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ags/tag1.xml" ContentType="application/vnd.openxmlformats-officedocument.presentationml.tags+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charts/chart5.xml" ContentType="application/vnd.openxmlformats-officedocument.drawingml.chart+xml"/>
  <Override PartName="/ppt/drawings/drawing5.xml" ContentType="application/vnd.openxmlformats-officedocument.drawingml.chartshapes+xml"/>
  <Override PartName="/ppt/charts/chart6.xml" ContentType="application/vnd.openxmlformats-officedocument.drawingml.chart+xml"/>
  <Override PartName="/ppt/drawings/drawing6.xml" ContentType="application/vnd.openxmlformats-officedocument.drawingml.chartshapes+xml"/>
  <Override PartName="/ppt/charts/chart7.xml" ContentType="application/vnd.openxmlformats-officedocument.drawingml.chart+xml"/>
  <Override PartName="/ppt/drawings/drawing7.xml" ContentType="application/vnd.openxmlformats-officedocument.drawingml.chartshapes+xml"/>
  <Override PartName="/ppt/charts/chart8.xml" ContentType="application/vnd.openxmlformats-officedocument.drawingml.chart+xml"/>
  <Override PartName="/ppt/drawings/drawing8.xml" ContentType="application/vnd.openxmlformats-officedocument.drawingml.chartshape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8.xml" ContentType="application/vnd.openxmlformats-officedocument.presentationml.notesSlide+xml"/>
  <Override PartName="/ppt/tags/tag23.xml" ContentType="application/vnd.openxmlformats-officedocument.presentationml.tag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4191" r:id="rId3"/>
    <p:sldMasterId id="2147484203" r:id="rId4"/>
    <p:sldMasterId id="2147484230" r:id="rId5"/>
  </p:sldMasterIdLst>
  <p:notesMasterIdLst>
    <p:notesMasterId r:id="rId51"/>
  </p:notesMasterIdLst>
  <p:handoutMasterIdLst>
    <p:handoutMasterId r:id="rId52"/>
  </p:handoutMasterIdLst>
  <p:sldIdLst>
    <p:sldId id="366" r:id="rId6"/>
    <p:sldId id="369" r:id="rId7"/>
    <p:sldId id="424" r:id="rId8"/>
    <p:sldId id="496" r:id="rId9"/>
    <p:sldId id="506" r:id="rId10"/>
    <p:sldId id="505" r:id="rId11"/>
    <p:sldId id="504" r:id="rId12"/>
    <p:sldId id="497" r:id="rId13"/>
    <p:sldId id="498" r:id="rId14"/>
    <p:sldId id="475" r:id="rId15"/>
    <p:sldId id="492" r:id="rId16"/>
    <p:sldId id="476" r:id="rId17"/>
    <p:sldId id="491" r:id="rId18"/>
    <p:sldId id="494" r:id="rId19"/>
    <p:sldId id="495" r:id="rId20"/>
    <p:sldId id="500" r:id="rId21"/>
    <p:sldId id="501" r:id="rId22"/>
    <p:sldId id="507" r:id="rId23"/>
    <p:sldId id="508" r:id="rId24"/>
    <p:sldId id="513" r:id="rId25"/>
    <p:sldId id="514" r:id="rId26"/>
    <p:sldId id="515" r:id="rId27"/>
    <p:sldId id="517" r:id="rId28"/>
    <p:sldId id="519" r:id="rId29"/>
    <p:sldId id="518" r:id="rId30"/>
    <p:sldId id="374" r:id="rId31"/>
    <p:sldId id="445" r:id="rId32"/>
    <p:sldId id="457" r:id="rId33"/>
    <p:sldId id="520" r:id="rId34"/>
    <p:sldId id="422" r:id="rId35"/>
    <p:sldId id="483" r:id="rId36"/>
    <p:sldId id="503" r:id="rId37"/>
    <p:sldId id="467" r:id="rId38"/>
    <p:sldId id="448" r:id="rId39"/>
    <p:sldId id="443" r:id="rId40"/>
    <p:sldId id="460" r:id="rId41"/>
    <p:sldId id="464" r:id="rId42"/>
    <p:sldId id="462" r:id="rId43"/>
    <p:sldId id="463" r:id="rId44"/>
    <p:sldId id="461" r:id="rId45"/>
    <p:sldId id="509" r:id="rId46"/>
    <p:sldId id="512" r:id="rId47"/>
    <p:sldId id="522" r:id="rId48"/>
    <p:sldId id="521" r:id="rId49"/>
    <p:sldId id="412" r:id="rId50"/>
  </p:sldIdLst>
  <p:sldSz cx="9144000" cy="6858000" type="screen4x3"/>
  <p:notesSz cx="6858000" cy="9144000"/>
  <p:defaultTextStyle>
    <a:defPPr>
      <a:defRPr lang="zh-CN"/>
    </a:defPPr>
    <a:lvl1pPr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buFont typeface="Arial" pitchFamily="34" charset="0"/>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206">
          <p15:clr>
            <a:srgbClr val="A4A3A4"/>
          </p15:clr>
        </p15:guide>
        <p15:guide id="2" pos="2894">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9E403D"/>
    <a:srgbClr val="C89B94"/>
    <a:srgbClr val="881111"/>
    <a:srgbClr val="F5F3EA"/>
    <a:srgbClr val="F1A449"/>
    <a:srgbClr val="BEDA52"/>
    <a:srgbClr val="859A3D"/>
    <a:srgbClr val="54B6E4"/>
    <a:srgbClr val="E84F3F"/>
    <a:srgbClr val="EA92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58" autoAdjust="0"/>
    <p:restoredTop sz="86395" autoAdjust="0"/>
  </p:normalViewPr>
  <p:slideViewPr>
    <p:cSldViewPr>
      <p:cViewPr>
        <p:scale>
          <a:sx n="75" d="100"/>
          <a:sy n="75" d="100"/>
        </p:scale>
        <p:origin x="1164" y="-228"/>
      </p:cViewPr>
      <p:guideLst>
        <p:guide orient="horz" pos="2206"/>
        <p:guide pos="2894"/>
      </p:guideLst>
    </p:cSldViewPr>
  </p:slideViewPr>
  <p:notesTextViewPr>
    <p:cViewPr>
      <p:scale>
        <a:sx n="1" d="1"/>
        <a:sy n="1" d="1"/>
      </p:scale>
      <p:origin x="0" y="0"/>
    </p:cViewPr>
  </p:notesTextViewPr>
  <p:notesViewPr>
    <p:cSldViewPr>
      <p:cViewPr varScale="1">
        <p:scale>
          <a:sx n="64" d="100"/>
          <a:sy n="64" d="100"/>
        </p:scale>
        <p:origin x="-208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notesMaster" Target="notesMasters/notesMaster1.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G:\0609\&#22825;&#33014;&#25237;&#36164;&#27169;&#22411;20140530.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G:\0609\&#22825;&#33014;&#25237;&#36164;&#27169;&#22411;20140530.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G:\0609\&#22825;&#33014;&#25237;&#36164;&#27169;&#22411;20140530.xlsx" TargetMode="Externa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G:\0609\&#22825;&#33014;&#25237;&#36164;&#27169;&#22411;20140530.xlsx"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G:\0609\&#22825;&#33014;&#25237;&#36164;&#27169;&#22411;20140530.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G:\0609\&#22825;&#33014;&#25237;&#36164;&#27169;&#22411;20140530.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G:\0609\&#22825;&#33014;&#25237;&#36164;&#27169;&#22411;20140530.xlsx" TargetMode="Externa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8.xml"/><Relationship Id="rId1" Type="http://schemas.openxmlformats.org/officeDocument/2006/relationships/oleObject" Target="file:///G:\0609\&#22825;&#33014;&#25237;&#36164;&#27169;&#22411;20140530.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2174103237094"/>
          <c:y val="5.1400554097404488E-2"/>
          <c:w val="0.76509251968504011"/>
          <c:h val="0.60955588267970351"/>
        </c:manualLayout>
      </c:layout>
      <c:barChart>
        <c:barDir val="col"/>
        <c:grouping val="clustered"/>
        <c:varyColors val="0"/>
        <c:ser>
          <c:idx val="0"/>
          <c:order val="0"/>
          <c:tx>
            <c:strRef>
              <c:f>Sheet11!$B$179</c:f>
              <c:strCache>
                <c:ptCount val="1"/>
                <c:pt idx="0">
                  <c:v>production</c:v>
                </c:pt>
              </c:strCache>
            </c:strRef>
          </c:tx>
          <c:invertIfNegative val="0"/>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Sheet11!$B$181:$B$196</c:f>
              <c:numCache>
                <c:formatCode>General</c:formatCode>
                <c:ptCount val="16"/>
                <c:pt idx="0">
                  <c:v>1005.7</c:v>
                </c:pt>
                <c:pt idx="1">
                  <c:v>1009.8</c:v>
                </c:pt>
                <c:pt idx="2">
                  <c:v>972.3</c:v>
                </c:pt>
                <c:pt idx="3">
                  <c:v>1039.3</c:v>
                </c:pt>
                <c:pt idx="4">
                  <c:v>1123</c:v>
                </c:pt>
                <c:pt idx="5">
                  <c:v>1160.3</c:v>
                </c:pt>
                <c:pt idx="6">
                  <c:v>1203.5999999999999</c:v>
                </c:pt>
                <c:pt idx="7">
                  <c:v>1213</c:v>
                </c:pt>
                <c:pt idx="8">
                  <c:v>1269.9000000000001</c:v>
                </c:pt>
                <c:pt idx="9">
                  <c:v>1322.3</c:v>
                </c:pt>
                <c:pt idx="10">
                  <c:v>1375.1</c:v>
                </c:pt>
                <c:pt idx="11">
                  <c:v>1431.2</c:v>
                </c:pt>
                <c:pt idx="12">
                  <c:v>1490.6</c:v>
                </c:pt>
                <c:pt idx="13">
                  <c:v>1553.9</c:v>
                </c:pt>
                <c:pt idx="14">
                  <c:v>1611.7</c:v>
                </c:pt>
                <c:pt idx="15">
                  <c:v>1659.2</c:v>
                </c:pt>
              </c:numCache>
            </c:numRef>
          </c:val>
        </c:ser>
        <c:ser>
          <c:idx val="1"/>
          <c:order val="1"/>
          <c:tx>
            <c:strRef>
              <c:f>Sheet11!$D$179</c:f>
              <c:strCache>
                <c:ptCount val="1"/>
                <c:pt idx="0">
                  <c:v>consumpton</c:v>
                </c:pt>
              </c:strCache>
            </c:strRef>
          </c:tx>
          <c:invertIfNegative val="0"/>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Sheet11!$D$181:$D$196</c:f>
              <c:numCache>
                <c:formatCode>General</c:formatCode>
                <c:ptCount val="16"/>
                <c:pt idx="0">
                  <c:v>1013.3</c:v>
                </c:pt>
                <c:pt idx="1">
                  <c:v>1018.1</c:v>
                </c:pt>
                <c:pt idx="2">
                  <c:v>936.1</c:v>
                </c:pt>
                <c:pt idx="3">
                  <c:v>1077.3</c:v>
                </c:pt>
                <c:pt idx="4">
                  <c:v>1100.7</c:v>
                </c:pt>
                <c:pt idx="5">
                  <c:v>1102.7</c:v>
                </c:pt>
                <c:pt idx="6">
                  <c:v>1132.2</c:v>
                </c:pt>
                <c:pt idx="7">
                  <c:v>1188.8</c:v>
                </c:pt>
                <c:pt idx="8">
                  <c:v>1251.5999999999999</c:v>
                </c:pt>
                <c:pt idx="9">
                  <c:v>1309.3</c:v>
                </c:pt>
                <c:pt idx="10">
                  <c:v>1364.4</c:v>
                </c:pt>
                <c:pt idx="11">
                  <c:v>1424.8</c:v>
                </c:pt>
                <c:pt idx="12">
                  <c:v>1482.4</c:v>
                </c:pt>
                <c:pt idx="13">
                  <c:v>1544.8</c:v>
                </c:pt>
                <c:pt idx="14">
                  <c:v>1603.1</c:v>
                </c:pt>
                <c:pt idx="15">
                  <c:v>1654.6</c:v>
                </c:pt>
              </c:numCache>
            </c:numRef>
          </c:val>
        </c:ser>
        <c:dLbls>
          <c:showLegendKey val="0"/>
          <c:showVal val="0"/>
          <c:showCatName val="0"/>
          <c:showSerName val="0"/>
          <c:showPercent val="0"/>
          <c:showBubbleSize val="0"/>
        </c:dLbls>
        <c:gapWidth val="150"/>
        <c:axId val="119599728"/>
        <c:axId val="119600120"/>
      </c:barChart>
      <c:lineChart>
        <c:grouping val="standard"/>
        <c:varyColors val="0"/>
        <c:ser>
          <c:idx val="2"/>
          <c:order val="2"/>
          <c:tx>
            <c:strRef>
              <c:f>Sheet11!$I$179</c:f>
              <c:strCache>
                <c:ptCount val="1"/>
                <c:pt idx="0">
                  <c:v>Stock:Consumption Ratio</c:v>
                </c:pt>
              </c:strCache>
            </c:strRef>
          </c:tx>
          <c:marker>
            <c:symbol val="none"/>
          </c:marker>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Sheet11!$H$181:$H$196</c:f>
              <c:numCache>
                <c:formatCode>General</c:formatCode>
                <c:ptCount val="16"/>
                <c:pt idx="0">
                  <c:v>0.14832724760682942</c:v>
                </c:pt>
                <c:pt idx="1">
                  <c:v>0.13947549356644781</c:v>
                </c:pt>
                <c:pt idx="2">
                  <c:v>0.19036427732079905</c:v>
                </c:pt>
                <c:pt idx="3">
                  <c:v>0.13014016522788452</c:v>
                </c:pt>
                <c:pt idx="4">
                  <c:v>0.14763332424820569</c:v>
                </c:pt>
                <c:pt idx="5">
                  <c:v>0.19960097941416519</c:v>
                </c:pt>
                <c:pt idx="6">
                  <c:v>0.25746334569863977</c:v>
                </c:pt>
                <c:pt idx="7">
                  <c:v>0.26556191117092881</c:v>
                </c:pt>
                <c:pt idx="8">
                  <c:v>0.26685842122083825</c:v>
                </c:pt>
                <c:pt idx="9">
                  <c:v>0.26502711372489191</c:v>
                </c:pt>
                <c:pt idx="10">
                  <c:v>0.26216652008208741</c:v>
                </c:pt>
                <c:pt idx="11">
                  <c:v>0.25554463784390802</c:v>
                </c:pt>
                <c:pt idx="12">
                  <c:v>0.25114678899082582</c:v>
                </c:pt>
                <c:pt idx="13">
                  <c:v>0.24689280165717278</c:v>
                </c:pt>
                <c:pt idx="14">
                  <c:v>0.24327864762023596</c:v>
                </c:pt>
                <c:pt idx="15">
                  <c:v>0.23848664329747427</c:v>
                </c:pt>
              </c:numCache>
            </c:numRef>
          </c:val>
          <c:smooth val="0"/>
        </c:ser>
        <c:dLbls>
          <c:showLegendKey val="0"/>
          <c:showVal val="0"/>
          <c:showCatName val="0"/>
          <c:showSerName val="0"/>
          <c:showPercent val="0"/>
          <c:showBubbleSize val="0"/>
        </c:dLbls>
        <c:marker val="1"/>
        <c:smooth val="0"/>
        <c:axId val="119600904"/>
        <c:axId val="119600512"/>
      </c:lineChart>
      <c:catAx>
        <c:axId val="119599728"/>
        <c:scaling>
          <c:orientation val="minMax"/>
        </c:scaling>
        <c:delete val="0"/>
        <c:axPos val="b"/>
        <c:numFmt formatCode="General" sourceLinked="1"/>
        <c:majorTickMark val="out"/>
        <c:minorTickMark val="none"/>
        <c:tickLblPos val="nextTo"/>
        <c:crossAx val="119600120"/>
        <c:crosses val="autoZero"/>
        <c:auto val="1"/>
        <c:lblAlgn val="ctr"/>
        <c:lblOffset val="100"/>
        <c:noMultiLvlLbl val="0"/>
      </c:catAx>
      <c:valAx>
        <c:axId val="119600120"/>
        <c:scaling>
          <c:orientation val="minMax"/>
        </c:scaling>
        <c:delete val="0"/>
        <c:axPos val="l"/>
        <c:majorGridlines/>
        <c:numFmt formatCode="General" sourceLinked="1"/>
        <c:majorTickMark val="out"/>
        <c:minorTickMark val="none"/>
        <c:tickLblPos val="nextTo"/>
        <c:crossAx val="119599728"/>
        <c:crosses val="autoZero"/>
        <c:crossBetween val="between"/>
        <c:majorUnit val="500"/>
      </c:valAx>
      <c:valAx>
        <c:axId val="119600512"/>
        <c:scaling>
          <c:orientation val="minMax"/>
          <c:min val="0"/>
        </c:scaling>
        <c:delete val="0"/>
        <c:axPos val="r"/>
        <c:numFmt formatCode="General" sourceLinked="1"/>
        <c:majorTickMark val="out"/>
        <c:minorTickMark val="none"/>
        <c:tickLblPos val="nextTo"/>
        <c:crossAx val="119600904"/>
        <c:crosses val="max"/>
        <c:crossBetween val="between"/>
        <c:majorUnit val="0.1"/>
      </c:valAx>
      <c:catAx>
        <c:axId val="119600904"/>
        <c:scaling>
          <c:orientation val="minMax"/>
        </c:scaling>
        <c:delete val="1"/>
        <c:axPos val="b"/>
        <c:numFmt formatCode="General" sourceLinked="1"/>
        <c:majorTickMark val="out"/>
        <c:minorTickMark val="none"/>
        <c:tickLblPos val="nextTo"/>
        <c:crossAx val="119600512"/>
        <c:crosses val="autoZero"/>
        <c:auto val="1"/>
        <c:lblAlgn val="ctr"/>
        <c:lblOffset val="100"/>
        <c:noMultiLvlLbl val="0"/>
      </c:catAx>
    </c:plotArea>
    <c:legend>
      <c:legendPos val="b"/>
      <c:layout>
        <c:manualLayout>
          <c:xMode val="edge"/>
          <c:yMode val="edge"/>
          <c:x val="0"/>
          <c:y val="0.89798355738251301"/>
          <c:w val="0.96892546127353496"/>
          <c:h val="8.918958499560653E-2"/>
        </c:manualLayout>
      </c:layout>
      <c:overlay val="0"/>
    </c:legend>
    <c:plotVisOnly val="1"/>
    <c:dispBlanksAs val="gap"/>
    <c:showDLblsOverMax val="0"/>
  </c:chart>
  <c:spPr>
    <a:solidFill>
      <a:schemeClr val="bg1"/>
    </a:solidFill>
    <a:ln w="19050">
      <a:solidFill>
        <a:schemeClr val="tx2">
          <a:lumMod val="40000"/>
          <a:lumOff val="60000"/>
        </a:schemeClr>
      </a:solidFill>
    </a:ln>
  </c:spPr>
  <c:txPr>
    <a:bodyPr/>
    <a:lstStyle/>
    <a:p>
      <a:pPr>
        <a:defRPr sz="900" baseline="0">
          <a:latin typeface="Times New Roman" panose="02020603050405020304" pitchFamily="18" charset="0"/>
          <a:ea typeface="+mn-ea"/>
          <a:cs typeface="Times New Roman" panose="02020603050405020304" pitchFamily="18" charset="0"/>
          <a:sym typeface="Times New Roman" panose="02020603050405020304" pitchFamily="18" charset="0"/>
        </a:defRPr>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627586296558038"/>
          <c:y val="0.10778123418385623"/>
          <c:w val="0.7699632073977597"/>
          <c:h val="0.50686806404226548"/>
        </c:manualLayout>
      </c:layout>
      <c:barChart>
        <c:barDir val="col"/>
        <c:grouping val="clustered"/>
        <c:varyColors val="0"/>
        <c:ser>
          <c:idx val="0"/>
          <c:order val="0"/>
          <c:tx>
            <c:strRef>
              <c:f>Sheet11!$F$179</c:f>
              <c:strCache>
                <c:ptCount val="1"/>
                <c:pt idx="0">
                  <c:v>Excess or Deficit</c:v>
                </c:pt>
              </c:strCache>
            </c:strRef>
          </c:tx>
          <c:invertIfNegative val="0"/>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Sheet11!$F$181:$F$196</c:f>
              <c:numCache>
                <c:formatCode>General</c:formatCode>
                <c:ptCount val="16"/>
                <c:pt idx="0">
                  <c:v>-7.6</c:v>
                </c:pt>
                <c:pt idx="1">
                  <c:v>-8.3000000000000007</c:v>
                </c:pt>
                <c:pt idx="2">
                  <c:v>36.200000000000003</c:v>
                </c:pt>
                <c:pt idx="3">
                  <c:v>-38</c:v>
                </c:pt>
                <c:pt idx="4">
                  <c:v>22.2</c:v>
                </c:pt>
                <c:pt idx="5">
                  <c:v>57.6</c:v>
                </c:pt>
                <c:pt idx="6">
                  <c:v>71.400000000000006</c:v>
                </c:pt>
                <c:pt idx="7">
                  <c:v>24.200000000000042</c:v>
                </c:pt>
                <c:pt idx="8">
                  <c:v>18.300000000000185</c:v>
                </c:pt>
                <c:pt idx="9">
                  <c:v>13</c:v>
                </c:pt>
                <c:pt idx="10">
                  <c:v>10.69999999999982</c:v>
                </c:pt>
                <c:pt idx="11">
                  <c:v>6.4000000000000909</c:v>
                </c:pt>
                <c:pt idx="12">
                  <c:v>8.1999999999998217</c:v>
                </c:pt>
                <c:pt idx="13">
                  <c:v>9.1000000000001329</c:v>
                </c:pt>
                <c:pt idx="14">
                  <c:v>8.6000000000001329</c:v>
                </c:pt>
                <c:pt idx="15">
                  <c:v>4.6000000000001364</c:v>
                </c:pt>
              </c:numCache>
            </c:numRef>
          </c:val>
        </c:ser>
        <c:dLbls>
          <c:showLegendKey val="0"/>
          <c:showVal val="0"/>
          <c:showCatName val="0"/>
          <c:showSerName val="0"/>
          <c:showPercent val="0"/>
          <c:showBubbleSize val="0"/>
        </c:dLbls>
        <c:gapWidth val="150"/>
        <c:axId val="119596592"/>
        <c:axId val="119596200"/>
      </c:barChart>
      <c:lineChart>
        <c:grouping val="standard"/>
        <c:varyColors val="0"/>
        <c:ser>
          <c:idx val="1"/>
          <c:order val="1"/>
          <c:tx>
            <c:strRef>
              <c:f>Sheet11!$G$179</c:f>
              <c:strCache>
                <c:ptCount val="1"/>
                <c:pt idx="0">
                  <c:v>total Stocks</c:v>
                </c:pt>
              </c:strCache>
            </c:strRef>
          </c:tx>
          <c:marker>
            <c:symbol val="none"/>
          </c:marker>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Sheet11!$G$181:$G$196</c:f>
              <c:numCache>
                <c:formatCode>General</c:formatCode>
                <c:ptCount val="16"/>
                <c:pt idx="0">
                  <c:v>150.30000000000001</c:v>
                </c:pt>
                <c:pt idx="1">
                  <c:v>142</c:v>
                </c:pt>
                <c:pt idx="2">
                  <c:v>178.2</c:v>
                </c:pt>
                <c:pt idx="3">
                  <c:v>140.19999999999999</c:v>
                </c:pt>
                <c:pt idx="4">
                  <c:v>162.5</c:v>
                </c:pt>
                <c:pt idx="5">
                  <c:v>220.1</c:v>
                </c:pt>
                <c:pt idx="6">
                  <c:v>291.5</c:v>
                </c:pt>
                <c:pt idx="7">
                  <c:v>315.70000000000005</c:v>
                </c:pt>
                <c:pt idx="8">
                  <c:v>334.00000000000028</c:v>
                </c:pt>
                <c:pt idx="9">
                  <c:v>347.00000000000028</c:v>
                </c:pt>
                <c:pt idx="10">
                  <c:v>357.70000000000005</c:v>
                </c:pt>
                <c:pt idx="11">
                  <c:v>364.10000000000031</c:v>
                </c:pt>
                <c:pt idx="12">
                  <c:v>372.29999999999944</c:v>
                </c:pt>
                <c:pt idx="13">
                  <c:v>381.40000000000009</c:v>
                </c:pt>
                <c:pt idx="14">
                  <c:v>390.00000000000028</c:v>
                </c:pt>
                <c:pt idx="15">
                  <c:v>394.60000000000036</c:v>
                </c:pt>
              </c:numCache>
            </c:numRef>
          </c:val>
          <c:smooth val="0"/>
        </c:ser>
        <c:dLbls>
          <c:showLegendKey val="0"/>
          <c:showVal val="0"/>
          <c:showCatName val="0"/>
          <c:showSerName val="0"/>
          <c:showPercent val="0"/>
          <c:showBubbleSize val="0"/>
        </c:dLbls>
        <c:marker val="1"/>
        <c:smooth val="0"/>
        <c:axId val="194794256"/>
        <c:axId val="194793864"/>
      </c:lineChart>
      <c:catAx>
        <c:axId val="119596592"/>
        <c:scaling>
          <c:orientation val="minMax"/>
        </c:scaling>
        <c:delete val="0"/>
        <c:axPos val="b"/>
        <c:numFmt formatCode="General" sourceLinked="1"/>
        <c:majorTickMark val="out"/>
        <c:minorTickMark val="none"/>
        <c:tickLblPos val="low"/>
        <c:crossAx val="119596200"/>
        <c:crosses val="autoZero"/>
        <c:auto val="1"/>
        <c:lblAlgn val="ctr"/>
        <c:lblOffset val="100"/>
        <c:noMultiLvlLbl val="0"/>
      </c:catAx>
      <c:valAx>
        <c:axId val="119596200"/>
        <c:scaling>
          <c:orientation val="minMax"/>
        </c:scaling>
        <c:delete val="0"/>
        <c:axPos val="l"/>
        <c:majorGridlines/>
        <c:numFmt formatCode="General" sourceLinked="1"/>
        <c:majorTickMark val="out"/>
        <c:minorTickMark val="none"/>
        <c:tickLblPos val="nextTo"/>
        <c:crossAx val="119596592"/>
        <c:crosses val="autoZero"/>
        <c:crossBetween val="between"/>
      </c:valAx>
      <c:valAx>
        <c:axId val="194793864"/>
        <c:scaling>
          <c:orientation val="minMax"/>
        </c:scaling>
        <c:delete val="0"/>
        <c:axPos val="r"/>
        <c:numFmt formatCode="General" sourceLinked="1"/>
        <c:majorTickMark val="out"/>
        <c:minorTickMark val="none"/>
        <c:tickLblPos val="nextTo"/>
        <c:crossAx val="194794256"/>
        <c:crosses val="max"/>
        <c:crossBetween val="between"/>
      </c:valAx>
      <c:catAx>
        <c:axId val="194794256"/>
        <c:scaling>
          <c:orientation val="minMax"/>
        </c:scaling>
        <c:delete val="1"/>
        <c:axPos val="b"/>
        <c:numFmt formatCode="General" sourceLinked="1"/>
        <c:majorTickMark val="out"/>
        <c:minorTickMark val="none"/>
        <c:tickLblPos val="nextTo"/>
        <c:crossAx val="194793864"/>
        <c:crosses val="autoZero"/>
        <c:auto val="1"/>
        <c:lblAlgn val="ctr"/>
        <c:lblOffset val="100"/>
        <c:noMultiLvlLbl val="0"/>
      </c:catAx>
    </c:plotArea>
    <c:legend>
      <c:legendPos val="b"/>
      <c:layout>
        <c:manualLayout>
          <c:xMode val="edge"/>
          <c:yMode val="edge"/>
          <c:x val="0.16587339771126181"/>
          <c:y val="0.83465263118912825"/>
          <c:w val="0.65370488103829572"/>
          <c:h val="0.15554907479415889"/>
        </c:manualLayout>
      </c:layout>
      <c:overlay val="0"/>
    </c:legend>
    <c:plotVisOnly val="1"/>
    <c:dispBlanksAs val="gap"/>
    <c:showDLblsOverMax val="0"/>
  </c:chart>
  <c:spPr>
    <a:solidFill>
      <a:schemeClr val="bg1"/>
    </a:solidFill>
    <a:ln w="19050">
      <a:solidFill>
        <a:schemeClr val="tx2">
          <a:lumMod val="40000"/>
          <a:lumOff val="60000"/>
        </a:schemeClr>
      </a:solidFill>
    </a:ln>
  </c:spPr>
  <c:txPr>
    <a:bodyPr/>
    <a:lstStyle/>
    <a:p>
      <a:pPr>
        <a:defRPr sz="900" baseline="0">
          <a:latin typeface="Times New Roman" panose="02020603050405020304" pitchFamily="18" charset="0"/>
          <a:ea typeface="+mn-ea"/>
          <a:cs typeface="Times New Roman" panose="02020603050405020304" pitchFamily="18" charset="0"/>
          <a:sym typeface="Times New Roman" panose="02020603050405020304" pitchFamily="18" charset="0"/>
        </a:defRPr>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004833978257781"/>
          <c:y val="9.7907176980335492E-2"/>
          <c:w val="0.73367616364139265"/>
          <c:h val="0.55632499166759264"/>
        </c:manualLayout>
      </c:layout>
      <c:barChart>
        <c:barDir val="col"/>
        <c:grouping val="clustered"/>
        <c:varyColors val="0"/>
        <c:ser>
          <c:idx val="0"/>
          <c:order val="0"/>
          <c:tx>
            <c:strRef>
              <c:f>Sheet11!$F$179</c:f>
              <c:strCache>
                <c:ptCount val="1"/>
                <c:pt idx="0">
                  <c:v>Excess or Deficit</c:v>
                </c:pt>
              </c:strCache>
            </c:strRef>
          </c:tx>
          <c:invertIfNegative val="0"/>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Sheet11!$I$181:$I$196</c:f>
              <c:numCache>
                <c:formatCode>General</c:formatCode>
                <c:ptCount val="16"/>
                <c:pt idx="0">
                  <c:v>-7.5999999999999091</c:v>
                </c:pt>
                <c:pt idx="1">
                  <c:v>-8.30000000000007</c:v>
                </c:pt>
                <c:pt idx="2">
                  <c:v>36.20000000000001</c:v>
                </c:pt>
                <c:pt idx="3">
                  <c:v>-38</c:v>
                </c:pt>
                <c:pt idx="4">
                  <c:v>22.299999999999926</c:v>
                </c:pt>
                <c:pt idx="5">
                  <c:v>57.599999999999973</c:v>
                </c:pt>
                <c:pt idx="6">
                  <c:v>71.399999999999864</c:v>
                </c:pt>
                <c:pt idx="7">
                  <c:v>14.700000000000045</c:v>
                </c:pt>
                <c:pt idx="8">
                  <c:v>23.100000000000136</c:v>
                </c:pt>
                <c:pt idx="9">
                  <c:v>21.100000000000136</c:v>
                </c:pt>
                <c:pt idx="10">
                  <c:v>24</c:v>
                </c:pt>
                <c:pt idx="11">
                  <c:v>26.799999999999926</c:v>
                </c:pt>
                <c:pt idx="12">
                  <c:v>27</c:v>
                </c:pt>
                <c:pt idx="13">
                  <c:v>24.400000000000087</c:v>
                </c:pt>
                <c:pt idx="14">
                  <c:v>25.399999999999864</c:v>
                </c:pt>
                <c:pt idx="15">
                  <c:v>17.700000000000042</c:v>
                </c:pt>
              </c:numCache>
            </c:numRef>
          </c:val>
        </c:ser>
        <c:dLbls>
          <c:showLegendKey val="0"/>
          <c:showVal val="0"/>
          <c:showCatName val="0"/>
          <c:showSerName val="0"/>
          <c:showPercent val="0"/>
          <c:showBubbleSize val="0"/>
        </c:dLbls>
        <c:gapWidth val="150"/>
        <c:axId val="194795040"/>
        <c:axId val="194795432"/>
      </c:barChart>
      <c:lineChart>
        <c:grouping val="standard"/>
        <c:varyColors val="0"/>
        <c:ser>
          <c:idx val="1"/>
          <c:order val="1"/>
          <c:tx>
            <c:strRef>
              <c:f>Sheet11!$G$179</c:f>
              <c:strCache>
                <c:ptCount val="1"/>
                <c:pt idx="0">
                  <c:v>total Stocks</c:v>
                </c:pt>
              </c:strCache>
            </c:strRef>
          </c:tx>
          <c:marker>
            <c:symbol val="none"/>
          </c:marker>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Sheet11!$J$181:$J$196</c:f>
              <c:numCache>
                <c:formatCode>General</c:formatCode>
                <c:ptCount val="16"/>
                <c:pt idx="0">
                  <c:v>150.30000000000001</c:v>
                </c:pt>
                <c:pt idx="1">
                  <c:v>142</c:v>
                </c:pt>
                <c:pt idx="2">
                  <c:v>178.2</c:v>
                </c:pt>
                <c:pt idx="3">
                  <c:v>140.19999999999999</c:v>
                </c:pt>
                <c:pt idx="4">
                  <c:v>162.5</c:v>
                </c:pt>
                <c:pt idx="5">
                  <c:v>220.1</c:v>
                </c:pt>
                <c:pt idx="6">
                  <c:v>291.5</c:v>
                </c:pt>
                <c:pt idx="7">
                  <c:v>306.20000000000005</c:v>
                </c:pt>
                <c:pt idx="8">
                  <c:v>329.30000000000018</c:v>
                </c:pt>
                <c:pt idx="9">
                  <c:v>350.40000000000026</c:v>
                </c:pt>
                <c:pt idx="10">
                  <c:v>374.40000000000026</c:v>
                </c:pt>
                <c:pt idx="11">
                  <c:v>401.20000000000027</c:v>
                </c:pt>
                <c:pt idx="12">
                  <c:v>428.20000000000027</c:v>
                </c:pt>
                <c:pt idx="13">
                  <c:v>452.60000000000036</c:v>
                </c:pt>
                <c:pt idx="14">
                  <c:v>478.00000000000028</c:v>
                </c:pt>
                <c:pt idx="15">
                  <c:v>495.70000000000027</c:v>
                </c:pt>
              </c:numCache>
            </c:numRef>
          </c:val>
          <c:smooth val="0"/>
        </c:ser>
        <c:dLbls>
          <c:showLegendKey val="0"/>
          <c:showVal val="0"/>
          <c:showCatName val="0"/>
          <c:showSerName val="0"/>
          <c:showPercent val="0"/>
          <c:showBubbleSize val="0"/>
        </c:dLbls>
        <c:marker val="1"/>
        <c:smooth val="0"/>
        <c:axId val="194796216"/>
        <c:axId val="194795824"/>
      </c:lineChart>
      <c:catAx>
        <c:axId val="194795040"/>
        <c:scaling>
          <c:orientation val="minMax"/>
        </c:scaling>
        <c:delete val="0"/>
        <c:axPos val="b"/>
        <c:numFmt formatCode="General" sourceLinked="1"/>
        <c:majorTickMark val="out"/>
        <c:minorTickMark val="none"/>
        <c:tickLblPos val="low"/>
        <c:crossAx val="194795432"/>
        <c:crosses val="autoZero"/>
        <c:auto val="1"/>
        <c:lblAlgn val="ctr"/>
        <c:lblOffset val="100"/>
        <c:noMultiLvlLbl val="0"/>
      </c:catAx>
      <c:valAx>
        <c:axId val="194795432"/>
        <c:scaling>
          <c:orientation val="minMax"/>
        </c:scaling>
        <c:delete val="0"/>
        <c:axPos val="l"/>
        <c:majorGridlines/>
        <c:numFmt formatCode="General" sourceLinked="1"/>
        <c:majorTickMark val="out"/>
        <c:minorTickMark val="none"/>
        <c:tickLblPos val="nextTo"/>
        <c:crossAx val="194795040"/>
        <c:crosses val="autoZero"/>
        <c:crossBetween val="between"/>
      </c:valAx>
      <c:valAx>
        <c:axId val="194795824"/>
        <c:scaling>
          <c:orientation val="minMax"/>
        </c:scaling>
        <c:delete val="0"/>
        <c:axPos val="r"/>
        <c:numFmt formatCode="General" sourceLinked="1"/>
        <c:majorTickMark val="out"/>
        <c:minorTickMark val="none"/>
        <c:tickLblPos val="nextTo"/>
        <c:crossAx val="194796216"/>
        <c:crosses val="max"/>
        <c:crossBetween val="between"/>
      </c:valAx>
      <c:catAx>
        <c:axId val="194796216"/>
        <c:scaling>
          <c:orientation val="minMax"/>
        </c:scaling>
        <c:delete val="1"/>
        <c:axPos val="b"/>
        <c:numFmt formatCode="General" sourceLinked="1"/>
        <c:majorTickMark val="out"/>
        <c:minorTickMark val="none"/>
        <c:tickLblPos val="nextTo"/>
        <c:crossAx val="194795824"/>
        <c:crosses val="autoZero"/>
        <c:auto val="1"/>
        <c:lblAlgn val="ctr"/>
        <c:lblOffset val="100"/>
        <c:noMultiLvlLbl val="0"/>
      </c:catAx>
    </c:plotArea>
    <c:legend>
      <c:legendPos val="b"/>
      <c:layout>
        <c:manualLayout>
          <c:xMode val="edge"/>
          <c:yMode val="edge"/>
          <c:x val="0.16276501192538889"/>
          <c:y val="0.90409815576047103"/>
          <c:w val="0.67446968067378033"/>
          <c:h val="9.5901844239528924E-2"/>
        </c:manualLayout>
      </c:layout>
      <c:overlay val="0"/>
    </c:legend>
    <c:plotVisOnly val="1"/>
    <c:dispBlanksAs val="gap"/>
    <c:showDLblsOverMax val="0"/>
  </c:chart>
  <c:spPr>
    <a:noFill/>
    <a:ln w="19050">
      <a:solidFill>
        <a:schemeClr val="tx2">
          <a:lumMod val="40000"/>
          <a:lumOff val="60000"/>
        </a:schemeClr>
      </a:solidFill>
    </a:ln>
  </c:spPr>
  <c:txPr>
    <a:bodyPr/>
    <a:lstStyle/>
    <a:p>
      <a:pPr>
        <a:defRPr sz="900" baseline="0">
          <a:latin typeface="Times New Roman" panose="02020603050405020304" pitchFamily="18" charset="0"/>
          <a:ea typeface="+mn-ea"/>
          <a:cs typeface="Times New Roman" panose="02020603050405020304" pitchFamily="18" charset="0"/>
          <a:sym typeface="Times New Roman" panose="02020603050405020304" pitchFamily="18" charset="0"/>
        </a:defRPr>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182174103237094"/>
          <c:y val="5.1400554097404488E-2"/>
          <c:w val="0.76509251968504011"/>
          <c:h val="0.52276355258772422"/>
        </c:manualLayout>
      </c:layout>
      <c:barChart>
        <c:barDir val="col"/>
        <c:grouping val="clustered"/>
        <c:varyColors val="0"/>
        <c:ser>
          <c:idx val="0"/>
          <c:order val="0"/>
          <c:tx>
            <c:strRef>
              <c:f>Sheet11!$B$179</c:f>
              <c:strCache>
                <c:ptCount val="1"/>
                <c:pt idx="0">
                  <c:v>production</c:v>
                </c:pt>
              </c:strCache>
            </c:strRef>
          </c:tx>
          <c:invertIfNegative val="0"/>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Sheet11!$C$181:$C$196</c:f>
              <c:numCache>
                <c:formatCode>General</c:formatCode>
                <c:ptCount val="16"/>
                <c:pt idx="0">
                  <c:v>1005.7</c:v>
                </c:pt>
                <c:pt idx="1">
                  <c:v>1009.8</c:v>
                </c:pt>
                <c:pt idx="2">
                  <c:v>972.3</c:v>
                </c:pt>
                <c:pt idx="3">
                  <c:v>1039.3</c:v>
                </c:pt>
                <c:pt idx="4">
                  <c:v>1123</c:v>
                </c:pt>
                <c:pt idx="5">
                  <c:v>1160.3</c:v>
                </c:pt>
                <c:pt idx="6">
                  <c:v>1203.5999999999999</c:v>
                </c:pt>
                <c:pt idx="7">
                  <c:v>1189.3</c:v>
                </c:pt>
                <c:pt idx="8">
                  <c:v>1253.4000000000001</c:v>
                </c:pt>
                <c:pt idx="9">
                  <c:v>1302.4000000000001</c:v>
                </c:pt>
                <c:pt idx="10">
                  <c:v>1355.2</c:v>
                </c:pt>
                <c:pt idx="11">
                  <c:v>1411.6</c:v>
                </c:pt>
                <c:pt idx="12">
                  <c:v>1466.9</c:v>
                </c:pt>
                <c:pt idx="13">
                  <c:v>1520</c:v>
                </c:pt>
                <c:pt idx="14">
                  <c:v>1577.3</c:v>
                </c:pt>
                <c:pt idx="15">
                  <c:v>1624.7</c:v>
                </c:pt>
              </c:numCache>
            </c:numRef>
          </c:val>
        </c:ser>
        <c:ser>
          <c:idx val="1"/>
          <c:order val="1"/>
          <c:tx>
            <c:strRef>
              <c:f>Sheet11!$D$179</c:f>
              <c:strCache>
                <c:ptCount val="1"/>
                <c:pt idx="0">
                  <c:v>consumpton</c:v>
                </c:pt>
              </c:strCache>
            </c:strRef>
          </c:tx>
          <c:invertIfNegative val="0"/>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Sheet11!$E$181:$E$196</c:f>
              <c:numCache>
                <c:formatCode>General</c:formatCode>
                <c:ptCount val="16"/>
                <c:pt idx="0">
                  <c:v>1013.3</c:v>
                </c:pt>
                <c:pt idx="1">
                  <c:v>1018.1</c:v>
                </c:pt>
                <c:pt idx="2">
                  <c:v>936.1</c:v>
                </c:pt>
                <c:pt idx="3">
                  <c:v>1077.3</c:v>
                </c:pt>
                <c:pt idx="4">
                  <c:v>1100.7</c:v>
                </c:pt>
                <c:pt idx="5">
                  <c:v>1102.7</c:v>
                </c:pt>
                <c:pt idx="6">
                  <c:v>1132.2</c:v>
                </c:pt>
                <c:pt idx="7">
                  <c:v>1174.5999999999999</c:v>
                </c:pt>
                <c:pt idx="8">
                  <c:v>1230.3</c:v>
                </c:pt>
                <c:pt idx="9">
                  <c:v>1281.3</c:v>
                </c:pt>
                <c:pt idx="10">
                  <c:v>1331.2</c:v>
                </c:pt>
                <c:pt idx="11">
                  <c:v>1384.8</c:v>
                </c:pt>
                <c:pt idx="12">
                  <c:v>1439.9</c:v>
                </c:pt>
                <c:pt idx="13">
                  <c:v>1495.6</c:v>
                </c:pt>
                <c:pt idx="14">
                  <c:v>1551.9</c:v>
                </c:pt>
                <c:pt idx="15">
                  <c:v>1607</c:v>
                </c:pt>
              </c:numCache>
            </c:numRef>
          </c:val>
        </c:ser>
        <c:dLbls>
          <c:showLegendKey val="0"/>
          <c:showVal val="0"/>
          <c:showCatName val="0"/>
          <c:showSerName val="0"/>
          <c:showPercent val="0"/>
          <c:showBubbleSize val="0"/>
        </c:dLbls>
        <c:gapWidth val="150"/>
        <c:axId val="194797000"/>
        <c:axId val="195271376"/>
      </c:barChart>
      <c:lineChart>
        <c:grouping val="standard"/>
        <c:varyColors val="0"/>
        <c:ser>
          <c:idx val="2"/>
          <c:order val="2"/>
          <c:tx>
            <c:strRef>
              <c:f>Sheet11!$I$179</c:f>
              <c:strCache>
                <c:ptCount val="1"/>
                <c:pt idx="0">
                  <c:v>Stock:Consumption Ratio</c:v>
                </c:pt>
              </c:strCache>
            </c:strRef>
          </c:tx>
          <c:marker>
            <c:symbol val="none"/>
          </c:marker>
          <c:cat>
            <c:numRef>
              <c:f>Sheet11!$A$181:$A$196</c:f>
              <c:numCache>
                <c:formatCode>General</c:formatCode>
                <c:ptCount val="16"/>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numCache>
            </c:numRef>
          </c:cat>
          <c:val>
            <c:numRef>
              <c:f>Sheet11!$K$181:$K$196</c:f>
              <c:numCache>
                <c:formatCode>General</c:formatCode>
                <c:ptCount val="16"/>
                <c:pt idx="0">
                  <c:v>0.14832724760682942</c:v>
                </c:pt>
                <c:pt idx="1">
                  <c:v>0.13947549356644781</c:v>
                </c:pt>
                <c:pt idx="2">
                  <c:v>0.19036427732079905</c:v>
                </c:pt>
                <c:pt idx="3">
                  <c:v>0.13014016522788452</c:v>
                </c:pt>
                <c:pt idx="4">
                  <c:v>0.14763332424820569</c:v>
                </c:pt>
                <c:pt idx="5">
                  <c:v>0.19960097941416519</c:v>
                </c:pt>
                <c:pt idx="6">
                  <c:v>0.25746334569863977</c:v>
                </c:pt>
                <c:pt idx="7">
                  <c:v>0.26068448833645558</c:v>
                </c:pt>
                <c:pt idx="8">
                  <c:v>0.26765829472486458</c:v>
                </c:pt>
                <c:pt idx="9">
                  <c:v>0.27347225474127862</c:v>
                </c:pt>
                <c:pt idx="10">
                  <c:v>0.28125000000000022</c:v>
                </c:pt>
                <c:pt idx="11">
                  <c:v>0.28971692663200482</c:v>
                </c:pt>
                <c:pt idx="12">
                  <c:v>0.29738176262240551</c:v>
                </c:pt>
                <c:pt idx="13">
                  <c:v>0.30262102166354682</c:v>
                </c:pt>
                <c:pt idx="14">
                  <c:v>0.3080095366969523</c:v>
                </c:pt>
                <c:pt idx="15">
                  <c:v>0.30846297448662174</c:v>
                </c:pt>
              </c:numCache>
            </c:numRef>
          </c:val>
          <c:smooth val="0"/>
        </c:ser>
        <c:dLbls>
          <c:showLegendKey val="0"/>
          <c:showVal val="0"/>
          <c:showCatName val="0"/>
          <c:showSerName val="0"/>
          <c:showPercent val="0"/>
          <c:showBubbleSize val="0"/>
        </c:dLbls>
        <c:marker val="1"/>
        <c:smooth val="0"/>
        <c:axId val="195272160"/>
        <c:axId val="195271768"/>
      </c:lineChart>
      <c:catAx>
        <c:axId val="194797000"/>
        <c:scaling>
          <c:orientation val="minMax"/>
        </c:scaling>
        <c:delete val="0"/>
        <c:axPos val="b"/>
        <c:numFmt formatCode="General" sourceLinked="1"/>
        <c:majorTickMark val="out"/>
        <c:minorTickMark val="none"/>
        <c:tickLblPos val="nextTo"/>
        <c:crossAx val="195271376"/>
        <c:crosses val="autoZero"/>
        <c:auto val="1"/>
        <c:lblAlgn val="ctr"/>
        <c:lblOffset val="100"/>
        <c:noMultiLvlLbl val="0"/>
      </c:catAx>
      <c:valAx>
        <c:axId val="195271376"/>
        <c:scaling>
          <c:orientation val="minMax"/>
        </c:scaling>
        <c:delete val="0"/>
        <c:axPos val="l"/>
        <c:majorGridlines/>
        <c:numFmt formatCode="General" sourceLinked="1"/>
        <c:majorTickMark val="out"/>
        <c:minorTickMark val="none"/>
        <c:tickLblPos val="nextTo"/>
        <c:crossAx val="194797000"/>
        <c:crosses val="autoZero"/>
        <c:crossBetween val="between"/>
        <c:majorUnit val="500"/>
      </c:valAx>
      <c:valAx>
        <c:axId val="195271768"/>
        <c:scaling>
          <c:orientation val="minMax"/>
        </c:scaling>
        <c:delete val="0"/>
        <c:axPos val="r"/>
        <c:numFmt formatCode="General" sourceLinked="1"/>
        <c:majorTickMark val="out"/>
        <c:minorTickMark val="none"/>
        <c:tickLblPos val="nextTo"/>
        <c:crossAx val="195272160"/>
        <c:crosses val="max"/>
        <c:crossBetween val="between"/>
        <c:majorUnit val="0.1"/>
      </c:valAx>
      <c:catAx>
        <c:axId val="195272160"/>
        <c:scaling>
          <c:orientation val="minMax"/>
        </c:scaling>
        <c:delete val="1"/>
        <c:axPos val="b"/>
        <c:numFmt formatCode="General" sourceLinked="1"/>
        <c:majorTickMark val="out"/>
        <c:minorTickMark val="none"/>
        <c:tickLblPos val="nextTo"/>
        <c:crossAx val="195271768"/>
        <c:crosses val="autoZero"/>
        <c:auto val="1"/>
        <c:lblAlgn val="ctr"/>
        <c:lblOffset val="100"/>
        <c:noMultiLvlLbl val="0"/>
      </c:catAx>
    </c:plotArea>
    <c:legend>
      <c:legendPos val="b"/>
      <c:layout>
        <c:manualLayout>
          <c:xMode val="edge"/>
          <c:yMode val="edge"/>
          <c:x val="0"/>
          <c:y val="0.839873055040668"/>
          <c:w val="0.98133008861899496"/>
          <c:h val="0.10443137896958819"/>
        </c:manualLayout>
      </c:layout>
      <c:overlay val="0"/>
    </c:legend>
    <c:plotVisOnly val="1"/>
    <c:dispBlanksAs val="gap"/>
    <c:showDLblsOverMax val="0"/>
  </c:chart>
  <c:spPr>
    <a:solidFill>
      <a:schemeClr val="bg1"/>
    </a:solidFill>
    <a:ln w="19050">
      <a:solidFill>
        <a:schemeClr val="tx2">
          <a:lumMod val="40000"/>
          <a:lumOff val="60000"/>
        </a:schemeClr>
      </a:solidFill>
    </a:ln>
  </c:spPr>
  <c:txPr>
    <a:bodyPr/>
    <a:lstStyle/>
    <a:p>
      <a:pPr>
        <a:defRPr sz="900" baseline="0">
          <a:latin typeface="Times New Roman" panose="02020603050405020304" pitchFamily="18" charset="0"/>
          <a:ea typeface="+mn-ea"/>
          <a:cs typeface="Times New Roman" panose="02020603050405020304" pitchFamily="18" charset="0"/>
          <a:sym typeface="Times New Roman" panose="02020603050405020304" pitchFamily="18" charset="0"/>
        </a:defRPr>
      </a:pPr>
      <a:endParaRPr lang="zh-CN"/>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Sheet5!$B$16</c:f>
              <c:strCache>
                <c:ptCount val="1"/>
                <c:pt idx="0">
                  <c:v>China</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Sheet5!$B$17:$B$27</c:f>
              <c:numCache>
                <c:formatCode>0.00%</c:formatCode>
                <c:ptCount val="11"/>
                <c:pt idx="0">
                  <c:v>9.3189964157706098E-2</c:v>
                </c:pt>
                <c:pt idx="1">
                  <c:v>0.31147540983606625</c:v>
                </c:pt>
                <c:pt idx="2">
                  <c:v>0.13310000000000002</c:v>
                </c:pt>
                <c:pt idx="3">
                  <c:v>0.22663489541964527</c:v>
                </c:pt>
                <c:pt idx="4">
                  <c:v>2.2627527160227257E-2</c:v>
                </c:pt>
                <c:pt idx="5">
                  <c:v>3.6620114679706016E-2</c:v>
                </c:pt>
                <c:pt idx="6">
                  <c:v>0.14822858694176741</c:v>
                </c:pt>
                <c:pt idx="7">
                  <c:v>8.4052488473815037E-2</c:v>
                </c:pt>
                <c:pt idx="8">
                  <c:v>-1.2568157033805941E-2</c:v>
                </c:pt>
                <c:pt idx="9">
                  <c:v>6.5711366962091802E-2</c:v>
                </c:pt>
                <c:pt idx="10">
                  <c:v>7.5157387497085393E-2</c:v>
                </c:pt>
              </c:numCache>
            </c:numRef>
          </c:val>
          <c:smooth val="0"/>
        </c:ser>
        <c:ser>
          <c:idx val="1"/>
          <c:order val="1"/>
          <c:tx>
            <c:strRef>
              <c:f>Sheet5!$C$16</c:f>
              <c:strCache>
                <c:ptCount val="1"/>
                <c:pt idx="0">
                  <c:v>USA</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Sheet5!$C$17:$C$27</c:f>
              <c:numCache>
                <c:formatCode>0.00%</c:formatCode>
                <c:ptCount val="11"/>
                <c:pt idx="0">
                  <c:v>-2.9078141879726419E-2</c:v>
                </c:pt>
                <c:pt idx="1">
                  <c:v>6.0361613351877792E-2</c:v>
                </c:pt>
                <c:pt idx="2">
                  <c:v>1.3641133263378855E-2</c:v>
                </c:pt>
                <c:pt idx="3">
                  <c:v>-0.13466183574879226</c:v>
                </c:pt>
                <c:pt idx="4">
                  <c:v>1.5252716578606313E-2</c:v>
                </c:pt>
                <c:pt idx="5">
                  <c:v>2.2191673212882866E-2</c:v>
                </c:pt>
                <c:pt idx="6">
                  <c:v>-0.33996157540826216</c:v>
                </c:pt>
                <c:pt idx="7">
                  <c:v>0.34696550720419211</c:v>
                </c:pt>
                <c:pt idx="8">
                  <c:v>0.11215559157212328</c:v>
                </c:pt>
                <c:pt idx="9">
                  <c:v>-7.7528417371028904E-2</c:v>
                </c:pt>
                <c:pt idx="10">
                  <c:v>-3.8441284886782584E-2</c:v>
                </c:pt>
              </c:numCache>
            </c:numRef>
          </c:val>
          <c:smooth val="0"/>
        </c:ser>
        <c:ser>
          <c:idx val="2"/>
          <c:order val="2"/>
          <c:tx>
            <c:strRef>
              <c:f>Sheet5!$D$16</c:f>
              <c:strCache>
                <c:ptCount val="1"/>
                <c:pt idx="0">
                  <c:v>India</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Sheet5!$D$17:$D$27</c:f>
              <c:numCache>
                <c:formatCode>0.00%</c:formatCode>
                <c:ptCount val="11"/>
                <c:pt idx="0">
                  <c:v>5.4558823529411743E-2</c:v>
                </c:pt>
                <c:pt idx="1">
                  <c:v>3.9325059266490138E-2</c:v>
                </c:pt>
                <c:pt idx="2">
                  <c:v>5.8902455387092462E-2</c:v>
                </c:pt>
                <c:pt idx="3">
                  <c:v>3.2818043588444104E-2</c:v>
                </c:pt>
                <c:pt idx="4">
                  <c:v>4.3675622622990885E-2</c:v>
                </c:pt>
                <c:pt idx="5">
                  <c:v>3.5382626072646119E-2</c:v>
                </c:pt>
                <c:pt idx="6">
                  <c:v>2.7134423251589473E-2</c:v>
                </c:pt>
                <c:pt idx="7">
                  <c:v>4.3771415938985404E-2</c:v>
                </c:pt>
                <c:pt idx="8">
                  <c:v>1.3872709943873641E-2</c:v>
                </c:pt>
                <c:pt idx="9">
                  <c:v>3.1648213912680211E-2</c:v>
                </c:pt>
                <c:pt idx="10">
                  <c:v>-2.9867368634200735E-2</c:v>
                </c:pt>
              </c:numCache>
            </c:numRef>
          </c:val>
          <c:smooth val="0"/>
        </c:ser>
        <c:ser>
          <c:idx val="3"/>
          <c:order val="3"/>
          <c:tx>
            <c:strRef>
              <c:f>Sheet5!$E$16</c:f>
              <c:strCache>
                <c:ptCount val="1"/>
                <c:pt idx="0">
                  <c:v>Janan</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Sheet5!$E$17:$E$27</c:f>
              <c:numCache>
                <c:formatCode>0.00%</c:formatCode>
                <c:ptCount val="11"/>
                <c:pt idx="0">
                  <c:v>4.6995994659546139E-2</c:v>
                </c:pt>
                <c:pt idx="1">
                  <c:v>3.9020657995409359E-2</c:v>
                </c:pt>
                <c:pt idx="2">
                  <c:v>5.2282768777614015E-2</c:v>
                </c:pt>
                <c:pt idx="3">
                  <c:v>1.9010963377653484E-2</c:v>
                </c:pt>
                <c:pt idx="4">
                  <c:v>1.5680439510129245E-2</c:v>
                </c:pt>
                <c:pt idx="5">
                  <c:v>-1.0705431597926401E-2</c:v>
                </c:pt>
                <c:pt idx="6">
                  <c:v>-0.2759995443672405</c:v>
                </c:pt>
                <c:pt idx="7">
                  <c:v>0.17904342353681593</c:v>
                </c:pt>
                <c:pt idx="8">
                  <c:v>3.0424339471577334E-2</c:v>
                </c:pt>
                <c:pt idx="9">
                  <c:v>-6.8505568505568395E-2</c:v>
                </c:pt>
                <c:pt idx="10">
                  <c:v>-1.9324343111358281E-2</c:v>
                </c:pt>
              </c:numCache>
            </c:numRef>
          </c:val>
          <c:smooth val="0"/>
        </c:ser>
        <c:ser>
          <c:idx val="4"/>
          <c:order val="4"/>
          <c:tx>
            <c:strRef>
              <c:f>Sheet5!$F$16</c:f>
              <c:strCache>
                <c:ptCount val="1"/>
                <c:pt idx="0">
                  <c:v>Malaysia</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Sheet5!$F$17:$F$27</c:f>
              <c:numCache>
                <c:formatCode>0.00%</c:formatCode>
                <c:ptCount val="11"/>
                <c:pt idx="0">
                  <c:v>3.1625398381956403E-2</c:v>
                </c:pt>
                <c:pt idx="1">
                  <c:v>-4.2775665399239479E-2</c:v>
                </c:pt>
                <c:pt idx="2">
                  <c:v>-4.0466732869910801E-2</c:v>
                </c:pt>
                <c:pt idx="3">
                  <c:v>-8.2794307891332717E-3</c:v>
                </c:pt>
                <c:pt idx="4">
                  <c:v>0.17453691625358719</c:v>
                </c:pt>
                <c:pt idx="5">
                  <c:v>4.1759218125277546E-2</c:v>
                </c:pt>
                <c:pt idx="6">
                  <c:v>1.7057569296374923E-3</c:v>
                </c:pt>
                <c:pt idx="7">
                  <c:v>-2.5542784163473751E-2</c:v>
                </c:pt>
                <c:pt idx="8">
                  <c:v>-0.12145041502839657</c:v>
                </c:pt>
                <c:pt idx="9">
                  <c:v>9.7463948284435664E-2</c:v>
                </c:pt>
                <c:pt idx="10">
                  <c:v>-1.6538287267784411E-2</c:v>
                </c:pt>
              </c:numCache>
            </c:numRef>
          </c:val>
          <c:smooth val="0"/>
        </c:ser>
        <c:ser>
          <c:idx val="5"/>
          <c:order val="5"/>
          <c:tx>
            <c:strRef>
              <c:f>Sheet5!$G$16</c:f>
              <c:strCache>
                <c:ptCount val="1"/>
                <c:pt idx="0">
                  <c:v>Indonesia</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Sheet5!$G$17:$G$27</c:f>
              <c:numCache>
                <c:formatCode>0.00%</c:formatCode>
                <c:ptCount val="11"/>
                <c:pt idx="0">
                  <c:v>7.5862068965517324E-2</c:v>
                </c:pt>
                <c:pt idx="1">
                  <c:v>0.25641025641025655</c:v>
                </c:pt>
                <c:pt idx="2">
                  <c:v>0.12755102040816327</c:v>
                </c:pt>
                <c:pt idx="3">
                  <c:v>0.60633484162895912</c:v>
                </c:pt>
                <c:pt idx="4">
                  <c:v>7.8028169014084575E-2</c:v>
                </c:pt>
                <c:pt idx="5">
                  <c:v>7.7345178991376884E-2</c:v>
                </c:pt>
                <c:pt idx="6">
                  <c:v>-0.14625272859568261</c:v>
                </c:pt>
                <c:pt idx="7">
                  <c:v>0.19687499999999997</c:v>
                </c:pt>
                <c:pt idx="8">
                  <c:v>9.2333254213149557E-2</c:v>
                </c:pt>
                <c:pt idx="9">
                  <c:v>8.9743589743589647E-2</c:v>
                </c:pt>
                <c:pt idx="10">
                  <c:v>6.4805583250249377E-2</c:v>
                </c:pt>
              </c:numCache>
            </c:numRef>
          </c:val>
          <c:smooth val="0"/>
        </c:ser>
        <c:ser>
          <c:idx val="6"/>
          <c:order val="6"/>
          <c:tx>
            <c:strRef>
              <c:f>Sheet5!$H$16</c:f>
              <c:strCache>
                <c:ptCount val="1"/>
                <c:pt idx="0">
                  <c:v>Thailand</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Sheet5!$H$17:$H$27</c:f>
              <c:numCache>
                <c:formatCode>0.00%</c:formatCode>
                <c:ptCount val="11"/>
                <c:pt idx="0">
                  <c:v>7.2916666666666824E-2</c:v>
                </c:pt>
                <c:pt idx="1">
                  <c:v>6.6622028791429477E-2</c:v>
                </c:pt>
                <c:pt idx="2">
                  <c:v>5.0219711236660483E-2</c:v>
                </c:pt>
                <c:pt idx="3">
                  <c:v>-4.1243275552899056E-2</c:v>
                </c:pt>
                <c:pt idx="4">
                  <c:v>0.16490024937655859</c:v>
                </c:pt>
                <c:pt idx="5">
                  <c:v>6.3955044153063981E-2</c:v>
                </c:pt>
                <c:pt idx="6">
                  <c:v>4.5271629778671956E-3</c:v>
                </c:pt>
                <c:pt idx="7">
                  <c:v>0.14847270906359539</c:v>
                </c:pt>
                <c:pt idx="8">
                  <c:v>6.1696097667320822E-2</c:v>
                </c:pt>
                <c:pt idx="9">
                  <c:v>3.696098562628336E-2</c:v>
                </c:pt>
                <c:pt idx="10">
                  <c:v>2.9702970297029743E-2</c:v>
                </c:pt>
              </c:numCache>
            </c:numRef>
          </c:val>
          <c:smooth val="0"/>
        </c:ser>
        <c:ser>
          <c:idx val="7"/>
          <c:order val="7"/>
          <c:tx>
            <c:strRef>
              <c:f>Sheet5!$I$16</c:f>
              <c:strCache>
                <c:ptCount val="1"/>
                <c:pt idx="0">
                  <c:v>South Korea</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Sheet5!$I$17:$I$27</c:f>
              <c:numCache>
                <c:formatCode>0.00%</c:formatCode>
                <c:ptCount val="11"/>
                <c:pt idx="0">
                  <c:v>2.1498771498771406E-2</c:v>
                </c:pt>
                <c:pt idx="1">
                  <c:v>5.7426337943475923E-2</c:v>
                </c:pt>
                <c:pt idx="2">
                  <c:v>5.1464316178561127E-2</c:v>
                </c:pt>
                <c:pt idx="3">
                  <c:v>-1.6765819361817185E-2</c:v>
                </c:pt>
                <c:pt idx="4">
                  <c:v>3.7678767876787665E-2</c:v>
                </c:pt>
                <c:pt idx="5">
                  <c:v>-5.0622846541213795E-2</c:v>
                </c:pt>
                <c:pt idx="6">
                  <c:v>-7.8447794528196724E-2</c:v>
                </c:pt>
                <c:pt idx="7">
                  <c:v>0.16328385337776441</c:v>
                </c:pt>
                <c:pt idx="8">
                  <c:v>4.5572916666666671E-2</c:v>
                </c:pt>
                <c:pt idx="9">
                  <c:v>-1.2951432129514219E-2</c:v>
                </c:pt>
                <c:pt idx="10">
                  <c:v>-7.5700227100684338E-4</c:v>
                </c:pt>
              </c:numCache>
            </c:numRef>
          </c:val>
          <c:smooth val="0"/>
        </c:ser>
        <c:ser>
          <c:idx val="8"/>
          <c:order val="8"/>
          <c:tx>
            <c:strRef>
              <c:f>Sheet5!$J$16</c:f>
              <c:strCache>
                <c:ptCount val="1"/>
                <c:pt idx="0">
                  <c:v>Brazil</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Sheet5!$J$17:$J$27</c:f>
              <c:numCache>
                <c:formatCode>0.00%</c:formatCode>
                <c:ptCount val="11"/>
                <c:pt idx="0">
                  <c:v>9.4687232219365938E-2</c:v>
                </c:pt>
                <c:pt idx="1">
                  <c:v>0.11506849315068483</c:v>
                </c:pt>
                <c:pt idx="2">
                  <c:v>5.9319059319059383E-2</c:v>
                </c:pt>
                <c:pt idx="3">
                  <c:v>-2.4850894632206761E-2</c:v>
                </c:pt>
                <c:pt idx="4">
                  <c:v>0.17193340129119994</c:v>
                </c:pt>
                <c:pt idx="5">
                  <c:v>3.566251087271665E-2</c:v>
                </c:pt>
                <c:pt idx="6">
                  <c:v>-0.21780515117581206</c:v>
                </c:pt>
                <c:pt idx="7">
                  <c:v>0.35289906943450278</c:v>
                </c:pt>
                <c:pt idx="8">
                  <c:v>9.5238095238095229E-3</c:v>
                </c:pt>
                <c:pt idx="9">
                  <c:v>-0.10010482180293492</c:v>
                </c:pt>
                <c:pt idx="10">
                  <c:v>0.15113570180547484</c:v>
                </c:pt>
              </c:numCache>
            </c:numRef>
          </c:val>
          <c:smooth val="0"/>
        </c:ser>
        <c:ser>
          <c:idx val="9"/>
          <c:order val="9"/>
          <c:tx>
            <c:strRef>
              <c:f>Sheet5!$K$16</c:f>
              <c:strCache>
                <c:ptCount val="1"/>
                <c:pt idx="0">
                  <c:v>Germany</c:v>
                </c:pt>
              </c:strCache>
            </c:strRef>
          </c:tx>
          <c:marker>
            <c:symbol val="none"/>
          </c:marker>
          <c:cat>
            <c:numRef>
              <c:f>Sheet5!$A$17:$A$27</c:f>
              <c:numCache>
                <c:formatCode>General</c:formatCode>
                <c:ptCount val="11"/>
                <c:pt idx="0">
                  <c:v>2003</c:v>
                </c:pt>
                <c:pt idx="1">
                  <c:v>2004</c:v>
                </c:pt>
                <c:pt idx="2">
                  <c:v>2005</c:v>
                </c:pt>
                <c:pt idx="3">
                  <c:v>2006</c:v>
                </c:pt>
                <c:pt idx="4">
                  <c:v>2007</c:v>
                </c:pt>
                <c:pt idx="5">
                  <c:v>2008</c:v>
                </c:pt>
                <c:pt idx="6">
                  <c:v>2009</c:v>
                </c:pt>
                <c:pt idx="7">
                  <c:v>2010</c:v>
                </c:pt>
                <c:pt idx="8">
                  <c:v>2011</c:v>
                </c:pt>
                <c:pt idx="9">
                  <c:v>2012</c:v>
                </c:pt>
                <c:pt idx="10">
                  <c:v>2013</c:v>
                </c:pt>
              </c:numCache>
            </c:numRef>
          </c:cat>
          <c:val>
            <c:numRef>
              <c:f>Sheet5!$K$17:$K$27</c:f>
              <c:numCache>
                <c:formatCode>0.00%</c:formatCode>
                <c:ptCount val="11"/>
                <c:pt idx="0">
                  <c:v>4.4939271255060809E-2</c:v>
                </c:pt>
                <c:pt idx="1">
                  <c:v>-6.1216582719875956E-2</c:v>
                </c:pt>
                <c:pt idx="2">
                  <c:v>6.8510111432108972E-2</c:v>
                </c:pt>
                <c:pt idx="3">
                  <c:v>3.8624951718810349E-2</c:v>
                </c:pt>
                <c:pt idx="4">
                  <c:v>4.7601338787653373E-2</c:v>
                </c:pt>
                <c:pt idx="5">
                  <c:v>-0.12353567625133149</c:v>
                </c:pt>
                <c:pt idx="6">
                  <c:v>-0.29283110571081455</c:v>
                </c:pt>
                <c:pt idx="7">
                  <c:v>0.66838487972508664</c:v>
                </c:pt>
                <c:pt idx="8">
                  <c:v>-5.2179883281840006E-2</c:v>
                </c:pt>
                <c:pt idx="9">
                  <c:v>-0.13799348062296318</c:v>
                </c:pt>
                <c:pt idx="10">
                  <c:v>4.8319327731092383E-2</c:v>
                </c:pt>
              </c:numCache>
            </c:numRef>
          </c:val>
          <c:smooth val="0"/>
        </c:ser>
        <c:dLbls>
          <c:showLegendKey val="0"/>
          <c:showVal val="0"/>
          <c:showCatName val="0"/>
          <c:showSerName val="0"/>
          <c:showPercent val="0"/>
          <c:showBubbleSize val="0"/>
        </c:dLbls>
        <c:smooth val="0"/>
        <c:axId val="195272944"/>
        <c:axId val="195273336"/>
      </c:lineChart>
      <c:catAx>
        <c:axId val="195272944"/>
        <c:scaling>
          <c:orientation val="minMax"/>
        </c:scaling>
        <c:delete val="0"/>
        <c:axPos val="b"/>
        <c:numFmt formatCode="General" sourceLinked="1"/>
        <c:majorTickMark val="out"/>
        <c:minorTickMark val="none"/>
        <c:tickLblPos val="low"/>
        <c:crossAx val="195273336"/>
        <c:crosses val="autoZero"/>
        <c:auto val="1"/>
        <c:lblAlgn val="ctr"/>
        <c:lblOffset val="100"/>
        <c:noMultiLvlLbl val="0"/>
      </c:catAx>
      <c:valAx>
        <c:axId val="195273336"/>
        <c:scaling>
          <c:orientation val="minMax"/>
          <c:max val="0.70000000000000062"/>
          <c:min val="-0.4"/>
        </c:scaling>
        <c:delete val="0"/>
        <c:axPos val="l"/>
        <c:majorGridlines/>
        <c:numFmt formatCode="0.00%" sourceLinked="1"/>
        <c:majorTickMark val="out"/>
        <c:minorTickMark val="none"/>
        <c:tickLblPos val="nextTo"/>
        <c:crossAx val="195272944"/>
        <c:crosses val="autoZero"/>
        <c:crossBetween val="between"/>
      </c:valAx>
    </c:plotArea>
    <c:legend>
      <c:legendPos val="r"/>
      <c:layout>
        <c:manualLayout>
          <c:xMode val="edge"/>
          <c:yMode val="edge"/>
          <c:x val="0.72898443976310423"/>
          <c:y val="0.14764100285153525"/>
          <c:w val="0.24573504519775552"/>
          <c:h val="0.80360579990157377"/>
        </c:manualLayout>
      </c:layout>
      <c:overlay val="0"/>
    </c:legend>
    <c:plotVisOnly val="1"/>
    <c:dispBlanksAs val="gap"/>
    <c:showDLblsOverMax val="0"/>
  </c:chart>
  <c:spPr>
    <a:solidFill>
      <a:schemeClr val="bg1"/>
    </a:solidFill>
    <a:ln w="19050">
      <a:solidFill>
        <a:schemeClr val="accent1"/>
      </a:solidFill>
    </a:ln>
  </c:spPr>
  <c:txPr>
    <a:bodyPr/>
    <a:lstStyle/>
    <a:p>
      <a:pPr>
        <a:defRPr sz="900" baseline="0">
          <a:latin typeface="Times New Roman" panose="02020603050405020304" pitchFamily="18" charset="0"/>
          <a:ea typeface="+mn-ea"/>
          <a:cs typeface="Times New Roman" panose="02020603050405020304" pitchFamily="18" charset="0"/>
          <a:sym typeface="Times New Roman" panose="02020603050405020304" pitchFamily="18" charset="0"/>
        </a:defRPr>
      </a:pPr>
      <a:endParaRPr lang="zh-CN"/>
    </a:p>
  </c:txPr>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979050074670431"/>
          <c:y val="0.19206519788399604"/>
          <c:w val="0.52478777911434726"/>
          <c:h val="0.57953763684376969"/>
        </c:manualLayout>
      </c:layout>
      <c:lineChart>
        <c:grouping val="standard"/>
        <c:varyColors val="0"/>
        <c:ser>
          <c:idx val="1"/>
          <c:order val="1"/>
          <c:tx>
            <c:strRef>
              <c:f>Sheet5!$C$2</c:f>
              <c:strCache>
                <c:ptCount val="1"/>
                <c:pt idx="0">
                  <c:v>USA</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Sheet5!$C$3:$C$14</c:f>
              <c:numCache>
                <c:formatCode>General</c:formatCode>
                <c:ptCount val="12"/>
                <c:pt idx="0">
                  <c:v>111.08</c:v>
                </c:pt>
                <c:pt idx="1">
                  <c:v>107.85</c:v>
                </c:pt>
                <c:pt idx="2">
                  <c:v>114.36</c:v>
                </c:pt>
                <c:pt idx="3">
                  <c:v>115.92</c:v>
                </c:pt>
                <c:pt idx="4">
                  <c:v>100.31</c:v>
                </c:pt>
                <c:pt idx="5">
                  <c:v>101.84</c:v>
                </c:pt>
                <c:pt idx="6">
                  <c:v>104.1</c:v>
                </c:pt>
                <c:pt idx="7">
                  <c:v>68.709999999999994</c:v>
                </c:pt>
                <c:pt idx="8">
                  <c:v>92.55</c:v>
                </c:pt>
                <c:pt idx="9">
                  <c:v>102.93</c:v>
                </c:pt>
                <c:pt idx="10">
                  <c:v>94.95</c:v>
                </c:pt>
                <c:pt idx="11">
                  <c:v>91.3</c:v>
                </c:pt>
              </c:numCache>
            </c:numRef>
          </c:val>
          <c:smooth val="0"/>
        </c:ser>
        <c:ser>
          <c:idx val="2"/>
          <c:order val="2"/>
          <c:tx>
            <c:strRef>
              <c:f>Sheet5!$D$2</c:f>
              <c:strCache>
                <c:ptCount val="1"/>
                <c:pt idx="0">
                  <c:v>India</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Sheet5!$D$3:$D$14</c:f>
              <c:numCache>
                <c:formatCode>General</c:formatCode>
                <c:ptCount val="12"/>
                <c:pt idx="0">
                  <c:v>68</c:v>
                </c:pt>
                <c:pt idx="1">
                  <c:v>71.709999999999994</c:v>
                </c:pt>
                <c:pt idx="2">
                  <c:v>74.53</c:v>
                </c:pt>
                <c:pt idx="3">
                  <c:v>78.92</c:v>
                </c:pt>
                <c:pt idx="4">
                  <c:v>81.510000000000005</c:v>
                </c:pt>
                <c:pt idx="5">
                  <c:v>85.07</c:v>
                </c:pt>
                <c:pt idx="6">
                  <c:v>88.08</c:v>
                </c:pt>
                <c:pt idx="7">
                  <c:v>90.47</c:v>
                </c:pt>
                <c:pt idx="8">
                  <c:v>94.43</c:v>
                </c:pt>
                <c:pt idx="9">
                  <c:v>95.740000000000023</c:v>
                </c:pt>
                <c:pt idx="10">
                  <c:v>98.77</c:v>
                </c:pt>
                <c:pt idx="11">
                  <c:v>95.82</c:v>
                </c:pt>
              </c:numCache>
            </c:numRef>
          </c:val>
          <c:smooth val="0"/>
        </c:ser>
        <c:ser>
          <c:idx val="3"/>
          <c:order val="3"/>
          <c:tx>
            <c:strRef>
              <c:f>Sheet5!$E$2</c:f>
              <c:strCache>
                <c:ptCount val="1"/>
                <c:pt idx="0">
                  <c:v>Janan</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Sheet5!$E$3:$E$14</c:f>
              <c:numCache>
                <c:formatCode>General</c:formatCode>
                <c:ptCount val="12"/>
                <c:pt idx="0">
                  <c:v>74.900000000000006</c:v>
                </c:pt>
                <c:pt idx="1">
                  <c:v>78.42</c:v>
                </c:pt>
                <c:pt idx="2">
                  <c:v>81.48</c:v>
                </c:pt>
                <c:pt idx="3">
                  <c:v>85.740000000000023</c:v>
                </c:pt>
                <c:pt idx="4">
                  <c:v>87.36999999999999</c:v>
                </c:pt>
                <c:pt idx="5">
                  <c:v>88.740000000000023</c:v>
                </c:pt>
                <c:pt idx="6">
                  <c:v>87.79</c:v>
                </c:pt>
                <c:pt idx="7">
                  <c:v>63.56</c:v>
                </c:pt>
                <c:pt idx="8">
                  <c:v>74.940000000000026</c:v>
                </c:pt>
                <c:pt idx="9">
                  <c:v>77.22</c:v>
                </c:pt>
                <c:pt idx="10">
                  <c:v>71.930000000000007</c:v>
                </c:pt>
                <c:pt idx="11">
                  <c:v>70.540000000000006</c:v>
                </c:pt>
              </c:numCache>
            </c:numRef>
          </c:val>
          <c:smooth val="0"/>
        </c:ser>
        <c:ser>
          <c:idx val="4"/>
          <c:order val="4"/>
          <c:tx>
            <c:strRef>
              <c:f>Sheet5!$F$2</c:f>
              <c:strCache>
                <c:ptCount val="1"/>
                <c:pt idx="0">
                  <c:v>Malaysia</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Sheet5!$F$3:$F$14</c:f>
              <c:numCache>
                <c:formatCode>General</c:formatCode>
                <c:ptCount val="12"/>
                <c:pt idx="0">
                  <c:v>40.790000000000013</c:v>
                </c:pt>
                <c:pt idx="1">
                  <c:v>42.08</c:v>
                </c:pt>
                <c:pt idx="2">
                  <c:v>40.28</c:v>
                </c:pt>
                <c:pt idx="3">
                  <c:v>38.65</c:v>
                </c:pt>
                <c:pt idx="4">
                  <c:v>38.33</c:v>
                </c:pt>
                <c:pt idx="5">
                  <c:v>45.02</c:v>
                </c:pt>
                <c:pt idx="6">
                  <c:v>46.9</c:v>
                </c:pt>
                <c:pt idx="7">
                  <c:v>46.98</c:v>
                </c:pt>
                <c:pt idx="8">
                  <c:v>45.78</c:v>
                </c:pt>
                <c:pt idx="9">
                  <c:v>40.220000000000013</c:v>
                </c:pt>
                <c:pt idx="10">
                  <c:v>44.14</c:v>
                </c:pt>
                <c:pt idx="11">
                  <c:v>43.41</c:v>
                </c:pt>
              </c:numCache>
            </c:numRef>
          </c:val>
          <c:smooth val="0"/>
        </c:ser>
        <c:ser>
          <c:idx val="5"/>
          <c:order val="5"/>
          <c:tx>
            <c:strRef>
              <c:f>Sheet5!$G$2</c:f>
              <c:strCache>
                <c:ptCount val="1"/>
                <c:pt idx="0">
                  <c:v>Indonesia</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Sheet5!$G$3:$G$14</c:f>
              <c:numCache>
                <c:formatCode>General</c:formatCode>
                <c:ptCount val="12"/>
                <c:pt idx="0">
                  <c:v>14.5</c:v>
                </c:pt>
                <c:pt idx="1">
                  <c:v>15.6</c:v>
                </c:pt>
                <c:pt idx="2">
                  <c:v>19.600000000000001</c:v>
                </c:pt>
                <c:pt idx="3">
                  <c:v>22.1</c:v>
                </c:pt>
                <c:pt idx="4">
                  <c:v>35.5</c:v>
                </c:pt>
                <c:pt idx="5">
                  <c:v>38.270000000000003</c:v>
                </c:pt>
                <c:pt idx="6">
                  <c:v>41.230000000000011</c:v>
                </c:pt>
                <c:pt idx="7">
                  <c:v>35.200000000000003</c:v>
                </c:pt>
                <c:pt idx="8">
                  <c:v>42.13</c:v>
                </c:pt>
                <c:pt idx="9">
                  <c:v>46.02</c:v>
                </c:pt>
                <c:pt idx="10">
                  <c:v>50.15</c:v>
                </c:pt>
                <c:pt idx="11">
                  <c:v>53.4</c:v>
                </c:pt>
              </c:numCache>
            </c:numRef>
          </c:val>
          <c:smooth val="0"/>
        </c:ser>
        <c:ser>
          <c:idx val="6"/>
          <c:order val="6"/>
          <c:tx>
            <c:strRef>
              <c:f>Sheet5!$H$2</c:f>
              <c:strCache>
                <c:ptCount val="1"/>
                <c:pt idx="0">
                  <c:v>Thailand</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Sheet5!$H$3:$H$14</c:f>
              <c:numCache>
                <c:formatCode>General</c:formatCode>
                <c:ptCount val="12"/>
                <c:pt idx="0">
                  <c:v>27.84</c:v>
                </c:pt>
                <c:pt idx="1">
                  <c:v>29.87</c:v>
                </c:pt>
                <c:pt idx="2">
                  <c:v>31.86</c:v>
                </c:pt>
                <c:pt idx="3">
                  <c:v>33.46</c:v>
                </c:pt>
                <c:pt idx="4">
                  <c:v>32.08</c:v>
                </c:pt>
                <c:pt idx="5">
                  <c:v>37.370000000000005</c:v>
                </c:pt>
                <c:pt idx="6">
                  <c:v>39.760000000000012</c:v>
                </c:pt>
                <c:pt idx="7">
                  <c:v>39.94</c:v>
                </c:pt>
                <c:pt idx="8">
                  <c:v>45.87</c:v>
                </c:pt>
                <c:pt idx="9">
                  <c:v>48.7</c:v>
                </c:pt>
                <c:pt idx="10">
                  <c:v>50.5</c:v>
                </c:pt>
                <c:pt idx="11">
                  <c:v>52</c:v>
                </c:pt>
              </c:numCache>
            </c:numRef>
          </c:val>
          <c:smooth val="0"/>
        </c:ser>
        <c:ser>
          <c:idx val="7"/>
          <c:order val="7"/>
          <c:tx>
            <c:strRef>
              <c:f>Sheet5!$I$2</c:f>
              <c:strCache>
                <c:ptCount val="1"/>
                <c:pt idx="0">
                  <c:v>South Korea</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Sheet5!$I$3:$I$14</c:f>
              <c:numCache>
                <c:formatCode>General</c:formatCode>
                <c:ptCount val="12"/>
                <c:pt idx="0">
                  <c:v>32.56</c:v>
                </c:pt>
                <c:pt idx="1">
                  <c:v>33.260000000000012</c:v>
                </c:pt>
                <c:pt idx="2">
                  <c:v>35.17</c:v>
                </c:pt>
                <c:pt idx="3">
                  <c:v>36.980000000000004</c:v>
                </c:pt>
                <c:pt idx="4">
                  <c:v>36.36</c:v>
                </c:pt>
                <c:pt idx="5">
                  <c:v>37.730000000000011</c:v>
                </c:pt>
                <c:pt idx="6">
                  <c:v>35.82</c:v>
                </c:pt>
                <c:pt idx="7">
                  <c:v>33.01</c:v>
                </c:pt>
                <c:pt idx="8">
                  <c:v>38.4</c:v>
                </c:pt>
                <c:pt idx="9">
                  <c:v>40.15</c:v>
                </c:pt>
                <c:pt idx="10">
                  <c:v>39.630000000000003</c:v>
                </c:pt>
                <c:pt idx="11">
                  <c:v>39.6</c:v>
                </c:pt>
              </c:numCache>
            </c:numRef>
          </c:val>
          <c:smooth val="0"/>
        </c:ser>
        <c:ser>
          <c:idx val="8"/>
          <c:order val="8"/>
          <c:tx>
            <c:strRef>
              <c:f>Sheet5!$J$2</c:f>
              <c:strCache>
                <c:ptCount val="1"/>
                <c:pt idx="0">
                  <c:v>Brazil</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Sheet5!$J$3:$J$14</c:f>
              <c:numCache>
                <c:formatCode>General</c:formatCode>
                <c:ptCount val="12"/>
                <c:pt idx="0">
                  <c:v>23.34</c:v>
                </c:pt>
                <c:pt idx="1">
                  <c:v>25.55</c:v>
                </c:pt>
                <c:pt idx="2">
                  <c:v>28.49</c:v>
                </c:pt>
                <c:pt idx="3">
                  <c:v>30.18</c:v>
                </c:pt>
                <c:pt idx="4">
                  <c:v>29.43</c:v>
                </c:pt>
                <c:pt idx="5">
                  <c:v>34.49</c:v>
                </c:pt>
                <c:pt idx="6">
                  <c:v>35.720000000000013</c:v>
                </c:pt>
                <c:pt idx="7">
                  <c:v>27.939999999999987</c:v>
                </c:pt>
                <c:pt idx="8">
                  <c:v>37.800000000000004</c:v>
                </c:pt>
                <c:pt idx="9">
                  <c:v>38.160000000000011</c:v>
                </c:pt>
                <c:pt idx="10">
                  <c:v>34.340000000000003</c:v>
                </c:pt>
                <c:pt idx="11">
                  <c:v>39.53</c:v>
                </c:pt>
              </c:numCache>
            </c:numRef>
          </c:val>
          <c:smooth val="0"/>
        </c:ser>
        <c:ser>
          <c:idx val="9"/>
          <c:order val="9"/>
          <c:tx>
            <c:strRef>
              <c:f>Sheet5!$K$2</c:f>
              <c:strCache>
                <c:ptCount val="1"/>
                <c:pt idx="0">
                  <c:v>Germany</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Sheet5!$K$3:$K$14</c:f>
              <c:numCache>
                <c:formatCode>General</c:formatCode>
                <c:ptCount val="12"/>
                <c:pt idx="0">
                  <c:v>24.7</c:v>
                </c:pt>
                <c:pt idx="1">
                  <c:v>25.810000000000027</c:v>
                </c:pt>
                <c:pt idx="2">
                  <c:v>24.23</c:v>
                </c:pt>
                <c:pt idx="3">
                  <c:v>25.89</c:v>
                </c:pt>
                <c:pt idx="4">
                  <c:v>26.89</c:v>
                </c:pt>
                <c:pt idx="5">
                  <c:v>28.17</c:v>
                </c:pt>
                <c:pt idx="6">
                  <c:v>24.69</c:v>
                </c:pt>
                <c:pt idx="7">
                  <c:v>17.459999999999987</c:v>
                </c:pt>
                <c:pt idx="8">
                  <c:v>29.130000000000027</c:v>
                </c:pt>
                <c:pt idx="9">
                  <c:v>27.610000000000028</c:v>
                </c:pt>
                <c:pt idx="10">
                  <c:v>23.8</c:v>
                </c:pt>
                <c:pt idx="11">
                  <c:v>24.95</c:v>
                </c:pt>
              </c:numCache>
            </c:numRef>
          </c:val>
          <c:smooth val="0"/>
        </c:ser>
        <c:dLbls>
          <c:showLegendKey val="0"/>
          <c:showVal val="0"/>
          <c:showCatName val="0"/>
          <c:showSerName val="0"/>
          <c:showPercent val="0"/>
          <c:showBubbleSize val="0"/>
        </c:dLbls>
        <c:marker val="1"/>
        <c:smooth val="0"/>
        <c:axId val="195274120"/>
        <c:axId val="195274512"/>
      </c:lineChart>
      <c:lineChart>
        <c:grouping val="standard"/>
        <c:varyColors val="0"/>
        <c:ser>
          <c:idx val="0"/>
          <c:order val="0"/>
          <c:tx>
            <c:strRef>
              <c:f>Sheet5!$B$2</c:f>
              <c:strCache>
                <c:ptCount val="1"/>
                <c:pt idx="0">
                  <c:v>China</c:v>
                </c:pt>
              </c:strCache>
            </c:strRef>
          </c:tx>
          <c:marker>
            <c:symbol val="none"/>
          </c:marker>
          <c:cat>
            <c:numRef>
              <c:f>Sheet5!$A$3:$A$14</c:f>
              <c:numCache>
                <c:formatCode>General</c:formatCode>
                <c:ptCount val="12"/>
                <c:pt idx="0">
                  <c:v>2002</c:v>
                </c:pt>
                <c:pt idx="1">
                  <c:v>2003</c:v>
                </c:pt>
                <c:pt idx="2">
                  <c:v>2004</c:v>
                </c:pt>
                <c:pt idx="3">
                  <c:v>2005</c:v>
                </c:pt>
                <c:pt idx="4">
                  <c:v>2006</c:v>
                </c:pt>
                <c:pt idx="5">
                  <c:v>2007</c:v>
                </c:pt>
                <c:pt idx="6">
                  <c:v>2008</c:v>
                </c:pt>
                <c:pt idx="7">
                  <c:v>2009</c:v>
                </c:pt>
                <c:pt idx="8">
                  <c:v>2010</c:v>
                </c:pt>
                <c:pt idx="9">
                  <c:v>2011</c:v>
                </c:pt>
                <c:pt idx="10">
                  <c:v>2012</c:v>
                </c:pt>
                <c:pt idx="11">
                  <c:v>2013</c:v>
                </c:pt>
              </c:numCache>
            </c:numRef>
          </c:cat>
          <c:val>
            <c:numRef>
              <c:f>Sheet5!$B$3:$B$14</c:f>
              <c:numCache>
                <c:formatCode>General</c:formatCode>
                <c:ptCount val="12"/>
                <c:pt idx="0">
                  <c:v>139.5</c:v>
                </c:pt>
                <c:pt idx="1">
                  <c:v>152.5</c:v>
                </c:pt>
                <c:pt idx="2">
                  <c:v>200</c:v>
                </c:pt>
                <c:pt idx="3">
                  <c:v>226.62</c:v>
                </c:pt>
                <c:pt idx="4">
                  <c:v>277.97999999999956</c:v>
                </c:pt>
                <c:pt idx="5">
                  <c:v>284.27</c:v>
                </c:pt>
                <c:pt idx="6">
                  <c:v>294.68</c:v>
                </c:pt>
                <c:pt idx="7">
                  <c:v>338.36</c:v>
                </c:pt>
                <c:pt idx="8">
                  <c:v>366.8</c:v>
                </c:pt>
                <c:pt idx="9">
                  <c:v>362.19</c:v>
                </c:pt>
                <c:pt idx="10">
                  <c:v>385.9899999999995</c:v>
                </c:pt>
                <c:pt idx="11">
                  <c:v>415</c:v>
                </c:pt>
              </c:numCache>
            </c:numRef>
          </c:val>
          <c:smooth val="0"/>
        </c:ser>
        <c:dLbls>
          <c:showLegendKey val="0"/>
          <c:showVal val="0"/>
          <c:showCatName val="0"/>
          <c:showSerName val="0"/>
          <c:showPercent val="0"/>
          <c:showBubbleSize val="0"/>
        </c:dLbls>
        <c:marker val="1"/>
        <c:smooth val="0"/>
        <c:axId val="194979784"/>
        <c:axId val="195274904"/>
      </c:lineChart>
      <c:catAx>
        <c:axId val="195274120"/>
        <c:scaling>
          <c:orientation val="minMax"/>
        </c:scaling>
        <c:delete val="0"/>
        <c:axPos val="b"/>
        <c:numFmt formatCode="General" sourceLinked="1"/>
        <c:majorTickMark val="out"/>
        <c:minorTickMark val="none"/>
        <c:tickLblPos val="nextTo"/>
        <c:crossAx val="195274512"/>
        <c:crosses val="autoZero"/>
        <c:auto val="1"/>
        <c:lblAlgn val="ctr"/>
        <c:lblOffset val="100"/>
        <c:noMultiLvlLbl val="0"/>
      </c:catAx>
      <c:valAx>
        <c:axId val="195274512"/>
        <c:scaling>
          <c:orientation val="minMax"/>
        </c:scaling>
        <c:delete val="0"/>
        <c:axPos val="l"/>
        <c:majorGridlines/>
        <c:numFmt formatCode="General" sourceLinked="1"/>
        <c:majorTickMark val="out"/>
        <c:minorTickMark val="none"/>
        <c:tickLblPos val="nextTo"/>
        <c:crossAx val="195274120"/>
        <c:crosses val="autoZero"/>
        <c:crossBetween val="between"/>
      </c:valAx>
      <c:valAx>
        <c:axId val="195274904"/>
        <c:scaling>
          <c:orientation val="minMax"/>
        </c:scaling>
        <c:delete val="0"/>
        <c:axPos val="r"/>
        <c:numFmt formatCode="General" sourceLinked="1"/>
        <c:majorTickMark val="out"/>
        <c:minorTickMark val="none"/>
        <c:tickLblPos val="nextTo"/>
        <c:crossAx val="194979784"/>
        <c:crosses val="max"/>
        <c:crossBetween val="between"/>
      </c:valAx>
      <c:catAx>
        <c:axId val="194979784"/>
        <c:scaling>
          <c:orientation val="minMax"/>
        </c:scaling>
        <c:delete val="1"/>
        <c:axPos val="b"/>
        <c:numFmt formatCode="General" sourceLinked="1"/>
        <c:majorTickMark val="out"/>
        <c:minorTickMark val="none"/>
        <c:tickLblPos val="nextTo"/>
        <c:crossAx val="195274904"/>
        <c:crosses val="autoZero"/>
        <c:auto val="1"/>
        <c:lblAlgn val="ctr"/>
        <c:lblOffset val="100"/>
        <c:noMultiLvlLbl val="0"/>
      </c:catAx>
    </c:plotArea>
    <c:legend>
      <c:legendPos val="r"/>
      <c:layout>
        <c:manualLayout>
          <c:xMode val="edge"/>
          <c:yMode val="edge"/>
          <c:x val="0.73463069658587143"/>
          <c:y val="4.119083016720812E-2"/>
          <c:w val="0.26536930341413084"/>
          <c:h val="0.92277792546859982"/>
        </c:manualLayout>
      </c:layout>
      <c:overlay val="0"/>
    </c:legend>
    <c:plotVisOnly val="1"/>
    <c:dispBlanksAs val="gap"/>
    <c:showDLblsOverMax val="0"/>
  </c:chart>
  <c:spPr>
    <a:solidFill>
      <a:schemeClr val="bg1"/>
    </a:solidFill>
    <a:ln w="19050">
      <a:solidFill>
        <a:schemeClr val="accent1"/>
      </a:solidFill>
    </a:ln>
  </c:spPr>
  <c:txPr>
    <a:bodyPr/>
    <a:lstStyle/>
    <a:p>
      <a:pPr>
        <a:defRPr>
          <a:latin typeface="Times New Roman" panose="02020603050405020304" pitchFamily="18" charset="0"/>
          <a:ea typeface="+mn-ea"/>
          <a:cs typeface="Times New Roman" panose="02020603050405020304" pitchFamily="18" charset="0"/>
          <a:sym typeface="Times New Roman" panose="02020603050405020304" pitchFamily="18" charset="0"/>
        </a:defRPr>
      </a:pPr>
      <a:endParaRPr lang="zh-CN"/>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016837106979884"/>
          <c:y val="5.1400554097404488E-2"/>
          <c:w val="0.74786530314416177"/>
          <c:h val="0.68846362749818024"/>
        </c:manualLayout>
      </c:layout>
      <c:barChart>
        <c:barDir val="col"/>
        <c:grouping val="clustered"/>
        <c:varyColors val="0"/>
        <c:ser>
          <c:idx val="0"/>
          <c:order val="0"/>
          <c:tx>
            <c:strRef>
              <c:f>Sheet5!$H$48</c:f>
              <c:strCache>
                <c:ptCount val="1"/>
                <c:pt idx="0">
                  <c:v>Excess or Deficit</c:v>
                </c:pt>
              </c:strCache>
            </c:strRef>
          </c:tx>
          <c:invertIfNegative val="0"/>
          <c:cat>
            <c:numRef>
              <c:f>Sheet5!$A$49:$A$60</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Sheet5!$H$49:$H$60</c:f>
              <c:numCache>
                <c:formatCode>0.0_);[Red]\(0.0\)</c:formatCode>
                <c:ptCount val="12"/>
                <c:pt idx="0">
                  <c:v>22.299999999999926</c:v>
                </c:pt>
                <c:pt idx="1">
                  <c:v>57.599999999999973</c:v>
                </c:pt>
                <c:pt idx="2">
                  <c:v>71.399999999999864</c:v>
                </c:pt>
                <c:pt idx="3">
                  <c:v>32.456120000000055</c:v>
                </c:pt>
                <c:pt idx="4">
                  <c:v>34.483038800000031</c:v>
                </c:pt>
                <c:pt idx="5">
                  <c:v>28.751297280799889</c:v>
                </c:pt>
                <c:pt idx="6">
                  <c:v>22.12911756961239</c:v>
                </c:pt>
                <c:pt idx="7">
                  <c:v>15.840477283290966</c:v>
                </c:pt>
                <c:pt idx="8">
                  <c:v>9.7205707786956719</c:v>
                </c:pt>
                <c:pt idx="9">
                  <c:v>6.1382839688478725</c:v>
                </c:pt>
                <c:pt idx="10">
                  <c:v>-6.6111289595837661</c:v>
                </c:pt>
                <c:pt idx="11">
                  <c:v>-34.356265462659067</c:v>
                </c:pt>
              </c:numCache>
            </c:numRef>
          </c:val>
        </c:ser>
        <c:dLbls>
          <c:showLegendKey val="0"/>
          <c:showVal val="0"/>
          <c:showCatName val="0"/>
          <c:showSerName val="0"/>
          <c:showPercent val="0"/>
          <c:showBubbleSize val="0"/>
        </c:dLbls>
        <c:gapWidth val="150"/>
        <c:axId val="194980568"/>
        <c:axId val="194980960"/>
      </c:barChart>
      <c:lineChart>
        <c:grouping val="standard"/>
        <c:varyColors val="0"/>
        <c:ser>
          <c:idx val="1"/>
          <c:order val="1"/>
          <c:tx>
            <c:strRef>
              <c:f>Sheet5!$I$48</c:f>
              <c:strCache>
                <c:ptCount val="1"/>
                <c:pt idx="0">
                  <c:v>total Stocks</c:v>
                </c:pt>
              </c:strCache>
            </c:strRef>
          </c:tx>
          <c:marker>
            <c:symbol val="none"/>
          </c:marker>
          <c:cat>
            <c:numRef>
              <c:f>Sheet5!$A$51:$A$60</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Sheet5!$I$49:$I$60</c:f>
              <c:numCache>
                <c:formatCode>0.0_);[Red]\(0.0\)</c:formatCode>
                <c:ptCount val="12"/>
                <c:pt idx="0">
                  <c:v>162.5</c:v>
                </c:pt>
                <c:pt idx="1">
                  <c:v>220.1</c:v>
                </c:pt>
                <c:pt idx="2">
                  <c:v>291.5</c:v>
                </c:pt>
                <c:pt idx="3">
                  <c:v>323.95611999999915</c:v>
                </c:pt>
                <c:pt idx="4">
                  <c:v>358.43915879999935</c:v>
                </c:pt>
                <c:pt idx="5">
                  <c:v>387.1904560808</c:v>
                </c:pt>
                <c:pt idx="6">
                  <c:v>409.31957365041239</c:v>
                </c:pt>
                <c:pt idx="7">
                  <c:v>425.16005093370393</c:v>
                </c:pt>
                <c:pt idx="8">
                  <c:v>434.88062171239903</c:v>
                </c:pt>
                <c:pt idx="9">
                  <c:v>441.01890568124691</c:v>
                </c:pt>
                <c:pt idx="10">
                  <c:v>434.40777672166314</c:v>
                </c:pt>
                <c:pt idx="11">
                  <c:v>400.05151125900369</c:v>
                </c:pt>
              </c:numCache>
            </c:numRef>
          </c:val>
          <c:smooth val="0"/>
        </c:ser>
        <c:dLbls>
          <c:showLegendKey val="0"/>
          <c:showVal val="0"/>
          <c:showCatName val="0"/>
          <c:showSerName val="0"/>
          <c:showPercent val="0"/>
          <c:showBubbleSize val="0"/>
        </c:dLbls>
        <c:marker val="1"/>
        <c:smooth val="0"/>
        <c:axId val="194981744"/>
        <c:axId val="194981352"/>
      </c:lineChart>
      <c:catAx>
        <c:axId val="194980568"/>
        <c:scaling>
          <c:orientation val="minMax"/>
        </c:scaling>
        <c:delete val="0"/>
        <c:axPos val="b"/>
        <c:minorGridlines/>
        <c:numFmt formatCode="General" sourceLinked="1"/>
        <c:majorTickMark val="out"/>
        <c:minorTickMark val="none"/>
        <c:tickLblPos val="low"/>
        <c:crossAx val="194980960"/>
        <c:crosses val="autoZero"/>
        <c:auto val="1"/>
        <c:lblAlgn val="ctr"/>
        <c:lblOffset val="100"/>
        <c:tickLblSkip val="2"/>
        <c:tickMarkSkip val="2"/>
        <c:noMultiLvlLbl val="0"/>
      </c:catAx>
      <c:valAx>
        <c:axId val="194980960"/>
        <c:scaling>
          <c:orientation val="minMax"/>
        </c:scaling>
        <c:delete val="0"/>
        <c:axPos val="l"/>
        <c:majorGridlines/>
        <c:numFmt formatCode="0.0_);[Red]\(0.0\)" sourceLinked="1"/>
        <c:majorTickMark val="out"/>
        <c:minorTickMark val="none"/>
        <c:tickLblPos val="nextTo"/>
        <c:crossAx val="194980568"/>
        <c:crosses val="autoZero"/>
        <c:crossBetween val="between"/>
      </c:valAx>
      <c:valAx>
        <c:axId val="194981352"/>
        <c:scaling>
          <c:orientation val="minMax"/>
        </c:scaling>
        <c:delete val="0"/>
        <c:axPos val="r"/>
        <c:numFmt formatCode="0_ " sourceLinked="0"/>
        <c:majorTickMark val="out"/>
        <c:minorTickMark val="none"/>
        <c:tickLblPos val="nextTo"/>
        <c:crossAx val="194981744"/>
        <c:crosses val="max"/>
        <c:crossBetween val="between"/>
      </c:valAx>
      <c:catAx>
        <c:axId val="194981744"/>
        <c:scaling>
          <c:orientation val="minMax"/>
        </c:scaling>
        <c:delete val="1"/>
        <c:axPos val="b"/>
        <c:numFmt formatCode="General" sourceLinked="1"/>
        <c:majorTickMark val="out"/>
        <c:minorTickMark val="none"/>
        <c:tickLblPos val="nextTo"/>
        <c:crossAx val="194981352"/>
        <c:crosses val="autoZero"/>
        <c:auto val="1"/>
        <c:lblAlgn val="ctr"/>
        <c:lblOffset val="100"/>
        <c:noMultiLvlLbl val="0"/>
      </c:catAx>
    </c:plotArea>
    <c:legend>
      <c:legendPos val="b"/>
      <c:layout>
        <c:manualLayout>
          <c:xMode val="edge"/>
          <c:yMode val="edge"/>
          <c:x val="0.19559210682940012"/>
          <c:y val="0.88187886531126158"/>
          <c:w val="0.60881578634120015"/>
          <c:h val="0.11812113468873829"/>
        </c:manualLayout>
      </c:layout>
      <c:overlay val="0"/>
    </c:legend>
    <c:plotVisOnly val="1"/>
    <c:dispBlanksAs val="gap"/>
    <c:showDLblsOverMax val="0"/>
  </c:chart>
  <c:spPr>
    <a:solidFill>
      <a:schemeClr val="bg1"/>
    </a:solidFill>
    <a:ln w="19050">
      <a:solidFill>
        <a:schemeClr val="accent1"/>
      </a:solidFill>
    </a:ln>
  </c:spPr>
  <c:txPr>
    <a:bodyPr/>
    <a:lstStyle/>
    <a:p>
      <a:pPr>
        <a:defRPr sz="900" baseline="0">
          <a:latin typeface="Times New Roman" panose="02020603050405020304" pitchFamily="18" charset="0"/>
          <a:ea typeface="+mn-ea"/>
          <a:cs typeface="Times New Roman" panose="02020603050405020304" pitchFamily="18" charset="0"/>
          <a:sym typeface="Times New Roman" panose="02020603050405020304" pitchFamily="18" charset="0"/>
        </a:defRPr>
      </a:pPr>
      <a:endParaRPr lang="zh-CN"/>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887491924765539"/>
          <c:y val="5.1400554097404488E-2"/>
          <c:w val="0.73924193608117827"/>
          <c:h val="0.70775770986032349"/>
        </c:manualLayout>
      </c:layout>
      <c:barChart>
        <c:barDir val="col"/>
        <c:grouping val="clustered"/>
        <c:varyColors val="0"/>
        <c:ser>
          <c:idx val="0"/>
          <c:order val="0"/>
          <c:tx>
            <c:strRef>
              <c:f>Sheet5!$F$48</c:f>
              <c:strCache>
                <c:ptCount val="1"/>
                <c:pt idx="0">
                  <c:v>Total consumption</c:v>
                </c:pt>
              </c:strCache>
            </c:strRef>
          </c:tx>
          <c:invertIfNegative val="0"/>
          <c:cat>
            <c:numRef>
              <c:f>Sheet5!$A$49:$A$60</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Sheet5!$F$49:$F$60</c:f>
              <c:numCache>
                <c:formatCode>0.0_);[Red]\(0.0\)</c:formatCode>
                <c:ptCount val="12"/>
                <c:pt idx="0">
                  <c:v>1100.7</c:v>
                </c:pt>
                <c:pt idx="1">
                  <c:v>1102.7</c:v>
                </c:pt>
                <c:pt idx="2">
                  <c:v>1132.2</c:v>
                </c:pt>
                <c:pt idx="3">
                  <c:v>1180.5438799999999</c:v>
                </c:pt>
                <c:pt idx="4">
                  <c:v>1235.4169612000019</c:v>
                </c:pt>
                <c:pt idx="5">
                  <c:v>1293.5487027192</c:v>
                </c:pt>
                <c:pt idx="6">
                  <c:v>1352.9708824303875</c:v>
                </c:pt>
                <c:pt idx="7">
                  <c:v>1415.3595227167091</c:v>
                </c:pt>
                <c:pt idx="8">
                  <c:v>1480.8794292213022</c:v>
                </c:pt>
                <c:pt idx="9">
                  <c:v>1547.7617160311522</c:v>
                </c:pt>
                <c:pt idx="10">
                  <c:v>1618.3111289595818</c:v>
                </c:pt>
                <c:pt idx="11">
                  <c:v>1693.5562654626617</c:v>
                </c:pt>
              </c:numCache>
            </c:numRef>
          </c:val>
        </c:ser>
        <c:ser>
          <c:idx val="1"/>
          <c:order val="1"/>
          <c:tx>
            <c:strRef>
              <c:f>Sheet5!$G$48</c:f>
              <c:strCache>
                <c:ptCount val="1"/>
                <c:pt idx="0">
                  <c:v>production</c:v>
                </c:pt>
              </c:strCache>
            </c:strRef>
          </c:tx>
          <c:invertIfNegative val="0"/>
          <c:cat>
            <c:numRef>
              <c:f>Sheet5!$A$49:$A$60</c:f>
              <c:numCache>
                <c:formatCode>General</c:formatCode>
                <c:ptCount val="12"/>
                <c:pt idx="0">
                  <c:v>2011</c:v>
                </c:pt>
                <c:pt idx="1">
                  <c:v>2012</c:v>
                </c:pt>
                <c:pt idx="2">
                  <c:v>2013</c:v>
                </c:pt>
                <c:pt idx="3">
                  <c:v>2014</c:v>
                </c:pt>
                <c:pt idx="4">
                  <c:v>2015</c:v>
                </c:pt>
                <c:pt idx="5">
                  <c:v>2016</c:v>
                </c:pt>
                <c:pt idx="6">
                  <c:v>2017</c:v>
                </c:pt>
                <c:pt idx="7">
                  <c:v>2018</c:v>
                </c:pt>
                <c:pt idx="8">
                  <c:v>2019</c:v>
                </c:pt>
                <c:pt idx="9">
                  <c:v>2020</c:v>
                </c:pt>
                <c:pt idx="10">
                  <c:v>2021</c:v>
                </c:pt>
                <c:pt idx="11">
                  <c:v>2022</c:v>
                </c:pt>
              </c:numCache>
            </c:numRef>
          </c:cat>
          <c:val>
            <c:numRef>
              <c:f>Sheet5!$G$49:$G$60</c:f>
              <c:numCache>
                <c:formatCode>0.0_);[Red]\(0.0\)</c:formatCode>
                <c:ptCount val="12"/>
                <c:pt idx="0">
                  <c:v>1123</c:v>
                </c:pt>
                <c:pt idx="1">
                  <c:v>1160.3</c:v>
                </c:pt>
                <c:pt idx="2">
                  <c:v>1203.5999999999999</c:v>
                </c:pt>
                <c:pt idx="3">
                  <c:v>1213</c:v>
                </c:pt>
                <c:pt idx="4">
                  <c:v>1269.9000000000001</c:v>
                </c:pt>
                <c:pt idx="5">
                  <c:v>1322.3</c:v>
                </c:pt>
                <c:pt idx="6">
                  <c:v>1375.1</c:v>
                </c:pt>
                <c:pt idx="7">
                  <c:v>1431.2</c:v>
                </c:pt>
                <c:pt idx="8">
                  <c:v>1490.6</c:v>
                </c:pt>
                <c:pt idx="9">
                  <c:v>1553.9</c:v>
                </c:pt>
                <c:pt idx="10">
                  <c:v>1611.7</c:v>
                </c:pt>
                <c:pt idx="11">
                  <c:v>1659.2</c:v>
                </c:pt>
              </c:numCache>
            </c:numRef>
          </c:val>
        </c:ser>
        <c:dLbls>
          <c:showLegendKey val="0"/>
          <c:showVal val="0"/>
          <c:showCatName val="0"/>
          <c:showSerName val="0"/>
          <c:showPercent val="0"/>
          <c:showBubbleSize val="0"/>
        </c:dLbls>
        <c:gapWidth val="150"/>
        <c:axId val="194982528"/>
        <c:axId val="194982920"/>
      </c:barChart>
      <c:lineChart>
        <c:grouping val="standard"/>
        <c:varyColors val="0"/>
        <c:ser>
          <c:idx val="2"/>
          <c:order val="2"/>
          <c:tx>
            <c:strRef>
              <c:f>Sheet5!$J$48</c:f>
              <c:strCache>
                <c:ptCount val="1"/>
                <c:pt idx="0">
                  <c:v>Stock:Consumption Ratio</c:v>
                </c:pt>
              </c:strCache>
            </c:strRef>
          </c:tx>
          <c:marker>
            <c:symbol val="none"/>
          </c:marker>
          <c:cat>
            <c:numRef>
              <c:f>Sheet5!$A$51:$A$60</c:f>
              <c:numCache>
                <c:formatCode>General</c:formatCode>
                <c:ptCount val="10"/>
                <c:pt idx="0">
                  <c:v>2013</c:v>
                </c:pt>
                <c:pt idx="1">
                  <c:v>2014</c:v>
                </c:pt>
                <c:pt idx="2">
                  <c:v>2015</c:v>
                </c:pt>
                <c:pt idx="3">
                  <c:v>2016</c:v>
                </c:pt>
                <c:pt idx="4">
                  <c:v>2017</c:v>
                </c:pt>
                <c:pt idx="5">
                  <c:v>2018</c:v>
                </c:pt>
                <c:pt idx="6">
                  <c:v>2019</c:v>
                </c:pt>
                <c:pt idx="7">
                  <c:v>2020</c:v>
                </c:pt>
                <c:pt idx="8">
                  <c:v>2021</c:v>
                </c:pt>
                <c:pt idx="9">
                  <c:v>2022</c:v>
                </c:pt>
              </c:numCache>
            </c:numRef>
          </c:cat>
          <c:val>
            <c:numRef>
              <c:f>Sheet5!$J$49:$J$60</c:f>
              <c:numCache>
                <c:formatCode>0.00%</c:formatCode>
                <c:ptCount val="12"/>
                <c:pt idx="0">
                  <c:v>0.14763332424820569</c:v>
                </c:pt>
                <c:pt idx="1">
                  <c:v>0.19960097941416519</c:v>
                </c:pt>
                <c:pt idx="2">
                  <c:v>0.25746334569863977</c:v>
                </c:pt>
                <c:pt idx="3">
                  <c:v>0.27441260379072124</c:v>
                </c:pt>
                <c:pt idx="4">
                  <c:v>0.29013618078534131</c:v>
                </c:pt>
                <c:pt idx="5">
                  <c:v>0.29932421969646655</c:v>
                </c:pt>
                <c:pt idx="6">
                  <c:v>0.30253391182753181</c:v>
                </c:pt>
                <c:pt idx="7">
                  <c:v>0.30039014406575032</c:v>
                </c:pt>
                <c:pt idx="8">
                  <c:v>0.2936637602840324</c:v>
                </c:pt>
                <c:pt idx="9">
                  <c:v>0.28493979474575037</c:v>
                </c:pt>
                <c:pt idx="10">
                  <c:v>0.26843279326698138</c:v>
                </c:pt>
                <c:pt idx="11">
                  <c:v>0.23621979347093927</c:v>
                </c:pt>
              </c:numCache>
            </c:numRef>
          </c:val>
          <c:smooth val="0"/>
        </c:ser>
        <c:dLbls>
          <c:showLegendKey val="0"/>
          <c:showVal val="0"/>
          <c:showCatName val="0"/>
          <c:showSerName val="0"/>
          <c:showPercent val="0"/>
          <c:showBubbleSize val="0"/>
        </c:dLbls>
        <c:marker val="1"/>
        <c:smooth val="0"/>
        <c:axId val="195651472"/>
        <c:axId val="194983312"/>
      </c:lineChart>
      <c:catAx>
        <c:axId val="194982528"/>
        <c:scaling>
          <c:orientation val="minMax"/>
        </c:scaling>
        <c:delete val="0"/>
        <c:axPos val="b"/>
        <c:numFmt formatCode="General" sourceLinked="1"/>
        <c:majorTickMark val="out"/>
        <c:minorTickMark val="none"/>
        <c:tickLblPos val="nextTo"/>
        <c:crossAx val="194982920"/>
        <c:crosses val="autoZero"/>
        <c:auto val="1"/>
        <c:lblAlgn val="ctr"/>
        <c:lblOffset val="100"/>
        <c:tickLblSkip val="2"/>
        <c:noMultiLvlLbl val="0"/>
      </c:catAx>
      <c:valAx>
        <c:axId val="194982920"/>
        <c:scaling>
          <c:orientation val="minMax"/>
        </c:scaling>
        <c:delete val="0"/>
        <c:axPos val="l"/>
        <c:majorGridlines/>
        <c:numFmt formatCode="0_ " sourceLinked="0"/>
        <c:majorTickMark val="out"/>
        <c:minorTickMark val="none"/>
        <c:tickLblPos val="nextTo"/>
        <c:crossAx val="194982528"/>
        <c:crosses val="autoZero"/>
        <c:crossBetween val="between"/>
      </c:valAx>
      <c:valAx>
        <c:axId val="194983312"/>
        <c:scaling>
          <c:orientation val="minMax"/>
        </c:scaling>
        <c:delete val="0"/>
        <c:axPos val="r"/>
        <c:numFmt formatCode="0%" sourceLinked="0"/>
        <c:majorTickMark val="out"/>
        <c:minorTickMark val="none"/>
        <c:tickLblPos val="nextTo"/>
        <c:crossAx val="195651472"/>
        <c:crosses val="max"/>
        <c:crossBetween val="between"/>
      </c:valAx>
      <c:catAx>
        <c:axId val="195651472"/>
        <c:scaling>
          <c:orientation val="minMax"/>
        </c:scaling>
        <c:delete val="1"/>
        <c:axPos val="b"/>
        <c:numFmt formatCode="General" sourceLinked="1"/>
        <c:majorTickMark val="out"/>
        <c:minorTickMark val="none"/>
        <c:tickLblPos val="nextTo"/>
        <c:crossAx val="194983312"/>
        <c:crosses val="autoZero"/>
        <c:auto val="1"/>
        <c:lblAlgn val="ctr"/>
        <c:lblOffset val="100"/>
        <c:noMultiLvlLbl val="0"/>
      </c:catAx>
    </c:plotArea>
    <c:legend>
      <c:legendPos val="b"/>
      <c:layout>
        <c:manualLayout>
          <c:xMode val="edge"/>
          <c:yMode val="edge"/>
          <c:x val="2.5958673242655581E-2"/>
          <c:y val="0.85654528028836463"/>
          <c:w val="0.96697936340406665"/>
          <c:h val="0.13739303756142873"/>
        </c:manualLayout>
      </c:layout>
      <c:overlay val="0"/>
    </c:legend>
    <c:plotVisOnly val="1"/>
    <c:dispBlanksAs val="gap"/>
    <c:showDLblsOverMax val="0"/>
  </c:chart>
  <c:spPr>
    <a:solidFill>
      <a:schemeClr val="bg1"/>
    </a:solidFill>
    <a:ln w="19050">
      <a:solidFill>
        <a:schemeClr val="accent1"/>
      </a:solidFill>
    </a:ln>
  </c:spPr>
  <c:txPr>
    <a:bodyPr/>
    <a:lstStyle/>
    <a:p>
      <a:pPr>
        <a:defRPr sz="900" baseline="0">
          <a:latin typeface="Times New Roman" panose="02020603050405020304" pitchFamily="18" charset="0"/>
          <a:ea typeface="+mn-ea"/>
          <a:cs typeface="Times New Roman" panose="02020603050405020304" pitchFamily="18" charset="0"/>
          <a:sym typeface="Times New Roman" panose="02020603050405020304" pitchFamily="18" charset="0"/>
        </a:defRPr>
      </a:pPr>
      <a:endParaRPr lang="zh-CN"/>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A13FD2-FA88-49C5-A003-E749AB92238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zh-CN" altLang="en-US"/>
        </a:p>
      </dgm:t>
    </dgm:pt>
    <dgm:pt modelId="{21B7054C-D5AD-477C-819F-43ACFAB7815A}">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Reduce RRR and IR and release bank low-cost fund of bank</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159450DC-28AE-4632-A10F-5BB38FB075DB}" type="parTrans" cxnId="{95B71345-9185-4BFA-87C7-8C05B5A0DA93}">
      <dgm:prSet/>
      <dgm:spPr/>
      <dgm:t>
        <a:bodyPr/>
        <a:lstStyle/>
        <a:p>
          <a:endParaRPr lang="zh-CN" altLang="en-US"/>
        </a:p>
      </dgm:t>
    </dgm:pt>
    <dgm:pt modelId="{AA9F9348-C43A-4AAE-8342-5462D30C43A6}" type="sibTrans" cxnId="{95B71345-9185-4BFA-87C7-8C05B5A0DA93}">
      <dgm:prSet/>
      <dgm:spPr/>
      <dgm:t>
        <a:bodyPr/>
        <a:lstStyle/>
        <a:p>
          <a:endParaRPr lang="zh-CN" altLang="en-US"/>
        </a:p>
      </dgm:t>
    </dgm:pt>
    <dgm:pt modelId="{27A5D7D0-D34D-4BB2-9857-3E0D09B1C54A}">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Inject capital into policy banks and lead funds to entity economy</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F1BF2AEE-CBA0-4DA4-BA3D-9E6E3F2669FF}" type="parTrans" cxnId="{F97C3833-D536-4D6E-9E11-4C677FB74D31}">
      <dgm:prSet/>
      <dgm:spPr/>
      <dgm:t>
        <a:bodyPr/>
        <a:lstStyle/>
        <a:p>
          <a:endParaRPr lang="zh-CN" altLang="en-US"/>
        </a:p>
      </dgm:t>
    </dgm:pt>
    <dgm:pt modelId="{712617D8-D3F8-4D3F-AF0F-4AB61DEEE899}" type="sibTrans" cxnId="{F97C3833-D536-4D6E-9E11-4C677FB74D31}">
      <dgm:prSet/>
      <dgm:spPr/>
      <dgm:t>
        <a:bodyPr/>
        <a:lstStyle/>
        <a:p>
          <a:endParaRPr lang="zh-CN" altLang="en-US"/>
        </a:p>
      </dgm:t>
    </dgm:pt>
    <dgm:pt modelId="{A7C03387-EBCD-4F9B-838C-C25DD1E0D03F}">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Purchase credit assets of commercial banks, fix bank balance sheet and improve credit capacity </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07E28901-93DE-48FF-ABFA-DB7E2B1BDE26}" type="parTrans" cxnId="{1C3783AF-CC06-46ED-810E-EF3582FCFADC}">
      <dgm:prSet/>
      <dgm:spPr/>
      <dgm:t>
        <a:bodyPr/>
        <a:lstStyle/>
        <a:p>
          <a:endParaRPr lang="zh-CN" altLang="en-US"/>
        </a:p>
      </dgm:t>
    </dgm:pt>
    <dgm:pt modelId="{DD55013F-E30E-4B57-955D-D5A1F87FFB79}" type="sibTrans" cxnId="{1C3783AF-CC06-46ED-810E-EF3582FCFADC}">
      <dgm:prSet/>
      <dgm:spPr/>
      <dgm:t>
        <a:bodyPr/>
        <a:lstStyle/>
        <a:p>
          <a:endParaRPr lang="zh-CN" altLang="en-US"/>
        </a:p>
      </dgm:t>
    </dgm:pt>
    <dgm:pt modelId="{90966CC2-768E-46AC-AD47-9911CCF19D31}" type="pres">
      <dgm:prSet presAssocID="{10A13FD2-FA88-49C5-A003-E749AB922382}" presName="Name0" presStyleCnt="0">
        <dgm:presLayoutVars>
          <dgm:chMax val="7"/>
          <dgm:chPref val="7"/>
          <dgm:dir/>
        </dgm:presLayoutVars>
      </dgm:prSet>
      <dgm:spPr/>
      <dgm:t>
        <a:bodyPr/>
        <a:lstStyle/>
        <a:p>
          <a:endParaRPr lang="zh-CN" altLang="en-US"/>
        </a:p>
      </dgm:t>
    </dgm:pt>
    <dgm:pt modelId="{20FCAA14-FB9D-4075-A057-AD58B0F9040B}" type="pres">
      <dgm:prSet presAssocID="{10A13FD2-FA88-49C5-A003-E749AB922382}" presName="Name1" presStyleCnt="0"/>
      <dgm:spPr/>
    </dgm:pt>
    <dgm:pt modelId="{929CC4EB-031E-4C46-B505-2785392B068F}" type="pres">
      <dgm:prSet presAssocID="{10A13FD2-FA88-49C5-A003-E749AB922382}" presName="cycle" presStyleCnt="0"/>
      <dgm:spPr/>
    </dgm:pt>
    <dgm:pt modelId="{ACD82C39-F0D3-494E-808C-360DF6D41E2A}" type="pres">
      <dgm:prSet presAssocID="{10A13FD2-FA88-49C5-A003-E749AB922382}" presName="srcNode" presStyleLbl="node1" presStyleIdx="0" presStyleCnt="3"/>
      <dgm:spPr/>
    </dgm:pt>
    <dgm:pt modelId="{D9729408-43CA-47C1-A900-66C012757AC6}" type="pres">
      <dgm:prSet presAssocID="{10A13FD2-FA88-49C5-A003-E749AB922382}" presName="conn" presStyleLbl="parChTrans1D2" presStyleIdx="0" presStyleCnt="1"/>
      <dgm:spPr/>
      <dgm:t>
        <a:bodyPr/>
        <a:lstStyle/>
        <a:p>
          <a:endParaRPr lang="zh-CN" altLang="en-US"/>
        </a:p>
      </dgm:t>
    </dgm:pt>
    <dgm:pt modelId="{66E31D50-D094-425A-864B-9E54AC42C35B}" type="pres">
      <dgm:prSet presAssocID="{10A13FD2-FA88-49C5-A003-E749AB922382}" presName="extraNode" presStyleLbl="node1" presStyleIdx="0" presStyleCnt="3"/>
      <dgm:spPr/>
    </dgm:pt>
    <dgm:pt modelId="{3CDB7F67-5E08-4F4C-8D16-93DFA7EAD1B7}" type="pres">
      <dgm:prSet presAssocID="{10A13FD2-FA88-49C5-A003-E749AB922382}" presName="dstNode" presStyleLbl="node1" presStyleIdx="0" presStyleCnt="3"/>
      <dgm:spPr/>
    </dgm:pt>
    <dgm:pt modelId="{3E824DBF-87F2-4E0E-BB02-51FD0FDBD67C}" type="pres">
      <dgm:prSet presAssocID="{21B7054C-D5AD-477C-819F-43ACFAB7815A}" presName="text_1" presStyleLbl="node1" presStyleIdx="0" presStyleCnt="3">
        <dgm:presLayoutVars>
          <dgm:bulletEnabled val="1"/>
        </dgm:presLayoutVars>
      </dgm:prSet>
      <dgm:spPr/>
      <dgm:t>
        <a:bodyPr/>
        <a:lstStyle/>
        <a:p>
          <a:endParaRPr lang="zh-CN" altLang="en-US"/>
        </a:p>
      </dgm:t>
    </dgm:pt>
    <dgm:pt modelId="{4E0E04A3-5F95-4CEB-9A28-6389009B542D}" type="pres">
      <dgm:prSet presAssocID="{21B7054C-D5AD-477C-819F-43ACFAB7815A}" presName="accent_1" presStyleCnt="0"/>
      <dgm:spPr/>
    </dgm:pt>
    <dgm:pt modelId="{199BECDF-DCEF-4AE9-8F5E-7C3734A137C6}" type="pres">
      <dgm:prSet presAssocID="{21B7054C-D5AD-477C-819F-43ACFAB7815A}" presName="accentRepeatNode" presStyleLbl="solidFgAcc1" presStyleIdx="0" presStyleCnt="3"/>
      <dgm:spPr/>
    </dgm:pt>
    <dgm:pt modelId="{575F41C9-01E6-497D-8370-7D87BCBD109E}" type="pres">
      <dgm:prSet presAssocID="{27A5D7D0-D34D-4BB2-9857-3E0D09B1C54A}" presName="text_2" presStyleLbl="node1" presStyleIdx="1" presStyleCnt="3">
        <dgm:presLayoutVars>
          <dgm:bulletEnabled val="1"/>
        </dgm:presLayoutVars>
      </dgm:prSet>
      <dgm:spPr/>
      <dgm:t>
        <a:bodyPr/>
        <a:lstStyle/>
        <a:p>
          <a:endParaRPr lang="zh-CN" altLang="en-US"/>
        </a:p>
      </dgm:t>
    </dgm:pt>
    <dgm:pt modelId="{D5AE5BBA-1F1B-4E82-AA8E-7CC41AEBFD44}" type="pres">
      <dgm:prSet presAssocID="{27A5D7D0-D34D-4BB2-9857-3E0D09B1C54A}" presName="accent_2" presStyleCnt="0"/>
      <dgm:spPr/>
    </dgm:pt>
    <dgm:pt modelId="{CD8553E4-75C5-4886-87CF-C0F4CA462412}" type="pres">
      <dgm:prSet presAssocID="{27A5D7D0-D34D-4BB2-9857-3E0D09B1C54A}" presName="accentRepeatNode" presStyleLbl="solidFgAcc1" presStyleIdx="1" presStyleCnt="3"/>
      <dgm:spPr/>
    </dgm:pt>
    <dgm:pt modelId="{5DB942B9-3178-492C-9059-2462F347010A}" type="pres">
      <dgm:prSet presAssocID="{A7C03387-EBCD-4F9B-838C-C25DD1E0D03F}" presName="text_3" presStyleLbl="node1" presStyleIdx="2" presStyleCnt="3">
        <dgm:presLayoutVars>
          <dgm:bulletEnabled val="1"/>
        </dgm:presLayoutVars>
      </dgm:prSet>
      <dgm:spPr/>
      <dgm:t>
        <a:bodyPr/>
        <a:lstStyle/>
        <a:p>
          <a:endParaRPr lang="zh-CN" altLang="en-US"/>
        </a:p>
      </dgm:t>
    </dgm:pt>
    <dgm:pt modelId="{73C6C39B-9D1B-4D45-82C0-5352FE56190C}" type="pres">
      <dgm:prSet presAssocID="{A7C03387-EBCD-4F9B-838C-C25DD1E0D03F}" presName="accent_3" presStyleCnt="0"/>
      <dgm:spPr/>
    </dgm:pt>
    <dgm:pt modelId="{5679AAF9-A8F1-4D05-BE62-3AABEF575D63}" type="pres">
      <dgm:prSet presAssocID="{A7C03387-EBCD-4F9B-838C-C25DD1E0D03F}" presName="accentRepeatNode" presStyleLbl="solidFgAcc1" presStyleIdx="2" presStyleCnt="3"/>
      <dgm:spPr/>
    </dgm:pt>
  </dgm:ptLst>
  <dgm:cxnLst>
    <dgm:cxn modelId="{95B71345-9185-4BFA-87C7-8C05B5A0DA93}" srcId="{10A13FD2-FA88-49C5-A003-E749AB922382}" destId="{21B7054C-D5AD-477C-819F-43ACFAB7815A}" srcOrd="0" destOrd="0" parTransId="{159450DC-28AE-4632-A10F-5BB38FB075DB}" sibTransId="{AA9F9348-C43A-4AAE-8342-5462D30C43A6}"/>
    <dgm:cxn modelId="{D44B92E9-9AEB-4A7B-8B7D-AD003D2DDE10}" type="presOf" srcId="{27A5D7D0-D34D-4BB2-9857-3E0D09B1C54A}" destId="{575F41C9-01E6-497D-8370-7D87BCBD109E}" srcOrd="0" destOrd="0" presId="urn:microsoft.com/office/officeart/2008/layout/VerticalCurvedList"/>
    <dgm:cxn modelId="{2642C7EA-22A3-4C54-9519-0FB20A615C80}" type="presOf" srcId="{A7C03387-EBCD-4F9B-838C-C25DD1E0D03F}" destId="{5DB942B9-3178-492C-9059-2462F347010A}" srcOrd="0" destOrd="0" presId="urn:microsoft.com/office/officeart/2008/layout/VerticalCurvedList"/>
    <dgm:cxn modelId="{AE17398D-0EA9-4C68-96B1-007EFB5871A5}" type="presOf" srcId="{10A13FD2-FA88-49C5-A003-E749AB922382}" destId="{90966CC2-768E-46AC-AD47-9911CCF19D31}" srcOrd="0" destOrd="0" presId="urn:microsoft.com/office/officeart/2008/layout/VerticalCurvedList"/>
    <dgm:cxn modelId="{F97C3833-D536-4D6E-9E11-4C677FB74D31}" srcId="{10A13FD2-FA88-49C5-A003-E749AB922382}" destId="{27A5D7D0-D34D-4BB2-9857-3E0D09B1C54A}" srcOrd="1" destOrd="0" parTransId="{F1BF2AEE-CBA0-4DA4-BA3D-9E6E3F2669FF}" sibTransId="{712617D8-D3F8-4D3F-AF0F-4AB61DEEE899}"/>
    <dgm:cxn modelId="{B6BDC560-0157-445D-94F7-1FC4D2418DA8}" type="presOf" srcId="{AA9F9348-C43A-4AAE-8342-5462D30C43A6}" destId="{D9729408-43CA-47C1-A900-66C012757AC6}" srcOrd="0" destOrd="0" presId="urn:microsoft.com/office/officeart/2008/layout/VerticalCurvedList"/>
    <dgm:cxn modelId="{1C3783AF-CC06-46ED-810E-EF3582FCFADC}" srcId="{10A13FD2-FA88-49C5-A003-E749AB922382}" destId="{A7C03387-EBCD-4F9B-838C-C25DD1E0D03F}" srcOrd="2" destOrd="0" parTransId="{07E28901-93DE-48FF-ABFA-DB7E2B1BDE26}" sibTransId="{DD55013F-E30E-4B57-955D-D5A1F87FFB79}"/>
    <dgm:cxn modelId="{AE8F3845-741C-4B4D-94AE-9A0E0F7ABCB6}" type="presOf" srcId="{21B7054C-D5AD-477C-819F-43ACFAB7815A}" destId="{3E824DBF-87F2-4E0E-BB02-51FD0FDBD67C}" srcOrd="0" destOrd="0" presId="urn:microsoft.com/office/officeart/2008/layout/VerticalCurvedList"/>
    <dgm:cxn modelId="{FA8EDCE8-0DD4-4F4E-B424-0EAC95D130BD}" type="presParOf" srcId="{90966CC2-768E-46AC-AD47-9911CCF19D31}" destId="{20FCAA14-FB9D-4075-A057-AD58B0F9040B}" srcOrd="0" destOrd="0" presId="urn:microsoft.com/office/officeart/2008/layout/VerticalCurvedList"/>
    <dgm:cxn modelId="{FE88AF83-A15F-4CCA-B530-7CC7029DC6BE}" type="presParOf" srcId="{20FCAA14-FB9D-4075-A057-AD58B0F9040B}" destId="{929CC4EB-031E-4C46-B505-2785392B068F}" srcOrd="0" destOrd="0" presId="urn:microsoft.com/office/officeart/2008/layout/VerticalCurvedList"/>
    <dgm:cxn modelId="{F37BEE1A-544C-416A-9F53-7CB4BCD62C3C}" type="presParOf" srcId="{929CC4EB-031E-4C46-B505-2785392B068F}" destId="{ACD82C39-F0D3-494E-808C-360DF6D41E2A}" srcOrd="0" destOrd="0" presId="urn:microsoft.com/office/officeart/2008/layout/VerticalCurvedList"/>
    <dgm:cxn modelId="{00F5F600-7386-425E-BA52-FACEB7151E73}" type="presParOf" srcId="{929CC4EB-031E-4C46-B505-2785392B068F}" destId="{D9729408-43CA-47C1-A900-66C012757AC6}" srcOrd="1" destOrd="0" presId="urn:microsoft.com/office/officeart/2008/layout/VerticalCurvedList"/>
    <dgm:cxn modelId="{7122EC96-786B-43EC-A367-0D04C40202DB}" type="presParOf" srcId="{929CC4EB-031E-4C46-B505-2785392B068F}" destId="{66E31D50-D094-425A-864B-9E54AC42C35B}" srcOrd="2" destOrd="0" presId="urn:microsoft.com/office/officeart/2008/layout/VerticalCurvedList"/>
    <dgm:cxn modelId="{BA5F2ACB-DA3F-4EE5-A6FF-94568754DCB9}" type="presParOf" srcId="{929CC4EB-031E-4C46-B505-2785392B068F}" destId="{3CDB7F67-5E08-4F4C-8D16-93DFA7EAD1B7}" srcOrd="3" destOrd="0" presId="urn:microsoft.com/office/officeart/2008/layout/VerticalCurvedList"/>
    <dgm:cxn modelId="{EB62264E-9FDC-4FE3-AF1C-359F4821E26D}" type="presParOf" srcId="{20FCAA14-FB9D-4075-A057-AD58B0F9040B}" destId="{3E824DBF-87F2-4E0E-BB02-51FD0FDBD67C}" srcOrd="1" destOrd="0" presId="urn:microsoft.com/office/officeart/2008/layout/VerticalCurvedList"/>
    <dgm:cxn modelId="{1EC969E9-7B12-4A0B-8410-A4F34724E2BD}" type="presParOf" srcId="{20FCAA14-FB9D-4075-A057-AD58B0F9040B}" destId="{4E0E04A3-5F95-4CEB-9A28-6389009B542D}" srcOrd="2" destOrd="0" presId="urn:microsoft.com/office/officeart/2008/layout/VerticalCurvedList"/>
    <dgm:cxn modelId="{70B3259B-8A1E-4E62-B9BB-16FB94A87EF7}" type="presParOf" srcId="{4E0E04A3-5F95-4CEB-9A28-6389009B542D}" destId="{199BECDF-DCEF-4AE9-8F5E-7C3734A137C6}" srcOrd="0" destOrd="0" presId="urn:microsoft.com/office/officeart/2008/layout/VerticalCurvedList"/>
    <dgm:cxn modelId="{98FD7106-C5A3-47E7-89FB-B65E6029433A}" type="presParOf" srcId="{20FCAA14-FB9D-4075-A057-AD58B0F9040B}" destId="{575F41C9-01E6-497D-8370-7D87BCBD109E}" srcOrd="3" destOrd="0" presId="urn:microsoft.com/office/officeart/2008/layout/VerticalCurvedList"/>
    <dgm:cxn modelId="{1D16108E-C186-4877-B1B3-624A9FC75444}" type="presParOf" srcId="{20FCAA14-FB9D-4075-A057-AD58B0F9040B}" destId="{D5AE5BBA-1F1B-4E82-AA8E-7CC41AEBFD44}" srcOrd="4" destOrd="0" presId="urn:microsoft.com/office/officeart/2008/layout/VerticalCurvedList"/>
    <dgm:cxn modelId="{F168A3B1-810A-4609-BC1F-29F8BD61F07D}" type="presParOf" srcId="{D5AE5BBA-1F1B-4E82-AA8E-7CC41AEBFD44}" destId="{CD8553E4-75C5-4886-87CF-C0F4CA462412}" srcOrd="0" destOrd="0" presId="urn:microsoft.com/office/officeart/2008/layout/VerticalCurvedList"/>
    <dgm:cxn modelId="{25A89439-19C3-4DF7-BCE3-95D794D528C9}" type="presParOf" srcId="{20FCAA14-FB9D-4075-A057-AD58B0F9040B}" destId="{5DB942B9-3178-492C-9059-2462F347010A}" srcOrd="5" destOrd="0" presId="urn:microsoft.com/office/officeart/2008/layout/VerticalCurvedList"/>
    <dgm:cxn modelId="{E9CC906A-41A3-4850-BCEA-A565F2C149AE}" type="presParOf" srcId="{20FCAA14-FB9D-4075-A057-AD58B0F9040B}" destId="{73C6C39B-9D1B-4D45-82C0-5352FE56190C}" srcOrd="6" destOrd="0" presId="urn:microsoft.com/office/officeart/2008/layout/VerticalCurvedList"/>
    <dgm:cxn modelId="{1F1CF010-9EE9-4912-957A-395160B9C493}" type="presParOf" srcId="{73C6C39B-9D1B-4D45-82C0-5352FE56190C}" destId="{5679AAF9-A8F1-4D05-BE62-3AABEF575D63}" srcOrd="0" destOrd="0" presId="urn:microsoft.com/office/officeart/2008/layout/VerticalCurv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DAD25E-29AB-4C46-A72F-2F9CC5932627}"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zh-CN" altLang="en-US"/>
        </a:p>
      </dgm:t>
    </dgm:pt>
    <dgm:pt modelId="{C4CBA468-76AC-4F1F-9CF1-96D440CA38E0}">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Productivity</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209A7FC8-9DB8-4A17-8730-40E3954AA586}" type="parTrans" cxnId="{B64BF1D3-DC07-4491-9291-540C5EB5E874}">
      <dgm:prSet/>
      <dgm:spPr/>
      <dgm:t>
        <a:bodyPr/>
        <a:lstStyle/>
        <a:p>
          <a:endParaRPr lang="zh-CN" altLang="en-US"/>
        </a:p>
      </dgm:t>
    </dgm:pt>
    <dgm:pt modelId="{CDB4530C-6752-4723-9F46-BED8ED41B084}" type="sibTrans" cxnId="{B64BF1D3-DC07-4491-9291-540C5EB5E874}">
      <dgm:prSet/>
      <dgm:spPr/>
      <dgm:t>
        <a:bodyPr/>
        <a:lstStyle/>
        <a:p>
          <a:endParaRPr lang="zh-CN" altLang="en-US"/>
        </a:p>
      </dgm:t>
    </dgm:pt>
    <dgm:pt modelId="{A619A4AA-135D-44BC-9393-30307D6BEB6F}">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Massive tree cutting does not occur in producing countries; rubber productivity has not reduced</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6D7A432D-7B96-433D-9315-ED81C147FD2B}" type="parTrans" cxnId="{44C55161-DF8D-4DF2-AB6A-465F07C16D9C}">
      <dgm:prSet/>
      <dgm:spPr/>
      <dgm:t>
        <a:bodyPr/>
        <a:lstStyle/>
        <a:p>
          <a:endParaRPr lang="zh-CN" altLang="en-US"/>
        </a:p>
      </dgm:t>
    </dgm:pt>
    <dgm:pt modelId="{1C19C56E-C919-427C-AC07-1D75E0EEE9E3}" type="sibTrans" cxnId="{44C55161-DF8D-4DF2-AB6A-465F07C16D9C}">
      <dgm:prSet/>
      <dgm:spPr/>
      <dgm:t>
        <a:bodyPr/>
        <a:lstStyle/>
        <a:p>
          <a:endParaRPr lang="zh-CN" altLang="en-US"/>
        </a:p>
      </dgm:t>
    </dgm:pt>
    <dgm:pt modelId="{E7361446-9A51-4193-ADDF-EB8C36787F51}">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Output</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C3D921C3-F495-40C7-98FF-646B257590AD}" type="parTrans" cxnId="{74ED852D-24F5-4CD6-8F38-6BB7655FB714}">
      <dgm:prSet/>
      <dgm:spPr/>
      <dgm:t>
        <a:bodyPr/>
        <a:lstStyle/>
        <a:p>
          <a:endParaRPr lang="zh-CN" altLang="en-US"/>
        </a:p>
      </dgm:t>
    </dgm:pt>
    <dgm:pt modelId="{76F38453-A917-46FE-88DC-239D99E2F000}" type="sibTrans" cxnId="{74ED852D-24F5-4CD6-8F38-6BB7655FB714}">
      <dgm:prSet/>
      <dgm:spPr/>
      <dgm:t>
        <a:bodyPr/>
        <a:lstStyle/>
        <a:p>
          <a:endParaRPr lang="zh-CN" altLang="en-US"/>
        </a:p>
      </dgm:t>
    </dgm:pt>
    <dgm:pt modelId="{FF2DBD16-447F-4988-ABFC-BB6D5295CB63}">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Due to low rubber price, cutting is suspended and abandoned severely considering economic value ratio, leading to reduced output</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92863198-2FE7-4DC7-84BE-C263DCF0FAB7}" type="parTrans" cxnId="{E5D4CDCD-6C62-4A5D-B991-58BFA1BDCE96}">
      <dgm:prSet/>
      <dgm:spPr/>
      <dgm:t>
        <a:bodyPr/>
        <a:lstStyle/>
        <a:p>
          <a:endParaRPr lang="zh-CN" altLang="en-US"/>
        </a:p>
      </dgm:t>
    </dgm:pt>
    <dgm:pt modelId="{3F211D9E-CBBF-4B91-A766-8165261A1915}" type="sibTrans" cxnId="{E5D4CDCD-6C62-4A5D-B991-58BFA1BDCE96}">
      <dgm:prSet/>
      <dgm:spPr/>
      <dgm:t>
        <a:bodyPr/>
        <a:lstStyle/>
        <a:p>
          <a:endParaRPr lang="zh-CN" altLang="en-US"/>
        </a:p>
      </dgm:t>
    </dgm:pt>
    <dgm:pt modelId="{C195CA23-1B5B-4399-9A3D-7879B7240BC0}">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Product</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13DE5007-4EE7-4673-B48C-64895F11D208}" type="parTrans" cxnId="{5D80F05A-7D07-47CD-8141-B156D2682597}">
      <dgm:prSet/>
      <dgm:spPr/>
      <dgm:t>
        <a:bodyPr/>
        <a:lstStyle/>
        <a:p>
          <a:endParaRPr lang="zh-CN" altLang="en-US"/>
        </a:p>
      </dgm:t>
    </dgm:pt>
    <dgm:pt modelId="{FE264F21-1F60-4300-A3F2-A85720546531}" type="sibTrans" cxnId="{5D80F05A-7D07-47CD-8141-B156D2682597}">
      <dgm:prSet/>
      <dgm:spPr/>
      <dgm:t>
        <a:bodyPr/>
        <a:lstStyle/>
        <a:p>
          <a:endParaRPr lang="zh-CN" altLang="en-US"/>
        </a:p>
      </dgm:t>
    </dgm:pt>
    <dgm:pt modelId="{3303E23A-DAEF-4A53-9960-7F160708BC58}">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Global demand for NR grows by 3.5 – 4% every year and remains relatively stable</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2B0FB2B2-2A99-496E-85FC-85DD6903B16E}" type="parTrans" cxnId="{2660618E-48F9-4753-B70D-A165A2DE66BB}">
      <dgm:prSet/>
      <dgm:spPr/>
      <dgm:t>
        <a:bodyPr/>
        <a:lstStyle/>
        <a:p>
          <a:endParaRPr lang="zh-CN" altLang="en-US"/>
        </a:p>
      </dgm:t>
    </dgm:pt>
    <dgm:pt modelId="{896077F3-172D-4E25-BD9B-9C269149D7AD}" type="sibTrans" cxnId="{2660618E-48F9-4753-B70D-A165A2DE66BB}">
      <dgm:prSet/>
      <dgm:spPr/>
      <dgm:t>
        <a:bodyPr/>
        <a:lstStyle/>
        <a:p>
          <a:endParaRPr lang="zh-CN" altLang="en-US"/>
        </a:p>
      </dgm:t>
    </dgm:pt>
    <dgm:pt modelId="{C5B47EFB-B9A1-4CA2-B598-40965169394B}" type="pres">
      <dgm:prSet presAssocID="{CBDAD25E-29AB-4C46-A72F-2F9CC5932627}" presName="Name0" presStyleCnt="0">
        <dgm:presLayoutVars>
          <dgm:dir/>
          <dgm:animLvl val="lvl"/>
          <dgm:resizeHandles val="exact"/>
        </dgm:presLayoutVars>
      </dgm:prSet>
      <dgm:spPr/>
      <dgm:t>
        <a:bodyPr/>
        <a:lstStyle/>
        <a:p>
          <a:endParaRPr lang="zh-CN" altLang="en-US"/>
        </a:p>
      </dgm:t>
    </dgm:pt>
    <dgm:pt modelId="{F4F4B6EC-82FD-4988-81E8-D2A842EB68C6}" type="pres">
      <dgm:prSet presAssocID="{CBDAD25E-29AB-4C46-A72F-2F9CC5932627}" presName="tSp" presStyleCnt="0"/>
      <dgm:spPr/>
    </dgm:pt>
    <dgm:pt modelId="{6691595E-E312-40CE-96CB-652054663473}" type="pres">
      <dgm:prSet presAssocID="{CBDAD25E-29AB-4C46-A72F-2F9CC5932627}" presName="bSp" presStyleCnt="0"/>
      <dgm:spPr/>
    </dgm:pt>
    <dgm:pt modelId="{85EFD2F1-6C30-40DA-B470-86790C4FEF55}" type="pres">
      <dgm:prSet presAssocID="{CBDAD25E-29AB-4C46-A72F-2F9CC5932627}" presName="process" presStyleCnt="0"/>
      <dgm:spPr/>
    </dgm:pt>
    <dgm:pt modelId="{064C8A2E-A227-4D90-AB3C-A0E214DE08F2}" type="pres">
      <dgm:prSet presAssocID="{C4CBA468-76AC-4F1F-9CF1-96D440CA38E0}" presName="composite1" presStyleCnt="0"/>
      <dgm:spPr/>
    </dgm:pt>
    <dgm:pt modelId="{63FB1495-1678-4130-A562-A9A5C8D5EEDB}" type="pres">
      <dgm:prSet presAssocID="{C4CBA468-76AC-4F1F-9CF1-96D440CA38E0}" presName="dummyNode1" presStyleLbl="node1" presStyleIdx="0" presStyleCnt="3"/>
      <dgm:spPr/>
    </dgm:pt>
    <dgm:pt modelId="{5FD76156-30A2-4316-BD65-9F8275A7AB77}" type="pres">
      <dgm:prSet presAssocID="{C4CBA468-76AC-4F1F-9CF1-96D440CA38E0}" presName="childNode1" presStyleLbl="bgAcc1" presStyleIdx="0" presStyleCnt="3">
        <dgm:presLayoutVars>
          <dgm:bulletEnabled val="1"/>
        </dgm:presLayoutVars>
      </dgm:prSet>
      <dgm:spPr/>
      <dgm:t>
        <a:bodyPr/>
        <a:lstStyle/>
        <a:p>
          <a:endParaRPr lang="zh-CN" altLang="en-US"/>
        </a:p>
      </dgm:t>
    </dgm:pt>
    <dgm:pt modelId="{0631C52E-A473-4385-82BB-03CF3D4465B5}" type="pres">
      <dgm:prSet presAssocID="{C4CBA468-76AC-4F1F-9CF1-96D440CA38E0}" presName="childNode1tx" presStyleLbl="bgAcc1" presStyleIdx="0" presStyleCnt="3">
        <dgm:presLayoutVars>
          <dgm:bulletEnabled val="1"/>
        </dgm:presLayoutVars>
      </dgm:prSet>
      <dgm:spPr/>
      <dgm:t>
        <a:bodyPr/>
        <a:lstStyle/>
        <a:p>
          <a:endParaRPr lang="zh-CN" altLang="en-US"/>
        </a:p>
      </dgm:t>
    </dgm:pt>
    <dgm:pt modelId="{B964445A-B478-4534-B071-01C5371557DB}" type="pres">
      <dgm:prSet presAssocID="{C4CBA468-76AC-4F1F-9CF1-96D440CA38E0}" presName="parentNode1" presStyleLbl="node1" presStyleIdx="0" presStyleCnt="3">
        <dgm:presLayoutVars>
          <dgm:chMax val="1"/>
          <dgm:bulletEnabled val="1"/>
        </dgm:presLayoutVars>
      </dgm:prSet>
      <dgm:spPr/>
      <dgm:t>
        <a:bodyPr/>
        <a:lstStyle/>
        <a:p>
          <a:endParaRPr lang="zh-CN" altLang="en-US"/>
        </a:p>
      </dgm:t>
    </dgm:pt>
    <dgm:pt modelId="{A07DC1A8-D797-42AB-A325-8F86E5A40658}" type="pres">
      <dgm:prSet presAssocID="{C4CBA468-76AC-4F1F-9CF1-96D440CA38E0}" presName="connSite1" presStyleCnt="0"/>
      <dgm:spPr/>
    </dgm:pt>
    <dgm:pt modelId="{3E419B20-60B8-4B47-98CB-542EE5B1DAC4}" type="pres">
      <dgm:prSet presAssocID="{CDB4530C-6752-4723-9F46-BED8ED41B084}" presName="Name9" presStyleLbl="sibTrans2D1" presStyleIdx="0" presStyleCnt="2"/>
      <dgm:spPr/>
      <dgm:t>
        <a:bodyPr/>
        <a:lstStyle/>
        <a:p>
          <a:endParaRPr lang="zh-CN" altLang="en-US"/>
        </a:p>
      </dgm:t>
    </dgm:pt>
    <dgm:pt modelId="{8C103E07-11AD-4724-9F1D-95117FA5E242}" type="pres">
      <dgm:prSet presAssocID="{E7361446-9A51-4193-ADDF-EB8C36787F51}" presName="composite2" presStyleCnt="0"/>
      <dgm:spPr/>
    </dgm:pt>
    <dgm:pt modelId="{38F97985-F414-4D2F-8C10-1EF52B34DD49}" type="pres">
      <dgm:prSet presAssocID="{E7361446-9A51-4193-ADDF-EB8C36787F51}" presName="dummyNode2" presStyleLbl="node1" presStyleIdx="0" presStyleCnt="3"/>
      <dgm:spPr/>
    </dgm:pt>
    <dgm:pt modelId="{8D272CD5-3AF1-4F07-ACCB-3A0BDC4E20FD}" type="pres">
      <dgm:prSet presAssocID="{E7361446-9A51-4193-ADDF-EB8C36787F51}" presName="childNode2" presStyleLbl="bgAcc1" presStyleIdx="1" presStyleCnt="3">
        <dgm:presLayoutVars>
          <dgm:bulletEnabled val="1"/>
        </dgm:presLayoutVars>
      </dgm:prSet>
      <dgm:spPr/>
      <dgm:t>
        <a:bodyPr/>
        <a:lstStyle/>
        <a:p>
          <a:endParaRPr lang="zh-CN" altLang="en-US"/>
        </a:p>
      </dgm:t>
    </dgm:pt>
    <dgm:pt modelId="{A07E9FD4-9CC5-402E-9667-CFF9624E6ECD}" type="pres">
      <dgm:prSet presAssocID="{E7361446-9A51-4193-ADDF-EB8C36787F51}" presName="childNode2tx" presStyleLbl="bgAcc1" presStyleIdx="1" presStyleCnt="3">
        <dgm:presLayoutVars>
          <dgm:bulletEnabled val="1"/>
        </dgm:presLayoutVars>
      </dgm:prSet>
      <dgm:spPr/>
      <dgm:t>
        <a:bodyPr/>
        <a:lstStyle/>
        <a:p>
          <a:endParaRPr lang="zh-CN" altLang="en-US"/>
        </a:p>
      </dgm:t>
    </dgm:pt>
    <dgm:pt modelId="{374147FD-EB34-4A08-90C1-2DD3B246B7AC}" type="pres">
      <dgm:prSet presAssocID="{E7361446-9A51-4193-ADDF-EB8C36787F51}" presName="parentNode2" presStyleLbl="node1" presStyleIdx="1" presStyleCnt="3">
        <dgm:presLayoutVars>
          <dgm:chMax val="0"/>
          <dgm:bulletEnabled val="1"/>
        </dgm:presLayoutVars>
      </dgm:prSet>
      <dgm:spPr/>
      <dgm:t>
        <a:bodyPr/>
        <a:lstStyle/>
        <a:p>
          <a:endParaRPr lang="zh-CN" altLang="en-US"/>
        </a:p>
      </dgm:t>
    </dgm:pt>
    <dgm:pt modelId="{1D9178A1-9283-4124-8211-30B9E93E56FC}" type="pres">
      <dgm:prSet presAssocID="{E7361446-9A51-4193-ADDF-EB8C36787F51}" presName="connSite2" presStyleCnt="0"/>
      <dgm:spPr/>
    </dgm:pt>
    <dgm:pt modelId="{CEF8E749-D09A-4DB7-8C47-BE7B3FAEA68E}" type="pres">
      <dgm:prSet presAssocID="{76F38453-A917-46FE-88DC-239D99E2F000}" presName="Name18" presStyleLbl="sibTrans2D1" presStyleIdx="1" presStyleCnt="2"/>
      <dgm:spPr/>
      <dgm:t>
        <a:bodyPr/>
        <a:lstStyle/>
        <a:p>
          <a:endParaRPr lang="zh-CN" altLang="en-US"/>
        </a:p>
      </dgm:t>
    </dgm:pt>
    <dgm:pt modelId="{8743268D-DC62-480D-A733-0769192FE8FB}" type="pres">
      <dgm:prSet presAssocID="{C195CA23-1B5B-4399-9A3D-7879B7240BC0}" presName="composite1" presStyleCnt="0"/>
      <dgm:spPr/>
    </dgm:pt>
    <dgm:pt modelId="{8394B10F-F208-4065-9507-10D321975E53}" type="pres">
      <dgm:prSet presAssocID="{C195CA23-1B5B-4399-9A3D-7879B7240BC0}" presName="dummyNode1" presStyleLbl="node1" presStyleIdx="1" presStyleCnt="3"/>
      <dgm:spPr/>
    </dgm:pt>
    <dgm:pt modelId="{770E1414-401E-4E3C-B8A8-F14E0FC7F69A}" type="pres">
      <dgm:prSet presAssocID="{C195CA23-1B5B-4399-9A3D-7879B7240BC0}" presName="childNode1" presStyleLbl="bgAcc1" presStyleIdx="2" presStyleCnt="3">
        <dgm:presLayoutVars>
          <dgm:bulletEnabled val="1"/>
        </dgm:presLayoutVars>
      </dgm:prSet>
      <dgm:spPr/>
      <dgm:t>
        <a:bodyPr/>
        <a:lstStyle/>
        <a:p>
          <a:endParaRPr lang="zh-CN" altLang="en-US"/>
        </a:p>
      </dgm:t>
    </dgm:pt>
    <dgm:pt modelId="{FD03F578-EEA4-49E2-88C0-4A21A5BA5C6D}" type="pres">
      <dgm:prSet presAssocID="{C195CA23-1B5B-4399-9A3D-7879B7240BC0}" presName="childNode1tx" presStyleLbl="bgAcc1" presStyleIdx="2" presStyleCnt="3">
        <dgm:presLayoutVars>
          <dgm:bulletEnabled val="1"/>
        </dgm:presLayoutVars>
      </dgm:prSet>
      <dgm:spPr/>
      <dgm:t>
        <a:bodyPr/>
        <a:lstStyle/>
        <a:p>
          <a:endParaRPr lang="zh-CN" altLang="en-US"/>
        </a:p>
      </dgm:t>
    </dgm:pt>
    <dgm:pt modelId="{1CDD927F-C061-44A3-AE6E-14B904AEB581}" type="pres">
      <dgm:prSet presAssocID="{C195CA23-1B5B-4399-9A3D-7879B7240BC0}" presName="parentNode1" presStyleLbl="node1" presStyleIdx="2" presStyleCnt="3">
        <dgm:presLayoutVars>
          <dgm:chMax val="1"/>
          <dgm:bulletEnabled val="1"/>
        </dgm:presLayoutVars>
      </dgm:prSet>
      <dgm:spPr/>
      <dgm:t>
        <a:bodyPr/>
        <a:lstStyle/>
        <a:p>
          <a:endParaRPr lang="zh-CN" altLang="en-US"/>
        </a:p>
      </dgm:t>
    </dgm:pt>
    <dgm:pt modelId="{30222818-A65E-4180-9047-57E87F7571A7}" type="pres">
      <dgm:prSet presAssocID="{C195CA23-1B5B-4399-9A3D-7879B7240BC0}" presName="connSite1" presStyleCnt="0"/>
      <dgm:spPr/>
    </dgm:pt>
  </dgm:ptLst>
  <dgm:cxnLst>
    <dgm:cxn modelId="{E8C29C14-7022-4612-8262-B59D9AC27FB6}" type="presOf" srcId="{3303E23A-DAEF-4A53-9960-7F160708BC58}" destId="{770E1414-401E-4E3C-B8A8-F14E0FC7F69A}" srcOrd="0" destOrd="0" presId="urn:microsoft.com/office/officeart/2005/8/layout/hProcess4"/>
    <dgm:cxn modelId="{36976070-AA8E-4938-9C4F-734DD3B119CB}" type="presOf" srcId="{FF2DBD16-447F-4988-ABFC-BB6D5295CB63}" destId="{A07E9FD4-9CC5-402E-9667-CFF9624E6ECD}" srcOrd="1" destOrd="0" presId="urn:microsoft.com/office/officeart/2005/8/layout/hProcess4"/>
    <dgm:cxn modelId="{44C55161-DF8D-4DF2-AB6A-465F07C16D9C}" srcId="{C4CBA468-76AC-4F1F-9CF1-96D440CA38E0}" destId="{A619A4AA-135D-44BC-9393-30307D6BEB6F}" srcOrd="0" destOrd="0" parTransId="{6D7A432D-7B96-433D-9315-ED81C147FD2B}" sibTransId="{1C19C56E-C919-427C-AC07-1D75E0EEE9E3}"/>
    <dgm:cxn modelId="{74ED852D-24F5-4CD6-8F38-6BB7655FB714}" srcId="{CBDAD25E-29AB-4C46-A72F-2F9CC5932627}" destId="{E7361446-9A51-4193-ADDF-EB8C36787F51}" srcOrd="1" destOrd="0" parTransId="{C3D921C3-F495-40C7-98FF-646B257590AD}" sibTransId="{76F38453-A917-46FE-88DC-239D99E2F000}"/>
    <dgm:cxn modelId="{66A62671-F104-4214-A665-6DFFEB266365}" type="presOf" srcId="{C195CA23-1B5B-4399-9A3D-7879B7240BC0}" destId="{1CDD927F-C061-44A3-AE6E-14B904AEB581}" srcOrd="0" destOrd="0" presId="urn:microsoft.com/office/officeart/2005/8/layout/hProcess4"/>
    <dgm:cxn modelId="{AC5D2843-9144-4772-8480-3885FE944F9A}" type="presOf" srcId="{3303E23A-DAEF-4A53-9960-7F160708BC58}" destId="{FD03F578-EEA4-49E2-88C0-4A21A5BA5C6D}" srcOrd="1" destOrd="0" presId="urn:microsoft.com/office/officeart/2005/8/layout/hProcess4"/>
    <dgm:cxn modelId="{E5D4CDCD-6C62-4A5D-B991-58BFA1BDCE96}" srcId="{E7361446-9A51-4193-ADDF-EB8C36787F51}" destId="{FF2DBD16-447F-4988-ABFC-BB6D5295CB63}" srcOrd="0" destOrd="0" parTransId="{92863198-2FE7-4DC7-84BE-C263DCF0FAB7}" sibTransId="{3F211D9E-CBBF-4B91-A766-8165261A1915}"/>
    <dgm:cxn modelId="{1E5A1821-E813-4ECD-B508-02D5DA04222F}" type="presOf" srcId="{76F38453-A917-46FE-88DC-239D99E2F000}" destId="{CEF8E749-D09A-4DB7-8C47-BE7B3FAEA68E}" srcOrd="0" destOrd="0" presId="urn:microsoft.com/office/officeart/2005/8/layout/hProcess4"/>
    <dgm:cxn modelId="{F1E4448D-0775-4FCA-9667-3E80C3784E9F}" type="presOf" srcId="{CBDAD25E-29AB-4C46-A72F-2F9CC5932627}" destId="{C5B47EFB-B9A1-4CA2-B598-40965169394B}" srcOrd="0" destOrd="0" presId="urn:microsoft.com/office/officeart/2005/8/layout/hProcess4"/>
    <dgm:cxn modelId="{EB2C1FC5-86B6-40BE-97E2-722AA5063B4B}" type="presOf" srcId="{A619A4AA-135D-44BC-9393-30307D6BEB6F}" destId="{5FD76156-30A2-4316-BD65-9F8275A7AB77}" srcOrd="0" destOrd="0" presId="urn:microsoft.com/office/officeart/2005/8/layout/hProcess4"/>
    <dgm:cxn modelId="{5D80F05A-7D07-47CD-8141-B156D2682597}" srcId="{CBDAD25E-29AB-4C46-A72F-2F9CC5932627}" destId="{C195CA23-1B5B-4399-9A3D-7879B7240BC0}" srcOrd="2" destOrd="0" parTransId="{13DE5007-4EE7-4673-B48C-64895F11D208}" sibTransId="{FE264F21-1F60-4300-A3F2-A85720546531}"/>
    <dgm:cxn modelId="{ACE09011-523C-4BC1-9396-EBEC645BF8B6}" type="presOf" srcId="{FF2DBD16-447F-4988-ABFC-BB6D5295CB63}" destId="{8D272CD5-3AF1-4F07-ACCB-3A0BDC4E20FD}" srcOrd="0" destOrd="0" presId="urn:microsoft.com/office/officeart/2005/8/layout/hProcess4"/>
    <dgm:cxn modelId="{045ABF50-C1E9-4729-B0A4-99B4E9BF5DC8}" type="presOf" srcId="{A619A4AA-135D-44BC-9393-30307D6BEB6F}" destId="{0631C52E-A473-4385-82BB-03CF3D4465B5}" srcOrd="1" destOrd="0" presId="urn:microsoft.com/office/officeart/2005/8/layout/hProcess4"/>
    <dgm:cxn modelId="{2660618E-48F9-4753-B70D-A165A2DE66BB}" srcId="{C195CA23-1B5B-4399-9A3D-7879B7240BC0}" destId="{3303E23A-DAEF-4A53-9960-7F160708BC58}" srcOrd="0" destOrd="0" parTransId="{2B0FB2B2-2A99-496E-85FC-85DD6903B16E}" sibTransId="{896077F3-172D-4E25-BD9B-9C269149D7AD}"/>
    <dgm:cxn modelId="{89E27CFD-55E7-45CD-A445-15DDBA236B39}" type="presOf" srcId="{C4CBA468-76AC-4F1F-9CF1-96D440CA38E0}" destId="{B964445A-B478-4534-B071-01C5371557DB}" srcOrd="0" destOrd="0" presId="urn:microsoft.com/office/officeart/2005/8/layout/hProcess4"/>
    <dgm:cxn modelId="{B31D63D1-0E17-4BC2-B08B-1D09187011C3}" type="presOf" srcId="{CDB4530C-6752-4723-9F46-BED8ED41B084}" destId="{3E419B20-60B8-4B47-98CB-542EE5B1DAC4}" srcOrd="0" destOrd="0" presId="urn:microsoft.com/office/officeart/2005/8/layout/hProcess4"/>
    <dgm:cxn modelId="{18261721-90D2-4C37-9551-66B7B509DF8F}" type="presOf" srcId="{E7361446-9A51-4193-ADDF-EB8C36787F51}" destId="{374147FD-EB34-4A08-90C1-2DD3B246B7AC}" srcOrd="0" destOrd="0" presId="urn:microsoft.com/office/officeart/2005/8/layout/hProcess4"/>
    <dgm:cxn modelId="{B64BF1D3-DC07-4491-9291-540C5EB5E874}" srcId="{CBDAD25E-29AB-4C46-A72F-2F9CC5932627}" destId="{C4CBA468-76AC-4F1F-9CF1-96D440CA38E0}" srcOrd="0" destOrd="0" parTransId="{209A7FC8-9DB8-4A17-8730-40E3954AA586}" sibTransId="{CDB4530C-6752-4723-9F46-BED8ED41B084}"/>
    <dgm:cxn modelId="{3DA3995B-2240-46E8-8C2E-817CDDF20290}" type="presParOf" srcId="{C5B47EFB-B9A1-4CA2-B598-40965169394B}" destId="{F4F4B6EC-82FD-4988-81E8-D2A842EB68C6}" srcOrd="0" destOrd="0" presId="urn:microsoft.com/office/officeart/2005/8/layout/hProcess4"/>
    <dgm:cxn modelId="{CFF77DF4-33FB-4610-843C-FFA064374F48}" type="presParOf" srcId="{C5B47EFB-B9A1-4CA2-B598-40965169394B}" destId="{6691595E-E312-40CE-96CB-652054663473}" srcOrd="1" destOrd="0" presId="urn:microsoft.com/office/officeart/2005/8/layout/hProcess4"/>
    <dgm:cxn modelId="{4490A6F8-CE74-44AB-8A3F-942EA4A1BA5B}" type="presParOf" srcId="{C5B47EFB-B9A1-4CA2-B598-40965169394B}" destId="{85EFD2F1-6C30-40DA-B470-86790C4FEF55}" srcOrd="2" destOrd="0" presId="urn:microsoft.com/office/officeart/2005/8/layout/hProcess4"/>
    <dgm:cxn modelId="{3BFCAD4B-303F-482F-B5EE-A5DC43F80136}" type="presParOf" srcId="{85EFD2F1-6C30-40DA-B470-86790C4FEF55}" destId="{064C8A2E-A227-4D90-AB3C-A0E214DE08F2}" srcOrd="0" destOrd="0" presId="urn:microsoft.com/office/officeart/2005/8/layout/hProcess4"/>
    <dgm:cxn modelId="{E04473B3-B7C3-4E2C-A043-27B5E7FA15DC}" type="presParOf" srcId="{064C8A2E-A227-4D90-AB3C-A0E214DE08F2}" destId="{63FB1495-1678-4130-A562-A9A5C8D5EEDB}" srcOrd="0" destOrd="0" presId="urn:microsoft.com/office/officeart/2005/8/layout/hProcess4"/>
    <dgm:cxn modelId="{5D1B9D34-CA1C-4C11-8EBE-AF56540FCDA2}" type="presParOf" srcId="{064C8A2E-A227-4D90-AB3C-A0E214DE08F2}" destId="{5FD76156-30A2-4316-BD65-9F8275A7AB77}" srcOrd="1" destOrd="0" presId="urn:microsoft.com/office/officeart/2005/8/layout/hProcess4"/>
    <dgm:cxn modelId="{0AA7D19E-D916-4459-A743-EED97202F95B}" type="presParOf" srcId="{064C8A2E-A227-4D90-AB3C-A0E214DE08F2}" destId="{0631C52E-A473-4385-82BB-03CF3D4465B5}" srcOrd="2" destOrd="0" presId="urn:microsoft.com/office/officeart/2005/8/layout/hProcess4"/>
    <dgm:cxn modelId="{AC623513-05DA-447A-885A-9237A2A97A7D}" type="presParOf" srcId="{064C8A2E-A227-4D90-AB3C-A0E214DE08F2}" destId="{B964445A-B478-4534-B071-01C5371557DB}" srcOrd="3" destOrd="0" presId="urn:microsoft.com/office/officeart/2005/8/layout/hProcess4"/>
    <dgm:cxn modelId="{3D741B0E-634E-4360-96D6-014A9C3A6796}" type="presParOf" srcId="{064C8A2E-A227-4D90-AB3C-A0E214DE08F2}" destId="{A07DC1A8-D797-42AB-A325-8F86E5A40658}" srcOrd="4" destOrd="0" presId="urn:microsoft.com/office/officeart/2005/8/layout/hProcess4"/>
    <dgm:cxn modelId="{89449F9A-3387-4FAE-A71D-C8777E2E0C3F}" type="presParOf" srcId="{85EFD2F1-6C30-40DA-B470-86790C4FEF55}" destId="{3E419B20-60B8-4B47-98CB-542EE5B1DAC4}" srcOrd="1" destOrd="0" presId="urn:microsoft.com/office/officeart/2005/8/layout/hProcess4"/>
    <dgm:cxn modelId="{A3F49A29-D6E7-41A0-9F8A-3FE5BD413C6F}" type="presParOf" srcId="{85EFD2F1-6C30-40DA-B470-86790C4FEF55}" destId="{8C103E07-11AD-4724-9F1D-95117FA5E242}" srcOrd="2" destOrd="0" presId="urn:microsoft.com/office/officeart/2005/8/layout/hProcess4"/>
    <dgm:cxn modelId="{97D9A83D-51B8-492C-AE6A-9465B3B99C50}" type="presParOf" srcId="{8C103E07-11AD-4724-9F1D-95117FA5E242}" destId="{38F97985-F414-4D2F-8C10-1EF52B34DD49}" srcOrd="0" destOrd="0" presId="urn:microsoft.com/office/officeart/2005/8/layout/hProcess4"/>
    <dgm:cxn modelId="{FA344694-807E-4AB2-AF4D-A5A26823597E}" type="presParOf" srcId="{8C103E07-11AD-4724-9F1D-95117FA5E242}" destId="{8D272CD5-3AF1-4F07-ACCB-3A0BDC4E20FD}" srcOrd="1" destOrd="0" presId="urn:microsoft.com/office/officeart/2005/8/layout/hProcess4"/>
    <dgm:cxn modelId="{15340EF3-D76A-47F5-B1BF-BA01E593DF03}" type="presParOf" srcId="{8C103E07-11AD-4724-9F1D-95117FA5E242}" destId="{A07E9FD4-9CC5-402E-9667-CFF9624E6ECD}" srcOrd="2" destOrd="0" presId="urn:microsoft.com/office/officeart/2005/8/layout/hProcess4"/>
    <dgm:cxn modelId="{4CBB6D57-1978-49F8-A2D4-415974855B92}" type="presParOf" srcId="{8C103E07-11AD-4724-9F1D-95117FA5E242}" destId="{374147FD-EB34-4A08-90C1-2DD3B246B7AC}" srcOrd="3" destOrd="0" presId="urn:microsoft.com/office/officeart/2005/8/layout/hProcess4"/>
    <dgm:cxn modelId="{1A252494-400E-46A5-A739-81669FF23939}" type="presParOf" srcId="{8C103E07-11AD-4724-9F1D-95117FA5E242}" destId="{1D9178A1-9283-4124-8211-30B9E93E56FC}" srcOrd="4" destOrd="0" presId="urn:microsoft.com/office/officeart/2005/8/layout/hProcess4"/>
    <dgm:cxn modelId="{7933B2E6-4AEB-4757-9BA0-DB87A4160CE2}" type="presParOf" srcId="{85EFD2F1-6C30-40DA-B470-86790C4FEF55}" destId="{CEF8E749-D09A-4DB7-8C47-BE7B3FAEA68E}" srcOrd="3" destOrd="0" presId="urn:microsoft.com/office/officeart/2005/8/layout/hProcess4"/>
    <dgm:cxn modelId="{8E6DE75B-A60F-4268-94F7-B7A7D7F42A10}" type="presParOf" srcId="{85EFD2F1-6C30-40DA-B470-86790C4FEF55}" destId="{8743268D-DC62-480D-A733-0769192FE8FB}" srcOrd="4" destOrd="0" presId="urn:microsoft.com/office/officeart/2005/8/layout/hProcess4"/>
    <dgm:cxn modelId="{28CBD640-827F-4B0D-983A-AE926DDD161D}" type="presParOf" srcId="{8743268D-DC62-480D-A733-0769192FE8FB}" destId="{8394B10F-F208-4065-9507-10D321975E53}" srcOrd="0" destOrd="0" presId="urn:microsoft.com/office/officeart/2005/8/layout/hProcess4"/>
    <dgm:cxn modelId="{E4CE7D11-E44F-45B4-A777-65C41417CFDC}" type="presParOf" srcId="{8743268D-DC62-480D-A733-0769192FE8FB}" destId="{770E1414-401E-4E3C-B8A8-F14E0FC7F69A}" srcOrd="1" destOrd="0" presId="urn:microsoft.com/office/officeart/2005/8/layout/hProcess4"/>
    <dgm:cxn modelId="{646A7AB8-856C-41FD-B2CF-C8E7E2096793}" type="presParOf" srcId="{8743268D-DC62-480D-A733-0769192FE8FB}" destId="{FD03F578-EEA4-49E2-88C0-4A21A5BA5C6D}" srcOrd="2" destOrd="0" presId="urn:microsoft.com/office/officeart/2005/8/layout/hProcess4"/>
    <dgm:cxn modelId="{77FF810D-0640-4395-81E7-B628FF200E77}" type="presParOf" srcId="{8743268D-DC62-480D-A733-0769192FE8FB}" destId="{1CDD927F-C061-44A3-AE6E-14B904AEB581}" srcOrd="3" destOrd="0" presId="urn:microsoft.com/office/officeart/2005/8/layout/hProcess4"/>
    <dgm:cxn modelId="{C145ABFB-29C6-4890-A5D0-83E658763FC9}" type="presParOf" srcId="{8743268D-DC62-480D-A733-0769192FE8FB}" destId="{30222818-A65E-4180-9047-57E87F7571A7}" srcOrd="4" destOrd="0" presId="urn:microsoft.com/office/officeart/2005/8/layout/h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140F90-D03C-413F-95AA-4D29076091CC}" type="doc">
      <dgm:prSet loTypeId="urn:microsoft.com/office/officeart/2009/layout/CircleArrowProcess" loCatId="process" qsTypeId="urn:microsoft.com/office/officeart/2005/8/quickstyle/simple1" qsCatId="simple" csTypeId="urn:microsoft.com/office/officeart/2005/8/colors/accent1_2" csCatId="accent1" phldr="1"/>
      <dgm:spPr>
        <a:scene3d>
          <a:camera prst="orthographicFront">
            <a:rot lat="0" lon="0" rev="5400000"/>
          </a:camera>
          <a:lightRig rig="threePt" dir="t"/>
        </a:scene3d>
      </dgm:spPr>
      <dgm:t>
        <a:bodyPr/>
        <a:lstStyle/>
        <a:p>
          <a:endParaRPr lang="zh-CN" altLang="en-US"/>
        </a:p>
      </dgm:t>
    </dgm:pt>
    <dgm:pt modelId="{D9E74A97-E4B3-49AF-9F1D-37AFA30F62A9}">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Supply</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BDFBB557-A34A-4289-8675-9C8418CDE433}" type="parTrans" cxnId="{262EE522-A226-4088-B9A4-F51A0D21B1FC}">
      <dgm:prSet/>
      <dgm:spPr/>
      <dgm:t>
        <a:bodyPr/>
        <a:lstStyle/>
        <a:p>
          <a:endParaRPr lang="zh-CN" altLang="en-US"/>
        </a:p>
      </dgm:t>
    </dgm:pt>
    <dgm:pt modelId="{A4BCD310-69AB-496E-B880-348968D388A2}" type="sibTrans" cxnId="{262EE522-A226-4088-B9A4-F51A0D21B1FC}">
      <dgm:prSet/>
      <dgm:spPr/>
      <dgm:t>
        <a:bodyPr/>
        <a:lstStyle/>
        <a:p>
          <a:endParaRPr lang="zh-CN" altLang="en-US"/>
        </a:p>
      </dgm:t>
    </dgm:pt>
    <dgm:pt modelId="{90368D6B-3972-4A26-8F99-4E676CB59B47}">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Trade</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B8AF89FE-B69B-4E3F-A656-6914FFF7F4B5}" type="parTrans" cxnId="{8518CBE3-F4B5-4F45-BE77-3131FCB08D67}">
      <dgm:prSet/>
      <dgm:spPr/>
      <dgm:t>
        <a:bodyPr/>
        <a:lstStyle/>
        <a:p>
          <a:endParaRPr lang="zh-CN" altLang="en-US"/>
        </a:p>
      </dgm:t>
    </dgm:pt>
    <dgm:pt modelId="{DA9DF010-7BD1-4261-916F-D5C31041CB66}" type="sibTrans" cxnId="{8518CBE3-F4B5-4F45-BE77-3131FCB08D67}">
      <dgm:prSet/>
      <dgm:spPr/>
      <dgm:t>
        <a:bodyPr/>
        <a:lstStyle/>
        <a:p>
          <a:endParaRPr lang="zh-CN" altLang="en-US"/>
        </a:p>
      </dgm:t>
    </dgm:pt>
    <dgm:pt modelId="{9AADCBCA-911F-4A8F-BD94-E25DADC15887}">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Demand</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487905DF-EE59-4790-B8DA-BD7DEF308F0F}" type="parTrans" cxnId="{37E97A69-8BA4-439B-B813-BFABA2201D3D}">
      <dgm:prSet/>
      <dgm:spPr/>
      <dgm:t>
        <a:bodyPr/>
        <a:lstStyle/>
        <a:p>
          <a:endParaRPr lang="zh-CN" altLang="en-US"/>
        </a:p>
      </dgm:t>
    </dgm:pt>
    <dgm:pt modelId="{2A311686-82FA-40F5-9C9D-382537AE73B0}" type="sibTrans" cxnId="{37E97A69-8BA4-439B-B813-BFABA2201D3D}">
      <dgm:prSet/>
      <dgm:spPr/>
      <dgm:t>
        <a:bodyPr/>
        <a:lstStyle/>
        <a:p>
          <a:endParaRPr lang="zh-CN" altLang="en-US"/>
        </a:p>
      </dgm:t>
    </dgm:pt>
    <dgm:pt modelId="{34CD0AD0-2E66-4DB9-A025-ADBCD1A5FEC2}" type="pres">
      <dgm:prSet presAssocID="{E4140F90-D03C-413F-95AA-4D29076091CC}" presName="Name0" presStyleCnt="0">
        <dgm:presLayoutVars>
          <dgm:chMax val="7"/>
          <dgm:chPref val="7"/>
          <dgm:dir/>
          <dgm:animLvl val="lvl"/>
        </dgm:presLayoutVars>
      </dgm:prSet>
      <dgm:spPr/>
      <dgm:t>
        <a:bodyPr/>
        <a:lstStyle/>
        <a:p>
          <a:endParaRPr lang="zh-CN" altLang="en-US"/>
        </a:p>
      </dgm:t>
    </dgm:pt>
    <dgm:pt modelId="{3B2E930C-9271-41E3-A365-6FA309975713}" type="pres">
      <dgm:prSet presAssocID="{D9E74A97-E4B3-49AF-9F1D-37AFA30F62A9}" presName="Accent1" presStyleCnt="0"/>
      <dgm:spPr/>
      <dgm:t>
        <a:bodyPr/>
        <a:lstStyle/>
        <a:p>
          <a:endParaRPr lang="zh-CN" altLang="en-US"/>
        </a:p>
      </dgm:t>
    </dgm:pt>
    <dgm:pt modelId="{F3B3A2AB-D187-4E2C-AF3B-26B9933098EE}" type="pres">
      <dgm:prSet presAssocID="{D9E74A97-E4B3-49AF-9F1D-37AFA30F62A9}" presName="Accent" presStyleLbl="node1" presStyleIdx="0" presStyleCnt="3"/>
      <dgm:spPr/>
      <dgm:t>
        <a:bodyPr/>
        <a:lstStyle/>
        <a:p>
          <a:endParaRPr lang="zh-CN" altLang="en-US"/>
        </a:p>
      </dgm:t>
    </dgm:pt>
    <dgm:pt modelId="{1232B573-8384-4DF1-BB73-A72E12749EDC}" type="pres">
      <dgm:prSet presAssocID="{D9E74A97-E4B3-49AF-9F1D-37AFA30F62A9}" presName="Parent1" presStyleLbl="revTx" presStyleIdx="0" presStyleCnt="3">
        <dgm:presLayoutVars>
          <dgm:chMax val="1"/>
          <dgm:chPref val="1"/>
          <dgm:bulletEnabled val="1"/>
        </dgm:presLayoutVars>
      </dgm:prSet>
      <dgm:spPr/>
      <dgm:t>
        <a:bodyPr/>
        <a:lstStyle/>
        <a:p>
          <a:endParaRPr lang="zh-CN" altLang="en-US"/>
        </a:p>
      </dgm:t>
    </dgm:pt>
    <dgm:pt modelId="{C807613A-7B10-4382-961C-A2EA7A144BBB}" type="pres">
      <dgm:prSet presAssocID="{90368D6B-3972-4A26-8F99-4E676CB59B47}" presName="Accent2" presStyleCnt="0"/>
      <dgm:spPr/>
      <dgm:t>
        <a:bodyPr/>
        <a:lstStyle/>
        <a:p>
          <a:endParaRPr lang="zh-CN" altLang="en-US"/>
        </a:p>
      </dgm:t>
    </dgm:pt>
    <dgm:pt modelId="{C8AC193A-897F-4846-8E1B-6D3A47BAB5A3}" type="pres">
      <dgm:prSet presAssocID="{90368D6B-3972-4A26-8F99-4E676CB59B47}" presName="Accent" presStyleLbl="node1" presStyleIdx="1" presStyleCnt="3"/>
      <dgm:spPr/>
      <dgm:t>
        <a:bodyPr/>
        <a:lstStyle/>
        <a:p>
          <a:endParaRPr lang="zh-CN" altLang="en-US"/>
        </a:p>
      </dgm:t>
    </dgm:pt>
    <dgm:pt modelId="{3E0263F0-58AC-46FB-86A6-39C188C444A2}" type="pres">
      <dgm:prSet presAssocID="{90368D6B-3972-4A26-8F99-4E676CB59B47}" presName="Parent2" presStyleLbl="revTx" presStyleIdx="1" presStyleCnt="3">
        <dgm:presLayoutVars>
          <dgm:chMax val="1"/>
          <dgm:chPref val="1"/>
          <dgm:bulletEnabled val="1"/>
        </dgm:presLayoutVars>
      </dgm:prSet>
      <dgm:spPr/>
      <dgm:t>
        <a:bodyPr/>
        <a:lstStyle/>
        <a:p>
          <a:endParaRPr lang="zh-CN" altLang="en-US"/>
        </a:p>
      </dgm:t>
    </dgm:pt>
    <dgm:pt modelId="{9D17C136-7A19-49EC-A413-69199B7FDD2D}" type="pres">
      <dgm:prSet presAssocID="{9AADCBCA-911F-4A8F-BD94-E25DADC15887}" presName="Accent3" presStyleCnt="0"/>
      <dgm:spPr/>
      <dgm:t>
        <a:bodyPr/>
        <a:lstStyle/>
        <a:p>
          <a:endParaRPr lang="zh-CN" altLang="en-US"/>
        </a:p>
      </dgm:t>
    </dgm:pt>
    <dgm:pt modelId="{3D4F8D7E-AB55-4EF0-8BEC-0BF08D40A2FB}" type="pres">
      <dgm:prSet presAssocID="{9AADCBCA-911F-4A8F-BD94-E25DADC15887}" presName="Accent" presStyleLbl="node1" presStyleIdx="2" presStyleCnt="3"/>
      <dgm:spPr/>
      <dgm:t>
        <a:bodyPr/>
        <a:lstStyle/>
        <a:p>
          <a:endParaRPr lang="zh-CN" altLang="en-US"/>
        </a:p>
      </dgm:t>
    </dgm:pt>
    <dgm:pt modelId="{E0C4B742-FDD6-4B4E-8E93-C1A7D9E5E565}" type="pres">
      <dgm:prSet presAssocID="{9AADCBCA-911F-4A8F-BD94-E25DADC15887}" presName="Parent3" presStyleLbl="revTx" presStyleIdx="2" presStyleCnt="3">
        <dgm:presLayoutVars>
          <dgm:chMax val="1"/>
          <dgm:chPref val="1"/>
          <dgm:bulletEnabled val="1"/>
        </dgm:presLayoutVars>
      </dgm:prSet>
      <dgm:spPr/>
      <dgm:t>
        <a:bodyPr/>
        <a:lstStyle/>
        <a:p>
          <a:endParaRPr lang="zh-CN" altLang="en-US"/>
        </a:p>
      </dgm:t>
    </dgm:pt>
  </dgm:ptLst>
  <dgm:cxnLst>
    <dgm:cxn modelId="{8518CBE3-F4B5-4F45-BE77-3131FCB08D67}" srcId="{E4140F90-D03C-413F-95AA-4D29076091CC}" destId="{90368D6B-3972-4A26-8F99-4E676CB59B47}" srcOrd="1" destOrd="0" parTransId="{B8AF89FE-B69B-4E3F-A656-6914FFF7F4B5}" sibTransId="{DA9DF010-7BD1-4261-916F-D5C31041CB66}"/>
    <dgm:cxn modelId="{9EDE33A8-D479-4972-9499-B563BE59ADEE}" type="presOf" srcId="{D9E74A97-E4B3-49AF-9F1D-37AFA30F62A9}" destId="{1232B573-8384-4DF1-BB73-A72E12749EDC}" srcOrd="0" destOrd="0" presId="urn:microsoft.com/office/officeart/2009/layout/CircleArrowProcess"/>
    <dgm:cxn modelId="{37E97A69-8BA4-439B-B813-BFABA2201D3D}" srcId="{E4140F90-D03C-413F-95AA-4D29076091CC}" destId="{9AADCBCA-911F-4A8F-BD94-E25DADC15887}" srcOrd="2" destOrd="0" parTransId="{487905DF-EE59-4790-B8DA-BD7DEF308F0F}" sibTransId="{2A311686-82FA-40F5-9C9D-382537AE73B0}"/>
    <dgm:cxn modelId="{1BF9618F-0875-4BF9-8F6F-E8FE95324A4E}" type="presOf" srcId="{90368D6B-3972-4A26-8F99-4E676CB59B47}" destId="{3E0263F0-58AC-46FB-86A6-39C188C444A2}" srcOrd="0" destOrd="0" presId="urn:microsoft.com/office/officeart/2009/layout/CircleArrowProcess"/>
    <dgm:cxn modelId="{7AE20ECB-672C-4848-AE5E-9798D1143C49}" type="presOf" srcId="{E4140F90-D03C-413F-95AA-4D29076091CC}" destId="{34CD0AD0-2E66-4DB9-A025-ADBCD1A5FEC2}" srcOrd="0" destOrd="0" presId="urn:microsoft.com/office/officeart/2009/layout/CircleArrowProcess"/>
    <dgm:cxn modelId="{262EE522-A226-4088-B9A4-F51A0D21B1FC}" srcId="{E4140F90-D03C-413F-95AA-4D29076091CC}" destId="{D9E74A97-E4B3-49AF-9F1D-37AFA30F62A9}" srcOrd="0" destOrd="0" parTransId="{BDFBB557-A34A-4289-8675-9C8418CDE433}" sibTransId="{A4BCD310-69AB-496E-B880-348968D388A2}"/>
    <dgm:cxn modelId="{1A022ECC-12EE-4D43-B924-4661E13B23EE}" type="presOf" srcId="{9AADCBCA-911F-4A8F-BD94-E25DADC15887}" destId="{E0C4B742-FDD6-4B4E-8E93-C1A7D9E5E565}" srcOrd="0" destOrd="0" presId="urn:microsoft.com/office/officeart/2009/layout/CircleArrowProcess"/>
    <dgm:cxn modelId="{7778920E-D883-4A1D-83D7-59B39A284F30}" type="presParOf" srcId="{34CD0AD0-2E66-4DB9-A025-ADBCD1A5FEC2}" destId="{3B2E930C-9271-41E3-A365-6FA309975713}" srcOrd="0" destOrd="0" presId="urn:microsoft.com/office/officeart/2009/layout/CircleArrowProcess"/>
    <dgm:cxn modelId="{18F2F097-97F2-4CED-A246-B8329C859F5B}" type="presParOf" srcId="{3B2E930C-9271-41E3-A365-6FA309975713}" destId="{F3B3A2AB-D187-4E2C-AF3B-26B9933098EE}" srcOrd="0" destOrd="0" presId="urn:microsoft.com/office/officeart/2009/layout/CircleArrowProcess"/>
    <dgm:cxn modelId="{71358389-5199-4654-879E-BD75325790F2}" type="presParOf" srcId="{34CD0AD0-2E66-4DB9-A025-ADBCD1A5FEC2}" destId="{1232B573-8384-4DF1-BB73-A72E12749EDC}" srcOrd="1" destOrd="0" presId="urn:microsoft.com/office/officeart/2009/layout/CircleArrowProcess"/>
    <dgm:cxn modelId="{03E2F0D4-8C7F-43EA-9798-85F33E624FDC}" type="presParOf" srcId="{34CD0AD0-2E66-4DB9-A025-ADBCD1A5FEC2}" destId="{C807613A-7B10-4382-961C-A2EA7A144BBB}" srcOrd="2" destOrd="0" presId="urn:microsoft.com/office/officeart/2009/layout/CircleArrowProcess"/>
    <dgm:cxn modelId="{9E2BBD13-024D-46BC-BF52-7644C46C922C}" type="presParOf" srcId="{C807613A-7B10-4382-961C-A2EA7A144BBB}" destId="{C8AC193A-897F-4846-8E1B-6D3A47BAB5A3}" srcOrd="0" destOrd="0" presId="urn:microsoft.com/office/officeart/2009/layout/CircleArrowProcess"/>
    <dgm:cxn modelId="{BE220654-F51C-4425-B932-1CE94267171A}" type="presParOf" srcId="{34CD0AD0-2E66-4DB9-A025-ADBCD1A5FEC2}" destId="{3E0263F0-58AC-46FB-86A6-39C188C444A2}" srcOrd="3" destOrd="0" presId="urn:microsoft.com/office/officeart/2009/layout/CircleArrowProcess"/>
    <dgm:cxn modelId="{2619AA58-F03A-42F6-88ED-0E84BD636EB6}" type="presParOf" srcId="{34CD0AD0-2E66-4DB9-A025-ADBCD1A5FEC2}" destId="{9D17C136-7A19-49EC-A413-69199B7FDD2D}" srcOrd="4" destOrd="0" presId="urn:microsoft.com/office/officeart/2009/layout/CircleArrowProcess"/>
    <dgm:cxn modelId="{B9A906AE-E4BD-4C5E-93CC-A834AE233134}" type="presParOf" srcId="{9D17C136-7A19-49EC-A413-69199B7FDD2D}" destId="{3D4F8D7E-AB55-4EF0-8BEC-0BF08D40A2FB}" srcOrd="0" destOrd="0" presId="urn:microsoft.com/office/officeart/2009/layout/CircleArrowProcess"/>
    <dgm:cxn modelId="{90622F79-AE7C-4F5B-9EBB-9524E1BED3F1}" type="presParOf" srcId="{34CD0AD0-2E66-4DB9-A025-ADBCD1A5FEC2}" destId="{E0C4B742-FDD6-4B4E-8E93-C1A7D9E5E565}"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8D14B38-2077-4B59-AFA1-2552E8C0A93D}"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zh-CN" altLang="en-US"/>
        </a:p>
      </dgm:t>
    </dgm:pt>
    <dgm:pt modelId="{0084D5A0-E97D-401D-994B-7C0B9D705409}">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Thailand</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0734EFFF-EB81-4EC9-97E0-78AA1A3103E6}" type="parTrans" cxnId="{EAD51C68-14C6-43DD-9D80-CBB1CB18B937}">
      <dgm:prSet/>
      <dgm:spPr/>
      <dgm:t>
        <a:bodyPr/>
        <a:lstStyle/>
        <a:p>
          <a:endParaRPr lang="zh-CN" altLang="en-US"/>
        </a:p>
      </dgm:t>
    </dgm:pt>
    <dgm:pt modelId="{7F509401-0D69-467E-A605-034FD1788D3B}" type="sibTrans" cxnId="{EAD51C68-14C6-43DD-9D80-CBB1CB18B937}">
      <dgm:prSet/>
      <dgm:spPr/>
      <dgm:t>
        <a:bodyPr/>
        <a:lstStyle/>
        <a:p>
          <a:endParaRPr lang="zh-CN" altLang="en-US"/>
        </a:p>
      </dgm:t>
    </dgm:pt>
    <dgm:pt modelId="{EBD08DCE-99E4-4B79-80E1-E56B15A22005}">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Indonesia</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0A35A58E-A41B-4200-AE3A-7C24DF5C726E}" type="parTrans" cxnId="{502C13DC-1B50-44D2-8BFA-C0906E5EA343}">
      <dgm:prSet/>
      <dgm:spPr/>
      <dgm:t>
        <a:bodyPr/>
        <a:lstStyle/>
        <a:p>
          <a:endParaRPr lang="zh-CN" altLang="en-US"/>
        </a:p>
      </dgm:t>
    </dgm:pt>
    <dgm:pt modelId="{2F0BB9B7-75DF-4CD1-9BC6-893C09A304F8}" type="sibTrans" cxnId="{502C13DC-1B50-44D2-8BFA-C0906E5EA343}">
      <dgm:prSet/>
      <dgm:spPr/>
      <dgm:t>
        <a:bodyPr/>
        <a:lstStyle/>
        <a:p>
          <a:endParaRPr lang="zh-CN" altLang="en-US"/>
        </a:p>
      </dgm:t>
    </dgm:pt>
    <dgm:pt modelId="{8C6F8368-2C29-4520-9322-83C3DBEAC071}">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Malaysia</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926747E0-358F-47DF-86C7-75DAF2FB2D50}" type="parTrans" cxnId="{875257BB-852D-4342-B30E-3C721B9EC4C5}">
      <dgm:prSet/>
      <dgm:spPr/>
      <dgm:t>
        <a:bodyPr/>
        <a:lstStyle/>
        <a:p>
          <a:endParaRPr lang="zh-CN" altLang="en-US"/>
        </a:p>
      </dgm:t>
    </dgm:pt>
    <dgm:pt modelId="{EA68CC8C-9105-4309-BB8F-DF0B5F7B9F90}" type="sibTrans" cxnId="{875257BB-852D-4342-B30E-3C721B9EC4C5}">
      <dgm:prSet/>
      <dgm:spPr/>
      <dgm:t>
        <a:bodyPr/>
        <a:lstStyle/>
        <a:p>
          <a:endParaRPr lang="zh-CN" altLang="en-US"/>
        </a:p>
      </dgm:t>
    </dgm:pt>
    <dgm:pt modelId="{7C44C743-FE56-4AC9-9655-D744B969AAD6}" type="pres">
      <dgm:prSet presAssocID="{28D14B38-2077-4B59-AFA1-2552E8C0A93D}" presName="diagram" presStyleCnt="0">
        <dgm:presLayoutVars>
          <dgm:dir/>
          <dgm:resizeHandles val="exact"/>
        </dgm:presLayoutVars>
      </dgm:prSet>
      <dgm:spPr/>
      <dgm:t>
        <a:bodyPr/>
        <a:lstStyle/>
        <a:p>
          <a:endParaRPr lang="zh-CN" altLang="en-US"/>
        </a:p>
      </dgm:t>
    </dgm:pt>
    <dgm:pt modelId="{75DB83C5-BCD3-43CF-857D-0B0454F6FD93}" type="pres">
      <dgm:prSet presAssocID="{0084D5A0-E97D-401D-994B-7C0B9D705409}" presName="arrow" presStyleLbl="node1" presStyleIdx="0" presStyleCnt="3">
        <dgm:presLayoutVars>
          <dgm:bulletEnabled val="1"/>
        </dgm:presLayoutVars>
      </dgm:prSet>
      <dgm:spPr/>
      <dgm:t>
        <a:bodyPr/>
        <a:lstStyle/>
        <a:p>
          <a:endParaRPr lang="zh-CN" altLang="en-US"/>
        </a:p>
      </dgm:t>
    </dgm:pt>
    <dgm:pt modelId="{729DC46B-D16A-427D-94D7-095302D32386}" type="pres">
      <dgm:prSet presAssocID="{EBD08DCE-99E4-4B79-80E1-E56B15A22005}" presName="arrow" presStyleLbl="node1" presStyleIdx="1" presStyleCnt="3">
        <dgm:presLayoutVars>
          <dgm:bulletEnabled val="1"/>
        </dgm:presLayoutVars>
      </dgm:prSet>
      <dgm:spPr/>
      <dgm:t>
        <a:bodyPr/>
        <a:lstStyle/>
        <a:p>
          <a:endParaRPr lang="zh-CN" altLang="en-US"/>
        </a:p>
      </dgm:t>
    </dgm:pt>
    <dgm:pt modelId="{040FD79A-371E-4B89-8532-E9DDD375F9E7}" type="pres">
      <dgm:prSet presAssocID="{8C6F8368-2C29-4520-9322-83C3DBEAC071}" presName="arrow" presStyleLbl="node1" presStyleIdx="2" presStyleCnt="3">
        <dgm:presLayoutVars>
          <dgm:bulletEnabled val="1"/>
        </dgm:presLayoutVars>
      </dgm:prSet>
      <dgm:spPr/>
      <dgm:t>
        <a:bodyPr/>
        <a:lstStyle/>
        <a:p>
          <a:endParaRPr lang="zh-CN" altLang="en-US"/>
        </a:p>
      </dgm:t>
    </dgm:pt>
  </dgm:ptLst>
  <dgm:cxnLst>
    <dgm:cxn modelId="{66DA5279-8568-4DF0-A1F1-670845D4E260}" type="presOf" srcId="{0084D5A0-E97D-401D-994B-7C0B9D705409}" destId="{75DB83C5-BCD3-43CF-857D-0B0454F6FD93}" srcOrd="0" destOrd="0" presId="urn:microsoft.com/office/officeart/2005/8/layout/arrow5"/>
    <dgm:cxn modelId="{875257BB-852D-4342-B30E-3C721B9EC4C5}" srcId="{28D14B38-2077-4B59-AFA1-2552E8C0A93D}" destId="{8C6F8368-2C29-4520-9322-83C3DBEAC071}" srcOrd="2" destOrd="0" parTransId="{926747E0-358F-47DF-86C7-75DAF2FB2D50}" sibTransId="{EA68CC8C-9105-4309-BB8F-DF0B5F7B9F90}"/>
    <dgm:cxn modelId="{EAD51C68-14C6-43DD-9D80-CBB1CB18B937}" srcId="{28D14B38-2077-4B59-AFA1-2552E8C0A93D}" destId="{0084D5A0-E97D-401D-994B-7C0B9D705409}" srcOrd="0" destOrd="0" parTransId="{0734EFFF-EB81-4EC9-97E0-78AA1A3103E6}" sibTransId="{7F509401-0D69-467E-A605-034FD1788D3B}"/>
    <dgm:cxn modelId="{55F5B034-65DF-4467-B597-21EB3FDF8E59}" type="presOf" srcId="{8C6F8368-2C29-4520-9322-83C3DBEAC071}" destId="{040FD79A-371E-4B89-8532-E9DDD375F9E7}" srcOrd="0" destOrd="0" presId="urn:microsoft.com/office/officeart/2005/8/layout/arrow5"/>
    <dgm:cxn modelId="{502C13DC-1B50-44D2-8BFA-C0906E5EA343}" srcId="{28D14B38-2077-4B59-AFA1-2552E8C0A93D}" destId="{EBD08DCE-99E4-4B79-80E1-E56B15A22005}" srcOrd="1" destOrd="0" parTransId="{0A35A58E-A41B-4200-AE3A-7C24DF5C726E}" sibTransId="{2F0BB9B7-75DF-4CD1-9BC6-893C09A304F8}"/>
    <dgm:cxn modelId="{95A85BFE-941B-448A-9749-A67077EB76A1}" type="presOf" srcId="{28D14B38-2077-4B59-AFA1-2552E8C0A93D}" destId="{7C44C743-FE56-4AC9-9655-D744B969AAD6}" srcOrd="0" destOrd="0" presId="urn:microsoft.com/office/officeart/2005/8/layout/arrow5"/>
    <dgm:cxn modelId="{AD7E51BB-5CEA-4E90-A642-953203ECA650}" type="presOf" srcId="{EBD08DCE-99E4-4B79-80E1-E56B15A22005}" destId="{729DC46B-D16A-427D-94D7-095302D32386}" srcOrd="0" destOrd="0" presId="urn:microsoft.com/office/officeart/2005/8/layout/arrow5"/>
    <dgm:cxn modelId="{9187E6D6-5158-445C-BF20-842ED45E326E}" type="presParOf" srcId="{7C44C743-FE56-4AC9-9655-D744B969AAD6}" destId="{75DB83C5-BCD3-43CF-857D-0B0454F6FD93}" srcOrd="0" destOrd="0" presId="urn:microsoft.com/office/officeart/2005/8/layout/arrow5"/>
    <dgm:cxn modelId="{C6C65AB1-6BB6-4DB5-B11E-952BA4319120}" type="presParOf" srcId="{7C44C743-FE56-4AC9-9655-D744B969AAD6}" destId="{729DC46B-D16A-427D-94D7-095302D32386}" srcOrd="1" destOrd="0" presId="urn:microsoft.com/office/officeart/2005/8/layout/arrow5"/>
    <dgm:cxn modelId="{2B37C5E9-D4EF-486D-B922-721A8E10ADE2}" type="presParOf" srcId="{7C44C743-FE56-4AC9-9655-D744B969AAD6}" destId="{040FD79A-371E-4B89-8532-E9DDD375F9E7}" srcOrd="2"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7787DBD-397A-439A-A73D-E3C55D2669A6}" type="doc">
      <dgm:prSet loTypeId="urn:microsoft.com/office/officeart/2009/3/layout/HorizontalOrganizationChart" loCatId="hierarchy" qsTypeId="urn:microsoft.com/office/officeart/2005/8/quickstyle/simple1" qsCatId="simple" csTypeId="urn:microsoft.com/office/officeart/2005/8/colors/accent1_2" csCatId="accent1" phldr="1"/>
      <dgm:spPr/>
      <dgm:t>
        <a:bodyPr/>
        <a:lstStyle/>
        <a:p>
          <a:endParaRPr lang="zh-CN" altLang="en-US"/>
        </a:p>
      </dgm:t>
    </dgm:pt>
    <dgm:pt modelId="{D085383B-AF19-4BE0-B265-0991406232A0}">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Vietnam government</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6008D97E-A7E2-4AF6-AC9B-E2F8B07F15D7}" type="parTrans" cxnId="{B79142BB-6E3E-41B6-8857-B40E5006DB89}">
      <dgm:prSet/>
      <dgm:spPr/>
      <dgm:t>
        <a:bodyPr/>
        <a:lstStyle/>
        <a:p>
          <a:endParaRPr lang="zh-CN" altLang="en-US"/>
        </a:p>
      </dgm:t>
    </dgm:pt>
    <dgm:pt modelId="{6E6FF50D-96F0-4054-9BB0-D86A63E5A173}" type="sibTrans" cxnId="{B79142BB-6E3E-41B6-8857-B40E5006DB89}">
      <dgm:prSet/>
      <dgm:spPr/>
      <dgm:t>
        <a:bodyPr/>
        <a:lstStyle/>
        <a:p>
          <a:endParaRPr lang="zh-CN" altLang="en-US"/>
        </a:p>
      </dgm:t>
    </dgm:pt>
    <dgm:pt modelId="{FA03C775-3277-4EBA-B62F-EFDDE1A5375C}" type="asst">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Vietnam rubber association</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F94A8968-6DAC-411F-84C2-151C32E94E16}" type="parTrans" cxnId="{A34334F8-67B6-48DB-8897-7C9C1386CF0C}">
      <dgm:prSet/>
      <dgm:spPr/>
      <dgm:t>
        <a:bodyPr/>
        <a:lstStyle/>
        <a:p>
          <a:endParaRPr lang="zh-CN" altLang="en-US"/>
        </a:p>
      </dgm:t>
    </dgm:pt>
    <dgm:pt modelId="{5AC5822C-1884-4627-9EBE-B34D8E991B5A}" type="sibTrans" cxnId="{A34334F8-67B6-48DB-8897-7C9C1386CF0C}">
      <dgm:prSet/>
      <dgm:spPr/>
      <dgm:t>
        <a:bodyPr/>
        <a:lstStyle/>
        <a:p>
          <a:endParaRPr lang="zh-CN" altLang="en-US"/>
        </a:p>
      </dgm:t>
    </dgm:pt>
    <dgm:pt modelId="{9C7B7A60-A55C-4E4A-85EB-EF44F8D7D02D}">
      <dgm:prSet phldrT="[文本]"/>
      <dgm:spPr/>
      <dgm:t>
        <a:bodyPr/>
        <a:lstStyle/>
        <a:p>
          <a:r>
            <a:rPr lang="en-US" altLang="zh-CN" dirty="0" smtClean="0">
              <a:solidFill>
                <a:srgbClr val="FFFF00"/>
              </a:solidFill>
              <a:latin typeface="Times New Roman" panose="02020603050405020304" pitchFamily="18" charset="0"/>
              <a:ea typeface="+mn-ea"/>
              <a:cs typeface="Times New Roman" panose="02020603050405020304" pitchFamily="18" charset="0"/>
              <a:sym typeface="Times New Roman" panose="02020603050405020304" pitchFamily="18" charset="0"/>
            </a:rPr>
            <a:t>Sales headquarter</a:t>
          </a:r>
          <a:endParaRPr lang="zh-CN" altLang="en-US" dirty="0">
            <a:solidFill>
              <a:srgbClr val="FFFF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98F2D90D-478D-4E25-A377-AB020B778973}" type="parTrans" cxnId="{26C11A82-49D3-42E7-826F-85548515463C}">
      <dgm:prSet/>
      <dgm:spPr/>
      <dgm:t>
        <a:bodyPr/>
        <a:lstStyle/>
        <a:p>
          <a:endParaRPr lang="zh-CN" altLang="en-US"/>
        </a:p>
      </dgm:t>
    </dgm:pt>
    <dgm:pt modelId="{AA1D27A7-F862-4B99-8A06-3905B4C19229}" type="sibTrans" cxnId="{26C11A82-49D3-42E7-826F-85548515463C}">
      <dgm:prSet/>
      <dgm:spPr/>
      <dgm:t>
        <a:bodyPr/>
        <a:lstStyle/>
        <a:p>
          <a:endParaRPr lang="zh-CN" altLang="en-US"/>
        </a:p>
      </dgm:t>
    </dgm:pt>
    <dgm:pt modelId="{119D87DC-29E3-4FA5-BD95-A387B56D92BD}">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Other shareholding companies</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4887EDBB-DACA-489E-9312-EC0A8D135EBA}" type="parTrans" cxnId="{5FADA92F-0FF7-4309-B092-3CF79C477C4C}">
      <dgm:prSet/>
      <dgm:spPr/>
      <dgm:t>
        <a:bodyPr/>
        <a:lstStyle/>
        <a:p>
          <a:endParaRPr lang="zh-CN" altLang="en-US"/>
        </a:p>
      </dgm:t>
    </dgm:pt>
    <dgm:pt modelId="{E863A357-301B-4B1C-863D-2741BB038046}" type="sibTrans" cxnId="{5FADA92F-0FF7-4309-B092-3CF79C477C4C}">
      <dgm:prSet/>
      <dgm:spPr/>
      <dgm:t>
        <a:bodyPr/>
        <a:lstStyle/>
        <a:p>
          <a:endParaRPr lang="zh-CN" altLang="en-US"/>
        </a:p>
      </dgm:t>
    </dgm:pt>
    <dgm:pt modelId="{A5300310-16D7-43A7-823D-06C8E30B2FE3}" type="pres">
      <dgm:prSet presAssocID="{E7787DBD-397A-439A-A73D-E3C55D2669A6}" presName="hierChild1" presStyleCnt="0">
        <dgm:presLayoutVars>
          <dgm:orgChart val="1"/>
          <dgm:chPref val="1"/>
          <dgm:dir/>
          <dgm:animOne val="branch"/>
          <dgm:animLvl val="lvl"/>
          <dgm:resizeHandles/>
        </dgm:presLayoutVars>
      </dgm:prSet>
      <dgm:spPr/>
      <dgm:t>
        <a:bodyPr/>
        <a:lstStyle/>
        <a:p>
          <a:endParaRPr lang="zh-CN" altLang="en-US"/>
        </a:p>
      </dgm:t>
    </dgm:pt>
    <dgm:pt modelId="{D7C3800F-63F0-4AF6-A6B1-5211F753893A}" type="pres">
      <dgm:prSet presAssocID="{D085383B-AF19-4BE0-B265-0991406232A0}" presName="hierRoot1" presStyleCnt="0">
        <dgm:presLayoutVars>
          <dgm:hierBranch val="init"/>
        </dgm:presLayoutVars>
      </dgm:prSet>
      <dgm:spPr/>
    </dgm:pt>
    <dgm:pt modelId="{5944C13A-9A7F-493C-A3B5-A027EF4A97E4}" type="pres">
      <dgm:prSet presAssocID="{D085383B-AF19-4BE0-B265-0991406232A0}" presName="rootComposite1" presStyleCnt="0"/>
      <dgm:spPr/>
    </dgm:pt>
    <dgm:pt modelId="{A5725643-F0C1-4D76-BB86-08B2A89AF554}" type="pres">
      <dgm:prSet presAssocID="{D085383B-AF19-4BE0-B265-0991406232A0}" presName="rootText1" presStyleLbl="node0" presStyleIdx="0" presStyleCnt="1">
        <dgm:presLayoutVars>
          <dgm:chPref val="3"/>
        </dgm:presLayoutVars>
      </dgm:prSet>
      <dgm:spPr/>
      <dgm:t>
        <a:bodyPr/>
        <a:lstStyle/>
        <a:p>
          <a:endParaRPr lang="zh-CN" altLang="en-US"/>
        </a:p>
      </dgm:t>
    </dgm:pt>
    <dgm:pt modelId="{A4594628-C8B5-41B1-A409-8FEF649C2317}" type="pres">
      <dgm:prSet presAssocID="{D085383B-AF19-4BE0-B265-0991406232A0}" presName="rootConnector1" presStyleLbl="node1" presStyleIdx="0" presStyleCnt="0"/>
      <dgm:spPr/>
      <dgm:t>
        <a:bodyPr/>
        <a:lstStyle/>
        <a:p>
          <a:endParaRPr lang="zh-CN" altLang="en-US"/>
        </a:p>
      </dgm:t>
    </dgm:pt>
    <dgm:pt modelId="{8BCE71EF-F338-45E8-BF16-0496032E35D8}" type="pres">
      <dgm:prSet presAssocID="{D085383B-AF19-4BE0-B265-0991406232A0}" presName="hierChild2" presStyleCnt="0"/>
      <dgm:spPr/>
    </dgm:pt>
    <dgm:pt modelId="{D5CD7915-4772-483A-8FA2-6A8DD0065165}" type="pres">
      <dgm:prSet presAssocID="{98F2D90D-478D-4E25-A377-AB020B778973}" presName="Name64" presStyleLbl="parChTrans1D2" presStyleIdx="0" presStyleCnt="3"/>
      <dgm:spPr/>
      <dgm:t>
        <a:bodyPr/>
        <a:lstStyle/>
        <a:p>
          <a:endParaRPr lang="zh-CN" altLang="en-US"/>
        </a:p>
      </dgm:t>
    </dgm:pt>
    <dgm:pt modelId="{60A4A38A-AE7F-44B8-B8F4-71975498AD05}" type="pres">
      <dgm:prSet presAssocID="{9C7B7A60-A55C-4E4A-85EB-EF44F8D7D02D}" presName="hierRoot2" presStyleCnt="0">
        <dgm:presLayoutVars>
          <dgm:hierBranch val="init"/>
        </dgm:presLayoutVars>
      </dgm:prSet>
      <dgm:spPr/>
    </dgm:pt>
    <dgm:pt modelId="{23CE9059-B8E9-4579-B2E4-E1F4692E1B36}" type="pres">
      <dgm:prSet presAssocID="{9C7B7A60-A55C-4E4A-85EB-EF44F8D7D02D}" presName="rootComposite" presStyleCnt="0"/>
      <dgm:spPr/>
    </dgm:pt>
    <dgm:pt modelId="{575E3381-1E28-4C66-9846-C03DCAF3CD9D}" type="pres">
      <dgm:prSet presAssocID="{9C7B7A60-A55C-4E4A-85EB-EF44F8D7D02D}" presName="rootText" presStyleLbl="node2" presStyleIdx="0" presStyleCnt="2">
        <dgm:presLayoutVars>
          <dgm:chPref val="3"/>
        </dgm:presLayoutVars>
      </dgm:prSet>
      <dgm:spPr/>
      <dgm:t>
        <a:bodyPr/>
        <a:lstStyle/>
        <a:p>
          <a:endParaRPr lang="zh-CN" altLang="en-US"/>
        </a:p>
      </dgm:t>
    </dgm:pt>
    <dgm:pt modelId="{83B1BC3E-3AF3-4B8D-B3A4-E1C08C56EF51}" type="pres">
      <dgm:prSet presAssocID="{9C7B7A60-A55C-4E4A-85EB-EF44F8D7D02D}" presName="rootConnector" presStyleLbl="node2" presStyleIdx="0" presStyleCnt="2"/>
      <dgm:spPr/>
      <dgm:t>
        <a:bodyPr/>
        <a:lstStyle/>
        <a:p>
          <a:endParaRPr lang="zh-CN" altLang="en-US"/>
        </a:p>
      </dgm:t>
    </dgm:pt>
    <dgm:pt modelId="{C997C0D0-F9F9-49F0-B8AB-E32AF0E0F4D6}" type="pres">
      <dgm:prSet presAssocID="{9C7B7A60-A55C-4E4A-85EB-EF44F8D7D02D}" presName="hierChild4" presStyleCnt="0"/>
      <dgm:spPr/>
    </dgm:pt>
    <dgm:pt modelId="{5DC9A221-5D10-4C3C-BCA2-80958919F300}" type="pres">
      <dgm:prSet presAssocID="{9C7B7A60-A55C-4E4A-85EB-EF44F8D7D02D}" presName="hierChild5" presStyleCnt="0"/>
      <dgm:spPr/>
    </dgm:pt>
    <dgm:pt modelId="{7015BA10-1125-4C17-B517-38D70B59144D}" type="pres">
      <dgm:prSet presAssocID="{4887EDBB-DACA-489E-9312-EC0A8D135EBA}" presName="Name64" presStyleLbl="parChTrans1D2" presStyleIdx="1" presStyleCnt="3"/>
      <dgm:spPr/>
      <dgm:t>
        <a:bodyPr/>
        <a:lstStyle/>
        <a:p>
          <a:endParaRPr lang="zh-CN" altLang="en-US"/>
        </a:p>
      </dgm:t>
    </dgm:pt>
    <dgm:pt modelId="{F5FA6166-B0AC-4E92-9380-EC5D5B8BB985}" type="pres">
      <dgm:prSet presAssocID="{119D87DC-29E3-4FA5-BD95-A387B56D92BD}" presName="hierRoot2" presStyleCnt="0">
        <dgm:presLayoutVars>
          <dgm:hierBranch val="init"/>
        </dgm:presLayoutVars>
      </dgm:prSet>
      <dgm:spPr/>
    </dgm:pt>
    <dgm:pt modelId="{B7C8D306-8A92-41D5-A188-988AA99267C8}" type="pres">
      <dgm:prSet presAssocID="{119D87DC-29E3-4FA5-BD95-A387B56D92BD}" presName="rootComposite" presStyleCnt="0"/>
      <dgm:spPr/>
    </dgm:pt>
    <dgm:pt modelId="{C17EAAD7-7FAE-42D3-BA42-4DD40D0B2E35}" type="pres">
      <dgm:prSet presAssocID="{119D87DC-29E3-4FA5-BD95-A387B56D92BD}" presName="rootText" presStyleLbl="node2" presStyleIdx="1" presStyleCnt="2">
        <dgm:presLayoutVars>
          <dgm:chPref val="3"/>
        </dgm:presLayoutVars>
      </dgm:prSet>
      <dgm:spPr/>
      <dgm:t>
        <a:bodyPr/>
        <a:lstStyle/>
        <a:p>
          <a:endParaRPr lang="zh-CN" altLang="en-US"/>
        </a:p>
      </dgm:t>
    </dgm:pt>
    <dgm:pt modelId="{4F4D6CE7-A7F3-4C00-A081-217388022F80}" type="pres">
      <dgm:prSet presAssocID="{119D87DC-29E3-4FA5-BD95-A387B56D92BD}" presName="rootConnector" presStyleLbl="node2" presStyleIdx="1" presStyleCnt="2"/>
      <dgm:spPr/>
      <dgm:t>
        <a:bodyPr/>
        <a:lstStyle/>
        <a:p>
          <a:endParaRPr lang="zh-CN" altLang="en-US"/>
        </a:p>
      </dgm:t>
    </dgm:pt>
    <dgm:pt modelId="{C3E834B9-6675-43E7-A9ED-D3BE4C5D126B}" type="pres">
      <dgm:prSet presAssocID="{119D87DC-29E3-4FA5-BD95-A387B56D92BD}" presName="hierChild4" presStyleCnt="0"/>
      <dgm:spPr/>
    </dgm:pt>
    <dgm:pt modelId="{9A790ED1-9A11-4FB6-B8A7-A13034DD631A}" type="pres">
      <dgm:prSet presAssocID="{119D87DC-29E3-4FA5-BD95-A387B56D92BD}" presName="hierChild5" presStyleCnt="0"/>
      <dgm:spPr/>
    </dgm:pt>
    <dgm:pt modelId="{9B5BD39E-C16E-4679-87AA-5F4E72D9EF5A}" type="pres">
      <dgm:prSet presAssocID="{D085383B-AF19-4BE0-B265-0991406232A0}" presName="hierChild3" presStyleCnt="0"/>
      <dgm:spPr/>
    </dgm:pt>
    <dgm:pt modelId="{528A4BFA-0C08-4481-9A1E-8816C5A02CD5}" type="pres">
      <dgm:prSet presAssocID="{F94A8968-6DAC-411F-84C2-151C32E94E16}" presName="Name115" presStyleLbl="parChTrans1D2" presStyleIdx="2" presStyleCnt="3"/>
      <dgm:spPr/>
      <dgm:t>
        <a:bodyPr/>
        <a:lstStyle/>
        <a:p>
          <a:endParaRPr lang="zh-CN" altLang="en-US"/>
        </a:p>
      </dgm:t>
    </dgm:pt>
    <dgm:pt modelId="{C1C2DAEB-17E1-48B9-9D13-C1CCDE55199C}" type="pres">
      <dgm:prSet presAssocID="{FA03C775-3277-4EBA-B62F-EFDDE1A5375C}" presName="hierRoot3" presStyleCnt="0">
        <dgm:presLayoutVars>
          <dgm:hierBranch val="init"/>
        </dgm:presLayoutVars>
      </dgm:prSet>
      <dgm:spPr/>
    </dgm:pt>
    <dgm:pt modelId="{D85319BD-1BB8-4436-A228-2FC2C1B9FA96}" type="pres">
      <dgm:prSet presAssocID="{FA03C775-3277-4EBA-B62F-EFDDE1A5375C}" presName="rootComposite3" presStyleCnt="0"/>
      <dgm:spPr/>
    </dgm:pt>
    <dgm:pt modelId="{F6163551-6085-4857-B418-C4768C940158}" type="pres">
      <dgm:prSet presAssocID="{FA03C775-3277-4EBA-B62F-EFDDE1A5375C}" presName="rootText3" presStyleLbl="asst1" presStyleIdx="0" presStyleCnt="1" custLinFactNeighborX="-10992" custLinFactNeighborY="-7425">
        <dgm:presLayoutVars>
          <dgm:chPref val="3"/>
        </dgm:presLayoutVars>
      </dgm:prSet>
      <dgm:spPr/>
      <dgm:t>
        <a:bodyPr/>
        <a:lstStyle/>
        <a:p>
          <a:endParaRPr lang="zh-CN" altLang="en-US"/>
        </a:p>
      </dgm:t>
    </dgm:pt>
    <dgm:pt modelId="{22D4651F-86B1-4E62-B60B-B85FECDF0AF0}" type="pres">
      <dgm:prSet presAssocID="{FA03C775-3277-4EBA-B62F-EFDDE1A5375C}" presName="rootConnector3" presStyleLbl="asst1" presStyleIdx="0" presStyleCnt="1"/>
      <dgm:spPr/>
      <dgm:t>
        <a:bodyPr/>
        <a:lstStyle/>
        <a:p>
          <a:endParaRPr lang="zh-CN" altLang="en-US"/>
        </a:p>
      </dgm:t>
    </dgm:pt>
    <dgm:pt modelId="{05B7E6BC-8FDA-4AA4-A091-4393C66204C6}" type="pres">
      <dgm:prSet presAssocID="{FA03C775-3277-4EBA-B62F-EFDDE1A5375C}" presName="hierChild6" presStyleCnt="0"/>
      <dgm:spPr/>
    </dgm:pt>
    <dgm:pt modelId="{9D50CBE2-ED58-401B-B330-3BAAE265BCEA}" type="pres">
      <dgm:prSet presAssocID="{FA03C775-3277-4EBA-B62F-EFDDE1A5375C}" presName="hierChild7" presStyleCnt="0"/>
      <dgm:spPr/>
    </dgm:pt>
  </dgm:ptLst>
  <dgm:cxnLst>
    <dgm:cxn modelId="{44470DCB-65BB-4190-A793-2FBA118E8A09}" type="presOf" srcId="{D085383B-AF19-4BE0-B265-0991406232A0}" destId="{A5725643-F0C1-4D76-BB86-08B2A89AF554}" srcOrd="0" destOrd="0" presId="urn:microsoft.com/office/officeart/2009/3/layout/HorizontalOrganizationChart"/>
    <dgm:cxn modelId="{8689866D-4B85-4CF8-A23E-ADAFC9E2DF6F}" type="presOf" srcId="{E7787DBD-397A-439A-A73D-E3C55D2669A6}" destId="{A5300310-16D7-43A7-823D-06C8E30B2FE3}" srcOrd="0" destOrd="0" presId="urn:microsoft.com/office/officeart/2009/3/layout/HorizontalOrganizationChart"/>
    <dgm:cxn modelId="{E7366375-3284-4F47-9C6D-2F8D2A5A50A3}" type="presOf" srcId="{119D87DC-29E3-4FA5-BD95-A387B56D92BD}" destId="{4F4D6CE7-A7F3-4C00-A081-217388022F80}" srcOrd="1" destOrd="0" presId="urn:microsoft.com/office/officeart/2009/3/layout/HorizontalOrganizationChart"/>
    <dgm:cxn modelId="{A34334F8-67B6-48DB-8897-7C9C1386CF0C}" srcId="{D085383B-AF19-4BE0-B265-0991406232A0}" destId="{FA03C775-3277-4EBA-B62F-EFDDE1A5375C}" srcOrd="0" destOrd="0" parTransId="{F94A8968-6DAC-411F-84C2-151C32E94E16}" sibTransId="{5AC5822C-1884-4627-9EBE-B34D8E991B5A}"/>
    <dgm:cxn modelId="{37A08BDB-700B-40AB-A6F0-2D10ADF3FC54}" type="presOf" srcId="{119D87DC-29E3-4FA5-BD95-A387B56D92BD}" destId="{C17EAAD7-7FAE-42D3-BA42-4DD40D0B2E35}" srcOrd="0" destOrd="0" presId="urn:microsoft.com/office/officeart/2009/3/layout/HorizontalOrganizationChart"/>
    <dgm:cxn modelId="{FA9D0FAB-D524-431B-8B80-E3906CCAE9C9}" type="presOf" srcId="{9C7B7A60-A55C-4E4A-85EB-EF44F8D7D02D}" destId="{575E3381-1E28-4C66-9846-C03DCAF3CD9D}" srcOrd="0" destOrd="0" presId="urn:microsoft.com/office/officeart/2009/3/layout/HorizontalOrganizationChart"/>
    <dgm:cxn modelId="{4253BAC6-B4A2-405C-8D05-71068CB2236D}" type="presOf" srcId="{D085383B-AF19-4BE0-B265-0991406232A0}" destId="{A4594628-C8B5-41B1-A409-8FEF649C2317}" srcOrd="1" destOrd="0" presId="urn:microsoft.com/office/officeart/2009/3/layout/HorizontalOrganizationChart"/>
    <dgm:cxn modelId="{FCCEB7F6-870A-4BE6-A35A-79531B14C36E}" type="presOf" srcId="{FA03C775-3277-4EBA-B62F-EFDDE1A5375C}" destId="{22D4651F-86B1-4E62-B60B-B85FECDF0AF0}" srcOrd="1" destOrd="0" presId="urn:microsoft.com/office/officeart/2009/3/layout/HorizontalOrganizationChart"/>
    <dgm:cxn modelId="{16DCA54F-989A-40BE-B12D-5DC87B398C5D}" type="presOf" srcId="{4887EDBB-DACA-489E-9312-EC0A8D135EBA}" destId="{7015BA10-1125-4C17-B517-38D70B59144D}" srcOrd="0" destOrd="0" presId="urn:microsoft.com/office/officeart/2009/3/layout/HorizontalOrganizationChart"/>
    <dgm:cxn modelId="{1E515C26-B418-4433-8FBC-838DF53C4DF3}" type="presOf" srcId="{98F2D90D-478D-4E25-A377-AB020B778973}" destId="{D5CD7915-4772-483A-8FA2-6A8DD0065165}" srcOrd="0" destOrd="0" presId="urn:microsoft.com/office/officeart/2009/3/layout/HorizontalOrganizationChart"/>
    <dgm:cxn modelId="{5FADA92F-0FF7-4309-B092-3CF79C477C4C}" srcId="{D085383B-AF19-4BE0-B265-0991406232A0}" destId="{119D87DC-29E3-4FA5-BD95-A387B56D92BD}" srcOrd="2" destOrd="0" parTransId="{4887EDBB-DACA-489E-9312-EC0A8D135EBA}" sibTransId="{E863A357-301B-4B1C-863D-2741BB038046}"/>
    <dgm:cxn modelId="{26C11A82-49D3-42E7-826F-85548515463C}" srcId="{D085383B-AF19-4BE0-B265-0991406232A0}" destId="{9C7B7A60-A55C-4E4A-85EB-EF44F8D7D02D}" srcOrd="1" destOrd="0" parTransId="{98F2D90D-478D-4E25-A377-AB020B778973}" sibTransId="{AA1D27A7-F862-4B99-8A06-3905B4C19229}"/>
    <dgm:cxn modelId="{CF63A8A4-A03D-499E-8DEC-A3F3826EFB59}" type="presOf" srcId="{F94A8968-6DAC-411F-84C2-151C32E94E16}" destId="{528A4BFA-0C08-4481-9A1E-8816C5A02CD5}" srcOrd="0" destOrd="0" presId="urn:microsoft.com/office/officeart/2009/3/layout/HorizontalOrganizationChart"/>
    <dgm:cxn modelId="{BA0BF7A2-1940-4E37-A580-E53246958C49}" type="presOf" srcId="{FA03C775-3277-4EBA-B62F-EFDDE1A5375C}" destId="{F6163551-6085-4857-B418-C4768C940158}" srcOrd="0" destOrd="0" presId="urn:microsoft.com/office/officeart/2009/3/layout/HorizontalOrganizationChart"/>
    <dgm:cxn modelId="{B79142BB-6E3E-41B6-8857-B40E5006DB89}" srcId="{E7787DBD-397A-439A-A73D-E3C55D2669A6}" destId="{D085383B-AF19-4BE0-B265-0991406232A0}" srcOrd="0" destOrd="0" parTransId="{6008D97E-A7E2-4AF6-AC9B-E2F8B07F15D7}" sibTransId="{6E6FF50D-96F0-4054-9BB0-D86A63E5A173}"/>
    <dgm:cxn modelId="{093A3975-E70C-417D-9B1B-2BCF31E1C643}" type="presOf" srcId="{9C7B7A60-A55C-4E4A-85EB-EF44F8D7D02D}" destId="{83B1BC3E-3AF3-4B8D-B3A4-E1C08C56EF51}" srcOrd="1" destOrd="0" presId="urn:microsoft.com/office/officeart/2009/3/layout/HorizontalOrganizationChart"/>
    <dgm:cxn modelId="{F9E0216A-27A7-4EB4-B392-F61D39BCE202}" type="presParOf" srcId="{A5300310-16D7-43A7-823D-06C8E30B2FE3}" destId="{D7C3800F-63F0-4AF6-A6B1-5211F753893A}" srcOrd="0" destOrd="0" presId="urn:microsoft.com/office/officeart/2009/3/layout/HorizontalOrganizationChart"/>
    <dgm:cxn modelId="{7B0121E4-3464-4B3B-8F73-F9FEBE983319}" type="presParOf" srcId="{D7C3800F-63F0-4AF6-A6B1-5211F753893A}" destId="{5944C13A-9A7F-493C-A3B5-A027EF4A97E4}" srcOrd="0" destOrd="0" presId="urn:microsoft.com/office/officeart/2009/3/layout/HorizontalOrganizationChart"/>
    <dgm:cxn modelId="{FEFC68B1-6BDC-45DE-9D22-DE277C692720}" type="presParOf" srcId="{5944C13A-9A7F-493C-A3B5-A027EF4A97E4}" destId="{A5725643-F0C1-4D76-BB86-08B2A89AF554}" srcOrd="0" destOrd="0" presId="urn:microsoft.com/office/officeart/2009/3/layout/HorizontalOrganizationChart"/>
    <dgm:cxn modelId="{315F78C6-6F40-419A-A9A1-4D3BFFDA27B9}" type="presParOf" srcId="{5944C13A-9A7F-493C-A3B5-A027EF4A97E4}" destId="{A4594628-C8B5-41B1-A409-8FEF649C2317}" srcOrd="1" destOrd="0" presId="urn:microsoft.com/office/officeart/2009/3/layout/HorizontalOrganizationChart"/>
    <dgm:cxn modelId="{8BC0B3EE-1608-4285-A7F8-C42959567A29}" type="presParOf" srcId="{D7C3800F-63F0-4AF6-A6B1-5211F753893A}" destId="{8BCE71EF-F338-45E8-BF16-0496032E35D8}" srcOrd="1" destOrd="0" presId="urn:microsoft.com/office/officeart/2009/3/layout/HorizontalOrganizationChart"/>
    <dgm:cxn modelId="{EAE6C057-79BA-4328-B363-9C3CA43F33B8}" type="presParOf" srcId="{8BCE71EF-F338-45E8-BF16-0496032E35D8}" destId="{D5CD7915-4772-483A-8FA2-6A8DD0065165}" srcOrd="0" destOrd="0" presId="urn:microsoft.com/office/officeart/2009/3/layout/HorizontalOrganizationChart"/>
    <dgm:cxn modelId="{F5FE4166-22B9-4EE7-BC90-8EA47FE89351}" type="presParOf" srcId="{8BCE71EF-F338-45E8-BF16-0496032E35D8}" destId="{60A4A38A-AE7F-44B8-B8F4-71975498AD05}" srcOrd="1" destOrd="0" presId="urn:microsoft.com/office/officeart/2009/3/layout/HorizontalOrganizationChart"/>
    <dgm:cxn modelId="{FE2A5AB2-DBC5-45C0-8069-AC7DC103C9FA}" type="presParOf" srcId="{60A4A38A-AE7F-44B8-B8F4-71975498AD05}" destId="{23CE9059-B8E9-4579-B2E4-E1F4692E1B36}" srcOrd="0" destOrd="0" presId="urn:microsoft.com/office/officeart/2009/3/layout/HorizontalOrganizationChart"/>
    <dgm:cxn modelId="{7836EC10-C126-42A0-92EC-92E0EB9582EA}" type="presParOf" srcId="{23CE9059-B8E9-4579-B2E4-E1F4692E1B36}" destId="{575E3381-1E28-4C66-9846-C03DCAF3CD9D}" srcOrd="0" destOrd="0" presId="urn:microsoft.com/office/officeart/2009/3/layout/HorizontalOrganizationChart"/>
    <dgm:cxn modelId="{7C91B68C-8081-421E-A8B8-AB5C6A895F15}" type="presParOf" srcId="{23CE9059-B8E9-4579-B2E4-E1F4692E1B36}" destId="{83B1BC3E-3AF3-4B8D-B3A4-E1C08C56EF51}" srcOrd="1" destOrd="0" presId="urn:microsoft.com/office/officeart/2009/3/layout/HorizontalOrganizationChart"/>
    <dgm:cxn modelId="{F2631876-3BCE-42AA-8013-6F8840FC5BCB}" type="presParOf" srcId="{60A4A38A-AE7F-44B8-B8F4-71975498AD05}" destId="{C997C0D0-F9F9-49F0-B8AB-E32AF0E0F4D6}" srcOrd="1" destOrd="0" presId="urn:microsoft.com/office/officeart/2009/3/layout/HorizontalOrganizationChart"/>
    <dgm:cxn modelId="{1159C369-F4B1-4FA9-9FA0-C15DA4727EE1}" type="presParOf" srcId="{60A4A38A-AE7F-44B8-B8F4-71975498AD05}" destId="{5DC9A221-5D10-4C3C-BCA2-80958919F300}" srcOrd="2" destOrd="0" presId="urn:microsoft.com/office/officeart/2009/3/layout/HorizontalOrganizationChart"/>
    <dgm:cxn modelId="{BD6ED4AF-2A28-42B0-AA1B-E7B048E65679}" type="presParOf" srcId="{8BCE71EF-F338-45E8-BF16-0496032E35D8}" destId="{7015BA10-1125-4C17-B517-38D70B59144D}" srcOrd="2" destOrd="0" presId="urn:microsoft.com/office/officeart/2009/3/layout/HorizontalOrganizationChart"/>
    <dgm:cxn modelId="{C49433DC-232C-418B-8275-87F07BECEF9B}" type="presParOf" srcId="{8BCE71EF-F338-45E8-BF16-0496032E35D8}" destId="{F5FA6166-B0AC-4E92-9380-EC5D5B8BB985}" srcOrd="3" destOrd="0" presId="urn:microsoft.com/office/officeart/2009/3/layout/HorizontalOrganizationChart"/>
    <dgm:cxn modelId="{1EC148DD-9B5C-4B5A-B277-7CB236038B50}" type="presParOf" srcId="{F5FA6166-B0AC-4E92-9380-EC5D5B8BB985}" destId="{B7C8D306-8A92-41D5-A188-988AA99267C8}" srcOrd="0" destOrd="0" presId="urn:microsoft.com/office/officeart/2009/3/layout/HorizontalOrganizationChart"/>
    <dgm:cxn modelId="{648C34B0-3EDD-4525-B8AD-5695DC2F7086}" type="presParOf" srcId="{B7C8D306-8A92-41D5-A188-988AA99267C8}" destId="{C17EAAD7-7FAE-42D3-BA42-4DD40D0B2E35}" srcOrd="0" destOrd="0" presId="urn:microsoft.com/office/officeart/2009/3/layout/HorizontalOrganizationChart"/>
    <dgm:cxn modelId="{FD19442A-19BC-4C66-B100-EE33F56351A9}" type="presParOf" srcId="{B7C8D306-8A92-41D5-A188-988AA99267C8}" destId="{4F4D6CE7-A7F3-4C00-A081-217388022F80}" srcOrd="1" destOrd="0" presId="urn:microsoft.com/office/officeart/2009/3/layout/HorizontalOrganizationChart"/>
    <dgm:cxn modelId="{AE97DF3B-D2DB-4E7B-8A20-DC34DD72A3EE}" type="presParOf" srcId="{F5FA6166-B0AC-4E92-9380-EC5D5B8BB985}" destId="{C3E834B9-6675-43E7-A9ED-D3BE4C5D126B}" srcOrd="1" destOrd="0" presId="urn:microsoft.com/office/officeart/2009/3/layout/HorizontalOrganizationChart"/>
    <dgm:cxn modelId="{25ACE853-CE6B-484F-A14C-A1BEB80761BB}" type="presParOf" srcId="{F5FA6166-B0AC-4E92-9380-EC5D5B8BB985}" destId="{9A790ED1-9A11-4FB6-B8A7-A13034DD631A}" srcOrd="2" destOrd="0" presId="urn:microsoft.com/office/officeart/2009/3/layout/HorizontalOrganizationChart"/>
    <dgm:cxn modelId="{ADF5CF91-515A-444C-A385-CEC6CE68CB29}" type="presParOf" srcId="{D7C3800F-63F0-4AF6-A6B1-5211F753893A}" destId="{9B5BD39E-C16E-4679-87AA-5F4E72D9EF5A}" srcOrd="2" destOrd="0" presId="urn:microsoft.com/office/officeart/2009/3/layout/HorizontalOrganizationChart"/>
    <dgm:cxn modelId="{0A3B9DD4-C8D1-4B7C-8A89-799720D8BB48}" type="presParOf" srcId="{9B5BD39E-C16E-4679-87AA-5F4E72D9EF5A}" destId="{528A4BFA-0C08-4481-9A1E-8816C5A02CD5}" srcOrd="0" destOrd="0" presId="urn:microsoft.com/office/officeart/2009/3/layout/HorizontalOrganizationChart"/>
    <dgm:cxn modelId="{DD0B226D-A909-4DC4-B637-8B2013DD0462}" type="presParOf" srcId="{9B5BD39E-C16E-4679-87AA-5F4E72D9EF5A}" destId="{C1C2DAEB-17E1-48B9-9D13-C1CCDE55199C}" srcOrd="1" destOrd="0" presId="urn:microsoft.com/office/officeart/2009/3/layout/HorizontalOrganizationChart"/>
    <dgm:cxn modelId="{3A71CEF7-DA99-4A99-BCED-B301F064B2EB}" type="presParOf" srcId="{C1C2DAEB-17E1-48B9-9D13-C1CCDE55199C}" destId="{D85319BD-1BB8-4436-A228-2FC2C1B9FA96}" srcOrd="0" destOrd="0" presId="urn:microsoft.com/office/officeart/2009/3/layout/HorizontalOrganizationChart"/>
    <dgm:cxn modelId="{660B907E-6EDD-4CCD-8903-F6BA81C16052}" type="presParOf" srcId="{D85319BD-1BB8-4436-A228-2FC2C1B9FA96}" destId="{F6163551-6085-4857-B418-C4768C940158}" srcOrd="0" destOrd="0" presId="urn:microsoft.com/office/officeart/2009/3/layout/HorizontalOrganizationChart"/>
    <dgm:cxn modelId="{482539C2-894A-434B-968D-EF6ED70EE121}" type="presParOf" srcId="{D85319BD-1BB8-4436-A228-2FC2C1B9FA96}" destId="{22D4651F-86B1-4E62-B60B-B85FECDF0AF0}" srcOrd="1" destOrd="0" presId="urn:microsoft.com/office/officeart/2009/3/layout/HorizontalOrganizationChart"/>
    <dgm:cxn modelId="{25E75943-B91A-42FD-ACE5-D7F9CDE7F60A}" type="presParOf" srcId="{C1C2DAEB-17E1-48B9-9D13-C1CCDE55199C}" destId="{05B7E6BC-8FDA-4AA4-A091-4393C66204C6}" srcOrd="1" destOrd="0" presId="urn:microsoft.com/office/officeart/2009/3/layout/HorizontalOrganizationChart"/>
    <dgm:cxn modelId="{EA090189-36BB-41F8-B75F-D1F13F6AF5AF}" type="presParOf" srcId="{C1C2DAEB-17E1-48B9-9D13-C1CCDE55199C}" destId="{9D50CBE2-ED58-401B-B330-3BAAE265BCEA}" srcOrd="2" destOrd="0" presId="urn:microsoft.com/office/officeart/2009/3/layout/HorizontalOrganizationChar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221B45A-AE09-4216-9014-1D91C88FFB3C}" type="doc">
      <dgm:prSet loTypeId="urn:microsoft.com/office/officeart/2008/layout/RadialCluster" loCatId="cycle" qsTypeId="urn:microsoft.com/office/officeart/2005/8/quickstyle/simple1" qsCatId="simple" csTypeId="urn:microsoft.com/office/officeart/2005/8/colors/accent1_2" csCatId="accent1" phldr="1"/>
      <dgm:spPr/>
      <dgm:t>
        <a:bodyPr/>
        <a:lstStyle/>
        <a:p>
          <a:endParaRPr lang="zh-CN" altLang="en-US"/>
        </a:p>
      </dgm:t>
    </dgm:pt>
    <dgm:pt modelId="{0BD3C0D2-CC18-48FD-AD55-8602DFE0544C}">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Oil price</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1D87263D-3148-4A50-A5C7-A0BFF1CF1690}" type="parTrans" cxnId="{2EAD9EEA-BCB2-4D3E-B323-F89085BA574E}">
      <dgm:prSet/>
      <dgm:spPr/>
      <dgm:t>
        <a:bodyPr/>
        <a:lstStyle/>
        <a:p>
          <a:endParaRPr lang="zh-CN" altLang="en-US"/>
        </a:p>
      </dgm:t>
    </dgm:pt>
    <dgm:pt modelId="{374E3AD4-2C14-4D5C-898C-78F1A9E412D5}" type="sibTrans" cxnId="{2EAD9EEA-BCB2-4D3E-B323-F89085BA574E}">
      <dgm:prSet/>
      <dgm:spPr/>
      <dgm:t>
        <a:bodyPr/>
        <a:lstStyle/>
        <a:p>
          <a:endParaRPr lang="zh-CN" altLang="en-US"/>
        </a:p>
      </dgm:t>
    </dgm:pt>
    <dgm:pt modelId="{A5B8A308-135B-4EA1-93AE-F3A8AA8E9FF8}">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5FB7A034-68FE-4832-B0C6-14B39BA9F83A}" type="parTrans" cxnId="{18A80007-C2B4-4800-8566-693F273DA211}">
      <dgm:prSet/>
      <dgm:spPr/>
      <dgm:t>
        <a:bodyPr/>
        <a:lstStyle/>
        <a:p>
          <a:endParaRPr lang="zh-CN" altLang="en-US"/>
        </a:p>
      </dgm:t>
    </dgm:pt>
    <dgm:pt modelId="{56FA745E-9918-4914-9F8E-D43311E85F61}" type="sibTrans" cxnId="{18A80007-C2B4-4800-8566-693F273DA211}">
      <dgm:prSet/>
      <dgm:spPr/>
      <dgm:t>
        <a:bodyPr/>
        <a:lstStyle/>
        <a:p>
          <a:endParaRPr lang="zh-CN" altLang="en-US"/>
        </a:p>
      </dgm:t>
    </dgm:pt>
    <dgm:pt modelId="{FFE049DD-D99E-4CD0-BECC-1F923823EE30}">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OPEC</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D4245030-EA8E-462D-A64A-2ED2AE48F07A}" type="parTrans" cxnId="{EFF0986E-F4F0-4542-9FE4-E1B696E9CF06}">
      <dgm:prSet/>
      <dgm:spPr/>
      <dgm:t>
        <a:bodyPr/>
        <a:lstStyle/>
        <a:p>
          <a:endParaRPr lang="zh-CN" altLang="en-US"/>
        </a:p>
      </dgm:t>
    </dgm:pt>
    <dgm:pt modelId="{202FCBBA-E12A-4EB2-A9A1-ECC053BF0839}" type="sibTrans" cxnId="{EFF0986E-F4F0-4542-9FE4-E1B696E9CF06}">
      <dgm:prSet/>
      <dgm:spPr/>
      <dgm:t>
        <a:bodyPr/>
        <a:lstStyle/>
        <a:p>
          <a:endParaRPr lang="zh-CN" altLang="en-US"/>
        </a:p>
      </dgm:t>
    </dgm:pt>
    <dgm:pt modelId="{A84C46CA-9ACD-44FB-8049-78117929561C}">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Russia</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9F57900E-E27C-4429-98D9-CE405E88A5F5}" type="parTrans" cxnId="{9A46F2C3-B168-4CC7-8D7D-52F4C48EF14A}">
      <dgm:prSet/>
      <dgm:spPr/>
      <dgm:t>
        <a:bodyPr/>
        <a:lstStyle/>
        <a:p>
          <a:endParaRPr lang="zh-CN" altLang="en-US"/>
        </a:p>
      </dgm:t>
    </dgm:pt>
    <dgm:pt modelId="{FB140CDE-92DC-4831-A758-FE45DDFFB857}" type="sibTrans" cxnId="{9A46F2C3-B168-4CC7-8D7D-52F4C48EF14A}">
      <dgm:prSet/>
      <dgm:spPr/>
      <dgm:t>
        <a:bodyPr/>
        <a:lstStyle/>
        <a:p>
          <a:endParaRPr lang="zh-CN" altLang="en-US"/>
        </a:p>
      </dgm:t>
    </dgm:pt>
    <dgm:pt modelId="{0EFCC311-2307-4BC8-A8CF-2268CC11DA75}" type="pres">
      <dgm:prSet presAssocID="{5221B45A-AE09-4216-9014-1D91C88FFB3C}" presName="Name0" presStyleCnt="0">
        <dgm:presLayoutVars>
          <dgm:chMax val="1"/>
          <dgm:chPref val="1"/>
          <dgm:dir/>
          <dgm:animOne val="branch"/>
          <dgm:animLvl val="lvl"/>
        </dgm:presLayoutVars>
      </dgm:prSet>
      <dgm:spPr/>
      <dgm:t>
        <a:bodyPr/>
        <a:lstStyle/>
        <a:p>
          <a:endParaRPr lang="zh-CN" altLang="en-US"/>
        </a:p>
      </dgm:t>
    </dgm:pt>
    <dgm:pt modelId="{78B0D3E3-88EB-4A30-BE51-261F8513A696}" type="pres">
      <dgm:prSet presAssocID="{0BD3C0D2-CC18-48FD-AD55-8602DFE0544C}" presName="singleCycle" presStyleCnt="0"/>
      <dgm:spPr/>
    </dgm:pt>
    <dgm:pt modelId="{E0CAEA87-2F69-4BA2-AEDD-B30DBDD5DC43}" type="pres">
      <dgm:prSet presAssocID="{0BD3C0D2-CC18-48FD-AD55-8602DFE0544C}" presName="singleCenter" presStyleLbl="node1" presStyleIdx="0" presStyleCnt="4">
        <dgm:presLayoutVars>
          <dgm:chMax val="7"/>
          <dgm:chPref val="7"/>
        </dgm:presLayoutVars>
      </dgm:prSet>
      <dgm:spPr/>
      <dgm:t>
        <a:bodyPr/>
        <a:lstStyle/>
        <a:p>
          <a:endParaRPr lang="zh-CN" altLang="en-US"/>
        </a:p>
      </dgm:t>
    </dgm:pt>
    <dgm:pt modelId="{86DAAB27-8898-451B-AD0F-5EBFACAF8E5B}" type="pres">
      <dgm:prSet presAssocID="{5FB7A034-68FE-4832-B0C6-14B39BA9F83A}" presName="Name56" presStyleLbl="parChTrans1D2" presStyleIdx="0" presStyleCnt="3"/>
      <dgm:spPr/>
      <dgm:t>
        <a:bodyPr/>
        <a:lstStyle/>
        <a:p>
          <a:endParaRPr lang="zh-CN" altLang="en-US"/>
        </a:p>
      </dgm:t>
    </dgm:pt>
    <dgm:pt modelId="{1EE153C5-3E57-47F5-AD10-3FE75ABC61D2}" type="pres">
      <dgm:prSet presAssocID="{A5B8A308-135B-4EA1-93AE-F3A8AA8E9FF8}" presName="text0" presStyleLbl="node1" presStyleIdx="1" presStyleCnt="4" custScaleX="164835" custScaleY="122354">
        <dgm:presLayoutVars>
          <dgm:bulletEnabled val="1"/>
        </dgm:presLayoutVars>
      </dgm:prSet>
      <dgm:spPr/>
      <dgm:t>
        <a:bodyPr/>
        <a:lstStyle/>
        <a:p>
          <a:endParaRPr lang="zh-CN" altLang="en-US"/>
        </a:p>
      </dgm:t>
    </dgm:pt>
    <dgm:pt modelId="{1C25AC6C-4C35-4F0E-BF2C-6183F558A447}" type="pres">
      <dgm:prSet presAssocID="{D4245030-EA8E-462D-A64A-2ED2AE48F07A}" presName="Name56" presStyleLbl="parChTrans1D2" presStyleIdx="1" presStyleCnt="3"/>
      <dgm:spPr/>
      <dgm:t>
        <a:bodyPr/>
        <a:lstStyle/>
        <a:p>
          <a:endParaRPr lang="zh-CN" altLang="en-US"/>
        </a:p>
      </dgm:t>
    </dgm:pt>
    <dgm:pt modelId="{80B810A5-45D9-46E8-A51B-DDA3DF3B7994}" type="pres">
      <dgm:prSet presAssocID="{FFE049DD-D99E-4CD0-BECC-1F923823EE30}" presName="text0" presStyleLbl="node1" presStyleIdx="2" presStyleCnt="4" custScaleX="194806" custScaleY="146668" custRadScaleRad="111062" custRadScaleInc="-15808">
        <dgm:presLayoutVars>
          <dgm:bulletEnabled val="1"/>
        </dgm:presLayoutVars>
      </dgm:prSet>
      <dgm:spPr/>
      <dgm:t>
        <a:bodyPr/>
        <a:lstStyle/>
        <a:p>
          <a:endParaRPr lang="zh-CN" altLang="en-US"/>
        </a:p>
      </dgm:t>
    </dgm:pt>
    <dgm:pt modelId="{B6678A8C-E301-4E17-8371-6F071BF21495}" type="pres">
      <dgm:prSet presAssocID="{9F57900E-E27C-4429-98D9-CE405E88A5F5}" presName="Name56" presStyleLbl="parChTrans1D2" presStyleIdx="2" presStyleCnt="3"/>
      <dgm:spPr/>
      <dgm:t>
        <a:bodyPr/>
        <a:lstStyle/>
        <a:p>
          <a:endParaRPr lang="zh-CN" altLang="en-US"/>
        </a:p>
      </dgm:t>
    </dgm:pt>
    <dgm:pt modelId="{87708016-24E8-4097-BC11-145DFD8E1B58}" type="pres">
      <dgm:prSet presAssocID="{A84C46CA-9ACD-44FB-8049-78117929561C}" presName="text0" presStyleLbl="node1" presStyleIdx="3" presStyleCnt="4" custScaleX="179723" custScaleY="138389" custRadScaleRad="115277" custRadScaleInc="14206">
        <dgm:presLayoutVars>
          <dgm:bulletEnabled val="1"/>
        </dgm:presLayoutVars>
      </dgm:prSet>
      <dgm:spPr/>
      <dgm:t>
        <a:bodyPr/>
        <a:lstStyle/>
        <a:p>
          <a:endParaRPr lang="zh-CN" altLang="en-US"/>
        </a:p>
      </dgm:t>
    </dgm:pt>
  </dgm:ptLst>
  <dgm:cxnLst>
    <dgm:cxn modelId="{C7768886-413C-4ABA-AE82-A1561E32C876}" type="presOf" srcId="{FFE049DD-D99E-4CD0-BECC-1F923823EE30}" destId="{80B810A5-45D9-46E8-A51B-DDA3DF3B7994}" srcOrd="0" destOrd="0" presId="urn:microsoft.com/office/officeart/2008/layout/RadialCluster"/>
    <dgm:cxn modelId="{A357C929-57CB-47FA-B1B4-955327539D00}" type="presOf" srcId="{A84C46CA-9ACD-44FB-8049-78117929561C}" destId="{87708016-24E8-4097-BC11-145DFD8E1B58}" srcOrd="0" destOrd="0" presId="urn:microsoft.com/office/officeart/2008/layout/RadialCluster"/>
    <dgm:cxn modelId="{E6D46B9B-8FB0-40C9-BBBC-7209111BDD94}" type="presOf" srcId="{0BD3C0D2-CC18-48FD-AD55-8602DFE0544C}" destId="{E0CAEA87-2F69-4BA2-AEDD-B30DBDD5DC43}" srcOrd="0" destOrd="0" presId="urn:microsoft.com/office/officeart/2008/layout/RadialCluster"/>
    <dgm:cxn modelId="{E51DAED5-10FF-4406-B25C-50FE5B2BA031}" type="presOf" srcId="{5221B45A-AE09-4216-9014-1D91C88FFB3C}" destId="{0EFCC311-2307-4BC8-A8CF-2268CC11DA75}" srcOrd="0" destOrd="0" presId="urn:microsoft.com/office/officeart/2008/layout/RadialCluster"/>
    <dgm:cxn modelId="{EFF0986E-F4F0-4542-9FE4-E1B696E9CF06}" srcId="{0BD3C0D2-CC18-48FD-AD55-8602DFE0544C}" destId="{FFE049DD-D99E-4CD0-BECC-1F923823EE30}" srcOrd="1" destOrd="0" parTransId="{D4245030-EA8E-462D-A64A-2ED2AE48F07A}" sibTransId="{202FCBBA-E12A-4EB2-A9A1-ECC053BF0839}"/>
    <dgm:cxn modelId="{1E40F85D-B402-44AD-9994-5DAA25CF5AB9}" type="presOf" srcId="{A5B8A308-135B-4EA1-93AE-F3A8AA8E9FF8}" destId="{1EE153C5-3E57-47F5-AD10-3FE75ABC61D2}" srcOrd="0" destOrd="0" presId="urn:microsoft.com/office/officeart/2008/layout/RadialCluster"/>
    <dgm:cxn modelId="{9A46F2C3-B168-4CC7-8D7D-52F4C48EF14A}" srcId="{0BD3C0D2-CC18-48FD-AD55-8602DFE0544C}" destId="{A84C46CA-9ACD-44FB-8049-78117929561C}" srcOrd="2" destOrd="0" parTransId="{9F57900E-E27C-4429-98D9-CE405E88A5F5}" sibTransId="{FB140CDE-92DC-4831-A758-FE45DDFFB857}"/>
    <dgm:cxn modelId="{EAEC442B-BB73-4AFC-8AB8-2D2F03FF46B0}" type="presOf" srcId="{9F57900E-E27C-4429-98D9-CE405E88A5F5}" destId="{B6678A8C-E301-4E17-8371-6F071BF21495}" srcOrd="0" destOrd="0" presId="urn:microsoft.com/office/officeart/2008/layout/RadialCluster"/>
    <dgm:cxn modelId="{18A80007-C2B4-4800-8566-693F273DA211}" srcId="{0BD3C0D2-CC18-48FD-AD55-8602DFE0544C}" destId="{A5B8A308-135B-4EA1-93AE-F3A8AA8E9FF8}" srcOrd="0" destOrd="0" parTransId="{5FB7A034-68FE-4832-B0C6-14B39BA9F83A}" sibTransId="{56FA745E-9918-4914-9F8E-D43311E85F61}"/>
    <dgm:cxn modelId="{2EAD9EEA-BCB2-4D3E-B323-F89085BA574E}" srcId="{5221B45A-AE09-4216-9014-1D91C88FFB3C}" destId="{0BD3C0D2-CC18-48FD-AD55-8602DFE0544C}" srcOrd="0" destOrd="0" parTransId="{1D87263D-3148-4A50-A5C7-A0BFF1CF1690}" sibTransId="{374E3AD4-2C14-4D5C-898C-78F1A9E412D5}"/>
    <dgm:cxn modelId="{6014DFFC-D727-49FD-BAD4-2DAF1DEB85D2}" type="presOf" srcId="{5FB7A034-68FE-4832-B0C6-14B39BA9F83A}" destId="{86DAAB27-8898-451B-AD0F-5EBFACAF8E5B}" srcOrd="0" destOrd="0" presId="urn:microsoft.com/office/officeart/2008/layout/RadialCluster"/>
    <dgm:cxn modelId="{3E4BAFFD-9A98-4CB4-85DD-4AFB6221D6BF}" type="presOf" srcId="{D4245030-EA8E-462D-A64A-2ED2AE48F07A}" destId="{1C25AC6C-4C35-4F0E-BF2C-6183F558A447}" srcOrd="0" destOrd="0" presId="urn:microsoft.com/office/officeart/2008/layout/RadialCluster"/>
    <dgm:cxn modelId="{89F0DF11-28C9-4C5E-A604-A1A3261C03A2}" type="presParOf" srcId="{0EFCC311-2307-4BC8-A8CF-2268CC11DA75}" destId="{78B0D3E3-88EB-4A30-BE51-261F8513A696}" srcOrd="0" destOrd="0" presId="urn:microsoft.com/office/officeart/2008/layout/RadialCluster"/>
    <dgm:cxn modelId="{3AAF4F68-54AA-47A3-9E3C-B317B4BDD9D2}" type="presParOf" srcId="{78B0D3E3-88EB-4A30-BE51-261F8513A696}" destId="{E0CAEA87-2F69-4BA2-AEDD-B30DBDD5DC43}" srcOrd="0" destOrd="0" presId="urn:microsoft.com/office/officeart/2008/layout/RadialCluster"/>
    <dgm:cxn modelId="{FC24EB31-B312-415C-9A72-5EE2FF03EAD0}" type="presParOf" srcId="{78B0D3E3-88EB-4A30-BE51-261F8513A696}" destId="{86DAAB27-8898-451B-AD0F-5EBFACAF8E5B}" srcOrd="1" destOrd="0" presId="urn:microsoft.com/office/officeart/2008/layout/RadialCluster"/>
    <dgm:cxn modelId="{664325DE-03DC-4AAD-96B5-12008ADD42EB}" type="presParOf" srcId="{78B0D3E3-88EB-4A30-BE51-261F8513A696}" destId="{1EE153C5-3E57-47F5-AD10-3FE75ABC61D2}" srcOrd="2" destOrd="0" presId="urn:microsoft.com/office/officeart/2008/layout/RadialCluster"/>
    <dgm:cxn modelId="{FFA939B4-16D1-41DF-ACAD-68EF8F7EF04F}" type="presParOf" srcId="{78B0D3E3-88EB-4A30-BE51-261F8513A696}" destId="{1C25AC6C-4C35-4F0E-BF2C-6183F558A447}" srcOrd="3" destOrd="0" presId="urn:microsoft.com/office/officeart/2008/layout/RadialCluster"/>
    <dgm:cxn modelId="{F99AE31B-EEBF-4401-91F4-5A2ECF2A53E6}" type="presParOf" srcId="{78B0D3E3-88EB-4A30-BE51-261F8513A696}" destId="{80B810A5-45D9-46E8-A51B-DDA3DF3B7994}" srcOrd="4" destOrd="0" presId="urn:microsoft.com/office/officeart/2008/layout/RadialCluster"/>
    <dgm:cxn modelId="{9ADBB92A-E979-4AC5-92E5-6A5C2FEB3661}" type="presParOf" srcId="{78B0D3E3-88EB-4A30-BE51-261F8513A696}" destId="{B6678A8C-E301-4E17-8371-6F071BF21495}" srcOrd="5" destOrd="0" presId="urn:microsoft.com/office/officeart/2008/layout/RadialCluster"/>
    <dgm:cxn modelId="{48857072-8079-4D3E-8F78-2F57C65D00ED}" type="presParOf" srcId="{78B0D3E3-88EB-4A30-BE51-261F8513A696}" destId="{87708016-24E8-4097-BC11-145DFD8E1B58}" srcOrd="6"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C254835-BE45-4D7E-B4B0-DD147341286D}"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zh-CN" altLang="en-US"/>
        </a:p>
      </dgm:t>
    </dgm:pt>
    <dgm:pt modelId="{5544F03E-9E84-4BD9-B34C-06496420638F}">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8109659D-AA93-4666-9CCE-2AA8884A3B44}" type="parTrans" cxnId="{A28A7C0F-EC2A-42F6-930F-4A56B102C78C}">
      <dgm:prSet/>
      <dgm:spPr/>
      <dgm:t>
        <a:bodyPr/>
        <a:lstStyle/>
        <a:p>
          <a:endParaRPr lang="zh-CN" altLang="en-US"/>
        </a:p>
      </dgm:t>
    </dgm:pt>
    <dgm:pt modelId="{4329F32F-7F86-40D4-8030-8C6C6EF12FDD}" type="sibTrans" cxnId="{A28A7C0F-EC2A-42F6-930F-4A56B102C78C}">
      <dgm:prSet/>
      <dgm:spPr/>
      <dgm:t>
        <a:bodyPr/>
        <a:lstStyle/>
        <a:p>
          <a:endParaRPr lang="zh-CN" altLang="en-US"/>
        </a:p>
      </dgm:t>
    </dgm:pt>
    <dgm:pt modelId="{782881AF-B9FE-422D-A01B-7695D50C27C1}">
      <dgm:prSet phldrT="[文本]" custT="1"/>
      <dgm:spPr/>
      <dgm:t>
        <a:bodyPr/>
        <a:lstStyle/>
        <a:p>
          <a:r>
            <a:rPr lang="en-US" sz="16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With the rubber price going down, the supply acceleration is significantly slowed down compared with ex ante expectation.</a:t>
          </a:r>
          <a:endParaRPr lang="zh-CN" altLang="en-US" sz="16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99893796-C195-4F7A-8B2F-53EEA238FCB0}" type="parTrans" cxnId="{5C4E87C9-5D34-4118-AD44-719228AF0398}">
      <dgm:prSet/>
      <dgm:spPr/>
      <dgm:t>
        <a:bodyPr/>
        <a:lstStyle/>
        <a:p>
          <a:endParaRPr lang="zh-CN" altLang="en-US"/>
        </a:p>
      </dgm:t>
    </dgm:pt>
    <dgm:pt modelId="{DC31467C-7428-4931-9B84-5D42C63B9400}" type="sibTrans" cxnId="{5C4E87C9-5D34-4118-AD44-719228AF0398}">
      <dgm:prSet/>
      <dgm:spPr/>
      <dgm:t>
        <a:bodyPr/>
        <a:lstStyle/>
        <a:p>
          <a:endParaRPr lang="zh-CN" altLang="en-US"/>
        </a:p>
      </dgm:t>
    </dgm:pt>
    <dgm:pt modelId="{7B466D82-BC90-4FE1-A2E6-84587D049D13}">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48B84667-8841-4D14-B315-01FBFCA6F10F}" type="parTrans" cxnId="{B4A6454E-9CEB-4718-8D1F-ABD0AD6B07B9}">
      <dgm:prSet/>
      <dgm:spPr/>
      <dgm:t>
        <a:bodyPr/>
        <a:lstStyle/>
        <a:p>
          <a:endParaRPr lang="zh-CN" altLang="en-US"/>
        </a:p>
      </dgm:t>
    </dgm:pt>
    <dgm:pt modelId="{9FCBCEC5-B2DE-4BA7-AC4E-757EA09BC4BC}" type="sibTrans" cxnId="{B4A6454E-9CEB-4718-8D1F-ABD0AD6B07B9}">
      <dgm:prSet/>
      <dgm:spPr/>
      <dgm:t>
        <a:bodyPr/>
        <a:lstStyle/>
        <a:p>
          <a:endParaRPr lang="zh-CN" altLang="en-US"/>
        </a:p>
      </dgm:t>
    </dgm:pt>
    <dgm:pt modelId="{0F03297E-58DD-4FCD-82A5-7D91E331043F}">
      <dgm:prSet phldrT="[文本]"/>
      <dgm:spPr/>
      <dgm:t>
        <a:bodyPr/>
        <a:lstStyle/>
        <a:p>
          <a:r>
            <a:rPr lang="en-US"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Under the new normal background, the auto industry sees the ending of rapid growth and a beginning of steady development. Specifically, the medium and heavy-duty trucks, which are more influenced by the demand for rubber raw material, shows a negative growth period.</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BDC470BE-86A4-4263-8419-CE09D6024A45}" type="parTrans" cxnId="{27484F28-D389-41E2-8C8C-F9F066F34A64}">
      <dgm:prSet/>
      <dgm:spPr/>
      <dgm:t>
        <a:bodyPr/>
        <a:lstStyle/>
        <a:p>
          <a:endParaRPr lang="zh-CN" altLang="en-US"/>
        </a:p>
      </dgm:t>
    </dgm:pt>
    <dgm:pt modelId="{817B96E9-8BEA-4BC7-A064-5F55F3D7746A}" type="sibTrans" cxnId="{27484F28-D389-41E2-8C8C-F9F066F34A64}">
      <dgm:prSet/>
      <dgm:spPr/>
      <dgm:t>
        <a:bodyPr/>
        <a:lstStyle/>
        <a:p>
          <a:endParaRPr lang="zh-CN" altLang="en-US"/>
        </a:p>
      </dgm:t>
    </dgm:pt>
    <dgm:pt modelId="{F448C161-DFC8-4C10-A3BE-4191480D17BE}">
      <dgm:prSet phldrT="[文本]"/>
      <dgm:spPr/>
      <dgm:t>
        <a:bodyPr/>
        <a:lstStyle/>
        <a:p>
          <a:r>
            <a:rPr lang="en-US"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With the Chinese OBOR strategy, although the practical demands for rubber is not apparent in a short term, the price will respond to the expectation.</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1F7993F5-8DA1-4601-BF7D-60C1D0346020}" type="parTrans" cxnId="{100F2DB2-BC2C-40C9-98DF-B8C3D1689302}">
      <dgm:prSet/>
      <dgm:spPr/>
      <dgm:t>
        <a:bodyPr/>
        <a:lstStyle/>
        <a:p>
          <a:endParaRPr lang="zh-CN" altLang="en-US"/>
        </a:p>
      </dgm:t>
    </dgm:pt>
    <dgm:pt modelId="{4D326673-BFBA-419A-B4AC-5768DD5484EF}" type="sibTrans" cxnId="{100F2DB2-BC2C-40C9-98DF-B8C3D1689302}">
      <dgm:prSet/>
      <dgm:spPr/>
      <dgm:t>
        <a:bodyPr/>
        <a:lstStyle/>
        <a:p>
          <a:endParaRPr lang="zh-CN" altLang="en-US"/>
        </a:p>
      </dgm:t>
    </dgm:pt>
    <dgm:pt modelId="{EF65797D-ED72-4C42-9751-FF2527C06660}">
      <dgm:prSet phldrT="[文本]"/>
      <dgm:spPr/>
      <dgm: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35D3AEFC-D7EC-4D92-A25A-D63F472AC40E}" type="parTrans" cxnId="{0011AB85-B466-4149-9349-A586DA2CA187}">
      <dgm:prSet/>
      <dgm:spPr/>
      <dgm:t>
        <a:bodyPr/>
        <a:lstStyle/>
        <a:p>
          <a:endParaRPr lang="zh-CN" altLang="en-US"/>
        </a:p>
      </dgm:t>
    </dgm:pt>
    <dgm:pt modelId="{9A6F0647-77A9-47DB-86AE-2879C08DFF41}" type="sibTrans" cxnId="{0011AB85-B466-4149-9349-A586DA2CA187}">
      <dgm:prSet/>
      <dgm:spPr/>
      <dgm:t>
        <a:bodyPr/>
        <a:lstStyle/>
        <a:p>
          <a:endParaRPr lang="zh-CN" altLang="en-US"/>
        </a:p>
      </dgm:t>
    </dgm:pt>
    <dgm:pt modelId="{6ADF85D2-A6FA-415F-9AE1-BE004A90AB2D}">
      <dgm:prSet phldrT="[文本]"/>
      <dgm:spPr/>
      <dgm:t>
        <a:bodyPr/>
        <a:lstStyle/>
        <a:p>
          <a:r>
            <a:rPr lang="en-US"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Upstream jointly supports the price and plans to reduce output, abandoned SICOM pricing system, etc.; raw materials are in short supply and the spot is sold reluctantly. </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0C83D9CF-9A94-4C07-BCA4-E032B7FF31A8}" type="parTrans" cxnId="{0D0D146C-AD27-491F-8E6F-BD7C6E4B06FA}">
      <dgm:prSet/>
      <dgm:spPr/>
      <dgm:t>
        <a:bodyPr/>
        <a:lstStyle/>
        <a:p>
          <a:endParaRPr lang="zh-CN" altLang="en-US"/>
        </a:p>
      </dgm:t>
    </dgm:pt>
    <dgm:pt modelId="{009D27FE-892F-4AAB-A2D5-F76370D72E8D}" type="sibTrans" cxnId="{0D0D146C-AD27-491F-8E6F-BD7C6E4B06FA}">
      <dgm:prSet/>
      <dgm:spPr/>
      <dgm:t>
        <a:bodyPr/>
        <a:lstStyle/>
        <a:p>
          <a:endParaRPr lang="zh-CN" altLang="en-US"/>
        </a:p>
      </dgm:t>
    </dgm:pt>
    <dgm:pt modelId="{E2709B42-3630-4024-A28C-BA00C32A65F8}">
      <dgm:prSet phldrT="[文本]"/>
      <dgm:spPr/>
      <dgm:t>
        <a:bodyPr/>
        <a:lstStyle/>
        <a:p>
          <a:r>
            <a:rPr lang="en-US"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Once a dealer breaches the contract, the investors who previously sold for hedging and tyre manufacturers will be faced with forced liquidation of futures or the demands for increasing covering, which may drive further rubber price pulse.</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982B4D34-2F62-4C41-9FC4-992379CFEE07}" type="parTrans" cxnId="{CA27A4AF-6703-4AA9-A853-C36C432FECC6}">
      <dgm:prSet/>
      <dgm:spPr/>
      <dgm:t>
        <a:bodyPr/>
        <a:lstStyle/>
        <a:p>
          <a:endParaRPr lang="zh-CN" altLang="en-US"/>
        </a:p>
      </dgm:t>
    </dgm:pt>
    <dgm:pt modelId="{EE8D49AA-EE15-4596-83C4-C1B5B25D6D09}" type="sibTrans" cxnId="{CA27A4AF-6703-4AA9-A853-C36C432FECC6}">
      <dgm:prSet/>
      <dgm:spPr/>
      <dgm:t>
        <a:bodyPr/>
        <a:lstStyle/>
        <a:p>
          <a:endParaRPr lang="zh-CN" altLang="en-US"/>
        </a:p>
      </dgm:t>
    </dgm:pt>
    <dgm:pt modelId="{22EE7D4A-3555-42DE-BC59-9FA91039A1ED}">
      <dgm:prSet phldrT="[文本]" custT="1"/>
      <dgm:spPr/>
      <dgm:t>
        <a:bodyPr/>
        <a:lstStyle/>
        <a:p>
          <a:r>
            <a:rPr lang="en-US" sz="16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The excessive production and marketing of global NR significantly contracted in 2014 and stroke a balance.</a:t>
          </a:r>
          <a:endParaRPr lang="zh-CN" altLang="en-US" sz="16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gm:t>
    </dgm:pt>
    <dgm:pt modelId="{59AE0338-E50C-4D4B-B37E-A047FE2A9C3C}" type="parTrans" cxnId="{9936DB3E-9ACB-4E88-90F0-6548E6F991DE}">
      <dgm:prSet/>
      <dgm:spPr/>
    </dgm:pt>
    <dgm:pt modelId="{EF7A1CFA-2B6C-4001-9E4C-77B1BB906057}" type="sibTrans" cxnId="{9936DB3E-9ACB-4E88-90F0-6548E6F991DE}">
      <dgm:prSet/>
      <dgm:spPr/>
    </dgm:pt>
    <dgm:pt modelId="{84E863C4-EA0C-417A-A6CE-A85653BE6B95}" type="pres">
      <dgm:prSet presAssocID="{CC254835-BE45-4D7E-B4B0-DD147341286D}" presName="linearFlow" presStyleCnt="0">
        <dgm:presLayoutVars>
          <dgm:dir/>
          <dgm:animLvl val="lvl"/>
          <dgm:resizeHandles val="exact"/>
        </dgm:presLayoutVars>
      </dgm:prSet>
      <dgm:spPr/>
      <dgm:t>
        <a:bodyPr/>
        <a:lstStyle/>
        <a:p>
          <a:endParaRPr lang="zh-CN" altLang="en-US"/>
        </a:p>
      </dgm:t>
    </dgm:pt>
    <dgm:pt modelId="{0C3B753E-BE3F-457E-9491-A454530F6405}" type="pres">
      <dgm:prSet presAssocID="{5544F03E-9E84-4BD9-B34C-06496420638F}" presName="composite" presStyleCnt="0"/>
      <dgm:spPr/>
    </dgm:pt>
    <dgm:pt modelId="{335A0A91-38E3-4030-A8F6-012F9904F602}" type="pres">
      <dgm:prSet presAssocID="{5544F03E-9E84-4BD9-B34C-06496420638F}" presName="parentText" presStyleLbl="alignNode1" presStyleIdx="0" presStyleCnt="3">
        <dgm:presLayoutVars>
          <dgm:chMax val="1"/>
          <dgm:bulletEnabled val="1"/>
        </dgm:presLayoutVars>
      </dgm:prSet>
      <dgm:spPr/>
      <dgm:t>
        <a:bodyPr/>
        <a:lstStyle/>
        <a:p>
          <a:endParaRPr lang="zh-CN" altLang="en-US"/>
        </a:p>
      </dgm:t>
    </dgm:pt>
    <dgm:pt modelId="{8A408FD0-9053-43A0-BCCF-7B87D7AE0A17}" type="pres">
      <dgm:prSet presAssocID="{5544F03E-9E84-4BD9-B34C-06496420638F}" presName="descendantText" presStyleLbl="alignAcc1" presStyleIdx="0" presStyleCnt="3">
        <dgm:presLayoutVars>
          <dgm:bulletEnabled val="1"/>
        </dgm:presLayoutVars>
      </dgm:prSet>
      <dgm:spPr/>
      <dgm:t>
        <a:bodyPr/>
        <a:lstStyle/>
        <a:p>
          <a:endParaRPr lang="zh-CN" altLang="en-US"/>
        </a:p>
      </dgm:t>
    </dgm:pt>
    <dgm:pt modelId="{CD6E285F-1241-4F12-86BF-BD283F31DDB5}" type="pres">
      <dgm:prSet presAssocID="{4329F32F-7F86-40D4-8030-8C6C6EF12FDD}" presName="sp" presStyleCnt="0"/>
      <dgm:spPr/>
    </dgm:pt>
    <dgm:pt modelId="{A5E4AC35-BCB3-4A35-B41D-AD675D78CDBE}" type="pres">
      <dgm:prSet presAssocID="{7B466D82-BC90-4FE1-A2E6-84587D049D13}" presName="composite" presStyleCnt="0"/>
      <dgm:spPr/>
    </dgm:pt>
    <dgm:pt modelId="{FBB14DE4-7A6A-4A5D-8C87-D3E40F1C74CC}" type="pres">
      <dgm:prSet presAssocID="{7B466D82-BC90-4FE1-A2E6-84587D049D13}" presName="parentText" presStyleLbl="alignNode1" presStyleIdx="1" presStyleCnt="3">
        <dgm:presLayoutVars>
          <dgm:chMax val="1"/>
          <dgm:bulletEnabled val="1"/>
        </dgm:presLayoutVars>
      </dgm:prSet>
      <dgm:spPr/>
      <dgm:t>
        <a:bodyPr/>
        <a:lstStyle/>
        <a:p>
          <a:endParaRPr lang="zh-CN" altLang="en-US"/>
        </a:p>
      </dgm:t>
    </dgm:pt>
    <dgm:pt modelId="{1D90BA69-641A-4FFC-8382-5B9469F7E145}" type="pres">
      <dgm:prSet presAssocID="{7B466D82-BC90-4FE1-A2E6-84587D049D13}" presName="descendantText" presStyleLbl="alignAcc1" presStyleIdx="1" presStyleCnt="3">
        <dgm:presLayoutVars>
          <dgm:bulletEnabled val="1"/>
        </dgm:presLayoutVars>
      </dgm:prSet>
      <dgm:spPr/>
      <dgm:t>
        <a:bodyPr/>
        <a:lstStyle/>
        <a:p>
          <a:endParaRPr lang="zh-CN" altLang="en-US"/>
        </a:p>
      </dgm:t>
    </dgm:pt>
    <dgm:pt modelId="{7B8F22D5-5106-4908-82CA-5B088DDBAFA7}" type="pres">
      <dgm:prSet presAssocID="{9FCBCEC5-B2DE-4BA7-AC4E-757EA09BC4BC}" presName="sp" presStyleCnt="0"/>
      <dgm:spPr/>
    </dgm:pt>
    <dgm:pt modelId="{DFBD09C7-EBD6-4D64-8C82-708B5C69006D}" type="pres">
      <dgm:prSet presAssocID="{EF65797D-ED72-4C42-9751-FF2527C06660}" presName="composite" presStyleCnt="0"/>
      <dgm:spPr/>
    </dgm:pt>
    <dgm:pt modelId="{6A609E88-32DE-4860-8B98-3D3D9400AF1F}" type="pres">
      <dgm:prSet presAssocID="{EF65797D-ED72-4C42-9751-FF2527C06660}" presName="parentText" presStyleLbl="alignNode1" presStyleIdx="2" presStyleCnt="3">
        <dgm:presLayoutVars>
          <dgm:chMax val="1"/>
          <dgm:bulletEnabled val="1"/>
        </dgm:presLayoutVars>
      </dgm:prSet>
      <dgm:spPr/>
      <dgm:t>
        <a:bodyPr/>
        <a:lstStyle/>
        <a:p>
          <a:endParaRPr lang="zh-CN" altLang="en-US"/>
        </a:p>
      </dgm:t>
    </dgm:pt>
    <dgm:pt modelId="{84DA8A8D-CCFE-4176-8F90-9EB29F53ED82}" type="pres">
      <dgm:prSet presAssocID="{EF65797D-ED72-4C42-9751-FF2527C06660}" presName="descendantText" presStyleLbl="alignAcc1" presStyleIdx="2" presStyleCnt="3">
        <dgm:presLayoutVars>
          <dgm:bulletEnabled val="1"/>
        </dgm:presLayoutVars>
      </dgm:prSet>
      <dgm:spPr/>
      <dgm:t>
        <a:bodyPr/>
        <a:lstStyle/>
        <a:p>
          <a:endParaRPr lang="zh-CN" altLang="en-US"/>
        </a:p>
      </dgm:t>
    </dgm:pt>
  </dgm:ptLst>
  <dgm:cxnLst>
    <dgm:cxn modelId="{AE0AC160-D9D7-434D-92D6-912BD46D54E1}" type="presOf" srcId="{5544F03E-9E84-4BD9-B34C-06496420638F}" destId="{335A0A91-38E3-4030-A8F6-012F9904F602}" srcOrd="0" destOrd="0" presId="urn:microsoft.com/office/officeart/2005/8/layout/chevron2"/>
    <dgm:cxn modelId="{9936DB3E-9ACB-4E88-90F0-6548E6F991DE}" srcId="{5544F03E-9E84-4BD9-B34C-06496420638F}" destId="{22EE7D4A-3555-42DE-BC59-9FA91039A1ED}" srcOrd="1" destOrd="0" parTransId="{59AE0338-E50C-4D4B-B37E-A047FE2A9C3C}" sibTransId="{EF7A1CFA-2B6C-4001-9E4C-77B1BB906057}"/>
    <dgm:cxn modelId="{33183497-D7DC-4AD5-B416-8208866ABEE1}" type="presOf" srcId="{7B466D82-BC90-4FE1-A2E6-84587D049D13}" destId="{FBB14DE4-7A6A-4A5D-8C87-D3E40F1C74CC}" srcOrd="0" destOrd="0" presId="urn:microsoft.com/office/officeart/2005/8/layout/chevron2"/>
    <dgm:cxn modelId="{4E838090-6D1E-4217-AD55-E9E5C616A2FA}" type="presOf" srcId="{22EE7D4A-3555-42DE-BC59-9FA91039A1ED}" destId="{8A408FD0-9053-43A0-BCCF-7B87D7AE0A17}" srcOrd="0" destOrd="1" presId="urn:microsoft.com/office/officeart/2005/8/layout/chevron2"/>
    <dgm:cxn modelId="{0011AB85-B466-4149-9349-A586DA2CA187}" srcId="{CC254835-BE45-4D7E-B4B0-DD147341286D}" destId="{EF65797D-ED72-4C42-9751-FF2527C06660}" srcOrd="2" destOrd="0" parTransId="{35D3AEFC-D7EC-4D92-A25A-D63F472AC40E}" sibTransId="{9A6F0647-77A9-47DB-86AE-2879C08DFF41}"/>
    <dgm:cxn modelId="{958FEC81-7F14-4014-A45D-0166417D8D6D}" type="presOf" srcId="{0F03297E-58DD-4FCD-82A5-7D91E331043F}" destId="{1D90BA69-641A-4FFC-8382-5B9469F7E145}" srcOrd="0" destOrd="0" presId="urn:microsoft.com/office/officeart/2005/8/layout/chevron2"/>
    <dgm:cxn modelId="{100F2DB2-BC2C-40C9-98DF-B8C3D1689302}" srcId="{7B466D82-BC90-4FE1-A2E6-84587D049D13}" destId="{F448C161-DFC8-4C10-A3BE-4191480D17BE}" srcOrd="1" destOrd="0" parTransId="{1F7993F5-8DA1-4601-BF7D-60C1D0346020}" sibTransId="{4D326673-BFBA-419A-B4AC-5768DD5484EF}"/>
    <dgm:cxn modelId="{B4A6454E-9CEB-4718-8D1F-ABD0AD6B07B9}" srcId="{CC254835-BE45-4D7E-B4B0-DD147341286D}" destId="{7B466D82-BC90-4FE1-A2E6-84587D049D13}" srcOrd="1" destOrd="0" parTransId="{48B84667-8841-4D14-B315-01FBFCA6F10F}" sibTransId="{9FCBCEC5-B2DE-4BA7-AC4E-757EA09BC4BC}"/>
    <dgm:cxn modelId="{CA27A4AF-6703-4AA9-A853-C36C432FECC6}" srcId="{EF65797D-ED72-4C42-9751-FF2527C06660}" destId="{E2709B42-3630-4024-A28C-BA00C32A65F8}" srcOrd="1" destOrd="0" parTransId="{982B4D34-2F62-4C41-9FC4-992379CFEE07}" sibTransId="{EE8D49AA-EE15-4596-83C4-C1B5B25D6D09}"/>
    <dgm:cxn modelId="{D88BEAD0-F707-472C-BC3D-98F0EB3DE969}" type="presOf" srcId="{6ADF85D2-A6FA-415F-9AE1-BE004A90AB2D}" destId="{84DA8A8D-CCFE-4176-8F90-9EB29F53ED82}" srcOrd="0" destOrd="0" presId="urn:microsoft.com/office/officeart/2005/8/layout/chevron2"/>
    <dgm:cxn modelId="{5C4E87C9-5D34-4118-AD44-719228AF0398}" srcId="{5544F03E-9E84-4BD9-B34C-06496420638F}" destId="{782881AF-B9FE-422D-A01B-7695D50C27C1}" srcOrd="0" destOrd="0" parTransId="{99893796-C195-4F7A-8B2F-53EEA238FCB0}" sibTransId="{DC31467C-7428-4931-9B84-5D42C63B9400}"/>
    <dgm:cxn modelId="{18E5AF1C-CD2A-43EF-8F71-29C80E24A5C6}" type="presOf" srcId="{782881AF-B9FE-422D-A01B-7695D50C27C1}" destId="{8A408FD0-9053-43A0-BCCF-7B87D7AE0A17}" srcOrd="0" destOrd="0" presId="urn:microsoft.com/office/officeart/2005/8/layout/chevron2"/>
    <dgm:cxn modelId="{0D0D146C-AD27-491F-8E6F-BD7C6E4B06FA}" srcId="{EF65797D-ED72-4C42-9751-FF2527C06660}" destId="{6ADF85D2-A6FA-415F-9AE1-BE004A90AB2D}" srcOrd="0" destOrd="0" parTransId="{0C83D9CF-9A94-4C07-BCA4-E032B7FF31A8}" sibTransId="{009D27FE-892F-4AAB-A2D5-F76370D72E8D}"/>
    <dgm:cxn modelId="{4B2A3081-DA76-4093-9140-6F29C47E6291}" type="presOf" srcId="{F448C161-DFC8-4C10-A3BE-4191480D17BE}" destId="{1D90BA69-641A-4FFC-8382-5B9469F7E145}" srcOrd="0" destOrd="1" presId="urn:microsoft.com/office/officeart/2005/8/layout/chevron2"/>
    <dgm:cxn modelId="{A28A7C0F-EC2A-42F6-930F-4A56B102C78C}" srcId="{CC254835-BE45-4D7E-B4B0-DD147341286D}" destId="{5544F03E-9E84-4BD9-B34C-06496420638F}" srcOrd="0" destOrd="0" parTransId="{8109659D-AA93-4666-9CCE-2AA8884A3B44}" sibTransId="{4329F32F-7F86-40D4-8030-8C6C6EF12FDD}"/>
    <dgm:cxn modelId="{385AEE00-5BCD-48D1-BE96-9615BD736EC3}" type="presOf" srcId="{E2709B42-3630-4024-A28C-BA00C32A65F8}" destId="{84DA8A8D-CCFE-4176-8F90-9EB29F53ED82}" srcOrd="0" destOrd="1" presId="urn:microsoft.com/office/officeart/2005/8/layout/chevron2"/>
    <dgm:cxn modelId="{D6A24798-9D8C-4241-9DA3-430A841E5C5C}" type="presOf" srcId="{EF65797D-ED72-4C42-9751-FF2527C06660}" destId="{6A609E88-32DE-4860-8B98-3D3D9400AF1F}" srcOrd="0" destOrd="0" presId="urn:microsoft.com/office/officeart/2005/8/layout/chevron2"/>
    <dgm:cxn modelId="{7BD0CBE5-46E1-48DB-B079-663B1C4290D2}" type="presOf" srcId="{CC254835-BE45-4D7E-B4B0-DD147341286D}" destId="{84E863C4-EA0C-417A-A6CE-A85653BE6B95}" srcOrd="0" destOrd="0" presId="urn:microsoft.com/office/officeart/2005/8/layout/chevron2"/>
    <dgm:cxn modelId="{27484F28-D389-41E2-8C8C-F9F066F34A64}" srcId="{7B466D82-BC90-4FE1-A2E6-84587D049D13}" destId="{0F03297E-58DD-4FCD-82A5-7D91E331043F}" srcOrd="0" destOrd="0" parTransId="{BDC470BE-86A4-4263-8419-CE09D6024A45}" sibTransId="{817B96E9-8BEA-4BC7-A064-5F55F3D7746A}"/>
    <dgm:cxn modelId="{19434FC1-5910-4F83-83AE-ED645ECB3B41}" type="presParOf" srcId="{84E863C4-EA0C-417A-A6CE-A85653BE6B95}" destId="{0C3B753E-BE3F-457E-9491-A454530F6405}" srcOrd="0" destOrd="0" presId="urn:microsoft.com/office/officeart/2005/8/layout/chevron2"/>
    <dgm:cxn modelId="{C53E43B9-5623-4B6B-8D03-69E4A77AEDF0}" type="presParOf" srcId="{0C3B753E-BE3F-457E-9491-A454530F6405}" destId="{335A0A91-38E3-4030-A8F6-012F9904F602}" srcOrd="0" destOrd="0" presId="urn:microsoft.com/office/officeart/2005/8/layout/chevron2"/>
    <dgm:cxn modelId="{EE7FF5CC-A71A-4FCE-AC22-13C103CC5021}" type="presParOf" srcId="{0C3B753E-BE3F-457E-9491-A454530F6405}" destId="{8A408FD0-9053-43A0-BCCF-7B87D7AE0A17}" srcOrd="1" destOrd="0" presId="urn:microsoft.com/office/officeart/2005/8/layout/chevron2"/>
    <dgm:cxn modelId="{C977F22A-3878-4441-A808-D7AEFF9EB287}" type="presParOf" srcId="{84E863C4-EA0C-417A-A6CE-A85653BE6B95}" destId="{CD6E285F-1241-4F12-86BF-BD283F31DDB5}" srcOrd="1" destOrd="0" presId="urn:microsoft.com/office/officeart/2005/8/layout/chevron2"/>
    <dgm:cxn modelId="{C2A16CC9-9712-4C26-B596-4709AD5B01CB}" type="presParOf" srcId="{84E863C4-EA0C-417A-A6CE-A85653BE6B95}" destId="{A5E4AC35-BCB3-4A35-B41D-AD675D78CDBE}" srcOrd="2" destOrd="0" presId="urn:microsoft.com/office/officeart/2005/8/layout/chevron2"/>
    <dgm:cxn modelId="{25BB9F6B-CA85-42BD-AB16-C6DAB29AB7C4}" type="presParOf" srcId="{A5E4AC35-BCB3-4A35-B41D-AD675D78CDBE}" destId="{FBB14DE4-7A6A-4A5D-8C87-D3E40F1C74CC}" srcOrd="0" destOrd="0" presId="urn:microsoft.com/office/officeart/2005/8/layout/chevron2"/>
    <dgm:cxn modelId="{3A1087EC-B0F2-4070-9F89-D62DF9EF1982}" type="presParOf" srcId="{A5E4AC35-BCB3-4A35-B41D-AD675D78CDBE}" destId="{1D90BA69-641A-4FFC-8382-5B9469F7E145}" srcOrd="1" destOrd="0" presId="urn:microsoft.com/office/officeart/2005/8/layout/chevron2"/>
    <dgm:cxn modelId="{77D9C972-F523-4D33-8AFB-948E2797CF72}" type="presParOf" srcId="{84E863C4-EA0C-417A-A6CE-A85653BE6B95}" destId="{7B8F22D5-5106-4908-82CA-5B088DDBAFA7}" srcOrd="3" destOrd="0" presId="urn:microsoft.com/office/officeart/2005/8/layout/chevron2"/>
    <dgm:cxn modelId="{6F32FF3A-389F-4A67-8019-CA5137F0035E}" type="presParOf" srcId="{84E863C4-EA0C-417A-A6CE-A85653BE6B95}" destId="{DFBD09C7-EBD6-4D64-8C82-708B5C69006D}" srcOrd="4" destOrd="0" presId="urn:microsoft.com/office/officeart/2005/8/layout/chevron2"/>
    <dgm:cxn modelId="{8953C07C-A978-4FDA-B969-7F9763701B7C}" type="presParOf" srcId="{DFBD09C7-EBD6-4D64-8C82-708B5C69006D}" destId="{6A609E88-32DE-4860-8B98-3D3D9400AF1F}" srcOrd="0" destOrd="0" presId="urn:microsoft.com/office/officeart/2005/8/layout/chevron2"/>
    <dgm:cxn modelId="{7C7832A4-07F6-452D-BD51-522A54203836}" type="presParOf" srcId="{DFBD09C7-EBD6-4D64-8C82-708B5C69006D}" destId="{84DA8A8D-CCFE-4176-8F90-9EB29F53ED82}"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29408-43CA-47C1-A900-66C012757AC6}">
      <dsp:nvSpPr>
        <dsp:cNvPr id="0" name=""/>
        <dsp:cNvSpPr/>
      </dsp:nvSpPr>
      <dsp:spPr>
        <a:xfrm>
          <a:off x="-3159749" y="-486312"/>
          <a:ext cx="3768630" cy="3768630"/>
        </a:xfrm>
        <a:prstGeom prst="blockArc">
          <a:avLst>
            <a:gd name="adj1" fmla="val 18900000"/>
            <a:gd name="adj2" fmla="val 2700000"/>
            <a:gd name="adj3" fmla="val 573"/>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824DBF-87F2-4E0E-BB02-51FD0FDBD67C}">
      <dsp:nvSpPr>
        <dsp:cNvPr id="0" name=""/>
        <dsp:cNvSpPr/>
      </dsp:nvSpPr>
      <dsp:spPr>
        <a:xfrm>
          <a:off x="391510" y="279600"/>
          <a:ext cx="3797130" cy="559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866" tIns="33020" rIns="33020" bIns="33020" numCol="1" spcCol="1270" anchor="ctr" anchorCtr="0">
          <a:noAutofit/>
        </a:bodyPr>
        <a:lstStyle/>
        <a:p>
          <a:pPr lvl="0" algn="l" defTabSz="577850">
            <a:lnSpc>
              <a:spcPct val="90000"/>
            </a:lnSpc>
            <a:spcBef>
              <a:spcPct val="0"/>
            </a:spcBef>
            <a:spcAft>
              <a:spcPct val="35000"/>
            </a:spcAft>
          </a:pPr>
          <a:r>
            <a:rPr lang="en-US" altLang="zh-CN" sz="13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Reduce RRR and IR and release bank low-cost fund of bank</a:t>
          </a:r>
          <a:endParaRPr lang="zh-CN" altLang="en-US" sz="13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391510" y="279600"/>
        <a:ext cx="3797130" cy="559201"/>
      </dsp:txXfrm>
    </dsp:sp>
    <dsp:sp modelId="{199BECDF-DCEF-4AE9-8F5E-7C3734A137C6}">
      <dsp:nvSpPr>
        <dsp:cNvPr id="0" name=""/>
        <dsp:cNvSpPr/>
      </dsp:nvSpPr>
      <dsp:spPr>
        <a:xfrm>
          <a:off x="42009" y="209700"/>
          <a:ext cx="699001" cy="6990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5F41C9-01E6-497D-8370-7D87BCBD109E}">
      <dsp:nvSpPr>
        <dsp:cNvPr id="0" name=""/>
        <dsp:cNvSpPr/>
      </dsp:nvSpPr>
      <dsp:spPr>
        <a:xfrm>
          <a:off x="594779" y="1118402"/>
          <a:ext cx="3593861" cy="559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866" tIns="33020" rIns="33020" bIns="33020" numCol="1" spcCol="1270" anchor="ctr" anchorCtr="0">
          <a:noAutofit/>
        </a:bodyPr>
        <a:lstStyle/>
        <a:p>
          <a:pPr lvl="0" algn="l" defTabSz="577850">
            <a:lnSpc>
              <a:spcPct val="90000"/>
            </a:lnSpc>
            <a:spcBef>
              <a:spcPct val="0"/>
            </a:spcBef>
            <a:spcAft>
              <a:spcPct val="35000"/>
            </a:spcAft>
          </a:pPr>
          <a:r>
            <a:rPr lang="en-US" altLang="zh-CN" sz="13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Inject capital into policy banks and lead funds to entity economy</a:t>
          </a:r>
          <a:endParaRPr lang="zh-CN" altLang="en-US" sz="13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594779" y="1118402"/>
        <a:ext cx="3593861" cy="559201"/>
      </dsp:txXfrm>
    </dsp:sp>
    <dsp:sp modelId="{CD8553E4-75C5-4886-87CF-C0F4CA462412}">
      <dsp:nvSpPr>
        <dsp:cNvPr id="0" name=""/>
        <dsp:cNvSpPr/>
      </dsp:nvSpPr>
      <dsp:spPr>
        <a:xfrm>
          <a:off x="245279" y="1048501"/>
          <a:ext cx="699001" cy="6990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DB942B9-3178-492C-9059-2462F347010A}">
      <dsp:nvSpPr>
        <dsp:cNvPr id="0" name=""/>
        <dsp:cNvSpPr/>
      </dsp:nvSpPr>
      <dsp:spPr>
        <a:xfrm>
          <a:off x="391510" y="1957203"/>
          <a:ext cx="3797130" cy="55920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43866" tIns="33020" rIns="33020" bIns="33020" numCol="1" spcCol="1270" anchor="ctr" anchorCtr="0">
          <a:noAutofit/>
        </a:bodyPr>
        <a:lstStyle/>
        <a:p>
          <a:pPr lvl="0" algn="l" defTabSz="577850">
            <a:lnSpc>
              <a:spcPct val="90000"/>
            </a:lnSpc>
            <a:spcBef>
              <a:spcPct val="0"/>
            </a:spcBef>
            <a:spcAft>
              <a:spcPct val="35000"/>
            </a:spcAft>
          </a:pPr>
          <a:r>
            <a:rPr lang="en-US" altLang="zh-CN" sz="13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Purchase credit assets of commercial banks, fix bank balance sheet and improve credit capacity </a:t>
          </a:r>
          <a:endParaRPr lang="zh-CN" altLang="en-US" sz="13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391510" y="1957203"/>
        <a:ext cx="3797130" cy="559201"/>
      </dsp:txXfrm>
    </dsp:sp>
    <dsp:sp modelId="{5679AAF9-A8F1-4D05-BE62-3AABEF575D63}">
      <dsp:nvSpPr>
        <dsp:cNvPr id="0" name=""/>
        <dsp:cNvSpPr/>
      </dsp:nvSpPr>
      <dsp:spPr>
        <a:xfrm>
          <a:off x="42009" y="1887303"/>
          <a:ext cx="699001" cy="699001"/>
        </a:xfrm>
        <a:prstGeom prst="ellipse">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76156-30A2-4316-BD65-9F8275A7AB77}">
      <dsp:nvSpPr>
        <dsp:cNvPr id="0" name=""/>
        <dsp:cNvSpPr/>
      </dsp:nvSpPr>
      <dsp:spPr>
        <a:xfrm>
          <a:off x="106"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Massive tree cutting does not occur in producing countries; rubber productivity has not reduced</a:t>
          </a:r>
          <a:endParaRPr lang="zh-CN" altLang="en-US" sz="1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32373" y="1363207"/>
        <a:ext cx="1635435" cy="1037131"/>
      </dsp:txXfrm>
    </dsp:sp>
    <dsp:sp modelId="{3E419B20-60B8-4B47-98CB-542EE5B1DAC4}">
      <dsp:nvSpPr>
        <dsp:cNvPr id="0" name=""/>
        <dsp:cNvSpPr/>
      </dsp:nvSpPr>
      <dsp:spPr>
        <a:xfrm>
          <a:off x="975710" y="1737664"/>
          <a:ext cx="1767229" cy="1767229"/>
        </a:xfrm>
        <a:prstGeom prst="leftCircularArrow">
          <a:avLst>
            <a:gd name="adj1" fmla="val 2550"/>
            <a:gd name="adj2" fmla="val 309429"/>
            <a:gd name="adj3" fmla="val 2084940"/>
            <a:gd name="adj4" fmla="val 9024489"/>
            <a:gd name="adj5" fmla="val 297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964445A-B478-4534-B071-01C5371557DB}">
      <dsp:nvSpPr>
        <dsp:cNvPr id="0" name=""/>
        <dsp:cNvSpPr/>
      </dsp:nvSpPr>
      <dsp:spPr>
        <a:xfrm>
          <a:off x="377877" y="2432605"/>
          <a:ext cx="1511084" cy="60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altLang="zh-CN" sz="2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Productivity</a:t>
          </a:r>
          <a:endParaRPr lang="zh-CN" altLang="en-US" sz="2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395477" y="2450205"/>
        <a:ext cx="1475884" cy="565708"/>
      </dsp:txXfrm>
    </dsp:sp>
    <dsp:sp modelId="{8D272CD5-3AF1-4F07-ACCB-3A0BDC4E20FD}">
      <dsp:nvSpPr>
        <dsp:cNvPr id="0" name=""/>
        <dsp:cNvSpPr/>
      </dsp:nvSpPr>
      <dsp:spPr>
        <a:xfrm>
          <a:off x="2103572"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Due to low rubber price, cutting is suspended and abandoned severely considering economic value ratio, leading to reduced output</a:t>
          </a:r>
          <a:endParaRPr lang="zh-CN" altLang="en-US" sz="1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2135839" y="1663661"/>
        <a:ext cx="1635435" cy="1037131"/>
      </dsp:txXfrm>
    </dsp:sp>
    <dsp:sp modelId="{CEF8E749-D09A-4DB7-8C47-BE7B3FAEA68E}">
      <dsp:nvSpPr>
        <dsp:cNvPr id="0" name=""/>
        <dsp:cNvSpPr/>
      </dsp:nvSpPr>
      <dsp:spPr>
        <a:xfrm>
          <a:off x="3065009" y="504130"/>
          <a:ext cx="1984448" cy="1984448"/>
        </a:xfrm>
        <a:prstGeom prst="circularArrow">
          <a:avLst>
            <a:gd name="adj1" fmla="val 2271"/>
            <a:gd name="adj2" fmla="val 273786"/>
            <a:gd name="adj3" fmla="val 19550703"/>
            <a:gd name="adj4" fmla="val 12575511"/>
            <a:gd name="adj5" fmla="val 265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4147FD-EB34-4A08-90C1-2DD3B246B7AC}">
      <dsp:nvSpPr>
        <dsp:cNvPr id="0" name=""/>
        <dsp:cNvSpPr/>
      </dsp:nvSpPr>
      <dsp:spPr>
        <a:xfrm>
          <a:off x="2481343" y="1030485"/>
          <a:ext cx="1511084" cy="60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altLang="zh-CN" sz="2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Output</a:t>
          </a:r>
          <a:endParaRPr lang="zh-CN" altLang="en-US" sz="2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2498943" y="1048085"/>
        <a:ext cx="1475884" cy="565708"/>
      </dsp:txXfrm>
    </dsp:sp>
    <dsp:sp modelId="{770E1414-401E-4E3C-B8A8-F14E0FC7F69A}">
      <dsp:nvSpPr>
        <dsp:cNvPr id="0" name=""/>
        <dsp:cNvSpPr/>
      </dsp:nvSpPr>
      <dsp:spPr>
        <a:xfrm>
          <a:off x="4207037" y="1330940"/>
          <a:ext cx="1699969" cy="140211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t" anchorCtr="0">
          <a:noAutofit/>
        </a:bodyPr>
        <a:lstStyle/>
        <a:p>
          <a:pPr marL="114300" lvl="1" indent="-114300" algn="l" defTabSz="533400">
            <a:lnSpc>
              <a:spcPct val="90000"/>
            </a:lnSpc>
            <a:spcBef>
              <a:spcPct val="0"/>
            </a:spcBef>
            <a:spcAft>
              <a:spcPct val="15000"/>
            </a:spcAft>
            <a:buChar char="••"/>
          </a:pPr>
          <a:r>
            <a:rPr lang="en-US" altLang="zh-CN" sz="1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Global demand for NR grows by 3.5 – 4% every year and remains relatively stable</a:t>
          </a:r>
          <a:endParaRPr lang="zh-CN" altLang="en-US" sz="1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4239304" y="1363207"/>
        <a:ext cx="1635435" cy="1037131"/>
      </dsp:txXfrm>
    </dsp:sp>
    <dsp:sp modelId="{1CDD927F-C061-44A3-AE6E-14B904AEB581}">
      <dsp:nvSpPr>
        <dsp:cNvPr id="0" name=""/>
        <dsp:cNvSpPr/>
      </dsp:nvSpPr>
      <dsp:spPr>
        <a:xfrm>
          <a:off x="4584809" y="2432605"/>
          <a:ext cx="1511084" cy="6009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lvl="0" algn="ctr" defTabSz="977900">
            <a:lnSpc>
              <a:spcPct val="90000"/>
            </a:lnSpc>
            <a:spcBef>
              <a:spcPct val="0"/>
            </a:spcBef>
            <a:spcAft>
              <a:spcPct val="35000"/>
            </a:spcAft>
          </a:pPr>
          <a:r>
            <a:rPr lang="en-US" altLang="zh-CN" sz="2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Product</a:t>
          </a:r>
          <a:endParaRPr lang="zh-CN" altLang="en-US" sz="2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4602409" y="2450205"/>
        <a:ext cx="1475884" cy="56570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B3A2AB-D187-4E2C-AF3B-26B9933098EE}">
      <dsp:nvSpPr>
        <dsp:cNvPr id="0" name=""/>
        <dsp:cNvSpPr/>
      </dsp:nvSpPr>
      <dsp:spPr>
        <a:xfrm>
          <a:off x="2526815" y="0"/>
          <a:ext cx="2075582" cy="2075898"/>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232B573-8384-4DF1-BB73-A72E12749EDC}">
      <dsp:nvSpPr>
        <dsp:cNvPr id="0" name=""/>
        <dsp:cNvSpPr/>
      </dsp:nvSpPr>
      <dsp:spPr>
        <a:xfrm>
          <a:off x="2985587" y="749462"/>
          <a:ext cx="1153361" cy="576542"/>
        </a:xfrm>
        <a:prstGeom prst="rect">
          <a:avLst/>
        </a:prstGeom>
        <a:noFill/>
        <a:ln>
          <a:noFill/>
        </a:ln>
        <a:effectLst/>
        <a:scene3d>
          <a:camera prst="orthographicFront">
            <a:rot lat="0" lon="0" rev="5400000"/>
          </a:camera>
          <a:lightRig rig="threePt" dir="t"/>
        </a:scene3d>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zh-CN" sz="26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Supply</a:t>
          </a:r>
          <a:endParaRPr lang="zh-CN" altLang="en-US" sz="26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2985587" y="749462"/>
        <a:ext cx="1153361" cy="576542"/>
      </dsp:txXfrm>
    </dsp:sp>
    <dsp:sp modelId="{C8AC193A-897F-4846-8E1B-6D3A47BAB5A3}">
      <dsp:nvSpPr>
        <dsp:cNvPr id="0" name=""/>
        <dsp:cNvSpPr/>
      </dsp:nvSpPr>
      <dsp:spPr>
        <a:xfrm>
          <a:off x="1950329" y="1192757"/>
          <a:ext cx="2075582" cy="2075898"/>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0263F0-58AC-46FB-86A6-39C188C444A2}">
      <dsp:nvSpPr>
        <dsp:cNvPr id="0" name=""/>
        <dsp:cNvSpPr/>
      </dsp:nvSpPr>
      <dsp:spPr>
        <a:xfrm>
          <a:off x="2411440" y="1949119"/>
          <a:ext cx="1153361" cy="576542"/>
        </a:xfrm>
        <a:prstGeom prst="rect">
          <a:avLst/>
        </a:prstGeom>
        <a:noFill/>
        <a:ln>
          <a:noFill/>
        </a:ln>
        <a:effectLst/>
        <a:scene3d>
          <a:camera prst="orthographicFront">
            <a:rot lat="0" lon="0" rev="5400000"/>
          </a:camera>
          <a:lightRig rig="threePt" dir="t"/>
        </a:scene3d>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zh-CN" sz="26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Trade</a:t>
          </a:r>
          <a:endParaRPr lang="zh-CN" altLang="en-US" sz="26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2411440" y="1949119"/>
        <a:ext cx="1153361" cy="576542"/>
      </dsp:txXfrm>
    </dsp:sp>
    <dsp:sp modelId="{3D4F8D7E-AB55-4EF0-8BEC-0BF08D40A2FB}">
      <dsp:nvSpPr>
        <dsp:cNvPr id="0" name=""/>
        <dsp:cNvSpPr/>
      </dsp:nvSpPr>
      <dsp:spPr>
        <a:xfrm>
          <a:off x="2674542" y="2528249"/>
          <a:ext cx="1783247" cy="178396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0C4B742-FDD6-4B4E-8E93-C1A7D9E5E565}">
      <dsp:nvSpPr>
        <dsp:cNvPr id="0" name=""/>
        <dsp:cNvSpPr/>
      </dsp:nvSpPr>
      <dsp:spPr>
        <a:xfrm>
          <a:off x="2988315" y="3150502"/>
          <a:ext cx="1153361" cy="576542"/>
        </a:xfrm>
        <a:prstGeom prst="rect">
          <a:avLst/>
        </a:prstGeom>
        <a:noFill/>
        <a:ln>
          <a:noFill/>
        </a:ln>
        <a:effectLst/>
        <a:scene3d>
          <a:camera prst="orthographicFront">
            <a:rot lat="0" lon="0" rev="5400000"/>
          </a:camera>
          <a:lightRig rig="threePt" dir="t"/>
        </a:scene3d>
      </dsp:spPr>
      <dsp:style>
        <a:lnRef idx="0">
          <a:scrgbClr r="0" g="0" b="0"/>
        </a:lnRef>
        <a:fillRef idx="0">
          <a:scrgbClr r="0" g="0" b="0"/>
        </a:fillRef>
        <a:effectRef idx="0">
          <a:scrgbClr r="0" g="0" b="0"/>
        </a:effectRef>
        <a:fontRef idx="minor"/>
      </dsp:style>
      <dsp:txBody>
        <a:bodyPr spcFirstLastPara="0" vert="horz" wrap="square" lIns="16510" tIns="16510" rIns="16510" bIns="16510" numCol="1" spcCol="1270" anchor="ctr" anchorCtr="0">
          <a:noAutofit/>
        </a:bodyPr>
        <a:lstStyle/>
        <a:p>
          <a:pPr lvl="0" algn="ctr" defTabSz="1155700">
            <a:lnSpc>
              <a:spcPct val="90000"/>
            </a:lnSpc>
            <a:spcBef>
              <a:spcPct val="0"/>
            </a:spcBef>
            <a:spcAft>
              <a:spcPct val="35000"/>
            </a:spcAft>
          </a:pPr>
          <a:r>
            <a:rPr lang="en-US" altLang="zh-CN" sz="26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Demand</a:t>
          </a:r>
          <a:endParaRPr lang="zh-CN" altLang="en-US" sz="26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2988315" y="3150502"/>
        <a:ext cx="1153361" cy="5765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DB83C5-BCD3-43CF-857D-0B0454F6FD93}">
      <dsp:nvSpPr>
        <dsp:cNvPr id="0" name=""/>
        <dsp:cNvSpPr/>
      </dsp:nvSpPr>
      <dsp:spPr>
        <a:xfrm>
          <a:off x="814949" y="170"/>
          <a:ext cx="922114" cy="922114"/>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en-US" altLang="zh-CN" sz="7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Thailand</a:t>
          </a:r>
          <a:endParaRPr lang="zh-CN" altLang="en-US" sz="7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1045478" y="170"/>
        <a:ext cx="461057" cy="760744"/>
      </dsp:txXfrm>
    </dsp:sp>
    <dsp:sp modelId="{729DC46B-D16A-427D-94D7-095302D32386}">
      <dsp:nvSpPr>
        <dsp:cNvPr id="0" name=""/>
        <dsp:cNvSpPr/>
      </dsp:nvSpPr>
      <dsp:spPr>
        <a:xfrm rot="7200000">
          <a:off x="1347609" y="922763"/>
          <a:ext cx="922114" cy="922114"/>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en-US" altLang="zh-CN" sz="7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Indonesia</a:t>
          </a:r>
          <a:endParaRPr lang="zh-CN" altLang="en-US" sz="7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rot="-5400000">
        <a:off x="1498170" y="1193634"/>
        <a:ext cx="760744" cy="461057"/>
      </dsp:txXfrm>
    </dsp:sp>
    <dsp:sp modelId="{040FD79A-371E-4B89-8532-E9DDD375F9E7}">
      <dsp:nvSpPr>
        <dsp:cNvPr id="0" name=""/>
        <dsp:cNvSpPr/>
      </dsp:nvSpPr>
      <dsp:spPr>
        <a:xfrm rot="14400000">
          <a:off x="282289" y="922763"/>
          <a:ext cx="922114" cy="922114"/>
        </a:xfrm>
        <a:prstGeom prst="downArrow">
          <a:avLst>
            <a:gd name="adj1" fmla="val 50000"/>
            <a:gd name="adj2" fmla="val 3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784" tIns="49784" rIns="49784" bIns="49784" numCol="1" spcCol="1270" anchor="ctr" anchorCtr="0">
          <a:noAutofit/>
        </a:bodyPr>
        <a:lstStyle/>
        <a:p>
          <a:pPr lvl="0" algn="ctr" defTabSz="311150">
            <a:lnSpc>
              <a:spcPct val="90000"/>
            </a:lnSpc>
            <a:spcBef>
              <a:spcPct val="0"/>
            </a:spcBef>
            <a:spcAft>
              <a:spcPct val="35000"/>
            </a:spcAft>
          </a:pPr>
          <a:r>
            <a:rPr lang="en-US" altLang="zh-CN" sz="7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Malaysia</a:t>
          </a:r>
          <a:endParaRPr lang="zh-CN" altLang="en-US" sz="7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rot="5400000">
        <a:off x="293099" y="1193633"/>
        <a:ext cx="760744" cy="46105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8A4BFA-0C08-4481-9A1E-8816C5A02CD5}">
      <dsp:nvSpPr>
        <dsp:cNvPr id="0" name=""/>
        <dsp:cNvSpPr/>
      </dsp:nvSpPr>
      <dsp:spPr>
        <a:xfrm>
          <a:off x="1123101" y="1051983"/>
          <a:ext cx="661826" cy="95498"/>
        </a:xfrm>
        <a:custGeom>
          <a:avLst/>
          <a:gdLst/>
          <a:ahLst/>
          <a:cxnLst/>
          <a:rect l="0" t="0" r="0" b="0"/>
          <a:pathLst>
            <a:path>
              <a:moveTo>
                <a:pt x="0" y="95498"/>
              </a:moveTo>
              <a:lnTo>
                <a:pt x="661826" y="95498"/>
              </a:lnTo>
              <a:lnTo>
                <a:pt x="661826"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015BA10-1125-4C17-B517-38D70B59144D}">
      <dsp:nvSpPr>
        <dsp:cNvPr id="0" name=""/>
        <dsp:cNvSpPr/>
      </dsp:nvSpPr>
      <dsp:spPr>
        <a:xfrm>
          <a:off x="1123101" y="1147482"/>
          <a:ext cx="1570221" cy="241141"/>
        </a:xfrm>
        <a:custGeom>
          <a:avLst/>
          <a:gdLst/>
          <a:ahLst/>
          <a:cxnLst/>
          <a:rect l="0" t="0" r="0" b="0"/>
          <a:pathLst>
            <a:path>
              <a:moveTo>
                <a:pt x="0" y="0"/>
              </a:moveTo>
              <a:lnTo>
                <a:pt x="1458063" y="0"/>
              </a:lnTo>
              <a:lnTo>
                <a:pt x="1458063" y="241141"/>
              </a:lnTo>
              <a:lnTo>
                <a:pt x="1570221" y="24114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5CD7915-4772-483A-8FA2-6A8DD0065165}">
      <dsp:nvSpPr>
        <dsp:cNvPr id="0" name=""/>
        <dsp:cNvSpPr/>
      </dsp:nvSpPr>
      <dsp:spPr>
        <a:xfrm>
          <a:off x="1123101" y="906340"/>
          <a:ext cx="1570221" cy="241141"/>
        </a:xfrm>
        <a:custGeom>
          <a:avLst/>
          <a:gdLst/>
          <a:ahLst/>
          <a:cxnLst/>
          <a:rect l="0" t="0" r="0" b="0"/>
          <a:pathLst>
            <a:path>
              <a:moveTo>
                <a:pt x="0" y="241141"/>
              </a:moveTo>
              <a:lnTo>
                <a:pt x="1458063" y="241141"/>
              </a:lnTo>
              <a:lnTo>
                <a:pt x="1458063" y="0"/>
              </a:lnTo>
              <a:lnTo>
                <a:pt x="157022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5725643-F0C1-4D76-BB86-08B2A89AF554}">
      <dsp:nvSpPr>
        <dsp:cNvPr id="0" name=""/>
        <dsp:cNvSpPr/>
      </dsp:nvSpPr>
      <dsp:spPr>
        <a:xfrm>
          <a:off x="1514" y="976439"/>
          <a:ext cx="1121587" cy="3420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CN" sz="11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Vietnam government</a:t>
          </a:r>
          <a:endParaRPr lang="zh-CN" altLang="en-US" sz="11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1514" y="976439"/>
        <a:ext cx="1121587" cy="342084"/>
      </dsp:txXfrm>
    </dsp:sp>
    <dsp:sp modelId="{575E3381-1E28-4C66-9846-C03DCAF3CD9D}">
      <dsp:nvSpPr>
        <dsp:cNvPr id="0" name=""/>
        <dsp:cNvSpPr/>
      </dsp:nvSpPr>
      <dsp:spPr>
        <a:xfrm>
          <a:off x="2693322" y="735298"/>
          <a:ext cx="1121587" cy="3420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CN" sz="1100" kern="1200" dirty="0" smtClean="0">
              <a:solidFill>
                <a:srgbClr val="FFFF00"/>
              </a:solidFill>
              <a:latin typeface="Times New Roman" panose="02020603050405020304" pitchFamily="18" charset="0"/>
              <a:ea typeface="+mn-ea"/>
              <a:cs typeface="Times New Roman" panose="02020603050405020304" pitchFamily="18" charset="0"/>
              <a:sym typeface="Times New Roman" panose="02020603050405020304" pitchFamily="18" charset="0"/>
            </a:rPr>
            <a:t>Sales headquarter</a:t>
          </a:r>
          <a:endParaRPr lang="zh-CN" altLang="en-US" sz="1100" kern="1200" dirty="0">
            <a:solidFill>
              <a:srgbClr val="FFFF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2693322" y="735298"/>
        <a:ext cx="1121587" cy="342084"/>
      </dsp:txXfrm>
    </dsp:sp>
    <dsp:sp modelId="{C17EAAD7-7FAE-42D3-BA42-4DD40D0B2E35}">
      <dsp:nvSpPr>
        <dsp:cNvPr id="0" name=""/>
        <dsp:cNvSpPr/>
      </dsp:nvSpPr>
      <dsp:spPr>
        <a:xfrm>
          <a:off x="2693322" y="1217581"/>
          <a:ext cx="1121587" cy="3420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CN" sz="11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Other shareholding companies</a:t>
          </a:r>
          <a:endParaRPr lang="zh-CN" altLang="en-US" sz="11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2693322" y="1217581"/>
        <a:ext cx="1121587" cy="342084"/>
      </dsp:txXfrm>
    </dsp:sp>
    <dsp:sp modelId="{F6163551-6085-4857-B418-C4768C940158}">
      <dsp:nvSpPr>
        <dsp:cNvPr id="0" name=""/>
        <dsp:cNvSpPr/>
      </dsp:nvSpPr>
      <dsp:spPr>
        <a:xfrm>
          <a:off x="1224133" y="709899"/>
          <a:ext cx="1121587" cy="34208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altLang="zh-CN" sz="11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Vietnam rubber association</a:t>
          </a:r>
          <a:endParaRPr lang="zh-CN" altLang="en-US" sz="11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1224133" y="709899"/>
        <a:ext cx="1121587" cy="34208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CAEA87-2F69-4BA2-AEDD-B30DBDD5DC43}">
      <dsp:nvSpPr>
        <dsp:cNvPr id="0" name=""/>
        <dsp:cNvSpPr/>
      </dsp:nvSpPr>
      <dsp:spPr>
        <a:xfrm>
          <a:off x="1545109" y="1043866"/>
          <a:ext cx="691276" cy="69127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altLang="zh-CN" sz="19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Oil price</a:t>
          </a:r>
          <a:endParaRPr lang="zh-CN" altLang="en-US" sz="19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1578854" y="1077611"/>
        <a:ext cx="623786" cy="623786"/>
      </dsp:txXfrm>
    </dsp:sp>
    <dsp:sp modelId="{86DAAB27-8898-451B-AD0F-5EBFACAF8E5B}">
      <dsp:nvSpPr>
        <dsp:cNvPr id="0" name=""/>
        <dsp:cNvSpPr/>
      </dsp:nvSpPr>
      <dsp:spPr>
        <a:xfrm rot="16200000">
          <a:off x="1674180" y="827298"/>
          <a:ext cx="433134" cy="0"/>
        </a:xfrm>
        <a:custGeom>
          <a:avLst/>
          <a:gdLst/>
          <a:ahLst/>
          <a:cxnLst/>
          <a:rect l="0" t="0" r="0" b="0"/>
          <a:pathLst>
            <a:path>
              <a:moveTo>
                <a:pt x="0" y="0"/>
              </a:moveTo>
              <a:lnTo>
                <a:pt x="43313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EE153C5-3E57-47F5-AD10-3FE75ABC61D2}">
      <dsp:nvSpPr>
        <dsp:cNvPr id="0" name=""/>
        <dsp:cNvSpPr/>
      </dsp:nvSpPr>
      <dsp:spPr>
        <a:xfrm>
          <a:off x="1509026" y="44041"/>
          <a:ext cx="763442" cy="566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1120" tIns="71120" rIns="71120" bIns="71120" numCol="1" spcCol="1270" anchor="ctr" anchorCtr="0">
          <a:noAutofit/>
        </a:bodyPr>
        <a:lstStyle/>
        <a:p>
          <a:pPr lvl="0" algn="ctr" defTabSz="1244600">
            <a:lnSpc>
              <a:spcPct val="90000"/>
            </a:lnSpc>
            <a:spcBef>
              <a:spcPct val="0"/>
            </a:spcBef>
            <a:spcAft>
              <a:spcPct val="35000"/>
            </a:spcAft>
          </a:pPr>
          <a:r>
            <a:rPr lang="en-US" altLang="zh-CN" sz="28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a:t>
          </a:r>
          <a:endParaRPr lang="zh-CN" altLang="en-US" sz="28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1536689" y="71704"/>
        <a:ext cx="708116" cy="511363"/>
      </dsp:txXfrm>
    </dsp:sp>
    <dsp:sp modelId="{1C25AC6C-4C35-4F0E-BF2C-6183F558A447}">
      <dsp:nvSpPr>
        <dsp:cNvPr id="0" name=""/>
        <dsp:cNvSpPr/>
      </dsp:nvSpPr>
      <dsp:spPr>
        <a:xfrm rot="1230912">
          <a:off x="2225956" y="1576468"/>
          <a:ext cx="328890" cy="0"/>
        </a:xfrm>
        <a:custGeom>
          <a:avLst/>
          <a:gdLst/>
          <a:ahLst/>
          <a:cxnLst/>
          <a:rect l="0" t="0" r="0" b="0"/>
          <a:pathLst>
            <a:path>
              <a:moveTo>
                <a:pt x="0" y="0"/>
              </a:moveTo>
              <a:lnTo>
                <a:pt x="328890"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B810A5-45D9-46E8-A51B-DDA3DF3B7994}">
      <dsp:nvSpPr>
        <dsp:cNvPr id="0" name=""/>
        <dsp:cNvSpPr/>
      </dsp:nvSpPr>
      <dsp:spPr>
        <a:xfrm>
          <a:off x="2544418" y="1463255"/>
          <a:ext cx="902254" cy="6793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lvl="0" algn="ctr" defTabSz="977900">
            <a:lnSpc>
              <a:spcPct val="90000"/>
            </a:lnSpc>
            <a:spcBef>
              <a:spcPct val="0"/>
            </a:spcBef>
            <a:spcAft>
              <a:spcPct val="35000"/>
            </a:spcAft>
          </a:pPr>
          <a:r>
            <a:rPr lang="en-US" altLang="zh-CN" sz="2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OPEC</a:t>
          </a:r>
          <a:endParaRPr lang="zh-CN" altLang="en-US" sz="2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2577579" y="1496416"/>
        <a:ext cx="835932" cy="612978"/>
      </dsp:txXfrm>
    </dsp:sp>
    <dsp:sp modelId="{B6678A8C-E301-4E17-8371-6F071BF21495}">
      <dsp:nvSpPr>
        <dsp:cNvPr id="0" name=""/>
        <dsp:cNvSpPr/>
      </dsp:nvSpPr>
      <dsp:spPr>
        <a:xfrm rot="9511416">
          <a:off x="1153494" y="1599757"/>
          <a:ext cx="405698" cy="0"/>
        </a:xfrm>
        <a:custGeom>
          <a:avLst/>
          <a:gdLst/>
          <a:ahLst/>
          <a:cxnLst/>
          <a:rect l="0" t="0" r="0" b="0"/>
          <a:pathLst>
            <a:path>
              <a:moveTo>
                <a:pt x="0" y="0"/>
              </a:moveTo>
              <a:lnTo>
                <a:pt x="405698"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7708016-24E8-4097-BC11-145DFD8E1B58}">
      <dsp:nvSpPr>
        <dsp:cNvPr id="0" name=""/>
        <dsp:cNvSpPr/>
      </dsp:nvSpPr>
      <dsp:spPr>
        <a:xfrm>
          <a:off x="335181" y="1517293"/>
          <a:ext cx="832396" cy="640956"/>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260" tIns="48260" rIns="48260" bIns="48260" numCol="1" spcCol="1270" anchor="ctr" anchorCtr="0">
          <a:noAutofit/>
        </a:bodyPr>
        <a:lstStyle/>
        <a:p>
          <a:pPr lvl="0" algn="ctr" defTabSz="844550">
            <a:lnSpc>
              <a:spcPct val="90000"/>
            </a:lnSpc>
            <a:spcBef>
              <a:spcPct val="0"/>
            </a:spcBef>
            <a:spcAft>
              <a:spcPct val="35000"/>
            </a:spcAft>
          </a:pPr>
          <a:r>
            <a:rPr lang="en-US" altLang="zh-CN" sz="19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Russia</a:t>
          </a:r>
          <a:endParaRPr lang="zh-CN" altLang="en-US" sz="19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a:off x="366470" y="1548582"/>
        <a:ext cx="769818" cy="5783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5A0A91-38E3-4030-A8F6-012F9904F602}">
      <dsp:nvSpPr>
        <dsp:cNvPr id="0" name=""/>
        <dsp:cNvSpPr/>
      </dsp:nvSpPr>
      <dsp:spPr>
        <a:xfrm rot="5400000">
          <a:off x="-222429" y="225592"/>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CN" sz="30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a:t>
          </a:r>
          <a:endParaRPr lang="zh-CN" altLang="en-US" sz="30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rot="-5400000">
        <a:off x="0" y="522165"/>
        <a:ext cx="1038004" cy="444858"/>
      </dsp:txXfrm>
    </dsp:sp>
    <dsp:sp modelId="{8A408FD0-9053-43A0-BCCF-7B87D7AE0A17}">
      <dsp:nvSpPr>
        <dsp:cNvPr id="0" name=""/>
        <dsp:cNvSpPr/>
      </dsp:nvSpPr>
      <dsp:spPr>
        <a:xfrm rot="5400000">
          <a:off x="3749101" y="-2707934"/>
          <a:ext cx="963860" cy="63860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10160" rIns="10160" bIns="10160" numCol="1" spcCol="1270" anchor="ctr" anchorCtr="0">
          <a:noAutofit/>
        </a:bodyPr>
        <a:lstStyle/>
        <a:p>
          <a:pPr marL="171450" lvl="1" indent="-171450" algn="l" defTabSz="711200">
            <a:lnSpc>
              <a:spcPct val="90000"/>
            </a:lnSpc>
            <a:spcBef>
              <a:spcPct val="0"/>
            </a:spcBef>
            <a:spcAft>
              <a:spcPct val="15000"/>
            </a:spcAft>
            <a:buChar char="••"/>
          </a:pPr>
          <a:r>
            <a:rPr lang="en-US" sz="16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With the rubber price going down, the supply acceleration is significantly slowed down compared with ex ante expectation.</a:t>
          </a:r>
          <a:endParaRPr lang="zh-CN" altLang="en-US" sz="16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1450" lvl="1" indent="-171450" algn="l" defTabSz="711200">
            <a:lnSpc>
              <a:spcPct val="90000"/>
            </a:lnSpc>
            <a:spcBef>
              <a:spcPct val="0"/>
            </a:spcBef>
            <a:spcAft>
              <a:spcPct val="15000"/>
            </a:spcAft>
            <a:buChar char="••"/>
          </a:pPr>
          <a:r>
            <a:rPr lang="en-US" sz="16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The excessive production and marketing of global NR significantly contracted in 2014 and stroke a balance.</a:t>
          </a:r>
          <a:endParaRPr lang="zh-CN" altLang="en-US" sz="16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rot="-5400000">
        <a:off x="1038004" y="50215"/>
        <a:ext cx="6339003" cy="869756"/>
      </dsp:txXfrm>
    </dsp:sp>
    <dsp:sp modelId="{FBB14DE4-7A6A-4A5D-8C87-D3E40F1C74CC}">
      <dsp:nvSpPr>
        <dsp:cNvPr id="0" name=""/>
        <dsp:cNvSpPr/>
      </dsp:nvSpPr>
      <dsp:spPr>
        <a:xfrm rot="5400000">
          <a:off x="-222429" y="1512997"/>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CN" sz="30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a:t>
          </a:r>
          <a:endParaRPr lang="zh-CN" altLang="en-US" sz="30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rot="-5400000">
        <a:off x="0" y="1809570"/>
        <a:ext cx="1038004" cy="444858"/>
      </dsp:txXfrm>
    </dsp:sp>
    <dsp:sp modelId="{1D90BA69-641A-4FFC-8382-5B9469F7E145}">
      <dsp:nvSpPr>
        <dsp:cNvPr id="0" name=""/>
        <dsp:cNvSpPr/>
      </dsp:nvSpPr>
      <dsp:spPr>
        <a:xfrm rot="5400000">
          <a:off x="3749101" y="-1420528"/>
          <a:ext cx="963860" cy="63860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Under the new normal background, the auto industry sees the ending of rapid growth and a beginning of steady development. Specifically, the medium and heavy-duty trucks, which are more influenced by the demand for rubber raw material, shows a negative growth period.</a:t>
          </a:r>
          <a:endParaRPr lang="zh-CN" altLang="en-US" sz="1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With the Chinese OBOR strategy, although the practical demands for rubber is not apparent in a short term, the price will respond to the expectation.</a:t>
          </a:r>
          <a:endParaRPr lang="zh-CN" altLang="en-US" sz="1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rot="-5400000">
        <a:off x="1038004" y="1337621"/>
        <a:ext cx="6339003" cy="869756"/>
      </dsp:txXfrm>
    </dsp:sp>
    <dsp:sp modelId="{6A609E88-32DE-4860-8B98-3D3D9400AF1F}">
      <dsp:nvSpPr>
        <dsp:cNvPr id="0" name=""/>
        <dsp:cNvSpPr/>
      </dsp:nvSpPr>
      <dsp:spPr>
        <a:xfrm rot="5400000">
          <a:off x="-222429" y="2800403"/>
          <a:ext cx="1482862" cy="1038004"/>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a:lnSpc>
              <a:spcPct val="90000"/>
            </a:lnSpc>
            <a:spcBef>
              <a:spcPct val="0"/>
            </a:spcBef>
            <a:spcAft>
              <a:spcPct val="35000"/>
            </a:spcAft>
          </a:pPr>
          <a:r>
            <a:rPr lang="en-US" altLang="zh-CN" sz="30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a:t>
          </a:r>
          <a:endParaRPr lang="zh-CN" altLang="en-US" sz="30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rot="-5400000">
        <a:off x="0" y="3096976"/>
        <a:ext cx="1038004" cy="444858"/>
      </dsp:txXfrm>
    </dsp:sp>
    <dsp:sp modelId="{84DA8A8D-CCFE-4176-8F90-9EB29F53ED82}">
      <dsp:nvSpPr>
        <dsp:cNvPr id="0" name=""/>
        <dsp:cNvSpPr/>
      </dsp:nvSpPr>
      <dsp:spPr>
        <a:xfrm rot="5400000">
          <a:off x="3749101" y="-133123"/>
          <a:ext cx="963860" cy="6386055"/>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Upstream jointly supports the price and plans to reduce output, abandoned SICOM pricing system, etc.; raw materials are in short supply and the spot is sold reluctantly. </a:t>
          </a:r>
          <a:endParaRPr lang="zh-CN" altLang="en-US" sz="1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14300" lvl="1" indent="-114300" algn="l" defTabSz="533400">
            <a:lnSpc>
              <a:spcPct val="90000"/>
            </a:lnSpc>
            <a:spcBef>
              <a:spcPct val="0"/>
            </a:spcBef>
            <a:spcAft>
              <a:spcPct val="15000"/>
            </a:spcAft>
            <a:buChar char="••"/>
          </a:pPr>
          <a:r>
            <a:rPr lang="en-US" sz="1200" kern="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Once a dealer breaches the contract, the investors who previously sold for hedging and tyre manufacturers will be faced with forced liquidation of futures or the demands for increasing covering, which may drive further rubber price pulse.</a:t>
          </a:r>
          <a:endParaRPr lang="zh-CN" altLang="en-US" sz="1200" kern="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dsp:txBody>
      <dsp:txXfrm rot="-5400000">
        <a:off x="1038004" y="2625026"/>
        <a:ext cx="6339003" cy="8697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0.02128</cdr:x>
      <cdr:y>0.03906</cdr:y>
    </cdr:from>
    <cdr:to>
      <cdr:x>0.07608</cdr:x>
      <cdr:y>0.8527</cdr:y>
    </cdr:to>
    <cdr:sp macro="" textlink="">
      <cdr:nvSpPr>
        <cdr:cNvPr id="2" name="TextBox 1"/>
        <cdr:cNvSpPr txBox="1"/>
      </cdr:nvSpPr>
      <cdr:spPr>
        <a:xfrm xmlns:a="http://schemas.openxmlformats.org/drawingml/2006/main">
          <a:off x="72008" y="56254"/>
          <a:ext cx="185463" cy="1171767"/>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100" dirty="0"/>
            <a:t>Ten thousand tons</a:t>
          </a:r>
          <a:endParaRPr lang="zh-CN" alt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0.04255</cdr:x>
      <cdr:y>0.05556</cdr:y>
    </cdr:from>
    <cdr:to>
      <cdr:x>0.08586</cdr:x>
      <cdr:y>0.94444</cdr:y>
    </cdr:to>
    <cdr:sp macro="" textlink="">
      <cdr:nvSpPr>
        <cdr:cNvPr id="2" name="TextBox 1"/>
        <cdr:cNvSpPr txBox="1"/>
      </cdr:nvSpPr>
      <cdr:spPr>
        <a:xfrm xmlns:a="http://schemas.openxmlformats.org/drawingml/2006/main">
          <a:off x="144016" y="72008"/>
          <a:ext cx="146555" cy="1152128"/>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100" dirty="0"/>
            <a:t>Ten thousand tons</a:t>
          </a:r>
          <a:endParaRPr lang="zh-CN" alt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cdr:x>
      <cdr:y>0</cdr:y>
    </cdr:from>
    <cdr:to>
      <cdr:x>0.08511</cdr:x>
      <cdr:y>0.83449</cdr:y>
    </cdr:to>
    <cdr:sp macro="" textlink="">
      <cdr:nvSpPr>
        <cdr:cNvPr id="2" name="TextBox 1"/>
        <cdr:cNvSpPr txBox="1"/>
      </cdr:nvSpPr>
      <cdr:spPr>
        <a:xfrm xmlns:a="http://schemas.openxmlformats.org/drawingml/2006/main">
          <a:off x="0" y="0"/>
          <a:ext cx="288033" cy="1201803"/>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100" dirty="0"/>
            <a:t>Ten thousand tons</a:t>
          </a:r>
          <a:endParaRPr lang="zh-CN" alt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0.02128</cdr:x>
      <cdr:y>0.03714</cdr:y>
    </cdr:from>
    <cdr:to>
      <cdr:x>0.07361</cdr:x>
      <cdr:y>1</cdr:y>
    </cdr:to>
    <cdr:sp macro="" textlink="">
      <cdr:nvSpPr>
        <cdr:cNvPr id="2" name="TextBox 1"/>
        <cdr:cNvSpPr txBox="1"/>
      </cdr:nvSpPr>
      <cdr:spPr>
        <a:xfrm xmlns:a="http://schemas.openxmlformats.org/drawingml/2006/main">
          <a:off x="72008" y="50807"/>
          <a:ext cx="177116" cy="1317345"/>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100" dirty="0"/>
            <a:t>Ten thousand tons</a:t>
          </a:r>
          <a:endParaRPr lang="zh-CN" alt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0.12832</cdr:x>
      <cdr:y>0.01852</cdr:y>
    </cdr:from>
    <cdr:to>
      <cdr:x>0.90664</cdr:x>
      <cdr:y>0.08125</cdr:y>
    </cdr:to>
    <cdr:sp macro="" textlink="">
      <cdr:nvSpPr>
        <cdr:cNvPr id="2" name="TextBox 1"/>
        <cdr:cNvSpPr txBox="1"/>
      </cdr:nvSpPr>
      <cdr:spPr>
        <a:xfrm xmlns:a="http://schemas.openxmlformats.org/drawingml/2006/main">
          <a:off x="494885" y="40643"/>
          <a:ext cx="3001727" cy="13765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100" dirty="0" smtClean="0"/>
            <a:t>NR consumption growth </a:t>
          </a:r>
          <a:endParaRPr lang="zh-CN" alt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0.10861</cdr:x>
      <cdr:y>0.02797</cdr:y>
    </cdr:from>
    <cdr:to>
      <cdr:x>0.69039</cdr:x>
      <cdr:y>0.15385</cdr:y>
    </cdr:to>
    <cdr:sp macro="" textlink="">
      <cdr:nvSpPr>
        <cdr:cNvPr id="2" name="TextBox 1"/>
        <cdr:cNvSpPr txBox="1"/>
      </cdr:nvSpPr>
      <cdr:spPr>
        <a:xfrm xmlns:a="http://schemas.openxmlformats.org/drawingml/2006/main">
          <a:off x="406211" y="52366"/>
          <a:ext cx="2175909" cy="23566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altLang="zh-CN" dirty="0" smtClean="0"/>
            <a:t>NR consumption</a:t>
          </a:r>
          <a:endParaRPr lang="zh-CN" altLang="en-US" sz="1100" dirty="0"/>
        </a:p>
      </cdr:txBody>
    </cdr:sp>
  </cdr:relSizeAnchor>
  <cdr:relSizeAnchor xmlns:cdr="http://schemas.openxmlformats.org/drawingml/2006/chartDrawing">
    <cdr:from>
      <cdr:x>0.01082</cdr:x>
      <cdr:y>0.18998</cdr:y>
    </cdr:from>
    <cdr:to>
      <cdr:x>0.08632</cdr:x>
      <cdr:y>0.82143</cdr:y>
    </cdr:to>
    <cdr:sp macro="" textlink="">
      <cdr:nvSpPr>
        <cdr:cNvPr id="3" name="TextBox 1"/>
        <cdr:cNvSpPr txBox="1"/>
      </cdr:nvSpPr>
      <cdr:spPr>
        <a:xfrm xmlns:a="http://schemas.openxmlformats.org/drawingml/2006/main">
          <a:off x="41247" y="383042"/>
          <a:ext cx="287813" cy="1273142"/>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100" dirty="0"/>
            <a:t>Ten thousand tons</a:t>
          </a:r>
          <a:endParaRPr lang="zh-CN" alt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0.01786</cdr:x>
      <cdr:y>0.11111</cdr:y>
    </cdr:from>
    <cdr:to>
      <cdr:x>0.07143</cdr:x>
      <cdr:y>0.91088</cdr:y>
    </cdr:to>
    <cdr:sp macro="" textlink="">
      <cdr:nvSpPr>
        <cdr:cNvPr id="2" name="TextBox 1"/>
        <cdr:cNvSpPr txBox="1"/>
      </cdr:nvSpPr>
      <cdr:spPr>
        <a:xfrm xmlns:a="http://schemas.openxmlformats.org/drawingml/2006/main">
          <a:off x="72008" y="216024"/>
          <a:ext cx="216024" cy="1554918"/>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100" dirty="0"/>
            <a:t>Ten thousand tons</a:t>
          </a:r>
          <a:endParaRPr lang="zh-CN" altLang="en-US" sz="1100" dirty="0"/>
        </a:p>
      </cdr:txBody>
    </cdr:sp>
  </cdr:relSizeAnchor>
  <cdr:relSizeAnchor xmlns:cdr="http://schemas.openxmlformats.org/drawingml/2006/chartDrawing">
    <cdr:from>
      <cdr:x>0.36714</cdr:x>
      <cdr:y>0.03846</cdr:y>
    </cdr:from>
    <cdr:to>
      <cdr:x>0.70593</cdr:x>
      <cdr:y>0.16517</cdr:y>
    </cdr:to>
    <cdr:sp macro="" textlink="">
      <cdr:nvSpPr>
        <cdr:cNvPr id="3" name="TextBox 1"/>
        <cdr:cNvSpPr txBox="1"/>
      </cdr:nvSpPr>
      <cdr:spPr>
        <a:xfrm xmlns:a="http://schemas.openxmlformats.org/drawingml/2006/main">
          <a:off x="1427618" y="72008"/>
          <a:ext cx="1317352" cy="23723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dirty="0" smtClean="0"/>
            <a:t>Stock analysis</a:t>
          </a:r>
          <a:endParaRPr lang="en-US" altLang="zh-CN" dirty="0"/>
        </a:p>
      </cdr:txBody>
    </cdr:sp>
  </cdr:relSizeAnchor>
</c:userShapes>
</file>

<file path=ppt/drawings/drawing8.xml><?xml version="1.0" encoding="utf-8"?>
<c:userShapes xmlns:c="http://schemas.openxmlformats.org/drawingml/2006/chart">
  <cdr:relSizeAnchor xmlns:cdr="http://schemas.openxmlformats.org/drawingml/2006/chartDrawing">
    <cdr:from>
      <cdr:x>0.00683</cdr:x>
      <cdr:y>0.16088</cdr:y>
    </cdr:from>
    <cdr:to>
      <cdr:x>0.07143</cdr:x>
      <cdr:y>0.8936</cdr:y>
    </cdr:to>
    <cdr:sp macro="" textlink="">
      <cdr:nvSpPr>
        <cdr:cNvPr id="2" name="TextBox 1"/>
        <cdr:cNvSpPr txBox="1"/>
      </cdr:nvSpPr>
      <cdr:spPr>
        <a:xfrm xmlns:a="http://schemas.openxmlformats.org/drawingml/2006/main">
          <a:off x="27542" y="337064"/>
          <a:ext cx="260490" cy="1535144"/>
        </a:xfrm>
        <a:prstGeom xmlns:a="http://schemas.openxmlformats.org/drawingml/2006/main" prst="rect">
          <a:avLst/>
        </a:prstGeom>
      </cdr:spPr>
      <cdr:txBody>
        <a:bodyPr xmlns:a="http://schemas.openxmlformats.org/drawingml/2006/main" vert="eaVert"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sz="1100" dirty="0"/>
            <a:t>Ten thousand tons</a:t>
          </a:r>
          <a:endParaRPr lang="zh-CN" altLang="en-US" sz="1100" dirty="0"/>
        </a:p>
      </cdr:txBody>
    </cdr:sp>
  </cdr:relSizeAnchor>
  <cdr:relSizeAnchor xmlns:cdr="http://schemas.openxmlformats.org/drawingml/2006/chartDrawing">
    <cdr:from>
      <cdr:x>0.14815</cdr:x>
      <cdr:y>0.03983</cdr:y>
    </cdr:from>
    <cdr:to>
      <cdr:x>0.91951</cdr:x>
      <cdr:y>0.18193</cdr:y>
    </cdr:to>
    <cdr:sp macro="" textlink="">
      <cdr:nvSpPr>
        <cdr:cNvPr id="3" name="TextBox 1"/>
        <cdr:cNvSpPr txBox="1"/>
      </cdr:nvSpPr>
      <cdr:spPr>
        <a:xfrm xmlns:a="http://schemas.openxmlformats.org/drawingml/2006/main">
          <a:off x="576064" y="72008"/>
          <a:ext cx="2999373" cy="25687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zh-CN" dirty="0" smtClean="0"/>
            <a:t>Supply and demand analysis</a:t>
          </a:r>
          <a:endParaRPr lang="en-US" altLang="zh-CN"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4F4C345-ED06-4D75-A2B1-C7C7E88172D8}" type="datetimeFigureOut">
              <a:rPr lang="zh-CN" altLang="en-US" smtClean="0"/>
              <a:pPr/>
              <a:t>2015/5/27</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D11689-B736-4BAF-8654-FCD9FEFA1219}" type="slidenum">
              <a:rPr lang="zh-CN" altLang="en-US" smtClean="0"/>
              <a:pPr/>
              <a:t>‹#›</a:t>
            </a:fld>
            <a:endParaRPr lang="zh-CN" altLang="en-US"/>
          </a:p>
        </p:txBody>
      </p:sp>
    </p:spTree>
    <p:extLst>
      <p:ext uri="{BB962C8B-B14F-4D97-AF65-F5344CB8AC3E}">
        <p14:creationId xmlns:p14="http://schemas.microsoft.com/office/powerpoint/2010/main" val="28797984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Rot="1" noChangeAspect="1" noChangeArrowheads="1"/>
          </p:cNvSpPr>
          <p:nvPr>
            <p:ph type="sldImg" idx="2"/>
          </p:nvPr>
        </p:nvSpPr>
        <p:spPr bwMode="auto">
          <a:xfrm>
            <a:off x="1141413" y="754063"/>
            <a:ext cx="4391025" cy="3294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sp>
      <p:sp>
        <p:nvSpPr>
          <p:cNvPr id="7171" name="Rectangle 3"/>
          <p:cNvSpPr>
            <a:spLocks noGrp="1" noRot="1" noChangeAspect="1" noChangeArrowheads="1"/>
          </p:cNvSpPr>
          <p:nvPr/>
        </p:nvSpPr>
        <p:spPr bwMode="auto">
          <a:xfrm>
            <a:off x="538163" y="4387850"/>
            <a:ext cx="5780087"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lstStyle/>
          <a:p>
            <a:pPr>
              <a:spcBef>
                <a:spcPct val="30000"/>
              </a:spcBef>
            </a:pPr>
            <a:r>
              <a:rPr lang="zh-CN" altLang="en-US" sz="1200">
                <a:solidFill>
                  <a:srgbClr val="000000"/>
                </a:solidFill>
                <a:ea typeface="楷体_GB2312" pitchFamily="1" charset="-122"/>
              </a:rPr>
              <a:t>单击此处编辑母版文本样式</a:t>
            </a:r>
          </a:p>
          <a:p>
            <a:pPr>
              <a:spcBef>
                <a:spcPct val="30000"/>
              </a:spcBef>
            </a:pPr>
            <a:r>
              <a:rPr lang="zh-CN" altLang="en-US" sz="1200">
                <a:solidFill>
                  <a:srgbClr val="000000"/>
                </a:solidFill>
                <a:ea typeface="楷体_GB2312" pitchFamily="1" charset="-122"/>
              </a:rPr>
              <a:t>第二级</a:t>
            </a:r>
          </a:p>
          <a:p>
            <a:pPr>
              <a:spcBef>
                <a:spcPct val="30000"/>
              </a:spcBef>
            </a:pPr>
            <a:r>
              <a:rPr lang="zh-CN" altLang="en-US" sz="1200">
                <a:solidFill>
                  <a:srgbClr val="000000"/>
                </a:solidFill>
                <a:ea typeface="楷体_GB2312" pitchFamily="1" charset="-122"/>
              </a:rPr>
              <a:t>第三级</a:t>
            </a:r>
          </a:p>
          <a:p>
            <a:pPr>
              <a:spcBef>
                <a:spcPct val="30000"/>
              </a:spcBef>
            </a:pPr>
            <a:r>
              <a:rPr lang="zh-CN" altLang="en-US" sz="1200">
                <a:solidFill>
                  <a:srgbClr val="000000"/>
                </a:solidFill>
                <a:ea typeface="楷体_GB2312" pitchFamily="1" charset="-122"/>
              </a:rPr>
              <a:t>第四级</a:t>
            </a:r>
          </a:p>
          <a:p>
            <a:pPr>
              <a:spcBef>
                <a:spcPct val="30000"/>
              </a:spcBef>
            </a:pPr>
            <a:r>
              <a:rPr lang="zh-CN" altLang="en-US" sz="1200">
                <a:solidFill>
                  <a:srgbClr val="000000"/>
                </a:solidFill>
                <a:ea typeface="楷体_GB2312" pitchFamily="1" charset="-122"/>
              </a:rPr>
              <a:t>第五级</a:t>
            </a:r>
            <a:endParaRPr lang="zh-CN" altLang="en-US"/>
          </a:p>
        </p:txBody>
      </p:sp>
      <p:sp>
        <p:nvSpPr>
          <p:cNvPr id="7172" name="Rectangle 4"/>
          <p:cNvSpPr>
            <a:spLocks noGrp="1" noChangeArrowheads="1"/>
          </p:cNvSpPr>
          <p:nvPr>
            <p:ph type="hdr" sz="quarter" idx="4294967295"/>
          </p:nvPr>
        </p:nvSpPr>
        <p:spPr bwMode="auto">
          <a:xfrm>
            <a:off x="0" y="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ea typeface="楷体_GB2312" pitchFamily="1" charset="-122"/>
              </a:defRPr>
            </a:lvl1pPr>
          </a:lstStyle>
          <a:p>
            <a:endParaRPr lang="zh-CN" altLang="zh-CN"/>
          </a:p>
        </p:txBody>
      </p:sp>
      <p:sp>
        <p:nvSpPr>
          <p:cNvPr id="7173" name="Rectangle 5"/>
          <p:cNvSpPr>
            <a:spLocks noGrp="1" noChangeArrowheads="1"/>
          </p:cNvSpPr>
          <p:nvPr>
            <p:ph type="dt" idx="1"/>
          </p:nvPr>
        </p:nvSpPr>
        <p:spPr bwMode="auto">
          <a:xfrm>
            <a:off x="3884613" y="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ea typeface="楷体_GB2312" pitchFamily="1" charset="-122"/>
              </a:defRPr>
            </a:lvl1pPr>
          </a:lstStyle>
          <a:p>
            <a:endParaRPr lang="zh-CN" altLang="zh-CN"/>
          </a:p>
        </p:txBody>
      </p:sp>
      <p:sp>
        <p:nvSpPr>
          <p:cNvPr id="7174" name="Rectangle 6"/>
          <p:cNvSpPr>
            <a:spLocks noGrp="1" noChangeArrowheads="1"/>
          </p:cNvSpPr>
          <p:nvPr>
            <p:ph type="ftr" sz="quarter" idx="4"/>
          </p:nvPr>
        </p:nvSpPr>
        <p:spPr bwMode="auto">
          <a:xfrm>
            <a:off x="0" y="8686800"/>
            <a:ext cx="29733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ea typeface="楷体_GB2312" pitchFamily="1" charset="-122"/>
              </a:defRPr>
            </a:lvl1pPr>
          </a:lstStyle>
          <a:p>
            <a:endParaRPr lang="zh-CN" altLang="zh-CN"/>
          </a:p>
        </p:txBody>
      </p:sp>
      <p:sp>
        <p:nvSpPr>
          <p:cNvPr id="7175" name="Rectangle 7"/>
          <p:cNvSpPr>
            <a:spLocks noGrp="1" noChangeArrowheads="1"/>
          </p:cNvSpPr>
          <p:nvPr>
            <p:ph type="sldNum" sz="quarter" idx="5"/>
          </p:nvPr>
        </p:nvSpPr>
        <p:spPr bwMode="auto">
          <a:xfrm>
            <a:off x="3884613" y="8686800"/>
            <a:ext cx="29733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a:lvl1pPr>
          </a:lstStyle>
          <a:p>
            <a:fld id="{F907DDB8-7E8F-470E-947B-2EF7607C04F5}" type="slidenum">
              <a:rPr lang="zh-CN" altLang="en-US"/>
              <a:pPr/>
              <a:t>‹#›</a:t>
            </a:fld>
            <a:endParaRPr lang="zh-CN" altLang="en-US">
              <a:ea typeface="楷体_GB2312" pitchFamily="1" charset="-122"/>
            </a:endParaRPr>
          </a:p>
        </p:txBody>
      </p:sp>
    </p:spTree>
    <p:extLst>
      <p:ext uri="{BB962C8B-B14F-4D97-AF65-F5344CB8AC3E}">
        <p14:creationId xmlns:p14="http://schemas.microsoft.com/office/powerpoint/2010/main" val="1555398448"/>
      </p:ext>
    </p:extLst>
  </p:cSld>
  <p:clrMap bg1="lt1" tx1="dk1" bg2="lt2" tx2="dk2" accent1="accent1" accent2="accent2" accent3="accent3" accent4="accent4" accent5="accent5" accent6="accent6" hlink="hlink" folHlink="folHlink"/>
  <p:notesStyle>
    <a:lvl1pPr algn="l" defTabSz="0" rtl="0" eaLnBrk="0" fontAlgn="base" hangingPunct="0">
      <a:spcBef>
        <a:spcPct val="30000"/>
      </a:spcBef>
      <a:spcAft>
        <a:spcPct val="0"/>
      </a:spcAft>
      <a:defRPr sz="1200" kern="1200">
        <a:solidFill>
          <a:schemeClr val="tx1"/>
        </a:solidFill>
        <a:latin typeface="Arial" pitchFamily="34" charset="0"/>
        <a:ea typeface="+mn-ea"/>
        <a:cs typeface="+mn-cs"/>
      </a:defRPr>
    </a:lvl1pPr>
    <a:lvl2pPr algn="l" defTabSz="0" rtl="0" eaLnBrk="0" fontAlgn="base" hangingPunct="0">
      <a:spcBef>
        <a:spcPct val="30000"/>
      </a:spcBef>
      <a:spcAft>
        <a:spcPct val="0"/>
      </a:spcAft>
      <a:defRPr sz="1200" kern="1200">
        <a:solidFill>
          <a:schemeClr val="tx1"/>
        </a:solidFill>
        <a:latin typeface="Arial" pitchFamily="34" charset="0"/>
        <a:ea typeface="+mn-ea"/>
        <a:cs typeface="+mn-cs"/>
      </a:defRPr>
    </a:lvl2pPr>
    <a:lvl3pPr algn="l" defTabSz="0" rtl="0" eaLnBrk="0" fontAlgn="base" hangingPunct="0">
      <a:spcBef>
        <a:spcPct val="30000"/>
      </a:spcBef>
      <a:spcAft>
        <a:spcPct val="0"/>
      </a:spcAft>
      <a:defRPr sz="1200" kern="1200">
        <a:solidFill>
          <a:schemeClr val="tx1"/>
        </a:solidFill>
        <a:latin typeface="Arial" pitchFamily="34" charset="0"/>
        <a:ea typeface="+mn-ea"/>
        <a:cs typeface="+mn-cs"/>
      </a:defRPr>
    </a:lvl3pPr>
    <a:lvl4pPr algn="l" defTabSz="0" rtl="0" eaLnBrk="0" fontAlgn="base" hangingPunct="0">
      <a:spcBef>
        <a:spcPct val="30000"/>
      </a:spcBef>
      <a:spcAft>
        <a:spcPct val="0"/>
      </a:spcAft>
      <a:defRPr sz="1200" kern="1200">
        <a:solidFill>
          <a:schemeClr val="tx1"/>
        </a:solidFill>
        <a:latin typeface="Arial" pitchFamily="34" charset="0"/>
        <a:ea typeface="+mn-ea"/>
        <a:cs typeface="+mn-cs"/>
      </a:defRPr>
    </a:lvl4pPr>
    <a:lvl5pPr algn="l" defTabSz="0"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4</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14</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15</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16</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17</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18</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pPr marL="0" marR="0" indent="0" algn="l" defTabSz="0" rtl="0" eaLnBrk="0" fontAlgn="base" latinLnBrk="0" hangingPunct="0">
              <a:lnSpc>
                <a:spcPct val="100000"/>
              </a:lnSpc>
              <a:spcBef>
                <a:spcPct val="30000"/>
              </a:spcBef>
              <a:spcAft>
                <a:spcPct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19</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23</a:t>
            </a:fld>
            <a:endParaRPr lang="zh-CN" altLang="en-US">
              <a:ea typeface="楷体_GB2312" pitchFamily="1" charset="-122"/>
            </a:endParaRPr>
          </a:p>
        </p:txBody>
      </p:sp>
    </p:spTree>
    <p:extLst>
      <p:ext uri="{BB962C8B-B14F-4D97-AF65-F5344CB8AC3E}">
        <p14:creationId xmlns:p14="http://schemas.microsoft.com/office/powerpoint/2010/main" val="11287970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30</a:t>
            </a:fld>
            <a:endParaRPr lang="zh-CN" altLang="en-US">
              <a:ea typeface="楷体_GB2312" pitchFamily="1" charset="-122"/>
            </a:endParaRPr>
          </a:p>
        </p:txBody>
      </p:sp>
    </p:spTree>
    <p:extLst>
      <p:ext uri="{BB962C8B-B14F-4D97-AF65-F5344CB8AC3E}">
        <p14:creationId xmlns:p14="http://schemas.microsoft.com/office/powerpoint/2010/main" val="5290767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38</a:t>
            </a:fld>
            <a:endParaRPr lang="zh-CN" altLang="en-US">
              <a:ea typeface="楷体_GB2312" pitchFamily="1" charset="-122"/>
            </a:endParaRPr>
          </a:p>
        </p:txBody>
      </p:sp>
    </p:spTree>
    <p:extLst>
      <p:ext uri="{BB962C8B-B14F-4D97-AF65-F5344CB8AC3E}">
        <p14:creationId xmlns:p14="http://schemas.microsoft.com/office/powerpoint/2010/main" val="3103381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5</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6</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7</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8</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9</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10</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11</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dirty="0"/>
          </a:p>
        </p:txBody>
      </p:sp>
      <p:sp>
        <p:nvSpPr>
          <p:cNvPr id="4" name="灯片编号占位符 3"/>
          <p:cNvSpPr>
            <a:spLocks noGrp="1"/>
          </p:cNvSpPr>
          <p:nvPr>
            <p:ph type="sldNum" sz="quarter" idx="10"/>
          </p:nvPr>
        </p:nvSpPr>
        <p:spPr/>
        <p:txBody>
          <a:bodyPr/>
          <a:lstStyle/>
          <a:p>
            <a:fld id="{F907DDB8-7E8F-470E-947B-2EF7607C04F5}" type="slidenum">
              <a:rPr lang="zh-CN" altLang="en-US" smtClean="0"/>
              <a:pPr/>
              <a:t>12</a:t>
            </a:fld>
            <a:endParaRPr lang="zh-CN" altLang="en-US">
              <a:ea typeface="楷体_GB2312" pitchFamily="1" charset="-122"/>
            </a:endParaRPr>
          </a:p>
        </p:txBody>
      </p:sp>
    </p:spTree>
    <p:extLst>
      <p:ext uri="{BB962C8B-B14F-4D97-AF65-F5344CB8AC3E}">
        <p14:creationId xmlns:p14="http://schemas.microsoft.com/office/powerpoint/2010/main" val="2775850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A527659-0095-4B8E-BEAD-2C9896D1BCBE}"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25439871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F6E70FCA-517A-4676-8058-5E11261E4521}"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3596421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4625" y="685800"/>
            <a:ext cx="1971675"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85800"/>
            <a:ext cx="5762625"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5B0F2C9E-BFED-4F7D-88D9-E8169414C88F}"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1214991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1229872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6142545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79150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477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4930604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5703890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1514323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6245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91648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EE81A5C-6A45-4B0F-B6B4-1318CEFAACAA}"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26543408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8989548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66485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4625" y="685800"/>
            <a:ext cx="1971675"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85800"/>
            <a:ext cx="5762625"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2359071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19138812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0866628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4133879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477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99732874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231387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1069939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996966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05E70233-4AB9-4929-B96D-D190A0A46C29}"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9266678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7583363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23458943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7975623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4625" y="685800"/>
            <a:ext cx="1971675"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85800"/>
            <a:ext cx="5762625"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0395988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E9E68390-C977-4271-9B08-67D7ED4860B3}"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17375836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B0A1A66-099E-4EBB-BF8D-43C38EF11CE6}"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40518082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CBB34D6-E669-4AAA-8D9B-898461A10207}"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17628789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477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90A74D12-054C-454F-A3E2-8EC5AF29D6E9}"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372724575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A86889D4-89C9-4846-883C-0E6450C17133}"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36554580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BFD3E2B9-029B-464B-81DD-7A708520B334}"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8901640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477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382FA69-481B-468F-92DC-DA1FE28482B1}"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9932166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1D1081EE-FB41-4A2A-A1B9-A890DF98AF14}"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2002585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7336AB5B-2D60-43C3-960D-F892B3D991E2}"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114967446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00A6FE6-89B0-44C9-ADE4-F07ECB7E2816}"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21698437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13092C41-B8DC-4EEF-A775-80E016C26F53}"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2793759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4625" y="685800"/>
            <a:ext cx="1971675"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85800"/>
            <a:ext cx="5762625"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666FF3C4-37E3-4505-A9E4-18B117491516}"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15095338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A231E4FA-A380-465D-B56C-AADBAA3FAD6B}" type="slidenum">
              <a:rPr lang="zh-CN" altLang="en-US"/>
              <a:pPr/>
              <a:t>‹#›</a:t>
            </a:fld>
            <a:endParaRPr lang="zh-CN" altLang="en-US" sz="1800" b="0">
              <a:latin typeface="+mn-lt"/>
            </a:endParaRPr>
          </a:p>
        </p:txBody>
      </p:sp>
    </p:spTree>
    <p:extLst>
      <p:ext uri="{BB962C8B-B14F-4D97-AF65-F5344CB8AC3E}">
        <p14:creationId xmlns:p14="http://schemas.microsoft.com/office/powerpoint/2010/main" val="16829799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D5E11CC7-BC73-4747-B329-80BB8ADA1D22}" type="slidenum">
              <a:rPr lang="zh-CN" altLang="en-US"/>
              <a:pPr/>
              <a:t>‹#›</a:t>
            </a:fld>
            <a:endParaRPr lang="zh-CN" altLang="en-US" sz="1800" b="0">
              <a:latin typeface="+mn-lt"/>
            </a:endParaRPr>
          </a:p>
        </p:txBody>
      </p:sp>
    </p:spTree>
    <p:extLst>
      <p:ext uri="{BB962C8B-B14F-4D97-AF65-F5344CB8AC3E}">
        <p14:creationId xmlns:p14="http://schemas.microsoft.com/office/powerpoint/2010/main" val="143219853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A2F93E9-8F36-4643-A715-4A6DD448189B}" type="slidenum">
              <a:rPr lang="zh-CN" altLang="en-US"/>
              <a:pPr/>
              <a:t>‹#›</a:t>
            </a:fld>
            <a:endParaRPr lang="zh-CN" altLang="en-US" sz="1800" b="0">
              <a:latin typeface="+mn-lt"/>
            </a:endParaRPr>
          </a:p>
        </p:txBody>
      </p:sp>
    </p:spTree>
    <p:extLst>
      <p:ext uri="{BB962C8B-B14F-4D97-AF65-F5344CB8AC3E}">
        <p14:creationId xmlns:p14="http://schemas.microsoft.com/office/powerpoint/2010/main" val="4112633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477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19200"/>
            <a:ext cx="38481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33580596-CF92-40D8-BEF4-9E439507110F}" type="slidenum">
              <a:rPr lang="zh-CN" altLang="en-US"/>
              <a:pPr/>
              <a:t>‹#›</a:t>
            </a:fld>
            <a:endParaRPr lang="zh-CN" altLang="en-US" sz="1800" b="0">
              <a:latin typeface="+mn-lt"/>
            </a:endParaRPr>
          </a:p>
        </p:txBody>
      </p:sp>
    </p:spTree>
    <p:extLst>
      <p:ext uri="{BB962C8B-B14F-4D97-AF65-F5344CB8AC3E}">
        <p14:creationId xmlns:p14="http://schemas.microsoft.com/office/powerpoint/2010/main" val="14539653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A1142310-BAD9-42B5-A6B7-2A545030813A}" type="slidenum">
              <a:rPr lang="zh-CN" altLang="en-US"/>
              <a:pPr/>
              <a:t>‹#›</a:t>
            </a:fld>
            <a:endParaRPr lang="zh-CN" altLang="en-US" sz="1800" b="0">
              <a:latin typeface="+mn-lt"/>
            </a:endParaRPr>
          </a:p>
        </p:txBody>
      </p:sp>
    </p:spTree>
    <p:extLst>
      <p:ext uri="{BB962C8B-B14F-4D97-AF65-F5344CB8AC3E}">
        <p14:creationId xmlns:p14="http://schemas.microsoft.com/office/powerpoint/2010/main" val="6350799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lvl1pPr>
              <a:defRPr/>
            </a:lvl1pPr>
          </a:lstStyle>
          <a:p>
            <a:endParaRPr lang="zh-CN" altLang="zh-CN"/>
          </a:p>
        </p:txBody>
      </p:sp>
      <p:sp>
        <p:nvSpPr>
          <p:cNvPr id="8" name="页脚占位符 7"/>
          <p:cNvSpPr>
            <a:spLocks noGrp="1"/>
          </p:cNvSpPr>
          <p:nvPr>
            <p:ph type="ftr" sz="quarter" idx="11"/>
          </p:nvPr>
        </p:nvSpPr>
        <p:spPr/>
        <p:txBody>
          <a:bodyPr/>
          <a:lstStyle>
            <a:lvl1pPr>
              <a:defRPr/>
            </a:lvl1pPr>
          </a:lstStyle>
          <a:p>
            <a:endParaRPr lang="zh-CN" altLang="zh-CN"/>
          </a:p>
        </p:txBody>
      </p:sp>
      <p:sp>
        <p:nvSpPr>
          <p:cNvPr id="9" name="灯片编号占位符 8"/>
          <p:cNvSpPr>
            <a:spLocks noGrp="1"/>
          </p:cNvSpPr>
          <p:nvPr>
            <p:ph type="sldNum" sz="quarter" idx="12"/>
          </p:nvPr>
        </p:nvSpPr>
        <p:spPr/>
        <p:txBody>
          <a:bodyPr/>
          <a:lstStyle>
            <a:lvl1pPr>
              <a:defRPr/>
            </a:lvl1pPr>
          </a:lstStyle>
          <a:p>
            <a:fld id="{56EB280C-C68B-4E02-9278-B13A6AD9989A}"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366538751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A538AA5E-3FB1-42BD-987D-04074F7EC4C2}" type="slidenum">
              <a:rPr lang="zh-CN" altLang="en-US"/>
              <a:pPr/>
              <a:t>‹#›</a:t>
            </a:fld>
            <a:endParaRPr lang="zh-CN" altLang="en-US" sz="1800" b="0">
              <a:latin typeface="+mn-lt"/>
            </a:endParaRPr>
          </a:p>
        </p:txBody>
      </p:sp>
    </p:spTree>
    <p:extLst>
      <p:ext uri="{BB962C8B-B14F-4D97-AF65-F5344CB8AC3E}">
        <p14:creationId xmlns:p14="http://schemas.microsoft.com/office/powerpoint/2010/main" val="37946377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39F9AED7-47B4-4FF2-8BE1-D3199A6B58F9}" type="slidenum">
              <a:rPr lang="zh-CN" altLang="en-US"/>
              <a:pPr/>
              <a:t>‹#›</a:t>
            </a:fld>
            <a:endParaRPr lang="zh-CN" altLang="en-US" sz="1800" b="0">
              <a:latin typeface="+mn-lt"/>
            </a:endParaRPr>
          </a:p>
        </p:txBody>
      </p:sp>
    </p:spTree>
    <p:extLst>
      <p:ext uri="{BB962C8B-B14F-4D97-AF65-F5344CB8AC3E}">
        <p14:creationId xmlns:p14="http://schemas.microsoft.com/office/powerpoint/2010/main" val="13894618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1B5E741D-CC37-44A9-898C-1D2995C325DE}" type="slidenum">
              <a:rPr lang="zh-CN" altLang="en-US"/>
              <a:pPr/>
              <a:t>‹#›</a:t>
            </a:fld>
            <a:endParaRPr lang="zh-CN" altLang="en-US" sz="1800" b="0">
              <a:latin typeface="+mn-lt"/>
            </a:endParaRPr>
          </a:p>
        </p:txBody>
      </p:sp>
    </p:spTree>
    <p:extLst>
      <p:ext uri="{BB962C8B-B14F-4D97-AF65-F5344CB8AC3E}">
        <p14:creationId xmlns:p14="http://schemas.microsoft.com/office/powerpoint/2010/main" val="5303914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029949BC-459B-4D25-B25A-25C07AF368DD}" type="slidenum">
              <a:rPr lang="zh-CN" altLang="en-US"/>
              <a:pPr/>
              <a:t>‹#›</a:t>
            </a:fld>
            <a:endParaRPr lang="zh-CN" altLang="en-US" sz="1800" b="0">
              <a:latin typeface="+mn-lt"/>
            </a:endParaRPr>
          </a:p>
        </p:txBody>
      </p:sp>
    </p:spTree>
    <p:extLst>
      <p:ext uri="{BB962C8B-B14F-4D97-AF65-F5344CB8AC3E}">
        <p14:creationId xmlns:p14="http://schemas.microsoft.com/office/powerpoint/2010/main" val="361800050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C3609E0A-4CA1-4229-A20F-55A422276655}" type="slidenum">
              <a:rPr lang="zh-CN" altLang="en-US"/>
              <a:pPr/>
              <a:t>‹#›</a:t>
            </a:fld>
            <a:endParaRPr lang="zh-CN" altLang="en-US" sz="1800" b="0">
              <a:latin typeface="+mn-lt"/>
            </a:endParaRPr>
          </a:p>
        </p:txBody>
      </p:sp>
    </p:spTree>
    <p:extLst>
      <p:ext uri="{BB962C8B-B14F-4D97-AF65-F5344CB8AC3E}">
        <p14:creationId xmlns:p14="http://schemas.microsoft.com/office/powerpoint/2010/main" val="34484799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24625" y="685800"/>
            <a:ext cx="1971675"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685800"/>
            <a:ext cx="5762625"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endParaRPr lang="zh-CN" altLang="zh-CN"/>
          </a:p>
        </p:txBody>
      </p:sp>
      <p:sp>
        <p:nvSpPr>
          <p:cNvPr id="5" name="页脚占位符 4"/>
          <p:cNvSpPr>
            <a:spLocks noGrp="1"/>
          </p:cNvSpPr>
          <p:nvPr>
            <p:ph type="ftr" sz="quarter" idx="11"/>
          </p:nvPr>
        </p:nvSpPr>
        <p:spPr/>
        <p:txBody>
          <a:bodyPr/>
          <a:lstStyle>
            <a:lvl1pPr>
              <a:defRPr/>
            </a:lvl1pPr>
          </a:lstStyle>
          <a:p>
            <a:endParaRPr lang="zh-CN" altLang="zh-CN"/>
          </a:p>
        </p:txBody>
      </p:sp>
      <p:sp>
        <p:nvSpPr>
          <p:cNvPr id="6" name="灯片编号占位符 5"/>
          <p:cNvSpPr>
            <a:spLocks noGrp="1"/>
          </p:cNvSpPr>
          <p:nvPr>
            <p:ph type="sldNum" sz="quarter" idx="12"/>
          </p:nvPr>
        </p:nvSpPr>
        <p:spPr/>
        <p:txBody>
          <a:bodyPr/>
          <a:lstStyle>
            <a:lvl1pPr>
              <a:defRPr/>
            </a:lvl1pPr>
          </a:lstStyle>
          <a:p>
            <a:fld id="{85586A8D-5DA2-40B1-A50B-9A31707B8218}" type="slidenum">
              <a:rPr lang="zh-CN" altLang="en-US"/>
              <a:pPr/>
              <a:t>‹#›</a:t>
            </a:fld>
            <a:endParaRPr lang="zh-CN" altLang="en-US" sz="1800" b="0">
              <a:latin typeface="+mn-lt"/>
            </a:endParaRPr>
          </a:p>
        </p:txBody>
      </p:sp>
    </p:spTree>
    <p:extLst>
      <p:ext uri="{BB962C8B-B14F-4D97-AF65-F5344CB8AC3E}">
        <p14:creationId xmlns:p14="http://schemas.microsoft.com/office/powerpoint/2010/main" val="299863864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685800"/>
            <a:ext cx="6477000" cy="457200"/>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685800" y="6400800"/>
            <a:ext cx="1905000" cy="304800"/>
          </a:xfrm>
        </p:spPr>
        <p:txBody>
          <a:bodyPr/>
          <a:lstStyle>
            <a:lvl1pPr>
              <a:defRPr/>
            </a:lvl1pPr>
          </a:lstStyle>
          <a:p>
            <a:endParaRPr lang="zh-CN" altLang="zh-CN"/>
          </a:p>
        </p:txBody>
      </p:sp>
      <p:sp>
        <p:nvSpPr>
          <p:cNvPr id="4" name="页脚占位符 3"/>
          <p:cNvSpPr>
            <a:spLocks noGrp="1"/>
          </p:cNvSpPr>
          <p:nvPr>
            <p:ph type="ftr" sz="quarter" idx="11"/>
          </p:nvPr>
        </p:nvSpPr>
        <p:spPr>
          <a:xfrm>
            <a:off x="3124200" y="6400800"/>
            <a:ext cx="2895600" cy="304800"/>
          </a:xfrm>
        </p:spPr>
        <p:txBody>
          <a:bodyPr/>
          <a:lstStyle>
            <a:lvl1pPr>
              <a:defRPr/>
            </a:lvl1pPr>
          </a:lstStyle>
          <a:p>
            <a:endParaRPr lang="zh-CN" altLang="zh-CN"/>
          </a:p>
        </p:txBody>
      </p:sp>
      <p:sp>
        <p:nvSpPr>
          <p:cNvPr id="5" name="灯片编号占位符 4"/>
          <p:cNvSpPr>
            <a:spLocks noGrp="1"/>
          </p:cNvSpPr>
          <p:nvPr>
            <p:ph type="sldNum" sz="quarter" idx="12"/>
          </p:nvPr>
        </p:nvSpPr>
        <p:spPr>
          <a:xfrm>
            <a:off x="6553200" y="6400800"/>
            <a:ext cx="1905000" cy="304800"/>
          </a:xfrm>
        </p:spPr>
        <p:txBody>
          <a:bodyPr/>
          <a:lstStyle>
            <a:lvl1pPr>
              <a:defRPr/>
            </a:lvl1pPr>
          </a:lstStyle>
          <a:p>
            <a:fld id="{8AD48888-413D-461E-B299-57856ECC2FCB}" type="slidenum">
              <a:rPr lang="zh-CN" altLang="en-US"/>
              <a:pPr/>
              <a:t>‹#›</a:t>
            </a:fld>
            <a:endParaRPr lang="zh-CN" altLang="en-US" sz="1800" b="0">
              <a:latin typeface="+mn-lt"/>
            </a:endParaRPr>
          </a:p>
        </p:txBody>
      </p:sp>
    </p:spTree>
    <p:extLst>
      <p:ext uri="{BB962C8B-B14F-4D97-AF65-F5344CB8AC3E}">
        <p14:creationId xmlns:p14="http://schemas.microsoft.com/office/powerpoint/2010/main" val="96228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lvl1pPr>
              <a:defRPr/>
            </a:lvl1pPr>
          </a:lstStyle>
          <a:p>
            <a:endParaRPr lang="zh-CN" altLang="zh-CN"/>
          </a:p>
        </p:txBody>
      </p:sp>
      <p:sp>
        <p:nvSpPr>
          <p:cNvPr id="4" name="页脚占位符 3"/>
          <p:cNvSpPr>
            <a:spLocks noGrp="1"/>
          </p:cNvSpPr>
          <p:nvPr>
            <p:ph type="ftr" sz="quarter" idx="11"/>
          </p:nvPr>
        </p:nvSpPr>
        <p:spPr/>
        <p:txBody>
          <a:bodyPr/>
          <a:lstStyle>
            <a:lvl1pPr>
              <a:defRPr/>
            </a:lvl1pPr>
          </a:lstStyle>
          <a:p>
            <a:endParaRPr lang="zh-CN" altLang="zh-CN"/>
          </a:p>
        </p:txBody>
      </p:sp>
      <p:sp>
        <p:nvSpPr>
          <p:cNvPr id="5" name="灯片编号占位符 4"/>
          <p:cNvSpPr>
            <a:spLocks noGrp="1"/>
          </p:cNvSpPr>
          <p:nvPr>
            <p:ph type="sldNum" sz="quarter" idx="12"/>
          </p:nvPr>
        </p:nvSpPr>
        <p:spPr/>
        <p:txBody>
          <a:bodyPr/>
          <a:lstStyle>
            <a:lvl1pPr>
              <a:defRPr/>
            </a:lvl1pPr>
          </a:lstStyle>
          <a:p>
            <a:fld id="{C55CE066-8A0F-4BB6-864B-BF58607BEDE4}"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342373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endParaRPr lang="zh-CN" altLang="zh-CN"/>
          </a:p>
        </p:txBody>
      </p:sp>
      <p:sp>
        <p:nvSpPr>
          <p:cNvPr id="3" name="页脚占位符 2"/>
          <p:cNvSpPr>
            <a:spLocks noGrp="1"/>
          </p:cNvSpPr>
          <p:nvPr>
            <p:ph type="ftr" sz="quarter" idx="11"/>
          </p:nvPr>
        </p:nvSpPr>
        <p:spPr/>
        <p:txBody>
          <a:bodyPr/>
          <a:lstStyle>
            <a:lvl1pPr>
              <a:defRPr/>
            </a:lvl1pPr>
          </a:lstStyle>
          <a:p>
            <a:endParaRPr lang="zh-CN" altLang="zh-CN"/>
          </a:p>
        </p:txBody>
      </p:sp>
      <p:sp>
        <p:nvSpPr>
          <p:cNvPr id="4" name="灯片编号占位符 3"/>
          <p:cNvSpPr>
            <a:spLocks noGrp="1"/>
          </p:cNvSpPr>
          <p:nvPr>
            <p:ph type="sldNum" sz="quarter" idx="12"/>
          </p:nvPr>
        </p:nvSpPr>
        <p:spPr/>
        <p:txBody>
          <a:bodyPr/>
          <a:lstStyle>
            <a:lvl1pPr>
              <a:defRPr/>
            </a:lvl1pPr>
          </a:lstStyle>
          <a:p>
            <a:fld id="{95A2161C-09B6-4C68-B702-9FB392E48CE4}"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374758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A186D7FC-8D61-48D6-A02B-A4D96592C4D9}"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336083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lvl1pPr>
              <a:defRPr/>
            </a:lvl1pPr>
          </a:lstStyle>
          <a:p>
            <a:endParaRPr lang="zh-CN" altLang="zh-CN"/>
          </a:p>
        </p:txBody>
      </p:sp>
      <p:sp>
        <p:nvSpPr>
          <p:cNvPr id="6" name="页脚占位符 5"/>
          <p:cNvSpPr>
            <a:spLocks noGrp="1"/>
          </p:cNvSpPr>
          <p:nvPr>
            <p:ph type="ftr" sz="quarter" idx="11"/>
          </p:nvPr>
        </p:nvSpPr>
        <p:spPr/>
        <p:txBody>
          <a:bodyPr/>
          <a:lstStyle>
            <a:lvl1pPr>
              <a:defRPr/>
            </a:lvl1pPr>
          </a:lstStyle>
          <a:p>
            <a:endParaRPr lang="zh-CN" altLang="zh-CN"/>
          </a:p>
        </p:txBody>
      </p:sp>
      <p:sp>
        <p:nvSpPr>
          <p:cNvPr id="7" name="灯片编号占位符 6"/>
          <p:cNvSpPr>
            <a:spLocks noGrp="1"/>
          </p:cNvSpPr>
          <p:nvPr>
            <p:ph type="sldNum" sz="quarter" idx="12"/>
          </p:nvPr>
        </p:nvSpPr>
        <p:spPr/>
        <p:txBody>
          <a:bodyPr/>
          <a:lstStyle>
            <a:lvl1pPr>
              <a:defRPr/>
            </a:lvl1pPr>
          </a:lstStyle>
          <a:p>
            <a:fld id="{C1A7D57B-91D7-4AAC-8609-325CCA51657E}" type="slidenum">
              <a:rPr lang="zh-CN" altLang="en-US"/>
              <a:pPr/>
              <a:t>‹#›</a:t>
            </a:fld>
            <a:endParaRPr lang="zh-CN" altLang="en-US" sz="1800">
              <a:latin typeface="+mn-lt"/>
              <a:ea typeface="宋体" pitchFamily="2" charset="-122"/>
            </a:endParaRPr>
          </a:p>
        </p:txBody>
      </p:sp>
    </p:spTree>
    <p:extLst>
      <p:ext uri="{BB962C8B-B14F-4D97-AF65-F5344CB8AC3E}">
        <p14:creationId xmlns:p14="http://schemas.microsoft.com/office/powerpoint/2010/main" val="26699039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image" Target="../media/image5.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6" Type="http://schemas.openxmlformats.org/officeDocument/2006/relationships/image" Target="../media/image5.jpeg"/><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3.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3.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6" Type="http://schemas.openxmlformats.org/officeDocument/2006/relationships/image" Target="../media/image6.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image" Target="../media/image3.png"/><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idx="4294967295"/>
          </p:nvPr>
        </p:nvSpPr>
        <p:spPr bwMode="auto">
          <a:xfrm>
            <a:off x="609600" y="6858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Arial" pitchFamily="34" charset="0"/>
              </a:rPr>
              <a:t>单击此处编辑母版标题样式</a:t>
            </a:r>
          </a:p>
        </p:txBody>
      </p:sp>
      <p:sp>
        <p:nvSpPr>
          <p:cNvPr id="1027" name="Rectangle 4"/>
          <p:cNvSpPr>
            <a:spLocks noGrp="1" noChangeArrowheads="1"/>
          </p:cNvSpPr>
          <p:nvPr>
            <p:ph type="dt" sz="half" idx="2"/>
          </p:nvPr>
        </p:nvSpPr>
        <p:spPr bwMode="auto">
          <a:xfrm>
            <a:off x="685800" y="640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楷体_GB2312" pitchFamily="1" charset="-122"/>
                <a:sym typeface="Times New Roman" pitchFamily="18" charset="0"/>
              </a:defRPr>
            </a:lvl1pPr>
          </a:lstStyle>
          <a:p>
            <a:endParaRPr lang="zh-CN" altLang="zh-CN"/>
          </a:p>
        </p:txBody>
      </p:sp>
      <p:sp>
        <p:nvSpPr>
          <p:cNvPr id="1028" name="Rectangle 5"/>
          <p:cNvSpPr>
            <a:spLocks noGrp="1" noChangeArrowheads="1"/>
          </p:cNvSpPr>
          <p:nvPr>
            <p:ph type="ftr" sz="quarter" idx="3"/>
          </p:nvPr>
        </p:nvSpPr>
        <p:spPr bwMode="auto">
          <a:xfrm>
            <a:off x="3124200" y="64008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楷体_GB2312" pitchFamily="1" charset="-122"/>
                <a:sym typeface="Times New Roman" pitchFamily="18" charset="0"/>
              </a:defRPr>
            </a:lvl1pPr>
          </a:lstStyle>
          <a:p>
            <a:endParaRPr lang="zh-CN" altLang="zh-CN"/>
          </a:p>
        </p:txBody>
      </p:sp>
      <p:sp>
        <p:nvSpPr>
          <p:cNvPr id="1029" name="Rectangle 6"/>
          <p:cNvSpPr>
            <a:spLocks noGrp="1" noChangeArrowheads="1"/>
          </p:cNvSpPr>
          <p:nvPr>
            <p:ph type="sldNum" sz="quarter" idx="4"/>
          </p:nvPr>
        </p:nvSpPr>
        <p:spPr bwMode="auto">
          <a:xfrm>
            <a:off x="6553200" y="640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楷体_GB2312" pitchFamily="1" charset="-122"/>
                <a:sym typeface="Times New Roman" pitchFamily="18" charset="0"/>
              </a:defRPr>
            </a:lvl1pPr>
          </a:lstStyle>
          <a:p>
            <a:fld id="{49E9B194-D0F5-4D8B-90F8-462EF449D1CC}" type="slidenum">
              <a:rPr lang="zh-CN" altLang="en-US"/>
              <a:pPr/>
              <a:t>‹#›</a:t>
            </a:fld>
            <a:endParaRPr lang="zh-CN" altLang="en-US" sz="1800">
              <a:latin typeface="+mn-lt"/>
              <a:ea typeface="宋体" pitchFamily="2" charset="-122"/>
            </a:endParaRPr>
          </a:p>
        </p:txBody>
      </p:sp>
      <p:sp>
        <p:nvSpPr>
          <p:cNvPr id="1030" name="Rectangle 48"/>
          <p:cNvSpPr>
            <a:spLocks noChangeArrowheads="1"/>
          </p:cNvSpPr>
          <p:nvPr/>
        </p:nvSpPr>
        <p:spPr bwMode="auto">
          <a:xfrm>
            <a:off x="609600" y="1295400"/>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lstStyle/>
          <a:p>
            <a:pPr marL="342900" indent="-342900">
              <a:buFont typeface="Wingdings" pitchFamily="2" charset="2"/>
              <a:buChar char="§"/>
            </a:pPr>
            <a:endParaRPr lang="zh-CN" altLang="zh-CN" sz="2400">
              <a:solidFill>
                <a:srgbClr val="333333"/>
              </a:solidFill>
              <a:ea typeface="楷体_GB2312" pitchFamily="1" charset="-122"/>
              <a:sym typeface="Arial" pitchFamily="34" charset="0"/>
            </a:endParaRPr>
          </a:p>
        </p:txBody>
      </p:sp>
      <p:sp>
        <p:nvSpPr>
          <p:cNvPr id="1031" name="Text Box 49"/>
          <p:cNvSpPr>
            <a:spLocks noChangeArrowheads="1"/>
          </p:cNvSpPr>
          <p:nvPr/>
        </p:nvSpPr>
        <p:spPr bwMode="auto">
          <a:xfrm>
            <a:off x="609600" y="304800"/>
            <a:ext cx="4191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nSpc>
                <a:spcPct val="80000"/>
              </a:lnSpc>
              <a:spcBef>
                <a:spcPct val="50000"/>
              </a:spcBef>
            </a:pPr>
            <a:r>
              <a:rPr lang="en-US">
                <a:solidFill>
                  <a:schemeClr val="hlink"/>
                </a:solidFill>
                <a:ea typeface="楷体_GB2312" pitchFamily="1" charset="-122"/>
                <a:sym typeface="Arial" pitchFamily="34" charset="0"/>
              </a:rPr>
              <a:t>Vishay MarCom</a:t>
            </a:r>
            <a:endParaRPr lang="zh-CN" altLang="en-US">
              <a:solidFill>
                <a:srgbClr val="000000"/>
              </a:solidFill>
              <a:ea typeface="楷体_GB2312" pitchFamily="1" charset="-122"/>
            </a:endParaRPr>
          </a:p>
        </p:txBody>
      </p:sp>
      <p:sp>
        <p:nvSpPr>
          <p:cNvPr id="1032" name="Rectangle 50"/>
          <p:cNvSpPr>
            <a:spLocks noGrp="1" noChangeArrowheads="1"/>
          </p:cNvSpPr>
          <p:nvPr>
            <p:ph type="body" idx="1"/>
          </p:nvPr>
        </p:nvSpPr>
        <p:spPr bwMode="auto">
          <a:xfrm>
            <a:off x="647700" y="12192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pic>
        <p:nvPicPr>
          <p:cNvPr id="1033"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34"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1288" y="5943600"/>
            <a:ext cx="10541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1035"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3225" y="5867400"/>
            <a:ext cx="22494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31" r:id="rId1"/>
    <p:sldLayoutId id="2147484232" r:id="rId2"/>
    <p:sldLayoutId id="2147484233" r:id="rId3"/>
    <p:sldLayoutId id="2147484234" r:id="rId4"/>
    <p:sldLayoutId id="2147484235" r:id="rId5"/>
    <p:sldLayoutId id="2147484236" r:id="rId6"/>
    <p:sldLayoutId id="2147484237" r:id="rId7"/>
    <p:sldLayoutId id="2147484238" r:id="rId8"/>
    <p:sldLayoutId id="2147484239" r:id="rId9"/>
    <p:sldLayoutId id="2147484240" r:id="rId10"/>
    <p:sldLayoutId id="2147484241" r:id="rId11"/>
  </p:sldLayoutIdLst>
  <p:txStyles>
    <p:titleStyle>
      <a:lvl1pPr algn="ctr" rtl="0" eaLnBrk="0" fontAlgn="base" hangingPunct="0">
        <a:lnSpc>
          <a:spcPct val="80000"/>
        </a:lnSpc>
        <a:spcBef>
          <a:spcPct val="0"/>
        </a:spcBef>
        <a:spcAft>
          <a:spcPct val="0"/>
        </a:spcAft>
        <a:defRPr sz="2600" b="1">
          <a:solidFill>
            <a:schemeClr val="tx1"/>
          </a:solidFill>
          <a:latin typeface="+mj-lt"/>
          <a:ea typeface="+mj-ea"/>
          <a:cs typeface="+mj-cs"/>
          <a:sym typeface="Arial" pitchFamily="34" charset="0"/>
        </a:defRPr>
      </a:lvl1pPr>
      <a:lvl2pPr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2pPr>
      <a:lvl3pPr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3pPr>
      <a:lvl4pPr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4pPr>
      <a:lvl5pPr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5pPr>
      <a:lvl6pPr marL="457200"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6pPr>
      <a:lvl7pPr marL="914400"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7pPr>
      <a:lvl8pPr marL="1371600"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8pPr>
      <a:lvl9pPr marL="1828800"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9pPr>
    </p:titleStyle>
    <p:bodyStyle>
      <a:lvl1pPr marL="342900" indent="-342900" algn="l" defTabSz="0" rtl="0" eaLnBrk="0" fontAlgn="base" hangingPunct="0">
        <a:spcBef>
          <a:spcPct val="20000"/>
        </a:spcBef>
        <a:spcAft>
          <a:spcPct val="0"/>
        </a:spcAft>
        <a:buClr>
          <a:srgbClr val="EB9500"/>
        </a:buClr>
        <a:buFont typeface="Wingdings" pitchFamily="2" charset="2"/>
        <a:buChar char="§"/>
        <a:defRPr sz="2400">
          <a:solidFill>
            <a:srgbClr val="333333"/>
          </a:solidFill>
          <a:latin typeface="+mn-lt"/>
          <a:ea typeface="+mn-ea"/>
          <a:cs typeface="+mn-cs"/>
          <a:sym typeface="Arial" pitchFamily="34" charset="0"/>
        </a:defRPr>
      </a:lvl1pPr>
      <a:lvl2pPr marL="742950" indent="-285750" algn="l" defTabSz="0" rtl="0" eaLnBrk="0" fontAlgn="base" hangingPunct="0">
        <a:spcBef>
          <a:spcPct val="20000"/>
        </a:spcBef>
        <a:spcAft>
          <a:spcPct val="0"/>
        </a:spcAft>
        <a:buClr>
          <a:srgbClr val="EB9500"/>
        </a:buClr>
        <a:buFont typeface="Times" pitchFamily="1" charset="0"/>
        <a:buChar char="•"/>
        <a:defRPr sz="2200">
          <a:solidFill>
            <a:srgbClr val="333333"/>
          </a:solidFill>
          <a:latin typeface="+mn-lt"/>
          <a:cs typeface="+mn-cs"/>
          <a:sym typeface="Arial" pitchFamily="34" charset="0"/>
        </a:defRPr>
      </a:lvl2pPr>
      <a:lvl3pPr marL="11430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3pPr>
      <a:lvl4pPr marL="16002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4pPr>
      <a:lvl5pPr marL="20574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5pPr>
      <a:lvl6pPr marL="25146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6pPr>
      <a:lvl7pPr marL="29718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7pPr>
      <a:lvl8pPr marL="34290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8pPr>
      <a:lvl9pPr marL="38862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2050"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85275"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051"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1975" y="381000"/>
            <a:ext cx="10556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2052"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42088" y="5791200"/>
            <a:ext cx="22494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2053" name="Rectangle 2"/>
          <p:cNvSpPr>
            <a:spLocks noGrp="1" noChangeArrowheads="1"/>
          </p:cNvSpPr>
          <p:nvPr>
            <p:ph type="title" idx="4294967295"/>
          </p:nvPr>
        </p:nvSpPr>
        <p:spPr bwMode="auto">
          <a:xfrm>
            <a:off x="609600" y="6858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Arial" pitchFamily="34" charset="0"/>
              </a:rPr>
              <a:t>单击此处编辑母版标题样式</a:t>
            </a:r>
          </a:p>
        </p:txBody>
      </p:sp>
      <p:sp>
        <p:nvSpPr>
          <p:cNvPr id="2054" name="Rectangle 50"/>
          <p:cNvSpPr>
            <a:spLocks noGrp="1" noChangeArrowheads="1"/>
          </p:cNvSpPr>
          <p:nvPr>
            <p:ph type="body" idx="1"/>
          </p:nvPr>
        </p:nvSpPr>
        <p:spPr bwMode="auto">
          <a:xfrm>
            <a:off x="647700" y="12192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pic>
        <p:nvPicPr>
          <p:cNvPr id="2055"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71688" y="357188"/>
            <a:ext cx="57150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42" r:id="rId1"/>
    <p:sldLayoutId id="2147484243" r:id="rId2"/>
    <p:sldLayoutId id="2147484244" r:id="rId3"/>
    <p:sldLayoutId id="2147484245" r:id="rId4"/>
    <p:sldLayoutId id="2147484246" r:id="rId5"/>
    <p:sldLayoutId id="2147484247" r:id="rId6"/>
    <p:sldLayoutId id="2147484248" r:id="rId7"/>
    <p:sldLayoutId id="2147484249" r:id="rId8"/>
    <p:sldLayoutId id="2147484250" r:id="rId9"/>
    <p:sldLayoutId id="2147484251" r:id="rId10"/>
    <p:sldLayoutId id="2147484252" r:id="rId11"/>
  </p:sldLayoutIdLst>
  <p:txStyles>
    <p:titleStyle>
      <a:lvl1pPr algn="ctr" rtl="0" eaLnBrk="0" fontAlgn="base" hangingPunct="0">
        <a:lnSpc>
          <a:spcPct val="80000"/>
        </a:lnSpc>
        <a:spcBef>
          <a:spcPct val="0"/>
        </a:spcBef>
        <a:spcAft>
          <a:spcPct val="0"/>
        </a:spcAft>
        <a:defRPr sz="2600" b="1">
          <a:solidFill>
            <a:schemeClr val="tx1"/>
          </a:solidFill>
          <a:latin typeface="+mj-lt"/>
          <a:ea typeface="+mj-ea"/>
          <a:cs typeface="+mj-cs"/>
          <a:sym typeface="Arial" pitchFamily="34" charset="0"/>
        </a:defRPr>
      </a:lvl1pPr>
      <a:lvl2pPr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2pPr>
      <a:lvl3pPr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3pPr>
      <a:lvl4pPr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4pPr>
      <a:lvl5pPr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5pPr>
      <a:lvl6pPr marL="457200"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6pPr>
      <a:lvl7pPr marL="914400"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7pPr>
      <a:lvl8pPr marL="1371600"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8pPr>
      <a:lvl9pPr marL="1828800" algn="ctr" rtl="0" eaLnBrk="0" fontAlgn="base" hangingPunct="0">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9pPr>
    </p:titleStyle>
    <p:bodyStyle>
      <a:lvl1pPr marL="342900" indent="-342900" algn="l" defTabSz="0" rtl="0" eaLnBrk="0" fontAlgn="base" hangingPunct="0">
        <a:spcBef>
          <a:spcPct val="20000"/>
        </a:spcBef>
        <a:spcAft>
          <a:spcPct val="0"/>
        </a:spcAft>
        <a:buClr>
          <a:srgbClr val="EB9500"/>
        </a:buClr>
        <a:buFont typeface="Wingdings" pitchFamily="2" charset="2"/>
        <a:buChar char="§"/>
        <a:defRPr sz="2400">
          <a:solidFill>
            <a:srgbClr val="333333"/>
          </a:solidFill>
          <a:latin typeface="+mn-lt"/>
          <a:ea typeface="+mn-ea"/>
          <a:cs typeface="+mn-cs"/>
          <a:sym typeface="Arial" pitchFamily="34" charset="0"/>
        </a:defRPr>
      </a:lvl1pPr>
      <a:lvl2pPr marL="742950" indent="-285750" algn="l" defTabSz="0" rtl="0" eaLnBrk="0" fontAlgn="base" hangingPunct="0">
        <a:spcBef>
          <a:spcPct val="20000"/>
        </a:spcBef>
        <a:spcAft>
          <a:spcPct val="0"/>
        </a:spcAft>
        <a:buClr>
          <a:srgbClr val="EB9500"/>
        </a:buClr>
        <a:buFont typeface="Times" pitchFamily="1" charset="0"/>
        <a:buChar char="•"/>
        <a:defRPr sz="2200">
          <a:solidFill>
            <a:srgbClr val="333333"/>
          </a:solidFill>
          <a:latin typeface="+mn-lt"/>
          <a:cs typeface="+mn-cs"/>
          <a:sym typeface="Arial" pitchFamily="34" charset="0"/>
        </a:defRPr>
      </a:lvl2pPr>
      <a:lvl3pPr marL="11430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3pPr>
      <a:lvl4pPr marL="16002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4pPr>
      <a:lvl5pPr marL="20574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5pPr>
      <a:lvl6pPr marL="25146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6pPr>
      <a:lvl7pPr marL="29718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7pPr>
      <a:lvl8pPr marL="34290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8pPr>
      <a:lvl9pPr marL="3886200" indent="-228600" algn="l" defTabSz="0" rtl="0" eaLnBrk="0" fontAlgn="base" hangingPunct="0">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pic>
        <p:nvPicPr>
          <p:cNvPr id="3074" name="Picture 3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85275"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075" name="Picture 8"/>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61975" y="381000"/>
            <a:ext cx="10556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3076" name="Picture 1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542088" y="5791200"/>
            <a:ext cx="2249487"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3077" name="Rectangle 2"/>
          <p:cNvSpPr>
            <a:spLocks noGrp="1" noChangeArrowheads="1"/>
          </p:cNvSpPr>
          <p:nvPr>
            <p:ph type="title" idx="4294967295"/>
          </p:nvPr>
        </p:nvSpPr>
        <p:spPr bwMode="auto">
          <a:xfrm>
            <a:off x="609600" y="6858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Arial" pitchFamily="34" charset="0"/>
              </a:rPr>
              <a:t>单击此处编辑母版标题样式</a:t>
            </a:r>
          </a:p>
        </p:txBody>
      </p:sp>
      <p:sp>
        <p:nvSpPr>
          <p:cNvPr id="3078" name="Rectangle 50"/>
          <p:cNvSpPr>
            <a:spLocks noGrp="1" noChangeArrowheads="1"/>
          </p:cNvSpPr>
          <p:nvPr>
            <p:ph type="body" idx="1"/>
          </p:nvPr>
        </p:nvSpPr>
        <p:spPr bwMode="auto">
          <a:xfrm>
            <a:off x="647700" y="12192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pic>
        <p:nvPicPr>
          <p:cNvPr id="3079"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071688" y="357188"/>
            <a:ext cx="5715000" cy="73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Lst>
  <p:txStyles>
    <p:titleStyle>
      <a:lvl1pPr algn="ctr" rtl="0" fontAlgn="base">
        <a:lnSpc>
          <a:spcPct val="80000"/>
        </a:lnSpc>
        <a:spcBef>
          <a:spcPct val="0"/>
        </a:spcBef>
        <a:spcAft>
          <a:spcPct val="0"/>
        </a:spcAft>
        <a:defRPr sz="2600" b="1">
          <a:solidFill>
            <a:schemeClr val="tx1"/>
          </a:solidFill>
          <a:latin typeface="+mj-lt"/>
          <a:ea typeface="+mj-ea"/>
          <a:cs typeface="+mj-cs"/>
          <a:sym typeface="Arial" pitchFamily="34" charset="0"/>
        </a:defRPr>
      </a:lvl1pPr>
      <a:lvl2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2pPr>
      <a:lvl3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3pPr>
      <a:lvl4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4pPr>
      <a:lvl5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5pPr>
      <a:lvl6pPr marL="4572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6pPr>
      <a:lvl7pPr marL="9144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7pPr>
      <a:lvl8pPr marL="13716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8pPr>
      <a:lvl9pPr marL="18288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9pPr>
    </p:titleStyle>
    <p:bodyStyle>
      <a:lvl1pPr marL="342900" indent="-342900" algn="l" defTabSz="0" rtl="0" fontAlgn="base">
        <a:spcBef>
          <a:spcPct val="20000"/>
        </a:spcBef>
        <a:spcAft>
          <a:spcPct val="0"/>
        </a:spcAft>
        <a:buClr>
          <a:srgbClr val="EB9500"/>
        </a:buClr>
        <a:buFont typeface="Wingdings" pitchFamily="2" charset="2"/>
        <a:buChar char="§"/>
        <a:defRPr sz="2400">
          <a:solidFill>
            <a:srgbClr val="333333"/>
          </a:solidFill>
          <a:latin typeface="+mn-lt"/>
          <a:ea typeface="+mn-ea"/>
          <a:cs typeface="+mn-cs"/>
          <a:sym typeface="Arial" pitchFamily="34" charset="0"/>
        </a:defRPr>
      </a:lvl1pPr>
      <a:lvl2pPr marL="742950" indent="-285750" algn="l" defTabSz="0" rtl="0" fontAlgn="base">
        <a:spcBef>
          <a:spcPct val="20000"/>
        </a:spcBef>
        <a:spcAft>
          <a:spcPct val="0"/>
        </a:spcAft>
        <a:buClr>
          <a:srgbClr val="EB9500"/>
        </a:buClr>
        <a:buFont typeface="Times" pitchFamily="1" charset="0"/>
        <a:buChar char="•"/>
        <a:defRPr sz="2200">
          <a:solidFill>
            <a:srgbClr val="333333"/>
          </a:solidFill>
          <a:latin typeface="+mn-lt"/>
          <a:cs typeface="+mn-cs"/>
          <a:sym typeface="Arial" pitchFamily="34" charset="0"/>
        </a:defRPr>
      </a:lvl2pPr>
      <a:lvl3pPr marL="11430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3pPr>
      <a:lvl4pPr marL="16002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4pPr>
      <a:lvl5pPr marL="20574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5pPr>
      <a:lvl6pPr marL="25146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6pPr>
      <a:lvl7pPr marL="29718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7pPr>
      <a:lvl8pPr marL="34290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8pPr>
      <a:lvl9pPr marL="38862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bwMode="auto">
          <a:xfrm>
            <a:off x="609600" y="6858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Arial" pitchFamily="34" charset="0"/>
              </a:rPr>
              <a:t>单击此处编辑母版标题样式</a:t>
            </a:r>
          </a:p>
        </p:txBody>
      </p:sp>
      <p:sp>
        <p:nvSpPr>
          <p:cNvPr id="4099" name="Rectangle 4"/>
          <p:cNvSpPr>
            <a:spLocks noGrp="1" noChangeArrowheads="1"/>
          </p:cNvSpPr>
          <p:nvPr>
            <p:ph type="dt" sz="half" idx="2"/>
          </p:nvPr>
        </p:nvSpPr>
        <p:spPr bwMode="auto">
          <a:xfrm>
            <a:off x="685800" y="640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楷体_GB2312" pitchFamily="1" charset="-122"/>
                <a:sym typeface="Times New Roman" pitchFamily="18" charset="0"/>
              </a:defRPr>
            </a:lvl1pPr>
          </a:lstStyle>
          <a:p>
            <a:endParaRPr lang="zh-CN" altLang="zh-CN"/>
          </a:p>
        </p:txBody>
      </p:sp>
      <p:sp>
        <p:nvSpPr>
          <p:cNvPr id="4100" name="Rectangle 5"/>
          <p:cNvSpPr>
            <a:spLocks noGrp="1" noChangeArrowheads="1"/>
          </p:cNvSpPr>
          <p:nvPr>
            <p:ph type="ftr" sz="quarter" idx="3"/>
          </p:nvPr>
        </p:nvSpPr>
        <p:spPr bwMode="auto">
          <a:xfrm>
            <a:off x="3124200" y="64008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楷体_GB2312" pitchFamily="1" charset="-122"/>
                <a:sym typeface="Times New Roman" pitchFamily="18" charset="0"/>
              </a:defRPr>
            </a:lvl1pPr>
          </a:lstStyle>
          <a:p>
            <a:endParaRPr lang="zh-CN" altLang="zh-CN"/>
          </a:p>
        </p:txBody>
      </p:sp>
      <p:sp>
        <p:nvSpPr>
          <p:cNvPr id="4101" name="Rectangle 6"/>
          <p:cNvSpPr>
            <a:spLocks noGrp="1" noChangeArrowheads="1"/>
          </p:cNvSpPr>
          <p:nvPr>
            <p:ph type="sldNum" sz="quarter" idx="4"/>
          </p:nvPr>
        </p:nvSpPr>
        <p:spPr bwMode="auto">
          <a:xfrm>
            <a:off x="6553200" y="640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atin typeface="Times New Roman" pitchFamily="18" charset="0"/>
                <a:ea typeface="楷体_GB2312" pitchFamily="1" charset="-122"/>
                <a:sym typeface="Times New Roman" pitchFamily="18" charset="0"/>
              </a:defRPr>
            </a:lvl1pPr>
          </a:lstStyle>
          <a:p>
            <a:fld id="{0A82AC61-BDFE-4986-B78E-43295542801B}" type="slidenum">
              <a:rPr lang="zh-CN" altLang="en-US"/>
              <a:pPr/>
              <a:t>‹#›</a:t>
            </a:fld>
            <a:endParaRPr lang="zh-CN" altLang="en-US" sz="1800">
              <a:latin typeface="+mn-lt"/>
              <a:ea typeface="宋体" pitchFamily="2" charset="-122"/>
            </a:endParaRPr>
          </a:p>
        </p:txBody>
      </p:sp>
      <p:sp>
        <p:nvSpPr>
          <p:cNvPr id="4102" name="Rectangle 48"/>
          <p:cNvSpPr>
            <a:spLocks noChangeArrowheads="1"/>
          </p:cNvSpPr>
          <p:nvPr/>
        </p:nvSpPr>
        <p:spPr bwMode="auto">
          <a:xfrm>
            <a:off x="609600" y="1295400"/>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lstStyle/>
          <a:p>
            <a:pPr marL="342900" indent="-342900">
              <a:buFont typeface="Wingdings" pitchFamily="2" charset="2"/>
              <a:buChar char="§"/>
            </a:pPr>
            <a:endParaRPr lang="zh-CN" altLang="zh-CN" sz="2400">
              <a:solidFill>
                <a:srgbClr val="333333"/>
              </a:solidFill>
              <a:ea typeface="楷体_GB2312" pitchFamily="1" charset="-122"/>
              <a:sym typeface="Arial" pitchFamily="34" charset="0"/>
            </a:endParaRPr>
          </a:p>
        </p:txBody>
      </p:sp>
      <p:sp>
        <p:nvSpPr>
          <p:cNvPr id="4103" name="Text Box 49"/>
          <p:cNvSpPr>
            <a:spLocks noChangeArrowheads="1"/>
          </p:cNvSpPr>
          <p:nvPr/>
        </p:nvSpPr>
        <p:spPr bwMode="auto">
          <a:xfrm>
            <a:off x="609600" y="304800"/>
            <a:ext cx="4191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nSpc>
                <a:spcPct val="80000"/>
              </a:lnSpc>
              <a:spcBef>
                <a:spcPct val="50000"/>
              </a:spcBef>
            </a:pPr>
            <a:r>
              <a:rPr lang="en-US">
                <a:solidFill>
                  <a:schemeClr val="hlink"/>
                </a:solidFill>
                <a:ea typeface="楷体_GB2312" pitchFamily="1" charset="-122"/>
                <a:sym typeface="Arial" pitchFamily="34" charset="0"/>
              </a:rPr>
              <a:t>Vishay MarCom</a:t>
            </a:r>
            <a:endParaRPr lang="zh-CN" altLang="en-US">
              <a:solidFill>
                <a:srgbClr val="000000"/>
              </a:solidFill>
              <a:ea typeface="楷体_GB2312" pitchFamily="1" charset="-122"/>
            </a:endParaRPr>
          </a:p>
        </p:txBody>
      </p:sp>
      <p:sp>
        <p:nvSpPr>
          <p:cNvPr id="4104" name="Rectangle 50"/>
          <p:cNvSpPr>
            <a:spLocks noGrp="1" noChangeArrowheads="1"/>
          </p:cNvSpPr>
          <p:nvPr>
            <p:ph type="body" idx="1"/>
          </p:nvPr>
        </p:nvSpPr>
        <p:spPr bwMode="auto">
          <a:xfrm>
            <a:off x="647700" y="12192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pic>
        <p:nvPicPr>
          <p:cNvPr id="410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4106" name="Picture 1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41288" y="5943600"/>
            <a:ext cx="1054100"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4107" name="Picture 1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3225" y="5867400"/>
            <a:ext cx="22494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64" r:id="rId1"/>
    <p:sldLayoutId id="2147484265" r:id="rId2"/>
    <p:sldLayoutId id="2147484266" r:id="rId3"/>
    <p:sldLayoutId id="2147484267" r:id="rId4"/>
    <p:sldLayoutId id="2147484268" r:id="rId5"/>
    <p:sldLayoutId id="2147484269" r:id="rId6"/>
    <p:sldLayoutId id="2147484270" r:id="rId7"/>
    <p:sldLayoutId id="2147484271" r:id="rId8"/>
    <p:sldLayoutId id="2147484272" r:id="rId9"/>
    <p:sldLayoutId id="2147484273" r:id="rId10"/>
    <p:sldLayoutId id="2147484274" r:id="rId11"/>
  </p:sldLayoutIdLst>
  <p:txStyles>
    <p:titleStyle>
      <a:lvl1pPr algn="ctr" rtl="0" fontAlgn="base">
        <a:lnSpc>
          <a:spcPct val="80000"/>
        </a:lnSpc>
        <a:spcBef>
          <a:spcPct val="0"/>
        </a:spcBef>
        <a:spcAft>
          <a:spcPct val="0"/>
        </a:spcAft>
        <a:defRPr sz="2600" b="1">
          <a:solidFill>
            <a:schemeClr val="tx1"/>
          </a:solidFill>
          <a:latin typeface="+mj-lt"/>
          <a:ea typeface="+mj-ea"/>
          <a:cs typeface="+mj-cs"/>
          <a:sym typeface="Arial" pitchFamily="34" charset="0"/>
        </a:defRPr>
      </a:lvl1pPr>
      <a:lvl2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2pPr>
      <a:lvl3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3pPr>
      <a:lvl4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4pPr>
      <a:lvl5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5pPr>
      <a:lvl6pPr marL="4572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6pPr>
      <a:lvl7pPr marL="9144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7pPr>
      <a:lvl8pPr marL="13716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8pPr>
      <a:lvl9pPr marL="18288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9pPr>
    </p:titleStyle>
    <p:bodyStyle>
      <a:lvl1pPr marL="342900" indent="-342900" algn="l" defTabSz="0" rtl="0" fontAlgn="base">
        <a:spcBef>
          <a:spcPct val="20000"/>
        </a:spcBef>
        <a:spcAft>
          <a:spcPct val="0"/>
        </a:spcAft>
        <a:buClr>
          <a:srgbClr val="EB9500"/>
        </a:buClr>
        <a:buFont typeface="Wingdings" pitchFamily="2" charset="2"/>
        <a:buChar char="§"/>
        <a:defRPr sz="2400">
          <a:solidFill>
            <a:srgbClr val="333333"/>
          </a:solidFill>
          <a:latin typeface="+mn-lt"/>
          <a:ea typeface="+mn-ea"/>
          <a:cs typeface="+mn-cs"/>
          <a:sym typeface="Arial" pitchFamily="34" charset="0"/>
        </a:defRPr>
      </a:lvl1pPr>
      <a:lvl2pPr marL="742950" indent="-285750" algn="l" defTabSz="0" rtl="0" fontAlgn="base">
        <a:spcBef>
          <a:spcPct val="20000"/>
        </a:spcBef>
        <a:spcAft>
          <a:spcPct val="0"/>
        </a:spcAft>
        <a:buClr>
          <a:srgbClr val="EB9500"/>
        </a:buClr>
        <a:buFont typeface="Times" pitchFamily="1" charset="0"/>
        <a:buChar char="•"/>
        <a:defRPr sz="2200">
          <a:solidFill>
            <a:srgbClr val="333333"/>
          </a:solidFill>
          <a:latin typeface="+mn-lt"/>
          <a:cs typeface="+mn-cs"/>
          <a:sym typeface="Arial" pitchFamily="34" charset="0"/>
        </a:defRPr>
      </a:lvl2pPr>
      <a:lvl3pPr marL="11430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3pPr>
      <a:lvl4pPr marL="16002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4pPr>
      <a:lvl5pPr marL="20574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5pPr>
      <a:lvl6pPr marL="25146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6pPr>
      <a:lvl7pPr marL="29718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7pPr>
      <a:lvl8pPr marL="34290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8pPr>
      <a:lvl9pPr marL="38862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bwMode="auto">
          <a:xfrm>
            <a:off x="609600" y="685800"/>
            <a:ext cx="6477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smtClean="0">
                <a:sym typeface="Arial" pitchFamily="34" charset="0"/>
              </a:rPr>
              <a:t>单击此处编辑母版标题样式</a:t>
            </a:r>
          </a:p>
        </p:txBody>
      </p:sp>
      <p:sp>
        <p:nvSpPr>
          <p:cNvPr id="6147" name="Rectangle 4"/>
          <p:cNvSpPr>
            <a:spLocks noGrp="1" noChangeArrowheads="1"/>
          </p:cNvSpPr>
          <p:nvPr>
            <p:ph type="dt" sz="half" idx="2"/>
          </p:nvPr>
        </p:nvSpPr>
        <p:spPr bwMode="auto">
          <a:xfrm>
            <a:off x="685800" y="640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b="1">
                <a:latin typeface="Times New Roman" pitchFamily="18" charset="0"/>
                <a:sym typeface="Times New Roman" pitchFamily="18" charset="0"/>
              </a:defRPr>
            </a:lvl1pPr>
          </a:lstStyle>
          <a:p>
            <a:endParaRPr lang="zh-CN" altLang="zh-CN"/>
          </a:p>
        </p:txBody>
      </p:sp>
      <p:sp>
        <p:nvSpPr>
          <p:cNvPr id="6148" name="Rectangle 5"/>
          <p:cNvSpPr>
            <a:spLocks noGrp="1" noChangeArrowheads="1"/>
          </p:cNvSpPr>
          <p:nvPr>
            <p:ph type="ftr" sz="quarter" idx="3"/>
          </p:nvPr>
        </p:nvSpPr>
        <p:spPr bwMode="auto">
          <a:xfrm>
            <a:off x="3124200" y="6400800"/>
            <a:ext cx="28956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b="1">
                <a:latin typeface="Times New Roman" pitchFamily="18" charset="0"/>
                <a:sym typeface="Times New Roman" pitchFamily="18" charset="0"/>
              </a:defRPr>
            </a:lvl1pPr>
          </a:lstStyle>
          <a:p>
            <a:endParaRPr lang="zh-CN" altLang="zh-CN"/>
          </a:p>
        </p:txBody>
      </p:sp>
      <p:sp>
        <p:nvSpPr>
          <p:cNvPr id="6149" name="Rectangle 6"/>
          <p:cNvSpPr>
            <a:spLocks noGrp="1" noChangeArrowheads="1"/>
          </p:cNvSpPr>
          <p:nvPr>
            <p:ph type="sldNum" sz="quarter" idx="4"/>
          </p:nvPr>
        </p:nvSpPr>
        <p:spPr bwMode="auto">
          <a:xfrm>
            <a:off x="6553200" y="640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b="1">
                <a:latin typeface="Times New Roman" pitchFamily="18" charset="0"/>
                <a:sym typeface="Times New Roman" pitchFamily="18" charset="0"/>
              </a:defRPr>
            </a:lvl1pPr>
          </a:lstStyle>
          <a:p>
            <a:fld id="{4B5212F3-2E08-490B-87FD-7E8BA59459D8}" type="slidenum">
              <a:rPr lang="zh-CN" altLang="en-US"/>
              <a:pPr/>
              <a:t>‹#›</a:t>
            </a:fld>
            <a:endParaRPr lang="zh-CN" altLang="en-US" sz="1800" b="0">
              <a:latin typeface="+mn-lt"/>
            </a:endParaRPr>
          </a:p>
        </p:txBody>
      </p:sp>
      <p:sp>
        <p:nvSpPr>
          <p:cNvPr id="6150" name="Rectangle 48"/>
          <p:cNvSpPr>
            <a:spLocks noChangeArrowheads="1"/>
          </p:cNvSpPr>
          <p:nvPr/>
        </p:nvSpPr>
        <p:spPr bwMode="auto">
          <a:xfrm>
            <a:off x="609600" y="1295400"/>
            <a:ext cx="81534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lstStyle/>
          <a:p>
            <a:pPr marL="342900" indent="-342900">
              <a:spcBef>
                <a:spcPct val="20000"/>
              </a:spcBef>
              <a:buClr>
                <a:srgbClr val="EB9500"/>
              </a:buClr>
              <a:buFont typeface="Wingdings" pitchFamily="2" charset="2"/>
              <a:buChar char="§"/>
            </a:pPr>
            <a:endParaRPr lang="zh-CN" altLang="zh-CN" sz="2400" b="1">
              <a:solidFill>
                <a:srgbClr val="333333"/>
              </a:solidFill>
              <a:sym typeface="Arial" pitchFamily="34" charset="0"/>
            </a:endParaRPr>
          </a:p>
        </p:txBody>
      </p:sp>
      <p:sp>
        <p:nvSpPr>
          <p:cNvPr id="6151" name="Text Box 49"/>
          <p:cNvSpPr>
            <a:spLocks noChangeArrowheads="1"/>
          </p:cNvSpPr>
          <p:nvPr/>
        </p:nvSpPr>
        <p:spPr bwMode="auto">
          <a:xfrm>
            <a:off x="609600" y="304800"/>
            <a:ext cx="4191000"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nchor="ctr">
            <a:spAutoFit/>
          </a:bodyPr>
          <a:lstStyle/>
          <a:p>
            <a:pPr>
              <a:lnSpc>
                <a:spcPct val="80000"/>
              </a:lnSpc>
              <a:spcBef>
                <a:spcPct val="50000"/>
              </a:spcBef>
            </a:pPr>
            <a:r>
              <a:rPr lang="en-US" b="1">
                <a:solidFill>
                  <a:schemeClr val="hlink"/>
                </a:solidFill>
              </a:rPr>
              <a:t>Vishay MarCom</a:t>
            </a:r>
            <a:endParaRPr lang="zh-CN" altLang="en-US"/>
          </a:p>
        </p:txBody>
      </p:sp>
      <p:sp>
        <p:nvSpPr>
          <p:cNvPr id="6152" name="Rectangle 50"/>
          <p:cNvSpPr>
            <a:spLocks noGrp="1" noChangeArrowheads="1"/>
          </p:cNvSpPr>
          <p:nvPr>
            <p:ph type="body" idx="1"/>
          </p:nvPr>
        </p:nvSpPr>
        <p:spPr bwMode="auto">
          <a:xfrm>
            <a:off x="647700" y="1219200"/>
            <a:ext cx="7848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smtClean="0">
                <a:sym typeface="Arial" pitchFamily="34" charset="0"/>
              </a:rPr>
              <a:t>单击此处编辑母版文本样式</a:t>
            </a:r>
          </a:p>
          <a:p>
            <a:pPr lvl="1"/>
            <a:r>
              <a:rPr lang="zh-CN" smtClean="0">
                <a:sym typeface="Arial" pitchFamily="34" charset="0"/>
              </a:rPr>
              <a:t>第二级</a:t>
            </a:r>
          </a:p>
          <a:p>
            <a:pPr lvl="2"/>
            <a:r>
              <a:rPr lang="zh-CN" smtClean="0">
                <a:sym typeface="Arial" pitchFamily="34" charset="0"/>
              </a:rPr>
              <a:t>第三级</a:t>
            </a:r>
          </a:p>
          <a:p>
            <a:pPr lvl="3"/>
            <a:r>
              <a:rPr lang="zh-CN" smtClean="0">
                <a:sym typeface="Arial" pitchFamily="34" charset="0"/>
              </a:rPr>
              <a:t>第四级</a:t>
            </a:r>
          </a:p>
          <a:p>
            <a:pPr lvl="4"/>
            <a:r>
              <a:rPr lang="zh-CN" smtClean="0">
                <a:sym typeface="Arial" pitchFamily="34" charset="0"/>
              </a:rPr>
              <a:t>第五级</a:t>
            </a:r>
          </a:p>
        </p:txBody>
      </p:sp>
      <p:pic>
        <p:nvPicPr>
          <p:cNvPr id="6153" name="Picture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153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6154" name="Picture 13" descr="kouyu"/>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753225" y="5867400"/>
            <a:ext cx="22510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6155" name="Picture 2" descr="QQ截图20130226162609"/>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5619750"/>
            <a:ext cx="1336675" cy="122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286" r:id="rId1"/>
    <p:sldLayoutId id="2147484287" r:id="rId2"/>
    <p:sldLayoutId id="2147484288" r:id="rId3"/>
    <p:sldLayoutId id="2147484289" r:id="rId4"/>
    <p:sldLayoutId id="2147484290" r:id="rId5"/>
    <p:sldLayoutId id="2147484291" r:id="rId6"/>
    <p:sldLayoutId id="2147484292" r:id="rId7"/>
    <p:sldLayoutId id="2147484293" r:id="rId8"/>
    <p:sldLayoutId id="2147484294" r:id="rId9"/>
    <p:sldLayoutId id="2147484295" r:id="rId10"/>
    <p:sldLayoutId id="2147484296" r:id="rId11"/>
    <p:sldLayoutId id="2147484297" r:id="rId12"/>
  </p:sldLayoutIdLst>
  <p:txStyles>
    <p:titleStyle>
      <a:lvl1pPr algn="ctr" rtl="0" fontAlgn="base">
        <a:lnSpc>
          <a:spcPct val="80000"/>
        </a:lnSpc>
        <a:spcBef>
          <a:spcPct val="0"/>
        </a:spcBef>
        <a:spcAft>
          <a:spcPct val="0"/>
        </a:spcAft>
        <a:defRPr sz="2600" b="1">
          <a:solidFill>
            <a:schemeClr val="tx1"/>
          </a:solidFill>
          <a:latin typeface="+mj-lt"/>
          <a:ea typeface="+mj-ea"/>
          <a:cs typeface="+mj-cs"/>
          <a:sym typeface="Arial" pitchFamily="34" charset="0"/>
        </a:defRPr>
      </a:lvl1pPr>
      <a:lvl2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2pPr>
      <a:lvl3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3pPr>
      <a:lvl4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4pPr>
      <a:lvl5pPr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5pPr>
      <a:lvl6pPr marL="4572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6pPr>
      <a:lvl7pPr marL="9144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7pPr>
      <a:lvl8pPr marL="13716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8pPr>
      <a:lvl9pPr marL="1828800" algn="ctr" rtl="0" fontAlgn="base">
        <a:lnSpc>
          <a:spcPct val="80000"/>
        </a:lnSpc>
        <a:spcBef>
          <a:spcPct val="0"/>
        </a:spcBef>
        <a:spcAft>
          <a:spcPct val="0"/>
        </a:spcAft>
        <a:defRPr sz="2600" b="1">
          <a:solidFill>
            <a:schemeClr val="tx1"/>
          </a:solidFill>
          <a:latin typeface="Arial" pitchFamily="34" charset="0"/>
          <a:cs typeface="Arial" pitchFamily="34" charset="0"/>
          <a:sym typeface="Arial" pitchFamily="34" charset="0"/>
        </a:defRPr>
      </a:lvl9pPr>
    </p:titleStyle>
    <p:bodyStyle>
      <a:lvl1pPr marL="342900" indent="-342900" algn="l" defTabSz="0" rtl="0" fontAlgn="base">
        <a:spcBef>
          <a:spcPct val="20000"/>
        </a:spcBef>
        <a:spcAft>
          <a:spcPct val="0"/>
        </a:spcAft>
        <a:buClr>
          <a:srgbClr val="EB9500"/>
        </a:buClr>
        <a:buFont typeface="Wingdings" pitchFamily="2" charset="2"/>
        <a:buChar char="§"/>
        <a:defRPr sz="2400">
          <a:solidFill>
            <a:srgbClr val="333333"/>
          </a:solidFill>
          <a:latin typeface="+mn-lt"/>
          <a:ea typeface="+mn-ea"/>
          <a:cs typeface="+mn-cs"/>
          <a:sym typeface="Arial" pitchFamily="34" charset="0"/>
        </a:defRPr>
      </a:lvl1pPr>
      <a:lvl2pPr marL="742950" indent="-285750" algn="l" defTabSz="0" rtl="0" fontAlgn="base">
        <a:spcBef>
          <a:spcPct val="20000"/>
        </a:spcBef>
        <a:spcAft>
          <a:spcPct val="0"/>
        </a:spcAft>
        <a:buClr>
          <a:srgbClr val="EB9500"/>
        </a:buClr>
        <a:buFont typeface="Times" pitchFamily="1" charset="0"/>
        <a:buChar char="•"/>
        <a:defRPr sz="2200">
          <a:solidFill>
            <a:srgbClr val="333333"/>
          </a:solidFill>
          <a:latin typeface="+mn-lt"/>
          <a:cs typeface="+mn-cs"/>
          <a:sym typeface="Arial" pitchFamily="34" charset="0"/>
        </a:defRPr>
      </a:lvl2pPr>
      <a:lvl3pPr marL="11430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3pPr>
      <a:lvl4pPr marL="16002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4pPr>
      <a:lvl5pPr marL="20574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5pPr>
      <a:lvl6pPr marL="25146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6pPr>
      <a:lvl7pPr marL="29718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7pPr>
      <a:lvl8pPr marL="34290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8pPr>
      <a:lvl9pPr marL="3886200" indent="-228600" algn="l" defTabSz="0" rtl="0" fontAlgn="base">
        <a:spcBef>
          <a:spcPct val="20000"/>
        </a:spcBef>
        <a:spcAft>
          <a:spcPct val="0"/>
        </a:spcAft>
        <a:buClr>
          <a:srgbClr val="EB9500"/>
        </a:buClr>
        <a:buFont typeface="Times" pitchFamily="1" charset="0"/>
        <a:buChar char="»"/>
        <a:defRPr sz="2000">
          <a:solidFill>
            <a:srgbClr val="333333"/>
          </a:solidFill>
          <a:latin typeface="+mn-lt"/>
          <a:cs typeface="+mn-cs"/>
          <a:sym typeface="Arial"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Layout" Target="../slideLayouts/slideLayout56.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51.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51.xml"/><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51.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51.xml"/><Relationship Id="rId4" Type="http://schemas.openxmlformats.org/officeDocument/2006/relationships/image" Target="../media/image34.png"/></Relationships>
</file>

<file path=ppt/slides/_rels/slide1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5.png"/><Relationship Id="rId7" Type="http://schemas.openxmlformats.org/officeDocument/2006/relationships/diagramColors" Target="../diagrams/colors1.xml"/><Relationship Id="rId2" Type="http://schemas.openxmlformats.org/officeDocument/2006/relationships/notesSlide" Target="../notesSlides/notesSlide13.xml"/><Relationship Id="rId1" Type="http://schemas.openxmlformats.org/officeDocument/2006/relationships/slideLayout" Target="../slideLayouts/slideLayout5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51.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51.xml"/><Relationship Id="rId5" Type="http://schemas.openxmlformats.org/officeDocument/2006/relationships/image" Target="../media/image41.png"/><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5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5.xml"/><Relationship Id="rId3" Type="http://schemas.openxmlformats.org/officeDocument/2006/relationships/diagramData" Target="../diagrams/data4.xml"/><Relationship Id="rId7" Type="http://schemas.microsoft.com/office/2007/relationships/diagramDrawing" Target="../diagrams/drawing4.xml"/><Relationship Id="rId12"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51.xml"/><Relationship Id="rId6" Type="http://schemas.openxmlformats.org/officeDocument/2006/relationships/diagramColors" Target="../diagrams/colors4.xml"/><Relationship Id="rId11" Type="http://schemas.openxmlformats.org/officeDocument/2006/relationships/diagramColors" Target="../diagrams/colors5.xml"/><Relationship Id="rId5" Type="http://schemas.openxmlformats.org/officeDocument/2006/relationships/diagramQuickStyle" Target="../diagrams/quickStyle4.xml"/><Relationship Id="rId10" Type="http://schemas.openxmlformats.org/officeDocument/2006/relationships/diagramQuickStyle" Target="../diagrams/quickStyle5.xml"/><Relationship Id="rId4" Type="http://schemas.openxmlformats.org/officeDocument/2006/relationships/diagramLayout" Target="../diagrams/layout4.xml"/><Relationship Id="rId9"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1.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51.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51.xml"/><Relationship Id="rId1" Type="http://schemas.openxmlformats.org/officeDocument/2006/relationships/tags" Target="../tags/tag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36.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tags" Target="../tags/tag4.xml"/><Relationship Id="rId7" Type="http://schemas.openxmlformats.org/officeDocument/2006/relationships/chart" Target="../charts/char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6.xml"/><Relationship Id="rId5" Type="http://schemas.openxmlformats.org/officeDocument/2006/relationships/chart" Target="../charts/chart5.xml"/><Relationship Id="rId4" Type="http://schemas.openxmlformats.org/officeDocument/2006/relationships/slideLayout" Target="../slideLayouts/slideLayout51.xml"/></Relationships>
</file>

<file path=ppt/slides/_rels/slide37.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slideLayout" Target="../slideLayouts/slideLayout51.xml"/><Relationship Id="rId4" Type="http://schemas.openxmlformats.org/officeDocument/2006/relationships/tags" Target="../tags/tag8.xml"/></Relationships>
</file>

<file path=ppt/slides/_rels/slide38.xml.rels><?xml version="1.0" encoding="UTF-8" standalone="yes"?>
<Relationships xmlns="http://schemas.openxmlformats.org/package/2006/relationships"><Relationship Id="rId8" Type="http://schemas.openxmlformats.org/officeDocument/2006/relationships/tags" Target="../tags/tag16.xml"/><Relationship Id="rId13" Type="http://schemas.openxmlformats.org/officeDocument/2006/relationships/tags" Target="../tags/tag21.xml"/><Relationship Id="rId3" Type="http://schemas.openxmlformats.org/officeDocument/2006/relationships/tags" Target="../tags/tag11.xml"/><Relationship Id="rId7" Type="http://schemas.openxmlformats.org/officeDocument/2006/relationships/tags" Target="../tags/tag15.xml"/><Relationship Id="rId12" Type="http://schemas.openxmlformats.org/officeDocument/2006/relationships/tags" Target="../tags/tag20.xml"/><Relationship Id="rId2" Type="http://schemas.openxmlformats.org/officeDocument/2006/relationships/tags" Target="../tags/tag10.xml"/><Relationship Id="rId16" Type="http://schemas.openxmlformats.org/officeDocument/2006/relationships/notesSlide" Target="../notesSlides/notesSlide18.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5" Type="http://schemas.openxmlformats.org/officeDocument/2006/relationships/tags" Target="../tags/tag13.xml"/><Relationship Id="rId15" Type="http://schemas.openxmlformats.org/officeDocument/2006/relationships/slideLayout" Target="../slideLayouts/slideLayout51.xml"/><Relationship Id="rId10" Type="http://schemas.openxmlformats.org/officeDocument/2006/relationships/tags" Target="../tags/tag18.xml"/><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51.xml"/><Relationship Id="rId1" Type="http://schemas.openxmlformats.org/officeDocument/2006/relationships/tags" Target="../tags/tag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1.xml"/><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5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5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51.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51.xml"/></Relationships>
</file>

<file path=ppt/slides/_rels/slide45.xml.rels><?xml version="1.0" encoding="UTF-8" standalone="yes"?>
<Relationships xmlns="http://schemas.openxmlformats.org/package/2006/relationships"><Relationship Id="rId2" Type="http://schemas.openxmlformats.org/officeDocument/2006/relationships/hyperlink" Target="mailto:wangzh@whiterock.cn" TargetMode="External"/><Relationship Id="rId1" Type="http://schemas.openxmlformats.org/officeDocument/2006/relationships/slideLayout" Target="../slideLayouts/slideLayout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51.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38" descr="Landscape_A4_curve_tit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50"/>
            <a:ext cx="9185275" cy="688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8195" name="Picture 10" descr="kouy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2088" y="5791200"/>
            <a:ext cx="2251075"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8196" name="Picture 12" descr="hengf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7663" y="261938"/>
            <a:ext cx="6259512" cy="804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pic>
        <p:nvPicPr>
          <p:cNvPr id="8197" name="Picture 2" descr="QQ截图2013022616260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1138" y="0"/>
            <a:ext cx="1411287"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pic>
      <p:sp>
        <p:nvSpPr>
          <p:cNvPr id="8198" name="Rectangle 2"/>
          <p:cNvSpPr>
            <a:spLocks noChangeArrowheads="1"/>
          </p:cNvSpPr>
          <p:nvPr/>
        </p:nvSpPr>
        <p:spPr bwMode="auto">
          <a:xfrm>
            <a:off x="571500" y="1714500"/>
            <a:ext cx="7215188" cy="207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lstStyle/>
          <a:p>
            <a:pPr algn="ctr">
              <a:lnSpc>
                <a:spcPct val="150000"/>
              </a:lnSpc>
            </a:pPr>
            <a:endParaRPr lang="en-US" sz="3200" b="1">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199" name="Rectangle 3"/>
          <p:cNvSpPr>
            <a:spLocks noChangeArrowheads="1"/>
          </p:cNvSpPr>
          <p:nvPr/>
        </p:nvSpPr>
        <p:spPr bwMode="auto">
          <a:xfrm>
            <a:off x="1928813" y="3143250"/>
            <a:ext cx="4429125" cy="358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mpd="sng">
                <a:solidFill>
                  <a:srgbClr val="000000"/>
                </a:solidFill>
                <a:miter lim="800000"/>
                <a:headEnd/>
                <a:tailEnd/>
              </a14:hiddenLine>
            </a:ext>
          </a:extLst>
        </p:spPr>
        <p:txBody>
          <a:bodyPr/>
          <a:lstStyle/>
          <a:p>
            <a:pPr marL="342900" indent="-342900">
              <a:lnSpc>
                <a:spcPct val="90000"/>
              </a:lnSpc>
              <a:spcBef>
                <a:spcPct val="20000"/>
              </a:spcBef>
              <a:buClr>
                <a:srgbClr val="EB9500"/>
              </a:buClr>
            </a:pPr>
            <a:endParaRPr lang="en-US" sz="240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Rectangle 2"/>
          <p:cNvSpPr>
            <a:spLocks noChangeArrowheads="1"/>
          </p:cNvSpPr>
          <p:nvPr/>
        </p:nvSpPr>
        <p:spPr bwMode="auto">
          <a:xfrm>
            <a:off x="1043608" y="1916832"/>
            <a:ext cx="5904656" cy="2071702"/>
          </a:xfrm>
          <a:prstGeom prst="rect">
            <a:avLst/>
          </a:prstGeom>
          <a:noFill/>
          <a:ln w="9525">
            <a:noFill/>
            <a:miter lim="800000"/>
            <a:headEnd/>
            <a:tailEnd/>
          </a:ln>
        </p:spPr>
        <p:txBody>
          <a:bodyPr/>
          <a:lstStyle/>
          <a:p>
            <a:pPr algn="ctr">
              <a:lnSpc>
                <a:spcPct val="150000"/>
              </a:lnSpc>
            </a:pPr>
            <a:r>
              <a:rPr lang="en-US" altLang="zh-CN" sz="3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Exploration of the Evolution of NR Industrial Pattern in the New Normal Economy</a:t>
            </a:r>
          </a:p>
        </p:txBody>
      </p:sp>
      <p:sp>
        <p:nvSpPr>
          <p:cNvPr id="11" name="Rectangle 3"/>
          <p:cNvSpPr>
            <a:spLocks noChangeArrowheads="1"/>
          </p:cNvSpPr>
          <p:nvPr/>
        </p:nvSpPr>
        <p:spPr bwMode="auto">
          <a:xfrm>
            <a:off x="1043608" y="4508133"/>
            <a:ext cx="4429156" cy="358775"/>
          </a:xfrm>
          <a:prstGeom prst="rect">
            <a:avLst/>
          </a:prstGeom>
          <a:noFill/>
          <a:ln w="9525">
            <a:noFill/>
            <a:miter lim="800000"/>
            <a:headEnd/>
            <a:tailEnd/>
          </a:ln>
        </p:spPr>
        <p:txBody>
          <a:bodyPr/>
          <a:lstStyle/>
          <a:p>
            <a:pPr marL="342900" indent="-342900">
              <a:lnSpc>
                <a:spcPct val="90000"/>
              </a:lnSpc>
              <a:spcBef>
                <a:spcPct val="20000"/>
              </a:spcBef>
              <a:buClr>
                <a:srgbClr val="EB9500"/>
              </a:buClr>
            </a:pPr>
            <a:r>
              <a:rPr lang="en-US" altLang="zh-CN" sz="2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May 2015</a:t>
            </a:r>
            <a:endParaRPr lang="en-US" sz="2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3009652"/>
            <a:ext cx="3995936"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标题 1"/>
          <p:cNvSpPr txBox="1">
            <a:spLocks/>
          </p:cNvSpPr>
          <p:nvPr/>
        </p:nvSpPr>
        <p:spPr>
          <a:xfrm>
            <a:off x="457200" y="274638"/>
            <a:ext cx="8229600" cy="1011222"/>
          </a:xfrm>
          <a:prstGeom prst="rect">
            <a:avLst/>
          </a:prstGeom>
        </p:spPr>
        <p:txBody>
          <a:bodyPr>
            <a:normAutofit fontScale="925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1.3 Europe easing furthers </a:t>
            </a:r>
          </a:p>
          <a:p>
            <a:pPr lvl="0"/>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Economic prospective turns for the better</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99668" y="1171502"/>
            <a:ext cx="8087132" cy="1508105"/>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Europe easing furthers</a:t>
            </a: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 March 2015, European officially launched an asset purchasing plan valued at 1.1 trillion Euro - it will spend 60 billion Euro purchasing governmental and private bonds every month until September 2016. Since this March, ECB balance sheet has expanded by 188.226 billion euro.</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To elevate inflation, ECB will reduce main refinancing operation IR from 0.15% to 0.05%, with marginal lending/deposit IR reduced by 10 base points simultaneously to 0.3% and -0.2% respectively. Comparatively, Bank of UK has kept unchanged IR for a longer time and is moving towards IR raising. </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6544" y="3428320"/>
            <a:ext cx="4572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76362" y="3437845"/>
            <a:ext cx="619125"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矩形 3"/>
          <p:cNvSpPr/>
          <p:nvPr/>
        </p:nvSpPr>
        <p:spPr>
          <a:xfrm>
            <a:off x="1619672" y="2691545"/>
            <a:ext cx="2658100"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ECU Balance Sheet (million euro)</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矩形 11"/>
          <p:cNvSpPr/>
          <p:nvPr/>
        </p:nvSpPr>
        <p:spPr>
          <a:xfrm>
            <a:off x="5904001" y="2648829"/>
            <a:ext cx="2190023"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IR of ECU and Bank of UK</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1032"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668" y="3031445"/>
            <a:ext cx="4260364"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7535171" y="3428320"/>
            <a:ext cx="962661" cy="461665"/>
          </a:xfrm>
          <a:prstGeom prst="rect">
            <a:avLst/>
          </a:prstGeom>
          <a:solidFill>
            <a:schemeClr val="bg1"/>
          </a:solidFill>
        </p:spPr>
        <p:txBody>
          <a:bodyPr wrap="square" lIns="0" rIns="0" rtlCol="0">
            <a:spAutoFit/>
          </a:bodyPr>
          <a:lstStyle/>
          <a:p>
            <a:r>
              <a:rPr lang="en-US" altLang="zh-CN" sz="800" dirty="0" smtClean="0"/>
              <a:t>ECB           0.05%</a:t>
            </a:r>
          </a:p>
          <a:p>
            <a:endParaRPr lang="en-US" altLang="zh-CN" sz="800" dirty="0" smtClean="0"/>
          </a:p>
          <a:p>
            <a:r>
              <a:rPr lang="en-US" altLang="zh-CN" sz="800" dirty="0" smtClean="0"/>
              <a:t>Bank of UK 0.05%</a:t>
            </a:r>
            <a:endParaRPr lang="zh-CN" altLang="en-US" sz="800" dirty="0"/>
          </a:p>
        </p:txBody>
      </p:sp>
      <p:sp>
        <p:nvSpPr>
          <p:cNvPr id="14" name="TextBox 7"/>
          <p:cNvSpPr txBox="1"/>
          <p:nvPr/>
        </p:nvSpPr>
        <p:spPr>
          <a:xfrm>
            <a:off x="1947658" y="5443037"/>
            <a:ext cx="536110" cy="307777"/>
          </a:xfrm>
          <a:prstGeom prst="rect">
            <a:avLst/>
          </a:prstGeom>
          <a:solidFill>
            <a:schemeClr val="bg1"/>
          </a:solidFill>
        </p:spPr>
        <p:txBody>
          <a:bodyPr wrap="square" lIns="0" rIns="0" rtlCol="0">
            <a:spAutoFit/>
          </a:bodyPr>
          <a:lstStyle/>
          <a:p>
            <a:r>
              <a:rPr lang="en-US" altLang="zh-CN" sz="700" dirty="0"/>
              <a:t>Weekly Change</a:t>
            </a:r>
            <a:endParaRPr lang="zh-CN" altLang="en-US" sz="700" dirty="0"/>
          </a:p>
        </p:txBody>
      </p:sp>
      <p:sp>
        <p:nvSpPr>
          <p:cNvPr id="15" name="TextBox 7"/>
          <p:cNvSpPr txBox="1"/>
          <p:nvPr/>
        </p:nvSpPr>
        <p:spPr>
          <a:xfrm>
            <a:off x="2771800" y="5447299"/>
            <a:ext cx="1008112" cy="215444"/>
          </a:xfrm>
          <a:prstGeom prst="rect">
            <a:avLst/>
          </a:prstGeom>
          <a:solidFill>
            <a:schemeClr val="bg1"/>
          </a:solidFill>
        </p:spPr>
        <p:txBody>
          <a:bodyPr wrap="square" lIns="0" rIns="0" rtlCol="0">
            <a:spAutoFit/>
          </a:bodyPr>
          <a:lstStyle/>
          <a:p>
            <a:r>
              <a:rPr lang="en-US" altLang="zh-CN" sz="800" dirty="0"/>
              <a:t>Total ECB Asset </a:t>
            </a:r>
            <a:endParaRPr lang="zh-CN" altLang="en-US" sz="800" dirty="0"/>
          </a:p>
        </p:txBody>
      </p:sp>
      <p:sp>
        <p:nvSpPr>
          <p:cNvPr id="16" name="TextBox 7"/>
          <p:cNvSpPr txBox="1"/>
          <p:nvPr/>
        </p:nvSpPr>
        <p:spPr>
          <a:xfrm>
            <a:off x="6527059" y="5447299"/>
            <a:ext cx="493213" cy="215444"/>
          </a:xfrm>
          <a:prstGeom prst="rect">
            <a:avLst/>
          </a:prstGeom>
          <a:solidFill>
            <a:schemeClr val="bg1"/>
          </a:solidFill>
        </p:spPr>
        <p:txBody>
          <a:bodyPr wrap="square" lIns="0" rIns="0" rtlCol="0">
            <a:spAutoFit/>
          </a:bodyPr>
          <a:lstStyle/>
          <a:p>
            <a:r>
              <a:rPr lang="en-US" altLang="zh-CN" sz="800" dirty="0"/>
              <a:t>Eurozone</a:t>
            </a:r>
            <a:endParaRPr lang="zh-CN" altLang="en-US" sz="800" dirty="0"/>
          </a:p>
        </p:txBody>
      </p:sp>
      <p:sp>
        <p:nvSpPr>
          <p:cNvPr id="17" name="TextBox 7"/>
          <p:cNvSpPr txBox="1"/>
          <p:nvPr/>
        </p:nvSpPr>
        <p:spPr>
          <a:xfrm>
            <a:off x="7236296" y="5461174"/>
            <a:ext cx="493213" cy="215444"/>
          </a:xfrm>
          <a:prstGeom prst="rect">
            <a:avLst/>
          </a:prstGeom>
          <a:solidFill>
            <a:schemeClr val="bg1"/>
          </a:solidFill>
        </p:spPr>
        <p:txBody>
          <a:bodyPr wrap="square" lIns="0" rIns="0" rtlCol="0">
            <a:spAutoFit/>
          </a:bodyPr>
          <a:lstStyle/>
          <a:p>
            <a:r>
              <a:rPr lang="en-US" altLang="zh-CN" sz="800" dirty="0"/>
              <a:t>UK</a:t>
            </a:r>
            <a:endParaRPr lang="zh-CN" altLang="en-US" sz="800" dirty="0"/>
          </a:p>
        </p:txBody>
      </p:sp>
    </p:spTree>
    <p:extLst>
      <p:ext uri="{BB962C8B-B14F-4D97-AF65-F5344CB8AC3E}">
        <p14:creationId xmlns:p14="http://schemas.microsoft.com/office/powerpoint/2010/main" val="1146788275"/>
      </p:ext>
    </p:extLst>
  </p:cSld>
  <p:clrMapOvr>
    <a:masterClrMapping/>
  </p:clrMapOvr>
  <p:transition advTm="7079"/>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p:nvPr/>
        </p:nvPicPr>
        <p:blipFill>
          <a:blip r:embed="rId3">
            <a:extLst>
              <a:ext uri="{28A0092B-C50C-407E-A947-70E740481C1C}">
                <a14:useLocalDpi xmlns:a14="http://schemas.microsoft.com/office/drawing/2010/main" val="0"/>
              </a:ext>
            </a:extLst>
          </a:blip>
          <a:srcRect/>
          <a:stretch>
            <a:fillRect/>
          </a:stretch>
        </p:blipFill>
        <p:spPr bwMode="auto">
          <a:xfrm>
            <a:off x="5144604" y="3845574"/>
            <a:ext cx="3542195" cy="2057168"/>
          </a:xfrm>
          <a:prstGeom prst="rect">
            <a:avLst/>
          </a:prstGeom>
          <a:noFill/>
        </p:spPr>
      </p:pic>
      <p:pic>
        <p:nvPicPr>
          <p:cNvPr id="10" name="图片 9"/>
          <p:cNvPicPr/>
          <p:nvPr/>
        </p:nvPicPr>
        <p:blipFill>
          <a:blip r:embed="rId4">
            <a:extLst>
              <a:ext uri="{28A0092B-C50C-407E-A947-70E740481C1C}">
                <a14:useLocalDpi xmlns:a14="http://schemas.microsoft.com/office/drawing/2010/main" val="0"/>
              </a:ext>
            </a:extLst>
          </a:blip>
          <a:srcRect/>
          <a:stretch>
            <a:fillRect/>
          </a:stretch>
        </p:blipFill>
        <p:spPr bwMode="auto">
          <a:xfrm>
            <a:off x="883738" y="3845573"/>
            <a:ext cx="3759496" cy="2057167"/>
          </a:xfrm>
          <a:prstGeom prst="rect">
            <a:avLst/>
          </a:prstGeom>
          <a:noFill/>
        </p:spPr>
      </p:pic>
      <p:sp>
        <p:nvSpPr>
          <p:cNvPr id="82" name="标题 1"/>
          <p:cNvSpPr txBox="1">
            <a:spLocks/>
          </p:cNvSpPr>
          <p:nvPr/>
        </p:nvSpPr>
        <p:spPr>
          <a:xfrm>
            <a:off x="457200" y="274638"/>
            <a:ext cx="8229600" cy="1011222"/>
          </a:xfrm>
          <a:prstGeom prst="rect">
            <a:avLst/>
          </a:prstGeom>
        </p:spPr>
        <p:txBody>
          <a:bodyPr>
            <a:normAutofit fontScale="925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1.3 Europe easing furthers </a:t>
            </a:r>
          </a:p>
          <a:p>
            <a:pPr lvl="0"/>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Economic prospective turns for the better</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99668" y="1171502"/>
            <a:ext cx="8087132" cy="707886"/>
          </a:xfrm>
          <a:prstGeom prst="rect">
            <a:avLst/>
          </a:prstGeom>
        </p:spPr>
        <p:txBody>
          <a:bodyPr wrap="square">
            <a:spAutoFit/>
          </a:bodyPr>
          <a:lstStyle/>
          <a:p>
            <a:pPr marL="342900" lvl="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Economic prospective turns for the better</a:t>
            </a:r>
            <a:endParaRPr lang="zh-CN" altLang="en-US"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342900" indent="-342900">
              <a:buFont typeface="Wingdings" pitchFamily="2" charset="2"/>
              <a:buChar char="Ø"/>
            </a:pPr>
            <a:endPar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 name="矩形 3"/>
          <p:cNvSpPr/>
          <p:nvPr/>
        </p:nvSpPr>
        <p:spPr>
          <a:xfrm>
            <a:off x="1607470" y="3762627"/>
            <a:ext cx="2265364"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Manufacturing PMI picks up</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矩形 11"/>
          <p:cNvSpPr/>
          <p:nvPr/>
        </p:nvSpPr>
        <p:spPr>
          <a:xfrm>
            <a:off x="5927902" y="3845573"/>
            <a:ext cx="2374368"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Confidence index in </a:t>
            </a:r>
            <a:r>
              <a:rPr lang="en-US" altLang="zh-CN" sz="1400"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Eurozone</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13" name="图片 12"/>
          <p:cNvPicPr/>
          <p:nvPr/>
        </p:nvPicPr>
        <p:blipFill>
          <a:blip r:embed="rId5">
            <a:extLst>
              <a:ext uri="{28A0092B-C50C-407E-A947-70E740481C1C}">
                <a14:useLocalDpi xmlns:a14="http://schemas.microsoft.com/office/drawing/2010/main" val="0"/>
              </a:ext>
            </a:extLst>
          </a:blip>
          <a:srcRect/>
          <a:stretch>
            <a:fillRect/>
          </a:stretch>
        </p:blipFill>
        <p:spPr bwMode="auto">
          <a:xfrm>
            <a:off x="4860032" y="1680232"/>
            <a:ext cx="3474404" cy="2036799"/>
          </a:xfrm>
          <a:prstGeom prst="rect">
            <a:avLst/>
          </a:prstGeom>
          <a:noFill/>
        </p:spPr>
      </p:pic>
      <p:pic>
        <p:nvPicPr>
          <p:cNvPr id="14" name="图片 13"/>
          <p:cNvPicPr/>
          <p:nvPr/>
        </p:nvPicPr>
        <p:blipFill>
          <a:blip r:embed="rId6">
            <a:extLst>
              <a:ext uri="{28A0092B-C50C-407E-A947-70E740481C1C}">
                <a14:useLocalDpi xmlns:a14="http://schemas.microsoft.com/office/drawing/2010/main" val="0"/>
              </a:ext>
            </a:extLst>
          </a:blip>
          <a:srcRect/>
          <a:stretch>
            <a:fillRect/>
          </a:stretch>
        </p:blipFill>
        <p:spPr bwMode="auto">
          <a:xfrm>
            <a:off x="883738" y="1787954"/>
            <a:ext cx="3759496" cy="2015490"/>
          </a:xfrm>
          <a:prstGeom prst="rect">
            <a:avLst/>
          </a:prstGeom>
          <a:noFill/>
        </p:spPr>
      </p:pic>
      <p:sp>
        <p:nvSpPr>
          <p:cNvPr id="15" name="矩形 14"/>
          <p:cNvSpPr/>
          <p:nvPr/>
        </p:nvSpPr>
        <p:spPr>
          <a:xfrm>
            <a:off x="5272936" y="1464372"/>
            <a:ext cx="3684300" cy="261610"/>
          </a:xfrm>
          <a:prstGeom prst="rect">
            <a:avLst/>
          </a:prstGeom>
        </p:spPr>
        <p:txBody>
          <a:bodyPr wrap="square">
            <a:spAutoFit/>
          </a:bodyPr>
          <a:lstStyle/>
          <a:p>
            <a:r>
              <a:rPr lang="en-US" altLang="zh-CN"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Trade surplus recoveries  Weak euro assists economic growth</a:t>
            </a:r>
            <a:endParaRPr lang="zh-CN" altLang="en-US" sz="1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6" name="矩形 15"/>
          <p:cNvSpPr/>
          <p:nvPr/>
        </p:nvSpPr>
        <p:spPr>
          <a:xfrm>
            <a:off x="0" y="1526344"/>
            <a:ext cx="4860032" cy="261610"/>
          </a:xfrm>
          <a:prstGeom prst="rect">
            <a:avLst/>
          </a:prstGeom>
        </p:spPr>
        <p:txBody>
          <a:bodyPr wrap="square" lIns="0" rIns="0">
            <a:spAutoFit/>
          </a:bodyPr>
          <a:lstStyle/>
          <a:p>
            <a:pPr algn="ctr"/>
            <a:r>
              <a:rPr lang="en-US" altLang="zh-CN"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Bank sector credit turns upwards QE influence on entity economy becomes apparent</a:t>
            </a:r>
            <a:endParaRPr lang="zh-CN" altLang="en-US" sz="1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9" name="TextBox 18"/>
          <p:cNvSpPr txBox="1"/>
          <p:nvPr/>
        </p:nvSpPr>
        <p:spPr>
          <a:xfrm>
            <a:off x="4394144" y="2352601"/>
            <a:ext cx="465888" cy="461665"/>
          </a:xfrm>
          <a:prstGeom prst="rect">
            <a:avLst/>
          </a:prstGeom>
          <a:solidFill>
            <a:schemeClr val="bg1"/>
          </a:solidFill>
        </p:spPr>
        <p:txBody>
          <a:bodyPr wrap="square" lIns="0" rIns="0" rtlCol="0">
            <a:spAutoFit/>
          </a:bodyPr>
          <a:lstStyle/>
          <a:p>
            <a:r>
              <a:rPr lang="en-US" altLang="zh-CN" sz="800" dirty="0" smtClean="0"/>
              <a:t>Million</a:t>
            </a:r>
          </a:p>
          <a:p>
            <a:r>
              <a:rPr lang="en-US" altLang="zh-CN" sz="800" dirty="0" smtClean="0"/>
              <a:t>euro</a:t>
            </a:r>
          </a:p>
          <a:p>
            <a:endParaRPr lang="zh-CN" altLang="en-US" sz="800" dirty="0"/>
          </a:p>
        </p:txBody>
      </p:sp>
      <p:sp>
        <p:nvSpPr>
          <p:cNvPr id="21" name="TextBox 7"/>
          <p:cNvSpPr txBox="1"/>
          <p:nvPr/>
        </p:nvSpPr>
        <p:spPr>
          <a:xfrm>
            <a:off x="1403648" y="5445224"/>
            <a:ext cx="648072" cy="215444"/>
          </a:xfrm>
          <a:prstGeom prst="rect">
            <a:avLst/>
          </a:prstGeom>
          <a:solidFill>
            <a:schemeClr val="bg1"/>
          </a:solidFill>
        </p:spPr>
        <p:txBody>
          <a:bodyPr wrap="square" lIns="0" rIns="0" rtlCol="0">
            <a:spAutoFit/>
          </a:bodyPr>
          <a:lstStyle/>
          <a:p>
            <a:r>
              <a:rPr lang="en-US" altLang="zh-CN" sz="800" dirty="0"/>
              <a:t>Eurozone PMI</a:t>
            </a:r>
            <a:endParaRPr lang="zh-CN" altLang="en-US" sz="800" dirty="0"/>
          </a:p>
        </p:txBody>
      </p:sp>
      <p:sp>
        <p:nvSpPr>
          <p:cNvPr id="22" name="TextBox 7"/>
          <p:cNvSpPr txBox="1"/>
          <p:nvPr/>
        </p:nvSpPr>
        <p:spPr>
          <a:xfrm>
            <a:off x="2483768" y="5424899"/>
            <a:ext cx="841707" cy="246221"/>
          </a:xfrm>
          <a:prstGeom prst="rect">
            <a:avLst/>
          </a:prstGeom>
          <a:solidFill>
            <a:schemeClr val="bg1"/>
          </a:solidFill>
        </p:spPr>
        <p:txBody>
          <a:bodyPr wrap="square" lIns="0" tIns="0" rIns="0" bIns="0" rtlCol="0">
            <a:spAutoFit/>
          </a:bodyPr>
          <a:lstStyle/>
          <a:p>
            <a:r>
              <a:rPr lang="en-US" altLang="zh-CN" sz="800" dirty="0"/>
              <a:t>UK Manufacturing PMI</a:t>
            </a:r>
            <a:endParaRPr lang="zh-CN" altLang="en-US" sz="800" dirty="0"/>
          </a:p>
        </p:txBody>
      </p:sp>
      <p:sp>
        <p:nvSpPr>
          <p:cNvPr id="23" name="TextBox 7"/>
          <p:cNvSpPr txBox="1"/>
          <p:nvPr/>
        </p:nvSpPr>
        <p:spPr>
          <a:xfrm>
            <a:off x="3563888" y="5373216"/>
            <a:ext cx="865236" cy="338554"/>
          </a:xfrm>
          <a:prstGeom prst="rect">
            <a:avLst/>
          </a:prstGeom>
          <a:solidFill>
            <a:schemeClr val="bg1"/>
          </a:solidFill>
        </p:spPr>
        <p:txBody>
          <a:bodyPr wrap="square" lIns="0" rIns="0" rtlCol="0">
            <a:spAutoFit/>
          </a:bodyPr>
          <a:lstStyle/>
          <a:p>
            <a:r>
              <a:rPr lang="en-US" altLang="zh-CN" sz="800" dirty="0"/>
              <a:t>Germany Manufacturing PMI</a:t>
            </a:r>
          </a:p>
        </p:txBody>
      </p:sp>
      <p:sp>
        <p:nvSpPr>
          <p:cNvPr id="24" name="TextBox 7"/>
          <p:cNvSpPr txBox="1"/>
          <p:nvPr/>
        </p:nvSpPr>
        <p:spPr>
          <a:xfrm>
            <a:off x="1426037" y="5661622"/>
            <a:ext cx="864095" cy="338554"/>
          </a:xfrm>
          <a:prstGeom prst="rect">
            <a:avLst/>
          </a:prstGeom>
          <a:solidFill>
            <a:schemeClr val="bg1"/>
          </a:solidFill>
        </p:spPr>
        <p:txBody>
          <a:bodyPr wrap="square" lIns="0" rIns="0" rtlCol="0">
            <a:spAutoFit/>
          </a:bodyPr>
          <a:lstStyle/>
          <a:p>
            <a:r>
              <a:rPr lang="en-US" altLang="zh-CN" sz="800" dirty="0"/>
              <a:t>France Manufacturing PMI</a:t>
            </a:r>
            <a:endParaRPr lang="zh-CN" altLang="en-US" sz="800" dirty="0"/>
          </a:p>
        </p:txBody>
      </p:sp>
      <p:sp>
        <p:nvSpPr>
          <p:cNvPr id="25" name="TextBox 7"/>
          <p:cNvSpPr txBox="1"/>
          <p:nvPr/>
        </p:nvSpPr>
        <p:spPr>
          <a:xfrm>
            <a:off x="2466003" y="5661622"/>
            <a:ext cx="859472" cy="338554"/>
          </a:xfrm>
          <a:prstGeom prst="rect">
            <a:avLst/>
          </a:prstGeom>
          <a:solidFill>
            <a:schemeClr val="bg1"/>
          </a:solidFill>
        </p:spPr>
        <p:txBody>
          <a:bodyPr wrap="square" lIns="0" rIns="0" rtlCol="0">
            <a:spAutoFit/>
          </a:bodyPr>
          <a:lstStyle/>
          <a:p>
            <a:r>
              <a:rPr lang="en-US" altLang="zh-CN" sz="800" dirty="0"/>
              <a:t>Spain Manufacturing PMI</a:t>
            </a:r>
            <a:endParaRPr lang="zh-CN" altLang="en-US" sz="800" dirty="0"/>
          </a:p>
        </p:txBody>
      </p:sp>
      <p:sp>
        <p:nvSpPr>
          <p:cNvPr id="26" name="TextBox 7"/>
          <p:cNvSpPr txBox="1"/>
          <p:nvPr/>
        </p:nvSpPr>
        <p:spPr>
          <a:xfrm>
            <a:off x="3552522" y="5637978"/>
            <a:ext cx="865236" cy="338554"/>
          </a:xfrm>
          <a:prstGeom prst="rect">
            <a:avLst/>
          </a:prstGeom>
          <a:solidFill>
            <a:schemeClr val="bg1"/>
          </a:solidFill>
        </p:spPr>
        <p:txBody>
          <a:bodyPr wrap="square" lIns="0" rIns="0" rtlCol="0">
            <a:spAutoFit/>
          </a:bodyPr>
          <a:lstStyle/>
          <a:p>
            <a:r>
              <a:rPr lang="en-US" altLang="zh-CN" sz="800" dirty="0" smtClean="0"/>
              <a:t>Italy</a:t>
            </a:r>
          </a:p>
          <a:p>
            <a:r>
              <a:rPr lang="en-US" altLang="zh-CN" sz="800" dirty="0" smtClean="0"/>
              <a:t>Manufacturing </a:t>
            </a:r>
            <a:r>
              <a:rPr lang="en-US" altLang="zh-CN" sz="800" dirty="0"/>
              <a:t>PMI</a:t>
            </a:r>
            <a:endParaRPr lang="zh-CN" altLang="en-US" sz="800" dirty="0"/>
          </a:p>
        </p:txBody>
      </p:sp>
      <p:sp>
        <p:nvSpPr>
          <p:cNvPr id="27" name="TextBox 7"/>
          <p:cNvSpPr txBox="1"/>
          <p:nvPr/>
        </p:nvSpPr>
        <p:spPr>
          <a:xfrm>
            <a:off x="1691680" y="3551065"/>
            <a:ext cx="295893" cy="215444"/>
          </a:xfrm>
          <a:prstGeom prst="rect">
            <a:avLst/>
          </a:prstGeom>
          <a:solidFill>
            <a:schemeClr val="bg1"/>
          </a:solidFill>
        </p:spPr>
        <p:txBody>
          <a:bodyPr wrap="square" lIns="0" rIns="0" rtlCol="0">
            <a:spAutoFit/>
          </a:bodyPr>
          <a:lstStyle/>
          <a:p>
            <a:r>
              <a:rPr lang="en-US" altLang="zh-CN" sz="800" dirty="0"/>
              <a:t>YOY</a:t>
            </a:r>
            <a:endParaRPr lang="zh-CN" altLang="en-US" sz="800" dirty="0"/>
          </a:p>
        </p:txBody>
      </p:sp>
      <p:sp>
        <p:nvSpPr>
          <p:cNvPr id="28" name="TextBox 7"/>
          <p:cNvSpPr txBox="1"/>
          <p:nvPr/>
        </p:nvSpPr>
        <p:spPr>
          <a:xfrm>
            <a:off x="2290132" y="3540185"/>
            <a:ext cx="295893" cy="215444"/>
          </a:xfrm>
          <a:prstGeom prst="rect">
            <a:avLst/>
          </a:prstGeom>
          <a:solidFill>
            <a:schemeClr val="bg1"/>
          </a:solidFill>
        </p:spPr>
        <p:txBody>
          <a:bodyPr wrap="square" lIns="0" rIns="0" rtlCol="0">
            <a:spAutoFit/>
          </a:bodyPr>
          <a:lstStyle/>
          <a:p>
            <a:r>
              <a:rPr lang="en-US" altLang="zh-CN" sz="800" dirty="0"/>
              <a:t>MOM</a:t>
            </a:r>
            <a:endParaRPr lang="zh-CN" altLang="en-US" sz="800" dirty="0"/>
          </a:p>
        </p:txBody>
      </p:sp>
      <p:sp>
        <p:nvSpPr>
          <p:cNvPr id="29" name="TextBox 7"/>
          <p:cNvSpPr txBox="1"/>
          <p:nvPr/>
        </p:nvSpPr>
        <p:spPr>
          <a:xfrm>
            <a:off x="2815796" y="3555448"/>
            <a:ext cx="2414116" cy="215444"/>
          </a:xfrm>
          <a:prstGeom prst="rect">
            <a:avLst/>
          </a:prstGeom>
          <a:solidFill>
            <a:schemeClr val="bg1"/>
          </a:solidFill>
        </p:spPr>
        <p:txBody>
          <a:bodyPr wrap="square" lIns="0" rIns="0" rtlCol="0">
            <a:spAutoFit/>
          </a:bodyPr>
          <a:lstStyle/>
          <a:p>
            <a:r>
              <a:rPr lang="en-US" altLang="zh-CN" sz="800" dirty="0"/>
              <a:t>Eurozone: bank sector credit: quarterly adjustment                     </a:t>
            </a:r>
            <a:endParaRPr lang="zh-CN" altLang="en-US" sz="800" dirty="0"/>
          </a:p>
        </p:txBody>
      </p:sp>
      <p:sp>
        <p:nvSpPr>
          <p:cNvPr id="31" name="TextBox 18"/>
          <p:cNvSpPr txBox="1"/>
          <p:nvPr/>
        </p:nvSpPr>
        <p:spPr>
          <a:xfrm>
            <a:off x="4718838" y="2322982"/>
            <a:ext cx="498180" cy="461665"/>
          </a:xfrm>
          <a:prstGeom prst="rect">
            <a:avLst/>
          </a:prstGeom>
          <a:solidFill>
            <a:schemeClr val="bg1"/>
          </a:solidFill>
        </p:spPr>
        <p:txBody>
          <a:bodyPr wrap="square" rtlCol="0">
            <a:spAutoFit/>
          </a:bodyPr>
          <a:lstStyle/>
          <a:p>
            <a:r>
              <a:rPr lang="en-US" altLang="zh-CN" sz="800" dirty="0" smtClean="0"/>
              <a:t>Million euro</a:t>
            </a:r>
          </a:p>
          <a:p>
            <a:endParaRPr lang="zh-CN" altLang="en-US" sz="800" dirty="0"/>
          </a:p>
        </p:txBody>
      </p:sp>
      <p:sp>
        <p:nvSpPr>
          <p:cNvPr id="32" name="TextBox 7"/>
          <p:cNvSpPr txBox="1"/>
          <p:nvPr/>
        </p:nvSpPr>
        <p:spPr>
          <a:xfrm>
            <a:off x="5768030" y="5332566"/>
            <a:ext cx="1296144" cy="184666"/>
          </a:xfrm>
          <a:prstGeom prst="rect">
            <a:avLst/>
          </a:prstGeom>
          <a:solidFill>
            <a:schemeClr val="bg1"/>
          </a:solidFill>
        </p:spPr>
        <p:txBody>
          <a:bodyPr wrap="square" lIns="0" tIns="0" rIns="0" bIns="0" rtlCol="0">
            <a:spAutoFit/>
          </a:bodyPr>
          <a:lstStyle/>
          <a:p>
            <a:r>
              <a:rPr lang="en-US" altLang="zh-CN" sz="600" dirty="0"/>
              <a:t>Eurozone 18 countries: Industrial Confidence Index</a:t>
            </a:r>
            <a:endParaRPr lang="zh-CN" altLang="en-US" sz="600" dirty="0"/>
          </a:p>
        </p:txBody>
      </p:sp>
      <p:sp>
        <p:nvSpPr>
          <p:cNvPr id="34" name="TextBox 7"/>
          <p:cNvSpPr txBox="1"/>
          <p:nvPr/>
        </p:nvSpPr>
        <p:spPr>
          <a:xfrm>
            <a:off x="5768030" y="5517812"/>
            <a:ext cx="1296144" cy="215444"/>
          </a:xfrm>
          <a:prstGeom prst="rect">
            <a:avLst/>
          </a:prstGeom>
          <a:solidFill>
            <a:schemeClr val="bg1"/>
          </a:solidFill>
        </p:spPr>
        <p:txBody>
          <a:bodyPr wrap="square" lIns="0" tIns="0" rIns="0" bIns="0" rtlCol="0">
            <a:spAutoFit/>
          </a:bodyPr>
          <a:lstStyle/>
          <a:p>
            <a:r>
              <a:rPr lang="en-US" altLang="zh-CN" sz="700" dirty="0"/>
              <a:t>Eurozone 18 countries: Consumer Confidence Index</a:t>
            </a:r>
            <a:endParaRPr lang="zh-CN" altLang="en-US" sz="600" dirty="0"/>
          </a:p>
        </p:txBody>
      </p:sp>
      <p:sp>
        <p:nvSpPr>
          <p:cNvPr id="35" name="TextBox 7"/>
          <p:cNvSpPr txBox="1"/>
          <p:nvPr/>
        </p:nvSpPr>
        <p:spPr>
          <a:xfrm>
            <a:off x="7232590" y="5510204"/>
            <a:ext cx="1296144" cy="215444"/>
          </a:xfrm>
          <a:prstGeom prst="rect">
            <a:avLst/>
          </a:prstGeom>
          <a:solidFill>
            <a:schemeClr val="bg1"/>
          </a:solidFill>
        </p:spPr>
        <p:txBody>
          <a:bodyPr wrap="square" lIns="0" tIns="0" rIns="0" bIns="0" rtlCol="0">
            <a:spAutoFit/>
          </a:bodyPr>
          <a:lstStyle/>
          <a:p>
            <a:r>
              <a:rPr lang="en-US" altLang="zh-CN" sz="700" dirty="0"/>
              <a:t>Germany: Consumer Confidence Index</a:t>
            </a:r>
          </a:p>
        </p:txBody>
      </p:sp>
      <p:sp>
        <p:nvSpPr>
          <p:cNvPr id="36" name="TextBox 7"/>
          <p:cNvSpPr txBox="1"/>
          <p:nvPr/>
        </p:nvSpPr>
        <p:spPr>
          <a:xfrm>
            <a:off x="7236296" y="5332566"/>
            <a:ext cx="1296144" cy="184666"/>
          </a:xfrm>
          <a:prstGeom prst="rect">
            <a:avLst/>
          </a:prstGeom>
          <a:solidFill>
            <a:schemeClr val="bg1"/>
          </a:solidFill>
        </p:spPr>
        <p:txBody>
          <a:bodyPr wrap="square" lIns="0" tIns="0" rIns="0" bIns="0" rtlCol="0">
            <a:spAutoFit/>
          </a:bodyPr>
          <a:lstStyle/>
          <a:p>
            <a:r>
              <a:rPr lang="en-US" altLang="zh-CN" sz="600" dirty="0"/>
              <a:t>Eurozone: </a:t>
            </a:r>
            <a:r>
              <a:rPr lang="en-US" altLang="zh-CN" sz="600" dirty="0" err="1"/>
              <a:t>Sentix</a:t>
            </a:r>
            <a:r>
              <a:rPr lang="en-US" altLang="zh-CN" sz="600" dirty="0"/>
              <a:t> Investment Confidence Index</a:t>
            </a:r>
          </a:p>
        </p:txBody>
      </p:sp>
      <p:sp>
        <p:nvSpPr>
          <p:cNvPr id="37" name="TextBox 7"/>
          <p:cNvSpPr txBox="1"/>
          <p:nvPr/>
        </p:nvSpPr>
        <p:spPr>
          <a:xfrm>
            <a:off x="5762683" y="5723177"/>
            <a:ext cx="1296144" cy="215444"/>
          </a:xfrm>
          <a:prstGeom prst="rect">
            <a:avLst/>
          </a:prstGeom>
          <a:solidFill>
            <a:schemeClr val="bg1"/>
          </a:solidFill>
        </p:spPr>
        <p:txBody>
          <a:bodyPr wrap="square" lIns="0" tIns="0" rIns="0" bIns="0" rtlCol="0">
            <a:spAutoFit/>
          </a:bodyPr>
          <a:lstStyle/>
          <a:p>
            <a:r>
              <a:rPr lang="en-US" altLang="zh-CN" sz="700" dirty="0"/>
              <a:t>Germany: GFK Consumer Confidence index</a:t>
            </a:r>
            <a:endParaRPr lang="zh-CN" altLang="en-US" sz="600" dirty="0"/>
          </a:p>
        </p:txBody>
      </p:sp>
      <p:sp>
        <p:nvSpPr>
          <p:cNvPr id="38" name="TextBox 7"/>
          <p:cNvSpPr txBox="1"/>
          <p:nvPr/>
        </p:nvSpPr>
        <p:spPr>
          <a:xfrm>
            <a:off x="7222067" y="5706473"/>
            <a:ext cx="1296144" cy="215444"/>
          </a:xfrm>
          <a:prstGeom prst="rect">
            <a:avLst/>
          </a:prstGeom>
          <a:solidFill>
            <a:schemeClr val="bg1"/>
          </a:solidFill>
        </p:spPr>
        <p:txBody>
          <a:bodyPr wrap="square" lIns="0" tIns="0" rIns="0" bIns="0" rtlCol="0">
            <a:spAutoFit/>
          </a:bodyPr>
          <a:lstStyle/>
          <a:p>
            <a:r>
              <a:rPr lang="en-US" altLang="zh-CN" sz="700" dirty="0"/>
              <a:t>France: Consumer Confidence Index</a:t>
            </a:r>
            <a:endParaRPr lang="zh-CN" altLang="en-US" sz="700" dirty="0"/>
          </a:p>
        </p:txBody>
      </p:sp>
    </p:spTree>
    <p:extLst>
      <p:ext uri="{BB962C8B-B14F-4D97-AF65-F5344CB8AC3E}">
        <p14:creationId xmlns:p14="http://schemas.microsoft.com/office/powerpoint/2010/main" val="720595349"/>
      </p:ext>
    </p:extLst>
  </p:cSld>
  <p:clrMapOvr>
    <a:masterClrMapping/>
  </p:clrMapOvr>
  <p:transition advTm="7079"/>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fontScale="925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1.3 Europe easing furthers </a:t>
            </a:r>
          </a:p>
          <a:p>
            <a:pPr lvl="0"/>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Economic prospective turns for the better</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99668" y="1171502"/>
            <a:ext cx="7822204" cy="1692771"/>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Deflation and unemployment in </a:t>
            </a: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Eurozone </a:t>
            </a: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turns better slightly</a:t>
            </a: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CPI in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Eurozone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core CPI are 0% and 0.6%. Although CPI has become positive, it is lower than 1% for a long time. In the future, if EU economy still fails to go out of deflation and the inflation remains under 2% in the long run, from a long-term perspective, ECU will be likely to adopt open QE, expand asset purchases or delay asset purchasing period.</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 unemployment, though still remains double digits, is going down steadily. In Feb., the unemployment in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Eurozone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is 11.3% (previously 11.4). From below, Greece and Spain, where employment is relatively severe, has seen unemployment rate going down.</a:t>
            </a:r>
            <a:endParaRPr lang="zh-CN" altLang="zh-CN"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9" y="2696344"/>
            <a:ext cx="3849873"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68" y="2780929"/>
            <a:ext cx="3972332" cy="2658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矩形 7"/>
          <p:cNvSpPr/>
          <p:nvPr/>
        </p:nvSpPr>
        <p:spPr>
          <a:xfrm>
            <a:off x="5452938" y="2780208"/>
            <a:ext cx="2533066"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Unemployment rate in </a:t>
            </a: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Eurozone</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矩形 8"/>
          <p:cNvSpPr/>
          <p:nvPr/>
        </p:nvSpPr>
        <p:spPr>
          <a:xfrm>
            <a:off x="2021531" y="2779440"/>
            <a:ext cx="1778051"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CPI&amp;PPI in </a:t>
            </a: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Eurozone</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 name="椭圆 3"/>
          <p:cNvSpPr/>
          <p:nvPr/>
        </p:nvSpPr>
        <p:spPr bwMode="auto">
          <a:xfrm>
            <a:off x="8028384" y="2891136"/>
            <a:ext cx="393488" cy="393848"/>
          </a:xfrm>
          <a:prstGeom prst="ellipse">
            <a:avLst/>
          </a:prstGeom>
          <a:no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TextBox 7"/>
          <p:cNvSpPr txBox="1"/>
          <p:nvPr/>
        </p:nvSpPr>
        <p:spPr>
          <a:xfrm>
            <a:off x="1433837" y="5126995"/>
            <a:ext cx="545875" cy="246221"/>
          </a:xfrm>
          <a:prstGeom prst="rect">
            <a:avLst/>
          </a:prstGeom>
          <a:solidFill>
            <a:schemeClr val="bg1"/>
          </a:solidFill>
        </p:spPr>
        <p:txBody>
          <a:bodyPr wrap="square" lIns="0" tIns="0" rIns="0" bIns="0" rtlCol="0">
            <a:spAutoFit/>
          </a:bodyPr>
          <a:lstStyle/>
          <a:p>
            <a:r>
              <a:rPr lang="en-US" altLang="zh-CN" sz="800" dirty="0"/>
              <a:t>Eurozone CPI</a:t>
            </a:r>
            <a:endParaRPr lang="zh-CN" altLang="en-US" sz="800" dirty="0"/>
          </a:p>
        </p:txBody>
      </p:sp>
      <p:sp>
        <p:nvSpPr>
          <p:cNvPr id="13" name="TextBox 7"/>
          <p:cNvSpPr txBox="1"/>
          <p:nvPr/>
        </p:nvSpPr>
        <p:spPr>
          <a:xfrm>
            <a:off x="2215556" y="5092827"/>
            <a:ext cx="700260" cy="246221"/>
          </a:xfrm>
          <a:prstGeom prst="rect">
            <a:avLst/>
          </a:prstGeom>
          <a:solidFill>
            <a:schemeClr val="bg1"/>
          </a:solidFill>
        </p:spPr>
        <p:txBody>
          <a:bodyPr wrap="square" lIns="0" tIns="0" rIns="0" bIns="0" rtlCol="0">
            <a:spAutoFit/>
          </a:bodyPr>
          <a:lstStyle/>
          <a:p>
            <a:r>
              <a:rPr lang="en-US" altLang="zh-CN" sz="800" dirty="0"/>
              <a:t>Eurozone </a:t>
            </a:r>
            <a:endParaRPr lang="en-US" altLang="zh-CN" sz="800" dirty="0" smtClean="0"/>
          </a:p>
          <a:p>
            <a:r>
              <a:rPr lang="en-US" altLang="zh-CN" sz="800" dirty="0" smtClean="0"/>
              <a:t>Core CPI</a:t>
            </a:r>
            <a:endParaRPr lang="zh-CN" altLang="en-US" sz="800" dirty="0"/>
          </a:p>
        </p:txBody>
      </p:sp>
      <p:sp>
        <p:nvSpPr>
          <p:cNvPr id="14" name="TextBox 7"/>
          <p:cNvSpPr txBox="1"/>
          <p:nvPr/>
        </p:nvSpPr>
        <p:spPr>
          <a:xfrm>
            <a:off x="3151660" y="5126995"/>
            <a:ext cx="988292" cy="246221"/>
          </a:xfrm>
          <a:prstGeom prst="rect">
            <a:avLst/>
          </a:prstGeom>
          <a:solidFill>
            <a:schemeClr val="bg1"/>
          </a:solidFill>
        </p:spPr>
        <p:txBody>
          <a:bodyPr wrap="square" lIns="0" tIns="0" rIns="0" bIns="0" rtlCol="0">
            <a:spAutoFit/>
          </a:bodyPr>
          <a:lstStyle/>
          <a:p>
            <a:r>
              <a:rPr lang="en-US" altLang="zh-CN" sz="800" dirty="0"/>
              <a:t>Eurozone 18 countries PPI YoY</a:t>
            </a:r>
            <a:endParaRPr lang="zh-CN" altLang="en-US" sz="800" dirty="0"/>
          </a:p>
        </p:txBody>
      </p:sp>
      <p:sp>
        <p:nvSpPr>
          <p:cNvPr id="15" name="TextBox 7"/>
          <p:cNvSpPr txBox="1"/>
          <p:nvPr/>
        </p:nvSpPr>
        <p:spPr>
          <a:xfrm>
            <a:off x="5292080" y="4941168"/>
            <a:ext cx="466668" cy="195814"/>
          </a:xfrm>
          <a:prstGeom prst="rect">
            <a:avLst/>
          </a:prstGeom>
          <a:solidFill>
            <a:schemeClr val="bg1"/>
          </a:solidFill>
        </p:spPr>
        <p:txBody>
          <a:bodyPr wrap="square" lIns="0" tIns="36000" rIns="0" bIns="36000" rtlCol="0">
            <a:spAutoFit/>
          </a:bodyPr>
          <a:lstStyle/>
          <a:p>
            <a:r>
              <a:rPr lang="en-US" altLang="zh-CN" sz="800" dirty="0"/>
              <a:t>Eurozone</a:t>
            </a:r>
            <a:endParaRPr lang="zh-CN" altLang="en-US" sz="800" dirty="0"/>
          </a:p>
        </p:txBody>
      </p:sp>
      <p:sp>
        <p:nvSpPr>
          <p:cNvPr id="17" name="TextBox 7"/>
          <p:cNvSpPr txBox="1"/>
          <p:nvPr/>
        </p:nvSpPr>
        <p:spPr>
          <a:xfrm>
            <a:off x="5860299" y="4941168"/>
            <a:ext cx="466668" cy="195814"/>
          </a:xfrm>
          <a:prstGeom prst="rect">
            <a:avLst/>
          </a:prstGeom>
          <a:solidFill>
            <a:schemeClr val="bg1"/>
          </a:solidFill>
        </p:spPr>
        <p:txBody>
          <a:bodyPr wrap="square" lIns="0" tIns="36000" rIns="0" bIns="36000" rtlCol="0">
            <a:spAutoFit/>
          </a:bodyPr>
          <a:lstStyle/>
          <a:p>
            <a:r>
              <a:rPr lang="en-US" altLang="zh-CN" sz="800" dirty="0" smtClean="0"/>
              <a:t>Germany</a:t>
            </a:r>
            <a:endParaRPr lang="zh-CN" altLang="en-US" sz="800" dirty="0"/>
          </a:p>
        </p:txBody>
      </p:sp>
      <p:sp>
        <p:nvSpPr>
          <p:cNvPr id="18" name="TextBox 7"/>
          <p:cNvSpPr txBox="1"/>
          <p:nvPr/>
        </p:nvSpPr>
        <p:spPr>
          <a:xfrm>
            <a:off x="6451677" y="4913015"/>
            <a:ext cx="466668" cy="195814"/>
          </a:xfrm>
          <a:prstGeom prst="rect">
            <a:avLst/>
          </a:prstGeom>
          <a:solidFill>
            <a:schemeClr val="bg1"/>
          </a:solidFill>
        </p:spPr>
        <p:txBody>
          <a:bodyPr wrap="square" lIns="0" tIns="36000" rIns="0" bIns="36000" rtlCol="0">
            <a:spAutoFit/>
          </a:bodyPr>
          <a:lstStyle/>
          <a:p>
            <a:r>
              <a:rPr lang="en-US" altLang="zh-CN" sz="800" dirty="0"/>
              <a:t>France</a:t>
            </a:r>
            <a:endParaRPr lang="zh-CN" altLang="en-US" sz="800" dirty="0"/>
          </a:p>
        </p:txBody>
      </p:sp>
      <p:sp>
        <p:nvSpPr>
          <p:cNvPr id="19" name="TextBox 7"/>
          <p:cNvSpPr txBox="1"/>
          <p:nvPr/>
        </p:nvSpPr>
        <p:spPr>
          <a:xfrm>
            <a:off x="7051869" y="4931181"/>
            <a:ext cx="284070" cy="195814"/>
          </a:xfrm>
          <a:prstGeom prst="rect">
            <a:avLst/>
          </a:prstGeom>
          <a:solidFill>
            <a:schemeClr val="bg1"/>
          </a:solidFill>
        </p:spPr>
        <p:txBody>
          <a:bodyPr wrap="square" lIns="0" tIns="36000" rIns="0" bIns="36000" rtlCol="0">
            <a:spAutoFit/>
          </a:bodyPr>
          <a:lstStyle/>
          <a:p>
            <a:r>
              <a:rPr lang="en-US" altLang="zh-CN" sz="800" dirty="0"/>
              <a:t>UK</a:t>
            </a:r>
            <a:endParaRPr lang="zh-CN" altLang="en-US" sz="800" dirty="0"/>
          </a:p>
        </p:txBody>
      </p:sp>
      <p:sp>
        <p:nvSpPr>
          <p:cNvPr id="20" name="TextBox 7"/>
          <p:cNvSpPr txBox="1"/>
          <p:nvPr/>
        </p:nvSpPr>
        <p:spPr>
          <a:xfrm>
            <a:off x="7611274" y="4938861"/>
            <a:ext cx="318725" cy="195814"/>
          </a:xfrm>
          <a:prstGeom prst="rect">
            <a:avLst/>
          </a:prstGeom>
          <a:solidFill>
            <a:schemeClr val="bg1"/>
          </a:solidFill>
        </p:spPr>
        <p:txBody>
          <a:bodyPr wrap="square" lIns="0" tIns="36000" rIns="0" bIns="36000" rtlCol="0">
            <a:spAutoFit/>
          </a:bodyPr>
          <a:lstStyle/>
          <a:p>
            <a:r>
              <a:rPr lang="en-US" altLang="zh-CN" sz="800" dirty="0"/>
              <a:t>Italy</a:t>
            </a:r>
          </a:p>
        </p:txBody>
      </p:sp>
      <p:sp>
        <p:nvSpPr>
          <p:cNvPr id="21" name="TextBox 7"/>
          <p:cNvSpPr txBox="1"/>
          <p:nvPr/>
        </p:nvSpPr>
        <p:spPr>
          <a:xfrm>
            <a:off x="5311900" y="5164880"/>
            <a:ext cx="466668" cy="195814"/>
          </a:xfrm>
          <a:prstGeom prst="rect">
            <a:avLst/>
          </a:prstGeom>
          <a:solidFill>
            <a:schemeClr val="bg1"/>
          </a:solidFill>
        </p:spPr>
        <p:txBody>
          <a:bodyPr wrap="square" lIns="0" tIns="36000" rIns="0" bIns="36000" rtlCol="0">
            <a:spAutoFit/>
          </a:bodyPr>
          <a:lstStyle/>
          <a:p>
            <a:r>
              <a:rPr lang="en-US" altLang="zh-CN" sz="800" dirty="0"/>
              <a:t>Spain</a:t>
            </a:r>
            <a:endParaRPr lang="zh-CN" altLang="en-US" sz="800" dirty="0"/>
          </a:p>
        </p:txBody>
      </p:sp>
      <p:sp>
        <p:nvSpPr>
          <p:cNvPr id="22" name="TextBox 7"/>
          <p:cNvSpPr txBox="1"/>
          <p:nvPr/>
        </p:nvSpPr>
        <p:spPr>
          <a:xfrm>
            <a:off x="5896577" y="5194796"/>
            <a:ext cx="466668" cy="195814"/>
          </a:xfrm>
          <a:prstGeom prst="rect">
            <a:avLst/>
          </a:prstGeom>
          <a:solidFill>
            <a:schemeClr val="bg1"/>
          </a:solidFill>
        </p:spPr>
        <p:txBody>
          <a:bodyPr wrap="square" lIns="0" tIns="36000" rIns="0" bIns="36000" rtlCol="0">
            <a:spAutoFit/>
          </a:bodyPr>
          <a:lstStyle/>
          <a:p>
            <a:r>
              <a:rPr lang="en-US" altLang="zh-CN" sz="800" dirty="0"/>
              <a:t>Portugal</a:t>
            </a:r>
            <a:endParaRPr lang="zh-CN" altLang="en-US" sz="800" dirty="0"/>
          </a:p>
        </p:txBody>
      </p:sp>
      <p:sp>
        <p:nvSpPr>
          <p:cNvPr id="23" name="TextBox 7"/>
          <p:cNvSpPr txBox="1"/>
          <p:nvPr/>
        </p:nvSpPr>
        <p:spPr>
          <a:xfrm>
            <a:off x="6464571" y="5185046"/>
            <a:ext cx="466668" cy="195814"/>
          </a:xfrm>
          <a:prstGeom prst="rect">
            <a:avLst/>
          </a:prstGeom>
          <a:solidFill>
            <a:schemeClr val="bg1"/>
          </a:solidFill>
        </p:spPr>
        <p:txBody>
          <a:bodyPr wrap="square" lIns="0" tIns="36000" rIns="0" bIns="36000" rtlCol="0">
            <a:spAutoFit/>
          </a:bodyPr>
          <a:lstStyle/>
          <a:p>
            <a:r>
              <a:rPr lang="en-US" altLang="zh-CN" sz="800" dirty="0"/>
              <a:t>Ireland</a:t>
            </a:r>
            <a:endParaRPr lang="zh-CN" altLang="en-US" sz="800" dirty="0"/>
          </a:p>
        </p:txBody>
      </p:sp>
      <p:sp>
        <p:nvSpPr>
          <p:cNvPr id="24" name="TextBox 7"/>
          <p:cNvSpPr txBox="1"/>
          <p:nvPr/>
        </p:nvSpPr>
        <p:spPr>
          <a:xfrm>
            <a:off x="7032565" y="5175399"/>
            <a:ext cx="466668" cy="195814"/>
          </a:xfrm>
          <a:prstGeom prst="rect">
            <a:avLst/>
          </a:prstGeom>
          <a:solidFill>
            <a:schemeClr val="bg1"/>
          </a:solidFill>
        </p:spPr>
        <p:txBody>
          <a:bodyPr wrap="square" lIns="0" tIns="36000" rIns="0" bIns="36000" rtlCol="0">
            <a:spAutoFit/>
          </a:bodyPr>
          <a:lstStyle/>
          <a:p>
            <a:r>
              <a:rPr lang="en-US" altLang="zh-CN" sz="800" dirty="0"/>
              <a:t>Greece</a:t>
            </a:r>
            <a:endParaRPr lang="zh-CN" altLang="en-US" sz="800" dirty="0"/>
          </a:p>
        </p:txBody>
      </p:sp>
    </p:spTree>
    <p:extLst>
      <p:ext uri="{BB962C8B-B14F-4D97-AF65-F5344CB8AC3E}">
        <p14:creationId xmlns:p14="http://schemas.microsoft.com/office/powerpoint/2010/main" val="2117324068"/>
      </p:ext>
    </p:extLst>
  </p:cSld>
  <p:clrMapOvr>
    <a:masterClrMapping/>
  </p:clrMapOvr>
  <p:transition advTm="7079"/>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457200" y="274638"/>
            <a:ext cx="8229600" cy="1011222"/>
          </a:xfrm>
          <a:prstGeom prst="rect">
            <a:avLst/>
          </a:prstGeom>
        </p:spPr>
        <p:txBody>
          <a:bodyPr>
            <a:normAutofit fontScale="925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1.3 Europe easing furthers </a:t>
            </a:r>
          </a:p>
          <a:p>
            <a:pPr lvl="0"/>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Economic prospective turns for the better</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 name="矩形 2"/>
          <p:cNvSpPr/>
          <p:nvPr/>
        </p:nvSpPr>
        <p:spPr>
          <a:xfrm>
            <a:off x="599668" y="1171502"/>
            <a:ext cx="7822204" cy="1877437"/>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Breaching risk of Greece is turning higher</a:t>
            </a: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From a short-term perspective, rebound demand exists in euro. On the one hand, US economy is disappointing, leading to the adjustment of US dollar index; on the other hand, it reflects the market expectation over EU economy recovery guided by QE. From technical point, euro and US dollar monthly curve is supported at the bottom point.</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From a long-term perspective, comparing the currency policies of EU and US, fund still flows from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Eurozone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to US. In addition, the existing and potential political risks in Greece and Spain also impose pressure on euro. The effective solution to the Greek issue has not been found, so it is impossible for Greece to exit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Eurozone.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Furthermore, uncertainty increases due to Spain election. Hence, it is inevitable in 2015 that euro will further depreciate against US dollar.</a:t>
            </a:r>
            <a:endParaRPr lang="zh-CN" altLang="zh-CN"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4" name="图片 3"/>
          <p:cNvPicPr/>
          <p:nvPr/>
        </p:nvPicPr>
        <p:blipFill>
          <a:blip r:embed="rId2">
            <a:extLst>
              <a:ext uri="{28A0092B-C50C-407E-A947-70E740481C1C}">
                <a14:useLocalDpi xmlns:a14="http://schemas.microsoft.com/office/drawing/2010/main" val="0"/>
              </a:ext>
            </a:extLst>
          </a:blip>
          <a:srcRect/>
          <a:stretch>
            <a:fillRect/>
          </a:stretch>
        </p:blipFill>
        <p:spPr bwMode="auto">
          <a:xfrm>
            <a:off x="836608" y="3259723"/>
            <a:ext cx="4221484" cy="2483692"/>
          </a:xfrm>
          <a:prstGeom prst="rect">
            <a:avLst/>
          </a:prstGeom>
          <a:noFill/>
        </p:spPr>
      </p:pic>
      <p:pic>
        <p:nvPicPr>
          <p:cNvPr id="5" name="图片 4"/>
          <p:cNvPicPr/>
          <p:nvPr/>
        </p:nvPicPr>
        <p:blipFill>
          <a:blip r:embed="rId3">
            <a:extLst>
              <a:ext uri="{28A0092B-C50C-407E-A947-70E740481C1C}">
                <a14:useLocalDpi xmlns:a14="http://schemas.microsoft.com/office/drawing/2010/main" val="0"/>
              </a:ext>
            </a:extLst>
          </a:blip>
          <a:srcRect/>
          <a:stretch>
            <a:fillRect/>
          </a:stretch>
        </p:blipFill>
        <p:spPr bwMode="auto">
          <a:xfrm>
            <a:off x="5033807" y="3408112"/>
            <a:ext cx="3599815" cy="2335302"/>
          </a:xfrm>
          <a:prstGeom prst="rect">
            <a:avLst/>
          </a:prstGeom>
          <a:noFill/>
        </p:spPr>
      </p:pic>
      <p:sp>
        <p:nvSpPr>
          <p:cNvPr id="6" name="矩形 5"/>
          <p:cNvSpPr/>
          <p:nvPr/>
        </p:nvSpPr>
        <p:spPr>
          <a:xfrm>
            <a:off x="395536" y="3100335"/>
            <a:ext cx="5292080" cy="307777"/>
          </a:xfrm>
          <a:prstGeom prst="rect">
            <a:avLst/>
          </a:prstGeom>
        </p:spPr>
        <p:txBody>
          <a:bodyPr wrap="squar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Mature short/long-term national debt and IMF loan of Greece in 2015</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矩形 6"/>
          <p:cNvSpPr/>
          <p:nvPr/>
        </p:nvSpPr>
        <p:spPr>
          <a:xfrm>
            <a:off x="5652121" y="3106520"/>
            <a:ext cx="2959706" cy="307777"/>
          </a:xfrm>
          <a:prstGeom prst="rect">
            <a:avLst/>
          </a:prstGeom>
        </p:spPr>
        <p:txBody>
          <a:bodyPr wrap="squar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Monthly curve of Euro and US dollar</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cxnSp>
        <p:nvCxnSpPr>
          <p:cNvPr id="9" name="直接连接符 8"/>
          <p:cNvCxnSpPr/>
          <p:nvPr/>
        </p:nvCxnSpPr>
        <p:spPr bwMode="auto">
          <a:xfrm>
            <a:off x="7092280" y="3789040"/>
            <a:ext cx="1519546" cy="288032"/>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接连接符 10"/>
          <p:cNvCxnSpPr/>
          <p:nvPr/>
        </p:nvCxnSpPr>
        <p:spPr bwMode="auto">
          <a:xfrm>
            <a:off x="7254335" y="4221088"/>
            <a:ext cx="1357491" cy="216024"/>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43446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188640"/>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1.4 Japan remains super quantitative easing</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99668" y="1171502"/>
            <a:ext cx="7860764" cy="1323439"/>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Economic growth picks up with falling inflation</a:t>
            </a:r>
            <a:endParaRPr lang="en-US" altLang="zh-CN" sz="20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After negative growth for two consecutive quarters, Japan GDP annualized growth is 1.5% in the fourth quarter, 2014, with recovery of consumption growth and weakening capital expenditure.</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 the first quarter, 2015. Japan tankan sees a falling capital expenditure and confidence in major manufacturing. </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With falling energy price stabilized, Japan core CPI sees a YoY growth by 2.2% in March and previous falling trend stabilizes.</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1437" y="2852936"/>
            <a:ext cx="4153739"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667" y="2780928"/>
            <a:ext cx="3963037" cy="25328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1254408" y="4871912"/>
            <a:ext cx="1517392" cy="184666"/>
          </a:xfrm>
          <a:prstGeom prst="rect">
            <a:avLst/>
          </a:prstGeom>
          <a:solidFill>
            <a:schemeClr val="bg1"/>
          </a:solidFill>
        </p:spPr>
        <p:txBody>
          <a:bodyPr wrap="square" lIns="0" tIns="0" rIns="0" bIns="0" rtlCol="0">
            <a:spAutoFit/>
          </a:bodyPr>
          <a:lstStyle/>
          <a:p>
            <a:r>
              <a:rPr lang="en-US" altLang="zh-CN" sz="600" dirty="0"/>
              <a:t>Japan: Tankan Major Manufacturing Climate Index</a:t>
            </a:r>
            <a:endParaRPr lang="zh-CN" altLang="en-US" sz="500" dirty="0"/>
          </a:p>
        </p:txBody>
      </p:sp>
      <p:sp>
        <p:nvSpPr>
          <p:cNvPr id="9" name="TextBox 7"/>
          <p:cNvSpPr txBox="1"/>
          <p:nvPr/>
        </p:nvSpPr>
        <p:spPr>
          <a:xfrm>
            <a:off x="3015696" y="4863706"/>
            <a:ext cx="1517392" cy="184666"/>
          </a:xfrm>
          <a:prstGeom prst="rect">
            <a:avLst/>
          </a:prstGeom>
          <a:solidFill>
            <a:schemeClr val="bg1"/>
          </a:solidFill>
        </p:spPr>
        <p:txBody>
          <a:bodyPr wrap="square" lIns="0" tIns="0" rIns="0" bIns="0" rtlCol="0">
            <a:spAutoFit/>
          </a:bodyPr>
          <a:lstStyle/>
          <a:p>
            <a:r>
              <a:rPr lang="en-US" altLang="zh-CN" sz="600" dirty="0"/>
              <a:t>Japan: Tankan Major  non-Manufacturing Climate Index</a:t>
            </a:r>
            <a:endParaRPr lang="zh-CN" altLang="en-US" sz="500" dirty="0"/>
          </a:p>
        </p:txBody>
      </p:sp>
      <p:sp>
        <p:nvSpPr>
          <p:cNvPr id="10" name="TextBox 7"/>
          <p:cNvSpPr txBox="1"/>
          <p:nvPr/>
        </p:nvSpPr>
        <p:spPr>
          <a:xfrm>
            <a:off x="1254408" y="5051827"/>
            <a:ext cx="1517392" cy="184666"/>
          </a:xfrm>
          <a:prstGeom prst="rect">
            <a:avLst/>
          </a:prstGeom>
          <a:solidFill>
            <a:schemeClr val="bg1"/>
          </a:solidFill>
        </p:spPr>
        <p:txBody>
          <a:bodyPr wrap="square" lIns="0" tIns="0" rIns="0" bIns="0" rtlCol="0">
            <a:spAutoFit/>
          </a:bodyPr>
          <a:lstStyle/>
          <a:p>
            <a:r>
              <a:rPr lang="en-US" altLang="zh-CN" sz="600" dirty="0" smtClean="0"/>
              <a:t>Japan: Tankan Minor Manufacturing Climate Index</a:t>
            </a:r>
            <a:endParaRPr lang="zh-CN" altLang="en-US" sz="500" dirty="0"/>
          </a:p>
        </p:txBody>
      </p:sp>
      <p:sp>
        <p:nvSpPr>
          <p:cNvPr id="11" name="TextBox 7"/>
          <p:cNvSpPr txBox="1"/>
          <p:nvPr/>
        </p:nvSpPr>
        <p:spPr>
          <a:xfrm>
            <a:off x="3028244" y="5028047"/>
            <a:ext cx="1517392" cy="184666"/>
          </a:xfrm>
          <a:prstGeom prst="rect">
            <a:avLst/>
          </a:prstGeom>
          <a:solidFill>
            <a:schemeClr val="bg1"/>
          </a:solidFill>
        </p:spPr>
        <p:txBody>
          <a:bodyPr wrap="square" lIns="0" tIns="0" rIns="0" bIns="0" rtlCol="0">
            <a:spAutoFit/>
          </a:bodyPr>
          <a:lstStyle/>
          <a:p>
            <a:r>
              <a:rPr lang="en-US" altLang="zh-CN" sz="600" dirty="0"/>
              <a:t>Japan: Tankan Minor non-Manufacturing Climate Index</a:t>
            </a:r>
            <a:endParaRPr lang="zh-CN" altLang="en-US" sz="400" dirty="0"/>
          </a:p>
        </p:txBody>
      </p:sp>
      <p:sp>
        <p:nvSpPr>
          <p:cNvPr id="12" name="TextBox 7"/>
          <p:cNvSpPr txBox="1"/>
          <p:nvPr/>
        </p:nvSpPr>
        <p:spPr>
          <a:xfrm>
            <a:off x="1254408" y="5229780"/>
            <a:ext cx="1517392" cy="215444"/>
          </a:xfrm>
          <a:prstGeom prst="rect">
            <a:avLst/>
          </a:prstGeom>
          <a:solidFill>
            <a:schemeClr val="bg1"/>
          </a:solidFill>
        </p:spPr>
        <p:txBody>
          <a:bodyPr wrap="square" lIns="0" tIns="0" rIns="0" bIns="0" rtlCol="0">
            <a:spAutoFit/>
          </a:bodyPr>
          <a:lstStyle/>
          <a:p>
            <a:r>
              <a:rPr lang="en-US" altLang="zh-CN" sz="700" dirty="0"/>
              <a:t>Japan: Tankan Major Manufacturing Prospect Index</a:t>
            </a:r>
            <a:endParaRPr lang="zh-CN" altLang="en-US" sz="500" dirty="0"/>
          </a:p>
        </p:txBody>
      </p:sp>
      <p:sp>
        <p:nvSpPr>
          <p:cNvPr id="13" name="TextBox 7"/>
          <p:cNvSpPr txBox="1"/>
          <p:nvPr/>
        </p:nvSpPr>
        <p:spPr>
          <a:xfrm>
            <a:off x="3032378" y="5190923"/>
            <a:ext cx="1517392" cy="215444"/>
          </a:xfrm>
          <a:prstGeom prst="rect">
            <a:avLst/>
          </a:prstGeom>
          <a:solidFill>
            <a:schemeClr val="bg1"/>
          </a:solidFill>
        </p:spPr>
        <p:txBody>
          <a:bodyPr wrap="square" lIns="0" tIns="0" rIns="0" bIns="0" rtlCol="0">
            <a:spAutoFit/>
          </a:bodyPr>
          <a:lstStyle/>
          <a:p>
            <a:r>
              <a:rPr lang="en-US" altLang="zh-CN" sz="700" dirty="0"/>
              <a:t>Japan: Tankan Major  Manufacturing </a:t>
            </a:r>
            <a:r>
              <a:rPr lang="en-US" altLang="zh-CN" sz="700" dirty="0" smtClean="0"/>
              <a:t>Potential </a:t>
            </a:r>
            <a:r>
              <a:rPr lang="en-US" altLang="zh-CN" sz="700" dirty="0"/>
              <a:t>Expenditure</a:t>
            </a:r>
            <a:endParaRPr lang="zh-CN" altLang="en-US" sz="700" dirty="0"/>
          </a:p>
        </p:txBody>
      </p:sp>
      <p:sp>
        <p:nvSpPr>
          <p:cNvPr id="14" name="TextBox 7"/>
          <p:cNvSpPr txBox="1"/>
          <p:nvPr/>
        </p:nvSpPr>
        <p:spPr>
          <a:xfrm>
            <a:off x="5520711" y="5306473"/>
            <a:ext cx="758696" cy="107722"/>
          </a:xfrm>
          <a:prstGeom prst="rect">
            <a:avLst/>
          </a:prstGeom>
          <a:solidFill>
            <a:schemeClr val="bg1"/>
          </a:solidFill>
        </p:spPr>
        <p:txBody>
          <a:bodyPr wrap="square" lIns="0" tIns="0" rIns="0" bIns="0" rtlCol="0">
            <a:spAutoFit/>
          </a:bodyPr>
          <a:lstStyle/>
          <a:p>
            <a:r>
              <a:rPr lang="en-US" altLang="zh-CN" sz="700" dirty="0"/>
              <a:t>Japan core CPI</a:t>
            </a:r>
            <a:endParaRPr lang="zh-CN" altLang="en-US" sz="700" dirty="0"/>
          </a:p>
        </p:txBody>
      </p:sp>
      <p:sp>
        <p:nvSpPr>
          <p:cNvPr id="15" name="TextBox 7"/>
          <p:cNvSpPr txBox="1"/>
          <p:nvPr/>
        </p:nvSpPr>
        <p:spPr>
          <a:xfrm>
            <a:off x="6938071" y="5298645"/>
            <a:ext cx="892166" cy="107722"/>
          </a:xfrm>
          <a:prstGeom prst="rect">
            <a:avLst/>
          </a:prstGeom>
          <a:solidFill>
            <a:schemeClr val="bg1"/>
          </a:solidFill>
        </p:spPr>
        <p:txBody>
          <a:bodyPr wrap="square" lIns="0" tIns="0" rIns="0" bIns="0" rtlCol="0">
            <a:spAutoFit/>
          </a:bodyPr>
          <a:lstStyle/>
          <a:p>
            <a:r>
              <a:rPr lang="en-US" altLang="zh-CN" sz="700" dirty="0"/>
              <a:t>Japan core CPI YoY</a:t>
            </a:r>
            <a:endParaRPr lang="zh-CN" altLang="en-US" sz="700" dirty="0"/>
          </a:p>
        </p:txBody>
      </p:sp>
    </p:spTree>
    <p:extLst>
      <p:ext uri="{BB962C8B-B14F-4D97-AF65-F5344CB8AC3E}">
        <p14:creationId xmlns:p14="http://schemas.microsoft.com/office/powerpoint/2010/main" val="221216609"/>
      </p:ext>
    </p:extLst>
  </p:cSld>
  <p:clrMapOvr>
    <a:masterClrMapping/>
  </p:clrMapOvr>
  <p:transition advTm="7079"/>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1.4 Japan remains super quantitative easing</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99668" y="1171502"/>
            <a:ext cx="7644740" cy="1692771"/>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Secure QE scale</a:t>
            </a:r>
            <a:r>
              <a:rPr lang="zh-CN" altLang="en-US"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narrow trade deficit</a:t>
            </a:r>
            <a:endParaRPr lang="zh-CN" altLang="en-US"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Since Japan implements currency easing at macro level, Bank of Japan is purchasing government bonds. It debt has reached 325 trillion yen in April 2015, with government debt account up for 84%.</a:t>
            </a:r>
            <a:endPar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super QE has led to a significant depreciation in Japanese Yen, thus benefiting export. The commodity trade deficit further narrows since the beginning of 2014 and turned surplus of 3.3 billion yen this March. It expected that Japan will remain super QE policy before its enterprise regains confidence and its economy growth is stabilized. </a:t>
            </a:r>
            <a:endPar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0405" y="3140968"/>
            <a:ext cx="3771633" cy="24127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137826"/>
            <a:ext cx="4114800" cy="2528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2105673" y="5318121"/>
            <a:ext cx="1517392" cy="107722"/>
          </a:xfrm>
          <a:prstGeom prst="rect">
            <a:avLst/>
          </a:prstGeom>
          <a:solidFill>
            <a:schemeClr val="bg1"/>
          </a:solidFill>
        </p:spPr>
        <p:txBody>
          <a:bodyPr wrap="square" lIns="0" tIns="0" rIns="0" bIns="0" rtlCol="0">
            <a:spAutoFit/>
          </a:bodyPr>
          <a:lstStyle/>
          <a:p>
            <a:r>
              <a:rPr lang="en-US" altLang="zh-CN" sz="700" dirty="0"/>
              <a:t>Japan Trade Balance </a:t>
            </a:r>
            <a:r>
              <a:rPr lang="en-US" altLang="zh-CN" sz="700" dirty="0" smtClean="0"/>
              <a:t>(million Yen)</a:t>
            </a:r>
            <a:endParaRPr lang="zh-CN" altLang="en-US" sz="700" dirty="0"/>
          </a:p>
        </p:txBody>
      </p:sp>
      <p:sp>
        <p:nvSpPr>
          <p:cNvPr id="9" name="TextBox 7"/>
          <p:cNvSpPr txBox="1"/>
          <p:nvPr/>
        </p:nvSpPr>
        <p:spPr>
          <a:xfrm>
            <a:off x="4932040" y="5167789"/>
            <a:ext cx="369711" cy="202236"/>
          </a:xfrm>
          <a:prstGeom prst="rect">
            <a:avLst/>
          </a:prstGeom>
          <a:solidFill>
            <a:schemeClr val="bg1"/>
          </a:solidFill>
        </p:spPr>
        <p:txBody>
          <a:bodyPr wrap="square" lIns="0" tIns="46800" rIns="0" bIns="46800" rtlCol="0">
            <a:spAutoFit/>
          </a:bodyPr>
          <a:lstStyle/>
          <a:p>
            <a:r>
              <a:rPr lang="en-US" altLang="zh-CN" sz="700" dirty="0"/>
              <a:t>Other</a:t>
            </a:r>
            <a:endParaRPr lang="zh-CN" altLang="en-US" sz="700" dirty="0"/>
          </a:p>
        </p:txBody>
      </p:sp>
      <p:sp>
        <p:nvSpPr>
          <p:cNvPr id="11" name="TextBox 7"/>
          <p:cNvSpPr txBox="1"/>
          <p:nvPr/>
        </p:nvSpPr>
        <p:spPr>
          <a:xfrm>
            <a:off x="6300192" y="5181221"/>
            <a:ext cx="832591" cy="202236"/>
          </a:xfrm>
          <a:prstGeom prst="rect">
            <a:avLst/>
          </a:prstGeom>
          <a:solidFill>
            <a:schemeClr val="bg1"/>
          </a:solidFill>
        </p:spPr>
        <p:txBody>
          <a:bodyPr wrap="square" lIns="0" tIns="46800" rIns="0" bIns="46800" rtlCol="0">
            <a:spAutoFit/>
          </a:bodyPr>
          <a:lstStyle/>
          <a:p>
            <a:r>
              <a:rPr lang="en-US" altLang="zh-CN" sz="700" dirty="0"/>
              <a:t>Agent deposit</a:t>
            </a:r>
            <a:endParaRPr lang="zh-CN" altLang="en-US" sz="700" dirty="0"/>
          </a:p>
        </p:txBody>
      </p:sp>
      <p:sp>
        <p:nvSpPr>
          <p:cNvPr id="12" name="TextBox 7"/>
          <p:cNvSpPr txBox="1"/>
          <p:nvPr/>
        </p:nvSpPr>
        <p:spPr>
          <a:xfrm>
            <a:off x="7596336" y="5163142"/>
            <a:ext cx="1264639" cy="202236"/>
          </a:xfrm>
          <a:prstGeom prst="rect">
            <a:avLst/>
          </a:prstGeom>
          <a:solidFill>
            <a:schemeClr val="bg1"/>
          </a:solidFill>
        </p:spPr>
        <p:txBody>
          <a:bodyPr wrap="square" lIns="0" tIns="46800" rIns="0" bIns="46800" rtlCol="0">
            <a:spAutoFit/>
          </a:bodyPr>
          <a:lstStyle/>
          <a:p>
            <a:r>
              <a:rPr lang="en-US" altLang="zh-CN" sz="700" dirty="0"/>
              <a:t>Foreign currency asset</a:t>
            </a:r>
            <a:endParaRPr lang="zh-CN" altLang="en-US" sz="700" dirty="0"/>
          </a:p>
        </p:txBody>
      </p:sp>
      <p:sp>
        <p:nvSpPr>
          <p:cNvPr id="13" name="TextBox 7"/>
          <p:cNvSpPr txBox="1"/>
          <p:nvPr/>
        </p:nvSpPr>
        <p:spPr>
          <a:xfrm>
            <a:off x="4946342" y="5345121"/>
            <a:ext cx="369711" cy="202236"/>
          </a:xfrm>
          <a:prstGeom prst="rect">
            <a:avLst/>
          </a:prstGeom>
          <a:solidFill>
            <a:schemeClr val="bg1"/>
          </a:solidFill>
        </p:spPr>
        <p:txBody>
          <a:bodyPr wrap="square" lIns="0" tIns="46800" rIns="0" bIns="46800" rtlCol="0">
            <a:spAutoFit/>
          </a:bodyPr>
          <a:lstStyle/>
          <a:p>
            <a:r>
              <a:rPr lang="en-US" altLang="zh-CN" sz="700" dirty="0"/>
              <a:t>Loan</a:t>
            </a:r>
            <a:endParaRPr lang="zh-CN" altLang="en-US" sz="700" dirty="0"/>
          </a:p>
        </p:txBody>
      </p:sp>
      <p:sp>
        <p:nvSpPr>
          <p:cNvPr id="14" name="TextBox 7"/>
          <p:cNvSpPr txBox="1"/>
          <p:nvPr/>
        </p:nvSpPr>
        <p:spPr>
          <a:xfrm>
            <a:off x="6289223" y="5326519"/>
            <a:ext cx="659041" cy="202236"/>
          </a:xfrm>
          <a:prstGeom prst="rect">
            <a:avLst/>
          </a:prstGeom>
          <a:solidFill>
            <a:schemeClr val="bg1"/>
          </a:solidFill>
        </p:spPr>
        <p:txBody>
          <a:bodyPr wrap="square" lIns="0" tIns="46800" rIns="0" bIns="46800" rtlCol="0">
            <a:spAutoFit/>
          </a:bodyPr>
          <a:lstStyle/>
          <a:p>
            <a:r>
              <a:rPr lang="en-US" altLang="zh-CN" sz="700" dirty="0"/>
              <a:t>Property trust</a:t>
            </a:r>
            <a:endParaRPr lang="zh-CN" altLang="en-US" sz="700" dirty="0"/>
          </a:p>
        </p:txBody>
      </p:sp>
      <p:sp>
        <p:nvSpPr>
          <p:cNvPr id="15" name="TextBox 7"/>
          <p:cNvSpPr txBox="1"/>
          <p:nvPr/>
        </p:nvSpPr>
        <p:spPr>
          <a:xfrm>
            <a:off x="7617184" y="5345121"/>
            <a:ext cx="659041" cy="202236"/>
          </a:xfrm>
          <a:prstGeom prst="rect">
            <a:avLst/>
          </a:prstGeom>
          <a:solidFill>
            <a:schemeClr val="bg1"/>
          </a:solidFill>
        </p:spPr>
        <p:txBody>
          <a:bodyPr wrap="square" lIns="0" tIns="46800" rIns="0" bIns="46800" rtlCol="0">
            <a:spAutoFit/>
          </a:bodyPr>
          <a:lstStyle/>
          <a:p>
            <a:r>
              <a:rPr lang="en-US" altLang="zh-CN" sz="700" dirty="0"/>
              <a:t>Company bond</a:t>
            </a:r>
          </a:p>
        </p:txBody>
      </p:sp>
      <p:sp>
        <p:nvSpPr>
          <p:cNvPr id="16" name="TextBox 7"/>
          <p:cNvSpPr txBox="1"/>
          <p:nvPr/>
        </p:nvSpPr>
        <p:spPr>
          <a:xfrm>
            <a:off x="4967190" y="5528755"/>
            <a:ext cx="1137514" cy="202236"/>
          </a:xfrm>
          <a:prstGeom prst="rect">
            <a:avLst/>
          </a:prstGeom>
          <a:solidFill>
            <a:schemeClr val="bg1"/>
          </a:solidFill>
        </p:spPr>
        <p:txBody>
          <a:bodyPr wrap="square" lIns="0" tIns="46800" rIns="0" bIns="46800" rtlCol="0">
            <a:spAutoFit/>
          </a:bodyPr>
          <a:lstStyle/>
          <a:p>
            <a:r>
              <a:rPr lang="en-US" altLang="zh-CN" sz="700" dirty="0"/>
              <a:t>Japanese government bond</a:t>
            </a:r>
            <a:endParaRPr lang="zh-CN" altLang="en-US" sz="700" dirty="0"/>
          </a:p>
        </p:txBody>
      </p:sp>
      <p:sp>
        <p:nvSpPr>
          <p:cNvPr id="17" name="TextBox 7"/>
          <p:cNvSpPr txBox="1"/>
          <p:nvPr/>
        </p:nvSpPr>
        <p:spPr>
          <a:xfrm>
            <a:off x="6292187" y="5520790"/>
            <a:ext cx="1137514" cy="202236"/>
          </a:xfrm>
          <a:prstGeom prst="rect">
            <a:avLst/>
          </a:prstGeom>
          <a:solidFill>
            <a:schemeClr val="bg1"/>
          </a:solidFill>
        </p:spPr>
        <p:txBody>
          <a:bodyPr wrap="square" lIns="0" tIns="46800" rIns="0" bIns="46800" rtlCol="0">
            <a:spAutoFit/>
          </a:bodyPr>
          <a:lstStyle/>
          <a:p>
            <a:r>
              <a:rPr lang="en-US" altLang="zh-CN" sz="700" dirty="0" smtClean="0"/>
              <a:t>Cash</a:t>
            </a:r>
            <a:endParaRPr lang="zh-CN" altLang="en-US" sz="700" dirty="0"/>
          </a:p>
        </p:txBody>
      </p:sp>
      <p:sp>
        <p:nvSpPr>
          <p:cNvPr id="18" name="TextBox 7"/>
          <p:cNvSpPr txBox="1"/>
          <p:nvPr/>
        </p:nvSpPr>
        <p:spPr>
          <a:xfrm>
            <a:off x="7623112" y="5520790"/>
            <a:ext cx="1137514" cy="202236"/>
          </a:xfrm>
          <a:prstGeom prst="rect">
            <a:avLst/>
          </a:prstGeom>
          <a:solidFill>
            <a:schemeClr val="bg1"/>
          </a:solidFill>
        </p:spPr>
        <p:txBody>
          <a:bodyPr wrap="square" lIns="0" tIns="46800" rIns="0" bIns="46800" rtlCol="0">
            <a:spAutoFit/>
          </a:bodyPr>
          <a:lstStyle/>
          <a:p>
            <a:r>
              <a:rPr lang="en-US" altLang="zh-CN" sz="700" dirty="0" smtClean="0"/>
              <a:t>Gold</a:t>
            </a:r>
            <a:endParaRPr lang="zh-CN" altLang="en-US" sz="700" dirty="0"/>
          </a:p>
        </p:txBody>
      </p:sp>
    </p:spTree>
    <p:extLst>
      <p:ext uri="{BB962C8B-B14F-4D97-AF65-F5344CB8AC3E}">
        <p14:creationId xmlns:p14="http://schemas.microsoft.com/office/powerpoint/2010/main" val="1461553225"/>
      </p:ext>
    </p:extLst>
  </p:cSld>
  <p:clrMapOvr>
    <a:masterClrMapping/>
  </p:clrMapOvr>
  <p:transition advTm="7079"/>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economy  and PBC</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99668" y="1171502"/>
            <a:ext cx="7687108" cy="1323439"/>
          </a:xfrm>
          <a:prstGeom prst="rect">
            <a:avLst/>
          </a:prstGeom>
        </p:spPr>
        <p:txBody>
          <a:bodyPr wrap="square">
            <a:spAutoFit/>
          </a:bodyPr>
          <a:lstStyle/>
          <a:p>
            <a:pPr marL="457200" indent="-4572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Chinese economy is under </a:t>
            </a: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big </a:t>
            </a: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downward pressure</a:t>
            </a:r>
          </a:p>
          <a:p>
            <a:pPr marL="342900" indent="-34290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 the first quarter, the GDP grows by 7% to RMB 14.07 trillion, which drops 0.3% compared to last quarter. The economy downward pressure is rising and new supporting point has not been found yet during economic restructuring.</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342900" indent="-34290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 economic winter, real estate investment remains downward. In the first quarter, real estate investment only grows by 8.5%, with continuous weakening effect of traditional sectors on driving the economy.</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5601" name="图片 2"/>
          <p:cNvPicPr>
            <a:picLocks noChangeAspect="1" noChangeArrowheads="1"/>
          </p:cNvPicPr>
          <p:nvPr/>
        </p:nvPicPr>
        <p:blipFill>
          <a:blip r:embed="rId3"/>
          <a:srcRect/>
          <a:stretch>
            <a:fillRect/>
          </a:stretch>
        </p:blipFill>
        <p:spPr bwMode="auto">
          <a:xfrm>
            <a:off x="842772" y="3224569"/>
            <a:ext cx="3600450" cy="2305052"/>
          </a:xfrm>
          <a:prstGeom prst="rect">
            <a:avLst/>
          </a:prstGeom>
          <a:noFill/>
        </p:spPr>
      </p:pic>
      <p:sp>
        <p:nvSpPr>
          <p:cNvPr id="9" name="矩形 8"/>
          <p:cNvSpPr/>
          <p:nvPr/>
        </p:nvSpPr>
        <p:spPr>
          <a:xfrm>
            <a:off x="971600" y="2501437"/>
            <a:ext cx="3288428" cy="646331"/>
          </a:xfrm>
          <a:prstGeom prst="rect">
            <a:avLst/>
          </a:prstGeom>
        </p:spPr>
        <p:txBody>
          <a:bodyPr wrap="square">
            <a:spAutoFit/>
          </a:bodyPr>
          <a:lstStyle/>
          <a:p>
            <a:pPr algn="just">
              <a:spcAft>
                <a:spcPts val="0"/>
              </a:spcAft>
            </a:pPr>
            <a:r>
              <a:rPr lang="en-US"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r>
            <a:br>
              <a:rPr lang="en-US"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br>
            <a:r>
              <a:rPr lang="en-US"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 Q1 </a:t>
            </a:r>
            <a:r>
              <a:rPr lang="en-US"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GDP growth slows down to 7%</a:t>
            </a:r>
            <a:endParaRPr lang="zh-CN" alt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10" name="图片 9"/>
          <p:cNvPicPr/>
          <p:nvPr/>
        </p:nvPicPr>
        <p:blipFill>
          <a:blip r:embed="rId4"/>
          <a:srcRect/>
          <a:stretch>
            <a:fillRect/>
          </a:stretch>
        </p:blipFill>
        <p:spPr bwMode="auto">
          <a:xfrm>
            <a:off x="4929190" y="3268140"/>
            <a:ext cx="3600000" cy="2304000"/>
          </a:xfrm>
          <a:prstGeom prst="rect">
            <a:avLst/>
          </a:prstGeom>
          <a:noFill/>
        </p:spPr>
      </p:pic>
      <p:sp>
        <p:nvSpPr>
          <p:cNvPr id="11" name="矩形 10"/>
          <p:cNvSpPr/>
          <p:nvPr/>
        </p:nvSpPr>
        <p:spPr>
          <a:xfrm>
            <a:off x="4886407" y="2751904"/>
            <a:ext cx="3800393" cy="307777"/>
          </a:xfrm>
          <a:prstGeom prst="rect">
            <a:avLst/>
          </a:prstGeom>
        </p:spPr>
        <p:txBody>
          <a:bodyPr wrap="square">
            <a:spAutoFit/>
          </a:bodyPr>
          <a:lstStyle/>
          <a:p>
            <a:pPr algn="just">
              <a:spcAft>
                <a:spcPts val="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Real estate investment growth remains downward</a:t>
            </a:r>
            <a:endParaRPr lang="zh-CN" alt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TextBox 7"/>
          <p:cNvSpPr txBox="1"/>
          <p:nvPr/>
        </p:nvSpPr>
        <p:spPr>
          <a:xfrm>
            <a:off x="1782571" y="3276499"/>
            <a:ext cx="1133245" cy="246221"/>
          </a:xfrm>
          <a:prstGeom prst="rect">
            <a:avLst/>
          </a:prstGeom>
          <a:solidFill>
            <a:schemeClr val="bg1"/>
          </a:solidFill>
        </p:spPr>
        <p:txBody>
          <a:bodyPr wrap="square" lIns="0" tIns="0" rIns="0" bIns="0" rtlCol="0">
            <a:spAutoFit/>
          </a:bodyPr>
          <a:lstStyle/>
          <a:p>
            <a:r>
              <a:rPr lang="en-US" altLang="zh-CN" sz="800" dirty="0"/>
              <a:t>Accumulative GDP · left· trillion RMB </a:t>
            </a:r>
          </a:p>
        </p:txBody>
      </p:sp>
      <p:sp>
        <p:nvSpPr>
          <p:cNvPr id="12" name="TextBox 7"/>
          <p:cNvSpPr txBox="1"/>
          <p:nvPr/>
        </p:nvSpPr>
        <p:spPr>
          <a:xfrm>
            <a:off x="3126783" y="3330249"/>
            <a:ext cx="1133245" cy="123111"/>
          </a:xfrm>
          <a:prstGeom prst="rect">
            <a:avLst/>
          </a:prstGeom>
          <a:solidFill>
            <a:schemeClr val="bg1"/>
          </a:solidFill>
        </p:spPr>
        <p:txBody>
          <a:bodyPr wrap="square" lIns="0" tIns="0" rIns="0" bIns="0" rtlCol="0">
            <a:spAutoFit/>
          </a:bodyPr>
          <a:lstStyle/>
          <a:p>
            <a:r>
              <a:rPr lang="en-US" altLang="zh-CN" sz="800" dirty="0"/>
              <a:t>Quarter value YoY </a:t>
            </a:r>
            <a:r>
              <a:rPr lang="en-US" altLang="zh-CN" sz="800" dirty="0" smtClean="0"/>
              <a:t>-%</a:t>
            </a:r>
            <a:endParaRPr lang="en-US" altLang="zh-CN" sz="800" dirty="0"/>
          </a:p>
        </p:txBody>
      </p:sp>
    </p:spTree>
    <p:extLst>
      <p:ext uri="{BB962C8B-B14F-4D97-AF65-F5344CB8AC3E}">
        <p14:creationId xmlns:p14="http://schemas.microsoft.com/office/powerpoint/2010/main" val="4162789575"/>
      </p:ext>
    </p:extLst>
  </p:cSld>
  <p:clrMapOvr>
    <a:masterClrMapping/>
  </p:clrMapOvr>
  <p:transition advTm="7079"/>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economy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PBC</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99668" y="1171502"/>
            <a:ext cx="7972860" cy="1200329"/>
          </a:xfrm>
          <a:prstGeom prst="rect">
            <a:avLst/>
          </a:prstGeom>
        </p:spPr>
        <p:txBody>
          <a:bodyPr wrap="square">
            <a:spAutoFit/>
          </a:bodyPr>
          <a:lstStyle/>
          <a:p>
            <a:pPr marL="342900" indent="-342900">
              <a:buFont typeface="Wingdings" pitchFamily="2" charset="2"/>
              <a:buChar char="Ø"/>
            </a:pPr>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Easing roadmap of PBC</a:t>
            </a:r>
          </a:p>
          <a:p>
            <a:pPr marL="342900" indent="-34290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Last Q2, the position of FX purchase grows by RMB 66.2 billion. If this Q2 the current downward trend continues, the liquidity will decrease by almost RMB 300 billion compared to last year, equivalent to reduction of RRR by 25 base points.</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342900" indent="-34290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If the effect of the RRR and IR reduction is not significant, PBC may raise the degree of easing. It is possible to reduce IR in Q3 (more effective in reducing entity IR). RRR reduction and IR reduction is conducted alternatively.</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1" name="矩形 10"/>
          <p:cNvSpPr/>
          <p:nvPr/>
        </p:nvSpPr>
        <p:spPr>
          <a:xfrm>
            <a:off x="1331640" y="2358750"/>
            <a:ext cx="3000396" cy="307777"/>
          </a:xfrm>
          <a:prstGeom prst="rect">
            <a:avLst/>
          </a:prstGeom>
        </p:spPr>
        <p:txBody>
          <a:bodyPr wrap="square">
            <a:spAutoFit/>
          </a:bodyPr>
          <a:lstStyle/>
          <a:p>
            <a:pPr algn="just">
              <a:spcAft>
                <a:spcPts val="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Decrease of FX purchase positioning</a:t>
            </a:r>
            <a:endParaRPr lang="zh-CN" altLang="en-US"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9" name="图片 8"/>
          <p:cNvPicPr/>
          <p:nvPr/>
        </p:nvPicPr>
        <p:blipFill>
          <a:blip r:embed="rId3"/>
          <a:srcRect/>
          <a:stretch>
            <a:fillRect/>
          </a:stretch>
        </p:blipFill>
        <p:spPr bwMode="auto">
          <a:xfrm>
            <a:off x="599668" y="2708920"/>
            <a:ext cx="3540283" cy="2664296"/>
          </a:xfrm>
          <a:prstGeom prst="rect">
            <a:avLst/>
          </a:prstGeom>
          <a:noFill/>
        </p:spPr>
      </p:pic>
      <p:graphicFrame>
        <p:nvGraphicFramePr>
          <p:cNvPr id="2" name="图示 1"/>
          <p:cNvGraphicFramePr/>
          <p:nvPr>
            <p:extLst>
              <p:ext uri="{D42A27DB-BD31-4B8C-83A1-F6EECF244321}">
                <p14:modId xmlns:p14="http://schemas.microsoft.com/office/powerpoint/2010/main" val="3404171354"/>
              </p:ext>
            </p:extLst>
          </p:nvPr>
        </p:nvGraphicFramePr>
        <p:xfrm>
          <a:off x="4462998" y="2512641"/>
          <a:ext cx="4223801" cy="279600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0" name="矩形 9"/>
          <p:cNvSpPr/>
          <p:nvPr/>
        </p:nvSpPr>
        <p:spPr>
          <a:xfrm>
            <a:off x="5256210" y="2374666"/>
            <a:ext cx="3000396" cy="307777"/>
          </a:xfrm>
          <a:prstGeom prst="rect">
            <a:avLst/>
          </a:prstGeom>
        </p:spPr>
        <p:txBody>
          <a:bodyPr wrap="square">
            <a:spAutoFit/>
          </a:bodyPr>
          <a:lstStyle/>
          <a:p>
            <a:pPr algn="just">
              <a:spcAft>
                <a:spcPts val="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Chinese QE roadmap</a:t>
            </a:r>
            <a:endParaRPr lang="zh-CN" altLang="en-US"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 name="矩形 2"/>
          <p:cNvSpPr/>
          <p:nvPr/>
        </p:nvSpPr>
        <p:spPr bwMode="auto">
          <a:xfrm>
            <a:off x="4629285" y="2832043"/>
            <a:ext cx="417950" cy="288032"/>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2800" b="1" i="0" u="none" strike="noStrike" cap="none" normalizeH="0" baseline="0" dirty="0" smtClean="0">
                <a:ln>
                  <a:noFill/>
                </a:ln>
                <a:solidFill>
                  <a:schemeClr val="accent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1</a:t>
            </a:r>
            <a:endParaRPr kumimoji="0" lang="zh-CN" altLang="en-US" sz="2800" b="1" i="0" u="none" strike="noStrike" cap="none" normalizeH="0" baseline="0" dirty="0" smtClean="0">
              <a:ln>
                <a:noFill/>
              </a:ln>
              <a:solidFill>
                <a:schemeClr val="accent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矩形 11"/>
          <p:cNvSpPr/>
          <p:nvPr/>
        </p:nvSpPr>
        <p:spPr bwMode="auto">
          <a:xfrm>
            <a:off x="4838260" y="3741594"/>
            <a:ext cx="417950" cy="288032"/>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2800" b="1" i="0" u="none" strike="noStrike" cap="none" normalizeH="0" baseline="0" dirty="0" smtClean="0">
                <a:ln>
                  <a:noFill/>
                </a:ln>
                <a:solidFill>
                  <a:schemeClr val="accent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2</a:t>
            </a:r>
            <a:endParaRPr kumimoji="0" lang="zh-CN" altLang="en-US" sz="2800" b="1" i="0" u="none" strike="noStrike" cap="none" normalizeH="0" baseline="0" dirty="0" smtClean="0">
              <a:ln>
                <a:noFill/>
              </a:ln>
              <a:solidFill>
                <a:schemeClr val="accent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矩形 12"/>
          <p:cNvSpPr/>
          <p:nvPr/>
        </p:nvSpPr>
        <p:spPr bwMode="auto">
          <a:xfrm>
            <a:off x="4629285" y="4581128"/>
            <a:ext cx="417950" cy="288032"/>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2800" b="1" i="0" u="none" strike="noStrike" cap="none" normalizeH="0" baseline="0" dirty="0" smtClean="0">
                <a:ln>
                  <a:noFill/>
                </a:ln>
                <a:solidFill>
                  <a:schemeClr val="accent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3</a:t>
            </a:r>
            <a:endParaRPr kumimoji="0" lang="zh-CN" altLang="en-US" sz="2800" b="1" i="0" u="none" strike="noStrike" cap="none" normalizeH="0" baseline="0" dirty="0" smtClean="0">
              <a:ln>
                <a:noFill/>
              </a:ln>
              <a:solidFill>
                <a:schemeClr val="accent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 name="TextBox 7"/>
          <p:cNvSpPr txBox="1"/>
          <p:nvPr/>
        </p:nvSpPr>
        <p:spPr>
          <a:xfrm>
            <a:off x="1611113" y="5085184"/>
            <a:ext cx="872655" cy="215444"/>
          </a:xfrm>
          <a:prstGeom prst="rect">
            <a:avLst/>
          </a:prstGeom>
          <a:solidFill>
            <a:schemeClr val="bg1"/>
          </a:solidFill>
        </p:spPr>
        <p:txBody>
          <a:bodyPr wrap="square" lIns="0" tIns="0" rIns="0" bIns="0" rtlCol="0">
            <a:spAutoFit/>
          </a:bodyPr>
          <a:lstStyle/>
          <a:p>
            <a:r>
              <a:rPr lang="en-US" altLang="zh-CN" sz="700" dirty="0"/>
              <a:t>Change compared with last month</a:t>
            </a:r>
            <a:endParaRPr lang="zh-CN" altLang="en-US" sz="700" dirty="0"/>
          </a:p>
        </p:txBody>
      </p:sp>
      <p:sp>
        <p:nvSpPr>
          <p:cNvPr id="16" name="TextBox 7"/>
          <p:cNvSpPr txBox="1"/>
          <p:nvPr/>
        </p:nvSpPr>
        <p:spPr>
          <a:xfrm>
            <a:off x="2634018" y="5070944"/>
            <a:ext cx="872655" cy="323165"/>
          </a:xfrm>
          <a:prstGeom prst="rect">
            <a:avLst/>
          </a:prstGeom>
          <a:solidFill>
            <a:schemeClr val="bg1"/>
          </a:solidFill>
        </p:spPr>
        <p:txBody>
          <a:bodyPr wrap="square" lIns="0" tIns="0" rIns="0" bIns="0" rtlCol="0">
            <a:spAutoFit/>
          </a:bodyPr>
          <a:lstStyle/>
          <a:p>
            <a:r>
              <a:rPr lang="en-US" altLang="zh-CN" sz="700" dirty="0"/>
              <a:t>Balance of forex purchase </a:t>
            </a:r>
            <a:r>
              <a:rPr lang="en-US" altLang="zh-CN" sz="700" dirty="0" smtClean="0"/>
              <a:t>position</a:t>
            </a:r>
          </a:p>
          <a:p>
            <a:r>
              <a:rPr lang="en-US" altLang="zh-CN" sz="700" dirty="0" smtClean="0"/>
              <a:t>left  axis</a:t>
            </a:r>
            <a:endParaRPr lang="zh-CN" altLang="en-US" sz="700" dirty="0"/>
          </a:p>
        </p:txBody>
      </p:sp>
    </p:spTree>
    <p:extLst>
      <p:ext uri="{BB962C8B-B14F-4D97-AF65-F5344CB8AC3E}">
        <p14:creationId xmlns:p14="http://schemas.microsoft.com/office/powerpoint/2010/main" val="995261800"/>
      </p:ext>
    </p:extLst>
  </p:cSld>
  <p:clrMapOvr>
    <a:masterClrMapping/>
  </p:clrMapOvr>
  <p:transition advTm="7079"/>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economy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PBC</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99668" y="1171502"/>
            <a:ext cx="7972860" cy="400110"/>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PBC easing roadmap- fund flow</a:t>
            </a:r>
          </a:p>
        </p:txBody>
      </p:sp>
      <p:sp>
        <p:nvSpPr>
          <p:cNvPr id="11" name="矩形 10"/>
          <p:cNvSpPr/>
          <p:nvPr/>
        </p:nvSpPr>
        <p:spPr>
          <a:xfrm>
            <a:off x="1259632" y="1571612"/>
            <a:ext cx="3000396" cy="307777"/>
          </a:xfrm>
          <a:prstGeom prst="rect">
            <a:avLst/>
          </a:prstGeom>
        </p:spPr>
        <p:txBody>
          <a:bodyPr wrap="square">
            <a:spAutoFit/>
          </a:bodyPr>
          <a:lstStyle/>
          <a:p>
            <a:pPr algn="just">
              <a:spcAft>
                <a:spcPts val="0"/>
              </a:spcAft>
            </a:pP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Value of commodity futures position</a:t>
            </a:r>
            <a:endParaRPr lang="zh-CN" altLang="en-US"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矩形 9"/>
          <p:cNvSpPr/>
          <p:nvPr/>
        </p:nvSpPr>
        <p:spPr>
          <a:xfrm>
            <a:off x="5256210" y="1551086"/>
            <a:ext cx="3316318" cy="246221"/>
          </a:xfrm>
          <a:prstGeom prst="rect">
            <a:avLst/>
          </a:prstGeom>
        </p:spPr>
        <p:txBody>
          <a:bodyPr wrap="square">
            <a:spAutoFit/>
          </a:bodyPr>
          <a:lstStyle/>
          <a:p>
            <a:pPr algn="just">
              <a:spcAft>
                <a:spcPts val="0"/>
              </a:spcAft>
            </a:pPr>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Value of government bond and stock index futures position</a:t>
            </a:r>
            <a:endParaRPr lang="zh-CN" altLang="en-US" sz="10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14" name="图片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568" y="1879389"/>
            <a:ext cx="3576460" cy="2061210"/>
          </a:xfrm>
          <a:prstGeom prst="rect">
            <a:avLst/>
          </a:prstGeom>
          <a:noFill/>
        </p:spPr>
      </p:pic>
      <p:pic>
        <p:nvPicPr>
          <p:cNvPr id="15" name="图片 14"/>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056" y="1879389"/>
            <a:ext cx="3509376" cy="2015490"/>
          </a:xfrm>
          <a:prstGeom prst="rect">
            <a:avLst/>
          </a:prstGeom>
          <a:noFill/>
        </p:spPr>
      </p:pic>
      <p:pic>
        <p:nvPicPr>
          <p:cNvPr id="16" name="图片 15"/>
          <p:cNvPicPr/>
          <p:nvPr/>
        </p:nvPicPr>
        <p:blipFill>
          <a:blip r:embed="rId5">
            <a:extLst>
              <a:ext uri="{28A0092B-C50C-407E-A947-70E740481C1C}">
                <a14:useLocalDpi xmlns:a14="http://schemas.microsoft.com/office/drawing/2010/main" val="0"/>
              </a:ext>
            </a:extLst>
          </a:blip>
          <a:srcRect/>
          <a:stretch>
            <a:fillRect/>
          </a:stretch>
        </p:blipFill>
        <p:spPr bwMode="auto">
          <a:xfrm>
            <a:off x="1949766" y="4027491"/>
            <a:ext cx="5244465" cy="1993797"/>
          </a:xfrm>
          <a:prstGeom prst="rect">
            <a:avLst/>
          </a:prstGeom>
          <a:noFill/>
        </p:spPr>
      </p:pic>
      <p:sp>
        <p:nvSpPr>
          <p:cNvPr id="4" name="矩形 3"/>
          <p:cNvSpPr/>
          <p:nvPr/>
        </p:nvSpPr>
        <p:spPr>
          <a:xfrm>
            <a:off x="3473728" y="3942969"/>
            <a:ext cx="5029903"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Value of Shanghai and Shenzhen stock markets (RMB 100 million)</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8" name="TextBox 7"/>
          <p:cNvSpPr txBox="1"/>
          <p:nvPr/>
        </p:nvSpPr>
        <p:spPr>
          <a:xfrm>
            <a:off x="2195736" y="3732329"/>
            <a:ext cx="1440160" cy="107722"/>
          </a:xfrm>
          <a:prstGeom prst="rect">
            <a:avLst/>
          </a:prstGeom>
          <a:solidFill>
            <a:schemeClr val="bg1"/>
          </a:solidFill>
        </p:spPr>
        <p:txBody>
          <a:bodyPr wrap="square" lIns="0" tIns="0" rIns="0" bIns="0" rtlCol="0">
            <a:spAutoFit/>
          </a:bodyPr>
          <a:lstStyle/>
          <a:p>
            <a:r>
              <a:rPr lang="en-US" altLang="zh-CN" sz="700" dirty="0"/>
              <a:t>Value of Futures Position </a:t>
            </a:r>
            <a:endParaRPr lang="zh-CN" altLang="en-US" sz="700" dirty="0"/>
          </a:p>
        </p:txBody>
      </p:sp>
      <p:sp>
        <p:nvSpPr>
          <p:cNvPr id="19" name="TextBox 7"/>
          <p:cNvSpPr txBox="1"/>
          <p:nvPr/>
        </p:nvSpPr>
        <p:spPr>
          <a:xfrm>
            <a:off x="5988679" y="3645024"/>
            <a:ext cx="583585" cy="215444"/>
          </a:xfrm>
          <a:prstGeom prst="rect">
            <a:avLst/>
          </a:prstGeom>
          <a:solidFill>
            <a:schemeClr val="bg1"/>
          </a:solidFill>
        </p:spPr>
        <p:txBody>
          <a:bodyPr wrap="square" lIns="0" tIns="0" rIns="0" bIns="0" rtlCol="0">
            <a:spAutoFit/>
          </a:bodyPr>
          <a:lstStyle/>
          <a:p>
            <a:r>
              <a:rPr lang="en-US" altLang="zh-CN" sz="700" dirty="0"/>
              <a:t>Value of IF position</a:t>
            </a:r>
            <a:endParaRPr lang="zh-CN" altLang="en-US" sz="700" dirty="0"/>
          </a:p>
        </p:txBody>
      </p:sp>
      <p:sp>
        <p:nvSpPr>
          <p:cNvPr id="20" name="TextBox 7"/>
          <p:cNvSpPr txBox="1"/>
          <p:nvPr/>
        </p:nvSpPr>
        <p:spPr>
          <a:xfrm>
            <a:off x="6733897" y="3685634"/>
            <a:ext cx="1337831" cy="107722"/>
          </a:xfrm>
          <a:prstGeom prst="rect">
            <a:avLst/>
          </a:prstGeom>
          <a:solidFill>
            <a:schemeClr val="bg1"/>
          </a:solidFill>
        </p:spPr>
        <p:txBody>
          <a:bodyPr wrap="square" lIns="0" tIns="0" rIns="0" bIns="0" rtlCol="0">
            <a:spAutoFit/>
          </a:bodyPr>
          <a:lstStyle/>
          <a:p>
            <a:r>
              <a:rPr lang="en-US" altLang="zh-CN" sz="700" dirty="0"/>
              <a:t>Value of TF position </a:t>
            </a:r>
            <a:r>
              <a:rPr lang="en-US" altLang="zh-CN" sz="700" dirty="0" smtClean="0"/>
              <a:t>(right axis) </a:t>
            </a:r>
            <a:endParaRPr lang="zh-CN" altLang="en-US" sz="700" dirty="0"/>
          </a:p>
        </p:txBody>
      </p:sp>
      <p:sp>
        <p:nvSpPr>
          <p:cNvPr id="21" name="TextBox 7"/>
          <p:cNvSpPr txBox="1"/>
          <p:nvPr/>
        </p:nvSpPr>
        <p:spPr>
          <a:xfrm>
            <a:off x="3995936" y="5841558"/>
            <a:ext cx="583585" cy="107722"/>
          </a:xfrm>
          <a:prstGeom prst="rect">
            <a:avLst/>
          </a:prstGeom>
          <a:solidFill>
            <a:schemeClr val="bg1"/>
          </a:solidFill>
        </p:spPr>
        <p:txBody>
          <a:bodyPr wrap="square" lIns="0" tIns="0" rIns="0" bIns="0" rtlCol="0">
            <a:spAutoFit/>
          </a:bodyPr>
          <a:lstStyle/>
          <a:p>
            <a:r>
              <a:rPr lang="en-US" altLang="zh-CN" sz="700" dirty="0"/>
              <a:t>Total value</a:t>
            </a:r>
            <a:endParaRPr lang="zh-CN" altLang="en-US" sz="700" dirty="0"/>
          </a:p>
        </p:txBody>
      </p:sp>
      <p:sp>
        <p:nvSpPr>
          <p:cNvPr id="22" name="TextBox 7"/>
          <p:cNvSpPr txBox="1"/>
          <p:nvPr/>
        </p:nvSpPr>
        <p:spPr>
          <a:xfrm>
            <a:off x="4904909" y="5806597"/>
            <a:ext cx="891227" cy="107722"/>
          </a:xfrm>
          <a:prstGeom prst="rect">
            <a:avLst/>
          </a:prstGeom>
          <a:solidFill>
            <a:schemeClr val="bg1"/>
          </a:solidFill>
        </p:spPr>
        <p:txBody>
          <a:bodyPr wrap="square" lIns="0" tIns="0" rIns="0" bIns="0" rtlCol="0">
            <a:spAutoFit/>
          </a:bodyPr>
          <a:lstStyle/>
          <a:p>
            <a:r>
              <a:rPr lang="en-US" altLang="zh-CN" sz="700" dirty="0"/>
              <a:t>Circulated value</a:t>
            </a:r>
            <a:endParaRPr lang="zh-CN" altLang="en-US" sz="700" dirty="0"/>
          </a:p>
        </p:txBody>
      </p:sp>
    </p:spTree>
    <p:extLst>
      <p:ext uri="{BB962C8B-B14F-4D97-AF65-F5344CB8AC3E}">
        <p14:creationId xmlns:p14="http://schemas.microsoft.com/office/powerpoint/2010/main" val="306183611"/>
      </p:ext>
    </p:extLst>
  </p:cSld>
  <p:clrMapOvr>
    <a:masterClrMapping/>
  </p:clrMapOvr>
  <p:transition advTm="7079"/>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2683" y="3592760"/>
            <a:ext cx="3940379" cy="228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4008" y="3438872"/>
            <a:ext cx="4107741"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684" y="1285860"/>
            <a:ext cx="3944159" cy="2317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标题 1"/>
          <p:cNvSpPr txBox="1">
            <a:spLocks/>
          </p:cNvSpPr>
          <p:nvPr/>
        </p:nvSpPr>
        <p:spPr>
          <a:xfrm>
            <a:off x="457200" y="27463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economy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PBC</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99668" y="1171502"/>
            <a:ext cx="4400960" cy="2123658"/>
          </a:xfrm>
          <a:prstGeom prst="rect">
            <a:avLst/>
          </a:prstGeom>
        </p:spPr>
        <p:txBody>
          <a:bodyPr wrap="square">
            <a:spAutoFit/>
          </a:bodyPr>
          <a:lstStyle/>
          <a:p>
            <a:pPr marL="342900" indent="-342900">
              <a:buFont typeface="Wingdings" pitchFamily="2" charset="2"/>
              <a:buChar char="Ø"/>
            </a:pPr>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PBC easing roadmap: currency- inflation-commodity</a:t>
            </a: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CPI high point appears 1-2 years after the currency over-issuance reaches high point. The current currency over-issuance is 3.2%, leading to a better liquidity.</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Commodity market trend is basically aligned with CPI YoY change. Commodity trend drives the inflation change. On the contrary, the change of inflation expectation will also guide the commodity pricing trend. With the implementation of global and Chinese currency easing policy, inflation is expected to significantly rise in the coming one year. Therefore, in the commodity pricing, inflation premium should be considered. </a:t>
            </a:r>
            <a:endPar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1" name="矩形 10"/>
          <p:cNvSpPr/>
          <p:nvPr/>
        </p:nvSpPr>
        <p:spPr>
          <a:xfrm>
            <a:off x="755576" y="3213128"/>
            <a:ext cx="3816424" cy="307777"/>
          </a:xfrm>
          <a:prstGeom prst="rect">
            <a:avLst/>
          </a:prstGeom>
        </p:spPr>
        <p:txBody>
          <a:bodyPr wrap="square">
            <a:spAutoFit/>
          </a:bodyPr>
          <a:lstStyle/>
          <a:p>
            <a:pPr algn="just">
              <a:spcAft>
                <a:spcPts val="0"/>
              </a:spcAft>
            </a:pP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Currency over-issuance and commodity price</a:t>
            </a:r>
            <a:endParaRPr lang="zh-CN" altLang="en-US"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矩形 9"/>
          <p:cNvSpPr/>
          <p:nvPr/>
        </p:nvSpPr>
        <p:spPr>
          <a:xfrm>
            <a:off x="5724128" y="1285859"/>
            <a:ext cx="3316318" cy="307777"/>
          </a:xfrm>
          <a:prstGeom prst="rect">
            <a:avLst/>
          </a:prstGeom>
        </p:spPr>
        <p:txBody>
          <a:bodyPr wrap="square">
            <a:spAutoFit/>
          </a:bodyPr>
          <a:lstStyle/>
          <a:p>
            <a:pPr algn="just">
              <a:spcAft>
                <a:spcPts val="0"/>
              </a:spcAft>
            </a:pP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CPI&amp;PPI and NR trend</a:t>
            </a:r>
            <a:endParaRPr lang="zh-CN" altLang="en-US"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矩形 11"/>
          <p:cNvSpPr/>
          <p:nvPr/>
        </p:nvSpPr>
        <p:spPr>
          <a:xfrm>
            <a:off x="5868144" y="3592760"/>
            <a:ext cx="2371506" cy="307777"/>
          </a:xfrm>
          <a:prstGeom prst="rect">
            <a:avLst/>
          </a:prstGeom>
        </p:spPr>
        <p:txBody>
          <a:bodyPr wrap="square">
            <a:spAutoFit/>
          </a:bodyPr>
          <a:lstStyle/>
          <a:p>
            <a:pPr algn="just">
              <a:spcAft>
                <a:spcPts val="0"/>
              </a:spcAft>
            </a:pP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Stock and NR trend</a:t>
            </a:r>
            <a:endParaRPr lang="zh-CN" altLang="en-US"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TextBox 7"/>
          <p:cNvSpPr txBox="1"/>
          <p:nvPr/>
        </p:nvSpPr>
        <p:spPr>
          <a:xfrm>
            <a:off x="5732548" y="3385016"/>
            <a:ext cx="583585" cy="107722"/>
          </a:xfrm>
          <a:prstGeom prst="rect">
            <a:avLst/>
          </a:prstGeom>
          <a:solidFill>
            <a:schemeClr val="bg1"/>
          </a:solidFill>
        </p:spPr>
        <p:txBody>
          <a:bodyPr wrap="square" lIns="0" tIns="0" rIns="0" bIns="0" rtlCol="0">
            <a:spAutoFit/>
          </a:bodyPr>
          <a:lstStyle/>
          <a:p>
            <a:r>
              <a:rPr lang="en-US" altLang="zh-CN" sz="700" dirty="0"/>
              <a:t>NR</a:t>
            </a:r>
            <a:endParaRPr lang="zh-CN" altLang="en-US" sz="700" dirty="0"/>
          </a:p>
        </p:txBody>
      </p:sp>
      <p:sp>
        <p:nvSpPr>
          <p:cNvPr id="18" name="TextBox 7"/>
          <p:cNvSpPr txBox="1"/>
          <p:nvPr/>
        </p:nvSpPr>
        <p:spPr>
          <a:xfrm>
            <a:off x="6588224" y="3385016"/>
            <a:ext cx="648072" cy="107722"/>
          </a:xfrm>
          <a:prstGeom prst="rect">
            <a:avLst/>
          </a:prstGeom>
          <a:solidFill>
            <a:schemeClr val="bg1"/>
          </a:solidFill>
        </p:spPr>
        <p:txBody>
          <a:bodyPr wrap="square" lIns="0" tIns="0" rIns="0" bIns="0" rtlCol="0">
            <a:spAutoFit/>
          </a:bodyPr>
          <a:lstStyle/>
          <a:p>
            <a:r>
              <a:rPr lang="en-US" altLang="zh-CN" sz="700" dirty="0"/>
              <a:t>PPI YoY</a:t>
            </a:r>
            <a:endParaRPr lang="zh-CN" altLang="en-US" sz="700" dirty="0"/>
          </a:p>
        </p:txBody>
      </p:sp>
      <p:sp>
        <p:nvSpPr>
          <p:cNvPr id="19" name="TextBox 7"/>
          <p:cNvSpPr txBox="1"/>
          <p:nvPr/>
        </p:nvSpPr>
        <p:spPr>
          <a:xfrm>
            <a:off x="7612116" y="3367016"/>
            <a:ext cx="648072" cy="107722"/>
          </a:xfrm>
          <a:prstGeom prst="rect">
            <a:avLst/>
          </a:prstGeom>
          <a:solidFill>
            <a:schemeClr val="bg1"/>
          </a:solidFill>
        </p:spPr>
        <p:txBody>
          <a:bodyPr wrap="square" lIns="0" tIns="0" rIns="0" bIns="0" rtlCol="0">
            <a:spAutoFit/>
          </a:bodyPr>
          <a:lstStyle/>
          <a:p>
            <a:r>
              <a:rPr lang="en-US" altLang="zh-CN" sz="700" dirty="0"/>
              <a:t>CPI YoY</a:t>
            </a:r>
            <a:endParaRPr lang="zh-CN" altLang="en-US" sz="700" dirty="0"/>
          </a:p>
        </p:txBody>
      </p:sp>
      <p:sp>
        <p:nvSpPr>
          <p:cNvPr id="20" name="TextBox 7"/>
          <p:cNvSpPr txBox="1"/>
          <p:nvPr/>
        </p:nvSpPr>
        <p:spPr>
          <a:xfrm>
            <a:off x="5572591" y="5400185"/>
            <a:ext cx="655593" cy="107722"/>
          </a:xfrm>
          <a:prstGeom prst="rect">
            <a:avLst/>
          </a:prstGeom>
          <a:solidFill>
            <a:schemeClr val="bg1"/>
          </a:solidFill>
        </p:spPr>
        <p:txBody>
          <a:bodyPr wrap="square" lIns="0" tIns="0" rIns="0" bIns="0" rtlCol="0">
            <a:spAutoFit/>
          </a:bodyPr>
          <a:lstStyle/>
          <a:p>
            <a:r>
              <a:rPr lang="en-US" altLang="zh-CN" sz="700" dirty="0"/>
              <a:t>SHCOMP</a:t>
            </a:r>
            <a:endParaRPr lang="zh-CN" altLang="en-US" sz="700" dirty="0"/>
          </a:p>
        </p:txBody>
      </p:sp>
      <p:sp>
        <p:nvSpPr>
          <p:cNvPr id="21" name="TextBox 7"/>
          <p:cNvSpPr txBox="1"/>
          <p:nvPr/>
        </p:nvSpPr>
        <p:spPr>
          <a:xfrm>
            <a:off x="7284319" y="5400185"/>
            <a:ext cx="1032097" cy="107722"/>
          </a:xfrm>
          <a:prstGeom prst="rect">
            <a:avLst/>
          </a:prstGeom>
          <a:solidFill>
            <a:schemeClr val="bg1"/>
          </a:solidFill>
        </p:spPr>
        <p:txBody>
          <a:bodyPr wrap="square" lIns="0" tIns="0" rIns="0" bIns="0" rtlCol="0">
            <a:spAutoFit/>
          </a:bodyPr>
          <a:lstStyle/>
          <a:p>
            <a:r>
              <a:rPr lang="en-US" altLang="zh-CN" sz="700" dirty="0"/>
              <a:t>DJIA</a:t>
            </a:r>
          </a:p>
        </p:txBody>
      </p:sp>
      <p:sp>
        <p:nvSpPr>
          <p:cNvPr id="22" name="TextBox 7"/>
          <p:cNvSpPr txBox="1"/>
          <p:nvPr/>
        </p:nvSpPr>
        <p:spPr>
          <a:xfrm>
            <a:off x="5554285" y="5538717"/>
            <a:ext cx="889923" cy="107722"/>
          </a:xfrm>
          <a:prstGeom prst="rect">
            <a:avLst/>
          </a:prstGeom>
          <a:solidFill>
            <a:schemeClr val="bg1"/>
          </a:solidFill>
        </p:spPr>
        <p:txBody>
          <a:bodyPr wrap="square" lIns="0" tIns="0" rIns="0" bIns="0" rtlCol="0">
            <a:spAutoFit/>
          </a:bodyPr>
          <a:lstStyle/>
          <a:p>
            <a:r>
              <a:rPr lang="en-US" altLang="zh-CN" sz="700" dirty="0"/>
              <a:t>Nikkei 225</a:t>
            </a:r>
            <a:endParaRPr lang="zh-CN" altLang="en-US" sz="700" dirty="0"/>
          </a:p>
        </p:txBody>
      </p:sp>
      <p:sp>
        <p:nvSpPr>
          <p:cNvPr id="23" name="TextBox 7"/>
          <p:cNvSpPr txBox="1"/>
          <p:nvPr/>
        </p:nvSpPr>
        <p:spPr>
          <a:xfrm>
            <a:off x="7327229" y="5555690"/>
            <a:ext cx="1061195" cy="107722"/>
          </a:xfrm>
          <a:prstGeom prst="rect">
            <a:avLst/>
          </a:prstGeom>
          <a:solidFill>
            <a:schemeClr val="bg1"/>
          </a:solidFill>
        </p:spPr>
        <p:txBody>
          <a:bodyPr wrap="square" lIns="0" tIns="0" rIns="0" bIns="0" rtlCol="0">
            <a:spAutoFit/>
          </a:bodyPr>
          <a:lstStyle/>
          <a:p>
            <a:r>
              <a:rPr lang="en-US" altLang="zh-CN" sz="700" dirty="0"/>
              <a:t>German DAX</a:t>
            </a:r>
            <a:endParaRPr lang="zh-CN" altLang="en-US" sz="700" dirty="0"/>
          </a:p>
        </p:txBody>
      </p:sp>
      <p:sp>
        <p:nvSpPr>
          <p:cNvPr id="24" name="TextBox 7"/>
          <p:cNvSpPr txBox="1"/>
          <p:nvPr/>
        </p:nvSpPr>
        <p:spPr>
          <a:xfrm>
            <a:off x="5554285" y="5680197"/>
            <a:ext cx="583585" cy="107722"/>
          </a:xfrm>
          <a:prstGeom prst="rect">
            <a:avLst/>
          </a:prstGeom>
          <a:solidFill>
            <a:schemeClr val="bg1"/>
          </a:solidFill>
        </p:spPr>
        <p:txBody>
          <a:bodyPr wrap="square" lIns="0" tIns="0" rIns="0" bIns="0" rtlCol="0">
            <a:spAutoFit/>
          </a:bodyPr>
          <a:lstStyle/>
          <a:p>
            <a:r>
              <a:rPr lang="en-US" altLang="zh-CN" sz="700" dirty="0"/>
              <a:t>NR</a:t>
            </a:r>
            <a:endParaRPr lang="zh-CN" altLang="en-US" sz="700" dirty="0"/>
          </a:p>
        </p:txBody>
      </p:sp>
      <p:sp>
        <p:nvSpPr>
          <p:cNvPr id="25" name="TextBox 7"/>
          <p:cNvSpPr txBox="1"/>
          <p:nvPr/>
        </p:nvSpPr>
        <p:spPr>
          <a:xfrm>
            <a:off x="1619672" y="5612289"/>
            <a:ext cx="720080" cy="107722"/>
          </a:xfrm>
          <a:prstGeom prst="rect">
            <a:avLst/>
          </a:prstGeom>
          <a:solidFill>
            <a:schemeClr val="bg1"/>
          </a:solidFill>
        </p:spPr>
        <p:txBody>
          <a:bodyPr wrap="square" lIns="0" tIns="0" rIns="0" bIns="0" rtlCol="0">
            <a:spAutoFit/>
          </a:bodyPr>
          <a:lstStyle/>
          <a:p>
            <a:r>
              <a:rPr lang="en-US" altLang="zh-CN" sz="700" dirty="0"/>
              <a:t>CPI YoY</a:t>
            </a:r>
            <a:endParaRPr lang="zh-CN" altLang="en-US" sz="700" dirty="0"/>
          </a:p>
        </p:txBody>
      </p:sp>
      <p:sp>
        <p:nvSpPr>
          <p:cNvPr id="27" name="TextBox 7"/>
          <p:cNvSpPr txBox="1"/>
          <p:nvPr/>
        </p:nvSpPr>
        <p:spPr>
          <a:xfrm>
            <a:off x="2745670" y="5626336"/>
            <a:ext cx="1254826" cy="107722"/>
          </a:xfrm>
          <a:prstGeom prst="rect">
            <a:avLst/>
          </a:prstGeom>
          <a:solidFill>
            <a:schemeClr val="bg1"/>
          </a:solidFill>
        </p:spPr>
        <p:txBody>
          <a:bodyPr wrap="square" lIns="0" tIns="0" rIns="0" bIns="0" rtlCol="0">
            <a:spAutoFit/>
          </a:bodyPr>
          <a:lstStyle/>
          <a:p>
            <a:r>
              <a:rPr lang="en-US" altLang="zh-CN" sz="700" dirty="0" smtClean="0"/>
              <a:t>M2-GDP-CPI(right axis)</a:t>
            </a:r>
            <a:endParaRPr lang="zh-CN" altLang="en-US" sz="700" dirty="0"/>
          </a:p>
        </p:txBody>
      </p:sp>
      <p:sp>
        <p:nvSpPr>
          <p:cNvPr id="28" name="TextBox 7"/>
          <p:cNvSpPr txBox="1"/>
          <p:nvPr/>
        </p:nvSpPr>
        <p:spPr>
          <a:xfrm>
            <a:off x="4788025" y="1795512"/>
            <a:ext cx="355072" cy="276999"/>
          </a:xfrm>
          <a:prstGeom prst="rect">
            <a:avLst/>
          </a:prstGeom>
          <a:solidFill>
            <a:schemeClr val="bg1"/>
          </a:solidFill>
        </p:spPr>
        <p:txBody>
          <a:bodyPr wrap="square" lIns="0" tIns="0" rIns="0" bIns="0" rtlCol="0">
            <a:spAutoFit/>
          </a:bodyPr>
          <a:lstStyle/>
          <a:p>
            <a:r>
              <a:rPr lang="en-US" altLang="zh-CN" sz="900" dirty="0" smtClean="0"/>
              <a:t>RMB</a:t>
            </a:r>
          </a:p>
          <a:p>
            <a:r>
              <a:rPr lang="en-US" altLang="zh-CN" sz="900" dirty="0" smtClean="0"/>
              <a:t>/ton</a:t>
            </a:r>
            <a:endParaRPr lang="zh-CN" altLang="en-US" sz="900" dirty="0"/>
          </a:p>
        </p:txBody>
      </p:sp>
      <p:sp>
        <p:nvSpPr>
          <p:cNvPr id="29" name="TextBox 7"/>
          <p:cNvSpPr txBox="1"/>
          <p:nvPr/>
        </p:nvSpPr>
        <p:spPr>
          <a:xfrm>
            <a:off x="1043608" y="3822327"/>
            <a:ext cx="864096" cy="123111"/>
          </a:xfrm>
          <a:prstGeom prst="rect">
            <a:avLst/>
          </a:prstGeom>
          <a:solidFill>
            <a:schemeClr val="bg1"/>
          </a:solidFill>
        </p:spPr>
        <p:txBody>
          <a:bodyPr wrap="square" lIns="0" tIns="0" rIns="0" bIns="0" rtlCol="0">
            <a:spAutoFit/>
          </a:bodyPr>
          <a:lstStyle/>
          <a:p>
            <a:r>
              <a:rPr lang="en-US" altLang="zh-CN" sz="800" dirty="0"/>
              <a:t>9 months</a:t>
            </a:r>
            <a:endParaRPr lang="zh-CN" altLang="en-US" sz="800" dirty="0"/>
          </a:p>
        </p:txBody>
      </p:sp>
      <p:sp>
        <p:nvSpPr>
          <p:cNvPr id="30" name="TextBox 7"/>
          <p:cNvSpPr txBox="1"/>
          <p:nvPr/>
        </p:nvSpPr>
        <p:spPr>
          <a:xfrm>
            <a:off x="1907704" y="3546968"/>
            <a:ext cx="864096" cy="123111"/>
          </a:xfrm>
          <a:prstGeom prst="rect">
            <a:avLst/>
          </a:prstGeom>
          <a:solidFill>
            <a:schemeClr val="bg1"/>
          </a:solidFill>
        </p:spPr>
        <p:txBody>
          <a:bodyPr wrap="square" lIns="0" tIns="0" rIns="0" bIns="0" rtlCol="0">
            <a:spAutoFit/>
          </a:bodyPr>
          <a:lstStyle/>
          <a:p>
            <a:r>
              <a:rPr lang="en-US" altLang="zh-CN" sz="800" dirty="0" smtClean="0"/>
              <a:t>2 years</a:t>
            </a:r>
            <a:endParaRPr lang="zh-CN" altLang="en-US" sz="800" dirty="0"/>
          </a:p>
        </p:txBody>
      </p:sp>
      <p:sp>
        <p:nvSpPr>
          <p:cNvPr id="31" name="TextBox 7"/>
          <p:cNvSpPr txBox="1"/>
          <p:nvPr/>
        </p:nvSpPr>
        <p:spPr>
          <a:xfrm>
            <a:off x="2941035" y="3541381"/>
            <a:ext cx="864096" cy="123111"/>
          </a:xfrm>
          <a:prstGeom prst="rect">
            <a:avLst/>
          </a:prstGeom>
          <a:solidFill>
            <a:schemeClr val="bg1"/>
          </a:solidFill>
        </p:spPr>
        <p:txBody>
          <a:bodyPr wrap="square" lIns="0" tIns="0" rIns="0" bIns="0" rtlCol="0">
            <a:spAutoFit/>
          </a:bodyPr>
          <a:lstStyle/>
          <a:p>
            <a:r>
              <a:rPr lang="en-US" altLang="zh-CN" sz="800" dirty="0" smtClean="0"/>
              <a:t>2 years</a:t>
            </a:r>
            <a:endParaRPr lang="zh-CN" altLang="en-US" sz="800" dirty="0"/>
          </a:p>
        </p:txBody>
      </p:sp>
    </p:spTree>
    <p:extLst>
      <p:ext uri="{BB962C8B-B14F-4D97-AF65-F5344CB8AC3E}">
        <p14:creationId xmlns:p14="http://schemas.microsoft.com/office/powerpoint/2010/main" val="2347909706"/>
      </p:ext>
    </p:extLst>
  </p:cSld>
  <p:clrMapOvr>
    <a:masterClrMapping/>
  </p:clrMapOvr>
  <p:transition advTm="7079"/>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灯片编号占位符 3"/>
          <p:cNvSpPr>
            <a:spLocks noGrp="1"/>
          </p:cNvSpPr>
          <p:nvPr>
            <p:ph type="sldNum" sz="quarter" idx="10"/>
          </p:nvPr>
        </p:nvSpPr>
        <p:spPr>
          <a:noFill/>
        </p:spPr>
        <p:txBody>
          <a:bodyPr/>
          <a:lstStyle/>
          <a:p>
            <a:fld id="{45BE87E6-92C1-4171-A0DB-E2A29BF42FAB}" type="slidenum">
              <a:rPr lang="zh-CN" altLang="en-US" smtClean="0">
                <a:ea typeface="+mn-ea"/>
                <a:cs typeface="Times New Roman" panose="02020603050405020304" pitchFamily="18" charset="0"/>
              </a:rPr>
              <a:pPr/>
              <a:t>2</a:t>
            </a:fld>
            <a:endParaRPr lang="en-US" altLang="zh-CN" smtClean="0">
              <a:ea typeface="+mn-ea"/>
              <a:cs typeface="Times New Roman" panose="02020603050405020304" pitchFamily="18" charset="0"/>
            </a:endParaRPr>
          </a:p>
        </p:txBody>
      </p:sp>
      <p:grpSp>
        <p:nvGrpSpPr>
          <p:cNvPr id="2" name="Group 4"/>
          <p:cNvGrpSpPr>
            <a:grpSpLocks/>
          </p:cNvGrpSpPr>
          <p:nvPr/>
        </p:nvGrpSpPr>
        <p:grpSpPr bwMode="auto">
          <a:xfrm>
            <a:off x="1981200" y="1785939"/>
            <a:ext cx="5778500" cy="598488"/>
            <a:chOff x="1248" y="1125"/>
            <a:chExt cx="3640" cy="377"/>
          </a:xfrm>
        </p:grpSpPr>
        <p:sp>
          <p:nvSpPr>
            <p:cNvPr id="14362" name="Line 5"/>
            <p:cNvSpPr>
              <a:spLocks noChangeShapeType="1"/>
            </p:cNvSpPr>
            <p:nvPr/>
          </p:nvSpPr>
          <p:spPr bwMode="auto">
            <a:xfrm>
              <a:off x="1440" y="1502"/>
              <a:ext cx="3448" cy="0"/>
            </a:xfrm>
            <a:prstGeom prst="line">
              <a:avLst/>
            </a:prstGeom>
            <a:noFill/>
            <a:ln w="25400">
              <a:solidFill>
                <a:srgbClr val="C0C0C0"/>
              </a:solidFill>
              <a:prstDash val="sysDot"/>
              <a:round/>
              <a:headEnd/>
              <a:tailEnd type="oval" w="med" len="med"/>
            </a:ln>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363" name="Rectangle 6"/>
            <p:cNvSpPr>
              <a:spLocks noChangeArrowheads="1"/>
            </p:cNvSpPr>
            <p:nvPr/>
          </p:nvSpPr>
          <p:spPr bwMode="gray">
            <a:xfrm rot="3419336">
              <a:off x="1261" y="1139"/>
              <a:ext cx="302" cy="328"/>
            </a:xfrm>
            <a:prstGeom prst="rect">
              <a:avLst/>
            </a:prstGeom>
            <a:gradFill rotWithShape="1">
              <a:gsLst>
                <a:gs pos="0">
                  <a:srgbClr val="54D060"/>
                </a:gs>
                <a:gs pos="100000">
                  <a:srgbClr val="27602C"/>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54D060"/>
              </a:extrusionClr>
            </a:sp3d>
          </p:spPr>
          <p:txBody>
            <a:bodyPr wrap="none" anchor="ctr">
              <a:flatTx/>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364" name="Text Box 7"/>
            <p:cNvSpPr txBox="1">
              <a:spLocks noChangeArrowheads="1"/>
            </p:cNvSpPr>
            <p:nvPr/>
          </p:nvSpPr>
          <p:spPr bwMode="auto">
            <a:xfrm>
              <a:off x="1845" y="1125"/>
              <a:ext cx="2610" cy="252"/>
            </a:xfrm>
            <a:prstGeom prst="rect">
              <a:avLst/>
            </a:prstGeom>
            <a:noFill/>
            <a:ln w="9525" algn="ctr">
              <a:noFill/>
              <a:miter lim="800000"/>
              <a:headEnd/>
              <a:tailEnd/>
            </a:ln>
          </p:spPr>
          <p:txBody>
            <a:bodyPr wrap="square">
              <a:spAutoFit/>
            </a:bodyPr>
            <a:lstStyle/>
            <a:p>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Analysis on Global Macro-ecology </a:t>
              </a:r>
              <a:endParaRPr lang="en-US" altLang="zh-CN" sz="20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365" name="Text Box 8"/>
            <p:cNvSpPr txBox="1">
              <a:spLocks noChangeArrowheads="1"/>
            </p:cNvSpPr>
            <p:nvPr/>
          </p:nvSpPr>
          <p:spPr bwMode="gray">
            <a:xfrm>
              <a:off x="1301" y="1166"/>
              <a:ext cx="213" cy="291"/>
            </a:xfrm>
            <a:prstGeom prst="rect">
              <a:avLst/>
            </a:prstGeom>
            <a:noFill/>
            <a:ln w="9525" algn="ctr">
              <a:noFill/>
              <a:miter lim="800000"/>
              <a:headEnd/>
              <a:tailEnd/>
            </a:ln>
          </p:spPr>
          <p:txBody>
            <a:bodyPr wrap="none">
              <a:spAutoFit/>
            </a:bodyPr>
            <a:lstStyle/>
            <a:p>
              <a:pPr algn="ctr" eaLnBrk="0" hangingPunct="0"/>
              <a:r>
                <a:rPr lang="en-US" altLang="zh-CN" sz="2400">
                  <a:solidFill>
                    <a:srgbClr val="FFFFFF"/>
                  </a:solidFill>
                  <a:latin typeface="Times New Roman" panose="02020603050405020304" pitchFamily="18" charset="0"/>
                  <a:ea typeface="+mn-ea"/>
                  <a:cs typeface="Times New Roman" panose="02020603050405020304" pitchFamily="18" charset="0"/>
                  <a:sym typeface="Times New Roman" panose="02020603050405020304" pitchFamily="18" charset="0"/>
                </a:rPr>
                <a:t>1</a:t>
              </a:r>
            </a:p>
          </p:txBody>
        </p:sp>
      </p:grpSp>
      <p:grpSp>
        <p:nvGrpSpPr>
          <p:cNvPr id="3" name="Group 9"/>
          <p:cNvGrpSpPr>
            <a:grpSpLocks/>
          </p:cNvGrpSpPr>
          <p:nvPr/>
        </p:nvGrpSpPr>
        <p:grpSpPr bwMode="auto">
          <a:xfrm>
            <a:off x="1981200" y="2590800"/>
            <a:ext cx="5778503" cy="555625"/>
            <a:chOff x="1248" y="1632"/>
            <a:chExt cx="3640" cy="350"/>
          </a:xfrm>
        </p:grpSpPr>
        <p:sp>
          <p:nvSpPr>
            <p:cNvPr id="14358" name="Line 10"/>
            <p:cNvSpPr>
              <a:spLocks noChangeShapeType="1"/>
            </p:cNvSpPr>
            <p:nvPr/>
          </p:nvSpPr>
          <p:spPr bwMode="auto">
            <a:xfrm>
              <a:off x="1440" y="1982"/>
              <a:ext cx="3448" cy="0"/>
            </a:xfrm>
            <a:prstGeom prst="line">
              <a:avLst/>
            </a:prstGeom>
            <a:noFill/>
            <a:ln w="25400">
              <a:solidFill>
                <a:srgbClr val="C0C0C0"/>
              </a:solidFill>
              <a:prstDash val="sysDot"/>
              <a:round/>
              <a:headEnd/>
              <a:tailEnd type="oval" w="med" len="med"/>
            </a:ln>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359" name="Rectangle 11"/>
            <p:cNvSpPr>
              <a:spLocks noChangeArrowheads="1"/>
            </p:cNvSpPr>
            <p:nvPr/>
          </p:nvSpPr>
          <p:spPr bwMode="gray">
            <a:xfrm rot="3419336">
              <a:off x="1261" y="1619"/>
              <a:ext cx="302" cy="328"/>
            </a:xfrm>
            <a:prstGeom prst="rect">
              <a:avLst/>
            </a:prstGeom>
            <a:gradFill rotWithShape="1">
              <a:gsLst>
                <a:gs pos="0">
                  <a:srgbClr val="8E97EE"/>
                </a:gs>
                <a:gs pos="100000">
                  <a:srgbClr val="42466E"/>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8E97EE"/>
              </a:extrusionClr>
            </a:sp3d>
          </p:spPr>
          <p:txBody>
            <a:bodyPr wrap="none" anchor="ctr">
              <a:flatTx/>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360" name="Text Box 12"/>
            <p:cNvSpPr txBox="1">
              <a:spLocks noChangeArrowheads="1"/>
            </p:cNvSpPr>
            <p:nvPr/>
          </p:nvSpPr>
          <p:spPr bwMode="auto">
            <a:xfrm>
              <a:off x="1845" y="1665"/>
              <a:ext cx="2529" cy="252"/>
            </a:xfrm>
            <a:prstGeom prst="rect">
              <a:avLst/>
            </a:prstGeom>
            <a:noFill/>
            <a:ln w="9525" algn="ctr">
              <a:noFill/>
              <a:miter lim="800000"/>
              <a:headEnd/>
              <a:tailEnd/>
            </a:ln>
          </p:spPr>
          <p:txBody>
            <a:bodyPr wrap="none">
              <a:spAutoFit/>
            </a:bodyPr>
            <a:lstStyle/>
            <a:p>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Evolution of NR Industrial Pattern</a:t>
              </a:r>
              <a:endParaRPr lang="en-US" altLang="zh-CN" sz="20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361" name="Text Box 13"/>
            <p:cNvSpPr txBox="1">
              <a:spLocks noChangeArrowheads="1"/>
            </p:cNvSpPr>
            <p:nvPr/>
          </p:nvSpPr>
          <p:spPr bwMode="gray">
            <a:xfrm>
              <a:off x="1301" y="1646"/>
              <a:ext cx="213" cy="291"/>
            </a:xfrm>
            <a:prstGeom prst="rect">
              <a:avLst/>
            </a:prstGeom>
            <a:noFill/>
            <a:ln w="9525" algn="ctr">
              <a:noFill/>
              <a:miter lim="800000"/>
              <a:headEnd/>
              <a:tailEnd/>
            </a:ln>
          </p:spPr>
          <p:txBody>
            <a:bodyPr wrap="none">
              <a:spAutoFit/>
            </a:bodyPr>
            <a:lstStyle/>
            <a:p>
              <a:pPr algn="ctr" eaLnBrk="0" hangingPunct="0"/>
              <a:r>
                <a:rPr lang="en-US" altLang="zh-CN" sz="2400">
                  <a:solidFill>
                    <a:srgbClr val="FFFFFF"/>
                  </a:solidFill>
                  <a:latin typeface="Times New Roman" panose="02020603050405020304" pitchFamily="18" charset="0"/>
                  <a:ea typeface="+mn-ea"/>
                  <a:cs typeface="Times New Roman" panose="02020603050405020304" pitchFamily="18" charset="0"/>
                  <a:sym typeface="Times New Roman" panose="02020603050405020304" pitchFamily="18" charset="0"/>
                </a:rPr>
                <a:t>2</a:t>
              </a:r>
            </a:p>
          </p:txBody>
        </p:sp>
      </p:grpSp>
      <p:grpSp>
        <p:nvGrpSpPr>
          <p:cNvPr id="4" name="Group 14"/>
          <p:cNvGrpSpPr>
            <a:grpSpLocks/>
          </p:cNvGrpSpPr>
          <p:nvPr/>
        </p:nvGrpSpPr>
        <p:grpSpPr bwMode="auto">
          <a:xfrm>
            <a:off x="1981200" y="3482975"/>
            <a:ext cx="5778504" cy="555625"/>
            <a:chOff x="1248" y="2194"/>
            <a:chExt cx="3640" cy="350"/>
          </a:xfrm>
        </p:grpSpPr>
        <p:sp>
          <p:nvSpPr>
            <p:cNvPr id="14354" name="Line 15"/>
            <p:cNvSpPr>
              <a:spLocks noChangeShapeType="1"/>
            </p:cNvSpPr>
            <p:nvPr/>
          </p:nvSpPr>
          <p:spPr bwMode="auto">
            <a:xfrm>
              <a:off x="1440" y="2544"/>
              <a:ext cx="3448" cy="0"/>
            </a:xfrm>
            <a:prstGeom prst="line">
              <a:avLst/>
            </a:prstGeom>
            <a:noFill/>
            <a:ln w="25400">
              <a:solidFill>
                <a:srgbClr val="C0C0C0"/>
              </a:solidFill>
              <a:prstDash val="sysDot"/>
              <a:round/>
              <a:headEnd/>
              <a:tailEnd type="oval" w="med" len="med"/>
            </a:ln>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355" name="Rectangle 16"/>
            <p:cNvSpPr>
              <a:spLocks noChangeArrowheads="1"/>
            </p:cNvSpPr>
            <p:nvPr/>
          </p:nvSpPr>
          <p:spPr bwMode="gray">
            <a:xfrm rot="3419336">
              <a:off x="1261" y="2181"/>
              <a:ext cx="302" cy="328"/>
            </a:xfrm>
            <a:prstGeom prst="rect">
              <a:avLst/>
            </a:prstGeom>
            <a:gradFill rotWithShape="1">
              <a:gsLst>
                <a:gs pos="0">
                  <a:srgbClr val="4383E1"/>
                </a:gs>
                <a:gs pos="100000">
                  <a:srgbClr val="1F3D68"/>
                </a:gs>
              </a:gsLst>
              <a:lin ang="5400000" scaled="1"/>
            </a:gradFill>
            <a:ln w="9525">
              <a:miter lim="800000"/>
              <a:headEnd/>
              <a:tailEnd/>
            </a:ln>
            <a:scene3d>
              <a:camera prst="legacyPerspectiveFront">
                <a:rot lat="0" lon="1500000" rev="0"/>
              </a:camera>
              <a:lightRig rig="legacyFlat4" dir="b"/>
            </a:scene3d>
            <a:sp3d extrusionH="430200" prstMaterial="legacyMatte">
              <a:bevelT w="13500" h="13500" prst="angle"/>
              <a:bevelB w="13500" h="13500" prst="angle"/>
              <a:extrusionClr>
                <a:srgbClr val="4383E1"/>
              </a:extrusionClr>
            </a:sp3d>
          </p:spPr>
          <p:txBody>
            <a:bodyPr wrap="none" anchor="ctr">
              <a:flatTx/>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356" name="Text Box 17"/>
            <p:cNvSpPr txBox="1">
              <a:spLocks noChangeArrowheads="1"/>
            </p:cNvSpPr>
            <p:nvPr/>
          </p:nvSpPr>
          <p:spPr bwMode="auto">
            <a:xfrm>
              <a:off x="1845" y="2205"/>
              <a:ext cx="2276" cy="252"/>
            </a:xfrm>
            <a:prstGeom prst="rect">
              <a:avLst/>
            </a:prstGeom>
            <a:noFill/>
            <a:ln w="9525" algn="ctr">
              <a:noFill/>
              <a:miter lim="800000"/>
              <a:headEnd/>
              <a:tailEnd/>
            </a:ln>
          </p:spPr>
          <p:txBody>
            <a:bodyPr wrap="none">
              <a:spAutoFit/>
            </a:bodyPr>
            <a:lstStyle/>
            <a:p>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Prediction of NR Pricing Trend</a:t>
              </a:r>
              <a:endParaRPr lang="zh-CN" altLang="en-US"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357" name="Text Box 18"/>
            <p:cNvSpPr txBox="1">
              <a:spLocks noChangeArrowheads="1"/>
            </p:cNvSpPr>
            <p:nvPr/>
          </p:nvSpPr>
          <p:spPr bwMode="gray">
            <a:xfrm>
              <a:off x="1301" y="2208"/>
              <a:ext cx="213" cy="291"/>
            </a:xfrm>
            <a:prstGeom prst="rect">
              <a:avLst/>
            </a:prstGeom>
            <a:noFill/>
            <a:ln w="9525" algn="ctr">
              <a:noFill/>
              <a:miter lim="800000"/>
              <a:headEnd/>
              <a:tailEnd/>
            </a:ln>
          </p:spPr>
          <p:txBody>
            <a:bodyPr wrap="none">
              <a:spAutoFit/>
            </a:bodyPr>
            <a:lstStyle/>
            <a:p>
              <a:pPr algn="ctr" eaLnBrk="0" hangingPunct="0"/>
              <a:r>
                <a:rPr lang="en-US" altLang="zh-CN" sz="2400">
                  <a:solidFill>
                    <a:srgbClr val="FFFFFF"/>
                  </a:solidFill>
                  <a:latin typeface="Times New Roman" panose="02020603050405020304" pitchFamily="18" charset="0"/>
                  <a:ea typeface="+mn-ea"/>
                  <a:cs typeface="Times New Roman" panose="02020603050405020304" pitchFamily="18" charset="0"/>
                  <a:sym typeface="Times New Roman" panose="02020603050405020304" pitchFamily="18" charset="0"/>
                </a:rPr>
                <a:t>3</a:t>
              </a:r>
            </a:p>
          </p:txBody>
        </p:sp>
      </p:grpSp>
    </p:spTree>
    <p:extLst>
      <p:ext uri="{BB962C8B-B14F-4D97-AF65-F5344CB8AC3E}">
        <p14:creationId xmlns:p14="http://schemas.microsoft.com/office/powerpoint/2010/main" val="1672759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506610" y="188640"/>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economy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PBC</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矩形 6"/>
          <p:cNvSpPr/>
          <p:nvPr/>
        </p:nvSpPr>
        <p:spPr>
          <a:xfrm>
            <a:off x="506610" y="980728"/>
            <a:ext cx="8025830" cy="369332"/>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Chinese Marshall plan:  formation of “OBOR” strategy</a:t>
            </a:r>
            <a:endParaRPr lang="zh-CN" altLang="en-US"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 name="五边形 1"/>
          <p:cNvSpPr/>
          <p:nvPr/>
        </p:nvSpPr>
        <p:spPr>
          <a:xfrm>
            <a:off x="753108" y="1447039"/>
            <a:ext cx="1224136" cy="360040"/>
          </a:xfrm>
          <a:prstGeom prst="homePlate">
            <a:avLst/>
          </a:prstGeom>
          <a:solidFill>
            <a:schemeClr val="accent2"/>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Sept. 2013</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五边形 7"/>
          <p:cNvSpPr/>
          <p:nvPr/>
        </p:nvSpPr>
        <p:spPr>
          <a:xfrm>
            <a:off x="743792" y="1959479"/>
            <a:ext cx="1224136" cy="360040"/>
          </a:xfrm>
          <a:prstGeom prst="homePlate">
            <a:avLst/>
          </a:prstGeom>
          <a:solidFill>
            <a:schemeClr val="accent2"/>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Oct. 2013</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五边形 8"/>
          <p:cNvSpPr/>
          <p:nvPr/>
        </p:nvSpPr>
        <p:spPr>
          <a:xfrm>
            <a:off x="763253" y="2614621"/>
            <a:ext cx="1224136" cy="360040"/>
          </a:xfrm>
          <a:prstGeom prst="homePlate">
            <a:avLst/>
          </a:prstGeom>
          <a:solidFill>
            <a:schemeClr val="tx2">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Feb. 2014</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五边形 9"/>
          <p:cNvSpPr/>
          <p:nvPr/>
        </p:nvSpPr>
        <p:spPr>
          <a:xfrm>
            <a:off x="767125" y="3074435"/>
            <a:ext cx="1224136" cy="360040"/>
          </a:xfrm>
          <a:prstGeom prst="homePlate">
            <a:avLst/>
          </a:prstGeom>
          <a:solidFill>
            <a:schemeClr val="tx2">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May 2014</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1" name="五边形 10"/>
          <p:cNvSpPr/>
          <p:nvPr/>
        </p:nvSpPr>
        <p:spPr>
          <a:xfrm>
            <a:off x="767125" y="3570694"/>
            <a:ext cx="1224136" cy="360040"/>
          </a:xfrm>
          <a:prstGeom prst="homePlate">
            <a:avLst/>
          </a:prstGeom>
          <a:solidFill>
            <a:schemeClr val="tx2">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Nov. 2014</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五边形 11"/>
          <p:cNvSpPr/>
          <p:nvPr/>
        </p:nvSpPr>
        <p:spPr>
          <a:xfrm>
            <a:off x="793080" y="4072813"/>
            <a:ext cx="1224136" cy="360040"/>
          </a:xfrm>
          <a:prstGeom prst="homePlate">
            <a:avLst/>
          </a:prstGeom>
          <a:solidFill>
            <a:schemeClr val="tx2">
              <a:lumMod val="60000"/>
              <a:lumOff val="40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Dec. 2014</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五边形 12"/>
          <p:cNvSpPr/>
          <p:nvPr/>
        </p:nvSpPr>
        <p:spPr>
          <a:xfrm>
            <a:off x="793080" y="5244840"/>
            <a:ext cx="1224136" cy="360040"/>
          </a:xfrm>
          <a:prstGeom prst="homePlate">
            <a:avLst/>
          </a:prstGeom>
          <a:solidFill>
            <a:schemeClr val="accent6">
              <a:lumMod val="75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Mar. 2015</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 name="圆角矩形 2"/>
          <p:cNvSpPr/>
          <p:nvPr/>
        </p:nvSpPr>
        <p:spPr>
          <a:xfrm>
            <a:off x="2123728" y="1303893"/>
            <a:ext cx="6408712" cy="503186"/>
          </a:xfrm>
          <a:prstGeom prst="roundRect">
            <a:avLst/>
          </a:prstGeom>
          <a:no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Xi </a:t>
            </a:r>
            <a:r>
              <a:rPr lang="en-US" sz="1000"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Jinping</a:t>
            </a: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expressed that China is willing to enhance marine cooperation with ASEAN countries and propose the establishment of "21st century maritime silk road" when Indonesia representative delivered a speech at the APEC informal leaders' meeting.</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圆角矩形 13"/>
          <p:cNvSpPr/>
          <p:nvPr/>
        </p:nvSpPr>
        <p:spPr>
          <a:xfrm>
            <a:off x="2123728" y="1829103"/>
            <a:ext cx="6408712" cy="638646"/>
          </a:xfrm>
          <a:prstGeom prst="roundRect">
            <a:avLst/>
          </a:pr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Xi </a:t>
            </a:r>
            <a:r>
              <a:rPr lang="en-US" sz="1000"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Jinping</a:t>
            </a: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noted at the Central Economic Working Conference that the establishment of "silk road economic belt" should be promoted, the development of strategic planning should be pushed and the setup of interconnection between infrastructure should be reinforced; establish "21st century maritime silk road", enhance interconnection between sea lanes and reinforce mutual benefits.</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 name="圆角矩形 14"/>
          <p:cNvSpPr/>
          <p:nvPr/>
        </p:nvSpPr>
        <p:spPr>
          <a:xfrm>
            <a:off x="2141143" y="4682787"/>
            <a:ext cx="6408712" cy="360040"/>
          </a:xfrm>
          <a:prstGeom prst="roundRect">
            <a:avLst/>
          </a:pr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OBOR working group leadership was unveiled.</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6" name="圆角矩形 15"/>
          <p:cNvSpPr/>
          <p:nvPr/>
        </p:nvSpPr>
        <p:spPr>
          <a:xfrm>
            <a:off x="2123728" y="5244840"/>
            <a:ext cx="6408712" cy="360040"/>
          </a:xfrm>
          <a:prstGeom prst="roundRect">
            <a:avLst/>
          </a:pr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On March 28, NDRC, Ministry of Foreign Affairs and Ministry of Commerce jointly issued the Vision and Action for Promoting the co-establishment of Silk Road Economic Belt and 21st Century Maritime Silk Road. OBOR roadmap was officially issued.</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圆角矩形 16"/>
          <p:cNvSpPr/>
          <p:nvPr/>
        </p:nvSpPr>
        <p:spPr>
          <a:xfrm>
            <a:off x="2129333" y="4071531"/>
            <a:ext cx="6408712" cy="360040"/>
          </a:xfrm>
          <a:prstGeom prst="roundRect">
            <a:avLst/>
          </a:pr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Central  Economic Working Conference 2014 noted that OBOR is the priority strategy in 2015 regional development.</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8" name="圆角矩形 17"/>
          <p:cNvSpPr/>
          <p:nvPr/>
        </p:nvSpPr>
        <p:spPr>
          <a:xfrm>
            <a:off x="2108098" y="3570694"/>
            <a:ext cx="6408712" cy="360040"/>
          </a:xfrm>
          <a:prstGeom prst="roundRect">
            <a:avLst/>
          </a:pr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Xi </a:t>
            </a:r>
            <a:r>
              <a:rPr lang="en-US" altLang="zh-CN" sz="1000"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Jinping</a:t>
            </a:r>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announced at APEC summit that China will invest 40 billion dollars to setup silk road fund as the dedicated operating fund for OBOR.</a:t>
            </a:r>
            <a:r>
              <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9" name="圆角矩形 18"/>
          <p:cNvSpPr/>
          <p:nvPr/>
        </p:nvSpPr>
        <p:spPr>
          <a:xfrm>
            <a:off x="2123728" y="3052567"/>
            <a:ext cx="6408712" cy="360040"/>
          </a:xfrm>
          <a:prstGeom prst="roundRect">
            <a:avLst/>
          </a:pr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As the first practical platform of “silk road economic belt”, Lianyungang  China Harbin International Logistics Facility has been opened/</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0" name="圆角矩形 19"/>
          <p:cNvSpPr/>
          <p:nvPr/>
        </p:nvSpPr>
        <p:spPr>
          <a:xfrm>
            <a:off x="2123728" y="2614621"/>
            <a:ext cx="6408712" cy="360040"/>
          </a:xfrm>
          <a:prstGeom prst="roundRect">
            <a:avLst/>
          </a:prstGeom>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President Xi and President Putin have reached the consensus on the interfacing of the Eurasian railway to the “silk road economic belt” and “maritime silk road”. </a:t>
            </a:r>
            <a:endPar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1" name="五边形 20"/>
          <p:cNvSpPr/>
          <p:nvPr/>
        </p:nvSpPr>
        <p:spPr>
          <a:xfrm>
            <a:off x="793080" y="4708151"/>
            <a:ext cx="1224136" cy="360040"/>
          </a:xfrm>
          <a:prstGeom prst="homePlate">
            <a:avLst/>
          </a:prstGeom>
          <a:solidFill>
            <a:schemeClr val="accent6">
              <a:lumMod val="75000"/>
            </a:schemeClr>
          </a:solidFill>
          <a:ln>
            <a:solidFill>
              <a:schemeClr val="tx1"/>
            </a:solid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Feb. 2015</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cxnSp>
        <p:nvCxnSpPr>
          <p:cNvPr id="33" name="直接箭头连接符 32"/>
          <p:cNvCxnSpPr/>
          <p:nvPr/>
        </p:nvCxnSpPr>
        <p:spPr bwMode="auto">
          <a:xfrm>
            <a:off x="763253" y="2467749"/>
            <a:ext cx="7972957" cy="0"/>
          </a:xfrm>
          <a:prstGeom prst="straightConnector1">
            <a:avLst/>
          </a:prstGeom>
          <a:solidFill>
            <a:schemeClr val="accent1"/>
          </a:solidFill>
          <a:ln w="15875" cap="flat" cmpd="sng" algn="ctr">
            <a:solidFill>
              <a:schemeClr val="bg1">
                <a:lumMod val="50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直接箭头连接符 33"/>
          <p:cNvCxnSpPr/>
          <p:nvPr/>
        </p:nvCxnSpPr>
        <p:spPr bwMode="auto">
          <a:xfrm>
            <a:off x="793080" y="4581128"/>
            <a:ext cx="7972957" cy="0"/>
          </a:xfrm>
          <a:prstGeom prst="straightConnector1">
            <a:avLst/>
          </a:prstGeom>
          <a:solidFill>
            <a:schemeClr val="accent1"/>
          </a:solidFill>
          <a:ln w="15875" cap="flat" cmpd="sng" algn="ctr">
            <a:solidFill>
              <a:schemeClr val="bg1">
                <a:lumMod val="50000"/>
              </a:schemeClr>
            </a:solidFill>
            <a:prstDash val="sysDash"/>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4812029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500400" y="28574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economy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PBC</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矩形 6"/>
          <p:cNvSpPr/>
          <p:nvPr/>
        </p:nvSpPr>
        <p:spPr>
          <a:xfrm>
            <a:off x="539552" y="1278183"/>
            <a:ext cx="7961538" cy="1508105"/>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Chinese Marshall Plan: OBOR strategic priorities</a:t>
            </a:r>
            <a:endParaRPr lang="zh-CN" altLang="en-US"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On November 8, President Xi hosted the dialogue on enhancing relationship of interconnection partners at APEC  and  delivered an important speech “Interconnection Leads Development and Partners Focus on Cooperation”, and clarified five suggestions on promoting interconnection and the establishment of OBOD.</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endParaRPr lang="zh-CN" altLang="en-US"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5" name="表格 4"/>
          <p:cNvGraphicFramePr>
            <a:graphicFrameLocks noGrp="1"/>
          </p:cNvGraphicFramePr>
          <p:nvPr>
            <p:extLst>
              <p:ext uri="{D42A27DB-BD31-4B8C-83A1-F6EECF244321}">
                <p14:modId xmlns:p14="http://schemas.microsoft.com/office/powerpoint/2010/main" val="1331756035"/>
              </p:ext>
            </p:extLst>
          </p:nvPr>
        </p:nvGraphicFramePr>
        <p:xfrm>
          <a:off x="683568" y="2564904"/>
          <a:ext cx="6477922" cy="3096343"/>
        </p:xfrm>
        <a:graphic>
          <a:graphicData uri="http://schemas.openxmlformats.org/drawingml/2006/table">
            <a:tbl>
              <a:tblPr>
                <a:tableStyleId>{3C2FFA5D-87B4-456A-9821-1D502468CF0F}</a:tableStyleId>
              </a:tblPr>
              <a:tblGrid>
                <a:gridCol w="1507971"/>
                <a:gridCol w="4969951"/>
              </a:tblGrid>
              <a:tr h="881415">
                <a:tc>
                  <a:txBody>
                    <a:bodyPr/>
                    <a:lstStyle/>
                    <a:p>
                      <a:pPr algn="ctr" fontAlgn="ct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Direction</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c>
                  <a:txBody>
                    <a:bodyPr/>
                    <a:lstStyle/>
                    <a:p>
                      <a:pPr algn="l" fontAlgn="ct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Take</a:t>
                      </a:r>
                      <a:r>
                        <a:rPr lang="en-US" altLang="zh-CN" sz="140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Asia countries as orientation and be the first to realize interconnection in Asia. China is willing to provide more public products to the neighboring countries in Asia through interconnection</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r>
              <a:tr h="491599">
                <a:tc>
                  <a:txBody>
                    <a:bodyPr/>
                    <a:lstStyle/>
                    <a:p>
                      <a:pPr algn="ctr" fontAlgn="ct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Basis</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c>
                  <a:txBody>
                    <a:bodyPr/>
                    <a:lstStyle/>
                    <a:p>
                      <a:pPr algn="l" fontAlgn="ct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Set up basic frame for interconnection in Asia based on economic corridors.</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r>
              <a:tr h="737399">
                <a:tc>
                  <a:txBody>
                    <a:bodyPr/>
                    <a:lstStyle/>
                    <a:p>
                      <a:pPr algn="ctr" fontAlgn="ct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Breakthrough</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c>
                  <a:txBody>
                    <a:bodyPr/>
                    <a:lstStyle/>
                    <a:p>
                      <a:pPr algn="l" fontAlgn="ct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Taking transportation infrastructure as breakthrough</a:t>
                      </a:r>
                      <a:r>
                        <a:rPr lang="en-US" altLang="zh-CN" sz="140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point, r</a:t>
                      </a: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ealize early harvest of interconnection</a:t>
                      </a:r>
                      <a:r>
                        <a:rPr lang="en-US" altLang="zh-CN" sz="140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in Asia and deploy the railway and road projects between China and neighboring countries first. </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r>
              <a:tr h="494331">
                <a:tc>
                  <a:txBody>
                    <a:bodyPr/>
                    <a:lstStyle/>
                    <a:p>
                      <a:pPr algn="ctr" fontAlgn="ct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Chance</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c>
                  <a:txBody>
                    <a:bodyPr/>
                    <a:lstStyle/>
                    <a:p>
                      <a:pPr algn="l" fontAlgn="ct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Taking</a:t>
                      </a:r>
                      <a:r>
                        <a:rPr lang="en-US" altLang="zh-CN" sz="140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the establishment of financing platform as a chance, China will invest 40 billion dollars to set up the silk road fund.</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r>
              <a:tr h="491599">
                <a:tc>
                  <a:txBody>
                    <a:bodyPr/>
                    <a:lstStyle/>
                    <a:p>
                      <a:pPr algn="ctr" fontAlgn="ctr"/>
                      <a:r>
                        <a:rPr lang="en-US" altLang="zh-CN" sz="1400" b="0" i="0" u="none" strike="noStrike" dirty="0" smtClean="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Bond</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c>
                  <a:txBody>
                    <a:bodyPr/>
                    <a:lstStyle/>
                    <a:p>
                      <a:pPr algn="l" fontAlgn="ctr"/>
                      <a:r>
                        <a:rPr lang="en-US" altLang="zh-CN" sz="14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Taking cultural and educational exchanges as bond, reinforce the social foundation for interconnection in Asia. </a:t>
                      </a:r>
                      <a:endParaRPr lang="zh-CN" altLang="en-US" sz="1400" b="0" i="0" u="none" strike="noStrike" dirty="0">
                        <a:solidFill>
                          <a:srgbClr val="0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9525" marR="9525" marT="9525" marB="0" anchor="ctr"/>
                </a:tc>
              </a:tr>
            </a:tbl>
          </a:graphicData>
        </a:graphic>
      </p:graphicFrame>
    </p:spTree>
    <p:extLst>
      <p:ext uri="{BB962C8B-B14F-4D97-AF65-F5344CB8AC3E}">
        <p14:creationId xmlns:p14="http://schemas.microsoft.com/office/powerpoint/2010/main" val="3742126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506610" y="188640"/>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economy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PBC</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矩形 6"/>
          <p:cNvSpPr/>
          <p:nvPr/>
        </p:nvSpPr>
        <p:spPr>
          <a:xfrm>
            <a:off x="506610" y="980728"/>
            <a:ext cx="7737798" cy="1692771"/>
          </a:xfrm>
          <a:prstGeom prst="rect">
            <a:avLst/>
          </a:prstGeom>
        </p:spPr>
        <p:txBody>
          <a:bodyPr wrap="square">
            <a:spAutoFit/>
          </a:bodyPr>
          <a:lstStyle/>
          <a:p>
            <a:pPr>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Chinese Marshall Plan: OBOR strategic layout</a:t>
            </a: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OBOR strategic plan is China's commitment to seeking the changes of global regional pattern. The massive plan covers the entire Eurasian continent and half Africa. The dynamic Chinese economy will be integrated into global economy by opening sea and land lanes, leading to a more economic and effective integration of energy sources and mines, finance, etc. in Asia, EU and Africa. </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strategy centers on exporting surplus productivity, rich domestic fund and the RMB internationalization. China will be better positioned as a mature, open and massive economy, integrating the surrounding underdeveloped Southeast Asia, South Asia, Middle East, Russia and the debt-suffering EU into its own global economic pattern. </a:t>
            </a:r>
            <a:endParaRPr lang="zh-CN" altLang="en-US" sz="12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14337" name="Picture 1"/>
          <p:cNvPicPr>
            <a:picLocks noChangeAspect="1" noChangeArrowheads="1"/>
          </p:cNvPicPr>
          <p:nvPr/>
        </p:nvPicPr>
        <p:blipFill>
          <a:blip r:embed="rId2"/>
          <a:srcRect/>
          <a:stretch>
            <a:fillRect/>
          </a:stretch>
        </p:blipFill>
        <p:spPr bwMode="auto">
          <a:xfrm>
            <a:off x="319086" y="2642720"/>
            <a:ext cx="4756970" cy="3306560"/>
          </a:xfrm>
          <a:prstGeom prst="rect">
            <a:avLst/>
          </a:prstGeom>
          <a:noFill/>
          <a:ln w="9525">
            <a:noFill/>
            <a:miter lim="800000"/>
            <a:headEnd/>
            <a:tailEnd/>
          </a:ln>
          <a:effectLst/>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6056" y="2642720"/>
            <a:ext cx="3981979" cy="3306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529902" y="2786058"/>
            <a:ext cx="578099" cy="338554"/>
          </a:xfrm>
          <a:prstGeom prst="rect">
            <a:avLst/>
          </a:prstGeom>
          <a:solidFill>
            <a:srgbClr val="ADCBFD"/>
          </a:solidFill>
          <a:ln>
            <a:solidFill>
              <a:srgbClr val="996C86"/>
            </a:solidFill>
          </a:ln>
        </p:spPr>
        <p:txBody>
          <a:bodyPr wrap="square" lIns="0" rIns="0" rtlCol="0">
            <a:spAutoFit/>
          </a:bodyPr>
          <a:lstStyle/>
          <a:p>
            <a:r>
              <a:rPr lang="en-US" altLang="zh-CN" sz="800" dirty="0" smtClean="0"/>
              <a:t>Northern sea route </a:t>
            </a:r>
            <a:endParaRPr lang="zh-CN" altLang="en-US" sz="800" dirty="0"/>
          </a:p>
        </p:txBody>
      </p:sp>
      <p:sp>
        <p:nvSpPr>
          <p:cNvPr id="9" name="TextBox 8"/>
          <p:cNvSpPr txBox="1"/>
          <p:nvPr/>
        </p:nvSpPr>
        <p:spPr>
          <a:xfrm rot="1412185">
            <a:off x="6344718" y="2920748"/>
            <a:ext cx="1407665" cy="584775"/>
          </a:xfrm>
          <a:prstGeom prst="rect">
            <a:avLst/>
          </a:prstGeom>
          <a:solidFill>
            <a:srgbClr val="E9EAEA"/>
          </a:solidFill>
        </p:spPr>
        <p:txBody>
          <a:bodyPr wrap="square" rtlCol="0">
            <a:spAutoFit/>
          </a:bodyPr>
          <a:lstStyle/>
          <a:p>
            <a:r>
              <a:rPr lang="en-US" altLang="zh-CN" sz="800" dirty="0" smtClean="0"/>
              <a:t>New Eurasian Land Bridge</a:t>
            </a:r>
          </a:p>
          <a:p>
            <a:r>
              <a:rPr lang="en-US" altLang="zh-CN" sz="800" dirty="0" smtClean="0"/>
              <a:t>China-Mongolia-Russia Economic Cooperation Corridor</a:t>
            </a:r>
            <a:endParaRPr lang="zh-CN" altLang="en-US" sz="800" dirty="0"/>
          </a:p>
        </p:txBody>
      </p:sp>
      <p:sp>
        <p:nvSpPr>
          <p:cNvPr id="10" name="TextBox 9"/>
          <p:cNvSpPr txBox="1"/>
          <p:nvPr/>
        </p:nvSpPr>
        <p:spPr>
          <a:xfrm>
            <a:off x="5670838" y="3663026"/>
            <a:ext cx="936104" cy="707886"/>
          </a:xfrm>
          <a:prstGeom prst="rect">
            <a:avLst/>
          </a:prstGeom>
          <a:solidFill>
            <a:srgbClr val="E9EAEA"/>
          </a:solidFill>
        </p:spPr>
        <p:txBody>
          <a:bodyPr wrap="square" lIns="0" rIns="0" rtlCol="0">
            <a:spAutoFit/>
          </a:bodyPr>
          <a:lstStyle/>
          <a:p>
            <a:r>
              <a:rPr lang="en-US" altLang="zh-CN" sz="800" dirty="0" smtClean="0">
                <a:solidFill>
                  <a:srgbClr val="EA9288"/>
                </a:solidFill>
              </a:rPr>
              <a:t>China-Central-Asia-Western Asia</a:t>
            </a:r>
          </a:p>
          <a:p>
            <a:r>
              <a:rPr lang="en-US" altLang="zh-CN" sz="800" dirty="0" smtClean="0">
                <a:solidFill>
                  <a:srgbClr val="EA9288"/>
                </a:solidFill>
              </a:rPr>
              <a:t>Economic Cooperation Corridor</a:t>
            </a:r>
            <a:endParaRPr lang="zh-CN" altLang="en-US" sz="800" dirty="0">
              <a:solidFill>
                <a:srgbClr val="EA9288"/>
              </a:solidFill>
            </a:endParaRPr>
          </a:p>
        </p:txBody>
      </p:sp>
      <p:sp>
        <p:nvSpPr>
          <p:cNvPr id="11" name="TextBox 10"/>
          <p:cNvSpPr txBox="1"/>
          <p:nvPr/>
        </p:nvSpPr>
        <p:spPr>
          <a:xfrm>
            <a:off x="6599900" y="4126978"/>
            <a:ext cx="1203647" cy="707886"/>
          </a:xfrm>
          <a:prstGeom prst="rect">
            <a:avLst/>
          </a:prstGeom>
          <a:solidFill>
            <a:srgbClr val="E9EAEA"/>
          </a:solidFill>
        </p:spPr>
        <p:txBody>
          <a:bodyPr wrap="square" rtlCol="0">
            <a:spAutoFit/>
          </a:bodyPr>
          <a:lstStyle/>
          <a:p>
            <a:r>
              <a:rPr lang="en-US" altLang="zh-CN" sz="800" dirty="0" smtClean="0">
                <a:solidFill>
                  <a:schemeClr val="bg1">
                    <a:lumMod val="65000"/>
                  </a:schemeClr>
                </a:solidFill>
              </a:rPr>
              <a:t>China-Pakistan and Bangladesh-China-India economic corridors are closely related to OBOR</a:t>
            </a:r>
            <a:endParaRPr lang="zh-CN" altLang="en-US" sz="800" dirty="0">
              <a:solidFill>
                <a:schemeClr val="bg1">
                  <a:lumMod val="65000"/>
                </a:schemeClr>
              </a:solidFill>
            </a:endParaRPr>
          </a:p>
        </p:txBody>
      </p:sp>
      <p:sp>
        <p:nvSpPr>
          <p:cNvPr id="12" name="TextBox 11"/>
          <p:cNvSpPr txBox="1"/>
          <p:nvPr/>
        </p:nvSpPr>
        <p:spPr>
          <a:xfrm>
            <a:off x="6876256" y="5169840"/>
            <a:ext cx="720080" cy="707886"/>
          </a:xfrm>
          <a:prstGeom prst="rect">
            <a:avLst/>
          </a:prstGeom>
          <a:solidFill>
            <a:srgbClr val="E9EAEA"/>
          </a:solidFill>
        </p:spPr>
        <p:txBody>
          <a:bodyPr wrap="square" lIns="0" rIns="0" rtlCol="0">
            <a:spAutoFit/>
          </a:bodyPr>
          <a:lstStyle/>
          <a:p>
            <a:r>
              <a:rPr lang="en-US" altLang="zh-CN" sz="800" dirty="0" smtClean="0">
                <a:solidFill>
                  <a:srgbClr val="EA9288"/>
                </a:solidFill>
              </a:rPr>
              <a:t>Indo-China Peninsula</a:t>
            </a:r>
          </a:p>
          <a:p>
            <a:r>
              <a:rPr lang="en-US" altLang="zh-CN" sz="800" dirty="0" smtClean="0">
                <a:solidFill>
                  <a:srgbClr val="EA9288"/>
                </a:solidFill>
              </a:rPr>
              <a:t>Economic Cooperation Corridor</a:t>
            </a:r>
            <a:endParaRPr lang="zh-CN" altLang="en-US" sz="800" dirty="0">
              <a:solidFill>
                <a:srgbClr val="EA9288"/>
              </a:solidFill>
            </a:endParaRPr>
          </a:p>
        </p:txBody>
      </p:sp>
      <p:sp>
        <p:nvSpPr>
          <p:cNvPr id="13" name="TextBox 12"/>
          <p:cNvSpPr txBox="1"/>
          <p:nvPr/>
        </p:nvSpPr>
        <p:spPr>
          <a:xfrm>
            <a:off x="8358121" y="4065422"/>
            <a:ext cx="690329" cy="830997"/>
          </a:xfrm>
          <a:prstGeom prst="rect">
            <a:avLst/>
          </a:prstGeom>
          <a:solidFill>
            <a:srgbClr val="E9EAEA"/>
          </a:solidFill>
        </p:spPr>
        <p:txBody>
          <a:bodyPr wrap="square" lIns="0" rIns="0" rtlCol="0">
            <a:spAutoFit/>
          </a:bodyPr>
          <a:lstStyle/>
          <a:p>
            <a:r>
              <a:rPr lang="en-US" altLang="zh-CN" sz="800" b="1" dirty="0" smtClean="0">
                <a:solidFill>
                  <a:srgbClr val="73C1E8"/>
                </a:solidFill>
              </a:rPr>
              <a:t>Key ports as nodes; set up smooth, safe and effective transportation lanes</a:t>
            </a:r>
            <a:endParaRPr lang="zh-CN" altLang="en-US" sz="800" b="1" dirty="0">
              <a:solidFill>
                <a:srgbClr val="73C1E8"/>
              </a:solidFill>
            </a:endParaRPr>
          </a:p>
        </p:txBody>
      </p:sp>
      <p:sp>
        <p:nvSpPr>
          <p:cNvPr id="15" name="TextBox 7"/>
          <p:cNvSpPr txBox="1"/>
          <p:nvPr/>
        </p:nvSpPr>
        <p:spPr>
          <a:xfrm>
            <a:off x="7810589" y="3933056"/>
            <a:ext cx="390434" cy="241132"/>
          </a:xfrm>
          <a:prstGeom prst="rect">
            <a:avLst/>
          </a:prstGeom>
          <a:solidFill>
            <a:srgbClr val="E84F3F"/>
          </a:solidFill>
        </p:spPr>
        <p:txBody>
          <a:bodyPr wrap="square" lIns="0" tIns="43200" rIns="0" bIns="43200" rtlCol="0">
            <a:spAutoFit/>
          </a:bodyPr>
          <a:lstStyle/>
          <a:p>
            <a:r>
              <a:rPr lang="en-US" altLang="zh-CN" sz="1000" dirty="0" smtClean="0">
                <a:solidFill>
                  <a:schemeClr val="bg1"/>
                </a:solidFill>
              </a:rPr>
              <a:t>China</a:t>
            </a:r>
          </a:p>
        </p:txBody>
      </p:sp>
      <p:sp>
        <p:nvSpPr>
          <p:cNvPr id="16" name="TextBox 7"/>
          <p:cNvSpPr txBox="1"/>
          <p:nvPr/>
        </p:nvSpPr>
        <p:spPr>
          <a:xfrm>
            <a:off x="6851021" y="4783517"/>
            <a:ext cx="432048" cy="395020"/>
          </a:xfrm>
          <a:prstGeom prst="rect">
            <a:avLst/>
          </a:prstGeom>
          <a:solidFill>
            <a:srgbClr val="E84F3F"/>
          </a:solidFill>
        </p:spPr>
        <p:txBody>
          <a:bodyPr wrap="square" lIns="0" tIns="43200" rIns="0" bIns="43200" rtlCol="0">
            <a:spAutoFit/>
          </a:bodyPr>
          <a:lstStyle/>
          <a:p>
            <a:r>
              <a:rPr lang="en-US" altLang="zh-CN" sz="1000" dirty="0" smtClean="0">
                <a:solidFill>
                  <a:schemeClr val="bg1"/>
                </a:solidFill>
              </a:rPr>
              <a:t>South</a:t>
            </a:r>
          </a:p>
          <a:p>
            <a:r>
              <a:rPr lang="en-US" altLang="zh-CN" sz="1000" dirty="0" smtClean="0">
                <a:solidFill>
                  <a:schemeClr val="bg1"/>
                </a:solidFill>
              </a:rPr>
              <a:t>Asia</a:t>
            </a:r>
          </a:p>
        </p:txBody>
      </p:sp>
      <p:sp>
        <p:nvSpPr>
          <p:cNvPr id="17" name="TextBox 7"/>
          <p:cNvSpPr txBox="1"/>
          <p:nvPr/>
        </p:nvSpPr>
        <p:spPr>
          <a:xfrm>
            <a:off x="7456819" y="5007609"/>
            <a:ext cx="580244" cy="395020"/>
          </a:xfrm>
          <a:prstGeom prst="rect">
            <a:avLst/>
          </a:prstGeom>
          <a:solidFill>
            <a:srgbClr val="E84F3F"/>
          </a:solidFill>
        </p:spPr>
        <p:txBody>
          <a:bodyPr wrap="square" lIns="0" tIns="43200" rIns="0" bIns="43200" rtlCol="0">
            <a:spAutoFit/>
          </a:bodyPr>
          <a:lstStyle/>
          <a:p>
            <a:r>
              <a:rPr lang="en-US" altLang="zh-CN" sz="1000" dirty="0" smtClean="0">
                <a:solidFill>
                  <a:schemeClr val="bg1"/>
                </a:solidFill>
              </a:rPr>
              <a:t>Southeast</a:t>
            </a:r>
          </a:p>
          <a:p>
            <a:r>
              <a:rPr lang="en-US" altLang="zh-CN" sz="1000" dirty="0" smtClean="0">
                <a:solidFill>
                  <a:schemeClr val="bg1"/>
                </a:solidFill>
              </a:rPr>
              <a:t>Asia</a:t>
            </a:r>
          </a:p>
        </p:txBody>
      </p:sp>
      <p:sp>
        <p:nvSpPr>
          <p:cNvPr id="18" name="TextBox 7"/>
          <p:cNvSpPr txBox="1"/>
          <p:nvPr/>
        </p:nvSpPr>
        <p:spPr>
          <a:xfrm>
            <a:off x="5789866" y="3004046"/>
            <a:ext cx="580244" cy="241132"/>
          </a:xfrm>
          <a:prstGeom prst="rect">
            <a:avLst/>
          </a:prstGeom>
          <a:solidFill>
            <a:srgbClr val="E84F3F"/>
          </a:solidFill>
        </p:spPr>
        <p:txBody>
          <a:bodyPr wrap="square" lIns="0" tIns="43200" rIns="0" bIns="43200" rtlCol="0">
            <a:spAutoFit/>
          </a:bodyPr>
          <a:lstStyle/>
          <a:p>
            <a:r>
              <a:rPr lang="en-US" altLang="ja-JP" sz="1000" dirty="0" smtClean="0">
                <a:solidFill>
                  <a:schemeClr val="bg1"/>
                </a:solidFill>
              </a:rPr>
              <a:t>Russia</a:t>
            </a:r>
            <a:endParaRPr lang="en-US" altLang="zh-CN" sz="1000" dirty="0" smtClean="0">
              <a:solidFill>
                <a:schemeClr val="bg1"/>
              </a:solidFill>
            </a:endParaRPr>
          </a:p>
        </p:txBody>
      </p:sp>
      <p:sp>
        <p:nvSpPr>
          <p:cNvPr id="19" name="TextBox 7"/>
          <p:cNvSpPr txBox="1"/>
          <p:nvPr/>
        </p:nvSpPr>
        <p:spPr>
          <a:xfrm>
            <a:off x="5105790" y="2714051"/>
            <a:ext cx="580244" cy="395020"/>
          </a:xfrm>
          <a:prstGeom prst="rect">
            <a:avLst/>
          </a:prstGeom>
          <a:solidFill>
            <a:srgbClr val="E84F3F"/>
          </a:solidFill>
        </p:spPr>
        <p:txBody>
          <a:bodyPr wrap="square" lIns="0" tIns="43200" rIns="0" bIns="43200" rtlCol="0">
            <a:spAutoFit/>
          </a:bodyPr>
          <a:lstStyle/>
          <a:p>
            <a:r>
              <a:rPr lang="en-US" altLang="ja-JP" sz="1000" dirty="0" smtClean="0">
                <a:solidFill>
                  <a:schemeClr val="bg1"/>
                </a:solidFill>
              </a:rPr>
              <a:t>Europe</a:t>
            </a:r>
          </a:p>
          <a:p>
            <a:r>
              <a:rPr lang="en-US" altLang="zh-CN" sz="1000" dirty="0" smtClean="0">
                <a:solidFill>
                  <a:schemeClr val="bg1"/>
                </a:solidFill>
              </a:rPr>
              <a:t>Baltic</a:t>
            </a:r>
          </a:p>
        </p:txBody>
      </p:sp>
      <p:sp>
        <p:nvSpPr>
          <p:cNvPr id="20" name="TextBox 7"/>
          <p:cNvSpPr txBox="1"/>
          <p:nvPr/>
        </p:nvSpPr>
        <p:spPr>
          <a:xfrm>
            <a:off x="5076056" y="4096653"/>
            <a:ext cx="580244" cy="194966"/>
          </a:xfrm>
          <a:prstGeom prst="rect">
            <a:avLst/>
          </a:prstGeom>
          <a:solidFill>
            <a:srgbClr val="E84F3F"/>
          </a:solidFill>
        </p:spPr>
        <p:txBody>
          <a:bodyPr wrap="square" lIns="0" tIns="43200" rIns="0" bIns="43200" rtlCol="0">
            <a:spAutoFit/>
          </a:bodyPr>
          <a:lstStyle/>
          <a:p>
            <a:r>
              <a:rPr lang="en-US" altLang="ja-JP" sz="700" dirty="0" smtClean="0">
                <a:solidFill>
                  <a:schemeClr val="bg1"/>
                </a:solidFill>
              </a:rPr>
              <a:t>Mediterranean</a:t>
            </a:r>
            <a:endParaRPr lang="en-US" altLang="zh-CN" sz="700" dirty="0" smtClean="0">
              <a:solidFill>
                <a:schemeClr val="bg1"/>
              </a:solidFill>
            </a:endParaRPr>
          </a:p>
        </p:txBody>
      </p:sp>
      <p:sp>
        <p:nvSpPr>
          <p:cNvPr id="21" name="TextBox 7"/>
          <p:cNvSpPr txBox="1"/>
          <p:nvPr/>
        </p:nvSpPr>
        <p:spPr>
          <a:xfrm>
            <a:off x="6231545" y="4557952"/>
            <a:ext cx="457578" cy="194966"/>
          </a:xfrm>
          <a:prstGeom prst="rect">
            <a:avLst/>
          </a:prstGeom>
          <a:solidFill>
            <a:srgbClr val="E84F3F"/>
          </a:solidFill>
        </p:spPr>
        <p:txBody>
          <a:bodyPr wrap="square" lIns="0" tIns="43200" rIns="0" bIns="43200" rtlCol="0">
            <a:spAutoFit/>
          </a:bodyPr>
          <a:lstStyle/>
          <a:p>
            <a:r>
              <a:rPr lang="en-US" altLang="ja-JP" sz="700" dirty="0" smtClean="0">
                <a:solidFill>
                  <a:schemeClr val="bg1"/>
                </a:solidFill>
              </a:rPr>
              <a:t>West Asia</a:t>
            </a:r>
            <a:endParaRPr lang="en-US" altLang="zh-CN" sz="700" dirty="0" smtClean="0">
              <a:solidFill>
                <a:schemeClr val="bg1"/>
              </a:solidFill>
            </a:endParaRPr>
          </a:p>
        </p:txBody>
      </p:sp>
      <p:sp>
        <p:nvSpPr>
          <p:cNvPr id="22" name="TextBox 7"/>
          <p:cNvSpPr txBox="1"/>
          <p:nvPr/>
        </p:nvSpPr>
        <p:spPr>
          <a:xfrm>
            <a:off x="6606942" y="3544918"/>
            <a:ext cx="496646" cy="395020"/>
          </a:xfrm>
          <a:prstGeom prst="rect">
            <a:avLst/>
          </a:prstGeom>
          <a:solidFill>
            <a:srgbClr val="E84F3F"/>
          </a:solidFill>
        </p:spPr>
        <p:txBody>
          <a:bodyPr wrap="square" lIns="0" tIns="43200" rIns="0" bIns="43200" rtlCol="0">
            <a:spAutoFit/>
          </a:bodyPr>
          <a:lstStyle/>
          <a:p>
            <a:pPr algn="ctr"/>
            <a:r>
              <a:rPr lang="en-US" altLang="ja-JP" sz="1000" dirty="0" smtClean="0">
                <a:solidFill>
                  <a:schemeClr val="bg1"/>
                </a:solidFill>
              </a:rPr>
              <a:t>Central</a:t>
            </a:r>
          </a:p>
          <a:p>
            <a:pPr algn="ctr"/>
            <a:r>
              <a:rPr lang="en-US" altLang="zh-CN" sz="1000" dirty="0" smtClean="0">
                <a:solidFill>
                  <a:schemeClr val="bg1"/>
                </a:solidFill>
              </a:rPr>
              <a:t>Asia</a:t>
            </a:r>
          </a:p>
        </p:txBody>
      </p:sp>
      <p:sp>
        <p:nvSpPr>
          <p:cNvPr id="23" name="TextBox 7"/>
          <p:cNvSpPr txBox="1"/>
          <p:nvPr/>
        </p:nvSpPr>
        <p:spPr>
          <a:xfrm>
            <a:off x="5889625" y="4447836"/>
            <a:ext cx="334510" cy="302687"/>
          </a:xfrm>
          <a:prstGeom prst="rect">
            <a:avLst/>
          </a:prstGeom>
          <a:solidFill>
            <a:srgbClr val="E84F3F"/>
          </a:solidFill>
        </p:spPr>
        <p:txBody>
          <a:bodyPr wrap="square" lIns="0" tIns="43200" rIns="0" bIns="43200" rtlCol="0">
            <a:spAutoFit/>
          </a:bodyPr>
          <a:lstStyle/>
          <a:p>
            <a:r>
              <a:rPr lang="en-US" altLang="ja-JP" sz="700" dirty="0" smtClean="0">
                <a:solidFill>
                  <a:schemeClr val="bg1"/>
                </a:solidFill>
              </a:rPr>
              <a:t>Persian Gulf</a:t>
            </a:r>
            <a:endParaRPr lang="en-US" altLang="zh-CN" sz="700" dirty="0" smtClean="0">
              <a:solidFill>
                <a:schemeClr val="bg1"/>
              </a:solidFill>
            </a:endParaRPr>
          </a:p>
        </p:txBody>
      </p:sp>
      <p:sp>
        <p:nvSpPr>
          <p:cNvPr id="24" name="TextBox 7"/>
          <p:cNvSpPr txBox="1"/>
          <p:nvPr/>
        </p:nvSpPr>
        <p:spPr>
          <a:xfrm>
            <a:off x="6435847" y="5316003"/>
            <a:ext cx="432048" cy="395020"/>
          </a:xfrm>
          <a:prstGeom prst="rect">
            <a:avLst/>
          </a:prstGeom>
          <a:solidFill>
            <a:srgbClr val="54B6E4"/>
          </a:solidFill>
        </p:spPr>
        <p:txBody>
          <a:bodyPr wrap="square" lIns="0" tIns="43200" rIns="0" bIns="43200" rtlCol="0">
            <a:spAutoFit/>
          </a:bodyPr>
          <a:lstStyle/>
          <a:p>
            <a:r>
              <a:rPr lang="en-US" altLang="zh-CN" sz="1000" dirty="0" smtClean="0">
                <a:solidFill>
                  <a:schemeClr val="bg1"/>
                </a:solidFill>
              </a:rPr>
              <a:t>Indian</a:t>
            </a:r>
          </a:p>
          <a:p>
            <a:r>
              <a:rPr lang="en-US" altLang="zh-CN" sz="1000" dirty="0" smtClean="0">
                <a:solidFill>
                  <a:schemeClr val="bg1"/>
                </a:solidFill>
              </a:rPr>
              <a:t>Ocean</a:t>
            </a:r>
          </a:p>
        </p:txBody>
      </p:sp>
      <p:sp>
        <p:nvSpPr>
          <p:cNvPr id="25" name="TextBox 7"/>
          <p:cNvSpPr txBox="1"/>
          <p:nvPr/>
        </p:nvSpPr>
        <p:spPr>
          <a:xfrm>
            <a:off x="5107879" y="3279778"/>
            <a:ext cx="432048" cy="241132"/>
          </a:xfrm>
          <a:prstGeom prst="rect">
            <a:avLst/>
          </a:prstGeom>
          <a:solidFill>
            <a:srgbClr val="54B6E4"/>
          </a:solidFill>
        </p:spPr>
        <p:txBody>
          <a:bodyPr wrap="square" lIns="0" tIns="43200" rIns="0" bIns="43200" rtlCol="0">
            <a:spAutoFit/>
          </a:bodyPr>
          <a:lstStyle/>
          <a:p>
            <a:r>
              <a:rPr lang="en-US" altLang="zh-CN" sz="1000" dirty="0" smtClean="0">
                <a:solidFill>
                  <a:schemeClr val="bg1"/>
                </a:solidFill>
              </a:rPr>
              <a:t>Europe</a:t>
            </a:r>
          </a:p>
        </p:txBody>
      </p:sp>
      <p:sp>
        <p:nvSpPr>
          <p:cNvPr id="26" name="TextBox 7"/>
          <p:cNvSpPr txBox="1"/>
          <p:nvPr/>
        </p:nvSpPr>
        <p:spPr>
          <a:xfrm>
            <a:off x="8056655" y="4729656"/>
            <a:ext cx="301466" cy="502742"/>
          </a:xfrm>
          <a:prstGeom prst="rect">
            <a:avLst/>
          </a:prstGeom>
          <a:solidFill>
            <a:srgbClr val="54B6E4"/>
          </a:solidFill>
        </p:spPr>
        <p:txBody>
          <a:bodyPr wrap="square" lIns="0" tIns="43200" rIns="0" bIns="43200" rtlCol="0">
            <a:spAutoFit/>
          </a:bodyPr>
          <a:lstStyle/>
          <a:p>
            <a:r>
              <a:rPr lang="en-US" altLang="zh-CN" sz="900" dirty="0" smtClean="0">
                <a:solidFill>
                  <a:schemeClr val="bg1"/>
                </a:solidFill>
              </a:rPr>
              <a:t>South</a:t>
            </a:r>
          </a:p>
          <a:p>
            <a:r>
              <a:rPr lang="en-US" altLang="zh-CN" sz="900" dirty="0" smtClean="0">
                <a:solidFill>
                  <a:schemeClr val="bg1"/>
                </a:solidFill>
              </a:rPr>
              <a:t>China Sea</a:t>
            </a:r>
          </a:p>
        </p:txBody>
      </p:sp>
      <p:sp>
        <p:nvSpPr>
          <p:cNvPr id="27" name="TextBox 7"/>
          <p:cNvSpPr txBox="1"/>
          <p:nvPr/>
        </p:nvSpPr>
        <p:spPr>
          <a:xfrm>
            <a:off x="8577737" y="5346780"/>
            <a:ext cx="458634" cy="364243"/>
          </a:xfrm>
          <a:prstGeom prst="rect">
            <a:avLst/>
          </a:prstGeom>
          <a:solidFill>
            <a:srgbClr val="54B6E4"/>
          </a:solidFill>
        </p:spPr>
        <p:txBody>
          <a:bodyPr wrap="square" lIns="0" tIns="43200" rIns="0" bIns="43200" rtlCol="0">
            <a:spAutoFit/>
          </a:bodyPr>
          <a:lstStyle/>
          <a:p>
            <a:r>
              <a:rPr lang="en-US" altLang="zh-CN" sz="900" dirty="0" smtClean="0">
                <a:solidFill>
                  <a:schemeClr val="bg1"/>
                </a:solidFill>
              </a:rPr>
              <a:t>South</a:t>
            </a:r>
          </a:p>
          <a:p>
            <a:r>
              <a:rPr lang="en-US" altLang="zh-CN" sz="900" dirty="0" smtClean="0">
                <a:solidFill>
                  <a:schemeClr val="bg1"/>
                </a:solidFill>
              </a:rPr>
              <a:t>Pacific</a:t>
            </a:r>
          </a:p>
        </p:txBody>
      </p:sp>
    </p:spTree>
    <p:extLst>
      <p:ext uri="{BB962C8B-B14F-4D97-AF65-F5344CB8AC3E}">
        <p14:creationId xmlns:p14="http://schemas.microsoft.com/office/powerpoint/2010/main" val="32877785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灯片编号占位符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hangingPunct="1"/>
            <a:fld id="{962D8039-6426-4F4E-B54C-D1047F633444}" type="slidenum">
              <a:rPr lang="zh-CN" altLang="en-US">
                <a:solidFill>
                  <a:srgbClr val="0066FF"/>
                </a:solidFill>
                <a:latin typeface="Times New Roman" panose="02020603050405020304" pitchFamily="18" charset="0"/>
                <a:ea typeface="+mn-ea"/>
                <a:cs typeface="Times New Roman" panose="02020603050405020304" pitchFamily="18" charset="0"/>
              </a:rPr>
              <a:pPr eaLnBrk="1" hangingPunct="1"/>
              <a:t>23</a:t>
            </a:fld>
            <a:endParaRPr lang="en-US" altLang="zh-CN">
              <a:solidFill>
                <a:srgbClr val="0066FF"/>
              </a:solidFill>
              <a:latin typeface="Times New Roman" panose="02020603050405020304" pitchFamily="18" charset="0"/>
              <a:ea typeface="+mn-ea"/>
              <a:cs typeface="Times New Roman" panose="02020603050405020304" pitchFamily="18" charset="0"/>
            </a:endParaRPr>
          </a:p>
        </p:txBody>
      </p:sp>
      <p:grpSp>
        <p:nvGrpSpPr>
          <p:cNvPr id="31747" name="Group 3"/>
          <p:cNvGrpSpPr>
            <a:grpSpLocks/>
          </p:cNvGrpSpPr>
          <p:nvPr/>
        </p:nvGrpSpPr>
        <p:grpSpPr bwMode="auto">
          <a:xfrm>
            <a:off x="767612" y="2596237"/>
            <a:ext cx="7776864" cy="769094"/>
            <a:chOff x="912" y="1008"/>
            <a:chExt cx="3984" cy="912"/>
          </a:xfrm>
        </p:grpSpPr>
        <p:sp>
          <p:nvSpPr>
            <p:cNvPr id="67588" name="AutoShape 4"/>
            <p:cNvSpPr>
              <a:spLocks noChangeArrowheads="1"/>
            </p:cNvSpPr>
            <p:nvPr/>
          </p:nvSpPr>
          <p:spPr bwMode="gray">
            <a:xfrm>
              <a:off x="912" y="1008"/>
              <a:ext cx="3984" cy="912"/>
            </a:xfrm>
            <a:prstGeom prst="roundRect">
              <a:avLst>
                <a:gd name="adj" fmla="val 10889"/>
              </a:avLst>
            </a:prstGeom>
            <a:gradFill rotWithShape="1">
              <a:gsLst>
                <a:gs pos="0">
                  <a:srgbClr val="DDDDDD"/>
                </a:gs>
                <a:gs pos="50000">
                  <a:srgbClr val="DDDDDD">
                    <a:gamma/>
                    <a:tint val="36471"/>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31763" name="Group 5"/>
            <p:cNvGrpSpPr>
              <a:grpSpLocks/>
            </p:cNvGrpSpPr>
            <p:nvPr/>
          </p:nvGrpSpPr>
          <p:grpSpPr bwMode="auto">
            <a:xfrm>
              <a:off x="990" y="1093"/>
              <a:ext cx="629" cy="788"/>
              <a:chOff x="990" y="1093"/>
              <a:chExt cx="629" cy="788"/>
            </a:xfrm>
          </p:grpSpPr>
          <p:sp>
            <p:nvSpPr>
              <p:cNvPr id="67590" name="AutoShape 6"/>
              <p:cNvSpPr>
                <a:spLocks noChangeArrowheads="1"/>
              </p:cNvSpPr>
              <p:nvPr/>
            </p:nvSpPr>
            <p:spPr bwMode="gray">
              <a:xfrm>
                <a:off x="999" y="1093"/>
                <a:ext cx="620" cy="745"/>
              </a:xfrm>
              <a:prstGeom prst="roundRect">
                <a:avLst>
                  <a:gd name="adj" fmla="val 11921"/>
                </a:avLst>
              </a:prstGeom>
              <a:gradFill rotWithShape="1">
                <a:gsLst>
                  <a:gs pos="0">
                    <a:schemeClr val="accent1"/>
                  </a:gs>
                  <a:gs pos="100000">
                    <a:schemeClr val="accent1">
                      <a:gamma/>
                      <a:shade val="69804"/>
                      <a:invGamma/>
                    </a:schemeClr>
                  </a:gs>
                </a:gsLst>
                <a:lin ang="5400000" scaled="1"/>
              </a:gradFill>
              <a:ln w="38100">
                <a:solidFill>
                  <a:schemeClr val="bg1"/>
                </a:solidFill>
                <a:round/>
                <a:headEnd/>
                <a:tailEnd/>
              </a:ln>
              <a:effectLst/>
            </p:spPr>
            <p:txBody>
              <a:bodyPr wrap="none" anchor="ct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7591" name="Freeform 7"/>
              <p:cNvSpPr>
                <a:spLocks/>
              </p:cNvSpPr>
              <p:nvPr/>
            </p:nvSpPr>
            <p:spPr bwMode="gray">
              <a:xfrm>
                <a:off x="1048" y="1140"/>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accent1">
                      <a:gamma/>
                      <a:tint val="54510"/>
                      <a:invGamma/>
                    </a:schemeClr>
                  </a:gs>
                  <a:gs pos="50000">
                    <a:schemeClr val="accent1">
                      <a:alpha val="0"/>
                    </a:schemeClr>
                  </a:gs>
                  <a:gs pos="100000">
                    <a:schemeClr val="accent1">
                      <a:gamma/>
                      <a:tint val="54510"/>
                      <a:invGamma/>
                    </a:schemeClr>
                  </a:gs>
                </a:gsLst>
                <a:lin ang="2700000" scaled="1"/>
              </a:gradFill>
              <a:ln w="0">
                <a:noFill/>
                <a:prstDash val="solid"/>
                <a:round/>
                <a:headEnd/>
                <a:tailEnd/>
              </a:ln>
            </p:spPr>
            <p:txBody>
              <a:bodyP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7592" name="Text Box 8"/>
              <p:cNvSpPr txBox="1">
                <a:spLocks noChangeArrowheads="1"/>
              </p:cNvSpPr>
              <p:nvPr/>
            </p:nvSpPr>
            <p:spPr bwMode="gray">
              <a:xfrm>
                <a:off x="990" y="1115"/>
                <a:ext cx="615" cy="766"/>
              </a:xfrm>
              <a:prstGeom prst="rect">
                <a:avLst/>
              </a:prstGeom>
              <a:noFill/>
              <a:ln w="9525" algn="ctr">
                <a:noFill/>
                <a:miter lim="800000"/>
                <a:headEnd/>
                <a:tailEnd/>
              </a:ln>
              <a:effectLst/>
            </p:spPr>
            <p:txBody>
              <a:bodyPr wrap="none">
                <a:spAutoFit/>
              </a:bodyPr>
              <a:lstStyle/>
              <a:p>
                <a:pPr algn="ctr" eaLnBrk="0" hangingPunct="0">
                  <a:defRPr/>
                </a:pPr>
                <a:r>
                  <a:rPr lang="en-US" altLang="zh-CN" sz="1200" dirty="0" smtClean="0">
                    <a:solidFill>
                      <a:srgbClr val="FFFFFF"/>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sym typeface="Times New Roman" panose="02020603050405020304" pitchFamily="18" charset="0"/>
                  </a:rPr>
                  <a:t>Golden </a:t>
                </a:r>
              </a:p>
              <a:p>
                <a:pPr algn="ctr" eaLnBrk="0" hangingPunct="0">
                  <a:defRPr/>
                </a:pPr>
                <a:r>
                  <a:rPr lang="en-US" altLang="zh-CN" sz="1200" dirty="0" smtClean="0">
                    <a:solidFill>
                      <a:srgbClr val="FFFFFF"/>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sym typeface="Times New Roman" panose="02020603050405020304" pitchFamily="18" charset="0"/>
                  </a:rPr>
                  <a:t>Opportunity for</a:t>
                </a:r>
              </a:p>
              <a:p>
                <a:pPr algn="ctr" eaLnBrk="0" hangingPunct="0">
                  <a:defRPr/>
                </a:pPr>
                <a:r>
                  <a:rPr lang="en-US" altLang="zh-CN" sz="1200" b="0" dirty="0" smtClean="0">
                    <a:solidFill>
                      <a:srgbClr val="FFFFFF"/>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sym typeface="Times New Roman" panose="02020603050405020304" pitchFamily="18" charset="0"/>
                  </a:rPr>
                  <a:t>Gold Industry</a:t>
                </a:r>
                <a:endParaRPr lang="en-US" altLang="zh-CN" sz="1200" b="0" dirty="0">
                  <a:solidFill>
                    <a:srgbClr val="FFFFFF"/>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31764" name="Text Box 9"/>
            <p:cNvSpPr txBox="1">
              <a:spLocks noChangeArrowheads="1"/>
            </p:cNvSpPr>
            <p:nvPr/>
          </p:nvSpPr>
          <p:spPr bwMode="gray">
            <a:xfrm>
              <a:off x="1769" y="1149"/>
              <a:ext cx="3031" cy="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ltLang="zh-CN" sz="1200" b="0"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Countries along OBOR have rich gold resources and high demands. The establishment of gold cooperation and development mechanism will bring golden opportunities to domestic gold market and help improve the pricing power.</a:t>
              </a:r>
              <a:endParaRPr lang="en-US" altLang="zh-CN" sz="1200" b="0"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31748" name="Group 10"/>
          <p:cNvGrpSpPr>
            <a:grpSpLocks/>
          </p:cNvGrpSpPr>
          <p:nvPr/>
        </p:nvGrpSpPr>
        <p:grpSpPr bwMode="auto">
          <a:xfrm>
            <a:off x="755576" y="3518990"/>
            <a:ext cx="7788900" cy="850135"/>
            <a:chOff x="912" y="2016"/>
            <a:chExt cx="3984" cy="1105"/>
          </a:xfrm>
        </p:grpSpPr>
        <p:sp>
          <p:nvSpPr>
            <p:cNvPr id="67595"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31757" name="Group 12"/>
            <p:cNvGrpSpPr>
              <a:grpSpLocks/>
            </p:cNvGrpSpPr>
            <p:nvPr/>
          </p:nvGrpSpPr>
          <p:grpSpPr bwMode="auto">
            <a:xfrm>
              <a:off x="990" y="2101"/>
              <a:ext cx="662" cy="745"/>
              <a:chOff x="990" y="2101"/>
              <a:chExt cx="662" cy="745"/>
            </a:xfrm>
          </p:grpSpPr>
          <p:sp>
            <p:nvSpPr>
              <p:cNvPr id="67597" name="AutoShape 13"/>
              <p:cNvSpPr>
                <a:spLocks noChangeArrowheads="1"/>
              </p:cNvSpPr>
              <p:nvPr/>
            </p:nvSpPr>
            <p:spPr bwMode="gray">
              <a:xfrm>
                <a:off x="999" y="2101"/>
                <a:ext cx="637"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7598" name="Freeform 14"/>
              <p:cNvSpPr>
                <a:spLocks/>
              </p:cNvSpPr>
              <p:nvPr/>
            </p:nvSpPr>
            <p:spPr bwMode="gray">
              <a:xfrm>
                <a:off x="1048"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7599" name="Text Box 15"/>
              <p:cNvSpPr txBox="1">
                <a:spLocks noChangeArrowheads="1"/>
              </p:cNvSpPr>
              <p:nvPr/>
            </p:nvSpPr>
            <p:spPr bwMode="gray">
              <a:xfrm>
                <a:off x="990" y="2137"/>
                <a:ext cx="662" cy="600"/>
              </a:xfrm>
              <a:prstGeom prst="rect">
                <a:avLst/>
              </a:prstGeom>
              <a:noFill/>
              <a:ln w="9525" algn="ctr">
                <a:noFill/>
                <a:miter lim="800000"/>
                <a:headEnd/>
                <a:tailEnd/>
              </a:ln>
              <a:effectLst/>
            </p:spPr>
            <p:txBody>
              <a:bodyPr wrap="none">
                <a:spAutoFit/>
              </a:bodyPr>
              <a:lstStyle/>
              <a:p>
                <a:pPr lvl="0"/>
                <a:r>
                  <a:rPr lang="en-US" altLang="zh-CN" sz="1200" dirty="0" smtClean="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rPr>
                  <a:t>Energy </a:t>
                </a:r>
              </a:p>
              <a:p>
                <a:pPr lvl="0"/>
                <a:r>
                  <a:rPr lang="en-US" altLang="zh-CN" sz="1200" dirty="0" smtClean="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rPr>
                  <a:t>Financing System</a:t>
                </a:r>
                <a:endParaRPr lang="zh-CN" altLang="en-US" sz="1200" dirty="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31758" name="Text Box 16"/>
            <p:cNvSpPr txBox="1">
              <a:spLocks noChangeArrowheads="1"/>
            </p:cNvSpPr>
            <p:nvPr/>
          </p:nvSpPr>
          <p:spPr bwMode="gray">
            <a:xfrm>
              <a:off x="1774" y="2041"/>
              <a:ext cx="2991"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lvl="0"/>
              <a:r>
                <a:rPr lang="en-US" altLang="zh-CN" sz="1200" b="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Focus on the development of energy financial derivatives of OBOR, including oil &amp; gas goods, futures, financial products contracts, green finance, etc;  develop a infrastructure network such as pipeline, grid, hub, etc.; establish energy trading hub to promote pricing power of Asia</a:t>
              </a:r>
              <a:endParaRPr lang="zh-CN" altLang="en-US" sz="1200" b="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31749" name="Group 17"/>
          <p:cNvGrpSpPr>
            <a:grpSpLocks/>
          </p:cNvGrpSpPr>
          <p:nvPr/>
        </p:nvGrpSpPr>
        <p:grpSpPr bwMode="auto">
          <a:xfrm>
            <a:off x="767612" y="5301527"/>
            <a:ext cx="7776864" cy="824563"/>
            <a:chOff x="912" y="3036"/>
            <a:chExt cx="3984" cy="1030"/>
          </a:xfrm>
        </p:grpSpPr>
        <p:sp>
          <p:nvSpPr>
            <p:cNvPr id="67602" name="AutoShape 18"/>
            <p:cNvSpPr>
              <a:spLocks noChangeArrowheads="1"/>
            </p:cNvSpPr>
            <p:nvPr/>
          </p:nvSpPr>
          <p:spPr bwMode="gray">
            <a:xfrm>
              <a:off x="912" y="3036"/>
              <a:ext cx="3984" cy="912"/>
            </a:xfrm>
            <a:prstGeom prst="roundRect">
              <a:avLst>
                <a:gd name="adj" fmla="val 10889"/>
              </a:avLst>
            </a:prstGeom>
            <a:gradFill rotWithShape="1">
              <a:gsLst>
                <a:gs pos="0">
                  <a:srgbClr val="DDDDDD"/>
                </a:gs>
                <a:gs pos="50000">
                  <a:srgbClr val="DDDDDD">
                    <a:gamma/>
                    <a:tint val="48627"/>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31751" name="Group 19"/>
            <p:cNvGrpSpPr>
              <a:grpSpLocks/>
            </p:cNvGrpSpPr>
            <p:nvPr/>
          </p:nvGrpSpPr>
          <p:grpSpPr bwMode="auto">
            <a:xfrm>
              <a:off x="982" y="3159"/>
              <a:ext cx="630" cy="807"/>
              <a:chOff x="982" y="3159"/>
              <a:chExt cx="630" cy="807"/>
            </a:xfrm>
          </p:grpSpPr>
          <p:sp>
            <p:nvSpPr>
              <p:cNvPr id="67604" name="AutoShape 20"/>
              <p:cNvSpPr>
                <a:spLocks noChangeArrowheads="1"/>
              </p:cNvSpPr>
              <p:nvPr/>
            </p:nvSpPr>
            <p:spPr bwMode="gray">
              <a:xfrm>
                <a:off x="991" y="3168"/>
                <a:ext cx="614" cy="745"/>
              </a:xfrm>
              <a:prstGeom prst="roundRect">
                <a:avLst>
                  <a:gd name="adj" fmla="val 11921"/>
                </a:avLst>
              </a:prstGeom>
              <a:gradFill rotWithShape="1">
                <a:gsLst>
                  <a:gs pos="0">
                    <a:schemeClr val="folHlink">
                      <a:gamma/>
                      <a:tint val="63529"/>
                      <a:invGamma/>
                    </a:schemeClr>
                  </a:gs>
                  <a:gs pos="100000">
                    <a:schemeClr val="folHlink"/>
                  </a:gs>
                </a:gsLst>
                <a:lin ang="5400000" scaled="1"/>
              </a:gradFill>
              <a:ln w="38100">
                <a:solidFill>
                  <a:schemeClr val="bg1"/>
                </a:solidFill>
                <a:round/>
                <a:headEnd/>
                <a:tailEnd/>
              </a:ln>
              <a:effectLst/>
            </p:spPr>
            <p:txBody>
              <a:bodyPr wrap="none" anchor="ct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7605" name="Freeform 21"/>
              <p:cNvSpPr>
                <a:spLocks/>
              </p:cNvSpPr>
              <p:nvPr/>
            </p:nvSpPr>
            <p:spPr bwMode="gray">
              <a:xfrm>
                <a:off x="1048" y="316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folHlink">
                      <a:gamma/>
                      <a:tint val="48627"/>
                      <a:invGamma/>
                    </a:schemeClr>
                  </a:gs>
                  <a:gs pos="100000">
                    <a:schemeClr val="folHlink">
                      <a:alpha val="0"/>
                    </a:schemeClr>
                  </a:gs>
                </a:gsLst>
                <a:lin ang="2700000" scaled="1"/>
              </a:gradFill>
              <a:ln w="0">
                <a:noFill/>
                <a:prstDash val="solid"/>
                <a:round/>
                <a:headEnd/>
                <a:tailEnd/>
              </a:ln>
            </p:spPr>
            <p:txBody>
              <a:bodyP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7606" name="Text Box 22"/>
              <p:cNvSpPr txBox="1">
                <a:spLocks noChangeArrowheads="1"/>
              </p:cNvSpPr>
              <p:nvPr/>
            </p:nvSpPr>
            <p:spPr bwMode="gray">
              <a:xfrm>
                <a:off x="982" y="3159"/>
                <a:ext cx="630" cy="807"/>
              </a:xfrm>
              <a:prstGeom prst="rect">
                <a:avLst/>
              </a:prstGeom>
              <a:noFill/>
              <a:ln w="9525" algn="ctr">
                <a:noFill/>
                <a:miter lim="800000"/>
                <a:headEnd/>
                <a:tailEnd/>
              </a:ln>
              <a:effectLst/>
            </p:spPr>
            <p:txBody>
              <a:bodyPr wrap="none">
                <a:spAutoFit/>
              </a:bodyPr>
              <a:lstStyle/>
              <a:p>
                <a:pPr algn="ctr" eaLnBrk="0" hangingPunct="0">
                  <a:defRPr/>
                </a:pPr>
                <a:r>
                  <a:rPr lang="en-US" altLang="zh-CN" sz="1200" b="0" dirty="0" smtClean="0">
                    <a:solidFill>
                      <a:srgbClr val="FFFFFF"/>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sym typeface="Times New Roman" panose="02020603050405020304" pitchFamily="18" charset="0"/>
                  </a:rPr>
                  <a:t>Surging Demand</a:t>
                </a:r>
              </a:p>
              <a:p>
                <a:pPr algn="ctr" eaLnBrk="0" hangingPunct="0">
                  <a:defRPr/>
                </a:pPr>
                <a:r>
                  <a:rPr lang="en-US" altLang="zh-CN" sz="1200" dirty="0" smtClean="0">
                    <a:solidFill>
                      <a:srgbClr val="FFFFFF"/>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sym typeface="Times New Roman" panose="02020603050405020304" pitchFamily="18" charset="0"/>
                  </a:rPr>
                  <a:t>For Bulk </a:t>
                </a:r>
              </a:p>
              <a:p>
                <a:pPr algn="ctr" eaLnBrk="0" hangingPunct="0">
                  <a:defRPr/>
                </a:pPr>
                <a:r>
                  <a:rPr lang="en-US" altLang="zh-CN" sz="1200" b="0" dirty="0" smtClean="0">
                    <a:solidFill>
                      <a:srgbClr val="FFFFFF"/>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sym typeface="Times New Roman" panose="02020603050405020304" pitchFamily="18" charset="0"/>
                  </a:rPr>
                  <a:t>Commodities</a:t>
                </a:r>
                <a:endParaRPr lang="en-US" altLang="zh-CN" sz="1200" b="0" dirty="0">
                  <a:solidFill>
                    <a:srgbClr val="FFFFFF"/>
                  </a:solidFill>
                  <a:effectLst>
                    <a:outerShdw blurRad="38100" dist="38100" dir="2700000" algn="tl">
                      <a:srgbClr val="C0C0C0"/>
                    </a:outerShdw>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31752" name="Text Box 23"/>
            <p:cNvSpPr txBox="1">
              <a:spLocks noChangeArrowheads="1"/>
            </p:cNvSpPr>
            <p:nvPr/>
          </p:nvSpPr>
          <p:spPr bwMode="gray">
            <a:xfrm>
              <a:off x="1769" y="3259"/>
              <a:ext cx="2990" cy="8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ltLang="zh-CN" sz="1200" b="0"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Nonferrous meals such as copper and aluminum, which are used as main consumables in power transmission, will see a surging demand; strategic materials such as coal, petroleum and  NR will also face new opportunities.</a:t>
              </a:r>
              <a:endParaRPr lang="en-US" altLang="zh-CN" sz="1200" b="0"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24" name="标题 1"/>
          <p:cNvSpPr txBox="1">
            <a:spLocks/>
          </p:cNvSpPr>
          <p:nvPr/>
        </p:nvSpPr>
        <p:spPr>
          <a:xfrm>
            <a:off x="506610" y="188640"/>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economy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PBC</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5" name="矩形 24"/>
          <p:cNvSpPr/>
          <p:nvPr/>
        </p:nvSpPr>
        <p:spPr>
          <a:xfrm>
            <a:off x="506610" y="980727"/>
            <a:ext cx="8037866" cy="1692771"/>
          </a:xfrm>
          <a:prstGeom prst="rect">
            <a:avLst/>
          </a:prstGeom>
        </p:spPr>
        <p:txBody>
          <a:bodyPr wrap="square">
            <a:spAutoFit/>
          </a:bodyPr>
          <a:lstStyle/>
          <a:p>
            <a:pPr>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Chinese Marshall Plan: </a:t>
            </a:r>
            <a:r>
              <a:rPr lang="zh-CN" altLang="en-US"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OBOR strategic opportunities</a:t>
            </a: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Securities markets have actively responded to OBOR strategy.  The bulk commodity market is suffering from the imbalance between supply and demand and the "de-bubbling" stage. Although no surging is observed, most commodities see a stable performance recently, which is attributed to the market confidence raised by OBOR.</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Asia Investment Bank will nearly create at least one trillion RMB liquidity for OBOR, and OBOR will bring life to the overcapacity of domestic bulk commodities. The domestic and overseas consumption demands driven by it will be unimaginable. Undoubtedly, bulk commodity will be one of the sectors benefiting most from OBOR.</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endParaRPr lang="zh-CN" altLang="en-US" sz="12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26" name="Group 10"/>
          <p:cNvGrpSpPr>
            <a:grpSpLocks/>
          </p:cNvGrpSpPr>
          <p:nvPr/>
        </p:nvGrpSpPr>
        <p:grpSpPr bwMode="auto">
          <a:xfrm>
            <a:off x="771188" y="4423388"/>
            <a:ext cx="7773288" cy="883986"/>
            <a:chOff x="912" y="2016"/>
            <a:chExt cx="3984" cy="1149"/>
          </a:xfrm>
        </p:grpSpPr>
        <p:sp>
          <p:nvSpPr>
            <p:cNvPr id="27" name="AutoShape 11"/>
            <p:cNvSpPr>
              <a:spLocks noChangeArrowheads="1"/>
            </p:cNvSpPr>
            <p:nvPr/>
          </p:nvSpPr>
          <p:spPr bwMode="gray">
            <a:xfrm>
              <a:off x="912" y="2016"/>
              <a:ext cx="3984" cy="912"/>
            </a:xfrm>
            <a:prstGeom prst="roundRect">
              <a:avLst>
                <a:gd name="adj" fmla="val 10889"/>
              </a:avLst>
            </a:prstGeom>
            <a:gradFill rotWithShape="1">
              <a:gsLst>
                <a:gs pos="0">
                  <a:srgbClr val="DDDDDD"/>
                </a:gs>
                <a:gs pos="50000">
                  <a:srgbClr val="DDDDDD">
                    <a:gamma/>
                    <a:tint val="39216"/>
                    <a:invGamma/>
                  </a:srgbClr>
                </a:gs>
                <a:gs pos="100000">
                  <a:srgbClr val="DDDDDD"/>
                </a:gs>
              </a:gsLst>
              <a:lin ang="2700000" scaled="1"/>
            </a:gradFill>
            <a:ln w="38100">
              <a:solidFill>
                <a:srgbClr val="FFFFFF"/>
              </a:solidFill>
              <a:round/>
              <a:headEnd/>
              <a:tailEnd/>
            </a:ln>
            <a:effectLst>
              <a:outerShdw dist="135003" dir="2928844" algn="ctr" rotWithShape="0">
                <a:srgbClr val="000000">
                  <a:alpha val="50000"/>
                </a:srgbClr>
              </a:outerShdw>
            </a:effectLst>
          </p:spPr>
          <p:txBody>
            <a:bodyPr wrap="none" anchor="ct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28" name="Group 12"/>
            <p:cNvGrpSpPr>
              <a:grpSpLocks/>
            </p:cNvGrpSpPr>
            <p:nvPr/>
          </p:nvGrpSpPr>
          <p:grpSpPr bwMode="auto">
            <a:xfrm>
              <a:off x="999" y="2073"/>
              <a:ext cx="618" cy="840"/>
              <a:chOff x="999" y="2073"/>
              <a:chExt cx="618" cy="840"/>
            </a:xfrm>
          </p:grpSpPr>
          <p:sp>
            <p:nvSpPr>
              <p:cNvPr id="30" name="AutoShape 13"/>
              <p:cNvSpPr>
                <a:spLocks noChangeArrowheads="1"/>
              </p:cNvSpPr>
              <p:nvPr/>
            </p:nvSpPr>
            <p:spPr bwMode="gray">
              <a:xfrm>
                <a:off x="999" y="2101"/>
                <a:ext cx="618" cy="745"/>
              </a:xfrm>
              <a:prstGeom prst="roundRect">
                <a:avLst>
                  <a:gd name="adj" fmla="val 11921"/>
                </a:avLst>
              </a:prstGeom>
              <a:gradFill rotWithShape="1">
                <a:gsLst>
                  <a:gs pos="0">
                    <a:schemeClr val="hlink">
                      <a:gamma/>
                      <a:tint val="72549"/>
                      <a:invGamma/>
                    </a:schemeClr>
                  </a:gs>
                  <a:gs pos="100000">
                    <a:schemeClr val="hlink"/>
                  </a:gs>
                </a:gsLst>
                <a:lin ang="5400000" scaled="1"/>
              </a:gradFill>
              <a:ln w="38100">
                <a:solidFill>
                  <a:schemeClr val="bg1"/>
                </a:solidFill>
                <a:round/>
                <a:headEnd/>
                <a:tailEnd/>
              </a:ln>
              <a:effectLst/>
            </p:spPr>
            <p:txBody>
              <a:bodyPr wrap="none" anchor="ct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1" name="Freeform 14"/>
              <p:cNvSpPr>
                <a:spLocks/>
              </p:cNvSpPr>
              <p:nvPr/>
            </p:nvSpPr>
            <p:spPr bwMode="gray">
              <a:xfrm>
                <a:off x="1048" y="2148"/>
                <a:ext cx="383" cy="373"/>
              </a:xfrm>
              <a:custGeom>
                <a:avLst/>
                <a:gdLst/>
                <a:ahLst/>
                <a:cxnLst>
                  <a:cxn ang="0">
                    <a:pos x="118" y="0"/>
                  </a:cxn>
                  <a:cxn ang="0">
                    <a:pos x="0" y="118"/>
                  </a:cxn>
                  <a:cxn ang="0">
                    <a:pos x="0" y="589"/>
                  </a:cxn>
                  <a:cxn ang="0">
                    <a:pos x="161" y="174"/>
                  </a:cxn>
                  <a:cxn ang="0">
                    <a:pos x="589" y="0"/>
                  </a:cxn>
                  <a:cxn ang="0">
                    <a:pos x="118" y="0"/>
                  </a:cxn>
                </a:cxnLst>
                <a:rect l="0" t="0" r="r" b="b"/>
                <a:pathLst>
                  <a:path w="596" h="598">
                    <a:moveTo>
                      <a:pt x="118" y="0"/>
                    </a:moveTo>
                    <a:cubicBezTo>
                      <a:pt x="53" y="0"/>
                      <a:pt x="0" y="53"/>
                      <a:pt x="0" y="118"/>
                    </a:cubicBezTo>
                    <a:lnTo>
                      <a:pt x="0" y="589"/>
                    </a:lnTo>
                    <a:cubicBezTo>
                      <a:pt x="27" y="598"/>
                      <a:pt x="12" y="309"/>
                      <a:pt x="161" y="174"/>
                    </a:cubicBezTo>
                    <a:cubicBezTo>
                      <a:pt x="310" y="39"/>
                      <a:pt x="596" y="29"/>
                      <a:pt x="589" y="0"/>
                    </a:cubicBezTo>
                    <a:lnTo>
                      <a:pt x="118" y="0"/>
                    </a:lnTo>
                    <a:close/>
                  </a:path>
                </a:pathLst>
              </a:custGeom>
              <a:gradFill rotWithShape="1">
                <a:gsLst>
                  <a:gs pos="0">
                    <a:schemeClr val="hlink">
                      <a:gamma/>
                      <a:tint val="42353"/>
                      <a:invGamma/>
                    </a:schemeClr>
                  </a:gs>
                  <a:gs pos="100000">
                    <a:schemeClr val="hlink">
                      <a:alpha val="0"/>
                    </a:schemeClr>
                  </a:gs>
                </a:gsLst>
                <a:lin ang="2700000" scaled="1"/>
              </a:gradFill>
              <a:ln w="0">
                <a:noFill/>
                <a:prstDash val="solid"/>
                <a:round/>
                <a:headEnd/>
                <a:tailEnd/>
              </a:ln>
            </p:spPr>
            <p:txBody>
              <a:bodyPr/>
              <a:lstStyle/>
              <a:p>
                <a:endParaRPr lang="zh-CN" altLang="en-US" sz="12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2" name="Text Box 15"/>
              <p:cNvSpPr txBox="1">
                <a:spLocks noChangeArrowheads="1"/>
              </p:cNvSpPr>
              <p:nvPr/>
            </p:nvSpPr>
            <p:spPr bwMode="gray">
              <a:xfrm>
                <a:off x="1011" y="2073"/>
                <a:ext cx="524" cy="840"/>
              </a:xfrm>
              <a:prstGeom prst="rect">
                <a:avLst/>
              </a:prstGeom>
              <a:noFill/>
              <a:ln w="9525" algn="ctr">
                <a:noFill/>
                <a:miter lim="800000"/>
                <a:headEnd/>
                <a:tailEnd/>
              </a:ln>
              <a:effectLst/>
            </p:spPr>
            <p:txBody>
              <a:bodyPr wrap="none">
                <a:spAutoFit/>
              </a:bodyPr>
              <a:lstStyle/>
              <a:p>
                <a:pPr lvl="0"/>
                <a:r>
                  <a:rPr lang="en-US" altLang="zh-CN" sz="1200" dirty="0" smtClean="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rPr>
                  <a:t>Excessive </a:t>
                </a:r>
              </a:p>
              <a:p>
                <a:pPr lvl="0"/>
                <a:r>
                  <a:rPr lang="en-US" altLang="zh-CN" sz="1200" dirty="0" smtClean="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rPr>
                  <a:t>Productivity </a:t>
                </a:r>
              </a:p>
              <a:p>
                <a:pPr lvl="0"/>
                <a:r>
                  <a:rPr lang="en-US" altLang="zh-CN" sz="1200" dirty="0" smtClean="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rPr>
                  <a:t>export</a:t>
                </a:r>
                <a:endParaRPr lang="zh-CN" altLang="en-US" sz="1200" dirty="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29" name="Text Box 16"/>
            <p:cNvSpPr txBox="1">
              <a:spLocks noChangeArrowheads="1"/>
            </p:cNvSpPr>
            <p:nvPr/>
          </p:nvSpPr>
          <p:spPr bwMode="gray">
            <a:xfrm>
              <a:off x="1768" y="2085"/>
              <a:ext cx="2992" cy="1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r>
                <a:rPr lang="en-US" altLang="zh-CN" sz="1200" b="0"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“Infrastructure first” is the keynote of OBOR.  Manufacturing of energy, HSR, nuclear power equipment, etc. will bring a huge demand for steel and mines. Among the 64 countries along OBOR, over 70% are steel net exporters. OBOR strategy will drive the output of infrastructure construction capacity. </a:t>
              </a:r>
              <a:endParaRPr lang="en-US" altLang="zh-CN" sz="1200" b="0"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Tree>
    <p:extLst>
      <p:ext uri="{BB962C8B-B14F-4D97-AF65-F5344CB8AC3E}">
        <p14:creationId xmlns:p14="http://schemas.microsoft.com/office/powerpoint/2010/main" val="36569377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1"/>
          <p:cNvSpPr txBox="1">
            <a:spLocks/>
          </p:cNvSpPr>
          <p:nvPr/>
        </p:nvSpPr>
        <p:spPr>
          <a:xfrm>
            <a:off x="506610" y="188640"/>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economy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PBC</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 name="矩形 5"/>
          <p:cNvSpPr/>
          <p:nvPr/>
        </p:nvSpPr>
        <p:spPr>
          <a:xfrm>
            <a:off x="506610" y="980727"/>
            <a:ext cx="8037866" cy="646331"/>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Asia Investment Bank:  significance of establishment and investment orientation</a:t>
            </a: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5674" y="1772816"/>
            <a:ext cx="3749869" cy="3609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5354" y="1843351"/>
            <a:ext cx="3898334" cy="353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2327442" y="1405854"/>
            <a:ext cx="1338828" cy="369332"/>
          </a:xfrm>
          <a:prstGeom prst="rect">
            <a:avLst/>
          </a:prstGeom>
        </p:spPr>
        <p:txBody>
          <a:bodyPr wrap="none">
            <a:spAutoFi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Significance</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1" name="矩形 10"/>
          <p:cNvSpPr/>
          <p:nvPr/>
        </p:nvSpPr>
        <p:spPr>
          <a:xfrm>
            <a:off x="6012160" y="1403484"/>
            <a:ext cx="1236236" cy="369332"/>
          </a:xfrm>
          <a:prstGeom prst="rect">
            <a:avLst/>
          </a:prstGeom>
        </p:spPr>
        <p:txBody>
          <a:bodyPr wrap="none">
            <a:spAutoFi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Orientation</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矩形 7"/>
          <p:cNvSpPr/>
          <p:nvPr/>
        </p:nvSpPr>
        <p:spPr>
          <a:xfrm>
            <a:off x="899592" y="2204864"/>
            <a:ext cx="1080120" cy="553998"/>
          </a:xfrm>
          <a:prstGeom prst="rect">
            <a:avLst/>
          </a:prstGeom>
          <a:solidFill>
            <a:srgbClr val="859A3D"/>
          </a:solidFill>
        </p:spPr>
        <p:txBody>
          <a:bodyPr wrap="square">
            <a:spAutoFit/>
          </a:bodyPr>
          <a:lstStyle/>
          <a:p>
            <a:r>
              <a:rPr lang="en-US" altLang="zh-CN" sz="1000" dirty="0" smtClean="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rPr>
              <a:t>Promote establishment of Asia FTA </a:t>
            </a:r>
            <a:endParaRPr lang="zh-CN" altLang="en-US" sz="1000" dirty="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矩形 8"/>
          <p:cNvSpPr/>
          <p:nvPr/>
        </p:nvSpPr>
        <p:spPr>
          <a:xfrm>
            <a:off x="3148827" y="2319369"/>
            <a:ext cx="1143008" cy="553998"/>
          </a:xfrm>
          <a:prstGeom prst="rect">
            <a:avLst/>
          </a:prstGeom>
          <a:solidFill>
            <a:srgbClr val="BEDA52"/>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Bring the Chinese standards to globe</a:t>
            </a:r>
          </a:p>
          <a:p>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矩形 9"/>
          <p:cNvSpPr/>
          <p:nvPr/>
        </p:nvSpPr>
        <p:spPr>
          <a:xfrm>
            <a:off x="899592" y="4365104"/>
            <a:ext cx="1183572" cy="553998"/>
          </a:xfrm>
          <a:prstGeom prst="rect">
            <a:avLst/>
          </a:prstGeom>
          <a:solidFill>
            <a:srgbClr val="BEDA52"/>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Accelerate RMB internationalization</a:t>
            </a:r>
          </a:p>
          <a:p>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矩形 11"/>
          <p:cNvSpPr/>
          <p:nvPr/>
        </p:nvSpPr>
        <p:spPr>
          <a:xfrm>
            <a:off x="3148827" y="4358777"/>
            <a:ext cx="1143008" cy="553998"/>
          </a:xfrm>
          <a:prstGeom prst="rect">
            <a:avLst/>
          </a:prstGeom>
          <a:solidFill>
            <a:srgbClr val="859A3D"/>
          </a:solidFill>
        </p:spPr>
        <p:txBody>
          <a:bodyPr wrap="square">
            <a:spAutoFit/>
          </a:bodyPr>
          <a:lstStyle/>
          <a:p>
            <a:r>
              <a:rPr lang="en-US" altLang="zh-CN" sz="1000" dirty="0" smtClean="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rPr>
              <a:t>Improve the rule-making power of China</a:t>
            </a:r>
            <a:endParaRPr lang="zh-CN" altLang="en-US" sz="1000" dirty="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矩形 12"/>
          <p:cNvSpPr/>
          <p:nvPr/>
        </p:nvSpPr>
        <p:spPr>
          <a:xfrm>
            <a:off x="6306678" y="3412501"/>
            <a:ext cx="785602" cy="400110"/>
          </a:xfrm>
          <a:prstGeom prst="rect">
            <a:avLst/>
          </a:prstGeom>
          <a:solidFill>
            <a:srgbClr val="F1A449"/>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Investment orientation</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矩形 13"/>
          <p:cNvSpPr/>
          <p:nvPr/>
        </p:nvSpPr>
        <p:spPr>
          <a:xfrm>
            <a:off x="6335514" y="2844535"/>
            <a:ext cx="725679" cy="246221"/>
          </a:xfrm>
          <a:prstGeom prst="rect">
            <a:avLst/>
          </a:prstGeom>
          <a:solidFill>
            <a:srgbClr val="F1A449"/>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Railway</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 name="矩形 14"/>
          <p:cNvSpPr/>
          <p:nvPr/>
        </p:nvSpPr>
        <p:spPr>
          <a:xfrm>
            <a:off x="4767151" y="3254217"/>
            <a:ext cx="1143008" cy="246221"/>
          </a:xfrm>
          <a:prstGeom prst="rect">
            <a:avLst/>
          </a:prstGeom>
          <a:solidFill>
            <a:srgbClr val="F1A449"/>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O&amp;G transmission</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6" name="矩形 15"/>
          <p:cNvSpPr/>
          <p:nvPr/>
        </p:nvSpPr>
        <p:spPr>
          <a:xfrm>
            <a:off x="4869152" y="4632728"/>
            <a:ext cx="1143008" cy="246221"/>
          </a:xfrm>
          <a:prstGeom prst="rect">
            <a:avLst/>
          </a:prstGeom>
          <a:solidFill>
            <a:srgbClr val="F1A449"/>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Communication</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矩形 16"/>
          <p:cNvSpPr/>
          <p:nvPr/>
        </p:nvSpPr>
        <p:spPr>
          <a:xfrm>
            <a:off x="7665588" y="3298245"/>
            <a:ext cx="670872" cy="246221"/>
          </a:xfrm>
          <a:prstGeom prst="rect">
            <a:avLst/>
          </a:prstGeom>
          <a:solidFill>
            <a:srgbClr val="F1A449"/>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Highway</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8" name="矩形 17"/>
          <p:cNvSpPr/>
          <p:nvPr/>
        </p:nvSpPr>
        <p:spPr>
          <a:xfrm>
            <a:off x="6335514" y="5005228"/>
            <a:ext cx="828774" cy="246221"/>
          </a:xfrm>
          <a:prstGeom prst="rect">
            <a:avLst/>
          </a:prstGeom>
          <a:solidFill>
            <a:srgbClr val="F1A449"/>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Power grid</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9" name="矩形 18"/>
          <p:cNvSpPr/>
          <p:nvPr/>
        </p:nvSpPr>
        <p:spPr>
          <a:xfrm>
            <a:off x="7773600" y="4632728"/>
            <a:ext cx="454848" cy="246221"/>
          </a:xfrm>
          <a:prstGeom prst="rect">
            <a:avLst/>
          </a:prstGeom>
          <a:solidFill>
            <a:srgbClr val="F1A449"/>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Port</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972225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115" y="1996390"/>
            <a:ext cx="7674301" cy="3808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标题 1"/>
          <p:cNvSpPr txBox="1">
            <a:spLocks/>
          </p:cNvSpPr>
          <p:nvPr/>
        </p:nvSpPr>
        <p:spPr>
          <a:xfrm>
            <a:off x="506610" y="188640"/>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 The “new normal” Chinese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economy </a:t>
            </a: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PBC</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 name="矩形 5"/>
          <p:cNvSpPr/>
          <p:nvPr/>
        </p:nvSpPr>
        <p:spPr>
          <a:xfrm>
            <a:off x="506610" y="980727"/>
            <a:ext cx="8037866" cy="1015663"/>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Asia Investment Bank: the first member countries</a:t>
            </a:r>
          </a:p>
          <a:p>
            <a:pPr marL="285750" indent="-285750">
              <a:buFont typeface="Wingdings" pitchFamily="2" charset="2"/>
              <a:buChar char="l"/>
            </a:pP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By April 15, 57 countries have joined Asia Investment Bank as its first members, covering Asia, Oceania, EU, LA and Africa, including traditional developed countries and the emerging economies in Asia-Pacific region. 37 countries are mostly Asian and Oceania nations while 20 are EU, LA and Africa nations. </a:t>
            </a:r>
            <a:endParaRPr lang="zh-CN" altLang="en-US"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8049330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3"/>
          <p:cNvSpPr>
            <a:spLocks noGrp="1"/>
          </p:cNvSpPr>
          <p:nvPr>
            <p:ph type="sldNum" sz="quarter" idx="10"/>
          </p:nvPr>
        </p:nvSpPr>
        <p:spPr>
          <a:noFill/>
        </p:spPr>
        <p:txBody>
          <a:bodyPr/>
          <a:lstStyle/>
          <a:p>
            <a:fld id="{10FAE375-CE2E-4710-9B24-BCAE7D460FF4}" type="slidenum">
              <a:rPr lang="zh-CN" altLang="en-US" smtClean="0">
                <a:ea typeface="+mn-ea"/>
                <a:cs typeface="Times New Roman" panose="02020603050405020304" pitchFamily="18" charset="0"/>
              </a:rPr>
              <a:pPr/>
              <a:t>26</a:t>
            </a:fld>
            <a:endParaRPr lang="en-US" altLang="zh-CN" smtClean="0">
              <a:ea typeface="+mn-ea"/>
              <a:cs typeface="Times New Roman" panose="02020603050405020304" pitchFamily="18" charset="0"/>
            </a:endParaRPr>
          </a:p>
        </p:txBody>
      </p:sp>
      <p:grpSp>
        <p:nvGrpSpPr>
          <p:cNvPr id="2" name="Group 4"/>
          <p:cNvGrpSpPr>
            <a:grpSpLocks/>
          </p:cNvGrpSpPr>
          <p:nvPr/>
        </p:nvGrpSpPr>
        <p:grpSpPr bwMode="auto">
          <a:xfrm>
            <a:off x="1759578" y="1002618"/>
            <a:ext cx="5166906" cy="457200"/>
            <a:chOff x="1344" y="1392"/>
            <a:chExt cx="3072" cy="288"/>
          </a:xfrm>
        </p:grpSpPr>
        <p:sp>
          <p:nvSpPr>
            <p:cNvPr id="15383" name="Rectangle 5"/>
            <p:cNvSpPr>
              <a:spLocks noChangeArrowheads="1"/>
            </p:cNvSpPr>
            <p:nvPr/>
          </p:nvSpPr>
          <p:spPr bwMode="gray">
            <a:xfrm>
              <a:off x="1680" y="1392"/>
              <a:ext cx="2736" cy="288"/>
            </a:xfrm>
            <a:prstGeom prst="rect">
              <a:avLst/>
            </a:prstGeom>
            <a:solidFill>
              <a:schemeClr val="accent5">
                <a:lumMod val="40000"/>
                <a:lumOff val="60000"/>
              </a:schemeClr>
            </a:soli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84"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2.1</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3" name="Group 7"/>
          <p:cNvGrpSpPr>
            <a:grpSpLocks/>
          </p:cNvGrpSpPr>
          <p:nvPr/>
        </p:nvGrpSpPr>
        <p:grpSpPr bwMode="auto">
          <a:xfrm>
            <a:off x="1761909" y="2935958"/>
            <a:ext cx="5166906" cy="457200"/>
            <a:chOff x="1344" y="1872"/>
            <a:chExt cx="3072" cy="288"/>
          </a:xfrm>
        </p:grpSpPr>
        <p:sp>
          <p:nvSpPr>
            <p:cNvPr id="15381" name="Rectangle 8"/>
            <p:cNvSpPr>
              <a:spLocks noChangeArrowheads="1"/>
            </p:cNvSpPr>
            <p:nvPr/>
          </p:nvSpPr>
          <p:spPr bwMode="gray">
            <a:xfrm>
              <a:off x="1680" y="1881"/>
              <a:ext cx="2736" cy="279"/>
            </a:xfrm>
            <a:prstGeom prst="rect">
              <a:avLst/>
            </a:prstGeom>
            <a:solidFill>
              <a:schemeClr val="accent5">
                <a:lumMod val="40000"/>
                <a:lumOff val="60000"/>
              </a:schemeClr>
            </a:solidFill>
            <a:ln w="9525" algn="ctr">
              <a:solidFill>
                <a:schemeClr val="tx2">
                  <a:lumMod val="40000"/>
                  <a:lumOff val="60000"/>
                </a:schemeClr>
              </a:solidFill>
              <a:miter lim="800000"/>
              <a:headEnd/>
              <a:tailEnd/>
            </a:ln>
            <a:effectLst>
              <a:prstShdw prst="shdw17" dist="63500" dir="5400000">
                <a:srgbClr val="5F6A98"/>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82" name="Rectangle 9"/>
            <p:cNvSpPr>
              <a:spLocks noChangeArrowheads="1"/>
            </p:cNvSpPr>
            <p:nvPr/>
          </p:nvSpPr>
          <p:spPr bwMode="gray">
            <a:xfrm>
              <a:off x="1344" y="1872"/>
              <a:ext cx="384" cy="288"/>
            </a:xfrm>
            <a:prstGeom prst="rect">
              <a:avLst/>
            </a:prstGeom>
            <a:solidFill>
              <a:srgbClr val="0070C0"/>
            </a:solidFill>
            <a:ln w="9525" algn="ctr">
              <a:solidFill>
                <a:schemeClr val="tx2">
                  <a:lumMod val="40000"/>
                  <a:lumOff val="60000"/>
                </a:schemeClr>
              </a:solidFill>
              <a:miter lim="800000"/>
              <a:headEnd/>
              <a:tailEnd/>
            </a:ln>
            <a:effectLst>
              <a:prstShdw prst="shdw17" dist="63500" dir="5400000">
                <a:srgbClr val="65448E"/>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2.2</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15370" name="Rectangle 19"/>
          <p:cNvSpPr>
            <a:spLocks noChangeArrowheads="1"/>
          </p:cNvSpPr>
          <p:nvPr/>
        </p:nvSpPr>
        <p:spPr bwMode="auto">
          <a:xfrm>
            <a:off x="2459240" y="1019533"/>
            <a:ext cx="4451956" cy="523220"/>
          </a:xfrm>
          <a:prstGeom prst="rect">
            <a:avLst/>
          </a:prstGeom>
          <a:noFill/>
          <a:ln w="9525" algn="ctr">
            <a:noFill/>
            <a:miter lim="800000"/>
            <a:headEnd/>
            <a:tailEnd/>
          </a:ln>
        </p:spPr>
        <p:txBody>
          <a:bodyPr wrap="square">
            <a:spAutoFit/>
          </a:bodyPr>
          <a:lstStyle/>
          <a:p>
            <a:pPr eaLnBrk="0" hangingPunct="0"/>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Evolution of industrial pattern  under the excessive supply and demand background</a:t>
            </a:r>
            <a:endParaRPr lang="en-US"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5" name="Text Box 7"/>
          <p:cNvSpPr txBox="1">
            <a:spLocks noChangeArrowheads="1"/>
          </p:cNvSpPr>
          <p:nvPr/>
        </p:nvSpPr>
        <p:spPr bwMode="auto">
          <a:xfrm>
            <a:off x="2463350" y="410585"/>
            <a:ext cx="5093061" cy="461665"/>
          </a:xfrm>
          <a:prstGeom prst="rect">
            <a:avLst/>
          </a:prstGeom>
          <a:noFill/>
          <a:ln w="9525" algn="ctr">
            <a:noFill/>
            <a:miter lim="800000"/>
            <a:headEnd/>
            <a:tailEnd/>
          </a:ln>
        </p:spPr>
        <p:txBody>
          <a:bodyPr wrap="none">
            <a:spAutoFit/>
          </a:bodyPr>
          <a:lstStyle/>
          <a:p>
            <a:r>
              <a:rPr lang="en-US" altLang="zh-CN" sz="2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a:t>
            </a:r>
            <a:r>
              <a:rPr lang="zh-CN" altLang="en-US" sz="2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2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Evolution of NR Industrial Pattern</a:t>
            </a:r>
            <a:endParaRPr lang="en-US" altLang="zh-CN" sz="2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4" name="Rectangle 20"/>
          <p:cNvSpPr>
            <a:spLocks noChangeArrowheads="1"/>
          </p:cNvSpPr>
          <p:nvPr/>
        </p:nvSpPr>
        <p:spPr bwMode="auto">
          <a:xfrm>
            <a:off x="2431670" y="2914688"/>
            <a:ext cx="4038600" cy="307777"/>
          </a:xfrm>
          <a:prstGeom prst="rect">
            <a:avLst/>
          </a:prstGeom>
          <a:noFill/>
          <a:ln w="9525" algn="ctr">
            <a:noFill/>
            <a:miter lim="800000"/>
            <a:headEnd/>
            <a:tailEnd/>
          </a:ln>
        </p:spPr>
        <p:txBody>
          <a:bodyPr>
            <a:spAutoFit/>
          </a:bodyPr>
          <a:lstStyle/>
          <a:p>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New normal and new pattern</a:t>
            </a:r>
            <a:endParaRPr lang="en-US"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12" name="Group 4"/>
          <p:cNvGrpSpPr>
            <a:grpSpLocks/>
          </p:cNvGrpSpPr>
          <p:nvPr/>
        </p:nvGrpSpPr>
        <p:grpSpPr bwMode="auto">
          <a:xfrm>
            <a:off x="2402521" y="3559028"/>
            <a:ext cx="4523963" cy="457200"/>
            <a:chOff x="1344" y="1392"/>
            <a:chExt cx="3072" cy="288"/>
          </a:xfrm>
        </p:grpSpPr>
        <p:sp>
          <p:nvSpPr>
            <p:cNvPr id="13" name="Rectangle 5"/>
            <p:cNvSpPr>
              <a:spLocks noChangeArrowheads="1"/>
            </p:cNvSpPr>
            <p:nvPr/>
          </p:nvSpPr>
          <p:spPr bwMode="gray">
            <a:xfrm>
              <a:off x="1680" y="1392"/>
              <a:ext cx="2736" cy="288"/>
            </a:xfrm>
            <a:prstGeom prst="rect">
              <a:avLst/>
            </a:prstGeom>
            <a:solidFill>
              <a:schemeClr val="accent5">
                <a:lumMod val="40000"/>
                <a:lumOff val="60000"/>
              </a:schemeClr>
            </a:soli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2.2.1</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15" name="Rectangle 20"/>
          <p:cNvSpPr>
            <a:spLocks noChangeArrowheads="1"/>
          </p:cNvSpPr>
          <p:nvPr/>
        </p:nvSpPr>
        <p:spPr bwMode="auto">
          <a:xfrm>
            <a:off x="2997165" y="3612008"/>
            <a:ext cx="2938878" cy="307777"/>
          </a:xfrm>
          <a:prstGeom prst="rect">
            <a:avLst/>
          </a:prstGeom>
          <a:noFill/>
          <a:ln w="9525" algn="ctr">
            <a:noFill/>
            <a:miter lim="800000"/>
            <a:headEnd/>
            <a:tailEnd/>
          </a:ln>
        </p:spPr>
        <p:txBody>
          <a:bodyPr wrap="square">
            <a:spAutoFit/>
          </a:bodyPr>
          <a:lstStyle/>
          <a:p>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Industry integration practice</a:t>
            </a:r>
            <a:endParaRPr lang="en-US"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16" name="Group 4"/>
          <p:cNvGrpSpPr>
            <a:grpSpLocks/>
          </p:cNvGrpSpPr>
          <p:nvPr/>
        </p:nvGrpSpPr>
        <p:grpSpPr bwMode="auto">
          <a:xfrm>
            <a:off x="2387233" y="5471460"/>
            <a:ext cx="4523963" cy="457200"/>
            <a:chOff x="1344" y="1392"/>
            <a:chExt cx="3072" cy="288"/>
          </a:xfrm>
        </p:grpSpPr>
        <p:sp>
          <p:nvSpPr>
            <p:cNvPr id="17" name="Rectangle 5"/>
            <p:cNvSpPr>
              <a:spLocks noChangeArrowheads="1"/>
            </p:cNvSpPr>
            <p:nvPr/>
          </p:nvSpPr>
          <p:spPr bwMode="gray">
            <a:xfrm>
              <a:off x="1728" y="1392"/>
              <a:ext cx="2688" cy="288"/>
            </a:xfrm>
            <a:prstGeom prst="rect">
              <a:avLst/>
            </a:prstGeom>
            <a:solidFill>
              <a:schemeClr val="accent5">
                <a:lumMod val="40000"/>
                <a:lumOff val="60000"/>
              </a:schemeClr>
            </a:solidFill>
            <a:ln w="9525" algn="ctr">
              <a:noFill/>
              <a:miter lim="800000"/>
              <a:headEnd/>
              <a:tailEnd/>
            </a:ln>
            <a:effectLst>
              <a:prstShdw prst="shdw17" dist="63500" dir="5400000">
                <a:srgbClr val="3E8291"/>
              </a:prstShdw>
            </a:effectLst>
          </p:spPr>
          <p:txBody>
            <a:bodyPr wrap="none" anchor="ctr"/>
            <a:lstStyle/>
            <a:p>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Energy price bear market – falling transportation cost</a:t>
              </a:r>
              <a:endParaRPr lang="zh-CN" altLang="en-US" sz="12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8"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2.2.4</a:t>
              </a:r>
              <a:endParaRPr lang="en-US" altLang="zh-CN"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19" name="Group 4"/>
          <p:cNvGrpSpPr>
            <a:grpSpLocks/>
          </p:cNvGrpSpPr>
          <p:nvPr/>
        </p:nvGrpSpPr>
        <p:grpSpPr bwMode="auto">
          <a:xfrm>
            <a:off x="2387233" y="1642329"/>
            <a:ext cx="4523963" cy="457200"/>
            <a:chOff x="1344" y="1392"/>
            <a:chExt cx="3072" cy="288"/>
          </a:xfrm>
        </p:grpSpPr>
        <p:sp>
          <p:nvSpPr>
            <p:cNvPr id="20" name="Rectangle 5"/>
            <p:cNvSpPr>
              <a:spLocks noChangeArrowheads="1"/>
            </p:cNvSpPr>
            <p:nvPr/>
          </p:nvSpPr>
          <p:spPr bwMode="gray">
            <a:xfrm>
              <a:off x="1680" y="1392"/>
              <a:ext cx="2736" cy="288"/>
            </a:xfrm>
            <a:prstGeom prst="rect">
              <a:avLst/>
            </a:prstGeom>
            <a:solidFill>
              <a:schemeClr val="accent5">
                <a:lumMod val="40000"/>
                <a:lumOff val="60000"/>
              </a:schemeClr>
            </a:solidFill>
            <a:ln w="9525" algn="ctr">
              <a:noFill/>
              <a:miter lim="800000"/>
              <a:headEnd/>
              <a:tailEnd/>
            </a:ln>
            <a:effectLst>
              <a:prstShdw prst="shdw17" dist="63500" dir="5400000">
                <a:srgbClr val="3E8291"/>
              </a:prstShdw>
            </a:effectLst>
          </p:spPr>
          <p:txBody>
            <a:bodyPr wrap="none" anchor="ctr"/>
            <a:lstStyle/>
            <a:p>
              <a:r>
                <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Crowding-out along industry chain</a:t>
              </a:r>
              <a:endParaRPr lang="zh-CN" altLang="en-US"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1"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2.1.1</a:t>
              </a:r>
              <a:endParaRPr lang="en-US" altLang="zh-CN"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22" name="Group 4"/>
          <p:cNvGrpSpPr>
            <a:grpSpLocks/>
          </p:cNvGrpSpPr>
          <p:nvPr/>
        </p:nvGrpSpPr>
        <p:grpSpPr bwMode="auto">
          <a:xfrm>
            <a:off x="2399638" y="4224880"/>
            <a:ext cx="4523963" cy="457200"/>
            <a:chOff x="1344" y="1392"/>
            <a:chExt cx="3072" cy="288"/>
          </a:xfrm>
        </p:grpSpPr>
        <p:sp>
          <p:nvSpPr>
            <p:cNvPr id="23" name="Rectangle 5"/>
            <p:cNvSpPr>
              <a:spLocks noChangeArrowheads="1"/>
            </p:cNvSpPr>
            <p:nvPr/>
          </p:nvSpPr>
          <p:spPr bwMode="gray">
            <a:xfrm>
              <a:off x="1726" y="1392"/>
              <a:ext cx="2690" cy="288"/>
            </a:xfrm>
            <a:prstGeom prst="rect">
              <a:avLst/>
            </a:prstGeom>
            <a:solidFill>
              <a:schemeClr val="accent5">
                <a:lumMod val="40000"/>
                <a:lumOff val="60000"/>
              </a:schemeClr>
            </a:solidFill>
            <a:ln w="9525" algn="ctr">
              <a:noFill/>
              <a:miter lim="800000"/>
              <a:headEnd/>
              <a:tailEnd/>
            </a:ln>
            <a:effectLst>
              <a:prstShdw prst="shdw17" dist="63500" dir="5400000">
                <a:srgbClr val="3E8291"/>
              </a:prstShdw>
            </a:effectLst>
          </p:spPr>
          <p:txBody>
            <a:bodyPr wrap="none" anchor="ctr"/>
            <a:lstStyle/>
            <a:p>
              <a:r>
                <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Significance of purchasing and storage in China</a:t>
              </a:r>
              <a:endParaRPr lang="zh-CN" altLang="en-US"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6"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2.2.2</a:t>
              </a:r>
              <a:endParaRPr lang="en-US" altLang="zh-CN"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27" name="Group 4"/>
          <p:cNvGrpSpPr>
            <a:grpSpLocks/>
          </p:cNvGrpSpPr>
          <p:nvPr/>
        </p:nvGrpSpPr>
        <p:grpSpPr bwMode="auto">
          <a:xfrm>
            <a:off x="2402521" y="2278229"/>
            <a:ext cx="4523963" cy="457200"/>
            <a:chOff x="1344" y="1392"/>
            <a:chExt cx="3072" cy="288"/>
          </a:xfrm>
        </p:grpSpPr>
        <p:sp>
          <p:nvSpPr>
            <p:cNvPr id="28" name="Rectangle 5"/>
            <p:cNvSpPr>
              <a:spLocks noChangeArrowheads="1"/>
            </p:cNvSpPr>
            <p:nvPr/>
          </p:nvSpPr>
          <p:spPr bwMode="gray">
            <a:xfrm>
              <a:off x="1680" y="1392"/>
              <a:ext cx="2736" cy="288"/>
            </a:xfrm>
            <a:prstGeom prst="rect">
              <a:avLst/>
            </a:prstGeom>
            <a:solidFill>
              <a:schemeClr val="accent5">
                <a:lumMod val="40000"/>
                <a:lumOff val="60000"/>
              </a:schemeClr>
            </a:solidFill>
            <a:ln w="9525" algn="ctr">
              <a:noFill/>
              <a:miter lim="800000"/>
              <a:headEnd/>
              <a:tailEnd/>
            </a:ln>
            <a:effectLst>
              <a:prstShdw prst="shdw17" dist="63500" dir="5400000">
                <a:srgbClr val="3E8291"/>
              </a:prstShdw>
            </a:effectLst>
          </p:spPr>
          <p:txBody>
            <a:bodyPr wrap="none" anchor="ctr"/>
            <a:lstStyle/>
            <a:p>
              <a:r>
                <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Profit evolution along industry chain</a:t>
              </a:r>
              <a:endParaRPr lang="zh-CN" altLang="en-US"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9"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2.1.2</a:t>
              </a:r>
              <a:endParaRPr lang="en-US" altLang="zh-CN"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30" name="Group 4"/>
          <p:cNvGrpSpPr>
            <a:grpSpLocks/>
          </p:cNvGrpSpPr>
          <p:nvPr/>
        </p:nvGrpSpPr>
        <p:grpSpPr bwMode="auto">
          <a:xfrm>
            <a:off x="2397318" y="4847950"/>
            <a:ext cx="4523963" cy="457200"/>
            <a:chOff x="1344" y="1392"/>
            <a:chExt cx="3072" cy="288"/>
          </a:xfrm>
        </p:grpSpPr>
        <p:sp>
          <p:nvSpPr>
            <p:cNvPr id="31" name="Rectangle 5"/>
            <p:cNvSpPr>
              <a:spLocks noChangeArrowheads="1"/>
            </p:cNvSpPr>
            <p:nvPr/>
          </p:nvSpPr>
          <p:spPr bwMode="gray">
            <a:xfrm>
              <a:off x="1680" y="1392"/>
              <a:ext cx="2736" cy="288"/>
            </a:xfrm>
            <a:prstGeom prst="rect">
              <a:avLst/>
            </a:prstGeom>
            <a:solidFill>
              <a:schemeClr val="accent5">
                <a:lumMod val="40000"/>
                <a:lumOff val="60000"/>
              </a:schemeClr>
            </a:solidFill>
            <a:ln w="9525" algn="ctr">
              <a:noFill/>
              <a:miter lim="800000"/>
              <a:headEnd/>
              <a:tailEnd/>
            </a:ln>
            <a:effectLst>
              <a:prstShdw prst="shdw17" dist="63500" dir="5400000">
                <a:srgbClr val="3E8291"/>
              </a:prstShdw>
            </a:effectLst>
          </p:spPr>
          <p:txBody>
            <a:bodyPr wrap="none" anchor="ctr"/>
            <a:lstStyle/>
            <a:p>
              <a:r>
                <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OBOR strategic background</a:t>
              </a:r>
              <a:endParaRPr lang="zh-CN" altLang="en-US"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2"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2.2.3</a:t>
              </a:r>
              <a:endParaRPr lang="en-US" altLang="zh-CN"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Tree>
    <p:extLst>
      <p:ext uri="{BB962C8B-B14F-4D97-AF65-F5344CB8AC3E}">
        <p14:creationId xmlns:p14="http://schemas.microsoft.com/office/powerpoint/2010/main" val="4658145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标题 1"/>
          <p:cNvSpPr txBox="1">
            <a:spLocks/>
          </p:cNvSpPr>
          <p:nvPr/>
        </p:nvSpPr>
        <p:spPr>
          <a:xfrm>
            <a:off x="500400" y="285748"/>
            <a:ext cx="7239952" cy="1011222"/>
          </a:xfrm>
          <a:prstGeom prst="rect">
            <a:avLst/>
          </a:prstGeom>
        </p:spPr>
        <p:txBody>
          <a:bodyPr>
            <a:normAutofit fontScale="92500" lnSpcReduction="1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2.1 </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Evolution </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of industrial pattern </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under </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the excessive supply and demand background</a:t>
            </a:r>
          </a:p>
        </p:txBody>
      </p:sp>
      <p:pic>
        <p:nvPicPr>
          <p:cNvPr id="3" name="图片 2"/>
          <p:cNvPicPr/>
          <p:nvPr/>
        </p:nvPicPr>
        <p:blipFill>
          <a:blip r:embed="rId2"/>
          <a:stretch>
            <a:fillRect/>
          </a:stretch>
        </p:blipFill>
        <p:spPr>
          <a:xfrm>
            <a:off x="395536" y="1556792"/>
            <a:ext cx="5184576" cy="4089385"/>
          </a:xfrm>
          <a:prstGeom prst="rect">
            <a:avLst/>
          </a:prstGeom>
          <a:solidFill>
            <a:schemeClr val="accent1"/>
          </a:solidFill>
          <a:ln>
            <a:solidFill>
              <a:schemeClr val="tx1"/>
            </a:solidFill>
          </a:ln>
        </p:spPr>
      </p:pic>
      <p:sp>
        <p:nvSpPr>
          <p:cNvPr id="2" name="文本框 1"/>
          <p:cNvSpPr txBox="1"/>
          <p:nvPr/>
        </p:nvSpPr>
        <p:spPr>
          <a:xfrm>
            <a:off x="5719144" y="1545024"/>
            <a:ext cx="3106564" cy="3508653"/>
          </a:xfrm>
          <a:prstGeom prst="rect">
            <a:avLst/>
          </a:prstGeom>
          <a:noFill/>
        </p:spPr>
        <p:txBody>
          <a:bodyPr wrap="square" rtlCol="0">
            <a:spAutoFit/>
          </a:bodyPr>
          <a:lstStyle/>
          <a:p>
            <a:pPr>
              <a:spcAft>
                <a:spcPts val="1200"/>
              </a:spcAft>
            </a:pP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  Conventional dealers are "crowded out" by upstream and downstream. </a:t>
            </a:r>
            <a:endParaRPr lang="zh-CN" alt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spcAft>
                <a:spcPts val="1200"/>
              </a:spcAft>
            </a:pP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  TFs are "crowded out" by policies and financial market environment.</a:t>
            </a:r>
            <a:endParaRPr lang="zh-CN" alt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spcAft>
                <a:spcPts val="1200"/>
              </a:spcAft>
            </a:pP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  Low rubber price leads to capacity passivation, "crowding out" supply increment. </a:t>
            </a:r>
            <a:endParaRPr lang="zh-CN" alt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spcAft>
                <a:spcPts val="1200"/>
              </a:spcAft>
            </a:pP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4.  Commercial vehicle sector is weakening; </a:t>
            </a: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tyre </a:t>
            </a: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sector is faced with integration, "crowding out" poor capacity. </a:t>
            </a:r>
            <a:endParaRPr lang="zh-CN" alt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spcAft>
                <a:spcPts val="1200"/>
              </a:spcAft>
            </a:pP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5.  Cost collapse.  Alternative synthetic rubber will "crowd out" demand of NR</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矩形 4"/>
          <p:cNvSpPr/>
          <p:nvPr/>
        </p:nvSpPr>
        <p:spPr>
          <a:xfrm>
            <a:off x="500400" y="1090802"/>
            <a:ext cx="8402300" cy="646331"/>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Crowding out between sections of industry chain </a:t>
            </a: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most  significant in the intermediary section</a:t>
            </a:r>
            <a:endParaRPr lang="zh-CN" altLang="en-US"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 name="TextBox 5"/>
          <p:cNvSpPr txBox="1"/>
          <p:nvPr/>
        </p:nvSpPr>
        <p:spPr>
          <a:xfrm>
            <a:off x="2195483" y="1659898"/>
            <a:ext cx="745356" cy="276999"/>
          </a:xfrm>
          <a:prstGeom prst="rect">
            <a:avLst/>
          </a:prstGeom>
          <a:solidFill>
            <a:schemeClr val="bg1"/>
          </a:solidFill>
        </p:spPr>
        <p:txBody>
          <a:bodyPr wrap="square" lIns="0" tIns="0" rIns="0" bIns="0" rtlCol="0">
            <a:spAutoFit/>
          </a:bodyPr>
          <a:lstStyle/>
          <a:p>
            <a:pPr algn="ctr"/>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Upstream supply </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TextBox 6"/>
          <p:cNvSpPr txBox="1"/>
          <p:nvPr/>
        </p:nvSpPr>
        <p:spPr>
          <a:xfrm>
            <a:off x="590006" y="2914630"/>
            <a:ext cx="695846" cy="276999"/>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Trade financing</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TextBox 7"/>
          <p:cNvSpPr txBox="1"/>
          <p:nvPr/>
        </p:nvSpPr>
        <p:spPr>
          <a:xfrm>
            <a:off x="2294359" y="5264521"/>
            <a:ext cx="777443" cy="276999"/>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Automobile industry </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TextBox 8"/>
          <p:cNvSpPr txBox="1"/>
          <p:nvPr/>
        </p:nvSpPr>
        <p:spPr>
          <a:xfrm>
            <a:off x="2714612" y="2063290"/>
            <a:ext cx="874006" cy="646331"/>
          </a:xfrm>
          <a:prstGeom prst="rect">
            <a:avLst/>
          </a:prstGeom>
          <a:solidFill>
            <a:schemeClr val="bg1"/>
          </a:solidFill>
        </p:spPr>
        <p:txBody>
          <a:bodyPr wrap="square"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Demand reduction restricts supply</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TextBox 9"/>
          <p:cNvSpPr txBox="1"/>
          <p:nvPr/>
        </p:nvSpPr>
        <p:spPr>
          <a:xfrm>
            <a:off x="2214546" y="2924944"/>
            <a:ext cx="953646" cy="276999"/>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Intermediary</a:t>
            </a:r>
          </a:p>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dealer</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1" name="TextBox 10"/>
          <p:cNvSpPr txBox="1"/>
          <p:nvPr/>
        </p:nvSpPr>
        <p:spPr>
          <a:xfrm>
            <a:off x="1401609" y="2784326"/>
            <a:ext cx="732303" cy="246221"/>
          </a:xfrm>
          <a:prstGeom prst="rect">
            <a:avLst/>
          </a:prstGeom>
          <a:solidFill>
            <a:schemeClr val="bg1"/>
          </a:solidFill>
        </p:spPr>
        <p:txBody>
          <a:bodyPr wrap="square" lIns="0" tIns="0" rIns="0" bIns="0" rtlCol="0">
            <a:spAutoFit/>
          </a:bodyPr>
          <a:lstStyle/>
          <a:p>
            <a:r>
              <a:rPr lang="en-US" altLang="zh-CN"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Crowd out stock precipitation</a:t>
            </a:r>
            <a:endParaRPr lang="zh-CN" altLang="en-US" sz="8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TextBox 11"/>
          <p:cNvSpPr txBox="1"/>
          <p:nvPr/>
        </p:nvSpPr>
        <p:spPr>
          <a:xfrm>
            <a:off x="4039897" y="4202957"/>
            <a:ext cx="1399861" cy="276999"/>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Alternative </a:t>
            </a:r>
          </a:p>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(synthetic rubber)</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TextBox 12"/>
          <p:cNvSpPr txBox="1"/>
          <p:nvPr/>
        </p:nvSpPr>
        <p:spPr>
          <a:xfrm>
            <a:off x="1401610" y="3113875"/>
            <a:ext cx="793874" cy="415498"/>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Policy depression. Low profit and exit</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TextBox 13"/>
          <p:cNvSpPr txBox="1"/>
          <p:nvPr/>
        </p:nvSpPr>
        <p:spPr>
          <a:xfrm>
            <a:off x="964361" y="3612286"/>
            <a:ext cx="1285884" cy="553998"/>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Price goes down</a:t>
            </a:r>
          </a:p>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Cost reduction</a:t>
            </a:r>
          </a:p>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Tyre manufacturer profit from  sales volume</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 name="TextBox 14"/>
          <p:cNvSpPr txBox="1"/>
          <p:nvPr/>
        </p:nvSpPr>
        <p:spPr>
          <a:xfrm>
            <a:off x="4025448" y="2916909"/>
            <a:ext cx="714380" cy="276999"/>
          </a:xfrm>
          <a:prstGeom prst="rect">
            <a:avLst/>
          </a:prstGeom>
          <a:solidFill>
            <a:schemeClr val="bg1"/>
          </a:solidFill>
        </p:spPr>
        <p:txBody>
          <a:bodyPr wrap="square" lIns="0" tIns="0" rIns="0" bIns="0" rtlCol="0">
            <a:spAutoFit/>
          </a:bodyPr>
          <a:lstStyle/>
          <a:p>
            <a:pPr algn="ctr"/>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Traditional  trade</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TextBox 16"/>
          <p:cNvSpPr txBox="1"/>
          <p:nvPr/>
        </p:nvSpPr>
        <p:spPr>
          <a:xfrm>
            <a:off x="2046340" y="4182654"/>
            <a:ext cx="1229516" cy="276999"/>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Demand end</a:t>
            </a:r>
          </a:p>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(tyre manufacturer)</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8" name="TextBox 17"/>
          <p:cNvSpPr txBox="1"/>
          <p:nvPr/>
        </p:nvSpPr>
        <p:spPr>
          <a:xfrm>
            <a:off x="1535885" y="4600617"/>
            <a:ext cx="1071570" cy="553998"/>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Demand growth slows down due to economic conditions. Pressure transfer upward </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9" name="TextBox 18"/>
          <p:cNvSpPr txBox="1"/>
          <p:nvPr/>
        </p:nvSpPr>
        <p:spPr>
          <a:xfrm>
            <a:off x="3215810" y="3124541"/>
            <a:ext cx="960621" cy="323165"/>
          </a:xfrm>
          <a:prstGeom prst="rect">
            <a:avLst/>
          </a:prstGeom>
          <a:solidFill>
            <a:schemeClr val="bg1"/>
          </a:solidFill>
        </p:spPr>
        <p:txBody>
          <a:bodyPr wrap="square" lIns="0" tIns="0" rIns="0" bIns="0" rtlCol="0">
            <a:spAutoFit/>
          </a:bodyPr>
          <a:lstStyle/>
          <a:p>
            <a:r>
              <a:rPr lang="en-US" altLang="zh-CN" sz="7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Price remain falling. No operational  margin and exit</a:t>
            </a:r>
            <a:endParaRPr lang="zh-CN" altLang="en-US" sz="7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0" name="TextBox 19"/>
          <p:cNvSpPr txBox="1"/>
          <p:nvPr/>
        </p:nvSpPr>
        <p:spPr>
          <a:xfrm>
            <a:off x="2643174" y="3429000"/>
            <a:ext cx="857256" cy="692497"/>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Sales by volume leads to massive tyre stock. Raw material demand crowded out </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1" name="TextBox 20"/>
          <p:cNvSpPr txBox="1"/>
          <p:nvPr/>
        </p:nvSpPr>
        <p:spPr>
          <a:xfrm>
            <a:off x="1784338" y="2109262"/>
            <a:ext cx="524006" cy="553998"/>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Price   pressure transfer downward</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2" name="TextBox 21"/>
          <p:cNvSpPr txBox="1"/>
          <p:nvPr/>
        </p:nvSpPr>
        <p:spPr>
          <a:xfrm>
            <a:off x="3214678" y="2784327"/>
            <a:ext cx="736783" cy="246221"/>
          </a:xfrm>
          <a:prstGeom prst="rect">
            <a:avLst/>
          </a:prstGeom>
          <a:solidFill>
            <a:schemeClr val="bg1"/>
          </a:solidFill>
        </p:spPr>
        <p:txBody>
          <a:bodyPr wrap="square" lIns="0" tIns="0" rIns="0" bIns="0" rtlCol="0">
            <a:spAutoFit/>
          </a:bodyPr>
          <a:lstStyle/>
          <a:p>
            <a:r>
              <a:rPr lang="en-US" altLang="zh-CN"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Crowd out stock precipitation</a:t>
            </a:r>
            <a:endParaRPr lang="zh-CN" altLang="en-US" sz="8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3" name="TextBox 22"/>
          <p:cNvSpPr txBox="1"/>
          <p:nvPr/>
        </p:nvSpPr>
        <p:spPr>
          <a:xfrm>
            <a:off x="4050976" y="3477620"/>
            <a:ext cx="1108167" cy="692497"/>
          </a:xfrm>
          <a:prstGeom prst="rect">
            <a:avLst/>
          </a:prstGeom>
          <a:solidFill>
            <a:schemeClr val="bg1"/>
          </a:solidFill>
        </p:spPr>
        <p:txBody>
          <a:bodyPr wrap="square" lIns="0" tIns="0" rIns="0" bIns="0" rtlCol="0">
            <a:spAutoFit/>
          </a:bodyPr>
          <a:lstStyle/>
          <a:p>
            <a:r>
              <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Raw Material cost collapses.  NR alternative synthetic rubber . Partial crowding out</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400" y="1237569"/>
            <a:ext cx="8402300" cy="369332"/>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NR productivity </a:t>
            </a: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output - </a:t>
            </a: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product</a:t>
            </a:r>
            <a:endParaRPr lang="zh-CN" altLang="en-US"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 name="标题 1"/>
          <p:cNvSpPr txBox="1">
            <a:spLocks/>
          </p:cNvSpPr>
          <p:nvPr/>
        </p:nvSpPr>
        <p:spPr>
          <a:xfrm>
            <a:off x="500400" y="285748"/>
            <a:ext cx="7239952" cy="1011222"/>
          </a:xfrm>
          <a:prstGeom prst="rect">
            <a:avLst/>
          </a:prstGeom>
        </p:spPr>
        <p:txBody>
          <a:bodyPr>
            <a:normAutofit fontScale="92500" lnSpcReduction="1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2.1</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Evolution of industrial pattern </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under </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the excessive supply and demand background</a:t>
            </a:r>
          </a:p>
          <a:p>
            <a:pPr lvl="0" algn="ctr" eaLnBrk="1" hangingPunct="1">
              <a:lnSpc>
                <a:spcPct val="80000"/>
              </a:lnSpc>
            </a:pP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6" name="图示 5"/>
          <p:cNvGraphicFramePr/>
          <p:nvPr>
            <p:extLst>
              <p:ext uri="{D42A27DB-BD31-4B8C-83A1-F6EECF244321}">
                <p14:modId xmlns:p14="http://schemas.microsoft.com/office/powerpoint/2010/main" val="3667417907"/>
              </p:ext>
            </p:extLst>
          </p:nvPr>
        </p:nvGraphicFramePr>
        <p:xfrm>
          <a:off x="1524000" y="1397000"/>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542513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500400" y="1237569"/>
            <a:ext cx="8402300" cy="369332"/>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“Industry+”</a:t>
            </a:r>
            <a:r>
              <a:rPr lang="zh-CN" altLang="en-US"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guides establishment of new industry order</a:t>
            </a:r>
            <a:endParaRPr lang="zh-CN" altLang="en-US"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 name="标题 1"/>
          <p:cNvSpPr txBox="1">
            <a:spLocks/>
          </p:cNvSpPr>
          <p:nvPr/>
        </p:nvSpPr>
        <p:spPr>
          <a:xfrm>
            <a:off x="500400" y="285748"/>
            <a:ext cx="7239952" cy="1011222"/>
          </a:xfrm>
          <a:prstGeom prst="rect">
            <a:avLst/>
          </a:prstGeom>
        </p:spPr>
        <p:txBody>
          <a:bodyPr>
            <a:normAutofit fontScale="92500" lnSpcReduction="1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2.1</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Evolution of industrial pattern  under the excessive supply and demand background</a:t>
            </a: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文本框 4"/>
          <p:cNvSpPr txBox="1"/>
          <p:nvPr/>
        </p:nvSpPr>
        <p:spPr>
          <a:xfrm>
            <a:off x="611560" y="4759935"/>
            <a:ext cx="8208912" cy="861774"/>
          </a:xfrm>
          <a:prstGeom prst="rect">
            <a:avLst/>
          </a:prstGeom>
          <a:noFill/>
        </p:spPr>
        <p:txBody>
          <a:bodyPr wrap="square" rtlCol="0">
            <a:spAutoFit/>
          </a:bodyPr>
          <a:lstStyle/>
          <a:p>
            <a:pPr marL="285750" indent="-285750">
              <a:buFont typeface="Wingdings" pitchFamily="2" charset="2"/>
              <a:buChar char="l"/>
            </a:pP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Conventional dealers are transforming to emerging dealers; rubber dealers prosperity turns upward; number of competitive rubber enterprises increases.</a:t>
            </a:r>
            <a:endPar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With the general situation remaining unchanged, the change in intermediary section structure may bring a demand for more than 20 ton rubber, leading to a premium price.</a:t>
            </a:r>
            <a:endPar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circle “downstream tyre enterprises - intermediary dealers- upstream enterprise loss” comes to an end.</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2" name="图示 1"/>
          <p:cNvGraphicFramePr/>
          <p:nvPr>
            <p:extLst>
              <p:ext uri="{D42A27DB-BD31-4B8C-83A1-F6EECF244321}">
                <p14:modId xmlns:p14="http://schemas.microsoft.com/office/powerpoint/2010/main" val="3492084263"/>
              </p:ext>
            </p:extLst>
          </p:nvPr>
        </p:nvGraphicFramePr>
        <p:xfrm>
          <a:off x="1187624" y="980728"/>
          <a:ext cx="6552728" cy="43122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加号 6"/>
          <p:cNvSpPr/>
          <p:nvPr/>
        </p:nvSpPr>
        <p:spPr bwMode="auto">
          <a:xfrm>
            <a:off x="2377880" y="3918746"/>
            <a:ext cx="360040" cy="374350"/>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加号 7"/>
          <p:cNvSpPr/>
          <p:nvPr/>
        </p:nvSpPr>
        <p:spPr bwMode="auto">
          <a:xfrm>
            <a:off x="6428083" y="3868695"/>
            <a:ext cx="360040" cy="403199"/>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加号 8"/>
          <p:cNvSpPr/>
          <p:nvPr/>
        </p:nvSpPr>
        <p:spPr bwMode="auto">
          <a:xfrm>
            <a:off x="4237444" y="2636912"/>
            <a:ext cx="432048" cy="432048"/>
          </a:xfrm>
          <a:prstGeom prst="mathPlus">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矩形 9"/>
          <p:cNvSpPr/>
          <p:nvPr/>
        </p:nvSpPr>
        <p:spPr bwMode="auto">
          <a:xfrm>
            <a:off x="1363302" y="3920313"/>
            <a:ext cx="936104" cy="374350"/>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Supply end</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1" name="矩形 10"/>
          <p:cNvSpPr/>
          <p:nvPr/>
        </p:nvSpPr>
        <p:spPr bwMode="auto">
          <a:xfrm>
            <a:off x="2750213" y="3918746"/>
            <a:ext cx="936104" cy="374350"/>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a:t>
            </a: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rade end</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矩形 11"/>
          <p:cNvSpPr/>
          <p:nvPr/>
        </p:nvSpPr>
        <p:spPr bwMode="auto">
          <a:xfrm>
            <a:off x="6834490" y="3918746"/>
            <a:ext cx="980504" cy="374350"/>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Demand end</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矩形 12"/>
          <p:cNvSpPr/>
          <p:nvPr/>
        </p:nvSpPr>
        <p:spPr bwMode="auto">
          <a:xfrm>
            <a:off x="4194269" y="1906714"/>
            <a:ext cx="450612" cy="653998"/>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Futures</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矩形 13"/>
          <p:cNvSpPr/>
          <p:nvPr/>
        </p:nvSpPr>
        <p:spPr bwMode="auto">
          <a:xfrm>
            <a:off x="5472100" y="3918746"/>
            <a:ext cx="936104" cy="374350"/>
          </a:xfrm>
          <a:prstGeom prst="rect">
            <a:avLst/>
          </a:prstGeom>
          <a:solidFill>
            <a:schemeClr val="tx2">
              <a:lumMod val="20000"/>
              <a:lumOff val="80000"/>
            </a:schemeClr>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Trade end</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1117334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3"/>
          <p:cNvSpPr>
            <a:spLocks noGrp="1"/>
          </p:cNvSpPr>
          <p:nvPr>
            <p:ph type="sldNum" sz="quarter" idx="10"/>
          </p:nvPr>
        </p:nvSpPr>
        <p:spPr>
          <a:noFill/>
        </p:spPr>
        <p:txBody>
          <a:bodyPr/>
          <a:lstStyle/>
          <a:p>
            <a:fld id="{10FAE375-CE2E-4710-9B24-BCAE7D460FF4}" type="slidenum">
              <a:rPr lang="zh-CN" altLang="en-US" smtClean="0">
                <a:ea typeface="+mn-ea"/>
                <a:cs typeface="Times New Roman" panose="02020603050405020304" pitchFamily="18" charset="0"/>
              </a:rPr>
              <a:pPr/>
              <a:t>3</a:t>
            </a:fld>
            <a:endParaRPr lang="en-US" altLang="zh-CN" smtClean="0">
              <a:ea typeface="+mn-ea"/>
              <a:cs typeface="Times New Roman" panose="02020603050405020304" pitchFamily="18" charset="0"/>
            </a:endParaRPr>
          </a:p>
        </p:txBody>
      </p:sp>
      <p:grpSp>
        <p:nvGrpSpPr>
          <p:cNvPr id="2" name="Group 4"/>
          <p:cNvGrpSpPr>
            <a:grpSpLocks/>
          </p:cNvGrpSpPr>
          <p:nvPr/>
        </p:nvGrpSpPr>
        <p:grpSpPr bwMode="auto">
          <a:xfrm>
            <a:off x="2285984" y="2000240"/>
            <a:ext cx="4876800" cy="457200"/>
            <a:chOff x="1344" y="1392"/>
            <a:chExt cx="3072" cy="288"/>
          </a:xfrm>
        </p:grpSpPr>
        <p:sp>
          <p:nvSpPr>
            <p:cNvPr id="15383" name="Rectangle 5"/>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84"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1.1</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15370" name="Rectangle 19"/>
          <p:cNvSpPr>
            <a:spLocks noChangeArrowheads="1"/>
          </p:cNvSpPr>
          <p:nvPr/>
        </p:nvSpPr>
        <p:spPr bwMode="auto">
          <a:xfrm>
            <a:off x="3000364" y="2071678"/>
            <a:ext cx="4143404" cy="276999"/>
          </a:xfrm>
          <a:prstGeom prst="rect">
            <a:avLst/>
          </a:prstGeom>
          <a:noFill/>
          <a:ln w="9525" algn="ctr">
            <a:noFill/>
            <a:miter lim="800000"/>
            <a:headEnd/>
            <a:tailEnd/>
          </a:ln>
        </p:spPr>
        <p:txBody>
          <a:bodyPr wrap="square">
            <a:spAutoFit/>
          </a:bodyPr>
          <a:lstStyle/>
          <a:p>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Global easing remains the main keynote</a:t>
            </a:r>
            <a:endParaRPr lang="zh-CN" altLang="en-US" sz="12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5" name="Text Box 7"/>
          <p:cNvSpPr txBox="1">
            <a:spLocks noChangeArrowheads="1"/>
          </p:cNvSpPr>
          <p:nvPr/>
        </p:nvSpPr>
        <p:spPr bwMode="auto">
          <a:xfrm>
            <a:off x="2483768" y="1134501"/>
            <a:ext cx="4972708" cy="830997"/>
          </a:xfrm>
          <a:prstGeom prst="rect">
            <a:avLst/>
          </a:prstGeom>
          <a:noFill/>
          <a:ln w="9525" algn="ctr">
            <a:noFill/>
            <a:miter lim="800000"/>
            <a:headEnd/>
            <a:tailEnd/>
          </a:ln>
        </p:spPr>
        <p:txBody>
          <a:bodyPr wrap="none">
            <a:spAutoFit/>
          </a:bodyPr>
          <a:lstStyle/>
          <a:p>
            <a:r>
              <a:rPr lang="en-US" altLang="zh-CN" sz="2400" b="1" dirty="0" smtClean="0">
                <a:solidFill>
                  <a:schemeClr val="tx2"/>
                </a:solidFill>
                <a:latin typeface="Times New Roman" panose="02020603050405020304" pitchFamily="18" charset="0"/>
                <a:ea typeface="+mn-ea"/>
                <a:cs typeface="Times New Roman" panose="02020603050405020304" pitchFamily="18" charset="0"/>
                <a:sym typeface="Times New Roman" panose="02020603050405020304" pitchFamily="18" charset="0"/>
              </a:rPr>
              <a:t>1. Analysis on Global Macro-ecology</a:t>
            </a:r>
            <a:endParaRPr lang="en-US" altLang="zh-CN" sz="2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endParaRPr lang="zh-CN" altLang="en-US" sz="2400" b="1" dirty="0">
              <a:solidFill>
                <a:schemeClr val="tx2"/>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12" name="Group 4"/>
          <p:cNvGrpSpPr>
            <a:grpSpLocks/>
          </p:cNvGrpSpPr>
          <p:nvPr/>
        </p:nvGrpSpPr>
        <p:grpSpPr bwMode="auto">
          <a:xfrm>
            <a:off x="2357422" y="3547864"/>
            <a:ext cx="4876800" cy="457200"/>
            <a:chOff x="1344" y="1392"/>
            <a:chExt cx="3072" cy="288"/>
          </a:xfrm>
        </p:grpSpPr>
        <p:sp>
          <p:nvSpPr>
            <p:cNvPr id="13" name="Rectangle 5"/>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1.3</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15" name="Rectangle 20"/>
          <p:cNvSpPr>
            <a:spLocks noChangeArrowheads="1"/>
          </p:cNvSpPr>
          <p:nvPr/>
        </p:nvSpPr>
        <p:spPr bwMode="auto">
          <a:xfrm>
            <a:off x="3002773" y="3547864"/>
            <a:ext cx="4379948" cy="461665"/>
          </a:xfrm>
          <a:prstGeom prst="rect">
            <a:avLst/>
          </a:prstGeom>
          <a:noFill/>
          <a:ln w="9525" algn="ctr">
            <a:noFill/>
            <a:miter lim="800000"/>
            <a:headEnd/>
            <a:tailEnd/>
          </a:ln>
        </p:spPr>
        <p:txBody>
          <a:bodyPr wrap="square">
            <a:spAutoFit/>
          </a:bodyPr>
          <a:lstStyle/>
          <a:p>
            <a:pPr lvl="0"/>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Europe easing furthers </a:t>
            </a:r>
          </a:p>
          <a:p>
            <a:pPr lvl="0"/>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Economic prospective turns for the better</a:t>
            </a:r>
            <a:endParaRPr lang="zh-CN" altLang="en-US" sz="12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16" name="Group 4"/>
          <p:cNvGrpSpPr>
            <a:grpSpLocks/>
          </p:cNvGrpSpPr>
          <p:nvPr/>
        </p:nvGrpSpPr>
        <p:grpSpPr bwMode="auto">
          <a:xfrm>
            <a:off x="2355013" y="4339952"/>
            <a:ext cx="4876800" cy="457200"/>
            <a:chOff x="1344" y="1392"/>
            <a:chExt cx="3072" cy="288"/>
          </a:xfrm>
        </p:grpSpPr>
        <p:sp>
          <p:nvSpPr>
            <p:cNvPr id="17" name="Rectangle 5"/>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8"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1.4</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19" name="Rectangle 20"/>
          <p:cNvSpPr>
            <a:spLocks noChangeArrowheads="1"/>
          </p:cNvSpPr>
          <p:nvPr/>
        </p:nvSpPr>
        <p:spPr bwMode="auto">
          <a:xfrm>
            <a:off x="2987824" y="4339952"/>
            <a:ext cx="4379948" cy="461665"/>
          </a:xfrm>
          <a:prstGeom prst="rect">
            <a:avLst/>
          </a:prstGeom>
          <a:noFill/>
          <a:ln w="9525" algn="ctr">
            <a:noFill/>
            <a:miter lim="800000"/>
            <a:headEnd/>
            <a:tailEnd/>
          </a:ln>
        </p:spPr>
        <p:txBody>
          <a:bodyPr wrap="square">
            <a:spAutoFit/>
          </a:bodyPr>
          <a:lstStyle/>
          <a:p>
            <a:pPr lvl="0"/>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Japan economic growth stalls</a:t>
            </a:r>
          </a:p>
          <a:p>
            <a:pPr lvl="0"/>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Super quantitative easing</a:t>
            </a:r>
            <a:endParaRPr lang="zh-CN" altLang="en-US" sz="12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20" name="Group 4"/>
          <p:cNvGrpSpPr>
            <a:grpSpLocks/>
          </p:cNvGrpSpPr>
          <p:nvPr/>
        </p:nvGrpSpPr>
        <p:grpSpPr bwMode="auto">
          <a:xfrm>
            <a:off x="2339752" y="2780928"/>
            <a:ext cx="4876800" cy="457200"/>
            <a:chOff x="1344" y="1392"/>
            <a:chExt cx="3072" cy="288"/>
          </a:xfrm>
        </p:grpSpPr>
        <p:sp>
          <p:nvSpPr>
            <p:cNvPr id="21" name="Rectangle 5"/>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2"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1.2</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23" name="Rectangle 19"/>
          <p:cNvSpPr>
            <a:spLocks noChangeArrowheads="1"/>
          </p:cNvSpPr>
          <p:nvPr/>
        </p:nvSpPr>
        <p:spPr bwMode="auto">
          <a:xfrm>
            <a:off x="2982694" y="2852366"/>
            <a:ext cx="4143404" cy="387798"/>
          </a:xfrm>
          <a:prstGeom prst="rect">
            <a:avLst/>
          </a:prstGeom>
          <a:noFill/>
          <a:ln w="9525" algn="ctr">
            <a:noFill/>
            <a:miter lim="800000"/>
            <a:headEnd/>
            <a:tailEnd/>
          </a:ln>
        </p:spPr>
        <p:txBody>
          <a:bodyPr wrap="square">
            <a:spAutoFit/>
          </a:bodyPr>
          <a:lstStyle/>
          <a:p>
            <a:pPr eaLnBrk="1" hangingPunct="1">
              <a:lnSpc>
                <a:spcPct val="80000"/>
              </a:lnSpc>
            </a:pPr>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 economy recovery slows down </a:t>
            </a:r>
          </a:p>
          <a:p>
            <a:pPr eaLnBrk="1" hangingPunct="1">
              <a:lnSpc>
                <a:spcPct val="80000"/>
              </a:lnSpc>
            </a:pPr>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Expected interest rate increase is delayed</a:t>
            </a:r>
            <a:endParaRPr lang="zh-CN" altLang="en-US" sz="12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24" name="Group 4"/>
          <p:cNvGrpSpPr>
            <a:grpSpLocks/>
          </p:cNvGrpSpPr>
          <p:nvPr/>
        </p:nvGrpSpPr>
        <p:grpSpPr bwMode="auto">
          <a:xfrm>
            <a:off x="2357422" y="5000636"/>
            <a:ext cx="4876800" cy="457200"/>
            <a:chOff x="1344" y="1392"/>
            <a:chExt cx="3072" cy="288"/>
          </a:xfrm>
        </p:grpSpPr>
        <p:sp>
          <p:nvSpPr>
            <p:cNvPr id="26" name="Rectangle 5"/>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7"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1.5</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28" name="Rectangle 20"/>
          <p:cNvSpPr>
            <a:spLocks noChangeArrowheads="1"/>
          </p:cNvSpPr>
          <p:nvPr/>
        </p:nvSpPr>
        <p:spPr bwMode="auto">
          <a:xfrm>
            <a:off x="2987824" y="5000636"/>
            <a:ext cx="4379948" cy="276999"/>
          </a:xfrm>
          <a:prstGeom prst="rect">
            <a:avLst/>
          </a:prstGeom>
          <a:noFill/>
          <a:ln w="9525" algn="ctr">
            <a:noFill/>
            <a:miter lim="800000"/>
            <a:headEnd/>
            <a:tailEnd/>
          </a:ln>
        </p:spPr>
        <p:txBody>
          <a:bodyPr wrap="square">
            <a:spAutoFit/>
          </a:bodyPr>
          <a:lstStyle/>
          <a:p>
            <a:pPr lvl="0"/>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“new normal” Chinese economy </a:t>
            </a:r>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and </a:t>
            </a:r>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PBC</a:t>
            </a:r>
            <a:endParaRPr lang="zh-CN" altLang="en-US" sz="12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8554423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00400" y="285748"/>
            <a:ext cx="7816016"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2.2 New</a:t>
            </a:r>
            <a:r>
              <a:rPr kumimoji="0" lang="en-US" altLang="zh-CN" sz="2800" b="1" i="0" u="none" strike="noStrike" kern="0" cap="none" spc="0" normalizeH="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 patterns and new normal</a:t>
            </a: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 name="矩形 3"/>
          <p:cNvSpPr/>
          <p:nvPr/>
        </p:nvSpPr>
        <p:spPr>
          <a:xfrm>
            <a:off x="510193" y="1664307"/>
            <a:ext cx="8402300" cy="307777"/>
          </a:xfrm>
          <a:prstGeom prst="rect">
            <a:avLst/>
          </a:prstGeom>
        </p:spPr>
        <p:txBody>
          <a:bodyPr wrap="square">
            <a:spAutoFit/>
          </a:bodyPr>
          <a:lstStyle/>
          <a:p>
            <a:r>
              <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 </a:t>
            </a:r>
            <a:r>
              <a:rPr lang="en-US" altLang="zh-CN" sz="1400" b="1"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IRCo</a:t>
            </a:r>
            <a:r>
              <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practice - globalization</a:t>
            </a:r>
            <a:r>
              <a:rPr lang="zh-CN" altLang="en-US"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 VRG – institutionalization and nationalization</a:t>
            </a:r>
            <a:endParaRPr lang="zh-CN" altLang="en-US"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7" name="图示 6"/>
          <p:cNvGraphicFramePr/>
          <p:nvPr>
            <p:extLst>
              <p:ext uri="{D42A27DB-BD31-4B8C-83A1-F6EECF244321}">
                <p14:modId xmlns:p14="http://schemas.microsoft.com/office/powerpoint/2010/main" val="2727703050"/>
              </p:ext>
            </p:extLst>
          </p:nvPr>
        </p:nvGraphicFramePr>
        <p:xfrm>
          <a:off x="507819" y="2250099"/>
          <a:ext cx="2552013" cy="18450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文本框 7"/>
          <p:cNvSpPr txBox="1"/>
          <p:nvPr/>
        </p:nvSpPr>
        <p:spPr>
          <a:xfrm>
            <a:off x="2627784" y="2673955"/>
            <a:ext cx="1610965" cy="369332"/>
          </a:xfrm>
          <a:prstGeom prst="rect">
            <a:avLst/>
          </a:prstGeom>
          <a:noFill/>
        </p:spPr>
        <p:txBody>
          <a:bodyPr wrap="square" rtlCol="0">
            <a:spAutoFi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IRCo</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文本框 8"/>
          <p:cNvSpPr txBox="1"/>
          <p:nvPr/>
        </p:nvSpPr>
        <p:spPr>
          <a:xfrm>
            <a:off x="395536" y="4061390"/>
            <a:ext cx="3904140" cy="1754326"/>
          </a:xfrm>
          <a:prstGeom prst="rect">
            <a:avLst/>
          </a:prstGeom>
          <a:noFill/>
        </p:spPr>
        <p:txBody>
          <a:bodyPr wrap="square" rtlCol="0">
            <a:spAutoFit/>
          </a:bodyPr>
          <a:lstStyle/>
          <a:p>
            <a:r>
              <a:rPr lang="en-US" altLang="zh-CN" sz="1200"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IRCo</a:t>
            </a:r>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which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consists of Thailand, Indonesia and Malaysia, was founded on April 28, 2004, aiming to protect the interests of rubber farmers by taking actions.</a:t>
            </a:r>
            <a:endParaRPr lang="en-US" altLang="zh-CN"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But the competition among these three major rubber producers is difficult to be balanced. During the price falling, these pricing alliance members can not trust each other and fail to effectively and resolutely implement the measures.  It is either much vaunted or can not produce practical results.</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11" name="图示 10"/>
          <p:cNvGraphicFramePr/>
          <p:nvPr>
            <p:extLst>
              <p:ext uri="{D42A27DB-BD31-4B8C-83A1-F6EECF244321}">
                <p14:modId xmlns:p14="http://schemas.microsoft.com/office/powerpoint/2010/main" val="3364189917"/>
              </p:ext>
            </p:extLst>
          </p:nvPr>
        </p:nvGraphicFramePr>
        <p:xfrm>
          <a:off x="4786196" y="1346655"/>
          <a:ext cx="3816424" cy="22949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矩形 11"/>
          <p:cNvSpPr/>
          <p:nvPr/>
        </p:nvSpPr>
        <p:spPr>
          <a:xfrm>
            <a:off x="539552" y="1278183"/>
            <a:ext cx="8402300" cy="369332"/>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Industry integration practice – experience and lessons</a:t>
            </a:r>
            <a:endParaRPr lang="zh-CN" altLang="en-US"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 name="矩形 2"/>
          <p:cNvSpPr/>
          <p:nvPr/>
        </p:nvSpPr>
        <p:spPr>
          <a:xfrm>
            <a:off x="4525503" y="2997120"/>
            <a:ext cx="4572000" cy="1323439"/>
          </a:xfrm>
          <a:prstGeom prst="rect">
            <a:avLst/>
          </a:prstGeom>
        </p:spPr>
        <p:txBody>
          <a:bodyPr>
            <a:spAutoFit/>
          </a:bodyPr>
          <a:lstStyle/>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As the biggest rubber operation in Vietnam, VRG has more than 40 subsidiaries, tens of farmers and processing facilities through sole proprietorship or joint venture, accounting up for 70% of the total rubber output in Vietnam. VRG integrates advantageous resources and has high pricing risk resistance. With excellent quality and premium price, its products are mainly exported to EU and US markets, producing good economic and social benefits. </a:t>
            </a:r>
            <a:r>
              <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t>
            </a:r>
            <a:endPar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endPar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矩形 9"/>
          <p:cNvSpPr/>
          <p:nvPr/>
        </p:nvSpPr>
        <p:spPr>
          <a:xfrm>
            <a:off x="4681801" y="4095619"/>
            <a:ext cx="4483100" cy="307777"/>
          </a:xfrm>
          <a:prstGeom prst="rect">
            <a:avLst/>
          </a:prstGeom>
        </p:spPr>
        <p:txBody>
          <a:bodyPr wrap="square">
            <a:spAutoFit/>
          </a:bodyPr>
          <a:lstStyle/>
          <a:p>
            <a:r>
              <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 Exploration of the Chinese rubber industry</a:t>
            </a:r>
            <a:endParaRPr lang="zh-CN" altLang="en-US"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矩形 12"/>
          <p:cNvSpPr/>
          <p:nvPr/>
        </p:nvSpPr>
        <p:spPr>
          <a:xfrm>
            <a:off x="4545447" y="4464951"/>
            <a:ext cx="4572000" cy="1015663"/>
          </a:xfrm>
          <a:prstGeom prst="rect">
            <a:avLst/>
          </a:prstGeom>
        </p:spPr>
        <p:txBody>
          <a:bodyPr>
            <a:spAutoFit/>
          </a:bodyPr>
          <a:lstStyle/>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provincial agriculture reclamation bureaus of Hainan, Yunnan and Guangdong and the Rubber Research Institute under China Academy of Tropical Agricultural Sciences established China State Farm Natural Rubber Alliance and further promoted the establishment of China State Farm Natural Rubber Industry Group to develop a major international rubber company with market competence, resource control and global influence. </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8245845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00400" y="285748"/>
            <a:ext cx="7816016"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2.2 </a:t>
            </a:r>
            <a:r>
              <a:rPr lang="en-US" altLang="zh-CN" sz="2800" b="1" kern="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New patterns and new normal </a:t>
            </a: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 name="矩形 2"/>
          <p:cNvSpPr/>
          <p:nvPr/>
        </p:nvSpPr>
        <p:spPr>
          <a:xfrm>
            <a:off x="624015" y="1166775"/>
            <a:ext cx="8402300" cy="369332"/>
          </a:xfrm>
          <a:prstGeom prst="rect">
            <a:avLst/>
          </a:prstGeom>
        </p:spPr>
        <p:txBody>
          <a:bodyPr wrap="square">
            <a:spAutoFit/>
          </a:bodyPr>
          <a:lstStyle/>
          <a:p>
            <a:pPr>
              <a:buFont typeface="Wingdings" pitchFamily="2" charset="2"/>
              <a:buChar char="Ø"/>
            </a:pPr>
            <a:r>
              <a:rPr lang="zh-CN" altLang="en-US"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Strategic significance of purchasing and storage in China</a:t>
            </a:r>
            <a:endParaRPr lang="zh-CN" altLang="en-US"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4" name="Group 4"/>
          <p:cNvGrpSpPr>
            <a:grpSpLocks/>
          </p:cNvGrpSpPr>
          <p:nvPr/>
        </p:nvGrpSpPr>
        <p:grpSpPr bwMode="auto">
          <a:xfrm>
            <a:off x="3343188" y="1988840"/>
            <a:ext cx="3352799" cy="3429000"/>
            <a:chOff x="2064" y="1614"/>
            <a:chExt cx="1686" cy="1735"/>
          </a:xfrm>
        </p:grpSpPr>
        <p:sp>
          <p:nvSpPr>
            <p:cNvPr id="5" name="Oval 5"/>
            <p:cNvSpPr>
              <a:spLocks noChangeArrowheads="1"/>
            </p:cNvSpPr>
            <p:nvPr/>
          </p:nvSpPr>
          <p:spPr bwMode="gray">
            <a:xfrm>
              <a:off x="2068" y="1614"/>
              <a:ext cx="1676" cy="1681"/>
            </a:xfrm>
            <a:prstGeom prst="ellipse">
              <a:avLst/>
            </a:prstGeom>
            <a:gradFill rotWithShape="1">
              <a:gsLst>
                <a:gs pos="0">
                  <a:schemeClr val="bg1">
                    <a:gamma/>
                    <a:shade val="0"/>
                    <a:invGamma/>
                    <a:alpha val="27000"/>
                  </a:schemeClr>
                </a:gs>
                <a:gs pos="50000">
                  <a:schemeClr val="bg1">
                    <a:alpha val="0"/>
                  </a:schemeClr>
                </a:gs>
                <a:gs pos="100000">
                  <a:schemeClr val="bg1">
                    <a:gamma/>
                    <a:shade val="0"/>
                    <a:invGamma/>
                    <a:alpha val="27000"/>
                  </a:schemeClr>
                </a:gs>
              </a:gsLst>
              <a:lin ang="2700000" scaled="1"/>
            </a:gradFill>
            <a:ln w="9525">
              <a:noFill/>
              <a:round/>
              <a:headEnd/>
              <a:tailEnd/>
            </a:ln>
            <a:effectLst/>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6" name="Picture 6" descr="aa"/>
            <p:cNvPicPr>
              <a:picLocks noChangeAspect="1" noChangeArrowheads="1"/>
            </p:cNvPicPr>
            <p:nvPr/>
          </p:nvPicPr>
          <p:blipFill>
            <a:blip r:embed="rId2"/>
            <a:srcRect/>
            <a:stretch>
              <a:fillRect/>
            </a:stretch>
          </p:blipFill>
          <p:spPr bwMode="gray">
            <a:xfrm>
              <a:off x="2064" y="1614"/>
              <a:ext cx="1683" cy="1694"/>
            </a:xfrm>
            <a:prstGeom prst="rect">
              <a:avLst/>
            </a:prstGeom>
            <a:noFill/>
            <a:ln w="9525">
              <a:noFill/>
              <a:miter lim="800000"/>
              <a:headEnd/>
              <a:tailEnd/>
            </a:ln>
          </p:spPr>
        </p:pic>
        <p:sp>
          <p:nvSpPr>
            <p:cNvPr id="7" name="Arc 7"/>
            <p:cNvSpPr>
              <a:spLocks/>
            </p:cNvSpPr>
            <p:nvPr/>
          </p:nvSpPr>
          <p:spPr bwMode="black">
            <a:xfrm>
              <a:off x="2912" y="1616"/>
              <a:ext cx="837" cy="847"/>
            </a:xfrm>
            <a:custGeom>
              <a:avLst/>
              <a:gdLst>
                <a:gd name="T0" fmla="*/ 0 w 21597"/>
                <a:gd name="T1" fmla="*/ 0 h 21600"/>
                <a:gd name="T2" fmla="*/ 837 w 21597"/>
                <a:gd name="T3" fmla="*/ 833 h 21600"/>
                <a:gd name="T4" fmla="*/ 0 w 21597"/>
                <a:gd name="T5" fmla="*/ 847 h 21600"/>
                <a:gd name="T6" fmla="*/ 0 60000 65536"/>
                <a:gd name="T7" fmla="*/ 0 60000 65536"/>
                <a:gd name="T8" fmla="*/ 0 60000 65536"/>
                <a:gd name="T9" fmla="*/ 0 w 21597"/>
                <a:gd name="T10" fmla="*/ 0 h 21600"/>
                <a:gd name="T11" fmla="*/ 21597 w 21597"/>
                <a:gd name="T12" fmla="*/ 21600 h 21600"/>
              </a:gdLst>
              <a:ahLst/>
              <a:cxnLst>
                <a:cxn ang="T6">
                  <a:pos x="T0" y="T1"/>
                </a:cxn>
                <a:cxn ang="T7">
                  <a:pos x="T2" y="T3"/>
                </a:cxn>
                <a:cxn ang="T8">
                  <a:pos x="T4" y="T5"/>
                </a:cxn>
              </a:cxnLst>
              <a:rect l="T9" t="T10" r="T11" b="T12"/>
              <a:pathLst>
                <a:path w="21597" h="21600" fill="none" extrusionOk="0">
                  <a:moveTo>
                    <a:pt x="-1" y="0"/>
                  </a:moveTo>
                  <a:cubicBezTo>
                    <a:pt x="11791" y="0"/>
                    <a:pt x="21403" y="9456"/>
                    <a:pt x="21597" y="21245"/>
                  </a:cubicBezTo>
                </a:path>
                <a:path w="21597" h="21600" stroke="0" extrusionOk="0">
                  <a:moveTo>
                    <a:pt x="-1" y="0"/>
                  </a:moveTo>
                  <a:cubicBezTo>
                    <a:pt x="11791" y="0"/>
                    <a:pt x="21403" y="9456"/>
                    <a:pt x="21597" y="21245"/>
                  </a:cubicBezTo>
                  <a:lnTo>
                    <a:pt x="0" y="21600"/>
                  </a:lnTo>
                  <a:close/>
                </a:path>
              </a:pathLst>
            </a:custGeom>
            <a:solidFill>
              <a:schemeClr val="folHlink">
                <a:alpha val="58823"/>
              </a:schemeClr>
            </a:solidFill>
            <a:ln w="9525">
              <a:noFill/>
              <a:round/>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Arc 8"/>
            <p:cNvSpPr>
              <a:spLocks/>
            </p:cNvSpPr>
            <p:nvPr/>
          </p:nvSpPr>
          <p:spPr bwMode="gray">
            <a:xfrm rot="5400000">
              <a:off x="2898" y="2453"/>
              <a:ext cx="862" cy="842"/>
            </a:xfrm>
            <a:custGeom>
              <a:avLst/>
              <a:gdLst>
                <a:gd name="T0" fmla="*/ 0 w 22011"/>
                <a:gd name="T1" fmla="*/ 0 h 21670"/>
                <a:gd name="T2" fmla="*/ 862 w 22011"/>
                <a:gd name="T3" fmla="*/ 842 h 21670"/>
                <a:gd name="T4" fmla="*/ 16 w 22011"/>
                <a:gd name="T5" fmla="*/ 839 h 21670"/>
                <a:gd name="T6" fmla="*/ 0 60000 65536"/>
                <a:gd name="T7" fmla="*/ 0 60000 65536"/>
                <a:gd name="T8" fmla="*/ 0 60000 65536"/>
                <a:gd name="T9" fmla="*/ 0 w 22011"/>
                <a:gd name="T10" fmla="*/ 0 h 21670"/>
                <a:gd name="T11" fmla="*/ 22011 w 22011"/>
                <a:gd name="T12" fmla="*/ 21670 h 21670"/>
              </a:gdLst>
              <a:ahLst/>
              <a:cxnLst>
                <a:cxn ang="T6">
                  <a:pos x="T0" y="T1"/>
                </a:cxn>
                <a:cxn ang="T7">
                  <a:pos x="T2" y="T3"/>
                </a:cxn>
                <a:cxn ang="T8">
                  <a:pos x="T4" y="T5"/>
                </a:cxn>
              </a:cxnLst>
              <a:rect l="T9" t="T10" r="T11" b="T12"/>
              <a:pathLst>
                <a:path w="22011" h="21670" fill="none" extrusionOk="0">
                  <a:moveTo>
                    <a:pt x="-1" y="3"/>
                  </a:moveTo>
                  <a:cubicBezTo>
                    <a:pt x="136" y="1"/>
                    <a:pt x="273" y="-1"/>
                    <a:pt x="411" y="0"/>
                  </a:cubicBezTo>
                  <a:cubicBezTo>
                    <a:pt x="12340" y="0"/>
                    <a:pt x="22011" y="9670"/>
                    <a:pt x="22011" y="21600"/>
                  </a:cubicBezTo>
                  <a:cubicBezTo>
                    <a:pt x="22011" y="21623"/>
                    <a:pt x="22010" y="21646"/>
                    <a:pt x="22010" y="21669"/>
                  </a:cubicBezTo>
                </a:path>
                <a:path w="22011" h="21670" stroke="0" extrusionOk="0">
                  <a:moveTo>
                    <a:pt x="-1" y="3"/>
                  </a:moveTo>
                  <a:cubicBezTo>
                    <a:pt x="136" y="1"/>
                    <a:pt x="273" y="-1"/>
                    <a:pt x="411" y="0"/>
                  </a:cubicBezTo>
                  <a:cubicBezTo>
                    <a:pt x="12340" y="0"/>
                    <a:pt x="22011" y="9670"/>
                    <a:pt x="22011" y="21600"/>
                  </a:cubicBezTo>
                  <a:cubicBezTo>
                    <a:pt x="22011" y="21623"/>
                    <a:pt x="22010" y="21646"/>
                    <a:pt x="22010" y="21669"/>
                  </a:cubicBezTo>
                  <a:lnTo>
                    <a:pt x="411" y="21600"/>
                  </a:lnTo>
                  <a:close/>
                </a:path>
              </a:pathLst>
            </a:custGeom>
            <a:solidFill>
              <a:srgbClr val="93C052">
                <a:alpha val="50195"/>
              </a:srgbClr>
            </a:solidFill>
            <a:ln w="9525">
              <a:noFill/>
              <a:round/>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Arc 9"/>
            <p:cNvSpPr>
              <a:spLocks/>
            </p:cNvSpPr>
            <p:nvPr/>
          </p:nvSpPr>
          <p:spPr bwMode="gray">
            <a:xfrm rot="5400000" flipH="1" flipV="1">
              <a:off x="2071" y="1620"/>
              <a:ext cx="844" cy="844"/>
            </a:xfrm>
            <a:custGeom>
              <a:avLst/>
              <a:gdLst>
                <a:gd name="T0" fmla="*/ 17 w 21600"/>
                <a:gd name="T1" fmla="*/ 0 h 21787"/>
                <a:gd name="T2" fmla="*/ 844 w 21600"/>
                <a:gd name="T3" fmla="*/ 844 h 21787"/>
                <a:gd name="T4" fmla="*/ 0 w 21600"/>
                <a:gd name="T5" fmla="*/ 837 h 21787"/>
                <a:gd name="T6" fmla="*/ 0 60000 65536"/>
                <a:gd name="T7" fmla="*/ 0 60000 65536"/>
                <a:gd name="T8" fmla="*/ 0 60000 65536"/>
                <a:gd name="T9" fmla="*/ 0 w 21600"/>
                <a:gd name="T10" fmla="*/ 0 h 21787"/>
                <a:gd name="T11" fmla="*/ 21600 w 21600"/>
                <a:gd name="T12" fmla="*/ 21787 h 21787"/>
              </a:gdLst>
              <a:ahLst/>
              <a:cxnLst>
                <a:cxn ang="T6">
                  <a:pos x="T0" y="T1"/>
                </a:cxn>
                <a:cxn ang="T7">
                  <a:pos x="T2" y="T3"/>
                </a:cxn>
                <a:cxn ang="T8">
                  <a:pos x="T4" y="T5"/>
                </a:cxn>
              </a:cxnLst>
              <a:rect l="T9" t="T10" r="T11" b="T12"/>
              <a:pathLst>
                <a:path w="21600" h="21787" fill="none" extrusionOk="0">
                  <a:moveTo>
                    <a:pt x="425" y="0"/>
                  </a:moveTo>
                  <a:cubicBezTo>
                    <a:pt x="12187" y="232"/>
                    <a:pt x="21600" y="9832"/>
                    <a:pt x="21600" y="21596"/>
                  </a:cubicBezTo>
                  <a:cubicBezTo>
                    <a:pt x="21600" y="21659"/>
                    <a:pt x="21599" y="21723"/>
                    <a:pt x="21599" y="21787"/>
                  </a:cubicBezTo>
                </a:path>
                <a:path w="21600" h="21787" stroke="0" extrusionOk="0">
                  <a:moveTo>
                    <a:pt x="425" y="0"/>
                  </a:moveTo>
                  <a:cubicBezTo>
                    <a:pt x="12187" y="232"/>
                    <a:pt x="21600" y="9832"/>
                    <a:pt x="21600" y="21596"/>
                  </a:cubicBezTo>
                  <a:cubicBezTo>
                    <a:pt x="21600" y="21659"/>
                    <a:pt x="21599" y="21723"/>
                    <a:pt x="21599" y="21787"/>
                  </a:cubicBezTo>
                  <a:lnTo>
                    <a:pt x="0" y="21596"/>
                  </a:lnTo>
                  <a:close/>
                </a:path>
              </a:pathLst>
            </a:custGeom>
            <a:solidFill>
              <a:srgbClr val="93C052">
                <a:alpha val="50195"/>
              </a:srgbClr>
            </a:solidFill>
            <a:ln w="9525">
              <a:noFill/>
              <a:round/>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Arc 10"/>
            <p:cNvSpPr>
              <a:spLocks/>
            </p:cNvSpPr>
            <p:nvPr/>
          </p:nvSpPr>
          <p:spPr bwMode="black">
            <a:xfrm rot="10419033">
              <a:off x="2115" y="2395"/>
              <a:ext cx="840" cy="954"/>
            </a:xfrm>
            <a:custGeom>
              <a:avLst/>
              <a:gdLst>
                <a:gd name="T0" fmla="*/ 92 w 21600"/>
                <a:gd name="T1" fmla="*/ 0 h 24319"/>
                <a:gd name="T2" fmla="*/ 833 w 21600"/>
                <a:gd name="T3" fmla="*/ 954 h 24319"/>
                <a:gd name="T4" fmla="*/ 0 w 21600"/>
                <a:gd name="T5" fmla="*/ 842 h 24319"/>
                <a:gd name="T6" fmla="*/ 0 60000 65536"/>
                <a:gd name="T7" fmla="*/ 0 60000 65536"/>
                <a:gd name="T8" fmla="*/ 0 60000 65536"/>
                <a:gd name="T9" fmla="*/ 0 w 21600"/>
                <a:gd name="T10" fmla="*/ 0 h 24319"/>
                <a:gd name="T11" fmla="*/ 21600 w 21600"/>
                <a:gd name="T12" fmla="*/ 24319 h 24319"/>
              </a:gdLst>
              <a:ahLst/>
              <a:cxnLst>
                <a:cxn ang="T6">
                  <a:pos x="T0" y="T1"/>
                </a:cxn>
                <a:cxn ang="T7">
                  <a:pos x="T2" y="T3"/>
                </a:cxn>
                <a:cxn ang="T8">
                  <a:pos x="T4" y="T5"/>
                </a:cxn>
              </a:cxnLst>
              <a:rect l="T9" t="T10" r="T11" b="T12"/>
              <a:pathLst>
                <a:path w="21600" h="24319" fill="none" extrusionOk="0">
                  <a:moveTo>
                    <a:pt x="2373" y="-1"/>
                  </a:moveTo>
                  <a:cubicBezTo>
                    <a:pt x="13317" y="1209"/>
                    <a:pt x="21600" y="10458"/>
                    <a:pt x="21600" y="21469"/>
                  </a:cubicBezTo>
                  <a:cubicBezTo>
                    <a:pt x="21600" y="22422"/>
                    <a:pt x="21536" y="23374"/>
                    <a:pt x="21411" y="24319"/>
                  </a:cubicBezTo>
                </a:path>
                <a:path w="21600" h="24319" stroke="0" extrusionOk="0">
                  <a:moveTo>
                    <a:pt x="2373" y="-1"/>
                  </a:moveTo>
                  <a:cubicBezTo>
                    <a:pt x="13317" y="1209"/>
                    <a:pt x="21600" y="10458"/>
                    <a:pt x="21600" y="21469"/>
                  </a:cubicBezTo>
                  <a:cubicBezTo>
                    <a:pt x="21600" y="22422"/>
                    <a:pt x="21536" y="23374"/>
                    <a:pt x="21411" y="24319"/>
                  </a:cubicBezTo>
                  <a:lnTo>
                    <a:pt x="0" y="21469"/>
                  </a:lnTo>
                  <a:close/>
                </a:path>
              </a:pathLst>
            </a:custGeom>
            <a:solidFill>
              <a:schemeClr val="folHlink">
                <a:alpha val="50195"/>
              </a:schemeClr>
            </a:solidFill>
            <a:ln w="9525">
              <a:noFill/>
              <a:round/>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1" name="WordArt 11"/>
            <p:cNvSpPr>
              <a:spLocks noChangeArrowheads="1" noChangeShapeType="1" noTextEdit="1"/>
            </p:cNvSpPr>
            <p:nvPr/>
          </p:nvSpPr>
          <p:spPr bwMode="gray">
            <a:xfrm rot="18977292">
              <a:off x="2252" y="1897"/>
              <a:ext cx="845" cy="625"/>
            </a:xfrm>
            <a:prstGeom prst="rect">
              <a:avLst/>
            </a:prstGeom>
          </p:spPr>
          <p:txBody>
            <a:bodyPr spcFirstLastPara="1" wrap="none" fromWordArt="1">
              <a:prstTxWarp prst="textArchUp">
                <a:avLst>
                  <a:gd name="adj" fmla="val 12208396"/>
                </a:avLst>
              </a:prstTxWarp>
            </a:bodyPr>
            <a:lstStyle/>
            <a:p>
              <a:pPr algn="ctr" eaLnBrk="0" fontAlgn="base" hangingPunct="0">
                <a:spcBef>
                  <a:spcPct val="0"/>
                </a:spcBef>
                <a:spcAft>
                  <a:spcPct val="0"/>
                </a:spcAft>
              </a:pPr>
              <a:r>
                <a:rPr lang="en-US" altLang="zh-CN" b="1" dirty="0" smtClean="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rPr>
                <a:t>The world’s factory</a:t>
              </a:r>
              <a:endParaRPr lang="zh-CN" altLang="en-US" b="1" dirty="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WordArt 12"/>
            <p:cNvSpPr>
              <a:spLocks noChangeArrowheads="1" noChangeShapeType="1" noTextEdit="1"/>
            </p:cNvSpPr>
            <p:nvPr/>
          </p:nvSpPr>
          <p:spPr bwMode="gray">
            <a:xfrm rot="2686923">
              <a:off x="2744" y="1938"/>
              <a:ext cx="843" cy="625"/>
            </a:xfrm>
            <a:prstGeom prst="rect">
              <a:avLst/>
            </a:prstGeom>
          </p:spPr>
          <p:txBody>
            <a:bodyPr spcFirstLastPara="1" wrap="none" fromWordArt="1">
              <a:prstTxWarp prst="textArchUp">
                <a:avLst>
                  <a:gd name="adj" fmla="val 12211372"/>
                </a:avLst>
              </a:prstTxWarp>
            </a:bodyPr>
            <a:lstStyle/>
            <a:p>
              <a:pPr algn="ctr" eaLnBrk="0" fontAlgn="base" hangingPunct="0">
                <a:spcBef>
                  <a:spcPct val="0"/>
                </a:spcBef>
                <a:spcAft>
                  <a:spcPct val="0"/>
                </a:spcAft>
              </a:pPr>
              <a:r>
                <a:rPr lang="en-US" altLang="zh-CN" b="1" dirty="0" smtClean="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rPr>
                <a:t>Purchasing and </a:t>
              </a:r>
            </a:p>
            <a:p>
              <a:pPr algn="ctr" eaLnBrk="0" fontAlgn="base" hangingPunct="0">
                <a:spcBef>
                  <a:spcPct val="0"/>
                </a:spcBef>
                <a:spcAft>
                  <a:spcPct val="0"/>
                </a:spcAft>
              </a:pPr>
              <a:r>
                <a:rPr lang="en-US" altLang="zh-CN" b="1" dirty="0" smtClean="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rPr>
                <a:t>storage capacity</a:t>
              </a:r>
              <a:endParaRPr lang="zh-CN" altLang="en-US" b="1" dirty="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WordArt 13"/>
            <p:cNvSpPr>
              <a:spLocks noChangeArrowheads="1" noChangeShapeType="1" noTextEdit="1"/>
            </p:cNvSpPr>
            <p:nvPr/>
          </p:nvSpPr>
          <p:spPr bwMode="gray">
            <a:xfrm rot="2760178">
              <a:off x="2197" y="2629"/>
              <a:ext cx="785" cy="312"/>
            </a:xfrm>
            <a:prstGeom prst="rect">
              <a:avLst/>
            </a:prstGeom>
          </p:spPr>
          <p:txBody>
            <a:bodyPr spcFirstLastPara="1" wrap="none" fromWordArt="1">
              <a:prstTxWarp prst="textArchDown">
                <a:avLst>
                  <a:gd name="adj" fmla="val 433212"/>
                </a:avLst>
              </a:prstTxWarp>
            </a:bodyPr>
            <a:lstStyle/>
            <a:p>
              <a:pPr algn="ctr" eaLnBrk="0" fontAlgn="base" hangingPunct="0">
                <a:spcBef>
                  <a:spcPct val="0"/>
                </a:spcBef>
                <a:spcAft>
                  <a:spcPct val="0"/>
                </a:spcAft>
              </a:pPr>
              <a:r>
                <a:rPr lang="en-US" altLang="zh-CN" b="1" dirty="0" smtClean="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rPr>
                <a:t>National security</a:t>
              </a:r>
              <a:endParaRPr lang="zh-CN" altLang="en-US" b="1" dirty="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WordArt 14"/>
            <p:cNvSpPr>
              <a:spLocks noChangeArrowheads="1" noChangeShapeType="1" noTextEdit="1"/>
            </p:cNvSpPr>
            <p:nvPr/>
          </p:nvSpPr>
          <p:spPr bwMode="gray">
            <a:xfrm rot="-2515986">
              <a:off x="2849" y="2613"/>
              <a:ext cx="777" cy="315"/>
            </a:xfrm>
            <a:prstGeom prst="rect">
              <a:avLst/>
            </a:prstGeom>
          </p:spPr>
          <p:txBody>
            <a:bodyPr spcFirstLastPara="1" wrap="none" fromWordArt="1">
              <a:prstTxWarp prst="textArchDown">
                <a:avLst>
                  <a:gd name="adj" fmla="val 441787"/>
                </a:avLst>
              </a:prstTxWarp>
            </a:bodyPr>
            <a:lstStyle/>
            <a:p>
              <a:pPr algn="ctr" eaLnBrk="0" fontAlgn="base" hangingPunct="0">
                <a:spcBef>
                  <a:spcPct val="0"/>
                </a:spcBef>
                <a:spcAft>
                  <a:spcPct val="0"/>
                </a:spcAft>
              </a:pPr>
              <a:r>
                <a:rPr lang="en-US" altLang="zh-CN" b="1" dirty="0" smtClean="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rPr>
                <a:t>Asset allocation</a:t>
              </a:r>
              <a:endParaRPr lang="zh-CN" altLang="en-US" b="1" dirty="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15" name="Group 15"/>
            <p:cNvGrpSpPr>
              <a:grpSpLocks/>
            </p:cNvGrpSpPr>
            <p:nvPr/>
          </p:nvGrpSpPr>
          <p:grpSpPr bwMode="auto">
            <a:xfrm>
              <a:off x="2457" y="2000"/>
              <a:ext cx="901" cy="888"/>
              <a:chOff x="2457" y="2000"/>
              <a:chExt cx="901" cy="888"/>
            </a:xfrm>
          </p:grpSpPr>
          <p:pic>
            <p:nvPicPr>
              <p:cNvPr id="17" name="Picture 16" descr="circuler_1"/>
              <p:cNvPicPr>
                <a:picLocks noChangeAspect="1" noChangeArrowheads="1"/>
              </p:cNvPicPr>
              <p:nvPr/>
            </p:nvPicPr>
            <p:blipFill>
              <a:blip r:embed="rId3"/>
              <a:srcRect/>
              <a:stretch>
                <a:fillRect/>
              </a:stretch>
            </p:blipFill>
            <p:spPr bwMode="ltGray">
              <a:xfrm>
                <a:off x="2457" y="2000"/>
                <a:ext cx="901" cy="886"/>
              </a:xfrm>
              <a:prstGeom prst="rect">
                <a:avLst/>
              </a:prstGeom>
              <a:noFill/>
              <a:ln w="9525">
                <a:noFill/>
                <a:miter lim="800000"/>
                <a:headEnd/>
                <a:tailEnd/>
              </a:ln>
            </p:spPr>
          </p:pic>
          <p:sp>
            <p:nvSpPr>
              <p:cNvPr id="18" name="Oval 17"/>
              <p:cNvSpPr>
                <a:spLocks noChangeArrowheads="1"/>
              </p:cNvSpPr>
              <p:nvPr/>
            </p:nvSpPr>
            <p:spPr bwMode="ltGray">
              <a:xfrm>
                <a:off x="2457" y="2000"/>
                <a:ext cx="895" cy="888"/>
              </a:xfrm>
              <a:prstGeom prst="ellipse">
                <a:avLst/>
              </a:prstGeom>
              <a:gradFill rotWithShape="1">
                <a:gsLst>
                  <a:gs pos="0">
                    <a:srgbClr val="F8F8F8">
                      <a:gamma/>
                      <a:shade val="26275"/>
                      <a:invGamma/>
                      <a:alpha val="89999"/>
                    </a:srgbClr>
                  </a:gs>
                  <a:gs pos="50000">
                    <a:srgbClr val="F8F8F8">
                      <a:alpha val="45000"/>
                    </a:srgbClr>
                  </a:gs>
                  <a:gs pos="100000">
                    <a:srgbClr val="F8F8F8">
                      <a:gamma/>
                      <a:shade val="26275"/>
                      <a:invGamma/>
                      <a:alpha val="89999"/>
                    </a:srgbClr>
                  </a:gs>
                </a:gsLst>
                <a:lin ang="5400000" scaled="1"/>
              </a:gradFill>
              <a:ln w="9525" algn="ctr">
                <a:noFill/>
                <a:round/>
                <a:headEnd/>
                <a:tailEnd/>
              </a:ln>
              <a:effectLst/>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9" name="Freeform 18"/>
              <p:cNvSpPr>
                <a:spLocks/>
              </p:cNvSpPr>
              <p:nvPr/>
            </p:nvSpPr>
            <p:spPr bwMode="ltGray">
              <a:xfrm>
                <a:off x="2550" y="2018"/>
                <a:ext cx="703" cy="308"/>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321"/>
                  <a:gd name="T160" fmla="*/ 0 h 712"/>
                  <a:gd name="T161" fmla="*/ 1321 w 1321"/>
                  <a:gd name="T162" fmla="*/ 712 h 71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759" y="6"/>
                    </a:lnTo>
                    <a:lnTo>
                      <a:pt x="847" y="23"/>
                    </a:lnTo>
                    <a:lnTo>
                      <a:pt x="932" y="53"/>
                    </a:lnTo>
                    <a:lnTo>
                      <a:pt x="1010" y="90"/>
                    </a:lnTo>
                    <a:lnTo>
                      <a:pt x="1082" y="137"/>
                    </a:lnTo>
                    <a:lnTo>
                      <a:pt x="1149" y="194"/>
                    </a:lnTo>
                    <a:lnTo>
                      <a:pt x="1208" y="256"/>
                    </a:lnTo>
                    <a:lnTo>
                      <a:pt x="1258" y="325"/>
                    </a:lnTo>
                    <a:lnTo>
                      <a:pt x="1301" y="401"/>
                    </a:lnTo>
                    <a:close/>
                  </a:path>
                </a:pathLst>
              </a:custGeom>
              <a:gradFill rotWithShape="1">
                <a:gsLst>
                  <a:gs pos="0">
                    <a:srgbClr val="FFFFFF"/>
                  </a:gs>
                  <a:gs pos="100000">
                    <a:srgbClr val="DDDDDD"/>
                  </a:gs>
                </a:gsLst>
                <a:lin ang="5400000" scaled="1"/>
              </a:gradFill>
              <a:ln w="0">
                <a:noFill/>
                <a:round/>
                <a:headEnd/>
                <a:tailEnd/>
              </a:ln>
            </p:spPr>
            <p:txBody>
              <a:bodyP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20" name="Group 19"/>
              <p:cNvGrpSpPr>
                <a:grpSpLocks/>
              </p:cNvGrpSpPr>
              <p:nvPr/>
            </p:nvGrpSpPr>
            <p:grpSpPr bwMode="auto">
              <a:xfrm rot="-1297425" flipH="1" flipV="1">
                <a:off x="2525" y="2693"/>
                <a:ext cx="781" cy="188"/>
                <a:chOff x="2532" y="1051"/>
                <a:chExt cx="893" cy="246"/>
              </a:xfrm>
            </p:grpSpPr>
            <p:grpSp>
              <p:nvGrpSpPr>
                <p:cNvPr id="21" name="Group 20"/>
                <p:cNvGrpSpPr>
                  <a:grpSpLocks/>
                </p:cNvGrpSpPr>
                <p:nvPr/>
              </p:nvGrpSpPr>
              <p:grpSpPr bwMode="auto">
                <a:xfrm>
                  <a:off x="2532" y="1051"/>
                  <a:ext cx="743" cy="185"/>
                  <a:chOff x="1565" y="2568"/>
                  <a:chExt cx="1118" cy="279"/>
                </a:xfrm>
              </p:grpSpPr>
              <p:sp>
                <p:nvSpPr>
                  <p:cNvPr id="27" name="AutoShape 21"/>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8" name="AutoShape 22"/>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9" name="AutoShape 23"/>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0" name="AutoShape 24"/>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22" name="Group 25"/>
                <p:cNvGrpSpPr>
                  <a:grpSpLocks/>
                </p:cNvGrpSpPr>
                <p:nvPr/>
              </p:nvGrpSpPr>
              <p:grpSpPr bwMode="auto">
                <a:xfrm rot="1353540">
                  <a:off x="2682" y="1111"/>
                  <a:ext cx="743" cy="186"/>
                  <a:chOff x="1565" y="2568"/>
                  <a:chExt cx="1118" cy="279"/>
                </a:xfrm>
              </p:grpSpPr>
              <p:sp>
                <p:nvSpPr>
                  <p:cNvPr id="23" name="AutoShape 26"/>
                  <p:cNvSpPr>
                    <a:spLocks noChangeArrowheads="1"/>
                  </p:cNvSpPr>
                  <p:nvPr/>
                </p:nvSpPr>
                <p:spPr bwMode="ltGray">
                  <a:xfrm rot="5263130">
                    <a:off x="1859"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4" name="AutoShape 27"/>
                  <p:cNvSpPr>
                    <a:spLocks noChangeArrowheads="1"/>
                  </p:cNvSpPr>
                  <p:nvPr/>
                </p:nvSpPr>
                <p:spPr bwMode="ltGray">
                  <a:xfrm rot="6078281">
                    <a:off x="1995" y="2274"/>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5" name="AutoShape 28"/>
                  <p:cNvSpPr>
                    <a:spLocks noChangeArrowheads="1"/>
                  </p:cNvSpPr>
                  <p:nvPr/>
                </p:nvSpPr>
                <p:spPr bwMode="ltGray">
                  <a:xfrm rot="6373927">
                    <a:off x="2071" y="2296"/>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6" name="AutoShape 29"/>
                  <p:cNvSpPr>
                    <a:spLocks noChangeArrowheads="1"/>
                  </p:cNvSpPr>
                  <p:nvPr/>
                </p:nvSpPr>
                <p:spPr bwMode="ltGray">
                  <a:xfrm rot="6906312">
                    <a:off x="2161" y="2326"/>
                    <a:ext cx="227" cy="816"/>
                  </a:xfrm>
                  <a:prstGeom prst="moon">
                    <a:avLst>
                      <a:gd name="adj" fmla="val 49773"/>
                    </a:avLst>
                  </a:prstGeom>
                  <a:solidFill>
                    <a:srgbClr val="F8F8F8">
                      <a:alpha val="3922"/>
                    </a:srgbClr>
                  </a:solidFill>
                  <a:ln w="9525">
                    <a:noFill/>
                    <a:miter lim="800000"/>
                    <a:headEnd/>
                    <a:tailEnd/>
                  </a:ln>
                </p:spPr>
                <p:txBody>
                  <a:bodyPr wrap="none" anchor="ctr"/>
                  <a:lstStyle/>
                  <a:p>
                    <a:pPr eaLnBrk="0" fontAlgn="base" hangingPunct="0">
                      <a:spcBef>
                        <a:spcPct val="0"/>
                      </a:spcBef>
                      <a:spcAft>
                        <a:spcPct val="0"/>
                      </a:spcAft>
                    </a:pPr>
                    <a:endParaRPr lang="zh-CN" altLang="en-US">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grpSp>
        <p:sp>
          <p:nvSpPr>
            <p:cNvPr id="16" name="Rectangle 30"/>
            <p:cNvSpPr>
              <a:spLocks noChangeArrowheads="1"/>
            </p:cNvSpPr>
            <p:nvPr/>
          </p:nvSpPr>
          <p:spPr bwMode="gray">
            <a:xfrm>
              <a:off x="2359" y="2171"/>
              <a:ext cx="1138" cy="545"/>
            </a:xfrm>
            <a:prstGeom prst="rect">
              <a:avLst/>
            </a:prstGeom>
            <a:noFill/>
            <a:ln w="9525" algn="ctr">
              <a:noFill/>
              <a:miter lim="800000"/>
              <a:headEnd/>
              <a:tailEnd/>
            </a:ln>
          </p:spPr>
          <p:txBody>
            <a:bodyPr wrap="none">
              <a:spAutoFit/>
            </a:bodyPr>
            <a:lstStyle/>
            <a:p>
              <a:pPr algn="ctr" eaLnBrk="0" fontAlgn="base" hangingPunct="0">
                <a:spcBef>
                  <a:spcPct val="0"/>
                </a:spcBef>
                <a:spcAft>
                  <a:spcPct val="0"/>
                </a:spcAft>
              </a:pPr>
              <a:r>
                <a:rPr lang="en-US" altLang="zh-CN" sz="3200" b="1" dirty="0" smtClean="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rPr>
                <a:t>Purchasing </a:t>
              </a:r>
            </a:p>
            <a:p>
              <a:pPr algn="ctr" eaLnBrk="0" fontAlgn="base" hangingPunct="0">
                <a:spcBef>
                  <a:spcPct val="0"/>
                </a:spcBef>
                <a:spcAft>
                  <a:spcPct val="0"/>
                </a:spcAft>
              </a:pPr>
              <a:r>
                <a:rPr lang="en-US" altLang="zh-CN" sz="3200" b="1" dirty="0" smtClean="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rPr>
                <a:t>&amp; Storage</a:t>
              </a:r>
              <a:endParaRPr lang="en-US" altLang="zh-CN" sz="3200" b="1" dirty="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31" name="Text Box 13"/>
          <p:cNvSpPr txBox="1">
            <a:spLocks noChangeArrowheads="1"/>
          </p:cNvSpPr>
          <p:nvPr/>
        </p:nvSpPr>
        <p:spPr bwMode="black">
          <a:xfrm>
            <a:off x="241957" y="1684841"/>
            <a:ext cx="3071834" cy="2862322"/>
          </a:xfrm>
          <a:prstGeom prst="rect">
            <a:avLst/>
          </a:prstGeom>
          <a:noFill/>
          <a:ln w="9525">
            <a:noFill/>
            <a:miter lim="800000"/>
            <a:headEnd/>
            <a:tailEnd/>
          </a:ln>
        </p:spPr>
        <p:txBody>
          <a:bodyPr wrap="square">
            <a:spAutoFit/>
          </a:bodyPr>
          <a:lstStyle/>
          <a:p>
            <a:pPr marL="120650" indent="-120650">
              <a:buFont typeface="Wingdings" pitchFamily="2" charset="2"/>
              <a:buChar char="Ø"/>
            </a:pPr>
            <a:r>
              <a:rPr lang="en-US" altLang="en-US" sz="1200" b="1" dirty="0" smtClean="0">
                <a:solidFill>
                  <a:srgbClr val="26BCC0"/>
                </a:solidFill>
                <a:latin typeface="Times New Roman" panose="02020603050405020304" pitchFamily="18" charset="0"/>
                <a:ea typeface="+mn-ea"/>
                <a:cs typeface="Times New Roman" panose="02020603050405020304" pitchFamily="18" charset="0"/>
                <a:sym typeface="Times New Roman" panose="02020603050405020304" pitchFamily="18" charset="0"/>
              </a:rPr>
              <a:t>Over the 30 years of reform and opening up, China has become the world's factory. Huge demands for "Made in China" promotes surging demand for energy and bulk raw materials.</a:t>
            </a:r>
            <a:endParaRPr lang="en-US" altLang="zh-CN" sz="1200" b="1" dirty="0">
              <a:solidFill>
                <a:srgbClr val="26BCC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20650" indent="-120650">
              <a:buFont typeface="Wingdings" pitchFamily="2" charset="2"/>
              <a:buChar char="Ø"/>
            </a:pPr>
            <a:r>
              <a:rPr lang="en-US" altLang="en-US" sz="1200" b="1" dirty="0" smtClean="0">
                <a:solidFill>
                  <a:srgbClr val="26BCC0"/>
                </a:solidFill>
                <a:latin typeface="Times New Roman" panose="02020603050405020304" pitchFamily="18" charset="0"/>
                <a:ea typeface="+mn-ea"/>
                <a:cs typeface="Times New Roman" panose="02020603050405020304" pitchFamily="18" charset="0"/>
                <a:sym typeface="Times New Roman" panose="02020603050405020304" pitchFamily="18" charset="0"/>
              </a:rPr>
              <a:t>Strong demands for raw materials make China transform from a net exporter to a net importer with regard to some bulk raw materials, such as coal, petro, corn, rice, etc.</a:t>
            </a:r>
            <a:endParaRPr lang="en-US" altLang="zh-CN" sz="1200" b="1" dirty="0">
              <a:solidFill>
                <a:srgbClr val="26BCC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20650" indent="-120650">
              <a:buFont typeface="Wingdings" pitchFamily="2" charset="2"/>
              <a:buChar char="Ø"/>
            </a:pPr>
            <a:r>
              <a:rPr lang="en-US" altLang="en-US" sz="1200" b="1" dirty="0" smtClean="0">
                <a:solidFill>
                  <a:srgbClr val="26BCC0"/>
                </a:solidFill>
                <a:latin typeface="Times New Roman" panose="02020603050405020304" pitchFamily="18" charset="0"/>
                <a:ea typeface="+mn-ea"/>
                <a:cs typeface="Times New Roman" panose="02020603050405020304" pitchFamily="18" charset="0"/>
                <a:sym typeface="Times New Roman" panose="02020603050405020304" pitchFamily="18" charset="0"/>
              </a:rPr>
              <a:t>The Chinese manufacturing are under the pressure from low end manufacturing such as Southeast Asia and East Europe and high end manufacturing such as EU, US and Japan.</a:t>
            </a:r>
            <a:endParaRPr lang="zh-CN" altLang="en-US" sz="1200" b="1" dirty="0">
              <a:solidFill>
                <a:srgbClr val="26BCC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2" name="Text Box 15"/>
          <p:cNvSpPr txBox="1">
            <a:spLocks noChangeArrowheads="1"/>
          </p:cNvSpPr>
          <p:nvPr/>
        </p:nvSpPr>
        <p:spPr bwMode="black">
          <a:xfrm>
            <a:off x="6199976" y="1598472"/>
            <a:ext cx="2720842" cy="1223412"/>
          </a:xfrm>
          <a:prstGeom prst="rect">
            <a:avLst/>
          </a:prstGeom>
          <a:noFill/>
          <a:ln w="9525">
            <a:noFill/>
            <a:miter lim="800000"/>
            <a:headEnd/>
            <a:tailEnd/>
          </a:ln>
        </p:spPr>
        <p:txBody>
          <a:bodyPr wrap="square">
            <a:spAutoFit/>
          </a:bodyPr>
          <a:lstStyle/>
          <a:p>
            <a:pPr marL="120650" indent="-120650">
              <a:buFont typeface="Wingdings" pitchFamily="2" charset="2"/>
              <a:buChar char="Ø"/>
            </a:pPr>
            <a:r>
              <a:rPr lang="zh-CN" altLang="en-US" sz="1050" b="1" dirty="0">
                <a:solidFill>
                  <a:srgbClr val="A8D02A"/>
                </a:solidFill>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1050" b="1" dirty="0" smtClean="0">
                <a:solidFill>
                  <a:srgbClr val="00B050"/>
                </a:solidFill>
                <a:latin typeface="Times New Roman" panose="02020603050405020304" pitchFamily="18" charset="0"/>
                <a:ea typeface="+mn-ea"/>
                <a:cs typeface="Times New Roman" panose="02020603050405020304" pitchFamily="18" charset="0"/>
                <a:sym typeface="Times New Roman" panose="02020603050405020304" pitchFamily="18" charset="0"/>
              </a:rPr>
              <a:t>FX purchasing positioning of PBC increase from nearly RMB 2 trillion in 2002 to about RMB 27.2 trillion today, representing almost 13x growth over a decade; meanwhile, national FX reserve has increased by 12 times to 3.89 trillion dollars.</a:t>
            </a:r>
            <a:endParaRPr lang="en-US" altLang="zh-CN" sz="1050" b="1" dirty="0">
              <a:solidFill>
                <a:srgbClr val="00B05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3" name="Text Box 14"/>
          <p:cNvSpPr txBox="1">
            <a:spLocks noChangeArrowheads="1"/>
          </p:cNvSpPr>
          <p:nvPr/>
        </p:nvSpPr>
        <p:spPr bwMode="black">
          <a:xfrm>
            <a:off x="6429388" y="4061098"/>
            <a:ext cx="2357454" cy="1869743"/>
          </a:xfrm>
          <a:prstGeom prst="rect">
            <a:avLst/>
          </a:prstGeom>
          <a:noFill/>
          <a:ln w="9525">
            <a:noFill/>
            <a:miter lim="800000"/>
            <a:headEnd/>
            <a:tailEnd/>
          </a:ln>
        </p:spPr>
        <p:txBody>
          <a:bodyPr wrap="square">
            <a:spAutoFit/>
          </a:bodyPr>
          <a:lstStyle/>
          <a:p>
            <a:pPr marL="120650" indent="-120650">
              <a:buFont typeface="Wingdings" pitchFamily="2" charset="2"/>
              <a:buChar char="Ø"/>
            </a:pPr>
            <a:r>
              <a:rPr lang="en-US" altLang="en-US" sz="1050" b="1" dirty="0" smtClean="0">
                <a:solidFill>
                  <a:srgbClr val="2D2D8A">
                    <a:lumMod val="60000"/>
                    <a:lumOff val="40000"/>
                  </a:srgbClr>
                </a:solidFill>
                <a:latin typeface="Times New Roman" panose="02020603050405020304" pitchFamily="18" charset="0"/>
                <a:ea typeface="+mn-ea"/>
                <a:cs typeface="Times New Roman" panose="02020603050405020304" pitchFamily="18" charset="0"/>
                <a:sym typeface="Times New Roman" panose="02020603050405020304" pitchFamily="18" charset="0"/>
              </a:rPr>
              <a:t>China has not seen significant effect in overseas investment in securitizing assets and the projects with industry background, which reveals the problems of unsmooth and immature domestic and overseas investment channels. </a:t>
            </a:r>
            <a:endParaRPr lang="en-US" altLang="zh-CN" sz="1050" b="1" dirty="0">
              <a:solidFill>
                <a:srgbClr val="2D2D8A">
                  <a:lumMod val="60000"/>
                  <a:lumOff val="40000"/>
                </a:srgbClr>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20650" indent="-120650">
              <a:buFont typeface="Wingdings" pitchFamily="2" charset="2"/>
              <a:buChar char="Ø"/>
            </a:pPr>
            <a:r>
              <a:rPr lang="en-US" altLang="en-US" sz="1050" b="1" dirty="0" smtClean="0">
                <a:solidFill>
                  <a:srgbClr val="2D2D8A">
                    <a:lumMod val="60000"/>
                    <a:lumOff val="40000"/>
                  </a:srgbClr>
                </a:solidFill>
                <a:latin typeface="Times New Roman" panose="02020603050405020304" pitchFamily="18" charset="0"/>
                <a:ea typeface="+mn-ea"/>
                <a:cs typeface="Times New Roman" panose="02020603050405020304" pitchFamily="18" charset="0"/>
                <a:sym typeface="Times New Roman" panose="02020603050405020304" pitchFamily="18" charset="0"/>
              </a:rPr>
              <a:t>Gain the advantage of differentiated types of allocated asset by increasing physical asset allocation.</a:t>
            </a:r>
            <a:endParaRPr lang="zh-CN" altLang="en-US" sz="1050" b="1" dirty="0">
              <a:solidFill>
                <a:srgbClr val="2D2D8A">
                  <a:lumMod val="60000"/>
                  <a:lumOff val="40000"/>
                </a:srgbClr>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4" name="Text Box 14"/>
          <p:cNvSpPr txBox="1">
            <a:spLocks noChangeArrowheads="1"/>
          </p:cNvSpPr>
          <p:nvPr/>
        </p:nvSpPr>
        <p:spPr bwMode="black">
          <a:xfrm>
            <a:off x="977143" y="4883845"/>
            <a:ext cx="2636890" cy="1015663"/>
          </a:xfrm>
          <a:prstGeom prst="rect">
            <a:avLst/>
          </a:prstGeom>
          <a:noFill/>
          <a:ln w="9525">
            <a:noFill/>
            <a:miter lim="800000"/>
            <a:headEnd/>
            <a:tailEnd/>
          </a:ln>
        </p:spPr>
        <p:txBody>
          <a:bodyPr wrap="square">
            <a:spAutoFit/>
          </a:bodyPr>
          <a:lstStyle/>
          <a:p>
            <a:pPr marL="120650" indent="-120650" eaLnBrk="0" fontAlgn="base" hangingPunct="0">
              <a:spcBef>
                <a:spcPct val="0"/>
              </a:spcBef>
              <a:spcAft>
                <a:spcPct val="0"/>
              </a:spcAft>
              <a:buFont typeface="Wingdings" pitchFamily="2" charset="2"/>
              <a:buChar char="Ø"/>
            </a:pPr>
            <a:r>
              <a:rPr lang="en-US" altLang="zh-CN" sz="1200" b="1" dirty="0" smtClean="0">
                <a:solidFill>
                  <a:srgbClr val="00B050"/>
                </a:solidFill>
                <a:latin typeface="Times New Roman" panose="02020603050405020304" pitchFamily="18" charset="0"/>
                <a:ea typeface="+mn-ea"/>
                <a:cs typeface="Times New Roman" panose="02020603050405020304" pitchFamily="18" charset="0"/>
                <a:sym typeface="Times New Roman" panose="02020603050405020304" pitchFamily="18" charset="0"/>
              </a:rPr>
              <a:t>Strategic reserve from the national security perspective, in preparation of regional political conflicts</a:t>
            </a:r>
            <a:endParaRPr lang="en-US" altLang="zh-CN" sz="1200" b="1" dirty="0">
              <a:solidFill>
                <a:srgbClr val="00B05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20650" indent="-120650" eaLnBrk="0" fontAlgn="base" hangingPunct="0">
              <a:spcBef>
                <a:spcPct val="0"/>
              </a:spcBef>
              <a:spcAft>
                <a:spcPct val="0"/>
              </a:spcAft>
            </a:pPr>
            <a:r>
              <a:rPr lang="zh-CN" altLang="en-US" sz="1200" b="1" dirty="0">
                <a:solidFill>
                  <a:srgbClr val="2D2D8A">
                    <a:lumMod val="60000"/>
                    <a:lumOff val="40000"/>
                  </a:srgbClr>
                </a:solidFill>
                <a:latin typeface="Times New Roman" panose="02020603050405020304" pitchFamily="18" charset="0"/>
                <a:ea typeface="+mn-ea"/>
                <a:cs typeface="Times New Roman" panose="02020603050405020304" pitchFamily="18" charset="0"/>
                <a:sym typeface="Times New Roman" panose="02020603050405020304" pitchFamily="18" charset="0"/>
              </a:rPr>
              <a:t/>
            </a:r>
            <a:br>
              <a:rPr lang="zh-CN" altLang="en-US" sz="1200" b="1" dirty="0">
                <a:solidFill>
                  <a:srgbClr val="2D2D8A">
                    <a:lumMod val="60000"/>
                    <a:lumOff val="40000"/>
                  </a:srgbClr>
                </a:solidFill>
                <a:latin typeface="Times New Roman" panose="02020603050405020304" pitchFamily="18" charset="0"/>
                <a:ea typeface="+mn-ea"/>
                <a:cs typeface="Times New Roman" panose="02020603050405020304" pitchFamily="18" charset="0"/>
                <a:sym typeface="Times New Roman" panose="02020603050405020304" pitchFamily="18" charset="0"/>
              </a:rPr>
            </a:br>
            <a:endParaRPr lang="zh-CN" altLang="en-US" sz="1200" b="1" dirty="0">
              <a:solidFill>
                <a:srgbClr val="2D2D8A">
                  <a:lumMod val="60000"/>
                  <a:lumOff val="40000"/>
                </a:srgbClr>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779857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500400" y="28574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eaLnBrk="1" hangingPunct="1">
              <a:lnSpc>
                <a:spcPct val="80000"/>
              </a:lnSpc>
            </a:pPr>
            <a:r>
              <a:rPr lang="en-US" altLang="zh-CN" sz="2800" b="1" kern="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2.2 New patterns and new normal</a:t>
            </a: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矩形 6"/>
          <p:cNvSpPr/>
          <p:nvPr/>
        </p:nvSpPr>
        <p:spPr>
          <a:xfrm>
            <a:off x="539552" y="1278183"/>
            <a:ext cx="8352928" cy="1954381"/>
          </a:xfrm>
          <a:prstGeom prst="rect">
            <a:avLst/>
          </a:prstGeom>
        </p:spPr>
        <p:txBody>
          <a:bodyPr wrap="square">
            <a:spAutoFit/>
          </a:bodyPr>
          <a:lstStyle/>
          <a:p>
            <a:pPr>
              <a:buFont typeface="Wingdings" pitchFamily="2" charset="2"/>
              <a:buChar char="Ø"/>
            </a:pPr>
            <a:r>
              <a:rPr lang="en-US" altLang="zh-CN" sz="11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Strategic effect of OBOR</a:t>
            </a:r>
          </a:p>
          <a:p>
            <a:pPr marL="285750" indent="-285750">
              <a:buFont typeface="Wingdings" pitchFamily="2" charset="2"/>
              <a:buChar char="l"/>
            </a:pPr>
            <a:r>
              <a:rPr lang="en-US"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Taking infrastructure construction as breakthrough, the OBOR strategy will impose profound influence on industries such as energy, chemical and steel. According to the estimation of related organizations, the total planned length of railway in this region will be about 10000 km in the future. Based on the investment of RMB 30 million to 50 million per km, the total investment is expected to approximate RMB 30 billion - 50 billion; the infrastructure investment demand in AP region for the coming 10 years will reach 8 trillion dollars.</a:t>
            </a:r>
            <a:endParaRPr lang="en-US" altLang="zh-CN"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According to the estimation of Asia Development Bank, before 2020, the annual infrastructure investment demand in Asia will reach up to 730 billion dollars. The aggregated investment of infrastructure is estimated to exceed 8 trillion dollars. Calculated based on such amount, it will produce a demand for 786,000 heavy-duty trucks in the future, which is equivalent to a demand for 707,400 tons of NR. (each heavy-duty truck has 12 tyres and needs to replace 1.5 tyre per year; each tyre consumes 30kg NR).</a:t>
            </a:r>
            <a:r>
              <a:rPr lang="zh-CN" altLang="en-US"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br>
              <a:rPr lang="zh-CN" altLang="en-US"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br>
            <a:endParaRPr lang="zh-CN" altLang="en-US"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endParaRPr lang="zh-CN" altLang="en-US" sz="11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12289" name="Picture 1"/>
          <p:cNvPicPr>
            <a:picLocks noChangeAspect="1" noChangeArrowheads="1"/>
          </p:cNvPicPr>
          <p:nvPr/>
        </p:nvPicPr>
        <p:blipFill>
          <a:blip r:embed="rId2"/>
          <a:srcRect/>
          <a:stretch>
            <a:fillRect/>
          </a:stretch>
        </p:blipFill>
        <p:spPr bwMode="auto">
          <a:xfrm>
            <a:off x="1357290" y="2996952"/>
            <a:ext cx="6000792" cy="3255444"/>
          </a:xfrm>
          <a:prstGeom prst="rect">
            <a:avLst/>
          </a:prstGeom>
          <a:noFill/>
          <a:ln w="9525">
            <a:noFill/>
            <a:miter lim="800000"/>
            <a:headEnd/>
            <a:tailEnd/>
          </a:ln>
          <a:effectLst/>
        </p:spPr>
      </p:pic>
      <p:sp>
        <p:nvSpPr>
          <p:cNvPr id="5" name="TextBox 4"/>
          <p:cNvSpPr txBox="1"/>
          <p:nvPr/>
        </p:nvSpPr>
        <p:spPr>
          <a:xfrm>
            <a:off x="1979712" y="5648540"/>
            <a:ext cx="1656184" cy="484748"/>
          </a:xfrm>
          <a:prstGeom prst="rect">
            <a:avLst/>
          </a:prstGeom>
          <a:solidFill>
            <a:srgbClr val="F5F3EA"/>
          </a:solidFill>
          <a:ln>
            <a:solidFill>
              <a:srgbClr val="881111"/>
            </a:solidFill>
          </a:ln>
        </p:spPr>
        <p:txBody>
          <a:bodyPr wrap="square" lIns="36000" tIns="0" rIns="36000" bIns="0" rtlCol="0">
            <a:spAutoFit/>
          </a:bodyPr>
          <a:lstStyle/>
          <a:p>
            <a:r>
              <a:rPr lang="en-US" altLang="zh-CN" sz="1050" dirty="0" smtClean="0">
                <a:solidFill>
                  <a:srgbClr val="9E403D"/>
                </a:solidFill>
              </a:rPr>
              <a:t>Cambodia: </a:t>
            </a:r>
            <a:r>
              <a:rPr lang="en-US" altLang="zh-CN" sz="1050" dirty="0" err="1" smtClean="0">
                <a:solidFill>
                  <a:srgbClr val="9E403D"/>
                </a:solidFill>
              </a:rPr>
              <a:t>Sihanoukville</a:t>
            </a:r>
            <a:r>
              <a:rPr lang="en-US" altLang="zh-CN" sz="1050" dirty="0" smtClean="0">
                <a:solidFill>
                  <a:srgbClr val="9E403D"/>
                </a:solidFill>
              </a:rPr>
              <a:t> and development zone</a:t>
            </a:r>
          </a:p>
          <a:p>
            <a:endParaRPr lang="zh-CN" altLang="en-US" sz="1050" dirty="0">
              <a:solidFill>
                <a:srgbClr val="9E403D"/>
              </a:solidFill>
            </a:endParaRPr>
          </a:p>
        </p:txBody>
      </p:sp>
      <p:sp>
        <p:nvSpPr>
          <p:cNvPr id="8" name="TextBox 7"/>
          <p:cNvSpPr txBox="1"/>
          <p:nvPr/>
        </p:nvSpPr>
        <p:spPr>
          <a:xfrm>
            <a:off x="1358853" y="4798464"/>
            <a:ext cx="928694" cy="692497"/>
          </a:xfrm>
          <a:prstGeom prst="rect">
            <a:avLst/>
          </a:prstGeom>
          <a:solidFill>
            <a:srgbClr val="F5F3EA"/>
          </a:solidFill>
          <a:ln>
            <a:solidFill>
              <a:srgbClr val="881111"/>
            </a:solidFill>
          </a:ln>
        </p:spPr>
        <p:txBody>
          <a:bodyPr wrap="square" lIns="36000" tIns="0" rIns="36000" bIns="0" rtlCol="0">
            <a:spAutoFit/>
          </a:bodyPr>
          <a:lstStyle/>
          <a:p>
            <a:r>
              <a:rPr lang="en-US" altLang="zh-CN" sz="900" dirty="0" smtClean="0">
                <a:solidFill>
                  <a:srgbClr val="9E403D"/>
                </a:solidFill>
              </a:rPr>
              <a:t>Indonesia: China-Indonesia comprehensive industry park  </a:t>
            </a:r>
          </a:p>
          <a:p>
            <a:endParaRPr lang="zh-CN" altLang="en-US" sz="900" dirty="0">
              <a:solidFill>
                <a:srgbClr val="9E403D"/>
              </a:solidFill>
            </a:endParaRPr>
          </a:p>
        </p:txBody>
      </p:sp>
      <p:sp>
        <p:nvSpPr>
          <p:cNvPr id="9" name="TextBox 8"/>
          <p:cNvSpPr txBox="1"/>
          <p:nvPr/>
        </p:nvSpPr>
        <p:spPr>
          <a:xfrm>
            <a:off x="4139952" y="5802246"/>
            <a:ext cx="1141227" cy="338554"/>
          </a:xfrm>
          <a:prstGeom prst="rect">
            <a:avLst/>
          </a:prstGeom>
          <a:solidFill>
            <a:srgbClr val="F5F3EA"/>
          </a:solidFill>
          <a:ln>
            <a:solidFill>
              <a:srgbClr val="881111"/>
            </a:solidFill>
          </a:ln>
        </p:spPr>
        <p:txBody>
          <a:bodyPr wrap="square" lIns="36000" tIns="0" rIns="36000" bIns="0" rtlCol="0">
            <a:spAutoFit/>
          </a:bodyPr>
          <a:lstStyle/>
          <a:p>
            <a:r>
              <a:rPr lang="en-US" altLang="zh-CN" sz="1100" dirty="0" smtClean="0">
                <a:solidFill>
                  <a:srgbClr val="9E403D"/>
                </a:solidFill>
              </a:rPr>
              <a:t>Malaysia: MCKIP</a:t>
            </a:r>
            <a:endParaRPr lang="zh-CN" altLang="en-US" sz="1100" dirty="0">
              <a:solidFill>
                <a:srgbClr val="9E403D"/>
              </a:solidFill>
            </a:endParaRPr>
          </a:p>
        </p:txBody>
      </p:sp>
      <p:sp>
        <p:nvSpPr>
          <p:cNvPr id="10" name="TextBox 9"/>
          <p:cNvSpPr txBox="1"/>
          <p:nvPr/>
        </p:nvSpPr>
        <p:spPr>
          <a:xfrm>
            <a:off x="5796011" y="3770887"/>
            <a:ext cx="1562070" cy="769441"/>
          </a:xfrm>
          <a:prstGeom prst="rect">
            <a:avLst/>
          </a:prstGeom>
          <a:solidFill>
            <a:srgbClr val="F5F3EA"/>
          </a:solidFill>
          <a:ln>
            <a:solidFill>
              <a:srgbClr val="881111"/>
            </a:solidFill>
          </a:ln>
        </p:spPr>
        <p:txBody>
          <a:bodyPr wrap="square" lIns="36000" tIns="0" rIns="36000" bIns="0" rtlCol="0">
            <a:spAutoFit/>
          </a:bodyPr>
          <a:lstStyle/>
          <a:p>
            <a:r>
              <a:rPr lang="en-US" altLang="zh-CN" sz="1000" dirty="0" smtClean="0">
                <a:solidFill>
                  <a:srgbClr val="9E403D"/>
                </a:solidFill>
              </a:rPr>
              <a:t>Thailand: middle section of Pan-Asia Railway: Mohan – Vientiane-</a:t>
            </a:r>
            <a:r>
              <a:rPr lang="en-US" altLang="zh-CN" sz="1000" dirty="0" err="1" smtClean="0">
                <a:solidFill>
                  <a:srgbClr val="9E403D"/>
                </a:solidFill>
              </a:rPr>
              <a:t>Nong</a:t>
            </a:r>
            <a:r>
              <a:rPr lang="en-US" altLang="zh-CN" sz="1000" dirty="0" smtClean="0">
                <a:solidFill>
                  <a:srgbClr val="9E403D"/>
                </a:solidFill>
              </a:rPr>
              <a:t> </a:t>
            </a:r>
            <a:r>
              <a:rPr lang="en-US" altLang="zh-CN" sz="1000" dirty="0" err="1" smtClean="0">
                <a:solidFill>
                  <a:srgbClr val="9E403D"/>
                </a:solidFill>
              </a:rPr>
              <a:t>Khai</a:t>
            </a:r>
            <a:r>
              <a:rPr lang="en-US" altLang="zh-CN" sz="1000" dirty="0" smtClean="0">
                <a:solidFill>
                  <a:srgbClr val="9E403D"/>
                </a:solidFill>
              </a:rPr>
              <a:t>- Bangkok-  Port </a:t>
            </a:r>
            <a:r>
              <a:rPr lang="en-US" altLang="zh-CN" sz="1000" dirty="0" err="1" smtClean="0">
                <a:solidFill>
                  <a:srgbClr val="9E403D"/>
                </a:solidFill>
              </a:rPr>
              <a:t>Madapu</a:t>
            </a:r>
            <a:endParaRPr lang="zh-CN" altLang="en-US" sz="1000" dirty="0">
              <a:solidFill>
                <a:srgbClr val="9E403D"/>
              </a:solidFill>
            </a:endParaRPr>
          </a:p>
        </p:txBody>
      </p:sp>
      <p:sp>
        <p:nvSpPr>
          <p:cNvPr id="12" name="TextBox 11"/>
          <p:cNvSpPr txBox="1"/>
          <p:nvPr/>
        </p:nvSpPr>
        <p:spPr>
          <a:xfrm>
            <a:off x="5769744" y="5318534"/>
            <a:ext cx="1588337" cy="615553"/>
          </a:xfrm>
          <a:prstGeom prst="rect">
            <a:avLst/>
          </a:prstGeom>
          <a:solidFill>
            <a:srgbClr val="F5F3EA"/>
          </a:solidFill>
          <a:ln>
            <a:solidFill>
              <a:srgbClr val="881111"/>
            </a:solidFill>
          </a:ln>
        </p:spPr>
        <p:txBody>
          <a:bodyPr wrap="square" lIns="36000" tIns="0" rIns="36000" bIns="0" rtlCol="0">
            <a:spAutoFit/>
          </a:bodyPr>
          <a:lstStyle/>
          <a:p>
            <a:r>
              <a:rPr lang="en-US" altLang="zh-CN" sz="1000" dirty="0" smtClean="0">
                <a:solidFill>
                  <a:srgbClr val="9E403D"/>
                </a:solidFill>
              </a:rPr>
              <a:t>Laos:</a:t>
            </a:r>
          </a:p>
          <a:p>
            <a:r>
              <a:rPr lang="en-US" altLang="zh-CN" sz="1000" dirty="0" smtClean="0">
                <a:solidFill>
                  <a:srgbClr val="9E403D"/>
                </a:solidFill>
              </a:rPr>
              <a:t>Vientiane </a:t>
            </a:r>
            <a:r>
              <a:rPr lang="en-US" altLang="zh-CN" sz="1000" dirty="0" err="1" smtClean="0">
                <a:solidFill>
                  <a:srgbClr val="9E403D"/>
                </a:solidFill>
              </a:rPr>
              <a:t>Saiseta</a:t>
            </a:r>
            <a:r>
              <a:rPr lang="en-US" altLang="zh-CN" sz="1000" dirty="0" smtClean="0">
                <a:solidFill>
                  <a:srgbClr val="9E403D"/>
                </a:solidFill>
              </a:rPr>
              <a:t> comprehensive development zone</a:t>
            </a:r>
            <a:endParaRPr lang="zh-CN" altLang="en-US" sz="1000" dirty="0">
              <a:solidFill>
                <a:srgbClr val="9E403D"/>
              </a:solidFill>
            </a:endParaRPr>
          </a:p>
        </p:txBody>
      </p:sp>
    </p:spTree>
    <p:extLst>
      <p:ext uri="{BB962C8B-B14F-4D97-AF65-F5344CB8AC3E}">
        <p14:creationId xmlns:p14="http://schemas.microsoft.com/office/powerpoint/2010/main" val="151624850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1006076"/>
            <a:ext cx="8402300" cy="369332"/>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Crude oil bear market – focus on falling transportation cost</a:t>
            </a:r>
            <a:endParaRPr lang="zh-CN" altLang="en-US"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 name="标题 1"/>
          <p:cNvSpPr txBox="1">
            <a:spLocks/>
          </p:cNvSpPr>
          <p:nvPr/>
        </p:nvSpPr>
        <p:spPr>
          <a:xfrm>
            <a:off x="500400" y="28574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lvl="0" algn="ctr" eaLnBrk="1" hangingPunct="1">
              <a:lnSpc>
                <a:spcPct val="80000"/>
              </a:lnSpc>
            </a:pPr>
            <a:r>
              <a:rPr lang="en-US" altLang="zh-CN" sz="2800" b="1" kern="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2.2 New patterns and new normal</a:t>
            </a: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7" name="图示 6"/>
          <p:cNvGraphicFramePr/>
          <p:nvPr>
            <p:extLst>
              <p:ext uri="{D42A27DB-BD31-4B8C-83A1-F6EECF244321}">
                <p14:modId xmlns:p14="http://schemas.microsoft.com/office/powerpoint/2010/main" val="1355774009"/>
              </p:ext>
            </p:extLst>
          </p:nvPr>
        </p:nvGraphicFramePr>
        <p:xfrm>
          <a:off x="441114" y="1483320"/>
          <a:ext cx="3816424" cy="23042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新月形 12"/>
          <p:cNvSpPr/>
          <p:nvPr/>
        </p:nvSpPr>
        <p:spPr bwMode="auto">
          <a:xfrm rot="2030995">
            <a:off x="1194677" y="1726615"/>
            <a:ext cx="457200" cy="1197966"/>
          </a:xfrm>
          <a:prstGeom prst="mo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新月形 13"/>
          <p:cNvSpPr/>
          <p:nvPr/>
        </p:nvSpPr>
        <p:spPr bwMode="auto">
          <a:xfrm rot="8185458">
            <a:off x="3127320" y="1651943"/>
            <a:ext cx="484289" cy="1264255"/>
          </a:xfrm>
          <a:prstGeom prst="moon">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 name="文本框 14"/>
          <p:cNvSpPr txBox="1"/>
          <p:nvPr/>
        </p:nvSpPr>
        <p:spPr>
          <a:xfrm>
            <a:off x="251520" y="1764603"/>
            <a:ext cx="1008299" cy="646331"/>
          </a:xfrm>
          <a:prstGeom prst="rect">
            <a:avLst/>
          </a:prstGeom>
          <a:noFill/>
        </p:spPr>
        <p:txBody>
          <a:bodyPr wrap="square" rtlCol="0">
            <a:spAutoFi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Political game</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文本框 16"/>
          <p:cNvSpPr txBox="1"/>
          <p:nvPr/>
        </p:nvSpPr>
        <p:spPr>
          <a:xfrm>
            <a:off x="3800162" y="1633997"/>
            <a:ext cx="1346552" cy="1569660"/>
          </a:xfrm>
          <a:prstGeom prst="rect">
            <a:avLst/>
          </a:prstGeom>
          <a:noFill/>
        </p:spPr>
        <p:txBody>
          <a:bodyPr wrap="square" rtlCol="0">
            <a:spAutoFit/>
          </a:bodyPr>
          <a:lstStyle/>
          <a:p>
            <a:r>
              <a:rPr lang="en-US" altLang="zh-CN" sz="16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Energy revolution; new and old system game. Shale gas revolution</a:t>
            </a:r>
            <a:endParaRPr lang="zh-CN" altLang="en-US" sz="16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0" name="右箭头 19"/>
          <p:cNvSpPr/>
          <p:nvPr/>
        </p:nvSpPr>
        <p:spPr bwMode="auto">
          <a:xfrm rot="2412437">
            <a:off x="3698332" y="3777722"/>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3" name="右箭头 22"/>
          <p:cNvSpPr/>
          <p:nvPr/>
        </p:nvSpPr>
        <p:spPr bwMode="auto">
          <a:xfrm rot="8302850">
            <a:off x="4595382" y="3772524"/>
            <a:ext cx="978408" cy="484632"/>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4" name="文本框 23"/>
          <p:cNvSpPr txBox="1"/>
          <p:nvPr/>
        </p:nvSpPr>
        <p:spPr>
          <a:xfrm>
            <a:off x="3451131" y="4506027"/>
            <a:ext cx="2279570" cy="2031325"/>
          </a:xfrm>
          <a:prstGeom prst="rect">
            <a:avLst/>
          </a:prstGeom>
          <a:noFill/>
          <a:ln>
            <a:solidFill>
              <a:schemeClr val="tx1"/>
            </a:solidFill>
          </a:ln>
        </p:spPr>
        <p:txBody>
          <a:bodyPr wrap="square" rtlCol="0">
            <a:spAutoFit/>
          </a:bodyP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Influence on domestic market: </a:t>
            </a:r>
          </a:p>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 Remarkable reduction of logistics cost.                                  </a:t>
            </a:r>
          </a:p>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 Strategic reserve of China crude oil.</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5" name="矩形 24"/>
          <p:cNvSpPr/>
          <p:nvPr/>
        </p:nvSpPr>
        <p:spPr>
          <a:xfrm>
            <a:off x="5963893" y="3529877"/>
            <a:ext cx="2991480" cy="2354491"/>
          </a:xfrm>
          <a:prstGeom prst="rect">
            <a:avLst/>
          </a:prstGeom>
        </p:spPr>
        <p:txBody>
          <a:bodyPr wrap="square">
            <a:spAutoFit/>
          </a:bodyPr>
          <a:lstStyle/>
          <a:p>
            <a:r>
              <a:rPr lang="zh-CN" altLang="en-US" sz="1050"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As indicated in the report of CNPC, by the end of 2013, the Chinese strategic crude oil storage capacity had reached 140 million barrels. According to the plan published by NDRC, by 2020, China will complete all hardware facilities of oil strategic reserve base phase III, with the accumulative storage capacity increased to 85 million tons, i.e. about 600 million barrels.</a:t>
            </a:r>
            <a:endParaRPr lang="en-US" altLang="zh-CN" sz="1050"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zh-CN" alt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According to the estimation Energy Aspects, a London consultant, China purchased 87 million barrels of crude oil for strategic oil reservation in 2014. Additional 20 million barrels may be purchased if China expects to fill in all current reserve facilities.</a:t>
            </a:r>
            <a:endParaRPr lang="zh-CN" altLang="en-US" sz="105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6" name="矩形 25"/>
          <p:cNvSpPr/>
          <p:nvPr/>
        </p:nvSpPr>
        <p:spPr>
          <a:xfrm>
            <a:off x="1345668" y="4707123"/>
            <a:ext cx="1791563" cy="830997"/>
          </a:xfrm>
          <a:prstGeom prst="rect">
            <a:avLst/>
          </a:prstGeom>
        </p:spPr>
        <p:txBody>
          <a:bodyPr wrap="square">
            <a:spAutoFit/>
          </a:bodyPr>
          <a:lstStyle/>
          <a:p>
            <a:r>
              <a:rPr lang="en-US" altLang="zh-CN" sz="1200"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Falling oil price significantly reduces oil consumption cost for end users.</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7" name="右箭头 26"/>
          <p:cNvSpPr/>
          <p:nvPr/>
        </p:nvSpPr>
        <p:spPr bwMode="auto">
          <a:xfrm>
            <a:off x="5730701" y="5475633"/>
            <a:ext cx="322660" cy="242316"/>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8" name="左箭头 27"/>
          <p:cNvSpPr/>
          <p:nvPr/>
        </p:nvSpPr>
        <p:spPr bwMode="auto">
          <a:xfrm>
            <a:off x="3103560" y="4823624"/>
            <a:ext cx="314483" cy="177610"/>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 name="矩形 3"/>
          <p:cNvSpPr/>
          <p:nvPr/>
        </p:nvSpPr>
        <p:spPr>
          <a:xfrm>
            <a:off x="5170363" y="2784003"/>
            <a:ext cx="3082895" cy="646331"/>
          </a:xfrm>
          <a:prstGeom prst="rect">
            <a:avLst/>
          </a:prstGeom>
        </p:spPr>
        <p:txBody>
          <a:bodyPr wrap="none">
            <a:spAutoFit/>
          </a:bodyPr>
          <a:lstStyle/>
          <a:p>
            <a:r>
              <a:rPr lang="en-US" altLang="zh-CN"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China and Japan nuclear power</a:t>
            </a:r>
          </a:p>
          <a:p>
            <a:r>
              <a:rPr lang="en-US" altLang="zh-CN"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revives</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36893798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灯片编号占位符 3"/>
          <p:cNvSpPr>
            <a:spLocks noGrp="1"/>
          </p:cNvSpPr>
          <p:nvPr>
            <p:ph type="sldNum" sz="quarter" idx="10"/>
          </p:nvPr>
        </p:nvSpPr>
        <p:spPr>
          <a:noFill/>
        </p:spPr>
        <p:txBody>
          <a:bodyPr/>
          <a:lstStyle/>
          <a:p>
            <a:fld id="{10FAE375-CE2E-4710-9B24-BCAE7D460FF4}" type="slidenum">
              <a:rPr lang="zh-CN" altLang="en-US" smtClean="0">
                <a:ea typeface="+mn-ea"/>
                <a:cs typeface="Times New Roman" panose="02020603050405020304" pitchFamily="18" charset="0"/>
              </a:rPr>
              <a:pPr/>
              <a:t>34</a:t>
            </a:fld>
            <a:endParaRPr lang="en-US" altLang="zh-CN" smtClean="0">
              <a:ea typeface="+mn-ea"/>
              <a:cs typeface="Times New Roman" panose="02020603050405020304" pitchFamily="18" charset="0"/>
            </a:endParaRPr>
          </a:p>
        </p:txBody>
      </p:sp>
      <p:grpSp>
        <p:nvGrpSpPr>
          <p:cNvPr id="2" name="Group 4"/>
          <p:cNvGrpSpPr>
            <a:grpSpLocks/>
          </p:cNvGrpSpPr>
          <p:nvPr/>
        </p:nvGrpSpPr>
        <p:grpSpPr bwMode="auto">
          <a:xfrm>
            <a:off x="2357422" y="1714488"/>
            <a:ext cx="4876800" cy="457200"/>
            <a:chOff x="1344" y="1392"/>
            <a:chExt cx="3072" cy="288"/>
          </a:xfrm>
        </p:grpSpPr>
        <p:sp>
          <p:nvSpPr>
            <p:cNvPr id="15383" name="Rectangle 5"/>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84"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3.1</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3" name="Group 7"/>
          <p:cNvGrpSpPr>
            <a:grpSpLocks/>
          </p:cNvGrpSpPr>
          <p:nvPr/>
        </p:nvGrpSpPr>
        <p:grpSpPr bwMode="auto">
          <a:xfrm>
            <a:off x="2357422" y="2428868"/>
            <a:ext cx="4876800" cy="457200"/>
            <a:chOff x="1344" y="1872"/>
            <a:chExt cx="3072" cy="288"/>
          </a:xfrm>
        </p:grpSpPr>
        <p:sp>
          <p:nvSpPr>
            <p:cNvPr id="15381" name="Rectangle 8"/>
            <p:cNvSpPr>
              <a:spLocks noChangeArrowheads="1"/>
            </p:cNvSpPr>
            <p:nvPr/>
          </p:nvSpPr>
          <p:spPr bwMode="gray">
            <a:xfrm>
              <a:off x="1680" y="1872"/>
              <a:ext cx="2736" cy="288"/>
            </a:xfrm>
            <a:prstGeom prst="rect">
              <a:avLst/>
            </a:prstGeom>
            <a:gradFill rotWithShape="1">
              <a:gsLst>
                <a:gs pos="0">
                  <a:srgbClr val="DCE2FF"/>
                </a:gs>
                <a:gs pos="100000">
                  <a:srgbClr val="9EB0FE"/>
                </a:gs>
              </a:gsLst>
              <a:lin ang="0" scaled="1"/>
            </a:gradFill>
            <a:ln w="9525" algn="ctr">
              <a:noFill/>
              <a:miter lim="800000"/>
              <a:headEnd/>
              <a:tailEnd/>
            </a:ln>
            <a:effectLst>
              <a:prstShdw prst="shdw17" dist="63500" dir="5400000">
                <a:srgbClr val="5F6A98"/>
              </a:prstShdw>
            </a:effectLst>
          </p:spPr>
          <p:txBody>
            <a:bodyPr wrap="none" anchor="ctr"/>
            <a:lstStyle/>
            <a:p>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382" name="Rectangle 9"/>
            <p:cNvSpPr>
              <a:spLocks noChangeArrowheads="1"/>
            </p:cNvSpPr>
            <p:nvPr/>
          </p:nvSpPr>
          <p:spPr bwMode="gray">
            <a:xfrm>
              <a:off x="1344" y="1872"/>
              <a:ext cx="384" cy="288"/>
            </a:xfrm>
            <a:prstGeom prst="rect">
              <a:avLst/>
            </a:prstGeom>
            <a:gradFill rotWithShape="1">
              <a:gsLst>
                <a:gs pos="0">
                  <a:srgbClr val="573A7A"/>
                </a:gs>
                <a:gs pos="50000">
                  <a:srgbClr val="A971ED"/>
                </a:gs>
                <a:gs pos="100000">
                  <a:srgbClr val="573A7A"/>
                </a:gs>
              </a:gsLst>
              <a:lin ang="0" scaled="1"/>
            </a:gradFill>
            <a:ln w="9525" algn="ctr">
              <a:noFill/>
              <a:miter lim="800000"/>
              <a:headEnd/>
              <a:tailEnd/>
            </a:ln>
            <a:effectLst>
              <a:prstShdw prst="shdw17" dist="63500" dir="5400000">
                <a:srgbClr val="65448E"/>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3.2</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15370" name="Rectangle 19"/>
          <p:cNvSpPr>
            <a:spLocks noChangeArrowheads="1"/>
          </p:cNvSpPr>
          <p:nvPr/>
        </p:nvSpPr>
        <p:spPr bwMode="auto">
          <a:xfrm>
            <a:off x="3000364" y="1785926"/>
            <a:ext cx="4143404" cy="369332"/>
          </a:xfrm>
          <a:prstGeom prst="rect">
            <a:avLst/>
          </a:prstGeom>
          <a:noFill/>
          <a:ln w="9525" algn="ctr">
            <a:noFill/>
            <a:miter lim="800000"/>
            <a:headEnd/>
            <a:tailEnd/>
          </a:ln>
        </p:spPr>
        <p:txBody>
          <a:bodyPr wrap="square">
            <a:spAutoFit/>
          </a:bodyPr>
          <a:lstStyle/>
          <a:p>
            <a:pPr eaLnBrk="0" hangingPunct="0"/>
            <a:r>
              <a:rPr lang="en-US" altLang="zh-CN"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General supply and demand</a:t>
            </a:r>
            <a:endParaRPr lang="en-US" altLang="zh-CN"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5" name="Text Box 7"/>
          <p:cNvSpPr txBox="1">
            <a:spLocks noChangeArrowheads="1"/>
          </p:cNvSpPr>
          <p:nvPr/>
        </p:nvSpPr>
        <p:spPr bwMode="auto">
          <a:xfrm>
            <a:off x="2714612" y="857232"/>
            <a:ext cx="4604658" cy="461665"/>
          </a:xfrm>
          <a:prstGeom prst="rect">
            <a:avLst/>
          </a:prstGeom>
          <a:noFill/>
          <a:ln w="9525" algn="ctr">
            <a:noFill/>
            <a:miter lim="800000"/>
            <a:headEnd/>
            <a:tailEnd/>
          </a:ln>
        </p:spPr>
        <p:txBody>
          <a:bodyPr wrap="none">
            <a:spAutoFit/>
          </a:bodyPr>
          <a:lstStyle/>
          <a:p>
            <a:r>
              <a:rPr lang="en-US" altLang="zh-CN" sz="2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 Prediction of NR Pricing Trend</a:t>
            </a:r>
            <a:endParaRPr lang="zh-CN" altLang="en-US" sz="2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4" name="Rectangle 20"/>
          <p:cNvSpPr>
            <a:spLocks noChangeArrowheads="1"/>
          </p:cNvSpPr>
          <p:nvPr/>
        </p:nvSpPr>
        <p:spPr bwMode="auto">
          <a:xfrm>
            <a:off x="3000364" y="2500306"/>
            <a:ext cx="4038600" cy="369332"/>
          </a:xfrm>
          <a:prstGeom prst="rect">
            <a:avLst/>
          </a:prstGeom>
          <a:noFill/>
          <a:ln w="9525" algn="ctr">
            <a:noFill/>
            <a:miter lim="800000"/>
            <a:headEnd/>
            <a:tailEnd/>
          </a:ln>
        </p:spPr>
        <p:txBody>
          <a:bodyPr>
            <a:spAutoFit/>
          </a:bodyPr>
          <a:lstStyle/>
          <a:p>
            <a:r>
              <a:rPr lang="en-US" altLang="zh-CN"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Cost  prediction</a:t>
            </a:r>
            <a:endParaRPr lang="en-US" altLang="zh-CN"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4" name="Group 4"/>
          <p:cNvGrpSpPr>
            <a:grpSpLocks/>
          </p:cNvGrpSpPr>
          <p:nvPr/>
        </p:nvGrpSpPr>
        <p:grpSpPr bwMode="auto">
          <a:xfrm>
            <a:off x="2357422" y="3143248"/>
            <a:ext cx="4876800" cy="457200"/>
            <a:chOff x="1344" y="1392"/>
            <a:chExt cx="3072" cy="288"/>
          </a:xfrm>
        </p:grpSpPr>
        <p:sp>
          <p:nvSpPr>
            <p:cNvPr id="13" name="Rectangle 5"/>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3.3</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grpSp>
        <p:nvGrpSpPr>
          <p:cNvPr id="16" name="Group 7"/>
          <p:cNvGrpSpPr>
            <a:grpSpLocks/>
          </p:cNvGrpSpPr>
          <p:nvPr/>
        </p:nvGrpSpPr>
        <p:grpSpPr bwMode="auto">
          <a:xfrm>
            <a:off x="2357422" y="3857628"/>
            <a:ext cx="4876800" cy="457200"/>
            <a:chOff x="1344" y="1872"/>
            <a:chExt cx="3072" cy="288"/>
          </a:xfrm>
        </p:grpSpPr>
        <p:sp>
          <p:nvSpPr>
            <p:cNvPr id="17" name="Rectangle 8"/>
            <p:cNvSpPr>
              <a:spLocks noChangeArrowheads="1"/>
            </p:cNvSpPr>
            <p:nvPr/>
          </p:nvSpPr>
          <p:spPr bwMode="gray">
            <a:xfrm>
              <a:off x="1680" y="1872"/>
              <a:ext cx="2736" cy="288"/>
            </a:xfrm>
            <a:prstGeom prst="rect">
              <a:avLst/>
            </a:prstGeom>
            <a:gradFill rotWithShape="1">
              <a:gsLst>
                <a:gs pos="0">
                  <a:srgbClr val="DCE2FF"/>
                </a:gs>
                <a:gs pos="100000">
                  <a:srgbClr val="9EB0FE"/>
                </a:gs>
              </a:gsLst>
              <a:lin ang="0" scaled="1"/>
            </a:gradFill>
            <a:ln w="9525" algn="ctr">
              <a:noFill/>
              <a:miter lim="800000"/>
              <a:headEnd/>
              <a:tailEnd/>
            </a:ln>
            <a:effectLst>
              <a:prstShdw prst="shdw17" dist="63500" dir="5400000">
                <a:srgbClr val="5F6A98"/>
              </a:prstShdw>
            </a:effectLst>
          </p:spPr>
          <p:txBody>
            <a:bodyPr wrap="none" anchor="ctr"/>
            <a:lstStyle/>
            <a:p>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8" name="Rectangle 9"/>
            <p:cNvSpPr>
              <a:spLocks noChangeArrowheads="1"/>
            </p:cNvSpPr>
            <p:nvPr/>
          </p:nvSpPr>
          <p:spPr bwMode="gray">
            <a:xfrm>
              <a:off x="1344" y="1872"/>
              <a:ext cx="384" cy="288"/>
            </a:xfrm>
            <a:prstGeom prst="rect">
              <a:avLst/>
            </a:prstGeom>
            <a:gradFill rotWithShape="1">
              <a:gsLst>
                <a:gs pos="0">
                  <a:srgbClr val="573A7A"/>
                </a:gs>
                <a:gs pos="50000">
                  <a:srgbClr val="A971ED"/>
                </a:gs>
                <a:gs pos="100000">
                  <a:srgbClr val="573A7A"/>
                </a:gs>
              </a:gsLst>
              <a:lin ang="0" scaled="1"/>
            </a:gradFill>
            <a:ln w="9525" algn="ctr">
              <a:noFill/>
              <a:miter lim="800000"/>
              <a:headEnd/>
              <a:tailEnd/>
            </a:ln>
            <a:effectLst>
              <a:prstShdw prst="shdw17" dist="63500" dir="5400000">
                <a:srgbClr val="65448E"/>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3.4</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19" name="Rectangle 19"/>
          <p:cNvSpPr>
            <a:spLocks noChangeArrowheads="1"/>
          </p:cNvSpPr>
          <p:nvPr/>
        </p:nvSpPr>
        <p:spPr bwMode="auto">
          <a:xfrm>
            <a:off x="2989123" y="3217959"/>
            <a:ext cx="4143404" cy="307777"/>
          </a:xfrm>
          <a:prstGeom prst="rect">
            <a:avLst/>
          </a:prstGeom>
          <a:noFill/>
          <a:ln w="9525" algn="ctr">
            <a:noFill/>
            <a:miter lim="800000"/>
            <a:headEnd/>
            <a:tailEnd/>
          </a:ln>
        </p:spPr>
        <p:txBody>
          <a:bodyPr wrap="square">
            <a:spAutoFit/>
          </a:bodyPr>
          <a:lstStyle/>
          <a:p>
            <a:pPr eaLnBrk="0" hangingPunct="0"/>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Incident influence – political impact, climate factors</a:t>
            </a:r>
            <a:endParaRPr lang="en-US"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27" name="Group 4"/>
          <p:cNvGrpSpPr>
            <a:grpSpLocks/>
          </p:cNvGrpSpPr>
          <p:nvPr/>
        </p:nvGrpSpPr>
        <p:grpSpPr bwMode="auto">
          <a:xfrm>
            <a:off x="2357422" y="4607422"/>
            <a:ext cx="4876800" cy="457200"/>
            <a:chOff x="1344" y="1392"/>
            <a:chExt cx="3072" cy="288"/>
          </a:xfrm>
        </p:grpSpPr>
        <p:sp>
          <p:nvSpPr>
            <p:cNvPr id="28" name="Rectangle 5"/>
            <p:cNvSpPr>
              <a:spLocks noChangeArrowheads="1"/>
            </p:cNvSpPr>
            <p:nvPr/>
          </p:nvSpPr>
          <p:spPr bwMode="gray">
            <a:xfrm>
              <a:off x="1680" y="1392"/>
              <a:ext cx="2736" cy="288"/>
            </a:xfrm>
            <a:prstGeom prst="rect">
              <a:avLst/>
            </a:prstGeom>
            <a:gradFill rotWithShape="1">
              <a:gsLst>
                <a:gs pos="0">
                  <a:srgbClr val="C8F1FA"/>
                </a:gs>
                <a:gs pos="100000">
                  <a:srgbClr val="68D8F2"/>
                </a:gs>
              </a:gsLst>
              <a:lin ang="0" scaled="1"/>
            </a:gradFill>
            <a:ln w="9525" algn="ctr">
              <a:noFill/>
              <a:miter lim="800000"/>
              <a:headEnd/>
              <a:tailEnd/>
            </a:ln>
            <a:effectLst>
              <a:prstShdw prst="shdw17" dist="63500" dir="5400000">
                <a:srgbClr val="3E8291"/>
              </a:prstShdw>
            </a:effec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9" name="Rectangle 6"/>
            <p:cNvSpPr>
              <a:spLocks noChangeArrowheads="1"/>
            </p:cNvSpPr>
            <p:nvPr/>
          </p:nvSpPr>
          <p:spPr bwMode="gray">
            <a:xfrm>
              <a:off x="1344" y="1392"/>
              <a:ext cx="384" cy="288"/>
            </a:xfrm>
            <a:prstGeom prst="rect">
              <a:avLst/>
            </a:prstGeom>
            <a:gradFill rotWithShape="1">
              <a:gsLst>
                <a:gs pos="0">
                  <a:srgbClr val="284E75"/>
                </a:gs>
                <a:gs pos="50000">
                  <a:srgbClr val="4D98E3"/>
                </a:gs>
                <a:gs pos="100000">
                  <a:srgbClr val="284E75"/>
                </a:gs>
              </a:gsLst>
              <a:lin ang="0" scaled="1"/>
            </a:gradFill>
            <a:ln w="9525" algn="ctr">
              <a:noFill/>
              <a:miter lim="800000"/>
              <a:headEnd/>
              <a:tailEnd/>
            </a:ln>
            <a:effectLst>
              <a:prstShdw prst="shdw17" dist="63500" dir="5400000">
                <a:srgbClr val="2E5B88"/>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3.5</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26" name="Rectangle 19"/>
          <p:cNvSpPr>
            <a:spLocks noChangeArrowheads="1"/>
          </p:cNvSpPr>
          <p:nvPr/>
        </p:nvSpPr>
        <p:spPr bwMode="auto">
          <a:xfrm>
            <a:off x="3036037" y="3901562"/>
            <a:ext cx="4143404" cy="369332"/>
          </a:xfrm>
          <a:prstGeom prst="rect">
            <a:avLst/>
          </a:prstGeom>
          <a:noFill/>
          <a:ln w="9525" algn="ctr">
            <a:noFill/>
            <a:miter lim="800000"/>
            <a:headEnd/>
            <a:tailEnd/>
          </a:ln>
        </p:spPr>
        <p:txBody>
          <a:bodyPr wrap="square">
            <a:spAutoFit/>
          </a:bodyPr>
          <a:lstStyle/>
          <a:p>
            <a:r>
              <a:rPr lang="en-US" altLang="zh-CN"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Long-term price cycle</a:t>
            </a:r>
            <a:endParaRPr lang="en-US" altLang="zh-CN"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30" name="Group 7"/>
          <p:cNvGrpSpPr>
            <a:grpSpLocks/>
          </p:cNvGrpSpPr>
          <p:nvPr/>
        </p:nvGrpSpPr>
        <p:grpSpPr bwMode="auto">
          <a:xfrm>
            <a:off x="2358713" y="5268883"/>
            <a:ext cx="4876800" cy="457200"/>
            <a:chOff x="1344" y="1872"/>
            <a:chExt cx="3072" cy="288"/>
          </a:xfrm>
        </p:grpSpPr>
        <p:sp>
          <p:nvSpPr>
            <p:cNvPr id="31" name="Rectangle 8"/>
            <p:cNvSpPr>
              <a:spLocks noChangeArrowheads="1"/>
            </p:cNvSpPr>
            <p:nvPr/>
          </p:nvSpPr>
          <p:spPr bwMode="gray">
            <a:xfrm>
              <a:off x="1680" y="1872"/>
              <a:ext cx="2736" cy="288"/>
            </a:xfrm>
            <a:prstGeom prst="rect">
              <a:avLst/>
            </a:prstGeom>
            <a:gradFill rotWithShape="1">
              <a:gsLst>
                <a:gs pos="0">
                  <a:srgbClr val="DCE2FF"/>
                </a:gs>
                <a:gs pos="100000">
                  <a:srgbClr val="9EB0FE"/>
                </a:gs>
              </a:gsLst>
              <a:lin ang="0" scaled="1"/>
            </a:gradFill>
            <a:ln w="9525" algn="ctr">
              <a:noFill/>
              <a:miter lim="800000"/>
              <a:headEnd/>
              <a:tailEnd/>
            </a:ln>
            <a:effectLst>
              <a:prstShdw prst="shdw17" dist="63500" dir="5400000">
                <a:srgbClr val="5F6A98"/>
              </a:prstShdw>
            </a:effectLst>
          </p:spPr>
          <p:txBody>
            <a:bodyPr wrap="none" anchor="ctr"/>
            <a:lstStyle/>
            <a:p>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2" name="Rectangle 9"/>
            <p:cNvSpPr>
              <a:spLocks noChangeArrowheads="1"/>
            </p:cNvSpPr>
            <p:nvPr/>
          </p:nvSpPr>
          <p:spPr bwMode="gray">
            <a:xfrm>
              <a:off x="1344" y="1872"/>
              <a:ext cx="384" cy="288"/>
            </a:xfrm>
            <a:prstGeom prst="rect">
              <a:avLst/>
            </a:prstGeom>
            <a:gradFill rotWithShape="1">
              <a:gsLst>
                <a:gs pos="0">
                  <a:srgbClr val="573A7A"/>
                </a:gs>
                <a:gs pos="50000">
                  <a:srgbClr val="A971ED"/>
                </a:gs>
                <a:gs pos="100000">
                  <a:srgbClr val="573A7A"/>
                </a:gs>
              </a:gsLst>
              <a:lin ang="0" scaled="1"/>
            </a:gradFill>
            <a:ln w="9525" algn="ctr">
              <a:noFill/>
              <a:miter lim="800000"/>
              <a:headEnd/>
              <a:tailEnd/>
            </a:ln>
            <a:effectLst>
              <a:prstShdw prst="shdw17" dist="63500" dir="5400000">
                <a:srgbClr val="65448E"/>
              </a:prstShdw>
            </a:effectLst>
          </p:spPr>
          <p:txBody>
            <a:bodyPr wrap="none" anchor="ctr"/>
            <a:lstStyle/>
            <a:p>
              <a:pPr algn="ctr" eaLnBrk="0" hangingPunct="0"/>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3.6</a:t>
              </a:r>
              <a:endPar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33" name="Rectangle 19"/>
          <p:cNvSpPr>
            <a:spLocks noChangeArrowheads="1"/>
          </p:cNvSpPr>
          <p:nvPr/>
        </p:nvSpPr>
        <p:spPr bwMode="auto">
          <a:xfrm>
            <a:off x="3000364" y="5328206"/>
            <a:ext cx="4143404" cy="338554"/>
          </a:xfrm>
          <a:prstGeom prst="rect">
            <a:avLst/>
          </a:prstGeom>
          <a:noFill/>
          <a:ln w="9525" algn="ctr">
            <a:noFill/>
            <a:miter lim="800000"/>
            <a:headEnd/>
            <a:tailEnd/>
          </a:ln>
        </p:spPr>
        <p:txBody>
          <a:bodyPr wrap="square">
            <a:spAutoFit/>
          </a:bodyPr>
          <a:lstStyle/>
          <a:p>
            <a:pPr eaLnBrk="0" hangingPunct="0"/>
            <a:r>
              <a:rPr lang="en-US" altLang="zh-CN" sz="16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Price trend prediction and trading strategies</a:t>
            </a:r>
            <a:endParaRPr lang="en-US" altLang="zh-CN" sz="16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 name="Rectangle 20"/>
          <p:cNvSpPr>
            <a:spLocks noChangeArrowheads="1"/>
          </p:cNvSpPr>
          <p:nvPr/>
        </p:nvSpPr>
        <p:spPr bwMode="auto">
          <a:xfrm>
            <a:off x="3000364" y="4682133"/>
            <a:ext cx="4038600" cy="307777"/>
          </a:xfrm>
          <a:prstGeom prst="rect">
            <a:avLst/>
          </a:prstGeom>
          <a:noFill/>
          <a:ln w="9525" algn="ctr">
            <a:noFill/>
            <a:miter lim="800000"/>
            <a:headEnd/>
            <a:tailEnd/>
          </a:ln>
        </p:spPr>
        <p:txBody>
          <a:bodyPr>
            <a:spAutoFit/>
          </a:bodyPr>
          <a:lstStyle/>
          <a:p>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Short-term fundamental disturbance factors</a:t>
            </a:r>
            <a:endParaRPr lang="en-US"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6581459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
          <p:cNvSpPr txBox="1">
            <a:spLocks/>
          </p:cNvSpPr>
          <p:nvPr/>
        </p:nvSpPr>
        <p:spPr>
          <a:xfrm>
            <a:off x="500400" y="28574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3.1 General Supply and Demand Pattern</a:t>
            </a: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矩形 7"/>
          <p:cNvSpPr/>
          <p:nvPr/>
        </p:nvSpPr>
        <p:spPr>
          <a:xfrm>
            <a:off x="500400" y="1090802"/>
            <a:ext cx="8402300" cy="369332"/>
          </a:xfrm>
          <a:prstGeom prst="rect">
            <a:avLst/>
          </a:prstGeom>
        </p:spPr>
        <p:txBody>
          <a:bodyPr wrap="square">
            <a:spAutoFit/>
          </a:bodyPr>
          <a:lstStyle/>
          <a:p>
            <a:pPr>
              <a:buFont typeface="Wingdings" pitchFamily="2" charset="2"/>
              <a:buChar char="Ø"/>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Decreasing pressure of excess</a:t>
            </a:r>
            <a:endParaRPr lang="zh-CN" altLang="en-US"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7" name="图表 6"/>
          <p:cNvGraphicFramePr>
            <a:graphicFrameLocks/>
          </p:cNvGraphicFramePr>
          <p:nvPr>
            <p:extLst>
              <p:ext uri="{D42A27DB-BD31-4B8C-83A1-F6EECF244321}">
                <p14:modId xmlns:p14="http://schemas.microsoft.com/office/powerpoint/2010/main" val="3965037514"/>
              </p:ext>
            </p:extLst>
          </p:nvPr>
        </p:nvGraphicFramePr>
        <p:xfrm>
          <a:off x="611560" y="1460135"/>
          <a:ext cx="3744416" cy="1824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图表 8"/>
          <p:cNvGraphicFramePr>
            <a:graphicFrameLocks/>
          </p:cNvGraphicFramePr>
          <p:nvPr>
            <p:extLst>
              <p:ext uri="{D42A27DB-BD31-4B8C-83A1-F6EECF244321}">
                <p14:modId xmlns:p14="http://schemas.microsoft.com/office/powerpoint/2010/main" val="1729600410"/>
              </p:ext>
            </p:extLst>
          </p:nvPr>
        </p:nvGraphicFramePr>
        <p:xfrm>
          <a:off x="611560" y="3341519"/>
          <a:ext cx="3744416" cy="17281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 name="图表 9"/>
          <p:cNvGraphicFramePr>
            <a:graphicFrameLocks/>
          </p:cNvGraphicFramePr>
          <p:nvPr>
            <p:extLst>
              <p:ext uri="{D42A27DB-BD31-4B8C-83A1-F6EECF244321}">
                <p14:modId xmlns:p14="http://schemas.microsoft.com/office/powerpoint/2010/main" val="766671658"/>
              </p:ext>
            </p:extLst>
          </p:nvPr>
        </p:nvGraphicFramePr>
        <p:xfrm>
          <a:off x="4499992" y="3341518"/>
          <a:ext cx="3585934" cy="174366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 name="图表 12"/>
          <p:cNvGraphicFramePr>
            <a:graphicFrameLocks/>
          </p:cNvGraphicFramePr>
          <p:nvPr>
            <p:extLst>
              <p:ext uri="{D42A27DB-BD31-4B8C-83A1-F6EECF244321}">
                <p14:modId xmlns:p14="http://schemas.microsoft.com/office/powerpoint/2010/main" val="1830031562"/>
              </p:ext>
            </p:extLst>
          </p:nvPr>
        </p:nvGraphicFramePr>
        <p:xfrm>
          <a:off x="4499992" y="1460134"/>
          <a:ext cx="3585934" cy="1824850"/>
        </p:xfrm>
        <a:graphic>
          <a:graphicData uri="http://schemas.openxmlformats.org/drawingml/2006/chart">
            <c:chart xmlns:c="http://schemas.openxmlformats.org/drawingml/2006/chart" xmlns:r="http://schemas.openxmlformats.org/officeDocument/2006/relationships" r:id="rId6"/>
          </a:graphicData>
        </a:graphic>
      </p:graphicFrame>
      <p:sp>
        <p:nvSpPr>
          <p:cNvPr id="14" name="矩形 13"/>
          <p:cNvSpPr/>
          <p:nvPr/>
        </p:nvSpPr>
        <p:spPr>
          <a:xfrm>
            <a:off x="1187624" y="1551875"/>
            <a:ext cx="864096" cy="276999"/>
          </a:xfrm>
          <a:prstGeom prst="rect">
            <a:avLst/>
          </a:prstGeom>
        </p:spPr>
        <p:txBody>
          <a:bodyPr wrap="square">
            <a:spAutoFit/>
          </a:bodyPr>
          <a:lstStyle/>
          <a:p>
            <a:pPr algn="ctr" fontAlgn="b"/>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Optimistic</a:t>
            </a:r>
            <a:endParaRPr lang="en-US" altLang="zh-CN"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 name="矩形 14"/>
          <p:cNvSpPr/>
          <p:nvPr/>
        </p:nvSpPr>
        <p:spPr>
          <a:xfrm>
            <a:off x="1079612" y="3480018"/>
            <a:ext cx="1080120" cy="276999"/>
          </a:xfrm>
          <a:prstGeom prst="rect">
            <a:avLst/>
          </a:prstGeom>
        </p:spPr>
        <p:txBody>
          <a:bodyPr wrap="square">
            <a:spAutoFit/>
          </a:bodyPr>
          <a:lstStyle/>
          <a:p>
            <a:pPr algn="ctr" fontAlgn="b"/>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Optimistic</a:t>
            </a:r>
            <a:endParaRPr lang="en-US" altLang="zh-CN"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6" name="矩形 15"/>
          <p:cNvSpPr/>
          <p:nvPr/>
        </p:nvSpPr>
        <p:spPr>
          <a:xfrm>
            <a:off x="5148064" y="1551875"/>
            <a:ext cx="936104" cy="276999"/>
          </a:xfrm>
          <a:prstGeom prst="rect">
            <a:avLst/>
          </a:prstGeom>
        </p:spPr>
        <p:txBody>
          <a:bodyPr wrap="square">
            <a:spAutoFit/>
          </a:bodyPr>
          <a:lstStyle/>
          <a:p>
            <a:pPr algn="ctr" fontAlgn="b"/>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Pessimistic</a:t>
            </a:r>
            <a:endParaRPr lang="en-US" altLang="zh-CN"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矩形 16"/>
          <p:cNvSpPr/>
          <p:nvPr/>
        </p:nvSpPr>
        <p:spPr>
          <a:xfrm>
            <a:off x="5148064" y="3480017"/>
            <a:ext cx="936104" cy="276999"/>
          </a:xfrm>
          <a:prstGeom prst="rect">
            <a:avLst/>
          </a:prstGeom>
        </p:spPr>
        <p:txBody>
          <a:bodyPr wrap="square">
            <a:spAutoFit/>
          </a:bodyPr>
          <a:lstStyle/>
          <a:p>
            <a:pPr algn="ctr" fontAlgn="b"/>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Pessimistic</a:t>
            </a:r>
            <a:endParaRPr lang="en-US" altLang="zh-CN"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8" name="Rectangle 144"/>
          <p:cNvSpPr/>
          <p:nvPr>
            <p:custDataLst>
              <p:tags r:id="rId1"/>
            </p:custDataLst>
          </p:nvPr>
        </p:nvSpPr>
        <p:spPr>
          <a:xfrm>
            <a:off x="971600" y="5301208"/>
            <a:ext cx="6552728" cy="830997"/>
          </a:xfrm>
          <a:prstGeom prst="rect">
            <a:avLst/>
          </a:prstGeom>
          <a:solidFill>
            <a:schemeClr val="bg1"/>
          </a:solidFill>
        </p:spPr>
        <p:txBody>
          <a:bodyPr wrap="square">
            <a:spAutoFit/>
          </a:bodyPr>
          <a:lstStyle/>
          <a:p>
            <a:pPr marL="174625" indent="-174625" fontAlgn="base" hangingPunct="0">
              <a:spcAft>
                <a:spcPct val="0"/>
              </a:spcAft>
              <a:buFont typeface="Wingdings" pitchFamily="2" charset="2"/>
              <a:buChar char="§"/>
            </a:pPr>
            <a:r>
              <a:rPr lang="en-US" altLang="zh-CN" sz="12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As indicated by IRSG statistics,  global NR supply and demand will be still in an easing pattern before 2022. </a:t>
            </a:r>
          </a:p>
          <a:p>
            <a:pPr marL="174625" indent="-174625" fontAlgn="base" hangingPunct="0">
              <a:spcAft>
                <a:spcPct val="0"/>
              </a:spcAft>
              <a:buFont typeface="Wingdings" pitchFamily="2" charset="2"/>
              <a:buChar char="§"/>
            </a:pPr>
            <a:r>
              <a:rPr lang="en-US" altLang="zh-CN" sz="12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As predicated by IMF, NR stock consumption will reach the peak in 2015-2016 and then turn downward gradually.</a:t>
            </a:r>
            <a:endParaRPr lang="zh-CN" altLang="en-US" sz="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7582312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custDataLst>
              <p:tags r:id="rId1"/>
            </p:custDataLst>
          </p:nvPr>
        </p:nvSpPr>
        <p:spPr>
          <a:xfrm>
            <a:off x="323528" y="828571"/>
            <a:ext cx="8568952" cy="461665"/>
          </a:xfrm>
          <a:prstGeom prst="rect">
            <a:avLst/>
          </a:prstGeom>
          <a:noFill/>
        </p:spPr>
        <p:txBody>
          <a:bodyPr wrap="square" rtlCol="0" anchor="ctr">
            <a:spAutoFit/>
          </a:bodyPr>
          <a:lstStyle>
            <a:defPPr>
              <a:defRPr lang="zh-CN"/>
            </a:defPPr>
            <a:lvl1pPr>
              <a:defRPr sz="1600" b="1">
                <a:latin typeface="Arial" pitchFamily="34" charset="0"/>
                <a:ea typeface="楷体"/>
                <a:cs typeface="Arial" pitchFamily="34" charset="0"/>
              </a:defRPr>
            </a:lvl1pPr>
          </a:lstStyle>
          <a:p>
            <a:r>
              <a:rPr 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Over a long term in the future, developed countries and emerging economies will drive the global economy growth alternatively. The developed countries have rigid demand for NR, so the demand will remain relatively stable. Whether the surging growth of NR demand like the Chinese market will occur depends on the economic development of BRICS such as India and Brazil and other emerging markets.</a:t>
            </a:r>
            <a:endParaRPr lang="zh-CN" alt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3" name="图表 2"/>
          <p:cNvGraphicFramePr>
            <a:graphicFrameLocks/>
          </p:cNvGraphicFramePr>
          <p:nvPr>
            <p:extLst>
              <p:ext uri="{D42A27DB-BD31-4B8C-83A1-F6EECF244321}">
                <p14:modId xmlns:p14="http://schemas.microsoft.com/office/powerpoint/2010/main" val="684260307"/>
              </p:ext>
            </p:extLst>
          </p:nvPr>
        </p:nvGraphicFramePr>
        <p:xfrm>
          <a:off x="323528" y="3284984"/>
          <a:ext cx="3744416" cy="1800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 name="图表 3"/>
          <p:cNvGraphicFramePr>
            <a:graphicFrameLocks/>
          </p:cNvGraphicFramePr>
          <p:nvPr>
            <p:extLst>
              <p:ext uri="{D42A27DB-BD31-4B8C-83A1-F6EECF244321}">
                <p14:modId xmlns:p14="http://schemas.microsoft.com/office/powerpoint/2010/main" val="3175721037"/>
              </p:ext>
            </p:extLst>
          </p:nvPr>
        </p:nvGraphicFramePr>
        <p:xfrm>
          <a:off x="327855" y="1412776"/>
          <a:ext cx="3740089" cy="1872208"/>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5" name="图表 4"/>
          <p:cNvGraphicFramePr>
            <a:graphicFrameLocks/>
          </p:cNvGraphicFramePr>
          <p:nvPr>
            <p:extLst>
              <p:ext uri="{D42A27DB-BD31-4B8C-83A1-F6EECF244321}">
                <p14:modId xmlns:p14="http://schemas.microsoft.com/office/powerpoint/2010/main" val="57775164"/>
              </p:ext>
            </p:extLst>
          </p:nvPr>
        </p:nvGraphicFramePr>
        <p:xfrm>
          <a:off x="4788024" y="4320972"/>
          <a:ext cx="3888432" cy="1872208"/>
        </p:xfrm>
        <a:graphic>
          <a:graphicData uri="http://schemas.openxmlformats.org/drawingml/2006/chart">
            <c:chart xmlns:c="http://schemas.openxmlformats.org/drawingml/2006/chart" xmlns:r="http://schemas.openxmlformats.org/officeDocument/2006/relationships" r:id="rId7"/>
          </a:graphicData>
        </a:graphic>
      </p:graphicFrame>
      <p:sp>
        <p:nvSpPr>
          <p:cNvPr id="6" name="Rectangle 144"/>
          <p:cNvSpPr/>
          <p:nvPr>
            <p:custDataLst>
              <p:tags r:id="rId2"/>
            </p:custDataLst>
          </p:nvPr>
        </p:nvSpPr>
        <p:spPr>
          <a:xfrm>
            <a:off x="4283968" y="1412776"/>
            <a:ext cx="4788024" cy="1077218"/>
          </a:xfrm>
          <a:prstGeom prst="rect">
            <a:avLst/>
          </a:prstGeom>
          <a:solidFill>
            <a:schemeClr val="bg1"/>
          </a:solidFill>
        </p:spPr>
        <p:txBody>
          <a:bodyPr wrap="square">
            <a:spAutoFit/>
          </a:bodyPr>
          <a:lstStyle/>
          <a:p>
            <a:pPr marL="174625" indent="-174625">
              <a:buFont typeface="Wingdings" pitchFamily="2" charset="2"/>
              <a:buChar char="§"/>
            </a:pPr>
            <a:r>
              <a:rPr 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Although Southeast Asia is the main producer of rubber, the countries in this region are mostly at the low end of the chain. In recent years, these countries focus on the development of rubber processing and massive tyre productivity is transferred to them, leading to a sharp increase in rubber demands, particularly in  India, Indonesia and Thailand.</a:t>
            </a:r>
            <a:endParaRPr lang="en-US" altLang="zh-CN" sz="8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China remains the biggest consumer of rubber, where the demand for rubber grows over 6% for two consecutive years. However, with the economic restructuring in China, the slowdown GDP growth, turning point of real estate market and the replacement of its status as "world's factory", the rubber consumption growth in China is expected to slow down. </a:t>
            </a:r>
            <a:endParaRPr lang="zh-CN" altLang="en-US" sz="8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Rectangle 144"/>
          <p:cNvSpPr/>
          <p:nvPr>
            <p:custDataLst>
              <p:tags r:id="rId3"/>
            </p:custDataLst>
          </p:nvPr>
        </p:nvSpPr>
        <p:spPr>
          <a:xfrm>
            <a:off x="168785" y="5139477"/>
            <a:ext cx="4536504" cy="769441"/>
          </a:xfrm>
          <a:prstGeom prst="rect">
            <a:avLst/>
          </a:prstGeom>
          <a:solidFill>
            <a:schemeClr val="bg1"/>
          </a:solidFill>
        </p:spPr>
        <p:txBody>
          <a:bodyPr wrap="square">
            <a:spAutoFit/>
          </a:bodyPr>
          <a:lstStyle/>
          <a:p>
            <a:pPr marL="174625" indent="-174625">
              <a:buFont typeface="Wingdings" pitchFamily="2" charset="2"/>
              <a:buChar char="§"/>
            </a:pPr>
            <a:r>
              <a:rPr lang="en-US"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According to our prediction model, by 2020 global NR will still oversupplied; the turning point of supply and demand will emerge in 2021.</a:t>
            </a:r>
            <a:endParaRPr lang="en-US" altLang="zh-CN" sz="11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After 2015, the excess will decrease gradually; global stock consumption will reach the peak in 2017 and then turn downward. </a:t>
            </a:r>
            <a:endParaRPr lang="zh-CN" altLang="en-US" sz="11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右箭头 7"/>
          <p:cNvSpPr/>
          <p:nvPr/>
        </p:nvSpPr>
        <p:spPr>
          <a:xfrm>
            <a:off x="4067944" y="1920607"/>
            <a:ext cx="216024" cy="1402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9" name="左箭头 8"/>
          <p:cNvSpPr/>
          <p:nvPr/>
        </p:nvSpPr>
        <p:spPr>
          <a:xfrm>
            <a:off x="4572000" y="5452190"/>
            <a:ext cx="216024" cy="14401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Times New Roman" panose="02020603050405020304" pitchFamily="18" charset="0"/>
            </a:endParaRPr>
          </a:p>
        </p:txBody>
      </p:sp>
      <p:graphicFrame>
        <p:nvGraphicFramePr>
          <p:cNvPr id="10" name="图表 9"/>
          <p:cNvGraphicFramePr>
            <a:graphicFrameLocks/>
          </p:cNvGraphicFramePr>
          <p:nvPr>
            <p:extLst>
              <p:ext uri="{D42A27DB-BD31-4B8C-83A1-F6EECF244321}">
                <p14:modId xmlns:p14="http://schemas.microsoft.com/office/powerpoint/2010/main" val="110820635"/>
              </p:ext>
            </p:extLst>
          </p:nvPr>
        </p:nvGraphicFramePr>
        <p:xfrm>
          <a:off x="4788024" y="2520772"/>
          <a:ext cx="3888432" cy="1807750"/>
        </p:xfrm>
        <a:graphic>
          <a:graphicData uri="http://schemas.openxmlformats.org/drawingml/2006/chart">
            <c:chart xmlns:c="http://schemas.openxmlformats.org/drawingml/2006/chart" xmlns:r="http://schemas.openxmlformats.org/officeDocument/2006/relationships" r:id="rId8"/>
          </a:graphicData>
        </a:graphic>
      </p:graphicFrame>
      <p:sp>
        <p:nvSpPr>
          <p:cNvPr id="11" name="标题 1"/>
          <p:cNvSpPr txBox="1">
            <a:spLocks/>
          </p:cNvSpPr>
          <p:nvPr/>
        </p:nvSpPr>
        <p:spPr>
          <a:xfrm>
            <a:off x="493204" y="88589"/>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3.1 General supply</a:t>
            </a:r>
            <a:r>
              <a:rPr kumimoji="0" lang="en-US" altLang="zh-CN" sz="2800" b="1" i="0" u="none" strike="noStrike" kern="0" cap="none" spc="0" normalizeH="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 and demand</a:t>
            </a: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3705864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83568" y="1988840"/>
            <a:ext cx="2880320" cy="461665"/>
          </a:xfrm>
          <a:prstGeom prst="rect">
            <a:avLst/>
          </a:prstGeom>
        </p:spPr>
        <p:txBody>
          <a:bodyPr wrap="square">
            <a:spAutoFit/>
          </a:bodyPr>
          <a:lstStyle/>
          <a:p>
            <a:pPr algn="ctr"/>
            <a:r>
              <a:rPr lang="zh-CN" alt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东南亚产胶国成本</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zh-CN" alt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以泰国为代表，按最低日薪推算</a:t>
            </a:r>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t>
            </a:r>
          </a:p>
        </p:txBody>
      </p:sp>
      <p:sp>
        <p:nvSpPr>
          <p:cNvPr id="3" name="矩形 2"/>
          <p:cNvSpPr/>
          <p:nvPr/>
        </p:nvSpPr>
        <p:spPr>
          <a:xfrm>
            <a:off x="249511" y="4281738"/>
            <a:ext cx="4896544" cy="707886"/>
          </a:xfrm>
          <a:prstGeom prst="rect">
            <a:avLst/>
          </a:prstGeom>
          <a:solidFill>
            <a:schemeClr val="bg1"/>
          </a:solidFill>
        </p:spPr>
        <p:txBody>
          <a:bodyPr wrap="square">
            <a:spAutoFit/>
          </a:bodyPr>
          <a:lstStyle/>
          <a:p>
            <a:pPr marL="174625" indent="-174625">
              <a:buFont typeface="Wingdings" pitchFamily="2" charset="2"/>
              <a:buChar char="§"/>
            </a:pPr>
            <a:r>
              <a:rPr 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According to the survey, the current farming cost of rubber in China is about RMB 20000/ton</a:t>
            </a:r>
            <a:r>
              <a:rPr lang="zh-CN" alt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production cost in private sector is RMB 16,000/ton, 60% of which is labor cost. Manual cost increase is estimated based on the national  annual salary growth rate 8.93% (average in 2011-2013). </a:t>
            </a:r>
            <a:endParaRPr lang="en-US" altLang="zh-CN" sz="8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CNY is converted to USD based on RMB 1200/ton duty and 17% VAT, excluding other expenses and exchange rate fluctuation or tax rate adjustment. </a:t>
            </a:r>
            <a:endParaRPr lang="zh-CN" alt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1629985170"/>
              </p:ext>
            </p:extLst>
          </p:nvPr>
        </p:nvGraphicFramePr>
        <p:xfrm>
          <a:off x="297661" y="1424310"/>
          <a:ext cx="3567341" cy="2719617"/>
        </p:xfrm>
        <a:graphic>
          <a:graphicData uri="http://schemas.openxmlformats.org/drawingml/2006/table">
            <a:tbl>
              <a:tblPr firstRow="1" bandRow="1">
                <a:tableStyleId>{5C22544A-7EE6-4342-B048-85BDC9FD1C3A}</a:tableStyleId>
              </a:tblPr>
              <a:tblGrid>
                <a:gridCol w="470997"/>
                <a:gridCol w="648072"/>
                <a:gridCol w="648072"/>
                <a:gridCol w="864096"/>
                <a:gridCol w="936104"/>
              </a:tblGrid>
              <a:tr h="395589">
                <a:tc>
                  <a:txBody>
                    <a:bodyPr/>
                    <a:lstStyle/>
                    <a:p>
                      <a:pPr algn="ctr" fontAlgn="b"/>
                      <a:endParaRPr lang="zh-CN" altLang="en-US" sz="8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c>
                  <a:txBody>
                    <a:bodyPr/>
                    <a:lstStyle/>
                    <a:p>
                      <a:pPr algn="ctr" fontAlgn="b"/>
                      <a:r>
                        <a:rPr lang="en-US" altLang="zh-CN" sz="8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Min. pay/day</a:t>
                      </a:r>
                    </a:p>
                    <a:p>
                      <a:pPr algn="ctr" fontAlgn="b"/>
                      <a:r>
                        <a:rPr lang="en-US" altLang="zh-CN" sz="8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(THB)</a:t>
                      </a:r>
                      <a:endParaRPr lang="zh-CN" altLang="en-US" sz="8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c>
                  <a:txBody>
                    <a:bodyPr/>
                    <a:lstStyle/>
                    <a:p>
                      <a:pPr algn="ctr" fontAlgn="b"/>
                      <a:r>
                        <a:rPr lang="en-US" altLang="zh-CN" sz="8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Monthly rubber tapping (ton)</a:t>
                      </a:r>
                      <a:endParaRPr lang="zh-CN" altLang="en-US" sz="8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c>
                  <a:txBody>
                    <a:bodyPr/>
                    <a:lstStyle/>
                    <a:p>
                      <a:pPr algn="ctr" fontAlgn="b"/>
                      <a:r>
                        <a:rPr lang="en-US" altLang="zh-CN" sz="8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Rubber farming cost in theory</a:t>
                      </a:r>
                      <a:r>
                        <a:rPr lang="en-US" altLang="zh-CN" sz="800" b="0" i="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8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(USD/ton)</a:t>
                      </a:r>
                      <a:endParaRPr lang="zh-CN" altLang="en-US" sz="8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8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Factory cost in theory(USD/ton)</a:t>
                      </a:r>
                      <a:endParaRPr lang="zh-CN" altLang="en-US" sz="8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2014</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300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1875 </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2204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2015</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322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2013 </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2346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2016</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346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2161 </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2497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2017</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371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2320 </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2660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2018</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398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2490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2835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2019</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428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2673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3023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2020</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459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2870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3224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2021</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493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3080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3441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2022</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529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3307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3673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2023</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568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3550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3922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2024</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610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3811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4190 </a:t>
                      </a:r>
                    </a:p>
                  </a:txBody>
                  <a:tcPr marL="0" marR="0" marT="0" marB="0" anchor="b"/>
                </a:tc>
              </a:tr>
              <a:tr h="193669">
                <a:tc>
                  <a:txBody>
                    <a:bodyPr/>
                    <a:lstStyle/>
                    <a:p>
                      <a:pPr algn="ctr" fontAlgn="b"/>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2025</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655 </a:t>
                      </a: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0.1</a:t>
                      </a:r>
                    </a:p>
                  </a:txBody>
                  <a:tcPr marL="0" marR="0" marT="0" marB="0" anchor="b"/>
                </a:tc>
                <a:tc>
                  <a:txBody>
                    <a:bodyPr/>
                    <a:lstStyle/>
                    <a:p>
                      <a:pPr marL="0" algn="ctr" defTabSz="914400" rtl="0" eaLnBrk="1" fontAlgn="b" latinLnBrk="0" hangingPunct="1"/>
                      <a:r>
                        <a:rPr lang="en-US" altLang="zh-CN" sz="800" kern="12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4091 </a:t>
                      </a:r>
                      <a:endPar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b"/>
                </a:tc>
                <a:tc>
                  <a:txBody>
                    <a:bodyPr/>
                    <a:lstStyle/>
                    <a:p>
                      <a:pPr marL="0" algn="ctr" defTabSz="914400" rtl="0" eaLnBrk="1" fontAlgn="b" latinLnBrk="0" hangingPunct="1"/>
                      <a:r>
                        <a:rPr lang="en-US" altLang="zh-CN" sz="8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4477 </a:t>
                      </a:r>
                    </a:p>
                  </a:txBody>
                  <a:tcPr marL="0" marR="0" marT="0" marB="0" anchor="b"/>
                </a:tc>
              </a:tr>
            </a:tbl>
          </a:graphicData>
        </a:graphic>
      </p:graphicFrame>
      <p:sp>
        <p:nvSpPr>
          <p:cNvPr id="5" name="Rectangle 144"/>
          <p:cNvSpPr/>
          <p:nvPr>
            <p:custDataLst>
              <p:tags r:id="rId1"/>
            </p:custDataLst>
          </p:nvPr>
        </p:nvSpPr>
        <p:spPr>
          <a:xfrm>
            <a:off x="4384300" y="1071546"/>
            <a:ext cx="4759700" cy="2400657"/>
          </a:xfrm>
          <a:prstGeom prst="rect">
            <a:avLst/>
          </a:prstGeom>
          <a:solidFill>
            <a:schemeClr val="bg1"/>
          </a:solidFill>
        </p:spPr>
        <p:txBody>
          <a:bodyPr wrap="square">
            <a:spAutoFit/>
          </a:bodyPr>
          <a:lstStyle/>
          <a:p>
            <a:pPr marL="174625" indent="-174625">
              <a:buFont typeface="Wingdings" pitchFamily="2" charset="2"/>
              <a:buChar char="§"/>
            </a:pP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Currently, rubber plantation owner and farmers in Southeast Asia adopt a profit sharing model; in Thailand and other countries, the share is 4:6 (about 5:5 in Malaysia). Each  tapping worker can produce 3 tons in a year, which means rubber farmer gains 1.2 ton/year, 0.1 ton/month (based on 20 working days in a month).</a:t>
            </a:r>
            <a:endParaRPr lang="en-US" altLang="zh-CN" sz="10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From Jan. 1 2013, minimum daily pay in Thailand is adjusted to 300 THB, which will remain unchanged for two years. The daily pay in 2015-2025 is calculated incrementally based on average salary growth rate 7.35 for Thailand agriculture (annual average of 2011-2013). </a:t>
            </a:r>
            <a:r>
              <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endParaRPr lang="en-US" altLang="zh-CN" sz="10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Factory cost in theory is calculated based on the following equation: (rubber cup price/0.975+7+2)/FX rate*1000. Processing cost is 7 THB/kg; </a:t>
            </a:r>
            <a:r>
              <a:rPr lang="en-US" sz="1000"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Cess</a:t>
            </a: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tax is 2 THB/kg; drying rate is 0.975. Currently, since the raw material price has fallen below the line meeting the minimum daily pay requirement of rubber farmer, the actual processing cost is lower than theoretical one.</a:t>
            </a:r>
            <a:endPar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estimation of cost has not taken exchange rate fluctuation, </a:t>
            </a:r>
            <a:r>
              <a:rPr lang="en-US" sz="1000"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cess</a:t>
            </a: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tax, and annual output change of tapping workers.</a:t>
            </a:r>
            <a:endPar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 name="矩形 10"/>
          <p:cNvSpPr/>
          <p:nvPr>
            <p:custDataLst>
              <p:tags r:id="rId2"/>
            </p:custDataLst>
          </p:nvPr>
        </p:nvSpPr>
        <p:spPr>
          <a:xfrm>
            <a:off x="249511" y="1152015"/>
            <a:ext cx="4000528" cy="276999"/>
          </a:xfrm>
          <a:prstGeom prst="rect">
            <a:avLst/>
          </a:prstGeom>
          <a:solidFill>
            <a:schemeClr val="accent1">
              <a:lumMod val="20000"/>
              <a:lumOff val="80000"/>
            </a:schemeClr>
          </a:solidFill>
        </p:spPr>
        <p:txBody>
          <a:bodyPr wrap="square">
            <a:spAutoFit/>
          </a:bodyPr>
          <a:lstStyle/>
          <a:p>
            <a:pPr fontAlgn="ctr">
              <a:defRPr/>
            </a:pPr>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Production cost in Southeast Asia (e.g. Thailand)</a:t>
            </a:r>
            <a:endParaRPr lang="en-SG" altLang="zh-CN" sz="12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矩形 10"/>
          <p:cNvSpPr/>
          <p:nvPr>
            <p:custDataLst>
              <p:tags r:id="rId3"/>
            </p:custDataLst>
          </p:nvPr>
        </p:nvSpPr>
        <p:spPr>
          <a:xfrm>
            <a:off x="5796136" y="3447918"/>
            <a:ext cx="2586184" cy="276999"/>
          </a:xfrm>
          <a:prstGeom prst="rect">
            <a:avLst/>
          </a:prstGeom>
          <a:solidFill>
            <a:schemeClr val="accent1">
              <a:lumMod val="20000"/>
              <a:lumOff val="80000"/>
            </a:schemeClr>
          </a:solidFill>
        </p:spPr>
        <p:txBody>
          <a:bodyPr wrap="square">
            <a:spAutoFit/>
          </a:bodyPr>
          <a:lstStyle/>
          <a:p>
            <a:pPr fontAlgn="ctr">
              <a:defRPr/>
            </a:pPr>
            <a:r>
              <a:rPr lang="en-US" altLang="zh-CN" sz="12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Production cost of rubber in China</a:t>
            </a:r>
            <a:endParaRPr lang="en-SG" altLang="zh-CN" sz="12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8" name="表格 7"/>
          <p:cNvGraphicFramePr>
            <a:graphicFrameLocks noGrp="1"/>
          </p:cNvGraphicFramePr>
          <p:nvPr>
            <p:extLst>
              <p:ext uri="{D42A27DB-BD31-4B8C-83A1-F6EECF244321}">
                <p14:modId xmlns:p14="http://schemas.microsoft.com/office/powerpoint/2010/main" val="1263028732"/>
              </p:ext>
            </p:extLst>
          </p:nvPr>
        </p:nvGraphicFramePr>
        <p:xfrm>
          <a:off x="5425895" y="3724917"/>
          <a:ext cx="3337844" cy="2826948"/>
        </p:xfrm>
        <a:graphic>
          <a:graphicData uri="http://schemas.openxmlformats.org/drawingml/2006/table">
            <a:tbl>
              <a:tblPr firstRow="1" bandRow="1">
                <a:tableStyleId>{5C22544A-7EE6-4342-B048-85BDC9FD1C3A}</a:tableStyleId>
              </a:tblPr>
              <a:tblGrid>
                <a:gridCol w="470997"/>
                <a:gridCol w="648072"/>
                <a:gridCol w="648072"/>
                <a:gridCol w="706607"/>
                <a:gridCol w="864096"/>
              </a:tblGrid>
              <a:tr h="432048">
                <a:tc>
                  <a:txBody>
                    <a:bodyPr/>
                    <a:lstStyle/>
                    <a:p>
                      <a:pPr algn="ctr" fontAlgn="b"/>
                      <a:endParaRPr lang="zh-CN" altLang="en-US" sz="12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c>
                  <a:txBody>
                    <a:bodyPr/>
                    <a:lstStyle/>
                    <a:p>
                      <a:pPr algn="ctr" fontAlgn="b"/>
                      <a:r>
                        <a:rPr lang="en-US" altLang="zh-CN" sz="1100" b="0" i="0" u="none" strike="noStrike" kern="1200" dirty="0" smtClean="0">
                          <a:solidFill>
                            <a:schemeClr val="lt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Private sector cost</a:t>
                      </a:r>
                    </a:p>
                    <a:p>
                      <a:pPr algn="ctr" fontAlgn="b"/>
                      <a:r>
                        <a:rPr lang="en-US" altLang="zh-CN" sz="1100" b="0" i="0" u="none" strike="noStrike" kern="1200" dirty="0" smtClean="0">
                          <a:solidFill>
                            <a:schemeClr val="lt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(RMB/ton)</a:t>
                      </a:r>
                      <a:endParaRPr lang="zh-CN" altLang="en-US" sz="1100" b="0" i="0" u="none" strike="noStrike" kern="1200" dirty="0">
                        <a:solidFill>
                          <a:schemeClr val="lt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c>
                  <a:txBody>
                    <a:bodyPr/>
                    <a:lstStyle/>
                    <a:p>
                      <a:pPr algn="ctr" fontAlgn="b"/>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Farming cost</a:t>
                      </a:r>
                    </a:p>
                    <a:p>
                      <a:pPr algn="ctr" fontAlgn="b"/>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(RMB/ton)</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c>
                  <a:txBody>
                    <a:bodyPr/>
                    <a:lstStyle/>
                    <a:p>
                      <a:pPr algn="ctr" fontAlgn="b"/>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Average</a:t>
                      </a:r>
                      <a:r>
                        <a:rPr lang="en-US" altLang="zh-CN" sz="1100" b="0" i="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cost</a:t>
                      </a:r>
                    </a:p>
                    <a:p>
                      <a:pPr algn="ctr" fontAlgn="b"/>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(RMB/ton)</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Cost in</a:t>
                      </a:r>
                      <a:r>
                        <a:rPr lang="en-US" altLang="zh-CN" sz="1100" b="0" i="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USD</a:t>
                      </a:r>
                    </a:p>
                    <a:p>
                      <a:pPr marL="0" marR="0" indent="0" algn="ctr" defTabSz="914400" rtl="0" eaLnBrk="1" fontAlgn="b" latinLnBrk="0" hangingPunct="1">
                        <a:lnSpc>
                          <a:spcPct val="100000"/>
                        </a:lnSpc>
                        <a:spcBef>
                          <a:spcPts val="0"/>
                        </a:spcBef>
                        <a:spcAft>
                          <a:spcPts val="0"/>
                        </a:spcAft>
                        <a:buClrTx/>
                        <a:buSzTx/>
                        <a:buFontTx/>
                        <a:buNone/>
                        <a:tabLst/>
                        <a:defRPr/>
                      </a:pP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(USD/ton)</a:t>
                      </a:r>
                      <a:endParaRPr lang="zh-CN" altLang="en-US"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0" marR="0" marT="0" marB="0" anchor="ctr"/>
                </a:tc>
              </a:tr>
              <a:tr h="193669">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2014</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16000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20000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18000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2306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2015</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16857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21072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18964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2440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2016</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17791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22239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20015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2586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2017</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18808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23510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21159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2746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2018</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19916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24896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22406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2919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2019</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21123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26404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23764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3107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2020</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22438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28048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25243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3313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2021</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23870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29838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26854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3537 </a:t>
                      </a:r>
                    </a:p>
                  </a:txBody>
                  <a:tcPr marL="0" marR="0" marT="0" marB="0" anchor="b"/>
                </a:tc>
              </a:tr>
              <a:tr h="193669">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2022</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25431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31788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28609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3781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2023</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27130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33912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30521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4047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2024</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28981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36226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32604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4336 </a:t>
                      </a:r>
                    </a:p>
                  </a:txBody>
                  <a:tcPr marL="0" marR="0" marT="0" marB="0" anchor="b"/>
                </a:tc>
              </a:tr>
              <a:tr h="193669">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2025</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30998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38747 </a:t>
                      </a:r>
                    </a:p>
                  </a:txBody>
                  <a:tcPr marL="0" marR="0" marT="0" marB="0" anchor="b"/>
                </a:tc>
                <a:tc>
                  <a:txBody>
                    <a:bodyPr/>
                    <a:lstStyle/>
                    <a:p>
                      <a:pPr marL="0" algn="ctr" defTabSz="914400" rtl="0" eaLnBrk="1" fontAlgn="b" latinLnBrk="0" hangingPunct="1"/>
                      <a:r>
                        <a:rPr lang="en-US" altLang="zh-CN" sz="1200" kern="120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34872 </a:t>
                      </a:r>
                    </a:p>
                  </a:txBody>
                  <a:tcPr marL="0" marR="0" marT="0" marB="0" anchor="b"/>
                </a:tc>
                <a:tc>
                  <a:txBody>
                    <a:bodyPr/>
                    <a:lstStyle/>
                    <a:p>
                      <a:pPr marL="0" algn="ctr" defTabSz="914400" rtl="0" eaLnBrk="1" fontAlgn="b" latinLnBrk="0" hangingPunct="1"/>
                      <a:r>
                        <a:rPr lang="en-US" altLang="zh-CN" sz="1200" kern="1200" dirty="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rPr>
                        <a:t>4651 </a:t>
                      </a:r>
                    </a:p>
                  </a:txBody>
                  <a:tcPr marL="0" marR="0" marT="0" marB="0" anchor="b"/>
                </a:tc>
              </a:tr>
            </a:tbl>
          </a:graphicData>
        </a:graphic>
      </p:graphicFrame>
      <p:sp>
        <p:nvSpPr>
          <p:cNvPr id="9" name="右箭头 8"/>
          <p:cNvSpPr/>
          <p:nvPr/>
        </p:nvSpPr>
        <p:spPr>
          <a:xfrm>
            <a:off x="3895784" y="2396386"/>
            <a:ext cx="280860" cy="2880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0" name="右箭头 9"/>
          <p:cNvSpPr/>
          <p:nvPr/>
        </p:nvSpPr>
        <p:spPr>
          <a:xfrm flipH="1">
            <a:off x="5110826" y="5143512"/>
            <a:ext cx="288032" cy="288032"/>
          </a:xfrm>
          <a:prstGeom prst="rightArrow">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sym typeface="Times New Roman" panose="02020603050405020304" pitchFamily="18" charset="0"/>
            </a:endParaRPr>
          </a:p>
        </p:txBody>
      </p:sp>
      <p:sp>
        <p:nvSpPr>
          <p:cNvPr id="11" name="矩形 10"/>
          <p:cNvSpPr/>
          <p:nvPr/>
        </p:nvSpPr>
        <p:spPr>
          <a:xfrm>
            <a:off x="214282" y="5143512"/>
            <a:ext cx="4896544" cy="954107"/>
          </a:xfrm>
          <a:prstGeom prst="rect">
            <a:avLst/>
          </a:prstGeom>
          <a:solidFill>
            <a:schemeClr val="bg1"/>
          </a:solidFill>
        </p:spPr>
        <p:txBody>
          <a:bodyPr wrap="square">
            <a:spAutoFit/>
          </a:bodyPr>
          <a:lstStyle/>
          <a:p>
            <a:pPr marL="174625" indent="-174625">
              <a:buFont typeface="Wingdings" pitchFamily="2" charset="2"/>
              <a:buChar char="§"/>
            </a:pPr>
            <a:r>
              <a:rPr 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Currently NR price is lower than the cost, but on the one hand, rubber famers have to tolerate certain degree of low price due to lack of other revenue; on the other hand, since rubber will still be oversupplied in the coming 3-5 years, the production cost of NR will also be a pressure position for price increase (once profit is gained, supply will be increased depressing the price).</a:t>
            </a:r>
            <a:r>
              <a:rPr lang="zh-CN" alt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endParaRPr lang="en-US" altLang="zh-CN"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But in a long term, under the market economy conditions, commodity price is unlikely to remain lower than cost for a long time. The loss will be concretely supported by cost in certain degree, but some enterprises will be eliminated and industry integration will occur during this period.</a:t>
            </a:r>
            <a:endParaRPr lang="en-US" altLang="zh-CN" sz="8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TextBox 18"/>
          <p:cNvSpPr txBox="1"/>
          <p:nvPr>
            <p:custDataLst>
              <p:tags r:id="rId4"/>
            </p:custDataLst>
          </p:nvPr>
        </p:nvSpPr>
        <p:spPr>
          <a:xfrm>
            <a:off x="285720" y="714356"/>
            <a:ext cx="8568952" cy="461665"/>
          </a:xfrm>
          <a:prstGeom prst="rect">
            <a:avLst/>
          </a:prstGeom>
          <a:noFill/>
        </p:spPr>
        <p:txBody>
          <a:bodyPr wrap="square" rtlCol="0" anchor="ctr">
            <a:spAutoFit/>
          </a:bodyPr>
          <a:lstStyle>
            <a:defPPr>
              <a:defRPr lang="zh-CN"/>
            </a:defPPr>
            <a:lvl1pPr>
              <a:defRPr sz="1600" b="1">
                <a:latin typeface="Arial" pitchFamily="34" charset="0"/>
                <a:ea typeface="楷体"/>
                <a:cs typeface="Arial" pitchFamily="34" charset="0"/>
              </a:defRPr>
            </a:lvl1pPr>
          </a:lstStyle>
          <a:p>
            <a:r>
              <a:rPr 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From a static perspective, currently the cost of an old rubber tree in Southeast Asia is 400 - 500 dollars; a new tree 1200 dollars; the cost in Africa is 1500 dollars; the cost in the Chinese private sector is RMB 16000/ton; the farming cost is about RMB 20,000/ton. In recent years, labor cost and production materials cost are rapidly increasing, accounting up for about 60% of the total production cost.</a:t>
            </a:r>
            <a:endParaRPr lang="zh-CN" altLang="en-US"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标题 1"/>
          <p:cNvSpPr txBox="1">
            <a:spLocks/>
          </p:cNvSpPr>
          <p:nvPr/>
        </p:nvSpPr>
        <p:spPr>
          <a:xfrm>
            <a:off x="500400" y="224528"/>
            <a:ext cx="8229600" cy="594304"/>
          </a:xfrm>
          <a:prstGeom prst="rect">
            <a:avLst/>
          </a:prstGeom>
        </p:spPr>
        <p:txBody>
          <a:bodyPr>
            <a:normAutofit fontScale="850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3.2 Cost analysis</a:t>
            </a: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919019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0"/>
          <p:cNvSpPr/>
          <p:nvPr>
            <p:custDataLst>
              <p:tags r:id="rId1"/>
            </p:custDataLst>
          </p:nvPr>
        </p:nvSpPr>
        <p:spPr>
          <a:xfrm>
            <a:off x="1007604" y="978083"/>
            <a:ext cx="1080120" cy="307777"/>
          </a:xfrm>
          <a:prstGeom prst="rect">
            <a:avLst/>
          </a:prstGeom>
          <a:solidFill>
            <a:schemeClr val="accent1">
              <a:lumMod val="20000"/>
              <a:lumOff val="80000"/>
            </a:schemeClr>
          </a:solidFill>
          <a:ln>
            <a:solidFill>
              <a:schemeClr val="tx1"/>
            </a:solidFill>
          </a:ln>
        </p:spPr>
        <p:txBody>
          <a:bodyPr wrap="square">
            <a:spAutoFit/>
          </a:bodyPr>
          <a:lstStyle/>
          <a:p>
            <a:pPr fontAlgn="ctr">
              <a:defRPr/>
            </a:pPr>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Reserve</a:t>
            </a:r>
            <a:endParaRPr lang="en-SG"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 name="Rectangle 144"/>
          <p:cNvSpPr/>
          <p:nvPr>
            <p:custDataLst>
              <p:tags r:id="rId2"/>
            </p:custDataLst>
          </p:nvPr>
        </p:nvSpPr>
        <p:spPr>
          <a:xfrm>
            <a:off x="251520" y="1412776"/>
            <a:ext cx="3130079" cy="2169825"/>
          </a:xfrm>
          <a:prstGeom prst="rect">
            <a:avLst/>
          </a:prstGeom>
          <a:solidFill>
            <a:schemeClr val="bg1">
              <a:lumMod val="95000"/>
            </a:schemeClr>
          </a:solidFill>
          <a:ln>
            <a:solidFill>
              <a:schemeClr val="tx1"/>
            </a:solidFill>
          </a:ln>
        </p:spPr>
        <p:txBody>
          <a:bodyPr wrap="square">
            <a:spAutoFit/>
          </a:bodyPr>
          <a:lstStyle/>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Since 2012, Thailand government and the Chinese government have reserved about 200,000 tons and 355,000 tons of rubber respectively. Although it drove a short-term increase in price, under the massive stock, the purchasing and storage can not change the price trend of rubber; instead, it is worrying that if the government throws the reserve, it will resist the price increase. </a:t>
            </a:r>
            <a:endPar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 2014, the Central No.1 Document abandoned the temporary bean reserve policy but implemented a price subsidy, which may indicate the adjustment orientation of agricultural policies. Currently, China is studying the direct subsidy policies for sugar and cotton, for which traditionally reserve polices prevailed.</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 case rubber reserve policies are adapted to farmer subsidiary, the rubber price will be further depressed.</a:t>
            </a:r>
            <a:endParaRPr lang="zh-CN" alt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 name="矩形 10"/>
          <p:cNvSpPr/>
          <p:nvPr>
            <p:custDataLst>
              <p:tags r:id="rId3"/>
            </p:custDataLst>
          </p:nvPr>
        </p:nvSpPr>
        <p:spPr>
          <a:xfrm>
            <a:off x="4283968" y="974022"/>
            <a:ext cx="1080120" cy="307777"/>
          </a:xfrm>
          <a:prstGeom prst="rect">
            <a:avLst/>
          </a:prstGeom>
          <a:solidFill>
            <a:schemeClr val="accent1">
              <a:lumMod val="20000"/>
              <a:lumOff val="80000"/>
            </a:schemeClr>
          </a:solidFill>
          <a:ln>
            <a:solidFill>
              <a:schemeClr val="tx1"/>
            </a:solidFill>
          </a:ln>
        </p:spPr>
        <p:txBody>
          <a:bodyPr wrap="square">
            <a:spAutoFit/>
          </a:bodyPr>
          <a:lstStyle/>
          <a:p>
            <a:pPr fontAlgn="ctr">
              <a:defRPr/>
            </a:pPr>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Duty</a:t>
            </a:r>
            <a:endParaRPr lang="en-SG"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矩形 10"/>
          <p:cNvSpPr/>
          <p:nvPr>
            <p:custDataLst>
              <p:tags r:id="rId4"/>
            </p:custDataLst>
          </p:nvPr>
        </p:nvSpPr>
        <p:spPr>
          <a:xfrm>
            <a:off x="6588224" y="1037854"/>
            <a:ext cx="1800200" cy="307777"/>
          </a:xfrm>
          <a:prstGeom prst="rect">
            <a:avLst/>
          </a:prstGeom>
          <a:solidFill>
            <a:schemeClr val="accent1">
              <a:lumMod val="20000"/>
              <a:lumOff val="80000"/>
            </a:schemeClr>
          </a:solidFill>
          <a:ln>
            <a:solidFill>
              <a:schemeClr val="tx1"/>
            </a:solidFill>
          </a:ln>
        </p:spPr>
        <p:txBody>
          <a:bodyPr wrap="square">
            <a:spAutoFit/>
          </a:bodyPr>
          <a:lstStyle/>
          <a:p>
            <a:pPr fontAlgn="ctr">
              <a:defRPr/>
            </a:pPr>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Industry alliance</a:t>
            </a:r>
            <a:endParaRPr lang="en-SG"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 name="矩形 10"/>
          <p:cNvSpPr/>
          <p:nvPr>
            <p:custDataLst>
              <p:tags r:id="rId5"/>
            </p:custDataLst>
          </p:nvPr>
        </p:nvSpPr>
        <p:spPr>
          <a:xfrm>
            <a:off x="736439" y="3782655"/>
            <a:ext cx="1080120" cy="307777"/>
          </a:xfrm>
          <a:prstGeom prst="rect">
            <a:avLst/>
          </a:prstGeom>
          <a:solidFill>
            <a:schemeClr val="accent1">
              <a:lumMod val="20000"/>
              <a:lumOff val="80000"/>
            </a:schemeClr>
          </a:solidFill>
          <a:ln>
            <a:solidFill>
              <a:schemeClr val="tx1"/>
            </a:solidFill>
          </a:ln>
        </p:spPr>
        <p:txBody>
          <a:bodyPr wrap="square">
            <a:spAutoFit/>
          </a:bodyPr>
          <a:lstStyle/>
          <a:p>
            <a:pPr fontAlgn="ctr">
              <a:defRPr/>
            </a:pPr>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Regulatory</a:t>
            </a:r>
            <a:endParaRPr lang="en-SG"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矩形 10"/>
          <p:cNvSpPr/>
          <p:nvPr>
            <p:custDataLst>
              <p:tags r:id="rId6"/>
            </p:custDataLst>
          </p:nvPr>
        </p:nvSpPr>
        <p:spPr>
          <a:xfrm>
            <a:off x="5148064" y="3780941"/>
            <a:ext cx="1510218" cy="307777"/>
          </a:xfrm>
          <a:prstGeom prst="rect">
            <a:avLst/>
          </a:prstGeom>
          <a:solidFill>
            <a:schemeClr val="accent1">
              <a:lumMod val="20000"/>
              <a:lumOff val="80000"/>
            </a:schemeClr>
          </a:solidFill>
          <a:ln>
            <a:solidFill>
              <a:schemeClr val="tx1"/>
            </a:solidFill>
          </a:ln>
        </p:spPr>
        <p:txBody>
          <a:bodyPr wrap="square">
            <a:spAutoFit/>
          </a:bodyPr>
          <a:lstStyle/>
          <a:p>
            <a:pPr fontAlgn="ctr">
              <a:defRPr/>
            </a:pPr>
            <a:r>
              <a:rPr lang="en-US" altLang="zh-CN" sz="1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Trade barrier</a:t>
            </a:r>
            <a:endParaRPr lang="en-SG" altLang="zh-CN" sz="14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矩形 7"/>
          <p:cNvSpPr/>
          <p:nvPr>
            <p:custDataLst>
              <p:tags r:id="rId7"/>
            </p:custDataLst>
          </p:nvPr>
        </p:nvSpPr>
        <p:spPr>
          <a:xfrm>
            <a:off x="7308304" y="3782653"/>
            <a:ext cx="1368152" cy="400110"/>
          </a:xfrm>
          <a:prstGeom prst="rect">
            <a:avLst/>
          </a:prstGeom>
          <a:solidFill>
            <a:schemeClr val="accent1">
              <a:lumMod val="20000"/>
              <a:lumOff val="80000"/>
            </a:schemeClr>
          </a:solidFill>
          <a:ln>
            <a:solidFill>
              <a:schemeClr val="tx1"/>
            </a:solidFill>
          </a:ln>
        </p:spPr>
        <p:txBody>
          <a:bodyPr wrap="square">
            <a:spAutoFit/>
          </a:bodyPr>
          <a:lstStyle/>
          <a:p>
            <a:pPr fontAlgn="ctr">
              <a:defRPr/>
            </a:pPr>
            <a:r>
              <a:rPr lang="en-US" altLang="zh-CN" sz="10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No. 20 standard rubber listing</a:t>
            </a:r>
            <a:endParaRPr lang="en-SG" altLang="zh-CN" sz="10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矩形 10"/>
          <p:cNvSpPr/>
          <p:nvPr>
            <p:custDataLst>
              <p:tags r:id="rId8"/>
            </p:custDataLst>
          </p:nvPr>
        </p:nvSpPr>
        <p:spPr>
          <a:xfrm>
            <a:off x="2987824" y="3788058"/>
            <a:ext cx="1296144" cy="400110"/>
          </a:xfrm>
          <a:prstGeom prst="rect">
            <a:avLst/>
          </a:prstGeom>
          <a:solidFill>
            <a:schemeClr val="accent1">
              <a:lumMod val="20000"/>
              <a:lumOff val="80000"/>
            </a:schemeClr>
          </a:solidFill>
          <a:ln>
            <a:solidFill>
              <a:schemeClr val="tx1"/>
            </a:solidFill>
          </a:ln>
        </p:spPr>
        <p:txBody>
          <a:bodyPr wrap="square">
            <a:spAutoFit/>
          </a:bodyPr>
          <a:lstStyle/>
          <a:p>
            <a:pPr fontAlgn="ctr">
              <a:defRPr/>
            </a:pPr>
            <a:r>
              <a:rPr lang="en-US" altLang="zh-CN" sz="10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Car purchasing restriction</a:t>
            </a:r>
            <a:endParaRPr lang="en-SG" altLang="zh-CN" sz="1000" b="1" dirty="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Rectangle 144"/>
          <p:cNvSpPr/>
          <p:nvPr>
            <p:custDataLst>
              <p:tags r:id="rId9"/>
            </p:custDataLst>
          </p:nvPr>
        </p:nvSpPr>
        <p:spPr>
          <a:xfrm>
            <a:off x="3556977" y="1412776"/>
            <a:ext cx="2478302" cy="2031325"/>
          </a:xfrm>
          <a:prstGeom prst="rect">
            <a:avLst/>
          </a:prstGeom>
          <a:solidFill>
            <a:schemeClr val="bg1">
              <a:lumMod val="95000"/>
            </a:schemeClr>
          </a:solidFill>
          <a:ln>
            <a:solidFill>
              <a:schemeClr val="tx1"/>
            </a:solidFill>
          </a:ln>
        </p:spPr>
        <p:txBody>
          <a:bodyPr wrap="square">
            <a:spAutoFit/>
          </a:bodyPr>
          <a:lstStyle/>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According to the tax reduction policy in the Agreement on Commodity Trade signed between China and AFTA , NR is a sensitive products. In 2012, the duty was reduced to below 20% and will be further reduced to 0-5% by 2018. Under the macro environment where China together with AFTA countries establishes FTZ and continue to implement the duty reduction commitment made during its entry into WTO, the import cost of NR in China will further decrease in the future, which will drive the reduction of rubber price to some extent.</a:t>
            </a:r>
            <a:endParaRPr lang="zh-CN" alt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fontAlgn="base" hangingPunct="0">
              <a:spcAft>
                <a:spcPct val="0"/>
              </a:spcAft>
              <a:buFont typeface="Wingdings" pitchFamily="2" charset="2"/>
              <a:buChar char="§"/>
            </a:pPr>
            <a:endParaRPr lang="en-US" altLang="zh-CN" sz="900" dirty="0" smtClean="0">
              <a:solidFill>
                <a:prstClr val="black"/>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1" name="Rectangle 144"/>
          <p:cNvSpPr/>
          <p:nvPr>
            <p:custDataLst>
              <p:tags r:id="rId10"/>
            </p:custDataLst>
          </p:nvPr>
        </p:nvSpPr>
        <p:spPr>
          <a:xfrm>
            <a:off x="6228184" y="1412776"/>
            <a:ext cx="2736304" cy="2354491"/>
          </a:xfrm>
          <a:prstGeom prst="rect">
            <a:avLst/>
          </a:prstGeom>
          <a:solidFill>
            <a:schemeClr val="bg1">
              <a:lumMod val="95000"/>
            </a:schemeClr>
          </a:solidFill>
          <a:ln>
            <a:solidFill>
              <a:schemeClr val="tx1"/>
            </a:solidFill>
          </a:ln>
        </p:spPr>
        <p:txBody>
          <a:bodyPr wrap="square">
            <a:spAutoFit/>
          </a:bodyPr>
          <a:lstStyle/>
          <a:p>
            <a:pPr marL="174625" indent="-174625">
              <a:buFont typeface="Wingdings" pitchFamily="2" charset="2"/>
              <a:buChar char="§"/>
            </a:pPr>
            <a:r>
              <a:rPr 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Although </a:t>
            </a:r>
            <a:r>
              <a:rPr lang="en-US" sz="1050"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IRCo</a:t>
            </a:r>
            <a:r>
              <a:rPr 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attempts to secure the rubber price by restricting export, setting minimum export price, reducing output, etc., they are ineffective to protect and support the rubber price due to lack of fund, game among countries and political factors, etc.</a:t>
            </a:r>
            <a:endParaRPr lang="en-US" altLang="zh-CN"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Although </a:t>
            </a:r>
            <a:r>
              <a:rPr lang="en-US" sz="1050" dirty="0" err="1" smtClean="0">
                <a:latin typeface="Times New Roman" panose="02020603050405020304" pitchFamily="18" charset="0"/>
                <a:ea typeface="+mn-ea"/>
                <a:cs typeface="Times New Roman" panose="02020603050405020304" pitchFamily="18" charset="0"/>
                <a:sym typeface="Times New Roman" panose="02020603050405020304" pitchFamily="18" charset="0"/>
              </a:rPr>
              <a:t>IRCo</a:t>
            </a:r>
            <a:r>
              <a:rPr 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attempts to secure the rubber price by restricting export, setting minimum export price, reducing output, etc., they are ineffective to protect and support the rubber price due to lack of fund, game among countries and political factors, etc.</a:t>
            </a:r>
            <a:endParaRPr lang="zh-CN" altLang="en-US" sz="105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Rectangle 144"/>
          <p:cNvSpPr/>
          <p:nvPr>
            <p:custDataLst>
              <p:tags r:id="rId11"/>
            </p:custDataLst>
          </p:nvPr>
        </p:nvSpPr>
        <p:spPr>
          <a:xfrm>
            <a:off x="179512" y="4221088"/>
            <a:ext cx="2376265" cy="2031325"/>
          </a:xfrm>
          <a:prstGeom prst="rect">
            <a:avLst/>
          </a:prstGeom>
          <a:solidFill>
            <a:schemeClr val="bg1">
              <a:lumMod val="95000"/>
            </a:schemeClr>
          </a:solidFill>
          <a:ln>
            <a:solidFill>
              <a:schemeClr val="tx1"/>
            </a:solidFill>
          </a:ln>
        </p:spPr>
        <p:txBody>
          <a:bodyPr wrap="square">
            <a:spAutoFit/>
          </a:bodyPr>
          <a:lstStyle/>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Since 2013,  CBRC, SAFE, Custom, etc. are frequently enhancing their regulatory policies over the trading and financing of commodities, which restricts conventional trading and financing. Some small dealers are faced with the risk of capital chain rupture.</a:t>
            </a:r>
          </a:p>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ever-severing policies may lead to underselling of rubber at low price in a short term, but in the long run, they will contribute to reducing stock pressure caused by financing and export, thus changing the drop-away import pattern in the domestic market.</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Rectangle 144"/>
          <p:cNvSpPr/>
          <p:nvPr>
            <p:custDataLst>
              <p:tags r:id="rId12"/>
            </p:custDataLst>
          </p:nvPr>
        </p:nvSpPr>
        <p:spPr>
          <a:xfrm>
            <a:off x="2607127" y="4221088"/>
            <a:ext cx="2216901" cy="1892826"/>
          </a:xfrm>
          <a:prstGeom prst="rect">
            <a:avLst/>
          </a:prstGeom>
          <a:solidFill>
            <a:schemeClr val="bg1">
              <a:lumMod val="95000"/>
            </a:schemeClr>
          </a:solidFill>
          <a:ln>
            <a:solidFill>
              <a:schemeClr val="tx1"/>
            </a:solidFill>
          </a:ln>
        </p:spPr>
        <p:txBody>
          <a:bodyPr wrap="square">
            <a:spAutoFit/>
          </a:bodyPr>
          <a:lstStyle/>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With ever-severing environmental pollution and increasing traffic congestion in urban area, Shanghai, Beijing, Guiyang, Guangzhou, Tianjin, Hangzhou, etc. are launching car purchasing restrictions.</a:t>
            </a:r>
          </a:p>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With growing domestic per-capital income and the pursuit of higher life quality, demand for cars remain a rapid growth. The purchasing restriction has limited influence in some cities compared with the huge car consumptions.</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Rectangle 144"/>
          <p:cNvSpPr/>
          <p:nvPr>
            <p:custDataLst>
              <p:tags r:id="rId13"/>
            </p:custDataLst>
          </p:nvPr>
        </p:nvSpPr>
        <p:spPr>
          <a:xfrm>
            <a:off x="4866834" y="4223009"/>
            <a:ext cx="2288907" cy="2169825"/>
          </a:xfrm>
          <a:prstGeom prst="rect">
            <a:avLst/>
          </a:prstGeom>
          <a:solidFill>
            <a:schemeClr val="bg1">
              <a:lumMod val="95000"/>
            </a:schemeClr>
          </a:solidFill>
          <a:ln>
            <a:solidFill>
              <a:schemeClr val="tx1"/>
            </a:solidFill>
          </a:ln>
        </p:spPr>
        <p:txBody>
          <a:bodyPr wrap="square">
            <a:spAutoFit/>
          </a:bodyPr>
          <a:lstStyle/>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After US imposed a tyre tariff restriction on China in 2009, US implemented the anti-dumping and countervailing measures to the Chinese tyre. If approved, these measures will have a great impact on export of domestic tyres.</a:t>
            </a:r>
            <a:endPar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Domestic tyre manufacturers are transferring productivity to foreign countries. In recent 3 years, Shandong has transferred a productivity of 400 million units to overseas countries in order to deal with trade barrier.</a:t>
            </a:r>
            <a:endParaRPr lang="en-US" altLang="zh-CN"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9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anti-dumping and countervailing measures have no impact on global demands.</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 name="Rectangle 144"/>
          <p:cNvSpPr/>
          <p:nvPr>
            <p:custDataLst>
              <p:tags r:id="rId14"/>
            </p:custDataLst>
          </p:nvPr>
        </p:nvSpPr>
        <p:spPr>
          <a:xfrm>
            <a:off x="7198342" y="4221542"/>
            <a:ext cx="1766146" cy="1615827"/>
          </a:xfrm>
          <a:prstGeom prst="rect">
            <a:avLst/>
          </a:prstGeom>
          <a:solidFill>
            <a:schemeClr val="bg1">
              <a:lumMod val="95000"/>
            </a:schemeClr>
          </a:solidFill>
          <a:ln>
            <a:solidFill>
              <a:schemeClr val="tx1"/>
            </a:solidFill>
          </a:ln>
        </p:spPr>
        <p:txBody>
          <a:bodyPr wrap="square">
            <a:spAutoFit/>
          </a:bodyPr>
          <a:lstStyle/>
          <a:p>
            <a:pPr marL="174625" indent="-174625">
              <a:buFont typeface="Wingdings" pitchFamily="2" charset="2"/>
              <a:buChar char="§"/>
            </a:pPr>
            <a:r>
              <a:rPr lang="en-US"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Currently SHFE and TOCOM are studying the listing of No. 20 standard rubber futures.</a:t>
            </a:r>
          </a:p>
          <a:p>
            <a:pPr marL="174625" indent="-174625">
              <a:buFont typeface="Wingdings" pitchFamily="2" charset="2"/>
              <a:buChar char="§"/>
            </a:pPr>
            <a:r>
              <a:rPr lang="en-US" sz="1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listing of No.20 standard rubber will certainly have a significant effect on the existing SCRWF.</a:t>
            </a:r>
            <a:endParaRPr lang="zh-CN" altLang="en-US" sz="1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6" name="标题 1"/>
          <p:cNvSpPr txBox="1">
            <a:spLocks/>
          </p:cNvSpPr>
          <p:nvPr/>
        </p:nvSpPr>
        <p:spPr>
          <a:xfrm>
            <a:off x="500400" y="224528"/>
            <a:ext cx="8229600" cy="594304"/>
          </a:xfrm>
          <a:prstGeom prst="rect">
            <a:avLst/>
          </a:prstGeom>
        </p:spPr>
        <p:txBody>
          <a:bodyPr>
            <a:normAutofit fontScale="850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3.3 Incidental influence – Policy impact</a:t>
            </a: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4212327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表格 1"/>
          <p:cNvGraphicFramePr>
            <a:graphicFrameLocks noGrp="1"/>
          </p:cNvGraphicFramePr>
          <p:nvPr>
            <p:extLst>
              <p:ext uri="{D42A27DB-BD31-4B8C-83A1-F6EECF244321}">
                <p14:modId xmlns:p14="http://schemas.microsoft.com/office/powerpoint/2010/main" val="1356943779"/>
              </p:ext>
            </p:extLst>
          </p:nvPr>
        </p:nvGraphicFramePr>
        <p:xfrm>
          <a:off x="6077817" y="1433464"/>
          <a:ext cx="2893022" cy="4023911"/>
        </p:xfrm>
        <a:graphic>
          <a:graphicData uri="http://schemas.openxmlformats.org/drawingml/2006/table">
            <a:tbl>
              <a:tblPr>
                <a:tableStyleId>{5C22544A-7EE6-4342-B048-85BDC9FD1C3A}</a:tableStyleId>
              </a:tblPr>
              <a:tblGrid>
                <a:gridCol w="1610681"/>
                <a:gridCol w="678886"/>
                <a:gridCol w="603455"/>
              </a:tblGrid>
              <a:tr h="434725">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Start and end</a:t>
                      </a:r>
                      <a:endParaRPr lang="zh-CN" altLang="en-US" sz="1100" b="1"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Duration (</a:t>
                      </a:r>
                      <a:r>
                        <a:rPr lang="en-US" altLang="zh-CN" sz="1100" u="none" strike="noStrike" dirty="0" err="1"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Mth</a:t>
                      </a: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a:t>
                      </a:r>
                      <a:endParaRPr lang="zh-CN" altLang="en-US" sz="1100" b="1"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Strength</a:t>
                      </a:r>
                      <a:endParaRPr lang="zh-CN" altLang="en-US" sz="1100" b="1"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Aug.</a:t>
                      </a:r>
                      <a:r>
                        <a:rPr lang="en-US" altLang="zh-CN" sz="110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1951~Apr. 1952</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9</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Weak</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Apr.1953~Oct. 1953</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7</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Weakest</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Apr. 1957~Aug.1958</a:t>
                      </a:r>
                      <a:endParaRPr lang="zh-CN" altLang="en-US" sz="1100" b="0" i="0" u="none" strike="noStrike"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17</a:t>
                      </a:r>
                      <a:endParaRPr lang="en-US" altLang="zh-CN" sz="1100" b="0" i="0" u="none" strike="noStrike"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Strong</a:t>
                      </a:r>
                      <a:endParaRPr lang="zh-CN" altLang="en-US" sz="1100" b="0" i="0" u="none" strike="noStrike"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July1963~Jan.</a:t>
                      </a:r>
                      <a:r>
                        <a:rPr lang="en-US" altLang="zh-CN" sz="110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1964</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7</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Weakest</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May.</a:t>
                      </a:r>
                      <a:r>
                        <a:rPr lang="en-US" altLang="zh-CN" sz="110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1965~ Mar. 1966</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11</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Medium</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Oct. 1968~ Jan. 1970</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16</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Medium</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June</a:t>
                      </a:r>
                      <a:r>
                        <a:rPr lang="en-US" altLang="zh-CN" sz="110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1972~Mar. 1973</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10</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Strong</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June1976~Mar.1977</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10</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Weak</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89628">
                <a:tc>
                  <a:txBody>
                    <a:bodyPr/>
                    <a:lstStyle/>
                    <a:p>
                      <a:pPr marL="0" algn="l" defTabSz="914400" rtl="0" eaLnBrk="1" fontAlgn="ctr" latinLnBrk="0" hangingPunct="1"/>
                      <a:r>
                        <a:rPr lang="en-US" altLang="zh-CN" sz="1100" u="none" strike="noStrike" kern="1200"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Sept. 1982~Mar.1983</a:t>
                      </a:r>
                      <a:endParaRPr lang="zh-CN" altLang="en-US"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marL="0" algn="l" defTabSz="914400" rtl="0" eaLnBrk="1" fontAlgn="ctr" latinLnBrk="0" hangingPunct="1"/>
                      <a:r>
                        <a:rPr lang="en-US" altLang="zh-CN" sz="1100" u="none" strike="noStrike" kern="120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7</a:t>
                      </a:r>
                    </a:p>
                  </a:txBody>
                  <a:tcPr marL="7195" marR="7195" marT="7195" marB="0" anchor="ctr"/>
                </a:tc>
                <a:tc>
                  <a:txBody>
                    <a:bodyPr/>
                    <a:lstStyle/>
                    <a:p>
                      <a:pPr marL="0" algn="l" defTabSz="914400" rtl="0" eaLnBrk="1" fontAlgn="ctr" latinLnBrk="0" hangingPunct="1"/>
                      <a:r>
                        <a:rPr lang="en-US" altLang="zh-CN" sz="1100" u="none" strike="noStrike" kern="1200"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Strong</a:t>
                      </a:r>
                      <a:endParaRPr lang="zh-CN" altLang="en-US"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233701">
                <a:tc>
                  <a:txBody>
                    <a:bodyPr/>
                    <a:lstStyle/>
                    <a:p>
                      <a:pPr marL="0" algn="l" defTabSz="914400" rtl="0" eaLnBrk="1" fontAlgn="ctr" latinLnBrk="0" hangingPunct="1"/>
                      <a:r>
                        <a:rPr lang="en-US" altLang="zh-CN" sz="1100" u="none" strike="noStrike" kern="1200"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Oct.1986~Mar.1988</a:t>
                      </a:r>
                      <a:endParaRPr lang="zh-CN" altLang="en-US"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marL="0" algn="l" defTabSz="914400" rtl="0" eaLnBrk="1" fontAlgn="ctr" latinLnBrk="0" hangingPunct="1"/>
                      <a:r>
                        <a:rPr lang="en-US" altLang="zh-CN"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18</a:t>
                      </a:r>
                    </a:p>
                  </a:txBody>
                  <a:tcPr marL="7195" marR="7195" marT="7195" marB="0" anchor="ctr"/>
                </a:tc>
                <a:tc>
                  <a:txBody>
                    <a:bodyPr/>
                    <a:lstStyle/>
                    <a:p>
                      <a:pPr marL="0" algn="l" defTabSz="914400" rtl="0" eaLnBrk="1" fontAlgn="ctr" latinLnBrk="0" hangingPunct="1"/>
                      <a:r>
                        <a:rPr lang="en-US" altLang="zh-CN" sz="1100" u="none" strike="noStrike" kern="1200"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Strong</a:t>
                      </a:r>
                      <a:endParaRPr lang="zh-CN" altLang="en-US"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marL="0" algn="l" defTabSz="914400" rtl="0" eaLnBrk="1" fontAlgn="ctr" latinLnBrk="0" hangingPunct="1"/>
                      <a:r>
                        <a:rPr lang="en-US" altLang="zh-CN" sz="1100" u="none" strike="noStrike" kern="1200"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May1991~June1992</a:t>
                      </a:r>
                      <a:endParaRPr lang="zh-CN" altLang="en-US"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marL="0" algn="l" defTabSz="914400" rtl="0" eaLnBrk="1" fontAlgn="ctr" latinLnBrk="0" hangingPunct="1"/>
                      <a:r>
                        <a:rPr lang="en-US" altLang="zh-CN"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14</a:t>
                      </a:r>
                    </a:p>
                  </a:txBody>
                  <a:tcPr marL="7195" marR="7195" marT="7195" marB="0" anchor="ctr"/>
                </a:tc>
                <a:tc>
                  <a:txBody>
                    <a:bodyPr/>
                    <a:lstStyle/>
                    <a:p>
                      <a:pPr marL="0" algn="l" defTabSz="914400" rtl="0" eaLnBrk="1" fontAlgn="ctr" latinLnBrk="0" hangingPunct="1"/>
                      <a:r>
                        <a:rPr lang="en-US" altLang="zh-CN" sz="1100" u="none" strike="noStrike" kern="1200"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Strong</a:t>
                      </a:r>
                      <a:endParaRPr lang="zh-CN" altLang="en-US"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Apr.1993~Nov.1993</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8</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Weak</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May1994~Feb. 1995</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10</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Medium</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246752">
                <a:tc>
                  <a:txBody>
                    <a:bodyPr/>
                    <a:lstStyle/>
                    <a:p>
                      <a:pPr marL="0" algn="l" defTabSz="914400" rtl="0" eaLnBrk="1" fontAlgn="ctr" latinLnBrk="0" hangingPunct="1"/>
                      <a:r>
                        <a:rPr lang="en-US" altLang="zh-CN" sz="1100" u="none" strike="noStrike" kern="1200"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May1997~ July1998</a:t>
                      </a:r>
                      <a:endParaRPr lang="zh-CN" altLang="en-US"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marL="0" algn="l" defTabSz="914400" rtl="0" eaLnBrk="1" fontAlgn="ctr" latinLnBrk="0" hangingPunct="1"/>
                      <a:r>
                        <a:rPr lang="en-US" altLang="zh-CN"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15</a:t>
                      </a:r>
                    </a:p>
                  </a:txBody>
                  <a:tcPr marL="7195" marR="7195" marT="7195" marB="0" anchor="ctr"/>
                </a:tc>
                <a:tc>
                  <a:txBody>
                    <a:bodyPr/>
                    <a:lstStyle/>
                    <a:p>
                      <a:pPr marL="0" algn="l" defTabSz="914400" rtl="0" eaLnBrk="1" fontAlgn="ctr" latinLnBrk="0" hangingPunct="1"/>
                      <a:r>
                        <a:rPr lang="en-US" altLang="zh-CN" sz="1100" u="none" strike="noStrike" kern="1200" dirty="0" smtClean="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Strongest</a:t>
                      </a:r>
                      <a:endParaRPr lang="zh-CN" altLang="en-US" sz="1100" u="none" strike="noStrike" kern="1200" dirty="0">
                        <a:solidFill>
                          <a:srgbClr val="C00000"/>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May</a:t>
                      </a:r>
                      <a:r>
                        <a:rPr lang="en-US" altLang="zh-CN" sz="1100" u="none" strike="noStrike" baseline="0"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2002~Mar.2003</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11</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Medium</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July 2004~Feb. 2005</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8</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Weak</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Sept.2006~Jan.2007</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5</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Weak</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r h="194607">
                <a:tc>
                  <a:txBody>
                    <a:bodyPr/>
                    <a:lstStyle/>
                    <a:p>
                      <a:pPr algn="l" fontAlgn="ctr"/>
                      <a:r>
                        <a:rPr lang="en-US" altLang="zh-CN" sz="110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June 2009~ May 2010</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rPr>
                        <a:t>12</a:t>
                      </a:r>
                      <a:endParaRPr lang="en-US" altLang="zh-CN" sz="1100" b="0" i="0" u="none" strike="noStrike">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c>
                  <a:txBody>
                    <a:bodyPr/>
                    <a:lstStyle/>
                    <a:p>
                      <a:pPr algn="l" fontAlgn="ctr"/>
                      <a:r>
                        <a:rPr lang="en-US" altLang="zh-CN" sz="1100" b="0" i="0" u="none" strike="noStrike" dirty="0" smtClean="0">
                          <a:effectLst/>
                          <a:latin typeface="Times New Roman" panose="02020603050405020304" pitchFamily="18" charset="0"/>
                          <a:ea typeface="+mn-ea"/>
                          <a:cs typeface="Times New Roman" panose="02020603050405020304" pitchFamily="18" charset="0"/>
                          <a:sym typeface="Times New Roman" panose="02020603050405020304" pitchFamily="18" charset="0"/>
                        </a:rPr>
                        <a:t>Medium</a:t>
                      </a:r>
                      <a:endParaRPr lang="zh-CN" altLang="en-US" sz="1100" b="0" i="0" u="none" strike="noStrike" dirty="0">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7195" marR="7195" marT="7195" marB="0" anchor="ctr"/>
                </a:tc>
              </a:tr>
            </a:tbl>
          </a:graphicData>
        </a:graphic>
      </p:graphicFrame>
      <p:sp>
        <p:nvSpPr>
          <p:cNvPr id="3" name="TextBox 4"/>
          <p:cNvSpPr txBox="1"/>
          <p:nvPr/>
        </p:nvSpPr>
        <p:spPr>
          <a:xfrm>
            <a:off x="6012160" y="985257"/>
            <a:ext cx="2304256" cy="523220"/>
          </a:xfrm>
          <a:prstGeom prst="rect">
            <a:avLst/>
          </a:prstGeom>
          <a:noFill/>
        </p:spPr>
        <p:txBody>
          <a:bodyPr wrap="square" rtlCol="0">
            <a:spAutoFit/>
          </a:bodyPr>
          <a:lstStyle/>
          <a:p>
            <a:r>
              <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Taking El Nino as an example:</a:t>
            </a:r>
            <a:endParaRPr lang="zh-CN" altLang="en-US"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920" y="1052736"/>
            <a:ext cx="5544617"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144"/>
          <p:cNvSpPr/>
          <p:nvPr>
            <p:custDataLst>
              <p:tags r:id="rId1"/>
            </p:custDataLst>
          </p:nvPr>
        </p:nvSpPr>
        <p:spPr>
          <a:xfrm>
            <a:off x="253929" y="4257046"/>
            <a:ext cx="5472608" cy="1384995"/>
          </a:xfrm>
          <a:prstGeom prst="rect">
            <a:avLst/>
          </a:prstGeom>
          <a:solidFill>
            <a:schemeClr val="bg1"/>
          </a:solidFill>
        </p:spPr>
        <p:txBody>
          <a:bodyPr wrap="square">
            <a:spAutoFit/>
          </a:bodyPr>
          <a:lstStyle/>
          <a:p>
            <a:pPr marL="174625" indent="-174625">
              <a:buFont typeface="Wingdings" pitchFamily="2" charset="2"/>
              <a:buChar char="§"/>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global environment is deteriorating with increasing occurrence of extreme climate and natural disasters. According to the historical statistics of El Nino, it occurs about every 4 years. The next occurrence is estimated in 2017 -2018.</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174625" indent="-174625">
              <a:buFont typeface="Wingdings" pitchFamily="2" charset="2"/>
              <a:buChar char="§"/>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Although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extreme climate has certain influence on the price of natural rubber for its agricultural product property, we still consider the climate offers more support than impact. The price trend of NR is still attributed to its industrial pattern and financial attributes. </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 name="标题 1"/>
          <p:cNvSpPr txBox="1">
            <a:spLocks/>
          </p:cNvSpPr>
          <p:nvPr/>
        </p:nvSpPr>
        <p:spPr>
          <a:xfrm>
            <a:off x="500400" y="224528"/>
            <a:ext cx="8229600" cy="594304"/>
          </a:xfrm>
          <a:prstGeom prst="rect">
            <a:avLst/>
          </a:prstGeom>
        </p:spPr>
        <p:txBody>
          <a:bodyPr>
            <a:normAutofit fontScale="850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3.3 </a:t>
            </a:r>
            <a:r>
              <a:rPr lang="en-US" altLang="zh-CN" sz="2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Incident influence - climate factors</a:t>
            </a:r>
          </a:p>
          <a:p>
            <a:pPr algn="ctr" eaLnBrk="1" hangingPunct="1">
              <a:lnSpc>
                <a:spcPct val="80000"/>
              </a:lnSpc>
            </a:pP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770703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1.1 Global easing remains the main keynote</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00400" y="1171502"/>
            <a:ext cx="7786376" cy="615553"/>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Global easing remains the main keynote in 2015</a:t>
            </a:r>
          </a:p>
          <a:p>
            <a:pPr marL="342900" indent="-342900">
              <a:buFont typeface="Wingdings" pitchFamily="2" charset="2"/>
              <a:buChar char="Ø"/>
            </a:pPr>
            <a:endParaRPr lang="en-US" altLang="zh-CN" sz="14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4394" y="2060848"/>
            <a:ext cx="2338387" cy="1595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985" y="3933056"/>
            <a:ext cx="2338387" cy="1728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60280" y="2031639"/>
            <a:ext cx="2512368" cy="1015663"/>
          </a:xfrm>
          <a:prstGeom prst="rect">
            <a:avLst/>
          </a:prstGeom>
          <a:solidFill>
            <a:schemeClr val="accent3">
              <a:lumMod val="20000"/>
              <a:lumOff val="80000"/>
            </a:schemeClr>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Bank of UK was considered as the first major economy to start increasing the interest rate, but due to the slow down of the economy and the downturn of property market, its currency policy of this year remains almost unchanged.  </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3" name="矩形 2"/>
          <p:cNvSpPr/>
          <p:nvPr/>
        </p:nvSpPr>
        <p:spPr>
          <a:xfrm>
            <a:off x="2000232" y="1500174"/>
            <a:ext cx="5022304" cy="400110"/>
          </a:xfrm>
          <a:prstGeom prst="rect">
            <a:avLst/>
          </a:prstGeom>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Since the economic growth is not sustainably driven, currently, the central banks of US and UK are expected to be cautious in tightening currency policies to maintain the uptrend.</a:t>
            </a:r>
            <a:endParaRPr lang="zh-CN" altLang="zh-CN"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 name="矩形 3"/>
          <p:cNvSpPr/>
          <p:nvPr/>
        </p:nvSpPr>
        <p:spPr>
          <a:xfrm>
            <a:off x="6056324" y="2023726"/>
            <a:ext cx="2808312" cy="1631216"/>
          </a:xfrm>
          <a:prstGeom prst="rect">
            <a:avLst/>
          </a:prstGeom>
          <a:solidFill>
            <a:schemeClr val="accent3">
              <a:lumMod val="20000"/>
              <a:lumOff val="80000"/>
            </a:schemeClr>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  economy turned downward in the first quarter. </a:t>
            </a:r>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comprehensive employment index LMCI, on which FED focused, stroke a record low, with inflation data remaining dismal, forcing FED to further delayed the raising of interest rate compared beyond June when it had been expected to occur, and reduce the level of IR raising. Currently, FED is expected to raise IR in September or later than September, and IR will be raised only once in 2015 by 25 base points.</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右箭头 4"/>
          <p:cNvSpPr/>
          <p:nvPr/>
        </p:nvSpPr>
        <p:spPr bwMode="auto">
          <a:xfrm>
            <a:off x="5631574" y="2616414"/>
            <a:ext cx="452594" cy="21544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 name="左箭头 5"/>
          <p:cNvSpPr/>
          <p:nvPr/>
        </p:nvSpPr>
        <p:spPr bwMode="auto">
          <a:xfrm>
            <a:off x="2699792" y="2636912"/>
            <a:ext cx="432048" cy="2241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矩形 6"/>
          <p:cNvSpPr/>
          <p:nvPr/>
        </p:nvSpPr>
        <p:spPr bwMode="auto">
          <a:xfrm>
            <a:off x="5568478" y="2244933"/>
            <a:ext cx="360888" cy="1008112"/>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USA</a:t>
            </a:r>
            <a:endParaRPr kumimoji="0" lang="zh-CN" altLang="en-US" sz="18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矩形 12"/>
          <p:cNvSpPr/>
          <p:nvPr/>
        </p:nvSpPr>
        <p:spPr bwMode="auto">
          <a:xfrm>
            <a:off x="2781495" y="2244933"/>
            <a:ext cx="360888" cy="1008112"/>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lang="en-US" altLang="zh-CN"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UK</a:t>
            </a:r>
            <a:endParaRPr kumimoji="0" lang="zh-CN" altLang="en-US" sz="18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4" name="左箭头 13"/>
          <p:cNvSpPr/>
          <p:nvPr/>
        </p:nvSpPr>
        <p:spPr bwMode="auto">
          <a:xfrm>
            <a:off x="3304745" y="4591068"/>
            <a:ext cx="432048" cy="2241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5" name="左箭头 14"/>
          <p:cNvSpPr/>
          <p:nvPr/>
        </p:nvSpPr>
        <p:spPr bwMode="auto">
          <a:xfrm>
            <a:off x="3322801" y="5157192"/>
            <a:ext cx="432048" cy="224155"/>
          </a:xfrm>
          <a:prstGeom prst="lef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6" name="右箭头 15"/>
          <p:cNvSpPr/>
          <p:nvPr/>
        </p:nvSpPr>
        <p:spPr bwMode="auto">
          <a:xfrm>
            <a:off x="4860032" y="4599779"/>
            <a:ext cx="452594" cy="21544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7" name="右箭头 16"/>
          <p:cNvSpPr/>
          <p:nvPr/>
        </p:nvSpPr>
        <p:spPr bwMode="auto">
          <a:xfrm>
            <a:off x="4860032" y="5165903"/>
            <a:ext cx="452594" cy="215444"/>
          </a:xfrm>
          <a:prstGeom prst="right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矩形 7"/>
          <p:cNvSpPr/>
          <p:nvPr/>
        </p:nvSpPr>
        <p:spPr>
          <a:xfrm>
            <a:off x="5522242" y="3960336"/>
            <a:ext cx="3512694" cy="861774"/>
          </a:xfrm>
          <a:prstGeom prst="rect">
            <a:avLst/>
          </a:prstGeom>
          <a:solidFill>
            <a:schemeClr val="accent2">
              <a:lumMod val="20000"/>
              <a:lumOff val="80000"/>
            </a:schemeClr>
          </a:solidFill>
        </p:spPr>
        <p:txBody>
          <a:bodyPr wrap="square">
            <a:spAutoFit/>
          </a:bodyPr>
          <a:lstStyle/>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European Central Bank reduced IR to a record low - 0.05%. In March 2015, European officially launched an asset purchasing plan valued at 1.1 trillion Euro - it will spend 60 billion Euro purchasing governmental and private bonds every month until September 2016. </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9" name="矩形 18"/>
          <p:cNvSpPr/>
          <p:nvPr/>
        </p:nvSpPr>
        <p:spPr bwMode="auto">
          <a:xfrm>
            <a:off x="5031620" y="3960642"/>
            <a:ext cx="360888" cy="72008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EU</a:t>
            </a:r>
            <a:endParaRPr kumimoji="0" lang="zh-CN" altLang="en-US" sz="16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0" name="矩形 19"/>
          <p:cNvSpPr/>
          <p:nvPr/>
        </p:nvSpPr>
        <p:spPr bwMode="auto">
          <a:xfrm>
            <a:off x="5031620" y="5383191"/>
            <a:ext cx="360888" cy="72008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Japan</a:t>
            </a:r>
            <a:endParaRPr kumimoji="0" lang="zh-CN" altLang="en-US" sz="16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1" name="矩形 20"/>
          <p:cNvSpPr/>
          <p:nvPr/>
        </p:nvSpPr>
        <p:spPr>
          <a:xfrm>
            <a:off x="5522242" y="5013176"/>
            <a:ext cx="3512694" cy="707886"/>
          </a:xfrm>
          <a:prstGeom prst="rect">
            <a:avLst/>
          </a:prstGeom>
          <a:solidFill>
            <a:schemeClr val="accent2">
              <a:lumMod val="20000"/>
              <a:lumOff val="80000"/>
            </a:schemeClr>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Japanese central bank remains annual  addition of 80 trillion Yen to the monetary base.  With the failure of Japanese “three arrows”, IR will still be kept at an almost-zero level for a long time. Possibility of expand the QE scale exists.</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2" name="矩形 21"/>
          <p:cNvSpPr/>
          <p:nvPr/>
        </p:nvSpPr>
        <p:spPr bwMode="auto">
          <a:xfrm>
            <a:off x="3131840" y="3987421"/>
            <a:ext cx="220159" cy="72008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6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China</a:t>
            </a:r>
            <a:endParaRPr kumimoji="0" lang="zh-CN" altLang="en-US" sz="16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3" name="矩形 22"/>
          <p:cNvSpPr/>
          <p:nvPr/>
        </p:nvSpPr>
        <p:spPr bwMode="auto">
          <a:xfrm>
            <a:off x="3177937" y="5387020"/>
            <a:ext cx="313943" cy="720080"/>
          </a:xfrm>
          <a:prstGeom prst="rect">
            <a:avLst/>
          </a:prstGeom>
          <a:no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r>
              <a:rPr lang="en-US" altLang="zh-CN" sz="16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Others</a:t>
            </a:r>
            <a:endParaRPr kumimoji="0" lang="zh-CN" altLang="en-US" sz="1600" b="1"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4" name="矩形 23"/>
          <p:cNvSpPr/>
          <p:nvPr/>
        </p:nvSpPr>
        <p:spPr>
          <a:xfrm>
            <a:off x="247757" y="3861116"/>
            <a:ext cx="2894626" cy="707886"/>
          </a:xfrm>
          <a:prstGeom prst="rect">
            <a:avLst/>
          </a:prstGeom>
          <a:solidFill>
            <a:schemeClr val="accent2">
              <a:lumMod val="20000"/>
              <a:lumOff val="80000"/>
            </a:schemeClr>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Since the second half of last year, the PBC lowered the RRR and the interest rate through open market operation, continuously injecting  capital into policy banks, etc.</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5" name="矩形 24"/>
          <p:cNvSpPr/>
          <p:nvPr/>
        </p:nvSpPr>
        <p:spPr>
          <a:xfrm>
            <a:off x="237214" y="4894430"/>
            <a:ext cx="2894626" cy="861774"/>
          </a:xfrm>
          <a:prstGeom prst="rect">
            <a:avLst/>
          </a:prstGeom>
          <a:solidFill>
            <a:schemeClr val="accent2">
              <a:lumMod val="20000"/>
              <a:lumOff val="80000"/>
            </a:schemeClr>
          </a:solidFill>
        </p:spPr>
        <p:txBody>
          <a:bodyPr wrap="square">
            <a:spAutoFit/>
          </a:bodyP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 2014,  the growth of emerging economies turned downward. Several central banks adopted easing  currency policy. Low oil price and inflation offered more room where central banks can secure easing currency policy.</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文本框 8"/>
          <p:cNvSpPr txBox="1"/>
          <p:nvPr/>
        </p:nvSpPr>
        <p:spPr>
          <a:xfrm>
            <a:off x="3886165" y="2355023"/>
            <a:ext cx="1045876" cy="646331"/>
          </a:xfrm>
          <a:prstGeom prst="rect">
            <a:avLst/>
          </a:prstGeom>
          <a:solidFill>
            <a:schemeClr val="bg1"/>
          </a:solidFill>
        </p:spPr>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Currency policy</a:t>
            </a:r>
            <a:endParaRPr lang="zh-CN" altLang="en-US" dirty="0">
              <a:latin typeface="Times New Roman" panose="02020603050405020304" pitchFamily="18" charset="0"/>
              <a:cs typeface="Times New Roman" panose="02020603050405020304" pitchFamily="18" charset="0"/>
            </a:endParaRPr>
          </a:p>
        </p:txBody>
      </p:sp>
      <p:sp>
        <p:nvSpPr>
          <p:cNvPr id="26" name="文本框 25"/>
          <p:cNvSpPr txBox="1"/>
          <p:nvPr/>
        </p:nvSpPr>
        <p:spPr>
          <a:xfrm>
            <a:off x="3856176" y="4056814"/>
            <a:ext cx="1045876" cy="646331"/>
          </a:xfrm>
          <a:prstGeom prst="rect">
            <a:avLst/>
          </a:prstGeom>
          <a:solidFill>
            <a:schemeClr val="bg1"/>
          </a:solidFill>
        </p:spPr>
        <p:txBody>
          <a:bodyPr wrap="square" rtlCol="0">
            <a:spAutoFit/>
          </a:bodyPr>
          <a:lstStyle/>
          <a:p>
            <a:pPr algn="ctr"/>
            <a:r>
              <a:rPr lang="en-US" altLang="zh-CN" dirty="0" smtClean="0">
                <a:latin typeface="Times New Roman" panose="02020603050405020304" pitchFamily="18" charset="0"/>
                <a:cs typeface="Times New Roman" panose="02020603050405020304" pitchFamily="18" charset="0"/>
              </a:rPr>
              <a:t>Central bank</a:t>
            </a:r>
            <a:endParaRPr lang="zh-CN" alt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8399283"/>
      </p:ext>
    </p:extLst>
  </p:cSld>
  <p:clrMapOvr>
    <a:masterClrMapping/>
  </p:clrMapOvr>
  <p:transition advTm="7079"/>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
          <p:cNvSpPr txBox="1"/>
          <p:nvPr/>
        </p:nvSpPr>
        <p:spPr>
          <a:xfrm>
            <a:off x="6948264" y="980728"/>
            <a:ext cx="2195736" cy="3939540"/>
          </a:xfrm>
          <a:prstGeom prst="rect">
            <a:avLst/>
          </a:prstGeom>
          <a:noFill/>
        </p:spPr>
        <p:txBody>
          <a:bodyPr wrap="square" rtlCol="0">
            <a:spAutoFit/>
          </a:bodyPr>
          <a:lstStyle/>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From the long-term trend cycle of TOCOM rubber:  </a:t>
            </a:r>
            <a:endPar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 During falling, restoration is driven by external forces for several times. The themes include warfare, policy driver, acceleration of regional economy growth, etc., with a rebound by about 80%.</a:t>
            </a:r>
            <a:endPar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 The turnaround of the deterioration in the cycle requires resonance of supply &amp; demand and economy. </a:t>
            </a:r>
            <a:endPar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3. During the rise, over-optimism - de-bubbling occurs, and push to a new height after rapid restoration and end an entire cycle.</a:t>
            </a:r>
            <a:endPar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endPar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Conclusion: </a:t>
            </a:r>
            <a:endPar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r>
              <a:rPr 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After statistical treatment and comprehensive prediction, we tend to conclude that a restoration is expected after the current rubber price slumps for almost 4 years. The main price range of rubber is 170 - 310 Yen/kg,  i.e. 1700 - 3000 dollars/ton. </a:t>
            </a:r>
            <a:endParaRPr lang="zh-CN" altLang="en-US"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endParaRPr lang="en-US" altLang="zh-CN"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052736"/>
            <a:ext cx="6408712" cy="47303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标题 1"/>
          <p:cNvSpPr txBox="1">
            <a:spLocks/>
          </p:cNvSpPr>
          <p:nvPr/>
        </p:nvSpPr>
        <p:spPr>
          <a:xfrm>
            <a:off x="500400" y="224528"/>
            <a:ext cx="7311960" cy="594304"/>
          </a:xfrm>
          <a:prstGeom prst="rect">
            <a:avLst/>
          </a:prstGeom>
        </p:spPr>
        <p:txBody>
          <a:bodyPr>
            <a:normAutofit fontScale="850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3.4  </a:t>
            </a:r>
            <a:r>
              <a:rPr lang="en-US" altLang="zh-CN" sz="2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Long-term price cycle</a:t>
            </a:r>
          </a:p>
          <a:p>
            <a:pPr algn="ctr" eaLnBrk="1" hangingPunct="1">
              <a:lnSpc>
                <a:spcPct val="80000"/>
              </a:lnSpc>
            </a:pP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21741925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txBox="1">
            <a:spLocks/>
          </p:cNvSpPr>
          <p:nvPr/>
        </p:nvSpPr>
        <p:spPr>
          <a:xfrm>
            <a:off x="500400" y="224528"/>
            <a:ext cx="7311960" cy="594304"/>
          </a:xfrm>
          <a:prstGeom prst="rect">
            <a:avLst/>
          </a:prstGeom>
        </p:spPr>
        <p:txBody>
          <a:bodyPr>
            <a:normAutofit fontScale="850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3.5 </a:t>
            </a:r>
            <a:r>
              <a:rPr lang="en-US" altLang="zh-CN" sz="2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Short-term fundamental disturbance factors</a:t>
            </a:r>
          </a:p>
          <a:p>
            <a:pPr algn="ctr" eaLnBrk="1" hangingPunct="1">
              <a:lnSpc>
                <a:spcPct val="80000"/>
              </a:lnSpc>
            </a:pP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4" name="图示 3"/>
          <p:cNvGraphicFramePr/>
          <p:nvPr>
            <p:extLst>
              <p:ext uri="{D42A27DB-BD31-4B8C-83A1-F6EECF244321}">
                <p14:modId xmlns:p14="http://schemas.microsoft.com/office/powerpoint/2010/main" val="1947787775"/>
              </p:ext>
            </p:extLst>
          </p:nvPr>
        </p:nvGraphicFramePr>
        <p:xfrm>
          <a:off x="1108380" y="1340768"/>
          <a:ext cx="742406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22088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Oval 7"/>
          <p:cNvSpPr>
            <a:spLocks noChangeArrowheads="1"/>
          </p:cNvSpPr>
          <p:nvPr/>
        </p:nvSpPr>
        <p:spPr bwMode="auto">
          <a:xfrm>
            <a:off x="5715008" y="3214686"/>
            <a:ext cx="1511300" cy="500066"/>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nvGrpSpPr>
          <p:cNvPr id="8195" name="Group 4"/>
          <p:cNvGrpSpPr>
            <a:grpSpLocks/>
          </p:cNvGrpSpPr>
          <p:nvPr/>
        </p:nvGrpSpPr>
        <p:grpSpPr bwMode="auto">
          <a:xfrm>
            <a:off x="571472" y="857233"/>
            <a:ext cx="8215312" cy="4806954"/>
            <a:chOff x="521" y="772"/>
            <a:chExt cx="5175" cy="3028"/>
          </a:xfrm>
          <a:noFill/>
        </p:grpSpPr>
        <p:sp>
          <p:nvSpPr>
            <p:cNvPr id="8199" name="Text Box 8"/>
            <p:cNvSpPr txBox="1">
              <a:spLocks noChangeArrowheads="1"/>
            </p:cNvSpPr>
            <p:nvPr/>
          </p:nvSpPr>
          <p:spPr bwMode="auto">
            <a:xfrm>
              <a:off x="3986" y="2302"/>
              <a:ext cx="725" cy="155"/>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Standard rubber</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02" name="Oval 11"/>
            <p:cNvSpPr>
              <a:spLocks noChangeArrowheads="1"/>
            </p:cNvSpPr>
            <p:nvPr/>
          </p:nvSpPr>
          <p:spPr bwMode="auto">
            <a:xfrm>
              <a:off x="2546" y="2167"/>
              <a:ext cx="635" cy="495"/>
            </a:xfrm>
            <a:prstGeom prst="ellipse">
              <a:avLst/>
            </a:prstGeom>
            <a:solidFill>
              <a:schemeClr val="tx2"/>
            </a:solidFill>
            <a:ln w="9525">
              <a:solidFill>
                <a:schemeClr val="accent3">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03" name="Text Box 12"/>
            <p:cNvSpPr txBox="1">
              <a:spLocks noChangeArrowheads="1"/>
            </p:cNvSpPr>
            <p:nvPr/>
          </p:nvSpPr>
          <p:spPr bwMode="auto">
            <a:xfrm>
              <a:off x="2636" y="2302"/>
              <a:ext cx="484" cy="155"/>
            </a:xfrm>
            <a:prstGeom prst="rect">
              <a:avLst/>
            </a:prstGeom>
            <a:grpFill/>
            <a:ln>
              <a:solidFill>
                <a:schemeClr val="accent3">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000" b="1" dirty="0" smtClean="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rPr>
                <a:t>Arbitrage</a:t>
              </a:r>
              <a:endParaRPr lang="zh-CN" altLang="en-US" sz="1000" b="1" dirty="0">
                <a:solidFill>
                  <a:schemeClr val="bg1"/>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04" name="Oval 13"/>
            <p:cNvSpPr>
              <a:spLocks noChangeArrowheads="1"/>
            </p:cNvSpPr>
            <p:nvPr/>
          </p:nvSpPr>
          <p:spPr bwMode="auto">
            <a:xfrm>
              <a:off x="3705" y="1001"/>
              <a:ext cx="484" cy="368"/>
            </a:xfrm>
            <a:prstGeom prst="ellipse">
              <a:avLst/>
            </a:prstGeom>
            <a:solidFill>
              <a:schemeClr val="accent5">
                <a:lumMod val="40000"/>
                <a:lumOff val="60000"/>
              </a:schemeClr>
            </a:solidFill>
            <a:ln w="9525">
              <a:solidFill>
                <a:schemeClr val="accent3">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Jan.</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08" name="Oval 17"/>
            <p:cNvSpPr>
              <a:spLocks noChangeArrowheads="1"/>
            </p:cNvSpPr>
            <p:nvPr/>
          </p:nvSpPr>
          <p:spPr bwMode="auto">
            <a:xfrm>
              <a:off x="3761" y="1447"/>
              <a:ext cx="585" cy="315"/>
            </a:xfrm>
            <a:prstGeom prst="ellipse">
              <a:avLst/>
            </a:prstGeom>
            <a:solidFill>
              <a:schemeClr val="accent5">
                <a:lumMod val="40000"/>
                <a:lumOff val="60000"/>
              </a:schemeClr>
            </a:solidFill>
            <a:ln w="9525">
              <a:solidFill>
                <a:schemeClr val="accent3">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Recent month</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10" name="Oval 19"/>
            <p:cNvSpPr>
              <a:spLocks noChangeArrowheads="1"/>
            </p:cNvSpPr>
            <p:nvPr/>
          </p:nvSpPr>
          <p:spPr bwMode="auto">
            <a:xfrm>
              <a:off x="1556" y="862"/>
              <a:ext cx="847" cy="368"/>
            </a:xfrm>
            <a:prstGeom prst="ellipse">
              <a:avLst/>
            </a:prstGeom>
            <a:solidFill>
              <a:srgbClr val="FFC000"/>
            </a:solidFill>
            <a:ln w="9525">
              <a:solidFill>
                <a:schemeClr val="accent3">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19" name="Text Box 28"/>
            <p:cNvSpPr txBox="1">
              <a:spLocks noChangeArrowheads="1"/>
            </p:cNvSpPr>
            <p:nvPr/>
          </p:nvSpPr>
          <p:spPr bwMode="auto">
            <a:xfrm>
              <a:off x="3226" y="2212"/>
              <a:ext cx="469" cy="349"/>
            </a:xfrm>
            <a:prstGeom prst="rect">
              <a:avLst/>
            </a:prstGeom>
            <a:grpFill/>
            <a:ln>
              <a:solidFill>
                <a:schemeClr val="accent3">
                  <a:lumMod val="50000"/>
                </a:schemeClr>
              </a:solidFill>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Non-underlying  spot</a:t>
              </a:r>
              <a:endParaRPr lang="en-US" altLang="zh-CN"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25" name="Line 34"/>
            <p:cNvSpPr>
              <a:spLocks noChangeShapeType="1"/>
            </p:cNvSpPr>
            <p:nvPr/>
          </p:nvSpPr>
          <p:spPr bwMode="auto">
            <a:xfrm flipV="1">
              <a:off x="2910" y="1053"/>
              <a:ext cx="0" cy="1016"/>
            </a:xfrm>
            <a:prstGeom prst="line">
              <a:avLst/>
            </a:prstGeom>
            <a:grpFill/>
            <a:ln w="9525">
              <a:solidFill>
                <a:schemeClr val="accent3">
                  <a:lumMod val="50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26" name="Line 35"/>
            <p:cNvSpPr>
              <a:spLocks noChangeShapeType="1"/>
            </p:cNvSpPr>
            <p:nvPr/>
          </p:nvSpPr>
          <p:spPr bwMode="auto">
            <a:xfrm>
              <a:off x="3491" y="1177"/>
              <a:ext cx="204" cy="0"/>
            </a:xfrm>
            <a:prstGeom prst="line">
              <a:avLst/>
            </a:prstGeom>
            <a:grpFill/>
            <a:ln w="9525">
              <a:solidFill>
                <a:schemeClr val="accent3">
                  <a:lumMod val="50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27" name="Line 36"/>
            <p:cNvSpPr>
              <a:spLocks noChangeShapeType="1"/>
            </p:cNvSpPr>
            <p:nvPr/>
          </p:nvSpPr>
          <p:spPr bwMode="auto">
            <a:xfrm flipH="1" flipV="1">
              <a:off x="2466" y="1033"/>
              <a:ext cx="413" cy="113"/>
            </a:xfrm>
            <a:prstGeom prst="line">
              <a:avLst/>
            </a:prstGeom>
            <a:grpFill/>
            <a:ln w="9525">
              <a:solidFill>
                <a:schemeClr val="accent3">
                  <a:lumMod val="50000"/>
                </a:schemeClr>
              </a:solidFill>
              <a:round/>
              <a:headEn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sz="10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29" name="Rectangle 38"/>
            <p:cNvSpPr>
              <a:spLocks noChangeArrowheads="1"/>
            </p:cNvSpPr>
            <p:nvPr/>
          </p:nvSpPr>
          <p:spPr bwMode="auto">
            <a:xfrm>
              <a:off x="521" y="772"/>
              <a:ext cx="2268" cy="3015"/>
            </a:xfrm>
            <a:prstGeom prst="rect">
              <a:avLst/>
            </a:prstGeom>
            <a:grpFill/>
            <a:ln w="22225">
              <a:solidFill>
                <a:schemeClr val="accent6">
                  <a:lumMod val="75000"/>
                </a:schemeClr>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30" name="Rectangle 39"/>
            <p:cNvSpPr>
              <a:spLocks noChangeArrowheads="1"/>
            </p:cNvSpPr>
            <p:nvPr/>
          </p:nvSpPr>
          <p:spPr bwMode="auto">
            <a:xfrm>
              <a:off x="2906" y="997"/>
              <a:ext cx="2790" cy="2803"/>
            </a:xfrm>
            <a:prstGeom prst="rect">
              <a:avLst/>
            </a:prstGeom>
            <a:grpFill/>
            <a:ln w="22225">
              <a:solidFill>
                <a:schemeClr val="accent3">
                  <a:lumMod val="50000"/>
                </a:schemeClr>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31" name="Rectangle 40"/>
            <p:cNvSpPr>
              <a:spLocks noChangeArrowheads="1"/>
            </p:cNvSpPr>
            <p:nvPr/>
          </p:nvSpPr>
          <p:spPr bwMode="auto">
            <a:xfrm>
              <a:off x="3641" y="817"/>
              <a:ext cx="2025" cy="1350"/>
            </a:xfrm>
            <a:prstGeom prst="rect">
              <a:avLst/>
            </a:prstGeom>
            <a:grpFill/>
            <a:ln w="22225">
              <a:solidFill>
                <a:schemeClr val="accent5">
                  <a:lumMod val="50000"/>
                </a:schemeClr>
              </a:solidFill>
              <a:prstDash val="dashDot"/>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sz="100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32" name="Text Box 41"/>
            <p:cNvSpPr txBox="1">
              <a:spLocks noChangeArrowheads="1"/>
            </p:cNvSpPr>
            <p:nvPr/>
          </p:nvSpPr>
          <p:spPr bwMode="auto">
            <a:xfrm>
              <a:off x="1049" y="1295"/>
              <a:ext cx="513" cy="34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Underlying asset of futures</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34" name="Text Box 43"/>
            <p:cNvSpPr txBox="1">
              <a:spLocks noChangeArrowheads="1"/>
            </p:cNvSpPr>
            <p:nvPr/>
          </p:nvSpPr>
          <p:spPr bwMode="auto">
            <a:xfrm>
              <a:off x="5201" y="1357"/>
              <a:ext cx="460" cy="349"/>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000" b="1" dirty="0" smtClean="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rPr>
                <a:t>Inter-month arbitrage</a:t>
              </a:r>
              <a:endParaRPr lang="zh-CN" altLang="en-US" sz="1000" b="1" dirty="0">
                <a:solidFill>
                  <a:srgbClr val="00B0F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pSp>
      <p:sp>
        <p:nvSpPr>
          <p:cNvPr id="43" name="标题 1"/>
          <p:cNvSpPr txBox="1">
            <a:spLocks/>
          </p:cNvSpPr>
          <p:nvPr/>
        </p:nvSpPr>
        <p:spPr>
          <a:xfrm>
            <a:off x="500400" y="224528"/>
            <a:ext cx="7311960" cy="594304"/>
          </a:xfrm>
          <a:prstGeom prst="rect">
            <a:avLst/>
          </a:prstGeom>
        </p:spPr>
        <p:txBody>
          <a:bodyPr>
            <a:normAutofit fontScale="850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3.6 </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Price trend prediction and trading strategies</a:t>
            </a: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2" name="矩形 1"/>
          <p:cNvSpPr/>
          <p:nvPr/>
        </p:nvSpPr>
        <p:spPr bwMode="auto">
          <a:xfrm>
            <a:off x="4364830" y="1293486"/>
            <a:ext cx="887711" cy="465485"/>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SHFE</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8" name="矩形 47"/>
          <p:cNvSpPr/>
          <p:nvPr/>
        </p:nvSpPr>
        <p:spPr bwMode="auto">
          <a:xfrm>
            <a:off x="4364830" y="1904734"/>
            <a:ext cx="1050130" cy="465485"/>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TOCOM</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49" name="Line 34"/>
          <p:cNvSpPr>
            <a:spLocks noChangeShapeType="1"/>
          </p:cNvSpPr>
          <p:nvPr/>
        </p:nvSpPr>
        <p:spPr bwMode="auto">
          <a:xfrm flipH="1">
            <a:off x="3662030" y="1529136"/>
            <a:ext cx="588089" cy="229834"/>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0" name="矩形 49"/>
          <p:cNvSpPr/>
          <p:nvPr/>
        </p:nvSpPr>
        <p:spPr bwMode="auto">
          <a:xfrm>
            <a:off x="4364829" y="2469183"/>
            <a:ext cx="1050131" cy="465485"/>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 typeface="Arial" pitchFamily="34" charset="0"/>
              <a:buNone/>
              <a:tabLst/>
            </a:pPr>
            <a:r>
              <a:rPr kumimoji="0" lang="en-US" altLang="zh-CN"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rPr>
              <a:t>SICOM</a:t>
            </a:r>
            <a:endParaRPr kumimoji="0" lang="zh-CN" altLang="en-US" sz="1800" b="0" i="0" u="none" strike="noStrike" cap="none" normalizeH="0" baseline="0" dirty="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1" name="Line 35"/>
          <p:cNvSpPr>
            <a:spLocks noChangeShapeType="1"/>
          </p:cNvSpPr>
          <p:nvPr/>
        </p:nvSpPr>
        <p:spPr bwMode="auto">
          <a:xfrm>
            <a:off x="6416700" y="1501776"/>
            <a:ext cx="323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2" name="Oval 13"/>
          <p:cNvSpPr>
            <a:spLocks noChangeArrowheads="1"/>
          </p:cNvSpPr>
          <p:nvPr/>
        </p:nvSpPr>
        <p:spPr bwMode="auto">
          <a:xfrm>
            <a:off x="6774121" y="1209676"/>
            <a:ext cx="757004" cy="584200"/>
          </a:xfrm>
          <a:prstGeom prst="ellipse">
            <a:avLst/>
          </a:prstGeom>
          <a:solidFill>
            <a:schemeClr val="accent5">
              <a:lumMod val="40000"/>
              <a:lumOff val="60000"/>
            </a:schemeClr>
          </a:solidFill>
          <a:ln w="9525">
            <a:solidFill>
              <a:schemeClr val="accent3">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May</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3" name="Oval 13"/>
          <p:cNvSpPr>
            <a:spLocks noChangeArrowheads="1"/>
          </p:cNvSpPr>
          <p:nvPr/>
        </p:nvSpPr>
        <p:spPr bwMode="auto">
          <a:xfrm>
            <a:off x="7921008" y="1234128"/>
            <a:ext cx="742155" cy="584200"/>
          </a:xfrm>
          <a:prstGeom prst="ellipse">
            <a:avLst/>
          </a:prstGeom>
          <a:solidFill>
            <a:schemeClr val="accent5">
              <a:lumMod val="40000"/>
              <a:lumOff val="60000"/>
            </a:schemeClr>
          </a:solidFill>
          <a:ln w="9525">
            <a:solidFill>
              <a:schemeClr val="accent3">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Sept.</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4" name="Line 35"/>
          <p:cNvSpPr>
            <a:spLocks noChangeShapeType="1"/>
          </p:cNvSpPr>
          <p:nvPr/>
        </p:nvSpPr>
        <p:spPr bwMode="auto">
          <a:xfrm>
            <a:off x="7567482" y="1495386"/>
            <a:ext cx="323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6" name="Text Box 20"/>
          <p:cNvSpPr txBox="1">
            <a:spLocks noChangeArrowheads="1"/>
          </p:cNvSpPr>
          <p:nvPr/>
        </p:nvSpPr>
        <p:spPr bwMode="auto">
          <a:xfrm>
            <a:off x="2285984" y="1071546"/>
            <a:ext cx="121444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SCR WF</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5" name="Oval 23"/>
          <p:cNvSpPr>
            <a:spLocks noChangeArrowheads="1"/>
          </p:cNvSpPr>
          <p:nvPr/>
        </p:nvSpPr>
        <p:spPr bwMode="auto">
          <a:xfrm>
            <a:off x="2214546" y="1643050"/>
            <a:ext cx="1285884" cy="5842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RSS3</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7" name="Line 34"/>
          <p:cNvSpPr>
            <a:spLocks noChangeShapeType="1"/>
          </p:cNvSpPr>
          <p:nvPr/>
        </p:nvSpPr>
        <p:spPr bwMode="auto">
          <a:xfrm flipH="1" flipV="1">
            <a:off x="3643306" y="1928802"/>
            <a:ext cx="642942" cy="14287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8" name="Line 34"/>
          <p:cNvSpPr>
            <a:spLocks noChangeShapeType="1"/>
          </p:cNvSpPr>
          <p:nvPr/>
        </p:nvSpPr>
        <p:spPr bwMode="auto">
          <a:xfrm flipH="1" flipV="1">
            <a:off x="3643306" y="2071678"/>
            <a:ext cx="642942" cy="500066"/>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9" name="Line 34"/>
          <p:cNvSpPr>
            <a:spLocks noChangeShapeType="1"/>
          </p:cNvSpPr>
          <p:nvPr/>
        </p:nvSpPr>
        <p:spPr bwMode="auto">
          <a:xfrm flipH="1" flipV="1">
            <a:off x="3643306" y="2643181"/>
            <a:ext cx="642942" cy="714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0" name="Oval 23"/>
          <p:cNvSpPr>
            <a:spLocks noChangeArrowheads="1"/>
          </p:cNvSpPr>
          <p:nvPr/>
        </p:nvSpPr>
        <p:spPr bwMode="auto">
          <a:xfrm>
            <a:off x="2285984" y="2357430"/>
            <a:ext cx="1285884" cy="584200"/>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TSR20</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1" name="Rectangle 40"/>
          <p:cNvSpPr>
            <a:spLocks noChangeArrowheads="1"/>
          </p:cNvSpPr>
          <p:nvPr/>
        </p:nvSpPr>
        <p:spPr bwMode="auto">
          <a:xfrm>
            <a:off x="1857356" y="928670"/>
            <a:ext cx="3643339" cy="2143127"/>
          </a:xfrm>
          <a:prstGeom prst="rect">
            <a:avLst/>
          </a:prstGeom>
          <a:noFill/>
          <a:ln w="22225">
            <a:solidFill>
              <a:srgbClr val="FFC000"/>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2" name="Text Box 43"/>
          <p:cNvSpPr txBox="1">
            <a:spLocks noChangeArrowheads="1"/>
          </p:cNvSpPr>
          <p:nvPr/>
        </p:nvSpPr>
        <p:spPr bwMode="auto">
          <a:xfrm>
            <a:off x="3630557" y="886880"/>
            <a:ext cx="208441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600" b="1" dirty="0" smtClean="0">
                <a:solidFill>
                  <a:srgbClr val="FFC000"/>
                </a:solidFill>
                <a:latin typeface="Times New Roman" panose="02020603050405020304" pitchFamily="18" charset="0"/>
                <a:ea typeface="+mn-ea"/>
                <a:cs typeface="Times New Roman" panose="02020603050405020304" pitchFamily="18" charset="0"/>
                <a:sym typeface="Times New Roman" panose="02020603050405020304" pitchFamily="18" charset="0"/>
              </a:rPr>
              <a:t>Inter-market arbitrage</a:t>
            </a:r>
            <a:endParaRPr lang="zh-CN" altLang="en-US" sz="1600" b="1" dirty="0">
              <a:solidFill>
                <a:srgbClr val="FFC000"/>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3" name="Line 35"/>
          <p:cNvSpPr>
            <a:spLocks noChangeShapeType="1"/>
          </p:cNvSpPr>
          <p:nvPr/>
        </p:nvSpPr>
        <p:spPr bwMode="auto">
          <a:xfrm>
            <a:off x="6715140" y="2143116"/>
            <a:ext cx="323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4" name="Oval 17"/>
          <p:cNvSpPr>
            <a:spLocks noChangeArrowheads="1"/>
          </p:cNvSpPr>
          <p:nvPr/>
        </p:nvSpPr>
        <p:spPr bwMode="auto">
          <a:xfrm>
            <a:off x="7072330" y="1928802"/>
            <a:ext cx="928694" cy="500066"/>
          </a:xfrm>
          <a:prstGeom prst="ellipse">
            <a:avLst/>
          </a:prstGeom>
          <a:solidFill>
            <a:schemeClr val="accent5">
              <a:lumMod val="40000"/>
              <a:lumOff val="60000"/>
            </a:schemeClr>
          </a:solidFill>
          <a:ln w="9525">
            <a:solidFill>
              <a:schemeClr val="accent3">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Far month</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5" name="Oval 17"/>
          <p:cNvSpPr>
            <a:spLocks noChangeArrowheads="1"/>
          </p:cNvSpPr>
          <p:nvPr/>
        </p:nvSpPr>
        <p:spPr bwMode="auto">
          <a:xfrm>
            <a:off x="5715008" y="2500306"/>
            <a:ext cx="928694" cy="500066"/>
          </a:xfrm>
          <a:prstGeom prst="ellipse">
            <a:avLst/>
          </a:prstGeom>
          <a:solidFill>
            <a:schemeClr val="accent5">
              <a:lumMod val="40000"/>
              <a:lumOff val="60000"/>
            </a:schemeClr>
          </a:solidFill>
          <a:ln w="9525">
            <a:solidFill>
              <a:schemeClr val="accent3">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Main force</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6" name="Line 35"/>
          <p:cNvSpPr>
            <a:spLocks noChangeShapeType="1"/>
          </p:cNvSpPr>
          <p:nvPr/>
        </p:nvSpPr>
        <p:spPr bwMode="auto">
          <a:xfrm>
            <a:off x="6715140" y="2786058"/>
            <a:ext cx="32385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7" name="Oval 17"/>
          <p:cNvSpPr>
            <a:spLocks noChangeArrowheads="1"/>
          </p:cNvSpPr>
          <p:nvPr/>
        </p:nvSpPr>
        <p:spPr bwMode="auto">
          <a:xfrm>
            <a:off x="7072330" y="2500306"/>
            <a:ext cx="928694" cy="500066"/>
          </a:xfrm>
          <a:prstGeom prst="ellipse">
            <a:avLst/>
          </a:prstGeom>
          <a:solidFill>
            <a:schemeClr val="accent5">
              <a:lumMod val="40000"/>
              <a:lumOff val="60000"/>
            </a:schemeClr>
          </a:solidFill>
          <a:ln w="9525">
            <a:solidFill>
              <a:schemeClr val="accent3">
                <a:lumMod val="50000"/>
              </a:schemeClr>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Sub-main force</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9" name="Oval 7"/>
          <p:cNvSpPr>
            <a:spLocks noChangeArrowheads="1"/>
          </p:cNvSpPr>
          <p:nvPr/>
        </p:nvSpPr>
        <p:spPr bwMode="auto">
          <a:xfrm>
            <a:off x="5072066" y="3857628"/>
            <a:ext cx="511168" cy="135732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Synthetic</a:t>
            </a:r>
          </a:p>
          <a:p>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rubber</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0" name="Oval 7"/>
          <p:cNvSpPr>
            <a:spLocks noChangeArrowheads="1"/>
          </p:cNvSpPr>
          <p:nvPr/>
        </p:nvSpPr>
        <p:spPr bwMode="auto">
          <a:xfrm>
            <a:off x="7286644" y="4071942"/>
            <a:ext cx="571504" cy="1000132"/>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Compound</a:t>
            </a:r>
          </a:p>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rubber</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1" name="Oval 7"/>
          <p:cNvSpPr>
            <a:spLocks noChangeArrowheads="1"/>
          </p:cNvSpPr>
          <p:nvPr/>
        </p:nvSpPr>
        <p:spPr bwMode="auto">
          <a:xfrm>
            <a:off x="5857884" y="5143512"/>
            <a:ext cx="1257312" cy="500066"/>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Latex</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2" name="Text Box 43"/>
          <p:cNvSpPr txBox="1">
            <a:spLocks noChangeArrowheads="1"/>
          </p:cNvSpPr>
          <p:nvPr/>
        </p:nvSpPr>
        <p:spPr bwMode="auto">
          <a:xfrm>
            <a:off x="8043886" y="3500438"/>
            <a:ext cx="73184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000" dirty="0" smtClean="0">
                <a:solidFill>
                  <a:schemeClr val="accent3">
                    <a:lumMod val="50000"/>
                  </a:schemeClr>
                </a:solidFill>
                <a:latin typeface="Times New Roman" panose="02020603050405020304" pitchFamily="18" charset="0"/>
                <a:ea typeface="+mn-ea"/>
                <a:cs typeface="Times New Roman" panose="02020603050405020304" pitchFamily="18" charset="0"/>
                <a:sym typeface="Times New Roman" panose="02020603050405020304" pitchFamily="18" charset="0"/>
              </a:rPr>
              <a:t>Futures-cash arbitrage</a:t>
            </a:r>
            <a:endParaRPr lang="zh-CN" altLang="en-US" sz="1000" dirty="0">
              <a:solidFill>
                <a:schemeClr val="accent3">
                  <a:lumMod val="50000"/>
                </a:schemeClr>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3" name="十字箭头 72"/>
          <p:cNvSpPr/>
          <p:nvPr/>
        </p:nvSpPr>
        <p:spPr bwMode="auto">
          <a:xfrm>
            <a:off x="5715008" y="3714752"/>
            <a:ext cx="1500198" cy="1428760"/>
          </a:xfrm>
          <a:prstGeom prst="quadArrow">
            <a:avLst>
              <a:gd name="adj1" fmla="val 9835"/>
              <a:gd name="adj2" fmla="val 22500"/>
              <a:gd name="adj3" fmla="val 22500"/>
            </a:avLst>
          </a:prstGeom>
          <a:solidFill>
            <a:schemeClr val="accent3">
              <a:lumMod val="60000"/>
              <a:lumOff val="40000"/>
            </a:schemeClr>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4" name="丁字箭头 73"/>
          <p:cNvSpPr/>
          <p:nvPr/>
        </p:nvSpPr>
        <p:spPr bwMode="auto">
          <a:xfrm>
            <a:off x="2071670" y="3714752"/>
            <a:ext cx="1500198" cy="1285884"/>
          </a:xfrm>
          <a:prstGeom prst="leftRightUpArrow">
            <a:avLst>
              <a:gd name="adj1" fmla="val 12071"/>
              <a:gd name="adj2" fmla="val 25000"/>
              <a:gd name="adj3" fmla="val 25000"/>
            </a:avLst>
          </a:prstGeom>
          <a:solidFill>
            <a:schemeClr val="accent6">
              <a:lumMod val="60000"/>
              <a:lumOff val="40000"/>
            </a:schemeClr>
          </a:solidFill>
          <a:ln w="9525" cap="flat" cmpd="sng" algn="ctr">
            <a:solidFill>
              <a:schemeClr val="tx1"/>
            </a:solidFill>
            <a:prstDash val="solid"/>
            <a:round/>
            <a:headEnd type="none" w="med" len="med"/>
            <a:tailEnd type="none" w="med" len="med"/>
          </a:ln>
          <a:effectLst/>
          <a:scene3d>
            <a:camera prst="orthographicFront">
              <a:rot lat="0" lon="0" rev="7800000"/>
            </a:camera>
            <a:lightRig rig="threePt" dir="t"/>
          </a:scene3d>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 typeface="Arial" pitchFamily="34" charset="0"/>
              <a:buNone/>
              <a:tabLst/>
            </a:pPr>
            <a:endParaRPr kumimoji="0" lang="zh-CN" altLang="en-US" sz="1800" b="0" i="0" u="none" strike="noStrike" cap="none" normalizeH="0" baseline="0" smtClean="0">
              <a:ln>
                <a:noFill/>
              </a:ln>
              <a:solidFill>
                <a:schemeClr val="tx1"/>
              </a:solidFill>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5" name="Text Box 28"/>
          <p:cNvSpPr txBox="1">
            <a:spLocks noChangeArrowheads="1"/>
          </p:cNvSpPr>
          <p:nvPr/>
        </p:nvSpPr>
        <p:spPr bwMode="auto">
          <a:xfrm>
            <a:off x="2928887" y="3143248"/>
            <a:ext cx="785857" cy="400110"/>
          </a:xfrm>
          <a:prstGeom prst="rect">
            <a:avLst/>
          </a:prstGeom>
          <a:noFill/>
          <a:ln>
            <a:solidFill>
              <a:schemeClr val="accent3">
                <a:lumMod val="50000"/>
              </a:schemeClr>
            </a:solidFill>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Underlying spot</a:t>
            </a:r>
            <a:endParaRPr lang="en-US" altLang="zh-CN"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6" name="Oval 7"/>
          <p:cNvSpPr>
            <a:spLocks noChangeArrowheads="1"/>
          </p:cNvSpPr>
          <p:nvPr/>
        </p:nvSpPr>
        <p:spPr bwMode="auto">
          <a:xfrm>
            <a:off x="2786050" y="4857760"/>
            <a:ext cx="1500198" cy="571504"/>
          </a:xfrm>
          <a:prstGeom prst="ellipse">
            <a:avLst/>
          </a:prstGeom>
          <a:solidFill>
            <a:schemeClr val="accent6">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Domestic</a:t>
            </a:r>
          </a:p>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SCRWF</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7" name="Oval 7"/>
          <p:cNvSpPr>
            <a:spLocks noChangeArrowheads="1"/>
          </p:cNvSpPr>
          <p:nvPr/>
        </p:nvSpPr>
        <p:spPr bwMode="auto">
          <a:xfrm>
            <a:off x="1071538" y="3214686"/>
            <a:ext cx="1500198" cy="571504"/>
          </a:xfrm>
          <a:prstGeom prst="ellipse">
            <a:avLst/>
          </a:prstGeom>
          <a:solidFill>
            <a:schemeClr val="accent6">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No. 3</a:t>
            </a:r>
            <a:r>
              <a:rPr lang="zh-CN" altLang="en-US"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smoked</a:t>
            </a:r>
          </a:p>
          <a:p>
            <a:r>
              <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rubber sheet</a:t>
            </a: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8" name="Oval 7"/>
          <p:cNvSpPr>
            <a:spLocks noChangeArrowheads="1"/>
          </p:cNvSpPr>
          <p:nvPr/>
        </p:nvSpPr>
        <p:spPr bwMode="auto">
          <a:xfrm>
            <a:off x="1500166" y="4071942"/>
            <a:ext cx="723904" cy="1490674"/>
          </a:xfrm>
          <a:prstGeom prst="ellipse">
            <a:avLst/>
          </a:prstGeom>
          <a:solidFill>
            <a:schemeClr val="accent6">
              <a:lumMod val="40000"/>
              <a:lumOff val="6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No. 20</a:t>
            </a:r>
          </a:p>
          <a:p>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Standard</a:t>
            </a:r>
          </a:p>
          <a:p>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rubber</a:t>
            </a:r>
            <a:endParaRPr lang="zh-CN" altLang="en-US"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Text Box 43"/>
          <p:cNvSpPr txBox="1">
            <a:spLocks noChangeArrowheads="1"/>
          </p:cNvSpPr>
          <p:nvPr/>
        </p:nvSpPr>
        <p:spPr bwMode="auto">
          <a:xfrm>
            <a:off x="714348" y="4071942"/>
            <a:ext cx="707621"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000" dirty="0" smtClean="0">
                <a:solidFill>
                  <a:schemeClr val="accent2">
                    <a:lumMod val="75000"/>
                  </a:schemeClr>
                </a:solidFill>
                <a:latin typeface="Times New Roman" panose="02020603050405020304" pitchFamily="18" charset="0"/>
                <a:ea typeface="+mn-ea"/>
                <a:cs typeface="Times New Roman" panose="02020603050405020304" pitchFamily="18" charset="0"/>
                <a:sym typeface="Times New Roman" panose="02020603050405020304" pitchFamily="18" charset="0"/>
              </a:rPr>
              <a:t>Futures-cash arbitrage</a:t>
            </a:r>
            <a:endParaRPr lang="zh-CN" altLang="en-US" sz="1000" dirty="0">
              <a:solidFill>
                <a:schemeClr val="accent2">
                  <a:lumMod val="75000"/>
                </a:schemeClr>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0" name="Rectangle 38"/>
          <p:cNvSpPr>
            <a:spLocks noChangeArrowheads="1"/>
          </p:cNvSpPr>
          <p:nvPr/>
        </p:nvSpPr>
        <p:spPr bwMode="auto">
          <a:xfrm>
            <a:off x="723872" y="3071810"/>
            <a:ext cx="7920094" cy="3000396"/>
          </a:xfrm>
          <a:prstGeom prst="rect">
            <a:avLst/>
          </a:prstGeom>
          <a:noFill/>
          <a:ln w="22225">
            <a:solidFill>
              <a:schemeClr val="accent4">
                <a:lumMod val="50000"/>
              </a:schemeClr>
            </a:solidFill>
            <a:prstDash val="dash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1" name="Text Box 43"/>
          <p:cNvSpPr txBox="1">
            <a:spLocks noChangeArrowheads="1"/>
          </p:cNvSpPr>
          <p:nvPr/>
        </p:nvSpPr>
        <p:spPr bwMode="auto">
          <a:xfrm>
            <a:off x="3000364" y="5715016"/>
            <a:ext cx="234793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ea typeface="宋体" pitchFamily="2" charset="-122"/>
              </a:defRPr>
            </a:lvl1pPr>
            <a:lvl2pPr marL="742950" indent="-285750" eaLnBrk="0" hangingPunct="0">
              <a:defRPr>
                <a:solidFill>
                  <a:schemeClr val="tx1"/>
                </a:solidFill>
                <a:latin typeface="Arial" pitchFamily="34" charset="0"/>
                <a:ea typeface="宋体" pitchFamily="2" charset="-122"/>
              </a:defRPr>
            </a:lvl2pPr>
            <a:lvl3pPr marL="1143000" indent="-228600" eaLnBrk="0" hangingPunct="0">
              <a:defRPr>
                <a:solidFill>
                  <a:schemeClr val="tx1"/>
                </a:solidFill>
                <a:latin typeface="Arial" pitchFamily="34" charset="0"/>
                <a:ea typeface="宋体" pitchFamily="2" charset="-122"/>
              </a:defRPr>
            </a:lvl3pPr>
            <a:lvl4pPr marL="1600200" indent="-228600" eaLnBrk="0" hangingPunct="0">
              <a:defRPr>
                <a:solidFill>
                  <a:schemeClr val="tx1"/>
                </a:solidFill>
                <a:latin typeface="Arial" pitchFamily="34" charset="0"/>
                <a:ea typeface="宋体" pitchFamily="2" charset="-122"/>
              </a:defRPr>
            </a:lvl4pPr>
            <a:lvl5pPr marL="2057400" indent="-228600" eaLnBrk="0" hangingPunct="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eaLnBrk="1" hangingPunct="1">
              <a:spcBef>
                <a:spcPct val="50000"/>
              </a:spcBef>
            </a:pPr>
            <a:r>
              <a:rPr lang="en-US" altLang="zh-CN" sz="1000" dirty="0" smtClean="0">
                <a:solidFill>
                  <a:schemeClr val="accent4">
                    <a:lumMod val="50000"/>
                  </a:schemeClr>
                </a:solidFill>
                <a:latin typeface="Times New Roman" panose="02020603050405020304" pitchFamily="18" charset="0"/>
                <a:ea typeface="+mn-ea"/>
                <a:cs typeface="Times New Roman" panose="02020603050405020304" pitchFamily="18" charset="0"/>
                <a:sym typeface="Times New Roman" panose="02020603050405020304" pitchFamily="18" charset="0"/>
              </a:rPr>
              <a:t>Arbitrage between spots</a:t>
            </a:r>
            <a:endParaRPr lang="zh-CN" altLang="en-US" sz="1000" dirty="0">
              <a:solidFill>
                <a:schemeClr val="accent4">
                  <a:lumMod val="50000"/>
                </a:schemeClr>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2" name="Oval 7"/>
          <p:cNvSpPr>
            <a:spLocks noChangeArrowheads="1"/>
          </p:cNvSpPr>
          <p:nvPr/>
        </p:nvSpPr>
        <p:spPr bwMode="auto">
          <a:xfrm>
            <a:off x="7429468" y="5168945"/>
            <a:ext cx="714432" cy="366714"/>
          </a:xfrm>
          <a:prstGeom prst="ellipse">
            <a:avLst/>
          </a:prstGeom>
          <a:solidFill>
            <a:schemeClr val="accent3">
              <a:lumMod val="60000"/>
              <a:lumOff val="40000"/>
            </a:scheme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zh-CN" dirty="0">
                <a:latin typeface="Times New Roman" panose="02020603050405020304" pitchFamily="18" charset="0"/>
                <a:ea typeface="+mn-ea"/>
                <a:cs typeface="Times New Roman" panose="02020603050405020304" pitchFamily="18" charset="0"/>
                <a:sym typeface="Times New Roman" panose="02020603050405020304" pitchFamily="18" charset="0"/>
              </a:rPr>
              <a:t>……</a:t>
            </a:r>
            <a:endParaRPr lang="en-US" altLang="zh-CN"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87645122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a:xfrm>
            <a:off x="500400" y="224528"/>
            <a:ext cx="7311960" cy="594304"/>
          </a:xfrm>
          <a:prstGeom prst="rect">
            <a:avLst/>
          </a:prstGeom>
        </p:spPr>
        <p:txBody>
          <a:bodyPr>
            <a:normAutofit fontScale="850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3.6 </a:t>
            </a:r>
            <a:r>
              <a:rPr lang="en-US" altLang="zh-CN" sz="28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Price trend prediction and trading strategies</a:t>
            </a: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252538"/>
            <a:ext cx="7324725" cy="435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764996" y="1252538"/>
            <a:ext cx="1152128" cy="1152128"/>
          </a:xfrm>
          <a:prstGeom prst="rect">
            <a:avLst/>
          </a:prstGeom>
          <a:ln>
            <a:noFill/>
          </a:ln>
        </p:spPr>
        <p:txBody>
          <a:bodyPr rtlCol="0" anchor="ct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Driven by macro financial features</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 name="矩形 5"/>
          <p:cNvSpPr/>
          <p:nvPr/>
        </p:nvSpPr>
        <p:spPr>
          <a:xfrm>
            <a:off x="3940118" y="3717032"/>
            <a:ext cx="2560707" cy="1152128"/>
          </a:xfrm>
          <a:prstGeom prst="rect">
            <a:avLst/>
          </a:prstGeom>
          <a:ln>
            <a:noFill/>
          </a:ln>
        </p:spPr>
        <p:txBody>
          <a:bodyPr rtlCol="0" anchor="ctr"/>
          <a:lstStyle/>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Continuous demands deterioration</a:t>
            </a:r>
          </a:p>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Issuance of  compound rubber policy</a:t>
            </a:r>
          </a:p>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Anti-dumping and countervailing measures in place</a:t>
            </a:r>
          </a:p>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Possible  reserve  throw</a:t>
            </a:r>
          </a:p>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Price  fall</a:t>
            </a:r>
          </a:p>
          <a:p>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Spread regression </a:t>
            </a:r>
            <a:endParaRPr lang="zh-CN" altLang="en-US" sz="10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矩形 7"/>
          <p:cNvSpPr/>
          <p:nvPr/>
        </p:nvSpPr>
        <p:spPr>
          <a:xfrm>
            <a:off x="5076056" y="2008624"/>
            <a:ext cx="1152128" cy="1152128"/>
          </a:xfrm>
          <a:prstGeom prst="rect">
            <a:avLst/>
          </a:prstGeom>
          <a:ln>
            <a:noFill/>
          </a:ln>
        </p:spPr>
        <p:txBody>
          <a:bodyPr rtlCol="0" anchor="ct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FED raises IR</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矩形 8"/>
          <p:cNvSpPr/>
          <p:nvPr/>
        </p:nvSpPr>
        <p:spPr>
          <a:xfrm>
            <a:off x="6876256" y="3717032"/>
            <a:ext cx="1482471" cy="1152128"/>
          </a:xfrm>
          <a:prstGeom prst="rect">
            <a:avLst/>
          </a:prstGeom>
          <a:ln>
            <a:noFill/>
          </a:ln>
        </p:spPr>
        <p:txBody>
          <a:bodyPr rtlCol="0" anchor="ct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Price  goes up in volatility after repeated release of  structure pressure</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矩形 9"/>
          <p:cNvSpPr/>
          <p:nvPr/>
        </p:nvSpPr>
        <p:spPr>
          <a:xfrm>
            <a:off x="3940119" y="1424137"/>
            <a:ext cx="1450206" cy="1152128"/>
          </a:xfrm>
          <a:prstGeom prst="rect">
            <a:avLst/>
          </a:prstGeom>
          <a:ln>
            <a:noFill/>
          </a:ln>
        </p:spPr>
        <p:txBody>
          <a:bodyPr rtlCol="0" anchor="ctr"/>
          <a:lstStyle/>
          <a:p>
            <a:pPr algn="ct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Imported smoked sheet price as upper margin</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1" name="矩形 10"/>
          <p:cNvSpPr/>
          <p:nvPr/>
        </p:nvSpPr>
        <p:spPr>
          <a:xfrm>
            <a:off x="1500166" y="1428736"/>
            <a:ext cx="1643074" cy="1152128"/>
          </a:xfrm>
          <a:prstGeom prst="rect">
            <a:avLst/>
          </a:prstGeom>
          <a:ln>
            <a:noFill/>
          </a:ln>
        </p:spPr>
        <p:txBody>
          <a:bodyPr rtlCol="0" anchor="ctr"/>
          <a:lstStyle/>
          <a:p>
            <a:pPr algn="ctr"/>
            <a:endParaRPr lang="en-US" altLang="zh-CN" sz="8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2" name="TextBox 22"/>
          <p:cNvSpPr txBox="1"/>
          <p:nvPr/>
        </p:nvSpPr>
        <p:spPr>
          <a:xfrm>
            <a:off x="1979712" y="1286025"/>
            <a:ext cx="921723" cy="276999"/>
          </a:xfrm>
          <a:prstGeom prst="rect">
            <a:avLst/>
          </a:prstGeom>
          <a:solidFill>
            <a:schemeClr val="bg1"/>
          </a:solidFill>
        </p:spPr>
        <p:txBody>
          <a:bodyPr wrap="square" lIns="0" tIns="0" rIns="0" bIns="0" rtlCol="0">
            <a:spAutoFit/>
          </a:bodyPr>
          <a:lstStyle/>
          <a:p>
            <a:r>
              <a:rPr lang="en-US" altLang="zh-CN" sz="900" dirty="0">
                <a:latin typeface="Times New Roman" panose="02020603050405020304" pitchFamily="18" charset="0"/>
                <a:cs typeface="Times New Roman" panose="02020603050405020304" pitchFamily="18" charset="0"/>
                <a:sym typeface="Times New Roman" panose="02020603050405020304" pitchFamily="18" charset="0"/>
              </a:rPr>
              <a:t>Shanghai rubber major force</a:t>
            </a:r>
            <a:endParaRPr lang="zh-CN" altLang="en-US" sz="9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3" name="TextBox 22"/>
          <p:cNvSpPr txBox="1"/>
          <p:nvPr/>
        </p:nvSpPr>
        <p:spPr>
          <a:xfrm>
            <a:off x="1979712" y="1551603"/>
            <a:ext cx="921723" cy="276999"/>
          </a:xfrm>
          <a:prstGeom prst="rect">
            <a:avLst/>
          </a:prstGeom>
          <a:solidFill>
            <a:schemeClr val="bg1"/>
          </a:solidFill>
        </p:spPr>
        <p:txBody>
          <a:bodyPr wrap="square" lIns="0" tIns="0" rIns="0" bIns="0" rtlCol="0">
            <a:spAutoFit/>
          </a:bodyPr>
          <a:lstStyle/>
          <a:p>
            <a:r>
              <a:rPr lang="en-US" altLang="zh-CN" sz="900" dirty="0">
                <a:latin typeface="Times New Roman" panose="02020603050405020304" pitchFamily="18" charset="0"/>
                <a:cs typeface="Times New Roman" panose="02020603050405020304" pitchFamily="18" charset="0"/>
                <a:sym typeface="Times New Roman" panose="02020603050405020304" pitchFamily="18" charset="0"/>
              </a:rPr>
              <a:t>Smoked sheet margin</a:t>
            </a:r>
            <a:endParaRPr lang="zh-CN" altLang="en-US" sz="900" dirty="0">
              <a:latin typeface="Times New Roman" panose="02020603050405020304" pitchFamily="18" charset="0"/>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12983883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标题 1"/>
          <p:cNvSpPr txBox="1">
            <a:spLocks/>
          </p:cNvSpPr>
          <p:nvPr/>
        </p:nvSpPr>
        <p:spPr>
          <a:xfrm>
            <a:off x="500400" y="224528"/>
            <a:ext cx="7311960" cy="594304"/>
          </a:xfrm>
          <a:prstGeom prst="rect">
            <a:avLst/>
          </a:prstGeom>
        </p:spPr>
        <p:txBody>
          <a:bodyPr>
            <a:normAutofit fontScale="85000" lnSpcReduction="2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rPr>
              <a:t>3.6 </a:t>
            </a:r>
            <a:r>
              <a:rPr lang="en-US" altLang="zh-CN" sz="2400" b="1" dirty="0" smtClean="0">
                <a:solidFill>
                  <a:srgbClr val="000000"/>
                </a:solidFill>
                <a:latin typeface="Times New Roman" panose="02020603050405020304" pitchFamily="18" charset="0"/>
                <a:ea typeface="+mn-ea"/>
                <a:cs typeface="Times New Roman" panose="02020603050405020304" pitchFamily="18" charset="0"/>
                <a:sym typeface="Times New Roman" panose="02020603050405020304" pitchFamily="18" charset="0"/>
              </a:rPr>
              <a:t>Price trend prediction and trading strategies</a:t>
            </a:r>
          </a:p>
          <a:p>
            <a:pPr algn="ctr" eaLnBrk="1" hangingPunct="1">
              <a:lnSpc>
                <a:spcPct val="80000"/>
              </a:lnSpc>
            </a:pPr>
            <a:endParaRPr lang="zh-CN" altLang="en-US" sz="2800" b="1" kern="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6" name="矩形 5"/>
          <p:cNvSpPr/>
          <p:nvPr/>
        </p:nvSpPr>
        <p:spPr>
          <a:xfrm>
            <a:off x="794527" y="4492861"/>
            <a:ext cx="8101408" cy="1384995"/>
          </a:xfrm>
          <a:prstGeom prst="rect">
            <a:avLst/>
          </a:prstGeom>
          <a:noFill/>
        </p:spPr>
        <p:txBody>
          <a:bodyPr wrap="square">
            <a:spAutoFit/>
          </a:bodyPr>
          <a:lstStyle/>
          <a:p>
            <a:pPr marL="342900" indent="-342900">
              <a:buFont typeface="Wingdings" pitchFamily="2" charset="2"/>
              <a:buChar char="l"/>
            </a:pPr>
            <a:r>
              <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With the  </a:t>
            </a: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growing population and improved revenue structure, people are raising their requirements for life quality and demands for automobile and rubber products; on the other hand, land is becoming scarce and the land supply for rubber plantation is limited.</a:t>
            </a:r>
            <a:endParaRPr lang="en-US" altLang="zh-CN"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342900" indent="-34290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Stimulated by high profitability, the global tyre productivity is expanded rapidly. The transfer of  productivity to rubber producers has become a main trend. under this high productivity pattern, the demand for NR will remain strong.</a:t>
            </a:r>
          </a:p>
          <a:p>
            <a:pPr marL="342900" indent="-342900">
              <a:buFont typeface="Wingdings" pitchFamily="2" charset="2"/>
              <a:buChar char="l"/>
            </a:pPr>
            <a:r>
              <a:rPr lang="en-US" sz="12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We are positive about the demand for rubber from BRIC and emerging countries such as India or a surging demand like the Chinese market. The driving force may come from the OBOR and industry integration.</a:t>
            </a:r>
            <a:endParaRPr lang="en-US" altLang="zh-CN" sz="12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692" y="1196752"/>
            <a:ext cx="7662756" cy="3114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矩形 9"/>
          <p:cNvSpPr/>
          <p:nvPr/>
        </p:nvSpPr>
        <p:spPr>
          <a:xfrm>
            <a:off x="2411760" y="3212976"/>
            <a:ext cx="2304256" cy="288032"/>
          </a:xfrm>
          <a:prstGeom prst="rect">
            <a:avLst/>
          </a:prstGeom>
          <a:solidFill>
            <a:schemeClr val="tx2">
              <a:lumMod val="20000"/>
              <a:lumOff val="80000"/>
            </a:schemeClr>
          </a:solidFill>
          <a:ln>
            <a:noFill/>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zh-CN" sz="16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Decline is slowing down</a:t>
            </a:r>
            <a:endParaRPr lang="zh-CN" altLang="en-US" sz="16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639390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a:spLocks noChangeArrowheads="1"/>
          </p:cNvSpPr>
          <p:nvPr/>
        </p:nvSpPr>
        <p:spPr bwMode="auto">
          <a:xfrm>
            <a:off x="2500298" y="2500306"/>
            <a:ext cx="4221162" cy="1415772"/>
          </a:xfrm>
          <a:prstGeom prst="rect">
            <a:avLst/>
          </a:prstGeom>
          <a:noFill/>
          <a:ln w="9525">
            <a:noFill/>
            <a:miter lim="800000"/>
            <a:headEnd/>
            <a:tailEnd/>
          </a:ln>
        </p:spPr>
        <p:txBody>
          <a:bodyPr>
            <a:spAutoFit/>
          </a:bodyPr>
          <a:lstStyle/>
          <a:p>
            <a:pPr marL="342900" indent="-342900" algn="ctr"/>
            <a:endParaRPr lang="en-US" altLang="zh-CN" sz="4000" b="1" dirty="0" smtClean="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342900" indent="-342900" algn="ctr"/>
            <a:r>
              <a:rPr lang="en-US" altLang="zh-CN" sz="2800" b="1" dirty="0" smtClean="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rPr>
              <a:t>Wang </a:t>
            </a:r>
            <a:r>
              <a:rPr lang="en-US" altLang="zh-CN" sz="2800" b="1" dirty="0" err="1" smtClean="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rPr>
              <a:t>Zhihong</a:t>
            </a:r>
            <a:endParaRPr lang="en-US" altLang="zh-CN" sz="2800" b="1" dirty="0" smtClean="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342900" indent="-342900" algn="ctr"/>
            <a:endParaRPr lang="zh-CN" altLang="en-US"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5" name="Rectangle 5"/>
          <p:cNvSpPr>
            <a:spLocks noChangeArrowheads="1"/>
          </p:cNvSpPr>
          <p:nvPr/>
        </p:nvSpPr>
        <p:spPr bwMode="auto">
          <a:xfrm>
            <a:off x="1571605" y="3714752"/>
            <a:ext cx="6048375" cy="1754326"/>
          </a:xfrm>
          <a:prstGeom prst="rect">
            <a:avLst/>
          </a:prstGeom>
          <a:noFill/>
          <a:ln w="9525">
            <a:noFill/>
            <a:miter lim="800000"/>
            <a:headEnd/>
            <a:tailEnd/>
          </a:ln>
        </p:spPr>
        <p:txBody>
          <a:bodyPr>
            <a:spAutoFit/>
          </a:bodyPr>
          <a:lstStyle/>
          <a:p>
            <a:pPr marL="342900" indent="-342900" algn="ctr"/>
            <a:endParaRPr lang="zh-CN" altLang="en-US" sz="2400" dirty="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342900" indent="-342900" algn="ctr"/>
            <a:r>
              <a:rPr lang="en-US" altLang="zh-CN" sz="2400" b="1" dirty="0" err="1" smtClean="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rPr>
              <a:t>Whiterock</a:t>
            </a:r>
            <a:r>
              <a:rPr lang="en-US" altLang="zh-CN" sz="2400" b="1" dirty="0" smtClean="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rPr>
              <a:t> Assets Management (Shanghai) Co., Ltd.</a:t>
            </a:r>
            <a:endParaRPr lang="zh-CN" altLang="en-US" sz="2400" b="1" dirty="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342900" indent="-342900" algn="ctr"/>
            <a:r>
              <a:rPr lang="en-US" altLang="zh-CN" dirty="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hlinkClick r:id="rId2"/>
              </a:rPr>
              <a:t>wangzh@whiterock.cn</a:t>
            </a:r>
            <a:endParaRPr lang="zh-CN" altLang="en-US" dirty="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hlinkClick r:id="rId2"/>
            </a:endParaRPr>
          </a:p>
          <a:p>
            <a:pPr marL="342900" indent="-342900" algn="ctr"/>
            <a:endParaRPr lang="en-US" altLang="zh-CN" dirty="0">
              <a:solidFill>
                <a:srgbClr val="0099FF"/>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WordArt 4"/>
          <p:cNvSpPr>
            <a:spLocks noChangeArrowheads="1" noChangeShapeType="1" noTextEdit="1"/>
          </p:cNvSpPr>
          <p:nvPr/>
        </p:nvSpPr>
        <p:spPr bwMode="gray">
          <a:xfrm>
            <a:off x="1785918" y="1571612"/>
            <a:ext cx="5759450" cy="2344466"/>
          </a:xfrm>
          <a:prstGeom prst="rect">
            <a:avLst/>
          </a:prstGeom>
        </p:spPr>
        <p:txBody>
          <a:bodyPr wrap="none" fromWordArt="1">
            <a:prstTxWarp prst="textDeflateInflate">
              <a:avLst>
                <a:gd name="adj" fmla="val 31824"/>
              </a:avLst>
            </a:prstTxWarp>
          </a:bodyPr>
          <a:lstStyle/>
          <a:p>
            <a:pPr algn="ctr"/>
            <a:r>
              <a:rPr lang="en-US" altLang="zh-CN" sz="3600" kern="10" dirty="0">
                <a:ln w="12700">
                  <a:solidFill>
                    <a:srgbClr val="FFFFFF"/>
                  </a:solidFill>
                  <a:round/>
                  <a:headEnd/>
                  <a:tailEnd/>
                </a:ln>
                <a:gradFill rotWithShape="1">
                  <a:gsLst>
                    <a:gs pos="0">
                      <a:srgbClr val="2032B8"/>
                    </a:gs>
                    <a:gs pos="100000">
                      <a:srgbClr val="6CE07F"/>
                    </a:gs>
                  </a:gsLst>
                  <a:lin ang="0" scaled="1"/>
                </a:gradFill>
                <a:effectLst>
                  <a:outerShdw dist="107763" dir="2700000" algn="ctr" rotWithShape="0">
                    <a:srgbClr val="B2B2B2">
                      <a:alpha val="50000"/>
                    </a:srgbClr>
                  </a:outerShdw>
                </a:effectLst>
                <a:latin typeface="Times New Roman" panose="02020603050405020304" pitchFamily="18" charset="0"/>
                <a:ea typeface="+mn-ea"/>
                <a:cs typeface="Times New Roman" panose="02020603050405020304" pitchFamily="18" charset="0"/>
                <a:sym typeface="Times New Roman" panose="02020603050405020304" pitchFamily="18" charset="0"/>
              </a:rPr>
              <a:t>Thank You !</a:t>
            </a:r>
            <a:endParaRPr lang="zh-CN" altLang="en-US" sz="3600" kern="10" dirty="0">
              <a:ln w="12700">
                <a:solidFill>
                  <a:srgbClr val="FFFFFF"/>
                </a:solidFill>
                <a:round/>
                <a:headEnd/>
                <a:tailEnd/>
              </a:ln>
              <a:gradFill rotWithShape="1">
                <a:gsLst>
                  <a:gs pos="0">
                    <a:srgbClr val="2032B8"/>
                  </a:gs>
                  <a:gs pos="100000">
                    <a:srgbClr val="6CE07F"/>
                  </a:gs>
                </a:gsLst>
                <a:lin ang="0" scaled="1"/>
              </a:gradFill>
              <a:effectLst>
                <a:outerShdw dist="107763" dir="2700000" algn="ctr" rotWithShape="0">
                  <a:srgbClr val="B2B2B2">
                    <a:alpha val="50000"/>
                  </a:srgbClr>
                </a:outerShdw>
              </a:effectLst>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Tree>
    <p:extLst>
      <p:ext uri="{BB962C8B-B14F-4D97-AF65-F5344CB8AC3E}">
        <p14:creationId xmlns:p14="http://schemas.microsoft.com/office/powerpoint/2010/main" val="9005239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1.1 Global easing remains the main keynote</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00400" y="1171502"/>
            <a:ext cx="7786376" cy="707886"/>
          </a:xfrm>
          <a:prstGeom prst="rect">
            <a:avLst/>
          </a:prstGeom>
        </p:spPr>
        <p:txBody>
          <a:bodyPr wrap="square">
            <a:spAutoFit/>
          </a:bodyPr>
          <a:lstStyle/>
          <a:p>
            <a:pPr marL="342900" indent="-342900">
              <a:buFont typeface="Wingdings" pitchFamily="2" charset="2"/>
              <a:buChar char="Ø"/>
            </a:pPr>
            <a:r>
              <a:rPr lang="en-US" altLang="zh-CN" sz="1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Chinese currency policy 2015</a:t>
            </a:r>
          </a:p>
          <a:p>
            <a:pPr>
              <a:buFont typeface="Wingdings" pitchFamily="2" charset="2"/>
              <a:buChar char="l"/>
            </a:pPr>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From the perspective of the position for FX purchase, there is possibility for PBC to reduce RRR by 25 base points in the second quarter.</a:t>
            </a:r>
          </a:p>
          <a:p>
            <a:pPr>
              <a:buFont typeface="Wingdings" pitchFamily="2" charset="2"/>
              <a:buChar char="l"/>
            </a:pPr>
            <a:r>
              <a:rPr lang="en-US" altLang="zh-CN" sz="10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Steady growth  becomes the main keynote, while low inflation rate creates the condition for easing.  It is still far from the ending of currency easing; RRR reduction and IR reduction is conducted alternatively</a:t>
            </a:r>
            <a:endParaRPr lang="en-US" altLang="zh-CN" sz="1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graphicFrame>
        <p:nvGraphicFramePr>
          <p:cNvPr id="9" name="表格 8"/>
          <p:cNvGraphicFramePr>
            <a:graphicFrameLocks noGrp="1"/>
          </p:cNvGraphicFramePr>
          <p:nvPr>
            <p:extLst>
              <p:ext uri="{D42A27DB-BD31-4B8C-83A1-F6EECF244321}">
                <p14:modId xmlns:p14="http://schemas.microsoft.com/office/powerpoint/2010/main" val="3314387541"/>
              </p:ext>
            </p:extLst>
          </p:nvPr>
        </p:nvGraphicFramePr>
        <p:xfrm>
          <a:off x="750250" y="1988840"/>
          <a:ext cx="7566166" cy="3816424"/>
        </p:xfrm>
        <a:graphic>
          <a:graphicData uri="http://schemas.openxmlformats.org/drawingml/2006/table">
            <a:tbl>
              <a:tblPr/>
              <a:tblGrid>
                <a:gridCol w="1357322"/>
                <a:gridCol w="5128724"/>
                <a:gridCol w="1080120"/>
              </a:tblGrid>
              <a:tr h="183698">
                <a:tc>
                  <a:txBody>
                    <a:bodyPr/>
                    <a:lstStyle/>
                    <a:p>
                      <a:pPr algn="l">
                        <a:spcBef>
                          <a:spcPts val="600"/>
                        </a:spcBef>
                        <a:spcAft>
                          <a:spcPts val="0"/>
                        </a:spcAft>
                      </a:pP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Date</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Policy</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Liquidity  release</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34791">
                <a:tc>
                  <a:txBody>
                    <a:bodyPr/>
                    <a:lstStyle/>
                    <a:p>
                      <a:pPr algn="l">
                        <a:spcBef>
                          <a:spcPts val="600"/>
                        </a:spcBef>
                        <a:spcAft>
                          <a:spcPts val="0"/>
                        </a:spcAft>
                      </a:pP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Feb. 5</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RMB RRR for financial institutes is</a:t>
                      </a:r>
                      <a:r>
                        <a:rPr lang="en-US" altLang="zh-CN" sz="8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lowered by 0.5% . </a:t>
                      </a:r>
                      <a:r>
                        <a:rPr lang="en-US" altLang="zh-CN" sz="800" kern="100" baseline="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Additional reduction of 50 base points is made to the urban commercial banks and rural commercial banks which are required for directional RRR reduction. Additional reduction of 400 base points is made to the Agricultural Development Bank of China.</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RMB 600</a:t>
                      </a:r>
                      <a:r>
                        <a:rPr lang="en-US" sz="8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billion</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8833">
                <a:tc>
                  <a:txBody>
                    <a:bodyPr/>
                    <a:lstStyle/>
                    <a:p>
                      <a:pPr algn="l">
                        <a:spcBef>
                          <a:spcPts val="600"/>
                        </a:spcBef>
                        <a:spcAft>
                          <a:spcPts val="0"/>
                        </a:spcAft>
                      </a:pP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Mar.</a:t>
                      </a:r>
                      <a:r>
                        <a:rPr lang="en-US" altLang="zh-CN" sz="8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One-year</a:t>
                      </a:r>
                      <a:r>
                        <a:rPr lang="en-US" sz="800" kern="100" baseline="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 l</a:t>
                      </a:r>
                      <a:r>
                        <a:rPr lang="en-US" sz="800" kern="10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oan interest rate of financial institutions is reduced by 0.25% to 5.35%; one-year deposit interest rate is reduced by 0.25% to 2.5%.</a:t>
                      </a:r>
                      <a:endParaRPr lang="zh-CN" sz="800" kern="100" dirty="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a:latin typeface="Times New Roman" panose="02020603050405020304" pitchFamily="18" charset="0"/>
                          <a:ea typeface="+mn-ea"/>
                          <a:cs typeface="Times New Roman" panose="02020603050405020304" pitchFamily="18" charset="0"/>
                          <a:sym typeface="Times New Roman" panose="02020603050405020304" pitchFamily="18" charset="0"/>
                        </a:rPr>
                        <a:t>/</a:t>
                      </a:r>
                      <a:endParaRPr lang="zh-CN" sz="8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5752">
                <a:tc>
                  <a:txBody>
                    <a:bodyPr/>
                    <a:lstStyle/>
                    <a:p>
                      <a:pPr algn="l">
                        <a:spcBef>
                          <a:spcPts val="600"/>
                        </a:spcBef>
                        <a:spcAft>
                          <a:spcPts val="0"/>
                        </a:spcAft>
                      </a:pPr>
                      <a:r>
                        <a:rPr lang="en-US"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Apr.</a:t>
                      </a:r>
                      <a:r>
                        <a:rPr lang="en-US" sz="8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20</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From April 20, RMB RRR is reduced by 1% for deposit-taking institutions</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RMB 1.3 trillion</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57256">
                <a:tc>
                  <a:txBody>
                    <a:bodyPr/>
                    <a:lstStyle/>
                    <a:p>
                      <a:pPr algn="l">
                        <a:spcBef>
                          <a:spcPts val="600"/>
                        </a:spcBef>
                        <a:spcAft>
                          <a:spcPts val="0"/>
                        </a:spcAft>
                      </a:pP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Apr.</a:t>
                      </a:r>
                      <a:r>
                        <a:rPr lang="en-US" altLang="zh-CN" sz="8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20</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Approved by the State Council, PBC indirectly injects capital into China Development Bank and State Export-Import Bank by converting the entrusted loan of FX reserve into equity, amounting to $32 billion and $30 billion respectively. The Ministry of Finance injects capital into Agriculture Development Bank of China through tax refund. The initial plan is to refund the tax contributed by Agriculture Development Bank of China year by year. The amount of capital injected will be approximately RMB 150 billion, close to China Development Bank and State Export-Import Bank. </a:t>
                      </a:r>
                      <a:endParaRPr lang="zh-CN" sz="800" kern="100" dirty="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RMB 468 billion</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628">
                <a:tc>
                  <a:txBody>
                    <a:bodyPr/>
                    <a:lstStyle/>
                    <a:p>
                      <a:pPr algn="l">
                        <a:spcBef>
                          <a:spcPts val="600"/>
                        </a:spcBef>
                        <a:spcAft>
                          <a:spcPts val="0"/>
                        </a:spcAft>
                      </a:pPr>
                      <a:r>
                        <a:rPr lang="en-US" altLang="zh-CN" sz="800" kern="10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By Apr. </a:t>
                      </a:r>
                      <a:r>
                        <a:rPr lang="en-US"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2015</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PBC supplies medium-term basic currency to major commercial banks, policy banks, joint-stock commercial banks, urban commercial banks, etc. through medium-term lending facility.</a:t>
                      </a:r>
                      <a:endParaRPr lang="zh-CN" sz="800" kern="100" dirty="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RMB 435 billion</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7395">
                <a:tc>
                  <a:txBody>
                    <a:bodyPr/>
                    <a:lstStyle/>
                    <a:p>
                      <a:pPr algn="l">
                        <a:spcBef>
                          <a:spcPts val="600"/>
                        </a:spcBef>
                        <a:spcAft>
                          <a:spcPts val="0"/>
                        </a:spcAft>
                      </a:pPr>
                      <a:r>
                        <a:rPr lang="en-US" altLang="zh-CN" sz="800" kern="10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By</a:t>
                      </a:r>
                      <a:r>
                        <a:rPr lang="en-US" altLang="zh-CN" sz="800" kern="100" baseline="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 Apr. </a:t>
                      </a: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2015</a:t>
                      </a:r>
                      <a:endParaRPr lang="zh-CN" alt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Open market operation of PBC (Reverse repo)</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-RMB 100</a:t>
                      </a:r>
                      <a:r>
                        <a:rPr lang="en-US" sz="8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billion</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0071">
                <a:tc>
                  <a:txBody>
                    <a:bodyPr/>
                    <a:lstStyle/>
                    <a:p>
                      <a:pPr algn="l">
                        <a:spcBef>
                          <a:spcPts val="600"/>
                        </a:spcBef>
                        <a:spcAft>
                          <a:spcPts val="0"/>
                        </a:spcAft>
                      </a:pP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May 11</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altLang="en-US" sz="800" kern="100" dirty="0" smtClean="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rPr>
                        <a:t>From May 11, 2015, RMB one-year lending interest rate for financial institutions is reduced by 0.25% to 5.1%; one-year deposit interest rate is reduced by 0.25% to 2.25%; meanwhile, the interest rate cap of financial institutions is adjusted from 1.3x to 1.5x base rate. </a:t>
                      </a:r>
                      <a:endParaRPr lang="zh-CN" altLang="en-US" sz="800" kern="100" dirty="0">
                        <a:solidFill>
                          <a:schemeClr val="tx1"/>
                        </a:solidFill>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Bef>
                          <a:spcPts val="600"/>
                        </a:spcBef>
                        <a:spcAft>
                          <a:spcPts val="0"/>
                        </a:spcAft>
                      </a:pPr>
                      <a:r>
                        <a:rPr lang="en-US" altLang="zh-CN" sz="8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t>
                      </a:r>
                      <a:endParaRPr lang="zh-CN" sz="8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32459554"/>
      </p:ext>
    </p:extLst>
  </p:cSld>
  <p:clrMapOvr>
    <a:masterClrMapping/>
  </p:clrMapOvr>
  <p:transition advTm="7079"/>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1.1 Global easing remains the main keynote</a:t>
            </a: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00400" y="1171502"/>
            <a:ext cx="7284700" cy="400110"/>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Since 2015, several countries have started currency easing</a:t>
            </a:r>
          </a:p>
        </p:txBody>
      </p:sp>
      <p:graphicFrame>
        <p:nvGraphicFramePr>
          <p:cNvPr id="8" name="表格 7"/>
          <p:cNvGraphicFramePr>
            <a:graphicFrameLocks noGrp="1"/>
          </p:cNvGraphicFramePr>
          <p:nvPr>
            <p:extLst>
              <p:ext uri="{D42A27DB-BD31-4B8C-83A1-F6EECF244321}">
                <p14:modId xmlns:p14="http://schemas.microsoft.com/office/powerpoint/2010/main" val="3137163509"/>
              </p:ext>
            </p:extLst>
          </p:nvPr>
        </p:nvGraphicFramePr>
        <p:xfrm>
          <a:off x="928662" y="1928802"/>
          <a:ext cx="7286675" cy="3916198"/>
        </p:xfrm>
        <a:graphic>
          <a:graphicData uri="http://schemas.openxmlformats.org/drawingml/2006/table">
            <a:tbl>
              <a:tblPr/>
              <a:tblGrid>
                <a:gridCol w="998901"/>
                <a:gridCol w="1429990"/>
                <a:gridCol w="1214446"/>
                <a:gridCol w="1214446"/>
                <a:gridCol w="1214446"/>
                <a:gridCol w="1214446"/>
              </a:tblGrid>
              <a:tr h="280290">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Region</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Interest rate name</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Current</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Previous</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Change in base</a:t>
                      </a:r>
                      <a:r>
                        <a:rPr lang="en-US" altLang="zh-CN" sz="14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point</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Date of issuance</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0580">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Switzerland</a:t>
                      </a:r>
                      <a:r>
                        <a:rPr lang="en-US" altLang="zh-CN" sz="14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rPr>
                        <a:t>3M </a:t>
                      </a:r>
                      <a:r>
                        <a:rPr lang="en-US"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LIBOR target IR</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rPr>
                        <a:t>-1.25% - -0.25%</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-0.75% - 0.25%</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en-US"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50</a:t>
                      </a:r>
                      <a:endParaRPr lang="zh-CN" sz="1400" b="1"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2015-01-15</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90">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Canada</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Overnight</a:t>
                      </a:r>
                      <a:r>
                        <a:rPr lang="en-US" altLang="zh-CN" sz="14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target IR</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rPr>
                        <a:t>0.75%</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1.00%</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en-US"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25</a:t>
                      </a:r>
                      <a:endParaRPr lang="zh-CN" sz="1400" b="1"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2015-01-21</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90">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Denmark</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Deposit IR</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rPr>
                        <a:t>-0.75%</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rPr>
                        <a:t>-0.50%</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en-US"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25</a:t>
                      </a:r>
                      <a:endParaRPr lang="zh-CN" sz="1400" b="1"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2015-02-05</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90">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Sweden</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Repo rate</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-0.10%</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rPr>
                        <a:t>0.00%</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en-US"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10</a:t>
                      </a:r>
                      <a:endParaRPr lang="zh-CN" sz="1400" b="1"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2015-02-12</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90">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India</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Reverse</a:t>
                      </a:r>
                      <a:r>
                        <a:rPr lang="en-US" altLang="zh-CN" sz="14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repo rate</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7.50%</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rPr>
                        <a:t>7.75%</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en-US"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25</a:t>
                      </a:r>
                      <a:endParaRPr lang="zh-CN" sz="1400" b="1"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2015-03-04</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90">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Indonesia</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Policy IR</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7.50%</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rPr>
                        <a:t>7.75%</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en-US"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25</a:t>
                      </a:r>
                      <a:endParaRPr lang="zh-CN" sz="1400" b="1"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2015-02-17</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0290">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Thailand</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Policy</a:t>
                      </a:r>
                      <a:r>
                        <a:rPr lang="en-US" altLang="zh-CN" sz="1400" kern="100" baseline="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IR</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1.5%</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1.75%</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en-US"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25</a:t>
                      </a:r>
                      <a:endParaRPr lang="zh-CN" sz="1400" b="1"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2015-04-29</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084">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Russia</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Benchmark IR</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12.5%</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14.00%</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en-US"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150</a:t>
                      </a:r>
                      <a:endParaRPr lang="zh-CN" sz="1400" b="1"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2015-04-30</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96084">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Australia</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Bef>
                          <a:spcPts val="600"/>
                        </a:spcBef>
                        <a:spcAft>
                          <a:spcPts val="600"/>
                        </a:spcAft>
                      </a:pPr>
                      <a:r>
                        <a:rPr lang="en-US" altLang="zh-CN" sz="1400" kern="1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Overnight lending rate</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2.00%</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a:latin typeface="Times New Roman" panose="02020603050405020304" pitchFamily="18" charset="0"/>
                          <a:ea typeface="+mn-ea"/>
                          <a:cs typeface="Times New Roman" panose="02020603050405020304" pitchFamily="18" charset="0"/>
                          <a:sym typeface="Times New Roman" panose="02020603050405020304" pitchFamily="18" charset="0"/>
                        </a:rPr>
                        <a:t>2.25%</a:t>
                      </a:r>
                      <a:endParaRPr lang="zh-CN" sz="1400" kern="10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zh-CN"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a:t>
                      </a:r>
                      <a:r>
                        <a:rPr lang="en-US" sz="1400" b="1" kern="100" dirty="0">
                          <a:solidFill>
                            <a:srgbClr val="009933"/>
                          </a:solidFill>
                          <a:latin typeface="Times New Roman" panose="02020603050405020304" pitchFamily="18" charset="0"/>
                          <a:ea typeface="+mn-ea"/>
                          <a:cs typeface="Times New Roman" panose="02020603050405020304" pitchFamily="18" charset="0"/>
                          <a:sym typeface="Times New Roman" panose="02020603050405020304" pitchFamily="18" charset="0"/>
                        </a:rPr>
                        <a:t>25</a:t>
                      </a:r>
                      <a:endParaRPr lang="zh-CN" sz="1400" b="1"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500"/>
                        </a:lnSpc>
                        <a:spcAft>
                          <a:spcPts val="0"/>
                        </a:spcAft>
                      </a:pPr>
                      <a:r>
                        <a:rPr lang="en-US" sz="1400" kern="100" dirty="0">
                          <a:latin typeface="Times New Roman" panose="02020603050405020304" pitchFamily="18" charset="0"/>
                          <a:ea typeface="+mn-ea"/>
                          <a:cs typeface="Times New Roman" panose="02020603050405020304" pitchFamily="18" charset="0"/>
                          <a:sym typeface="Times New Roman" panose="02020603050405020304" pitchFamily="18" charset="0"/>
                        </a:rPr>
                        <a:t>2015-05-05</a:t>
                      </a:r>
                      <a:endParaRPr lang="zh-CN" sz="1400" kern="1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538399283"/>
      </p:ext>
    </p:extLst>
  </p:cSld>
  <p:clrMapOvr>
    <a:masterClrMapping/>
  </p:clrMapOvr>
  <p:transition advTm="7079"/>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fontScale="92500" lnSpcReduction="1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1.2 US economy recovery slows down </a:t>
            </a:r>
          </a:p>
          <a:p>
            <a:pP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Expected interest rate increase is delayed</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00400" y="1171502"/>
            <a:ext cx="7284700" cy="1261884"/>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 economy recovery slows down</a:t>
            </a:r>
          </a:p>
          <a:p>
            <a:pPr marL="285750" indent="-285750">
              <a:buFont typeface="Wingdings" pitchFamily="2" charset="2"/>
              <a:buChar char="l"/>
            </a:pPr>
            <a:r>
              <a:rPr lang="en-US" altLang="zh-CN" sz="1400" dirty="0" smtClean="0">
                <a:solidFill>
                  <a:srgbClr val="0070C0"/>
                </a:solidFill>
                <a:latin typeface="Times New Roman" panose="02020603050405020304" pitchFamily="18" charset="0"/>
                <a:ea typeface="+mn-ea"/>
                <a:cs typeface="Times New Roman" panose="02020603050405020304" pitchFamily="18" charset="0"/>
                <a:sym typeface="Times New Roman" panose="02020603050405020304" pitchFamily="18" charset="0"/>
              </a:rPr>
              <a:t>As indicated by Bloomberg Economic Surprise Index </a:t>
            </a: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for statistics over-expectation/disappointment, US economy disappointment strikes a record low since financial crisis; almost all data performance is disappointing except non-agricultural one. Meanwhile, the leading index PMI also indicates unsteady economic slowdown.</a:t>
            </a:r>
            <a:endParaRPr lang="en-US" altLang="zh-CN"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6" name="图片 5"/>
          <p:cNvPicPr/>
          <p:nvPr/>
        </p:nvPicPr>
        <p:blipFill>
          <a:blip r:embed="rId3" cstate="print"/>
          <a:srcRect/>
          <a:stretch>
            <a:fillRect/>
          </a:stretch>
        </p:blipFill>
        <p:spPr bwMode="auto">
          <a:xfrm>
            <a:off x="611560" y="2500306"/>
            <a:ext cx="3714776" cy="2714644"/>
          </a:xfrm>
          <a:prstGeom prst="rect">
            <a:avLst/>
          </a:prstGeom>
          <a:noFill/>
        </p:spPr>
      </p:pic>
      <p:pic>
        <p:nvPicPr>
          <p:cNvPr id="7" name="图片 6"/>
          <p:cNvPicPr/>
          <p:nvPr/>
        </p:nvPicPr>
        <p:blipFill>
          <a:blip r:embed="rId4" cstate="print"/>
          <a:srcRect/>
          <a:stretch>
            <a:fillRect/>
          </a:stretch>
        </p:blipFill>
        <p:spPr bwMode="auto">
          <a:xfrm>
            <a:off x="4427984" y="2770098"/>
            <a:ext cx="4031878" cy="2603118"/>
          </a:xfrm>
          <a:prstGeom prst="rect">
            <a:avLst/>
          </a:prstGeom>
          <a:noFill/>
        </p:spPr>
      </p:pic>
      <p:sp>
        <p:nvSpPr>
          <p:cNvPr id="8" name="矩形 7"/>
          <p:cNvSpPr/>
          <p:nvPr/>
        </p:nvSpPr>
        <p:spPr>
          <a:xfrm>
            <a:off x="1403648" y="2359036"/>
            <a:ext cx="2282997"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 Economic Surprise Index</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9" name="矩形 8"/>
          <p:cNvSpPr/>
          <p:nvPr/>
        </p:nvSpPr>
        <p:spPr>
          <a:xfrm>
            <a:off x="5557247" y="2372755"/>
            <a:ext cx="1231427"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 PMI Index</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TextBox 9"/>
          <p:cNvSpPr txBox="1"/>
          <p:nvPr/>
        </p:nvSpPr>
        <p:spPr>
          <a:xfrm>
            <a:off x="2141968" y="4999506"/>
            <a:ext cx="2286016" cy="215444"/>
          </a:xfrm>
          <a:prstGeom prst="rect">
            <a:avLst/>
          </a:prstGeom>
          <a:solidFill>
            <a:schemeClr val="bg1"/>
          </a:solidFill>
        </p:spPr>
        <p:txBody>
          <a:bodyPr wrap="square" rtlCol="0">
            <a:spAutoFit/>
          </a:bodyPr>
          <a:lstStyle/>
          <a:p>
            <a:r>
              <a:rPr lang="en-US" altLang="zh-CN" sz="800" dirty="0" smtClean="0"/>
              <a:t>US Economic Surprise Index</a:t>
            </a:r>
            <a:endParaRPr lang="zh-CN" altLang="en-US" sz="800" dirty="0"/>
          </a:p>
        </p:txBody>
      </p:sp>
      <p:sp>
        <p:nvSpPr>
          <p:cNvPr id="11" name="TextBox 10"/>
          <p:cNvSpPr txBox="1"/>
          <p:nvPr/>
        </p:nvSpPr>
        <p:spPr>
          <a:xfrm>
            <a:off x="5958392" y="5057772"/>
            <a:ext cx="2286016" cy="215444"/>
          </a:xfrm>
          <a:prstGeom prst="rect">
            <a:avLst/>
          </a:prstGeom>
          <a:solidFill>
            <a:schemeClr val="bg1"/>
          </a:solidFill>
        </p:spPr>
        <p:txBody>
          <a:bodyPr wrap="square" rtlCol="0">
            <a:spAutoFit/>
          </a:bodyPr>
          <a:lstStyle/>
          <a:p>
            <a:r>
              <a:rPr lang="en-US" altLang="zh-CN" sz="800" dirty="0" smtClean="0"/>
              <a:t>US Supply Management Association</a:t>
            </a:r>
            <a:endParaRPr lang="zh-CN" altLang="en-US" sz="800" dirty="0"/>
          </a:p>
        </p:txBody>
      </p:sp>
    </p:spTree>
    <p:extLst>
      <p:ext uri="{BB962C8B-B14F-4D97-AF65-F5344CB8AC3E}">
        <p14:creationId xmlns:p14="http://schemas.microsoft.com/office/powerpoint/2010/main" val="3538399283"/>
      </p:ext>
    </p:extLst>
  </p:cSld>
  <p:clrMapOvr>
    <a:masterClrMapping/>
  </p:clrMapOvr>
  <p:transition advTm="7079"/>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lnSpcReduction="1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1.2 US economy recovery slows down </a:t>
            </a:r>
          </a:p>
          <a:p>
            <a:pP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Expected interest rate increase is delayed</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00400" y="1171502"/>
            <a:ext cx="7284700" cy="1046440"/>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 inflation is still weak</a:t>
            </a:r>
          </a:p>
          <a:p>
            <a:pPr marL="285750" indent="-285750">
              <a:buFont typeface="Wingdings" pitchFamily="2" charset="2"/>
              <a:buChar char="l"/>
            </a:pPr>
            <a:r>
              <a:rPr lang="en-US"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From mid 2014, CPI is decreasing continuously mainly due to the reduced price of crude oil; meanwhile, </a:t>
            </a:r>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TIPS indicates that inflation expectation is at a historically low level; the depressed inflation data weakens the motivation of FED to increase IR.</a:t>
            </a:r>
            <a:endParaRPr lang="en-US" altLang="zh-CN" sz="14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8" name="图片 7"/>
          <p:cNvPicPr/>
          <p:nvPr/>
        </p:nvPicPr>
        <p:blipFill>
          <a:blip r:embed="rId3"/>
          <a:srcRect/>
          <a:stretch>
            <a:fillRect/>
          </a:stretch>
        </p:blipFill>
        <p:spPr bwMode="auto">
          <a:xfrm>
            <a:off x="642910" y="2643182"/>
            <a:ext cx="4000528" cy="2714644"/>
          </a:xfrm>
          <a:prstGeom prst="rect">
            <a:avLst/>
          </a:prstGeom>
          <a:noFill/>
        </p:spPr>
      </p:pic>
      <p:pic>
        <p:nvPicPr>
          <p:cNvPr id="9" name="图片 8"/>
          <p:cNvPicPr/>
          <p:nvPr/>
        </p:nvPicPr>
        <p:blipFill>
          <a:blip r:embed="rId4" cstate="print"/>
          <a:srcRect/>
          <a:stretch>
            <a:fillRect/>
          </a:stretch>
        </p:blipFill>
        <p:spPr bwMode="auto">
          <a:xfrm>
            <a:off x="4547686" y="2655244"/>
            <a:ext cx="3810528" cy="2702581"/>
          </a:xfrm>
          <a:prstGeom prst="rect">
            <a:avLst/>
          </a:prstGeom>
          <a:noFill/>
        </p:spPr>
      </p:pic>
      <p:sp>
        <p:nvSpPr>
          <p:cNvPr id="6" name="矩形 5"/>
          <p:cNvSpPr/>
          <p:nvPr/>
        </p:nvSpPr>
        <p:spPr>
          <a:xfrm>
            <a:off x="1403648" y="2359036"/>
            <a:ext cx="1460656"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 Inflation Data</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 name="矩形 6"/>
          <p:cNvSpPr/>
          <p:nvPr/>
        </p:nvSpPr>
        <p:spPr>
          <a:xfrm>
            <a:off x="5508104" y="2378261"/>
            <a:ext cx="2218364"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 Government Bond Yield</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10" name="TextBox 9"/>
          <p:cNvSpPr txBox="1"/>
          <p:nvPr/>
        </p:nvSpPr>
        <p:spPr>
          <a:xfrm>
            <a:off x="2348394" y="5142381"/>
            <a:ext cx="493808" cy="215444"/>
          </a:xfrm>
          <a:prstGeom prst="rect">
            <a:avLst/>
          </a:prstGeom>
          <a:solidFill>
            <a:schemeClr val="bg1"/>
          </a:solidFill>
        </p:spPr>
        <p:txBody>
          <a:bodyPr wrap="square" lIns="0" rIns="0" rtlCol="0">
            <a:spAutoFit/>
          </a:bodyPr>
          <a:lstStyle/>
          <a:p>
            <a:r>
              <a:rPr lang="en-US" altLang="zh-CN" sz="800" dirty="0" smtClean="0"/>
              <a:t>Core CPI </a:t>
            </a:r>
            <a:endParaRPr lang="zh-CN" altLang="en-US" sz="800" dirty="0"/>
          </a:p>
        </p:txBody>
      </p:sp>
      <p:sp>
        <p:nvSpPr>
          <p:cNvPr id="12" name="TextBox 9"/>
          <p:cNvSpPr txBox="1"/>
          <p:nvPr/>
        </p:nvSpPr>
        <p:spPr>
          <a:xfrm>
            <a:off x="3563888" y="5142381"/>
            <a:ext cx="493808" cy="215444"/>
          </a:xfrm>
          <a:prstGeom prst="rect">
            <a:avLst/>
          </a:prstGeom>
          <a:solidFill>
            <a:schemeClr val="bg1"/>
          </a:solidFill>
        </p:spPr>
        <p:txBody>
          <a:bodyPr wrap="square" lIns="0" rIns="0" rtlCol="0">
            <a:spAutoFit/>
          </a:bodyPr>
          <a:lstStyle/>
          <a:p>
            <a:r>
              <a:rPr lang="en-US" altLang="zh-CN" sz="800" dirty="0" smtClean="0"/>
              <a:t>Core PPI </a:t>
            </a:r>
            <a:endParaRPr lang="zh-CN" altLang="en-US" sz="800" dirty="0"/>
          </a:p>
        </p:txBody>
      </p:sp>
      <p:sp>
        <p:nvSpPr>
          <p:cNvPr id="13" name="TextBox 9"/>
          <p:cNvSpPr txBox="1"/>
          <p:nvPr/>
        </p:nvSpPr>
        <p:spPr>
          <a:xfrm>
            <a:off x="5436096" y="4987915"/>
            <a:ext cx="1008664" cy="169277"/>
          </a:xfrm>
          <a:prstGeom prst="rect">
            <a:avLst/>
          </a:prstGeom>
          <a:solidFill>
            <a:schemeClr val="bg1"/>
          </a:solidFill>
        </p:spPr>
        <p:txBody>
          <a:bodyPr wrap="square" lIns="0" rIns="0" rtlCol="0">
            <a:spAutoFit/>
          </a:bodyPr>
          <a:lstStyle/>
          <a:p>
            <a:r>
              <a:rPr lang="en-US" altLang="zh-CN" sz="500" dirty="0"/>
              <a:t>US  Inflation  Expectation 10 years</a:t>
            </a:r>
            <a:endParaRPr lang="zh-CN" altLang="en-US" sz="500" dirty="0"/>
          </a:p>
        </p:txBody>
      </p:sp>
      <p:sp>
        <p:nvSpPr>
          <p:cNvPr id="14" name="TextBox 9"/>
          <p:cNvSpPr txBox="1"/>
          <p:nvPr/>
        </p:nvSpPr>
        <p:spPr>
          <a:xfrm>
            <a:off x="6876256" y="4987915"/>
            <a:ext cx="1008664" cy="169277"/>
          </a:xfrm>
          <a:prstGeom prst="rect">
            <a:avLst/>
          </a:prstGeom>
          <a:solidFill>
            <a:schemeClr val="bg1"/>
          </a:solidFill>
        </p:spPr>
        <p:txBody>
          <a:bodyPr wrap="square" lIns="0" rIns="0" rtlCol="0">
            <a:spAutoFit/>
          </a:bodyPr>
          <a:lstStyle/>
          <a:p>
            <a:r>
              <a:rPr lang="en-US" altLang="zh-CN" sz="500" dirty="0"/>
              <a:t>US  Inflation  Expectation </a:t>
            </a:r>
            <a:r>
              <a:rPr lang="en-US" altLang="zh-CN" sz="500" dirty="0" smtClean="0"/>
              <a:t>5 </a:t>
            </a:r>
            <a:r>
              <a:rPr lang="en-US" altLang="zh-CN" sz="500" dirty="0"/>
              <a:t>years</a:t>
            </a:r>
            <a:endParaRPr lang="zh-CN" altLang="en-US" sz="500" dirty="0"/>
          </a:p>
        </p:txBody>
      </p:sp>
      <p:sp>
        <p:nvSpPr>
          <p:cNvPr id="15" name="TextBox 9"/>
          <p:cNvSpPr txBox="1"/>
          <p:nvPr/>
        </p:nvSpPr>
        <p:spPr>
          <a:xfrm>
            <a:off x="5445580" y="5157770"/>
            <a:ext cx="1275280" cy="200055"/>
          </a:xfrm>
          <a:prstGeom prst="rect">
            <a:avLst/>
          </a:prstGeom>
          <a:solidFill>
            <a:schemeClr val="bg1"/>
          </a:solidFill>
        </p:spPr>
        <p:txBody>
          <a:bodyPr wrap="square" lIns="0" rIns="0" rtlCol="0">
            <a:spAutoFit/>
          </a:bodyPr>
          <a:lstStyle/>
          <a:p>
            <a:r>
              <a:rPr lang="en-US" altLang="zh-CN" sz="700" dirty="0"/>
              <a:t>10-year government bond yield</a:t>
            </a:r>
            <a:endParaRPr lang="zh-CN" altLang="en-US" sz="500" dirty="0"/>
          </a:p>
        </p:txBody>
      </p:sp>
      <p:sp>
        <p:nvSpPr>
          <p:cNvPr id="16" name="TextBox 9"/>
          <p:cNvSpPr txBox="1"/>
          <p:nvPr/>
        </p:nvSpPr>
        <p:spPr>
          <a:xfrm>
            <a:off x="6874923" y="5142381"/>
            <a:ext cx="1275280" cy="200055"/>
          </a:xfrm>
          <a:prstGeom prst="rect">
            <a:avLst/>
          </a:prstGeom>
          <a:solidFill>
            <a:schemeClr val="bg1"/>
          </a:solidFill>
        </p:spPr>
        <p:txBody>
          <a:bodyPr wrap="square" lIns="0" rIns="0" rtlCol="0">
            <a:spAutoFit/>
          </a:bodyPr>
          <a:lstStyle/>
          <a:p>
            <a:r>
              <a:rPr lang="en-US" altLang="zh-CN" sz="700" dirty="0" smtClean="0"/>
              <a:t>5-year </a:t>
            </a:r>
            <a:r>
              <a:rPr lang="en-US" altLang="zh-CN" sz="700" dirty="0"/>
              <a:t>government bond yield</a:t>
            </a:r>
            <a:endParaRPr lang="zh-CN" altLang="en-US" sz="500" dirty="0"/>
          </a:p>
        </p:txBody>
      </p:sp>
    </p:spTree>
    <p:extLst>
      <p:ext uri="{BB962C8B-B14F-4D97-AF65-F5344CB8AC3E}">
        <p14:creationId xmlns:p14="http://schemas.microsoft.com/office/powerpoint/2010/main" val="3880796823"/>
      </p:ext>
    </p:extLst>
  </p:cSld>
  <p:clrMapOvr>
    <a:masterClrMapping/>
  </p:clrMapOvr>
  <p:transition advTm="7079"/>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标题 1"/>
          <p:cNvSpPr txBox="1">
            <a:spLocks/>
          </p:cNvSpPr>
          <p:nvPr/>
        </p:nvSpPr>
        <p:spPr>
          <a:xfrm>
            <a:off x="457200" y="274638"/>
            <a:ext cx="8229600" cy="1011222"/>
          </a:xfrm>
          <a:prstGeom prst="rect">
            <a:avLst/>
          </a:prstGeom>
        </p:spPr>
        <p:txBody>
          <a:bodyPr>
            <a:normAutofit fontScale="92500" lnSpcReduction="10000"/>
          </a:bodyPr>
          <a:lstStyle/>
          <a:p>
            <a:pPr lvl="0" algn="ctr" eaLnBrk="1" hangingPunct="1">
              <a:lnSpc>
                <a:spcPct val="80000"/>
              </a:lnSpc>
            </a:pPr>
            <a:endParaRPr kumimoji="0" lang="en-US" altLang="zh-CN" sz="2800" b="1" i="0" u="none" strike="noStrike" kern="0" cap="none" spc="0" normalizeH="0" baseline="0" noProof="0" dirty="0" smtClean="0">
              <a:ln>
                <a:noFill/>
              </a:ln>
              <a:solidFill>
                <a:schemeClr val="tx1"/>
              </a:solidFill>
              <a:effectLst/>
              <a:uLnTx/>
              <a:uFillTx/>
              <a:latin typeface="Times New Roman" panose="02020603050405020304" pitchFamily="18" charset="0"/>
              <a:ea typeface="+mn-ea"/>
              <a:cs typeface="Times New Roman" panose="02020603050405020304" pitchFamily="18" charset="0"/>
              <a:sym typeface="Times New Roman" panose="02020603050405020304" pitchFamily="18" charset="0"/>
            </a:endParaRPr>
          </a:p>
          <a:p>
            <a:pP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1.2 US economy recovery slows down </a:t>
            </a:r>
          </a:p>
          <a:p>
            <a:pPr eaLnBrk="1" hangingPunct="1">
              <a:lnSpc>
                <a:spcPct val="80000"/>
              </a:lnSpc>
            </a:pPr>
            <a:r>
              <a:rPr lang="en-US" altLang="zh-CN"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Expected interest rate increase is delayed</a:t>
            </a:r>
            <a:endParaRPr lang="zh-CN" altLang="en-US" sz="2800" b="1"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algn="ctr" eaLnBrk="1" hangingPunct="1">
              <a:lnSpc>
                <a:spcPct val="80000"/>
              </a:lnSpc>
            </a:pPr>
            <a:endParaRPr lang="zh-CN" altLang="en-US" sz="280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79" name="矩形 78"/>
          <p:cNvSpPr/>
          <p:nvPr/>
        </p:nvSpPr>
        <p:spPr>
          <a:xfrm>
            <a:off x="500400" y="1171502"/>
            <a:ext cx="8032040" cy="1677382"/>
          </a:xfrm>
          <a:prstGeom prst="rect">
            <a:avLst/>
          </a:prstGeom>
        </p:spPr>
        <p:txBody>
          <a:bodyPr wrap="square">
            <a:spAutoFit/>
          </a:bodyPr>
          <a:lstStyle/>
          <a:p>
            <a:pPr marL="342900" indent="-342900">
              <a:buFont typeface="Wingdings" pitchFamily="2" charset="2"/>
              <a:buChar char="Ø"/>
            </a:pPr>
            <a:r>
              <a:rPr lang="en-US" altLang="zh-CN" sz="2000" b="1"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Employment index which Fed focuses on strikes a record low; IR raising expectation is delayed</a:t>
            </a:r>
          </a:p>
          <a:p>
            <a:pPr marL="285750" indent="-285750">
              <a:buFont typeface="Wingdings" pitchFamily="2" charset="2"/>
              <a:buChar char="l"/>
            </a:pPr>
            <a:r>
              <a:rPr 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LMCI which Fed pays close attention went down from the end of 2014, reduced to negative in march. The only highlight is the relatively steady growth of labor wages, which is around 2% and may contribute to the recovery of inflation.</a:t>
            </a:r>
            <a:endParaRPr lang="en-US" altLang="zh-CN"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The comprehensive employment index LMCI, which FOMC focuses on, strikes a record low and the inflation data anchored by currency policy still remains dismal, forcing FED to further delayed the raising of interest rate compared beyond June when it had been expected to occur, and reduce the level of IR raising. </a:t>
            </a:r>
            <a:endParaRPr lang="zh-CN" altLang="en-US" sz="1050" dirty="0">
              <a:latin typeface="Times New Roman" panose="02020603050405020304" pitchFamily="18" charset="0"/>
              <a:ea typeface="+mn-ea"/>
              <a:cs typeface="Times New Roman" panose="02020603050405020304" pitchFamily="18" charset="0"/>
              <a:sym typeface="Times New Roman" panose="02020603050405020304" pitchFamily="18" charset="0"/>
            </a:endParaRPr>
          </a:p>
          <a:p>
            <a:pPr marL="285750" indent="-285750">
              <a:buFont typeface="Wingdings" pitchFamily="2" charset="2"/>
              <a:buChar char="l"/>
            </a:pPr>
            <a:r>
              <a:rPr lang="en-US" sz="105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Currently, FED is expected to raise IR in September or later than September, and IR will be raised only once in 2015 by 25 base points.</a:t>
            </a:r>
            <a:endParaRPr lang="en-US" altLang="zh-CN" sz="1050" b="1"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6" name="图片 5"/>
          <p:cNvPicPr/>
          <p:nvPr/>
        </p:nvPicPr>
        <p:blipFill>
          <a:blip r:embed="rId3"/>
          <a:srcRect/>
          <a:stretch>
            <a:fillRect/>
          </a:stretch>
        </p:blipFill>
        <p:spPr bwMode="auto">
          <a:xfrm>
            <a:off x="827584" y="3169496"/>
            <a:ext cx="3744416" cy="2442002"/>
          </a:xfrm>
          <a:prstGeom prst="rect">
            <a:avLst/>
          </a:prstGeom>
          <a:noFill/>
        </p:spPr>
      </p:pic>
      <p:sp>
        <p:nvSpPr>
          <p:cNvPr id="5" name="矩形 4"/>
          <p:cNvSpPr/>
          <p:nvPr/>
        </p:nvSpPr>
        <p:spPr>
          <a:xfrm>
            <a:off x="1763688" y="2879378"/>
            <a:ext cx="912429" cy="307777"/>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US LMCI</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60033" y="3284984"/>
            <a:ext cx="3672408" cy="2211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5417183" y="2861485"/>
            <a:ext cx="2937022" cy="523220"/>
          </a:xfrm>
          <a:prstGeom prst="rect">
            <a:avLst/>
          </a:prstGeom>
        </p:spPr>
        <p:txBody>
          <a:bodyPr wrap="none">
            <a:spAutoFit/>
          </a:bodyPr>
          <a:lstStyle/>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FED Benchmark  IR remains 0-0.25%</a:t>
            </a:r>
          </a:p>
          <a:p>
            <a:r>
              <a:rPr lang="en-US" altLang="zh-CN" sz="1400" dirty="0" smtClean="0">
                <a:latin typeface="Times New Roman" panose="02020603050405020304" pitchFamily="18" charset="0"/>
                <a:ea typeface="+mn-ea"/>
                <a:cs typeface="Times New Roman" panose="02020603050405020304" pitchFamily="18" charset="0"/>
                <a:sym typeface="Times New Roman" panose="02020603050405020304" pitchFamily="18" charset="0"/>
              </a:rPr>
              <a:t> over almost 6 years</a:t>
            </a:r>
            <a:endParaRPr lang="zh-CN" altLang="en-US" sz="1400" dirty="0">
              <a:latin typeface="Times New Roman" panose="02020603050405020304" pitchFamily="18" charset="0"/>
              <a:ea typeface="+mn-ea"/>
              <a:cs typeface="Times New Roman" panose="02020603050405020304" pitchFamily="18" charset="0"/>
              <a:sym typeface="Times New Roman" panose="02020603050405020304" pitchFamily="18" charset="0"/>
            </a:endParaRPr>
          </a:p>
        </p:txBody>
      </p:sp>
      <p:sp>
        <p:nvSpPr>
          <p:cNvPr id="8" name="TextBox 7"/>
          <p:cNvSpPr txBox="1"/>
          <p:nvPr/>
        </p:nvSpPr>
        <p:spPr>
          <a:xfrm>
            <a:off x="2771800" y="5378120"/>
            <a:ext cx="2500330" cy="215444"/>
          </a:xfrm>
          <a:prstGeom prst="rect">
            <a:avLst/>
          </a:prstGeom>
          <a:solidFill>
            <a:schemeClr val="bg1"/>
          </a:solidFill>
        </p:spPr>
        <p:txBody>
          <a:bodyPr wrap="square" rtlCol="0">
            <a:spAutoFit/>
          </a:bodyPr>
          <a:lstStyle/>
          <a:p>
            <a:r>
              <a:rPr lang="en-US" altLang="zh-CN" sz="800" dirty="0" smtClean="0"/>
              <a:t>Annual average hour </a:t>
            </a:r>
            <a:r>
              <a:rPr lang="en-US" altLang="zh-CN" sz="800" dirty="0" err="1" smtClean="0"/>
              <a:t>payrate</a:t>
            </a:r>
            <a:endParaRPr lang="zh-CN" altLang="en-US" sz="800" dirty="0"/>
          </a:p>
        </p:txBody>
      </p:sp>
    </p:spTree>
    <p:extLst>
      <p:ext uri="{BB962C8B-B14F-4D97-AF65-F5344CB8AC3E}">
        <p14:creationId xmlns:p14="http://schemas.microsoft.com/office/powerpoint/2010/main" val="2062838502"/>
      </p:ext>
    </p:extLst>
  </p:cSld>
  <p:clrMapOvr>
    <a:masterClrMapping/>
  </p:clrMapOvr>
  <p:transition advTm="7079"/>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7MROUPDLZ0mzJSo28ZbZN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7MROUPDLZ0mzJSo28ZbZN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7MROUPDLZ0mzJSo28ZbZN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7MROUPDLZ0mzJSo28ZbZN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7MROUPDLZ0mzJSo28ZbZN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7MROUPDLZ0mzJSo28ZbZNQ"/>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hnRfqk9Fj0ujtfeZMzD9p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tMmNMRPCKUWqdw8dJ2l1f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MROUPDLZ0mzJSo28ZbZN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7MROUPDLZ0mzJSo28ZbZN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hnRfqk9Fj0ujtfeZMzD9p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7MROUPDLZ0mzJSo28ZbZNQ"/>
</p:tagLst>
</file>

<file path=ppt/theme/theme1.xml><?xml version="1.0" encoding="utf-8"?>
<a:theme xmlns:a="http://schemas.openxmlformats.org/drawingml/2006/main" name="白石资产PPT模板1">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
      <a:majorFont>
        <a:latin typeface="Times New Roman"/>
        <a:ea typeface="Times New Roman"/>
        <a:cs typeface=""/>
      </a:majorFont>
      <a:minorFont>
        <a:latin typeface="Times New Roman"/>
        <a:ea typeface="Times New Roman"/>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2.xml><?xml version="1.0" encoding="utf-8"?>
<a:theme xmlns:a="http://schemas.openxmlformats.org/drawingml/2006/main" name="1_A_VSH_A4_Landscape_2pg_template_070920">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A_VSH_A4_Landscape_2pg_template_07092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3.xml><?xml version="1.0" encoding="utf-8"?>
<a:theme xmlns:a="http://schemas.openxmlformats.org/drawingml/2006/main" name="2_A_VSH_A4_Landscape_2pg_template_070920">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A_VSH_A4_Landscape_2pg_template_07092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4.xml><?xml version="1.0" encoding="utf-8"?>
<a:theme xmlns:a="http://schemas.openxmlformats.org/drawingml/2006/main" name="1_白石资产PPT模板1">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白石资产PPT模板1">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 typeface="Arial" pitchFamily="34" charset="0"/>
          <a:buNone/>
          <a:tabLst/>
          <a:defRPr kumimoji="0" lang="zh-CN" sz="1800" b="0" i="0" u="none" strike="noStrike" cap="none" normalizeH="0" baseline="0" smtClean="0">
            <a:ln>
              <a:noFill/>
            </a:ln>
            <a:solidFill>
              <a:schemeClr val="tx1"/>
            </a:solidFill>
            <a:effectLst/>
            <a:latin typeface="Arial" pitchFamily="34" charset="0"/>
            <a:ea typeface="宋体" pitchFamily="2" charset="-122"/>
          </a:defRPr>
        </a:defPPr>
      </a:lstStyle>
    </a:lnDef>
  </a:objectDefaults>
  <a:extraClrSchemeLst/>
</a:theme>
</file>

<file path=ppt/theme/theme5.xml><?xml version="1.0" encoding="utf-8"?>
<a:theme xmlns:a="http://schemas.openxmlformats.org/drawingml/2006/main" name="3_A_VSH_A4_Landscape_2pg_template_07092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3_A_VSH_A4_Landscape_2pg_template_070920">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1"/>
          </a:solidFill>
        </a:ln>
      </a:spPr>
      <a:bodyPr rtlCol="0" anchor="ctr"/>
      <a:lstStyle>
        <a:defPPr algn="ctr">
          <a:defRPr/>
        </a:defPPr>
      </a:lstStyle>
    </a:spDef>
    <a:lnDef>
      <a:spPr bwMode="auto">
        <a:solidFill>
          <a:schemeClr val="accent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a:lstStyle/>
    </a:lnDef>
  </a:objectDefaults>
  <a:extraClrSchemeLst/>
</a:theme>
</file>

<file path=ppt/theme/theme6.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9204</TotalTime>
  <Words>7691</Words>
  <Application>Microsoft Office PowerPoint</Application>
  <PresentationFormat>全屏显示(4:3)</PresentationFormat>
  <Paragraphs>947</Paragraphs>
  <Slides>45</Slides>
  <Notes>18</Notes>
  <HiddenSlides>0</HiddenSlides>
  <MMClips>0</MMClips>
  <ScaleCrop>false</ScaleCrop>
  <HeadingPairs>
    <vt:vector size="6" baseType="variant">
      <vt:variant>
        <vt:lpstr>已用的字体</vt:lpstr>
      </vt:variant>
      <vt:variant>
        <vt:i4>6</vt:i4>
      </vt:variant>
      <vt:variant>
        <vt:lpstr>主题</vt:lpstr>
      </vt:variant>
      <vt:variant>
        <vt:i4>5</vt:i4>
      </vt:variant>
      <vt:variant>
        <vt:lpstr>幻灯片标题</vt:lpstr>
      </vt:variant>
      <vt:variant>
        <vt:i4>45</vt:i4>
      </vt:variant>
    </vt:vector>
  </HeadingPairs>
  <TitlesOfParts>
    <vt:vector size="56" baseType="lpstr">
      <vt:lpstr>楷体_GB2312</vt:lpstr>
      <vt:lpstr>宋体</vt:lpstr>
      <vt:lpstr>Arial</vt:lpstr>
      <vt:lpstr>Times</vt:lpstr>
      <vt:lpstr>Times New Roman</vt:lpstr>
      <vt:lpstr>Wingdings</vt:lpstr>
      <vt:lpstr>白石资产PPT模板1</vt:lpstr>
      <vt:lpstr>1_A_VSH_A4_Landscape_2pg_template_070920</vt:lpstr>
      <vt:lpstr>2_A_VSH_A4_Landscape_2pg_template_070920</vt:lpstr>
      <vt:lpstr>1_白石资产PPT模板1</vt:lpstr>
      <vt:lpstr>3_A_VSH_A4_Landscape_2pg_template_070920</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yibernd</dc:creator>
  <cp:lastModifiedBy>admin</cp:lastModifiedBy>
  <cp:revision>771</cp:revision>
  <dcterms:modified xsi:type="dcterms:W3CDTF">2015-05-27T04:17:29Z</dcterms:modified>
</cp:coreProperties>
</file>