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drawings/drawing4.xml" ContentType="application/vnd.openxmlformats-officedocument.drawingml.chartshapes+xml"/>
  <Override PartName="/ppt/charts/chart16.xml" ContentType="application/vnd.openxmlformats-officedocument.drawingml.chart+xml"/>
  <Override PartName="/ppt/drawings/drawing5.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theme/themeOverride1.xml" ContentType="application/vnd.openxmlformats-officedocument.themeOverride+xml"/>
  <Override PartName="/ppt/charts/chart22.xml" ContentType="application/vnd.openxmlformats-officedocument.drawingml.chart+xml"/>
  <Override PartName="/ppt/theme/themeOverride2.xml" ContentType="application/vnd.openxmlformats-officedocument.themeOverride+xml"/>
  <Override PartName="/ppt/charts/chart23.xml" ContentType="application/vnd.openxmlformats-officedocument.drawingml.chart+xml"/>
  <Override PartName="/ppt/theme/themeOverride3.xml" ContentType="application/vnd.openxmlformats-officedocument.themeOverride+xml"/>
  <Override PartName="/ppt/charts/chart24.xml" ContentType="application/vnd.openxmlformats-officedocument.drawingml.chart+xml"/>
  <Override PartName="/ppt/drawings/drawing8.xml" ContentType="application/vnd.openxmlformats-officedocument.drawingml.chartshapes+xml"/>
  <Override PartName="/ppt/charts/chart25.xml" ContentType="application/vnd.openxmlformats-officedocument.drawingml.chart+xml"/>
  <Override PartName="/ppt/charts/chart26.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27.xml" ContentType="application/vnd.openxmlformats-officedocument.drawingml.chart+xml"/>
  <Override PartName="/ppt/drawings/drawing10.xml" ContentType="application/vnd.openxmlformats-officedocument.drawingml.chartshapes+xml"/>
  <Override PartName="/ppt/charts/chart28.xml" ContentType="application/vnd.openxmlformats-officedocument.drawingml.chart+xml"/>
  <Override PartName="/ppt/drawings/drawing11.xml" ContentType="application/vnd.openxmlformats-officedocument.drawingml.chartshapes+xml"/>
  <Override PartName="/ppt/charts/chart29.xml" ContentType="application/vnd.openxmlformats-officedocument.drawingml.chart+xml"/>
  <Override PartName="/ppt/drawings/drawing12.xml" ContentType="application/vnd.openxmlformats-officedocument.drawingml.chartshapes+xml"/>
  <Override PartName="/ppt/notesSlides/notesSlide17.xml" ContentType="application/vnd.openxmlformats-officedocument.presentationml.notesSlide+xml"/>
  <Override PartName="/ppt/charts/chart30.xml" ContentType="application/vnd.openxmlformats-officedocument.drawingml.char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handoutMasterIdLst>
    <p:handoutMasterId r:id="rId35"/>
  </p:handoutMasterIdLst>
  <p:sldIdLst>
    <p:sldId id="555" r:id="rId5"/>
    <p:sldId id="636" r:id="rId6"/>
    <p:sldId id="557" r:id="rId7"/>
    <p:sldId id="638" r:id="rId8"/>
    <p:sldId id="558" r:id="rId9"/>
    <p:sldId id="559" r:id="rId10"/>
    <p:sldId id="637" r:id="rId11"/>
    <p:sldId id="560" r:id="rId12"/>
    <p:sldId id="561" r:id="rId13"/>
    <p:sldId id="563" r:id="rId14"/>
    <p:sldId id="564" r:id="rId15"/>
    <p:sldId id="565" r:id="rId16"/>
    <p:sldId id="650" r:id="rId17"/>
    <p:sldId id="639" r:id="rId18"/>
    <p:sldId id="640" r:id="rId19"/>
    <p:sldId id="641" r:id="rId20"/>
    <p:sldId id="642" r:id="rId21"/>
    <p:sldId id="644" r:id="rId22"/>
    <p:sldId id="643" r:id="rId23"/>
    <p:sldId id="645" r:id="rId24"/>
    <p:sldId id="646" r:id="rId25"/>
    <p:sldId id="647" r:id="rId26"/>
    <p:sldId id="648" r:id="rId27"/>
    <p:sldId id="649" r:id="rId28"/>
    <p:sldId id="566" r:id="rId29"/>
    <p:sldId id="567" r:id="rId30"/>
    <p:sldId id="568" r:id="rId31"/>
    <p:sldId id="635" r:id="rId32"/>
    <p:sldId id="651" r:id="rId33"/>
  </p:sldIdLst>
  <p:sldSz cx="9144000" cy="6858000" type="letter"/>
  <p:notesSz cx="6797675" cy="9926638"/>
  <p:defaultTextStyle>
    <a:defPPr>
      <a:defRPr lang="en-GB"/>
    </a:defPPr>
    <a:lvl1pPr algn="l" rtl="0" fontAlgn="base">
      <a:spcBef>
        <a:spcPct val="0"/>
      </a:spcBef>
      <a:spcAft>
        <a:spcPct val="0"/>
      </a:spcAft>
      <a:defRPr sz="1400" kern="1200">
        <a:solidFill>
          <a:schemeClr val="tx1"/>
        </a:solidFill>
        <a:latin typeface="Arial" charset="0"/>
        <a:ea typeface="ＭＳ Ｐゴシック" charset="-128"/>
        <a:cs typeface="+mn-cs"/>
      </a:defRPr>
    </a:lvl1pPr>
    <a:lvl2pPr marL="457200" algn="l" rtl="0" fontAlgn="base">
      <a:spcBef>
        <a:spcPct val="0"/>
      </a:spcBef>
      <a:spcAft>
        <a:spcPct val="0"/>
      </a:spcAft>
      <a:defRPr sz="1400" kern="1200">
        <a:solidFill>
          <a:schemeClr val="tx1"/>
        </a:solidFill>
        <a:latin typeface="Arial" charset="0"/>
        <a:ea typeface="ＭＳ Ｐゴシック" charset="-128"/>
        <a:cs typeface="+mn-cs"/>
      </a:defRPr>
    </a:lvl2pPr>
    <a:lvl3pPr marL="914400" algn="l" rtl="0" fontAlgn="base">
      <a:spcBef>
        <a:spcPct val="0"/>
      </a:spcBef>
      <a:spcAft>
        <a:spcPct val="0"/>
      </a:spcAft>
      <a:defRPr sz="1400" kern="1200">
        <a:solidFill>
          <a:schemeClr val="tx1"/>
        </a:solidFill>
        <a:latin typeface="Arial" charset="0"/>
        <a:ea typeface="ＭＳ Ｐゴシック" charset="-128"/>
        <a:cs typeface="+mn-cs"/>
      </a:defRPr>
    </a:lvl3pPr>
    <a:lvl4pPr marL="1371600" algn="l" rtl="0" fontAlgn="base">
      <a:spcBef>
        <a:spcPct val="0"/>
      </a:spcBef>
      <a:spcAft>
        <a:spcPct val="0"/>
      </a:spcAft>
      <a:defRPr sz="1400" kern="1200">
        <a:solidFill>
          <a:schemeClr val="tx1"/>
        </a:solidFill>
        <a:latin typeface="Arial" charset="0"/>
        <a:ea typeface="ＭＳ Ｐゴシック" charset="-128"/>
        <a:cs typeface="+mn-cs"/>
      </a:defRPr>
    </a:lvl4pPr>
    <a:lvl5pPr marL="1828800" algn="l" rtl="0" fontAlgn="base">
      <a:spcBef>
        <a:spcPct val="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400" kern="1200">
        <a:solidFill>
          <a:schemeClr val="tx1"/>
        </a:solidFill>
        <a:latin typeface="Arial" charset="0"/>
        <a:ea typeface="ＭＳ Ｐゴシック" charset="-128"/>
        <a:cs typeface="+mn-cs"/>
      </a:defRPr>
    </a:lvl6pPr>
    <a:lvl7pPr marL="2743200" algn="l" defTabSz="914400" rtl="0" eaLnBrk="1" latinLnBrk="0" hangingPunct="1">
      <a:defRPr sz="1400" kern="1200">
        <a:solidFill>
          <a:schemeClr val="tx1"/>
        </a:solidFill>
        <a:latin typeface="Arial" charset="0"/>
        <a:ea typeface="ＭＳ Ｐゴシック" charset="-128"/>
        <a:cs typeface="+mn-cs"/>
      </a:defRPr>
    </a:lvl7pPr>
    <a:lvl8pPr marL="3200400" algn="l" defTabSz="914400" rtl="0" eaLnBrk="1" latinLnBrk="0" hangingPunct="1">
      <a:defRPr sz="1400" kern="1200">
        <a:solidFill>
          <a:schemeClr val="tx1"/>
        </a:solidFill>
        <a:latin typeface="Arial" charset="0"/>
        <a:ea typeface="ＭＳ Ｐゴシック" charset="-128"/>
        <a:cs typeface="+mn-cs"/>
      </a:defRPr>
    </a:lvl8pPr>
    <a:lvl9pPr marL="3657600" algn="l" defTabSz="914400" rtl="0" eaLnBrk="1" latinLnBrk="0" hangingPunct="1">
      <a:defRPr sz="1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7171"/>
    <a:srgbClr val="9B81A5"/>
    <a:srgbClr val="FFC91D"/>
    <a:srgbClr val="00E668"/>
    <a:srgbClr val="E4F2F4"/>
    <a:srgbClr val="D6ECEE"/>
    <a:srgbClr val="25FF88"/>
    <a:srgbClr val="F1BCAD"/>
    <a:srgbClr val="4597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77778" autoAdjust="0"/>
  </p:normalViewPr>
  <p:slideViewPr>
    <p:cSldViewPr>
      <p:cViewPr varScale="1">
        <p:scale>
          <a:sx n="54" d="100"/>
          <a:sy n="54" d="100"/>
        </p:scale>
        <p:origin x="-190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84"/>
    </p:cViewPr>
  </p:sorterViewPr>
  <p:notesViewPr>
    <p:cSldViewPr>
      <p:cViewPr varScale="1">
        <p:scale>
          <a:sx n="78" d="100"/>
          <a:sy n="78" d="100"/>
        </p:scale>
        <p:origin x="-3954" y="-10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rvfp02\data\Basemetals\Group\COPPER\D_PRTC\Copper%20forward%20curv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rvfp02\data\Basemetals\Group\COPPER\D_BAL\Copper%20Stock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rvfp02\data\Basemetals\Group\COPPER\P_QUART\final%20documents\2013\July%202013\Working%20documents\Price%20scenarios1.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srvfp02\data\Basemetals\Group\COPPER\Matthew\Copper%20studies\January%202015\World%20energy%20mix.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rvfp02\data\CRUShared\Macro\MACRO%20FORECAST\IEO_platform.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srvfp02\data\Basemetals\Group\COPPER\Long%20Term%20Copper\Long%20Term%20Copper%202015\Compass%20model\Demand\DemandMacroForecast_Jan15.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srvchile02\Users\eheimlic\Desktop\Erik%20-%20Copy%20of%20Chart%20excel%20v2.xlsx" TargetMode="External"/><Relationship Id="rId1" Type="http://schemas.openxmlformats.org/officeDocument/2006/relationships/themeOverride" Target="../theme/themeOverride1.xml"/></Relationships>
</file>

<file path=ppt/charts/_rels/chart22.xml.rels><?xml version="1.0" encoding="UTF-8" standalone="yes"?>
<Relationships xmlns="http://schemas.openxmlformats.org/package/2006/relationships"><Relationship Id="rId2" Type="http://schemas.openxmlformats.org/officeDocument/2006/relationships/oleObject" Target="file:///\\srvchile02\Users\eheimlic\Desktop\Erik%20-%20Copy%20of%20Chart%20excel%20v2.xlsx" TargetMode="External"/><Relationship Id="rId1" Type="http://schemas.openxmlformats.org/officeDocument/2006/relationships/themeOverride" Target="../theme/themeOverride2.xml"/></Relationships>
</file>

<file path=ppt/charts/_rels/chart23.xml.rels><?xml version="1.0" encoding="UTF-8" standalone="yes"?>
<Relationships xmlns="http://schemas.openxmlformats.org/package/2006/relationships"><Relationship Id="rId2" Type="http://schemas.openxmlformats.org/officeDocument/2006/relationships/oleObject" Target="file:///\\srvchile02\Users\eheimlic\Desktop\Erik%20-%20Copy%20of%20Chart%20excel%20v2.xlsx" TargetMode="External"/><Relationship Id="rId1" Type="http://schemas.openxmlformats.org/officeDocument/2006/relationships/themeOverride" Target="../theme/themeOverride3.xm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2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srvchile02\Users\eheimlic\Desktop\Erik%20-%20Copy%20of%20Chart%20excel%20v2.xlsx" TargetMode="External"/><Relationship Id="rId1" Type="http://schemas.openxmlformats.org/officeDocument/2006/relationships/themeOverride" Target="../theme/themeOverride4.xm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6.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7.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8100">
              <a:solidFill>
                <a:schemeClr val="tx1"/>
              </a:solidFill>
            </a:ln>
          </c:spPr>
          <c:marker>
            <c:symbol val="none"/>
          </c:marker>
          <c:cat>
            <c:numRef>
              <c:f>Sheet1!$A$2:$A$29</c:f>
              <c:numCache>
                <c:formatCode>[$-409]mmm\-yy;@</c:formatCode>
                <c:ptCount val="2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formatCode="mmm\-yy">
                  <c:v>41944</c:v>
                </c:pt>
                <c:pt idx="23" formatCode="mmm\-yy">
                  <c:v>41974</c:v>
                </c:pt>
                <c:pt idx="24" formatCode="mmm\-yy">
                  <c:v>42005</c:v>
                </c:pt>
                <c:pt idx="25" formatCode="mmm\-yy">
                  <c:v>42036</c:v>
                </c:pt>
                <c:pt idx="26" formatCode="mmm\-yy">
                  <c:v>42064</c:v>
                </c:pt>
                <c:pt idx="27" formatCode="mmm\-yy">
                  <c:v>42095</c:v>
                </c:pt>
              </c:numCache>
            </c:numRef>
          </c:cat>
          <c:val>
            <c:numRef>
              <c:f>Sheet1!$B$2:$B$29</c:f>
              <c:numCache>
                <c:formatCode>General</c:formatCode>
                <c:ptCount val="28"/>
                <c:pt idx="0">
                  <c:v>95.156113237565279</c:v>
                </c:pt>
                <c:pt idx="1">
                  <c:v>95.811026447509974</c:v>
                </c:pt>
                <c:pt idx="2">
                  <c:v>92.675266681181057</c:v>
                </c:pt>
                <c:pt idx="3">
                  <c:v>89.036325945552306</c:v>
                </c:pt>
                <c:pt idx="4">
                  <c:v>86.032857670453808</c:v>
                </c:pt>
                <c:pt idx="5">
                  <c:v>83.963205935544664</c:v>
                </c:pt>
                <c:pt idx="6">
                  <c:v>82.029351380726226</c:v>
                </c:pt>
                <c:pt idx="7">
                  <c:v>84.134889865696849</c:v>
                </c:pt>
                <c:pt idx="8">
                  <c:v>84.288932924920971</c:v>
                </c:pt>
                <c:pt idx="9">
                  <c:v>84.413884173419248</c:v>
                </c:pt>
                <c:pt idx="10">
                  <c:v>83.752413001298805</c:v>
                </c:pt>
                <c:pt idx="11">
                  <c:v>83.16368236252724</c:v>
                </c:pt>
                <c:pt idx="12">
                  <c:v>81.968501826516885</c:v>
                </c:pt>
                <c:pt idx="13">
                  <c:v>80.922506118393088</c:v>
                </c:pt>
                <c:pt idx="14">
                  <c:v>78.874446314998224</c:v>
                </c:pt>
                <c:pt idx="15">
                  <c:v>79.600113834784707</c:v>
                </c:pt>
                <c:pt idx="16">
                  <c:v>81.58522686708065</c:v>
                </c:pt>
                <c:pt idx="17">
                  <c:v>81.424418610988383</c:v>
                </c:pt>
                <c:pt idx="18">
                  <c:v>81.907805319507233</c:v>
                </c:pt>
                <c:pt idx="19">
                  <c:v>82.457757938990341</c:v>
                </c:pt>
                <c:pt idx="20">
                  <c:v>81.537092003371512</c:v>
                </c:pt>
                <c:pt idx="21">
                  <c:v>79.71258337534023</c:v>
                </c:pt>
                <c:pt idx="22">
                  <c:v>79.128399385738732</c:v>
                </c:pt>
                <c:pt idx="23">
                  <c:v>77.82647351870547</c:v>
                </c:pt>
                <c:pt idx="24">
                  <c:v>75.641456127428825</c:v>
                </c:pt>
                <c:pt idx="25">
                  <c:v>75.252710189032072</c:v>
                </c:pt>
                <c:pt idx="26">
                  <c:v>73.945045739009942</c:v>
                </c:pt>
                <c:pt idx="27">
                  <c:v>73.765012409480619</c:v>
                </c:pt>
              </c:numCache>
            </c:numRef>
          </c:val>
          <c:smooth val="0"/>
        </c:ser>
        <c:dLbls>
          <c:showLegendKey val="0"/>
          <c:showVal val="0"/>
          <c:showCatName val="0"/>
          <c:showSerName val="0"/>
          <c:showPercent val="0"/>
          <c:showBubbleSize val="0"/>
        </c:dLbls>
        <c:marker val="1"/>
        <c:smooth val="0"/>
        <c:axId val="212073088"/>
        <c:axId val="212078976"/>
      </c:lineChart>
      <c:dateAx>
        <c:axId val="212073088"/>
        <c:scaling>
          <c:orientation val="minMax"/>
        </c:scaling>
        <c:delete val="0"/>
        <c:axPos val="b"/>
        <c:numFmt formatCode="[$-409]mmm\-yy;@" sourceLinked="1"/>
        <c:majorTickMark val="out"/>
        <c:minorTickMark val="none"/>
        <c:tickLblPos val="nextTo"/>
        <c:crossAx val="212078976"/>
        <c:crosses val="autoZero"/>
        <c:auto val="1"/>
        <c:lblOffset val="100"/>
        <c:baseTimeUnit val="months"/>
      </c:dateAx>
      <c:valAx>
        <c:axId val="212078976"/>
        <c:scaling>
          <c:orientation val="minMax"/>
          <c:min val="70"/>
        </c:scaling>
        <c:delete val="0"/>
        <c:axPos val="l"/>
        <c:majorGridlines/>
        <c:numFmt formatCode="General" sourceLinked="1"/>
        <c:majorTickMark val="out"/>
        <c:minorTickMark val="none"/>
        <c:tickLblPos val="nextTo"/>
        <c:crossAx val="21207308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6287878787878"/>
          <c:y val="0.22187538580247076"/>
          <c:w val="0.85001287878787879"/>
          <c:h val="0.63194560185185533"/>
        </c:manualLayout>
      </c:layout>
      <c:lineChart>
        <c:grouping val="standard"/>
        <c:varyColors val="0"/>
        <c:ser>
          <c:idx val="0"/>
          <c:order val="0"/>
          <c:tx>
            <c:strRef>
              <c:f>'Spreads chart'!$A$618</c:f>
              <c:strCache>
                <c:ptCount val="1"/>
                <c:pt idx="0">
                  <c:v>January</c:v>
                </c:pt>
              </c:strCache>
            </c:strRef>
          </c:tx>
          <c:spPr>
            <a:ln>
              <a:solidFill>
                <a:srgbClr val="558ED5"/>
              </a:solidFill>
            </a:ln>
          </c:spPr>
          <c:marker>
            <c:symbol val="none"/>
          </c:marker>
          <c:val>
            <c:numRef>
              <c:f>'Spreads chart'!$B$618:$Q$618</c:f>
              <c:numCache>
                <c:formatCode>General</c:formatCode>
                <c:ptCount val="16"/>
                <c:pt idx="0">
                  <c:v>0</c:v>
                </c:pt>
                <c:pt idx="1">
                  <c:v>-8.0714285714285712</c:v>
                </c:pt>
                <c:pt idx="2">
                  <c:v>-27.619047619047631</c:v>
                </c:pt>
                <c:pt idx="3">
                  <c:v>-44</c:v>
                </c:pt>
                <c:pt idx="4">
                  <c:v>-56.571428571428413</c:v>
                </c:pt>
                <c:pt idx="5">
                  <c:v>-64.940476190476119</c:v>
                </c:pt>
                <c:pt idx="6">
                  <c:v>-70.166666666666671</c:v>
                </c:pt>
                <c:pt idx="7">
                  <c:v>-73.904761904761898</c:v>
                </c:pt>
                <c:pt idx="8">
                  <c:v>-77.55952380952381</c:v>
                </c:pt>
                <c:pt idx="9">
                  <c:v>-80.952380952380494</c:v>
                </c:pt>
                <c:pt idx="10">
                  <c:v>-83.904761904761898</c:v>
                </c:pt>
                <c:pt idx="11">
                  <c:v>-87</c:v>
                </c:pt>
                <c:pt idx="12">
                  <c:v>-89.952380952380494</c:v>
                </c:pt>
                <c:pt idx="13">
                  <c:v>-92.05952380952381</c:v>
                </c:pt>
                <c:pt idx="14">
                  <c:v>-93.928571428571388</c:v>
                </c:pt>
                <c:pt idx="15">
                  <c:v>-95.61904761904762</c:v>
                </c:pt>
              </c:numCache>
            </c:numRef>
          </c:val>
          <c:smooth val="0"/>
        </c:ser>
        <c:ser>
          <c:idx val="1"/>
          <c:order val="1"/>
          <c:tx>
            <c:strRef>
              <c:f>'Spreads chart'!$A$619</c:f>
              <c:strCache>
                <c:ptCount val="1"/>
                <c:pt idx="0">
                  <c:v>February</c:v>
                </c:pt>
              </c:strCache>
            </c:strRef>
          </c:tx>
          <c:spPr>
            <a:ln>
              <a:solidFill>
                <a:srgbClr val="003D7E"/>
              </a:solidFill>
            </a:ln>
          </c:spPr>
          <c:marker>
            <c:symbol val="none"/>
          </c:marker>
          <c:val>
            <c:numRef>
              <c:f>'Spreads chart'!$B$619:$Q$619</c:f>
              <c:numCache>
                <c:formatCode>General</c:formatCode>
                <c:ptCount val="16"/>
                <c:pt idx="0">
                  <c:v>0</c:v>
                </c:pt>
                <c:pt idx="1">
                  <c:v>-0.2</c:v>
                </c:pt>
                <c:pt idx="2">
                  <c:v>-7.5249999999999826</c:v>
                </c:pt>
                <c:pt idx="3">
                  <c:v>-15.0875</c:v>
                </c:pt>
                <c:pt idx="4">
                  <c:v>-22.05</c:v>
                </c:pt>
                <c:pt idx="5">
                  <c:v>-26.287499999999913</c:v>
                </c:pt>
                <c:pt idx="6">
                  <c:v>-29.024999999999999</c:v>
                </c:pt>
                <c:pt idx="7">
                  <c:v>-31.087499999999917</c:v>
                </c:pt>
                <c:pt idx="8">
                  <c:v>-33.137500000000003</c:v>
                </c:pt>
                <c:pt idx="9">
                  <c:v>-35.212500000000013</c:v>
                </c:pt>
                <c:pt idx="10">
                  <c:v>-37.212500000000013</c:v>
                </c:pt>
                <c:pt idx="11">
                  <c:v>-38.800000000000004</c:v>
                </c:pt>
                <c:pt idx="12">
                  <c:v>-40.062500000000135</c:v>
                </c:pt>
                <c:pt idx="13">
                  <c:v>-41.337499999999999</c:v>
                </c:pt>
                <c:pt idx="14">
                  <c:v>-42.587499999999999</c:v>
                </c:pt>
                <c:pt idx="15">
                  <c:v>-43.825000000000003</c:v>
                </c:pt>
              </c:numCache>
            </c:numRef>
          </c:val>
          <c:smooth val="0"/>
        </c:ser>
        <c:ser>
          <c:idx val="2"/>
          <c:order val="2"/>
          <c:tx>
            <c:strRef>
              <c:f>'Spreads chart'!$A$620</c:f>
              <c:strCache>
                <c:ptCount val="1"/>
                <c:pt idx="0">
                  <c:v>March</c:v>
                </c:pt>
              </c:strCache>
            </c:strRef>
          </c:tx>
          <c:spPr>
            <a:ln>
              <a:solidFill>
                <a:schemeClr val="bg1">
                  <a:lumMod val="75000"/>
                </a:schemeClr>
              </a:solidFill>
            </a:ln>
          </c:spPr>
          <c:marker>
            <c:symbol val="none"/>
          </c:marker>
          <c:val>
            <c:numRef>
              <c:f>'Spreads chart'!$B$620:$Q$620</c:f>
              <c:numCache>
                <c:formatCode>General</c:formatCode>
                <c:ptCount val="16"/>
                <c:pt idx="0">
                  <c:v>0</c:v>
                </c:pt>
                <c:pt idx="1">
                  <c:v>-1.8863636363636365</c:v>
                </c:pt>
                <c:pt idx="2">
                  <c:v>-10.738636363636363</c:v>
                </c:pt>
                <c:pt idx="3">
                  <c:v>-17.943181818181746</c:v>
                </c:pt>
                <c:pt idx="4">
                  <c:v>-26.136363636363626</c:v>
                </c:pt>
                <c:pt idx="5">
                  <c:v>-31.147727272727124</c:v>
                </c:pt>
                <c:pt idx="6">
                  <c:v>-34.340909090909093</c:v>
                </c:pt>
                <c:pt idx="7">
                  <c:v>-37.375</c:v>
                </c:pt>
                <c:pt idx="8">
                  <c:v>-40.238636363636346</c:v>
                </c:pt>
                <c:pt idx="9">
                  <c:v>-43.090909090909228</c:v>
                </c:pt>
                <c:pt idx="10">
                  <c:v>-45.443181818181863</c:v>
                </c:pt>
                <c:pt idx="11">
                  <c:v>-47.363636363636139</c:v>
                </c:pt>
                <c:pt idx="12">
                  <c:v>-49.295454545454561</c:v>
                </c:pt>
                <c:pt idx="13">
                  <c:v>-51.261363636363626</c:v>
                </c:pt>
                <c:pt idx="14">
                  <c:v>-53.034090909090907</c:v>
                </c:pt>
                <c:pt idx="15">
                  <c:v>-54.840909090909093</c:v>
                </c:pt>
              </c:numCache>
            </c:numRef>
          </c:val>
          <c:smooth val="0"/>
        </c:ser>
        <c:ser>
          <c:idx val="5"/>
          <c:order val="3"/>
          <c:tx>
            <c:strRef>
              <c:f>'Spreads chart'!$A$621</c:f>
              <c:strCache>
                <c:ptCount val="1"/>
                <c:pt idx="0">
                  <c:v>April</c:v>
                </c:pt>
              </c:strCache>
            </c:strRef>
          </c:tx>
          <c:spPr>
            <a:ln>
              <a:solidFill>
                <a:srgbClr val="C9DEFB"/>
              </a:solidFill>
            </a:ln>
          </c:spPr>
          <c:marker>
            <c:symbol val="none"/>
          </c:marker>
          <c:val>
            <c:numRef>
              <c:f>'Spreads chart'!$B$621:$Q$621</c:f>
              <c:numCache>
                <c:formatCode>General</c:formatCode>
                <c:ptCount val="16"/>
                <c:pt idx="0">
                  <c:v>0</c:v>
                </c:pt>
                <c:pt idx="1">
                  <c:v>-2.5</c:v>
                </c:pt>
                <c:pt idx="2">
                  <c:v>-5.4249999999999945</c:v>
                </c:pt>
                <c:pt idx="3">
                  <c:v>-8.7875000000000014</c:v>
                </c:pt>
                <c:pt idx="4">
                  <c:v>-12.237500000000001</c:v>
                </c:pt>
                <c:pt idx="5">
                  <c:v>-13.65</c:v>
                </c:pt>
                <c:pt idx="6">
                  <c:v>-14.375000000000037</c:v>
                </c:pt>
                <c:pt idx="7">
                  <c:v>-14.875000000000037</c:v>
                </c:pt>
                <c:pt idx="8">
                  <c:v>-15.262500000000006</c:v>
                </c:pt>
                <c:pt idx="9">
                  <c:v>-15.912500000000026</c:v>
                </c:pt>
                <c:pt idx="10">
                  <c:v>-16.287499999999913</c:v>
                </c:pt>
                <c:pt idx="11">
                  <c:v>-16.462499999999853</c:v>
                </c:pt>
                <c:pt idx="12">
                  <c:v>-16.737500000000001</c:v>
                </c:pt>
                <c:pt idx="13">
                  <c:v>-17.012499999999989</c:v>
                </c:pt>
                <c:pt idx="14">
                  <c:v>-17.25</c:v>
                </c:pt>
                <c:pt idx="15">
                  <c:v>-17.562499999999883</c:v>
                </c:pt>
              </c:numCache>
            </c:numRef>
          </c:val>
          <c:smooth val="0"/>
        </c:ser>
        <c:ser>
          <c:idx val="3"/>
          <c:order val="4"/>
          <c:tx>
            <c:v>Latest</c:v>
          </c:tx>
          <c:marker>
            <c:symbol val="none"/>
          </c:marker>
          <c:cat>
            <c:strRef>
              <c:f>'Spreads chart'!$B$1:$Q$1</c:f>
              <c:strCache>
                <c:ptCount val="16"/>
                <c:pt idx="0">
                  <c:v>Cash</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strCache>
            </c:strRef>
          </c:cat>
          <c:val>
            <c:numRef>
              <c:f>'Spreads chart'!$B$588:$Q$588</c:f>
              <c:numCache>
                <c:formatCode>General</c:formatCode>
                <c:ptCount val="16"/>
                <c:pt idx="0">
                  <c:v>0</c:v>
                </c:pt>
                <c:pt idx="1">
                  <c:v>-4</c:v>
                </c:pt>
                <c:pt idx="2">
                  <c:v>-4</c:v>
                </c:pt>
                <c:pt idx="3">
                  <c:v>-6</c:v>
                </c:pt>
                <c:pt idx="4">
                  <c:v>-12</c:v>
                </c:pt>
                <c:pt idx="5">
                  <c:v>-13</c:v>
                </c:pt>
                <c:pt idx="6">
                  <c:v>-13</c:v>
                </c:pt>
                <c:pt idx="7">
                  <c:v>-13</c:v>
                </c:pt>
                <c:pt idx="8">
                  <c:v>-13</c:v>
                </c:pt>
                <c:pt idx="9">
                  <c:v>-12.5</c:v>
                </c:pt>
                <c:pt idx="10">
                  <c:v>-12.75</c:v>
                </c:pt>
                <c:pt idx="11">
                  <c:v>-13</c:v>
                </c:pt>
                <c:pt idx="12">
                  <c:v>-13.25</c:v>
                </c:pt>
                <c:pt idx="13">
                  <c:v>-13.5</c:v>
                </c:pt>
                <c:pt idx="14">
                  <c:v>-13.75</c:v>
                </c:pt>
                <c:pt idx="15">
                  <c:v>-13.75</c:v>
                </c:pt>
              </c:numCache>
            </c:numRef>
          </c:val>
          <c:smooth val="0"/>
        </c:ser>
        <c:dLbls>
          <c:showLegendKey val="0"/>
          <c:showVal val="0"/>
          <c:showCatName val="0"/>
          <c:showSerName val="0"/>
          <c:showPercent val="0"/>
          <c:showBubbleSize val="0"/>
        </c:dLbls>
        <c:marker val="1"/>
        <c:smooth val="0"/>
        <c:axId val="206547200"/>
        <c:axId val="206557184"/>
      </c:lineChart>
      <c:catAx>
        <c:axId val="206547200"/>
        <c:scaling>
          <c:orientation val="minMax"/>
        </c:scaling>
        <c:delete val="0"/>
        <c:axPos val="b"/>
        <c:numFmt formatCode="General" sourceLinked="1"/>
        <c:majorTickMark val="out"/>
        <c:minorTickMark val="none"/>
        <c:tickLblPos val="low"/>
        <c:spPr>
          <a:ln>
            <a:solidFill>
              <a:prstClr val="black"/>
            </a:solidFill>
          </a:ln>
        </c:spPr>
        <c:txPr>
          <a:bodyPr rot="0" vert="horz"/>
          <a:lstStyle/>
          <a:p>
            <a:pPr>
              <a:defRPr sz="1200">
                <a:latin typeface="Arial" pitchFamily="34" charset="0"/>
                <a:cs typeface="Arial" pitchFamily="34" charset="0"/>
              </a:defRPr>
            </a:pPr>
            <a:endParaRPr lang="zh-CN"/>
          </a:p>
        </c:txPr>
        <c:crossAx val="206557184"/>
        <c:crosses val="autoZero"/>
        <c:auto val="1"/>
        <c:lblAlgn val="ctr"/>
        <c:lblOffset val="100"/>
        <c:tickLblSkip val="3"/>
        <c:tickMarkSkip val="3"/>
        <c:noMultiLvlLbl val="0"/>
      </c:catAx>
      <c:valAx>
        <c:axId val="206557184"/>
        <c:scaling>
          <c:orientation val="minMax"/>
          <c:max val="25"/>
          <c:min val="-150"/>
        </c:scaling>
        <c:delete val="0"/>
        <c:axPos val="l"/>
        <c:numFmt formatCode="General" sourceLinked="1"/>
        <c:majorTickMark val="out"/>
        <c:minorTickMark val="none"/>
        <c:tickLblPos val="nextTo"/>
        <c:spPr>
          <a:ln>
            <a:solidFill>
              <a:prstClr val="black"/>
            </a:solidFill>
          </a:ln>
        </c:spPr>
        <c:txPr>
          <a:bodyPr/>
          <a:lstStyle/>
          <a:p>
            <a:pPr>
              <a:defRPr sz="1200">
                <a:latin typeface="Arial" pitchFamily="34" charset="0"/>
                <a:cs typeface="Arial" pitchFamily="34" charset="0"/>
              </a:defRPr>
            </a:pPr>
            <a:endParaRPr lang="zh-CN"/>
          </a:p>
        </c:txPr>
        <c:crossAx val="206547200"/>
        <c:crosses val="autoZero"/>
        <c:crossBetween val="between"/>
        <c:majorUnit val="25"/>
      </c:valAx>
      <c:spPr>
        <a:ln>
          <a:noFill/>
        </a:ln>
      </c:spPr>
    </c:plotArea>
    <c:legend>
      <c:legendPos val="r"/>
      <c:layout>
        <c:manualLayout>
          <c:xMode val="edge"/>
          <c:yMode val="edge"/>
          <c:x val="0.12464090909090909"/>
          <c:y val="0.64152044753086668"/>
          <c:w val="0.51002045454545464"/>
          <c:h val="0.22128819444444531"/>
        </c:manualLayout>
      </c:layout>
      <c:overlay val="0"/>
      <c:txPr>
        <a:bodyPr/>
        <a:lstStyle/>
        <a:p>
          <a:pPr>
            <a:defRPr sz="1100">
              <a:solidFill>
                <a:schemeClr val="tx1"/>
              </a:solidFill>
              <a:latin typeface="Arial" pitchFamily="34" charset="0"/>
              <a:cs typeface="Arial" pitchFamily="34" charset="0"/>
            </a:defRPr>
          </a:pPr>
          <a:endParaRPr lang="zh-CN"/>
        </a:p>
      </c:txPr>
    </c:legend>
    <c:plotVisOnly val="1"/>
    <c:dispBlanksAs val="gap"/>
    <c:showDLblsOverMax val="0"/>
  </c:chart>
  <c:spPr>
    <a:noFill/>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7337962962962"/>
          <c:y val="0.19685725308641991"/>
          <c:w val="0.83327878787878773"/>
          <c:h val="0.60799189814815724"/>
        </c:manualLayout>
      </c:layout>
      <c:lineChart>
        <c:grouping val="standard"/>
        <c:varyColors val="0"/>
        <c:dLbls>
          <c:showLegendKey val="0"/>
          <c:showVal val="0"/>
          <c:showCatName val="0"/>
          <c:showSerName val="0"/>
          <c:showPercent val="0"/>
          <c:showBubbleSize val="0"/>
        </c:dLbls>
        <c:marker val="1"/>
        <c:smooth val="0"/>
        <c:axId val="206570240"/>
        <c:axId val="206599680"/>
      </c:lineChart>
      <c:catAx>
        <c:axId val="206570240"/>
        <c:scaling>
          <c:orientation val="minMax"/>
          <c:min val="1"/>
        </c:scaling>
        <c:delete val="0"/>
        <c:axPos val="b"/>
        <c:numFmt formatCode="mmm\-yy" sourceLinked="0"/>
        <c:majorTickMark val="out"/>
        <c:minorTickMark val="none"/>
        <c:tickLblPos val="nextTo"/>
        <c:spPr>
          <a:ln>
            <a:solidFill>
              <a:srgbClr val="000000"/>
            </a:solidFill>
          </a:ln>
        </c:spPr>
        <c:txPr>
          <a:bodyPr/>
          <a:lstStyle/>
          <a:p>
            <a:pPr>
              <a:defRPr sz="1200">
                <a:latin typeface="Arial" pitchFamily="34" charset="0"/>
                <a:cs typeface="Arial" pitchFamily="34" charset="0"/>
              </a:defRPr>
            </a:pPr>
            <a:endParaRPr lang="zh-CN"/>
          </a:p>
        </c:txPr>
        <c:crossAx val="206599680"/>
        <c:crosses val="autoZero"/>
        <c:auto val="1"/>
        <c:lblAlgn val="ctr"/>
        <c:lblOffset val="100"/>
        <c:tickLblSkip val="21"/>
        <c:noMultiLvlLbl val="0"/>
      </c:catAx>
      <c:valAx>
        <c:axId val="206599680"/>
        <c:scaling>
          <c:orientation val="minMax"/>
        </c:scaling>
        <c:delete val="0"/>
        <c:axPos val="l"/>
        <c:numFmt formatCode="_-* #,##0.0_-;\-* #,##0.0_-;_-* &quot;-&quot;??_-;_-@_-" sourceLinked="1"/>
        <c:majorTickMark val="out"/>
        <c:minorTickMark val="none"/>
        <c:tickLblPos val="nextTo"/>
        <c:spPr>
          <a:ln>
            <a:solidFill>
              <a:srgbClr val="000000"/>
            </a:solidFill>
          </a:ln>
        </c:spPr>
        <c:txPr>
          <a:bodyPr/>
          <a:lstStyle/>
          <a:p>
            <a:pPr>
              <a:defRPr sz="1200">
                <a:latin typeface="Arial" pitchFamily="34" charset="0"/>
                <a:cs typeface="Arial" pitchFamily="34" charset="0"/>
              </a:defRPr>
            </a:pPr>
            <a:endParaRPr lang="zh-CN"/>
          </a:p>
        </c:txPr>
        <c:crossAx val="206570240"/>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72433413407833E-2"/>
          <c:y val="0.11481564997416092"/>
          <c:w val="0.86693312534516753"/>
          <c:h val="0.7693969196078817"/>
        </c:manualLayout>
      </c:layout>
      <c:areaChart>
        <c:grouping val="stacked"/>
        <c:varyColors val="0"/>
        <c:ser>
          <c:idx val="1"/>
          <c:order val="2"/>
          <c:tx>
            <c:strRef>
              <c:f>Sheet1!$E$3</c:f>
              <c:strCache>
                <c:ptCount val="1"/>
                <c:pt idx="0">
                  <c:v>Low</c:v>
                </c:pt>
              </c:strCache>
            </c:strRef>
          </c:tx>
          <c:spPr>
            <a:noFill/>
            <a:ln>
              <a:noFill/>
              <a:prstDash val="dash"/>
            </a:ln>
          </c:spPr>
          <c:cat>
            <c:strRef>
              <c:f>Sheet1!$C$6:$C$14</c:f>
              <c:strCache>
                <c:ptCount val="9"/>
                <c:pt idx="0">
                  <c:v>2013 Q1</c:v>
                </c:pt>
                <c:pt idx="1">
                  <c:v>Q2</c:v>
                </c:pt>
                <c:pt idx="2">
                  <c:v>Q3</c:v>
                </c:pt>
                <c:pt idx="3">
                  <c:v>Q4</c:v>
                </c:pt>
                <c:pt idx="4">
                  <c:v>2014 Q1</c:v>
                </c:pt>
                <c:pt idx="5">
                  <c:v>Q2</c:v>
                </c:pt>
                <c:pt idx="6">
                  <c:v>Q3</c:v>
                </c:pt>
                <c:pt idx="7">
                  <c:v>Q4</c:v>
                </c:pt>
                <c:pt idx="8">
                  <c:v>2015 Q1</c:v>
                </c:pt>
              </c:strCache>
            </c:strRef>
          </c:cat>
          <c:val>
            <c:numRef>
              <c:f>Sheet1!$E$6:$E$14</c:f>
              <c:numCache>
                <c:formatCode>0</c:formatCode>
                <c:ptCount val="9"/>
                <c:pt idx="0">
                  <c:v>7931.4758064516154</c:v>
                </c:pt>
                <c:pt idx="1">
                  <c:v>7147.8064516129034</c:v>
                </c:pt>
                <c:pt idx="2">
                  <c:v>7073.1653846154104</c:v>
                </c:pt>
                <c:pt idx="3">
                  <c:v>7153.0390625</c:v>
                </c:pt>
                <c:pt idx="4">
                  <c:v>7040.5555555555784</c:v>
                </c:pt>
                <c:pt idx="5">
                  <c:v>6787.2459016393441</c:v>
                </c:pt>
                <c:pt idx="6">
                  <c:v>6993.9</c:v>
                </c:pt>
                <c:pt idx="7">
                  <c:v>6623.53125</c:v>
                </c:pt>
                <c:pt idx="8">
                  <c:v>5790.8879310344828</c:v>
                </c:pt>
              </c:numCache>
            </c:numRef>
          </c:val>
        </c:ser>
        <c:ser>
          <c:idx val="4"/>
          <c:order val="4"/>
          <c:tx>
            <c:strRef>
              <c:f>Sheet1!$H$3</c:f>
              <c:strCache>
                <c:ptCount val="1"/>
                <c:pt idx="0">
                  <c:v>Fan</c:v>
                </c:pt>
              </c:strCache>
            </c:strRef>
          </c:tx>
          <c:spPr>
            <a:solidFill>
              <a:schemeClr val="accent2">
                <a:lumMod val="20000"/>
                <a:lumOff val="80000"/>
              </a:schemeClr>
            </a:solidFill>
          </c:spPr>
          <c:cat>
            <c:strRef>
              <c:f>Sheet1!$C$6:$C$14</c:f>
              <c:strCache>
                <c:ptCount val="9"/>
                <c:pt idx="0">
                  <c:v>2013 Q1</c:v>
                </c:pt>
                <c:pt idx="1">
                  <c:v>Q2</c:v>
                </c:pt>
                <c:pt idx="2">
                  <c:v>Q3</c:v>
                </c:pt>
                <c:pt idx="3">
                  <c:v>Q4</c:v>
                </c:pt>
                <c:pt idx="4">
                  <c:v>2014 Q1</c:v>
                </c:pt>
                <c:pt idx="5">
                  <c:v>Q2</c:v>
                </c:pt>
                <c:pt idx="6">
                  <c:v>Q3</c:v>
                </c:pt>
                <c:pt idx="7">
                  <c:v>Q4</c:v>
                </c:pt>
                <c:pt idx="8">
                  <c:v>2015 Q1</c:v>
                </c:pt>
              </c:strCache>
            </c:strRef>
          </c:cat>
          <c:val>
            <c:numRef>
              <c:f>Sheet1!$H$6:$H$14</c:f>
              <c:numCache>
                <c:formatCode>General</c:formatCode>
                <c:ptCount val="9"/>
                <c:pt idx="2" formatCode="0">
                  <c:v>0</c:v>
                </c:pt>
                <c:pt idx="3">
                  <c:v>0</c:v>
                </c:pt>
                <c:pt idx="4">
                  <c:v>0</c:v>
                </c:pt>
                <c:pt idx="5">
                  <c:v>0</c:v>
                </c:pt>
                <c:pt idx="6" formatCode="0">
                  <c:v>0</c:v>
                </c:pt>
                <c:pt idx="7" formatCode="0">
                  <c:v>0</c:v>
                </c:pt>
                <c:pt idx="8" formatCode="0">
                  <c:v>0</c:v>
                </c:pt>
              </c:numCache>
            </c:numRef>
          </c:val>
        </c:ser>
        <c:dLbls>
          <c:showLegendKey val="0"/>
          <c:showVal val="0"/>
          <c:showCatName val="0"/>
          <c:showSerName val="0"/>
          <c:showPercent val="0"/>
          <c:showBubbleSize val="0"/>
        </c:dLbls>
        <c:axId val="206912512"/>
        <c:axId val="206910976"/>
      </c:areaChart>
      <c:barChart>
        <c:barDir val="col"/>
        <c:grouping val="stacked"/>
        <c:varyColors val="0"/>
        <c:ser>
          <c:idx val="0"/>
          <c:order val="1"/>
          <c:tx>
            <c:v>Balance, LHS, '000t</c:v>
          </c:tx>
          <c:spPr>
            <a:solidFill>
              <a:srgbClr val="BFBFBF"/>
            </a:solidFill>
          </c:spPr>
          <c:invertIfNegative val="0"/>
          <c:cat>
            <c:strRef>
              <c:f>Sheet1!$C$6:$C$21</c:f>
              <c:strCache>
                <c:ptCount val="16"/>
                <c:pt idx="0">
                  <c:v>2013 Q1</c:v>
                </c:pt>
                <c:pt idx="1">
                  <c:v>Q2</c:v>
                </c:pt>
                <c:pt idx="2">
                  <c:v>Q3</c:v>
                </c:pt>
                <c:pt idx="3">
                  <c:v>Q4</c:v>
                </c:pt>
                <c:pt idx="4">
                  <c:v>2014 Q1</c:v>
                </c:pt>
                <c:pt idx="5">
                  <c:v>Q2</c:v>
                </c:pt>
                <c:pt idx="6">
                  <c:v>Q3</c:v>
                </c:pt>
                <c:pt idx="7">
                  <c:v>Q4</c:v>
                </c:pt>
                <c:pt idx="8">
                  <c:v>2015 Q1</c:v>
                </c:pt>
                <c:pt idx="9">
                  <c:v>Q2</c:v>
                </c:pt>
                <c:pt idx="10">
                  <c:v>Q3</c:v>
                </c:pt>
                <c:pt idx="11">
                  <c:v>Q4</c:v>
                </c:pt>
                <c:pt idx="12">
                  <c:v>2016 Q1</c:v>
                </c:pt>
                <c:pt idx="13">
                  <c:v>Q2</c:v>
                </c:pt>
                <c:pt idx="14">
                  <c:v>Q3</c:v>
                </c:pt>
                <c:pt idx="15">
                  <c:v>Q4</c:v>
                </c:pt>
              </c:strCache>
            </c:strRef>
          </c:cat>
          <c:val>
            <c:numRef>
              <c:f>Sheet1!$D$6:$D$15</c:f>
              <c:numCache>
                <c:formatCode>0</c:formatCode>
                <c:ptCount val="10"/>
                <c:pt idx="0">
                  <c:v>167.3611723818758</c:v>
                </c:pt>
                <c:pt idx="1">
                  <c:v>-161.20304227037497</c:v>
                </c:pt>
                <c:pt idx="2">
                  <c:v>-112.06759806803349</c:v>
                </c:pt>
                <c:pt idx="3">
                  <c:v>-182.93198039658728</c:v>
                </c:pt>
                <c:pt idx="4">
                  <c:v>62.05413518478781</c:v>
                </c:pt>
                <c:pt idx="5">
                  <c:v>-206.94209620214042</c:v>
                </c:pt>
                <c:pt idx="6">
                  <c:v>-39.607433469955993</c:v>
                </c:pt>
                <c:pt idx="7">
                  <c:v>-5.1586051355861864</c:v>
                </c:pt>
                <c:pt idx="8">
                  <c:v>245.06778795262682</c:v>
                </c:pt>
                <c:pt idx="9">
                  <c:v>-167.25747213426831</c:v>
                </c:pt>
              </c:numCache>
            </c:numRef>
          </c:val>
        </c:ser>
        <c:dLbls>
          <c:showLegendKey val="0"/>
          <c:showVal val="0"/>
          <c:showCatName val="0"/>
          <c:showSerName val="0"/>
          <c:showPercent val="0"/>
          <c:showBubbleSize val="0"/>
        </c:dLbls>
        <c:gapWidth val="20"/>
        <c:overlap val="100"/>
        <c:axId val="206899456"/>
        <c:axId val="206909440"/>
      </c:barChart>
      <c:lineChart>
        <c:grouping val="standard"/>
        <c:varyColors val="0"/>
        <c:ser>
          <c:idx val="2"/>
          <c:order val="0"/>
          <c:tx>
            <c:v>LME Cash Copper price, $/t</c:v>
          </c:tx>
          <c:spPr>
            <a:ln>
              <a:solidFill>
                <a:srgbClr val="B70000"/>
              </a:solidFill>
            </a:ln>
          </c:spPr>
          <c:marker>
            <c:symbol val="none"/>
          </c:marker>
          <c:cat>
            <c:strRef>
              <c:f>Sheet1!$C$6:$C$15</c:f>
              <c:strCache>
                <c:ptCount val="10"/>
                <c:pt idx="0">
                  <c:v>2013 Q1</c:v>
                </c:pt>
                <c:pt idx="1">
                  <c:v>Q2</c:v>
                </c:pt>
                <c:pt idx="2">
                  <c:v>Q3</c:v>
                </c:pt>
                <c:pt idx="3">
                  <c:v>Q4</c:v>
                </c:pt>
                <c:pt idx="4">
                  <c:v>2014 Q1</c:v>
                </c:pt>
                <c:pt idx="5">
                  <c:v>Q2</c:v>
                </c:pt>
                <c:pt idx="6">
                  <c:v>Q3</c:v>
                </c:pt>
                <c:pt idx="7">
                  <c:v>Q4</c:v>
                </c:pt>
                <c:pt idx="8">
                  <c:v>2015 Q1</c:v>
                </c:pt>
                <c:pt idx="9">
                  <c:v>Q2</c:v>
                </c:pt>
              </c:strCache>
            </c:strRef>
          </c:cat>
          <c:val>
            <c:numRef>
              <c:f>Sheet1!$F$6:$F$15</c:f>
              <c:numCache>
                <c:formatCode>0</c:formatCode>
                <c:ptCount val="10"/>
                <c:pt idx="0">
                  <c:v>7931.4758064516154</c:v>
                </c:pt>
                <c:pt idx="1">
                  <c:v>7147.8064516129034</c:v>
                </c:pt>
                <c:pt idx="2">
                  <c:v>7073.1653846154104</c:v>
                </c:pt>
                <c:pt idx="3">
                  <c:v>7153.0390625</c:v>
                </c:pt>
                <c:pt idx="4">
                  <c:v>7040.5555555555784</c:v>
                </c:pt>
                <c:pt idx="5">
                  <c:v>6787.2459016393441</c:v>
                </c:pt>
                <c:pt idx="6">
                  <c:v>6993.9</c:v>
                </c:pt>
                <c:pt idx="7">
                  <c:v>6623.53125</c:v>
                </c:pt>
                <c:pt idx="8">
                  <c:v>5790.8879310344828</c:v>
                </c:pt>
                <c:pt idx="9">
                  <c:v>6183.6248880631865</c:v>
                </c:pt>
              </c:numCache>
            </c:numRef>
          </c:val>
          <c:smooth val="0"/>
        </c:ser>
        <c:ser>
          <c:idx val="3"/>
          <c:order val="3"/>
          <c:tx>
            <c:strRef>
              <c:f>Sheet1!$G$3</c:f>
              <c:strCache>
                <c:ptCount val="1"/>
                <c:pt idx="0">
                  <c:v>High</c:v>
                </c:pt>
              </c:strCache>
            </c:strRef>
          </c:tx>
          <c:spPr>
            <a:ln>
              <a:solidFill>
                <a:srgbClr val="B02226"/>
              </a:solidFill>
            </a:ln>
          </c:spPr>
          <c:marker>
            <c:symbol val="none"/>
          </c:marker>
          <c:cat>
            <c:strRef>
              <c:f>Sheet1!$C$6:$C$15</c:f>
              <c:strCache>
                <c:ptCount val="10"/>
                <c:pt idx="0">
                  <c:v>2013 Q1</c:v>
                </c:pt>
                <c:pt idx="1">
                  <c:v>Q2</c:v>
                </c:pt>
                <c:pt idx="2">
                  <c:v>Q3</c:v>
                </c:pt>
                <c:pt idx="3">
                  <c:v>Q4</c:v>
                </c:pt>
                <c:pt idx="4">
                  <c:v>2014 Q1</c:v>
                </c:pt>
                <c:pt idx="5">
                  <c:v>Q2</c:v>
                </c:pt>
                <c:pt idx="6">
                  <c:v>Q3</c:v>
                </c:pt>
                <c:pt idx="7">
                  <c:v>Q4</c:v>
                </c:pt>
                <c:pt idx="8">
                  <c:v>2015 Q1</c:v>
                </c:pt>
                <c:pt idx="9">
                  <c:v>Q2</c:v>
                </c:pt>
              </c:strCache>
            </c:strRef>
          </c:cat>
          <c:val>
            <c:numRef>
              <c:f>Sheet1!$G$6:$G$14</c:f>
              <c:numCache>
                <c:formatCode>0</c:formatCode>
                <c:ptCount val="9"/>
                <c:pt idx="1">
                  <c:v>7147.8064516129034</c:v>
                </c:pt>
                <c:pt idx="2">
                  <c:v>7073.1653846154104</c:v>
                </c:pt>
                <c:pt idx="3">
                  <c:v>7153.0390625</c:v>
                </c:pt>
                <c:pt idx="4">
                  <c:v>7040.5555555555784</c:v>
                </c:pt>
                <c:pt idx="5">
                  <c:v>6787.2459016393441</c:v>
                </c:pt>
                <c:pt idx="6">
                  <c:v>6993.9</c:v>
                </c:pt>
                <c:pt idx="7">
                  <c:v>6623.53125</c:v>
                </c:pt>
                <c:pt idx="8">
                  <c:v>5790.8879310344828</c:v>
                </c:pt>
              </c:numCache>
            </c:numRef>
          </c:val>
          <c:smooth val="0"/>
        </c:ser>
        <c:ser>
          <c:idx val="5"/>
          <c:order val="5"/>
          <c:tx>
            <c:strRef>
              <c:f>Sheet1!$I$3</c:f>
              <c:strCache>
                <c:ptCount val="1"/>
                <c:pt idx="0">
                  <c:v>Low</c:v>
                </c:pt>
              </c:strCache>
            </c:strRef>
          </c:tx>
          <c:spPr>
            <a:ln>
              <a:solidFill>
                <a:srgbClr val="B70000"/>
              </a:solidFill>
              <a:prstDash val="dash"/>
            </a:ln>
          </c:spPr>
          <c:marker>
            <c:symbol val="none"/>
          </c:marker>
          <c:cat>
            <c:strRef>
              <c:f>Sheet1!$C$6:$C$15</c:f>
              <c:strCache>
                <c:ptCount val="10"/>
                <c:pt idx="0">
                  <c:v>2013 Q1</c:v>
                </c:pt>
                <c:pt idx="1">
                  <c:v>Q2</c:v>
                </c:pt>
                <c:pt idx="2">
                  <c:v>Q3</c:v>
                </c:pt>
                <c:pt idx="3">
                  <c:v>Q4</c:v>
                </c:pt>
                <c:pt idx="4">
                  <c:v>2014 Q1</c:v>
                </c:pt>
                <c:pt idx="5">
                  <c:v>Q2</c:v>
                </c:pt>
                <c:pt idx="6">
                  <c:v>Q3</c:v>
                </c:pt>
                <c:pt idx="7">
                  <c:v>Q4</c:v>
                </c:pt>
                <c:pt idx="8">
                  <c:v>2015 Q1</c:v>
                </c:pt>
                <c:pt idx="9">
                  <c:v>Q2</c:v>
                </c:pt>
              </c:strCache>
            </c:strRef>
          </c:cat>
          <c:val>
            <c:numRef>
              <c:f>Sheet1!$I$6:$I$14</c:f>
              <c:numCache>
                <c:formatCode>0</c:formatCode>
                <c:ptCount val="9"/>
                <c:pt idx="0">
                  <c:v>7931.4758064516154</c:v>
                </c:pt>
                <c:pt idx="1">
                  <c:v>7147.8064516129034</c:v>
                </c:pt>
                <c:pt idx="2">
                  <c:v>7073.1653846154104</c:v>
                </c:pt>
                <c:pt idx="3">
                  <c:v>7153.0390625</c:v>
                </c:pt>
                <c:pt idx="4">
                  <c:v>7040.5555555555784</c:v>
                </c:pt>
                <c:pt idx="5">
                  <c:v>6787.2459016393441</c:v>
                </c:pt>
                <c:pt idx="6">
                  <c:v>6993.9</c:v>
                </c:pt>
                <c:pt idx="7">
                  <c:v>6623.53125</c:v>
                </c:pt>
                <c:pt idx="8">
                  <c:v>5790.8879310344828</c:v>
                </c:pt>
              </c:numCache>
            </c:numRef>
          </c:val>
          <c:smooth val="0"/>
        </c:ser>
        <c:dLbls>
          <c:showLegendKey val="0"/>
          <c:showVal val="0"/>
          <c:showCatName val="0"/>
          <c:showSerName val="0"/>
          <c:showPercent val="0"/>
          <c:showBubbleSize val="0"/>
        </c:dLbls>
        <c:marker val="1"/>
        <c:smooth val="0"/>
        <c:axId val="206912512"/>
        <c:axId val="206910976"/>
      </c:lineChart>
      <c:catAx>
        <c:axId val="206899456"/>
        <c:scaling>
          <c:orientation val="minMax"/>
        </c:scaling>
        <c:delete val="0"/>
        <c:axPos val="b"/>
        <c:majorTickMark val="out"/>
        <c:minorTickMark val="none"/>
        <c:tickLblPos val="low"/>
        <c:spPr>
          <a:ln>
            <a:solidFill>
              <a:schemeClr val="tx1"/>
            </a:solidFill>
          </a:ln>
        </c:spPr>
        <c:txPr>
          <a:bodyPr/>
          <a:lstStyle/>
          <a:p>
            <a:pPr>
              <a:defRPr sz="1200"/>
            </a:pPr>
            <a:endParaRPr lang="zh-CN"/>
          </a:p>
        </c:txPr>
        <c:crossAx val="206909440"/>
        <c:crosses val="autoZero"/>
        <c:auto val="1"/>
        <c:lblAlgn val="ctr"/>
        <c:lblOffset val="100"/>
        <c:tickLblSkip val="2"/>
        <c:tickMarkSkip val="2"/>
        <c:noMultiLvlLbl val="0"/>
      </c:catAx>
      <c:valAx>
        <c:axId val="206909440"/>
        <c:scaling>
          <c:orientation val="minMax"/>
        </c:scaling>
        <c:delete val="0"/>
        <c:axPos val="l"/>
        <c:numFmt formatCode="0" sourceLinked="1"/>
        <c:majorTickMark val="out"/>
        <c:minorTickMark val="none"/>
        <c:tickLblPos val="nextTo"/>
        <c:spPr>
          <a:ln>
            <a:solidFill>
              <a:schemeClr val="tx1"/>
            </a:solidFill>
          </a:ln>
        </c:spPr>
        <c:txPr>
          <a:bodyPr/>
          <a:lstStyle/>
          <a:p>
            <a:pPr>
              <a:defRPr sz="1200"/>
            </a:pPr>
            <a:endParaRPr lang="zh-CN"/>
          </a:p>
        </c:txPr>
        <c:crossAx val="206899456"/>
        <c:crosses val="autoZero"/>
        <c:crossBetween val="between"/>
      </c:valAx>
      <c:valAx>
        <c:axId val="206910976"/>
        <c:scaling>
          <c:orientation val="minMax"/>
          <c:max val="8000"/>
          <c:min val="5000"/>
        </c:scaling>
        <c:delete val="0"/>
        <c:axPos val="r"/>
        <c:numFmt formatCode="#,##0" sourceLinked="0"/>
        <c:majorTickMark val="out"/>
        <c:minorTickMark val="none"/>
        <c:tickLblPos val="nextTo"/>
        <c:spPr>
          <a:ln>
            <a:solidFill>
              <a:schemeClr val="tx1"/>
            </a:solidFill>
          </a:ln>
        </c:spPr>
        <c:txPr>
          <a:bodyPr/>
          <a:lstStyle/>
          <a:p>
            <a:pPr>
              <a:defRPr sz="1200"/>
            </a:pPr>
            <a:endParaRPr lang="zh-CN"/>
          </a:p>
        </c:txPr>
        <c:crossAx val="206912512"/>
        <c:crosses val="max"/>
        <c:crossBetween val="between"/>
      </c:valAx>
      <c:catAx>
        <c:axId val="206912512"/>
        <c:scaling>
          <c:orientation val="minMax"/>
        </c:scaling>
        <c:delete val="1"/>
        <c:axPos val="b"/>
        <c:majorTickMark val="out"/>
        <c:minorTickMark val="none"/>
        <c:tickLblPos val="none"/>
        <c:crossAx val="206910976"/>
        <c:crosses val="autoZero"/>
        <c:auto val="1"/>
        <c:lblAlgn val="ctr"/>
        <c:lblOffset val="100"/>
        <c:noMultiLvlLbl val="0"/>
      </c:catAx>
    </c:plotArea>
    <c:legend>
      <c:legendPos val="t"/>
      <c:legendEntry>
        <c:idx val="0"/>
        <c:delete val="1"/>
      </c:legendEntry>
      <c:legendEntry>
        <c:idx val="1"/>
        <c:delete val="1"/>
      </c:legendEntry>
      <c:legendEntry>
        <c:idx val="4"/>
        <c:delete val="1"/>
      </c:legendEntry>
      <c:legendEntry>
        <c:idx val="5"/>
        <c:delete val="1"/>
      </c:legendEntry>
      <c:layout>
        <c:manualLayout>
          <c:xMode val="edge"/>
          <c:yMode val="edge"/>
          <c:x val="0.18146457866841978"/>
          <c:y val="7.5917127343247487E-2"/>
          <c:w val="0.59551094970401575"/>
          <c:h val="0.1111007026931157"/>
        </c:manualLayout>
      </c:layout>
      <c:overlay val="0"/>
      <c:txPr>
        <a:bodyPr/>
        <a:lstStyle/>
        <a:p>
          <a:pPr>
            <a:defRPr sz="1200"/>
          </a:pPr>
          <a:endParaRPr lang="zh-CN"/>
        </a:p>
      </c:txPr>
    </c:legend>
    <c:plotVisOnly val="1"/>
    <c:dispBlanksAs val="gap"/>
    <c:showDLblsOverMax val="0"/>
  </c:chart>
  <c:txPr>
    <a:bodyPr/>
    <a:lstStyle/>
    <a:p>
      <a:pPr>
        <a:defRPr sz="1400">
          <a:latin typeface="Arial" pitchFamily="34" charset="0"/>
          <a:cs typeface="Arial"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719015625944114E-2"/>
          <c:y val="7.7123784178710963E-2"/>
          <c:w val="0.89172864808393604"/>
          <c:h val="0.76507608194319165"/>
        </c:manualLayout>
      </c:layout>
      <c:lineChart>
        <c:grouping val="standard"/>
        <c:varyColors val="0"/>
        <c:ser>
          <c:idx val="2"/>
          <c:order val="0"/>
          <c:tx>
            <c:strRef>
              <c:f>'[Charts Apr 2015 Mon.xlsx]Sheet2'!$AH$2</c:f>
              <c:strCache>
                <c:ptCount val="1"/>
                <c:pt idx="0">
                  <c:v>2012</c:v>
                </c:pt>
              </c:strCache>
            </c:strRef>
          </c:tx>
          <c:spPr>
            <a:ln>
              <a:solidFill>
                <a:srgbClr val="003D7E"/>
              </a:solidFill>
            </a:ln>
          </c:spPr>
          <c:marker>
            <c:symbol val="none"/>
          </c:marker>
          <c:cat>
            <c:strRef>
              <c:f>'[Charts Apr 2015 Mon.xlsx]Sheet2'!$AE$3:$AE$14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 Apr 2015 Mon.xlsx]Sheet2'!$AH$3:$AH$14</c:f>
              <c:numCache>
                <c:formatCode>General</c:formatCode>
                <c:ptCount val="12"/>
                <c:pt idx="0">
                  <c:v>59.965313974592014</c:v>
                </c:pt>
                <c:pt idx="1">
                  <c:v>170.57662250453672</c:v>
                </c:pt>
                <c:pt idx="2">
                  <c:v>296.24813611615224</c:v>
                </c:pt>
                <c:pt idx="3">
                  <c:v>304.6297640653371</c:v>
                </c:pt>
                <c:pt idx="4">
                  <c:v>227.79003266787655</c:v>
                </c:pt>
                <c:pt idx="5">
                  <c:v>160.66798366606102</c:v>
                </c:pt>
                <c:pt idx="6">
                  <c:v>161.36084573502717</c:v>
                </c:pt>
                <c:pt idx="7">
                  <c:v>197.06797459165088</c:v>
                </c:pt>
                <c:pt idx="8">
                  <c:v>240.11356805807563</c:v>
                </c:pt>
                <c:pt idx="9">
                  <c:v>370.37331397459013</c:v>
                </c:pt>
                <c:pt idx="10">
                  <c:v>441.45222504537196</c:v>
                </c:pt>
                <c:pt idx="11">
                  <c:v>547.77058620690082</c:v>
                </c:pt>
              </c:numCache>
            </c:numRef>
          </c:val>
          <c:smooth val="0"/>
        </c:ser>
        <c:ser>
          <c:idx val="3"/>
          <c:order val="1"/>
          <c:tx>
            <c:strRef>
              <c:f>'[Charts Apr 2015 Mon.xlsx]Sheet2'!$AI$2</c:f>
              <c:strCache>
                <c:ptCount val="1"/>
                <c:pt idx="0">
                  <c:v>2013</c:v>
                </c:pt>
              </c:strCache>
            </c:strRef>
          </c:tx>
          <c:marker>
            <c:symbol val="none"/>
          </c:marker>
          <c:cat>
            <c:strRef>
              <c:f>'[Charts Apr 2015 Mon.xlsx]Sheet2'!$AE$3:$AE$14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 Apr 2015 Mon.xlsx]Sheet2'!$AI$3:$AI$14</c:f>
              <c:numCache>
                <c:formatCode>General</c:formatCode>
                <c:ptCount val="12"/>
                <c:pt idx="0">
                  <c:v>-21.069607985480992</c:v>
                </c:pt>
                <c:pt idx="1">
                  <c:v>108.76379310344828</c:v>
                </c:pt>
                <c:pt idx="2">
                  <c:v>205.72624137931061</c:v>
                </c:pt>
                <c:pt idx="3">
                  <c:v>174.93849909255974</c:v>
                </c:pt>
                <c:pt idx="4">
                  <c:v>76.277306715063489</c:v>
                </c:pt>
                <c:pt idx="5">
                  <c:v>10.388346642468377</c:v>
                </c:pt>
                <c:pt idx="6">
                  <c:v>-92.746039927404809</c:v>
                </c:pt>
                <c:pt idx="7">
                  <c:v>-172.6020381125235</c:v>
                </c:pt>
                <c:pt idx="8">
                  <c:v>-198.29546098003641</c:v>
                </c:pt>
                <c:pt idx="9">
                  <c:v>-211.72562068965522</c:v>
                </c:pt>
                <c:pt idx="10">
                  <c:v>-287.45662431941935</c:v>
                </c:pt>
                <c:pt idx="11">
                  <c:v>-334.29280399274057</c:v>
                </c:pt>
              </c:numCache>
            </c:numRef>
          </c:val>
          <c:smooth val="0"/>
        </c:ser>
        <c:ser>
          <c:idx val="4"/>
          <c:order val="2"/>
          <c:tx>
            <c:strRef>
              <c:f>'[Charts Apr 2015 Mon.xlsx]Sheet2'!$AJ$2</c:f>
              <c:strCache>
                <c:ptCount val="1"/>
                <c:pt idx="0">
                  <c:v>2014</c:v>
                </c:pt>
              </c:strCache>
            </c:strRef>
          </c:tx>
          <c:spPr>
            <a:ln>
              <a:solidFill>
                <a:srgbClr val="558ED5"/>
              </a:solidFill>
            </a:ln>
          </c:spPr>
          <c:marker>
            <c:symbol val="none"/>
          </c:marker>
          <c:cat>
            <c:strRef>
              <c:f>'[Charts Apr 2015 Mon.xlsx]Sheet2'!$AE$3:$AE$14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 Apr 2015 Mon.xlsx]Sheet2'!$AJ$3:$AJ$14</c:f>
              <c:numCache>
                <c:formatCode>General</c:formatCode>
                <c:ptCount val="12"/>
                <c:pt idx="0">
                  <c:v>38.947471869328375</c:v>
                </c:pt>
                <c:pt idx="1">
                  <c:v>158.48405081669767</c:v>
                </c:pt>
                <c:pt idx="2">
                  <c:v>223.66070961887499</c:v>
                </c:pt>
                <c:pt idx="3">
                  <c:v>156.7217459165156</c:v>
                </c:pt>
                <c:pt idx="4">
                  <c:v>21.048662431942052</c:v>
                </c:pt>
                <c:pt idx="5">
                  <c:v>-37.972226860253954</c:v>
                </c:pt>
                <c:pt idx="6">
                  <c:v>-116.98343557168765</c:v>
                </c:pt>
                <c:pt idx="7">
                  <c:v>-155.89233575317587</c:v>
                </c:pt>
                <c:pt idx="8">
                  <c:v>-182.38616515426486</c:v>
                </c:pt>
                <c:pt idx="9">
                  <c:v>-150.53450090744093</c:v>
                </c:pt>
                <c:pt idx="10">
                  <c:v>-148.78249727767766</c:v>
                </c:pt>
                <c:pt idx="11">
                  <c:v>-94.621177858438443</c:v>
                </c:pt>
              </c:numCache>
            </c:numRef>
          </c:val>
          <c:smooth val="0"/>
        </c:ser>
        <c:ser>
          <c:idx val="5"/>
          <c:order val="3"/>
          <c:tx>
            <c:strRef>
              <c:f>'[Charts Apr 2015 Mon.xlsx]Sheet2'!$AK$2</c:f>
              <c:strCache>
                <c:ptCount val="1"/>
                <c:pt idx="0">
                  <c:v>2015</c:v>
                </c:pt>
              </c:strCache>
            </c:strRef>
          </c:tx>
          <c:spPr>
            <a:ln>
              <a:solidFill>
                <a:srgbClr val="C00000"/>
              </a:solidFill>
            </a:ln>
          </c:spPr>
          <c:marker>
            <c:symbol val="none"/>
          </c:marker>
          <c:cat>
            <c:strRef>
              <c:f>'[Charts Apr 2015 Mon.xlsx]Sheet2'!$AE$3:$AE$14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'[Charts Apr 2015 Mon.xlsx]Sheet2'!$AK$3:$AK$14</c:f>
              <c:numCache>
                <c:formatCode>General</c:formatCode>
                <c:ptCount val="12"/>
                <c:pt idx="0">
                  <c:v>72.596451905626168</c:v>
                </c:pt>
                <c:pt idx="1">
                  <c:v>165.79346460979957</c:v>
                </c:pt>
                <c:pt idx="2">
                  <c:v>288.3405081669693</c:v>
                </c:pt>
                <c:pt idx="3">
                  <c:v>276.06277313974846</c:v>
                </c:pt>
              </c:numCache>
            </c:numRef>
          </c:val>
          <c:smooth val="0"/>
        </c:ser>
        <c:dLbls>
          <c:showLegendKey val="0"/>
          <c:showVal val="0"/>
          <c:showCatName val="0"/>
          <c:showSerName val="0"/>
          <c:showPercent val="0"/>
          <c:showBubbleSize val="0"/>
        </c:dLbls>
        <c:marker val="1"/>
        <c:smooth val="0"/>
        <c:axId val="206953088"/>
        <c:axId val="206967168"/>
      </c:lineChart>
      <c:catAx>
        <c:axId val="206953088"/>
        <c:scaling>
          <c:orientation val="minMax"/>
        </c:scaling>
        <c:delete val="0"/>
        <c:axPos val="b"/>
        <c:majorTickMark val="out"/>
        <c:minorTickMark val="none"/>
        <c:tickLblPos val="low"/>
        <c:spPr>
          <a:ln>
            <a:solidFill>
              <a:prstClr val="black"/>
            </a:solidFill>
          </a:ln>
        </c:spPr>
        <c:txPr>
          <a:bodyPr/>
          <a:lstStyle/>
          <a:p>
            <a:pPr>
              <a:defRPr sz="1100">
                <a:latin typeface="Arial" pitchFamily="34" charset="0"/>
                <a:cs typeface="Arial" pitchFamily="34" charset="0"/>
              </a:defRPr>
            </a:pPr>
            <a:endParaRPr lang="zh-CN"/>
          </a:p>
        </c:txPr>
        <c:crossAx val="206967168"/>
        <c:crosses val="autoZero"/>
        <c:auto val="1"/>
        <c:lblAlgn val="ctr"/>
        <c:lblOffset val="100"/>
        <c:noMultiLvlLbl val="0"/>
      </c:catAx>
      <c:valAx>
        <c:axId val="206967168"/>
        <c:scaling>
          <c:orientation val="minMax"/>
        </c:scaling>
        <c:delete val="0"/>
        <c:axPos val="l"/>
        <c:numFmt formatCode="General" sourceLinked="1"/>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206953088"/>
        <c:crosses val="autoZero"/>
        <c:crossBetween val="between"/>
      </c:valAx>
    </c:plotArea>
    <c:legend>
      <c:legendPos val="r"/>
      <c:layout>
        <c:manualLayout>
          <c:xMode val="edge"/>
          <c:yMode val="edge"/>
          <c:x val="0.12288205350920603"/>
          <c:y val="0.66456036555251241"/>
          <c:w val="0.45769661956752272"/>
          <c:h val="0.18031298086931075"/>
        </c:manualLayout>
      </c:layout>
      <c:overlay val="0"/>
      <c:txPr>
        <a:bodyPr/>
        <a:lstStyle/>
        <a:p>
          <a:pPr>
            <a:defRPr sz="1200">
              <a:latin typeface="Arial" pitchFamily="34" charset="0"/>
              <a:cs typeface="Arial"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75523501503994"/>
          <c:y val="0.17169021449724084"/>
          <c:w val="0.8642447649849605"/>
          <c:h val="0.66988198629271489"/>
        </c:manualLayout>
      </c:layout>
      <c:lineChart>
        <c:grouping val="standard"/>
        <c:varyColors val="0"/>
        <c:ser>
          <c:idx val="0"/>
          <c:order val="0"/>
          <c:tx>
            <c:strRef>
              <c:f>Sheet1!$B$1</c:f>
              <c:strCache>
                <c:ptCount val="1"/>
                <c:pt idx="0">
                  <c:v>2014 y-o-y</c:v>
                </c:pt>
              </c:strCache>
            </c:strRef>
          </c:tx>
          <c:spPr>
            <a:ln>
              <a:solidFill>
                <a:srgbClr val="808080"/>
              </a:solidFill>
            </a:ln>
          </c:spPr>
          <c:marker>
            <c:spPr>
              <a:solidFill>
                <a:srgbClr val="808080"/>
              </a:solidFill>
            </c:spPr>
          </c:marker>
          <c:cat>
            <c:strRef>
              <c:f>Sheet1!$A$2:$A$5</c:f>
              <c:strCache>
                <c:ptCount val="4"/>
                <c:pt idx="0">
                  <c:v>Q1</c:v>
                </c:pt>
                <c:pt idx="1">
                  <c:v>Q2</c:v>
                </c:pt>
                <c:pt idx="2">
                  <c:v>Q3</c:v>
                </c:pt>
                <c:pt idx="3">
                  <c:v>Q4</c:v>
                </c:pt>
              </c:strCache>
            </c:strRef>
          </c:cat>
          <c:val>
            <c:numRef>
              <c:f>Sheet1!$B$2:$B$5</c:f>
              <c:numCache>
                <c:formatCode>0.0%</c:formatCode>
                <c:ptCount val="4"/>
                <c:pt idx="0">
                  <c:v>2.9800000000000292E-2</c:v>
                </c:pt>
                <c:pt idx="1">
                  <c:v>8.5304884108171844E-2</c:v>
                </c:pt>
                <c:pt idx="2">
                  <c:v>7.6792175548021743E-2</c:v>
                </c:pt>
                <c:pt idx="3">
                  <c:v>5.4271102975431272E-2</c:v>
                </c:pt>
              </c:numCache>
            </c:numRef>
          </c:val>
          <c:smooth val="1"/>
        </c:ser>
        <c:ser>
          <c:idx val="1"/>
          <c:order val="1"/>
          <c:tx>
            <c:strRef>
              <c:f>Sheet1!$C$1</c:f>
              <c:strCache>
                <c:ptCount val="1"/>
                <c:pt idx="0">
                  <c:v>2015 y-o-y</c:v>
                </c:pt>
              </c:strCache>
            </c:strRef>
          </c:tx>
          <c:spPr>
            <a:ln>
              <a:solidFill>
                <a:srgbClr val="B02226"/>
              </a:solidFill>
            </a:ln>
          </c:spPr>
          <c:marker>
            <c:spPr>
              <a:solidFill>
                <a:srgbClr val="B02226"/>
              </a:solidFill>
              <a:ln>
                <a:solidFill>
                  <a:srgbClr val="B02226"/>
                </a:solidFill>
              </a:ln>
            </c:spPr>
          </c:marker>
          <c:cat>
            <c:strRef>
              <c:f>Sheet1!$A$2:$A$5</c:f>
              <c:strCache>
                <c:ptCount val="4"/>
                <c:pt idx="0">
                  <c:v>Q1</c:v>
                </c:pt>
                <c:pt idx="1">
                  <c:v>Q2</c:v>
                </c:pt>
                <c:pt idx="2">
                  <c:v>Q3</c:v>
                </c:pt>
                <c:pt idx="3">
                  <c:v>Q4</c:v>
                </c:pt>
              </c:strCache>
            </c:strRef>
          </c:cat>
          <c:val>
            <c:numRef>
              <c:f>Sheet1!$C$2:$C$5</c:f>
              <c:numCache>
                <c:formatCode>0.0%</c:formatCode>
                <c:ptCount val="4"/>
                <c:pt idx="0">
                  <c:v>7.0000000000000114E-3</c:v>
                </c:pt>
                <c:pt idx="1">
                  <c:v>4.9000000000000113E-2</c:v>
                </c:pt>
                <c:pt idx="2">
                  <c:v>5.6000000000000001E-2</c:v>
                </c:pt>
                <c:pt idx="3">
                  <c:v>4.3999999999999997E-2</c:v>
                </c:pt>
              </c:numCache>
            </c:numRef>
          </c:val>
          <c:smooth val="1"/>
        </c:ser>
        <c:dLbls>
          <c:showLegendKey val="0"/>
          <c:showVal val="0"/>
          <c:showCatName val="0"/>
          <c:showSerName val="0"/>
          <c:showPercent val="0"/>
          <c:showBubbleSize val="0"/>
        </c:dLbls>
        <c:marker val="1"/>
        <c:smooth val="0"/>
        <c:axId val="196411392"/>
        <c:axId val="196413312"/>
      </c:lineChart>
      <c:catAx>
        <c:axId val="196411392"/>
        <c:scaling>
          <c:orientation val="minMax"/>
        </c:scaling>
        <c:delete val="0"/>
        <c:axPos val="b"/>
        <c:majorTickMark val="out"/>
        <c:minorTickMark val="none"/>
        <c:tickLblPos val="nextTo"/>
        <c:spPr>
          <a:ln>
            <a:solidFill>
              <a:schemeClr val="tx1"/>
            </a:solidFill>
          </a:ln>
        </c:spPr>
        <c:txPr>
          <a:bodyPr/>
          <a:lstStyle/>
          <a:p>
            <a:pPr>
              <a:defRPr sz="1200"/>
            </a:pPr>
            <a:endParaRPr lang="zh-CN"/>
          </a:p>
        </c:txPr>
        <c:crossAx val="196413312"/>
        <c:crosses val="autoZero"/>
        <c:auto val="1"/>
        <c:lblAlgn val="ctr"/>
        <c:lblOffset val="100"/>
        <c:noMultiLvlLbl val="0"/>
      </c:catAx>
      <c:valAx>
        <c:axId val="196413312"/>
        <c:scaling>
          <c:orientation val="minMax"/>
        </c:scaling>
        <c:delete val="0"/>
        <c:axPos val="l"/>
        <c:majorGridlines>
          <c:spPr>
            <a:ln>
              <a:solidFill>
                <a:prstClr val="white">
                  <a:alpha val="0"/>
                </a:prstClr>
              </a:solidFill>
            </a:ln>
          </c:spPr>
        </c:majorGridlines>
        <c:numFmt formatCode="0%" sourceLinked="0"/>
        <c:majorTickMark val="out"/>
        <c:minorTickMark val="none"/>
        <c:tickLblPos val="nextTo"/>
        <c:spPr>
          <a:ln>
            <a:solidFill>
              <a:schemeClr val="tx1"/>
            </a:solidFill>
          </a:ln>
        </c:spPr>
        <c:txPr>
          <a:bodyPr/>
          <a:lstStyle/>
          <a:p>
            <a:pPr>
              <a:defRPr sz="1200"/>
            </a:pPr>
            <a:endParaRPr lang="zh-CN"/>
          </a:p>
        </c:txPr>
        <c:crossAx val="196411392"/>
        <c:crosses val="autoZero"/>
        <c:crossBetween val="between"/>
        <c:majorUnit val="2.0000000000000014E-2"/>
      </c:valAx>
    </c:plotArea>
    <c:legend>
      <c:legendPos val="r"/>
      <c:layout>
        <c:manualLayout>
          <c:xMode val="edge"/>
          <c:yMode val="edge"/>
          <c:x val="0.47832056726207967"/>
          <c:y val="0.58868171735707564"/>
          <c:w val="0.38806156311850476"/>
          <c:h val="0.23698707806412417"/>
        </c:manualLayout>
      </c:layout>
      <c:overlay val="0"/>
      <c:txPr>
        <a:bodyPr/>
        <a:lstStyle/>
        <a:p>
          <a:pPr>
            <a:defRPr sz="1100"/>
          </a:pPr>
          <a:endParaRPr lang="zh-CN"/>
        </a:p>
      </c:txPr>
    </c:legend>
    <c:plotVisOnly val="1"/>
    <c:dispBlanksAs val="gap"/>
    <c:showDLblsOverMax val="0"/>
  </c:chart>
  <c:txPr>
    <a:bodyPr/>
    <a:lstStyle/>
    <a:p>
      <a:pPr>
        <a:defRPr sz="1400">
          <a:latin typeface="Arial" pitchFamily="34" charset="0"/>
          <a:cs typeface="Arial" pitchFamily="34" charset="0"/>
        </a:defRPr>
      </a:pPr>
      <a:endParaRPr lang="zh-CN"/>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97525172100348"/>
          <c:y val="0.15893529751174812"/>
          <c:w val="0.84902474827899865"/>
          <c:h val="0.68147938759492677"/>
        </c:manualLayout>
      </c:layout>
      <c:barChart>
        <c:barDir val="col"/>
        <c:grouping val="clustered"/>
        <c:varyColors val="0"/>
        <c:ser>
          <c:idx val="0"/>
          <c:order val="0"/>
          <c:tx>
            <c:strRef>
              <c:f>Sheet1!$B$1</c:f>
              <c:strCache>
                <c:ptCount val="1"/>
                <c:pt idx="0">
                  <c:v>China National Power grid investment</c:v>
                </c:pt>
              </c:strCache>
            </c:strRef>
          </c:tx>
          <c:spPr>
            <a:solidFill>
              <a:srgbClr val="808080"/>
            </a:solidFill>
          </c:spPr>
          <c:invertIfNegative val="0"/>
          <c:cat>
            <c:strRef>
              <c:f>Sheet1!$A$2:$A$4</c:f>
              <c:strCache>
                <c:ptCount val="3"/>
                <c:pt idx="0">
                  <c:v>Q1 2015</c:v>
                </c:pt>
                <c:pt idx="1">
                  <c:v>2015 plan</c:v>
                </c:pt>
                <c:pt idx="2">
                  <c:v>2014 actual</c:v>
                </c:pt>
              </c:strCache>
            </c:strRef>
          </c:cat>
          <c:val>
            <c:numRef>
              <c:f>Sheet1!$B$2:$B$4</c:f>
              <c:numCache>
                <c:formatCode>0%</c:formatCode>
                <c:ptCount val="3"/>
                <c:pt idx="0">
                  <c:v>-0.1</c:v>
                </c:pt>
                <c:pt idx="1">
                  <c:v>6.8000000000000019E-2</c:v>
                </c:pt>
                <c:pt idx="2" formatCode="0.00%">
                  <c:v>6.8000000000000019E-2</c:v>
                </c:pt>
              </c:numCache>
            </c:numRef>
          </c:val>
        </c:ser>
        <c:dLbls>
          <c:showLegendKey val="0"/>
          <c:showVal val="0"/>
          <c:showCatName val="0"/>
          <c:showSerName val="0"/>
          <c:showPercent val="0"/>
          <c:showBubbleSize val="0"/>
        </c:dLbls>
        <c:gapWidth val="150"/>
        <c:axId val="196421504"/>
        <c:axId val="196423040"/>
      </c:barChart>
      <c:catAx>
        <c:axId val="196421504"/>
        <c:scaling>
          <c:orientation val="minMax"/>
        </c:scaling>
        <c:delete val="0"/>
        <c:axPos val="b"/>
        <c:numFmt formatCode="@" sourceLinked="0"/>
        <c:majorTickMark val="out"/>
        <c:minorTickMark val="none"/>
        <c:tickLblPos val="low"/>
        <c:spPr>
          <a:ln>
            <a:solidFill>
              <a:schemeClr val="tx1"/>
            </a:solidFill>
          </a:ln>
        </c:spPr>
        <c:txPr>
          <a:bodyPr/>
          <a:lstStyle/>
          <a:p>
            <a:pPr>
              <a:defRPr sz="1200"/>
            </a:pPr>
            <a:endParaRPr lang="zh-CN"/>
          </a:p>
        </c:txPr>
        <c:crossAx val="196423040"/>
        <c:crosses val="autoZero"/>
        <c:auto val="1"/>
        <c:lblAlgn val="ctr"/>
        <c:lblOffset val="100"/>
        <c:noMultiLvlLbl val="0"/>
      </c:catAx>
      <c:valAx>
        <c:axId val="196423040"/>
        <c:scaling>
          <c:orientation val="minMax"/>
          <c:max val="0.15000000000000024"/>
          <c:min val="-0.15000000000000024"/>
        </c:scaling>
        <c:delete val="0"/>
        <c:axPos val="l"/>
        <c:majorGridlines>
          <c:spPr>
            <a:ln>
              <a:solidFill>
                <a:prstClr val="white">
                  <a:alpha val="0"/>
                </a:prstClr>
              </a:solidFill>
            </a:ln>
          </c:spPr>
        </c:majorGridlines>
        <c:numFmt formatCode="0%" sourceLinked="1"/>
        <c:majorTickMark val="out"/>
        <c:minorTickMark val="none"/>
        <c:tickLblPos val="nextTo"/>
        <c:spPr>
          <a:ln>
            <a:solidFill>
              <a:schemeClr val="tx1"/>
            </a:solidFill>
          </a:ln>
        </c:spPr>
        <c:txPr>
          <a:bodyPr/>
          <a:lstStyle/>
          <a:p>
            <a:pPr>
              <a:defRPr sz="1200"/>
            </a:pPr>
            <a:endParaRPr lang="zh-CN"/>
          </a:p>
        </c:txPr>
        <c:crossAx val="196421504"/>
        <c:crosses val="autoZero"/>
        <c:crossBetween val="between"/>
        <c:majorUnit val="0.05"/>
      </c:valAx>
    </c:plotArea>
    <c:plotVisOnly val="1"/>
    <c:dispBlanksAs val="gap"/>
    <c:showDLblsOverMax val="0"/>
  </c:chart>
  <c:txPr>
    <a:bodyPr/>
    <a:lstStyle/>
    <a:p>
      <a:pPr>
        <a:defRPr sz="1400">
          <a:latin typeface="Arial" pitchFamily="34" charset="0"/>
          <a:cs typeface="Arial" pitchFamily="34" charset="0"/>
        </a:defRPr>
      </a:pPr>
      <a:endParaRPr lang="zh-CN"/>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40277777777778"/>
          <c:y val="0.28793637992831722"/>
          <c:w val="0.83547904040404064"/>
          <c:h val="0.58049462365591398"/>
        </c:manualLayout>
      </c:layout>
      <c:lineChart>
        <c:grouping val="standard"/>
        <c:varyColors val="0"/>
        <c:ser>
          <c:idx val="0"/>
          <c:order val="0"/>
          <c:tx>
            <c:strRef>
              <c:f>Sheet1!$B$1</c:f>
              <c:strCache>
                <c:ptCount val="1"/>
                <c:pt idx="0">
                  <c:v>China real estate investment growth%</c:v>
                </c:pt>
              </c:strCache>
            </c:strRef>
          </c:tx>
          <c:spPr>
            <a:ln>
              <a:solidFill>
                <a:srgbClr val="808080"/>
              </a:solidFill>
            </a:ln>
          </c:spPr>
          <c:marker>
            <c:symbol val="none"/>
          </c:marker>
          <c:cat>
            <c:numRef>
              <c:f>Sheet1!$A$2:$A$21</c:f>
              <c:numCache>
                <c:formatCode>[$-409]mmm\-yy;@</c:formatCode>
                <c:ptCount val="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numCache>
            </c:numRef>
          </c:cat>
          <c:val>
            <c:numRef>
              <c:f>Sheet1!$B$2:$B$21</c:f>
              <c:numCache>
                <c:formatCode>0.00%</c:formatCode>
                <c:ptCount val="20"/>
                <c:pt idx="0">
                  <c:v>0.193</c:v>
                </c:pt>
                <c:pt idx="1">
                  <c:v>0.193</c:v>
                </c:pt>
                <c:pt idx="2">
                  <c:v>0.16800000000000001</c:v>
                </c:pt>
                <c:pt idx="3">
                  <c:v>0.16400000000000001</c:v>
                </c:pt>
                <c:pt idx="4">
                  <c:v>0.14700000000000021</c:v>
                </c:pt>
                <c:pt idx="5">
                  <c:v>0.14100000000000001</c:v>
                </c:pt>
                <c:pt idx="6">
                  <c:v>0.13700000000000001</c:v>
                </c:pt>
                <c:pt idx="7">
                  <c:v>0.13200000000000001</c:v>
                </c:pt>
                <c:pt idx="8">
                  <c:v>0.125</c:v>
                </c:pt>
                <c:pt idx="9">
                  <c:v>0.12400000000000012</c:v>
                </c:pt>
                <c:pt idx="10">
                  <c:v>0.11899999999999998</c:v>
                </c:pt>
                <c:pt idx="11">
                  <c:v>0.10500000000000002</c:v>
                </c:pt>
                <c:pt idx="12">
                  <c:v>0.10400000000000002</c:v>
                </c:pt>
                <c:pt idx="13">
                  <c:v>0.10400000000000002</c:v>
                </c:pt>
                <c:pt idx="14">
                  <c:v>9.4000000000000028E-2</c:v>
                </c:pt>
              </c:numCache>
            </c:numRef>
          </c:val>
          <c:smooth val="1"/>
        </c:ser>
        <c:ser>
          <c:idx val="1"/>
          <c:order val="1"/>
          <c:tx>
            <c:strRef>
              <c:f>Sheet1!$C$1</c:f>
              <c:strCache>
                <c:ptCount val="1"/>
                <c:pt idx="0">
                  <c:v>Growth in land puchase by rdevelopers %</c:v>
                </c:pt>
              </c:strCache>
            </c:strRef>
          </c:tx>
          <c:spPr>
            <a:ln>
              <a:solidFill>
                <a:srgbClr val="B02226"/>
              </a:solidFill>
            </a:ln>
          </c:spPr>
          <c:marker>
            <c:symbol val="none"/>
          </c:marker>
          <c:cat>
            <c:numRef>
              <c:f>Sheet1!$A$2:$A$21</c:f>
              <c:numCache>
                <c:formatCode>[$-409]mmm\-yy;@</c:formatCode>
                <c:ptCount val="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numCache>
            </c:numRef>
          </c:cat>
          <c:val>
            <c:numRef>
              <c:f>Sheet1!$C$3:$C$21</c:f>
              <c:numCache>
                <c:formatCode>0.00%</c:formatCode>
                <c:ptCount val="19"/>
                <c:pt idx="0">
                  <c:v>6.5000000000000002E-2</c:v>
                </c:pt>
                <c:pt idx="1">
                  <c:v>-2.3E-2</c:v>
                </c:pt>
                <c:pt idx="2">
                  <c:v>-7.9000000000000264E-2</c:v>
                </c:pt>
                <c:pt idx="3">
                  <c:v>-5.7000000000000023E-2</c:v>
                </c:pt>
                <c:pt idx="4">
                  <c:v>-5.8000000000000003E-2</c:v>
                </c:pt>
                <c:pt idx="5">
                  <c:v>-4.8000000000000001E-2</c:v>
                </c:pt>
                <c:pt idx="6">
                  <c:v>-3.2000000000000042E-2</c:v>
                </c:pt>
                <c:pt idx="7">
                  <c:v>-4.5999999999999999E-2</c:v>
                </c:pt>
                <c:pt idx="8">
                  <c:v>1.2E-2</c:v>
                </c:pt>
                <c:pt idx="9">
                  <c:v>-0.14500000000000021</c:v>
                </c:pt>
                <c:pt idx="10" formatCode="0%">
                  <c:v>-0.14000000000000001</c:v>
                </c:pt>
                <c:pt idx="11">
                  <c:v>-0.31700000000000117</c:v>
                </c:pt>
                <c:pt idx="12">
                  <c:v>-0.31700000000000117</c:v>
                </c:pt>
              </c:numCache>
            </c:numRef>
          </c:val>
          <c:smooth val="1"/>
        </c:ser>
        <c:ser>
          <c:idx val="2"/>
          <c:order val="2"/>
          <c:tx>
            <c:strRef>
              <c:f>Sheet1!$D$1</c:f>
              <c:strCache>
                <c:ptCount val="1"/>
                <c:pt idx="0">
                  <c:v>House sales %</c:v>
                </c:pt>
              </c:strCache>
            </c:strRef>
          </c:tx>
          <c:spPr>
            <a:ln>
              <a:solidFill>
                <a:srgbClr val="003D7E"/>
              </a:solidFill>
            </a:ln>
          </c:spPr>
          <c:marker>
            <c:symbol val="none"/>
          </c:marker>
          <c:cat>
            <c:numRef>
              <c:f>Sheet1!$A$2:$A$21</c:f>
              <c:numCache>
                <c:formatCode>[$-409]mmm\-yy;@</c:formatCode>
                <c:ptCount val="20"/>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numCache>
            </c:numRef>
          </c:cat>
          <c:val>
            <c:numRef>
              <c:f>Sheet1!$D$2:$D$21</c:f>
              <c:numCache>
                <c:formatCode>0.00%</c:formatCode>
                <c:ptCount val="20"/>
                <c:pt idx="0">
                  <c:v>-1.0000000000000041E-3</c:v>
                </c:pt>
                <c:pt idx="1">
                  <c:v>-3.7999999999999999E-2</c:v>
                </c:pt>
                <c:pt idx="2">
                  <c:v>-6.9000000000000034E-2</c:v>
                </c:pt>
                <c:pt idx="3">
                  <c:v>-7.8000000000000014E-2</c:v>
                </c:pt>
                <c:pt idx="4" formatCode="0%">
                  <c:v>-6.0000000000000032E-2</c:v>
                </c:pt>
                <c:pt idx="5">
                  <c:v>-7.5999999999999998E-2</c:v>
                </c:pt>
                <c:pt idx="6">
                  <c:v>-8.3000000000000046E-2</c:v>
                </c:pt>
                <c:pt idx="7">
                  <c:v>-8.6000000000000021E-2</c:v>
                </c:pt>
                <c:pt idx="8">
                  <c:v>-7.8000000000000014E-2</c:v>
                </c:pt>
                <c:pt idx="9">
                  <c:v>-7.9000000000000264E-2</c:v>
                </c:pt>
                <c:pt idx="10">
                  <c:v>-8.2000000000000003E-2</c:v>
                </c:pt>
                <c:pt idx="11">
                  <c:v>-7.5999999999999998E-2</c:v>
                </c:pt>
                <c:pt idx="12">
                  <c:v>-0.15800000000000056</c:v>
                </c:pt>
                <c:pt idx="13">
                  <c:v>-0.15800000000000056</c:v>
                </c:pt>
                <c:pt idx="14">
                  <c:v>-9.0000000000000024E-2</c:v>
                </c:pt>
              </c:numCache>
            </c:numRef>
          </c:val>
          <c:smooth val="1"/>
        </c:ser>
        <c:dLbls>
          <c:showLegendKey val="0"/>
          <c:showVal val="0"/>
          <c:showCatName val="0"/>
          <c:showSerName val="0"/>
          <c:showPercent val="0"/>
          <c:showBubbleSize val="0"/>
        </c:dLbls>
        <c:marker val="1"/>
        <c:smooth val="0"/>
        <c:axId val="196559616"/>
        <c:axId val="196561152"/>
      </c:lineChart>
      <c:dateAx>
        <c:axId val="196559616"/>
        <c:scaling>
          <c:orientation val="minMax"/>
        </c:scaling>
        <c:delete val="0"/>
        <c:axPos val="b"/>
        <c:numFmt formatCode="[$-409]mmm\-yy;@" sourceLinked="1"/>
        <c:majorTickMark val="out"/>
        <c:minorTickMark val="none"/>
        <c:tickLblPos val="low"/>
        <c:spPr>
          <a:ln>
            <a:solidFill>
              <a:schemeClr val="tx1"/>
            </a:solidFill>
          </a:ln>
        </c:spPr>
        <c:txPr>
          <a:bodyPr/>
          <a:lstStyle/>
          <a:p>
            <a:pPr>
              <a:defRPr sz="1200">
                <a:latin typeface="Arial" pitchFamily="34" charset="0"/>
                <a:cs typeface="Arial" pitchFamily="34" charset="0"/>
              </a:defRPr>
            </a:pPr>
            <a:endParaRPr lang="zh-CN"/>
          </a:p>
        </c:txPr>
        <c:crossAx val="196561152"/>
        <c:crosses val="autoZero"/>
        <c:auto val="1"/>
        <c:lblOffset val="100"/>
        <c:baseTimeUnit val="months"/>
        <c:majorUnit val="6"/>
        <c:majorTimeUnit val="months"/>
        <c:minorUnit val="6"/>
        <c:minorTimeUnit val="months"/>
      </c:dateAx>
      <c:valAx>
        <c:axId val="196561152"/>
        <c:scaling>
          <c:orientation val="minMax"/>
          <c:max val="0.30000000000000032"/>
          <c:min val="-0.30000000000000032"/>
        </c:scaling>
        <c:delete val="0"/>
        <c:axPos val="l"/>
        <c:majorGridlines>
          <c:spPr>
            <a:ln>
              <a:solidFill>
                <a:srgbClr val="C0C0C0">
                  <a:alpha val="0"/>
                </a:srgbClr>
              </a:solidFill>
            </a:ln>
          </c:spPr>
        </c:majorGridlines>
        <c:numFmt formatCode="0%" sourceLinked="0"/>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196559616"/>
        <c:crosses val="autoZero"/>
        <c:crossBetween val="between"/>
        <c:majorUnit val="0.2"/>
        <c:minorUnit val="3.0000000000000002E-2"/>
      </c:valAx>
    </c:plotArea>
    <c:legend>
      <c:legendPos val="r"/>
      <c:layout>
        <c:manualLayout>
          <c:xMode val="edge"/>
          <c:yMode val="edge"/>
          <c:x val="0.10788560606060622"/>
          <c:y val="0.13096505376344184"/>
          <c:w val="0.87183863636364456"/>
          <c:h val="0.25846505376344087"/>
        </c:manualLayout>
      </c:layout>
      <c:overlay val="0"/>
      <c:txPr>
        <a:bodyPr/>
        <a:lstStyle/>
        <a:p>
          <a:pPr>
            <a:defRPr sz="1100">
              <a:latin typeface="Arial" pitchFamily="34" charset="0"/>
              <a:cs typeface="Arial"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107009967927"/>
          <c:y val="0.29009699184706422"/>
          <c:w val="0.79593751878206376"/>
          <c:h val="0.58251824713614919"/>
        </c:manualLayout>
      </c:layout>
      <c:barChart>
        <c:barDir val="col"/>
        <c:grouping val="clustered"/>
        <c:varyColors val="0"/>
        <c:ser>
          <c:idx val="0"/>
          <c:order val="0"/>
          <c:tx>
            <c:strRef>
              <c:f>Sheet1!$B$1</c:f>
              <c:strCache>
                <c:ptCount val="1"/>
                <c:pt idx="0">
                  <c:v>Stocks (LHS)</c:v>
                </c:pt>
              </c:strCache>
            </c:strRef>
          </c:tx>
          <c:spPr>
            <a:solidFill>
              <a:srgbClr val="C9DEFB"/>
            </a:solidFill>
          </c:spPr>
          <c:invertIfNegative val="0"/>
          <c:cat>
            <c:numRef>
              <c:f>Sheet1!$A$2:$A$28</c:f>
              <c:numCache>
                <c:formatCode>mmm\-yy</c:formatCode>
                <c:ptCount val="2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numCache>
            </c:numRef>
          </c:cat>
          <c:val>
            <c:numRef>
              <c:f>Sheet1!$B$2:$B$28</c:f>
              <c:numCache>
                <c:formatCode>General</c:formatCode>
                <c:ptCount val="27"/>
                <c:pt idx="0">
                  <c:v>7.4868000000000023</c:v>
                </c:pt>
                <c:pt idx="1">
                  <c:v>6.9937000000000014</c:v>
                </c:pt>
                <c:pt idx="2">
                  <c:v>6.4359999999999999</c:v>
                </c:pt>
                <c:pt idx="3">
                  <c:v>6.5949999999999855</c:v>
                </c:pt>
                <c:pt idx="4">
                  <c:v>6.3199999999999985</c:v>
                </c:pt>
                <c:pt idx="5">
                  <c:v>5.54</c:v>
                </c:pt>
                <c:pt idx="6">
                  <c:v>6.26</c:v>
                </c:pt>
                <c:pt idx="7">
                  <c:v>5.1099999999999985</c:v>
                </c:pt>
                <c:pt idx="8">
                  <c:v>4.8099999999999996</c:v>
                </c:pt>
                <c:pt idx="9">
                  <c:v>5.39</c:v>
                </c:pt>
                <c:pt idx="10">
                  <c:v>6.7</c:v>
                </c:pt>
                <c:pt idx="11">
                  <c:v>7.8933999999999997</c:v>
                </c:pt>
                <c:pt idx="12">
                  <c:v>8.5400000000000009</c:v>
                </c:pt>
                <c:pt idx="13">
                  <c:v>7.6818</c:v>
                </c:pt>
                <c:pt idx="14">
                  <c:v>7.1962999999999999</c:v>
                </c:pt>
                <c:pt idx="15">
                  <c:v>7.05</c:v>
                </c:pt>
                <c:pt idx="16">
                  <c:v>7.17</c:v>
                </c:pt>
                <c:pt idx="17">
                  <c:v>7.1949999999999799</c:v>
                </c:pt>
                <c:pt idx="18">
                  <c:v>7.3199999999999985</c:v>
                </c:pt>
                <c:pt idx="19">
                  <c:v>7.3</c:v>
                </c:pt>
                <c:pt idx="20">
                  <c:v>6.63</c:v>
                </c:pt>
                <c:pt idx="21">
                  <c:v>6.92</c:v>
                </c:pt>
                <c:pt idx="22">
                  <c:v>8.3800000000000008</c:v>
                </c:pt>
                <c:pt idx="23">
                  <c:v>7.89</c:v>
                </c:pt>
                <c:pt idx="24">
                  <c:v>9.02</c:v>
                </c:pt>
                <c:pt idx="25">
                  <c:v>7.8718000000000004</c:v>
                </c:pt>
                <c:pt idx="26">
                  <c:v>7.51</c:v>
                </c:pt>
              </c:numCache>
            </c:numRef>
          </c:val>
        </c:ser>
        <c:dLbls>
          <c:showLegendKey val="0"/>
          <c:showVal val="0"/>
          <c:showCatName val="0"/>
          <c:showSerName val="0"/>
          <c:showPercent val="0"/>
          <c:showBubbleSize val="0"/>
        </c:dLbls>
        <c:gapWidth val="60"/>
        <c:axId val="196592768"/>
        <c:axId val="196594304"/>
      </c:barChart>
      <c:lineChart>
        <c:grouping val="standard"/>
        <c:varyColors val="0"/>
        <c:ser>
          <c:idx val="1"/>
          <c:order val="1"/>
          <c:tx>
            <c:strRef>
              <c:f>Sheet1!$C$1</c:f>
              <c:strCache>
                <c:ptCount val="1"/>
                <c:pt idx="0">
                  <c:v>Output (RHS)</c:v>
                </c:pt>
              </c:strCache>
            </c:strRef>
          </c:tx>
          <c:spPr>
            <a:ln>
              <a:solidFill>
                <a:srgbClr val="002060"/>
              </a:solidFill>
            </a:ln>
          </c:spPr>
          <c:marker>
            <c:symbol val="none"/>
          </c:marker>
          <c:cat>
            <c:numRef>
              <c:f>Sheet1!$A$2:$A$28</c:f>
              <c:numCache>
                <c:formatCode>mmm\-yy</c:formatCode>
                <c:ptCount val="2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numCache>
            </c:numRef>
          </c:cat>
          <c:val>
            <c:numRef>
              <c:f>Sheet1!$C$2:$C$28</c:f>
              <c:numCache>
                <c:formatCode>General</c:formatCode>
                <c:ptCount val="27"/>
                <c:pt idx="0">
                  <c:v>0.58903618774632216</c:v>
                </c:pt>
                <c:pt idx="1">
                  <c:v>-0.21977008741468096</c:v>
                </c:pt>
                <c:pt idx="2">
                  <c:v>3.8699562670187392E-2</c:v>
                </c:pt>
                <c:pt idx="3">
                  <c:v>6.1518987341772413E-2</c:v>
                </c:pt>
                <c:pt idx="4">
                  <c:v>1.934588357768726E-2</c:v>
                </c:pt>
                <c:pt idx="5">
                  <c:v>-1.9096509240246504E-2</c:v>
                </c:pt>
                <c:pt idx="6">
                  <c:v>9.0085679314565473E-2</c:v>
                </c:pt>
                <c:pt idx="7">
                  <c:v>0.14182616881079391</c:v>
                </c:pt>
                <c:pt idx="8">
                  <c:v>0.2786991869918698</c:v>
                </c:pt>
                <c:pt idx="9">
                  <c:v>0.15450190793212701</c:v>
                </c:pt>
                <c:pt idx="10">
                  <c:v>0.21084713973116712</c:v>
                </c:pt>
                <c:pt idx="11">
                  <c:v>0.21193624957612928</c:v>
                </c:pt>
                <c:pt idx="12">
                  <c:v>2.5704622322435311E-2</c:v>
                </c:pt>
                <c:pt idx="13">
                  <c:v>0.26141473671286436</c:v>
                </c:pt>
                <c:pt idx="14">
                  <c:v>6.6968541468064746E-2</c:v>
                </c:pt>
                <c:pt idx="15">
                  <c:v>6.924238810716267E-2</c:v>
                </c:pt>
                <c:pt idx="16">
                  <c:v>7.4042553191489224E-2</c:v>
                </c:pt>
                <c:pt idx="17">
                  <c:v>0.194264182541345</c:v>
                </c:pt>
                <c:pt idx="18">
                  <c:v>3.8378621154277807E-2</c:v>
                </c:pt>
                <c:pt idx="19">
                  <c:v>0.12853805990656775</c:v>
                </c:pt>
                <c:pt idx="20">
                  <c:v>9.6642929806713962E-3</c:v>
                </c:pt>
                <c:pt idx="21">
                  <c:v>1.1251758087201141E-2</c:v>
                </c:pt>
                <c:pt idx="22">
                  <c:v>6.4928359364915478E-2</c:v>
                </c:pt>
                <c:pt idx="23">
                  <c:v>6.7151650811414524E-3</c:v>
                </c:pt>
                <c:pt idx="24">
                  <c:v>-6.9026159595515502E-2</c:v>
                </c:pt>
                <c:pt idx="25">
                  <c:v>-0.2402968730989172</c:v>
                </c:pt>
                <c:pt idx="26">
                  <c:v>5.1373687737324095E-3</c:v>
                </c:pt>
              </c:numCache>
            </c:numRef>
          </c:val>
          <c:smooth val="1"/>
        </c:ser>
        <c:ser>
          <c:idx val="2"/>
          <c:order val="2"/>
          <c:tx>
            <c:strRef>
              <c:f>Sheet1!$D$1</c:f>
              <c:strCache>
                <c:ptCount val="1"/>
                <c:pt idx="0">
                  <c:v>Sales (RHS)</c:v>
                </c:pt>
              </c:strCache>
            </c:strRef>
          </c:tx>
          <c:spPr>
            <a:ln>
              <a:solidFill>
                <a:schemeClr val="bg1">
                  <a:lumMod val="50000"/>
                </a:schemeClr>
              </a:solidFill>
            </a:ln>
          </c:spPr>
          <c:marker>
            <c:symbol val="none"/>
          </c:marker>
          <c:cat>
            <c:numRef>
              <c:f>Sheet1!$A$2:$A$28</c:f>
              <c:numCache>
                <c:formatCode>mmm\-yy</c:formatCode>
                <c:ptCount val="2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numCache>
            </c:numRef>
          </c:cat>
          <c:val>
            <c:numRef>
              <c:f>Sheet1!$D$2:$D$28</c:f>
              <c:numCache>
                <c:formatCode>General</c:formatCode>
                <c:ptCount val="27"/>
                <c:pt idx="0">
                  <c:v>0.27303657499291295</c:v>
                </c:pt>
                <c:pt idx="1">
                  <c:v>-0.17014925373134407</c:v>
                </c:pt>
                <c:pt idx="2">
                  <c:v>5.0000000000000093E-2</c:v>
                </c:pt>
                <c:pt idx="3">
                  <c:v>8.5117056856187187E-2</c:v>
                </c:pt>
                <c:pt idx="4">
                  <c:v>1.8986303616829441E-2</c:v>
                </c:pt>
                <c:pt idx="5">
                  <c:v>-2.2611163670766609E-2</c:v>
                </c:pt>
                <c:pt idx="6">
                  <c:v>5.8809636277751494E-2</c:v>
                </c:pt>
                <c:pt idx="7">
                  <c:v>0.16003408606732097</c:v>
                </c:pt>
                <c:pt idx="8">
                  <c:v>0.35022736668044763</c:v>
                </c:pt>
                <c:pt idx="9">
                  <c:v>9.6320793716411654E-2</c:v>
                </c:pt>
                <c:pt idx="10">
                  <c:v>5.0112240855671931E-2</c:v>
                </c:pt>
                <c:pt idx="11">
                  <c:v>0.10435837078250942</c:v>
                </c:pt>
                <c:pt idx="12">
                  <c:v>-4.9031180400890939E-2</c:v>
                </c:pt>
                <c:pt idx="13">
                  <c:v>0.1817951888489224</c:v>
                </c:pt>
                <c:pt idx="14">
                  <c:v>0.10261676555606269</c:v>
                </c:pt>
                <c:pt idx="15">
                  <c:v>4.7927261519494564E-2</c:v>
                </c:pt>
                <c:pt idx="16">
                  <c:v>6.0767032878586182E-3</c:v>
                </c:pt>
                <c:pt idx="17">
                  <c:v>0.10153905720646605</c:v>
                </c:pt>
                <c:pt idx="18">
                  <c:v>1.7320990408208781E-2</c:v>
                </c:pt>
                <c:pt idx="19">
                  <c:v>4.7944366904184785E-2</c:v>
                </c:pt>
                <c:pt idx="20">
                  <c:v>-6.7356561141385574E-4</c:v>
                </c:pt>
                <c:pt idx="21">
                  <c:v>4.0120663650075487E-2</c:v>
                </c:pt>
                <c:pt idx="22">
                  <c:v>6.7274441999371173E-2</c:v>
                </c:pt>
                <c:pt idx="23">
                  <c:v>5.1285363648107367E-2</c:v>
                </c:pt>
                <c:pt idx="24">
                  <c:v>4.4533180322493912E-2</c:v>
                </c:pt>
                <c:pt idx="25">
                  <c:v>-0.11647207095807713</c:v>
                </c:pt>
                <c:pt idx="26">
                  <c:v>3.828906519489484E-2</c:v>
                </c:pt>
              </c:numCache>
            </c:numRef>
          </c:val>
          <c:smooth val="1"/>
        </c:ser>
        <c:dLbls>
          <c:showLegendKey val="0"/>
          <c:showVal val="0"/>
          <c:showCatName val="0"/>
          <c:showSerName val="0"/>
          <c:showPercent val="0"/>
          <c:showBubbleSize val="0"/>
        </c:dLbls>
        <c:marker val="1"/>
        <c:smooth val="0"/>
        <c:axId val="196597632"/>
        <c:axId val="196596096"/>
      </c:lineChart>
      <c:dateAx>
        <c:axId val="196592768"/>
        <c:scaling>
          <c:orientation val="minMax"/>
        </c:scaling>
        <c:delete val="0"/>
        <c:axPos val="b"/>
        <c:numFmt formatCode="mmm\-yy" sourceLinked="1"/>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196594304"/>
        <c:crosses val="autoZero"/>
        <c:auto val="1"/>
        <c:lblOffset val="100"/>
        <c:baseTimeUnit val="months"/>
        <c:majorUnit val="6"/>
        <c:majorTimeUnit val="months"/>
      </c:dateAx>
      <c:valAx>
        <c:axId val="196594304"/>
        <c:scaling>
          <c:orientation val="minMax"/>
        </c:scaling>
        <c:delete val="0"/>
        <c:axPos val="l"/>
        <c:numFmt formatCode="General" sourceLinked="1"/>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196592768"/>
        <c:crosses val="autoZero"/>
        <c:crossBetween val="midCat"/>
      </c:valAx>
      <c:valAx>
        <c:axId val="196596096"/>
        <c:scaling>
          <c:orientation val="minMax"/>
        </c:scaling>
        <c:delete val="0"/>
        <c:axPos val="r"/>
        <c:numFmt formatCode="0%" sourceLinked="0"/>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196597632"/>
        <c:crosses val="max"/>
        <c:crossBetween val="between"/>
      </c:valAx>
      <c:dateAx>
        <c:axId val="196597632"/>
        <c:scaling>
          <c:orientation val="minMax"/>
        </c:scaling>
        <c:delete val="1"/>
        <c:axPos val="b"/>
        <c:numFmt formatCode="mmm\-yy" sourceLinked="1"/>
        <c:majorTickMark val="out"/>
        <c:minorTickMark val="none"/>
        <c:tickLblPos val="none"/>
        <c:crossAx val="196596096"/>
        <c:crosses val="autoZero"/>
        <c:auto val="1"/>
        <c:lblOffset val="100"/>
        <c:baseTimeUnit val="months"/>
      </c:dateAx>
    </c:plotArea>
    <c:legend>
      <c:legendPos val="r"/>
      <c:layout>
        <c:manualLayout>
          <c:xMode val="edge"/>
          <c:yMode val="edge"/>
          <c:x val="9.9460229466029226E-2"/>
          <c:y val="0.25366677579954855"/>
          <c:w val="0.74320226189557093"/>
          <c:h val="0.10071600659067696"/>
        </c:manualLayout>
      </c:layout>
      <c:overlay val="0"/>
      <c:txPr>
        <a:bodyPr/>
        <a:lstStyle/>
        <a:p>
          <a:pPr>
            <a:defRPr sz="1000">
              <a:latin typeface="Arial" pitchFamily="34" charset="0"/>
              <a:cs typeface="Arial" pitchFamily="34" charset="0"/>
            </a:defRPr>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94949494949501E-2"/>
          <c:y val="0.19106586021505367"/>
          <c:w val="0.81417474747474761"/>
          <c:h val="0.68063485663083156"/>
        </c:manualLayout>
      </c:layout>
      <c:barChart>
        <c:barDir val="col"/>
        <c:grouping val="stacked"/>
        <c:varyColors val="0"/>
        <c:ser>
          <c:idx val="1"/>
          <c:order val="1"/>
          <c:tx>
            <c:strRef>
              <c:f>'IEA forecasts'!$A$21</c:f>
              <c:strCache>
                <c:ptCount val="1"/>
                <c:pt idx="0">
                  <c:v>Nuclear</c:v>
                </c:pt>
              </c:strCache>
            </c:strRef>
          </c:tx>
          <c:spPr>
            <a:solidFill>
              <a:srgbClr val="808080"/>
            </a:solidFill>
          </c:spPr>
          <c:invertIfNegative val="0"/>
          <c:cat>
            <c:numRef>
              <c:f>'IEA forecasts'!$B$4:$I$4</c:f>
              <c:numCache>
                <c:formatCode>General</c:formatCode>
                <c:ptCount val="8"/>
                <c:pt idx="0">
                  <c:v>1995</c:v>
                </c:pt>
                <c:pt idx="1">
                  <c:v>2010</c:v>
                </c:pt>
                <c:pt idx="2">
                  <c:v>2012</c:v>
                </c:pt>
                <c:pt idx="3">
                  <c:v>2020</c:v>
                </c:pt>
                <c:pt idx="4">
                  <c:v>2025</c:v>
                </c:pt>
                <c:pt idx="5">
                  <c:v>2030</c:v>
                </c:pt>
                <c:pt idx="6">
                  <c:v>2035</c:v>
                </c:pt>
                <c:pt idx="7">
                  <c:v>2040</c:v>
                </c:pt>
              </c:numCache>
            </c:numRef>
          </c:cat>
          <c:val>
            <c:numRef>
              <c:f>'IEA forecasts'!$B$21:$E$21</c:f>
              <c:numCache>
                <c:formatCode>_-* #,##0_-;\-* #,##0_-;_-* "-"??_-;_-@_-</c:formatCode>
                <c:ptCount val="4"/>
                <c:pt idx="0" formatCode="General">
                  <c:v>347</c:v>
                </c:pt>
                <c:pt idx="1">
                  <c:v>394</c:v>
                </c:pt>
                <c:pt idx="2">
                  <c:v>394</c:v>
                </c:pt>
                <c:pt idx="3">
                  <c:v>451</c:v>
                </c:pt>
              </c:numCache>
            </c:numRef>
          </c:val>
        </c:ser>
        <c:ser>
          <c:idx val="0"/>
          <c:order val="2"/>
          <c:tx>
            <c:strRef>
              <c:f>'IEA forecasts'!$A$20</c:f>
              <c:strCache>
                <c:ptCount val="1"/>
                <c:pt idx="0">
                  <c:v>Fossil</c:v>
                </c:pt>
              </c:strCache>
            </c:strRef>
          </c:tx>
          <c:spPr>
            <a:solidFill>
              <a:srgbClr val="C9DEFB"/>
            </a:solidFill>
          </c:spPr>
          <c:invertIfNegative val="0"/>
          <c:cat>
            <c:numRef>
              <c:f>'IEA forecasts'!$B$4:$I$4</c:f>
              <c:numCache>
                <c:formatCode>General</c:formatCode>
                <c:ptCount val="8"/>
                <c:pt idx="0">
                  <c:v>1995</c:v>
                </c:pt>
                <c:pt idx="1">
                  <c:v>2010</c:v>
                </c:pt>
                <c:pt idx="2">
                  <c:v>2012</c:v>
                </c:pt>
                <c:pt idx="3">
                  <c:v>2020</c:v>
                </c:pt>
                <c:pt idx="4">
                  <c:v>2025</c:v>
                </c:pt>
                <c:pt idx="5">
                  <c:v>2030</c:v>
                </c:pt>
                <c:pt idx="6">
                  <c:v>2035</c:v>
                </c:pt>
                <c:pt idx="7">
                  <c:v>2040</c:v>
                </c:pt>
              </c:numCache>
            </c:numRef>
          </c:cat>
          <c:val>
            <c:numRef>
              <c:f>'IEA forecasts'!$B$20:$E$20</c:f>
              <c:numCache>
                <c:formatCode>_-* #,##0_-;\-* #,##0_-;_-* "-"??_-;_-@_-</c:formatCode>
                <c:ptCount val="4"/>
                <c:pt idx="0">
                  <c:v>1982</c:v>
                </c:pt>
                <c:pt idx="1">
                  <c:v>3435</c:v>
                </c:pt>
                <c:pt idx="2">
                  <c:v>3709</c:v>
                </c:pt>
                <c:pt idx="3">
                  <c:v>4350</c:v>
                </c:pt>
              </c:numCache>
            </c:numRef>
          </c:val>
        </c:ser>
        <c:ser>
          <c:idx val="2"/>
          <c:order val="3"/>
          <c:tx>
            <c:strRef>
              <c:f>'IEA forecasts'!$A$22</c:f>
              <c:strCache>
                <c:ptCount val="1"/>
                <c:pt idx="0">
                  <c:v>Renewables</c:v>
                </c:pt>
              </c:strCache>
            </c:strRef>
          </c:tx>
          <c:spPr>
            <a:solidFill>
              <a:srgbClr val="509098"/>
            </a:solidFill>
          </c:spPr>
          <c:invertIfNegative val="0"/>
          <c:cat>
            <c:numRef>
              <c:f>'IEA forecasts'!$B$4:$I$4</c:f>
              <c:numCache>
                <c:formatCode>General</c:formatCode>
                <c:ptCount val="8"/>
                <c:pt idx="0">
                  <c:v>1995</c:v>
                </c:pt>
                <c:pt idx="1">
                  <c:v>2010</c:v>
                </c:pt>
                <c:pt idx="2">
                  <c:v>2012</c:v>
                </c:pt>
                <c:pt idx="3">
                  <c:v>2020</c:v>
                </c:pt>
                <c:pt idx="4">
                  <c:v>2025</c:v>
                </c:pt>
                <c:pt idx="5">
                  <c:v>2030</c:v>
                </c:pt>
                <c:pt idx="6">
                  <c:v>2035</c:v>
                </c:pt>
                <c:pt idx="7">
                  <c:v>2040</c:v>
                </c:pt>
              </c:numCache>
            </c:numRef>
          </c:cat>
          <c:val>
            <c:numRef>
              <c:f>'IEA forecasts'!$B$22:$E$22</c:f>
              <c:numCache>
                <c:formatCode>_-* #,##0_-;\-* #,##0_-;_-* "-"??_-;_-@_-</c:formatCode>
                <c:ptCount val="4"/>
                <c:pt idx="0" formatCode="General">
                  <c:v>751</c:v>
                </c:pt>
                <c:pt idx="1">
                  <c:v>1353</c:v>
                </c:pt>
                <c:pt idx="2">
                  <c:v>1581</c:v>
                </c:pt>
                <c:pt idx="3">
                  <c:v>2499</c:v>
                </c:pt>
              </c:numCache>
            </c:numRef>
          </c:val>
        </c:ser>
        <c:dLbls>
          <c:showLegendKey val="0"/>
          <c:showVal val="0"/>
          <c:showCatName val="0"/>
          <c:showSerName val="0"/>
          <c:showPercent val="0"/>
          <c:showBubbleSize val="0"/>
        </c:dLbls>
        <c:gapWidth val="150"/>
        <c:overlap val="100"/>
        <c:axId val="207019008"/>
        <c:axId val="207033088"/>
      </c:barChart>
      <c:lineChart>
        <c:grouping val="standard"/>
        <c:varyColors val="0"/>
        <c:ser>
          <c:idx val="3"/>
          <c:order val="0"/>
          <c:tx>
            <c:strRef>
              <c:f>'IEA forecasts'!$A$91</c:f>
              <c:strCache>
                <c:ptCount val="1"/>
                <c:pt idx="0">
                  <c:v>Copper usage per MW installed capacity, rhs</c:v>
                </c:pt>
              </c:strCache>
            </c:strRef>
          </c:tx>
          <c:spPr>
            <a:ln>
              <a:solidFill>
                <a:schemeClr val="tx1"/>
              </a:solidFill>
            </a:ln>
          </c:spPr>
          <c:marker>
            <c:symbol val="none"/>
          </c:marker>
          <c:cat>
            <c:numRef>
              <c:f>'IEA forecasts'!$B$4:$E$4</c:f>
              <c:numCache>
                <c:formatCode>General</c:formatCode>
                <c:ptCount val="4"/>
                <c:pt idx="0">
                  <c:v>1995</c:v>
                </c:pt>
                <c:pt idx="1">
                  <c:v>2010</c:v>
                </c:pt>
                <c:pt idx="2">
                  <c:v>2012</c:v>
                </c:pt>
                <c:pt idx="3">
                  <c:v>2020</c:v>
                </c:pt>
              </c:numCache>
            </c:numRef>
          </c:cat>
          <c:val>
            <c:numRef>
              <c:f>'IEA forecasts'!$B$91:$E$91</c:f>
              <c:numCache>
                <c:formatCode>_-* #,##0.00_-;\-* #,##0.00_-;_-* "-"??_-;_-@_-</c:formatCode>
                <c:ptCount val="4"/>
                <c:pt idx="0">
                  <c:v>0.9000649561545998</c:v>
                </c:pt>
                <c:pt idx="1">
                  <c:v>1.0078718888674416</c:v>
                </c:pt>
                <c:pt idx="2">
                  <c:v>1.0557803976772768</c:v>
                </c:pt>
                <c:pt idx="3">
                  <c:v>1.2289741131351797</c:v>
                </c:pt>
              </c:numCache>
            </c:numRef>
          </c:val>
          <c:smooth val="0"/>
        </c:ser>
        <c:dLbls>
          <c:showLegendKey val="0"/>
          <c:showVal val="0"/>
          <c:showCatName val="0"/>
          <c:showSerName val="0"/>
          <c:showPercent val="0"/>
          <c:showBubbleSize val="0"/>
        </c:dLbls>
        <c:marker val="1"/>
        <c:smooth val="0"/>
        <c:axId val="207044992"/>
        <c:axId val="207035008"/>
      </c:lineChart>
      <c:catAx>
        <c:axId val="207019008"/>
        <c:scaling>
          <c:orientation val="minMax"/>
        </c:scaling>
        <c:delete val="0"/>
        <c:axPos val="b"/>
        <c:numFmt formatCode="General" sourceLinked="1"/>
        <c:majorTickMark val="out"/>
        <c:minorTickMark val="none"/>
        <c:tickLblPos val="nextTo"/>
        <c:spPr>
          <a:ln>
            <a:solidFill>
              <a:prstClr val="black"/>
            </a:solidFill>
          </a:ln>
        </c:spPr>
        <c:txPr>
          <a:bodyPr/>
          <a:lstStyle/>
          <a:p>
            <a:pPr>
              <a:defRPr sz="1200">
                <a:latin typeface="Arial" pitchFamily="34" charset="0"/>
                <a:cs typeface="Arial" pitchFamily="34" charset="0"/>
              </a:defRPr>
            </a:pPr>
            <a:endParaRPr lang="zh-CN"/>
          </a:p>
        </c:txPr>
        <c:crossAx val="207033088"/>
        <c:crosses val="autoZero"/>
        <c:auto val="1"/>
        <c:lblAlgn val="ctr"/>
        <c:lblOffset val="100"/>
        <c:noMultiLvlLbl val="0"/>
      </c:catAx>
      <c:valAx>
        <c:axId val="207033088"/>
        <c:scaling>
          <c:orientation val="minMax"/>
        </c:scaling>
        <c:delete val="0"/>
        <c:axPos val="l"/>
        <c:numFmt formatCode="General" sourceLinked="1"/>
        <c:majorTickMark val="out"/>
        <c:minorTickMark val="none"/>
        <c:tickLblPos val="nextTo"/>
        <c:spPr>
          <a:ln>
            <a:solidFill>
              <a:prstClr val="black"/>
            </a:solidFill>
          </a:ln>
        </c:spPr>
        <c:txPr>
          <a:bodyPr/>
          <a:lstStyle/>
          <a:p>
            <a:pPr>
              <a:defRPr sz="1200">
                <a:latin typeface="Arial" pitchFamily="34" charset="0"/>
                <a:cs typeface="Arial" pitchFamily="34" charset="0"/>
              </a:defRPr>
            </a:pPr>
            <a:endParaRPr lang="zh-CN"/>
          </a:p>
        </c:txPr>
        <c:crossAx val="207019008"/>
        <c:crosses val="autoZero"/>
        <c:crossBetween val="between"/>
        <c:majorUnit val="2000"/>
        <c:dispUnits>
          <c:builtInUnit val="thousands"/>
        </c:dispUnits>
      </c:valAx>
      <c:valAx>
        <c:axId val="207035008"/>
        <c:scaling>
          <c:orientation val="minMax"/>
        </c:scaling>
        <c:delete val="0"/>
        <c:axPos val="r"/>
        <c:numFmt formatCode="_-* #,##0.0_-;\-* #,##0.0_-;_-* &quot;-&quot;?_-;_-@_-" sourceLinked="0"/>
        <c:majorTickMark val="out"/>
        <c:minorTickMark val="none"/>
        <c:tickLblPos val="nextTo"/>
        <c:spPr>
          <a:ln>
            <a:solidFill>
              <a:prstClr val="black"/>
            </a:solidFill>
          </a:ln>
        </c:spPr>
        <c:txPr>
          <a:bodyPr/>
          <a:lstStyle/>
          <a:p>
            <a:pPr>
              <a:defRPr sz="1200">
                <a:latin typeface="Arial" pitchFamily="34" charset="0"/>
                <a:cs typeface="Arial" pitchFamily="34" charset="0"/>
              </a:defRPr>
            </a:pPr>
            <a:endParaRPr lang="zh-CN"/>
          </a:p>
        </c:txPr>
        <c:crossAx val="207044992"/>
        <c:crosses val="max"/>
        <c:crossBetween val="between"/>
      </c:valAx>
      <c:catAx>
        <c:axId val="207044992"/>
        <c:scaling>
          <c:orientation val="minMax"/>
        </c:scaling>
        <c:delete val="1"/>
        <c:axPos val="b"/>
        <c:numFmt formatCode="General" sourceLinked="1"/>
        <c:majorTickMark val="out"/>
        <c:minorTickMark val="none"/>
        <c:tickLblPos val="none"/>
        <c:crossAx val="207035008"/>
        <c:crosses val="autoZero"/>
        <c:auto val="1"/>
        <c:lblAlgn val="ctr"/>
        <c:lblOffset val="100"/>
        <c:noMultiLvlLbl val="0"/>
      </c:catAx>
    </c:plotArea>
    <c:legend>
      <c:legendPos val="r"/>
      <c:legendEntry>
        <c:idx val="3"/>
        <c:delete val="1"/>
      </c:legendEntry>
      <c:layout>
        <c:manualLayout>
          <c:xMode val="edge"/>
          <c:yMode val="edge"/>
          <c:x val="5.1289646464646461E-2"/>
          <c:y val="0.22594220430107623"/>
          <c:w val="0.65980959595960065"/>
          <c:h val="0.11790456989247285"/>
        </c:manualLayout>
      </c:layout>
      <c:overlay val="0"/>
      <c:txPr>
        <a:bodyPr/>
        <a:lstStyle/>
        <a:p>
          <a:pPr>
            <a:defRPr sz="1100">
              <a:latin typeface="Arial" pitchFamily="34" charset="0"/>
              <a:cs typeface="Arial" pitchFamily="34" charset="0"/>
            </a:defRPr>
          </a:pPr>
          <a:endParaRPr lang="zh-CN"/>
        </a:p>
      </c:txPr>
    </c:legend>
    <c:plotVisOnly val="1"/>
    <c:dispBlanksAs val="gap"/>
    <c:showDLblsOverMax val="0"/>
  </c:chart>
  <c:spPr>
    <a:ln>
      <a:no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a:solidFill>
                <a:srgbClr val="B70000"/>
              </a:solidFill>
            </a:ln>
          </c:spPr>
          <c:marker>
            <c:symbol val="none"/>
          </c:marker>
          <c:cat>
            <c:numRef>
              <c:f>'Vehicle Production'!$O$3:$W$3</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'Vehicle Production'!$O$51:$W$51</c:f>
              <c:numCache>
                <c:formatCode>#,##0.0</c:formatCode>
                <c:ptCount val="9"/>
                <c:pt idx="0">
                  <c:v>3.7637188158174495</c:v>
                </c:pt>
                <c:pt idx="1">
                  <c:v>5.8020787037682764</c:v>
                </c:pt>
                <c:pt idx="2">
                  <c:v>3.2353706065493752</c:v>
                </c:pt>
                <c:pt idx="3">
                  <c:v>1.8473781104703768</c:v>
                </c:pt>
                <c:pt idx="4">
                  <c:v>2.4179825635335161</c:v>
                </c:pt>
                <c:pt idx="5">
                  <c:v>4.4602361309774565</c:v>
                </c:pt>
                <c:pt idx="6">
                  <c:v>4.7994757466668148</c:v>
                </c:pt>
                <c:pt idx="7">
                  <c:v>4.3507467263768307</c:v>
                </c:pt>
                <c:pt idx="8">
                  <c:v>4.0472642774699255</c:v>
                </c:pt>
              </c:numCache>
            </c:numRef>
          </c:val>
          <c:smooth val="1"/>
        </c:ser>
        <c:dLbls>
          <c:showLegendKey val="0"/>
          <c:showVal val="0"/>
          <c:showCatName val="0"/>
          <c:showSerName val="0"/>
          <c:showPercent val="0"/>
          <c:showBubbleSize val="0"/>
        </c:dLbls>
        <c:marker val="1"/>
        <c:smooth val="0"/>
        <c:axId val="207083776"/>
        <c:axId val="207089664"/>
      </c:lineChart>
      <c:catAx>
        <c:axId val="207083776"/>
        <c:scaling>
          <c:orientation val="minMax"/>
        </c:scaling>
        <c:delete val="0"/>
        <c:axPos val="b"/>
        <c:numFmt formatCode="General" sourceLinked="1"/>
        <c:majorTickMark val="out"/>
        <c:minorTickMark val="none"/>
        <c:tickLblPos val="nextTo"/>
        <c:spPr>
          <a:ln>
            <a:solidFill>
              <a:srgbClr val="000000"/>
            </a:solidFill>
          </a:ln>
        </c:spPr>
        <c:txPr>
          <a:bodyPr/>
          <a:lstStyle/>
          <a:p>
            <a:pPr>
              <a:defRPr sz="1200">
                <a:latin typeface="Arial" pitchFamily="34" charset="0"/>
                <a:cs typeface="Arial" pitchFamily="34" charset="0"/>
              </a:defRPr>
            </a:pPr>
            <a:endParaRPr lang="zh-CN"/>
          </a:p>
        </c:txPr>
        <c:crossAx val="207089664"/>
        <c:crosses val="autoZero"/>
        <c:auto val="1"/>
        <c:lblAlgn val="ctr"/>
        <c:lblOffset val="100"/>
        <c:tickLblSkip val="2"/>
        <c:tickMarkSkip val="2"/>
        <c:noMultiLvlLbl val="0"/>
      </c:catAx>
      <c:valAx>
        <c:axId val="207089664"/>
        <c:scaling>
          <c:orientation val="minMax"/>
        </c:scaling>
        <c:delete val="0"/>
        <c:axPos val="l"/>
        <c:numFmt formatCode="#,##0.0" sourceLinked="1"/>
        <c:majorTickMark val="out"/>
        <c:minorTickMark val="none"/>
        <c:tickLblPos val="nextTo"/>
        <c:spPr>
          <a:ln>
            <a:solidFill>
              <a:srgbClr val="000000"/>
            </a:solidFill>
          </a:ln>
        </c:spPr>
        <c:txPr>
          <a:bodyPr/>
          <a:lstStyle/>
          <a:p>
            <a:pPr>
              <a:defRPr sz="1200">
                <a:latin typeface="Arial" pitchFamily="34" charset="0"/>
                <a:cs typeface="Arial" pitchFamily="34" charset="0"/>
              </a:defRPr>
            </a:pPr>
            <a:endParaRPr lang="zh-CN"/>
          </a:p>
        </c:txPr>
        <c:crossAx val="2070837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00B0F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0.52</c:v>
                </c:pt>
                <c:pt idx="1">
                  <c:v>-0.26</c:v>
                </c:pt>
                <c:pt idx="2">
                  <c:v>-0.15000000000000024</c:v>
                </c:pt>
                <c:pt idx="3">
                  <c:v>-9.0000000000000066E-2</c:v>
                </c:pt>
                <c:pt idx="4">
                  <c:v>0.13</c:v>
                </c:pt>
                <c:pt idx="5">
                  <c:v>-0.32000000000000095</c:v>
                </c:pt>
                <c:pt idx="6">
                  <c:v>-0.55000000000000004</c:v>
                </c:pt>
                <c:pt idx="7">
                  <c:v>-0.47500000000000031</c:v>
                </c:pt>
                <c:pt idx="8">
                  <c:v>-0.30000000000000032</c:v>
                </c:pt>
              </c:numCache>
            </c:numRef>
          </c:val>
        </c:ser>
        <c:dLbls>
          <c:showLegendKey val="0"/>
          <c:showVal val="0"/>
          <c:showCatName val="0"/>
          <c:showSerName val="0"/>
          <c:showPercent val="0"/>
          <c:showBubbleSize val="0"/>
        </c:dLbls>
        <c:gapWidth val="50"/>
        <c:axId val="215452288"/>
        <c:axId val="215454464"/>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General</c:formatCode>
                <c:ptCount val="9"/>
                <c:pt idx="0">
                  <c:v>9.1</c:v>
                </c:pt>
                <c:pt idx="1">
                  <c:v>12.1</c:v>
                </c:pt>
                <c:pt idx="2">
                  <c:v>9.7000000000000011</c:v>
                </c:pt>
                <c:pt idx="3">
                  <c:v>8.5</c:v>
                </c:pt>
                <c:pt idx="4">
                  <c:v>7.1</c:v>
                </c:pt>
                <c:pt idx="5">
                  <c:v>6.1</c:v>
                </c:pt>
                <c:pt idx="6">
                  <c:v>4.0999999999999996</c:v>
                </c:pt>
                <c:pt idx="7">
                  <c:v>3.9</c:v>
                </c:pt>
                <c:pt idx="8">
                  <c:v>4.3</c:v>
                </c:pt>
              </c:numCache>
            </c:numRef>
          </c:val>
          <c:smooth val="0"/>
        </c:ser>
        <c:dLbls>
          <c:showLegendKey val="0"/>
          <c:showVal val="0"/>
          <c:showCatName val="0"/>
          <c:showSerName val="0"/>
          <c:showPercent val="0"/>
          <c:showBubbleSize val="0"/>
        </c:dLbls>
        <c:marker val="1"/>
        <c:smooth val="0"/>
        <c:axId val="215457792"/>
        <c:axId val="215456000"/>
      </c:lineChart>
      <c:catAx>
        <c:axId val="215452288"/>
        <c:scaling>
          <c:orientation val="minMax"/>
        </c:scaling>
        <c:delete val="0"/>
        <c:axPos val="b"/>
        <c:numFmt formatCode="General" sourceLinked="1"/>
        <c:majorTickMark val="out"/>
        <c:minorTickMark val="none"/>
        <c:tickLblPos val="low"/>
        <c:txPr>
          <a:bodyPr/>
          <a:lstStyle/>
          <a:p>
            <a:pPr>
              <a:defRPr sz="1000"/>
            </a:pPr>
            <a:endParaRPr lang="zh-CN"/>
          </a:p>
        </c:txPr>
        <c:crossAx val="215454464"/>
        <c:crosses val="autoZero"/>
        <c:auto val="1"/>
        <c:lblAlgn val="ctr"/>
        <c:lblOffset val="100"/>
        <c:noMultiLvlLbl val="0"/>
      </c:catAx>
      <c:valAx>
        <c:axId val="215454464"/>
        <c:scaling>
          <c:orientation val="minMax"/>
          <c:max val="0.75000000000000189"/>
          <c:min val="-0.75000000000000189"/>
        </c:scaling>
        <c:delete val="0"/>
        <c:axPos val="l"/>
        <c:majorGridlines/>
        <c:numFmt formatCode="#,##0.00" sourceLinked="0"/>
        <c:majorTickMark val="out"/>
        <c:minorTickMark val="none"/>
        <c:tickLblPos val="nextTo"/>
        <c:txPr>
          <a:bodyPr/>
          <a:lstStyle/>
          <a:p>
            <a:pPr>
              <a:defRPr sz="900"/>
            </a:pPr>
            <a:endParaRPr lang="zh-CN"/>
          </a:p>
        </c:txPr>
        <c:crossAx val="215452288"/>
        <c:crosses val="autoZero"/>
        <c:crossBetween val="between"/>
        <c:majorUnit val="0.25"/>
      </c:valAx>
      <c:valAx>
        <c:axId val="215456000"/>
        <c:scaling>
          <c:orientation val="minMax"/>
          <c:max val="15"/>
        </c:scaling>
        <c:delete val="0"/>
        <c:axPos val="r"/>
        <c:numFmt formatCode="General" sourceLinked="1"/>
        <c:majorTickMark val="out"/>
        <c:minorTickMark val="none"/>
        <c:tickLblPos val="nextTo"/>
        <c:txPr>
          <a:bodyPr/>
          <a:lstStyle/>
          <a:p>
            <a:pPr>
              <a:defRPr sz="900"/>
            </a:pPr>
            <a:endParaRPr lang="zh-CN"/>
          </a:p>
        </c:txPr>
        <c:crossAx val="215457792"/>
        <c:crosses val="max"/>
        <c:crossBetween val="between"/>
        <c:majorUnit val="3"/>
      </c:valAx>
      <c:catAx>
        <c:axId val="215457792"/>
        <c:scaling>
          <c:orientation val="minMax"/>
        </c:scaling>
        <c:delete val="1"/>
        <c:axPos val="b"/>
        <c:numFmt formatCode="General" sourceLinked="1"/>
        <c:majorTickMark val="out"/>
        <c:minorTickMark val="none"/>
        <c:tickLblPos val="none"/>
        <c:crossAx val="215456000"/>
        <c:crosses val="autoZero"/>
        <c:auto val="1"/>
        <c:lblAlgn val="ctr"/>
        <c:lblOffset val="100"/>
        <c:noMultiLvlLbl val="0"/>
      </c:catAx>
    </c:plotArea>
    <c:legend>
      <c:legendPos val="l"/>
      <c:layout>
        <c:manualLayout>
          <c:xMode val="edge"/>
          <c:yMode val="edge"/>
          <c:x val="0.15861564136287293"/>
          <c:y val="0.60574515106808002"/>
          <c:w val="0.451975105246195"/>
          <c:h val="0.14002248054722138"/>
        </c:manualLayout>
      </c:layout>
      <c:overlay val="1"/>
      <c:spPr>
        <a:solidFill>
          <a:schemeClr val="bg1"/>
        </a:solidFill>
      </c:spPr>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91676948175352"/>
          <c:y val="0.1613081722793098"/>
          <c:w val="0.8857459033837316"/>
          <c:h val="0.76301506331582014"/>
        </c:manualLayout>
      </c:layout>
      <c:lineChart>
        <c:grouping val="standard"/>
        <c:varyColors val="0"/>
        <c:ser>
          <c:idx val="0"/>
          <c:order val="0"/>
          <c:tx>
            <c:v>Total</c:v>
          </c:tx>
          <c:spPr>
            <a:ln w="38100">
              <a:solidFill>
                <a:schemeClr val="accent6">
                  <a:lumMod val="60000"/>
                  <a:lumOff val="40000"/>
                </a:schemeClr>
              </a:solidFill>
              <a:prstDash val="sysDash"/>
            </a:ln>
          </c:spPr>
          <c:marker>
            <c:symbol val="none"/>
          </c:marker>
          <c:dPt>
            <c:idx val="1"/>
            <c:bubble3D val="0"/>
            <c:spPr>
              <a:ln w="38100">
                <a:solidFill>
                  <a:schemeClr val="accent6">
                    <a:lumMod val="60000"/>
                    <a:lumOff val="40000"/>
                  </a:schemeClr>
                </a:solidFill>
                <a:prstDash val="solid"/>
              </a:ln>
            </c:spPr>
          </c:dPt>
          <c:dPt>
            <c:idx val="2"/>
            <c:bubble3D val="0"/>
            <c:spPr>
              <a:ln w="38100">
                <a:solidFill>
                  <a:schemeClr val="accent6">
                    <a:lumMod val="60000"/>
                    <a:lumOff val="40000"/>
                  </a:schemeClr>
                </a:solidFill>
                <a:prstDash val="solid"/>
              </a:ln>
            </c:spPr>
          </c:dPt>
          <c:dPt>
            <c:idx val="3"/>
            <c:bubble3D val="0"/>
            <c:spPr>
              <a:ln w="38100">
                <a:solidFill>
                  <a:schemeClr val="accent6">
                    <a:lumMod val="60000"/>
                    <a:lumOff val="40000"/>
                  </a:schemeClr>
                </a:solidFill>
                <a:prstDash val="solid"/>
              </a:ln>
            </c:spPr>
          </c:dPt>
          <c:dPt>
            <c:idx val="4"/>
            <c:bubble3D val="0"/>
            <c:spPr>
              <a:ln w="38100">
                <a:solidFill>
                  <a:schemeClr val="accent6">
                    <a:lumMod val="60000"/>
                    <a:lumOff val="40000"/>
                  </a:schemeClr>
                </a:solidFill>
                <a:prstDash val="solid"/>
              </a:ln>
            </c:spPr>
          </c:dPt>
          <c:dPt>
            <c:idx val="5"/>
            <c:bubble3D val="0"/>
            <c:spPr>
              <a:ln w="38100">
                <a:solidFill>
                  <a:schemeClr val="accent6">
                    <a:lumMod val="60000"/>
                    <a:lumOff val="40000"/>
                  </a:schemeClr>
                </a:solidFill>
                <a:prstDash val="solid"/>
              </a:ln>
            </c:spPr>
          </c:dPt>
          <c:dPt>
            <c:idx val="6"/>
            <c:bubble3D val="0"/>
            <c:spPr>
              <a:ln w="38100">
                <a:solidFill>
                  <a:schemeClr val="accent6">
                    <a:lumMod val="60000"/>
                    <a:lumOff val="40000"/>
                  </a:schemeClr>
                </a:solidFill>
                <a:prstDash val="solid"/>
              </a:ln>
            </c:spPr>
          </c:dPt>
          <c:dPt>
            <c:idx val="7"/>
            <c:bubble3D val="0"/>
            <c:spPr>
              <a:ln w="38100">
                <a:solidFill>
                  <a:schemeClr val="accent6">
                    <a:lumMod val="60000"/>
                    <a:lumOff val="40000"/>
                  </a:schemeClr>
                </a:solidFill>
                <a:prstDash val="solid"/>
              </a:ln>
            </c:spPr>
          </c:dPt>
          <c:dPt>
            <c:idx val="8"/>
            <c:bubble3D val="0"/>
            <c:spPr>
              <a:ln w="38100">
                <a:solidFill>
                  <a:schemeClr val="accent6">
                    <a:lumMod val="60000"/>
                    <a:lumOff val="40000"/>
                  </a:schemeClr>
                </a:solidFill>
                <a:prstDash val="solid"/>
              </a:ln>
            </c:spPr>
          </c:dPt>
          <c:dPt>
            <c:idx val="9"/>
            <c:bubble3D val="0"/>
            <c:spPr>
              <a:ln w="38100">
                <a:solidFill>
                  <a:schemeClr val="accent6">
                    <a:lumMod val="60000"/>
                    <a:lumOff val="40000"/>
                  </a:schemeClr>
                </a:solidFill>
                <a:prstDash val="solid"/>
              </a:ln>
            </c:spPr>
          </c:dPt>
          <c:dPt>
            <c:idx val="10"/>
            <c:bubble3D val="0"/>
            <c:spPr>
              <a:ln w="38100">
                <a:solidFill>
                  <a:schemeClr val="accent6">
                    <a:lumMod val="60000"/>
                    <a:lumOff val="40000"/>
                  </a:schemeClr>
                </a:solidFill>
                <a:prstDash val="solid"/>
              </a:ln>
            </c:spPr>
          </c:dPt>
          <c:dPt>
            <c:idx val="11"/>
            <c:bubble3D val="0"/>
            <c:spPr>
              <a:ln w="38100">
                <a:solidFill>
                  <a:schemeClr val="accent6">
                    <a:lumMod val="60000"/>
                    <a:lumOff val="40000"/>
                  </a:schemeClr>
                </a:solidFill>
                <a:prstDash val="solid"/>
              </a:ln>
            </c:spPr>
          </c:dPt>
          <c:dPt>
            <c:idx val="12"/>
            <c:bubble3D val="0"/>
            <c:spPr>
              <a:ln w="38100">
                <a:solidFill>
                  <a:schemeClr val="accent6">
                    <a:lumMod val="60000"/>
                    <a:lumOff val="40000"/>
                  </a:schemeClr>
                </a:solidFill>
                <a:prstDash val="solid"/>
              </a:ln>
            </c:spPr>
          </c:dPt>
          <c:dPt>
            <c:idx val="13"/>
            <c:bubble3D val="0"/>
            <c:spPr>
              <a:ln w="38100">
                <a:solidFill>
                  <a:schemeClr val="accent6">
                    <a:lumMod val="60000"/>
                    <a:lumOff val="40000"/>
                  </a:schemeClr>
                </a:solidFill>
                <a:prstDash val="solid"/>
              </a:ln>
            </c:spPr>
          </c:dPt>
          <c:dPt>
            <c:idx val="14"/>
            <c:bubble3D val="0"/>
            <c:spPr>
              <a:ln w="38100">
                <a:solidFill>
                  <a:schemeClr val="accent6">
                    <a:lumMod val="60000"/>
                    <a:lumOff val="40000"/>
                  </a:schemeClr>
                </a:solidFill>
                <a:prstDash val="solid"/>
              </a:ln>
            </c:spPr>
          </c:dPt>
          <c:dPt>
            <c:idx val="15"/>
            <c:bubble3D val="0"/>
            <c:spPr>
              <a:ln w="38100">
                <a:solidFill>
                  <a:schemeClr val="accent6">
                    <a:lumMod val="60000"/>
                    <a:lumOff val="40000"/>
                  </a:schemeClr>
                </a:solidFill>
                <a:prstDash val="solid"/>
              </a:ln>
            </c:spPr>
          </c:dPt>
          <c:dPt>
            <c:idx val="16"/>
            <c:bubble3D val="0"/>
            <c:spPr>
              <a:ln w="38100">
                <a:solidFill>
                  <a:schemeClr val="accent6">
                    <a:lumMod val="60000"/>
                    <a:lumOff val="40000"/>
                  </a:schemeClr>
                </a:solidFill>
                <a:prstDash val="solid"/>
              </a:ln>
            </c:spPr>
          </c:dPt>
          <c:dPt>
            <c:idx val="17"/>
            <c:bubble3D val="0"/>
            <c:spPr>
              <a:ln w="38100">
                <a:solidFill>
                  <a:schemeClr val="accent6">
                    <a:lumMod val="60000"/>
                    <a:lumOff val="40000"/>
                  </a:schemeClr>
                </a:solidFill>
                <a:prstDash val="solid"/>
              </a:ln>
            </c:spPr>
          </c:dPt>
          <c:dPt>
            <c:idx val="18"/>
            <c:bubble3D val="0"/>
            <c:spPr>
              <a:ln w="38100">
                <a:solidFill>
                  <a:schemeClr val="accent6">
                    <a:lumMod val="60000"/>
                    <a:lumOff val="40000"/>
                  </a:schemeClr>
                </a:solidFill>
                <a:prstDash val="solid"/>
              </a:ln>
            </c:spPr>
          </c:dPt>
          <c:dPt>
            <c:idx val="19"/>
            <c:bubble3D val="0"/>
            <c:spPr>
              <a:ln w="38100">
                <a:solidFill>
                  <a:schemeClr val="accent6">
                    <a:lumMod val="60000"/>
                    <a:lumOff val="40000"/>
                  </a:schemeClr>
                </a:solidFill>
                <a:prstDash val="solid"/>
              </a:ln>
            </c:spPr>
          </c:dPt>
          <c:cat>
            <c:numRef>
              <c:f>Summary!$AU$3:$BS$3</c:f>
              <c:numCache>
                <c:formatCode>0</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Summary!$AU$424:$BS$424</c:f>
              <c:numCache>
                <c:formatCode>0.0%</c:formatCode>
                <c:ptCount val="25"/>
                <c:pt idx="0">
                  <c:v>0.22089886601677933</c:v>
                </c:pt>
                <c:pt idx="1">
                  <c:v>0.22507844562775028</c:v>
                </c:pt>
                <c:pt idx="2">
                  <c:v>0.22649479691786994</c:v>
                </c:pt>
                <c:pt idx="3">
                  <c:v>0.22548028232516526</c:v>
                </c:pt>
                <c:pt idx="4">
                  <c:v>0.22687488742319273</c:v>
                </c:pt>
                <c:pt idx="5">
                  <c:v>0.22981399244273909</c:v>
                </c:pt>
                <c:pt idx="6">
                  <c:v>0.22643372189646974</c:v>
                </c:pt>
                <c:pt idx="7">
                  <c:v>0.22230979887253091</c:v>
                </c:pt>
                <c:pt idx="8">
                  <c:v>0.22532229622850516</c:v>
                </c:pt>
                <c:pt idx="9">
                  <c:v>0.22939110650240446</c:v>
                </c:pt>
                <c:pt idx="10">
                  <c:v>0.23414691216637887</c:v>
                </c:pt>
                <c:pt idx="11">
                  <c:v>0.23776101912432676</c:v>
                </c:pt>
                <c:pt idx="12">
                  <c:v>0.24061381946061614</c:v>
                </c:pt>
                <c:pt idx="13">
                  <c:v>0.23893289626057354</c:v>
                </c:pt>
                <c:pt idx="14">
                  <c:v>0.23044592827650059</c:v>
                </c:pt>
                <c:pt idx="15">
                  <c:v>0.23215055293075487</c:v>
                </c:pt>
                <c:pt idx="16">
                  <c:v>0.23693280965718491</c:v>
                </c:pt>
                <c:pt idx="17">
                  <c:v>0.23996417321854618</c:v>
                </c:pt>
                <c:pt idx="18">
                  <c:v>0.24157233600062544</c:v>
                </c:pt>
                <c:pt idx="19">
                  <c:v>0.24252790852605224</c:v>
                </c:pt>
                <c:pt idx="20">
                  <c:v>0.24337605629797684</c:v>
                </c:pt>
                <c:pt idx="21">
                  <c:v>0.24701125546180347</c:v>
                </c:pt>
                <c:pt idx="22">
                  <c:v>0.25003567493852075</c:v>
                </c:pt>
                <c:pt idx="23">
                  <c:v>0.25260014372975181</c:v>
                </c:pt>
                <c:pt idx="24">
                  <c:v>0.25358080966703211</c:v>
                </c:pt>
              </c:numCache>
            </c:numRef>
          </c:val>
          <c:smooth val="1"/>
        </c:ser>
        <c:ser>
          <c:idx val="1"/>
          <c:order val="1"/>
          <c:tx>
            <c:strRef>
              <c:f>Summary!$A$425</c:f>
              <c:strCache>
                <c:ptCount val="1"/>
                <c:pt idx="0">
                  <c:v>Advanced economies</c:v>
                </c:pt>
              </c:strCache>
            </c:strRef>
          </c:tx>
          <c:marker>
            <c:symbol val="none"/>
          </c:marker>
          <c:dPt>
            <c:idx val="20"/>
            <c:bubble3D val="0"/>
            <c:spPr>
              <a:ln>
                <a:prstDash val="sysDash"/>
              </a:ln>
            </c:spPr>
          </c:dPt>
          <c:dPt>
            <c:idx val="21"/>
            <c:bubble3D val="0"/>
            <c:spPr>
              <a:ln>
                <a:prstDash val="sysDash"/>
              </a:ln>
            </c:spPr>
          </c:dPt>
          <c:dPt>
            <c:idx val="22"/>
            <c:bubble3D val="0"/>
            <c:spPr>
              <a:ln>
                <a:prstDash val="sysDash"/>
              </a:ln>
            </c:spPr>
          </c:dPt>
          <c:dPt>
            <c:idx val="23"/>
            <c:bubble3D val="0"/>
            <c:spPr>
              <a:ln>
                <a:prstDash val="sysDash"/>
              </a:ln>
            </c:spPr>
          </c:dPt>
          <c:dPt>
            <c:idx val="24"/>
            <c:bubble3D val="0"/>
            <c:spPr>
              <a:ln>
                <a:prstDash val="sysDash"/>
              </a:ln>
            </c:spPr>
          </c:dPt>
          <c:cat>
            <c:numRef>
              <c:f>Summary!$AU$3:$BS$3</c:f>
              <c:numCache>
                <c:formatCode>0</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Summary!$AU$425:$BS$425</c:f>
              <c:numCache>
                <c:formatCode>0.0%</c:formatCode>
                <c:ptCount val="25"/>
                <c:pt idx="0">
                  <c:v>0.21552984431198829</c:v>
                </c:pt>
                <c:pt idx="1">
                  <c:v>0.21981473468254911</c:v>
                </c:pt>
                <c:pt idx="2">
                  <c:v>0.22089117438988237</c:v>
                </c:pt>
                <c:pt idx="3">
                  <c:v>0.22215259055754513</c:v>
                </c:pt>
                <c:pt idx="4">
                  <c:v>0.22588102452630521</c:v>
                </c:pt>
                <c:pt idx="5">
                  <c:v>0.22779866374264951</c:v>
                </c:pt>
                <c:pt idx="6">
                  <c:v>0.22377594103650686</c:v>
                </c:pt>
                <c:pt idx="7">
                  <c:v>0.21792669493776862</c:v>
                </c:pt>
                <c:pt idx="8">
                  <c:v>0.2190655311612468</c:v>
                </c:pt>
                <c:pt idx="9">
                  <c:v>0.22093374925727124</c:v>
                </c:pt>
                <c:pt idx="10">
                  <c:v>0.22389481350749779</c:v>
                </c:pt>
                <c:pt idx="11">
                  <c:v>0.22557047080440751</c:v>
                </c:pt>
                <c:pt idx="12">
                  <c:v>0.22482331335310113</c:v>
                </c:pt>
                <c:pt idx="13">
                  <c:v>0.21896292731011471</c:v>
                </c:pt>
                <c:pt idx="14">
                  <c:v>0.20205020471920224</c:v>
                </c:pt>
                <c:pt idx="15">
                  <c:v>0.19950977190237421</c:v>
                </c:pt>
                <c:pt idx="16">
                  <c:v>0.20205778004939481</c:v>
                </c:pt>
                <c:pt idx="17">
                  <c:v>0.20351053202508149</c:v>
                </c:pt>
                <c:pt idx="18">
                  <c:v>0.20308759539063873</c:v>
                </c:pt>
                <c:pt idx="19">
                  <c:v>0.20444778633443092</c:v>
                </c:pt>
                <c:pt idx="20">
                  <c:v>0.20502017848435497</c:v>
                </c:pt>
                <c:pt idx="21">
                  <c:v>0.2079319094607894</c:v>
                </c:pt>
                <c:pt idx="22">
                  <c:v>0.21074292557469754</c:v>
                </c:pt>
                <c:pt idx="23">
                  <c:v>0.21341258919377495</c:v>
                </c:pt>
                <c:pt idx="24">
                  <c:v>0.2138862839835198</c:v>
                </c:pt>
              </c:numCache>
            </c:numRef>
          </c:val>
          <c:smooth val="1"/>
        </c:ser>
        <c:ser>
          <c:idx val="2"/>
          <c:order val="2"/>
          <c:tx>
            <c:strRef>
              <c:f>Summary!$A$426</c:f>
              <c:strCache>
                <c:ptCount val="1"/>
                <c:pt idx="0">
                  <c:v>Emerging economies</c:v>
                </c:pt>
              </c:strCache>
            </c:strRef>
          </c:tx>
          <c:spPr>
            <a:ln>
              <a:solidFill>
                <a:srgbClr val="808080"/>
              </a:solidFill>
            </a:ln>
          </c:spPr>
          <c:marker>
            <c:symbol val="none"/>
          </c:marker>
          <c:dPt>
            <c:idx val="20"/>
            <c:bubble3D val="0"/>
            <c:spPr>
              <a:ln>
                <a:solidFill>
                  <a:srgbClr val="808080"/>
                </a:solidFill>
                <a:prstDash val="sysDash"/>
              </a:ln>
            </c:spPr>
          </c:dPt>
          <c:dPt>
            <c:idx val="21"/>
            <c:bubble3D val="0"/>
            <c:spPr>
              <a:ln>
                <a:solidFill>
                  <a:srgbClr val="808080"/>
                </a:solidFill>
                <a:prstDash val="sysDash"/>
              </a:ln>
            </c:spPr>
          </c:dPt>
          <c:dPt>
            <c:idx val="22"/>
            <c:bubble3D val="0"/>
            <c:spPr>
              <a:ln>
                <a:solidFill>
                  <a:srgbClr val="808080"/>
                </a:solidFill>
                <a:prstDash val="sysDash"/>
              </a:ln>
            </c:spPr>
          </c:dPt>
          <c:dPt>
            <c:idx val="23"/>
            <c:bubble3D val="0"/>
            <c:spPr>
              <a:ln>
                <a:solidFill>
                  <a:srgbClr val="808080"/>
                </a:solidFill>
                <a:prstDash val="sysDash"/>
              </a:ln>
            </c:spPr>
          </c:dPt>
          <c:dPt>
            <c:idx val="24"/>
            <c:bubble3D val="0"/>
            <c:spPr>
              <a:ln>
                <a:solidFill>
                  <a:srgbClr val="808080"/>
                </a:solidFill>
                <a:prstDash val="sysDash"/>
              </a:ln>
            </c:spPr>
          </c:dPt>
          <c:cat>
            <c:numRef>
              <c:f>Summary!$AU$3:$BS$3</c:f>
              <c:numCache>
                <c:formatCode>0</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Summary!$AU$426:$BS$426</c:f>
              <c:numCache>
                <c:formatCode>0.0%</c:formatCode>
                <c:ptCount val="25"/>
                <c:pt idx="0">
                  <c:v>0.24278240043973282</c:v>
                </c:pt>
                <c:pt idx="1">
                  <c:v>0.24607531695395365</c:v>
                </c:pt>
                <c:pt idx="2">
                  <c:v>0.24843133441001553</c:v>
                </c:pt>
                <c:pt idx="3">
                  <c:v>0.23866048824008701</c:v>
                </c:pt>
                <c:pt idx="4">
                  <c:v>0.23081005271957128</c:v>
                </c:pt>
                <c:pt idx="5">
                  <c:v>0.23762483993691705</c:v>
                </c:pt>
                <c:pt idx="6">
                  <c:v>0.23655618510737225</c:v>
                </c:pt>
                <c:pt idx="7">
                  <c:v>0.23853923893186557</c:v>
                </c:pt>
                <c:pt idx="8">
                  <c:v>0.24762975006838897</c:v>
                </c:pt>
                <c:pt idx="9">
                  <c:v>0.25833928344863455</c:v>
                </c:pt>
                <c:pt idx="10">
                  <c:v>0.26769748995287868</c:v>
                </c:pt>
                <c:pt idx="11">
                  <c:v>0.27568750405746506</c:v>
                </c:pt>
                <c:pt idx="12">
                  <c:v>0.28685765717521478</c:v>
                </c:pt>
                <c:pt idx="13">
                  <c:v>0.29412730714410157</c:v>
                </c:pt>
                <c:pt idx="14">
                  <c:v>0.30463895200309843</c:v>
                </c:pt>
                <c:pt idx="15">
                  <c:v>0.31341633669178232</c:v>
                </c:pt>
                <c:pt idx="16">
                  <c:v>0.31975535510513475</c:v>
                </c:pt>
                <c:pt idx="17">
                  <c:v>0.32359529756129102</c:v>
                </c:pt>
                <c:pt idx="18">
                  <c:v>0.32690898618883496</c:v>
                </c:pt>
                <c:pt idx="19">
                  <c:v>0.32490967582278091</c:v>
                </c:pt>
                <c:pt idx="20">
                  <c:v>0.32505851267934743</c:v>
                </c:pt>
                <c:pt idx="21">
                  <c:v>0.32841003504338639</c:v>
                </c:pt>
                <c:pt idx="22">
                  <c:v>0.32955517458751232</c:v>
                </c:pt>
                <c:pt idx="23">
                  <c:v>0.32952571997247992</c:v>
                </c:pt>
                <c:pt idx="24">
                  <c:v>0.32925231136827887</c:v>
                </c:pt>
              </c:numCache>
            </c:numRef>
          </c:val>
          <c:smooth val="1"/>
        </c:ser>
        <c:dLbls>
          <c:showLegendKey val="0"/>
          <c:showVal val="0"/>
          <c:showCatName val="0"/>
          <c:showSerName val="0"/>
          <c:showPercent val="0"/>
          <c:showBubbleSize val="0"/>
        </c:dLbls>
        <c:marker val="1"/>
        <c:smooth val="0"/>
        <c:axId val="207163776"/>
        <c:axId val="207165312"/>
      </c:lineChart>
      <c:catAx>
        <c:axId val="207163776"/>
        <c:scaling>
          <c:orientation val="minMax"/>
        </c:scaling>
        <c:delete val="0"/>
        <c:axPos val="b"/>
        <c:numFmt formatCode="0" sourceLinked="0"/>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zh-CN"/>
          </a:p>
        </c:txPr>
        <c:crossAx val="207165312"/>
        <c:crosses val="autoZero"/>
        <c:auto val="0"/>
        <c:lblAlgn val="ctr"/>
        <c:lblOffset val="100"/>
        <c:tickLblSkip val="4"/>
        <c:tickMarkSkip val="4"/>
        <c:noMultiLvlLbl val="0"/>
      </c:catAx>
      <c:valAx>
        <c:axId val="207165312"/>
        <c:scaling>
          <c:orientation val="minMax"/>
          <c:min val="0.16"/>
        </c:scaling>
        <c:delete val="0"/>
        <c:axPos val="l"/>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zh-CN"/>
          </a:p>
        </c:txPr>
        <c:crossAx val="207163776"/>
        <c:crosses val="autoZero"/>
        <c:crossBetween val="between"/>
      </c:valAx>
      <c:spPr>
        <a:solidFill>
          <a:srgbClr val="FFFFFF"/>
        </a:solidFill>
        <a:ln w="12700">
          <a:solidFill>
            <a:srgbClr val="FFFFFF"/>
          </a:solidFill>
          <a:prstDash val="solid"/>
        </a:ln>
      </c:spPr>
    </c:plotArea>
    <c:legend>
      <c:legendPos val="r"/>
      <c:layout>
        <c:manualLayout>
          <c:xMode val="edge"/>
          <c:yMode val="edge"/>
          <c:x val="0.12216430143239462"/>
          <c:y val="0.10468174528181029"/>
          <c:w val="0.40461586139551986"/>
          <c:h val="0.31729746844182821"/>
        </c:manualLayout>
      </c:layout>
      <c:overlay val="1"/>
      <c:txPr>
        <a:bodyPr/>
        <a:lstStyle/>
        <a:p>
          <a:pPr>
            <a:defRPr sz="1200" b="0" i="0" u="none" strike="noStrike" baseline="0">
              <a:solidFill>
                <a:srgbClr val="000000"/>
              </a:solidFill>
              <a:latin typeface="Arial"/>
              <a:ea typeface="Arial"/>
              <a:cs typeface="Arial"/>
            </a:defRPr>
          </a:pPr>
          <a:endParaRPr lang="zh-CN"/>
        </a:p>
      </c:txPr>
    </c:legend>
    <c:plotVisOnly val="1"/>
    <c:dispBlanksAs val="gap"/>
    <c:showDLblsOverMax val="0"/>
  </c:chart>
  <c:spPr>
    <a:noFill/>
    <a:ln w="9525">
      <a:noFill/>
    </a:ln>
  </c:spPr>
  <c:txPr>
    <a:bodyPr/>
    <a:lstStyle/>
    <a:p>
      <a:pPr>
        <a:defRPr sz="250" b="0" i="0" u="none" strike="noStrike" baseline="0">
          <a:solidFill>
            <a:srgbClr val="000000"/>
          </a:solidFill>
          <a:latin typeface="Arial"/>
          <a:ea typeface="Arial"/>
          <a:cs typeface="Arial"/>
        </a:defRPr>
      </a:pPr>
      <a:endParaRPr lang="zh-CN"/>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77103073980159"/>
          <c:y val="4.4723154910564514E-2"/>
          <c:w val="0.79957928987689997"/>
          <c:h val="0.85436380787205157"/>
        </c:manualLayout>
      </c:layout>
      <c:barChart>
        <c:barDir val="col"/>
        <c:grouping val="stacked"/>
        <c:varyColors val="0"/>
        <c:ser>
          <c:idx val="0"/>
          <c:order val="0"/>
          <c:tx>
            <c:strRef>
              <c:f>'Chart 2'!$B$3</c:f>
              <c:strCache>
                <c:ptCount val="1"/>
                <c:pt idx="0">
                  <c:v>Existing Operations</c:v>
                </c:pt>
              </c:strCache>
            </c:strRef>
          </c:tx>
          <c:spPr>
            <a:solidFill>
              <a:schemeClr val="tx2"/>
            </a:solidFill>
          </c:spPr>
          <c:invertIfNegative val="0"/>
          <c:dLbls>
            <c:dLbl>
              <c:idx val="0"/>
              <c:tx>
                <c:rich>
                  <a:bodyPr/>
                  <a:lstStyle/>
                  <a:p>
                    <a:r>
                      <a:rPr lang="en-GB" dirty="0" smtClean="0"/>
                      <a:t>1.7%</a:t>
                    </a:r>
                    <a:endParaRPr lang="en-GB" dirty="0"/>
                  </a:p>
                </c:rich>
              </c:tx>
              <c:dLblPos val="inBase"/>
              <c:showLegendKey val="0"/>
              <c:showVal val="1"/>
              <c:showCatName val="0"/>
              <c:showSerName val="0"/>
              <c:showPercent val="0"/>
              <c:showBubbleSize val="0"/>
            </c:dLbl>
            <c:dLbl>
              <c:idx val="1"/>
              <c:tx>
                <c:rich>
                  <a:bodyPr/>
                  <a:lstStyle/>
                  <a:p>
                    <a:r>
                      <a:rPr lang="en-GB" dirty="0" smtClean="0"/>
                      <a:t>0.7%</a:t>
                    </a:r>
                    <a:endParaRPr lang="en-GB" dirty="0"/>
                  </a:p>
                </c:rich>
              </c:tx>
              <c:dLblPos val="inBase"/>
              <c:showLegendKey val="0"/>
              <c:showVal val="1"/>
              <c:showCatName val="0"/>
              <c:showSerName val="0"/>
              <c:showPercent val="0"/>
              <c:showBubbleSize val="0"/>
            </c:dLbl>
            <c:dLbl>
              <c:idx val="2"/>
              <c:tx>
                <c:rich>
                  <a:bodyPr/>
                  <a:lstStyle/>
                  <a:p>
                    <a:r>
                      <a:rPr lang="en-GB" dirty="0" smtClean="0"/>
                      <a:t>6.4%</a:t>
                    </a:r>
                    <a:endParaRPr lang="en-GB" dirty="0"/>
                  </a:p>
                </c:rich>
              </c:tx>
              <c:dLblPos val="inBase"/>
              <c:showLegendKey val="0"/>
              <c:showVal val="1"/>
              <c:showCatName val="0"/>
              <c:showSerName val="0"/>
              <c:showPercent val="0"/>
              <c:showBubbleSize val="0"/>
            </c:dLbl>
            <c:dLbl>
              <c:idx val="3"/>
              <c:tx>
                <c:rich>
                  <a:bodyPr/>
                  <a:lstStyle/>
                  <a:p>
                    <a:r>
                      <a:rPr lang="en-GB" dirty="0" smtClean="0"/>
                      <a:t>1.9%</a:t>
                    </a:r>
                    <a:endParaRPr lang="en-GB" dirty="0"/>
                  </a:p>
                </c:rich>
              </c:tx>
              <c:dLblPos val="inBase"/>
              <c:showLegendKey val="0"/>
              <c:showVal val="1"/>
              <c:showCatName val="0"/>
              <c:showSerName val="0"/>
              <c:showPercent val="0"/>
              <c:showBubbleSize val="0"/>
            </c:dLbl>
            <c:dLbl>
              <c:idx val="4"/>
              <c:tx>
                <c:rich>
                  <a:bodyPr/>
                  <a:lstStyle/>
                  <a:p>
                    <a:r>
                      <a:rPr lang="en-GB" dirty="0" smtClean="0"/>
                      <a:t>1.7%</a:t>
                    </a:r>
                    <a:endParaRPr lang="en-GB" dirty="0"/>
                  </a:p>
                </c:rich>
              </c:tx>
              <c:dLblPos val="inBase"/>
              <c:showLegendKey val="0"/>
              <c:showVal val="1"/>
              <c:showCatName val="0"/>
              <c:showSerName val="0"/>
              <c:showPercent val="0"/>
              <c:showBubbleSize val="0"/>
            </c:dLbl>
            <c:dLbl>
              <c:idx val="5"/>
              <c:tx>
                <c:rich>
                  <a:bodyPr/>
                  <a:lstStyle/>
                  <a:p>
                    <a:r>
                      <a:rPr lang="en-GB" dirty="0" smtClean="0"/>
                      <a:t>2.4%</a:t>
                    </a:r>
                    <a:endParaRPr lang="en-GB" dirty="0"/>
                  </a:p>
                </c:rich>
              </c:tx>
              <c:dLblPos val="inBase"/>
              <c:showLegendKey val="0"/>
              <c:showVal val="1"/>
              <c:showCatName val="0"/>
              <c:showSerName val="0"/>
              <c:showPercent val="0"/>
              <c:showBubbleSize val="0"/>
            </c:dLbl>
            <c:txPr>
              <a:bodyPr/>
              <a:lstStyle/>
              <a:p>
                <a:pPr>
                  <a:defRPr>
                    <a:solidFill>
                      <a:schemeClr val="bg1"/>
                    </a:solidFill>
                  </a:defRPr>
                </a:pPr>
                <a:endParaRPr lang="zh-CN"/>
              </a:p>
            </c:txPr>
            <c:dLblPos val="inBase"/>
            <c:showLegendKey val="0"/>
            <c:showVal val="1"/>
            <c:showCatName val="0"/>
            <c:showSerName val="0"/>
            <c:showPercent val="0"/>
            <c:showBubbleSize val="0"/>
            <c:showLeaderLines val="0"/>
          </c:dLbls>
          <c:cat>
            <c:numRef>
              <c:f>'Chart 2'!$C$2:$H$2</c:f>
              <c:numCache>
                <c:formatCode>General</c:formatCode>
                <c:ptCount val="6"/>
                <c:pt idx="0">
                  <c:v>2014</c:v>
                </c:pt>
                <c:pt idx="1">
                  <c:v>2015</c:v>
                </c:pt>
                <c:pt idx="2">
                  <c:v>2016</c:v>
                </c:pt>
                <c:pt idx="3">
                  <c:v>2017</c:v>
                </c:pt>
                <c:pt idx="4">
                  <c:v>2018</c:v>
                </c:pt>
                <c:pt idx="5">
                  <c:v>2019</c:v>
                </c:pt>
              </c:numCache>
            </c:numRef>
          </c:cat>
          <c:val>
            <c:numRef>
              <c:f>'Chart 2'!$C$3:$H$3</c:f>
              <c:numCache>
                <c:formatCode>0</c:formatCode>
                <c:ptCount val="6"/>
                <c:pt idx="0">
                  <c:v>18443</c:v>
                </c:pt>
                <c:pt idx="1">
                  <c:v>18330</c:v>
                </c:pt>
                <c:pt idx="2">
                  <c:v>18937</c:v>
                </c:pt>
                <c:pt idx="3">
                  <c:v>18731</c:v>
                </c:pt>
                <c:pt idx="4">
                  <c:v>18467</c:v>
                </c:pt>
                <c:pt idx="5">
                  <c:v>18164</c:v>
                </c:pt>
              </c:numCache>
            </c:numRef>
          </c:val>
        </c:ser>
        <c:ser>
          <c:idx val="1"/>
          <c:order val="1"/>
          <c:tx>
            <c:strRef>
              <c:f>'Chart 2'!$B$4</c:f>
              <c:strCache>
                <c:ptCount val="1"/>
                <c:pt idx="0">
                  <c:v>Committed Projects</c:v>
                </c:pt>
              </c:strCache>
            </c:strRef>
          </c:tx>
          <c:invertIfNegative val="0"/>
          <c:cat>
            <c:numRef>
              <c:f>'Chart 2'!$C$2:$H$2</c:f>
              <c:numCache>
                <c:formatCode>General</c:formatCode>
                <c:ptCount val="6"/>
                <c:pt idx="0">
                  <c:v>2014</c:v>
                </c:pt>
                <c:pt idx="1">
                  <c:v>2015</c:v>
                </c:pt>
                <c:pt idx="2">
                  <c:v>2016</c:v>
                </c:pt>
                <c:pt idx="3">
                  <c:v>2017</c:v>
                </c:pt>
                <c:pt idx="4">
                  <c:v>2018</c:v>
                </c:pt>
                <c:pt idx="5">
                  <c:v>2019</c:v>
                </c:pt>
              </c:numCache>
            </c:numRef>
          </c:cat>
          <c:val>
            <c:numRef>
              <c:f>'Chart 2'!$C$4:$H$4</c:f>
              <c:numCache>
                <c:formatCode>General</c:formatCode>
                <c:ptCount val="6"/>
                <c:pt idx="0">
                  <c:v>0</c:v>
                </c:pt>
                <c:pt idx="1">
                  <c:v>237</c:v>
                </c:pt>
                <c:pt idx="2">
                  <c:v>769</c:v>
                </c:pt>
                <c:pt idx="3">
                  <c:v>1182</c:v>
                </c:pt>
                <c:pt idx="4">
                  <c:v>1490</c:v>
                </c:pt>
                <c:pt idx="5">
                  <c:v>1673</c:v>
                </c:pt>
              </c:numCache>
            </c:numRef>
          </c:val>
        </c:ser>
        <c:ser>
          <c:idx val="2"/>
          <c:order val="2"/>
          <c:tx>
            <c:strRef>
              <c:f>'Chart 2'!$B$5</c:f>
              <c:strCache>
                <c:ptCount val="1"/>
                <c:pt idx="0">
                  <c:v>Probable</c:v>
                </c:pt>
              </c:strCache>
            </c:strRef>
          </c:tx>
          <c:invertIfNegative val="0"/>
          <c:cat>
            <c:numRef>
              <c:f>'Chart 2'!$C$2:$H$2</c:f>
              <c:numCache>
                <c:formatCode>General</c:formatCode>
                <c:ptCount val="6"/>
                <c:pt idx="0">
                  <c:v>2014</c:v>
                </c:pt>
                <c:pt idx="1">
                  <c:v>2015</c:v>
                </c:pt>
                <c:pt idx="2">
                  <c:v>2016</c:v>
                </c:pt>
                <c:pt idx="3">
                  <c:v>2017</c:v>
                </c:pt>
                <c:pt idx="4">
                  <c:v>2018</c:v>
                </c:pt>
                <c:pt idx="5">
                  <c:v>2019</c:v>
                </c:pt>
              </c:numCache>
            </c:numRef>
          </c:cat>
          <c:val>
            <c:numRef>
              <c:f>'Chart 2'!$C$5:$H$5</c:f>
              <c:numCache>
                <c:formatCode>General</c:formatCode>
                <c:ptCount val="6"/>
                <c:pt idx="0">
                  <c:v>0</c:v>
                </c:pt>
                <c:pt idx="1">
                  <c:v>8</c:v>
                </c:pt>
                <c:pt idx="2">
                  <c:v>54</c:v>
                </c:pt>
                <c:pt idx="3">
                  <c:v>196</c:v>
                </c:pt>
                <c:pt idx="4">
                  <c:v>402</c:v>
                </c:pt>
                <c:pt idx="5">
                  <c:v>819</c:v>
                </c:pt>
              </c:numCache>
            </c:numRef>
          </c:val>
        </c:ser>
        <c:ser>
          <c:idx val="3"/>
          <c:order val="3"/>
          <c:tx>
            <c:strRef>
              <c:f>'Chart 2'!$B$6</c:f>
              <c:strCache>
                <c:ptCount val="1"/>
                <c:pt idx="0">
                  <c:v>Possible</c:v>
                </c:pt>
              </c:strCache>
            </c:strRef>
          </c:tx>
          <c:invertIfNegative val="0"/>
          <c:cat>
            <c:numRef>
              <c:f>'Chart 2'!$C$2:$H$2</c:f>
              <c:numCache>
                <c:formatCode>General</c:formatCode>
                <c:ptCount val="6"/>
                <c:pt idx="0">
                  <c:v>2014</c:v>
                </c:pt>
                <c:pt idx="1">
                  <c:v>2015</c:v>
                </c:pt>
                <c:pt idx="2">
                  <c:v>2016</c:v>
                </c:pt>
                <c:pt idx="3">
                  <c:v>2017</c:v>
                </c:pt>
                <c:pt idx="4">
                  <c:v>2018</c:v>
                </c:pt>
                <c:pt idx="5">
                  <c:v>2019</c:v>
                </c:pt>
              </c:numCache>
            </c:numRef>
          </c:cat>
          <c:val>
            <c:numRef>
              <c:f>'Chart 2'!$C$6:$H$6</c:f>
              <c:numCache>
                <c:formatCode>General</c:formatCode>
                <c:ptCount val="6"/>
                <c:pt idx="0">
                  <c:v>0</c:v>
                </c:pt>
                <c:pt idx="1">
                  <c:v>0</c:v>
                </c:pt>
                <c:pt idx="2">
                  <c:v>4</c:v>
                </c:pt>
                <c:pt idx="3">
                  <c:v>32</c:v>
                </c:pt>
                <c:pt idx="4">
                  <c:v>127</c:v>
                </c:pt>
                <c:pt idx="5">
                  <c:v>323</c:v>
                </c:pt>
              </c:numCache>
            </c:numRef>
          </c:val>
        </c:ser>
        <c:dLbls>
          <c:showLegendKey val="0"/>
          <c:showVal val="0"/>
          <c:showCatName val="0"/>
          <c:showSerName val="0"/>
          <c:showPercent val="0"/>
          <c:showBubbleSize val="0"/>
        </c:dLbls>
        <c:gapWidth val="17"/>
        <c:overlap val="100"/>
        <c:axId val="207504896"/>
        <c:axId val="207506432"/>
      </c:barChart>
      <c:catAx>
        <c:axId val="207504896"/>
        <c:scaling>
          <c:orientation val="minMax"/>
        </c:scaling>
        <c:delete val="0"/>
        <c:axPos val="b"/>
        <c:numFmt formatCode="General" sourceLinked="1"/>
        <c:majorTickMark val="out"/>
        <c:minorTickMark val="none"/>
        <c:tickLblPos val="nextTo"/>
        <c:spPr>
          <a:ln>
            <a:solidFill>
              <a:prstClr val="black"/>
            </a:solidFill>
          </a:ln>
        </c:spPr>
        <c:crossAx val="207506432"/>
        <c:crosses val="autoZero"/>
        <c:auto val="1"/>
        <c:lblAlgn val="ctr"/>
        <c:lblOffset val="100"/>
        <c:noMultiLvlLbl val="0"/>
      </c:catAx>
      <c:valAx>
        <c:axId val="207506432"/>
        <c:scaling>
          <c:orientation val="minMax"/>
          <c:max val="22000"/>
          <c:min val="17000"/>
        </c:scaling>
        <c:delete val="0"/>
        <c:axPos val="l"/>
        <c:numFmt formatCode="#,##0" sourceLinked="0"/>
        <c:majorTickMark val="out"/>
        <c:minorTickMark val="none"/>
        <c:tickLblPos val="nextTo"/>
        <c:spPr>
          <a:ln>
            <a:solidFill>
              <a:prstClr val="black"/>
            </a:solidFill>
          </a:ln>
        </c:spPr>
        <c:crossAx val="207504896"/>
        <c:crosses val="autoZero"/>
        <c:crossBetween val="between"/>
        <c:majorUnit val="1000"/>
      </c:valAx>
    </c:plotArea>
    <c:legend>
      <c:legendPos val="r"/>
      <c:layout>
        <c:manualLayout>
          <c:xMode val="edge"/>
          <c:yMode val="edge"/>
          <c:x val="0.17044555871194222"/>
          <c:y val="5.2201965634073373E-2"/>
          <c:w val="0.42402623365016873"/>
          <c:h val="0.34072993245512523"/>
        </c:manualLayout>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zh-CN"/>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8.3981955380577566E-2"/>
                  <c:y val="0.21750984251968541"/>
                </c:manualLayout>
              </c:layout>
              <c:showLegendKey val="0"/>
              <c:showVal val="0"/>
              <c:showCatName val="1"/>
              <c:showSerName val="0"/>
              <c:showPercent val="0"/>
              <c:showBubbleSize val="0"/>
            </c:dLbl>
            <c:dLbl>
              <c:idx val="1"/>
              <c:layout>
                <c:manualLayout>
                  <c:x val="5.6122922134733751E-2"/>
                  <c:y val="-9.0868693496646266E-2"/>
                </c:manualLayout>
              </c:layout>
              <c:showLegendKey val="0"/>
              <c:showVal val="0"/>
              <c:showCatName val="1"/>
              <c:showSerName val="0"/>
              <c:showPercent val="0"/>
              <c:showBubbleSize val="0"/>
            </c:dLbl>
            <c:dLbl>
              <c:idx val="2"/>
              <c:layout>
                <c:manualLayout>
                  <c:x val="-0.15967561270163372"/>
                  <c:y val="-2.5440155772165889E-2"/>
                </c:manualLayout>
              </c:layout>
              <c:showLegendKey val="0"/>
              <c:showVal val="0"/>
              <c:showCatName val="1"/>
              <c:showSerName val="0"/>
              <c:showPercent val="0"/>
              <c:showBubbleSize val="0"/>
            </c:dLbl>
            <c:dLbl>
              <c:idx val="3"/>
              <c:layout>
                <c:manualLayout>
                  <c:x val="-2.0360237433571751E-2"/>
                  <c:y val="6.6633915676035979E-2"/>
                </c:manualLayout>
              </c:layout>
              <c:showLegendKey val="0"/>
              <c:showVal val="0"/>
              <c:showCatName val="1"/>
              <c:showSerName val="0"/>
              <c:showPercent val="0"/>
              <c:showBubbleSize val="0"/>
            </c:dLbl>
            <c:dLbl>
              <c:idx val="4"/>
              <c:layout>
                <c:manualLayout>
                  <c:x val="-0.15958294602170334"/>
                  <c:y val="0.22235324021236696"/>
                </c:manualLayout>
              </c:layout>
              <c:showLegendKey val="0"/>
              <c:showVal val="0"/>
              <c:showCatName val="1"/>
              <c:showSerName val="0"/>
              <c:showPercent val="0"/>
              <c:showBubbleSize val="0"/>
            </c:dLbl>
            <c:dLbl>
              <c:idx val="5"/>
              <c:layout>
                <c:manualLayout>
                  <c:x val="-0.14428062834746774"/>
                  <c:y val="3.435290815640402E-5"/>
                </c:manualLayout>
              </c:layout>
              <c:tx>
                <c:rich>
                  <a:bodyPr/>
                  <a:lstStyle/>
                  <a:p>
                    <a:r>
                      <a:rPr lang="en-US" dirty="0"/>
                      <a:t>Other concs</a:t>
                    </a:r>
                  </a:p>
                </c:rich>
              </c:tx>
              <c:showLegendKey val="0"/>
              <c:showVal val="0"/>
              <c:showCatName val="1"/>
              <c:showSerName val="0"/>
              <c:showPercent val="0"/>
              <c:showBubbleSize val="0"/>
            </c:dLbl>
            <c:dLbl>
              <c:idx val="6"/>
              <c:layout>
                <c:manualLayout>
                  <c:x val="-3.5028742876067082E-2"/>
                  <c:y val="9.316770186335404E-3"/>
                </c:manualLayout>
              </c:layout>
              <c:showLegendKey val="0"/>
              <c:showVal val="0"/>
              <c:showCatName val="1"/>
              <c:showSerName val="0"/>
              <c:showPercent val="0"/>
              <c:showBubbleSize val="0"/>
            </c:dLbl>
            <c:dLbl>
              <c:idx val="7"/>
              <c:layout>
                <c:manualLayout>
                  <c:x val="0.27604055142824668"/>
                  <c:y val="9.316770186335404E-3"/>
                </c:manualLayout>
              </c:layout>
              <c:showLegendKey val="0"/>
              <c:showVal val="0"/>
              <c:showCatName val="1"/>
              <c:showSerName val="0"/>
              <c:showPercent val="0"/>
              <c:showBubbleSize val="0"/>
            </c:dLbl>
            <c:txPr>
              <a:bodyPr/>
              <a:lstStyle/>
              <a:p>
                <a:pPr>
                  <a:defRPr sz="900" b="0"/>
                </a:pPr>
                <a:endParaRPr lang="zh-CN"/>
              </a:p>
            </c:txPr>
            <c:showLegendKey val="0"/>
            <c:showVal val="0"/>
            <c:showCatName val="1"/>
            <c:showSerName val="0"/>
            <c:showPercent val="0"/>
            <c:showBubbleSize val="0"/>
            <c:showLeaderLines val="1"/>
          </c:dLbls>
          <c:cat>
            <c:strRef>
              <c:f>Chart!$B$3:$B$8</c:f>
              <c:strCache>
                <c:ptCount val="6"/>
                <c:pt idx="0">
                  <c:v>Higher throughput </c:v>
                </c:pt>
                <c:pt idx="1">
                  <c:v>Ramp-up</c:v>
                </c:pt>
                <c:pt idx="2">
                  <c:v>Recovery from disruptions</c:v>
                </c:pt>
                <c:pt idx="3">
                  <c:v>Projects</c:v>
                </c:pt>
                <c:pt idx="4">
                  <c:v>Higher recovery rate</c:v>
                </c:pt>
                <c:pt idx="5">
                  <c:v>Other concs</c:v>
                </c:pt>
              </c:strCache>
            </c:strRef>
          </c:cat>
          <c:val>
            <c:numRef>
              <c:f>Chart!$C$3:$C$8</c:f>
              <c:numCache>
                <c:formatCode>General</c:formatCode>
                <c:ptCount val="6"/>
                <c:pt idx="0">
                  <c:v>363</c:v>
                </c:pt>
                <c:pt idx="1">
                  <c:v>351</c:v>
                </c:pt>
                <c:pt idx="2">
                  <c:v>326</c:v>
                </c:pt>
                <c:pt idx="3">
                  <c:v>273</c:v>
                </c:pt>
                <c:pt idx="4">
                  <c:v>153</c:v>
                </c:pt>
                <c:pt idx="5">
                  <c:v>82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a:solidFill>
            <a:schemeClr val="tx2"/>
          </a:solidFill>
          <a:latin typeface="Arial" pitchFamily="34" charset="0"/>
          <a:cs typeface="Arial" pitchFamily="34" charset="0"/>
        </a:defRPr>
      </a:pPr>
      <a:endParaRPr lang="zh-CN"/>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51842472048582"/>
          <c:y val="0.11872252497930463"/>
          <c:w val="0.47902190160689445"/>
          <c:h val="0.8398613023325876"/>
        </c:manualLayout>
      </c:layout>
      <c:pieChart>
        <c:varyColors val="1"/>
        <c:ser>
          <c:idx val="0"/>
          <c:order val="0"/>
          <c:dLbls>
            <c:dLbl>
              <c:idx val="0"/>
              <c:layout>
                <c:manualLayout>
                  <c:x val="0.14630287291311067"/>
                  <c:y val="-0.11970310376427244"/>
                </c:manualLayout>
              </c:layout>
              <c:spPr/>
              <c:txPr>
                <a:bodyPr/>
                <a:lstStyle/>
                <a:p>
                  <a:pPr>
                    <a:defRPr sz="900" b="0"/>
                  </a:pPr>
                  <a:endParaRPr lang="zh-CN"/>
                </a:p>
              </c:txPr>
              <c:showLegendKey val="0"/>
              <c:showVal val="0"/>
              <c:showCatName val="1"/>
              <c:showSerName val="0"/>
              <c:showPercent val="0"/>
              <c:showBubbleSize val="0"/>
            </c:dLbl>
            <c:dLbl>
              <c:idx val="1"/>
              <c:layout>
                <c:manualLayout>
                  <c:x val="-0.16342281413176321"/>
                  <c:y val="0.44351877266066958"/>
                </c:manualLayout>
              </c:layout>
              <c:showLegendKey val="0"/>
              <c:showVal val="0"/>
              <c:showCatName val="1"/>
              <c:showSerName val="0"/>
              <c:showPercent val="0"/>
              <c:showBubbleSize val="0"/>
            </c:dLbl>
            <c:dLbl>
              <c:idx val="2"/>
              <c:layout>
                <c:manualLayout>
                  <c:x val="-0.17864555453434491"/>
                  <c:y val="1.569922129206209E-3"/>
                </c:manualLayout>
              </c:layout>
              <c:showLegendKey val="0"/>
              <c:showVal val="0"/>
              <c:showCatName val="1"/>
              <c:showSerName val="0"/>
              <c:showPercent val="0"/>
              <c:showBubbleSize val="0"/>
            </c:dLbl>
            <c:dLbl>
              <c:idx val="3"/>
              <c:layout>
                <c:manualLayout>
                  <c:x val="0.2321301399825022"/>
                  <c:y val="6.8939820837042004E-2"/>
                </c:manualLayout>
              </c:layout>
              <c:showLegendKey val="0"/>
              <c:showVal val="0"/>
              <c:showCatName val="1"/>
              <c:showSerName val="0"/>
              <c:showPercent val="0"/>
              <c:showBubbleSize val="0"/>
            </c:dLbl>
            <c:txPr>
              <a:bodyPr/>
              <a:lstStyle/>
              <a:p>
                <a:pPr>
                  <a:defRPr sz="1000" b="0"/>
                </a:pPr>
                <a:endParaRPr lang="zh-CN"/>
              </a:p>
            </c:txPr>
            <c:showLegendKey val="0"/>
            <c:showVal val="0"/>
            <c:showCatName val="1"/>
            <c:showSerName val="0"/>
            <c:showPercent val="0"/>
            <c:showBubbleSize val="0"/>
            <c:showLeaderLines val="1"/>
          </c:dLbls>
          <c:cat>
            <c:strRef>
              <c:f>Chart!$B$11:$B$13</c:f>
              <c:strCache>
                <c:ptCount val="3"/>
                <c:pt idx="0">
                  <c:v>Expected disruptions</c:v>
                </c:pt>
                <c:pt idx="1">
                  <c:v>Ore grade decline</c:v>
                </c:pt>
                <c:pt idx="2">
                  <c:v>Mine closures</c:v>
                </c:pt>
              </c:strCache>
            </c:strRef>
          </c:cat>
          <c:val>
            <c:numRef>
              <c:f>Chart!$C$11:$C$13</c:f>
              <c:numCache>
                <c:formatCode>General</c:formatCode>
                <c:ptCount val="3"/>
                <c:pt idx="0">
                  <c:v>-1136</c:v>
                </c:pt>
                <c:pt idx="1">
                  <c:v>-224</c:v>
                </c:pt>
                <c:pt idx="2">
                  <c:v>-58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a:solidFill>
            <a:srgbClr val="C00000"/>
          </a:solidFill>
          <a:latin typeface="Arial" pitchFamily="34" charset="0"/>
          <a:cs typeface="Arial" pitchFamily="34" charset="0"/>
        </a:defRPr>
      </a:pPr>
      <a:endParaRPr lang="zh-CN"/>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4156018145509"/>
          <c:y val="3.5199272461292251E-2"/>
          <c:w val="0.88532074867498378"/>
          <c:h val="0.55178488917963253"/>
        </c:manualLayout>
      </c:layout>
      <c:barChart>
        <c:barDir val="col"/>
        <c:grouping val="clustered"/>
        <c:varyColors val="0"/>
        <c:ser>
          <c:idx val="3"/>
          <c:order val="0"/>
          <c:tx>
            <c:strRef>
              <c:f>Sheet2!$B$1</c:f>
              <c:strCache>
                <c:ptCount val="1"/>
                <c:pt idx="0">
                  <c:v>Operating</c:v>
                </c:pt>
              </c:strCache>
            </c:strRef>
          </c:tx>
          <c:spPr>
            <a:solidFill>
              <a:schemeClr val="bg1">
                <a:lumMod val="65000"/>
              </a:schemeClr>
            </a:solidFill>
          </c:spPr>
          <c:invertIfNegative val="0"/>
          <c:cat>
            <c:strRef>
              <c:f>Sheet2!$A$2:$A$36</c:f>
              <c:strCache>
                <c:ptCount val="25"/>
                <c:pt idx="0">
                  <c:v>Morenci Expansion</c:v>
                </c:pt>
                <c:pt idx="1">
                  <c:v>Caserones-Regalito</c:v>
                </c:pt>
                <c:pt idx="2">
                  <c:v>Buenavista SXEW III</c:v>
                </c:pt>
                <c:pt idx="3">
                  <c:v>Glogow Gleboki-Przemyslowy</c:v>
                </c:pt>
                <c:pt idx="4">
                  <c:v>Sierra Gorda</c:v>
                </c:pt>
                <c:pt idx="5">
                  <c:v>Salobo II</c:v>
                </c:pt>
                <c:pt idx="6">
                  <c:v>Constancia</c:v>
                </c:pt>
                <c:pt idx="7">
                  <c:v>Sentinel (Trident)</c:v>
                </c:pt>
                <c:pt idx="8">
                  <c:v>Escondida OGP1</c:v>
                </c:pt>
                <c:pt idx="9">
                  <c:v>Buenavista - New Concentrator</c:v>
                </c:pt>
                <c:pt idx="10">
                  <c:v>Grasberg DMLZ</c:v>
                </c:pt>
                <c:pt idx="11">
                  <c:v>Bozshakol</c:v>
                </c:pt>
                <c:pt idx="12">
                  <c:v>Las Bambas</c:v>
                </c:pt>
                <c:pt idx="13">
                  <c:v>Cerro Verde Expansion</c:v>
                </c:pt>
                <c:pt idx="14">
                  <c:v>Tominskoye (concs)</c:v>
                </c:pt>
                <c:pt idx="15">
                  <c:v>Toquepala Expansion</c:v>
                </c:pt>
                <c:pt idx="16">
                  <c:v>Monywa/Letpadaung</c:v>
                </c:pt>
                <c:pt idx="17">
                  <c:v>Grasberg Block Cave</c:v>
                </c:pt>
                <c:pt idx="18">
                  <c:v>Cobre Panama (Petaquilla)</c:v>
                </c:pt>
                <c:pt idx="19">
                  <c:v>NICICO Miscellaneous greenfield</c:v>
                </c:pt>
                <c:pt idx="20">
                  <c:v>Yulong Phase II</c:v>
                </c:pt>
                <c:pt idx="21">
                  <c:v>Kamoa - Phase 1</c:v>
                </c:pt>
                <c:pt idx="22">
                  <c:v>Radomiro Tomic Sulphides II</c:v>
                </c:pt>
                <c:pt idx="23">
                  <c:v>Tia Maria</c:v>
                </c:pt>
                <c:pt idx="24">
                  <c:v>Sierra Gorda Expansion</c:v>
                </c:pt>
              </c:strCache>
            </c:strRef>
          </c:cat>
          <c:val>
            <c:numRef>
              <c:f>Sheet2!$B$2:$B$26</c:f>
              <c:numCache>
                <c:formatCode>0</c:formatCode>
                <c:ptCount val="25"/>
                <c:pt idx="0">
                  <c:v>102</c:v>
                </c:pt>
                <c:pt idx="1">
                  <c:v>110</c:v>
                </c:pt>
                <c:pt idx="2">
                  <c:v>120</c:v>
                </c:pt>
                <c:pt idx="3">
                  <c:v>125</c:v>
                </c:pt>
                <c:pt idx="4">
                  <c:v>140</c:v>
                </c:pt>
                <c:pt idx="5">
                  <c:v>100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er>
        <c:ser>
          <c:idx val="0"/>
          <c:order val="1"/>
          <c:tx>
            <c:strRef>
              <c:f>Sheet2!$C$1</c:f>
              <c:strCache>
                <c:ptCount val="1"/>
                <c:pt idx="0">
                  <c:v>Firm</c:v>
                </c:pt>
              </c:strCache>
            </c:strRef>
          </c:tx>
          <c:spPr>
            <a:solidFill>
              <a:srgbClr val="C00000"/>
            </a:solidFill>
          </c:spPr>
          <c:invertIfNegative val="0"/>
          <c:cat>
            <c:strRef>
              <c:f>Sheet2!$A$2:$A$36</c:f>
              <c:strCache>
                <c:ptCount val="25"/>
                <c:pt idx="0">
                  <c:v>Morenci Expansion</c:v>
                </c:pt>
                <c:pt idx="1">
                  <c:v>Caserones-Regalito</c:v>
                </c:pt>
                <c:pt idx="2">
                  <c:v>Buenavista SXEW III</c:v>
                </c:pt>
                <c:pt idx="3">
                  <c:v>Glogow Gleboki-Przemyslowy</c:v>
                </c:pt>
                <c:pt idx="4">
                  <c:v>Sierra Gorda</c:v>
                </c:pt>
                <c:pt idx="5">
                  <c:v>Salobo II</c:v>
                </c:pt>
                <c:pt idx="6">
                  <c:v>Constancia</c:v>
                </c:pt>
                <c:pt idx="7">
                  <c:v>Sentinel (Trident)</c:v>
                </c:pt>
                <c:pt idx="8">
                  <c:v>Escondida OGP1</c:v>
                </c:pt>
                <c:pt idx="9">
                  <c:v>Buenavista - New Concentrator</c:v>
                </c:pt>
                <c:pt idx="10">
                  <c:v>Grasberg DMLZ</c:v>
                </c:pt>
                <c:pt idx="11">
                  <c:v>Bozshakol</c:v>
                </c:pt>
                <c:pt idx="12">
                  <c:v>Las Bambas</c:v>
                </c:pt>
                <c:pt idx="13">
                  <c:v>Cerro Verde Expansion</c:v>
                </c:pt>
                <c:pt idx="14">
                  <c:v>Tominskoye (concs)</c:v>
                </c:pt>
                <c:pt idx="15">
                  <c:v>Toquepala Expansion</c:v>
                </c:pt>
                <c:pt idx="16">
                  <c:v>Monywa/Letpadaung</c:v>
                </c:pt>
                <c:pt idx="17">
                  <c:v>Grasberg Block Cave</c:v>
                </c:pt>
                <c:pt idx="18">
                  <c:v>Cobre Panama (Petaquilla)</c:v>
                </c:pt>
                <c:pt idx="19">
                  <c:v>NICICO Miscellaneous greenfield</c:v>
                </c:pt>
                <c:pt idx="20">
                  <c:v>Yulong Phase II</c:v>
                </c:pt>
                <c:pt idx="21">
                  <c:v>Kamoa - Phase 1</c:v>
                </c:pt>
                <c:pt idx="22">
                  <c:v>Radomiro Tomic Sulphides II</c:v>
                </c:pt>
                <c:pt idx="23">
                  <c:v>Tia Maria</c:v>
                </c:pt>
                <c:pt idx="24">
                  <c:v>Sierra Gorda Expansion</c:v>
                </c:pt>
              </c:strCache>
            </c:strRef>
          </c:cat>
          <c:val>
            <c:numRef>
              <c:f>Sheet2!$C$2:$C$26</c:f>
              <c:numCache>
                <c:formatCode>0</c:formatCode>
                <c:ptCount val="25"/>
                <c:pt idx="0">
                  <c:v>0</c:v>
                </c:pt>
                <c:pt idx="1">
                  <c:v>0</c:v>
                </c:pt>
                <c:pt idx="2">
                  <c:v>0</c:v>
                </c:pt>
                <c:pt idx="3">
                  <c:v>0</c:v>
                </c:pt>
                <c:pt idx="4">
                  <c:v>0</c:v>
                </c:pt>
                <c:pt idx="5">
                  <c:v>0</c:v>
                </c:pt>
                <c:pt idx="6">
                  <c:v>100</c:v>
                </c:pt>
                <c:pt idx="7">
                  <c:v>285</c:v>
                </c:pt>
                <c:pt idx="8">
                  <c:v>321.93429239999995</c:v>
                </c:pt>
                <c:pt idx="9">
                  <c:v>188</c:v>
                </c:pt>
                <c:pt idx="10">
                  <c:v>140.0955111111104</c:v>
                </c:pt>
                <c:pt idx="11">
                  <c:v>100</c:v>
                </c:pt>
                <c:pt idx="12">
                  <c:v>315</c:v>
                </c:pt>
                <c:pt idx="13">
                  <c:v>270</c:v>
                </c:pt>
                <c:pt idx="14">
                  <c:v>116.16</c:v>
                </c:pt>
                <c:pt idx="15">
                  <c:v>0</c:v>
                </c:pt>
                <c:pt idx="16">
                  <c:v>0</c:v>
                </c:pt>
                <c:pt idx="17">
                  <c:v>326.75753076923064</c:v>
                </c:pt>
                <c:pt idx="18">
                  <c:v>320</c:v>
                </c:pt>
                <c:pt idx="19">
                  <c:v>0</c:v>
                </c:pt>
                <c:pt idx="20">
                  <c:v>0</c:v>
                </c:pt>
                <c:pt idx="21">
                  <c:v>0</c:v>
                </c:pt>
                <c:pt idx="22">
                  <c:v>0</c:v>
                </c:pt>
                <c:pt idx="23">
                  <c:v>0</c:v>
                </c:pt>
                <c:pt idx="24">
                  <c:v>100</c:v>
                </c:pt>
              </c:numCache>
            </c:numRef>
          </c:val>
        </c:ser>
        <c:ser>
          <c:idx val="1"/>
          <c:order val="2"/>
          <c:tx>
            <c:strRef>
              <c:f>Sheet2!$D$1</c:f>
              <c:strCache>
                <c:ptCount val="1"/>
                <c:pt idx="0">
                  <c:v>Probable</c:v>
                </c:pt>
              </c:strCache>
            </c:strRef>
          </c:tx>
          <c:spPr>
            <a:solidFill>
              <a:srgbClr val="1F497D"/>
            </a:solidFill>
          </c:spPr>
          <c:invertIfNegative val="0"/>
          <c:cat>
            <c:strRef>
              <c:f>Sheet2!$A$2:$A$36</c:f>
              <c:strCache>
                <c:ptCount val="25"/>
                <c:pt idx="0">
                  <c:v>Morenci Expansion</c:v>
                </c:pt>
                <c:pt idx="1">
                  <c:v>Caserones-Regalito</c:v>
                </c:pt>
                <c:pt idx="2">
                  <c:v>Buenavista SXEW III</c:v>
                </c:pt>
                <c:pt idx="3">
                  <c:v>Glogow Gleboki-Przemyslowy</c:v>
                </c:pt>
                <c:pt idx="4">
                  <c:v>Sierra Gorda</c:v>
                </c:pt>
                <c:pt idx="5">
                  <c:v>Salobo II</c:v>
                </c:pt>
                <c:pt idx="6">
                  <c:v>Constancia</c:v>
                </c:pt>
                <c:pt idx="7">
                  <c:v>Sentinel (Trident)</c:v>
                </c:pt>
                <c:pt idx="8">
                  <c:v>Escondida OGP1</c:v>
                </c:pt>
                <c:pt idx="9">
                  <c:v>Buenavista - New Concentrator</c:v>
                </c:pt>
                <c:pt idx="10">
                  <c:v>Grasberg DMLZ</c:v>
                </c:pt>
                <c:pt idx="11">
                  <c:v>Bozshakol</c:v>
                </c:pt>
                <c:pt idx="12">
                  <c:v>Las Bambas</c:v>
                </c:pt>
                <c:pt idx="13">
                  <c:v>Cerro Verde Expansion</c:v>
                </c:pt>
                <c:pt idx="14">
                  <c:v>Tominskoye (concs)</c:v>
                </c:pt>
                <c:pt idx="15">
                  <c:v>Toquepala Expansion</c:v>
                </c:pt>
                <c:pt idx="16">
                  <c:v>Monywa/Letpadaung</c:v>
                </c:pt>
                <c:pt idx="17">
                  <c:v>Grasberg Block Cave</c:v>
                </c:pt>
                <c:pt idx="18">
                  <c:v>Cobre Panama (Petaquilla)</c:v>
                </c:pt>
                <c:pt idx="19">
                  <c:v>NICICO Miscellaneous greenfield</c:v>
                </c:pt>
                <c:pt idx="20">
                  <c:v>Yulong Phase II</c:v>
                </c:pt>
                <c:pt idx="21">
                  <c:v>Kamoa - Phase 1</c:v>
                </c:pt>
                <c:pt idx="22">
                  <c:v>Radomiro Tomic Sulphides II</c:v>
                </c:pt>
                <c:pt idx="23">
                  <c:v>Tia Maria</c:v>
                </c:pt>
                <c:pt idx="24">
                  <c:v>Sierra Gorda Expansion</c:v>
                </c:pt>
              </c:strCache>
            </c:strRef>
          </c:cat>
          <c:val>
            <c:numRef>
              <c:f>Sheet2!$D$2:$D$26</c:f>
              <c:numCache>
                <c:formatCode>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100</c:v>
                </c:pt>
                <c:pt idx="16">
                  <c:v>100</c:v>
                </c:pt>
                <c:pt idx="17">
                  <c:v>0</c:v>
                </c:pt>
                <c:pt idx="18">
                  <c:v>0</c:v>
                </c:pt>
                <c:pt idx="19">
                  <c:v>100</c:v>
                </c:pt>
                <c:pt idx="20">
                  <c:v>100</c:v>
                </c:pt>
                <c:pt idx="21">
                  <c:v>0</c:v>
                </c:pt>
                <c:pt idx="22">
                  <c:v>300</c:v>
                </c:pt>
                <c:pt idx="23">
                  <c:v>0</c:v>
                </c:pt>
                <c:pt idx="24">
                  <c:v>0</c:v>
                </c:pt>
              </c:numCache>
            </c:numRef>
          </c:val>
        </c:ser>
        <c:ser>
          <c:idx val="2"/>
          <c:order val="3"/>
          <c:tx>
            <c:strRef>
              <c:f>Sheet2!$E$1</c:f>
              <c:strCache>
                <c:ptCount val="1"/>
                <c:pt idx="0">
                  <c:v>Possible</c:v>
                </c:pt>
              </c:strCache>
            </c:strRef>
          </c:tx>
          <c:spPr>
            <a:solidFill>
              <a:srgbClr val="95B3D7"/>
            </a:solidFill>
          </c:spPr>
          <c:invertIfNegative val="0"/>
          <c:cat>
            <c:strRef>
              <c:f>Sheet2!$A$2:$A$36</c:f>
              <c:strCache>
                <c:ptCount val="25"/>
                <c:pt idx="0">
                  <c:v>Morenci Expansion</c:v>
                </c:pt>
                <c:pt idx="1">
                  <c:v>Caserones-Regalito</c:v>
                </c:pt>
                <c:pt idx="2">
                  <c:v>Buenavista SXEW III</c:v>
                </c:pt>
                <c:pt idx="3">
                  <c:v>Glogow Gleboki-Przemyslowy</c:v>
                </c:pt>
                <c:pt idx="4">
                  <c:v>Sierra Gorda</c:v>
                </c:pt>
                <c:pt idx="5">
                  <c:v>Salobo II</c:v>
                </c:pt>
                <c:pt idx="6">
                  <c:v>Constancia</c:v>
                </c:pt>
                <c:pt idx="7">
                  <c:v>Sentinel (Trident)</c:v>
                </c:pt>
                <c:pt idx="8">
                  <c:v>Escondida OGP1</c:v>
                </c:pt>
                <c:pt idx="9">
                  <c:v>Buenavista - New Concentrator</c:v>
                </c:pt>
                <c:pt idx="10">
                  <c:v>Grasberg DMLZ</c:v>
                </c:pt>
                <c:pt idx="11">
                  <c:v>Bozshakol</c:v>
                </c:pt>
                <c:pt idx="12">
                  <c:v>Las Bambas</c:v>
                </c:pt>
                <c:pt idx="13">
                  <c:v>Cerro Verde Expansion</c:v>
                </c:pt>
                <c:pt idx="14">
                  <c:v>Tominskoye (concs)</c:v>
                </c:pt>
                <c:pt idx="15">
                  <c:v>Toquepala Expansion</c:v>
                </c:pt>
                <c:pt idx="16">
                  <c:v>Monywa/Letpadaung</c:v>
                </c:pt>
                <c:pt idx="17">
                  <c:v>Grasberg Block Cave</c:v>
                </c:pt>
                <c:pt idx="18">
                  <c:v>Cobre Panama (Petaquilla)</c:v>
                </c:pt>
                <c:pt idx="19">
                  <c:v>NICICO Miscellaneous greenfield</c:v>
                </c:pt>
                <c:pt idx="20">
                  <c:v>Yulong Phase II</c:v>
                </c:pt>
                <c:pt idx="21">
                  <c:v>Kamoa - Phase 1</c:v>
                </c:pt>
                <c:pt idx="22">
                  <c:v>Radomiro Tomic Sulphides II</c:v>
                </c:pt>
                <c:pt idx="23">
                  <c:v>Tia Maria</c:v>
                </c:pt>
                <c:pt idx="24">
                  <c:v>Sierra Gorda Expansion</c:v>
                </c:pt>
              </c:strCache>
            </c:strRef>
          </c:cat>
          <c:val>
            <c:numRef>
              <c:f>Sheet2!$E$2:$E$26</c:f>
              <c:numCache>
                <c:formatCode>0</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105</c:v>
                </c:pt>
                <c:pt idx="22">
                  <c:v>0</c:v>
                </c:pt>
                <c:pt idx="23">
                  <c:v>120</c:v>
                </c:pt>
                <c:pt idx="24">
                  <c:v>0</c:v>
                </c:pt>
              </c:numCache>
            </c:numRef>
          </c:val>
        </c:ser>
        <c:dLbls>
          <c:showLegendKey val="0"/>
          <c:showVal val="0"/>
          <c:showCatName val="0"/>
          <c:showSerName val="0"/>
          <c:showPercent val="0"/>
          <c:showBubbleSize val="0"/>
        </c:dLbls>
        <c:gapWidth val="100"/>
        <c:overlap val="100"/>
        <c:axId val="196228608"/>
        <c:axId val="196230144"/>
      </c:barChart>
      <c:catAx>
        <c:axId val="196228608"/>
        <c:scaling>
          <c:orientation val="minMax"/>
        </c:scaling>
        <c:delete val="0"/>
        <c:axPos val="b"/>
        <c:numFmt formatCode="General" sourceLinked="1"/>
        <c:majorTickMark val="out"/>
        <c:minorTickMark val="none"/>
        <c:tickLblPos val="nextTo"/>
        <c:spPr>
          <a:ln>
            <a:solidFill>
              <a:schemeClr val="tx1"/>
            </a:solidFill>
          </a:ln>
        </c:spPr>
        <c:txPr>
          <a:bodyPr rot="-3000000"/>
          <a:lstStyle/>
          <a:p>
            <a:pPr>
              <a:defRPr/>
            </a:pPr>
            <a:endParaRPr lang="zh-CN"/>
          </a:p>
        </c:txPr>
        <c:crossAx val="196230144"/>
        <c:crosses val="autoZero"/>
        <c:auto val="1"/>
        <c:lblAlgn val="ctr"/>
        <c:lblOffset val="100"/>
        <c:noMultiLvlLbl val="0"/>
      </c:catAx>
      <c:valAx>
        <c:axId val="196230144"/>
        <c:scaling>
          <c:orientation val="minMax"/>
          <c:max val="500"/>
        </c:scaling>
        <c:delete val="0"/>
        <c:axPos val="l"/>
        <c:numFmt formatCode="0" sourceLinked="1"/>
        <c:majorTickMark val="out"/>
        <c:minorTickMark val="none"/>
        <c:tickLblPos val="nextTo"/>
        <c:spPr>
          <a:ln>
            <a:solidFill>
              <a:schemeClr val="tx1"/>
            </a:solidFill>
          </a:ln>
        </c:spPr>
        <c:crossAx val="196228608"/>
        <c:crosses val="autoZero"/>
        <c:crossBetween val="between"/>
      </c:valAx>
    </c:plotArea>
    <c:legend>
      <c:legendPos val="r"/>
      <c:layout>
        <c:manualLayout>
          <c:xMode val="edge"/>
          <c:yMode val="edge"/>
          <c:x val="0.12290936625573708"/>
          <c:y val="0.15496055993778471"/>
          <c:w val="0.1150656717170211"/>
          <c:h val="0.21365446574312291"/>
        </c:manualLayout>
      </c:layout>
      <c:overlay val="1"/>
    </c:legend>
    <c:plotVisOnly val="1"/>
    <c:dispBlanksAs val="gap"/>
    <c:showDLblsOverMax val="0"/>
  </c:chart>
  <c:txPr>
    <a:bodyPr/>
    <a:lstStyle/>
    <a:p>
      <a:pPr>
        <a:defRPr sz="1000">
          <a:latin typeface="Arial "/>
        </a:defRPr>
      </a:pPr>
      <a:endParaRPr lang="zh-CN"/>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1"/>
          <c:order val="0"/>
          <c:tx>
            <c:strRef>
              <c:f>Sheet5!$M$1</c:f>
              <c:strCache>
                <c:ptCount val="1"/>
                <c:pt idx="0">
                  <c:v>Net of by-product cash costs</c:v>
                </c:pt>
              </c:strCache>
            </c:strRef>
          </c:tx>
          <c:spPr>
            <a:solidFill>
              <a:srgbClr val="68A4F4"/>
            </a:solidFill>
            <a:ln>
              <a:solidFill>
                <a:prstClr val="black"/>
              </a:solidFill>
            </a:ln>
          </c:spPr>
          <c:cat>
            <c:numRef>
              <c:f>Sheet5!$L$2:$L$1200</c:f>
              <c:numCache>
                <c:formatCode>0.00</c:formatCode>
                <c:ptCount val="1199"/>
                <c:pt idx="0">
                  <c:v>0</c:v>
                </c:pt>
                <c:pt idx="1">
                  <c:v>0</c:v>
                </c:pt>
                <c:pt idx="2">
                  <c:v>12.5</c:v>
                </c:pt>
                <c:pt idx="3">
                  <c:v>25</c:v>
                </c:pt>
                <c:pt idx="4">
                  <c:v>25</c:v>
                </c:pt>
                <c:pt idx="5">
                  <c:v>25</c:v>
                </c:pt>
                <c:pt idx="6">
                  <c:v>47</c:v>
                </c:pt>
                <c:pt idx="7">
                  <c:v>69</c:v>
                </c:pt>
                <c:pt idx="8">
                  <c:v>69</c:v>
                </c:pt>
                <c:pt idx="9">
                  <c:v>69</c:v>
                </c:pt>
                <c:pt idx="10">
                  <c:v>70.25</c:v>
                </c:pt>
                <c:pt idx="11">
                  <c:v>71.5</c:v>
                </c:pt>
                <c:pt idx="12">
                  <c:v>71.5</c:v>
                </c:pt>
                <c:pt idx="13">
                  <c:v>71.5</c:v>
                </c:pt>
                <c:pt idx="14">
                  <c:v>86</c:v>
                </c:pt>
                <c:pt idx="15">
                  <c:v>100.5</c:v>
                </c:pt>
                <c:pt idx="16">
                  <c:v>100.5</c:v>
                </c:pt>
                <c:pt idx="17">
                  <c:v>100.5</c:v>
                </c:pt>
                <c:pt idx="18">
                  <c:v>141.69999999999999</c:v>
                </c:pt>
                <c:pt idx="19">
                  <c:v>182.9</c:v>
                </c:pt>
                <c:pt idx="20">
                  <c:v>182.9</c:v>
                </c:pt>
                <c:pt idx="21">
                  <c:v>182.9</c:v>
                </c:pt>
                <c:pt idx="22">
                  <c:v>220.4</c:v>
                </c:pt>
                <c:pt idx="23">
                  <c:v>257.89999999999969</c:v>
                </c:pt>
                <c:pt idx="24">
                  <c:v>257.89999999999969</c:v>
                </c:pt>
                <c:pt idx="25">
                  <c:v>257.89999999999969</c:v>
                </c:pt>
                <c:pt idx="26">
                  <c:v>307.89999999999969</c:v>
                </c:pt>
                <c:pt idx="27">
                  <c:v>357.9</c:v>
                </c:pt>
                <c:pt idx="28">
                  <c:v>357.9</c:v>
                </c:pt>
                <c:pt idx="29">
                  <c:v>357.9</c:v>
                </c:pt>
                <c:pt idx="30">
                  <c:v>365.4</c:v>
                </c:pt>
                <c:pt idx="31">
                  <c:v>372.9</c:v>
                </c:pt>
                <c:pt idx="32">
                  <c:v>372.9</c:v>
                </c:pt>
                <c:pt idx="33">
                  <c:v>372.9</c:v>
                </c:pt>
                <c:pt idx="34">
                  <c:v>380.4</c:v>
                </c:pt>
                <c:pt idx="35">
                  <c:v>387.9</c:v>
                </c:pt>
                <c:pt idx="36">
                  <c:v>387.9</c:v>
                </c:pt>
                <c:pt idx="37">
                  <c:v>387.9</c:v>
                </c:pt>
                <c:pt idx="38">
                  <c:v>402.9</c:v>
                </c:pt>
                <c:pt idx="39">
                  <c:v>417.9</c:v>
                </c:pt>
                <c:pt idx="40">
                  <c:v>417.9</c:v>
                </c:pt>
                <c:pt idx="41">
                  <c:v>417.9</c:v>
                </c:pt>
                <c:pt idx="42">
                  <c:v>421.4</c:v>
                </c:pt>
                <c:pt idx="43">
                  <c:v>424.9</c:v>
                </c:pt>
                <c:pt idx="44">
                  <c:v>424.9</c:v>
                </c:pt>
                <c:pt idx="45">
                  <c:v>424.9</c:v>
                </c:pt>
                <c:pt idx="46">
                  <c:v>435.21249999999969</c:v>
                </c:pt>
                <c:pt idx="47">
                  <c:v>445.52499999999969</c:v>
                </c:pt>
                <c:pt idx="48">
                  <c:v>445.52499999999969</c:v>
                </c:pt>
                <c:pt idx="49">
                  <c:v>445.52499999999969</c:v>
                </c:pt>
                <c:pt idx="50">
                  <c:v>488.02499999999969</c:v>
                </c:pt>
                <c:pt idx="51">
                  <c:v>530.52499999999998</c:v>
                </c:pt>
                <c:pt idx="52">
                  <c:v>530.52499999999998</c:v>
                </c:pt>
                <c:pt idx="53">
                  <c:v>530.52499999999998</c:v>
                </c:pt>
                <c:pt idx="54">
                  <c:v>545.52499999999998</c:v>
                </c:pt>
                <c:pt idx="55">
                  <c:v>560.52499999999998</c:v>
                </c:pt>
                <c:pt idx="56">
                  <c:v>560.52499999999998</c:v>
                </c:pt>
                <c:pt idx="57">
                  <c:v>560.52499999999998</c:v>
                </c:pt>
                <c:pt idx="58">
                  <c:v>687.38359999999989</c:v>
                </c:pt>
                <c:pt idx="59">
                  <c:v>814.24219999999946</c:v>
                </c:pt>
                <c:pt idx="60">
                  <c:v>814.24219999999946</c:v>
                </c:pt>
                <c:pt idx="61">
                  <c:v>814.24219999999946</c:v>
                </c:pt>
                <c:pt idx="62">
                  <c:v>817.8421999999938</c:v>
                </c:pt>
                <c:pt idx="63">
                  <c:v>821.44219999999746</c:v>
                </c:pt>
                <c:pt idx="64">
                  <c:v>821.44219999999746</c:v>
                </c:pt>
                <c:pt idx="65">
                  <c:v>821.44219999999746</c:v>
                </c:pt>
                <c:pt idx="66">
                  <c:v>826.44219999999746</c:v>
                </c:pt>
                <c:pt idx="67">
                  <c:v>831.44219999999746</c:v>
                </c:pt>
                <c:pt idx="68">
                  <c:v>831.44219999999746</c:v>
                </c:pt>
                <c:pt idx="69">
                  <c:v>831.44219999999746</c:v>
                </c:pt>
                <c:pt idx="70">
                  <c:v>846.44219999999746</c:v>
                </c:pt>
                <c:pt idx="71">
                  <c:v>861.44219999999746</c:v>
                </c:pt>
                <c:pt idx="72">
                  <c:v>861.44219999999746</c:v>
                </c:pt>
                <c:pt idx="73">
                  <c:v>861.44219999999746</c:v>
                </c:pt>
                <c:pt idx="74">
                  <c:v>868.94219999999746</c:v>
                </c:pt>
                <c:pt idx="75">
                  <c:v>876.44219999999746</c:v>
                </c:pt>
                <c:pt idx="76">
                  <c:v>876.44219999999746</c:v>
                </c:pt>
                <c:pt idx="77">
                  <c:v>876.44219999999746</c:v>
                </c:pt>
                <c:pt idx="78">
                  <c:v>1126.4422</c:v>
                </c:pt>
                <c:pt idx="79">
                  <c:v>1376.4422</c:v>
                </c:pt>
                <c:pt idx="80">
                  <c:v>1376.4422</c:v>
                </c:pt>
                <c:pt idx="81">
                  <c:v>1376.4422</c:v>
                </c:pt>
                <c:pt idx="82">
                  <c:v>1450.4422</c:v>
                </c:pt>
                <c:pt idx="83">
                  <c:v>1524.4422</c:v>
                </c:pt>
                <c:pt idx="84">
                  <c:v>1524.4422</c:v>
                </c:pt>
                <c:pt idx="85">
                  <c:v>1524.4422</c:v>
                </c:pt>
                <c:pt idx="86">
                  <c:v>1562.1101999999998</c:v>
                </c:pt>
                <c:pt idx="87">
                  <c:v>1599.7782</c:v>
                </c:pt>
                <c:pt idx="88">
                  <c:v>1599.7782</c:v>
                </c:pt>
                <c:pt idx="89">
                  <c:v>1599.7782</c:v>
                </c:pt>
                <c:pt idx="90">
                  <c:v>1600.0911999999998</c:v>
                </c:pt>
                <c:pt idx="91">
                  <c:v>1600.4041999999999</c:v>
                </c:pt>
                <c:pt idx="92">
                  <c:v>1600.4041999999999</c:v>
                </c:pt>
                <c:pt idx="93">
                  <c:v>1600.4041999999999</c:v>
                </c:pt>
                <c:pt idx="94">
                  <c:v>1611.4041999999999</c:v>
                </c:pt>
                <c:pt idx="95">
                  <c:v>1622.4041999999999</c:v>
                </c:pt>
                <c:pt idx="96">
                  <c:v>1622.4041999999999</c:v>
                </c:pt>
                <c:pt idx="97">
                  <c:v>1622.4041999999999</c:v>
                </c:pt>
                <c:pt idx="98">
                  <c:v>1637.4041999999999</c:v>
                </c:pt>
                <c:pt idx="99">
                  <c:v>1652.4041999999999</c:v>
                </c:pt>
                <c:pt idx="100">
                  <c:v>1652.4041999999999</c:v>
                </c:pt>
                <c:pt idx="101">
                  <c:v>1652.4041999999999</c:v>
                </c:pt>
                <c:pt idx="102">
                  <c:v>1676.9041999999999</c:v>
                </c:pt>
                <c:pt idx="103">
                  <c:v>1701.4041999999999</c:v>
                </c:pt>
                <c:pt idx="104">
                  <c:v>1701.4041999999999</c:v>
                </c:pt>
                <c:pt idx="105">
                  <c:v>1701.4041999999999</c:v>
                </c:pt>
                <c:pt idx="106">
                  <c:v>1710.9041999999999</c:v>
                </c:pt>
                <c:pt idx="107">
                  <c:v>1720.4041999999999</c:v>
                </c:pt>
                <c:pt idx="108">
                  <c:v>1720.4041999999999</c:v>
                </c:pt>
                <c:pt idx="109">
                  <c:v>1720.4041999999999</c:v>
                </c:pt>
                <c:pt idx="110">
                  <c:v>1745.4041999999999</c:v>
                </c:pt>
                <c:pt idx="111">
                  <c:v>1770.4041999999999</c:v>
                </c:pt>
                <c:pt idx="112">
                  <c:v>1770.4041999999999</c:v>
                </c:pt>
                <c:pt idx="113">
                  <c:v>1770.4041999999999</c:v>
                </c:pt>
                <c:pt idx="114">
                  <c:v>1773.4041999999999</c:v>
                </c:pt>
                <c:pt idx="115">
                  <c:v>1776.4041999999999</c:v>
                </c:pt>
                <c:pt idx="116">
                  <c:v>1776.4041999999999</c:v>
                </c:pt>
                <c:pt idx="117">
                  <c:v>1776.4041999999999</c:v>
                </c:pt>
                <c:pt idx="118">
                  <c:v>1786.4041999999999</c:v>
                </c:pt>
                <c:pt idx="119">
                  <c:v>1796.4041999999999</c:v>
                </c:pt>
                <c:pt idx="120">
                  <c:v>1796.4041999999999</c:v>
                </c:pt>
                <c:pt idx="121">
                  <c:v>1796.4041999999999</c:v>
                </c:pt>
                <c:pt idx="122">
                  <c:v>1868.4041999999999</c:v>
                </c:pt>
                <c:pt idx="123">
                  <c:v>1940.4041999999999</c:v>
                </c:pt>
                <c:pt idx="124">
                  <c:v>1940.4041999999999</c:v>
                </c:pt>
                <c:pt idx="125">
                  <c:v>1940.4041999999999</c:v>
                </c:pt>
                <c:pt idx="126">
                  <c:v>1955.5448249999906</c:v>
                </c:pt>
                <c:pt idx="127">
                  <c:v>1970.6854499999906</c:v>
                </c:pt>
                <c:pt idx="128">
                  <c:v>1970.6854499999906</c:v>
                </c:pt>
                <c:pt idx="129">
                  <c:v>1970.6854499999906</c:v>
                </c:pt>
                <c:pt idx="130">
                  <c:v>2020.1854499999906</c:v>
                </c:pt>
                <c:pt idx="131">
                  <c:v>2069.6854499999827</c:v>
                </c:pt>
                <c:pt idx="132">
                  <c:v>2069.6854499999827</c:v>
                </c:pt>
                <c:pt idx="133">
                  <c:v>2069.6854499999827</c:v>
                </c:pt>
                <c:pt idx="134">
                  <c:v>2078.6854499999827</c:v>
                </c:pt>
                <c:pt idx="135">
                  <c:v>2087.6854499999827</c:v>
                </c:pt>
                <c:pt idx="136">
                  <c:v>2087.6854499999827</c:v>
                </c:pt>
                <c:pt idx="137">
                  <c:v>2087.6854499999827</c:v>
                </c:pt>
                <c:pt idx="138">
                  <c:v>2200.1854499999827</c:v>
                </c:pt>
                <c:pt idx="139">
                  <c:v>2312.6854499999827</c:v>
                </c:pt>
                <c:pt idx="140">
                  <c:v>2312.6854499999827</c:v>
                </c:pt>
                <c:pt idx="141">
                  <c:v>2312.6854499999827</c:v>
                </c:pt>
                <c:pt idx="142">
                  <c:v>2337.6854499999827</c:v>
                </c:pt>
                <c:pt idx="143">
                  <c:v>2362.6854499999827</c:v>
                </c:pt>
                <c:pt idx="144">
                  <c:v>2362.6854499999827</c:v>
                </c:pt>
                <c:pt idx="145">
                  <c:v>2362.6854499999827</c:v>
                </c:pt>
                <c:pt idx="146">
                  <c:v>2394.6854499999827</c:v>
                </c:pt>
                <c:pt idx="147">
                  <c:v>2426.6854499999827</c:v>
                </c:pt>
                <c:pt idx="148">
                  <c:v>2426.6854499999827</c:v>
                </c:pt>
                <c:pt idx="149">
                  <c:v>2426.6854499999827</c:v>
                </c:pt>
                <c:pt idx="150">
                  <c:v>2476.6854499999827</c:v>
                </c:pt>
                <c:pt idx="151">
                  <c:v>2526.6854499999827</c:v>
                </c:pt>
                <c:pt idx="152">
                  <c:v>2526.6854499999827</c:v>
                </c:pt>
                <c:pt idx="153">
                  <c:v>2526.6854499999827</c:v>
                </c:pt>
                <c:pt idx="154">
                  <c:v>2554.1854499999827</c:v>
                </c:pt>
                <c:pt idx="155">
                  <c:v>2581.6854499999827</c:v>
                </c:pt>
                <c:pt idx="156">
                  <c:v>2581.6854499999827</c:v>
                </c:pt>
                <c:pt idx="157">
                  <c:v>2581.6854499999827</c:v>
                </c:pt>
                <c:pt idx="158">
                  <c:v>2591.6854499999827</c:v>
                </c:pt>
                <c:pt idx="159">
                  <c:v>2601.6854499999827</c:v>
                </c:pt>
                <c:pt idx="160">
                  <c:v>2601.6854499999827</c:v>
                </c:pt>
                <c:pt idx="161">
                  <c:v>2601.6854499999827</c:v>
                </c:pt>
                <c:pt idx="162">
                  <c:v>2626.6854499999827</c:v>
                </c:pt>
                <c:pt idx="163">
                  <c:v>2651.6854499999827</c:v>
                </c:pt>
                <c:pt idx="164">
                  <c:v>2651.6854499999827</c:v>
                </c:pt>
                <c:pt idx="165">
                  <c:v>2651.6854499999827</c:v>
                </c:pt>
                <c:pt idx="166">
                  <c:v>2811.6854499999827</c:v>
                </c:pt>
                <c:pt idx="167">
                  <c:v>2971.6854499999827</c:v>
                </c:pt>
                <c:pt idx="168">
                  <c:v>2971.6854499999827</c:v>
                </c:pt>
                <c:pt idx="169">
                  <c:v>2971.6854499999827</c:v>
                </c:pt>
                <c:pt idx="170">
                  <c:v>2989.6854499999827</c:v>
                </c:pt>
                <c:pt idx="171">
                  <c:v>3007.6854499999827</c:v>
                </c:pt>
                <c:pt idx="172">
                  <c:v>3007.6854499999827</c:v>
                </c:pt>
                <c:pt idx="173">
                  <c:v>3007.6854499999827</c:v>
                </c:pt>
                <c:pt idx="174">
                  <c:v>3052.6854499999827</c:v>
                </c:pt>
                <c:pt idx="175">
                  <c:v>3097.6854499999827</c:v>
                </c:pt>
                <c:pt idx="176">
                  <c:v>3097.6854499999827</c:v>
                </c:pt>
                <c:pt idx="177">
                  <c:v>3097.6854499999827</c:v>
                </c:pt>
                <c:pt idx="178">
                  <c:v>3179.7987312499999</c:v>
                </c:pt>
                <c:pt idx="179">
                  <c:v>3261.9120125000286</c:v>
                </c:pt>
                <c:pt idx="180">
                  <c:v>3261.9120125000286</c:v>
                </c:pt>
                <c:pt idx="181">
                  <c:v>3261.9120125000286</c:v>
                </c:pt>
                <c:pt idx="182">
                  <c:v>3300.9120125000286</c:v>
                </c:pt>
                <c:pt idx="183">
                  <c:v>3339.9120125000286</c:v>
                </c:pt>
                <c:pt idx="184">
                  <c:v>3339.9120125000286</c:v>
                </c:pt>
                <c:pt idx="185">
                  <c:v>3339.9120125000286</c:v>
                </c:pt>
                <c:pt idx="186">
                  <c:v>3349.9120125000286</c:v>
                </c:pt>
                <c:pt idx="187">
                  <c:v>3359.9120125000286</c:v>
                </c:pt>
                <c:pt idx="188">
                  <c:v>3359.9120125000286</c:v>
                </c:pt>
                <c:pt idx="189">
                  <c:v>3359.9120125000286</c:v>
                </c:pt>
                <c:pt idx="190">
                  <c:v>3459.9120125000286</c:v>
                </c:pt>
                <c:pt idx="191">
                  <c:v>3559.9120125000286</c:v>
                </c:pt>
                <c:pt idx="192">
                  <c:v>3559.9120125000286</c:v>
                </c:pt>
                <c:pt idx="193">
                  <c:v>3559.9120125000286</c:v>
                </c:pt>
                <c:pt idx="194">
                  <c:v>3642.4120125000286</c:v>
                </c:pt>
                <c:pt idx="195">
                  <c:v>3724.9120125000286</c:v>
                </c:pt>
                <c:pt idx="196">
                  <c:v>3724.9120125000286</c:v>
                </c:pt>
                <c:pt idx="197">
                  <c:v>3724.9120125000286</c:v>
                </c:pt>
                <c:pt idx="198">
                  <c:v>3759.9120125000286</c:v>
                </c:pt>
                <c:pt idx="199">
                  <c:v>3794.9120125000286</c:v>
                </c:pt>
                <c:pt idx="200">
                  <c:v>3794.9120125000286</c:v>
                </c:pt>
                <c:pt idx="201">
                  <c:v>3794.9120125000286</c:v>
                </c:pt>
                <c:pt idx="202">
                  <c:v>3796.1120125000225</c:v>
                </c:pt>
                <c:pt idx="203">
                  <c:v>3797.3120125000351</c:v>
                </c:pt>
                <c:pt idx="204">
                  <c:v>3797.3120125000351</c:v>
                </c:pt>
                <c:pt idx="205">
                  <c:v>3797.3120125000351</c:v>
                </c:pt>
                <c:pt idx="206">
                  <c:v>3799.8120125000337</c:v>
                </c:pt>
                <c:pt idx="207">
                  <c:v>3802.3120125000351</c:v>
                </c:pt>
                <c:pt idx="208">
                  <c:v>3802.3120125000351</c:v>
                </c:pt>
                <c:pt idx="209">
                  <c:v>3802.3120125000351</c:v>
                </c:pt>
                <c:pt idx="210">
                  <c:v>3803.0620124999996</c:v>
                </c:pt>
                <c:pt idx="211">
                  <c:v>3803.8120125000351</c:v>
                </c:pt>
                <c:pt idx="212">
                  <c:v>3803.8120125000351</c:v>
                </c:pt>
                <c:pt idx="213">
                  <c:v>3803.8120125000351</c:v>
                </c:pt>
                <c:pt idx="214">
                  <c:v>3818.8120125000337</c:v>
                </c:pt>
                <c:pt idx="215">
                  <c:v>3833.8120125000351</c:v>
                </c:pt>
                <c:pt idx="216">
                  <c:v>3833.8120125000351</c:v>
                </c:pt>
                <c:pt idx="217">
                  <c:v>3833.8120125000351</c:v>
                </c:pt>
                <c:pt idx="218">
                  <c:v>3912.3120125000337</c:v>
                </c:pt>
                <c:pt idx="219">
                  <c:v>3990.8120125000351</c:v>
                </c:pt>
                <c:pt idx="220">
                  <c:v>3990.8120125000351</c:v>
                </c:pt>
                <c:pt idx="221">
                  <c:v>3990.8120125000351</c:v>
                </c:pt>
                <c:pt idx="222">
                  <c:v>3996.7120125000192</c:v>
                </c:pt>
                <c:pt idx="223">
                  <c:v>4002.612012500023</c:v>
                </c:pt>
                <c:pt idx="224">
                  <c:v>4002.612012500023</c:v>
                </c:pt>
                <c:pt idx="225">
                  <c:v>4002.612012500023</c:v>
                </c:pt>
                <c:pt idx="226">
                  <c:v>4003.6120125000239</c:v>
                </c:pt>
                <c:pt idx="227">
                  <c:v>4004.612012500023</c:v>
                </c:pt>
                <c:pt idx="228">
                  <c:v>4004.612012500023</c:v>
                </c:pt>
                <c:pt idx="229">
                  <c:v>4004.612012500023</c:v>
                </c:pt>
                <c:pt idx="230">
                  <c:v>4229.6120125000034</c:v>
                </c:pt>
                <c:pt idx="231">
                  <c:v>4454.6120125000034</c:v>
                </c:pt>
                <c:pt idx="232">
                  <c:v>4454.6120125000034</c:v>
                </c:pt>
                <c:pt idx="233">
                  <c:v>4454.6120125000034</c:v>
                </c:pt>
                <c:pt idx="234">
                  <c:v>4479.6120125000034</c:v>
                </c:pt>
                <c:pt idx="235">
                  <c:v>4504.6120125000034</c:v>
                </c:pt>
                <c:pt idx="236">
                  <c:v>4504.6120125000034</c:v>
                </c:pt>
                <c:pt idx="237">
                  <c:v>4504.6120125000034</c:v>
                </c:pt>
                <c:pt idx="238">
                  <c:v>4552.1120125000034</c:v>
                </c:pt>
                <c:pt idx="239">
                  <c:v>4599.6120125000034</c:v>
                </c:pt>
                <c:pt idx="240">
                  <c:v>4599.6120125000034</c:v>
                </c:pt>
                <c:pt idx="241">
                  <c:v>4599.6120125000034</c:v>
                </c:pt>
                <c:pt idx="242">
                  <c:v>4654.6120125000034</c:v>
                </c:pt>
                <c:pt idx="243">
                  <c:v>4709.6120125000034</c:v>
                </c:pt>
                <c:pt idx="244">
                  <c:v>4709.6120125000034</c:v>
                </c:pt>
                <c:pt idx="245">
                  <c:v>4709.6120125000034</c:v>
                </c:pt>
                <c:pt idx="246">
                  <c:v>4757.1120125000034</c:v>
                </c:pt>
                <c:pt idx="247">
                  <c:v>4804.6120125000034</c:v>
                </c:pt>
                <c:pt idx="248">
                  <c:v>4804.6120125000034</c:v>
                </c:pt>
                <c:pt idx="249">
                  <c:v>4804.6120125000034</c:v>
                </c:pt>
                <c:pt idx="250">
                  <c:v>4817.5420125000001</c:v>
                </c:pt>
                <c:pt idx="251">
                  <c:v>4830.4720124999994</c:v>
                </c:pt>
                <c:pt idx="252">
                  <c:v>4830.4720124999994</c:v>
                </c:pt>
                <c:pt idx="253">
                  <c:v>4830.4720124999994</c:v>
                </c:pt>
                <c:pt idx="254">
                  <c:v>4845.9720124999994</c:v>
                </c:pt>
                <c:pt idx="255">
                  <c:v>4861.4720124999994</c:v>
                </c:pt>
                <c:pt idx="256">
                  <c:v>4861.4720124999994</c:v>
                </c:pt>
                <c:pt idx="257">
                  <c:v>4861.4720124999994</c:v>
                </c:pt>
                <c:pt idx="258">
                  <c:v>4904.7845124999994</c:v>
                </c:pt>
                <c:pt idx="259">
                  <c:v>4948.0970124999994</c:v>
                </c:pt>
                <c:pt idx="260">
                  <c:v>4948.0970124999994</c:v>
                </c:pt>
                <c:pt idx="261">
                  <c:v>4948.0970124999994</c:v>
                </c:pt>
                <c:pt idx="262">
                  <c:v>5198.0970124999994</c:v>
                </c:pt>
                <c:pt idx="263">
                  <c:v>5448.0970124999994</c:v>
                </c:pt>
                <c:pt idx="264">
                  <c:v>5448.0970124999994</c:v>
                </c:pt>
                <c:pt idx="265">
                  <c:v>5448.0970124999994</c:v>
                </c:pt>
                <c:pt idx="266">
                  <c:v>5500.5970124999994</c:v>
                </c:pt>
                <c:pt idx="267">
                  <c:v>5553.0970124999994</c:v>
                </c:pt>
                <c:pt idx="268">
                  <c:v>5553.0970124999994</c:v>
                </c:pt>
                <c:pt idx="269">
                  <c:v>5553.0970124999994</c:v>
                </c:pt>
                <c:pt idx="270">
                  <c:v>5648.0970124999994</c:v>
                </c:pt>
                <c:pt idx="271">
                  <c:v>5743.0970124999994</c:v>
                </c:pt>
                <c:pt idx="272">
                  <c:v>5743.0970124999994</c:v>
                </c:pt>
                <c:pt idx="273">
                  <c:v>5743.0970124999994</c:v>
                </c:pt>
                <c:pt idx="274">
                  <c:v>5817.9445124999993</c:v>
                </c:pt>
                <c:pt idx="275">
                  <c:v>5892.7920125000001</c:v>
                </c:pt>
                <c:pt idx="276">
                  <c:v>5892.7920125000001</c:v>
                </c:pt>
                <c:pt idx="277">
                  <c:v>5892.7920125000001</c:v>
                </c:pt>
                <c:pt idx="278">
                  <c:v>5927.9482625000001</c:v>
                </c:pt>
                <c:pt idx="279">
                  <c:v>5963.1045125000001</c:v>
                </c:pt>
                <c:pt idx="280">
                  <c:v>5963.1045125000001</c:v>
                </c:pt>
                <c:pt idx="281">
                  <c:v>5963.1045125000001</c:v>
                </c:pt>
                <c:pt idx="282">
                  <c:v>5988.1045125000001</c:v>
                </c:pt>
                <c:pt idx="283">
                  <c:v>6013.1045125000001</c:v>
                </c:pt>
                <c:pt idx="284">
                  <c:v>6013.1045125000001</c:v>
                </c:pt>
                <c:pt idx="285">
                  <c:v>6013.1045125000001</c:v>
                </c:pt>
                <c:pt idx="286">
                  <c:v>6018.6045125000001</c:v>
                </c:pt>
                <c:pt idx="287">
                  <c:v>6024.1045125000001</c:v>
                </c:pt>
                <c:pt idx="288">
                  <c:v>6024.1045125000001</c:v>
                </c:pt>
                <c:pt idx="289">
                  <c:v>6024.1045125000001</c:v>
                </c:pt>
                <c:pt idx="290">
                  <c:v>6034.1045125000001</c:v>
                </c:pt>
                <c:pt idx="291">
                  <c:v>6044.1045125000001</c:v>
                </c:pt>
                <c:pt idx="292">
                  <c:v>6044.1045125000001</c:v>
                </c:pt>
                <c:pt idx="293">
                  <c:v>6044.1045125000001</c:v>
                </c:pt>
                <c:pt idx="294">
                  <c:v>6225.6045125000001</c:v>
                </c:pt>
                <c:pt idx="295">
                  <c:v>6407.1045125000001</c:v>
                </c:pt>
                <c:pt idx="296">
                  <c:v>6407.1045125000001</c:v>
                </c:pt>
                <c:pt idx="297">
                  <c:v>6407.1045125000001</c:v>
                </c:pt>
                <c:pt idx="298">
                  <c:v>6467.1045125000001</c:v>
                </c:pt>
                <c:pt idx="299">
                  <c:v>6527.1045125000001</c:v>
                </c:pt>
                <c:pt idx="300">
                  <c:v>6527.1045125000001</c:v>
                </c:pt>
                <c:pt idx="301">
                  <c:v>6527.1045125000001</c:v>
                </c:pt>
                <c:pt idx="302">
                  <c:v>6632.1045125000001</c:v>
                </c:pt>
                <c:pt idx="303">
                  <c:v>6737.1045125000001</c:v>
                </c:pt>
                <c:pt idx="304">
                  <c:v>6737.1045125000001</c:v>
                </c:pt>
                <c:pt idx="305">
                  <c:v>6737.1045125000001</c:v>
                </c:pt>
                <c:pt idx="306">
                  <c:v>6746.5545125000008</c:v>
                </c:pt>
                <c:pt idx="307">
                  <c:v>6756.0045125000006</c:v>
                </c:pt>
                <c:pt idx="308">
                  <c:v>6756.0045125000006</c:v>
                </c:pt>
                <c:pt idx="309">
                  <c:v>6756.0045125000006</c:v>
                </c:pt>
                <c:pt idx="310">
                  <c:v>6781.0045125000006</c:v>
                </c:pt>
                <c:pt idx="311">
                  <c:v>6806.0045125000006</c:v>
                </c:pt>
                <c:pt idx="312">
                  <c:v>6806.0045125000006</c:v>
                </c:pt>
                <c:pt idx="313">
                  <c:v>6806.0045125000006</c:v>
                </c:pt>
                <c:pt idx="314">
                  <c:v>6868.5045125000006</c:v>
                </c:pt>
                <c:pt idx="315">
                  <c:v>6931.0045125000006</c:v>
                </c:pt>
                <c:pt idx="316">
                  <c:v>6931.0045125000006</c:v>
                </c:pt>
                <c:pt idx="317">
                  <c:v>6931.0045125000006</c:v>
                </c:pt>
                <c:pt idx="318">
                  <c:v>6933.7545125000006</c:v>
                </c:pt>
                <c:pt idx="319">
                  <c:v>6936.5045125000006</c:v>
                </c:pt>
                <c:pt idx="320">
                  <c:v>6936.5045125000006</c:v>
                </c:pt>
                <c:pt idx="321">
                  <c:v>6936.5045125000006</c:v>
                </c:pt>
                <c:pt idx="322">
                  <c:v>6974.0045125000006</c:v>
                </c:pt>
                <c:pt idx="323">
                  <c:v>7011.5045125000006</c:v>
                </c:pt>
                <c:pt idx="324">
                  <c:v>7011.5045125000006</c:v>
                </c:pt>
                <c:pt idx="325">
                  <c:v>7011.5045125000006</c:v>
                </c:pt>
                <c:pt idx="326">
                  <c:v>7045.5045125000006</c:v>
                </c:pt>
                <c:pt idx="327">
                  <c:v>7079.5045125000006</c:v>
                </c:pt>
                <c:pt idx="328">
                  <c:v>7079.5045125000006</c:v>
                </c:pt>
                <c:pt idx="329">
                  <c:v>7079.5045125000006</c:v>
                </c:pt>
                <c:pt idx="330">
                  <c:v>7104.5045125000006</c:v>
                </c:pt>
                <c:pt idx="331">
                  <c:v>7129.5045125000006</c:v>
                </c:pt>
                <c:pt idx="332">
                  <c:v>7129.5045125000006</c:v>
                </c:pt>
                <c:pt idx="333">
                  <c:v>7129.5045125000006</c:v>
                </c:pt>
                <c:pt idx="334">
                  <c:v>7130.5045125000006</c:v>
                </c:pt>
                <c:pt idx="335">
                  <c:v>7131.5045125000006</c:v>
                </c:pt>
                <c:pt idx="336">
                  <c:v>7131.5045125000006</c:v>
                </c:pt>
                <c:pt idx="337">
                  <c:v>7131.5045125000006</c:v>
                </c:pt>
                <c:pt idx="338">
                  <c:v>7142.0521375000044</c:v>
                </c:pt>
                <c:pt idx="339">
                  <c:v>7152.5997625</c:v>
                </c:pt>
                <c:pt idx="340">
                  <c:v>7152.5997625</c:v>
                </c:pt>
                <c:pt idx="341">
                  <c:v>7152.5997625</c:v>
                </c:pt>
                <c:pt idx="342">
                  <c:v>7192.6778874999991</c:v>
                </c:pt>
                <c:pt idx="343">
                  <c:v>7232.7560125</c:v>
                </c:pt>
                <c:pt idx="344">
                  <c:v>7232.7560125</c:v>
                </c:pt>
                <c:pt idx="345">
                  <c:v>7232.7560125</c:v>
                </c:pt>
                <c:pt idx="346">
                  <c:v>7282.7560125</c:v>
                </c:pt>
                <c:pt idx="347">
                  <c:v>7332.7560125</c:v>
                </c:pt>
                <c:pt idx="348">
                  <c:v>7332.7560125</c:v>
                </c:pt>
                <c:pt idx="349">
                  <c:v>7332.7560125</c:v>
                </c:pt>
                <c:pt idx="350">
                  <c:v>7397.7560125</c:v>
                </c:pt>
                <c:pt idx="351">
                  <c:v>7462.7560125</c:v>
                </c:pt>
                <c:pt idx="352">
                  <c:v>7462.7560125</c:v>
                </c:pt>
                <c:pt idx="353">
                  <c:v>7462.7560125</c:v>
                </c:pt>
                <c:pt idx="354">
                  <c:v>7463.7560125</c:v>
                </c:pt>
                <c:pt idx="355">
                  <c:v>7464.7560125</c:v>
                </c:pt>
                <c:pt idx="356">
                  <c:v>7464.7560125</c:v>
                </c:pt>
                <c:pt idx="357">
                  <c:v>7464.7560125</c:v>
                </c:pt>
                <c:pt idx="358">
                  <c:v>7472.2560125</c:v>
                </c:pt>
                <c:pt idx="359">
                  <c:v>7479.7560125</c:v>
                </c:pt>
                <c:pt idx="360">
                  <c:v>7479.7560125</c:v>
                </c:pt>
                <c:pt idx="361">
                  <c:v>7479.7560125</c:v>
                </c:pt>
                <c:pt idx="362">
                  <c:v>7558.7560125</c:v>
                </c:pt>
                <c:pt idx="363">
                  <c:v>7637.7560125</c:v>
                </c:pt>
                <c:pt idx="364">
                  <c:v>7637.7560125</c:v>
                </c:pt>
                <c:pt idx="365">
                  <c:v>7637.7560125</c:v>
                </c:pt>
                <c:pt idx="366">
                  <c:v>7649.7560125</c:v>
                </c:pt>
                <c:pt idx="367">
                  <c:v>7661.7560125</c:v>
                </c:pt>
                <c:pt idx="368">
                  <c:v>7661.7560125</c:v>
                </c:pt>
                <c:pt idx="369">
                  <c:v>7661.7560125</c:v>
                </c:pt>
                <c:pt idx="370">
                  <c:v>7709.2560125</c:v>
                </c:pt>
                <c:pt idx="371">
                  <c:v>7756.7560125</c:v>
                </c:pt>
                <c:pt idx="372">
                  <c:v>7756.7560125</c:v>
                </c:pt>
                <c:pt idx="373">
                  <c:v>7756.7560125</c:v>
                </c:pt>
                <c:pt idx="374">
                  <c:v>7767.0685125</c:v>
                </c:pt>
                <c:pt idx="375">
                  <c:v>7777.3810125</c:v>
                </c:pt>
                <c:pt idx="376">
                  <c:v>7777.3810125</c:v>
                </c:pt>
                <c:pt idx="377">
                  <c:v>7777.3810125</c:v>
                </c:pt>
                <c:pt idx="378">
                  <c:v>7796.3810125</c:v>
                </c:pt>
                <c:pt idx="379">
                  <c:v>7815.3810125</c:v>
                </c:pt>
                <c:pt idx="380">
                  <c:v>7815.3810125</c:v>
                </c:pt>
                <c:pt idx="381">
                  <c:v>7815.3810125</c:v>
                </c:pt>
                <c:pt idx="382">
                  <c:v>7825.3810125</c:v>
                </c:pt>
                <c:pt idx="383">
                  <c:v>7835.3810125</c:v>
                </c:pt>
                <c:pt idx="384">
                  <c:v>7835.3810125</c:v>
                </c:pt>
                <c:pt idx="385">
                  <c:v>7835.3810125</c:v>
                </c:pt>
                <c:pt idx="386">
                  <c:v>7843.8810125</c:v>
                </c:pt>
                <c:pt idx="387">
                  <c:v>7852.3810125</c:v>
                </c:pt>
                <c:pt idx="388">
                  <c:v>7852.3810125</c:v>
                </c:pt>
                <c:pt idx="389">
                  <c:v>7852.3810125</c:v>
                </c:pt>
                <c:pt idx="390">
                  <c:v>7922.3810125</c:v>
                </c:pt>
                <c:pt idx="391">
                  <c:v>7992.3810125</c:v>
                </c:pt>
                <c:pt idx="392">
                  <c:v>7992.3810125</c:v>
                </c:pt>
                <c:pt idx="393">
                  <c:v>7992.3810125</c:v>
                </c:pt>
                <c:pt idx="394">
                  <c:v>7999.8810125</c:v>
                </c:pt>
                <c:pt idx="395">
                  <c:v>8007.3810125</c:v>
                </c:pt>
                <c:pt idx="396">
                  <c:v>8007.3810125</c:v>
                </c:pt>
                <c:pt idx="397">
                  <c:v>8007.3810125</c:v>
                </c:pt>
                <c:pt idx="398">
                  <c:v>8015.3810125</c:v>
                </c:pt>
                <c:pt idx="399">
                  <c:v>8023.3810125</c:v>
                </c:pt>
                <c:pt idx="400">
                  <c:v>8023.3810125</c:v>
                </c:pt>
                <c:pt idx="401">
                  <c:v>8023.3810125</c:v>
                </c:pt>
                <c:pt idx="402">
                  <c:v>8036.8810125</c:v>
                </c:pt>
                <c:pt idx="403">
                  <c:v>8050.3810125</c:v>
                </c:pt>
                <c:pt idx="404">
                  <c:v>8050.3810125</c:v>
                </c:pt>
                <c:pt idx="405">
                  <c:v>8050.3810125</c:v>
                </c:pt>
                <c:pt idx="406">
                  <c:v>8050.8810125</c:v>
                </c:pt>
                <c:pt idx="407">
                  <c:v>8051.3810125</c:v>
                </c:pt>
                <c:pt idx="408">
                  <c:v>8051.3810125</c:v>
                </c:pt>
                <c:pt idx="409">
                  <c:v>8051.3810125</c:v>
                </c:pt>
                <c:pt idx="410">
                  <c:v>8053.3810125</c:v>
                </c:pt>
                <c:pt idx="411">
                  <c:v>8055.3810125</c:v>
                </c:pt>
                <c:pt idx="412">
                  <c:v>8055.3810125</c:v>
                </c:pt>
                <c:pt idx="413">
                  <c:v>8055.3810125</c:v>
                </c:pt>
                <c:pt idx="414">
                  <c:v>8112.3810125</c:v>
                </c:pt>
                <c:pt idx="415">
                  <c:v>8169.3810125</c:v>
                </c:pt>
                <c:pt idx="416">
                  <c:v>8169.3810125</c:v>
                </c:pt>
                <c:pt idx="417">
                  <c:v>8169.3810125</c:v>
                </c:pt>
                <c:pt idx="418">
                  <c:v>8245.8810124999891</c:v>
                </c:pt>
                <c:pt idx="419">
                  <c:v>8322.3810124999891</c:v>
                </c:pt>
                <c:pt idx="420">
                  <c:v>8322.3810124999891</c:v>
                </c:pt>
                <c:pt idx="421">
                  <c:v>8322.3810124999891</c:v>
                </c:pt>
                <c:pt idx="422">
                  <c:v>8397.3810124999891</c:v>
                </c:pt>
                <c:pt idx="423">
                  <c:v>8472.3810124999891</c:v>
                </c:pt>
                <c:pt idx="424">
                  <c:v>8472.3810124999891</c:v>
                </c:pt>
                <c:pt idx="425">
                  <c:v>8472.3810124999891</c:v>
                </c:pt>
                <c:pt idx="426">
                  <c:v>8507.3810124999891</c:v>
                </c:pt>
                <c:pt idx="427">
                  <c:v>8542.3810124999891</c:v>
                </c:pt>
                <c:pt idx="428">
                  <c:v>8542.3810124999891</c:v>
                </c:pt>
                <c:pt idx="429">
                  <c:v>8542.3810124999891</c:v>
                </c:pt>
                <c:pt idx="430">
                  <c:v>8547.3810124999891</c:v>
                </c:pt>
                <c:pt idx="431">
                  <c:v>8552.3810124999891</c:v>
                </c:pt>
                <c:pt idx="432">
                  <c:v>8552.3810124999891</c:v>
                </c:pt>
                <c:pt idx="433">
                  <c:v>8552.3810124999891</c:v>
                </c:pt>
                <c:pt idx="434">
                  <c:v>8562.3810124999891</c:v>
                </c:pt>
                <c:pt idx="435">
                  <c:v>8572.3810124999891</c:v>
                </c:pt>
                <c:pt idx="436">
                  <c:v>8572.3810124999891</c:v>
                </c:pt>
                <c:pt idx="437">
                  <c:v>8572.3810124999891</c:v>
                </c:pt>
                <c:pt idx="438">
                  <c:v>8591.7810124999978</c:v>
                </c:pt>
                <c:pt idx="439">
                  <c:v>8611.1810124999975</c:v>
                </c:pt>
                <c:pt idx="440">
                  <c:v>8611.1810124999975</c:v>
                </c:pt>
                <c:pt idx="441">
                  <c:v>8611.1810124999975</c:v>
                </c:pt>
                <c:pt idx="442">
                  <c:v>8621.6810124999975</c:v>
                </c:pt>
                <c:pt idx="443">
                  <c:v>8632.1810124999975</c:v>
                </c:pt>
                <c:pt idx="444">
                  <c:v>8632.1810124999975</c:v>
                </c:pt>
                <c:pt idx="445">
                  <c:v>8632.1810124999975</c:v>
                </c:pt>
                <c:pt idx="446">
                  <c:v>8644.6810124999975</c:v>
                </c:pt>
                <c:pt idx="447">
                  <c:v>8657.1810124999975</c:v>
                </c:pt>
                <c:pt idx="448">
                  <c:v>8657.1810124999975</c:v>
                </c:pt>
                <c:pt idx="449">
                  <c:v>8657.1810124999975</c:v>
                </c:pt>
                <c:pt idx="450">
                  <c:v>8683.7766615799974</c:v>
                </c:pt>
                <c:pt idx="451">
                  <c:v>8710.3723106599336</c:v>
                </c:pt>
                <c:pt idx="452">
                  <c:v>8710.3723106599336</c:v>
                </c:pt>
                <c:pt idx="453">
                  <c:v>8710.3723106599336</c:v>
                </c:pt>
                <c:pt idx="454">
                  <c:v>8724.3723106599336</c:v>
                </c:pt>
                <c:pt idx="455">
                  <c:v>8738.3723106599336</c:v>
                </c:pt>
                <c:pt idx="456">
                  <c:v>8738.3723106599336</c:v>
                </c:pt>
                <c:pt idx="457">
                  <c:v>8738.3723106599336</c:v>
                </c:pt>
                <c:pt idx="458">
                  <c:v>8749.961595709985</c:v>
                </c:pt>
                <c:pt idx="459">
                  <c:v>8761.550880759989</c:v>
                </c:pt>
                <c:pt idx="460">
                  <c:v>8761.550880759989</c:v>
                </c:pt>
                <c:pt idx="461">
                  <c:v>8761.550880759989</c:v>
                </c:pt>
                <c:pt idx="462">
                  <c:v>8773.550880759989</c:v>
                </c:pt>
                <c:pt idx="463">
                  <c:v>8785.550880759989</c:v>
                </c:pt>
                <c:pt idx="464">
                  <c:v>8785.550880759989</c:v>
                </c:pt>
                <c:pt idx="465">
                  <c:v>8785.550880759989</c:v>
                </c:pt>
                <c:pt idx="466">
                  <c:v>8835.550880759989</c:v>
                </c:pt>
                <c:pt idx="467">
                  <c:v>8885.550880759989</c:v>
                </c:pt>
                <c:pt idx="468">
                  <c:v>8885.550880759989</c:v>
                </c:pt>
                <c:pt idx="469">
                  <c:v>8885.550880759989</c:v>
                </c:pt>
                <c:pt idx="470">
                  <c:v>8953.050880759989</c:v>
                </c:pt>
                <c:pt idx="471">
                  <c:v>9020.550880759989</c:v>
                </c:pt>
                <c:pt idx="472">
                  <c:v>9020.550880759989</c:v>
                </c:pt>
                <c:pt idx="473">
                  <c:v>9020.550880759989</c:v>
                </c:pt>
                <c:pt idx="474">
                  <c:v>9195.550880759989</c:v>
                </c:pt>
                <c:pt idx="475">
                  <c:v>9370.550880759989</c:v>
                </c:pt>
                <c:pt idx="476">
                  <c:v>9370.550880759989</c:v>
                </c:pt>
                <c:pt idx="477">
                  <c:v>9370.550880759989</c:v>
                </c:pt>
                <c:pt idx="478">
                  <c:v>9520.550880759989</c:v>
                </c:pt>
                <c:pt idx="479">
                  <c:v>9670.550880759989</c:v>
                </c:pt>
                <c:pt idx="480">
                  <c:v>9670.550880759989</c:v>
                </c:pt>
                <c:pt idx="481">
                  <c:v>9670.550880759989</c:v>
                </c:pt>
                <c:pt idx="482">
                  <c:v>9674.750880759997</c:v>
                </c:pt>
                <c:pt idx="483">
                  <c:v>9678.950880759985</c:v>
                </c:pt>
                <c:pt idx="484">
                  <c:v>9678.950880759985</c:v>
                </c:pt>
                <c:pt idx="485">
                  <c:v>9678.950880759985</c:v>
                </c:pt>
                <c:pt idx="486">
                  <c:v>9723.950880759985</c:v>
                </c:pt>
                <c:pt idx="487">
                  <c:v>9768.950880759985</c:v>
                </c:pt>
                <c:pt idx="488">
                  <c:v>9768.950880759985</c:v>
                </c:pt>
                <c:pt idx="489">
                  <c:v>9768.950880759985</c:v>
                </c:pt>
                <c:pt idx="490">
                  <c:v>9793.950880759985</c:v>
                </c:pt>
                <c:pt idx="491">
                  <c:v>9818.950880759985</c:v>
                </c:pt>
                <c:pt idx="492">
                  <c:v>9818.950880759985</c:v>
                </c:pt>
                <c:pt idx="493">
                  <c:v>9818.950880759985</c:v>
                </c:pt>
                <c:pt idx="494">
                  <c:v>9850.450880759985</c:v>
                </c:pt>
                <c:pt idx="495">
                  <c:v>9881.950880759985</c:v>
                </c:pt>
                <c:pt idx="496">
                  <c:v>9881.950880759985</c:v>
                </c:pt>
                <c:pt idx="497">
                  <c:v>9881.950880759985</c:v>
                </c:pt>
                <c:pt idx="498">
                  <c:v>9981.950880759985</c:v>
                </c:pt>
                <c:pt idx="499">
                  <c:v>10081.950880759989</c:v>
                </c:pt>
                <c:pt idx="500">
                  <c:v>10081.950880759989</c:v>
                </c:pt>
                <c:pt idx="501">
                  <c:v>10081.950880759989</c:v>
                </c:pt>
                <c:pt idx="502">
                  <c:v>10085.450880759989</c:v>
                </c:pt>
                <c:pt idx="503">
                  <c:v>10088.950880759989</c:v>
                </c:pt>
                <c:pt idx="504">
                  <c:v>10088.950880759989</c:v>
                </c:pt>
                <c:pt idx="505">
                  <c:v>10088.950880759989</c:v>
                </c:pt>
                <c:pt idx="506">
                  <c:v>10098.950880759989</c:v>
                </c:pt>
                <c:pt idx="507">
                  <c:v>10108.950880759989</c:v>
                </c:pt>
                <c:pt idx="508">
                  <c:v>10108.950880759989</c:v>
                </c:pt>
                <c:pt idx="509">
                  <c:v>10108.950880759989</c:v>
                </c:pt>
                <c:pt idx="510">
                  <c:v>10137.450880759989</c:v>
                </c:pt>
                <c:pt idx="511">
                  <c:v>10165.950880759989</c:v>
                </c:pt>
                <c:pt idx="512">
                  <c:v>10165.950880759989</c:v>
                </c:pt>
                <c:pt idx="513">
                  <c:v>10165.950880759989</c:v>
                </c:pt>
                <c:pt idx="514">
                  <c:v>10183.950880759989</c:v>
                </c:pt>
                <c:pt idx="515">
                  <c:v>10201.950880759989</c:v>
                </c:pt>
                <c:pt idx="516">
                  <c:v>10201.950880759989</c:v>
                </c:pt>
                <c:pt idx="517">
                  <c:v>10201.950880759989</c:v>
                </c:pt>
                <c:pt idx="518">
                  <c:v>10214.450880759989</c:v>
                </c:pt>
                <c:pt idx="519">
                  <c:v>10226.950880759989</c:v>
                </c:pt>
                <c:pt idx="520">
                  <c:v>10226.950880759989</c:v>
                </c:pt>
                <c:pt idx="521">
                  <c:v>10226.950880759989</c:v>
                </c:pt>
                <c:pt idx="522">
                  <c:v>10246.950880759989</c:v>
                </c:pt>
                <c:pt idx="523">
                  <c:v>10266.950880759989</c:v>
                </c:pt>
                <c:pt idx="524">
                  <c:v>10266.950880759989</c:v>
                </c:pt>
                <c:pt idx="525">
                  <c:v>10266.950880759989</c:v>
                </c:pt>
                <c:pt idx="526">
                  <c:v>10269.950880759989</c:v>
                </c:pt>
                <c:pt idx="527">
                  <c:v>10272.950880759989</c:v>
                </c:pt>
                <c:pt idx="528">
                  <c:v>10272.950880759989</c:v>
                </c:pt>
                <c:pt idx="529">
                  <c:v>10272.950880759989</c:v>
                </c:pt>
                <c:pt idx="530">
                  <c:v>10286.558380759991</c:v>
                </c:pt>
                <c:pt idx="531">
                  <c:v>10300.165880759991</c:v>
                </c:pt>
                <c:pt idx="532">
                  <c:v>10300.165880759991</c:v>
                </c:pt>
                <c:pt idx="533">
                  <c:v>10300.165880759991</c:v>
                </c:pt>
                <c:pt idx="534">
                  <c:v>10337.303755357692</c:v>
                </c:pt>
                <c:pt idx="535">
                  <c:v>10374.441629955369</c:v>
                </c:pt>
                <c:pt idx="536">
                  <c:v>10374.441629955369</c:v>
                </c:pt>
                <c:pt idx="537">
                  <c:v>10374.441629955369</c:v>
                </c:pt>
                <c:pt idx="538">
                  <c:v>10509.441629955369</c:v>
                </c:pt>
                <c:pt idx="539">
                  <c:v>10644.441629955369</c:v>
                </c:pt>
                <c:pt idx="540">
                  <c:v>10644.441629955369</c:v>
                </c:pt>
                <c:pt idx="541">
                  <c:v>10644.441629955369</c:v>
                </c:pt>
                <c:pt idx="542">
                  <c:v>10664.441629955369</c:v>
                </c:pt>
                <c:pt idx="543">
                  <c:v>10684.441629955369</c:v>
                </c:pt>
                <c:pt idx="544">
                  <c:v>10684.441629955369</c:v>
                </c:pt>
                <c:pt idx="545">
                  <c:v>10684.441629955369</c:v>
                </c:pt>
                <c:pt idx="546">
                  <c:v>10696.941629955369</c:v>
                </c:pt>
                <c:pt idx="547">
                  <c:v>10709.441629955369</c:v>
                </c:pt>
                <c:pt idx="548">
                  <c:v>10709.441629955369</c:v>
                </c:pt>
                <c:pt idx="549">
                  <c:v>10709.441629955369</c:v>
                </c:pt>
                <c:pt idx="550">
                  <c:v>10721.941629955369</c:v>
                </c:pt>
                <c:pt idx="551">
                  <c:v>10734.441629955369</c:v>
                </c:pt>
                <c:pt idx="552">
                  <c:v>10734.441629955369</c:v>
                </c:pt>
                <c:pt idx="553">
                  <c:v>10734.441629955369</c:v>
                </c:pt>
                <c:pt idx="554">
                  <c:v>10776.599129955363</c:v>
                </c:pt>
                <c:pt idx="555">
                  <c:v>10818.756629955304</c:v>
                </c:pt>
                <c:pt idx="556">
                  <c:v>10818.756629955304</c:v>
                </c:pt>
                <c:pt idx="557">
                  <c:v>10818.756629955304</c:v>
                </c:pt>
                <c:pt idx="558">
                  <c:v>10828.756629955304</c:v>
                </c:pt>
                <c:pt idx="559">
                  <c:v>10838.756629955304</c:v>
                </c:pt>
                <c:pt idx="560">
                  <c:v>10838.756629955304</c:v>
                </c:pt>
                <c:pt idx="561">
                  <c:v>10838.756629955304</c:v>
                </c:pt>
                <c:pt idx="562">
                  <c:v>10841.756629955304</c:v>
                </c:pt>
                <c:pt idx="563">
                  <c:v>10844.756629955304</c:v>
                </c:pt>
                <c:pt idx="564">
                  <c:v>10844.756629955304</c:v>
                </c:pt>
                <c:pt idx="565">
                  <c:v>10844.756629955304</c:v>
                </c:pt>
                <c:pt idx="566">
                  <c:v>10894.756629955304</c:v>
                </c:pt>
                <c:pt idx="567">
                  <c:v>10944.756629955304</c:v>
                </c:pt>
                <c:pt idx="568">
                  <c:v>10944.756629955304</c:v>
                </c:pt>
                <c:pt idx="569">
                  <c:v>10944.756629955304</c:v>
                </c:pt>
                <c:pt idx="570">
                  <c:v>10964.756629955304</c:v>
                </c:pt>
                <c:pt idx="571">
                  <c:v>10984.756629955304</c:v>
                </c:pt>
                <c:pt idx="572">
                  <c:v>10984.756629955304</c:v>
                </c:pt>
                <c:pt idx="573">
                  <c:v>10984.756629955304</c:v>
                </c:pt>
                <c:pt idx="574">
                  <c:v>11014.756629955304</c:v>
                </c:pt>
                <c:pt idx="575">
                  <c:v>11044.756629955304</c:v>
                </c:pt>
                <c:pt idx="576">
                  <c:v>11044.756629955304</c:v>
                </c:pt>
                <c:pt idx="577">
                  <c:v>11044.756629955304</c:v>
                </c:pt>
                <c:pt idx="578">
                  <c:v>11048.256629955304</c:v>
                </c:pt>
                <c:pt idx="579">
                  <c:v>11051.756629955304</c:v>
                </c:pt>
                <c:pt idx="580">
                  <c:v>11051.756629955304</c:v>
                </c:pt>
                <c:pt idx="581">
                  <c:v>11051.756629955304</c:v>
                </c:pt>
                <c:pt idx="582">
                  <c:v>11053.756629955304</c:v>
                </c:pt>
                <c:pt idx="583">
                  <c:v>11055.756629955304</c:v>
                </c:pt>
                <c:pt idx="584">
                  <c:v>11055.756629955304</c:v>
                </c:pt>
                <c:pt idx="585">
                  <c:v>11055.756629955304</c:v>
                </c:pt>
                <c:pt idx="586">
                  <c:v>11057.656629955294</c:v>
                </c:pt>
                <c:pt idx="587">
                  <c:v>11059.556629955272</c:v>
                </c:pt>
                <c:pt idx="588">
                  <c:v>11059.556629955272</c:v>
                </c:pt>
                <c:pt idx="589">
                  <c:v>11059.556629955272</c:v>
                </c:pt>
                <c:pt idx="590">
                  <c:v>11062.556629955272</c:v>
                </c:pt>
                <c:pt idx="591">
                  <c:v>11065.556629955272</c:v>
                </c:pt>
                <c:pt idx="592">
                  <c:v>11065.556629955272</c:v>
                </c:pt>
                <c:pt idx="593">
                  <c:v>11065.556629955272</c:v>
                </c:pt>
                <c:pt idx="594">
                  <c:v>11068.056629955272</c:v>
                </c:pt>
                <c:pt idx="595">
                  <c:v>11070.556629955272</c:v>
                </c:pt>
                <c:pt idx="596">
                  <c:v>11070.556629955272</c:v>
                </c:pt>
                <c:pt idx="597">
                  <c:v>11070.556629955272</c:v>
                </c:pt>
                <c:pt idx="598">
                  <c:v>11074.145379955371</c:v>
                </c:pt>
                <c:pt idx="599">
                  <c:v>11077.734129955372</c:v>
                </c:pt>
                <c:pt idx="600">
                  <c:v>11077.734129955372</c:v>
                </c:pt>
                <c:pt idx="601">
                  <c:v>11077.734129955372</c:v>
                </c:pt>
                <c:pt idx="602">
                  <c:v>11079.23412995537</c:v>
                </c:pt>
                <c:pt idx="603">
                  <c:v>11080.734129955372</c:v>
                </c:pt>
                <c:pt idx="604">
                  <c:v>11080.734129955372</c:v>
                </c:pt>
                <c:pt idx="605">
                  <c:v>11080.734129955372</c:v>
                </c:pt>
                <c:pt idx="606">
                  <c:v>11184.23412995537</c:v>
                </c:pt>
                <c:pt idx="607">
                  <c:v>11287.734129955372</c:v>
                </c:pt>
                <c:pt idx="608">
                  <c:v>11287.734129955372</c:v>
                </c:pt>
                <c:pt idx="609">
                  <c:v>11287.734129955372</c:v>
                </c:pt>
                <c:pt idx="610">
                  <c:v>11316.23412995537</c:v>
                </c:pt>
                <c:pt idx="611">
                  <c:v>11344.734129955372</c:v>
                </c:pt>
                <c:pt idx="612">
                  <c:v>11344.734129955372</c:v>
                </c:pt>
                <c:pt idx="613">
                  <c:v>11344.734129955372</c:v>
                </c:pt>
                <c:pt idx="614">
                  <c:v>11393.284129955371</c:v>
                </c:pt>
                <c:pt idx="615">
                  <c:v>11441.834129955369</c:v>
                </c:pt>
                <c:pt idx="616">
                  <c:v>11441.834129955369</c:v>
                </c:pt>
                <c:pt idx="617">
                  <c:v>11441.834129955369</c:v>
                </c:pt>
                <c:pt idx="618">
                  <c:v>11457.834129955369</c:v>
                </c:pt>
                <c:pt idx="619">
                  <c:v>11473.834129955369</c:v>
                </c:pt>
                <c:pt idx="620">
                  <c:v>11473.834129955369</c:v>
                </c:pt>
                <c:pt idx="621">
                  <c:v>11473.834129955369</c:v>
                </c:pt>
                <c:pt idx="622">
                  <c:v>11558.834129955369</c:v>
                </c:pt>
                <c:pt idx="623">
                  <c:v>11643.834129955369</c:v>
                </c:pt>
                <c:pt idx="624">
                  <c:v>11643.834129955369</c:v>
                </c:pt>
                <c:pt idx="625">
                  <c:v>11643.834129955369</c:v>
                </c:pt>
                <c:pt idx="626">
                  <c:v>11648.834129955369</c:v>
                </c:pt>
                <c:pt idx="627">
                  <c:v>11653.834129955369</c:v>
                </c:pt>
                <c:pt idx="628">
                  <c:v>11653.834129955369</c:v>
                </c:pt>
                <c:pt idx="629">
                  <c:v>11653.834129955369</c:v>
                </c:pt>
                <c:pt idx="630">
                  <c:v>11687.173179955371</c:v>
                </c:pt>
                <c:pt idx="631">
                  <c:v>11720.512229955371</c:v>
                </c:pt>
                <c:pt idx="632">
                  <c:v>11720.512229955371</c:v>
                </c:pt>
                <c:pt idx="633">
                  <c:v>11720.512229955371</c:v>
                </c:pt>
                <c:pt idx="634">
                  <c:v>11728.480979955306</c:v>
                </c:pt>
                <c:pt idx="635">
                  <c:v>11736.449729955371</c:v>
                </c:pt>
                <c:pt idx="636">
                  <c:v>11736.449729955371</c:v>
                </c:pt>
                <c:pt idx="637">
                  <c:v>11736.449729955371</c:v>
                </c:pt>
                <c:pt idx="638">
                  <c:v>11751.44972995537</c:v>
                </c:pt>
                <c:pt idx="639">
                  <c:v>11766.449729955371</c:v>
                </c:pt>
                <c:pt idx="640">
                  <c:v>11766.449729955371</c:v>
                </c:pt>
                <c:pt idx="641">
                  <c:v>11766.449729955371</c:v>
                </c:pt>
                <c:pt idx="642">
                  <c:v>11813.94972995537</c:v>
                </c:pt>
                <c:pt idx="643">
                  <c:v>11861.449729955371</c:v>
                </c:pt>
                <c:pt idx="644">
                  <c:v>11861.449729955371</c:v>
                </c:pt>
                <c:pt idx="645">
                  <c:v>11861.449729955371</c:v>
                </c:pt>
                <c:pt idx="646">
                  <c:v>11864.543479955433</c:v>
                </c:pt>
                <c:pt idx="647">
                  <c:v>11867.637229955371</c:v>
                </c:pt>
                <c:pt idx="648">
                  <c:v>11867.637229955371</c:v>
                </c:pt>
                <c:pt idx="649">
                  <c:v>11867.637229955371</c:v>
                </c:pt>
                <c:pt idx="650">
                  <c:v>11875.13722995537</c:v>
                </c:pt>
                <c:pt idx="651">
                  <c:v>11882.637229955371</c:v>
                </c:pt>
                <c:pt idx="652">
                  <c:v>11882.637229955371</c:v>
                </c:pt>
                <c:pt idx="653">
                  <c:v>11882.637229955371</c:v>
                </c:pt>
                <c:pt idx="654">
                  <c:v>11921.13722995537</c:v>
                </c:pt>
                <c:pt idx="655">
                  <c:v>11959.637229955371</c:v>
                </c:pt>
                <c:pt idx="656">
                  <c:v>11959.637229955371</c:v>
                </c:pt>
                <c:pt idx="657">
                  <c:v>11959.637229955371</c:v>
                </c:pt>
                <c:pt idx="658">
                  <c:v>11964.63722995537</c:v>
                </c:pt>
                <c:pt idx="659">
                  <c:v>11969.637229955371</c:v>
                </c:pt>
                <c:pt idx="660">
                  <c:v>11969.637229955371</c:v>
                </c:pt>
                <c:pt idx="661">
                  <c:v>11969.637229955371</c:v>
                </c:pt>
                <c:pt idx="662">
                  <c:v>11986.13722995537</c:v>
                </c:pt>
                <c:pt idx="663">
                  <c:v>12002.637229955371</c:v>
                </c:pt>
                <c:pt idx="664">
                  <c:v>12002.637229955371</c:v>
                </c:pt>
                <c:pt idx="665">
                  <c:v>12002.637229955371</c:v>
                </c:pt>
                <c:pt idx="666">
                  <c:v>12004.837229955367</c:v>
                </c:pt>
                <c:pt idx="667">
                  <c:v>12007.037229955371</c:v>
                </c:pt>
                <c:pt idx="668">
                  <c:v>12007.037229955371</c:v>
                </c:pt>
                <c:pt idx="669">
                  <c:v>12007.037229955371</c:v>
                </c:pt>
                <c:pt idx="670">
                  <c:v>12017.037229955371</c:v>
                </c:pt>
                <c:pt idx="671">
                  <c:v>12027.037229955371</c:v>
                </c:pt>
                <c:pt idx="672">
                  <c:v>12027.037229955371</c:v>
                </c:pt>
                <c:pt idx="673">
                  <c:v>12027.037229955371</c:v>
                </c:pt>
                <c:pt idx="674">
                  <c:v>12042.037229955371</c:v>
                </c:pt>
                <c:pt idx="675">
                  <c:v>12057.037229955371</c:v>
                </c:pt>
                <c:pt idx="676">
                  <c:v>12057.037229955371</c:v>
                </c:pt>
                <c:pt idx="677">
                  <c:v>12057.037229955371</c:v>
                </c:pt>
                <c:pt idx="678">
                  <c:v>12073.537229955371</c:v>
                </c:pt>
                <c:pt idx="679">
                  <c:v>12090.037229955371</c:v>
                </c:pt>
                <c:pt idx="680">
                  <c:v>12090.037229955371</c:v>
                </c:pt>
                <c:pt idx="681">
                  <c:v>12090.037229955371</c:v>
                </c:pt>
                <c:pt idx="682">
                  <c:v>12140.037229955371</c:v>
                </c:pt>
                <c:pt idx="683">
                  <c:v>12190.037229955371</c:v>
                </c:pt>
                <c:pt idx="684">
                  <c:v>12190.037229955371</c:v>
                </c:pt>
                <c:pt idx="685">
                  <c:v>12190.037229955371</c:v>
                </c:pt>
                <c:pt idx="686">
                  <c:v>12196.439229955371</c:v>
                </c:pt>
                <c:pt idx="687">
                  <c:v>12202.841229955371</c:v>
                </c:pt>
                <c:pt idx="688">
                  <c:v>12202.841229955371</c:v>
                </c:pt>
                <c:pt idx="689">
                  <c:v>12202.841229955371</c:v>
                </c:pt>
                <c:pt idx="690">
                  <c:v>12207.841229955371</c:v>
                </c:pt>
                <c:pt idx="691">
                  <c:v>12212.841229955371</c:v>
                </c:pt>
                <c:pt idx="692">
                  <c:v>12212.841229955371</c:v>
                </c:pt>
                <c:pt idx="693">
                  <c:v>12212.841229955371</c:v>
                </c:pt>
                <c:pt idx="694">
                  <c:v>12218.841229955371</c:v>
                </c:pt>
                <c:pt idx="695">
                  <c:v>12224.841229955371</c:v>
                </c:pt>
                <c:pt idx="696">
                  <c:v>12224.841229955371</c:v>
                </c:pt>
                <c:pt idx="697">
                  <c:v>12224.841229955371</c:v>
                </c:pt>
                <c:pt idx="698">
                  <c:v>12234.841229955371</c:v>
                </c:pt>
                <c:pt idx="699">
                  <c:v>12244.841229955371</c:v>
                </c:pt>
                <c:pt idx="700">
                  <c:v>12244.841229955371</c:v>
                </c:pt>
                <c:pt idx="701">
                  <c:v>12244.841229955371</c:v>
                </c:pt>
                <c:pt idx="702">
                  <c:v>12261.341229955371</c:v>
                </c:pt>
                <c:pt idx="703">
                  <c:v>12277.841229955371</c:v>
                </c:pt>
                <c:pt idx="704">
                  <c:v>12277.841229955371</c:v>
                </c:pt>
                <c:pt idx="705">
                  <c:v>12277.841229955371</c:v>
                </c:pt>
                <c:pt idx="706">
                  <c:v>12305.341229955371</c:v>
                </c:pt>
                <c:pt idx="707">
                  <c:v>12332.841229955371</c:v>
                </c:pt>
                <c:pt idx="708">
                  <c:v>12332.841229955371</c:v>
                </c:pt>
                <c:pt idx="709">
                  <c:v>12332.841229955371</c:v>
                </c:pt>
                <c:pt idx="710">
                  <c:v>12355.341229955371</c:v>
                </c:pt>
                <c:pt idx="711">
                  <c:v>12377.841229955371</c:v>
                </c:pt>
                <c:pt idx="712">
                  <c:v>12377.841229955371</c:v>
                </c:pt>
                <c:pt idx="713">
                  <c:v>12377.841229955371</c:v>
                </c:pt>
                <c:pt idx="714">
                  <c:v>12392.841229955371</c:v>
                </c:pt>
                <c:pt idx="715">
                  <c:v>12407.841229955371</c:v>
                </c:pt>
                <c:pt idx="716">
                  <c:v>12407.841229955371</c:v>
                </c:pt>
                <c:pt idx="717">
                  <c:v>12407.841229955371</c:v>
                </c:pt>
                <c:pt idx="718">
                  <c:v>12420.341229955371</c:v>
                </c:pt>
                <c:pt idx="719">
                  <c:v>12432.841229955371</c:v>
                </c:pt>
                <c:pt idx="720">
                  <c:v>12432.841229955371</c:v>
                </c:pt>
                <c:pt idx="721">
                  <c:v>12432.841229955371</c:v>
                </c:pt>
                <c:pt idx="722">
                  <c:v>12446.591229955371</c:v>
                </c:pt>
                <c:pt idx="723">
                  <c:v>12460.341229955371</c:v>
                </c:pt>
                <c:pt idx="724">
                  <c:v>12460.341229955371</c:v>
                </c:pt>
                <c:pt idx="725">
                  <c:v>12460.341229955371</c:v>
                </c:pt>
                <c:pt idx="726">
                  <c:v>12467.841229955371</c:v>
                </c:pt>
                <c:pt idx="727">
                  <c:v>12475.341229955371</c:v>
                </c:pt>
                <c:pt idx="728">
                  <c:v>12475.341229955371</c:v>
                </c:pt>
                <c:pt idx="729">
                  <c:v>12475.341229955371</c:v>
                </c:pt>
                <c:pt idx="730">
                  <c:v>12485.341229955371</c:v>
                </c:pt>
                <c:pt idx="731">
                  <c:v>12495.341229955371</c:v>
                </c:pt>
                <c:pt idx="732">
                  <c:v>12495.341229955371</c:v>
                </c:pt>
                <c:pt idx="733">
                  <c:v>12495.341229955371</c:v>
                </c:pt>
                <c:pt idx="734">
                  <c:v>12497.841229955371</c:v>
                </c:pt>
                <c:pt idx="735">
                  <c:v>12500.341229955371</c:v>
                </c:pt>
                <c:pt idx="736">
                  <c:v>12500.341229955371</c:v>
                </c:pt>
                <c:pt idx="737">
                  <c:v>12500.341229955371</c:v>
                </c:pt>
                <c:pt idx="738">
                  <c:v>12505.341229955371</c:v>
                </c:pt>
                <c:pt idx="739">
                  <c:v>12510.341229955371</c:v>
                </c:pt>
                <c:pt idx="740">
                  <c:v>12510.341229955371</c:v>
                </c:pt>
                <c:pt idx="741">
                  <c:v>12510.341229955371</c:v>
                </c:pt>
                <c:pt idx="742">
                  <c:v>12515.341229955371</c:v>
                </c:pt>
                <c:pt idx="743">
                  <c:v>12520.341229955371</c:v>
                </c:pt>
                <c:pt idx="744">
                  <c:v>12520.341229955371</c:v>
                </c:pt>
                <c:pt idx="745">
                  <c:v>12520.341229955371</c:v>
                </c:pt>
                <c:pt idx="746">
                  <c:v>12523.841229955371</c:v>
                </c:pt>
                <c:pt idx="747">
                  <c:v>12527.341229955371</c:v>
                </c:pt>
                <c:pt idx="748">
                  <c:v>12527.341229955371</c:v>
                </c:pt>
                <c:pt idx="749">
                  <c:v>12527.341229955371</c:v>
                </c:pt>
                <c:pt idx="750">
                  <c:v>12542.341229955371</c:v>
                </c:pt>
                <c:pt idx="751">
                  <c:v>12557.341229955371</c:v>
                </c:pt>
                <c:pt idx="752">
                  <c:v>12557.341229955371</c:v>
                </c:pt>
                <c:pt idx="753">
                  <c:v>12557.341229955371</c:v>
                </c:pt>
                <c:pt idx="754">
                  <c:v>12588.841229955371</c:v>
                </c:pt>
                <c:pt idx="755">
                  <c:v>12620.341229955371</c:v>
                </c:pt>
                <c:pt idx="756">
                  <c:v>12620.341229955371</c:v>
                </c:pt>
                <c:pt idx="757">
                  <c:v>12620.341229955371</c:v>
                </c:pt>
                <c:pt idx="758">
                  <c:v>12639.841229955371</c:v>
                </c:pt>
                <c:pt idx="759">
                  <c:v>12659.341229955371</c:v>
                </c:pt>
                <c:pt idx="760">
                  <c:v>12659.341229955371</c:v>
                </c:pt>
                <c:pt idx="761">
                  <c:v>12659.341229955371</c:v>
                </c:pt>
                <c:pt idx="762">
                  <c:v>12660.841229955371</c:v>
                </c:pt>
                <c:pt idx="763">
                  <c:v>12662.341229955371</c:v>
                </c:pt>
                <c:pt idx="764">
                  <c:v>12662.341229955371</c:v>
                </c:pt>
                <c:pt idx="765">
                  <c:v>12662.341229955371</c:v>
                </c:pt>
                <c:pt idx="766">
                  <c:v>12678.341229955371</c:v>
                </c:pt>
                <c:pt idx="767">
                  <c:v>12694.341229955371</c:v>
                </c:pt>
                <c:pt idx="768">
                  <c:v>12694.341229955371</c:v>
                </c:pt>
                <c:pt idx="769">
                  <c:v>12694.341229955371</c:v>
                </c:pt>
                <c:pt idx="770">
                  <c:v>12698.341229955371</c:v>
                </c:pt>
                <c:pt idx="771">
                  <c:v>12702.341229955371</c:v>
                </c:pt>
                <c:pt idx="772">
                  <c:v>12702.341229955371</c:v>
                </c:pt>
                <c:pt idx="773">
                  <c:v>12702.341229955371</c:v>
                </c:pt>
                <c:pt idx="774">
                  <c:v>12710.341229955371</c:v>
                </c:pt>
                <c:pt idx="775">
                  <c:v>12718.341229955371</c:v>
                </c:pt>
                <c:pt idx="776">
                  <c:v>12718.341229955371</c:v>
                </c:pt>
                <c:pt idx="777">
                  <c:v>12718.341229955371</c:v>
                </c:pt>
                <c:pt idx="778">
                  <c:v>12825.841229955371</c:v>
                </c:pt>
                <c:pt idx="779">
                  <c:v>12933.341229955371</c:v>
                </c:pt>
                <c:pt idx="780">
                  <c:v>12933.341229955371</c:v>
                </c:pt>
                <c:pt idx="781">
                  <c:v>12933.341229955371</c:v>
                </c:pt>
                <c:pt idx="782">
                  <c:v>12958.341229955371</c:v>
                </c:pt>
                <c:pt idx="783">
                  <c:v>12983.341229955371</c:v>
                </c:pt>
                <c:pt idx="784">
                  <c:v>12983.341229955371</c:v>
                </c:pt>
                <c:pt idx="785">
                  <c:v>12983.341229955371</c:v>
                </c:pt>
                <c:pt idx="786">
                  <c:v>13003.341229955371</c:v>
                </c:pt>
                <c:pt idx="787">
                  <c:v>13023.341229955371</c:v>
                </c:pt>
                <c:pt idx="788">
                  <c:v>13023.341229955371</c:v>
                </c:pt>
                <c:pt idx="789">
                  <c:v>13023.341229955371</c:v>
                </c:pt>
                <c:pt idx="790">
                  <c:v>13043.341229955371</c:v>
                </c:pt>
                <c:pt idx="791">
                  <c:v>13063.341229955371</c:v>
                </c:pt>
                <c:pt idx="792">
                  <c:v>13063.341229955371</c:v>
                </c:pt>
                <c:pt idx="793">
                  <c:v>13063.341229955371</c:v>
                </c:pt>
                <c:pt idx="794">
                  <c:v>13075.341229955371</c:v>
                </c:pt>
                <c:pt idx="795">
                  <c:v>13087.341229955371</c:v>
                </c:pt>
                <c:pt idx="796">
                  <c:v>13087.341229955371</c:v>
                </c:pt>
                <c:pt idx="797">
                  <c:v>13087.341229955371</c:v>
                </c:pt>
                <c:pt idx="798">
                  <c:v>13089.466229955302</c:v>
                </c:pt>
                <c:pt idx="799">
                  <c:v>13091.591229955371</c:v>
                </c:pt>
                <c:pt idx="800">
                  <c:v>13091.591229955371</c:v>
                </c:pt>
                <c:pt idx="801">
                  <c:v>13091.591229955371</c:v>
                </c:pt>
                <c:pt idx="802">
                  <c:v>13146.591229955371</c:v>
                </c:pt>
                <c:pt idx="803">
                  <c:v>13201.591229955371</c:v>
                </c:pt>
                <c:pt idx="804">
                  <c:v>13201.591229955371</c:v>
                </c:pt>
                <c:pt idx="805">
                  <c:v>13201.591229955371</c:v>
                </c:pt>
              </c:numCache>
            </c:numRef>
          </c:cat>
          <c:val>
            <c:numRef>
              <c:f>Sheet5!$M$2:$M$1200</c:f>
              <c:numCache>
                <c:formatCode>0.00</c:formatCode>
                <c:ptCount val="1199"/>
                <c:pt idx="0">
                  <c:v>0</c:v>
                </c:pt>
                <c:pt idx="1">
                  <c:v>-6652.5834471198095</c:v>
                </c:pt>
                <c:pt idx="2">
                  <c:v>-6652.5834471198095</c:v>
                </c:pt>
                <c:pt idx="3">
                  <c:v>-6652.5834471198095</c:v>
                </c:pt>
                <c:pt idx="4">
                  <c:v>0</c:v>
                </c:pt>
                <c:pt idx="5">
                  <c:v>-6651.9651510117264</c:v>
                </c:pt>
                <c:pt idx="6">
                  <c:v>-6651.9651510117264</c:v>
                </c:pt>
                <c:pt idx="7">
                  <c:v>-6651.9651510117264</c:v>
                </c:pt>
                <c:pt idx="8">
                  <c:v>0</c:v>
                </c:pt>
                <c:pt idx="9">
                  <c:v>-5266.9262658606531</c:v>
                </c:pt>
                <c:pt idx="10">
                  <c:v>-5266.9262658606531</c:v>
                </c:pt>
                <c:pt idx="11">
                  <c:v>-5266.9262658606531</c:v>
                </c:pt>
                <c:pt idx="12">
                  <c:v>0</c:v>
                </c:pt>
                <c:pt idx="13">
                  <c:v>-4936.6669692501173</c:v>
                </c:pt>
                <c:pt idx="14">
                  <c:v>-4936.6669692501173</c:v>
                </c:pt>
                <c:pt idx="15">
                  <c:v>-4936.6669692501173</c:v>
                </c:pt>
                <c:pt idx="16">
                  <c:v>0</c:v>
                </c:pt>
                <c:pt idx="17">
                  <c:v>-2147.220559032708</c:v>
                </c:pt>
                <c:pt idx="18">
                  <c:v>-2147.220559032708</c:v>
                </c:pt>
                <c:pt idx="19">
                  <c:v>-2147.220559032708</c:v>
                </c:pt>
                <c:pt idx="20">
                  <c:v>0</c:v>
                </c:pt>
                <c:pt idx="21">
                  <c:v>-87.805317195350156</c:v>
                </c:pt>
                <c:pt idx="22">
                  <c:v>-87.805317195350156</c:v>
                </c:pt>
                <c:pt idx="23">
                  <c:v>-87.805317195350156</c:v>
                </c:pt>
                <c:pt idx="24">
                  <c:v>0</c:v>
                </c:pt>
                <c:pt idx="25">
                  <c:v>-13.306430379778421</c:v>
                </c:pt>
                <c:pt idx="26">
                  <c:v>-13.306430379778421</c:v>
                </c:pt>
                <c:pt idx="27">
                  <c:v>-13.306430379778421</c:v>
                </c:pt>
                <c:pt idx="28">
                  <c:v>0</c:v>
                </c:pt>
                <c:pt idx="29">
                  <c:v>-7.5172293776123942</c:v>
                </c:pt>
                <c:pt idx="30">
                  <c:v>-7.5172293776123942</c:v>
                </c:pt>
                <c:pt idx="31">
                  <c:v>-7.5172293776123942</c:v>
                </c:pt>
                <c:pt idx="32">
                  <c:v>0</c:v>
                </c:pt>
                <c:pt idx="33">
                  <c:v>-7.2807477637028448</c:v>
                </c:pt>
                <c:pt idx="34">
                  <c:v>-7.2807477637028448</c:v>
                </c:pt>
                <c:pt idx="35">
                  <c:v>-7.2807477637028448</c:v>
                </c:pt>
                <c:pt idx="36">
                  <c:v>0</c:v>
                </c:pt>
                <c:pt idx="37">
                  <c:v>408.86806456403571</c:v>
                </c:pt>
                <c:pt idx="38">
                  <c:v>408.86806456403571</c:v>
                </c:pt>
                <c:pt idx="39">
                  <c:v>408.86806456403571</c:v>
                </c:pt>
                <c:pt idx="40">
                  <c:v>0</c:v>
                </c:pt>
                <c:pt idx="41">
                  <c:v>1084.9041752277401</c:v>
                </c:pt>
                <c:pt idx="42">
                  <c:v>1084.9041752277401</c:v>
                </c:pt>
                <c:pt idx="43">
                  <c:v>1084.9041752277401</c:v>
                </c:pt>
                <c:pt idx="44">
                  <c:v>0</c:v>
                </c:pt>
                <c:pt idx="45">
                  <c:v>1283.9653675861975</c:v>
                </c:pt>
                <c:pt idx="46">
                  <c:v>1283.9653675861975</c:v>
                </c:pt>
                <c:pt idx="47">
                  <c:v>1283.9653675861975</c:v>
                </c:pt>
                <c:pt idx="48">
                  <c:v>0</c:v>
                </c:pt>
                <c:pt idx="49">
                  <c:v>1453.0660624405311</c:v>
                </c:pt>
                <c:pt idx="50">
                  <c:v>1453.0660624405311</c:v>
                </c:pt>
                <c:pt idx="51">
                  <c:v>1453.0660624405311</c:v>
                </c:pt>
                <c:pt idx="52">
                  <c:v>0</c:v>
                </c:pt>
                <c:pt idx="53">
                  <c:v>1816.4979912924023</c:v>
                </c:pt>
                <c:pt idx="54">
                  <c:v>1816.4979912924023</c:v>
                </c:pt>
                <c:pt idx="55">
                  <c:v>1816.4979912924023</c:v>
                </c:pt>
                <c:pt idx="56">
                  <c:v>0</c:v>
                </c:pt>
                <c:pt idx="57">
                  <c:v>2055.8321779666362</c:v>
                </c:pt>
                <c:pt idx="58">
                  <c:v>2055.8321779666362</c:v>
                </c:pt>
                <c:pt idx="59">
                  <c:v>2055.8321779666362</c:v>
                </c:pt>
                <c:pt idx="60">
                  <c:v>0</c:v>
                </c:pt>
                <c:pt idx="61">
                  <c:v>2095.0776390438377</c:v>
                </c:pt>
                <c:pt idx="62">
                  <c:v>2095.0776390438377</c:v>
                </c:pt>
                <c:pt idx="63">
                  <c:v>2095.0776390438377</c:v>
                </c:pt>
                <c:pt idx="64">
                  <c:v>0</c:v>
                </c:pt>
                <c:pt idx="65">
                  <c:v>2095.6846635003867</c:v>
                </c:pt>
                <c:pt idx="66">
                  <c:v>2095.6846635003867</c:v>
                </c:pt>
                <c:pt idx="67">
                  <c:v>2095.6846635003867</c:v>
                </c:pt>
                <c:pt idx="68">
                  <c:v>0</c:v>
                </c:pt>
                <c:pt idx="69">
                  <c:v>2146.6798822028231</c:v>
                </c:pt>
                <c:pt idx="70">
                  <c:v>2146.6798822028231</c:v>
                </c:pt>
                <c:pt idx="71">
                  <c:v>2146.6798822028231</c:v>
                </c:pt>
                <c:pt idx="72">
                  <c:v>0</c:v>
                </c:pt>
                <c:pt idx="73">
                  <c:v>2147.6920480930794</c:v>
                </c:pt>
                <c:pt idx="74">
                  <c:v>2147.6920480930794</c:v>
                </c:pt>
                <c:pt idx="75">
                  <c:v>2147.6920480930794</c:v>
                </c:pt>
                <c:pt idx="76">
                  <c:v>0</c:v>
                </c:pt>
                <c:pt idx="77">
                  <c:v>2216.8622373436001</c:v>
                </c:pt>
                <c:pt idx="78">
                  <c:v>2216.8622373436001</c:v>
                </c:pt>
                <c:pt idx="79">
                  <c:v>2216.8622373436001</c:v>
                </c:pt>
                <c:pt idx="80">
                  <c:v>0</c:v>
                </c:pt>
                <c:pt idx="81">
                  <c:v>2308.3034301067173</c:v>
                </c:pt>
                <c:pt idx="82">
                  <c:v>2308.3034301067173</c:v>
                </c:pt>
                <c:pt idx="83">
                  <c:v>2308.3034301067173</c:v>
                </c:pt>
                <c:pt idx="84">
                  <c:v>0</c:v>
                </c:pt>
                <c:pt idx="85">
                  <c:v>2392.3138961831264</c:v>
                </c:pt>
                <c:pt idx="86">
                  <c:v>2392.3138961831264</c:v>
                </c:pt>
                <c:pt idx="87">
                  <c:v>2392.3138961831264</c:v>
                </c:pt>
                <c:pt idx="88">
                  <c:v>0</c:v>
                </c:pt>
                <c:pt idx="89">
                  <c:v>2392.6864060670837</c:v>
                </c:pt>
                <c:pt idx="90">
                  <c:v>2392.6864060670837</c:v>
                </c:pt>
                <c:pt idx="91">
                  <c:v>2392.6864060670837</c:v>
                </c:pt>
                <c:pt idx="92">
                  <c:v>0</c:v>
                </c:pt>
                <c:pt idx="93">
                  <c:v>2463.5265261383206</c:v>
                </c:pt>
                <c:pt idx="94">
                  <c:v>2463.5265261383206</c:v>
                </c:pt>
                <c:pt idx="95">
                  <c:v>2463.5265261383206</c:v>
                </c:pt>
                <c:pt idx="96">
                  <c:v>0</c:v>
                </c:pt>
                <c:pt idx="97">
                  <c:v>2526.9405364794816</c:v>
                </c:pt>
                <c:pt idx="98">
                  <c:v>2526.9405364794816</c:v>
                </c:pt>
                <c:pt idx="99">
                  <c:v>2526.9405364794816</c:v>
                </c:pt>
                <c:pt idx="100">
                  <c:v>0</c:v>
                </c:pt>
                <c:pt idx="101">
                  <c:v>2527.3707709092823</c:v>
                </c:pt>
                <c:pt idx="102">
                  <c:v>2527.3707709092823</c:v>
                </c:pt>
                <c:pt idx="103">
                  <c:v>2527.3707709092823</c:v>
                </c:pt>
                <c:pt idx="104">
                  <c:v>0</c:v>
                </c:pt>
                <c:pt idx="105">
                  <c:v>2527.5803418600967</c:v>
                </c:pt>
                <c:pt idx="106">
                  <c:v>2527.5803418600967</c:v>
                </c:pt>
                <c:pt idx="107">
                  <c:v>2527.5803418600967</c:v>
                </c:pt>
                <c:pt idx="108">
                  <c:v>0</c:v>
                </c:pt>
                <c:pt idx="109">
                  <c:v>2628.6001778782743</c:v>
                </c:pt>
                <c:pt idx="110">
                  <c:v>2628.6001778782743</c:v>
                </c:pt>
                <c:pt idx="111">
                  <c:v>2628.6001778782743</c:v>
                </c:pt>
                <c:pt idx="112">
                  <c:v>0</c:v>
                </c:pt>
                <c:pt idx="113">
                  <c:v>2648.7741129649062</c:v>
                </c:pt>
                <c:pt idx="114">
                  <c:v>2648.7741129649062</c:v>
                </c:pt>
                <c:pt idx="115">
                  <c:v>2648.7741129649062</c:v>
                </c:pt>
                <c:pt idx="116">
                  <c:v>0</c:v>
                </c:pt>
                <c:pt idx="117">
                  <c:v>2666.4863088273801</c:v>
                </c:pt>
                <c:pt idx="118">
                  <c:v>2666.4863088273801</c:v>
                </c:pt>
                <c:pt idx="119">
                  <c:v>2666.4863088273801</c:v>
                </c:pt>
                <c:pt idx="120">
                  <c:v>0</c:v>
                </c:pt>
                <c:pt idx="121">
                  <c:v>2686.6489198516038</c:v>
                </c:pt>
                <c:pt idx="122">
                  <c:v>2686.6489198516038</c:v>
                </c:pt>
                <c:pt idx="123">
                  <c:v>2686.6489198516038</c:v>
                </c:pt>
                <c:pt idx="124">
                  <c:v>0</c:v>
                </c:pt>
                <c:pt idx="125">
                  <c:v>2826.0190131600202</c:v>
                </c:pt>
                <c:pt idx="126">
                  <c:v>2826.0190131600202</c:v>
                </c:pt>
                <c:pt idx="127">
                  <c:v>2826.0190131600202</c:v>
                </c:pt>
                <c:pt idx="128">
                  <c:v>0</c:v>
                </c:pt>
                <c:pt idx="129">
                  <c:v>2853.1745623516267</c:v>
                </c:pt>
                <c:pt idx="130">
                  <c:v>2853.1745623516267</c:v>
                </c:pt>
                <c:pt idx="131">
                  <c:v>2853.1745623516267</c:v>
                </c:pt>
                <c:pt idx="132">
                  <c:v>0</c:v>
                </c:pt>
                <c:pt idx="133">
                  <c:v>2856.9644589422342</c:v>
                </c:pt>
                <c:pt idx="134">
                  <c:v>2856.9644589422342</c:v>
                </c:pt>
                <c:pt idx="135">
                  <c:v>2856.9644589422342</c:v>
                </c:pt>
                <c:pt idx="136">
                  <c:v>0</c:v>
                </c:pt>
                <c:pt idx="137">
                  <c:v>2885.4564629893266</c:v>
                </c:pt>
                <c:pt idx="138">
                  <c:v>2885.4564629893266</c:v>
                </c:pt>
                <c:pt idx="139">
                  <c:v>2885.4564629893266</c:v>
                </c:pt>
                <c:pt idx="140">
                  <c:v>0</c:v>
                </c:pt>
                <c:pt idx="141">
                  <c:v>2929.6196195908892</c:v>
                </c:pt>
                <c:pt idx="142">
                  <c:v>2929.6196195908892</c:v>
                </c:pt>
                <c:pt idx="143">
                  <c:v>2929.6196195908892</c:v>
                </c:pt>
                <c:pt idx="144">
                  <c:v>0</c:v>
                </c:pt>
                <c:pt idx="145">
                  <c:v>2936.6358178089572</c:v>
                </c:pt>
                <c:pt idx="146">
                  <c:v>2936.6358178089572</c:v>
                </c:pt>
                <c:pt idx="147">
                  <c:v>2936.6358178089572</c:v>
                </c:pt>
                <c:pt idx="148">
                  <c:v>0</c:v>
                </c:pt>
                <c:pt idx="149">
                  <c:v>2946.2630500767868</c:v>
                </c:pt>
                <c:pt idx="150">
                  <c:v>2946.2630500767868</c:v>
                </c:pt>
                <c:pt idx="151">
                  <c:v>2946.2630500767868</c:v>
                </c:pt>
                <c:pt idx="152">
                  <c:v>0</c:v>
                </c:pt>
                <c:pt idx="153">
                  <c:v>2946.3826753818007</c:v>
                </c:pt>
                <c:pt idx="154">
                  <c:v>2946.3826753818007</c:v>
                </c:pt>
                <c:pt idx="155">
                  <c:v>2946.3826753818007</c:v>
                </c:pt>
                <c:pt idx="156">
                  <c:v>0</c:v>
                </c:pt>
                <c:pt idx="157">
                  <c:v>2949.2503198565114</c:v>
                </c:pt>
                <c:pt idx="158">
                  <c:v>2949.2503198565114</c:v>
                </c:pt>
                <c:pt idx="159">
                  <c:v>2949.2503198565114</c:v>
                </c:pt>
                <c:pt idx="160">
                  <c:v>0</c:v>
                </c:pt>
                <c:pt idx="161">
                  <c:v>2949.6833765994984</c:v>
                </c:pt>
                <c:pt idx="162">
                  <c:v>2949.6833765994984</c:v>
                </c:pt>
                <c:pt idx="163">
                  <c:v>2949.6833765994984</c:v>
                </c:pt>
                <c:pt idx="164">
                  <c:v>0</c:v>
                </c:pt>
                <c:pt idx="165">
                  <c:v>2952.183939530667</c:v>
                </c:pt>
                <c:pt idx="166">
                  <c:v>2952.183939530667</c:v>
                </c:pt>
                <c:pt idx="167">
                  <c:v>2952.183939530667</c:v>
                </c:pt>
                <c:pt idx="168">
                  <c:v>0</c:v>
                </c:pt>
                <c:pt idx="169">
                  <c:v>2976.1657414833867</c:v>
                </c:pt>
                <c:pt idx="170">
                  <c:v>2976.1657414833867</c:v>
                </c:pt>
                <c:pt idx="171">
                  <c:v>2976.1657414833867</c:v>
                </c:pt>
                <c:pt idx="172">
                  <c:v>0</c:v>
                </c:pt>
                <c:pt idx="173">
                  <c:v>3041.1863846295737</c:v>
                </c:pt>
                <c:pt idx="174">
                  <c:v>3041.1863846295737</c:v>
                </c:pt>
                <c:pt idx="175">
                  <c:v>3041.1863846295737</c:v>
                </c:pt>
                <c:pt idx="176">
                  <c:v>0</c:v>
                </c:pt>
                <c:pt idx="177">
                  <c:v>3053.0377617743952</c:v>
                </c:pt>
                <c:pt idx="178">
                  <c:v>3053.0377617743952</c:v>
                </c:pt>
                <c:pt idx="179">
                  <c:v>3053.0377617743952</c:v>
                </c:pt>
                <c:pt idx="180">
                  <c:v>0</c:v>
                </c:pt>
                <c:pt idx="181">
                  <c:v>3076.4528089110759</c:v>
                </c:pt>
                <c:pt idx="182">
                  <c:v>3076.4528089110759</c:v>
                </c:pt>
                <c:pt idx="183">
                  <c:v>3076.4528089110759</c:v>
                </c:pt>
                <c:pt idx="184">
                  <c:v>0</c:v>
                </c:pt>
                <c:pt idx="185">
                  <c:v>3076.6533360370354</c:v>
                </c:pt>
                <c:pt idx="186">
                  <c:v>3076.6533360370354</c:v>
                </c:pt>
                <c:pt idx="187">
                  <c:v>3076.6533360370354</c:v>
                </c:pt>
                <c:pt idx="188">
                  <c:v>0</c:v>
                </c:pt>
                <c:pt idx="189">
                  <c:v>3129.412980228818</c:v>
                </c:pt>
                <c:pt idx="190">
                  <c:v>3129.412980228818</c:v>
                </c:pt>
                <c:pt idx="191">
                  <c:v>3129.412980228818</c:v>
                </c:pt>
                <c:pt idx="192">
                  <c:v>0</c:v>
                </c:pt>
                <c:pt idx="193">
                  <c:v>3189.5343443061602</c:v>
                </c:pt>
                <c:pt idx="194">
                  <c:v>3189.5343443061602</c:v>
                </c:pt>
                <c:pt idx="195">
                  <c:v>3189.5343443061602</c:v>
                </c:pt>
                <c:pt idx="196">
                  <c:v>0</c:v>
                </c:pt>
                <c:pt idx="197">
                  <c:v>3205.3362879926804</c:v>
                </c:pt>
                <c:pt idx="198">
                  <c:v>3205.3362879926804</c:v>
                </c:pt>
                <c:pt idx="199">
                  <c:v>3205.3362879926804</c:v>
                </c:pt>
                <c:pt idx="200">
                  <c:v>0</c:v>
                </c:pt>
                <c:pt idx="201">
                  <c:v>3248.8618709001362</c:v>
                </c:pt>
                <c:pt idx="202">
                  <c:v>3248.8618709001362</c:v>
                </c:pt>
                <c:pt idx="203">
                  <c:v>3248.8618709001362</c:v>
                </c:pt>
                <c:pt idx="204">
                  <c:v>0</c:v>
                </c:pt>
                <c:pt idx="205">
                  <c:v>3250.2221981065818</c:v>
                </c:pt>
                <c:pt idx="206">
                  <c:v>3250.2221981065818</c:v>
                </c:pt>
                <c:pt idx="207">
                  <c:v>3250.2221981065818</c:v>
                </c:pt>
                <c:pt idx="208">
                  <c:v>0</c:v>
                </c:pt>
                <c:pt idx="209">
                  <c:v>3250.4058772358162</c:v>
                </c:pt>
                <c:pt idx="210">
                  <c:v>3250.4058772358162</c:v>
                </c:pt>
                <c:pt idx="211">
                  <c:v>3250.4058772358162</c:v>
                </c:pt>
                <c:pt idx="212">
                  <c:v>0</c:v>
                </c:pt>
                <c:pt idx="213">
                  <c:v>3329.4638184546807</c:v>
                </c:pt>
                <c:pt idx="214">
                  <c:v>3329.4638184546807</c:v>
                </c:pt>
                <c:pt idx="215">
                  <c:v>3329.4638184546807</c:v>
                </c:pt>
                <c:pt idx="216">
                  <c:v>0</c:v>
                </c:pt>
                <c:pt idx="217">
                  <c:v>3379.8808859436813</c:v>
                </c:pt>
                <c:pt idx="218">
                  <c:v>3379.8808859436813</c:v>
                </c:pt>
                <c:pt idx="219">
                  <c:v>3379.8808859436813</c:v>
                </c:pt>
                <c:pt idx="220">
                  <c:v>0</c:v>
                </c:pt>
                <c:pt idx="221">
                  <c:v>3396.7203308872122</c:v>
                </c:pt>
                <c:pt idx="222">
                  <c:v>3396.7203308872122</c:v>
                </c:pt>
                <c:pt idx="223">
                  <c:v>3396.7203308872122</c:v>
                </c:pt>
                <c:pt idx="224">
                  <c:v>0</c:v>
                </c:pt>
                <c:pt idx="225">
                  <c:v>3397.0284899123885</c:v>
                </c:pt>
                <c:pt idx="226">
                  <c:v>3397.0284899123885</c:v>
                </c:pt>
                <c:pt idx="227">
                  <c:v>3397.0284899123885</c:v>
                </c:pt>
                <c:pt idx="228">
                  <c:v>0</c:v>
                </c:pt>
                <c:pt idx="229">
                  <c:v>3399.7045074377547</c:v>
                </c:pt>
                <c:pt idx="230">
                  <c:v>3399.7045074377547</c:v>
                </c:pt>
                <c:pt idx="231">
                  <c:v>3399.7045074377547</c:v>
                </c:pt>
                <c:pt idx="232">
                  <c:v>0</c:v>
                </c:pt>
                <c:pt idx="233">
                  <c:v>3420.30478328359</c:v>
                </c:pt>
                <c:pt idx="234">
                  <c:v>3420.30478328359</c:v>
                </c:pt>
                <c:pt idx="235">
                  <c:v>3420.30478328359</c:v>
                </c:pt>
                <c:pt idx="236">
                  <c:v>0</c:v>
                </c:pt>
                <c:pt idx="237">
                  <c:v>3432.5223470425722</c:v>
                </c:pt>
                <c:pt idx="238">
                  <c:v>3432.5223470425722</c:v>
                </c:pt>
                <c:pt idx="239">
                  <c:v>3432.5223470425722</c:v>
                </c:pt>
                <c:pt idx="240">
                  <c:v>0</c:v>
                </c:pt>
                <c:pt idx="241">
                  <c:v>3434.594846368539</c:v>
                </c:pt>
                <c:pt idx="242">
                  <c:v>3434.594846368539</c:v>
                </c:pt>
                <c:pt idx="243">
                  <c:v>3434.594846368539</c:v>
                </c:pt>
                <c:pt idx="244">
                  <c:v>0</c:v>
                </c:pt>
                <c:pt idx="245">
                  <c:v>3497.3959981720877</c:v>
                </c:pt>
                <c:pt idx="246">
                  <c:v>3497.3959981720877</c:v>
                </c:pt>
                <c:pt idx="247">
                  <c:v>3497.3959981720877</c:v>
                </c:pt>
                <c:pt idx="248">
                  <c:v>0</c:v>
                </c:pt>
                <c:pt idx="249">
                  <c:v>3511.3373049981678</c:v>
                </c:pt>
                <c:pt idx="250">
                  <c:v>3511.3373049981678</c:v>
                </c:pt>
                <c:pt idx="251">
                  <c:v>3511.3373049981678</c:v>
                </c:pt>
                <c:pt idx="252">
                  <c:v>0</c:v>
                </c:pt>
                <c:pt idx="253">
                  <c:v>3511.444163169454</c:v>
                </c:pt>
                <c:pt idx="254">
                  <c:v>3511.444163169454</c:v>
                </c:pt>
                <c:pt idx="255">
                  <c:v>3511.444163169454</c:v>
                </c:pt>
                <c:pt idx="256">
                  <c:v>0</c:v>
                </c:pt>
                <c:pt idx="257">
                  <c:v>3521.8046693750393</c:v>
                </c:pt>
                <c:pt idx="258">
                  <c:v>3521.8046693750393</c:v>
                </c:pt>
                <c:pt idx="259">
                  <c:v>3521.8046693750393</c:v>
                </c:pt>
                <c:pt idx="260">
                  <c:v>0</c:v>
                </c:pt>
                <c:pt idx="261">
                  <c:v>3552.8784828989451</c:v>
                </c:pt>
                <c:pt idx="262">
                  <c:v>3552.8784828989451</c:v>
                </c:pt>
                <c:pt idx="263">
                  <c:v>3552.8784828989451</c:v>
                </c:pt>
                <c:pt idx="264">
                  <c:v>0</c:v>
                </c:pt>
                <c:pt idx="265">
                  <c:v>3565.3371489852029</c:v>
                </c:pt>
                <c:pt idx="266">
                  <c:v>3565.3371489852029</c:v>
                </c:pt>
                <c:pt idx="267">
                  <c:v>3565.3371489852029</c:v>
                </c:pt>
                <c:pt idx="268">
                  <c:v>0</c:v>
                </c:pt>
                <c:pt idx="269">
                  <c:v>3572.2288765854232</c:v>
                </c:pt>
                <c:pt idx="270">
                  <c:v>3572.2288765854232</c:v>
                </c:pt>
                <c:pt idx="271">
                  <c:v>3572.2288765854232</c:v>
                </c:pt>
                <c:pt idx="272">
                  <c:v>0</c:v>
                </c:pt>
                <c:pt idx="273">
                  <c:v>3572.2410040932659</c:v>
                </c:pt>
                <c:pt idx="274">
                  <c:v>3572.2410040932659</c:v>
                </c:pt>
                <c:pt idx="275">
                  <c:v>3572.2410040932659</c:v>
                </c:pt>
                <c:pt idx="276">
                  <c:v>0</c:v>
                </c:pt>
                <c:pt idx="277">
                  <c:v>3621.5327804010881</c:v>
                </c:pt>
                <c:pt idx="278">
                  <c:v>3621.5327804010881</c:v>
                </c:pt>
                <c:pt idx="279">
                  <c:v>3621.5327804010881</c:v>
                </c:pt>
                <c:pt idx="280">
                  <c:v>0</c:v>
                </c:pt>
                <c:pt idx="281">
                  <c:v>3630.101316543145</c:v>
                </c:pt>
                <c:pt idx="282">
                  <c:v>3630.101316543145</c:v>
                </c:pt>
                <c:pt idx="283">
                  <c:v>3630.101316543145</c:v>
                </c:pt>
                <c:pt idx="284">
                  <c:v>0</c:v>
                </c:pt>
                <c:pt idx="285">
                  <c:v>3630.3906872957773</c:v>
                </c:pt>
                <c:pt idx="286">
                  <c:v>3630.3906872957773</c:v>
                </c:pt>
                <c:pt idx="287">
                  <c:v>3630.3906872957773</c:v>
                </c:pt>
                <c:pt idx="288">
                  <c:v>0</c:v>
                </c:pt>
                <c:pt idx="289">
                  <c:v>3692.5586205022641</c:v>
                </c:pt>
                <c:pt idx="290">
                  <c:v>3692.5586205022641</c:v>
                </c:pt>
                <c:pt idx="291">
                  <c:v>3692.5586205022641</c:v>
                </c:pt>
                <c:pt idx="292">
                  <c:v>0</c:v>
                </c:pt>
                <c:pt idx="293">
                  <c:v>3729.3926893139187</c:v>
                </c:pt>
                <c:pt idx="294">
                  <c:v>3729.3926893139187</c:v>
                </c:pt>
                <c:pt idx="295">
                  <c:v>3729.3926893139187</c:v>
                </c:pt>
                <c:pt idx="296">
                  <c:v>0</c:v>
                </c:pt>
                <c:pt idx="297">
                  <c:v>3756.9519591800772</c:v>
                </c:pt>
                <c:pt idx="298">
                  <c:v>3756.9519591800772</c:v>
                </c:pt>
                <c:pt idx="299">
                  <c:v>3756.9519591800772</c:v>
                </c:pt>
                <c:pt idx="300">
                  <c:v>0</c:v>
                </c:pt>
                <c:pt idx="301">
                  <c:v>3772.9435133481443</c:v>
                </c:pt>
                <c:pt idx="302">
                  <c:v>3772.9435133481443</c:v>
                </c:pt>
                <c:pt idx="303">
                  <c:v>3772.9435133481443</c:v>
                </c:pt>
                <c:pt idx="304">
                  <c:v>0</c:v>
                </c:pt>
                <c:pt idx="305">
                  <c:v>3787.3838165451539</c:v>
                </c:pt>
                <c:pt idx="306">
                  <c:v>3787.3838165451539</c:v>
                </c:pt>
                <c:pt idx="307">
                  <c:v>3787.3838165451539</c:v>
                </c:pt>
                <c:pt idx="308">
                  <c:v>0</c:v>
                </c:pt>
                <c:pt idx="309">
                  <c:v>3787.6691764134312</c:v>
                </c:pt>
                <c:pt idx="310">
                  <c:v>3787.6691764134312</c:v>
                </c:pt>
                <c:pt idx="311">
                  <c:v>3787.6691764134312</c:v>
                </c:pt>
                <c:pt idx="312">
                  <c:v>0</c:v>
                </c:pt>
                <c:pt idx="313">
                  <c:v>3826.1075041627937</c:v>
                </c:pt>
                <c:pt idx="314">
                  <c:v>3826.1075041627937</c:v>
                </c:pt>
                <c:pt idx="315">
                  <c:v>3826.1075041627937</c:v>
                </c:pt>
                <c:pt idx="316">
                  <c:v>0</c:v>
                </c:pt>
                <c:pt idx="317">
                  <c:v>3894.4785965301976</c:v>
                </c:pt>
                <c:pt idx="318">
                  <c:v>3894.4785965301976</c:v>
                </c:pt>
                <c:pt idx="319">
                  <c:v>3894.4785965301976</c:v>
                </c:pt>
                <c:pt idx="320">
                  <c:v>0</c:v>
                </c:pt>
                <c:pt idx="321">
                  <c:v>3895.3853473978202</c:v>
                </c:pt>
                <c:pt idx="322">
                  <c:v>3895.3853473978202</c:v>
                </c:pt>
                <c:pt idx="323">
                  <c:v>3895.3853473978202</c:v>
                </c:pt>
                <c:pt idx="324">
                  <c:v>0</c:v>
                </c:pt>
                <c:pt idx="325">
                  <c:v>3935.4310305639933</c:v>
                </c:pt>
                <c:pt idx="326">
                  <c:v>3935.4310305639933</c:v>
                </c:pt>
                <c:pt idx="327">
                  <c:v>3935.4310305639933</c:v>
                </c:pt>
                <c:pt idx="328">
                  <c:v>0</c:v>
                </c:pt>
                <c:pt idx="329">
                  <c:v>4005.1753157231815</c:v>
                </c:pt>
                <c:pt idx="330">
                  <c:v>4005.1753157231815</c:v>
                </c:pt>
                <c:pt idx="331">
                  <c:v>4005.1753157231815</c:v>
                </c:pt>
                <c:pt idx="332">
                  <c:v>0</c:v>
                </c:pt>
                <c:pt idx="333">
                  <c:v>4005.8712920560129</c:v>
                </c:pt>
                <c:pt idx="334">
                  <c:v>4005.8712920560129</c:v>
                </c:pt>
                <c:pt idx="335">
                  <c:v>4005.8712920560129</c:v>
                </c:pt>
                <c:pt idx="336">
                  <c:v>0</c:v>
                </c:pt>
                <c:pt idx="337">
                  <c:v>4005.9165461402272</c:v>
                </c:pt>
                <c:pt idx="338">
                  <c:v>4005.9165461402272</c:v>
                </c:pt>
                <c:pt idx="339">
                  <c:v>4005.9165461402272</c:v>
                </c:pt>
                <c:pt idx="340">
                  <c:v>0</c:v>
                </c:pt>
                <c:pt idx="341">
                  <c:v>4048.3069949844162</c:v>
                </c:pt>
                <c:pt idx="342">
                  <c:v>4048.3069949844162</c:v>
                </c:pt>
                <c:pt idx="343">
                  <c:v>4048.3069949844162</c:v>
                </c:pt>
                <c:pt idx="344">
                  <c:v>0</c:v>
                </c:pt>
                <c:pt idx="345">
                  <c:v>4065.2335898655192</c:v>
                </c:pt>
                <c:pt idx="346">
                  <c:v>4065.2335898655192</c:v>
                </c:pt>
                <c:pt idx="347">
                  <c:v>4065.2335898655192</c:v>
                </c:pt>
                <c:pt idx="348">
                  <c:v>0</c:v>
                </c:pt>
                <c:pt idx="349">
                  <c:v>4077.3943050090529</c:v>
                </c:pt>
                <c:pt idx="350">
                  <c:v>4077.3943050090529</c:v>
                </c:pt>
                <c:pt idx="351">
                  <c:v>4077.3943050090529</c:v>
                </c:pt>
                <c:pt idx="352">
                  <c:v>0</c:v>
                </c:pt>
                <c:pt idx="353">
                  <c:v>4122.2609373124205</c:v>
                </c:pt>
                <c:pt idx="354">
                  <c:v>4122.2609373124205</c:v>
                </c:pt>
                <c:pt idx="355">
                  <c:v>4122.2609373124205</c:v>
                </c:pt>
                <c:pt idx="356">
                  <c:v>0</c:v>
                </c:pt>
                <c:pt idx="357">
                  <c:v>4123.8266640235743</c:v>
                </c:pt>
                <c:pt idx="358">
                  <c:v>4123.8266640235743</c:v>
                </c:pt>
                <c:pt idx="359">
                  <c:v>4123.8266640235743</c:v>
                </c:pt>
                <c:pt idx="360">
                  <c:v>0</c:v>
                </c:pt>
                <c:pt idx="361">
                  <c:v>4126.4576975025375</c:v>
                </c:pt>
                <c:pt idx="362">
                  <c:v>4126.4576975025375</c:v>
                </c:pt>
                <c:pt idx="363">
                  <c:v>4126.4576975025375</c:v>
                </c:pt>
                <c:pt idx="364">
                  <c:v>0</c:v>
                </c:pt>
                <c:pt idx="365">
                  <c:v>4150.8917161876834</c:v>
                </c:pt>
                <c:pt idx="366">
                  <c:v>4150.8917161876834</c:v>
                </c:pt>
                <c:pt idx="367">
                  <c:v>4150.8917161876834</c:v>
                </c:pt>
                <c:pt idx="368">
                  <c:v>0</c:v>
                </c:pt>
                <c:pt idx="369">
                  <c:v>4162.6748600214514</c:v>
                </c:pt>
                <c:pt idx="370">
                  <c:v>4162.6748600214514</c:v>
                </c:pt>
                <c:pt idx="371">
                  <c:v>4162.6748600214514</c:v>
                </c:pt>
                <c:pt idx="372">
                  <c:v>0</c:v>
                </c:pt>
                <c:pt idx="373">
                  <c:v>4246.7606724205334</c:v>
                </c:pt>
                <c:pt idx="374">
                  <c:v>4246.7606724205334</c:v>
                </c:pt>
                <c:pt idx="375">
                  <c:v>4246.7606724205334</c:v>
                </c:pt>
                <c:pt idx="376">
                  <c:v>0</c:v>
                </c:pt>
                <c:pt idx="377">
                  <c:v>4267.3291949893455</c:v>
                </c:pt>
                <c:pt idx="378">
                  <c:v>4267.3291949893455</c:v>
                </c:pt>
                <c:pt idx="379">
                  <c:v>4267.3291949893455</c:v>
                </c:pt>
                <c:pt idx="380">
                  <c:v>0</c:v>
                </c:pt>
                <c:pt idx="381">
                  <c:v>4271.6714223360768</c:v>
                </c:pt>
                <c:pt idx="382">
                  <c:v>4271.6714223360768</c:v>
                </c:pt>
                <c:pt idx="383">
                  <c:v>4271.6714223360768</c:v>
                </c:pt>
                <c:pt idx="384">
                  <c:v>0</c:v>
                </c:pt>
                <c:pt idx="385">
                  <c:v>4298.0391893910601</c:v>
                </c:pt>
                <c:pt idx="386">
                  <c:v>4298.0391893910601</c:v>
                </c:pt>
                <c:pt idx="387">
                  <c:v>4298.0391893910601</c:v>
                </c:pt>
                <c:pt idx="388">
                  <c:v>0</c:v>
                </c:pt>
                <c:pt idx="389">
                  <c:v>4306.8621081875017</c:v>
                </c:pt>
                <c:pt idx="390">
                  <c:v>4306.8621081875017</c:v>
                </c:pt>
                <c:pt idx="391">
                  <c:v>4306.8621081875017</c:v>
                </c:pt>
                <c:pt idx="392">
                  <c:v>0</c:v>
                </c:pt>
                <c:pt idx="393">
                  <c:v>4394.3313286755101</c:v>
                </c:pt>
                <c:pt idx="394">
                  <c:v>4394.3313286755101</c:v>
                </c:pt>
                <c:pt idx="395">
                  <c:v>4394.3313286755101</c:v>
                </c:pt>
                <c:pt idx="396">
                  <c:v>0</c:v>
                </c:pt>
                <c:pt idx="397">
                  <c:v>4411.5079296555423</c:v>
                </c:pt>
                <c:pt idx="398">
                  <c:v>4411.5079296555423</c:v>
                </c:pt>
                <c:pt idx="399">
                  <c:v>4411.5079296555423</c:v>
                </c:pt>
                <c:pt idx="400">
                  <c:v>0</c:v>
                </c:pt>
                <c:pt idx="401">
                  <c:v>4411.6713012993459</c:v>
                </c:pt>
                <c:pt idx="402">
                  <c:v>4411.6713012993459</c:v>
                </c:pt>
                <c:pt idx="403">
                  <c:v>4411.6713012993459</c:v>
                </c:pt>
                <c:pt idx="404">
                  <c:v>0</c:v>
                </c:pt>
                <c:pt idx="405">
                  <c:v>4411.824067447883</c:v>
                </c:pt>
                <c:pt idx="406">
                  <c:v>4411.824067447883</c:v>
                </c:pt>
                <c:pt idx="407">
                  <c:v>4411.824067447883</c:v>
                </c:pt>
                <c:pt idx="408">
                  <c:v>0</c:v>
                </c:pt>
                <c:pt idx="409">
                  <c:v>4412.3472215602123</c:v>
                </c:pt>
                <c:pt idx="410">
                  <c:v>4412.3472215602123</c:v>
                </c:pt>
                <c:pt idx="411">
                  <c:v>4412.3472215602123</c:v>
                </c:pt>
                <c:pt idx="412">
                  <c:v>0</c:v>
                </c:pt>
                <c:pt idx="413">
                  <c:v>4483.0559924480694</c:v>
                </c:pt>
                <c:pt idx="414">
                  <c:v>4483.0559924480694</c:v>
                </c:pt>
                <c:pt idx="415">
                  <c:v>4483.0559924480694</c:v>
                </c:pt>
                <c:pt idx="416">
                  <c:v>0</c:v>
                </c:pt>
                <c:pt idx="417">
                  <c:v>4489.8677684150734</c:v>
                </c:pt>
                <c:pt idx="418">
                  <c:v>4489.8677684150734</c:v>
                </c:pt>
                <c:pt idx="419">
                  <c:v>4489.8677684150734</c:v>
                </c:pt>
                <c:pt idx="420">
                  <c:v>0</c:v>
                </c:pt>
                <c:pt idx="421">
                  <c:v>4541.589315247089</c:v>
                </c:pt>
                <c:pt idx="422">
                  <c:v>4541.589315247089</c:v>
                </c:pt>
                <c:pt idx="423">
                  <c:v>4541.589315247089</c:v>
                </c:pt>
                <c:pt idx="424">
                  <c:v>0</c:v>
                </c:pt>
                <c:pt idx="425">
                  <c:v>4550.9793978617336</c:v>
                </c:pt>
                <c:pt idx="426">
                  <c:v>4550.9793978617336</c:v>
                </c:pt>
                <c:pt idx="427">
                  <c:v>4550.9793978617336</c:v>
                </c:pt>
                <c:pt idx="428">
                  <c:v>0</c:v>
                </c:pt>
                <c:pt idx="429">
                  <c:v>4557.0856764433247</c:v>
                </c:pt>
                <c:pt idx="430">
                  <c:v>4557.0856764433247</c:v>
                </c:pt>
                <c:pt idx="431">
                  <c:v>4557.0856764433247</c:v>
                </c:pt>
                <c:pt idx="432">
                  <c:v>0</c:v>
                </c:pt>
                <c:pt idx="433">
                  <c:v>4588.3027748706054</c:v>
                </c:pt>
                <c:pt idx="434">
                  <c:v>4588.3027748706054</c:v>
                </c:pt>
                <c:pt idx="435">
                  <c:v>4588.3027748706054</c:v>
                </c:pt>
                <c:pt idx="436">
                  <c:v>0</c:v>
                </c:pt>
                <c:pt idx="437">
                  <c:v>4588.795831834992</c:v>
                </c:pt>
                <c:pt idx="438">
                  <c:v>4588.795831834992</c:v>
                </c:pt>
                <c:pt idx="439">
                  <c:v>4588.795831834992</c:v>
                </c:pt>
                <c:pt idx="440">
                  <c:v>0</c:v>
                </c:pt>
                <c:pt idx="441">
                  <c:v>4588.9370647006299</c:v>
                </c:pt>
                <c:pt idx="442">
                  <c:v>4588.9370647006299</c:v>
                </c:pt>
                <c:pt idx="443">
                  <c:v>4588.9370647006299</c:v>
                </c:pt>
                <c:pt idx="444">
                  <c:v>0</c:v>
                </c:pt>
                <c:pt idx="445">
                  <c:v>4588.9758132625775</c:v>
                </c:pt>
                <c:pt idx="446">
                  <c:v>4588.9758132625775</c:v>
                </c:pt>
                <c:pt idx="447">
                  <c:v>4588.9758132625775</c:v>
                </c:pt>
                <c:pt idx="448">
                  <c:v>0</c:v>
                </c:pt>
                <c:pt idx="449">
                  <c:v>4645.3902255542353</c:v>
                </c:pt>
                <c:pt idx="450">
                  <c:v>4645.3902255542353</c:v>
                </c:pt>
                <c:pt idx="451">
                  <c:v>4645.3902255542353</c:v>
                </c:pt>
                <c:pt idx="452">
                  <c:v>0</c:v>
                </c:pt>
                <c:pt idx="453">
                  <c:v>4672.2251443272444</c:v>
                </c:pt>
                <c:pt idx="454">
                  <c:v>4672.2251443272444</c:v>
                </c:pt>
                <c:pt idx="455">
                  <c:v>4672.2251443272444</c:v>
                </c:pt>
                <c:pt idx="456">
                  <c:v>0</c:v>
                </c:pt>
                <c:pt idx="457">
                  <c:v>4672.4456398074444</c:v>
                </c:pt>
                <c:pt idx="458">
                  <c:v>4672.4456398074444</c:v>
                </c:pt>
                <c:pt idx="459">
                  <c:v>4672.4456398074444</c:v>
                </c:pt>
                <c:pt idx="460">
                  <c:v>0</c:v>
                </c:pt>
                <c:pt idx="461">
                  <c:v>4672.4817332382718</c:v>
                </c:pt>
                <c:pt idx="462">
                  <c:v>4672.4817332382718</c:v>
                </c:pt>
                <c:pt idx="463">
                  <c:v>4672.4817332382718</c:v>
                </c:pt>
                <c:pt idx="464">
                  <c:v>0</c:v>
                </c:pt>
                <c:pt idx="465">
                  <c:v>4672.6711447259759</c:v>
                </c:pt>
                <c:pt idx="466">
                  <c:v>4672.6711447259759</c:v>
                </c:pt>
                <c:pt idx="467">
                  <c:v>4672.6711447259759</c:v>
                </c:pt>
                <c:pt idx="468">
                  <c:v>0</c:v>
                </c:pt>
                <c:pt idx="469">
                  <c:v>4708.8705125810984</c:v>
                </c:pt>
                <c:pt idx="470">
                  <c:v>4708.8705125810984</c:v>
                </c:pt>
                <c:pt idx="471">
                  <c:v>4708.8705125810984</c:v>
                </c:pt>
                <c:pt idx="472">
                  <c:v>0</c:v>
                </c:pt>
                <c:pt idx="473">
                  <c:v>4738.4633001266875</c:v>
                </c:pt>
                <c:pt idx="474">
                  <c:v>4738.4633001266875</c:v>
                </c:pt>
                <c:pt idx="475">
                  <c:v>4738.4633001266875</c:v>
                </c:pt>
                <c:pt idx="476">
                  <c:v>0</c:v>
                </c:pt>
                <c:pt idx="477">
                  <c:v>4820.9600817927158</c:v>
                </c:pt>
                <c:pt idx="478">
                  <c:v>4820.9600817927158</c:v>
                </c:pt>
                <c:pt idx="479">
                  <c:v>4820.9600817927158</c:v>
                </c:pt>
                <c:pt idx="480">
                  <c:v>0</c:v>
                </c:pt>
                <c:pt idx="481">
                  <c:v>4842.6019961009561</c:v>
                </c:pt>
                <c:pt idx="482">
                  <c:v>4842.6019961009561</c:v>
                </c:pt>
                <c:pt idx="483">
                  <c:v>4842.6019961009561</c:v>
                </c:pt>
                <c:pt idx="484">
                  <c:v>0</c:v>
                </c:pt>
                <c:pt idx="485">
                  <c:v>4842.6224520280002</c:v>
                </c:pt>
                <c:pt idx="486">
                  <c:v>4842.6224520280002</c:v>
                </c:pt>
                <c:pt idx="487">
                  <c:v>4842.6224520280002</c:v>
                </c:pt>
                <c:pt idx="488">
                  <c:v>0</c:v>
                </c:pt>
                <c:pt idx="489">
                  <c:v>4855.5080018700273</c:v>
                </c:pt>
                <c:pt idx="490">
                  <c:v>4855.5080018700273</c:v>
                </c:pt>
                <c:pt idx="491">
                  <c:v>4855.5080018700273</c:v>
                </c:pt>
                <c:pt idx="492">
                  <c:v>0</c:v>
                </c:pt>
                <c:pt idx="493">
                  <c:v>4856.0482395260024</c:v>
                </c:pt>
                <c:pt idx="494">
                  <c:v>4856.0482395260024</c:v>
                </c:pt>
                <c:pt idx="495">
                  <c:v>4856.0482395260024</c:v>
                </c:pt>
                <c:pt idx="496">
                  <c:v>0</c:v>
                </c:pt>
                <c:pt idx="497">
                  <c:v>4951.0231175987519</c:v>
                </c:pt>
                <c:pt idx="498">
                  <c:v>4951.0231175987519</c:v>
                </c:pt>
                <c:pt idx="499">
                  <c:v>4951.0231175987519</c:v>
                </c:pt>
                <c:pt idx="500">
                  <c:v>0</c:v>
                </c:pt>
                <c:pt idx="501">
                  <c:v>4976.8194123559424</c:v>
                </c:pt>
                <c:pt idx="502">
                  <c:v>4976.8194123559424</c:v>
                </c:pt>
                <c:pt idx="503">
                  <c:v>4976.8194123559424</c:v>
                </c:pt>
                <c:pt idx="504">
                  <c:v>0</c:v>
                </c:pt>
                <c:pt idx="505">
                  <c:v>4994.7192038695202</c:v>
                </c:pt>
                <c:pt idx="506">
                  <c:v>4994.7192038695202</c:v>
                </c:pt>
                <c:pt idx="507">
                  <c:v>4994.7192038695202</c:v>
                </c:pt>
                <c:pt idx="508">
                  <c:v>0</c:v>
                </c:pt>
                <c:pt idx="509">
                  <c:v>4994.7830124076145</c:v>
                </c:pt>
                <c:pt idx="510">
                  <c:v>4994.7830124076145</c:v>
                </c:pt>
                <c:pt idx="511">
                  <c:v>4994.7830124076145</c:v>
                </c:pt>
                <c:pt idx="512">
                  <c:v>0</c:v>
                </c:pt>
                <c:pt idx="513">
                  <c:v>5015.3221403033558</c:v>
                </c:pt>
                <c:pt idx="514">
                  <c:v>5015.3221403033558</c:v>
                </c:pt>
                <c:pt idx="515">
                  <c:v>5015.3221403033558</c:v>
                </c:pt>
                <c:pt idx="516">
                  <c:v>0</c:v>
                </c:pt>
                <c:pt idx="517">
                  <c:v>5071.7521099647693</c:v>
                </c:pt>
                <c:pt idx="518">
                  <c:v>5071.7521099647693</c:v>
                </c:pt>
                <c:pt idx="519">
                  <c:v>5071.7521099647693</c:v>
                </c:pt>
                <c:pt idx="520">
                  <c:v>0</c:v>
                </c:pt>
                <c:pt idx="521">
                  <c:v>5080.7510454916064</c:v>
                </c:pt>
                <c:pt idx="522">
                  <c:v>5080.7510454916064</c:v>
                </c:pt>
                <c:pt idx="523">
                  <c:v>5080.7510454916064</c:v>
                </c:pt>
                <c:pt idx="524">
                  <c:v>0</c:v>
                </c:pt>
                <c:pt idx="525">
                  <c:v>5081.1099947073862</c:v>
                </c:pt>
                <c:pt idx="526">
                  <c:v>5081.1099947073862</c:v>
                </c:pt>
                <c:pt idx="527">
                  <c:v>5081.1099947073862</c:v>
                </c:pt>
                <c:pt idx="528">
                  <c:v>0</c:v>
                </c:pt>
                <c:pt idx="529">
                  <c:v>5081.2005577041346</c:v>
                </c:pt>
                <c:pt idx="530">
                  <c:v>5081.2005577041346</c:v>
                </c:pt>
                <c:pt idx="531">
                  <c:v>5081.2005577041346</c:v>
                </c:pt>
                <c:pt idx="532">
                  <c:v>0</c:v>
                </c:pt>
                <c:pt idx="533">
                  <c:v>5247.0635990078654</c:v>
                </c:pt>
                <c:pt idx="534">
                  <c:v>5247.0635990078654</c:v>
                </c:pt>
                <c:pt idx="535">
                  <c:v>5247.0635990078654</c:v>
                </c:pt>
                <c:pt idx="536">
                  <c:v>0</c:v>
                </c:pt>
                <c:pt idx="537">
                  <c:v>5250.1726113685054</c:v>
                </c:pt>
                <c:pt idx="538">
                  <c:v>5250.1726113685054</c:v>
                </c:pt>
                <c:pt idx="539">
                  <c:v>5250.1726113685054</c:v>
                </c:pt>
                <c:pt idx="540">
                  <c:v>0</c:v>
                </c:pt>
                <c:pt idx="541">
                  <c:v>5330.9545986382091</c:v>
                </c:pt>
                <c:pt idx="542">
                  <c:v>5330.9545986382091</c:v>
                </c:pt>
                <c:pt idx="543">
                  <c:v>5330.9545986382091</c:v>
                </c:pt>
                <c:pt idx="544">
                  <c:v>0</c:v>
                </c:pt>
                <c:pt idx="545">
                  <c:v>5330.9735598865882</c:v>
                </c:pt>
                <c:pt idx="546">
                  <c:v>5330.9735598865882</c:v>
                </c:pt>
                <c:pt idx="547">
                  <c:v>5330.9735598865882</c:v>
                </c:pt>
                <c:pt idx="548">
                  <c:v>0</c:v>
                </c:pt>
                <c:pt idx="549">
                  <c:v>5331.2978147852255</c:v>
                </c:pt>
                <c:pt idx="550">
                  <c:v>5331.2978147852255</c:v>
                </c:pt>
                <c:pt idx="551">
                  <c:v>5331.2978147852255</c:v>
                </c:pt>
                <c:pt idx="552">
                  <c:v>0</c:v>
                </c:pt>
                <c:pt idx="553">
                  <c:v>5351.7913321761289</c:v>
                </c:pt>
                <c:pt idx="554">
                  <c:v>5351.7913321761289</c:v>
                </c:pt>
                <c:pt idx="555">
                  <c:v>5351.7913321761289</c:v>
                </c:pt>
                <c:pt idx="556">
                  <c:v>0</c:v>
                </c:pt>
                <c:pt idx="557">
                  <c:v>5356.4784320025265</c:v>
                </c:pt>
                <c:pt idx="558">
                  <c:v>5356.4784320025265</c:v>
                </c:pt>
                <c:pt idx="559">
                  <c:v>5356.4784320025265</c:v>
                </c:pt>
                <c:pt idx="560">
                  <c:v>0</c:v>
                </c:pt>
                <c:pt idx="561">
                  <c:v>5356.648644447745</c:v>
                </c:pt>
                <c:pt idx="562">
                  <c:v>5356.648644447745</c:v>
                </c:pt>
                <c:pt idx="563">
                  <c:v>5356.648644447745</c:v>
                </c:pt>
                <c:pt idx="564">
                  <c:v>0</c:v>
                </c:pt>
                <c:pt idx="565">
                  <c:v>5383.6859197109734</c:v>
                </c:pt>
                <c:pt idx="566">
                  <c:v>5383.6859197109734</c:v>
                </c:pt>
                <c:pt idx="567">
                  <c:v>5383.6859197109734</c:v>
                </c:pt>
                <c:pt idx="568">
                  <c:v>0</c:v>
                </c:pt>
                <c:pt idx="569">
                  <c:v>5383.9420400037834</c:v>
                </c:pt>
                <c:pt idx="570">
                  <c:v>5383.9420400037834</c:v>
                </c:pt>
                <c:pt idx="571">
                  <c:v>5383.9420400037834</c:v>
                </c:pt>
                <c:pt idx="572">
                  <c:v>0</c:v>
                </c:pt>
                <c:pt idx="573">
                  <c:v>5402.7246640582043</c:v>
                </c:pt>
                <c:pt idx="574">
                  <c:v>5402.7246640582043</c:v>
                </c:pt>
                <c:pt idx="575">
                  <c:v>5402.7246640582043</c:v>
                </c:pt>
                <c:pt idx="576">
                  <c:v>0</c:v>
                </c:pt>
                <c:pt idx="577">
                  <c:v>5412.4750731995146</c:v>
                </c:pt>
                <c:pt idx="578">
                  <c:v>5412.4750731995146</c:v>
                </c:pt>
                <c:pt idx="579">
                  <c:v>5412.4750731995146</c:v>
                </c:pt>
                <c:pt idx="580">
                  <c:v>0</c:v>
                </c:pt>
                <c:pt idx="581">
                  <c:v>5413.2259231657617</c:v>
                </c:pt>
                <c:pt idx="582">
                  <c:v>5413.2259231657617</c:v>
                </c:pt>
                <c:pt idx="583">
                  <c:v>5413.2259231657617</c:v>
                </c:pt>
                <c:pt idx="584">
                  <c:v>0</c:v>
                </c:pt>
                <c:pt idx="585">
                  <c:v>5413.4332645006943</c:v>
                </c:pt>
                <c:pt idx="586">
                  <c:v>5413.4332645006943</c:v>
                </c:pt>
                <c:pt idx="587">
                  <c:v>5413.4332645006943</c:v>
                </c:pt>
                <c:pt idx="588">
                  <c:v>0</c:v>
                </c:pt>
                <c:pt idx="589">
                  <c:v>5422.6530670767634</c:v>
                </c:pt>
                <c:pt idx="590">
                  <c:v>5422.6530670767634</c:v>
                </c:pt>
                <c:pt idx="591">
                  <c:v>5422.6530670767634</c:v>
                </c:pt>
                <c:pt idx="592">
                  <c:v>0</c:v>
                </c:pt>
                <c:pt idx="593">
                  <c:v>5423.5241133890249</c:v>
                </c:pt>
                <c:pt idx="594">
                  <c:v>5423.5241133890249</c:v>
                </c:pt>
                <c:pt idx="595">
                  <c:v>5423.5241133890249</c:v>
                </c:pt>
                <c:pt idx="596">
                  <c:v>0</c:v>
                </c:pt>
                <c:pt idx="597">
                  <c:v>5424.8138882498415</c:v>
                </c:pt>
                <c:pt idx="598">
                  <c:v>5424.8138882498415</c:v>
                </c:pt>
                <c:pt idx="599">
                  <c:v>5424.8138882498415</c:v>
                </c:pt>
                <c:pt idx="600">
                  <c:v>0</c:v>
                </c:pt>
                <c:pt idx="601">
                  <c:v>5451.7135030411328</c:v>
                </c:pt>
                <c:pt idx="602">
                  <c:v>5451.7135030411328</c:v>
                </c:pt>
                <c:pt idx="603">
                  <c:v>5451.7135030411328</c:v>
                </c:pt>
                <c:pt idx="604">
                  <c:v>0</c:v>
                </c:pt>
                <c:pt idx="605">
                  <c:v>5466.399558711144</c:v>
                </c:pt>
                <c:pt idx="606">
                  <c:v>5466.399558711144</c:v>
                </c:pt>
                <c:pt idx="607">
                  <c:v>5466.399558711144</c:v>
                </c:pt>
                <c:pt idx="608">
                  <c:v>0</c:v>
                </c:pt>
                <c:pt idx="609">
                  <c:v>5604.6764537229201</c:v>
                </c:pt>
                <c:pt idx="610">
                  <c:v>5604.6764537229201</c:v>
                </c:pt>
                <c:pt idx="611">
                  <c:v>5604.6764537229201</c:v>
                </c:pt>
                <c:pt idx="612">
                  <c:v>0</c:v>
                </c:pt>
                <c:pt idx="613">
                  <c:v>5633.0735111030517</c:v>
                </c:pt>
                <c:pt idx="614">
                  <c:v>5633.0735111030517</c:v>
                </c:pt>
                <c:pt idx="615">
                  <c:v>5633.0735111030517</c:v>
                </c:pt>
                <c:pt idx="616">
                  <c:v>0</c:v>
                </c:pt>
                <c:pt idx="617">
                  <c:v>5683.342280582232</c:v>
                </c:pt>
                <c:pt idx="618">
                  <c:v>5683.342280582232</c:v>
                </c:pt>
                <c:pt idx="619">
                  <c:v>5683.342280582232</c:v>
                </c:pt>
                <c:pt idx="620">
                  <c:v>0</c:v>
                </c:pt>
                <c:pt idx="621">
                  <c:v>5708.2756762488161</c:v>
                </c:pt>
                <c:pt idx="622">
                  <c:v>5708.2756762488161</c:v>
                </c:pt>
                <c:pt idx="623">
                  <c:v>5708.2756762488161</c:v>
                </c:pt>
                <c:pt idx="624">
                  <c:v>0</c:v>
                </c:pt>
                <c:pt idx="625">
                  <c:v>5720.5575944403754</c:v>
                </c:pt>
                <c:pt idx="626">
                  <c:v>5720.5575944403754</c:v>
                </c:pt>
                <c:pt idx="627">
                  <c:v>5720.5575944403754</c:v>
                </c:pt>
                <c:pt idx="628">
                  <c:v>0</c:v>
                </c:pt>
                <c:pt idx="629">
                  <c:v>5806.8684620223294</c:v>
                </c:pt>
                <c:pt idx="630">
                  <c:v>5806.8684620223294</c:v>
                </c:pt>
                <c:pt idx="631">
                  <c:v>5806.8684620223294</c:v>
                </c:pt>
                <c:pt idx="632">
                  <c:v>0</c:v>
                </c:pt>
                <c:pt idx="633">
                  <c:v>5831.7557915489815</c:v>
                </c:pt>
                <c:pt idx="634">
                  <c:v>5831.7557915489815</c:v>
                </c:pt>
                <c:pt idx="635">
                  <c:v>5831.7557915489815</c:v>
                </c:pt>
                <c:pt idx="636">
                  <c:v>0</c:v>
                </c:pt>
                <c:pt idx="637">
                  <c:v>5831.8982556373894</c:v>
                </c:pt>
                <c:pt idx="638">
                  <c:v>5831.8982556373894</c:v>
                </c:pt>
                <c:pt idx="639">
                  <c:v>5831.8982556373894</c:v>
                </c:pt>
                <c:pt idx="640">
                  <c:v>0</c:v>
                </c:pt>
                <c:pt idx="641">
                  <c:v>5865.58148210335</c:v>
                </c:pt>
                <c:pt idx="642">
                  <c:v>5865.58148210335</c:v>
                </c:pt>
                <c:pt idx="643">
                  <c:v>5865.58148210335</c:v>
                </c:pt>
                <c:pt idx="644">
                  <c:v>0</c:v>
                </c:pt>
                <c:pt idx="645">
                  <c:v>5939.0650632940524</c:v>
                </c:pt>
                <c:pt idx="646">
                  <c:v>5939.0650632940524</c:v>
                </c:pt>
                <c:pt idx="647">
                  <c:v>5939.0650632940524</c:v>
                </c:pt>
                <c:pt idx="648">
                  <c:v>0</c:v>
                </c:pt>
                <c:pt idx="649">
                  <c:v>5939.6819879514724</c:v>
                </c:pt>
                <c:pt idx="650">
                  <c:v>5939.6819879514724</c:v>
                </c:pt>
                <c:pt idx="651">
                  <c:v>5939.6819879514724</c:v>
                </c:pt>
                <c:pt idx="652">
                  <c:v>0</c:v>
                </c:pt>
                <c:pt idx="653">
                  <c:v>5952.0700337278122</c:v>
                </c:pt>
                <c:pt idx="654">
                  <c:v>5952.0700337278122</c:v>
                </c:pt>
                <c:pt idx="655">
                  <c:v>5952.0700337278122</c:v>
                </c:pt>
                <c:pt idx="656">
                  <c:v>0</c:v>
                </c:pt>
                <c:pt idx="657">
                  <c:v>5960.8751361382601</c:v>
                </c:pt>
                <c:pt idx="658">
                  <c:v>5960.8751361382601</c:v>
                </c:pt>
                <c:pt idx="659">
                  <c:v>5960.8751361382601</c:v>
                </c:pt>
                <c:pt idx="660">
                  <c:v>0</c:v>
                </c:pt>
                <c:pt idx="661">
                  <c:v>5961.0832897610253</c:v>
                </c:pt>
                <c:pt idx="662">
                  <c:v>5961.0832897610253</c:v>
                </c:pt>
                <c:pt idx="663">
                  <c:v>5961.0832897610253</c:v>
                </c:pt>
                <c:pt idx="664">
                  <c:v>0</c:v>
                </c:pt>
                <c:pt idx="665">
                  <c:v>5961.4111106068558</c:v>
                </c:pt>
                <c:pt idx="666">
                  <c:v>5961.4111106068558</c:v>
                </c:pt>
                <c:pt idx="667">
                  <c:v>5961.4111106068558</c:v>
                </c:pt>
                <c:pt idx="668">
                  <c:v>0</c:v>
                </c:pt>
                <c:pt idx="669">
                  <c:v>5962.0501764816017</c:v>
                </c:pt>
                <c:pt idx="670">
                  <c:v>5962.0501764816017</c:v>
                </c:pt>
                <c:pt idx="671">
                  <c:v>5962.0501764816017</c:v>
                </c:pt>
                <c:pt idx="672">
                  <c:v>0</c:v>
                </c:pt>
                <c:pt idx="673">
                  <c:v>5989.3779501139998</c:v>
                </c:pt>
                <c:pt idx="674">
                  <c:v>5989.3779501139998</c:v>
                </c:pt>
                <c:pt idx="675">
                  <c:v>5989.3779501139998</c:v>
                </c:pt>
                <c:pt idx="676">
                  <c:v>0</c:v>
                </c:pt>
                <c:pt idx="677">
                  <c:v>5989.516090412706</c:v>
                </c:pt>
                <c:pt idx="678">
                  <c:v>5989.516090412706</c:v>
                </c:pt>
                <c:pt idx="679">
                  <c:v>5989.516090412706</c:v>
                </c:pt>
                <c:pt idx="680">
                  <c:v>0</c:v>
                </c:pt>
                <c:pt idx="681">
                  <c:v>6267.9650650879958</c:v>
                </c:pt>
                <c:pt idx="682">
                  <c:v>6267.9650650879958</c:v>
                </c:pt>
                <c:pt idx="683">
                  <c:v>6267.9650650879958</c:v>
                </c:pt>
                <c:pt idx="684">
                  <c:v>0</c:v>
                </c:pt>
                <c:pt idx="685">
                  <c:v>6434.5602496803258</c:v>
                </c:pt>
                <c:pt idx="686">
                  <c:v>6434.5602496803258</c:v>
                </c:pt>
                <c:pt idx="687">
                  <c:v>6434.5602496803258</c:v>
                </c:pt>
                <c:pt idx="688">
                  <c:v>0</c:v>
                </c:pt>
                <c:pt idx="689">
                  <c:v>6434.5896062246129</c:v>
                </c:pt>
                <c:pt idx="690">
                  <c:v>6434.5896062246129</c:v>
                </c:pt>
                <c:pt idx="691">
                  <c:v>6434.5896062246129</c:v>
                </c:pt>
                <c:pt idx="692">
                  <c:v>0</c:v>
                </c:pt>
                <c:pt idx="693">
                  <c:v>6466.2508868783725</c:v>
                </c:pt>
                <c:pt idx="694">
                  <c:v>6466.2508868783725</c:v>
                </c:pt>
                <c:pt idx="695">
                  <c:v>6466.2508868783725</c:v>
                </c:pt>
                <c:pt idx="696">
                  <c:v>0</c:v>
                </c:pt>
                <c:pt idx="697">
                  <c:v>6466.5243752972119</c:v>
                </c:pt>
                <c:pt idx="698">
                  <c:v>6466.5243752972119</c:v>
                </c:pt>
                <c:pt idx="699">
                  <c:v>6466.5243752972119</c:v>
                </c:pt>
                <c:pt idx="700">
                  <c:v>0</c:v>
                </c:pt>
                <c:pt idx="701">
                  <c:v>6467.0533949787105</c:v>
                </c:pt>
                <c:pt idx="702">
                  <c:v>6467.0533949787105</c:v>
                </c:pt>
                <c:pt idx="703">
                  <c:v>6467.0533949787105</c:v>
                </c:pt>
                <c:pt idx="704">
                  <c:v>0</c:v>
                </c:pt>
                <c:pt idx="705">
                  <c:v>6475.1538173152285</c:v>
                </c:pt>
                <c:pt idx="706">
                  <c:v>6475.1538173152285</c:v>
                </c:pt>
                <c:pt idx="707">
                  <c:v>6475.1538173152285</c:v>
                </c:pt>
                <c:pt idx="708">
                  <c:v>0</c:v>
                </c:pt>
                <c:pt idx="709">
                  <c:v>6563.9419032762426</c:v>
                </c:pt>
                <c:pt idx="710">
                  <c:v>6563.9419032762426</c:v>
                </c:pt>
                <c:pt idx="711">
                  <c:v>6563.9419032762426</c:v>
                </c:pt>
                <c:pt idx="712">
                  <c:v>0</c:v>
                </c:pt>
                <c:pt idx="713">
                  <c:v>6899.4773430880377</c:v>
                </c:pt>
                <c:pt idx="714">
                  <c:v>6899.4773430880377</c:v>
                </c:pt>
                <c:pt idx="715">
                  <c:v>6899.4773430880377</c:v>
                </c:pt>
                <c:pt idx="716">
                  <c:v>0</c:v>
                </c:pt>
                <c:pt idx="717">
                  <c:v>7001.6580496099541</c:v>
                </c:pt>
                <c:pt idx="718">
                  <c:v>7001.6580496099541</c:v>
                </c:pt>
                <c:pt idx="719">
                  <c:v>7001.6580496099541</c:v>
                </c:pt>
                <c:pt idx="720">
                  <c:v>0</c:v>
                </c:pt>
                <c:pt idx="721">
                  <c:v>7200.098090897598</c:v>
                </c:pt>
                <c:pt idx="722">
                  <c:v>7200.098090897598</c:v>
                </c:pt>
                <c:pt idx="723">
                  <c:v>7200.098090897598</c:v>
                </c:pt>
                <c:pt idx="724">
                  <c:v>0</c:v>
                </c:pt>
                <c:pt idx="725">
                  <c:v>7200.5822790793954</c:v>
                </c:pt>
                <c:pt idx="726">
                  <c:v>7200.5822790793954</c:v>
                </c:pt>
                <c:pt idx="727">
                  <c:v>7200.5822790793954</c:v>
                </c:pt>
                <c:pt idx="728">
                  <c:v>0</c:v>
                </c:pt>
                <c:pt idx="729">
                  <c:v>7201.3260187293254</c:v>
                </c:pt>
                <c:pt idx="730">
                  <c:v>7201.3260187293254</c:v>
                </c:pt>
                <c:pt idx="731">
                  <c:v>7201.3260187293254</c:v>
                </c:pt>
                <c:pt idx="732">
                  <c:v>0</c:v>
                </c:pt>
                <c:pt idx="733">
                  <c:v>7376.5825521408415</c:v>
                </c:pt>
                <c:pt idx="734">
                  <c:v>7376.5825521408415</c:v>
                </c:pt>
                <c:pt idx="735">
                  <c:v>7376.5825521408415</c:v>
                </c:pt>
                <c:pt idx="736">
                  <c:v>0</c:v>
                </c:pt>
                <c:pt idx="737">
                  <c:v>7377.3860452319404</c:v>
                </c:pt>
                <c:pt idx="738">
                  <c:v>7377.3860452319404</c:v>
                </c:pt>
                <c:pt idx="739">
                  <c:v>7377.3860452319404</c:v>
                </c:pt>
                <c:pt idx="740">
                  <c:v>0</c:v>
                </c:pt>
                <c:pt idx="741">
                  <c:v>7431.9375056267972</c:v>
                </c:pt>
                <c:pt idx="742">
                  <c:v>7431.9375056267972</c:v>
                </c:pt>
                <c:pt idx="743">
                  <c:v>7431.9375056267972</c:v>
                </c:pt>
                <c:pt idx="744">
                  <c:v>0</c:v>
                </c:pt>
                <c:pt idx="745">
                  <c:v>7432.4585334434314</c:v>
                </c:pt>
                <c:pt idx="746">
                  <c:v>7432.4585334434314</c:v>
                </c:pt>
                <c:pt idx="747">
                  <c:v>7432.4585334434314</c:v>
                </c:pt>
                <c:pt idx="748">
                  <c:v>0</c:v>
                </c:pt>
                <c:pt idx="749">
                  <c:v>7443.4163951858354</c:v>
                </c:pt>
                <c:pt idx="750">
                  <c:v>7443.4163951858354</c:v>
                </c:pt>
                <c:pt idx="751">
                  <c:v>7443.4163951858354</c:v>
                </c:pt>
                <c:pt idx="752">
                  <c:v>0</c:v>
                </c:pt>
                <c:pt idx="753">
                  <c:v>7610.2450301829222</c:v>
                </c:pt>
                <c:pt idx="754">
                  <c:v>7610.2450301829222</c:v>
                </c:pt>
                <c:pt idx="755">
                  <c:v>7610.2450301829222</c:v>
                </c:pt>
                <c:pt idx="756">
                  <c:v>0</c:v>
                </c:pt>
                <c:pt idx="757">
                  <c:v>7610.427289671683</c:v>
                </c:pt>
                <c:pt idx="758">
                  <c:v>7610.427289671683</c:v>
                </c:pt>
                <c:pt idx="759">
                  <c:v>7610.427289671683</c:v>
                </c:pt>
                <c:pt idx="760">
                  <c:v>0</c:v>
                </c:pt>
                <c:pt idx="761">
                  <c:v>7758.1691100778517</c:v>
                </c:pt>
                <c:pt idx="762">
                  <c:v>7758.1691100778517</c:v>
                </c:pt>
                <c:pt idx="763">
                  <c:v>7758.1691100778517</c:v>
                </c:pt>
                <c:pt idx="764">
                  <c:v>0</c:v>
                </c:pt>
                <c:pt idx="765">
                  <c:v>7758.5961445661278</c:v>
                </c:pt>
                <c:pt idx="766">
                  <c:v>7758.5961445661278</c:v>
                </c:pt>
                <c:pt idx="767">
                  <c:v>7758.5961445661278</c:v>
                </c:pt>
                <c:pt idx="768">
                  <c:v>0</c:v>
                </c:pt>
                <c:pt idx="769">
                  <c:v>7827.305074185032</c:v>
                </c:pt>
                <c:pt idx="770">
                  <c:v>7827.305074185032</c:v>
                </c:pt>
                <c:pt idx="771">
                  <c:v>7827.305074185032</c:v>
                </c:pt>
                <c:pt idx="772">
                  <c:v>0</c:v>
                </c:pt>
                <c:pt idx="773">
                  <c:v>7828.2267256830219</c:v>
                </c:pt>
                <c:pt idx="774">
                  <c:v>7828.2267256830219</c:v>
                </c:pt>
                <c:pt idx="775">
                  <c:v>7828.2267256830219</c:v>
                </c:pt>
                <c:pt idx="776">
                  <c:v>0</c:v>
                </c:pt>
                <c:pt idx="777">
                  <c:v>7947.3336556869735</c:v>
                </c:pt>
                <c:pt idx="778">
                  <c:v>7947.3336556869735</c:v>
                </c:pt>
                <c:pt idx="779">
                  <c:v>7947.3336556869735</c:v>
                </c:pt>
                <c:pt idx="780">
                  <c:v>0</c:v>
                </c:pt>
                <c:pt idx="781">
                  <c:v>7948.1855740639758</c:v>
                </c:pt>
                <c:pt idx="782">
                  <c:v>7948.1855740639758</c:v>
                </c:pt>
                <c:pt idx="783">
                  <c:v>7948.1855740639758</c:v>
                </c:pt>
                <c:pt idx="784">
                  <c:v>0</c:v>
                </c:pt>
                <c:pt idx="785">
                  <c:v>8043.2375267654834</c:v>
                </c:pt>
                <c:pt idx="786">
                  <c:v>8043.2375267654834</c:v>
                </c:pt>
                <c:pt idx="787">
                  <c:v>8043.2375267654834</c:v>
                </c:pt>
                <c:pt idx="788">
                  <c:v>0</c:v>
                </c:pt>
                <c:pt idx="789">
                  <c:v>8043.5326702606244</c:v>
                </c:pt>
                <c:pt idx="790">
                  <c:v>8043.5326702606244</c:v>
                </c:pt>
                <c:pt idx="791">
                  <c:v>8043.5326702606244</c:v>
                </c:pt>
                <c:pt idx="792">
                  <c:v>0</c:v>
                </c:pt>
                <c:pt idx="793">
                  <c:v>8581.4860547711651</c:v>
                </c:pt>
                <c:pt idx="794">
                  <c:v>8581.4860547711651</c:v>
                </c:pt>
                <c:pt idx="795">
                  <c:v>8581.4860547711651</c:v>
                </c:pt>
                <c:pt idx="796">
                  <c:v>0</c:v>
                </c:pt>
                <c:pt idx="797">
                  <c:v>8581.8871033676787</c:v>
                </c:pt>
                <c:pt idx="798">
                  <c:v>8581.8871033676787</c:v>
                </c:pt>
                <c:pt idx="799">
                  <c:v>8581.8871033676787</c:v>
                </c:pt>
                <c:pt idx="800">
                  <c:v>0</c:v>
                </c:pt>
                <c:pt idx="801">
                  <c:v>8796.5163451588542</c:v>
                </c:pt>
                <c:pt idx="802">
                  <c:v>8796.5163451588542</c:v>
                </c:pt>
                <c:pt idx="803">
                  <c:v>8796.5163451588542</c:v>
                </c:pt>
                <c:pt idx="804">
                  <c:v>0</c:v>
                </c:pt>
                <c:pt idx="805">
                  <c:v>0</c:v>
                </c:pt>
              </c:numCache>
            </c:numRef>
          </c:val>
        </c:ser>
        <c:ser>
          <c:idx val="0"/>
          <c:order val="1"/>
          <c:tx>
            <c:strRef>
              <c:f>Sheet5!$O$1</c:f>
              <c:strCache>
                <c:ptCount val="1"/>
                <c:pt idx="0">
                  <c:v>Los Bronces (Concs)</c:v>
                </c:pt>
              </c:strCache>
            </c:strRef>
          </c:tx>
          <c:spPr>
            <a:solidFill>
              <a:srgbClr val="B02226"/>
            </a:solidFill>
            <a:ln>
              <a:noFill/>
            </a:ln>
          </c:spPr>
          <c:val>
            <c:numRef>
              <c:f>Sheet5!$O$2:$O$1200</c:f>
              <c:numCache>
                <c:formatCode>0.00</c:formatCode>
                <c:ptCount val="11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numCache>
            </c:numRef>
          </c:val>
        </c:ser>
        <c:ser>
          <c:idx val="2"/>
          <c:order val="2"/>
          <c:tx>
            <c:strRef>
              <c:f>Sheet5!$P$1</c:f>
              <c:strCache>
                <c:ptCount val="1"/>
                <c:pt idx="0">
                  <c:v>Collahuasi (Concs)</c:v>
                </c:pt>
              </c:strCache>
            </c:strRef>
          </c:tx>
          <c:spPr>
            <a:solidFill>
              <a:srgbClr val="003D7E"/>
            </a:solidFill>
            <a:ln w="25400">
              <a:noFill/>
            </a:ln>
          </c:spPr>
          <c:val>
            <c:numRef>
              <c:f>Sheet5!$P$2:$P$1200</c:f>
              <c:numCache>
                <c:formatCode>0.00</c:formatCode>
                <c:ptCount val="11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numCache>
            </c:numRef>
          </c:val>
        </c:ser>
        <c:dLbls>
          <c:showLegendKey val="0"/>
          <c:showVal val="0"/>
          <c:showCatName val="0"/>
          <c:showSerName val="0"/>
          <c:showPercent val="0"/>
          <c:showBubbleSize val="0"/>
        </c:dLbls>
        <c:axId val="208247808"/>
        <c:axId val="208261888"/>
      </c:areaChart>
      <c:lineChart>
        <c:grouping val="standard"/>
        <c:varyColors val="0"/>
        <c:ser>
          <c:idx val="3"/>
          <c:order val="3"/>
          <c:tx>
            <c:strRef>
              <c:f>Sheet5!$Q$1</c:f>
              <c:strCache>
                <c:ptCount val="1"/>
                <c:pt idx="0">
                  <c:v>Full Cost</c:v>
                </c:pt>
              </c:strCache>
            </c:strRef>
          </c:tx>
          <c:spPr>
            <a:ln w="28575">
              <a:solidFill>
                <a:schemeClr val="tx1"/>
              </a:solidFill>
            </a:ln>
          </c:spPr>
          <c:marker>
            <c:symbol val="none"/>
          </c:marker>
          <c:val>
            <c:numRef>
              <c:f>Sheet5!$Q$2:$Q$1200</c:f>
              <c:numCache>
                <c:formatCode>0.00</c:formatCode>
                <c:ptCount val="1199"/>
                <c:pt idx="0">
                  <c:v>500</c:v>
                </c:pt>
                <c:pt idx="1">
                  <c:v>500</c:v>
                </c:pt>
                <c:pt idx="2">
                  <c:v>500</c:v>
                </c:pt>
                <c:pt idx="3">
                  <c:v>500</c:v>
                </c:pt>
                <c:pt idx="4">
                  <c:v>500</c:v>
                </c:pt>
                <c:pt idx="5">
                  <c:v>500</c:v>
                </c:pt>
                <c:pt idx="6">
                  <c:v>2154.2951778362926</c:v>
                </c:pt>
                <c:pt idx="7">
                  <c:v>2154.2951778362926</c:v>
                </c:pt>
                <c:pt idx="8">
                  <c:v>2154.2951778362926</c:v>
                </c:pt>
                <c:pt idx="9">
                  <c:v>2154.2951778362926</c:v>
                </c:pt>
                <c:pt idx="10">
                  <c:v>2254.8681712676789</c:v>
                </c:pt>
                <c:pt idx="11">
                  <c:v>2254.8681712676789</c:v>
                </c:pt>
                <c:pt idx="12">
                  <c:v>2254.8681712676789</c:v>
                </c:pt>
                <c:pt idx="13">
                  <c:v>2254.8681712676789</c:v>
                </c:pt>
                <c:pt idx="14">
                  <c:v>2503.0858009831745</c:v>
                </c:pt>
                <c:pt idx="15">
                  <c:v>2503.0858009831745</c:v>
                </c:pt>
                <c:pt idx="16">
                  <c:v>2503.0858009831745</c:v>
                </c:pt>
                <c:pt idx="17">
                  <c:v>2503.0858009831745</c:v>
                </c:pt>
                <c:pt idx="18">
                  <c:v>2993.7030436901514</c:v>
                </c:pt>
                <c:pt idx="19">
                  <c:v>2993.7030436901514</c:v>
                </c:pt>
                <c:pt idx="20">
                  <c:v>2993.7030436901514</c:v>
                </c:pt>
                <c:pt idx="21">
                  <c:v>2993.7030436901514</c:v>
                </c:pt>
                <c:pt idx="22">
                  <c:v>3158.4017312326514</c:v>
                </c:pt>
                <c:pt idx="23">
                  <c:v>3158.4017312326514</c:v>
                </c:pt>
                <c:pt idx="24">
                  <c:v>3158.4017312326514</c:v>
                </c:pt>
                <c:pt idx="25">
                  <c:v>3158.4017312326514</c:v>
                </c:pt>
                <c:pt idx="26">
                  <c:v>3158.7629399093407</c:v>
                </c:pt>
                <c:pt idx="27">
                  <c:v>3158.7629399093407</c:v>
                </c:pt>
                <c:pt idx="28">
                  <c:v>3158.7629399093407</c:v>
                </c:pt>
                <c:pt idx="29">
                  <c:v>3158.7629399093407</c:v>
                </c:pt>
                <c:pt idx="30">
                  <c:v>3234.7820639431757</c:v>
                </c:pt>
                <c:pt idx="31">
                  <c:v>3234.7820639431757</c:v>
                </c:pt>
                <c:pt idx="32">
                  <c:v>3234.7820639431757</c:v>
                </c:pt>
                <c:pt idx="33">
                  <c:v>3234.7820639431757</c:v>
                </c:pt>
                <c:pt idx="34">
                  <c:v>3527.379123893023</c:v>
                </c:pt>
                <c:pt idx="35">
                  <c:v>3527.379123893023</c:v>
                </c:pt>
                <c:pt idx="36">
                  <c:v>3527.379123893023</c:v>
                </c:pt>
                <c:pt idx="37">
                  <c:v>3527.379123893023</c:v>
                </c:pt>
                <c:pt idx="38">
                  <c:v>3528.0754257339377</c:v>
                </c:pt>
                <c:pt idx="39">
                  <c:v>3528.0754257339377</c:v>
                </c:pt>
                <c:pt idx="40">
                  <c:v>3528.0754257339377</c:v>
                </c:pt>
                <c:pt idx="41">
                  <c:v>3528.0754257339377</c:v>
                </c:pt>
                <c:pt idx="42">
                  <c:v>3731.6902986841142</c:v>
                </c:pt>
                <c:pt idx="43">
                  <c:v>3731.6902986841142</c:v>
                </c:pt>
                <c:pt idx="44">
                  <c:v>3731.6902986841142</c:v>
                </c:pt>
                <c:pt idx="45">
                  <c:v>3731.6902986841142</c:v>
                </c:pt>
                <c:pt idx="46">
                  <c:v>4053.5696505362662</c:v>
                </c:pt>
                <c:pt idx="47">
                  <c:v>4053.5696505362662</c:v>
                </c:pt>
                <c:pt idx="48">
                  <c:v>4053.5696505362662</c:v>
                </c:pt>
                <c:pt idx="49">
                  <c:v>4053.5696505362662</c:v>
                </c:pt>
                <c:pt idx="50">
                  <c:v>4155.2663020190457</c:v>
                </c:pt>
                <c:pt idx="51">
                  <c:v>4155.2663020190457</c:v>
                </c:pt>
                <c:pt idx="52">
                  <c:v>4155.2663020190457</c:v>
                </c:pt>
                <c:pt idx="53">
                  <c:v>4155.2663020190457</c:v>
                </c:pt>
                <c:pt idx="54">
                  <c:v>4156.4061652067139</c:v>
                </c:pt>
                <c:pt idx="55">
                  <c:v>4156.4061652067139</c:v>
                </c:pt>
                <c:pt idx="56">
                  <c:v>4156.4061652067139</c:v>
                </c:pt>
                <c:pt idx="57">
                  <c:v>4156.4061652067139</c:v>
                </c:pt>
                <c:pt idx="58">
                  <c:v>4314.6396184288424</c:v>
                </c:pt>
                <c:pt idx="59">
                  <c:v>4314.6396184288424</c:v>
                </c:pt>
                <c:pt idx="60">
                  <c:v>4314.6396184288424</c:v>
                </c:pt>
                <c:pt idx="61">
                  <c:v>4314.6396184288424</c:v>
                </c:pt>
                <c:pt idx="62">
                  <c:v>4314.774335951739</c:v>
                </c:pt>
                <c:pt idx="63">
                  <c:v>4314.774335951739</c:v>
                </c:pt>
                <c:pt idx="64">
                  <c:v>4314.774335951739</c:v>
                </c:pt>
                <c:pt idx="65">
                  <c:v>4314.774335951739</c:v>
                </c:pt>
                <c:pt idx="66">
                  <c:v>4406.2222368177117</c:v>
                </c:pt>
                <c:pt idx="67">
                  <c:v>4406.2222368177117</c:v>
                </c:pt>
                <c:pt idx="68">
                  <c:v>4406.2222368177117</c:v>
                </c:pt>
                <c:pt idx="69">
                  <c:v>4406.2222368177117</c:v>
                </c:pt>
                <c:pt idx="70">
                  <c:v>4406.4993127189937</c:v>
                </c:pt>
                <c:pt idx="71">
                  <c:v>4406.4993127189937</c:v>
                </c:pt>
                <c:pt idx="72">
                  <c:v>4406.4993127189937</c:v>
                </c:pt>
                <c:pt idx="73">
                  <c:v>4406.4993127189937</c:v>
                </c:pt>
                <c:pt idx="74">
                  <c:v>4531.4447863861515</c:v>
                </c:pt>
                <c:pt idx="75">
                  <c:v>4531.4447863861515</c:v>
                </c:pt>
                <c:pt idx="76">
                  <c:v>4531.4447863861515</c:v>
                </c:pt>
                <c:pt idx="77">
                  <c:v>4531.4447863861515</c:v>
                </c:pt>
                <c:pt idx="78">
                  <c:v>4557.3649115304734</c:v>
                </c:pt>
                <c:pt idx="79">
                  <c:v>4557.3649115304734</c:v>
                </c:pt>
                <c:pt idx="80">
                  <c:v>4557.3649115304734</c:v>
                </c:pt>
                <c:pt idx="81">
                  <c:v>4557.3649115304734</c:v>
                </c:pt>
                <c:pt idx="82">
                  <c:v>4699.0193035299444</c:v>
                </c:pt>
                <c:pt idx="83">
                  <c:v>4699.0193035299444</c:v>
                </c:pt>
                <c:pt idx="84">
                  <c:v>4699.0193035299444</c:v>
                </c:pt>
                <c:pt idx="85">
                  <c:v>4699.0193035299444</c:v>
                </c:pt>
                <c:pt idx="86">
                  <c:v>4917.8995975343014</c:v>
                </c:pt>
                <c:pt idx="87">
                  <c:v>4917.8995975343014</c:v>
                </c:pt>
                <c:pt idx="88">
                  <c:v>4917.8995975343014</c:v>
                </c:pt>
                <c:pt idx="89">
                  <c:v>4917.8995975343014</c:v>
                </c:pt>
                <c:pt idx="90">
                  <c:v>4966.7844325666438</c:v>
                </c:pt>
                <c:pt idx="91">
                  <c:v>4966.7844325666438</c:v>
                </c:pt>
                <c:pt idx="92">
                  <c:v>4966.7844325666438</c:v>
                </c:pt>
                <c:pt idx="93">
                  <c:v>4966.7844325666438</c:v>
                </c:pt>
                <c:pt idx="94">
                  <c:v>4967.2721247960044</c:v>
                </c:pt>
                <c:pt idx="95">
                  <c:v>4967.2721247960044</c:v>
                </c:pt>
                <c:pt idx="96">
                  <c:v>4967.2721247960044</c:v>
                </c:pt>
                <c:pt idx="97">
                  <c:v>4967.2721247960044</c:v>
                </c:pt>
                <c:pt idx="98">
                  <c:v>5033.9811846644134</c:v>
                </c:pt>
                <c:pt idx="99">
                  <c:v>5033.9811846644134</c:v>
                </c:pt>
                <c:pt idx="100">
                  <c:v>5033.9811846644134</c:v>
                </c:pt>
                <c:pt idx="101">
                  <c:v>5033.9811846644134</c:v>
                </c:pt>
                <c:pt idx="102">
                  <c:v>5083.3347948592427</c:v>
                </c:pt>
                <c:pt idx="103">
                  <c:v>5083.3347948592427</c:v>
                </c:pt>
                <c:pt idx="104">
                  <c:v>5083.3347948592427</c:v>
                </c:pt>
                <c:pt idx="105">
                  <c:v>5083.3347948592427</c:v>
                </c:pt>
                <c:pt idx="106">
                  <c:v>5083.5606209725429</c:v>
                </c:pt>
                <c:pt idx="107">
                  <c:v>5083.5606209725429</c:v>
                </c:pt>
                <c:pt idx="108">
                  <c:v>5083.5606209725429</c:v>
                </c:pt>
                <c:pt idx="109">
                  <c:v>5083.5606209725429</c:v>
                </c:pt>
                <c:pt idx="110">
                  <c:v>5170.3168675118341</c:v>
                </c:pt>
                <c:pt idx="111">
                  <c:v>5170.3168675118341</c:v>
                </c:pt>
                <c:pt idx="112">
                  <c:v>5170.3168675118341</c:v>
                </c:pt>
                <c:pt idx="113">
                  <c:v>5170.3168675118341</c:v>
                </c:pt>
                <c:pt idx="114">
                  <c:v>5180.7059685204831</c:v>
                </c:pt>
                <c:pt idx="115">
                  <c:v>5180.7059685204831</c:v>
                </c:pt>
                <c:pt idx="116">
                  <c:v>5180.7059685204831</c:v>
                </c:pt>
                <c:pt idx="117">
                  <c:v>5180.7059685204831</c:v>
                </c:pt>
                <c:pt idx="118">
                  <c:v>5216.0723340689556</c:v>
                </c:pt>
                <c:pt idx="119">
                  <c:v>5216.0723340689556</c:v>
                </c:pt>
                <c:pt idx="120">
                  <c:v>5216.0723340689556</c:v>
                </c:pt>
                <c:pt idx="121">
                  <c:v>5216.0723340689556</c:v>
                </c:pt>
                <c:pt idx="122">
                  <c:v>5326.6356489731024</c:v>
                </c:pt>
                <c:pt idx="123">
                  <c:v>5326.6356489731024</c:v>
                </c:pt>
                <c:pt idx="124">
                  <c:v>5326.6356489731024</c:v>
                </c:pt>
                <c:pt idx="125">
                  <c:v>5326.6356489731024</c:v>
                </c:pt>
                <c:pt idx="126">
                  <c:v>5327.9473275206965</c:v>
                </c:pt>
                <c:pt idx="127">
                  <c:v>5327.9473275206965</c:v>
                </c:pt>
                <c:pt idx="128">
                  <c:v>5327.9473275206965</c:v>
                </c:pt>
                <c:pt idx="129">
                  <c:v>5327.9473275206965</c:v>
                </c:pt>
                <c:pt idx="130">
                  <c:v>5341.9237862885675</c:v>
                </c:pt>
                <c:pt idx="131">
                  <c:v>5341.9237862885675</c:v>
                </c:pt>
                <c:pt idx="132">
                  <c:v>5341.9237862885675</c:v>
                </c:pt>
                <c:pt idx="133">
                  <c:v>5341.9237862885675</c:v>
                </c:pt>
                <c:pt idx="134">
                  <c:v>5366.1889378159412</c:v>
                </c:pt>
                <c:pt idx="135">
                  <c:v>5366.1889378159412</c:v>
                </c:pt>
                <c:pt idx="136">
                  <c:v>5366.1889378159412</c:v>
                </c:pt>
                <c:pt idx="137">
                  <c:v>5366.1889378159412</c:v>
                </c:pt>
                <c:pt idx="138">
                  <c:v>5366.6734516622619</c:v>
                </c:pt>
                <c:pt idx="139">
                  <c:v>5366.6734516622619</c:v>
                </c:pt>
                <c:pt idx="140">
                  <c:v>5366.6734516622619</c:v>
                </c:pt>
                <c:pt idx="141">
                  <c:v>5366.6734516622619</c:v>
                </c:pt>
                <c:pt idx="142">
                  <c:v>5366.9094625912594</c:v>
                </c:pt>
                <c:pt idx="143">
                  <c:v>5366.9094625912594</c:v>
                </c:pt>
                <c:pt idx="144">
                  <c:v>5366.9094625912594</c:v>
                </c:pt>
                <c:pt idx="145">
                  <c:v>5366.9094625912594</c:v>
                </c:pt>
                <c:pt idx="146">
                  <c:v>5419.8620933406664</c:v>
                </c:pt>
                <c:pt idx="147">
                  <c:v>5419.8620933406664</c:v>
                </c:pt>
                <c:pt idx="148">
                  <c:v>5419.8620933406664</c:v>
                </c:pt>
                <c:pt idx="149">
                  <c:v>5419.8620933406664</c:v>
                </c:pt>
                <c:pt idx="150">
                  <c:v>5424.3146564383514</c:v>
                </c:pt>
                <c:pt idx="151">
                  <c:v>5424.3146564383514</c:v>
                </c:pt>
                <c:pt idx="152">
                  <c:v>5424.3146564383514</c:v>
                </c:pt>
                <c:pt idx="153">
                  <c:v>5424.3146564383514</c:v>
                </c:pt>
                <c:pt idx="154">
                  <c:v>5554.7235149357457</c:v>
                </c:pt>
                <c:pt idx="155">
                  <c:v>5554.7235149357457</c:v>
                </c:pt>
                <c:pt idx="156">
                  <c:v>5554.7235149357457</c:v>
                </c:pt>
                <c:pt idx="157">
                  <c:v>5554.7235149357457</c:v>
                </c:pt>
                <c:pt idx="158">
                  <c:v>5752.3277373224164</c:v>
                </c:pt>
                <c:pt idx="159">
                  <c:v>5752.3277373224164</c:v>
                </c:pt>
                <c:pt idx="160">
                  <c:v>5752.3277373224164</c:v>
                </c:pt>
                <c:pt idx="161">
                  <c:v>5752.3277373224164</c:v>
                </c:pt>
                <c:pt idx="162">
                  <c:v>5777.4676321037614</c:v>
                </c:pt>
                <c:pt idx="163">
                  <c:v>5777.4676321037614</c:v>
                </c:pt>
                <c:pt idx="164">
                  <c:v>5777.4676321037614</c:v>
                </c:pt>
                <c:pt idx="165">
                  <c:v>5777.4676321037614</c:v>
                </c:pt>
                <c:pt idx="166">
                  <c:v>5829.4528728789564</c:v>
                </c:pt>
                <c:pt idx="167">
                  <c:v>5829.4528728789564</c:v>
                </c:pt>
                <c:pt idx="168">
                  <c:v>5829.4528728789564</c:v>
                </c:pt>
                <c:pt idx="169">
                  <c:v>5829.4528728789564</c:v>
                </c:pt>
                <c:pt idx="170">
                  <c:v>5837.4783612888978</c:v>
                </c:pt>
                <c:pt idx="171">
                  <c:v>5837.4783612888978</c:v>
                </c:pt>
                <c:pt idx="172">
                  <c:v>5837.4783612888978</c:v>
                </c:pt>
                <c:pt idx="173">
                  <c:v>5837.4783612888978</c:v>
                </c:pt>
                <c:pt idx="174">
                  <c:v>5837.7997228485365</c:v>
                </c:pt>
                <c:pt idx="175">
                  <c:v>5837.7997228485365</c:v>
                </c:pt>
                <c:pt idx="176">
                  <c:v>5837.7997228485365</c:v>
                </c:pt>
                <c:pt idx="177">
                  <c:v>5837.7997228485365</c:v>
                </c:pt>
                <c:pt idx="178">
                  <c:v>5838.1510426272134</c:v>
                </c:pt>
                <c:pt idx="179">
                  <c:v>5838.1510426272134</c:v>
                </c:pt>
                <c:pt idx="180">
                  <c:v>5838.1510426272134</c:v>
                </c:pt>
                <c:pt idx="181">
                  <c:v>5838.1510426272134</c:v>
                </c:pt>
                <c:pt idx="182">
                  <c:v>5848.8509213039897</c:v>
                </c:pt>
                <c:pt idx="183">
                  <c:v>5848.8509213039897</c:v>
                </c:pt>
                <c:pt idx="184">
                  <c:v>5848.8509213039897</c:v>
                </c:pt>
                <c:pt idx="185">
                  <c:v>5848.8509213039897</c:v>
                </c:pt>
                <c:pt idx="186">
                  <c:v>5915.3016294043591</c:v>
                </c:pt>
                <c:pt idx="187">
                  <c:v>5915.3016294043591</c:v>
                </c:pt>
                <c:pt idx="188">
                  <c:v>5915.3016294043591</c:v>
                </c:pt>
                <c:pt idx="189">
                  <c:v>5915.3016294043591</c:v>
                </c:pt>
                <c:pt idx="190">
                  <c:v>5923.9441548465875</c:v>
                </c:pt>
                <c:pt idx="191">
                  <c:v>5923.9441548465875</c:v>
                </c:pt>
                <c:pt idx="192">
                  <c:v>5923.9441548465875</c:v>
                </c:pt>
                <c:pt idx="193">
                  <c:v>5923.9441548465875</c:v>
                </c:pt>
                <c:pt idx="194">
                  <c:v>5934.6775846330629</c:v>
                </c:pt>
                <c:pt idx="195">
                  <c:v>5934.6775846330629</c:v>
                </c:pt>
                <c:pt idx="196">
                  <c:v>5934.6775846330629</c:v>
                </c:pt>
                <c:pt idx="197">
                  <c:v>5934.6775846330629</c:v>
                </c:pt>
                <c:pt idx="198">
                  <c:v>5935.4770426715868</c:v>
                </c:pt>
                <c:pt idx="199">
                  <c:v>5935.4770426715868</c:v>
                </c:pt>
                <c:pt idx="200">
                  <c:v>5935.4770426715868</c:v>
                </c:pt>
                <c:pt idx="201">
                  <c:v>5935.4770426715868</c:v>
                </c:pt>
                <c:pt idx="202">
                  <c:v>5935.529025389581</c:v>
                </c:pt>
                <c:pt idx="203">
                  <c:v>5935.529025389581</c:v>
                </c:pt>
                <c:pt idx="204">
                  <c:v>5935.529025389581</c:v>
                </c:pt>
                <c:pt idx="205">
                  <c:v>5935.529025389581</c:v>
                </c:pt>
                <c:pt idx="206">
                  <c:v>5948.5407004925473</c:v>
                </c:pt>
                <c:pt idx="207">
                  <c:v>5948.5407004925473</c:v>
                </c:pt>
                <c:pt idx="208">
                  <c:v>5948.5407004925473</c:v>
                </c:pt>
                <c:pt idx="209">
                  <c:v>5948.5407004925473</c:v>
                </c:pt>
                <c:pt idx="210">
                  <c:v>5951.0125845218317</c:v>
                </c:pt>
                <c:pt idx="211">
                  <c:v>5951.0125845218317</c:v>
                </c:pt>
                <c:pt idx="212">
                  <c:v>5951.0125845218317</c:v>
                </c:pt>
                <c:pt idx="213">
                  <c:v>5951.0125845218317</c:v>
                </c:pt>
                <c:pt idx="214">
                  <c:v>5972.4189649306863</c:v>
                </c:pt>
                <c:pt idx="215">
                  <c:v>5972.4189649306863</c:v>
                </c:pt>
                <c:pt idx="216">
                  <c:v>5972.4189649306863</c:v>
                </c:pt>
                <c:pt idx="217">
                  <c:v>5972.4189649306863</c:v>
                </c:pt>
                <c:pt idx="218">
                  <c:v>6004.8947585018141</c:v>
                </c:pt>
                <c:pt idx="219">
                  <c:v>6004.8947585018141</c:v>
                </c:pt>
                <c:pt idx="220">
                  <c:v>6004.8947585018141</c:v>
                </c:pt>
                <c:pt idx="221">
                  <c:v>6004.8947585018141</c:v>
                </c:pt>
                <c:pt idx="222">
                  <c:v>6084.0953804951514</c:v>
                </c:pt>
                <c:pt idx="223">
                  <c:v>6084.0953804951514</c:v>
                </c:pt>
                <c:pt idx="224">
                  <c:v>6084.0953804951514</c:v>
                </c:pt>
                <c:pt idx="225">
                  <c:v>6084.0953804951514</c:v>
                </c:pt>
                <c:pt idx="226">
                  <c:v>6124.2129727019501</c:v>
                </c:pt>
                <c:pt idx="227">
                  <c:v>6124.2129727019501</c:v>
                </c:pt>
                <c:pt idx="228">
                  <c:v>6124.2129727019501</c:v>
                </c:pt>
                <c:pt idx="229">
                  <c:v>6124.2129727019501</c:v>
                </c:pt>
                <c:pt idx="230">
                  <c:v>6164.583321251921</c:v>
                </c:pt>
                <c:pt idx="231">
                  <c:v>6164.583321251921</c:v>
                </c:pt>
                <c:pt idx="232">
                  <c:v>6164.583321251921</c:v>
                </c:pt>
                <c:pt idx="233">
                  <c:v>6164.583321251921</c:v>
                </c:pt>
                <c:pt idx="234">
                  <c:v>6183.1063196376244</c:v>
                </c:pt>
                <c:pt idx="235">
                  <c:v>6183.1063196376244</c:v>
                </c:pt>
                <c:pt idx="236">
                  <c:v>6183.1063196376244</c:v>
                </c:pt>
                <c:pt idx="237">
                  <c:v>6183.1063196376244</c:v>
                </c:pt>
                <c:pt idx="238">
                  <c:v>6202.5857443694294</c:v>
                </c:pt>
                <c:pt idx="239">
                  <c:v>6202.5857443694294</c:v>
                </c:pt>
                <c:pt idx="240">
                  <c:v>6202.5857443694294</c:v>
                </c:pt>
                <c:pt idx="241">
                  <c:v>6202.5857443694294</c:v>
                </c:pt>
                <c:pt idx="242">
                  <c:v>6202.7060840261447</c:v>
                </c:pt>
                <c:pt idx="243">
                  <c:v>6202.7060840261447</c:v>
                </c:pt>
                <c:pt idx="244">
                  <c:v>6202.7060840261447</c:v>
                </c:pt>
                <c:pt idx="245">
                  <c:v>6202.7060840261447</c:v>
                </c:pt>
                <c:pt idx="246">
                  <c:v>6294.235043647348</c:v>
                </c:pt>
                <c:pt idx="247">
                  <c:v>6294.235043647348</c:v>
                </c:pt>
                <c:pt idx="248">
                  <c:v>6294.235043647348</c:v>
                </c:pt>
                <c:pt idx="249">
                  <c:v>6294.235043647348</c:v>
                </c:pt>
                <c:pt idx="250">
                  <c:v>6302.8297007549454</c:v>
                </c:pt>
                <c:pt idx="251">
                  <c:v>6302.8297007549454</c:v>
                </c:pt>
                <c:pt idx="252">
                  <c:v>6302.8297007549454</c:v>
                </c:pt>
                <c:pt idx="253">
                  <c:v>6302.8297007549454</c:v>
                </c:pt>
                <c:pt idx="254">
                  <c:v>6323.765236872212</c:v>
                </c:pt>
                <c:pt idx="255">
                  <c:v>6323.765236872212</c:v>
                </c:pt>
                <c:pt idx="256">
                  <c:v>6323.765236872212</c:v>
                </c:pt>
                <c:pt idx="257">
                  <c:v>6323.765236872212</c:v>
                </c:pt>
                <c:pt idx="258">
                  <c:v>6336.3314460469519</c:v>
                </c:pt>
                <c:pt idx="259">
                  <c:v>6336.3314460469519</c:v>
                </c:pt>
                <c:pt idx="260">
                  <c:v>6336.3314460469519</c:v>
                </c:pt>
                <c:pt idx="261">
                  <c:v>6336.3314460469519</c:v>
                </c:pt>
                <c:pt idx="262">
                  <c:v>6453.0097208992611</c:v>
                </c:pt>
                <c:pt idx="263">
                  <c:v>6453.0097208992611</c:v>
                </c:pt>
                <c:pt idx="264">
                  <c:v>6453.0097208992611</c:v>
                </c:pt>
                <c:pt idx="265">
                  <c:v>6453.0097208992611</c:v>
                </c:pt>
                <c:pt idx="266">
                  <c:v>6587.4274006800497</c:v>
                </c:pt>
                <c:pt idx="267">
                  <c:v>6587.4274006800497</c:v>
                </c:pt>
                <c:pt idx="268">
                  <c:v>6587.4274006800497</c:v>
                </c:pt>
                <c:pt idx="269">
                  <c:v>6587.4274006800497</c:v>
                </c:pt>
                <c:pt idx="270">
                  <c:v>6618.1844550360365</c:v>
                </c:pt>
                <c:pt idx="271">
                  <c:v>6618.1844550360365</c:v>
                </c:pt>
                <c:pt idx="272">
                  <c:v>6618.1844550360365</c:v>
                </c:pt>
                <c:pt idx="273">
                  <c:v>6618.1844550360365</c:v>
                </c:pt>
                <c:pt idx="274">
                  <c:v>6640.909191619925</c:v>
                </c:pt>
                <c:pt idx="275">
                  <c:v>6640.909191619925</c:v>
                </c:pt>
                <c:pt idx="276">
                  <c:v>6640.909191619925</c:v>
                </c:pt>
                <c:pt idx="277">
                  <c:v>6640.909191619925</c:v>
                </c:pt>
                <c:pt idx="278">
                  <c:v>6645.9468626303187</c:v>
                </c:pt>
                <c:pt idx="279">
                  <c:v>6645.9468626303187</c:v>
                </c:pt>
                <c:pt idx="280">
                  <c:v>6645.9468626303187</c:v>
                </c:pt>
                <c:pt idx="281">
                  <c:v>6645.9468626303187</c:v>
                </c:pt>
                <c:pt idx="282">
                  <c:v>6646.1302320357954</c:v>
                </c:pt>
                <c:pt idx="283">
                  <c:v>6646.1302320357954</c:v>
                </c:pt>
                <c:pt idx="284">
                  <c:v>6646.1302320357954</c:v>
                </c:pt>
                <c:pt idx="285">
                  <c:v>6646.1302320357954</c:v>
                </c:pt>
                <c:pt idx="286">
                  <c:v>6791.7903623749835</c:v>
                </c:pt>
                <c:pt idx="287">
                  <c:v>6791.7903623749835</c:v>
                </c:pt>
                <c:pt idx="288">
                  <c:v>6791.7903623749835</c:v>
                </c:pt>
                <c:pt idx="289">
                  <c:v>6791.7903623749835</c:v>
                </c:pt>
                <c:pt idx="290">
                  <c:v>6825.3919203342793</c:v>
                </c:pt>
                <c:pt idx="291">
                  <c:v>6825.3919203342793</c:v>
                </c:pt>
                <c:pt idx="292">
                  <c:v>6825.3919203342793</c:v>
                </c:pt>
                <c:pt idx="293">
                  <c:v>6825.3919203342793</c:v>
                </c:pt>
                <c:pt idx="294">
                  <c:v>6838.4807792928805</c:v>
                </c:pt>
                <c:pt idx="295">
                  <c:v>6838.4807792928805</c:v>
                </c:pt>
                <c:pt idx="296">
                  <c:v>6838.4807792928805</c:v>
                </c:pt>
                <c:pt idx="297">
                  <c:v>6838.4807792928805</c:v>
                </c:pt>
                <c:pt idx="298">
                  <c:v>6845.5388130256115</c:v>
                </c:pt>
                <c:pt idx="299">
                  <c:v>6845.5388130256115</c:v>
                </c:pt>
                <c:pt idx="300">
                  <c:v>6845.5388130256115</c:v>
                </c:pt>
                <c:pt idx="301">
                  <c:v>6845.5388130256115</c:v>
                </c:pt>
                <c:pt idx="302">
                  <c:v>6894.0611232186966</c:v>
                </c:pt>
                <c:pt idx="303">
                  <c:v>6894.0611232186966</c:v>
                </c:pt>
                <c:pt idx="304">
                  <c:v>6894.0611232186966</c:v>
                </c:pt>
                <c:pt idx="305">
                  <c:v>6894.0611232186966</c:v>
                </c:pt>
                <c:pt idx="306">
                  <c:v>6983.8298989756786</c:v>
                </c:pt>
                <c:pt idx="307">
                  <c:v>6983.8298989756786</c:v>
                </c:pt>
                <c:pt idx="308">
                  <c:v>6983.8298989756786</c:v>
                </c:pt>
                <c:pt idx="309">
                  <c:v>6983.8298989756786</c:v>
                </c:pt>
                <c:pt idx="310">
                  <c:v>7059.1127840642785</c:v>
                </c:pt>
                <c:pt idx="311">
                  <c:v>7059.1127840642785</c:v>
                </c:pt>
                <c:pt idx="312">
                  <c:v>7059.1127840642785</c:v>
                </c:pt>
                <c:pt idx="313">
                  <c:v>7059.1127840642785</c:v>
                </c:pt>
                <c:pt idx="314">
                  <c:v>7060.0444665809946</c:v>
                </c:pt>
                <c:pt idx="315">
                  <c:v>7060.0444665809946</c:v>
                </c:pt>
                <c:pt idx="316">
                  <c:v>7060.0444665809946</c:v>
                </c:pt>
                <c:pt idx="317">
                  <c:v>7060.0444665809946</c:v>
                </c:pt>
                <c:pt idx="318">
                  <c:v>7134.2022884192156</c:v>
                </c:pt>
                <c:pt idx="319">
                  <c:v>7134.2022884192156</c:v>
                </c:pt>
                <c:pt idx="320">
                  <c:v>7134.2022884192156</c:v>
                </c:pt>
                <c:pt idx="321">
                  <c:v>7134.2022884192156</c:v>
                </c:pt>
                <c:pt idx="322">
                  <c:v>7165.4267347362184</c:v>
                </c:pt>
                <c:pt idx="323">
                  <c:v>7165.4267347362184</c:v>
                </c:pt>
                <c:pt idx="324">
                  <c:v>7165.4267347362184</c:v>
                </c:pt>
                <c:pt idx="325">
                  <c:v>7165.4267347362184</c:v>
                </c:pt>
                <c:pt idx="326">
                  <c:v>7165.4985935138884</c:v>
                </c:pt>
                <c:pt idx="327">
                  <c:v>7165.4985935138884</c:v>
                </c:pt>
                <c:pt idx="328">
                  <c:v>7165.4985935138884</c:v>
                </c:pt>
                <c:pt idx="329">
                  <c:v>7165.4985935138884</c:v>
                </c:pt>
                <c:pt idx="330">
                  <c:v>7176.1031878621225</c:v>
                </c:pt>
                <c:pt idx="331">
                  <c:v>7176.1031878621225</c:v>
                </c:pt>
                <c:pt idx="332">
                  <c:v>7176.1031878621225</c:v>
                </c:pt>
                <c:pt idx="333">
                  <c:v>7176.1031878621225</c:v>
                </c:pt>
                <c:pt idx="334">
                  <c:v>7188.7364961990988</c:v>
                </c:pt>
                <c:pt idx="335">
                  <c:v>7188.7364961990988</c:v>
                </c:pt>
                <c:pt idx="336">
                  <c:v>7188.7364961990988</c:v>
                </c:pt>
                <c:pt idx="337">
                  <c:v>7188.7364961990988</c:v>
                </c:pt>
                <c:pt idx="338">
                  <c:v>7211.2081946418812</c:v>
                </c:pt>
                <c:pt idx="339">
                  <c:v>7211.2081946418812</c:v>
                </c:pt>
                <c:pt idx="340">
                  <c:v>7211.2081946418812</c:v>
                </c:pt>
                <c:pt idx="341">
                  <c:v>7211.2081946418812</c:v>
                </c:pt>
                <c:pt idx="342">
                  <c:v>7244.7426165398692</c:v>
                </c:pt>
                <c:pt idx="343">
                  <c:v>7244.7426165398692</c:v>
                </c:pt>
                <c:pt idx="344">
                  <c:v>7244.7426165398692</c:v>
                </c:pt>
                <c:pt idx="345">
                  <c:v>7244.7426165398692</c:v>
                </c:pt>
                <c:pt idx="346">
                  <c:v>7310.1664637847098</c:v>
                </c:pt>
                <c:pt idx="347">
                  <c:v>7310.1664637847098</c:v>
                </c:pt>
                <c:pt idx="348">
                  <c:v>7310.1664637847098</c:v>
                </c:pt>
                <c:pt idx="349">
                  <c:v>7310.1664637847098</c:v>
                </c:pt>
                <c:pt idx="350">
                  <c:v>7320.1001856865614</c:v>
                </c:pt>
                <c:pt idx="351">
                  <c:v>7320.1001856865614</c:v>
                </c:pt>
                <c:pt idx="352">
                  <c:v>7320.1001856865614</c:v>
                </c:pt>
                <c:pt idx="353">
                  <c:v>7320.1001856865614</c:v>
                </c:pt>
                <c:pt idx="354">
                  <c:v>7321.9553613759954</c:v>
                </c:pt>
                <c:pt idx="355">
                  <c:v>7321.9553613759954</c:v>
                </c:pt>
                <c:pt idx="356">
                  <c:v>7321.9553613759954</c:v>
                </c:pt>
                <c:pt idx="357">
                  <c:v>7321.9553613759954</c:v>
                </c:pt>
                <c:pt idx="358">
                  <c:v>7336.9312497911214</c:v>
                </c:pt>
                <c:pt idx="359">
                  <c:v>7336.9312497911214</c:v>
                </c:pt>
                <c:pt idx="360">
                  <c:v>7336.9312497911214</c:v>
                </c:pt>
                <c:pt idx="361">
                  <c:v>7336.9312497911214</c:v>
                </c:pt>
                <c:pt idx="362">
                  <c:v>7363.1027474771754</c:v>
                </c:pt>
                <c:pt idx="363">
                  <c:v>7363.1027474771754</c:v>
                </c:pt>
                <c:pt idx="364">
                  <c:v>7363.1027474771754</c:v>
                </c:pt>
                <c:pt idx="365">
                  <c:v>7363.1027474771754</c:v>
                </c:pt>
                <c:pt idx="366">
                  <c:v>7363.428625944056</c:v>
                </c:pt>
                <c:pt idx="367">
                  <c:v>7363.428625944056</c:v>
                </c:pt>
                <c:pt idx="368">
                  <c:v>7363.428625944056</c:v>
                </c:pt>
                <c:pt idx="369">
                  <c:v>7363.428625944056</c:v>
                </c:pt>
                <c:pt idx="370">
                  <c:v>7387.2899603808864</c:v>
                </c:pt>
                <c:pt idx="371">
                  <c:v>7387.2899603808864</c:v>
                </c:pt>
                <c:pt idx="372">
                  <c:v>7387.2899603808864</c:v>
                </c:pt>
                <c:pt idx="373">
                  <c:v>7387.2899603808864</c:v>
                </c:pt>
                <c:pt idx="374">
                  <c:v>7446.50238739215</c:v>
                </c:pt>
                <c:pt idx="375">
                  <c:v>7446.50238739215</c:v>
                </c:pt>
                <c:pt idx="376">
                  <c:v>7446.50238739215</c:v>
                </c:pt>
                <c:pt idx="377">
                  <c:v>7446.50238739215</c:v>
                </c:pt>
                <c:pt idx="378">
                  <c:v>7453.8895148987831</c:v>
                </c:pt>
                <c:pt idx="379">
                  <c:v>7453.8895148987831</c:v>
                </c:pt>
                <c:pt idx="380">
                  <c:v>7453.8895148987831</c:v>
                </c:pt>
                <c:pt idx="381">
                  <c:v>7453.8895148987831</c:v>
                </c:pt>
                <c:pt idx="382">
                  <c:v>7473.1802840287291</c:v>
                </c:pt>
                <c:pt idx="383">
                  <c:v>7473.1802840287291</c:v>
                </c:pt>
                <c:pt idx="384">
                  <c:v>7473.1802840287291</c:v>
                </c:pt>
                <c:pt idx="385">
                  <c:v>7473.1802840287291</c:v>
                </c:pt>
                <c:pt idx="386">
                  <c:v>7525.9232421084535</c:v>
                </c:pt>
                <c:pt idx="387">
                  <c:v>7525.9232421084535</c:v>
                </c:pt>
                <c:pt idx="388">
                  <c:v>7525.9232421084535</c:v>
                </c:pt>
                <c:pt idx="389">
                  <c:v>7525.9232421084535</c:v>
                </c:pt>
                <c:pt idx="390">
                  <c:v>7526.9443908592375</c:v>
                </c:pt>
                <c:pt idx="391">
                  <c:v>7526.9443908592375</c:v>
                </c:pt>
                <c:pt idx="392">
                  <c:v>7526.9443908592375</c:v>
                </c:pt>
                <c:pt idx="393">
                  <c:v>7526.9443908592375</c:v>
                </c:pt>
                <c:pt idx="394">
                  <c:v>7552.1420542310034</c:v>
                </c:pt>
                <c:pt idx="395">
                  <c:v>7552.1420542310034</c:v>
                </c:pt>
                <c:pt idx="396">
                  <c:v>7552.1420542310034</c:v>
                </c:pt>
                <c:pt idx="397">
                  <c:v>7552.1420542310034</c:v>
                </c:pt>
                <c:pt idx="398">
                  <c:v>7724.1319243980724</c:v>
                </c:pt>
                <c:pt idx="399">
                  <c:v>7724.1319243980724</c:v>
                </c:pt>
                <c:pt idx="400">
                  <c:v>7724.1319243980724</c:v>
                </c:pt>
                <c:pt idx="401">
                  <c:v>7724.1319243980724</c:v>
                </c:pt>
                <c:pt idx="402">
                  <c:v>7724.4203574466201</c:v>
                </c:pt>
                <c:pt idx="403">
                  <c:v>7724.4203574466201</c:v>
                </c:pt>
                <c:pt idx="404">
                  <c:v>7724.4203574466201</c:v>
                </c:pt>
                <c:pt idx="405">
                  <c:v>7724.4203574466201</c:v>
                </c:pt>
                <c:pt idx="406">
                  <c:v>7734.4222318931879</c:v>
                </c:pt>
                <c:pt idx="407">
                  <c:v>7734.4222318931879</c:v>
                </c:pt>
                <c:pt idx="408">
                  <c:v>7734.4222318931879</c:v>
                </c:pt>
                <c:pt idx="409">
                  <c:v>7734.4222318931879</c:v>
                </c:pt>
                <c:pt idx="410">
                  <c:v>7736.013748559164</c:v>
                </c:pt>
                <c:pt idx="411">
                  <c:v>7736.013748559164</c:v>
                </c:pt>
                <c:pt idx="412">
                  <c:v>7736.013748559164</c:v>
                </c:pt>
                <c:pt idx="413">
                  <c:v>7736.013748559164</c:v>
                </c:pt>
                <c:pt idx="414">
                  <c:v>7803.1480960202343</c:v>
                </c:pt>
                <c:pt idx="415">
                  <c:v>7803.1480960202343</c:v>
                </c:pt>
                <c:pt idx="416">
                  <c:v>7803.1480960202343</c:v>
                </c:pt>
                <c:pt idx="417">
                  <c:v>7803.1480960202343</c:v>
                </c:pt>
                <c:pt idx="418">
                  <c:v>7803.1602682783569</c:v>
                </c:pt>
                <c:pt idx="419">
                  <c:v>7803.1602682783569</c:v>
                </c:pt>
                <c:pt idx="420">
                  <c:v>7803.1602682783569</c:v>
                </c:pt>
                <c:pt idx="421">
                  <c:v>7803.1602682783569</c:v>
                </c:pt>
                <c:pt idx="422">
                  <c:v>7803.9965420186436</c:v>
                </c:pt>
                <c:pt idx="423">
                  <c:v>7803.9965420186436</c:v>
                </c:pt>
                <c:pt idx="424">
                  <c:v>7803.9965420186436</c:v>
                </c:pt>
                <c:pt idx="425">
                  <c:v>7803.9965420186436</c:v>
                </c:pt>
                <c:pt idx="426">
                  <c:v>7804.09375598528</c:v>
                </c:pt>
                <c:pt idx="427">
                  <c:v>7804.09375598528</c:v>
                </c:pt>
                <c:pt idx="428">
                  <c:v>7804.09375598528</c:v>
                </c:pt>
                <c:pt idx="429">
                  <c:v>7804.09375598528</c:v>
                </c:pt>
                <c:pt idx="430">
                  <c:v>7804.184659173432</c:v>
                </c:pt>
                <c:pt idx="431">
                  <c:v>7804.184659173432</c:v>
                </c:pt>
                <c:pt idx="432">
                  <c:v>7804.184659173432</c:v>
                </c:pt>
                <c:pt idx="433">
                  <c:v>7804.184659173432</c:v>
                </c:pt>
                <c:pt idx="434">
                  <c:v>7804.495960971185</c:v>
                </c:pt>
                <c:pt idx="435">
                  <c:v>7804.495960971185</c:v>
                </c:pt>
                <c:pt idx="436">
                  <c:v>7804.495960971185</c:v>
                </c:pt>
                <c:pt idx="437">
                  <c:v>7804.495960971185</c:v>
                </c:pt>
                <c:pt idx="438">
                  <c:v>7819.6286377216002</c:v>
                </c:pt>
                <c:pt idx="439">
                  <c:v>7819.6286377216002</c:v>
                </c:pt>
                <c:pt idx="440">
                  <c:v>7819.6286377216002</c:v>
                </c:pt>
                <c:pt idx="441">
                  <c:v>7819.6286377216002</c:v>
                </c:pt>
                <c:pt idx="442">
                  <c:v>7844.0977122034565</c:v>
                </c:pt>
                <c:pt idx="443">
                  <c:v>7844.0977122034565</c:v>
                </c:pt>
                <c:pt idx="444">
                  <c:v>7844.0977122034565</c:v>
                </c:pt>
                <c:pt idx="445">
                  <c:v>7844.0977122034565</c:v>
                </c:pt>
                <c:pt idx="446">
                  <c:v>7867.2836175740067</c:v>
                </c:pt>
                <c:pt idx="447">
                  <c:v>7867.2836175740067</c:v>
                </c:pt>
                <c:pt idx="448">
                  <c:v>7867.2836175740067</c:v>
                </c:pt>
                <c:pt idx="449">
                  <c:v>7867.2836175740067</c:v>
                </c:pt>
                <c:pt idx="450">
                  <c:v>7887.2505294787752</c:v>
                </c:pt>
                <c:pt idx="451">
                  <c:v>7887.2505294787752</c:v>
                </c:pt>
                <c:pt idx="452">
                  <c:v>7887.2505294787752</c:v>
                </c:pt>
                <c:pt idx="453">
                  <c:v>7887.2505294787752</c:v>
                </c:pt>
                <c:pt idx="454">
                  <c:v>7907.8896176907028</c:v>
                </c:pt>
                <c:pt idx="455">
                  <c:v>7907.8896176907028</c:v>
                </c:pt>
                <c:pt idx="456">
                  <c:v>7907.8896176907028</c:v>
                </c:pt>
                <c:pt idx="457">
                  <c:v>7907.8896176907028</c:v>
                </c:pt>
                <c:pt idx="458">
                  <c:v>7908.4448799145475</c:v>
                </c:pt>
                <c:pt idx="459">
                  <c:v>7908.4448799145475</c:v>
                </c:pt>
                <c:pt idx="460">
                  <c:v>7908.4448799145475</c:v>
                </c:pt>
                <c:pt idx="461">
                  <c:v>7908.4448799145475</c:v>
                </c:pt>
                <c:pt idx="462">
                  <c:v>7908.6039310602309</c:v>
                </c:pt>
                <c:pt idx="463">
                  <c:v>7908.6039310602309</c:v>
                </c:pt>
                <c:pt idx="464">
                  <c:v>7908.6039310602309</c:v>
                </c:pt>
                <c:pt idx="465">
                  <c:v>7908.6039310602309</c:v>
                </c:pt>
                <c:pt idx="466">
                  <c:v>7908.6475682344662</c:v>
                </c:pt>
                <c:pt idx="467">
                  <c:v>7908.6475682344662</c:v>
                </c:pt>
                <c:pt idx="468">
                  <c:v>7908.6475682344662</c:v>
                </c:pt>
                <c:pt idx="469">
                  <c:v>7908.6475682344662</c:v>
                </c:pt>
                <c:pt idx="470">
                  <c:v>8009.9089404225288</c:v>
                </c:pt>
                <c:pt idx="471">
                  <c:v>8009.9089404225288</c:v>
                </c:pt>
                <c:pt idx="472">
                  <c:v>8009.9089404225288</c:v>
                </c:pt>
                <c:pt idx="473">
                  <c:v>8009.9089404225288</c:v>
                </c:pt>
                <c:pt idx="474">
                  <c:v>8010.7184003789262</c:v>
                </c:pt>
                <c:pt idx="475">
                  <c:v>8010.7184003789262</c:v>
                </c:pt>
                <c:pt idx="476">
                  <c:v>8010.7184003789262</c:v>
                </c:pt>
                <c:pt idx="477">
                  <c:v>8010.7184003789262</c:v>
                </c:pt>
                <c:pt idx="478">
                  <c:v>8010.8276982737534</c:v>
                </c:pt>
                <c:pt idx="479">
                  <c:v>8010.8276982737534</c:v>
                </c:pt>
                <c:pt idx="480">
                  <c:v>8010.8276982737534</c:v>
                </c:pt>
                <c:pt idx="481">
                  <c:v>8010.8276982737534</c:v>
                </c:pt>
                <c:pt idx="482">
                  <c:v>8059.6132525538014</c:v>
                </c:pt>
                <c:pt idx="483">
                  <c:v>8059.6132525538014</c:v>
                </c:pt>
                <c:pt idx="484">
                  <c:v>8059.6132525538014</c:v>
                </c:pt>
                <c:pt idx="485">
                  <c:v>8059.6132525538014</c:v>
                </c:pt>
                <c:pt idx="486">
                  <c:v>8166.7955332432202</c:v>
                </c:pt>
                <c:pt idx="487">
                  <c:v>8166.7955332432202</c:v>
                </c:pt>
                <c:pt idx="488">
                  <c:v>8166.7955332432202</c:v>
                </c:pt>
                <c:pt idx="489">
                  <c:v>8166.7955332432202</c:v>
                </c:pt>
                <c:pt idx="490">
                  <c:v>8210.2967617671711</c:v>
                </c:pt>
                <c:pt idx="491">
                  <c:v>8210.2967617671711</c:v>
                </c:pt>
                <c:pt idx="492">
                  <c:v>8210.2967617671711</c:v>
                </c:pt>
                <c:pt idx="493">
                  <c:v>8210.2967617671711</c:v>
                </c:pt>
                <c:pt idx="494">
                  <c:v>8439.4766376365751</c:v>
                </c:pt>
                <c:pt idx="495">
                  <c:v>8439.4766376365751</c:v>
                </c:pt>
                <c:pt idx="496">
                  <c:v>8439.4766376365751</c:v>
                </c:pt>
                <c:pt idx="497">
                  <c:v>8439.4766376365751</c:v>
                </c:pt>
                <c:pt idx="498">
                  <c:v>8499.7049436627822</c:v>
                </c:pt>
                <c:pt idx="499">
                  <c:v>8499.7049436627822</c:v>
                </c:pt>
                <c:pt idx="500">
                  <c:v>8499.7049436627822</c:v>
                </c:pt>
                <c:pt idx="501">
                  <c:v>8499.7049436627822</c:v>
                </c:pt>
                <c:pt idx="502">
                  <c:v>8499.7262971081309</c:v>
                </c:pt>
                <c:pt idx="503">
                  <c:v>8499.7262971081309</c:v>
                </c:pt>
                <c:pt idx="504">
                  <c:v>8499.7262971081309</c:v>
                </c:pt>
                <c:pt idx="505">
                  <c:v>8499.7262971081309</c:v>
                </c:pt>
                <c:pt idx="506">
                  <c:v>8500.0914607891973</c:v>
                </c:pt>
                <c:pt idx="507">
                  <c:v>8500.0914607891973</c:v>
                </c:pt>
                <c:pt idx="508">
                  <c:v>8500.0914607891973</c:v>
                </c:pt>
                <c:pt idx="509">
                  <c:v>8500.0914607891973</c:v>
                </c:pt>
                <c:pt idx="510">
                  <c:v>8548.4919850300612</c:v>
                </c:pt>
                <c:pt idx="511">
                  <c:v>8548.4919850300612</c:v>
                </c:pt>
                <c:pt idx="512">
                  <c:v>8548.4919850300612</c:v>
                </c:pt>
                <c:pt idx="513">
                  <c:v>8548.4919850300612</c:v>
                </c:pt>
                <c:pt idx="514">
                  <c:v>8548.938776785757</c:v>
                </c:pt>
                <c:pt idx="515">
                  <c:v>8548.938776785757</c:v>
                </c:pt>
                <c:pt idx="516">
                  <c:v>8548.938776785757</c:v>
                </c:pt>
                <c:pt idx="517">
                  <c:v>8548.938776785757</c:v>
                </c:pt>
                <c:pt idx="518">
                  <c:v>8549.0621548283252</c:v>
                </c:pt>
                <c:pt idx="519">
                  <c:v>8549.0621548283252</c:v>
                </c:pt>
                <c:pt idx="520">
                  <c:v>8549.0621548283252</c:v>
                </c:pt>
                <c:pt idx="521">
                  <c:v>8549.0621548283252</c:v>
                </c:pt>
                <c:pt idx="522">
                  <c:v>8648.4833236664435</c:v>
                </c:pt>
                <c:pt idx="523">
                  <c:v>8648.4833236664435</c:v>
                </c:pt>
                <c:pt idx="524">
                  <c:v>8648.4833236664435</c:v>
                </c:pt>
                <c:pt idx="525">
                  <c:v>8648.4833236664435</c:v>
                </c:pt>
                <c:pt idx="526">
                  <c:v>8671.6138570669791</c:v>
                </c:pt>
                <c:pt idx="527">
                  <c:v>8671.6138570669791</c:v>
                </c:pt>
                <c:pt idx="528">
                  <c:v>8671.6138570669791</c:v>
                </c:pt>
                <c:pt idx="529">
                  <c:v>8671.6138570669791</c:v>
                </c:pt>
                <c:pt idx="530">
                  <c:v>8678.6059587901091</c:v>
                </c:pt>
                <c:pt idx="531">
                  <c:v>8678.6059587901091</c:v>
                </c:pt>
                <c:pt idx="532">
                  <c:v>8678.6059587901091</c:v>
                </c:pt>
                <c:pt idx="533">
                  <c:v>8678.6059587901091</c:v>
                </c:pt>
                <c:pt idx="534">
                  <c:v>8696.711813257125</c:v>
                </c:pt>
                <c:pt idx="535">
                  <c:v>8696.711813257125</c:v>
                </c:pt>
                <c:pt idx="536">
                  <c:v>8696.711813257125</c:v>
                </c:pt>
                <c:pt idx="537">
                  <c:v>8696.711813257125</c:v>
                </c:pt>
                <c:pt idx="538">
                  <c:v>8733.7238539101909</c:v>
                </c:pt>
                <c:pt idx="539">
                  <c:v>8733.7238539101909</c:v>
                </c:pt>
                <c:pt idx="540">
                  <c:v>8733.7238539101909</c:v>
                </c:pt>
                <c:pt idx="541">
                  <c:v>8733.7238539101909</c:v>
                </c:pt>
                <c:pt idx="542">
                  <c:v>8777.8588202291794</c:v>
                </c:pt>
                <c:pt idx="543">
                  <c:v>8777.8588202291794</c:v>
                </c:pt>
                <c:pt idx="544">
                  <c:v>8777.8588202291794</c:v>
                </c:pt>
                <c:pt idx="545">
                  <c:v>8777.8588202291794</c:v>
                </c:pt>
                <c:pt idx="546">
                  <c:v>9012.4526204553149</c:v>
                </c:pt>
                <c:pt idx="547">
                  <c:v>9012.4526204553149</c:v>
                </c:pt>
                <c:pt idx="548">
                  <c:v>9012.4526204553149</c:v>
                </c:pt>
                <c:pt idx="549">
                  <c:v>9012.4526204553149</c:v>
                </c:pt>
                <c:pt idx="550">
                  <c:v>9024.418038321217</c:v>
                </c:pt>
                <c:pt idx="551">
                  <c:v>9024.418038321217</c:v>
                </c:pt>
                <c:pt idx="552">
                  <c:v>9024.418038321217</c:v>
                </c:pt>
                <c:pt idx="553">
                  <c:v>9024.418038321217</c:v>
                </c:pt>
                <c:pt idx="554">
                  <c:v>9213.6195605871271</c:v>
                </c:pt>
                <c:pt idx="555">
                  <c:v>9213.6195605871271</c:v>
                </c:pt>
                <c:pt idx="556">
                  <c:v>9213.6195605871271</c:v>
                </c:pt>
                <c:pt idx="557">
                  <c:v>9213.6195605871271</c:v>
                </c:pt>
                <c:pt idx="558">
                  <c:v>9214.3282130991211</c:v>
                </c:pt>
                <c:pt idx="559">
                  <c:v>9214.3282130991211</c:v>
                </c:pt>
                <c:pt idx="560">
                  <c:v>9214.3282130991211</c:v>
                </c:pt>
                <c:pt idx="561">
                  <c:v>9214.3282130991211</c:v>
                </c:pt>
                <c:pt idx="562">
                  <c:v>9249.1898500562365</c:v>
                </c:pt>
                <c:pt idx="563">
                  <c:v>9249.1898500562365</c:v>
                </c:pt>
                <c:pt idx="564">
                  <c:v>9249.1898500562365</c:v>
                </c:pt>
                <c:pt idx="565">
                  <c:v>9249.1898500562365</c:v>
                </c:pt>
                <c:pt idx="566">
                  <c:v>9249.4978424356341</c:v>
                </c:pt>
                <c:pt idx="567">
                  <c:v>9249.4978424356341</c:v>
                </c:pt>
                <c:pt idx="568">
                  <c:v>9249.4978424356341</c:v>
                </c:pt>
                <c:pt idx="569">
                  <c:v>9249.4978424356341</c:v>
                </c:pt>
                <c:pt idx="570">
                  <c:v>9250.0936045199924</c:v>
                </c:pt>
                <c:pt idx="571">
                  <c:v>9250.0936045199924</c:v>
                </c:pt>
                <c:pt idx="572">
                  <c:v>9250.0936045199924</c:v>
                </c:pt>
                <c:pt idx="573">
                  <c:v>9250.0936045199924</c:v>
                </c:pt>
                <c:pt idx="574">
                  <c:v>9363.095969232405</c:v>
                </c:pt>
                <c:pt idx="575">
                  <c:v>9363.095969232405</c:v>
                </c:pt>
                <c:pt idx="576">
                  <c:v>9363.095969232405</c:v>
                </c:pt>
                <c:pt idx="577">
                  <c:v>9363.095969232405</c:v>
                </c:pt>
                <c:pt idx="578">
                  <c:v>9513.1812803946868</c:v>
                </c:pt>
                <c:pt idx="579">
                  <c:v>9513.1812803946868</c:v>
                </c:pt>
                <c:pt idx="580">
                  <c:v>9513.1812803946868</c:v>
                </c:pt>
                <c:pt idx="581">
                  <c:v>9513.1812803946868</c:v>
                </c:pt>
                <c:pt idx="582">
                  <c:v>9522.8145711914349</c:v>
                </c:pt>
                <c:pt idx="583">
                  <c:v>9522.8145711914349</c:v>
                </c:pt>
                <c:pt idx="584">
                  <c:v>9522.8145711914349</c:v>
                </c:pt>
                <c:pt idx="585">
                  <c:v>9522.8145711914349</c:v>
                </c:pt>
                <c:pt idx="586">
                  <c:v>9522.9701396042074</c:v>
                </c:pt>
                <c:pt idx="587">
                  <c:v>9522.9701396042074</c:v>
                </c:pt>
                <c:pt idx="588">
                  <c:v>9522.9701396042074</c:v>
                </c:pt>
                <c:pt idx="589">
                  <c:v>9522.9701396042074</c:v>
                </c:pt>
                <c:pt idx="590">
                  <c:v>9546.4296846691323</c:v>
                </c:pt>
                <c:pt idx="591">
                  <c:v>9546.4296846691323</c:v>
                </c:pt>
                <c:pt idx="592">
                  <c:v>9546.4296846691323</c:v>
                </c:pt>
                <c:pt idx="593">
                  <c:v>9546.4296846691323</c:v>
                </c:pt>
                <c:pt idx="594">
                  <c:v>9546.6779983926535</c:v>
                </c:pt>
                <c:pt idx="595">
                  <c:v>9546.6779983926535</c:v>
                </c:pt>
                <c:pt idx="596">
                  <c:v>9546.6779983926535</c:v>
                </c:pt>
                <c:pt idx="597">
                  <c:v>9546.6779983926535</c:v>
                </c:pt>
                <c:pt idx="598">
                  <c:v>9546.7186454580751</c:v>
                </c:pt>
                <c:pt idx="599">
                  <c:v>9546.7186454580751</c:v>
                </c:pt>
                <c:pt idx="600">
                  <c:v>9546.7186454580751</c:v>
                </c:pt>
                <c:pt idx="601">
                  <c:v>9546.7186454580751</c:v>
                </c:pt>
                <c:pt idx="602">
                  <c:v>9557.4393313576911</c:v>
                </c:pt>
                <c:pt idx="603">
                  <c:v>9557.4393313576911</c:v>
                </c:pt>
                <c:pt idx="604">
                  <c:v>9557.4393313576911</c:v>
                </c:pt>
                <c:pt idx="605">
                  <c:v>9557.4393313576911</c:v>
                </c:pt>
                <c:pt idx="606">
                  <c:v>9557.6529233633519</c:v>
                </c:pt>
                <c:pt idx="607">
                  <c:v>9557.6529233633519</c:v>
                </c:pt>
                <c:pt idx="608">
                  <c:v>9557.6529233633519</c:v>
                </c:pt>
                <c:pt idx="609">
                  <c:v>9557.6529233633519</c:v>
                </c:pt>
                <c:pt idx="610">
                  <c:v>9557.7068126918039</c:v>
                </c:pt>
                <c:pt idx="611">
                  <c:v>9557.7068126918039</c:v>
                </c:pt>
                <c:pt idx="612">
                  <c:v>9557.7068126918039</c:v>
                </c:pt>
                <c:pt idx="613">
                  <c:v>9557.7068126918039</c:v>
                </c:pt>
                <c:pt idx="614">
                  <c:v>9580.5240070638738</c:v>
                </c:pt>
                <c:pt idx="615">
                  <c:v>9580.5240070638738</c:v>
                </c:pt>
                <c:pt idx="616">
                  <c:v>9580.5240070638738</c:v>
                </c:pt>
                <c:pt idx="617">
                  <c:v>9580.5240070638738</c:v>
                </c:pt>
                <c:pt idx="618">
                  <c:v>9783.1546330635792</c:v>
                </c:pt>
                <c:pt idx="619">
                  <c:v>9783.1546330635792</c:v>
                </c:pt>
                <c:pt idx="620">
                  <c:v>9783.1546330635792</c:v>
                </c:pt>
                <c:pt idx="621">
                  <c:v>9783.1546330635792</c:v>
                </c:pt>
                <c:pt idx="622">
                  <c:v>9792.2188372150649</c:v>
                </c:pt>
                <c:pt idx="623">
                  <c:v>9792.2188372150649</c:v>
                </c:pt>
                <c:pt idx="624">
                  <c:v>9792.2188372150649</c:v>
                </c:pt>
                <c:pt idx="625">
                  <c:v>9792.2188372150649</c:v>
                </c:pt>
                <c:pt idx="626">
                  <c:v>9815.037076444587</c:v>
                </c:pt>
                <c:pt idx="627">
                  <c:v>9815.037076444587</c:v>
                </c:pt>
                <c:pt idx="628">
                  <c:v>9815.037076444587</c:v>
                </c:pt>
                <c:pt idx="629">
                  <c:v>9815.037076444587</c:v>
                </c:pt>
                <c:pt idx="630">
                  <c:v>10028.40376291963</c:v>
                </c:pt>
                <c:pt idx="631">
                  <c:v>10028.40376291963</c:v>
                </c:pt>
                <c:pt idx="632">
                  <c:v>10028.40376291963</c:v>
                </c:pt>
                <c:pt idx="633">
                  <c:v>10028.40376291963</c:v>
                </c:pt>
                <c:pt idx="634">
                  <c:v>10028.635462306191</c:v>
                </c:pt>
                <c:pt idx="635">
                  <c:v>10028.635462306191</c:v>
                </c:pt>
                <c:pt idx="636">
                  <c:v>10028.635462306191</c:v>
                </c:pt>
                <c:pt idx="637">
                  <c:v>10028.635462306191</c:v>
                </c:pt>
                <c:pt idx="638">
                  <c:v>10029.012158265132</c:v>
                </c:pt>
                <c:pt idx="639">
                  <c:v>10029.012158265132</c:v>
                </c:pt>
                <c:pt idx="640">
                  <c:v>10029.012158265132</c:v>
                </c:pt>
                <c:pt idx="641">
                  <c:v>10029.012158265132</c:v>
                </c:pt>
                <c:pt idx="642">
                  <c:v>10029.594860766474</c:v>
                </c:pt>
                <c:pt idx="643">
                  <c:v>10029.594860766474</c:v>
                </c:pt>
                <c:pt idx="644">
                  <c:v>10029.594860766474</c:v>
                </c:pt>
                <c:pt idx="645">
                  <c:v>10029.594860766474</c:v>
                </c:pt>
                <c:pt idx="646">
                  <c:v>10107.804377464281</c:v>
                </c:pt>
                <c:pt idx="647">
                  <c:v>10107.804377464281</c:v>
                </c:pt>
                <c:pt idx="648">
                  <c:v>10107.804377464281</c:v>
                </c:pt>
                <c:pt idx="649">
                  <c:v>10107.804377464281</c:v>
                </c:pt>
                <c:pt idx="650">
                  <c:v>10108.322691812988</c:v>
                </c:pt>
                <c:pt idx="651">
                  <c:v>10108.322691812988</c:v>
                </c:pt>
                <c:pt idx="652">
                  <c:v>10108.322691812988</c:v>
                </c:pt>
                <c:pt idx="653">
                  <c:v>10108.322691812988</c:v>
                </c:pt>
                <c:pt idx="654">
                  <c:v>10109.090169738567</c:v>
                </c:pt>
                <c:pt idx="655">
                  <c:v>10109.090169738567</c:v>
                </c:pt>
                <c:pt idx="656">
                  <c:v>10109.090169738567</c:v>
                </c:pt>
                <c:pt idx="657">
                  <c:v>10109.090169738567</c:v>
                </c:pt>
                <c:pt idx="658">
                  <c:v>10114.834513456048</c:v>
                </c:pt>
                <c:pt idx="659">
                  <c:v>10114.834513456048</c:v>
                </c:pt>
                <c:pt idx="660">
                  <c:v>10114.834513456048</c:v>
                </c:pt>
                <c:pt idx="661">
                  <c:v>10114.834513456048</c:v>
                </c:pt>
                <c:pt idx="662">
                  <c:v>10165.758199474374</c:v>
                </c:pt>
                <c:pt idx="663">
                  <c:v>10165.758199474374</c:v>
                </c:pt>
                <c:pt idx="664">
                  <c:v>10165.758199474374</c:v>
                </c:pt>
                <c:pt idx="665">
                  <c:v>10165.758199474374</c:v>
                </c:pt>
                <c:pt idx="666">
                  <c:v>10283.244133851838</c:v>
                </c:pt>
                <c:pt idx="667">
                  <c:v>10283.244133851838</c:v>
                </c:pt>
                <c:pt idx="668">
                  <c:v>10283.244133851838</c:v>
                </c:pt>
                <c:pt idx="669">
                  <c:v>10283.244133851838</c:v>
                </c:pt>
                <c:pt idx="670">
                  <c:v>10374.291407062785</c:v>
                </c:pt>
                <c:pt idx="671">
                  <c:v>10374.291407062785</c:v>
                </c:pt>
                <c:pt idx="672">
                  <c:v>10374.291407062785</c:v>
                </c:pt>
                <c:pt idx="673">
                  <c:v>10374.291407062785</c:v>
                </c:pt>
                <c:pt idx="674">
                  <c:v>10374.451844765163</c:v>
                </c:pt>
                <c:pt idx="675">
                  <c:v>10374.451844765163</c:v>
                </c:pt>
                <c:pt idx="676">
                  <c:v>10374.451844765163</c:v>
                </c:pt>
                <c:pt idx="677">
                  <c:v>10374.451844765163</c:v>
                </c:pt>
                <c:pt idx="678">
                  <c:v>10442.346928670639</c:v>
                </c:pt>
                <c:pt idx="679">
                  <c:v>10442.346928670639</c:v>
                </c:pt>
                <c:pt idx="680">
                  <c:v>10442.346928670639</c:v>
                </c:pt>
                <c:pt idx="681">
                  <c:v>10442.346928670639</c:v>
                </c:pt>
                <c:pt idx="682">
                  <c:v>10672.744492094618</c:v>
                </c:pt>
                <c:pt idx="683">
                  <c:v>10672.744492094618</c:v>
                </c:pt>
                <c:pt idx="684">
                  <c:v>10672.744492094618</c:v>
                </c:pt>
                <c:pt idx="685">
                  <c:v>10672.744492094618</c:v>
                </c:pt>
                <c:pt idx="686">
                  <c:v>10672.949745881278</c:v>
                </c:pt>
                <c:pt idx="687">
                  <c:v>10672.949745881278</c:v>
                </c:pt>
                <c:pt idx="688">
                  <c:v>10672.949745881278</c:v>
                </c:pt>
                <c:pt idx="689">
                  <c:v>10672.949745881278</c:v>
                </c:pt>
                <c:pt idx="690">
                  <c:v>10843.24915373851</c:v>
                </c:pt>
                <c:pt idx="691">
                  <c:v>10843.24915373851</c:v>
                </c:pt>
                <c:pt idx="692">
                  <c:v>10843.24915373851</c:v>
                </c:pt>
                <c:pt idx="693">
                  <c:v>10843.24915373851</c:v>
                </c:pt>
                <c:pt idx="694">
                  <c:v>10918.442962101177</c:v>
                </c:pt>
                <c:pt idx="695">
                  <c:v>10918.442962101177</c:v>
                </c:pt>
                <c:pt idx="696">
                  <c:v>10918.442962101177</c:v>
                </c:pt>
                <c:pt idx="697">
                  <c:v>10918.442962101177</c:v>
                </c:pt>
                <c:pt idx="698">
                  <c:v>10996.17132661488</c:v>
                </c:pt>
                <c:pt idx="699">
                  <c:v>10996.17132661488</c:v>
                </c:pt>
                <c:pt idx="700">
                  <c:v>10996.17132661488</c:v>
                </c:pt>
                <c:pt idx="701">
                  <c:v>10996.17132661488</c:v>
                </c:pt>
                <c:pt idx="702">
                  <c:v>11300.311435947333</c:v>
                </c:pt>
                <c:pt idx="703">
                  <c:v>11300.311435947333</c:v>
                </c:pt>
                <c:pt idx="704">
                  <c:v>11300.311435947333</c:v>
                </c:pt>
                <c:pt idx="705">
                  <c:v>11300.311435947333</c:v>
                </c:pt>
                <c:pt idx="706">
                  <c:v>11300.435297340171</c:v>
                </c:pt>
                <c:pt idx="707">
                  <c:v>11300.435297340171</c:v>
                </c:pt>
                <c:pt idx="708">
                  <c:v>11300.435297340171</c:v>
                </c:pt>
                <c:pt idx="709">
                  <c:v>11300.435297340171</c:v>
                </c:pt>
                <c:pt idx="710">
                  <c:v>11300.630366472316</c:v>
                </c:pt>
                <c:pt idx="711">
                  <c:v>11300.630366472316</c:v>
                </c:pt>
                <c:pt idx="712">
                  <c:v>11300.630366472316</c:v>
                </c:pt>
                <c:pt idx="713">
                  <c:v>11300.630366472316</c:v>
                </c:pt>
                <c:pt idx="714">
                  <c:v>11301.010641330156</c:v>
                </c:pt>
                <c:pt idx="715">
                  <c:v>11301.010641330156</c:v>
                </c:pt>
                <c:pt idx="716">
                  <c:v>11301.010641330156</c:v>
                </c:pt>
                <c:pt idx="717">
                  <c:v>11301.010641330156</c:v>
                </c:pt>
                <c:pt idx="718">
                  <c:v>11793.267071176018</c:v>
                </c:pt>
                <c:pt idx="719">
                  <c:v>11793.267071176018</c:v>
                </c:pt>
                <c:pt idx="720">
                  <c:v>11793.267071176018</c:v>
                </c:pt>
                <c:pt idx="721">
                  <c:v>11793.267071176018</c:v>
                </c:pt>
                <c:pt idx="722">
                  <c:v>11793.853833122443</c:v>
                </c:pt>
                <c:pt idx="723">
                  <c:v>11793.853833122443</c:v>
                </c:pt>
                <c:pt idx="724">
                  <c:v>11793.853833122443</c:v>
                </c:pt>
                <c:pt idx="725">
                  <c:v>11793.853833122443</c:v>
                </c:pt>
                <c:pt idx="726">
                  <c:v>11800.897584143187</c:v>
                </c:pt>
                <c:pt idx="727">
                  <c:v>11800.897584143187</c:v>
                </c:pt>
                <c:pt idx="728">
                  <c:v>11800.897584143187</c:v>
                </c:pt>
                <c:pt idx="729">
                  <c:v>11800.897584143187</c:v>
                </c:pt>
                <c:pt idx="730">
                  <c:v>11952.489368657973</c:v>
                </c:pt>
                <c:pt idx="731">
                  <c:v>11952.489368657973</c:v>
                </c:pt>
                <c:pt idx="732">
                  <c:v>11952.489368657973</c:v>
                </c:pt>
                <c:pt idx="733">
                  <c:v>11952.489368657973</c:v>
                </c:pt>
                <c:pt idx="734">
                  <c:v>12035.361452441852</c:v>
                </c:pt>
                <c:pt idx="735">
                  <c:v>12035.361452441852</c:v>
                </c:pt>
                <c:pt idx="736">
                  <c:v>12035.361452441852</c:v>
                </c:pt>
                <c:pt idx="737">
                  <c:v>12035.361452441852</c:v>
                </c:pt>
                <c:pt idx="738">
                  <c:v>12035.615558451518</c:v>
                </c:pt>
                <c:pt idx="739">
                  <c:v>12035.615558451518</c:v>
                </c:pt>
                <c:pt idx="740">
                  <c:v>12035.615558451518</c:v>
                </c:pt>
                <c:pt idx="741">
                  <c:v>12035.615558451518</c:v>
                </c:pt>
                <c:pt idx="742">
                  <c:v>12140.907715950483</c:v>
                </c:pt>
                <c:pt idx="743">
                  <c:v>12140.907715950483</c:v>
                </c:pt>
                <c:pt idx="744">
                  <c:v>12140.907715950483</c:v>
                </c:pt>
                <c:pt idx="745">
                  <c:v>12140.907715950483</c:v>
                </c:pt>
                <c:pt idx="746">
                  <c:v>12141.945645231182</c:v>
                </c:pt>
                <c:pt idx="747">
                  <c:v>12141.945645231182</c:v>
                </c:pt>
                <c:pt idx="748">
                  <c:v>12141.945645231182</c:v>
                </c:pt>
                <c:pt idx="749">
                  <c:v>12141.945645231182</c:v>
                </c:pt>
                <c:pt idx="750">
                  <c:v>12524.186207002514</c:v>
                </c:pt>
                <c:pt idx="751">
                  <c:v>12524.186207002514</c:v>
                </c:pt>
                <c:pt idx="752">
                  <c:v>12524.186207002514</c:v>
                </c:pt>
                <c:pt idx="753">
                  <c:v>12524.186207002514</c:v>
                </c:pt>
                <c:pt idx="754">
                  <c:v>12524.220602873056</c:v>
                </c:pt>
                <c:pt idx="755">
                  <c:v>12524.220602873056</c:v>
                </c:pt>
                <c:pt idx="756">
                  <c:v>12524.220602873056</c:v>
                </c:pt>
                <c:pt idx="757">
                  <c:v>12524.220602873056</c:v>
                </c:pt>
                <c:pt idx="758">
                  <c:v>12559.75820964862</c:v>
                </c:pt>
                <c:pt idx="759">
                  <c:v>12559.75820964862</c:v>
                </c:pt>
                <c:pt idx="760">
                  <c:v>12559.75820964862</c:v>
                </c:pt>
                <c:pt idx="761">
                  <c:v>12559.75820964862</c:v>
                </c:pt>
                <c:pt idx="762">
                  <c:v>12560.236326589522</c:v>
                </c:pt>
                <c:pt idx="763">
                  <c:v>12560.236326589522</c:v>
                </c:pt>
                <c:pt idx="764">
                  <c:v>12560.236326589522</c:v>
                </c:pt>
                <c:pt idx="765">
                  <c:v>12560.236326589522</c:v>
                </c:pt>
                <c:pt idx="766">
                  <c:v>12693.057734722221</c:v>
                </c:pt>
                <c:pt idx="767">
                  <c:v>12693.057734722221</c:v>
                </c:pt>
                <c:pt idx="768">
                  <c:v>12693.057734722221</c:v>
                </c:pt>
                <c:pt idx="769">
                  <c:v>12693.057734722221</c:v>
                </c:pt>
                <c:pt idx="770">
                  <c:v>12693.390114234675</c:v>
                </c:pt>
                <c:pt idx="771">
                  <c:v>12693.390114234675</c:v>
                </c:pt>
                <c:pt idx="772">
                  <c:v>12693.390114234675</c:v>
                </c:pt>
                <c:pt idx="773">
                  <c:v>12693.390114234675</c:v>
                </c:pt>
                <c:pt idx="774">
                  <c:v>12729.070400243749</c:v>
                </c:pt>
                <c:pt idx="775">
                  <c:v>12729.070400243749</c:v>
                </c:pt>
                <c:pt idx="776">
                  <c:v>12729.070400243749</c:v>
                </c:pt>
                <c:pt idx="777">
                  <c:v>12729.070400243749</c:v>
                </c:pt>
                <c:pt idx="778">
                  <c:v>13394.219861498586</c:v>
                </c:pt>
                <c:pt idx="779">
                  <c:v>13394.219861498586</c:v>
                </c:pt>
                <c:pt idx="780">
                  <c:v>13394.219861498586</c:v>
                </c:pt>
                <c:pt idx="781">
                  <c:v>13394.219861498586</c:v>
                </c:pt>
                <c:pt idx="782">
                  <c:v>13394.765136032707</c:v>
                </c:pt>
                <c:pt idx="783">
                  <c:v>13394.765136032707</c:v>
                </c:pt>
                <c:pt idx="784">
                  <c:v>13394.765136032707</c:v>
                </c:pt>
                <c:pt idx="785">
                  <c:v>13394.765136032707</c:v>
                </c:pt>
                <c:pt idx="786">
                  <c:v>13395.602707676238</c:v>
                </c:pt>
                <c:pt idx="787">
                  <c:v>13395.602707676238</c:v>
                </c:pt>
                <c:pt idx="788">
                  <c:v>13395.602707676238</c:v>
                </c:pt>
                <c:pt idx="789">
                  <c:v>13395.602707676238</c:v>
                </c:pt>
                <c:pt idx="790">
                  <c:v>13991.065624439108</c:v>
                </c:pt>
                <c:pt idx="791">
                  <c:v>13991.065624439108</c:v>
                </c:pt>
                <c:pt idx="792">
                  <c:v>13991.065624439108</c:v>
                </c:pt>
                <c:pt idx="793">
                  <c:v>13991.065624439108</c:v>
                </c:pt>
                <c:pt idx="794">
                  <c:v>13991.517270297049</c:v>
                </c:pt>
                <c:pt idx="795">
                  <c:v>13991.517270297049</c:v>
                </c:pt>
                <c:pt idx="796">
                  <c:v>13991.517270297049</c:v>
                </c:pt>
                <c:pt idx="797">
                  <c:v>13991.517270297049</c:v>
                </c:pt>
                <c:pt idx="798">
                  <c:v>14712.668919748456</c:v>
                </c:pt>
                <c:pt idx="799">
                  <c:v>14712.668919748456</c:v>
                </c:pt>
                <c:pt idx="800">
                  <c:v>14712.668919748456</c:v>
                </c:pt>
                <c:pt idx="801">
                  <c:v>14712.668919748456</c:v>
                </c:pt>
                <c:pt idx="802">
                  <c:v>14872.19469249043</c:v>
                </c:pt>
                <c:pt idx="803">
                  <c:v>14872.19469249043</c:v>
                </c:pt>
                <c:pt idx="804">
                  <c:v>14872.19469249043</c:v>
                </c:pt>
                <c:pt idx="805">
                  <c:v>14872.19469249043</c:v>
                </c:pt>
              </c:numCache>
            </c:numRef>
          </c:val>
          <c:smooth val="0"/>
        </c:ser>
        <c:dLbls>
          <c:showLegendKey val="0"/>
          <c:showVal val="0"/>
          <c:showCatName val="0"/>
          <c:showSerName val="0"/>
          <c:showPercent val="0"/>
          <c:showBubbleSize val="0"/>
        </c:dLbls>
        <c:marker val="1"/>
        <c:smooth val="0"/>
        <c:axId val="208247808"/>
        <c:axId val="208261888"/>
      </c:lineChart>
      <c:dateAx>
        <c:axId val="208247808"/>
        <c:scaling>
          <c:orientation val="minMax"/>
        </c:scaling>
        <c:delete val="0"/>
        <c:axPos val="b"/>
        <c:numFmt formatCode="#,##0" sourceLinked="0"/>
        <c:majorTickMark val="out"/>
        <c:minorTickMark val="none"/>
        <c:tickLblPos val="low"/>
        <c:spPr>
          <a:ln>
            <a:solidFill>
              <a:schemeClr val="tx1"/>
            </a:solidFill>
          </a:ln>
        </c:spPr>
        <c:txPr>
          <a:bodyPr/>
          <a:lstStyle/>
          <a:p>
            <a:pPr>
              <a:defRPr sz="1200">
                <a:latin typeface="Arial" pitchFamily="34" charset="0"/>
                <a:cs typeface="Arial" pitchFamily="34" charset="0"/>
              </a:defRPr>
            </a:pPr>
            <a:endParaRPr lang="zh-CN"/>
          </a:p>
        </c:txPr>
        <c:crossAx val="208261888"/>
        <c:crosses val="autoZero"/>
        <c:auto val="0"/>
        <c:lblOffset val="100"/>
        <c:baseTimeUnit val="days"/>
        <c:majorUnit val="2000"/>
        <c:majorTimeUnit val="days"/>
      </c:dateAx>
      <c:valAx>
        <c:axId val="208261888"/>
        <c:scaling>
          <c:orientation val="minMax"/>
          <c:max val="15000"/>
          <c:min val="-2500"/>
        </c:scaling>
        <c:delete val="0"/>
        <c:axPos val="l"/>
        <c:majorGridlines/>
        <c:numFmt formatCode="#,##0" sourceLinked="0"/>
        <c:majorTickMark val="out"/>
        <c:minorTickMark val="none"/>
        <c:tickLblPos val="nextTo"/>
        <c:spPr>
          <a:ln>
            <a:solidFill>
              <a:schemeClr val="tx1"/>
            </a:solidFill>
          </a:ln>
        </c:spPr>
        <c:txPr>
          <a:bodyPr/>
          <a:lstStyle/>
          <a:p>
            <a:pPr>
              <a:defRPr sz="1200">
                <a:latin typeface="Arial" pitchFamily="34" charset="0"/>
                <a:cs typeface="Arial" pitchFamily="34" charset="0"/>
              </a:defRPr>
            </a:pPr>
            <a:endParaRPr lang="zh-CN"/>
          </a:p>
        </c:txPr>
        <c:crossAx val="208247808"/>
        <c:crosses val="autoZero"/>
        <c:crossBetween val="between"/>
        <c:majorUnit val="2500"/>
        <c:minorUnit val="500"/>
      </c:valAx>
    </c:plotArea>
    <c:legend>
      <c:legendPos val="r"/>
      <c:legendEntry>
        <c:idx val="1"/>
        <c:delete val="1"/>
      </c:legendEntry>
      <c:legendEntry>
        <c:idx val="2"/>
        <c:delete val="1"/>
      </c:legendEntry>
      <c:layout>
        <c:manualLayout>
          <c:xMode val="edge"/>
          <c:yMode val="edge"/>
          <c:x val="8.9794912174441355E-2"/>
          <c:y val="4.8794427619624936E-2"/>
          <c:w val="0.41113842109607834"/>
          <c:h val="8.3842519685039377E-2"/>
        </c:manualLayout>
      </c:layout>
      <c:overlay val="1"/>
      <c:spPr>
        <a:solidFill>
          <a:schemeClr val="bg1"/>
        </a:solidFill>
      </c:spPr>
      <c:txPr>
        <a:bodyPr/>
        <a:lstStyle/>
        <a:p>
          <a:pPr>
            <a:defRPr sz="1200">
              <a:latin typeface="Arial" pitchFamily="34" charset="0"/>
              <a:cs typeface="Arial" pitchFamily="34" charset="0"/>
            </a:defRPr>
          </a:pPr>
          <a:endParaRPr lang="zh-CN"/>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tx2">
                <a:lumMod val="75000"/>
              </a:schemeClr>
            </a:solidFill>
          </c:spPr>
          <c:invertIfNegative val="0"/>
          <c:dPt>
            <c:idx val="7"/>
            <c:invertIfNegative val="0"/>
            <c:bubble3D val="0"/>
            <c:spPr>
              <a:solidFill>
                <a:srgbClr val="C00000"/>
              </a:solidFill>
            </c:spPr>
          </c:dPt>
          <c:dPt>
            <c:idx val="8"/>
            <c:invertIfNegative val="0"/>
            <c:bubble3D val="0"/>
            <c:spPr>
              <a:solidFill>
                <a:srgbClr val="C00000"/>
              </a:solidFill>
            </c:spPr>
          </c:dPt>
          <c:dPt>
            <c:idx val="9"/>
            <c:invertIfNegative val="0"/>
            <c:bubble3D val="0"/>
            <c:spPr>
              <a:solidFill>
                <a:srgbClr val="C00000"/>
              </a:solidFill>
            </c:spPr>
          </c:dPt>
          <c:cat>
            <c:strRef>
              <c:f>'Chart 3'!$C$2:$C$11</c:f>
              <c:strCache>
                <c:ptCount val="10"/>
                <c:pt idx="0">
                  <c:v>China </c:v>
                </c:pt>
                <c:pt idx="1">
                  <c:v>Other Asia</c:v>
                </c:pt>
                <c:pt idx="2">
                  <c:v>Africa</c:v>
                </c:pt>
                <c:pt idx="3">
                  <c:v>Other N America</c:v>
                </c:pt>
                <c:pt idx="4">
                  <c:v>E&amp;C Europe</c:v>
                </c:pt>
                <c:pt idx="5">
                  <c:v>Japan</c:v>
                </c:pt>
                <c:pt idx="6">
                  <c:v>W Europe</c:v>
                </c:pt>
                <c:pt idx="7">
                  <c:v>USA</c:v>
                </c:pt>
                <c:pt idx="8">
                  <c:v>Australasia</c:v>
                </c:pt>
                <c:pt idx="9">
                  <c:v>S&amp;C America</c:v>
                </c:pt>
              </c:strCache>
            </c:strRef>
          </c:cat>
          <c:val>
            <c:numRef>
              <c:f>'Chart 3'!$D$2:$D$11</c:f>
              <c:numCache>
                <c:formatCode>0</c:formatCode>
                <c:ptCount val="10"/>
                <c:pt idx="0">
                  <c:v>2223.5352090347205</c:v>
                </c:pt>
                <c:pt idx="1">
                  <c:v>786.14970459318351</c:v>
                </c:pt>
                <c:pt idx="2">
                  <c:v>299.97990195265737</c:v>
                </c:pt>
                <c:pt idx="3">
                  <c:v>125.92135837002927</c:v>
                </c:pt>
                <c:pt idx="4">
                  <c:v>34.378244153012112</c:v>
                </c:pt>
                <c:pt idx="5">
                  <c:v>-5.5817449972519171</c:v>
                </c:pt>
                <c:pt idx="6">
                  <c:v>-9.8201714041490487</c:v>
                </c:pt>
                <c:pt idx="7">
                  <c:v>-110.24251820000006</c:v>
                </c:pt>
                <c:pt idx="8">
                  <c:v>-138.23739568000002</c:v>
                </c:pt>
                <c:pt idx="9">
                  <c:v>-343.45349327230224</c:v>
                </c:pt>
              </c:numCache>
            </c:numRef>
          </c:val>
        </c:ser>
        <c:dLbls>
          <c:showLegendKey val="0"/>
          <c:showVal val="0"/>
          <c:showCatName val="0"/>
          <c:showSerName val="0"/>
          <c:showPercent val="0"/>
          <c:showBubbleSize val="0"/>
        </c:dLbls>
        <c:gapWidth val="56"/>
        <c:axId val="209600896"/>
        <c:axId val="209602432"/>
      </c:barChart>
      <c:catAx>
        <c:axId val="209600896"/>
        <c:scaling>
          <c:orientation val="maxMin"/>
        </c:scaling>
        <c:delete val="0"/>
        <c:axPos val="l"/>
        <c:majorTickMark val="out"/>
        <c:minorTickMark val="none"/>
        <c:tickLblPos val="nextTo"/>
        <c:spPr>
          <a:ln>
            <a:solidFill>
              <a:sysClr val="windowText" lastClr="000000"/>
            </a:solidFill>
          </a:ln>
        </c:spPr>
        <c:crossAx val="209602432"/>
        <c:crosses val="autoZero"/>
        <c:auto val="1"/>
        <c:lblAlgn val="ctr"/>
        <c:lblOffset val="500"/>
        <c:noMultiLvlLbl val="0"/>
      </c:catAx>
      <c:valAx>
        <c:axId val="209602432"/>
        <c:scaling>
          <c:orientation val="minMax"/>
          <c:max val="3000"/>
        </c:scaling>
        <c:delete val="0"/>
        <c:axPos val="b"/>
        <c:numFmt formatCode="0" sourceLinked="1"/>
        <c:majorTickMark val="out"/>
        <c:minorTickMark val="none"/>
        <c:tickLblPos val="nextTo"/>
        <c:spPr>
          <a:ln>
            <a:solidFill>
              <a:sysClr val="windowText" lastClr="000000"/>
            </a:solidFill>
          </a:ln>
        </c:spPr>
        <c:crossAx val="209600896"/>
        <c:crosses val="max"/>
        <c:crossBetween val="between"/>
      </c:valAx>
    </c:plotArea>
    <c:plotVisOnly val="1"/>
    <c:dispBlanksAs val="gap"/>
    <c:showDLblsOverMax val="0"/>
  </c:chart>
  <c:txPr>
    <a:bodyPr/>
    <a:lstStyle/>
    <a:p>
      <a:pPr>
        <a:defRPr sz="1200">
          <a:latin typeface="Arial" pitchFamily="34" charset="0"/>
          <a:cs typeface="Arial" pitchFamily="34" charset="0"/>
        </a:defRPr>
      </a:pPr>
      <a:endParaRPr lang="zh-CN"/>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1"/>
            <c:bubble3D val="0"/>
            <c:spPr>
              <a:solidFill>
                <a:schemeClr val="bg1">
                  <a:lumMod val="65000"/>
                </a:schemeClr>
              </a:solidFill>
            </c:spPr>
          </c:dPt>
          <c:cat>
            <c:strRef>
              <c:f>Sheet1!$A$14:$A$15</c:f>
              <c:strCache>
                <c:ptCount val="2"/>
                <c:pt idx="0">
                  <c:v>China</c:v>
                </c:pt>
                <c:pt idx="1">
                  <c:v>ROW</c:v>
                </c:pt>
              </c:strCache>
            </c:strRef>
          </c:cat>
          <c:val>
            <c:numRef>
              <c:f>Sheet1!$B$14:$B$15</c:f>
              <c:numCache>
                <c:formatCode>0.0%</c:formatCode>
                <c:ptCount val="2"/>
                <c:pt idx="0">
                  <c:v>0.31000000000000177</c:v>
                </c:pt>
                <c:pt idx="1">
                  <c:v>0.69000000000000061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45652855037757E-2"/>
          <c:y val="0.16045491234534401"/>
          <c:w val="0.7661251196379677"/>
          <c:h val="0.75587512662188827"/>
        </c:manualLayout>
      </c:layout>
      <c:barChart>
        <c:barDir val="col"/>
        <c:grouping val="stacked"/>
        <c:varyColors val="0"/>
        <c:ser>
          <c:idx val="0"/>
          <c:order val="0"/>
          <c:tx>
            <c:strRef>
              <c:f>Sheet1!$A$2</c:f>
              <c:strCache>
                <c:ptCount val="1"/>
                <c:pt idx="0">
                  <c:v>Primary electro-refined cathode</c:v>
                </c:pt>
              </c:strCache>
            </c:strRef>
          </c:tx>
          <c:spPr>
            <a:solidFill>
              <a:srgbClr val="17375E"/>
            </a:solidFill>
          </c:spPr>
          <c:invertIfNegative val="0"/>
          <c:cat>
            <c:numRef>
              <c:f>Sheet1!$B$1:$I$1</c:f>
              <c:numCache>
                <c:formatCode>General</c:formatCode>
                <c:ptCount val="7"/>
                <c:pt idx="0">
                  <c:v>2013</c:v>
                </c:pt>
                <c:pt idx="1">
                  <c:v>2014</c:v>
                </c:pt>
                <c:pt idx="2">
                  <c:v>2015</c:v>
                </c:pt>
                <c:pt idx="3">
                  <c:v>2016</c:v>
                </c:pt>
                <c:pt idx="4">
                  <c:v>2017</c:v>
                </c:pt>
                <c:pt idx="5">
                  <c:v>2018</c:v>
                </c:pt>
                <c:pt idx="6">
                  <c:v>2019</c:v>
                </c:pt>
              </c:numCache>
            </c:numRef>
          </c:cat>
          <c:val>
            <c:numRef>
              <c:f>Sheet1!$B$2:$I$2</c:f>
              <c:numCache>
                <c:formatCode>#,##0</c:formatCode>
                <c:ptCount val="7"/>
                <c:pt idx="0">
                  <c:v>13120.232000000016</c:v>
                </c:pt>
                <c:pt idx="1">
                  <c:v>13864.346126899993</c:v>
                </c:pt>
                <c:pt idx="2">
                  <c:v>14366.892047124998</c:v>
                </c:pt>
                <c:pt idx="3">
                  <c:v>15271.732227480004</c:v>
                </c:pt>
                <c:pt idx="4">
                  <c:v>15795.667666125542</c:v>
                </c:pt>
                <c:pt idx="5">
                  <c:v>16010.023624978683</c:v>
                </c:pt>
                <c:pt idx="6">
                  <c:v>16543.511691886157</c:v>
                </c:pt>
              </c:numCache>
            </c:numRef>
          </c:val>
        </c:ser>
        <c:ser>
          <c:idx val="1"/>
          <c:order val="1"/>
          <c:tx>
            <c:strRef>
              <c:f>Sheet1!$A$3</c:f>
              <c:strCache>
                <c:ptCount val="1"/>
                <c:pt idx="0">
                  <c:v>Secondary electro-refined cathode</c:v>
                </c:pt>
              </c:strCache>
            </c:strRef>
          </c:tx>
          <c:spPr>
            <a:solidFill>
              <a:schemeClr val="tx2">
                <a:lumMod val="40000"/>
                <a:lumOff val="60000"/>
              </a:schemeClr>
            </a:solidFill>
          </c:spPr>
          <c:invertIfNegative val="0"/>
          <c:cat>
            <c:numRef>
              <c:f>Sheet1!$B$1:$I$1</c:f>
              <c:numCache>
                <c:formatCode>General</c:formatCode>
                <c:ptCount val="7"/>
                <c:pt idx="0">
                  <c:v>2013</c:v>
                </c:pt>
                <c:pt idx="1">
                  <c:v>2014</c:v>
                </c:pt>
                <c:pt idx="2">
                  <c:v>2015</c:v>
                </c:pt>
                <c:pt idx="3">
                  <c:v>2016</c:v>
                </c:pt>
                <c:pt idx="4">
                  <c:v>2017</c:v>
                </c:pt>
                <c:pt idx="5">
                  <c:v>2018</c:v>
                </c:pt>
                <c:pt idx="6">
                  <c:v>2019</c:v>
                </c:pt>
              </c:numCache>
            </c:numRef>
          </c:cat>
          <c:val>
            <c:numRef>
              <c:f>Sheet1!$B$3:$I$3</c:f>
              <c:numCache>
                <c:formatCode>#,##0</c:formatCode>
                <c:ptCount val="7"/>
                <c:pt idx="0">
                  <c:v>3606.6000000000004</c:v>
                </c:pt>
                <c:pt idx="1">
                  <c:v>3699.6759999999999</c:v>
                </c:pt>
                <c:pt idx="2">
                  <c:v>3751.0084374999997</c:v>
                </c:pt>
                <c:pt idx="3">
                  <c:v>3818.5046249999987</c:v>
                </c:pt>
                <c:pt idx="4">
                  <c:v>3891.0257499999998</c:v>
                </c:pt>
                <c:pt idx="5">
                  <c:v>3969.931000000016</c:v>
                </c:pt>
                <c:pt idx="6">
                  <c:v>4072.2839999999997</c:v>
                </c:pt>
              </c:numCache>
            </c:numRef>
          </c:val>
        </c:ser>
        <c:ser>
          <c:idx val="2"/>
          <c:order val="2"/>
          <c:tx>
            <c:strRef>
              <c:f>Sheet1!$A$4</c:f>
              <c:strCache>
                <c:ptCount val="1"/>
                <c:pt idx="0">
                  <c:v>EW cathode</c:v>
                </c:pt>
              </c:strCache>
            </c:strRef>
          </c:tx>
          <c:spPr>
            <a:solidFill>
              <a:srgbClr val="C00000"/>
            </a:solidFill>
          </c:spPr>
          <c:invertIfNegative val="0"/>
          <c:cat>
            <c:numRef>
              <c:f>Sheet1!$B$1:$I$1</c:f>
              <c:numCache>
                <c:formatCode>General</c:formatCode>
                <c:ptCount val="7"/>
                <c:pt idx="0">
                  <c:v>2013</c:v>
                </c:pt>
                <c:pt idx="1">
                  <c:v>2014</c:v>
                </c:pt>
                <c:pt idx="2">
                  <c:v>2015</c:v>
                </c:pt>
                <c:pt idx="3">
                  <c:v>2016</c:v>
                </c:pt>
                <c:pt idx="4">
                  <c:v>2017</c:v>
                </c:pt>
                <c:pt idx="5">
                  <c:v>2018</c:v>
                </c:pt>
                <c:pt idx="6">
                  <c:v>2019</c:v>
                </c:pt>
              </c:numCache>
            </c:numRef>
          </c:cat>
          <c:val>
            <c:numRef>
              <c:f>Sheet1!$B$4:$I$4</c:f>
              <c:numCache>
                <c:formatCode>#,##0</c:formatCode>
                <c:ptCount val="7"/>
                <c:pt idx="0">
                  <c:v>4014.2626723951985</c:v>
                </c:pt>
                <c:pt idx="1">
                  <c:v>4108.3436516931924</c:v>
                </c:pt>
                <c:pt idx="2">
                  <c:v>4002.1206516982547</c:v>
                </c:pt>
                <c:pt idx="3">
                  <c:v>4077.7097829678187</c:v>
                </c:pt>
                <c:pt idx="4">
                  <c:v>4076.9727621093252</c:v>
                </c:pt>
                <c:pt idx="5">
                  <c:v>3972.4265880730827</c:v>
                </c:pt>
                <c:pt idx="6">
                  <c:v>3892.3518569443854</c:v>
                </c:pt>
              </c:numCache>
            </c:numRef>
          </c:val>
        </c:ser>
        <c:dLbls>
          <c:showLegendKey val="0"/>
          <c:showVal val="0"/>
          <c:showCatName val="0"/>
          <c:showSerName val="0"/>
          <c:showPercent val="0"/>
          <c:showBubbleSize val="0"/>
        </c:dLbls>
        <c:gapWidth val="89"/>
        <c:overlap val="100"/>
        <c:axId val="209944576"/>
        <c:axId val="209946112"/>
      </c:barChart>
      <c:lineChart>
        <c:grouping val="standard"/>
        <c:varyColors val="0"/>
        <c:ser>
          <c:idx val="3"/>
          <c:order val="3"/>
          <c:tx>
            <c:strRef>
              <c:f>Sheet1!$A$6</c:f>
              <c:strCache>
                <c:ptCount val="1"/>
                <c:pt idx="0">
                  <c:v>Annual change</c:v>
                </c:pt>
              </c:strCache>
            </c:strRef>
          </c:tx>
          <c:spPr>
            <a:ln>
              <a:solidFill>
                <a:schemeClr val="accent1">
                  <a:lumMod val="40000"/>
                  <a:lumOff val="60000"/>
                </a:schemeClr>
              </a:solidFill>
            </a:ln>
          </c:spPr>
          <c:marker>
            <c:symbol val="circle"/>
            <c:size val="30"/>
            <c:spPr>
              <a:solidFill>
                <a:schemeClr val="accent1">
                  <a:lumMod val="40000"/>
                  <a:lumOff val="60000"/>
                </a:schemeClr>
              </a:solidFill>
              <a:ln>
                <a:solidFill>
                  <a:schemeClr val="accent1">
                    <a:lumMod val="40000"/>
                    <a:lumOff val="60000"/>
                  </a:schemeClr>
                </a:solidFill>
              </a:ln>
            </c:spPr>
          </c:marker>
          <c:dLbls>
            <c:dLblPos val="ctr"/>
            <c:showLegendKey val="0"/>
            <c:showVal val="1"/>
            <c:showCatName val="0"/>
            <c:showSerName val="0"/>
            <c:showPercent val="0"/>
            <c:showBubbleSize val="0"/>
            <c:showLeaderLines val="0"/>
          </c:dLbls>
          <c:cat>
            <c:numRef>
              <c:f>Sheet1!$B$1:$I$1</c:f>
              <c:numCache>
                <c:formatCode>General</c:formatCode>
                <c:ptCount val="7"/>
                <c:pt idx="0">
                  <c:v>2013</c:v>
                </c:pt>
                <c:pt idx="1">
                  <c:v>2014</c:v>
                </c:pt>
                <c:pt idx="2">
                  <c:v>2015</c:v>
                </c:pt>
                <c:pt idx="3">
                  <c:v>2016</c:v>
                </c:pt>
                <c:pt idx="4">
                  <c:v>2017</c:v>
                </c:pt>
                <c:pt idx="5">
                  <c:v>2018</c:v>
                </c:pt>
                <c:pt idx="6">
                  <c:v>2019</c:v>
                </c:pt>
              </c:numCache>
            </c:numRef>
          </c:cat>
          <c:val>
            <c:numRef>
              <c:f>Sheet1!$B$6:$I$6</c:f>
              <c:numCache>
                <c:formatCode>0.0%</c:formatCode>
                <c:ptCount val="7"/>
                <c:pt idx="0">
                  <c:v>4.1781245963746987E-2</c:v>
                </c:pt>
                <c:pt idx="1">
                  <c:v>4.4899804996186815E-2</c:v>
                </c:pt>
                <c:pt idx="2">
                  <c:v>2.0655583349937327E-2</c:v>
                </c:pt>
                <c:pt idx="3">
                  <c:v>4.7374525217056554E-2</c:v>
                </c:pt>
                <c:pt idx="4">
                  <c:v>2.5713091978361472E-2</c:v>
                </c:pt>
                <c:pt idx="5">
                  <c:v>7.9413266202902049E-3</c:v>
                </c:pt>
                <c:pt idx="6">
                  <c:v>2.3202968040439982E-2</c:v>
                </c:pt>
              </c:numCache>
            </c:numRef>
          </c:val>
          <c:smooth val="0"/>
        </c:ser>
        <c:dLbls>
          <c:showLegendKey val="0"/>
          <c:showVal val="0"/>
          <c:showCatName val="0"/>
          <c:showSerName val="0"/>
          <c:showPercent val="0"/>
          <c:showBubbleSize val="0"/>
        </c:dLbls>
        <c:marker val="1"/>
        <c:smooth val="0"/>
        <c:axId val="209957632"/>
        <c:axId val="209947648"/>
      </c:lineChart>
      <c:catAx>
        <c:axId val="209944576"/>
        <c:scaling>
          <c:orientation val="minMax"/>
        </c:scaling>
        <c:delete val="0"/>
        <c:axPos val="b"/>
        <c:numFmt formatCode="General" sourceLinked="1"/>
        <c:majorTickMark val="out"/>
        <c:minorTickMark val="none"/>
        <c:tickLblPos val="nextTo"/>
        <c:spPr>
          <a:ln>
            <a:solidFill>
              <a:schemeClr val="tx1"/>
            </a:solidFill>
          </a:ln>
        </c:spPr>
        <c:crossAx val="209946112"/>
        <c:crosses val="autoZero"/>
        <c:auto val="1"/>
        <c:lblAlgn val="ctr"/>
        <c:lblOffset val="100"/>
        <c:noMultiLvlLbl val="0"/>
      </c:catAx>
      <c:valAx>
        <c:axId val="209946112"/>
        <c:scaling>
          <c:orientation val="minMax"/>
          <c:max val="25000"/>
        </c:scaling>
        <c:delete val="0"/>
        <c:axPos val="l"/>
        <c:numFmt formatCode="#,##0" sourceLinked="0"/>
        <c:majorTickMark val="out"/>
        <c:minorTickMark val="none"/>
        <c:tickLblPos val="nextTo"/>
        <c:spPr>
          <a:ln>
            <a:solidFill>
              <a:schemeClr val="tx1"/>
            </a:solidFill>
          </a:ln>
        </c:spPr>
        <c:crossAx val="209944576"/>
        <c:crosses val="autoZero"/>
        <c:crossBetween val="between"/>
      </c:valAx>
      <c:valAx>
        <c:axId val="209947648"/>
        <c:scaling>
          <c:orientation val="minMax"/>
          <c:max val="5.0000000000000024E-2"/>
        </c:scaling>
        <c:delete val="0"/>
        <c:axPos val="r"/>
        <c:numFmt formatCode="0.0%" sourceLinked="1"/>
        <c:majorTickMark val="out"/>
        <c:minorTickMark val="none"/>
        <c:tickLblPos val="nextTo"/>
        <c:spPr>
          <a:noFill/>
          <a:ln>
            <a:noFill/>
          </a:ln>
        </c:spPr>
        <c:crossAx val="209957632"/>
        <c:crosses val="max"/>
        <c:crossBetween val="between"/>
      </c:valAx>
      <c:catAx>
        <c:axId val="209957632"/>
        <c:scaling>
          <c:orientation val="minMax"/>
        </c:scaling>
        <c:delete val="1"/>
        <c:axPos val="b"/>
        <c:numFmt formatCode="General" sourceLinked="1"/>
        <c:majorTickMark val="out"/>
        <c:minorTickMark val="none"/>
        <c:tickLblPos val="none"/>
        <c:crossAx val="209947648"/>
        <c:crosses val="autoZero"/>
        <c:auto val="1"/>
        <c:lblAlgn val="ctr"/>
        <c:lblOffset val="100"/>
        <c:noMultiLvlLbl val="0"/>
      </c:catAx>
      <c:spPr>
        <a:noFill/>
        <a:ln w="25400">
          <a:noFill/>
        </a:ln>
      </c:spPr>
    </c:plotArea>
    <c:legend>
      <c:legendPos val="r"/>
      <c:layout>
        <c:manualLayout>
          <c:xMode val="edge"/>
          <c:yMode val="edge"/>
          <c:x val="0.20994499636492692"/>
          <c:y val="3.2719082800323845E-2"/>
          <c:w val="0.58157477680000658"/>
          <c:h val="0.14099907196462791"/>
        </c:manualLayout>
      </c:layout>
      <c:overlay val="1"/>
    </c:legend>
    <c:plotVisOnly val="1"/>
    <c:dispBlanksAs val="gap"/>
    <c:showDLblsOverMax val="0"/>
  </c:chart>
  <c:txPr>
    <a:bodyPr/>
    <a:lstStyle/>
    <a:p>
      <a:pPr>
        <a:defRPr sz="1000">
          <a:latin typeface="Arial" pitchFamily="34" charset="0"/>
          <a:cs typeface="Arial" pitchFamily="34" charset="0"/>
        </a:defRPr>
      </a:pPr>
      <a:endParaRPr lang="zh-CN"/>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C00000"/>
            </a:solidFill>
          </c:spPr>
          <c:dPt>
            <c:idx val="1"/>
            <c:bubble3D val="0"/>
            <c:spPr>
              <a:solidFill>
                <a:schemeClr val="bg1">
                  <a:lumMod val="65000"/>
                </a:schemeClr>
              </a:solidFill>
            </c:spPr>
          </c:dPt>
          <c:cat>
            <c:strRef>
              <c:f>Sheet1!$A$14:$A$15</c:f>
              <c:strCache>
                <c:ptCount val="2"/>
                <c:pt idx="0">
                  <c:v>China</c:v>
                </c:pt>
                <c:pt idx="1">
                  <c:v>ROW</c:v>
                </c:pt>
              </c:strCache>
            </c:strRef>
          </c:cat>
          <c:val>
            <c:numRef>
              <c:f>Sheet1!$B$14:$B$15</c:f>
              <c:numCache>
                <c:formatCode>0.0%</c:formatCode>
                <c:ptCount val="2"/>
                <c:pt idx="0">
                  <c:v>0.37000000000000038</c:v>
                </c:pt>
                <c:pt idx="1">
                  <c:v>0.63000000000000445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C0000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c:formatCode>
                <c:ptCount val="9"/>
                <c:pt idx="0">
                  <c:v>198.0000000000004</c:v>
                </c:pt>
                <c:pt idx="1">
                  <c:v>133.00000000000091</c:v>
                </c:pt>
                <c:pt idx="2">
                  <c:v>122</c:v>
                </c:pt>
                <c:pt idx="3">
                  <c:v>66.000000000000711</c:v>
                </c:pt>
                <c:pt idx="4">
                  <c:v>40.000000000000931</c:v>
                </c:pt>
                <c:pt idx="5">
                  <c:v>25.999999999999787</c:v>
                </c:pt>
                <c:pt idx="6">
                  <c:v>-3.9999999999995577</c:v>
                </c:pt>
                <c:pt idx="7">
                  <c:v>-57.999999999999943</c:v>
                </c:pt>
                <c:pt idx="8">
                  <c:v>-104.00000000000098</c:v>
                </c:pt>
              </c:numCache>
            </c:numRef>
          </c:val>
        </c:ser>
        <c:dLbls>
          <c:showLegendKey val="0"/>
          <c:showVal val="0"/>
          <c:showCatName val="0"/>
          <c:showSerName val="0"/>
          <c:showPercent val="0"/>
          <c:showBubbleSize val="0"/>
        </c:dLbls>
        <c:gapWidth val="50"/>
        <c:axId val="215569536"/>
        <c:axId val="215571456"/>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c:formatCode>
                <c:ptCount val="9"/>
                <c:pt idx="0">
                  <c:v>3.1491879422312778</c:v>
                </c:pt>
                <c:pt idx="1">
                  <c:v>2.9557236556091104</c:v>
                </c:pt>
                <c:pt idx="2">
                  <c:v>2.7638148387692882</c:v>
                </c:pt>
                <c:pt idx="3">
                  <c:v>2.5521173814898397</c:v>
                </c:pt>
                <c:pt idx="4">
                  <c:v>2.494250331711632</c:v>
                </c:pt>
                <c:pt idx="5">
                  <c:v>2.554803040774015</c:v>
                </c:pt>
                <c:pt idx="6">
                  <c:v>2.5780405405405409</c:v>
                </c:pt>
                <c:pt idx="7">
                  <c:v>2.2728249194414607</c:v>
                </c:pt>
                <c:pt idx="8">
                  <c:v>1.7883152613691535</c:v>
                </c:pt>
              </c:numCache>
            </c:numRef>
          </c:val>
          <c:smooth val="0"/>
        </c:ser>
        <c:dLbls>
          <c:showLegendKey val="0"/>
          <c:showVal val="0"/>
          <c:showCatName val="0"/>
          <c:showSerName val="0"/>
          <c:showPercent val="0"/>
          <c:showBubbleSize val="0"/>
        </c:dLbls>
        <c:marker val="1"/>
        <c:smooth val="0"/>
        <c:axId val="215595264"/>
        <c:axId val="215593728"/>
      </c:lineChart>
      <c:catAx>
        <c:axId val="215569536"/>
        <c:scaling>
          <c:orientation val="minMax"/>
        </c:scaling>
        <c:delete val="0"/>
        <c:axPos val="b"/>
        <c:numFmt formatCode="General" sourceLinked="1"/>
        <c:majorTickMark val="out"/>
        <c:minorTickMark val="none"/>
        <c:tickLblPos val="low"/>
        <c:txPr>
          <a:bodyPr/>
          <a:lstStyle/>
          <a:p>
            <a:pPr>
              <a:defRPr sz="1000"/>
            </a:pPr>
            <a:endParaRPr lang="zh-CN"/>
          </a:p>
        </c:txPr>
        <c:crossAx val="215571456"/>
        <c:crosses val="autoZero"/>
        <c:auto val="1"/>
        <c:lblAlgn val="ctr"/>
        <c:lblOffset val="100"/>
        <c:noMultiLvlLbl val="0"/>
      </c:catAx>
      <c:valAx>
        <c:axId val="215571456"/>
        <c:scaling>
          <c:orientation val="minMax"/>
        </c:scaling>
        <c:delete val="0"/>
        <c:axPos val="l"/>
        <c:majorGridlines/>
        <c:numFmt formatCode="#,##0" sourceLinked="0"/>
        <c:majorTickMark val="out"/>
        <c:minorTickMark val="none"/>
        <c:tickLblPos val="nextTo"/>
        <c:txPr>
          <a:bodyPr/>
          <a:lstStyle/>
          <a:p>
            <a:pPr>
              <a:defRPr sz="900"/>
            </a:pPr>
            <a:endParaRPr lang="zh-CN"/>
          </a:p>
        </c:txPr>
        <c:crossAx val="215569536"/>
        <c:crosses val="autoZero"/>
        <c:crossBetween val="between"/>
      </c:valAx>
      <c:valAx>
        <c:axId val="215593728"/>
        <c:scaling>
          <c:orientation val="minMax"/>
          <c:max val="4"/>
        </c:scaling>
        <c:delete val="0"/>
        <c:axPos val="r"/>
        <c:numFmt formatCode="0" sourceLinked="0"/>
        <c:majorTickMark val="out"/>
        <c:minorTickMark val="none"/>
        <c:tickLblPos val="nextTo"/>
        <c:txPr>
          <a:bodyPr/>
          <a:lstStyle/>
          <a:p>
            <a:pPr>
              <a:defRPr sz="900"/>
            </a:pPr>
            <a:endParaRPr lang="zh-CN"/>
          </a:p>
        </c:txPr>
        <c:crossAx val="215595264"/>
        <c:crosses val="max"/>
        <c:crossBetween val="between"/>
        <c:majorUnit val="1"/>
      </c:valAx>
      <c:catAx>
        <c:axId val="215595264"/>
        <c:scaling>
          <c:orientation val="minMax"/>
        </c:scaling>
        <c:delete val="1"/>
        <c:axPos val="b"/>
        <c:numFmt formatCode="General" sourceLinked="1"/>
        <c:majorTickMark val="out"/>
        <c:minorTickMark val="none"/>
        <c:tickLblPos val="none"/>
        <c:crossAx val="215593728"/>
        <c:crosses val="autoZero"/>
        <c:auto val="1"/>
        <c:lblAlgn val="ctr"/>
        <c:lblOffset val="100"/>
        <c:noMultiLvlLbl val="0"/>
      </c:catAx>
    </c:plotArea>
    <c:legend>
      <c:legendPos val="l"/>
      <c:layout>
        <c:manualLayout>
          <c:xMode val="edge"/>
          <c:yMode val="edge"/>
          <c:x val="0.44250845272579126"/>
          <c:y val="8.456879587943418E-2"/>
          <c:w val="0.451975105246195"/>
          <c:h val="0.14002248054722138"/>
        </c:manualLayout>
      </c:layout>
      <c:overlay val="1"/>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251497005988834E-2"/>
          <c:y val="0.10296581031226415"/>
          <c:w val="0.85748502994011977"/>
          <c:h val="0.76886260721990063"/>
        </c:manualLayout>
      </c:layout>
      <c:areaChart>
        <c:grouping val="stacked"/>
        <c:varyColors val="0"/>
        <c:ser>
          <c:idx val="5"/>
          <c:order val="4"/>
          <c:tx>
            <c:strRef>
              <c:f>Sheet1!$F$1</c:f>
              <c:strCache>
                <c:ptCount val="1"/>
                <c:pt idx="0">
                  <c:v>Low end</c:v>
                </c:pt>
              </c:strCache>
            </c:strRef>
          </c:tx>
          <c:spPr>
            <a:noFill/>
          </c:spPr>
          <c:val>
            <c:numRef>
              <c:f>Sheet1!$F$7:$F$13</c:f>
              <c:numCache>
                <c:formatCode>0.0</c:formatCode>
                <c:ptCount val="7"/>
                <c:pt idx="0">
                  <c:v>7321.9990118577134</c:v>
                </c:pt>
                <c:pt idx="1">
                  <c:v>6862.001976284585</c:v>
                </c:pt>
                <c:pt idx="2">
                  <c:v>5792.5337301587297</c:v>
                </c:pt>
                <c:pt idx="3">
                  <c:v>5721.5</c:v>
                </c:pt>
                <c:pt idx="4">
                  <c:v>6137.25</c:v>
                </c:pt>
                <c:pt idx="5">
                  <c:v>6405.25</c:v>
                </c:pt>
                <c:pt idx="6">
                  <c:v>6873.75</c:v>
                </c:pt>
              </c:numCache>
            </c:numRef>
          </c:val>
        </c:ser>
        <c:ser>
          <c:idx val="6"/>
          <c:order val="5"/>
          <c:tx>
            <c:strRef>
              <c:f>Sheet1!$E$1</c:f>
              <c:strCache>
                <c:ptCount val="1"/>
                <c:pt idx="0">
                  <c:v>High end</c:v>
                </c:pt>
              </c:strCache>
            </c:strRef>
          </c:tx>
          <c:spPr>
            <a:solidFill>
              <a:srgbClr val="F4C4C5"/>
            </a:solidFill>
          </c:spPr>
          <c:val>
            <c:numRef>
              <c:f>Sheet1!$E$7:$E$13</c:f>
              <c:numCache>
                <c:formatCode>0.0</c:formatCode>
                <c:ptCount val="7"/>
                <c:pt idx="0">
                  <c:v>0</c:v>
                </c:pt>
                <c:pt idx="1">
                  <c:v>0</c:v>
                </c:pt>
                <c:pt idx="2">
                  <c:v>953</c:v>
                </c:pt>
                <c:pt idx="3">
                  <c:v>1899.75</c:v>
                </c:pt>
                <c:pt idx="4">
                  <c:v>2344</c:v>
                </c:pt>
                <c:pt idx="5">
                  <c:v>2654.5</c:v>
                </c:pt>
                <c:pt idx="6">
                  <c:v>2986.5</c:v>
                </c:pt>
              </c:numCache>
            </c:numRef>
          </c:val>
        </c:ser>
        <c:dLbls>
          <c:showLegendKey val="0"/>
          <c:showVal val="0"/>
          <c:showCatName val="0"/>
          <c:showSerName val="0"/>
          <c:showPercent val="0"/>
          <c:showBubbleSize val="0"/>
        </c:dLbls>
        <c:axId val="196000768"/>
        <c:axId val="196006656"/>
      </c:areaChart>
      <c:barChart>
        <c:barDir val="col"/>
        <c:grouping val="stacked"/>
        <c:varyColors val="0"/>
        <c:ser>
          <c:idx val="0"/>
          <c:order val="0"/>
          <c:tx>
            <c:strRef>
              <c:f>Sheet1!$C$1</c:f>
              <c:strCache>
                <c:ptCount val="1"/>
                <c:pt idx="0">
                  <c:v>World balance</c:v>
                </c:pt>
              </c:strCache>
            </c:strRef>
          </c:tx>
          <c:spPr>
            <a:solidFill>
              <a:srgbClr val="68A4F4"/>
            </a:solidFill>
            <a:ln w="25860">
              <a:noFill/>
            </a:ln>
          </c:spPr>
          <c:invertIfNegative val="0"/>
          <c:cat>
            <c:numRef>
              <c:f>Sheet1!$A$7:$A$13</c:f>
              <c:numCache>
                <c:formatCode>General</c:formatCode>
                <c:ptCount val="7"/>
                <c:pt idx="0">
                  <c:v>2013</c:v>
                </c:pt>
                <c:pt idx="1">
                  <c:v>2014</c:v>
                </c:pt>
                <c:pt idx="2">
                  <c:v>2015</c:v>
                </c:pt>
                <c:pt idx="3">
                  <c:v>2016</c:v>
                </c:pt>
                <c:pt idx="4">
                  <c:v>2017</c:v>
                </c:pt>
                <c:pt idx="5">
                  <c:v>2018</c:v>
                </c:pt>
                <c:pt idx="6">
                  <c:v>2019</c:v>
                </c:pt>
              </c:numCache>
            </c:numRef>
          </c:cat>
          <c:val>
            <c:numRef>
              <c:f>Sheet1!$C$7:$C$13</c:f>
              <c:numCache>
                <c:formatCode>0</c:formatCode>
                <c:ptCount val="7"/>
                <c:pt idx="0">
                  <c:v>-288.84144835311974</c:v>
                </c:pt>
                <c:pt idx="1">
                  <c:v>-189.65399962289302</c:v>
                </c:pt>
                <c:pt idx="2">
                  <c:v>74.413969039164215</c:v>
                </c:pt>
                <c:pt idx="3">
                  <c:v>260</c:v>
                </c:pt>
                <c:pt idx="4">
                  <c:v>185</c:v>
                </c:pt>
                <c:pt idx="5">
                  <c:v>-321</c:v>
                </c:pt>
                <c:pt idx="6">
                  <c:v>-430</c:v>
                </c:pt>
              </c:numCache>
            </c:numRef>
          </c:val>
        </c:ser>
        <c:dLbls>
          <c:showLegendKey val="0"/>
          <c:showVal val="0"/>
          <c:showCatName val="0"/>
          <c:showSerName val="0"/>
          <c:showPercent val="0"/>
          <c:showBubbleSize val="0"/>
        </c:dLbls>
        <c:gapWidth val="34"/>
        <c:overlap val="100"/>
        <c:axId val="195997056"/>
        <c:axId val="195998848"/>
      </c:barChart>
      <c:lineChart>
        <c:grouping val="standard"/>
        <c:varyColors val="0"/>
        <c:ser>
          <c:idx val="1"/>
          <c:order val="1"/>
          <c:tx>
            <c:strRef>
              <c:f>Sheet1!$B$1</c:f>
              <c:strCache>
                <c:ptCount val="1"/>
                <c:pt idx="0">
                  <c:v>Price</c:v>
                </c:pt>
              </c:strCache>
            </c:strRef>
          </c:tx>
          <c:spPr>
            <a:ln w="38791">
              <a:solidFill>
                <a:srgbClr val="FF0000"/>
              </a:solidFill>
              <a:prstDash val="solid"/>
            </a:ln>
          </c:spPr>
          <c:marker>
            <c:symbol val="none"/>
          </c:marker>
          <c:cat>
            <c:numRef>
              <c:f>Sheet1!$A$2:$A$13</c:f>
              <c:numCache>
                <c:formatCode>General</c:formatCode>
                <c:ptCount val="8"/>
                <c:pt idx="0">
                  <c:v>2012</c:v>
                </c:pt>
                <c:pt idx="1">
                  <c:v>2013</c:v>
                </c:pt>
                <c:pt idx="2">
                  <c:v>2014</c:v>
                </c:pt>
                <c:pt idx="3">
                  <c:v>2015</c:v>
                </c:pt>
                <c:pt idx="4">
                  <c:v>2016</c:v>
                </c:pt>
                <c:pt idx="5">
                  <c:v>2017</c:v>
                </c:pt>
                <c:pt idx="6">
                  <c:v>2018</c:v>
                </c:pt>
                <c:pt idx="7">
                  <c:v>2019</c:v>
                </c:pt>
              </c:numCache>
            </c:numRef>
          </c:cat>
          <c:val>
            <c:numRef>
              <c:f>Sheet1!$B$7:$B$13</c:f>
              <c:numCache>
                <c:formatCode>0.0</c:formatCode>
                <c:ptCount val="7"/>
                <c:pt idx="0">
                  <c:v>7321.9990118577134</c:v>
                </c:pt>
                <c:pt idx="1">
                  <c:v>6862.001976284585</c:v>
                </c:pt>
                <c:pt idx="2">
                  <c:v>6297.9446901777019</c:v>
                </c:pt>
                <c:pt idx="3">
                  <c:v>6648.0685077014314</c:v>
                </c:pt>
                <c:pt idx="4">
                  <c:v>7262.7510496949544</c:v>
                </c:pt>
                <c:pt idx="5">
                  <c:v>7692.942830916496</c:v>
                </c:pt>
                <c:pt idx="6">
                  <c:v>8368.2946062136198</c:v>
                </c:pt>
              </c:numCache>
            </c:numRef>
          </c:val>
          <c:smooth val="0"/>
        </c:ser>
        <c:ser>
          <c:idx val="3"/>
          <c:order val="2"/>
          <c:tx>
            <c:strRef>
              <c:f>Sheet1!$F$1</c:f>
              <c:strCache>
                <c:ptCount val="1"/>
                <c:pt idx="0">
                  <c:v>Low end</c:v>
                </c:pt>
              </c:strCache>
            </c:strRef>
          </c:tx>
          <c:spPr>
            <a:ln>
              <a:solidFill>
                <a:srgbClr val="B02224"/>
              </a:solidFill>
              <a:prstDash val="dash"/>
            </a:ln>
          </c:spPr>
          <c:marker>
            <c:symbol val="none"/>
          </c:marker>
          <c:val>
            <c:numRef>
              <c:f>Sheet1!$F$7:$F$13</c:f>
              <c:numCache>
                <c:formatCode>0.0</c:formatCode>
                <c:ptCount val="7"/>
                <c:pt idx="0">
                  <c:v>7321.9990118577134</c:v>
                </c:pt>
                <c:pt idx="1">
                  <c:v>6862.001976284585</c:v>
                </c:pt>
                <c:pt idx="2">
                  <c:v>5792.5337301587297</c:v>
                </c:pt>
                <c:pt idx="3">
                  <c:v>5721.5</c:v>
                </c:pt>
                <c:pt idx="4">
                  <c:v>6137.25</c:v>
                </c:pt>
                <c:pt idx="5">
                  <c:v>6405.25</c:v>
                </c:pt>
                <c:pt idx="6">
                  <c:v>6873.75</c:v>
                </c:pt>
              </c:numCache>
            </c:numRef>
          </c:val>
          <c:smooth val="0"/>
        </c:ser>
        <c:ser>
          <c:idx val="4"/>
          <c:order val="3"/>
          <c:tx>
            <c:strRef>
              <c:f>Sheet1!$E$1</c:f>
              <c:strCache>
                <c:ptCount val="1"/>
                <c:pt idx="0">
                  <c:v>High end</c:v>
                </c:pt>
              </c:strCache>
            </c:strRef>
          </c:tx>
          <c:spPr>
            <a:ln>
              <a:solidFill>
                <a:srgbClr val="B02224"/>
              </a:solidFill>
            </a:ln>
          </c:spPr>
          <c:marker>
            <c:symbol val="none"/>
          </c:marker>
          <c:val>
            <c:numRef>
              <c:f>Sheet1!$G$7:$G$13</c:f>
              <c:numCache>
                <c:formatCode>0.0</c:formatCode>
                <c:ptCount val="7"/>
                <c:pt idx="0">
                  <c:v>7321.9990118577134</c:v>
                </c:pt>
                <c:pt idx="1">
                  <c:v>6862.001976284585</c:v>
                </c:pt>
                <c:pt idx="2">
                  <c:v>6745.5337301587297</c:v>
                </c:pt>
                <c:pt idx="3">
                  <c:v>7621.25</c:v>
                </c:pt>
                <c:pt idx="4">
                  <c:v>8481.25</c:v>
                </c:pt>
                <c:pt idx="5">
                  <c:v>9059.75</c:v>
                </c:pt>
                <c:pt idx="6">
                  <c:v>9860.25</c:v>
                </c:pt>
              </c:numCache>
            </c:numRef>
          </c:val>
          <c:smooth val="0"/>
        </c:ser>
        <c:dLbls>
          <c:showLegendKey val="0"/>
          <c:showVal val="0"/>
          <c:showCatName val="0"/>
          <c:showSerName val="0"/>
          <c:showPercent val="0"/>
          <c:showBubbleSize val="0"/>
        </c:dLbls>
        <c:marker val="1"/>
        <c:smooth val="0"/>
        <c:axId val="196000768"/>
        <c:axId val="196006656"/>
      </c:lineChart>
      <c:catAx>
        <c:axId val="195997056"/>
        <c:scaling>
          <c:orientation val="minMax"/>
        </c:scaling>
        <c:delete val="0"/>
        <c:axPos val="b"/>
        <c:numFmt formatCode="General" sourceLinked="1"/>
        <c:majorTickMark val="none"/>
        <c:minorTickMark val="none"/>
        <c:tickLblPos val="low"/>
        <c:spPr>
          <a:ln w="12930">
            <a:solidFill>
              <a:schemeClr val="tx1"/>
            </a:solidFill>
            <a:prstDash val="solid"/>
          </a:ln>
        </c:spPr>
        <c:txPr>
          <a:bodyPr rot="0" vert="horz"/>
          <a:lstStyle/>
          <a:p>
            <a:pPr>
              <a:defRPr sz="1400" b="0"/>
            </a:pPr>
            <a:endParaRPr lang="zh-CN"/>
          </a:p>
        </c:txPr>
        <c:crossAx val="195998848"/>
        <c:crosses val="autoZero"/>
        <c:auto val="0"/>
        <c:lblAlgn val="ctr"/>
        <c:lblOffset val="100"/>
        <c:tickLblSkip val="1"/>
        <c:tickMarkSkip val="1"/>
        <c:noMultiLvlLbl val="0"/>
      </c:catAx>
      <c:valAx>
        <c:axId val="195998848"/>
        <c:scaling>
          <c:orientation val="minMax"/>
          <c:max val="500"/>
          <c:min val="-500"/>
        </c:scaling>
        <c:delete val="0"/>
        <c:axPos val="l"/>
        <c:title>
          <c:tx>
            <c:rich>
              <a:bodyPr rot="0" vert="horz"/>
              <a:lstStyle/>
              <a:p>
                <a:pPr algn="ctr">
                  <a:defRPr sz="1400" b="0" i="0" u="none" strike="noStrike" baseline="0">
                    <a:solidFill>
                      <a:srgbClr val="000000"/>
                    </a:solidFill>
                    <a:latin typeface="Arial"/>
                    <a:ea typeface="Arial"/>
                    <a:cs typeface="Arial"/>
                  </a:defRPr>
                </a:pPr>
                <a:r>
                  <a:rPr lang="en-GB" sz="1400" b="0" i="0" u="none" strike="noStrike" baseline="0" dirty="0" smtClean="0">
                    <a:solidFill>
                      <a:srgbClr val="000000"/>
                    </a:solidFill>
                    <a:latin typeface="Arial"/>
                    <a:cs typeface="Arial"/>
                  </a:rPr>
                  <a:t>’000t </a:t>
                </a:r>
                <a:r>
                  <a:rPr lang="en-GB" sz="1400" b="0" i="0" u="none" strike="noStrike" baseline="0" dirty="0">
                    <a:solidFill>
                      <a:srgbClr val="000000"/>
                    </a:solidFill>
                    <a:latin typeface="Arial"/>
                    <a:cs typeface="Arial"/>
                  </a:rPr>
                  <a:t>Cu</a:t>
                </a:r>
              </a:p>
            </c:rich>
          </c:tx>
          <c:layout>
            <c:manualLayout>
              <c:xMode val="edge"/>
              <c:yMode val="edge"/>
              <c:x val="0"/>
              <c:y val="2.8692022162808247E-2"/>
            </c:manualLayout>
          </c:layout>
          <c:overlay val="0"/>
        </c:title>
        <c:numFmt formatCode="0" sourceLinked="0"/>
        <c:majorTickMark val="out"/>
        <c:minorTickMark val="none"/>
        <c:tickLblPos val="nextTo"/>
        <c:spPr>
          <a:ln w="12930">
            <a:solidFill>
              <a:srgbClr val="000000"/>
            </a:solidFill>
            <a:prstDash val="solid"/>
          </a:ln>
        </c:spPr>
        <c:txPr>
          <a:bodyPr rot="0" vert="horz"/>
          <a:lstStyle/>
          <a:p>
            <a:pPr>
              <a:defRPr b="0"/>
            </a:pPr>
            <a:endParaRPr lang="zh-CN"/>
          </a:p>
        </c:txPr>
        <c:crossAx val="195997056"/>
        <c:crosses val="autoZero"/>
        <c:crossBetween val="between"/>
        <c:majorUnit val="100"/>
      </c:valAx>
      <c:catAx>
        <c:axId val="196000768"/>
        <c:scaling>
          <c:orientation val="minMax"/>
        </c:scaling>
        <c:delete val="1"/>
        <c:axPos val="b"/>
        <c:numFmt formatCode="General" sourceLinked="1"/>
        <c:majorTickMark val="out"/>
        <c:minorTickMark val="none"/>
        <c:tickLblPos val="none"/>
        <c:crossAx val="196006656"/>
        <c:crossesAt val="210"/>
        <c:auto val="0"/>
        <c:lblAlgn val="ctr"/>
        <c:lblOffset val="100"/>
        <c:noMultiLvlLbl val="0"/>
      </c:catAx>
      <c:valAx>
        <c:axId val="196006656"/>
        <c:scaling>
          <c:orientation val="minMax"/>
          <c:max val="10000"/>
          <c:min val="5000"/>
        </c:scaling>
        <c:delete val="0"/>
        <c:axPos val="r"/>
        <c:title>
          <c:tx>
            <c:rich>
              <a:bodyPr rot="0" vert="horz"/>
              <a:lstStyle/>
              <a:p>
                <a:pPr>
                  <a:defRPr b="0"/>
                </a:pPr>
                <a:r>
                  <a:rPr lang="en-GB" b="0" dirty="0" smtClean="0"/>
                  <a:t>$/t</a:t>
                </a:r>
                <a:endParaRPr lang="en-GB" b="0" dirty="0"/>
              </a:p>
            </c:rich>
          </c:tx>
          <c:layout>
            <c:manualLayout>
              <c:xMode val="edge"/>
              <c:yMode val="edge"/>
              <c:x val="0.94516641154741254"/>
              <c:y val="3.0462295611511012E-2"/>
            </c:manualLayout>
          </c:layout>
          <c:overlay val="0"/>
        </c:title>
        <c:numFmt formatCode="#,##0" sourceLinked="0"/>
        <c:majorTickMark val="out"/>
        <c:minorTickMark val="none"/>
        <c:tickLblPos val="nextTo"/>
        <c:spPr>
          <a:ln w="12954">
            <a:solidFill>
              <a:schemeClr val="tx1"/>
            </a:solidFill>
            <a:prstDash val="solid"/>
          </a:ln>
        </c:spPr>
        <c:txPr>
          <a:bodyPr rot="0" vert="horz"/>
          <a:lstStyle/>
          <a:p>
            <a:pPr>
              <a:defRPr b="0"/>
            </a:pPr>
            <a:endParaRPr lang="zh-CN"/>
          </a:p>
        </c:txPr>
        <c:crossAx val="196000768"/>
        <c:crosses val="max"/>
        <c:crossBetween val="between"/>
      </c:valAx>
      <c:spPr>
        <a:solidFill>
          <a:srgbClr val="FFFFFF"/>
        </a:solidFill>
        <a:ln w="12930">
          <a:solidFill>
            <a:srgbClr val="FFFFFF"/>
          </a:solidFill>
          <a:prstDash val="solid"/>
        </a:ln>
      </c:spPr>
    </c:plotArea>
    <c:legend>
      <c:legendPos val="t"/>
      <c:legendEntry>
        <c:idx val="0"/>
        <c:delete val="1"/>
      </c:legendEntry>
      <c:legendEntry>
        <c:idx val="1"/>
        <c:delete val="1"/>
      </c:legendEntry>
      <c:layout>
        <c:manualLayout>
          <c:xMode val="edge"/>
          <c:yMode val="edge"/>
          <c:x val="8.6340593559913595E-2"/>
          <c:y val="7.6234226875132413E-2"/>
          <c:w val="0.77070542438049483"/>
          <c:h val="9.3115290969951206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Arial" pitchFamily="34" charset="0"/>
          <a:ea typeface="Arial"/>
          <a:cs typeface="Arial"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7030A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0.65000000000000202</c:v>
                </c:pt>
                <c:pt idx="1">
                  <c:v>0.65000000000000202</c:v>
                </c:pt>
                <c:pt idx="2">
                  <c:v>0.27</c:v>
                </c:pt>
                <c:pt idx="3">
                  <c:v>7.0000000000000021E-2</c:v>
                </c:pt>
                <c:pt idx="4">
                  <c:v>0.38000000000000095</c:v>
                </c:pt>
                <c:pt idx="5">
                  <c:v>0.30000000000000032</c:v>
                </c:pt>
                <c:pt idx="6">
                  <c:v>7.0000000000000021E-2</c:v>
                </c:pt>
                <c:pt idx="7">
                  <c:v>-0.46</c:v>
                </c:pt>
                <c:pt idx="8">
                  <c:v>-0.38000000000000095</c:v>
                </c:pt>
              </c:numCache>
            </c:numRef>
          </c:val>
        </c:ser>
        <c:dLbls>
          <c:showLegendKey val="0"/>
          <c:showVal val="0"/>
          <c:showCatName val="0"/>
          <c:showSerName val="0"/>
          <c:showPercent val="0"/>
          <c:showBubbleSize val="0"/>
        </c:dLbls>
        <c:gapWidth val="50"/>
        <c:axId val="215625088"/>
        <c:axId val="215627264"/>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General</c:formatCode>
                <c:ptCount val="9"/>
                <c:pt idx="0">
                  <c:v>13.5</c:v>
                </c:pt>
                <c:pt idx="1">
                  <c:v>13.3</c:v>
                </c:pt>
                <c:pt idx="2">
                  <c:v>13.9</c:v>
                </c:pt>
                <c:pt idx="3">
                  <c:v>13</c:v>
                </c:pt>
                <c:pt idx="4">
                  <c:v>12.7</c:v>
                </c:pt>
                <c:pt idx="5">
                  <c:v>12.3</c:v>
                </c:pt>
                <c:pt idx="6">
                  <c:v>11.8</c:v>
                </c:pt>
                <c:pt idx="7">
                  <c:v>11</c:v>
                </c:pt>
                <c:pt idx="8">
                  <c:v>10.3</c:v>
                </c:pt>
              </c:numCache>
            </c:numRef>
          </c:val>
          <c:smooth val="0"/>
        </c:ser>
        <c:dLbls>
          <c:showLegendKey val="0"/>
          <c:showVal val="0"/>
          <c:showCatName val="0"/>
          <c:showSerName val="0"/>
          <c:showPercent val="0"/>
          <c:showBubbleSize val="0"/>
        </c:dLbls>
        <c:marker val="1"/>
        <c:smooth val="0"/>
        <c:axId val="215646976"/>
        <c:axId val="215628800"/>
      </c:lineChart>
      <c:catAx>
        <c:axId val="215625088"/>
        <c:scaling>
          <c:orientation val="minMax"/>
        </c:scaling>
        <c:delete val="0"/>
        <c:axPos val="b"/>
        <c:numFmt formatCode="General" sourceLinked="1"/>
        <c:majorTickMark val="out"/>
        <c:minorTickMark val="none"/>
        <c:tickLblPos val="low"/>
        <c:txPr>
          <a:bodyPr/>
          <a:lstStyle/>
          <a:p>
            <a:pPr>
              <a:defRPr sz="1000"/>
            </a:pPr>
            <a:endParaRPr lang="zh-CN"/>
          </a:p>
        </c:txPr>
        <c:crossAx val="215627264"/>
        <c:crosses val="autoZero"/>
        <c:auto val="1"/>
        <c:lblAlgn val="ctr"/>
        <c:lblOffset val="100"/>
        <c:noMultiLvlLbl val="0"/>
      </c:catAx>
      <c:valAx>
        <c:axId val="215627264"/>
        <c:scaling>
          <c:orientation val="minMax"/>
          <c:max val="0.75000000000000189"/>
          <c:min val="-0.75000000000000189"/>
        </c:scaling>
        <c:delete val="0"/>
        <c:axPos val="l"/>
        <c:majorGridlines/>
        <c:numFmt formatCode="#,##0.00" sourceLinked="0"/>
        <c:majorTickMark val="out"/>
        <c:minorTickMark val="none"/>
        <c:tickLblPos val="nextTo"/>
        <c:txPr>
          <a:bodyPr/>
          <a:lstStyle/>
          <a:p>
            <a:pPr>
              <a:defRPr sz="900"/>
            </a:pPr>
            <a:endParaRPr lang="zh-CN"/>
          </a:p>
        </c:txPr>
        <c:crossAx val="215625088"/>
        <c:crosses val="autoZero"/>
        <c:crossBetween val="between"/>
        <c:majorUnit val="0.25"/>
      </c:valAx>
      <c:valAx>
        <c:axId val="215628800"/>
        <c:scaling>
          <c:orientation val="minMax"/>
          <c:max val="18"/>
        </c:scaling>
        <c:delete val="0"/>
        <c:axPos val="r"/>
        <c:numFmt formatCode="General" sourceLinked="1"/>
        <c:majorTickMark val="out"/>
        <c:minorTickMark val="none"/>
        <c:tickLblPos val="nextTo"/>
        <c:txPr>
          <a:bodyPr/>
          <a:lstStyle/>
          <a:p>
            <a:pPr>
              <a:defRPr sz="900"/>
            </a:pPr>
            <a:endParaRPr lang="zh-CN"/>
          </a:p>
        </c:txPr>
        <c:crossAx val="215646976"/>
        <c:crosses val="max"/>
        <c:crossBetween val="between"/>
        <c:majorUnit val="3"/>
      </c:valAx>
      <c:catAx>
        <c:axId val="215646976"/>
        <c:scaling>
          <c:orientation val="minMax"/>
        </c:scaling>
        <c:delete val="1"/>
        <c:axPos val="b"/>
        <c:numFmt formatCode="General" sourceLinked="1"/>
        <c:majorTickMark val="out"/>
        <c:minorTickMark val="none"/>
        <c:tickLblPos val="none"/>
        <c:crossAx val="215628800"/>
        <c:crosses val="autoZero"/>
        <c:auto val="1"/>
        <c:lblAlgn val="ctr"/>
        <c:lblOffset val="100"/>
        <c:noMultiLvlLbl val="0"/>
      </c:catAx>
    </c:plotArea>
    <c:legend>
      <c:legendPos val="l"/>
      <c:layout>
        <c:manualLayout>
          <c:xMode val="edge"/>
          <c:yMode val="edge"/>
          <c:x val="0.16285284750261739"/>
          <c:y val="0.59938934185845616"/>
          <c:w val="0.451975105246195"/>
          <c:h val="0.14002248054722138"/>
        </c:manualLayout>
      </c:layout>
      <c:overlay val="1"/>
      <c:spPr>
        <a:solidFill>
          <a:schemeClr val="bg1"/>
        </a:solidFill>
      </c:spPr>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FF000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0.00</c:formatCode>
                <c:ptCount val="9"/>
                <c:pt idx="0">
                  <c:v>23.395952278320689</c:v>
                </c:pt>
                <c:pt idx="1">
                  <c:v>88.001439908274264</c:v>
                </c:pt>
                <c:pt idx="2">
                  <c:v>182.74067218903818</c:v>
                </c:pt>
                <c:pt idx="3">
                  <c:v>113.74048921844881</c:v>
                </c:pt>
                <c:pt idx="4">
                  <c:v>6.309212491459232</c:v>
                </c:pt>
                <c:pt idx="5">
                  <c:v>-47.19995372485527</c:v>
                </c:pt>
                <c:pt idx="6">
                  <c:v>-31.564471674200515</c:v>
                </c:pt>
                <c:pt idx="7">
                  <c:v>-27.626968827889243</c:v>
                </c:pt>
                <c:pt idx="8">
                  <c:v>-54.697487076678094</c:v>
                </c:pt>
              </c:numCache>
            </c:numRef>
          </c:val>
        </c:ser>
        <c:dLbls>
          <c:showLegendKey val="0"/>
          <c:showVal val="0"/>
          <c:showCatName val="0"/>
          <c:showSerName val="0"/>
          <c:showPercent val="0"/>
          <c:showBubbleSize val="0"/>
        </c:dLbls>
        <c:gapWidth val="50"/>
        <c:axId val="215713664"/>
        <c:axId val="215728128"/>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0.00</c:formatCode>
                <c:ptCount val="9"/>
                <c:pt idx="0">
                  <c:v>14.512897903759066</c:v>
                </c:pt>
                <c:pt idx="1">
                  <c:v>16.055875312051135</c:v>
                </c:pt>
                <c:pt idx="2">
                  <c:v>19.842112378758205</c:v>
                </c:pt>
                <c:pt idx="3">
                  <c:v>24.067428157626971</c:v>
                </c:pt>
                <c:pt idx="4">
                  <c:v>22.007978910334518</c:v>
                </c:pt>
                <c:pt idx="5">
                  <c:v>19.920855693634895</c:v>
                </c:pt>
                <c:pt idx="6">
                  <c:v>18.350736641309489</c:v>
                </c:pt>
                <c:pt idx="7">
                  <c:v>17.109913016738435</c:v>
                </c:pt>
                <c:pt idx="8">
                  <c:v>15.266596303058376</c:v>
                </c:pt>
              </c:numCache>
            </c:numRef>
          </c:val>
          <c:smooth val="0"/>
        </c:ser>
        <c:dLbls>
          <c:showLegendKey val="0"/>
          <c:showVal val="0"/>
          <c:showCatName val="0"/>
          <c:showSerName val="0"/>
          <c:showPercent val="0"/>
          <c:showBubbleSize val="0"/>
        </c:dLbls>
        <c:marker val="1"/>
        <c:smooth val="0"/>
        <c:axId val="215731200"/>
        <c:axId val="215729664"/>
      </c:lineChart>
      <c:catAx>
        <c:axId val="215713664"/>
        <c:scaling>
          <c:orientation val="minMax"/>
        </c:scaling>
        <c:delete val="0"/>
        <c:axPos val="b"/>
        <c:numFmt formatCode="General" sourceLinked="1"/>
        <c:majorTickMark val="out"/>
        <c:minorTickMark val="none"/>
        <c:tickLblPos val="low"/>
        <c:txPr>
          <a:bodyPr/>
          <a:lstStyle/>
          <a:p>
            <a:pPr>
              <a:defRPr sz="1000"/>
            </a:pPr>
            <a:endParaRPr lang="zh-CN"/>
          </a:p>
        </c:txPr>
        <c:crossAx val="215728128"/>
        <c:crosses val="autoZero"/>
        <c:auto val="1"/>
        <c:lblAlgn val="ctr"/>
        <c:lblOffset val="100"/>
        <c:noMultiLvlLbl val="0"/>
      </c:catAx>
      <c:valAx>
        <c:axId val="215728128"/>
        <c:scaling>
          <c:orientation val="minMax"/>
        </c:scaling>
        <c:delete val="0"/>
        <c:axPos val="l"/>
        <c:majorGridlines/>
        <c:numFmt formatCode="#,##0" sourceLinked="0"/>
        <c:majorTickMark val="out"/>
        <c:minorTickMark val="none"/>
        <c:tickLblPos val="nextTo"/>
        <c:txPr>
          <a:bodyPr/>
          <a:lstStyle/>
          <a:p>
            <a:pPr>
              <a:defRPr sz="900"/>
            </a:pPr>
            <a:endParaRPr lang="zh-CN"/>
          </a:p>
        </c:txPr>
        <c:crossAx val="215713664"/>
        <c:crosses val="autoZero"/>
        <c:crossBetween val="between"/>
      </c:valAx>
      <c:valAx>
        <c:axId val="215729664"/>
        <c:scaling>
          <c:orientation val="minMax"/>
        </c:scaling>
        <c:delete val="0"/>
        <c:axPos val="r"/>
        <c:numFmt formatCode="0" sourceLinked="0"/>
        <c:majorTickMark val="out"/>
        <c:minorTickMark val="none"/>
        <c:tickLblPos val="nextTo"/>
        <c:txPr>
          <a:bodyPr/>
          <a:lstStyle/>
          <a:p>
            <a:pPr>
              <a:defRPr sz="900"/>
            </a:pPr>
            <a:endParaRPr lang="zh-CN"/>
          </a:p>
        </c:txPr>
        <c:crossAx val="215731200"/>
        <c:crosses val="max"/>
        <c:crossBetween val="between"/>
      </c:valAx>
      <c:catAx>
        <c:axId val="215731200"/>
        <c:scaling>
          <c:orientation val="minMax"/>
        </c:scaling>
        <c:delete val="1"/>
        <c:axPos val="b"/>
        <c:numFmt formatCode="General" sourceLinked="1"/>
        <c:majorTickMark val="out"/>
        <c:minorTickMark val="none"/>
        <c:tickLblPos val="none"/>
        <c:crossAx val="215729664"/>
        <c:crosses val="autoZero"/>
        <c:auto val="1"/>
        <c:lblAlgn val="ctr"/>
        <c:lblOffset val="100"/>
        <c:noMultiLvlLbl val="0"/>
      </c:catAx>
    </c:plotArea>
    <c:legend>
      <c:legendPos val="l"/>
      <c:layout>
        <c:manualLayout>
          <c:xMode val="edge"/>
          <c:yMode val="edge"/>
          <c:x val="0.14590402294363716"/>
          <c:y val="0.58032191422960588"/>
          <c:w val="0.451975105246195"/>
          <c:h val="0.14002248054722138"/>
        </c:manualLayout>
      </c:layout>
      <c:overlay val="1"/>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0070C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0.00</c:formatCode>
                <c:ptCount val="9"/>
                <c:pt idx="0">
                  <c:v>16.960714517450974</c:v>
                </c:pt>
                <c:pt idx="1">
                  <c:v>11.832688548517725</c:v>
                </c:pt>
                <c:pt idx="2">
                  <c:v>0.37336661597737669</c:v>
                </c:pt>
                <c:pt idx="3">
                  <c:v>6.6338744317919236</c:v>
                </c:pt>
                <c:pt idx="4">
                  <c:v>-6.1989706270486362</c:v>
                </c:pt>
                <c:pt idx="5">
                  <c:v>0.37014892035358582</c:v>
                </c:pt>
                <c:pt idx="6">
                  <c:v>6.2111899329598828</c:v>
                </c:pt>
                <c:pt idx="7">
                  <c:v>3.318754902685896</c:v>
                </c:pt>
                <c:pt idx="8">
                  <c:v>-2.0557121406295664</c:v>
                </c:pt>
              </c:numCache>
            </c:numRef>
          </c:val>
        </c:ser>
        <c:dLbls>
          <c:showLegendKey val="0"/>
          <c:showVal val="0"/>
          <c:showCatName val="0"/>
          <c:showSerName val="0"/>
          <c:showPercent val="0"/>
          <c:showBubbleSize val="0"/>
        </c:dLbls>
        <c:gapWidth val="50"/>
        <c:axId val="215785856"/>
        <c:axId val="215787776"/>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0.00</c:formatCode>
                <c:ptCount val="9"/>
                <c:pt idx="0">
                  <c:v>14.808157751536644</c:v>
                </c:pt>
                <c:pt idx="1">
                  <c:v>16.200483457682136</c:v>
                </c:pt>
                <c:pt idx="2">
                  <c:v>16.328357201824588</c:v>
                </c:pt>
                <c:pt idx="3">
                  <c:v>16.246488226154607</c:v>
                </c:pt>
                <c:pt idx="4">
                  <c:v>15.498283152374633</c:v>
                </c:pt>
                <c:pt idx="5">
                  <c:v>14.676611331026709</c:v>
                </c:pt>
                <c:pt idx="6">
                  <c:v>14.642398018643465</c:v>
                </c:pt>
                <c:pt idx="7">
                  <c:v>14.575013587571453</c:v>
                </c:pt>
                <c:pt idx="8">
                  <c:v>14.014405841787196</c:v>
                </c:pt>
              </c:numCache>
            </c:numRef>
          </c:val>
          <c:smooth val="0"/>
        </c:ser>
        <c:dLbls>
          <c:showLegendKey val="0"/>
          <c:showVal val="0"/>
          <c:showCatName val="0"/>
          <c:showSerName val="0"/>
          <c:showPercent val="0"/>
          <c:showBubbleSize val="0"/>
        </c:dLbls>
        <c:marker val="1"/>
        <c:smooth val="0"/>
        <c:axId val="215791104"/>
        <c:axId val="215789568"/>
      </c:lineChart>
      <c:catAx>
        <c:axId val="215785856"/>
        <c:scaling>
          <c:orientation val="minMax"/>
        </c:scaling>
        <c:delete val="0"/>
        <c:axPos val="b"/>
        <c:numFmt formatCode="General" sourceLinked="1"/>
        <c:majorTickMark val="out"/>
        <c:minorTickMark val="none"/>
        <c:tickLblPos val="low"/>
        <c:txPr>
          <a:bodyPr/>
          <a:lstStyle/>
          <a:p>
            <a:pPr>
              <a:defRPr sz="1000"/>
            </a:pPr>
            <a:endParaRPr lang="zh-CN"/>
          </a:p>
        </c:txPr>
        <c:crossAx val="215787776"/>
        <c:crosses val="autoZero"/>
        <c:auto val="1"/>
        <c:lblAlgn val="ctr"/>
        <c:lblOffset val="100"/>
        <c:noMultiLvlLbl val="0"/>
      </c:catAx>
      <c:valAx>
        <c:axId val="215787776"/>
        <c:scaling>
          <c:orientation val="minMax"/>
        </c:scaling>
        <c:delete val="0"/>
        <c:axPos val="l"/>
        <c:majorGridlines/>
        <c:numFmt formatCode="#,##0" sourceLinked="0"/>
        <c:majorTickMark val="out"/>
        <c:minorTickMark val="none"/>
        <c:tickLblPos val="nextTo"/>
        <c:txPr>
          <a:bodyPr/>
          <a:lstStyle/>
          <a:p>
            <a:pPr>
              <a:defRPr sz="900"/>
            </a:pPr>
            <a:endParaRPr lang="zh-CN"/>
          </a:p>
        </c:txPr>
        <c:crossAx val="215785856"/>
        <c:crosses val="autoZero"/>
        <c:crossBetween val="between"/>
      </c:valAx>
      <c:valAx>
        <c:axId val="215789568"/>
        <c:scaling>
          <c:orientation val="minMax"/>
          <c:min val="0"/>
        </c:scaling>
        <c:delete val="0"/>
        <c:axPos val="r"/>
        <c:numFmt formatCode="0" sourceLinked="0"/>
        <c:majorTickMark val="out"/>
        <c:minorTickMark val="none"/>
        <c:tickLblPos val="nextTo"/>
        <c:txPr>
          <a:bodyPr/>
          <a:lstStyle/>
          <a:p>
            <a:pPr>
              <a:defRPr sz="900"/>
            </a:pPr>
            <a:endParaRPr lang="zh-CN"/>
          </a:p>
        </c:txPr>
        <c:crossAx val="215791104"/>
        <c:crosses val="max"/>
        <c:crossBetween val="between"/>
        <c:majorUnit val="3"/>
      </c:valAx>
      <c:catAx>
        <c:axId val="215791104"/>
        <c:scaling>
          <c:orientation val="minMax"/>
        </c:scaling>
        <c:delete val="1"/>
        <c:axPos val="b"/>
        <c:numFmt formatCode="General" sourceLinked="1"/>
        <c:majorTickMark val="out"/>
        <c:minorTickMark val="none"/>
        <c:tickLblPos val="none"/>
        <c:crossAx val="215789568"/>
        <c:crosses val="autoZero"/>
        <c:auto val="1"/>
        <c:lblAlgn val="ctr"/>
        <c:lblOffset val="100"/>
        <c:noMultiLvlLbl val="0"/>
      </c:catAx>
    </c:plotArea>
    <c:legend>
      <c:legendPos val="l"/>
      <c:layout>
        <c:manualLayout>
          <c:xMode val="edge"/>
          <c:yMode val="edge"/>
          <c:x val="8.6583136987206308E-2"/>
          <c:y val="0.59938934185845616"/>
          <c:w val="0.451975105246195"/>
          <c:h val="0.14002248054722138"/>
        </c:manualLayout>
      </c:layout>
      <c:overlay val="1"/>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Balance (LHS)</c:v>
                </c:pt>
              </c:strCache>
            </c:strRef>
          </c:tx>
          <c:spPr>
            <a:solidFill>
              <a:srgbClr val="00B050"/>
            </a:solidFill>
            <a:ln>
              <a:solidFill>
                <a:schemeClr val="tx1"/>
              </a:solidFill>
            </a:ln>
          </c:spPr>
          <c:invertIfNegative val="0"/>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2.0000000000000011E-2</c:v>
                </c:pt>
                <c:pt idx="1">
                  <c:v>0.19100693599179441</c:v>
                </c:pt>
                <c:pt idx="2">
                  <c:v>-0.28884144835311965</c:v>
                </c:pt>
                <c:pt idx="3">
                  <c:v>-0.18965399962289337</c:v>
                </c:pt>
                <c:pt idx="4">
                  <c:v>7.4413969039164085E-2</c:v>
                </c:pt>
                <c:pt idx="5">
                  <c:v>0.26</c:v>
                </c:pt>
                <c:pt idx="6">
                  <c:v>0.18500000000000028</c:v>
                </c:pt>
                <c:pt idx="7">
                  <c:v>-0.32100000000000062</c:v>
                </c:pt>
                <c:pt idx="8">
                  <c:v>-0.43000000000000038</c:v>
                </c:pt>
              </c:numCache>
            </c:numRef>
          </c:val>
        </c:ser>
        <c:dLbls>
          <c:showLegendKey val="0"/>
          <c:showVal val="0"/>
          <c:showCatName val="0"/>
          <c:showSerName val="0"/>
          <c:showPercent val="0"/>
          <c:showBubbleSize val="0"/>
        </c:dLbls>
        <c:gapWidth val="50"/>
        <c:axId val="215964288"/>
        <c:axId val="215999232"/>
      </c:barChart>
      <c:lineChart>
        <c:grouping val="standard"/>
        <c:varyColors val="0"/>
        <c:ser>
          <c:idx val="1"/>
          <c:order val="1"/>
          <c:tx>
            <c:strRef>
              <c:f>Sheet1!$C$1</c:f>
              <c:strCache>
                <c:ptCount val="1"/>
                <c:pt idx="0">
                  <c:v>Stocks ratio (RHS)</c:v>
                </c:pt>
              </c:strCache>
            </c:strRef>
          </c:tx>
          <c:spPr>
            <a:ln w="31750">
              <a:solidFill>
                <a:schemeClr val="tx1"/>
              </a:solidFill>
            </a:ln>
          </c:spPr>
          <c:marker>
            <c:symbol val="square"/>
            <c:size val="8"/>
            <c:spPr>
              <a:solidFill>
                <a:schemeClr val="tx1"/>
              </a:solidFill>
              <a:ln>
                <a:solidFill>
                  <a:schemeClr val="tx1"/>
                </a:solidFill>
              </a:ln>
            </c:spPr>
          </c:marker>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Sheet1!$C$2:$C$10</c:f>
              <c:numCache>
                <c:formatCode>General</c:formatCode>
                <c:ptCount val="9"/>
                <c:pt idx="0">
                  <c:v>3.6</c:v>
                </c:pt>
                <c:pt idx="1">
                  <c:v>5.0999999999999996</c:v>
                </c:pt>
                <c:pt idx="2">
                  <c:v>3.8</c:v>
                </c:pt>
                <c:pt idx="3">
                  <c:v>3.5</c:v>
                </c:pt>
                <c:pt idx="4">
                  <c:v>3.5</c:v>
                </c:pt>
                <c:pt idx="5">
                  <c:v>4</c:v>
                </c:pt>
                <c:pt idx="6">
                  <c:v>4.3</c:v>
                </c:pt>
                <c:pt idx="7">
                  <c:v>3.5</c:v>
                </c:pt>
                <c:pt idx="8">
                  <c:v>2.5</c:v>
                </c:pt>
              </c:numCache>
            </c:numRef>
          </c:val>
          <c:smooth val="0"/>
        </c:ser>
        <c:dLbls>
          <c:showLegendKey val="0"/>
          <c:showVal val="0"/>
          <c:showCatName val="0"/>
          <c:showSerName val="0"/>
          <c:showPercent val="0"/>
          <c:showBubbleSize val="0"/>
        </c:dLbls>
        <c:marker val="1"/>
        <c:smooth val="0"/>
        <c:axId val="219414528"/>
        <c:axId val="216000768"/>
      </c:lineChart>
      <c:catAx>
        <c:axId val="215964288"/>
        <c:scaling>
          <c:orientation val="minMax"/>
        </c:scaling>
        <c:delete val="0"/>
        <c:axPos val="b"/>
        <c:numFmt formatCode="General" sourceLinked="1"/>
        <c:majorTickMark val="out"/>
        <c:minorTickMark val="none"/>
        <c:tickLblPos val="low"/>
        <c:txPr>
          <a:bodyPr/>
          <a:lstStyle/>
          <a:p>
            <a:pPr>
              <a:defRPr sz="1000"/>
            </a:pPr>
            <a:endParaRPr lang="zh-CN"/>
          </a:p>
        </c:txPr>
        <c:crossAx val="215999232"/>
        <c:crosses val="autoZero"/>
        <c:auto val="1"/>
        <c:lblAlgn val="ctr"/>
        <c:lblOffset val="100"/>
        <c:noMultiLvlLbl val="0"/>
      </c:catAx>
      <c:valAx>
        <c:axId val="215999232"/>
        <c:scaling>
          <c:orientation val="minMax"/>
          <c:max val="0.5"/>
          <c:min val="-0.5"/>
        </c:scaling>
        <c:delete val="0"/>
        <c:axPos val="l"/>
        <c:majorGridlines/>
        <c:numFmt formatCode="#,##0.00" sourceLinked="0"/>
        <c:majorTickMark val="out"/>
        <c:minorTickMark val="none"/>
        <c:tickLblPos val="nextTo"/>
        <c:txPr>
          <a:bodyPr/>
          <a:lstStyle/>
          <a:p>
            <a:pPr>
              <a:defRPr sz="900"/>
            </a:pPr>
            <a:endParaRPr lang="zh-CN"/>
          </a:p>
        </c:txPr>
        <c:crossAx val="215964288"/>
        <c:crosses val="autoZero"/>
        <c:crossBetween val="between"/>
        <c:majorUnit val="0.25"/>
      </c:valAx>
      <c:valAx>
        <c:axId val="216000768"/>
        <c:scaling>
          <c:orientation val="minMax"/>
        </c:scaling>
        <c:delete val="0"/>
        <c:axPos val="r"/>
        <c:numFmt formatCode="General" sourceLinked="1"/>
        <c:majorTickMark val="out"/>
        <c:minorTickMark val="none"/>
        <c:tickLblPos val="nextTo"/>
        <c:txPr>
          <a:bodyPr/>
          <a:lstStyle/>
          <a:p>
            <a:pPr>
              <a:defRPr sz="900"/>
            </a:pPr>
            <a:endParaRPr lang="zh-CN"/>
          </a:p>
        </c:txPr>
        <c:crossAx val="219414528"/>
        <c:crosses val="max"/>
        <c:crossBetween val="between"/>
      </c:valAx>
      <c:catAx>
        <c:axId val="219414528"/>
        <c:scaling>
          <c:orientation val="minMax"/>
        </c:scaling>
        <c:delete val="1"/>
        <c:axPos val="b"/>
        <c:numFmt formatCode="General" sourceLinked="1"/>
        <c:majorTickMark val="out"/>
        <c:minorTickMark val="none"/>
        <c:tickLblPos val="none"/>
        <c:crossAx val="216000768"/>
        <c:crosses val="autoZero"/>
        <c:auto val="1"/>
        <c:lblAlgn val="ctr"/>
        <c:lblOffset val="100"/>
        <c:noMultiLvlLbl val="0"/>
      </c:catAx>
    </c:plotArea>
    <c:legend>
      <c:legendPos val="l"/>
      <c:layout>
        <c:manualLayout>
          <c:xMode val="edge"/>
          <c:yMode val="edge"/>
          <c:x val="0.44250845272579126"/>
          <c:y val="8.456879587943418E-2"/>
          <c:w val="0.451975105246195"/>
          <c:h val="0.14002248054722138"/>
        </c:manualLayout>
      </c:layout>
      <c:overlay val="1"/>
      <c:txPr>
        <a:bodyPr/>
        <a:lstStyle/>
        <a:p>
          <a:pPr>
            <a:defRPr sz="8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768583920667568E-2"/>
          <c:y val="0.12112806431469299"/>
          <c:w val="0.89439937693743155"/>
          <c:h val="0.66827608235100389"/>
        </c:manualLayout>
      </c:layout>
      <c:barChart>
        <c:barDir val="col"/>
        <c:grouping val="clustered"/>
        <c:varyColors val="0"/>
        <c:ser>
          <c:idx val="0"/>
          <c:order val="0"/>
          <c:tx>
            <c:strRef>
              <c:f>Sheet1!$B$1</c:f>
              <c:strCache>
                <c:ptCount val="1"/>
                <c:pt idx="0">
                  <c:v>China 's % Global Production</c:v>
                </c:pt>
              </c:strCache>
            </c:strRef>
          </c:tx>
          <c:spPr>
            <a:solidFill>
              <a:srgbClr val="B9FFD9"/>
            </a:solidFill>
            <a:ln>
              <a:solidFill>
                <a:srgbClr val="000000"/>
              </a:solidFill>
            </a:ln>
          </c:spPr>
          <c:invertIfNegative val="0"/>
          <c:cat>
            <c:strRef>
              <c:f>Sheet1!$A$2:$A$16</c:f>
              <c:strCache>
                <c:ptCount val="15"/>
                <c:pt idx="0">
                  <c:v>Coking coal</c:v>
                </c:pt>
                <c:pt idx="1">
                  <c:v>Steel</c:v>
                </c:pt>
                <c:pt idx="2">
                  <c:v>Aluminium</c:v>
                </c:pt>
                <c:pt idx="3">
                  <c:v>Tin</c:v>
                </c:pt>
                <c:pt idx="4">
                  <c:v>Stainless steel</c:v>
                </c:pt>
                <c:pt idx="5">
                  <c:v>Lead</c:v>
                </c:pt>
                <c:pt idx="6">
                  <c:v>Zinc</c:v>
                </c:pt>
                <c:pt idx="7">
                  <c:v>Phosphate</c:v>
                </c:pt>
                <c:pt idx="8">
                  <c:v>Urea</c:v>
                </c:pt>
                <c:pt idx="9">
                  <c:v>Nickel</c:v>
                </c:pt>
                <c:pt idx="10">
                  <c:v>Copper</c:v>
                </c:pt>
                <c:pt idx="11">
                  <c:v>Bauxite</c:v>
                </c:pt>
                <c:pt idx="12">
                  <c:v>Iron ore</c:v>
                </c:pt>
                <c:pt idx="13">
                  <c:v>Gold</c:v>
                </c:pt>
                <c:pt idx="14">
                  <c:v>Potash</c:v>
                </c:pt>
              </c:strCache>
            </c:strRef>
          </c:cat>
          <c:val>
            <c:numRef>
              <c:f>Sheet1!$B$2:$B$16</c:f>
              <c:numCache>
                <c:formatCode>General</c:formatCode>
                <c:ptCount val="15"/>
                <c:pt idx="0">
                  <c:v>0.63000000000000045</c:v>
                </c:pt>
                <c:pt idx="1">
                  <c:v>0.52</c:v>
                </c:pt>
                <c:pt idx="2">
                  <c:v>0.52</c:v>
                </c:pt>
                <c:pt idx="3">
                  <c:v>0.4800000000000002</c:v>
                </c:pt>
                <c:pt idx="4">
                  <c:v>0.47000000000000008</c:v>
                </c:pt>
                <c:pt idx="5">
                  <c:v>0.45</c:v>
                </c:pt>
                <c:pt idx="6">
                  <c:v>0.43000000000000022</c:v>
                </c:pt>
                <c:pt idx="7">
                  <c:v>0.42000000000000021</c:v>
                </c:pt>
                <c:pt idx="8">
                  <c:v>0.4100000000000002</c:v>
                </c:pt>
                <c:pt idx="9">
                  <c:v>0.3500000000000002</c:v>
                </c:pt>
                <c:pt idx="10">
                  <c:v>0.31000000000000022</c:v>
                </c:pt>
                <c:pt idx="11">
                  <c:v>0.28000000000000008</c:v>
                </c:pt>
                <c:pt idx="12">
                  <c:v>0.17</c:v>
                </c:pt>
                <c:pt idx="13">
                  <c:v>0.15000000000000011</c:v>
                </c:pt>
                <c:pt idx="14">
                  <c:v>0.11</c:v>
                </c:pt>
              </c:numCache>
            </c:numRef>
          </c:val>
        </c:ser>
        <c:ser>
          <c:idx val="1"/>
          <c:order val="1"/>
          <c:tx>
            <c:strRef>
              <c:f>Sheet1!$C$1</c:f>
              <c:strCache>
                <c:ptCount val="1"/>
                <c:pt idx="0">
                  <c:v>China's % Global Consumption</c:v>
                </c:pt>
              </c:strCache>
            </c:strRef>
          </c:tx>
          <c:spPr>
            <a:solidFill>
              <a:schemeClr val="accent2"/>
            </a:solidFill>
            <a:ln>
              <a:solidFill>
                <a:srgbClr val="000000"/>
              </a:solidFill>
            </a:ln>
          </c:spPr>
          <c:invertIfNegative val="0"/>
          <c:cat>
            <c:strRef>
              <c:f>Sheet1!$A$2:$A$16</c:f>
              <c:strCache>
                <c:ptCount val="15"/>
                <c:pt idx="0">
                  <c:v>Coking coal</c:v>
                </c:pt>
                <c:pt idx="1">
                  <c:v>Steel</c:v>
                </c:pt>
                <c:pt idx="2">
                  <c:v>Aluminium</c:v>
                </c:pt>
                <c:pt idx="3">
                  <c:v>Tin</c:v>
                </c:pt>
                <c:pt idx="4">
                  <c:v>Stainless steel</c:v>
                </c:pt>
                <c:pt idx="5">
                  <c:v>Lead</c:v>
                </c:pt>
                <c:pt idx="6">
                  <c:v>Zinc</c:v>
                </c:pt>
                <c:pt idx="7">
                  <c:v>Phosphate</c:v>
                </c:pt>
                <c:pt idx="8">
                  <c:v>Urea</c:v>
                </c:pt>
                <c:pt idx="9">
                  <c:v>Nickel</c:v>
                </c:pt>
                <c:pt idx="10">
                  <c:v>Copper</c:v>
                </c:pt>
                <c:pt idx="11">
                  <c:v>Bauxite</c:v>
                </c:pt>
                <c:pt idx="12">
                  <c:v>Iron ore</c:v>
                </c:pt>
                <c:pt idx="13">
                  <c:v>Gold</c:v>
                </c:pt>
                <c:pt idx="14">
                  <c:v>Potash</c:v>
                </c:pt>
              </c:strCache>
            </c:strRef>
          </c:cat>
          <c:val>
            <c:numRef>
              <c:f>Sheet1!$C$2:$C$16</c:f>
              <c:numCache>
                <c:formatCode>General</c:formatCode>
                <c:ptCount val="15"/>
                <c:pt idx="0">
                  <c:v>0.68</c:v>
                </c:pt>
                <c:pt idx="1">
                  <c:v>0.53</c:v>
                </c:pt>
                <c:pt idx="2">
                  <c:v>0.5</c:v>
                </c:pt>
                <c:pt idx="3">
                  <c:v>0.45</c:v>
                </c:pt>
                <c:pt idx="4">
                  <c:v>0.44</c:v>
                </c:pt>
                <c:pt idx="5">
                  <c:v>0.45</c:v>
                </c:pt>
                <c:pt idx="6">
                  <c:v>0.45</c:v>
                </c:pt>
                <c:pt idx="7">
                  <c:v>0.2900000000000002</c:v>
                </c:pt>
                <c:pt idx="8">
                  <c:v>0.36000000000000021</c:v>
                </c:pt>
                <c:pt idx="9">
                  <c:v>0.51</c:v>
                </c:pt>
                <c:pt idx="10">
                  <c:v>0.45</c:v>
                </c:pt>
                <c:pt idx="11">
                  <c:v>0.43000000000000022</c:v>
                </c:pt>
                <c:pt idx="12">
                  <c:v>0.60000000000000042</c:v>
                </c:pt>
                <c:pt idx="13">
                  <c:v>0.23</c:v>
                </c:pt>
                <c:pt idx="14">
                  <c:v>0.26</c:v>
                </c:pt>
              </c:numCache>
            </c:numRef>
          </c:val>
        </c:ser>
        <c:dLbls>
          <c:showLegendKey val="0"/>
          <c:showVal val="0"/>
          <c:showCatName val="0"/>
          <c:showSerName val="0"/>
          <c:showPercent val="0"/>
          <c:showBubbleSize val="0"/>
        </c:dLbls>
        <c:gapWidth val="150"/>
        <c:axId val="219474176"/>
        <c:axId val="222441472"/>
      </c:barChart>
      <c:catAx>
        <c:axId val="219474176"/>
        <c:scaling>
          <c:orientation val="minMax"/>
        </c:scaling>
        <c:delete val="0"/>
        <c:axPos val="b"/>
        <c:majorTickMark val="out"/>
        <c:minorTickMark val="none"/>
        <c:tickLblPos val="nextTo"/>
        <c:txPr>
          <a:bodyPr/>
          <a:lstStyle/>
          <a:p>
            <a:pPr>
              <a:defRPr lang="en-US" sz="1000"/>
            </a:pPr>
            <a:endParaRPr lang="zh-CN"/>
          </a:p>
        </c:txPr>
        <c:crossAx val="222441472"/>
        <c:crosses val="autoZero"/>
        <c:auto val="1"/>
        <c:lblAlgn val="ctr"/>
        <c:lblOffset val="100"/>
        <c:noMultiLvlLbl val="0"/>
      </c:catAx>
      <c:valAx>
        <c:axId val="222441472"/>
        <c:scaling>
          <c:orientation val="minMax"/>
        </c:scaling>
        <c:delete val="0"/>
        <c:axPos val="l"/>
        <c:majorGridlines/>
        <c:numFmt formatCode="0%" sourceLinked="0"/>
        <c:majorTickMark val="out"/>
        <c:minorTickMark val="none"/>
        <c:tickLblPos val="nextTo"/>
        <c:txPr>
          <a:bodyPr/>
          <a:lstStyle/>
          <a:p>
            <a:pPr>
              <a:defRPr lang="en-US"/>
            </a:pPr>
            <a:endParaRPr lang="zh-CN"/>
          </a:p>
        </c:txPr>
        <c:crossAx val="219474176"/>
        <c:crosses val="autoZero"/>
        <c:crossBetween val="between"/>
      </c:valAx>
    </c:plotArea>
    <c:legend>
      <c:legendPos val="t"/>
      <c:overlay val="0"/>
      <c:txPr>
        <a:bodyPr/>
        <a:lstStyle/>
        <a:p>
          <a:pPr>
            <a:defRPr lang="en-US" sz="1400"/>
          </a:pPr>
          <a:endParaRPr lang="zh-CN"/>
        </a:p>
      </c:txPr>
    </c:legend>
    <c:plotVisOnly val="1"/>
    <c:dispBlanksAs val="gap"/>
    <c:showDLblsOverMax val="0"/>
  </c:chart>
  <c:txPr>
    <a:bodyPr/>
    <a:lstStyle/>
    <a:p>
      <a:pPr>
        <a:defRPr sz="1800"/>
      </a:pPr>
      <a:endParaRPr lang="zh-CN"/>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China 10 </a:t>
            </a:r>
            <a:r>
              <a:rPr lang="en-US" sz="1600" dirty="0" smtClean="0"/>
              <a:t>commodities y-o-y % consumption </a:t>
            </a:r>
            <a:endParaRPr lang="en-US" sz="1600" dirty="0"/>
          </a:p>
        </c:rich>
      </c:tx>
      <c:layout>
        <c:manualLayout>
          <c:xMode val="edge"/>
          <c:yMode val="edge"/>
          <c:x val="0.2265366370488093"/>
          <c:y val="2.0749328505982996E-2"/>
        </c:manualLayout>
      </c:layout>
      <c:overlay val="0"/>
    </c:title>
    <c:autoTitleDeleted val="0"/>
    <c:plotArea>
      <c:layout/>
      <c:barChart>
        <c:barDir val="col"/>
        <c:grouping val="clustered"/>
        <c:varyColors val="0"/>
        <c:ser>
          <c:idx val="0"/>
          <c:order val="0"/>
          <c:tx>
            <c:strRef>
              <c:f>Sheet1!$B$1</c:f>
              <c:strCache>
                <c:ptCount val="1"/>
                <c:pt idx="0">
                  <c:v>China 10 annual growth </c:v>
                </c:pt>
              </c:strCache>
            </c:strRef>
          </c:tx>
          <c:spPr>
            <a:solidFill>
              <a:schemeClr val="accent2"/>
            </a:solidFill>
          </c:spPr>
          <c:invertIfNegative val="0"/>
          <c:cat>
            <c:numRef>
              <c:f>Sheet1!$A$2:$A$15</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Sheet1!$B$2:$B$15</c:f>
              <c:numCache>
                <c:formatCode>0%</c:formatCode>
                <c:ptCount val="14"/>
                <c:pt idx="0">
                  <c:v>0.11507694533068503</c:v>
                </c:pt>
                <c:pt idx="1">
                  <c:v>0.17657584577896984</c:v>
                </c:pt>
                <c:pt idx="2">
                  <c:v>3.1098561804541285E-2</c:v>
                </c:pt>
                <c:pt idx="3">
                  <c:v>0.14673678627376024</c:v>
                </c:pt>
                <c:pt idx="4">
                  <c:v>0.13840738856521212</c:v>
                </c:pt>
                <c:pt idx="5">
                  <c:v>0.10868299295362288</c:v>
                </c:pt>
                <c:pt idx="6">
                  <c:v>4.4927024058584834E-2</c:v>
                </c:pt>
                <c:pt idx="7">
                  <c:v>0.13108485582782087</c:v>
                </c:pt>
                <c:pt idx="8">
                  <c:v>1.4366472561168801E-2</c:v>
                </c:pt>
                <c:pt idx="9">
                  <c:v>4.0407641646457874E-2</c:v>
                </c:pt>
                <c:pt idx="10">
                  <c:v>3.5464812846225532E-2</c:v>
                </c:pt>
                <c:pt idx="11">
                  <c:v>3.5590960438896591E-2</c:v>
                </c:pt>
                <c:pt idx="12">
                  <c:v>2.6730986613546198E-2</c:v>
                </c:pt>
                <c:pt idx="13">
                  <c:v>2.2985995919634548E-2</c:v>
                </c:pt>
              </c:numCache>
            </c:numRef>
          </c:val>
        </c:ser>
        <c:dLbls>
          <c:showLegendKey val="0"/>
          <c:showVal val="0"/>
          <c:showCatName val="0"/>
          <c:showSerName val="0"/>
          <c:showPercent val="0"/>
          <c:showBubbleSize val="0"/>
        </c:dLbls>
        <c:gapWidth val="150"/>
        <c:axId val="222476928"/>
        <c:axId val="222486912"/>
      </c:barChart>
      <c:catAx>
        <c:axId val="222476928"/>
        <c:scaling>
          <c:orientation val="minMax"/>
        </c:scaling>
        <c:delete val="0"/>
        <c:axPos val="b"/>
        <c:numFmt formatCode="General" sourceLinked="1"/>
        <c:majorTickMark val="out"/>
        <c:minorTickMark val="none"/>
        <c:tickLblPos val="nextTo"/>
        <c:txPr>
          <a:bodyPr/>
          <a:lstStyle/>
          <a:p>
            <a:pPr>
              <a:defRPr sz="1600" baseline="0"/>
            </a:pPr>
            <a:endParaRPr lang="zh-CN"/>
          </a:p>
        </c:txPr>
        <c:crossAx val="222486912"/>
        <c:crosses val="autoZero"/>
        <c:auto val="1"/>
        <c:lblAlgn val="ctr"/>
        <c:lblOffset val="100"/>
        <c:noMultiLvlLbl val="0"/>
      </c:catAx>
      <c:valAx>
        <c:axId val="222486912"/>
        <c:scaling>
          <c:orientation val="minMax"/>
        </c:scaling>
        <c:delete val="0"/>
        <c:axPos val="l"/>
        <c:majorGridlines/>
        <c:numFmt formatCode="0%" sourceLinked="0"/>
        <c:majorTickMark val="out"/>
        <c:minorTickMark val="none"/>
        <c:tickLblPos val="nextTo"/>
        <c:crossAx val="22247692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0.62693</cdr:x>
      <cdr:y>0.2931</cdr:y>
    </cdr:from>
    <cdr:to>
      <cdr:x>1</cdr:x>
      <cdr:y>0.65517</cdr:y>
    </cdr:to>
    <cdr:sp macro="" textlink="">
      <cdr:nvSpPr>
        <cdr:cNvPr id="2" name="Oval 1"/>
        <cdr:cNvSpPr/>
      </cdr:nvSpPr>
      <cdr:spPr bwMode="auto">
        <a:xfrm xmlns:a="http://schemas.openxmlformats.org/drawingml/2006/main">
          <a:off x="5203304" y="1224136"/>
          <a:ext cx="3096344" cy="1512168"/>
        </a:xfrm>
        <a:prstGeom xmlns:a="http://schemas.openxmlformats.org/drawingml/2006/main" prst="ellipse">
          <a:avLst/>
        </a:prstGeom>
        <a:solidFill xmlns:a="http://schemas.openxmlformats.org/drawingml/2006/main">
          <a:srgbClr val="BBE0E3">
            <a:alpha val="45000"/>
          </a:srgbClr>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0000" tIns="46800" rIns="90000" bIns="46800" numCol="1" anchor="ctr" anchorCtr="0" compatLnSpc="1">
          <a:prstTxWarp prst="textNoShape">
            <a:avLst/>
          </a:prstTxWarp>
          <a:spAutoFit/>
        </a:bodyPr>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0.41176</cdr:x>
      <cdr:y>0.26667</cdr:y>
    </cdr:from>
    <cdr:to>
      <cdr:x>0.88235</cdr:x>
      <cdr:y>0.53333</cdr:y>
    </cdr:to>
    <cdr:sp macro="" textlink="">
      <cdr:nvSpPr>
        <cdr:cNvPr id="2" name="TextBox 1"/>
        <cdr:cNvSpPr txBox="1"/>
      </cdr:nvSpPr>
      <cdr:spPr>
        <a:xfrm xmlns:a="http://schemas.openxmlformats.org/drawingml/2006/main">
          <a:off x="504056" y="288032"/>
          <a:ext cx="576064"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1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rPr>
            <a:t>31%</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0.05357</cdr:y>
    </cdr:from>
    <cdr:to>
      <cdr:x>0.16519</cdr:x>
      <cdr:y>0.11431</cdr:y>
    </cdr:to>
    <cdr:sp macro="" textlink="">
      <cdr:nvSpPr>
        <cdr:cNvPr id="2" name="TextBox 1"/>
        <cdr:cNvSpPr txBox="1"/>
      </cdr:nvSpPr>
      <cdr:spPr>
        <a:xfrm xmlns:a="http://schemas.openxmlformats.org/drawingml/2006/main">
          <a:off x="-72008" y="216024"/>
          <a:ext cx="678015" cy="2449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05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‘000 t</a:t>
          </a:r>
        </a:p>
      </cdr:txBody>
    </cdr:sp>
  </cdr:relSizeAnchor>
</c:userShapes>
</file>

<file path=ppt/drawings/drawing12.xml><?xml version="1.0" encoding="utf-8"?>
<c:userShapes xmlns:c="http://schemas.openxmlformats.org/drawingml/2006/chart">
  <cdr:relSizeAnchor xmlns:cdr="http://schemas.openxmlformats.org/drawingml/2006/chartDrawing">
    <cdr:from>
      <cdr:x>0.47059</cdr:x>
      <cdr:y>0.33333</cdr:y>
    </cdr:from>
    <cdr:to>
      <cdr:x>0.94118</cdr:x>
      <cdr:y>0.6</cdr:y>
    </cdr:to>
    <cdr:sp macro="" textlink="">
      <cdr:nvSpPr>
        <cdr:cNvPr id="2" name="TextBox 1"/>
        <cdr:cNvSpPr txBox="1"/>
      </cdr:nvSpPr>
      <cdr:spPr>
        <a:xfrm xmlns:a="http://schemas.openxmlformats.org/drawingml/2006/main">
          <a:off x="576064" y="360040"/>
          <a:ext cx="576064" cy="28803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100" b="1" i="0" u="none" strike="noStrike" kern="0" cap="none" spc="0" normalizeH="0" baseline="0" noProof="0" dirty="0" smtClean="0">
              <a:ln>
                <a:noFill/>
              </a:ln>
              <a:solidFill>
                <a:sysClr val="window" lastClr="FFFFFF"/>
              </a:solidFill>
              <a:effectLst/>
              <a:uLnTx/>
              <a:uFillTx/>
              <a:latin typeface="Arial" pitchFamily="34" charset="0"/>
              <a:cs typeface="Arial" pitchFamily="34" charset="0"/>
            </a:rPr>
            <a:t>37%</a:t>
          </a:r>
        </a:p>
      </cdr:txBody>
    </cdr:sp>
  </cdr:relSizeAnchor>
</c:userShapes>
</file>

<file path=ppt/drawings/drawing2.xml><?xml version="1.0" encoding="utf-8"?>
<c:userShapes xmlns:c="http://schemas.openxmlformats.org/drawingml/2006/chart">
  <cdr:relSizeAnchor xmlns:cdr="http://schemas.openxmlformats.org/drawingml/2006/chartDrawing">
    <cdr:from>
      <cdr:x>0.05902</cdr:x>
      <cdr:y>0.05556</cdr:y>
    </cdr:from>
    <cdr:to>
      <cdr:x>0.98345</cdr:x>
      <cdr:y>0.25127</cdr:y>
    </cdr:to>
    <cdr:sp macro="" textlink="">
      <cdr:nvSpPr>
        <cdr:cNvPr id="2" name="TextBox 9"/>
        <cdr:cNvSpPr txBox="1"/>
      </cdr:nvSpPr>
      <cdr:spPr>
        <a:xfrm xmlns:a="http://schemas.openxmlformats.org/drawingml/2006/main">
          <a:off x="225804" y="131059"/>
          <a:ext cx="3536643" cy="461665"/>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R="0" indent="-342900" algn="ctr" defTabSz="914400" rtl="0" eaLnBrk="0" fontAlgn="base" latinLnBrk="0" hangingPunct="0">
            <a:lnSpc>
              <a:spcPct val="100000"/>
            </a:lnSpc>
            <a:spcBef>
              <a:spcPts val="0"/>
            </a:spcBef>
            <a:spcAft>
              <a:spcPct val="0"/>
            </a:spcAft>
            <a:buClrTx/>
            <a:buSzTx/>
            <a:buFontTx/>
            <a:buNone/>
            <a:tabLst/>
          </a:pPr>
          <a:r>
            <a:rPr lang="en-GB" sz="1200" b="1" kern="0" dirty="0" smtClean="0">
              <a:latin typeface="Arial" pitchFamily="34" charset="0"/>
              <a:cs typeface="Arial" pitchFamily="34" charset="0"/>
            </a:rPr>
            <a:t>Average period backwardation in LME Cu curve</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cdr:txBody>
    </cdr:sp>
  </cdr:relSizeAnchor>
  <cdr:relSizeAnchor xmlns:cdr="http://schemas.openxmlformats.org/drawingml/2006/chartDrawing">
    <cdr:from>
      <cdr:x>0.09092</cdr:x>
      <cdr:y>0.1389</cdr:y>
    </cdr:from>
    <cdr:to>
      <cdr:x>0.2076</cdr:x>
      <cdr:y>0.24578</cdr:y>
    </cdr:to>
    <cdr:sp macro="" textlink="">
      <cdr:nvSpPr>
        <cdr:cNvPr id="3" name="TextBox 16"/>
        <cdr:cNvSpPr txBox="1"/>
      </cdr:nvSpPr>
      <cdr:spPr>
        <a:xfrm xmlns:a="http://schemas.openxmlformats.org/drawingml/2006/main">
          <a:off x="360040" y="360040"/>
          <a:ext cx="462053" cy="277033"/>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a:t>
          </a:r>
        </a:p>
      </cdr:txBody>
    </cdr:sp>
  </cdr:relSizeAnchor>
  <cdr:relSizeAnchor xmlns:cdr="http://schemas.openxmlformats.org/drawingml/2006/chartDrawing">
    <cdr:from>
      <cdr:x>0.65462</cdr:x>
      <cdr:y>0.50006</cdr:y>
    </cdr:from>
    <cdr:to>
      <cdr:x>0.70917</cdr:x>
      <cdr:y>0.5834</cdr:y>
    </cdr:to>
    <cdr:cxnSp macro="">
      <cdr:nvCxnSpPr>
        <cdr:cNvPr id="4" name="Straight Arrow Connector 3"/>
        <cdr:cNvCxnSpPr/>
      </cdr:nvCxnSpPr>
      <cdr:spPr bwMode="auto">
        <a:xfrm xmlns:a="http://schemas.openxmlformats.org/drawingml/2006/main" flipV="1">
          <a:off x="2592288" y="1296144"/>
          <a:ext cx="216024" cy="216024"/>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0.11768</cdr:x>
      <cdr:y>0.02937</cdr:y>
    </cdr:from>
    <cdr:to>
      <cdr:x>1</cdr:x>
      <cdr:y>0.22005</cdr:y>
    </cdr:to>
    <cdr:sp macro="" textlink="">
      <cdr:nvSpPr>
        <cdr:cNvPr id="4" name="TextBox 3"/>
        <cdr:cNvSpPr txBox="1"/>
      </cdr:nvSpPr>
      <cdr:spPr>
        <a:xfrm xmlns:a="http://schemas.openxmlformats.org/drawingml/2006/main">
          <a:off x="466006" y="65559"/>
          <a:ext cx="3493993" cy="425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R="0" indent="-34290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CRU China quarterly refined copper</a:t>
          </a:r>
          <a:r>
            <a:rPr kumimoji="0" lang="en-US" sz="1200" b="1" i="0" u="none" strike="noStrike" kern="0"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demand</a:t>
          </a:r>
        </a:p>
      </cdr:txBody>
    </cdr:sp>
  </cdr:relSizeAnchor>
</c:userShapes>
</file>

<file path=ppt/drawings/drawing4.xml><?xml version="1.0" encoding="utf-8"?>
<c:userShapes xmlns:c="http://schemas.openxmlformats.org/drawingml/2006/chart">
  <cdr:relSizeAnchor xmlns:cdr="http://schemas.openxmlformats.org/drawingml/2006/chartDrawing">
    <cdr:from>
      <cdr:x>0.16667</cdr:x>
      <cdr:y>0</cdr:y>
    </cdr:from>
    <cdr:to>
      <cdr:x>0.96296</cdr:x>
      <cdr:y>0.29032</cdr:y>
    </cdr:to>
    <cdr:sp macro="" textlink="">
      <cdr:nvSpPr>
        <cdr:cNvPr id="2" name="TextBox 1"/>
        <cdr:cNvSpPr txBox="1"/>
      </cdr:nvSpPr>
      <cdr:spPr>
        <a:xfrm xmlns:a="http://schemas.openxmlformats.org/drawingml/2006/main">
          <a:off x="648072" y="0"/>
          <a:ext cx="3096344"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R="0" indent="-34290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China National power </a:t>
          </a:r>
          <a:r>
            <a:rPr lang="en-US" sz="1200" b="1" dirty="0">
              <a:solidFill>
                <a:schemeClr val="tx1"/>
              </a:solidFill>
              <a:latin typeface="Arial" pitchFamily="34" charset="0"/>
              <a:cs typeface="Arial" pitchFamily="34" charset="0"/>
            </a:rPr>
            <a:t>g</a:t>
          </a:r>
          <a:r>
            <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rid</a:t>
          </a:r>
          <a:r>
            <a:rPr kumimoji="0" lang="en-US" sz="1200" b="1" i="0" u="none" strike="noStrike" kern="0" cap="none" spc="0" normalizeH="0" noProof="0" dirty="0" smtClean="0">
              <a:ln>
                <a:noFill/>
              </a:ln>
              <a:solidFill>
                <a:schemeClr val="tx1"/>
              </a:solidFill>
              <a:effectLst/>
              <a:uLnTx/>
              <a:uFillTx/>
              <a:latin typeface="Arial" pitchFamily="34" charset="0"/>
              <a:ea typeface="+mn-ea"/>
              <a:cs typeface="Arial" pitchFamily="34" charset="0"/>
            </a:rPr>
            <a:t> Investment  growth rate y-o-y%</a:t>
          </a: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0.14547</cdr:x>
      <cdr:y>0</cdr:y>
    </cdr:from>
    <cdr:to>
      <cdr:x>0.94556</cdr:x>
      <cdr:y>0.12905</cdr:y>
    </cdr:to>
    <cdr:sp macro="" textlink="">
      <cdr:nvSpPr>
        <cdr:cNvPr id="2" name="TextBox 1"/>
        <cdr:cNvSpPr txBox="1"/>
      </cdr:nvSpPr>
      <cdr:spPr>
        <a:xfrm xmlns:a="http://schemas.openxmlformats.org/drawingml/2006/main">
          <a:off x="576064" y="0"/>
          <a:ext cx="316835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lang="en-US" sz="1200" b="1" noProof="0" dirty="0" smtClean="0">
              <a:solidFill>
                <a:schemeClr val="tx1"/>
              </a:solidFill>
              <a:latin typeface="Arial" pitchFamily="34" charset="0"/>
              <a:cs typeface="Arial" pitchFamily="34" charset="0"/>
            </a:rPr>
            <a:t>Home sales expected to recover soon</a:t>
          </a:r>
          <a:endParaRPr kumimoji="0" lang="en-US"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0.85195</cdr:x>
      <cdr:y>0.03704</cdr:y>
    </cdr:from>
    <cdr:to>
      <cdr:x>0.99742</cdr:x>
      <cdr:y>0.19835</cdr:y>
    </cdr:to>
    <cdr:sp macro="" textlink="">
      <cdr:nvSpPr>
        <cdr:cNvPr id="2" name="TextBox 8"/>
        <cdr:cNvSpPr txBox="1"/>
      </cdr:nvSpPr>
      <cdr:spPr>
        <a:xfrm xmlns:a="http://schemas.openxmlformats.org/drawingml/2006/main">
          <a:off x="3312368" y="72008"/>
          <a:ext cx="565586" cy="313581"/>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sz="1100" dirty="0">
              <a:latin typeface="Arial" pitchFamily="34" charset="0"/>
              <a:cs typeface="Arial" pitchFamily="34" charset="0"/>
            </a:rPr>
            <a:t>t/MW</a:t>
          </a:r>
        </a:p>
      </cdr:txBody>
    </cdr:sp>
  </cdr:relSizeAnchor>
  <cdr:relSizeAnchor xmlns:cdr="http://schemas.openxmlformats.org/drawingml/2006/chartDrawing">
    <cdr:from>
      <cdr:x>0</cdr:x>
      <cdr:y>0.03704</cdr:y>
    </cdr:from>
    <cdr:to>
      <cdr:x>0.14547</cdr:x>
      <cdr:y>0.16609</cdr:y>
    </cdr:to>
    <cdr:sp macro="" textlink="">
      <cdr:nvSpPr>
        <cdr:cNvPr id="3" name="TextBox 8"/>
        <cdr:cNvSpPr txBox="1"/>
      </cdr:nvSpPr>
      <cdr:spPr>
        <a:xfrm xmlns:a="http://schemas.openxmlformats.org/drawingml/2006/main">
          <a:off x="0" y="72008"/>
          <a:ext cx="565586" cy="25086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GB" dirty="0">
              <a:latin typeface="Arial" pitchFamily="34" charset="0"/>
              <a:cs typeface="Arial" pitchFamily="34" charset="0"/>
            </a:rPr>
            <a:t>T</a:t>
          </a:r>
          <a:r>
            <a:rPr lang="en-GB" sz="1100" dirty="0" smtClean="0">
              <a:latin typeface="Arial" pitchFamily="34" charset="0"/>
              <a:cs typeface="Arial" pitchFamily="34" charset="0"/>
            </a:rPr>
            <a:t>W</a:t>
          </a:r>
          <a:endParaRPr lang="en-GB" sz="1100" dirty="0">
            <a:latin typeface="Arial" pitchFamily="34" charset="0"/>
            <a:cs typeface="Arial" pitchFamily="34" charset="0"/>
          </a:endParaRPr>
        </a:p>
      </cdr:txBody>
    </cdr:sp>
  </cdr:relSizeAnchor>
  <cdr:relSizeAnchor xmlns:cdr="http://schemas.openxmlformats.org/drawingml/2006/chartDrawing">
    <cdr:from>
      <cdr:x>0.1091</cdr:x>
      <cdr:y>0.12905</cdr:y>
    </cdr:from>
    <cdr:to>
      <cdr:x>0.87282</cdr:x>
      <cdr:y>0.29035</cdr:y>
    </cdr:to>
    <cdr:grpSp>
      <cdr:nvGrpSpPr>
        <cdr:cNvPr id="10" name="Group 9"/>
        <cdr:cNvGrpSpPr/>
      </cdr:nvGrpSpPr>
      <cdr:grpSpPr>
        <a:xfrm xmlns:a="http://schemas.openxmlformats.org/drawingml/2006/main">
          <a:off x="424180" y="250869"/>
          <a:ext cx="2969337" cy="313562"/>
          <a:chOff x="504056" y="-72008"/>
          <a:chExt cx="3024336" cy="360040"/>
        </a:xfrm>
      </cdr:grpSpPr>
      <cdr:sp macro="" textlink="">
        <cdr:nvSpPr>
          <cdr:cNvPr id="7" name="TextBox 6"/>
          <cdr:cNvSpPr txBox="1"/>
        </cdr:nvSpPr>
        <cdr:spPr>
          <a:xfrm xmlns:a="http://schemas.openxmlformats.org/drawingml/2006/main">
            <a:off x="504056" y="-72008"/>
            <a:ext cx="302433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Copper usage per MW capacity, </a:t>
            </a:r>
            <a:r>
              <a:rPr kumimoji="0" lang="en-GB" sz="1100" b="0" i="0" u="none" strike="noStrike" kern="0" cap="none" spc="0" normalizeH="0" baseline="0" noProof="0" dirty="0" err="1" smtClean="0">
                <a:ln>
                  <a:noFill/>
                </a:ln>
                <a:solidFill>
                  <a:schemeClr val="tx1"/>
                </a:solidFill>
                <a:effectLst/>
                <a:uLnTx/>
                <a:uFillTx/>
                <a:latin typeface="Arial" pitchFamily="34" charset="0"/>
                <a:ea typeface="+mn-ea"/>
                <a:cs typeface="Arial" pitchFamily="34" charset="0"/>
              </a:rPr>
              <a:t>rhs</a:t>
            </a:r>
            <a:endPar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cdr:txBody>
      </cdr:sp>
      <cdr:sp macro="" textlink="">
        <cdr:nvSpPr>
          <cdr:cNvPr id="9" name="Straight Connector 8"/>
          <cdr:cNvSpPr/>
        </cdr:nvSpPr>
        <cdr:spPr bwMode="auto">
          <a:xfrm xmlns:a="http://schemas.openxmlformats.org/drawingml/2006/main">
            <a:off x="504056" y="72008"/>
            <a:ext cx="288032" cy="0"/>
          </a:xfrm>
          <a:prstGeom xmlns:a="http://schemas.openxmlformats.org/drawingml/2006/main" prst="line">
            <a:avLst/>
          </a:prstGeom>
          <a:solidFill xmlns:a="http://schemas.openxmlformats.org/drawingml/2006/main">
            <a:srgbClr val="FFFFFF"/>
          </a:solidFill>
          <a:ln xmlns:a="http://schemas.openxmlformats.org/drawingml/2006/main" w="222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none" anchor="ctr"/>
          <a:lstStyle xmlns:a="http://schemas.openxmlformats.org/drawingml/2006/main"/>
          <a:p xmlns:a="http://schemas.openxmlformats.org/drawingml/2006/main">
            <a:endParaRPr lang="en-US"/>
          </a:p>
        </cdr:txBody>
      </cdr:sp>
    </cdr:grpSp>
  </cdr:relSizeAnchor>
  <cdr:relSizeAnchor xmlns:cdr="http://schemas.openxmlformats.org/drawingml/2006/chartDrawing">
    <cdr:from>
      <cdr:x>0</cdr:x>
      <cdr:y>0</cdr:y>
    </cdr:from>
    <cdr:to>
      <cdr:x>1</cdr:x>
      <cdr:y>0.1241</cdr:y>
    </cdr:to>
    <cdr:sp macro="" textlink="">
      <cdr:nvSpPr>
        <cdr:cNvPr id="11" name="TextBox 12"/>
        <cdr:cNvSpPr txBox="1"/>
      </cdr:nvSpPr>
      <cdr:spPr>
        <a:xfrm xmlns:a="http://schemas.openxmlformats.org/drawingml/2006/main">
          <a:off x="0" y="0"/>
          <a:ext cx="4176464" cy="276999"/>
        </a:xfrm>
        <a:prstGeom xmlns:a="http://schemas.openxmlformats.org/drawingml/2006/main" prst="rect">
          <a:avLst/>
        </a:prstGeom>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2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Copper usage in power generation</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0.96441</cdr:x>
      <cdr:y>0.07102</cdr:y>
    </cdr:to>
    <cdr:sp macro="" textlink="">
      <cdr:nvSpPr>
        <cdr:cNvPr id="12289" name="Text Box 1"/>
        <cdr:cNvSpPr txBox="1">
          <a:spLocks xmlns:a="http://schemas.openxmlformats.org/drawingml/2006/main" noChangeArrowheads="1"/>
        </cdr:cNvSpPr>
      </cdr:nvSpPr>
      <cdr:spPr bwMode="auto">
        <a:xfrm xmlns:a="http://schemas.openxmlformats.org/drawingml/2006/main">
          <a:off x="0" y="-72008"/>
          <a:ext cx="3958379" cy="265946"/>
        </a:xfrm>
        <a:prstGeom xmlns:a="http://schemas.openxmlformats.org/drawingml/2006/main" prst="rect">
          <a:avLst/>
        </a:prstGeom>
        <a:solidFill xmlns:a="http://schemas.openxmlformats.org/drawingml/2006/main">
          <a:sysClr val="window" lastClr="FFFFFF"/>
        </a:solidFill>
        <a:ln xmlns:a="http://schemas.openxmlformats.org/drawingml/2006/main" w="9525">
          <a:solidFill>
            <a:schemeClr val="bg1"/>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sz="1000"/>
          </a:pPr>
          <a:r>
            <a:rPr lang="en-GB" sz="1200" b="1" i="0" baseline="0" dirty="0" smtClean="0">
              <a:latin typeface="Arial" pitchFamily="34" charset="0"/>
              <a:ea typeface="+mn-ea"/>
              <a:cs typeface="Arial" pitchFamily="34" charset="0"/>
            </a:rPr>
            <a:t>Global investment </a:t>
          </a:r>
          <a:r>
            <a:rPr lang="en-GB" sz="1200" b="1" i="0" baseline="0" dirty="0">
              <a:latin typeface="Arial" pitchFamily="34" charset="0"/>
              <a:ea typeface="+mn-ea"/>
              <a:cs typeface="Arial" pitchFamily="34" charset="0"/>
            </a:rPr>
            <a:t>as a share of </a:t>
          </a:r>
          <a:r>
            <a:rPr lang="en-GB" sz="1200" b="1" i="0" baseline="0" dirty="0" smtClean="0">
              <a:latin typeface="Arial" pitchFamily="34" charset="0"/>
              <a:ea typeface="+mn-ea"/>
              <a:cs typeface="Arial" pitchFamily="34" charset="0"/>
            </a:rPr>
            <a:t>GDP</a:t>
          </a:r>
          <a:endParaRPr lang="en-GB" sz="1200" b="1" i="0" baseline="0" dirty="0">
            <a:latin typeface="Arial" pitchFamily="34" charset="0"/>
            <a:ea typeface="+mn-ea"/>
            <a:cs typeface="Arial" pitchFamily="34" charset="0"/>
          </a:endParaRPr>
        </a:p>
      </cdr:txBody>
    </cdr:sp>
  </cdr:relSizeAnchor>
  <cdr:relSizeAnchor xmlns:cdr="http://schemas.openxmlformats.org/drawingml/2006/chartDrawing">
    <cdr:from>
      <cdr:x>0.01754</cdr:x>
      <cdr:y>0.07102</cdr:y>
    </cdr:from>
    <cdr:to>
      <cdr:x>0.09223</cdr:x>
      <cdr:y>0.14205</cdr:y>
    </cdr:to>
    <cdr:sp macro="" textlink="">
      <cdr:nvSpPr>
        <cdr:cNvPr id="12291" name="Text Box 3"/>
        <cdr:cNvSpPr txBox="1">
          <a:spLocks xmlns:a="http://schemas.openxmlformats.org/drawingml/2006/main" noChangeArrowheads="1"/>
        </cdr:cNvSpPr>
      </cdr:nvSpPr>
      <cdr:spPr bwMode="auto">
        <a:xfrm xmlns:a="http://schemas.openxmlformats.org/drawingml/2006/main">
          <a:off x="72008" y="288032"/>
          <a:ext cx="306559" cy="2880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GB" sz="1200" b="0" i="0" strike="noStrike" dirty="0">
              <a:solidFill>
                <a:srgbClr val="000000"/>
              </a:solidFill>
              <a:latin typeface="Arial"/>
              <a:cs typeface="Arial"/>
            </a:rPr>
            <a:t>%</a:t>
          </a:r>
        </a:p>
      </cdr:txBody>
    </cdr:sp>
  </cdr:relSizeAnchor>
  <cdr:relSizeAnchor xmlns:cdr="http://schemas.openxmlformats.org/drawingml/2006/chartDrawing">
    <cdr:from>
      <cdr:x>0.78947</cdr:x>
      <cdr:y>0.11321</cdr:y>
    </cdr:from>
    <cdr:to>
      <cdr:x>0.78947</cdr:x>
      <cdr:y>0.86792</cdr:y>
    </cdr:to>
    <cdr:sp macro="" textlink="">
      <cdr:nvSpPr>
        <cdr:cNvPr id="6" name="Straight Connector 5"/>
        <cdr:cNvSpPr/>
      </cdr:nvSpPr>
      <cdr:spPr bwMode="auto">
        <a:xfrm xmlns:a="http://schemas.openxmlformats.org/drawingml/2006/main">
          <a:off x="3240360" y="432048"/>
          <a:ext cx="0" cy="288032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none" anchor="ctr"/>
        <a:lstStyle xmlns:a="http://schemas.openxmlformats.org/drawingml/2006/main"/>
        <a:p xmlns:a="http://schemas.openxmlformats.org/drawingml/2006/main">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0.16667</cdr:x>
      <cdr:y>0.04615</cdr:y>
    </cdr:from>
    <cdr:to>
      <cdr:x>0.28962</cdr:x>
      <cdr:y>0.12967</cdr:y>
    </cdr:to>
    <cdr:sp macro="" textlink="">
      <cdr:nvSpPr>
        <cdr:cNvPr id="2" name="TextBox 1"/>
        <cdr:cNvSpPr txBox="1"/>
      </cdr:nvSpPr>
      <cdr:spPr>
        <a:xfrm xmlns:a="http://schemas.openxmlformats.org/drawingml/2006/main">
          <a:off x="1440160" y="216024"/>
          <a:ext cx="1062446" cy="3908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2014</a:t>
          </a:r>
        </a:p>
      </cdr:txBody>
    </cdr:sp>
  </cdr:relSizeAnchor>
  <cdr:relSizeAnchor xmlns:cdr="http://schemas.openxmlformats.org/drawingml/2006/chartDrawing">
    <cdr:from>
      <cdr:x>0.32154</cdr:x>
      <cdr:y>0.09267</cdr:y>
    </cdr:from>
    <cdr:to>
      <cdr:x>0.32154</cdr:x>
      <cdr:y>0.58498</cdr:y>
    </cdr:to>
    <cdr:cxnSp macro="">
      <cdr:nvCxnSpPr>
        <cdr:cNvPr id="4" name="Straight Connector 3"/>
        <cdr:cNvCxnSpPr/>
      </cdr:nvCxnSpPr>
      <cdr:spPr bwMode="auto">
        <a:xfrm xmlns:a="http://schemas.openxmlformats.org/drawingml/2006/main" flipH="1" flipV="1">
          <a:off x="2778373" y="433750"/>
          <a:ext cx="0" cy="2304267"/>
        </a:xfrm>
        <a:prstGeom xmlns:a="http://schemas.openxmlformats.org/drawingml/2006/main" prst="line">
          <a:avLst/>
        </a:prstGeom>
        <a:solidFill xmlns:a="http://schemas.openxmlformats.org/drawingml/2006/main">
          <a:srgbClr val="FFFFFF"/>
        </a:solidFill>
        <a:ln xmlns:a="http://schemas.openxmlformats.org/drawingml/2006/main" w="6350"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0.5339</cdr:x>
      <cdr:y>0.09005</cdr:y>
    </cdr:from>
    <cdr:to>
      <cdr:x>0.5339</cdr:x>
      <cdr:y>0.58236</cdr:y>
    </cdr:to>
    <cdr:cxnSp macro="">
      <cdr:nvCxnSpPr>
        <cdr:cNvPr id="8" name="Straight Connector 7"/>
        <cdr:cNvCxnSpPr/>
      </cdr:nvCxnSpPr>
      <cdr:spPr bwMode="auto">
        <a:xfrm xmlns:a="http://schemas.openxmlformats.org/drawingml/2006/main" flipH="1" flipV="1">
          <a:off x="4613440" y="421474"/>
          <a:ext cx="0" cy="2304267"/>
        </a:xfrm>
        <a:prstGeom xmlns:a="http://schemas.openxmlformats.org/drawingml/2006/main" prst="line">
          <a:avLst/>
        </a:prstGeom>
        <a:solidFill xmlns:a="http://schemas.openxmlformats.org/drawingml/2006/main">
          <a:srgbClr val="FFFFFF"/>
        </a:solidFill>
        <a:ln xmlns:a="http://schemas.openxmlformats.org/drawingml/2006/main" w="6350"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0.60428</cdr:x>
      <cdr:y>0.10067</cdr:y>
    </cdr:from>
    <cdr:to>
      <cdr:x>0.60428</cdr:x>
      <cdr:y>0.59298</cdr:y>
    </cdr:to>
    <cdr:cxnSp macro="">
      <cdr:nvCxnSpPr>
        <cdr:cNvPr id="9" name="Straight Connector 8"/>
        <cdr:cNvCxnSpPr/>
      </cdr:nvCxnSpPr>
      <cdr:spPr bwMode="auto">
        <a:xfrm xmlns:a="http://schemas.openxmlformats.org/drawingml/2006/main" flipH="1" flipV="1">
          <a:off x="5221561" y="471188"/>
          <a:ext cx="0" cy="2304267"/>
        </a:xfrm>
        <a:prstGeom xmlns:a="http://schemas.openxmlformats.org/drawingml/2006/main" prst="line">
          <a:avLst/>
        </a:prstGeom>
        <a:solidFill xmlns:a="http://schemas.openxmlformats.org/drawingml/2006/main">
          <a:srgbClr val="FFFFFF"/>
        </a:solidFill>
        <a:ln xmlns:a="http://schemas.openxmlformats.org/drawingml/2006/main" w="6350"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0.67578</cdr:x>
      <cdr:y>0.09381</cdr:y>
    </cdr:from>
    <cdr:to>
      <cdr:x>0.67578</cdr:x>
      <cdr:y>0.58612</cdr:y>
    </cdr:to>
    <cdr:cxnSp macro="">
      <cdr:nvCxnSpPr>
        <cdr:cNvPr id="10" name="Straight Connector 9"/>
        <cdr:cNvCxnSpPr/>
      </cdr:nvCxnSpPr>
      <cdr:spPr bwMode="auto">
        <a:xfrm xmlns:a="http://schemas.openxmlformats.org/drawingml/2006/main" flipH="1" flipV="1">
          <a:off x="5839426" y="439082"/>
          <a:ext cx="0" cy="2304267"/>
        </a:xfrm>
        <a:prstGeom xmlns:a="http://schemas.openxmlformats.org/drawingml/2006/main" prst="line">
          <a:avLst/>
        </a:prstGeom>
        <a:solidFill xmlns:a="http://schemas.openxmlformats.org/drawingml/2006/main">
          <a:srgbClr val="FFFFFF"/>
        </a:solidFill>
        <a:ln xmlns:a="http://schemas.openxmlformats.org/drawingml/2006/main" w="6350"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0.85198</cdr:x>
      <cdr:y>0.09867</cdr:y>
    </cdr:from>
    <cdr:to>
      <cdr:x>0.85198</cdr:x>
      <cdr:y>0.59097</cdr:y>
    </cdr:to>
    <cdr:cxnSp macro="">
      <cdr:nvCxnSpPr>
        <cdr:cNvPr id="11" name="Straight Connector 10"/>
        <cdr:cNvCxnSpPr/>
      </cdr:nvCxnSpPr>
      <cdr:spPr bwMode="auto">
        <a:xfrm xmlns:a="http://schemas.openxmlformats.org/drawingml/2006/main" flipH="1" flipV="1">
          <a:off x="7361963" y="461807"/>
          <a:ext cx="0" cy="2304220"/>
        </a:xfrm>
        <a:prstGeom xmlns:a="http://schemas.openxmlformats.org/drawingml/2006/main" prst="line">
          <a:avLst/>
        </a:prstGeom>
        <a:solidFill xmlns:a="http://schemas.openxmlformats.org/drawingml/2006/main">
          <a:srgbClr val="FFFFFF"/>
        </a:solidFill>
        <a:ln xmlns:a="http://schemas.openxmlformats.org/drawingml/2006/main" w="6350" cap="flat" cmpd="sng" algn="ctr">
          <a:solidFill>
            <a:srgbClr val="00000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0.375</cdr:x>
      <cdr:y>0.04615</cdr:y>
    </cdr:from>
    <cdr:to>
      <cdr:x>0.49796</cdr:x>
      <cdr:y>0.12967</cdr:y>
    </cdr:to>
    <cdr:sp macro="" textlink="">
      <cdr:nvSpPr>
        <cdr:cNvPr id="13" name="TextBox 12"/>
        <cdr:cNvSpPr txBox="1"/>
      </cdr:nvSpPr>
      <cdr:spPr>
        <a:xfrm xmlns:a="http://schemas.openxmlformats.org/drawingml/2006/main">
          <a:off x="3240360" y="216024"/>
          <a:ext cx="1062493" cy="39091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2015</a:t>
          </a:r>
        </a:p>
      </cdr:txBody>
    </cdr:sp>
  </cdr:relSizeAnchor>
  <cdr:relSizeAnchor xmlns:cdr="http://schemas.openxmlformats.org/drawingml/2006/chartDrawing">
    <cdr:from>
      <cdr:x>0.50833</cdr:x>
      <cdr:y>0.04615</cdr:y>
    </cdr:from>
    <cdr:to>
      <cdr:x>0.63128</cdr:x>
      <cdr:y>0.12967</cdr:y>
    </cdr:to>
    <cdr:sp macro="" textlink="">
      <cdr:nvSpPr>
        <cdr:cNvPr id="14" name="TextBox 13"/>
        <cdr:cNvSpPr txBox="1"/>
      </cdr:nvSpPr>
      <cdr:spPr>
        <a:xfrm xmlns:a="http://schemas.openxmlformats.org/drawingml/2006/main">
          <a:off x="4392488" y="216024"/>
          <a:ext cx="1062406" cy="39091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2016</a:t>
          </a:r>
        </a:p>
      </cdr:txBody>
    </cdr:sp>
  </cdr:relSizeAnchor>
  <cdr:relSizeAnchor xmlns:cdr="http://schemas.openxmlformats.org/drawingml/2006/chartDrawing">
    <cdr:from>
      <cdr:x>0.58333</cdr:x>
      <cdr:y>0.04615</cdr:y>
    </cdr:from>
    <cdr:to>
      <cdr:x>0.70628</cdr:x>
      <cdr:y>0.12967</cdr:y>
    </cdr:to>
    <cdr:sp macro="" textlink="">
      <cdr:nvSpPr>
        <cdr:cNvPr id="15" name="TextBox 14"/>
        <cdr:cNvSpPr txBox="1"/>
      </cdr:nvSpPr>
      <cdr:spPr>
        <a:xfrm xmlns:a="http://schemas.openxmlformats.org/drawingml/2006/main">
          <a:off x="5040560" y="216024"/>
          <a:ext cx="1062406" cy="390917"/>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2017</a:t>
          </a:r>
        </a:p>
      </cdr:txBody>
    </cdr:sp>
  </cdr:relSizeAnchor>
  <cdr:relSizeAnchor xmlns:cdr="http://schemas.openxmlformats.org/drawingml/2006/chartDrawing">
    <cdr:from>
      <cdr:x>0.69167</cdr:x>
      <cdr:y>0.04615</cdr:y>
    </cdr:from>
    <cdr:to>
      <cdr:x>0.81462</cdr:x>
      <cdr:y>0.12967</cdr:y>
    </cdr:to>
    <cdr:sp macro="" textlink="">
      <cdr:nvSpPr>
        <cdr:cNvPr id="16" name="TextBox 15"/>
        <cdr:cNvSpPr txBox="1"/>
      </cdr:nvSpPr>
      <cdr:spPr>
        <a:xfrm xmlns:a="http://schemas.openxmlformats.org/drawingml/2006/main">
          <a:off x="5976664" y="216024"/>
          <a:ext cx="1062446" cy="3908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2018</a:t>
          </a:r>
        </a:p>
      </cdr:txBody>
    </cdr:sp>
  </cdr:relSizeAnchor>
  <cdr:relSizeAnchor xmlns:cdr="http://schemas.openxmlformats.org/drawingml/2006/chartDrawing">
    <cdr:from>
      <cdr:x>0.86667</cdr:x>
      <cdr:y>0.04615</cdr:y>
    </cdr:from>
    <cdr:to>
      <cdr:x>0.98962</cdr:x>
      <cdr:y>0.12967</cdr:y>
    </cdr:to>
    <cdr:sp macro="" textlink="">
      <cdr:nvSpPr>
        <cdr:cNvPr id="17" name="TextBox 16"/>
        <cdr:cNvSpPr txBox="1"/>
      </cdr:nvSpPr>
      <cdr:spPr>
        <a:xfrm xmlns:a="http://schemas.openxmlformats.org/drawingml/2006/main">
          <a:off x="7488832" y="216024"/>
          <a:ext cx="1062446" cy="39088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400" b="0" i="0" u="none" strike="noStrike" kern="0" cap="none" spc="0" normalizeH="0" baseline="0" noProof="0" dirty="0" smtClean="0">
              <a:ln>
                <a:noFill/>
              </a:ln>
              <a:solidFill>
                <a:sysClr val="window" lastClr="FFFFFF">
                  <a:lumMod val="50000"/>
                </a:sysClr>
              </a:solidFill>
              <a:effectLst/>
              <a:uLnTx/>
              <a:uFillTx/>
              <a:latin typeface="Arial Black" pitchFamily="34" charset="0"/>
              <a:cs typeface="Arial" pitchFamily="34" charset="0"/>
            </a:rPr>
            <a:t>2019</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0.18139</cdr:x>
      <cdr:y>0.06541</cdr:y>
    </cdr:to>
    <cdr:sp macro="" textlink="">
      <cdr:nvSpPr>
        <cdr:cNvPr id="2" name="TextBox 1"/>
        <cdr:cNvSpPr txBox="1"/>
      </cdr:nvSpPr>
      <cdr:spPr>
        <a:xfrm xmlns:a="http://schemas.openxmlformats.org/drawingml/2006/main">
          <a:off x="0" y="0"/>
          <a:ext cx="666120" cy="246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05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‘000 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5" name="Text Box 2055"/>
          <p:cNvSpPr txBox="1">
            <a:spLocks noChangeArrowheads="1"/>
          </p:cNvSpPr>
          <p:nvPr/>
        </p:nvSpPr>
        <p:spPr bwMode="auto">
          <a:xfrm>
            <a:off x="5215596" y="9639770"/>
            <a:ext cx="1045974" cy="201103"/>
          </a:xfrm>
          <a:prstGeom prst="rect">
            <a:avLst/>
          </a:prstGeom>
          <a:noFill/>
          <a:ln w="9525">
            <a:noFill/>
            <a:miter lim="800000"/>
            <a:headEnd/>
            <a:tailEnd/>
          </a:ln>
          <a:effectLst/>
        </p:spPr>
        <p:txBody>
          <a:bodyPr wrap="none" lIns="92479" tIns="46239" rIns="92479" bIns="46239">
            <a:spAutoFit/>
          </a:bodyPr>
          <a:lstStyle/>
          <a:p>
            <a:pPr algn="r" defTabSz="925240" eaLnBrk="0" hangingPunct="0">
              <a:defRPr/>
            </a:pPr>
            <a:r>
              <a:rPr lang="en-GB" sz="700" dirty="0">
                <a:solidFill>
                  <a:schemeClr val="bg2"/>
                </a:solidFill>
                <a:latin typeface="Arial Black" charset="0"/>
                <a:cs typeface="Times New Roman" charset="0"/>
              </a:rPr>
              <a:t>CRU  </a:t>
            </a:r>
            <a:r>
              <a:rPr lang="en-GB" sz="700" dirty="0">
                <a:latin typeface="Arial Black" charset="0"/>
                <a:cs typeface="Times New Roman" charset="0"/>
              </a:rPr>
              <a:t>confidential</a:t>
            </a:r>
            <a:endParaRPr lang="en-GB" sz="700" dirty="0">
              <a:cs typeface="Times New Roman" charset="0"/>
            </a:endParaRPr>
          </a:p>
        </p:txBody>
      </p:sp>
    </p:spTree>
    <p:extLst>
      <p:ext uri="{BB962C8B-B14F-4D97-AF65-F5344CB8AC3E}">
        <p14:creationId xmlns:p14="http://schemas.microsoft.com/office/powerpoint/2010/main" val="1644894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832503" y="4963319"/>
            <a:ext cx="5129435" cy="1346202"/>
          </a:xfrm>
          <a:prstGeom prst="rect">
            <a:avLst/>
          </a:prstGeom>
          <a:noFill/>
          <a:ln w="9525">
            <a:noFill/>
            <a:miter lim="800000"/>
            <a:headEnd/>
            <a:tailEnd/>
          </a:ln>
          <a:effectLst/>
        </p:spPr>
        <p:txBody>
          <a:bodyPr vert="horz" wrap="square" lIns="93681" tIns="46839" rIns="93681" bIns="46839"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8440" name="Text Box 8"/>
          <p:cNvSpPr txBox="1">
            <a:spLocks noChangeArrowheads="1"/>
          </p:cNvSpPr>
          <p:nvPr/>
        </p:nvSpPr>
        <p:spPr bwMode="auto">
          <a:xfrm>
            <a:off x="688354" y="1"/>
            <a:ext cx="5427449" cy="369332"/>
          </a:xfrm>
          <a:prstGeom prst="rect">
            <a:avLst/>
          </a:prstGeom>
          <a:noFill/>
          <a:ln w="9525">
            <a:noFill/>
            <a:miter lim="800000"/>
            <a:headEnd/>
            <a:tailEnd/>
          </a:ln>
          <a:effectLst/>
        </p:spPr>
        <p:txBody>
          <a:bodyPr lIns="0" tIns="0" rIns="0" bIns="0">
            <a:spAutoFit/>
          </a:bodyPr>
          <a:lstStyle/>
          <a:p>
            <a:pPr defTabSz="925240" eaLnBrk="0" hangingPunct="0">
              <a:tabLst>
                <a:tab pos="5297196" algn="r"/>
              </a:tabLst>
              <a:defRPr/>
            </a:pPr>
            <a:endParaRPr lang="en-GB" sz="800" dirty="0" smtClean="0">
              <a:latin typeface="Arial Black" charset="0"/>
              <a:cs typeface="Times New Roman" charset="0"/>
            </a:endParaRPr>
          </a:p>
          <a:p>
            <a:pPr defTabSz="925240" eaLnBrk="0" hangingPunct="0">
              <a:tabLst>
                <a:tab pos="5297196" algn="r"/>
              </a:tabLst>
              <a:defRPr/>
            </a:pPr>
            <a:r>
              <a:rPr lang="en-GB" sz="800" dirty="0" smtClean="0">
                <a:latin typeface="Arial Black" charset="0"/>
                <a:cs typeface="Times New Roman" charset="0"/>
              </a:rPr>
              <a:t>CRU Group   </a:t>
            </a:r>
            <a:r>
              <a:rPr lang="en-GB" sz="800" baseline="0" dirty="0" smtClean="0">
                <a:latin typeface="Arial Black" charset="0"/>
                <a:cs typeface="Times New Roman" charset="0"/>
              </a:rPr>
              <a:t>                           PDAC Outlook for Iron Ore</a:t>
            </a:r>
            <a:r>
              <a:rPr lang="en-GB" sz="800" dirty="0" smtClean="0">
                <a:solidFill>
                  <a:schemeClr val="bg2"/>
                </a:solidFill>
                <a:latin typeface="Arial Black" charset="0"/>
                <a:cs typeface="Times New Roman" charset="0"/>
              </a:rPr>
              <a:t> </a:t>
            </a:r>
            <a:r>
              <a:rPr lang="en-GB" sz="800" dirty="0" smtClean="0">
                <a:latin typeface="Arial Black" charset="0"/>
                <a:cs typeface="Times New Roman" charset="0"/>
              </a:rPr>
              <a:t>                               Mar 2015</a:t>
            </a:r>
            <a:r>
              <a:rPr lang="en-GB" sz="800" dirty="0">
                <a:latin typeface="Arial Black" charset="0"/>
                <a:cs typeface="Times New Roman" charset="0"/>
              </a:rPr>
              <a:t>	</a:t>
            </a:r>
            <a:fld id="{C6AC51A5-008E-40F5-9D9C-90FB8B9F6A2D}" type="slidenum">
              <a:rPr lang="en-GB" sz="800">
                <a:latin typeface="Arial Black" charset="0"/>
                <a:cs typeface="Times New Roman" charset="0"/>
              </a:rPr>
              <a:pPr defTabSz="925240" eaLnBrk="0" hangingPunct="0">
                <a:tabLst>
                  <a:tab pos="5297196" algn="r"/>
                </a:tabLst>
                <a:defRPr/>
              </a:pPr>
              <a:t>‹#›</a:t>
            </a:fld>
            <a:endParaRPr lang="en-GB" sz="800" dirty="0">
              <a:cs typeface="Times New Roman" charset="0"/>
            </a:endParaRPr>
          </a:p>
          <a:p>
            <a:pPr algn="ctr" defTabSz="925240" eaLnBrk="0" hangingPunct="0">
              <a:tabLst>
                <a:tab pos="5297196" algn="r"/>
              </a:tabLst>
              <a:defRPr/>
            </a:pPr>
            <a:endParaRPr lang="en-GB" sz="800" dirty="0">
              <a:cs typeface="Times New Roman" charset="0"/>
            </a:endParaRPr>
          </a:p>
        </p:txBody>
      </p:sp>
      <p:sp>
        <p:nvSpPr>
          <p:cNvPr id="18441" name="Text Box 9"/>
          <p:cNvSpPr txBox="1">
            <a:spLocks noChangeArrowheads="1"/>
          </p:cNvSpPr>
          <p:nvPr/>
        </p:nvSpPr>
        <p:spPr bwMode="auto">
          <a:xfrm>
            <a:off x="5224011" y="9639770"/>
            <a:ext cx="1076431" cy="201103"/>
          </a:xfrm>
          <a:prstGeom prst="rect">
            <a:avLst/>
          </a:prstGeom>
          <a:noFill/>
          <a:ln w="9525">
            <a:noFill/>
            <a:miter lim="800000"/>
            <a:headEnd/>
            <a:tailEnd/>
          </a:ln>
          <a:effectLst/>
        </p:spPr>
        <p:txBody>
          <a:bodyPr wrap="none" lIns="92479" tIns="46239" rIns="92479" bIns="46239">
            <a:spAutoFit/>
          </a:bodyPr>
          <a:lstStyle/>
          <a:p>
            <a:pPr algn="r" defTabSz="925240" eaLnBrk="0" hangingPunct="0">
              <a:defRPr/>
            </a:pPr>
            <a:r>
              <a:rPr lang="en-GB" sz="700" dirty="0">
                <a:solidFill>
                  <a:schemeClr val="bg2"/>
                </a:solidFill>
                <a:latin typeface="Arial Black" charset="0"/>
                <a:cs typeface="Times New Roman" charset="0"/>
              </a:rPr>
              <a:t>CRU   </a:t>
            </a:r>
            <a:r>
              <a:rPr lang="en-GB" sz="700" dirty="0">
                <a:latin typeface="Arial Black" charset="0"/>
                <a:cs typeface="Times New Roman" charset="0"/>
              </a:rPr>
              <a:t>confidential</a:t>
            </a:r>
            <a:endParaRPr lang="en-GB" sz="700" dirty="0">
              <a:cs typeface="Times New Roman" charset="0"/>
            </a:endParaRPr>
          </a:p>
        </p:txBody>
      </p:sp>
    </p:spTree>
    <p:extLst>
      <p:ext uri="{BB962C8B-B14F-4D97-AF65-F5344CB8AC3E}">
        <p14:creationId xmlns:p14="http://schemas.microsoft.com/office/powerpoint/2010/main" val="44984055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ts val="800"/>
      </a:spcAft>
      <a:defRPr sz="1100" kern="1200">
        <a:solidFill>
          <a:schemeClr val="tx1"/>
        </a:solidFill>
        <a:latin typeface="Times New Roman" pitchFamily="-111" charset="0"/>
        <a:ea typeface="ＭＳ Ｐゴシック" pitchFamily="-111" charset="-128"/>
        <a:cs typeface="ＭＳ Ｐゴシック" charset="-128"/>
      </a:defRPr>
    </a:lvl1pPr>
    <a:lvl2pPr marL="457200" algn="l" rtl="0" eaLnBrk="0" fontAlgn="base" hangingPunct="0">
      <a:spcBef>
        <a:spcPct val="0"/>
      </a:spcBef>
      <a:spcAft>
        <a:spcPts val="800"/>
      </a:spcAft>
      <a:defRPr sz="11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0"/>
      </a:spcBef>
      <a:spcAft>
        <a:spcPts val="800"/>
      </a:spcAft>
      <a:defRPr sz="11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0"/>
      </a:spcBef>
      <a:spcAft>
        <a:spcPts val="800"/>
      </a:spcAft>
      <a:defRPr sz="11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0"/>
      </a:spcBef>
      <a:spcAft>
        <a:spcPts val="800"/>
      </a:spcAft>
      <a:defRPr sz="11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2503" y="4963319"/>
            <a:ext cx="5129435" cy="4464496"/>
          </a:xfrm>
        </p:spPr>
        <p:txBody>
          <a:bodyPr>
            <a:normAutofit/>
          </a:bodyPr>
          <a:lstStyle/>
          <a:p>
            <a:r>
              <a:rPr lang="en-GB" sz="1600" dirty="0" smtClean="0"/>
              <a:t>Too this</a:t>
            </a:r>
          </a:p>
          <a:p>
            <a:pPr eaLnBrk="1" hangingPunct="1"/>
            <a:r>
              <a:rPr lang="en-AU" sz="1600" dirty="0" smtClean="0"/>
              <a:t>Grades</a:t>
            </a:r>
          </a:p>
          <a:p>
            <a:pPr eaLnBrk="1" hangingPunct="1">
              <a:buFont typeface="Arial" pitchFamily="34" charset="0"/>
              <a:buChar char="•"/>
            </a:pPr>
            <a:r>
              <a:rPr lang="en-AU" sz="1600" dirty="0" smtClean="0"/>
              <a:t> Innovation offsets cost impact of grade decline</a:t>
            </a:r>
          </a:p>
          <a:p>
            <a:pPr eaLnBrk="1" hangingPunct="1">
              <a:buFont typeface="Arial" pitchFamily="34" charset="0"/>
              <a:buChar char="•"/>
            </a:pPr>
            <a:r>
              <a:rPr lang="en-AU" sz="1600" dirty="0" smtClean="0"/>
              <a:t> ‘Right-size’ projects capture scale &amp; scope benefits</a:t>
            </a:r>
          </a:p>
          <a:p>
            <a:pPr eaLnBrk="1" hangingPunct="1"/>
            <a:r>
              <a:rPr lang="en-AU" sz="1600" dirty="0" smtClean="0"/>
              <a:t>Distribution</a:t>
            </a:r>
          </a:p>
          <a:p>
            <a:pPr eaLnBrk="1" hangingPunct="1">
              <a:buFont typeface="Arial" pitchFamily="34" charset="0"/>
              <a:buChar char="•"/>
            </a:pPr>
            <a:r>
              <a:rPr lang="en-AU" sz="1600" dirty="0" smtClean="0"/>
              <a:t> Top-down clarity in pre-tax NPV split mine-by-mine</a:t>
            </a:r>
          </a:p>
          <a:p>
            <a:pPr eaLnBrk="1" hangingPunct="1">
              <a:buFont typeface="Arial" pitchFamily="34" charset="0"/>
              <a:buChar char="•"/>
            </a:pPr>
            <a:r>
              <a:rPr lang="en-AU" sz="1600" dirty="0" smtClean="0"/>
              <a:t> Delivery of growth in societal returns from mining</a:t>
            </a:r>
          </a:p>
          <a:p>
            <a:pPr eaLnBrk="1" hangingPunct="1"/>
            <a:r>
              <a:rPr lang="en-AU" sz="1600" dirty="0" smtClean="0"/>
              <a:t>People</a:t>
            </a:r>
          </a:p>
          <a:p>
            <a:pPr eaLnBrk="1" hangingPunct="1">
              <a:buFont typeface="Arial" pitchFamily="34" charset="0"/>
              <a:buChar char="•"/>
            </a:pPr>
            <a:r>
              <a:rPr lang="en-AU" sz="1600" dirty="0" smtClean="0"/>
              <a:t> Highly-valued workforce </a:t>
            </a:r>
          </a:p>
          <a:p>
            <a:pPr eaLnBrk="1" hangingPunct="1">
              <a:buFont typeface="Arial" pitchFamily="34" charset="0"/>
              <a:buChar char="•"/>
            </a:pPr>
            <a:r>
              <a:rPr lang="en-AU" sz="1600" dirty="0" smtClean="0"/>
              <a:t> Step-change improvement</a:t>
            </a:r>
          </a:p>
          <a:p>
            <a:pPr eaLnBrk="1" hangingPunct="1">
              <a:buFont typeface="Arial" pitchFamily="34" charset="0"/>
              <a:buChar char="•"/>
            </a:pPr>
            <a:r>
              <a:rPr lang="en-AU" sz="1600" dirty="0" smtClean="0"/>
              <a:t> Focus upon team performance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0"/>
          </p:nvPr>
        </p:nvSpPr>
        <p:spPr/>
        <p:txBody>
          <a:bodyPr>
            <a:normAutofit/>
          </a:bodyPr>
          <a:lstStyle/>
          <a:p>
            <a:endParaRPr lang="en-GB" dirty="0"/>
          </a:p>
        </p:txBody>
      </p:sp>
    </p:spTree>
    <p:extLst>
      <p:ext uri="{BB962C8B-B14F-4D97-AF65-F5344CB8AC3E}">
        <p14:creationId xmlns:p14="http://schemas.microsoft.com/office/powerpoint/2010/main" val="234229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one add Tin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a:xfrm>
            <a:off x="3849688" y="9428242"/>
            <a:ext cx="2946400" cy="496809"/>
          </a:xfrm>
          <a:prstGeom prst="rect">
            <a:avLst/>
          </a:prstGeom>
        </p:spPr>
        <p:txBody>
          <a:bodyPr/>
          <a:lstStyle/>
          <a:p>
            <a:pPr>
              <a:defRPr/>
            </a:pPr>
            <a:fld id="{60C233CE-D52E-43C1-A908-763B117AED28}" type="slidenum">
              <a:rPr lang="en-GB" smtClean="0"/>
              <a:pPr>
                <a:defRPr/>
              </a:pPr>
              <a:t>24</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1"/>
          <p:cNvSpPr>
            <a:spLocks noGrp="1"/>
          </p:cNvSpPr>
          <p:nvPr>
            <p:ph type="body" sz="quarter" idx="3"/>
          </p:nvPr>
        </p:nvSpPr>
        <p:spPr>
          <a:xfrm>
            <a:off x="832503" y="4963319"/>
            <a:ext cx="5129435" cy="4392488"/>
          </a:xfrm>
        </p:spPr>
        <p:txBody>
          <a:bodyPr/>
          <a:lstStyle/>
          <a:p>
            <a:endParaRPr lang="en-GB"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1"/>
          <p:cNvSpPr>
            <a:spLocks noGrp="1"/>
          </p:cNvSpPr>
          <p:nvPr>
            <p:ph type="body" sz="quarter" idx="3"/>
          </p:nvPr>
        </p:nvSpPr>
        <p:spPr>
          <a:xfrm>
            <a:off x="832503" y="4963319"/>
            <a:ext cx="5129435" cy="4392488"/>
          </a:xfrm>
        </p:spPr>
        <p:txBody>
          <a:bodyPr/>
          <a:lstStyle/>
          <a:p>
            <a:endParaRPr lang="en-GB"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0"/>
          </p:nvPr>
        </p:nvSpPr>
        <p:spPr/>
        <p:txBody>
          <a:bodyPr>
            <a:normAutofit/>
          </a:bodyPr>
          <a:lstStyle/>
          <a:p>
            <a:endParaRPr lang="en-GB" dirty="0"/>
          </a:p>
        </p:txBody>
      </p:sp>
    </p:spTree>
    <p:extLst>
      <p:ext uri="{BB962C8B-B14F-4D97-AF65-F5344CB8AC3E}">
        <p14:creationId xmlns:p14="http://schemas.microsoft.com/office/powerpoint/2010/main" val="3746886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ru Master Powerpoint0311-2.eps"/>
          <p:cNvPicPr>
            <a:picLocks noChangeAspect="1"/>
          </p:cNvPicPr>
          <p:nvPr userDrawn="1"/>
        </p:nvPicPr>
        <p:blipFill>
          <a:blip r:embed="rId2"/>
          <a:srcRect/>
          <a:stretch>
            <a:fillRect/>
          </a:stretch>
        </p:blipFill>
        <p:spPr bwMode="auto">
          <a:xfrm>
            <a:off x="222250" y="260350"/>
            <a:ext cx="8699500" cy="6337300"/>
          </a:xfrm>
          <a:prstGeom prst="rect">
            <a:avLst/>
          </a:prstGeom>
          <a:noFill/>
          <a:ln w="9525">
            <a:noFill/>
            <a:miter lim="800000"/>
            <a:headEnd/>
            <a:tailEnd/>
          </a:ln>
        </p:spPr>
      </p:pic>
      <p:sp>
        <p:nvSpPr>
          <p:cNvPr id="5" name="Rectangle 23"/>
          <p:cNvSpPr>
            <a:spLocks noChangeArrowheads="1"/>
          </p:cNvSpPr>
          <p:nvPr/>
        </p:nvSpPr>
        <p:spPr bwMode="auto">
          <a:xfrm>
            <a:off x="3197225" y="5549900"/>
            <a:ext cx="5670550" cy="244475"/>
          </a:xfrm>
          <a:prstGeom prst="rect">
            <a:avLst/>
          </a:prstGeom>
          <a:noFill/>
          <a:ln w="12700">
            <a:noFill/>
            <a:miter lim="800000"/>
            <a:headEnd/>
            <a:tailEnd/>
          </a:ln>
          <a:effectLst/>
        </p:spPr>
        <p:txBody>
          <a:bodyPr>
            <a:spAutoFit/>
          </a:bodyPr>
          <a:lstStyle/>
          <a:p>
            <a:pPr algn="r" eaLnBrk="0" hangingPunct="0">
              <a:tabLst>
                <a:tab pos="3900488" algn="l"/>
              </a:tabLst>
              <a:defRPr/>
            </a:pPr>
            <a:endParaRPr lang="en-US" sz="1000" dirty="0">
              <a:ea typeface="ＭＳ Ｐゴシック" pitchFamily="-111" charset="-128"/>
            </a:endParaRPr>
          </a:p>
        </p:txBody>
      </p:sp>
      <p:sp>
        <p:nvSpPr>
          <p:cNvPr id="6" name="Rectangle 36"/>
          <p:cNvSpPr>
            <a:spLocks noChangeArrowheads="1"/>
          </p:cNvSpPr>
          <p:nvPr/>
        </p:nvSpPr>
        <p:spPr bwMode="auto">
          <a:xfrm>
            <a:off x="0" y="0"/>
            <a:ext cx="9144000" cy="6858000"/>
          </a:xfrm>
          <a:prstGeom prst="rect">
            <a:avLst/>
          </a:prstGeom>
          <a:noFill/>
          <a:ln w="6350">
            <a:solidFill>
              <a:schemeClr val="tx1"/>
            </a:solidFill>
            <a:miter lim="800000"/>
            <a:headEnd/>
            <a:tailEnd/>
          </a:ln>
          <a:effectLst/>
        </p:spPr>
        <p:txBody>
          <a:bodyPr wrap="none" anchor="ctr"/>
          <a:lstStyle/>
          <a:p>
            <a:pPr eaLnBrk="0" hangingPunct="0">
              <a:defRPr/>
            </a:pPr>
            <a:endParaRPr lang="en-US" dirty="0">
              <a:ea typeface="ＭＳ Ｐゴシック" pitchFamily="-111" charset="-128"/>
            </a:endParaRPr>
          </a:p>
        </p:txBody>
      </p:sp>
      <p:sp>
        <p:nvSpPr>
          <p:cNvPr id="31746" name="Rectangle 2"/>
          <p:cNvSpPr>
            <a:spLocks noGrp="1" noChangeArrowheads="1"/>
          </p:cNvSpPr>
          <p:nvPr>
            <p:ph type="ctrTitle"/>
          </p:nvPr>
        </p:nvSpPr>
        <p:spPr>
          <a:xfrm>
            <a:off x="685800" y="1731963"/>
            <a:ext cx="7772400" cy="1143000"/>
          </a:xfrm>
        </p:spPr>
        <p:txBody>
          <a:bodyPr anchor="ctr"/>
          <a:lstStyle>
            <a:lvl1pPr>
              <a:defRPr sz="3600">
                <a:solidFill>
                  <a:schemeClr val="bg1"/>
                </a:solidFill>
              </a:defRPr>
            </a:lvl1pPr>
          </a:lstStyle>
          <a:p>
            <a:r>
              <a:rPr lang="en-GB" dirty="0"/>
              <a:t>Click to edit Master title style</a:t>
            </a:r>
          </a:p>
        </p:txBody>
      </p:sp>
      <p:sp>
        <p:nvSpPr>
          <p:cNvPr id="31752" name="Rectangle 8"/>
          <p:cNvSpPr>
            <a:spLocks noGrp="1" noChangeArrowheads="1"/>
          </p:cNvSpPr>
          <p:nvPr>
            <p:ph type="subTitle" idx="1"/>
          </p:nvPr>
        </p:nvSpPr>
        <p:spPr>
          <a:xfrm>
            <a:off x="685800" y="2819400"/>
            <a:ext cx="7086600" cy="960263"/>
          </a:xfrm>
        </p:spPr>
        <p:txBody>
          <a:bodyPr anchor="ctr"/>
          <a:lstStyle>
            <a:lvl1pPr marL="0" indent="0">
              <a:spcBef>
                <a:spcPct val="35000"/>
              </a:spcBef>
              <a:buClr>
                <a:schemeClr val="bg2"/>
              </a:buClr>
              <a:buFontTx/>
              <a:buNone/>
              <a:defRPr sz="2400" b="0">
                <a:solidFill>
                  <a:schemeClr val="tx1">
                    <a:lumMod val="65000"/>
                    <a:lumOff val="35000"/>
                  </a:schemeClr>
                </a:solidFill>
              </a:defRPr>
            </a:lvl1pPr>
          </a:lstStyle>
          <a:p>
            <a:r>
              <a:rPr lang="en-GB" dirty="0"/>
              <a:t>Click to edit Master subtitle style</a:t>
            </a:r>
          </a:p>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5"/>
          <p:cNvSpPr>
            <a:spLocks noGrp="1" noChangeArrowheads="1"/>
          </p:cNvSpPr>
          <p:nvPr>
            <p:ph type="sldNum" sz="quarter" idx="10"/>
          </p:nvPr>
        </p:nvSpPr>
        <p:spPr>
          <a:ln/>
        </p:spPr>
        <p:txBody>
          <a:bodyPr/>
          <a:lstStyle>
            <a:lvl1pPr>
              <a:defRPr/>
            </a:lvl1pPr>
          </a:lstStyle>
          <a:p>
            <a:pPr>
              <a:defRPr/>
            </a:pPr>
            <a:fld id="{0B20F8A7-EE2B-4E42-A6B3-FA4DB26576E1}"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1630363"/>
            <a:ext cx="2019300" cy="3065462"/>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542925" y="1630363"/>
            <a:ext cx="5905500" cy="30654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15"/>
          <p:cNvSpPr>
            <a:spLocks noGrp="1" noChangeArrowheads="1"/>
          </p:cNvSpPr>
          <p:nvPr>
            <p:ph type="sldNum" sz="quarter" idx="10"/>
          </p:nvPr>
        </p:nvSpPr>
        <p:spPr>
          <a:ln/>
        </p:spPr>
        <p:txBody>
          <a:bodyPr/>
          <a:lstStyle>
            <a:lvl1pPr>
              <a:defRPr/>
            </a:lvl1pPr>
          </a:lstStyle>
          <a:p>
            <a:pPr>
              <a:defRPr/>
            </a:pPr>
            <a:fld id="{A180D1CA-74C8-453A-94E5-38C3EB3763AB}"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81163" y="260350"/>
            <a:ext cx="6994525" cy="777875"/>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7450" y="1600200"/>
            <a:ext cx="3667125"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06975" y="1600200"/>
            <a:ext cx="3668713" cy="4525963"/>
          </a:xfrm>
          <a:prstGeom prst="rect">
            <a:avLst/>
          </a:prstGeom>
        </p:spPr>
        <p:txBody>
          <a:bodyPr/>
          <a:lstStyle/>
          <a:p>
            <a:pPr lvl="0"/>
            <a:endParaRPr lang="en-GB" noProof="0" dirty="0" smtClean="0"/>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858000" y="152400"/>
            <a:ext cx="2133600" cy="476250"/>
          </a:xfrm>
          <a:prstGeom prst="rect">
            <a:avLst/>
          </a:prstGeom>
          <a:ln/>
        </p:spPr>
        <p:txBody>
          <a:bodyPr/>
          <a:lstStyle>
            <a:lvl1pPr>
              <a:defRPr/>
            </a:lvl1pPr>
          </a:lstStyle>
          <a:p>
            <a:pPr>
              <a:defRPr/>
            </a:pPr>
            <a:fld id="{7598558A-6E45-4CAD-9A79-AB3FD2D2F66F}" type="slidenum">
              <a:rPr lang="en-GB"/>
              <a:pPr>
                <a:defRPr/>
              </a:pPr>
              <a:t>‹#›</a:t>
            </a:fld>
            <a:endParaRPr lang="en-GB"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5" y="1851657"/>
            <a:ext cx="8305800" cy="18145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15"/>
          <p:cNvSpPr>
            <a:spLocks noGrp="1" noChangeArrowheads="1"/>
          </p:cNvSpPr>
          <p:nvPr>
            <p:ph type="sldNum" sz="quarter" idx="10"/>
          </p:nvPr>
        </p:nvSpPr>
        <p:spPr>
          <a:ln/>
        </p:spPr>
        <p:txBody>
          <a:bodyPr/>
          <a:lstStyle>
            <a:lvl1pPr>
              <a:defRPr>
                <a:solidFill>
                  <a:srgbClr val="264770"/>
                </a:solidFill>
              </a:defRPr>
            </a:lvl1pPr>
          </a:lstStyle>
          <a:p>
            <a:pPr>
              <a:defRPr/>
            </a:pPr>
            <a:fld id="{3C6CC94B-5A83-41C0-B48B-E3D3D908203C}" type="slidenum">
              <a:rPr lang="en-GB" smtClean="0"/>
              <a:pPr>
                <a:defRPr/>
              </a:pPr>
              <a:t>‹#›</a:t>
            </a:fld>
            <a:endParaRPr lang="en-GB" dirty="0"/>
          </a:p>
        </p:txBody>
      </p:sp>
      <p:sp>
        <p:nvSpPr>
          <p:cNvPr id="12" name="Title 11"/>
          <p:cNvSpPr>
            <a:spLocks noGrp="1"/>
          </p:cNvSpPr>
          <p:nvPr>
            <p:ph type="title"/>
          </p:nvPr>
        </p:nvSpPr>
        <p:spPr>
          <a:xfrm>
            <a:off x="374075" y="627521"/>
            <a:ext cx="8391525" cy="1076325"/>
          </a:xfrm>
        </p:spPr>
        <p:txBody>
          <a:bodyPr/>
          <a:lstStyle/>
          <a:p>
            <a:r>
              <a:rPr lang="en-US" smtClean="0"/>
              <a:t>Click to edit Master title style</a:t>
            </a:r>
            <a:endParaRPr lang="en-GB" dirty="0"/>
          </a:p>
        </p:txBody>
      </p:sp>
      <p:sp>
        <p:nvSpPr>
          <p:cNvPr id="8" name="Text Placeholder 7"/>
          <p:cNvSpPr>
            <a:spLocks noGrp="1"/>
          </p:cNvSpPr>
          <p:nvPr>
            <p:ph type="body" sz="quarter" idx="11" hasCustomPrompt="1"/>
          </p:nvPr>
        </p:nvSpPr>
        <p:spPr>
          <a:xfrm>
            <a:off x="6347143" y="6381433"/>
            <a:ext cx="2430462" cy="261610"/>
          </a:xfrm>
        </p:spPr>
        <p:txBody>
          <a:bodyPr/>
          <a:lstStyle>
            <a:lvl1pPr algn="r">
              <a:buNone/>
              <a:defRPr sz="1100">
                <a:solidFill>
                  <a:srgbClr val="FFFFFF"/>
                </a:solidFill>
              </a:defRPr>
            </a:lvl1pPr>
            <a:lvl2pPr algn="r">
              <a:defRPr sz="1200">
                <a:solidFill>
                  <a:srgbClr val="FFFFFF"/>
                </a:solidFill>
              </a:defRPr>
            </a:lvl2pPr>
            <a:lvl3pPr algn="r">
              <a:defRPr sz="1200">
                <a:solidFill>
                  <a:srgbClr val="FFFFFF"/>
                </a:solidFill>
              </a:defRPr>
            </a:lvl3pPr>
            <a:lvl4pPr algn="r">
              <a:defRPr sz="1200">
                <a:solidFill>
                  <a:srgbClr val="FFFFFF"/>
                </a:solidFill>
              </a:defRPr>
            </a:lvl4pPr>
            <a:lvl5pPr algn="r">
              <a:defRPr sz="1200">
                <a:solidFill>
                  <a:srgbClr val="FFFFFF"/>
                </a:solidFill>
              </a:defRPr>
            </a:lvl5pPr>
          </a:lstStyle>
          <a:p>
            <a:pPr lvl="0"/>
            <a:r>
              <a:rPr lang="en-US" dirty="0" smtClean="0"/>
              <a:t>Click to add Data source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Rectangle 15"/>
          <p:cNvSpPr>
            <a:spLocks noGrp="1" noChangeArrowheads="1"/>
          </p:cNvSpPr>
          <p:nvPr>
            <p:ph type="sldNum" sz="quarter" idx="10"/>
          </p:nvPr>
        </p:nvSpPr>
        <p:spPr>
          <a:ln/>
        </p:spPr>
        <p:txBody>
          <a:bodyPr/>
          <a:lstStyle>
            <a:lvl1pPr>
              <a:defRPr/>
            </a:lvl1pPr>
          </a:lstStyle>
          <a:p>
            <a:pPr>
              <a:defRPr/>
            </a:pPr>
            <a:fld id="{582A3D72-D422-4180-B80D-27BD07CF2CEC}" type="slidenum">
              <a:rPr lang="en-GB"/>
              <a:pPr>
                <a:defRPr/>
              </a:pPr>
              <a:t>‹#›</a:t>
            </a:fld>
            <a:endParaRPr lang="en-GB" dirty="0"/>
          </a:p>
        </p:txBody>
      </p:sp>
      <p:sp>
        <p:nvSpPr>
          <p:cNvPr id="6" name="Title 4"/>
          <p:cNvSpPr>
            <a:spLocks noGrp="1"/>
          </p:cNvSpPr>
          <p:nvPr>
            <p:ph type="title"/>
          </p:nvPr>
        </p:nvSpPr>
        <p:spPr>
          <a:xfrm>
            <a:off x="223902" y="1378868"/>
            <a:ext cx="8676000" cy="468000"/>
          </a:xfrm>
        </p:spPr>
        <p:txBody>
          <a:bodyPr/>
          <a:lstStyle>
            <a:lvl1pPr>
              <a:defRPr sz="2400" b="0">
                <a:solidFill>
                  <a:srgbClr val="003D7E"/>
                </a:solidFill>
              </a:defRPr>
            </a:lvl1pPr>
          </a:lstStyle>
          <a:p>
            <a:r>
              <a:rPr lang="en-US" smtClean="0"/>
              <a:t>Click to edit Master title style</a:t>
            </a:r>
            <a:endParaRPr lang="en-GB" dirty="0"/>
          </a:p>
        </p:txBody>
      </p:sp>
      <p:sp>
        <p:nvSpPr>
          <p:cNvPr id="7" name="Content Placeholder 2"/>
          <p:cNvSpPr>
            <a:spLocks noGrp="1"/>
          </p:cNvSpPr>
          <p:nvPr>
            <p:ph idx="1"/>
          </p:nvPr>
        </p:nvSpPr>
        <p:spPr>
          <a:xfrm>
            <a:off x="223902" y="2228049"/>
            <a:ext cx="4338000" cy="18312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1"/>
          </p:nvPr>
        </p:nvSpPr>
        <p:spPr>
          <a:xfrm>
            <a:off x="4572000" y="2227905"/>
            <a:ext cx="4338000" cy="18312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2"/>
          <p:cNvSpPr>
            <a:spLocks noGrp="1"/>
          </p:cNvSpPr>
          <p:nvPr>
            <p:ph type="body" idx="12"/>
          </p:nvPr>
        </p:nvSpPr>
        <p:spPr>
          <a:xfrm>
            <a:off x="223902" y="1853702"/>
            <a:ext cx="4338000" cy="369332"/>
          </a:xfrm>
        </p:spPr>
        <p:txBody>
          <a:bodyPr anchor="b"/>
          <a:lstStyle>
            <a:lvl1pPr marL="0" indent="0">
              <a:buNone/>
              <a:defRPr sz="18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572000" y="1853702"/>
            <a:ext cx="4338000" cy="369332"/>
          </a:xfrm>
        </p:spPr>
        <p:txBody>
          <a:bodyPr anchor="b"/>
          <a:lstStyle>
            <a:lvl1pPr marL="0" indent="0">
              <a:buNone/>
              <a:defRPr sz="18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idx="13"/>
          </p:nvPr>
        </p:nvSpPr>
        <p:spPr>
          <a:xfrm>
            <a:off x="223902" y="4452399"/>
            <a:ext cx="4338000" cy="18312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Content Placeholder 2"/>
          <p:cNvSpPr>
            <a:spLocks noGrp="1"/>
          </p:cNvSpPr>
          <p:nvPr>
            <p:ph idx="14"/>
          </p:nvPr>
        </p:nvSpPr>
        <p:spPr>
          <a:xfrm>
            <a:off x="4572000" y="4452253"/>
            <a:ext cx="4338000" cy="1831271"/>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2"/>
          <p:cNvSpPr>
            <a:spLocks noGrp="1"/>
          </p:cNvSpPr>
          <p:nvPr>
            <p:ph type="body" idx="15"/>
          </p:nvPr>
        </p:nvSpPr>
        <p:spPr>
          <a:xfrm>
            <a:off x="224886" y="4068194"/>
            <a:ext cx="4338000" cy="369332"/>
          </a:xfrm>
        </p:spPr>
        <p:txBody>
          <a:bodyPr anchor="b"/>
          <a:lstStyle>
            <a:lvl1pPr marL="0" indent="0">
              <a:buNone/>
              <a:defRPr sz="18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6"/>
          </p:nvPr>
        </p:nvSpPr>
        <p:spPr>
          <a:xfrm>
            <a:off x="4572984" y="4068194"/>
            <a:ext cx="4338000" cy="369332"/>
          </a:xfrm>
        </p:spPr>
        <p:txBody>
          <a:bodyPr anchor="b"/>
          <a:lstStyle>
            <a:lvl1pPr marL="0" indent="0">
              <a:buNone/>
              <a:defRPr sz="1800" b="1">
                <a:solidFill>
                  <a:schemeClr val="tx1">
                    <a:lumMod val="95000"/>
                    <a:lumOff val="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8"/>
          <p:cNvSpPr>
            <a:spLocks noGrp="1" noChangeArrowheads="1"/>
          </p:cNvSpPr>
          <p:nvPr>
            <p:ph type="sldNum" sz="quarter" idx="10"/>
          </p:nvPr>
        </p:nvSpPr>
        <p:spPr>
          <a:ln/>
        </p:spPr>
        <p:txBody>
          <a:bodyPr/>
          <a:lstStyle>
            <a:lvl1pPr>
              <a:defRPr/>
            </a:lvl1pPr>
          </a:lstStyle>
          <a:p>
            <a:pPr>
              <a:defRPr/>
            </a:pPr>
            <a:fld id="{45C7F49D-EE1F-47CB-B485-762908CEE665}" type="slidenum">
              <a:rPr lang="en-GB"/>
              <a:pPr>
                <a:defRPr/>
              </a:pPr>
              <a:t>‹#›</a:t>
            </a:fld>
            <a:endParaRPr lang="en-GB" dirty="0"/>
          </a:p>
        </p:txBody>
      </p:sp>
    </p:spTree>
    <p:extLst>
      <p:ext uri="{BB962C8B-B14F-4D97-AF65-F5344CB8AC3E}">
        <p14:creationId xmlns:p14="http://schemas.microsoft.com/office/powerpoint/2010/main" val="4279702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Rectangle 15"/>
          <p:cNvSpPr>
            <a:spLocks noGrp="1" noChangeArrowheads="1"/>
          </p:cNvSpPr>
          <p:nvPr>
            <p:ph type="sldNum" sz="quarter" idx="10"/>
          </p:nvPr>
        </p:nvSpPr>
        <p:spPr>
          <a:ln/>
        </p:spPr>
        <p:txBody>
          <a:bodyPr/>
          <a:lstStyle>
            <a:lvl1pPr>
              <a:defRPr/>
            </a:lvl1pPr>
          </a:lstStyle>
          <a:p>
            <a:pPr>
              <a:defRPr/>
            </a:pPr>
            <a:fld id="{582A3D72-D422-4180-B80D-27BD07CF2CEC}" type="slidenum">
              <a:rPr lang="en-GB"/>
              <a:pPr>
                <a:defRPr/>
              </a:pPr>
              <a:t>‹#›</a:t>
            </a:fld>
            <a:endParaRPr lang="en-GB" dirty="0"/>
          </a:p>
        </p:txBody>
      </p:sp>
      <p:sp>
        <p:nvSpPr>
          <p:cNvPr id="6" name="Title 4"/>
          <p:cNvSpPr>
            <a:spLocks noGrp="1"/>
          </p:cNvSpPr>
          <p:nvPr>
            <p:ph type="title"/>
          </p:nvPr>
        </p:nvSpPr>
        <p:spPr>
          <a:xfrm>
            <a:off x="224886" y="1378868"/>
            <a:ext cx="8676000" cy="468000"/>
          </a:xfrm>
        </p:spPr>
        <p:txBody>
          <a:bodyPr/>
          <a:lstStyle>
            <a:lvl1pPr>
              <a:defRPr sz="2400" b="0">
                <a:solidFill>
                  <a:srgbClr val="003D7E"/>
                </a:solidFill>
              </a:defRPr>
            </a:lvl1pPr>
          </a:lstStyle>
          <a:p>
            <a:r>
              <a:rPr lang="en-US" smtClean="0"/>
              <a:t>Click to edit Master title style</a:t>
            </a:r>
            <a:endParaRPr lang="en-GB" dirty="0"/>
          </a:p>
        </p:txBody>
      </p:sp>
      <p:sp>
        <p:nvSpPr>
          <p:cNvPr id="7" name="Content Placeholder 2"/>
          <p:cNvSpPr>
            <a:spLocks noGrp="1"/>
          </p:cNvSpPr>
          <p:nvPr>
            <p:ph idx="1"/>
          </p:nvPr>
        </p:nvSpPr>
        <p:spPr>
          <a:xfrm>
            <a:off x="224886" y="2237777"/>
            <a:ext cx="4338000" cy="4153279"/>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1"/>
          </p:nvPr>
        </p:nvSpPr>
        <p:spPr>
          <a:xfrm>
            <a:off x="4572000" y="2237632"/>
            <a:ext cx="4338000" cy="4154400"/>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2"/>
          <p:cNvSpPr>
            <a:spLocks noGrp="1"/>
          </p:cNvSpPr>
          <p:nvPr>
            <p:ph type="body" idx="12"/>
          </p:nvPr>
        </p:nvSpPr>
        <p:spPr>
          <a:xfrm>
            <a:off x="224886" y="1853702"/>
            <a:ext cx="4338000" cy="369332"/>
          </a:xfrm>
        </p:spPr>
        <p:txBody>
          <a:bodyPr anchor="b"/>
          <a:lstStyle>
            <a:lvl1pPr marL="0" indent="0">
              <a:buNone/>
              <a:defRPr sz="18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p:cNvSpPr>
            <a:spLocks noGrp="1"/>
          </p:cNvSpPr>
          <p:nvPr>
            <p:ph type="body" sz="quarter" idx="3"/>
          </p:nvPr>
        </p:nvSpPr>
        <p:spPr>
          <a:xfrm>
            <a:off x="4572000" y="1853702"/>
            <a:ext cx="4338000" cy="369332"/>
          </a:xfrm>
        </p:spPr>
        <p:txBody>
          <a:bodyPr anchor="b"/>
          <a:lstStyle>
            <a:lvl1pPr marL="0" indent="0">
              <a:buNone/>
              <a:defRPr sz="18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4188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170" y="964975"/>
            <a:ext cx="8229600" cy="578447"/>
          </a:xfrm>
          <a:prstGeom prst="rect">
            <a:avLst/>
          </a:prstGeom>
        </p:spPr>
        <p:txBody>
          <a:bodyPr/>
          <a:lstStyle>
            <a:lvl1pPr algn="l">
              <a:defRPr sz="2200">
                <a:solidFill>
                  <a:srgbClr val="003D7E"/>
                </a:solidFill>
                <a:latin typeface="Arial MT Md"/>
                <a:cs typeface="Arial MT Md"/>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461170" y="1541203"/>
            <a:ext cx="8229600" cy="377372"/>
          </a:xfrm>
          <a:prstGeom prst="rect">
            <a:avLst/>
          </a:prstGeom>
        </p:spPr>
        <p:txBody>
          <a:bodyPr/>
          <a:lstStyle>
            <a:lvl1pPr algn="l">
              <a:buNone/>
              <a:defRPr sz="1600">
                <a:solidFill>
                  <a:schemeClr val="tx1"/>
                </a:solidFill>
                <a:latin typeface="Arial MT Md"/>
                <a:cs typeface="Arial MT Md"/>
              </a:defRPr>
            </a:lvl1pPr>
          </a:lstStyle>
          <a:p>
            <a:pPr lvl="0"/>
            <a:r>
              <a:rPr lang="en-US" smtClean="0"/>
              <a:t>Click to edit Master text styles</a:t>
            </a:r>
          </a:p>
        </p:txBody>
      </p:sp>
      <p:sp>
        <p:nvSpPr>
          <p:cNvPr id="6" name="Text Placeholder 8"/>
          <p:cNvSpPr>
            <a:spLocks noGrp="1"/>
          </p:cNvSpPr>
          <p:nvPr>
            <p:ph type="body" sz="quarter" idx="11"/>
          </p:nvPr>
        </p:nvSpPr>
        <p:spPr>
          <a:xfrm>
            <a:off x="2339654" y="6134665"/>
            <a:ext cx="4464698" cy="238125"/>
          </a:xfrm>
          <a:prstGeom prst="rect">
            <a:avLst/>
          </a:prstGeom>
        </p:spPr>
        <p:txBody>
          <a:bodyPr/>
          <a:lstStyle>
            <a:lvl1pPr marL="0" indent="0" algn="ctr">
              <a:spcBef>
                <a:spcPts val="200"/>
              </a:spcBef>
              <a:buNone/>
              <a:defRPr sz="1100" baseline="0">
                <a:latin typeface="Arial" pitchFamily="34" charset="0"/>
                <a:cs typeface="Arial" pitchFamily="34" charset="0"/>
              </a:defRPr>
            </a:lvl1pPr>
            <a:lvl2pPr>
              <a:defRPr sz="1100">
                <a:latin typeface="Arial" pitchFamily="34" charset="0"/>
                <a:cs typeface="Arial" pitchFamily="34" charset="0"/>
              </a:defRPr>
            </a:lvl2pPr>
            <a:lvl3pPr>
              <a:defRPr sz="105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p:txBody>
      </p:sp>
      <p:sp>
        <p:nvSpPr>
          <p:cNvPr id="7" name="TextBox 6"/>
          <p:cNvSpPr txBox="1"/>
          <p:nvPr/>
        </p:nvSpPr>
        <p:spPr>
          <a:xfrm>
            <a:off x="4609324" y="6587412"/>
            <a:ext cx="184731" cy="261549"/>
          </a:xfrm>
          <a:prstGeom prst="rect">
            <a:avLst/>
          </a:prstGeom>
        </p:spPr>
        <p:txBody>
          <a:bodyPr wrap="non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8" name="Content Placeholder 2"/>
          <p:cNvSpPr>
            <a:spLocks noGrp="1"/>
          </p:cNvSpPr>
          <p:nvPr>
            <p:ph idx="1"/>
          </p:nvPr>
        </p:nvSpPr>
        <p:spPr>
          <a:xfrm>
            <a:off x="457203" y="2245139"/>
            <a:ext cx="8229600" cy="3888953"/>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800">
                <a:solidFill>
                  <a:schemeClr val="tx1"/>
                </a:solidFill>
                <a:latin typeface="Arial" pitchFamily="34" charset="0"/>
                <a:cs typeface="Arial" pitchFamily="34" charset="0"/>
              </a:defRPr>
            </a:lvl4pPr>
            <a:lvl5pPr marL="1143000" indent="-228600">
              <a:defRPr sz="18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20751"/>
            <a:ext cx="4040188" cy="639763"/>
          </a:xfrm>
          <a:prstGeom prst="rect">
            <a:avLst/>
          </a:prstGeo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31" y="2220751"/>
            <a:ext cx="4041775" cy="639763"/>
          </a:xfrm>
          <a:prstGeom prst="rect">
            <a:avLst/>
          </a:prstGeo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860514"/>
            <a:ext cx="4041775" cy="3269926"/>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600">
                <a:solidFill>
                  <a:schemeClr val="tx1"/>
                </a:solidFill>
                <a:latin typeface="Arial" pitchFamily="34" charset="0"/>
                <a:cs typeface="Arial" pitchFamily="34" charset="0"/>
              </a:defRPr>
            </a:lvl4pPr>
            <a:lvl5pPr marL="1143000" indent="-228600">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5"/>
          <p:cNvSpPr>
            <a:spLocks noGrp="1"/>
          </p:cNvSpPr>
          <p:nvPr>
            <p:ph sz="quarter" idx="11"/>
          </p:nvPr>
        </p:nvSpPr>
        <p:spPr>
          <a:xfrm>
            <a:off x="457204" y="2860514"/>
            <a:ext cx="4041775" cy="3269926"/>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600">
                <a:solidFill>
                  <a:schemeClr val="tx1"/>
                </a:solidFill>
                <a:latin typeface="Arial" pitchFamily="34" charset="0"/>
                <a:cs typeface="Arial" pitchFamily="34" charset="0"/>
              </a:defRPr>
            </a:lvl4pPr>
            <a:lvl5pPr marL="1143000" indent="-228600">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itle 1"/>
          <p:cNvSpPr>
            <a:spLocks noGrp="1"/>
          </p:cNvSpPr>
          <p:nvPr>
            <p:ph type="title"/>
          </p:nvPr>
        </p:nvSpPr>
        <p:spPr>
          <a:xfrm>
            <a:off x="461170" y="960277"/>
            <a:ext cx="8229600" cy="436563"/>
          </a:xfrm>
          <a:prstGeom prst="rect">
            <a:avLst/>
          </a:prstGeom>
        </p:spPr>
        <p:txBody>
          <a:bodyPr/>
          <a:lstStyle>
            <a:lvl1pPr algn="l">
              <a:defRPr sz="2200">
                <a:solidFill>
                  <a:srgbClr val="003D7E"/>
                </a:solidFill>
                <a:latin typeface="Arial MT Md"/>
                <a:cs typeface="Arial MT Md"/>
              </a:defRPr>
            </a:lvl1pPr>
          </a:lstStyle>
          <a:p>
            <a:r>
              <a:rPr lang="en-US" smtClean="0"/>
              <a:t>Click to edit Master title style</a:t>
            </a:r>
            <a:endParaRPr lang="en-GB" dirty="0"/>
          </a:p>
        </p:txBody>
      </p:sp>
      <p:sp>
        <p:nvSpPr>
          <p:cNvPr id="18" name="Text Placeholder 9"/>
          <p:cNvSpPr>
            <a:spLocks noGrp="1"/>
          </p:cNvSpPr>
          <p:nvPr>
            <p:ph type="body" sz="quarter" idx="10"/>
          </p:nvPr>
        </p:nvSpPr>
        <p:spPr>
          <a:xfrm>
            <a:off x="461170" y="1406172"/>
            <a:ext cx="8229600" cy="377372"/>
          </a:xfrm>
          <a:prstGeom prst="rect">
            <a:avLst/>
          </a:prstGeom>
        </p:spPr>
        <p:txBody>
          <a:bodyPr/>
          <a:lstStyle>
            <a:lvl1pPr algn="l">
              <a:buNone/>
              <a:defRPr sz="1600">
                <a:solidFill>
                  <a:schemeClr val="tx1"/>
                </a:solidFill>
                <a:latin typeface="Arial MT Md"/>
                <a:cs typeface="Arial MT Md"/>
              </a:defRPr>
            </a:lvl1pPr>
          </a:lstStyle>
          <a:p>
            <a:pPr lvl="0"/>
            <a:r>
              <a:rPr lang="en-US" smtClean="0"/>
              <a:t>Click to edit Master text styles</a:t>
            </a:r>
          </a:p>
        </p:txBody>
      </p:sp>
      <p:sp>
        <p:nvSpPr>
          <p:cNvPr id="19" name="Text Placeholder 8"/>
          <p:cNvSpPr>
            <a:spLocks noGrp="1"/>
          </p:cNvSpPr>
          <p:nvPr>
            <p:ph type="body" sz="quarter" idx="12"/>
          </p:nvPr>
        </p:nvSpPr>
        <p:spPr>
          <a:xfrm>
            <a:off x="2339654" y="6134665"/>
            <a:ext cx="4464698" cy="238125"/>
          </a:xfrm>
          <a:prstGeom prst="rect">
            <a:avLst/>
          </a:prstGeom>
        </p:spPr>
        <p:txBody>
          <a:bodyPr/>
          <a:lstStyle>
            <a:lvl1pPr marL="0" indent="0" algn="ctr">
              <a:spcBef>
                <a:spcPts val="200"/>
              </a:spcBef>
              <a:buNone/>
              <a:defRPr sz="1100" baseline="0">
                <a:latin typeface="Arial" pitchFamily="34" charset="0"/>
                <a:cs typeface="Arial" pitchFamily="34" charset="0"/>
              </a:defRPr>
            </a:lvl1pPr>
            <a:lvl2pPr>
              <a:defRPr sz="1100">
                <a:latin typeface="Arial" pitchFamily="34" charset="0"/>
                <a:cs typeface="Arial" pitchFamily="34" charset="0"/>
              </a:defRPr>
            </a:lvl2pPr>
            <a:lvl3pPr>
              <a:defRPr sz="105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4375" y="1630363"/>
            <a:ext cx="7905750" cy="1076325"/>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714375" y="2881313"/>
            <a:ext cx="7896225" cy="1814512"/>
          </a:xfrm>
          <a:prstGeom prst="rect">
            <a:avLst/>
          </a:prstGeom>
        </p:spPr>
        <p:txBody>
          <a:bodyPr/>
          <a:lstStyle/>
          <a:p>
            <a:pPr lvl="0"/>
            <a:r>
              <a:rPr lang="en-US" noProof="0" dirty="0" smtClean="0"/>
              <a:t>Click icon to add table</a:t>
            </a:r>
            <a:endParaRPr lang="en-GB" noProof="0" dirty="0" smtClean="0"/>
          </a:p>
        </p:txBody>
      </p:sp>
    </p:spTree>
    <p:extLst>
      <p:ext uri="{BB962C8B-B14F-4D97-AF65-F5344CB8AC3E}">
        <p14:creationId xmlns:p14="http://schemas.microsoft.com/office/powerpoint/2010/main" val="20629462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itle 4"/>
          <p:cNvSpPr>
            <a:spLocks noGrp="1"/>
          </p:cNvSpPr>
          <p:nvPr>
            <p:ph type="title"/>
          </p:nvPr>
        </p:nvSpPr>
        <p:spPr/>
        <p:txBody>
          <a:bodyPr/>
          <a:lstStyle/>
          <a:p>
            <a:r>
              <a:rPr lang="en-US" smtClean="0"/>
              <a:t>Click to edit Master title style</a:t>
            </a:r>
            <a:endParaRPr lang="en-GB"/>
          </a:p>
        </p:txBody>
      </p:sp>
      <p:sp>
        <p:nvSpPr>
          <p:cNvPr id="4" name="Rectangle 15"/>
          <p:cNvSpPr>
            <a:spLocks noGrp="1" noChangeArrowheads="1"/>
          </p:cNvSpPr>
          <p:nvPr>
            <p:ph type="sldNum" sz="quarter" idx="10"/>
          </p:nvPr>
        </p:nvSpPr>
        <p:spPr>
          <a:ln/>
        </p:spPr>
        <p:txBody>
          <a:bodyPr/>
          <a:lstStyle>
            <a:lvl1pPr>
              <a:defRPr/>
            </a:lvl1pPr>
          </a:lstStyle>
          <a:p>
            <a:pPr>
              <a:defRPr/>
            </a:pPr>
            <a:fld id="{2A989023-D23B-462D-80FB-AA9F09BFEAC0}"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20751"/>
            <a:ext cx="4040188" cy="639763"/>
          </a:xfrm>
          <a:prstGeom prst="rect">
            <a:avLst/>
          </a:prstGeo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31" y="2220751"/>
            <a:ext cx="4041775" cy="639763"/>
          </a:xfrm>
          <a:prstGeom prst="rect">
            <a:avLst/>
          </a:prstGeom>
        </p:spPr>
        <p:txBody>
          <a:bodyPr anchor="b"/>
          <a:lstStyle>
            <a:lvl1pPr marL="0" indent="0">
              <a:buNone/>
              <a:defRPr sz="2000" b="1">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860514"/>
            <a:ext cx="4041775" cy="3269926"/>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600">
                <a:solidFill>
                  <a:schemeClr val="tx1"/>
                </a:solidFill>
                <a:latin typeface="Arial" pitchFamily="34" charset="0"/>
                <a:cs typeface="Arial" pitchFamily="34" charset="0"/>
              </a:defRPr>
            </a:lvl4pPr>
            <a:lvl5pPr marL="1143000" indent="-228600">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5"/>
          <p:cNvSpPr>
            <a:spLocks noGrp="1"/>
          </p:cNvSpPr>
          <p:nvPr>
            <p:ph sz="quarter" idx="11"/>
          </p:nvPr>
        </p:nvSpPr>
        <p:spPr>
          <a:xfrm>
            <a:off x="457204" y="2860514"/>
            <a:ext cx="4041775" cy="3269926"/>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600">
                <a:solidFill>
                  <a:schemeClr val="tx1"/>
                </a:solidFill>
                <a:latin typeface="Arial" pitchFamily="34" charset="0"/>
                <a:cs typeface="Arial" pitchFamily="34" charset="0"/>
              </a:defRPr>
            </a:lvl4pPr>
            <a:lvl5pPr marL="1143000" indent="-228600">
              <a:defRPr sz="1600">
                <a:solidFill>
                  <a:schemeClr val="tx1"/>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itle 1"/>
          <p:cNvSpPr>
            <a:spLocks noGrp="1"/>
          </p:cNvSpPr>
          <p:nvPr>
            <p:ph type="title"/>
          </p:nvPr>
        </p:nvSpPr>
        <p:spPr>
          <a:xfrm>
            <a:off x="461170" y="960277"/>
            <a:ext cx="8229600" cy="436563"/>
          </a:xfrm>
          <a:prstGeom prst="rect">
            <a:avLst/>
          </a:prstGeom>
        </p:spPr>
        <p:txBody>
          <a:bodyPr/>
          <a:lstStyle>
            <a:lvl1pPr algn="l">
              <a:defRPr sz="2200">
                <a:solidFill>
                  <a:srgbClr val="003D7E"/>
                </a:solidFill>
                <a:latin typeface="Arial MT Md"/>
                <a:cs typeface="Arial MT Md"/>
              </a:defRPr>
            </a:lvl1pPr>
          </a:lstStyle>
          <a:p>
            <a:r>
              <a:rPr lang="en-US" smtClean="0"/>
              <a:t>Click to edit Master title style</a:t>
            </a:r>
            <a:endParaRPr lang="en-GB" dirty="0"/>
          </a:p>
        </p:txBody>
      </p:sp>
      <p:sp>
        <p:nvSpPr>
          <p:cNvPr id="18" name="Text Placeholder 9"/>
          <p:cNvSpPr>
            <a:spLocks noGrp="1"/>
          </p:cNvSpPr>
          <p:nvPr>
            <p:ph type="body" sz="quarter" idx="10"/>
          </p:nvPr>
        </p:nvSpPr>
        <p:spPr>
          <a:xfrm>
            <a:off x="461170" y="1406172"/>
            <a:ext cx="8229600" cy="377372"/>
          </a:xfrm>
          <a:prstGeom prst="rect">
            <a:avLst/>
          </a:prstGeom>
        </p:spPr>
        <p:txBody>
          <a:bodyPr/>
          <a:lstStyle>
            <a:lvl1pPr algn="l">
              <a:buNone/>
              <a:defRPr sz="1600">
                <a:solidFill>
                  <a:schemeClr val="tx1"/>
                </a:solidFill>
                <a:latin typeface="Arial MT Md"/>
                <a:cs typeface="Arial MT Md"/>
              </a:defRPr>
            </a:lvl1pPr>
          </a:lstStyle>
          <a:p>
            <a:pPr lvl="0"/>
            <a:r>
              <a:rPr lang="en-US" smtClean="0"/>
              <a:t>Click to edit Master text styles</a:t>
            </a:r>
          </a:p>
        </p:txBody>
      </p:sp>
      <p:sp>
        <p:nvSpPr>
          <p:cNvPr id="19" name="Text Placeholder 8"/>
          <p:cNvSpPr>
            <a:spLocks noGrp="1"/>
          </p:cNvSpPr>
          <p:nvPr>
            <p:ph type="body" sz="quarter" idx="12"/>
          </p:nvPr>
        </p:nvSpPr>
        <p:spPr>
          <a:xfrm>
            <a:off x="2339654" y="6134665"/>
            <a:ext cx="4464698" cy="238125"/>
          </a:xfrm>
          <a:prstGeom prst="rect">
            <a:avLst/>
          </a:prstGeom>
        </p:spPr>
        <p:txBody>
          <a:bodyPr/>
          <a:lstStyle>
            <a:lvl1pPr marL="0" indent="0" algn="ctr">
              <a:spcBef>
                <a:spcPts val="200"/>
              </a:spcBef>
              <a:buNone/>
              <a:defRPr sz="1100" baseline="0">
                <a:latin typeface="Arial" pitchFamily="34" charset="0"/>
                <a:cs typeface="Arial" pitchFamily="34" charset="0"/>
              </a:defRPr>
            </a:lvl1pPr>
            <a:lvl2pPr>
              <a:defRPr sz="1100">
                <a:latin typeface="Arial" pitchFamily="34" charset="0"/>
                <a:cs typeface="Arial" pitchFamily="34" charset="0"/>
              </a:defRPr>
            </a:lvl2pPr>
            <a:lvl3pPr>
              <a:defRPr sz="105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3" y="2245139"/>
            <a:ext cx="8229600" cy="3888953"/>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800">
                <a:solidFill>
                  <a:schemeClr val="tx1"/>
                </a:solidFill>
                <a:latin typeface="Arial" pitchFamily="34" charset="0"/>
                <a:cs typeface="Arial" pitchFamily="34" charset="0"/>
              </a:defRPr>
            </a:lvl4pPr>
            <a:lvl5pPr marL="1143000" indent="-228600">
              <a:defRPr sz="18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
          <p:cNvSpPr>
            <a:spLocks noGrp="1"/>
          </p:cNvSpPr>
          <p:nvPr>
            <p:ph type="title" hasCustomPrompt="1"/>
          </p:nvPr>
        </p:nvSpPr>
        <p:spPr>
          <a:xfrm>
            <a:off x="461170" y="960281"/>
            <a:ext cx="8229600" cy="807714"/>
          </a:xfrm>
          <a:prstGeom prst="rect">
            <a:avLst/>
          </a:prstGeom>
        </p:spPr>
        <p:txBody>
          <a:bodyPr/>
          <a:lstStyle>
            <a:lvl1pPr algn="l">
              <a:defRPr sz="2200" baseline="0">
                <a:solidFill>
                  <a:srgbClr val="003D7E"/>
                </a:solidFill>
                <a:latin typeface="Arial MT Md"/>
                <a:cs typeface="Arial MT Md"/>
              </a:defRPr>
            </a:lvl1pPr>
          </a:lstStyle>
          <a:p>
            <a:r>
              <a:rPr lang="en-US" dirty="0" smtClean="0"/>
              <a:t>Click to edit Master title style heading that has run over two lines</a:t>
            </a:r>
            <a:endParaRPr lang="en-GB" dirty="0"/>
          </a:p>
        </p:txBody>
      </p:sp>
      <p:sp>
        <p:nvSpPr>
          <p:cNvPr id="13" name="Text Placeholder 9"/>
          <p:cNvSpPr>
            <a:spLocks noGrp="1"/>
          </p:cNvSpPr>
          <p:nvPr>
            <p:ph type="body" sz="quarter" idx="10"/>
          </p:nvPr>
        </p:nvSpPr>
        <p:spPr>
          <a:xfrm>
            <a:off x="461170" y="1770082"/>
            <a:ext cx="8229600" cy="377372"/>
          </a:xfrm>
          <a:prstGeom prst="rect">
            <a:avLst/>
          </a:prstGeom>
        </p:spPr>
        <p:txBody>
          <a:bodyPr/>
          <a:lstStyle>
            <a:lvl1pPr algn="l">
              <a:buNone/>
              <a:defRPr sz="1600">
                <a:solidFill>
                  <a:schemeClr val="tx1"/>
                </a:solidFill>
                <a:latin typeface="Arial MT Md"/>
                <a:cs typeface="Arial MT Md"/>
              </a:defRPr>
            </a:lvl1pPr>
          </a:lstStyle>
          <a:p>
            <a:pPr lvl="0"/>
            <a:r>
              <a:rPr lang="en-US" smtClean="0"/>
              <a:t>Click to edit Master text styles</a:t>
            </a:r>
          </a:p>
        </p:txBody>
      </p:sp>
      <p:sp>
        <p:nvSpPr>
          <p:cNvPr id="14" name="Text Placeholder 8"/>
          <p:cNvSpPr>
            <a:spLocks noGrp="1"/>
          </p:cNvSpPr>
          <p:nvPr>
            <p:ph type="body" sz="quarter" idx="11"/>
          </p:nvPr>
        </p:nvSpPr>
        <p:spPr>
          <a:xfrm>
            <a:off x="2339654" y="6134665"/>
            <a:ext cx="4464698" cy="238125"/>
          </a:xfrm>
          <a:prstGeom prst="rect">
            <a:avLst/>
          </a:prstGeom>
        </p:spPr>
        <p:txBody>
          <a:bodyPr/>
          <a:lstStyle>
            <a:lvl1pPr marL="0" indent="0" algn="ctr">
              <a:spcBef>
                <a:spcPts val="200"/>
              </a:spcBef>
              <a:buNone/>
              <a:defRPr sz="1100" baseline="0">
                <a:latin typeface="Arial" pitchFamily="34" charset="0"/>
                <a:cs typeface="Arial" pitchFamily="34" charset="0"/>
              </a:defRPr>
            </a:lvl1pPr>
            <a:lvl2pPr>
              <a:defRPr sz="1100">
                <a:latin typeface="Arial" pitchFamily="34" charset="0"/>
                <a:cs typeface="Arial" pitchFamily="34" charset="0"/>
              </a:defRPr>
            </a:lvl2pPr>
            <a:lvl3pPr>
              <a:defRPr sz="105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170" y="964975"/>
            <a:ext cx="8229600" cy="578447"/>
          </a:xfrm>
          <a:prstGeom prst="rect">
            <a:avLst/>
          </a:prstGeom>
        </p:spPr>
        <p:txBody>
          <a:bodyPr/>
          <a:lstStyle>
            <a:lvl1pPr algn="l">
              <a:defRPr sz="2200">
                <a:solidFill>
                  <a:srgbClr val="003D7E"/>
                </a:solidFill>
                <a:latin typeface="Arial MT Md"/>
                <a:cs typeface="Arial MT Md"/>
              </a:defRPr>
            </a:lvl1pPr>
          </a:lstStyle>
          <a:p>
            <a:r>
              <a:rPr lang="en-US" smtClean="0"/>
              <a:t>Click to edit Master title style</a:t>
            </a:r>
            <a:endParaRPr lang="en-GB" dirty="0"/>
          </a:p>
        </p:txBody>
      </p:sp>
      <p:sp>
        <p:nvSpPr>
          <p:cNvPr id="10" name="Text Placeholder 9"/>
          <p:cNvSpPr>
            <a:spLocks noGrp="1"/>
          </p:cNvSpPr>
          <p:nvPr>
            <p:ph type="body" sz="quarter" idx="10"/>
          </p:nvPr>
        </p:nvSpPr>
        <p:spPr>
          <a:xfrm>
            <a:off x="461170" y="1541203"/>
            <a:ext cx="8229600" cy="377372"/>
          </a:xfrm>
          <a:prstGeom prst="rect">
            <a:avLst/>
          </a:prstGeom>
        </p:spPr>
        <p:txBody>
          <a:bodyPr/>
          <a:lstStyle>
            <a:lvl1pPr algn="l">
              <a:buNone/>
              <a:defRPr sz="1600">
                <a:solidFill>
                  <a:schemeClr val="tx1"/>
                </a:solidFill>
                <a:latin typeface="Arial MT Md"/>
                <a:cs typeface="Arial MT Md"/>
              </a:defRPr>
            </a:lvl1pPr>
          </a:lstStyle>
          <a:p>
            <a:pPr lvl="0"/>
            <a:r>
              <a:rPr lang="en-US" smtClean="0"/>
              <a:t>Click to edit Master text styles</a:t>
            </a:r>
          </a:p>
        </p:txBody>
      </p:sp>
      <p:sp>
        <p:nvSpPr>
          <p:cNvPr id="6" name="Text Placeholder 8"/>
          <p:cNvSpPr>
            <a:spLocks noGrp="1"/>
          </p:cNvSpPr>
          <p:nvPr>
            <p:ph type="body" sz="quarter" idx="11"/>
          </p:nvPr>
        </p:nvSpPr>
        <p:spPr>
          <a:xfrm>
            <a:off x="2339654" y="6134665"/>
            <a:ext cx="4464698" cy="238125"/>
          </a:xfrm>
          <a:prstGeom prst="rect">
            <a:avLst/>
          </a:prstGeom>
        </p:spPr>
        <p:txBody>
          <a:bodyPr/>
          <a:lstStyle>
            <a:lvl1pPr marL="0" indent="0" algn="ctr">
              <a:spcBef>
                <a:spcPts val="200"/>
              </a:spcBef>
              <a:buNone/>
              <a:defRPr sz="1100" baseline="0">
                <a:latin typeface="Arial" pitchFamily="34" charset="0"/>
                <a:cs typeface="Arial" pitchFamily="34" charset="0"/>
              </a:defRPr>
            </a:lvl1pPr>
            <a:lvl2pPr>
              <a:defRPr sz="1100">
                <a:latin typeface="Arial" pitchFamily="34" charset="0"/>
                <a:cs typeface="Arial" pitchFamily="34" charset="0"/>
              </a:defRPr>
            </a:lvl2pPr>
            <a:lvl3pPr>
              <a:defRPr sz="1050">
                <a:latin typeface="Arial" pitchFamily="34" charset="0"/>
                <a:cs typeface="Arial" pitchFamily="34" charset="0"/>
              </a:defRPr>
            </a:lvl3pPr>
            <a:lvl4pPr>
              <a:defRPr sz="10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p:txBody>
      </p:sp>
      <p:sp>
        <p:nvSpPr>
          <p:cNvPr id="7" name="TextBox 6"/>
          <p:cNvSpPr txBox="1"/>
          <p:nvPr/>
        </p:nvSpPr>
        <p:spPr>
          <a:xfrm>
            <a:off x="4609324" y="6587412"/>
            <a:ext cx="184731" cy="261549"/>
          </a:xfrm>
          <a:prstGeom prst="rect">
            <a:avLst/>
          </a:prstGeom>
        </p:spPr>
        <p:txBody>
          <a:bodyPr wrap="non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8" name="Content Placeholder 2"/>
          <p:cNvSpPr>
            <a:spLocks noGrp="1"/>
          </p:cNvSpPr>
          <p:nvPr>
            <p:ph idx="1"/>
          </p:nvPr>
        </p:nvSpPr>
        <p:spPr>
          <a:xfrm>
            <a:off x="457203" y="2245139"/>
            <a:ext cx="8229600" cy="3888953"/>
          </a:xfrm>
          <a:prstGeom prst="rect">
            <a:avLst/>
          </a:prstGeom>
        </p:spPr>
        <p:txBody>
          <a:bodyPr/>
          <a:lstStyle>
            <a:lvl1pPr>
              <a:defRPr sz="2000">
                <a:solidFill>
                  <a:schemeClr val="tx1"/>
                </a:solidFill>
                <a:latin typeface="Arial" pitchFamily="34" charset="0"/>
                <a:cs typeface="Arial" pitchFamily="34" charset="0"/>
              </a:defRPr>
            </a:lvl1pPr>
            <a:lvl2pPr marL="512763" indent="-285750">
              <a:defRPr sz="2000">
                <a:solidFill>
                  <a:schemeClr val="tx1"/>
                </a:solidFill>
                <a:latin typeface="Arial" pitchFamily="34" charset="0"/>
                <a:cs typeface="Arial" pitchFamily="34" charset="0"/>
              </a:defRPr>
            </a:lvl2pPr>
            <a:lvl3pPr marL="679450" indent="-228600">
              <a:defRPr sz="1800">
                <a:solidFill>
                  <a:schemeClr val="tx1"/>
                </a:solidFill>
                <a:latin typeface="Arial" pitchFamily="34" charset="0"/>
                <a:cs typeface="Arial" pitchFamily="34" charset="0"/>
              </a:defRPr>
            </a:lvl3pPr>
            <a:lvl4pPr marL="917575" indent="-228600">
              <a:defRPr sz="1800">
                <a:solidFill>
                  <a:schemeClr val="tx1"/>
                </a:solidFill>
                <a:latin typeface="Arial" pitchFamily="34" charset="0"/>
                <a:cs typeface="Arial" pitchFamily="34" charset="0"/>
              </a:defRPr>
            </a:lvl4pPr>
            <a:lvl5pPr marL="1143000" indent="-228600">
              <a:defRPr sz="180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461456AC-E87F-4F4C-804A-B1215AC37339}"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542925" y="2881313"/>
            <a:ext cx="3957638"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52963" y="2881313"/>
            <a:ext cx="3957637" cy="181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15"/>
          <p:cNvSpPr>
            <a:spLocks noGrp="1" noChangeArrowheads="1"/>
          </p:cNvSpPr>
          <p:nvPr>
            <p:ph type="sldNum" sz="quarter" idx="10"/>
          </p:nvPr>
        </p:nvSpPr>
        <p:spPr>
          <a:ln/>
        </p:spPr>
        <p:txBody>
          <a:bodyPr/>
          <a:lstStyle>
            <a:lvl1pPr>
              <a:defRPr/>
            </a:lvl1pPr>
          </a:lstStyle>
          <a:p>
            <a:pPr>
              <a:defRPr/>
            </a:pPr>
            <a:fld id="{DDC898A4-05A8-448E-933C-A1D1A2BD94B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15"/>
          <p:cNvSpPr>
            <a:spLocks noGrp="1" noChangeArrowheads="1"/>
          </p:cNvSpPr>
          <p:nvPr>
            <p:ph type="sldNum" sz="quarter" idx="10"/>
          </p:nvPr>
        </p:nvSpPr>
        <p:spPr>
          <a:ln/>
        </p:spPr>
        <p:txBody>
          <a:bodyPr/>
          <a:lstStyle>
            <a:lvl1pPr>
              <a:defRPr/>
            </a:lvl1pPr>
          </a:lstStyle>
          <a:p>
            <a:pPr>
              <a:defRPr/>
            </a:pPr>
            <a:fld id="{904DEDAE-BDB6-4832-B2A6-C48BCB648017}"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15"/>
          <p:cNvSpPr>
            <a:spLocks noGrp="1" noChangeArrowheads="1"/>
          </p:cNvSpPr>
          <p:nvPr>
            <p:ph type="sldNum" sz="quarter" idx="10"/>
          </p:nvPr>
        </p:nvSpPr>
        <p:spPr>
          <a:ln/>
        </p:spPr>
        <p:txBody>
          <a:bodyPr/>
          <a:lstStyle>
            <a:lvl1pPr>
              <a:defRPr/>
            </a:lvl1pPr>
          </a:lstStyle>
          <a:p>
            <a:pPr>
              <a:defRPr/>
            </a:pPr>
            <a:fld id="{E0600262-9CA8-4CAF-8C30-C3EB8925DB99}"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0C81F11B-D349-4AF6-B42D-0B31CCE7852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100C7846-3A96-4319-9F52-2894BA00396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4EB23BB1-BF02-420B-B0A5-2EF814F06DE1}"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ru Master Powerpoint0311.eps"/>
          <p:cNvPicPr>
            <a:picLocks noChangeAspect="1"/>
          </p:cNvPicPr>
          <p:nvPr/>
        </p:nvPicPr>
        <p:blipFill>
          <a:blip r:embed="rId24"/>
          <a:srcRect/>
          <a:stretch>
            <a:fillRect/>
          </a:stretch>
        </p:blipFill>
        <p:spPr bwMode="auto">
          <a:xfrm>
            <a:off x="222250" y="260350"/>
            <a:ext cx="8699500" cy="6337300"/>
          </a:xfrm>
          <a:prstGeom prst="rect">
            <a:avLst/>
          </a:prstGeom>
          <a:noFill/>
          <a:ln w="9525">
            <a:noFill/>
            <a:miter lim="800000"/>
            <a:headEnd/>
            <a:tailEnd/>
          </a:ln>
        </p:spPr>
      </p:pic>
      <p:sp>
        <p:nvSpPr>
          <p:cNvPr id="1027" name="Rectangle 13"/>
          <p:cNvSpPr>
            <a:spLocks noGrp="1" noChangeArrowheads="1"/>
          </p:cNvSpPr>
          <p:nvPr>
            <p:ph type="title"/>
          </p:nvPr>
        </p:nvSpPr>
        <p:spPr bwMode="auto">
          <a:xfrm>
            <a:off x="304800" y="1919288"/>
            <a:ext cx="8391525" cy="1076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slide style</a:t>
            </a:r>
          </a:p>
        </p:txBody>
      </p:sp>
      <p:sp>
        <p:nvSpPr>
          <p:cNvPr id="1039" name="Rectangle 15"/>
          <p:cNvSpPr>
            <a:spLocks noGrp="1" noChangeArrowheads="1"/>
          </p:cNvSpPr>
          <p:nvPr>
            <p:ph type="sldNum" sz="quarter" idx="4"/>
          </p:nvPr>
        </p:nvSpPr>
        <p:spPr bwMode="auto">
          <a:xfrm>
            <a:off x="7010400" y="6019800"/>
            <a:ext cx="19050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7F7F7F"/>
                </a:solidFill>
              </a:defRPr>
            </a:lvl1pPr>
          </a:lstStyle>
          <a:p>
            <a:pPr>
              <a:defRPr/>
            </a:pPr>
            <a:fld id="{607E2FD9-B1F5-4183-9808-459DA266084C}" type="slidenum">
              <a:rPr lang="en-GB"/>
              <a:pPr>
                <a:defRPr/>
              </a:pPr>
              <a:t>‹#›</a:t>
            </a:fld>
            <a:endParaRPr lang="en-GB" dirty="0"/>
          </a:p>
        </p:txBody>
      </p:sp>
      <p:sp>
        <p:nvSpPr>
          <p:cNvPr id="1029" name="Rectangle 28"/>
          <p:cNvSpPr>
            <a:spLocks noGrp="1" noChangeArrowheads="1"/>
          </p:cNvSpPr>
          <p:nvPr>
            <p:ph type="body" idx="1"/>
          </p:nvPr>
        </p:nvSpPr>
        <p:spPr bwMode="auto">
          <a:xfrm>
            <a:off x="304800" y="3048000"/>
            <a:ext cx="8305800" cy="1814513"/>
          </a:xfrm>
          <a:prstGeom prst="rect">
            <a:avLst/>
          </a:prstGeom>
          <a:noFill/>
          <a:ln w="9525">
            <a:noFill/>
            <a:miter lim="800000"/>
            <a:headEnd/>
            <a:tailEnd/>
          </a:ln>
        </p:spPr>
        <p:txBody>
          <a:bodyPr vert="horz" wrap="square" lIns="0" tIns="45720" rIns="0" bIns="4572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57" name="Rectangle 33"/>
          <p:cNvSpPr>
            <a:spLocks noChangeArrowheads="1"/>
          </p:cNvSpPr>
          <p:nvPr/>
        </p:nvSpPr>
        <p:spPr bwMode="auto">
          <a:xfrm>
            <a:off x="0" y="0"/>
            <a:ext cx="9144000" cy="6858000"/>
          </a:xfrm>
          <a:prstGeom prst="rect">
            <a:avLst/>
          </a:prstGeom>
          <a:noFill/>
          <a:ln w="6350">
            <a:solidFill>
              <a:schemeClr val="tx1"/>
            </a:solidFill>
            <a:miter lim="800000"/>
            <a:headEnd/>
            <a:tailEnd/>
          </a:ln>
          <a:effectLst/>
        </p:spPr>
        <p:txBody>
          <a:bodyPr wrap="none" anchor="ctr"/>
          <a:lstStyle/>
          <a:p>
            <a:pPr eaLnBrk="0" hangingPunct="0">
              <a:defRPr/>
            </a:pPr>
            <a:endParaRPr lang="en-US" dirty="0">
              <a:ea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4151"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70" r:id="rId12"/>
    <p:sldLayoutId id="2147484171" r:id="rId13"/>
    <p:sldLayoutId id="2147484172" r:id="rId14"/>
    <p:sldLayoutId id="2147484173" r:id="rId15"/>
    <p:sldLayoutId id="2147484174" r:id="rId16"/>
    <p:sldLayoutId id="2147484177" r:id="rId17"/>
    <p:sldLayoutId id="2147484178" r:id="rId18"/>
    <p:sldLayoutId id="2147484183" r:id="rId19"/>
    <p:sldLayoutId id="2147484184" r:id="rId20"/>
    <p:sldLayoutId id="2147484185" r:id="rId21"/>
    <p:sldLayoutId id="2147484186" r:id="rId22"/>
  </p:sldLayoutIdLst>
  <p:hf hdr="0" ftr="0" dt="0"/>
  <p:txStyles>
    <p:titleStyle>
      <a:lvl1pPr algn="l" rtl="0" eaLnBrk="0" fontAlgn="base" hangingPunct="0">
        <a:spcBef>
          <a:spcPct val="0"/>
        </a:spcBef>
        <a:spcAft>
          <a:spcPct val="0"/>
        </a:spcAft>
        <a:defRPr sz="2800">
          <a:solidFill>
            <a:srgbClr val="7F7F7F"/>
          </a:solidFill>
          <a:latin typeface="+mj-lt"/>
          <a:ea typeface="ＭＳ Ｐゴシック" pitchFamily="-111" charset="-128"/>
          <a:cs typeface="ＭＳ Ｐゴシック" charset="-128"/>
        </a:defRPr>
      </a:lvl1pPr>
      <a:lvl2pPr algn="l" rtl="0" eaLnBrk="0" fontAlgn="base" hangingPunct="0">
        <a:spcBef>
          <a:spcPct val="0"/>
        </a:spcBef>
        <a:spcAft>
          <a:spcPct val="0"/>
        </a:spcAft>
        <a:defRPr sz="2800">
          <a:solidFill>
            <a:srgbClr val="7F7F7F"/>
          </a:solidFill>
          <a:latin typeface="Arial" pitchFamily="-111" charset="0"/>
          <a:ea typeface="ＭＳ Ｐゴシック" pitchFamily="-111" charset="-128"/>
          <a:cs typeface="ＭＳ Ｐゴシック" charset="-128"/>
        </a:defRPr>
      </a:lvl2pPr>
      <a:lvl3pPr algn="l" rtl="0" eaLnBrk="0" fontAlgn="base" hangingPunct="0">
        <a:spcBef>
          <a:spcPct val="0"/>
        </a:spcBef>
        <a:spcAft>
          <a:spcPct val="0"/>
        </a:spcAft>
        <a:defRPr sz="2800">
          <a:solidFill>
            <a:srgbClr val="7F7F7F"/>
          </a:solidFill>
          <a:latin typeface="Arial" pitchFamily="-111" charset="0"/>
          <a:ea typeface="ＭＳ Ｐゴシック" pitchFamily="-111" charset="-128"/>
          <a:cs typeface="ＭＳ Ｐゴシック" charset="-128"/>
        </a:defRPr>
      </a:lvl3pPr>
      <a:lvl4pPr algn="l" rtl="0" eaLnBrk="0" fontAlgn="base" hangingPunct="0">
        <a:spcBef>
          <a:spcPct val="0"/>
        </a:spcBef>
        <a:spcAft>
          <a:spcPct val="0"/>
        </a:spcAft>
        <a:defRPr sz="2800">
          <a:solidFill>
            <a:srgbClr val="7F7F7F"/>
          </a:solidFill>
          <a:latin typeface="Arial" pitchFamily="-111" charset="0"/>
          <a:ea typeface="ＭＳ Ｐゴシック" pitchFamily="-111" charset="-128"/>
          <a:cs typeface="ＭＳ Ｐゴシック" charset="-128"/>
        </a:defRPr>
      </a:lvl4pPr>
      <a:lvl5pPr algn="l" rtl="0" eaLnBrk="0" fontAlgn="base" hangingPunct="0">
        <a:spcBef>
          <a:spcPct val="0"/>
        </a:spcBef>
        <a:spcAft>
          <a:spcPct val="0"/>
        </a:spcAft>
        <a:defRPr sz="2800">
          <a:solidFill>
            <a:srgbClr val="7F7F7F"/>
          </a:solidFill>
          <a:latin typeface="Arial" pitchFamily="-111" charset="0"/>
          <a:ea typeface="ＭＳ Ｐゴシック" pitchFamily="-111" charset="-128"/>
          <a:cs typeface="ＭＳ Ｐゴシック" charset="-128"/>
        </a:defRPr>
      </a:lvl5pPr>
      <a:lvl6pPr marL="457200" algn="l" rtl="0" fontAlgn="base">
        <a:spcBef>
          <a:spcPct val="0"/>
        </a:spcBef>
        <a:spcAft>
          <a:spcPct val="0"/>
        </a:spcAft>
        <a:defRPr sz="2400" b="1">
          <a:solidFill>
            <a:schemeClr val="tx1"/>
          </a:solidFill>
          <a:latin typeface="Arial" pitchFamily="-111" charset="0"/>
        </a:defRPr>
      </a:lvl6pPr>
      <a:lvl7pPr marL="914400" algn="l" rtl="0" fontAlgn="base">
        <a:spcBef>
          <a:spcPct val="0"/>
        </a:spcBef>
        <a:spcAft>
          <a:spcPct val="0"/>
        </a:spcAft>
        <a:defRPr sz="2400" b="1">
          <a:solidFill>
            <a:schemeClr val="tx1"/>
          </a:solidFill>
          <a:latin typeface="Arial" pitchFamily="-111" charset="0"/>
        </a:defRPr>
      </a:lvl7pPr>
      <a:lvl8pPr marL="1371600" algn="l" rtl="0" fontAlgn="base">
        <a:spcBef>
          <a:spcPct val="0"/>
        </a:spcBef>
        <a:spcAft>
          <a:spcPct val="0"/>
        </a:spcAft>
        <a:defRPr sz="2400" b="1">
          <a:solidFill>
            <a:schemeClr val="tx1"/>
          </a:solidFill>
          <a:latin typeface="Arial" pitchFamily="-111" charset="0"/>
        </a:defRPr>
      </a:lvl8pPr>
      <a:lvl9pPr marL="1828800" algn="l" rtl="0" fontAlgn="base">
        <a:spcBef>
          <a:spcPct val="0"/>
        </a:spcBef>
        <a:spcAft>
          <a:spcPct val="0"/>
        </a:spcAft>
        <a:defRPr sz="2400" b="1">
          <a:solidFill>
            <a:schemeClr val="tx1"/>
          </a:solidFill>
          <a:latin typeface="Arial" pitchFamily="-111" charset="0"/>
        </a:defRPr>
      </a:lvl9pPr>
    </p:titleStyle>
    <p:bodyStyle>
      <a:lvl1pPr marL="342900" indent="-342900" algn="l" rtl="0" eaLnBrk="0" fontAlgn="base" hangingPunct="0">
        <a:spcBef>
          <a:spcPct val="50000"/>
        </a:spcBef>
        <a:spcAft>
          <a:spcPct val="0"/>
        </a:spcAft>
        <a:buClr>
          <a:srgbClr val="000066"/>
        </a:buClr>
        <a:buChar char="•"/>
        <a:defRPr sz="2000">
          <a:solidFill>
            <a:srgbClr val="7F7F7F"/>
          </a:solidFill>
          <a:latin typeface="+mn-lt"/>
          <a:ea typeface="ＭＳ Ｐゴシック" pitchFamily="-111" charset="-128"/>
          <a:cs typeface="ＭＳ Ｐゴシック" charset="-128"/>
        </a:defRPr>
      </a:lvl1pPr>
      <a:lvl2pPr marL="742950" indent="-285750" algn="l" rtl="0" eaLnBrk="0" fontAlgn="base" hangingPunct="0">
        <a:spcBef>
          <a:spcPct val="50000"/>
        </a:spcBef>
        <a:spcAft>
          <a:spcPct val="0"/>
        </a:spcAft>
        <a:buClr>
          <a:srgbClr val="000066"/>
        </a:buClr>
        <a:buChar char="–"/>
        <a:defRPr>
          <a:solidFill>
            <a:srgbClr val="7F7F7F"/>
          </a:solidFill>
          <a:latin typeface="+mn-lt"/>
          <a:ea typeface="ＭＳ Ｐゴシック" pitchFamily="-111" charset="-128"/>
        </a:defRPr>
      </a:lvl2pPr>
      <a:lvl3pPr marL="1143000" indent="-228600" algn="l" rtl="0" eaLnBrk="0" fontAlgn="base" hangingPunct="0">
        <a:spcBef>
          <a:spcPct val="50000"/>
        </a:spcBef>
        <a:spcAft>
          <a:spcPct val="0"/>
        </a:spcAft>
        <a:buClr>
          <a:srgbClr val="000066"/>
        </a:buClr>
        <a:buChar char="•"/>
        <a:defRPr sz="1600">
          <a:solidFill>
            <a:srgbClr val="7F7F7F"/>
          </a:solidFill>
          <a:latin typeface="+mn-lt"/>
          <a:ea typeface="ＭＳ Ｐゴシック" pitchFamily="-111" charset="-128"/>
        </a:defRPr>
      </a:lvl3pPr>
      <a:lvl4pPr marL="1600200" indent="-228600" algn="l" rtl="0" eaLnBrk="0" fontAlgn="base" hangingPunct="0">
        <a:spcBef>
          <a:spcPct val="50000"/>
        </a:spcBef>
        <a:spcAft>
          <a:spcPct val="0"/>
        </a:spcAft>
        <a:buClr>
          <a:srgbClr val="000066"/>
        </a:buClr>
        <a:buChar char="–"/>
        <a:defRPr sz="1400">
          <a:solidFill>
            <a:srgbClr val="7F7F7F"/>
          </a:solidFill>
          <a:latin typeface="+mn-lt"/>
          <a:ea typeface="ＭＳ Ｐゴシック" pitchFamily="-111" charset="-128"/>
        </a:defRPr>
      </a:lvl4pPr>
      <a:lvl5pPr marL="2057400" indent="-228600" algn="l" rtl="0" eaLnBrk="0" fontAlgn="base" hangingPunct="0">
        <a:spcBef>
          <a:spcPct val="50000"/>
        </a:spcBef>
        <a:spcAft>
          <a:spcPct val="0"/>
        </a:spcAft>
        <a:buClr>
          <a:srgbClr val="000066"/>
        </a:buClr>
        <a:buChar char="»"/>
        <a:defRPr sz="1400">
          <a:solidFill>
            <a:srgbClr val="7F7F7F"/>
          </a:solidFill>
          <a:latin typeface="+mn-lt"/>
          <a:ea typeface="ＭＳ Ｐゴシック" pitchFamily="-111" charset="-128"/>
        </a:defRPr>
      </a:lvl5pPr>
      <a:lvl6pPr marL="2514600" indent="-228600" algn="l" rtl="0" fontAlgn="base">
        <a:spcBef>
          <a:spcPct val="50000"/>
        </a:spcBef>
        <a:spcAft>
          <a:spcPct val="0"/>
        </a:spcAft>
        <a:buClr>
          <a:srgbClr val="000066"/>
        </a:buClr>
        <a:buChar char="»"/>
        <a:defRPr sz="1400">
          <a:solidFill>
            <a:schemeClr val="tx1"/>
          </a:solidFill>
          <a:latin typeface="+mn-lt"/>
          <a:ea typeface="ＭＳ Ｐゴシック" pitchFamily="-111" charset="-128"/>
        </a:defRPr>
      </a:lvl6pPr>
      <a:lvl7pPr marL="2971800" indent="-228600" algn="l" rtl="0" fontAlgn="base">
        <a:spcBef>
          <a:spcPct val="50000"/>
        </a:spcBef>
        <a:spcAft>
          <a:spcPct val="0"/>
        </a:spcAft>
        <a:buClr>
          <a:srgbClr val="000066"/>
        </a:buClr>
        <a:buChar char="»"/>
        <a:defRPr sz="1400">
          <a:solidFill>
            <a:schemeClr val="tx1"/>
          </a:solidFill>
          <a:latin typeface="+mn-lt"/>
          <a:ea typeface="ＭＳ Ｐゴシック" pitchFamily="-111" charset="-128"/>
        </a:defRPr>
      </a:lvl7pPr>
      <a:lvl8pPr marL="3429000" indent="-228600" algn="l" rtl="0" fontAlgn="base">
        <a:spcBef>
          <a:spcPct val="50000"/>
        </a:spcBef>
        <a:spcAft>
          <a:spcPct val="0"/>
        </a:spcAft>
        <a:buClr>
          <a:srgbClr val="000066"/>
        </a:buClr>
        <a:buChar char="»"/>
        <a:defRPr sz="1400">
          <a:solidFill>
            <a:schemeClr val="tx1"/>
          </a:solidFill>
          <a:latin typeface="+mn-lt"/>
          <a:ea typeface="ＭＳ Ｐゴシック" pitchFamily="-111" charset="-128"/>
        </a:defRPr>
      </a:lvl8pPr>
      <a:lvl9pPr marL="3886200" indent="-228600" algn="l" rtl="0" fontAlgn="base">
        <a:spcBef>
          <a:spcPct val="50000"/>
        </a:spcBef>
        <a:spcAft>
          <a:spcPct val="0"/>
        </a:spcAft>
        <a:buClr>
          <a:srgbClr val="000066"/>
        </a:buClr>
        <a:buChar char="»"/>
        <a:defRPr sz="14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5.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hyperlink" Target="http://www.crugroup.com/" TargetMode="External"/><Relationship Id="rId4" Type="http://schemas.openxmlformats.org/officeDocument/2006/relationships/chart" Target="../charts/chart3.xml"/><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hyperlink" Target="http://www.crugroup.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hyperlink" Target="http://www.crugroup.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crugroup.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crugroup.com/" TargetMode="External"/><Relationship Id="rId3" Type="http://schemas.openxmlformats.org/officeDocument/2006/relationships/chart" Target="../charts/chart10.xml"/><Relationship Id="rId7"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hyperlink" Target="http://www.crugroup.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crugroup.com/" TargetMode="External"/><Relationship Id="rId3" Type="http://schemas.openxmlformats.org/officeDocument/2006/relationships/chart" Target="../charts/chart14.xml"/><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0.xml"/><Relationship Id="rId6" Type="http://schemas.openxmlformats.org/officeDocument/2006/relationships/hyperlink" Target="http://www.crugroup.com/" TargetMode="External"/><Relationship Id="rId5" Type="http://schemas.openxmlformats.org/officeDocument/2006/relationships/image" Target="../media/image3.jpeg"/><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hyperlink" Target="http://www.crugroup.com/"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chart" Target="../charts/chart23.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4.xml"/><Relationship Id="rId1" Type="http://schemas.openxmlformats.org/officeDocument/2006/relationships/slideLayout" Target="../slideLayouts/slideLayout21.xml"/><Relationship Id="rId4" Type="http://schemas.openxmlformats.org/officeDocument/2006/relationships/hyperlink" Target="http://www.crugroup.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5.xml"/><Relationship Id="rId1" Type="http://schemas.openxmlformats.org/officeDocument/2006/relationships/slideLayout" Target="../slideLayouts/slideLayout7.xml"/><Relationship Id="rId4" Type="http://schemas.openxmlformats.org/officeDocument/2006/relationships/hyperlink" Target="http://www.crugroup.com/"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hyperlink" Target="http://www.crugroup.com/" TargetMode="External"/><Relationship Id="rId2" Type="http://schemas.openxmlformats.org/officeDocument/2006/relationships/chart" Target="../charts/chart26.xml"/><Relationship Id="rId1" Type="http://schemas.openxmlformats.org/officeDocument/2006/relationships/slideLayout" Target="../slideLayouts/slideLayout21.xml"/><Relationship Id="rId6" Type="http://schemas.openxmlformats.org/officeDocument/2006/relationships/image" Target="../media/image3.jpeg"/><Relationship Id="rId5" Type="http://schemas.openxmlformats.org/officeDocument/2006/relationships/chart" Target="../charts/chart29.xml"/><Relationship Id="rId4" Type="http://schemas.openxmlformats.org/officeDocument/2006/relationships/chart" Target="../charts/chart28.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hyperlink" Target="http://www.crugroup.com/" TargetMode="Externa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hyperlink" Target="http://www.crugroup.com/" TargetMode="External"/><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www.crugroup.co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mailto:Ling.wan@crugroup.com" TargetMode="External"/><Relationship Id="rId3" Type="http://schemas.openxmlformats.org/officeDocument/2006/relationships/hyperlink" Target="mailto:Lian.Liu@crugroup.com" TargetMode="External"/><Relationship Id="rId7"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3.jpeg"/><Relationship Id="rId4" Type="http://schemas.openxmlformats.org/officeDocument/2006/relationships/hyperlink" Target="http://www.crugroup.com/" TargetMode="External"/><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crugroup.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www.crugroup.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crugroup.com/"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www.crugroup.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hyperlink" Target="http://www.crugroup.com/" TargetMode="Externa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uk/url?sa=i&amp;rct=j&amp;q=&amp;esrc=s&amp;frm=1&amp;source=images&amp;cd=&amp;cad=rja&amp;uact=8&amp;ved=0CAcQjRw&amp;url=http://logos.wikia.com/wiki/Vale&amp;ei=W0zGVKCtCsyvUcTRgdgI&amp;bvm=bv.84349003,d.d24&amp;psig=AFQjCNFz32jnSN_XurX0OS06xos9HyhPog&amp;ust=1422368218596996" TargetMode="External"/><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2.jpeg"/><Relationship Id="rId2" Type="http://schemas.openxmlformats.org/officeDocument/2006/relationships/notesSlide" Target="../notesSlides/notesSlide7.xml"/><Relationship Id="rId16" Type="http://schemas.openxmlformats.org/officeDocument/2006/relationships/hyperlink" Target="http://www.crugroup.com/"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www.riotinto.com/&amp;ei=AobGVKqhAYGvU4DrgdAD&amp;bvm=bv.84349003,d.d24&amp;psig=AFQjCNH5fsmEjfGnGUCOSBjFQBUcZoGnRQ&amp;ust=1422382915858195" TargetMode="External"/><Relationship Id="rId11" Type="http://schemas.openxmlformats.org/officeDocument/2006/relationships/hyperlink" Target="http://www.google.co.uk/url?sa=i&amp;rct=j&amp;q=&amp;esrc=s&amp;frm=1&amp;source=images&amp;cd=&amp;cad=rja&amp;uact=8&amp;ved=0CAcQjRw&amp;url=http://www.miningaustralia.com.au/news/fortescue-looks-to-refinance&amp;ei=pE3GVKOHOob9UMaPgIgC&amp;bvm=bv.84349003,d.d24&amp;psig=AFQjCNFZ1N-T2tvD-vLe8OI4zjKShuEyzQ&amp;ust=1422368544401548" TargetMode="External"/><Relationship Id="rId5" Type="http://schemas.openxmlformats.org/officeDocument/2006/relationships/image" Target="../media/image8.jpeg"/><Relationship Id="rId15" Type="http://schemas.openxmlformats.org/officeDocument/2006/relationships/image" Target="../media/image3.jpeg"/><Relationship Id="rId10" Type="http://schemas.openxmlformats.org/officeDocument/2006/relationships/image" Target="../media/image11.png"/><Relationship Id="rId4" Type="http://schemas.openxmlformats.org/officeDocument/2006/relationships/image" Target="../media/image7.jpeg"/><Relationship Id="rId9" Type="http://schemas.openxmlformats.org/officeDocument/2006/relationships/hyperlink" Target="http://www.google.co.uk/url?sa=i&amp;rct=j&amp;q=&amp;esrc=s&amp;frm=1&amp;source=images&amp;cd=&amp;cad=rja&amp;uact=8&amp;ved=0CAcQjRw&amp;url=http://en.wikipedia.org/wiki/File:BHP_Billiton.svg&amp;ei=UonGVILnMMeBU9mSgqgP&amp;bvm=bv.84349003,d.d24&amp;psig=AFQjCNGe1khdcGqMCLmzULVMmvunogsDJQ&amp;ust=1422383783701311" TargetMode="External"/><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www.crugroup.com/"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txBox="1">
            <a:spLocks noChangeArrowheads="1"/>
          </p:cNvSpPr>
          <p:nvPr/>
        </p:nvSpPr>
        <p:spPr bwMode="auto">
          <a:xfrm>
            <a:off x="685800" y="1731963"/>
            <a:ext cx="7815263" cy="1143000"/>
          </a:xfrm>
          <a:prstGeom prst="rect">
            <a:avLst/>
          </a:prstGeom>
          <a:noFill/>
          <a:ln w="9525">
            <a:noFill/>
            <a:miter lim="800000"/>
            <a:headEnd/>
            <a:tailEnd/>
          </a:ln>
        </p:spPr>
        <p:txBody>
          <a:bodyPr lIns="0" tIns="0" rIns="0" bIns="0" anchor="ctr"/>
          <a:lstStyle/>
          <a:p>
            <a:pPr algn="ctr" eaLnBrk="0" hangingPunct="0"/>
            <a:r>
              <a:rPr lang="en-GB" sz="2800" b="1" dirty="0"/>
              <a:t/>
            </a:r>
            <a:br>
              <a:rPr lang="en-GB" sz="2800" b="1" dirty="0"/>
            </a:br>
            <a:endParaRPr lang="en-US" sz="3600" b="1" dirty="0"/>
          </a:p>
        </p:txBody>
      </p:sp>
      <p:sp>
        <p:nvSpPr>
          <p:cNvPr id="3075" name="Rectangle 12"/>
          <p:cNvSpPr txBox="1">
            <a:spLocks noChangeArrowheads="1"/>
          </p:cNvSpPr>
          <p:nvPr/>
        </p:nvSpPr>
        <p:spPr bwMode="auto">
          <a:xfrm>
            <a:off x="685800" y="4513039"/>
            <a:ext cx="7815263" cy="1292225"/>
          </a:xfrm>
          <a:prstGeom prst="rect">
            <a:avLst/>
          </a:prstGeom>
          <a:noFill/>
          <a:ln w="9525">
            <a:noFill/>
            <a:miter lim="800000"/>
            <a:headEnd/>
            <a:tailEnd/>
          </a:ln>
        </p:spPr>
        <p:txBody>
          <a:bodyPr lIns="0" rIns="0" anchor="ctr">
            <a:spAutoFit/>
          </a:bodyPr>
          <a:lstStyle/>
          <a:p>
            <a:pPr algn="ctr" eaLnBrk="0" hangingPunct="0">
              <a:spcBef>
                <a:spcPct val="35000"/>
              </a:spcBef>
              <a:buClr>
                <a:schemeClr val="bg2"/>
              </a:buClr>
            </a:pPr>
            <a:r>
              <a:rPr lang="en-US" sz="2400" b="1" dirty="0" smtClean="0">
                <a:latin typeface="Calibri" pitchFamily="34" charset="0"/>
                <a:cs typeface="Calibri" pitchFamily="34" charset="0"/>
              </a:rPr>
              <a:t>John Johnson, CEO, CRU China</a:t>
            </a:r>
            <a:endParaRPr lang="en-US" sz="2400" b="1" dirty="0">
              <a:latin typeface="Calibri" pitchFamily="34" charset="0"/>
              <a:cs typeface="Calibri" pitchFamily="34" charset="0"/>
            </a:endParaRPr>
          </a:p>
          <a:p>
            <a:pPr algn="ctr" eaLnBrk="0" hangingPunct="0">
              <a:spcBef>
                <a:spcPct val="35000"/>
              </a:spcBef>
              <a:buClr>
                <a:schemeClr val="bg2"/>
              </a:buClr>
            </a:pPr>
            <a:r>
              <a:rPr lang="en-US" sz="2000" b="1" dirty="0" smtClean="0">
                <a:latin typeface="Calibri" pitchFamily="34" charset="0"/>
                <a:cs typeface="Calibri" pitchFamily="34" charset="0"/>
                <a:hlinkClick r:id="rId3"/>
              </a:rPr>
              <a:t>www.crugroup.com</a:t>
            </a:r>
            <a:endParaRPr lang="en-US" sz="2000" b="1" dirty="0">
              <a:latin typeface="Calibri" pitchFamily="34" charset="0"/>
              <a:cs typeface="Calibri" pitchFamily="34" charset="0"/>
            </a:endParaRPr>
          </a:p>
          <a:p>
            <a:pPr algn="ctr" eaLnBrk="0" hangingPunct="0">
              <a:spcBef>
                <a:spcPct val="35000"/>
              </a:spcBef>
              <a:buClr>
                <a:schemeClr val="bg2"/>
              </a:buClr>
            </a:pPr>
            <a:endParaRPr lang="en-US" sz="2000" b="1" dirty="0">
              <a:latin typeface="Calibri" pitchFamily="34" charset="0"/>
              <a:cs typeface="Calibri" pitchFamily="34" charset="0"/>
            </a:endParaRPr>
          </a:p>
        </p:txBody>
      </p:sp>
      <p:sp>
        <p:nvSpPr>
          <p:cNvPr id="3076" name="Rectangle 11"/>
          <p:cNvSpPr>
            <a:spLocks noGrp="1" noChangeArrowheads="1"/>
          </p:cNvSpPr>
          <p:nvPr>
            <p:ph type="ctrTitle"/>
          </p:nvPr>
        </p:nvSpPr>
        <p:spPr>
          <a:xfrm>
            <a:off x="764577" y="1844824"/>
            <a:ext cx="7614846" cy="2219126"/>
          </a:xfrm>
        </p:spPr>
        <p:txBody>
          <a:bodyPr/>
          <a:lstStyle/>
          <a:p>
            <a:pPr algn="ctr" eaLnBrk="1" hangingPunct="1"/>
            <a:r>
              <a:rPr lang="en-GB" b="1" dirty="0" smtClean="0">
                <a:solidFill>
                  <a:schemeClr val="tx1"/>
                </a:solidFill>
                <a:latin typeface="Calibri" pitchFamily="34" charset="0"/>
                <a:ea typeface="ＭＳ Ｐゴシック" charset="-128"/>
                <a:cs typeface="Calibri" pitchFamily="34" charset="0"/>
              </a:rPr>
              <a:t>Bulks versus Base Metals</a:t>
            </a:r>
            <a:r>
              <a:rPr lang="en-GB" sz="2800" b="1" dirty="0" smtClean="0">
                <a:solidFill>
                  <a:schemeClr val="tx1"/>
                </a:solidFill>
                <a:latin typeface="Calibri" pitchFamily="34" charset="0"/>
                <a:ea typeface="ＭＳ Ｐゴシック" charset="-128"/>
                <a:cs typeface="Calibri" pitchFamily="34" charset="0"/>
              </a:rPr>
              <a:t/>
            </a:r>
            <a:br>
              <a:rPr lang="en-GB" sz="2800" b="1" dirty="0" smtClean="0">
                <a:solidFill>
                  <a:schemeClr val="tx1"/>
                </a:solidFill>
                <a:latin typeface="Calibri" pitchFamily="34" charset="0"/>
                <a:ea typeface="ＭＳ Ｐゴシック" charset="-128"/>
                <a:cs typeface="Calibri" pitchFamily="34" charset="0"/>
              </a:rPr>
            </a:br>
            <a:r>
              <a:rPr lang="en-GB" sz="2800" b="1" dirty="0" smtClean="0">
                <a:latin typeface="Calibri" pitchFamily="34" charset="0"/>
                <a:ea typeface="ＭＳ Ｐゴシック" charset="-128"/>
                <a:cs typeface="Calibri" pitchFamily="34" charset="0"/>
              </a:rPr>
              <a:t/>
            </a:r>
            <a:br>
              <a:rPr lang="en-GB" sz="2800" b="1" dirty="0" smtClean="0">
                <a:latin typeface="Calibri" pitchFamily="34" charset="0"/>
                <a:ea typeface="ＭＳ Ｐゴシック" charset="-128"/>
                <a:cs typeface="Calibri" pitchFamily="34" charset="0"/>
              </a:rPr>
            </a:br>
            <a:r>
              <a:rPr lang="en-GB" sz="2800" b="1" dirty="0" smtClean="0">
                <a:solidFill>
                  <a:schemeClr val="tx1"/>
                </a:solidFill>
                <a:latin typeface="Calibri" pitchFamily="34" charset="0"/>
                <a:ea typeface="ＭＳ Ｐゴシック" charset="-128"/>
                <a:cs typeface="Calibri" pitchFamily="34" charset="0"/>
              </a:rPr>
              <a:t>Why base metals  prices are set to outperform bulk commodities</a:t>
            </a:r>
            <a:endParaRPr lang="en-US" sz="2800" b="1" dirty="0" smtClean="0">
              <a:solidFill>
                <a:schemeClr val="tx1"/>
              </a:solidFill>
              <a:latin typeface="Calibri" pitchFamily="34" charset="0"/>
              <a:ea typeface="ＭＳ Ｐゴシック" charset="-128"/>
              <a:cs typeface="Calibri" pitchFamily="34" charset="0"/>
            </a:endParaRPr>
          </a:p>
        </p:txBody>
      </p:sp>
      <p:pic>
        <p:nvPicPr>
          <p:cNvPr id="5" name="Picture 4" descr="CRU Beijing 10th logo.jpg"/>
          <p:cNvPicPr>
            <a:picLocks noChangeAspect="1"/>
          </p:cNvPicPr>
          <p:nvPr/>
        </p:nvPicPr>
        <p:blipFill>
          <a:blip r:embed="rId4"/>
          <a:stretch>
            <a:fillRect/>
          </a:stretch>
        </p:blipFill>
        <p:spPr>
          <a:xfrm>
            <a:off x="8101734" y="260648"/>
            <a:ext cx="790746" cy="864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251520" y="1412776"/>
            <a:ext cx="8587680"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350" b="1" kern="0" dirty="0" smtClean="0">
                <a:solidFill>
                  <a:srgbClr val="002060"/>
                </a:solidFill>
                <a:latin typeface="Calibri" pitchFamily="34" charset="0"/>
                <a:cs typeface="Calibri" pitchFamily="34" charset="0"/>
              </a:rPr>
              <a:t>Base Metals, Market outlook, Divergence of views</a:t>
            </a:r>
          </a:p>
        </p:txBody>
      </p:sp>
      <p:sp>
        <p:nvSpPr>
          <p:cNvPr id="4"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10</a:t>
            </a:fld>
            <a:endParaRPr lang="en-GB" altLang="zh-CN" sz="1200" dirty="0">
              <a:solidFill>
                <a:schemeClr val="bg1"/>
              </a:solidFill>
              <a:ea typeface="SimSun" pitchFamily="2" charset="-122"/>
            </a:endParaRPr>
          </a:p>
        </p:txBody>
      </p:sp>
      <p:sp>
        <p:nvSpPr>
          <p:cNvPr id="5"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6" name="TextBox 5"/>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3"/>
              </a:rPr>
              <a:t>www.crugroup.com</a:t>
            </a:r>
            <a:r>
              <a:rPr lang="en-GB" sz="1200" dirty="0" smtClean="0">
                <a:solidFill>
                  <a:schemeClr val="bg1"/>
                </a:solidFill>
              </a:rPr>
              <a:t> </a:t>
            </a:r>
            <a:endParaRPr lang="en-GB" sz="1200" dirty="0">
              <a:solidFill>
                <a:schemeClr val="bg1"/>
              </a:solidFill>
            </a:endParaRPr>
          </a:p>
        </p:txBody>
      </p:sp>
      <p:pic>
        <p:nvPicPr>
          <p:cNvPr id="16" name="Picture 15" descr="CRU Beijing 10th logo.jpg"/>
          <p:cNvPicPr>
            <a:picLocks noChangeAspect="1"/>
          </p:cNvPicPr>
          <p:nvPr/>
        </p:nvPicPr>
        <p:blipFill>
          <a:blip r:embed="rId4"/>
          <a:stretch>
            <a:fillRect/>
          </a:stretch>
        </p:blipFill>
        <p:spPr>
          <a:xfrm>
            <a:off x="8101734" y="260648"/>
            <a:ext cx="790746" cy="864096"/>
          </a:xfrm>
          <a:prstGeom prst="rect">
            <a:avLst/>
          </a:prstGeom>
        </p:spPr>
      </p:pic>
      <p:grpSp>
        <p:nvGrpSpPr>
          <p:cNvPr id="2" name="Group 41"/>
          <p:cNvGrpSpPr/>
          <p:nvPr/>
        </p:nvGrpSpPr>
        <p:grpSpPr>
          <a:xfrm>
            <a:off x="467544" y="1988840"/>
            <a:ext cx="8208912" cy="4392488"/>
            <a:chOff x="323528" y="1916832"/>
            <a:chExt cx="8208912" cy="4392488"/>
          </a:xfrm>
        </p:grpSpPr>
        <p:sp>
          <p:nvSpPr>
            <p:cNvPr id="64" name="Rectangle 63"/>
            <p:cNvSpPr/>
            <p:nvPr/>
          </p:nvSpPr>
          <p:spPr bwMode="auto">
            <a:xfrm>
              <a:off x="323528" y="1916832"/>
              <a:ext cx="8208912" cy="4392488"/>
            </a:xfrm>
            <a:prstGeom prst="rect">
              <a:avLst/>
            </a:prstGeom>
            <a:solidFill>
              <a:schemeClr val="accent5"/>
            </a:solidFill>
            <a:ln w="9525" cap="flat" cmpd="sng" algn="ctr">
              <a:noFill/>
              <a:prstDash val="solid"/>
              <a:round/>
              <a:headEnd type="none" w="med" len="med"/>
              <a:tailEnd type="none" w="med" len="med"/>
            </a:ln>
            <a:effectLst>
              <a:innerShdw blurRad="1270000">
                <a:schemeClr val="bg1"/>
              </a:innerShdw>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cxnSp>
          <p:nvCxnSpPr>
            <p:cNvPr id="34" name="Straight Arrow Connector 33"/>
            <p:cNvCxnSpPr/>
            <p:nvPr/>
          </p:nvCxnSpPr>
          <p:spPr bwMode="auto">
            <a:xfrm flipV="1">
              <a:off x="971600" y="2034717"/>
              <a:ext cx="0" cy="3816424"/>
            </a:xfrm>
            <a:prstGeom prst="straightConnector1">
              <a:avLst/>
            </a:prstGeom>
            <a:noFill/>
            <a:ln w="25400" cap="flat" cmpd="sng" algn="ctr">
              <a:solidFill>
                <a:schemeClr val="accent6">
                  <a:lumMod val="75000"/>
                </a:schemeClr>
              </a:solidFill>
              <a:prstDash val="solid"/>
              <a:round/>
              <a:headEnd type="none" w="med" len="med"/>
              <a:tailEnd type="arrow"/>
            </a:ln>
            <a:effectLst/>
          </p:spPr>
        </p:cxnSp>
        <p:sp>
          <p:nvSpPr>
            <p:cNvPr id="38" name="Freeform 37"/>
            <p:cNvSpPr/>
            <p:nvPr/>
          </p:nvSpPr>
          <p:spPr bwMode="auto">
            <a:xfrm>
              <a:off x="977941" y="2392219"/>
              <a:ext cx="6874934" cy="2768600"/>
            </a:xfrm>
            <a:custGeom>
              <a:avLst/>
              <a:gdLst>
                <a:gd name="connsiteX0" fmla="*/ 0 w 6874934"/>
                <a:gd name="connsiteY0" fmla="*/ 776111 h 2768600"/>
                <a:gd name="connsiteX1" fmla="*/ 1134534 w 6874934"/>
                <a:gd name="connsiteY1" fmla="*/ 242711 h 2768600"/>
                <a:gd name="connsiteX2" fmla="*/ 2895600 w 6874934"/>
                <a:gd name="connsiteY2" fmla="*/ 2232378 h 2768600"/>
                <a:gd name="connsiteX3" fmla="*/ 3843867 w 6874934"/>
                <a:gd name="connsiteY3" fmla="*/ 2647245 h 2768600"/>
                <a:gd name="connsiteX4" fmla="*/ 5012267 w 6874934"/>
                <a:gd name="connsiteY4" fmla="*/ 1504245 h 2768600"/>
                <a:gd name="connsiteX5" fmla="*/ 6138334 w 6874934"/>
                <a:gd name="connsiteY5" fmla="*/ 589845 h 2768600"/>
                <a:gd name="connsiteX6" fmla="*/ 6874934 w 6874934"/>
                <a:gd name="connsiteY6" fmla="*/ 547511 h 2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4934" h="2768600">
                  <a:moveTo>
                    <a:pt x="0" y="776111"/>
                  </a:moveTo>
                  <a:cubicBezTo>
                    <a:pt x="325967" y="388055"/>
                    <a:pt x="651934" y="0"/>
                    <a:pt x="1134534" y="242711"/>
                  </a:cubicBezTo>
                  <a:cubicBezTo>
                    <a:pt x="1617134" y="485422"/>
                    <a:pt x="2444045" y="1831622"/>
                    <a:pt x="2895600" y="2232378"/>
                  </a:cubicBezTo>
                  <a:cubicBezTo>
                    <a:pt x="3347155" y="2633134"/>
                    <a:pt x="3491089" y="2768600"/>
                    <a:pt x="3843867" y="2647245"/>
                  </a:cubicBezTo>
                  <a:cubicBezTo>
                    <a:pt x="4196645" y="2525890"/>
                    <a:pt x="4629856" y="1847145"/>
                    <a:pt x="5012267" y="1504245"/>
                  </a:cubicBezTo>
                  <a:cubicBezTo>
                    <a:pt x="5394678" y="1161345"/>
                    <a:pt x="5827890" y="749301"/>
                    <a:pt x="6138334" y="589845"/>
                  </a:cubicBezTo>
                  <a:cubicBezTo>
                    <a:pt x="6448778" y="430389"/>
                    <a:pt x="6661856" y="488950"/>
                    <a:pt x="6874934" y="547511"/>
                  </a:cubicBezTo>
                </a:path>
              </a:pathLst>
            </a:custGeom>
            <a:noFill/>
            <a:ln w="38100" cap="flat" cmpd="sng" algn="ctr">
              <a:solidFill>
                <a:schemeClr val="accent6">
                  <a:lumMod val="60000"/>
                  <a:lumOff val="40000"/>
                </a:schemeClr>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51" name="Freeform 50"/>
            <p:cNvSpPr/>
            <p:nvPr/>
          </p:nvSpPr>
          <p:spPr bwMode="auto">
            <a:xfrm>
              <a:off x="4754075" y="4466847"/>
              <a:ext cx="3200400" cy="595489"/>
            </a:xfrm>
            <a:custGeom>
              <a:avLst/>
              <a:gdLst>
                <a:gd name="connsiteX0" fmla="*/ 0 w 3200400"/>
                <a:gd name="connsiteY0" fmla="*/ 595489 h 595489"/>
                <a:gd name="connsiteX1" fmla="*/ 2057400 w 3200400"/>
                <a:gd name="connsiteY1" fmla="*/ 62089 h 595489"/>
                <a:gd name="connsiteX2" fmla="*/ 3200400 w 3200400"/>
                <a:gd name="connsiteY2" fmla="*/ 222955 h 595489"/>
              </a:gdLst>
              <a:ahLst/>
              <a:cxnLst>
                <a:cxn ang="0">
                  <a:pos x="connsiteX0" y="connsiteY0"/>
                </a:cxn>
                <a:cxn ang="0">
                  <a:pos x="connsiteX1" y="connsiteY1"/>
                </a:cxn>
                <a:cxn ang="0">
                  <a:pos x="connsiteX2" y="connsiteY2"/>
                </a:cxn>
              </a:cxnLst>
              <a:rect l="l" t="t" r="r" b="b"/>
              <a:pathLst>
                <a:path w="3200400" h="595489">
                  <a:moveTo>
                    <a:pt x="0" y="595489"/>
                  </a:moveTo>
                  <a:cubicBezTo>
                    <a:pt x="762000" y="359833"/>
                    <a:pt x="1524000" y="124178"/>
                    <a:pt x="2057400" y="62089"/>
                  </a:cubicBezTo>
                  <a:cubicBezTo>
                    <a:pt x="2590800" y="0"/>
                    <a:pt x="2895600" y="111477"/>
                    <a:pt x="3200400" y="222955"/>
                  </a:cubicBezTo>
                </a:path>
              </a:pathLst>
            </a:custGeom>
            <a:noFill/>
            <a:ln w="38100" cap="flat" cmpd="sng" algn="ctr">
              <a:solidFill>
                <a:schemeClr val="accent6">
                  <a:lumMod val="60000"/>
                  <a:lumOff val="40000"/>
                </a:schemeClr>
              </a:solidFill>
              <a:prstDash val="solid"/>
              <a:round/>
              <a:headEnd type="none" w="med" len="med"/>
              <a:tailEnd type="arrow"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63" name="TextBox 62"/>
            <p:cNvSpPr txBox="1"/>
            <p:nvPr/>
          </p:nvSpPr>
          <p:spPr>
            <a:xfrm rot="16200000">
              <a:off x="-59907" y="3766706"/>
              <a:ext cx="1506695" cy="307777"/>
            </a:xfrm>
            <a:prstGeom prst="rect">
              <a:avLst/>
            </a:prstGeom>
            <a:noFill/>
          </p:spPr>
          <p:txBody>
            <a:bodyPr wrap="none" rtlCol="0">
              <a:spAutoFit/>
            </a:bodyPr>
            <a:lstStyle/>
            <a:p>
              <a:pPr algn="ctr"/>
              <a:r>
                <a:rPr lang="en-GB" dirty="0" smtClean="0">
                  <a:latin typeface="Calibri" pitchFamily="34" charset="0"/>
                  <a:cs typeface="Calibri" pitchFamily="34" charset="0"/>
                </a:rPr>
                <a:t>Market Sentiment</a:t>
              </a:r>
            </a:p>
          </p:txBody>
        </p:sp>
        <p:cxnSp>
          <p:nvCxnSpPr>
            <p:cNvPr id="35" name="Straight Arrow Connector 34"/>
            <p:cNvCxnSpPr/>
            <p:nvPr/>
          </p:nvCxnSpPr>
          <p:spPr bwMode="auto">
            <a:xfrm>
              <a:off x="971600" y="5851141"/>
              <a:ext cx="7344816" cy="0"/>
            </a:xfrm>
            <a:prstGeom prst="straightConnector1">
              <a:avLst/>
            </a:prstGeom>
            <a:noFill/>
            <a:ln w="25400" cap="flat" cmpd="sng" algn="ctr">
              <a:solidFill>
                <a:schemeClr val="accent6">
                  <a:lumMod val="75000"/>
                </a:schemeClr>
              </a:solidFill>
              <a:prstDash val="solid"/>
              <a:round/>
              <a:headEnd type="none" w="med" len="med"/>
              <a:tailEnd type="arrow"/>
            </a:ln>
            <a:effectLst/>
          </p:spPr>
        </p:cxnSp>
        <p:sp>
          <p:nvSpPr>
            <p:cNvPr id="45" name="TextBox 44"/>
            <p:cNvSpPr txBox="1"/>
            <p:nvPr/>
          </p:nvSpPr>
          <p:spPr>
            <a:xfrm>
              <a:off x="1179239" y="2966465"/>
              <a:ext cx="881844" cy="276999"/>
            </a:xfrm>
            <a:prstGeom prst="rect">
              <a:avLst/>
            </a:prstGeom>
            <a:noFill/>
          </p:spPr>
          <p:txBody>
            <a:bodyPr wrap="none" rtlCol="0">
              <a:spAutoFit/>
            </a:bodyPr>
            <a:lstStyle/>
            <a:p>
              <a:r>
                <a:rPr lang="en-GB" sz="1200" dirty="0" smtClean="0">
                  <a:latin typeface="Calibri" pitchFamily="34" charset="0"/>
                  <a:cs typeface="Calibri" pitchFamily="34" charset="0"/>
                </a:rPr>
                <a:t>Excitement</a:t>
              </a:r>
            </a:p>
          </p:txBody>
        </p:sp>
        <p:sp>
          <p:nvSpPr>
            <p:cNvPr id="28" name="Oval 27"/>
            <p:cNvSpPr/>
            <p:nvPr/>
          </p:nvSpPr>
          <p:spPr bwMode="auto">
            <a:xfrm>
              <a:off x="827584" y="2924944"/>
              <a:ext cx="360040" cy="360040"/>
            </a:xfrm>
            <a:prstGeom prst="ellipse">
              <a:avLst/>
            </a:prstGeom>
            <a:solidFill>
              <a:srgbClr val="00B05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31" name="TextBox 30"/>
            <p:cNvSpPr txBox="1"/>
            <p:nvPr/>
          </p:nvSpPr>
          <p:spPr>
            <a:xfrm>
              <a:off x="3458329" y="3804830"/>
              <a:ext cx="456535" cy="276999"/>
            </a:xfrm>
            <a:prstGeom prst="rect">
              <a:avLst/>
            </a:prstGeom>
            <a:noFill/>
          </p:spPr>
          <p:txBody>
            <a:bodyPr wrap="none" rtlCol="0">
              <a:spAutoFit/>
            </a:bodyPr>
            <a:lstStyle/>
            <a:p>
              <a:r>
                <a:rPr lang="en-GB" sz="1200" dirty="0" smtClean="0">
                  <a:latin typeface="Calibri" pitchFamily="34" charset="0"/>
                  <a:cs typeface="Calibri" pitchFamily="34" charset="0"/>
                </a:rPr>
                <a:t>Fear</a:t>
              </a:r>
            </a:p>
          </p:txBody>
        </p:sp>
        <p:sp>
          <p:nvSpPr>
            <p:cNvPr id="32" name="Oval 31"/>
            <p:cNvSpPr/>
            <p:nvPr/>
          </p:nvSpPr>
          <p:spPr bwMode="auto">
            <a:xfrm>
              <a:off x="3106674" y="3763309"/>
              <a:ext cx="360040" cy="360040"/>
            </a:xfrm>
            <a:prstGeom prst="ellipse">
              <a:avLst/>
            </a:prstGeom>
            <a:solidFill>
              <a:srgbClr val="FFC00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36" name="TextBox 35"/>
            <p:cNvSpPr txBox="1"/>
            <p:nvPr/>
          </p:nvSpPr>
          <p:spPr>
            <a:xfrm>
              <a:off x="3051447" y="3254497"/>
              <a:ext cx="580608" cy="276999"/>
            </a:xfrm>
            <a:prstGeom prst="rect">
              <a:avLst/>
            </a:prstGeom>
            <a:noFill/>
          </p:spPr>
          <p:txBody>
            <a:bodyPr wrap="none" rtlCol="0">
              <a:spAutoFit/>
            </a:bodyPr>
            <a:lstStyle/>
            <a:p>
              <a:r>
                <a:rPr lang="en-GB" sz="1200" dirty="0" smtClean="0">
                  <a:latin typeface="Calibri" pitchFamily="34" charset="0"/>
                  <a:cs typeface="Calibri" pitchFamily="34" charset="0"/>
                </a:rPr>
                <a:t>Denial</a:t>
              </a:r>
            </a:p>
          </p:txBody>
        </p:sp>
        <p:sp>
          <p:nvSpPr>
            <p:cNvPr id="37" name="Oval 36"/>
            <p:cNvSpPr/>
            <p:nvPr/>
          </p:nvSpPr>
          <p:spPr bwMode="auto">
            <a:xfrm>
              <a:off x="2699792" y="3212976"/>
              <a:ext cx="360040" cy="360040"/>
            </a:xfrm>
            <a:prstGeom prst="ellipse">
              <a:avLst/>
            </a:prstGeom>
            <a:solidFill>
              <a:srgbClr val="FFCC99"/>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40" name="TextBox 39"/>
            <p:cNvSpPr txBox="1"/>
            <p:nvPr/>
          </p:nvSpPr>
          <p:spPr>
            <a:xfrm>
              <a:off x="2619399" y="2750441"/>
              <a:ext cx="652102" cy="276999"/>
            </a:xfrm>
            <a:prstGeom prst="rect">
              <a:avLst/>
            </a:prstGeom>
            <a:noFill/>
          </p:spPr>
          <p:txBody>
            <a:bodyPr wrap="none" rtlCol="0">
              <a:spAutoFit/>
            </a:bodyPr>
            <a:lstStyle/>
            <a:p>
              <a:r>
                <a:rPr lang="en-GB" sz="1200" dirty="0" smtClean="0">
                  <a:latin typeface="Calibri" pitchFamily="34" charset="0"/>
                  <a:cs typeface="Calibri" pitchFamily="34" charset="0"/>
                </a:rPr>
                <a:t>Anxiety</a:t>
              </a:r>
            </a:p>
          </p:txBody>
        </p:sp>
        <p:sp>
          <p:nvSpPr>
            <p:cNvPr id="41" name="Oval 40"/>
            <p:cNvSpPr/>
            <p:nvPr/>
          </p:nvSpPr>
          <p:spPr bwMode="auto">
            <a:xfrm>
              <a:off x="2267744" y="2708920"/>
              <a:ext cx="360040" cy="360040"/>
            </a:xfrm>
            <a:prstGeom prst="ellipse">
              <a:avLst/>
            </a:prstGeom>
            <a:solidFill>
              <a:srgbClr val="FFFF0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47" name="TextBox 46"/>
            <p:cNvSpPr txBox="1"/>
            <p:nvPr/>
          </p:nvSpPr>
          <p:spPr>
            <a:xfrm>
              <a:off x="1431829" y="2060848"/>
              <a:ext cx="744114" cy="276999"/>
            </a:xfrm>
            <a:prstGeom prst="rect">
              <a:avLst/>
            </a:prstGeom>
            <a:noFill/>
          </p:spPr>
          <p:txBody>
            <a:bodyPr wrap="none" rtlCol="0">
              <a:spAutoFit/>
            </a:bodyPr>
            <a:lstStyle/>
            <a:p>
              <a:pPr algn="ctr"/>
              <a:r>
                <a:rPr lang="en-GB" sz="1200" dirty="0" smtClean="0">
                  <a:latin typeface="Calibri" pitchFamily="34" charset="0"/>
                  <a:cs typeface="Calibri" pitchFamily="34" charset="0"/>
                </a:rPr>
                <a:t>Euphoria</a:t>
              </a:r>
            </a:p>
          </p:txBody>
        </p:sp>
        <p:sp>
          <p:nvSpPr>
            <p:cNvPr id="48" name="Oval 47"/>
            <p:cNvSpPr/>
            <p:nvPr/>
          </p:nvSpPr>
          <p:spPr bwMode="auto">
            <a:xfrm>
              <a:off x="1623864" y="2379367"/>
              <a:ext cx="360040" cy="360040"/>
            </a:xfrm>
            <a:prstGeom prst="ellipse">
              <a:avLst/>
            </a:prstGeom>
            <a:solidFill>
              <a:srgbClr val="92D05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71" name="TextBox 70"/>
            <p:cNvSpPr txBox="1"/>
            <p:nvPr/>
          </p:nvSpPr>
          <p:spPr>
            <a:xfrm>
              <a:off x="6800029" y="2420888"/>
              <a:ext cx="796307" cy="276999"/>
            </a:xfrm>
            <a:prstGeom prst="rect">
              <a:avLst/>
            </a:prstGeom>
            <a:noFill/>
          </p:spPr>
          <p:txBody>
            <a:bodyPr wrap="none" rtlCol="0">
              <a:spAutoFit/>
            </a:bodyPr>
            <a:lstStyle/>
            <a:p>
              <a:pPr algn="r"/>
              <a:r>
                <a:rPr lang="en-GB" sz="1200" dirty="0" smtClean="0">
                  <a:latin typeface="Calibri" pitchFamily="34" charset="0"/>
                  <a:cs typeface="Calibri" pitchFamily="34" charset="0"/>
                </a:rPr>
                <a:t>Optimism</a:t>
              </a:r>
            </a:p>
          </p:txBody>
        </p:sp>
        <p:sp>
          <p:nvSpPr>
            <p:cNvPr id="72" name="Oval 71"/>
            <p:cNvSpPr/>
            <p:nvPr/>
          </p:nvSpPr>
          <p:spPr bwMode="auto">
            <a:xfrm>
              <a:off x="6990059" y="2780928"/>
              <a:ext cx="360040" cy="360040"/>
            </a:xfrm>
            <a:prstGeom prst="ellipse">
              <a:avLst/>
            </a:prstGeom>
            <a:solidFill>
              <a:srgbClr val="00206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76" name="TextBox 75"/>
            <p:cNvSpPr txBox="1"/>
            <p:nvPr/>
          </p:nvSpPr>
          <p:spPr>
            <a:xfrm>
              <a:off x="4875261" y="5096217"/>
              <a:ext cx="519693" cy="276999"/>
            </a:xfrm>
            <a:prstGeom prst="rect">
              <a:avLst/>
            </a:prstGeom>
            <a:noFill/>
          </p:spPr>
          <p:txBody>
            <a:bodyPr wrap="none" rtlCol="0">
              <a:spAutoFit/>
            </a:bodyPr>
            <a:lstStyle/>
            <a:p>
              <a:pPr algn="ctr"/>
              <a:r>
                <a:rPr lang="en-GB" sz="1200" dirty="0" smtClean="0">
                  <a:latin typeface="Calibri" pitchFamily="34" charset="0"/>
                  <a:cs typeface="Calibri" pitchFamily="34" charset="0"/>
                </a:rPr>
                <a:t>Hope</a:t>
              </a:r>
            </a:p>
          </p:txBody>
        </p:sp>
        <p:sp>
          <p:nvSpPr>
            <p:cNvPr id="77" name="Oval 76"/>
            <p:cNvSpPr/>
            <p:nvPr/>
          </p:nvSpPr>
          <p:spPr bwMode="auto">
            <a:xfrm>
              <a:off x="4955088" y="4710777"/>
              <a:ext cx="360040" cy="360040"/>
            </a:xfrm>
            <a:prstGeom prst="ellipse">
              <a:avLst/>
            </a:prstGeom>
            <a:solidFill>
              <a:srgbClr val="00B0F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79" name="TextBox 78"/>
            <p:cNvSpPr txBox="1"/>
            <p:nvPr/>
          </p:nvSpPr>
          <p:spPr>
            <a:xfrm>
              <a:off x="6551747" y="4736177"/>
              <a:ext cx="580607" cy="276999"/>
            </a:xfrm>
            <a:prstGeom prst="rect">
              <a:avLst/>
            </a:prstGeom>
            <a:noFill/>
          </p:spPr>
          <p:txBody>
            <a:bodyPr wrap="none" rtlCol="0">
              <a:spAutoFit/>
            </a:bodyPr>
            <a:lstStyle/>
            <a:p>
              <a:pPr algn="ctr"/>
              <a:r>
                <a:rPr lang="en-GB" sz="1200" dirty="0" smtClean="0">
                  <a:latin typeface="Calibri" pitchFamily="34" charset="0"/>
                  <a:cs typeface="Calibri" pitchFamily="34" charset="0"/>
                </a:rPr>
                <a:t>Denial</a:t>
              </a:r>
            </a:p>
          </p:txBody>
        </p:sp>
        <p:sp>
          <p:nvSpPr>
            <p:cNvPr id="80" name="Oval 79"/>
            <p:cNvSpPr/>
            <p:nvPr/>
          </p:nvSpPr>
          <p:spPr bwMode="auto">
            <a:xfrm>
              <a:off x="6662030" y="4350737"/>
              <a:ext cx="360040" cy="360040"/>
            </a:xfrm>
            <a:prstGeom prst="ellipse">
              <a:avLst/>
            </a:prstGeom>
            <a:solidFill>
              <a:srgbClr val="FFCC99"/>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cxnSp>
          <p:nvCxnSpPr>
            <p:cNvPr id="62" name="Straight Connector 61"/>
            <p:cNvCxnSpPr/>
            <p:nvPr/>
          </p:nvCxnSpPr>
          <p:spPr bwMode="auto">
            <a:xfrm flipH="1" flipV="1">
              <a:off x="6458511" y="1954809"/>
              <a:ext cx="31776" cy="3850455"/>
            </a:xfrm>
            <a:prstGeom prst="line">
              <a:avLst/>
            </a:prstGeom>
            <a:noFill/>
            <a:ln w="12700" cap="flat" cmpd="sng" algn="ctr">
              <a:solidFill>
                <a:schemeClr val="accent6">
                  <a:lumMod val="60000"/>
                  <a:lumOff val="40000"/>
                </a:schemeClr>
              </a:solidFill>
              <a:prstDash val="sysDash"/>
              <a:round/>
              <a:headEnd type="none" w="med" len="med"/>
              <a:tailEnd type="none" w="med" len="med"/>
            </a:ln>
            <a:effectLst/>
          </p:spPr>
        </p:cxnSp>
        <p:sp>
          <p:nvSpPr>
            <p:cNvPr id="50" name="TextBox 49"/>
            <p:cNvSpPr txBox="1"/>
            <p:nvPr/>
          </p:nvSpPr>
          <p:spPr>
            <a:xfrm>
              <a:off x="5653139" y="4905593"/>
              <a:ext cx="652102" cy="276999"/>
            </a:xfrm>
            <a:prstGeom prst="rect">
              <a:avLst/>
            </a:prstGeom>
            <a:noFill/>
          </p:spPr>
          <p:txBody>
            <a:bodyPr wrap="none" rtlCol="0">
              <a:spAutoFit/>
            </a:bodyPr>
            <a:lstStyle/>
            <a:p>
              <a:pPr algn="ctr"/>
              <a:r>
                <a:rPr lang="en-GB" sz="1200" dirty="0" smtClean="0">
                  <a:latin typeface="Calibri" pitchFamily="34" charset="0"/>
                  <a:cs typeface="Calibri" pitchFamily="34" charset="0"/>
                </a:rPr>
                <a:t>Anxiety</a:t>
              </a:r>
            </a:p>
          </p:txBody>
        </p:sp>
        <p:sp>
          <p:nvSpPr>
            <p:cNvPr id="52" name="Oval 51"/>
            <p:cNvSpPr/>
            <p:nvPr/>
          </p:nvSpPr>
          <p:spPr bwMode="auto">
            <a:xfrm>
              <a:off x="5799170" y="4520153"/>
              <a:ext cx="360040" cy="360040"/>
            </a:xfrm>
            <a:prstGeom prst="ellipse">
              <a:avLst/>
            </a:prstGeom>
            <a:solidFill>
              <a:srgbClr val="FFFF0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68" name="TextBox 67"/>
            <p:cNvSpPr txBox="1"/>
            <p:nvPr/>
          </p:nvSpPr>
          <p:spPr>
            <a:xfrm>
              <a:off x="5260981" y="3758553"/>
              <a:ext cx="534890" cy="276999"/>
            </a:xfrm>
            <a:prstGeom prst="rect">
              <a:avLst/>
            </a:prstGeom>
            <a:noFill/>
          </p:spPr>
          <p:txBody>
            <a:bodyPr wrap="none" rtlCol="0">
              <a:spAutoFit/>
            </a:bodyPr>
            <a:lstStyle/>
            <a:p>
              <a:pPr algn="r"/>
              <a:r>
                <a:rPr lang="en-GB" sz="1200" dirty="0" smtClean="0">
                  <a:latin typeface="Calibri" pitchFamily="34" charset="0"/>
                  <a:cs typeface="Calibri" pitchFamily="34" charset="0"/>
                </a:rPr>
                <a:t>Relief</a:t>
              </a:r>
            </a:p>
          </p:txBody>
        </p:sp>
        <p:sp>
          <p:nvSpPr>
            <p:cNvPr id="69" name="Oval 68"/>
            <p:cNvSpPr/>
            <p:nvPr/>
          </p:nvSpPr>
          <p:spPr bwMode="auto">
            <a:xfrm>
              <a:off x="5795871" y="3717032"/>
              <a:ext cx="360040" cy="360040"/>
            </a:xfrm>
            <a:prstGeom prst="ellipse">
              <a:avLst/>
            </a:prstGeom>
            <a:solidFill>
              <a:srgbClr val="0070C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93" name="TextBox 92"/>
            <p:cNvSpPr txBox="1"/>
            <p:nvPr/>
          </p:nvSpPr>
          <p:spPr>
            <a:xfrm>
              <a:off x="3108901" y="4838673"/>
              <a:ext cx="1031051" cy="276999"/>
            </a:xfrm>
            <a:prstGeom prst="rect">
              <a:avLst/>
            </a:prstGeom>
            <a:noFill/>
          </p:spPr>
          <p:txBody>
            <a:bodyPr wrap="none" rtlCol="0">
              <a:spAutoFit/>
            </a:bodyPr>
            <a:lstStyle/>
            <a:p>
              <a:pPr algn="r"/>
              <a:r>
                <a:rPr lang="en-GB" sz="1200" dirty="0" smtClean="0">
                  <a:latin typeface="Calibri" pitchFamily="34" charset="0"/>
                  <a:cs typeface="Calibri" pitchFamily="34" charset="0"/>
                </a:rPr>
                <a:t>Despondency</a:t>
              </a:r>
            </a:p>
          </p:txBody>
        </p:sp>
        <p:sp>
          <p:nvSpPr>
            <p:cNvPr id="94" name="Oval 93"/>
            <p:cNvSpPr/>
            <p:nvPr/>
          </p:nvSpPr>
          <p:spPr bwMode="auto">
            <a:xfrm>
              <a:off x="4139952" y="4797152"/>
              <a:ext cx="360040" cy="360040"/>
            </a:xfrm>
            <a:prstGeom prst="ellipse">
              <a:avLst/>
            </a:prstGeom>
            <a:solidFill>
              <a:srgbClr val="FF000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97" name="TextBox 96"/>
            <p:cNvSpPr txBox="1"/>
            <p:nvPr/>
          </p:nvSpPr>
          <p:spPr>
            <a:xfrm>
              <a:off x="3915543" y="4334617"/>
              <a:ext cx="943079" cy="276999"/>
            </a:xfrm>
            <a:prstGeom prst="rect">
              <a:avLst/>
            </a:prstGeom>
            <a:noFill/>
          </p:spPr>
          <p:txBody>
            <a:bodyPr wrap="none" rtlCol="0">
              <a:spAutoFit/>
            </a:bodyPr>
            <a:lstStyle/>
            <a:p>
              <a:r>
                <a:rPr lang="en-GB" sz="1200" dirty="0" smtClean="0">
                  <a:latin typeface="Calibri" pitchFamily="34" charset="0"/>
                  <a:cs typeface="Calibri" pitchFamily="34" charset="0"/>
                </a:rPr>
                <a:t>Capitulation</a:t>
              </a:r>
            </a:p>
          </p:txBody>
        </p:sp>
        <p:sp>
          <p:nvSpPr>
            <p:cNvPr id="98" name="Oval 97"/>
            <p:cNvSpPr/>
            <p:nvPr/>
          </p:nvSpPr>
          <p:spPr bwMode="auto">
            <a:xfrm>
              <a:off x="3563888" y="4293096"/>
              <a:ext cx="360040" cy="360040"/>
            </a:xfrm>
            <a:prstGeom prst="ellipse">
              <a:avLst/>
            </a:prstGeom>
            <a:solidFill>
              <a:srgbClr val="A14D07"/>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nvGrpSpPr>
            <p:cNvPr id="7" name="Group 43"/>
            <p:cNvGrpSpPr/>
            <p:nvPr/>
          </p:nvGrpSpPr>
          <p:grpSpPr>
            <a:xfrm>
              <a:off x="6732240" y="3212976"/>
              <a:ext cx="1152128" cy="1152128"/>
              <a:chOff x="7740352" y="2852936"/>
              <a:chExt cx="1152128" cy="1152128"/>
            </a:xfrm>
          </p:grpSpPr>
          <p:sp>
            <p:nvSpPr>
              <p:cNvPr id="43" name="Oval 42"/>
              <p:cNvSpPr/>
              <p:nvPr/>
            </p:nvSpPr>
            <p:spPr bwMode="auto">
              <a:xfrm>
                <a:off x="7740352" y="2852936"/>
                <a:ext cx="1152128" cy="1152128"/>
              </a:xfrm>
              <a:prstGeom prst="ellipse">
                <a:avLst/>
              </a:prstGeom>
              <a:solidFill>
                <a:srgbClr val="92D050"/>
              </a:solidFill>
              <a:ln w="38100" cap="flat" cmpd="sng" algn="ctr">
                <a:solidFill>
                  <a:schemeClr val="accent6">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59" name="TextBox 58"/>
              <p:cNvSpPr txBox="1"/>
              <p:nvPr/>
            </p:nvSpPr>
            <p:spPr>
              <a:xfrm>
                <a:off x="7761617" y="3059668"/>
                <a:ext cx="1109599" cy="738664"/>
              </a:xfrm>
              <a:prstGeom prst="rect">
                <a:avLst/>
              </a:prstGeom>
              <a:noFill/>
            </p:spPr>
            <p:txBody>
              <a:bodyPr wrap="none" rtlCol="0">
                <a:spAutoFit/>
              </a:bodyPr>
              <a:lstStyle/>
              <a:p>
                <a:pPr algn="ctr"/>
                <a:r>
                  <a:rPr lang="en-GB" dirty="0" smtClean="0">
                    <a:latin typeface="Calibri" pitchFamily="34" charset="0"/>
                    <a:cs typeface="Calibri" pitchFamily="34" charset="0"/>
                  </a:rPr>
                  <a:t>Strategy</a:t>
                </a:r>
              </a:p>
              <a:p>
                <a:pPr algn="ctr"/>
                <a:r>
                  <a:rPr lang="en-GB" dirty="0" smtClean="0">
                    <a:latin typeface="Calibri" pitchFamily="34" charset="0"/>
                    <a:cs typeface="Calibri" pitchFamily="34" charset="0"/>
                  </a:rPr>
                  <a:t>Execution</a:t>
                </a:r>
              </a:p>
              <a:p>
                <a:pPr algn="ctr"/>
                <a:r>
                  <a:rPr lang="en-GB" dirty="0" smtClean="0">
                    <a:latin typeface="Calibri" pitchFamily="34" charset="0"/>
                    <a:cs typeface="Calibri" pitchFamily="34" charset="0"/>
                  </a:rPr>
                  <a:t>Opportunity</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1520" y="6353770"/>
            <a:ext cx="1526380" cy="276999"/>
          </a:xfrm>
          <a:prstGeom prst="rect">
            <a:avLst/>
          </a:prstGeom>
          <a:noFill/>
        </p:spPr>
        <p:txBody>
          <a:bodyPr wrap="none" rtlCol="0">
            <a:spAutoFit/>
          </a:bodyPr>
          <a:lstStyle/>
          <a:p>
            <a:r>
              <a:rPr lang="en-GB" sz="1200" dirty="0" smtClean="0">
                <a:solidFill>
                  <a:schemeClr val="bg1"/>
                </a:solidFill>
              </a:rPr>
              <a:t>Source: CRU, SEKI</a:t>
            </a:r>
            <a:endParaRPr lang="en-GB" sz="1200" dirty="0">
              <a:solidFill>
                <a:schemeClr val="bg1"/>
              </a:solidFill>
            </a:endParaRPr>
          </a:p>
        </p:txBody>
      </p:sp>
      <p:grpSp>
        <p:nvGrpSpPr>
          <p:cNvPr id="2" name="Group 21"/>
          <p:cNvGrpSpPr/>
          <p:nvPr/>
        </p:nvGrpSpPr>
        <p:grpSpPr>
          <a:xfrm>
            <a:off x="322493" y="4876628"/>
            <a:ext cx="4681555" cy="1015581"/>
            <a:chOff x="179512" y="3612754"/>
            <a:chExt cx="4681555" cy="1015581"/>
          </a:xfrm>
        </p:grpSpPr>
        <p:sp>
          <p:nvSpPr>
            <p:cNvPr id="919561" name="AutoShape 9"/>
            <p:cNvSpPr>
              <a:spLocks noChangeArrowheads="1"/>
            </p:cNvSpPr>
            <p:nvPr/>
          </p:nvSpPr>
          <p:spPr bwMode="auto">
            <a:xfrm rot="5400000">
              <a:off x="1743905" y="4031454"/>
              <a:ext cx="1015581" cy="178182"/>
            </a:xfrm>
            <a:prstGeom prst="triangle">
              <a:avLst>
                <a:gd name="adj" fmla="val 50000"/>
              </a:avLst>
            </a:prstGeom>
            <a:solidFill>
              <a:schemeClr val="accent5">
                <a:lumMod val="75000"/>
              </a:schemeClr>
            </a:solidFill>
            <a:ln w="9525">
              <a:noFill/>
              <a:miter lim="800000"/>
              <a:headEnd/>
              <a:tailEnd/>
            </a:ln>
            <a:effectLst>
              <a:innerShdw blurRad="114300">
                <a:schemeClr val="bg1"/>
              </a:innerShdw>
            </a:effectLst>
          </p:spPr>
          <p:txBody>
            <a:bodyPr wrap="none" lIns="93296" tIns="46648" rIns="93296" bIns="46648" anchor="ctr"/>
            <a:lstStyle/>
            <a:p>
              <a:pPr>
                <a:defRPr/>
              </a:pPr>
              <a:endParaRPr lang="en-GB" dirty="0">
                <a:latin typeface="Calibri" pitchFamily="34" charset="0"/>
                <a:cs typeface="Calibri" pitchFamily="34" charset="0"/>
              </a:endParaRPr>
            </a:p>
          </p:txBody>
        </p:sp>
        <p:sp>
          <p:nvSpPr>
            <p:cNvPr id="919564" name="AutoShape 12"/>
            <p:cNvSpPr>
              <a:spLocks noChangeArrowheads="1"/>
            </p:cNvSpPr>
            <p:nvPr/>
          </p:nvSpPr>
          <p:spPr bwMode="auto">
            <a:xfrm>
              <a:off x="179512" y="3628143"/>
              <a:ext cx="1917891" cy="984805"/>
            </a:xfrm>
            <a:prstGeom prst="flowChartProcess">
              <a:avLst/>
            </a:prstGeom>
            <a:solidFill>
              <a:schemeClr val="accent5">
                <a:lumMod val="75000"/>
              </a:schemeClr>
            </a:solidFill>
            <a:ln w="9525">
              <a:noFill/>
              <a:miter lim="800000"/>
              <a:headEnd/>
              <a:tailEnd/>
            </a:ln>
            <a:effectLst>
              <a:innerShdw blurRad="114300">
                <a:schemeClr val="bg1"/>
              </a:innerShdw>
            </a:effectLst>
          </p:spPr>
          <p:txBody>
            <a:bodyPr lIns="93296" tIns="46648" rIns="93296" bIns="46648" anchor="ctr"/>
            <a:lstStyle/>
            <a:p>
              <a:pPr algn="ctr">
                <a:defRPr/>
              </a:pPr>
              <a:r>
                <a:rPr lang="en-AU" sz="2000" b="1" u="sng" dirty="0" smtClean="0">
                  <a:latin typeface="Calibri" pitchFamily="34" charset="0"/>
                  <a:cs typeface="Calibri" pitchFamily="34" charset="0"/>
                </a:rPr>
                <a:t>S</a:t>
              </a:r>
              <a:r>
                <a:rPr lang="en-AU" sz="2000" b="1" dirty="0" smtClean="0">
                  <a:latin typeface="Calibri" pitchFamily="34" charset="0"/>
                  <a:cs typeface="Calibri" pitchFamily="34" charset="0"/>
                </a:rPr>
                <a:t>ociety</a:t>
              </a:r>
              <a:endParaRPr lang="en-AU" sz="2000" b="1" dirty="0">
                <a:latin typeface="Calibri" pitchFamily="34" charset="0"/>
                <a:cs typeface="Calibri" pitchFamily="34" charset="0"/>
              </a:endParaRPr>
            </a:p>
          </p:txBody>
        </p:sp>
        <p:sp>
          <p:nvSpPr>
            <p:cNvPr id="25" name="Text Box 5"/>
            <p:cNvSpPr txBox="1">
              <a:spLocks noChangeArrowheads="1"/>
            </p:cNvSpPr>
            <p:nvPr/>
          </p:nvSpPr>
          <p:spPr bwMode="auto">
            <a:xfrm>
              <a:off x="2340787" y="3642555"/>
              <a:ext cx="2520280" cy="9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bodyPr>
            <a:lstStyle>
              <a:lvl1pPr marL="101600" indent="-101600"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buSzPct val="120000"/>
                <a:defRPr sz="2400" b="1">
                  <a:solidFill>
                    <a:schemeClr val="bg1"/>
                  </a:solidFill>
                  <a:latin typeface="Arial" charset="0"/>
                </a:defRPr>
              </a:lvl6pPr>
              <a:lvl7pPr marL="2971800" indent="-228600" eaLnBrk="0" fontAlgn="base" hangingPunct="0">
                <a:spcBef>
                  <a:spcPct val="0"/>
                </a:spcBef>
                <a:spcAft>
                  <a:spcPct val="0"/>
                </a:spcAft>
                <a:buSzPct val="120000"/>
                <a:defRPr sz="2400" b="1">
                  <a:solidFill>
                    <a:schemeClr val="bg1"/>
                  </a:solidFill>
                  <a:latin typeface="Arial" charset="0"/>
                </a:defRPr>
              </a:lvl7pPr>
              <a:lvl8pPr marL="3429000" indent="-228600" eaLnBrk="0" fontAlgn="base" hangingPunct="0">
                <a:spcBef>
                  <a:spcPct val="0"/>
                </a:spcBef>
                <a:spcAft>
                  <a:spcPct val="0"/>
                </a:spcAft>
                <a:buSzPct val="120000"/>
                <a:defRPr sz="2400" b="1">
                  <a:solidFill>
                    <a:schemeClr val="bg1"/>
                  </a:solidFill>
                  <a:latin typeface="Arial" charset="0"/>
                </a:defRPr>
              </a:lvl8pPr>
              <a:lvl9pPr marL="3886200" indent="-228600" eaLnBrk="0" fontAlgn="base" hangingPunct="0">
                <a:spcBef>
                  <a:spcPct val="0"/>
                </a:spcBef>
                <a:spcAft>
                  <a:spcPct val="0"/>
                </a:spcAft>
                <a:buSzPct val="120000"/>
                <a:defRPr sz="2400" b="1">
                  <a:solidFill>
                    <a:schemeClr val="bg1"/>
                  </a:solidFill>
                  <a:latin typeface="Arial" charset="0"/>
                </a:defRPr>
              </a:lvl9pPr>
            </a:lstStyle>
            <a:p>
              <a:pPr eaLnBrk="1" hangingPunct="1">
                <a:buFontTx/>
                <a:buChar char="•"/>
              </a:pPr>
              <a:r>
                <a:rPr lang="en-AU" sz="1400" b="0" dirty="0" smtClean="0">
                  <a:solidFill>
                    <a:schemeClr val="tx1"/>
                  </a:solidFill>
                  <a:latin typeface="Calibri" pitchFamily="34" charset="0"/>
                  <a:cs typeface="Calibri" pitchFamily="34" charset="0"/>
                </a:rPr>
                <a:t> New mines open Pandora’s box on division of returns</a:t>
              </a:r>
            </a:p>
            <a:p>
              <a:pPr eaLnBrk="1" hangingPunct="1">
                <a:buFontTx/>
                <a:buChar char="•"/>
              </a:pPr>
              <a:r>
                <a:rPr lang="en-AU" sz="1400" b="0" dirty="0" smtClean="0">
                  <a:solidFill>
                    <a:schemeClr val="tx1"/>
                  </a:solidFill>
                  <a:latin typeface="Calibri" pitchFamily="34" charset="0"/>
                  <a:cs typeface="Calibri" pitchFamily="34" charset="0"/>
                </a:rPr>
                <a:t> water, energy, environment, local &amp; central distribution</a:t>
              </a:r>
            </a:p>
          </p:txBody>
        </p:sp>
      </p:grpSp>
      <p:grpSp>
        <p:nvGrpSpPr>
          <p:cNvPr id="3" name="Group 20"/>
          <p:cNvGrpSpPr/>
          <p:nvPr/>
        </p:nvGrpSpPr>
        <p:grpSpPr>
          <a:xfrm>
            <a:off x="322493" y="2348880"/>
            <a:ext cx="4681555" cy="1015581"/>
            <a:chOff x="179512" y="2348880"/>
            <a:chExt cx="4681555" cy="1015581"/>
          </a:xfrm>
        </p:grpSpPr>
        <p:sp>
          <p:nvSpPr>
            <p:cNvPr id="919560" name="AutoShape 8"/>
            <p:cNvSpPr>
              <a:spLocks noChangeArrowheads="1"/>
            </p:cNvSpPr>
            <p:nvPr/>
          </p:nvSpPr>
          <p:spPr bwMode="auto">
            <a:xfrm rot="5400000">
              <a:off x="1705029" y="2767580"/>
              <a:ext cx="1015581" cy="178182"/>
            </a:xfrm>
            <a:prstGeom prst="triangle">
              <a:avLst>
                <a:gd name="adj" fmla="val 50000"/>
              </a:avLst>
            </a:prstGeom>
            <a:solidFill>
              <a:schemeClr val="accent5">
                <a:lumMod val="90000"/>
              </a:schemeClr>
            </a:solidFill>
            <a:ln w="9525">
              <a:noFill/>
              <a:miter lim="800000"/>
              <a:headEnd/>
              <a:tailEnd/>
            </a:ln>
            <a:effectLst>
              <a:innerShdw blurRad="114300">
                <a:schemeClr val="bg1"/>
              </a:innerShdw>
            </a:effectLst>
          </p:spPr>
          <p:txBody>
            <a:bodyPr wrap="none" lIns="93296" tIns="46648" rIns="93296" bIns="46648" anchor="ctr"/>
            <a:lstStyle/>
            <a:p>
              <a:pPr>
                <a:defRPr/>
              </a:pPr>
              <a:endParaRPr lang="en-GB" dirty="0">
                <a:latin typeface="Calibri" pitchFamily="34" charset="0"/>
                <a:cs typeface="Calibri" pitchFamily="34" charset="0"/>
              </a:endParaRPr>
            </a:p>
          </p:txBody>
        </p:sp>
        <p:sp>
          <p:nvSpPr>
            <p:cNvPr id="919565" name="AutoShape 13"/>
            <p:cNvSpPr>
              <a:spLocks noChangeArrowheads="1"/>
            </p:cNvSpPr>
            <p:nvPr/>
          </p:nvSpPr>
          <p:spPr bwMode="auto">
            <a:xfrm>
              <a:off x="179512" y="2364269"/>
              <a:ext cx="1917891" cy="984805"/>
            </a:xfrm>
            <a:prstGeom prst="flowChartProcess">
              <a:avLst/>
            </a:prstGeom>
            <a:solidFill>
              <a:schemeClr val="accent5">
                <a:lumMod val="90000"/>
              </a:schemeClr>
            </a:solidFill>
            <a:ln w="9525">
              <a:noFill/>
              <a:miter lim="800000"/>
              <a:headEnd/>
              <a:tailEnd/>
            </a:ln>
            <a:effectLst>
              <a:innerShdw blurRad="114300">
                <a:schemeClr val="bg1"/>
              </a:innerShdw>
            </a:effectLst>
          </p:spPr>
          <p:txBody>
            <a:bodyPr lIns="93296" tIns="46648" rIns="93296" bIns="46648" anchor="ctr"/>
            <a:lstStyle/>
            <a:p>
              <a:pPr algn="ctr">
                <a:defRPr/>
              </a:pPr>
              <a:r>
                <a:rPr lang="en-AU" sz="2000" b="1" u="sng" dirty="0" smtClean="0">
                  <a:latin typeface="Calibri" pitchFamily="34" charset="0"/>
                  <a:cs typeface="Calibri" pitchFamily="34" charset="0"/>
                </a:rPr>
                <a:t>G</a:t>
              </a:r>
              <a:r>
                <a:rPr lang="en-AU" sz="2000" b="1" dirty="0" smtClean="0">
                  <a:latin typeface="Calibri" pitchFamily="34" charset="0"/>
                  <a:cs typeface="Calibri" pitchFamily="34" charset="0"/>
                </a:rPr>
                <a:t>rades</a:t>
              </a:r>
              <a:endParaRPr lang="en-AU" sz="2000" b="1" dirty="0">
                <a:latin typeface="Calibri" pitchFamily="34" charset="0"/>
                <a:cs typeface="Calibri" pitchFamily="34" charset="0"/>
              </a:endParaRPr>
            </a:p>
          </p:txBody>
        </p:sp>
        <p:sp>
          <p:nvSpPr>
            <p:cNvPr id="27" name="Text Box 5"/>
            <p:cNvSpPr txBox="1">
              <a:spLocks noChangeArrowheads="1"/>
            </p:cNvSpPr>
            <p:nvPr/>
          </p:nvSpPr>
          <p:spPr bwMode="auto">
            <a:xfrm>
              <a:off x="2340787" y="2378681"/>
              <a:ext cx="2520280" cy="9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bodyPr>
            <a:lstStyle>
              <a:lvl1pPr marL="101600" indent="-101600"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buSzPct val="120000"/>
                <a:defRPr sz="2400" b="1">
                  <a:solidFill>
                    <a:schemeClr val="bg1"/>
                  </a:solidFill>
                  <a:latin typeface="Arial" charset="0"/>
                </a:defRPr>
              </a:lvl6pPr>
              <a:lvl7pPr marL="2971800" indent="-228600" eaLnBrk="0" fontAlgn="base" hangingPunct="0">
                <a:spcBef>
                  <a:spcPct val="0"/>
                </a:spcBef>
                <a:spcAft>
                  <a:spcPct val="0"/>
                </a:spcAft>
                <a:buSzPct val="120000"/>
                <a:defRPr sz="2400" b="1">
                  <a:solidFill>
                    <a:schemeClr val="bg1"/>
                  </a:solidFill>
                  <a:latin typeface="Arial" charset="0"/>
                </a:defRPr>
              </a:lvl7pPr>
              <a:lvl8pPr marL="3429000" indent="-228600" eaLnBrk="0" fontAlgn="base" hangingPunct="0">
                <a:spcBef>
                  <a:spcPct val="0"/>
                </a:spcBef>
                <a:spcAft>
                  <a:spcPct val="0"/>
                </a:spcAft>
                <a:buSzPct val="120000"/>
                <a:defRPr sz="2400" b="1">
                  <a:solidFill>
                    <a:schemeClr val="bg1"/>
                  </a:solidFill>
                  <a:latin typeface="Arial" charset="0"/>
                </a:defRPr>
              </a:lvl8pPr>
              <a:lvl9pPr marL="3886200" indent="-228600" eaLnBrk="0" fontAlgn="base" hangingPunct="0">
                <a:spcBef>
                  <a:spcPct val="0"/>
                </a:spcBef>
                <a:spcAft>
                  <a:spcPct val="0"/>
                </a:spcAft>
                <a:buSzPct val="120000"/>
                <a:defRPr sz="2400" b="1">
                  <a:solidFill>
                    <a:schemeClr val="bg1"/>
                  </a:solidFill>
                  <a:latin typeface="Arial" charset="0"/>
                </a:defRPr>
              </a:lvl9pPr>
            </a:lstStyle>
            <a:p>
              <a:pPr eaLnBrk="1" hangingPunct="1">
                <a:buFontTx/>
                <a:buChar char="•"/>
              </a:pPr>
              <a:r>
                <a:rPr lang="en-AU" sz="1400" b="0" dirty="0" smtClean="0">
                  <a:solidFill>
                    <a:schemeClr val="tx1"/>
                  </a:solidFill>
                  <a:latin typeface="Calibri" pitchFamily="34" charset="0"/>
                  <a:cs typeface="Calibri" pitchFamily="34" charset="0"/>
                </a:rPr>
                <a:t> Operating costs rise as grade falls</a:t>
              </a:r>
            </a:p>
            <a:p>
              <a:pPr eaLnBrk="1" hangingPunct="1">
                <a:buFontTx/>
                <a:buChar char="•"/>
              </a:pPr>
              <a:r>
                <a:rPr lang="en-AU" sz="1400" b="0" dirty="0">
                  <a:solidFill>
                    <a:schemeClr val="tx1"/>
                  </a:solidFill>
                  <a:latin typeface="Calibri" pitchFamily="34" charset="0"/>
                  <a:cs typeface="Calibri" pitchFamily="34" charset="0"/>
                </a:rPr>
                <a:t> </a:t>
              </a:r>
              <a:r>
                <a:rPr lang="en-AU" sz="1400" b="0" dirty="0" smtClean="0">
                  <a:solidFill>
                    <a:schemeClr val="tx1"/>
                  </a:solidFill>
                  <a:latin typeface="Calibri" pitchFamily="34" charset="0"/>
                  <a:cs typeface="Calibri" pitchFamily="34" charset="0"/>
                </a:rPr>
                <a:t>Ever larger project scale &amp; capital requirements</a:t>
              </a:r>
            </a:p>
          </p:txBody>
        </p:sp>
      </p:grpSp>
      <p:grpSp>
        <p:nvGrpSpPr>
          <p:cNvPr id="4" name="Group 27"/>
          <p:cNvGrpSpPr/>
          <p:nvPr/>
        </p:nvGrpSpPr>
        <p:grpSpPr>
          <a:xfrm>
            <a:off x="322493" y="3612754"/>
            <a:ext cx="4825571" cy="1015580"/>
            <a:chOff x="179512" y="4876629"/>
            <a:chExt cx="4825571" cy="1015580"/>
          </a:xfrm>
        </p:grpSpPr>
        <p:sp>
          <p:nvSpPr>
            <p:cNvPr id="919562" name="AutoShape 10"/>
            <p:cNvSpPr>
              <a:spLocks noChangeArrowheads="1"/>
            </p:cNvSpPr>
            <p:nvPr/>
          </p:nvSpPr>
          <p:spPr bwMode="auto">
            <a:xfrm rot="5400000">
              <a:off x="1717988" y="5295328"/>
              <a:ext cx="1015580" cy="178182"/>
            </a:xfrm>
            <a:prstGeom prst="triangle">
              <a:avLst>
                <a:gd name="adj" fmla="val 50000"/>
              </a:avLst>
            </a:prstGeom>
            <a:solidFill>
              <a:schemeClr val="accent5">
                <a:lumMod val="50000"/>
              </a:schemeClr>
            </a:solidFill>
            <a:ln w="9525">
              <a:noFill/>
              <a:miter lim="800000"/>
              <a:headEnd/>
              <a:tailEnd/>
            </a:ln>
            <a:effectLst>
              <a:innerShdw blurRad="114300">
                <a:schemeClr val="bg1"/>
              </a:innerShdw>
            </a:effectLst>
          </p:spPr>
          <p:txBody>
            <a:bodyPr wrap="none" lIns="93296" tIns="46648" rIns="93296" bIns="46648" anchor="ctr"/>
            <a:lstStyle/>
            <a:p>
              <a:pPr>
                <a:defRPr/>
              </a:pPr>
              <a:endParaRPr lang="en-GB" dirty="0">
                <a:latin typeface="Calibri" pitchFamily="34" charset="0"/>
                <a:cs typeface="Calibri" pitchFamily="34" charset="0"/>
              </a:endParaRPr>
            </a:p>
          </p:txBody>
        </p:sp>
        <p:sp>
          <p:nvSpPr>
            <p:cNvPr id="919563" name="AutoShape 11"/>
            <p:cNvSpPr>
              <a:spLocks noChangeArrowheads="1"/>
            </p:cNvSpPr>
            <p:nvPr/>
          </p:nvSpPr>
          <p:spPr bwMode="auto">
            <a:xfrm>
              <a:off x="179512" y="4892017"/>
              <a:ext cx="1917891" cy="984805"/>
            </a:xfrm>
            <a:prstGeom prst="flowChartProcess">
              <a:avLst/>
            </a:prstGeom>
            <a:solidFill>
              <a:schemeClr val="accent5">
                <a:lumMod val="50000"/>
              </a:schemeClr>
            </a:solidFill>
            <a:ln w="9525">
              <a:noFill/>
              <a:miter lim="800000"/>
              <a:headEnd/>
              <a:tailEnd/>
            </a:ln>
            <a:effectLst>
              <a:innerShdw blurRad="114300">
                <a:schemeClr val="bg1"/>
              </a:innerShdw>
            </a:effectLst>
          </p:spPr>
          <p:txBody>
            <a:bodyPr lIns="93296" tIns="46648" rIns="93296" bIns="46648" anchor="ctr"/>
            <a:lstStyle/>
            <a:p>
              <a:pPr algn="ctr">
                <a:defRPr/>
              </a:pPr>
              <a:r>
                <a:rPr lang="en-AU" sz="2000" b="1" u="sng" dirty="0" smtClean="0">
                  <a:latin typeface="Calibri" pitchFamily="34" charset="0"/>
                  <a:cs typeface="Calibri" pitchFamily="34" charset="0"/>
                </a:rPr>
                <a:t>P</a:t>
              </a:r>
              <a:r>
                <a:rPr lang="en-AU" sz="2000" b="1" dirty="0" smtClean="0">
                  <a:latin typeface="Calibri" pitchFamily="34" charset="0"/>
                  <a:cs typeface="Calibri" pitchFamily="34" charset="0"/>
                </a:rPr>
                <a:t>eople</a:t>
              </a:r>
              <a:endParaRPr lang="en-AU" sz="2000" b="1" dirty="0">
                <a:latin typeface="Calibri" pitchFamily="34" charset="0"/>
                <a:cs typeface="Calibri" pitchFamily="34" charset="0"/>
              </a:endParaRPr>
            </a:p>
          </p:txBody>
        </p:sp>
        <p:sp>
          <p:nvSpPr>
            <p:cNvPr id="26" name="Text Box 5"/>
            <p:cNvSpPr txBox="1">
              <a:spLocks noChangeArrowheads="1"/>
            </p:cNvSpPr>
            <p:nvPr/>
          </p:nvSpPr>
          <p:spPr bwMode="auto">
            <a:xfrm>
              <a:off x="2340787" y="4908899"/>
              <a:ext cx="2664296" cy="95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96" tIns="46648" rIns="93296" bIns="46648">
              <a:spAutoFit/>
            </a:bodyPr>
            <a:lstStyle>
              <a:lvl1pPr marL="101600" indent="-101600"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buSzPct val="120000"/>
                <a:defRPr sz="2400" b="1">
                  <a:solidFill>
                    <a:schemeClr val="bg1"/>
                  </a:solidFill>
                  <a:latin typeface="Arial" charset="0"/>
                </a:defRPr>
              </a:lvl6pPr>
              <a:lvl7pPr marL="2971800" indent="-228600" eaLnBrk="0" fontAlgn="base" hangingPunct="0">
                <a:spcBef>
                  <a:spcPct val="0"/>
                </a:spcBef>
                <a:spcAft>
                  <a:spcPct val="0"/>
                </a:spcAft>
                <a:buSzPct val="120000"/>
                <a:defRPr sz="2400" b="1">
                  <a:solidFill>
                    <a:schemeClr val="bg1"/>
                  </a:solidFill>
                  <a:latin typeface="Arial" charset="0"/>
                </a:defRPr>
              </a:lvl7pPr>
              <a:lvl8pPr marL="3429000" indent="-228600" eaLnBrk="0" fontAlgn="base" hangingPunct="0">
                <a:spcBef>
                  <a:spcPct val="0"/>
                </a:spcBef>
                <a:spcAft>
                  <a:spcPct val="0"/>
                </a:spcAft>
                <a:buSzPct val="120000"/>
                <a:defRPr sz="2400" b="1">
                  <a:solidFill>
                    <a:schemeClr val="bg1"/>
                  </a:solidFill>
                  <a:latin typeface="Arial" charset="0"/>
                </a:defRPr>
              </a:lvl8pPr>
              <a:lvl9pPr marL="3886200" indent="-228600" eaLnBrk="0" fontAlgn="base" hangingPunct="0">
                <a:spcBef>
                  <a:spcPct val="0"/>
                </a:spcBef>
                <a:spcAft>
                  <a:spcPct val="0"/>
                </a:spcAft>
                <a:buSzPct val="120000"/>
                <a:defRPr sz="2400" b="1">
                  <a:solidFill>
                    <a:schemeClr val="bg1"/>
                  </a:solidFill>
                  <a:latin typeface="Arial" charset="0"/>
                </a:defRPr>
              </a:lvl9pPr>
            </a:lstStyle>
            <a:p>
              <a:pPr eaLnBrk="1" hangingPunct="1">
                <a:buFontTx/>
                <a:buChar char="•"/>
              </a:pPr>
              <a:r>
                <a:rPr lang="en-AU" sz="1400" b="0" dirty="0" smtClean="0">
                  <a:solidFill>
                    <a:schemeClr val="tx1"/>
                  </a:solidFill>
                  <a:latin typeface="Calibri" pitchFamily="34" charset="0"/>
                  <a:cs typeface="Calibri" pitchFamily="34" charset="0"/>
                </a:rPr>
                <a:t>Easy wins achieved, incremental innovation difficult</a:t>
              </a:r>
            </a:p>
            <a:p>
              <a:pPr eaLnBrk="1" hangingPunct="1">
                <a:buFontTx/>
                <a:buChar char="•"/>
              </a:pPr>
              <a:r>
                <a:rPr lang="en-AU" sz="1400" b="0" dirty="0">
                  <a:solidFill>
                    <a:schemeClr val="tx1"/>
                  </a:solidFill>
                  <a:latin typeface="Calibri" pitchFamily="34" charset="0"/>
                  <a:cs typeface="Calibri" pitchFamily="34" charset="0"/>
                </a:rPr>
                <a:t> </a:t>
              </a:r>
              <a:r>
                <a:rPr lang="en-AU" sz="1400" b="0" dirty="0" smtClean="0">
                  <a:solidFill>
                    <a:schemeClr val="tx1"/>
                  </a:solidFill>
                  <a:latin typeface="Calibri" pitchFamily="34" charset="0"/>
                  <a:cs typeface="Calibri" pitchFamily="34" charset="0"/>
                </a:rPr>
                <a:t>Focus on leadership &amp; short term performance</a:t>
              </a:r>
              <a:endParaRPr lang="en-AU" sz="1400" b="0" dirty="0">
                <a:solidFill>
                  <a:schemeClr val="tx1"/>
                </a:solidFill>
                <a:latin typeface="Calibri" pitchFamily="34" charset="0"/>
                <a:cs typeface="Calibri" pitchFamily="34" charset="0"/>
              </a:endParaRPr>
            </a:p>
          </p:txBody>
        </p:sp>
      </p:grpSp>
      <p:sp>
        <p:nvSpPr>
          <p:cNvPr id="23" name="Rectangle 22"/>
          <p:cNvSpPr/>
          <p:nvPr/>
        </p:nvSpPr>
        <p:spPr>
          <a:xfrm>
            <a:off x="5292080" y="1916832"/>
            <a:ext cx="3438128" cy="492443"/>
          </a:xfrm>
          <a:prstGeom prst="rect">
            <a:avLst/>
          </a:prstGeom>
        </p:spPr>
        <p:txBody>
          <a:bodyPr wrap="square">
            <a:spAutoFit/>
          </a:bodyPr>
          <a:lstStyle/>
          <a:p>
            <a:pPr algn="ctr"/>
            <a:r>
              <a:rPr lang="en-GB" b="1" dirty="0" smtClean="0">
                <a:latin typeface="Calibri" pitchFamily="34" charset="0"/>
                <a:cs typeface="Calibri" pitchFamily="34" charset="0"/>
              </a:rPr>
              <a:t>Value of Indonesian Exports (1)</a:t>
            </a:r>
          </a:p>
          <a:p>
            <a:pPr algn="ctr"/>
            <a:r>
              <a:rPr lang="en-GB" sz="1200" dirty="0" smtClean="0">
                <a:latin typeface="Calibri" pitchFamily="34" charset="0"/>
                <a:cs typeface="Calibri" pitchFamily="34" charset="0"/>
              </a:rPr>
              <a:t>Selected mineral ores, $ million</a:t>
            </a:r>
            <a:endParaRPr lang="en-GB" sz="1200" dirty="0">
              <a:latin typeface="Calibri" pitchFamily="34" charset="0"/>
              <a:cs typeface="Calibri" pitchFamily="34" charset="0"/>
            </a:endParaRPr>
          </a:p>
        </p:txBody>
      </p:sp>
      <p:sp>
        <p:nvSpPr>
          <p:cNvPr id="36"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11</a:t>
            </a:fld>
            <a:endParaRPr lang="en-GB" altLang="zh-CN" sz="1200" dirty="0">
              <a:solidFill>
                <a:schemeClr val="bg1"/>
              </a:solidFill>
              <a:ea typeface="SimSun" pitchFamily="2" charset="-122"/>
            </a:endParaRPr>
          </a:p>
        </p:txBody>
      </p:sp>
      <p:sp>
        <p:nvSpPr>
          <p:cNvPr id="37" name="TextBox 36"/>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3"/>
              </a:rPr>
              <a:t>www.crugroup.com</a:t>
            </a:r>
            <a:r>
              <a:rPr lang="en-GB" sz="1200" dirty="0" smtClean="0">
                <a:solidFill>
                  <a:schemeClr val="bg1"/>
                </a:solidFill>
              </a:rPr>
              <a:t> </a:t>
            </a:r>
            <a:endParaRPr lang="en-GB" sz="1200" dirty="0">
              <a:solidFill>
                <a:schemeClr val="bg1"/>
              </a:solidFill>
            </a:endParaRPr>
          </a:p>
        </p:txBody>
      </p:sp>
      <p:pic>
        <p:nvPicPr>
          <p:cNvPr id="38" name="Picture 37" descr="CRU Beijing 10th logo.jpg"/>
          <p:cNvPicPr>
            <a:picLocks noChangeAspect="1"/>
          </p:cNvPicPr>
          <p:nvPr/>
        </p:nvPicPr>
        <p:blipFill>
          <a:blip r:embed="rId4"/>
          <a:stretch>
            <a:fillRect/>
          </a:stretch>
        </p:blipFill>
        <p:spPr>
          <a:xfrm>
            <a:off x="8101734" y="260648"/>
            <a:ext cx="790746" cy="864096"/>
          </a:xfrm>
          <a:prstGeom prst="rect">
            <a:avLst/>
          </a:prstGeom>
        </p:spPr>
      </p:pic>
      <p:pic>
        <p:nvPicPr>
          <p:cNvPr id="2050" name="Picture 2"/>
          <p:cNvPicPr>
            <a:picLocks noChangeAspect="1" noChangeArrowheads="1"/>
          </p:cNvPicPr>
          <p:nvPr/>
        </p:nvPicPr>
        <p:blipFill>
          <a:blip r:embed="rId5"/>
          <a:srcRect/>
          <a:stretch>
            <a:fillRect/>
          </a:stretch>
        </p:blipFill>
        <p:spPr bwMode="auto">
          <a:xfrm>
            <a:off x="4921696" y="2346920"/>
            <a:ext cx="4114800" cy="3962400"/>
          </a:xfrm>
          <a:prstGeom prst="rect">
            <a:avLst/>
          </a:prstGeom>
          <a:noFill/>
          <a:ln w="9525">
            <a:noFill/>
            <a:miter lim="800000"/>
            <a:headEnd/>
            <a:tailEnd/>
          </a:ln>
          <a:effectLst/>
        </p:spPr>
      </p:pic>
      <p:sp>
        <p:nvSpPr>
          <p:cNvPr id="21" name="Title 2"/>
          <p:cNvSpPr>
            <a:spLocks noGrp="1"/>
          </p:cNvSpPr>
          <p:nvPr>
            <p:ph type="title"/>
          </p:nvPr>
        </p:nvSpPr>
        <p:spPr>
          <a:xfrm>
            <a:off x="223902" y="1412776"/>
            <a:ext cx="8812594" cy="827599"/>
          </a:xfrm>
        </p:spPr>
        <p:txBody>
          <a:bodyPr/>
          <a:lstStyle/>
          <a:p>
            <a:r>
              <a:rPr lang="en-GB" sz="2400" b="1" dirty="0">
                <a:solidFill>
                  <a:srgbClr val="002060"/>
                </a:solidFill>
                <a:latin typeface="Calibri" panose="020F0502020204030204" pitchFamily="34" charset="0"/>
              </a:rPr>
              <a:t>Risk appetite to build or finance new base metal mines remains low</a:t>
            </a:r>
          </a:p>
        </p:txBody>
      </p:sp>
    </p:spTree>
    <p:extLst>
      <p:ext uri="{BB962C8B-B14F-4D97-AF65-F5344CB8AC3E}">
        <p14:creationId xmlns:p14="http://schemas.microsoft.com/office/powerpoint/2010/main" val="95538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3065421" y="1844824"/>
            <a:ext cx="2997258" cy="2280828"/>
            <a:chOff x="3083835" y="1988840"/>
            <a:chExt cx="2997258" cy="2280828"/>
          </a:xfrm>
        </p:grpSpPr>
        <p:sp>
          <p:nvSpPr>
            <p:cNvPr id="8" name="TextBox 7"/>
            <p:cNvSpPr txBox="1"/>
            <p:nvPr/>
          </p:nvSpPr>
          <p:spPr>
            <a:xfrm>
              <a:off x="4338647" y="1988840"/>
              <a:ext cx="487633" cy="307777"/>
            </a:xfrm>
            <a:prstGeom prst="rect">
              <a:avLst/>
            </a:prstGeom>
            <a:noFill/>
          </p:spPr>
          <p:txBody>
            <a:bodyPr wrap="none" rtlCol="0">
              <a:spAutoFit/>
            </a:bodyPr>
            <a:lstStyle/>
            <a:p>
              <a:pPr algn="ctr"/>
              <a:r>
                <a:rPr lang="en-GB" b="1" dirty="0" smtClean="0">
                  <a:latin typeface="Calibri" pitchFamily="34" charset="0"/>
                  <a:cs typeface="Calibri" pitchFamily="34" charset="0"/>
                </a:rPr>
                <a:t>Zinc</a:t>
              </a:r>
              <a:endParaRPr lang="en-GB" b="1" dirty="0">
                <a:latin typeface="Calibri" pitchFamily="34" charset="0"/>
                <a:cs typeface="Calibri" pitchFamily="34" charset="0"/>
              </a:endParaRPr>
            </a:p>
          </p:txBody>
        </p:sp>
        <p:graphicFrame>
          <p:nvGraphicFramePr>
            <p:cNvPr id="9" name="Chart 8"/>
            <p:cNvGraphicFramePr/>
            <p:nvPr>
              <p:extLst>
                <p:ext uri="{D42A27DB-BD31-4B8C-83A1-F6EECF244321}">
                  <p14:modId xmlns:p14="http://schemas.microsoft.com/office/powerpoint/2010/main" val="2963228173"/>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106966" y="2141240"/>
              <a:ext cx="325730" cy="230832"/>
            </a:xfrm>
            <a:prstGeom prst="rect">
              <a:avLst/>
            </a:prstGeom>
            <a:noFill/>
          </p:spPr>
          <p:txBody>
            <a:bodyPr wrap="none" rtlCol="0">
              <a:spAutoFit/>
            </a:bodyPr>
            <a:lstStyle/>
            <a:p>
              <a:r>
                <a:rPr lang="en-GB" sz="900" b="1" dirty="0" smtClean="0">
                  <a:latin typeface="Calibri" pitchFamily="34" charset="0"/>
                  <a:cs typeface="Calibri" pitchFamily="34" charset="0"/>
                </a:rPr>
                <a:t>Mt</a:t>
              </a:r>
              <a:endParaRPr lang="en-GB" sz="900" b="1" dirty="0">
                <a:latin typeface="Calibri" pitchFamily="34" charset="0"/>
                <a:cs typeface="Calibri" pitchFamily="34" charset="0"/>
              </a:endParaRPr>
            </a:p>
          </p:txBody>
        </p:sp>
        <p:sp>
          <p:nvSpPr>
            <p:cNvPr id="46" name="TextBox 45"/>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grpSp>
        <p:nvGrpSpPr>
          <p:cNvPr id="3" name="Group 46"/>
          <p:cNvGrpSpPr/>
          <p:nvPr/>
        </p:nvGrpSpPr>
        <p:grpSpPr>
          <a:xfrm>
            <a:off x="6131351" y="1844824"/>
            <a:ext cx="2997258" cy="2280828"/>
            <a:chOff x="3083835" y="1988840"/>
            <a:chExt cx="2997258" cy="2280828"/>
          </a:xfrm>
        </p:grpSpPr>
        <p:sp>
          <p:nvSpPr>
            <p:cNvPr id="50" name="TextBox 49"/>
            <p:cNvSpPr txBox="1"/>
            <p:nvPr/>
          </p:nvSpPr>
          <p:spPr>
            <a:xfrm>
              <a:off x="4315404" y="1988840"/>
              <a:ext cx="534121" cy="307777"/>
            </a:xfrm>
            <a:prstGeom prst="rect">
              <a:avLst/>
            </a:prstGeom>
            <a:noFill/>
          </p:spPr>
          <p:txBody>
            <a:bodyPr wrap="none" rtlCol="0">
              <a:spAutoFit/>
            </a:bodyPr>
            <a:lstStyle/>
            <a:p>
              <a:pPr algn="ctr"/>
              <a:r>
                <a:rPr lang="en-GB" b="1" dirty="0" smtClean="0">
                  <a:latin typeface="Calibri" pitchFamily="34" charset="0"/>
                  <a:cs typeface="Calibri" pitchFamily="34" charset="0"/>
                </a:rPr>
                <a:t>Lead</a:t>
              </a:r>
              <a:endParaRPr lang="en-GB" b="1" dirty="0">
                <a:latin typeface="Calibri" pitchFamily="34" charset="0"/>
                <a:cs typeface="Calibri" pitchFamily="34" charset="0"/>
              </a:endParaRPr>
            </a:p>
          </p:txBody>
        </p:sp>
        <p:graphicFrame>
          <p:nvGraphicFramePr>
            <p:cNvPr id="53" name="Chart 52"/>
            <p:cNvGraphicFramePr/>
            <p:nvPr>
              <p:extLst>
                <p:ext uri="{D42A27DB-BD31-4B8C-83A1-F6EECF244321}">
                  <p14:modId xmlns:p14="http://schemas.microsoft.com/office/powerpoint/2010/main" val="1042921286"/>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p:cNvSpPr txBox="1"/>
            <p:nvPr/>
          </p:nvSpPr>
          <p:spPr>
            <a:xfrm>
              <a:off x="3106966" y="2141240"/>
              <a:ext cx="287258" cy="230832"/>
            </a:xfrm>
            <a:prstGeom prst="rect">
              <a:avLst/>
            </a:prstGeom>
            <a:noFill/>
          </p:spPr>
          <p:txBody>
            <a:bodyPr wrap="none" rtlCol="0">
              <a:spAutoFit/>
            </a:bodyPr>
            <a:lstStyle/>
            <a:p>
              <a:r>
                <a:rPr lang="en-GB" sz="900" b="1" dirty="0">
                  <a:latin typeface="Calibri" pitchFamily="34" charset="0"/>
                  <a:cs typeface="Calibri" pitchFamily="34" charset="0"/>
                </a:rPr>
                <a:t>k</a:t>
              </a:r>
              <a:r>
                <a:rPr lang="en-GB" sz="900" b="1" dirty="0" smtClean="0">
                  <a:latin typeface="Calibri" pitchFamily="34" charset="0"/>
                  <a:cs typeface="Calibri" pitchFamily="34" charset="0"/>
                </a:rPr>
                <a:t>t</a:t>
              </a:r>
              <a:endParaRPr lang="en-GB" sz="900" b="1" dirty="0">
                <a:latin typeface="Calibri" pitchFamily="34" charset="0"/>
                <a:cs typeface="Calibri" pitchFamily="34" charset="0"/>
              </a:endParaRPr>
            </a:p>
          </p:txBody>
        </p:sp>
        <p:sp>
          <p:nvSpPr>
            <p:cNvPr id="55" name="TextBox 54"/>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grpSp>
        <p:nvGrpSpPr>
          <p:cNvPr id="4" name="Group 55"/>
          <p:cNvGrpSpPr/>
          <p:nvPr/>
        </p:nvGrpSpPr>
        <p:grpSpPr>
          <a:xfrm>
            <a:off x="-508" y="1844824"/>
            <a:ext cx="2997258" cy="2280828"/>
            <a:chOff x="3083835" y="1988840"/>
            <a:chExt cx="2997258" cy="2280828"/>
          </a:xfrm>
        </p:grpSpPr>
        <p:sp>
          <p:nvSpPr>
            <p:cNvPr id="57" name="TextBox 56"/>
            <p:cNvSpPr txBox="1"/>
            <p:nvPr/>
          </p:nvSpPr>
          <p:spPr>
            <a:xfrm>
              <a:off x="4078158" y="1988840"/>
              <a:ext cx="1008609" cy="307777"/>
            </a:xfrm>
            <a:prstGeom prst="rect">
              <a:avLst/>
            </a:prstGeom>
            <a:noFill/>
          </p:spPr>
          <p:txBody>
            <a:bodyPr wrap="none" rtlCol="0">
              <a:spAutoFit/>
            </a:bodyPr>
            <a:lstStyle/>
            <a:p>
              <a:pPr algn="ctr"/>
              <a:r>
                <a:rPr lang="en-GB" b="1" dirty="0" smtClean="0">
                  <a:latin typeface="Calibri" pitchFamily="34" charset="0"/>
                  <a:cs typeface="Calibri" pitchFamily="34" charset="0"/>
                </a:rPr>
                <a:t>Aluminium</a:t>
              </a:r>
              <a:endParaRPr lang="en-GB" b="1" dirty="0">
                <a:latin typeface="Calibri" pitchFamily="34" charset="0"/>
                <a:cs typeface="Calibri" pitchFamily="34" charset="0"/>
              </a:endParaRPr>
            </a:p>
          </p:txBody>
        </p:sp>
        <p:graphicFrame>
          <p:nvGraphicFramePr>
            <p:cNvPr id="58" name="Chart 57"/>
            <p:cNvGraphicFramePr/>
            <p:nvPr>
              <p:extLst>
                <p:ext uri="{D42A27DB-BD31-4B8C-83A1-F6EECF244321}">
                  <p14:modId xmlns:p14="http://schemas.microsoft.com/office/powerpoint/2010/main" val="1181317805"/>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5"/>
            </a:graphicData>
          </a:graphic>
        </p:graphicFrame>
        <p:sp>
          <p:nvSpPr>
            <p:cNvPr id="59" name="TextBox 58"/>
            <p:cNvSpPr txBox="1"/>
            <p:nvPr/>
          </p:nvSpPr>
          <p:spPr>
            <a:xfrm>
              <a:off x="3106966" y="2141240"/>
              <a:ext cx="325730" cy="230832"/>
            </a:xfrm>
            <a:prstGeom prst="rect">
              <a:avLst/>
            </a:prstGeom>
            <a:noFill/>
          </p:spPr>
          <p:txBody>
            <a:bodyPr wrap="none" rtlCol="0">
              <a:spAutoFit/>
            </a:bodyPr>
            <a:lstStyle/>
            <a:p>
              <a:r>
                <a:rPr lang="en-GB" sz="900" b="1" dirty="0" smtClean="0">
                  <a:latin typeface="Calibri" pitchFamily="34" charset="0"/>
                  <a:cs typeface="Calibri" pitchFamily="34" charset="0"/>
                </a:rPr>
                <a:t>Mt</a:t>
              </a:r>
              <a:endParaRPr lang="en-GB" sz="900" b="1" dirty="0">
                <a:latin typeface="Calibri" pitchFamily="34" charset="0"/>
                <a:cs typeface="Calibri" pitchFamily="34" charset="0"/>
              </a:endParaRPr>
            </a:p>
          </p:txBody>
        </p:sp>
        <p:sp>
          <p:nvSpPr>
            <p:cNvPr id="60" name="TextBox 59"/>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grpSp>
        <p:nvGrpSpPr>
          <p:cNvPr id="5" name="Group 60"/>
          <p:cNvGrpSpPr/>
          <p:nvPr/>
        </p:nvGrpSpPr>
        <p:grpSpPr>
          <a:xfrm>
            <a:off x="3065421" y="4077072"/>
            <a:ext cx="2997258" cy="2280828"/>
            <a:chOff x="3083835" y="1988840"/>
            <a:chExt cx="2997258" cy="2280828"/>
          </a:xfrm>
        </p:grpSpPr>
        <p:sp>
          <p:nvSpPr>
            <p:cNvPr id="62" name="TextBox 61"/>
            <p:cNvSpPr txBox="1"/>
            <p:nvPr/>
          </p:nvSpPr>
          <p:spPr>
            <a:xfrm>
              <a:off x="4262569" y="1988840"/>
              <a:ext cx="639791" cy="307777"/>
            </a:xfrm>
            <a:prstGeom prst="rect">
              <a:avLst/>
            </a:prstGeom>
            <a:noFill/>
          </p:spPr>
          <p:txBody>
            <a:bodyPr wrap="none" rtlCol="0">
              <a:spAutoFit/>
            </a:bodyPr>
            <a:lstStyle/>
            <a:p>
              <a:pPr algn="ctr"/>
              <a:r>
                <a:rPr lang="en-GB" b="1" dirty="0" smtClean="0">
                  <a:latin typeface="Calibri" pitchFamily="34" charset="0"/>
                  <a:cs typeface="Calibri" pitchFamily="34" charset="0"/>
                </a:rPr>
                <a:t>Nickel</a:t>
              </a:r>
              <a:endParaRPr lang="en-GB" b="1" dirty="0">
                <a:latin typeface="Calibri" pitchFamily="34" charset="0"/>
                <a:cs typeface="Calibri" pitchFamily="34" charset="0"/>
              </a:endParaRPr>
            </a:p>
          </p:txBody>
        </p:sp>
        <p:graphicFrame>
          <p:nvGraphicFramePr>
            <p:cNvPr id="63" name="Chart 62"/>
            <p:cNvGraphicFramePr/>
            <p:nvPr>
              <p:extLst>
                <p:ext uri="{D42A27DB-BD31-4B8C-83A1-F6EECF244321}">
                  <p14:modId xmlns:p14="http://schemas.microsoft.com/office/powerpoint/2010/main" val="941632862"/>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6"/>
            </a:graphicData>
          </a:graphic>
        </p:graphicFrame>
        <p:sp>
          <p:nvSpPr>
            <p:cNvPr id="64" name="TextBox 63"/>
            <p:cNvSpPr txBox="1"/>
            <p:nvPr/>
          </p:nvSpPr>
          <p:spPr>
            <a:xfrm>
              <a:off x="3106966" y="2141240"/>
              <a:ext cx="287258" cy="230832"/>
            </a:xfrm>
            <a:prstGeom prst="rect">
              <a:avLst/>
            </a:prstGeom>
            <a:noFill/>
          </p:spPr>
          <p:txBody>
            <a:bodyPr wrap="none" rtlCol="0">
              <a:spAutoFit/>
            </a:bodyPr>
            <a:lstStyle/>
            <a:p>
              <a:r>
                <a:rPr lang="en-GB" sz="900" b="1" dirty="0">
                  <a:latin typeface="Calibri" pitchFamily="34" charset="0"/>
                  <a:cs typeface="Calibri" pitchFamily="34" charset="0"/>
                </a:rPr>
                <a:t>k</a:t>
              </a:r>
              <a:r>
                <a:rPr lang="en-GB" sz="900" b="1" dirty="0" smtClean="0">
                  <a:latin typeface="Calibri" pitchFamily="34" charset="0"/>
                  <a:cs typeface="Calibri" pitchFamily="34" charset="0"/>
                </a:rPr>
                <a:t>t</a:t>
              </a:r>
              <a:endParaRPr lang="en-GB" sz="900" b="1" dirty="0">
                <a:latin typeface="Calibri" pitchFamily="34" charset="0"/>
                <a:cs typeface="Calibri" pitchFamily="34" charset="0"/>
              </a:endParaRPr>
            </a:p>
          </p:txBody>
        </p:sp>
        <p:sp>
          <p:nvSpPr>
            <p:cNvPr id="65" name="TextBox 64"/>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grpSp>
        <p:nvGrpSpPr>
          <p:cNvPr id="6" name="Group 65"/>
          <p:cNvGrpSpPr/>
          <p:nvPr/>
        </p:nvGrpSpPr>
        <p:grpSpPr>
          <a:xfrm>
            <a:off x="6131351" y="4077072"/>
            <a:ext cx="2997258" cy="2280828"/>
            <a:chOff x="3083835" y="1988840"/>
            <a:chExt cx="2997258" cy="2280828"/>
          </a:xfrm>
        </p:grpSpPr>
        <p:sp>
          <p:nvSpPr>
            <p:cNvPr id="67" name="TextBox 66"/>
            <p:cNvSpPr txBox="1"/>
            <p:nvPr/>
          </p:nvSpPr>
          <p:spPr>
            <a:xfrm>
              <a:off x="3988394" y="1988840"/>
              <a:ext cx="1188146" cy="307777"/>
            </a:xfrm>
            <a:prstGeom prst="rect">
              <a:avLst/>
            </a:prstGeom>
            <a:noFill/>
          </p:spPr>
          <p:txBody>
            <a:bodyPr wrap="none" rtlCol="0">
              <a:spAutoFit/>
            </a:bodyPr>
            <a:lstStyle/>
            <a:p>
              <a:pPr algn="ctr"/>
              <a:r>
                <a:rPr lang="en-GB" b="1" dirty="0" smtClean="0">
                  <a:latin typeface="Calibri" pitchFamily="34" charset="0"/>
                  <a:cs typeface="Calibri" pitchFamily="34" charset="0"/>
                </a:rPr>
                <a:t>Molybdenum</a:t>
              </a:r>
              <a:endParaRPr lang="en-GB" b="1" dirty="0">
                <a:latin typeface="Calibri" pitchFamily="34" charset="0"/>
                <a:cs typeface="Calibri" pitchFamily="34" charset="0"/>
              </a:endParaRPr>
            </a:p>
          </p:txBody>
        </p:sp>
        <p:graphicFrame>
          <p:nvGraphicFramePr>
            <p:cNvPr id="68" name="Chart 67"/>
            <p:cNvGraphicFramePr/>
            <p:nvPr>
              <p:extLst>
                <p:ext uri="{D42A27DB-BD31-4B8C-83A1-F6EECF244321}">
                  <p14:modId xmlns:p14="http://schemas.microsoft.com/office/powerpoint/2010/main" val="3194090800"/>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7"/>
            </a:graphicData>
          </a:graphic>
        </p:graphicFrame>
        <p:sp>
          <p:nvSpPr>
            <p:cNvPr id="69" name="TextBox 68"/>
            <p:cNvSpPr txBox="1"/>
            <p:nvPr/>
          </p:nvSpPr>
          <p:spPr>
            <a:xfrm>
              <a:off x="3106966" y="2141240"/>
              <a:ext cx="378630" cy="230832"/>
            </a:xfrm>
            <a:prstGeom prst="rect">
              <a:avLst/>
            </a:prstGeom>
            <a:noFill/>
          </p:spPr>
          <p:txBody>
            <a:bodyPr wrap="none" rtlCol="0">
              <a:spAutoFit/>
            </a:bodyPr>
            <a:lstStyle/>
            <a:p>
              <a:r>
                <a:rPr lang="en-GB" sz="900" b="1" dirty="0" smtClean="0">
                  <a:latin typeface="Calibri" pitchFamily="34" charset="0"/>
                  <a:cs typeface="Calibri" pitchFamily="34" charset="0"/>
                </a:rPr>
                <a:t>klbs</a:t>
              </a:r>
              <a:endParaRPr lang="en-GB" sz="900" b="1" dirty="0">
                <a:latin typeface="Calibri" pitchFamily="34" charset="0"/>
                <a:cs typeface="Calibri" pitchFamily="34" charset="0"/>
              </a:endParaRPr>
            </a:p>
          </p:txBody>
        </p:sp>
        <p:sp>
          <p:nvSpPr>
            <p:cNvPr id="70" name="TextBox 69"/>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grpSp>
        <p:nvGrpSpPr>
          <p:cNvPr id="7" name="Group 70"/>
          <p:cNvGrpSpPr/>
          <p:nvPr/>
        </p:nvGrpSpPr>
        <p:grpSpPr>
          <a:xfrm>
            <a:off x="-508" y="4077072"/>
            <a:ext cx="2997258" cy="2280828"/>
            <a:chOff x="3083835" y="1988840"/>
            <a:chExt cx="2997258" cy="2280828"/>
          </a:xfrm>
        </p:grpSpPr>
        <p:sp>
          <p:nvSpPr>
            <p:cNvPr id="72" name="TextBox 71"/>
            <p:cNvSpPr txBox="1"/>
            <p:nvPr/>
          </p:nvSpPr>
          <p:spPr>
            <a:xfrm>
              <a:off x="4176744" y="1988840"/>
              <a:ext cx="721672" cy="307777"/>
            </a:xfrm>
            <a:prstGeom prst="rect">
              <a:avLst/>
            </a:prstGeom>
            <a:noFill/>
          </p:spPr>
          <p:txBody>
            <a:bodyPr wrap="none" rtlCol="0">
              <a:spAutoFit/>
            </a:bodyPr>
            <a:lstStyle/>
            <a:p>
              <a:r>
                <a:rPr lang="en-GB" b="1" dirty="0" smtClean="0">
                  <a:latin typeface="Calibri" pitchFamily="34" charset="0"/>
                  <a:cs typeface="Calibri" pitchFamily="34" charset="0"/>
                </a:rPr>
                <a:t>Copper</a:t>
              </a:r>
              <a:endParaRPr lang="en-GB" b="1" dirty="0">
                <a:latin typeface="Calibri" pitchFamily="34" charset="0"/>
                <a:cs typeface="Calibri" pitchFamily="34" charset="0"/>
              </a:endParaRPr>
            </a:p>
          </p:txBody>
        </p:sp>
        <p:graphicFrame>
          <p:nvGraphicFramePr>
            <p:cNvPr id="73" name="Chart 72"/>
            <p:cNvGraphicFramePr/>
            <p:nvPr>
              <p:extLst>
                <p:ext uri="{D42A27DB-BD31-4B8C-83A1-F6EECF244321}">
                  <p14:modId xmlns:p14="http://schemas.microsoft.com/office/powerpoint/2010/main" val="84111452"/>
                </p:ext>
              </p:extLst>
            </p:nvPr>
          </p:nvGraphicFramePr>
          <p:xfrm>
            <a:off x="3083835" y="2271496"/>
            <a:ext cx="2997258" cy="1998172"/>
          </p:xfrm>
          <a:graphic>
            <a:graphicData uri="http://schemas.openxmlformats.org/drawingml/2006/chart">
              <c:chart xmlns:c="http://schemas.openxmlformats.org/drawingml/2006/chart" xmlns:r="http://schemas.openxmlformats.org/officeDocument/2006/relationships" r:id="rId8"/>
            </a:graphicData>
          </a:graphic>
        </p:graphicFrame>
        <p:sp>
          <p:nvSpPr>
            <p:cNvPr id="74" name="TextBox 73"/>
            <p:cNvSpPr txBox="1"/>
            <p:nvPr/>
          </p:nvSpPr>
          <p:spPr>
            <a:xfrm>
              <a:off x="3106966" y="2141240"/>
              <a:ext cx="325730" cy="230832"/>
            </a:xfrm>
            <a:prstGeom prst="rect">
              <a:avLst/>
            </a:prstGeom>
            <a:noFill/>
          </p:spPr>
          <p:txBody>
            <a:bodyPr wrap="none" rtlCol="0">
              <a:spAutoFit/>
            </a:bodyPr>
            <a:lstStyle/>
            <a:p>
              <a:r>
                <a:rPr lang="en-GB" sz="900" b="1" dirty="0" smtClean="0">
                  <a:latin typeface="Calibri" pitchFamily="34" charset="0"/>
                  <a:cs typeface="Calibri" pitchFamily="34" charset="0"/>
                </a:rPr>
                <a:t>Mt</a:t>
              </a:r>
              <a:endParaRPr lang="en-GB" sz="900" b="1" dirty="0">
                <a:latin typeface="Calibri" pitchFamily="34" charset="0"/>
                <a:cs typeface="Calibri" pitchFamily="34" charset="0"/>
              </a:endParaRPr>
            </a:p>
          </p:txBody>
        </p:sp>
        <p:sp>
          <p:nvSpPr>
            <p:cNvPr id="75" name="TextBox 74"/>
            <p:cNvSpPr txBox="1"/>
            <p:nvPr/>
          </p:nvSpPr>
          <p:spPr>
            <a:xfrm>
              <a:off x="5675082" y="2141240"/>
              <a:ext cx="391454" cy="230832"/>
            </a:xfrm>
            <a:prstGeom prst="rect">
              <a:avLst/>
            </a:prstGeom>
            <a:noFill/>
          </p:spPr>
          <p:txBody>
            <a:bodyPr wrap="none" rtlCol="0">
              <a:spAutoFit/>
            </a:bodyPr>
            <a:lstStyle/>
            <a:p>
              <a:r>
                <a:rPr lang="en-GB" sz="900" b="1" dirty="0" smtClean="0">
                  <a:latin typeface="Calibri" pitchFamily="34" charset="0"/>
                  <a:cs typeface="Calibri" pitchFamily="34" charset="0"/>
                </a:rPr>
                <a:t>Wks</a:t>
              </a:r>
              <a:endParaRPr lang="en-GB" sz="900" b="1" dirty="0">
                <a:latin typeface="Calibri" pitchFamily="34" charset="0"/>
                <a:cs typeface="Calibri" pitchFamily="34" charset="0"/>
              </a:endParaRPr>
            </a:p>
          </p:txBody>
        </p:sp>
      </p:grpSp>
      <p:pic>
        <p:nvPicPr>
          <p:cNvPr id="51" name="Picture 50" descr="CRU Beijing 10th logo.jpg"/>
          <p:cNvPicPr>
            <a:picLocks noChangeAspect="1"/>
          </p:cNvPicPr>
          <p:nvPr/>
        </p:nvPicPr>
        <p:blipFill>
          <a:blip r:embed="rId9"/>
          <a:stretch>
            <a:fillRect/>
          </a:stretch>
        </p:blipFill>
        <p:spPr>
          <a:xfrm>
            <a:off x="8101734" y="260648"/>
            <a:ext cx="790746" cy="864096"/>
          </a:xfrm>
          <a:prstGeom prst="rect">
            <a:avLst/>
          </a:prstGeom>
        </p:spPr>
      </p:pic>
      <p:sp>
        <p:nvSpPr>
          <p:cNvPr id="26" name="Title 2"/>
          <p:cNvSpPr>
            <a:spLocks noGrp="1"/>
          </p:cNvSpPr>
          <p:nvPr>
            <p:ph type="title"/>
          </p:nvPr>
        </p:nvSpPr>
        <p:spPr>
          <a:xfrm>
            <a:off x="223902" y="1412776"/>
            <a:ext cx="8812594" cy="827599"/>
          </a:xfrm>
        </p:spPr>
        <p:txBody>
          <a:bodyPr/>
          <a:lstStyle/>
          <a:p>
            <a:r>
              <a:rPr lang="en-GB" sz="2400" b="1" dirty="0" smtClean="0">
                <a:solidFill>
                  <a:srgbClr val="002060"/>
                </a:solidFill>
                <a:latin typeface="Calibri" panose="020F0502020204030204" pitchFamily="34" charset="0"/>
              </a:rPr>
              <a:t>…and medium term price upside exists.  Invest now?</a:t>
            </a:r>
            <a:endParaRPr lang="en-GB" sz="2400" b="1" dirty="0">
              <a:solidFill>
                <a:srgbClr val="002060"/>
              </a:solidFill>
              <a:latin typeface="Calibri" panose="020F0502020204030204" pitchFamily="34" charset="0"/>
            </a:endParaRPr>
          </a:p>
        </p:txBody>
      </p:sp>
      <p:sp>
        <p:nvSpPr>
          <p:cNvPr id="25" name="TextBox 7"/>
          <p:cNvSpPr txBox="1">
            <a:spLocks noChangeArrowheads="1"/>
          </p:cNvSpPr>
          <p:nvPr/>
        </p:nvSpPr>
        <p:spPr bwMode="auto">
          <a:xfrm>
            <a:off x="363819" y="6352401"/>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30"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12</a:t>
            </a:fld>
            <a:endParaRPr lang="en-GB" altLang="zh-CN" sz="1200" dirty="0">
              <a:solidFill>
                <a:schemeClr val="bg1"/>
              </a:solidFill>
              <a:ea typeface="SimSun" pitchFamily="2" charset="-122"/>
            </a:endParaRPr>
          </a:p>
        </p:txBody>
      </p:sp>
      <p:sp>
        <p:nvSpPr>
          <p:cNvPr id="31" name="TextBox 30"/>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10"/>
              </a:rPr>
              <a:t>www.crugroup.com</a:t>
            </a:r>
            <a:r>
              <a:rPr lang="en-GB" sz="1200" dirty="0" smtClean="0">
                <a:solidFill>
                  <a:schemeClr val="bg1"/>
                </a:solidFill>
              </a:rPr>
              <a:t> </a:t>
            </a:r>
            <a:endParaRPr lang="en-GB" sz="1200" dirty="0">
              <a:solidFill>
                <a:schemeClr val="bg1"/>
              </a:solidFill>
            </a:endParaRPr>
          </a:p>
        </p:txBody>
      </p:sp>
    </p:spTree>
    <p:extLst>
      <p:ext uri="{BB962C8B-B14F-4D97-AF65-F5344CB8AC3E}">
        <p14:creationId xmlns:p14="http://schemas.microsoft.com/office/powerpoint/2010/main" val="2942895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2132856"/>
          <a:ext cx="829964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23528" y="1412776"/>
            <a:ext cx="8391525" cy="792088"/>
          </a:xfrm>
        </p:spPr>
        <p:txBody>
          <a:bodyPr/>
          <a:lstStyle/>
          <a:p>
            <a:r>
              <a:rPr lang="en-US" sz="2400" b="1" dirty="0" smtClean="0">
                <a:solidFill>
                  <a:srgbClr val="002060"/>
                </a:solidFill>
                <a:latin typeface="Calibri" panose="020F0502020204030204" pitchFamily="34" charset="0"/>
              </a:rPr>
              <a:t>China so important for global demand  - 44% of global consumption across 15 key commodities in 2014</a:t>
            </a:r>
          </a:p>
        </p:txBody>
      </p:sp>
      <p:sp>
        <p:nvSpPr>
          <p:cNvPr id="6" name="TextBox 5"/>
          <p:cNvSpPr txBox="1"/>
          <p:nvPr/>
        </p:nvSpPr>
        <p:spPr>
          <a:xfrm>
            <a:off x="5868144" y="2636912"/>
            <a:ext cx="2225289" cy="523220"/>
          </a:xfrm>
          <a:prstGeom prst="rect">
            <a:avLst/>
          </a:prstGeom>
          <a:solidFill>
            <a:srgbClr val="BBE0E3"/>
          </a:solidFill>
        </p:spPr>
        <p:txBody>
          <a:bodyPr wrap="none" rtlCol="0">
            <a:spAutoFit/>
          </a:bodyPr>
          <a:lstStyle/>
          <a:p>
            <a:r>
              <a:rPr lang="en-US" dirty="0" smtClean="0"/>
              <a:t>Note the deficits in supply</a:t>
            </a:r>
          </a:p>
          <a:p>
            <a:r>
              <a:rPr lang="en-US" dirty="0" smtClean="0"/>
              <a:t>in these commodities</a:t>
            </a:r>
            <a:endParaRPr lang="en-US" dirty="0"/>
          </a:p>
        </p:txBody>
      </p:sp>
      <p:cxnSp>
        <p:nvCxnSpPr>
          <p:cNvPr id="8" name="Straight Arrow Connector 7"/>
          <p:cNvCxnSpPr>
            <a:stCxn id="6" idx="2"/>
          </p:cNvCxnSpPr>
          <p:nvPr/>
        </p:nvCxnSpPr>
        <p:spPr bwMode="auto">
          <a:xfrm>
            <a:off x="6980789" y="3160132"/>
            <a:ext cx="39483" cy="196860"/>
          </a:xfrm>
          <a:prstGeom prst="straightConnector1">
            <a:avLst/>
          </a:prstGeom>
          <a:noFill/>
          <a:ln w="34925" cap="flat" cmpd="sng" algn="ctr">
            <a:solidFill>
              <a:schemeClr val="tx1"/>
            </a:solidFill>
            <a:prstDash val="solid"/>
            <a:round/>
            <a:headEnd type="none" w="med" len="med"/>
            <a:tailEnd type="arrow"/>
          </a:ln>
          <a:effectLst/>
        </p:spPr>
      </p:cxnSp>
      <p:pic>
        <p:nvPicPr>
          <p:cNvPr id="7" name="Picture 6"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9"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13</a:t>
            </a:fld>
            <a:endParaRPr lang="en-GB" altLang="zh-CN" sz="1200" dirty="0">
              <a:solidFill>
                <a:schemeClr val="bg1"/>
              </a:solidFill>
              <a:ea typeface="SimSun" pitchFamily="2" charset="-122"/>
            </a:endParaRPr>
          </a:p>
        </p:txBody>
      </p:sp>
      <p:sp>
        <p:nvSpPr>
          <p:cNvPr id="10" name="TextBox 9"/>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1"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2420888"/>
          <a:ext cx="8305800"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79512" y="1416571"/>
            <a:ext cx="8856983" cy="788293"/>
          </a:xfrm>
        </p:spPr>
        <p:txBody>
          <a:bodyPr/>
          <a:lstStyle/>
          <a:p>
            <a:r>
              <a:rPr lang="en-US" altLang="zh-CN" sz="2400" b="1" dirty="0" smtClean="0">
                <a:solidFill>
                  <a:srgbClr val="002060"/>
                </a:solidFill>
                <a:latin typeface="Calibri" panose="020F0502020204030204" pitchFamily="34" charset="0"/>
              </a:rPr>
              <a:t>China’s medium term demand outlook lower than GDP over next 5 years</a:t>
            </a:r>
          </a:p>
        </p:txBody>
      </p:sp>
      <p:sp>
        <p:nvSpPr>
          <p:cNvPr id="6" name="TextBox 5"/>
          <p:cNvSpPr txBox="1"/>
          <p:nvPr/>
        </p:nvSpPr>
        <p:spPr>
          <a:xfrm>
            <a:off x="149230" y="6550223"/>
            <a:ext cx="6722161" cy="276999"/>
          </a:xfrm>
          <a:prstGeom prst="rect">
            <a:avLst/>
          </a:prstGeom>
          <a:noFill/>
        </p:spPr>
        <p:txBody>
          <a:bodyPr wrap="none" rtlCol="0">
            <a:spAutoFit/>
          </a:bodyPr>
          <a:lstStyle/>
          <a:p>
            <a:r>
              <a:rPr lang="en-US" sz="1200" dirty="0" smtClean="0"/>
              <a:t>Average annual consumption for steel, coking coal, al, cu, </a:t>
            </a:r>
            <a:r>
              <a:rPr lang="en-US" sz="1200" dirty="0" err="1" smtClean="0"/>
              <a:t>ferts</a:t>
            </a:r>
            <a:r>
              <a:rPr lang="en-US" sz="1200" dirty="0" smtClean="0"/>
              <a:t>, stainless, gold, lead, zinc, &amp; tin  </a:t>
            </a:r>
            <a:endParaRPr lang="en-US" sz="1200" dirty="0"/>
          </a:p>
        </p:txBody>
      </p:sp>
      <p:cxnSp>
        <p:nvCxnSpPr>
          <p:cNvPr id="8" name="Straight Arrow Connector 7"/>
          <p:cNvCxnSpPr/>
          <p:nvPr/>
        </p:nvCxnSpPr>
        <p:spPr bwMode="auto">
          <a:xfrm>
            <a:off x="5292080" y="3933056"/>
            <a:ext cx="1728192" cy="1080120"/>
          </a:xfrm>
          <a:prstGeom prst="straightConnector1">
            <a:avLst/>
          </a:prstGeom>
          <a:noFill/>
          <a:ln w="47625" cap="flat" cmpd="sng" algn="ctr">
            <a:solidFill>
              <a:schemeClr val="tx1"/>
            </a:solidFill>
            <a:prstDash val="solid"/>
            <a:round/>
            <a:headEnd type="none" w="med" len="med"/>
            <a:tailEnd type="arrow"/>
          </a:ln>
          <a:effectLst/>
        </p:spPr>
      </p:cxnSp>
      <p:pic>
        <p:nvPicPr>
          <p:cNvPr id="7" name="Picture 6"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9"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14</a:t>
            </a:fld>
            <a:endParaRPr lang="en-GB" altLang="zh-CN" sz="1200" dirty="0">
              <a:solidFill>
                <a:schemeClr val="bg1"/>
              </a:solidFill>
              <a:ea typeface="SimSun" pitchFamily="2" charset="-122"/>
            </a:endParaRPr>
          </a:p>
        </p:txBody>
      </p:sp>
      <p:sp>
        <p:nvSpPr>
          <p:cNvPr id="10" name="TextBox 9"/>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1"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528" y="2275396"/>
          <a:ext cx="8305800" cy="4030308"/>
        </p:xfrm>
        <a:graphic>
          <a:graphicData uri="http://schemas.openxmlformats.org/drawingml/2006/table">
            <a:tbl>
              <a:tblPr firstRow="1" bandRow="1">
                <a:tableStyleId>{5C22544A-7EE6-4342-B048-85BDC9FD1C3A}</a:tableStyleId>
              </a:tblPr>
              <a:tblGrid>
                <a:gridCol w="2768600"/>
                <a:gridCol w="2768600"/>
                <a:gridCol w="2768600"/>
              </a:tblGrid>
              <a:tr h="364280">
                <a:tc>
                  <a:txBody>
                    <a:bodyPr/>
                    <a:lstStyle/>
                    <a:p>
                      <a:r>
                        <a:rPr lang="en-US" sz="1800" b="1" kern="1200" dirty="0" smtClean="0">
                          <a:solidFill>
                            <a:schemeClr val="tx1"/>
                          </a:solidFill>
                          <a:latin typeface="+mn-lt"/>
                          <a:ea typeface="+mn-ea"/>
                          <a:cs typeface="+mn-cs"/>
                        </a:rPr>
                        <a:t>Commodity</a:t>
                      </a:r>
                      <a:endParaRPr lang="en-US" sz="1800" b="1" kern="1200" dirty="0">
                        <a:solidFill>
                          <a:schemeClr val="tx1"/>
                        </a:solidFill>
                        <a:latin typeface="+mn-lt"/>
                        <a:ea typeface="+mn-ea"/>
                        <a:cs typeface="+mn-cs"/>
                      </a:endParaRPr>
                    </a:p>
                  </a:txBody>
                  <a:tcPr/>
                </a:tc>
                <a:tc>
                  <a:txBody>
                    <a:bodyPr/>
                    <a:lstStyle/>
                    <a:p>
                      <a:r>
                        <a:rPr lang="en-US" dirty="0" smtClean="0">
                          <a:solidFill>
                            <a:schemeClr val="tx1"/>
                          </a:solidFill>
                        </a:rPr>
                        <a:t>CAGR 2004-2014</a:t>
                      </a:r>
                      <a:endParaRPr lang="en-US" dirty="0">
                        <a:solidFill>
                          <a:schemeClr val="tx1"/>
                        </a:solidFill>
                      </a:endParaRPr>
                    </a:p>
                  </a:txBody>
                  <a:tcPr/>
                </a:tc>
                <a:tc>
                  <a:txBody>
                    <a:bodyPr/>
                    <a:lstStyle/>
                    <a:p>
                      <a:r>
                        <a:rPr lang="en-US" dirty="0" smtClean="0">
                          <a:solidFill>
                            <a:schemeClr val="tx1"/>
                          </a:solidFill>
                        </a:rPr>
                        <a:t>CAGR 2014-2019</a:t>
                      </a:r>
                      <a:endParaRPr lang="en-US" dirty="0">
                        <a:solidFill>
                          <a:schemeClr val="tx1"/>
                        </a:solidFill>
                      </a:endParaRPr>
                    </a:p>
                  </a:txBody>
                  <a:tcPr/>
                </a:tc>
              </a:tr>
              <a:tr h="305379">
                <a:tc>
                  <a:txBody>
                    <a:bodyPr/>
                    <a:lstStyle/>
                    <a:p>
                      <a:r>
                        <a:rPr lang="en-US" sz="1400" dirty="0" smtClean="0"/>
                        <a:t>Gold</a:t>
                      </a:r>
                      <a:endParaRPr lang="en-US" sz="1400" dirty="0"/>
                    </a:p>
                  </a:txBody>
                  <a:tcPr/>
                </a:tc>
                <a:tc>
                  <a:txBody>
                    <a:bodyPr/>
                    <a:lstStyle/>
                    <a:p>
                      <a:r>
                        <a:rPr lang="en-US" sz="1400" dirty="0" smtClean="0"/>
                        <a:t>10.9%</a:t>
                      </a:r>
                      <a:endParaRPr lang="en-US" sz="1400" dirty="0"/>
                    </a:p>
                  </a:txBody>
                  <a:tcPr/>
                </a:tc>
                <a:tc>
                  <a:txBody>
                    <a:bodyPr/>
                    <a:lstStyle/>
                    <a:p>
                      <a:r>
                        <a:rPr lang="en-US" sz="1400" dirty="0" smtClean="0"/>
                        <a:t>7.2%</a:t>
                      </a:r>
                    </a:p>
                  </a:txBody>
                  <a:tcPr/>
                </a:tc>
              </a:tr>
              <a:tr h="305379">
                <a:tc>
                  <a:txBody>
                    <a:bodyPr/>
                    <a:lstStyle/>
                    <a:p>
                      <a:r>
                        <a:rPr lang="en-US" sz="1400" dirty="0" smtClean="0"/>
                        <a:t>Stainless</a:t>
                      </a:r>
                      <a:r>
                        <a:rPr lang="en-US" sz="1400" baseline="0" dirty="0" smtClean="0"/>
                        <a:t> steel/Nickel</a:t>
                      </a:r>
                      <a:endParaRPr lang="en-US" sz="1400" dirty="0"/>
                    </a:p>
                  </a:txBody>
                  <a:tcPr/>
                </a:tc>
                <a:tc>
                  <a:txBody>
                    <a:bodyPr/>
                    <a:lstStyle/>
                    <a:p>
                      <a:r>
                        <a:rPr lang="en-US" sz="1400" dirty="0" smtClean="0"/>
                        <a:t>11.4%</a:t>
                      </a:r>
                      <a:endParaRPr lang="en-US" sz="1400" dirty="0"/>
                    </a:p>
                  </a:txBody>
                  <a:tcPr/>
                </a:tc>
                <a:tc>
                  <a:txBody>
                    <a:bodyPr/>
                    <a:lstStyle/>
                    <a:p>
                      <a:r>
                        <a:rPr lang="en-US" sz="1400" dirty="0" smtClean="0"/>
                        <a:t>6.4%</a:t>
                      </a:r>
                      <a:endParaRPr lang="en-US" sz="1400" dirty="0"/>
                    </a:p>
                  </a:txBody>
                  <a:tcPr/>
                </a:tc>
              </a:tr>
              <a:tr h="305379">
                <a:tc>
                  <a:txBody>
                    <a:bodyPr/>
                    <a:lstStyle/>
                    <a:p>
                      <a:r>
                        <a:rPr lang="en-US" sz="1400" dirty="0" err="1" smtClean="0"/>
                        <a:t>Aluminium</a:t>
                      </a:r>
                      <a:endParaRPr lang="en-US" sz="1400" dirty="0"/>
                    </a:p>
                  </a:txBody>
                  <a:tcPr/>
                </a:tc>
                <a:tc>
                  <a:txBody>
                    <a:bodyPr/>
                    <a:lstStyle/>
                    <a:p>
                      <a:r>
                        <a:rPr lang="en-US" sz="1400" dirty="0" smtClean="0"/>
                        <a:t>16.0%</a:t>
                      </a:r>
                      <a:endParaRPr lang="en-US" sz="1400" dirty="0"/>
                    </a:p>
                  </a:txBody>
                  <a:tcPr/>
                </a:tc>
                <a:tc>
                  <a:txBody>
                    <a:bodyPr/>
                    <a:lstStyle/>
                    <a:p>
                      <a:r>
                        <a:rPr lang="en-US" sz="1400" dirty="0" smtClean="0"/>
                        <a:t>6.0%</a:t>
                      </a:r>
                      <a:endParaRPr lang="en-US" sz="1400" dirty="0"/>
                    </a:p>
                  </a:txBody>
                  <a:tcPr/>
                </a:tc>
              </a:tr>
              <a:tr h="305379">
                <a:tc>
                  <a:txBody>
                    <a:bodyPr/>
                    <a:lstStyle/>
                    <a:p>
                      <a:r>
                        <a:rPr lang="en-US" sz="1400" dirty="0" smtClean="0"/>
                        <a:t>Zinc</a:t>
                      </a:r>
                      <a:endParaRPr lang="en-US" sz="1400" dirty="0"/>
                    </a:p>
                  </a:txBody>
                  <a:tcPr/>
                </a:tc>
                <a:tc>
                  <a:txBody>
                    <a:bodyPr/>
                    <a:lstStyle/>
                    <a:p>
                      <a:r>
                        <a:rPr lang="en-US" sz="1400" dirty="0" smtClean="0"/>
                        <a:t>9.3%</a:t>
                      </a:r>
                      <a:endParaRPr lang="en-US" sz="1400" dirty="0"/>
                    </a:p>
                  </a:txBody>
                  <a:tcPr/>
                </a:tc>
                <a:tc>
                  <a:txBody>
                    <a:bodyPr/>
                    <a:lstStyle/>
                    <a:p>
                      <a:r>
                        <a:rPr lang="en-US" sz="1400" dirty="0" smtClean="0"/>
                        <a:t>4.3%</a:t>
                      </a:r>
                      <a:endParaRPr lang="en-US" sz="1400" dirty="0"/>
                    </a:p>
                  </a:txBody>
                  <a:tcPr/>
                </a:tc>
              </a:tr>
              <a:tr h="305379">
                <a:tc>
                  <a:txBody>
                    <a:bodyPr/>
                    <a:lstStyle/>
                    <a:p>
                      <a:r>
                        <a:rPr lang="en-US" sz="1400" dirty="0" smtClean="0"/>
                        <a:t>Copper</a:t>
                      </a:r>
                      <a:endParaRPr lang="en-US" sz="1400" dirty="0"/>
                    </a:p>
                  </a:txBody>
                  <a:tcPr/>
                </a:tc>
                <a:tc>
                  <a:txBody>
                    <a:bodyPr/>
                    <a:lstStyle/>
                    <a:p>
                      <a:r>
                        <a:rPr lang="en-US" sz="1400" dirty="0" smtClean="0"/>
                        <a:t>10.5%</a:t>
                      </a:r>
                      <a:endParaRPr lang="en-US" sz="1400" dirty="0"/>
                    </a:p>
                  </a:txBody>
                  <a:tcPr/>
                </a:tc>
                <a:tc>
                  <a:txBody>
                    <a:bodyPr/>
                    <a:lstStyle/>
                    <a:p>
                      <a:r>
                        <a:rPr lang="en-US" sz="1400" dirty="0" smtClean="0">
                          <a:solidFill>
                            <a:schemeClr val="tx1"/>
                          </a:solidFill>
                        </a:rPr>
                        <a:t>3.6%</a:t>
                      </a:r>
                      <a:endParaRPr lang="en-US" sz="1400" dirty="0">
                        <a:solidFill>
                          <a:schemeClr val="tx1"/>
                        </a:solidFill>
                      </a:endParaRPr>
                    </a:p>
                  </a:txBody>
                  <a:tcPr/>
                </a:tc>
              </a:tr>
              <a:tr h="305379">
                <a:tc>
                  <a:txBody>
                    <a:bodyPr/>
                    <a:lstStyle/>
                    <a:p>
                      <a:r>
                        <a:rPr lang="en-US" sz="1400" dirty="0" smtClean="0"/>
                        <a:t>Lead</a:t>
                      </a:r>
                    </a:p>
                  </a:txBody>
                  <a:tcPr/>
                </a:tc>
                <a:tc>
                  <a:txBody>
                    <a:bodyPr/>
                    <a:lstStyle/>
                    <a:p>
                      <a:r>
                        <a:rPr lang="en-US" sz="1400" dirty="0" smtClean="0"/>
                        <a:t>12.9%</a:t>
                      </a:r>
                      <a:endParaRPr lang="en-US" sz="1400" dirty="0"/>
                    </a:p>
                  </a:txBody>
                  <a:tcPr/>
                </a:tc>
                <a:tc>
                  <a:txBody>
                    <a:bodyPr/>
                    <a:lstStyle/>
                    <a:p>
                      <a:r>
                        <a:rPr lang="en-US" sz="1400" dirty="0" smtClean="0"/>
                        <a:t>2.0%</a:t>
                      </a:r>
                      <a:endParaRPr lang="en-US" sz="1400" dirty="0"/>
                    </a:p>
                  </a:txBody>
                  <a:tcPr/>
                </a:tc>
              </a:tr>
              <a:tr h="305379">
                <a:tc>
                  <a:txBody>
                    <a:bodyPr/>
                    <a:lstStyle/>
                    <a:p>
                      <a:r>
                        <a:rPr lang="en-US" sz="1400" dirty="0" err="1" smtClean="0"/>
                        <a:t>Fertiliser</a:t>
                      </a:r>
                      <a:endParaRPr lang="en-US" sz="1400" dirty="0" smtClean="0"/>
                    </a:p>
                  </a:txBody>
                  <a:tcPr/>
                </a:tc>
                <a:tc>
                  <a:txBody>
                    <a:bodyPr/>
                    <a:lstStyle/>
                    <a:p>
                      <a:r>
                        <a:rPr lang="en-US" sz="1400" dirty="0" smtClean="0"/>
                        <a:t>3.4%</a:t>
                      </a:r>
                      <a:endParaRPr lang="en-US" sz="1400" dirty="0"/>
                    </a:p>
                  </a:txBody>
                  <a:tcPr/>
                </a:tc>
                <a:tc>
                  <a:txBody>
                    <a:bodyPr/>
                    <a:lstStyle/>
                    <a:p>
                      <a:r>
                        <a:rPr lang="en-US" sz="1400" dirty="0" smtClean="0"/>
                        <a:t>1.6%</a:t>
                      </a:r>
                      <a:endParaRPr lang="en-US" sz="1400" dirty="0"/>
                    </a:p>
                  </a:txBody>
                  <a:tcPr/>
                </a:tc>
              </a:tr>
              <a:tr h="305379">
                <a:tc>
                  <a:txBody>
                    <a:bodyPr/>
                    <a:lstStyle/>
                    <a:p>
                      <a:r>
                        <a:rPr lang="en-US" sz="1400" dirty="0" smtClean="0"/>
                        <a:t>Tin</a:t>
                      </a:r>
                      <a:endParaRPr lang="en-US" sz="1400" dirty="0"/>
                    </a:p>
                  </a:txBody>
                  <a:tcPr/>
                </a:tc>
                <a:tc>
                  <a:txBody>
                    <a:bodyPr/>
                    <a:lstStyle/>
                    <a:p>
                      <a:r>
                        <a:rPr lang="en-US" sz="1400" dirty="0" smtClean="0"/>
                        <a:t>5.9%</a:t>
                      </a:r>
                      <a:endParaRPr lang="en-US" sz="1400" dirty="0"/>
                    </a:p>
                  </a:txBody>
                  <a:tcPr/>
                </a:tc>
                <a:tc>
                  <a:txBody>
                    <a:bodyPr/>
                    <a:lstStyle/>
                    <a:p>
                      <a:r>
                        <a:rPr lang="en-US" sz="1400" dirty="0" smtClean="0"/>
                        <a:t>1.0%</a:t>
                      </a:r>
                      <a:endParaRPr lang="en-US" sz="1400" dirty="0"/>
                    </a:p>
                  </a:txBody>
                  <a:tcPr/>
                </a:tc>
              </a:tr>
              <a:tr h="305379">
                <a:tc>
                  <a:txBody>
                    <a:bodyPr/>
                    <a:lstStyle/>
                    <a:p>
                      <a:r>
                        <a:rPr lang="en-US" sz="1400" dirty="0" smtClean="0"/>
                        <a:t>Steel</a:t>
                      </a:r>
                      <a:endParaRPr lang="en-US" sz="1400" dirty="0"/>
                    </a:p>
                  </a:txBody>
                  <a:tcPr/>
                </a:tc>
                <a:tc>
                  <a:txBody>
                    <a:bodyPr/>
                    <a:lstStyle/>
                    <a:p>
                      <a:r>
                        <a:rPr lang="en-US" sz="1400" dirty="0" smtClean="0"/>
                        <a:t>11.5%</a:t>
                      </a:r>
                      <a:endParaRPr lang="en-US" sz="1400" dirty="0"/>
                    </a:p>
                  </a:txBody>
                  <a:tcPr/>
                </a:tc>
                <a:tc>
                  <a:txBody>
                    <a:bodyPr/>
                    <a:lstStyle/>
                    <a:p>
                      <a:r>
                        <a:rPr lang="en-US" sz="1400" dirty="0" smtClean="0"/>
                        <a:t>0.3%</a:t>
                      </a:r>
                      <a:endParaRPr lang="en-US" sz="1400" dirty="0"/>
                    </a:p>
                  </a:txBody>
                  <a:tcPr/>
                </a:tc>
              </a:tr>
              <a:tr h="305379">
                <a:tc>
                  <a:txBody>
                    <a:bodyPr/>
                    <a:lstStyle/>
                    <a:p>
                      <a:r>
                        <a:rPr lang="en-US" sz="1400" dirty="0" smtClean="0"/>
                        <a:t>Coking</a:t>
                      </a:r>
                      <a:r>
                        <a:rPr lang="en-US" sz="1400" baseline="0" dirty="0" smtClean="0"/>
                        <a:t> coal</a:t>
                      </a:r>
                      <a:endParaRPr lang="en-US" sz="1400" dirty="0"/>
                    </a:p>
                  </a:txBody>
                  <a:tcPr/>
                </a:tc>
                <a:tc>
                  <a:txBody>
                    <a:bodyPr/>
                    <a:lstStyle/>
                    <a:p>
                      <a:r>
                        <a:rPr lang="en-US" sz="1400" dirty="0" smtClean="0"/>
                        <a:t>11.1%</a:t>
                      </a:r>
                      <a:endParaRPr lang="en-US" sz="1400" dirty="0"/>
                    </a:p>
                  </a:txBody>
                  <a:tcPr/>
                </a:tc>
                <a:tc>
                  <a:txBody>
                    <a:bodyPr/>
                    <a:lstStyle/>
                    <a:p>
                      <a:r>
                        <a:rPr lang="en-US" sz="1400" dirty="0" smtClean="0"/>
                        <a:t>-0.3%</a:t>
                      </a:r>
                      <a:endParaRPr lang="en-US" sz="1400" dirty="0"/>
                    </a:p>
                  </a:txBody>
                  <a:tcPr/>
                </a:tc>
              </a:tr>
              <a:tr h="305379">
                <a:tc>
                  <a:txBody>
                    <a:bodyPr/>
                    <a:lstStyle/>
                    <a:p>
                      <a:endParaRPr lang="en-US" sz="1400" dirty="0"/>
                    </a:p>
                  </a:txBody>
                  <a:tcPr/>
                </a:tc>
                <a:tc>
                  <a:txBody>
                    <a:bodyPr/>
                    <a:lstStyle/>
                    <a:p>
                      <a:endParaRPr lang="en-US" sz="1400" dirty="0"/>
                    </a:p>
                  </a:txBody>
                  <a:tcPr/>
                </a:tc>
                <a:tc>
                  <a:txBody>
                    <a:bodyPr/>
                    <a:lstStyle/>
                    <a:p>
                      <a:endParaRPr lang="en-US" sz="1400" dirty="0" smtClean="0"/>
                    </a:p>
                  </a:txBody>
                  <a:tcPr/>
                </a:tc>
              </a:tr>
              <a:tr h="305379">
                <a:tc>
                  <a:txBody>
                    <a:bodyPr/>
                    <a:lstStyle/>
                    <a:p>
                      <a:r>
                        <a:rPr lang="en-US" sz="1400" b="1" dirty="0" smtClean="0"/>
                        <a:t>Total  (average of China</a:t>
                      </a:r>
                      <a:r>
                        <a:rPr lang="en-US" sz="1400" b="1" baseline="0" dirty="0" smtClean="0"/>
                        <a:t> 10</a:t>
                      </a:r>
                      <a:r>
                        <a:rPr lang="en-US" sz="1400" b="1" dirty="0" smtClean="0"/>
                        <a:t>)</a:t>
                      </a:r>
                      <a:endParaRPr lang="en-US" sz="1400" b="1" dirty="0"/>
                    </a:p>
                  </a:txBody>
                  <a:tcPr/>
                </a:tc>
                <a:tc>
                  <a:txBody>
                    <a:bodyPr/>
                    <a:lstStyle/>
                    <a:p>
                      <a:r>
                        <a:rPr lang="en-US" sz="1400" b="1" dirty="0" smtClean="0"/>
                        <a:t>10.7%</a:t>
                      </a:r>
                      <a:endParaRPr lang="en-US" sz="1400" b="1" dirty="0"/>
                    </a:p>
                  </a:txBody>
                  <a:tcPr/>
                </a:tc>
                <a:tc>
                  <a:txBody>
                    <a:bodyPr/>
                    <a:lstStyle/>
                    <a:p>
                      <a:r>
                        <a:rPr lang="en-US" sz="1400" b="1" dirty="0" smtClean="0"/>
                        <a:t>3.2%</a:t>
                      </a:r>
                      <a:endParaRPr lang="en-US" sz="1400" b="1" dirty="0"/>
                    </a:p>
                  </a:txBody>
                  <a:tcPr/>
                </a:tc>
              </a:tr>
            </a:tbl>
          </a:graphicData>
        </a:graphic>
      </p:graphicFrame>
      <p:sp>
        <p:nvSpPr>
          <p:cNvPr id="7" name="Title 2"/>
          <p:cNvSpPr>
            <a:spLocks noGrp="1"/>
          </p:cNvSpPr>
          <p:nvPr>
            <p:ph type="title"/>
          </p:nvPr>
        </p:nvSpPr>
        <p:spPr>
          <a:xfrm>
            <a:off x="284931" y="1416571"/>
            <a:ext cx="8391525" cy="788293"/>
          </a:xfrm>
        </p:spPr>
        <p:txBody>
          <a:bodyPr/>
          <a:lstStyle/>
          <a:p>
            <a:r>
              <a:rPr lang="en-US" altLang="zh-CN" sz="2400" b="1" dirty="0" smtClean="0">
                <a:solidFill>
                  <a:srgbClr val="002060"/>
                </a:solidFill>
                <a:latin typeface="Calibri" panose="020F0502020204030204" pitchFamily="34" charset="0"/>
              </a:rPr>
              <a:t>But prospects better in gold &amp; base metals than carbon steel</a:t>
            </a:r>
          </a:p>
        </p:txBody>
      </p:sp>
      <p:pic>
        <p:nvPicPr>
          <p:cNvPr id="6" name="Picture 5"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15</a:t>
            </a:fld>
            <a:endParaRPr lang="en-GB" altLang="zh-CN" sz="1200" dirty="0">
              <a:solidFill>
                <a:schemeClr val="bg1"/>
              </a:solidFill>
              <a:ea typeface="SimSun" pitchFamily="2" charset="-122"/>
            </a:endParaRPr>
          </a:p>
        </p:txBody>
      </p:sp>
      <p:sp>
        <p:nvSpPr>
          <p:cNvPr id="9" name="TextBox 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0"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US" sz="2400" b="1" kern="0" dirty="0" smtClean="0">
                <a:solidFill>
                  <a:srgbClr val="002060"/>
                </a:solidFill>
                <a:latin typeface="Calibri" pitchFamily="34" charset="0"/>
                <a:cs typeface="Calibri" pitchFamily="34" charset="0"/>
              </a:rPr>
              <a:t>Copper still waiting for signs of a Q2 deficit</a:t>
            </a:r>
            <a:endParaRPr lang="en-US" sz="2400" b="1" kern="0" dirty="0">
              <a:solidFill>
                <a:srgbClr val="002060"/>
              </a:solidFill>
              <a:latin typeface="Calibri" pitchFamily="34" charset="0"/>
              <a:cs typeface="Calibri" pitchFamily="34" charset="0"/>
            </a:endParaRPr>
          </a:p>
        </p:txBody>
      </p:sp>
      <p:graphicFrame>
        <p:nvGraphicFramePr>
          <p:cNvPr id="2" name="Chart 1"/>
          <p:cNvGraphicFramePr/>
          <p:nvPr/>
        </p:nvGraphicFramePr>
        <p:xfrm>
          <a:off x="4932040" y="1916832"/>
          <a:ext cx="3825763" cy="23588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860032" y="3789040"/>
          <a:ext cx="3960000" cy="2592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5076056" y="4293096"/>
            <a:ext cx="3687054" cy="646331"/>
          </a:xfrm>
          <a:prstGeom prst="rect">
            <a:avLst/>
          </a:prstGeom>
        </p:spPr>
        <p:txBody>
          <a:bodyPr wrap="squar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lang="en-GB" sz="1200" b="1" kern="0" dirty="0" smtClean="0">
                <a:latin typeface="Arial" pitchFamily="34" charset="0"/>
                <a:cs typeface="Arial" pitchFamily="34" charset="0"/>
              </a:rPr>
              <a:t>Cumulative change in global stock position (LME, COMEX, SHFE, bonded) per year, ‘000t</a:t>
            </a:r>
            <a:endParaRPr kumimoji="0" lang="en-GB" sz="1200" b="1" i="0" u="none" strike="noStrike" kern="0" cap="none" spc="0" normalizeH="0" baseline="0" noProof="0" dirty="0" smtClean="0">
              <a:ln>
                <a:noFill/>
              </a:ln>
              <a:effectLst/>
              <a:uLnTx/>
              <a:uFillTx/>
              <a:latin typeface="Arial" pitchFamily="34" charset="0"/>
              <a:ea typeface="+mn-ea"/>
              <a:cs typeface="Arial" pitchFamily="34" charset="0"/>
            </a:endParaRPr>
          </a:p>
        </p:txBody>
      </p:sp>
      <p:graphicFrame>
        <p:nvGraphicFramePr>
          <p:cNvPr id="26" name="Chart 25"/>
          <p:cNvGraphicFramePr>
            <a:graphicFrameLocks noGrp="1"/>
          </p:cNvGraphicFramePr>
          <p:nvPr/>
        </p:nvGraphicFramePr>
        <p:xfrm>
          <a:off x="323528" y="1916832"/>
          <a:ext cx="4104455" cy="4371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860032" y="4509120"/>
          <a:ext cx="3826188" cy="1783713"/>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Arrow Connector 8"/>
          <p:cNvCxnSpPr/>
          <p:nvPr/>
        </p:nvCxnSpPr>
        <p:spPr bwMode="auto">
          <a:xfrm flipV="1">
            <a:off x="6516216" y="2348880"/>
            <a:ext cx="216024" cy="216024"/>
          </a:xfrm>
          <a:prstGeom prst="straightConnector1">
            <a:avLst/>
          </a:prstGeom>
          <a:solidFill>
            <a:srgbClr val="FFFFFF"/>
          </a:solidFill>
          <a:ln w="9525" cap="flat" cmpd="sng" algn="ctr">
            <a:solidFill>
              <a:srgbClr val="000000"/>
            </a:solidFill>
            <a:prstDash val="solid"/>
            <a:round/>
            <a:headEnd type="none" w="med" len="med"/>
            <a:tailEnd type="arrow"/>
          </a:ln>
          <a:effectLst/>
        </p:spPr>
      </p:cxnSp>
      <p:pic>
        <p:nvPicPr>
          <p:cNvPr id="10" name="Picture 9" descr="CRU Beijing 10th logo.jpg"/>
          <p:cNvPicPr>
            <a:picLocks noChangeAspect="1"/>
          </p:cNvPicPr>
          <p:nvPr/>
        </p:nvPicPr>
        <p:blipFill>
          <a:blip r:embed="rId7"/>
          <a:stretch>
            <a:fillRect/>
          </a:stretch>
        </p:blipFill>
        <p:spPr>
          <a:xfrm>
            <a:off x="8101734" y="260648"/>
            <a:ext cx="790746" cy="864096"/>
          </a:xfrm>
          <a:prstGeom prst="rect">
            <a:avLst/>
          </a:prstGeom>
        </p:spPr>
      </p:pic>
      <p:sp>
        <p:nvSpPr>
          <p:cNvPr id="11"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 LME, SHFE, Comex</a:t>
            </a:r>
            <a:endParaRPr lang="en-GB" sz="1200" dirty="0">
              <a:solidFill>
                <a:schemeClr val="bg1"/>
              </a:solidFill>
              <a:latin typeface="Arial" pitchFamily="34" charset="0"/>
            </a:endParaRPr>
          </a:p>
        </p:txBody>
      </p:sp>
      <p:sp>
        <p:nvSpPr>
          <p:cNvPr id="15"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16</a:t>
            </a:fld>
            <a:endParaRPr lang="en-GB" altLang="zh-CN" sz="1200" dirty="0">
              <a:solidFill>
                <a:schemeClr val="bg1"/>
              </a:solidFill>
              <a:ea typeface="SimSun" pitchFamily="2" charset="-122"/>
            </a:endParaRPr>
          </a:p>
        </p:txBody>
      </p:sp>
      <p:sp>
        <p:nvSpPr>
          <p:cNvPr id="16" name="TextBox 15"/>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8"/>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412776"/>
            <a:ext cx="8229600" cy="578447"/>
          </a:xfrm>
        </p:spPr>
        <p:txBody>
          <a:bodyPr/>
          <a:lstStyle/>
          <a:p>
            <a:r>
              <a:rPr lang="en-GB" sz="2400" b="1" dirty="0" smtClean="0">
                <a:solidFill>
                  <a:srgbClr val="002060"/>
                </a:solidFill>
                <a:latin typeface="Calibri" pitchFamily="34" charset="0"/>
                <a:ea typeface="ＭＳ Ｐゴシック" charset="-128"/>
                <a:cs typeface="Calibri" pitchFamily="34" charset="0"/>
              </a:rPr>
              <a:t>Copper expectations deteriorate on weak start to 2015</a:t>
            </a:r>
            <a:endParaRPr lang="en-GB" sz="2400" b="1" dirty="0">
              <a:solidFill>
                <a:srgbClr val="002060"/>
              </a:solidFill>
              <a:latin typeface="Calibri" pitchFamily="34" charset="0"/>
              <a:ea typeface="ＭＳ Ｐゴシック" charset="-128"/>
              <a:cs typeface="Calibri" pitchFamily="34" charset="0"/>
            </a:endParaRPr>
          </a:p>
        </p:txBody>
      </p:sp>
      <p:sp>
        <p:nvSpPr>
          <p:cNvPr id="5" name="Text Placeholder 4"/>
          <p:cNvSpPr>
            <a:spLocks noGrp="1"/>
          </p:cNvSpPr>
          <p:nvPr>
            <p:ph type="body" sz="quarter" idx="10"/>
          </p:nvPr>
        </p:nvSpPr>
        <p:spPr>
          <a:xfrm>
            <a:off x="179512" y="1772816"/>
            <a:ext cx="8229600" cy="377372"/>
          </a:xfrm>
        </p:spPr>
        <p:txBody>
          <a:bodyPr/>
          <a:lstStyle/>
          <a:p>
            <a:r>
              <a:rPr lang="en-GB" dirty="0" smtClean="0"/>
              <a:t>Refined copper consumption change in 2015 (y-o-y%)</a:t>
            </a:r>
          </a:p>
          <a:p>
            <a:endParaRPr lang="en-GB" dirty="0"/>
          </a:p>
        </p:txBody>
      </p:sp>
      <p:grpSp>
        <p:nvGrpSpPr>
          <p:cNvPr id="2" name="Group 7"/>
          <p:cNvGrpSpPr/>
          <p:nvPr/>
        </p:nvGrpSpPr>
        <p:grpSpPr>
          <a:xfrm>
            <a:off x="899592" y="2204864"/>
            <a:ext cx="7776864" cy="4047890"/>
            <a:chOff x="-53745" y="1788124"/>
            <a:chExt cx="10536334" cy="4001605"/>
          </a:xfrm>
        </p:grpSpPr>
        <p:sp>
          <p:nvSpPr>
            <p:cNvPr id="9" name="TextBox 306"/>
            <p:cNvSpPr txBox="1"/>
            <p:nvPr/>
          </p:nvSpPr>
          <p:spPr>
            <a:xfrm>
              <a:off x="9177202" y="4896721"/>
              <a:ext cx="1224155" cy="817187"/>
            </a:xfrm>
            <a:prstGeom prst="upArrow">
              <a:avLst/>
            </a:prstGeom>
            <a:solidFill>
              <a:srgbClr val="FF7171"/>
            </a:solidFill>
            <a:effectLst>
              <a:outerShdw blurRad="50800" dist="38100" dir="2700000" algn="tl" rotWithShape="0">
                <a:prstClr val="black">
                  <a:alpha val="40000"/>
                </a:prstClr>
              </a:outerShdw>
            </a:effectLst>
          </p:spPr>
          <p:txBody>
            <a:bodyPr wrap="square" lIns="0" tIns="0" rIns="0" bIns="0" rtlCol="0">
              <a:no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tx1"/>
                  </a:solidFill>
                  <a:latin typeface="Arial" pitchFamily="34" charset="0"/>
                  <a:cs typeface="Arial" pitchFamily="34" charset="0"/>
                </a:rPr>
                <a:t>Asia: </a:t>
              </a:r>
            </a:p>
            <a:p>
              <a:pPr algn="ctr"/>
              <a:r>
                <a:rPr lang="en-GB" sz="1200" b="1" dirty="0" smtClean="0">
                  <a:solidFill>
                    <a:schemeClr val="tx1"/>
                  </a:solidFill>
                  <a:latin typeface="Arial" pitchFamily="34" charset="0"/>
                  <a:cs typeface="Arial" pitchFamily="34" charset="0"/>
                </a:rPr>
                <a:t>+3.5%</a:t>
              </a:r>
              <a:endParaRPr lang="en-GB" sz="1200" dirty="0" smtClean="0">
                <a:solidFill>
                  <a:schemeClr val="tx1"/>
                </a:solidFill>
                <a:latin typeface="Arial" pitchFamily="34" charset="0"/>
                <a:cs typeface="Arial" pitchFamily="34" charset="0"/>
              </a:endParaRPr>
            </a:p>
          </p:txBody>
        </p:sp>
        <p:sp>
          <p:nvSpPr>
            <p:cNvPr id="10" name="Freeform 9"/>
            <p:cNvSpPr>
              <a:spLocks/>
            </p:cNvSpPr>
            <p:nvPr/>
          </p:nvSpPr>
          <p:spPr bwMode="auto">
            <a:xfrm>
              <a:off x="4871131" y="2325177"/>
              <a:ext cx="701681" cy="610361"/>
            </a:xfrm>
            <a:custGeom>
              <a:avLst/>
              <a:gdLst/>
              <a:ahLst/>
              <a:cxnLst>
                <a:cxn ang="0">
                  <a:pos x="2235" y="305"/>
                </a:cxn>
                <a:cxn ang="0">
                  <a:pos x="2180" y="223"/>
                </a:cxn>
                <a:cxn ang="0">
                  <a:pos x="2391" y="136"/>
                </a:cxn>
                <a:cxn ang="0">
                  <a:pos x="2217" y="37"/>
                </a:cxn>
                <a:cxn ang="0">
                  <a:pos x="2129" y="116"/>
                </a:cxn>
                <a:cxn ang="0">
                  <a:pos x="2104" y="0"/>
                </a:cxn>
                <a:cxn ang="0">
                  <a:pos x="1996" y="129"/>
                </a:cxn>
                <a:cxn ang="0">
                  <a:pos x="1901" y="211"/>
                </a:cxn>
                <a:cxn ang="0">
                  <a:pos x="1940" y="69"/>
                </a:cxn>
                <a:cxn ang="0">
                  <a:pos x="1833" y="83"/>
                </a:cxn>
                <a:cxn ang="0">
                  <a:pos x="1723" y="165"/>
                </a:cxn>
                <a:cxn ang="0">
                  <a:pos x="1649" y="194"/>
                </a:cxn>
                <a:cxn ang="0">
                  <a:pos x="1586" y="255"/>
                </a:cxn>
                <a:cxn ang="0">
                  <a:pos x="1471" y="322"/>
                </a:cxn>
                <a:cxn ang="0">
                  <a:pos x="1333" y="319"/>
                </a:cxn>
                <a:cxn ang="0">
                  <a:pos x="1229" y="432"/>
                </a:cxn>
                <a:cxn ang="0">
                  <a:pos x="1067" y="647"/>
                </a:cxn>
                <a:cxn ang="0">
                  <a:pos x="1030" y="790"/>
                </a:cxn>
                <a:cxn ang="0">
                  <a:pos x="807" y="875"/>
                </a:cxn>
                <a:cxn ang="0">
                  <a:pos x="774" y="1017"/>
                </a:cxn>
                <a:cxn ang="0">
                  <a:pos x="736" y="1124"/>
                </a:cxn>
                <a:cxn ang="0">
                  <a:pos x="682" y="1271"/>
                </a:cxn>
                <a:cxn ang="0">
                  <a:pos x="522" y="1431"/>
                </a:cxn>
                <a:cxn ang="0">
                  <a:pos x="607" y="1458"/>
                </a:cxn>
                <a:cxn ang="0">
                  <a:pos x="433" y="1581"/>
                </a:cxn>
                <a:cxn ang="0">
                  <a:pos x="233" y="1705"/>
                </a:cxn>
                <a:cxn ang="0">
                  <a:pos x="195" y="1790"/>
                </a:cxn>
                <a:cxn ang="0">
                  <a:pos x="148" y="1838"/>
                </a:cxn>
                <a:cxn ang="0">
                  <a:pos x="155" y="1941"/>
                </a:cxn>
                <a:cxn ang="0">
                  <a:pos x="121" y="1970"/>
                </a:cxn>
                <a:cxn ang="0">
                  <a:pos x="50" y="2141"/>
                </a:cxn>
                <a:cxn ang="0">
                  <a:pos x="4" y="2209"/>
                </a:cxn>
                <a:cxn ang="0">
                  <a:pos x="100" y="2243"/>
                </a:cxn>
                <a:cxn ang="0">
                  <a:pos x="40" y="2335"/>
                </a:cxn>
                <a:cxn ang="0">
                  <a:pos x="268" y="2452"/>
                </a:cxn>
                <a:cxn ang="0">
                  <a:pos x="455" y="2330"/>
                </a:cxn>
                <a:cxn ang="0">
                  <a:pos x="463" y="2326"/>
                </a:cxn>
                <a:cxn ang="0">
                  <a:pos x="614" y="2209"/>
                </a:cxn>
                <a:cxn ang="0">
                  <a:pos x="675" y="1952"/>
                </a:cxn>
                <a:cxn ang="0">
                  <a:pos x="670" y="1581"/>
                </a:cxn>
                <a:cxn ang="0">
                  <a:pos x="813" y="1401"/>
                </a:cxn>
                <a:cxn ang="0">
                  <a:pos x="896" y="1174"/>
                </a:cxn>
                <a:cxn ang="0">
                  <a:pos x="981" y="1032"/>
                </a:cxn>
                <a:cxn ang="0">
                  <a:pos x="1067" y="849"/>
                </a:cxn>
                <a:cxn ang="0">
                  <a:pos x="1195" y="683"/>
                </a:cxn>
                <a:cxn ang="0">
                  <a:pos x="1346" y="629"/>
                </a:cxn>
                <a:cxn ang="0">
                  <a:pos x="1417" y="478"/>
                </a:cxn>
                <a:cxn ang="0">
                  <a:pos x="1579" y="490"/>
                </a:cxn>
                <a:cxn ang="0">
                  <a:pos x="1861" y="515"/>
                </a:cxn>
                <a:cxn ang="0">
                  <a:pos x="2054" y="289"/>
                </a:cxn>
                <a:cxn ang="0">
                  <a:pos x="2177" y="405"/>
                </a:cxn>
                <a:cxn ang="0">
                  <a:pos x="2282" y="422"/>
                </a:cxn>
              </a:cxnLst>
              <a:rect l="0" t="0" r="r" b="b"/>
              <a:pathLst>
                <a:path w="2391" h="2505">
                  <a:moveTo>
                    <a:pt x="2363" y="368"/>
                  </a:moveTo>
                  <a:lnTo>
                    <a:pt x="2329" y="303"/>
                  </a:lnTo>
                  <a:lnTo>
                    <a:pt x="2267" y="331"/>
                  </a:lnTo>
                  <a:lnTo>
                    <a:pt x="2235" y="305"/>
                  </a:lnTo>
                  <a:lnTo>
                    <a:pt x="2235" y="280"/>
                  </a:lnTo>
                  <a:lnTo>
                    <a:pt x="2260" y="280"/>
                  </a:lnTo>
                  <a:lnTo>
                    <a:pt x="2180" y="255"/>
                  </a:lnTo>
                  <a:lnTo>
                    <a:pt x="2180" y="223"/>
                  </a:lnTo>
                  <a:lnTo>
                    <a:pt x="2275" y="246"/>
                  </a:lnTo>
                  <a:lnTo>
                    <a:pt x="2316" y="194"/>
                  </a:lnTo>
                  <a:lnTo>
                    <a:pt x="2352" y="198"/>
                  </a:lnTo>
                  <a:lnTo>
                    <a:pt x="2391" y="136"/>
                  </a:lnTo>
                  <a:lnTo>
                    <a:pt x="2314" y="129"/>
                  </a:lnTo>
                  <a:lnTo>
                    <a:pt x="2316" y="83"/>
                  </a:lnTo>
                  <a:lnTo>
                    <a:pt x="2247" y="77"/>
                  </a:lnTo>
                  <a:lnTo>
                    <a:pt x="2217" y="37"/>
                  </a:lnTo>
                  <a:lnTo>
                    <a:pt x="2168" y="86"/>
                  </a:lnTo>
                  <a:lnTo>
                    <a:pt x="2162" y="162"/>
                  </a:lnTo>
                  <a:lnTo>
                    <a:pt x="2091" y="156"/>
                  </a:lnTo>
                  <a:lnTo>
                    <a:pt x="2129" y="116"/>
                  </a:lnTo>
                  <a:lnTo>
                    <a:pt x="2116" y="69"/>
                  </a:lnTo>
                  <a:lnTo>
                    <a:pt x="2143" y="49"/>
                  </a:lnTo>
                  <a:lnTo>
                    <a:pt x="2143" y="3"/>
                  </a:lnTo>
                  <a:lnTo>
                    <a:pt x="2104" y="0"/>
                  </a:lnTo>
                  <a:lnTo>
                    <a:pt x="2049" y="83"/>
                  </a:lnTo>
                  <a:lnTo>
                    <a:pt x="2039" y="190"/>
                  </a:lnTo>
                  <a:lnTo>
                    <a:pt x="1993" y="172"/>
                  </a:lnTo>
                  <a:lnTo>
                    <a:pt x="1996" y="129"/>
                  </a:lnTo>
                  <a:lnTo>
                    <a:pt x="2024" y="55"/>
                  </a:lnTo>
                  <a:lnTo>
                    <a:pt x="1978" y="55"/>
                  </a:lnTo>
                  <a:lnTo>
                    <a:pt x="1904" y="144"/>
                  </a:lnTo>
                  <a:lnTo>
                    <a:pt x="1901" y="211"/>
                  </a:lnTo>
                  <a:lnTo>
                    <a:pt x="1826" y="214"/>
                  </a:lnTo>
                  <a:lnTo>
                    <a:pt x="1867" y="154"/>
                  </a:lnTo>
                  <a:lnTo>
                    <a:pt x="1868" y="86"/>
                  </a:lnTo>
                  <a:lnTo>
                    <a:pt x="1940" y="69"/>
                  </a:lnTo>
                  <a:lnTo>
                    <a:pt x="1944" y="37"/>
                  </a:lnTo>
                  <a:lnTo>
                    <a:pt x="1840" y="0"/>
                  </a:lnTo>
                  <a:lnTo>
                    <a:pt x="1783" y="19"/>
                  </a:lnTo>
                  <a:lnTo>
                    <a:pt x="1833" y="83"/>
                  </a:lnTo>
                  <a:lnTo>
                    <a:pt x="1750" y="133"/>
                  </a:lnTo>
                  <a:lnTo>
                    <a:pt x="1758" y="77"/>
                  </a:lnTo>
                  <a:lnTo>
                    <a:pt x="1714" y="83"/>
                  </a:lnTo>
                  <a:lnTo>
                    <a:pt x="1723" y="165"/>
                  </a:lnTo>
                  <a:lnTo>
                    <a:pt x="1682" y="187"/>
                  </a:lnTo>
                  <a:lnTo>
                    <a:pt x="1682" y="221"/>
                  </a:lnTo>
                  <a:lnTo>
                    <a:pt x="1649" y="221"/>
                  </a:lnTo>
                  <a:lnTo>
                    <a:pt x="1649" y="194"/>
                  </a:lnTo>
                  <a:lnTo>
                    <a:pt x="1554" y="122"/>
                  </a:lnTo>
                  <a:lnTo>
                    <a:pt x="1511" y="151"/>
                  </a:lnTo>
                  <a:lnTo>
                    <a:pt x="1593" y="187"/>
                  </a:lnTo>
                  <a:lnTo>
                    <a:pt x="1586" y="255"/>
                  </a:lnTo>
                  <a:lnTo>
                    <a:pt x="1525" y="214"/>
                  </a:lnTo>
                  <a:lnTo>
                    <a:pt x="1521" y="254"/>
                  </a:lnTo>
                  <a:lnTo>
                    <a:pt x="1471" y="246"/>
                  </a:lnTo>
                  <a:lnTo>
                    <a:pt x="1471" y="322"/>
                  </a:lnTo>
                  <a:lnTo>
                    <a:pt x="1406" y="319"/>
                  </a:lnTo>
                  <a:lnTo>
                    <a:pt x="1435" y="273"/>
                  </a:lnTo>
                  <a:lnTo>
                    <a:pt x="1421" y="246"/>
                  </a:lnTo>
                  <a:lnTo>
                    <a:pt x="1333" y="319"/>
                  </a:lnTo>
                  <a:lnTo>
                    <a:pt x="1346" y="425"/>
                  </a:lnTo>
                  <a:lnTo>
                    <a:pt x="1296" y="383"/>
                  </a:lnTo>
                  <a:lnTo>
                    <a:pt x="1226" y="393"/>
                  </a:lnTo>
                  <a:lnTo>
                    <a:pt x="1229" y="432"/>
                  </a:lnTo>
                  <a:lnTo>
                    <a:pt x="1177" y="485"/>
                  </a:lnTo>
                  <a:lnTo>
                    <a:pt x="1195" y="522"/>
                  </a:lnTo>
                  <a:lnTo>
                    <a:pt x="1074" y="567"/>
                  </a:lnTo>
                  <a:lnTo>
                    <a:pt x="1067" y="647"/>
                  </a:lnTo>
                  <a:lnTo>
                    <a:pt x="1025" y="634"/>
                  </a:lnTo>
                  <a:lnTo>
                    <a:pt x="966" y="658"/>
                  </a:lnTo>
                  <a:lnTo>
                    <a:pt x="962" y="751"/>
                  </a:lnTo>
                  <a:lnTo>
                    <a:pt x="1030" y="790"/>
                  </a:lnTo>
                  <a:lnTo>
                    <a:pt x="938" y="775"/>
                  </a:lnTo>
                  <a:lnTo>
                    <a:pt x="906" y="888"/>
                  </a:lnTo>
                  <a:lnTo>
                    <a:pt x="838" y="864"/>
                  </a:lnTo>
                  <a:lnTo>
                    <a:pt x="807" y="875"/>
                  </a:lnTo>
                  <a:lnTo>
                    <a:pt x="800" y="937"/>
                  </a:lnTo>
                  <a:lnTo>
                    <a:pt x="853" y="965"/>
                  </a:lnTo>
                  <a:lnTo>
                    <a:pt x="794" y="965"/>
                  </a:lnTo>
                  <a:lnTo>
                    <a:pt x="774" y="1017"/>
                  </a:lnTo>
                  <a:lnTo>
                    <a:pt x="838" y="1021"/>
                  </a:lnTo>
                  <a:lnTo>
                    <a:pt x="838" y="1042"/>
                  </a:lnTo>
                  <a:lnTo>
                    <a:pt x="736" y="1032"/>
                  </a:lnTo>
                  <a:lnTo>
                    <a:pt x="736" y="1124"/>
                  </a:lnTo>
                  <a:lnTo>
                    <a:pt x="708" y="1174"/>
                  </a:lnTo>
                  <a:lnTo>
                    <a:pt x="690" y="1156"/>
                  </a:lnTo>
                  <a:lnTo>
                    <a:pt x="639" y="1228"/>
                  </a:lnTo>
                  <a:lnTo>
                    <a:pt x="682" y="1271"/>
                  </a:lnTo>
                  <a:lnTo>
                    <a:pt x="592" y="1306"/>
                  </a:lnTo>
                  <a:lnTo>
                    <a:pt x="589" y="1362"/>
                  </a:lnTo>
                  <a:lnTo>
                    <a:pt x="525" y="1360"/>
                  </a:lnTo>
                  <a:lnTo>
                    <a:pt x="522" y="1431"/>
                  </a:lnTo>
                  <a:lnTo>
                    <a:pt x="455" y="1507"/>
                  </a:lnTo>
                  <a:lnTo>
                    <a:pt x="479" y="1566"/>
                  </a:lnTo>
                  <a:lnTo>
                    <a:pt x="525" y="1486"/>
                  </a:lnTo>
                  <a:lnTo>
                    <a:pt x="607" y="1458"/>
                  </a:lnTo>
                  <a:lnTo>
                    <a:pt x="592" y="1547"/>
                  </a:lnTo>
                  <a:lnTo>
                    <a:pt x="500" y="1616"/>
                  </a:lnTo>
                  <a:lnTo>
                    <a:pt x="455" y="1609"/>
                  </a:lnTo>
                  <a:lnTo>
                    <a:pt x="433" y="1581"/>
                  </a:lnTo>
                  <a:lnTo>
                    <a:pt x="314" y="1646"/>
                  </a:lnTo>
                  <a:lnTo>
                    <a:pt x="333" y="1694"/>
                  </a:lnTo>
                  <a:lnTo>
                    <a:pt x="286" y="1659"/>
                  </a:lnTo>
                  <a:lnTo>
                    <a:pt x="233" y="1705"/>
                  </a:lnTo>
                  <a:lnTo>
                    <a:pt x="198" y="1669"/>
                  </a:lnTo>
                  <a:lnTo>
                    <a:pt x="130" y="1734"/>
                  </a:lnTo>
                  <a:lnTo>
                    <a:pt x="195" y="1768"/>
                  </a:lnTo>
                  <a:lnTo>
                    <a:pt x="195" y="1790"/>
                  </a:lnTo>
                  <a:lnTo>
                    <a:pt x="124" y="1802"/>
                  </a:lnTo>
                  <a:lnTo>
                    <a:pt x="42" y="1790"/>
                  </a:lnTo>
                  <a:lnTo>
                    <a:pt x="40" y="1827"/>
                  </a:lnTo>
                  <a:lnTo>
                    <a:pt x="148" y="1838"/>
                  </a:lnTo>
                  <a:lnTo>
                    <a:pt x="145" y="1858"/>
                  </a:lnTo>
                  <a:lnTo>
                    <a:pt x="42" y="1858"/>
                  </a:lnTo>
                  <a:lnTo>
                    <a:pt x="40" y="1947"/>
                  </a:lnTo>
                  <a:lnTo>
                    <a:pt x="155" y="1941"/>
                  </a:lnTo>
                  <a:lnTo>
                    <a:pt x="195" y="1977"/>
                  </a:lnTo>
                  <a:lnTo>
                    <a:pt x="221" y="1947"/>
                  </a:lnTo>
                  <a:lnTo>
                    <a:pt x="219" y="2009"/>
                  </a:lnTo>
                  <a:lnTo>
                    <a:pt x="121" y="1970"/>
                  </a:lnTo>
                  <a:lnTo>
                    <a:pt x="29" y="1987"/>
                  </a:lnTo>
                  <a:lnTo>
                    <a:pt x="17" y="2092"/>
                  </a:lnTo>
                  <a:lnTo>
                    <a:pt x="54" y="2092"/>
                  </a:lnTo>
                  <a:lnTo>
                    <a:pt x="50" y="2141"/>
                  </a:lnTo>
                  <a:lnTo>
                    <a:pt x="153" y="2069"/>
                  </a:lnTo>
                  <a:lnTo>
                    <a:pt x="148" y="2123"/>
                  </a:lnTo>
                  <a:lnTo>
                    <a:pt x="121" y="2123"/>
                  </a:lnTo>
                  <a:lnTo>
                    <a:pt x="4" y="2209"/>
                  </a:lnTo>
                  <a:lnTo>
                    <a:pt x="0" y="2265"/>
                  </a:lnTo>
                  <a:lnTo>
                    <a:pt x="60" y="2272"/>
                  </a:lnTo>
                  <a:lnTo>
                    <a:pt x="65" y="2234"/>
                  </a:lnTo>
                  <a:lnTo>
                    <a:pt x="100" y="2243"/>
                  </a:lnTo>
                  <a:lnTo>
                    <a:pt x="97" y="2280"/>
                  </a:lnTo>
                  <a:lnTo>
                    <a:pt x="75" y="2294"/>
                  </a:lnTo>
                  <a:lnTo>
                    <a:pt x="106" y="2352"/>
                  </a:lnTo>
                  <a:lnTo>
                    <a:pt x="40" y="2335"/>
                  </a:lnTo>
                  <a:lnTo>
                    <a:pt x="7" y="2357"/>
                  </a:lnTo>
                  <a:lnTo>
                    <a:pt x="114" y="2494"/>
                  </a:lnTo>
                  <a:lnTo>
                    <a:pt x="227" y="2505"/>
                  </a:lnTo>
                  <a:lnTo>
                    <a:pt x="268" y="2452"/>
                  </a:lnTo>
                  <a:lnTo>
                    <a:pt x="346" y="2437"/>
                  </a:lnTo>
                  <a:lnTo>
                    <a:pt x="353" y="2350"/>
                  </a:lnTo>
                  <a:lnTo>
                    <a:pt x="406" y="2377"/>
                  </a:lnTo>
                  <a:lnTo>
                    <a:pt x="455" y="2330"/>
                  </a:lnTo>
                  <a:lnTo>
                    <a:pt x="433" y="2308"/>
                  </a:lnTo>
                  <a:lnTo>
                    <a:pt x="433" y="2265"/>
                  </a:lnTo>
                  <a:lnTo>
                    <a:pt x="464" y="2267"/>
                  </a:lnTo>
                  <a:lnTo>
                    <a:pt x="463" y="2326"/>
                  </a:lnTo>
                  <a:lnTo>
                    <a:pt x="529" y="2364"/>
                  </a:lnTo>
                  <a:lnTo>
                    <a:pt x="567" y="2364"/>
                  </a:lnTo>
                  <a:lnTo>
                    <a:pt x="614" y="2265"/>
                  </a:lnTo>
                  <a:lnTo>
                    <a:pt x="614" y="2209"/>
                  </a:lnTo>
                  <a:lnTo>
                    <a:pt x="670" y="2132"/>
                  </a:lnTo>
                  <a:lnTo>
                    <a:pt x="639" y="2051"/>
                  </a:lnTo>
                  <a:lnTo>
                    <a:pt x="687" y="1980"/>
                  </a:lnTo>
                  <a:lnTo>
                    <a:pt x="675" y="1952"/>
                  </a:lnTo>
                  <a:lnTo>
                    <a:pt x="652" y="1748"/>
                  </a:lnTo>
                  <a:lnTo>
                    <a:pt x="667" y="1705"/>
                  </a:lnTo>
                  <a:lnTo>
                    <a:pt x="675" y="1659"/>
                  </a:lnTo>
                  <a:lnTo>
                    <a:pt x="670" y="1581"/>
                  </a:lnTo>
                  <a:lnTo>
                    <a:pt x="749" y="1489"/>
                  </a:lnTo>
                  <a:lnTo>
                    <a:pt x="828" y="1492"/>
                  </a:lnTo>
                  <a:lnTo>
                    <a:pt x="836" y="1449"/>
                  </a:lnTo>
                  <a:lnTo>
                    <a:pt x="813" y="1401"/>
                  </a:lnTo>
                  <a:lnTo>
                    <a:pt x="813" y="1370"/>
                  </a:lnTo>
                  <a:lnTo>
                    <a:pt x="846" y="1345"/>
                  </a:lnTo>
                  <a:lnTo>
                    <a:pt x="886" y="1275"/>
                  </a:lnTo>
                  <a:lnTo>
                    <a:pt x="896" y="1174"/>
                  </a:lnTo>
                  <a:lnTo>
                    <a:pt x="900" y="1106"/>
                  </a:lnTo>
                  <a:lnTo>
                    <a:pt x="878" y="1089"/>
                  </a:lnTo>
                  <a:lnTo>
                    <a:pt x="911" y="1046"/>
                  </a:lnTo>
                  <a:lnTo>
                    <a:pt x="981" y="1032"/>
                  </a:lnTo>
                  <a:lnTo>
                    <a:pt x="985" y="972"/>
                  </a:lnTo>
                  <a:lnTo>
                    <a:pt x="1010" y="950"/>
                  </a:lnTo>
                  <a:lnTo>
                    <a:pt x="1049" y="937"/>
                  </a:lnTo>
                  <a:lnTo>
                    <a:pt x="1067" y="849"/>
                  </a:lnTo>
                  <a:lnTo>
                    <a:pt x="1054" y="809"/>
                  </a:lnTo>
                  <a:lnTo>
                    <a:pt x="1092" y="718"/>
                  </a:lnTo>
                  <a:lnTo>
                    <a:pt x="1147" y="668"/>
                  </a:lnTo>
                  <a:lnTo>
                    <a:pt x="1195" y="683"/>
                  </a:lnTo>
                  <a:lnTo>
                    <a:pt x="1229" y="668"/>
                  </a:lnTo>
                  <a:lnTo>
                    <a:pt x="1236" y="576"/>
                  </a:lnTo>
                  <a:lnTo>
                    <a:pt x="1333" y="601"/>
                  </a:lnTo>
                  <a:lnTo>
                    <a:pt x="1346" y="629"/>
                  </a:lnTo>
                  <a:lnTo>
                    <a:pt x="1406" y="637"/>
                  </a:lnTo>
                  <a:lnTo>
                    <a:pt x="1410" y="576"/>
                  </a:lnTo>
                  <a:lnTo>
                    <a:pt x="1428" y="567"/>
                  </a:lnTo>
                  <a:lnTo>
                    <a:pt x="1417" y="478"/>
                  </a:lnTo>
                  <a:lnTo>
                    <a:pt x="1460" y="457"/>
                  </a:lnTo>
                  <a:lnTo>
                    <a:pt x="1497" y="422"/>
                  </a:lnTo>
                  <a:lnTo>
                    <a:pt x="1554" y="425"/>
                  </a:lnTo>
                  <a:lnTo>
                    <a:pt x="1579" y="490"/>
                  </a:lnTo>
                  <a:lnTo>
                    <a:pt x="1671" y="567"/>
                  </a:lnTo>
                  <a:lnTo>
                    <a:pt x="1732" y="539"/>
                  </a:lnTo>
                  <a:lnTo>
                    <a:pt x="1826" y="567"/>
                  </a:lnTo>
                  <a:lnTo>
                    <a:pt x="1861" y="515"/>
                  </a:lnTo>
                  <a:lnTo>
                    <a:pt x="1916" y="515"/>
                  </a:lnTo>
                  <a:lnTo>
                    <a:pt x="1936" y="319"/>
                  </a:lnTo>
                  <a:lnTo>
                    <a:pt x="1954" y="285"/>
                  </a:lnTo>
                  <a:lnTo>
                    <a:pt x="2054" y="289"/>
                  </a:lnTo>
                  <a:lnTo>
                    <a:pt x="2067" y="254"/>
                  </a:lnTo>
                  <a:lnTo>
                    <a:pt x="2129" y="280"/>
                  </a:lnTo>
                  <a:lnTo>
                    <a:pt x="2210" y="368"/>
                  </a:lnTo>
                  <a:lnTo>
                    <a:pt x="2177" y="405"/>
                  </a:lnTo>
                  <a:lnTo>
                    <a:pt x="2172" y="465"/>
                  </a:lnTo>
                  <a:lnTo>
                    <a:pt x="2222" y="467"/>
                  </a:lnTo>
                  <a:lnTo>
                    <a:pt x="2235" y="418"/>
                  </a:lnTo>
                  <a:lnTo>
                    <a:pt x="2282" y="422"/>
                  </a:lnTo>
                  <a:lnTo>
                    <a:pt x="2296" y="376"/>
                  </a:lnTo>
                  <a:lnTo>
                    <a:pt x="2363" y="368"/>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 name="Freeform 10"/>
            <p:cNvSpPr>
              <a:spLocks/>
            </p:cNvSpPr>
            <p:nvPr/>
          </p:nvSpPr>
          <p:spPr bwMode="auto">
            <a:xfrm>
              <a:off x="5266309" y="3180958"/>
              <a:ext cx="400961" cy="200797"/>
            </a:xfrm>
            <a:custGeom>
              <a:avLst/>
              <a:gdLst/>
              <a:ahLst/>
              <a:cxnLst>
                <a:cxn ang="0">
                  <a:pos x="584" y="20"/>
                </a:cxn>
                <a:cxn ang="0">
                  <a:pos x="551" y="84"/>
                </a:cxn>
                <a:cxn ang="0">
                  <a:pos x="502" y="83"/>
                </a:cxn>
                <a:cxn ang="0">
                  <a:pos x="430" y="80"/>
                </a:cxn>
                <a:cxn ang="0">
                  <a:pos x="362" y="76"/>
                </a:cxn>
                <a:cxn ang="0">
                  <a:pos x="264" y="39"/>
                </a:cxn>
                <a:cxn ang="0">
                  <a:pos x="146" y="35"/>
                </a:cxn>
                <a:cxn ang="0">
                  <a:pos x="114" y="61"/>
                </a:cxn>
                <a:cxn ang="0">
                  <a:pos x="123" y="121"/>
                </a:cxn>
                <a:cxn ang="0">
                  <a:pos x="66" y="152"/>
                </a:cxn>
                <a:cxn ang="0">
                  <a:pos x="26" y="201"/>
                </a:cxn>
                <a:cxn ang="0">
                  <a:pos x="0" y="240"/>
                </a:cxn>
                <a:cxn ang="0">
                  <a:pos x="25" y="289"/>
                </a:cxn>
                <a:cxn ang="0">
                  <a:pos x="93" y="302"/>
                </a:cxn>
                <a:cxn ang="0">
                  <a:pos x="215" y="277"/>
                </a:cxn>
                <a:cxn ang="0">
                  <a:pos x="278" y="256"/>
                </a:cxn>
                <a:cxn ang="0">
                  <a:pos x="321" y="273"/>
                </a:cxn>
                <a:cxn ang="0">
                  <a:pos x="371" y="302"/>
                </a:cxn>
                <a:cxn ang="0">
                  <a:pos x="408" y="345"/>
                </a:cxn>
                <a:cxn ang="0">
                  <a:pos x="352" y="405"/>
                </a:cxn>
                <a:cxn ang="0">
                  <a:pos x="337" y="431"/>
                </a:cxn>
                <a:cxn ang="0">
                  <a:pos x="319" y="477"/>
                </a:cxn>
                <a:cxn ang="0">
                  <a:pos x="309" y="504"/>
                </a:cxn>
                <a:cxn ang="0">
                  <a:pos x="403" y="383"/>
                </a:cxn>
                <a:cxn ang="0">
                  <a:pos x="461" y="353"/>
                </a:cxn>
                <a:cxn ang="0">
                  <a:pos x="465" y="393"/>
                </a:cxn>
                <a:cxn ang="0">
                  <a:pos x="558" y="402"/>
                </a:cxn>
                <a:cxn ang="0">
                  <a:pos x="514" y="440"/>
                </a:cxn>
                <a:cxn ang="0">
                  <a:pos x="574" y="439"/>
                </a:cxn>
                <a:cxn ang="0">
                  <a:pos x="611" y="487"/>
                </a:cxn>
                <a:cxn ang="0">
                  <a:pos x="657" y="450"/>
                </a:cxn>
                <a:cxn ang="0">
                  <a:pos x="710" y="424"/>
                </a:cxn>
                <a:cxn ang="0">
                  <a:pos x="653" y="398"/>
                </a:cxn>
                <a:cxn ang="0">
                  <a:pos x="657" y="351"/>
                </a:cxn>
                <a:cxn ang="0">
                  <a:pos x="766" y="294"/>
                </a:cxn>
                <a:cxn ang="0">
                  <a:pos x="788" y="236"/>
                </a:cxn>
                <a:cxn ang="0">
                  <a:pos x="824" y="198"/>
                </a:cxn>
                <a:cxn ang="0">
                  <a:pos x="831" y="105"/>
                </a:cxn>
                <a:cxn ang="0">
                  <a:pos x="820" y="35"/>
                </a:cxn>
                <a:cxn ang="0">
                  <a:pos x="742" y="25"/>
                </a:cxn>
                <a:cxn ang="0">
                  <a:pos x="661" y="11"/>
                </a:cxn>
              </a:cxnLst>
              <a:rect l="0" t="0" r="r" b="b"/>
              <a:pathLst>
                <a:path w="831" h="504">
                  <a:moveTo>
                    <a:pt x="619" y="15"/>
                  </a:moveTo>
                  <a:lnTo>
                    <a:pt x="584" y="20"/>
                  </a:lnTo>
                  <a:lnTo>
                    <a:pt x="555" y="42"/>
                  </a:lnTo>
                  <a:lnTo>
                    <a:pt x="551" y="84"/>
                  </a:lnTo>
                  <a:lnTo>
                    <a:pt x="525" y="97"/>
                  </a:lnTo>
                  <a:lnTo>
                    <a:pt x="502" y="83"/>
                  </a:lnTo>
                  <a:lnTo>
                    <a:pt x="463" y="97"/>
                  </a:lnTo>
                  <a:lnTo>
                    <a:pt x="430" y="80"/>
                  </a:lnTo>
                  <a:lnTo>
                    <a:pt x="400" y="67"/>
                  </a:lnTo>
                  <a:lnTo>
                    <a:pt x="362" y="76"/>
                  </a:lnTo>
                  <a:lnTo>
                    <a:pt x="329" y="60"/>
                  </a:lnTo>
                  <a:lnTo>
                    <a:pt x="264" y="39"/>
                  </a:lnTo>
                  <a:lnTo>
                    <a:pt x="200" y="30"/>
                  </a:lnTo>
                  <a:lnTo>
                    <a:pt x="146" y="35"/>
                  </a:lnTo>
                  <a:lnTo>
                    <a:pt x="140" y="60"/>
                  </a:lnTo>
                  <a:lnTo>
                    <a:pt x="114" y="61"/>
                  </a:lnTo>
                  <a:lnTo>
                    <a:pt x="125" y="92"/>
                  </a:lnTo>
                  <a:lnTo>
                    <a:pt x="123" y="121"/>
                  </a:lnTo>
                  <a:lnTo>
                    <a:pt x="68" y="108"/>
                  </a:lnTo>
                  <a:lnTo>
                    <a:pt x="66" y="152"/>
                  </a:lnTo>
                  <a:lnTo>
                    <a:pt x="25" y="164"/>
                  </a:lnTo>
                  <a:lnTo>
                    <a:pt x="26" y="201"/>
                  </a:lnTo>
                  <a:lnTo>
                    <a:pt x="22" y="213"/>
                  </a:lnTo>
                  <a:lnTo>
                    <a:pt x="0" y="240"/>
                  </a:lnTo>
                  <a:lnTo>
                    <a:pt x="8" y="268"/>
                  </a:lnTo>
                  <a:lnTo>
                    <a:pt x="25" y="289"/>
                  </a:lnTo>
                  <a:lnTo>
                    <a:pt x="67" y="274"/>
                  </a:lnTo>
                  <a:lnTo>
                    <a:pt x="93" y="302"/>
                  </a:lnTo>
                  <a:lnTo>
                    <a:pt x="169" y="309"/>
                  </a:lnTo>
                  <a:lnTo>
                    <a:pt x="215" y="277"/>
                  </a:lnTo>
                  <a:lnTo>
                    <a:pt x="248" y="263"/>
                  </a:lnTo>
                  <a:lnTo>
                    <a:pt x="278" y="256"/>
                  </a:lnTo>
                  <a:lnTo>
                    <a:pt x="298" y="266"/>
                  </a:lnTo>
                  <a:lnTo>
                    <a:pt x="321" y="273"/>
                  </a:lnTo>
                  <a:lnTo>
                    <a:pt x="342" y="294"/>
                  </a:lnTo>
                  <a:lnTo>
                    <a:pt x="371" y="302"/>
                  </a:lnTo>
                  <a:lnTo>
                    <a:pt x="379" y="325"/>
                  </a:lnTo>
                  <a:lnTo>
                    <a:pt x="408" y="345"/>
                  </a:lnTo>
                  <a:lnTo>
                    <a:pt x="361" y="371"/>
                  </a:lnTo>
                  <a:lnTo>
                    <a:pt x="352" y="405"/>
                  </a:lnTo>
                  <a:lnTo>
                    <a:pt x="347" y="420"/>
                  </a:lnTo>
                  <a:lnTo>
                    <a:pt x="337" y="431"/>
                  </a:lnTo>
                  <a:lnTo>
                    <a:pt x="324" y="464"/>
                  </a:lnTo>
                  <a:lnTo>
                    <a:pt x="319" y="477"/>
                  </a:lnTo>
                  <a:lnTo>
                    <a:pt x="301" y="487"/>
                  </a:lnTo>
                  <a:lnTo>
                    <a:pt x="309" y="504"/>
                  </a:lnTo>
                  <a:lnTo>
                    <a:pt x="374" y="494"/>
                  </a:lnTo>
                  <a:lnTo>
                    <a:pt x="403" y="383"/>
                  </a:lnTo>
                  <a:lnTo>
                    <a:pt x="420" y="368"/>
                  </a:lnTo>
                  <a:lnTo>
                    <a:pt x="461" y="353"/>
                  </a:lnTo>
                  <a:lnTo>
                    <a:pt x="450" y="377"/>
                  </a:lnTo>
                  <a:lnTo>
                    <a:pt x="465" y="393"/>
                  </a:lnTo>
                  <a:lnTo>
                    <a:pt x="526" y="389"/>
                  </a:lnTo>
                  <a:lnTo>
                    <a:pt x="558" y="402"/>
                  </a:lnTo>
                  <a:lnTo>
                    <a:pt x="522" y="424"/>
                  </a:lnTo>
                  <a:lnTo>
                    <a:pt x="514" y="440"/>
                  </a:lnTo>
                  <a:lnTo>
                    <a:pt x="546" y="432"/>
                  </a:lnTo>
                  <a:lnTo>
                    <a:pt x="574" y="439"/>
                  </a:lnTo>
                  <a:lnTo>
                    <a:pt x="589" y="473"/>
                  </a:lnTo>
                  <a:lnTo>
                    <a:pt x="611" y="487"/>
                  </a:lnTo>
                  <a:lnTo>
                    <a:pt x="629" y="460"/>
                  </a:lnTo>
                  <a:lnTo>
                    <a:pt x="657" y="450"/>
                  </a:lnTo>
                  <a:lnTo>
                    <a:pt x="726" y="440"/>
                  </a:lnTo>
                  <a:lnTo>
                    <a:pt x="710" y="424"/>
                  </a:lnTo>
                  <a:lnTo>
                    <a:pt x="678" y="431"/>
                  </a:lnTo>
                  <a:lnTo>
                    <a:pt x="653" y="398"/>
                  </a:lnTo>
                  <a:lnTo>
                    <a:pt x="615" y="387"/>
                  </a:lnTo>
                  <a:lnTo>
                    <a:pt x="657" y="351"/>
                  </a:lnTo>
                  <a:lnTo>
                    <a:pt x="710" y="325"/>
                  </a:lnTo>
                  <a:lnTo>
                    <a:pt x="766" y="294"/>
                  </a:lnTo>
                  <a:lnTo>
                    <a:pt x="757" y="261"/>
                  </a:lnTo>
                  <a:lnTo>
                    <a:pt x="788" y="236"/>
                  </a:lnTo>
                  <a:lnTo>
                    <a:pt x="797" y="211"/>
                  </a:lnTo>
                  <a:lnTo>
                    <a:pt x="824" y="198"/>
                  </a:lnTo>
                  <a:lnTo>
                    <a:pt x="813" y="123"/>
                  </a:lnTo>
                  <a:lnTo>
                    <a:pt x="831" y="105"/>
                  </a:lnTo>
                  <a:lnTo>
                    <a:pt x="811" y="97"/>
                  </a:lnTo>
                  <a:lnTo>
                    <a:pt x="820" y="35"/>
                  </a:lnTo>
                  <a:lnTo>
                    <a:pt x="784" y="35"/>
                  </a:lnTo>
                  <a:lnTo>
                    <a:pt x="742" y="25"/>
                  </a:lnTo>
                  <a:lnTo>
                    <a:pt x="723" y="0"/>
                  </a:lnTo>
                  <a:lnTo>
                    <a:pt x="661" y="11"/>
                  </a:lnTo>
                  <a:lnTo>
                    <a:pt x="619" y="15"/>
                  </a:lnTo>
                  <a:close/>
                </a:path>
              </a:pathLst>
            </a:custGeom>
            <a:solidFill>
              <a:srgbClr val="C9DEFB"/>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 name="Freeform 11"/>
            <p:cNvSpPr>
              <a:spLocks/>
            </p:cNvSpPr>
            <p:nvPr/>
          </p:nvSpPr>
          <p:spPr bwMode="auto">
            <a:xfrm>
              <a:off x="5121731" y="3284543"/>
              <a:ext cx="163854" cy="74900"/>
            </a:xfrm>
            <a:custGeom>
              <a:avLst/>
              <a:gdLst/>
              <a:ahLst/>
              <a:cxnLst>
                <a:cxn ang="0">
                  <a:pos x="523" y="32"/>
                </a:cxn>
                <a:cxn ang="0">
                  <a:pos x="554" y="70"/>
                </a:cxn>
                <a:cxn ang="0">
                  <a:pos x="538" y="101"/>
                </a:cxn>
                <a:cxn ang="0">
                  <a:pos x="469" y="187"/>
                </a:cxn>
                <a:cxn ang="0">
                  <a:pos x="465" y="211"/>
                </a:cxn>
                <a:cxn ang="0">
                  <a:pos x="405" y="268"/>
                </a:cxn>
                <a:cxn ang="0">
                  <a:pos x="343" y="293"/>
                </a:cxn>
                <a:cxn ang="0">
                  <a:pos x="279" y="286"/>
                </a:cxn>
                <a:cxn ang="0">
                  <a:pos x="241" y="311"/>
                </a:cxn>
                <a:cxn ang="0">
                  <a:pos x="92" y="297"/>
                </a:cxn>
                <a:cxn ang="0">
                  <a:pos x="0" y="211"/>
                </a:cxn>
                <a:cxn ang="0">
                  <a:pos x="32" y="180"/>
                </a:cxn>
                <a:cxn ang="0">
                  <a:pos x="30" y="168"/>
                </a:cxn>
                <a:cxn ang="0">
                  <a:pos x="0" y="143"/>
                </a:cxn>
                <a:cxn ang="0">
                  <a:pos x="22" y="115"/>
                </a:cxn>
                <a:cxn ang="0">
                  <a:pos x="22" y="82"/>
                </a:cxn>
                <a:cxn ang="0">
                  <a:pos x="37" y="66"/>
                </a:cxn>
                <a:cxn ang="0">
                  <a:pos x="82" y="70"/>
                </a:cxn>
                <a:cxn ang="0">
                  <a:pos x="85" y="28"/>
                </a:cxn>
                <a:cxn ang="0">
                  <a:pos x="183" y="39"/>
                </a:cxn>
                <a:cxn ang="0">
                  <a:pos x="315" y="28"/>
                </a:cxn>
                <a:cxn ang="0">
                  <a:pos x="379" y="0"/>
                </a:cxn>
                <a:cxn ang="0">
                  <a:pos x="452" y="3"/>
                </a:cxn>
                <a:cxn ang="0">
                  <a:pos x="462" y="28"/>
                </a:cxn>
                <a:cxn ang="0">
                  <a:pos x="523" y="32"/>
                </a:cxn>
              </a:cxnLst>
              <a:rect l="0" t="0" r="r" b="b"/>
              <a:pathLst>
                <a:path w="554" h="311">
                  <a:moveTo>
                    <a:pt x="523" y="32"/>
                  </a:moveTo>
                  <a:lnTo>
                    <a:pt x="554" y="70"/>
                  </a:lnTo>
                  <a:lnTo>
                    <a:pt x="538" y="101"/>
                  </a:lnTo>
                  <a:lnTo>
                    <a:pt x="469" y="187"/>
                  </a:lnTo>
                  <a:lnTo>
                    <a:pt x="465" y="211"/>
                  </a:lnTo>
                  <a:lnTo>
                    <a:pt x="405" y="268"/>
                  </a:lnTo>
                  <a:lnTo>
                    <a:pt x="343" y="293"/>
                  </a:lnTo>
                  <a:lnTo>
                    <a:pt x="279" y="286"/>
                  </a:lnTo>
                  <a:lnTo>
                    <a:pt x="241" y="311"/>
                  </a:lnTo>
                  <a:lnTo>
                    <a:pt x="92" y="297"/>
                  </a:lnTo>
                  <a:lnTo>
                    <a:pt x="0" y="211"/>
                  </a:lnTo>
                  <a:lnTo>
                    <a:pt x="32" y="180"/>
                  </a:lnTo>
                  <a:lnTo>
                    <a:pt x="30" y="168"/>
                  </a:lnTo>
                  <a:lnTo>
                    <a:pt x="0" y="143"/>
                  </a:lnTo>
                  <a:lnTo>
                    <a:pt x="22" y="115"/>
                  </a:lnTo>
                  <a:lnTo>
                    <a:pt x="22" y="82"/>
                  </a:lnTo>
                  <a:lnTo>
                    <a:pt x="37" y="66"/>
                  </a:lnTo>
                  <a:lnTo>
                    <a:pt x="82" y="70"/>
                  </a:lnTo>
                  <a:lnTo>
                    <a:pt x="85" y="28"/>
                  </a:lnTo>
                  <a:lnTo>
                    <a:pt x="183" y="39"/>
                  </a:lnTo>
                  <a:lnTo>
                    <a:pt x="315" y="28"/>
                  </a:lnTo>
                  <a:lnTo>
                    <a:pt x="379" y="0"/>
                  </a:lnTo>
                  <a:lnTo>
                    <a:pt x="452" y="3"/>
                  </a:lnTo>
                  <a:lnTo>
                    <a:pt x="462" y="28"/>
                  </a:lnTo>
                  <a:lnTo>
                    <a:pt x="523" y="3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 name="Freeform 12"/>
            <p:cNvSpPr>
              <a:spLocks/>
            </p:cNvSpPr>
            <p:nvPr/>
          </p:nvSpPr>
          <p:spPr bwMode="auto">
            <a:xfrm>
              <a:off x="8660984" y="4972198"/>
              <a:ext cx="75181" cy="54183"/>
            </a:xfrm>
            <a:custGeom>
              <a:avLst/>
              <a:gdLst/>
              <a:ahLst/>
              <a:cxnLst>
                <a:cxn ang="0">
                  <a:pos x="186" y="210"/>
                </a:cxn>
                <a:cxn ang="0">
                  <a:pos x="207" y="229"/>
                </a:cxn>
                <a:cxn ang="0">
                  <a:pos x="223" y="238"/>
                </a:cxn>
                <a:cxn ang="0">
                  <a:pos x="242" y="252"/>
                </a:cxn>
                <a:cxn ang="0">
                  <a:pos x="263" y="260"/>
                </a:cxn>
                <a:cxn ang="0">
                  <a:pos x="286" y="268"/>
                </a:cxn>
                <a:cxn ang="0">
                  <a:pos x="308" y="267"/>
                </a:cxn>
                <a:cxn ang="0">
                  <a:pos x="314" y="260"/>
                </a:cxn>
                <a:cxn ang="0">
                  <a:pos x="306" y="230"/>
                </a:cxn>
                <a:cxn ang="0">
                  <a:pos x="294" y="207"/>
                </a:cxn>
                <a:cxn ang="0">
                  <a:pos x="275" y="188"/>
                </a:cxn>
                <a:cxn ang="0">
                  <a:pos x="251" y="176"/>
                </a:cxn>
                <a:cxn ang="0">
                  <a:pos x="239" y="167"/>
                </a:cxn>
                <a:cxn ang="0">
                  <a:pos x="226" y="157"/>
                </a:cxn>
                <a:cxn ang="0">
                  <a:pos x="217" y="137"/>
                </a:cxn>
                <a:cxn ang="0">
                  <a:pos x="201" y="119"/>
                </a:cxn>
                <a:cxn ang="0">
                  <a:pos x="178" y="100"/>
                </a:cxn>
                <a:cxn ang="0">
                  <a:pos x="155" y="90"/>
                </a:cxn>
                <a:cxn ang="0">
                  <a:pos x="132" y="82"/>
                </a:cxn>
                <a:cxn ang="0">
                  <a:pos x="104" y="70"/>
                </a:cxn>
                <a:cxn ang="0">
                  <a:pos x="79" y="56"/>
                </a:cxn>
                <a:cxn ang="0">
                  <a:pos x="54" y="27"/>
                </a:cxn>
                <a:cxn ang="0">
                  <a:pos x="45" y="12"/>
                </a:cxn>
                <a:cxn ang="0">
                  <a:pos x="26" y="0"/>
                </a:cxn>
                <a:cxn ang="0">
                  <a:pos x="14" y="0"/>
                </a:cxn>
                <a:cxn ang="0">
                  <a:pos x="4" y="4"/>
                </a:cxn>
                <a:cxn ang="0">
                  <a:pos x="0" y="22"/>
                </a:cxn>
                <a:cxn ang="0">
                  <a:pos x="4" y="45"/>
                </a:cxn>
                <a:cxn ang="0">
                  <a:pos x="11" y="67"/>
                </a:cxn>
                <a:cxn ang="0">
                  <a:pos x="20" y="90"/>
                </a:cxn>
                <a:cxn ang="0">
                  <a:pos x="35" y="107"/>
                </a:cxn>
                <a:cxn ang="0">
                  <a:pos x="51" y="120"/>
                </a:cxn>
                <a:cxn ang="0">
                  <a:pos x="68" y="132"/>
                </a:cxn>
                <a:cxn ang="0">
                  <a:pos x="85" y="140"/>
                </a:cxn>
                <a:cxn ang="0">
                  <a:pos x="104" y="153"/>
                </a:cxn>
                <a:cxn ang="0">
                  <a:pos x="127" y="174"/>
                </a:cxn>
                <a:cxn ang="0">
                  <a:pos x="151" y="188"/>
                </a:cxn>
                <a:cxn ang="0">
                  <a:pos x="167" y="198"/>
                </a:cxn>
                <a:cxn ang="0">
                  <a:pos x="186" y="210"/>
                </a:cxn>
              </a:cxnLst>
              <a:rect l="0" t="0" r="r" b="b"/>
              <a:pathLst>
                <a:path w="314" h="268">
                  <a:moveTo>
                    <a:pt x="186" y="210"/>
                  </a:moveTo>
                  <a:lnTo>
                    <a:pt x="207" y="229"/>
                  </a:lnTo>
                  <a:lnTo>
                    <a:pt x="223" y="238"/>
                  </a:lnTo>
                  <a:lnTo>
                    <a:pt x="242" y="252"/>
                  </a:lnTo>
                  <a:lnTo>
                    <a:pt x="263" y="260"/>
                  </a:lnTo>
                  <a:lnTo>
                    <a:pt x="286" y="268"/>
                  </a:lnTo>
                  <a:lnTo>
                    <a:pt x="308" y="267"/>
                  </a:lnTo>
                  <a:lnTo>
                    <a:pt x="314" y="260"/>
                  </a:lnTo>
                  <a:lnTo>
                    <a:pt x="306" y="230"/>
                  </a:lnTo>
                  <a:lnTo>
                    <a:pt x="294" y="207"/>
                  </a:lnTo>
                  <a:lnTo>
                    <a:pt x="275" y="188"/>
                  </a:lnTo>
                  <a:lnTo>
                    <a:pt x="251" y="176"/>
                  </a:lnTo>
                  <a:lnTo>
                    <a:pt x="239" y="167"/>
                  </a:lnTo>
                  <a:lnTo>
                    <a:pt x="226" y="157"/>
                  </a:lnTo>
                  <a:lnTo>
                    <a:pt x="217" y="137"/>
                  </a:lnTo>
                  <a:lnTo>
                    <a:pt x="201" y="119"/>
                  </a:lnTo>
                  <a:lnTo>
                    <a:pt x="178" y="100"/>
                  </a:lnTo>
                  <a:lnTo>
                    <a:pt x="155" y="90"/>
                  </a:lnTo>
                  <a:lnTo>
                    <a:pt x="132" y="82"/>
                  </a:lnTo>
                  <a:lnTo>
                    <a:pt x="104" y="70"/>
                  </a:lnTo>
                  <a:lnTo>
                    <a:pt x="79" y="56"/>
                  </a:lnTo>
                  <a:lnTo>
                    <a:pt x="54" y="27"/>
                  </a:lnTo>
                  <a:lnTo>
                    <a:pt x="45" y="12"/>
                  </a:lnTo>
                  <a:lnTo>
                    <a:pt x="26" y="0"/>
                  </a:lnTo>
                  <a:lnTo>
                    <a:pt x="14" y="0"/>
                  </a:lnTo>
                  <a:lnTo>
                    <a:pt x="4" y="4"/>
                  </a:lnTo>
                  <a:lnTo>
                    <a:pt x="0" y="22"/>
                  </a:lnTo>
                  <a:lnTo>
                    <a:pt x="4" y="45"/>
                  </a:lnTo>
                  <a:lnTo>
                    <a:pt x="11" y="67"/>
                  </a:lnTo>
                  <a:lnTo>
                    <a:pt x="20" y="90"/>
                  </a:lnTo>
                  <a:lnTo>
                    <a:pt x="35" y="107"/>
                  </a:lnTo>
                  <a:lnTo>
                    <a:pt x="51" y="120"/>
                  </a:lnTo>
                  <a:lnTo>
                    <a:pt x="68" y="132"/>
                  </a:lnTo>
                  <a:lnTo>
                    <a:pt x="85" y="140"/>
                  </a:lnTo>
                  <a:lnTo>
                    <a:pt x="104" y="153"/>
                  </a:lnTo>
                  <a:lnTo>
                    <a:pt x="127" y="174"/>
                  </a:lnTo>
                  <a:lnTo>
                    <a:pt x="151" y="188"/>
                  </a:lnTo>
                  <a:lnTo>
                    <a:pt x="167" y="198"/>
                  </a:lnTo>
                  <a:lnTo>
                    <a:pt x="186" y="21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 name="Freeform 13"/>
            <p:cNvSpPr>
              <a:spLocks/>
            </p:cNvSpPr>
            <p:nvPr/>
          </p:nvSpPr>
          <p:spPr bwMode="auto">
            <a:xfrm>
              <a:off x="8549178" y="4728371"/>
              <a:ext cx="32771" cy="20718"/>
            </a:xfrm>
            <a:custGeom>
              <a:avLst/>
              <a:gdLst/>
              <a:ahLst/>
              <a:cxnLst>
                <a:cxn ang="0">
                  <a:pos x="42" y="0"/>
                </a:cxn>
                <a:cxn ang="0">
                  <a:pos x="56" y="11"/>
                </a:cxn>
                <a:cxn ang="0">
                  <a:pos x="65" y="25"/>
                </a:cxn>
                <a:cxn ang="0">
                  <a:pos x="83" y="28"/>
                </a:cxn>
                <a:cxn ang="0">
                  <a:pos x="109" y="25"/>
                </a:cxn>
                <a:cxn ang="0">
                  <a:pos x="122" y="30"/>
                </a:cxn>
                <a:cxn ang="0">
                  <a:pos x="131" y="45"/>
                </a:cxn>
                <a:cxn ang="0">
                  <a:pos x="131" y="66"/>
                </a:cxn>
                <a:cxn ang="0">
                  <a:pos x="126" y="83"/>
                </a:cxn>
                <a:cxn ang="0">
                  <a:pos x="112" y="91"/>
                </a:cxn>
                <a:cxn ang="0">
                  <a:pos x="97" y="91"/>
                </a:cxn>
                <a:cxn ang="0">
                  <a:pos x="81" y="99"/>
                </a:cxn>
                <a:cxn ang="0">
                  <a:pos x="64" y="97"/>
                </a:cxn>
                <a:cxn ang="0">
                  <a:pos x="46" y="85"/>
                </a:cxn>
                <a:cxn ang="0">
                  <a:pos x="22" y="87"/>
                </a:cxn>
                <a:cxn ang="0">
                  <a:pos x="16" y="80"/>
                </a:cxn>
                <a:cxn ang="0">
                  <a:pos x="16" y="52"/>
                </a:cxn>
                <a:cxn ang="0">
                  <a:pos x="11" y="37"/>
                </a:cxn>
                <a:cxn ang="0">
                  <a:pos x="0" y="21"/>
                </a:cxn>
                <a:cxn ang="0">
                  <a:pos x="3" y="11"/>
                </a:cxn>
                <a:cxn ang="0">
                  <a:pos x="26" y="0"/>
                </a:cxn>
                <a:cxn ang="0">
                  <a:pos x="42" y="0"/>
                </a:cxn>
              </a:cxnLst>
              <a:rect l="0" t="0" r="r" b="b"/>
              <a:pathLst>
                <a:path w="131" h="99">
                  <a:moveTo>
                    <a:pt x="42" y="0"/>
                  </a:moveTo>
                  <a:lnTo>
                    <a:pt x="56" y="11"/>
                  </a:lnTo>
                  <a:lnTo>
                    <a:pt x="65" y="25"/>
                  </a:lnTo>
                  <a:lnTo>
                    <a:pt x="83" y="28"/>
                  </a:lnTo>
                  <a:lnTo>
                    <a:pt x="109" y="25"/>
                  </a:lnTo>
                  <a:lnTo>
                    <a:pt x="122" y="30"/>
                  </a:lnTo>
                  <a:lnTo>
                    <a:pt x="131" y="45"/>
                  </a:lnTo>
                  <a:lnTo>
                    <a:pt x="131" y="66"/>
                  </a:lnTo>
                  <a:lnTo>
                    <a:pt x="126" y="83"/>
                  </a:lnTo>
                  <a:lnTo>
                    <a:pt x="112" y="91"/>
                  </a:lnTo>
                  <a:lnTo>
                    <a:pt x="97" y="91"/>
                  </a:lnTo>
                  <a:lnTo>
                    <a:pt x="81" y="99"/>
                  </a:lnTo>
                  <a:lnTo>
                    <a:pt x="64" y="97"/>
                  </a:lnTo>
                  <a:lnTo>
                    <a:pt x="46" y="85"/>
                  </a:lnTo>
                  <a:lnTo>
                    <a:pt x="22" y="87"/>
                  </a:lnTo>
                  <a:lnTo>
                    <a:pt x="16" y="80"/>
                  </a:lnTo>
                  <a:lnTo>
                    <a:pt x="16" y="52"/>
                  </a:lnTo>
                  <a:lnTo>
                    <a:pt x="11" y="37"/>
                  </a:lnTo>
                  <a:lnTo>
                    <a:pt x="0" y="21"/>
                  </a:lnTo>
                  <a:lnTo>
                    <a:pt x="3" y="11"/>
                  </a:lnTo>
                  <a:lnTo>
                    <a:pt x="26" y="0"/>
                  </a:lnTo>
                  <a:lnTo>
                    <a:pt x="42"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 name="Freeform 14"/>
            <p:cNvSpPr>
              <a:spLocks/>
            </p:cNvSpPr>
            <p:nvPr/>
          </p:nvSpPr>
          <p:spPr bwMode="auto">
            <a:xfrm>
              <a:off x="8587732" y="4750682"/>
              <a:ext cx="26988" cy="15936"/>
            </a:xfrm>
            <a:custGeom>
              <a:avLst/>
              <a:gdLst/>
              <a:ahLst/>
              <a:cxnLst>
                <a:cxn ang="0">
                  <a:pos x="93" y="83"/>
                </a:cxn>
                <a:cxn ang="0">
                  <a:pos x="105" y="80"/>
                </a:cxn>
                <a:cxn ang="0">
                  <a:pos x="110" y="62"/>
                </a:cxn>
                <a:cxn ang="0">
                  <a:pos x="108" y="42"/>
                </a:cxn>
                <a:cxn ang="0">
                  <a:pos x="99" y="36"/>
                </a:cxn>
                <a:cxn ang="0">
                  <a:pos x="76" y="33"/>
                </a:cxn>
                <a:cxn ang="0">
                  <a:pos x="54" y="32"/>
                </a:cxn>
                <a:cxn ang="0">
                  <a:pos x="44" y="23"/>
                </a:cxn>
                <a:cxn ang="0">
                  <a:pos x="31" y="12"/>
                </a:cxn>
                <a:cxn ang="0">
                  <a:pos x="19" y="9"/>
                </a:cxn>
                <a:cxn ang="0">
                  <a:pos x="13" y="0"/>
                </a:cxn>
                <a:cxn ang="0">
                  <a:pos x="2" y="5"/>
                </a:cxn>
                <a:cxn ang="0">
                  <a:pos x="0" y="18"/>
                </a:cxn>
                <a:cxn ang="0">
                  <a:pos x="6" y="27"/>
                </a:cxn>
                <a:cxn ang="0">
                  <a:pos x="17" y="33"/>
                </a:cxn>
                <a:cxn ang="0">
                  <a:pos x="31" y="36"/>
                </a:cxn>
                <a:cxn ang="0">
                  <a:pos x="46" y="39"/>
                </a:cxn>
                <a:cxn ang="0">
                  <a:pos x="63" y="60"/>
                </a:cxn>
                <a:cxn ang="0">
                  <a:pos x="76" y="80"/>
                </a:cxn>
                <a:cxn ang="0">
                  <a:pos x="93" y="83"/>
                </a:cxn>
              </a:cxnLst>
              <a:rect l="0" t="0" r="r" b="b"/>
              <a:pathLst>
                <a:path w="110" h="83">
                  <a:moveTo>
                    <a:pt x="93" y="83"/>
                  </a:moveTo>
                  <a:lnTo>
                    <a:pt x="105" y="80"/>
                  </a:lnTo>
                  <a:lnTo>
                    <a:pt x="110" y="62"/>
                  </a:lnTo>
                  <a:lnTo>
                    <a:pt x="108" y="42"/>
                  </a:lnTo>
                  <a:lnTo>
                    <a:pt x="99" y="36"/>
                  </a:lnTo>
                  <a:lnTo>
                    <a:pt x="76" y="33"/>
                  </a:lnTo>
                  <a:lnTo>
                    <a:pt x="54" y="32"/>
                  </a:lnTo>
                  <a:lnTo>
                    <a:pt x="44" y="23"/>
                  </a:lnTo>
                  <a:lnTo>
                    <a:pt x="31" y="12"/>
                  </a:lnTo>
                  <a:lnTo>
                    <a:pt x="19" y="9"/>
                  </a:lnTo>
                  <a:lnTo>
                    <a:pt x="13" y="0"/>
                  </a:lnTo>
                  <a:lnTo>
                    <a:pt x="2" y="5"/>
                  </a:lnTo>
                  <a:lnTo>
                    <a:pt x="0" y="18"/>
                  </a:lnTo>
                  <a:lnTo>
                    <a:pt x="6" y="27"/>
                  </a:lnTo>
                  <a:lnTo>
                    <a:pt x="17" y="33"/>
                  </a:lnTo>
                  <a:lnTo>
                    <a:pt x="31" y="36"/>
                  </a:lnTo>
                  <a:lnTo>
                    <a:pt x="46" y="39"/>
                  </a:lnTo>
                  <a:lnTo>
                    <a:pt x="63" y="60"/>
                  </a:lnTo>
                  <a:lnTo>
                    <a:pt x="76" y="80"/>
                  </a:lnTo>
                  <a:lnTo>
                    <a:pt x="93" y="8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 name="Freeform 15"/>
            <p:cNvSpPr>
              <a:spLocks/>
            </p:cNvSpPr>
            <p:nvPr/>
          </p:nvSpPr>
          <p:spPr bwMode="auto">
            <a:xfrm>
              <a:off x="8481709" y="4671001"/>
              <a:ext cx="25060" cy="19124"/>
            </a:xfrm>
            <a:custGeom>
              <a:avLst/>
              <a:gdLst/>
              <a:ahLst/>
              <a:cxnLst>
                <a:cxn ang="0">
                  <a:pos x="11" y="2"/>
                </a:cxn>
                <a:cxn ang="0">
                  <a:pos x="23" y="0"/>
                </a:cxn>
                <a:cxn ang="0">
                  <a:pos x="36" y="7"/>
                </a:cxn>
                <a:cxn ang="0">
                  <a:pos x="52" y="27"/>
                </a:cxn>
                <a:cxn ang="0">
                  <a:pos x="65" y="51"/>
                </a:cxn>
                <a:cxn ang="0">
                  <a:pos x="89" y="68"/>
                </a:cxn>
                <a:cxn ang="0">
                  <a:pos x="97" y="83"/>
                </a:cxn>
                <a:cxn ang="0">
                  <a:pos x="92" y="93"/>
                </a:cxn>
                <a:cxn ang="0">
                  <a:pos x="78" y="94"/>
                </a:cxn>
                <a:cxn ang="0">
                  <a:pos x="68" y="86"/>
                </a:cxn>
                <a:cxn ang="0">
                  <a:pos x="50" y="78"/>
                </a:cxn>
                <a:cxn ang="0">
                  <a:pos x="39" y="64"/>
                </a:cxn>
                <a:cxn ang="0">
                  <a:pos x="26" y="52"/>
                </a:cxn>
                <a:cxn ang="0">
                  <a:pos x="12" y="41"/>
                </a:cxn>
                <a:cxn ang="0">
                  <a:pos x="1" y="29"/>
                </a:cxn>
                <a:cxn ang="0">
                  <a:pos x="0" y="15"/>
                </a:cxn>
                <a:cxn ang="0">
                  <a:pos x="3" y="6"/>
                </a:cxn>
                <a:cxn ang="0">
                  <a:pos x="11" y="2"/>
                </a:cxn>
              </a:cxnLst>
              <a:rect l="0" t="0" r="r" b="b"/>
              <a:pathLst>
                <a:path w="97" h="94">
                  <a:moveTo>
                    <a:pt x="11" y="2"/>
                  </a:moveTo>
                  <a:lnTo>
                    <a:pt x="23" y="0"/>
                  </a:lnTo>
                  <a:lnTo>
                    <a:pt x="36" y="7"/>
                  </a:lnTo>
                  <a:lnTo>
                    <a:pt x="52" y="27"/>
                  </a:lnTo>
                  <a:lnTo>
                    <a:pt x="65" y="51"/>
                  </a:lnTo>
                  <a:lnTo>
                    <a:pt x="89" y="68"/>
                  </a:lnTo>
                  <a:lnTo>
                    <a:pt x="97" y="83"/>
                  </a:lnTo>
                  <a:lnTo>
                    <a:pt x="92" y="93"/>
                  </a:lnTo>
                  <a:lnTo>
                    <a:pt x="78" y="94"/>
                  </a:lnTo>
                  <a:lnTo>
                    <a:pt x="68" y="86"/>
                  </a:lnTo>
                  <a:lnTo>
                    <a:pt x="50" y="78"/>
                  </a:lnTo>
                  <a:lnTo>
                    <a:pt x="39" y="64"/>
                  </a:lnTo>
                  <a:lnTo>
                    <a:pt x="26" y="52"/>
                  </a:lnTo>
                  <a:lnTo>
                    <a:pt x="12" y="41"/>
                  </a:lnTo>
                  <a:lnTo>
                    <a:pt x="1" y="29"/>
                  </a:lnTo>
                  <a:lnTo>
                    <a:pt x="0" y="15"/>
                  </a:lnTo>
                  <a:lnTo>
                    <a:pt x="3" y="6"/>
                  </a:lnTo>
                  <a:lnTo>
                    <a:pt x="11" y="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 name="Freeform 16"/>
            <p:cNvSpPr>
              <a:spLocks/>
            </p:cNvSpPr>
            <p:nvPr/>
          </p:nvSpPr>
          <p:spPr bwMode="auto">
            <a:xfrm>
              <a:off x="8497130" y="4699686"/>
              <a:ext cx="19277" cy="25498"/>
            </a:xfrm>
            <a:custGeom>
              <a:avLst/>
              <a:gdLst/>
              <a:ahLst/>
              <a:cxnLst>
                <a:cxn ang="0">
                  <a:pos x="37" y="0"/>
                </a:cxn>
                <a:cxn ang="0">
                  <a:pos x="45" y="2"/>
                </a:cxn>
                <a:cxn ang="0">
                  <a:pos x="58" y="10"/>
                </a:cxn>
                <a:cxn ang="0">
                  <a:pos x="64" y="22"/>
                </a:cxn>
                <a:cxn ang="0">
                  <a:pos x="74" y="41"/>
                </a:cxn>
                <a:cxn ang="0">
                  <a:pos x="73" y="59"/>
                </a:cxn>
                <a:cxn ang="0">
                  <a:pos x="81" y="69"/>
                </a:cxn>
                <a:cxn ang="0">
                  <a:pos x="83" y="96"/>
                </a:cxn>
                <a:cxn ang="0">
                  <a:pos x="84" y="120"/>
                </a:cxn>
                <a:cxn ang="0">
                  <a:pos x="76" y="126"/>
                </a:cxn>
                <a:cxn ang="0">
                  <a:pos x="68" y="115"/>
                </a:cxn>
                <a:cxn ang="0">
                  <a:pos x="60" y="87"/>
                </a:cxn>
                <a:cxn ang="0">
                  <a:pos x="50" y="64"/>
                </a:cxn>
                <a:cxn ang="0">
                  <a:pos x="37" y="39"/>
                </a:cxn>
                <a:cxn ang="0">
                  <a:pos x="21" y="57"/>
                </a:cxn>
                <a:cxn ang="0">
                  <a:pos x="16" y="57"/>
                </a:cxn>
                <a:cxn ang="0">
                  <a:pos x="0" y="42"/>
                </a:cxn>
                <a:cxn ang="0">
                  <a:pos x="2" y="22"/>
                </a:cxn>
                <a:cxn ang="0">
                  <a:pos x="21" y="5"/>
                </a:cxn>
                <a:cxn ang="0">
                  <a:pos x="37" y="0"/>
                </a:cxn>
              </a:cxnLst>
              <a:rect l="0" t="0" r="r" b="b"/>
              <a:pathLst>
                <a:path w="84" h="126">
                  <a:moveTo>
                    <a:pt x="37" y="0"/>
                  </a:moveTo>
                  <a:lnTo>
                    <a:pt x="45" y="2"/>
                  </a:lnTo>
                  <a:lnTo>
                    <a:pt x="58" y="10"/>
                  </a:lnTo>
                  <a:lnTo>
                    <a:pt x="64" y="22"/>
                  </a:lnTo>
                  <a:lnTo>
                    <a:pt x="74" y="41"/>
                  </a:lnTo>
                  <a:lnTo>
                    <a:pt x="73" y="59"/>
                  </a:lnTo>
                  <a:lnTo>
                    <a:pt x="81" y="69"/>
                  </a:lnTo>
                  <a:lnTo>
                    <a:pt x="83" y="96"/>
                  </a:lnTo>
                  <a:lnTo>
                    <a:pt x="84" y="120"/>
                  </a:lnTo>
                  <a:lnTo>
                    <a:pt x="76" y="126"/>
                  </a:lnTo>
                  <a:lnTo>
                    <a:pt x="68" y="115"/>
                  </a:lnTo>
                  <a:lnTo>
                    <a:pt x="60" y="87"/>
                  </a:lnTo>
                  <a:lnTo>
                    <a:pt x="50" y="64"/>
                  </a:lnTo>
                  <a:lnTo>
                    <a:pt x="37" y="39"/>
                  </a:lnTo>
                  <a:lnTo>
                    <a:pt x="21" y="57"/>
                  </a:lnTo>
                  <a:lnTo>
                    <a:pt x="16" y="57"/>
                  </a:lnTo>
                  <a:lnTo>
                    <a:pt x="0" y="42"/>
                  </a:lnTo>
                  <a:lnTo>
                    <a:pt x="2" y="22"/>
                  </a:lnTo>
                  <a:lnTo>
                    <a:pt x="21" y="5"/>
                  </a:lnTo>
                  <a:lnTo>
                    <a:pt x="37"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 name="Freeform 17"/>
            <p:cNvSpPr>
              <a:spLocks/>
            </p:cNvSpPr>
            <p:nvPr/>
          </p:nvSpPr>
          <p:spPr bwMode="auto">
            <a:xfrm>
              <a:off x="8574239" y="4706060"/>
              <a:ext cx="23132" cy="31873"/>
            </a:xfrm>
            <a:custGeom>
              <a:avLst/>
              <a:gdLst/>
              <a:ahLst/>
              <a:cxnLst>
                <a:cxn ang="0">
                  <a:pos x="19" y="0"/>
                </a:cxn>
                <a:cxn ang="0">
                  <a:pos x="29" y="8"/>
                </a:cxn>
                <a:cxn ang="0">
                  <a:pos x="36" y="16"/>
                </a:cxn>
                <a:cxn ang="0">
                  <a:pos x="43" y="41"/>
                </a:cxn>
                <a:cxn ang="0">
                  <a:pos x="49" y="64"/>
                </a:cxn>
                <a:cxn ang="0">
                  <a:pos x="68" y="78"/>
                </a:cxn>
                <a:cxn ang="0">
                  <a:pos x="72" y="93"/>
                </a:cxn>
                <a:cxn ang="0">
                  <a:pos x="70" y="119"/>
                </a:cxn>
                <a:cxn ang="0">
                  <a:pos x="72" y="124"/>
                </a:cxn>
                <a:cxn ang="0">
                  <a:pos x="92" y="129"/>
                </a:cxn>
                <a:cxn ang="0">
                  <a:pos x="99" y="140"/>
                </a:cxn>
                <a:cxn ang="0">
                  <a:pos x="97" y="154"/>
                </a:cxn>
                <a:cxn ang="0">
                  <a:pos x="87" y="157"/>
                </a:cxn>
                <a:cxn ang="0">
                  <a:pos x="68" y="143"/>
                </a:cxn>
                <a:cxn ang="0">
                  <a:pos x="53" y="140"/>
                </a:cxn>
                <a:cxn ang="0">
                  <a:pos x="29" y="133"/>
                </a:cxn>
                <a:cxn ang="0">
                  <a:pos x="19" y="112"/>
                </a:cxn>
                <a:cxn ang="0">
                  <a:pos x="16" y="85"/>
                </a:cxn>
                <a:cxn ang="0">
                  <a:pos x="14" y="76"/>
                </a:cxn>
                <a:cxn ang="0">
                  <a:pos x="5" y="62"/>
                </a:cxn>
                <a:cxn ang="0">
                  <a:pos x="0" y="37"/>
                </a:cxn>
                <a:cxn ang="0">
                  <a:pos x="0" y="18"/>
                </a:cxn>
                <a:cxn ang="0">
                  <a:pos x="2" y="8"/>
                </a:cxn>
                <a:cxn ang="0">
                  <a:pos x="9" y="0"/>
                </a:cxn>
                <a:cxn ang="0">
                  <a:pos x="19" y="0"/>
                </a:cxn>
              </a:cxnLst>
              <a:rect l="0" t="0" r="r" b="b"/>
              <a:pathLst>
                <a:path w="99" h="157">
                  <a:moveTo>
                    <a:pt x="19" y="0"/>
                  </a:moveTo>
                  <a:lnTo>
                    <a:pt x="29" y="8"/>
                  </a:lnTo>
                  <a:lnTo>
                    <a:pt x="36" y="16"/>
                  </a:lnTo>
                  <a:lnTo>
                    <a:pt x="43" y="41"/>
                  </a:lnTo>
                  <a:lnTo>
                    <a:pt x="49" y="64"/>
                  </a:lnTo>
                  <a:lnTo>
                    <a:pt x="68" y="78"/>
                  </a:lnTo>
                  <a:lnTo>
                    <a:pt x="72" y="93"/>
                  </a:lnTo>
                  <a:lnTo>
                    <a:pt x="70" y="119"/>
                  </a:lnTo>
                  <a:lnTo>
                    <a:pt x="72" y="124"/>
                  </a:lnTo>
                  <a:lnTo>
                    <a:pt x="92" y="129"/>
                  </a:lnTo>
                  <a:lnTo>
                    <a:pt x="99" y="140"/>
                  </a:lnTo>
                  <a:lnTo>
                    <a:pt x="97" y="154"/>
                  </a:lnTo>
                  <a:lnTo>
                    <a:pt x="87" y="157"/>
                  </a:lnTo>
                  <a:lnTo>
                    <a:pt x="68" y="143"/>
                  </a:lnTo>
                  <a:lnTo>
                    <a:pt x="53" y="140"/>
                  </a:lnTo>
                  <a:lnTo>
                    <a:pt x="29" y="133"/>
                  </a:lnTo>
                  <a:lnTo>
                    <a:pt x="19" y="112"/>
                  </a:lnTo>
                  <a:lnTo>
                    <a:pt x="16" y="85"/>
                  </a:lnTo>
                  <a:lnTo>
                    <a:pt x="14" y="76"/>
                  </a:lnTo>
                  <a:lnTo>
                    <a:pt x="5" y="62"/>
                  </a:lnTo>
                  <a:lnTo>
                    <a:pt x="0" y="37"/>
                  </a:lnTo>
                  <a:lnTo>
                    <a:pt x="0" y="18"/>
                  </a:lnTo>
                  <a:lnTo>
                    <a:pt x="2" y="8"/>
                  </a:lnTo>
                  <a:lnTo>
                    <a:pt x="9" y="0"/>
                  </a:lnTo>
                  <a:lnTo>
                    <a:pt x="1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 name="Freeform 18"/>
            <p:cNvSpPr>
              <a:spLocks/>
            </p:cNvSpPr>
            <p:nvPr/>
          </p:nvSpPr>
          <p:spPr bwMode="auto">
            <a:xfrm>
              <a:off x="8522190" y="4688531"/>
              <a:ext cx="32771" cy="27091"/>
            </a:xfrm>
            <a:custGeom>
              <a:avLst/>
              <a:gdLst/>
              <a:ahLst/>
              <a:cxnLst>
                <a:cxn ang="0">
                  <a:pos x="106" y="60"/>
                </a:cxn>
                <a:cxn ang="0">
                  <a:pos x="88" y="58"/>
                </a:cxn>
                <a:cxn ang="0">
                  <a:pos x="67" y="48"/>
                </a:cxn>
                <a:cxn ang="0">
                  <a:pos x="55" y="33"/>
                </a:cxn>
                <a:cxn ang="0">
                  <a:pos x="43" y="18"/>
                </a:cxn>
                <a:cxn ang="0">
                  <a:pos x="38" y="4"/>
                </a:cxn>
                <a:cxn ang="0">
                  <a:pos x="23" y="0"/>
                </a:cxn>
                <a:cxn ang="0">
                  <a:pos x="16" y="2"/>
                </a:cxn>
                <a:cxn ang="0">
                  <a:pos x="8" y="9"/>
                </a:cxn>
                <a:cxn ang="0">
                  <a:pos x="0" y="24"/>
                </a:cxn>
                <a:cxn ang="0">
                  <a:pos x="4" y="26"/>
                </a:cxn>
                <a:cxn ang="0">
                  <a:pos x="16" y="27"/>
                </a:cxn>
                <a:cxn ang="0">
                  <a:pos x="30" y="41"/>
                </a:cxn>
                <a:cxn ang="0">
                  <a:pos x="50" y="68"/>
                </a:cxn>
                <a:cxn ang="0">
                  <a:pos x="70" y="96"/>
                </a:cxn>
                <a:cxn ang="0">
                  <a:pos x="83" y="109"/>
                </a:cxn>
                <a:cxn ang="0">
                  <a:pos x="103" y="118"/>
                </a:cxn>
                <a:cxn ang="0">
                  <a:pos x="111" y="134"/>
                </a:cxn>
                <a:cxn ang="0">
                  <a:pos x="117" y="137"/>
                </a:cxn>
                <a:cxn ang="0">
                  <a:pos x="123" y="134"/>
                </a:cxn>
                <a:cxn ang="0">
                  <a:pos x="133" y="111"/>
                </a:cxn>
                <a:cxn ang="0">
                  <a:pos x="136" y="88"/>
                </a:cxn>
                <a:cxn ang="0">
                  <a:pos x="133" y="77"/>
                </a:cxn>
                <a:cxn ang="0">
                  <a:pos x="126" y="68"/>
                </a:cxn>
                <a:cxn ang="0">
                  <a:pos x="106" y="60"/>
                </a:cxn>
              </a:cxnLst>
              <a:rect l="0" t="0" r="r" b="b"/>
              <a:pathLst>
                <a:path w="136" h="137">
                  <a:moveTo>
                    <a:pt x="106" y="60"/>
                  </a:moveTo>
                  <a:lnTo>
                    <a:pt x="88" y="58"/>
                  </a:lnTo>
                  <a:lnTo>
                    <a:pt x="67" y="48"/>
                  </a:lnTo>
                  <a:lnTo>
                    <a:pt x="55" y="33"/>
                  </a:lnTo>
                  <a:lnTo>
                    <a:pt x="43" y="18"/>
                  </a:lnTo>
                  <a:lnTo>
                    <a:pt x="38" y="4"/>
                  </a:lnTo>
                  <a:lnTo>
                    <a:pt x="23" y="0"/>
                  </a:lnTo>
                  <a:lnTo>
                    <a:pt x="16" y="2"/>
                  </a:lnTo>
                  <a:lnTo>
                    <a:pt x="8" y="9"/>
                  </a:lnTo>
                  <a:lnTo>
                    <a:pt x="0" y="24"/>
                  </a:lnTo>
                  <a:lnTo>
                    <a:pt x="4" y="26"/>
                  </a:lnTo>
                  <a:lnTo>
                    <a:pt x="16" y="27"/>
                  </a:lnTo>
                  <a:lnTo>
                    <a:pt x="30" y="41"/>
                  </a:lnTo>
                  <a:lnTo>
                    <a:pt x="50" y="68"/>
                  </a:lnTo>
                  <a:lnTo>
                    <a:pt x="70" y="96"/>
                  </a:lnTo>
                  <a:lnTo>
                    <a:pt x="83" y="109"/>
                  </a:lnTo>
                  <a:lnTo>
                    <a:pt x="103" y="118"/>
                  </a:lnTo>
                  <a:lnTo>
                    <a:pt x="111" y="134"/>
                  </a:lnTo>
                  <a:lnTo>
                    <a:pt x="117" y="137"/>
                  </a:lnTo>
                  <a:lnTo>
                    <a:pt x="123" y="134"/>
                  </a:lnTo>
                  <a:lnTo>
                    <a:pt x="133" y="111"/>
                  </a:lnTo>
                  <a:lnTo>
                    <a:pt x="136" y="88"/>
                  </a:lnTo>
                  <a:lnTo>
                    <a:pt x="133" y="77"/>
                  </a:lnTo>
                  <a:lnTo>
                    <a:pt x="126" y="68"/>
                  </a:lnTo>
                  <a:lnTo>
                    <a:pt x="106" y="6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 name="Freeform 19"/>
            <p:cNvSpPr>
              <a:spLocks/>
            </p:cNvSpPr>
            <p:nvPr/>
          </p:nvSpPr>
          <p:spPr bwMode="auto">
            <a:xfrm>
              <a:off x="8439300" y="4642315"/>
              <a:ext cx="32771" cy="41434"/>
            </a:xfrm>
            <a:custGeom>
              <a:avLst/>
              <a:gdLst/>
              <a:ahLst/>
              <a:cxnLst>
                <a:cxn ang="0">
                  <a:pos x="111" y="93"/>
                </a:cxn>
                <a:cxn ang="0">
                  <a:pos x="125" y="99"/>
                </a:cxn>
                <a:cxn ang="0">
                  <a:pos x="134" y="113"/>
                </a:cxn>
                <a:cxn ang="0">
                  <a:pos x="134" y="135"/>
                </a:cxn>
                <a:cxn ang="0">
                  <a:pos x="128" y="157"/>
                </a:cxn>
                <a:cxn ang="0">
                  <a:pos x="128" y="178"/>
                </a:cxn>
                <a:cxn ang="0">
                  <a:pos x="130" y="201"/>
                </a:cxn>
                <a:cxn ang="0">
                  <a:pos x="123" y="207"/>
                </a:cxn>
                <a:cxn ang="0">
                  <a:pos x="115" y="205"/>
                </a:cxn>
                <a:cxn ang="0">
                  <a:pos x="103" y="190"/>
                </a:cxn>
                <a:cxn ang="0">
                  <a:pos x="86" y="177"/>
                </a:cxn>
                <a:cxn ang="0">
                  <a:pos x="67" y="163"/>
                </a:cxn>
                <a:cxn ang="0">
                  <a:pos x="53" y="142"/>
                </a:cxn>
                <a:cxn ang="0">
                  <a:pos x="45" y="119"/>
                </a:cxn>
                <a:cxn ang="0">
                  <a:pos x="28" y="99"/>
                </a:cxn>
                <a:cxn ang="0">
                  <a:pos x="10" y="74"/>
                </a:cxn>
                <a:cxn ang="0">
                  <a:pos x="0" y="49"/>
                </a:cxn>
                <a:cxn ang="0">
                  <a:pos x="0" y="25"/>
                </a:cxn>
                <a:cxn ang="0">
                  <a:pos x="14" y="8"/>
                </a:cxn>
                <a:cxn ang="0">
                  <a:pos x="34" y="0"/>
                </a:cxn>
                <a:cxn ang="0">
                  <a:pos x="53" y="0"/>
                </a:cxn>
                <a:cxn ang="0">
                  <a:pos x="67" y="8"/>
                </a:cxn>
                <a:cxn ang="0">
                  <a:pos x="78" y="22"/>
                </a:cxn>
                <a:cxn ang="0">
                  <a:pos x="79" y="52"/>
                </a:cxn>
                <a:cxn ang="0">
                  <a:pos x="83" y="69"/>
                </a:cxn>
                <a:cxn ang="0">
                  <a:pos x="95" y="86"/>
                </a:cxn>
                <a:cxn ang="0">
                  <a:pos x="111" y="93"/>
                </a:cxn>
              </a:cxnLst>
              <a:rect l="0" t="0" r="r" b="b"/>
              <a:pathLst>
                <a:path w="134" h="207">
                  <a:moveTo>
                    <a:pt x="111" y="93"/>
                  </a:moveTo>
                  <a:lnTo>
                    <a:pt x="125" y="99"/>
                  </a:lnTo>
                  <a:lnTo>
                    <a:pt x="134" y="113"/>
                  </a:lnTo>
                  <a:lnTo>
                    <a:pt x="134" y="135"/>
                  </a:lnTo>
                  <a:lnTo>
                    <a:pt x="128" y="157"/>
                  </a:lnTo>
                  <a:lnTo>
                    <a:pt x="128" y="178"/>
                  </a:lnTo>
                  <a:lnTo>
                    <a:pt x="130" y="201"/>
                  </a:lnTo>
                  <a:lnTo>
                    <a:pt x="123" y="207"/>
                  </a:lnTo>
                  <a:lnTo>
                    <a:pt x="115" y="205"/>
                  </a:lnTo>
                  <a:lnTo>
                    <a:pt x="103" y="190"/>
                  </a:lnTo>
                  <a:lnTo>
                    <a:pt x="86" y="177"/>
                  </a:lnTo>
                  <a:lnTo>
                    <a:pt x="67" y="163"/>
                  </a:lnTo>
                  <a:lnTo>
                    <a:pt x="53" y="142"/>
                  </a:lnTo>
                  <a:lnTo>
                    <a:pt x="45" y="119"/>
                  </a:lnTo>
                  <a:lnTo>
                    <a:pt x="28" y="99"/>
                  </a:lnTo>
                  <a:lnTo>
                    <a:pt x="10" y="74"/>
                  </a:lnTo>
                  <a:lnTo>
                    <a:pt x="0" y="49"/>
                  </a:lnTo>
                  <a:lnTo>
                    <a:pt x="0" y="25"/>
                  </a:lnTo>
                  <a:lnTo>
                    <a:pt x="14" y="8"/>
                  </a:lnTo>
                  <a:lnTo>
                    <a:pt x="34" y="0"/>
                  </a:lnTo>
                  <a:lnTo>
                    <a:pt x="53" y="0"/>
                  </a:lnTo>
                  <a:lnTo>
                    <a:pt x="67" y="8"/>
                  </a:lnTo>
                  <a:lnTo>
                    <a:pt x="78" y="22"/>
                  </a:lnTo>
                  <a:lnTo>
                    <a:pt x="79" y="52"/>
                  </a:lnTo>
                  <a:lnTo>
                    <a:pt x="83" y="69"/>
                  </a:lnTo>
                  <a:lnTo>
                    <a:pt x="95" y="86"/>
                  </a:lnTo>
                  <a:lnTo>
                    <a:pt x="111" y="9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 name="Freeform 20"/>
            <p:cNvSpPr>
              <a:spLocks/>
            </p:cNvSpPr>
            <p:nvPr/>
          </p:nvSpPr>
          <p:spPr bwMode="auto">
            <a:xfrm>
              <a:off x="8342914" y="4573789"/>
              <a:ext cx="65542" cy="57370"/>
            </a:xfrm>
            <a:custGeom>
              <a:avLst/>
              <a:gdLst/>
              <a:ahLst/>
              <a:cxnLst>
                <a:cxn ang="0">
                  <a:pos x="31" y="66"/>
                </a:cxn>
                <a:cxn ang="0">
                  <a:pos x="45" y="73"/>
                </a:cxn>
                <a:cxn ang="0">
                  <a:pos x="55" y="81"/>
                </a:cxn>
                <a:cxn ang="0">
                  <a:pos x="69" y="111"/>
                </a:cxn>
                <a:cxn ang="0">
                  <a:pos x="79" y="127"/>
                </a:cxn>
                <a:cxn ang="0">
                  <a:pos x="94" y="131"/>
                </a:cxn>
                <a:cxn ang="0">
                  <a:pos x="116" y="133"/>
                </a:cxn>
                <a:cxn ang="0">
                  <a:pos x="138" y="144"/>
                </a:cxn>
                <a:cxn ang="0">
                  <a:pos x="163" y="159"/>
                </a:cxn>
                <a:cxn ang="0">
                  <a:pos x="175" y="172"/>
                </a:cxn>
                <a:cxn ang="0">
                  <a:pos x="187" y="195"/>
                </a:cxn>
                <a:cxn ang="0">
                  <a:pos x="195" y="206"/>
                </a:cxn>
                <a:cxn ang="0">
                  <a:pos x="219" y="221"/>
                </a:cxn>
                <a:cxn ang="0">
                  <a:pos x="225" y="236"/>
                </a:cxn>
                <a:cxn ang="0">
                  <a:pos x="227" y="265"/>
                </a:cxn>
                <a:cxn ang="0">
                  <a:pos x="221" y="282"/>
                </a:cxn>
                <a:cxn ang="0">
                  <a:pos x="228" y="288"/>
                </a:cxn>
                <a:cxn ang="0">
                  <a:pos x="240" y="285"/>
                </a:cxn>
                <a:cxn ang="0">
                  <a:pos x="254" y="272"/>
                </a:cxn>
                <a:cxn ang="0">
                  <a:pos x="266" y="258"/>
                </a:cxn>
                <a:cxn ang="0">
                  <a:pos x="272" y="241"/>
                </a:cxn>
                <a:cxn ang="0">
                  <a:pos x="276" y="207"/>
                </a:cxn>
                <a:cxn ang="0">
                  <a:pos x="266" y="190"/>
                </a:cxn>
                <a:cxn ang="0">
                  <a:pos x="252" y="177"/>
                </a:cxn>
                <a:cxn ang="0">
                  <a:pos x="231" y="163"/>
                </a:cxn>
                <a:cxn ang="0">
                  <a:pos x="205" y="148"/>
                </a:cxn>
                <a:cxn ang="0">
                  <a:pos x="177" y="131"/>
                </a:cxn>
                <a:cxn ang="0">
                  <a:pos x="163" y="122"/>
                </a:cxn>
                <a:cxn ang="0">
                  <a:pos x="147" y="111"/>
                </a:cxn>
                <a:cxn ang="0">
                  <a:pos x="133" y="104"/>
                </a:cxn>
                <a:cxn ang="0">
                  <a:pos x="120" y="97"/>
                </a:cxn>
                <a:cxn ang="0">
                  <a:pos x="105" y="90"/>
                </a:cxn>
                <a:cxn ang="0">
                  <a:pos x="91" y="86"/>
                </a:cxn>
                <a:cxn ang="0">
                  <a:pos x="89" y="72"/>
                </a:cxn>
                <a:cxn ang="0">
                  <a:pos x="89" y="54"/>
                </a:cxn>
                <a:cxn ang="0">
                  <a:pos x="85" y="46"/>
                </a:cxn>
                <a:cxn ang="0">
                  <a:pos x="77" y="41"/>
                </a:cxn>
                <a:cxn ang="0">
                  <a:pos x="56" y="37"/>
                </a:cxn>
                <a:cxn ang="0">
                  <a:pos x="53" y="33"/>
                </a:cxn>
                <a:cxn ang="0">
                  <a:pos x="47" y="11"/>
                </a:cxn>
                <a:cxn ang="0">
                  <a:pos x="33" y="3"/>
                </a:cxn>
                <a:cxn ang="0">
                  <a:pos x="17" y="0"/>
                </a:cxn>
                <a:cxn ang="0">
                  <a:pos x="2" y="11"/>
                </a:cxn>
                <a:cxn ang="0">
                  <a:pos x="0" y="33"/>
                </a:cxn>
                <a:cxn ang="0">
                  <a:pos x="5" y="48"/>
                </a:cxn>
                <a:cxn ang="0">
                  <a:pos x="15" y="58"/>
                </a:cxn>
                <a:cxn ang="0">
                  <a:pos x="31" y="66"/>
                </a:cxn>
              </a:cxnLst>
              <a:rect l="0" t="0" r="r" b="b"/>
              <a:pathLst>
                <a:path w="276" h="288">
                  <a:moveTo>
                    <a:pt x="31" y="66"/>
                  </a:moveTo>
                  <a:lnTo>
                    <a:pt x="45" y="73"/>
                  </a:lnTo>
                  <a:lnTo>
                    <a:pt x="55" y="81"/>
                  </a:lnTo>
                  <a:lnTo>
                    <a:pt x="69" y="111"/>
                  </a:lnTo>
                  <a:lnTo>
                    <a:pt x="79" y="127"/>
                  </a:lnTo>
                  <a:lnTo>
                    <a:pt x="94" y="131"/>
                  </a:lnTo>
                  <a:lnTo>
                    <a:pt x="116" y="133"/>
                  </a:lnTo>
                  <a:lnTo>
                    <a:pt x="138" y="144"/>
                  </a:lnTo>
                  <a:lnTo>
                    <a:pt x="163" y="159"/>
                  </a:lnTo>
                  <a:lnTo>
                    <a:pt x="175" y="172"/>
                  </a:lnTo>
                  <a:lnTo>
                    <a:pt x="187" y="195"/>
                  </a:lnTo>
                  <a:lnTo>
                    <a:pt x="195" y="206"/>
                  </a:lnTo>
                  <a:lnTo>
                    <a:pt x="219" y="221"/>
                  </a:lnTo>
                  <a:lnTo>
                    <a:pt x="225" y="236"/>
                  </a:lnTo>
                  <a:lnTo>
                    <a:pt x="227" y="265"/>
                  </a:lnTo>
                  <a:lnTo>
                    <a:pt x="221" y="282"/>
                  </a:lnTo>
                  <a:lnTo>
                    <a:pt x="228" y="288"/>
                  </a:lnTo>
                  <a:lnTo>
                    <a:pt x="240" y="285"/>
                  </a:lnTo>
                  <a:lnTo>
                    <a:pt x="254" y="272"/>
                  </a:lnTo>
                  <a:lnTo>
                    <a:pt x="266" y="258"/>
                  </a:lnTo>
                  <a:lnTo>
                    <a:pt x="272" y="241"/>
                  </a:lnTo>
                  <a:lnTo>
                    <a:pt x="276" y="207"/>
                  </a:lnTo>
                  <a:lnTo>
                    <a:pt x="266" y="190"/>
                  </a:lnTo>
                  <a:lnTo>
                    <a:pt x="252" y="177"/>
                  </a:lnTo>
                  <a:lnTo>
                    <a:pt x="231" y="163"/>
                  </a:lnTo>
                  <a:lnTo>
                    <a:pt x="205" y="148"/>
                  </a:lnTo>
                  <a:lnTo>
                    <a:pt x="177" y="131"/>
                  </a:lnTo>
                  <a:lnTo>
                    <a:pt x="163" y="122"/>
                  </a:lnTo>
                  <a:lnTo>
                    <a:pt x="147" y="111"/>
                  </a:lnTo>
                  <a:lnTo>
                    <a:pt x="133" y="104"/>
                  </a:lnTo>
                  <a:lnTo>
                    <a:pt x="120" y="97"/>
                  </a:lnTo>
                  <a:lnTo>
                    <a:pt x="105" y="90"/>
                  </a:lnTo>
                  <a:lnTo>
                    <a:pt x="91" y="86"/>
                  </a:lnTo>
                  <a:lnTo>
                    <a:pt x="89" y="72"/>
                  </a:lnTo>
                  <a:lnTo>
                    <a:pt x="89" y="54"/>
                  </a:lnTo>
                  <a:lnTo>
                    <a:pt x="85" y="46"/>
                  </a:lnTo>
                  <a:lnTo>
                    <a:pt x="77" y="41"/>
                  </a:lnTo>
                  <a:lnTo>
                    <a:pt x="56" y="37"/>
                  </a:lnTo>
                  <a:lnTo>
                    <a:pt x="53" y="33"/>
                  </a:lnTo>
                  <a:lnTo>
                    <a:pt x="47" y="11"/>
                  </a:lnTo>
                  <a:lnTo>
                    <a:pt x="33" y="3"/>
                  </a:lnTo>
                  <a:lnTo>
                    <a:pt x="17" y="0"/>
                  </a:lnTo>
                  <a:lnTo>
                    <a:pt x="2" y="11"/>
                  </a:lnTo>
                  <a:lnTo>
                    <a:pt x="0" y="33"/>
                  </a:lnTo>
                  <a:lnTo>
                    <a:pt x="5" y="48"/>
                  </a:lnTo>
                  <a:lnTo>
                    <a:pt x="15" y="58"/>
                  </a:lnTo>
                  <a:lnTo>
                    <a:pt x="31" y="6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 name="Freeform 21"/>
            <p:cNvSpPr>
              <a:spLocks/>
            </p:cNvSpPr>
            <p:nvPr/>
          </p:nvSpPr>
          <p:spPr bwMode="auto">
            <a:xfrm>
              <a:off x="8302434" y="4620005"/>
              <a:ext cx="84818" cy="50996"/>
            </a:xfrm>
            <a:custGeom>
              <a:avLst/>
              <a:gdLst/>
              <a:ahLst/>
              <a:cxnLst>
                <a:cxn ang="0">
                  <a:pos x="207" y="239"/>
                </a:cxn>
                <a:cxn ang="0">
                  <a:pos x="215" y="233"/>
                </a:cxn>
                <a:cxn ang="0">
                  <a:pos x="237" y="221"/>
                </a:cxn>
                <a:cxn ang="0">
                  <a:pos x="267" y="211"/>
                </a:cxn>
                <a:cxn ang="0">
                  <a:pos x="289" y="206"/>
                </a:cxn>
                <a:cxn ang="0">
                  <a:pos x="299" y="185"/>
                </a:cxn>
                <a:cxn ang="0">
                  <a:pos x="304" y="166"/>
                </a:cxn>
                <a:cxn ang="0">
                  <a:pos x="304" y="148"/>
                </a:cxn>
                <a:cxn ang="0">
                  <a:pos x="300" y="139"/>
                </a:cxn>
                <a:cxn ang="0">
                  <a:pos x="318" y="143"/>
                </a:cxn>
                <a:cxn ang="0">
                  <a:pos x="336" y="139"/>
                </a:cxn>
                <a:cxn ang="0">
                  <a:pos x="345" y="120"/>
                </a:cxn>
                <a:cxn ang="0">
                  <a:pos x="345" y="97"/>
                </a:cxn>
                <a:cxn ang="0">
                  <a:pos x="341" y="80"/>
                </a:cxn>
                <a:cxn ang="0">
                  <a:pos x="349" y="28"/>
                </a:cxn>
                <a:cxn ang="0">
                  <a:pos x="347" y="7"/>
                </a:cxn>
                <a:cxn ang="0">
                  <a:pos x="341" y="0"/>
                </a:cxn>
                <a:cxn ang="0">
                  <a:pos x="328" y="0"/>
                </a:cxn>
                <a:cxn ang="0">
                  <a:pos x="309" y="2"/>
                </a:cxn>
                <a:cxn ang="0">
                  <a:pos x="283" y="11"/>
                </a:cxn>
                <a:cxn ang="0">
                  <a:pos x="272" y="28"/>
                </a:cxn>
                <a:cxn ang="0">
                  <a:pos x="269" y="69"/>
                </a:cxn>
                <a:cxn ang="0">
                  <a:pos x="253" y="97"/>
                </a:cxn>
                <a:cxn ang="0">
                  <a:pos x="231" y="120"/>
                </a:cxn>
                <a:cxn ang="0">
                  <a:pos x="207" y="132"/>
                </a:cxn>
                <a:cxn ang="0">
                  <a:pos x="195" y="136"/>
                </a:cxn>
                <a:cxn ang="0">
                  <a:pos x="179" y="136"/>
                </a:cxn>
                <a:cxn ang="0">
                  <a:pos x="169" y="125"/>
                </a:cxn>
                <a:cxn ang="0">
                  <a:pos x="169" y="98"/>
                </a:cxn>
                <a:cxn ang="0">
                  <a:pos x="177" y="63"/>
                </a:cxn>
                <a:cxn ang="0">
                  <a:pos x="172" y="45"/>
                </a:cxn>
                <a:cxn ang="0">
                  <a:pos x="157" y="37"/>
                </a:cxn>
                <a:cxn ang="0">
                  <a:pos x="147" y="41"/>
                </a:cxn>
                <a:cxn ang="0">
                  <a:pos x="135" y="62"/>
                </a:cxn>
                <a:cxn ang="0">
                  <a:pos x="128" y="89"/>
                </a:cxn>
                <a:cxn ang="0">
                  <a:pos x="118" y="114"/>
                </a:cxn>
                <a:cxn ang="0">
                  <a:pos x="108" y="128"/>
                </a:cxn>
                <a:cxn ang="0">
                  <a:pos x="78" y="130"/>
                </a:cxn>
                <a:cxn ang="0">
                  <a:pos x="51" y="128"/>
                </a:cxn>
                <a:cxn ang="0">
                  <a:pos x="35" y="128"/>
                </a:cxn>
                <a:cxn ang="0">
                  <a:pos x="24" y="134"/>
                </a:cxn>
                <a:cxn ang="0">
                  <a:pos x="14" y="139"/>
                </a:cxn>
                <a:cxn ang="0">
                  <a:pos x="3" y="152"/>
                </a:cxn>
                <a:cxn ang="0">
                  <a:pos x="0" y="173"/>
                </a:cxn>
                <a:cxn ang="0">
                  <a:pos x="18" y="194"/>
                </a:cxn>
                <a:cxn ang="0">
                  <a:pos x="43" y="196"/>
                </a:cxn>
                <a:cxn ang="0">
                  <a:pos x="78" y="196"/>
                </a:cxn>
                <a:cxn ang="0">
                  <a:pos x="90" y="200"/>
                </a:cxn>
                <a:cxn ang="0">
                  <a:pos x="98" y="208"/>
                </a:cxn>
                <a:cxn ang="0">
                  <a:pos x="104" y="215"/>
                </a:cxn>
                <a:cxn ang="0">
                  <a:pos x="111" y="227"/>
                </a:cxn>
                <a:cxn ang="0">
                  <a:pos x="118" y="244"/>
                </a:cxn>
                <a:cxn ang="0">
                  <a:pos x="126" y="249"/>
                </a:cxn>
                <a:cxn ang="0">
                  <a:pos x="140" y="252"/>
                </a:cxn>
                <a:cxn ang="0">
                  <a:pos x="148" y="249"/>
                </a:cxn>
                <a:cxn ang="0">
                  <a:pos x="166" y="236"/>
                </a:cxn>
                <a:cxn ang="0">
                  <a:pos x="175" y="230"/>
                </a:cxn>
                <a:cxn ang="0">
                  <a:pos x="193" y="231"/>
                </a:cxn>
                <a:cxn ang="0">
                  <a:pos x="207" y="239"/>
                </a:cxn>
              </a:cxnLst>
              <a:rect l="0" t="0" r="r" b="b"/>
              <a:pathLst>
                <a:path w="349" h="252">
                  <a:moveTo>
                    <a:pt x="207" y="239"/>
                  </a:moveTo>
                  <a:lnTo>
                    <a:pt x="215" y="233"/>
                  </a:lnTo>
                  <a:lnTo>
                    <a:pt x="237" y="221"/>
                  </a:lnTo>
                  <a:lnTo>
                    <a:pt x="267" y="211"/>
                  </a:lnTo>
                  <a:lnTo>
                    <a:pt x="289" y="206"/>
                  </a:lnTo>
                  <a:lnTo>
                    <a:pt x="299" y="185"/>
                  </a:lnTo>
                  <a:lnTo>
                    <a:pt x="304" y="166"/>
                  </a:lnTo>
                  <a:lnTo>
                    <a:pt x="304" y="148"/>
                  </a:lnTo>
                  <a:lnTo>
                    <a:pt x="300" y="139"/>
                  </a:lnTo>
                  <a:lnTo>
                    <a:pt x="318" y="143"/>
                  </a:lnTo>
                  <a:lnTo>
                    <a:pt x="336" y="139"/>
                  </a:lnTo>
                  <a:lnTo>
                    <a:pt x="345" y="120"/>
                  </a:lnTo>
                  <a:lnTo>
                    <a:pt x="345" y="97"/>
                  </a:lnTo>
                  <a:lnTo>
                    <a:pt x="341" y="80"/>
                  </a:lnTo>
                  <a:lnTo>
                    <a:pt x="349" y="28"/>
                  </a:lnTo>
                  <a:lnTo>
                    <a:pt x="347" y="7"/>
                  </a:lnTo>
                  <a:lnTo>
                    <a:pt x="341" y="0"/>
                  </a:lnTo>
                  <a:lnTo>
                    <a:pt x="328" y="0"/>
                  </a:lnTo>
                  <a:lnTo>
                    <a:pt x="309" y="2"/>
                  </a:lnTo>
                  <a:lnTo>
                    <a:pt x="283" y="11"/>
                  </a:lnTo>
                  <a:lnTo>
                    <a:pt x="272" y="28"/>
                  </a:lnTo>
                  <a:lnTo>
                    <a:pt x="269" y="69"/>
                  </a:lnTo>
                  <a:lnTo>
                    <a:pt x="253" y="97"/>
                  </a:lnTo>
                  <a:lnTo>
                    <a:pt x="231" y="120"/>
                  </a:lnTo>
                  <a:lnTo>
                    <a:pt x="207" y="132"/>
                  </a:lnTo>
                  <a:lnTo>
                    <a:pt x="195" y="136"/>
                  </a:lnTo>
                  <a:lnTo>
                    <a:pt x="179" y="136"/>
                  </a:lnTo>
                  <a:lnTo>
                    <a:pt x="169" y="125"/>
                  </a:lnTo>
                  <a:lnTo>
                    <a:pt x="169" y="98"/>
                  </a:lnTo>
                  <a:lnTo>
                    <a:pt x="177" y="63"/>
                  </a:lnTo>
                  <a:lnTo>
                    <a:pt x="172" y="45"/>
                  </a:lnTo>
                  <a:lnTo>
                    <a:pt x="157" y="37"/>
                  </a:lnTo>
                  <a:lnTo>
                    <a:pt x="147" y="41"/>
                  </a:lnTo>
                  <a:lnTo>
                    <a:pt x="135" y="62"/>
                  </a:lnTo>
                  <a:lnTo>
                    <a:pt x="128" y="89"/>
                  </a:lnTo>
                  <a:lnTo>
                    <a:pt x="118" y="114"/>
                  </a:lnTo>
                  <a:lnTo>
                    <a:pt x="108" y="128"/>
                  </a:lnTo>
                  <a:lnTo>
                    <a:pt x="78" y="130"/>
                  </a:lnTo>
                  <a:lnTo>
                    <a:pt x="51" y="128"/>
                  </a:lnTo>
                  <a:lnTo>
                    <a:pt x="35" y="128"/>
                  </a:lnTo>
                  <a:lnTo>
                    <a:pt x="24" y="134"/>
                  </a:lnTo>
                  <a:lnTo>
                    <a:pt x="14" y="139"/>
                  </a:lnTo>
                  <a:lnTo>
                    <a:pt x="3" y="152"/>
                  </a:lnTo>
                  <a:lnTo>
                    <a:pt x="0" y="173"/>
                  </a:lnTo>
                  <a:lnTo>
                    <a:pt x="18" y="194"/>
                  </a:lnTo>
                  <a:lnTo>
                    <a:pt x="43" y="196"/>
                  </a:lnTo>
                  <a:lnTo>
                    <a:pt x="78" y="196"/>
                  </a:lnTo>
                  <a:lnTo>
                    <a:pt x="90" y="200"/>
                  </a:lnTo>
                  <a:lnTo>
                    <a:pt x="98" y="208"/>
                  </a:lnTo>
                  <a:lnTo>
                    <a:pt x="104" y="215"/>
                  </a:lnTo>
                  <a:lnTo>
                    <a:pt x="111" y="227"/>
                  </a:lnTo>
                  <a:lnTo>
                    <a:pt x="118" y="244"/>
                  </a:lnTo>
                  <a:lnTo>
                    <a:pt x="126" y="249"/>
                  </a:lnTo>
                  <a:lnTo>
                    <a:pt x="140" y="252"/>
                  </a:lnTo>
                  <a:lnTo>
                    <a:pt x="148" y="249"/>
                  </a:lnTo>
                  <a:lnTo>
                    <a:pt x="166" y="236"/>
                  </a:lnTo>
                  <a:lnTo>
                    <a:pt x="175" y="230"/>
                  </a:lnTo>
                  <a:lnTo>
                    <a:pt x="193" y="231"/>
                  </a:lnTo>
                  <a:lnTo>
                    <a:pt x="207" y="23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 name="Freeform 22"/>
            <p:cNvSpPr>
              <a:spLocks/>
            </p:cNvSpPr>
            <p:nvPr/>
          </p:nvSpPr>
          <p:spPr bwMode="auto">
            <a:xfrm>
              <a:off x="8144361" y="4580164"/>
              <a:ext cx="215902" cy="191236"/>
            </a:xfrm>
            <a:custGeom>
              <a:avLst/>
              <a:gdLst/>
              <a:ahLst/>
              <a:cxnLst>
                <a:cxn ang="0">
                  <a:pos x="24" y="13"/>
                </a:cxn>
                <a:cxn ang="0">
                  <a:pos x="73" y="56"/>
                </a:cxn>
                <a:cxn ang="0">
                  <a:pos x="118" y="89"/>
                </a:cxn>
                <a:cxn ang="0">
                  <a:pos x="189" y="97"/>
                </a:cxn>
                <a:cxn ang="0">
                  <a:pos x="239" y="120"/>
                </a:cxn>
                <a:cxn ang="0">
                  <a:pos x="291" y="162"/>
                </a:cxn>
                <a:cxn ang="0">
                  <a:pos x="341" y="184"/>
                </a:cxn>
                <a:cxn ang="0">
                  <a:pos x="382" y="238"/>
                </a:cxn>
                <a:cxn ang="0">
                  <a:pos x="412" y="292"/>
                </a:cxn>
                <a:cxn ang="0">
                  <a:pos x="469" y="339"/>
                </a:cxn>
                <a:cxn ang="0">
                  <a:pos x="519" y="385"/>
                </a:cxn>
                <a:cxn ang="0">
                  <a:pos x="594" y="406"/>
                </a:cxn>
                <a:cxn ang="0">
                  <a:pos x="610" y="427"/>
                </a:cxn>
                <a:cxn ang="0">
                  <a:pos x="626" y="455"/>
                </a:cxn>
                <a:cxn ang="0">
                  <a:pos x="597" y="489"/>
                </a:cxn>
                <a:cxn ang="0">
                  <a:pos x="552" y="501"/>
                </a:cxn>
                <a:cxn ang="0">
                  <a:pos x="546" y="528"/>
                </a:cxn>
                <a:cxn ang="0">
                  <a:pos x="564" y="577"/>
                </a:cxn>
                <a:cxn ang="0">
                  <a:pos x="602" y="596"/>
                </a:cxn>
                <a:cxn ang="0">
                  <a:pos x="619" y="607"/>
                </a:cxn>
                <a:cxn ang="0">
                  <a:pos x="638" y="634"/>
                </a:cxn>
                <a:cxn ang="0">
                  <a:pos x="646" y="674"/>
                </a:cxn>
                <a:cxn ang="0">
                  <a:pos x="677" y="724"/>
                </a:cxn>
                <a:cxn ang="0">
                  <a:pos x="724" y="729"/>
                </a:cxn>
                <a:cxn ang="0">
                  <a:pos x="746" y="742"/>
                </a:cxn>
                <a:cxn ang="0">
                  <a:pos x="758" y="776"/>
                </a:cxn>
                <a:cxn ang="0">
                  <a:pos x="800" y="788"/>
                </a:cxn>
                <a:cxn ang="0">
                  <a:pos x="819" y="820"/>
                </a:cxn>
                <a:cxn ang="0">
                  <a:pos x="840" y="872"/>
                </a:cxn>
                <a:cxn ang="0">
                  <a:pos x="887" y="881"/>
                </a:cxn>
                <a:cxn ang="0">
                  <a:pos x="892" y="904"/>
                </a:cxn>
                <a:cxn ang="0">
                  <a:pos x="875" y="914"/>
                </a:cxn>
                <a:cxn ang="0">
                  <a:pos x="851" y="953"/>
                </a:cxn>
                <a:cxn ang="0">
                  <a:pos x="823" y="956"/>
                </a:cxn>
                <a:cxn ang="0">
                  <a:pos x="799" y="949"/>
                </a:cxn>
                <a:cxn ang="0">
                  <a:pos x="769" y="918"/>
                </a:cxn>
                <a:cxn ang="0">
                  <a:pos x="717" y="907"/>
                </a:cxn>
                <a:cxn ang="0">
                  <a:pos x="671" y="875"/>
                </a:cxn>
                <a:cxn ang="0">
                  <a:pos x="612" y="864"/>
                </a:cxn>
                <a:cxn ang="0">
                  <a:pos x="566" y="826"/>
                </a:cxn>
                <a:cxn ang="0">
                  <a:pos x="539" y="773"/>
                </a:cxn>
                <a:cxn ang="0">
                  <a:pos x="519" y="742"/>
                </a:cxn>
                <a:cxn ang="0">
                  <a:pos x="483" y="697"/>
                </a:cxn>
                <a:cxn ang="0">
                  <a:pos x="427" y="646"/>
                </a:cxn>
                <a:cxn ang="0">
                  <a:pos x="390" y="619"/>
                </a:cxn>
                <a:cxn ang="0">
                  <a:pos x="353" y="589"/>
                </a:cxn>
                <a:cxn ang="0">
                  <a:pos x="301" y="577"/>
                </a:cxn>
                <a:cxn ang="0">
                  <a:pos x="266" y="589"/>
                </a:cxn>
                <a:cxn ang="0">
                  <a:pos x="227" y="621"/>
                </a:cxn>
                <a:cxn ang="0">
                  <a:pos x="210" y="658"/>
                </a:cxn>
                <a:cxn ang="0">
                  <a:pos x="218" y="712"/>
                </a:cxn>
                <a:cxn ang="0">
                  <a:pos x="217" y="756"/>
                </a:cxn>
                <a:cxn ang="0">
                  <a:pos x="190" y="778"/>
                </a:cxn>
                <a:cxn ang="0">
                  <a:pos x="102" y="765"/>
                </a:cxn>
                <a:cxn ang="0">
                  <a:pos x="48" y="768"/>
                </a:cxn>
                <a:cxn ang="0">
                  <a:pos x="0" y="762"/>
                </a:cxn>
              </a:cxnLst>
              <a:rect l="0" t="0" r="r" b="b"/>
              <a:pathLst>
                <a:path w="894" h="956">
                  <a:moveTo>
                    <a:pt x="2" y="0"/>
                  </a:moveTo>
                  <a:lnTo>
                    <a:pt x="24" y="13"/>
                  </a:lnTo>
                  <a:lnTo>
                    <a:pt x="52" y="34"/>
                  </a:lnTo>
                  <a:lnTo>
                    <a:pt x="73" y="56"/>
                  </a:lnTo>
                  <a:lnTo>
                    <a:pt x="91" y="76"/>
                  </a:lnTo>
                  <a:lnTo>
                    <a:pt x="118" y="89"/>
                  </a:lnTo>
                  <a:lnTo>
                    <a:pt x="157" y="93"/>
                  </a:lnTo>
                  <a:lnTo>
                    <a:pt x="189" y="97"/>
                  </a:lnTo>
                  <a:lnTo>
                    <a:pt x="216" y="105"/>
                  </a:lnTo>
                  <a:lnTo>
                    <a:pt x="239" y="120"/>
                  </a:lnTo>
                  <a:lnTo>
                    <a:pt x="265" y="149"/>
                  </a:lnTo>
                  <a:lnTo>
                    <a:pt x="291" y="162"/>
                  </a:lnTo>
                  <a:lnTo>
                    <a:pt x="318" y="173"/>
                  </a:lnTo>
                  <a:lnTo>
                    <a:pt x="341" y="184"/>
                  </a:lnTo>
                  <a:lnTo>
                    <a:pt x="367" y="205"/>
                  </a:lnTo>
                  <a:lnTo>
                    <a:pt x="382" y="238"/>
                  </a:lnTo>
                  <a:lnTo>
                    <a:pt x="396" y="267"/>
                  </a:lnTo>
                  <a:lnTo>
                    <a:pt x="412" y="292"/>
                  </a:lnTo>
                  <a:lnTo>
                    <a:pt x="439" y="322"/>
                  </a:lnTo>
                  <a:lnTo>
                    <a:pt x="469" y="339"/>
                  </a:lnTo>
                  <a:lnTo>
                    <a:pt x="493" y="358"/>
                  </a:lnTo>
                  <a:lnTo>
                    <a:pt x="519" y="385"/>
                  </a:lnTo>
                  <a:lnTo>
                    <a:pt x="546" y="402"/>
                  </a:lnTo>
                  <a:lnTo>
                    <a:pt x="594" y="406"/>
                  </a:lnTo>
                  <a:lnTo>
                    <a:pt x="605" y="408"/>
                  </a:lnTo>
                  <a:lnTo>
                    <a:pt x="610" y="427"/>
                  </a:lnTo>
                  <a:lnTo>
                    <a:pt x="622" y="436"/>
                  </a:lnTo>
                  <a:lnTo>
                    <a:pt x="626" y="455"/>
                  </a:lnTo>
                  <a:lnTo>
                    <a:pt x="619" y="473"/>
                  </a:lnTo>
                  <a:lnTo>
                    <a:pt x="597" y="489"/>
                  </a:lnTo>
                  <a:lnTo>
                    <a:pt x="573" y="497"/>
                  </a:lnTo>
                  <a:lnTo>
                    <a:pt x="552" y="501"/>
                  </a:lnTo>
                  <a:lnTo>
                    <a:pt x="541" y="497"/>
                  </a:lnTo>
                  <a:lnTo>
                    <a:pt x="546" y="528"/>
                  </a:lnTo>
                  <a:lnTo>
                    <a:pt x="552" y="554"/>
                  </a:lnTo>
                  <a:lnTo>
                    <a:pt x="564" y="577"/>
                  </a:lnTo>
                  <a:lnTo>
                    <a:pt x="582" y="591"/>
                  </a:lnTo>
                  <a:lnTo>
                    <a:pt x="602" y="596"/>
                  </a:lnTo>
                  <a:lnTo>
                    <a:pt x="601" y="595"/>
                  </a:lnTo>
                  <a:lnTo>
                    <a:pt x="619" y="607"/>
                  </a:lnTo>
                  <a:lnTo>
                    <a:pt x="628" y="619"/>
                  </a:lnTo>
                  <a:lnTo>
                    <a:pt x="638" y="634"/>
                  </a:lnTo>
                  <a:lnTo>
                    <a:pt x="639" y="649"/>
                  </a:lnTo>
                  <a:lnTo>
                    <a:pt x="646" y="674"/>
                  </a:lnTo>
                  <a:lnTo>
                    <a:pt x="657" y="702"/>
                  </a:lnTo>
                  <a:lnTo>
                    <a:pt x="677" y="724"/>
                  </a:lnTo>
                  <a:lnTo>
                    <a:pt x="695" y="732"/>
                  </a:lnTo>
                  <a:lnTo>
                    <a:pt x="724" y="729"/>
                  </a:lnTo>
                  <a:lnTo>
                    <a:pt x="737" y="729"/>
                  </a:lnTo>
                  <a:lnTo>
                    <a:pt x="746" y="742"/>
                  </a:lnTo>
                  <a:lnTo>
                    <a:pt x="754" y="768"/>
                  </a:lnTo>
                  <a:lnTo>
                    <a:pt x="758" y="776"/>
                  </a:lnTo>
                  <a:lnTo>
                    <a:pt x="780" y="784"/>
                  </a:lnTo>
                  <a:lnTo>
                    <a:pt x="800" y="788"/>
                  </a:lnTo>
                  <a:lnTo>
                    <a:pt x="807" y="796"/>
                  </a:lnTo>
                  <a:lnTo>
                    <a:pt x="819" y="820"/>
                  </a:lnTo>
                  <a:lnTo>
                    <a:pt x="825" y="859"/>
                  </a:lnTo>
                  <a:lnTo>
                    <a:pt x="840" y="872"/>
                  </a:lnTo>
                  <a:lnTo>
                    <a:pt x="863" y="875"/>
                  </a:lnTo>
                  <a:lnTo>
                    <a:pt x="887" y="881"/>
                  </a:lnTo>
                  <a:lnTo>
                    <a:pt x="894" y="891"/>
                  </a:lnTo>
                  <a:lnTo>
                    <a:pt x="892" y="904"/>
                  </a:lnTo>
                  <a:lnTo>
                    <a:pt x="886" y="912"/>
                  </a:lnTo>
                  <a:lnTo>
                    <a:pt x="875" y="914"/>
                  </a:lnTo>
                  <a:lnTo>
                    <a:pt x="866" y="936"/>
                  </a:lnTo>
                  <a:lnTo>
                    <a:pt x="851" y="953"/>
                  </a:lnTo>
                  <a:lnTo>
                    <a:pt x="838" y="956"/>
                  </a:lnTo>
                  <a:lnTo>
                    <a:pt x="823" y="956"/>
                  </a:lnTo>
                  <a:lnTo>
                    <a:pt x="811" y="956"/>
                  </a:lnTo>
                  <a:lnTo>
                    <a:pt x="799" y="949"/>
                  </a:lnTo>
                  <a:lnTo>
                    <a:pt x="782" y="931"/>
                  </a:lnTo>
                  <a:lnTo>
                    <a:pt x="769" y="918"/>
                  </a:lnTo>
                  <a:lnTo>
                    <a:pt x="748" y="912"/>
                  </a:lnTo>
                  <a:lnTo>
                    <a:pt x="717" y="907"/>
                  </a:lnTo>
                  <a:lnTo>
                    <a:pt x="694" y="895"/>
                  </a:lnTo>
                  <a:lnTo>
                    <a:pt x="671" y="875"/>
                  </a:lnTo>
                  <a:lnTo>
                    <a:pt x="647" y="867"/>
                  </a:lnTo>
                  <a:lnTo>
                    <a:pt x="612" y="864"/>
                  </a:lnTo>
                  <a:lnTo>
                    <a:pt x="587" y="846"/>
                  </a:lnTo>
                  <a:lnTo>
                    <a:pt x="566" y="826"/>
                  </a:lnTo>
                  <a:lnTo>
                    <a:pt x="549" y="796"/>
                  </a:lnTo>
                  <a:lnTo>
                    <a:pt x="539" y="773"/>
                  </a:lnTo>
                  <a:lnTo>
                    <a:pt x="531" y="757"/>
                  </a:lnTo>
                  <a:lnTo>
                    <a:pt x="519" y="742"/>
                  </a:lnTo>
                  <a:lnTo>
                    <a:pt x="504" y="722"/>
                  </a:lnTo>
                  <a:lnTo>
                    <a:pt x="483" y="697"/>
                  </a:lnTo>
                  <a:lnTo>
                    <a:pt x="450" y="666"/>
                  </a:lnTo>
                  <a:lnTo>
                    <a:pt x="427" y="646"/>
                  </a:lnTo>
                  <a:lnTo>
                    <a:pt x="409" y="632"/>
                  </a:lnTo>
                  <a:lnTo>
                    <a:pt x="390" y="619"/>
                  </a:lnTo>
                  <a:lnTo>
                    <a:pt x="369" y="600"/>
                  </a:lnTo>
                  <a:lnTo>
                    <a:pt x="353" y="589"/>
                  </a:lnTo>
                  <a:lnTo>
                    <a:pt x="327" y="580"/>
                  </a:lnTo>
                  <a:lnTo>
                    <a:pt x="301" y="577"/>
                  </a:lnTo>
                  <a:lnTo>
                    <a:pt x="284" y="580"/>
                  </a:lnTo>
                  <a:lnTo>
                    <a:pt x="266" y="589"/>
                  </a:lnTo>
                  <a:lnTo>
                    <a:pt x="251" y="599"/>
                  </a:lnTo>
                  <a:lnTo>
                    <a:pt x="227" y="621"/>
                  </a:lnTo>
                  <a:lnTo>
                    <a:pt x="212" y="637"/>
                  </a:lnTo>
                  <a:lnTo>
                    <a:pt x="210" y="658"/>
                  </a:lnTo>
                  <a:lnTo>
                    <a:pt x="212" y="690"/>
                  </a:lnTo>
                  <a:lnTo>
                    <a:pt x="218" y="712"/>
                  </a:lnTo>
                  <a:lnTo>
                    <a:pt x="220" y="744"/>
                  </a:lnTo>
                  <a:lnTo>
                    <a:pt x="217" y="756"/>
                  </a:lnTo>
                  <a:lnTo>
                    <a:pt x="207" y="768"/>
                  </a:lnTo>
                  <a:lnTo>
                    <a:pt x="190" y="778"/>
                  </a:lnTo>
                  <a:lnTo>
                    <a:pt x="161" y="776"/>
                  </a:lnTo>
                  <a:lnTo>
                    <a:pt x="102" y="765"/>
                  </a:lnTo>
                  <a:lnTo>
                    <a:pt x="67" y="765"/>
                  </a:lnTo>
                  <a:lnTo>
                    <a:pt x="48" y="768"/>
                  </a:lnTo>
                  <a:lnTo>
                    <a:pt x="27" y="766"/>
                  </a:lnTo>
                  <a:lnTo>
                    <a:pt x="0" y="762"/>
                  </a:lnTo>
                  <a:lnTo>
                    <a:pt x="2" y="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 name="Freeform 23"/>
            <p:cNvSpPr>
              <a:spLocks/>
            </p:cNvSpPr>
            <p:nvPr/>
          </p:nvSpPr>
          <p:spPr bwMode="auto">
            <a:xfrm>
              <a:off x="7913038" y="4533949"/>
              <a:ext cx="233252" cy="197610"/>
            </a:xfrm>
            <a:custGeom>
              <a:avLst/>
              <a:gdLst/>
              <a:ahLst/>
              <a:cxnLst>
                <a:cxn ang="0">
                  <a:pos x="910" y="972"/>
                </a:cxn>
                <a:cxn ang="0">
                  <a:pos x="874" y="915"/>
                </a:cxn>
                <a:cxn ang="0">
                  <a:pos x="834" y="868"/>
                </a:cxn>
                <a:cxn ang="0">
                  <a:pos x="781" y="887"/>
                </a:cxn>
                <a:cxn ang="0">
                  <a:pos x="692" y="912"/>
                </a:cxn>
                <a:cxn ang="0">
                  <a:pos x="625" y="924"/>
                </a:cxn>
                <a:cxn ang="0">
                  <a:pos x="654" y="829"/>
                </a:cxn>
                <a:cxn ang="0">
                  <a:pos x="690" y="802"/>
                </a:cxn>
                <a:cxn ang="0">
                  <a:pos x="722" y="772"/>
                </a:cxn>
                <a:cxn ang="0">
                  <a:pos x="692" y="729"/>
                </a:cxn>
                <a:cxn ang="0">
                  <a:pos x="665" y="667"/>
                </a:cxn>
                <a:cxn ang="0">
                  <a:pos x="618" y="570"/>
                </a:cxn>
                <a:cxn ang="0">
                  <a:pos x="571" y="534"/>
                </a:cxn>
                <a:cxn ang="0">
                  <a:pos x="450" y="465"/>
                </a:cxn>
                <a:cxn ang="0">
                  <a:pos x="371" y="462"/>
                </a:cxn>
                <a:cxn ang="0">
                  <a:pos x="315" y="420"/>
                </a:cxn>
                <a:cxn ang="0">
                  <a:pos x="250" y="377"/>
                </a:cxn>
                <a:cxn ang="0">
                  <a:pos x="218" y="428"/>
                </a:cxn>
                <a:cxn ang="0">
                  <a:pos x="167" y="414"/>
                </a:cxn>
                <a:cxn ang="0">
                  <a:pos x="150" y="327"/>
                </a:cxn>
                <a:cxn ang="0">
                  <a:pos x="85" y="296"/>
                </a:cxn>
                <a:cxn ang="0">
                  <a:pos x="89" y="268"/>
                </a:cxn>
                <a:cxn ang="0">
                  <a:pos x="140" y="251"/>
                </a:cxn>
                <a:cxn ang="0">
                  <a:pos x="200" y="233"/>
                </a:cxn>
                <a:cxn ang="0">
                  <a:pos x="182" y="205"/>
                </a:cxn>
                <a:cxn ang="0">
                  <a:pos x="103" y="211"/>
                </a:cxn>
                <a:cxn ang="0">
                  <a:pos x="55" y="146"/>
                </a:cxn>
                <a:cxn ang="0">
                  <a:pos x="4" y="131"/>
                </a:cxn>
                <a:cxn ang="0">
                  <a:pos x="28" y="97"/>
                </a:cxn>
                <a:cxn ang="0">
                  <a:pos x="17" y="52"/>
                </a:cxn>
                <a:cxn ang="0">
                  <a:pos x="75" y="36"/>
                </a:cxn>
                <a:cxn ang="0">
                  <a:pos x="136" y="0"/>
                </a:cxn>
                <a:cxn ang="0">
                  <a:pos x="209" y="37"/>
                </a:cxn>
                <a:cxn ang="0">
                  <a:pos x="257" y="40"/>
                </a:cxn>
                <a:cxn ang="0">
                  <a:pos x="276" y="97"/>
                </a:cxn>
                <a:cxn ang="0">
                  <a:pos x="276" y="194"/>
                </a:cxn>
                <a:cxn ang="0">
                  <a:pos x="291" y="251"/>
                </a:cxn>
                <a:cxn ang="0">
                  <a:pos x="352" y="272"/>
                </a:cxn>
                <a:cxn ang="0">
                  <a:pos x="405" y="335"/>
                </a:cxn>
                <a:cxn ang="0">
                  <a:pos x="445" y="277"/>
                </a:cxn>
                <a:cxn ang="0">
                  <a:pos x="489" y="254"/>
                </a:cxn>
                <a:cxn ang="0">
                  <a:pos x="515" y="194"/>
                </a:cxn>
                <a:cxn ang="0">
                  <a:pos x="561" y="157"/>
                </a:cxn>
                <a:cxn ang="0">
                  <a:pos x="630" y="139"/>
                </a:cxn>
                <a:cxn ang="0">
                  <a:pos x="732" y="186"/>
                </a:cxn>
                <a:cxn ang="0">
                  <a:pos x="822" y="217"/>
                </a:cxn>
                <a:cxn ang="0">
                  <a:pos x="934" y="222"/>
                </a:cxn>
              </a:cxnLst>
              <a:rect l="0" t="0" r="r" b="b"/>
              <a:pathLst>
                <a:path w="963" h="996">
                  <a:moveTo>
                    <a:pt x="961" y="996"/>
                  </a:moveTo>
                  <a:lnTo>
                    <a:pt x="932" y="988"/>
                  </a:lnTo>
                  <a:lnTo>
                    <a:pt x="910" y="972"/>
                  </a:lnTo>
                  <a:lnTo>
                    <a:pt x="897" y="957"/>
                  </a:lnTo>
                  <a:lnTo>
                    <a:pt x="886" y="940"/>
                  </a:lnTo>
                  <a:lnTo>
                    <a:pt x="874" y="915"/>
                  </a:lnTo>
                  <a:lnTo>
                    <a:pt x="858" y="885"/>
                  </a:lnTo>
                  <a:lnTo>
                    <a:pt x="851" y="873"/>
                  </a:lnTo>
                  <a:lnTo>
                    <a:pt x="834" y="868"/>
                  </a:lnTo>
                  <a:lnTo>
                    <a:pt x="816" y="871"/>
                  </a:lnTo>
                  <a:lnTo>
                    <a:pt x="800" y="877"/>
                  </a:lnTo>
                  <a:lnTo>
                    <a:pt x="781" y="887"/>
                  </a:lnTo>
                  <a:lnTo>
                    <a:pt x="764" y="902"/>
                  </a:lnTo>
                  <a:lnTo>
                    <a:pt x="731" y="908"/>
                  </a:lnTo>
                  <a:lnTo>
                    <a:pt x="692" y="912"/>
                  </a:lnTo>
                  <a:lnTo>
                    <a:pt x="662" y="914"/>
                  </a:lnTo>
                  <a:lnTo>
                    <a:pt x="637" y="924"/>
                  </a:lnTo>
                  <a:lnTo>
                    <a:pt x="625" y="924"/>
                  </a:lnTo>
                  <a:lnTo>
                    <a:pt x="628" y="900"/>
                  </a:lnTo>
                  <a:lnTo>
                    <a:pt x="637" y="877"/>
                  </a:lnTo>
                  <a:lnTo>
                    <a:pt x="654" y="829"/>
                  </a:lnTo>
                  <a:lnTo>
                    <a:pt x="662" y="813"/>
                  </a:lnTo>
                  <a:lnTo>
                    <a:pt x="676" y="804"/>
                  </a:lnTo>
                  <a:lnTo>
                    <a:pt x="690" y="802"/>
                  </a:lnTo>
                  <a:lnTo>
                    <a:pt x="719" y="804"/>
                  </a:lnTo>
                  <a:lnTo>
                    <a:pt x="722" y="798"/>
                  </a:lnTo>
                  <a:lnTo>
                    <a:pt x="722" y="772"/>
                  </a:lnTo>
                  <a:lnTo>
                    <a:pt x="711" y="742"/>
                  </a:lnTo>
                  <a:lnTo>
                    <a:pt x="705" y="733"/>
                  </a:lnTo>
                  <a:lnTo>
                    <a:pt x="692" y="729"/>
                  </a:lnTo>
                  <a:lnTo>
                    <a:pt x="679" y="718"/>
                  </a:lnTo>
                  <a:lnTo>
                    <a:pt x="673" y="690"/>
                  </a:lnTo>
                  <a:lnTo>
                    <a:pt x="665" y="667"/>
                  </a:lnTo>
                  <a:lnTo>
                    <a:pt x="654" y="640"/>
                  </a:lnTo>
                  <a:lnTo>
                    <a:pt x="634" y="589"/>
                  </a:lnTo>
                  <a:lnTo>
                    <a:pt x="618" y="570"/>
                  </a:lnTo>
                  <a:lnTo>
                    <a:pt x="606" y="559"/>
                  </a:lnTo>
                  <a:lnTo>
                    <a:pt x="587" y="546"/>
                  </a:lnTo>
                  <a:lnTo>
                    <a:pt x="571" y="534"/>
                  </a:lnTo>
                  <a:lnTo>
                    <a:pt x="552" y="522"/>
                  </a:lnTo>
                  <a:lnTo>
                    <a:pt x="468" y="472"/>
                  </a:lnTo>
                  <a:lnTo>
                    <a:pt x="450" y="465"/>
                  </a:lnTo>
                  <a:lnTo>
                    <a:pt x="426" y="460"/>
                  </a:lnTo>
                  <a:lnTo>
                    <a:pt x="403" y="462"/>
                  </a:lnTo>
                  <a:lnTo>
                    <a:pt x="371" y="462"/>
                  </a:lnTo>
                  <a:lnTo>
                    <a:pt x="354" y="455"/>
                  </a:lnTo>
                  <a:lnTo>
                    <a:pt x="330" y="431"/>
                  </a:lnTo>
                  <a:lnTo>
                    <a:pt x="315" y="420"/>
                  </a:lnTo>
                  <a:lnTo>
                    <a:pt x="298" y="407"/>
                  </a:lnTo>
                  <a:lnTo>
                    <a:pt x="270" y="387"/>
                  </a:lnTo>
                  <a:lnTo>
                    <a:pt x="250" y="377"/>
                  </a:lnTo>
                  <a:lnTo>
                    <a:pt x="236" y="383"/>
                  </a:lnTo>
                  <a:lnTo>
                    <a:pt x="230" y="402"/>
                  </a:lnTo>
                  <a:lnTo>
                    <a:pt x="218" y="428"/>
                  </a:lnTo>
                  <a:lnTo>
                    <a:pt x="202" y="434"/>
                  </a:lnTo>
                  <a:lnTo>
                    <a:pt x="182" y="431"/>
                  </a:lnTo>
                  <a:lnTo>
                    <a:pt x="167" y="414"/>
                  </a:lnTo>
                  <a:lnTo>
                    <a:pt x="164" y="384"/>
                  </a:lnTo>
                  <a:lnTo>
                    <a:pt x="160" y="351"/>
                  </a:lnTo>
                  <a:lnTo>
                    <a:pt x="150" y="327"/>
                  </a:lnTo>
                  <a:lnTo>
                    <a:pt x="128" y="309"/>
                  </a:lnTo>
                  <a:lnTo>
                    <a:pt x="105" y="302"/>
                  </a:lnTo>
                  <a:lnTo>
                    <a:pt x="85" y="296"/>
                  </a:lnTo>
                  <a:lnTo>
                    <a:pt x="84" y="281"/>
                  </a:lnTo>
                  <a:lnTo>
                    <a:pt x="85" y="271"/>
                  </a:lnTo>
                  <a:lnTo>
                    <a:pt x="89" y="268"/>
                  </a:lnTo>
                  <a:lnTo>
                    <a:pt x="126" y="268"/>
                  </a:lnTo>
                  <a:lnTo>
                    <a:pt x="135" y="263"/>
                  </a:lnTo>
                  <a:lnTo>
                    <a:pt x="140" y="251"/>
                  </a:lnTo>
                  <a:lnTo>
                    <a:pt x="148" y="244"/>
                  </a:lnTo>
                  <a:lnTo>
                    <a:pt x="186" y="239"/>
                  </a:lnTo>
                  <a:lnTo>
                    <a:pt x="200" y="233"/>
                  </a:lnTo>
                  <a:lnTo>
                    <a:pt x="203" y="221"/>
                  </a:lnTo>
                  <a:lnTo>
                    <a:pt x="199" y="206"/>
                  </a:lnTo>
                  <a:lnTo>
                    <a:pt x="182" y="205"/>
                  </a:lnTo>
                  <a:lnTo>
                    <a:pt x="155" y="214"/>
                  </a:lnTo>
                  <a:lnTo>
                    <a:pt x="134" y="218"/>
                  </a:lnTo>
                  <a:lnTo>
                    <a:pt x="103" y="211"/>
                  </a:lnTo>
                  <a:lnTo>
                    <a:pt x="78" y="191"/>
                  </a:lnTo>
                  <a:lnTo>
                    <a:pt x="67" y="164"/>
                  </a:lnTo>
                  <a:lnTo>
                    <a:pt x="55" y="146"/>
                  </a:lnTo>
                  <a:lnTo>
                    <a:pt x="40" y="136"/>
                  </a:lnTo>
                  <a:lnTo>
                    <a:pt x="20" y="134"/>
                  </a:lnTo>
                  <a:lnTo>
                    <a:pt x="4" y="131"/>
                  </a:lnTo>
                  <a:lnTo>
                    <a:pt x="0" y="121"/>
                  </a:lnTo>
                  <a:lnTo>
                    <a:pt x="1" y="111"/>
                  </a:lnTo>
                  <a:lnTo>
                    <a:pt x="28" y="97"/>
                  </a:lnTo>
                  <a:lnTo>
                    <a:pt x="32" y="82"/>
                  </a:lnTo>
                  <a:lnTo>
                    <a:pt x="20" y="70"/>
                  </a:lnTo>
                  <a:lnTo>
                    <a:pt x="17" y="52"/>
                  </a:lnTo>
                  <a:lnTo>
                    <a:pt x="29" y="37"/>
                  </a:lnTo>
                  <a:lnTo>
                    <a:pt x="51" y="33"/>
                  </a:lnTo>
                  <a:lnTo>
                    <a:pt x="75" y="36"/>
                  </a:lnTo>
                  <a:lnTo>
                    <a:pt x="98" y="14"/>
                  </a:lnTo>
                  <a:lnTo>
                    <a:pt x="123" y="1"/>
                  </a:lnTo>
                  <a:lnTo>
                    <a:pt x="136" y="0"/>
                  </a:lnTo>
                  <a:lnTo>
                    <a:pt x="163" y="0"/>
                  </a:lnTo>
                  <a:lnTo>
                    <a:pt x="183" y="10"/>
                  </a:lnTo>
                  <a:lnTo>
                    <a:pt x="209" y="37"/>
                  </a:lnTo>
                  <a:lnTo>
                    <a:pt x="222" y="40"/>
                  </a:lnTo>
                  <a:lnTo>
                    <a:pt x="234" y="37"/>
                  </a:lnTo>
                  <a:lnTo>
                    <a:pt x="257" y="40"/>
                  </a:lnTo>
                  <a:lnTo>
                    <a:pt x="273" y="56"/>
                  </a:lnTo>
                  <a:lnTo>
                    <a:pt x="277" y="78"/>
                  </a:lnTo>
                  <a:lnTo>
                    <a:pt x="276" y="97"/>
                  </a:lnTo>
                  <a:lnTo>
                    <a:pt x="269" y="136"/>
                  </a:lnTo>
                  <a:lnTo>
                    <a:pt x="270" y="164"/>
                  </a:lnTo>
                  <a:lnTo>
                    <a:pt x="276" y="194"/>
                  </a:lnTo>
                  <a:lnTo>
                    <a:pt x="278" y="228"/>
                  </a:lnTo>
                  <a:lnTo>
                    <a:pt x="285" y="246"/>
                  </a:lnTo>
                  <a:lnTo>
                    <a:pt x="291" y="251"/>
                  </a:lnTo>
                  <a:lnTo>
                    <a:pt x="318" y="250"/>
                  </a:lnTo>
                  <a:lnTo>
                    <a:pt x="340" y="255"/>
                  </a:lnTo>
                  <a:lnTo>
                    <a:pt x="352" y="272"/>
                  </a:lnTo>
                  <a:lnTo>
                    <a:pt x="368" y="308"/>
                  </a:lnTo>
                  <a:lnTo>
                    <a:pt x="386" y="331"/>
                  </a:lnTo>
                  <a:lnTo>
                    <a:pt x="405" y="335"/>
                  </a:lnTo>
                  <a:lnTo>
                    <a:pt x="418" y="323"/>
                  </a:lnTo>
                  <a:lnTo>
                    <a:pt x="430" y="300"/>
                  </a:lnTo>
                  <a:lnTo>
                    <a:pt x="445" y="277"/>
                  </a:lnTo>
                  <a:lnTo>
                    <a:pt x="465" y="264"/>
                  </a:lnTo>
                  <a:lnTo>
                    <a:pt x="485" y="260"/>
                  </a:lnTo>
                  <a:lnTo>
                    <a:pt x="489" y="254"/>
                  </a:lnTo>
                  <a:lnTo>
                    <a:pt x="489" y="217"/>
                  </a:lnTo>
                  <a:lnTo>
                    <a:pt x="498" y="202"/>
                  </a:lnTo>
                  <a:lnTo>
                    <a:pt x="515" y="194"/>
                  </a:lnTo>
                  <a:lnTo>
                    <a:pt x="540" y="192"/>
                  </a:lnTo>
                  <a:lnTo>
                    <a:pt x="553" y="180"/>
                  </a:lnTo>
                  <a:lnTo>
                    <a:pt x="561" y="157"/>
                  </a:lnTo>
                  <a:lnTo>
                    <a:pt x="570" y="142"/>
                  </a:lnTo>
                  <a:lnTo>
                    <a:pt x="585" y="134"/>
                  </a:lnTo>
                  <a:lnTo>
                    <a:pt x="630" y="139"/>
                  </a:lnTo>
                  <a:lnTo>
                    <a:pt x="677" y="155"/>
                  </a:lnTo>
                  <a:lnTo>
                    <a:pt x="703" y="168"/>
                  </a:lnTo>
                  <a:lnTo>
                    <a:pt x="732" y="186"/>
                  </a:lnTo>
                  <a:lnTo>
                    <a:pt x="759" y="205"/>
                  </a:lnTo>
                  <a:lnTo>
                    <a:pt x="785" y="214"/>
                  </a:lnTo>
                  <a:lnTo>
                    <a:pt x="822" y="217"/>
                  </a:lnTo>
                  <a:lnTo>
                    <a:pt x="866" y="211"/>
                  </a:lnTo>
                  <a:lnTo>
                    <a:pt x="898" y="214"/>
                  </a:lnTo>
                  <a:lnTo>
                    <a:pt x="934" y="222"/>
                  </a:lnTo>
                  <a:lnTo>
                    <a:pt x="963" y="234"/>
                  </a:lnTo>
                  <a:lnTo>
                    <a:pt x="961" y="996"/>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 name="Freeform 24"/>
            <p:cNvSpPr>
              <a:spLocks/>
            </p:cNvSpPr>
            <p:nvPr/>
          </p:nvSpPr>
          <p:spPr bwMode="auto">
            <a:xfrm>
              <a:off x="8815200" y="5413632"/>
              <a:ext cx="123372" cy="133865"/>
            </a:xfrm>
            <a:custGeom>
              <a:avLst/>
              <a:gdLst/>
              <a:ahLst/>
              <a:cxnLst>
                <a:cxn ang="0">
                  <a:pos x="360" y="12"/>
                </a:cxn>
                <a:cxn ang="0">
                  <a:pos x="340" y="47"/>
                </a:cxn>
                <a:cxn ang="0">
                  <a:pos x="329" y="110"/>
                </a:cxn>
                <a:cxn ang="0">
                  <a:pos x="296" y="165"/>
                </a:cxn>
                <a:cxn ang="0">
                  <a:pos x="262" y="229"/>
                </a:cxn>
                <a:cxn ang="0">
                  <a:pos x="234" y="268"/>
                </a:cxn>
                <a:cxn ang="0">
                  <a:pos x="168" y="308"/>
                </a:cxn>
                <a:cxn ang="0">
                  <a:pos x="120" y="345"/>
                </a:cxn>
                <a:cxn ang="0">
                  <a:pos x="54" y="423"/>
                </a:cxn>
                <a:cxn ang="0">
                  <a:pos x="29" y="497"/>
                </a:cxn>
                <a:cxn ang="0">
                  <a:pos x="18" y="556"/>
                </a:cxn>
                <a:cxn ang="0">
                  <a:pos x="0" y="628"/>
                </a:cxn>
                <a:cxn ang="0">
                  <a:pos x="39" y="641"/>
                </a:cxn>
                <a:cxn ang="0">
                  <a:pos x="75" y="624"/>
                </a:cxn>
                <a:cxn ang="0">
                  <a:pos x="117" y="636"/>
                </a:cxn>
                <a:cxn ang="0">
                  <a:pos x="145" y="616"/>
                </a:cxn>
                <a:cxn ang="0">
                  <a:pos x="201" y="632"/>
                </a:cxn>
                <a:cxn ang="0">
                  <a:pos x="221" y="667"/>
                </a:cxn>
                <a:cxn ang="0">
                  <a:pos x="267" y="655"/>
                </a:cxn>
                <a:cxn ang="0">
                  <a:pos x="283" y="602"/>
                </a:cxn>
                <a:cxn ang="0">
                  <a:pos x="313" y="533"/>
                </a:cxn>
                <a:cxn ang="0">
                  <a:pos x="321" y="496"/>
                </a:cxn>
                <a:cxn ang="0">
                  <a:pos x="348" y="438"/>
                </a:cxn>
                <a:cxn ang="0">
                  <a:pos x="397" y="382"/>
                </a:cxn>
                <a:cxn ang="0">
                  <a:pos x="444" y="365"/>
                </a:cxn>
                <a:cxn ang="0">
                  <a:pos x="459" y="338"/>
                </a:cxn>
                <a:cxn ang="0">
                  <a:pos x="446" y="305"/>
                </a:cxn>
                <a:cxn ang="0">
                  <a:pos x="480" y="281"/>
                </a:cxn>
                <a:cxn ang="0">
                  <a:pos x="476" y="248"/>
                </a:cxn>
                <a:cxn ang="0">
                  <a:pos x="498" y="174"/>
                </a:cxn>
                <a:cxn ang="0">
                  <a:pos x="501" y="124"/>
                </a:cxn>
                <a:cxn ang="0">
                  <a:pos x="506" y="80"/>
                </a:cxn>
                <a:cxn ang="0">
                  <a:pos x="474" y="64"/>
                </a:cxn>
                <a:cxn ang="0">
                  <a:pos x="442" y="72"/>
                </a:cxn>
                <a:cxn ang="0">
                  <a:pos x="417" y="55"/>
                </a:cxn>
                <a:cxn ang="0">
                  <a:pos x="402" y="2"/>
                </a:cxn>
              </a:cxnLst>
              <a:rect l="0" t="0" r="r" b="b"/>
              <a:pathLst>
                <a:path w="506" h="669">
                  <a:moveTo>
                    <a:pt x="391" y="0"/>
                  </a:moveTo>
                  <a:lnTo>
                    <a:pt x="360" y="12"/>
                  </a:lnTo>
                  <a:lnTo>
                    <a:pt x="348" y="19"/>
                  </a:lnTo>
                  <a:lnTo>
                    <a:pt x="340" y="47"/>
                  </a:lnTo>
                  <a:lnTo>
                    <a:pt x="336" y="82"/>
                  </a:lnTo>
                  <a:lnTo>
                    <a:pt x="329" y="110"/>
                  </a:lnTo>
                  <a:lnTo>
                    <a:pt x="313" y="132"/>
                  </a:lnTo>
                  <a:lnTo>
                    <a:pt x="296" y="165"/>
                  </a:lnTo>
                  <a:lnTo>
                    <a:pt x="283" y="208"/>
                  </a:lnTo>
                  <a:lnTo>
                    <a:pt x="262" y="229"/>
                  </a:lnTo>
                  <a:lnTo>
                    <a:pt x="249" y="243"/>
                  </a:lnTo>
                  <a:lnTo>
                    <a:pt x="234" y="268"/>
                  </a:lnTo>
                  <a:lnTo>
                    <a:pt x="199" y="289"/>
                  </a:lnTo>
                  <a:lnTo>
                    <a:pt x="168" y="308"/>
                  </a:lnTo>
                  <a:lnTo>
                    <a:pt x="150" y="319"/>
                  </a:lnTo>
                  <a:lnTo>
                    <a:pt x="120" y="345"/>
                  </a:lnTo>
                  <a:lnTo>
                    <a:pt x="85" y="375"/>
                  </a:lnTo>
                  <a:lnTo>
                    <a:pt x="54" y="423"/>
                  </a:lnTo>
                  <a:lnTo>
                    <a:pt x="36" y="469"/>
                  </a:lnTo>
                  <a:lnTo>
                    <a:pt x="29" y="497"/>
                  </a:lnTo>
                  <a:lnTo>
                    <a:pt x="24" y="531"/>
                  </a:lnTo>
                  <a:lnTo>
                    <a:pt x="18" y="556"/>
                  </a:lnTo>
                  <a:lnTo>
                    <a:pt x="9" y="604"/>
                  </a:lnTo>
                  <a:lnTo>
                    <a:pt x="0" y="628"/>
                  </a:lnTo>
                  <a:lnTo>
                    <a:pt x="12" y="634"/>
                  </a:lnTo>
                  <a:lnTo>
                    <a:pt x="39" y="641"/>
                  </a:lnTo>
                  <a:lnTo>
                    <a:pt x="61" y="627"/>
                  </a:lnTo>
                  <a:lnTo>
                    <a:pt x="75" y="624"/>
                  </a:lnTo>
                  <a:lnTo>
                    <a:pt x="98" y="639"/>
                  </a:lnTo>
                  <a:lnTo>
                    <a:pt x="117" y="636"/>
                  </a:lnTo>
                  <a:lnTo>
                    <a:pt x="125" y="628"/>
                  </a:lnTo>
                  <a:lnTo>
                    <a:pt x="145" y="616"/>
                  </a:lnTo>
                  <a:lnTo>
                    <a:pt x="181" y="616"/>
                  </a:lnTo>
                  <a:lnTo>
                    <a:pt x="201" y="632"/>
                  </a:lnTo>
                  <a:lnTo>
                    <a:pt x="212" y="655"/>
                  </a:lnTo>
                  <a:lnTo>
                    <a:pt x="221" y="667"/>
                  </a:lnTo>
                  <a:lnTo>
                    <a:pt x="247" y="669"/>
                  </a:lnTo>
                  <a:lnTo>
                    <a:pt x="267" y="655"/>
                  </a:lnTo>
                  <a:lnTo>
                    <a:pt x="275" y="627"/>
                  </a:lnTo>
                  <a:lnTo>
                    <a:pt x="283" y="602"/>
                  </a:lnTo>
                  <a:lnTo>
                    <a:pt x="289" y="580"/>
                  </a:lnTo>
                  <a:lnTo>
                    <a:pt x="313" y="533"/>
                  </a:lnTo>
                  <a:lnTo>
                    <a:pt x="316" y="519"/>
                  </a:lnTo>
                  <a:lnTo>
                    <a:pt x="321" y="496"/>
                  </a:lnTo>
                  <a:lnTo>
                    <a:pt x="326" y="474"/>
                  </a:lnTo>
                  <a:lnTo>
                    <a:pt x="348" y="438"/>
                  </a:lnTo>
                  <a:lnTo>
                    <a:pt x="369" y="409"/>
                  </a:lnTo>
                  <a:lnTo>
                    <a:pt x="397" y="382"/>
                  </a:lnTo>
                  <a:lnTo>
                    <a:pt x="409" y="375"/>
                  </a:lnTo>
                  <a:lnTo>
                    <a:pt x="444" y="365"/>
                  </a:lnTo>
                  <a:lnTo>
                    <a:pt x="457" y="350"/>
                  </a:lnTo>
                  <a:lnTo>
                    <a:pt x="459" y="338"/>
                  </a:lnTo>
                  <a:lnTo>
                    <a:pt x="446" y="309"/>
                  </a:lnTo>
                  <a:lnTo>
                    <a:pt x="446" y="305"/>
                  </a:lnTo>
                  <a:lnTo>
                    <a:pt x="470" y="291"/>
                  </a:lnTo>
                  <a:lnTo>
                    <a:pt x="480" y="281"/>
                  </a:lnTo>
                  <a:lnTo>
                    <a:pt x="483" y="268"/>
                  </a:lnTo>
                  <a:lnTo>
                    <a:pt x="476" y="248"/>
                  </a:lnTo>
                  <a:lnTo>
                    <a:pt x="485" y="196"/>
                  </a:lnTo>
                  <a:lnTo>
                    <a:pt x="498" y="174"/>
                  </a:lnTo>
                  <a:lnTo>
                    <a:pt x="504" y="150"/>
                  </a:lnTo>
                  <a:lnTo>
                    <a:pt x="501" y="124"/>
                  </a:lnTo>
                  <a:lnTo>
                    <a:pt x="504" y="102"/>
                  </a:lnTo>
                  <a:lnTo>
                    <a:pt x="506" y="80"/>
                  </a:lnTo>
                  <a:lnTo>
                    <a:pt x="498" y="67"/>
                  </a:lnTo>
                  <a:lnTo>
                    <a:pt x="474" y="64"/>
                  </a:lnTo>
                  <a:lnTo>
                    <a:pt x="458" y="72"/>
                  </a:lnTo>
                  <a:lnTo>
                    <a:pt x="442" y="72"/>
                  </a:lnTo>
                  <a:lnTo>
                    <a:pt x="427" y="69"/>
                  </a:lnTo>
                  <a:lnTo>
                    <a:pt x="417" y="55"/>
                  </a:lnTo>
                  <a:lnTo>
                    <a:pt x="411" y="32"/>
                  </a:lnTo>
                  <a:lnTo>
                    <a:pt x="402" y="2"/>
                  </a:lnTo>
                  <a:lnTo>
                    <a:pt x="391"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 name="Line 47"/>
            <p:cNvSpPr>
              <a:spLocks noChangeShapeType="1"/>
            </p:cNvSpPr>
            <p:nvPr/>
          </p:nvSpPr>
          <p:spPr bwMode="auto">
            <a:xfrm flipH="1">
              <a:off x="8834477" y="5488533"/>
              <a:ext cx="1928" cy="1593"/>
            </a:xfrm>
            <a:prstGeom prst="line">
              <a:avLst/>
            </a:prstGeom>
            <a:solidFill>
              <a:schemeClr val="bg2">
                <a:lumMod val="60000"/>
                <a:lumOff val="40000"/>
              </a:schemeClr>
            </a:solidFill>
            <a:ln w="12700">
              <a:solidFill>
                <a:schemeClr val="bg1">
                  <a:lumMod val="95000"/>
                </a:schemeClr>
              </a:solidFill>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 name="Freeform 26"/>
            <p:cNvSpPr>
              <a:spLocks/>
            </p:cNvSpPr>
            <p:nvPr/>
          </p:nvSpPr>
          <p:spPr bwMode="auto">
            <a:xfrm>
              <a:off x="8832549" y="5491720"/>
              <a:ext cx="1928" cy="1593"/>
            </a:xfrm>
            <a:custGeom>
              <a:avLst/>
              <a:gdLst/>
              <a:ahLst/>
              <a:cxnLst>
                <a:cxn ang="0">
                  <a:pos x="4" y="0"/>
                </a:cxn>
                <a:cxn ang="0">
                  <a:pos x="4" y="3"/>
                </a:cxn>
                <a:cxn ang="0">
                  <a:pos x="0" y="7"/>
                </a:cxn>
              </a:cxnLst>
              <a:rect l="0" t="0" r="r" b="b"/>
              <a:pathLst>
                <a:path w="4" h="7">
                  <a:moveTo>
                    <a:pt x="4" y="0"/>
                  </a:moveTo>
                  <a:lnTo>
                    <a:pt x="4" y="3"/>
                  </a:lnTo>
                  <a:lnTo>
                    <a:pt x="0" y="7"/>
                  </a:lnTo>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 name="Freeform 27"/>
            <p:cNvSpPr>
              <a:spLocks/>
            </p:cNvSpPr>
            <p:nvPr/>
          </p:nvSpPr>
          <p:spPr bwMode="auto">
            <a:xfrm>
              <a:off x="8828693" y="5494908"/>
              <a:ext cx="1928" cy="3187"/>
            </a:xfrm>
            <a:custGeom>
              <a:avLst/>
              <a:gdLst/>
              <a:ahLst/>
              <a:cxnLst>
                <a:cxn ang="0">
                  <a:pos x="10" y="0"/>
                </a:cxn>
                <a:cxn ang="0">
                  <a:pos x="0" y="8"/>
                </a:cxn>
                <a:cxn ang="0">
                  <a:pos x="0" y="11"/>
                </a:cxn>
              </a:cxnLst>
              <a:rect l="0" t="0" r="r" b="b"/>
              <a:pathLst>
                <a:path w="10" h="11">
                  <a:moveTo>
                    <a:pt x="10" y="0"/>
                  </a:moveTo>
                  <a:lnTo>
                    <a:pt x="0" y="8"/>
                  </a:lnTo>
                  <a:lnTo>
                    <a:pt x="0" y="11"/>
                  </a:lnTo>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9" name="Freeform 28"/>
            <p:cNvSpPr>
              <a:spLocks/>
            </p:cNvSpPr>
            <p:nvPr/>
          </p:nvSpPr>
          <p:spPr bwMode="auto">
            <a:xfrm>
              <a:off x="8840261" y="5544310"/>
              <a:ext cx="17349" cy="14343"/>
            </a:xfrm>
            <a:custGeom>
              <a:avLst/>
              <a:gdLst/>
              <a:ahLst/>
              <a:cxnLst>
                <a:cxn ang="0">
                  <a:pos x="0" y="14"/>
                </a:cxn>
                <a:cxn ang="0">
                  <a:pos x="4" y="22"/>
                </a:cxn>
                <a:cxn ang="0">
                  <a:pos x="3" y="40"/>
                </a:cxn>
                <a:cxn ang="0">
                  <a:pos x="8" y="62"/>
                </a:cxn>
                <a:cxn ang="0">
                  <a:pos x="19" y="73"/>
                </a:cxn>
                <a:cxn ang="0">
                  <a:pos x="34" y="68"/>
                </a:cxn>
                <a:cxn ang="0">
                  <a:pos x="56" y="51"/>
                </a:cxn>
                <a:cxn ang="0">
                  <a:pos x="70" y="34"/>
                </a:cxn>
                <a:cxn ang="0">
                  <a:pos x="74" y="14"/>
                </a:cxn>
                <a:cxn ang="0">
                  <a:pos x="64" y="3"/>
                </a:cxn>
                <a:cxn ang="0">
                  <a:pos x="31" y="0"/>
                </a:cxn>
                <a:cxn ang="0">
                  <a:pos x="9" y="3"/>
                </a:cxn>
                <a:cxn ang="0">
                  <a:pos x="0" y="4"/>
                </a:cxn>
                <a:cxn ang="0">
                  <a:pos x="0" y="14"/>
                </a:cxn>
              </a:cxnLst>
              <a:rect l="0" t="0" r="r" b="b"/>
              <a:pathLst>
                <a:path w="74" h="73">
                  <a:moveTo>
                    <a:pt x="0" y="14"/>
                  </a:moveTo>
                  <a:lnTo>
                    <a:pt x="4" y="22"/>
                  </a:lnTo>
                  <a:lnTo>
                    <a:pt x="3" y="40"/>
                  </a:lnTo>
                  <a:lnTo>
                    <a:pt x="8" y="62"/>
                  </a:lnTo>
                  <a:lnTo>
                    <a:pt x="19" y="73"/>
                  </a:lnTo>
                  <a:lnTo>
                    <a:pt x="34" y="68"/>
                  </a:lnTo>
                  <a:lnTo>
                    <a:pt x="56" y="51"/>
                  </a:lnTo>
                  <a:lnTo>
                    <a:pt x="70" y="34"/>
                  </a:lnTo>
                  <a:lnTo>
                    <a:pt x="74" y="14"/>
                  </a:lnTo>
                  <a:lnTo>
                    <a:pt x="64" y="3"/>
                  </a:lnTo>
                  <a:lnTo>
                    <a:pt x="31" y="0"/>
                  </a:lnTo>
                  <a:lnTo>
                    <a:pt x="9" y="3"/>
                  </a:lnTo>
                  <a:lnTo>
                    <a:pt x="0" y="4"/>
                  </a:lnTo>
                  <a:lnTo>
                    <a:pt x="0" y="1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0" name="Freeform 29"/>
            <p:cNvSpPr>
              <a:spLocks/>
            </p:cNvSpPr>
            <p:nvPr/>
          </p:nvSpPr>
          <p:spPr bwMode="auto">
            <a:xfrm>
              <a:off x="8888453" y="5279768"/>
              <a:ext cx="125300" cy="160957"/>
            </a:xfrm>
            <a:custGeom>
              <a:avLst/>
              <a:gdLst/>
              <a:ahLst/>
              <a:cxnLst>
                <a:cxn ang="0">
                  <a:pos x="8" y="21"/>
                </a:cxn>
                <a:cxn ang="0">
                  <a:pos x="2" y="55"/>
                </a:cxn>
                <a:cxn ang="0">
                  <a:pos x="41" y="87"/>
                </a:cxn>
                <a:cxn ang="0">
                  <a:pos x="60" y="138"/>
                </a:cxn>
                <a:cxn ang="0">
                  <a:pos x="75" y="188"/>
                </a:cxn>
                <a:cxn ang="0">
                  <a:pos x="113" y="235"/>
                </a:cxn>
                <a:cxn ang="0">
                  <a:pos x="137" y="295"/>
                </a:cxn>
                <a:cxn ang="0">
                  <a:pos x="168" y="326"/>
                </a:cxn>
                <a:cxn ang="0">
                  <a:pos x="194" y="375"/>
                </a:cxn>
                <a:cxn ang="0">
                  <a:pos x="209" y="425"/>
                </a:cxn>
                <a:cxn ang="0">
                  <a:pos x="204" y="483"/>
                </a:cxn>
                <a:cxn ang="0">
                  <a:pos x="165" y="522"/>
                </a:cxn>
                <a:cxn ang="0">
                  <a:pos x="137" y="534"/>
                </a:cxn>
                <a:cxn ang="0">
                  <a:pos x="137" y="573"/>
                </a:cxn>
                <a:cxn ang="0">
                  <a:pos x="160" y="610"/>
                </a:cxn>
                <a:cxn ang="0">
                  <a:pos x="213" y="620"/>
                </a:cxn>
                <a:cxn ang="0">
                  <a:pos x="258" y="641"/>
                </a:cxn>
                <a:cxn ang="0">
                  <a:pos x="254" y="701"/>
                </a:cxn>
                <a:cxn ang="0">
                  <a:pos x="235" y="717"/>
                </a:cxn>
                <a:cxn ang="0">
                  <a:pos x="237" y="751"/>
                </a:cxn>
                <a:cxn ang="0">
                  <a:pos x="277" y="763"/>
                </a:cxn>
                <a:cxn ang="0">
                  <a:pos x="290" y="800"/>
                </a:cxn>
                <a:cxn ang="0">
                  <a:pos x="316" y="795"/>
                </a:cxn>
                <a:cxn ang="0">
                  <a:pos x="359" y="729"/>
                </a:cxn>
                <a:cxn ang="0">
                  <a:pos x="390" y="677"/>
                </a:cxn>
                <a:cxn ang="0">
                  <a:pos x="406" y="605"/>
                </a:cxn>
                <a:cxn ang="0">
                  <a:pos x="402" y="558"/>
                </a:cxn>
                <a:cxn ang="0">
                  <a:pos x="430" y="541"/>
                </a:cxn>
                <a:cxn ang="0">
                  <a:pos x="459" y="548"/>
                </a:cxn>
                <a:cxn ang="0">
                  <a:pos x="472" y="494"/>
                </a:cxn>
                <a:cxn ang="0">
                  <a:pos x="496" y="460"/>
                </a:cxn>
                <a:cxn ang="0">
                  <a:pos x="503" y="414"/>
                </a:cxn>
                <a:cxn ang="0">
                  <a:pos x="506" y="374"/>
                </a:cxn>
                <a:cxn ang="0">
                  <a:pos x="517" y="346"/>
                </a:cxn>
                <a:cxn ang="0">
                  <a:pos x="486" y="331"/>
                </a:cxn>
                <a:cxn ang="0">
                  <a:pos x="442" y="351"/>
                </a:cxn>
                <a:cxn ang="0">
                  <a:pos x="409" y="393"/>
                </a:cxn>
                <a:cxn ang="0">
                  <a:pos x="373" y="390"/>
                </a:cxn>
                <a:cxn ang="0">
                  <a:pos x="335" y="364"/>
                </a:cxn>
                <a:cxn ang="0">
                  <a:pos x="320" y="335"/>
                </a:cxn>
                <a:cxn ang="0">
                  <a:pos x="306" y="265"/>
                </a:cxn>
                <a:cxn ang="0">
                  <a:pos x="285" y="231"/>
                </a:cxn>
                <a:cxn ang="0">
                  <a:pos x="257" y="226"/>
                </a:cxn>
                <a:cxn ang="0">
                  <a:pos x="258" y="281"/>
                </a:cxn>
                <a:cxn ang="0">
                  <a:pos x="237" y="278"/>
                </a:cxn>
                <a:cxn ang="0">
                  <a:pos x="241" y="251"/>
                </a:cxn>
                <a:cxn ang="0">
                  <a:pos x="237" y="210"/>
                </a:cxn>
                <a:cxn ang="0">
                  <a:pos x="205" y="188"/>
                </a:cxn>
                <a:cxn ang="0">
                  <a:pos x="182" y="154"/>
                </a:cxn>
                <a:cxn ang="0">
                  <a:pos x="178" y="121"/>
                </a:cxn>
                <a:cxn ang="0">
                  <a:pos x="139" y="103"/>
                </a:cxn>
                <a:cxn ang="0">
                  <a:pos x="120" y="72"/>
                </a:cxn>
                <a:cxn ang="0">
                  <a:pos x="91" y="52"/>
                </a:cxn>
                <a:cxn ang="0">
                  <a:pos x="72" y="39"/>
                </a:cxn>
                <a:cxn ang="0">
                  <a:pos x="59" y="5"/>
                </a:cxn>
                <a:cxn ang="0">
                  <a:pos x="17" y="11"/>
                </a:cxn>
              </a:cxnLst>
              <a:rect l="0" t="0" r="r" b="b"/>
              <a:pathLst>
                <a:path w="517" h="804">
                  <a:moveTo>
                    <a:pt x="17" y="11"/>
                  </a:moveTo>
                  <a:lnTo>
                    <a:pt x="8" y="21"/>
                  </a:lnTo>
                  <a:lnTo>
                    <a:pt x="0" y="41"/>
                  </a:lnTo>
                  <a:lnTo>
                    <a:pt x="2" y="55"/>
                  </a:lnTo>
                  <a:lnTo>
                    <a:pt x="16" y="69"/>
                  </a:lnTo>
                  <a:lnTo>
                    <a:pt x="41" y="87"/>
                  </a:lnTo>
                  <a:lnTo>
                    <a:pt x="56" y="109"/>
                  </a:lnTo>
                  <a:lnTo>
                    <a:pt x="60" y="138"/>
                  </a:lnTo>
                  <a:lnTo>
                    <a:pt x="66" y="166"/>
                  </a:lnTo>
                  <a:lnTo>
                    <a:pt x="75" y="188"/>
                  </a:lnTo>
                  <a:lnTo>
                    <a:pt x="91" y="215"/>
                  </a:lnTo>
                  <a:lnTo>
                    <a:pt x="113" y="235"/>
                  </a:lnTo>
                  <a:lnTo>
                    <a:pt x="127" y="253"/>
                  </a:lnTo>
                  <a:lnTo>
                    <a:pt x="137" y="295"/>
                  </a:lnTo>
                  <a:lnTo>
                    <a:pt x="147" y="304"/>
                  </a:lnTo>
                  <a:lnTo>
                    <a:pt x="168" y="326"/>
                  </a:lnTo>
                  <a:lnTo>
                    <a:pt x="184" y="352"/>
                  </a:lnTo>
                  <a:lnTo>
                    <a:pt x="194" y="375"/>
                  </a:lnTo>
                  <a:lnTo>
                    <a:pt x="203" y="399"/>
                  </a:lnTo>
                  <a:lnTo>
                    <a:pt x="209" y="425"/>
                  </a:lnTo>
                  <a:lnTo>
                    <a:pt x="209" y="460"/>
                  </a:lnTo>
                  <a:lnTo>
                    <a:pt x="204" y="483"/>
                  </a:lnTo>
                  <a:lnTo>
                    <a:pt x="185" y="509"/>
                  </a:lnTo>
                  <a:lnTo>
                    <a:pt x="165" y="522"/>
                  </a:lnTo>
                  <a:lnTo>
                    <a:pt x="141" y="530"/>
                  </a:lnTo>
                  <a:lnTo>
                    <a:pt x="137" y="534"/>
                  </a:lnTo>
                  <a:lnTo>
                    <a:pt x="132" y="553"/>
                  </a:lnTo>
                  <a:lnTo>
                    <a:pt x="137" y="573"/>
                  </a:lnTo>
                  <a:lnTo>
                    <a:pt x="144" y="597"/>
                  </a:lnTo>
                  <a:lnTo>
                    <a:pt x="160" y="610"/>
                  </a:lnTo>
                  <a:lnTo>
                    <a:pt x="176" y="617"/>
                  </a:lnTo>
                  <a:lnTo>
                    <a:pt x="213" y="620"/>
                  </a:lnTo>
                  <a:lnTo>
                    <a:pt x="246" y="628"/>
                  </a:lnTo>
                  <a:lnTo>
                    <a:pt x="258" y="641"/>
                  </a:lnTo>
                  <a:lnTo>
                    <a:pt x="260" y="675"/>
                  </a:lnTo>
                  <a:lnTo>
                    <a:pt x="254" y="701"/>
                  </a:lnTo>
                  <a:lnTo>
                    <a:pt x="237" y="711"/>
                  </a:lnTo>
                  <a:lnTo>
                    <a:pt x="235" y="717"/>
                  </a:lnTo>
                  <a:lnTo>
                    <a:pt x="232" y="736"/>
                  </a:lnTo>
                  <a:lnTo>
                    <a:pt x="237" y="751"/>
                  </a:lnTo>
                  <a:lnTo>
                    <a:pt x="251" y="761"/>
                  </a:lnTo>
                  <a:lnTo>
                    <a:pt x="277" y="763"/>
                  </a:lnTo>
                  <a:lnTo>
                    <a:pt x="285" y="775"/>
                  </a:lnTo>
                  <a:lnTo>
                    <a:pt x="290" y="800"/>
                  </a:lnTo>
                  <a:lnTo>
                    <a:pt x="304" y="804"/>
                  </a:lnTo>
                  <a:lnTo>
                    <a:pt x="316" y="795"/>
                  </a:lnTo>
                  <a:lnTo>
                    <a:pt x="342" y="763"/>
                  </a:lnTo>
                  <a:lnTo>
                    <a:pt x="359" y="729"/>
                  </a:lnTo>
                  <a:lnTo>
                    <a:pt x="376" y="701"/>
                  </a:lnTo>
                  <a:lnTo>
                    <a:pt x="390" y="677"/>
                  </a:lnTo>
                  <a:lnTo>
                    <a:pt x="406" y="630"/>
                  </a:lnTo>
                  <a:lnTo>
                    <a:pt x="406" y="605"/>
                  </a:lnTo>
                  <a:lnTo>
                    <a:pt x="402" y="582"/>
                  </a:lnTo>
                  <a:lnTo>
                    <a:pt x="402" y="558"/>
                  </a:lnTo>
                  <a:lnTo>
                    <a:pt x="411" y="545"/>
                  </a:lnTo>
                  <a:lnTo>
                    <a:pt x="430" y="541"/>
                  </a:lnTo>
                  <a:lnTo>
                    <a:pt x="448" y="551"/>
                  </a:lnTo>
                  <a:lnTo>
                    <a:pt x="459" y="548"/>
                  </a:lnTo>
                  <a:lnTo>
                    <a:pt x="464" y="513"/>
                  </a:lnTo>
                  <a:lnTo>
                    <a:pt x="472" y="494"/>
                  </a:lnTo>
                  <a:lnTo>
                    <a:pt x="486" y="475"/>
                  </a:lnTo>
                  <a:lnTo>
                    <a:pt x="496" y="460"/>
                  </a:lnTo>
                  <a:lnTo>
                    <a:pt x="504" y="439"/>
                  </a:lnTo>
                  <a:lnTo>
                    <a:pt x="503" y="414"/>
                  </a:lnTo>
                  <a:lnTo>
                    <a:pt x="501" y="395"/>
                  </a:lnTo>
                  <a:lnTo>
                    <a:pt x="506" y="374"/>
                  </a:lnTo>
                  <a:lnTo>
                    <a:pt x="517" y="354"/>
                  </a:lnTo>
                  <a:lnTo>
                    <a:pt x="517" y="346"/>
                  </a:lnTo>
                  <a:lnTo>
                    <a:pt x="509" y="337"/>
                  </a:lnTo>
                  <a:lnTo>
                    <a:pt x="486" y="331"/>
                  </a:lnTo>
                  <a:lnTo>
                    <a:pt x="462" y="335"/>
                  </a:lnTo>
                  <a:lnTo>
                    <a:pt x="442" y="351"/>
                  </a:lnTo>
                  <a:lnTo>
                    <a:pt x="423" y="374"/>
                  </a:lnTo>
                  <a:lnTo>
                    <a:pt x="409" y="393"/>
                  </a:lnTo>
                  <a:lnTo>
                    <a:pt x="392" y="398"/>
                  </a:lnTo>
                  <a:lnTo>
                    <a:pt x="373" y="390"/>
                  </a:lnTo>
                  <a:lnTo>
                    <a:pt x="355" y="374"/>
                  </a:lnTo>
                  <a:lnTo>
                    <a:pt x="335" y="364"/>
                  </a:lnTo>
                  <a:lnTo>
                    <a:pt x="323" y="350"/>
                  </a:lnTo>
                  <a:lnTo>
                    <a:pt x="320" y="335"/>
                  </a:lnTo>
                  <a:lnTo>
                    <a:pt x="314" y="296"/>
                  </a:lnTo>
                  <a:lnTo>
                    <a:pt x="306" y="265"/>
                  </a:lnTo>
                  <a:lnTo>
                    <a:pt x="297" y="249"/>
                  </a:lnTo>
                  <a:lnTo>
                    <a:pt x="285" y="231"/>
                  </a:lnTo>
                  <a:lnTo>
                    <a:pt x="267" y="221"/>
                  </a:lnTo>
                  <a:lnTo>
                    <a:pt x="257" y="226"/>
                  </a:lnTo>
                  <a:lnTo>
                    <a:pt x="257" y="259"/>
                  </a:lnTo>
                  <a:lnTo>
                    <a:pt x="258" y="281"/>
                  </a:lnTo>
                  <a:lnTo>
                    <a:pt x="252" y="285"/>
                  </a:lnTo>
                  <a:lnTo>
                    <a:pt x="237" y="278"/>
                  </a:lnTo>
                  <a:lnTo>
                    <a:pt x="232" y="273"/>
                  </a:lnTo>
                  <a:lnTo>
                    <a:pt x="241" y="251"/>
                  </a:lnTo>
                  <a:lnTo>
                    <a:pt x="244" y="228"/>
                  </a:lnTo>
                  <a:lnTo>
                    <a:pt x="237" y="210"/>
                  </a:lnTo>
                  <a:lnTo>
                    <a:pt x="221" y="198"/>
                  </a:lnTo>
                  <a:lnTo>
                    <a:pt x="205" y="188"/>
                  </a:lnTo>
                  <a:lnTo>
                    <a:pt x="193" y="173"/>
                  </a:lnTo>
                  <a:lnTo>
                    <a:pt x="182" y="154"/>
                  </a:lnTo>
                  <a:lnTo>
                    <a:pt x="182" y="134"/>
                  </a:lnTo>
                  <a:lnTo>
                    <a:pt x="178" y="121"/>
                  </a:lnTo>
                  <a:lnTo>
                    <a:pt x="165" y="109"/>
                  </a:lnTo>
                  <a:lnTo>
                    <a:pt x="139" y="103"/>
                  </a:lnTo>
                  <a:lnTo>
                    <a:pt x="127" y="90"/>
                  </a:lnTo>
                  <a:lnTo>
                    <a:pt x="120" y="72"/>
                  </a:lnTo>
                  <a:lnTo>
                    <a:pt x="109" y="60"/>
                  </a:lnTo>
                  <a:lnTo>
                    <a:pt x="91" y="52"/>
                  </a:lnTo>
                  <a:lnTo>
                    <a:pt x="78" y="45"/>
                  </a:lnTo>
                  <a:lnTo>
                    <a:pt x="72" y="39"/>
                  </a:lnTo>
                  <a:lnTo>
                    <a:pt x="70" y="19"/>
                  </a:lnTo>
                  <a:lnTo>
                    <a:pt x="59" y="5"/>
                  </a:lnTo>
                  <a:lnTo>
                    <a:pt x="36" y="0"/>
                  </a:lnTo>
                  <a:lnTo>
                    <a:pt x="17" y="1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1" name="Freeform 30"/>
            <p:cNvSpPr>
              <a:spLocks/>
            </p:cNvSpPr>
            <p:nvPr/>
          </p:nvSpPr>
          <p:spPr bwMode="auto">
            <a:xfrm>
              <a:off x="8177132" y="5408852"/>
              <a:ext cx="73252" cy="71713"/>
            </a:xfrm>
            <a:custGeom>
              <a:avLst/>
              <a:gdLst/>
              <a:ahLst/>
              <a:cxnLst>
                <a:cxn ang="0">
                  <a:pos x="3" y="0"/>
                </a:cxn>
                <a:cxn ang="0">
                  <a:pos x="0" y="44"/>
                </a:cxn>
                <a:cxn ang="0">
                  <a:pos x="1" y="84"/>
                </a:cxn>
                <a:cxn ang="0">
                  <a:pos x="5" y="113"/>
                </a:cxn>
                <a:cxn ang="0">
                  <a:pos x="14" y="126"/>
                </a:cxn>
                <a:cxn ang="0">
                  <a:pos x="25" y="155"/>
                </a:cxn>
                <a:cxn ang="0">
                  <a:pos x="38" y="173"/>
                </a:cxn>
                <a:cxn ang="0">
                  <a:pos x="52" y="192"/>
                </a:cxn>
                <a:cxn ang="0">
                  <a:pos x="60" y="213"/>
                </a:cxn>
                <a:cxn ang="0">
                  <a:pos x="55" y="226"/>
                </a:cxn>
                <a:cxn ang="0">
                  <a:pos x="39" y="211"/>
                </a:cxn>
                <a:cxn ang="0">
                  <a:pos x="36" y="226"/>
                </a:cxn>
                <a:cxn ang="0">
                  <a:pos x="54" y="263"/>
                </a:cxn>
                <a:cxn ang="0">
                  <a:pos x="69" y="287"/>
                </a:cxn>
                <a:cxn ang="0">
                  <a:pos x="82" y="307"/>
                </a:cxn>
                <a:cxn ang="0">
                  <a:pos x="77" y="329"/>
                </a:cxn>
                <a:cxn ang="0">
                  <a:pos x="90" y="340"/>
                </a:cxn>
                <a:cxn ang="0">
                  <a:pos x="122" y="335"/>
                </a:cxn>
                <a:cxn ang="0">
                  <a:pos x="151" y="356"/>
                </a:cxn>
                <a:cxn ang="0">
                  <a:pos x="162" y="356"/>
                </a:cxn>
                <a:cxn ang="0">
                  <a:pos x="168" y="340"/>
                </a:cxn>
                <a:cxn ang="0">
                  <a:pos x="192" y="312"/>
                </a:cxn>
                <a:cxn ang="0">
                  <a:pos x="209" y="288"/>
                </a:cxn>
                <a:cxn ang="0">
                  <a:pos x="224" y="280"/>
                </a:cxn>
                <a:cxn ang="0">
                  <a:pos x="232" y="296"/>
                </a:cxn>
                <a:cxn ang="0">
                  <a:pos x="224" y="306"/>
                </a:cxn>
                <a:cxn ang="0">
                  <a:pos x="232" y="325"/>
                </a:cxn>
                <a:cxn ang="0">
                  <a:pos x="257" y="334"/>
                </a:cxn>
                <a:cxn ang="0">
                  <a:pos x="269" y="293"/>
                </a:cxn>
                <a:cxn ang="0">
                  <a:pos x="261" y="274"/>
                </a:cxn>
                <a:cxn ang="0">
                  <a:pos x="261" y="251"/>
                </a:cxn>
                <a:cxn ang="0">
                  <a:pos x="259" y="226"/>
                </a:cxn>
                <a:cxn ang="0">
                  <a:pos x="272" y="201"/>
                </a:cxn>
                <a:cxn ang="0">
                  <a:pos x="282" y="226"/>
                </a:cxn>
                <a:cxn ang="0">
                  <a:pos x="292" y="226"/>
                </a:cxn>
                <a:cxn ang="0">
                  <a:pos x="296" y="181"/>
                </a:cxn>
                <a:cxn ang="0">
                  <a:pos x="301" y="122"/>
                </a:cxn>
                <a:cxn ang="0">
                  <a:pos x="302" y="87"/>
                </a:cxn>
                <a:cxn ang="0">
                  <a:pos x="301" y="62"/>
                </a:cxn>
                <a:cxn ang="0">
                  <a:pos x="290" y="53"/>
                </a:cxn>
                <a:cxn ang="0">
                  <a:pos x="264" y="62"/>
                </a:cxn>
                <a:cxn ang="0">
                  <a:pos x="254" y="59"/>
                </a:cxn>
                <a:cxn ang="0">
                  <a:pos x="242" y="53"/>
                </a:cxn>
                <a:cxn ang="0">
                  <a:pos x="225" y="78"/>
                </a:cxn>
                <a:cxn ang="0">
                  <a:pos x="215" y="78"/>
                </a:cxn>
                <a:cxn ang="0">
                  <a:pos x="192" y="67"/>
                </a:cxn>
                <a:cxn ang="0">
                  <a:pos x="172" y="70"/>
                </a:cxn>
                <a:cxn ang="0">
                  <a:pos x="159" y="75"/>
                </a:cxn>
                <a:cxn ang="0">
                  <a:pos x="122" y="67"/>
                </a:cxn>
                <a:cxn ang="0">
                  <a:pos x="101" y="53"/>
                </a:cxn>
                <a:cxn ang="0">
                  <a:pos x="72" y="40"/>
                </a:cxn>
                <a:cxn ang="0">
                  <a:pos x="63" y="28"/>
                </a:cxn>
                <a:cxn ang="0">
                  <a:pos x="51" y="35"/>
                </a:cxn>
                <a:cxn ang="0">
                  <a:pos x="26" y="34"/>
                </a:cxn>
                <a:cxn ang="0">
                  <a:pos x="14" y="9"/>
                </a:cxn>
                <a:cxn ang="0">
                  <a:pos x="9" y="0"/>
                </a:cxn>
              </a:cxnLst>
              <a:rect l="0" t="0" r="r" b="b"/>
              <a:pathLst>
                <a:path w="304" h="357">
                  <a:moveTo>
                    <a:pt x="8" y="0"/>
                  </a:moveTo>
                  <a:lnTo>
                    <a:pt x="3" y="0"/>
                  </a:lnTo>
                  <a:lnTo>
                    <a:pt x="1" y="5"/>
                  </a:lnTo>
                  <a:lnTo>
                    <a:pt x="0" y="44"/>
                  </a:lnTo>
                  <a:lnTo>
                    <a:pt x="0" y="56"/>
                  </a:lnTo>
                  <a:lnTo>
                    <a:pt x="1" y="84"/>
                  </a:lnTo>
                  <a:lnTo>
                    <a:pt x="3" y="97"/>
                  </a:lnTo>
                  <a:lnTo>
                    <a:pt x="5" y="113"/>
                  </a:lnTo>
                  <a:lnTo>
                    <a:pt x="11" y="123"/>
                  </a:lnTo>
                  <a:lnTo>
                    <a:pt x="14" y="126"/>
                  </a:lnTo>
                  <a:lnTo>
                    <a:pt x="20" y="135"/>
                  </a:lnTo>
                  <a:lnTo>
                    <a:pt x="25" y="155"/>
                  </a:lnTo>
                  <a:lnTo>
                    <a:pt x="28" y="165"/>
                  </a:lnTo>
                  <a:lnTo>
                    <a:pt x="38" y="173"/>
                  </a:lnTo>
                  <a:lnTo>
                    <a:pt x="45" y="181"/>
                  </a:lnTo>
                  <a:lnTo>
                    <a:pt x="52" y="192"/>
                  </a:lnTo>
                  <a:lnTo>
                    <a:pt x="55" y="203"/>
                  </a:lnTo>
                  <a:lnTo>
                    <a:pt x="60" y="213"/>
                  </a:lnTo>
                  <a:lnTo>
                    <a:pt x="60" y="219"/>
                  </a:lnTo>
                  <a:lnTo>
                    <a:pt x="55" y="226"/>
                  </a:lnTo>
                  <a:lnTo>
                    <a:pt x="45" y="214"/>
                  </a:lnTo>
                  <a:lnTo>
                    <a:pt x="39" y="211"/>
                  </a:lnTo>
                  <a:lnTo>
                    <a:pt x="35" y="215"/>
                  </a:lnTo>
                  <a:lnTo>
                    <a:pt x="36" y="226"/>
                  </a:lnTo>
                  <a:lnTo>
                    <a:pt x="37" y="236"/>
                  </a:lnTo>
                  <a:lnTo>
                    <a:pt x="54" y="263"/>
                  </a:lnTo>
                  <a:lnTo>
                    <a:pt x="57" y="271"/>
                  </a:lnTo>
                  <a:lnTo>
                    <a:pt x="69" y="287"/>
                  </a:lnTo>
                  <a:lnTo>
                    <a:pt x="77" y="296"/>
                  </a:lnTo>
                  <a:lnTo>
                    <a:pt x="82" y="307"/>
                  </a:lnTo>
                  <a:lnTo>
                    <a:pt x="80" y="321"/>
                  </a:lnTo>
                  <a:lnTo>
                    <a:pt x="77" y="329"/>
                  </a:lnTo>
                  <a:lnTo>
                    <a:pt x="82" y="336"/>
                  </a:lnTo>
                  <a:lnTo>
                    <a:pt x="90" y="340"/>
                  </a:lnTo>
                  <a:lnTo>
                    <a:pt x="114" y="336"/>
                  </a:lnTo>
                  <a:lnTo>
                    <a:pt x="122" y="335"/>
                  </a:lnTo>
                  <a:lnTo>
                    <a:pt x="131" y="339"/>
                  </a:lnTo>
                  <a:lnTo>
                    <a:pt x="151" y="356"/>
                  </a:lnTo>
                  <a:lnTo>
                    <a:pt x="156" y="357"/>
                  </a:lnTo>
                  <a:lnTo>
                    <a:pt x="162" y="356"/>
                  </a:lnTo>
                  <a:lnTo>
                    <a:pt x="166" y="350"/>
                  </a:lnTo>
                  <a:lnTo>
                    <a:pt x="168" y="340"/>
                  </a:lnTo>
                  <a:lnTo>
                    <a:pt x="172" y="328"/>
                  </a:lnTo>
                  <a:lnTo>
                    <a:pt x="192" y="312"/>
                  </a:lnTo>
                  <a:lnTo>
                    <a:pt x="202" y="296"/>
                  </a:lnTo>
                  <a:lnTo>
                    <a:pt x="209" y="288"/>
                  </a:lnTo>
                  <a:lnTo>
                    <a:pt x="213" y="279"/>
                  </a:lnTo>
                  <a:lnTo>
                    <a:pt x="224" y="280"/>
                  </a:lnTo>
                  <a:lnTo>
                    <a:pt x="231" y="287"/>
                  </a:lnTo>
                  <a:lnTo>
                    <a:pt x="232" y="296"/>
                  </a:lnTo>
                  <a:lnTo>
                    <a:pt x="227" y="301"/>
                  </a:lnTo>
                  <a:lnTo>
                    <a:pt x="224" y="306"/>
                  </a:lnTo>
                  <a:lnTo>
                    <a:pt x="227" y="314"/>
                  </a:lnTo>
                  <a:lnTo>
                    <a:pt x="232" y="325"/>
                  </a:lnTo>
                  <a:lnTo>
                    <a:pt x="243" y="335"/>
                  </a:lnTo>
                  <a:lnTo>
                    <a:pt x="257" y="334"/>
                  </a:lnTo>
                  <a:lnTo>
                    <a:pt x="266" y="318"/>
                  </a:lnTo>
                  <a:lnTo>
                    <a:pt x="269" y="293"/>
                  </a:lnTo>
                  <a:lnTo>
                    <a:pt x="259" y="288"/>
                  </a:lnTo>
                  <a:lnTo>
                    <a:pt x="261" y="274"/>
                  </a:lnTo>
                  <a:lnTo>
                    <a:pt x="263" y="263"/>
                  </a:lnTo>
                  <a:lnTo>
                    <a:pt x="261" y="251"/>
                  </a:lnTo>
                  <a:lnTo>
                    <a:pt x="259" y="238"/>
                  </a:lnTo>
                  <a:lnTo>
                    <a:pt x="259" y="226"/>
                  </a:lnTo>
                  <a:lnTo>
                    <a:pt x="264" y="211"/>
                  </a:lnTo>
                  <a:lnTo>
                    <a:pt x="272" y="201"/>
                  </a:lnTo>
                  <a:lnTo>
                    <a:pt x="280" y="213"/>
                  </a:lnTo>
                  <a:lnTo>
                    <a:pt x="282" y="226"/>
                  </a:lnTo>
                  <a:lnTo>
                    <a:pt x="288" y="229"/>
                  </a:lnTo>
                  <a:lnTo>
                    <a:pt x="292" y="226"/>
                  </a:lnTo>
                  <a:lnTo>
                    <a:pt x="296" y="213"/>
                  </a:lnTo>
                  <a:lnTo>
                    <a:pt x="296" y="181"/>
                  </a:lnTo>
                  <a:lnTo>
                    <a:pt x="299" y="155"/>
                  </a:lnTo>
                  <a:lnTo>
                    <a:pt x="301" y="122"/>
                  </a:lnTo>
                  <a:lnTo>
                    <a:pt x="302" y="99"/>
                  </a:lnTo>
                  <a:lnTo>
                    <a:pt x="302" y="87"/>
                  </a:lnTo>
                  <a:lnTo>
                    <a:pt x="304" y="74"/>
                  </a:lnTo>
                  <a:lnTo>
                    <a:pt x="301" y="62"/>
                  </a:lnTo>
                  <a:lnTo>
                    <a:pt x="296" y="57"/>
                  </a:lnTo>
                  <a:lnTo>
                    <a:pt x="290" y="53"/>
                  </a:lnTo>
                  <a:lnTo>
                    <a:pt x="282" y="56"/>
                  </a:lnTo>
                  <a:lnTo>
                    <a:pt x="264" y="62"/>
                  </a:lnTo>
                  <a:lnTo>
                    <a:pt x="260" y="64"/>
                  </a:lnTo>
                  <a:lnTo>
                    <a:pt x="254" y="59"/>
                  </a:lnTo>
                  <a:lnTo>
                    <a:pt x="246" y="53"/>
                  </a:lnTo>
                  <a:lnTo>
                    <a:pt x="242" y="53"/>
                  </a:lnTo>
                  <a:lnTo>
                    <a:pt x="238" y="56"/>
                  </a:lnTo>
                  <a:lnTo>
                    <a:pt x="225" y="78"/>
                  </a:lnTo>
                  <a:lnTo>
                    <a:pt x="221" y="80"/>
                  </a:lnTo>
                  <a:lnTo>
                    <a:pt x="215" y="78"/>
                  </a:lnTo>
                  <a:lnTo>
                    <a:pt x="204" y="70"/>
                  </a:lnTo>
                  <a:lnTo>
                    <a:pt x="192" y="67"/>
                  </a:lnTo>
                  <a:lnTo>
                    <a:pt x="182" y="67"/>
                  </a:lnTo>
                  <a:lnTo>
                    <a:pt x="172" y="70"/>
                  </a:lnTo>
                  <a:lnTo>
                    <a:pt x="164" y="76"/>
                  </a:lnTo>
                  <a:lnTo>
                    <a:pt x="159" y="75"/>
                  </a:lnTo>
                  <a:lnTo>
                    <a:pt x="147" y="74"/>
                  </a:lnTo>
                  <a:lnTo>
                    <a:pt x="122" y="67"/>
                  </a:lnTo>
                  <a:lnTo>
                    <a:pt x="113" y="56"/>
                  </a:lnTo>
                  <a:lnTo>
                    <a:pt x="101" y="53"/>
                  </a:lnTo>
                  <a:lnTo>
                    <a:pt x="77" y="47"/>
                  </a:lnTo>
                  <a:lnTo>
                    <a:pt x="72" y="40"/>
                  </a:lnTo>
                  <a:lnTo>
                    <a:pt x="67" y="32"/>
                  </a:lnTo>
                  <a:lnTo>
                    <a:pt x="63" y="28"/>
                  </a:lnTo>
                  <a:lnTo>
                    <a:pt x="55" y="32"/>
                  </a:lnTo>
                  <a:lnTo>
                    <a:pt x="51" y="35"/>
                  </a:lnTo>
                  <a:lnTo>
                    <a:pt x="37" y="37"/>
                  </a:lnTo>
                  <a:lnTo>
                    <a:pt x="26" y="34"/>
                  </a:lnTo>
                  <a:lnTo>
                    <a:pt x="18" y="28"/>
                  </a:lnTo>
                  <a:lnTo>
                    <a:pt x="14" y="9"/>
                  </a:lnTo>
                  <a:lnTo>
                    <a:pt x="10" y="1"/>
                  </a:lnTo>
                  <a:lnTo>
                    <a:pt x="9" y="0"/>
                  </a:lnTo>
                  <a:lnTo>
                    <a:pt x="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2" name="Freeform 31"/>
            <p:cNvSpPr>
              <a:spLocks/>
            </p:cNvSpPr>
            <p:nvPr/>
          </p:nvSpPr>
          <p:spPr bwMode="auto">
            <a:xfrm>
              <a:off x="7465812" y="4765025"/>
              <a:ext cx="938789" cy="618329"/>
            </a:xfrm>
            <a:custGeom>
              <a:avLst/>
              <a:gdLst/>
              <a:ahLst/>
              <a:cxnLst>
                <a:cxn ang="0">
                  <a:pos x="1070" y="2590"/>
                </a:cxn>
                <a:cxn ang="0">
                  <a:pos x="778" y="2674"/>
                </a:cxn>
                <a:cxn ang="0">
                  <a:pos x="554" y="2794"/>
                </a:cxn>
                <a:cxn ang="0">
                  <a:pos x="370" y="2663"/>
                </a:cxn>
                <a:cxn ang="0">
                  <a:pos x="264" y="2216"/>
                </a:cxn>
                <a:cxn ang="0">
                  <a:pos x="55" y="1856"/>
                </a:cxn>
                <a:cxn ang="0">
                  <a:pos x="107" y="1810"/>
                </a:cxn>
                <a:cxn ang="0">
                  <a:pos x="31" y="1563"/>
                </a:cxn>
                <a:cxn ang="0">
                  <a:pos x="65" y="1433"/>
                </a:cxn>
                <a:cxn ang="0">
                  <a:pos x="337" y="1163"/>
                </a:cxn>
                <a:cxn ang="0">
                  <a:pos x="601" y="1073"/>
                </a:cxn>
                <a:cxn ang="0">
                  <a:pos x="814" y="793"/>
                </a:cxn>
                <a:cxn ang="0">
                  <a:pos x="924" y="706"/>
                </a:cxn>
                <a:cxn ang="0">
                  <a:pos x="1003" y="616"/>
                </a:cxn>
                <a:cxn ang="0">
                  <a:pos x="1049" y="512"/>
                </a:cxn>
                <a:cxn ang="0">
                  <a:pos x="1148" y="465"/>
                </a:cxn>
                <a:cxn ang="0">
                  <a:pos x="1204" y="349"/>
                </a:cxn>
                <a:cxn ang="0">
                  <a:pos x="1330" y="347"/>
                </a:cxn>
                <a:cxn ang="0">
                  <a:pos x="1458" y="466"/>
                </a:cxn>
                <a:cxn ang="0">
                  <a:pos x="1587" y="421"/>
                </a:cxn>
                <a:cxn ang="0">
                  <a:pos x="1616" y="294"/>
                </a:cxn>
                <a:cxn ang="0">
                  <a:pos x="1697" y="188"/>
                </a:cxn>
                <a:cxn ang="0">
                  <a:pos x="1864" y="132"/>
                </a:cxn>
                <a:cxn ang="0">
                  <a:pos x="2003" y="110"/>
                </a:cxn>
                <a:cxn ang="0">
                  <a:pos x="2219" y="139"/>
                </a:cxn>
                <a:cxn ang="0">
                  <a:pos x="2298" y="142"/>
                </a:cxn>
                <a:cxn ang="0">
                  <a:pos x="2260" y="249"/>
                </a:cxn>
                <a:cxn ang="0">
                  <a:pos x="2197" y="415"/>
                </a:cxn>
                <a:cxn ang="0">
                  <a:pos x="2407" y="593"/>
                </a:cxn>
                <a:cxn ang="0">
                  <a:pos x="2640" y="751"/>
                </a:cxn>
                <a:cxn ang="0">
                  <a:pos x="2822" y="410"/>
                </a:cxn>
                <a:cxn ang="0">
                  <a:pos x="2863" y="128"/>
                </a:cxn>
                <a:cxn ang="0">
                  <a:pos x="3000" y="135"/>
                </a:cxn>
                <a:cxn ang="0">
                  <a:pos x="3045" y="268"/>
                </a:cxn>
                <a:cxn ang="0">
                  <a:pos x="3142" y="430"/>
                </a:cxn>
                <a:cxn ang="0">
                  <a:pos x="3203" y="616"/>
                </a:cxn>
                <a:cxn ang="0">
                  <a:pos x="3311" y="941"/>
                </a:cxn>
                <a:cxn ang="0">
                  <a:pos x="3457" y="1040"/>
                </a:cxn>
                <a:cxn ang="0">
                  <a:pos x="3539" y="1161"/>
                </a:cxn>
                <a:cxn ang="0">
                  <a:pos x="3623" y="1367"/>
                </a:cxn>
                <a:cxn ang="0">
                  <a:pos x="3703" y="1364"/>
                </a:cxn>
                <a:cxn ang="0">
                  <a:pos x="3750" y="1520"/>
                </a:cxn>
                <a:cxn ang="0">
                  <a:pos x="3867" y="1756"/>
                </a:cxn>
                <a:cxn ang="0">
                  <a:pos x="3855" y="2066"/>
                </a:cxn>
                <a:cxn ang="0">
                  <a:pos x="3706" y="2446"/>
                </a:cxn>
                <a:cxn ang="0">
                  <a:pos x="3575" y="2594"/>
                </a:cxn>
                <a:cxn ang="0">
                  <a:pos x="3485" y="2762"/>
                </a:cxn>
                <a:cxn ang="0">
                  <a:pos x="3345" y="2984"/>
                </a:cxn>
                <a:cxn ang="0">
                  <a:pos x="3107" y="3102"/>
                </a:cxn>
                <a:cxn ang="0">
                  <a:pos x="3018" y="3006"/>
                </a:cxn>
                <a:cxn ang="0">
                  <a:pos x="2882" y="3052"/>
                </a:cxn>
                <a:cxn ang="0">
                  <a:pos x="2654" y="2945"/>
                </a:cxn>
                <a:cxn ang="0">
                  <a:pos x="2534" y="2715"/>
                </a:cxn>
                <a:cxn ang="0">
                  <a:pos x="2462" y="2666"/>
                </a:cxn>
                <a:cxn ang="0">
                  <a:pos x="2391" y="2586"/>
                </a:cxn>
                <a:cxn ang="0">
                  <a:pos x="2387" y="2448"/>
                </a:cxn>
                <a:cxn ang="0">
                  <a:pos x="2257" y="2525"/>
                </a:cxn>
                <a:cxn ang="0">
                  <a:pos x="2113" y="2425"/>
                </a:cxn>
                <a:cxn ang="0">
                  <a:pos x="2010" y="2315"/>
                </a:cxn>
                <a:cxn ang="0">
                  <a:pos x="1745" y="2277"/>
                </a:cxn>
              </a:cxnLst>
              <a:rect l="0" t="0" r="r" b="b"/>
              <a:pathLst>
                <a:path w="3890" h="3105">
                  <a:moveTo>
                    <a:pt x="1593" y="2296"/>
                  </a:moveTo>
                  <a:lnTo>
                    <a:pt x="1524" y="2331"/>
                  </a:lnTo>
                  <a:lnTo>
                    <a:pt x="1418" y="2373"/>
                  </a:lnTo>
                  <a:lnTo>
                    <a:pt x="1381" y="2379"/>
                  </a:lnTo>
                  <a:lnTo>
                    <a:pt x="1310" y="2379"/>
                  </a:lnTo>
                  <a:lnTo>
                    <a:pt x="1242" y="2425"/>
                  </a:lnTo>
                  <a:lnTo>
                    <a:pt x="1205" y="2461"/>
                  </a:lnTo>
                  <a:lnTo>
                    <a:pt x="1175" y="2447"/>
                  </a:lnTo>
                  <a:lnTo>
                    <a:pt x="1162" y="2455"/>
                  </a:lnTo>
                  <a:lnTo>
                    <a:pt x="1155" y="2474"/>
                  </a:lnTo>
                  <a:lnTo>
                    <a:pt x="1140" y="2526"/>
                  </a:lnTo>
                  <a:lnTo>
                    <a:pt x="1123" y="2568"/>
                  </a:lnTo>
                  <a:lnTo>
                    <a:pt x="1094" y="2603"/>
                  </a:lnTo>
                  <a:lnTo>
                    <a:pt x="1088" y="2600"/>
                  </a:lnTo>
                  <a:lnTo>
                    <a:pt x="1070" y="2590"/>
                  </a:lnTo>
                  <a:lnTo>
                    <a:pt x="1029" y="2596"/>
                  </a:lnTo>
                  <a:lnTo>
                    <a:pt x="1016" y="2616"/>
                  </a:lnTo>
                  <a:lnTo>
                    <a:pt x="999" y="2618"/>
                  </a:lnTo>
                  <a:lnTo>
                    <a:pt x="971" y="2597"/>
                  </a:lnTo>
                  <a:lnTo>
                    <a:pt x="947" y="2605"/>
                  </a:lnTo>
                  <a:lnTo>
                    <a:pt x="920" y="2622"/>
                  </a:lnTo>
                  <a:lnTo>
                    <a:pt x="902" y="2614"/>
                  </a:lnTo>
                  <a:lnTo>
                    <a:pt x="879" y="2605"/>
                  </a:lnTo>
                  <a:lnTo>
                    <a:pt x="867" y="2608"/>
                  </a:lnTo>
                  <a:lnTo>
                    <a:pt x="846" y="2635"/>
                  </a:lnTo>
                  <a:lnTo>
                    <a:pt x="834" y="2639"/>
                  </a:lnTo>
                  <a:lnTo>
                    <a:pt x="806" y="2635"/>
                  </a:lnTo>
                  <a:lnTo>
                    <a:pt x="789" y="2641"/>
                  </a:lnTo>
                  <a:lnTo>
                    <a:pt x="780" y="2650"/>
                  </a:lnTo>
                  <a:lnTo>
                    <a:pt x="778" y="2674"/>
                  </a:lnTo>
                  <a:lnTo>
                    <a:pt x="781" y="2701"/>
                  </a:lnTo>
                  <a:lnTo>
                    <a:pt x="780" y="2713"/>
                  </a:lnTo>
                  <a:lnTo>
                    <a:pt x="773" y="2719"/>
                  </a:lnTo>
                  <a:lnTo>
                    <a:pt x="764" y="2724"/>
                  </a:lnTo>
                  <a:lnTo>
                    <a:pt x="750" y="2718"/>
                  </a:lnTo>
                  <a:lnTo>
                    <a:pt x="719" y="2701"/>
                  </a:lnTo>
                  <a:lnTo>
                    <a:pt x="690" y="2759"/>
                  </a:lnTo>
                  <a:lnTo>
                    <a:pt x="671" y="2775"/>
                  </a:lnTo>
                  <a:lnTo>
                    <a:pt x="652" y="2773"/>
                  </a:lnTo>
                  <a:lnTo>
                    <a:pt x="628" y="2777"/>
                  </a:lnTo>
                  <a:lnTo>
                    <a:pt x="612" y="2784"/>
                  </a:lnTo>
                  <a:lnTo>
                    <a:pt x="596" y="2805"/>
                  </a:lnTo>
                  <a:lnTo>
                    <a:pt x="587" y="2805"/>
                  </a:lnTo>
                  <a:lnTo>
                    <a:pt x="568" y="2796"/>
                  </a:lnTo>
                  <a:lnTo>
                    <a:pt x="554" y="2794"/>
                  </a:lnTo>
                  <a:lnTo>
                    <a:pt x="542" y="2799"/>
                  </a:lnTo>
                  <a:lnTo>
                    <a:pt x="528" y="2813"/>
                  </a:lnTo>
                  <a:lnTo>
                    <a:pt x="520" y="2810"/>
                  </a:lnTo>
                  <a:lnTo>
                    <a:pt x="508" y="2794"/>
                  </a:lnTo>
                  <a:lnTo>
                    <a:pt x="500" y="2793"/>
                  </a:lnTo>
                  <a:lnTo>
                    <a:pt x="482" y="2801"/>
                  </a:lnTo>
                  <a:lnTo>
                    <a:pt x="473" y="2801"/>
                  </a:lnTo>
                  <a:lnTo>
                    <a:pt x="454" y="2784"/>
                  </a:lnTo>
                  <a:lnTo>
                    <a:pt x="417" y="2752"/>
                  </a:lnTo>
                  <a:lnTo>
                    <a:pt x="398" y="2754"/>
                  </a:lnTo>
                  <a:lnTo>
                    <a:pt x="390" y="2762"/>
                  </a:lnTo>
                  <a:lnTo>
                    <a:pt x="385" y="2754"/>
                  </a:lnTo>
                  <a:lnTo>
                    <a:pt x="359" y="2696"/>
                  </a:lnTo>
                  <a:lnTo>
                    <a:pt x="361" y="2677"/>
                  </a:lnTo>
                  <a:lnTo>
                    <a:pt x="370" y="2663"/>
                  </a:lnTo>
                  <a:lnTo>
                    <a:pt x="382" y="2661"/>
                  </a:lnTo>
                  <a:lnTo>
                    <a:pt x="407" y="2659"/>
                  </a:lnTo>
                  <a:lnTo>
                    <a:pt x="421" y="2646"/>
                  </a:lnTo>
                  <a:lnTo>
                    <a:pt x="413" y="2625"/>
                  </a:lnTo>
                  <a:lnTo>
                    <a:pt x="387" y="2577"/>
                  </a:lnTo>
                  <a:lnTo>
                    <a:pt x="393" y="2503"/>
                  </a:lnTo>
                  <a:lnTo>
                    <a:pt x="389" y="2478"/>
                  </a:lnTo>
                  <a:lnTo>
                    <a:pt x="370" y="2445"/>
                  </a:lnTo>
                  <a:lnTo>
                    <a:pt x="346" y="2418"/>
                  </a:lnTo>
                  <a:lnTo>
                    <a:pt x="322" y="2379"/>
                  </a:lnTo>
                  <a:lnTo>
                    <a:pt x="308" y="2342"/>
                  </a:lnTo>
                  <a:lnTo>
                    <a:pt x="300" y="2334"/>
                  </a:lnTo>
                  <a:lnTo>
                    <a:pt x="269" y="2307"/>
                  </a:lnTo>
                  <a:lnTo>
                    <a:pt x="271" y="2272"/>
                  </a:lnTo>
                  <a:lnTo>
                    <a:pt x="264" y="2216"/>
                  </a:lnTo>
                  <a:lnTo>
                    <a:pt x="260" y="2177"/>
                  </a:lnTo>
                  <a:lnTo>
                    <a:pt x="258" y="2168"/>
                  </a:lnTo>
                  <a:lnTo>
                    <a:pt x="230" y="2151"/>
                  </a:lnTo>
                  <a:lnTo>
                    <a:pt x="210" y="2122"/>
                  </a:lnTo>
                  <a:lnTo>
                    <a:pt x="200" y="2082"/>
                  </a:lnTo>
                  <a:lnTo>
                    <a:pt x="192" y="2078"/>
                  </a:lnTo>
                  <a:lnTo>
                    <a:pt x="160" y="2053"/>
                  </a:lnTo>
                  <a:lnTo>
                    <a:pt x="155" y="2037"/>
                  </a:lnTo>
                  <a:lnTo>
                    <a:pt x="155" y="2009"/>
                  </a:lnTo>
                  <a:lnTo>
                    <a:pt x="144" y="1978"/>
                  </a:lnTo>
                  <a:lnTo>
                    <a:pt x="76" y="1918"/>
                  </a:lnTo>
                  <a:lnTo>
                    <a:pt x="40" y="1878"/>
                  </a:lnTo>
                  <a:lnTo>
                    <a:pt x="33" y="1862"/>
                  </a:lnTo>
                  <a:lnTo>
                    <a:pt x="34" y="1851"/>
                  </a:lnTo>
                  <a:lnTo>
                    <a:pt x="55" y="1856"/>
                  </a:lnTo>
                  <a:lnTo>
                    <a:pt x="76" y="1875"/>
                  </a:lnTo>
                  <a:lnTo>
                    <a:pt x="97" y="1890"/>
                  </a:lnTo>
                  <a:lnTo>
                    <a:pt x="92" y="1873"/>
                  </a:lnTo>
                  <a:lnTo>
                    <a:pt x="76" y="1862"/>
                  </a:lnTo>
                  <a:lnTo>
                    <a:pt x="54" y="1834"/>
                  </a:lnTo>
                  <a:lnTo>
                    <a:pt x="39" y="1812"/>
                  </a:lnTo>
                  <a:lnTo>
                    <a:pt x="33" y="1795"/>
                  </a:lnTo>
                  <a:lnTo>
                    <a:pt x="31" y="1771"/>
                  </a:lnTo>
                  <a:lnTo>
                    <a:pt x="42" y="1756"/>
                  </a:lnTo>
                  <a:lnTo>
                    <a:pt x="65" y="1775"/>
                  </a:lnTo>
                  <a:lnTo>
                    <a:pt x="76" y="1793"/>
                  </a:lnTo>
                  <a:lnTo>
                    <a:pt x="81" y="1820"/>
                  </a:lnTo>
                  <a:lnTo>
                    <a:pt x="88" y="1835"/>
                  </a:lnTo>
                  <a:lnTo>
                    <a:pt x="98" y="1815"/>
                  </a:lnTo>
                  <a:lnTo>
                    <a:pt x="107" y="1810"/>
                  </a:lnTo>
                  <a:lnTo>
                    <a:pt x="111" y="1817"/>
                  </a:lnTo>
                  <a:lnTo>
                    <a:pt x="110" y="1850"/>
                  </a:lnTo>
                  <a:lnTo>
                    <a:pt x="114" y="1867"/>
                  </a:lnTo>
                  <a:lnTo>
                    <a:pt x="133" y="1869"/>
                  </a:lnTo>
                  <a:lnTo>
                    <a:pt x="136" y="1862"/>
                  </a:lnTo>
                  <a:lnTo>
                    <a:pt x="133" y="1815"/>
                  </a:lnTo>
                  <a:lnTo>
                    <a:pt x="100" y="1764"/>
                  </a:lnTo>
                  <a:lnTo>
                    <a:pt x="37" y="1704"/>
                  </a:lnTo>
                  <a:lnTo>
                    <a:pt x="23" y="1677"/>
                  </a:lnTo>
                  <a:lnTo>
                    <a:pt x="26" y="1656"/>
                  </a:lnTo>
                  <a:lnTo>
                    <a:pt x="32" y="1623"/>
                  </a:lnTo>
                  <a:lnTo>
                    <a:pt x="45" y="1588"/>
                  </a:lnTo>
                  <a:lnTo>
                    <a:pt x="45" y="1567"/>
                  </a:lnTo>
                  <a:lnTo>
                    <a:pt x="38" y="1560"/>
                  </a:lnTo>
                  <a:lnTo>
                    <a:pt x="31" y="1563"/>
                  </a:lnTo>
                  <a:lnTo>
                    <a:pt x="30" y="1588"/>
                  </a:lnTo>
                  <a:lnTo>
                    <a:pt x="20" y="1616"/>
                  </a:lnTo>
                  <a:lnTo>
                    <a:pt x="0" y="1617"/>
                  </a:lnTo>
                  <a:lnTo>
                    <a:pt x="0" y="1597"/>
                  </a:lnTo>
                  <a:lnTo>
                    <a:pt x="6" y="1563"/>
                  </a:lnTo>
                  <a:lnTo>
                    <a:pt x="8" y="1552"/>
                  </a:lnTo>
                  <a:lnTo>
                    <a:pt x="20" y="1519"/>
                  </a:lnTo>
                  <a:lnTo>
                    <a:pt x="4" y="1436"/>
                  </a:lnTo>
                  <a:lnTo>
                    <a:pt x="4" y="1431"/>
                  </a:lnTo>
                  <a:lnTo>
                    <a:pt x="29" y="1397"/>
                  </a:lnTo>
                  <a:lnTo>
                    <a:pt x="37" y="1348"/>
                  </a:lnTo>
                  <a:lnTo>
                    <a:pt x="44" y="1330"/>
                  </a:lnTo>
                  <a:lnTo>
                    <a:pt x="54" y="1348"/>
                  </a:lnTo>
                  <a:lnTo>
                    <a:pt x="62" y="1394"/>
                  </a:lnTo>
                  <a:lnTo>
                    <a:pt x="65" y="1433"/>
                  </a:lnTo>
                  <a:lnTo>
                    <a:pt x="103" y="1419"/>
                  </a:lnTo>
                  <a:lnTo>
                    <a:pt x="114" y="1391"/>
                  </a:lnTo>
                  <a:lnTo>
                    <a:pt x="123" y="1354"/>
                  </a:lnTo>
                  <a:lnTo>
                    <a:pt x="131" y="1348"/>
                  </a:lnTo>
                  <a:lnTo>
                    <a:pt x="168" y="1316"/>
                  </a:lnTo>
                  <a:lnTo>
                    <a:pt x="217" y="1259"/>
                  </a:lnTo>
                  <a:lnTo>
                    <a:pt x="235" y="1221"/>
                  </a:lnTo>
                  <a:lnTo>
                    <a:pt x="259" y="1209"/>
                  </a:lnTo>
                  <a:lnTo>
                    <a:pt x="269" y="1188"/>
                  </a:lnTo>
                  <a:lnTo>
                    <a:pt x="282" y="1163"/>
                  </a:lnTo>
                  <a:lnTo>
                    <a:pt x="298" y="1150"/>
                  </a:lnTo>
                  <a:lnTo>
                    <a:pt x="303" y="1153"/>
                  </a:lnTo>
                  <a:lnTo>
                    <a:pt x="303" y="1176"/>
                  </a:lnTo>
                  <a:lnTo>
                    <a:pt x="314" y="1179"/>
                  </a:lnTo>
                  <a:lnTo>
                    <a:pt x="337" y="1163"/>
                  </a:lnTo>
                  <a:lnTo>
                    <a:pt x="350" y="1174"/>
                  </a:lnTo>
                  <a:lnTo>
                    <a:pt x="363" y="1176"/>
                  </a:lnTo>
                  <a:lnTo>
                    <a:pt x="383" y="1167"/>
                  </a:lnTo>
                  <a:lnTo>
                    <a:pt x="400" y="1154"/>
                  </a:lnTo>
                  <a:lnTo>
                    <a:pt x="411" y="1140"/>
                  </a:lnTo>
                  <a:lnTo>
                    <a:pt x="418" y="1125"/>
                  </a:lnTo>
                  <a:lnTo>
                    <a:pt x="475" y="1118"/>
                  </a:lnTo>
                  <a:lnTo>
                    <a:pt x="495" y="1108"/>
                  </a:lnTo>
                  <a:lnTo>
                    <a:pt x="508" y="1091"/>
                  </a:lnTo>
                  <a:lnTo>
                    <a:pt x="512" y="1068"/>
                  </a:lnTo>
                  <a:lnTo>
                    <a:pt x="529" y="1054"/>
                  </a:lnTo>
                  <a:lnTo>
                    <a:pt x="542" y="1054"/>
                  </a:lnTo>
                  <a:lnTo>
                    <a:pt x="553" y="1061"/>
                  </a:lnTo>
                  <a:lnTo>
                    <a:pt x="571" y="1078"/>
                  </a:lnTo>
                  <a:lnTo>
                    <a:pt x="601" y="1073"/>
                  </a:lnTo>
                  <a:lnTo>
                    <a:pt x="627" y="1053"/>
                  </a:lnTo>
                  <a:lnTo>
                    <a:pt x="665" y="1038"/>
                  </a:lnTo>
                  <a:lnTo>
                    <a:pt x="712" y="1013"/>
                  </a:lnTo>
                  <a:lnTo>
                    <a:pt x="732" y="989"/>
                  </a:lnTo>
                  <a:lnTo>
                    <a:pt x="744" y="957"/>
                  </a:lnTo>
                  <a:lnTo>
                    <a:pt x="756" y="924"/>
                  </a:lnTo>
                  <a:lnTo>
                    <a:pt x="767" y="902"/>
                  </a:lnTo>
                  <a:lnTo>
                    <a:pt x="789" y="878"/>
                  </a:lnTo>
                  <a:lnTo>
                    <a:pt x="811" y="860"/>
                  </a:lnTo>
                  <a:lnTo>
                    <a:pt x="824" y="855"/>
                  </a:lnTo>
                  <a:lnTo>
                    <a:pt x="846" y="844"/>
                  </a:lnTo>
                  <a:lnTo>
                    <a:pt x="852" y="834"/>
                  </a:lnTo>
                  <a:lnTo>
                    <a:pt x="849" y="827"/>
                  </a:lnTo>
                  <a:lnTo>
                    <a:pt x="833" y="815"/>
                  </a:lnTo>
                  <a:lnTo>
                    <a:pt x="814" y="793"/>
                  </a:lnTo>
                  <a:lnTo>
                    <a:pt x="804" y="773"/>
                  </a:lnTo>
                  <a:lnTo>
                    <a:pt x="799" y="756"/>
                  </a:lnTo>
                  <a:lnTo>
                    <a:pt x="822" y="738"/>
                  </a:lnTo>
                  <a:lnTo>
                    <a:pt x="828" y="724"/>
                  </a:lnTo>
                  <a:lnTo>
                    <a:pt x="826" y="700"/>
                  </a:lnTo>
                  <a:lnTo>
                    <a:pt x="836" y="693"/>
                  </a:lnTo>
                  <a:lnTo>
                    <a:pt x="855" y="687"/>
                  </a:lnTo>
                  <a:lnTo>
                    <a:pt x="856" y="672"/>
                  </a:lnTo>
                  <a:lnTo>
                    <a:pt x="867" y="637"/>
                  </a:lnTo>
                  <a:lnTo>
                    <a:pt x="880" y="628"/>
                  </a:lnTo>
                  <a:lnTo>
                    <a:pt x="904" y="623"/>
                  </a:lnTo>
                  <a:lnTo>
                    <a:pt x="902" y="637"/>
                  </a:lnTo>
                  <a:lnTo>
                    <a:pt x="904" y="669"/>
                  </a:lnTo>
                  <a:lnTo>
                    <a:pt x="916" y="693"/>
                  </a:lnTo>
                  <a:lnTo>
                    <a:pt x="924" y="706"/>
                  </a:lnTo>
                  <a:lnTo>
                    <a:pt x="935" y="720"/>
                  </a:lnTo>
                  <a:lnTo>
                    <a:pt x="950" y="767"/>
                  </a:lnTo>
                  <a:lnTo>
                    <a:pt x="953" y="776"/>
                  </a:lnTo>
                  <a:lnTo>
                    <a:pt x="958" y="776"/>
                  </a:lnTo>
                  <a:lnTo>
                    <a:pt x="958" y="741"/>
                  </a:lnTo>
                  <a:lnTo>
                    <a:pt x="960" y="701"/>
                  </a:lnTo>
                  <a:lnTo>
                    <a:pt x="969" y="695"/>
                  </a:lnTo>
                  <a:lnTo>
                    <a:pt x="981" y="706"/>
                  </a:lnTo>
                  <a:lnTo>
                    <a:pt x="987" y="687"/>
                  </a:lnTo>
                  <a:lnTo>
                    <a:pt x="982" y="673"/>
                  </a:lnTo>
                  <a:lnTo>
                    <a:pt x="964" y="658"/>
                  </a:lnTo>
                  <a:lnTo>
                    <a:pt x="954" y="633"/>
                  </a:lnTo>
                  <a:lnTo>
                    <a:pt x="958" y="615"/>
                  </a:lnTo>
                  <a:lnTo>
                    <a:pt x="981" y="603"/>
                  </a:lnTo>
                  <a:lnTo>
                    <a:pt x="1003" y="616"/>
                  </a:lnTo>
                  <a:lnTo>
                    <a:pt x="1016" y="637"/>
                  </a:lnTo>
                  <a:lnTo>
                    <a:pt x="1029" y="643"/>
                  </a:lnTo>
                  <a:lnTo>
                    <a:pt x="1042" y="640"/>
                  </a:lnTo>
                  <a:lnTo>
                    <a:pt x="1047" y="613"/>
                  </a:lnTo>
                  <a:lnTo>
                    <a:pt x="1047" y="608"/>
                  </a:lnTo>
                  <a:lnTo>
                    <a:pt x="1044" y="593"/>
                  </a:lnTo>
                  <a:lnTo>
                    <a:pt x="1068" y="557"/>
                  </a:lnTo>
                  <a:lnTo>
                    <a:pt x="1065" y="549"/>
                  </a:lnTo>
                  <a:lnTo>
                    <a:pt x="1053" y="553"/>
                  </a:lnTo>
                  <a:lnTo>
                    <a:pt x="1042" y="570"/>
                  </a:lnTo>
                  <a:lnTo>
                    <a:pt x="1027" y="580"/>
                  </a:lnTo>
                  <a:lnTo>
                    <a:pt x="1016" y="569"/>
                  </a:lnTo>
                  <a:lnTo>
                    <a:pt x="1025" y="544"/>
                  </a:lnTo>
                  <a:lnTo>
                    <a:pt x="1038" y="523"/>
                  </a:lnTo>
                  <a:lnTo>
                    <a:pt x="1049" y="512"/>
                  </a:lnTo>
                  <a:lnTo>
                    <a:pt x="1070" y="506"/>
                  </a:lnTo>
                  <a:lnTo>
                    <a:pt x="1085" y="512"/>
                  </a:lnTo>
                  <a:lnTo>
                    <a:pt x="1106" y="523"/>
                  </a:lnTo>
                  <a:lnTo>
                    <a:pt x="1117" y="534"/>
                  </a:lnTo>
                  <a:lnTo>
                    <a:pt x="1129" y="534"/>
                  </a:lnTo>
                  <a:lnTo>
                    <a:pt x="1130" y="524"/>
                  </a:lnTo>
                  <a:lnTo>
                    <a:pt x="1115" y="506"/>
                  </a:lnTo>
                  <a:lnTo>
                    <a:pt x="1098" y="491"/>
                  </a:lnTo>
                  <a:lnTo>
                    <a:pt x="1093" y="470"/>
                  </a:lnTo>
                  <a:lnTo>
                    <a:pt x="1115" y="470"/>
                  </a:lnTo>
                  <a:lnTo>
                    <a:pt x="1123" y="477"/>
                  </a:lnTo>
                  <a:lnTo>
                    <a:pt x="1148" y="489"/>
                  </a:lnTo>
                  <a:lnTo>
                    <a:pt x="1155" y="486"/>
                  </a:lnTo>
                  <a:lnTo>
                    <a:pt x="1156" y="474"/>
                  </a:lnTo>
                  <a:lnTo>
                    <a:pt x="1148" y="465"/>
                  </a:lnTo>
                  <a:lnTo>
                    <a:pt x="1127" y="457"/>
                  </a:lnTo>
                  <a:lnTo>
                    <a:pt x="1106" y="443"/>
                  </a:lnTo>
                  <a:lnTo>
                    <a:pt x="1106" y="432"/>
                  </a:lnTo>
                  <a:lnTo>
                    <a:pt x="1112" y="424"/>
                  </a:lnTo>
                  <a:lnTo>
                    <a:pt x="1143" y="408"/>
                  </a:lnTo>
                  <a:lnTo>
                    <a:pt x="1153" y="399"/>
                  </a:lnTo>
                  <a:lnTo>
                    <a:pt x="1165" y="391"/>
                  </a:lnTo>
                  <a:lnTo>
                    <a:pt x="1174" y="396"/>
                  </a:lnTo>
                  <a:lnTo>
                    <a:pt x="1177" y="418"/>
                  </a:lnTo>
                  <a:lnTo>
                    <a:pt x="1182" y="426"/>
                  </a:lnTo>
                  <a:lnTo>
                    <a:pt x="1196" y="424"/>
                  </a:lnTo>
                  <a:lnTo>
                    <a:pt x="1202" y="408"/>
                  </a:lnTo>
                  <a:lnTo>
                    <a:pt x="1200" y="382"/>
                  </a:lnTo>
                  <a:lnTo>
                    <a:pt x="1196" y="374"/>
                  </a:lnTo>
                  <a:lnTo>
                    <a:pt x="1204" y="349"/>
                  </a:lnTo>
                  <a:lnTo>
                    <a:pt x="1209" y="352"/>
                  </a:lnTo>
                  <a:lnTo>
                    <a:pt x="1209" y="371"/>
                  </a:lnTo>
                  <a:lnTo>
                    <a:pt x="1230" y="357"/>
                  </a:lnTo>
                  <a:lnTo>
                    <a:pt x="1237" y="357"/>
                  </a:lnTo>
                  <a:lnTo>
                    <a:pt x="1245" y="374"/>
                  </a:lnTo>
                  <a:lnTo>
                    <a:pt x="1256" y="377"/>
                  </a:lnTo>
                  <a:lnTo>
                    <a:pt x="1276" y="363"/>
                  </a:lnTo>
                  <a:lnTo>
                    <a:pt x="1278" y="341"/>
                  </a:lnTo>
                  <a:lnTo>
                    <a:pt x="1274" y="338"/>
                  </a:lnTo>
                  <a:lnTo>
                    <a:pt x="1265" y="334"/>
                  </a:lnTo>
                  <a:lnTo>
                    <a:pt x="1265" y="330"/>
                  </a:lnTo>
                  <a:lnTo>
                    <a:pt x="1277" y="321"/>
                  </a:lnTo>
                  <a:lnTo>
                    <a:pt x="1298" y="330"/>
                  </a:lnTo>
                  <a:lnTo>
                    <a:pt x="1308" y="345"/>
                  </a:lnTo>
                  <a:lnTo>
                    <a:pt x="1330" y="347"/>
                  </a:lnTo>
                  <a:lnTo>
                    <a:pt x="1360" y="357"/>
                  </a:lnTo>
                  <a:lnTo>
                    <a:pt x="1382" y="387"/>
                  </a:lnTo>
                  <a:lnTo>
                    <a:pt x="1400" y="399"/>
                  </a:lnTo>
                  <a:lnTo>
                    <a:pt x="1422" y="410"/>
                  </a:lnTo>
                  <a:lnTo>
                    <a:pt x="1422" y="418"/>
                  </a:lnTo>
                  <a:lnTo>
                    <a:pt x="1418" y="426"/>
                  </a:lnTo>
                  <a:lnTo>
                    <a:pt x="1402" y="450"/>
                  </a:lnTo>
                  <a:lnTo>
                    <a:pt x="1402" y="454"/>
                  </a:lnTo>
                  <a:lnTo>
                    <a:pt x="1400" y="462"/>
                  </a:lnTo>
                  <a:lnTo>
                    <a:pt x="1405" y="525"/>
                  </a:lnTo>
                  <a:lnTo>
                    <a:pt x="1429" y="527"/>
                  </a:lnTo>
                  <a:lnTo>
                    <a:pt x="1442" y="523"/>
                  </a:lnTo>
                  <a:lnTo>
                    <a:pt x="1433" y="484"/>
                  </a:lnTo>
                  <a:lnTo>
                    <a:pt x="1434" y="470"/>
                  </a:lnTo>
                  <a:lnTo>
                    <a:pt x="1458" y="466"/>
                  </a:lnTo>
                  <a:lnTo>
                    <a:pt x="1463" y="438"/>
                  </a:lnTo>
                  <a:lnTo>
                    <a:pt x="1481" y="432"/>
                  </a:lnTo>
                  <a:lnTo>
                    <a:pt x="1497" y="438"/>
                  </a:lnTo>
                  <a:lnTo>
                    <a:pt x="1502" y="451"/>
                  </a:lnTo>
                  <a:lnTo>
                    <a:pt x="1524" y="443"/>
                  </a:lnTo>
                  <a:lnTo>
                    <a:pt x="1533" y="442"/>
                  </a:lnTo>
                  <a:lnTo>
                    <a:pt x="1541" y="450"/>
                  </a:lnTo>
                  <a:lnTo>
                    <a:pt x="1558" y="472"/>
                  </a:lnTo>
                  <a:lnTo>
                    <a:pt x="1558" y="477"/>
                  </a:lnTo>
                  <a:lnTo>
                    <a:pt x="1564" y="467"/>
                  </a:lnTo>
                  <a:lnTo>
                    <a:pt x="1574" y="459"/>
                  </a:lnTo>
                  <a:lnTo>
                    <a:pt x="1571" y="436"/>
                  </a:lnTo>
                  <a:lnTo>
                    <a:pt x="1593" y="432"/>
                  </a:lnTo>
                  <a:lnTo>
                    <a:pt x="1592" y="430"/>
                  </a:lnTo>
                  <a:lnTo>
                    <a:pt x="1587" y="421"/>
                  </a:lnTo>
                  <a:lnTo>
                    <a:pt x="1593" y="405"/>
                  </a:lnTo>
                  <a:lnTo>
                    <a:pt x="1590" y="396"/>
                  </a:lnTo>
                  <a:lnTo>
                    <a:pt x="1581" y="397"/>
                  </a:lnTo>
                  <a:lnTo>
                    <a:pt x="1564" y="407"/>
                  </a:lnTo>
                  <a:lnTo>
                    <a:pt x="1554" y="404"/>
                  </a:lnTo>
                  <a:lnTo>
                    <a:pt x="1547" y="393"/>
                  </a:lnTo>
                  <a:lnTo>
                    <a:pt x="1543" y="354"/>
                  </a:lnTo>
                  <a:lnTo>
                    <a:pt x="1547" y="347"/>
                  </a:lnTo>
                  <a:lnTo>
                    <a:pt x="1574" y="360"/>
                  </a:lnTo>
                  <a:lnTo>
                    <a:pt x="1587" y="358"/>
                  </a:lnTo>
                  <a:lnTo>
                    <a:pt x="1593" y="350"/>
                  </a:lnTo>
                  <a:lnTo>
                    <a:pt x="1590" y="289"/>
                  </a:lnTo>
                  <a:lnTo>
                    <a:pt x="1592" y="281"/>
                  </a:lnTo>
                  <a:lnTo>
                    <a:pt x="1598" y="283"/>
                  </a:lnTo>
                  <a:lnTo>
                    <a:pt x="1616" y="294"/>
                  </a:lnTo>
                  <a:lnTo>
                    <a:pt x="1624" y="294"/>
                  </a:lnTo>
                  <a:lnTo>
                    <a:pt x="1637" y="281"/>
                  </a:lnTo>
                  <a:lnTo>
                    <a:pt x="1637" y="274"/>
                  </a:lnTo>
                  <a:lnTo>
                    <a:pt x="1626" y="259"/>
                  </a:lnTo>
                  <a:lnTo>
                    <a:pt x="1623" y="227"/>
                  </a:lnTo>
                  <a:lnTo>
                    <a:pt x="1626" y="214"/>
                  </a:lnTo>
                  <a:lnTo>
                    <a:pt x="1641" y="205"/>
                  </a:lnTo>
                  <a:lnTo>
                    <a:pt x="1661" y="203"/>
                  </a:lnTo>
                  <a:lnTo>
                    <a:pt x="1672" y="197"/>
                  </a:lnTo>
                  <a:lnTo>
                    <a:pt x="1669" y="172"/>
                  </a:lnTo>
                  <a:lnTo>
                    <a:pt x="1672" y="158"/>
                  </a:lnTo>
                  <a:lnTo>
                    <a:pt x="1679" y="153"/>
                  </a:lnTo>
                  <a:lnTo>
                    <a:pt x="1687" y="158"/>
                  </a:lnTo>
                  <a:lnTo>
                    <a:pt x="1692" y="179"/>
                  </a:lnTo>
                  <a:lnTo>
                    <a:pt x="1697" y="188"/>
                  </a:lnTo>
                  <a:lnTo>
                    <a:pt x="1706" y="191"/>
                  </a:lnTo>
                  <a:lnTo>
                    <a:pt x="1717" y="179"/>
                  </a:lnTo>
                  <a:lnTo>
                    <a:pt x="1706" y="158"/>
                  </a:lnTo>
                  <a:lnTo>
                    <a:pt x="1706" y="145"/>
                  </a:lnTo>
                  <a:lnTo>
                    <a:pt x="1714" y="135"/>
                  </a:lnTo>
                  <a:lnTo>
                    <a:pt x="1730" y="135"/>
                  </a:lnTo>
                  <a:lnTo>
                    <a:pt x="1740" y="143"/>
                  </a:lnTo>
                  <a:lnTo>
                    <a:pt x="1751" y="158"/>
                  </a:lnTo>
                  <a:lnTo>
                    <a:pt x="1762" y="148"/>
                  </a:lnTo>
                  <a:lnTo>
                    <a:pt x="1774" y="143"/>
                  </a:lnTo>
                  <a:lnTo>
                    <a:pt x="1796" y="158"/>
                  </a:lnTo>
                  <a:lnTo>
                    <a:pt x="1812" y="148"/>
                  </a:lnTo>
                  <a:lnTo>
                    <a:pt x="1830" y="145"/>
                  </a:lnTo>
                  <a:lnTo>
                    <a:pt x="1844" y="134"/>
                  </a:lnTo>
                  <a:lnTo>
                    <a:pt x="1864" y="132"/>
                  </a:lnTo>
                  <a:lnTo>
                    <a:pt x="1883" y="134"/>
                  </a:lnTo>
                  <a:lnTo>
                    <a:pt x="1890" y="125"/>
                  </a:lnTo>
                  <a:lnTo>
                    <a:pt x="1887" y="87"/>
                  </a:lnTo>
                  <a:lnTo>
                    <a:pt x="1890" y="68"/>
                  </a:lnTo>
                  <a:lnTo>
                    <a:pt x="1900" y="53"/>
                  </a:lnTo>
                  <a:lnTo>
                    <a:pt x="1910" y="50"/>
                  </a:lnTo>
                  <a:lnTo>
                    <a:pt x="1920" y="53"/>
                  </a:lnTo>
                  <a:lnTo>
                    <a:pt x="1935" y="68"/>
                  </a:lnTo>
                  <a:lnTo>
                    <a:pt x="1954" y="100"/>
                  </a:lnTo>
                  <a:lnTo>
                    <a:pt x="1966" y="101"/>
                  </a:lnTo>
                  <a:lnTo>
                    <a:pt x="1986" y="92"/>
                  </a:lnTo>
                  <a:lnTo>
                    <a:pt x="2006" y="86"/>
                  </a:lnTo>
                  <a:lnTo>
                    <a:pt x="2022" y="90"/>
                  </a:lnTo>
                  <a:lnTo>
                    <a:pt x="2011" y="100"/>
                  </a:lnTo>
                  <a:lnTo>
                    <a:pt x="2003" y="110"/>
                  </a:lnTo>
                  <a:lnTo>
                    <a:pt x="2003" y="116"/>
                  </a:lnTo>
                  <a:lnTo>
                    <a:pt x="2022" y="122"/>
                  </a:lnTo>
                  <a:lnTo>
                    <a:pt x="2121" y="121"/>
                  </a:lnTo>
                  <a:lnTo>
                    <a:pt x="2129" y="128"/>
                  </a:lnTo>
                  <a:lnTo>
                    <a:pt x="2134" y="151"/>
                  </a:lnTo>
                  <a:lnTo>
                    <a:pt x="2146" y="160"/>
                  </a:lnTo>
                  <a:lnTo>
                    <a:pt x="2156" y="159"/>
                  </a:lnTo>
                  <a:lnTo>
                    <a:pt x="2169" y="148"/>
                  </a:lnTo>
                  <a:lnTo>
                    <a:pt x="2175" y="145"/>
                  </a:lnTo>
                  <a:lnTo>
                    <a:pt x="2182" y="148"/>
                  </a:lnTo>
                  <a:lnTo>
                    <a:pt x="2193" y="156"/>
                  </a:lnTo>
                  <a:lnTo>
                    <a:pt x="2210" y="159"/>
                  </a:lnTo>
                  <a:lnTo>
                    <a:pt x="2215" y="156"/>
                  </a:lnTo>
                  <a:lnTo>
                    <a:pt x="2215" y="145"/>
                  </a:lnTo>
                  <a:lnTo>
                    <a:pt x="2219" y="139"/>
                  </a:lnTo>
                  <a:lnTo>
                    <a:pt x="2226" y="143"/>
                  </a:lnTo>
                  <a:lnTo>
                    <a:pt x="2228" y="159"/>
                  </a:lnTo>
                  <a:lnTo>
                    <a:pt x="2236" y="173"/>
                  </a:lnTo>
                  <a:lnTo>
                    <a:pt x="2242" y="178"/>
                  </a:lnTo>
                  <a:lnTo>
                    <a:pt x="2249" y="179"/>
                  </a:lnTo>
                  <a:lnTo>
                    <a:pt x="2263" y="170"/>
                  </a:lnTo>
                  <a:lnTo>
                    <a:pt x="2270" y="156"/>
                  </a:lnTo>
                  <a:lnTo>
                    <a:pt x="2260" y="145"/>
                  </a:lnTo>
                  <a:lnTo>
                    <a:pt x="2251" y="140"/>
                  </a:lnTo>
                  <a:lnTo>
                    <a:pt x="2249" y="133"/>
                  </a:lnTo>
                  <a:lnTo>
                    <a:pt x="2254" y="122"/>
                  </a:lnTo>
                  <a:lnTo>
                    <a:pt x="2273" y="123"/>
                  </a:lnTo>
                  <a:lnTo>
                    <a:pt x="2282" y="126"/>
                  </a:lnTo>
                  <a:lnTo>
                    <a:pt x="2292" y="134"/>
                  </a:lnTo>
                  <a:lnTo>
                    <a:pt x="2298" y="142"/>
                  </a:lnTo>
                  <a:lnTo>
                    <a:pt x="2298" y="148"/>
                  </a:lnTo>
                  <a:lnTo>
                    <a:pt x="2304" y="153"/>
                  </a:lnTo>
                  <a:lnTo>
                    <a:pt x="2323" y="145"/>
                  </a:lnTo>
                  <a:lnTo>
                    <a:pt x="2337" y="148"/>
                  </a:lnTo>
                  <a:lnTo>
                    <a:pt x="2339" y="153"/>
                  </a:lnTo>
                  <a:lnTo>
                    <a:pt x="2328" y="168"/>
                  </a:lnTo>
                  <a:lnTo>
                    <a:pt x="2293" y="203"/>
                  </a:lnTo>
                  <a:lnTo>
                    <a:pt x="2288" y="212"/>
                  </a:lnTo>
                  <a:lnTo>
                    <a:pt x="2293" y="225"/>
                  </a:lnTo>
                  <a:lnTo>
                    <a:pt x="2305" y="237"/>
                  </a:lnTo>
                  <a:lnTo>
                    <a:pt x="2305" y="249"/>
                  </a:lnTo>
                  <a:lnTo>
                    <a:pt x="2290" y="259"/>
                  </a:lnTo>
                  <a:lnTo>
                    <a:pt x="2277" y="254"/>
                  </a:lnTo>
                  <a:lnTo>
                    <a:pt x="2272" y="248"/>
                  </a:lnTo>
                  <a:lnTo>
                    <a:pt x="2260" y="249"/>
                  </a:lnTo>
                  <a:lnTo>
                    <a:pt x="2253" y="251"/>
                  </a:lnTo>
                  <a:lnTo>
                    <a:pt x="2241" y="252"/>
                  </a:lnTo>
                  <a:lnTo>
                    <a:pt x="2227" y="258"/>
                  </a:lnTo>
                  <a:lnTo>
                    <a:pt x="2223" y="274"/>
                  </a:lnTo>
                  <a:lnTo>
                    <a:pt x="2228" y="286"/>
                  </a:lnTo>
                  <a:lnTo>
                    <a:pt x="2238" y="294"/>
                  </a:lnTo>
                  <a:lnTo>
                    <a:pt x="2229" y="300"/>
                  </a:lnTo>
                  <a:lnTo>
                    <a:pt x="2226" y="310"/>
                  </a:lnTo>
                  <a:lnTo>
                    <a:pt x="2233" y="321"/>
                  </a:lnTo>
                  <a:lnTo>
                    <a:pt x="2249" y="321"/>
                  </a:lnTo>
                  <a:lnTo>
                    <a:pt x="2239" y="350"/>
                  </a:lnTo>
                  <a:lnTo>
                    <a:pt x="2227" y="368"/>
                  </a:lnTo>
                  <a:lnTo>
                    <a:pt x="2210" y="380"/>
                  </a:lnTo>
                  <a:lnTo>
                    <a:pt x="2204" y="397"/>
                  </a:lnTo>
                  <a:lnTo>
                    <a:pt x="2197" y="415"/>
                  </a:lnTo>
                  <a:lnTo>
                    <a:pt x="2173" y="413"/>
                  </a:lnTo>
                  <a:lnTo>
                    <a:pt x="2163" y="421"/>
                  </a:lnTo>
                  <a:lnTo>
                    <a:pt x="2167" y="434"/>
                  </a:lnTo>
                  <a:lnTo>
                    <a:pt x="2192" y="450"/>
                  </a:lnTo>
                  <a:lnTo>
                    <a:pt x="2192" y="466"/>
                  </a:lnTo>
                  <a:lnTo>
                    <a:pt x="2204" y="477"/>
                  </a:lnTo>
                  <a:lnTo>
                    <a:pt x="2226" y="477"/>
                  </a:lnTo>
                  <a:lnTo>
                    <a:pt x="2246" y="491"/>
                  </a:lnTo>
                  <a:lnTo>
                    <a:pt x="2260" y="489"/>
                  </a:lnTo>
                  <a:lnTo>
                    <a:pt x="2320" y="565"/>
                  </a:lnTo>
                  <a:lnTo>
                    <a:pt x="2328" y="569"/>
                  </a:lnTo>
                  <a:lnTo>
                    <a:pt x="2362" y="569"/>
                  </a:lnTo>
                  <a:lnTo>
                    <a:pt x="2379" y="573"/>
                  </a:lnTo>
                  <a:lnTo>
                    <a:pt x="2388" y="590"/>
                  </a:lnTo>
                  <a:lnTo>
                    <a:pt x="2407" y="593"/>
                  </a:lnTo>
                  <a:lnTo>
                    <a:pt x="2426" y="587"/>
                  </a:lnTo>
                  <a:lnTo>
                    <a:pt x="2440" y="604"/>
                  </a:lnTo>
                  <a:lnTo>
                    <a:pt x="2445" y="618"/>
                  </a:lnTo>
                  <a:lnTo>
                    <a:pt x="2467" y="628"/>
                  </a:lnTo>
                  <a:lnTo>
                    <a:pt x="2486" y="645"/>
                  </a:lnTo>
                  <a:lnTo>
                    <a:pt x="2520" y="648"/>
                  </a:lnTo>
                  <a:lnTo>
                    <a:pt x="2548" y="653"/>
                  </a:lnTo>
                  <a:lnTo>
                    <a:pt x="2558" y="657"/>
                  </a:lnTo>
                  <a:lnTo>
                    <a:pt x="2567" y="670"/>
                  </a:lnTo>
                  <a:lnTo>
                    <a:pt x="2580" y="706"/>
                  </a:lnTo>
                  <a:lnTo>
                    <a:pt x="2585" y="714"/>
                  </a:lnTo>
                  <a:lnTo>
                    <a:pt x="2613" y="730"/>
                  </a:lnTo>
                  <a:lnTo>
                    <a:pt x="2628" y="748"/>
                  </a:lnTo>
                  <a:lnTo>
                    <a:pt x="2630" y="751"/>
                  </a:lnTo>
                  <a:lnTo>
                    <a:pt x="2640" y="751"/>
                  </a:lnTo>
                  <a:lnTo>
                    <a:pt x="2666" y="743"/>
                  </a:lnTo>
                  <a:lnTo>
                    <a:pt x="2686" y="751"/>
                  </a:lnTo>
                  <a:lnTo>
                    <a:pt x="2706" y="745"/>
                  </a:lnTo>
                  <a:lnTo>
                    <a:pt x="2713" y="741"/>
                  </a:lnTo>
                  <a:lnTo>
                    <a:pt x="2724" y="728"/>
                  </a:lnTo>
                  <a:lnTo>
                    <a:pt x="2729" y="676"/>
                  </a:lnTo>
                  <a:lnTo>
                    <a:pt x="2739" y="661"/>
                  </a:lnTo>
                  <a:lnTo>
                    <a:pt x="2785" y="613"/>
                  </a:lnTo>
                  <a:lnTo>
                    <a:pt x="2793" y="603"/>
                  </a:lnTo>
                  <a:lnTo>
                    <a:pt x="2802" y="554"/>
                  </a:lnTo>
                  <a:lnTo>
                    <a:pt x="2815" y="534"/>
                  </a:lnTo>
                  <a:lnTo>
                    <a:pt x="2813" y="525"/>
                  </a:lnTo>
                  <a:lnTo>
                    <a:pt x="2810" y="502"/>
                  </a:lnTo>
                  <a:lnTo>
                    <a:pt x="2818" y="434"/>
                  </a:lnTo>
                  <a:lnTo>
                    <a:pt x="2822" y="410"/>
                  </a:lnTo>
                  <a:lnTo>
                    <a:pt x="2826" y="391"/>
                  </a:lnTo>
                  <a:lnTo>
                    <a:pt x="2820" y="338"/>
                  </a:lnTo>
                  <a:lnTo>
                    <a:pt x="2824" y="313"/>
                  </a:lnTo>
                  <a:lnTo>
                    <a:pt x="2846" y="275"/>
                  </a:lnTo>
                  <a:lnTo>
                    <a:pt x="2854" y="275"/>
                  </a:lnTo>
                  <a:lnTo>
                    <a:pt x="2860" y="271"/>
                  </a:lnTo>
                  <a:lnTo>
                    <a:pt x="2842" y="234"/>
                  </a:lnTo>
                  <a:lnTo>
                    <a:pt x="2841" y="217"/>
                  </a:lnTo>
                  <a:lnTo>
                    <a:pt x="2842" y="209"/>
                  </a:lnTo>
                  <a:lnTo>
                    <a:pt x="2867" y="216"/>
                  </a:lnTo>
                  <a:lnTo>
                    <a:pt x="2874" y="203"/>
                  </a:lnTo>
                  <a:lnTo>
                    <a:pt x="2868" y="191"/>
                  </a:lnTo>
                  <a:lnTo>
                    <a:pt x="2849" y="171"/>
                  </a:lnTo>
                  <a:lnTo>
                    <a:pt x="2849" y="162"/>
                  </a:lnTo>
                  <a:lnTo>
                    <a:pt x="2863" y="128"/>
                  </a:lnTo>
                  <a:lnTo>
                    <a:pt x="2880" y="116"/>
                  </a:lnTo>
                  <a:lnTo>
                    <a:pt x="2882" y="88"/>
                  </a:lnTo>
                  <a:lnTo>
                    <a:pt x="2890" y="28"/>
                  </a:lnTo>
                  <a:lnTo>
                    <a:pt x="2904" y="10"/>
                  </a:lnTo>
                  <a:lnTo>
                    <a:pt x="2916" y="0"/>
                  </a:lnTo>
                  <a:lnTo>
                    <a:pt x="2935" y="3"/>
                  </a:lnTo>
                  <a:lnTo>
                    <a:pt x="2929" y="10"/>
                  </a:lnTo>
                  <a:lnTo>
                    <a:pt x="2927" y="20"/>
                  </a:lnTo>
                  <a:lnTo>
                    <a:pt x="2938" y="30"/>
                  </a:lnTo>
                  <a:lnTo>
                    <a:pt x="2954" y="28"/>
                  </a:lnTo>
                  <a:lnTo>
                    <a:pt x="2962" y="111"/>
                  </a:lnTo>
                  <a:lnTo>
                    <a:pt x="2965" y="123"/>
                  </a:lnTo>
                  <a:lnTo>
                    <a:pt x="2972" y="131"/>
                  </a:lnTo>
                  <a:lnTo>
                    <a:pt x="2996" y="132"/>
                  </a:lnTo>
                  <a:lnTo>
                    <a:pt x="3000" y="135"/>
                  </a:lnTo>
                  <a:lnTo>
                    <a:pt x="3000" y="142"/>
                  </a:lnTo>
                  <a:lnTo>
                    <a:pt x="2987" y="156"/>
                  </a:lnTo>
                  <a:lnTo>
                    <a:pt x="2984" y="168"/>
                  </a:lnTo>
                  <a:lnTo>
                    <a:pt x="2989" y="178"/>
                  </a:lnTo>
                  <a:lnTo>
                    <a:pt x="3011" y="188"/>
                  </a:lnTo>
                  <a:lnTo>
                    <a:pt x="3017" y="203"/>
                  </a:lnTo>
                  <a:lnTo>
                    <a:pt x="3013" y="214"/>
                  </a:lnTo>
                  <a:lnTo>
                    <a:pt x="3014" y="216"/>
                  </a:lnTo>
                  <a:lnTo>
                    <a:pt x="3031" y="223"/>
                  </a:lnTo>
                  <a:lnTo>
                    <a:pt x="3030" y="241"/>
                  </a:lnTo>
                  <a:lnTo>
                    <a:pt x="3024" y="265"/>
                  </a:lnTo>
                  <a:lnTo>
                    <a:pt x="3026" y="269"/>
                  </a:lnTo>
                  <a:lnTo>
                    <a:pt x="3028" y="272"/>
                  </a:lnTo>
                  <a:lnTo>
                    <a:pt x="3036" y="272"/>
                  </a:lnTo>
                  <a:lnTo>
                    <a:pt x="3045" y="268"/>
                  </a:lnTo>
                  <a:lnTo>
                    <a:pt x="3051" y="266"/>
                  </a:lnTo>
                  <a:lnTo>
                    <a:pt x="3051" y="269"/>
                  </a:lnTo>
                  <a:lnTo>
                    <a:pt x="3046" y="306"/>
                  </a:lnTo>
                  <a:lnTo>
                    <a:pt x="3041" y="321"/>
                  </a:lnTo>
                  <a:lnTo>
                    <a:pt x="3030" y="347"/>
                  </a:lnTo>
                  <a:lnTo>
                    <a:pt x="3041" y="363"/>
                  </a:lnTo>
                  <a:lnTo>
                    <a:pt x="3049" y="397"/>
                  </a:lnTo>
                  <a:lnTo>
                    <a:pt x="3058" y="418"/>
                  </a:lnTo>
                  <a:lnTo>
                    <a:pt x="3075" y="411"/>
                  </a:lnTo>
                  <a:lnTo>
                    <a:pt x="3102" y="382"/>
                  </a:lnTo>
                  <a:lnTo>
                    <a:pt x="3119" y="374"/>
                  </a:lnTo>
                  <a:lnTo>
                    <a:pt x="3128" y="376"/>
                  </a:lnTo>
                  <a:lnTo>
                    <a:pt x="3131" y="386"/>
                  </a:lnTo>
                  <a:lnTo>
                    <a:pt x="3133" y="414"/>
                  </a:lnTo>
                  <a:lnTo>
                    <a:pt x="3142" y="430"/>
                  </a:lnTo>
                  <a:lnTo>
                    <a:pt x="3153" y="432"/>
                  </a:lnTo>
                  <a:lnTo>
                    <a:pt x="3171" y="432"/>
                  </a:lnTo>
                  <a:lnTo>
                    <a:pt x="3176" y="454"/>
                  </a:lnTo>
                  <a:lnTo>
                    <a:pt x="3183" y="454"/>
                  </a:lnTo>
                  <a:lnTo>
                    <a:pt x="3186" y="454"/>
                  </a:lnTo>
                  <a:lnTo>
                    <a:pt x="3202" y="473"/>
                  </a:lnTo>
                  <a:lnTo>
                    <a:pt x="3197" y="489"/>
                  </a:lnTo>
                  <a:lnTo>
                    <a:pt x="3199" y="501"/>
                  </a:lnTo>
                  <a:lnTo>
                    <a:pt x="3206" y="517"/>
                  </a:lnTo>
                  <a:lnTo>
                    <a:pt x="3197" y="547"/>
                  </a:lnTo>
                  <a:lnTo>
                    <a:pt x="3201" y="556"/>
                  </a:lnTo>
                  <a:lnTo>
                    <a:pt x="3214" y="576"/>
                  </a:lnTo>
                  <a:lnTo>
                    <a:pt x="3215" y="580"/>
                  </a:lnTo>
                  <a:lnTo>
                    <a:pt x="3206" y="608"/>
                  </a:lnTo>
                  <a:lnTo>
                    <a:pt x="3203" y="616"/>
                  </a:lnTo>
                  <a:lnTo>
                    <a:pt x="3199" y="637"/>
                  </a:lnTo>
                  <a:lnTo>
                    <a:pt x="3208" y="649"/>
                  </a:lnTo>
                  <a:lnTo>
                    <a:pt x="3212" y="673"/>
                  </a:lnTo>
                  <a:lnTo>
                    <a:pt x="3243" y="713"/>
                  </a:lnTo>
                  <a:lnTo>
                    <a:pt x="3257" y="743"/>
                  </a:lnTo>
                  <a:lnTo>
                    <a:pt x="3253" y="760"/>
                  </a:lnTo>
                  <a:lnTo>
                    <a:pt x="3250" y="827"/>
                  </a:lnTo>
                  <a:lnTo>
                    <a:pt x="3253" y="847"/>
                  </a:lnTo>
                  <a:lnTo>
                    <a:pt x="3258" y="861"/>
                  </a:lnTo>
                  <a:lnTo>
                    <a:pt x="3267" y="869"/>
                  </a:lnTo>
                  <a:lnTo>
                    <a:pt x="3293" y="887"/>
                  </a:lnTo>
                  <a:lnTo>
                    <a:pt x="3289" y="901"/>
                  </a:lnTo>
                  <a:lnTo>
                    <a:pt x="3293" y="917"/>
                  </a:lnTo>
                  <a:lnTo>
                    <a:pt x="3294" y="929"/>
                  </a:lnTo>
                  <a:lnTo>
                    <a:pt x="3311" y="941"/>
                  </a:lnTo>
                  <a:lnTo>
                    <a:pt x="3321" y="956"/>
                  </a:lnTo>
                  <a:lnTo>
                    <a:pt x="3335" y="960"/>
                  </a:lnTo>
                  <a:lnTo>
                    <a:pt x="3356" y="965"/>
                  </a:lnTo>
                  <a:lnTo>
                    <a:pt x="3380" y="972"/>
                  </a:lnTo>
                  <a:lnTo>
                    <a:pt x="3392" y="976"/>
                  </a:lnTo>
                  <a:lnTo>
                    <a:pt x="3398" y="982"/>
                  </a:lnTo>
                  <a:lnTo>
                    <a:pt x="3401" y="990"/>
                  </a:lnTo>
                  <a:lnTo>
                    <a:pt x="3398" y="1002"/>
                  </a:lnTo>
                  <a:lnTo>
                    <a:pt x="3388" y="1007"/>
                  </a:lnTo>
                  <a:lnTo>
                    <a:pt x="3388" y="1013"/>
                  </a:lnTo>
                  <a:lnTo>
                    <a:pt x="3413" y="1023"/>
                  </a:lnTo>
                  <a:lnTo>
                    <a:pt x="3424" y="1030"/>
                  </a:lnTo>
                  <a:lnTo>
                    <a:pt x="3436" y="1038"/>
                  </a:lnTo>
                  <a:lnTo>
                    <a:pt x="3444" y="1038"/>
                  </a:lnTo>
                  <a:lnTo>
                    <a:pt x="3457" y="1040"/>
                  </a:lnTo>
                  <a:lnTo>
                    <a:pt x="3459" y="1049"/>
                  </a:lnTo>
                  <a:lnTo>
                    <a:pt x="3459" y="1061"/>
                  </a:lnTo>
                  <a:lnTo>
                    <a:pt x="3463" y="1070"/>
                  </a:lnTo>
                  <a:lnTo>
                    <a:pt x="3469" y="1073"/>
                  </a:lnTo>
                  <a:lnTo>
                    <a:pt x="3481" y="1070"/>
                  </a:lnTo>
                  <a:lnTo>
                    <a:pt x="3493" y="1073"/>
                  </a:lnTo>
                  <a:lnTo>
                    <a:pt x="3504" y="1084"/>
                  </a:lnTo>
                  <a:lnTo>
                    <a:pt x="3507" y="1088"/>
                  </a:lnTo>
                  <a:lnTo>
                    <a:pt x="3504" y="1099"/>
                  </a:lnTo>
                  <a:lnTo>
                    <a:pt x="3501" y="1108"/>
                  </a:lnTo>
                  <a:lnTo>
                    <a:pt x="3501" y="1118"/>
                  </a:lnTo>
                  <a:lnTo>
                    <a:pt x="3506" y="1126"/>
                  </a:lnTo>
                  <a:lnTo>
                    <a:pt x="3514" y="1140"/>
                  </a:lnTo>
                  <a:lnTo>
                    <a:pt x="3526" y="1153"/>
                  </a:lnTo>
                  <a:lnTo>
                    <a:pt x="3539" y="1161"/>
                  </a:lnTo>
                  <a:lnTo>
                    <a:pt x="3551" y="1171"/>
                  </a:lnTo>
                  <a:lnTo>
                    <a:pt x="3556" y="1181"/>
                  </a:lnTo>
                  <a:lnTo>
                    <a:pt x="3560" y="1215"/>
                  </a:lnTo>
                  <a:lnTo>
                    <a:pt x="3570" y="1223"/>
                  </a:lnTo>
                  <a:lnTo>
                    <a:pt x="3572" y="1228"/>
                  </a:lnTo>
                  <a:lnTo>
                    <a:pt x="3572" y="1234"/>
                  </a:lnTo>
                  <a:lnTo>
                    <a:pt x="3570" y="1246"/>
                  </a:lnTo>
                  <a:lnTo>
                    <a:pt x="3572" y="1313"/>
                  </a:lnTo>
                  <a:lnTo>
                    <a:pt x="3572" y="1325"/>
                  </a:lnTo>
                  <a:lnTo>
                    <a:pt x="3575" y="1331"/>
                  </a:lnTo>
                  <a:lnTo>
                    <a:pt x="3592" y="1336"/>
                  </a:lnTo>
                  <a:lnTo>
                    <a:pt x="3595" y="1336"/>
                  </a:lnTo>
                  <a:lnTo>
                    <a:pt x="3607" y="1358"/>
                  </a:lnTo>
                  <a:lnTo>
                    <a:pt x="3618" y="1367"/>
                  </a:lnTo>
                  <a:lnTo>
                    <a:pt x="3623" y="1367"/>
                  </a:lnTo>
                  <a:lnTo>
                    <a:pt x="3626" y="1361"/>
                  </a:lnTo>
                  <a:lnTo>
                    <a:pt x="3626" y="1342"/>
                  </a:lnTo>
                  <a:lnTo>
                    <a:pt x="3623" y="1325"/>
                  </a:lnTo>
                  <a:lnTo>
                    <a:pt x="3622" y="1301"/>
                  </a:lnTo>
                  <a:lnTo>
                    <a:pt x="3626" y="1295"/>
                  </a:lnTo>
                  <a:lnTo>
                    <a:pt x="3634" y="1298"/>
                  </a:lnTo>
                  <a:lnTo>
                    <a:pt x="3643" y="1318"/>
                  </a:lnTo>
                  <a:lnTo>
                    <a:pt x="3650" y="1348"/>
                  </a:lnTo>
                  <a:lnTo>
                    <a:pt x="3652" y="1357"/>
                  </a:lnTo>
                  <a:lnTo>
                    <a:pt x="3654" y="1367"/>
                  </a:lnTo>
                  <a:lnTo>
                    <a:pt x="3663" y="1370"/>
                  </a:lnTo>
                  <a:lnTo>
                    <a:pt x="3669" y="1359"/>
                  </a:lnTo>
                  <a:lnTo>
                    <a:pt x="3681" y="1350"/>
                  </a:lnTo>
                  <a:lnTo>
                    <a:pt x="3693" y="1351"/>
                  </a:lnTo>
                  <a:lnTo>
                    <a:pt x="3703" y="1364"/>
                  </a:lnTo>
                  <a:lnTo>
                    <a:pt x="3706" y="1377"/>
                  </a:lnTo>
                  <a:lnTo>
                    <a:pt x="3698" y="1394"/>
                  </a:lnTo>
                  <a:lnTo>
                    <a:pt x="3692" y="1406"/>
                  </a:lnTo>
                  <a:lnTo>
                    <a:pt x="3684" y="1415"/>
                  </a:lnTo>
                  <a:lnTo>
                    <a:pt x="3679" y="1433"/>
                  </a:lnTo>
                  <a:lnTo>
                    <a:pt x="3679" y="1449"/>
                  </a:lnTo>
                  <a:lnTo>
                    <a:pt x="3687" y="1461"/>
                  </a:lnTo>
                  <a:lnTo>
                    <a:pt x="3699" y="1472"/>
                  </a:lnTo>
                  <a:lnTo>
                    <a:pt x="3708" y="1484"/>
                  </a:lnTo>
                  <a:lnTo>
                    <a:pt x="3714" y="1488"/>
                  </a:lnTo>
                  <a:lnTo>
                    <a:pt x="3724" y="1491"/>
                  </a:lnTo>
                  <a:lnTo>
                    <a:pt x="3729" y="1495"/>
                  </a:lnTo>
                  <a:lnTo>
                    <a:pt x="3739" y="1507"/>
                  </a:lnTo>
                  <a:lnTo>
                    <a:pt x="3743" y="1519"/>
                  </a:lnTo>
                  <a:lnTo>
                    <a:pt x="3750" y="1520"/>
                  </a:lnTo>
                  <a:lnTo>
                    <a:pt x="3775" y="1516"/>
                  </a:lnTo>
                  <a:lnTo>
                    <a:pt x="3789" y="1522"/>
                  </a:lnTo>
                  <a:lnTo>
                    <a:pt x="3795" y="1531"/>
                  </a:lnTo>
                  <a:lnTo>
                    <a:pt x="3797" y="1540"/>
                  </a:lnTo>
                  <a:lnTo>
                    <a:pt x="3795" y="1584"/>
                  </a:lnTo>
                  <a:lnTo>
                    <a:pt x="3798" y="1599"/>
                  </a:lnTo>
                  <a:lnTo>
                    <a:pt x="3819" y="1621"/>
                  </a:lnTo>
                  <a:lnTo>
                    <a:pt x="3825" y="1655"/>
                  </a:lnTo>
                  <a:lnTo>
                    <a:pt x="3853" y="1679"/>
                  </a:lnTo>
                  <a:lnTo>
                    <a:pt x="3853" y="1684"/>
                  </a:lnTo>
                  <a:lnTo>
                    <a:pt x="3844" y="1724"/>
                  </a:lnTo>
                  <a:lnTo>
                    <a:pt x="3849" y="1731"/>
                  </a:lnTo>
                  <a:lnTo>
                    <a:pt x="3855" y="1731"/>
                  </a:lnTo>
                  <a:lnTo>
                    <a:pt x="3860" y="1734"/>
                  </a:lnTo>
                  <a:lnTo>
                    <a:pt x="3867" y="1756"/>
                  </a:lnTo>
                  <a:lnTo>
                    <a:pt x="3861" y="1776"/>
                  </a:lnTo>
                  <a:lnTo>
                    <a:pt x="3867" y="1791"/>
                  </a:lnTo>
                  <a:lnTo>
                    <a:pt x="3867" y="1815"/>
                  </a:lnTo>
                  <a:lnTo>
                    <a:pt x="3862" y="1844"/>
                  </a:lnTo>
                  <a:lnTo>
                    <a:pt x="3865" y="1869"/>
                  </a:lnTo>
                  <a:lnTo>
                    <a:pt x="3850" y="1882"/>
                  </a:lnTo>
                  <a:lnTo>
                    <a:pt x="3849" y="1892"/>
                  </a:lnTo>
                  <a:lnTo>
                    <a:pt x="3877" y="1918"/>
                  </a:lnTo>
                  <a:lnTo>
                    <a:pt x="3877" y="1953"/>
                  </a:lnTo>
                  <a:lnTo>
                    <a:pt x="3888" y="1987"/>
                  </a:lnTo>
                  <a:lnTo>
                    <a:pt x="3890" y="1987"/>
                  </a:lnTo>
                  <a:lnTo>
                    <a:pt x="3888" y="1987"/>
                  </a:lnTo>
                  <a:lnTo>
                    <a:pt x="3888" y="1999"/>
                  </a:lnTo>
                  <a:lnTo>
                    <a:pt x="3881" y="2024"/>
                  </a:lnTo>
                  <a:lnTo>
                    <a:pt x="3855" y="2066"/>
                  </a:lnTo>
                  <a:lnTo>
                    <a:pt x="3835" y="2143"/>
                  </a:lnTo>
                  <a:lnTo>
                    <a:pt x="3844" y="2147"/>
                  </a:lnTo>
                  <a:lnTo>
                    <a:pt x="3808" y="2194"/>
                  </a:lnTo>
                  <a:lnTo>
                    <a:pt x="3813" y="2220"/>
                  </a:lnTo>
                  <a:lnTo>
                    <a:pt x="3799" y="2254"/>
                  </a:lnTo>
                  <a:lnTo>
                    <a:pt x="3794" y="2285"/>
                  </a:lnTo>
                  <a:lnTo>
                    <a:pt x="3772" y="2327"/>
                  </a:lnTo>
                  <a:lnTo>
                    <a:pt x="3741" y="2366"/>
                  </a:lnTo>
                  <a:lnTo>
                    <a:pt x="3752" y="2376"/>
                  </a:lnTo>
                  <a:lnTo>
                    <a:pt x="3743" y="2387"/>
                  </a:lnTo>
                  <a:lnTo>
                    <a:pt x="3718" y="2400"/>
                  </a:lnTo>
                  <a:lnTo>
                    <a:pt x="3702" y="2406"/>
                  </a:lnTo>
                  <a:lnTo>
                    <a:pt x="3700" y="2413"/>
                  </a:lnTo>
                  <a:lnTo>
                    <a:pt x="3706" y="2423"/>
                  </a:lnTo>
                  <a:lnTo>
                    <a:pt x="3706" y="2446"/>
                  </a:lnTo>
                  <a:lnTo>
                    <a:pt x="3702" y="2455"/>
                  </a:lnTo>
                  <a:lnTo>
                    <a:pt x="3649" y="2481"/>
                  </a:lnTo>
                  <a:lnTo>
                    <a:pt x="3645" y="2483"/>
                  </a:lnTo>
                  <a:lnTo>
                    <a:pt x="3639" y="2492"/>
                  </a:lnTo>
                  <a:lnTo>
                    <a:pt x="3641" y="2506"/>
                  </a:lnTo>
                  <a:lnTo>
                    <a:pt x="3631" y="2518"/>
                  </a:lnTo>
                  <a:lnTo>
                    <a:pt x="3616" y="2525"/>
                  </a:lnTo>
                  <a:lnTo>
                    <a:pt x="3606" y="2522"/>
                  </a:lnTo>
                  <a:lnTo>
                    <a:pt x="3598" y="2528"/>
                  </a:lnTo>
                  <a:lnTo>
                    <a:pt x="3598" y="2536"/>
                  </a:lnTo>
                  <a:lnTo>
                    <a:pt x="3606" y="2550"/>
                  </a:lnTo>
                  <a:lnTo>
                    <a:pt x="3598" y="2572"/>
                  </a:lnTo>
                  <a:lnTo>
                    <a:pt x="3580" y="2575"/>
                  </a:lnTo>
                  <a:lnTo>
                    <a:pt x="3575" y="2583"/>
                  </a:lnTo>
                  <a:lnTo>
                    <a:pt x="3575" y="2594"/>
                  </a:lnTo>
                  <a:lnTo>
                    <a:pt x="3560" y="2650"/>
                  </a:lnTo>
                  <a:lnTo>
                    <a:pt x="3555" y="2658"/>
                  </a:lnTo>
                  <a:lnTo>
                    <a:pt x="3527" y="2665"/>
                  </a:lnTo>
                  <a:lnTo>
                    <a:pt x="3534" y="2683"/>
                  </a:lnTo>
                  <a:lnTo>
                    <a:pt x="3531" y="2693"/>
                  </a:lnTo>
                  <a:lnTo>
                    <a:pt x="3526" y="2695"/>
                  </a:lnTo>
                  <a:lnTo>
                    <a:pt x="3508" y="2696"/>
                  </a:lnTo>
                  <a:lnTo>
                    <a:pt x="3502" y="2704"/>
                  </a:lnTo>
                  <a:lnTo>
                    <a:pt x="3506" y="2713"/>
                  </a:lnTo>
                  <a:lnTo>
                    <a:pt x="3507" y="2723"/>
                  </a:lnTo>
                  <a:lnTo>
                    <a:pt x="3501" y="2732"/>
                  </a:lnTo>
                  <a:lnTo>
                    <a:pt x="3494" y="2735"/>
                  </a:lnTo>
                  <a:lnTo>
                    <a:pt x="3486" y="2744"/>
                  </a:lnTo>
                  <a:lnTo>
                    <a:pt x="3483" y="2752"/>
                  </a:lnTo>
                  <a:lnTo>
                    <a:pt x="3485" y="2762"/>
                  </a:lnTo>
                  <a:lnTo>
                    <a:pt x="3485" y="2769"/>
                  </a:lnTo>
                  <a:lnTo>
                    <a:pt x="3481" y="2777"/>
                  </a:lnTo>
                  <a:lnTo>
                    <a:pt x="3467" y="2793"/>
                  </a:lnTo>
                  <a:lnTo>
                    <a:pt x="3459" y="2805"/>
                  </a:lnTo>
                  <a:lnTo>
                    <a:pt x="3462" y="2859"/>
                  </a:lnTo>
                  <a:lnTo>
                    <a:pt x="3459" y="2868"/>
                  </a:lnTo>
                  <a:lnTo>
                    <a:pt x="3439" y="2880"/>
                  </a:lnTo>
                  <a:lnTo>
                    <a:pt x="3435" y="2890"/>
                  </a:lnTo>
                  <a:lnTo>
                    <a:pt x="3438" y="2905"/>
                  </a:lnTo>
                  <a:lnTo>
                    <a:pt x="3448" y="2918"/>
                  </a:lnTo>
                  <a:lnTo>
                    <a:pt x="3448" y="2926"/>
                  </a:lnTo>
                  <a:lnTo>
                    <a:pt x="3425" y="2953"/>
                  </a:lnTo>
                  <a:lnTo>
                    <a:pt x="3420" y="2976"/>
                  </a:lnTo>
                  <a:lnTo>
                    <a:pt x="3407" y="2984"/>
                  </a:lnTo>
                  <a:lnTo>
                    <a:pt x="3345" y="2984"/>
                  </a:lnTo>
                  <a:lnTo>
                    <a:pt x="3288" y="2979"/>
                  </a:lnTo>
                  <a:lnTo>
                    <a:pt x="3250" y="2993"/>
                  </a:lnTo>
                  <a:lnTo>
                    <a:pt x="3241" y="2996"/>
                  </a:lnTo>
                  <a:lnTo>
                    <a:pt x="3233" y="2995"/>
                  </a:lnTo>
                  <a:lnTo>
                    <a:pt x="3222" y="2985"/>
                  </a:lnTo>
                  <a:lnTo>
                    <a:pt x="3210" y="2984"/>
                  </a:lnTo>
                  <a:lnTo>
                    <a:pt x="3201" y="2985"/>
                  </a:lnTo>
                  <a:lnTo>
                    <a:pt x="3191" y="2995"/>
                  </a:lnTo>
                  <a:lnTo>
                    <a:pt x="3176" y="3018"/>
                  </a:lnTo>
                  <a:lnTo>
                    <a:pt x="3157" y="3035"/>
                  </a:lnTo>
                  <a:lnTo>
                    <a:pt x="3143" y="3043"/>
                  </a:lnTo>
                  <a:lnTo>
                    <a:pt x="3102" y="3059"/>
                  </a:lnTo>
                  <a:lnTo>
                    <a:pt x="3108" y="3086"/>
                  </a:lnTo>
                  <a:lnTo>
                    <a:pt x="3110" y="3098"/>
                  </a:lnTo>
                  <a:lnTo>
                    <a:pt x="3107" y="3102"/>
                  </a:lnTo>
                  <a:lnTo>
                    <a:pt x="3105" y="3105"/>
                  </a:lnTo>
                  <a:lnTo>
                    <a:pt x="3095" y="3104"/>
                  </a:lnTo>
                  <a:lnTo>
                    <a:pt x="3086" y="3086"/>
                  </a:lnTo>
                  <a:lnTo>
                    <a:pt x="3076" y="3070"/>
                  </a:lnTo>
                  <a:lnTo>
                    <a:pt x="3064" y="3072"/>
                  </a:lnTo>
                  <a:lnTo>
                    <a:pt x="3054" y="3068"/>
                  </a:lnTo>
                  <a:lnTo>
                    <a:pt x="3043" y="3047"/>
                  </a:lnTo>
                  <a:lnTo>
                    <a:pt x="3028" y="3039"/>
                  </a:lnTo>
                  <a:lnTo>
                    <a:pt x="3027" y="3036"/>
                  </a:lnTo>
                  <a:lnTo>
                    <a:pt x="3028" y="3028"/>
                  </a:lnTo>
                  <a:lnTo>
                    <a:pt x="3041" y="3017"/>
                  </a:lnTo>
                  <a:lnTo>
                    <a:pt x="3043" y="3006"/>
                  </a:lnTo>
                  <a:lnTo>
                    <a:pt x="3033" y="2995"/>
                  </a:lnTo>
                  <a:lnTo>
                    <a:pt x="3024" y="3000"/>
                  </a:lnTo>
                  <a:lnTo>
                    <a:pt x="3018" y="3006"/>
                  </a:lnTo>
                  <a:lnTo>
                    <a:pt x="3006" y="3028"/>
                  </a:lnTo>
                  <a:lnTo>
                    <a:pt x="2996" y="3033"/>
                  </a:lnTo>
                  <a:lnTo>
                    <a:pt x="2981" y="3030"/>
                  </a:lnTo>
                  <a:lnTo>
                    <a:pt x="2977" y="3009"/>
                  </a:lnTo>
                  <a:lnTo>
                    <a:pt x="2996" y="2984"/>
                  </a:lnTo>
                  <a:lnTo>
                    <a:pt x="3006" y="2959"/>
                  </a:lnTo>
                  <a:lnTo>
                    <a:pt x="3011" y="2948"/>
                  </a:lnTo>
                  <a:lnTo>
                    <a:pt x="2996" y="2926"/>
                  </a:lnTo>
                  <a:lnTo>
                    <a:pt x="2980" y="2928"/>
                  </a:lnTo>
                  <a:lnTo>
                    <a:pt x="2959" y="2946"/>
                  </a:lnTo>
                  <a:lnTo>
                    <a:pt x="2951" y="2959"/>
                  </a:lnTo>
                  <a:lnTo>
                    <a:pt x="2954" y="3003"/>
                  </a:lnTo>
                  <a:lnTo>
                    <a:pt x="2948" y="3013"/>
                  </a:lnTo>
                  <a:lnTo>
                    <a:pt x="2904" y="3021"/>
                  </a:lnTo>
                  <a:lnTo>
                    <a:pt x="2882" y="3052"/>
                  </a:lnTo>
                  <a:lnTo>
                    <a:pt x="2872" y="3059"/>
                  </a:lnTo>
                  <a:lnTo>
                    <a:pt x="2855" y="3056"/>
                  </a:lnTo>
                  <a:lnTo>
                    <a:pt x="2843" y="3043"/>
                  </a:lnTo>
                  <a:lnTo>
                    <a:pt x="2818" y="3014"/>
                  </a:lnTo>
                  <a:lnTo>
                    <a:pt x="2803" y="3009"/>
                  </a:lnTo>
                  <a:lnTo>
                    <a:pt x="2781" y="2996"/>
                  </a:lnTo>
                  <a:lnTo>
                    <a:pt x="2768" y="2987"/>
                  </a:lnTo>
                  <a:lnTo>
                    <a:pt x="2746" y="2984"/>
                  </a:lnTo>
                  <a:lnTo>
                    <a:pt x="2721" y="2973"/>
                  </a:lnTo>
                  <a:lnTo>
                    <a:pt x="2683" y="2979"/>
                  </a:lnTo>
                  <a:lnTo>
                    <a:pt x="2672" y="2976"/>
                  </a:lnTo>
                  <a:lnTo>
                    <a:pt x="2669" y="2957"/>
                  </a:lnTo>
                  <a:lnTo>
                    <a:pt x="2665" y="2950"/>
                  </a:lnTo>
                  <a:lnTo>
                    <a:pt x="2659" y="2945"/>
                  </a:lnTo>
                  <a:lnTo>
                    <a:pt x="2654" y="2945"/>
                  </a:lnTo>
                  <a:lnTo>
                    <a:pt x="2644" y="2945"/>
                  </a:lnTo>
                  <a:lnTo>
                    <a:pt x="2633" y="2951"/>
                  </a:lnTo>
                  <a:lnTo>
                    <a:pt x="2623" y="2953"/>
                  </a:lnTo>
                  <a:lnTo>
                    <a:pt x="2611" y="2950"/>
                  </a:lnTo>
                  <a:lnTo>
                    <a:pt x="2601" y="2943"/>
                  </a:lnTo>
                  <a:lnTo>
                    <a:pt x="2599" y="2928"/>
                  </a:lnTo>
                  <a:lnTo>
                    <a:pt x="2596" y="2901"/>
                  </a:lnTo>
                  <a:lnTo>
                    <a:pt x="2577" y="2880"/>
                  </a:lnTo>
                  <a:lnTo>
                    <a:pt x="2565" y="2862"/>
                  </a:lnTo>
                  <a:lnTo>
                    <a:pt x="2560" y="2852"/>
                  </a:lnTo>
                  <a:lnTo>
                    <a:pt x="2560" y="2842"/>
                  </a:lnTo>
                  <a:lnTo>
                    <a:pt x="2564" y="2829"/>
                  </a:lnTo>
                  <a:lnTo>
                    <a:pt x="2560" y="2784"/>
                  </a:lnTo>
                  <a:lnTo>
                    <a:pt x="2550" y="2755"/>
                  </a:lnTo>
                  <a:lnTo>
                    <a:pt x="2534" y="2715"/>
                  </a:lnTo>
                  <a:lnTo>
                    <a:pt x="2519" y="2690"/>
                  </a:lnTo>
                  <a:lnTo>
                    <a:pt x="2517" y="2683"/>
                  </a:lnTo>
                  <a:lnTo>
                    <a:pt x="2523" y="2672"/>
                  </a:lnTo>
                  <a:lnTo>
                    <a:pt x="2528" y="2661"/>
                  </a:lnTo>
                  <a:lnTo>
                    <a:pt x="2531" y="2650"/>
                  </a:lnTo>
                  <a:lnTo>
                    <a:pt x="2525" y="2637"/>
                  </a:lnTo>
                  <a:lnTo>
                    <a:pt x="2517" y="2632"/>
                  </a:lnTo>
                  <a:lnTo>
                    <a:pt x="2509" y="2630"/>
                  </a:lnTo>
                  <a:lnTo>
                    <a:pt x="2500" y="2633"/>
                  </a:lnTo>
                  <a:lnTo>
                    <a:pt x="2497" y="2641"/>
                  </a:lnTo>
                  <a:lnTo>
                    <a:pt x="2497" y="2663"/>
                  </a:lnTo>
                  <a:lnTo>
                    <a:pt x="2494" y="2672"/>
                  </a:lnTo>
                  <a:lnTo>
                    <a:pt x="2486" y="2674"/>
                  </a:lnTo>
                  <a:lnTo>
                    <a:pt x="2473" y="2671"/>
                  </a:lnTo>
                  <a:lnTo>
                    <a:pt x="2462" y="2666"/>
                  </a:lnTo>
                  <a:lnTo>
                    <a:pt x="2454" y="2667"/>
                  </a:lnTo>
                  <a:lnTo>
                    <a:pt x="2431" y="2679"/>
                  </a:lnTo>
                  <a:lnTo>
                    <a:pt x="2419" y="2680"/>
                  </a:lnTo>
                  <a:lnTo>
                    <a:pt x="2415" y="2672"/>
                  </a:lnTo>
                  <a:lnTo>
                    <a:pt x="2416" y="2659"/>
                  </a:lnTo>
                  <a:lnTo>
                    <a:pt x="2431" y="2646"/>
                  </a:lnTo>
                  <a:lnTo>
                    <a:pt x="2448" y="2625"/>
                  </a:lnTo>
                  <a:lnTo>
                    <a:pt x="2451" y="2614"/>
                  </a:lnTo>
                  <a:lnTo>
                    <a:pt x="2442" y="2561"/>
                  </a:lnTo>
                  <a:lnTo>
                    <a:pt x="2431" y="2539"/>
                  </a:lnTo>
                  <a:lnTo>
                    <a:pt x="2420" y="2528"/>
                  </a:lnTo>
                  <a:lnTo>
                    <a:pt x="2412" y="2531"/>
                  </a:lnTo>
                  <a:lnTo>
                    <a:pt x="2407" y="2539"/>
                  </a:lnTo>
                  <a:lnTo>
                    <a:pt x="2395" y="2561"/>
                  </a:lnTo>
                  <a:lnTo>
                    <a:pt x="2391" y="2586"/>
                  </a:lnTo>
                  <a:lnTo>
                    <a:pt x="2395" y="2616"/>
                  </a:lnTo>
                  <a:lnTo>
                    <a:pt x="2393" y="2625"/>
                  </a:lnTo>
                  <a:lnTo>
                    <a:pt x="2385" y="2630"/>
                  </a:lnTo>
                  <a:lnTo>
                    <a:pt x="2343" y="2630"/>
                  </a:lnTo>
                  <a:lnTo>
                    <a:pt x="2337" y="2632"/>
                  </a:lnTo>
                  <a:lnTo>
                    <a:pt x="2328" y="2641"/>
                  </a:lnTo>
                  <a:lnTo>
                    <a:pt x="2315" y="2639"/>
                  </a:lnTo>
                  <a:lnTo>
                    <a:pt x="2312" y="2628"/>
                  </a:lnTo>
                  <a:lnTo>
                    <a:pt x="2315" y="2616"/>
                  </a:lnTo>
                  <a:lnTo>
                    <a:pt x="2333" y="2597"/>
                  </a:lnTo>
                  <a:lnTo>
                    <a:pt x="2362" y="2572"/>
                  </a:lnTo>
                  <a:lnTo>
                    <a:pt x="2366" y="2525"/>
                  </a:lnTo>
                  <a:lnTo>
                    <a:pt x="2381" y="2479"/>
                  </a:lnTo>
                  <a:lnTo>
                    <a:pt x="2381" y="2468"/>
                  </a:lnTo>
                  <a:lnTo>
                    <a:pt x="2387" y="2448"/>
                  </a:lnTo>
                  <a:lnTo>
                    <a:pt x="2395" y="2433"/>
                  </a:lnTo>
                  <a:lnTo>
                    <a:pt x="2407" y="2388"/>
                  </a:lnTo>
                  <a:lnTo>
                    <a:pt x="2404" y="2379"/>
                  </a:lnTo>
                  <a:lnTo>
                    <a:pt x="2393" y="2371"/>
                  </a:lnTo>
                  <a:lnTo>
                    <a:pt x="2387" y="2371"/>
                  </a:lnTo>
                  <a:lnTo>
                    <a:pt x="2374" y="2378"/>
                  </a:lnTo>
                  <a:lnTo>
                    <a:pt x="2362" y="2393"/>
                  </a:lnTo>
                  <a:lnTo>
                    <a:pt x="2353" y="2410"/>
                  </a:lnTo>
                  <a:lnTo>
                    <a:pt x="2348" y="2427"/>
                  </a:lnTo>
                  <a:lnTo>
                    <a:pt x="2344" y="2462"/>
                  </a:lnTo>
                  <a:lnTo>
                    <a:pt x="2333" y="2479"/>
                  </a:lnTo>
                  <a:lnTo>
                    <a:pt x="2317" y="2489"/>
                  </a:lnTo>
                  <a:lnTo>
                    <a:pt x="2276" y="2505"/>
                  </a:lnTo>
                  <a:lnTo>
                    <a:pt x="2264" y="2514"/>
                  </a:lnTo>
                  <a:lnTo>
                    <a:pt x="2257" y="2525"/>
                  </a:lnTo>
                  <a:lnTo>
                    <a:pt x="2246" y="2552"/>
                  </a:lnTo>
                  <a:lnTo>
                    <a:pt x="2224" y="2567"/>
                  </a:lnTo>
                  <a:lnTo>
                    <a:pt x="2219" y="2581"/>
                  </a:lnTo>
                  <a:lnTo>
                    <a:pt x="2218" y="2599"/>
                  </a:lnTo>
                  <a:lnTo>
                    <a:pt x="2209" y="2602"/>
                  </a:lnTo>
                  <a:lnTo>
                    <a:pt x="2193" y="2592"/>
                  </a:lnTo>
                  <a:lnTo>
                    <a:pt x="2182" y="2574"/>
                  </a:lnTo>
                  <a:lnTo>
                    <a:pt x="2180" y="2550"/>
                  </a:lnTo>
                  <a:lnTo>
                    <a:pt x="2117" y="2463"/>
                  </a:lnTo>
                  <a:lnTo>
                    <a:pt x="2133" y="2463"/>
                  </a:lnTo>
                  <a:lnTo>
                    <a:pt x="2138" y="2457"/>
                  </a:lnTo>
                  <a:lnTo>
                    <a:pt x="2139" y="2444"/>
                  </a:lnTo>
                  <a:lnTo>
                    <a:pt x="2135" y="2433"/>
                  </a:lnTo>
                  <a:lnTo>
                    <a:pt x="2124" y="2427"/>
                  </a:lnTo>
                  <a:lnTo>
                    <a:pt x="2113" y="2425"/>
                  </a:lnTo>
                  <a:lnTo>
                    <a:pt x="2090" y="2423"/>
                  </a:lnTo>
                  <a:lnTo>
                    <a:pt x="2069" y="2418"/>
                  </a:lnTo>
                  <a:lnTo>
                    <a:pt x="2055" y="2412"/>
                  </a:lnTo>
                  <a:lnTo>
                    <a:pt x="2042" y="2401"/>
                  </a:lnTo>
                  <a:lnTo>
                    <a:pt x="2035" y="2391"/>
                  </a:lnTo>
                  <a:lnTo>
                    <a:pt x="2033" y="2384"/>
                  </a:lnTo>
                  <a:lnTo>
                    <a:pt x="2044" y="2381"/>
                  </a:lnTo>
                  <a:lnTo>
                    <a:pt x="2057" y="2374"/>
                  </a:lnTo>
                  <a:lnTo>
                    <a:pt x="2061" y="2368"/>
                  </a:lnTo>
                  <a:lnTo>
                    <a:pt x="2061" y="2350"/>
                  </a:lnTo>
                  <a:lnTo>
                    <a:pt x="2055" y="2343"/>
                  </a:lnTo>
                  <a:lnTo>
                    <a:pt x="2037" y="2340"/>
                  </a:lnTo>
                  <a:lnTo>
                    <a:pt x="2037" y="2320"/>
                  </a:lnTo>
                  <a:lnTo>
                    <a:pt x="2030" y="2314"/>
                  </a:lnTo>
                  <a:lnTo>
                    <a:pt x="2010" y="2315"/>
                  </a:lnTo>
                  <a:lnTo>
                    <a:pt x="1989" y="2320"/>
                  </a:lnTo>
                  <a:lnTo>
                    <a:pt x="1976" y="2315"/>
                  </a:lnTo>
                  <a:lnTo>
                    <a:pt x="1966" y="2307"/>
                  </a:lnTo>
                  <a:lnTo>
                    <a:pt x="1955" y="2285"/>
                  </a:lnTo>
                  <a:lnTo>
                    <a:pt x="1942" y="2280"/>
                  </a:lnTo>
                  <a:lnTo>
                    <a:pt x="1932" y="2285"/>
                  </a:lnTo>
                  <a:lnTo>
                    <a:pt x="1920" y="2296"/>
                  </a:lnTo>
                  <a:lnTo>
                    <a:pt x="1917" y="2313"/>
                  </a:lnTo>
                  <a:lnTo>
                    <a:pt x="1909" y="2320"/>
                  </a:lnTo>
                  <a:lnTo>
                    <a:pt x="1898" y="2320"/>
                  </a:lnTo>
                  <a:lnTo>
                    <a:pt x="1875" y="2313"/>
                  </a:lnTo>
                  <a:lnTo>
                    <a:pt x="1853" y="2302"/>
                  </a:lnTo>
                  <a:lnTo>
                    <a:pt x="1808" y="2262"/>
                  </a:lnTo>
                  <a:lnTo>
                    <a:pt x="1778" y="2262"/>
                  </a:lnTo>
                  <a:lnTo>
                    <a:pt x="1745" y="2277"/>
                  </a:lnTo>
                  <a:lnTo>
                    <a:pt x="1658" y="2277"/>
                  </a:lnTo>
                  <a:lnTo>
                    <a:pt x="1609" y="2290"/>
                  </a:lnTo>
                  <a:lnTo>
                    <a:pt x="1593" y="2296"/>
                  </a:lnTo>
                  <a:close/>
                </a:path>
              </a:pathLst>
            </a:custGeom>
            <a:solidFill>
              <a:srgbClr val="003D7E"/>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3" name="Freeform 32"/>
            <p:cNvSpPr>
              <a:spLocks/>
            </p:cNvSpPr>
            <p:nvPr/>
          </p:nvSpPr>
          <p:spPr bwMode="auto">
            <a:xfrm rot="306148">
              <a:off x="5721245" y="4760245"/>
              <a:ext cx="190843" cy="305978"/>
            </a:xfrm>
            <a:custGeom>
              <a:avLst/>
              <a:gdLst/>
              <a:ahLst/>
              <a:cxnLst>
                <a:cxn ang="0">
                  <a:pos x="223" y="907"/>
                </a:cxn>
                <a:cxn ang="0">
                  <a:pos x="202" y="920"/>
                </a:cxn>
                <a:cxn ang="0">
                  <a:pos x="161" y="925"/>
                </a:cxn>
                <a:cxn ang="0">
                  <a:pos x="146" y="953"/>
                </a:cxn>
                <a:cxn ang="0">
                  <a:pos x="123" y="959"/>
                </a:cxn>
                <a:cxn ang="0">
                  <a:pos x="106" y="940"/>
                </a:cxn>
                <a:cxn ang="0">
                  <a:pos x="76" y="930"/>
                </a:cxn>
                <a:cxn ang="0">
                  <a:pos x="43" y="909"/>
                </a:cxn>
                <a:cxn ang="0">
                  <a:pos x="24" y="885"/>
                </a:cxn>
                <a:cxn ang="0">
                  <a:pos x="24" y="852"/>
                </a:cxn>
                <a:cxn ang="0">
                  <a:pos x="36" y="803"/>
                </a:cxn>
                <a:cxn ang="0">
                  <a:pos x="18" y="764"/>
                </a:cxn>
                <a:cxn ang="0">
                  <a:pos x="6" y="745"/>
                </a:cxn>
                <a:cxn ang="0">
                  <a:pos x="1" y="698"/>
                </a:cxn>
                <a:cxn ang="0">
                  <a:pos x="18" y="656"/>
                </a:cxn>
                <a:cxn ang="0">
                  <a:pos x="46" y="622"/>
                </a:cxn>
                <a:cxn ang="0">
                  <a:pos x="74" y="590"/>
                </a:cxn>
                <a:cxn ang="0">
                  <a:pos x="86" y="551"/>
                </a:cxn>
                <a:cxn ang="0">
                  <a:pos x="69" y="452"/>
                </a:cxn>
                <a:cxn ang="0">
                  <a:pos x="52" y="411"/>
                </a:cxn>
                <a:cxn ang="0">
                  <a:pos x="51" y="376"/>
                </a:cxn>
                <a:cxn ang="0">
                  <a:pos x="77" y="361"/>
                </a:cxn>
                <a:cxn ang="0">
                  <a:pos x="91" y="333"/>
                </a:cxn>
                <a:cxn ang="0">
                  <a:pos x="77" y="303"/>
                </a:cxn>
                <a:cxn ang="0">
                  <a:pos x="72" y="281"/>
                </a:cxn>
                <a:cxn ang="0">
                  <a:pos x="104" y="280"/>
                </a:cxn>
                <a:cxn ang="0">
                  <a:pos x="142" y="275"/>
                </a:cxn>
                <a:cxn ang="0">
                  <a:pos x="182" y="268"/>
                </a:cxn>
                <a:cxn ang="0">
                  <a:pos x="211" y="262"/>
                </a:cxn>
                <a:cxn ang="0">
                  <a:pos x="225" y="246"/>
                </a:cxn>
                <a:cxn ang="0">
                  <a:pos x="239" y="229"/>
                </a:cxn>
                <a:cxn ang="0">
                  <a:pos x="270" y="225"/>
                </a:cxn>
                <a:cxn ang="0">
                  <a:pos x="298" y="213"/>
                </a:cxn>
                <a:cxn ang="0">
                  <a:pos x="320" y="186"/>
                </a:cxn>
                <a:cxn ang="0">
                  <a:pos x="326" y="156"/>
                </a:cxn>
                <a:cxn ang="0">
                  <a:pos x="325" y="117"/>
                </a:cxn>
                <a:cxn ang="0">
                  <a:pos x="339" y="104"/>
                </a:cxn>
                <a:cxn ang="0">
                  <a:pos x="370" y="102"/>
                </a:cxn>
                <a:cxn ang="0">
                  <a:pos x="368" y="64"/>
                </a:cxn>
                <a:cxn ang="0">
                  <a:pos x="365" y="25"/>
                </a:cxn>
                <a:cxn ang="0">
                  <a:pos x="382" y="9"/>
                </a:cxn>
                <a:cxn ang="0">
                  <a:pos x="411" y="0"/>
                </a:cxn>
                <a:cxn ang="0">
                  <a:pos x="438" y="21"/>
                </a:cxn>
                <a:cxn ang="0">
                  <a:pos x="442" y="69"/>
                </a:cxn>
                <a:cxn ang="0">
                  <a:pos x="453" y="124"/>
                </a:cxn>
                <a:cxn ang="0">
                  <a:pos x="469" y="152"/>
                </a:cxn>
                <a:cxn ang="0">
                  <a:pos x="492" y="205"/>
                </a:cxn>
                <a:cxn ang="0">
                  <a:pos x="493" y="237"/>
                </a:cxn>
                <a:cxn ang="0">
                  <a:pos x="478" y="249"/>
                </a:cxn>
                <a:cxn ang="0">
                  <a:pos x="446" y="232"/>
                </a:cxn>
                <a:cxn ang="0">
                  <a:pos x="423" y="246"/>
                </a:cxn>
                <a:cxn ang="0">
                  <a:pos x="432" y="278"/>
                </a:cxn>
                <a:cxn ang="0">
                  <a:pos x="435" y="297"/>
                </a:cxn>
                <a:cxn ang="0">
                  <a:pos x="401" y="324"/>
                </a:cxn>
                <a:cxn ang="0">
                  <a:pos x="401" y="339"/>
                </a:cxn>
                <a:cxn ang="0">
                  <a:pos x="412" y="359"/>
                </a:cxn>
                <a:cxn ang="0">
                  <a:pos x="423" y="400"/>
                </a:cxn>
                <a:cxn ang="0">
                  <a:pos x="400" y="481"/>
                </a:cxn>
                <a:cxn ang="0">
                  <a:pos x="370" y="545"/>
                </a:cxn>
                <a:cxn ang="0">
                  <a:pos x="321" y="645"/>
                </a:cxn>
                <a:cxn ang="0">
                  <a:pos x="272" y="751"/>
                </a:cxn>
                <a:cxn ang="0">
                  <a:pos x="252" y="813"/>
                </a:cxn>
                <a:cxn ang="0">
                  <a:pos x="228" y="896"/>
                </a:cxn>
              </a:cxnLst>
              <a:rect l="0" t="0" r="r" b="b"/>
              <a:pathLst>
                <a:path w="495" h="960">
                  <a:moveTo>
                    <a:pt x="228" y="899"/>
                  </a:moveTo>
                  <a:lnTo>
                    <a:pt x="223" y="907"/>
                  </a:lnTo>
                  <a:lnTo>
                    <a:pt x="217" y="915"/>
                  </a:lnTo>
                  <a:lnTo>
                    <a:pt x="202" y="920"/>
                  </a:lnTo>
                  <a:lnTo>
                    <a:pt x="173" y="924"/>
                  </a:lnTo>
                  <a:lnTo>
                    <a:pt x="161" y="925"/>
                  </a:lnTo>
                  <a:lnTo>
                    <a:pt x="152" y="942"/>
                  </a:lnTo>
                  <a:lnTo>
                    <a:pt x="146" y="953"/>
                  </a:lnTo>
                  <a:lnTo>
                    <a:pt x="134" y="960"/>
                  </a:lnTo>
                  <a:lnTo>
                    <a:pt x="123" y="959"/>
                  </a:lnTo>
                  <a:lnTo>
                    <a:pt x="115" y="950"/>
                  </a:lnTo>
                  <a:lnTo>
                    <a:pt x="106" y="940"/>
                  </a:lnTo>
                  <a:lnTo>
                    <a:pt x="93" y="930"/>
                  </a:lnTo>
                  <a:lnTo>
                    <a:pt x="76" y="930"/>
                  </a:lnTo>
                  <a:lnTo>
                    <a:pt x="59" y="927"/>
                  </a:lnTo>
                  <a:lnTo>
                    <a:pt x="43" y="909"/>
                  </a:lnTo>
                  <a:lnTo>
                    <a:pt x="33" y="892"/>
                  </a:lnTo>
                  <a:lnTo>
                    <a:pt x="24" y="885"/>
                  </a:lnTo>
                  <a:lnTo>
                    <a:pt x="22" y="868"/>
                  </a:lnTo>
                  <a:lnTo>
                    <a:pt x="24" y="852"/>
                  </a:lnTo>
                  <a:lnTo>
                    <a:pt x="33" y="828"/>
                  </a:lnTo>
                  <a:lnTo>
                    <a:pt x="36" y="803"/>
                  </a:lnTo>
                  <a:lnTo>
                    <a:pt x="30" y="781"/>
                  </a:lnTo>
                  <a:lnTo>
                    <a:pt x="18" y="764"/>
                  </a:lnTo>
                  <a:lnTo>
                    <a:pt x="11" y="756"/>
                  </a:lnTo>
                  <a:lnTo>
                    <a:pt x="6" y="745"/>
                  </a:lnTo>
                  <a:lnTo>
                    <a:pt x="0" y="723"/>
                  </a:lnTo>
                  <a:lnTo>
                    <a:pt x="1" y="698"/>
                  </a:lnTo>
                  <a:lnTo>
                    <a:pt x="11" y="676"/>
                  </a:lnTo>
                  <a:lnTo>
                    <a:pt x="18" y="656"/>
                  </a:lnTo>
                  <a:lnTo>
                    <a:pt x="30" y="636"/>
                  </a:lnTo>
                  <a:lnTo>
                    <a:pt x="46" y="622"/>
                  </a:lnTo>
                  <a:lnTo>
                    <a:pt x="59" y="607"/>
                  </a:lnTo>
                  <a:lnTo>
                    <a:pt x="74" y="590"/>
                  </a:lnTo>
                  <a:lnTo>
                    <a:pt x="83" y="569"/>
                  </a:lnTo>
                  <a:lnTo>
                    <a:pt x="86" y="551"/>
                  </a:lnTo>
                  <a:lnTo>
                    <a:pt x="77" y="481"/>
                  </a:lnTo>
                  <a:lnTo>
                    <a:pt x="69" y="452"/>
                  </a:lnTo>
                  <a:lnTo>
                    <a:pt x="60" y="425"/>
                  </a:lnTo>
                  <a:lnTo>
                    <a:pt x="52" y="411"/>
                  </a:lnTo>
                  <a:lnTo>
                    <a:pt x="49" y="388"/>
                  </a:lnTo>
                  <a:lnTo>
                    <a:pt x="51" y="376"/>
                  </a:lnTo>
                  <a:lnTo>
                    <a:pt x="68" y="366"/>
                  </a:lnTo>
                  <a:lnTo>
                    <a:pt x="77" y="361"/>
                  </a:lnTo>
                  <a:lnTo>
                    <a:pt x="87" y="353"/>
                  </a:lnTo>
                  <a:lnTo>
                    <a:pt x="91" y="333"/>
                  </a:lnTo>
                  <a:lnTo>
                    <a:pt x="87" y="319"/>
                  </a:lnTo>
                  <a:lnTo>
                    <a:pt x="77" y="303"/>
                  </a:lnTo>
                  <a:lnTo>
                    <a:pt x="71" y="292"/>
                  </a:lnTo>
                  <a:lnTo>
                    <a:pt x="72" y="281"/>
                  </a:lnTo>
                  <a:lnTo>
                    <a:pt x="78" y="280"/>
                  </a:lnTo>
                  <a:lnTo>
                    <a:pt x="104" y="280"/>
                  </a:lnTo>
                  <a:lnTo>
                    <a:pt x="122" y="279"/>
                  </a:lnTo>
                  <a:lnTo>
                    <a:pt x="142" y="275"/>
                  </a:lnTo>
                  <a:lnTo>
                    <a:pt x="164" y="264"/>
                  </a:lnTo>
                  <a:lnTo>
                    <a:pt x="182" y="268"/>
                  </a:lnTo>
                  <a:lnTo>
                    <a:pt x="198" y="261"/>
                  </a:lnTo>
                  <a:lnTo>
                    <a:pt x="211" y="262"/>
                  </a:lnTo>
                  <a:lnTo>
                    <a:pt x="223" y="257"/>
                  </a:lnTo>
                  <a:lnTo>
                    <a:pt x="225" y="246"/>
                  </a:lnTo>
                  <a:lnTo>
                    <a:pt x="233" y="232"/>
                  </a:lnTo>
                  <a:lnTo>
                    <a:pt x="239" y="229"/>
                  </a:lnTo>
                  <a:lnTo>
                    <a:pt x="256" y="225"/>
                  </a:lnTo>
                  <a:lnTo>
                    <a:pt x="270" y="225"/>
                  </a:lnTo>
                  <a:lnTo>
                    <a:pt x="286" y="222"/>
                  </a:lnTo>
                  <a:lnTo>
                    <a:pt x="298" y="213"/>
                  </a:lnTo>
                  <a:lnTo>
                    <a:pt x="312" y="194"/>
                  </a:lnTo>
                  <a:lnTo>
                    <a:pt x="320" y="186"/>
                  </a:lnTo>
                  <a:lnTo>
                    <a:pt x="324" y="175"/>
                  </a:lnTo>
                  <a:lnTo>
                    <a:pt x="326" y="156"/>
                  </a:lnTo>
                  <a:lnTo>
                    <a:pt x="326" y="133"/>
                  </a:lnTo>
                  <a:lnTo>
                    <a:pt x="325" y="117"/>
                  </a:lnTo>
                  <a:lnTo>
                    <a:pt x="332" y="106"/>
                  </a:lnTo>
                  <a:lnTo>
                    <a:pt x="339" y="104"/>
                  </a:lnTo>
                  <a:lnTo>
                    <a:pt x="355" y="103"/>
                  </a:lnTo>
                  <a:lnTo>
                    <a:pt x="370" y="102"/>
                  </a:lnTo>
                  <a:lnTo>
                    <a:pt x="370" y="87"/>
                  </a:lnTo>
                  <a:lnTo>
                    <a:pt x="368" y="64"/>
                  </a:lnTo>
                  <a:lnTo>
                    <a:pt x="365" y="42"/>
                  </a:lnTo>
                  <a:lnTo>
                    <a:pt x="365" y="25"/>
                  </a:lnTo>
                  <a:lnTo>
                    <a:pt x="371" y="15"/>
                  </a:lnTo>
                  <a:lnTo>
                    <a:pt x="382" y="9"/>
                  </a:lnTo>
                  <a:lnTo>
                    <a:pt x="400" y="0"/>
                  </a:lnTo>
                  <a:lnTo>
                    <a:pt x="411" y="0"/>
                  </a:lnTo>
                  <a:lnTo>
                    <a:pt x="425" y="7"/>
                  </a:lnTo>
                  <a:lnTo>
                    <a:pt x="438" y="21"/>
                  </a:lnTo>
                  <a:lnTo>
                    <a:pt x="442" y="52"/>
                  </a:lnTo>
                  <a:lnTo>
                    <a:pt x="442" y="69"/>
                  </a:lnTo>
                  <a:lnTo>
                    <a:pt x="448" y="97"/>
                  </a:lnTo>
                  <a:lnTo>
                    <a:pt x="453" y="124"/>
                  </a:lnTo>
                  <a:lnTo>
                    <a:pt x="459" y="147"/>
                  </a:lnTo>
                  <a:lnTo>
                    <a:pt x="469" y="152"/>
                  </a:lnTo>
                  <a:lnTo>
                    <a:pt x="477" y="175"/>
                  </a:lnTo>
                  <a:lnTo>
                    <a:pt x="492" y="205"/>
                  </a:lnTo>
                  <a:lnTo>
                    <a:pt x="495" y="219"/>
                  </a:lnTo>
                  <a:lnTo>
                    <a:pt x="493" y="237"/>
                  </a:lnTo>
                  <a:lnTo>
                    <a:pt x="492" y="248"/>
                  </a:lnTo>
                  <a:lnTo>
                    <a:pt x="478" y="249"/>
                  </a:lnTo>
                  <a:lnTo>
                    <a:pt x="458" y="244"/>
                  </a:lnTo>
                  <a:lnTo>
                    <a:pt x="446" y="232"/>
                  </a:lnTo>
                  <a:lnTo>
                    <a:pt x="430" y="238"/>
                  </a:lnTo>
                  <a:lnTo>
                    <a:pt x="423" y="246"/>
                  </a:lnTo>
                  <a:lnTo>
                    <a:pt x="425" y="266"/>
                  </a:lnTo>
                  <a:lnTo>
                    <a:pt x="432" y="278"/>
                  </a:lnTo>
                  <a:lnTo>
                    <a:pt x="435" y="290"/>
                  </a:lnTo>
                  <a:lnTo>
                    <a:pt x="435" y="297"/>
                  </a:lnTo>
                  <a:lnTo>
                    <a:pt x="419" y="313"/>
                  </a:lnTo>
                  <a:lnTo>
                    <a:pt x="401" y="324"/>
                  </a:lnTo>
                  <a:lnTo>
                    <a:pt x="401" y="332"/>
                  </a:lnTo>
                  <a:lnTo>
                    <a:pt x="401" y="339"/>
                  </a:lnTo>
                  <a:lnTo>
                    <a:pt x="406" y="349"/>
                  </a:lnTo>
                  <a:lnTo>
                    <a:pt x="412" y="359"/>
                  </a:lnTo>
                  <a:lnTo>
                    <a:pt x="424" y="371"/>
                  </a:lnTo>
                  <a:lnTo>
                    <a:pt x="423" y="400"/>
                  </a:lnTo>
                  <a:lnTo>
                    <a:pt x="414" y="438"/>
                  </a:lnTo>
                  <a:lnTo>
                    <a:pt x="400" y="481"/>
                  </a:lnTo>
                  <a:lnTo>
                    <a:pt x="386" y="512"/>
                  </a:lnTo>
                  <a:lnTo>
                    <a:pt x="370" y="545"/>
                  </a:lnTo>
                  <a:lnTo>
                    <a:pt x="345" y="601"/>
                  </a:lnTo>
                  <a:lnTo>
                    <a:pt x="321" y="645"/>
                  </a:lnTo>
                  <a:lnTo>
                    <a:pt x="295" y="698"/>
                  </a:lnTo>
                  <a:lnTo>
                    <a:pt x="272" y="751"/>
                  </a:lnTo>
                  <a:lnTo>
                    <a:pt x="263" y="781"/>
                  </a:lnTo>
                  <a:lnTo>
                    <a:pt x="252" y="813"/>
                  </a:lnTo>
                  <a:lnTo>
                    <a:pt x="239" y="857"/>
                  </a:lnTo>
                  <a:lnTo>
                    <a:pt x="228" y="896"/>
                  </a:lnTo>
                  <a:lnTo>
                    <a:pt x="228" y="899"/>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4" name="Freeform 33"/>
            <p:cNvSpPr>
              <a:spLocks/>
            </p:cNvSpPr>
            <p:nvPr/>
          </p:nvSpPr>
          <p:spPr bwMode="auto">
            <a:xfrm rot="306148">
              <a:off x="5399321" y="5051878"/>
              <a:ext cx="23132" cy="25498"/>
            </a:xfrm>
            <a:custGeom>
              <a:avLst/>
              <a:gdLst/>
              <a:ahLst/>
              <a:cxnLst>
                <a:cxn ang="0">
                  <a:pos x="54" y="20"/>
                </a:cxn>
                <a:cxn ang="0">
                  <a:pos x="53" y="15"/>
                </a:cxn>
                <a:cxn ang="0">
                  <a:pos x="41" y="6"/>
                </a:cxn>
                <a:cxn ang="0">
                  <a:pos x="25" y="0"/>
                </a:cxn>
                <a:cxn ang="0">
                  <a:pos x="11" y="18"/>
                </a:cxn>
                <a:cxn ang="0">
                  <a:pos x="6" y="24"/>
                </a:cxn>
                <a:cxn ang="0">
                  <a:pos x="1" y="33"/>
                </a:cxn>
                <a:cxn ang="0">
                  <a:pos x="0" y="41"/>
                </a:cxn>
                <a:cxn ang="0">
                  <a:pos x="1" y="58"/>
                </a:cxn>
                <a:cxn ang="0">
                  <a:pos x="12" y="76"/>
                </a:cxn>
                <a:cxn ang="0">
                  <a:pos x="26" y="81"/>
                </a:cxn>
                <a:cxn ang="0">
                  <a:pos x="32" y="81"/>
                </a:cxn>
                <a:cxn ang="0">
                  <a:pos x="45" y="78"/>
                </a:cxn>
                <a:cxn ang="0">
                  <a:pos x="53" y="68"/>
                </a:cxn>
                <a:cxn ang="0">
                  <a:pos x="59" y="53"/>
                </a:cxn>
                <a:cxn ang="0">
                  <a:pos x="61" y="39"/>
                </a:cxn>
                <a:cxn ang="0">
                  <a:pos x="59" y="24"/>
                </a:cxn>
                <a:cxn ang="0">
                  <a:pos x="54" y="20"/>
                </a:cxn>
              </a:cxnLst>
              <a:rect l="0" t="0" r="r" b="b"/>
              <a:pathLst>
                <a:path w="61" h="81">
                  <a:moveTo>
                    <a:pt x="54" y="20"/>
                  </a:moveTo>
                  <a:lnTo>
                    <a:pt x="53" y="15"/>
                  </a:lnTo>
                  <a:lnTo>
                    <a:pt x="41" y="6"/>
                  </a:lnTo>
                  <a:lnTo>
                    <a:pt x="25" y="0"/>
                  </a:lnTo>
                  <a:lnTo>
                    <a:pt x="11" y="18"/>
                  </a:lnTo>
                  <a:lnTo>
                    <a:pt x="6" y="24"/>
                  </a:lnTo>
                  <a:lnTo>
                    <a:pt x="1" y="33"/>
                  </a:lnTo>
                  <a:lnTo>
                    <a:pt x="0" y="41"/>
                  </a:lnTo>
                  <a:lnTo>
                    <a:pt x="1" y="58"/>
                  </a:lnTo>
                  <a:lnTo>
                    <a:pt x="12" y="76"/>
                  </a:lnTo>
                  <a:lnTo>
                    <a:pt x="26" y="81"/>
                  </a:lnTo>
                  <a:lnTo>
                    <a:pt x="32" y="81"/>
                  </a:lnTo>
                  <a:lnTo>
                    <a:pt x="45" y="78"/>
                  </a:lnTo>
                  <a:lnTo>
                    <a:pt x="53" y="68"/>
                  </a:lnTo>
                  <a:lnTo>
                    <a:pt x="59" y="53"/>
                  </a:lnTo>
                  <a:lnTo>
                    <a:pt x="61" y="39"/>
                  </a:lnTo>
                  <a:lnTo>
                    <a:pt x="59" y="24"/>
                  </a:lnTo>
                  <a:lnTo>
                    <a:pt x="54" y="2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5" name="Freeform 34"/>
            <p:cNvSpPr>
              <a:spLocks/>
            </p:cNvSpPr>
            <p:nvPr/>
          </p:nvSpPr>
          <p:spPr bwMode="auto">
            <a:xfrm rot="306148">
              <a:off x="4502942" y="3614425"/>
              <a:ext cx="472285" cy="415937"/>
            </a:xfrm>
            <a:custGeom>
              <a:avLst/>
              <a:gdLst/>
              <a:ahLst/>
              <a:cxnLst>
                <a:cxn ang="0">
                  <a:pos x="195" y="886"/>
                </a:cxn>
                <a:cxn ang="0">
                  <a:pos x="619" y="1200"/>
                </a:cxn>
                <a:cxn ang="0">
                  <a:pos x="674" y="1229"/>
                </a:cxn>
                <a:cxn ang="0">
                  <a:pos x="738" y="1259"/>
                </a:cxn>
                <a:cxn ang="0">
                  <a:pos x="741" y="1304"/>
                </a:cxn>
                <a:cxn ang="0">
                  <a:pos x="778" y="1299"/>
                </a:cxn>
                <a:cxn ang="0">
                  <a:pos x="841" y="1265"/>
                </a:cxn>
                <a:cxn ang="0">
                  <a:pos x="1207" y="957"/>
                </a:cxn>
                <a:cxn ang="0">
                  <a:pos x="1188" y="891"/>
                </a:cxn>
                <a:cxn ang="0">
                  <a:pos x="1171" y="835"/>
                </a:cxn>
                <a:cxn ang="0">
                  <a:pos x="1116" y="749"/>
                </a:cxn>
                <a:cxn ang="0">
                  <a:pos x="1152" y="691"/>
                </a:cxn>
                <a:cxn ang="0">
                  <a:pos x="1166" y="612"/>
                </a:cxn>
                <a:cxn ang="0">
                  <a:pos x="1138" y="576"/>
                </a:cxn>
                <a:cxn ang="0">
                  <a:pos x="1148" y="535"/>
                </a:cxn>
                <a:cxn ang="0">
                  <a:pos x="1150" y="485"/>
                </a:cxn>
                <a:cxn ang="0">
                  <a:pos x="1138" y="456"/>
                </a:cxn>
                <a:cxn ang="0">
                  <a:pos x="1110" y="373"/>
                </a:cxn>
                <a:cxn ang="0">
                  <a:pos x="1075" y="313"/>
                </a:cxn>
                <a:cxn ang="0">
                  <a:pos x="1066" y="267"/>
                </a:cxn>
                <a:cxn ang="0">
                  <a:pos x="1098" y="205"/>
                </a:cxn>
                <a:cxn ang="0">
                  <a:pos x="1088" y="133"/>
                </a:cxn>
                <a:cxn ang="0">
                  <a:pos x="1056" y="47"/>
                </a:cxn>
                <a:cxn ang="0">
                  <a:pos x="1045" y="0"/>
                </a:cxn>
                <a:cxn ang="0">
                  <a:pos x="999" y="30"/>
                </a:cxn>
                <a:cxn ang="0">
                  <a:pos x="931" y="47"/>
                </a:cxn>
                <a:cxn ang="0">
                  <a:pos x="902" y="33"/>
                </a:cxn>
                <a:cxn ang="0">
                  <a:pos x="876" y="33"/>
                </a:cxn>
                <a:cxn ang="0">
                  <a:pos x="841" y="63"/>
                </a:cxn>
                <a:cxn ang="0">
                  <a:pos x="745" y="58"/>
                </a:cxn>
                <a:cxn ang="0">
                  <a:pos x="687" y="85"/>
                </a:cxn>
                <a:cxn ang="0">
                  <a:pos x="638" y="134"/>
                </a:cxn>
                <a:cxn ang="0">
                  <a:pos x="559" y="170"/>
                </a:cxn>
                <a:cxn ang="0">
                  <a:pos x="523" y="168"/>
                </a:cxn>
                <a:cxn ang="0">
                  <a:pos x="512" y="248"/>
                </a:cxn>
                <a:cxn ang="0">
                  <a:pos x="522" y="328"/>
                </a:cxn>
                <a:cxn ang="0">
                  <a:pos x="534" y="380"/>
                </a:cxn>
                <a:cxn ang="0">
                  <a:pos x="457" y="421"/>
                </a:cxn>
                <a:cxn ang="0">
                  <a:pos x="376" y="450"/>
                </a:cxn>
                <a:cxn ang="0">
                  <a:pos x="318" y="523"/>
                </a:cxn>
                <a:cxn ang="0">
                  <a:pos x="258" y="534"/>
                </a:cxn>
                <a:cxn ang="0">
                  <a:pos x="221" y="543"/>
                </a:cxn>
                <a:cxn ang="0">
                  <a:pos x="169" y="606"/>
                </a:cxn>
                <a:cxn ang="0">
                  <a:pos x="57" y="639"/>
                </a:cxn>
                <a:cxn ang="0">
                  <a:pos x="6" y="682"/>
                </a:cxn>
                <a:cxn ang="0">
                  <a:pos x="5" y="742"/>
                </a:cxn>
              </a:cxnLst>
              <a:rect l="0" t="0" r="r" b="b"/>
              <a:pathLst>
                <a:path w="1225" h="1307">
                  <a:moveTo>
                    <a:pt x="0" y="749"/>
                  </a:moveTo>
                  <a:lnTo>
                    <a:pt x="200" y="889"/>
                  </a:lnTo>
                  <a:lnTo>
                    <a:pt x="195" y="886"/>
                  </a:lnTo>
                  <a:lnTo>
                    <a:pt x="601" y="1161"/>
                  </a:lnTo>
                  <a:lnTo>
                    <a:pt x="610" y="1176"/>
                  </a:lnTo>
                  <a:lnTo>
                    <a:pt x="619" y="1200"/>
                  </a:lnTo>
                  <a:lnTo>
                    <a:pt x="632" y="1216"/>
                  </a:lnTo>
                  <a:lnTo>
                    <a:pt x="643" y="1222"/>
                  </a:lnTo>
                  <a:lnTo>
                    <a:pt x="674" y="1229"/>
                  </a:lnTo>
                  <a:lnTo>
                    <a:pt x="720" y="1233"/>
                  </a:lnTo>
                  <a:lnTo>
                    <a:pt x="731" y="1241"/>
                  </a:lnTo>
                  <a:lnTo>
                    <a:pt x="738" y="1259"/>
                  </a:lnTo>
                  <a:lnTo>
                    <a:pt x="736" y="1269"/>
                  </a:lnTo>
                  <a:lnTo>
                    <a:pt x="736" y="1292"/>
                  </a:lnTo>
                  <a:lnTo>
                    <a:pt x="741" y="1304"/>
                  </a:lnTo>
                  <a:lnTo>
                    <a:pt x="756" y="1307"/>
                  </a:lnTo>
                  <a:lnTo>
                    <a:pt x="779" y="1298"/>
                  </a:lnTo>
                  <a:lnTo>
                    <a:pt x="778" y="1299"/>
                  </a:lnTo>
                  <a:lnTo>
                    <a:pt x="797" y="1292"/>
                  </a:lnTo>
                  <a:lnTo>
                    <a:pt x="816" y="1281"/>
                  </a:lnTo>
                  <a:lnTo>
                    <a:pt x="841" y="1265"/>
                  </a:lnTo>
                  <a:lnTo>
                    <a:pt x="1225" y="973"/>
                  </a:lnTo>
                  <a:lnTo>
                    <a:pt x="1224" y="974"/>
                  </a:lnTo>
                  <a:lnTo>
                    <a:pt x="1207" y="957"/>
                  </a:lnTo>
                  <a:lnTo>
                    <a:pt x="1197" y="943"/>
                  </a:lnTo>
                  <a:lnTo>
                    <a:pt x="1192" y="920"/>
                  </a:lnTo>
                  <a:lnTo>
                    <a:pt x="1188" y="891"/>
                  </a:lnTo>
                  <a:lnTo>
                    <a:pt x="1189" y="868"/>
                  </a:lnTo>
                  <a:lnTo>
                    <a:pt x="1183" y="856"/>
                  </a:lnTo>
                  <a:lnTo>
                    <a:pt x="1171" y="835"/>
                  </a:lnTo>
                  <a:lnTo>
                    <a:pt x="1132" y="786"/>
                  </a:lnTo>
                  <a:lnTo>
                    <a:pt x="1116" y="762"/>
                  </a:lnTo>
                  <a:lnTo>
                    <a:pt x="1116" y="749"/>
                  </a:lnTo>
                  <a:lnTo>
                    <a:pt x="1128" y="733"/>
                  </a:lnTo>
                  <a:lnTo>
                    <a:pt x="1146" y="706"/>
                  </a:lnTo>
                  <a:lnTo>
                    <a:pt x="1152" y="691"/>
                  </a:lnTo>
                  <a:lnTo>
                    <a:pt x="1171" y="648"/>
                  </a:lnTo>
                  <a:lnTo>
                    <a:pt x="1172" y="629"/>
                  </a:lnTo>
                  <a:lnTo>
                    <a:pt x="1166" y="612"/>
                  </a:lnTo>
                  <a:lnTo>
                    <a:pt x="1156" y="600"/>
                  </a:lnTo>
                  <a:lnTo>
                    <a:pt x="1149" y="590"/>
                  </a:lnTo>
                  <a:lnTo>
                    <a:pt x="1138" y="576"/>
                  </a:lnTo>
                  <a:lnTo>
                    <a:pt x="1136" y="569"/>
                  </a:lnTo>
                  <a:lnTo>
                    <a:pt x="1137" y="560"/>
                  </a:lnTo>
                  <a:lnTo>
                    <a:pt x="1148" y="535"/>
                  </a:lnTo>
                  <a:lnTo>
                    <a:pt x="1149" y="517"/>
                  </a:lnTo>
                  <a:lnTo>
                    <a:pt x="1154" y="502"/>
                  </a:lnTo>
                  <a:lnTo>
                    <a:pt x="1150" y="485"/>
                  </a:lnTo>
                  <a:lnTo>
                    <a:pt x="1146" y="465"/>
                  </a:lnTo>
                  <a:lnTo>
                    <a:pt x="1149" y="470"/>
                  </a:lnTo>
                  <a:lnTo>
                    <a:pt x="1138" y="456"/>
                  </a:lnTo>
                  <a:lnTo>
                    <a:pt x="1127" y="418"/>
                  </a:lnTo>
                  <a:lnTo>
                    <a:pt x="1121" y="404"/>
                  </a:lnTo>
                  <a:lnTo>
                    <a:pt x="1110" y="373"/>
                  </a:lnTo>
                  <a:lnTo>
                    <a:pt x="1099" y="354"/>
                  </a:lnTo>
                  <a:lnTo>
                    <a:pt x="1082" y="327"/>
                  </a:lnTo>
                  <a:lnTo>
                    <a:pt x="1075" y="313"/>
                  </a:lnTo>
                  <a:lnTo>
                    <a:pt x="1063" y="298"/>
                  </a:lnTo>
                  <a:lnTo>
                    <a:pt x="1063" y="280"/>
                  </a:lnTo>
                  <a:lnTo>
                    <a:pt x="1066" y="267"/>
                  </a:lnTo>
                  <a:lnTo>
                    <a:pt x="1076" y="251"/>
                  </a:lnTo>
                  <a:lnTo>
                    <a:pt x="1091" y="228"/>
                  </a:lnTo>
                  <a:lnTo>
                    <a:pt x="1098" y="205"/>
                  </a:lnTo>
                  <a:lnTo>
                    <a:pt x="1101" y="178"/>
                  </a:lnTo>
                  <a:lnTo>
                    <a:pt x="1096" y="151"/>
                  </a:lnTo>
                  <a:lnTo>
                    <a:pt x="1088" y="133"/>
                  </a:lnTo>
                  <a:lnTo>
                    <a:pt x="1078" y="108"/>
                  </a:lnTo>
                  <a:lnTo>
                    <a:pt x="1066" y="77"/>
                  </a:lnTo>
                  <a:lnTo>
                    <a:pt x="1056" y="47"/>
                  </a:lnTo>
                  <a:lnTo>
                    <a:pt x="1047" y="24"/>
                  </a:lnTo>
                  <a:lnTo>
                    <a:pt x="1035" y="4"/>
                  </a:lnTo>
                  <a:lnTo>
                    <a:pt x="1045" y="0"/>
                  </a:lnTo>
                  <a:lnTo>
                    <a:pt x="1030" y="1"/>
                  </a:lnTo>
                  <a:lnTo>
                    <a:pt x="1023" y="4"/>
                  </a:lnTo>
                  <a:lnTo>
                    <a:pt x="999" y="30"/>
                  </a:lnTo>
                  <a:lnTo>
                    <a:pt x="969" y="46"/>
                  </a:lnTo>
                  <a:lnTo>
                    <a:pt x="952" y="47"/>
                  </a:lnTo>
                  <a:lnTo>
                    <a:pt x="931" y="47"/>
                  </a:lnTo>
                  <a:lnTo>
                    <a:pt x="923" y="42"/>
                  </a:lnTo>
                  <a:lnTo>
                    <a:pt x="917" y="38"/>
                  </a:lnTo>
                  <a:lnTo>
                    <a:pt x="902" y="33"/>
                  </a:lnTo>
                  <a:lnTo>
                    <a:pt x="895" y="30"/>
                  </a:lnTo>
                  <a:lnTo>
                    <a:pt x="888" y="30"/>
                  </a:lnTo>
                  <a:lnTo>
                    <a:pt x="876" y="33"/>
                  </a:lnTo>
                  <a:lnTo>
                    <a:pt x="860" y="46"/>
                  </a:lnTo>
                  <a:lnTo>
                    <a:pt x="849" y="56"/>
                  </a:lnTo>
                  <a:lnTo>
                    <a:pt x="841" y="63"/>
                  </a:lnTo>
                  <a:lnTo>
                    <a:pt x="800" y="58"/>
                  </a:lnTo>
                  <a:lnTo>
                    <a:pt x="770" y="56"/>
                  </a:lnTo>
                  <a:lnTo>
                    <a:pt x="745" y="58"/>
                  </a:lnTo>
                  <a:lnTo>
                    <a:pt x="706" y="67"/>
                  </a:lnTo>
                  <a:lnTo>
                    <a:pt x="696" y="74"/>
                  </a:lnTo>
                  <a:lnTo>
                    <a:pt x="687" y="85"/>
                  </a:lnTo>
                  <a:lnTo>
                    <a:pt x="665" y="126"/>
                  </a:lnTo>
                  <a:lnTo>
                    <a:pt x="658" y="134"/>
                  </a:lnTo>
                  <a:lnTo>
                    <a:pt x="638" y="134"/>
                  </a:lnTo>
                  <a:lnTo>
                    <a:pt x="582" y="139"/>
                  </a:lnTo>
                  <a:lnTo>
                    <a:pt x="573" y="151"/>
                  </a:lnTo>
                  <a:lnTo>
                    <a:pt x="559" y="170"/>
                  </a:lnTo>
                  <a:lnTo>
                    <a:pt x="545" y="175"/>
                  </a:lnTo>
                  <a:lnTo>
                    <a:pt x="518" y="175"/>
                  </a:lnTo>
                  <a:lnTo>
                    <a:pt x="523" y="168"/>
                  </a:lnTo>
                  <a:lnTo>
                    <a:pt x="522" y="169"/>
                  </a:lnTo>
                  <a:lnTo>
                    <a:pt x="514" y="223"/>
                  </a:lnTo>
                  <a:lnTo>
                    <a:pt x="512" y="248"/>
                  </a:lnTo>
                  <a:lnTo>
                    <a:pt x="511" y="272"/>
                  </a:lnTo>
                  <a:lnTo>
                    <a:pt x="514" y="290"/>
                  </a:lnTo>
                  <a:lnTo>
                    <a:pt x="522" y="328"/>
                  </a:lnTo>
                  <a:lnTo>
                    <a:pt x="534" y="345"/>
                  </a:lnTo>
                  <a:lnTo>
                    <a:pt x="537" y="366"/>
                  </a:lnTo>
                  <a:lnTo>
                    <a:pt x="534" y="380"/>
                  </a:lnTo>
                  <a:lnTo>
                    <a:pt x="510" y="404"/>
                  </a:lnTo>
                  <a:lnTo>
                    <a:pt x="491" y="412"/>
                  </a:lnTo>
                  <a:lnTo>
                    <a:pt x="457" y="421"/>
                  </a:lnTo>
                  <a:lnTo>
                    <a:pt x="431" y="423"/>
                  </a:lnTo>
                  <a:lnTo>
                    <a:pt x="393" y="435"/>
                  </a:lnTo>
                  <a:lnTo>
                    <a:pt x="376" y="450"/>
                  </a:lnTo>
                  <a:lnTo>
                    <a:pt x="349" y="490"/>
                  </a:lnTo>
                  <a:lnTo>
                    <a:pt x="336" y="508"/>
                  </a:lnTo>
                  <a:lnTo>
                    <a:pt x="318" y="523"/>
                  </a:lnTo>
                  <a:lnTo>
                    <a:pt x="283" y="536"/>
                  </a:lnTo>
                  <a:lnTo>
                    <a:pt x="276" y="536"/>
                  </a:lnTo>
                  <a:lnTo>
                    <a:pt x="258" y="534"/>
                  </a:lnTo>
                  <a:lnTo>
                    <a:pt x="247" y="531"/>
                  </a:lnTo>
                  <a:lnTo>
                    <a:pt x="230" y="535"/>
                  </a:lnTo>
                  <a:lnTo>
                    <a:pt x="221" y="543"/>
                  </a:lnTo>
                  <a:lnTo>
                    <a:pt x="213" y="563"/>
                  </a:lnTo>
                  <a:lnTo>
                    <a:pt x="206" y="581"/>
                  </a:lnTo>
                  <a:lnTo>
                    <a:pt x="169" y="606"/>
                  </a:lnTo>
                  <a:lnTo>
                    <a:pt x="134" y="616"/>
                  </a:lnTo>
                  <a:lnTo>
                    <a:pt x="92" y="625"/>
                  </a:lnTo>
                  <a:lnTo>
                    <a:pt x="57" y="639"/>
                  </a:lnTo>
                  <a:lnTo>
                    <a:pt x="35" y="651"/>
                  </a:lnTo>
                  <a:lnTo>
                    <a:pt x="21" y="663"/>
                  </a:lnTo>
                  <a:lnTo>
                    <a:pt x="6" y="682"/>
                  </a:lnTo>
                  <a:lnTo>
                    <a:pt x="4" y="691"/>
                  </a:lnTo>
                  <a:lnTo>
                    <a:pt x="5" y="707"/>
                  </a:lnTo>
                  <a:lnTo>
                    <a:pt x="5" y="742"/>
                  </a:lnTo>
                  <a:lnTo>
                    <a:pt x="6" y="742"/>
                  </a:lnTo>
                  <a:lnTo>
                    <a:pt x="0" y="74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6" name="Freeform 35"/>
            <p:cNvSpPr>
              <a:spLocks/>
            </p:cNvSpPr>
            <p:nvPr/>
          </p:nvSpPr>
          <p:spPr bwMode="auto">
            <a:xfrm rot="306148">
              <a:off x="4928963" y="3724385"/>
              <a:ext cx="379757" cy="296415"/>
            </a:xfrm>
            <a:custGeom>
              <a:avLst/>
              <a:gdLst/>
              <a:ahLst/>
              <a:cxnLst>
                <a:cxn ang="0">
                  <a:pos x="249" y="36"/>
                </a:cxn>
                <a:cxn ang="0">
                  <a:pos x="329" y="63"/>
                </a:cxn>
                <a:cxn ang="0">
                  <a:pos x="387" y="79"/>
                </a:cxn>
                <a:cxn ang="0">
                  <a:pos x="379" y="93"/>
                </a:cxn>
                <a:cxn ang="0">
                  <a:pos x="387" y="113"/>
                </a:cxn>
                <a:cxn ang="0">
                  <a:pos x="412" y="125"/>
                </a:cxn>
                <a:cxn ang="0">
                  <a:pos x="460" y="135"/>
                </a:cxn>
                <a:cxn ang="0">
                  <a:pos x="521" y="135"/>
                </a:cxn>
                <a:cxn ang="0">
                  <a:pos x="573" y="151"/>
                </a:cxn>
                <a:cxn ang="0">
                  <a:pos x="623" y="204"/>
                </a:cxn>
                <a:cxn ang="0">
                  <a:pos x="658" y="198"/>
                </a:cxn>
                <a:cxn ang="0">
                  <a:pos x="671" y="175"/>
                </a:cxn>
                <a:cxn ang="0">
                  <a:pos x="651" y="87"/>
                </a:cxn>
                <a:cxn ang="0">
                  <a:pos x="666" y="49"/>
                </a:cxn>
                <a:cxn ang="0">
                  <a:pos x="691" y="16"/>
                </a:cxn>
                <a:cxn ang="0">
                  <a:pos x="739" y="1"/>
                </a:cxn>
                <a:cxn ang="0">
                  <a:pos x="766" y="0"/>
                </a:cxn>
                <a:cxn ang="0">
                  <a:pos x="817" y="12"/>
                </a:cxn>
                <a:cxn ang="0">
                  <a:pos x="828" y="31"/>
                </a:cxn>
                <a:cxn ang="0">
                  <a:pos x="842" y="60"/>
                </a:cxn>
                <a:cxn ang="0">
                  <a:pos x="883" y="57"/>
                </a:cxn>
                <a:cxn ang="0">
                  <a:pos x="919" y="54"/>
                </a:cxn>
                <a:cxn ang="0">
                  <a:pos x="948" y="67"/>
                </a:cxn>
                <a:cxn ang="0">
                  <a:pos x="981" y="73"/>
                </a:cxn>
                <a:cxn ang="0">
                  <a:pos x="982" y="676"/>
                </a:cxn>
                <a:cxn ang="0">
                  <a:pos x="964" y="922"/>
                </a:cxn>
                <a:cxn ang="0">
                  <a:pos x="953" y="924"/>
                </a:cxn>
                <a:cxn ang="0">
                  <a:pos x="448" y="691"/>
                </a:cxn>
                <a:cxn ang="0">
                  <a:pos x="423" y="694"/>
                </a:cxn>
                <a:cxn ang="0">
                  <a:pos x="376" y="733"/>
                </a:cxn>
                <a:cxn ang="0">
                  <a:pos x="341" y="745"/>
                </a:cxn>
                <a:cxn ang="0">
                  <a:pos x="262" y="736"/>
                </a:cxn>
                <a:cxn ang="0">
                  <a:pos x="193" y="702"/>
                </a:cxn>
                <a:cxn ang="0">
                  <a:pos x="158" y="684"/>
                </a:cxn>
                <a:cxn ang="0">
                  <a:pos x="127" y="700"/>
                </a:cxn>
                <a:cxn ang="0">
                  <a:pos x="108" y="719"/>
                </a:cxn>
                <a:cxn ang="0">
                  <a:pos x="81" y="689"/>
                </a:cxn>
                <a:cxn ang="0">
                  <a:pos x="72" y="636"/>
                </a:cxn>
                <a:cxn ang="0">
                  <a:pos x="67" y="602"/>
                </a:cxn>
                <a:cxn ang="0">
                  <a:pos x="16" y="532"/>
                </a:cxn>
                <a:cxn ang="0">
                  <a:pos x="0" y="494"/>
                </a:cxn>
                <a:cxn ang="0">
                  <a:pos x="30" y="451"/>
                </a:cxn>
                <a:cxn ang="0">
                  <a:pos x="55" y="393"/>
                </a:cxn>
                <a:cxn ang="0">
                  <a:pos x="50" y="358"/>
                </a:cxn>
                <a:cxn ang="0">
                  <a:pos x="33" y="337"/>
                </a:cxn>
                <a:cxn ang="0">
                  <a:pos x="20" y="314"/>
                </a:cxn>
                <a:cxn ang="0">
                  <a:pos x="32" y="280"/>
                </a:cxn>
                <a:cxn ang="0">
                  <a:pos x="39" y="247"/>
                </a:cxn>
                <a:cxn ang="0">
                  <a:pos x="30" y="210"/>
                </a:cxn>
                <a:cxn ang="0">
                  <a:pos x="49" y="217"/>
                </a:cxn>
                <a:cxn ang="0">
                  <a:pos x="65" y="210"/>
                </a:cxn>
                <a:cxn ang="0">
                  <a:pos x="61" y="154"/>
                </a:cxn>
                <a:cxn ang="0">
                  <a:pos x="53" y="119"/>
                </a:cxn>
                <a:cxn ang="0">
                  <a:pos x="81" y="86"/>
                </a:cxn>
                <a:cxn ang="0">
                  <a:pos x="117" y="64"/>
                </a:cxn>
                <a:cxn ang="0">
                  <a:pos x="187" y="34"/>
                </a:cxn>
                <a:cxn ang="0">
                  <a:pos x="219" y="26"/>
                </a:cxn>
              </a:cxnLst>
              <a:rect l="0" t="0" r="r" b="b"/>
              <a:pathLst>
                <a:path w="987" h="930">
                  <a:moveTo>
                    <a:pt x="219" y="26"/>
                  </a:moveTo>
                  <a:lnTo>
                    <a:pt x="249" y="36"/>
                  </a:lnTo>
                  <a:lnTo>
                    <a:pt x="282" y="46"/>
                  </a:lnTo>
                  <a:lnTo>
                    <a:pt x="329" y="63"/>
                  </a:lnTo>
                  <a:lnTo>
                    <a:pt x="363" y="70"/>
                  </a:lnTo>
                  <a:lnTo>
                    <a:pt x="387" y="79"/>
                  </a:lnTo>
                  <a:lnTo>
                    <a:pt x="381" y="83"/>
                  </a:lnTo>
                  <a:lnTo>
                    <a:pt x="379" y="93"/>
                  </a:lnTo>
                  <a:lnTo>
                    <a:pt x="382" y="102"/>
                  </a:lnTo>
                  <a:lnTo>
                    <a:pt x="387" y="113"/>
                  </a:lnTo>
                  <a:lnTo>
                    <a:pt x="398" y="119"/>
                  </a:lnTo>
                  <a:lnTo>
                    <a:pt x="412" y="125"/>
                  </a:lnTo>
                  <a:lnTo>
                    <a:pt x="437" y="134"/>
                  </a:lnTo>
                  <a:lnTo>
                    <a:pt x="460" y="135"/>
                  </a:lnTo>
                  <a:lnTo>
                    <a:pt x="489" y="134"/>
                  </a:lnTo>
                  <a:lnTo>
                    <a:pt x="521" y="135"/>
                  </a:lnTo>
                  <a:lnTo>
                    <a:pt x="545" y="141"/>
                  </a:lnTo>
                  <a:lnTo>
                    <a:pt x="573" y="151"/>
                  </a:lnTo>
                  <a:lnTo>
                    <a:pt x="597" y="172"/>
                  </a:lnTo>
                  <a:lnTo>
                    <a:pt x="623" y="204"/>
                  </a:lnTo>
                  <a:lnTo>
                    <a:pt x="644" y="206"/>
                  </a:lnTo>
                  <a:lnTo>
                    <a:pt x="658" y="198"/>
                  </a:lnTo>
                  <a:lnTo>
                    <a:pt x="668" y="184"/>
                  </a:lnTo>
                  <a:lnTo>
                    <a:pt x="671" y="175"/>
                  </a:lnTo>
                  <a:lnTo>
                    <a:pt x="657" y="117"/>
                  </a:lnTo>
                  <a:lnTo>
                    <a:pt x="651" y="87"/>
                  </a:lnTo>
                  <a:lnTo>
                    <a:pt x="654" y="70"/>
                  </a:lnTo>
                  <a:lnTo>
                    <a:pt x="666" y="49"/>
                  </a:lnTo>
                  <a:lnTo>
                    <a:pt x="681" y="28"/>
                  </a:lnTo>
                  <a:lnTo>
                    <a:pt x="691" y="16"/>
                  </a:lnTo>
                  <a:lnTo>
                    <a:pt x="720" y="5"/>
                  </a:lnTo>
                  <a:lnTo>
                    <a:pt x="739" y="1"/>
                  </a:lnTo>
                  <a:lnTo>
                    <a:pt x="754" y="0"/>
                  </a:lnTo>
                  <a:lnTo>
                    <a:pt x="766" y="0"/>
                  </a:lnTo>
                  <a:lnTo>
                    <a:pt x="791" y="3"/>
                  </a:lnTo>
                  <a:lnTo>
                    <a:pt x="817" y="12"/>
                  </a:lnTo>
                  <a:lnTo>
                    <a:pt x="826" y="19"/>
                  </a:lnTo>
                  <a:lnTo>
                    <a:pt x="828" y="31"/>
                  </a:lnTo>
                  <a:lnTo>
                    <a:pt x="823" y="59"/>
                  </a:lnTo>
                  <a:lnTo>
                    <a:pt x="842" y="60"/>
                  </a:lnTo>
                  <a:lnTo>
                    <a:pt x="860" y="60"/>
                  </a:lnTo>
                  <a:lnTo>
                    <a:pt x="883" y="57"/>
                  </a:lnTo>
                  <a:lnTo>
                    <a:pt x="904" y="52"/>
                  </a:lnTo>
                  <a:lnTo>
                    <a:pt x="919" y="54"/>
                  </a:lnTo>
                  <a:lnTo>
                    <a:pt x="935" y="59"/>
                  </a:lnTo>
                  <a:lnTo>
                    <a:pt x="948" y="67"/>
                  </a:lnTo>
                  <a:lnTo>
                    <a:pt x="968" y="72"/>
                  </a:lnTo>
                  <a:lnTo>
                    <a:pt x="981" y="73"/>
                  </a:lnTo>
                  <a:lnTo>
                    <a:pt x="971" y="70"/>
                  </a:lnTo>
                  <a:lnTo>
                    <a:pt x="982" y="676"/>
                  </a:lnTo>
                  <a:lnTo>
                    <a:pt x="987" y="918"/>
                  </a:lnTo>
                  <a:lnTo>
                    <a:pt x="964" y="922"/>
                  </a:lnTo>
                  <a:lnTo>
                    <a:pt x="968" y="922"/>
                  </a:lnTo>
                  <a:lnTo>
                    <a:pt x="953" y="924"/>
                  </a:lnTo>
                  <a:lnTo>
                    <a:pt x="934" y="930"/>
                  </a:lnTo>
                  <a:lnTo>
                    <a:pt x="448" y="691"/>
                  </a:lnTo>
                  <a:lnTo>
                    <a:pt x="436" y="689"/>
                  </a:lnTo>
                  <a:lnTo>
                    <a:pt x="423" y="694"/>
                  </a:lnTo>
                  <a:lnTo>
                    <a:pt x="390" y="722"/>
                  </a:lnTo>
                  <a:lnTo>
                    <a:pt x="376" y="733"/>
                  </a:lnTo>
                  <a:lnTo>
                    <a:pt x="360" y="737"/>
                  </a:lnTo>
                  <a:lnTo>
                    <a:pt x="341" y="745"/>
                  </a:lnTo>
                  <a:lnTo>
                    <a:pt x="306" y="748"/>
                  </a:lnTo>
                  <a:lnTo>
                    <a:pt x="262" y="736"/>
                  </a:lnTo>
                  <a:lnTo>
                    <a:pt x="230" y="722"/>
                  </a:lnTo>
                  <a:lnTo>
                    <a:pt x="193" y="702"/>
                  </a:lnTo>
                  <a:lnTo>
                    <a:pt x="173" y="689"/>
                  </a:lnTo>
                  <a:lnTo>
                    <a:pt x="158" y="684"/>
                  </a:lnTo>
                  <a:lnTo>
                    <a:pt x="145" y="689"/>
                  </a:lnTo>
                  <a:lnTo>
                    <a:pt x="127" y="700"/>
                  </a:lnTo>
                  <a:lnTo>
                    <a:pt x="109" y="719"/>
                  </a:lnTo>
                  <a:lnTo>
                    <a:pt x="108" y="719"/>
                  </a:lnTo>
                  <a:lnTo>
                    <a:pt x="91" y="702"/>
                  </a:lnTo>
                  <a:lnTo>
                    <a:pt x="81" y="689"/>
                  </a:lnTo>
                  <a:lnTo>
                    <a:pt x="76" y="665"/>
                  </a:lnTo>
                  <a:lnTo>
                    <a:pt x="72" y="636"/>
                  </a:lnTo>
                  <a:lnTo>
                    <a:pt x="73" y="614"/>
                  </a:lnTo>
                  <a:lnTo>
                    <a:pt x="67" y="602"/>
                  </a:lnTo>
                  <a:lnTo>
                    <a:pt x="56" y="582"/>
                  </a:lnTo>
                  <a:lnTo>
                    <a:pt x="16" y="532"/>
                  </a:lnTo>
                  <a:lnTo>
                    <a:pt x="0" y="507"/>
                  </a:lnTo>
                  <a:lnTo>
                    <a:pt x="0" y="494"/>
                  </a:lnTo>
                  <a:lnTo>
                    <a:pt x="12" y="478"/>
                  </a:lnTo>
                  <a:lnTo>
                    <a:pt x="30" y="451"/>
                  </a:lnTo>
                  <a:lnTo>
                    <a:pt x="36" y="436"/>
                  </a:lnTo>
                  <a:lnTo>
                    <a:pt x="55" y="393"/>
                  </a:lnTo>
                  <a:lnTo>
                    <a:pt x="56" y="375"/>
                  </a:lnTo>
                  <a:lnTo>
                    <a:pt x="50" y="358"/>
                  </a:lnTo>
                  <a:lnTo>
                    <a:pt x="41" y="345"/>
                  </a:lnTo>
                  <a:lnTo>
                    <a:pt x="33" y="337"/>
                  </a:lnTo>
                  <a:lnTo>
                    <a:pt x="22" y="321"/>
                  </a:lnTo>
                  <a:lnTo>
                    <a:pt x="20" y="314"/>
                  </a:lnTo>
                  <a:lnTo>
                    <a:pt x="21" y="305"/>
                  </a:lnTo>
                  <a:lnTo>
                    <a:pt x="32" y="280"/>
                  </a:lnTo>
                  <a:lnTo>
                    <a:pt x="33" y="262"/>
                  </a:lnTo>
                  <a:lnTo>
                    <a:pt x="39" y="247"/>
                  </a:lnTo>
                  <a:lnTo>
                    <a:pt x="34" y="230"/>
                  </a:lnTo>
                  <a:lnTo>
                    <a:pt x="30" y="210"/>
                  </a:lnTo>
                  <a:lnTo>
                    <a:pt x="39" y="215"/>
                  </a:lnTo>
                  <a:lnTo>
                    <a:pt x="49" y="217"/>
                  </a:lnTo>
                  <a:lnTo>
                    <a:pt x="58" y="217"/>
                  </a:lnTo>
                  <a:lnTo>
                    <a:pt x="65" y="210"/>
                  </a:lnTo>
                  <a:lnTo>
                    <a:pt x="72" y="198"/>
                  </a:lnTo>
                  <a:lnTo>
                    <a:pt x="61" y="154"/>
                  </a:lnTo>
                  <a:lnTo>
                    <a:pt x="56" y="136"/>
                  </a:lnTo>
                  <a:lnTo>
                    <a:pt x="53" y="119"/>
                  </a:lnTo>
                  <a:lnTo>
                    <a:pt x="65" y="96"/>
                  </a:lnTo>
                  <a:lnTo>
                    <a:pt x="81" y="86"/>
                  </a:lnTo>
                  <a:lnTo>
                    <a:pt x="102" y="72"/>
                  </a:lnTo>
                  <a:lnTo>
                    <a:pt x="117" y="64"/>
                  </a:lnTo>
                  <a:lnTo>
                    <a:pt x="152" y="47"/>
                  </a:lnTo>
                  <a:lnTo>
                    <a:pt x="187" y="34"/>
                  </a:lnTo>
                  <a:lnTo>
                    <a:pt x="214" y="26"/>
                  </a:lnTo>
                  <a:lnTo>
                    <a:pt x="219" y="2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7" name="Freeform 36"/>
            <p:cNvSpPr>
              <a:spLocks/>
            </p:cNvSpPr>
            <p:nvPr/>
          </p:nvSpPr>
          <p:spPr bwMode="auto">
            <a:xfrm rot="306148">
              <a:off x="4283184" y="3826378"/>
              <a:ext cx="210118" cy="145020"/>
            </a:xfrm>
            <a:custGeom>
              <a:avLst/>
              <a:gdLst/>
              <a:ahLst/>
              <a:cxnLst>
                <a:cxn ang="0">
                  <a:pos x="545" y="5"/>
                </a:cxn>
                <a:cxn ang="0">
                  <a:pos x="315" y="5"/>
                </a:cxn>
                <a:cxn ang="0">
                  <a:pos x="320" y="0"/>
                </a:cxn>
                <a:cxn ang="0">
                  <a:pos x="304" y="19"/>
                </a:cxn>
                <a:cxn ang="0">
                  <a:pos x="296" y="32"/>
                </a:cxn>
                <a:cxn ang="0">
                  <a:pos x="291" y="48"/>
                </a:cxn>
                <a:cxn ang="0">
                  <a:pos x="287" y="64"/>
                </a:cxn>
                <a:cxn ang="0">
                  <a:pos x="278" y="75"/>
                </a:cxn>
                <a:cxn ang="0">
                  <a:pos x="263" y="77"/>
                </a:cxn>
                <a:cxn ang="0">
                  <a:pos x="248" y="90"/>
                </a:cxn>
                <a:cxn ang="0">
                  <a:pos x="226" y="116"/>
                </a:cxn>
                <a:cxn ang="0">
                  <a:pos x="196" y="169"/>
                </a:cxn>
                <a:cxn ang="0">
                  <a:pos x="161" y="212"/>
                </a:cxn>
                <a:cxn ang="0">
                  <a:pos x="136" y="239"/>
                </a:cxn>
                <a:cxn ang="0">
                  <a:pos x="117" y="273"/>
                </a:cxn>
                <a:cxn ang="0">
                  <a:pos x="100" y="290"/>
                </a:cxn>
                <a:cxn ang="0">
                  <a:pos x="89" y="308"/>
                </a:cxn>
                <a:cxn ang="0">
                  <a:pos x="78" y="321"/>
                </a:cxn>
                <a:cxn ang="0">
                  <a:pos x="63" y="339"/>
                </a:cxn>
                <a:cxn ang="0">
                  <a:pos x="53" y="363"/>
                </a:cxn>
                <a:cxn ang="0">
                  <a:pos x="35" y="390"/>
                </a:cxn>
                <a:cxn ang="0">
                  <a:pos x="23" y="421"/>
                </a:cxn>
                <a:cxn ang="0">
                  <a:pos x="10" y="438"/>
                </a:cxn>
                <a:cxn ang="0">
                  <a:pos x="0" y="459"/>
                </a:cxn>
                <a:cxn ang="0">
                  <a:pos x="10" y="455"/>
                </a:cxn>
                <a:cxn ang="0">
                  <a:pos x="106" y="448"/>
                </a:cxn>
                <a:cxn ang="0">
                  <a:pos x="202" y="450"/>
                </a:cxn>
                <a:cxn ang="0">
                  <a:pos x="220" y="325"/>
                </a:cxn>
                <a:cxn ang="0">
                  <a:pos x="235" y="310"/>
                </a:cxn>
                <a:cxn ang="0">
                  <a:pos x="252" y="304"/>
                </a:cxn>
                <a:cxn ang="0">
                  <a:pos x="312" y="291"/>
                </a:cxn>
                <a:cxn ang="0">
                  <a:pos x="339" y="131"/>
                </a:cxn>
                <a:cxn ang="0">
                  <a:pos x="545" y="116"/>
                </a:cxn>
                <a:cxn ang="0">
                  <a:pos x="542" y="4"/>
                </a:cxn>
                <a:cxn ang="0">
                  <a:pos x="545" y="5"/>
                </a:cxn>
              </a:cxnLst>
              <a:rect l="0" t="0" r="r" b="b"/>
              <a:pathLst>
                <a:path w="545" h="459">
                  <a:moveTo>
                    <a:pt x="545" y="5"/>
                  </a:moveTo>
                  <a:lnTo>
                    <a:pt x="315" y="5"/>
                  </a:lnTo>
                  <a:lnTo>
                    <a:pt x="320" y="0"/>
                  </a:lnTo>
                  <a:lnTo>
                    <a:pt x="304" y="19"/>
                  </a:lnTo>
                  <a:lnTo>
                    <a:pt x="296" y="32"/>
                  </a:lnTo>
                  <a:lnTo>
                    <a:pt x="291" y="48"/>
                  </a:lnTo>
                  <a:lnTo>
                    <a:pt x="287" y="64"/>
                  </a:lnTo>
                  <a:lnTo>
                    <a:pt x="278" y="75"/>
                  </a:lnTo>
                  <a:lnTo>
                    <a:pt x="263" y="77"/>
                  </a:lnTo>
                  <a:lnTo>
                    <a:pt x="248" y="90"/>
                  </a:lnTo>
                  <a:lnTo>
                    <a:pt x="226" y="116"/>
                  </a:lnTo>
                  <a:lnTo>
                    <a:pt x="196" y="169"/>
                  </a:lnTo>
                  <a:lnTo>
                    <a:pt x="161" y="212"/>
                  </a:lnTo>
                  <a:lnTo>
                    <a:pt x="136" y="239"/>
                  </a:lnTo>
                  <a:lnTo>
                    <a:pt x="117" y="273"/>
                  </a:lnTo>
                  <a:lnTo>
                    <a:pt x="100" y="290"/>
                  </a:lnTo>
                  <a:lnTo>
                    <a:pt x="89" y="308"/>
                  </a:lnTo>
                  <a:lnTo>
                    <a:pt x="78" y="321"/>
                  </a:lnTo>
                  <a:lnTo>
                    <a:pt x="63" y="339"/>
                  </a:lnTo>
                  <a:lnTo>
                    <a:pt x="53" y="363"/>
                  </a:lnTo>
                  <a:lnTo>
                    <a:pt x="35" y="390"/>
                  </a:lnTo>
                  <a:lnTo>
                    <a:pt x="23" y="421"/>
                  </a:lnTo>
                  <a:lnTo>
                    <a:pt x="10" y="438"/>
                  </a:lnTo>
                  <a:lnTo>
                    <a:pt x="0" y="459"/>
                  </a:lnTo>
                  <a:lnTo>
                    <a:pt x="10" y="455"/>
                  </a:lnTo>
                  <a:lnTo>
                    <a:pt x="106" y="448"/>
                  </a:lnTo>
                  <a:lnTo>
                    <a:pt x="202" y="450"/>
                  </a:lnTo>
                  <a:lnTo>
                    <a:pt x="220" y="325"/>
                  </a:lnTo>
                  <a:lnTo>
                    <a:pt x="235" y="310"/>
                  </a:lnTo>
                  <a:lnTo>
                    <a:pt x="252" y="304"/>
                  </a:lnTo>
                  <a:lnTo>
                    <a:pt x="312" y="291"/>
                  </a:lnTo>
                  <a:lnTo>
                    <a:pt x="339" y="131"/>
                  </a:lnTo>
                  <a:lnTo>
                    <a:pt x="545" y="116"/>
                  </a:lnTo>
                  <a:lnTo>
                    <a:pt x="542" y="4"/>
                  </a:lnTo>
                  <a:lnTo>
                    <a:pt x="545" y="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8" name="Freeform 37"/>
            <p:cNvSpPr>
              <a:spLocks/>
            </p:cNvSpPr>
            <p:nvPr/>
          </p:nvSpPr>
          <p:spPr bwMode="auto">
            <a:xfrm rot="306148">
              <a:off x="4263907" y="3829564"/>
              <a:ext cx="298794" cy="288447"/>
            </a:xfrm>
            <a:custGeom>
              <a:avLst/>
              <a:gdLst/>
              <a:ahLst/>
              <a:cxnLst>
                <a:cxn ang="0">
                  <a:pos x="13" y="808"/>
                </a:cxn>
                <a:cxn ang="0">
                  <a:pos x="45" y="734"/>
                </a:cxn>
                <a:cxn ang="0">
                  <a:pos x="72" y="652"/>
                </a:cxn>
                <a:cxn ang="0">
                  <a:pos x="56" y="611"/>
                </a:cxn>
                <a:cxn ang="0">
                  <a:pos x="38" y="581"/>
                </a:cxn>
                <a:cxn ang="0">
                  <a:pos x="59" y="537"/>
                </a:cxn>
                <a:cxn ang="0">
                  <a:pos x="70" y="510"/>
                </a:cxn>
                <a:cxn ang="0">
                  <a:pos x="31" y="506"/>
                </a:cxn>
                <a:cxn ang="0">
                  <a:pos x="21" y="475"/>
                </a:cxn>
                <a:cxn ang="0">
                  <a:pos x="41" y="453"/>
                </a:cxn>
                <a:cxn ang="0">
                  <a:pos x="233" y="448"/>
                </a:cxn>
                <a:cxn ang="0">
                  <a:pos x="266" y="308"/>
                </a:cxn>
                <a:cxn ang="0">
                  <a:pos x="343" y="288"/>
                </a:cxn>
                <a:cxn ang="0">
                  <a:pos x="576" y="113"/>
                </a:cxn>
                <a:cxn ang="0">
                  <a:pos x="573" y="0"/>
                </a:cxn>
                <a:cxn ang="0">
                  <a:pos x="770" y="140"/>
                </a:cxn>
                <a:cxn ang="0">
                  <a:pos x="678" y="790"/>
                </a:cxn>
                <a:cxn ang="0">
                  <a:pos x="666" y="837"/>
                </a:cxn>
                <a:cxn ang="0">
                  <a:pos x="443" y="848"/>
                </a:cxn>
                <a:cxn ang="0">
                  <a:pos x="416" y="860"/>
                </a:cxn>
                <a:cxn ang="0">
                  <a:pos x="396" y="865"/>
                </a:cxn>
                <a:cxn ang="0">
                  <a:pos x="380" y="846"/>
                </a:cxn>
                <a:cxn ang="0">
                  <a:pos x="351" y="827"/>
                </a:cxn>
                <a:cxn ang="0">
                  <a:pos x="338" y="856"/>
                </a:cxn>
                <a:cxn ang="0">
                  <a:pos x="318" y="874"/>
                </a:cxn>
                <a:cxn ang="0">
                  <a:pos x="273" y="866"/>
                </a:cxn>
                <a:cxn ang="0">
                  <a:pos x="257" y="886"/>
                </a:cxn>
                <a:cxn ang="0">
                  <a:pos x="258" y="906"/>
                </a:cxn>
                <a:cxn ang="0">
                  <a:pos x="227" y="881"/>
                </a:cxn>
                <a:cxn ang="0">
                  <a:pos x="221" y="848"/>
                </a:cxn>
                <a:cxn ang="0">
                  <a:pos x="202" y="831"/>
                </a:cxn>
                <a:cxn ang="0">
                  <a:pos x="170" y="828"/>
                </a:cxn>
                <a:cxn ang="0">
                  <a:pos x="151" y="802"/>
                </a:cxn>
                <a:cxn ang="0">
                  <a:pos x="117" y="776"/>
                </a:cxn>
                <a:cxn ang="0">
                  <a:pos x="80" y="776"/>
                </a:cxn>
                <a:cxn ang="0">
                  <a:pos x="45" y="804"/>
                </a:cxn>
                <a:cxn ang="0">
                  <a:pos x="19" y="831"/>
                </a:cxn>
              </a:cxnLst>
              <a:rect l="0" t="0" r="r" b="b"/>
              <a:pathLst>
                <a:path w="773" h="906">
                  <a:moveTo>
                    <a:pt x="0" y="831"/>
                  </a:moveTo>
                  <a:lnTo>
                    <a:pt x="13" y="808"/>
                  </a:lnTo>
                  <a:lnTo>
                    <a:pt x="29" y="751"/>
                  </a:lnTo>
                  <a:lnTo>
                    <a:pt x="45" y="734"/>
                  </a:lnTo>
                  <a:lnTo>
                    <a:pt x="59" y="705"/>
                  </a:lnTo>
                  <a:lnTo>
                    <a:pt x="72" y="652"/>
                  </a:lnTo>
                  <a:lnTo>
                    <a:pt x="68" y="636"/>
                  </a:lnTo>
                  <a:lnTo>
                    <a:pt x="56" y="611"/>
                  </a:lnTo>
                  <a:lnTo>
                    <a:pt x="41" y="597"/>
                  </a:lnTo>
                  <a:lnTo>
                    <a:pt x="38" y="581"/>
                  </a:lnTo>
                  <a:lnTo>
                    <a:pt x="54" y="551"/>
                  </a:lnTo>
                  <a:lnTo>
                    <a:pt x="59" y="537"/>
                  </a:lnTo>
                  <a:lnTo>
                    <a:pt x="67" y="518"/>
                  </a:lnTo>
                  <a:lnTo>
                    <a:pt x="70" y="510"/>
                  </a:lnTo>
                  <a:lnTo>
                    <a:pt x="62" y="500"/>
                  </a:lnTo>
                  <a:lnTo>
                    <a:pt x="31" y="506"/>
                  </a:lnTo>
                  <a:lnTo>
                    <a:pt x="21" y="492"/>
                  </a:lnTo>
                  <a:lnTo>
                    <a:pt x="21" y="475"/>
                  </a:lnTo>
                  <a:lnTo>
                    <a:pt x="31" y="455"/>
                  </a:lnTo>
                  <a:lnTo>
                    <a:pt x="41" y="453"/>
                  </a:lnTo>
                  <a:lnTo>
                    <a:pt x="138" y="445"/>
                  </a:lnTo>
                  <a:lnTo>
                    <a:pt x="233" y="448"/>
                  </a:lnTo>
                  <a:lnTo>
                    <a:pt x="252" y="321"/>
                  </a:lnTo>
                  <a:lnTo>
                    <a:pt x="266" y="308"/>
                  </a:lnTo>
                  <a:lnTo>
                    <a:pt x="283" y="302"/>
                  </a:lnTo>
                  <a:lnTo>
                    <a:pt x="343" y="288"/>
                  </a:lnTo>
                  <a:lnTo>
                    <a:pt x="372" y="129"/>
                  </a:lnTo>
                  <a:lnTo>
                    <a:pt x="576" y="113"/>
                  </a:lnTo>
                  <a:lnTo>
                    <a:pt x="573" y="0"/>
                  </a:lnTo>
                  <a:lnTo>
                    <a:pt x="573" y="0"/>
                  </a:lnTo>
                  <a:lnTo>
                    <a:pt x="773" y="140"/>
                  </a:lnTo>
                  <a:lnTo>
                    <a:pt x="770" y="140"/>
                  </a:lnTo>
                  <a:lnTo>
                    <a:pt x="657" y="144"/>
                  </a:lnTo>
                  <a:lnTo>
                    <a:pt x="678" y="790"/>
                  </a:lnTo>
                  <a:lnTo>
                    <a:pt x="680" y="815"/>
                  </a:lnTo>
                  <a:lnTo>
                    <a:pt x="666" y="837"/>
                  </a:lnTo>
                  <a:lnTo>
                    <a:pt x="642" y="853"/>
                  </a:lnTo>
                  <a:lnTo>
                    <a:pt x="443" y="848"/>
                  </a:lnTo>
                  <a:lnTo>
                    <a:pt x="430" y="851"/>
                  </a:lnTo>
                  <a:lnTo>
                    <a:pt x="416" y="860"/>
                  </a:lnTo>
                  <a:lnTo>
                    <a:pt x="405" y="869"/>
                  </a:lnTo>
                  <a:lnTo>
                    <a:pt x="396" y="865"/>
                  </a:lnTo>
                  <a:lnTo>
                    <a:pt x="385" y="855"/>
                  </a:lnTo>
                  <a:lnTo>
                    <a:pt x="380" y="846"/>
                  </a:lnTo>
                  <a:lnTo>
                    <a:pt x="372" y="837"/>
                  </a:lnTo>
                  <a:lnTo>
                    <a:pt x="351" y="827"/>
                  </a:lnTo>
                  <a:lnTo>
                    <a:pt x="345" y="845"/>
                  </a:lnTo>
                  <a:lnTo>
                    <a:pt x="338" y="856"/>
                  </a:lnTo>
                  <a:lnTo>
                    <a:pt x="330" y="867"/>
                  </a:lnTo>
                  <a:lnTo>
                    <a:pt x="318" y="874"/>
                  </a:lnTo>
                  <a:lnTo>
                    <a:pt x="292" y="869"/>
                  </a:lnTo>
                  <a:lnTo>
                    <a:pt x="273" y="866"/>
                  </a:lnTo>
                  <a:lnTo>
                    <a:pt x="263" y="871"/>
                  </a:lnTo>
                  <a:lnTo>
                    <a:pt x="257" y="886"/>
                  </a:lnTo>
                  <a:lnTo>
                    <a:pt x="257" y="904"/>
                  </a:lnTo>
                  <a:lnTo>
                    <a:pt x="258" y="906"/>
                  </a:lnTo>
                  <a:lnTo>
                    <a:pt x="241" y="896"/>
                  </a:lnTo>
                  <a:lnTo>
                    <a:pt x="227" y="881"/>
                  </a:lnTo>
                  <a:lnTo>
                    <a:pt x="222" y="871"/>
                  </a:lnTo>
                  <a:lnTo>
                    <a:pt x="221" y="848"/>
                  </a:lnTo>
                  <a:lnTo>
                    <a:pt x="216" y="833"/>
                  </a:lnTo>
                  <a:lnTo>
                    <a:pt x="202" y="831"/>
                  </a:lnTo>
                  <a:lnTo>
                    <a:pt x="187" y="833"/>
                  </a:lnTo>
                  <a:lnTo>
                    <a:pt x="170" y="828"/>
                  </a:lnTo>
                  <a:lnTo>
                    <a:pt x="165" y="818"/>
                  </a:lnTo>
                  <a:lnTo>
                    <a:pt x="151" y="802"/>
                  </a:lnTo>
                  <a:lnTo>
                    <a:pt x="134" y="785"/>
                  </a:lnTo>
                  <a:lnTo>
                    <a:pt x="117" y="776"/>
                  </a:lnTo>
                  <a:lnTo>
                    <a:pt x="97" y="772"/>
                  </a:lnTo>
                  <a:lnTo>
                    <a:pt x="80" y="776"/>
                  </a:lnTo>
                  <a:lnTo>
                    <a:pt x="59" y="787"/>
                  </a:lnTo>
                  <a:lnTo>
                    <a:pt x="45" y="804"/>
                  </a:lnTo>
                  <a:lnTo>
                    <a:pt x="35" y="820"/>
                  </a:lnTo>
                  <a:lnTo>
                    <a:pt x="19" y="831"/>
                  </a:lnTo>
                  <a:lnTo>
                    <a:pt x="0" y="83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39" name="Freeform 38"/>
            <p:cNvSpPr>
              <a:spLocks/>
            </p:cNvSpPr>
            <p:nvPr/>
          </p:nvSpPr>
          <p:spPr bwMode="auto">
            <a:xfrm rot="306148">
              <a:off x="5233539" y="3961835"/>
              <a:ext cx="400961" cy="417531"/>
            </a:xfrm>
            <a:custGeom>
              <a:avLst/>
              <a:gdLst/>
              <a:ahLst/>
              <a:cxnLst>
                <a:cxn ang="0">
                  <a:pos x="0" y="755"/>
                </a:cxn>
                <a:cxn ang="0">
                  <a:pos x="8" y="679"/>
                </a:cxn>
                <a:cxn ang="0">
                  <a:pos x="1" y="631"/>
                </a:cxn>
                <a:cxn ang="0">
                  <a:pos x="33" y="615"/>
                </a:cxn>
                <a:cxn ang="0">
                  <a:pos x="50" y="560"/>
                </a:cxn>
                <a:cxn ang="0">
                  <a:pos x="82" y="507"/>
                </a:cxn>
                <a:cxn ang="0">
                  <a:pos x="93" y="252"/>
                </a:cxn>
                <a:cxn ang="0">
                  <a:pos x="110" y="4"/>
                </a:cxn>
                <a:cxn ang="0">
                  <a:pos x="807" y="4"/>
                </a:cxn>
                <a:cxn ang="0">
                  <a:pos x="866" y="27"/>
                </a:cxn>
                <a:cxn ang="0">
                  <a:pos x="911" y="110"/>
                </a:cxn>
                <a:cxn ang="0">
                  <a:pos x="931" y="233"/>
                </a:cxn>
                <a:cxn ang="0">
                  <a:pos x="971" y="267"/>
                </a:cxn>
                <a:cxn ang="0">
                  <a:pos x="1041" y="315"/>
                </a:cxn>
                <a:cxn ang="0">
                  <a:pos x="1006" y="397"/>
                </a:cxn>
                <a:cxn ang="0">
                  <a:pos x="963" y="458"/>
                </a:cxn>
                <a:cxn ang="0">
                  <a:pos x="938" y="510"/>
                </a:cxn>
                <a:cxn ang="0">
                  <a:pos x="981" y="594"/>
                </a:cxn>
                <a:cxn ang="0">
                  <a:pos x="892" y="773"/>
                </a:cxn>
                <a:cxn ang="0">
                  <a:pos x="842" y="878"/>
                </a:cxn>
                <a:cxn ang="0">
                  <a:pos x="845" y="930"/>
                </a:cxn>
                <a:cxn ang="0">
                  <a:pos x="796" y="1008"/>
                </a:cxn>
                <a:cxn ang="0">
                  <a:pos x="811" y="1064"/>
                </a:cxn>
                <a:cxn ang="0">
                  <a:pos x="874" y="1083"/>
                </a:cxn>
                <a:cxn ang="0">
                  <a:pos x="913" y="1088"/>
                </a:cxn>
                <a:cxn ang="0">
                  <a:pos x="929" y="1151"/>
                </a:cxn>
                <a:cxn ang="0">
                  <a:pos x="981" y="1187"/>
                </a:cxn>
                <a:cxn ang="0">
                  <a:pos x="992" y="1247"/>
                </a:cxn>
                <a:cxn ang="0">
                  <a:pos x="953" y="1239"/>
                </a:cxn>
                <a:cxn ang="0">
                  <a:pos x="901" y="1235"/>
                </a:cxn>
                <a:cxn ang="0">
                  <a:pos x="830" y="1269"/>
                </a:cxn>
                <a:cxn ang="0">
                  <a:pos x="744" y="1295"/>
                </a:cxn>
                <a:cxn ang="0">
                  <a:pos x="692" y="1311"/>
                </a:cxn>
                <a:cxn ang="0">
                  <a:pos x="633" y="1298"/>
                </a:cxn>
                <a:cxn ang="0">
                  <a:pos x="567" y="1251"/>
                </a:cxn>
                <a:cxn ang="0">
                  <a:pos x="502" y="1235"/>
                </a:cxn>
                <a:cxn ang="0">
                  <a:pos x="435" y="1240"/>
                </a:cxn>
                <a:cxn ang="0">
                  <a:pos x="410" y="1188"/>
                </a:cxn>
                <a:cxn ang="0">
                  <a:pos x="360" y="1149"/>
                </a:cxn>
                <a:cxn ang="0">
                  <a:pos x="341" y="1107"/>
                </a:cxn>
                <a:cxn ang="0">
                  <a:pos x="297" y="1101"/>
                </a:cxn>
                <a:cxn ang="0">
                  <a:pos x="284" y="1068"/>
                </a:cxn>
                <a:cxn ang="0">
                  <a:pos x="248" y="1032"/>
                </a:cxn>
                <a:cxn ang="0">
                  <a:pos x="187" y="1014"/>
                </a:cxn>
                <a:cxn ang="0">
                  <a:pos x="185" y="980"/>
                </a:cxn>
                <a:cxn ang="0">
                  <a:pos x="171" y="924"/>
                </a:cxn>
                <a:cxn ang="0">
                  <a:pos x="125" y="918"/>
                </a:cxn>
                <a:cxn ang="0">
                  <a:pos x="109" y="885"/>
                </a:cxn>
                <a:cxn ang="0">
                  <a:pos x="91" y="858"/>
                </a:cxn>
              </a:cxnLst>
              <a:rect l="0" t="0" r="r" b="b"/>
              <a:pathLst>
                <a:path w="1041" h="1311">
                  <a:moveTo>
                    <a:pt x="90" y="860"/>
                  </a:moveTo>
                  <a:lnTo>
                    <a:pt x="47" y="813"/>
                  </a:lnTo>
                  <a:lnTo>
                    <a:pt x="0" y="755"/>
                  </a:lnTo>
                  <a:lnTo>
                    <a:pt x="6" y="722"/>
                  </a:lnTo>
                  <a:lnTo>
                    <a:pt x="10" y="694"/>
                  </a:lnTo>
                  <a:lnTo>
                    <a:pt x="8" y="679"/>
                  </a:lnTo>
                  <a:lnTo>
                    <a:pt x="6" y="664"/>
                  </a:lnTo>
                  <a:lnTo>
                    <a:pt x="3" y="650"/>
                  </a:lnTo>
                  <a:lnTo>
                    <a:pt x="1" y="631"/>
                  </a:lnTo>
                  <a:lnTo>
                    <a:pt x="4" y="618"/>
                  </a:lnTo>
                  <a:lnTo>
                    <a:pt x="15" y="615"/>
                  </a:lnTo>
                  <a:lnTo>
                    <a:pt x="33" y="615"/>
                  </a:lnTo>
                  <a:lnTo>
                    <a:pt x="44" y="604"/>
                  </a:lnTo>
                  <a:lnTo>
                    <a:pt x="47" y="596"/>
                  </a:lnTo>
                  <a:lnTo>
                    <a:pt x="50" y="560"/>
                  </a:lnTo>
                  <a:lnTo>
                    <a:pt x="57" y="540"/>
                  </a:lnTo>
                  <a:lnTo>
                    <a:pt x="67" y="523"/>
                  </a:lnTo>
                  <a:lnTo>
                    <a:pt x="82" y="507"/>
                  </a:lnTo>
                  <a:lnTo>
                    <a:pt x="97" y="501"/>
                  </a:lnTo>
                  <a:lnTo>
                    <a:pt x="99" y="491"/>
                  </a:lnTo>
                  <a:lnTo>
                    <a:pt x="93" y="252"/>
                  </a:lnTo>
                  <a:lnTo>
                    <a:pt x="93" y="249"/>
                  </a:lnTo>
                  <a:lnTo>
                    <a:pt x="116" y="245"/>
                  </a:lnTo>
                  <a:lnTo>
                    <a:pt x="110" y="4"/>
                  </a:lnTo>
                  <a:lnTo>
                    <a:pt x="805" y="4"/>
                  </a:lnTo>
                  <a:lnTo>
                    <a:pt x="800" y="0"/>
                  </a:lnTo>
                  <a:lnTo>
                    <a:pt x="807" y="4"/>
                  </a:lnTo>
                  <a:lnTo>
                    <a:pt x="829" y="6"/>
                  </a:lnTo>
                  <a:lnTo>
                    <a:pt x="849" y="11"/>
                  </a:lnTo>
                  <a:lnTo>
                    <a:pt x="866" y="27"/>
                  </a:lnTo>
                  <a:lnTo>
                    <a:pt x="893" y="52"/>
                  </a:lnTo>
                  <a:lnTo>
                    <a:pt x="906" y="79"/>
                  </a:lnTo>
                  <a:lnTo>
                    <a:pt x="911" y="110"/>
                  </a:lnTo>
                  <a:lnTo>
                    <a:pt x="918" y="157"/>
                  </a:lnTo>
                  <a:lnTo>
                    <a:pt x="923" y="187"/>
                  </a:lnTo>
                  <a:lnTo>
                    <a:pt x="931" y="233"/>
                  </a:lnTo>
                  <a:lnTo>
                    <a:pt x="939" y="250"/>
                  </a:lnTo>
                  <a:lnTo>
                    <a:pt x="948" y="260"/>
                  </a:lnTo>
                  <a:lnTo>
                    <a:pt x="971" y="267"/>
                  </a:lnTo>
                  <a:lnTo>
                    <a:pt x="1016" y="292"/>
                  </a:lnTo>
                  <a:lnTo>
                    <a:pt x="1032" y="304"/>
                  </a:lnTo>
                  <a:lnTo>
                    <a:pt x="1041" y="315"/>
                  </a:lnTo>
                  <a:lnTo>
                    <a:pt x="1040" y="324"/>
                  </a:lnTo>
                  <a:lnTo>
                    <a:pt x="1027" y="359"/>
                  </a:lnTo>
                  <a:lnTo>
                    <a:pt x="1006" y="397"/>
                  </a:lnTo>
                  <a:lnTo>
                    <a:pt x="992" y="419"/>
                  </a:lnTo>
                  <a:lnTo>
                    <a:pt x="981" y="436"/>
                  </a:lnTo>
                  <a:lnTo>
                    <a:pt x="963" y="458"/>
                  </a:lnTo>
                  <a:lnTo>
                    <a:pt x="938" y="487"/>
                  </a:lnTo>
                  <a:lnTo>
                    <a:pt x="938" y="496"/>
                  </a:lnTo>
                  <a:lnTo>
                    <a:pt x="938" y="510"/>
                  </a:lnTo>
                  <a:lnTo>
                    <a:pt x="959" y="548"/>
                  </a:lnTo>
                  <a:lnTo>
                    <a:pt x="970" y="564"/>
                  </a:lnTo>
                  <a:lnTo>
                    <a:pt x="981" y="594"/>
                  </a:lnTo>
                  <a:lnTo>
                    <a:pt x="975" y="631"/>
                  </a:lnTo>
                  <a:lnTo>
                    <a:pt x="936" y="691"/>
                  </a:lnTo>
                  <a:lnTo>
                    <a:pt x="892" y="773"/>
                  </a:lnTo>
                  <a:lnTo>
                    <a:pt x="855" y="827"/>
                  </a:lnTo>
                  <a:lnTo>
                    <a:pt x="840" y="863"/>
                  </a:lnTo>
                  <a:lnTo>
                    <a:pt x="842" y="878"/>
                  </a:lnTo>
                  <a:lnTo>
                    <a:pt x="845" y="896"/>
                  </a:lnTo>
                  <a:lnTo>
                    <a:pt x="845" y="914"/>
                  </a:lnTo>
                  <a:lnTo>
                    <a:pt x="845" y="930"/>
                  </a:lnTo>
                  <a:lnTo>
                    <a:pt x="824" y="968"/>
                  </a:lnTo>
                  <a:lnTo>
                    <a:pt x="811" y="990"/>
                  </a:lnTo>
                  <a:lnTo>
                    <a:pt x="796" y="1008"/>
                  </a:lnTo>
                  <a:lnTo>
                    <a:pt x="795" y="1024"/>
                  </a:lnTo>
                  <a:lnTo>
                    <a:pt x="799" y="1039"/>
                  </a:lnTo>
                  <a:lnTo>
                    <a:pt x="811" y="1064"/>
                  </a:lnTo>
                  <a:lnTo>
                    <a:pt x="825" y="1074"/>
                  </a:lnTo>
                  <a:lnTo>
                    <a:pt x="848" y="1078"/>
                  </a:lnTo>
                  <a:lnTo>
                    <a:pt x="874" y="1083"/>
                  </a:lnTo>
                  <a:lnTo>
                    <a:pt x="893" y="1082"/>
                  </a:lnTo>
                  <a:lnTo>
                    <a:pt x="905" y="1083"/>
                  </a:lnTo>
                  <a:lnTo>
                    <a:pt x="913" y="1088"/>
                  </a:lnTo>
                  <a:lnTo>
                    <a:pt x="916" y="1105"/>
                  </a:lnTo>
                  <a:lnTo>
                    <a:pt x="919" y="1130"/>
                  </a:lnTo>
                  <a:lnTo>
                    <a:pt x="929" y="1151"/>
                  </a:lnTo>
                  <a:lnTo>
                    <a:pt x="944" y="1164"/>
                  </a:lnTo>
                  <a:lnTo>
                    <a:pt x="970" y="1175"/>
                  </a:lnTo>
                  <a:lnTo>
                    <a:pt x="981" y="1187"/>
                  </a:lnTo>
                  <a:lnTo>
                    <a:pt x="986" y="1213"/>
                  </a:lnTo>
                  <a:lnTo>
                    <a:pt x="989" y="1224"/>
                  </a:lnTo>
                  <a:lnTo>
                    <a:pt x="992" y="1247"/>
                  </a:lnTo>
                  <a:lnTo>
                    <a:pt x="987" y="1248"/>
                  </a:lnTo>
                  <a:lnTo>
                    <a:pt x="970" y="1243"/>
                  </a:lnTo>
                  <a:lnTo>
                    <a:pt x="953" y="1239"/>
                  </a:lnTo>
                  <a:lnTo>
                    <a:pt x="930" y="1231"/>
                  </a:lnTo>
                  <a:lnTo>
                    <a:pt x="916" y="1234"/>
                  </a:lnTo>
                  <a:lnTo>
                    <a:pt x="901" y="1235"/>
                  </a:lnTo>
                  <a:lnTo>
                    <a:pt x="882" y="1240"/>
                  </a:lnTo>
                  <a:lnTo>
                    <a:pt x="865" y="1251"/>
                  </a:lnTo>
                  <a:lnTo>
                    <a:pt x="830" y="1269"/>
                  </a:lnTo>
                  <a:lnTo>
                    <a:pt x="813" y="1275"/>
                  </a:lnTo>
                  <a:lnTo>
                    <a:pt x="779" y="1288"/>
                  </a:lnTo>
                  <a:lnTo>
                    <a:pt x="744" y="1295"/>
                  </a:lnTo>
                  <a:lnTo>
                    <a:pt x="725" y="1305"/>
                  </a:lnTo>
                  <a:lnTo>
                    <a:pt x="709" y="1310"/>
                  </a:lnTo>
                  <a:lnTo>
                    <a:pt x="692" y="1311"/>
                  </a:lnTo>
                  <a:lnTo>
                    <a:pt x="673" y="1311"/>
                  </a:lnTo>
                  <a:lnTo>
                    <a:pt x="655" y="1306"/>
                  </a:lnTo>
                  <a:lnTo>
                    <a:pt x="633" y="1298"/>
                  </a:lnTo>
                  <a:lnTo>
                    <a:pt x="605" y="1283"/>
                  </a:lnTo>
                  <a:lnTo>
                    <a:pt x="586" y="1269"/>
                  </a:lnTo>
                  <a:lnTo>
                    <a:pt x="567" y="1251"/>
                  </a:lnTo>
                  <a:lnTo>
                    <a:pt x="553" y="1235"/>
                  </a:lnTo>
                  <a:lnTo>
                    <a:pt x="533" y="1231"/>
                  </a:lnTo>
                  <a:lnTo>
                    <a:pt x="502" y="1235"/>
                  </a:lnTo>
                  <a:lnTo>
                    <a:pt x="480" y="1240"/>
                  </a:lnTo>
                  <a:lnTo>
                    <a:pt x="463" y="1240"/>
                  </a:lnTo>
                  <a:lnTo>
                    <a:pt x="435" y="1240"/>
                  </a:lnTo>
                  <a:lnTo>
                    <a:pt x="436" y="1240"/>
                  </a:lnTo>
                  <a:lnTo>
                    <a:pt x="431" y="1222"/>
                  </a:lnTo>
                  <a:lnTo>
                    <a:pt x="410" y="1188"/>
                  </a:lnTo>
                  <a:lnTo>
                    <a:pt x="393" y="1165"/>
                  </a:lnTo>
                  <a:lnTo>
                    <a:pt x="371" y="1160"/>
                  </a:lnTo>
                  <a:lnTo>
                    <a:pt x="360" y="1149"/>
                  </a:lnTo>
                  <a:lnTo>
                    <a:pt x="361" y="1128"/>
                  </a:lnTo>
                  <a:lnTo>
                    <a:pt x="357" y="1103"/>
                  </a:lnTo>
                  <a:lnTo>
                    <a:pt x="341" y="1107"/>
                  </a:lnTo>
                  <a:lnTo>
                    <a:pt x="326" y="1109"/>
                  </a:lnTo>
                  <a:lnTo>
                    <a:pt x="313" y="1109"/>
                  </a:lnTo>
                  <a:lnTo>
                    <a:pt x="297" y="1101"/>
                  </a:lnTo>
                  <a:lnTo>
                    <a:pt x="291" y="1094"/>
                  </a:lnTo>
                  <a:lnTo>
                    <a:pt x="285" y="1085"/>
                  </a:lnTo>
                  <a:lnTo>
                    <a:pt x="284" y="1068"/>
                  </a:lnTo>
                  <a:lnTo>
                    <a:pt x="283" y="1050"/>
                  </a:lnTo>
                  <a:lnTo>
                    <a:pt x="268" y="1038"/>
                  </a:lnTo>
                  <a:lnTo>
                    <a:pt x="248" y="1032"/>
                  </a:lnTo>
                  <a:lnTo>
                    <a:pt x="218" y="1029"/>
                  </a:lnTo>
                  <a:lnTo>
                    <a:pt x="204" y="1026"/>
                  </a:lnTo>
                  <a:lnTo>
                    <a:pt x="187" y="1014"/>
                  </a:lnTo>
                  <a:lnTo>
                    <a:pt x="185" y="998"/>
                  </a:lnTo>
                  <a:lnTo>
                    <a:pt x="181" y="992"/>
                  </a:lnTo>
                  <a:lnTo>
                    <a:pt x="185" y="980"/>
                  </a:lnTo>
                  <a:lnTo>
                    <a:pt x="186" y="963"/>
                  </a:lnTo>
                  <a:lnTo>
                    <a:pt x="184" y="936"/>
                  </a:lnTo>
                  <a:lnTo>
                    <a:pt x="171" y="924"/>
                  </a:lnTo>
                  <a:lnTo>
                    <a:pt x="154" y="921"/>
                  </a:lnTo>
                  <a:lnTo>
                    <a:pt x="143" y="921"/>
                  </a:lnTo>
                  <a:lnTo>
                    <a:pt x="125" y="918"/>
                  </a:lnTo>
                  <a:lnTo>
                    <a:pt x="110" y="907"/>
                  </a:lnTo>
                  <a:lnTo>
                    <a:pt x="108" y="898"/>
                  </a:lnTo>
                  <a:lnTo>
                    <a:pt x="109" y="885"/>
                  </a:lnTo>
                  <a:lnTo>
                    <a:pt x="115" y="866"/>
                  </a:lnTo>
                  <a:lnTo>
                    <a:pt x="110" y="860"/>
                  </a:lnTo>
                  <a:lnTo>
                    <a:pt x="91" y="858"/>
                  </a:lnTo>
                  <a:lnTo>
                    <a:pt x="90" y="86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0" name="Freeform 39"/>
            <p:cNvSpPr>
              <a:spLocks/>
            </p:cNvSpPr>
            <p:nvPr/>
          </p:nvSpPr>
          <p:spPr bwMode="auto">
            <a:xfrm rot="306148">
              <a:off x="5011853" y="3945899"/>
              <a:ext cx="264094" cy="368128"/>
            </a:xfrm>
            <a:custGeom>
              <a:avLst/>
              <a:gdLst/>
              <a:ahLst/>
              <a:cxnLst>
                <a:cxn ang="0">
                  <a:pos x="635" y="797"/>
                </a:cxn>
                <a:cxn ang="0">
                  <a:pos x="594" y="705"/>
                </a:cxn>
                <a:cxn ang="0">
                  <a:pos x="596" y="661"/>
                </a:cxn>
                <a:cxn ang="0">
                  <a:pos x="591" y="634"/>
                </a:cxn>
                <a:cxn ang="0">
                  <a:pos x="592" y="601"/>
                </a:cxn>
                <a:cxn ang="0">
                  <a:pos x="621" y="597"/>
                </a:cxn>
                <a:cxn ang="0">
                  <a:pos x="635" y="579"/>
                </a:cxn>
                <a:cxn ang="0">
                  <a:pos x="645" y="524"/>
                </a:cxn>
                <a:cxn ang="0">
                  <a:pos x="672" y="491"/>
                </a:cxn>
                <a:cxn ang="0">
                  <a:pos x="687" y="475"/>
                </a:cxn>
                <a:cxn ang="0">
                  <a:pos x="684" y="232"/>
                </a:cxn>
                <a:cxn ang="0">
                  <a:pos x="651" y="236"/>
                </a:cxn>
                <a:cxn ang="0">
                  <a:pos x="152" y="0"/>
                </a:cxn>
                <a:cxn ang="0">
                  <a:pos x="106" y="32"/>
                </a:cxn>
                <a:cxn ang="0">
                  <a:pos x="106" y="98"/>
                </a:cxn>
                <a:cxn ang="0">
                  <a:pos x="112" y="123"/>
                </a:cxn>
                <a:cxn ang="0">
                  <a:pos x="145" y="188"/>
                </a:cxn>
                <a:cxn ang="0">
                  <a:pos x="167" y="361"/>
                </a:cxn>
                <a:cxn ang="0">
                  <a:pos x="145" y="436"/>
                </a:cxn>
                <a:cxn ang="0">
                  <a:pos x="103" y="492"/>
                </a:cxn>
                <a:cxn ang="0">
                  <a:pos x="52" y="545"/>
                </a:cxn>
                <a:cxn ang="0">
                  <a:pos x="15" y="607"/>
                </a:cxn>
                <a:cxn ang="0">
                  <a:pos x="0" y="665"/>
                </a:cxn>
                <a:cxn ang="0">
                  <a:pos x="5" y="695"/>
                </a:cxn>
                <a:cxn ang="0">
                  <a:pos x="44" y="702"/>
                </a:cxn>
                <a:cxn ang="0">
                  <a:pos x="67" y="718"/>
                </a:cxn>
                <a:cxn ang="0">
                  <a:pos x="74" y="748"/>
                </a:cxn>
                <a:cxn ang="0">
                  <a:pos x="69" y="778"/>
                </a:cxn>
                <a:cxn ang="0">
                  <a:pos x="67" y="800"/>
                </a:cxn>
                <a:cxn ang="0">
                  <a:pos x="100" y="845"/>
                </a:cxn>
                <a:cxn ang="0">
                  <a:pos x="132" y="879"/>
                </a:cxn>
                <a:cxn ang="0">
                  <a:pos x="132" y="905"/>
                </a:cxn>
                <a:cxn ang="0">
                  <a:pos x="105" y="976"/>
                </a:cxn>
                <a:cxn ang="0">
                  <a:pos x="85" y="1027"/>
                </a:cxn>
                <a:cxn ang="0">
                  <a:pos x="106" y="1045"/>
                </a:cxn>
                <a:cxn ang="0">
                  <a:pos x="134" y="1052"/>
                </a:cxn>
                <a:cxn ang="0">
                  <a:pos x="160" y="1079"/>
                </a:cxn>
                <a:cxn ang="0">
                  <a:pos x="168" y="1119"/>
                </a:cxn>
                <a:cxn ang="0">
                  <a:pos x="157" y="1154"/>
                </a:cxn>
                <a:cxn ang="0">
                  <a:pos x="243" y="1139"/>
                </a:cxn>
                <a:cxn ang="0">
                  <a:pos x="313" y="1104"/>
                </a:cxn>
                <a:cxn ang="0">
                  <a:pos x="365" y="1073"/>
                </a:cxn>
                <a:cxn ang="0">
                  <a:pos x="388" y="1049"/>
                </a:cxn>
                <a:cxn ang="0">
                  <a:pos x="420" y="1042"/>
                </a:cxn>
                <a:cxn ang="0">
                  <a:pos x="478" y="1048"/>
                </a:cxn>
                <a:cxn ang="0">
                  <a:pos x="516" y="1031"/>
                </a:cxn>
                <a:cxn ang="0">
                  <a:pos x="533" y="958"/>
                </a:cxn>
                <a:cxn ang="0">
                  <a:pos x="557" y="906"/>
                </a:cxn>
                <a:cxn ang="0">
                  <a:pos x="617" y="867"/>
                </a:cxn>
                <a:cxn ang="0">
                  <a:pos x="662" y="847"/>
                </a:cxn>
                <a:cxn ang="0">
                  <a:pos x="678" y="842"/>
                </a:cxn>
              </a:cxnLst>
              <a:rect l="0" t="0" r="r" b="b"/>
              <a:pathLst>
                <a:path w="687" h="1154">
                  <a:moveTo>
                    <a:pt x="678" y="842"/>
                  </a:moveTo>
                  <a:lnTo>
                    <a:pt x="635" y="797"/>
                  </a:lnTo>
                  <a:lnTo>
                    <a:pt x="588" y="737"/>
                  </a:lnTo>
                  <a:lnTo>
                    <a:pt x="594" y="705"/>
                  </a:lnTo>
                  <a:lnTo>
                    <a:pt x="598" y="677"/>
                  </a:lnTo>
                  <a:lnTo>
                    <a:pt x="596" y="661"/>
                  </a:lnTo>
                  <a:lnTo>
                    <a:pt x="596" y="647"/>
                  </a:lnTo>
                  <a:lnTo>
                    <a:pt x="591" y="634"/>
                  </a:lnTo>
                  <a:lnTo>
                    <a:pt x="591" y="614"/>
                  </a:lnTo>
                  <a:lnTo>
                    <a:pt x="592" y="601"/>
                  </a:lnTo>
                  <a:lnTo>
                    <a:pt x="603" y="597"/>
                  </a:lnTo>
                  <a:lnTo>
                    <a:pt x="621" y="597"/>
                  </a:lnTo>
                  <a:lnTo>
                    <a:pt x="632" y="588"/>
                  </a:lnTo>
                  <a:lnTo>
                    <a:pt x="635" y="579"/>
                  </a:lnTo>
                  <a:lnTo>
                    <a:pt x="638" y="544"/>
                  </a:lnTo>
                  <a:lnTo>
                    <a:pt x="645" y="524"/>
                  </a:lnTo>
                  <a:lnTo>
                    <a:pt x="656" y="507"/>
                  </a:lnTo>
                  <a:lnTo>
                    <a:pt x="672" y="491"/>
                  </a:lnTo>
                  <a:lnTo>
                    <a:pt x="685" y="485"/>
                  </a:lnTo>
                  <a:lnTo>
                    <a:pt x="687" y="475"/>
                  </a:lnTo>
                  <a:lnTo>
                    <a:pt x="682" y="236"/>
                  </a:lnTo>
                  <a:lnTo>
                    <a:pt x="684" y="232"/>
                  </a:lnTo>
                  <a:lnTo>
                    <a:pt x="669" y="235"/>
                  </a:lnTo>
                  <a:lnTo>
                    <a:pt x="651" y="236"/>
                  </a:lnTo>
                  <a:lnTo>
                    <a:pt x="166" y="3"/>
                  </a:lnTo>
                  <a:lnTo>
                    <a:pt x="152" y="0"/>
                  </a:lnTo>
                  <a:lnTo>
                    <a:pt x="139" y="3"/>
                  </a:lnTo>
                  <a:lnTo>
                    <a:pt x="106" y="32"/>
                  </a:lnTo>
                  <a:lnTo>
                    <a:pt x="106" y="35"/>
                  </a:lnTo>
                  <a:lnTo>
                    <a:pt x="106" y="98"/>
                  </a:lnTo>
                  <a:lnTo>
                    <a:pt x="106" y="111"/>
                  </a:lnTo>
                  <a:lnTo>
                    <a:pt x="112" y="123"/>
                  </a:lnTo>
                  <a:lnTo>
                    <a:pt x="141" y="145"/>
                  </a:lnTo>
                  <a:lnTo>
                    <a:pt x="145" y="188"/>
                  </a:lnTo>
                  <a:lnTo>
                    <a:pt x="156" y="217"/>
                  </a:lnTo>
                  <a:lnTo>
                    <a:pt x="167" y="361"/>
                  </a:lnTo>
                  <a:lnTo>
                    <a:pt x="161" y="402"/>
                  </a:lnTo>
                  <a:lnTo>
                    <a:pt x="145" y="436"/>
                  </a:lnTo>
                  <a:lnTo>
                    <a:pt x="126" y="463"/>
                  </a:lnTo>
                  <a:lnTo>
                    <a:pt x="103" y="492"/>
                  </a:lnTo>
                  <a:lnTo>
                    <a:pt x="81" y="516"/>
                  </a:lnTo>
                  <a:lnTo>
                    <a:pt x="52" y="545"/>
                  </a:lnTo>
                  <a:lnTo>
                    <a:pt x="27" y="580"/>
                  </a:lnTo>
                  <a:lnTo>
                    <a:pt x="15" y="607"/>
                  </a:lnTo>
                  <a:lnTo>
                    <a:pt x="2" y="643"/>
                  </a:lnTo>
                  <a:lnTo>
                    <a:pt x="0" y="665"/>
                  </a:lnTo>
                  <a:lnTo>
                    <a:pt x="1" y="695"/>
                  </a:lnTo>
                  <a:lnTo>
                    <a:pt x="5" y="695"/>
                  </a:lnTo>
                  <a:lnTo>
                    <a:pt x="33" y="699"/>
                  </a:lnTo>
                  <a:lnTo>
                    <a:pt x="44" y="702"/>
                  </a:lnTo>
                  <a:lnTo>
                    <a:pt x="52" y="705"/>
                  </a:lnTo>
                  <a:lnTo>
                    <a:pt x="67" y="718"/>
                  </a:lnTo>
                  <a:lnTo>
                    <a:pt x="71" y="729"/>
                  </a:lnTo>
                  <a:lnTo>
                    <a:pt x="74" y="748"/>
                  </a:lnTo>
                  <a:lnTo>
                    <a:pt x="69" y="764"/>
                  </a:lnTo>
                  <a:lnTo>
                    <a:pt x="69" y="778"/>
                  </a:lnTo>
                  <a:lnTo>
                    <a:pt x="68" y="801"/>
                  </a:lnTo>
                  <a:lnTo>
                    <a:pt x="67" y="800"/>
                  </a:lnTo>
                  <a:lnTo>
                    <a:pt x="82" y="824"/>
                  </a:lnTo>
                  <a:lnTo>
                    <a:pt x="100" y="845"/>
                  </a:lnTo>
                  <a:lnTo>
                    <a:pt x="115" y="857"/>
                  </a:lnTo>
                  <a:lnTo>
                    <a:pt x="132" y="879"/>
                  </a:lnTo>
                  <a:lnTo>
                    <a:pt x="133" y="888"/>
                  </a:lnTo>
                  <a:lnTo>
                    <a:pt x="132" y="905"/>
                  </a:lnTo>
                  <a:lnTo>
                    <a:pt x="120" y="939"/>
                  </a:lnTo>
                  <a:lnTo>
                    <a:pt x="105" y="976"/>
                  </a:lnTo>
                  <a:lnTo>
                    <a:pt x="89" y="1009"/>
                  </a:lnTo>
                  <a:lnTo>
                    <a:pt x="85" y="1027"/>
                  </a:lnTo>
                  <a:lnTo>
                    <a:pt x="92" y="1042"/>
                  </a:lnTo>
                  <a:lnTo>
                    <a:pt x="106" y="1045"/>
                  </a:lnTo>
                  <a:lnTo>
                    <a:pt x="123" y="1051"/>
                  </a:lnTo>
                  <a:lnTo>
                    <a:pt x="134" y="1052"/>
                  </a:lnTo>
                  <a:lnTo>
                    <a:pt x="147" y="1063"/>
                  </a:lnTo>
                  <a:lnTo>
                    <a:pt x="160" y="1079"/>
                  </a:lnTo>
                  <a:lnTo>
                    <a:pt x="168" y="1100"/>
                  </a:lnTo>
                  <a:lnTo>
                    <a:pt x="168" y="1119"/>
                  </a:lnTo>
                  <a:lnTo>
                    <a:pt x="160" y="1150"/>
                  </a:lnTo>
                  <a:lnTo>
                    <a:pt x="157" y="1154"/>
                  </a:lnTo>
                  <a:lnTo>
                    <a:pt x="196" y="1150"/>
                  </a:lnTo>
                  <a:lnTo>
                    <a:pt x="243" y="1139"/>
                  </a:lnTo>
                  <a:lnTo>
                    <a:pt x="300" y="1113"/>
                  </a:lnTo>
                  <a:lnTo>
                    <a:pt x="313" y="1104"/>
                  </a:lnTo>
                  <a:lnTo>
                    <a:pt x="352" y="1091"/>
                  </a:lnTo>
                  <a:lnTo>
                    <a:pt x="365" y="1073"/>
                  </a:lnTo>
                  <a:lnTo>
                    <a:pt x="377" y="1058"/>
                  </a:lnTo>
                  <a:lnTo>
                    <a:pt x="388" y="1049"/>
                  </a:lnTo>
                  <a:lnTo>
                    <a:pt x="403" y="1044"/>
                  </a:lnTo>
                  <a:lnTo>
                    <a:pt x="420" y="1042"/>
                  </a:lnTo>
                  <a:lnTo>
                    <a:pt x="453" y="1044"/>
                  </a:lnTo>
                  <a:lnTo>
                    <a:pt x="478" y="1048"/>
                  </a:lnTo>
                  <a:lnTo>
                    <a:pt x="499" y="1043"/>
                  </a:lnTo>
                  <a:lnTo>
                    <a:pt x="516" y="1031"/>
                  </a:lnTo>
                  <a:lnTo>
                    <a:pt x="522" y="1004"/>
                  </a:lnTo>
                  <a:lnTo>
                    <a:pt x="533" y="958"/>
                  </a:lnTo>
                  <a:lnTo>
                    <a:pt x="548" y="922"/>
                  </a:lnTo>
                  <a:lnTo>
                    <a:pt x="557" y="906"/>
                  </a:lnTo>
                  <a:lnTo>
                    <a:pt x="573" y="889"/>
                  </a:lnTo>
                  <a:lnTo>
                    <a:pt x="617" y="867"/>
                  </a:lnTo>
                  <a:lnTo>
                    <a:pt x="645" y="853"/>
                  </a:lnTo>
                  <a:lnTo>
                    <a:pt x="662" y="847"/>
                  </a:lnTo>
                  <a:lnTo>
                    <a:pt x="679" y="842"/>
                  </a:lnTo>
                  <a:lnTo>
                    <a:pt x="678" y="84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1" name="Freeform 40"/>
            <p:cNvSpPr>
              <a:spLocks/>
            </p:cNvSpPr>
            <p:nvPr/>
          </p:nvSpPr>
          <p:spPr bwMode="auto">
            <a:xfrm rot="306148">
              <a:off x="4346798" y="3885342"/>
              <a:ext cx="431805" cy="337849"/>
            </a:xfrm>
            <a:custGeom>
              <a:avLst/>
              <a:gdLst/>
              <a:ahLst/>
              <a:cxnLst>
                <a:cxn ang="0">
                  <a:pos x="1094" y="421"/>
                </a:cxn>
                <a:cxn ang="0">
                  <a:pos x="1073" y="406"/>
                </a:cxn>
                <a:cxn ang="0">
                  <a:pos x="1074" y="373"/>
                </a:cxn>
                <a:cxn ang="0">
                  <a:pos x="1056" y="347"/>
                </a:cxn>
                <a:cxn ang="0">
                  <a:pos x="979" y="336"/>
                </a:cxn>
                <a:cxn ang="0">
                  <a:pos x="955" y="314"/>
                </a:cxn>
                <a:cxn ang="0">
                  <a:pos x="937" y="275"/>
                </a:cxn>
                <a:cxn ang="0">
                  <a:pos x="533" y="3"/>
                </a:cxn>
                <a:cxn ang="0">
                  <a:pos x="441" y="651"/>
                </a:cxn>
                <a:cxn ang="0">
                  <a:pos x="430" y="698"/>
                </a:cxn>
                <a:cxn ang="0">
                  <a:pos x="206" y="709"/>
                </a:cxn>
                <a:cxn ang="0">
                  <a:pos x="179" y="722"/>
                </a:cxn>
                <a:cxn ang="0">
                  <a:pos x="159" y="727"/>
                </a:cxn>
                <a:cxn ang="0">
                  <a:pos x="143" y="707"/>
                </a:cxn>
                <a:cxn ang="0">
                  <a:pos x="114" y="689"/>
                </a:cxn>
                <a:cxn ang="0">
                  <a:pos x="101" y="717"/>
                </a:cxn>
                <a:cxn ang="0">
                  <a:pos x="83" y="735"/>
                </a:cxn>
                <a:cxn ang="0">
                  <a:pos x="36" y="727"/>
                </a:cxn>
                <a:cxn ang="0">
                  <a:pos x="20" y="749"/>
                </a:cxn>
                <a:cxn ang="0">
                  <a:pos x="22" y="765"/>
                </a:cxn>
                <a:cxn ang="0">
                  <a:pos x="37" y="782"/>
                </a:cxn>
                <a:cxn ang="0">
                  <a:pos x="39" y="817"/>
                </a:cxn>
                <a:cxn ang="0">
                  <a:pos x="9" y="869"/>
                </a:cxn>
                <a:cxn ang="0">
                  <a:pos x="7" y="925"/>
                </a:cxn>
                <a:cxn ang="0">
                  <a:pos x="29" y="944"/>
                </a:cxn>
                <a:cxn ang="0">
                  <a:pos x="131" y="966"/>
                </a:cxn>
                <a:cxn ang="0">
                  <a:pos x="172" y="986"/>
                </a:cxn>
                <a:cxn ang="0">
                  <a:pos x="186" y="959"/>
                </a:cxn>
                <a:cxn ang="0">
                  <a:pos x="213" y="972"/>
                </a:cxn>
                <a:cxn ang="0">
                  <a:pos x="237" y="974"/>
                </a:cxn>
                <a:cxn ang="0">
                  <a:pos x="235" y="1002"/>
                </a:cxn>
                <a:cxn ang="0">
                  <a:pos x="275" y="1059"/>
                </a:cxn>
                <a:cxn ang="0">
                  <a:pos x="311" y="1047"/>
                </a:cxn>
                <a:cxn ang="0">
                  <a:pos x="360" y="1038"/>
                </a:cxn>
                <a:cxn ang="0">
                  <a:pos x="410" y="1032"/>
                </a:cxn>
                <a:cxn ang="0">
                  <a:pos x="415" y="1008"/>
                </a:cxn>
                <a:cxn ang="0">
                  <a:pos x="422" y="975"/>
                </a:cxn>
                <a:cxn ang="0">
                  <a:pos x="475" y="905"/>
                </a:cxn>
                <a:cxn ang="0">
                  <a:pos x="525" y="875"/>
                </a:cxn>
                <a:cxn ang="0">
                  <a:pos x="598" y="827"/>
                </a:cxn>
                <a:cxn ang="0">
                  <a:pos x="625" y="773"/>
                </a:cxn>
                <a:cxn ang="0">
                  <a:pos x="653" y="727"/>
                </a:cxn>
                <a:cxn ang="0">
                  <a:pos x="691" y="717"/>
                </a:cxn>
                <a:cxn ang="0">
                  <a:pos x="740" y="720"/>
                </a:cxn>
                <a:cxn ang="0">
                  <a:pos x="769" y="711"/>
                </a:cxn>
                <a:cxn ang="0">
                  <a:pos x="806" y="666"/>
                </a:cxn>
                <a:cxn ang="0">
                  <a:pos x="840" y="663"/>
                </a:cxn>
                <a:cxn ang="0">
                  <a:pos x="864" y="675"/>
                </a:cxn>
                <a:cxn ang="0">
                  <a:pos x="870" y="700"/>
                </a:cxn>
                <a:cxn ang="0">
                  <a:pos x="910" y="698"/>
                </a:cxn>
                <a:cxn ang="0">
                  <a:pos x="943" y="666"/>
                </a:cxn>
                <a:cxn ang="0">
                  <a:pos x="979" y="662"/>
                </a:cxn>
                <a:cxn ang="0">
                  <a:pos x="1052" y="665"/>
                </a:cxn>
                <a:cxn ang="0">
                  <a:pos x="1072" y="645"/>
                </a:cxn>
                <a:cxn ang="0">
                  <a:pos x="1069" y="606"/>
                </a:cxn>
                <a:cxn ang="0">
                  <a:pos x="1067" y="570"/>
                </a:cxn>
                <a:cxn ang="0">
                  <a:pos x="1110" y="548"/>
                </a:cxn>
                <a:cxn ang="0">
                  <a:pos x="1116" y="519"/>
                </a:cxn>
                <a:cxn ang="0">
                  <a:pos x="1115" y="466"/>
                </a:cxn>
                <a:cxn ang="0">
                  <a:pos x="1116" y="412"/>
                </a:cxn>
              </a:cxnLst>
              <a:rect l="0" t="0" r="r" b="b"/>
              <a:pathLst>
                <a:path w="1116" h="1059">
                  <a:moveTo>
                    <a:pt x="1116" y="412"/>
                  </a:moveTo>
                  <a:lnTo>
                    <a:pt x="1094" y="421"/>
                  </a:lnTo>
                  <a:lnTo>
                    <a:pt x="1077" y="418"/>
                  </a:lnTo>
                  <a:lnTo>
                    <a:pt x="1073" y="406"/>
                  </a:lnTo>
                  <a:lnTo>
                    <a:pt x="1073" y="383"/>
                  </a:lnTo>
                  <a:lnTo>
                    <a:pt x="1074" y="373"/>
                  </a:lnTo>
                  <a:lnTo>
                    <a:pt x="1067" y="355"/>
                  </a:lnTo>
                  <a:lnTo>
                    <a:pt x="1056" y="347"/>
                  </a:lnTo>
                  <a:lnTo>
                    <a:pt x="1010" y="343"/>
                  </a:lnTo>
                  <a:lnTo>
                    <a:pt x="979" y="336"/>
                  </a:lnTo>
                  <a:lnTo>
                    <a:pt x="969" y="330"/>
                  </a:lnTo>
                  <a:lnTo>
                    <a:pt x="955" y="314"/>
                  </a:lnTo>
                  <a:lnTo>
                    <a:pt x="947" y="290"/>
                  </a:lnTo>
                  <a:lnTo>
                    <a:pt x="937" y="275"/>
                  </a:lnTo>
                  <a:lnTo>
                    <a:pt x="531" y="0"/>
                  </a:lnTo>
                  <a:lnTo>
                    <a:pt x="533" y="3"/>
                  </a:lnTo>
                  <a:lnTo>
                    <a:pt x="420" y="5"/>
                  </a:lnTo>
                  <a:lnTo>
                    <a:pt x="441" y="651"/>
                  </a:lnTo>
                  <a:lnTo>
                    <a:pt x="443" y="676"/>
                  </a:lnTo>
                  <a:lnTo>
                    <a:pt x="430" y="698"/>
                  </a:lnTo>
                  <a:lnTo>
                    <a:pt x="405" y="715"/>
                  </a:lnTo>
                  <a:lnTo>
                    <a:pt x="206" y="709"/>
                  </a:lnTo>
                  <a:lnTo>
                    <a:pt x="193" y="712"/>
                  </a:lnTo>
                  <a:lnTo>
                    <a:pt x="179" y="722"/>
                  </a:lnTo>
                  <a:lnTo>
                    <a:pt x="170" y="730"/>
                  </a:lnTo>
                  <a:lnTo>
                    <a:pt x="159" y="727"/>
                  </a:lnTo>
                  <a:lnTo>
                    <a:pt x="148" y="716"/>
                  </a:lnTo>
                  <a:lnTo>
                    <a:pt x="143" y="707"/>
                  </a:lnTo>
                  <a:lnTo>
                    <a:pt x="135" y="698"/>
                  </a:lnTo>
                  <a:lnTo>
                    <a:pt x="114" y="689"/>
                  </a:lnTo>
                  <a:lnTo>
                    <a:pt x="108" y="706"/>
                  </a:lnTo>
                  <a:lnTo>
                    <a:pt x="101" y="717"/>
                  </a:lnTo>
                  <a:lnTo>
                    <a:pt x="93" y="728"/>
                  </a:lnTo>
                  <a:lnTo>
                    <a:pt x="83" y="735"/>
                  </a:lnTo>
                  <a:lnTo>
                    <a:pt x="55" y="732"/>
                  </a:lnTo>
                  <a:lnTo>
                    <a:pt x="36" y="727"/>
                  </a:lnTo>
                  <a:lnTo>
                    <a:pt x="26" y="733"/>
                  </a:lnTo>
                  <a:lnTo>
                    <a:pt x="20" y="749"/>
                  </a:lnTo>
                  <a:lnTo>
                    <a:pt x="20" y="765"/>
                  </a:lnTo>
                  <a:lnTo>
                    <a:pt x="22" y="765"/>
                  </a:lnTo>
                  <a:lnTo>
                    <a:pt x="22" y="767"/>
                  </a:lnTo>
                  <a:lnTo>
                    <a:pt x="37" y="782"/>
                  </a:lnTo>
                  <a:lnTo>
                    <a:pt x="39" y="802"/>
                  </a:lnTo>
                  <a:lnTo>
                    <a:pt x="39" y="817"/>
                  </a:lnTo>
                  <a:lnTo>
                    <a:pt x="32" y="840"/>
                  </a:lnTo>
                  <a:lnTo>
                    <a:pt x="9" y="869"/>
                  </a:lnTo>
                  <a:lnTo>
                    <a:pt x="0" y="898"/>
                  </a:lnTo>
                  <a:lnTo>
                    <a:pt x="7" y="925"/>
                  </a:lnTo>
                  <a:lnTo>
                    <a:pt x="25" y="944"/>
                  </a:lnTo>
                  <a:lnTo>
                    <a:pt x="29" y="944"/>
                  </a:lnTo>
                  <a:lnTo>
                    <a:pt x="81" y="953"/>
                  </a:lnTo>
                  <a:lnTo>
                    <a:pt x="131" y="966"/>
                  </a:lnTo>
                  <a:lnTo>
                    <a:pt x="153" y="972"/>
                  </a:lnTo>
                  <a:lnTo>
                    <a:pt x="172" y="986"/>
                  </a:lnTo>
                  <a:lnTo>
                    <a:pt x="177" y="972"/>
                  </a:lnTo>
                  <a:lnTo>
                    <a:pt x="186" y="959"/>
                  </a:lnTo>
                  <a:lnTo>
                    <a:pt x="200" y="939"/>
                  </a:lnTo>
                  <a:lnTo>
                    <a:pt x="213" y="972"/>
                  </a:lnTo>
                  <a:lnTo>
                    <a:pt x="242" y="957"/>
                  </a:lnTo>
                  <a:lnTo>
                    <a:pt x="237" y="974"/>
                  </a:lnTo>
                  <a:lnTo>
                    <a:pt x="236" y="992"/>
                  </a:lnTo>
                  <a:lnTo>
                    <a:pt x="235" y="1002"/>
                  </a:lnTo>
                  <a:lnTo>
                    <a:pt x="260" y="1033"/>
                  </a:lnTo>
                  <a:lnTo>
                    <a:pt x="275" y="1059"/>
                  </a:lnTo>
                  <a:lnTo>
                    <a:pt x="275" y="1056"/>
                  </a:lnTo>
                  <a:lnTo>
                    <a:pt x="311" y="1047"/>
                  </a:lnTo>
                  <a:lnTo>
                    <a:pt x="329" y="1043"/>
                  </a:lnTo>
                  <a:lnTo>
                    <a:pt x="360" y="1038"/>
                  </a:lnTo>
                  <a:lnTo>
                    <a:pt x="389" y="1036"/>
                  </a:lnTo>
                  <a:lnTo>
                    <a:pt x="410" y="1032"/>
                  </a:lnTo>
                  <a:lnTo>
                    <a:pt x="412" y="1029"/>
                  </a:lnTo>
                  <a:lnTo>
                    <a:pt x="415" y="1008"/>
                  </a:lnTo>
                  <a:lnTo>
                    <a:pt x="417" y="996"/>
                  </a:lnTo>
                  <a:lnTo>
                    <a:pt x="422" y="975"/>
                  </a:lnTo>
                  <a:lnTo>
                    <a:pt x="445" y="940"/>
                  </a:lnTo>
                  <a:lnTo>
                    <a:pt x="475" y="905"/>
                  </a:lnTo>
                  <a:lnTo>
                    <a:pt x="493" y="892"/>
                  </a:lnTo>
                  <a:lnTo>
                    <a:pt x="525" y="875"/>
                  </a:lnTo>
                  <a:lnTo>
                    <a:pt x="549" y="863"/>
                  </a:lnTo>
                  <a:lnTo>
                    <a:pt x="598" y="827"/>
                  </a:lnTo>
                  <a:lnTo>
                    <a:pt x="615" y="809"/>
                  </a:lnTo>
                  <a:lnTo>
                    <a:pt x="625" y="773"/>
                  </a:lnTo>
                  <a:lnTo>
                    <a:pt x="632" y="755"/>
                  </a:lnTo>
                  <a:lnTo>
                    <a:pt x="653" y="727"/>
                  </a:lnTo>
                  <a:lnTo>
                    <a:pt x="668" y="720"/>
                  </a:lnTo>
                  <a:lnTo>
                    <a:pt x="691" y="717"/>
                  </a:lnTo>
                  <a:lnTo>
                    <a:pt x="706" y="717"/>
                  </a:lnTo>
                  <a:lnTo>
                    <a:pt x="740" y="720"/>
                  </a:lnTo>
                  <a:lnTo>
                    <a:pt x="754" y="717"/>
                  </a:lnTo>
                  <a:lnTo>
                    <a:pt x="769" y="711"/>
                  </a:lnTo>
                  <a:lnTo>
                    <a:pt x="786" y="683"/>
                  </a:lnTo>
                  <a:lnTo>
                    <a:pt x="806" y="666"/>
                  </a:lnTo>
                  <a:lnTo>
                    <a:pt x="822" y="662"/>
                  </a:lnTo>
                  <a:lnTo>
                    <a:pt x="840" y="663"/>
                  </a:lnTo>
                  <a:lnTo>
                    <a:pt x="854" y="669"/>
                  </a:lnTo>
                  <a:lnTo>
                    <a:pt x="864" y="675"/>
                  </a:lnTo>
                  <a:lnTo>
                    <a:pt x="870" y="700"/>
                  </a:lnTo>
                  <a:lnTo>
                    <a:pt x="870" y="700"/>
                  </a:lnTo>
                  <a:lnTo>
                    <a:pt x="893" y="701"/>
                  </a:lnTo>
                  <a:lnTo>
                    <a:pt x="910" y="698"/>
                  </a:lnTo>
                  <a:lnTo>
                    <a:pt x="924" y="681"/>
                  </a:lnTo>
                  <a:lnTo>
                    <a:pt x="943" y="666"/>
                  </a:lnTo>
                  <a:lnTo>
                    <a:pt x="961" y="662"/>
                  </a:lnTo>
                  <a:lnTo>
                    <a:pt x="979" y="662"/>
                  </a:lnTo>
                  <a:lnTo>
                    <a:pt x="997" y="662"/>
                  </a:lnTo>
                  <a:lnTo>
                    <a:pt x="1052" y="665"/>
                  </a:lnTo>
                  <a:lnTo>
                    <a:pt x="1066" y="659"/>
                  </a:lnTo>
                  <a:lnTo>
                    <a:pt x="1072" y="645"/>
                  </a:lnTo>
                  <a:lnTo>
                    <a:pt x="1073" y="627"/>
                  </a:lnTo>
                  <a:lnTo>
                    <a:pt x="1069" y="606"/>
                  </a:lnTo>
                  <a:lnTo>
                    <a:pt x="1063" y="584"/>
                  </a:lnTo>
                  <a:lnTo>
                    <a:pt x="1067" y="570"/>
                  </a:lnTo>
                  <a:lnTo>
                    <a:pt x="1083" y="553"/>
                  </a:lnTo>
                  <a:lnTo>
                    <a:pt x="1110" y="548"/>
                  </a:lnTo>
                  <a:lnTo>
                    <a:pt x="1116" y="541"/>
                  </a:lnTo>
                  <a:lnTo>
                    <a:pt x="1116" y="519"/>
                  </a:lnTo>
                  <a:lnTo>
                    <a:pt x="1116" y="484"/>
                  </a:lnTo>
                  <a:lnTo>
                    <a:pt x="1115" y="466"/>
                  </a:lnTo>
                  <a:lnTo>
                    <a:pt x="1114" y="413"/>
                  </a:lnTo>
                  <a:lnTo>
                    <a:pt x="1116" y="41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2" name="Freeform 41"/>
            <p:cNvSpPr>
              <a:spLocks/>
            </p:cNvSpPr>
            <p:nvPr/>
          </p:nvSpPr>
          <p:spPr bwMode="auto">
            <a:xfrm rot="306148">
              <a:off x="4718843" y="4143509"/>
              <a:ext cx="304576" cy="226295"/>
            </a:xfrm>
            <a:custGeom>
              <a:avLst/>
              <a:gdLst/>
              <a:ahLst/>
              <a:cxnLst>
                <a:cxn ang="0">
                  <a:pos x="62" y="163"/>
                </a:cxn>
                <a:cxn ang="0">
                  <a:pos x="87" y="130"/>
                </a:cxn>
                <a:cxn ang="0">
                  <a:pos x="84" y="76"/>
                </a:cxn>
                <a:cxn ang="0">
                  <a:pos x="101" y="42"/>
                </a:cxn>
                <a:cxn ang="0">
                  <a:pos x="140" y="27"/>
                </a:cxn>
                <a:cxn ang="0">
                  <a:pos x="217" y="16"/>
                </a:cxn>
                <a:cxn ang="0">
                  <a:pos x="251" y="23"/>
                </a:cxn>
                <a:cxn ang="0">
                  <a:pos x="267" y="65"/>
                </a:cxn>
                <a:cxn ang="0">
                  <a:pos x="296" y="74"/>
                </a:cxn>
                <a:cxn ang="0">
                  <a:pos x="335" y="46"/>
                </a:cxn>
                <a:cxn ang="0">
                  <a:pos x="374" y="42"/>
                </a:cxn>
                <a:cxn ang="0">
                  <a:pos x="407" y="56"/>
                </a:cxn>
                <a:cxn ang="0">
                  <a:pos x="447" y="73"/>
                </a:cxn>
                <a:cxn ang="0">
                  <a:pos x="486" y="60"/>
                </a:cxn>
                <a:cxn ang="0">
                  <a:pos x="543" y="18"/>
                </a:cxn>
                <a:cxn ang="0">
                  <a:pos x="591" y="0"/>
                </a:cxn>
                <a:cxn ang="0">
                  <a:pos x="643" y="16"/>
                </a:cxn>
                <a:cxn ang="0">
                  <a:pos x="672" y="22"/>
                </a:cxn>
                <a:cxn ang="0">
                  <a:pos x="719" y="12"/>
                </a:cxn>
                <a:cxn ang="0">
                  <a:pos x="750" y="16"/>
                </a:cxn>
                <a:cxn ang="0">
                  <a:pos x="769" y="22"/>
                </a:cxn>
                <a:cxn ang="0">
                  <a:pos x="788" y="46"/>
                </a:cxn>
                <a:cxn ang="0">
                  <a:pos x="786" y="82"/>
                </a:cxn>
                <a:cxn ang="0">
                  <a:pos x="784" y="118"/>
                </a:cxn>
                <a:cxn ang="0">
                  <a:pos x="777" y="170"/>
                </a:cxn>
                <a:cxn ang="0">
                  <a:pos x="750" y="215"/>
                </a:cxn>
                <a:cxn ang="0">
                  <a:pos x="706" y="266"/>
                </a:cxn>
                <a:cxn ang="0">
                  <a:pos x="683" y="328"/>
                </a:cxn>
                <a:cxn ang="0">
                  <a:pos x="647" y="365"/>
                </a:cxn>
                <a:cxn ang="0">
                  <a:pos x="566" y="417"/>
                </a:cxn>
                <a:cxn ang="0">
                  <a:pos x="518" y="455"/>
                </a:cxn>
                <a:cxn ang="0">
                  <a:pos x="490" y="490"/>
                </a:cxn>
                <a:cxn ang="0">
                  <a:pos x="469" y="544"/>
                </a:cxn>
                <a:cxn ang="0">
                  <a:pos x="438" y="561"/>
                </a:cxn>
                <a:cxn ang="0">
                  <a:pos x="409" y="560"/>
                </a:cxn>
                <a:cxn ang="0">
                  <a:pos x="389" y="565"/>
                </a:cxn>
                <a:cxn ang="0">
                  <a:pos x="393" y="593"/>
                </a:cxn>
                <a:cxn ang="0">
                  <a:pos x="396" y="662"/>
                </a:cxn>
                <a:cxn ang="0">
                  <a:pos x="368" y="664"/>
                </a:cxn>
                <a:cxn ang="0">
                  <a:pos x="320" y="685"/>
                </a:cxn>
                <a:cxn ang="0">
                  <a:pos x="273" y="712"/>
                </a:cxn>
                <a:cxn ang="0">
                  <a:pos x="234" y="697"/>
                </a:cxn>
                <a:cxn ang="0">
                  <a:pos x="210" y="659"/>
                </a:cxn>
                <a:cxn ang="0">
                  <a:pos x="186" y="602"/>
                </a:cxn>
                <a:cxn ang="0">
                  <a:pos x="137" y="570"/>
                </a:cxn>
                <a:cxn ang="0">
                  <a:pos x="56" y="570"/>
                </a:cxn>
                <a:cxn ang="0">
                  <a:pos x="38" y="571"/>
                </a:cxn>
                <a:cxn ang="0">
                  <a:pos x="38" y="538"/>
                </a:cxn>
                <a:cxn ang="0">
                  <a:pos x="29" y="483"/>
                </a:cxn>
                <a:cxn ang="0">
                  <a:pos x="6" y="448"/>
                </a:cxn>
                <a:cxn ang="0">
                  <a:pos x="0" y="410"/>
                </a:cxn>
                <a:cxn ang="0">
                  <a:pos x="21" y="369"/>
                </a:cxn>
                <a:cxn ang="0">
                  <a:pos x="54" y="302"/>
                </a:cxn>
                <a:cxn ang="0">
                  <a:pos x="67" y="231"/>
                </a:cxn>
                <a:cxn ang="0">
                  <a:pos x="62" y="204"/>
                </a:cxn>
                <a:cxn ang="0">
                  <a:pos x="33" y="170"/>
                </a:cxn>
              </a:cxnLst>
              <a:rect l="0" t="0" r="r" b="b"/>
              <a:pathLst>
                <a:path w="790" h="712">
                  <a:moveTo>
                    <a:pt x="32" y="175"/>
                  </a:moveTo>
                  <a:lnTo>
                    <a:pt x="62" y="163"/>
                  </a:lnTo>
                  <a:lnTo>
                    <a:pt x="79" y="152"/>
                  </a:lnTo>
                  <a:lnTo>
                    <a:pt x="87" y="130"/>
                  </a:lnTo>
                  <a:lnTo>
                    <a:pt x="84" y="112"/>
                  </a:lnTo>
                  <a:lnTo>
                    <a:pt x="84" y="76"/>
                  </a:lnTo>
                  <a:lnTo>
                    <a:pt x="84" y="60"/>
                  </a:lnTo>
                  <a:lnTo>
                    <a:pt x="101" y="42"/>
                  </a:lnTo>
                  <a:lnTo>
                    <a:pt x="120" y="35"/>
                  </a:lnTo>
                  <a:lnTo>
                    <a:pt x="140" y="27"/>
                  </a:lnTo>
                  <a:lnTo>
                    <a:pt x="190" y="19"/>
                  </a:lnTo>
                  <a:lnTo>
                    <a:pt x="217" y="16"/>
                  </a:lnTo>
                  <a:lnTo>
                    <a:pt x="233" y="18"/>
                  </a:lnTo>
                  <a:lnTo>
                    <a:pt x="251" y="23"/>
                  </a:lnTo>
                  <a:lnTo>
                    <a:pt x="261" y="57"/>
                  </a:lnTo>
                  <a:lnTo>
                    <a:pt x="267" y="65"/>
                  </a:lnTo>
                  <a:lnTo>
                    <a:pt x="277" y="74"/>
                  </a:lnTo>
                  <a:lnTo>
                    <a:pt x="296" y="74"/>
                  </a:lnTo>
                  <a:lnTo>
                    <a:pt x="315" y="60"/>
                  </a:lnTo>
                  <a:lnTo>
                    <a:pt x="335" y="46"/>
                  </a:lnTo>
                  <a:lnTo>
                    <a:pt x="349" y="42"/>
                  </a:lnTo>
                  <a:lnTo>
                    <a:pt x="374" y="42"/>
                  </a:lnTo>
                  <a:lnTo>
                    <a:pt x="389" y="48"/>
                  </a:lnTo>
                  <a:lnTo>
                    <a:pt x="407" y="56"/>
                  </a:lnTo>
                  <a:lnTo>
                    <a:pt x="419" y="66"/>
                  </a:lnTo>
                  <a:lnTo>
                    <a:pt x="447" y="73"/>
                  </a:lnTo>
                  <a:lnTo>
                    <a:pt x="468" y="70"/>
                  </a:lnTo>
                  <a:lnTo>
                    <a:pt x="486" y="60"/>
                  </a:lnTo>
                  <a:lnTo>
                    <a:pt x="520" y="35"/>
                  </a:lnTo>
                  <a:lnTo>
                    <a:pt x="543" y="18"/>
                  </a:lnTo>
                  <a:lnTo>
                    <a:pt x="558" y="13"/>
                  </a:lnTo>
                  <a:lnTo>
                    <a:pt x="591" y="0"/>
                  </a:lnTo>
                  <a:lnTo>
                    <a:pt x="612" y="1"/>
                  </a:lnTo>
                  <a:lnTo>
                    <a:pt x="643" y="16"/>
                  </a:lnTo>
                  <a:lnTo>
                    <a:pt x="658" y="23"/>
                  </a:lnTo>
                  <a:lnTo>
                    <a:pt x="672" y="22"/>
                  </a:lnTo>
                  <a:lnTo>
                    <a:pt x="694" y="16"/>
                  </a:lnTo>
                  <a:lnTo>
                    <a:pt x="719" y="12"/>
                  </a:lnTo>
                  <a:lnTo>
                    <a:pt x="722" y="12"/>
                  </a:lnTo>
                  <a:lnTo>
                    <a:pt x="750" y="16"/>
                  </a:lnTo>
                  <a:lnTo>
                    <a:pt x="761" y="19"/>
                  </a:lnTo>
                  <a:lnTo>
                    <a:pt x="769" y="22"/>
                  </a:lnTo>
                  <a:lnTo>
                    <a:pt x="784" y="35"/>
                  </a:lnTo>
                  <a:lnTo>
                    <a:pt x="788" y="46"/>
                  </a:lnTo>
                  <a:lnTo>
                    <a:pt x="790" y="65"/>
                  </a:lnTo>
                  <a:lnTo>
                    <a:pt x="786" y="82"/>
                  </a:lnTo>
                  <a:lnTo>
                    <a:pt x="786" y="95"/>
                  </a:lnTo>
                  <a:lnTo>
                    <a:pt x="784" y="118"/>
                  </a:lnTo>
                  <a:lnTo>
                    <a:pt x="784" y="152"/>
                  </a:lnTo>
                  <a:lnTo>
                    <a:pt x="777" y="170"/>
                  </a:lnTo>
                  <a:lnTo>
                    <a:pt x="765" y="196"/>
                  </a:lnTo>
                  <a:lnTo>
                    <a:pt x="750" y="215"/>
                  </a:lnTo>
                  <a:lnTo>
                    <a:pt x="724" y="239"/>
                  </a:lnTo>
                  <a:lnTo>
                    <a:pt x="706" y="266"/>
                  </a:lnTo>
                  <a:lnTo>
                    <a:pt x="699" y="281"/>
                  </a:lnTo>
                  <a:lnTo>
                    <a:pt x="683" y="328"/>
                  </a:lnTo>
                  <a:lnTo>
                    <a:pt x="672" y="343"/>
                  </a:lnTo>
                  <a:lnTo>
                    <a:pt x="647" y="365"/>
                  </a:lnTo>
                  <a:lnTo>
                    <a:pt x="618" y="380"/>
                  </a:lnTo>
                  <a:lnTo>
                    <a:pt x="566" y="417"/>
                  </a:lnTo>
                  <a:lnTo>
                    <a:pt x="544" y="430"/>
                  </a:lnTo>
                  <a:lnTo>
                    <a:pt x="518" y="455"/>
                  </a:lnTo>
                  <a:lnTo>
                    <a:pt x="502" y="470"/>
                  </a:lnTo>
                  <a:lnTo>
                    <a:pt x="490" y="490"/>
                  </a:lnTo>
                  <a:lnTo>
                    <a:pt x="477" y="528"/>
                  </a:lnTo>
                  <a:lnTo>
                    <a:pt x="469" y="544"/>
                  </a:lnTo>
                  <a:lnTo>
                    <a:pt x="455" y="554"/>
                  </a:lnTo>
                  <a:lnTo>
                    <a:pt x="438" y="561"/>
                  </a:lnTo>
                  <a:lnTo>
                    <a:pt x="425" y="563"/>
                  </a:lnTo>
                  <a:lnTo>
                    <a:pt x="409" y="560"/>
                  </a:lnTo>
                  <a:lnTo>
                    <a:pt x="401" y="560"/>
                  </a:lnTo>
                  <a:lnTo>
                    <a:pt x="389" y="565"/>
                  </a:lnTo>
                  <a:lnTo>
                    <a:pt x="386" y="578"/>
                  </a:lnTo>
                  <a:lnTo>
                    <a:pt x="393" y="593"/>
                  </a:lnTo>
                  <a:lnTo>
                    <a:pt x="398" y="630"/>
                  </a:lnTo>
                  <a:lnTo>
                    <a:pt x="396" y="662"/>
                  </a:lnTo>
                  <a:lnTo>
                    <a:pt x="396" y="664"/>
                  </a:lnTo>
                  <a:lnTo>
                    <a:pt x="368" y="664"/>
                  </a:lnTo>
                  <a:lnTo>
                    <a:pt x="340" y="670"/>
                  </a:lnTo>
                  <a:lnTo>
                    <a:pt x="320" y="685"/>
                  </a:lnTo>
                  <a:lnTo>
                    <a:pt x="292" y="711"/>
                  </a:lnTo>
                  <a:lnTo>
                    <a:pt x="273" y="712"/>
                  </a:lnTo>
                  <a:lnTo>
                    <a:pt x="254" y="707"/>
                  </a:lnTo>
                  <a:lnTo>
                    <a:pt x="234" y="697"/>
                  </a:lnTo>
                  <a:lnTo>
                    <a:pt x="222" y="681"/>
                  </a:lnTo>
                  <a:lnTo>
                    <a:pt x="210" y="659"/>
                  </a:lnTo>
                  <a:lnTo>
                    <a:pt x="199" y="630"/>
                  </a:lnTo>
                  <a:lnTo>
                    <a:pt x="186" y="602"/>
                  </a:lnTo>
                  <a:lnTo>
                    <a:pt x="160" y="578"/>
                  </a:lnTo>
                  <a:lnTo>
                    <a:pt x="137" y="570"/>
                  </a:lnTo>
                  <a:lnTo>
                    <a:pt x="110" y="570"/>
                  </a:lnTo>
                  <a:lnTo>
                    <a:pt x="56" y="570"/>
                  </a:lnTo>
                  <a:lnTo>
                    <a:pt x="38" y="570"/>
                  </a:lnTo>
                  <a:lnTo>
                    <a:pt x="38" y="571"/>
                  </a:lnTo>
                  <a:lnTo>
                    <a:pt x="38" y="566"/>
                  </a:lnTo>
                  <a:lnTo>
                    <a:pt x="38" y="538"/>
                  </a:lnTo>
                  <a:lnTo>
                    <a:pt x="33" y="514"/>
                  </a:lnTo>
                  <a:lnTo>
                    <a:pt x="29" y="483"/>
                  </a:lnTo>
                  <a:lnTo>
                    <a:pt x="21" y="466"/>
                  </a:lnTo>
                  <a:lnTo>
                    <a:pt x="6" y="448"/>
                  </a:lnTo>
                  <a:lnTo>
                    <a:pt x="0" y="424"/>
                  </a:lnTo>
                  <a:lnTo>
                    <a:pt x="0" y="410"/>
                  </a:lnTo>
                  <a:lnTo>
                    <a:pt x="3" y="396"/>
                  </a:lnTo>
                  <a:lnTo>
                    <a:pt x="21" y="369"/>
                  </a:lnTo>
                  <a:lnTo>
                    <a:pt x="38" y="336"/>
                  </a:lnTo>
                  <a:lnTo>
                    <a:pt x="54" y="302"/>
                  </a:lnTo>
                  <a:lnTo>
                    <a:pt x="65" y="261"/>
                  </a:lnTo>
                  <a:lnTo>
                    <a:pt x="67" y="231"/>
                  </a:lnTo>
                  <a:lnTo>
                    <a:pt x="64" y="217"/>
                  </a:lnTo>
                  <a:lnTo>
                    <a:pt x="62" y="204"/>
                  </a:lnTo>
                  <a:lnTo>
                    <a:pt x="53" y="186"/>
                  </a:lnTo>
                  <a:lnTo>
                    <a:pt x="33" y="170"/>
                  </a:lnTo>
                  <a:lnTo>
                    <a:pt x="32" y="17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3" name="Freeform 42"/>
            <p:cNvSpPr>
              <a:spLocks/>
            </p:cNvSpPr>
            <p:nvPr/>
          </p:nvSpPr>
          <p:spPr bwMode="auto">
            <a:xfrm rot="306148">
              <a:off x="4678363" y="4183351"/>
              <a:ext cx="67469" cy="143427"/>
            </a:xfrm>
            <a:custGeom>
              <a:avLst/>
              <a:gdLst/>
              <a:ahLst/>
              <a:cxnLst>
                <a:cxn ang="0">
                  <a:pos x="63" y="444"/>
                </a:cxn>
                <a:cxn ang="0">
                  <a:pos x="66" y="426"/>
                </a:cxn>
                <a:cxn ang="0">
                  <a:pos x="72" y="410"/>
                </a:cxn>
                <a:cxn ang="0">
                  <a:pos x="78" y="389"/>
                </a:cxn>
                <a:cxn ang="0">
                  <a:pos x="86" y="336"/>
                </a:cxn>
                <a:cxn ang="0">
                  <a:pos x="81" y="285"/>
                </a:cxn>
                <a:cxn ang="0">
                  <a:pos x="73" y="262"/>
                </a:cxn>
                <a:cxn ang="0">
                  <a:pos x="62" y="245"/>
                </a:cxn>
                <a:cxn ang="0">
                  <a:pos x="50" y="233"/>
                </a:cxn>
                <a:cxn ang="0">
                  <a:pos x="39" y="205"/>
                </a:cxn>
                <a:cxn ang="0">
                  <a:pos x="33" y="187"/>
                </a:cxn>
                <a:cxn ang="0">
                  <a:pos x="34" y="162"/>
                </a:cxn>
                <a:cxn ang="0">
                  <a:pos x="41" y="139"/>
                </a:cxn>
                <a:cxn ang="0">
                  <a:pos x="40" y="128"/>
                </a:cxn>
                <a:cxn ang="0">
                  <a:pos x="37" y="106"/>
                </a:cxn>
                <a:cxn ang="0">
                  <a:pos x="25" y="93"/>
                </a:cxn>
                <a:cxn ang="0">
                  <a:pos x="0" y="72"/>
                </a:cxn>
                <a:cxn ang="0">
                  <a:pos x="3" y="72"/>
                </a:cxn>
                <a:cxn ang="0">
                  <a:pos x="14" y="71"/>
                </a:cxn>
                <a:cxn ang="0">
                  <a:pos x="29" y="66"/>
                </a:cxn>
                <a:cxn ang="0">
                  <a:pos x="39" y="53"/>
                </a:cxn>
                <a:cxn ang="0">
                  <a:pos x="44" y="21"/>
                </a:cxn>
                <a:cxn ang="0">
                  <a:pos x="55" y="8"/>
                </a:cxn>
                <a:cxn ang="0">
                  <a:pos x="58" y="4"/>
                </a:cxn>
                <a:cxn ang="0">
                  <a:pos x="78" y="4"/>
                </a:cxn>
                <a:cxn ang="0">
                  <a:pos x="81" y="1"/>
                </a:cxn>
                <a:cxn ang="0">
                  <a:pos x="97" y="0"/>
                </a:cxn>
                <a:cxn ang="0">
                  <a:pos x="116" y="1"/>
                </a:cxn>
                <a:cxn ang="0">
                  <a:pos x="133" y="7"/>
                </a:cxn>
                <a:cxn ang="0">
                  <a:pos x="144" y="10"/>
                </a:cxn>
                <a:cxn ang="0">
                  <a:pos x="140" y="7"/>
                </a:cxn>
                <a:cxn ang="0">
                  <a:pos x="159" y="23"/>
                </a:cxn>
                <a:cxn ang="0">
                  <a:pos x="168" y="41"/>
                </a:cxn>
                <a:cxn ang="0">
                  <a:pos x="171" y="54"/>
                </a:cxn>
                <a:cxn ang="0">
                  <a:pos x="174" y="68"/>
                </a:cxn>
                <a:cxn ang="0">
                  <a:pos x="172" y="98"/>
                </a:cxn>
                <a:cxn ang="0">
                  <a:pos x="160" y="139"/>
                </a:cxn>
                <a:cxn ang="0">
                  <a:pos x="145" y="171"/>
                </a:cxn>
                <a:cxn ang="0">
                  <a:pos x="127" y="206"/>
                </a:cxn>
                <a:cxn ang="0">
                  <a:pos x="110" y="232"/>
                </a:cxn>
                <a:cxn ang="0">
                  <a:pos x="105" y="247"/>
                </a:cxn>
                <a:cxn ang="0">
                  <a:pos x="105" y="260"/>
                </a:cxn>
                <a:cxn ang="0">
                  <a:pos x="113" y="285"/>
                </a:cxn>
                <a:cxn ang="0">
                  <a:pos x="127" y="302"/>
                </a:cxn>
                <a:cxn ang="0">
                  <a:pos x="136" y="319"/>
                </a:cxn>
                <a:cxn ang="0">
                  <a:pos x="140" y="351"/>
                </a:cxn>
                <a:cxn ang="0">
                  <a:pos x="145" y="374"/>
                </a:cxn>
                <a:cxn ang="0">
                  <a:pos x="144" y="403"/>
                </a:cxn>
                <a:cxn ang="0">
                  <a:pos x="144" y="408"/>
                </a:cxn>
                <a:cxn ang="0">
                  <a:pos x="145" y="406"/>
                </a:cxn>
                <a:cxn ang="0">
                  <a:pos x="130" y="412"/>
                </a:cxn>
                <a:cxn ang="0">
                  <a:pos x="85" y="441"/>
                </a:cxn>
                <a:cxn ang="0">
                  <a:pos x="72" y="445"/>
                </a:cxn>
                <a:cxn ang="0">
                  <a:pos x="66" y="447"/>
                </a:cxn>
                <a:cxn ang="0">
                  <a:pos x="63" y="444"/>
                </a:cxn>
              </a:cxnLst>
              <a:rect l="0" t="0" r="r" b="b"/>
              <a:pathLst>
                <a:path w="174" h="447">
                  <a:moveTo>
                    <a:pt x="63" y="444"/>
                  </a:moveTo>
                  <a:lnTo>
                    <a:pt x="66" y="426"/>
                  </a:lnTo>
                  <a:lnTo>
                    <a:pt x="72" y="410"/>
                  </a:lnTo>
                  <a:lnTo>
                    <a:pt x="78" y="389"/>
                  </a:lnTo>
                  <a:lnTo>
                    <a:pt x="86" y="336"/>
                  </a:lnTo>
                  <a:lnTo>
                    <a:pt x="81" y="285"/>
                  </a:lnTo>
                  <a:lnTo>
                    <a:pt x="73" y="262"/>
                  </a:lnTo>
                  <a:lnTo>
                    <a:pt x="62" y="245"/>
                  </a:lnTo>
                  <a:lnTo>
                    <a:pt x="50" y="233"/>
                  </a:lnTo>
                  <a:lnTo>
                    <a:pt x="39" y="205"/>
                  </a:lnTo>
                  <a:lnTo>
                    <a:pt x="33" y="187"/>
                  </a:lnTo>
                  <a:lnTo>
                    <a:pt x="34" y="162"/>
                  </a:lnTo>
                  <a:lnTo>
                    <a:pt x="41" y="139"/>
                  </a:lnTo>
                  <a:lnTo>
                    <a:pt x="40" y="128"/>
                  </a:lnTo>
                  <a:lnTo>
                    <a:pt x="37" y="106"/>
                  </a:lnTo>
                  <a:lnTo>
                    <a:pt x="25" y="93"/>
                  </a:lnTo>
                  <a:lnTo>
                    <a:pt x="0" y="72"/>
                  </a:lnTo>
                  <a:lnTo>
                    <a:pt x="3" y="72"/>
                  </a:lnTo>
                  <a:lnTo>
                    <a:pt x="14" y="71"/>
                  </a:lnTo>
                  <a:lnTo>
                    <a:pt x="29" y="66"/>
                  </a:lnTo>
                  <a:lnTo>
                    <a:pt x="39" y="53"/>
                  </a:lnTo>
                  <a:lnTo>
                    <a:pt x="44" y="21"/>
                  </a:lnTo>
                  <a:lnTo>
                    <a:pt x="55" y="8"/>
                  </a:lnTo>
                  <a:lnTo>
                    <a:pt x="58" y="4"/>
                  </a:lnTo>
                  <a:lnTo>
                    <a:pt x="78" y="4"/>
                  </a:lnTo>
                  <a:lnTo>
                    <a:pt x="81" y="1"/>
                  </a:lnTo>
                  <a:lnTo>
                    <a:pt x="97" y="0"/>
                  </a:lnTo>
                  <a:lnTo>
                    <a:pt x="116" y="1"/>
                  </a:lnTo>
                  <a:lnTo>
                    <a:pt x="133" y="7"/>
                  </a:lnTo>
                  <a:lnTo>
                    <a:pt x="144" y="10"/>
                  </a:lnTo>
                  <a:lnTo>
                    <a:pt x="140" y="7"/>
                  </a:lnTo>
                  <a:lnTo>
                    <a:pt x="159" y="23"/>
                  </a:lnTo>
                  <a:lnTo>
                    <a:pt x="168" y="41"/>
                  </a:lnTo>
                  <a:lnTo>
                    <a:pt x="171" y="54"/>
                  </a:lnTo>
                  <a:lnTo>
                    <a:pt x="174" y="68"/>
                  </a:lnTo>
                  <a:lnTo>
                    <a:pt x="172" y="98"/>
                  </a:lnTo>
                  <a:lnTo>
                    <a:pt x="160" y="139"/>
                  </a:lnTo>
                  <a:lnTo>
                    <a:pt x="145" y="171"/>
                  </a:lnTo>
                  <a:lnTo>
                    <a:pt x="127" y="206"/>
                  </a:lnTo>
                  <a:lnTo>
                    <a:pt x="110" y="232"/>
                  </a:lnTo>
                  <a:lnTo>
                    <a:pt x="105" y="247"/>
                  </a:lnTo>
                  <a:lnTo>
                    <a:pt x="105" y="260"/>
                  </a:lnTo>
                  <a:lnTo>
                    <a:pt x="113" y="285"/>
                  </a:lnTo>
                  <a:lnTo>
                    <a:pt x="127" y="302"/>
                  </a:lnTo>
                  <a:lnTo>
                    <a:pt x="136" y="319"/>
                  </a:lnTo>
                  <a:lnTo>
                    <a:pt x="140" y="351"/>
                  </a:lnTo>
                  <a:lnTo>
                    <a:pt x="145" y="374"/>
                  </a:lnTo>
                  <a:lnTo>
                    <a:pt x="144" y="403"/>
                  </a:lnTo>
                  <a:lnTo>
                    <a:pt x="144" y="408"/>
                  </a:lnTo>
                  <a:lnTo>
                    <a:pt x="145" y="406"/>
                  </a:lnTo>
                  <a:lnTo>
                    <a:pt x="130" y="412"/>
                  </a:lnTo>
                  <a:lnTo>
                    <a:pt x="85" y="441"/>
                  </a:lnTo>
                  <a:lnTo>
                    <a:pt x="72" y="445"/>
                  </a:lnTo>
                  <a:lnTo>
                    <a:pt x="66" y="447"/>
                  </a:lnTo>
                  <a:lnTo>
                    <a:pt x="63" y="44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4" name="Freeform 43"/>
            <p:cNvSpPr>
              <a:spLocks/>
            </p:cNvSpPr>
            <p:nvPr/>
          </p:nvSpPr>
          <p:spPr bwMode="auto">
            <a:xfrm rot="306148">
              <a:off x="4643663" y="4204068"/>
              <a:ext cx="65542" cy="122709"/>
            </a:xfrm>
            <a:custGeom>
              <a:avLst/>
              <a:gdLst/>
              <a:ahLst/>
              <a:cxnLst>
                <a:cxn ang="0">
                  <a:pos x="0" y="23"/>
                </a:cxn>
                <a:cxn ang="0">
                  <a:pos x="36" y="9"/>
                </a:cxn>
                <a:cxn ang="0">
                  <a:pos x="66" y="3"/>
                </a:cxn>
                <a:cxn ang="0">
                  <a:pos x="83" y="3"/>
                </a:cxn>
                <a:cxn ang="0">
                  <a:pos x="83" y="0"/>
                </a:cxn>
                <a:cxn ang="0">
                  <a:pos x="106" y="22"/>
                </a:cxn>
                <a:cxn ang="0">
                  <a:pos x="118" y="34"/>
                </a:cxn>
                <a:cxn ang="0">
                  <a:pos x="122" y="57"/>
                </a:cxn>
                <a:cxn ang="0">
                  <a:pos x="123" y="68"/>
                </a:cxn>
                <a:cxn ang="0">
                  <a:pos x="116" y="91"/>
                </a:cxn>
                <a:cxn ang="0">
                  <a:pos x="114" y="115"/>
                </a:cxn>
                <a:cxn ang="0">
                  <a:pos x="120" y="134"/>
                </a:cxn>
                <a:cxn ang="0">
                  <a:pos x="132" y="162"/>
                </a:cxn>
                <a:cxn ang="0">
                  <a:pos x="143" y="174"/>
                </a:cxn>
                <a:cxn ang="0">
                  <a:pos x="155" y="191"/>
                </a:cxn>
                <a:cxn ang="0">
                  <a:pos x="163" y="213"/>
                </a:cxn>
                <a:cxn ang="0">
                  <a:pos x="168" y="265"/>
                </a:cxn>
                <a:cxn ang="0">
                  <a:pos x="159" y="318"/>
                </a:cxn>
                <a:cxn ang="0">
                  <a:pos x="152" y="338"/>
                </a:cxn>
                <a:cxn ang="0">
                  <a:pos x="147" y="354"/>
                </a:cxn>
                <a:cxn ang="0">
                  <a:pos x="145" y="373"/>
                </a:cxn>
                <a:cxn ang="0">
                  <a:pos x="147" y="376"/>
                </a:cxn>
                <a:cxn ang="0">
                  <a:pos x="122" y="384"/>
                </a:cxn>
                <a:cxn ang="0">
                  <a:pos x="92" y="387"/>
                </a:cxn>
                <a:cxn ang="0">
                  <a:pos x="91" y="387"/>
                </a:cxn>
                <a:cxn ang="0">
                  <a:pos x="45" y="318"/>
                </a:cxn>
                <a:cxn ang="0">
                  <a:pos x="36" y="303"/>
                </a:cxn>
                <a:cxn ang="0">
                  <a:pos x="36" y="287"/>
                </a:cxn>
                <a:cxn ang="0">
                  <a:pos x="46" y="261"/>
                </a:cxn>
                <a:cxn ang="0">
                  <a:pos x="65" y="236"/>
                </a:cxn>
                <a:cxn ang="0">
                  <a:pos x="71" y="223"/>
                </a:cxn>
                <a:cxn ang="0">
                  <a:pos x="74" y="217"/>
                </a:cxn>
                <a:cxn ang="0">
                  <a:pos x="71" y="197"/>
                </a:cxn>
                <a:cxn ang="0">
                  <a:pos x="62" y="191"/>
                </a:cxn>
                <a:cxn ang="0">
                  <a:pos x="40" y="200"/>
                </a:cxn>
                <a:cxn ang="0">
                  <a:pos x="24" y="196"/>
                </a:cxn>
                <a:cxn ang="0">
                  <a:pos x="16" y="186"/>
                </a:cxn>
                <a:cxn ang="0">
                  <a:pos x="13" y="169"/>
                </a:cxn>
                <a:cxn ang="0">
                  <a:pos x="16" y="144"/>
                </a:cxn>
                <a:cxn ang="0">
                  <a:pos x="19" y="136"/>
                </a:cxn>
                <a:cxn ang="0">
                  <a:pos x="19" y="130"/>
                </a:cxn>
                <a:cxn ang="0">
                  <a:pos x="36" y="98"/>
                </a:cxn>
                <a:cxn ang="0">
                  <a:pos x="42" y="73"/>
                </a:cxn>
                <a:cxn ang="0">
                  <a:pos x="36" y="58"/>
                </a:cxn>
                <a:cxn ang="0">
                  <a:pos x="35" y="52"/>
                </a:cxn>
                <a:cxn ang="0">
                  <a:pos x="23" y="39"/>
                </a:cxn>
                <a:cxn ang="0">
                  <a:pos x="11" y="31"/>
                </a:cxn>
                <a:cxn ang="0">
                  <a:pos x="1" y="22"/>
                </a:cxn>
                <a:cxn ang="0">
                  <a:pos x="0" y="23"/>
                </a:cxn>
              </a:cxnLst>
              <a:rect l="0" t="0" r="r" b="b"/>
              <a:pathLst>
                <a:path w="168" h="387">
                  <a:moveTo>
                    <a:pt x="0" y="23"/>
                  </a:moveTo>
                  <a:lnTo>
                    <a:pt x="36" y="9"/>
                  </a:lnTo>
                  <a:lnTo>
                    <a:pt x="66" y="3"/>
                  </a:lnTo>
                  <a:lnTo>
                    <a:pt x="83" y="3"/>
                  </a:lnTo>
                  <a:lnTo>
                    <a:pt x="83" y="0"/>
                  </a:lnTo>
                  <a:lnTo>
                    <a:pt x="106" y="22"/>
                  </a:lnTo>
                  <a:lnTo>
                    <a:pt x="118" y="34"/>
                  </a:lnTo>
                  <a:lnTo>
                    <a:pt x="122" y="57"/>
                  </a:lnTo>
                  <a:lnTo>
                    <a:pt x="123" y="68"/>
                  </a:lnTo>
                  <a:lnTo>
                    <a:pt x="116" y="91"/>
                  </a:lnTo>
                  <a:lnTo>
                    <a:pt x="114" y="115"/>
                  </a:lnTo>
                  <a:lnTo>
                    <a:pt x="120" y="134"/>
                  </a:lnTo>
                  <a:lnTo>
                    <a:pt x="132" y="162"/>
                  </a:lnTo>
                  <a:lnTo>
                    <a:pt x="143" y="174"/>
                  </a:lnTo>
                  <a:lnTo>
                    <a:pt x="155" y="191"/>
                  </a:lnTo>
                  <a:lnTo>
                    <a:pt x="163" y="213"/>
                  </a:lnTo>
                  <a:lnTo>
                    <a:pt x="168" y="265"/>
                  </a:lnTo>
                  <a:lnTo>
                    <a:pt x="159" y="318"/>
                  </a:lnTo>
                  <a:lnTo>
                    <a:pt x="152" y="338"/>
                  </a:lnTo>
                  <a:lnTo>
                    <a:pt x="147" y="354"/>
                  </a:lnTo>
                  <a:lnTo>
                    <a:pt x="145" y="373"/>
                  </a:lnTo>
                  <a:lnTo>
                    <a:pt x="147" y="376"/>
                  </a:lnTo>
                  <a:lnTo>
                    <a:pt x="122" y="384"/>
                  </a:lnTo>
                  <a:lnTo>
                    <a:pt x="92" y="387"/>
                  </a:lnTo>
                  <a:lnTo>
                    <a:pt x="91" y="387"/>
                  </a:lnTo>
                  <a:lnTo>
                    <a:pt x="45" y="318"/>
                  </a:lnTo>
                  <a:lnTo>
                    <a:pt x="36" y="303"/>
                  </a:lnTo>
                  <a:lnTo>
                    <a:pt x="36" y="287"/>
                  </a:lnTo>
                  <a:lnTo>
                    <a:pt x="46" y="261"/>
                  </a:lnTo>
                  <a:lnTo>
                    <a:pt x="65" y="236"/>
                  </a:lnTo>
                  <a:lnTo>
                    <a:pt x="71" y="223"/>
                  </a:lnTo>
                  <a:lnTo>
                    <a:pt x="74" y="217"/>
                  </a:lnTo>
                  <a:lnTo>
                    <a:pt x="71" y="197"/>
                  </a:lnTo>
                  <a:lnTo>
                    <a:pt x="62" y="191"/>
                  </a:lnTo>
                  <a:lnTo>
                    <a:pt x="40" y="200"/>
                  </a:lnTo>
                  <a:lnTo>
                    <a:pt x="24" y="196"/>
                  </a:lnTo>
                  <a:lnTo>
                    <a:pt x="16" y="186"/>
                  </a:lnTo>
                  <a:lnTo>
                    <a:pt x="13" y="169"/>
                  </a:lnTo>
                  <a:lnTo>
                    <a:pt x="16" y="144"/>
                  </a:lnTo>
                  <a:lnTo>
                    <a:pt x="19" y="136"/>
                  </a:lnTo>
                  <a:lnTo>
                    <a:pt x="19" y="130"/>
                  </a:lnTo>
                  <a:lnTo>
                    <a:pt x="36" y="98"/>
                  </a:lnTo>
                  <a:lnTo>
                    <a:pt x="42" y="73"/>
                  </a:lnTo>
                  <a:lnTo>
                    <a:pt x="36" y="58"/>
                  </a:lnTo>
                  <a:lnTo>
                    <a:pt x="35" y="52"/>
                  </a:lnTo>
                  <a:lnTo>
                    <a:pt x="23" y="39"/>
                  </a:lnTo>
                  <a:lnTo>
                    <a:pt x="11" y="31"/>
                  </a:lnTo>
                  <a:lnTo>
                    <a:pt x="1" y="22"/>
                  </a:lnTo>
                  <a:lnTo>
                    <a:pt x="0" y="2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5" name="Freeform 44"/>
            <p:cNvSpPr>
              <a:spLocks/>
            </p:cNvSpPr>
            <p:nvPr/>
          </p:nvSpPr>
          <p:spPr bwMode="auto">
            <a:xfrm rot="306148">
              <a:off x="4564628" y="4205661"/>
              <a:ext cx="113734" cy="145020"/>
            </a:xfrm>
            <a:custGeom>
              <a:avLst/>
              <a:gdLst/>
              <a:ahLst/>
              <a:cxnLst>
                <a:cxn ang="0">
                  <a:pos x="262" y="377"/>
                </a:cxn>
                <a:cxn ang="0">
                  <a:pos x="216" y="387"/>
                </a:cxn>
                <a:cxn ang="0">
                  <a:pos x="158" y="415"/>
                </a:cxn>
                <a:cxn ang="0">
                  <a:pos x="130" y="448"/>
                </a:cxn>
                <a:cxn ang="0">
                  <a:pos x="107" y="456"/>
                </a:cxn>
                <a:cxn ang="0">
                  <a:pos x="101" y="428"/>
                </a:cxn>
                <a:cxn ang="0">
                  <a:pos x="58" y="389"/>
                </a:cxn>
                <a:cxn ang="0">
                  <a:pos x="19" y="349"/>
                </a:cxn>
                <a:cxn ang="0">
                  <a:pos x="1" y="294"/>
                </a:cxn>
                <a:cxn ang="0">
                  <a:pos x="5" y="247"/>
                </a:cxn>
                <a:cxn ang="0">
                  <a:pos x="30" y="198"/>
                </a:cxn>
                <a:cxn ang="0">
                  <a:pos x="34" y="159"/>
                </a:cxn>
                <a:cxn ang="0">
                  <a:pos x="28" y="115"/>
                </a:cxn>
                <a:cxn ang="0">
                  <a:pos x="25" y="100"/>
                </a:cxn>
                <a:cxn ang="0">
                  <a:pos x="6" y="65"/>
                </a:cxn>
                <a:cxn ang="0">
                  <a:pos x="5" y="25"/>
                </a:cxn>
                <a:cxn ang="0">
                  <a:pos x="24" y="2"/>
                </a:cxn>
                <a:cxn ang="0">
                  <a:pos x="49" y="0"/>
                </a:cxn>
                <a:cxn ang="0">
                  <a:pos x="98" y="10"/>
                </a:cxn>
                <a:cxn ang="0">
                  <a:pos x="136" y="18"/>
                </a:cxn>
                <a:cxn ang="0">
                  <a:pos x="175" y="10"/>
                </a:cxn>
                <a:cxn ang="0">
                  <a:pos x="207" y="16"/>
                </a:cxn>
                <a:cxn ang="0">
                  <a:pos x="232" y="37"/>
                </a:cxn>
                <a:cxn ang="0">
                  <a:pos x="240" y="58"/>
                </a:cxn>
                <a:cxn ang="0">
                  <a:pos x="217" y="115"/>
                </a:cxn>
                <a:cxn ang="0">
                  <a:pos x="212" y="129"/>
                </a:cxn>
                <a:cxn ang="0">
                  <a:pos x="212" y="171"/>
                </a:cxn>
                <a:cxn ang="0">
                  <a:pos x="236" y="185"/>
                </a:cxn>
                <a:cxn ang="0">
                  <a:pos x="268" y="182"/>
                </a:cxn>
                <a:cxn ang="0">
                  <a:pos x="268" y="208"/>
                </a:cxn>
                <a:cxn ang="0">
                  <a:pos x="243" y="247"/>
                </a:cxn>
                <a:cxn ang="0">
                  <a:pos x="234" y="288"/>
                </a:cxn>
                <a:cxn ang="0">
                  <a:pos x="290" y="372"/>
                </a:cxn>
              </a:cxnLst>
              <a:rect l="0" t="0" r="r" b="b"/>
              <a:pathLst>
                <a:path w="291" h="456">
                  <a:moveTo>
                    <a:pt x="291" y="372"/>
                  </a:moveTo>
                  <a:lnTo>
                    <a:pt x="262" y="377"/>
                  </a:lnTo>
                  <a:lnTo>
                    <a:pt x="241" y="381"/>
                  </a:lnTo>
                  <a:lnTo>
                    <a:pt x="216" y="387"/>
                  </a:lnTo>
                  <a:lnTo>
                    <a:pt x="181" y="398"/>
                  </a:lnTo>
                  <a:lnTo>
                    <a:pt x="158" y="415"/>
                  </a:lnTo>
                  <a:lnTo>
                    <a:pt x="146" y="428"/>
                  </a:lnTo>
                  <a:lnTo>
                    <a:pt x="130" y="448"/>
                  </a:lnTo>
                  <a:lnTo>
                    <a:pt x="112" y="456"/>
                  </a:lnTo>
                  <a:lnTo>
                    <a:pt x="107" y="456"/>
                  </a:lnTo>
                  <a:lnTo>
                    <a:pt x="105" y="442"/>
                  </a:lnTo>
                  <a:lnTo>
                    <a:pt x="101" y="428"/>
                  </a:lnTo>
                  <a:lnTo>
                    <a:pt x="78" y="404"/>
                  </a:lnTo>
                  <a:lnTo>
                    <a:pt x="58" y="389"/>
                  </a:lnTo>
                  <a:lnTo>
                    <a:pt x="38" y="372"/>
                  </a:lnTo>
                  <a:lnTo>
                    <a:pt x="19" y="349"/>
                  </a:lnTo>
                  <a:lnTo>
                    <a:pt x="8" y="325"/>
                  </a:lnTo>
                  <a:lnTo>
                    <a:pt x="1" y="294"/>
                  </a:lnTo>
                  <a:lnTo>
                    <a:pt x="0" y="263"/>
                  </a:lnTo>
                  <a:lnTo>
                    <a:pt x="5" y="247"/>
                  </a:lnTo>
                  <a:lnTo>
                    <a:pt x="15" y="224"/>
                  </a:lnTo>
                  <a:lnTo>
                    <a:pt x="30" y="198"/>
                  </a:lnTo>
                  <a:lnTo>
                    <a:pt x="34" y="179"/>
                  </a:lnTo>
                  <a:lnTo>
                    <a:pt x="34" y="159"/>
                  </a:lnTo>
                  <a:lnTo>
                    <a:pt x="34" y="139"/>
                  </a:lnTo>
                  <a:lnTo>
                    <a:pt x="28" y="115"/>
                  </a:lnTo>
                  <a:lnTo>
                    <a:pt x="25" y="118"/>
                  </a:lnTo>
                  <a:lnTo>
                    <a:pt x="25" y="100"/>
                  </a:lnTo>
                  <a:lnTo>
                    <a:pt x="21" y="81"/>
                  </a:lnTo>
                  <a:lnTo>
                    <a:pt x="6" y="65"/>
                  </a:lnTo>
                  <a:lnTo>
                    <a:pt x="2" y="37"/>
                  </a:lnTo>
                  <a:lnTo>
                    <a:pt x="5" y="25"/>
                  </a:lnTo>
                  <a:lnTo>
                    <a:pt x="12" y="8"/>
                  </a:lnTo>
                  <a:lnTo>
                    <a:pt x="24" y="2"/>
                  </a:lnTo>
                  <a:lnTo>
                    <a:pt x="31" y="2"/>
                  </a:lnTo>
                  <a:lnTo>
                    <a:pt x="49" y="0"/>
                  </a:lnTo>
                  <a:lnTo>
                    <a:pt x="71" y="4"/>
                  </a:lnTo>
                  <a:lnTo>
                    <a:pt x="98" y="10"/>
                  </a:lnTo>
                  <a:lnTo>
                    <a:pt x="119" y="17"/>
                  </a:lnTo>
                  <a:lnTo>
                    <a:pt x="136" y="18"/>
                  </a:lnTo>
                  <a:lnTo>
                    <a:pt x="151" y="17"/>
                  </a:lnTo>
                  <a:lnTo>
                    <a:pt x="175" y="10"/>
                  </a:lnTo>
                  <a:lnTo>
                    <a:pt x="199" y="7"/>
                  </a:lnTo>
                  <a:lnTo>
                    <a:pt x="207" y="16"/>
                  </a:lnTo>
                  <a:lnTo>
                    <a:pt x="220" y="24"/>
                  </a:lnTo>
                  <a:lnTo>
                    <a:pt x="232" y="37"/>
                  </a:lnTo>
                  <a:lnTo>
                    <a:pt x="234" y="43"/>
                  </a:lnTo>
                  <a:lnTo>
                    <a:pt x="240" y="58"/>
                  </a:lnTo>
                  <a:lnTo>
                    <a:pt x="234" y="84"/>
                  </a:lnTo>
                  <a:lnTo>
                    <a:pt x="217" y="115"/>
                  </a:lnTo>
                  <a:lnTo>
                    <a:pt x="217" y="121"/>
                  </a:lnTo>
                  <a:lnTo>
                    <a:pt x="212" y="129"/>
                  </a:lnTo>
                  <a:lnTo>
                    <a:pt x="210" y="154"/>
                  </a:lnTo>
                  <a:lnTo>
                    <a:pt x="212" y="171"/>
                  </a:lnTo>
                  <a:lnTo>
                    <a:pt x="221" y="182"/>
                  </a:lnTo>
                  <a:lnTo>
                    <a:pt x="236" y="185"/>
                  </a:lnTo>
                  <a:lnTo>
                    <a:pt x="259" y="176"/>
                  </a:lnTo>
                  <a:lnTo>
                    <a:pt x="268" y="182"/>
                  </a:lnTo>
                  <a:lnTo>
                    <a:pt x="271" y="202"/>
                  </a:lnTo>
                  <a:lnTo>
                    <a:pt x="268" y="208"/>
                  </a:lnTo>
                  <a:lnTo>
                    <a:pt x="262" y="221"/>
                  </a:lnTo>
                  <a:lnTo>
                    <a:pt x="243" y="247"/>
                  </a:lnTo>
                  <a:lnTo>
                    <a:pt x="234" y="272"/>
                  </a:lnTo>
                  <a:lnTo>
                    <a:pt x="234" y="288"/>
                  </a:lnTo>
                  <a:lnTo>
                    <a:pt x="241" y="303"/>
                  </a:lnTo>
                  <a:lnTo>
                    <a:pt x="290" y="372"/>
                  </a:lnTo>
                  <a:lnTo>
                    <a:pt x="291" y="37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6" name="Freeform 45"/>
            <p:cNvSpPr>
              <a:spLocks/>
            </p:cNvSpPr>
            <p:nvPr/>
          </p:nvSpPr>
          <p:spPr bwMode="auto">
            <a:xfrm rot="306148">
              <a:off x="4416195" y="4210442"/>
              <a:ext cx="192769" cy="148207"/>
            </a:xfrm>
            <a:custGeom>
              <a:avLst/>
              <a:gdLst/>
              <a:ahLst/>
              <a:cxnLst>
                <a:cxn ang="0">
                  <a:pos x="481" y="415"/>
                </a:cxn>
                <a:cxn ang="0">
                  <a:pos x="425" y="396"/>
                </a:cxn>
                <a:cxn ang="0">
                  <a:pos x="343" y="387"/>
                </a:cxn>
                <a:cxn ang="0">
                  <a:pos x="255" y="393"/>
                </a:cxn>
                <a:cxn ang="0">
                  <a:pos x="221" y="404"/>
                </a:cxn>
                <a:cxn ang="0">
                  <a:pos x="204" y="426"/>
                </a:cxn>
                <a:cxn ang="0">
                  <a:pos x="179" y="457"/>
                </a:cxn>
                <a:cxn ang="0">
                  <a:pos x="149" y="467"/>
                </a:cxn>
                <a:cxn ang="0">
                  <a:pos x="108" y="463"/>
                </a:cxn>
                <a:cxn ang="0">
                  <a:pos x="78" y="447"/>
                </a:cxn>
                <a:cxn ang="0">
                  <a:pos x="76" y="444"/>
                </a:cxn>
                <a:cxn ang="0">
                  <a:pos x="82" y="394"/>
                </a:cxn>
                <a:cxn ang="0">
                  <a:pos x="81" y="365"/>
                </a:cxn>
                <a:cxn ang="0">
                  <a:pos x="35" y="356"/>
                </a:cxn>
                <a:cxn ang="0">
                  <a:pos x="17" y="330"/>
                </a:cxn>
                <a:cxn ang="0">
                  <a:pos x="29" y="295"/>
                </a:cxn>
                <a:cxn ang="0">
                  <a:pos x="34" y="270"/>
                </a:cxn>
                <a:cxn ang="0">
                  <a:pos x="24" y="230"/>
                </a:cxn>
                <a:cxn ang="0">
                  <a:pos x="6" y="224"/>
                </a:cxn>
                <a:cxn ang="0">
                  <a:pos x="0" y="220"/>
                </a:cxn>
                <a:cxn ang="0">
                  <a:pos x="0" y="204"/>
                </a:cxn>
                <a:cxn ang="0">
                  <a:pos x="17" y="195"/>
                </a:cxn>
                <a:cxn ang="0">
                  <a:pos x="29" y="194"/>
                </a:cxn>
                <a:cxn ang="0">
                  <a:pos x="44" y="185"/>
                </a:cxn>
                <a:cxn ang="0">
                  <a:pos x="44" y="147"/>
                </a:cxn>
                <a:cxn ang="0">
                  <a:pos x="40" y="100"/>
                </a:cxn>
                <a:cxn ang="0">
                  <a:pos x="32" y="27"/>
                </a:cxn>
                <a:cxn ang="0">
                  <a:pos x="86" y="13"/>
                </a:cxn>
                <a:cxn ang="0">
                  <a:pos x="146" y="7"/>
                </a:cxn>
                <a:cxn ang="0">
                  <a:pos x="169" y="0"/>
                </a:cxn>
                <a:cxn ang="0">
                  <a:pos x="179" y="33"/>
                </a:cxn>
                <a:cxn ang="0">
                  <a:pos x="203" y="56"/>
                </a:cxn>
                <a:cxn ang="0">
                  <a:pos x="267" y="72"/>
                </a:cxn>
                <a:cxn ang="0">
                  <a:pos x="334" y="56"/>
                </a:cxn>
                <a:cxn ang="0">
                  <a:pos x="387" y="65"/>
                </a:cxn>
                <a:cxn ang="0">
                  <a:pos x="421" y="100"/>
                </a:cxn>
                <a:cxn ang="0">
                  <a:pos x="421" y="140"/>
                </a:cxn>
                <a:cxn ang="0">
                  <a:pos x="402" y="185"/>
                </a:cxn>
                <a:cxn ang="0">
                  <a:pos x="387" y="224"/>
                </a:cxn>
                <a:cxn ang="0">
                  <a:pos x="395" y="286"/>
                </a:cxn>
                <a:cxn ang="0">
                  <a:pos x="425" y="333"/>
                </a:cxn>
                <a:cxn ang="0">
                  <a:pos x="465" y="365"/>
                </a:cxn>
                <a:cxn ang="0">
                  <a:pos x="492" y="403"/>
                </a:cxn>
                <a:cxn ang="0">
                  <a:pos x="499" y="417"/>
                </a:cxn>
              </a:cxnLst>
              <a:rect l="0" t="0" r="r" b="b"/>
              <a:pathLst>
                <a:path w="499" h="467">
                  <a:moveTo>
                    <a:pt x="499" y="417"/>
                  </a:moveTo>
                  <a:lnTo>
                    <a:pt x="481" y="415"/>
                  </a:lnTo>
                  <a:lnTo>
                    <a:pt x="453" y="404"/>
                  </a:lnTo>
                  <a:lnTo>
                    <a:pt x="425" y="396"/>
                  </a:lnTo>
                  <a:lnTo>
                    <a:pt x="399" y="393"/>
                  </a:lnTo>
                  <a:lnTo>
                    <a:pt x="343" y="387"/>
                  </a:lnTo>
                  <a:lnTo>
                    <a:pt x="297" y="386"/>
                  </a:lnTo>
                  <a:lnTo>
                    <a:pt x="255" y="393"/>
                  </a:lnTo>
                  <a:lnTo>
                    <a:pt x="230" y="400"/>
                  </a:lnTo>
                  <a:lnTo>
                    <a:pt x="221" y="404"/>
                  </a:lnTo>
                  <a:lnTo>
                    <a:pt x="214" y="410"/>
                  </a:lnTo>
                  <a:lnTo>
                    <a:pt x="204" y="426"/>
                  </a:lnTo>
                  <a:lnTo>
                    <a:pt x="197" y="443"/>
                  </a:lnTo>
                  <a:lnTo>
                    <a:pt x="179" y="457"/>
                  </a:lnTo>
                  <a:lnTo>
                    <a:pt x="165" y="463"/>
                  </a:lnTo>
                  <a:lnTo>
                    <a:pt x="149" y="467"/>
                  </a:lnTo>
                  <a:lnTo>
                    <a:pt x="131" y="467"/>
                  </a:lnTo>
                  <a:lnTo>
                    <a:pt x="108" y="463"/>
                  </a:lnTo>
                  <a:lnTo>
                    <a:pt x="93" y="457"/>
                  </a:lnTo>
                  <a:lnTo>
                    <a:pt x="78" y="447"/>
                  </a:lnTo>
                  <a:lnTo>
                    <a:pt x="76" y="443"/>
                  </a:lnTo>
                  <a:lnTo>
                    <a:pt x="76" y="444"/>
                  </a:lnTo>
                  <a:lnTo>
                    <a:pt x="80" y="428"/>
                  </a:lnTo>
                  <a:lnTo>
                    <a:pt x="82" y="394"/>
                  </a:lnTo>
                  <a:lnTo>
                    <a:pt x="82" y="383"/>
                  </a:lnTo>
                  <a:lnTo>
                    <a:pt x="81" y="365"/>
                  </a:lnTo>
                  <a:lnTo>
                    <a:pt x="73" y="347"/>
                  </a:lnTo>
                  <a:lnTo>
                    <a:pt x="35" y="356"/>
                  </a:lnTo>
                  <a:lnTo>
                    <a:pt x="20" y="347"/>
                  </a:lnTo>
                  <a:lnTo>
                    <a:pt x="17" y="330"/>
                  </a:lnTo>
                  <a:lnTo>
                    <a:pt x="18" y="313"/>
                  </a:lnTo>
                  <a:lnTo>
                    <a:pt x="29" y="295"/>
                  </a:lnTo>
                  <a:lnTo>
                    <a:pt x="34" y="277"/>
                  </a:lnTo>
                  <a:lnTo>
                    <a:pt x="34" y="270"/>
                  </a:lnTo>
                  <a:lnTo>
                    <a:pt x="33" y="254"/>
                  </a:lnTo>
                  <a:lnTo>
                    <a:pt x="24" y="230"/>
                  </a:lnTo>
                  <a:lnTo>
                    <a:pt x="17" y="225"/>
                  </a:lnTo>
                  <a:lnTo>
                    <a:pt x="6" y="224"/>
                  </a:lnTo>
                  <a:lnTo>
                    <a:pt x="6" y="225"/>
                  </a:lnTo>
                  <a:lnTo>
                    <a:pt x="0" y="220"/>
                  </a:lnTo>
                  <a:lnTo>
                    <a:pt x="0" y="214"/>
                  </a:lnTo>
                  <a:lnTo>
                    <a:pt x="0" y="204"/>
                  </a:lnTo>
                  <a:lnTo>
                    <a:pt x="6" y="201"/>
                  </a:lnTo>
                  <a:lnTo>
                    <a:pt x="17" y="195"/>
                  </a:lnTo>
                  <a:lnTo>
                    <a:pt x="23" y="194"/>
                  </a:lnTo>
                  <a:lnTo>
                    <a:pt x="29" y="194"/>
                  </a:lnTo>
                  <a:lnTo>
                    <a:pt x="36" y="190"/>
                  </a:lnTo>
                  <a:lnTo>
                    <a:pt x="44" y="185"/>
                  </a:lnTo>
                  <a:lnTo>
                    <a:pt x="45" y="178"/>
                  </a:lnTo>
                  <a:lnTo>
                    <a:pt x="44" y="147"/>
                  </a:lnTo>
                  <a:lnTo>
                    <a:pt x="45" y="123"/>
                  </a:lnTo>
                  <a:lnTo>
                    <a:pt x="40" y="100"/>
                  </a:lnTo>
                  <a:lnTo>
                    <a:pt x="36" y="54"/>
                  </a:lnTo>
                  <a:lnTo>
                    <a:pt x="32" y="27"/>
                  </a:lnTo>
                  <a:lnTo>
                    <a:pt x="67" y="18"/>
                  </a:lnTo>
                  <a:lnTo>
                    <a:pt x="86" y="13"/>
                  </a:lnTo>
                  <a:lnTo>
                    <a:pt x="117" y="9"/>
                  </a:lnTo>
                  <a:lnTo>
                    <a:pt x="146" y="7"/>
                  </a:lnTo>
                  <a:lnTo>
                    <a:pt x="167" y="2"/>
                  </a:lnTo>
                  <a:lnTo>
                    <a:pt x="169" y="0"/>
                  </a:lnTo>
                  <a:lnTo>
                    <a:pt x="174" y="19"/>
                  </a:lnTo>
                  <a:lnTo>
                    <a:pt x="179" y="33"/>
                  </a:lnTo>
                  <a:lnTo>
                    <a:pt x="192" y="49"/>
                  </a:lnTo>
                  <a:lnTo>
                    <a:pt x="203" y="56"/>
                  </a:lnTo>
                  <a:lnTo>
                    <a:pt x="222" y="67"/>
                  </a:lnTo>
                  <a:lnTo>
                    <a:pt x="267" y="72"/>
                  </a:lnTo>
                  <a:lnTo>
                    <a:pt x="307" y="64"/>
                  </a:lnTo>
                  <a:lnTo>
                    <a:pt x="334" y="56"/>
                  </a:lnTo>
                  <a:lnTo>
                    <a:pt x="363" y="56"/>
                  </a:lnTo>
                  <a:lnTo>
                    <a:pt x="387" y="65"/>
                  </a:lnTo>
                  <a:lnTo>
                    <a:pt x="415" y="76"/>
                  </a:lnTo>
                  <a:lnTo>
                    <a:pt x="421" y="100"/>
                  </a:lnTo>
                  <a:lnTo>
                    <a:pt x="421" y="120"/>
                  </a:lnTo>
                  <a:lnTo>
                    <a:pt x="421" y="140"/>
                  </a:lnTo>
                  <a:lnTo>
                    <a:pt x="417" y="159"/>
                  </a:lnTo>
                  <a:lnTo>
                    <a:pt x="402" y="185"/>
                  </a:lnTo>
                  <a:lnTo>
                    <a:pt x="392" y="208"/>
                  </a:lnTo>
                  <a:lnTo>
                    <a:pt x="387" y="224"/>
                  </a:lnTo>
                  <a:lnTo>
                    <a:pt x="388" y="255"/>
                  </a:lnTo>
                  <a:lnTo>
                    <a:pt x="395" y="286"/>
                  </a:lnTo>
                  <a:lnTo>
                    <a:pt x="406" y="310"/>
                  </a:lnTo>
                  <a:lnTo>
                    <a:pt x="425" y="333"/>
                  </a:lnTo>
                  <a:lnTo>
                    <a:pt x="445" y="350"/>
                  </a:lnTo>
                  <a:lnTo>
                    <a:pt x="465" y="365"/>
                  </a:lnTo>
                  <a:lnTo>
                    <a:pt x="488" y="389"/>
                  </a:lnTo>
                  <a:lnTo>
                    <a:pt x="492" y="403"/>
                  </a:lnTo>
                  <a:lnTo>
                    <a:pt x="494" y="417"/>
                  </a:lnTo>
                  <a:lnTo>
                    <a:pt x="499" y="41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7" name="Freeform 46"/>
            <p:cNvSpPr>
              <a:spLocks/>
            </p:cNvSpPr>
            <p:nvPr/>
          </p:nvSpPr>
          <p:spPr bwMode="auto">
            <a:xfrm rot="306148">
              <a:off x="4493303" y="4098887"/>
              <a:ext cx="221685" cy="141833"/>
            </a:xfrm>
            <a:custGeom>
              <a:avLst/>
              <a:gdLst/>
              <a:ahLst/>
              <a:cxnLst>
                <a:cxn ang="0">
                  <a:pos x="3" y="347"/>
                </a:cxn>
                <a:cxn ang="0">
                  <a:pos x="10" y="314"/>
                </a:cxn>
                <a:cxn ang="0">
                  <a:pos x="63" y="244"/>
                </a:cxn>
                <a:cxn ang="0">
                  <a:pos x="113" y="215"/>
                </a:cxn>
                <a:cxn ang="0">
                  <a:pos x="186" y="167"/>
                </a:cxn>
                <a:cxn ang="0">
                  <a:pos x="213" y="113"/>
                </a:cxn>
                <a:cxn ang="0">
                  <a:pos x="241" y="67"/>
                </a:cxn>
                <a:cxn ang="0">
                  <a:pos x="279" y="57"/>
                </a:cxn>
                <a:cxn ang="0">
                  <a:pos x="328" y="58"/>
                </a:cxn>
                <a:cxn ang="0">
                  <a:pos x="357" y="50"/>
                </a:cxn>
                <a:cxn ang="0">
                  <a:pos x="394" y="5"/>
                </a:cxn>
                <a:cxn ang="0">
                  <a:pos x="428" y="3"/>
                </a:cxn>
                <a:cxn ang="0">
                  <a:pos x="452" y="15"/>
                </a:cxn>
                <a:cxn ang="0">
                  <a:pos x="454" y="39"/>
                </a:cxn>
                <a:cxn ang="0">
                  <a:pos x="444" y="91"/>
                </a:cxn>
                <a:cxn ang="0">
                  <a:pos x="465" y="126"/>
                </a:cxn>
                <a:cxn ang="0">
                  <a:pos x="520" y="146"/>
                </a:cxn>
                <a:cxn ang="0">
                  <a:pos x="534" y="161"/>
                </a:cxn>
                <a:cxn ang="0">
                  <a:pos x="569" y="215"/>
                </a:cxn>
                <a:cxn ang="0">
                  <a:pos x="575" y="248"/>
                </a:cxn>
                <a:cxn ang="0">
                  <a:pos x="552" y="251"/>
                </a:cxn>
                <a:cxn ang="0">
                  <a:pos x="537" y="297"/>
                </a:cxn>
                <a:cxn ang="0">
                  <a:pos x="511" y="314"/>
                </a:cxn>
                <a:cxn ang="0">
                  <a:pos x="498" y="318"/>
                </a:cxn>
                <a:cxn ang="0">
                  <a:pos x="452" y="324"/>
                </a:cxn>
                <a:cxn ang="0">
                  <a:pos x="417" y="336"/>
                </a:cxn>
                <a:cxn ang="0">
                  <a:pos x="369" y="346"/>
                </a:cxn>
                <a:cxn ang="0">
                  <a:pos x="337" y="346"/>
                </a:cxn>
                <a:cxn ang="0">
                  <a:pos x="289" y="334"/>
                </a:cxn>
                <a:cxn ang="0">
                  <a:pos x="249" y="331"/>
                </a:cxn>
                <a:cxn ang="0">
                  <a:pos x="231" y="338"/>
                </a:cxn>
                <a:cxn ang="0">
                  <a:pos x="221" y="367"/>
                </a:cxn>
                <a:cxn ang="0">
                  <a:pos x="239" y="411"/>
                </a:cxn>
                <a:cxn ang="0">
                  <a:pos x="243" y="448"/>
                </a:cxn>
                <a:cxn ang="0">
                  <a:pos x="218" y="433"/>
                </a:cxn>
                <a:cxn ang="0">
                  <a:pos x="165" y="424"/>
                </a:cxn>
                <a:cxn ang="0">
                  <a:pos x="98" y="440"/>
                </a:cxn>
                <a:cxn ang="0">
                  <a:pos x="34" y="425"/>
                </a:cxn>
                <a:cxn ang="0">
                  <a:pos x="10" y="401"/>
                </a:cxn>
                <a:cxn ang="0">
                  <a:pos x="0" y="367"/>
                </a:cxn>
              </a:cxnLst>
              <a:rect l="0" t="0" r="r" b="b"/>
              <a:pathLst>
                <a:path w="578" h="448">
                  <a:moveTo>
                    <a:pt x="0" y="367"/>
                  </a:moveTo>
                  <a:lnTo>
                    <a:pt x="3" y="347"/>
                  </a:lnTo>
                  <a:lnTo>
                    <a:pt x="5" y="335"/>
                  </a:lnTo>
                  <a:lnTo>
                    <a:pt x="10" y="314"/>
                  </a:lnTo>
                  <a:lnTo>
                    <a:pt x="33" y="280"/>
                  </a:lnTo>
                  <a:lnTo>
                    <a:pt x="63" y="244"/>
                  </a:lnTo>
                  <a:lnTo>
                    <a:pt x="81" y="232"/>
                  </a:lnTo>
                  <a:lnTo>
                    <a:pt x="113" y="215"/>
                  </a:lnTo>
                  <a:lnTo>
                    <a:pt x="137" y="203"/>
                  </a:lnTo>
                  <a:lnTo>
                    <a:pt x="186" y="167"/>
                  </a:lnTo>
                  <a:lnTo>
                    <a:pt x="203" y="149"/>
                  </a:lnTo>
                  <a:lnTo>
                    <a:pt x="213" y="113"/>
                  </a:lnTo>
                  <a:lnTo>
                    <a:pt x="221" y="93"/>
                  </a:lnTo>
                  <a:lnTo>
                    <a:pt x="241" y="67"/>
                  </a:lnTo>
                  <a:lnTo>
                    <a:pt x="256" y="58"/>
                  </a:lnTo>
                  <a:lnTo>
                    <a:pt x="279" y="57"/>
                  </a:lnTo>
                  <a:lnTo>
                    <a:pt x="294" y="57"/>
                  </a:lnTo>
                  <a:lnTo>
                    <a:pt x="328" y="58"/>
                  </a:lnTo>
                  <a:lnTo>
                    <a:pt x="342" y="57"/>
                  </a:lnTo>
                  <a:lnTo>
                    <a:pt x="357" y="50"/>
                  </a:lnTo>
                  <a:lnTo>
                    <a:pt x="374" y="22"/>
                  </a:lnTo>
                  <a:lnTo>
                    <a:pt x="394" y="5"/>
                  </a:lnTo>
                  <a:lnTo>
                    <a:pt x="411" y="0"/>
                  </a:lnTo>
                  <a:lnTo>
                    <a:pt x="428" y="3"/>
                  </a:lnTo>
                  <a:lnTo>
                    <a:pt x="442" y="9"/>
                  </a:lnTo>
                  <a:lnTo>
                    <a:pt x="452" y="15"/>
                  </a:lnTo>
                  <a:lnTo>
                    <a:pt x="458" y="39"/>
                  </a:lnTo>
                  <a:lnTo>
                    <a:pt x="454" y="39"/>
                  </a:lnTo>
                  <a:lnTo>
                    <a:pt x="448" y="58"/>
                  </a:lnTo>
                  <a:lnTo>
                    <a:pt x="444" y="91"/>
                  </a:lnTo>
                  <a:lnTo>
                    <a:pt x="446" y="110"/>
                  </a:lnTo>
                  <a:lnTo>
                    <a:pt x="465" y="126"/>
                  </a:lnTo>
                  <a:lnTo>
                    <a:pt x="493" y="134"/>
                  </a:lnTo>
                  <a:lnTo>
                    <a:pt x="520" y="146"/>
                  </a:lnTo>
                  <a:lnTo>
                    <a:pt x="526" y="151"/>
                  </a:lnTo>
                  <a:lnTo>
                    <a:pt x="534" y="161"/>
                  </a:lnTo>
                  <a:lnTo>
                    <a:pt x="552" y="179"/>
                  </a:lnTo>
                  <a:lnTo>
                    <a:pt x="569" y="215"/>
                  </a:lnTo>
                  <a:lnTo>
                    <a:pt x="578" y="247"/>
                  </a:lnTo>
                  <a:lnTo>
                    <a:pt x="575" y="248"/>
                  </a:lnTo>
                  <a:lnTo>
                    <a:pt x="557" y="248"/>
                  </a:lnTo>
                  <a:lnTo>
                    <a:pt x="552" y="251"/>
                  </a:lnTo>
                  <a:lnTo>
                    <a:pt x="541" y="265"/>
                  </a:lnTo>
                  <a:lnTo>
                    <a:pt x="537" y="297"/>
                  </a:lnTo>
                  <a:lnTo>
                    <a:pt x="527" y="309"/>
                  </a:lnTo>
                  <a:lnTo>
                    <a:pt x="511" y="314"/>
                  </a:lnTo>
                  <a:lnTo>
                    <a:pt x="502" y="315"/>
                  </a:lnTo>
                  <a:lnTo>
                    <a:pt x="498" y="318"/>
                  </a:lnTo>
                  <a:lnTo>
                    <a:pt x="482" y="318"/>
                  </a:lnTo>
                  <a:lnTo>
                    <a:pt x="452" y="324"/>
                  </a:lnTo>
                  <a:lnTo>
                    <a:pt x="417" y="338"/>
                  </a:lnTo>
                  <a:lnTo>
                    <a:pt x="417" y="336"/>
                  </a:lnTo>
                  <a:lnTo>
                    <a:pt x="393" y="340"/>
                  </a:lnTo>
                  <a:lnTo>
                    <a:pt x="369" y="346"/>
                  </a:lnTo>
                  <a:lnTo>
                    <a:pt x="355" y="347"/>
                  </a:lnTo>
                  <a:lnTo>
                    <a:pt x="337" y="346"/>
                  </a:lnTo>
                  <a:lnTo>
                    <a:pt x="316" y="340"/>
                  </a:lnTo>
                  <a:lnTo>
                    <a:pt x="289" y="334"/>
                  </a:lnTo>
                  <a:lnTo>
                    <a:pt x="268" y="330"/>
                  </a:lnTo>
                  <a:lnTo>
                    <a:pt x="249" y="331"/>
                  </a:lnTo>
                  <a:lnTo>
                    <a:pt x="243" y="331"/>
                  </a:lnTo>
                  <a:lnTo>
                    <a:pt x="231" y="338"/>
                  </a:lnTo>
                  <a:lnTo>
                    <a:pt x="223" y="355"/>
                  </a:lnTo>
                  <a:lnTo>
                    <a:pt x="221" y="367"/>
                  </a:lnTo>
                  <a:lnTo>
                    <a:pt x="225" y="395"/>
                  </a:lnTo>
                  <a:lnTo>
                    <a:pt x="239" y="411"/>
                  </a:lnTo>
                  <a:lnTo>
                    <a:pt x="243" y="429"/>
                  </a:lnTo>
                  <a:lnTo>
                    <a:pt x="243" y="448"/>
                  </a:lnTo>
                  <a:lnTo>
                    <a:pt x="246" y="443"/>
                  </a:lnTo>
                  <a:lnTo>
                    <a:pt x="218" y="433"/>
                  </a:lnTo>
                  <a:lnTo>
                    <a:pt x="194" y="425"/>
                  </a:lnTo>
                  <a:lnTo>
                    <a:pt x="165" y="424"/>
                  </a:lnTo>
                  <a:lnTo>
                    <a:pt x="139" y="433"/>
                  </a:lnTo>
                  <a:lnTo>
                    <a:pt x="98" y="440"/>
                  </a:lnTo>
                  <a:lnTo>
                    <a:pt x="53" y="436"/>
                  </a:lnTo>
                  <a:lnTo>
                    <a:pt x="34" y="425"/>
                  </a:lnTo>
                  <a:lnTo>
                    <a:pt x="24" y="417"/>
                  </a:lnTo>
                  <a:lnTo>
                    <a:pt x="10" y="401"/>
                  </a:lnTo>
                  <a:lnTo>
                    <a:pt x="5" y="388"/>
                  </a:lnTo>
                  <a:lnTo>
                    <a:pt x="0" y="36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8" name="Freeform 47"/>
            <p:cNvSpPr>
              <a:spLocks/>
            </p:cNvSpPr>
            <p:nvPr/>
          </p:nvSpPr>
          <p:spPr bwMode="auto">
            <a:xfrm rot="306148">
              <a:off x="4231136" y="4065422"/>
              <a:ext cx="123372" cy="103586"/>
            </a:xfrm>
            <a:custGeom>
              <a:avLst/>
              <a:gdLst/>
              <a:ahLst/>
              <a:cxnLst>
                <a:cxn ang="0">
                  <a:pos x="30" y="225"/>
                </a:cxn>
                <a:cxn ang="0">
                  <a:pos x="0" y="164"/>
                </a:cxn>
                <a:cxn ang="0">
                  <a:pos x="3" y="125"/>
                </a:cxn>
                <a:cxn ang="0">
                  <a:pos x="37" y="72"/>
                </a:cxn>
                <a:cxn ang="0">
                  <a:pos x="64" y="60"/>
                </a:cxn>
                <a:cxn ang="0">
                  <a:pos x="92" y="32"/>
                </a:cxn>
                <a:cxn ang="0">
                  <a:pos x="125" y="4"/>
                </a:cxn>
                <a:cxn ang="0">
                  <a:pos x="162" y="4"/>
                </a:cxn>
                <a:cxn ang="0">
                  <a:pos x="196" y="30"/>
                </a:cxn>
                <a:cxn ang="0">
                  <a:pos x="215" y="56"/>
                </a:cxn>
                <a:cxn ang="0">
                  <a:pos x="247" y="60"/>
                </a:cxn>
                <a:cxn ang="0">
                  <a:pos x="266" y="76"/>
                </a:cxn>
                <a:cxn ang="0">
                  <a:pos x="272" y="109"/>
                </a:cxn>
                <a:cxn ang="0">
                  <a:pos x="304" y="134"/>
                </a:cxn>
                <a:cxn ang="0">
                  <a:pos x="304" y="134"/>
                </a:cxn>
                <a:cxn ang="0">
                  <a:pos x="321" y="169"/>
                </a:cxn>
                <a:cxn ang="0">
                  <a:pos x="314" y="206"/>
                </a:cxn>
                <a:cxn ang="0">
                  <a:pos x="282" y="265"/>
                </a:cxn>
                <a:cxn ang="0">
                  <a:pos x="307" y="310"/>
                </a:cxn>
                <a:cxn ang="0">
                  <a:pos x="261" y="303"/>
                </a:cxn>
                <a:cxn ang="0">
                  <a:pos x="202" y="312"/>
                </a:cxn>
                <a:cxn ang="0">
                  <a:pos x="203" y="298"/>
                </a:cxn>
                <a:cxn ang="0">
                  <a:pos x="146" y="303"/>
                </a:cxn>
                <a:cxn ang="0">
                  <a:pos x="99" y="310"/>
                </a:cxn>
                <a:cxn ang="0">
                  <a:pos x="23" y="316"/>
                </a:cxn>
                <a:cxn ang="0">
                  <a:pos x="12" y="287"/>
                </a:cxn>
                <a:cxn ang="0">
                  <a:pos x="22" y="262"/>
                </a:cxn>
                <a:cxn ang="0">
                  <a:pos x="150" y="260"/>
                </a:cxn>
                <a:cxn ang="0">
                  <a:pos x="167" y="242"/>
                </a:cxn>
                <a:cxn ang="0">
                  <a:pos x="147" y="224"/>
                </a:cxn>
                <a:cxn ang="0">
                  <a:pos x="99" y="225"/>
                </a:cxn>
                <a:cxn ang="0">
                  <a:pos x="59" y="233"/>
                </a:cxn>
                <a:cxn ang="0">
                  <a:pos x="31" y="237"/>
                </a:cxn>
              </a:cxnLst>
              <a:rect l="0" t="0" r="r" b="b"/>
              <a:pathLst>
                <a:path w="321" h="322">
                  <a:moveTo>
                    <a:pt x="32" y="236"/>
                  </a:moveTo>
                  <a:lnTo>
                    <a:pt x="30" y="225"/>
                  </a:lnTo>
                  <a:lnTo>
                    <a:pt x="12" y="189"/>
                  </a:lnTo>
                  <a:lnTo>
                    <a:pt x="0" y="164"/>
                  </a:lnTo>
                  <a:lnTo>
                    <a:pt x="0" y="140"/>
                  </a:lnTo>
                  <a:lnTo>
                    <a:pt x="3" y="125"/>
                  </a:lnTo>
                  <a:lnTo>
                    <a:pt x="17" y="101"/>
                  </a:lnTo>
                  <a:lnTo>
                    <a:pt x="37" y="72"/>
                  </a:lnTo>
                  <a:lnTo>
                    <a:pt x="45" y="60"/>
                  </a:lnTo>
                  <a:lnTo>
                    <a:pt x="64" y="60"/>
                  </a:lnTo>
                  <a:lnTo>
                    <a:pt x="80" y="48"/>
                  </a:lnTo>
                  <a:lnTo>
                    <a:pt x="92" y="32"/>
                  </a:lnTo>
                  <a:lnTo>
                    <a:pt x="104" y="17"/>
                  </a:lnTo>
                  <a:lnTo>
                    <a:pt x="125" y="4"/>
                  </a:lnTo>
                  <a:lnTo>
                    <a:pt x="142" y="0"/>
                  </a:lnTo>
                  <a:lnTo>
                    <a:pt x="162" y="4"/>
                  </a:lnTo>
                  <a:lnTo>
                    <a:pt x="179" y="13"/>
                  </a:lnTo>
                  <a:lnTo>
                    <a:pt x="196" y="30"/>
                  </a:lnTo>
                  <a:lnTo>
                    <a:pt x="210" y="46"/>
                  </a:lnTo>
                  <a:lnTo>
                    <a:pt x="215" y="56"/>
                  </a:lnTo>
                  <a:lnTo>
                    <a:pt x="232" y="61"/>
                  </a:lnTo>
                  <a:lnTo>
                    <a:pt x="247" y="60"/>
                  </a:lnTo>
                  <a:lnTo>
                    <a:pt x="261" y="61"/>
                  </a:lnTo>
                  <a:lnTo>
                    <a:pt x="266" y="76"/>
                  </a:lnTo>
                  <a:lnTo>
                    <a:pt x="267" y="99"/>
                  </a:lnTo>
                  <a:lnTo>
                    <a:pt x="272" y="109"/>
                  </a:lnTo>
                  <a:lnTo>
                    <a:pt x="286" y="124"/>
                  </a:lnTo>
                  <a:lnTo>
                    <a:pt x="304" y="134"/>
                  </a:lnTo>
                  <a:lnTo>
                    <a:pt x="304" y="132"/>
                  </a:lnTo>
                  <a:lnTo>
                    <a:pt x="304" y="134"/>
                  </a:lnTo>
                  <a:lnTo>
                    <a:pt x="319" y="149"/>
                  </a:lnTo>
                  <a:lnTo>
                    <a:pt x="321" y="169"/>
                  </a:lnTo>
                  <a:lnTo>
                    <a:pt x="321" y="184"/>
                  </a:lnTo>
                  <a:lnTo>
                    <a:pt x="314" y="206"/>
                  </a:lnTo>
                  <a:lnTo>
                    <a:pt x="291" y="236"/>
                  </a:lnTo>
                  <a:lnTo>
                    <a:pt x="282" y="265"/>
                  </a:lnTo>
                  <a:lnTo>
                    <a:pt x="289" y="292"/>
                  </a:lnTo>
                  <a:lnTo>
                    <a:pt x="307" y="310"/>
                  </a:lnTo>
                  <a:lnTo>
                    <a:pt x="274" y="304"/>
                  </a:lnTo>
                  <a:lnTo>
                    <a:pt x="261" y="303"/>
                  </a:lnTo>
                  <a:lnTo>
                    <a:pt x="220" y="311"/>
                  </a:lnTo>
                  <a:lnTo>
                    <a:pt x="202" y="312"/>
                  </a:lnTo>
                  <a:lnTo>
                    <a:pt x="202" y="310"/>
                  </a:lnTo>
                  <a:lnTo>
                    <a:pt x="203" y="298"/>
                  </a:lnTo>
                  <a:lnTo>
                    <a:pt x="169" y="300"/>
                  </a:lnTo>
                  <a:lnTo>
                    <a:pt x="146" y="303"/>
                  </a:lnTo>
                  <a:lnTo>
                    <a:pt x="116" y="306"/>
                  </a:lnTo>
                  <a:lnTo>
                    <a:pt x="99" y="310"/>
                  </a:lnTo>
                  <a:lnTo>
                    <a:pt x="28" y="322"/>
                  </a:lnTo>
                  <a:lnTo>
                    <a:pt x="23" y="316"/>
                  </a:lnTo>
                  <a:lnTo>
                    <a:pt x="13" y="304"/>
                  </a:lnTo>
                  <a:lnTo>
                    <a:pt x="12" y="287"/>
                  </a:lnTo>
                  <a:lnTo>
                    <a:pt x="17" y="264"/>
                  </a:lnTo>
                  <a:lnTo>
                    <a:pt x="22" y="262"/>
                  </a:lnTo>
                  <a:lnTo>
                    <a:pt x="94" y="260"/>
                  </a:lnTo>
                  <a:lnTo>
                    <a:pt x="150" y="260"/>
                  </a:lnTo>
                  <a:lnTo>
                    <a:pt x="163" y="251"/>
                  </a:lnTo>
                  <a:lnTo>
                    <a:pt x="167" y="242"/>
                  </a:lnTo>
                  <a:lnTo>
                    <a:pt x="160" y="230"/>
                  </a:lnTo>
                  <a:lnTo>
                    <a:pt x="147" y="224"/>
                  </a:lnTo>
                  <a:lnTo>
                    <a:pt x="130" y="224"/>
                  </a:lnTo>
                  <a:lnTo>
                    <a:pt x="99" y="225"/>
                  </a:lnTo>
                  <a:lnTo>
                    <a:pt x="72" y="229"/>
                  </a:lnTo>
                  <a:lnTo>
                    <a:pt x="59" y="233"/>
                  </a:lnTo>
                  <a:lnTo>
                    <a:pt x="39" y="235"/>
                  </a:lnTo>
                  <a:lnTo>
                    <a:pt x="31" y="237"/>
                  </a:lnTo>
                  <a:lnTo>
                    <a:pt x="32" y="23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49" name="Freeform 48"/>
            <p:cNvSpPr>
              <a:spLocks/>
            </p:cNvSpPr>
            <p:nvPr/>
          </p:nvSpPr>
          <p:spPr bwMode="auto">
            <a:xfrm rot="306148">
              <a:off x="4233065" y="4135541"/>
              <a:ext cx="57830" cy="12749"/>
            </a:xfrm>
            <a:custGeom>
              <a:avLst/>
              <a:gdLst/>
              <a:ahLst/>
              <a:cxnLst>
                <a:cxn ang="0">
                  <a:pos x="0" y="39"/>
                </a:cxn>
                <a:cxn ang="0">
                  <a:pos x="13" y="18"/>
                </a:cxn>
                <a:cxn ang="0">
                  <a:pos x="15" y="12"/>
                </a:cxn>
                <a:cxn ang="0">
                  <a:pos x="14" y="12"/>
                </a:cxn>
                <a:cxn ang="0">
                  <a:pos x="23" y="11"/>
                </a:cxn>
                <a:cxn ang="0">
                  <a:pos x="43" y="8"/>
                </a:cxn>
                <a:cxn ang="0">
                  <a:pos x="57" y="5"/>
                </a:cxn>
                <a:cxn ang="0">
                  <a:pos x="82" y="2"/>
                </a:cxn>
                <a:cxn ang="0">
                  <a:pos x="113" y="0"/>
                </a:cxn>
                <a:cxn ang="0">
                  <a:pos x="130" y="0"/>
                </a:cxn>
                <a:cxn ang="0">
                  <a:pos x="142" y="6"/>
                </a:cxn>
                <a:cxn ang="0">
                  <a:pos x="148" y="18"/>
                </a:cxn>
                <a:cxn ang="0">
                  <a:pos x="145" y="27"/>
                </a:cxn>
                <a:cxn ang="0">
                  <a:pos x="133" y="35"/>
                </a:cxn>
                <a:cxn ang="0">
                  <a:pos x="76" y="35"/>
                </a:cxn>
                <a:cxn ang="0">
                  <a:pos x="5" y="38"/>
                </a:cxn>
                <a:cxn ang="0">
                  <a:pos x="0" y="39"/>
                </a:cxn>
              </a:cxnLst>
              <a:rect l="0" t="0" r="r" b="b"/>
              <a:pathLst>
                <a:path w="148" h="39">
                  <a:moveTo>
                    <a:pt x="0" y="39"/>
                  </a:moveTo>
                  <a:lnTo>
                    <a:pt x="13" y="18"/>
                  </a:lnTo>
                  <a:lnTo>
                    <a:pt x="15" y="12"/>
                  </a:lnTo>
                  <a:lnTo>
                    <a:pt x="14" y="12"/>
                  </a:lnTo>
                  <a:lnTo>
                    <a:pt x="23" y="11"/>
                  </a:lnTo>
                  <a:lnTo>
                    <a:pt x="43" y="8"/>
                  </a:lnTo>
                  <a:lnTo>
                    <a:pt x="57" y="5"/>
                  </a:lnTo>
                  <a:lnTo>
                    <a:pt x="82" y="2"/>
                  </a:lnTo>
                  <a:lnTo>
                    <a:pt x="113" y="0"/>
                  </a:lnTo>
                  <a:lnTo>
                    <a:pt x="130" y="0"/>
                  </a:lnTo>
                  <a:lnTo>
                    <a:pt x="142" y="6"/>
                  </a:lnTo>
                  <a:lnTo>
                    <a:pt x="148" y="18"/>
                  </a:lnTo>
                  <a:lnTo>
                    <a:pt x="145" y="27"/>
                  </a:lnTo>
                  <a:lnTo>
                    <a:pt x="133" y="35"/>
                  </a:lnTo>
                  <a:lnTo>
                    <a:pt x="76" y="35"/>
                  </a:lnTo>
                  <a:lnTo>
                    <a:pt x="5" y="38"/>
                  </a:lnTo>
                  <a:lnTo>
                    <a:pt x="0" y="3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0" name="Freeform 49"/>
            <p:cNvSpPr>
              <a:spLocks/>
            </p:cNvSpPr>
            <p:nvPr/>
          </p:nvSpPr>
          <p:spPr bwMode="auto">
            <a:xfrm rot="306148">
              <a:off x="4233064" y="4159446"/>
              <a:ext cx="69396" cy="30279"/>
            </a:xfrm>
            <a:custGeom>
              <a:avLst/>
              <a:gdLst/>
              <a:ahLst/>
              <a:cxnLst>
                <a:cxn ang="0">
                  <a:pos x="116" y="91"/>
                </a:cxn>
                <a:cxn ang="0">
                  <a:pos x="101" y="82"/>
                </a:cxn>
                <a:cxn ang="0">
                  <a:pos x="91" y="75"/>
                </a:cxn>
                <a:cxn ang="0">
                  <a:pos x="93" y="53"/>
                </a:cxn>
                <a:cxn ang="0">
                  <a:pos x="88" y="42"/>
                </a:cxn>
                <a:cxn ang="0">
                  <a:pos x="79" y="39"/>
                </a:cxn>
                <a:cxn ang="0">
                  <a:pos x="66" y="39"/>
                </a:cxn>
                <a:cxn ang="0">
                  <a:pos x="48" y="39"/>
                </a:cxn>
                <a:cxn ang="0">
                  <a:pos x="28" y="39"/>
                </a:cxn>
                <a:cxn ang="0">
                  <a:pos x="11" y="30"/>
                </a:cxn>
                <a:cxn ang="0">
                  <a:pos x="0" y="18"/>
                </a:cxn>
                <a:cxn ang="0">
                  <a:pos x="5" y="24"/>
                </a:cxn>
                <a:cxn ang="0">
                  <a:pos x="77" y="12"/>
                </a:cxn>
                <a:cxn ang="0">
                  <a:pos x="92" y="9"/>
                </a:cxn>
                <a:cxn ang="0">
                  <a:pos x="122" y="4"/>
                </a:cxn>
                <a:cxn ang="0">
                  <a:pos x="146" y="3"/>
                </a:cxn>
                <a:cxn ang="0">
                  <a:pos x="179" y="0"/>
                </a:cxn>
                <a:cxn ang="0">
                  <a:pos x="179" y="12"/>
                </a:cxn>
                <a:cxn ang="0">
                  <a:pos x="179" y="91"/>
                </a:cxn>
                <a:cxn ang="0">
                  <a:pos x="163" y="90"/>
                </a:cxn>
                <a:cxn ang="0">
                  <a:pos x="145" y="87"/>
                </a:cxn>
                <a:cxn ang="0">
                  <a:pos x="130" y="91"/>
                </a:cxn>
                <a:cxn ang="0">
                  <a:pos x="118" y="91"/>
                </a:cxn>
                <a:cxn ang="0">
                  <a:pos x="116" y="91"/>
                </a:cxn>
              </a:cxnLst>
              <a:rect l="0" t="0" r="r" b="b"/>
              <a:pathLst>
                <a:path w="179" h="91">
                  <a:moveTo>
                    <a:pt x="116" y="91"/>
                  </a:moveTo>
                  <a:lnTo>
                    <a:pt x="101" y="82"/>
                  </a:lnTo>
                  <a:lnTo>
                    <a:pt x="91" y="75"/>
                  </a:lnTo>
                  <a:lnTo>
                    <a:pt x="93" y="53"/>
                  </a:lnTo>
                  <a:lnTo>
                    <a:pt x="88" y="42"/>
                  </a:lnTo>
                  <a:lnTo>
                    <a:pt x="79" y="39"/>
                  </a:lnTo>
                  <a:lnTo>
                    <a:pt x="66" y="39"/>
                  </a:lnTo>
                  <a:lnTo>
                    <a:pt x="48" y="39"/>
                  </a:lnTo>
                  <a:lnTo>
                    <a:pt x="28" y="39"/>
                  </a:lnTo>
                  <a:lnTo>
                    <a:pt x="11" y="30"/>
                  </a:lnTo>
                  <a:lnTo>
                    <a:pt x="0" y="18"/>
                  </a:lnTo>
                  <a:lnTo>
                    <a:pt x="5" y="24"/>
                  </a:lnTo>
                  <a:lnTo>
                    <a:pt x="77" y="12"/>
                  </a:lnTo>
                  <a:lnTo>
                    <a:pt x="92" y="9"/>
                  </a:lnTo>
                  <a:lnTo>
                    <a:pt x="122" y="4"/>
                  </a:lnTo>
                  <a:lnTo>
                    <a:pt x="146" y="3"/>
                  </a:lnTo>
                  <a:lnTo>
                    <a:pt x="179" y="0"/>
                  </a:lnTo>
                  <a:lnTo>
                    <a:pt x="179" y="12"/>
                  </a:lnTo>
                  <a:lnTo>
                    <a:pt x="179" y="91"/>
                  </a:lnTo>
                  <a:lnTo>
                    <a:pt x="163" y="90"/>
                  </a:lnTo>
                  <a:lnTo>
                    <a:pt x="145" y="87"/>
                  </a:lnTo>
                  <a:lnTo>
                    <a:pt x="130" y="91"/>
                  </a:lnTo>
                  <a:lnTo>
                    <a:pt x="118" y="91"/>
                  </a:lnTo>
                  <a:lnTo>
                    <a:pt x="116" y="9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1" name="Freeform 50"/>
            <p:cNvSpPr>
              <a:spLocks/>
            </p:cNvSpPr>
            <p:nvPr/>
          </p:nvSpPr>
          <p:spPr bwMode="auto">
            <a:xfrm rot="306148">
              <a:off x="4273545" y="4169007"/>
              <a:ext cx="165781" cy="106773"/>
            </a:xfrm>
            <a:custGeom>
              <a:avLst/>
              <a:gdLst/>
              <a:ahLst/>
              <a:cxnLst>
                <a:cxn ang="0">
                  <a:pos x="88" y="204"/>
                </a:cxn>
                <a:cxn ang="0">
                  <a:pos x="55" y="198"/>
                </a:cxn>
                <a:cxn ang="0">
                  <a:pos x="34" y="179"/>
                </a:cxn>
                <a:cxn ang="0">
                  <a:pos x="11" y="131"/>
                </a:cxn>
                <a:cxn ang="0">
                  <a:pos x="6" y="100"/>
                </a:cxn>
                <a:cxn ang="0">
                  <a:pos x="2" y="88"/>
                </a:cxn>
                <a:cxn ang="0">
                  <a:pos x="29" y="83"/>
                </a:cxn>
                <a:cxn ang="0">
                  <a:pos x="64" y="88"/>
                </a:cxn>
                <a:cxn ang="0">
                  <a:pos x="63" y="9"/>
                </a:cxn>
                <a:cxn ang="0">
                  <a:pos x="122" y="0"/>
                </a:cxn>
                <a:cxn ang="0">
                  <a:pos x="168" y="7"/>
                </a:cxn>
                <a:cxn ang="0">
                  <a:pos x="223" y="17"/>
                </a:cxn>
                <a:cxn ang="0">
                  <a:pos x="296" y="36"/>
                </a:cxn>
                <a:cxn ang="0">
                  <a:pos x="320" y="35"/>
                </a:cxn>
                <a:cxn ang="0">
                  <a:pos x="343" y="3"/>
                </a:cxn>
                <a:cxn ang="0">
                  <a:pos x="385" y="21"/>
                </a:cxn>
                <a:cxn ang="0">
                  <a:pos x="379" y="56"/>
                </a:cxn>
                <a:cxn ang="0">
                  <a:pos x="402" y="97"/>
                </a:cxn>
                <a:cxn ang="0">
                  <a:pos x="418" y="120"/>
                </a:cxn>
                <a:cxn ang="0">
                  <a:pos x="426" y="192"/>
                </a:cxn>
                <a:cxn ang="0">
                  <a:pos x="430" y="240"/>
                </a:cxn>
                <a:cxn ang="0">
                  <a:pos x="430" y="278"/>
                </a:cxn>
                <a:cxn ang="0">
                  <a:pos x="415" y="287"/>
                </a:cxn>
                <a:cxn ang="0">
                  <a:pos x="402" y="288"/>
                </a:cxn>
                <a:cxn ang="0">
                  <a:pos x="386" y="297"/>
                </a:cxn>
                <a:cxn ang="0">
                  <a:pos x="386" y="313"/>
                </a:cxn>
                <a:cxn ang="0">
                  <a:pos x="396" y="317"/>
                </a:cxn>
                <a:cxn ang="0">
                  <a:pos x="386" y="323"/>
                </a:cxn>
                <a:cxn ang="0">
                  <a:pos x="367" y="335"/>
                </a:cxn>
                <a:cxn ang="0">
                  <a:pos x="348" y="322"/>
                </a:cxn>
                <a:cxn ang="0">
                  <a:pos x="348" y="304"/>
                </a:cxn>
                <a:cxn ang="0">
                  <a:pos x="340" y="275"/>
                </a:cxn>
                <a:cxn ang="0">
                  <a:pos x="321" y="268"/>
                </a:cxn>
                <a:cxn ang="0">
                  <a:pos x="293" y="287"/>
                </a:cxn>
                <a:cxn ang="0">
                  <a:pos x="261" y="289"/>
                </a:cxn>
                <a:cxn ang="0">
                  <a:pos x="243" y="268"/>
                </a:cxn>
                <a:cxn ang="0">
                  <a:pos x="249" y="234"/>
                </a:cxn>
                <a:cxn ang="0">
                  <a:pos x="249" y="212"/>
                </a:cxn>
                <a:cxn ang="0">
                  <a:pos x="240" y="186"/>
                </a:cxn>
                <a:cxn ang="0">
                  <a:pos x="218" y="166"/>
                </a:cxn>
                <a:cxn ang="0">
                  <a:pos x="188" y="160"/>
                </a:cxn>
                <a:cxn ang="0">
                  <a:pos x="152" y="165"/>
                </a:cxn>
                <a:cxn ang="0">
                  <a:pos x="117" y="192"/>
                </a:cxn>
                <a:cxn ang="0">
                  <a:pos x="105" y="204"/>
                </a:cxn>
              </a:cxnLst>
              <a:rect l="0" t="0" r="r" b="b"/>
              <a:pathLst>
                <a:path w="431" h="335">
                  <a:moveTo>
                    <a:pt x="105" y="208"/>
                  </a:moveTo>
                  <a:lnTo>
                    <a:pt x="88" y="204"/>
                  </a:lnTo>
                  <a:lnTo>
                    <a:pt x="70" y="201"/>
                  </a:lnTo>
                  <a:lnTo>
                    <a:pt x="55" y="198"/>
                  </a:lnTo>
                  <a:lnTo>
                    <a:pt x="47" y="190"/>
                  </a:lnTo>
                  <a:lnTo>
                    <a:pt x="34" y="179"/>
                  </a:lnTo>
                  <a:lnTo>
                    <a:pt x="21" y="163"/>
                  </a:lnTo>
                  <a:lnTo>
                    <a:pt x="11" y="131"/>
                  </a:lnTo>
                  <a:lnTo>
                    <a:pt x="8" y="109"/>
                  </a:lnTo>
                  <a:lnTo>
                    <a:pt x="6" y="100"/>
                  </a:lnTo>
                  <a:lnTo>
                    <a:pt x="0" y="88"/>
                  </a:lnTo>
                  <a:lnTo>
                    <a:pt x="2" y="88"/>
                  </a:lnTo>
                  <a:lnTo>
                    <a:pt x="14" y="88"/>
                  </a:lnTo>
                  <a:lnTo>
                    <a:pt x="29" y="83"/>
                  </a:lnTo>
                  <a:lnTo>
                    <a:pt x="48" y="85"/>
                  </a:lnTo>
                  <a:lnTo>
                    <a:pt x="64" y="88"/>
                  </a:lnTo>
                  <a:lnTo>
                    <a:pt x="63" y="7"/>
                  </a:lnTo>
                  <a:lnTo>
                    <a:pt x="63" y="9"/>
                  </a:lnTo>
                  <a:lnTo>
                    <a:pt x="81" y="8"/>
                  </a:lnTo>
                  <a:lnTo>
                    <a:pt x="122" y="0"/>
                  </a:lnTo>
                  <a:lnTo>
                    <a:pt x="135" y="1"/>
                  </a:lnTo>
                  <a:lnTo>
                    <a:pt x="168" y="7"/>
                  </a:lnTo>
                  <a:lnTo>
                    <a:pt x="172" y="7"/>
                  </a:lnTo>
                  <a:lnTo>
                    <a:pt x="223" y="17"/>
                  </a:lnTo>
                  <a:lnTo>
                    <a:pt x="274" y="29"/>
                  </a:lnTo>
                  <a:lnTo>
                    <a:pt x="296" y="36"/>
                  </a:lnTo>
                  <a:lnTo>
                    <a:pt x="315" y="50"/>
                  </a:lnTo>
                  <a:lnTo>
                    <a:pt x="320" y="35"/>
                  </a:lnTo>
                  <a:lnTo>
                    <a:pt x="329" y="23"/>
                  </a:lnTo>
                  <a:lnTo>
                    <a:pt x="343" y="3"/>
                  </a:lnTo>
                  <a:lnTo>
                    <a:pt x="355" y="35"/>
                  </a:lnTo>
                  <a:lnTo>
                    <a:pt x="385" y="21"/>
                  </a:lnTo>
                  <a:lnTo>
                    <a:pt x="380" y="38"/>
                  </a:lnTo>
                  <a:lnTo>
                    <a:pt x="379" y="56"/>
                  </a:lnTo>
                  <a:lnTo>
                    <a:pt x="378" y="66"/>
                  </a:lnTo>
                  <a:lnTo>
                    <a:pt x="402" y="97"/>
                  </a:lnTo>
                  <a:lnTo>
                    <a:pt x="418" y="122"/>
                  </a:lnTo>
                  <a:lnTo>
                    <a:pt x="418" y="120"/>
                  </a:lnTo>
                  <a:lnTo>
                    <a:pt x="422" y="147"/>
                  </a:lnTo>
                  <a:lnTo>
                    <a:pt x="426" y="192"/>
                  </a:lnTo>
                  <a:lnTo>
                    <a:pt x="431" y="216"/>
                  </a:lnTo>
                  <a:lnTo>
                    <a:pt x="430" y="240"/>
                  </a:lnTo>
                  <a:lnTo>
                    <a:pt x="431" y="271"/>
                  </a:lnTo>
                  <a:lnTo>
                    <a:pt x="430" y="278"/>
                  </a:lnTo>
                  <a:lnTo>
                    <a:pt x="422" y="283"/>
                  </a:lnTo>
                  <a:lnTo>
                    <a:pt x="415" y="287"/>
                  </a:lnTo>
                  <a:lnTo>
                    <a:pt x="408" y="287"/>
                  </a:lnTo>
                  <a:lnTo>
                    <a:pt x="402" y="288"/>
                  </a:lnTo>
                  <a:lnTo>
                    <a:pt x="391" y="294"/>
                  </a:lnTo>
                  <a:lnTo>
                    <a:pt x="386" y="297"/>
                  </a:lnTo>
                  <a:lnTo>
                    <a:pt x="386" y="307"/>
                  </a:lnTo>
                  <a:lnTo>
                    <a:pt x="386" y="313"/>
                  </a:lnTo>
                  <a:lnTo>
                    <a:pt x="391" y="318"/>
                  </a:lnTo>
                  <a:lnTo>
                    <a:pt x="396" y="317"/>
                  </a:lnTo>
                  <a:lnTo>
                    <a:pt x="393" y="318"/>
                  </a:lnTo>
                  <a:lnTo>
                    <a:pt x="386" y="323"/>
                  </a:lnTo>
                  <a:lnTo>
                    <a:pt x="378" y="332"/>
                  </a:lnTo>
                  <a:lnTo>
                    <a:pt x="367" y="335"/>
                  </a:lnTo>
                  <a:lnTo>
                    <a:pt x="352" y="330"/>
                  </a:lnTo>
                  <a:lnTo>
                    <a:pt x="348" y="322"/>
                  </a:lnTo>
                  <a:lnTo>
                    <a:pt x="346" y="311"/>
                  </a:lnTo>
                  <a:lnTo>
                    <a:pt x="348" y="304"/>
                  </a:lnTo>
                  <a:lnTo>
                    <a:pt x="346" y="285"/>
                  </a:lnTo>
                  <a:lnTo>
                    <a:pt x="340" y="275"/>
                  </a:lnTo>
                  <a:lnTo>
                    <a:pt x="332" y="268"/>
                  </a:lnTo>
                  <a:lnTo>
                    <a:pt x="321" y="268"/>
                  </a:lnTo>
                  <a:lnTo>
                    <a:pt x="311" y="271"/>
                  </a:lnTo>
                  <a:lnTo>
                    <a:pt x="293" y="287"/>
                  </a:lnTo>
                  <a:lnTo>
                    <a:pt x="278" y="293"/>
                  </a:lnTo>
                  <a:lnTo>
                    <a:pt x="261" y="289"/>
                  </a:lnTo>
                  <a:lnTo>
                    <a:pt x="250" y="281"/>
                  </a:lnTo>
                  <a:lnTo>
                    <a:pt x="243" y="268"/>
                  </a:lnTo>
                  <a:lnTo>
                    <a:pt x="241" y="270"/>
                  </a:lnTo>
                  <a:lnTo>
                    <a:pt x="249" y="234"/>
                  </a:lnTo>
                  <a:lnTo>
                    <a:pt x="250" y="225"/>
                  </a:lnTo>
                  <a:lnTo>
                    <a:pt x="249" y="212"/>
                  </a:lnTo>
                  <a:lnTo>
                    <a:pt x="245" y="198"/>
                  </a:lnTo>
                  <a:lnTo>
                    <a:pt x="240" y="186"/>
                  </a:lnTo>
                  <a:lnTo>
                    <a:pt x="229" y="175"/>
                  </a:lnTo>
                  <a:lnTo>
                    <a:pt x="218" y="166"/>
                  </a:lnTo>
                  <a:lnTo>
                    <a:pt x="205" y="165"/>
                  </a:lnTo>
                  <a:lnTo>
                    <a:pt x="188" y="160"/>
                  </a:lnTo>
                  <a:lnTo>
                    <a:pt x="171" y="160"/>
                  </a:lnTo>
                  <a:lnTo>
                    <a:pt x="152" y="165"/>
                  </a:lnTo>
                  <a:lnTo>
                    <a:pt x="135" y="176"/>
                  </a:lnTo>
                  <a:lnTo>
                    <a:pt x="117" y="192"/>
                  </a:lnTo>
                  <a:lnTo>
                    <a:pt x="108" y="198"/>
                  </a:lnTo>
                  <a:lnTo>
                    <a:pt x="105" y="204"/>
                  </a:lnTo>
                  <a:lnTo>
                    <a:pt x="105" y="20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2" name="Freeform 51"/>
            <p:cNvSpPr>
              <a:spLocks/>
            </p:cNvSpPr>
            <p:nvPr/>
          </p:nvSpPr>
          <p:spPr bwMode="auto">
            <a:xfrm rot="306148">
              <a:off x="4308244" y="4220004"/>
              <a:ext cx="57830" cy="60558"/>
            </a:xfrm>
            <a:custGeom>
              <a:avLst/>
              <a:gdLst/>
              <a:ahLst/>
              <a:cxnLst>
                <a:cxn ang="0">
                  <a:pos x="99" y="192"/>
                </a:cxn>
                <a:cxn ang="0">
                  <a:pos x="112" y="178"/>
                </a:cxn>
                <a:cxn ang="0">
                  <a:pos x="127" y="157"/>
                </a:cxn>
                <a:cxn ang="0">
                  <a:pos x="131" y="144"/>
                </a:cxn>
                <a:cxn ang="0">
                  <a:pos x="141" y="124"/>
                </a:cxn>
                <a:cxn ang="0">
                  <a:pos x="144" y="108"/>
                </a:cxn>
                <a:cxn ang="0">
                  <a:pos x="150" y="72"/>
                </a:cxn>
                <a:cxn ang="0">
                  <a:pos x="151" y="65"/>
                </a:cxn>
                <a:cxn ang="0">
                  <a:pos x="150" y="51"/>
                </a:cxn>
                <a:cxn ang="0">
                  <a:pos x="147" y="36"/>
                </a:cxn>
                <a:cxn ang="0">
                  <a:pos x="141" y="24"/>
                </a:cxn>
                <a:cxn ang="0">
                  <a:pos x="131" y="13"/>
                </a:cxn>
                <a:cxn ang="0">
                  <a:pos x="121" y="4"/>
                </a:cxn>
                <a:cxn ang="0">
                  <a:pos x="106" y="3"/>
                </a:cxn>
                <a:cxn ang="0">
                  <a:pos x="89" y="0"/>
                </a:cxn>
                <a:cxn ang="0">
                  <a:pos x="75" y="0"/>
                </a:cxn>
                <a:cxn ang="0">
                  <a:pos x="55" y="4"/>
                </a:cxn>
                <a:cxn ang="0">
                  <a:pos x="36" y="14"/>
                </a:cxn>
                <a:cxn ang="0">
                  <a:pos x="20" y="30"/>
                </a:cxn>
                <a:cxn ang="0">
                  <a:pos x="12" y="36"/>
                </a:cxn>
                <a:cxn ang="0">
                  <a:pos x="8" y="42"/>
                </a:cxn>
                <a:cxn ang="0">
                  <a:pos x="8" y="48"/>
                </a:cxn>
                <a:cxn ang="0">
                  <a:pos x="2" y="67"/>
                </a:cxn>
                <a:cxn ang="0">
                  <a:pos x="0" y="89"/>
                </a:cxn>
                <a:cxn ang="0">
                  <a:pos x="6" y="114"/>
                </a:cxn>
                <a:cxn ang="0">
                  <a:pos x="14" y="134"/>
                </a:cxn>
                <a:cxn ang="0">
                  <a:pos x="29" y="152"/>
                </a:cxn>
                <a:cxn ang="0">
                  <a:pos x="46" y="164"/>
                </a:cxn>
                <a:cxn ang="0">
                  <a:pos x="73" y="177"/>
                </a:cxn>
                <a:cxn ang="0">
                  <a:pos x="96" y="193"/>
                </a:cxn>
                <a:cxn ang="0">
                  <a:pos x="99" y="192"/>
                </a:cxn>
              </a:cxnLst>
              <a:rect l="0" t="0" r="r" b="b"/>
              <a:pathLst>
                <a:path w="151" h="193">
                  <a:moveTo>
                    <a:pt x="99" y="192"/>
                  </a:moveTo>
                  <a:lnTo>
                    <a:pt x="112" y="178"/>
                  </a:lnTo>
                  <a:lnTo>
                    <a:pt x="127" y="157"/>
                  </a:lnTo>
                  <a:lnTo>
                    <a:pt x="131" y="144"/>
                  </a:lnTo>
                  <a:lnTo>
                    <a:pt x="141" y="124"/>
                  </a:lnTo>
                  <a:lnTo>
                    <a:pt x="144" y="108"/>
                  </a:lnTo>
                  <a:lnTo>
                    <a:pt x="150" y="72"/>
                  </a:lnTo>
                  <a:lnTo>
                    <a:pt x="151" y="65"/>
                  </a:lnTo>
                  <a:lnTo>
                    <a:pt x="150" y="51"/>
                  </a:lnTo>
                  <a:lnTo>
                    <a:pt x="147" y="36"/>
                  </a:lnTo>
                  <a:lnTo>
                    <a:pt x="141" y="24"/>
                  </a:lnTo>
                  <a:lnTo>
                    <a:pt x="131" y="13"/>
                  </a:lnTo>
                  <a:lnTo>
                    <a:pt x="121" y="4"/>
                  </a:lnTo>
                  <a:lnTo>
                    <a:pt x="106" y="3"/>
                  </a:lnTo>
                  <a:lnTo>
                    <a:pt x="89" y="0"/>
                  </a:lnTo>
                  <a:lnTo>
                    <a:pt x="75" y="0"/>
                  </a:lnTo>
                  <a:lnTo>
                    <a:pt x="55" y="4"/>
                  </a:lnTo>
                  <a:lnTo>
                    <a:pt x="36" y="14"/>
                  </a:lnTo>
                  <a:lnTo>
                    <a:pt x="20" y="30"/>
                  </a:lnTo>
                  <a:lnTo>
                    <a:pt x="12" y="36"/>
                  </a:lnTo>
                  <a:lnTo>
                    <a:pt x="8" y="42"/>
                  </a:lnTo>
                  <a:lnTo>
                    <a:pt x="8" y="48"/>
                  </a:lnTo>
                  <a:lnTo>
                    <a:pt x="2" y="67"/>
                  </a:lnTo>
                  <a:lnTo>
                    <a:pt x="0" y="89"/>
                  </a:lnTo>
                  <a:lnTo>
                    <a:pt x="6" y="114"/>
                  </a:lnTo>
                  <a:lnTo>
                    <a:pt x="14" y="134"/>
                  </a:lnTo>
                  <a:lnTo>
                    <a:pt x="29" y="152"/>
                  </a:lnTo>
                  <a:lnTo>
                    <a:pt x="46" y="164"/>
                  </a:lnTo>
                  <a:lnTo>
                    <a:pt x="73" y="177"/>
                  </a:lnTo>
                  <a:lnTo>
                    <a:pt x="96" y="193"/>
                  </a:lnTo>
                  <a:lnTo>
                    <a:pt x="99" y="19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3" name="Freeform 52"/>
            <p:cNvSpPr>
              <a:spLocks/>
            </p:cNvSpPr>
            <p:nvPr/>
          </p:nvSpPr>
          <p:spPr bwMode="auto">
            <a:xfrm rot="306148">
              <a:off x="4341015" y="4256657"/>
              <a:ext cx="104095" cy="84463"/>
            </a:xfrm>
            <a:custGeom>
              <a:avLst/>
              <a:gdLst/>
              <a:ahLst/>
              <a:cxnLst>
                <a:cxn ang="0">
                  <a:pos x="3" y="87"/>
                </a:cxn>
                <a:cxn ang="0">
                  <a:pos x="16" y="72"/>
                </a:cxn>
                <a:cxn ang="0">
                  <a:pos x="31" y="50"/>
                </a:cxn>
                <a:cxn ang="0">
                  <a:pos x="37" y="38"/>
                </a:cxn>
                <a:cxn ang="0">
                  <a:pos x="46" y="19"/>
                </a:cxn>
                <a:cxn ang="0">
                  <a:pos x="48" y="2"/>
                </a:cxn>
                <a:cxn ang="0">
                  <a:pos x="48" y="1"/>
                </a:cxn>
                <a:cxn ang="0">
                  <a:pos x="55" y="13"/>
                </a:cxn>
                <a:cxn ang="0">
                  <a:pos x="66" y="21"/>
                </a:cxn>
                <a:cxn ang="0">
                  <a:pos x="84" y="25"/>
                </a:cxn>
                <a:cxn ang="0">
                  <a:pos x="99" y="19"/>
                </a:cxn>
                <a:cxn ang="0">
                  <a:pos x="118" y="3"/>
                </a:cxn>
                <a:cxn ang="0">
                  <a:pos x="127" y="0"/>
                </a:cxn>
                <a:cxn ang="0">
                  <a:pos x="137" y="1"/>
                </a:cxn>
                <a:cxn ang="0">
                  <a:pos x="145" y="7"/>
                </a:cxn>
                <a:cxn ang="0">
                  <a:pos x="151" y="17"/>
                </a:cxn>
                <a:cxn ang="0">
                  <a:pos x="153" y="36"/>
                </a:cxn>
                <a:cxn ang="0">
                  <a:pos x="151" y="44"/>
                </a:cxn>
                <a:cxn ang="0">
                  <a:pos x="153" y="54"/>
                </a:cxn>
                <a:cxn ang="0">
                  <a:pos x="157" y="62"/>
                </a:cxn>
                <a:cxn ang="0">
                  <a:pos x="172" y="67"/>
                </a:cxn>
                <a:cxn ang="0">
                  <a:pos x="183" y="64"/>
                </a:cxn>
                <a:cxn ang="0">
                  <a:pos x="192" y="55"/>
                </a:cxn>
                <a:cxn ang="0">
                  <a:pos x="200" y="50"/>
                </a:cxn>
                <a:cxn ang="0">
                  <a:pos x="201" y="49"/>
                </a:cxn>
                <a:cxn ang="0">
                  <a:pos x="197" y="49"/>
                </a:cxn>
                <a:cxn ang="0">
                  <a:pos x="208" y="50"/>
                </a:cxn>
                <a:cxn ang="0">
                  <a:pos x="215" y="55"/>
                </a:cxn>
                <a:cxn ang="0">
                  <a:pos x="224" y="79"/>
                </a:cxn>
                <a:cxn ang="0">
                  <a:pos x="226" y="95"/>
                </a:cxn>
                <a:cxn ang="0">
                  <a:pos x="225" y="102"/>
                </a:cxn>
                <a:cxn ang="0">
                  <a:pos x="221" y="120"/>
                </a:cxn>
                <a:cxn ang="0">
                  <a:pos x="211" y="138"/>
                </a:cxn>
                <a:cxn ang="0">
                  <a:pos x="208" y="155"/>
                </a:cxn>
                <a:cxn ang="0">
                  <a:pos x="211" y="172"/>
                </a:cxn>
                <a:cxn ang="0">
                  <a:pos x="226" y="181"/>
                </a:cxn>
                <a:cxn ang="0">
                  <a:pos x="264" y="172"/>
                </a:cxn>
                <a:cxn ang="0">
                  <a:pos x="272" y="190"/>
                </a:cxn>
                <a:cxn ang="0">
                  <a:pos x="273" y="208"/>
                </a:cxn>
                <a:cxn ang="0">
                  <a:pos x="273" y="219"/>
                </a:cxn>
                <a:cxn ang="0">
                  <a:pos x="271" y="253"/>
                </a:cxn>
                <a:cxn ang="0">
                  <a:pos x="267" y="269"/>
                </a:cxn>
                <a:cxn ang="0">
                  <a:pos x="267" y="268"/>
                </a:cxn>
                <a:cxn ang="0">
                  <a:pos x="242" y="251"/>
                </a:cxn>
                <a:cxn ang="0">
                  <a:pos x="217" y="228"/>
                </a:cxn>
                <a:cxn ang="0">
                  <a:pos x="185" y="194"/>
                </a:cxn>
                <a:cxn ang="0">
                  <a:pos x="163" y="185"/>
                </a:cxn>
                <a:cxn ang="0">
                  <a:pos x="139" y="181"/>
                </a:cxn>
                <a:cxn ang="0">
                  <a:pos x="127" y="179"/>
                </a:cxn>
                <a:cxn ang="0">
                  <a:pos x="113" y="178"/>
                </a:cxn>
                <a:cxn ang="0">
                  <a:pos x="99" y="175"/>
                </a:cxn>
                <a:cxn ang="0">
                  <a:pos x="89" y="161"/>
                </a:cxn>
                <a:cxn ang="0">
                  <a:pos x="83" y="141"/>
                </a:cxn>
                <a:cxn ang="0">
                  <a:pos x="58" y="120"/>
                </a:cxn>
                <a:cxn ang="0">
                  <a:pos x="31" y="102"/>
                </a:cxn>
                <a:cxn ang="0">
                  <a:pos x="0" y="88"/>
                </a:cxn>
                <a:cxn ang="0">
                  <a:pos x="3" y="87"/>
                </a:cxn>
              </a:cxnLst>
              <a:rect l="0" t="0" r="r" b="b"/>
              <a:pathLst>
                <a:path w="273" h="269">
                  <a:moveTo>
                    <a:pt x="3" y="87"/>
                  </a:moveTo>
                  <a:lnTo>
                    <a:pt x="16" y="72"/>
                  </a:lnTo>
                  <a:lnTo>
                    <a:pt x="31" y="50"/>
                  </a:lnTo>
                  <a:lnTo>
                    <a:pt x="37" y="38"/>
                  </a:lnTo>
                  <a:lnTo>
                    <a:pt x="46" y="19"/>
                  </a:lnTo>
                  <a:lnTo>
                    <a:pt x="48" y="2"/>
                  </a:lnTo>
                  <a:lnTo>
                    <a:pt x="48" y="1"/>
                  </a:lnTo>
                  <a:lnTo>
                    <a:pt x="55" y="13"/>
                  </a:lnTo>
                  <a:lnTo>
                    <a:pt x="66" y="21"/>
                  </a:lnTo>
                  <a:lnTo>
                    <a:pt x="84" y="25"/>
                  </a:lnTo>
                  <a:lnTo>
                    <a:pt x="99" y="19"/>
                  </a:lnTo>
                  <a:lnTo>
                    <a:pt x="118" y="3"/>
                  </a:lnTo>
                  <a:lnTo>
                    <a:pt x="127" y="0"/>
                  </a:lnTo>
                  <a:lnTo>
                    <a:pt x="137" y="1"/>
                  </a:lnTo>
                  <a:lnTo>
                    <a:pt x="145" y="7"/>
                  </a:lnTo>
                  <a:lnTo>
                    <a:pt x="151" y="17"/>
                  </a:lnTo>
                  <a:lnTo>
                    <a:pt x="153" y="36"/>
                  </a:lnTo>
                  <a:lnTo>
                    <a:pt x="151" y="44"/>
                  </a:lnTo>
                  <a:lnTo>
                    <a:pt x="153" y="54"/>
                  </a:lnTo>
                  <a:lnTo>
                    <a:pt x="157" y="62"/>
                  </a:lnTo>
                  <a:lnTo>
                    <a:pt x="172" y="67"/>
                  </a:lnTo>
                  <a:lnTo>
                    <a:pt x="183" y="64"/>
                  </a:lnTo>
                  <a:lnTo>
                    <a:pt x="192" y="55"/>
                  </a:lnTo>
                  <a:lnTo>
                    <a:pt x="200" y="50"/>
                  </a:lnTo>
                  <a:lnTo>
                    <a:pt x="201" y="49"/>
                  </a:lnTo>
                  <a:lnTo>
                    <a:pt x="197" y="49"/>
                  </a:lnTo>
                  <a:lnTo>
                    <a:pt x="208" y="50"/>
                  </a:lnTo>
                  <a:lnTo>
                    <a:pt x="215" y="55"/>
                  </a:lnTo>
                  <a:lnTo>
                    <a:pt x="224" y="79"/>
                  </a:lnTo>
                  <a:lnTo>
                    <a:pt x="226" y="95"/>
                  </a:lnTo>
                  <a:lnTo>
                    <a:pt x="225" y="102"/>
                  </a:lnTo>
                  <a:lnTo>
                    <a:pt x="221" y="120"/>
                  </a:lnTo>
                  <a:lnTo>
                    <a:pt x="211" y="138"/>
                  </a:lnTo>
                  <a:lnTo>
                    <a:pt x="208" y="155"/>
                  </a:lnTo>
                  <a:lnTo>
                    <a:pt x="211" y="172"/>
                  </a:lnTo>
                  <a:lnTo>
                    <a:pt x="226" y="181"/>
                  </a:lnTo>
                  <a:lnTo>
                    <a:pt x="264" y="172"/>
                  </a:lnTo>
                  <a:lnTo>
                    <a:pt x="272" y="190"/>
                  </a:lnTo>
                  <a:lnTo>
                    <a:pt x="273" y="208"/>
                  </a:lnTo>
                  <a:lnTo>
                    <a:pt x="273" y="219"/>
                  </a:lnTo>
                  <a:lnTo>
                    <a:pt x="271" y="253"/>
                  </a:lnTo>
                  <a:lnTo>
                    <a:pt x="267" y="269"/>
                  </a:lnTo>
                  <a:lnTo>
                    <a:pt x="267" y="268"/>
                  </a:lnTo>
                  <a:lnTo>
                    <a:pt x="242" y="251"/>
                  </a:lnTo>
                  <a:lnTo>
                    <a:pt x="217" y="228"/>
                  </a:lnTo>
                  <a:lnTo>
                    <a:pt x="185" y="194"/>
                  </a:lnTo>
                  <a:lnTo>
                    <a:pt x="163" y="185"/>
                  </a:lnTo>
                  <a:lnTo>
                    <a:pt x="139" y="181"/>
                  </a:lnTo>
                  <a:lnTo>
                    <a:pt x="127" y="179"/>
                  </a:lnTo>
                  <a:lnTo>
                    <a:pt x="113" y="178"/>
                  </a:lnTo>
                  <a:lnTo>
                    <a:pt x="99" y="175"/>
                  </a:lnTo>
                  <a:lnTo>
                    <a:pt x="89" y="161"/>
                  </a:lnTo>
                  <a:lnTo>
                    <a:pt x="83" y="141"/>
                  </a:lnTo>
                  <a:lnTo>
                    <a:pt x="58" y="120"/>
                  </a:lnTo>
                  <a:lnTo>
                    <a:pt x="31" y="102"/>
                  </a:lnTo>
                  <a:lnTo>
                    <a:pt x="0" y="88"/>
                  </a:lnTo>
                  <a:lnTo>
                    <a:pt x="3" y="8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4" name="Freeform 53"/>
            <p:cNvSpPr>
              <a:spLocks/>
            </p:cNvSpPr>
            <p:nvPr/>
          </p:nvSpPr>
          <p:spPr bwMode="auto">
            <a:xfrm rot="306148">
              <a:off x="4863420" y="4188130"/>
              <a:ext cx="212046" cy="227889"/>
            </a:xfrm>
            <a:custGeom>
              <a:avLst/>
              <a:gdLst/>
              <a:ahLst/>
              <a:cxnLst>
                <a:cxn ang="0">
                  <a:pos x="12" y="513"/>
                </a:cxn>
                <a:cxn ang="0">
                  <a:pos x="0" y="461"/>
                </a:cxn>
                <a:cxn ang="0">
                  <a:pos x="15" y="442"/>
                </a:cxn>
                <a:cxn ang="0">
                  <a:pos x="39" y="446"/>
                </a:cxn>
                <a:cxn ang="0">
                  <a:pos x="69" y="437"/>
                </a:cxn>
                <a:cxn ang="0">
                  <a:pos x="91" y="411"/>
                </a:cxn>
                <a:cxn ang="0">
                  <a:pos x="116" y="353"/>
                </a:cxn>
                <a:cxn ang="0">
                  <a:pos x="158" y="313"/>
                </a:cxn>
                <a:cxn ang="0">
                  <a:pos x="232" y="263"/>
                </a:cxn>
                <a:cxn ang="0">
                  <a:pos x="286" y="226"/>
                </a:cxn>
                <a:cxn ang="0">
                  <a:pos x="313" y="163"/>
                </a:cxn>
                <a:cxn ang="0">
                  <a:pos x="338" y="122"/>
                </a:cxn>
                <a:cxn ang="0">
                  <a:pos x="379" y="77"/>
                </a:cxn>
                <a:cxn ang="0">
                  <a:pos x="396" y="34"/>
                </a:cxn>
                <a:cxn ang="0">
                  <a:pos x="396" y="0"/>
                </a:cxn>
                <a:cxn ang="0">
                  <a:pos x="430" y="44"/>
                </a:cxn>
                <a:cxn ang="0">
                  <a:pos x="462" y="79"/>
                </a:cxn>
                <a:cxn ang="0">
                  <a:pos x="462" y="104"/>
                </a:cxn>
                <a:cxn ang="0">
                  <a:pos x="435" y="175"/>
                </a:cxn>
                <a:cxn ang="0">
                  <a:pos x="414" y="227"/>
                </a:cxn>
                <a:cxn ang="0">
                  <a:pos x="437" y="245"/>
                </a:cxn>
                <a:cxn ang="0">
                  <a:pos x="465" y="252"/>
                </a:cxn>
                <a:cxn ang="0">
                  <a:pos x="489" y="278"/>
                </a:cxn>
                <a:cxn ang="0">
                  <a:pos x="499" y="319"/>
                </a:cxn>
                <a:cxn ang="0">
                  <a:pos x="489" y="350"/>
                </a:cxn>
                <a:cxn ang="0">
                  <a:pos x="478" y="359"/>
                </a:cxn>
                <a:cxn ang="0">
                  <a:pos x="440" y="401"/>
                </a:cxn>
                <a:cxn ang="0">
                  <a:pos x="424" y="452"/>
                </a:cxn>
                <a:cxn ang="0">
                  <a:pos x="428" y="491"/>
                </a:cxn>
                <a:cxn ang="0">
                  <a:pos x="454" y="530"/>
                </a:cxn>
                <a:cxn ang="0">
                  <a:pos x="483" y="549"/>
                </a:cxn>
                <a:cxn ang="0">
                  <a:pos x="529" y="575"/>
                </a:cxn>
                <a:cxn ang="0">
                  <a:pos x="541" y="593"/>
                </a:cxn>
                <a:cxn ang="0">
                  <a:pos x="548" y="631"/>
                </a:cxn>
                <a:cxn ang="0">
                  <a:pos x="544" y="679"/>
                </a:cxn>
                <a:cxn ang="0">
                  <a:pos x="407" y="686"/>
                </a:cxn>
                <a:cxn ang="0">
                  <a:pos x="359" y="697"/>
                </a:cxn>
                <a:cxn ang="0">
                  <a:pos x="290" y="701"/>
                </a:cxn>
                <a:cxn ang="0">
                  <a:pos x="185" y="705"/>
                </a:cxn>
                <a:cxn ang="0">
                  <a:pos x="114" y="714"/>
                </a:cxn>
                <a:cxn ang="0">
                  <a:pos x="114" y="674"/>
                </a:cxn>
                <a:cxn ang="0">
                  <a:pos x="114" y="625"/>
                </a:cxn>
                <a:cxn ang="0">
                  <a:pos x="111" y="609"/>
                </a:cxn>
                <a:cxn ang="0">
                  <a:pos x="99" y="599"/>
                </a:cxn>
                <a:cxn ang="0">
                  <a:pos x="69" y="600"/>
                </a:cxn>
                <a:cxn ang="0">
                  <a:pos x="56" y="581"/>
                </a:cxn>
                <a:cxn ang="0">
                  <a:pos x="44" y="565"/>
                </a:cxn>
                <a:cxn ang="0">
                  <a:pos x="10" y="547"/>
                </a:cxn>
              </a:cxnLst>
              <a:rect l="0" t="0" r="r" b="b"/>
              <a:pathLst>
                <a:path w="548" h="714">
                  <a:moveTo>
                    <a:pt x="10" y="543"/>
                  </a:moveTo>
                  <a:lnTo>
                    <a:pt x="12" y="513"/>
                  </a:lnTo>
                  <a:lnTo>
                    <a:pt x="7" y="476"/>
                  </a:lnTo>
                  <a:lnTo>
                    <a:pt x="0" y="461"/>
                  </a:lnTo>
                  <a:lnTo>
                    <a:pt x="3" y="448"/>
                  </a:lnTo>
                  <a:lnTo>
                    <a:pt x="15" y="442"/>
                  </a:lnTo>
                  <a:lnTo>
                    <a:pt x="23" y="442"/>
                  </a:lnTo>
                  <a:lnTo>
                    <a:pt x="39" y="446"/>
                  </a:lnTo>
                  <a:lnTo>
                    <a:pt x="52" y="444"/>
                  </a:lnTo>
                  <a:lnTo>
                    <a:pt x="69" y="437"/>
                  </a:lnTo>
                  <a:lnTo>
                    <a:pt x="83" y="427"/>
                  </a:lnTo>
                  <a:lnTo>
                    <a:pt x="91" y="411"/>
                  </a:lnTo>
                  <a:lnTo>
                    <a:pt x="103" y="373"/>
                  </a:lnTo>
                  <a:lnTo>
                    <a:pt x="116" y="353"/>
                  </a:lnTo>
                  <a:lnTo>
                    <a:pt x="132" y="337"/>
                  </a:lnTo>
                  <a:lnTo>
                    <a:pt x="158" y="313"/>
                  </a:lnTo>
                  <a:lnTo>
                    <a:pt x="179" y="300"/>
                  </a:lnTo>
                  <a:lnTo>
                    <a:pt x="232" y="263"/>
                  </a:lnTo>
                  <a:lnTo>
                    <a:pt x="261" y="246"/>
                  </a:lnTo>
                  <a:lnTo>
                    <a:pt x="286" y="226"/>
                  </a:lnTo>
                  <a:lnTo>
                    <a:pt x="297" y="211"/>
                  </a:lnTo>
                  <a:lnTo>
                    <a:pt x="313" y="163"/>
                  </a:lnTo>
                  <a:lnTo>
                    <a:pt x="320" y="147"/>
                  </a:lnTo>
                  <a:lnTo>
                    <a:pt x="338" y="122"/>
                  </a:lnTo>
                  <a:lnTo>
                    <a:pt x="364" y="98"/>
                  </a:lnTo>
                  <a:lnTo>
                    <a:pt x="379" y="77"/>
                  </a:lnTo>
                  <a:lnTo>
                    <a:pt x="391" y="53"/>
                  </a:lnTo>
                  <a:lnTo>
                    <a:pt x="396" y="34"/>
                  </a:lnTo>
                  <a:lnTo>
                    <a:pt x="398" y="0"/>
                  </a:lnTo>
                  <a:lnTo>
                    <a:pt x="396" y="0"/>
                  </a:lnTo>
                  <a:lnTo>
                    <a:pt x="413" y="23"/>
                  </a:lnTo>
                  <a:lnTo>
                    <a:pt x="430" y="44"/>
                  </a:lnTo>
                  <a:lnTo>
                    <a:pt x="446" y="56"/>
                  </a:lnTo>
                  <a:lnTo>
                    <a:pt x="462" y="79"/>
                  </a:lnTo>
                  <a:lnTo>
                    <a:pt x="463" y="87"/>
                  </a:lnTo>
                  <a:lnTo>
                    <a:pt x="462" y="104"/>
                  </a:lnTo>
                  <a:lnTo>
                    <a:pt x="451" y="139"/>
                  </a:lnTo>
                  <a:lnTo>
                    <a:pt x="435" y="175"/>
                  </a:lnTo>
                  <a:lnTo>
                    <a:pt x="419" y="209"/>
                  </a:lnTo>
                  <a:lnTo>
                    <a:pt x="414" y="227"/>
                  </a:lnTo>
                  <a:lnTo>
                    <a:pt x="423" y="240"/>
                  </a:lnTo>
                  <a:lnTo>
                    <a:pt x="437" y="245"/>
                  </a:lnTo>
                  <a:lnTo>
                    <a:pt x="453" y="250"/>
                  </a:lnTo>
                  <a:lnTo>
                    <a:pt x="465" y="252"/>
                  </a:lnTo>
                  <a:lnTo>
                    <a:pt x="478" y="262"/>
                  </a:lnTo>
                  <a:lnTo>
                    <a:pt x="489" y="278"/>
                  </a:lnTo>
                  <a:lnTo>
                    <a:pt x="499" y="300"/>
                  </a:lnTo>
                  <a:lnTo>
                    <a:pt x="499" y="319"/>
                  </a:lnTo>
                  <a:lnTo>
                    <a:pt x="489" y="349"/>
                  </a:lnTo>
                  <a:lnTo>
                    <a:pt x="489" y="350"/>
                  </a:lnTo>
                  <a:lnTo>
                    <a:pt x="480" y="356"/>
                  </a:lnTo>
                  <a:lnTo>
                    <a:pt x="478" y="359"/>
                  </a:lnTo>
                  <a:lnTo>
                    <a:pt x="458" y="376"/>
                  </a:lnTo>
                  <a:lnTo>
                    <a:pt x="440" y="401"/>
                  </a:lnTo>
                  <a:lnTo>
                    <a:pt x="428" y="419"/>
                  </a:lnTo>
                  <a:lnTo>
                    <a:pt x="424" y="452"/>
                  </a:lnTo>
                  <a:lnTo>
                    <a:pt x="423" y="476"/>
                  </a:lnTo>
                  <a:lnTo>
                    <a:pt x="428" y="491"/>
                  </a:lnTo>
                  <a:lnTo>
                    <a:pt x="434" y="506"/>
                  </a:lnTo>
                  <a:lnTo>
                    <a:pt x="454" y="530"/>
                  </a:lnTo>
                  <a:lnTo>
                    <a:pt x="478" y="548"/>
                  </a:lnTo>
                  <a:lnTo>
                    <a:pt x="483" y="549"/>
                  </a:lnTo>
                  <a:lnTo>
                    <a:pt x="521" y="565"/>
                  </a:lnTo>
                  <a:lnTo>
                    <a:pt x="529" y="575"/>
                  </a:lnTo>
                  <a:lnTo>
                    <a:pt x="541" y="596"/>
                  </a:lnTo>
                  <a:lnTo>
                    <a:pt x="541" y="593"/>
                  </a:lnTo>
                  <a:lnTo>
                    <a:pt x="548" y="618"/>
                  </a:lnTo>
                  <a:lnTo>
                    <a:pt x="548" y="631"/>
                  </a:lnTo>
                  <a:lnTo>
                    <a:pt x="548" y="650"/>
                  </a:lnTo>
                  <a:lnTo>
                    <a:pt x="544" y="679"/>
                  </a:lnTo>
                  <a:lnTo>
                    <a:pt x="452" y="681"/>
                  </a:lnTo>
                  <a:lnTo>
                    <a:pt x="407" y="686"/>
                  </a:lnTo>
                  <a:lnTo>
                    <a:pt x="360" y="694"/>
                  </a:lnTo>
                  <a:lnTo>
                    <a:pt x="359" y="697"/>
                  </a:lnTo>
                  <a:lnTo>
                    <a:pt x="336" y="697"/>
                  </a:lnTo>
                  <a:lnTo>
                    <a:pt x="290" y="701"/>
                  </a:lnTo>
                  <a:lnTo>
                    <a:pt x="219" y="708"/>
                  </a:lnTo>
                  <a:lnTo>
                    <a:pt x="185" y="705"/>
                  </a:lnTo>
                  <a:lnTo>
                    <a:pt x="167" y="709"/>
                  </a:lnTo>
                  <a:lnTo>
                    <a:pt x="114" y="714"/>
                  </a:lnTo>
                  <a:lnTo>
                    <a:pt x="117" y="709"/>
                  </a:lnTo>
                  <a:lnTo>
                    <a:pt x="114" y="674"/>
                  </a:lnTo>
                  <a:lnTo>
                    <a:pt x="109" y="652"/>
                  </a:lnTo>
                  <a:lnTo>
                    <a:pt x="114" y="625"/>
                  </a:lnTo>
                  <a:lnTo>
                    <a:pt x="111" y="616"/>
                  </a:lnTo>
                  <a:lnTo>
                    <a:pt x="111" y="609"/>
                  </a:lnTo>
                  <a:lnTo>
                    <a:pt x="109" y="599"/>
                  </a:lnTo>
                  <a:lnTo>
                    <a:pt x="99" y="599"/>
                  </a:lnTo>
                  <a:lnTo>
                    <a:pt x="85" y="603"/>
                  </a:lnTo>
                  <a:lnTo>
                    <a:pt x="69" y="600"/>
                  </a:lnTo>
                  <a:lnTo>
                    <a:pt x="59" y="593"/>
                  </a:lnTo>
                  <a:lnTo>
                    <a:pt x="56" y="581"/>
                  </a:lnTo>
                  <a:lnTo>
                    <a:pt x="57" y="565"/>
                  </a:lnTo>
                  <a:lnTo>
                    <a:pt x="44" y="565"/>
                  </a:lnTo>
                  <a:lnTo>
                    <a:pt x="28" y="559"/>
                  </a:lnTo>
                  <a:lnTo>
                    <a:pt x="10" y="547"/>
                  </a:lnTo>
                  <a:lnTo>
                    <a:pt x="10" y="54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5" name="Freeform 54"/>
            <p:cNvSpPr>
              <a:spLocks/>
            </p:cNvSpPr>
            <p:nvPr/>
          </p:nvSpPr>
          <p:spPr bwMode="auto">
            <a:xfrm rot="306148">
              <a:off x="4894264" y="4411240"/>
              <a:ext cx="42409" cy="28685"/>
            </a:xfrm>
            <a:custGeom>
              <a:avLst/>
              <a:gdLst/>
              <a:ahLst/>
              <a:cxnLst>
                <a:cxn ang="0">
                  <a:pos x="0" y="84"/>
                </a:cxn>
                <a:cxn ang="0">
                  <a:pos x="0" y="59"/>
                </a:cxn>
                <a:cxn ang="0">
                  <a:pos x="0" y="39"/>
                </a:cxn>
                <a:cxn ang="0">
                  <a:pos x="6" y="3"/>
                </a:cxn>
                <a:cxn ang="0">
                  <a:pos x="2" y="7"/>
                </a:cxn>
                <a:cxn ang="0">
                  <a:pos x="53" y="3"/>
                </a:cxn>
                <a:cxn ang="0">
                  <a:pos x="71" y="0"/>
                </a:cxn>
                <a:cxn ang="0">
                  <a:pos x="106" y="2"/>
                </a:cxn>
                <a:cxn ang="0">
                  <a:pos x="108" y="31"/>
                </a:cxn>
                <a:cxn ang="0">
                  <a:pos x="106" y="59"/>
                </a:cxn>
                <a:cxn ang="0">
                  <a:pos x="101" y="66"/>
                </a:cxn>
                <a:cxn ang="0">
                  <a:pos x="90" y="72"/>
                </a:cxn>
                <a:cxn ang="0">
                  <a:pos x="2" y="90"/>
                </a:cxn>
                <a:cxn ang="0">
                  <a:pos x="0" y="84"/>
                </a:cxn>
              </a:cxnLst>
              <a:rect l="0" t="0" r="r" b="b"/>
              <a:pathLst>
                <a:path w="108" h="90">
                  <a:moveTo>
                    <a:pt x="0" y="84"/>
                  </a:moveTo>
                  <a:lnTo>
                    <a:pt x="0" y="59"/>
                  </a:lnTo>
                  <a:lnTo>
                    <a:pt x="0" y="39"/>
                  </a:lnTo>
                  <a:lnTo>
                    <a:pt x="6" y="3"/>
                  </a:lnTo>
                  <a:lnTo>
                    <a:pt x="2" y="7"/>
                  </a:lnTo>
                  <a:lnTo>
                    <a:pt x="53" y="3"/>
                  </a:lnTo>
                  <a:lnTo>
                    <a:pt x="71" y="0"/>
                  </a:lnTo>
                  <a:lnTo>
                    <a:pt x="106" y="2"/>
                  </a:lnTo>
                  <a:lnTo>
                    <a:pt x="108" y="31"/>
                  </a:lnTo>
                  <a:lnTo>
                    <a:pt x="106" y="59"/>
                  </a:lnTo>
                  <a:lnTo>
                    <a:pt x="101" y="66"/>
                  </a:lnTo>
                  <a:lnTo>
                    <a:pt x="90" y="72"/>
                  </a:lnTo>
                  <a:lnTo>
                    <a:pt x="2" y="90"/>
                  </a:lnTo>
                  <a:lnTo>
                    <a:pt x="0" y="8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6" name="Freeform 55"/>
            <p:cNvSpPr>
              <a:spLocks/>
            </p:cNvSpPr>
            <p:nvPr/>
          </p:nvSpPr>
          <p:spPr bwMode="auto">
            <a:xfrm rot="306148">
              <a:off x="4884626" y="4411240"/>
              <a:ext cx="146505" cy="127490"/>
            </a:xfrm>
            <a:custGeom>
              <a:avLst/>
              <a:gdLst/>
              <a:ahLst/>
              <a:cxnLst>
                <a:cxn ang="0">
                  <a:pos x="102" y="395"/>
                </a:cxn>
                <a:cxn ang="0">
                  <a:pos x="38" y="361"/>
                </a:cxn>
                <a:cxn ang="0">
                  <a:pos x="20" y="332"/>
                </a:cxn>
                <a:cxn ang="0">
                  <a:pos x="16" y="305"/>
                </a:cxn>
                <a:cxn ang="0">
                  <a:pos x="24" y="280"/>
                </a:cxn>
                <a:cxn ang="0">
                  <a:pos x="30" y="267"/>
                </a:cxn>
                <a:cxn ang="0">
                  <a:pos x="5" y="232"/>
                </a:cxn>
                <a:cxn ang="0">
                  <a:pos x="2" y="195"/>
                </a:cxn>
                <a:cxn ang="0">
                  <a:pos x="24" y="171"/>
                </a:cxn>
                <a:cxn ang="0">
                  <a:pos x="26" y="151"/>
                </a:cxn>
                <a:cxn ang="0">
                  <a:pos x="7" y="95"/>
                </a:cxn>
                <a:cxn ang="0">
                  <a:pos x="100" y="83"/>
                </a:cxn>
                <a:cxn ang="0">
                  <a:pos x="116" y="70"/>
                </a:cxn>
                <a:cxn ang="0">
                  <a:pos x="116" y="12"/>
                </a:cxn>
                <a:cxn ang="0">
                  <a:pos x="232" y="0"/>
                </a:cxn>
                <a:cxn ang="0">
                  <a:pos x="252" y="1"/>
                </a:cxn>
                <a:cxn ang="0">
                  <a:pos x="272" y="25"/>
                </a:cxn>
                <a:cxn ang="0">
                  <a:pos x="301" y="35"/>
                </a:cxn>
                <a:cxn ang="0">
                  <a:pos x="331" y="18"/>
                </a:cxn>
                <a:cxn ang="0">
                  <a:pos x="342" y="25"/>
                </a:cxn>
                <a:cxn ang="0">
                  <a:pos x="339" y="57"/>
                </a:cxn>
                <a:cxn ang="0">
                  <a:pos x="323" y="94"/>
                </a:cxn>
                <a:cxn ang="0">
                  <a:pos x="366" y="198"/>
                </a:cxn>
                <a:cxn ang="0">
                  <a:pos x="375" y="235"/>
                </a:cxn>
                <a:cxn ang="0">
                  <a:pos x="372" y="285"/>
                </a:cxn>
                <a:cxn ang="0">
                  <a:pos x="349" y="298"/>
                </a:cxn>
                <a:cxn ang="0">
                  <a:pos x="305" y="296"/>
                </a:cxn>
                <a:cxn ang="0">
                  <a:pos x="286" y="274"/>
                </a:cxn>
                <a:cxn ang="0">
                  <a:pos x="257" y="255"/>
                </a:cxn>
                <a:cxn ang="0">
                  <a:pos x="220" y="279"/>
                </a:cxn>
                <a:cxn ang="0">
                  <a:pos x="211" y="308"/>
                </a:cxn>
                <a:cxn ang="0">
                  <a:pos x="206" y="341"/>
                </a:cxn>
                <a:cxn ang="0">
                  <a:pos x="199" y="375"/>
                </a:cxn>
                <a:cxn ang="0">
                  <a:pos x="179" y="401"/>
                </a:cxn>
                <a:cxn ang="0">
                  <a:pos x="139" y="398"/>
                </a:cxn>
                <a:cxn ang="0">
                  <a:pos x="116" y="399"/>
                </a:cxn>
                <a:cxn ang="0">
                  <a:pos x="111" y="398"/>
                </a:cxn>
              </a:cxnLst>
              <a:rect l="0" t="0" r="r" b="b"/>
              <a:pathLst>
                <a:path w="380" h="401">
                  <a:moveTo>
                    <a:pt x="111" y="398"/>
                  </a:moveTo>
                  <a:lnTo>
                    <a:pt x="102" y="395"/>
                  </a:lnTo>
                  <a:lnTo>
                    <a:pt x="60" y="374"/>
                  </a:lnTo>
                  <a:lnTo>
                    <a:pt x="38" y="361"/>
                  </a:lnTo>
                  <a:lnTo>
                    <a:pt x="28" y="344"/>
                  </a:lnTo>
                  <a:lnTo>
                    <a:pt x="20" y="332"/>
                  </a:lnTo>
                  <a:lnTo>
                    <a:pt x="17" y="317"/>
                  </a:lnTo>
                  <a:lnTo>
                    <a:pt x="16" y="305"/>
                  </a:lnTo>
                  <a:lnTo>
                    <a:pt x="19" y="292"/>
                  </a:lnTo>
                  <a:lnTo>
                    <a:pt x="24" y="280"/>
                  </a:lnTo>
                  <a:lnTo>
                    <a:pt x="30" y="274"/>
                  </a:lnTo>
                  <a:lnTo>
                    <a:pt x="30" y="267"/>
                  </a:lnTo>
                  <a:lnTo>
                    <a:pt x="17" y="250"/>
                  </a:lnTo>
                  <a:lnTo>
                    <a:pt x="5" y="232"/>
                  </a:lnTo>
                  <a:lnTo>
                    <a:pt x="0" y="211"/>
                  </a:lnTo>
                  <a:lnTo>
                    <a:pt x="2" y="195"/>
                  </a:lnTo>
                  <a:lnTo>
                    <a:pt x="7" y="181"/>
                  </a:lnTo>
                  <a:lnTo>
                    <a:pt x="24" y="171"/>
                  </a:lnTo>
                  <a:lnTo>
                    <a:pt x="28" y="159"/>
                  </a:lnTo>
                  <a:lnTo>
                    <a:pt x="26" y="151"/>
                  </a:lnTo>
                  <a:lnTo>
                    <a:pt x="20" y="148"/>
                  </a:lnTo>
                  <a:lnTo>
                    <a:pt x="7" y="95"/>
                  </a:lnTo>
                  <a:lnTo>
                    <a:pt x="11" y="101"/>
                  </a:lnTo>
                  <a:lnTo>
                    <a:pt x="100" y="83"/>
                  </a:lnTo>
                  <a:lnTo>
                    <a:pt x="111" y="77"/>
                  </a:lnTo>
                  <a:lnTo>
                    <a:pt x="116" y="70"/>
                  </a:lnTo>
                  <a:lnTo>
                    <a:pt x="118" y="41"/>
                  </a:lnTo>
                  <a:lnTo>
                    <a:pt x="116" y="12"/>
                  </a:lnTo>
                  <a:lnTo>
                    <a:pt x="187" y="6"/>
                  </a:lnTo>
                  <a:lnTo>
                    <a:pt x="232" y="0"/>
                  </a:lnTo>
                  <a:lnTo>
                    <a:pt x="255" y="0"/>
                  </a:lnTo>
                  <a:lnTo>
                    <a:pt x="252" y="1"/>
                  </a:lnTo>
                  <a:lnTo>
                    <a:pt x="259" y="18"/>
                  </a:lnTo>
                  <a:lnTo>
                    <a:pt x="272" y="25"/>
                  </a:lnTo>
                  <a:lnTo>
                    <a:pt x="284" y="35"/>
                  </a:lnTo>
                  <a:lnTo>
                    <a:pt x="301" y="35"/>
                  </a:lnTo>
                  <a:lnTo>
                    <a:pt x="314" y="32"/>
                  </a:lnTo>
                  <a:lnTo>
                    <a:pt x="331" y="18"/>
                  </a:lnTo>
                  <a:lnTo>
                    <a:pt x="339" y="18"/>
                  </a:lnTo>
                  <a:lnTo>
                    <a:pt x="342" y="25"/>
                  </a:lnTo>
                  <a:lnTo>
                    <a:pt x="340" y="42"/>
                  </a:lnTo>
                  <a:lnTo>
                    <a:pt x="339" y="57"/>
                  </a:lnTo>
                  <a:lnTo>
                    <a:pt x="330" y="80"/>
                  </a:lnTo>
                  <a:lnTo>
                    <a:pt x="323" y="94"/>
                  </a:lnTo>
                  <a:lnTo>
                    <a:pt x="328" y="101"/>
                  </a:lnTo>
                  <a:lnTo>
                    <a:pt x="366" y="198"/>
                  </a:lnTo>
                  <a:lnTo>
                    <a:pt x="372" y="214"/>
                  </a:lnTo>
                  <a:lnTo>
                    <a:pt x="375" y="235"/>
                  </a:lnTo>
                  <a:lnTo>
                    <a:pt x="380" y="269"/>
                  </a:lnTo>
                  <a:lnTo>
                    <a:pt x="372" y="285"/>
                  </a:lnTo>
                  <a:lnTo>
                    <a:pt x="365" y="290"/>
                  </a:lnTo>
                  <a:lnTo>
                    <a:pt x="349" y="298"/>
                  </a:lnTo>
                  <a:lnTo>
                    <a:pt x="327" y="300"/>
                  </a:lnTo>
                  <a:lnTo>
                    <a:pt x="305" y="296"/>
                  </a:lnTo>
                  <a:lnTo>
                    <a:pt x="296" y="287"/>
                  </a:lnTo>
                  <a:lnTo>
                    <a:pt x="286" y="274"/>
                  </a:lnTo>
                  <a:lnTo>
                    <a:pt x="275" y="262"/>
                  </a:lnTo>
                  <a:lnTo>
                    <a:pt x="257" y="255"/>
                  </a:lnTo>
                  <a:lnTo>
                    <a:pt x="235" y="261"/>
                  </a:lnTo>
                  <a:lnTo>
                    <a:pt x="220" y="279"/>
                  </a:lnTo>
                  <a:lnTo>
                    <a:pt x="215" y="293"/>
                  </a:lnTo>
                  <a:lnTo>
                    <a:pt x="211" y="308"/>
                  </a:lnTo>
                  <a:lnTo>
                    <a:pt x="208" y="328"/>
                  </a:lnTo>
                  <a:lnTo>
                    <a:pt x="206" y="341"/>
                  </a:lnTo>
                  <a:lnTo>
                    <a:pt x="204" y="356"/>
                  </a:lnTo>
                  <a:lnTo>
                    <a:pt x="199" y="375"/>
                  </a:lnTo>
                  <a:lnTo>
                    <a:pt x="192" y="390"/>
                  </a:lnTo>
                  <a:lnTo>
                    <a:pt x="179" y="401"/>
                  </a:lnTo>
                  <a:lnTo>
                    <a:pt x="164" y="401"/>
                  </a:lnTo>
                  <a:lnTo>
                    <a:pt x="139" y="398"/>
                  </a:lnTo>
                  <a:lnTo>
                    <a:pt x="122" y="398"/>
                  </a:lnTo>
                  <a:lnTo>
                    <a:pt x="116" y="399"/>
                  </a:lnTo>
                  <a:lnTo>
                    <a:pt x="111" y="399"/>
                  </a:lnTo>
                  <a:lnTo>
                    <a:pt x="111" y="39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7" name="Freeform 56"/>
            <p:cNvSpPr>
              <a:spLocks/>
            </p:cNvSpPr>
            <p:nvPr/>
          </p:nvSpPr>
          <p:spPr bwMode="auto">
            <a:xfrm rot="306148">
              <a:off x="5027275" y="4218410"/>
              <a:ext cx="358552" cy="178486"/>
            </a:xfrm>
            <a:custGeom>
              <a:avLst/>
              <a:gdLst/>
              <a:ahLst/>
              <a:cxnLst>
                <a:cxn ang="0">
                  <a:pos x="569" y="6"/>
                </a:cxn>
                <a:cxn ang="0">
                  <a:pos x="525" y="26"/>
                </a:cxn>
                <a:cxn ang="0">
                  <a:pos x="464" y="65"/>
                </a:cxn>
                <a:cxn ang="0">
                  <a:pos x="441" y="117"/>
                </a:cxn>
                <a:cxn ang="0">
                  <a:pos x="424" y="190"/>
                </a:cxn>
                <a:cxn ang="0">
                  <a:pos x="386" y="205"/>
                </a:cxn>
                <a:cxn ang="0">
                  <a:pos x="327" y="201"/>
                </a:cxn>
                <a:cxn ang="0">
                  <a:pos x="295" y="208"/>
                </a:cxn>
                <a:cxn ang="0">
                  <a:pos x="272" y="232"/>
                </a:cxn>
                <a:cxn ang="0">
                  <a:pos x="220" y="263"/>
                </a:cxn>
                <a:cxn ang="0">
                  <a:pos x="150" y="298"/>
                </a:cxn>
                <a:cxn ang="0">
                  <a:pos x="65" y="313"/>
                </a:cxn>
                <a:cxn ang="0">
                  <a:pos x="57" y="315"/>
                </a:cxn>
                <a:cxn ang="0">
                  <a:pos x="35" y="335"/>
                </a:cxn>
                <a:cxn ang="0">
                  <a:pos x="5" y="378"/>
                </a:cxn>
                <a:cxn ang="0">
                  <a:pos x="0" y="435"/>
                </a:cxn>
                <a:cxn ang="0">
                  <a:pos x="11" y="465"/>
                </a:cxn>
                <a:cxn ang="0">
                  <a:pos x="54" y="507"/>
                </a:cxn>
                <a:cxn ang="0">
                  <a:pos x="98" y="525"/>
                </a:cxn>
                <a:cxn ang="0">
                  <a:pos x="118" y="555"/>
                </a:cxn>
                <a:cxn ang="0">
                  <a:pos x="124" y="555"/>
                </a:cxn>
                <a:cxn ang="0">
                  <a:pos x="228" y="518"/>
                </a:cxn>
                <a:cxn ang="0">
                  <a:pos x="264" y="520"/>
                </a:cxn>
                <a:cxn ang="0">
                  <a:pos x="299" y="518"/>
                </a:cxn>
                <a:cxn ang="0">
                  <a:pos x="314" y="501"/>
                </a:cxn>
                <a:cxn ang="0">
                  <a:pos x="326" y="465"/>
                </a:cxn>
                <a:cxn ang="0">
                  <a:pos x="348" y="440"/>
                </a:cxn>
                <a:cxn ang="0">
                  <a:pos x="384" y="429"/>
                </a:cxn>
                <a:cxn ang="0">
                  <a:pos x="436" y="444"/>
                </a:cxn>
                <a:cxn ang="0">
                  <a:pos x="478" y="469"/>
                </a:cxn>
                <a:cxn ang="0">
                  <a:pos x="566" y="481"/>
                </a:cxn>
                <a:cxn ang="0">
                  <a:pos x="601" y="464"/>
                </a:cxn>
                <a:cxn ang="0">
                  <a:pos x="647" y="429"/>
                </a:cxn>
                <a:cxn ang="0">
                  <a:pos x="674" y="431"/>
                </a:cxn>
                <a:cxn ang="0">
                  <a:pos x="700" y="447"/>
                </a:cxn>
                <a:cxn ang="0">
                  <a:pos x="723" y="447"/>
                </a:cxn>
                <a:cxn ang="0">
                  <a:pos x="740" y="420"/>
                </a:cxn>
                <a:cxn ang="0">
                  <a:pos x="772" y="385"/>
                </a:cxn>
                <a:cxn ang="0">
                  <a:pos x="876" y="378"/>
                </a:cxn>
                <a:cxn ang="0">
                  <a:pos x="927" y="364"/>
                </a:cxn>
                <a:cxn ang="0">
                  <a:pos x="888" y="308"/>
                </a:cxn>
                <a:cxn ang="0">
                  <a:pos x="856" y="292"/>
                </a:cxn>
                <a:cxn ang="0">
                  <a:pos x="853" y="245"/>
                </a:cxn>
                <a:cxn ang="0">
                  <a:pos x="821" y="252"/>
                </a:cxn>
                <a:cxn ang="0">
                  <a:pos x="793" y="244"/>
                </a:cxn>
                <a:cxn ang="0">
                  <a:pos x="781" y="227"/>
                </a:cxn>
                <a:cxn ang="0">
                  <a:pos x="778" y="193"/>
                </a:cxn>
                <a:cxn ang="0">
                  <a:pos x="744" y="174"/>
                </a:cxn>
                <a:cxn ang="0">
                  <a:pos x="700" y="168"/>
                </a:cxn>
                <a:cxn ang="0">
                  <a:pos x="680" y="140"/>
                </a:cxn>
                <a:cxn ang="0">
                  <a:pos x="680" y="123"/>
                </a:cxn>
                <a:cxn ang="0">
                  <a:pos x="680" y="77"/>
                </a:cxn>
                <a:cxn ang="0">
                  <a:pos x="650" y="64"/>
                </a:cxn>
                <a:cxn ang="0">
                  <a:pos x="619" y="59"/>
                </a:cxn>
                <a:cxn ang="0">
                  <a:pos x="604" y="41"/>
                </a:cxn>
                <a:cxn ang="0">
                  <a:pos x="610" y="9"/>
                </a:cxn>
                <a:cxn ang="0">
                  <a:pos x="587" y="0"/>
                </a:cxn>
              </a:cxnLst>
              <a:rect l="0" t="0" r="r" b="b"/>
              <a:pathLst>
                <a:path w="931" h="558">
                  <a:moveTo>
                    <a:pt x="587" y="1"/>
                  </a:moveTo>
                  <a:lnTo>
                    <a:pt x="569" y="6"/>
                  </a:lnTo>
                  <a:lnTo>
                    <a:pt x="553" y="12"/>
                  </a:lnTo>
                  <a:lnTo>
                    <a:pt x="525" y="26"/>
                  </a:lnTo>
                  <a:lnTo>
                    <a:pt x="479" y="48"/>
                  </a:lnTo>
                  <a:lnTo>
                    <a:pt x="464" y="65"/>
                  </a:lnTo>
                  <a:lnTo>
                    <a:pt x="456" y="81"/>
                  </a:lnTo>
                  <a:lnTo>
                    <a:pt x="441" y="117"/>
                  </a:lnTo>
                  <a:lnTo>
                    <a:pt x="430" y="163"/>
                  </a:lnTo>
                  <a:lnTo>
                    <a:pt x="424" y="190"/>
                  </a:lnTo>
                  <a:lnTo>
                    <a:pt x="407" y="202"/>
                  </a:lnTo>
                  <a:lnTo>
                    <a:pt x="386" y="205"/>
                  </a:lnTo>
                  <a:lnTo>
                    <a:pt x="360" y="203"/>
                  </a:lnTo>
                  <a:lnTo>
                    <a:pt x="327" y="201"/>
                  </a:lnTo>
                  <a:lnTo>
                    <a:pt x="310" y="203"/>
                  </a:lnTo>
                  <a:lnTo>
                    <a:pt x="295" y="208"/>
                  </a:lnTo>
                  <a:lnTo>
                    <a:pt x="284" y="216"/>
                  </a:lnTo>
                  <a:lnTo>
                    <a:pt x="272" y="232"/>
                  </a:lnTo>
                  <a:lnTo>
                    <a:pt x="258" y="250"/>
                  </a:lnTo>
                  <a:lnTo>
                    <a:pt x="220" y="263"/>
                  </a:lnTo>
                  <a:lnTo>
                    <a:pt x="206" y="272"/>
                  </a:lnTo>
                  <a:lnTo>
                    <a:pt x="150" y="298"/>
                  </a:lnTo>
                  <a:lnTo>
                    <a:pt x="103" y="309"/>
                  </a:lnTo>
                  <a:lnTo>
                    <a:pt x="65" y="313"/>
                  </a:lnTo>
                  <a:lnTo>
                    <a:pt x="66" y="309"/>
                  </a:lnTo>
                  <a:lnTo>
                    <a:pt x="57" y="315"/>
                  </a:lnTo>
                  <a:lnTo>
                    <a:pt x="54" y="319"/>
                  </a:lnTo>
                  <a:lnTo>
                    <a:pt x="35" y="335"/>
                  </a:lnTo>
                  <a:lnTo>
                    <a:pt x="16" y="360"/>
                  </a:lnTo>
                  <a:lnTo>
                    <a:pt x="5" y="378"/>
                  </a:lnTo>
                  <a:lnTo>
                    <a:pt x="0" y="412"/>
                  </a:lnTo>
                  <a:lnTo>
                    <a:pt x="0" y="435"/>
                  </a:lnTo>
                  <a:lnTo>
                    <a:pt x="5" y="450"/>
                  </a:lnTo>
                  <a:lnTo>
                    <a:pt x="11" y="465"/>
                  </a:lnTo>
                  <a:lnTo>
                    <a:pt x="31" y="489"/>
                  </a:lnTo>
                  <a:lnTo>
                    <a:pt x="54" y="507"/>
                  </a:lnTo>
                  <a:lnTo>
                    <a:pt x="60" y="508"/>
                  </a:lnTo>
                  <a:lnTo>
                    <a:pt x="98" y="525"/>
                  </a:lnTo>
                  <a:lnTo>
                    <a:pt x="106" y="534"/>
                  </a:lnTo>
                  <a:lnTo>
                    <a:pt x="118" y="555"/>
                  </a:lnTo>
                  <a:lnTo>
                    <a:pt x="117" y="558"/>
                  </a:lnTo>
                  <a:lnTo>
                    <a:pt x="124" y="555"/>
                  </a:lnTo>
                  <a:lnTo>
                    <a:pt x="157" y="542"/>
                  </a:lnTo>
                  <a:lnTo>
                    <a:pt x="228" y="518"/>
                  </a:lnTo>
                  <a:lnTo>
                    <a:pt x="245" y="516"/>
                  </a:lnTo>
                  <a:lnTo>
                    <a:pt x="264" y="520"/>
                  </a:lnTo>
                  <a:lnTo>
                    <a:pt x="281" y="523"/>
                  </a:lnTo>
                  <a:lnTo>
                    <a:pt x="299" y="518"/>
                  </a:lnTo>
                  <a:lnTo>
                    <a:pt x="299" y="518"/>
                  </a:lnTo>
                  <a:lnTo>
                    <a:pt x="314" y="501"/>
                  </a:lnTo>
                  <a:lnTo>
                    <a:pt x="321" y="487"/>
                  </a:lnTo>
                  <a:lnTo>
                    <a:pt x="326" y="465"/>
                  </a:lnTo>
                  <a:lnTo>
                    <a:pt x="337" y="449"/>
                  </a:lnTo>
                  <a:lnTo>
                    <a:pt x="348" y="440"/>
                  </a:lnTo>
                  <a:lnTo>
                    <a:pt x="359" y="434"/>
                  </a:lnTo>
                  <a:lnTo>
                    <a:pt x="384" y="429"/>
                  </a:lnTo>
                  <a:lnTo>
                    <a:pt x="411" y="429"/>
                  </a:lnTo>
                  <a:lnTo>
                    <a:pt x="436" y="444"/>
                  </a:lnTo>
                  <a:lnTo>
                    <a:pt x="456" y="456"/>
                  </a:lnTo>
                  <a:lnTo>
                    <a:pt x="478" y="469"/>
                  </a:lnTo>
                  <a:lnTo>
                    <a:pt x="554" y="482"/>
                  </a:lnTo>
                  <a:lnTo>
                    <a:pt x="566" y="481"/>
                  </a:lnTo>
                  <a:lnTo>
                    <a:pt x="590" y="472"/>
                  </a:lnTo>
                  <a:lnTo>
                    <a:pt x="601" y="464"/>
                  </a:lnTo>
                  <a:lnTo>
                    <a:pt x="626" y="440"/>
                  </a:lnTo>
                  <a:lnTo>
                    <a:pt x="647" y="429"/>
                  </a:lnTo>
                  <a:lnTo>
                    <a:pt x="661" y="428"/>
                  </a:lnTo>
                  <a:lnTo>
                    <a:pt x="674" y="431"/>
                  </a:lnTo>
                  <a:lnTo>
                    <a:pt x="682" y="438"/>
                  </a:lnTo>
                  <a:lnTo>
                    <a:pt x="700" y="447"/>
                  </a:lnTo>
                  <a:lnTo>
                    <a:pt x="712" y="449"/>
                  </a:lnTo>
                  <a:lnTo>
                    <a:pt x="723" y="447"/>
                  </a:lnTo>
                  <a:lnTo>
                    <a:pt x="734" y="430"/>
                  </a:lnTo>
                  <a:lnTo>
                    <a:pt x="740" y="420"/>
                  </a:lnTo>
                  <a:lnTo>
                    <a:pt x="750" y="403"/>
                  </a:lnTo>
                  <a:lnTo>
                    <a:pt x="772" y="385"/>
                  </a:lnTo>
                  <a:lnTo>
                    <a:pt x="789" y="379"/>
                  </a:lnTo>
                  <a:lnTo>
                    <a:pt x="876" y="378"/>
                  </a:lnTo>
                  <a:lnTo>
                    <a:pt x="931" y="383"/>
                  </a:lnTo>
                  <a:lnTo>
                    <a:pt x="927" y="364"/>
                  </a:lnTo>
                  <a:lnTo>
                    <a:pt x="906" y="331"/>
                  </a:lnTo>
                  <a:lnTo>
                    <a:pt x="888" y="308"/>
                  </a:lnTo>
                  <a:lnTo>
                    <a:pt x="866" y="303"/>
                  </a:lnTo>
                  <a:lnTo>
                    <a:pt x="856" y="292"/>
                  </a:lnTo>
                  <a:lnTo>
                    <a:pt x="857" y="271"/>
                  </a:lnTo>
                  <a:lnTo>
                    <a:pt x="853" y="245"/>
                  </a:lnTo>
                  <a:lnTo>
                    <a:pt x="837" y="249"/>
                  </a:lnTo>
                  <a:lnTo>
                    <a:pt x="821" y="252"/>
                  </a:lnTo>
                  <a:lnTo>
                    <a:pt x="809" y="251"/>
                  </a:lnTo>
                  <a:lnTo>
                    <a:pt x="793" y="244"/>
                  </a:lnTo>
                  <a:lnTo>
                    <a:pt x="787" y="236"/>
                  </a:lnTo>
                  <a:lnTo>
                    <a:pt x="781" y="227"/>
                  </a:lnTo>
                  <a:lnTo>
                    <a:pt x="780" y="211"/>
                  </a:lnTo>
                  <a:lnTo>
                    <a:pt x="778" y="193"/>
                  </a:lnTo>
                  <a:lnTo>
                    <a:pt x="763" y="180"/>
                  </a:lnTo>
                  <a:lnTo>
                    <a:pt x="744" y="174"/>
                  </a:lnTo>
                  <a:lnTo>
                    <a:pt x="712" y="170"/>
                  </a:lnTo>
                  <a:lnTo>
                    <a:pt x="700" y="168"/>
                  </a:lnTo>
                  <a:lnTo>
                    <a:pt x="683" y="157"/>
                  </a:lnTo>
                  <a:lnTo>
                    <a:pt x="680" y="140"/>
                  </a:lnTo>
                  <a:lnTo>
                    <a:pt x="677" y="135"/>
                  </a:lnTo>
                  <a:lnTo>
                    <a:pt x="680" y="123"/>
                  </a:lnTo>
                  <a:lnTo>
                    <a:pt x="682" y="105"/>
                  </a:lnTo>
                  <a:lnTo>
                    <a:pt x="680" y="77"/>
                  </a:lnTo>
                  <a:lnTo>
                    <a:pt x="667" y="65"/>
                  </a:lnTo>
                  <a:lnTo>
                    <a:pt x="650" y="64"/>
                  </a:lnTo>
                  <a:lnTo>
                    <a:pt x="638" y="64"/>
                  </a:lnTo>
                  <a:lnTo>
                    <a:pt x="619" y="59"/>
                  </a:lnTo>
                  <a:lnTo>
                    <a:pt x="605" y="48"/>
                  </a:lnTo>
                  <a:lnTo>
                    <a:pt x="604" y="41"/>
                  </a:lnTo>
                  <a:lnTo>
                    <a:pt x="604" y="27"/>
                  </a:lnTo>
                  <a:lnTo>
                    <a:pt x="610" y="9"/>
                  </a:lnTo>
                  <a:lnTo>
                    <a:pt x="606" y="1"/>
                  </a:lnTo>
                  <a:lnTo>
                    <a:pt x="587" y="0"/>
                  </a:lnTo>
                  <a:lnTo>
                    <a:pt x="587" y="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8" name="Freeform 57"/>
            <p:cNvSpPr>
              <a:spLocks/>
            </p:cNvSpPr>
            <p:nvPr/>
          </p:nvSpPr>
          <p:spPr bwMode="auto">
            <a:xfrm rot="306148">
              <a:off x="4927035" y="4371399"/>
              <a:ext cx="200481" cy="219920"/>
            </a:xfrm>
            <a:custGeom>
              <a:avLst/>
              <a:gdLst/>
              <a:ahLst/>
              <a:cxnLst>
                <a:cxn ang="0">
                  <a:pos x="132" y="653"/>
                </a:cxn>
                <a:cxn ang="0">
                  <a:pos x="167" y="606"/>
                </a:cxn>
                <a:cxn ang="0">
                  <a:pos x="202" y="581"/>
                </a:cxn>
                <a:cxn ang="0">
                  <a:pos x="228" y="581"/>
                </a:cxn>
                <a:cxn ang="0">
                  <a:pos x="272" y="604"/>
                </a:cxn>
                <a:cxn ang="0">
                  <a:pos x="315" y="601"/>
                </a:cxn>
                <a:cxn ang="0">
                  <a:pos x="346" y="568"/>
                </a:cxn>
                <a:cxn ang="0">
                  <a:pos x="348" y="467"/>
                </a:cxn>
                <a:cxn ang="0">
                  <a:pos x="360" y="437"/>
                </a:cxn>
                <a:cxn ang="0">
                  <a:pos x="408" y="402"/>
                </a:cxn>
                <a:cxn ang="0">
                  <a:pos x="435" y="375"/>
                </a:cxn>
                <a:cxn ang="0">
                  <a:pos x="442" y="320"/>
                </a:cxn>
                <a:cxn ang="0">
                  <a:pos x="457" y="231"/>
                </a:cxn>
                <a:cxn ang="0">
                  <a:pos x="492" y="159"/>
                </a:cxn>
                <a:cxn ang="0">
                  <a:pos x="513" y="87"/>
                </a:cxn>
                <a:cxn ang="0">
                  <a:pos x="506" y="2"/>
                </a:cxn>
                <a:cxn ang="0">
                  <a:pos x="472" y="4"/>
                </a:cxn>
                <a:cxn ang="0">
                  <a:pos x="436" y="2"/>
                </a:cxn>
                <a:cxn ang="0">
                  <a:pos x="332" y="39"/>
                </a:cxn>
                <a:cxn ang="0">
                  <a:pos x="326" y="37"/>
                </a:cxn>
                <a:cxn ang="0">
                  <a:pos x="332" y="76"/>
                </a:cxn>
                <a:cxn ang="0">
                  <a:pos x="327" y="122"/>
                </a:cxn>
                <a:cxn ang="0">
                  <a:pos x="191" y="129"/>
                </a:cxn>
                <a:cxn ang="0">
                  <a:pos x="140" y="141"/>
                </a:cxn>
                <a:cxn ang="0">
                  <a:pos x="160" y="165"/>
                </a:cxn>
                <a:cxn ang="0">
                  <a:pos x="190" y="173"/>
                </a:cxn>
                <a:cxn ang="0">
                  <a:pos x="219" y="158"/>
                </a:cxn>
                <a:cxn ang="0">
                  <a:pos x="230" y="165"/>
                </a:cxn>
                <a:cxn ang="0">
                  <a:pos x="227" y="195"/>
                </a:cxn>
                <a:cxn ang="0">
                  <a:pos x="213" y="234"/>
                </a:cxn>
                <a:cxn ang="0">
                  <a:pos x="254" y="336"/>
                </a:cxn>
                <a:cxn ang="0">
                  <a:pos x="263" y="375"/>
                </a:cxn>
                <a:cxn ang="0">
                  <a:pos x="260" y="423"/>
                </a:cxn>
                <a:cxn ang="0">
                  <a:pos x="237" y="438"/>
                </a:cxn>
                <a:cxn ang="0">
                  <a:pos x="193" y="434"/>
                </a:cxn>
                <a:cxn ang="0">
                  <a:pos x="174" y="414"/>
                </a:cxn>
                <a:cxn ang="0">
                  <a:pos x="146" y="394"/>
                </a:cxn>
                <a:cxn ang="0">
                  <a:pos x="109" y="419"/>
                </a:cxn>
                <a:cxn ang="0">
                  <a:pos x="99" y="447"/>
                </a:cxn>
                <a:cxn ang="0">
                  <a:pos x="94" y="481"/>
                </a:cxn>
                <a:cxn ang="0">
                  <a:pos x="87" y="515"/>
                </a:cxn>
                <a:cxn ang="0">
                  <a:pos x="67" y="540"/>
                </a:cxn>
                <a:cxn ang="0">
                  <a:pos x="28" y="538"/>
                </a:cxn>
                <a:cxn ang="0">
                  <a:pos x="5" y="539"/>
                </a:cxn>
                <a:cxn ang="0">
                  <a:pos x="0" y="538"/>
                </a:cxn>
                <a:cxn ang="0">
                  <a:pos x="35" y="575"/>
                </a:cxn>
                <a:cxn ang="0">
                  <a:pos x="44" y="603"/>
                </a:cxn>
                <a:cxn ang="0">
                  <a:pos x="65" y="620"/>
                </a:cxn>
                <a:cxn ang="0">
                  <a:pos x="93" y="645"/>
                </a:cxn>
                <a:cxn ang="0">
                  <a:pos x="103" y="690"/>
                </a:cxn>
              </a:cxnLst>
              <a:rect l="0" t="0" r="r" b="b"/>
              <a:pathLst>
                <a:path w="517" h="690">
                  <a:moveTo>
                    <a:pt x="103" y="690"/>
                  </a:moveTo>
                  <a:lnTo>
                    <a:pt x="132" y="653"/>
                  </a:lnTo>
                  <a:lnTo>
                    <a:pt x="150" y="629"/>
                  </a:lnTo>
                  <a:lnTo>
                    <a:pt x="167" y="606"/>
                  </a:lnTo>
                  <a:lnTo>
                    <a:pt x="184" y="592"/>
                  </a:lnTo>
                  <a:lnTo>
                    <a:pt x="202" y="581"/>
                  </a:lnTo>
                  <a:lnTo>
                    <a:pt x="218" y="579"/>
                  </a:lnTo>
                  <a:lnTo>
                    <a:pt x="228" y="581"/>
                  </a:lnTo>
                  <a:lnTo>
                    <a:pt x="245" y="591"/>
                  </a:lnTo>
                  <a:lnTo>
                    <a:pt x="272" y="604"/>
                  </a:lnTo>
                  <a:lnTo>
                    <a:pt x="289" y="604"/>
                  </a:lnTo>
                  <a:lnTo>
                    <a:pt x="315" y="601"/>
                  </a:lnTo>
                  <a:lnTo>
                    <a:pt x="332" y="587"/>
                  </a:lnTo>
                  <a:lnTo>
                    <a:pt x="346" y="568"/>
                  </a:lnTo>
                  <a:lnTo>
                    <a:pt x="353" y="539"/>
                  </a:lnTo>
                  <a:lnTo>
                    <a:pt x="348" y="467"/>
                  </a:lnTo>
                  <a:lnTo>
                    <a:pt x="353" y="447"/>
                  </a:lnTo>
                  <a:lnTo>
                    <a:pt x="360" y="437"/>
                  </a:lnTo>
                  <a:lnTo>
                    <a:pt x="376" y="427"/>
                  </a:lnTo>
                  <a:lnTo>
                    <a:pt x="408" y="402"/>
                  </a:lnTo>
                  <a:lnTo>
                    <a:pt x="424" y="391"/>
                  </a:lnTo>
                  <a:lnTo>
                    <a:pt x="435" y="375"/>
                  </a:lnTo>
                  <a:lnTo>
                    <a:pt x="442" y="355"/>
                  </a:lnTo>
                  <a:lnTo>
                    <a:pt x="442" y="320"/>
                  </a:lnTo>
                  <a:lnTo>
                    <a:pt x="446" y="286"/>
                  </a:lnTo>
                  <a:lnTo>
                    <a:pt x="457" y="231"/>
                  </a:lnTo>
                  <a:lnTo>
                    <a:pt x="474" y="192"/>
                  </a:lnTo>
                  <a:lnTo>
                    <a:pt x="492" y="159"/>
                  </a:lnTo>
                  <a:lnTo>
                    <a:pt x="506" y="126"/>
                  </a:lnTo>
                  <a:lnTo>
                    <a:pt x="513" y="87"/>
                  </a:lnTo>
                  <a:lnTo>
                    <a:pt x="517" y="54"/>
                  </a:lnTo>
                  <a:lnTo>
                    <a:pt x="506" y="2"/>
                  </a:lnTo>
                  <a:lnTo>
                    <a:pt x="489" y="7"/>
                  </a:lnTo>
                  <a:lnTo>
                    <a:pt x="472" y="4"/>
                  </a:lnTo>
                  <a:lnTo>
                    <a:pt x="453" y="0"/>
                  </a:lnTo>
                  <a:lnTo>
                    <a:pt x="436" y="2"/>
                  </a:lnTo>
                  <a:lnTo>
                    <a:pt x="365" y="26"/>
                  </a:lnTo>
                  <a:lnTo>
                    <a:pt x="332" y="39"/>
                  </a:lnTo>
                  <a:lnTo>
                    <a:pt x="325" y="42"/>
                  </a:lnTo>
                  <a:lnTo>
                    <a:pt x="326" y="37"/>
                  </a:lnTo>
                  <a:lnTo>
                    <a:pt x="333" y="61"/>
                  </a:lnTo>
                  <a:lnTo>
                    <a:pt x="332" y="76"/>
                  </a:lnTo>
                  <a:lnTo>
                    <a:pt x="332" y="93"/>
                  </a:lnTo>
                  <a:lnTo>
                    <a:pt x="327" y="122"/>
                  </a:lnTo>
                  <a:lnTo>
                    <a:pt x="237" y="125"/>
                  </a:lnTo>
                  <a:lnTo>
                    <a:pt x="191" y="129"/>
                  </a:lnTo>
                  <a:lnTo>
                    <a:pt x="145" y="137"/>
                  </a:lnTo>
                  <a:lnTo>
                    <a:pt x="140" y="141"/>
                  </a:lnTo>
                  <a:lnTo>
                    <a:pt x="147" y="158"/>
                  </a:lnTo>
                  <a:lnTo>
                    <a:pt x="160" y="165"/>
                  </a:lnTo>
                  <a:lnTo>
                    <a:pt x="172" y="173"/>
                  </a:lnTo>
                  <a:lnTo>
                    <a:pt x="190" y="173"/>
                  </a:lnTo>
                  <a:lnTo>
                    <a:pt x="202" y="172"/>
                  </a:lnTo>
                  <a:lnTo>
                    <a:pt x="219" y="158"/>
                  </a:lnTo>
                  <a:lnTo>
                    <a:pt x="227" y="158"/>
                  </a:lnTo>
                  <a:lnTo>
                    <a:pt x="230" y="165"/>
                  </a:lnTo>
                  <a:lnTo>
                    <a:pt x="228" y="182"/>
                  </a:lnTo>
                  <a:lnTo>
                    <a:pt x="227" y="195"/>
                  </a:lnTo>
                  <a:lnTo>
                    <a:pt x="218" y="219"/>
                  </a:lnTo>
                  <a:lnTo>
                    <a:pt x="213" y="234"/>
                  </a:lnTo>
                  <a:lnTo>
                    <a:pt x="218" y="241"/>
                  </a:lnTo>
                  <a:lnTo>
                    <a:pt x="254" y="336"/>
                  </a:lnTo>
                  <a:lnTo>
                    <a:pt x="261" y="353"/>
                  </a:lnTo>
                  <a:lnTo>
                    <a:pt x="263" y="375"/>
                  </a:lnTo>
                  <a:lnTo>
                    <a:pt x="268" y="409"/>
                  </a:lnTo>
                  <a:lnTo>
                    <a:pt x="260" y="423"/>
                  </a:lnTo>
                  <a:lnTo>
                    <a:pt x="253" y="429"/>
                  </a:lnTo>
                  <a:lnTo>
                    <a:pt x="237" y="438"/>
                  </a:lnTo>
                  <a:lnTo>
                    <a:pt x="215" y="440"/>
                  </a:lnTo>
                  <a:lnTo>
                    <a:pt x="193" y="434"/>
                  </a:lnTo>
                  <a:lnTo>
                    <a:pt x="185" y="427"/>
                  </a:lnTo>
                  <a:lnTo>
                    <a:pt x="174" y="414"/>
                  </a:lnTo>
                  <a:lnTo>
                    <a:pt x="163" y="402"/>
                  </a:lnTo>
                  <a:lnTo>
                    <a:pt x="146" y="394"/>
                  </a:lnTo>
                  <a:lnTo>
                    <a:pt x="123" y="400"/>
                  </a:lnTo>
                  <a:lnTo>
                    <a:pt x="109" y="419"/>
                  </a:lnTo>
                  <a:lnTo>
                    <a:pt x="104" y="433"/>
                  </a:lnTo>
                  <a:lnTo>
                    <a:pt x="99" y="447"/>
                  </a:lnTo>
                  <a:lnTo>
                    <a:pt x="96" y="467"/>
                  </a:lnTo>
                  <a:lnTo>
                    <a:pt x="94" y="481"/>
                  </a:lnTo>
                  <a:lnTo>
                    <a:pt x="93" y="496"/>
                  </a:lnTo>
                  <a:lnTo>
                    <a:pt x="87" y="515"/>
                  </a:lnTo>
                  <a:lnTo>
                    <a:pt x="80" y="530"/>
                  </a:lnTo>
                  <a:lnTo>
                    <a:pt x="67" y="540"/>
                  </a:lnTo>
                  <a:lnTo>
                    <a:pt x="52" y="540"/>
                  </a:lnTo>
                  <a:lnTo>
                    <a:pt x="28" y="538"/>
                  </a:lnTo>
                  <a:lnTo>
                    <a:pt x="10" y="538"/>
                  </a:lnTo>
                  <a:lnTo>
                    <a:pt x="5" y="539"/>
                  </a:lnTo>
                  <a:lnTo>
                    <a:pt x="0" y="539"/>
                  </a:lnTo>
                  <a:lnTo>
                    <a:pt x="0" y="538"/>
                  </a:lnTo>
                  <a:lnTo>
                    <a:pt x="25" y="559"/>
                  </a:lnTo>
                  <a:lnTo>
                    <a:pt x="35" y="575"/>
                  </a:lnTo>
                  <a:lnTo>
                    <a:pt x="40" y="590"/>
                  </a:lnTo>
                  <a:lnTo>
                    <a:pt x="44" y="603"/>
                  </a:lnTo>
                  <a:lnTo>
                    <a:pt x="52" y="613"/>
                  </a:lnTo>
                  <a:lnTo>
                    <a:pt x="65" y="620"/>
                  </a:lnTo>
                  <a:lnTo>
                    <a:pt x="80" y="626"/>
                  </a:lnTo>
                  <a:lnTo>
                    <a:pt x="93" y="645"/>
                  </a:lnTo>
                  <a:lnTo>
                    <a:pt x="100" y="683"/>
                  </a:lnTo>
                  <a:lnTo>
                    <a:pt x="103" y="69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59" name="Freeform 58"/>
            <p:cNvSpPr>
              <a:spLocks/>
            </p:cNvSpPr>
            <p:nvPr/>
          </p:nvSpPr>
          <p:spPr bwMode="auto">
            <a:xfrm rot="306148">
              <a:off x="5420525" y="4365024"/>
              <a:ext cx="136867" cy="125897"/>
            </a:xfrm>
            <a:custGeom>
              <a:avLst/>
              <a:gdLst/>
              <a:ahLst/>
              <a:cxnLst>
                <a:cxn ang="0">
                  <a:pos x="0" y="395"/>
                </a:cxn>
                <a:cxn ang="0">
                  <a:pos x="8" y="359"/>
                </a:cxn>
                <a:cxn ang="0">
                  <a:pos x="10" y="336"/>
                </a:cxn>
                <a:cxn ang="0">
                  <a:pos x="17" y="319"/>
                </a:cxn>
                <a:cxn ang="0">
                  <a:pos x="22" y="305"/>
                </a:cxn>
                <a:cxn ang="0">
                  <a:pos x="27" y="293"/>
                </a:cxn>
                <a:cxn ang="0">
                  <a:pos x="40" y="272"/>
                </a:cxn>
                <a:cxn ang="0">
                  <a:pos x="78" y="229"/>
                </a:cxn>
                <a:cxn ang="0">
                  <a:pos x="93" y="204"/>
                </a:cxn>
                <a:cxn ang="0">
                  <a:pos x="96" y="185"/>
                </a:cxn>
                <a:cxn ang="0">
                  <a:pos x="95" y="178"/>
                </a:cxn>
                <a:cxn ang="0">
                  <a:pos x="83" y="167"/>
                </a:cxn>
                <a:cxn ang="0">
                  <a:pos x="69" y="161"/>
                </a:cxn>
                <a:cxn ang="0">
                  <a:pos x="61" y="142"/>
                </a:cxn>
                <a:cxn ang="0">
                  <a:pos x="56" y="120"/>
                </a:cxn>
                <a:cxn ang="0">
                  <a:pos x="58" y="112"/>
                </a:cxn>
                <a:cxn ang="0">
                  <a:pos x="61" y="105"/>
                </a:cxn>
                <a:cxn ang="0">
                  <a:pos x="90" y="92"/>
                </a:cxn>
                <a:cxn ang="0">
                  <a:pos x="99" y="77"/>
                </a:cxn>
                <a:cxn ang="0">
                  <a:pos x="102" y="57"/>
                </a:cxn>
                <a:cxn ang="0">
                  <a:pos x="102" y="56"/>
                </a:cxn>
                <a:cxn ang="0">
                  <a:pos x="102" y="57"/>
                </a:cxn>
                <a:cxn ang="0">
                  <a:pos x="120" y="62"/>
                </a:cxn>
                <a:cxn ang="0">
                  <a:pos x="138" y="62"/>
                </a:cxn>
                <a:cxn ang="0">
                  <a:pos x="156" y="60"/>
                </a:cxn>
                <a:cxn ang="0">
                  <a:pos x="172" y="55"/>
                </a:cxn>
                <a:cxn ang="0">
                  <a:pos x="191" y="47"/>
                </a:cxn>
                <a:cxn ang="0">
                  <a:pos x="226" y="38"/>
                </a:cxn>
                <a:cxn ang="0">
                  <a:pos x="260" y="26"/>
                </a:cxn>
                <a:cxn ang="0">
                  <a:pos x="277" y="20"/>
                </a:cxn>
                <a:cxn ang="0">
                  <a:pos x="311" y="1"/>
                </a:cxn>
                <a:cxn ang="0">
                  <a:pos x="312" y="0"/>
                </a:cxn>
                <a:cxn ang="0">
                  <a:pos x="312" y="54"/>
                </a:cxn>
                <a:cxn ang="0">
                  <a:pos x="317" y="73"/>
                </a:cxn>
                <a:cxn ang="0">
                  <a:pos x="342" y="132"/>
                </a:cxn>
                <a:cxn ang="0">
                  <a:pos x="349" y="150"/>
                </a:cxn>
                <a:cxn ang="0">
                  <a:pos x="357" y="177"/>
                </a:cxn>
                <a:cxn ang="0">
                  <a:pos x="354" y="190"/>
                </a:cxn>
                <a:cxn ang="0">
                  <a:pos x="343" y="200"/>
                </a:cxn>
                <a:cxn ang="0">
                  <a:pos x="333" y="208"/>
                </a:cxn>
                <a:cxn ang="0">
                  <a:pos x="302" y="222"/>
                </a:cxn>
                <a:cxn ang="0">
                  <a:pos x="292" y="230"/>
                </a:cxn>
                <a:cxn ang="0">
                  <a:pos x="289" y="239"/>
                </a:cxn>
                <a:cxn ang="0">
                  <a:pos x="287" y="260"/>
                </a:cxn>
                <a:cxn ang="0">
                  <a:pos x="292" y="282"/>
                </a:cxn>
                <a:cxn ang="0">
                  <a:pos x="295" y="300"/>
                </a:cxn>
                <a:cxn ang="0">
                  <a:pos x="295" y="321"/>
                </a:cxn>
                <a:cxn ang="0">
                  <a:pos x="292" y="336"/>
                </a:cxn>
                <a:cxn ang="0">
                  <a:pos x="282" y="370"/>
                </a:cxn>
                <a:cxn ang="0">
                  <a:pos x="284" y="370"/>
                </a:cxn>
                <a:cxn ang="0">
                  <a:pos x="284" y="369"/>
                </a:cxn>
                <a:cxn ang="0">
                  <a:pos x="148" y="369"/>
                </a:cxn>
                <a:cxn ang="0">
                  <a:pos x="72" y="369"/>
                </a:cxn>
                <a:cxn ang="0">
                  <a:pos x="54" y="369"/>
                </a:cxn>
                <a:cxn ang="0">
                  <a:pos x="17" y="376"/>
                </a:cxn>
                <a:cxn ang="0">
                  <a:pos x="0" y="395"/>
                </a:cxn>
              </a:cxnLst>
              <a:rect l="0" t="0" r="r" b="b"/>
              <a:pathLst>
                <a:path w="357" h="395">
                  <a:moveTo>
                    <a:pt x="0" y="395"/>
                  </a:moveTo>
                  <a:lnTo>
                    <a:pt x="8" y="359"/>
                  </a:lnTo>
                  <a:lnTo>
                    <a:pt x="10" y="336"/>
                  </a:lnTo>
                  <a:lnTo>
                    <a:pt x="17" y="319"/>
                  </a:lnTo>
                  <a:lnTo>
                    <a:pt x="22" y="305"/>
                  </a:lnTo>
                  <a:lnTo>
                    <a:pt x="27" y="293"/>
                  </a:lnTo>
                  <a:lnTo>
                    <a:pt x="40" y="272"/>
                  </a:lnTo>
                  <a:lnTo>
                    <a:pt x="78" y="229"/>
                  </a:lnTo>
                  <a:lnTo>
                    <a:pt x="93" y="204"/>
                  </a:lnTo>
                  <a:lnTo>
                    <a:pt x="96" y="185"/>
                  </a:lnTo>
                  <a:lnTo>
                    <a:pt x="95" y="178"/>
                  </a:lnTo>
                  <a:lnTo>
                    <a:pt x="83" y="167"/>
                  </a:lnTo>
                  <a:lnTo>
                    <a:pt x="69" y="161"/>
                  </a:lnTo>
                  <a:lnTo>
                    <a:pt x="61" y="142"/>
                  </a:lnTo>
                  <a:lnTo>
                    <a:pt x="56" y="120"/>
                  </a:lnTo>
                  <a:lnTo>
                    <a:pt x="58" y="112"/>
                  </a:lnTo>
                  <a:lnTo>
                    <a:pt x="61" y="105"/>
                  </a:lnTo>
                  <a:lnTo>
                    <a:pt x="90" y="92"/>
                  </a:lnTo>
                  <a:lnTo>
                    <a:pt x="99" y="77"/>
                  </a:lnTo>
                  <a:lnTo>
                    <a:pt x="102" y="57"/>
                  </a:lnTo>
                  <a:lnTo>
                    <a:pt x="102" y="56"/>
                  </a:lnTo>
                  <a:lnTo>
                    <a:pt x="102" y="57"/>
                  </a:lnTo>
                  <a:lnTo>
                    <a:pt x="120" y="62"/>
                  </a:lnTo>
                  <a:lnTo>
                    <a:pt x="138" y="62"/>
                  </a:lnTo>
                  <a:lnTo>
                    <a:pt x="156" y="60"/>
                  </a:lnTo>
                  <a:lnTo>
                    <a:pt x="172" y="55"/>
                  </a:lnTo>
                  <a:lnTo>
                    <a:pt x="191" y="47"/>
                  </a:lnTo>
                  <a:lnTo>
                    <a:pt x="226" y="38"/>
                  </a:lnTo>
                  <a:lnTo>
                    <a:pt x="260" y="26"/>
                  </a:lnTo>
                  <a:lnTo>
                    <a:pt x="277" y="20"/>
                  </a:lnTo>
                  <a:lnTo>
                    <a:pt x="311" y="1"/>
                  </a:lnTo>
                  <a:lnTo>
                    <a:pt x="312" y="0"/>
                  </a:lnTo>
                  <a:lnTo>
                    <a:pt x="312" y="54"/>
                  </a:lnTo>
                  <a:lnTo>
                    <a:pt x="317" y="73"/>
                  </a:lnTo>
                  <a:lnTo>
                    <a:pt x="342" y="132"/>
                  </a:lnTo>
                  <a:lnTo>
                    <a:pt x="349" y="150"/>
                  </a:lnTo>
                  <a:lnTo>
                    <a:pt x="357" y="177"/>
                  </a:lnTo>
                  <a:lnTo>
                    <a:pt x="354" y="190"/>
                  </a:lnTo>
                  <a:lnTo>
                    <a:pt x="343" y="200"/>
                  </a:lnTo>
                  <a:lnTo>
                    <a:pt x="333" y="208"/>
                  </a:lnTo>
                  <a:lnTo>
                    <a:pt x="302" y="222"/>
                  </a:lnTo>
                  <a:lnTo>
                    <a:pt x="292" y="230"/>
                  </a:lnTo>
                  <a:lnTo>
                    <a:pt x="289" y="239"/>
                  </a:lnTo>
                  <a:lnTo>
                    <a:pt x="287" y="260"/>
                  </a:lnTo>
                  <a:lnTo>
                    <a:pt x="292" y="282"/>
                  </a:lnTo>
                  <a:lnTo>
                    <a:pt x="295" y="300"/>
                  </a:lnTo>
                  <a:lnTo>
                    <a:pt x="295" y="321"/>
                  </a:lnTo>
                  <a:lnTo>
                    <a:pt x="292" y="336"/>
                  </a:lnTo>
                  <a:lnTo>
                    <a:pt x="282" y="370"/>
                  </a:lnTo>
                  <a:lnTo>
                    <a:pt x="284" y="370"/>
                  </a:lnTo>
                  <a:lnTo>
                    <a:pt x="284" y="369"/>
                  </a:lnTo>
                  <a:lnTo>
                    <a:pt x="148" y="369"/>
                  </a:lnTo>
                  <a:lnTo>
                    <a:pt x="72" y="369"/>
                  </a:lnTo>
                  <a:lnTo>
                    <a:pt x="54" y="369"/>
                  </a:lnTo>
                  <a:lnTo>
                    <a:pt x="17" y="376"/>
                  </a:lnTo>
                  <a:lnTo>
                    <a:pt x="0" y="39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0" name="Freeform 59"/>
            <p:cNvSpPr>
              <a:spLocks/>
            </p:cNvSpPr>
            <p:nvPr/>
          </p:nvSpPr>
          <p:spPr bwMode="auto">
            <a:xfrm rot="306148">
              <a:off x="5405103" y="4478171"/>
              <a:ext cx="48193" cy="63745"/>
            </a:xfrm>
            <a:custGeom>
              <a:avLst/>
              <a:gdLst/>
              <a:ahLst/>
              <a:cxnLst>
                <a:cxn ang="0">
                  <a:pos x="0" y="196"/>
                </a:cxn>
                <a:cxn ang="0">
                  <a:pos x="0" y="173"/>
                </a:cxn>
                <a:cxn ang="0">
                  <a:pos x="0" y="150"/>
                </a:cxn>
                <a:cxn ang="0">
                  <a:pos x="3" y="133"/>
                </a:cxn>
                <a:cxn ang="0">
                  <a:pos x="6" y="75"/>
                </a:cxn>
                <a:cxn ang="0">
                  <a:pos x="10" y="61"/>
                </a:cxn>
                <a:cxn ang="0">
                  <a:pos x="13" y="38"/>
                </a:cxn>
                <a:cxn ang="0">
                  <a:pos x="18" y="27"/>
                </a:cxn>
                <a:cxn ang="0">
                  <a:pos x="34" y="8"/>
                </a:cxn>
                <a:cxn ang="0">
                  <a:pos x="65" y="0"/>
                </a:cxn>
                <a:cxn ang="0">
                  <a:pos x="90" y="0"/>
                </a:cxn>
                <a:cxn ang="0">
                  <a:pos x="108" y="27"/>
                </a:cxn>
                <a:cxn ang="0">
                  <a:pos x="117" y="60"/>
                </a:cxn>
                <a:cxn ang="0">
                  <a:pos x="117" y="81"/>
                </a:cxn>
                <a:cxn ang="0">
                  <a:pos x="122" y="119"/>
                </a:cxn>
                <a:cxn ang="0">
                  <a:pos x="122" y="133"/>
                </a:cxn>
                <a:cxn ang="0">
                  <a:pos x="125" y="168"/>
                </a:cxn>
                <a:cxn ang="0">
                  <a:pos x="120" y="186"/>
                </a:cxn>
                <a:cxn ang="0">
                  <a:pos x="108" y="200"/>
                </a:cxn>
                <a:cxn ang="0">
                  <a:pos x="108" y="201"/>
                </a:cxn>
                <a:cxn ang="0">
                  <a:pos x="97" y="191"/>
                </a:cxn>
                <a:cxn ang="0">
                  <a:pos x="83" y="186"/>
                </a:cxn>
                <a:cxn ang="0">
                  <a:pos x="77" y="185"/>
                </a:cxn>
                <a:cxn ang="0">
                  <a:pos x="62" y="182"/>
                </a:cxn>
                <a:cxn ang="0">
                  <a:pos x="62" y="168"/>
                </a:cxn>
                <a:cxn ang="0">
                  <a:pos x="61" y="157"/>
                </a:cxn>
                <a:cxn ang="0">
                  <a:pos x="55" y="150"/>
                </a:cxn>
                <a:cxn ang="0">
                  <a:pos x="48" y="151"/>
                </a:cxn>
                <a:cxn ang="0">
                  <a:pos x="46" y="168"/>
                </a:cxn>
                <a:cxn ang="0">
                  <a:pos x="41" y="180"/>
                </a:cxn>
                <a:cxn ang="0">
                  <a:pos x="24" y="191"/>
                </a:cxn>
                <a:cxn ang="0">
                  <a:pos x="5" y="196"/>
                </a:cxn>
                <a:cxn ang="0">
                  <a:pos x="0" y="196"/>
                </a:cxn>
              </a:cxnLst>
              <a:rect l="0" t="0" r="r" b="b"/>
              <a:pathLst>
                <a:path w="125" h="201">
                  <a:moveTo>
                    <a:pt x="0" y="196"/>
                  </a:moveTo>
                  <a:lnTo>
                    <a:pt x="0" y="173"/>
                  </a:lnTo>
                  <a:lnTo>
                    <a:pt x="0" y="150"/>
                  </a:lnTo>
                  <a:lnTo>
                    <a:pt x="3" y="133"/>
                  </a:lnTo>
                  <a:lnTo>
                    <a:pt x="6" y="75"/>
                  </a:lnTo>
                  <a:lnTo>
                    <a:pt x="10" y="61"/>
                  </a:lnTo>
                  <a:lnTo>
                    <a:pt x="13" y="38"/>
                  </a:lnTo>
                  <a:lnTo>
                    <a:pt x="18" y="27"/>
                  </a:lnTo>
                  <a:lnTo>
                    <a:pt x="34" y="8"/>
                  </a:lnTo>
                  <a:lnTo>
                    <a:pt x="65" y="0"/>
                  </a:lnTo>
                  <a:lnTo>
                    <a:pt x="90" y="0"/>
                  </a:lnTo>
                  <a:lnTo>
                    <a:pt x="108" y="27"/>
                  </a:lnTo>
                  <a:lnTo>
                    <a:pt x="117" y="60"/>
                  </a:lnTo>
                  <a:lnTo>
                    <a:pt x="117" y="81"/>
                  </a:lnTo>
                  <a:lnTo>
                    <a:pt x="122" y="119"/>
                  </a:lnTo>
                  <a:lnTo>
                    <a:pt x="122" y="133"/>
                  </a:lnTo>
                  <a:lnTo>
                    <a:pt x="125" y="168"/>
                  </a:lnTo>
                  <a:lnTo>
                    <a:pt x="120" y="186"/>
                  </a:lnTo>
                  <a:lnTo>
                    <a:pt x="108" y="200"/>
                  </a:lnTo>
                  <a:lnTo>
                    <a:pt x="108" y="201"/>
                  </a:lnTo>
                  <a:lnTo>
                    <a:pt x="97" y="191"/>
                  </a:lnTo>
                  <a:lnTo>
                    <a:pt x="83" y="186"/>
                  </a:lnTo>
                  <a:lnTo>
                    <a:pt x="77" y="185"/>
                  </a:lnTo>
                  <a:lnTo>
                    <a:pt x="62" y="182"/>
                  </a:lnTo>
                  <a:lnTo>
                    <a:pt x="62" y="168"/>
                  </a:lnTo>
                  <a:lnTo>
                    <a:pt x="61" y="157"/>
                  </a:lnTo>
                  <a:lnTo>
                    <a:pt x="55" y="150"/>
                  </a:lnTo>
                  <a:lnTo>
                    <a:pt x="48" y="151"/>
                  </a:lnTo>
                  <a:lnTo>
                    <a:pt x="46" y="168"/>
                  </a:lnTo>
                  <a:lnTo>
                    <a:pt x="41" y="180"/>
                  </a:lnTo>
                  <a:lnTo>
                    <a:pt x="24" y="191"/>
                  </a:lnTo>
                  <a:lnTo>
                    <a:pt x="5" y="196"/>
                  </a:lnTo>
                  <a:lnTo>
                    <a:pt x="0" y="19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1" name="Freeform 60"/>
            <p:cNvSpPr>
              <a:spLocks/>
            </p:cNvSpPr>
            <p:nvPr/>
          </p:nvSpPr>
          <p:spPr bwMode="auto">
            <a:xfrm rot="306148">
              <a:off x="5403176" y="4527574"/>
              <a:ext cx="42409" cy="50996"/>
            </a:xfrm>
            <a:custGeom>
              <a:avLst/>
              <a:gdLst/>
              <a:ahLst/>
              <a:cxnLst>
                <a:cxn ang="0">
                  <a:pos x="19" y="161"/>
                </a:cxn>
                <a:cxn ang="0">
                  <a:pos x="12" y="143"/>
                </a:cxn>
                <a:cxn ang="0">
                  <a:pos x="7" y="118"/>
                </a:cxn>
                <a:cxn ang="0">
                  <a:pos x="2" y="85"/>
                </a:cxn>
                <a:cxn ang="0">
                  <a:pos x="2" y="84"/>
                </a:cxn>
                <a:cxn ang="0">
                  <a:pos x="0" y="45"/>
                </a:cxn>
                <a:cxn ang="0">
                  <a:pos x="2" y="45"/>
                </a:cxn>
                <a:cxn ang="0">
                  <a:pos x="21" y="41"/>
                </a:cxn>
                <a:cxn ang="0">
                  <a:pos x="38" y="30"/>
                </a:cxn>
                <a:cxn ang="0">
                  <a:pos x="44" y="18"/>
                </a:cxn>
                <a:cxn ang="0">
                  <a:pos x="45" y="0"/>
                </a:cxn>
                <a:cxn ang="0">
                  <a:pos x="53" y="0"/>
                </a:cxn>
                <a:cxn ang="0">
                  <a:pos x="56" y="6"/>
                </a:cxn>
                <a:cxn ang="0">
                  <a:pos x="58" y="18"/>
                </a:cxn>
                <a:cxn ang="0">
                  <a:pos x="58" y="31"/>
                </a:cxn>
                <a:cxn ang="0">
                  <a:pos x="74" y="35"/>
                </a:cxn>
                <a:cxn ang="0">
                  <a:pos x="80" y="36"/>
                </a:cxn>
                <a:cxn ang="0">
                  <a:pos x="95" y="41"/>
                </a:cxn>
                <a:cxn ang="0">
                  <a:pos x="106" y="51"/>
                </a:cxn>
                <a:cxn ang="0">
                  <a:pos x="106" y="49"/>
                </a:cxn>
                <a:cxn ang="0">
                  <a:pos x="105" y="49"/>
                </a:cxn>
                <a:cxn ang="0">
                  <a:pos x="112" y="67"/>
                </a:cxn>
                <a:cxn ang="0">
                  <a:pos x="109" y="84"/>
                </a:cxn>
                <a:cxn ang="0">
                  <a:pos x="101" y="105"/>
                </a:cxn>
                <a:cxn ang="0">
                  <a:pos x="84" y="125"/>
                </a:cxn>
                <a:cxn ang="0">
                  <a:pos x="60" y="142"/>
                </a:cxn>
                <a:cxn ang="0">
                  <a:pos x="39" y="156"/>
                </a:cxn>
                <a:cxn ang="0">
                  <a:pos x="21" y="163"/>
                </a:cxn>
                <a:cxn ang="0">
                  <a:pos x="19" y="161"/>
                </a:cxn>
              </a:cxnLst>
              <a:rect l="0" t="0" r="r" b="b"/>
              <a:pathLst>
                <a:path w="112" h="163">
                  <a:moveTo>
                    <a:pt x="19" y="161"/>
                  </a:moveTo>
                  <a:lnTo>
                    <a:pt x="12" y="143"/>
                  </a:lnTo>
                  <a:lnTo>
                    <a:pt x="7" y="118"/>
                  </a:lnTo>
                  <a:lnTo>
                    <a:pt x="2" y="85"/>
                  </a:lnTo>
                  <a:lnTo>
                    <a:pt x="2" y="84"/>
                  </a:lnTo>
                  <a:lnTo>
                    <a:pt x="0" y="45"/>
                  </a:lnTo>
                  <a:lnTo>
                    <a:pt x="2" y="45"/>
                  </a:lnTo>
                  <a:lnTo>
                    <a:pt x="21" y="41"/>
                  </a:lnTo>
                  <a:lnTo>
                    <a:pt x="38" y="30"/>
                  </a:lnTo>
                  <a:lnTo>
                    <a:pt x="44" y="18"/>
                  </a:lnTo>
                  <a:lnTo>
                    <a:pt x="45" y="0"/>
                  </a:lnTo>
                  <a:lnTo>
                    <a:pt x="53" y="0"/>
                  </a:lnTo>
                  <a:lnTo>
                    <a:pt x="56" y="6"/>
                  </a:lnTo>
                  <a:lnTo>
                    <a:pt x="58" y="18"/>
                  </a:lnTo>
                  <a:lnTo>
                    <a:pt x="58" y="31"/>
                  </a:lnTo>
                  <a:lnTo>
                    <a:pt x="74" y="35"/>
                  </a:lnTo>
                  <a:lnTo>
                    <a:pt x="80" y="36"/>
                  </a:lnTo>
                  <a:lnTo>
                    <a:pt x="95" y="41"/>
                  </a:lnTo>
                  <a:lnTo>
                    <a:pt x="106" y="51"/>
                  </a:lnTo>
                  <a:lnTo>
                    <a:pt x="106" y="49"/>
                  </a:lnTo>
                  <a:lnTo>
                    <a:pt x="105" y="49"/>
                  </a:lnTo>
                  <a:lnTo>
                    <a:pt x="112" y="67"/>
                  </a:lnTo>
                  <a:lnTo>
                    <a:pt x="109" y="84"/>
                  </a:lnTo>
                  <a:lnTo>
                    <a:pt x="101" y="105"/>
                  </a:lnTo>
                  <a:lnTo>
                    <a:pt x="84" y="125"/>
                  </a:lnTo>
                  <a:lnTo>
                    <a:pt x="60" y="142"/>
                  </a:lnTo>
                  <a:lnTo>
                    <a:pt x="39" y="156"/>
                  </a:lnTo>
                  <a:lnTo>
                    <a:pt x="21" y="163"/>
                  </a:lnTo>
                  <a:lnTo>
                    <a:pt x="19" y="16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2" name="Freeform 61"/>
            <p:cNvSpPr>
              <a:spLocks/>
            </p:cNvSpPr>
            <p:nvPr/>
          </p:nvSpPr>
          <p:spPr bwMode="auto">
            <a:xfrm rot="306148">
              <a:off x="5405103" y="4487733"/>
              <a:ext cx="279517" cy="247013"/>
            </a:xfrm>
            <a:custGeom>
              <a:avLst/>
              <a:gdLst/>
              <a:ahLst/>
              <a:cxnLst>
                <a:cxn ang="0">
                  <a:pos x="709" y="701"/>
                </a:cxn>
                <a:cxn ang="0">
                  <a:pos x="699" y="643"/>
                </a:cxn>
                <a:cxn ang="0">
                  <a:pos x="682" y="597"/>
                </a:cxn>
                <a:cxn ang="0">
                  <a:pos x="658" y="555"/>
                </a:cxn>
                <a:cxn ang="0">
                  <a:pos x="664" y="515"/>
                </a:cxn>
                <a:cxn ang="0">
                  <a:pos x="681" y="478"/>
                </a:cxn>
                <a:cxn ang="0">
                  <a:pos x="673" y="449"/>
                </a:cxn>
                <a:cxn ang="0">
                  <a:pos x="633" y="408"/>
                </a:cxn>
                <a:cxn ang="0">
                  <a:pos x="629" y="360"/>
                </a:cxn>
                <a:cxn ang="0">
                  <a:pos x="659" y="293"/>
                </a:cxn>
                <a:cxn ang="0">
                  <a:pos x="663" y="278"/>
                </a:cxn>
                <a:cxn ang="0">
                  <a:pos x="517" y="136"/>
                </a:cxn>
                <a:cxn ang="0">
                  <a:pos x="472" y="87"/>
                </a:cxn>
                <a:cxn ang="0">
                  <a:pos x="409" y="78"/>
                </a:cxn>
                <a:cxn ang="0">
                  <a:pos x="360" y="57"/>
                </a:cxn>
                <a:cxn ang="0">
                  <a:pos x="320" y="8"/>
                </a:cxn>
                <a:cxn ang="0">
                  <a:pos x="273" y="1"/>
                </a:cxn>
                <a:cxn ang="0">
                  <a:pos x="139" y="0"/>
                </a:cxn>
                <a:cxn ang="0">
                  <a:pos x="70" y="0"/>
                </a:cxn>
                <a:cxn ang="0">
                  <a:pos x="95" y="58"/>
                </a:cxn>
                <a:cxn ang="0">
                  <a:pos x="100" y="117"/>
                </a:cxn>
                <a:cxn ang="0">
                  <a:pos x="104" y="166"/>
                </a:cxn>
                <a:cxn ang="0">
                  <a:pos x="87" y="198"/>
                </a:cxn>
                <a:cxn ang="0">
                  <a:pos x="86" y="199"/>
                </a:cxn>
                <a:cxn ang="0">
                  <a:pos x="90" y="234"/>
                </a:cxn>
                <a:cxn ang="0">
                  <a:pos x="65" y="276"/>
                </a:cxn>
                <a:cxn ang="0">
                  <a:pos x="20" y="308"/>
                </a:cxn>
                <a:cxn ang="0">
                  <a:pos x="0" y="313"/>
                </a:cxn>
                <a:cxn ang="0">
                  <a:pos x="40" y="424"/>
                </a:cxn>
                <a:cxn ang="0">
                  <a:pos x="82" y="500"/>
                </a:cxn>
                <a:cxn ang="0">
                  <a:pos x="110" y="545"/>
                </a:cxn>
                <a:cxn ang="0">
                  <a:pos x="147" y="589"/>
                </a:cxn>
                <a:cxn ang="0">
                  <a:pos x="185" y="619"/>
                </a:cxn>
                <a:cxn ang="0">
                  <a:pos x="251" y="622"/>
                </a:cxn>
                <a:cxn ang="0">
                  <a:pos x="314" y="613"/>
                </a:cxn>
                <a:cxn ang="0">
                  <a:pos x="334" y="624"/>
                </a:cxn>
                <a:cxn ang="0">
                  <a:pos x="338" y="655"/>
                </a:cxn>
                <a:cxn ang="0">
                  <a:pos x="355" y="669"/>
                </a:cxn>
                <a:cxn ang="0">
                  <a:pos x="390" y="679"/>
                </a:cxn>
                <a:cxn ang="0">
                  <a:pos x="396" y="704"/>
                </a:cxn>
                <a:cxn ang="0">
                  <a:pos x="391" y="751"/>
                </a:cxn>
                <a:cxn ang="0">
                  <a:pos x="396" y="774"/>
                </a:cxn>
                <a:cxn ang="0">
                  <a:pos x="438" y="752"/>
                </a:cxn>
                <a:cxn ang="0">
                  <a:pos x="484" y="759"/>
                </a:cxn>
                <a:cxn ang="0">
                  <a:pos x="534" y="774"/>
                </a:cxn>
                <a:cxn ang="0">
                  <a:pos x="566" y="772"/>
                </a:cxn>
                <a:cxn ang="0">
                  <a:pos x="583" y="734"/>
                </a:cxn>
                <a:cxn ang="0">
                  <a:pos x="615" y="705"/>
                </a:cxn>
                <a:cxn ang="0">
                  <a:pos x="639" y="706"/>
                </a:cxn>
                <a:cxn ang="0">
                  <a:pos x="673" y="701"/>
                </a:cxn>
                <a:cxn ang="0">
                  <a:pos x="703" y="689"/>
                </a:cxn>
                <a:cxn ang="0">
                  <a:pos x="726" y="706"/>
                </a:cxn>
              </a:cxnLst>
              <a:rect l="0" t="0" r="r" b="b"/>
              <a:pathLst>
                <a:path w="726" h="778">
                  <a:moveTo>
                    <a:pt x="726" y="706"/>
                  </a:moveTo>
                  <a:lnTo>
                    <a:pt x="709" y="701"/>
                  </a:lnTo>
                  <a:lnTo>
                    <a:pt x="705" y="686"/>
                  </a:lnTo>
                  <a:lnTo>
                    <a:pt x="699" y="643"/>
                  </a:lnTo>
                  <a:lnTo>
                    <a:pt x="694" y="619"/>
                  </a:lnTo>
                  <a:lnTo>
                    <a:pt x="682" y="597"/>
                  </a:lnTo>
                  <a:lnTo>
                    <a:pt x="668" y="573"/>
                  </a:lnTo>
                  <a:lnTo>
                    <a:pt x="658" y="555"/>
                  </a:lnTo>
                  <a:lnTo>
                    <a:pt x="658" y="536"/>
                  </a:lnTo>
                  <a:lnTo>
                    <a:pt x="664" y="515"/>
                  </a:lnTo>
                  <a:lnTo>
                    <a:pt x="677" y="497"/>
                  </a:lnTo>
                  <a:lnTo>
                    <a:pt x="681" y="478"/>
                  </a:lnTo>
                  <a:lnTo>
                    <a:pt x="681" y="468"/>
                  </a:lnTo>
                  <a:lnTo>
                    <a:pt x="673" y="449"/>
                  </a:lnTo>
                  <a:lnTo>
                    <a:pt x="651" y="430"/>
                  </a:lnTo>
                  <a:lnTo>
                    <a:pt x="633" y="408"/>
                  </a:lnTo>
                  <a:lnTo>
                    <a:pt x="623" y="386"/>
                  </a:lnTo>
                  <a:lnTo>
                    <a:pt x="629" y="360"/>
                  </a:lnTo>
                  <a:lnTo>
                    <a:pt x="647" y="326"/>
                  </a:lnTo>
                  <a:lnTo>
                    <a:pt x="659" y="293"/>
                  </a:lnTo>
                  <a:lnTo>
                    <a:pt x="669" y="280"/>
                  </a:lnTo>
                  <a:lnTo>
                    <a:pt x="663" y="278"/>
                  </a:lnTo>
                  <a:lnTo>
                    <a:pt x="577" y="201"/>
                  </a:lnTo>
                  <a:lnTo>
                    <a:pt x="517" y="136"/>
                  </a:lnTo>
                  <a:lnTo>
                    <a:pt x="483" y="93"/>
                  </a:lnTo>
                  <a:lnTo>
                    <a:pt x="472" y="87"/>
                  </a:lnTo>
                  <a:lnTo>
                    <a:pt x="454" y="81"/>
                  </a:lnTo>
                  <a:lnTo>
                    <a:pt x="409" y="78"/>
                  </a:lnTo>
                  <a:lnTo>
                    <a:pt x="380" y="70"/>
                  </a:lnTo>
                  <a:lnTo>
                    <a:pt x="360" y="57"/>
                  </a:lnTo>
                  <a:lnTo>
                    <a:pt x="343" y="28"/>
                  </a:lnTo>
                  <a:lnTo>
                    <a:pt x="320" y="8"/>
                  </a:lnTo>
                  <a:lnTo>
                    <a:pt x="290" y="0"/>
                  </a:lnTo>
                  <a:lnTo>
                    <a:pt x="273" y="1"/>
                  </a:lnTo>
                  <a:lnTo>
                    <a:pt x="275" y="0"/>
                  </a:lnTo>
                  <a:lnTo>
                    <a:pt x="139" y="0"/>
                  </a:lnTo>
                  <a:lnTo>
                    <a:pt x="63" y="0"/>
                  </a:lnTo>
                  <a:lnTo>
                    <a:pt x="70" y="0"/>
                  </a:lnTo>
                  <a:lnTo>
                    <a:pt x="87" y="25"/>
                  </a:lnTo>
                  <a:lnTo>
                    <a:pt x="95" y="58"/>
                  </a:lnTo>
                  <a:lnTo>
                    <a:pt x="95" y="81"/>
                  </a:lnTo>
                  <a:lnTo>
                    <a:pt x="100" y="117"/>
                  </a:lnTo>
                  <a:lnTo>
                    <a:pt x="100" y="131"/>
                  </a:lnTo>
                  <a:lnTo>
                    <a:pt x="104" y="166"/>
                  </a:lnTo>
                  <a:lnTo>
                    <a:pt x="98" y="185"/>
                  </a:lnTo>
                  <a:lnTo>
                    <a:pt x="87" y="198"/>
                  </a:lnTo>
                  <a:lnTo>
                    <a:pt x="88" y="198"/>
                  </a:lnTo>
                  <a:lnTo>
                    <a:pt x="86" y="199"/>
                  </a:lnTo>
                  <a:lnTo>
                    <a:pt x="93" y="217"/>
                  </a:lnTo>
                  <a:lnTo>
                    <a:pt x="90" y="234"/>
                  </a:lnTo>
                  <a:lnTo>
                    <a:pt x="82" y="256"/>
                  </a:lnTo>
                  <a:lnTo>
                    <a:pt x="65" y="276"/>
                  </a:lnTo>
                  <a:lnTo>
                    <a:pt x="41" y="293"/>
                  </a:lnTo>
                  <a:lnTo>
                    <a:pt x="20" y="308"/>
                  </a:lnTo>
                  <a:lnTo>
                    <a:pt x="1" y="314"/>
                  </a:lnTo>
                  <a:lnTo>
                    <a:pt x="0" y="313"/>
                  </a:lnTo>
                  <a:lnTo>
                    <a:pt x="13" y="356"/>
                  </a:lnTo>
                  <a:lnTo>
                    <a:pt x="40" y="424"/>
                  </a:lnTo>
                  <a:lnTo>
                    <a:pt x="71" y="483"/>
                  </a:lnTo>
                  <a:lnTo>
                    <a:pt x="82" y="500"/>
                  </a:lnTo>
                  <a:lnTo>
                    <a:pt x="109" y="550"/>
                  </a:lnTo>
                  <a:lnTo>
                    <a:pt x="110" y="545"/>
                  </a:lnTo>
                  <a:lnTo>
                    <a:pt x="127" y="567"/>
                  </a:lnTo>
                  <a:lnTo>
                    <a:pt x="147" y="589"/>
                  </a:lnTo>
                  <a:lnTo>
                    <a:pt x="163" y="601"/>
                  </a:lnTo>
                  <a:lnTo>
                    <a:pt x="185" y="619"/>
                  </a:lnTo>
                  <a:lnTo>
                    <a:pt x="208" y="625"/>
                  </a:lnTo>
                  <a:lnTo>
                    <a:pt x="251" y="622"/>
                  </a:lnTo>
                  <a:lnTo>
                    <a:pt x="286" y="618"/>
                  </a:lnTo>
                  <a:lnTo>
                    <a:pt x="314" y="613"/>
                  </a:lnTo>
                  <a:lnTo>
                    <a:pt x="328" y="616"/>
                  </a:lnTo>
                  <a:lnTo>
                    <a:pt x="334" y="624"/>
                  </a:lnTo>
                  <a:lnTo>
                    <a:pt x="332" y="640"/>
                  </a:lnTo>
                  <a:lnTo>
                    <a:pt x="338" y="655"/>
                  </a:lnTo>
                  <a:lnTo>
                    <a:pt x="347" y="664"/>
                  </a:lnTo>
                  <a:lnTo>
                    <a:pt x="355" y="669"/>
                  </a:lnTo>
                  <a:lnTo>
                    <a:pt x="376" y="669"/>
                  </a:lnTo>
                  <a:lnTo>
                    <a:pt x="390" y="679"/>
                  </a:lnTo>
                  <a:lnTo>
                    <a:pt x="396" y="690"/>
                  </a:lnTo>
                  <a:lnTo>
                    <a:pt x="396" y="704"/>
                  </a:lnTo>
                  <a:lnTo>
                    <a:pt x="394" y="719"/>
                  </a:lnTo>
                  <a:lnTo>
                    <a:pt x="391" y="751"/>
                  </a:lnTo>
                  <a:lnTo>
                    <a:pt x="391" y="775"/>
                  </a:lnTo>
                  <a:lnTo>
                    <a:pt x="396" y="774"/>
                  </a:lnTo>
                  <a:lnTo>
                    <a:pt x="412" y="757"/>
                  </a:lnTo>
                  <a:lnTo>
                    <a:pt x="438" y="752"/>
                  </a:lnTo>
                  <a:lnTo>
                    <a:pt x="462" y="751"/>
                  </a:lnTo>
                  <a:lnTo>
                    <a:pt x="484" y="759"/>
                  </a:lnTo>
                  <a:lnTo>
                    <a:pt x="513" y="771"/>
                  </a:lnTo>
                  <a:lnTo>
                    <a:pt x="534" y="774"/>
                  </a:lnTo>
                  <a:lnTo>
                    <a:pt x="552" y="778"/>
                  </a:lnTo>
                  <a:lnTo>
                    <a:pt x="566" y="772"/>
                  </a:lnTo>
                  <a:lnTo>
                    <a:pt x="575" y="757"/>
                  </a:lnTo>
                  <a:lnTo>
                    <a:pt x="583" y="734"/>
                  </a:lnTo>
                  <a:lnTo>
                    <a:pt x="601" y="711"/>
                  </a:lnTo>
                  <a:lnTo>
                    <a:pt x="615" y="705"/>
                  </a:lnTo>
                  <a:lnTo>
                    <a:pt x="628" y="705"/>
                  </a:lnTo>
                  <a:lnTo>
                    <a:pt x="639" y="706"/>
                  </a:lnTo>
                  <a:lnTo>
                    <a:pt x="655" y="716"/>
                  </a:lnTo>
                  <a:lnTo>
                    <a:pt x="673" y="701"/>
                  </a:lnTo>
                  <a:lnTo>
                    <a:pt x="688" y="694"/>
                  </a:lnTo>
                  <a:lnTo>
                    <a:pt x="703" y="689"/>
                  </a:lnTo>
                  <a:lnTo>
                    <a:pt x="706" y="688"/>
                  </a:lnTo>
                  <a:lnTo>
                    <a:pt x="726" y="70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3" name="Freeform 62"/>
            <p:cNvSpPr>
              <a:spLocks/>
            </p:cNvSpPr>
            <p:nvPr/>
          </p:nvSpPr>
          <p:spPr bwMode="auto">
            <a:xfrm rot="306148">
              <a:off x="5522692" y="4369804"/>
              <a:ext cx="227469" cy="213547"/>
            </a:xfrm>
            <a:custGeom>
              <a:avLst/>
              <a:gdLst/>
              <a:ahLst/>
              <a:cxnLst>
                <a:cxn ang="0">
                  <a:pos x="588" y="377"/>
                </a:cxn>
                <a:cxn ang="0">
                  <a:pos x="560" y="408"/>
                </a:cxn>
                <a:cxn ang="0">
                  <a:pos x="542" y="445"/>
                </a:cxn>
                <a:cxn ang="0">
                  <a:pos x="510" y="462"/>
                </a:cxn>
                <a:cxn ang="0">
                  <a:pos x="478" y="494"/>
                </a:cxn>
                <a:cxn ang="0">
                  <a:pos x="460" y="532"/>
                </a:cxn>
                <a:cxn ang="0">
                  <a:pos x="446" y="581"/>
                </a:cxn>
                <a:cxn ang="0">
                  <a:pos x="415" y="608"/>
                </a:cxn>
                <a:cxn ang="0">
                  <a:pos x="400" y="639"/>
                </a:cxn>
                <a:cxn ang="0">
                  <a:pos x="390" y="664"/>
                </a:cxn>
                <a:cxn ang="0">
                  <a:pos x="243" y="523"/>
                </a:cxn>
                <a:cxn ang="0">
                  <a:pos x="199" y="474"/>
                </a:cxn>
                <a:cxn ang="0">
                  <a:pos x="136" y="466"/>
                </a:cxn>
                <a:cxn ang="0">
                  <a:pos x="87" y="445"/>
                </a:cxn>
                <a:cxn ang="0">
                  <a:pos x="47" y="396"/>
                </a:cxn>
                <a:cxn ang="0">
                  <a:pos x="0" y="389"/>
                </a:cxn>
                <a:cxn ang="0">
                  <a:pos x="0" y="389"/>
                </a:cxn>
                <a:cxn ang="0">
                  <a:pos x="13" y="340"/>
                </a:cxn>
                <a:cxn ang="0">
                  <a:pos x="10" y="300"/>
                </a:cxn>
                <a:cxn ang="0">
                  <a:pos x="8" y="258"/>
                </a:cxn>
                <a:cxn ang="0">
                  <a:pos x="20" y="239"/>
                </a:cxn>
                <a:cxn ang="0">
                  <a:pos x="63" y="219"/>
                </a:cxn>
                <a:cxn ang="0">
                  <a:pos x="75" y="195"/>
                </a:cxn>
                <a:cxn ang="0">
                  <a:pos x="60" y="151"/>
                </a:cxn>
                <a:cxn ang="0">
                  <a:pos x="31" y="72"/>
                </a:cxn>
                <a:cxn ang="0">
                  <a:pos x="30" y="20"/>
                </a:cxn>
                <a:cxn ang="0">
                  <a:pos x="66" y="4"/>
                </a:cxn>
                <a:cxn ang="0">
                  <a:pos x="95" y="0"/>
                </a:cxn>
                <a:cxn ang="0">
                  <a:pos x="134" y="12"/>
                </a:cxn>
                <a:cxn ang="0">
                  <a:pos x="153" y="16"/>
                </a:cxn>
                <a:cxn ang="0">
                  <a:pos x="205" y="23"/>
                </a:cxn>
                <a:cxn ang="0">
                  <a:pos x="241" y="28"/>
                </a:cxn>
                <a:cxn ang="0">
                  <a:pos x="274" y="32"/>
                </a:cxn>
                <a:cxn ang="0">
                  <a:pos x="313" y="60"/>
                </a:cxn>
                <a:cxn ang="0">
                  <a:pos x="344" y="66"/>
                </a:cxn>
                <a:cxn ang="0">
                  <a:pos x="415" y="43"/>
                </a:cxn>
                <a:cxn ang="0">
                  <a:pos x="448" y="12"/>
                </a:cxn>
                <a:cxn ang="0">
                  <a:pos x="499" y="11"/>
                </a:cxn>
                <a:cxn ang="0">
                  <a:pos x="554" y="21"/>
                </a:cxn>
                <a:cxn ang="0">
                  <a:pos x="588" y="23"/>
                </a:cxn>
              </a:cxnLst>
              <a:rect l="0" t="0" r="r" b="b"/>
              <a:pathLst>
                <a:path w="589" h="668">
                  <a:moveTo>
                    <a:pt x="589" y="377"/>
                  </a:moveTo>
                  <a:lnTo>
                    <a:pt x="588" y="377"/>
                  </a:lnTo>
                  <a:lnTo>
                    <a:pt x="577" y="388"/>
                  </a:lnTo>
                  <a:lnTo>
                    <a:pt x="560" y="408"/>
                  </a:lnTo>
                  <a:lnTo>
                    <a:pt x="554" y="430"/>
                  </a:lnTo>
                  <a:lnTo>
                    <a:pt x="542" y="445"/>
                  </a:lnTo>
                  <a:lnTo>
                    <a:pt x="535" y="451"/>
                  </a:lnTo>
                  <a:lnTo>
                    <a:pt x="510" y="462"/>
                  </a:lnTo>
                  <a:lnTo>
                    <a:pt x="488" y="481"/>
                  </a:lnTo>
                  <a:lnTo>
                    <a:pt x="478" y="494"/>
                  </a:lnTo>
                  <a:lnTo>
                    <a:pt x="468" y="509"/>
                  </a:lnTo>
                  <a:lnTo>
                    <a:pt x="460" y="532"/>
                  </a:lnTo>
                  <a:lnTo>
                    <a:pt x="455" y="559"/>
                  </a:lnTo>
                  <a:lnTo>
                    <a:pt x="446" y="581"/>
                  </a:lnTo>
                  <a:lnTo>
                    <a:pt x="432" y="596"/>
                  </a:lnTo>
                  <a:lnTo>
                    <a:pt x="415" y="608"/>
                  </a:lnTo>
                  <a:lnTo>
                    <a:pt x="400" y="614"/>
                  </a:lnTo>
                  <a:lnTo>
                    <a:pt x="400" y="639"/>
                  </a:lnTo>
                  <a:lnTo>
                    <a:pt x="395" y="668"/>
                  </a:lnTo>
                  <a:lnTo>
                    <a:pt x="390" y="664"/>
                  </a:lnTo>
                  <a:lnTo>
                    <a:pt x="303" y="589"/>
                  </a:lnTo>
                  <a:lnTo>
                    <a:pt x="243" y="523"/>
                  </a:lnTo>
                  <a:lnTo>
                    <a:pt x="210" y="481"/>
                  </a:lnTo>
                  <a:lnTo>
                    <a:pt x="199" y="474"/>
                  </a:lnTo>
                  <a:lnTo>
                    <a:pt x="181" y="469"/>
                  </a:lnTo>
                  <a:lnTo>
                    <a:pt x="136" y="466"/>
                  </a:lnTo>
                  <a:lnTo>
                    <a:pt x="107" y="457"/>
                  </a:lnTo>
                  <a:lnTo>
                    <a:pt x="87" y="445"/>
                  </a:lnTo>
                  <a:lnTo>
                    <a:pt x="70" y="416"/>
                  </a:lnTo>
                  <a:lnTo>
                    <a:pt x="47" y="396"/>
                  </a:lnTo>
                  <a:lnTo>
                    <a:pt x="17" y="387"/>
                  </a:lnTo>
                  <a:lnTo>
                    <a:pt x="0" y="389"/>
                  </a:lnTo>
                  <a:lnTo>
                    <a:pt x="2" y="389"/>
                  </a:lnTo>
                  <a:lnTo>
                    <a:pt x="0" y="389"/>
                  </a:lnTo>
                  <a:lnTo>
                    <a:pt x="10" y="354"/>
                  </a:lnTo>
                  <a:lnTo>
                    <a:pt x="13" y="340"/>
                  </a:lnTo>
                  <a:lnTo>
                    <a:pt x="14" y="319"/>
                  </a:lnTo>
                  <a:lnTo>
                    <a:pt x="10" y="300"/>
                  </a:lnTo>
                  <a:lnTo>
                    <a:pt x="5" y="279"/>
                  </a:lnTo>
                  <a:lnTo>
                    <a:pt x="8" y="258"/>
                  </a:lnTo>
                  <a:lnTo>
                    <a:pt x="10" y="249"/>
                  </a:lnTo>
                  <a:lnTo>
                    <a:pt x="20" y="239"/>
                  </a:lnTo>
                  <a:lnTo>
                    <a:pt x="51" y="227"/>
                  </a:lnTo>
                  <a:lnTo>
                    <a:pt x="63" y="219"/>
                  </a:lnTo>
                  <a:lnTo>
                    <a:pt x="72" y="209"/>
                  </a:lnTo>
                  <a:lnTo>
                    <a:pt x="75" y="195"/>
                  </a:lnTo>
                  <a:lnTo>
                    <a:pt x="67" y="168"/>
                  </a:lnTo>
                  <a:lnTo>
                    <a:pt x="60" y="151"/>
                  </a:lnTo>
                  <a:lnTo>
                    <a:pt x="36" y="92"/>
                  </a:lnTo>
                  <a:lnTo>
                    <a:pt x="31" y="72"/>
                  </a:lnTo>
                  <a:lnTo>
                    <a:pt x="31" y="19"/>
                  </a:lnTo>
                  <a:lnTo>
                    <a:pt x="30" y="20"/>
                  </a:lnTo>
                  <a:lnTo>
                    <a:pt x="47" y="10"/>
                  </a:lnTo>
                  <a:lnTo>
                    <a:pt x="66" y="4"/>
                  </a:lnTo>
                  <a:lnTo>
                    <a:pt x="81" y="3"/>
                  </a:lnTo>
                  <a:lnTo>
                    <a:pt x="95" y="0"/>
                  </a:lnTo>
                  <a:lnTo>
                    <a:pt x="118" y="8"/>
                  </a:lnTo>
                  <a:lnTo>
                    <a:pt x="134" y="12"/>
                  </a:lnTo>
                  <a:lnTo>
                    <a:pt x="152" y="17"/>
                  </a:lnTo>
                  <a:lnTo>
                    <a:pt x="153" y="16"/>
                  </a:lnTo>
                  <a:lnTo>
                    <a:pt x="187" y="21"/>
                  </a:lnTo>
                  <a:lnTo>
                    <a:pt x="205" y="23"/>
                  </a:lnTo>
                  <a:lnTo>
                    <a:pt x="222" y="26"/>
                  </a:lnTo>
                  <a:lnTo>
                    <a:pt x="241" y="28"/>
                  </a:lnTo>
                  <a:lnTo>
                    <a:pt x="258" y="29"/>
                  </a:lnTo>
                  <a:lnTo>
                    <a:pt x="274" y="32"/>
                  </a:lnTo>
                  <a:lnTo>
                    <a:pt x="299" y="52"/>
                  </a:lnTo>
                  <a:lnTo>
                    <a:pt x="313" y="60"/>
                  </a:lnTo>
                  <a:lnTo>
                    <a:pt x="328" y="63"/>
                  </a:lnTo>
                  <a:lnTo>
                    <a:pt x="344" y="66"/>
                  </a:lnTo>
                  <a:lnTo>
                    <a:pt x="396" y="56"/>
                  </a:lnTo>
                  <a:lnTo>
                    <a:pt x="415" y="43"/>
                  </a:lnTo>
                  <a:lnTo>
                    <a:pt x="431" y="29"/>
                  </a:lnTo>
                  <a:lnTo>
                    <a:pt x="448" y="12"/>
                  </a:lnTo>
                  <a:lnTo>
                    <a:pt x="466" y="4"/>
                  </a:lnTo>
                  <a:lnTo>
                    <a:pt x="499" y="11"/>
                  </a:lnTo>
                  <a:lnTo>
                    <a:pt x="522" y="14"/>
                  </a:lnTo>
                  <a:lnTo>
                    <a:pt x="554" y="21"/>
                  </a:lnTo>
                  <a:lnTo>
                    <a:pt x="588" y="27"/>
                  </a:lnTo>
                  <a:lnTo>
                    <a:pt x="588" y="23"/>
                  </a:lnTo>
                  <a:lnTo>
                    <a:pt x="589" y="37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4" name="Freeform 63"/>
            <p:cNvSpPr>
              <a:spLocks/>
            </p:cNvSpPr>
            <p:nvPr/>
          </p:nvSpPr>
          <p:spPr bwMode="auto">
            <a:xfrm rot="306148">
              <a:off x="5763656" y="4213629"/>
              <a:ext cx="192769" cy="293228"/>
            </a:xfrm>
            <a:custGeom>
              <a:avLst/>
              <a:gdLst/>
              <a:ahLst/>
              <a:cxnLst>
                <a:cxn ang="0">
                  <a:pos x="10" y="908"/>
                </a:cxn>
                <a:cxn ang="0">
                  <a:pos x="59" y="876"/>
                </a:cxn>
                <a:cxn ang="0">
                  <a:pos x="80" y="823"/>
                </a:cxn>
                <a:cxn ang="0">
                  <a:pos x="121" y="777"/>
                </a:cxn>
                <a:cxn ang="0">
                  <a:pos x="128" y="745"/>
                </a:cxn>
                <a:cxn ang="0">
                  <a:pos x="145" y="734"/>
                </a:cxn>
                <a:cxn ang="0">
                  <a:pos x="202" y="719"/>
                </a:cxn>
                <a:cxn ang="0">
                  <a:pos x="236" y="692"/>
                </a:cxn>
                <a:cxn ang="0">
                  <a:pos x="294" y="619"/>
                </a:cxn>
                <a:cxn ang="0">
                  <a:pos x="325" y="560"/>
                </a:cxn>
                <a:cxn ang="0">
                  <a:pos x="332" y="509"/>
                </a:cxn>
                <a:cxn ang="0">
                  <a:pos x="387" y="449"/>
                </a:cxn>
                <a:cxn ang="0">
                  <a:pos x="411" y="411"/>
                </a:cxn>
                <a:cxn ang="0">
                  <a:pos x="411" y="357"/>
                </a:cxn>
                <a:cxn ang="0">
                  <a:pos x="435" y="292"/>
                </a:cxn>
                <a:cxn ang="0">
                  <a:pos x="464" y="233"/>
                </a:cxn>
                <a:cxn ang="0">
                  <a:pos x="492" y="183"/>
                </a:cxn>
                <a:cxn ang="0">
                  <a:pos x="500" y="160"/>
                </a:cxn>
                <a:cxn ang="0">
                  <a:pos x="492" y="125"/>
                </a:cxn>
                <a:cxn ang="0">
                  <a:pos x="487" y="72"/>
                </a:cxn>
                <a:cxn ang="0">
                  <a:pos x="500" y="34"/>
                </a:cxn>
                <a:cxn ang="0">
                  <a:pos x="493" y="18"/>
                </a:cxn>
                <a:cxn ang="0">
                  <a:pos x="474" y="8"/>
                </a:cxn>
                <a:cxn ang="0">
                  <a:pos x="454" y="0"/>
                </a:cxn>
                <a:cxn ang="0">
                  <a:pos x="432" y="6"/>
                </a:cxn>
                <a:cxn ang="0">
                  <a:pos x="394" y="42"/>
                </a:cxn>
                <a:cxn ang="0">
                  <a:pos x="345" y="53"/>
                </a:cxn>
                <a:cxn ang="0">
                  <a:pos x="310" y="52"/>
                </a:cxn>
                <a:cxn ang="0">
                  <a:pos x="280" y="59"/>
                </a:cxn>
                <a:cxn ang="0">
                  <a:pos x="244" y="92"/>
                </a:cxn>
                <a:cxn ang="0">
                  <a:pos x="208" y="99"/>
                </a:cxn>
                <a:cxn ang="0">
                  <a:pos x="182" y="100"/>
                </a:cxn>
                <a:cxn ang="0">
                  <a:pos x="146" y="117"/>
                </a:cxn>
                <a:cxn ang="0">
                  <a:pos x="88" y="136"/>
                </a:cxn>
                <a:cxn ang="0">
                  <a:pos x="60" y="119"/>
                </a:cxn>
                <a:cxn ang="0">
                  <a:pos x="34" y="84"/>
                </a:cxn>
                <a:cxn ang="0">
                  <a:pos x="16" y="102"/>
                </a:cxn>
                <a:cxn ang="0">
                  <a:pos x="12" y="133"/>
                </a:cxn>
                <a:cxn ang="0">
                  <a:pos x="27" y="160"/>
                </a:cxn>
                <a:cxn ang="0">
                  <a:pos x="60" y="188"/>
                </a:cxn>
                <a:cxn ang="0">
                  <a:pos x="138" y="223"/>
                </a:cxn>
                <a:cxn ang="0">
                  <a:pos x="182" y="238"/>
                </a:cxn>
                <a:cxn ang="0">
                  <a:pos x="257" y="255"/>
                </a:cxn>
                <a:cxn ang="0">
                  <a:pos x="280" y="298"/>
                </a:cxn>
                <a:cxn ang="0">
                  <a:pos x="265" y="360"/>
                </a:cxn>
                <a:cxn ang="0">
                  <a:pos x="220" y="437"/>
                </a:cxn>
                <a:cxn ang="0">
                  <a:pos x="204" y="449"/>
                </a:cxn>
                <a:cxn ang="0">
                  <a:pos x="158" y="490"/>
                </a:cxn>
                <a:cxn ang="0">
                  <a:pos x="106" y="535"/>
                </a:cxn>
                <a:cxn ang="0">
                  <a:pos x="73" y="530"/>
                </a:cxn>
                <a:cxn ang="0">
                  <a:pos x="18" y="554"/>
                </a:cxn>
                <a:cxn ang="0">
                  <a:pos x="0" y="916"/>
                </a:cxn>
              </a:cxnLst>
              <a:rect l="0" t="0" r="r" b="b"/>
              <a:pathLst>
                <a:path w="500" h="916">
                  <a:moveTo>
                    <a:pt x="0" y="916"/>
                  </a:moveTo>
                  <a:lnTo>
                    <a:pt x="10" y="908"/>
                  </a:lnTo>
                  <a:lnTo>
                    <a:pt x="40" y="889"/>
                  </a:lnTo>
                  <a:lnTo>
                    <a:pt x="59" y="876"/>
                  </a:lnTo>
                  <a:lnTo>
                    <a:pt x="68" y="858"/>
                  </a:lnTo>
                  <a:lnTo>
                    <a:pt x="80" y="823"/>
                  </a:lnTo>
                  <a:lnTo>
                    <a:pt x="99" y="794"/>
                  </a:lnTo>
                  <a:lnTo>
                    <a:pt x="121" y="777"/>
                  </a:lnTo>
                  <a:lnTo>
                    <a:pt x="123" y="768"/>
                  </a:lnTo>
                  <a:lnTo>
                    <a:pt x="128" y="745"/>
                  </a:lnTo>
                  <a:lnTo>
                    <a:pt x="133" y="737"/>
                  </a:lnTo>
                  <a:lnTo>
                    <a:pt x="145" y="734"/>
                  </a:lnTo>
                  <a:lnTo>
                    <a:pt x="179" y="727"/>
                  </a:lnTo>
                  <a:lnTo>
                    <a:pt x="202" y="719"/>
                  </a:lnTo>
                  <a:lnTo>
                    <a:pt x="214" y="708"/>
                  </a:lnTo>
                  <a:lnTo>
                    <a:pt x="236" y="692"/>
                  </a:lnTo>
                  <a:lnTo>
                    <a:pt x="263" y="656"/>
                  </a:lnTo>
                  <a:lnTo>
                    <a:pt x="294" y="619"/>
                  </a:lnTo>
                  <a:lnTo>
                    <a:pt x="313" y="589"/>
                  </a:lnTo>
                  <a:lnTo>
                    <a:pt x="325" y="560"/>
                  </a:lnTo>
                  <a:lnTo>
                    <a:pt x="330" y="529"/>
                  </a:lnTo>
                  <a:lnTo>
                    <a:pt x="332" y="509"/>
                  </a:lnTo>
                  <a:lnTo>
                    <a:pt x="353" y="481"/>
                  </a:lnTo>
                  <a:lnTo>
                    <a:pt x="387" y="449"/>
                  </a:lnTo>
                  <a:lnTo>
                    <a:pt x="401" y="437"/>
                  </a:lnTo>
                  <a:lnTo>
                    <a:pt x="411" y="411"/>
                  </a:lnTo>
                  <a:lnTo>
                    <a:pt x="409" y="386"/>
                  </a:lnTo>
                  <a:lnTo>
                    <a:pt x="411" y="357"/>
                  </a:lnTo>
                  <a:lnTo>
                    <a:pt x="422" y="325"/>
                  </a:lnTo>
                  <a:lnTo>
                    <a:pt x="435" y="292"/>
                  </a:lnTo>
                  <a:lnTo>
                    <a:pt x="448" y="263"/>
                  </a:lnTo>
                  <a:lnTo>
                    <a:pt x="464" y="233"/>
                  </a:lnTo>
                  <a:lnTo>
                    <a:pt x="476" y="207"/>
                  </a:lnTo>
                  <a:lnTo>
                    <a:pt x="492" y="183"/>
                  </a:lnTo>
                  <a:lnTo>
                    <a:pt x="498" y="174"/>
                  </a:lnTo>
                  <a:lnTo>
                    <a:pt x="500" y="160"/>
                  </a:lnTo>
                  <a:lnTo>
                    <a:pt x="498" y="150"/>
                  </a:lnTo>
                  <a:lnTo>
                    <a:pt x="492" y="125"/>
                  </a:lnTo>
                  <a:lnTo>
                    <a:pt x="487" y="102"/>
                  </a:lnTo>
                  <a:lnTo>
                    <a:pt x="487" y="72"/>
                  </a:lnTo>
                  <a:lnTo>
                    <a:pt x="495" y="44"/>
                  </a:lnTo>
                  <a:lnTo>
                    <a:pt x="500" y="34"/>
                  </a:lnTo>
                  <a:lnTo>
                    <a:pt x="500" y="26"/>
                  </a:lnTo>
                  <a:lnTo>
                    <a:pt x="493" y="18"/>
                  </a:lnTo>
                  <a:lnTo>
                    <a:pt x="486" y="13"/>
                  </a:lnTo>
                  <a:lnTo>
                    <a:pt x="474" y="8"/>
                  </a:lnTo>
                  <a:lnTo>
                    <a:pt x="467" y="3"/>
                  </a:lnTo>
                  <a:lnTo>
                    <a:pt x="454" y="0"/>
                  </a:lnTo>
                  <a:lnTo>
                    <a:pt x="443" y="0"/>
                  </a:lnTo>
                  <a:lnTo>
                    <a:pt x="432" y="6"/>
                  </a:lnTo>
                  <a:lnTo>
                    <a:pt x="411" y="29"/>
                  </a:lnTo>
                  <a:lnTo>
                    <a:pt x="394" y="42"/>
                  </a:lnTo>
                  <a:lnTo>
                    <a:pt x="367" y="53"/>
                  </a:lnTo>
                  <a:lnTo>
                    <a:pt x="345" y="53"/>
                  </a:lnTo>
                  <a:lnTo>
                    <a:pt x="324" y="52"/>
                  </a:lnTo>
                  <a:lnTo>
                    <a:pt x="310" y="52"/>
                  </a:lnTo>
                  <a:lnTo>
                    <a:pt x="294" y="55"/>
                  </a:lnTo>
                  <a:lnTo>
                    <a:pt x="280" y="59"/>
                  </a:lnTo>
                  <a:lnTo>
                    <a:pt x="259" y="73"/>
                  </a:lnTo>
                  <a:lnTo>
                    <a:pt x="244" y="92"/>
                  </a:lnTo>
                  <a:lnTo>
                    <a:pt x="220" y="101"/>
                  </a:lnTo>
                  <a:lnTo>
                    <a:pt x="208" y="99"/>
                  </a:lnTo>
                  <a:lnTo>
                    <a:pt x="196" y="99"/>
                  </a:lnTo>
                  <a:lnTo>
                    <a:pt x="182" y="100"/>
                  </a:lnTo>
                  <a:lnTo>
                    <a:pt x="162" y="107"/>
                  </a:lnTo>
                  <a:lnTo>
                    <a:pt x="146" y="117"/>
                  </a:lnTo>
                  <a:lnTo>
                    <a:pt x="117" y="129"/>
                  </a:lnTo>
                  <a:lnTo>
                    <a:pt x="88" y="136"/>
                  </a:lnTo>
                  <a:lnTo>
                    <a:pt x="74" y="130"/>
                  </a:lnTo>
                  <a:lnTo>
                    <a:pt x="60" y="119"/>
                  </a:lnTo>
                  <a:lnTo>
                    <a:pt x="40" y="94"/>
                  </a:lnTo>
                  <a:lnTo>
                    <a:pt x="34" y="84"/>
                  </a:lnTo>
                  <a:lnTo>
                    <a:pt x="25" y="90"/>
                  </a:lnTo>
                  <a:lnTo>
                    <a:pt x="16" y="102"/>
                  </a:lnTo>
                  <a:lnTo>
                    <a:pt x="11" y="113"/>
                  </a:lnTo>
                  <a:lnTo>
                    <a:pt x="12" y="133"/>
                  </a:lnTo>
                  <a:lnTo>
                    <a:pt x="18" y="150"/>
                  </a:lnTo>
                  <a:lnTo>
                    <a:pt x="27" y="160"/>
                  </a:lnTo>
                  <a:lnTo>
                    <a:pt x="45" y="177"/>
                  </a:lnTo>
                  <a:lnTo>
                    <a:pt x="60" y="188"/>
                  </a:lnTo>
                  <a:lnTo>
                    <a:pt x="77" y="199"/>
                  </a:lnTo>
                  <a:lnTo>
                    <a:pt x="138" y="223"/>
                  </a:lnTo>
                  <a:lnTo>
                    <a:pt x="152" y="229"/>
                  </a:lnTo>
                  <a:lnTo>
                    <a:pt x="182" y="238"/>
                  </a:lnTo>
                  <a:lnTo>
                    <a:pt x="222" y="244"/>
                  </a:lnTo>
                  <a:lnTo>
                    <a:pt x="257" y="255"/>
                  </a:lnTo>
                  <a:lnTo>
                    <a:pt x="271" y="269"/>
                  </a:lnTo>
                  <a:lnTo>
                    <a:pt x="280" y="298"/>
                  </a:lnTo>
                  <a:lnTo>
                    <a:pt x="277" y="327"/>
                  </a:lnTo>
                  <a:lnTo>
                    <a:pt x="265" y="360"/>
                  </a:lnTo>
                  <a:lnTo>
                    <a:pt x="242" y="403"/>
                  </a:lnTo>
                  <a:lnTo>
                    <a:pt x="220" y="437"/>
                  </a:lnTo>
                  <a:lnTo>
                    <a:pt x="208" y="445"/>
                  </a:lnTo>
                  <a:lnTo>
                    <a:pt x="204" y="449"/>
                  </a:lnTo>
                  <a:lnTo>
                    <a:pt x="179" y="457"/>
                  </a:lnTo>
                  <a:lnTo>
                    <a:pt x="158" y="490"/>
                  </a:lnTo>
                  <a:lnTo>
                    <a:pt x="134" y="516"/>
                  </a:lnTo>
                  <a:lnTo>
                    <a:pt x="106" y="535"/>
                  </a:lnTo>
                  <a:lnTo>
                    <a:pt x="86" y="531"/>
                  </a:lnTo>
                  <a:lnTo>
                    <a:pt x="73" y="530"/>
                  </a:lnTo>
                  <a:lnTo>
                    <a:pt x="35" y="545"/>
                  </a:lnTo>
                  <a:lnTo>
                    <a:pt x="18" y="554"/>
                  </a:lnTo>
                  <a:lnTo>
                    <a:pt x="1" y="560"/>
                  </a:lnTo>
                  <a:lnTo>
                    <a:pt x="0" y="91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5" name="Freeform 64"/>
            <p:cNvSpPr>
              <a:spLocks/>
            </p:cNvSpPr>
            <p:nvPr/>
          </p:nvSpPr>
          <p:spPr bwMode="auto">
            <a:xfrm rot="306148">
              <a:off x="5534260" y="4082951"/>
              <a:ext cx="350841" cy="312351"/>
            </a:xfrm>
            <a:custGeom>
              <a:avLst/>
              <a:gdLst/>
              <a:ahLst/>
              <a:cxnLst>
                <a:cxn ang="0">
                  <a:pos x="252" y="8"/>
                </a:cxn>
                <a:cxn ang="0">
                  <a:pos x="283" y="68"/>
                </a:cxn>
                <a:cxn ang="0">
                  <a:pos x="335" y="165"/>
                </a:cxn>
                <a:cxn ang="0">
                  <a:pos x="378" y="187"/>
                </a:cxn>
                <a:cxn ang="0">
                  <a:pos x="436" y="202"/>
                </a:cxn>
                <a:cxn ang="0">
                  <a:pos x="521" y="316"/>
                </a:cxn>
                <a:cxn ang="0">
                  <a:pos x="591" y="375"/>
                </a:cxn>
                <a:cxn ang="0">
                  <a:pos x="615" y="394"/>
                </a:cxn>
                <a:cxn ang="0">
                  <a:pos x="579" y="426"/>
                </a:cxn>
                <a:cxn ang="0">
                  <a:pos x="580" y="441"/>
                </a:cxn>
                <a:cxn ang="0">
                  <a:pos x="574" y="444"/>
                </a:cxn>
                <a:cxn ang="0">
                  <a:pos x="542" y="456"/>
                </a:cxn>
                <a:cxn ang="0">
                  <a:pos x="525" y="505"/>
                </a:cxn>
                <a:cxn ang="0">
                  <a:pos x="545" y="540"/>
                </a:cxn>
                <a:cxn ang="0">
                  <a:pos x="586" y="556"/>
                </a:cxn>
                <a:cxn ang="0">
                  <a:pos x="630" y="548"/>
                </a:cxn>
                <a:cxn ang="0">
                  <a:pos x="655" y="537"/>
                </a:cxn>
                <a:cxn ang="0">
                  <a:pos x="688" y="565"/>
                </a:cxn>
                <a:cxn ang="0">
                  <a:pos x="766" y="601"/>
                </a:cxn>
                <a:cxn ang="0">
                  <a:pos x="810" y="616"/>
                </a:cxn>
                <a:cxn ang="0">
                  <a:pos x="885" y="633"/>
                </a:cxn>
                <a:cxn ang="0">
                  <a:pos x="908" y="676"/>
                </a:cxn>
                <a:cxn ang="0">
                  <a:pos x="893" y="738"/>
                </a:cxn>
                <a:cxn ang="0">
                  <a:pos x="848" y="815"/>
                </a:cxn>
                <a:cxn ang="0">
                  <a:pos x="832" y="826"/>
                </a:cxn>
                <a:cxn ang="0">
                  <a:pos x="786" y="868"/>
                </a:cxn>
                <a:cxn ang="0">
                  <a:pos x="734" y="913"/>
                </a:cxn>
                <a:cxn ang="0">
                  <a:pos x="701" y="908"/>
                </a:cxn>
                <a:cxn ang="0">
                  <a:pos x="646" y="932"/>
                </a:cxn>
                <a:cxn ang="0">
                  <a:pos x="628" y="944"/>
                </a:cxn>
                <a:cxn ang="0">
                  <a:pos x="562" y="929"/>
                </a:cxn>
                <a:cxn ang="0">
                  <a:pos x="506" y="921"/>
                </a:cxn>
                <a:cxn ang="0">
                  <a:pos x="471" y="945"/>
                </a:cxn>
                <a:cxn ang="0">
                  <a:pos x="436" y="973"/>
                </a:cxn>
                <a:cxn ang="0">
                  <a:pos x="368" y="979"/>
                </a:cxn>
                <a:cxn ang="0">
                  <a:pos x="339" y="968"/>
                </a:cxn>
                <a:cxn ang="0">
                  <a:pos x="298" y="945"/>
                </a:cxn>
                <a:cxn ang="0">
                  <a:pos x="262" y="943"/>
                </a:cxn>
                <a:cxn ang="0">
                  <a:pos x="227" y="938"/>
                </a:cxn>
                <a:cxn ang="0">
                  <a:pos x="196" y="933"/>
                </a:cxn>
                <a:cxn ang="0">
                  <a:pos x="191" y="899"/>
                </a:cxn>
                <a:cxn ang="0">
                  <a:pos x="174" y="859"/>
                </a:cxn>
                <a:cxn ang="0">
                  <a:pos x="134" y="837"/>
                </a:cxn>
                <a:cxn ang="0">
                  <a:pos x="121" y="789"/>
                </a:cxn>
                <a:cxn ang="0">
                  <a:pos x="110" y="769"/>
                </a:cxn>
                <a:cxn ang="0">
                  <a:pos x="79" y="769"/>
                </a:cxn>
                <a:cxn ang="0">
                  <a:pos x="30" y="760"/>
                </a:cxn>
                <a:cxn ang="0">
                  <a:pos x="4" y="725"/>
                </a:cxn>
                <a:cxn ang="0">
                  <a:pos x="1" y="694"/>
                </a:cxn>
                <a:cxn ang="0">
                  <a:pos x="29" y="654"/>
                </a:cxn>
                <a:cxn ang="0">
                  <a:pos x="50" y="599"/>
                </a:cxn>
                <a:cxn ang="0">
                  <a:pos x="47" y="564"/>
                </a:cxn>
                <a:cxn ang="0">
                  <a:pos x="60" y="513"/>
                </a:cxn>
                <a:cxn ang="0">
                  <a:pos x="141" y="377"/>
                </a:cxn>
                <a:cxn ang="0">
                  <a:pos x="185" y="280"/>
                </a:cxn>
                <a:cxn ang="0">
                  <a:pos x="164" y="233"/>
                </a:cxn>
                <a:cxn ang="0">
                  <a:pos x="143" y="182"/>
                </a:cxn>
                <a:cxn ang="0">
                  <a:pos x="168" y="144"/>
                </a:cxn>
                <a:cxn ang="0">
                  <a:pos x="197" y="105"/>
                </a:cxn>
                <a:cxn ang="0">
                  <a:pos x="232" y="43"/>
                </a:cxn>
                <a:cxn ang="0">
                  <a:pos x="246" y="0"/>
                </a:cxn>
              </a:cxnLst>
              <a:rect l="0" t="0" r="r" b="b"/>
              <a:pathLst>
                <a:path w="908" h="983">
                  <a:moveTo>
                    <a:pt x="246" y="0"/>
                  </a:moveTo>
                  <a:lnTo>
                    <a:pt x="252" y="8"/>
                  </a:lnTo>
                  <a:lnTo>
                    <a:pt x="267" y="39"/>
                  </a:lnTo>
                  <a:lnTo>
                    <a:pt x="283" y="68"/>
                  </a:lnTo>
                  <a:lnTo>
                    <a:pt x="310" y="123"/>
                  </a:lnTo>
                  <a:lnTo>
                    <a:pt x="335" y="165"/>
                  </a:lnTo>
                  <a:lnTo>
                    <a:pt x="353" y="177"/>
                  </a:lnTo>
                  <a:lnTo>
                    <a:pt x="378" y="187"/>
                  </a:lnTo>
                  <a:lnTo>
                    <a:pt x="412" y="192"/>
                  </a:lnTo>
                  <a:lnTo>
                    <a:pt x="436" y="202"/>
                  </a:lnTo>
                  <a:lnTo>
                    <a:pt x="472" y="260"/>
                  </a:lnTo>
                  <a:lnTo>
                    <a:pt x="521" y="316"/>
                  </a:lnTo>
                  <a:lnTo>
                    <a:pt x="557" y="355"/>
                  </a:lnTo>
                  <a:lnTo>
                    <a:pt x="591" y="375"/>
                  </a:lnTo>
                  <a:lnTo>
                    <a:pt x="612" y="387"/>
                  </a:lnTo>
                  <a:lnTo>
                    <a:pt x="615" y="394"/>
                  </a:lnTo>
                  <a:lnTo>
                    <a:pt x="610" y="408"/>
                  </a:lnTo>
                  <a:lnTo>
                    <a:pt x="579" y="426"/>
                  </a:lnTo>
                  <a:lnTo>
                    <a:pt x="577" y="435"/>
                  </a:lnTo>
                  <a:lnTo>
                    <a:pt x="580" y="441"/>
                  </a:lnTo>
                  <a:lnTo>
                    <a:pt x="580" y="439"/>
                  </a:lnTo>
                  <a:lnTo>
                    <a:pt x="574" y="444"/>
                  </a:lnTo>
                  <a:lnTo>
                    <a:pt x="559" y="448"/>
                  </a:lnTo>
                  <a:lnTo>
                    <a:pt x="542" y="456"/>
                  </a:lnTo>
                  <a:lnTo>
                    <a:pt x="529" y="477"/>
                  </a:lnTo>
                  <a:lnTo>
                    <a:pt x="525" y="505"/>
                  </a:lnTo>
                  <a:lnTo>
                    <a:pt x="533" y="521"/>
                  </a:lnTo>
                  <a:lnTo>
                    <a:pt x="545" y="540"/>
                  </a:lnTo>
                  <a:lnTo>
                    <a:pt x="564" y="552"/>
                  </a:lnTo>
                  <a:lnTo>
                    <a:pt x="586" y="556"/>
                  </a:lnTo>
                  <a:lnTo>
                    <a:pt x="610" y="554"/>
                  </a:lnTo>
                  <a:lnTo>
                    <a:pt x="630" y="548"/>
                  </a:lnTo>
                  <a:lnTo>
                    <a:pt x="652" y="536"/>
                  </a:lnTo>
                  <a:lnTo>
                    <a:pt x="655" y="537"/>
                  </a:lnTo>
                  <a:lnTo>
                    <a:pt x="673" y="554"/>
                  </a:lnTo>
                  <a:lnTo>
                    <a:pt x="688" y="565"/>
                  </a:lnTo>
                  <a:lnTo>
                    <a:pt x="705" y="576"/>
                  </a:lnTo>
                  <a:lnTo>
                    <a:pt x="766" y="601"/>
                  </a:lnTo>
                  <a:lnTo>
                    <a:pt x="780" y="607"/>
                  </a:lnTo>
                  <a:lnTo>
                    <a:pt x="810" y="616"/>
                  </a:lnTo>
                  <a:lnTo>
                    <a:pt x="850" y="622"/>
                  </a:lnTo>
                  <a:lnTo>
                    <a:pt x="885" y="633"/>
                  </a:lnTo>
                  <a:lnTo>
                    <a:pt x="899" y="646"/>
                  </a:lnTo>
                  <a:lnTo>
                    <a:pt x="908" y="676"/>
                  </a:lnTo>
                  <a:lnTo>
                    <a:pt x="905" y="705"/>
                  </a:lnTo>
                  <a:lnTo>
                    <a:pt x="893" y="738"/>
                  </a:lnTo>
                  <a:lnTo>
                    <a:pt x="870" y="781"/>
                  </a:lnTo>
                  <a:lnTo>
                    <a:pt x="848" y="815"/>
                  </a:lnTo>
                  <a:lnTo>
                    <a:pt x="836" y="823"/>
                  </a:lnTo>
                  <a:lnTo>
                    <a:pt x="832" y="826"/>
                  </a:lnTo>
                  <a:lnTo>
                    <a:pt x="807" y="835"/>
                  </a:lnTo>
                  <a:lnTo>
                    <a:pt x="786" y="868"/>
                  </a:lnTo>
                  <a:lnTo>
                    <a:pt x="762" y="894"/>
                  </a:lnTo>
                  <a:lnTo>
                    <a:pt x="734" y="913"/>
                  </a:lnTo>
                  <a:lnTo>
                    <a:pt x="714" y="909"/>
                  </a:lnTo>
                  <a:lnTo>
                    <a:pt x="701" y="908"/>
                  </a:lnTo>
                  <a:lnTo>
                    <a:pt x="663" y="923"/>
                  </a:lnTo>
                  <a:lnTo>
                    <a:pt x="646" y="932"/>
                  </a:lnTo>
                  <a:lnTo>
                    <a:pt x="629" y="938"/>
                  </a:lnTo>
                  <a:lnTo>
                    <a:pt x="628" y="944"/>
                  </a:lnTo>
                  <a:lnTo>
                    <a:pt x="594" y="938"/>
                  </a:lnTo>
                  <a:lnTo>
                    <a:pt x="562" y="929"/>
                  </a:lnTo>
                  <a:lnTo>
                    <a:pt x="539" y="928"/>
                  </a:lnTo>
                  <a:lnTo>
                    <a:pt x="506" y="921"/>
                  </a:lnTo>
                  <a:lnTo>
                    <a:pt x="488" y="929"/>
                  </a:lnTo>
                  <a:lnTo>
                    <a:pt x="471" y="945"/>
                  </a:lnTo>
                  <a:lnTo>
                    <a:pt x="455" y="960"/>
                  </a:lnTo>
                  <a:lnTo>
                    <a:pt x="436" y="973"/>
                  </a:lnTo>
                  <a:lnTo>
                    <a:pt x="384" y="983"/>
                  </a:lnTo>
                  <a:lnTo>
                    <a:pt x="368" y="979"/>
                  </a:lnTo>
                  <a:lnTo>
                    <a:pt x="353" y="977"/>
                  </a:lnTo>
                  <a:lnTo>
                    <a:pt x="339" y="968"/>
                  </a:lnTo>
                  <a:lnTo>
                    <a:pt x="314" y="948"/>
                  </a:lnTo>
                  <a:lnTo>
                    <a:pt x="298" y="945"/>
                  </a:lnTo>
                  <a:lnTo>
                    <a:pt x="281" y="945"/>
                  </a:lnTo>
                  <a:lnTo>
                    <a:pt x="262" y="943"/>
                  </a:lnTo>
                  <a:lnTo>
                    <a:pt x="245" y="940"/>
                  </a:lnTo>
                  <a:lnTo>
                    <a:pt x="227" y="938"/>
                  </a:lnTo>
                  <a:lnTo>
                    <a:pt x="193" y="933"/>
                  </a:lnTo>
                  <a:lnTo>
                    <a:pt x="196" y="933"/>
                  </a:lnTo>
                  <a:lnTo>
                    <a:pt x="194" y="909"/>
                  </a:lnTo>
                  <a:lnTo>
                    <a:pt x="191" y="899"/>
                  </a:lnTo>
                  <a:lnTo>
                    <a:pt x="185" y="873"/>
                  </a:lnTo>
                  <a:lnTo>
                    <a:pt x="174" y="859"/>
                  </a:lnTo>
                  <a:lnTo>
                    <a:pt x="149" y="849"/>
                  </a:lnTo>
                  <a:lnTo>
                    <a:pt x="134" y="837"/>
                  </a:lnTo>
                  <a:lnTo>
                    <a:pt x="124" y="815"/>
                  </a:lnTo>
                  <a:lnTo>
                    <a:pt x="121" y="789"/>
                  </a:lnTo>
                  <a:lnTo>
                    <a:pt x="118" y="774"/>
                  </a:lnTo>
                  <a:lnTo>
                    <a:pt x="110" y="769"/>
                  </a:lnTo>
                  <a:lnTo>
                    <a:pt x="98" y="767"/>
                  </a:lnTo>
                  <a:lnTo>
                    <a:pt x="79" y="769"/>
                  </a:lnTo>
                  <a:lnTo>
                    <a:pt x="53" y="764"/>
                  </a:lnTo>
                  <a:lnTo>
                    <a:pt x="30" y="760"/>
                  </a:lnTo>
                  <a:lnTo>
                    <a:pt x="16" y="750"/>
                  </a:lnTo>
                  <a:lnTo>
                    <a:pt x="4" y="725"/>
                  </a:lnTo>
                  <a:lnTo>
                    <a:pt x="0" y="710"/>
                  </a:lnTo>
                  <a:lnTo>
                    <a:pt x="1" y="694"/>
                  </a:lnTo>
                  <a:lnTo>
                    <a:pt x="16" y="675"/>
                  </a:lnTo>
                  <a:lnTo>
                    <a:pt x="29" y="654"/>
                  </a:lnTo>
                  <a:lnTo>
                    <a:pt x="50" y="616"/>
                  </a:lnTo>
                  <a:lnTo>
                    <a:pt x="50" y="599"/>
                  </a:lnTo>
                  <a:lnTo>
                    <a:pt x="48" y="581"/>
                  </a:lnTo>
                  <a:lnTo>
                    <a:pt x="47" y="564"/>
                  </a:lnTo>
                  <a:lnTo>
                    <a:pt x="45" y="548"/>
                  </a:lnTo>
                  <a:lnTo>
                    <a:pt x="60" y="513"/>
                  </a:lnTo>
                  <a:lnTo>
                    <a:pt x="97" y="459"/>
                  </a:lnTo>
                  <a:lnTo>
                    <a:pt x="141" y="377"/>
                  </a:lnTo>
                  <a:lnTo>
                    <a:pt x="180" y="317"/>
                  </a:lnTo>
                  <a:lnTo>
                    <a:pt x="185" y="280"/>
                  </a:lnTo>
                  <a:lnTo>
                    <a:pt x="174" y="250"/>
                  </a:lnTo>
                  <a:lnTo>
                    <a:pt x="164" y="233"/>
                  </a:lnTo>
                  <a:lnTo>
                    <a:pt x="143" y="196"/>
                  </a:lnTo>
                  <a:lnTo>
                    <a:pt x="143" y="182"/>
                  </a:lnTo>
                  <a:lnTo>
                    <a:pt x="143" y="173"/>
                  </a:lnTo>
                  <a:lnTo>
                    <a:pt x="168" y="144"/>
                  </a:lnTo>
                  <a:lnTo>
                    <a:pt x="185" y="121"/>
                  </a:lnTo>
                  <a:lnTo>
                    <a:pt x="197" y="105"/>
                  </a:lnTo>
                  <a:lnTo>
                    <a:pt x="211" y="83"/>
                  </a:lnTo>
                  <a:lnTo>
                    <a:pt x="232" y="43"/>
                  </a:lnTo>
                  <a:lnTo>
                    <a:pt x="245" y="10"/>
                  </a:lnTo>
                  <a:lnTo>
                    <a:pt x="246"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6" name="Freeform 65"/>
            <p:cNvSpPr>
              <a:spLocks/>
            </p:cNvSpPr>
            <p:nvPr/>
          </p:nvSpPr>
          <p:spPr bwMode="auto">
            <a:xfrm rot="306148">
              <a:off x="5738595" y="4227971"/>
              <a:ext cx="52048" cy="36654"/>
            </a:xfrm>
            <a:custGeom>
              <a:avLst/>
              <a:gdLst/>
              <a:ahLst/>
              <a:cxnLst>
                <a:cxn ang="0">
                  <a:pos x="54" y="1"/>
                </a:cxn>
                <a:cxn ang="0">
                  <a:pos x="69" y="0"/>
                </a:cxn>
                <a:cxn ang="0">
                  <a:pos x="81" y="0"/>
                </a:cxn>
                <a:cxn ang="0">
                  <a:pos x="94" y="2"/>
                </a:cxn>
                <a:cxn ang="0">
                  <a:pos x="105" y="3"/>
                </a:cxn>
                <a:cxn ang="0">
                  <a:pos x="112" y="8"/>
                </a:cxn>
                <a:cxn ang="0">
                  <a:pos x="128" y="14"/>
                </a:cxn>
                <a:cxn ang="0">
                  <a:pos x="134" y="22"/>
                </a:cxn>
                <a:cxn ang="0">
                  <a:pos x="127" y="26"/>
                </a:cxn>
                <a:cxn ang="0">
                  <a:pos x="117" y="40"/>
                </a:cxn>
                <a:cxn ang="0">
                  <a:pos x="112" y="52"/>
                </a:cxn>
                <a:cxn ang="0">
                  <a:pos x="112" y="69"/>
                </a:cxn>
                <a:cxn ang="0">
                  <a:pos x="118" y="87"/>
                </a:cxn>
                <a:cxn ang="0">
                  <a:pos x="128" y="96"/>
                </a:cxn>
                <a:cxn ang="0">
                  <a:pos x="125" y="94"/>
                </a:cxn>
                <a:cxn ang="0">
                  <a:pos x="102" y="107"/>
                </a:cxn>
                <a:cxn ang="0">
                  <a:pos x="83" y="113"/>
                </a:cxn>
                <a:cxn ang="0">
                  <a:pos x="60" y="114"/>
                </a:cxn>
                <a:cxn ang="0">
                  <a:pos x="38" y="110"/>
                </a:cxn>
                <a:cxn ang="0">
                  <a:pos x="19" y="98"/>
                </a:cxn>
                <a:cxn ang="0">
                  <a:pos x="6" y="81"/>
                </a:cxn>
                <a:cxn ang="0">
                  <a:pos x="0" y="64"/>
                </a:cxn>
                <a:cxn ang="0">
                  <a:pos x="2" y="36"/>
                </a:cxn>
                <a:cxn ang="0">
                  <a:pos x="17" y="17"/>
                </a:cxn>
                <a:cxn ang="0">
                  <a:pos x="34" y="7"/>
                </a:cxn>
                <a:cxn ang="0">
                  <a:pos x="47" y="3"/>
                </a:cxn>
                <a:cxn ang="0">
                  <a:pos x="54" y="0"/>
                </a:cxn>
                <a:cxn ang="0">
                  <a:pos x="54" y="1"/>
                </a:cxn>
              </a:cxnLst>
              <a:rect l="0" t="0" r="r" b="b"/>
              <a:pathLst>
                <a:path w="134" h="114">
                  <a:moveTo>
                    <a:pt x="54" y="1"/>
                  </a:moveTo>
                  <a:lnTo>
                    <a:pt x="69" y="0"/>
                  </a:lnTo>
                  <a:lnTo>
                    <a:pt x="81" y="0"/>
                  </a:lnTo>
                  <a:lnTo>
                    <a:pt x="94" y="2"/>
                  </a:lnTo>
                  <a:lnTo>
                    <a:pt x="105" y="3"/>
                  </a:lnTo>
                  <a:lnTo>
                    <a:pt x="112" y="8"/>
                  </a:lnTo>
                  <a:lnTo>
                    <a:pt x="128" y="14"/>
                  </a:lnTo>
                  <a:lnTo>
                    <a:pt x="134" y="22"/>
                  </a:lnTo>
                  <a:lnTo>
                    <a:pt x="127" y="26"/>
                  </a:lnTo>
                  <a:lnTo>
                    <a:pt x="117" y="40"/>
                  </a:lnTo>
                  <a:lnTo>
                    <a:pt x="112" y="52"/>
                  </a:lnTo>
                  <a:lnTo>
                    <a:pt x="112" y="69"/>
                  </a:lnTo>
                  <a:lnTo>
                    <a:pt x="118" y="87"/>
                  </a:lnTo>
                  <a:lnTo>
                    <a:pt x="128" y="96"/>
                  </a:lnTo>
                  <a:lnTo>
                    <a:pt x="125" y="94"/>
                  </a:lnTo>
                  <a:lnTo>
                    <a:pt x="102" y="107"/>
                  </a:lnTo>
                  <a:lnTo>
                    <a:pt x="83" y="113"/>
                  </a:lnTo>
                  <a:lnTo>
                    <a:pt x="60" y="114"/>
                  </a:lnTo>
                  <a:lnTo>
                    <a:pt x="38" y="110"/>
                  </a:lnTo>
                  <a:lnTo>
                    <a:pt x="19" y="98"/>
                  </a:lnTo>
                  <a:lnTo>
                    <a:pt x="6" y="81"/>
                  </a:lnTo>
                  <a:lnTo>
                    <a:pt x="0" y="64"/>
                  </a:lnTo>
                  <a:lnTo>
                    <a:pt x="2" y="36"/>
                  </a:lnTo>
                  <a:lnTo>
                    <a:pt x="17" y="17"/>
                  </a:lnTo>
                  <a:lnTo>
                    <a:pt x="34" y="7"/>
                  </a:lnTo>
                  <a:lnTo>
                    <a:pt x="47" y="3"/>
                  </a:lnTo>
                  <a:lnTo>
                    <a:pt x="54" y="0"/>
                  </a:lnTo>
                  <a:lnTo>
                    <a:pt x="54" y="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7" name="Freeform 66"/>
            <p:cNvSpPr>
              <a:spLocks/>
            </p:cNvSpPr>
            <p:nvPr/>
          </p:nvSpPr>
          <p:spPr bwMode="auto">
            <a:xfrm rot="306148">
              <a:off x="5482213" y="4682157"/>
              <a:ext cx="77108" cy="154582"/>
            </a:xfrm>
            <a:custGeom>
              <a:avLst/>
              <a:gdLst/>
              <a:ahLst/>
              <a:cxnLst>
                <a:cxn ang="0">
                  <a:pos x="21" y="335"/>
                </a:cxn>
                <a:cxn ang="0">
                  <a:pos x="46" y="340"/>
                </a:cxn>
                <a:cxn ang="0">
                  <a:pos x="66" y="350"/>
                </a:cxn>
                <a:cxn ang="0">
                  <a:pos x="71" y="356"/>
                </a:cxn>
                <a:cxn ang="0">
                  <a:pos x="74" y="377"/>
                </a:cxn>
                <a:cxn ang="0">
                  <a:pos x="75" y="395"/>
                </a:cxn>
                <a:cxn ang="0">
                  <a:pos x="73" y="414"/>
                </a:cxn>
                <a:cxn ang="0">
                  <a:pos x="73" y="442"/>
                </a:cxn>
                <a:cxn ang="0">
                  <a:pos x="81" y="465"/>
                </a:cxn>
                <a:cxn ang="0">
                  <a:pos x="98" y="479"/>
                </a:cxn>
                <a:cxn ang="0">
                  <a:pos x="116" y="485"/>
                </a:cxn>
                <a:cxn ang="0">
                  <a:pos x="138" y="484"/>
                </a:cxn>
                <a:cxn ang="0">
                  <a:pos x="150" y="479"/>
                </a:cxn>
                <a:cxn ang="0">
                  <a:pos x="167" y="461"/>
                </a:cxn>
                <a:cxn ang="0">
                  <a:pos x="178" y="447"/>
                </a:cxn>
                <a:cxn ang="0">
                  <a:pos x="186" y="428"/>
                </a:cxn>
                <a:cxn ang="0">
                  <a:pos x="193" y="410"/>
                </a:cxn>
                <a:cxn ang="0">
                  <a:pos x="202" y="385"/>
                </a:cxn>
                <a:cxn ang="0">
                  <a:pos x="201" y="370"/>
                </a:cxn>
                <a:cxn ang="0">
                  <a:pos x="183" y="338"/>
                </a:cxn>
                <a:cxn ang="0">
                  <a:pos x="170" y="316"/>
                </a:cxn>
                <a:cxn ang="0">
                  <a:pos x="148" y="280"/>
                </a:cxn>
                <a:cxn ang="0">
                  <a:pos x="142" y="247"/>
                </a:cxn>
                <a:cxn ang="0">
                  <a:pos x="138" y="228"/>
                </a:cxn>
                <a:cxn ang="0">
                  <a:pos x="136" y="206"/>
                </a:cxn>
                <a:cxn ang="0">
                  <a:pos x="137" y="186"/>
                </a:cxn>
                <a:cxn ang="0">
                  <a:pos x="144" y="162"/>
                </a:cxn>
                <a:cxn ang="0">
                  <a:pos x="143" y="162"/>
                </a:cxn>
                <a:cxn ang="0">
                  <a:pos x="143" y="136"/>
                </a:cxn>
                <a:cxn ang="0">
                  <a:pos x="147" y="106"/>
                </a:cxn>
                <a:cxn ang="0">
                  <a:pos x="148" y="90"/>
                </a:cxn>
                <a:cxn ang="0">
                  <a:pos x="148" y="77"/>
                </a:cxn>
                <a:cxn ang="0">
                  <a:pos x="142" y="66"/>
                </a:cxn>
                <a:cxn ang="0">
                  <a:pos x="129" y="55"/>
                </a:cxn>
                <a:cxn ang="0">
                  <a:pos x="108" y="55"/>
                </a:cxn>
                <a:cxn ang="0">
                  <a:pos x="98" y="51"/>
                </a:cxn>
                <a:cxn ang="0">
                  <a:pos x="90" y="42"/>
                </a:cxn>
                <a:cxn ang="0">
                  <a:pos x="85" y="26"/>
                </a:cxn>
                <a:cxn ang="0">
                  <a:pos x="87" y="11"/>
                </a:cxn>
                <a:cxn ang="0">
                  <a:pos x="81" y="2"/>
                </a:cxn>
                <a:cxn ang="0">
                  <a:pos x="66" y="0"/>
                </a:cxn>
                <a:cxn ang="0">
                  <a:pos x="38" y="5"/>
                </a:cxn>
                <a:cxn ang="0">
                  <a:pos x="44" y="4"/>
                </a:cxn>
                <a:cxn ang="0">
                  <a:pos x="29" y="36"/>
                </a:cxn>
                <a:cxn ang="0">
                  <a:pos x="22" y="75"/>
                </a:cxn>
                <a:cxn ang="0">
                  <a:pos x="21" y="104"/>
                </a:cxn>
                <a:cxn ang="0">
                  <a:pos x="27" y="140"/>
                </a:cxn>
                <a:cxn ang="0">
                  <a:pos x="43" y="164"/>
                </a:cxn>
                <a:cxn ang="0">
                  <a:pos x="46" y="180"/>
                </a:cxn>
                <a:cxn ang="0">
                  <a:pos x="43" y="209"/>
                </a:cxn>
                <a:cxn ang="0">
                  <a:pos x="29" y="228"/>
                </a:cxn>
                <a:cxn ang="0">
                  <a:pos x="10" y="252"/>
                </a:cxn>
                <a:cxn ang="0">
                  <a:pos x="3" y="267"/>
                </a:cxn>
                <a:cxn ang="0">
                  <a:pos x="0" y="291"/>
                </a:cxn>
                <a:cxn ang="0">
                  <a:pos x="5" y="314"/>
                </a:cxn>
                <a:cxn ang="0">
                  <a:pos x="22" y="340"/>
                </a:cxn>
                <a:cxn ang="0">
                  <a:pos x="21" y="335"/>
                </a:cxn>
              </a:cxnLst>
              <a:rect l="0" t="0" r="r" b="b"/>
              <a:pathLst>
                <a:path w="202" h="485">
                  <a:moveTo>
                    <a:pt x="21" y="335"/>
                  </a:moveTo>
                  <a:lnTo>
                    <a:pt x="46" y="340"/>
                  </a:lnTo>
                  <a:lnTo>
                    <a:pt x="66" y="350"/>
                  </a:lnTo>
                  <a:lnTo>
                    <a:pt x="71" y="356"/>
                  </a:lnTo>
                  <a:lnTo>
                    <a:pt x="74" y="377"/>
                  </a:lnTo>
                  <a:lnTo>
                    <a:pt x="75" y="395"/>
                  </a:lnTo>
                  <a:lnTo>
                    <a:pt x="73" y="414"/>
                  </a:lnTo>
                  <a:lnTo>
                    <a:pt x="73" y="442"/>
                  </a:lnTo>
                  <a:lnTo>
                    <a:pt x="81" y="465"/>
                  </a:lnTo>
                  <a:lnTo>
                    <a:pt x="98" y="479"/>
                  </a:lnTo>
                  <a:lnTo>
                    <a:pt x="116" y="485"/>
                  </a:lnTo>
                  <a:lnTo>
                    <a:pt x="138" y="484"/>
                  </a:lnTo>
                  <a:lnTo>
                    <a:pt x="150" y="479"/>
                  </a:lnTo>
                  <a:lnTo>
                    <a:pt x="167" y="461"/>
                  </a:lnTo>
                  <a:lnTo>
                    <a:pt x="178" y="447"/>
                  </a:lnTo>
                  <a:lnTo>
                    <a:pt x="186" y="428"/>
                  </a:lnTo>
                  <a:lnTo>
                    <a:pt x="193" y="410"/>
                  </a:lnTo>
                  <a:lnTo>
                    <a:pt x="202" y="385"/>
                  </a:lnTo>
                  <a:lnTo>
                    <a:pt x="201" y="370"/>
                  </a:lnTo>
                  <a:lnTo>
                    <a:pt x="183" y="338"/>
                  </a:lnTo>
                  <a:lnTo>
                    <a:pt x="170" y="316"/>
                  </a:lnTo>
                  <a:lnTo>
                    <a:pt x="148" y="280"/>
                  </a:lnTo>
                  <a:lnTo>
                    <a:pt x="142" y="247"/>
                  </a:lnTo>
                  <a:lnTo>
                    <a:pt x="138" y="228"/>
                  </a:lnTo>
                  <a:lnTo>
                    <a:pt x="136" y="206"/>
                  </a:lnTo>
                  <a:lnTo>
                    <a:pt x="137" y="186"/>
                  </a:lnTo>
                  <a:lnTo>
                    <a:pt x="144" y="162"/>
                  </a:lnTo>
                  <a:lnTo>
                    <a:pt x="143" y="162"/>
                  </a:lnTo>
                  <a:lnTo>
                    <a:pt x="143" y="136"/>
                  </a:lnTo>
                  <a:lnTo>
                    <a:pt x="147" y="106"/>
                  </a:lnTo>
                  <a:lnTo>
                    <a:pt x="148" y="90"/>
                  </a:lnTo>
                  <a:lnTo>
                    <a:pt x="148" y="77"/>
                  </a:lnTo>
                  <a:lnTo>
                    <a:pt x="142" y="66"/>
                  </a:lnTo>
                  <a:lnTo>
                    <a:pt x="129" y="55"/>
                  </a:lnTo>
                  <a:lnTo>
                    <a:pt x="108" y="55"/>
                  </a:lnTo>
                  <a:lnTo>
                    <a:pt x="98" y="51"/>
                  </a:lnTo>
                  <a:lnTo>
                    <a:pt x="90" y="42"/>
                  </a:lnTo>
                  <a:lnTo>
                    <a:pt x="85" y="26"/>
                  </a:lnTo>
                  <a:lnTo>
                    <a:pt x="87" y="11"/>
                  </a:lnTo>
                  <a:lnTo>
                    <a:pt x="81" y="2"/>
                  </a:lnTo>
                  <a:lnTo>
                    <a:pt x="66" y="0"/>
                  </a:lnTo>
                  <a:lnTo>
                    <a:pt x="38" y="5"/>
                  </a:lnTo>
                  <a:lnTo>
                    <a:pt x="44" y="4"/>
                  </a:lnTo>
                  <a:lnTo>
                    <a:pt x="29" y="36"/>
                  </a:lnTo>
                  <a:lnTo>
                    <a:pt x="22" y="75"/>
                  </a:lnTo>
                  <a:lnTo>
                    <a:pt x="21" y="104"/>
                  </a:lnTo>
                  <a:lnTo>
                    <a:pt x="27" y="140"/>
                  </a:lnTo>
                  <a:lnTo>
                    <a:pt x="43" y="164"/>
                  </a:lnTo>
                  <a:lnTo>
                    <a:pt x="46" y="180"/>
                  </a:lnTo>
                  <a:lnTo>
                    <a:pt x="43" y="209"/>
                  </a:lnTo>
                  <a:lnTo>
                    <a:pt x="29" y="228"/>
                  </a:lnTo>
                  <a:lnTo>
                    <a:pt x="10" y="252"/>
                  </a:lnTo>
                  <a:lnTo>
                    <a:pt x="3" y="267"/>
                  </a:lnTo>
                  <a:lnTo>
                    <a:pt x="0" y="291"/>
                  </a:lnTo>
                  <a:lnTo>
                    <a:pt x="5" y="314"/>
                  </a:lnTo>
                  <a:lnTo>
                    <a:pt x="22" y="340"/>
                  </a:lnTo>
                  <a:lnTo>
                    <a:pt x="21" y="33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8" name="Freeform 67"/>
            <p:cNvSpPr>
              <a:spLocks/>
            </p:cNvSpPr>
            <p:nvPr/>
          </p:nvSpPr>
          <p:spPr bwMode="auto">
            <a:xfrm rot="306148">
              <a:off x="5289442" y="4809647"/>
              <a:ext cx="198553" cy="168925"/>
            </a:xfrm>
            <a:custGeom>
              <a:avLst/>
              <a:gdLst/>
              <a:ahLst/>
              <a:cxnLst>
                <a:cxn ang="0">
                  <a:pos x="11" y="240"/>
                </a:cxn>
                <a:cxn ang="0">
                  <a:pos x="45" y="233"/>
                </a:cxn>
                <a:cxn ang="0">
                  <a:pos x="95" y="226"/>
                </a:cxn>
                <a:cxn ang="0">
                  <a:pos x="133" y="169"/>
                </a:cxn>
                <a:cxn ang="0">
                  <a:pos x="185" y="157"/>
                </a:cxn>
                <a:cxn ang="0">
                  <a:pos x="202" y="136"/>
                </a:cxn>
                <a:cxn ang="0">
                  <a:pos x="214" y="104"/>
                </a:cxn>
                <a:cxn ang="0">
                  <a:pos x="254" y="58"/>
                </a:cxn>
                <a:cxn ang="0">
                  <a:pos x="291" y="30"/>
                </a:cxn>
                <a:cxn ang="0">
                  <a:pos x="335" y="3"/>
                </a:cxn>
                <a:cxn ang="0">
                  <a:pos x="376" y="0"/>
                </a:cxn>
                <a:cxn ang="0">
                  <a:pos x="394" y="2"/>
                </a:cxn>
                <a:cxn ang="0">
                  <a:pos x="489" y="77"/>
                </a:cxn>
                <a:cxn ang="0">
                  <a:pos x="513" y="121"/>
                </a:cxn>
                <a:cxn ang="0">
                  <a:pos x="513" y="156"/>
                </a:cxn>
                <a:cxn ang="0">
                  <a:pos x="484" y="216"/>
                </a:cxn>
                <a:cxn ang="0">
                  <a:pos x="481" y="262"/>
                </a:cxn>
                <a:cxn ang="0">
                  <a:pos x="489" y="294"/>
                </a:cxn>
                <a:cxn ang="0">
                  <a:pos x="474" y="345"/>
                </a:cxn>
                <a:cxn ang="0">
                  <a:pos x="414" y="419"/>
                </a:cxn>
                <a:cxn ang="0">
                  <a:pos x="371" y="474"/>
                </a:cxn>
                <a:cxn ang="0">
                  <a:pos x="365" y="526"/>
                </a:cxn>
                <a:cxn ang="0">
                  <a:pos x="332" y="521"/>
                </a:cxn>
                <a:cxn ang="0">
                  <a:pos x="278" y="524"/>
                </a:cxn>
                <a:cxn ang="0">
                  <a:pos x="230" y="512"/>
                </a:cxn>
                <a:cxn ang="0">
                  <a:pos x="230" y="514"/>
                </a:cxn>
                <a:cxn ang="0">
                  <a:pos x="202" y="484"/>
                </a:cxn>
                <a:cxn ang="0">
                  <a:pos x="168" y="446"/>
                </a:cxn>
                <a:cxn ang="0">
                  <a:pos x="152" y="408"/>
                </a:cxn>
                <a:cxn ang="0">
                  <a:pos x="118" y="392"/>
                </a:cxn>
                <a:cxn ang="0">
                  <a:pos x="82" y="392"/>
                </a:cxn>
                <a:cxn ang="0">
                  <a:pos x="68" y="381"/>
                </a:cxn>
                <a:cxn ang="0">
                  <a:pos x="65" y="358"/>
                </a:cxn>
                <a:cxn ang="0">
                  <a:pos x="52" y="321"/>
                </a:cxn>
                <a:cxn ang="0">
                  <a:pos x="28" y="288"/>
                </a:cxn>
                <a:cxn ang="0">
                  <a:pos x="0" y="255"/>
                </a:cxn>
              </a:cxnLst>
              <a:rect l="0" t="0" r="r" b="b"/>
              <a:pathLst>
                <a:path w="518" h="529">
                  <a:moveTo>
                    <a:pt x="0" y="252"/>
                  </a:moveTo>
                  <a:lnTo>
                    <a:pt x="11" y="240"/>
                  </a:lnTo>
                  <a:lnTo>
                    <a:pt x="22" y="234"/>
                  </a:lnTo>
                  <a:lnTo>
                    <a:pt x="45" y="233"/>
                  </a:lnTo>
                  <a:lnTo>
                    <a:pt x="82" y="230"/>
                  </a:lnTo>
                  <a:lnTo>
                    <a:pt x="95" y="226"/>
                  </a:lnTo>
                  <a:lnTo>
                    <a:pt x="105" y="217"/>
                  </a:lnTo>
                  <a:lnTo>
                    <a:pt x="133" y="169"/>
                  </a:lnTo>
                  <a:lnTo>
                    <a:pt x="158" y="164"/>
                  </a:lnTo>
                  <a:lnTo>
                    <a:pt x="185" y="157"/>
                  </a:lnTo>
                  <a:lnTo>
                    <a:pt x="196" y="143"/>
                  </a:lnTo>
                  <a:lnTo>
                    <a:pt x="202" y="136"/>
                  </a:lnTo>
                  <a:lnTo>
                    <a:pt x="204" y="122"/>
                  </a:lnTo>
                  <a:lnTo>
                    <a:pt x="214" y="104"/>
                  </a:lnTo>
                  <a:lnTo>
                    <a:pt x="228" y="82"/>
                  </a:lnTo>
                  <a:lnTo>
                    <a:pt x="254" y="58"/>
                  </a:lnTo>
                  <a:lnTo>
                    <a:pt x="272" y="49"/>
                  </a:lnTo>
                  <a:lnTo>
                    <a:pt x="291" y="30"/>
                  </a:lnTo>
                  <a:lnTo>
                    <a:pt x="313" y="17"/>
                  </a:lnTo>
                  <a:lnTo>
                    <a:pt x="335" y="3"/>
                  </a:lnTo>
                  <a:lnTo>
                    <a:pt x="352" y="0"/>
                  </a:lnTo>
                  <a:lnTo>
                    <a:pt x="376" y="0"/>
                  </a:lnTo>
                  <a:lnTo>
                    <a:pt x="391" y="2"/>
                  </a:lnTo>
                  <a:lnTo>
                    <a:pt x="394" y="2"/>
                  </a:lnTo>
                  <a:lnTo>
                    <a:pt x="446" y="47"/>
                  </a:lnTo>
                  <a:lnTo>
                    <a:pt x="489" y="77"/>
                  </a:lnTo>
                  <a:lnTo>
                    <a:pt x="506" y="99"/>
                  </a:lnTo>
                  <a:lnTo>
                    <a:pt x="513" y="121"/>
                  </a:lnTo>
                  <a:lnTo>
                    <a:pt x="518" y="136"/>
                  </a:lnTo>
                  <a:lnTo>
                    <a:pt x="513" y="156"/>
                  </a:lnTo>
                  <a:lnTo>
                    <a:pt x="496" y="189"/>
                  </a:lnTo>
                  <a:lnTo>
                    <a:pt x="484" y="216"/>
                  </a:lnTo>
                  <a:lnTo>
                    <a:pt x="474" y="239"/>
                  </a:lnTo>
                  <a:lnTo>
                    <a:pt x="481" y="262"/>
                  </a:lnTo>
                  <a:lnTo>
                    <a:pt x="484" y="277"/>
                  </a:lnTo>
                  <a:lnTo>
                    <a:pt x="489" y="294"/>
                  </a:lnTo>
                  <a:lnTo>
                    <a:pt x="489" y="308"/>
                  </a:lnTo>
                  <a:lnTo>
                    <a:pt x="474" y="345"/>
                  </a:lnTo>
                  <a:lnTo>
                    <a:pt x="446" y="381"/>
                  </a:lnTo>
                  <a:lnTo>
                    <a:pt x="414" y="419"/>
                  </a:lnTo>
                  <a:lnTo>
                    <a:pt x="387" y="449"/>
                  </a:lnTo>
                  <a:lnTo>
                    <a:pt x="371" y="474"/>
                  </a:lnTo>
                  <a:lnTo>
                    <a:pt x="365" y="524"/>
                  </a:lnTo>
                  <a:lnTo>
                    <a:pt x="365" y="526"/>
                  </a:lnTo>
                  <a:lnTo>
                    <a:pt x="359" y="524"/>
                  </a:lnTo>
                  <a:lnTo>
                    <a:pt x="332" y="521"/>
                  </a:lnTo>
                  <a:lnTo>
                    <a:pt x="312" y="529"/>
                  </a:lnTo>
                  <a:lnTo>
                    <a:pt x="278" y="524"/>
                  </a:lnTo>
                  <a:lnTo>
                    <a:pt x="254" y="515"/>
                  </a:lnTo>
                  <a:lnTo>
                    <a:pt x="230" y="512"/>
                  </a:lnTo>
                  <a:lnTo>
                    <a:pt x="224" y="512"/>
                  </a:lnTo>
                  <a:lnTo>
                    <a:pt x="230" y="514"/>
                  </a:lnTo>
                  <a:lnTo>
                    <a:pt x="209" y="489"/>
                  </a:lnTo>
                  <a:lnTo>
                    <a:pt x="202" y="484"/>
                  </a:lnTo>
                  <a:lnTo>
                    <a:pt x="175" y="456"/>
                  </a:lnTo>
                  <a:lnTo>
                    <a:pt x="168" y="446"/>
                  </a:lnTo>
                  <a:lnTo>
                    <a:pt x="158" y="422"/>
                  </a:lnTo>
                  <a:lnTo>
                    <a:pt x="152" y="408"/>
                  </a:lnTo>
                  <a:lnTo>
                    <a:pt x="137" y="392"/>
                  </a:lnTo>
                  <a:lnTo>
                    <a:pt x="118" y="392"/>
                  </a:lnTo>
                  <a:lnTo>
                    <a:pt x="100" y="392"/>
                  </a:lnTo>
                  <a:lnTo>
                    <a:pt x="82" y="392"/>
                  </a:lnTo>
                  <a:lnTo>
                    <a:pt x="71" y="390"/>
                  </a:lnTo>
                  <a:lnTo>
                    <a:pt x="68" y="381"/>
                  </a:lnTo>
                  <a:lnTo>
                    <a:pt x="64" y="374"/>
                  </a:lnTo>
                  <a:lnTo>
                    <a:pt x="65" y="358"/>
                  </a:lnTo>
                  <a:lnTo>
                    <a:pt x="65" y="340"/>
                  </a:lnTo>
                  <a:lnTo>
                    <a:pt x="52" y="321"/>
                  </a:lnTo>
                  <a:lnTo>
                    <a:pt x="39" y="299"/>
                  </a:lnTo>
                  <a:lnTo>
                    <a:pt x="28" y="288"/>
                  </a:lnTo>
                  <a:lnTo>
                    <a:pt x="11" y="269"/>
                  </a:lnTo>
                  <a:lnTo>
                    <a:pt x="0" y="255"/>
                  </a:lnTo>
                  <a:lnTo>
                    <a:pt x="0" y="25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69" name="Freeform 68"/>
            <p:cNvSpPr>
              <a:spLocks/>
            </p:cNvSpPr>
            <p:nvPr/>
          </p:nvSpPr>
          <p:spPr bwMode="auto">
            <a:xfrm rot="306148">
              <a:off x="5428236" y="4707653"/>
              <a:ext cx="244818" cy="372910"/>
            </a:xfrm>
            <a:custGeom>
              <a:avLst/>
              <a:gdLst/>
              <a:ahLst/>
              <a:cxnLst>
                <a:cxn ang="0">
                  <a:pos x="150" y="1111"/>
                </a:cxn>
                <a:cxn ang="0">
                  <a:pos x="219" y="1051"/>
                </a:cxn>
                <a:cxn ang="0">
                  <a:pos x="273" y="994"/>
                </a:cxn>
                <a:cxn ang="0">
                  <a:pos x="253" y="957"/>
                </a:cxn>
                <a:cxn ang="0">
                  <a:pos x="255" y="782"/>
                </a:cxn>
                <a:cxn ang="0">
                  <a:pos x="212" y="741"/>
                </a:cxn>
                <a:cxn ang="0">
                  <a:pos x="260" y="703"/>
                </a:cxn>
                <a:cxn ang="0">
                  <a:pos x="318" y="658"/>
                </a:cxn>
                <a:cxn ang="0">
                  <a:pos x="349" y="586"/>
                </a:cxn>
                <a:cxn ang="0">
                  <a:pos x="424" y="533"/>
                </a:cxn>
                <a:cxn ang="0">
                  <a:pos x="549" y="475"/>
                </a:cxn>
                <a:cxn ang="0">
                  <a:pos x="619" y="391"/>
                </a:cxn>
                <a:cxn ang="0">
                  <a:pos x="636" y="326"/>
                </a:cxn>
                <a:cxn ang="0">
                  <a:pos x="614" y="256"/>
                </a:cxn>
                <a:cxn ang="0">
                  <a:pos x="604" y="224"/>
                </a:cxn>
                <a:cxn ang="0">
                  <a:pos x="626" y="174"/>
                </a:cxn>
                <a:cxn ang="0">
                  <a:pos x="605" y="112"/>
                </a:cxn>
                <a:cxn ang="0">
                  <a:pos x="621" y="20"/>
                </a:cxn>
                <a:cxn ang="0">
                  <a:pos x="585" y="18"/>
                </a:cxn>
                <a:cxn ang="0">
                  <a:pos x="547" y="6"/>
                </a:cxn>
                <a:cxn ang="0">
                  <a:pos x="498" y="18"/>
                </a:cxn>
                <a:cxn ang="0">
                  <a:pos x="460" y="23"/>
                </a:cxn>
                <a:cxn ang="0">
                  <a:pos x="425" y="85"/>
                </a:cxn>
                <a:cxn ang="0">
                  <a:pos x="372" y="83"/>
                </a:cxn>
                <a:cxn ang="0">
                  <a:pos x="297" y="65"/>
                </a:cxn>
                <a:cxn ang="0">
                  <a:pos x="250" y="87"/>
                </a:cxn>
                <a:cxn ang="0">
                  <a:pos x="244" y="153"/>
                </a:cxn>
                <a:cxn ang="0">
                  <a:pos x="277" y="242"/>
                </a:cxn>
                <a:cxn ang="0">
                  <a:pos x="309" y="310"/>
                </a:cxn>
                <a:cxn ang="0">
                  <a:pos x="284" y="373"/>
                </a:cxn>
                <a:cxn ang="0">
                  <a:pos x="244" y="409"/>
                </a:cxn>
                <a:cxn ang="0">
                  <a:pos x="189" y="391"/>
                </a:cxn>
                <a:cxn ang="0">
                  <a:pos x="181" y="321"/>
                </a:cxn>
                <a:cxn ang="0">
                  <a:pos x="172" y="276"/>
                </a:cxn>
                <a:cxn ang="0">
                  <a:pos x="125" y="260"/>
                </a:cxn>
                <a:cxn ang="0">
                  <a:pos x="74" y="269"/>
                </a:cxn>
                <a:cxn ang="0">
                  <a:pos x="26" y="299"/>
                </a:cxn>
                <a:cxn ang="0">
                  <a:pos x="28" y="356"/>
                </a:cxn>
                <a:cxn ang="0">
                  <a:pos x="128" y="434"/>
                </a:cxn>
                <a:cxn ang="0">
                  <a:pos x="157" y="492"/>
                </a:cxn>
                <a:cxn ang="0">
                  <a:pos x="125" y="572"/>
                </a:cxn>
                <a:cxn ang="0">
                  <a:pos x="125" y="635"/>
                </a:cxn>
                <a:cxn ang="0">
                  <a:pos x="113" y="701"/>
                </a:cxn>
                <a:cxn ang="0">
                  <a:pos x="26" y="805"/>
                </a:cxn>
                <a:cxn ang="0">
                  <a:pos x="4" y="886"/>
                </a:cxn>
                <a:cxn ang="0">
                  <a:pos x="6" y="970"/>
                </a:cxn>
                <a:cxn ang="0">
                  <a:pos x="39" y="1069"/>
                </a:cxn>
                <a:cxn ang="0">
                  <a:pos x="50" y="1133"/>
                </a:cxn>
                <a:cxn ang="0">
                  <a:pos x="86" y="1168"/>
                </a:cxn>
              </a:cxnLst>
              <a:rect l="0" t="0" r="r" b="b"/>
              <a:pathLst>
                <a:path w="636" h="1168">
                  <a:moveTo>
                    <a:pt x="90" y="1159"/>
                  </a:moveTo>
                  <a:lnTo>
                    <a:pt x="103" y="1143"/>
                  </a:lnTo>
                  <a:lnTo>
                    <a:pt x="150" y="1111"/>
                  </a:lnTo>
                  <a:lnTo>
                    <a:pt x="179" y="1091"/>
                  </a:lnTo>
                  <a:lnTo>
                    <a:pt x="202" y="1069"/>
                  </a:lnTo>
                  <a:lnTo>
                    <a:pt x="219" y="1051"/>
                  </a:lnTo>
                  <a:lnTo>
                    <a:pt x="241" y="1033"/>
                  </a:lnTo>
                  <a:lnTo>
                    <a:pt x="268" y="1004"/>
                  </a:lnTo>
                  <a:lnTo>
                    <a:pt x="273" y="994"/>
                  </a:lnTo>
                  <a:lnTo>
                    <a:pt x="268" y="990"/>
                  </a:lnTo>
                  <a:lnTo>
                    <a:pt x="260" y="982"/>
                  </a:lnTo>
                  <a:lnTo>
                    <a:pt x="253" y="957"/>
                  </a:lnTo>
                  <a:lnTo>
                    <a:pt x="264" y="834"/>
                  </a:lnTo>
                  <a:lnTo>
                    <a:pt x="262" y="804"/>
                  </a:lnTo>
                  <a:lnTo>
                    <a:pt x="255" y="782"/>
                  </a:lnTo>
                  <a:lnTo>
                    <a:pt x="243" y="772"/>
                  </a:lnTo>
                  <a:lnTo>
                    <a:pt x="216" y="758"/>
                  </a:lnTo>
                  <a:lnTo>
                    <a:pt x="212" y="741"/>
                  </a:lnTo>
                  <a:lnTo>
                    <a:pt x="218" y="728"/>
                  </a:lnTo>
                  <a:lnTo>
                    <a:pt x="235" y="714"/>
                  </a:lnTo>
                  <a:lnTo>
                    <a:pt x="260" y="703"/>
                  </a:lnTo>
                  <a:lnTo>
                    <a:pt x="280" y="691"/>
                  </a:lnTo>
                  <a:lnTo>
                    <a:pt x="301" y="677"/>
                  </a:lnTo>
                  <a:lnTo>
                    <a:pt x="318" y="658"/>
                  </a:lnTo>
                  <a:lnTo>
                    <a:pt x="340" y="629"/>
                  </a:lnTo>
                  <a:lnTo>
                    <a:pt x="348" y="608"/>
                  </a:lnTo>
                  <a:lnTo>
                    <a:pt x="349" y="586"/>
                  </a:lnTo>
                  <a:lnTo>
                    <a:pt x="355" y="572"/>
                  </a:lnTo>
                  <a:lnTo>
                    <a:pt x="375" y="553"/>
                  </a:lnTo>
                  <a:lnTo>
                    <a:pt x="424" y="533"/>
                  </a:lnTo>
                  <a:lnTo>
                    <a:pt x="456" y="524"/>
                  </a:lnTo>
                  <a:lnTo>
                    <a:pt x="510" y="499"/>
                  </a:lnTo>
                  <a:lnTo>
                    <a:pt x="549" y="475"/>
                  </a:lnTo>
                  <a:lnTo>
                    <a:pt x="591" y="437"/>
                  </a:lnTo>
                  <a:lnTo>
                    <a:pt x="609" y="411"/>
                  </a:lnTo>
                  <a:lnTo>
                    <a:pt x="619" y="391"/>
                  </a:lnTo>
                  <a:lnTo>
                    <a:pt x="629" y="364"/>
                  </a:lnTo>
                  <a:lnTo>
                    <a:pt x="633" y="339"/>
                  </a:lnTo>
                  <a:lnTo>
                    <a:pt x="636" y="326"/>
                  </a:lnTo>
                  <a:lnTo>
                    <a:pt x="633" y="305"/>
                  </a:lnTo>
                  <a:lnTo>
                    <a:pt x="626" y="276"/>
                  </a:lnTo>
                  <a:lnTo>
                    <a:pt x="614" y="256"/>
                  </a:lnTo>
                  <a:lnTo>
                    <a:pt x="604" y="247"/>
                  </a:lnTo>
                  <a:lnTo>
                    <a:pt x="598" y="234"/>
                  </a:lnTo>
                  <a:lnTo>
                    <a:pt x="604" y="224"/>
                  </a:lnTo>
                  <a:lnTo>
                    <a:pt x="622" y="206"/>
                  </a:lnTo>
                  <a:lnTo>
                    <a:pt x="633" y="188"/>
                  </a:lnTo>
                  <a:lnTo>
                    <a:pt x="626" y="174"/>
                  </a:lnTo>
                  <a:lnTo>
                    <a:pt x="610" y="157"/>
                  </a:lnTo>
                  <a:lnTo>
                    <a:pt x="604" y="133"/>
                  </a:lnTo>
                  <a:lnTo>
                    <a:pt x="605" y="112"/>
                  </a:lnTo>
                  <a:lnTo>
                    <a:pt x="609" y="83"/>
                  </a:lnTo>
                  <a:lnTo>
                    <a:pt x="617" y="59"/>
                  </a:lnTo>
                  <a:lnTo>
                    <a:pt x="621" y="20"/>
                  </a:lnTo>
                  <a:lnTo>
                    <a:pt x="620" y="14"/>
                  </a:lnTo>
                  <a:lnTo>
                    <a:pt x="604" y="17"/>
                  </a:lnTo>
                  <a:lnTo>
                    <a:pt x="585" y="18"/>
                  </a:lnTo>
                  <a:lnTo>
                    <a:pt x="565" y="0"/>
                  </a:lnTo>
                  <a:lnTo>
                    <a:pt x="561" y="1"/>
                  </a:lnTo>
                  <a:lnTo>
                    <a:pt x="547" y="6"/>
                  </a:lnTo>
                  <a:lnTo>
                    <a:pt x="532" y="14"/>
                  </a:lnTo>
                  <a:lnTo>
                    <a:pt x="514" y="27"/>
                  </a:lnTo>
                  <a:lnTo>
                    <a:pt x="498" y="18"/>
                  </a:lnTo>
                  <a:lnTo>
                    <a:pt x="487" y="17"/>
                  </a:lnTo>
                  <a:lnTo>
                    <a:pt x="474" y="17"/>
                  </a:lnTo>
                  <a:lnTo>
                    <a:pt x="460" y="23"/>
                  </a:lnTo>
                  <a:lnTo>
                    <a:pt x="442" y="46"/>
                  </a:lnTo>
                  <a:lnTo>
                    <a:pt x="434" y="70"/>
                  </a:lnTo>
                  <a:lnTo>
                    <a:pt x="425" y="85"/>
                  </a:lnTo>
                  <a:lnTo>
                    <a:pt x="411" y="91"/>
                  </a:lnTo>
                  <a:lnTo>
                    <a:pt x="392" y="87"/>
                  </a:lnTo>
                  <a:lnTo>
                    <a:pt x="372" y="83"/>
                  </a:lnTo>
                  <a:lnTo>
                    <a:pt x="342" y="71"/>
                  </a:lnTo>
                  <a:lnTo>
                    <a:pt x="320" y="64"/>
                  </a:lnTo>
                  <a:lnTo>
                    <a:pt x="297" y="65"/>
                  </a:lnTo>
                  <a:lnTo>
                    <a:pt x="271" y="70"/>
                  </a:lnTo>
                  <a:lnTo>
                    <a:pt x="255" y="87"/>
                  </a:lnTo>
                  <a:lnTo>
                    <a:pt x="250" y="87"/>
                  </a:lnTo>
                  <a:lnTo>
                    <a:pt x="244" y="111"/>
                  </a:lnTo>
                  <a:lnTo>
                    <a:pt x="242" y="131"/>
                  </a:lnTo>
                  <a:lnTo>
                    <a:pt x="244" y="153"/>
                  </a:lnTo>
                  <a:lnTo>
                    <a:pt x="248" y="174"/>
                  </a:lnTo>
                  <a:lnTo>
                    <a:pt x="255" y="206"/>
                  </a:lnTo>
                  <a:lnTo>
                    <a:pt x="277" y="242"/>
                  </a:lnTo>
                  <a:lnTo>
                    <a:pt x="289" y="263"/>
                  </a:lnTo>
                  <a:lnTo>
                    <a:pt x="307" y="297"/>
                  </a:lnTo>
                  <a:lnTo>
                    <a:pt x="309" y="310"/>
                  </a:lnTo>
                  <a:lnTo>
                    <a:pt x="299" y="337"/>
                  </a:lnTo>
                  <a:lnTo>
                    <a:pt x="294" y="353"/>
                  </a:lnTo>
                  <a:lnTo>
                    <a:pt x="284" y="373"/>
                  </a:lnTo>
                  <a:lnTo>
                    <a:pt x="273" y="386"/>
                  </a:lnTo>
                  <a:lnTo>
                    <a:pt x="256" y="404"/>
                  </a:lnTo>
                  <a:lnTo>
                    <a:pt x="244" y="409"/>
                  </a:lnTo>
                  <a:lnTo>
                    <a:pt x="222" y="411"/>
                  </a:lnTo>
                  <a:lnTo>
                    <a:pt x="206" y="405"/>
                  </a:lnTo>
                  <a:lnTo>
                    <a:pt x="189" y="391"/>
                  </a:lnTo>
                  <a:lnTo>
                    <a:pt x="179" y="368"/>
                  </a:lnTo>
                  <a:lnTo>
                    <a:pt x="179" y="339"/>
                  </a:lnTo>
                  <a:lnTo>
                    <a:pt x="181" y="321"/>
                  </a:lnTo>
                  <a:lnTo>
                    <a:pt x="180" y="303"/>
                  </a:lnTo>
                  <a:lnTo>
                    <a:pt x="178" y="282"/>
                  </a:lnTo>
                  <a:lnTo>
                    <a:pt x="172" y="276"/>
                  </a:lnTo>
                  <a:lnTo>
                    <a:pt x="152" y="265"/>
                  </a:lnTo>
                  <a:lnTo>
                    <a:pt x="127" y="260"/>
                  </a:lnTo>
                  <a:lnTo>
                    <a:pt x="125" y="260"/>
                  </a:lnTo>
                  <a:lnTo>
                    <a:pt x="111" y="263"/>
                  </a:lnTo>
                  <a:lnTo>
                    <a:pt x="99" y="266"/>
                  </a:lnTo>
                  <a:lnTo>
                    <a:pt x="74" y="269"/>
                  </a:lnTo>
                  <a:lnTo>
                    <a:pt x="59" y="273"/>
                  </a:lnTo>
                  <a:lnTo>
                    <a:pt x="35" y="287"/>
                  </a:lnTo>
                  <a:lnTo>
                    <a:pt x="26" y="299"/>
                  </a:lnTo>
                  <a:lnTo>
                    <a:pt x="22" y="309"/>
                  </a:lnTo>
                  <a:lnTo>
                    <a:pt x="20" y="326"/>
                  </a:lnTo>
                  <a:lnTo>
                    <a:pt x="28" y="356"/>
                  </a:lnTo>
                  <a:lnTo>
                    <a:pt x="33" y="358"/>
                  </a:lnTo>
                  <a:lnTo>
                    <a:pt x="86" y="403"/>
                  </a:lnTo>
                  <a:lnTo>
                    <a:pt x="128" y="434"/>
                  </a:lnTo>
                  <a:lnTo>
                    <a:pt x="146" y="456"/>
                  </a:lnTo>
                  <a:lnTo>
                    <a:pt x="152" y="478"/>
                  </a:lnTo>
                  <a:lnTo>
                    <a:pt x="157" y="492"/>
                  </a:lnTo>
                  <a:lnTo>
                    <a:pt x="152" y="512"/>
                  </a:lnTo>
                  <a:lnTo>
                    <a:pt x="135" y="545"/>
                  </a:lnTo>
                  <a:lnTo>
                    <a:pt x="125" y="572"/>
                  </a:lnTo>
                  <a:lnTo>
                    <a:pt x="114" y="595"/>
                  </a:lnTo>
                  <a:lnTo>
                    <a:pt x="120" y="619"/>
                  </a:lnTo>
                  <a:lnTo>
                    <a:pt x="125" y="635"/>
                  </a:lnTo>
                  <a:lnTo>
                    <a:pt x="129" y="652"/>
                  </a:lnTo>
                  <a:lnTo>
                    <a:pt x="129" y="664"/>
                  </a:lnTo>
                  <a:lnTo>
                    <a:pt x="113" y="701"/>
                  </a:lnTo>
                  <a:lnTo>
                    <a:pt x="86" y="738"/>
                  </a:lnTo>
                  <a:lnTo>
                    <a:pt x="55" y="776"/>
                  </a:lnTo>
                  <a:lnTo>
                    <a:pt x="26" y="805"/>
                  </a:lnTo>
                  <a:lnTo>
                    <a:pt x="10" y="831"/>
                  </a:lnTo>
                  <a:lnTo>
                    <a:pt x="5" y="880"/>
                  </a:lnTo>
                  <a:lnTo>
                    <a:pt x="4" y="886"/>
                  </a:lnTo>
                  <a:lnTo>
                    <a:pt x="1" y="905"/>
                  </a:lnTo>
                  <a:lnTo>
                    <a:pt x="0" y="932"/>
                  </a:lnTo>
                  <a:lnTo>
                    <a:pt x="6" y="970"/>
                  </a:lnTo>
                  <a:lnTo>
                    <a:pt x="21" y="1020"/>
                  </a:lnTo>
                  <a:lnTo>
                    <a:pt x="27" y="1040"/>
                  </a:lnTo>
                  <a:lnTo>
                    <a:pt x="39" y="1069"/>
                  </a:lnTo>
                  <a:lnTo>
                    <a:pt x="49" y="1093"/>
                  </a:lnTo>
                  <a:lnTo>
                    <a:pt x="55" y="1116"/>
                  </a:lnTo>
                  <a:lnTo>
                    <a:pt x="50" y="1133"/>
                  </a:lnTo>
                  <a:lnTo>
                    <a:pt x="35" y="1143"/>
                  </a:lnTo>
                  <a:lnTo>
                    <a:pt x="33" y="1151"/>
                  </a:lnTo>
                  <a:lnTo>
                    <a:pt x="86" y="1168"/>
                  </a:lnTo>
                  <a:lnTo>
                    <a:pt x="90" y="115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0" name="Freeform 69"/>
            <p:cNvSpPr>
              <a:spLocks/>
            </p:cNvSpPr>
            <p:nvPr/>
          </p:nvSpPr>
          <p:spPr bwMode="auto">
            <a:xfrm rot="306148">
              <a:off x="5146793" y="4878173"/>
              <a:ext cx="221685" cy="200797"/>
            </a:xfrm>
            <a:custGeom>
              <a:avLst/>
              <a:gdLst/>
              <a:ahLst/>
              <a:cxnLst>
                <a:cxn ang="0">
                  <a:pos x="52" y="630"/>
                </a:cxn>
                <a:cxn ang="0">
                  <a:pos x="85" y="626"/>
                </a:cxn>
                <a:cxn ang="0">
                  <a:pos x="122" y="608"/>
                </a:cxn>
                <a:cxn ang="0">
                  <a:pos x="137" y="577"/>
                </a:cxn>
                <a:cxn ang="0">
                  <a:pos x="170" y="519"/>
                </a:cxn>
                <a:cxn ang="0">
                  <a:pos x="210" y="498"/>
                </a:cxn>
                <a:cxn ang="0">
                  <a:pos x="277" y="511"/>
                </a:cxn>
                <a:cxn ang="0">
                  <a:pos x="316" y="521"/>
                </a:cxn>
                <a:cxn ang="0">
                  <a:pos x="358" y="513"/>
                </a:cxn>
                <a:cxn ang="0">
                  <a:pos x="383" y="478"/>
                </a:cxn>
                <a:cxn ang="0">
                  <a:pos x="415" y="428"/>
                </a:cxn>
                <a:cxn ang="0">
                  <a:pos x="485" y="340"/>
                </a:cxn>
                <a:cxn ang="0">
                  <a:pos x="552" y="287"/>
                </a:cxn>
                <a:cxn ang="0">
                  <a:pos x="575" y="270"/>
                </a:cxn>
                <a:cxn ang="0">
                  <a:pos x="546" y="240"/>
                </a:cxn>
                <a:cxn ang="0">
                  <a:pos x="513" y="202"/>
                </a:cxn>
                <a:cxn ang="0">
                  <a:pos x="497" y="164"/>
                </a:cxn>
                <a:cxn ang="0">
                  <a:pos x="463" y="148"/>
                </a:cxn>
                <a:cxn ang="0">
                  <a:pos x="427" y="148"/>
                </a:cxn>
                <a:cxn ang="0">
                  <a:pos x="413" y="138"/>
                </a:cxn>
                <a:cxn ang="0">
                  <a:pos x="409" y="114"/>
                </a:cxn>
                <a:cxn ang="0">
                  <a:pos x="397" y="77"/>
                </a:cxn>
                <a:cxn ang="0">
                  <a:pos x="373" y="44"/>
                </a:cxn>
                <a:cxn ang="0">
                  <a:pos x="344" y="11"/>
                </a:cxn>
                <a:cxn ang="0">
                  <a:pos x="333" y="11"/>
                </a:cxn>
                <a:cxn ang="0">
                  <a:pos x="300" y="8"/>
                </a:cxn>
                <a:cxn ang="0">
                  <a:pos x="265" y="13"/>
                </a:cxn>
                <a:cxn ang="0">
                  <a:pos x="217" y="37"/>
                </a:cxn>
                <a:cxn ang="0">
                  <a:pos x="181" y="19"/>
                </a:cxn>
                <a:cxn ang="0">
                  <a:pos x="102" y="48"/>
                </a:cxn>
                <a:cxn ang="0">
                  <a:pos x="43" y="68"/>
                </a:cxn>
                <a:cxn ang="0">
                  <a:pos x="0" y="262"/>
                </a:cxn>
                <a:cxn ang="0">
                  <a:pos x="11" y="606"/>
                </a:cxn>
                <a:cxn ang="0">
                  <a:pos x="25" y="625"/>
                </a:cxn>
                <a:cxn ang="0">
                  <a:pos x="35" y="630"/>
                </a:cxn>
              </a:cxnLst>
              <a:rect l="0" t="0" r="r" b="b"/>
              <a:pathLst>
                <a:path w="575" h="630">
                  <a:moveTo>
                    <a:pt x="35" y="630"/>
                  </a:moveTo>
                  <a:lnTo>
                    <a:pt x="52" y="630"/>
                  </a:lnTo>
                  <a:lnTo>
                    <a:pt x="72" y="629"/>
                  </a:lnTo>
                  <a:lnTo>
                    <a:pt x="85" y="626"/>
                  </a:lnTo>
                  <a:lnTo>
                    <a:pt x="108" y="616"/>
                  </a:lnTo>
                  <a:lnTo>
                    <a:pt x="122" y="608"/>
                  </a:lnTo>
                  <a:lnTo>
                    <a:pt x="133" y="588"/>
                  </a:lnTo>
                  <a:lnTo>
                    <a:pt x="137" y="577"/>
                  </a:lnTo>
                  <a:lnTo>
                    <a:pt x="159" y="536"/>
                  </a:lnTo>
                  <a:lnTo>
                    <a:pt x="170" y="519"/>
                  </a:lnTo>
                  <a:lnTo>
                    <a:pt x="189" y="504"/>
                  </a:lnTo>
                  <a:lnTo>
                    <a:pt x="210" y="498"/>
                  </a:lnTo>
                  <a:lnTo>
                    <a:pt x="234" y="497"/>
                  </a:lnTo>
                  <a:lnTo>
                    <a:pt x="277" y="511"/>
                  </a:lnTo>
                  <a:lnTo>
                    <a:pt x="296" y="521"/>
                  </a:lnTo>
                  <a:lnTo>
                    <a:pt x="316" y="521"/>
                  </a:lnTo>
                  <a:lnTo>
                    <a:pt x="331" y="524"/>
                  </a:lnTo>
                  <a:lnTo>
                    <a:pt x="358" y="513"/>
                  </a:lnTo>
                  <a:lnTo>
                    <a:pt x="376" y="490"/>
                  </a:lnTo>
                  <a:lnTo>
                    <a:pt x="383" y="478"/>
                  </a:lnTo>
                  <a:lnTo>
                    <a:pt x="399" y="449"/>
                  </a:lnTo>
                  <a:lnTo>
                    <a:pt x="415" y="428"/>
                  </a:lnTo>
                  <a:lnTo>
                    <a:pt x="442" y="393"/>
                  </a:lnTo>
                  <a:lnTo>
                    <a:pt x="485" y="340"/>
                  </a:lnTo>
                  <a:lnTo>
                    <a:pt x="524" y="310"/>
                  </a:lnTo>
                  <a:lnTo>
                    <a:pt x="552" y="287"/>
                  </a:lnTo>
                  <a:lnTo>
                    <a:pt x="569" y="269"/>
                  </a:lnTo>
                  <a:lnTo>
                    <a:pt x="575" y="270"/>
                  </a:lnTo>
                  <a:lnTo>
                    <a:pt x="554" y="245"/>
                  </a:lnTo>
                  <a:lnTo>
                    <a:pt x="546" y="240"/>
                  </a:lnTo>
                  <a:lnTo>
                    <a:pt x="520" y="212"/>
                  </a:lnTo>
                  <a:lnTo>
                    <a:pt x="513" y="202"/>
                  </a:lnTo>
                  <a:lnTo>
                    <a:pt x="503" y="178"/>
                  </a:lnTo>
                  <a:lnTo>
                    <a:pt x="497" y="164"/>
                  </a:lnTo>
                  <a:lnTo>
                    <a:pt x="482" y="149"/>
                  </a:lnTo>
                  <a:lnTo>
                    <a:pt x="463" y="148"/>
                  </a:lnTo>
                  <a:lnTo>
                    <a:pt x="445" y="148"/>
                  </a:lnTo>
                  <a:lnTo>
                    <a:pt x="427" y="148"/>
                  </a:lnTo>
                  <a:lnTo>
                    <a:pt x="415" y="146"/>
                  </a:lnTo>
                  <a:lnTo>
                    <a:pt x="413" y="138"/>
                  </a:lnTo>
                  <a:lnTo>
                    <a:pt x="409" y="130"/>
                  </a:lnTo>
                  <a:lnTo>
                    <a:pt x="409" y="114"/>
                  </a:lnTo>
                  <a:lnTo>
                    <a:pt x="409" y="96"/>
                  </a:lnTo>
                  <a:lnTo>
                    <a:pt x="397" y="77"/>
                  </a:lnTo>
                  <a:lnTo>
                    <a:pt x="383" y="55"/>
                  </a:lnTo>
                  <a:lnTo>
                    <a:pt x="373" y="44"/>
                  </a:lnTo>
                  <a:lnTo>
                    <a:pt x="355" y="25"/>
                  </a:lnTo>
                  <a:lnTo>
                    <a:pt x="344" y="11"/>
                  </a:lnTo>
                  <a:lnTo>
                    <a:pt x="344" y="8"/>
                  </a:lnTo>
                  <a:lnTo>
                    <a:pt x="333" y="11"/>
                  </a:lnTo>
                  <a:lnTo>
                    <a:pt x="316" y="11"/>
                  </a:lnTo>
                  <a:lnTo>
                    <a:pt x="300" y="8"/>
                  </a:lnTo>
                  <a:lnTo>
                    <a:pt x="285" y="0"/>
                  </a:lnTo>
                  <a:lnTo>
                    <a:pt x="265" y="13"/>
                  </a:lnTo>
                  <a:lnTo>
                    <a:pt x="230" y="35"/>
                  </a:lnTo>
                  <a:lnTo>
                    <a:pt x="217" y="37"/>
                  </a:lnTo>
                  <a:lnTo>
                    <a:pt x="198" y="29"/>
                  </a:lnTo>
                  <a:lnTo>
                    <a:pt x="181" y="19"/>
                  </a:lnTo>
                  <a:lnTo>
                    <a:pt x="143" y="35"/>
                  </a:lnTo>
                  <a:lnTo>
                    <a:pt x="102" y="48"/>
                  </a:lnTo>
                  <a:lnTo>
                    <a:pt x="75" y="59"/>
                  </a:lnTo>
                  <a:lnTo>
                    <a:pt x="43" y="68"/>
                  </a:lnTo>
                  <a:lnTo>
                    <a:pt x="46" y="262"/>
                  </a:lnTo>
                  <a:lnTo>
                    <a:pt x="0" y="262"/>
                  </a:lnTo>
                  <a:lnTo>
                    <a:pt x="7" y="588"/>
                  </a:lnTo>
                  <a:lnTo>
                    <a:pt x="11" y="606"/>
                  </a:lnTo>
                  <a:lnTo>
                    <a:pt x="18" y="616"/>
                  </a:lnTo>
                  <a:lnTo>
                    <a:pt x="25" y="625"/>
                  </a:lnTo>
                  <a:lnTo>
                    <a:pt x="32" y="630"/>
                  </a:lnTo>
                  <a:lnTo>
                    <a:pt x="35" y="63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1" name="Freeform 70"/>
            <p:cNvSpPr>
              <a:spLocks/>
            </p:cNvSpPr>
            <p:nvPr/>
          </p:nvSpPr>
          <p:spPr bwMode="auto">
            <a:xfrm rot="306148">
              <a:off x="4954022" y="4570602"/>
              <a:ext cx="21205" cy="23904"/>
            </a:xfrm>
            <a:custGeom>
              <a:avLst/>
              <a:gdLst/>
              <a:ahLst/>
              <a:cxnLst>
                <a:cxn ang="0">
                  <a:pos x="3" y="75"/>
                </a:cxn>
                <a:cxn ang="0">
                  <a:pos x="33" y="62"/>
                </a:cxn>
                <a:cxn ang="0">
                  <a:pos x="49" y="50"/>
                </a:cxn>
                <a:cxn ang="0">
                  <a:pos x="51" y="38"/>
                </a:cxn>
                <a:cxn ang="0">
                  <a:pos x="49" y="22"/>
                </a:cxn>
                <a:cxn ang="0">
                  <a:pos x="44" y="0"/>
                </a:cxn>
                <a:cxn ang="0">
                  <a:pos x="0" y="52"/>
                </a:cxn>
                <a:cxn ang="0">
                  <a:pos x="3" y="67"/>
                </a:cxn>
                <a:cxn ang="0">
                  <a:pos x="3" y="75"/>
                </a:cxn>
              </a:cxnLst>
              <a:rect l="0" t="0" r="r" b="b"/>
              <a:pathLst>
                <a:path w="51" h="75">
                  <a:moveTo>
                    <a:pt x="3" y="75"/>
                  </a:moveTo>
                  <a:lnTo>
                    <a:pt x="33" y="62"/>
                  </a:lnTo>
                  <a:lnTo>
                    <a:pt x="49" y="50"/>
                  </a:lnTo>
                  <a:lnTo>
                    <a:pt x="51" y="38"/>
                  </a:lnTo>
                  <a:lnTo>
                    <a:pt x="49" y="22"/>
                  </a:lnTo>
                  <a:lnTo>
                    <a:pt x="44" y="0"/>
                  </a:lnTo>
                  <a:lnTo>
                    <a:pt x="0" y="52"/>
                  </a:lnTo>
                  <a:lnTo>
                    <a:pt x="3" y="67"/>
                  </a:lnTo>
                  <a:lnTo>
                    <a:pt x="3" y="7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2" name="Freeform 71"/>
            <p:cNvSpPr>
              <a:spLocks/>
            </p:cNvSpPr>
            <p:nvPr/>
          </p:nvSpPr>
          <p:spPr bwMode="auto">
            <a:xfrm rot="306148">
              <a:off x="4942456" y="4600881"/>
              <a:ext cx="304576" cy="266136"/>
            </a:xfrm>
            <a:custGeom>
              <a:avLst/>
              <a:gdLst/>
              <a:ahLst/>
              <a:cxnLst>
                <a:cxn ang="0">
                  <a:pos x="730" y="763"/>
                </a:cxn>
                <a:cxn ang="0">
                  <a:pos x="664" y="700"/>
                </a:cxn>
                <a:cxn ang="0">
                  <a:pos x="655" y="602"/>
                </a:cxn>
                <a:cxn ang="0">
                  <a:pos x="690" y="492"/>
                </a:cxn>
                <a:cxn ang="0">
                  <a:pos x="781" y="474"/>
                </a:cxn>
                <a:cxn ang="0">
                  <a:pos x="780" y="334"/>
                </a:cxn>
                <a:cxn ang="0">
                  <a:pos x="641" y="335"/>
                </a:cxn>
                <a:cxn ang="0">
                  <a:pos x="617" y="302"/>
                </a:cxn>
                <a:cxn ang="0">
                  <a:pos x="650" y="267"/>
                </a:cxn>
                <a:cxn ang="0">
                  <a:pos x="656" y="215"/>
                </a:cxn>
                <a:cxn ang="0">
                  <a:pos x="632" y="159"/>
                </a:cxn>
                <a:cxn ang="0">
                  <a:pos x="637" y="98"/>
                </a:cxn>
                <a:cxn ang="0">
                  <a:pos x="616" y="72"/>
                </a:cxn>
                <a:cxn ang="0">
                  <a:pos x="563" y="94"/>
                </a:cxn>
                <a:cxn ang="0">
                  <a:pos x="512" y="61"/>
                </a:cxn>
                <a:cxn ang="0">
                  <a:pos x="501" y="90"/>
                </a:cxn>
                <a:cxn ang="0">
                  <a:pos x="511" y="145"/>
                </a:cxn>
                <a:cxn ang="0">
                  <a:pos x="376" y="164"/>
                </a:cxn>
                <a:cxn ang="0">
                  <a:pos x="316" y="145"/>
                </a:cxn>
                <a:cxn ang="0">
                  <a:pos x="284" y="82"/>
                </a:cxn>
                <a:cxn ang="0">
                  <a:pos x="238" y="2"/>
                </a:cxn>
                <a:cxn ang="0">
                  <a:pos x="108" y="19"/>
                </a:cxn>
                <a:cxn ang="0">
                  <a:pos x="7" y="52"/>
                </a:cxn>
                <a:cxn ang="0">
                  <a:pos x="71" y="149"/>
                </a:cxn>
                <a:cxn ang="0">
                  <a:pos x="99" y="219"/>
                </a:cxn>
                <a:cxn ang="0">
                  <a:pos x="75" y="273"/>
                </a:cxn>
                <a:cxn ang="0">
                  <a:pos x="129" y="366"/>
                </a:cxn>
                <a:cxn ang="0">
                  <a:pos x="137" y="449"/>
                </a:cxn>
                <a:cxn ang="0">
                  <a:pos x="99" y="509"/>
                </a:cxn>
                <a:cxn ang="0">
                  <a:pos x="69" y="568"/>
                </a:cxn>
                <a:cxn ang="0">
                  <a:pos x="47" y="699"/>
                </a:cxn>
                <a:cxn ang="0">
                  <a:pos x="6" y="752"/>
                </a:cxn>
                <a:cxn ang="0">
                  <a:pos x="22" y="787"/>
                </a:cxn>
                <a:cxn ang="0">
                  <a:pos x="76" y="769"/>
                </a:cxn>
                <a:cxn ang="0">
                  <a:pos x="118" y="754"/>
                </a:cxn>
                <a:cxn ang="0">
                  <a:pos x="143" y="802"/>
                </a:cxn>
                <a:cxn ang="0">
                  <a:pos x="197" y="799"/>
                </a:cxn>
                <a:cxn ang="0">
                  <a:pos x="295" y="752"/>
                </a:cxn>
                <a:cxn ang="0">
                  <a:pos x="387" y="764"/>
                </a:cxn>
                <a:cxn ang="0">
                  <a:pos x="457" y="766"/>
                </a:cxn>
                <a:cxn ang="0">
                  <a:pos x="487" y="786"/>
                </a:cxn>
                <a:cxn ang="0">
                  <a:pos x="579" y="825"/>
                </a:cxn>
                <a:cxn ang="0">
                  <a:pos x="652" y="836"/>
                </a:cxn>
              </a:cxnLst>
              <a:rect l="0" t="0" r="r" b="b"/>
              <a:pathLst>
                <a:path w="790" h="837">
                  <a:moveTo>
                    <a:pt x="790" y="788"/>
                  </a:moveTo>
                  <a:lnTo>
                    <a:pt x="754" y="775"/>
                  </a:lnTo>
                  <a:lnTo>
                    <a:pt x="730" y="763"/>
                  </a:lnTo>
                  <a:lnTo>
                    <a:pt x="703" y="739"/>
                  </a:lnTo>
                  <a:lnTo>
                    <a:pt x="682" y="723"/>
                  </a:lnTo>
                  <a:lnTo>
                    <a:pt x="664" y="700"/>
                  </a:lnTo>
                  <a:lnTo>
                    <a:pt x="658" y="691"/>
                  </a:lnTo>
                  <a:lnTo>
                    <a:pt x="657" y="642"/>
                  </a:lnTo>
                  <a:lnTo>
                    <a:pt x="655" y="602"/>
                  </a:lnTo>
                  <a:lnTo>
                    <a:pt x="652" y="538"/>
                  </a:lnTo>
                  <a:lnTo>
                    <a:pt x="650" y="489"/>
                  </a:lnTo>
                  <a:lnTo>
                    <a:pt x="690" y="492"/>
                  </a:lnTo>
                  <a:lnTo>
                    <a:pt x="720" y="489"/>
                  </a:lnTo>
                  <a:lnTo>
                    <a:pt x="756" y="484"/>
                  </a:lnTo>
                  <a:lnTo>
                    <a:pt x="781" y="474"/>
                  </a:lnTo>
                  <a:lnTo>
                    <a:pt x="781" y="439"/>
                  </a:lnTo>
                  <a:lnTo>
                    <a:pt x="781" y="405"/>
                  </a:lnTo>
                  <a:lnTo>
                    <a:pt x="780" y="334"/>
                  </a:lnTo>
                  <a:lnTo>
                    <a:pt x="780" y="334"/>
                  </a:lnTo>
                  <a:lnTo>
                    <a:pt x="708" y="338"/>
                  </a:lnTo>
                  <a:lnTo>
                    <a:pt x="641" y="335"/>
                  </a:lnTo>
                  <a:lnTo>
                    <a:pt x="626" y="327"/>
                  </a:lnTo>
                  <a:lnTo>
                    <a:pt x="620" y="315"/>
                  </a:lnTo>
                  <a:lnTo>
                    <a:pt x="617" y="302"/>
                  </a:lnTo>
                  <a:lnTo>
                    <a:pt x="623" y="285"/>
                  </a:lnTo>
                  <a:lnTo>
                    <a:pt x="634" y="277"/>
                  </a:lnTo>
                  <a:lnTo>
                    <a:pt x="650" y="267"/>
                  </a:lnTo>
                  <a:lnTo>
                    <a:pt x="659" y="254"/>
                  </a:lnTo>
                  <a:lnTo>
                    <a:pt x="664" y="234"/>
                  </a:lnTo>
                  <a:lnTo>
                    <a:pt x="656" y="215"/>
                  </a:lnTo>
                  <a:lnTo>
                    <a:pt x="651" y="197"/>
                  </a:lnTo>
                  <a:lnTo>
                    <a:pt x="637" y="177"/>
                  </a:lnTo>
                  <a:lnTo>
                    <a:pt x="632" y="159"/>
                  </a:lnTo>
                  <a:lnTo>
                    <a:pt x="629" y="135"/>
                  </a:lnTo>
                  <a:lnTo>
                    <a:pt x="632" y="111"/>
                  </a:lnTo>
                  <a:lnTo>
                    <a:pt x="637" y="98"/>
                  </a:lnTo>
                  <a:lnTo>
                    <a:pt x="637" y="90"/>
                  </a:lnTo>
                  <a:lnTo>
                    <a:pt x="626" y="77"/>
                  </a:lnTo>
                  <a:lnTo>
                    <a:pt x="616" y="72"/>
                  </a:lnTo>
                  <a:lnTo>
                    <a:pt x="586" y="93"/>
                  </a:lnTo>
                  <a:lnTo>
                    <a:pt x="571" y="95"/>
                  </a:lnTo>
                  <a:lnTo>
                    <a:pt x="563" y="94"/>
                  </a:lnTo>
                  <a:lnTo>
                    <a:pt x="545" y="84"/>
                  </a:lnTo>
                  <a:lnTo>
                    <a:pt x="530" y="70"/>
                  </a:lnTo>
                  <a:lnTo>
                    <a:pt x="512" y="61"/>
                  </a:lnTo>
                  <a:lnTo>
                    <a:pt x="501" y="63"/>
                  </a:lnTo>
                  <a:lnTo>
                    <a:pt x="495" y="76"/>
                  </a:lnTo>
                  <a:lnTo>
                    <a:pt x="501" y="90"/>
                  </a:lnTo>
                  <a:lnTo>
                    <a:pt x="512" y="112"/>
                  </a:lnTo>
                  <a:lnTo>
                    <a:pt x="515" y="128"/>
                  </a:lnTo>
                  <a:lnTo>
                    <a:pt x="511" y="145"/>
                  </a:lnTo>
                  <a:lnTo>
                    <a:pt x="499" y="158"/>
                  </a:lnTo>
                  <a:lnTo>
                    <a:pt x="426" y="166"/>
                  </a:lnTo>
                  <a:lnTo>
                    <a:pt x="376" y="164"/>
                  </a:lnTo>
                  <a:lnTo>
                    <a:pt x="359" y="165"/>
                  </a:lnTo>
                  <a:lnTo>
                    <a:pt x="329" y="153"/>
                  </a:lnTo>
                  <a:lnTo>
                    <a:pt x="316" y="145"/>
                  </a:lnTo>
                  <a:lnTo>
                    <a:pt x="301" y="122"/>
                  </a:lnTo>
                  <a:lnTo>
                    <a:pt x="292" y="102"/>
                  </a:lnTo>
                  <a:lnTo>
                    <a:pt x="284" y="82"/>
                  </a:lnTo>
                  <a:lnTo>
                    <a:pt x="257" y="19"/>
                  </a:lnTo>
                  <a:lnTo>
                    <a:pt x="245" y="6"/>
                  </a:lnTo>
                  <a:lnTo>
                    <a:pt x="238" y="2"/>
                  </a:lnTo>
                  <a:lnTo>
                    <a:pt x="221" y="0"/>
                  </a:lnTo>
                  <a:lnTo>
                    <a:pt x="181" y="6"/>
                  </a:lnTo>
                  <a:lnTo>
                    <a:pt x="108" y="19"/>
                  </a:lnTo>
                  <a:lnTo>
                    <a:pt x="27" y="32"/>
                  </a:lnTo>
                  <a:lnTo>
                    <a:pt x="0" y="36"/>
                  </a:lnTo>
                  <a:lnTo>
                    <a:pt x="7" y="52"/>
                  </a:lnTo>
                  <a:lnTo>
                    <a:pt x="23" y="76"/>
                  </a:lnTo>
                  <a:lnTo>
                    <a:pt x="41" y="105"/>
                  </a:lnTo>
                  <a:lnTo>
                    <a:pt x="71" y="149"/>
                  </a:lnTo>
                  <a:lnTo>
                    <a:pt x="93" y="182"/>
                  </a:lnTo>
                  <a:lnTo>
                    <a:pt x="101" y="201"/>
                  </a:lnTo>
                  <a:lnTo>
                    <a:pt x="99" y="219"/>
                  </a:lnTo>
                  <a:lnTo>
                    <a:pt x="75" y="240"/>
                  </a:lnTo>
                  <a:lnTo>
                    <a:pt x="73" y="253"/>
                  </a:lnTo>
                  <a:lnTo>
                    <a:pt x="75" y="273"/>
                  </a:lnTo>
                  <a:lnTo>
                    <a:pt x="91" y="302"/>
                  </a:lnTo>
                  <a:lnTo>
                    <a:pt x="111" y="327"/>
                  </a:lnTo>
                  <a:lnTo>
                    <a:pt x="129" y="366"/>
                  </a:lnTo>
                  <a:lnTo>
                    <a:pt x="139" y="394"/>
                  </a:lnTo>
                  <a:lnTo>
                    <a:pt x="140" y="425"/>
                  </a:lnTo>
                  <a:lnTo>
                    <a:pt x="137" y="449"/>
                  </a:lnTo>
                  <a:lnTo>
                    <a:pt x="126" y="484"/>
                  </a:lnTo>
                  <a:lnTo>
                    <a:pt x="112" y="497"/>
                  </a:lnTo>
                  <a:lnTo>
                    <a:pt x="99" y="509"/>
                  </a:lnTo>
                  <a:lnTo>
                    <a:pt x="82" y="519"/>
                  </a:lnTo>
                  <a:lnTo>
                    <a:pt x="70" y="536"/>
                  </a:lnTo>
                  <a:lnTo>
                    <a:pt x="69" y="568"/>
                  </a:lnTo>
                  <a:lnTo>
                    <a:pt x="64" y="606"/>
                  </a:lnTo>
                  <a:lnTo>
                    <a:pt x="60" y="666"/>
                  </a:lnTo>
                  <a:lnTo>
                    <a:pt x="47" y="699"/>
                  </a:lnTo>
                  <a:lnTo>
                    <a:pt x="31" y="720"/>
                  </a:lnTo>
                  <a:lnTo>
                    <a:pt x="8" y="742"/>
                  </a:lnTo>
                  <a:lnTo>
                    <a:pt x="6" y="752"/>
                  </a:lnTo>
                  <a:lnTo>
                    <a:pt x="6" y="761"/>
                  </a:lnTo>
                  <a:lnTo>
                    <a:pt x="19" y="787"/>
                  </a:lnTo>
                  <a:lnTo>
                    <a:pt x="22" y="787"/>
                  </a:lnTo>
                  <a:lnTo>
                    <a:pt x="39" y="787"/>
                  </a:lnTo>
                  <a:lnTo>
                    <a:pt x="57" y="780"/>
                  </a:lnTo>
                  <a:lnTo>
                    <a:pt x="76" y="769"/>
                  </a:lnTo>
                  <a:lnTo>
                    <a:pt x="93" y="754"/>
                  </a:lnTo>
                  <a:lnTo>
                    <a:pt x="108" y="752"/>
                  </a:lnTo>
                  <a:lnTo>
                    <a:pt x="118" y="754"/>
                  </a:lnTo>
                  <a:lnTo>
                    <a:pt x="126" y="769"/>
                  </a:lnTo>
                  <a:lnTo>
                    <a:pt x="126" y="786"/>
                  </a:lnTo>
                  <a:lnTo>
                    <a:pt x="143" y="802"/>
                  </a:lnTo>
                  <a:lnTo>
                    <a:pt x="162" y="806"/>
                  </a:lnTo>
                  <a:lnTo>
                    <a:pt x="181" y="805"/>
                  </a:lnTo>
                  <a:lnTo>
                    <a:pt x="197" y="799"/>
                  </a:lnTo>
                  <a:lnTo>
                    <a:pt x="231" y="783"/>
                  </a:lnTo>
                  <a:lnTo>
                    <a:pt x="262" y="764"/>
                  </a:lnTo>
                  <a:lnTo>
                    <a:pt x="295" y="752"/>
                  </a:lnTo>
                  <a:lnTo>
                    <a:pt x="327" y="747"/>
                  </a:lnTo>
                  <a:lnTo>
                    <a:pt x="360" y="752"/>
                  </a:lnTo>
                  <a:lnTo>
                    <a:pt x="387" y="764"/>
                  </a:lnTo>
                  <a:lnTo>
                    <a:pt x="424" y="775"/>
                  </a:lnTo>
                  <a:lnTo>
                    <a:pt x="455" y="780"/>
                  </a:lnTo>
                  <a:lnTo>
                    <a:pt x="457" y="766"/>
                  </a:lnTo>
                  <a:lnTo>
                    <a:pt x="464" y="757"/>
                  </a:lnTo>
                  <a:lnTo>
                    <a:pt x="472" y="764"/>
                  </a:lnTo>
                  <a:lnTo>
                    <a:pt x="487" y="786"/>
                  </a:lnTo>
                  <a:lnTo>
                    <a:pt x="511" y="805"/>
                  </a:lnTo>
                  <a:lnTo>
                    <a:pt x="547" y="815"/>
                  </a:lnTo>
                  <a:lnTo>
                    <a:pt x="579" y="825"/>
                  </a:lnTo>
                  <a:lnTo>
                    <a:pt x="594" y="829"/>
                  </a:lnTo>
                  <a:lnTo>
                    <a:pt x="626" y="837"/>
                  </a:lnTo>
                  <a:lnTo>
                    <a:pt x="652" y="836"/>
                  </a:lnTo>
                  <a:lnTo>
                    <a:pt x="790" y="78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3" name="Freeform 72"/>
            <p:cNvSpPr>
              <a:spLocks/>
            </p:cNvSpPr>
            <p:nvPr/>
          </p:nvSpPr>
          <p:spPr bwMode="auto">
            <a:xfrm rot="306148">
              <a:off x="5306791" y="5104468"/>
              <a:ext cx="57830" cy="46215"/>
            </a:xfrm>
            <a:custGeom>
              <a:avLst/>
              <a:gdLst/>
              <a:ahLst/>
              <a:cxnLst>
                <a:cxn ang="0">
                  <a:pos x="69" y="35"/>
                </a:cxn>
                <a:cxn ang="0">
                  <a:pos x="50" y="45"/>
                </a:cxn>
                <a:cxn ang="0">
                  <a:pos x="30" y="58"/>
                </a:cxn>
                <a:cxn ang="0">
                  <a:pos x="12" y="75"/>
                </a:cxn>
                <a:cxn ang="0">
                  <a:pos x="6" y="84"/>
                </a:cxn>
                <a:cxn ang="0">
                  <a:pos x="1" y="98"/>
                </a:cxn>
                <a:cxn ang="0">
                  <a:pos x="0" y="109"/>
                </a:cxn>
                <a:cxn ang="0">
                  <a:pos x="3" y="123"/>
                </a:cxn>
                <a:cxn ang="0">
                  <a:pos x="16" y="138"/>
                </a:cxn>
                <a:cxn ang="0">
                  <a:pos x="33" y="146"/>
                </a:cxn>
                <a:cxn ang="0">
                  <a:pos x="45" y="146"/>
                </a:cxn>
                <a:cxn ang="0">
                  <a:pos x="49" y="146"/>
                </a:cxn>
                <a:cxn ang="0">
                  <a:pos x="67" y="145"/>
                </a:cxn>
                <a:cxn ang="0">
                  <a:pos x="100" y="133"/>
                </a:cxn>
                <a:cxn ang="0">
                  <a:pos x="117" y="122"/>
                </a:cxn>
                <a:cxn ang="0">
                  <a:pos x="134" y="109"/>
                </a:cxn>
                <a:cxn ang="0">
                  <a:pos x="142" y="92"/>
                </a:cxn>
                <a:cxn ang="0">
                  <a:pos x="150" y="72"/>
                </a:cxn>
                <a:cxn ang="0">
                  <a:pos x="150" y="55"/>
                </a:cxn>
                <a:cxn ang="0">
                  <a:pos x="150" y="39"/>
                </a:cxn>
                <a:cxn ang="0">
                  <a:pos x="146" y="19"/>
                </a:cxn>
                <a:cxn ang="0">
                  <a:pos x="132" y="4"/>
                </a:cxn>
                <a:cxn ang="0">
                  <a:pos x="116" y="0"/>
                </a:cxn>
                <a:cxn ang="0">
                  <a:pos x="98" y="8"/>
                </a:cxn>
                <a:cxn ang="0">
                  <a:pos x="87" y="18"/>
                </a:cxn>
                <a:cxn ang="0">
                  <a:pos x="73" y="31"/>
                </a:cxn>
                <a:cxn ang="0">
                  <a:pos x="69" y="35"/>
                </a:cxn>
              </a:cxnLst>
              <a:rect l="0" t="0" r="r" b="b"/>
              <a:pathLst>
                <a:path w="150" h="146">
                  <a:moveTo>
                    <a:pt x="69" y="35"/>
                  </a:moveTo>
                  <a:lnTo>
                    <a:pt x="50" y="45"/>
                  </a:lnTo>
                  <a:lnTo>
                    <a:pt x="30" y="58"/>
                  </a:lnTo>
                  <a:lnTo>
                    <a:pt x="12" y="75"/>
                  </a:lnTo>
                  <a:lnTo>
                    <a:pt x="6" y="84"/>
                  </a:lnTo>
                  <a:lnTo>
                    <a:pt x="1" y="98"/>
                  </a:lnTo>
                  <a:lnTo>
                    <a:pt x="0" y="109"/>
                  </a:lnTo>
                  <a:lnTo>
                    <a:pt x="3" y="123"/>
                  </a:lnTo>
                  <a:lnTo>
                    <a:pt x="16" y="138"/>
                  </a:lnTo>
                  <a:lnTo>
                    <a:pt x="33" y="146"/>
                  </a:lnTo>
                  <a:lnTo>
                    <a:pt x="45" y="146"/>
                  </a:lnTo>
                  <a:lnTo>
                    <a:pt x="49" y="146"/>
                  </a:lnTo>
                  <a:lnTo>
                    <a:pt x="67" y="145"/>
                  </a:lnTo>
                  <a:lnTo>
                    <a:pt x="100" y="133"/>
                  </a:lnTo>
                  <a:lnTo>
                    <a:pt x="117" y="122"/>
                  </a:lnTo>
                  <a:lnTo>
                    <a:pt x="134" y="109"/>
                  </a:lnTo>
                  <a:lnTo>
                    <a:pt x="142" y="92"/>
                  </a:lnTo>
                  <a:lnTo>
                    <a:pt x="150" y="72"/>
                  </a:lnTo>
                  <a:lnTo>
                    <a:pt x="150" y="55"/>
                  </a:lnTo>
                  <a:lnTo>
                    <a:pt x="150" y="39"/>
                  </a:lnTo>
                  <a:lnTo>
                    <a:pt x="146" y="19"/>
                  </a:lnTo>
                  <a:lnTo>
                    <a:pt x="132" y="4"/>
                  </a:lnTo>
                  <a:lnTo>
                    <a:pt x="116" y="0"/>
                  </a:lnTo>
                  <a:lnTo>
                    <a:pt x="98" y="8"/>
                  </a:lnTo>
                  <a:lnTo>
                    <a:pt x="87" y="18"/>
                  </a:lnTo>
                  <a:lnTo>
                    <a:pt x="73" y="31"/>
                  </a:lnTo>
                  <a:lnTo>
                    <a:pt x="69" y="3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4" name="Freeform 73"/>
            <p:cNvSpPr>
              <a:spLocks/>
            </p:cNvSpPr>
            <p:nvPr/>
          </p:nvSpPr>
          <p:spPr bwMode="auto">
            <a:xfrm rot="306148">
              <a:off x="4961733" y="4339526"/>
              <a:ext cx="491563" cy="415937"/>
            </a:xfrm>
            <a:custGeom>
              <a:avLst/>
              <a:gdLst/>
              <a:ahLst/>
              <a:cxnLst>
                <a:cxn ang="0">
                  <a:pos x="251" y="848"/>
                </a:cxn>
                <a:cxn ang="0">
                  <a:pos x="335" y="995"/>
                </a:cxn>
                <a:cxn ang="0">
                  <a:pos x="505" y="1000"/>
                </a:cxn>
                <a:cxn ang="0">
                  <a:pos x="507" y="932"/>
                </a:cxn>
                <a:cxn ang="0">
                  <a:pos x="536" y="912"/>
                </a:cxn>
                <a:cxn ang="0">
                  <a:pos x="592" y="935"/>
                </a:cxn>
                <a:cxn ang="0">
                  <a:pos x="643" y="940"/>
                </a:cxn>
                <a:cxn ang="0">
                  <a:pos x="644" y="1019"/>
                </a:cxn>
                <a:cxn ang="0">
                  <a:pos x="667" y="1096"/>
                </a:cxn>
                <a:cxn ang="0">
                  <a:pos x="623" y="1144"/>
                </a:cxn>
                <a:cxn ang="0">
                  <a:pos x="714" y="1180"/>
                </a:cxn>
                <a:cxn ang="0">
                  <a:pos x="843" y="1156"/>
                </a:cxn>
                <a:cxn ang="0">
                  <a:pos x="961" y="1191"/>
                </a:cxn>
                <a:cxn ang="0">
                  <a:pos x="1058" y="1176"/>
                </a:cxn>
                <a:cxn ang="0">
                  <a:pos x="1140" y="1258"/>
                </a:cxn>
                <a:cxn ang="0">
                  <a:pos x="1227" y="1300"/>
                </a:cxn>
                <a:cxn ang="0">
                  <a:pos x="1239" y="1256"/>
                </a:cxn>
                <a:cxn ang="0">
                  <a:pos x="1178" y="1232"/>
                </a:cxn>
                <a:cxn ang="0">
                  <a:pos x="1153" y="1166"/>
                </a:cxn>
                <a:cxn ang="0">
                  <a:pos x="1153" y="1069"/>
                </a:cxn>
                <a:cxn ang="0">
                  <a:pos x="1083" y="1052"/>
                </a:cxn>
                <a:cxn ang="0">
                  <a:pos x="1114" y="1004"/>
                </a:cxn>
                <a:cxn ang="0">
                  <a:pos x="1147" y="947"/>
                </a:cxn>
                <a:cxn ang="0">
                  <a:pos x="1271" y="937"/>
                </a:cxn>
                <a:cxn ang="0">
                  <a:pos x="1175" y="743"/>
                </a:cxn>
                <a:cxn ang="0">
                  <a:pos x="1140" y="580"/>
                </a:cxn>
                <a:cxn ang="0">
                  <a:pos x="1140" y="519"/>
                </a:cxn>
                <a:cxn ang="0">
                  <a:pos x="1162" y="378"/>
                </a:cxn>
                <a:cxn ang="0">
                  <a:pos x="1195" y="290"/>
                </a:cxn>
                <a:cxn ang="0">
                  <a:pos x="1249" y="196"/>
                </a:cxn>
                <a:cxn ang="0">
                  <a:pos x="1210" y="138"/>
                </a:cxn>
                <a:cxn ang="0">
                  <a:pos x="1254" y="95"/>
                </a:cxn>
                <a:cxn ang="0">
                  <a:pos x="1233" y="67"/>
                </a:cxn>
                <a:cxn ang="0">
                  <a:pos x="1153" y="4"/>
                </a:cxn>
                <a:cxn ang="0">
                  <a:pos x="1035" y="9"/>
                </a:cxn>
                <a:cxn ang="0">
                  <a:pos x="855" y="29"/>
                </a:cxn>
                <a:cxn ang="0">
                  <a:pos x="804" y="73"/>
                </a:cxn>
                <a:cxn ang="0">
                  <a:pos x="751" y="55"/>
                </a:cxn>
                <a:cxn ang="0">
                  <a:pos x="658" y="108"/>
                </a:cxn>
                <a:cxn ang="0">
                  <a:pos x="515" y="56"/>
                </a:cxn>
                <a:cxn ang="0">
                  <a:pos x="430" y="91"/>
                </a:cxn>
                <a:cxn ang="0">
                  <a:pos x="414" y="196"/>
                </a:cxn>
                <a:cxn ang="0">
                  <a:pos x="370" y="334"/>
                </a:cxn>
                <a:cxn ang="0">
                  <a:pos x="339" y="498"/>
                </a:cxn>
                <a:cxn ang="0">
                  <a:pos x="272" y="569"/>
                </a:cxn>
                <a:cxn ang="0">
                  <a:pos x="249" y="682"/>
                </a:cxn>
                <a:cxn ang="0">
                  <a:pos x="186" y="748"/>
                </a:cxn>
                <a:cxn ang="0">
                  <a:pos x="114" y="721"/>
                </a:cxn>
                <a:cxn ang="0">
                  <a:pos x="47" y="818"/>
                </a:cxn>
                <a:cxn ang="0">
                  <a:pos x="7" y="878"/>
                </a:cxn>
              </a:cxnLst>
              <a:rect l="0" t="0" r="r" b="b"/>
              <a:pathLst>
                <a:path w="1273" h="1304">
                  <a:moveTo>
                    <a:pt x="7" y="878"/>
                  </a:moveTo>
                  <a:lnTo>
                    <a:pt x="227" y="842"/>
                  </a:lnTo>
                  <a:lnTo>
                    <a:pt x="244" y="845"/>
                  </a:lnTo>
                  <a:lnTo>
                    <a:pt x="251" y="848"/>
                  </a:lnTo>
                  <a:lnTo>
                    <a:pt x="263" y="861"/>
                  </a:lnTo>
                  <a:lnTo>
                    <a:pt x="307" y="964"/>
                  </a:lnTo>
                  <a:lnTo>
                    <a:pt x="324" y="987"/>
                  </a:lnTo>
                  <a:lnTo>
                    <a:pt x="335" y="995"/>
                  </a:lnTo>
                  <a:lnTo>
                    <a:pt x="365" y="1007"/>
                  </a:lnTo>
                  <a:lnTo>
                    <a:pt x="383" y="1006"/>
                  </a:lnTo>
                  <a:lnTo>
                    <a:pt x="432" y="1008"/>
                  </a:lnTo>
                  <a:lnTo>
                    <a:pt x="505" y="1000"/>
                  </a:lnTo>
                  <a:lnTo>
                    <a:pt x="517" y="987"/>
                  </a:lnTo>
                  <a:lnTo>
                    <a:pt x="521" y="970"/>
                  </a:lnTo>
                  <a:lnTo>
                    <a:pt x="518" y="954"/>
                  </a:lnTo>
                  <a:lnTo>
                    <a:pt x="507" y="932"/>
                  </a:lnTo>
                  <a:lnTo>
                    <a:pt x="501" y="918"/>
                  </a:lnTo>
                  <a:lnTo>
                    <a:pt x="508" y="905"/>
                  </a:lnTo>
                  <a:lnTo>
                    <a:pt x="519" y="903"/>
                  </a:lnTo>
                  <a:lnTo>
                    <a:pt x="536" y="912"/>
                  </a:lnTo>
                  <a:lnTo>
                    <a:pt x="552" y="926"/>
                  </a:lnTo>
                  <a:lnTo>
                    <a:pt x="569" y="936"/>
                  </a:lnTo>
                  <a:lnTo>
                    <a:pt x="579" y="937"/>
                  </a:lnTo>
                  <a:lnTo>
                    <a:pt x="592" y="935"/>
                  </a:lnTo>
                  <a:lnTo>
                    <a:pt x="623" y="914"/>
                  </a:lnTo>
                  <a:lnTo>
                    <a:pt x="633" y="919"/>
                  </a:lnTo>
                  <a:lnTo>
                    <a:pt x="643" y="932"/>
                  </a:lnTo>
                  <a:lnTo>
                    <a:pt x="643" y="940"/>
                  </a:lnTo>
                  <a:lnTo>
                    <a:pt x="639" y="954"/>
                  </a:lnTo>
                  <a:lnTo>
                    <a:pt x="635" y="977"/>
                  </a:lnTo>
                  <a:lnTo>
                    <a:pt x="639" y="1001"/>
                  </a:lnTo>
                  <a:lnTo>
                    <a:pt x="644" y="1019"/>
                  </a:lnTo>
                  <a:lnTo>
                    <a:pt x="657" y="1039"/>
                  </a:lnTo>
                  <a:lnTo>
                    <a:pt x="662" y="1057"/>
                  </a:lnTo>
                  <a:lnTo>
                    <a:pt x="670" y="1076"/>
                  </a:lnTo>
                  <a:lnTo>
                    <a:pt x="667" y="1096"/>
                  </a:lnTo>
                  <a:lnTo>
                    <a:pt x="656" y="1109"/>
                  </a:lnTo>
                  <a:lnTo>
                    <a:pt x="640" y="1119"/>
                  </a:lnTo>
                  <a:lnTo>
                    <a:pt x="629" y="1127"/>
                  </a:lnTo>
                  <a:lnTo>
                    <a:pt x="623" y="1144"/>
                  </a:lnTo>
                  <a:lnTo>
                    <a:pt x="626" y="1157"/>
                  </a:lnTo>
                  <a:lnTo>
                    <a:pt x="632" y="1169"/>
                  </a:lnTo>
                  <a:lnTo>
                    <a:pt x="647" y="1177"/>
                  </a:lnTo>
                  <a:lnTo>
                    <a:pt x="714" y="1180"/>
                  </a:lnTo>
                  <a:lnTo>
                    <a:pt x="786" y="1177"/>
                  </a:lnTo>
                  <a:lnTo>
                    <a:pt x="786" y="1176"/>
                  </a:lnTo>
                  <a:lnTo>
                    <a:pt x="813" y="1162"/>
                  </a:lnTo>
                  <a:lnTo>
                    <a:pt x="843" y="1156"/>
                  </a:lnTo>
                  <a:lnTo>
                    <a:pt x="874" y="1157"/>
                  </a:lnTo>
                  <a:lnTo>
                    <a:pt x="899" y="1164"/>
                  </a:lnTo>
                  <a:lnTo>
                    <a:pt x="942" y="1182"/>
                  </a:lnTo>
                  <a:lnTo>
                    <a:pt x="961" y="1191"/>
                  </a:lnTo>
                  <a:lnTo>
                    <a:pt x="975" y="1191"/>
                  </a:lnTo>
                  <a:lnTo>
                    <a:pt x="1013" y="1183"/>
                  </a:lnTo>
                  <a:lnTo>
                    <a:pt x="1042" y="1173"/>
                  </a:lnTo>
                  <a:lnTo>
                    <a:pt x="1058" y="1176"/>
                  </a:lnTo>
                  <a:lnTo>
                    <a:pt x="1075" y="1185"/>
                  </a:lnTo>
                  <a:lnTo>
                    <a:pt x="1095" y="1208"/>
                  </a:lnTo>
                  <a:lnTo>
                    <a:pt x="1112" y="1228"/>
                  </a:lnTo>
                  <a:lnTo>
                    <a:pt x="1140" y="1258"/>
                  </a:lnTo>
                  <a:lnTo>
                    <a:pt x="1178" y="1291"/>
                  </a:lnTo>
                  <a:lnTo>
                    <a:pt x="1191" y="1299"/>
                  </a:lnTo>
                  <a:lnTo>
                    <a:pt x="1211" y="1304"/>
                  </a:lnTo>
                  <a:lnTo>
                    <a:pt x="1227" y="1300"/>
                  </a:lnTo>
                  <a:lnTo>
                    <a:pt x="1238" y="1291"/>
                  </a:lnTo>
                  <a:lnTo>
                    <a:pt x="1240" y="1279"/>
                  </a:lnTo>
                  <a:lnTo>
                    <a:pt x="1243" y="1264"/>
                  </a:lnTo>
                  <a:lnTo>
                    <a:pt x="1239" y="1256"/>
                  </a:lnTo>
                  <a:lnTo>
                    <a:pt x="1238" y="1253"/>
                  </a:lnTo>
                  <a:lnTo>
                    <a:pt x="1220" y="1247"/>
                  </a:lnTo>
                  <a:lnTo>
                    <a:pt x="1205" y="1241"/>
                  </a:lnTo>
                  <a:lnTo>
                    <a:pt x="1178" y="1232"/>
                  </a:lnTo>
                  <a:lnTo>
                    <a:pt x="1158" y="1217"/>
                  </a:lnTo>
                  <a:lnTo>
                    <a:pt x="1153" y="1204"/>
                  </a:lnTo>
                  <a:lnTo>
                    <a:pt x="1162" y="1176"/>
                  </a:lnTo>
                  <a:lnTo>
                    <a:pt x="1153" y="1166"/>
                  </a:lnTo>
                  <a:lnTo>
                    <a:pt x="1147" y="1160"/>
                  </a:lnTo>
                  <a:lnTo>
                    <a:pt x="1145" y="1144"/>
                  </a:lnTo>
                  <a:lnTo>
                    <a:pt x="1156" y="1075"/>
                  </a:lnTo>
                  <a:lnTo>
                    <a:pt x="1153" y="1069"/>
                  </a:lnTo>
                  <a:lnTo>
                    <a:pt x="1140" y="1069"/>
                  </a:lnTo>
                  <a:lnTo>
                    <a:pt x="1121" y="1069"/>
                  </a:lnTo>
                  <a:lnTo>
                    <a:pt x="1095" y="1060"/>
                  </a:lnTo>
                  <a:lnTo>
                    <a:pt x="1083" y="1052"/>
                  </a:lnTo>
                  <a:lnTo>
                    <a:pt x="1080" y="1041"/>
                  </a:lnTo>
                  <a:lnTo>
                    <a:pt x="1081" y="1030"/>
                  </a:lnTo>
                  <a:lnTo>
                    <a:pt x="1089" y="1018"/>
                  </a:lnTo>
                  <a:lnTo>
                    <a:pt x="1114" y="1004"/>
                  </a:lnTo>
                  <a:lnTo>
                    <a:pt x="1126" y="988"/>
                  </a:lnTo>
                  <a:lnTo>
                    <a:pt x="1133" y="978"/>
                  </a:lnTo>
                  <a:lnTo>
                    <a:pt x="1135" y="950"/>
                  </a:lnTo>
                  <a:lnTo>
                    <a:pt x="1147" y="947"/>
                  </a:lnTo>
                  <a:lnTo>
                    <a:pt x="1167" y="943"/>
                  </a:lnTo>
                  <a:lnTo>
                    <a:pt x="1220" y="944"/>
                  </a:lnTo>
                  <a:lnTo>
                    <a:pt x="1273" y="938"/>
                  </a:lnTo>
                  <a:lnTo>
                    <a:pt x="1271" y="937"/>
                  </a:lnTo>
                  <a:lnTo>
                    <a:pt x="1243" y="888"/>
                  </a:lnTo>
                  <a:lnTo>
                    <a:pt x="1233" y="870"/>
                  </a:lnTo>
                  <a:lnTo>
                    <a:pt x="1202" y="810"/>
                  </a:lnTo>
                  <a:lnTo>
                    <a:pt x="1175" y="743"/>
                  </a:lnTo>
                  <a:lnTo>
                    <a:pt x="1162" y="699"/>
                  </a:lnTo>
                  <a:lnTo>
                    <a:pt x="1149" y="656"/>
                  </a:lnTo>
                  <a:lnTo>
                    <a:pt x="1145" y="622"/>
                  </a:lnTo>
                  <a:lnTo>
                    <a:pt x="1140" y="580"/>
                  </a:lnTo>
                  <a:lnTo>
                    <a:pt x="1140" y="582"/>
                  </a:lnTo>
                  <a:lnTo>
                    <a:pt x="1139" y="561"/>
                  </a:lnTo>
                  <a:lnTo>
                    <a:pt x="1139" y="542"/>
                  </a:lnTo>
                  <a:lnTo>
                    <a:pt x="1140" y="519"/>
                  </a:lnTo>
                  <a:lnTo>
                    <a:pt x="1145" y="462"/>
                  </a:lnTo>
                  <a:lnTo>
                    <a:pt x="1149" y="447"/>
                  </a:lnTo>
                  <a:lnTo>
                    <a:pt x="1152" y="425"/>
                  </a:lnTo>
                  <a:lnTo>
                    <a:pt x="1162" y="378"/>
                  </a:lnTo>
                  <a:lnTo>
                    <a:pt x="1163" y="355"/>
                  </a:lnTo>
                  <a:lnTo>
                    <a:pt x="1170" y="337"/>
                  </a:lnTo>
                  <a:lnTo>
                    <a:pt x="1180" y="311"/>
                  </a:lnTo>
                  <a:lnTo>
                    <a:pt x="1195" y="290"/>
                  </a:lnTo>
                  <a:lnTo>
                    <a:pt x="1232" y="247"/>
                  </a:lnTo>
                  <a:lnTo>
                    <a:pt x="1248" y="221"/>
                  </a:lnTo>
                  <a:lnTo>
                    <a:pt x="1249" y="203"/>
                  </a:lnTo>
                  <a:lnTo>
                    <a:pt x="1249" y="196"/>
                  </a:lnTo>
                  <a:lnTo>
                    <a:pt x="1236" y="185"/>
                  </a:lnTo>
                  <a:lnTo>
                    <a:pt x="1222" y="179"/>
                  </a:lnTo>
                  <a:lnTo>
                    <a:pt x="1214" y="160"/>
                  </a:lnTo>
                  <a:lnTo>
                    <a:pt x="1210" y="138"/>
                  </a:lnTo>
                  <a:lnTo>
                    <a:pt x="1211" y="130"/>
                  </a:lnTo>
                  <a:lnTo>
                    <a:pt x="1215" y="122"/>
                  </a:lnTo>
                  <a:lnTo>
                    <a:pt x="1243" y="111"/>
                  </a:lnTo>
                  <a:lnTo>
                    <a:pt x="1254" y="95"/>
                  </a:lnTo>
                  <a:lnTo>
                    <a:pt x="1255" y="75"/>
                  </a:lnTo>
                  <a:lnTo>
                    <a:pt x="1255" y="74"/>
                  </a:lnTo>
                  <a:lnTo>
                    <a:pt x="1255" y="75"/>
                  </a:lnTo>
                  <a:lnTo>
                    <a:pt x="1233" y="67"/>
                  </a:lnTo>
                  <a:lnTo>
                    <a:pt x="1205" y="51"/>
                  </a:lnTo>
                  <a:lnTo>
                    <a:pt x="1186" y="38"/>
                  </a:lnTo>
                  <a:lnTo>
                    <a:pt x="1167" y="19"/>
                  </a:lnTo>
                  <a:lnTo>
                    <a:pt x="1153" y="4"/>
                  </a:lnTo>
                  <a:lnTo>
                    <a:pt x="1133" y="0"/>
                  </a:lnTo>
                  <a:lnTo>
                    <a:pt x="1102" y="4"/>
                  </a:lnTo>
                  <a:lnTo>
                    <a:pt x="1063" y="9"/>
                  </a:lnTo>
                  <a:lnTo>
                    <a:pt x="1035" y="9"/>
                  </a:lnTo>
                  <a:lnTo>
                    <a:pt x="980" y="4"/>
                  </a:lnTo>
                  <a:lnTo>
                    <a:pt x="893" y="6"/>
                  </a:lnTo>
                  <a:lnTo>
                    <a:pt x="876" y="12"/>
                  </a:lnTo>
                  <a:lnTo>
                    <a:pt x="855" y="29"/>
                  </a:lnTo>
                  <a:lnTo>
                    <a:pt x="839" y="57"/>
                  </a:lnTo>
                  <a:lnTo>
                    <a:pt x="829" y="73"/>
                  </a:lnTo>
                  <a:lnTo>
                    <a:pt x="816" y="75"/>
                  </a:lnTo>
                  <a:lnTo>
                    <a:pt x="804" y="73"/>
                  </a:lnTo>
                  <a:lnTo>
                    <a:pt x="786" y="64"/>
                  </a:lnTo>
                  <a:lnTo>
                    <a:pt x="779" y="57"/>
                  </a:lnTo>
                  <a:lnTo>
                    <a:pt x="765" y="54"/>
                  </a:lnTo>
                  <a:lnTo>
                    <a:pt x="751" y="55"/>
                  </a:lnTo>
                  <a:lnTo>
                    <a:pt x="730" y="66"/>
                  </a:lnTo>
                  <a:lnTo>
                    <a:pt x="694" y="99"/>
                  </a:lnTo>
                  <a:lnTo>
                    <a:pt x="672" y="107"/>
                  </a:lnTo>
                  <a:lnTo>
                    <a:pt x="658" y="108"/>
                  </a:lnTo>
                  <a:lnTo>
                    <a:pt x="582" y="95"/>
                  </a:lnTo>
                  <a:lnTo>
                    <a:pt x="560" y="84"/>
                  </a:lnTo>
                  <a:lnTo>
                    <a:pt x="541" y="72"/>
                  </a:lnTo>
                  <a:lnTo>
                    <a:pt x="515" y="56"/>
                  </a:lnTo>
                  <a:lnTo>
                    <a:pt x="488" y="55"/>
                  </a:lnTo>
                  <a:lnTo>
                    <a:pt x="463" y="61"/>
                  </a:lnTo>
                  <a:lnTo>
                    <a:pt x="453" y="66"/>
                  </a:lnTo>
                  <a:lnTo>
                    <a:pt x="430" y="91"/>
                  </a:lnTo>
                  <a:lnTo>
                    <a:pt x="426" y="113"/>
                  </a:lnTo>
                  <a:lnTo>
                    <a:pt x="418" y="127"/>
                  </a:lnTo>
                  <a:lnTo>
                    <a:pt x="403" y="144"/>
                  </a:lnTo>
                  <a:lnTo>
                    <a:pt x="414" y="196"/>
                  </a:lnTo>
                  <a:lnTo>
                    <a:pt x="411" y="229"/>
                  </a:lnTo>
                  <a:lnTo>
                    <a:pt x="402" y="268"/>
                  </a:lnTo>
                  <a:lnTo>
                    <a:pt x="389" y="301"/>
                  </a:lnTo>
                  <a:lnTo>
                    <a:pt x="370" y="334"/>
                  </a:lnTo>
                  <a:lnTo>
                    <a:pt x="353" y="373"/>
                  </a:lnTo>
                  <a:lnTo>
                    <a:pt x="343" y="428"/>
                  </a:lnTo>
                  <a:lnTo>
                    <a:pt x="339" y="462"/>
                  </a:lnTo>
                  <a:lnTo>
                    <a:pt x="339" y="498"/>
                  </a:lnTo>
                  <a:lnTo>
                    <a:pt x="331" y="517"/>
                  </a:lnTo>
                  <a:lnTo>
                    <a:pt x="321" y="534"/>
                  </a:lnTo>
                  <a:lnTo>
                    <a:pt x="304" y="544"/>
                  </a:lnTo>
                  <a:lnTo>
                    <a:pt x="272" y="569"/>
                  </a:lnTo>
                  <a:lnTo>
                    <a:pt x="257" y="579"/>
                  </a:lnTo>
                  <a:lnTo>
                    <a:pt x="249" y="589"/>
                  </a:lnTo>
                  <a:lnTo>
                    <a:pt x="245" y="610"/>
                  </a:lnTo>
                  <a:lnTo>
                    <a:pt x="249" y="682"/>
                  </a:lnTo>
                  <a:lnTo>
                    <a:pt x="242" y="710"/>
                  </a:lnTo>
                  <a:lnTo>
                    <a:pt x="229" y="731"/>
                  </a:lnTo>
                  <a:lnTo>
                    <a:pt x="211" y="743"/>
                  </a:lnTo>
                  <a:lnTo>
                    <a:pt x="186" y="748"/>
                  </a:lnTo>
                  <a:lnTo>
                    <a:pt x="169" y="748"/>
                  </a:lnTo>
                  <a:lnTo>
                    <a:pt x="143" y="733"/>
                  </a:lnTo>
                  <a:lnTo>
                    <a:pt x="124" y="725"/>
                  </a:lnTo>
                  <a:lnTo>
                    <a:pt x="114" y="721"/>
                  </a:lnTo>
                  <a:lnTo>
                    <a:pt x="99" y="725"/>
                  </a:lnTo>
                  <a:lnTo>
                    <a:pt x="80" y="734"/>
                  </a:lnTo>
                  <a:lnTo>
                    <a:pt x="40" y="778"/>
                  </a:lnTo>
                  <a:lnTo>
                    <a:pt x="47" y="818"/>
                  </a:lnTo>
                  <a:lnTo>
                    <a:pt x="45" y="831"/>
                  </a:lnTo>
                  <a:lnTo>
                    <a:pt x="29" y="843"/>
                  </a:lnTo>
                  <a:lnTo>
                    <a:pt x="0" y="856"/>
                  </a:lnTo>
                  <a:lnTo>
                    <a:pt x="7" y="878"/>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5" name="Freeform 74"/>
            <p:cNvSpPr>
              <a:spLocks/>
            </p:cNvSpPr>
            <p:nvPr/>
          </p:nvSpPr>
          <p:spPr bwMode="auto">
            <a:xfrm>
              <a:off x="5372332" y="3284543"/>
              <a:ext cx="90602" cy="90838"/>
            </a:xfrm>
            <a:custGeom>
              <a:avLst/>
              <a:gdLst/>
              <a:ahLst/>
              <a:cxnLst>
                <a:cxn ang="0">
                  <a:pos x="0" y="21"/>
                </a:cxn>
                <a:cxn ang="0">
                  <a:pos x="32" y="8"/>
                </a:cxn>
                <a:cxn ang="0">
                  <a:pos x="62" y="0"/>
                </a:cxn>
                <a:cxn ang="0">
                  <a:pos x="83" y="11"/>
                </a:cxn>
                <a:cxn ang="0">
                  <a:pos x="103" y="19"/>
                </a:cxn>
                <a:cxn ang="0">
                  <a:pos x="124" y="37"/>
                </a:cxn>
                <a:cxn ang="0">
                  <a:pos x="153" y="46"/>
                </a:cxn>
                <a:cxn ang="0">
                  <a:pos x="161" y="71"/>
                </a:cxn>
                <a:cxn ang="0">
                  <a:pos x="189" y="89"/>
                </a:cxn>
                <a:cxn ang="0">
                  <a:pos x="143" y="113"/>
                </a:cxn>
                <a:cxn ang="0">
                  <a:pos x="129" y="162"/>
                </a:cxn>
                <a:cxn ang="0">
                  <a:pos x="119" y="172"/>
                </a:cxn>
                <a:cxn ang="0">
                  <a:pos x="107" y="202"/>
                </a:cxn>
                <a:cxn ang="0">
                  <a:pos x="101" y="219"/>
                </a:cxn>
                <a:cxn ang="0">
                  <a:pos x="86" y="229"/>
                </a:cxn>
                <a:cxn ang="0">
                  <a:pos x="86" y="187"/>
                </a:cxn>
                <a:cxn ang="0">
                  <a:pos x="92" y="171"/>
                </a:cxn>
                <a:cxn ang="0">
                  <a:pos x="86" y="123"/>
                </a:cxn>
                <a:cxn ang="0">
                  <a:pos x="73" y="113"/>
                </a:cxn>
                <a:cxn ang="0">
                  <a:pos x="25" y="25"/>
                </a:cxn>
                <a:cxn ang="0">
                  <a:pos x="0" y="21"/>
                </a:cxn>
              </a:cxnLst>
              <a:rect l="0" t="0" r="r" b="b"/>
              <a:pathLst>
                <a:path w="189" h="229">
                  <a:moveTo>
                    <a:pt x="0" y="21"/>
                  </a:moveTo>
                  <a:lnTo>
                    <a:pt x="32" y="8"/>
                  </a:lnTo>
                  <a:lnTo>
                    <a:pt x="62" y="0"/>
                  </a:lnTo>
                  <a:lnTo>
                    <a:pt x="83" y="11"/>
                  </a:lnTo>
                  <a:lnTo>
                    <a:pt x="103" y="19"/>
                  </a:lnTo>
                  <a:lnTo>
                    <a:pt x="124" y="37"/>
                  </a:lnTo>
                  <a:lnTo>
                    <a:pt x="153" y="46"/>
                  </a:lnTo>
                  <a:lnTo>
                    <a:pt x="161" y="71"/>
                  </a:lnTo>
                  <a:lnTo>
                    <a:pt x="189" y="89"/>
                  </a:lnTo>
                  <a:lnTo>
                    <a:pt x="143" y="113"/>
                  </a:lnTo>
                  <a:lnTo>
                    <a:pt x="129" y="162"/>
                  </a:lnTo>
                  <a:lnTo>
                    <a:pt x="119" y="172"/>
                  </a:lnTo>
                  <a:lnTo>
                    <a:pt x="107" y="202"/>
                  </a:lnTo>
                  <a:lnTo>
                    <a:pt x="101" y="219"/>
                  </a:lnTo>
                  <a:lnTo>
                    <a:pt x="86" y="229"/>
                  </a:lnTo>
                  <a:lnTo>
                    <a:pt x="86" y="187"/>
                  </a:lnTo>
                  <a:lnTo>
                    <a:pt x="92" y="171"/>
                  </a:lnTo>
                  <a:lnTo>
                    <a:pt x="86" y="123"/>
                  </a:lnTo>
                  <a:lnTo>
                    <a:pt x="73" y="113"/>
                  </a:lnTo>
                  <a:lnTo>
                    <a:pt x="25" y="25"/>
                  </a:lnTo>
                  <a:lnTo>
                    <a:pt x="0" y="2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6" name="Freeform 75"/>
            <p:cNvSpPr>
              <a:spLocks/>
            </p:cNvSpPr>
            <p:nvPr/>
          </p:nvSpPr>
          <p:spPr bwMode="auto">
            <a:xfrm>
              <a:off x="6958827" y="3380160"/>
              <a:ext cx="684334" cy="267729"/>
            </a:xfrm>
            <a:custGeom>
              <a:avLst/>
              <a:gdLst/>
              <a:ahLst/>
              <a:cxnLst>
                <a:cxn ang="0">
                  <a:pos x="20" y="215"/>
                </a:cxn>
                <a:cxn ang="0">
                  <a:pos x="85" y="245"/>
                </a:cxn>
                <a:cxn ang="0">
                  <a:pos x="98" y="294"/>
                </a:cxn>
                <a:cxn ang="0">
                  <a:pos x="73" y="364"/>
                </a:cxn>
                <a:cxn ang="0">
                  <a:pos x="111" y="396"/>
                </a:cxn>
                <a:cxn ang="0">
                  <a:pos x="150" y="403"/>
                </a:cxn>
                <a:cxn ang="0">
                  <a:pos x="176" y="387"/>
                </a:cxn>
                <a:cxn ang="0">
                  <a:pos x="290" y="515"/>
                </a:cxn>
                <a:cxn ang="0">
                  <a:pos x="347" y="569"/>
                </a:cxn>
                <a:cxn ang="0">
                  <a:pos x="386" y="569"/>
                </a:cxn>
                <a:cxn ang="0">
                  <a:pos x="434" y="624"/>
                </a:cxn>
                <a:cxn ang="0">
                  <a:pos x="657" y="622"/>
                </a:cxn>
                <a:cxn ang="0">
                  <a:pos x="756" y="616"/>
                </a:cxn>
                <a:cxn ang="0">
                  <a:pos x="773" y="673"/>
                </a:cxn>
                <a:cxn ang="0">
                  <a:pos x="853" y="673"/>
                </a:cxn>
                <a:cxn ang="0">
                  <a:pos x="1007" y="637"/>
                </a:cxn>
                <a:cxn ang="0">
                  <a:pos x="1068" y="618"/>
                </a:cxn>
                <a:cxn ang="0">
                  <a:pos x="1068" y="548"/>
                </a:cxn>
                <a:cxn ang="0">
                  <a:pos x="1079" y="508"/>
                </a:cxn>
                <a:cxn ang="0">
                  <a:pos x="1108" y="505"/>
                </a:cxn>
                <a:cxn ang="0">
                  <a:pos x="1134" y="482"/>
                </a:cxn>
                <a:cxn ang="0">
                  <a:pos x="1193" y="497"/>
                </a:cxn>
                <a:cxn ang="0">
                  <a:pos x="1214" y="429"/>
                </a:cxn>
                <a:cxn ang="0">
                  <a:pos x="1269" y="419"/>
                </a:cxn>
                <a:cxn ang="0">
                  <a:pos x="1331" y="345"/>
                </a:cxn>
                <a:cxn ang="0">
                  <a:pos x="1382" y="345"/>
                </a:cxn>
                <a:cxn ang="0">
                  <a:pos x="1419" y="324"/>
                </a:cxn>
                <a:cxn ang="0">
                  <a:pos x="1393" y="299"/>
                </a:cxn>
                <a:cxn ang="0">
                  <a:pos x="1374" y="298"/>
                </a:cxn>
                <a:cxn ang="0">
                  <a:pos x="1367" y="267"/>
                </a:cxn>
                <a:cxn ang="0">
                  <a:pos x="1298" y="282"/>
                </a:cxn>
                <a:cxn ang="0">
                  <a:pos x="1267" y="274"/>
                </a:cxn>
                <a:cxn ang="0">
                  <a:pos x="1255" y="259"/>
                </a:cxn>
                <a:cxn ang="0">
                  <a:pos x="1269" y="214"/>
                </a:cxn>
                <a:cxn ang="0">
                  <a:pos x="1271" y="153"/>
                </a:cxn>
                <a:cxn ang="0">
                  <a:pos x="731" y="127"/>
                </a:cxn>
                <a:cxn ang="0">
                  <a:pos x="578" y="0"/>
                </a:cxn>
                <a:cxn ang="0">
                  <a:pos x="521" y="151"/>
                </a:cxn>
                <a:cxn ang="0">
                  <a:pos x="220" y="83"/>
                </a:cxn>
                <a:cxn ang="0">
                  <a:pos x="0" y="179"/>
                </a:cxn>
                <a:cxn ang="0">
                  <a:pos x="20" y="215"/>
                </a:cxn>
              </a:cxnLst>
              <a:rect l="0" t="0" r="r" b="b"/>
              <a:pathLst>
                <a:path w="1419" h="673">
                  <a:moveTo>
                    <a:pt x="20" y="215"/>
                  </a:moveTo>
                  <a:lnTo>
                    <a:pt x="85" y="245"/>
                  </a:lnTo>
                  <a:lnTo>
                    <a:pt x="98" y="294"/>
                  </a:lnTo>
                  <a:lnTo>
                    <a:pt x="73" y="364"/>
                  </a:lnTo>
                  <a:lnTo>
                    <a:pt x="111" y="396"/>
                  </a:lnTo>
                  <a:lnTo>
                    <a:pt x="150" y="403"/>
                  </a:lnTo>
                  <a:lnTo>
                    <a:pt x="176" y="387"/>
                  </a:lnTo>
                  <a:lnTo>
                    <a:pt x="290" y="515"/>
                  </a:lnTo>
                  <a:lnTo>
                    <a:pt x="347" y="569"/>
                  </a:lnTo>
                  <a:lnTo>
                    <a:pt x="386" y="569"/>
                  </a:lnTo>
                  <a:lnTo>
                    <a:pt x="434" y="624"/>
                  </a:lnTo>
                  <a:lnTo>
                    <a:pt x="657" y="622"/>
                  </a:lnTo>
                  <a:lnTo>
                    <a:pt x="756" y="616"/>
                  </a:lnTo>
                  <a:lnTo>
                    <a:pt x="773" y="673"/>
                  </a:lnTo>
                  <a:lnTo>
                    <a:pt x="853" y="673"/>
                  </a:lnTo>
                  <a:lnTo>
                    <a:pt x="1007" y="637"/>
                  </a:lnTo>
                  <a:lnTo>
                    <a:pt x="1068" y="618"/>
                  </a:lnTo>
                  <a:lnTo>
                    <a:pt x="1068" y="548"/>
                  </a:lnTo>
                  <a:lnTo>
                    <a:pt x="1079" y="508"/>
                  </a:lnTo>
                  <a:lnTo>
                    <a:pt x="1108" y="505"/>
                  </a:lnTo>
                  <a:lnTo>
                    <a:pt x="1134" y="482"/>
                  </a:lnTo>
                  <a:lnTo>
                    <a:pt x="1193" y="497"/>
                  </a:lnTo>
                  <a:lnTo>
                    <a:pt x="1214" y="429"/>
                  </a:lnTo>
                  <a:lnTo>
                    <a:pt x="1269" y="419"/>
                  </a:lnTo>
                  <a:lnTo>
                    <a:pt x="1331" y="345"/>
                  </a:lnTo>
                  <a:lnTo>
                    <a:pt x="1382" y="345"/>
                  </a:lnTo>
                  <a:lnTo>
                    <a:pt x="1419" y="324"/>
                  </a:lnTo>
                  <a:lnTo>
                    <a:pt x="1393" y="299"/>
                  </a:lnTo>
                  <a:lnTo>
                    <a:pt x="1374" y="298"/>
                  </a:lnTo>
                  <a:lnTo>
                    <a:pt x="1367" y="267"/>
                  </a:lnTo>
                  <a:lnTo>
                    <a:pt x="1298" y="282"/>
                  </a:lnTo>
                  <a:lnTo>
                    <a:pt x="1267" y="274"/>
                  </a:lnTo>
                  <a:lnTo>
                    <a:pt x="1255" y="259"/>
                  </a:lnTo>
                  <a:lnTo>
                    <a:pt x="1269" y="214"/>
                  </a:lnTo>
                  <a:lnTo>
                    <a:pt x="1271" y="153"/>
                  </a:lnTo>
                  <a:lnTo>
                    <a:pt x="731" y="127"/>
                  </a:lnTo>
                  <a:lnTo>
                    <a:pt x="578" y="0"/>
                  </a:lnTo>
                  <a:lnTo>
                    <a:pt x="521" y="151"/>
                  </a:lnTo>
                  <a:lnTo>
                    <a:pt x="220" y="83"/>
                  </a:lnTo>
                  <a:lnTo>
                    <a:pt x="0" y="179"/>
                  </a:lnTo>
                  <a:lnTo>
                    <a:pt x="20" y="215"/>
                  </a:lnTo>
                  <a:close/>
                </a:path>
              </a:pathLst>
            </a:custGeom>
            <a:solidFill>
              <a:schemeClr val="bg1">
                <a:lumMod val="85000"/>
              </a:schemeClr>
            </a:solidFill>
            <a:ln w="12700" cmpd="sng">
              <a:solidFill>
                <a:schemeClr val="bg1">
                  <a:lumMod val="95000"/>
                </a:schemeClr>
              </a:solidFill>
              <a:prstDash val="solid"/>
              <a:round/>
              <a:headEnd/>
              <a:tailEnd/>
            </a:ln>
            <a:effectLst>
              <a:glow rad="63500">
                <a:schemeClr val="accent2">
                  <a:satMod val="175000"/>
                  <a:alpha val="40000"/>
                </a:schemeClr>
              </a:glow>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7" name="Freeform 76"/>
            <p:cNvSpPr>
              <a:spLocks/>
            </p:cNvSpPr>
            <p:nvPr/>
          </p:nvSpPr>
          <p:spPr bwMode="auto">
            <a:xfrm>
              <a:off x="6536662" y="3451874"/>
              <a:ext cx="252529" cy="172111"/>
            </a:xfrm>
            <a:custGeom>
              <a:avLst/>
              <a:gdLst/>
              <a:ahLst/>
              <a:cxnLst>
                <a:cxn ang="0">
                  <a:pos x="525" y="99"/>
                </a:cxn>
                <a:cxn ang="0">
                  <a:pos x="494" y="90"/>
                </a:cxn>
                <a:cxn ang="0">
                  <a:pos x="487" y="73"/>
                </a:cxn>
                <a:cxn ang="0">
                  <a:pos x="477" y="69"/>
                </a:cxn>
                <a:cxn ang="0">
                  <a:pos x="474" y="44"/>
                </a:cxn>
                <a:cxn ang="0">
                  <a:pos x="461" y="24"/>
                </a:cxn>
                <a:cxn ang="0">
                  <a:pos x="451" y="24"/>
                </a:cxn>
                <a:cxn ang="0">
                  <a:pos x="426" y="42"/>
                </a:cxn>
                <a:cxn ang="0">
                  <a:pos x="304" y="27"/>
                </a:cxn>
                <a:cxn ang="0">
                  <a:pos x="299" y="16"/>
                </a:cxn>
                <a:cxn ang="0">
                  <a:pos x="283" y="5"/>
                </a:cxn>
                <a:cxn ang="0">
                  <a:pos x="276" y="0"/>
                </a:cxn>
                <a:cxn ang="0">
                  <a:pos x="234" y="38"/>
                </a:cxn>
                <a:cxn ang="0">
                  <a:pos x="188" y="36"/>
                </a:cxn>
                <a:cxn ang="0">
                  <a:pos x="156" y="68"/>
                </a:cxn>
                <a:cxn ang="0">
                  <a:pos x="104" y="80"/>
                </a:cxn>
                <a:cxn ang="0">
                  <a:pos x="138" y="106"/>
                </a:cxn>
                <a:cxn ang="0">
                  <a:pos x="90" y="151"/>
                </a:cxn>
                <a:cxn ang="0">
                  <a:pos x="148" y="159"/>
                </a:cxn>
                <a:cxn ang="0">
                  <a:pos x="195" y="200"/>
                </a:cxn>
                <a:cxn ang="0">
                  <a:pos x="158" y="206"/>
                </a:cxn>
                <a:cxn ang="0">
                  <a:pos x="124" y="225"/>
                </a:cxn>
                <a:cxn ang="0">
                  <a:pos x="78" y="231"/>
                </a:cxn>
                <a:cxn ang="0">
                  <a:pos x="78" y="254"/>
                </a:cxn>
                <a:cxn ang="0">
                  <a:pos x="53" y="262"/>
                </a:cxn>
                <a:cxn ang="0">
                  <a:pos x="14" y="291"/>
                </a:cxn>
                <a:cxn ang="0">
                  <a:pos x="0" y="414"/>
                </a:cxn>
                <a:cxn ang="0">
                  <a:pos x="79" y="431"/>
                </a:cxn>
                <a:cxn ang="0">
                  <a:pos x="174" y="404"/>
                </a:cxn>
                <a:cxn ang="0">
                  <a:pos x="353" y="264"/>
                </a:cxn>
                <a:cxn ang="0">
                  <a:pos x="525" y="99"/>
                </a:cxn>
              </a:cxnLst>
              <a:rect l="0" t="0" r="r" b="b"/>
              <a:pathLst>
                <a:path w="525" h="431">
                  <a:moveTo>
                    <a:pt x="525" y="99"/>
                  </a:moveTo>
                  <a:lnTo>
                    <a:pt x="494" y="90"/>
                  </a:lnTo>
                  <a:lnTo>
                    <a:pt x="487" y="73"/>
                  </a:lnTo>
                  <a:lnTo>
                    <a:pt x="477" y="69"/>
                  </a:lnTo>
                  <a:lnTo>
                    <a:pt x="474" y="44"/>
                  </a:lnTo>
                  <a:lnTo>
                    <a:pt x="461" y="24"/>
                  </a:lnTo>
                  <a:lnTo>
                    <a:pt x="451" y="24"/>
                  </a:lnTo>
                  <a:lnTo>
                    <a:pt x="426" y="42"/>
                  </a:lnTo>
                  <a:lnTo>
                    <a:pt x="304" y="27"/>
                  </a:lnTo>
                  <a:lnTo>
                    <a:pt x="299" y="16"/>
                  </a:lnTo>
                  <a:lnTo>
                    <a:pt x="283" y="5"/>
                  </a:lnTo>
                  <a:lnTo>
                    <a:pt x="276" y="0"/>
                  </a:lnTo>
                  <a:lnTo>
                    <a:pt x="234" y="38"/>
                  </a:lnTo>
                  <a:lnTo>
                    <a:pt x="188" y="36"/>
                  </a:lnTo>
                  <a:lnTo>
                    <a:pt x="156" y="68"/>
                  </a:lnTo>
                  <a:lnTo>
                    <a:pt x="104" y="80"/>
                  </a:lnTo>
                  <a:lnTo>
                    <a:pt x="138" y="106"/>
                  </a:lnTo>
                  <a:lnTo>
                    <a:pt x="90" y="151"/>
                  </a:lnTo>
                  <a:lnTo>
                    <a:pt x="148" y="159"/>
                  </a:lnTo>
                  <a:lnTo>
                    <a:pt x="195" y="200"/>
                  </a:lnTo>
                  <a:lnTo>
                    <a:pt x="158" y="206"/>
                  </a:lnTo>
                  <a:lnTo>
                    <a:pt x="124" y="225"/>
                  </a:lnTo>
                  <a:lnTo>
                    <a:pt x="78" y="231"/>
                  </a:lnTo>
                  <a:lnTo>
                    <a:pt x="78" y="254"/>
                  </a:lnTo>
                  <a:lnTo>
                    <a:pt x="53" y="262"/>
                  </a:lnTo>
                  <a:lnTo>
                    <a:pt x="14" y="291"/>
                  </a:lnTo>
                  <a:lnTo>
                    <a:pt x="0" y="414"/>
                  </a:lnTo>
                  <a:lnTo>
                    <a:pt x="79" y="431"/>
                  </a:lnTo>
                  <a:lnTo>
                    <a:pt x="174" y="404"/>
                  </a:lnTo>
                  <a:lnTo>
                    <a:pt x="353" y="264"/>
                  </a:lnTo>
                  <a:lnTo>
                    <a:pt x="525" y="9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8" name="Freeform 77"/>
            <p:cNvSpPr>
              <a:spLocks/>
            </p:cNvSpPr>
            <p:nvPr/>
          </p:nvSpPr>
          <p:spPr bwMode="auto">
            <a:xfrm>
              <a:off x="6143412" y="3249482"/>
              <a:ext cx="485780" cy="430280"/>
            </a:xfrm>
            <a:custGeom>
              <a:avLst/>
              <a:gdLst/>
              <a:ahLst/>
              <a:cxnLst>
                <a:cxn ang="0">
                  <a:pos x="953" y="613"/>
                </a:cxn>
                <a:cxn ang="0">
                  <a:pos x="963" y="666"/>
                </a:cxn>
                <a:cxn ang="0">
                  <a:pos x="973" y="713"/>
                </a:cxn>
                <a:cxn ang="0">
                  <a:pos x="893" y="738"/>
                </a:cxn>
                <a:cxn ang="0">
                  <a:pos x="817" y="743"/>
                </a:cxn>
                <a:cxn ang="0">
                  <a:pos x="758" y="775"/>
                </a:cxn>
                <a:cxn ang="0">
                  <a:pos x="774" y="894"/>
                </a:cxn>
                <a:cxn ang="0">
                  <a:pos x="711" y="1069"/>
                </a:cxn>
                <a:cxn ang="0">
                  <a:pos x="658" y="1021"/>
                </a:cxn>
                <a:cxn ang="0">
                  <a:pos x="658" y="911"/>
                </a:cxn>
                <a:cxn ang="0">
                  <a:pos x="527" y="866"/>
                </a:cxn>
                <a:cxn ang="0">
                  <a:pos x="404" y="784"/>
                </a:cxn>
                <a:cxn ang="0">
                  <a:pos x="356" y="707"/>
                </a:cxn>
                <a:cxn ang="0">
                  <a:pos x="272" y="652"/>
                </a:cxn>
                <a:cxn ang="0">
                  <a:pos x="230" y="587"/>
                </a:cxn>
                <a:cxn ang="0">
                  <a:pos x="204" y="527"/>
                </a:cxn>
                <a:cxn ang="0">
                  <a:pos x="177" y="463"/>
                </a:cxn>
                <a:cxn ang="0">
                  <a:pos x="110" y="431"/>
                </a:cxn>
                <a:cxn ang="0">
                  <a:pos x="84" y="438"/>
                </a:cxn>
                <a:cxn ang="0">
                  <a:pos x="27" y="500"/>
                </a:cxn>
                <a:cxn ang="0">
                  <a:pos x="193" y="0"/>
                </a:cxn>
                <a:cxn ang="0">
                  <a:pos x="182" y="37"/>
                </a:cxn>
                <a:cxn ang="0">
                  <a:pos x="162" y="89"/>
                </a:cxn>
                <a:cxn ang="0">
                  <a:pos x="138" y="181"/>
                </a:cxn>
                <a:cxn ang="0">
                  <a:pos x="178" y="249"/>
                </a:cxn>
                <a:cxn ang="0">
                  <a:pos x="230" y="264"/>
                </a:cxn>
                <a:cxn ang="0">
                  <a:pos x="306" y="260"/>
                </a:cxn>
                <a:cxn ang="0">
                  <a:pos x="425" y="266"/>
                </a:cxn>
                <a:cxn ang="0">
                  <a:pos x="524" y="305"/>
                </a:cxn>
                <a:cxn ang="0">
                  <a:pos x="610" y="376"/>
                </a:cxn>
                <a:cxn ang="0">
                  <a:pos x="669" y="448"/>
                </a:cxn>
                <a:cxn ang="0">
                  <a:pos x="652" y="606"/>
                </a:cxn>
                <a:cxn ang="0">
                  <a:pos x="761" y="645"/>
                </a:cxn>
                <a:cxn ang="0">
                  <a:pos x="856" y="634"/>
                </a:cxn>
                <a:cxn ang="0">
                  <a:pos x="919" y="587"/>
                </a:cxn>
              </a:cxnLst>
              <a:rect l="0" t="0" r="r" b="b"/>
              <a:pathLst>
                <a:path w="1010" h="1079">
                  <a:moveTo>
                    <a:pt x="919" y="587"/>
                  </a:moveTo>
                  <a:lnTo>
                    <a:pt x="953" y="613"/>
                  </a:lnTo>
                  <a:lnTo>
                    <a:pt x="905" y="658"/>
                  </a:lnTo>
                  <a:lnTo>
                    <a:pt x="963" y="666"/>
                  </a:lnTo>
                  <a:lnTo>
                    <a:pt x="1010" y="707"/>
                  </a:lnTo>
                  <a:lnTo>
                    <a:pt x="973" y="713"/>
                  </a:lnTo>
                  <a:lnTo>
                    <a:pt x="938" y="732"/>
                  </a:lnTo>
                  <a:lnTo>
                    <a:pt x="893" y="738"/>
                  </a:lnTo>
                  <a:lnTo>
                    <a:pt x="857" y="713"/>
                  </a:lnTo>
                  <a:lnTo>
                    <a:pt x="817" y="743"/>
                  </a:lnTo>
                  <a:lnTo>
                    <a:pt x="790" y="733"/>
                  </a:lnTo>
                  <a:lnTo>
                    <a:pt x="758" y="775"/>
                  </a:lnTo>
                  <a:lnTo>
                    <a:pt x="773" y="824"/>
                  </a:lnTo>
                  <a:lnTo>
                    <a:pt x="774" y="894"/>
                  </a:lnTo>
                  <a:lnTo>
                    <a:pt x="764" y="1002"/>
                  </a:lnTo>
                  <a:lnTo>
                    <a:pt x="711" y="1069"/>
                  </a:lnTo>
                  <a:lnTo>
                    <a:pt x="669" y="1079"/>
                  </a:lnTo>
                  <a:lnTo>
                    <a:pt x="658" y="1021"/>
                  </a:lnTo>
                  <a:lnTo>
                    <a:pt x="676" y="951"/>
                  </a:lnTo>
                  <a:lnTo>
                    <a:pt x="658" y="911"/>
                  </a:lnTo>
                  <a:lnTo>
                    <a:pt x="615" y="900"/>
                  </a:lnTo>
                  <a:lnTo>
                    <a:pt x="527" y="866"/>
                  </a:lnTo>
                  <a:lnTo>
                    <a:pt x="447" y="822"/>
                  </a:lnTo>
                  <a:lnTo>
                    <a:pt x="404" y="784"/>
                  </a:lnTo>
                  <a:lnTo>
                    <a:pt x="368" y="760"/>
                  </a:lnTo>
                  <a:lnTo>
                    <a:pt x="356" y="707"/>
                  </a:lnTo>
                  <a:lnTo>
                    <a:pt x="324" y="665"/>
                  </a:lnTo>
                  <a:lnTo>
                    <a:pt x="272" y="652"/>
                  </a:lnTo>
                  <a:lnTo>
                    <a:pt x="241" y="622"/>
                  </a:lnTo>
                  <a:lnTo>
                    <a:pt x="230" y="587"/>
                  </a:lnTo>
                  <a:lnTo>
                    <a:pt x="247" y="545"/>
                  </a:lnTo>
                  <a:lnTo>
                    <a:pt x="204" y="527"/>
                  </a:lnTo>
                  <a:lnTo>
                    <a:pt x="208" y="476"/>
                  </a:lnTo>
                  <a:lnTo>
                    <a:pt x="177" y="463"/>
                  </a:lnTo>
                  <a:lnTo>
                    <a:pt x="156" y="439"/>
                  </a:lnTo>
                  <a:lnTo>
                    <a:pt x="110" y="431"/>
                  </a:lnTo>
                  <a:lnTo>
                    <a:pt x="110" y="458"/>
                  </a:lnTo>
                  <a:lnTo>
                    <a:pt x="84" y="438"/>
                  </a:lnTo>
                  <a:lnTo>
                    <a:pt x="56" y="476"/>
                  </a:lnTo>
                  <a:lnTo>
                    <a:pt x="27" y="500"/>
                  </a:lnTo>
                  <a:lnTo>
                    <a:pt x="0" y="105"/>
                  </a:lnTo>
                  <a:lnTo>
                    <a:pt x="193" y="0"/>
                  </a:lnTo>
                  <a:lnTo>
                    <a:pt x="193" y="13"/>
                  </a:lnTo>
                  <a:lnTo>
                    <a:pt x="182" y="37"/>
                  </a:lnTo>
                  <a:lnTo>
                    <a:pt x="162" y="49"/>
                  </a:lnTo>
                  <a:lnTo>
                    <a:pt x="162" y="89"/>
                  </a:lnTo>
                  <a:lnTo>
                    <a:pt x="156" y="129"/>
                  </a:lnTo>
                  <a:lnTo>
                    <a:pt x="138" y="181"/>
                  </a:lnTo>
                  <a:lnTo>
                    <a:pt x="166" y="247"/>
                  </a:lnTo>
                  <a:lnTo>
                    <a:pt x="178" y="249"/>
                  </a:lnTo>
                  <a:lnTo>
                    <a:pt x="193" y="247"/>
                  </a:lnTo>
                  <a:lnTo>
                    <a:pt x="230" y="264"/>
                  </a:lnTo>
                  <a:lnTo>
                    <a:pt x="257" y="274"/>
                  </a:lnTo>
                  <a:lnTo>
                    <a:pt x="306" y="260"/>
                  </a:lnTo>
                  <a:lnTo>
                    <a:pt x="324" y="233"/>
                  </a:lnTo>
                  <a:lnTo>
                    <a:pt x="425" y="266"/>
                  </a:lnTo>
                  <a:lnTo>
                    <a:pt x="469" y="266"/>
                  </a:lnTo>
                  <a:lnTo>
                    <a:pt x="524" y="305"/>
                  </a:lnTo>
                  <a:lnTo>
                    <a:pt x="600" y="337"/>
                  </a:lnTo>
                  <a:lnTo>
                    <a:pt x="610" y="376"/>
                  </a:lnTo>
                  <a:lnTo>
                    <a:pt x="642" y="453"/>
                  </a:lnTo>
                  <a:lnTo>
                    <a:pt x="669" y="448"/>
                  </a:lnTo>
                  <a:lnTo>
                    <a:pt x="659" y="537"/>
                  </a:lnTo>
                  <a:lnTo>
                    <a:pt x="652" y="606"/>
                  </a:lnTo>
                  <a:lnTo>
                    <a:pt x="698" y="649"/>
                  </a:lnTo>
                  <a:lnTo>
                    <a:pt x="761" y="645"/>
                  </a:lnTo>
                  <a:lnTo>
                    <a:pt x="814" y="664"/>
                  </a:lnTo>
                  <a:lnTo>
                    <a:pt x="856" y="634"/>
                  </a:lnTo>
                  <a:lnTo>
                    <a:pt x="887" y="615"/>
                  </a:lnTo>
                  <a:lnTo>
                    <a:pt x="919" y="58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79" name="Freeform 78"/>
            <p:cNvSpPr>
              <a:spLocks/>
            </p:cNvSpPr>
            <p:nvPr/>
          </p:nvSpPr>
          <p:spPr bwMode="auto">
            <a:xfrm>
              <a:off x="6025822" y="3386535"/>
              <a:ext cx="443370" cy="301196"/>
            </a:xfrm>
            <a:custGeom>
              <a:avLst/>
              <a:gdLst/>
              <a:ahLst/>
              <a:cxnLst>
                <a:cxn ang="0">
                  <a:pos x="900" y="680"/>
                </a:cxn>
                <a:cxn ang="0">
                  <a:pos x="917" y="611"/>
                </a:cxn>
                <a:cxn ang="0">
                  <a:pos x="900" y="570"/>
                </a:cxn>
                <a:cxn ang="0">
                  <a:pos x="857" y="559"/>
                </a:cxn>
                <a:cxn ang="0">
                  <a:pos x="770" y="526"/>
                </a:cxn>
                <a:cxn ang="0">
                  <a:pos x="689" y="481"/>
                </a:cxn>
                <a:cxn ang="0">
                  <a:pos x="646" y="443"/>
                </a:cxn>
                <a:cxn ang="0">
                  <a:pos x="611" y="420"/>
                </a:cxn>
                <a:cxn ang="0">
                  <a:pos x="597" y="366"/>
                </a:cxn>
                <a:cxn ang="0">
                  <a:pos x="565" y="325"/>
                </a:cxn>
                <a:cxn ang="0">
                  <a:pos x="513" y="311"/>
                </a:cxn>
                <a:cxn ang="0">
                  <a:pos x="482" y="283"/>
                </a:cxn>
                <a:cxn ang="0">
                  <a:pos x="472" y="247"/>
                </a:cxn>
                <a:cxn ang="0">
                  <a:pos x="490" y="205"/>
                </a:cxn>
                <a:cxn ang="0">
                  <a:pos x="445" y="186"/>
                </a:cxn>
                <a:cxn ang="0">
                  <a:pos x="449" y="136"/>
                </a:cxn>
                <a:cxn ang="0">
                  <a:pos x="418" y="122"/>
                </a:cxn>
                <a:cxn ang="0">
                  <a:pos x="399" y="99"/>
                </a:cxn>
                <a:cxn ang="0">
                  <a:pos x="353" y="90"/>
                </a:cxn>
                <a:cxn ang="0">
                  <a:pos x="353" y="117"/>
                </a:cxn>
                <a:cxn ang="0">
                  <a:pos x="326" y="97"/>
                </a:cxn>
                <a:cxn ang="0">
                  <a:pos x="297" y="136"/>
                </a:cxn>
                <a:cxn ang="0">
                  <a:pos x="270" y="159"/>
                </a:cxn>
                <a:cxn ang="0">
                  <a:pos x="232" y="152"/>
                </a:cxn>
                <a:cxn ang="0">
                  <a:pos x="227" y="84"/>
                </a:cxn>
                <a:cxn ang="0">
                  <a:pos x="174" y="49"/>
                </a:cxn>
                <a:cxn ang="0">
                  <a:pos x="144" y="13"/>
                </a:cxn>
                <a:cxn ang="0">
                  <a:pos x="99" y="0"/>
                </a:cxn>
                <a:cxn ang="0">
                  <a:pos x="44" y="17"/>
                </a:cxn>
                <a:cxn ang="0">
                  <a:pos x="0" y="79"/>
                </a:cxn>
                <a:cxn ang="0">
                  <a:pos x="16" y="104"/>
                </a:cxn>
                <a:cxn ang="0">
                  <a:pos x="47" y="42"/>
                </a:cxn>
                <a:cxn ang="0">
                  <a:pos x="99" y="46"/>
                </a:cxn>
                <a:cxn ang="0">
                  <a:pos x="126" y="75"/>
                </a:cxn>
                <a:cxn ang="0">
                  <a:pos x="174" y="99"/>
                </a:cxn>
                <a:cxn ang="0">
                  <a:pos x="152" y="138"/>
                </a:cxn>
                <a:cxn ang="0">
                  <a:pos x="91" y="159"/>
                </a:cxn>
                <a:cxn ang="0">
                  <a:pos x="62" y="185"/>
                </a:cxn>
                <a:cxn ang="0">
                  <a:pos x="2" y="157"/>
                </a:cxn>
                <a:cxn ang="0">
                  <a:pos x="29" y="283"/>
                </a:cxn>
                <a:cxn ang="0">
                  <a:pos x="69" y="279"/>
                </a:cxn>
                <a:cxn ang="0">
                  <a:pos x="75" y="315"/>
                </a:cxn>
                <a:cxn ang="0">
                  <a:pos x="109" y="332"/>
                </a:cxn>
                <a:cxn ang="0">
                  <a:pos x="50" y="338"/>
                </a:cxn>
                <a:cxn ang="0">
                  <a:pos x="29" y="384"/>
                </a:cxn>
                <a:cxn ang="0">
                  <a:pos x="123" y="438"/>
                </a:cxn>
                <a:cxn ang="0">
                  <a:pos x="112" y="530"/>
                </a:cxn>
                <a:cxn ang="0">
                  <a:pos x="134" y="616"/>
                </a:cxn>
                <a:cxn ang="0">
                  <a:pos x="174" y="605"/>
                </a:cxn>
                <a:cxn ang="0">
                  <a:pos x="341" y="748"/>
                </a:cxn>
                <a:cxn ang="0">
                  <a:pos x="362" y="728"/>
                </a:cxn>
                <a:cxn ang="0">
                  <a:pos x="547" y="759"/>
                </a:cxn>
                <a:cxn ang="0">
                  <a:pos x="647" y="684"/>
                </a:cxn>
                <a:cxn ang="0">
                  <a:pos x="845" y="686"/>
                </a:cxn>
                <a:cxn ang="0">
                  <a:pos x="884" y="647"/>
                </a:cxn>
                <a:cxn ang="0">
                  <a:pos x="900" y="680"/>
                </a:cxn>
              </a:cxnLst>
              <a:rect l="0" t="0" r="r" b="b"/>
              <a:pathLst>
                <a:path w="917" h="759">
                  <a:moveTo>
                    <a:pt x="900" y="680"/>
                  </a:moveTo>
                  <a:lnTo>
                    <a:pt x="917" y="611"/>
                  </a:lnTo>
                  <a:lnTo>
                    <a:pt x="900" y="570"/>
                  </a:lnTo>
                  <a:lnTo>
                    <a:pt x="857" y="559"/>
                  </a:lnTo>
                  <a:lnTo>
                    <a:pt x="770" y="526"/>
                  </a:lnTo>
                  <a:lnTo>
                    <a:pt x="689" y="481"/>
                  </a:lnTo>
                  <a:lnTo>
                    <a:pt x="646" y="443"/>
                  </a:lnTo>
                  <a:lnTo>
                    <a:pt x="611" y="420"/>
                  </a:lnTo>
                  <a:lnTo>
                    <a:pt x="597" y="366"/>
                  </a:lnTo>
                  <a:lnTo>
                    <a:pt x="565" y="325"/>
                  </a:lnTo>
                  <a:lnTo>
                    <a:pt x="513" y="311"/>
                  </a:lnTo>
                  <a:lnTo>
                    <a:pt x="482" y="283"/>
                  </a:lnTo>
                  <a:lnTo>
                    <a:pt x="472" y="247"/>
                  </a:lnTo>
                  <a:lnTo>
                    <a:pt x="490" y="205"/>
                  </a:lnTo>
                  <a:lnTo>
                    <a:pt x="445" y="186"/>
                  </a:lnTo>
                  <a:lnTo>
                    <a:pt x="449" y="136"/>
                  </a:lnTo>
                  <a:lnTo>
                    <a:pt x="418" y="122"/>
                  </a:lnTo>
                  <a:lnTo>
                    <a:pt x="399" y="99"/>
                  </a:lnTo>
                  <a:lnTo>
                    <a:pt x="353" y="90"/>
                  </a:lnTo>
                  <a:lnTo>
                    <a:pt x="353" y="117"/>
                  </a:lnTo>
                  <a:lnTo>
                    <a:pt x="326" y="97"/>
                  </a:lnTo>
                  <a:lnTo>
                    <a:pt x="297" y="136"/>
                  </a:lnTo>
                  <a:lnTo>
                    <a:pt x="270" y="159"/>
                  </a:lnTo>
                  <a:lnTo>
                    <a:pt x="232" y="152"/>
                  </a:lnTo>
                  <a:lnTo>
                    <a:pt x="227" y="84"/>
                  </a:lnTo>
                  <a:lnTo>
                    <a:pt x="174" y="49"/>
                  </a:lnTo>
                  <a:lnTo>
                    <a:pt x="144" y="13"/>
                  </a:lnTo>
                  <a:lnTo>
                    <a:pt x="99" y="0"/>
                  </a:lnTo>
                  <a:lnTo>
                    <a:pt x="44" y="17"/>
                  </a:lnTo>
                  <a:lnTo>
                    <a:pt x="0" y="79"/>
                  </a:lnTo>
                  <a:lnTo>
                    <a:pt x="16" y="104"/>
                  </a:lnTo>
                  <a:lnTo>
                    <a:pt x="47" y="42"/>
                  </a:lnTo>
                  <a:lnTo>
                    <a:pt x="99" y="46"/>
                  </a:lnTo>
                  <a:lnTo>
                    <a:pt x="126" y="75"/>
                  </a:lnTo>
                  <a:lnTo>
                    <a:pt x="174" y="99"/>
                  </a:lnTo>
                  <a:lnTo>
                    <a:pt x="152" y="138"/>
                  </a:lnTo>
                  <a:lnTo>
                    <a:pt x="91" y="159"/>
                  </a:lnTo>
                  <a:lnTo>
                    <a:pt x="62" y="185"/>
                  </a:lnTo>
                  <a:lnTo>
                    <a:pt x="2" y="157"/>
                  </a:lnTo>
                  <a:lnTo>
                    <a:pt x="29" y="283"/>
                  </a:lnTo>
                  <a:lnTo>
                    <a:pt x="69" y="279"/>
                  </a:lnTo>
                  <a:lnTo>
                    <a:pt x="75" y="315"/>
                  </a:lnTo>
                  <a:lnTo>
                    <a:pt x="109" y="332"/>
                  </a:lnTo>
                  <a:lnTo>
                    <a:pt x="50" y="338"/>
                  </a:lnTo>
                  <a:lnTo>
                    <a:pt x="29" y="384"/>
                  </a:lnTo>
                  <a:lnTo>
                    <a:pt x="123" y="438"/>
                  </a:lnTo>
                  <a:lnTo>
                    <a:pt x="112" y="530"/>
                  </a:lnTo>
                  <a:lnTo>
                    <a:pt x="134" y="616"/>
                  </a:lnTo>
                  <a:lnTo>
                    <a:pt x="174" y="605"/>
                  </a:lnTo>
                  <a:lnTo>
                    <a:pt x="341" y="748"/>
                  </a:lnTo>
                  <a:lnTo>
                    <a:pt x="362" y="728"/>
                  </a:lnTo>
                  <a:lnTo>
                    <a:pt x="547" y="759"/>
                  </a:lnTo>
                  <a:lnTo>
                    <a:pt x="647" y="684"/>
                  </a:lnTo>
                  <a:lnTo>
                    <a:pt x="845" y="686"/>
                  </a:lnTo>
                  <a:lnTo>
                    <a:pt x="884" y="647"/>
                  </a:lnTo>
                  <a:lnTo>
                    <a:pt x="900" y="68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0" name="Freeform 79"/>
            <p:cNvSpPr>
              <a:spLocks/>
            </p:cNvSpPr>
            <p:nvPr/>
          </p:nvSpPr>
          <p:spPr bwMode="auto">
            <a:xfrm>
              <a:off x="5744379" y="3506057"/>
              <a:ext cx="111806" cy="87650"/>
            </a:xfrm>
            <a:custGeom>
              <a:avLst/>
              <a:gdLst/>
              <a:ahLst/>
              <a:cxnLst>
                <a:cxn ang="0">
                  <a:pos x="232" y="188"/>
                </a:cxn>
                <a:cxn ang="0">
                  <a:pos x="218" y="171"/>
                </a:cxn>
                <a:cxn ang="0">
                  <a:pos x="218" y="141"/>
                </a:cxn>
                <a:cxn ang="0">
                  <a:pos x="192" y="141"/>
                </a:cxn>
                <a:cxn ang="0">
                  <a:pos x="174" y="59"/>
                </a:cxn>
                <a:cxn ang="0">
                  <a:pos x="149" y="43"/>
                </a:cxn>
                <a:cxn ang="0">
                  <a:pos x="163" y="17"/>
                </a:cxn>
                <a:cxn ang="0">
                  <a:pos x="116" y="28"/>
                </a:cxn>
                <a:cxn ang="0">
                  <a:pos x="87" y="0"/>
                </a:cxn>
                <a:cxn ang="0">
                  <a:pos x="53" y="17"/>
                </a:cxn>
                <a:cxn ang="0">
                  <a:pos x="0" y="28"/>
                </a:cxn>
                <a:cxn ang="0">
                  <a:pos x="107" y="146"/>
                </a:cxn>
                <a:cxn ang="0">
                  <a:pos x="115" y="153"/>
                </a:cxn>
                <a:cxn ang="0">
                  <a:pos x="160" y="151"/>
                </a:cxn>
                <a:cxn ang="0">
                  <a:pos x="171" y="159"/>
                </a:cxn>
                <a:cxn ang="0">
                  <a:pos x="198" y="189"/>
                </a:cxn>
                <a:cxn ang="0">
                  <a:pos x="222" y="220"/>
                </a:cxn>
                <a:cxn ang="0">
                  <a:pos x="232" y="188"/>
                </a:cxn>
              </a:cxnLst>
              <a:rect l="0" t="0" r="r" b="b"/>
              <a:pathLst>
                <a:path w="232" h="220">
                  <a:moveTo>
                    <a:pt x="232" y="188"/>
                  </a:moveTo>
                  <a:lnTo>
                    <a:pt x="218" y="171"/>
                  </a:lnTo>
                  <a:lnTo>
                    <a:pt x="218" y="141"/>
                  </a:lnTo>
                  <a:lnTo>
                    <a:pt x="192" y="141"/>
                  </a:lnTo>
                  <a:lnTo>
                    <a:pt x="174" y="59"/>
                  </a:lnTo>
                  <a:lnTo>
                    <a:pt x="149" y="43"/>
                  </a:lnTo>
                  <a:lnTo>
                    <a:pt x="163" y="17"/>
                  </a:lnTo>
                  <a:lnTo>
                    <a:pt x="116" y="28"/>
                  </a:lnTo>
                  <a:lnTo>
                    <a:pt x="87" y="0"/>
                  </a:lnTo>
                  <a:lnTo>
                    <a:pt x="53" y="17"/>
                  </a:lnTo>
                  <a:lnTo>
                    <a:pt x="0" y="28"/>
                  </a:lnTo>
                  <a:lnTo>
                    <a:pt x="107" y="146"/>
                  </a:lnTo>
                  <a:lnTo>
                    <a:pt x="115" y="153"/>
                  </a:lnTo>
                  <a:lnTo>
                    <a:pt x="160" y="151"/>
                  </a:lnTo>
                  <a:lnTo>
                    <a:pt x="171" y="159"/>
                  </a:lnTo>
                  <a:lnTo>
                    <a:pt x="198" y="189"/>
                  </a:lnTo>
                  <a:lnTo>
                    <a:pt x="222" y="220"/>
                  </a:lnTo>
                  <a:lnTo>
                    <a:pt x="232" y="18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1" name="Freeform 80"/>
            <p:cNvSpPr>
              <a:spLocks/>
            </p:cNvSpPr>
            <p:nvPr/>
          </p:nvSpPr>
          <p:spPr bwMode="auto">
            <a:xfrm>
              <a:off x="5728956" y="3440718"/>
              <a:ext cx="138795" cy="74900"/>
            </a:xfrm>
            <a:custGeom>
              <a:avLst/>
              <a:gdLst/>
              <a:ahLst/>
              <a:cxnLst>
                <a:cxn ang="0">
                  <a:pos x="62" y="0"/>
                </a:cxn>
                <a:cxn ang="0">
                  <a:pos x="93" y="49"/>
                </a:cxn>
                <a:cxn ang="0">
                  <a:pos x="88" y="98"/>
                </a:cxn>
                <a:cxn ang="0">
                  <a:pos x="29" y="123"/>
                </a:cxn>
                <a:cxn ang="0">
                  <a:pos x="0" y="160"/>
                </a:cxn>
                <a:cxn ang="0">
                  <a:pos x="32" y="188"/>
                </a:cxn>
                <a:cxn ang="0">
                  <a:pos x="87" y="180"/>
                </a:cxn>
                <a:cxn ang="0">
                  <a:pos x="121" y="160"/>
                </a:cxn>
                <a:cxn ang="0">
                  <a:pos x="150" y="188"/>
                </a:cxn>
                <a:cxn ang="0">
                  <a:pos x="197" y="180"/>
                </a:cxn>
                <a:cxn ang="0">
                  <a:pos x="250" y="160"/>
                </a:cxn>
                <a:cxn ang="0">
                  <a:pos x="286" y="168"/>
                </a:cxn>
                <a:cxn ang="0">
                  <a:pos x="289" y="156"/>
                </a:cxn>
                <a:cxn ang="0">
                  <a:pos x="246" y="123"/>
                </a:cxn>
                <a:cxn ang="0">
                  <a:pos x="262" y="109"/>
                </a:cxn>
                <a:cxn ang="0">
                  <a:pos x="259" y="100"/>
                </a:cxn>
                <a:cxn ang="0">
                  <a:pos x="232" y="86"/>
                </a:cxn>
                <a:cxn ang="0">
                  <a:pos x="246" y="68"/>
                </a:cxn>
                <a:cxn ang="0">
                  <a:pos x="204" y="56"/>
                </a:cxn>
                <a:cxn ang="0">
                  <a:pos x="197" y="66"/>
                </a:cxn>
                <a:cxn ang="0">
                  <a:pos x="168" y="29"/>
                </a:cxn>
                <a:cxn ang="0">
                  <a:pos x="125" y="22"/>
                </a:cxn>
                <a:cxn ang="0">
                  <a:pos x="88" y="0"/>
                </a:cxn>
                <a:cxn ang="0">
                  <a:pos x="62" y="0"/>
                </a:cxn>
              </a:cxnLst>
              <a:rect l="0" t="0" r="r" b="b"/>
              <a:pathLst>
                <a:path w="289" h="188">
                  <a:moveTo>
                    <a:pt x="62" y="0"/>
                  </a:moveTo>
                  <a:lnTo>
                    <a:pt x="93" y="49"/>
                  </a:lnTo>
                  <a:lnTo>
                    <a:pt x="88" y="98"/>
                  </a:lnTo>
                  <a:lnTo>
                    <a:pt x="29" y="123"/>
                  </a:lnTo>
                  <a:lnTo>
                    <a:pt x="0" y="160"/>
                  </a:lnTo>
                  <a:lnTo>
                    <a:pt x="32" y="188"/>
                  </a:lnTo>
                  <a:lnTo>
                    <a:pt x="87" y="180"/>
                  </a:lnTo>
                  <a:lnTo>
                    <a:pt x="121" y="160"/>
                  </a:lnTo>
                  <a:lnTo>
                    <a:pt x="150" y="188"/>
                  </a:lnTo>
                  <a:lnTo>
                    <a:pt x="197" y="180"/>
                  </a:lnTo>
                  <a:lnTo>
                    <a:pt x="250" y="160"/>
                  </a:lnTo>
                  <a:lnTo>
                    <a:pt x="286" y="168"/>
                  </a:lnTo>
                  <a:lnTo>
                    <a:pt x="289" y="156"/>
                  </a:lnTo>
                  <a:lnTo>
                    <a:pt x="246" y="123"/>
                  </a:lnTo>
                  <a:lnTo>
                    <a:pt x="262" y="109"/>
                  </a:lnTo>
                  <a:lnTo>
                    <a:pt x="259" y="100"/>
                  </a:lnTo>
                  <a:lnTo>
                    <a:pt x="232" y="86"/>
                  </a:lnTo>
                  <a:lnTo>
                    <a:pt x="246" y="68"/>
                  </a:lnTo>
                  <a:lnTo>
                    <a:pt x="204" y="56"/>
                  </a:lnTo>
                  <a:lnTo>
                    <a:pt x="197" y="66"/>
                  </a:lnTo>
                  <a:lnTo>
                    <a:pt x="168" y="29"/>
                  </a:lnTo>
                  <a:lnTo>
                    <a:pt x="125" y="22"/>
                  </a:lnTo>
                  <a:lnTo>
                    <a:pt x="88" y="0"/>
                  </a:lnTo>
                  <a:lnTo>
                    <a:pt x="62"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2" name="Freeform 81"/>
            <p:cNvSpPr>
              <a:spLocks/>
            </p:cNvSpPr>
            <p:nvPr/>
          </p:nvSpPr>
          <p:spPr bwMode="auto">
            <a:xfrm>
              <a:off x="5337635" y="3470998"/>
              <a:ext cx="104095" cy="57370"/>
            </a:xfrm>
            <a:custGeom>
              <a:avLst/>
              <a:gdLst/>
              <a:ahLst/>
              <a:cxnLst>
                <a:cxn ang="0">
                  <a:pos x="34" y="87"/>
                </a:cxn>
                <a:cxn ang="0">
                  <a:pos x="38" y="59"/>
                </a:cxn>
                <a:cxn ang="0">
                  <a:pos x="67" y="47"/>
                </a:cxn>
                <a:cxn ang="0">
                  <a:pos x="50" y="26"/>
                </a:cxn>
                <a:cxn ang="0">
                  <a:pos x="114" y="0"/>
                </a:cxn>
                <a:cxn ang="0">
                  <a:pos x="114" y="0"/>
                </a:cxn>
                <a:cxn ang="0">
                  <a:pos x="195" y="85"/>
                </a:cxn>
                <a:cxn ang="0">
                  <a:pos x="214" y="86"/>
                </a:cxn>
                <a:cxn ang="0">
                  <a:pos x="207" y="99"/>
                </a:cxn>
                <a:cxn ang="0">
                  <a:pos x="186" y="94"/>
                </a:cxn>
                <a:cxn ang="0">
                  <a:pos x="155" y="99"/>
                </a:cxn>
                <a:cxn ang="0">
                  <a:pos x="84" y="88"/>
                </a:cxn>
                <a:cxn ang="0">
                  <a:pos x="48" y="117"/>
                </a:cxn>
                <a:cxn ang="0">
                  <a:pos x="27" y="125"/>
                </a:cxn>
                <a:cxn ang="0">
                  <a:pos x="7" y="145"/>
                </a:cxn>
                <a:cxn ang="0">
                  <a:pos x="7" y="125"/>
                </a:cxn>
                <a:cxn ang="0">
                  <a:pos x="0" y="108"/>
                </a:cxn>
                <a:cxn ang="0">
                  <a:pos x="34" y="87"/>
                </a:cxn>
              </a:cxnLst>
              <a:rect l="0" t="0" r="r" b="b"/>
              <a:pathLst>
                <a:path w="214" h="145">
                  <a:moveTo>
                    <a:pt x="34" y="87"/>
                  </a:moveTo>
                  <a:lnTo>
                    <a:pt x="38" y="59"/>
                  </a:lnTo>
                  <a:lnTo>
                    <a:pt x="67" y="47"/>
                  </a:lnTo>
                  <a:lnTo>
                    <a:pt x="50" y="26"/>
                  </a:lnTo>
                  <a:lnTo>
                    <a:pt x="114" y="0"/>
                  </a:lnTo>
                  <a:lnTo>
                    <a:pt x="114" y="0"/>
                  </a:lnTo>
                  <a:lnTo>
                    <a:pt x="195" y="85"/>
                  </a:lnTo>
                  <a:lnTo>
                    <a:pt x="214" y="86"/>
                  </a:lnTo>
                  <a:lnTo>
                    <a:pt x="207" y="99"/>
                  </a:lnTo>
                  <a:lnTo>
                    <a:pt x="186" y="94"/>
                  </a:lnTo>
                  <a:lnTo>
                    <a:pt x="155" y="99"/>
                  </a:lnTo>
                  <a:lnTo>
                    <a:pt x="84" y="88"/>
                  </a:lnTo>
                  <a:lnTo>
                    <a:pt x="48" y="117"/>
                  </a:lnTo>
                  <a:lnTo>
                    <a:pt x="27" y="125"/>
                  </a:lnTo>
                  <a:lnTo>
                    <a:pt x="7" y="145"/>
                  </a:lnTo>
                  <a:lnTo>
                    <a:pt x="7" y="125"/>
                  </a:lnTo>
                  <a:lnTo>
                    <a:pt x="0" y="108"/>
                  </a:lnTo>
                  <a:lnTo>
                    <a:pt x="34" y="87"/>
                  </a:lnTo>
                  <a:close/>
                </a:path>
              </a:pathLst>
            </a:custGeom>
            <a:solidFill>
              <a:srgbClr val="B02226"/>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3" name="Freeform 82"/>
            <p:cNvSpPr>
              <a:spLocks/>
            </p:cNvSpPr>
            <p:nvPr/>
          </p:nvSpPr>
          <p:spPr bwMode="auto">
            <a:xfrm>
              <a:off x="5308718" y="3023187"/>
              <a:ext cx="256383" cy="196016"/>
            </a:xfrm>
            <a:custGeom>
              <a:avLst/>
              <a:gdLst/>
              <a:ahLst/>
              <a:cxnLst>
                <a:cxn ang="0">
                  <a:pos x="530" y="410"/>
                </a:cxn>
                <a:cxn ang="0">
                  <a:pos x="525" y="393"/>
                </a:cxn>
                <a:cxn ang="0">
                  <a:pos x="502" y="370"/>
                </a:cxn>
                <a:cxn ang="0">
                  <a:pos x="497" y="349"/>
                </a:cxn>
                <a:cxn ang="0">
                  <a:pos x="480" y="305"/>
                </a:cxn>
                <a:cxn ang="0">
                  <a:pos x="502" y="298"/>
                </a:cxn>
                <a:cxn ang="0">
                  <a:pos x="514" y="266"/>
                </a:cxn>
                <a:cxn ang="0">
                  <a:pos x="466" y="238"/>
                </a:cxn>
                <a:cxn ang="0">
                  <a:pos x="427" y="213"/>
                </a:cxn>
                <a:cxn ang="0">
                  <a:pos x="423" y="178"/>
                </a:cxn>
                <a:cxn ang="0">
                  <a:pos x="370" y="135"/>
                </a:cxn>
                <a:cxn ang="0">
                  <a:pos x="370" y="120"/>
                </a:cxn>
                <a:cxn ang="0">
                  <a:pos x="335" y="93"/>
                </a:cxn>
                <a:cxn ang="0">
                  <a:pos x="293" y="91"/>
                </a:cxn>
                <a:cxn ang="0">
                  <a:pos x="293" y="67"/>
                </a:cxn>
                <a:cxn ang="0">
                  <a:pos x="267" y="39"/>
                </a:cxn>
                <a:cxn ang="0">
                  <a:pos x="232" y="33"/>
                </a:cxn>
                <a:cxn ang="0">
                  <a:pos x="211" y="0"/>
                </a:cxn>
                <a:cxn ang="0">
                  <a:pos x="164" y="25"/>
                </a:cxn>
                <a:cxn ang="0">
                  <a:pos x="154" y="46"/>
                </a:cxn>
                <a:cxn ang="0">
                  <a:pos x="170" y="98"/>
                </a:cxn>
                <a:cxn ang="0">
                  <a:pos x="135" y="131"/>
                </a:cxn>
                <a:cxn ang="0">
                  <a:pos x="111" y="161"/>
                </a:cxn>
                <a:cxn ang="0">
                  <a:pos x="108" y="213"/>
                </a:cxn>
                <a:cxn ang="0">
                  <a:pos x="72" y="210"/>
                </a:cxn>
                <a:cxn ang="0">
                  <a:pos x="59" y="241"/>
                </a:cxn>
                <a:cxn ang="0">
                  <a:pos x="7" y="252"/>
                </a:cxn>
                <a:cxn ang="0">
                  <a:pos x="0" y="371"/>
                </a:cxn>
                <a:cxn ang="0">
                  <a:pos x="27" y="456"/>
                </a:cxn>
                <a:cxn ang="0">
                  <a:pos x="53" y="455"/>
                </a:cxn>
                <a:cxn ang="0">
                  <a:pos x="59" y="430"/>
                </a:cxn>
                <a:cxn ang="0">
                  <a:pos x="113" y="425"/>
                </a:cxn>
                <a:cxn ang="0">
                  <a:pos x="177" y="434"/>
                </a:cxn>
                <a:cxn ang="0">
                  <a:pos x="242" y="455"/>
                </a:cxn>
                <a:cxn ang="0">
                  <a:pos x="275" y="471"/>
                </a:cxn>
                <a:cxn ang="0">
                  <a:pos x="313" y="462"/>
                </a:cxn>
                <a:cxn ang="0">
                  <a:pos x="343" y="476"/>
                </a:cxn>
                <a:cxn ang="0">
                  <a:pos x="376" y="492"/>
                </a:cxn>
                <a:cxn ang="0">
                  <a:pos x="414" y="478"/>
                </a:cxn>
                <a:cxn ang="0">
                  <a:pos x="438" y="492"/>
                </a:cxn>
                <a:cxn ang="0">
                  <a:pos x="464" y="480"/>
                </a:cxn>
                <a:cxn ang="0">
                  <a:pos x="467" y="437"/>
                </a:cxn>
                <a:cxn ang="0">
                  <a:pos x="497" y="415"/>
                </a:cxn>
                <a:cxn ang="0">
                  <a:pos x="530" y="410"/>
                </a:cxn>
              </a:cxnLst>
              <a:rect l="0" t="0" r="r" b="b"/>
              <a:pathLst>
                <a:path w="530" h="492">
                  <a:moveTo>
                    <a:pt x="530" y="410"/>
                  </a:moveTo>
                  <a:lnTo>
                    <a:pt x="525" y="393"/>
                  </a:lnTo>
                  <a:lnTo>
                    <a:pt x="502" y="370"/>
                  </a:lnTo>
                  <a:lnTo>
                    <a:pt x="497" y="349"/>
                  </a:lnTo>
                  <a:lnTo>
                    <a:pt x="480" y="305"/>
                  </a:lnTo>
                  <a:lnTo>
                    <a:pt x="502" y="298"/>
                  </a:lnTo>
                  <a:lnTo>
                    <a:pt x="514" y="266"/>
                  </a:lnTo>
                  <a:lnTo>
                    <a:pt x="466" y="238"/>
                  </a:lnTo>
                  <a:lnTo>
                    <a:pt x="427" y="213"/>
                  </a:lnTo>
                  <a:lnTo>
                    <a:pt x="423" y="178"/>
                  </a:lnTo>
                  <a:lnTo>
                    <a:pt x="370" y="135"/>
                  </a:lnTo>
                  <a:lnTo>
                    <a:pt x="370" y="120"/>
                  </a:lnTo>
                  <a:lnTo>
                    <a:pt x="335" y="93"/>
                  </a:lnTo>
                  <a:lnTo>
                    <a:pt x="293" y="91"/>
                  </a:lnTo>
                  <a:lnTo>
                    <a:pt x="293" y="67"/>
                  </a:lnTo>
                  <a:lnTo>
                    <a:pt x="267" y="39"/>
                  </a:lnTo>
                  <a:lnTo>
                    <a:pt x="232" y="33"/>
                  </a:lnTo>
                  <a:lnTo>
                    <a:pt x="211" y="0"/>
                  </a:lnTo>
                  <a:lnTo>
                    <a:pt x="164" y="25"/>
                  </a:lnTo>
                  <a:lnTo>
                    <a:pt x="154" y="46"/>
                  </a:lnTo>
                  <a:lnTo>
                    <a:pt x="170" y="98"/>
                  </a:lnTo>
                  <a:lnTo>
                    <a:pt x="135" y="131"/>
                  </a:lnTo>
                  <a:lnTo>
                    <a:pt x="111" y="161"/>
                  </a:lnTo>
                  <a:lnTo>
                    <a:pt x="108" y="213"/>
                  </a:lnTo>
                  <a:lnTo>
                    <a:pt x="72" y="210"/>
                  </a:lnTo>
                  <a:lnTo>
                    <a:pt x="59" y="241"/>
                  </a:lnTo>
                  <a:lnTo>
                    <a:pt x="7" y="252"/>
                  </a:lnTo>
                  <a:lnTo>
                    <a:pt x="0" y="371"/>
                  </a:lnTo>
                  <a:lnTo>
                    <a:pt x="27" y="456"/>
                  </a:lnTo>
                  <a:lnTo>
                    <a:pt x="53" y="455"/>
                  </a:lnTo>
                  <a:lnTo>
                    <a:pt x="59" y="430"/>
                  </a:lnTo>
                  <a:lnTo>
                    <a:pt x="113" y="425"/>
                  </a:lnTo>
                  <a:lnTo>
                    <a:pt x="177" y="434"/>
                  </a:lnTo>
                  <a:lnTo>
                    <a:pt x="242" y="455"/>
                  </a:lnTo>
                  <a:lnTo>
                    <a:pt x="275" y="471"/>
                  </a:lnTo>
                  <a:lnTo>
                    <a:pt x="313" y="462"/>
                  </a:lnTo>
                  <a:lnTo>
                    <a:pt x="343" y="476"/>
                  </a:lnTo>
                  <a:lnTo>
                    <a:pt x="376" y="492"/>
                  </a:lnTo>
                  <a:lnTo>
                    <a:pt x="414" y="478"/>
                  </a:lnTo>
                  <a:lnTo>
                    <a:pt x="438" y="492"/>
                  </a:lnTo>
                  <a:lnTo>
                    <a:pt x="464" y="480"/>
                  </a:lnTo>
                  <a:lnTo>
                    <a:pt x="467" y="437"/>
                  </a:lnTo>
                  <a:lnTo>
                    <a:pt x="497" y="415"/>
                  </a:lnTo>
                  <a:lnTo>
                    <a:pt x="530" y="41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4" name="Freeform 83"/>
            <p:cNvSpPr>
              <a:spLocks/>
            </p:cNvSpPr>
            <p:nvPr/>
          </p:nvSpPr>
          <p:spPr bwMode="auto">
            <a:xfrm>
              <a:off x="5333780" y="3474185"/>
              <a:ext cx="460719" cy="178486"/>
            </a:xfrm>
            <a:custGeom>
              <a:avLst/>
              <a:gdLst/>
              <a:ahLst/>
              <a:cxnLst>
                <a:cxn ang="0">
                  <a:pos x="240" y="76"/>
                </a:cxn>
                <a:cxn ang="0">
                  <a:pos x="310" y="31"/>
                </a:cxn>
                <a:cxn ang="0">
                  <a:pos x="486" y="4"/>
                </a:cxn>
                <a:cxn ang="0">
                  <a:pos x="563" y="36"/>
                </a:cxn>
                <a:cxn ang="0">
                  <a:pos x="698" y="85"/>
                </a:cxn>
                <a:cxn ang="0">
                  <a:pos x="815" y="73"/>
                </a:cxn>
                <a:cxn ang="0">
                  <a:pos x="955" y="223"/>
                </a:cxn>
                <a:cxn ang="0">
                  <a:pos x="923" y="326"/>
                </a:cxn>
                <a:cxn ang="0">
                  <a:pos x="924" y="437"/>
                </a:cxn>
                <a:cxn ang="0">
                  <a:pos x="816" y="423"/>
                </a:cxn>
                <a:cxn ang="0">
                  <a:pos x="732" y="432"/>
                </a:cxn>
                <a:cxn ang="0">
                  <a:pos x="551" y="402"/>
                </a:cxn>
                <a:cxn ang="0">
                  <a:pos x="508" y="432"/>
                </a:cxn>
                <a:cxn ang="0">
                  <a:pos x="499" y="387"/>
                </a:cxn>
                <a:cxn ang="0">
                  <a:pos x="400" y="401"/>
                </a:cxn>
                <a:cxn ang="0">
                  <a:pos x="336" y="383"/>
                </a:cxn>
                <a:cxn ang="0">
                  <a:pos x="272" y="366"/>
                </a:cxn>
                <a:cxn ang="0">
                  <a:pos x="240" y="354"/>
                </a:cxn>
                <a:cxn ang="0">
                  <a:pos x="231" y="381"/>
                </a:cxn>
                <a:cxn ang="0">
                  <a:pos x="195" y="389"/>
                </a:cxn>
                <a:cxn ang="0">
                  <a:pos x="156" y="363"/>
                </a:cxn>
                <a:cxn ang="0">
                  <a:pos x="109" y="374"/>
                </a:cxn>
                <a:cxn ang="0">
                  <a:pos x="111" y="352"/>
                </a:cxn>
                <a:cxn ang="0">
                  <a:pos x="79" y="334"/>
                </a:cxn>
                <a:cxn ang="0">
                  <a:pos x="63" y="287"/>
                </a:cxn>
                <a:cxn ang="0">
                  <a:pos x="24" y="271"/>
                </a:cxn>
                <a:cxn ang="0">
                  <a:pos x="0" y="271"/>
                </a:cxn>
                <a:cxn ang="0">
                  <a:pos x="24" y="247"/>
                </a:cxn>
                <a:cxn ang="0">
                  <a:pos x="41" y="207"/>
                </a:cxn>
                <a:cxn ang="0">
                  <a:pos x="7" y="179"/>
                </a:cxn>
                <a:cxn ang="0">
                  <a:pos x="52" y="132"/>
                </a:cxn>
                <a:cxn ang="0">
                  <a:pos x="173" y="131"/>
                </a:cxn>
                <a:cxn ang="0">
                  <a:pos x="226" y="128"/>
                </a:cxn>
                <a:cxn ang="0">
                  <a:pos x="232" y="123"/>
                </a:cxn>
                <a:cxn ang="0">
                  <a:pos x="262" y="100"/>
                </a:cxn>
                <a:cxn ang="0">
                  <a:pos x="236" y="94"/>
                </a:cxn>
              </a:cxnLst>
              <a:rect l="0" t="0" r="r" b="b"/>
              <a:pathLst>
                <a:path w="955" h="447">
                  <a:moveTo>
                    <a:pt x="223" y="78"/>
                  </a:moveTo>
                  <a:lnTo>
                    <a:pt x="240" y="76"/>
                  </a:lnTo>
                  <a:lnTo>
                    <a:pt x="253" y="53"/>
                  </a:lnTo>
                  <a:lnTo>
                    <a:pt x="310" y="31"/>
                  </a:lnTo>
                  <a:lnTo>
                    <a:pt x="333" y="0"/>
                  </a:lnTo>
                  <a:lnTo>
                    <a:pt x="486" y="4"/>
                  </a:lnTo>
                  <a:lnTo>
                    <a:pt x="486" y="36"/>
                  </a:lnTo>
                  <a:lnTo>
                    <a:pt x="563" y="36"/>
                  </a:lnTo>
                  <a:lnTo>
                    <a:pt x="587" y="80"/>
                  </a:lnTo>
                  <a:lnTo>
                    <a:pt x="698" y="85"/>
                  </a:lnTo>
                  <a:lnTo>
                    <a:pt x="768" y="94"/>
                  </a:lnTo>
                  <a:lnTo>
                    <a:pt x="815" y="73"/>
                  </a:lnTo>
                  <a:lnTo>
                    <a:pt x="847" y="102"/>
                  </a:lnTo>
                  <a:lnTo>
                    <a:pt x="955" y="223"/>
                  </a:lnTo>
                  <a:lnTo>
                    <a:pt x="914" y="275"/>
                  </a:lnTo>
                  <a:lnTo>
                    <a:pt x="923" y="326"/>
                  </a:lnTo>
                  <a:lnTo>
                    <a:pt x="951" y="366"/>
                  </a:lnTo>
                  <a:lnTo>
                    <a:pt x="924" y="437"/>
                  </a:lnTo>
                  <a:lnTo>
                    <a:pt x="863" y="437"/>
                  </a:lnTo>
                  <a:lnTo>
                    <a:pt x="816" y="423"/>
                  </a:lnTo>
                  <a:lnTo>
                    <a:pt x="768" y="447"/>
                  </a:lnTo>
                  <a:lnTo>
                    <a:pt x="732" y="432"/>
                  </a:lnTo>
                  <a:lnTo>
                    <a:pt x="636" y="447"/>
                  </a:lnTo>
                  <a:lnTo>
                    <a:pt x="551" y="402"/>
                  </a:lnTo>
                  <a:lnTo>
                    <a:pt x="520" y="447"/>
                  </a:lnTo>
                  <a:lnTo>
                    <a:pt x="508" y="432"/>
                  </a:lnTo>
                  <a:lnTo>
                    <a:pt x="526" y="402"/>
                  </a:lnTo>
                  <a:lnTo>
                    <a:pt x="499" y="387"/>
                  </a:lnTo>
                  <a:lnTo>
                    <a:pt x="454" y="381"/>
                  </a:lnTo>
                  <a:lnTo>
                    <a:pt x="400" y="401"/>
                  </a:lnTo>
                  <a:lnTo>
                    <a:pt x="362" y="397"/>
                  </a:lnTo>
                  <a:lnTo>
                    <a:pt x="336" y="383"/>
                  </a:lnTo>
                  <a:lnTo>
                    <a:pt x="293" y="366"/>
                  </a:lnTo>
                  <a:lnTo>
                    <a:pt x="272" y="366"/>
                  </a:lnTo>
                  <a:lnTo>
                    <a:pt x="263" y="354"/>
                  </a:lnTo>
                  <a:lnTo>
                    <a:pt x="240" y="354"/>
                  </a:lnTo>
                  <a:lnTo>
                    <a:pt x="240" y="368"/>
                  </a:lnTo>
                  <a:lnTo>
                    <a:pt x="231" y="381"/>
                  </a:lnTo>
                  <a:lnTo>
                    <a:pt x="216" y="381"/>
                  </a:lnTo>
                  <a:lnTo>
                    <a:pt x="195" y="389"/>
                  </a:lnTo>
                  <a:lnTo>
                    <a:pt x="172" y="387"/>
                  </a:lnTo>
                  <a:lnTo>
                    <a:pt x="156" y="363"/>
                  </a:lnTo>
                  <a:lnTo>
                    <a:pt x="121" y="360"/>
                  </a:lnTo>
                  <a:lnTo>
                    <a:pt x="109" y="374"/>
                  </a:lnTo>
                  <a:lnTo>
                    <a:pt x="91" y="360"/>
                  </a:lnTo>
                  <a:lnTo>
                    <a:pt x="111" y="352"/>
                  </a:lnTo>
                  <a:lnTo>
                    <a:pt x="109" y="336"/>
                  </a:lnTo>
                  <a:lnTo>
                    <a:pt x="79" y="334"/>
                  </a:lnTo>
                  <a:lnTo>
                    <a:pt x="48" y="303"/>
                  </a:lnTo>
                  <a:lnTo>
                    <a:pt x="63" y="287"/>
                  </a:lnTo>
                  <a:lnTo>
                    <a:pt x="46" y="284"/>
                  </a:lnTo>
                  <a:lnTo>
                    <a:pt x="24" y="271"/>
                  </a:lnTo>
                  <a:lnTo>
                    <a:pt x="14" y="279"/>
                  </a:lnTo>
                  <a:lnTo>
                    <a:pt x="0" y="271"/>
                  </a:lnTo>
                  <a:lnTo>
                    <a:pt x="0" y="247"/>
                  </a:lnTo>
                  <a:lnTo>
                    <a:pt x="24" y="247"/>
                  </a:lnTo>
                  <a:lnTo>
                    <a:pt x="28" y="219"/>
                  </a:lnTo>
                  <a:lnTo>
                    <a:pt x="41" y="207"/>
                  </a:lnTo>
                  <a:lnTo>
                    <a:pt x="26" y="207"/>
                  </a:lnTo>
                  <a:lnTo>
                    <a:pt x="7" y="179"/>
                  </a:lnTo>
                  <a:lnTo>
                    <a:pt x="11" y="152"/>
                  </a:lnTo>
                  <a:lnTo>
                    <a:pt x="52" y="132"/>
                  </a:lnTo>
                  <a:lnTo>
                    <a:pt x="125" y="125"/>
                  </a:lnTo>
                  <a:lnTo>
                    <a:pt x="173" y="131"/>
                  </a:lnTo>
                  <a:lnTo>
                    <a:pt x="212" y="129"/>
                  </a:lnTo>
                  <a:lnTo>
                    <a:pt x="226" y="128"/>
                  </a:lnTo>
                  <a:lnTo>
                    <a:pt x="257" y="128"/>
                  </a:lnTo>
                  <a:lnTo>
                    <a:pt x="232" y="123"/>
                  </a:lnTo>
                  <a:lnTo>
                    <a:pt x="240" y="111"/>
                  </a:lnTo>
                  <a:lnTo>
                    <a:pt x="262" y="100"/>
                  </a:lnTo>
                  <a:lnTo>
                    <a:pt x="269" y="87"/>
                  </a:lnTo>
                  <a:lnTo>
                    <a:pt x="236" y="94"/>
                  </a:lnTo>
                  <a:lnTo>
                    <a:pt x="223" y="78"/>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5" name="Freeform 84"/>
            <p:cNvSpPr>
              <a:spLocks/>
            </p:cNvSpPr>
            <p:nvPr/>
          </p:nvSpPr>
          <p:spPr bwMode="auto">
            <a:xfrm>
              <a:off x="5944860" y="2438324"/>
              <a:ext cx="59758" cy="52589"/>
            </a:xfrm>
            <a:custGeom>
              <a:avLst/>
              <a:gdLst/>
              <a:ahLst/>
              <a:cxnLst>
                <a:cxn ang="0">
                  <a:pos x="125" y="67"/>
                </a:cxn>
                <a:cxn ang="0">
                  <a:pos x="71" y="0"/>
                </a:cxn>
                <a:cxn ang="0">
                  <a:pos x="25" y="24"/>
                </a:cxn>
                <a:cxn ang="0">
                  <a:pos x="0" y="81"/>
                </a:cxn>
                <a:cxn ang="0">
                  <a:pos x="0" y="133"/>
                </a:cxn>
                <a:cxn ang="0">
                  <a:pos x="44" y="133"/>
                </a:cxn>
                <a:cxn ang="0">
                  <a:pos x="57" y="92"/>
                </a:cxn>
                <a:cxn ang="0">
                  <a:pos x="125" y="67"/>
                </a:cxn>
              </a:cxnLst>
              <a:rect l="0" t="0" r="r" b="b"/>
              <a:pathLst>
                <a:path w="125" h="133">
                  <a:moveTo>
                    <a:pt x="125" y="67"/>
                  </a:moveTo>
                  <a:lnTo>
                    <a:pt x="71" y="0"/>
                  </a:lnTo>
                  <a:lnTo>
                    <a:pt x="25" y="24"/>
                  </a:lnTo>
                  <a:lnTo>
                    <a:pt x="0" y="81"/>
                  </a:lnTo>
                  <a:lnTo>
                    <a:pt x="0" y="133"/>
                  </a:lnTo>
                  <a:lnTo>
                    <a:pt x="44" y="133"/>
                  </a:lnTo>
                  <a:lnTo>
                    <a:pt x="57" y="92"/>
                  </a:lnTo>
                  <a:lnTo>
                    <a:pt x="125" y="67"/>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6" name="Freeform 85"/>
            <p:cNvSpPr>
              <a:spLocks/>
            </p:cNvSpPr>
            <p:nvPr/>
          </p:nvSpPr>
          <p:spPr bwMode="auto">
            <a:xfrm>
              <a:off x="6045099" y="1937926"/>
              <a:ext cx="474213" cy="465340"/>
            </a:xfrm>
            <a:custGeom>
              <a:avLst/>
              <a:gdLst/>
              <a:ahLst/>
              <a:cxnLst>
                <a:cxn ang="0">
                  <a:pos x="984" y="15"/>
                </a:cxn>
                <a:cxn ang="0">
                  <a:pos x="924" y="107"/>
                </a:cxn>
                <a:cxn ang="0">
                  <a:pos x="716" y="253"/>
                </a:cxn>
                <a:cxn ang="0">
                  <a:pos x="666" y="243"/>
                </a:cxn>
                <a:cxn ang="0">
                  <a:pos x="485" y="422"/>
                </a:cxn>
                <a:cxn ang="0">
                  <a:pos x="403" y="475"/>
                </a:cxn>
                <a:cxn ang="0">
                  <a:pos x="403" y="564"/>
                </a:cxn>
                <a:cxn ang="0">
                  <a:pos x="336" y="574"/>
                </a:cxn>
                <a:cxn ang="0">
                  <a:pos x="305" y="682"/>
                </a:cxn>
                <a:cxn ang="0">
                  <a:pos x="269" y="770"/>
                </a:cxn>
                <a:cxn ang="0">
                  <a:pos x="187" y="816"/>
                </a:cxn>
                <a:cxn ang="0">
                  <a:pos x="211" y="873"/>
                </a:cxn>
                <a:cxn ang="0">
                  <a:pos x="205" y="971"/>
                </a:cxn>
                <a:cxn ang="0">
                  <a:pos x="223" y="1054"/>
                </a:cxn>
                <a:cxn ang="0">
                  <a:pos x="223" y="1086"/>
                </a:cxn>
                <a:cxn ang="0">
                  <a:pos x="266" y="1105"/>
                </a:cxn>
                <a:cxn ang="0">
                  <a:pos x="282" y="1131"/>
                </a:cxn>
                <a:cxn ang="0">
                  <a:pos x="282" y="1163"/>
                </a:cxn>
                <a:cxn ang="0">
                  <a:pos x="260" y="1152"/>
                </a:cxn>
                <a:cxn ang="0">
                  <a:pos x="260" y="1169"/>
                </a:cxn>
                <a:cxn ang="0">
                  <a:pos x="200" y="1169"/>
                </a:cxn>
                <a:cxn ang="0">
                  <a:pos x="137" y="1105"/>
                </a:cxn>
                <a:cxn ang="0">
                  <a:pos x="63" y="1105"/>
                </a:cxn>
                <a:cxn ang="0">
                  <a:pos x="63" y="1053"/>
                </a:cxn>
                <a:cxn ang="0">
                  <a:pos x="42" y="1033"/>
                </a:cxn>
                <a:cxn ang="0">
                  <a:pos x="42" y="1001"/>
                </a:cxn>
                <a:cxn ang="0">
                  <a:pos x="0" y="1011"/>
                </a:cxn>
                <a:cxn ang="0">
                  <a:pos x="0" y="943"/>
                </a:cxn>
                <a:cxn ang="0">
                  <a:pos x="14" y="936"/>
                </a:cxn>
                <a:cxn ang="0">
                  <a:pos x="14" y="901"/>
                </a:cxn>
                <a:cxn ang="0">
                  <a:pos x="44" y="858"/>
                </a:cxn>
                <a:cxn ang="0">
                  <a:pos x="34" y="839"/>
                </a:cxn>
                <a:cxn ang="0">
                  <a:pos x="34" y="811"/>
                </a:cxn>
                <a:cxn ang="0">
                  <a:pos x="68" y="786"/>
                </a:cxn>
                <a:cxn ang="0">
                  <a:pos x="86" y="756"/>
                </a:cxn>
                <a:cxn ang="0">
                  <a:pos x="122" y="702"/>
                </a:cxn>
                <a:cxn ang="0">
                  <a:pos x="102" y="682"/>
                </a:cxn>
                <a:cxn ang="0">
                  <a:pos x="115" y="574"/>
                </a:cxn>
                <a:cxn ang="0">
                  <a:pos x="244" y="450"/>
                </a:cxn>
                <a:cxn ang="0">
                  <a:pos x="244" y="400"/>
                </a:cxn>
                <a:cxn ang="0">
                  <a:pos x="319" y="288"/>
                </a:cxn>
                <a:cxn ang="0">
                  <a:pos x="384" y="272"/>
                </a:cxn>
                <a:cxn ang="0">
                  <a:pos x="473" y="162"/>
                </a:cxn>
                <a:cxn ang="0">
                  <a:pos x="539" y="165"/>
                </a:cxn>
                <a:cxn ang="0">
                  <a:pos x="554" y="133"/>
                </a:cxn>
                <a:cxn ang="0">
                  <a:pos x="650" y="148"/>
                </a:cxn>
                <a:cxn ang="0">
                  <a:pos x="707" y="101"/>
                </a:cxn>
                <a:cxn ang="0">
                  <a:pos x="753" y="101"/>
                </a:cxn>
                <a:cxn ang="0">
                  <a:pos x="771" y="94"/>
                </a:cxn>
                <a:cxn ang="0">
                  <a:pos x="771" y="37"/>
                </a:cxn>
                <a:cxn ang="0">
                  <a:pos x="786" y="7"/>
                </a:cxn>
                <a:cxn ang="0">
                  <a:pos x="947" y="0"/>
                </a:cxn>
                <a:cxn ang="0">
                  <a:pos x="984" y="15"/>
                </a:cxn>
              </a:cxnLst>
              <a:rect l="0" t="0" r="r" b="b"/>
              <a:pathLst>
                <a:path w="984" h="1169">
                  <a:moveTo>
                    <a:pt x="984" y="15"/>
                  </a:moveTo>
                  <a:lnTo>
                    <a:pt x="924" y="107"/>
                  </a:lnTo>
                  <a:lnTo>
                    <a:pt x="716" y="253"/>
                  </a:lnTo>
                  <a:lnTo>
                    <a:pt x="666" y="243"/>
                  </a:lnTo>
                  <a:lnTo>
                    <a:pt x="485" y="422"/>
                  </a:lnTo>
                  <a:lnTo>
                    <a:pt x="403" y="475"/>
                  </a:lnTo>
                  <a:lnTo>
                    <a:pt x="403" y="564"/>
                  </a:lnTo>
                  <a:lnTo>
                    <a:pt x="336" y="574"/>
                  </a:lnTo>
                  <a:lnTo>
                    <a:pt x="305" y="682"/>
                  </a:lnTo>
                  <a:lnTo>
                    <a:pt x="269" y="770"/>
                  </a:lnTo>
                  <a:lnTo>
                    <a:pt x="187" y="816"/>
                  </a:lnTo>
                  <a:lnTo>
                    <a:pt x="211" y="873"/>
                  </a:lnTo>
                  <a:lnTo>
                    <a:pt x="205" y="971"/>
                  </a:lnTo>
                  <a:lnTo>
                    <a:pt x="223" y="1054"/>
                  </a:lnTo>
                  <a:lnTo>
                    <a:pt x="223" y="1086"/>
                  </a:lnTo>
                  <a:lnTo>
                    <a:pt x="266" y="1105"/>
                  </a:lnTo>
                  <a:lnTo>
                    <a:pt x="282" y="1131"/>
                  </a:lnTo>
                  <a:lnTo>
                    <a:pt x="282" y="1163"/>
                  </a:lnTo>
                  <a:lnTo>
                    <a:pt x="260" y="1152"/>
                  </a:lnTo>
                  <a:lnTo>
                    <a:pt x="260" y="1169"/>
                  </a:lnTo>
                  <a:lnTo>
                    <a:pt x="200" y="1169"/>
                  </a:lnTo>
                  <a:lnTo>
                    <a:pt x="137" y="1105"/>
                  </a:lnTo>
                  <a:lnTo>
                    <a:pt x="63" y="1105"/>
                  </a:lnTo>
                  <a:lnTo>
                    <a:pt x="63" y="1053"/>
                  </a:lnTo>
                  <a:lnTo>
                    <a:pt x="42" y="1033"/>
                  </a:lnTo>
                  <a:lnTo>
                    <a:pt x="42" y="1001"/>
                  </a:lnTo>
                  <a:lnTo>
                    <a:pt x="0" y="1011"/>
                  </a:lnTo>
                  <a:lnTo>
                    <a:pt x="0" y="943"/>
                  </a:lnTo>
                  <a:lnTo>
                    <a:pt x="14" y="936"/>
                  </a:lnTo>
                  <a:lnTo>
                    <a:pt x="14" y="901"/>
                  </a:lnTo>
                  <a:lnTo>
                    <a:pt x="44" y="858"/>
                  </a:lnTo>
                  <a:lnTo>
                    <a:pt x="34" y="839"/>
                  </a:lnTo>
                  <a:lnTo>
                    <a:pt x="34" y="811"/>
                  </a:lnTo>
                  <a:lnTo>
                    <a:pt x="68" y="786"/>
                  </a:lnTo>
                  <a:lnTo>
                    <a:pt x="86" y="756"/>
                  </a:lnTo>
                  <a:lnTo>
                    <a:pt x="122" y="702"/>
                  </a:lnTo>
                  <a:lnTo>
                    <a:pt x="102" y="682"/>
                  </a:lnTo>
                  <a:lnTo>
                    <a:pt x="115" y="574"/>
                  </a:lnTo>
                  <a:lnTo>
                    <a:pt x="244" y="450"/>
                  </a:lnTo>
                  <a:lnTo>
                    <a:pt x="244" y="400"/>
                  </a:lnTo>
                  <a:lnTo>
                    <a:pt x="319" y="288"/>
                  </a:lnTo>
                  <a:lnTo>
                    <a:pt x="384" y="272"/>
                  </a:lnTo>
                  <a:lnTo>
                    <a:pt x="473" y="162"/>
                  </a:lnTo>
                  <a:lnTo>
                    <a:pt x="539" y="165"/>
                  </a:lnTo>
                  <a:lnTo>
                    <a:pt x="554" y="133"/>
                  </a:lnTo>
                  <a:lnTo>
                    <a:pt x="650" y="148"/>
                  </a:lnTo>
                  <a:lnTo>
                    <a:pt x="707" y="101"/>
                  </a:lnTo>
                  <a:lnTo>
                    <a:pt x="753" y="101"/>
                  </a:lnTo>
                  <a:lnTo>
                    <a:pt x="771" y="94"/>
                  </a:lnTo>
                  <a:lnTo>
                    <a:pt x="771" y="37"/>
                  </a:lnTo>
                  <a:lnTo>
                    <a:pt x="786" y="7"/>
                  </a:lnTo>
                  <a:lnTo>
                    <a:pt x="947" y="0"/>
                  </a:lnTo>
                  <a:lnTo>
                    <a:pt x="984" y="15"/>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7" name="Freeform 86"/>
            <p:cNvSpPr>
              <a:spLocks/>
            </p:cNvSpPr>
            <p:nvPr/>
          </p:nvSpPr>
          <p:spPr bwMode="auto">
            <a:xfrm>
              <a:off x="6500036" y="2216811"/>
              <a:ext cx="46265" cy="28685"/>
            </a:xfrm>
            <a:custGeom>
              <a:avLst/>
              <a:gdLst/>
              <a:ahLst/>
              <a:cxnLst>
                <a:cxn ang="0">
                  <a:pos x="0" y="21"/>
                </a:cxn>
                <a:cxn ang="0">
                  <a:pos x="35" y="70"/>
                </a:cxn>
                <a:cxn ang="0">
                  <a:pos x="97" y="60"/>
                </a:cxn>
                <a:cxn ang="0">
                  <a:pos x="97" y="0"/>
                </a:cxn>
                <a:cxn ang="0">
                  <a:pos x="0" y="21"/>
                </a:cxn>
              </a:cxnLst>
              <a:rect l="0" t="0" r="r" b="b"/>
              <a:pathLst>
                <a:path w="97" h="70">
                  <a:moveTo>
                    <a:pt x="0" y="21"/>
                  </a:moveTo>
                  <a:lnTo>
                    <a:pt x="35" y="70"/>
                  </a:lnTo>
                  <a:lnTo>
                    <a:pt x="97" y="60"/>
                  </a:lnTo>
                  <a:lnTo>
                    <a:pt x="97" y="0"/>
                  </a:lnTo>
                  <a:lnTo>
                    <a:pt x="0" y="21"/>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8" name="Freeform 87"/>
            <p:cNvSpPr>
              <a:spLocks/>
            </p:cNvSpPr>
            <p:nvPr/>
          </p:nvSpPr>
          <p:spPr bwMode="auto">
            <a:xfrm>
              <a:off x="6688950" y="2243902"/>
              <a:ext cx="26988" cy="27091"/>
            </a:xfrm>
            <a:custGeom>
              <a:avLst/>
              <a:gdLst/>
              <a:ahLst/>
              <a:cxnLst>
                <a:cxn ang="0">
                  <a:pos x="55" y="26"/>
                </a:cxn>
                <a:cxn ang="0">
                  <a:pos x="5" y="67"/>
                </a:cxn>
                <a:cxn ang="0">
                  <a:pos x="0" y="38"/>
                </a:cxn>
                <a:cxn ang="0">
                  <a:pos x="33" y="0"/>
                </a:cxn>
                <a:cxn ang="0">
                  <a:pos x="42" y="9"/>
                </a:cxn>
                <a:cxn ang="0">
                  <a:pos x="55" y="26"/>
                </a:cxn>
              </a:cxnLst>
              <a:rect l="0" t="0" r="r" b="b"/>
              <a:pathLst>
                <a:path w="55" h="67">
                  <a:moveTo>
                    <a:pt x="55" y="26"/>
                  </a:moveTo>
                  <a:lnTo>
                    <a:pt x="5" y="67"/>
                  </a:lnTo>
                  <a:lnTo>
                    <a:pt x="0" y="38"/>
                  </a:lnTo>
                  <a:lnTo>
                    <a:pt x="33" y="0"/>
                  </a:lnTo>
                  <a:lnTo>
                    <a:pt x="42" y="9"/>
                  </a:lnTo>
                  <a:lnTo>
                    <a:pt x="55" y="26"/>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89" name="Freeform 88"/>
            <p:cNvSpPr>
              <a:spLocks/>
            </p:cNvSpPr>
            <p:nvPr/>
          </p:nvSpPr>
          <p:spPr bwMode="auto">
            <a:xfrm>
              <a:off x="7010876" y="1867806"/>
              <a:ext cx="30844" cy="27091"/>
            </a:xfrm>
            <a:custGeom>
              <a:avLst/>
              <a:gdLst/>
              <a:ahLst/>
              <a:cxnLst>
                <a:cxn ang="0">
                  <a:pos x="62" y="0"/>
                </a:cxn>
                <a:cxn ang="0">
                  <a:pos x="62" y="33"/>
                </a:cxn>
                <a:cxn ang="0">
                  <a:pos x="31" y="67"/>
                </a:cxn>
                <a:cxn ang="0">
                  <a:pos x="14" y="64"/>
                </a:cxn>
                <a:cxn ang="0">
                  <a:pos x="14" y="21"/>
                </a:cxn>
                <a:cxn ang="0">
                  <a:pos x="0" y="0"/>
                </a:cxn>
                <a:cxn ang="0">
                  <a:pos x="62" y="0"/>
                </a:cxn>
              </a:cxnLst>
              <a:rect l="0" t="0" r="r" b="b"/>
              <a:pathLst>
                <a:path w="62" h="67">
                  <a:moveTo>
                    <a:pt x="62" y="0"/>
                  </a:moveTo>
                  <a:lnTo>
                    <a:pt x="62" y="33"/>
                  </a:lnTo>
                  <a:lnTo>
                    <a:pt x="31" y="67"/>
                  </a:lnTo>
                  <a:lnTo>
                    <a:pt x="14" y="64"/>
                  </a:lnTo>
                  <a:lnTo>
                    <a:pt x="14" y="21"/>
                  </a:lnTo>
                  <a:lnTo>
                    <a:pt x="0" y="0"/>
                  </a:lnTo>
                  <a:lnTo>
                    <a:pt x="62" y="0"/>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0" name="Freeform 89"/>
            <p:cNvSpPr>
              <a:spLocks/>
            </p:cNvSpPr>
            <p:nvPr/>
          </p:nvSpPr>
          <p:spPr bwMode="auto">
            <a:xfrm>
              <a:off x="7018586" y="1788124"/>
              <a:ext cx="71324" cy="66933"/>
            </a:xfrm>
            <a:custGeom>
              <a:avLst/>
              <a:gdLst/>
              <a:ahLst/>
              <a:cxnLst>
                <a:cxn ang="0">
                  <a:pos x="101" y="53"/>
                </a:cxn>
                <a:cxn ang="0">
                  <a:pos x="60" y="0"/>
                </a:cxn>
                <a:cxn ang="0">
                  <a:pos x="0" y="84"/>
                </a:cxn>
                <a:cxn ang="0">
                  <a:pos x="15" y="118"/>
                </a:cxn>
                <a:cxn ang="0">
                  <a:pos x="18" y="149"/>
                </a:cxn>
                <a:cxn ang="0">
                  <a:pos x="53" y="167"/>
                </a:cxn>
                <a:cxn ang="0">
                  <a:pos x="91" y="146"/>
                </a:cxn>
                <a:cxn ang="0">
                  <a:pos x="129" y="146"/>
                </a:cxn>
                <a:cxn ang="0">
                  <a:pos x="129" y="118"/>
                </a:cxn>
                <a:cxn ang="0">
                  <a:pos x="147" y="53"/>
                </a:cxn>
                <a:cxn ang="0">
                  <a:pos x="101" y="53"/>
                </a:cxn>
              </a:cxnLst>
              <a:rect l="0" t="0" r="r" b="b"/>
              <a:pathLst>
                <a:path w="147" h="167">
                  <a:moveTo>
                    <a:pt x="101" y="53"/>
                  </a:moveTo>
                  <a:lnTo>
                    <a:pt x="60" y="0"/>
                  </a:lnTo>
                  <a:lnTo>
                    <a:pt x="0" y="84"/>
                  </a:lnTo>
                  <a:lnTo>
                    <a:pt x="15" y="118"/>
                  </a:lnTo>
                  <a:lnTo>
                    <a:pt x="18" y="149"/>
                  </a:lnTo>
                  <a:lnTo>
                    <a:pt x="53" y="167"/>
                  </a:lnTo>
                  <a:lnTo>
                    <a:pt x="91" y="146"/>
                  </a:lnTo>
                  <a:lnTo>
                    <a:pt x="129" y="146"/>
                  </a:lnTo>
                  <a:lnTo>
                    <a:pt x="129" y="118"/>
                  </a:lnTo>
                  <a:lnTo>
                    <a:pt x="147" y="53"/>
                  </a:lnTo>
                  <a:lnTo>
                    <a:pt x="101" y="53"/>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1" name="Freeform 90"/>
            <p:cNvSpPr>
              <a:spLocks/>
            </p:cNvSpPr>
            <p:nvPr/>
          </p:nvSpPr>
          <p:spPr bwMode="auto">
            <a:xfrm>
              <a:off x="7064850" y="1843901"/>
              <a:ext cx="119517" cy="79681"/>
            </a:xfrm>
            <a:custGeom>
              <a:avLst/>
              <a:gdLst/>
              <a:ahLst/>
              <a:cxnLst>
                <a:cxn ang="0">
                  <a:pos x="208" y="202"/>
                </a:cxn>
                <a:cxn ang="0">
                  <a:pos x="85" y="164"/>
                </a:cxn>
                <a:cxn ang="0">
                  <a:pos x="48" y="105"/>
                </a:cxn>
                <a:cxn ang="0">
                  <a:pos x="0" y="105"/>
                </a:cxn>
                <a:cxn ang="0">
                  <a:pos x="34" y="75"/>
                </a:cxn>
                <a:cxn ang="0">
                  <a:pos x="16" y="29"/>
                </a:cxn>
                <a:cxn ang="0">
                  <a:pos x="101" y="0"/>
                </a:cxn>
                <a:cxn ang="0">
                  <a:pos x="121" y="52"/>
                </a:cxn>
                <a:cxn ang="0">
                  <a:pos x="136" y="4"/>
                </a:cxn>
                <a:cxn ang="0">
                  <a:pos x="175" y="28"/>
                </a:cxn>
                <a:cxn ang="0">
                  <a:pos x="201" y="137"/>
                </a:cxn>
                <a:cxn ang="0">
                  <a:pos x="245" y="180"/>
                </a:cxn>
                <a:cxn ang="0">
                  <a:pos x="208" y="202"/>
                </a:cxn>
              </a:cxnLst>
              <a:rect l="0" t="0" r="r" b="b"/>
              <a:pathLst>
                <a:path w="245" h="202">
                  <a:moveTo>
                    <a:pt x="208" y="202"/>
                  </a:moveTo>
                  <a:lnTo>
                    <a:pt x="85" y="164"/>
                  </a:lnTo>
                  <a:lnTo>
                    <a:pt x="48" y="105"/>
                  </a:lnTo>
                  <a:lnTo>
                    <a:pt x="0" y="105"/>
                  </a:lnTo>
                  <a:lnTo>
                    <a:pt x="34" y="75"/>
                  </a:lnTo>
                  <a:lnTo>
                    <a:pt x="16" y="29"/>
                  </a:lnTo>
                  <a:lnTo>
                    <a:pt x="101" y="0"/>
                  </a:lnTo>
                  <a:lnTo>
                    <a:pt x="121" y="52"/>
                  </a:lnTo>
                  <a:lnTo>
                    <a:pt x="136" y="4"/>
                  </a:lnTo>
                  <a:lnTo>
                    <a:pt x="175" y="28"/>
                  </a:lnTo>
                  <a:lnTo>
                    <a:pt x="201" y="137"/>
                  </a:lnTo>
                  <a:lnTo>
                    <a:pt x="245" y="180"/>
                  </a:lnTo>
                  <a:lnTo>
                    <a:pt x="208" y="202"/>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2" name="Freeform 91"/>
            <p:cNvSpPr>
              <a:spLocks/>
            </p:cNvSpPr>
            <p:nvPr/>
          </p:nvSpPr>
          <p:spPr bwMode="auto">
            <a:xfrm>
              <a:off x="7205573" y="1867805"/>
              <a:ext cx="90602" cy="95618"/>
            </a:xfrm>
            <a:custGeom>
              <a:avLst/>
              <a:gdLst/>
              <a:ahLst/>
              <a:cxnLst>
                <a:cxn ang="0">
                  <a:pos x="21" y="238"/>
                </a:cxn>
                <a:cxn ang="0">
                  <a:pos x="84" y="214"/>
                </a:cxn>
                <a:cxn ang="0">
                  <a:pos x="77" y="182"/>
                </a:cxn>
                <a:cxn ang="0">
                  <a:pos x="186" y="141"/>
                </a:cxn>
                <a:cxn ang="0">
                  <a:pos x="178" y="89"/>
                </a:cxn>
                <a:cxn ang="0">
                  <a:pos x="157" y="89"/>
                </a:cxn>
                <a:cxn ang="0">
                  <a:pos x="110" y="56"/>
                </a:cxn>
                <a:cxn ang="0">
                  <a:pos x="120" y="27"/>
                </a:cxn>
                <a:cxn ang="0">
                  <a:pos x="93" y="8"/>
                </a:cxn>
                <a:cxn ang="0">
                  <a:pos x="80" y="48"/>
                </a:cxn>
                <a:cxn ang="0">
                  <a:pos x="63" y="48"/>
                </a:cxn>
                <a:cxn ang="0">
                  <a:pos x="63" y="0"/>
                </a:cxn>
                <a:cxn ang="0">
                  <a:pos x="36" y="0"/>
                </a:cxn>
                <a:cxn ang="0">
                  <a:pos x="0" y="149"/>
                </a:cxn>
                <a:cxn ang="0">
                  <a:pos x="21" y="238"/>
                </a:cxn>
              </a:cxnLst>
              <a:rect l="0" t="0" r="r" b="b"/>
              <a:pathLst>
                <a:path w="186" h="238">
                  <a:moveTo>
                    <a:pt x="21" y="238"/>
                  </a:moveTo>
                  <a:lnTo>
                    <a:pt x="84" y="214"/>
                  </a:lnTo>
                  <a:lnTo>
                    <a:pt x="77" y="182"/>
                  </a:lnTo>
                  <a:lnTo>
                    <a:pt x="186" y="141"/>
                  </a:lnTo>
                  <a:lnTo>
                    <a:pt x="178" y="89"/>
                  </a:lnTo>
                  <a:lnTo>
                    <a:pt x="157" y="89"/>
                  </a:lnTo>
                  <a:lnTo>
                    <a:pt x="110" y="56"/>
                  </a:lnTo>
                  <a:lnTo>
                    <a:pt x="120" y="27"/>
                  </a:lnTo>
                  <a:lnTo>
                    <a:pt x="93" y="8"/>
                  </a:lnTo>
                  <a:lnTo>
                    <a:pt x="80" y="48"/>
                  </a:lnTo>
                  <a:lnTo>
                    <a:pt x="63" y="48"/>
                  </a:lnTo>
                  <a:lnTo>
                    <a:pt x="63" y="0"/>
                  </a:lnTo>
                  <a:lnTo>
                    <a:pt x="36" y="0"/>
                  </a:lnTo>
                  <a:lnTo>
                    <a:pt x="0" y="149"/>
                  </a:lnTo>
                  <a:lnTo>
                    <a:pt x="21" y="238"/>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3" name="Freeform 92"/>
            <p:cNvSpPr>
              <a:spLocks/>
            </p:cNvSpPr>
            <p:nvPr/>
          </p:nvSpPr>
          <p:spPr bwMode="auto">
            <a:xfrm>
              <a:off x="7554486" y="2184938"/>
              <a:ext cx="40481" cy="28685"/>
            </a:xfrm>
            <a:custGeom>
              <a:avLst/>
              <a:gdLst/>
              <a:ahLst/>
              <a:cxnLst>
                <a:cxn ang="0">
                  <a:pos x="10" y="12"/>
                </a:cxn>
                <a:cxn ang="0">
                  <a:pos x="0" y="73"/>
                </a:cxn>
                <a:cxn ang="0">
                  <a:pos x="44" y="73"/>
                </a:cxn>
                <a:cxn ang="0">
                  <a:pos x="87" y="41"/>
                </a:cxn>
                <a:cxn ang="0">
                  <a:pos x="87" y="25"/>
                </a:cxn>
                <a:cxn ang="0">
                  <a:pos x="29" y="0"/>
                </a:cxn>
                <a:cxn ang="0">
                  <a:pos x="10" y="12"/>
                </a:cxn>
              </a:cxnLst>
              <a:rect l="0" t="0" r="r" b="b"/>
              <a:pathLst>
                <a:path w="87" h="73">
                  <a:moveTo>
                    <a:pt x="10" y="12"/>
                  </a:moveTo>
                  <a:lnTo>
                    <a:pt x="0" y="73"/>
                  </a:lnTo>
                  <a:lnTo>
                    <a:pt x="44" y="73"/>
                  </a:lnTo>
                  <a:lnTo>
                    <a:pt x="87" y="41"/>
                  </a:lnTo>
                  <a:lnTo>
                    <a:pt x="87" y="25"/>
                  </a:lnTo>
                  <a:lnTo>
                    <a:pt x="29" y="0"/>
                  </a:lnTo>
                  <a:lnTo>
                    <a:pt x="10" y="12"/>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4" name="Freeform 93"/>
            <p:cNvSpPr>
              <a:spLocks/>
            </p:cNvSpPr>
            <p:nvPr/>
          </p:nvSpPr>
          <p:spPr bwMode="auto">
            <a:xfrm>
              <a:off x="8146289" y="2113225"/>
              <a:ext cx="15421" cy="49402"/>
            </a:xfrm>
            <a:custGeom>
              <a:avLst/>
              <a:gdLst/>
              <a:ahLst/>
              <a:cxnLst>
                <a:cxn ang="0">
                  <a:pos x="32" y="10"/>
                </a:cxn>
                <a:cxn ang="0">
                  <a:pos x="32" y="124"/>
                </a:cxn>
                <a:cxn ang="0">
                  <a:pos x="0" y="61"/>
                </a:cxn>
                <a:cxn ang="0">
                  <a:pos x="0" y="0"/>
                </a:cxn>
                <a:cxn ang="0">
                  <a:pos x="32" y="10"/>
                </a:cxn>
              </a:cxnLst>
              <a:rect l="0" t="0" r="r" b="b"/>
              <a:pathLst>
                <a:path w="32" h="124">
                  <a:moveTo>
                    <a:pt x="32" y="10"/>
                  </a:moveTo>
                  <a:lnTo>
                    <a:pt x="32" y="124"/>
                  </a:lnTo>
                  <a:lnTo>
                    <a:pt x="0" y="61"/>
                  </a:lnTo>
                  <a:lnTo>
                    <a:pt x="0" y="0"/>
                  </a:lnTo>
                  <a:lnTo>
                    <a:pt x="32" y="1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5" name="Freeform 94"/>
            <p:cNvSpPr>
              <a:spLocks/>
            </p:cNvSpPr>
            <p:nvPr/>
          </p:nvSpPr>
          <p:spPr bwMode="auto">
            <a:xfrm>
              <a:off x="8179060" y="2082946"/>
              <a:ext cx="217830" cy="129084"/>
            </a:xfrm>
            <a:custGeom>
              <a:avLst/>
              <a:gdLst/>
              <a:ahLst/>
              <a:cxnLst>
                <a:cxn ang="0">
                  <a:pos x="295" y="302"/>
                </a:cxn>
                <a:cxn ang="0">
                  <a:pos x="433" y="234"/>
                </a:cxn>
                <a:cxn ang="0">
                  <a:pos x="454" y="165"/>
                </a:cxn>
                <a:cxn ang="0">
                  <a:pos x="433" y="107"/>
                </a:cxn>
                <a:cxn ang="0">
                  <a:pos x="369" y="57"/>
                </a:cxn>
                <a:cxn ang="0">
                  <a:pos x="316" y="77"/>
                </a:cxn>
                <a:cxn ang="0">
                  <a:pos x="274" y="23"/>
                </a:cxn>
                <a:cxn ang="0">
                  <a:pos x="223" y="57"/>
                </a:cxn>
                <a:cxn ang="0">
                  <a:pos x="223" y="142"/>
                </a:cxn>
                <a:cxn ang="0">
                  <a:pos x="181" y="102"/>
                </a:cxn>
                <a:cxn ang="0">
                  <a:pos x="181" y="40"/>
                </a:cxn>
                <a:cxn ang="0">
                  <a:pos x="157" y="40"/>
                </a:cxn>
                <a:cxn ang="0">
                  <a:pos x="126" y="0"/>
                </a:cxn>
                <a:cxn ang="0">
                  <a:pos x="36" y="30"/>
                </a:cxn>
                <a:cxn ang="0">
                  <a:pos x="32" y="165"/>
                </a:cxn>
                <a:cxn ang="0">
                  <a:pos x="0" y="165"/>
                </a:cxn>
                <a:cxn ang="0">
                  <a:pos x="36" y="265"/>
                </a:cxn>
                <a:cxn ang="0">
                  <a:pos x="100" y="324"/>
                </a:cxn>
                <a:cxn ang="0">
                  <a:pos x="126" y="265"/>
                </a:cxn>
                <a:cxn ang="0">
                  <a:pos x="174" y="309"/>
                </a:cxn>
                <a:cxn ang="0">
                  <a:pos x="254" y="265"/>
                </a:cxn>
                <a:cxn ang="0">
                  <a:pos x="295" y="302"/>
                </a:cxn>
              </a:cxnLst>
              <a:rect l="0" t="0" r="r" b="b"/>
              <a:pathLst>
                <a:path w="454" h="324">
                  <a:moveTo>
                    <a:pt x="295" y="302"/>
                  </a:moveTo>
                  <a:lnTo>
                    <a:pt x="433" y="234"/>
                  </a:lnTo>
                  <a:lnTo>
                    <a:pt x="454" y="165"/>
                  </a:lnTo>
                  <a:lnTo>
                    <a:pt x="433" y="107"/>
                  </a:lnTo>
                  <a:lnTo>
                    <a:pt x="369" y="57"/>
                  </a:lnTo>
                  <a:lnTo>
                    <a:pt x="316" y="77"/>
                  </a:lnTo>
                  <a:lnTo>
                    <a:pt x="274" y="23"/>
                  </a:lnTo>
                  <a:lnTo>
                    <a:pt x="223" y="57"/>
                  </a:lnTo>
                  <a:lnTo>
                    <a:pt x="223" y="142"/>
                  </a:lnTo>
                  <a:lnTo>
                    <a:pt x="181" y="102"/>
                  </a:lnTo>
                  <a:lnTo>
                    <a:pt x="181" y="40"/>
                  </a:lnTo>
                  <a:lnTo>
                    <a:pt x="157" y="40"/>
                  </a:lnTo>
                  <a:lnTo>
                    <a:pt x="126" y="0"/>
                  </a:lnTo>
                  <a:lnTo>
                    <a:pt x="36" y="30"/>
                  </a:lnTo>
                  <a:lnTo>
                    <a:pt x="32" y="165"/>
                  </a:lnTo>
                  <a:lnTo>
                    <a:pt x="0" y="165"/>
                  </a:lnTo>
                  <a:lnTo>
                    <a:pt x="36" y="265"/>
                  </a:lnTo>
                  <a:lnTo>
                    <a:pt x="100" y="324"/>
                  </a:lnTo>
                  <a:lnTo>
                    <a:pt x="126" y="265"/>
                  </a:lnTo>
                  <a:lnTo>
                    <a:pt x="174" y="309"/>
                  </a:lnTo>
                  <a:lnTo>
                    <a:pt x="254" y="265"/>
                  </a:lnTo>
                  <a:lnTo>
                    <a:pt x="295" y="302"/>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6" name="Freeform 95"/>
            <p:cNvSpPr>
              <a:spLocks/>
            </p:cNvSpPr>
            <p:nvPr/>
          </p:nvSpPr>
          <p:spPr bwMode="auto">
            <a:xfrm>
              <a:off x="8265807" y="2231152"/>
              <a:ext cx="25060" cy="22311"/>
            </a:xfrm>
            <a:custGeom>
              <a:avLst/>
              <a:gdLst/>
              <a:ahLst/>
              <a:cxnLst>
                <a:cxn ang="0">
                  <a:pos x="0" y="56"/>
                </a:cxn>
                <a:cxn ang="0">
                  <a:pos x="56" y="41"/>
                </a:cxn>
                <a:cxn ang="0">
                  <a:pos x="44" y="0"/>
                </a:cxn>
                <a:cxn ang="0">
                  <a:pos x="0" y="0"/>
                </a:cxn>
                <a:cxn ang="0">
                  <a:pos x="0" y="56"/>
                </a:cxn>
              </a:cxnLst>
              <a:rect l="0" t="0" r="r" b="b"/>
              <a:pathLst>
                <a:path w="56" h="56">
                  <a:moveTo>
                    <a:pt x="0" y="56"/>
                  </a:moveTo>
                  <a:lnTo>
                    <a:pt x="56" y="41"/>
                  </a:lnTo>
                  <a:lnTo>
                    <a:pt x="44" y="0"/>
                  </a:lnTo>
                  <a:lnTo>
                    <a:pt x="0" y="0"/>
                  </a:lnTo>
                  <a:lnTo>
                    <a:pt x="0" y="5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7" name="Freeform 96"/>
            <p:cNvSpPr>
              <a:spLocks/>
            </p:cNvSpPr>
            <p:nvPr/>
          </p:nvSpPr>
          <p:spPr bwMode="auto">
            <a:xfrm>
              <a:off x="8248457" y="2266213"/>
              <a:ext cx="92530" cy="55777"/>
            </a:xfrm>
            <a:custGeom>
              <a:avLst/>
              <a:gdLst/>
              <a:ahLst/>
              <a:cxnLst>
                <a:cxn ang="0">
                  <a:pos x="0" y="89"/>
                </a:cxn>
                <a:cxn ang="0">
                  <a:pos x="35" y="71"/>
                </a:cxn>
                <a:cxn ang="0">
                  <a:pos x="57" y="0"/>
                </a:cxn>
                <a:cxn ang="0">
                  <a:pos x="144" y="7"/>
                </a:cxn>
                <a:cxn ang="0">
                  <a:pos x="193" y="89"/>
                </a:cxn>
                <a:cxn ang="0">
                  <a:pos x="193" y="121"/>
                </a:cxn>
                <a:cxn ang="0">
                  <a:pos x="176" y="138"/>
                </a:cxn>
                <a:cxn ang="0">
                  <a:pos x="0" y="89"/>
                </a:cxn>
              </a:cxnLst>
              <a:rect l="0" t="0" r="r" b="b"/>
              <a:pathLst>
                <a:path w="193" h="138">
                  <a:moveTo>
                    <a:pt x="0" y="89"/>
                  </a:moveTo>
                  <a:lnTo>
                    <a:pt x="35" y="71"/>
                  </a:lnTo>
                  <a:lnTo>
                    <a:pt x="57" y="0"/>
                  </a:lnTo>
                  <a:lnTo>
                    <a:pt x="144" y="7"/>
                  </a:lnTo>
                  <a:lnTo>
                    <a:pt x="193" y="89"/>
                  </a:lnTo>
                  <a:lnTo>
                    <a:pt x="193" y="121"/>
                  </a:lnTo>
                  <a:lnTo>
                    <a:pt x="176" y="138"/>
                  </a:lnTo>
                  <a:lnTo>
                    <a:pt x="0" y="89"/>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8" name="Freeform 97"/>
            <p:cNvSpPr>
              <a:spLocks/>
            </p:cNvSpPr>
            <p:nvPr/>
          </p:nvSpPr>
          <p:spPr bwMode="auto">
            <a:xfrm>
              <a:off x="8955923" y="2554660"/>
              <a:ext cx="28916" cy="31873"/>
            </a:xfrm>
            <a:custGeom>
              <a:avLst/>
              <a:gdLst/>
              <a:ahLst/>
              <a:cxnLst>
                <a:cxn ang="0">
                  <a:pos x="59" y="80"/>
                </a:cxn>
                <a:cxn ang="0">
                  <a:pos x="59" y="24"/>
                </a:cxn>
                <a:cxn ang="0">
                  <a:pos x="0" y="0"/>
                </a:cxn>
                <a:cxn ang="0">
                  <a:pos x="0" y="61"/>
                </a:cxn>
                <a:cxn ang="0">
                  <a:pos x="59" y="80"/>
                </a:cxn>
              </a:cxnLst>
              <a:rect l="0" t="0" r="r" b="b"/>
              <a:pathLst>
                <a:path w="59" h="80">
                  <a:moveTo>
                    <a:pt x="59" y="80"/>
                  </a:moveTo>
                  <a:lnTo>
                    <a:pt x="59" y="24"/>
                  </a:lnTo>
                  <a:lnTo>
                    <a:pt x="0" y="0"/>
                  </a:lnTo>
                  <a:lnTo>
                    <a:pt x="0" y="61"/>
                  </a:lnTo>
                  <a:lnTo>
                    <a:pt x="59" y="80"/>
                  </a:lnTo>
                  <a:close/>
                </a:path>
              </a:pathLst>
            </a:custGeom>
            <a:solidFill>
              <a:schemeClr val="accent1">
                <a:lumMod val="7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99" name="Freeform 98"/>
            <p:cNvSpPr>
              <a:spLocks/>
            </p:cNvSpPr>
            <p:nvPr/>
          </p:nvSpPr>
          <p:spPr bwMode="auto">
            <a:xfrm>
              <a:off x="9212306" y="2473385"/>
              <a:ext cx="90602" cy="46215"/>
            </a:xfrm>
            <a:custGeom>
              <a:avLst/>
              <a:gdLst/>
              <a:ahLst/>
              <a:cxnLst>
                <a:cxn ang="0">
                  <a:pos x="121" y="0"/>
                </a:cxn>
                <a:cxn ang="0">
                  <a:pos x="91" y="47"/>
                </a:cxn>
                <a:cxn ang="0">
                  <a:pos x="33" y="47"/>
                </a:cxn>
                <a:cxn ang="0">
                  <a:pos x="0" y="65"/>
                </a:cxn>
                <a:cxn ang="0">
                  <a:pos x="0" y="119"/>
                </a:cxn>
                <a:cxn ang="0">
                  <a:pos x="53" y="119"/>
                </a:cxn>
                <a:cxn ang="0">
                  <a:pos x="156" y="111"/>
                </a:cxn>
                <a:cxn ang="0">
                  <a:pos x="189" y="56"/>
                </a:cxn>
                <a:cxn ang="0">
                  <a:pos x="189" y="40"/>
                </a:cxn>
                <a:cxn ang="0">
                  <a:pos x="162" y="0"/>
                </a:cxn>
                <a:cxn ang="0">
                  <a:pos x="121" y="0"/>
                </a:cxn>
              </a:cxnLst>
              <a:rect l="0" t="0" r="r" b="b"/>
              <a:pathLst>
                <a:path w="189" h="119">
                  <a:moveTo>
                    <a:pt x="121" y="0"/>
                  </a:moveTo>
                  <a:lnTo>
                    <a:pt x="91" y="47"/>
                  </a:lnTo>
                  <a:lnTo>
                    <a:pt x="33" y="47"/>
                  </a:lnTo>
                  <a:lnTo>
                    <a:pt x="0" y="65"/>
                  </a:lnTo>
                  <a:lnTo>
                    <a:pt x="0" y="119"/>
                  </a:lnTo>
                  <a:lnTo>
                    <a:pt x="53" y="119"/>
                  </a:lnTo>
                  <a:lnTo>
                    <a:pt x="156" y="111"/>
                  </a:lnTo>
                  <a:lnTo>
                    <a:pt x="189" y="56"/>
                  </a:lnTo>
                  <a:lnTo>
                    <a:pt x="189" y="40"/>
                  </a:lnTo>
                  <a:lnTo>
                    <a:pt x="162" y="0"/>
                  </a:lnTo>
                  <a:lnTo>
                    <a:pt x="121" y="0"/>
                  </a:lnTo>
                  <a:close/>
                </a:path>
              </a:pathLst>
            </a:custGeom>
            <a:solidFill>
              <a:schemeClr val="accent1">
                <a:lumMod val="7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0" name="Freeform 99"/>
            <p:cNvSpPr>
              <a:spLocks/>
            </p:cNvSpPr>
            <p:nvPr/>
          </p:nvSpPr>
          <p:spPr bwMode="auto">
            <a:xfrm>
              <a:off x="8574238" y="3356256"/>
              <a:ext cx="25060" cy="25498"/>
            </a:xfrm>
            <a:custGeom>
              <a:avLst/>
              <a:gdLst/>
              <a:ahLst/>
              <a:cxnLst>
                <a:cxn ang="0">
                  <a:pos x="43" y="0"/>
                </a:cxn>
                <a:cxn ang="0">
                  <a:pos x="26" y="0"/>
                </a:cxn>
                <a:cxn ang="0">
                  <a:pos x="0" y="28"/>
                </a:cxn>
                <a:cxn ang="0">
                  <a:pos x="26" y="63"/>
                </a:cxn>
                <a:cxn ang="0">
                  <a:pos x="51" y="25"/>
                </a:cxn>
                <a:cxn ang="0">
                  <a:pos x="43" y="0"/>
                </a:cxn>
              </a:cxnLst>
              <a:rect l="0" t="0" r="r" b="b"/>
              <a:pathLst>
                <a:path w="51" h="63">
                  <a:moveTo>
                    <a:pt x="43" y="0"/>
                  </a:moveTo>
                  <a:lnTo>
                    <a:pt x="26" y="0"/>
                  </a:lnTo>
                  <a:lnTo>
                    <a:pt x="0" y="28"/>
                  </a:lnTo>
                  <a:lnTo>
                    <a:pt x="26" y="63"/>
                  </a:lnTo>
                  <a:lnTo>
                    <a:pt x="51" y="25"/>
                  </a:lnTo>
                  <a:lnTo>
                    <a:pt x="43"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1" name="Freeform 100"/>
            <p:cNvSpPr>
              <a:spLocks/>
            </p:cNvSpPr>
            <p:nvPr/>
          </p:nvSpPr>
          <p:spPr bwMode="auto">
            <a:xfrm>
              <a:off x="8227253" y="3216017"/>
              <a:ext cx="69396" cy="269323"/>
            </a:xfrm>
            <a:custGeom>
              <a:avLst/>
              <a:gdLst/>
              <a:ahLst/>
              <a:cxnLst>
                <a:cxn ang="0">
                  <a:pos x="83" y="0"/>
                </a:cxn>
                <a:cxn ang="0">
                  <a:pos x="67" y="113"/>
                </a:cxn>
                <a:cxn ang="0">
                  <a:pos x="43" y="133"/>
                </a:cxn>
                <a:cxn ang="0">
                  <a:pos x="19" y="257"/>
                </a:cxn>
                <a:cxn ang="0">
                  <a:pos x="26" y="291"/>
                </a:cxn>
                <a:cxn ang="0">
                  <a:pos x="8" y="418"/>
                </a:cxn>
                <a:cxn ang="0">
                  <a:pos x="8" y="546"/>
                </a:cxn>
                <a:cxn ang="0">
                  <a:pos x="0" y="605"/>
                </a:cxn>
                <a:cxn ang="0">
                  <a:pos x="8" y="671"/>
                </a:cxn>
                <a:cxn ang="0">
                  <a:pos x="38" y="629"/>
                </a:cxn>
                <a:cxn ang="0">
                  <a:pos x="78" y="675"/>
                </a:cxn>
                <a:cxn ang="0">
                  <a:pos x="70" y="569"/>
                </a:cxn>
                <a:cxn ang="0">
                  <a:pos x="51" y="523"/>
                </a:cxn>
                <a:cxn ang="0">
                  <a:pos x="51" y="460"/>
                </a:cxn>
                <a:cxn ang="0">
                  <a:pos x="76" y="418"/>
                </a:cxn>
                <a:cxn ang="0">
                  <a:pos x="109" y="426"/>
                </a:cxn>
                <a:cxn ang="0">
                  <a:pos x="144" y="460"/>
                </a:cxn>
                <a:cxn ang="0">
                  <a:pos x="135" y="351"/>
                </a:cxn>
                <a:cxn ang="0">
                  <a:pos x="84" y="212"/>
                </a:cxn>
                <a:cxn ang="0">
                  <a:pos x="84" y="185"/>
                </a:cxn>
                <a:cxn ang="0">
                  <a:pos x="115" y="146"/>
                </a:cxn>
                <a:cxn ang="0">
                  <a:pos x="99" y="102"/>
                </a:cxn>
                <a:cxn ang="0">
                  <a:pos x="99" y="17"/>
                </a:cxn>
                <a:cxn ang="0">
                  <a:pos x="83" y="0"/>
                </a:cxn>
              </a:cxnLst>
              <a:rect l="0" t="0" r="r" b="b"/>
              <a:pathLst>
                <a:path w="144" h="675">
                  <a:moveTo>
                    <a:pt x="83" y="0"/>
                  </a:moveTo>
                  <a:lnTo>
                    <a:pt x="67" y="113"/>
                  </a:lnTo>
                  <a:lnTo>
                    <a:pt x="43" y="133"/>
                  </a:lnTo>
                  <a:lnTo>
                    <a:pt x="19" y="257"/>
                  </a:lnTo>
                  <a:lnTo>
                    <a:pt x="26" y="291"/>
                  </a:lnTo>
                  <a:lnTo>
                    <a:pt x="8" y="418"/>
                  </a:lnTo>
                  <a:lnTo>
                    <a:pt x="8" y="546"/>
                  </a:lnTo>
                  <a:lnTo>
                    <a:pt x="0" y="605"/>
                  </a:lnTo>
                  <a:lnTo>
                    <a:pt x="8" y="671"/>
                  </a:lnTo>
                  <a:lnTo>
                    <a:pt x="38" y="629"/>
                  </a:lnTo>
                  <a:lnTo>
                    <a:pt x="78" y="675"/>
                  </a:lnTo>
                  <a:lnTo>
                    <a:pt x="70" y="569"/>
                  </a:lnTo>
                  <a:lnTo>
                    <a:pt x="51" y="523"/>
                  </a:lnTo>
                  <a:lnTo>
                    <a:pt x="51" y="460"/>
                  </a:lnTo>
                  <a:lnTo>
                    <a:pt x="76" y="418"/>
                  </a:lnTo>
                  <a:lnTo>
                    <a:pt x="109" y="426"/>
                  </a:lnTo>
                  <a:lnTo>
                    <a:pt x="144" y="460"/>
                  </a:lnTo>
                  <a:lnTo>
                    <a:pt x="135" y="351"/>
                  </a:lnTo>
                  <a:lnTo>
                    <a:pt x="84" y="212"/>
                  </a:lnTo>
                  <a:lnTo>
                    <a:pt x="84" y="185"/>
                  </a:lnTo>
                  <a:lnTo>
                    <a:pt x="115" y="146"/>
                  </a:lnTo>
                  <a:lnTo>
                    <a:pt x="99" y="102"/>
                  </a:lnTo>
                  <a:lnTo>
                    <a:pt x="99" y="17"/>
                  </a:lnTo>
                  <a:lnTo>
                    <a:pt x="83" y="0"/>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2" name="Freeform 101"/>
            <p:cNvSpPr>
              <a:spLocks/>
            </p:cNvSpPr>
            <p:nvPr/>
          </p:nvSpPr>
          <p:spPr bwMode="auto">
            <a:xfrm>
              <a:off x="8479781" y="3461435"/>
              <a:ext cx="19277" cy="12749"/>
            </a:xfrm>
            <a:custGeom>
              <a:avLst/>
              <a:gdLst/>
              <a:ahLst/>
              <a:cxnLst>
                <a:cxn ang="0">
                  <a:pos x="0" y="23"/>
                </a:cxn>
                <a:cxn ang="0">
                  <a:pos x="11" y="33"/>
                </a:cxn>
                <a:cxn ang="0">
                  <a:pos x="39" y="5"/>
                </a:cxn>
                <a:cxn ang="0">
                  <a:pos x="25" y="0"/>
                </a:cxn>
                <a:cxn ang="0">
                  <a:pos x="0" y="23"/>
                </a:cxn>
              </a:cxnLst>
              <a:rect l="0" t="0" r="r" b="b"/>
              <a:pathLst>
                <a:path w="39" h="33">
                  <a:moveTo>
                    <a:pt x="0" y="23"/>
                  </a:moveTo>
                  <a:lnTo>
                    <a:pt x="11" y="33"/>
                  </a:lnTo>
                  <a:lnTo>
                    <a:pt x="39" y="5"/>
                  </a:lnTo>
                  <a:lnTo>
                    <a:pt x="25" y="0"/>
                  </a:lnTo>
                  <a:lnTo>
                    <a:pt x="0" y="2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3" name="Freeform 102"/>
            <p:cNvSpPr>
              <a:spLocks/>
            </p:cNvSpPr>
            <p:nvPr/>
          </p:nvSpPr>
          <p:spPr bwMode="auto">
            <a:xfrm>
              <a:off x="8420023" y="3493309"/>
              <a:ext cx="26988" cy="15936"/>
            </a:xfrm>
            <a:custGeom>
              <a:avLst/>
              <a:gdLst/>
              <a:ahLst/>
              <a:cxnLst>
                <a:cxn ang="0">
                  <a:pos x="0" y="20"/>
                </a:cxn>
                <a:cxn ang="0">
                  <a:pos x="20" y="41"/>
                </a:cxn>
                <a:cxn ang="0">
                  <a:pos x="53" y="4"/>
                </a:cxn>
                <a:cxn ang="0">
                  <a:pos x="33" y="0"/>
                </a:cxn>
                <a:cxn ang="0">
                  <a:pos x="0" y="20"/>
                </a:cxn>
              </a:cxnLst>
              <a:rect l="0" t="0" r="r" b="b"/>
              <a:pathLst>
                <a:path w="53" h="41">
                  <a:moveTo>
                    <a:pt x="0" y="20"/>
                  </a:moveTo>
                  <a:lnTo>
                    <a:pt x="20" y="41"/>
                  </a:lnTo>
                  <a:lnTo>
                    <a:pt x="53" y="4"/>
                  </a:lnTo>
                  <a:lnTo>
                    <a:pt x="33" y="0"/>
                  </a:lnTo>
                  <a:lnTo>
                    <a:pt x="0" y="2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4" name="Freeform 103"/>
            <p:cNvSpPr>
              <a:spLocks/>
            </p:cNvSpPr>
            <p:nvPr/>
          </p:nvSpPr>
          <p:spPr bwMode="auto">
            <a:xfrm>
              <a:off x="8379541" y="3507651"/>
              <a:ext cx="25060" cy="25498"/>
            </a:xfrm>
            <a:custGeom>
              <a:avLst/>
              <a:gdLst/>
              <a:ahLst/>
              <a:cxnLst>
                <a:cxn ang="0">
                  <a:pos x="3" y="62"/>
                </a:cxn>
                <a:cxn ang="0">
                  <a:pos x="51" y="14"/>
                </a:cxn>
                <a:cxn ang="0">
                  <a:pos x="38" y="0"/>
                </a:cxn>
                <a:cxn ang="0">
                  <a:pos x="0" y="29"/>
                </a:cxn>
                <a:cxn ang="0">
                  <a:pos x="3" y="62"/>
                </a:cxn>
              </a:cxnLst>
              <a:rect l="0" t="0" r="r" b="b"/>
              <a:pathLst>
                <a:path w="51" h="62">
                  <a:moveTo>
                    <a:pt x="3" y="62"/>
                  </a:moveTo>
                  <a:lnTo>
                    <a:pt x="51" y="14"/>
                  </a:lnTo>
                  <a:lnTo>
                    <a:pt x="38" y="0"/>
                  </a:lnTo>
                  <a:lnTo>
                    <a:pt x="0" y="29"/>
                  </a:lnTo>
                  <a:lnTo>
                    <a:pt x="3" y="6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5" name="Freeform 104"/>
            <p:cNvSpPr>
              <a:spLocks/>
            </p:cNvSpPr>
            <p:nvPr/>
          </p:nvSpPr>
          <p:spPr bwMode="auto">
            <a:xfrm>
              <a:off x="8350625" y="3533149"/>
              <a:ext cx="17349" cy="9562"/>
            </a:xfrm>
            <a:custGeom>
              <a:avLst/>
              <a:gdLst/>
              <a:ahLst/>
              <a:cxnLst>
                <a:cxn ang="0">
                  <a:pos x="15" y="0"/>
                </a:cxn>
                <a:cxn ang="0">
                  <a:pos x="0" y="25"/>
                </a:cxn>
                <a:cxn ang="0">
                  <a:pos x="33" y="25"/>
                </a:cxn>
                <a:cxn ang="0">
                  <a:pos x="15" y="0"/>
                </a:cxn>
              </a:cxnLst>
              <a:rect l="0" t="0" r="r" b="b"/>
              <a:pathLst>
                <a:path w="33" h="25">
                  <a:moveTo>
                    <a:pt x="15" y="0"/>
                  </a:moveTo>
                  <a:lnTo>
                    <a:pt x="0" y="25"/>
                  </a:lnTo>
                  <a:lnTo>
                    <a:pt x="33" y="25"/>
                  </a:lnTo>
                  <a:lnTo>
                    <a:pt x="15"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6" name="Freeform 105"/>
            <p:cNvSpPr>
              <a:spLocks/>
            </p:cNvSpPr>
            <p:nvPr/>
          </p:nvSpPr>
          <p:spPr bwMode="auto">
            <a:xfrm>
              <a:off x="8184843" y="3507651"/>
              <a:ext cx="154216" cy="98805"/>
            </a:xfrm>
            <a:custGeom>
              <a:avLst/>
              <a:gdLst/>
              <a:ahLst/>
              <a:cxnLst>
                <a:cxn ang="0">
                  <a:pos x="33" y="233"/>
                </a:cxn>
                <a:cxn ang="0">
                  <a:pos x="84" y="222"/>
                </a:cxn>
                <a:cxn ang="0">
                  <a:pos x="58" y="198"/>
                </a:cxn>
                <a:cxn ang="0">
                  <a:pos x="84" y="185"/>
                </a:cxn>
                <a:cxn ang="0">
                  <a:pos x="109" y="206"/>
                </a:cxn>
                <a:cxn ang="0">
                  <a:pos x="124" y="233"/>
                </a:cxn>
                <a:cxn ang="0">
                  <a:pos x="151" y="252"/>
                </a:cxn>
                <a:cxn ang="0">
                  <a:pos x="189" y="233"/>
                </a:cxn>
                <a:cxn ang="0">
                  <a:pos x="189" y="200"/>
                </a:cxn>
                <a:cxn ang="0">
                  <a:pos x="260" y="173"/>
                </a:cxn>
                <a:cxn ang="0">
                  <a:pos x="252" y="138"/>
                </a:cxn>
                <a:cxn ang="0">
                  <a:pos x="258" y="105"/>
                </a:cxn>
                <a:cxn ang="0">
                  <a:pos x="324" y="88"/>
                </a:cxn>
                <a:cxn ang="0">
                  <a:pos x="324" y="71"/>
                </a:cxn>
                <a:cxn ang="0">
                  <a:pos x="187" y="78"/>
                </a:cxn>
                <a:cxn ang="0">
                  <a:pos x="129" y="17"/>
                </a:cxn>
                <a:cxn ang="0">
                  <a:pos x="88" y="0"/>
                </a:cxn>
                <a:cxn ang="0">
                  <a:pos x="88" y="38"/>
                </a:cxn>
                <a:cxn ang="0">
                  <a:pos x="58" y="150"/>
                </a:cxn>
                <a:cxn ang="0">
                  <a:pos x="30" y="124"/>
                </a:cxn>
                <a:cxn ang="0">
                  <a:pos x="17" y="155"/>
                </a:cxn>
                <a:cxn ang="0">
                  <a:pos x="0" y="171"/>
                </a:cxn>
                <a:cxn ang="0">
                  <a:pos x="33" y="233"/>
                </a:cxn>
              </a:cxnLst>
              <a:rect l="0" t="0" r="r" b="b"/>
              <a:pathLst>
                <a:path w="324" h="252">
                  <a:moveTo>
                    <a:pt x="33" y="233"/>
                  </a:moveTo>
                  <a:lnTo>
                    <a:pt x="84" y="222"/>
                  </a:lnTo>
                  <a:lnTo>
                    <a:pt x="58" y="198"/>
                  </a:lnTo>
                  <a:lnTo>
                    <a:pt x="84" y="185"/>
                  </a:lnTo>
                  <a:lnTo>
                    <a:pt x="109" y="206"/>
                  </a:lnTo>
                  <a:lnTo>
                    <a:pt x="124" y="233"/>
                  </a:lnTo>
                  <a:lnTo>
                    <a:pt x="151" y="252"/>
                  </a:lnTo>
                  <a:lnTo>
                    <a:pt x="189" y="233"/>
                  </a:lnTo>
                  <a:lnTo>
                    <a:pt x="189" y="200"/>
                  </a:lnTo>
                  <a:lnTo>
                    <a:pt x="260" y="173"/>
                  </a:lnTo>
                  <a:lnTo>
                    <a:pt x="252" y="138"/>
                  </a:lnTo>
                  <a:lnTo>
                    <a:pt x="258" y="105"/>
                  </a:lnTo>
                  <a:lnTo>
                    <a:pt x="324" y="88"/>
                  </a:lnTo>
                  <a:lnTo>
                    <a:pt x="324" y="71"/>
                  </a:lnTo>
                  <a:lnTo>
                    <a:pt x="187" y="78"/>
                  </a:lnTo>
                  <a:lnTo>
                    <a:pt x="129" y="17"/>
                  </a:lnTo>
                  <a:lnTo>
                    <a:pt x="88" y="0"/>
                  </a:lnTo>
                  <a:lnTo>
                    <a:pt x="88" y="38"/>
                  </a:lnTo>
                  <a:lnTo>
                    <a:pt x="58" y="150"/>
                  </a:lnTo>
                  <a:lnTo>
                    <a:pt x="30" y="124"/>
                  </a:lnTo>
                  <a:lnTo>
                    <a:pt x="17" y="155"/>
                  </a:lnTo>
                  <a:lnTo>
                    <a:pt x="0" y="171"/>
                  </a:lnTo>
                  <a:lnTo>
                    <a:pt x="33" y="233"/>
                  </a:lnTo>
                  <a:close/>
                </a:path>
              </a:pathLst>
            </a:custGeom>
            <a:solidFill>
              <a:srgbClr val="F4C4C5"/>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7" name="Freeform 106"/>
            <p:cNvSpPr>
              <a:spLocks/>
            </p:cNvSpPr>
            <p:nvPr/>
          </p:nvSpPr>
          <p:spPr bwMode="auto">
            <a:xfrm>
              <a:off x="7899545" y="3620798"/>
              <a:ext cx="329636" cy="251794"/>
            </a:xfrm>
            <a:custGeom>
              <a:avLst/>
              <a:gdLst/>
              <a:ahLst/>
              <a:cxnLst>
                <a:cxn ang="0">
                  <a:pos x="344" y="339"/>
                </a:cxn>
                <a:cxn ang="0">
                  <a:pos x="236" y="339"/>
                </a:cxn>
                <a:cxn ang="0">
                  <a:pos x="160" y="367"/>
                </a:cxn>
                <a:cxn ang="0">
                  <a:pos x="68" y="446"/>
                </a:cxn>
                <a:cxn ang="0">
                  <a:pos x="0" y="480"/>
                </a:cxn>
                <a:cxn ang="0">
                  <a:pos x="5" y="542"/>
                </a:cxn>
                <a:cxn ang="0">
                  <a:pos x="48" y="502"/>
                </a:cxn>
                <a:cxn ang="0">
                  <a:pos x="69" y="516"/>
                </a:cxn>
                <a:cxn ang="0">
                  <a:pos x="31" y="604"/>
                </a:cxn>
                <a:cxn ang="0">
                  <a:pos x="68" y="604"/>
                </a:cxn>
                <a:cxn ang="0">
                  <a:pos x="71" y="632"/>
                </a:cxn>
                <a:cxn ang="0">
                  <a:pos x="117" y="564"/>
                </a:cxn>
                <a:cxn ang="0">
                  <a:pos x="139" y="495"/>
                </a:cxn>
                <a:cxn ang="0">
                  <a:pos x="128" y="463"/>
                </a:cxn>
                <a:cxn ang="0">
                  <a:pos x="182" y="420"/>
                </a:cxn>
                <a:cxn ang="0">
                  <a:pos x="160" y="508"/>
                </a:cxn>
                <a:cxn ang="0">
                  <a:pos x="226" y="488"/>
                </a:cxn>
                <a:cxn ang="0">
                  <a:pos x="263" y="501"/>
                </a:cxn>
                <a:cxn ang="0">
                  <a:pos x="287" y="474"/>
                </a:cxn>
                <a:cxn ang="0">
                  <a:pos x="275" y="428"/>
                </a:cxn>
                <a:cxn ang="0">
                  <a:pos x="275" y="399"/>
                </a:cxn>
                <a:cxn ang="0">
                  <a:pos x="306" y="411"/>
                </a:cxn>
                <a:cxn ang="0">
                  <a:pos x="306" y="480"/>
                </a:cxn>
                <a:cxn ang="0">
                  <a:pos x="344" y="502"/>
                </a:cxn>
                <a:cxn ang="0">
                  <a:pos x="364" y="459"/>
                </a:cxn>
                <a:cxn ang="0">
                  <a:pos x="411" y="459"/>
                </a:cxn>
                <a:cxn ang="0">
                  <a:pos x="418" y="420"/>
                </a:cxn>
                <a:cxn ang="0">
                  <a:pos x="471" y="437"/>
                </a:cxn>
                <a:cxn ang="0">
                  <a:pos x="505" y="411"/>
                </a:cxn>
                <a:cxn ang="0">
                  <a:pos x="550" y="383"/>
                </a:cxn>
                <a:cxn ang="0">
                  <a:pos x="570" y="405"/>
                </a:cxn>
                <a:cxn ang="0">
                  <a:pos x="601" y="411"/>
                </a:cxn>
                <a:cxn ang="0">
                  <a:pos x="623" y="359"/>
                </a:cxn>
                <a:cxn ang="0">
                  <a:pos x="623" y="246"/>
                </a:cxn>
                <a:cxn ang="0">
                  <a:pos x="684" y="135"/>
                </a:cxn>
                <a:cxn ang="0">
                  <a:pos x="687" y="80"/>
                </a:cxn>
                <a:cxn ang="0">
                  <a:pos x="653" y="51"/>
                </a:cxn>
                <a:cxn ang="0">
                  <a:pos x="660" y="0"/>
                </a:cxn>
                <a:cxn ang="0">
                  <a:pos x="642" y="0"/>
                </a:cxn>
                <a:cxn ang="0">
                  <a:pos x="628" y="25"/>
                </a:cxn>
                <a:cxn ang="0">
                  <a:pos x="591" y="15"/>
                </a:cxn>
                <a:cxn ang="0">
                  <a:pos x="563" y="34"/>
                </a:cxn>
                <a:cxn ang="0">
                  <a:pos x="575" y="151"/>
                </a:cxn>
                <a:cxn ang="0">
                  <a:pos x="482" y="253"/>
                </a:cxn>
                <a:cxn ang="0">
                  <a:pos x="432" y="284"/>
                </a:cxn>
                <a:cxn ang="0">
                  <a:pos x="416" y="274"/>
                </a:cxn>
                <a:cxn ang="0">
                  <a:pos x="416" y="241"/>
                </a:cxn>
                <a:cxn ang="0">
                  <a:pos x="392" y="246"/>
                </a:cxn>
                <a:cxn ang="0">
                  <a:pos x="344" y="339"/>
                </a:cxn>
              </a:cxnLst>
              <a:rect l="0" t="0" r="r" b="b"/>
              <a:pathLst>
                <a:path w="687" h="632">
                  <a:moveTo>
                    <a:pt x="344" y="339"/>
                  </a:moveTo>
                  <a:lnTo>
                    <a:pt x="236" y="339"/>
                  </a:lnTo>
                  <a:lnTo>
                    <a:pt x="160" y="367"/>
                  </a:lnTo>
                  <a:lnTo>
                    <a:pt x="68" y="446"/>
                  </a:lnTo>
                  <a:lnTo>
                    <a:pt x="0" y="480"/>
                  </a:lnTo>
                  <a:lnTo>
                    <a:pt x="5" y="542"/>
                  </a:lnTo>
                  <a:lnTo>
                    <a:pt x="48" y="502"/>
                  </a:lnTo>
                  <a:lnTo>
                    <a:pt x="69" y="516"/>
                  </a:lnTo>
                  <a:lnTo>
                    <a:pt x="31" y="604"/>
                  </a:lnTo>
                  <a:lnTo>
                    <a:pt x="68" y="604"/>
                  </a:lnTo>
                  <a:lnTo>
                    <a:pt x="71" y="632"/>
                  </a:lnTo>
                  <a:lnTo>
                    <a:pt x="117" y="564"/>
                  </a:lnTo>
                  <a:lnTo>
                    <a:pt x="139" y="495"/>
                  </a:lnTo>
                  <a:lnTo>
                    <a:pt x="128" y="463"/>
                  </a:lnTo>
                  <a:lnTo>
                    <a:pt x="182" y="420"/>
                  </a:lnTo>
                  <a:lnTo>
                    <a:pt x="160" y="508"/>
                  </a:lnTo>
                  <a:lnTo>
                    <a:pt x="226" y="488"/>
                  </a:lnTo>
                  <a:lnTo>
                    <a:pt x="263" y="501"/>
                  </a:lnTo>
                  <a:lnTo>
                    <a:pt x="287" y="474"/>
                  </a:lnTo>
                  <a:lnTo>
                    <a:pt x="275" y="428"/>
                  </a:lnTo>
                  <a:lnTo>
                    <a:pt x="275" y="399"/>
                  </a:lnTo>
                  <a:lnTo>
                    <a:pt x="306" y="411"/>
                  </a:lnTo>
                  <a:lnTo>
                    <a:pt x="306" y="480"/>
                  </a:lnTo>
                  <a:lnTo>
                    <a:pt x="344" y="502"/>
                  </a:lnTo>
                  <a:lnTo>
                    <a:pt x="364" y="459"/>
                  </a:lnTo>
                  <a:lnTo>
                    <a:pt x="411" y="459"/>
                  </a:lnTo>
                  <a:lnTo>
                    <a:pt x="418" y="420"/>
                  </a:lnTo>
                  <a:lnTo>
                    <a:pt x="471" y="437"/>
                  </a:lnTo>
                  <a:lnTo>
                    <a:pt x="505" y="411"/>
                  </a:lnTo>
                  <a:lnTo>
                    <a:pt x="550" y="383"/>
                  </a:lnTo>
                  <a:lnTo>
                    <a:pt x="570" y="405"/>
                  </a:lnTo>
                  <a:lnTo>
                    <a:pt x="601" y="411"/>
                  </a:lnTo>
                  <a:lnTo>
                    <a:pt x="623" y="359"/>
                  </a:lnTo>
                  <a:lnTo>
                    <a:pt x="623" y="246"/>
                  </a:lnTo>
                  <a:lnTo>
                    <a:pt x="684" y="135"/>
                  </a:lnTo>
                  <a:lnTo>
                    <a:pt x="687" y="80"/>
                  </a:lnTo>
                  <a:lnTo>
                    <a:pt x="653" y="51"/>
                  </a:lnTo>
                  <a:lnTo>
                    <a:pt x="660" y="0"/>
                  </a:lnTo>
                  <a:lnTo>
                    <a:pt x="642" y="0"/>
                  </a:lnTo>
                  <a:lnTo>
                    <a:pt x="628" y="25"/>
                  </a:lnTo>
                  <a:lnTo>
                    <a:pt x="591" y="15"/>
                  </a:lnTo>
                  <a:lnTo>
                    <a:pt x="563" y="34"/>
                  </a:lnTo>
                  <a:lnTo>
                    <a:pt x="575" y="151"/>
                  </a:lnTo>
                  <a:lnTo>
                    <a:pt x="482" y="253"/>
                  </a:lnTo>
                  <a:lnTo>
                    <a:pt x="432" y="284"/>
                  </a:lnTo>
                  <a:lnTo>
                    <a:pt x="416" y="274"/>
                  </a:lnTo>
                  <a:lnTo>
                    <a:pt x="416" y="241"/>
                  </a:lnTo>
                  <a:lnTo>
                    <a:pt x="392" y="246"/>
                  </a:lnTo>
                  <a:lnTo>
                    <a:pt x="344" y="339"/>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8" name="Freeform 107"/>
            <p:cNvSpPr>
              <a:spLocks/>
            </p:cNvSpPr>
            <p:nvPr/>
          </p:nvSpPr>
          <p:spPr bwMode="auto">
            <a:xfrm>
              <a:off x="5484141" y="3649484"/>
              <a:ext cx="57830" cy="25498"/>
            </a:xfrm>
            <a:custGeom>
              <a:avLst/>
              <a:gdLst/>
              <a:ahLst/>
              <a:cxnLst>
                <a:cxn ang="0">
                  <a:pos x="32" y="2"/>
                </a:cxn>
                <a:cxn ang="0">
                  <a:pos x="21" y="22"/>
                </a:cxn>
                <a:cxn ang="0">
                  <a:pos x="0" y="39"/>
                </a:cxn>
                <a:cxn ang="0">
                  <a:pos x="10" y="62"/>
                </a:cxn>
                <a:cxn ang="0">
                  <a:pos x="54" y="47"/>
                </a:cxn>
                <a:cxn ang="0">
                  <a:pos x="66" y="27"/>
                </a:cxn>
                <a:cxn ang="0">
                  <a:pos x="123" y="0"/>
                </a:cxn>
                <a:cxn ang="0">
                  <a:pos x="80" y="11"/>
                </a:cxn>
                <a:cxn ang="0">
                  <a:pos x="32" y="2"/>
                </a:cxn>
              </a:cxnLst>
              <a:rect l="0" t="0" r="r" b="b"/>
              <a:pathLst>
                <a:path w="123" h="62">
                  <a:moveTo>
                    <a:pt x="32" y="2"/>
                  </a:moveTo>
                  <a:lnTo>
                    <a:pt x="21" y="22"/>
                  </a:lnTo>
                  <a:lnTo>
                    <a:pt x="0" y="39"/>
                  </a:lnTo>
                  <a:lnTo>
                    <a:pt x="10" y="62"/>
                  </a:lnTo>
                  <a:lnTo>
                    <a:pt x="54" y="47"/>
                  </a:lnTo>
                  <a:lnTo>
                    <a:pt x="66" y="27"/>
                  </a:lnTo>
                  <a:lnTo>
                    <a:pt x="123" y="0"/>
                  </a:lnTo>
                  <a:lnTo>
                    <a:pt x="80" y="11"/>
                  </a:lnTo>
                  <a:lnTo>
                    <a:pt x="32" y="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09" name="Freeform 108"/>
            <p:cNvSpPr>
              <a:spLocks/>
            </p:cNvSpPr>
            <p:nvPr/>
          </p:nvSpPr>
          <p:spPr bwMode="auto">
            <a:xfrm>
              <a:off x="5567029" y="3635142"/>
              <a:ext cx="136867" cy="92431"/>
            </a:xfrm>
            <a:custGeom>
              <a:avLst/>
              <a:gdLst/>
              <a:ahLst/>
              <a:cxnLst>
                <a:cxn ang="0">
                  <a:pos x="4" y="231"/>
                </a:cxn>
                <a:cxn ang="0">
                  <a:pos x="53" y="231"/>
                </a:cxn>
                <a:cxn ang="0">
                  <a:pos x="168" y="209"/>
                </a:cxn>
                <a:cxn ang="0">
                  <a:pos x="254" y="153"/>
                </a:cxn>
                <a:cxn ang="0">
                  <a:pos x="251" y="89"/>
                </a:cxn>
                <a:cxn ang="0">
                  <a:pos x="284" y="46"/>
                </a:cxn>
                <a:cxn ang="0">
                  <a:pos x="248" y="31"/>
                </a:cxn>
                <a:cxn ang="0">
                  <a:pos x="152" y="46"/>
                </a:cxn>
                <a:cxn ang="0">
                  <a:pos x="68" y="0"/>
                </a:cxn>
                <a:cxn ang="0">
                  <a:pos x="38" y="46"/>
                </a:cxn>
                <a:cxn ang="0">
                  <a:pos x="35" y="90"/>
                </a:cxn>
                <a:cxn ang="0">
                  <a:pos x="16" y="129"/>
                </a:cxn>
                <a:cxn ang="0">
                  <a:pos x="47" y="136"/>
                </a:cxn>
                <a:cxn ang="0">
                  <a:pos x="38" y="153"/>
                </a:cxn>
                <a:cxn ang="0">
                  <a:pos x="0" y="191"/>
                </a:cxn>
                <a:cxn ang="0">
                  <a:pos x="4" y="231"/>
                </a:cxn>
              </a:cxnLst>
              <a:rect l="0" t="0" r="r" b="b"/>
              <a:pathLst>
                <a:path w="284" h="231">
                  <a:moveTo>
                    <a:pt x="4" y="231"/>
                  </a:moveTo>
                  <a:lnTo>
                    <a:pt x="53" y="231"/>
                  </a:lnTo>
                  <a:lnTo>
                    <a:pt x="168" y="209"/>
                  </a:lnTo>
                  <a:lnTo>
                    <a:pt x="254" y="153"/>
                  </a:lnTo>
                  <a:lnTo>
                    <a:pt x="251" y="89"/>
                  </a:lnTo>
                  <a:lnTo>
                    <a:pt x="284" y="46"/>
                  </a:lnTo>
                  <a:lnTo>
                    <a:pt x="248" y="31"/>
                  </a:lnTo>
                  <a:lnTo>
                    <a:pt x="152" y="46"/>
                  </a:lnTo>
                  <a:lnTo>
                    <a:pt x="68" y="0"/>
                  </a:lnTo>
                  <a:lnTo>
                    <a:pt x="38" y="46"/>
                  </a:lnTo>
                  <a:lnTo>
                    <a:pt x="35" y="90"/>
                  </a:lnTo>
                  <a:lnTo>
                    <a:pt x="16" y="129"/>
                  </a:lnTo>
                  <a:lnTo>
                    <a:pt x="47" y="136"/>
                  </a:lnTo>
                  <a:lnTo>
                    <a:pt x="38" y="153"/>
                  </a:lnTo>
                  <a:lnTo>
                    <a:pt x="0" y="191"/>
                  </a:lnTo>
                  <a:lnTo>
                    <a:pt x="4" y="231"/>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0" name="Freeform 109"/>
            <p:cNvSpPr>
              <a:spLocks/>
            </p:cNvSpPr>
            <p:nvPr/>
          </p:nvSpPr>
          <p:spPr bwMode="auto">
            <a:xfrm>
              <a:off x="5559320" y="3686138"/>
              <a:ext cx="30844" cy="25498"/>
            </a:xfrm>
            <a:custGeom>
              <a:avLst/>
              <a:gdLst/>
              <a:ahLst/>
              <a:cxnLst>
                <a:cxn ang="0">
                  <a:pos x="33" y="0"/>
                </a:cxn>
                <a:cxn ang="0">
                  <a:pos x="0" y="54"/>
                </a:cxn>
                <a:cxn ang="0">
                  <a:pos x="18" y="62"/>
                </a:cxn>
                <a:cxn ang="0">
                  <a:pos x="54" y="26"/>
                </a:cxn>
                <a:cxn ang="0">
                  <a:pos x="64" y="8"/>
                </a:cxn>
                <a:cxn ang="0">
                  <a:pos x="33" y="0"/>
                </a:cxn>
              </a:cxnLst>
              <a:rect l="0" t="0" r="r" b="b"/>
              <a:pathLst>
                <a:path w="64" h="62">
                  <a:moveTo>
                    <a:pt x="33" y="0"/>
                  </a:moveTo>
                  <a:lnTo>
                    <a:pt x="0" y="54"/>
                  </a:lnTo>
                  <a:lnTo>
                    <a:pt x="18" y="62"/>
                  </a:lnTo>
                  <a:lnTo>
                    <a:pt x="54" y="26"/>
                  </a:lnTo>
                  <a:lnTo>
                    <a:pt x="64" y="8"/>
                  </a:lnTo>
                  <a:lnTo>
                    <a:pt x="33"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1" name="Freeform 110"/>
            <p:cNvSpPr>
              <a:spLocks/>
            </p:cNvSpPr>
            <p:nvPr/>
          </p:nvSpPr>
          <p:spPr bwMode="auto">
            <a:xfrm>
              <a:off x="5528476" y="3710042"/>
              <a:ext cx="40481" cy="90838"/>
            </a:xfrm>
            <a:custGeom>
              <a:avLst/>
              <a:gdLst/>
              <a:ahLst/>
              <a:cxnLst>
                <a:cxn ang="0">
                  <a:pos x="27" y="83"/>
                </a:cxn>
                <a:cxn ang="0">
                  <a:pos x="65" y="0"/>
                </a:cxn>
                <a:cxn ang="0">
                  <a:pos x="83" y="8"/>
                </a:cxn>
                <a:cxn ang="0">
                  <a:pos x="85" y="47"/>
                </a:cxn>
                <a:cxn ang="0">
                  <a:pos x="57" y="108"/>
                </a:cxn>
                <a:cxn ang="0">
                  <a:pos x="62" y="129"/>
                </a:cxn>
                <a:cxn ang="0">
                  <a:pos x="49" y="230"/>
                </a:cxn>
                <a:cxn ang="0">
                  <a:pos x="0" y="114"/>
                </a:cxn>
                <a:cxn ang="0">
                  <a:pos x="27" y="83"/>
                </a:cxn>
              </a:cxnLst>
              <a:rect l="0" t="0" r="r" b="b"/>
              <a:pathLst>
                <a:path w="85" h="230">
                  <a:moveTo>
                    <a:pt x="27" y="83"/>
                  </a:moveTo>
                  <a:lnTo>
                    <a:pt x="65" y="0"/>
                  </a:lnTo>
                  <a:lnTo>
                    <a:pt x="83" y="8"/>
                  </a:lnTo>
                  <a:lnTo>
                    <a:pt x="85" y="47"/>
                  </a:lnTo>
                  <a:lnTo>
                    <a:pt x="57" y="108"/>
                  </a:lnTo>
                  <a:lnTo>
                    <a:pt x="62" y="129"/>
                  </a:lnTo>
                  <a:lnTo>
                    <a:pt x="49" y="230"/>
                  </a:lnTo>
                  <a:lnTo>
                    <a:pt x="0" y="114"/>
                  </a:lnTo>
                  <a:lnTo>
                    <a:pt x="27" y="8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2" name="Freeform 111"/>
            <p:cNvSpPr>
              <a:spLocks/>
            </p:cNvSpPr>
            <p:nvPr/>
          </p:nvSpPr>
          <p:spPr bwMode="auto">
            <a:xfrm>
              <a:off x="5551608" y="3719604"/>
              <a:ext cx="100240" cy="92431"/>
            </a:xfrm>
            <a:custGeom>
              <a:avLst/>
              <a:gdLst/>
              <a:ahLst/>
              <a:cxnLst>
                <a:cxn ang="0">
                  <a:pos x="37" y="22"/>
                </a:cxn>
                <a:cxn ang="0">
                  <a:pos x="87" y="22"/>
                </a:cxn>
                <a:cxn ang="0">
                  <a:pos x="200" y="0"/>
                </a:cxn>
                <a:cxn ang="0">
                  <a:pos x="205" y="76"/>
                </a:cxn>
                <a:cxn ang="0">
                  <a:pos x="174" y="94"/>
                </a:cxn>
                <a:cxn ang="0">
                  <a:pos x="87" y="85"/>
                </a:cxn>
                <a:cxn ang="0">
                  <a:pos x="98" y="115"/>
                </a:cxn>
                <a:cxn ang="0">
                  <a:pos x="116" y="149"/>
                </a:cxn>
                <a:cxn ang="0">
                  <a:pos x="34" y="233"/>
                </a:cxn>
                <a:cxn ang="0">
                  <a:pos x="0" y="208"/>
                </a:cxn>
                <a:cxn ang="0">
                  <a:pos x="0" y="205"/>
                </a:cxn>
                <a:cxn ang="0">
                  <a:pos x="14" y="106"/>
                </a:cxn>
                <a:cxn ang="0">
                  <a:pos x="8" y="82"/>
                </a:cxn>
                <a:cxn ang="0">
                  <a:pos x="37" y="22"/>
                </a:cxn>
              </a:cxnLst>
              <a:rect l="0" t="0" r="r" b="b"/>
              <a:pathLst>
                <a:path w="205" h="233">
                  <a:moveTo>
                    <a:pt x="37" y="22"/>
                  </a:moveTo>
                  <a:lnTo>
                    <a:pt x="87" y="22"/>
                  </a:lnTo>
                  <a:lnTo>
                    <a:pt x="200" y="0"/>
                  </a:lnTo>
                  <a:lnTo>
                    <a:pt x="205" y="76"/>
                  </a:lnTo>
                  <a:lnTo>
                    <a:pt x="174" y="94"/>
                  </a:lnTo>
                  <a:lnTo>
                    <a:pt x="87" y="85"/>
                  </a:lnTo>
                  <a:lnTo>
                    <a:pt x="98" y="115"/>
                  </a:lnTo>
                  <a:lnTo>
                    <a:pt x="116" y="149"/>
                  </a:lnTo>
                  <a:lnTo>
                    <a:pt x="34" y="233"/>
                  </a:lnTo>
                  <a:lnTo>
                    <a:pt x="0" y="208"/>
                  </a:lnTo>
                  <a:lnTo>
                    <a:pt x="0" y="205"/>
                  </a:lnTo>
                  <a:lnTo>
                    <a:pt x="14" y="106"/>
                  </a:lnTo>
                  <a:lnTo>
                    <a:pt x="8" y="82"/>
                  </a:lnTo>
                  <a:lnTo>
                    <a:pt x="37" y="2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3" name="Freeform 112"/>
            <p:cNvSpPr>
              <a:spLocks/>
            </p:cNvSpPr>
            <p:nvPr/>
          </p:nvSpPr>
          <p:spPr bwMode="auto">
            <a:xfrm>
              <a:off x="5476428" y="3754663"/>
              <a:ext cx="75181" cy="86056"/>
            </a:xfrm>
            <a:custGeom>
              <a:avLst/>
              <a:gdLst/>
              <a:ahLst/>
              <a:cxnLst>
                <a:cxn ang="0">
                  <a:pos x="126" y="195"/>
                </a:cxn>
                <a:cxn ang="0">
                  <a:pos x="107" y="213"/>
                </a:cxn>
                <a:cxn ang="0">
                  <a:pos x="83" y="217"/>
                </a:cxn>
                <a:cxn ang="0">
                  <a:pos x="66" y="192"/>
                </a:cxn>
                <a:cxn ang="0">
                  <a:pos x="0" y="27"/>
                </a:cxn>
                <a:cxn ang="0">
                  <a:pos x="19" y="9"/>
                </a:cxn>
                <a:cxn ang="0">
                  <a:pos x="71" y="9"/>
                </a:cxn>
                <a:cxn ang="0">
                  <a:pos x="106" y="0"/>
                </a:cxn>
                <a:cxn ang="0">
                  <a:pos x="155" y="117"/>
                </a:cxn>
                <a:cxn ang="0">
                  <a:pos x="155" y="119"/>
                </a:cxn>
                <a:cxn ang="0">
                  <a:pos x="126" y="195"/>
                </a:cxn>
              </a:cxnLst>
              <a:rect l="0" t="0" r="r" b="b"/>
              <a:pathLst>
                <a:path w="155" h="217">
                  <a:moveTo>
                    <a:pt x="126" y="195"/>
                  </a:moveTo>
                  <a:lnTo>
                    <a:pt x="107" y="213"/>
                  </a:lnTo>
                  <a:lnTo>
                    <a:pt x="83" y="217"/>
                  </a:lnTo>
                  <a:lnTo>
                    <a:pt x="66" y="192"/>
                  </a:lnTo>
                  <a:lnTo>
                    <a:pt x="0" y="27"/>
                  </a:lnTo>
                  <a:lnTo>
                    <a:pt x="19" y="9"/>
                  </a:lnTo>
                  <a:lnTo>
                    <a:pt x="71" y="9"/>
                  </a:lnTo>
                  <a:lnTo>
                    <a:pt x="106" y="0"/>
                  </a:lnTo>
                  <a:lnTo>
                    <a:pt x="155" y="117"/>
                  </a:lnTo>
                  <a:lnTo>
                    <a:pt x="155" y="119"/>
                  </a:lnTo>
                  <a:lnTo>
                    <a:pt x="126" y="19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4" name="Freeform 113"/>
            <p:cNvSpPr>
              <a:spLocks/>
            </p:cNvSpPr>
            <p:nvPr/>
          </p:nvSpPr>
          <p:spPr bwMode="auto">
            <a:xfrm>
              <a:off x="5647993" y="3643109"/>
              <a:ext cx="223613" cy="194422"/>
            </a:xfrm>
            <a:custGeom>
              <a:avLst/>
              <a:gdLst/>
              <a:ahLst/>
              <a:cxnLst>
                <a:cxn ang="0">
                  <a:pos x="464" y="402"/>
                </a:cxn>
                <a:cxn ang="0">
                  <a:pos x="464" y="438"/>
                </a:cxn>
                <a:cxn ang="0">
                  <a:pos x="401" y="438"/>
                </a:cxn>
                <a:cxn ang="0">
                  <a:pos x="384" y="489"/>
                </a:cxn>
                <a:cxn ang="0">
                  <a:pos x="273" y="455"/>
                </a:cxn>
                <a:cxn ang="0">
                  <a:pos x="225" y="471"/>
                </a:cxn>
                <a:cxn ang="0">
                  <a:pos x="191" y="438"/>
                </a:cxn>
                <a:cxn ang="0">
                  <a:pos x="192" y="384"/>
                </a:cxn>
                <a:cxn ang="0">
                  <a:pos x="157" y="376"/>
                </a:cxn>
                <a:cxn ang="0">
                  <a:pos x="91" y="376"/>
                </a:cxn>
                <a:cxn ang="0">
                  <a:pos x="5" y="265"/>
                </a:cxn>
                <a:cxn ang="0">
                  <a:pos x="0" y="189"/>
                </a:cxn>
                <a:cxn ang="0">
                  <a:pos x="88" y="134"/>
                </a:cxn>
                <a:cxn ang="0">
                  <a:pos x="85" y="68"/>
                </a:cxn>
                <a:cxn ang="0">
                  <a:pos x="117" y="23"/>
                </a:cxn>
                <a:cxn ang="0">
                  <a:pos x="165" y="0"/>
                </a:cxn>
                <a:cxn ang="0">
                  <a:pos x="212" y="13"/>
                </a:cxn>
                <a:cxn ang="0">
                  <a:pos x="273" y="13"/>
                </a:cxn>
                <a:cxn ang="0">
                  <a:pos x="273" y="47"/>
                </a:cxn>
                <a:cxn ang="0">
                  <a:pos x="311" y="78"/>
                </a:cxn>
                <a:cxn ang="0">
                  <a:pos x="325" y="123"/>
                </a:cxn>
                <a:cxn ang="0">
                  <a:pos x="295" y="150"/>
                </a:cxn>
                <a:cxn ang="0">
                  <a:pos x="295" y="197"/>
                </a:cxn>
                <a:cxn ang="0">
                  <a:pos x="311" y="215"/>
                </a:cxn>
                <a:cxn ang="0">
                  <a:pos x="347" y="210"/>
                </a:cxn>
                <a:cxn ang="0">
                  <a:pos x="347" y="252"/>
                </a:cxn>
                <a:cxn ang="0">
                  <a:pos x="359" y="266"/>
                </a:cxn>
                <a:cxn ang="0">
                  <a:pos x="412" y="266"/>
                </a:cxn>
                <a:cxn ang="0">
                  <a:pos x="412" y="343"/>
                </a:cxn>
                <a:cxn ang="0">
                  <a:pos x="444" y="369"/>
                </a:cxn>
                <a:cxn ang="0">
                  <a:pos x="464" y="402"/>
                </a:cxn>
              </a:cxnLst>
              <a:rect l="0" t="0" r="r" b="b"/>
              <a:pathLst>
                <a:path w="464" h="489">
                  <a:moveTo>
                    <a:pt x="464" y="402"/>
                  </a:moveTo>
                  <a:lnTo>
                    <a:pt x="464" y="438"/>
                  </a:lnTo>
                  <a:lnTo>
                    <a:pt x="401" y="438"/>
                  </a:lnTo>
                  <a:lnTo>
                    <a:pt x="384" y="489"/>
                  </a:lnTo>
                  <a:lnTo>
                    <a:pt x="273" y="455"/>
                  </a:lnTo>
                  <a:lnTo>
                    <a:pt x="225" y="471"/>
                  </a:lnTo>
                  <a:lnTo>
                    <a:pt x="191" y="438"/>
                  </a:lnTo>
                  <a:lnTo>
                    <a:pt x="192" y="384"/>
                  </a:lnTo>
                  <a:lnTo>
                    <a:pt x="157" y="376"/>
                  </a:lnTo>
                  <a:lnTo>
                    <a:pt x="91" y="376"/>
                  </a:lnTo>
                  <a:lnTo>
                    <a:pt x="5" y="265"/>
                  </a:lnTo>
                  <a:lnTo>
                    <a:pt x="0" y="189"/>
                  </a:lnTo>
                  <a:lnTo>
                    <a:pt x="88" y="134"/>
                  </a:lnTo>
                  <a:lnTo>
                    <a:pt x="85" y="68"/>
                  </a:lnTo>
                  <a:lnTo>
                    <a:pt x="117" y="23"/>
                  </a:lnTo>
                  <a:lnTo>
                    <a:pt x="165" y="0"/>
                  </a:lnTo>
                  <a:lnTo>
                    <a:pt x="212" y="13"/>
                  </a:lnTo>
                  <a:lnTo>
                    <a:pt x="273" y="13"/>
                  </a:lnTo>
                  <a:lnTo>
                    <a:pt x="273" y="47"/>
                  </a:lnTo>
                  <a:lnTo>
                    <a:pt x="311" y="78"/>
                  </a:lnTo>
                  <a:lnTo>
                    <a:pt x="325" y="123"/>
                  </a:lnTo>
                  <a:lnTo>
                    <a:pt x="295" y="150"/>
                  </a:lnTo>
                  <a:lnTo>
                    <a:pt x="295" y="197"/>
                  </a:lnTo>
                  <a:lnTo>
                    <a:pt x="311" y="215"/>
                  </a:lnTo>
                  <a:lnTo>
                    <a:pt x="347" y="210"/>
                  </a:lnTo>
                  <a:lnTo>
                    <a:pt x="347" y="252"/>
                  </a:lnTo>
                  <a:lnTo>
                    <a:pt x="359" y="266"/>
                  </a:lnTo>
                  <a:lnTo>
                    <a:pt x="412" y="266"/>
                  </a:lnTo>
                  <a:lnTo>
                    <a:pt x="412" y="343"/>
                  </a:lnTo>
                  <a:lnTo>
                    <a:pt x="444" y="369"/>
                  </a:lnTo>
                  <a:lnTo>
                    <a:pt x="464" y="402"/>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5" name="Freeform 114"/>
            <p:cNvSpPr>
              <a:spLocks/>
            </p:cNvSpPr>
            <p:nvPr/>
          </p:nvSpPr>
          <p:spPr bwMode="auto">
            <a:xfrm>
              <a:off x="5833052" y="3818409"/>
              <a:ext cx="48193" cy="28685"/>
            </a:xfrm>
            <a:custGeom>
              <a:avLst/>
              <a:gdLst/>
              <a:ahLst/>
              <a:cxnLst>
                <a:cxn ang="0">
                  <a:pos x="100" y="71"/>
                </a:cxn>
                <a:cxn ang="0">
                  <a:pos x="0" y="49"/>
                </a:cxn>
                <a:cxn ang="0">
                  <a:pos x="17" y="0"/>
                </a:cxn>
                <a:cxn ang="0">
                  <a:pos x="80" y="0"/>
                </a:cxn>
                <a:cxn ang="0">
                  <a:pos x="67" y="13"/>
                </a:cxn>
                <a:cxn ang="0">
                  <a:pos x="76" y="34"/>
                </a:cxn>
                <a:cxn ang="0">
                  <a:pos x="100" y="71"/>
                </a:cxn>
              </a:cxnLst>
              <a:rect l="0" t="0" r="r" b="b"/>
              <a:pathLst>
                <a:path w="100" h="71">
                  <a:moveTo>
                    <a:pt x="100" y="71"/>
                  </a:moveTo>
                  <a:lnTo>
                    <a:pt x="0" y="49"/>
                  </a:lnTo>
                  <a:lnTo>
                    <a:pt x="17" y="0"/>
                  </a:lnTo>
                  <a:lnTo>
                    <a:pt x="80" y="0"/>
                  </a:lnTo>
                  <a:lnTo>
                    <a:pt x="67" y="13"/>
                  </a:lnTo>
                  <a:lnTo>
                    <a:pt x="76" y="34"/>
                  </a:lnTo>
                  <a:lnTo>
                    <a:pt x="100" y="7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6" name="Freeform 115"/>
            <p:cNvSpPr>
              <a:spLocks/>
            </p:cNvSpPr>
            <p:nvPr/>
          </p:nvSpPr>
          <p:spPr bwMode="auto">
            <a:xfrm>
              <a:off x="5937148" y="3890122"/>
              <a:ext cx="28916" cy="41434"/>
            </a:xfrm>
            <a:custGeom>
              <a:avLst/>
              <a:gdLst/>
              <a:ahLst/>
              <a:cxnLst>
                <a:cxn ang="0">
                  <a:pos x="0" y="93"/>
                </a:cxn>
                <a:cxn ang="0">
                  <a:pos x="19" y="77"/>
                </a:cxn>
                <a:cxn ang="0">
                  <a:pos x="20" y="20"/>
                </a:cxn>
                <a:cxn ang="0">
                  <a:pos x="33" y="0"/>
                </a:cxn>
                <a:cxn ang="0">
                  <a:pos x="50" y="2"/>
                </a:cxn>
                <a:cxn ang="0">
                  <a:pos x="57" y="54"/>
                </a:cxn>
                <a:cxn ang="0">
                  <a:pos x="19" y="106"/>
                </a:cxn>
                <a:cxn ang="0">
                  <a:pos x="0" y="93"/>
                </a:cxn>
              </a:cxnLst>
              <a:rect l="0" t="0" r="r" b="b"/>
              <a:pathLst>
                <a:path w="57" h="106">
                  <a:moveTo>
                    <a:pt x="0" y="93"/>
                  </a:moveTo>
                  <a:lnTo>
                    <a:pt x="19" y="77"/>
                  </a:lnTo>
                  <a:lnTo>
                    <a:pt x="20" y="20"/>
                  </a:lnTo>
                  <a:lnTo>
                    <a:pt x="33" y="0"/>
                  </a:lnTo>
                  <a:lnTo>
                    <a:pt x="50" y="2"/>
                  </a:lnTo>
                  <a:lnTo>
                    <a:pt x="57" y="54"/>
                  </a:lnTo>
                  <a:lnTo>
                    <a:pt x="19" y="106"/>
                  </a:lnTo>
                  <a:lnTo>
                    <a:pt x="0" y="9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7" name="Freeform 116"/>
            <p:cNvSpPr>
              <a:spLocks/>
            </p:cNvSpPr>
            <p:nvPr/>
          </p:nvSpPr>
          <p:spPr bwMode="auto">
            <a:xfrm>
              <a:off x="5912088" y="3891715"/>
              <a:ext cx="173493" cy="70120"/>
            </a:xfrm>
            <a:custGeom>
              <a:avLst/>
              <a:gdLst/>
              <a:ahLst/>
              <a:cxnLst>
                <a:cxn ang="0">
                  <a:pos x="357" y="13"/>
                </a:cxn>
                <a:cxn ang="0">
                  <a:pos x="320" y="0"/>
                </a:cxn>
                <a:cxn ang="0">
                  <a:pos x="266" y="60"/>
                </a:cxn>
                <a:cxn ang="0">
                  <a:pos x="231" y="70"/>
                </a:cxn>
                <a:cxn ang="0">
                  <a:pos x="199" y="108"/>
                </a:cxn>
                <a:cxn ang="0">
                  <a:pos x="84" y="100"/>
                </a:cxn>
                <a:cxn ang="0">
                  <a:pos x="69" y="102"/>
                </a:cxn>
                <a:cxn ang="0">
                  <a:pos x="0" y="124"/>
                </a:cxn>
                <a:cxn ang="0">
                  <a:pos x="4" y="165"/>
                </a:cxn>
                <a:cxn ang="0">
                  <a:pos x="130" y="177"/>
                </a:cxn>
                <a:cxn ang="0">
                  <a:pos x="212" y="148"/>
                </a:cxn>
                <a:cxn ang="0">
                  <a:pos x="253" y="124"/>
                </a:cxn>
                <a:cxn ang="0">
                  <a:pos x="337" y="75"/>
                </a:cxn>
                <a:cxn ang="0">
                  <a:pos x="357" y="13"/>
                </a:cxn>
              </a:cxnLst>
              <a:rect l="0" t="0" r="r" b="b"/>
              <a:pathLst>
                <a:path w="357" h="177">
                  <a:moveTo>
                    <a:pt x="357" y="13"/>
                  </a:moveTo>
                  <a:lnTo>
                    <a:pt x="320" y="0"/>
                  </a:lnTo>
                  <a:lnTo>
                    <a:pt x="266" y="60"/>
                  </a:lnTo>
                  <a:lnTo>
                    <a:pt x="231" y="70"/>
                  </a:lnTo>
                  <a:lnTo>
                    <a:pt x="199" y="108"/>
                  </a:lnTo>
                  <a:lnTo>
                    <a:pt x="84" y="100"/>
                  </a:lnTo>
                  <a:lnTo>
                    <a:pt x="69" y="102"/>
                  </a:lnTo>
                  <a:lnTo>
                    <a:pt x="0" y="124"/>
                  </a:lnTo>
                  <a:lnTo>
                    <a:pt x="4" y="165"/>
                  </a:lnTo>
                  <a:lnTo>
                    <a:pt x="130" y="177"/>
                  </a:lnTo>
                  <a:lnTo>
                    <a:pt x="212" y="148"/>
                  </a:lnTo>
                  <a:lnTo>
                    <a:pt x="253" y="124"/>
                  </a:lnTo>
                  <a:lnTo>
                    <a:pt x="337" y="75"/>
                  </a:lnTo>
                  <a:lnTo>
                    <a:pt x="357" y="13"/>
                  </a:lnTo>
                  <a:close/>
                </a:path>
              </a:pathLst>
            </a:custGeom>
            <a:solidFill>
              <a:schemeClr val="accent1">
                <a:lumMod val="20000"/>
                <a:lumOff val="8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8" name="Freeform 117"/>
            <p:cNvSpPr>
              <a:spLocks/>
            </p:cNvSpPr>
            <p:nvPr/>
          </p:nvSpPr>
          <p:spPr bwMode="auto">
            <a:xfrm>
              <a:off x="5962209" y="3920402"/>
              <a:ext cx="194697" cy="176893"/>
            </a:xfrm>
            <a:custGeom>
              <a:avLst/>
              <a:gdLst/>
              <a:ahLst/>
              <a:cxnLst>
                <a:cxn ang="0">
                  <a:pos x="235" y="0"/>
                </a:cxn>
                <a:cxn ang="0">
                  <a:pos x="151" y="50"/>
                </a:cxn>
                <a:cxn ang="0">
                  <a:pos x="170" y="164"/>
                </a:cxn>
                <a:cxn ang="0">
                  <a:pos x="118" y="251"/>
                </a:cxn>
                <a:cxn ang="0">
                  <a:pos x="0" y="338"/>
                </a:cxn>
                <a:cxn ang="0">
                  <a:pos x="44" y="443"/>
                </a:cxn>
                <a:cxn ang="0">
                  <a:pos x="108" y="421"/>
                </a:cxn>
                <a:cxn ang="0">
                  <a:pos x="206" y="413"/>
                </a:cxn>
                <a:cxn ang="0">
                  <a:pos x="221" y="374"/>
                </a:cxn>
                <a:cxn ang="0">
                  <a:pos x="269" y="370"/>
                </a:cxn>
                <a:cxn ang="0">
                  <a:pos x="269" y="341"/>
                </a:cxn>
                <a:cxn ang="0">
                  <a:pos x="292" y="341"/>
                </a:cxn>
                <a:cxn ang="0">
                  <a:pos x="286" y="302"/>
                </a:cxn>
                <a:cxn ang="0">
                  <a:pos x="403" y="202"/>
                </a:cxn>
                <a:cxn ang="0">
                  <a:pos x="406" y="175"/>
                </a:cxn>
                <a:cxn ang="0">
                  <a:pos x="319" y="64"/>
                </a:cxn>
                <a:cxn ang="0">
                  <a:pos x="254" y="64"/>
                </a:cxn>
                <a:cxn ang="0">
                  <a:pos x="235" y="0"/>
                </a:cxn>
              </a:cxnLst>
              <a:rect l="0" t="0" r="r" b="b"/>
              <a:pathLst>
                <a:path w="406" h="443">
                  <a:moveTo>
                    <a:pt x="235" y="0"/>
                  </a:moveTo>
                  <a:lnTo>
                    <a:pt x="151" y="50"/>
                  </a:lnTo>
                  <a:lnTo>
                    <a:pt x="170" y="164"/>
                  </a:lnTo>
                  <a:lnTo>
                    <a:pt x="118" y="251"/>
                  </a:lnTo>
                  <a:lnTo>
                    <a:pt x="0" y="338"/>
                  </a:lnTo>
                  <a:lnTo>
                    <a:pt x="44" y="443"/>
                  </a:lnTo>
                  <a:lnTo>
                    <a:pt x="108" y="421"/>
                  </a:lnTo>
                  <a:lnTo>
                    <a:pt x="206" y="413"/>
                  </a:lnTo>
                  <a:lnTo>
                    <a:pt x="221" y="374"/>
                  </a:lnTo>
                  <a:lnTo>
                    <a:pt x="269" y="370"/>
                  </a:lnTo>
                  <a:lnTo>
                    <a:pt x="269" y="341"/>
                  </a:lnTo>
                  <a:lnTo>
                    <a:pt x="292" y="341"/>
                  </a:lnTo>
                  <a:lnTo>
                    <a:pt x="286" y="302"/>
                  </a:lnTo>
                  <a:lnTo>
                    <a:pt x="403" y="202"/>
                  </a:lnTo>
                  <a:lnTo>
                    <a:pt x="406" y="175"/>
                  </a:lnTo>
                  <a:lnTo>
                    <a:pt x="319" y="64"/>
                  </a:lnTo>
                  <a:lnTo>
                    <a:pt x="254" y="64"/>
                  </a:lnTo>
                  <a:lnTo>
                    <a:pt x="235"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19" name="Freeform 118"/>
            <p:cNvSpPr>
              <a:spLocks/>
            </p:cNvSpPr>
            <p:nvPr/>
          </p:nvSpPr>
          <p:spPr bwMode="auto">
            <a:xfrm>
              <a:off x="6166543" y="3643109"/>
              <a:ext cx="358552" cy="194422"/>
            </a:xfrm>
            <a:custGeom>
              <a:avLst/>
              <a:gdLst/>
              <a:ahLst/>
              <a:cxnLst>
                <a:cxn ang="0">
                  <a:pos x="34" y="489"/>
                </a:cxn>
                <a:cxn ang="0">
                  <a:pos x="34" y="468"/>
                </a:cxn>
                <a:cxn ang="0">
                  <a:pos x="83" y="424"/>
                </a:cxn>
                <a:cxn ang="0">
                  <a:pos x="83" y="384"/>
                </a:cxn>
                <a:cxn ang="0">
                  <a:pos x="47" y="384"/>
                </a:cxn>
                <a:cxn ang="0">
                  <a:pos x="0" y="313"/>
                </a:cxn>
                <a:cxn ang="0">
                  <a:pos x="41" y="281"/>
                </a:cxn>
                <a:cxn ang="0">
                  <a:pos x="47" y="255"/>
                </a:cxn>
                <a:cxn ang="0">
                  <a:pos x="8" y="221"/>
                </a:cxn>
                <a:cxn ang="0">
                  <a:pos x="47" y="189"/>
                </a:cxn>
                <a:cxn ang="0">
                  <a:pos x="51" y="101"/>
                </a:cxn>
                <a:cxn ang="0">
                  <a:pos x="72" y="81"/>
                </a:cxn>
                <a:cxn ang="0">
                  <a:pos x="257" y="112"/>
                </a:cxn>
                <a:cxn ang="0">
                  <a:pos x="357" y="37"/>
                </a:cxn>
                <a:cxn ang="0">
                  <a:pos x="556" y="39"/>
                </a:cxn>
                <a:cxn ang="0">
                  <a:pos x="594" y="0"/>
                </a:cxn>
                <a:cxn ang="0">
                  <a:pos x="610" y="33"/>
                </a:cxn>
                <a:cxn ang="0">
                  <a:pos x="621" y="91"/>
                </a:cxn>
                <a:cxn ang="0">
                  <a:pos x="663" y="81"/>
                </a:cxn>
                <a:cxn ang="0">
                  <a:pos x="742" y="59"/>
                </a:cxn>
                <a:cxn ang="0">
                  <a:pos x="744" y="91"/>
                </a:cxn>
                <a:cxn ang="0">
                  <a:pos x="694" y="96"/>
                </a:cxn>
                <a:cxn ang="0">
                  <a:pos x="625" y="132"/>
                </a:cxn>
                <a:cxn ang="0">
                  <a:pos x="627" y="176"/>
                </a:cxn>
                <a:cxn ang="0">
                  <a:pos x="584" y="227"/>
                </a:cxn>
                <a:cxn ang="0">
                  <a:pos x="570" y="211"/>
                </a:cxn>
                <a:cxn ang="0">
                  <a:pos x="541" y="229"/>
                </a:cxn>
                <a:cxn ang="0">
                  <a:pos x="552" y="259"/>
                </a:cxn>
                <a:cxn ang="0">
                  <a:pos x="531" y="308"/>
                </a:cxn>
                <a:cxn ang="0">
                  <a:pos x="507" y="308"/>
                </a:cxn>
                <a:cxn ang="0">
                  <a:pos x="490" y="358"/>
                </a:cxn>
                <a:cxn ang="0">
                  <a:pos x="456" y="332"/>
                </a:cxn>
                <a:cxn ang="0">
                  <a:pos x="406" y="378"/>
                </a:cxn>
                <a:cxn ang="0">
                  <a:pos x="361" y="343"/>
                </a:cxn>
                <a:cxn ang="0">
                  <a:pos x="308" y="426"/>
                </a:cxn>
                <a:cxn ang="0">
                  <a:pos x="226" y="468"/>
                </a:cxn>
                <a:cxn ang="0">
                  <a:pos x="119" y="489"/>
                </a:cxn>
                <a:cxn ang="0">
                  <a:pos x="34" y="489"/>
                </a:cxn>
              </a:cxnLst>
              <a:rect l="0" t="0" r="r" b="b"/>
              <a:pathLst>
                <a:path w="744" h="489">
                  <a:moveTo>
                    <a:pt x="34" y="489"/>
                  </a:moveTo>
                  <a:lnTo>
                    <a:pt x="34" y="468"/>
                  </a:lnTo>
                  <a:lnTo>
                    <a:pt x="83" y="424"/>
                  </a:lnTo>
                  <a:lnTo>
                    <a:pt x="83" y="384"/>
                  </a:lnTo>
                  <a:lnTo>
                    <a:pt x="47" y="384"/>
                  </a:lnTo>
                  <a:lnTo>
                    <a:pt x="0" y="313"/>
                  </a:lnTo>
                  <a:lnTo>
                    <a:pt x="41" y="281"/>
                  </a:lnTo>
                  <a:lnTo>
                    <a:pt x="47" y="255"/>
                  </a:lnTo>
                  <a:lnTo>
                    <a:pt x="8" y="221"/>
                  </a:lnTo>
                  <a:lnTo>
                    <a:pt x="47" y="189"/>
                  </a:lnTo>
                  <a:lnTo>
                    <a:pt x="51" y="101"/>
                  </a:lnTo>
                  <a:lnTo>
                    <a:pt x="72" y="81"/>
                  </a:lnTo>
                  <a:lnTo>
                    <a:pt x="257" y="112"/>
                  </a:lnTo>
                  <a:lnTo>
                    <a:pt x="357" y="37"/>
                  </a:lnTo>
                  <a:lnTo>
                    <a:pt x="556" y="39"/>
                  </a:lnTo>
                  <a:lnTo>
                    <a:pt x="594" y="0"/>
                  </a:lnTo>
                  <a:lnTo>
                    <a:pt x="610" y="33"/>
                  </a:lnTo>
                  <a:lnTo>
                    <a:pt x="621" y="91"/>
                  </a:lnTo>
                  <a:lnTo>
                    <a:pt x="663" y="81"/>
                  </a:lnTo>
                  <a:lnTo>
                    <a:pt x="742" y="59"/>
                  </a:lnTo>
                  <a:lnTo>
                    <a:pt x="744" y="91"/>
                  </a:lnTo>
                  <a:lnTo>
                    <a:pt x="694" y="96"/>
                  </a:lnTo>
                  <a:lnTo>
                    <a:pt x="625" y="132"/>
                  </a:lnTo>
                  <a:lnTo>
                    <a:pt x="627" y="176"/>
                  </a:lnTo>
                  <a:lnTo>
                    <a:pt x="584" y="227"/>
                  </a:lnTo>
                  <a:lnTo>
                    <a:pt x="570" y="211"/>
                  </a:lnTo>
                  <a:lnTo>
                    <a:pt x="541" y="229"/>
                  </a:lnTo>
                  <a:lnTo>
                    <a:pt x="552" y="259"/>
                  </a:lnTo>
                  <a:lnTo>
                    <a:pt x="531" y="308"/>
                  </a:lnTo>
                  <a:lnTo>
                    <a:pt x="507" y="308"/>
                  </a:lnTo>
                  <a:lnTo>
                    <a:pt x="490" y="358"/>
                  </a:lnTo>
                  <a:lnTo>
                    <a:pt x="456" y="332"/>
                  </a:lnTo>
                  <a:lnTo>
                    <a:pt x="406" y="378"/>
                  </a:lnTo>
                  <a:lnTo>
                    <a:pt x="361" y="343"/>
                  </a:lnTo>
                  <a:lnTo>
                    <a:pt x="308" y="426"/>
                  </a:lnTo>
                  <a:lnTo>
                    <a:pt x="226" y="468"/>
                  </a:lnTo>
                  <a:lnTo>
                    <a:pt x="119" y="489"/>
                  </a:lnTo>
                  <a:lnTo>
                    <a:pt x="34" y="48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0" name="Freeform 119"/>
            <p:cNvSpPr>
              <a:spLocks/>
            </p:cNvSpPr>
            <p:nvPr/>
          </p:nvSpPr>
          <p:spPr bwMode="auto">
            <a:xfrm>
              <a:off x="6181964" y="3679762"/>
              <a:ext cx="404817" cy="275698"/>
            </a:xfrm>
            <a:custGeom>
              <a:avLst/>
              <a:gdLst/>
              <a:ahLst/>
              <a:cxnLst>
                <a:cxn ang="0">
                  <a:pos x="42" y="568"/>
                </a:cxn>
                <a:cxn ang="0">
                  <a:pos x="101" y="568"/>
                </a:cxn>
                <a:cxn ang="0">
                  <a:pos x="126" y="557"/>
                </a:cxn>
                <a:cxn ang="0">
                  <a:pos x="98" y="518"/>
                </a:cxn>
                <a:cxn ang="0">
                  <a:pos x="77" y="467"/>
                </a:cxn>
                <a:cxn ang="0">
                  <a:pos x="17" y="460"/>
                </a:cxn>
                <a:cxn ang="0">
                  <a:pos x="8" y="435"/>
                </a:cxn>
                <a:cxn ang="0">
                  <a:pos x="0" y="397"/>
                </a:cxn>
                <a:cxn ang="0">
                  <a:pos x="85" y="397"/>
                </a:cxn>
                <a:cxn ang="0">
                  <a:pos x="193" y="377"/>
                </a:cxn>
                <a:cxn ang="0">
                  <a:pos x="274" y="335"/>
                </a:cxn>
                <a:cxn ang="0">
                  <a:pos x="327" y="252"/>
                </a:cxn>
                <a:cxn ang="0">
                  <a:pos x="373" y="287"/>
                </a:cxn>
                <a:cxn ang="0">
                  <a:pos x="424" y="241"/>
                </a:cxn>
                <a:cxn ang="0">
                  <a:pos x="457" y="267"/>
                </a:cxn>
                <a:cxn ang="0">
                  <a:pos x="473" y="218"/>
                </a:cxn>
                <a:cxn ang="0">
                  <a:pos x="498" y="218"/>
                </a:cxn>
                <a:cxn ang="0">
                  <a:pos x="519" y="168"/>
                </a:cxn>
                <a:cxn ang="0">
                  <a:pos x="508" y="139"/>
                </a:cxn>
                <a:cxn ang="0">
                  <a:pos x="536" y="120"/>
                </a:cxn>
                <a:cxn ang="0">
                  <a:pos x="551" y="136"/>
                </a:cxn>
                <a:cxn ang="0">
                  <a:pos x="594" y="86"/>
                </a:cxn>
                <a:cxn ang="0">
                  <a:pos x="592" y="41"/>
                </a:cxn>
                <a:cxn ang="0">
                  <a:pos x="661" y="4"/>
                </a:cxn>
                <a:cxn ang="0">
                  <a:pos x="710" y="0"/>
                </a:cxn>
                <a:cxn ang="0">
                  <a:pos x="813" y="60"/>
                </a:cxn>
                <a:cxn ang="0">
                  <a:pos x="841" y="107"/>
                </a:cxn>
                <a:cxn ang="0">
                  <a:pos x="768" y="114"/>
                </a:cxn>
                <a:cxn ang="0">
                  <a:pos x="743" y="139"/>
                </a:cxn>
                <a:cxn ang="0">
                  <a:pos x="743" y="223"/>
                </a:cxn>
                <a:cxn ang="0">
                  <a:pos x="795" y="258"/>
                </a:cxn>
                <a:cxn ang="0">
                  <a:pos x="759" y="266"/>
                </a:cxn>
                <a:cxn ang="0">
                  <a:pos x="729" y="312"/>
                </a:cxn>
                <a:cxn ang="0">
                  <a:pos x="755" y="340"/>
                </a:cxn>
                <a:cxn ang="0">
                  <a:pos x="736" y="365"/>
                </a:cxn>
                <a:cxn ang="0">
                  <a:pos x="679" y="377"/>
                </a:cxn>
                <a:cxn ang="0">
                  <a:pos x="646" y="388"/>
                </a:cxn>
                <a:cxn ang="0">
                  <a:pos x="646" y="441"/>
                </a:cxn>
                <a:cxn ang="0">
                  <a:pos x="598" y="441"/>
                </a:cxn>
                <a:cxn ang="0">
                  <a:pos x="598" y="477"/>
                </a:cxn>
                <a:cxn ang="0">
                  <a:pos x="495" y="484"/>
                </a:cxn>
                <a:cxn ang="0">
                  <a:pos x="503" y="504"/>
                </a:cxn>
                <a:cxn ang="0">
                  <a:pos x="458" y="504"/>
                </a:cxn>
                <a:cxn ang="0">
                  <a:pos x="458" y="558"/>
                </a:cxn>
                <a:cxn ang="0">
                  <a:pos x="495" y="561"/>
                </a:cxn>
                <a:cxn ang="0">
                  <a:pos x="498" y="584"/>
                </a:cxn>
                <a:cxn ang="0">
                  <a:pos x="531" y="593"/>
                </a:cxn>
                <a:cxn ang="0">
                  <a:pos x="542" y="650"/>
                </a:cxn>
                <a:cxn ang="0">
                  <a:pos x="536" y="682"/>
                </a:cxn>
                <a:cxn ang="0">
                  <a:pos x="511" y="640"/>
                </a:cxn>
                <a:cxn ang="0">
                  <a:pos x="452" y="640"/>
                </a:cxn>
                <a:cxn ang="0">
                  <a:pos x="388" y="693"/>
                </a:cxn>
                <a:cxn ang="0">
                  <a:pos x="352" y="673"/>
                </a:cxn>
                <a:cxn ang="0">
                  <a:pos x="330" y="683"/>
                </a:cxn>
                <a:cxn ang="0">
                  <a:pos x="320" y="656"/>
                </a:cxn>
                <a:cxn ang="0">
                  <a:pos x="304" y="666"/>
                </a:cxn>
                <a:cxn ang="0">
                  <a:pos x="304" y="648"/>
                </a:cxn>
                <a:cxn ang="0">
                  <a:pos x="243" y="607"/>
                </a:cxn>
                <a:cxn ang="0">
                  <a:pos x="114" y="607"/>
                </a:cxn>
                <a:cxn ang="0">
                  <a:pos x="74" y="635"/>
                </a:cxn>
                <a:cxn ang="0">
                  <a:pos x="34" y="620"/>
                </a:cxn>
                <a:cxn ang="0">
                  <a:pos x="42" y="568"/>
                </a:cxn>
              </a:cxnLst>
              <a:rect l="0" t="0" r="r" b="b"/>
              <a:pathLst>
                <a:path w="841" h="693">
                  <a:moveTo>
                    <a:pt x="42" y="568"/>
                  </a:moveTo>
                  <a:lnTo>
                    <a:pt x="101" y="568"/>
                  </a:lnTo>
                  <a:lnTo>
                    <a:pt x="126" y="557"/>
                  </a:lnTo>
                  <a:lnTo>
                    <a:pt x="98" y="518"/>
                  </a:lnTo>
                  <a:lnTo>
                    <a:pt x="77" y="467"/>
                  </a:lnTo>
                  <a:lnTo>
                    <a:pt x="17" y="460"/>
                  </a:lnTo>
                  <a:lnTo>
                    <a:pt x="8" y="435"/>
                  </a:lnTo>
                  <a:lnTo>
                    <a:pt x="0" y="397"/>
                  </a:lnTo>
                  <a:lnTo>
                    <a:pt x="85" y="397"/>
                  </a:lnTo>
                  <a:lnTo>
                    <a:pt x="193" y="377"/>
                  </a:lnTo>
                  <a:lnTo>
                    <a:pt x="274" y="335"/>
                  </a:lnTo>
                  <a:lnTo>
                    <a:pt x="327" y="252"/>
                  </a:lnTo>
                  <a:lnTo>
                    <a:pt x="373" y="287"/>
                  </a:lnTo>
                  <a:lnTo>
                    <a:pt x="424" y="241"/>
                  </a:lnTo>
                  <a:lnTo>
                    <a:pt x="457" y="267"/>
                  </a:lnTo>
                  <a:lnTo>
                    <a:pt x="473" y="218"/>
                  </a:lnTo>
                  <a:lnTo>
                    <a:pt x="498" y="218"/>
                  </a:lnTo>
                  <a:lnTo>
                    <a:pt x="519" y="168"/>
                  </a:lnTo>
                  <a:lnTo>
                    <a:pt x="508" y="139"/>
                  </a:lnTo>
                  <a:lnTo>
                    <a:pt x="536" y="120"/>
                  </a:lnTo>
                  <a:lnTo>
                    <a:pt x="551" y="136"/>
                  </a:lnTo>
                  <a:lnTo>
                    <a:pt x="594" y="86"/>
                  </a:lnTo>
                  <a:lnTo>
                    <a:pt x="592" y="41"/>
                  </a:lnTo>
                  <a:lnTo>
                    <a:pt x="661" y="4"/>
                  </a:lnTo>
                  <a:lnTo>
                    <a:pt x="710" y="0"/>
                  </a:lnTo>
                  <a:lnTo>
                    <a:pt x="813" y="60"/>
                  </a:lnTo>
                  <a:lnTo>
                    <a:pt x="841" y="107"/>
                  </a:lnTo>
                  <a:lnTo>
                    <a:pt x="768" y="114"/>
                  </a:lnTo>
                  <a:lnTo>
                    <a:pt x="743" y="139"/>
                  </a:lnTo>
                  <a:lnTo>
                    <a:pt x="743" y="223"/>
                  </a:lnTo>
                  <a:lnTo>
                    <a:pt x="795" y="258"/>
                  </a:lnTo>
                  <a:lnTo>
                    <a:pt x="759" y="266"/>
                  </a:lnTo>
                  <a:lnTo>
                    <a:pt x="729" y="312"/>
                  </a:lnTo>
                  <a:lnTo>
                    <a:pt x="755" y="340"/>
                  </a:lnTo>
                  <a:lnTo>
                    <a:pt x="736" y="365"/>
                  </a:lnTo>
                  <a:lnTo>
                    <a:pt x="679" y="377"/>
                  </a:lnTo>
                  <a:lnTo>
                    <a:pt x="646" y="388"/>
                  </a:lnTo>
                  <a:lnTo>
                    <a:pt x="646" y="441"/>
                  </a:lnTo>
                  <a:lnTo>
                    <a:pt x="598" y="441"/>
                  </a:lnTo>
                  <a:lnTo>
                    <a:pt x="598" y="477"/>
                  </a:lnTo>
                  <a:lnTo>
                    <a:pt x="495" y="484"/>
                  </a:lnTo>
                  <a:lnTo>
                    <a:pt x="503" y="504"/>
                  </a:lnTo>
                  <a:lnTo>
                    <a:pt x="458" y="504"/>
                  </a:lnTo>
                  <a:lnTo>
                    <a:pt x="458" y="558"/>
                  </a:lnTo>
                  <a:lnTo>
                    <a:pt x="495" y="561"/>
                  </a:lnTo>
                  <a:lnTo>
                    <a:pt x="498" y="584"/>
                  </a:lnTo>
                  <a:lnTo>
                    <a:pt x="531" y="593"/>
                  </a:lnTo>
                  <a:lnTo>
                    <a:pt x="542" y="650"/>
                  </a:lnTo>
                  <a:lnTo>
                    <a:pt x="536" y="682"/>
                  </a:lnTo>
                  <a:lnTo>
                    <a:pt x="511" y="640"/>
                  </a:lnTo>
                  <a:lnTo>
                    <a:pt x="452" y="640"/>
                  </a:lnTo>
                  <a:lnTo>
                    <a:pt x="388" y="693"/>
                  </a:lnTo>
                  <a:lnTo>
                    <a:pt x="352" y="673"/>
                  </a:lnTo>
                  <a:lnTo>
                    <a:pt x="330" y="683"/>
                  </a:lnTo>
                  <a:lnTo>
                    <a:pt x="320" y="656"/>
                  </a:lnTo>
                  <a:lnTo>
                    <a:pt x="304" y="666"/>
                  </a:lnTo>
                  <a:lnTo>
                    <a:pt x="304" y="648"/>
                  </a:lnTo>
                  <a:lnTo>
                    <a:pt x="243" y="607"/>
                  </a:lnTo>
                  <a:lnTo>
                    <a:pt x="114" y="607"/>
                  </a:lnTo>
                  <a:lnTo>
                    <a:pt x="74" y="635"/>
                  </a:lnTo>
                  <a:lnTo>
                    <a:pt x="34" y="620"/>
                  </a:lnTo>
                  <a:lnTo>
                    <a:pt x="42" y="56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1" name="Freeform 120"/>
            <p:cNvSpPr>
              <a:spLocks/>
            </p:cNvSpPr>
            <p:nvPr/>
          </p:nvSpPr>
          <p:spPr bwMode="auto">
            <a:xfrm>
              <a:off x="6631119" y="4282156"/>
              <a:ext cx="65542" cy="82869"/>
            </a:xfrm>
            <a:custGeom>
              <a:avLst/>
              <a:gdLst/>
              <a:ahLst/>
              <a:cxnLst>
                <a:cxn ang="0">
                  <a:pos x="32" y="0"/>
                </a:cxn>
                <a:cxn ang="0">
                  <a:pos x="0" y="108"/>
                </a:cxn>
                <a:cxn ang="0">
                  <a:pos x="0" y="157"/>
                </a:cxn>
                <a:cxn ang="0">
                  <a:pos x="38" y="209"/>
                </a:cxn>
                <a:cxn ang="0">
                  <a:pos x="62" y="209"/>
                </a:cxn>
                <a:cxn ang="0">
                  <a:pos x="135" y="123"/>
                </a:cxn>
                <a:cxn ang="0">
                  <a:pos x="112" y="94"/>
                </a:cxn>
                <a:cxn ang="0">
                  <a:pos x="102" y="41"/>
                </a:cxn>
                <a:cxn ang="0">
                  <a:pos x="32" y="0"/>
                </a:cxn>
              </a:cxnLst>
              <a:rect l="0" t="0" r="r" b="b"/>
              <a:pathLst>
                <a:path w="135" h="209">
                  <a:moveTo>
                    <a:pt x="32" y="0"/>
                  </a:moveTo>
                  <a:lnTo>
                    <a:pt x="0" y="108"/>
                  </a:lnTo>
                  <a:lnTo>
                    <a:pt x="0" y="157"/>
                  </a:lnTo>
                  <a:lnTo>
                    <a:pt x="38" y="209"/>
                  </a:lnTo>
                  <a:lnTo>
                    <a:pt x="62" y="209"/>
                  </a:lnTo>
                  <a:lnTo>
                    <a:pt x="135" y="123"/>
                  </a:lnTo>
                  <a:lnTo>
                    <a:pt x="112" y="94"/>
                  </a:lnTo>
                  <a:lnTo>
                    <a:pt x="102" y="41"/>
                  </a:lnTo>
                  <a:lnTo>
                    <a:pt x="32"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2" name="Freeform 121"/>
            <p:cNvSpPr>
              <a:spLocks/>
            </p:cNvSpPr>
            <p:nvPr/>
          </p:nvSpPr>
          <p:spPr bwMode="auto">
            <a:xfrm>
              <a:off x="7770388" y="3533149"/>
              <a:ext cx="210118" cy="162551"/>
            </a:xfrm>
            <a:custGeom>
              <a:avLst/>
              <a:gdLst/>
              <a:ahLst/>
              <a:cxnLst>
                <a:cxn ang="0">
                  <a:pos x="437" y="75"/>
                </a:cxn>
                <a:cxn ang="0">
                  <a:pos x="418" y="97"/>
                </a:cxn>
                <a:cxn ang="0">
                  <a:pos x="382" y="118"/>
                </a:cxn>
                <a:cxn ang="0">
                  <a:pos x="321" y="166"/>
                </a:cxn>
                <a:cxn ang="0">
                  <a:pos x="321" y="199"/>
                </a:cxn>
                <a:cxn ang="0">
                  <a:pos x="250" y="272"/>
                </a:cxn>
                <a:cxn ang="0">
                  <a:pos x="222" y="272"/>
                </a:cxn>
                <a:cxn ang="0">
                  <a:pos x="200" y="286"/>
                </a:cxn>
                <a:cxn ang="0">
                  <a:pos x="200" y="314"/>
                </a:cxn>
                <a:cxn ang="0">
                  <a:pos x="245" y="372"/>
                </a:cxn>
                <a:cxn ang="0">
                  <a:pos x="184" y="372"/>
                </a:cxn>
                <a:cxn ang="0">
                  <a:pos x="117" y="392"/>
                </a:cxn>
                <a:cxn ang="0">
                  <a:pos x="87" y="406"/>
                </a:cxn>
                <a:cxn ang="0">
                  <a:pos x="43" y="365"/>
                </a:cxn>
                <a:cxn ang="0">
                  <a:pos x="87" y="340"/>
                </a:cxn>
                <a:cxn ang="0">
                  <a:pos x="87" y="309"/>
                </a:cxn>
                <a:cxn ang="0">
                  <a:pos x="64" y="290"/>
                </a:cxn>
                <a:cxn ang="0">
                  <a:pos x="0" y="272"/>
                </a:cxn>
                <a:cxn ang="0">
                  <a:pos x="8" y="222"/>
                </a:cxn>
                <a:cxn ang="0">
                  <a:pos x="50" y="222"/>
                </a:cxn>
                <a:cxn ang="0">
                  <a:pos x="85" y="170"/>
                </a:cxn>
                <a:cxn ang="0">
                  <a:pos x="173" y="171"/>
                </a:cxn>
                <a:cxn ang="0">
                  <a:pos x="173" y="137"/>
                </a:cxn>
                <a:cxn ang="0">
                  <a:pos x="207" y="109"/>
                </a:cxn>
                <a:cxn ang="0">
                  <a:pos x="250" y="111"/>
                </a:cxn>
                <a:cxn ang="0">
                  <a:pos x="270" y="35"/>
                </a:cxn>
                <a:cxn ang="0">
                  <a:pos x="269" y="0"/>
                </a:cxn>
                <a:cxn ang="0">
                  <a:pos x="437" y="75"/>
                </a:cxn>
              </a:cxnLst>
              <a:rect l="0" t="0" r="r" b="b"/>
              <a:pathLst>
                <a:path w="437" h="406">
                  <a:moveTo>
                    <a:pt x="437" y="75"/>
                  </a:moveTo>
                  <a:lnTo>
                    <a:pt x="418" y="97"/>
                  </a:lnTo>
                  <a:lnTo>
                    <a:pt x="382" y="118"/>
                  </a:lnTo>
                  <a:lnTo>
                    <a:pt x="321" y="166"/>
                  </a:lnTo>
                  <a:lnTo>
                    <a:pt x="321" y="199"/>
                  </a:lnTo>
                  <a:lnTo>
                    <a:pt x="250" y="272"/>
                  </a:lnTo>
                  <a:lnTo>
                    <a:pt x="222" y="272"/>
                  </a:lnTo>
                  <a:lnTo>
                    <a:pt x="200" y="286"/>
                  </a:lnTo>
                  <a:lnTo>
                    <a:pt x="200" y="314"/>
                  </a:lnTo>
                  <a:lnTo>
                    <a:pt x="245" y="372"/>
                  </a:lnTo>
                  <a:lnTo>
                    <a:pt x="184" y="372"/>
                  </a:lnTo>
                  <a:lnTo>
                    <a:pt x="117" y="392"/>
                  </a:lnTo>
                  <a:lnTo>
                    <a:pt x="87" y="406"/>
                  </a:lnTo>
                  <a:lnTo>
                    <a:pt x="43" y="365"/>
                  </a:lnTo>
                  <a:lnTo>
                    <a:pt x="87" y="340"/>
                  </a:lnTo>
                  <a:lnTo>
                    <a:pt x="87" y="309"/>
                  </a:lnTo>
                  <a:lnTo>
                    <a:pt x="64" y="290"/>
                  </a:lnTo>
                  <a:lnTo>
                    <a:pt x="0" y="272"/>
                  </a:lnTo>
                  <a:lnTo>
                    <a:pt x="8" y="222"/>
                  </a:lnTo>
                  <a:lnTo>
                    <a:pt x="50" y="222"/>
                  </a:lnTo>
                  <a:lnTo>
                    <a:pt x="85" y="170"/>
                  </a:lnTo>
                  <a:lnTo>
                    <a:pt x="173" y="171"/>
                  </a:lnTo>
                  <a:lnTo>
                    <a:pt x="173" y="137"/>
                  </a:lnTo>
                  <a:lnTo>
                    <a:pt x="207" y="109"/>
                  </a:lnTo>
                  <a:lnTo>
                    <a:pt x="250" y="111"/>
                  </a:lnTo>
                  <a:lnTo>
                    <a:pt x="270" y="35"/>
                  </a:lnTo>
                  <a:lnTo>
                    <a:pt x="269" y="0"/>
                  </a:lnTo>
                  <a:lnTo>
                    <a:pt x="437" y="75"/>
                  </a:lnTo>
                  <a:close/>
                </a:path>
              </a:pathLst>
            </a:custGeom>
            <a:solidFill>
              <a:srgbClr val="C9DEFB"/>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3" name="Freeform 122"/>
            <p:cNvSpPr>
              <a:spLocks/>
            </p:cNvSpPr>
            <p:nvPr/>
          </p:nvSpPr>
          <p:spPr bwMode="auto">
            <a:xfrm>
              <a:off x="7826292" y="3681357"/>
              <a:ext cx="80964" cy="103586"/>
            </a:xfrm>
            <a:custGeom>
              <a:avLst/>
              <a:gdLst/>
              <a:ahLst/>
              <a:cxnLst>
                <a:cxn ang="0">
                  <a:pos x="127" y="0"/>
                </a:cxn>
                <a:cxn ang="0">
                  <a:pos x="166" y="58"/>
                </a:cxn>
                <a:cxn ang="0">
                  <a:pos x="166" y="168"/>
                </a:cxn>
                <a:cxn ang="0">
                  <a:pos x="107" y="215"/>
                </a:cxn>
                <a:cxn ang="0">
                  <a:pos x="75" y="252"/>
                </a:cxn>
                <a:cxn ang="0">
                  <a:pos x="58" y="246"/>
                </a:cxn>
                <a:cxn ang="0">
                  <a:pos x="2" y="257"/>
                </a:cxn>
                <a:cxn ang="0">
                  <a:pos x="0" y="203"/>
                </a:cxn>
                <a:cxn ang="0">
                  <a:pos x="14" y="140"/>
                </a:cxn>
                <a:cxn ang="0">
                  <a:pos x="2" y="108"/>
                </a:cxn>
                <a:cxn ang="0">
                  <a:pos x="9" y="67"/>
                </a:cxn>
                <a:cxn ang="0">
                  <a:pos x="43" y="61"/>
                </a:cxn>
                <a:cxn ang="0">
                  <a:pos x="0" y="20"/>
                </a:cxn>
                <a:cxn ang="0">
                  <a:pos x="68" y="0"/>
                </a:cxn>
                <a:cxn ang="0">
                  <a:pos x="127" y="0"/>
                </a:cxn>
              </a:cxnLst>
              <a:rect l="0" t="0" r="r" b="b"/>
              <a:pathLst>
                <a:path w="166" h="257">
                  <a:moveTo>
                    <a:pt x="127" y="0"/>
                  </a:moveTo>
                  <a:lnTo>
                    <a:pt x="166" y="58"/>
                  </a:lnTo>
                  <a:lnTo>
                    <a:pt x="166" y="168"/>
                  </a:lnTo>
                  <a:lnTo>
                    <a:pt x="107" y="215"/>
                  </a:lnTo>
                  <a:lnTo>
                    <a:pt x="75" y="252"/>
                  </a:lnTo>
                  <a:lnTo>
                    <a:pt x="58" y="246"/>
                  </a:lnTo>
                  <a:lnTo>
                    <a:pt x="2" y="257"/>
                  </a:lnTo>
                  <a:lnTo>
                    <a:pt x="0" y="203"/>
                  </a:lnTo>
                  <a:lnTo>
                    <a:pt x="14" y="140"/>
                  </a:lnTo>
                  <a:lnTo>
                    <a:pt x="2" y="108"/>
                  </a:lnTo>
                  <a:lnTo>
                    <a:pt x="9" y="67"/>
                  </a:lnTo>
                  <a:lnTo>
                    <a:pt x="43" y="61"/>
                  </a:lnTo>
                  <a:lnTo>
                    <a:pt x="0" y="20"/>
                  </a:lnTo>
                  <a:lnTo>
                    <a:pt x="68" y="0"/>
                  </a:lnTo>
                  <a:lnTo>
                    <a:pt x="127" y="0"/>
                  </a:lnTo>
                  <a:close/>
                </a:path>
              </a:pathLst>
            </a:custGeom>
            <a:solidFill>
              <a:srgbClr val="C9DEFB"/>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4" name="Freeform 123"/>
            <p:cNvSpPr>
              <a:spLocks/>
            </p:cNvSpPr>
            <p:nvPr/>
          </p:nvSpPr>
          <p:spPr bwMode="auto">
            <a:xfrm>
              <a:off x="6663890" y="3839126"/>
              <a:ext cx="192769" cy="79681"/>
            </a:xfrm>
            <a:custGeom>
              <a:avLst/>
              <a:gdLst/>
              <a:ahLst/>
              <a:cxnLst>
                <a:cxn ang="0">
                  <a:pos x="46" y="0"/>
                </a:cxn>
                <a:cxn ang="0">
                  <a:pos x="153" y="0"/>
                </a:cxn>
                <a:cxn ang="0">
                  <a:pos x="158" y="49"/>
                </a:cxn>
                <a:cxn ang="0">
                  <a:pos x="246" y="61"/>
                </a:cxn>
                <a:cxn ang="0">
                  <a:pos x="246" y="100"/>
                </a:cxn>
                <a:cxn ang="0">
                  <a:pos x="266" y="105"/>
                </a:cxn>
                <a:cxn ang="0">
                  <a:pos x="290" y="126"/>
                </a:cxn>
                <a:cxn ang="0">
                  <a:pos x="335" y="105"/>
                </a:cxn>
                <a:cxn ang="0">
                  <a:pos x="400" y="134"/>
                </a:cxn>
                <a:cxn ang="0">
                  <a:pos x="378" y="198"/>
                </a:cxn>
                <a:cxn ang="0">
                  <a:pos x="330" y="202"/>
                </a:cxn>
                <a:cxn ang="0">
                  <a:pos x="277" y="192"/>
                </a:cxn>
                <a:cxn ang="0">
                  <a:pos x="213" y="192"/>
                </a:cxn>
                <a:cxn ang="0">
                  <a:pos x="196" y="150"/>
                </a:cxn>
                <a:cxn ang="0">
                  <a:pos x="168" y="131"/>
                </a:cxn>
                <a:cxn ang="0">
                  <a:pos x="92" y="139"/>
                </a:cxn>
                <a:cxn ang="0">
                  <a:pos x="19" y="89"/>
                </a:cxn>
                <a:cxn ang="0">
                  <a:pos x="0" y="55"/>
                </a:cxn>
                <a:cxn ang="0">
                  <a:pos x="46" y="0"/>
                </a:cxn>
              </a:cxnLst>
              <a:rect l="0" t="0" r="r" b="b"/>
              <a:pathLst>
                <a:path w="400" h="202">
                  <a:moveTo>
                    <a:pt x="46" y="0"/>
                  </a:moveTo>
                  <a:lnTo>
                    <a:pt x="153" y="0"/>
                  </a:lnTo>
                  <a:lnTo>
                    <a:pt x="158" y="49"/>
                  </a:lnTo>
                  <a:lnTo>
                    <a:pt x="246" y="61"/>
                  </a:lnTo>
                  <a:lnTo>
                    <a:pt x="246" y="100"/>
                  </a:lnTo>
                  <a:lnTo>
                    <a:pt x="266" y="105"/>
                  </a:lnTo>
                  <a:lnTo>
                    <a:pt x="290" y="126"/>
                  </a:lnTo>
                  <a:lnTo>
                    <a:pt x="335" y="105"/>
                  </a:lnTo>
                  <a:lnTo>
                    <a:pt x="400" y="134"/>
                  </a:lnTo>
                  <a:lnTo>
                    <a:pt x="378" y="198"/>
                  </a:lnTo>
                  <a:lnTo>
                    <a:pt x="330" y="202"/>
                  </a:lnTo>
                  <a:lnTo>
                    <a:pt x="277" y="192"/>
                  </a:lnTo>
                  <a:lnTo>
                    <a:pt x="213" y="192"/>
                  </a:lnTo>
                  <a:lnTo>
                    <a:pt x="196" y="150"/>
                  </a:lnTo>
                  <a:lnTo>
                    <a:pt x="168" y="131"/>
                  </a:lnTo>
                  <a:lnTo>
                    <a:pt x="92" y="139"/>
                  </a:lnTo>
                  <a:lnTo>
                    <a:pt x="19" y="89"/>
                  </a:lnTo>
                  <a:lnTo>
                    <a:pt x="0" y="55"/>
                  </a:lnTo>
                  <a:lnTo>
                    <a:pt x="46"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5" name="Freeform 124"/>
            <p:cNvSpPr>
              <a:spLocks/>
            </p:cNvSpPr>
            <p:nvPr/>
          </p:nvSpPr>
          <p:spPr bwMode="auto">
            <a:xfrm>
              <a:off x="6877864" y="3878967"/>
              <a:ext cx="86746" cy="47809"/>
            </a:xfrm>
            <a:custGeom>
              <a:avLst/>
              <a:gdLst/>
              <a:ahLst/>
              <a:cxnLst>
                <a:cxn ang="0">
                  <a:pos x="128" y="119"/>
                </a:cxn>
                <a:cxn ang="0">
                  <a:pos x="80" y="81"/>
                </a:cxn>
                <a:cxn ang="0">
                  <a:pos x="38" y="102"/>
                </a:cxn>
                <a:cxn ang="0">
                  <a:pos x="0" y="87"/>
                </a:cxn>
                <a:cxn ang="0">
                  <a:pos x="0" y="36"/>
                </a:cxn>
                <a:cxn ang="0">
                  <a:pos x="87" y="0"/>
                </a:cxn>
                <a:cxn ang="0">
                  <a:pos x="179" y="41"/>
                </a:cxn>
                <a:cxn ang="0">
                  <a:pos x="179" y="81"/>
                </a:cxn>
                <a:cxn ang="0">
                  <a:pos x="128" y="119"/>
                </a:cxn>
              </a:cxnLst>
              <a:rect l="0" t="0" r="r" b="b"/>
              <a:pathLst>
                <a:path w="179" h="119">
                  <a:moveTo>
                    <a:pt x="128" y="119"/>
                  </a:moveTo>
                  <a:lnTo>
                    <a:pt x="80" y="81"/>
                  </a:lnTo>
                  <a:lnTo>
                    <a:pt x="38" y="102"/>
                  </a:lnTo>
                  <a:lnTo>
                    <a:pt x="0" y="87"/>
                  </a:lnTo>
                  <a:lnTo>
                    <a:pt x="0" y="36"/>
                  </a:lnTo>
                  <a:lnTo>
                    <a:pt x="87" y="0"/>
                  </a:lnTo>
                  <a:lnTo>
                    <a:pt x="179" y="41"/>
                  </a:lnTo>
                  <a:lnTo>
                    <a:pt x="179" y="81"/>
                  </a:lnTo>
                  <a:lnTo>
                    <a:pt x="128" y="11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6" name="Freeform 125"/>
            <p:cNvSpPr>
              <a:spLocks/>
            </p:cNvSpPr>
            <p:nvPr/>
          </p:nvSpPr>
          <p:spPr bwMode="auto">
            <a:xfrm>
              <a:off x="6983887" y="3885342"/>
              <a:ext cx="179276" cy="377691"/>
            </a:xfrm>
            <a:custGeom>
              <a:avLst/>
              <a:gdLst/>
              <a:ahLst/>
              <a:cxnLst>
                <a:cxn ang="0">
                  <a:pos x="0" y="480"/>
                </a:cxn>
                <a:cxn ang="0">
                  <a:pos x="0" y="405"/>
                </a:cxn>
                <a:cxn ang="0">
                  <a:pos x="31" y="374"/>
                </a:cxn>
                <a:cxn ang="0">
                  <a:pos x="44" y="261"/>
                </a:cxn>
                <a:cxn ang="0">
                  <a:pos x="12" y="226"/>
                </a:cxn>
                <a:cxn ang="0">
                  <a:pos x="92" y="195"/>
                </a:cxn>
                <a:cxn ang="0">
                  <a:pos x="81" y="134"/>
                </a:cxn>
                <a:cxn ang="0">
                  <a:pos x="144" y="70"/>
                </a:cxn>
                <a:cxn ang="0">
                  <a:pos x="205" y="70"/>
                </a:cxn>
                <a:cxn ang="0">
                  <a:pos x="212" y="14"/>
                </a:cxn>
                <a:cxn ang="0">
                  <a:pos x="296" y="0"/>
                </a:cxn>
                <a:cxn ang="0">
                  <a:pos x="333" y="131"/>
                </a:cxn>
                <a:cxn ang="0">
                  <a:pos x="252" y="190"/>
                </a:cxn>
                <a:cxn ang="0">
                  <a:pos x="243" y="268"/>
                </a:cxn>
                <a:cxn ang="0">
                  <a:pos x="305" y="277"/>
                </a:cxn>
                <a:cxn ang="0">
                  <a:pos x="360" y="298"/>
                </a:cxn>
                <a:cxn ang="0">
                  <a:pos x="347" y="356"/>
                </a:cxn>
                <a:cxn ang="0">
                  <a:pos x="338" y="384"/>
                </a:cxn>
                <a:cxn ang="0">
                  <a:pos x="373" y="384"/>
                </a:cxn>
                <a:cxn ang="0">
                  <a:pos x="373" y="410"/>
                </a:cxn>
                <a:cxn ang="0">
                  <a:pos x="360" y="478"/>
                </a:cxn>
                <a:cxn ang="0">
                  <a:pos x="326" y="478"/>
                </a:cxn>
                <a:cxn ang="0">
                  <a:pos x="326" y="511"/>
                </a:cxn>
                <a:cxn ang="0">
                  <a:pos x="289" y="504"/>
                </a:cxn>
                <a:cxn ang="0">
                  <a:pos x="237" y="535"/>
                </a:cxn>
                <a:cxn ang="0">
                  <a:pos x="221" y="615"/>
                </a:cxn>
                <a:cxn ang="0">
                  <a:pos x="248" y="640"/>
                </a:cxn>
                <a:cxn ang="0">
                  <a:pos x="248" y="677"/>
                </a:cxn>
                <a:cxn ang="0">
                  <a:pos x="270" y="704"/>
                </a:cxn>
                <a:cxn ang="0">
                  <a:pos x="270" y="840"/>
                </a:cxn>
                <a:cxn ang="0">
                  <a:pos x="281" y="840"/>
                </a:cxn>
                <a:cxn ang="0">
                  <a:pos x="313" y="909"/>
                </a:cxn>
                <a:cxn ang="0">
                  <a:pos x="258" y="946"/>
                </a:cxn>
                <a:cxn ang="0">
                  <a:pos x="217" y="849"/>
                </a:cxn>
                <a:cxn ang="0">
                  <a:pos x="217" y="727"/>
                </a:cxn>
                <a:cxn ang="0">
                  <a:pos x="189" y="677"/>
                </a:cxn>
                <a:cxn ang="0">
                  <a:pos x="154" y="677"/>
                </a:cxn>
                <a:cxn ang="0">
                  <a:pos x="127" y="704"/>
                </a:cxn>
                <a:cxn ang="0">
                  <a:pos x="100" y="677"/>
                </a:cxn>
                <a:cxn ang="0">
                  <a:pos x="90" y="714"/>
                </a:cxn>
                <a:cxn ang="0">
                  <a:pos x="47" y="677"/>
                </a:cxn>
                <a:cxn ang="0">
                  <a:pos x="59" y="550"/>
                </a:cxn>
                <a:cxn ang="0">
                  <a:pos x="0" y="480"/>
                </a:cxn>
              </a:cxnLst>
              <a:rect l="0" t="0" r="r" b="b"/>
              <a:pathLst>
                <a:path w="373" h="946">
                  <a:moveTo>
                    <a:pt x="0" y="480"/>
                  </a:moveTo>
                  <a:lnTo>
                    <a:pt x="0" y="405"/>
                  </a:lnTo>
                  <a:lnTo>
                    <a:pt x="31" y="374"/>
                  </a:lnTo>
                  <a:lnTo>
                    <a:pt x="44" y="261"/>
                  </a:lnTo>
                  <a:lnTo>
                    <a:pt x="12" y="226"/>
                  </a:lnTo>
                  <a:lnTo>
                    <a:pt x="92" y="195"/>
                  </a:lnTo>
                  <a:lnTo>
                    <a:pt x="81" y="134"/>
                  </a:lnTo>
                  <a:lnTo>
                    <a:pt x="144" y="70"/>
                  </a:lnTo>
                  <a:lnTo>
                    <a:pt x="205" y="70"/>
                  </a:lnTo>
                  <a:lnTo>
                    <a:pt x="212" y="14"/>
                  </a:lnTo>
                  <a:lnTo>
                    <a:pt x="296" y="0"/>
                  </a:lnTo>
                  <a:lnTo>
                    <a:pt x="333" y="131"/>
                  </a:lnTo>
                  <a:lnTo>
                    <a:pt x="252" y="190"/>
                  </a:lnTo>
                  <a:lnTo>
                    <a:pt x="243" y="268"/>
                  </a:lnTo>
                  <a:lnTo>
                    <a:pt x="305" y="277"/>
                  </a:lnTo>
                  <a:lnTo>
                    <a:pt x="360" y="298"/>
                  </a:lnTo>
                  <a:lnTo>
                    <a:pt x="347" y="356"/>
                  </a:lnTo>
                  <a:lnTo>
                    <a:pt x="338" y="384"/>
                  </a:lnTo>
                  <a:lnTo>
                    <a:pt x="373" y="384"/>
                  </a:lnTo>
                  <a:lnTo>
                    <a:pt x="373" y="410"/>
                  </a:lnTo>
                  <a:lnTo>
                    <a:pt x="360" y="478"/>
                  </a:lnTo>
                  <a:lnTo>
                    <a:pt x="326" y="478"/>
                  </a:lnTo>
                  <a:lnTo>
                    <a:pt x="326" y="511"/>
                  </a:lnTo>
                  <a:lnTo>
                    <a:pt x="289" y="504"/>
                  </a:lnTo>
                  <a:lnTo>
                    <a:pt x="237" y="535"/>
                  </a:lnTo>
                  <a:lnTo>
                    <a:pt x="221" y="615"/>
                  </a:lnTo>
                  <a:lnTo>
                    <a:pt x="248" y="640"/>
                  </a:lnTo>
                  <a:lnTo>
                    <a:pt x="248" y="677"/>
                  </a:lnTo>
                  <a:lnTo>
                    <a:pt x="270" y="704"/>
                  </a:lnTo>
                  <a:lnTo>
                    <a:pt x="270" y="840"/>
                  </a:lnTo>
                  <a:lnTo>
                    <a:pt x="281" y="840"/>
                  </a:lnTo>
                  <a:lnTo>
                    <a:pt x="313" y="909"/>
                  </a:lnTo>
                  <a:lnTo>
                    <a:pt x="258" y="946"/>
                  </a:lnTo>
                  <a:lnTo>
                    <a:pt x="217" y="849"/>
                  </a:lnTo>
                  <a:lnTo>
                    <a:pt x="217" y="727"/>
                  </a:lnTo>
                  <a:lnTo>
                    <a:pt x="189" y="677"/>
                  </a:lnTo>
                  <a:lnTo>
                    <a:pt x="154" y="677"/>
                  </a:lnTo>
                  <a:lnTo>
                    <a:pt x="127" y="704"/>
                  </a:lnTo>
                  <a:lnTo>
                    <a:pt x="100" y="677"/>
                  </a:lnTo>
                  <a:lnTo>
                    <a:pt x="90" y="714"/>
                  </a:lnTo>
                  <a:lnTo>
                    <a:pt x="47" y="677"/>
                  </a:lnTo>
                  <a:lnTo>
                    <a:pt x="59" y="550"/>
                  </a:lnTo>
                  <a:lnTo>
                    <a:pt x="0" y="48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7" name="Freeform 126"/>
            <p:cNvSpPr>
              <a:spLocks/>
            </p:cNvSpPr>
            <p:nvPr/>
          </p:nvSpPr>
          <p:spPr bwMode="auto">
            <a:xfrm>
              <a:off x="7089912" y="4076577"/>
              <a:ext cx="192769" cy="315538"/>
            </a:xfrm>
            <a:custGeom>
              <a:avLst/>
              <a:gdLst/>
              <a:ahLst/>
              <a:cxnLst>
                <a:cxn ang="0">
                  <a:pos x="133" y="793"/>
                </a:cxn>
                <a:cxn ang="0">
                  <a:pos x="133" y="759"/>
                </a:cxn>
                <a:cxn ang="0">
                  <a:pos x="170" y="759"/>
                </a:cxn>
                <a:cxn ang="0">
                  <a:pos x="193" y="743"/>
                </a:cxn>
                <a:cxn ang="0">
                  <a:pos x="230" y="748"/>
                </a:cxn>
                <a:cxn ang="0">
                  <a:pos x="148" y="656"/>
                </a:cxn>
                <a:cxn ang="0">
                  <a:pos x="126" y="674"/>
                </a:cxn>
                <a:cxn ang="0">
                  <a:pos x="126" y="592"/>
                </a:cxn>
                <a:cxn ang="0">
                  <a:pos x="78" y="576"/>
                </a:cxn>
                <a:cxn ang="0">
                  <a:pos x="78" y="523"/>
                </a:cxn>
                <a:cxn ang="0">
                  <a:pos x="109" y="469"/>
                </a:cxn>
                <a:cxn ang="0">
                  <a:pos x="131" y="430"/>
                </a:cxn>
                <a:cxn ang="0">
                  <a:pos x="103" y="371"/>
                </a:cxn>
                <a:cxn ang="0">
                  <a:pos x="133" y="352"/>
                </a:cxn>
                <a:cxn ang="0">
                  <a:pos x="162" y="408"/>
                </a:cxn>
                <a:cxn ang="0">
                  <a:pos x="213" y="423"/>
                </a:cxn>
                <a:cxn ang="0">
                  <a:pos x="180" y="382"/>
                </a:cxn>
                <a:cxn ang="0">
                  <a:pos x="283" y="318"/>
                </a:cxn>
                <a:cxn ang="0">
                  <a:pos x="311" y="361"/>
                </a:cxn>
                <a:cxn ang="0">
                  <a:pos x="400" y="318"/>
                </a:cxn>
                <a:cxn ang="0">
                  <a:pos x="400" y="260"/>
                </a:cxn>
                <a:cxn ang="0">
                  <a:pos x="351" y="242"/>
                </a:cxn>
                <a:cxn ang="0">
                  <a:pos x="351" y="155"/>
                </a:cxn>
                <a:cxn ang="0">
                  <a:pos x="296" y="106"/>
                </a:cxn>
                <a:cxn ang="0">
                  <a:pos x="277" y="137"/>
                </a:cxn>
                <a:cxn ang="0">
                  <a:pos x="193" y="129"/>
                </a:cxn>
                <a:cxn ang="0">
                  <a:pos x="148" y="113"/>
                </a:cxn>
                <a:cxn ang="0">
                  <a:pos x="164" y="57"/>
                </a:cxn>
                <a:cxn ang="0">
                  <a:pos x="140" y="26"/>
                </a:cxn>
                <a:cxn ang="0">
                  <a:pos x="140" y="0"/>
                </a:cxn>
                <a:cxn ang="0">
                  <a:pos x="105" y="0"/>
                </a:cxn>
                <a:cxn ang="0">
                  <a:pos x="105" y="33"/>
                </a:cxn>
                <a:cxn ang="0">
                  <a:pos x="68" y="26"/>
                </a:cxn>
                <a:cxn ang="0">
                  <a:pos x="16" y="57"/>
                </a:cxn>
                <a:cxn ang="0">
                  <a:pos x="0" y="137"/>
                </a:cxn>
                <a:cxn ang="0">
                  <a:pos x="27" y="161"/>
                </a:cxn>
                <a:cxn ang="0">
                  <a:pos x="27" y="198"/>
                </a:cxn>
                <a:cxn ang="0">
                  <a:pos x="49" y="225"/>
                </a:cxn>
                <a:cxn ang="0">
                  <a:pos x="49" y="361"/>
                </a:cxn>
                <a:cxn ang="0">
                  <a:pos x="61" y="361"/>
                </a:cxn>
                <a:cxn ang="0">
                  <a:pos x="94" y="430"/>
                </a:cxn>
                <a:cxn ang="0">
                  <a:pos x="37" y="467"/>
                </a:cxn>
                <a:cxn ang="0">
                  <a:pos x="28" y="582"/>
                </a:cxn>
                <a:cxn ang="0">
                  <a:pos x="6" y="623"/>
                </a:cxn>
                <a:cxn ang="0">
                  <a:pos x="6" y="666"/>
                </a:cxn>
                <a:cxn ang="0">
                  <a:pos x="51" y="666"/>
                </a:cxn>
                <a:cxn ang="0">
                  <a:pos x="51" y="695"/>
                </a:cxn>
                <a:cxn ang="0">
                  <a:pos x="133" y="793"/>
                </a:cxn>
              </a:cxnLst>
              <a:rect l="0" t="0" r="r" b="b"/>
              <a:pathLst>
                <a:path w="400" h="793">
                  <a:moveTo>
                    <a:pt x="133" y="793"/>
                  </a:moveTo>
                  <a:lnTo>
                    <a:pt x="133" y="759"/>
                  </a:lnTo>
                  <a:lnTo>
                    <a:pt x="170" y="759"/>
                  </a:lnTo>
                  <a:lnTo>
                    <a:pt x="193" y="743"/>
                  </a:lnTo>
                  <a:lnTo>
                    <a:pt x="230" y="748"/>
                  </a:lnTo>
                  <a:lnTo>
                    <a:pt x="148" y="656"/>
                  </a:lnTo>
                  <a:lnTo>
                    <a:pt x="126" y="674"/>
                  </a:lnTo>
                  <a:lnTo>
                    <a:pt x="126" y="592"/>
                  </a:lnTo>
                  <a:lnTo>
                    <a:pt x="78" y="576"/>
                  </a:lnTo>
                  <a:lnTo>
                    <a:pt x="78" y="523"/>
                  </a:lnTo>
                  <a:lnTo>
                    <a:pt x="109" y="469"/>
                  </a:lnTo>
                  <a:lnTo>
                    <a:pt x="131" y="430"/>
                  </a:lnTo>
                  <a:lnTo>
                    <a:pt x="103" y="371"/>
                  </a:lnTo>
                  <a:lnTo>
                    <a:pt x="133" y="352"/>
                  </a:lnTo>
                  <a:lnTo>
                    <a:pt x="162" y="408"/>
                  </a:lnTo>
                  <a:lnTo>
                    <a:pt x="213" y="423"/>
                  </a:lnTo>
                  <a:lnTo>
                    <a:pt x="180" y="382"/>
                  </a:lnTo>
                  <a:lnTo>
                    <a:pt x="283" y="318"/>
                  </a:lnTo>
                  <a:lnTo>
                    <a:pt x="311" y="361"/>
                  </a:lnTo>
                  <a:lnTo>
                    <a:pt x="400" y="318"/>
                  </a:lnTo>
                  <a:lnTo>
                    <a:pt x="400" y="260"/>
                  </a:lnTo>
                  <a:lnTo>
                    <a:pt x="351" y="242"/>
                  </a:lnTo>
                  <a:lnTo>
                    <a:pt x="351" y="155"/>
                  </a:lnTo>
                  <a:lnTo>
                    <a:pt x="296" y="106"/>
                  </a:lnTo>
                  <a:lnTo>
                    <a:pt x="277" y="137"/>
                  </a:lnTo>
                  <a:lnTo>
                    <a:pt x="193" y="129"/>
                  </a:lnTo>
                  <a:lnTo>
                    <a:pt x="148" y="113"/>
                  </a:lnTo>
                  <a:lnTo>
                    <a:pt x="164" y="57"/>
                  </a:lnTo>
                  <a:lnTo>
                    <a:pt x="140" y="26"/>
                  </a:lnTo>
                  <a:lnTo>
                    <a:pt x="140" y="0"/>
                  </a:lnTo>
                  <a:lnTo>
                    <a:pt x="105" y="0"/>
                  </a:lnTo>
                  <a:lnTo>
                    <a:pt x="105" y="33"/>
                  </a:lnTo>
                  <a:lnTo>
                    <a:pt x="68" y="26"/>
                  </a:lnTo>
                  <a:lnTo>
                    <a:pt x="16" y="57"/>
                  </a:lnTo>
                  <a:lnTo>
                    <a:pt x="0" y="137"/>
                  </a:lnTo>
                  <a:lnTo>
                    <a:pt x="27" y="161"/>
                  </a:lnTo>
                  <a:lnTo>
                    <a:pt x="27" y="198"/>
                  </a:lnTo>
                  <a:lnTo>
                    <a:pt x="49" y="225"/>
                  </a:lnTo>
                  <a:lnTo>
                    <a:pt x="49" y="361"/>
                  </a:lnTo>
                  <a:lnTo>
                    <a:pt x="61" y="361"/>
                  </a:lnTo>
                  <a:lnTo>
                    <a:pt x="94" y="430"/>
                  </a:lnTo>
                  <a:lnTo>
                    <a:pt x="37" y="467"/>
                  </a:lnTo>
                  <a:lnTo>
                    <a:pt x="28" y="582"/>
                  </a:lnTo>
                  <a:lnTo>
                    <a:pt x="6" y="623"/>
                  </a:lnTo>
                  <a:lnTo>
                    <a:pt x="6" y="666"/>
                  </a:lnTo>
                  <a:lnTo>
                    <a:pt x="51" y="666"/>
                  </a:lnTo>
                  <a:lnTo>
                    <a:pt x="51" y="695"/>
                  </a:lnTo>
                  <a:lnTo>
                    <a:pt x="133" y="793"/>
                  </a:lnTo>
                  <a:close/>
                </a:path>
              </a:pathLst>
            </a:custGeom>
            <a:solidFill>
              <a:srgbClr val="680000"/>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8" name="Freeform 127"/>
            <p:cNvSpPr>
              <a:spLocks/>
            </p:cNvSpPr>
            <p:nvPr/>
          </p:nvSpPr>
          <p:spPr bwMode="auto">
            <a:xfrm>
              <a:off x="7153525" y="4372991"/>
              <a:ext cx="80964" cy="97211"/>
            </a:xfrm>
            <a:custGeom>
              <a:avLst/>
              <a:gdLst/>
              <a:ahLst/>
              <a:cxnLst>
                <a:cxn ang="0">
                  <a:pos x="0" y="51"/>
                </a:cxn>
                <a:cxn ang="0">
                  <a:pos x="0" y="17"/>
                </a:cxn>
                <a:cxn ang="0">
                  <a:pos x="37" y="17"/>
                </a:cxn>
                <a:cxn ang="0">
                  <a:pos x="59" y="0"/>
                </a:cxn>
                <a:cxn ang="0">
                  <a:pos x="94" y="5"/>
                </a:cxn>
                <a:cxn ang="0">
                  <a:pos x="142" y="51"/>
                </a:cxn>
                <a:cxn ang="0">
                  <a:pos x="142" y="169"/>
                </a:cxn>
                <a:cxn ang="0">
                  <a:pos x="159" y="209"/>
                </a:cxn>
                <a:cxn ang="0">
                  <a:pos x="165" y="246"/>
                </a:cxn>
                <a:cxn ang="0">
                  <a:pos x="130" y="246"/>
                </a:cxn>
                <a:cxn ang="0">
                  <a:pos x="51" y="165"/>
                </a:cxn>
                <a:cxn ang="0">
                  <a:pos x="21" y="96"/>
                </a:cxn>
                <a:cxn ang="0">
                  <a:pos x="0" y="51"/>
                </a:cxn>
              </a:cxnLst>
              <a:rect l="0" t="0" r="r" b="b"/>
              <a:pathLst>
                <a:path w="165" h="246">
                  <a:moveTo>
                    <a:pt x="0" y="51"/>
                  </a:moveTo>
                  <a:lnTo>
                    <a:pt x="0" y="17"/>
                  </a:lnTo>
                  <a:lnTo>
                    <a:pt x="37" y="17"/>
                  </a:lnTo>
                  <a:lnTo>
                    <a:pt x="59" y="0"/>
                  </a:lnTo>
                  <a:lnTo>
                    <a:pt x="94" y="5"/>
                  </a:lnTo>
                  <a:lnTo>
                    <a:pt x="142" y="51"/>
                  </a:lnTo>
                  <a:lnTo>
                    <a:pt x="142" y="169"/>
                  </a:lnTo>
                  <a:lnTo>
                    <a:pt x="159" y="209"/>
                  </a:lnTo>
                  <a:lnTo>
                    <a:pt x="165" y="246"/>
                  </a:lnTo>
                  <a:lnTo>
                    <a:pt x="130" y="246"/>
                  </a:lnTo>
                  <a:lnTo>
                    <a:pt x="51" y="165"/>
                  </a:lnTo>
                  <a:lnTo>
                    <a:pt x="21" y="96"/>
                  </a:lnTo>
                  <a:lnTo>
                    <a:pt x="0" y="51"/>
                  </a:lnTo>
                  <a:close/>
                </a:path>
              </a:pathLst>
            </a:custGeom>
            <a:solidFill>
              <a:srgbClr val="B02226"/>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29" name="Freeform 128"/>
            <p:cNvSpPr>
              <a:spLocks/>
            </p:cNvSpPr>
            <p:nvPr/>
          </p:nvSpPr>
          <p:spPr bwMode="auto">
            <a:xfrm>
              <a:off x="7157380" y="4047892"/>
              <a:ext cx="181204" cy="178486"/>
            </a:xfrm>
            <a:custGeom>
              <a:avLst/>
              <a:gdLst/>
              <a:ahLst/>
              <a:cxnLst>
                <a:cxn ang="0">
                  <a:pos x="0" y="73"/>
                </a:cxn>
                <a:cxn ang="0">
                  <a:pos x="0" y="99"/>
                </a:cxn>
                <a:cxn ang="0">
                  <a:pos x="25" y="130"/>
                </a:cxn>
                <a:cxn ang="0">
                  <a:pos x="9" y="187"/>
                </a:cxn>
                <a:cxn ang="0">
                  <a:pos x="53" y="203"/>
                </a:cxn>
                <a:cxn ang="0">
                  <a:pos x="137" y="210"/>
                </a:cxn>
                <a:cxn ang="0">
                  <a:pos x="157" y="179"/>
                </a:cxn>
                <a:cxn ang="0">
                  <a:pos x="210" y="230"/>
                </a:cxn>
                <a:cxn ang="0">
                  <a:pos x="210" y="315"/>
                </a:cxn>
                <a:cxn ang="0">
                  <a:pos x="261" y="334"/>
                </a:cxn>
                <a:cxn ang="0">
                  <a:pos x="261" y="392"/>
                </a:cxn>
                <a:cxn ang="0">
                  <a:pos x="284" y="424"/>
                </a:cxn>
                <a:cxn ang="0">
                  <a:pos x="284" y="451"/>
                </a:cxn>
                <a:cxn ang="0">
                  <a:pos x="334" y="430"/>
                </a:cxn>
                <a:cxn ang="0">
                  <a:pos x="365" y="402"/>
                </a:cxn>
                <a:cxn ang="0">
                  <a:pos x="375" y="360"/>
                </a:cxn>
                <a:cxn ang="0">
                  <a:pos x="334" y="334"/>
                </a:cxn>
                <a:cxn ang="0">
                  <a:pos x="303" y="248"/>
                </a:cxn>
                <a:cxn ang="0">
                  <a:pos x="220" y="193"/>
                </a:cxn>
                <a:cxn ang="0">
                  <a:pos x="207" y="151"/>
                </a:cxn>
                <a:cxn ang="0">
                  <a:pos x="172" y="130"/>
                </a:cxn>
                <a:cxn ang="0">
                  <a:pos x="172" y="107"/>
                </a:cxn>
                <a:cxn ang="0">
                  <a:pos x="210" y="73"/>
                </a:cxn>
                <a:cxn ang="0">
                  <a:pos x="199" y="57"/>
                </a:cxn>
                <a:cxn ang="0">
                  <a:pos x="137" y="57"/>
                </a:cxn>
                <a:cxn ang="0">
                  <a:pos x="131" y="19"/>
                </a:cxn>
                <a:cxn ang="0">
                  <a:pos x="84" y="0"/>
                </a:cxn>
                <a:cxn ang="0">
                  <a:pos x="41" y="21"/>
                </a:cxn>
                <a:cxn ang="0">
                  <a:pos x="13" y="5"/>
                </a:cxn>
                <a:cxn ang="0">
                  <a:pos x="0" y="73"/>
                </a:cxn>
              </a:cxnLst>
              <a:rect l="0" t="0" r="r" b="b"/>
              <a:pathLst>
                <a:path w="375" h="451">
                  <a:moveTo>
                    <a:pt x="0" y="73"/>
                  </a:moveTo>
                  <a:lnTo>
                    <a:pt x="0" y="99"/>
                  </a:lnTo>
                  <a:lnTo>
                    <a:pt x="25" y="130"/>
                  </a:lnTo>
                  <a:lnTo>
                    <a:pt x="9" y="187"/>
                  </a:lnTo>
                  <a:lnTo>
                    <a:pt x="53" y="203"/>
                  </a:lnTo>
                  <a:lnTo>
                    <a:pt x="137" y="210"/>
                  </a:lnTo>
                  <a:lnTo>
                    <a:pt x="157" y="179"/>
                  </a:lnTo>
                  <a:lnTo>
                    <a:pt x="210" y="230"/>
                  </a:lnTo>
                  <a:lnTo>
                    <a:pt x="210" y="315"/>
                  </a:lnTo>
                  <a:lnTo>
                    <a:pt x="261" y="334"/>
                  </a:lnTo>
                  <a:lnTo>
                    <a:pt x="261" y="392"/>
                  </a:lnTo>
                  <a:lnTo>
                    <a:pt x="284" y="424"/>
                  </a:lnTo>
                  <a:lnTo>
                    <a:pt x="284" y="451"/>
                  </a:lnTo>
                  <a:lnTo>
                    <a:pt x="334" y="430"/>
                  </a:lnTo>
                  <a:lnTo>
                    <a:pt x="365" y="402"/>
                  </a:lnTo>
                  <a:lnTo>
                    <a:pt x="375" y="360"/>
                  </a:lnTo>
                  <a:lnTo>
                    <a:pt x="334" y="334"/>
                  </a:lnTo>
                  <a:lnTo>
                    <a:pt x="303" y="248"/>
                  </a:lnTo>
                  <a:lnTo>
                    <a:pt x="220" y="193"/>
                  </a:lnTo>
                  <a:lnTo>
                    <a:pt x="207" y="151"/>
                  </a:lnTo>
                  <a:lnTo>
                    <a:pt x="172" y="130"/>
                  </a:lnTo>
                  <a:lnTo>
                    <a:pt x="172" y="107"/>
                  </a:lnTo>
                  <a:lnTo>
                    <a:pt x="210" y="73"/>
                  </a:lnTo>
                  <a:lnTo>
                    <a:pt x="199" y="57"/>
                  </a:lnTo>
                  <a:lnTo>
                    <a:pt x="137" y="57"/>
                  </a:lnTo>
                  <a:lnTo>
                    <a:pt x="131" y="19"/>
                  </a:lnTo>
                  <a:lnTo>
                    <a:pt x="84" y="0"/>
                  </a:lnTo>
                  <a:lnTo>
                    <a:pt x="41" y="21"/>
                  </a:lnTo>
                  <a:lnTo>
                    <a:pt x="13" y="5"/>
                  </a:lnTo>
                  <a:lnTo>
                    <a:pt x="0" y="7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0" name="Freeform 129"/>
            <p:cNvSpPr>
              <a:spLocks/>
            </p:cNvSpPr>
            <p:nvPr/>
          </p:nvSpPr>
          <p:spPr bwMode="auto">
            <a:xfrm>
              <a:off x="7176657" y="4204067"/>
              <a:ext cx="142650" cy="89243"/>
            </a:xfrm>
            <a:custGeom>
              <a:avLst/>
              <a:gdLst/>
              <a:ahLst/>
              <a:cxnLst>
                <a:cxn ang="0">
                  <a:pos x="220" y="0"/>
                </a:cxn>
                <a:cxn ang="0">
                  <a:pos x="243" y="35"/>
                </a:cxn>
                <a:cxn ang="0">
                  <a:pos x="243" y="62"/>
                </a:cxn>
                <a:cxn ang="0">
                  <a:pos x="292" y="40"/>
                </a:cxn>
                <a:cxn ang="0">
                  <a:pos x="295" y="89"/>
                </a:cxn>
                <a:cxn ang="0">
                  <a:pos x="258" y="143"/>
                </a:cxn>
                <a:cxn ang="0">
                  <a:pos x="221" y="143"/>
                </a:cxn>
                <a:cxn ang="0">
                  <a:pos x="221" y="182"/>
                </a:cxn>
                <a:cxn ang="0">
                  <a:pos x="183" y="182"/>
                </a:cxn>
                <a:cxn ang="0">
                  <a:pos x="173" y="226"/>
                </a:cxn>
                <a:cxn ang="0">
                  <a:pos x="89" y="191"/>
                </a:cxn>
                <a:cxn ang="0">
                  <a:pos x="30" y="107"/>
                </a:cxn>
                <a:cxn ang="0">
                  <a:pos x="0" y="68"/>
                </a:cxn>
                <a:cxn ang="0">
                  <a:pos x="101" y="2"/>
                </a:cxn>
                <a:cxn ang="0">
                  <a:pos x="131" y="45"/>
                </a:cxn>
                <a:cxn ang="0">
                  <a:pos x="220" y="0"/>
                </a:cxn>
              </a:cxnLst>
              <a:rect l="0" t="0" r="r" b="b"/>
              <a:pathLst>
                <a:path w="295" h="226">
                  <a:moveTo>
                    <a:pt x="220" y="0"/>
                  </a:moveTo>
                  <a:lnTo>
                    <a:pt x="243" y="35"/>
                  </a:lnTo>
                  <a:lnTo>
                    <a:pt x="243" y="62"/>
                  </a:lnTo>
                  <a:lnTo>
                    <a:pt x="292" y="40"/>
                  </a:lnTo>
                  <a:lnTo>
                    <a:pt x="295" y="89"/>
                  </a:lnTo>
                  <a:lnTo>
                    <a:pt x="258" y="143"/>
                  </a:lnTo>
                  <a:lnTo>
                    <a:pt x="221" y="143"/>
                  </a:lnTo>
                  <a:lnTo>
                    <a:pt x="221" y="182"/>
                  </a:lnTo>
                  <a:lnTo>
                    <a:pt x="183" y="182"/>
                  </a:lnTo>
                  <a:lnTo>
                    <a:pt x="173" y="226"/>
                  </a:lnTo>
                  <a:lnTo>
                    <a:pt x="89" y="191"/>
                  </a:lnTo>
                  <a:lnTo>
                    <a:pt x="30" y="107"/>
                  </a:lnTo>
                  <a:lnTo>
                    <a:pt x="0" y="68"/>
                  </a:lnTo>
                  <a:lnTo>
                    <a:pt x="101" y="2"/>
                  </a:lnTo>
                  <a:lnTo>
                    <a:pt x="131" y="45"/>
                  </a:lnTo>
                  <a:lnTo>
                    <a:pt x="22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1" name="Freeform 130"/>
            <p:cNvSpPr>
              <a:spLocks/>
            </p:cNvSpPr>
            <p:nvPr/>
          </p:nvSpPr>
          <p:spPr bwMode="auto">
            <a:xfrm>
              <a:off x="7197862" y="4014425"/>
              <a:ext cx="181204" cy="318726"/>
            </a:xfrm>
            <a:custGeom>
              <a:avLst/>
              <a:gdLst/>
              <a:ahLst/>
              <a:cxnLst>
                <a:cxn ang="0">
                  <a:pos x="130" y="700"/>
                </a:cxn>
                <a:cxn ang="0">
                  <a:pos x="98" y="781"/>
                </a:cxn>
                <a:cxn ang="0">
                  <a:pos x="130" y="800"/>
                </a:cxn>
                <a:cxn ang="0">
                  <a:pos x="261" y="699"/>
                </a:cxn>
                <a:cxn ang="0">
                  <a:pos x="345" y="664"/>
                </a:cxn>
                <a:cxn ang="0">
                  <a:pos x="375" y="605"/>
                </a:cxn>
                <a:cxn ang="0">
                  <a:pos x="375" y="511"/>
                </a:cxn>
                <a:cxn ang="0">
                  <a:pos x="363" y="483"/>
                </a:cxn>
                <a:cxn ang="0">
                  <a:pos x="302" y="384"/>
                </a:cxn>
                <a:cxn ang="0">
                  <a:pos x="247" y="309"/>
                </a:cxn>
                <a:cxn ang="0">
                  <a:pos x="207" y="274"/>
                </a:cxn>
                <a:cxn ang="0">
                  <a:pos x="207" y="204"/>
                </a:cxn>
                <a:cxn ang="0">
                  <a:pos x="291" y="117"/>
                </a:cxn>
                <a:cxn ang="0">
                  <a:pos x="270" y="104"/>
                </a:cxn>
                <a:cxn ang="0">
                  <a:pos x="239" y="104"/>
                </a:cxn>
                <a:cxn ang="0">
                  <a:pos x="255" y="31"/>
                </a:cxn>
                <a:cxn ang="0">
                  <a:pos x="223" y="0"/>
                </a:cxn>
                <a:cxn ang="0">
                  <a:pos x="115" y="0"/>
                </a:cxn>
                <a:cxn ang="0">
                  <a:pos x="114" y="47"/>
                </a:cxn>
                <a:cxn ang="0">
                  <a:pos x="0" y="47"/>
                </a:cxn>
                <a:cxn ang="0">
                  <a:pos x="0" y="83"/>
                </a:cxn>
                <a:cxn ang="0">
                  <a:pos x="47" y="100"/>
                </a:cxn>
                <a:cxn ang="0">
                  <a:pos x="53" y="138"/>
                </a:cxn>
                <a:cxn ang="0">
                  <a:pos x="115" y="138"/>
                </a:cxn>
                <a:cxn ang="0">
                  <a:pos x="128" y="155"/>
                </a:cxn>
                <a:cxn ang="0">
                  <a:pos x="88" y="189"/>
                </a:cxn>
                <a:cxn ang="0">
                  <a:pos x="88" y="212"/>
                </a:cxn>
                <a:cxn ang="0">
                  <a:pos x="123" y="233"/>
                </a:cxn>
                <a:cxn ang="0">
                  <a:pos x="136" y="274"/>
                </a:cxn>
                <a:cxn ang="0">
                  <a:pos x="219" y="331"/>
                </a:cxn>
                <a:cxn ang="0">
                  <a:pos x="250" y="416"/>
                </a:cxn>
                <a:cxn ang="0">
                  <a:pos x="291" y="442"/>
                </a:cxn>
                <a:cxn ang="0">
                  <a:pos x="281" y="484"/>
                </a:cxn>
                <a:cxn ang="0">
                  <a:pos x="250" y="512"/>
                </a:cxn>
                <a:cxn ang="0">
                  <a:pos x="252" y="562"/>
                </a:cxn>
                <a:cxn ang="0">
                  <a:pos x="215" y="617"/>
                </a:cxn>
                <a:cxn ang="0">
                  <a:pos x="178" y="617"/>
                </a:cxn>
                <a:cxn ang="0">
                  <a:pos x="178" y="657"/>
                </a:cxn>
                <a:cxn ang="0">
                  <a:pos x="140" y="657"/>
                </a:cxn>
                <a:cxn ang="0">
                  <a:pos x="130" y="700"/>
                </a:cxn>
              </a:cxnLst>
              <a:rect l="0" t="0" r="r" b="b"/>
              <a:pathLst>
                <a:path w="375" h="800">
                  <a:moveTo>
                    <a:pt x="130" y="700"/>
                  </a:moveTo>
                  <a:lnTo>
                    <a:pt x="98" y="781"/>
                  </a:lnTo>
                  <a:lnTo>
                    <a:pt x="130" y="800"/>
                  </a:lnTo>
                  <a:lnTo>
                    <a:pt x="261" y="699"/>
                  </a:lnTo>
                  <a:lnTo>
                    <a:pt x="345" y="664"/>
                  </a:lnTo>
                  <a:lnTo>
                    <a:pt x="375" y="605"/>
                  </a:lnTo>
                  <a:lnTo>
                    <a:pt x="375" y="511"/>
                  </a:lnTo>
                  <a:lnTo>
                    <a:pt x="363" y="483"/>
                  </a:lnTo>
                  <a:lnTo>
                    <a:pt x="302" y="384"/>
                  </a:lnTo>
                  <a:lnTo>
                    <a:pt x="247" y="309"/>
                  </a:lnTo>
                  <a:lnTo>
                    <a:pt x="207" y="274"/>
                  </a:lnTo>
                  <a:lnTo>
                    <a:pt x="207" y="204"/>
                  </a:lnTo>
                  <a:lnTo>
                    <a:pt x="291" y="117"/>
                  </a:lnTo>
                  <a:lnTo>
                    <a:pt x="270" y="104"/>
                  </a:lnTo>
                  <a:lnTo>
                    <a:pt x="239" y="104"/>
                  </a:lnTo>
                  <a:lnTo>
                    <a:pt x="255" y="31"/>
                  </a:lnTo>
                  <a:lnTo>
                    <a:pt x="223" y="0"/>
                  </a:lnTo>
                  <a:lnTo>
                    <a:pt x="115" y="0"/>
                  </a:lnTo>
                  <a:lnTo>
                    <a:pt x="114" y="47"/>
                  </a:lnTo>
                  <a:lnTo>
                    <a:pt x="0" y="47"/>
                  </a:lnTo>
                  <a:lnTo>
                    <a:pt x="0" y="83"/>
                  </a:lnTo>
                  <a:lnTo>
                    <a:pt x="47" y="100"/>
                  </a:lnTo>
                  <a:lnTo>
                    <a:pt x="53" y="138"/>
                  </a:lnTo>
                  <a:lnTo>
                    <a:pt x="115" y="138"/>
                  </a:lnTo>
                  <a:lnTo>
                    <a:pt x="128" y="155"/>
                  </a:lnTo>
                  <a:lnTo>
                    <a:pt x="88" y="189"/>
                  </a:lnTo>
                  <a:lnTo>
                    <a:pt x="88" y="212"/>
                  </a:lnTo>
                  <a:lnTo>
                    <a:pt x="123" y="233"/>
                  </a:lnTo>
                  <a:lnTo>
                    <a:pt x="136" y="274"/>
                  </a:lnTo>
                  <a:lnTo>
                    <a:pt x="219" y="331"/>
                  </a:lnTo>
                  <a:lnTo>
                    <a:pt x="250" y="416"/>
                  </a:lnTo>
                  <a:lnTo>
                    <a:pt x="291" y="442"/>
                  </a:lnTo>
                  <a:lnTo>
                    <a:pt x="281" y="484"/>
                  </a:lnTo>
                  <a:lnTo>
                    <a:pt x="250" y="512"/>
                  </a:lnTo>
                  <a:lnTo>
                    <a:pt x="252" y="562"/>
                  </a:lnTo>
                  <a:lnTo>
                    <a:pt x="215" y="617"/>
                  </a:lnTo>
                  <a:lnTo>
                    <a:pt x="178" y="617"/>
                  </a:lnTo>
                  <a:lnTo>
                    <a:pt x="178" y="657"/>
                  </a:lnTo>
                  <a:lnTo>
                    <a:pt x="140" y="657"/>
                  </a:lnTo>
                  <a:lnTo>
                    <a:pt x="130" y="700"/>
                  </a:lnTo>
                  <a:close/>
                </a:path>
              </a:pathLst>
            </a:custGeom>
            <a:solidFill>
              <a:srgbClr val="680000"/>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2" name="Freeform 131"/>
            <p:cNvSpPr>
              <a:spLocks/>
            </p:cNvSpPr>
            <p:nvPr/>
          </p:nvSpPr>
          <p:spPr bwMode="auto">
            <a:xfrm>
              <a:off x="7014730" y="4374586"/>
              <a:ext cx="279517" cy="256575"/>
            </a:xfrm>
            <a:custGeom>
              <a:avLst/>
              <a:gdLst/>
              <a:ahLst/>
              <a:cxnLst>
                <a:cxn ang="0">
                  <a:pos x="411" y="282"/>
                </a:cxn>
                <a:cxn ang="0">
                  <a:pos x="377" y="263"/>
                </a:cxn>
                <a:cxn ang="0">
                  <a:pos x="329" y="184"/>
                </a:cxn>
                <a:cxn ang="0">
                  <a:pos x="279" y="191"/>
                </a:cxn>
                <a:cxn ang="0">
                  <a:pos x="138" y="23"/>
                </a:cxn>
                <a:cxn ang="0">
                  <a:pos x="62" y="29"/>
                </a:cxn>
                <a:cxn ang="0">
                  <a:pos x="34" y="8"/>
                </a:cxn>
                <a:cxn ang="0">
                  <a:pos x="0" y="0"/>
                </a:cxn>
                <a:cxn ang="0">
                  <a:pos x="34" y="75"/>
                </a:cxn>
                <a:cxn ang="0">
                  <a:pos x="95" y="117"/>
                </a:cxn>
                <a:cxn ang="0">
                  <a:pos x="238" y="350"/>
                </a:cxn>
                <a:cxn ang="0">
                  <a:pos x="238" y="406"/>
                </a:cxn>
                <a:cxn ang="0">
                  <a:pos x="272" y="471"/>
                </a:cxn>
                <a:cxn ang="0">
                  <a:pos x="349" y="537"/>
                </a:cxn>
                <a:cxn ang="0">
                  <a:pos x="349" y="582"/>
                </a:cxn>
                <a:cxn ang="0">
                  <a:pos x="396" y="597"/>
                </a:cxn>
                <a:cxn ang="0">
                  <a:pos x="431" y="645"/>
                </a:cxn>
                <a:cxn ang="0">
                  <a:pos x="499" y="637"/>
                </a:cxn>
                <a:cxn ang="0">
                  <a:pos x="525" y="645"/>
                </a:cxn>
                <a:cxn ang="0">
                  <a:pos x="546" y="645"/>
                </a:cxn>
                <a:cxn ang="0">
                  <a:pos x="537" y="595"/>
                </a:cxn>
                <a:cxn ang="0">
                  <a:pos x="546" y="575"/>
                </a:cxn>
                <a:cxn ang="0">
                  <a:pos x="546" y="524"/>
                </a:cxn>
                <a:cxn ang="0">
                  <a:pos x="579" y="527"/>
                </a:cxn>
                <a:cxn ang="0">
                  <a:pos x="579" y="471"/>
                </a:cxn>
                <a:cxn ang="0">
                  <a:pos x="552" y="438"/>
                </a:cxn>
                <a:cxn ang="0">
                  <a:pos x="494" y="451"/>
                </a:cxn>
                <a:cxn ang="0">
                  <a:pos x="464" y="410"/>
                </a:cxn>
                <a:cxn ang="0">
                  <a:pos x="424" y="385"/>
                </a:cxn>
                <a:cxn ang="0">
                  <a:pos x="405" y="350"/>
                </a:cxn>
                <a:cxn ang="0">
                  <a:pos x="411" y="282"/>
                </a:cxn>
              </a:cxnLst>
              <a:rect l="0" t="0" r="r" b="b"/>
              <a:pathLst>
                <a:path w="579" h="645">
                  <a:moveTo>
                    <a:pt x="411" y="282"/>
                  </a:moveTo>
                  <a:lnTo>
                    <a:pt x="377" y="263"/>
                  </a:lnTo>
                  <a:lnTo>
                    <a:pt x="329" y="184"/>
                  </a:lnTo>
                  <a:lnTo>
                    <a:pt x="279" y="191"/>
                  </a:lnTo>
                  <a:lnTo>
                    <a:pt x="138" y="23"/>
                  </a:lnTo>
                  <a:lnTo>
                    <a:pt x="62" y="29"/>
                  </a:lnTo>
                  <a:lnTo>
                    <a:pt x="34" y="8"/>
                  </a:lnTo>
                  <a:lnTo>
                    <a:pt x="0" y="0"/>
                  </a:lnTo>
                  <a:lnTo>
                    <a:pt x="34" y="75"/>
                  </a:lnTo>
                  <a:lnTo>
                    <a:pt x="95" y="117"/>
                  </a:lnTo>
                  <a:lnTo>
                    <a:pt x="238" y="350"/>
                  </a:lnTo>
                  <a:lnTo>
                    <a:pt x="238" y="406"/>
                  </a:lnTo>
                  <a:lnTo>
                    <a:pt x="272" y="471"/>
                  </a:lnTo>
                  <a:lnTo>
                    <a:pt x="349" y="537"/>
                  </a:lnTo>
                  <a:lnTo>
                    <a:pt x="349" y="582"/>
                  </a:lnTo>
                  <a:lnTo>
                    <a:pt x="396" y="597"/>
                  </a:lnTo>
                  <a:lnTo>
                    <a:pt x="431" y="645"/>
                  </a:lnTo>
                  <a:lnTo>
                    <a:pt x="499" y="637"/>
                  </a:lnTo>
                  <a:lnTo>
                    <a:pt x="525" y="645"/>
                  </a:lnTo>
                  <a:lnTo>
                    <a:pt x="546" y="645"/>
                  </a:lnTo>
                  <a:lnTo>
                    <a:pt x="537" y="595"/>
                  </a:lnTo>
                  <a:lnTo>
                    <a:pt x="546" y="575"/>
                  </a:lnTo>
                  <a:lnTo>
                    <a:pt x="546" y="524"/>
                  </a:lnTo>
                  <a:lnTo>
                    <a:pt x="579" y="527"/>
                  </a:lnTo>
                  <a:lnTo>
                    <a:pt x="579" y="471"/>
                  </a:lnTo>
                  <a:lnTo>
                    <a:pt x="552" y="438"/>
                  </a:lnTo>
                  <a:lnTo>
                    <a:pt x="494" y="451"/>
                  </a:lnTo>
                  <a:lnTo>
                    <a:pt x="464" y="410"/>
                  </a:lnTo>
                  <a:lnTo>
                    <a:pt x="424" y="385"/>
                  </a:lnTo>
                  <a:lnTo>
                    <a:pt x="405" y="350"/>
                  </a:lnTo>
                  <a:lnTo>
                    <a:pt x="411" y="282"/>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3" name="Freeform 132"/>
            <p:cNvSpPr>
              <a:spLocks/>
            </p:cNvSpPr>
            <p:nvPr/>
          </p:nvSpPr>
          <p:spPr bwMode="auto">
            <a:xfrm>
              <a:off x="7315453" y="4565821"/>
              <a:ext cx="23132" cy="17530"/>
            </a:xfrm>
            <a:custGeom>
              <a:avLst/>
              <a:gdLst/>
              <a:ahLst/>
              <a:cxnLst>
                <a:cxn ang="0">
                  <a:pos x="33" y="0"/>
                </a:cxn>
                <a:cxn ang="0">
                  <a:pos x="46" y="47"/>
                </a:cxn>
                <a:cxn ang="0">
                  <a:pos x="0" y="47"/>
                </a:cxn>
                <a:cxn ang="0">
                  <a:pos x="7" y="17"/>
                </a:cxn>
                <a:cxn ang="0">
                  <a:pos x="33" y="0"/>
                </a:cxn>
              </a:cxnLst>
              <a:rect l="0" t="0" r="r" b="b"/>
              <a:pathLst>
                <a:path w="46" h="47">
                  <a:moveTo>
                    <a:pt x="33" y="0"/>
                  </a:moveTo>
                  <a:lnTo>
                    <a:pt x="46" y="47"/>
                  </a:lnTo>
                  <a:lnTo>
                    <a:pt x="0" y="47"/>
                  </a:lnTo>
                  <a:lnTo>
                    <a:pt x="7" y="17"/>
                  </a:lnTo>
                  <a:lnTo>
                    <a:pt x="33" y="0"/>
                  </a:lnTo>
                  <a:close/>
                </a:path>
              </a:pathLst>
            </a:custGeom>
            <a:solidFill>
              <a:schemeClr val="accent3">
                <a:lumMod val="7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4" name="Freeform 133"/>
            <p:cNvSpPr>
              <a:spLocks/>
            </p:cNvSpPr>
            <p:nvPr/>
          </p:nvSpPr>
          <p:spPr bwMode="auto">
            <a:xfrm>
              <a:off x="7261476" y="4637535"/>
              <a:ext cx="242890" cy="60558"/>
            </a:xfrm>
            <a:custGeom>
              <a:avLst/>
              <a:gdLst/>
              <a:ahLst/>
              <a:cxnLst>
                <a:cxn ang="0">
                  <a:pos x="505" y="152"/>
                </a:cxn>
                <a:cxn ang="0">
                  <a:pos x="505" y="122"/>
                </a:cxn>
                <a:cxn ang="0">
                  <a:pos x="485" y="92"/>
                </a:cxn>
                <a:cxn ang="0">
                  <a:pos x="437" y="103"/>
                </a:cxn>
                <a:cxn ang="0">
                  <a:pos x="431" y="47"/>
                </a:cxn>
                <a:cxn ang="0">
                  <a:pos x="416" y="47"/>
                </a:cxn>
                <a:cxn ang="0">
                  <a:pos x="407" y="61"/>
                </a:cxn>
                <a:cxn ang="0">
                  <a:pos x="380" y="61"/>
                </a:cxn>
                <a:cxn ang="0">
                  <a:pos x="364" y="73"/>
                </a:cxn>
                <a:cxn ang="0">
                  <a:pos x="270" y="25"/>
                </a:cxn>
                <a:cxn ang="0">
                  <a:pos x="252" y="47"/>
                </a:cxn>
                <a:cxn ang="0">
                  <a:pos x="199" y="51"/>
                </a:cxn>
                <a:cxn ang="0">
                  <a:pos x="109" y="8"/>
                </a:cxn>
                <a:cxn ang="0">
                  <a:pos x="38" y="0"/>
                </a:cxn>
                <a:cxn ang="0">
                  <a:pos x="27" y="2"/>
                </a:cxn>
                <a:cxn ang="0">
                  <a:pos x="0" y="40"/>
                </a:cxn>
                <a:cxn ang="0">
                  <a:pos x="108" y="103"/>
                </a:cxn>
                <a:cxn ang="0">
                  <a:pos x="190" y="85"/>
                </a:cxn>
                <a:cxn ang="0">
                  <a:pos x="221" y="122"/>
                </a:cxn>
                <a:cxn ang="0">
                  <a:pos x="364" y="122"/>
                </a:cxn>
                <a:cxn ang="0">
                  <a:pos x="453" y="148"/>
                </a:cxn>
                <a:cxn ang="0">
                  <a:pos x="453" y="136"/>
                </a:cxn>
                <a:cxn ang="0">
                  <a:pos x="505" y="152"/>
                </a:cxn>
              </a:cxnLst>
              <a:rect l="0" t="0" r="r" b="b"/>
              <a:pathLst>
                <a:path w="505" h="152">
                  <a:moveTo>
                    <a:pt x="505" y="152"/>
                  </a:moveTo>
                  <a:lnTo>
                    <a:pt x="505" y="122"/>
                  </a:lnTo>
                  <a:lnTo>
                    <a:pt x="485" y="92"/>
                  </a:lnTo>
                  <a:lnTo>
                    <a:pt x="437" y="103"/>
                  </a:lnTo>
                  <a:lnTo>
                    <a:pt x="431" y="47"/>
                  </a:lnTo>
                  <a:lnTo>
                    <a:pt x="416" y="47"/>
                  </a:lnTo>
                  <a:lnTo>
                    <a:pt x="407" y="61"/>
                  </a:lnTo>
                  <a:lnTo>
                    <a:pt x="380" y="61"/>
                  </a:lnTo>
                  <a:lnTo>
                    <a:pt x="364" y="73"/>
                  </a:lnTo>
                  <a:lnTo>
                    <a:pt x="270" y="25"/>
                  </a:lnTo>
                  <a:lnTo>
                    <a:pt x="252" y="47"/>
                  </a:lnTo>
                  <a:lnTo>
                    <a:pt x="199" y="51"/>
                  </a:lnTo>
                  <a:lnTo>
                    <a:pt x="109" y="8"/>
                  </a:lnTo>
                  <a:lnTo>
                    <a:pt x="38" y="0"/>
                  </a:lnTo>
                  <a:lnTo>
                    <a:pt x="27" y="2"/>
                  </a:lnTo>
                  <a:lnTo>
                    <a:pt x="0" y="40"/>
                  </a:lnTo>
                  <a:lnTo>
                    <a:pt x="108" y="103"/>
                  </a:lnTo>
                  <a:lnTo>
                    <a:pt x="190" y="85"/>
                  </a:lnTo>
                  <a:lnTo>
                    <a:pt x="221" y="122"/>
                  </a:lnTo>
                  <a:lnTo>
                    <a:pt x="364" y="122"/>
                  </a:lnTo>
                  <a:lnTo>
                    <a:pt x="453" y="148"/>
                  </a:lnTo>
                  <a:lnTo>
                    <a:pt x="453" y="136"/>
                  </a:lnTo>
                  <a:lnTo>
                    <a:pt x="505" y="152"/>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5" name="Freeform 134"/>
            <p:cNvSpPr>
              <a:spLocks/>
            </p:cNvSpPr>
            <p:nvPr/>
          </p:nvSpPr>
          <p:spPr bwMode="auto">
            <a:xfrm>
              <a:off x="7504366" y="4686938"/>
              <a:ext cx="281445" cy="25498"/>
            </a:xfrm>
            <a:custGeom>
              <a:avLst/>
              <a:gdLst/>
              <a:ahLst/>
              <a:cxnLst>
                <a:cxn ang="0">
                  <a:pos x="101" y="12"/>
                </a:cxn>
                <a:cxn ang="0">
                  <a:pos x="138" y="21"/>
                </a:cxn>
                <a:cxn ang="0">
                  <a:pos x="201" y="1"/>
                </a:cxn>
                <a:cxn ang="0">
                  <a:pos x="284" y="21"/>
                </a:cxn>
                <a:cxn ang="0">
                  <a:pos x="349" y="27"/>
                </a:cxn>
                <a:cxn ang="0">
                  <a:pos x="433" y="21"/>
                </a:cxn>
                <a:cxn ang="0">
                  <a:pos x="496" y="27"/>
                </a:cxn>
                <a:cxn ang="0">
                  <a:pos x="507" y="0"/>
                </a:cxn>
                <a:cxn ang="0">
                  <a:pos x="585" y="0"/>
                </a:cxn>
                <a:cxn ang="0">
                  <a:pos x="545" y="29"/>
                </a:cxn>
                <a:cxn ang="0">
                  <a:pos x="452" y="55"/>
                </a:cxn>
                <a:cxn ang="0">
                  <a:pos x="369" y="67"/>
                </a:cxn>
                <a:cxn ang="0">
                  <a:pos x="259" y="57"/>
                </a:cxn>
                <a:cxn ang="0">
                  <a:pos x="123" y="55"/>
                </a:cxn>
                <a:cxn ang="0">
                  <a:pos x="45" y="64"/>
                </a:cxn>
                <a:cxn ang="0">
                  <a:pos x="0" y="27"/>
                </a:cxn>
                <a:cxn ang="0">
                  <a:pos x="0" y="0"/>
                </a:cxn>
                <a:cxn ang="0">
                  <a:pos x="101" y="12"/>
                </a:cxn>
              </a:cxnLst>
              <a:rect l="0" t="0" r="r" b="b"/>
              <a:pathLst>
                <a:path w="585" h="67">
                  <a:moveTo>
                    <a:pt x="101" y="12"/>
                  </a:moveTo>
                  <a:lnTo>
                    <a:pt x="138" y="21"/>
                  </a:lnTo>
                  <a:lnTo>
                    <a:pt x="201" y="1"/>
                  </a:lnTo>
                  <a:lnTo>
                    <a:pt x="284" y="21"/>
                  </a:lnTo>
                  <a:lnTo>
                    <a:pt x="349" y="27"/>
                  </a:lnTo>
                  <a:lnTo>
                    <a:pt x="433" y="21"/>
                  </a:lnTo>
                  <a:lnTo>
                    <a:pt x="496" y="27"/>
                  </a:lnTo>
                  <a:lnTo>
                    <a:pt x="507" y="0"/>
                  </a:lnTo>
                  <a:lnTo>
                    <a:pt x="585" y="0"/>
                  </a:lnTo>
                  <a:lnTo>
                    <a:pt x="545" y="29"/>
                  </a:lnTo>
                  <a:lnTo>
                    <a:pt x="452" y="55"/>
                  </a:lnTo>
                  <a:lnTo>
                    <a:pt x="369" y="67"/>
                  </a:lnTo>
                  <a:lnTo>
                    <a:pt x="259" y="57"/>
                  </a:lnTo>
                  <a:lnTo>
                    <a:pt x="123" y="55"/>
                  </a:lnTo>
                  <a:lnTo>
                    <a:pt x="45" y="64"/>
                  </a:lnTo>
                  <a:lnTo>
                    <a:pt x="0" y="27"/>
                  </a:lnTo>
                  <a:lnTo>
                    <a:pt x="0" y="0"/>
                  </a:lnTo>
                  <a:lnTo>
                    <a:pt x="101" y="12"/>
                  </a:lnTo>
                  <a:close/>
                </a:path>
              </a:pathLst>
            </a:custGeom>
            <a:solidFill>
              <a:srgbClr val="FF7171"/>
            </a:solidFill>
            <a:ln w="12700" cmpd="sng">
              <a:no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6" name="Freeform 135"/>
            <p:cNvSpPr>
              <a:spLocks/>
            </p:cNvSpPr>
            <p:nvPr/>
          </p:nvSpPr>
          <p:spPr bwMode="auto">
            <a:xfrm>
              <a:off x="7600751" y="4715623"/>
              <a:ext cx="44337" cy="22311"/>
            </a:xfrm>
            <a:custGeom>
              <a:avLst/>
              <a:gdLst/>
              <a:ahLst/>
              <a:cxnLst>
                <a:cxn ang="0">
                  <a:pos x="0" y="3"/>
                </a:cxn>
                <a:cxn ang="0">
                  <a:pos x="20" y="0"/>
                </a:cxn>
                <a:cxn ang="0">
                  <a:pos x="74" y="21"/>
                </a:cxn>
                <a:cxn ang="0">
                  <a:pos x="90" y="43"/>
                </a:cxn>
                <a:cxn ang="0">
                  <a:pos x="74" y="55"/>
                </a:cxn>
                <a:cxn ang="0">
                  <a:pos x="45" y="55"/>
                </a:cxn>
                <a:cxn ang="0">
                  <a:pos x="9" y="27"/>
                </a:cxn>
                <a:cxn ang="0">
                  <a:pos x="0" y="3"/>
                </a:cxn>
              </a:cxnLst>
              <a:rect l="0" t="0" r="r" b="b"/>
              <a:pathLst>
                <a:path w="90" h="55">
                  <a:moveTo>
                    <a:pt x="0" y="3"/>
                  </a:moveTo>
                  <a:lnTo>
                    <a:pt x="20" y="0"/>
                  </a:lnTo>
                  <a:lnTo>
                    <a:pt x="74" y="21"/>
                  </a:lnTo>
                  <a:lnTo>
                    <a:pt x="90" y="43"/>
                  </a:lnTo>
                  <a:lnTo>
                    <a:pt x="74" y="55"/>
                  </a:lnTo>
                  <a:lnTo>
                    <a:pt x="45" y="55"/>
                  </a:lnTo>
                  <a:lnTo>
                    <a:pt x="9" y="27"/>
                  </a:lnTo>
                  <a:lnTo>
                    <a:pt x="0" y="3"/>
                  </a:lnTo>
                  <a:close/>
                </a:path>
              </a:pathLst>
            </a:custGeom>
            <a:solidFill>
              <a:srgbClr val="FF7171"/>
            </a:solidFill>
            <a:ln w="12700" cmpd="sng">
              <a:no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7" name="Freeform 136"/>
            <p:cNvSpPr>
              <a:spLocks/>
            </p:cNvSpPr>
            <p:nvPr/>
          </p:nvSpPr>
          <p:spPr bwMode="auto">
            <a:xfrm>
              <a:off x="7702919" y="4706060"/>
              <a:ext cx="90602" cy="33466"/>
            </a:xfrm>
            <a:custGeom>
              <a:avLst/>
              <a:gdLst/>
              <a:ahLst/>
              <a:cxnLst>
                <a:cxn ang="0">
                  <a:pos x="107" y="5"/>
                </a:cxn>
                <a:cxn ang="0">
                  <a:pos x="99" y="25"/>
                </a:cxn>
                <a:cxn ang="0">
                  <a:pos x="51" y="25"/>
                </a:cxn>
                <a:cxn ang="0">
                  <a:pos x="0" y="70"/>
                </a:cxn>
                <a:cxn ang="0">
                  <a:pos x="34" y="87"/>
                </a:cxn>
                <a:cxn ang="0">
                  <a:pos x="159" y="36"/>
                </a:cxn>
                <a:cxn ang="0">
                  <a:pos x="189" y="0"/>
                </a:cxn>
                <a:cxn ang="0">
                  <a:pos x="107" y="5"/>
                </a:cxn>
              </a:cxnLst>
              <a:rect l="0" t="0" r="r" b="b"/>
              <a:pathLst>
                <a:path w="189" h="87">
                  <a:moveTo>
                    <a:pt x="107" y="5"/>
                  </a:moveTo>
                  <a:lnTo>
                    <a:pt x="99" y="25"/>
                  </a:lnTo>
                  <a:lnTo>
                    <a:pt x="51" y="25"/>
                  </a:lnTo>
                  <a:lnTo>
                    <a:pt x="0" y="70"/>
                  </a:lnTo>
                  <a:lnTo>
                    <a:pt x="34" y="87"/>
                  </a:lnTo>
                  <a:lnTo>
                    <a:pt x="159" y="36"/>
                  </a:lnTo>
                  <a:lnTo>
                    <a:pt x="189" y="0"/>
                  </a:lnTo>
                  <a:lnTo>
                    <a:pt x="107" y="5"/>
                  </a:lnTo>
                  <a:close/>
                </a:path>
              </a:pathLst>
            </a:custGeom>
            <a:solidFill>
              <a:srgbClr val="FF7171"/>
            </a:solidFill>
            <a:ln w="12700" cmpd="sng">
              <a:no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8" name="Freeform 137"/>
            <p:cNvSpPr>
              <a:spLocks/>
            </p:cNvSpPr>
            <p:nvPr/>
          </p:nvSpPr>
          <p:spPr bwMode="auto">
            <a:xfrm>
              <a:off x="7467740" y="4404864"/>
              <a:ext cx="50120" cy="35060"/>
            </a:xfrm>
            <a:custGeom>
              <a:avLst/>
              <a:gdLst/>
              <a:ahLst/>
              <a:cxnLst>
                <a:cxn ang="0">
                  <a:pos x="0" y="75"/>
                </a:cxn>
                <a:cxn ang="0">
                  <a:pos x="46" y="88"/>
                </a:cxn>
                <a:cxn ang="0">
                  <a:pos x="61" y="66"/>
                </a:cxn>
                <a:cxn ang="0">
                  <a:pos x="102" y="75"/>
                </a:cxn>
                <a:cxn ang="0">
                  <a:pos x="102" y="0"/>
                </a:cxn>
                <a:cxn ang="0">
                  <a:pos x="55" y="15"/>
                </a:cxn>
                <a:cxn ang="0">
                  <a:pos x="0" y="75"/>
                </a:cxn>
              </a:cxnLst>
              <a:rect l="0" t="0" r="r" b="b"/>
              <a:pathLst>
                <a:path w="102" h="88">
                  <a:moveTo>
                    <a:pt x="0" y="75"/>
                  </a:moveTo>
                  <a:lnTo>
                    <a:pt x="46" y="88"/>
                  </a:lnTo>
                  <a:lnTo>
                    <a:pt x="61" y="66"/>
                  </a:lnTo>
                  <a:lnTo>
                    <a:pt x="102" y="75"/>
                  </a:lnTo>
                  <a:lnTo>
                    <a:pt x="102" y="0"/>
                  </a:lnTo>
                  <a:lnTo>
                    <a:pt x="55" y="15"/>
                  </a:lnTo>
                  <a:lnTo>
                    <a:pt x="0" y="7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39" name="Freeform 138"/>
            <p:cNvSpPr>
              <a:spLocks/>
            </p:cNvSpPr>
            <p:nvPr/>
          </p:nvSpPr>
          <p:spPr bwMode="auto">
            <a:xfrm>
              <a:off x="7344368" y="4379367"/>
              <a:ext cx="264094" cy="121116"/>
            </a:xfrm>
            <a:custGeom>
              <a:avLst/>
              <a:gdLst/>
              <a:ahLst/>
              <a:cxnLst>
                <a:cxn ang="0">
                  <a:pos x="358" y="65"/>
                </a:cxn>
                <a:cxn ang="0">
                  <a:pos x="422" y="0"/>
                </a:cxn>
                <a:cxn ang="0">
                  <a:pos x="452" y="0"/>
                </a:cxn>
                <a:cxn ang="0">
                  <a:pos x="483" y="38"/>
                </a:cxn>
                <a:cxn ang="0">
                  <a:pos x="539" y="38"/>
                </a:cxn>
                <a:cxn ang="0">
                  <a:pos x="550" y="56"/>
                </a:cxn>
                <a:cxn ang="0">
                  <a:pos x="543" y="88"/>
                </a:cxn>
                <a:cxn ang="0">
                  <a:pos x="475" y="141"/>
                </a:cxn>
                <a:cxn ang="0">
                  <a:pos x="407" y="133"/>
                </a:cxn>
                <a:cxn ang="0">
                  <a:pos x="396" y="166"/>
                </a:cxn>
                <a:cxn ang="0">
                  <a:pos x="358" y="173"/>
                </a:cxn>
                <a:cxn ang="0">
                  <a:pos x="358" y="216"/>
                </a:cxn>
                <a:cxn ang="0">
                  <a:pos x="302" y="225"/>
                </a:cxn>
                <a:cxn ang="0">
                  <a:pos x="283" y="267"/>
                </a:cxn>
                <a:cxn ang="0">
                  <a:pos x="255" y="268"/>
                </a:cxn>
                <a:cxn ang="0">
                  <a:pos x="220" y="293"/>
                </a:cxn>
                <a:cxn ang="0">
                  <a:pos x="187" y="272"/>
                </a:cxn>
                <a:cxn ang="0">
                  <a:pos x="136" y="306"/>
                </a:cxn>
                <a:cxn ang="0">
                  <a:pos x="47" y="306"/>
                </a:cxn>
                <a:cxn ang="0">
                  <a:pos x="0" y="257"/>
                </a:cxn>
                <a:cxn ang="0">
                  <a:pos x="16" y="238"/>
                </a:cxn>
                <a:cxn ang="0">
                  <a:pos x="81" y="264"/>
                </a:cxn>
                <a:cxn ang="0">
                  <a:pos x="105" y="243"/>
                </a:cxn>
                <a:cxn ang="0">
                  <a:pos x="136" y="172"/>
                </a:cxn>
                <a:cxn ang="0">
                  <a:pos x="220" y="170"/>
                </a:cxn>
                <a:cxn ang="0">
                  <a:pos x="255" y="141"/>
                </a:cxn>
                <a:cxn ang="0">
                  <a:pos x="302" y="154"/>
                </a:cxn>
                <a:cxn ang="0">
                  <a:pos x="317" y="127"/>
                </a:cxn>
                <a:cxn ang="0">
                  <a:pos x="358" y="141"/>
                </a:cxn>
                <a:cxn ang="0">
                  <a:pos x="358" y="65"/>
                </a:cxn>
              </a:cxnLst>
              <a:rect l="0" t="0" r="r" b="b"/>
              <a:pathLst>
                <a:path w="550" h="306">
                  <a:moveTo>
                    <a:pt x="358" y="65"/>
                  </a:moveTo>
                  <a:lnTo>
                    <a:pt x="422" y="0"/>
                  </a:lnTo>
                  <a:lnTo>
                    <a:pt x="452" y="0"/>
                  </a:lnTo>
                  <a:lnTo>
                    <a:pt x="483" y="38"/>
                  </a:lnTo>
                  <a:lnTo>
                    <a:pt x="539" y="38"/>
                  </a:lnTo>
                  <a:lnTo>
                    <a:pt x="550" y="56"/>
                  </a:lnTo>
                  <a:lnTo>
                    <a:pt x="543" y="88"/>
                  </a:lnTo>
                  <a:lnTo>
                    <a:pt x="475" y="141"/>
                  </a:lnTo>
                  <a:lnTo>
                    <a:pt x="407" y="133"/>
                  </a:lnTo>
                  <a:lnTo>
                    <a:pt x="396" y="166"/>
                  </a:lnTo>
                  <a:lnTo>
                    <a:pt x="358" y="173"/>
                  </a:lnTo>
                  <a:lnTo>
                    <a:pt x="358" y="216"/>
                  </a:lnTo>
                  <a:lnTo>
                    <a:pt x="302" y="225"/>
                  </a:lnTo>
                  <a:lnTo>
                    <a:pt x="283" y="267"/>
                  </a:lnTo>
                  <a:lnTo>
                    <a:pt x="255" y="268"/>
                  </a:lnTo>
                  <a:lnTo>
                    <a:pt x="220" y="293"/>
                  </a:lnTo>
                  <a:lnTo>
                    <a:pt x="187" y="272"/>
                  </a:lnTo>
                  <a:lnTo>
                    <a:pt x="136" y="306"/>
                  </a:lnTo>
                  <a:lnTo>
                    <a:pt x="47" y="306"/>
                  </a:lnTo>
                  <a:lnTo>
                    <a:pt x="0" y="257"/>
                  </a:lnTo>
                  <a:lnTo>
                    <a:pt x="16" y="238"/>
                  </a:lnTo>
                  <a:lnTo>
                    <a:pt x="81" y="264"/>
                  </a:lnTo>
                  <a:lnTo>
                    <a:pt x="105" y="243"/>
                  </a:lnTo>
                  <a:lnTo>
                    <a:pt x="136" y="172"/>
                  </a:lnTo>
                  <a:lnTo>
                    <a:pt x="220" y="170"/>
                  </a:lnTo>
                  <a:lnTo>
                    <a:pt x="255" y="141"/>
                  </a:lnTo>
                  <a:lnTo>
                    <a:pt x="302" y="154"/>
                  </a:lnTo>
                  <a:lnTo>
                    <a:pt x="317" y="127"/>
                  </a:lnTo>
                  <a:lnTo>
                    <a:pt x="358" y="141"/>
                  </a:lnTo>
                  <a:lnTo>
                    <a:pt x="358" y="65"/>
                  </a:lnTo>
                  <a:close/>
                </a:path>
              </a:pathLst>
            </a:custGeom>
            <a:solidFill>
              <a:srgbClr val="B02226"/>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0" name="Freeform 139"/>
            <p:cNvSpPr>
              <a:spLocks/>
            </p:cNvSpPr>
            <p:nvPr/>
          </p:nvSpPr>
          <p:spPr bwMode="auto">
            <a:xfrm>
              <a:off x="7344368" y="4431956"/>
              <a:ext cx="250601" cy="170518"/>
            </a:xfrm>
            <a:custGeom>
              <a:avLst/>
              <a:gdLst/>
              <a:ahLst/>
              <a:cxnLst>
                <a:cxn ang="0">
                  <a:pos x="0" y="124"/>
                </a:cxn>
                <a:cxn ang="0">
                  <a:pos x="16" y="272"/>
                </a:cxn>
                <a:cxn ang="0">
                  <a:pos x="35" y="272"/>
                </a:cxn>
                <a:cxn ang="0">
                  <a:pos x="87" y="365"/>
                </a:cxn>
                <a:cxn ang="0">
                  <a:pos x="175" y="361"/>
                </a:cxn>
                <a:cxn ang="0">
                  <a:pos x="292" y="382"/>
                </a:cxn>
                <a:cxn ang="0">
                  <a:pos x="305" y="429"/>
                </a:cxn>
                <a:cxn ang="0">
                  <a:pos x="385" y="410"/>
                </a:cxn>
                <a:cxn ang="0">
                  <a:pos x="406" y="350"/>
                </a:cxn>
                <a:cxn ang="0">
                  <a:pos x="396" y="308"/>
                </a:cxn>
                <a:cxn ang="0">
                  <a:pos x="461" y="262"/>
                </a:cxn>
                <a:cxn ang="0">
                  <a:pos x="461" y="210"/>
                </a:cxn>
                <a:cxn ang="0">
                  <a:pos x="475" y="191"/>
                </a:cxn>
                <a:cxn ang="0">
                  <a:pos x="519" y="191"/>
                </a:cxn>
                <a:cxn ang="0">
                  <a:pos x="519" y="152"/>
                </a:cxn>
                <a:cxn ang="0">
                  <a:pos x="486" y="134"/>
                </a:cxn>
                <a:cxn ang="0">
                  <a:pos x="486" y="120"/>
                </a:cxn>
                <a:cxn ang="0">
                  <a:pos x="475" y="104"/>
                </a:cxn>
                <a:cxn ang="0">
                  <a:pos x="475" y="8"/>
                </a:cxn>
                <a:cxn ang="0">
                  <a:pos x="407" y="0"/>
                </a:cxn>
                <a:cxn ang="0">
                  <a:pos x="396" y="33"/>
                </a:cxn>
                <a:cxn ang="0">
                  <a:pos x="358" y="41"/>
                </a:cxn>
                <a:cxn ang="0">
                  <a:pos x="358" y="83"/>
                </a:cxn>
                <a:cxn ang="0">
                  <a:pos x="302" y="92"/>
                </a:cxn>
                <a:cxn ang="0">
                  <a:pos x="282" y="134"/>
                </a:cxn>
                <a:cxn ang="0">
                  <a:pos x="255" y="135"/>
                </a:cxn>
                <a:cxn ang="0">
                  <a:pos x="217" y="160"/>
                </a:cxn>
                <a:cxn ang="0">
                  <a:pos x="186" y="139"/>
                </a:cxn>
                <a:cxn ang="0">
                  <a:pos x="134" y="173"/>
                </a:cxn>
                <a:cxn ang="0">
                  <a:pos x="47" y="173"/>
                </a:cxn>
                <a:cxn ang="0">
                  <a:pos x="0" y="124"/>
                </a:cxn>
              </a:cxnLst>
              <a:rect l="0" t="0" r="r" b="b"/>
              <a:pathLst>
                <a:path w="519" h="429">
                  <a:moveTo>
                    <a:pt x="0" y="124"/>
                  </a:moveTo>
                  <a:lnTo>
                    <a:pt x="16" y="272"/>
                  </a:lnTo>
                  <a:lnTo>
                    <a:pt x="35" y="272"/>
                  </a:lnTo>
                  <a:lnTo>
                    <a:pt x="87" y="365"/>
                  </a:lnTo>
                  <a:lnTo>
                    <a:pt x="175" y="361"/>
                  </a:lnTo>
                  <a:lnTo>
                    <a:pt x="292" y="382"/>
                  </a:lnTo>
                  <a:lnTo>
                    <a:pt x="305" y="429"/>
                  </a:lnTo>
                  <a:lnTo>
                    <a:pt x="385" y="410"/>
                  </a:lnTo>
                  <a:lnTo>
                    <a:pt x="406" y="350"/>
                  </a:lnTo>
                  <a:lnTo>
                    <a:pt x="396" y="308"/>
                  </a:lnTo>
                  <a:lnTo>
                    <a:pt x="461" y="262"/>
                  </a:lnTo>
                  <a:lnTo>
                    <a:pt x="461" y="210"/>
                  </a:lnTo>
                  <a:lnTo>
                    <a:pt x="475" y="191"/>
                  </a:lnTo>
                  <a:lnTo>
                    <a:pt x="519" y="191"/>
                  </a:lnTo>
                  <a:lnTo>
                    <a:pt x="519" y="152"/>
                  </a:lnTo>
                  <a:lnTo>
                    <a:pt x="486" y="134"/>
                  </a:lnTo>
                  <a:lnTo>
                    <a:pt x="486" y="120"/>
                  </a:lnTo>
                  <a:lnTo>
                    <a:pt x="475" y="104"/>
                  </a:lnTo>
                  <a:lnTo>
                    <a:pt x="475" y="8"/>
                  </a:lnTo>
                  <a:lnTo>
                    <a:pt x="407" y="0"/>
                  </a:lnTo>
                  <a:lnTo>
                    <a:pt x="396" y="33"/>
                  </a:lnTo>
                  <a:lnTo>
                    <a:pt x="358" y="41"/>
                  </a:lnTo>
                  <a:lnTo>
                    <a:pt x="358" y="83"/>
                  </a:lnTo>
                  <a:lnTo>
                    <a:pt x="302" y="92"/>
                  </a:lnTo>
                  <a:lnTo>
                    <a:pt x="282" y="134"/>
                  </a:lnTo>
                  <a:lnTo>
                    <a:pt x="255" y="135"/>
                  </a:lnTo>
                  <a:lnTo>
                    <a:pt x="217" y="160"/>
                  </a:lnTo>
                  <a:lnTo>
                    <a:pt x="186" y="139"/>
                  </a:lnTo>
                  <a:lnTo>
                    <a:pt x="134" y="173"/>
                  </a:lnTo>
                  <a:lnTo>
                    <a:pt x="47" y="173"/>
                  </a:lnTo>
                  <a:lnTo>
                    <a:pt x="0" y="124"/>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1" name="Freeform 140"/>
            <p:cNvSpPr>
              <a:spLocks/>
            </p:cNvSpPr>
            <p:nvPr/>
          </p:nvSpPr>
          <p:spPr bwMode="auto">
            <a:xfrm>
              <a:off x="7361717" y="4097294"/>
              <a:ext cx="65542" cy="36654"/>
            </a:xfrm>
            <a:custGeom>
              <a:avLst/>
              <a:gdLst/>
              <a:ahLst/>
              <a:cxnLst>
                <a:cxn ang="0">
                  <a:pos x="48" y="0"/>
                </a:cxn>
                <a:cxn ang="0">
                  <a:pos x="0" y="26"/>
                </a:cxn>
                <a:cxn ang="0">
                  <a:pos x="19" y="92"/>
                </a:cxn>
                <a:cxn ang="0">
                  <a:pos x="68" y="92"/>
                </a:cxn>
                <a:cxn ang="0">
                  <a:pos x="74" y="60"/>
                </a:cxn>
                <a:cxn ang="0">
                  <a:pos x="135" y="32"/>
                </a:cxn>
                <a:cxn ang="0">
                  <a:pos x="127" y="16"/>
                </a:cxn>
                <a:cxn ang="0">
                  <a:pos x="48" y="0"/>
                </a:cxn>
              </a:cxnLst>
              <a:rect l="0" t="0" r="r" b="b"/>
              <a:pathLst>
                <a:path w="135" h="92">
                  <a:moveTo>
                    <a:pt x="48" y="0"/>
                  </a:moveTo>
                  <a:lnTo>
                    <a:pt x="0" y="26"/>
                  </a:lnTo>
                  <a:lnTo>
                    <a:pt x="19" y="92"/>
                  </a:lnTo>
                  <a:lnTo>
                    <a:pt x="68" y="92"/>
                  </a:lnTo>
                  <a:lnTo>
                    <a:pt x="74" y="60"/>
                  </a:lnTo>
                  <a:lnTo>
                    <a:pt x="135" y="32"/>
                  </a:lnTo>
                  <a:lnTo>
                    <a:pt x="127" y="16"/>
                  </a:lnTo>
                  <a:lnTo>
                    <a:pt x="4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2" name="Freeform 141"/>
            <p:cNvSpPr>
              <a:spLocks/>
            </p:cNvSpPr>
            <p:nvPr/>
          </p:nvSpPr>
          <p:spPr bwMode="auto">
            <a:xfrm>
              <a:off x="7652799" y="3992114"/>
              <a:ext cx="48193" cy="84463"/>
            </a:xfrm>
            <a:custGeom>
              <a:avLst/>
              <a:gdLst/>
              <a:ahLst/>
              <a:cxnLst>
                <a:cxn ang="0">
                  <a:pos x="59" y="7"/>
                </a:cxn>
                <a:cxn ang="0">
                  <a:pos x="29" y="52"/>
                </a:cxn>
                <a:cxn ang="0">
                  <a:pos x="0" y="131"/>
                </a:cxn>
                <a:cxn ang="0">
                  <a:pos x="17" y="159"/>
                </a:cxn>
                <a:cxn ang="0">
                  <a:pos x="17" y="211"/>
                </a:cxn>
                <a:cxn ang="0">
                  <a:pos x="49" y="124"/>
                </a:cxn>
                <a:cxn ang="0">
                  <a:pos x="100" y="102"/>
                </a:cxn>
                <a:cxn ang="0">
                  <a:pos x="81" y="30"/>
                </a:cxn>
                <a:cxn ang="0">
                  <a:pos x="97" y="0"/>
                </a:cxn>
                <a:cxn ang="0">
                  <a:pos x="59" y="7"/>
                </a:cxn>
              </a:cxnLst>
              <a:rect l="0" t="0" r="r" b="b"/>
              <a:pathLst>
                <a:path w="100" h="211">
                  <a:moveTo>
                    <a:pt x="59" y="7"/>
                  </a:moveTo>
                  <a:lnTo>
                    <a:pt x="29" y="52"/>
                  </a:lnTo>
                  <a:lnTo>
                    <a:pt x="0" y="131"/>
                  </a:lnTo>
                  <a:lnTo>
                    <a:pt x="17" y="159"/>
                  </a:lnTo>
                  <a:lnTo>
                    <a:pt x="17" y="211"/>
                  </a:lnTo>
                  <a:lnTo>
                    <a:pt x="49" y="124"/>
                  </a:lnTo>
                  <a:lnTo>
                    <a:pt x="100" y="102"/>
                  </a:lnTo>
                  <a:lnTo>
                    <a:pt x="81" y="30"/>
                  </a:lnTo>
                  <a:lnTo>
                    <a:pt x="97" y="0"/>
                  </a:lnTo>
                  <a:lnTo>
                    <a:pt x="59" y="7"/>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3" name="Freeform 142"/>
            <p:cNvSpPr>
              <a:spLocks/>
            </p:cNvSpPr>
            <p:nvPr/>
          </p:nvSpPr>
          <p:spPr bwMode="auto">
            <a:xfrm>
              <a:off x="7637377" y="4137136"/>
              <a:ext cx="154216" cy="272511"/>
            </a:xfrm>
            <a:custGeom>
              <a:avLst/>
              <a:gdLst/>
              <a:ahLst/>
              <a:cxnLst>
                <a:cxn ang="0">
                  <a:pos x="138" y="0"/>
                </a:cxn>
                <a:cxn ang="0">
                  <a:pos x="56" y="0"/>
                </a:cxn>
                <a:cxn ang="0">
                  <a:pos x="30" y="37"/>
                </a:cxn>
                <a:cxn ang="0">
                  <a:pos x="24" y="73"/>
                </a:cxn>
                <a:cxn ang="0">
                  <a:pos x="0" y="70"/>
                </a:cxn>
                <a:cxn ang="0">
                  <a:pos x="25" y="110"/>
                </a:cxn>
                <a:cxn ang="0">
                  <a:pos x="9" y="183"/>
                </a:cxn>
                <a:cxn ang="0">
                  <a:pos x="18" y="202"/>
                </a:cxn>
                <a:cxn ang="0">
                  <a:pos x="37" y="296"/>
                </a:cxn>
                <a:cxn ang="0">
                  <a:pos x="67" y="329"/>
                </a:cxn>
                <a:cxn ang="0">
                  <a:pos x="86" y="306"/>
                </a:cxn>
                <a:cxn ang="0">
                  <a:pos x="115" y="332"/>
                </a:cxn>
                <a:cxn ang="0">
                  <a:pos x="138" y="302"/>
                </a:cxn>
                <a:cxn ang="0">
                  <a:pos x="181" y="327"/>
                </a:cxn>
                <a:cxn ang="0">
                  <a:pos x="175" y="359"/>
                </a:cxn>
                <a:cxn ang="0">
                  <a:pos x="187" y="391"/>
                </a:cxn>
                <a:cxn ang="0">
                  <a:pos x="171" y="391"/>
                </a:cxn>
                <a:cxn ang="0">
                  <a:pos x="126" y="359"/>
                </a:cxn>
                <a:cxn ang="0">
                  <a:pos x="108" y="406"/>
                </a:cxn>
                <a:cxn ang="0">
                  <a:pos x="131" y="415"/>
                </a:cxn>
                <a:cxn ang="0">
                  <a:pos x="115" y="427"/>
                </a:cxn>
                <a:cxn ang="0">
                  <a:pos x="146" y="446"/>
                </a:cxn>
                <a:cxn ang="0">
                  <a:pos x="138" y="470"/>
                </a:cxn>
                <a:cxn ang="0">
                  <a:pos x="151" y="510"/>
                </a:cxn>
                <a:cxn ang="0">
                  <a:pos x="188" y="462"/>
                </a:cxn>
                <a:cxn ang="0">
                  <a:pos x="203" y="477"/>
                </a:cxn>
                <a:cxn ang="0">
                  <a:pos x="226" y="467"/>
                </a:cxn>
                <a:cxn ang="0">
                  <a:pos x="255" y="483"/>
                </a:cxn>
                <a:cxn ang="0">
                  <a:pos x="255" y="514"/>
                </a:cxn>
                <a:cxn ang="0">
                  <a:pos x="230" y="500"/>
                </a:cxn>
                <a:cxn ang="0">
                  <a:pos x="226" y="528"/>
                </a:cxn>
                <a:cxn ang="0">
                  <a:pos x="226" y="542"/>
                </a:cxn>
                <a:cxn ang="0">
                  <a:pos x="207" y="557"/>
                </a:cxn>
                <a:cxn ang="0">
                  <a:pos x="204" y="631"/>
                </a:cxn>
                <a:cxn ang="0">
                  <a:pos x="286" y="686"/>
                </a:cxn>
                <a:cxn ang="0">
                  <a:pos x="294" y="649"/>
                </a:cxn>
                <a:cxn ang="0">
                  <a:pos x="323" y="659"/>
                </a:cxn>
                <a:cxn ang="0">
                  <a:pos x="323" y="514"/>
                </a:cxn>
                <a:cxn ang="0">
                  <a:pos x="293" y="500"/>
                </a:cxn>
                <a:cxn ang="0">
                  <a:pos x="293" y="459"/>
                </a:cxn>
                <a:cxn ang="0">
                  <a:pos x="266" y="443"/>
                </a:cxn>
                <a:cxn ang="0">
                  <a:pos x="281" y="415"/>
                </a:cxn>
                <a:cxn ang="0">
                  <a:pos x="308" y="415"/>
                </a:cxn>
                <a:cxn ang="0">
                  <a:pos x="300" y="356"/>
                </a:cxn>
                <a:cxn ang="0">
                  <a:pos x="273" y="322"/>
                </a:cxn>
                <a:cxn ang="0">
                  <a:pos x="226" y="315"/>
                </a:cxn>
                <a:cxn ang="0">
                  <a:pos x="215" y="253"/>
                </a:cxn>
                <a:cxn ang="0">
                  <a:pos x="192" y="225"/>
                </a:cxn>
                <a:cxn ang="0">
                  <a:pos x="162" y="212"/>
                </a:cxn>
                <a:cxn ang="0">
                  <a:pos x="126" y="238"/>
                </a:cxn>
                <a:cxn ang="0">
                  <a:pos x="88" y="152"/>
                </a:cxn>
                <a:cxn ang="0">
                  <a:pos x="103" y="133"/>
                </a:cxn>
                <a:cxn ang="0">
                  <a:pos x="138" y="130"/>
                </a:cxn>
                <a:cxn ang="0">
                  <a:pos x="150" y="80"/>
                </a:cxn>
                <a:cxn ang="0">
                  <a:pos x="138" y="46"/>
                </a:cxn>
                <a:cxn ang="0">
                  <a:pos x="138" y="0"/>
                </a:cxn>
              </a:cxnLst>
              <a:rect l="0" t="0" r="r" b="b"/>
              <a:pathLst>
                <a:path w="323" h="686">
                  <a:moveTo>
                    <a:pt x="138" y="0"/>
                  </a:moveTo>
                  <a:lnTo>
                    <a:pt x="56" y="0"/>
                  </a:lnTo>
                  <a:lnTo>
                    <a:pt x="30" y="37"/>
                  </a:lnTo>
                  <a:lnTo>
                    <a:pt x="24" y="73"/>
                  </a:lnTo>
                  <a:lnTo>
                    <a:pt x="0" y="70"/>
                  </a:lnTo>
                  <a:lnTo>
                    <a:pt x="25" y="110"/>
                  </a:lnTo>
                  <a:lnTo>
                    <a:pt x="9" y="183"/>
                  </a:lnTo>
                  <a:lnTo>
                    <a:pt x="18" y="202"/>
                  </a:lnTo>
                  <a:lnTo>
                    <a:pt x="37" y="296"/>
                  </a:lnTo>
                  <a:lnTo>
                    <a:pt x="67" y="329"/>
                  </a:lnTo>
                  <a:lnTo>
                    <a:pt x="86" y="306"/>
                  </a:lnTo>
                  <a:lnTo>
                    <a:pt x="115" y="332"/>
                  </a:lnTo>
                  <a:lnTo>
                    <a:pt x="138" y="302"/>
                  </a:lnTo>
                  <a:lnTo>
                    <a:pt x="181" y="327"/>
                  </a:lnTo>
                  <a:lnTo>
                    <a:pt x="175" y="359"/>
                  </a:lnTo>
                  <a:lnTo>
                    <a:pt x="187" y="391"/>
                  </a:lnTo>
                  <a:lnTo>
                    <a:pt x="171" y="391"/>
                  </a:lnTo>
                  <a:lnTo>
                    <a:pt x="126" y="359"/>
                  </a:lnTo>
                  <a:lnTo>
                    <a:pt x="108" y="406"/>
                  </a:lnTo>
                  <a:lnTo>
                    <a:pt x="131" y="415"/>
                  </a:lnTo>
                  <a:lnTo>
                    <a:pt x="115" y="427"/>
                  </a:lnTo>
                  <a:lnTo>
                    <a:pt x="146" y="446"/>
                  </a:lnTo>
                  <a:lnTo>
                    <a:pt x="138" y="470"/>
                  </a:lnTo>
                  <a:lnTo>
                    <a:pt x="151" y="510"/>
                  </a:lnTo>
                  <a:lnTo>
                    <a:pt x="188" y="462"/>
                  </a:lnTo>
                  <a:lnTo>
                    <a:pt x="203" y="477"/>
                  </a:lnTo>
                  <a:lnTo>
                    <a:pt x="226" y="467"/>
                  </a:lnTo>
                  <a:lnTo>
                    <a:pt x="255" y="483"/>
                  </a:lnTo>
                  <a:lnTo>
                    <a:pt x="255" y="514"/>
                  </a:lnTo>
                  <a:lnTo>
                    <a:pt x="230" y="500"/>
                  </a:lnTo>
                  <a:lnTo>
                    <a:pt x="226" y="528"/>
                  </a:lnTo>
                  <a:lnTo>
                    <a:pt x="226" y="542"/>
                  </a:lnTo>
                  <a:lnTo>
                    <a:pt x="207" y="557"/>
                  </a:lnTo>
                  <a:lnTo>
                    <a:pt x="204" y="631"/>
                  </a:lnTo>
                  <a:lnTo>
                    <a:pt x="286" y="686"/>
                  </a:lnTo>
                  <a:lnTo>
                    <a:pt x="294" y="649"/>
                  </a:lnTo>
                  <a:lnTo>
                    <a:pt x="323" y="659"/>
                  </a:lnTo>
                  <a:lnTo>
                    <a:pt x="323" y="514"/>
                  </a:lnTo>
                  <a:lnTo>
                    <a:pt x="293" y="500"/>
                  </a:lnTo>
                  <a:lnTo>
                    <a:pt x="293" y="459"/>
                  </a:lnTo>
                  <a:lnTo>
                    <a:pt x="266" y="443"/>
                  </a:lnTo>
                  <a:lnTo>
                    <a:pt x="281" y="415"/>
                  </a:lnTo>
                  <a:lnTo>
                    <a:pt x="308" y="415"/>
                  </a:lnTo>
                  <a:lnTo>
                    <a:pt x="300" y="356"/>
                  </a:lnTo>
                  <a:lnTo>
                    <a:pt x="273" y="322"/>
                  </a:lnTo>
                  <a:lnTo>
                    <a:pt x="226" y="315"/>
                  </a:lnTo>
                  <a:lnTo>
                    <a:pt x="215" y="253"/>
                  </a:lnTo>
                  <a:lnTo>
                    <a:pt x="192" y="225"/>
                  </a:lnTo>
                  <a:lnTo>
                    <a:pt x="162" y="212"/>
                  </a:lnTo>
                  <a:lnTo>
                    <a:pt x="126" y="238"/>
                  </a:lnTo>
                  <a:lnTo>
                    <a:pt x="88" y="152"/>
                  </a:lnTo>
                  <a:lnTo>
                    <a:pt x="103" y="133"/>
                  </a:lnTo>
                  <a:lnTo>
                    <a:pt x="138" y="130"/>
                  </a:lnTo>
                  <a:lnTo>
                    <a:pt x="150" y="80"/>
                  </a:lnTo>
                  <a:lnTo>
                    <a:pt x="138" y="46"/>
                  </a:lnTo>
                  <a:lnTo>
                    <a:pt x="138" y="0"/>
                  </a:lnTo>
                  <a:close/>
                </a:path>
              </a:pathLst>
            </a:custGeom>
            <a:solidFill>
              <a:srgbClr val="FF7171"/>
            </a:solidFill>
            <a:ln w="12700" cmpd="sng">
              <a:no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4" name="Freeform 143"/>
            <p:cNvSpPr>
              <a:spLocks/>
            </p:cNvSpPr>
            <p:nvPr/>
          </p:nvSpPr>
          <p:spPr bwMode="auto">
            <a:xfrm>
              <a:off x="7562198" y="4285342"/>
              <a:ext cx="65542" cy="62152"/>
            </a:xfrm>
            <a:custGeom>
              <a:avLst/>
              <a:gdLst/>
              <a:ahLst/>
              <a:cxnLst>
                <a:cxn ang="0">
                  <a:pos x="136" y="0"/>
                </a:cxn>
                <a:cxn ang="0">
                  <a:pos x="119" y="0"/>
                </a:cxn>
                <a:cxn ang="0">
                  <a:pos x="60" y="59"/>
                </a:cxn>
                <a:cxn ang="0">
                  <a:pos x="0" y="140"/>
                </a:cxn>
                <a:cxn ang="0">
                  <a:pos x="25" y="155"/>
                </a:cxn>
                <a:cxn ang="0">
                  <a:pos x="60" y="134"/>
                </a:cxn>
                <a:cxn ang="0">
                  <a:pos x="68" y="98"/>
                </a:cxn>
                <a:cxn ang="0">
                  <a:pos x="108" y="80"/>
                </a:cxn>
                <a:cxn ang="0">
                  <a:pos x="136" y="37"/>
                </a:cxn>
                <a:cxn ang="0">
                  <a:pos x="136" y="0"/>
                </a:cxn>
              </a:cxnLst>
              <a:rect l="0" t="0" r="r" b="b"/>
              <a:pathLst>
                <a:path w="136" h="155">
                  <a:moveTo>
                    <a:pt x="136" y="0"/>
                  </a:moveTo>
                  <a:lnTo>
                    <a:pt x="119" y="0"/>
                  </a:lnTo>
                  <a:lnTo>
                    <a:pt x="60" y="59"/>
                  </a:lnTo>
                  <a:lnTo>
                    <a:pt x="0" y="140"/>
                  </a:lnTo>
                  <a:lnTo>
                    <a:pt x="25" y="155"/>
                  </a:lnTo>
                  <a:lnTo>
                    <a:pt x="60" y="134"/>
                  </a:lnTo>
                  <a:lnTo>
                    <a:pt x="68" y="98"/>
                  </a:lnTo>
                  <a:lnTo>
                    <a:pt x="108" y="80"/>
                  </a:lnTo>
                  <a:lnTo>
                    <a:pt x="136" y="37"/>
                  </a:lnTo>
                  <a:lnTo>
                    <a:pt x="136" y="0"/>
                  </a:lnTo>
                  <a:close/>
                </a:path>
              </a:pathLst>
            </a:custGeom>
            <a:solidFill>
              <a:srgbClr val="FF7171"/>
            </a:solidFill>
            <a:ln w="12700" cmpd="sng">
              <a:no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5" name="Freeform 144"/>
            <p:cNvSpPr>
              <a:spLocks/>
            </p:cNvSpPr>
            <p:nvPr/>
          </p:nvSpPr>
          <p:spPr bwMode="auto">
            <a:xfrm>
              <a:off x="7629666" y="4263032"/>
              <a:ext cx="19277" cy="7968"/>
            </a:xfrm>
            <a:custGeom>
              <a:avLst/>
              <a:gdLst/>
              <a:ahLst/>
              <a:cxnLst>
                <a:cxn ang="0">
                  <a:pos x="37" y="0"/>
                </a:cxn>
                <a:cxn ang="0">
                  <a:pos x="0" y="0"/>
                </a:cxn>
                <a:cxn ang="0">
                  <a:pos x="22" y="22"/>
                </a:cxn>
                <a:cxn ang="0">
                  <a:pos x="37" y="22"/>
                </a:cxn>
                <a:cxn ang="0">
                  <a:pos x="37" y="0"/>
                </a:cxn>
              </a:cxnLst>
              <a:rect l="0" t="0" r="r" b="b"/>
              <a:pathLst>
                <a:path w="37" h="22">
                  <a:moveTo>
                    <a:pt x="37" y="0"/>
                  </a:moveTo>
                  <a:lnTo>
                    <a:pt x="0" y="0"/>
                  </a:lnTo>
                  <a:lnTo>
                    <a:pt x="22" y="22"/>
                  </a:lnTo>
                  <a:lnTo>
                    <a:pt x="37" y="22"/>
                  </a:lnTo>
                  <a:lnTo>
                    <a:pt x="37" y="0"/>
                  </a:lnTo>
                  <a:close/>
                </a:path>
              </a:pathLst>
            </a:custGeom>
            <a:solidFill>
              <a:schemeClr val="accent2">
                <a:lumMod val="60000"/>
                <a:lumOff val="40000"/>
              </a:schemeClr>
            </a:solidFill>
            <a:ln w="12700" cmpd="sng">
              <a:no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6" name="Freeform 145"/>
            <p:cNvSpPr>
              <a:spLocks/>
            </p:cNvSpPr>
            <p:nvPr/>
          </p:nvSpPr>
          <p:spPr bwMode="auto">
            <a:xfrm>
              <a:off x="7677858" y="4347493"/>
              <a:ext cx="55903" cy="46215"/>
            </a:xfrm>
            <a:custGeom>
              <a:avLst/>
              <a:gdLst/>
              <a:ahLst/>
              <a:cxnLst>
                <a:cxn ang="0">
                  <a:pos x="101" y="0"/>
                </a:cxn>
                <a:cxn ang="0">
                  <a:pos x="68" y="0"/>
                </a:cxn>
                <a:cxn ang="0">
                  <a:pos x="17" y="35"/>
                </a:cxn>
                <a:cxn ang="0">
                  <a:pos x="5" y="75"/>
                </a:cxn>
                <a:cxn ang="0">
                  <a:pos x="0" y="116"/>
                </a:cxn>
                <a:cxn ang="0">
                  <a:pos x="56" y="89"/>
                </a:cxn>
                <a:cxn ang="0">
                  <a:pos x="56" y="55"/>
                </a:cxn>
                <a:cxn ang="0">
                  <a:pos x="79" y="62"/>
                </a:cxn>
                <a:cxn ang="0">
                  <a:pos x="116" y="17"/>
                </a:cxn>
                <a:cxn ang="0">
                  <a:pos x="101" y="0"/>
                </a:cxn>
              </a:cxnLst>
              <a:rect l="0" t="0" r="r" b="b"/>
              <a:pathLst>
                <a:path w="116" h="116">
                  <a:moveTo>
                    <a:pt x="101" y="0"/>
                  </a:moveTo>
                  <a:lnTo>
                    <a:pt x="68" y="0"/>
                  </a:lnTo>
                  <a:lnTo>
                    <a:pt x="17" y="35"/>
                  </a:lnTo>
                  <a:lnTo>
                    <a:pt x="5" y="75"/>
                  </a:lnTo>
                  <a:lnTo>
                    <a:pt x="0" y="116"/>
                  </a:lnTo>
                  <a:lnTo>
                    <a:pt x="56" y="89"/>
                  </a:lnTo>
                  <a:lnTo>
                    <a:pt x="56" y="55"/>
                  </a:lnTo>
                  <a:lnTo>
                    <a:pt x="79" y="62"/>
                  </a:lnTo>
                  <a:lnTo>
                    <a:pt x="116" y="17"/>
                  </a:lnTo>
                  <a:lnTo>
                    <a:pt x="101" y="0"/>
                  </a:lnTo>
                  <a:close/>
                </a:path>
              </a:pathLst>
            </a:custGeom>
            <a:solidFill>
              <a:srgbClr val="FF7171"/>
            </a:solidFill>
            <a:ln w="12700" cmpd="sng">
              <a:no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7" name="Freeform 146"/>
            <p:cNvSpPr>
              <a:spLocks/>
            </p:cNvSpPr>
            <p:nvPr/>
          </p:nvSpPr>
          <p:spPr bwMode="auto">
            <a:xfrm>
              <a:off x="7594968" y="4489327"/>
              <a:ext cx="156144" cy="146614"/>
            </a:xfrm>
            <a:custGeom>
              <a:avLst/>
              <a:gdLst/>
              <a:ahLst/>
              <a:cxnLst>
                <a:cxn ang="0">
                  <a:pos x="278" y="47"/>
                </a:cxn>
                <a:cxn ang="0">
                  <a:pos x="319" y="0"/>
                </a:cxn>
                <a:cxn ang="0">
                  <a:pos x="323" y="40"/>
                </a:cxn>
                <a:cxn ang="0">
                  <a:pos x="303" y="70"/>
                </a:cxn>
                <a:cxn ang="0">
                  <a:pos x="255" y="80"/>
                </a:cxn>
                <a:cxn ang="0">
                  <a:pos x="210" y="80"/>
                </a:cxn>
                <a:cxn ang="0">
                  <a:pos x="98" y="47"/>
                </a:cxn>
                <a:cxn ang="0">
                  <a:pos x="74" y="83"/>
                </a:cxn>
                <a:cxn ang="0">
                  <a:pos x="74" y="136"/>
                </a:cxn>
                <a:cxn ang="0">
                  <a:pos x="183" y="116"/>
                </a:cxn>
                <a:cxn ang="0">
                  <a:pos x="210" y="124"/>
                </a:cxn>
                <a:cxn ang="0">
                  <a:pos x="220" y="164"/>
                </a:cxn>
                <a:cxn ang="0">
                  <a:pos x="195" y="183"/>
                </a:cxn>
                <a:cxn ang="0">
                  <a:pos x="188" y="163"/>
                </a:cxn>
                <a:cxn ang="0">
                  <a:pos x="158" y="173"/>
                </a:cxn>
                <a:cxn ang="0">
                  <a:pos x="176" y="216"/>
                </a:cxn>
                <a:cxn ang="0">
                  <a:pos x="176" y="248"/>
                </a:cxn>
                <a:cxn ang="0">
                  <a:pos x="221" y="285"/>
                </a:cxn>
                <a:cxn ang="0">
                  <a:pos x="221" y="368"/>
                </a:cxn>
                <a:cxn ang="0">
                  <a:pos x="136" y="357"/>
                </a:cxn>
                <a:cxn ang="0">
                  <a:pos x="136" y="340"/>
                </a:cxn>
                <a:cxn ang="0">
                  <a:pos x="117" y="325"/>
                </a:cxn>
                <a:cxn ang="0">
                  <a:pos x="124" y="301"/>
                </a:cxn>
                <a:cxn ang="0">
                  <a:pos x="98" y="242"/>
                </a:cxn>
                <a:cxn ang="0">
                  <a:pos x="71" y="248"/>
                </a:cxn>
                <a:cxn ang="0">
                  <a:pos x="71" y="368"/>
                </a:cxn>
                <a:cxn ang="0">
                  <a:pos x="21" y="368"/>
                </a:cxn>
                <a:cxn ang="0">
                  <a:pos x="36" y="267"/>
                </a:cxn>
                <a:cxn ang="0">
                  <a:pos x="0" y="242"/>
                </a:cxn>
                <a:cxn ang="0">
                  <a:pos x="36" y="156"/>
                </a:cxn>
                <a:cxn ang="0">
                  <a:pos x="36" y="76"/>
                </a:cxn>
                <a:cxn ang="0">
                  <a:pos x="87" y="22"/>
                </a:cxn>
                <a:cxn ang="0">
                  <a:pos x="278" y="47"/>
                </a:cxn>
              </a:cxnLst>
              <a:rect l="0" t="0" r="r" b="b"/>
              <a:pathLst>
                <a:path w="323" h="368">
                  <a:moveTo>
                    <a:pt x="278" y="47"/>
                  </a:moveTo>
                  <a:lnTo>
                    <a:pt x="319" y="0"/>
                  </a:lnTo>
                  <a:lnTo>
                    <a:pt x="323" y="40"/>
                  </a:lnTo>
                  <a:lnTo>
                    <a:pt x="303" y="70"/>
                  </a:lnTo>
                  <a:lnTo>
                    <a:pt x="255" y="80"/>
                  </a:lnTo>
                  <a:lnTo>
                    <a:pt x="210" y="80"/>
                  </a:lnTo>
                  <a:lnTo>
                    <a:pt x="98" y="47"/>
                  </a:lnTo>
                  <a:lnTo>
                    <a:pt x="74" y="83"/>
                  </a:lnTo>
                  <a:lnTo>
                    <a:pt x="74" y="136"/>
                  </a:lnTo>
                  <a:lnTo>
                    <a:pt x="183" y="116"/>
                  </a:lnTo>
                  <a:lnTo>
                    <a:pt x="210" y="124"/>
                  </a:lnTo>
                  <a:lnTo>
                    <a:pt x="220" y="164"/>
                  </a:lnTo>
                  <a:lnTo>
                    <a:pt x="195" y="183"/>
                  </a:lnTo>
                  <a:lnTo>
                    <a:pt x="188" y="163"/>
                  </a:lnTo>
                  <a:lnTo>
                    <a:pt x="158" y="173"/>
                  </a:lnTo>
                  <a:lnTo>
                    <a:pt x="176" y="216"/>
                  </a:lnTo>
                  <a:lnTo>
                    <a:pt x="176" y="248"/>
                  </a:lnTo>
                  <a:lnTo>
                    <a:pt x="221" y="285"/>
                  </a:lnTo>
                  <a:lnTo>
                    <a:pt x="221" y="368"/>
                  </a:lnTo>
                  <a:lnTo>
                    <a:pt x="136" y="357"/>
                  </a:lnTo>
                  <a:lnTo>
                    <a:pt x="136" y="340"/>
                  </a:lnTo>
                  <a:lnTo>
                    <a:pt x="117" y="325"/>
                  </a:lnTo>
                  <a:lnTo>
                    <a:pt x="124" y="301"/>
                  </a:lnTo>
                  <a:lnTo>
                    <a:pt x="98" y="242"/>
                  </a:lnTo>
                  <a:lnTo>
                    <a:pt x="71" y="248"/>
                  </a:lnTo>
                  <a:lnTo>
                    <a:pt x="71" y="368"/>
                  </a:lnTo>
                  <a:lnTo>
                    <a:pt x="21" y="368"/>
                  </a:lnTo>
                  <a:lnTo>
                    <a:pt x="36" y="267"/>
                  </a:lnTo>
                  <a:lnTo>
                    <a:pt x="0" y="242"/>
                  </a:lnTo>
                  <a:lnTo>
                    <a:pt x="36" y="156"/>
                  </a:lnTo>
                  <a:lnTo>
                    <a:pt x="36" y="76"/>
                  </a:lnTo>
                  <a:lnTo>
                    <a:pt x="87" y="22"/>
                  </a:lnTo>
                  <a:lnTo>
                    <a:pt x="278" y="47"/>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8" name="Freeform 147"/>
            <p:cNvSpPr>
              <a:spLocks/>
            </p:cNvSpPr>
            <p:nvPr/>
          </p:nvSpPr>
          <p:spPr bwMode="auto">
            <a:xfrm>
              <a:off x="7768461" y="4583351"/>
              <a:ext cx="25060" cy="11155"/>
            </a:xfrm>
            <a:custGeom>
              <a:avLst/>
              <a:gdLst/>
              <a:ahLst/>
              <a:cxnLst>
                <a:cxn ang="0">
                  <a:pos x="22" y="0"/>
                </a:cxn>
                <a:cxn ang="0">
                  <a:pos x="0" y="17"/>
                </a:cxn>
                <a:cxn ang="0">
                  <a:pos x="0" y="27"/>
                </a:cxn>
                <a:cxn ang="0">
                  <a:pos x="53" y="27"/>
                </a:cxn>
                <a:cxn ang="0">
                  <a:pos x="53" y="17"/>
                </a:cxn>
                <a:cxn ang="0">
                  <a:pos x="22" y="0"/>
                </a:cxn>
              </a:cxnLst>
              <a:rect l="0" t="0" r="r" b="b"/>
              <a:pathLst>
                <a:path w="53" h="27">
                  <a:moveTo>
                    <a:pt x="22" y="0"/>
                  </a:moveTo>
                  <a:lnTo>
                    <a:pt x="0" y="17"/>
                  </a:lnTo>
                  <a:lnTo>
                    <a:pt x="0" y="27"/>
                  </a:lnTo>
                  <a:lnTo>
                    <a:pt x="53" y="27"/>
                  </a:lnTo>
                  <a:lnTo>
                    <a:pt x="53" y="17"/>
                  </a:lnTo>
                  <a:lnTo>
                    <a:pt x="22" y="0"/>
                  </a:lnTo>
                  <a:close/>
                </a:path>
              </a:pathLst>
            </a:custGeom>
            <a:solidFill>
              <a:srgbClr val="FF7171"/>
            </a:solidFill>
            <a:ln w="12700" cmpd="sng">
              <a:no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49" name="Freeform 148"/>
            <p:cNvSpPr>
              <a:spLocks/>
            </p:cNvSpPr>
            <p:nvPr/>
          </p:nvSpPr>
          <p:spPr bwMode="auto">
            <a:xfrm>
              <a:off x="7808943" y="4489327"/>
              <a:ext cx="30844" cy="44622"/>
            </a:xfrm>
            <a:custGeom>
              <a:avLst/>
              <a:gdLst/>
              <a:ahLst/>
              <a:cxnLst>
                <a:cxn ang="0">
                  <a:pos x="36" y="0"/>
                </a:cxn>
                <a:cxn ang="0">
                  <a:pos x="0" y="37"/>
                </a:cxn>
                <a:cxn ang="0">
                  <a:pos x="4" y="96"/>
                </a:cxn>
                <a:cxn ang="0">
                  <a:pos x="15" y="112"/>
                </a:cxn>
                <a:cxn ang="0">
                  <a:pos x="44" y="112"/>
                </a:cxn>
                <a:cxn ang="0">
                  <a:pos x="65" y="83"/>
                </a:cxn>
                <a:cxn ang="0">
                  <a:pos x="53" y="65"/>
                </a:cxn>
                <a:cxn ang="0">
                  <a:pos x="65" y="53"/>
                </a:cxn>
                <a:cxn ang="0">
                  <a:pos x="65" y="21"/>
                </a:cxn>
                <a:cxn ang="0">
                  <a:pos x="44" y="21"/>
                </a:cxn>
                <a:cxn ang="0">
                  <a:pos x="36" y="0"/>
                </a:cxn>
              </a:cxnLst>
              <a:rect l="0" t="0" r="r" b="b"/>
              <a:pathLst>
                <a:path w="65" h="112">
                  <a:moveTo>
                    <a:pt x="36" y="0"/>
                  </a:moveTo>
                  <a:lnTo>
                    <a:pt x="0" y="37"/>
                  </a:lnTo>
                  <a:lnTo>
                    <a:pt x="4" y="96"/>
                  </a:lnTo>
                  <a:lnTo>
                    <a:pt x="15" y="112"/>
                  </a:lnTo>
                  <a:lnTo>
                    <a:pt x="44" y="112"/>
                  </a:lnTo>
                  <a:lnTo>
                    <a:pt x="65" y="83"/>
                  </a:lnTo>
                  <a:lnTo>
                    <a:pt x="53" y="65"/>
                  </a:lnTo>
                  <a:lnTo>
                    <a:pt x="65" y="53"/>
                  </a:lnTo>
                  <a:lnTo>
                    <a:pt x="65" y="21"/>
                  </a:lnTo>
                  <a:lnTo>
                    <a:pt x="44" y="21"/>
                  </a:lnTo>
                  <a:lnTo>
                    <a:pt x="36" y="0"/>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0" name="Freeform 149"/>
            <p:cNvSpPr>
              <a:spLocks/>
            </p:cNvSpPr>
            <p:nvPr/>
          </p:nvSpPr>
          <p:spPr bwMode="auto">
            <a:xfrm>
              <a:off x="7820509" y="4586538"/>
              <a:ext cx="65542" cy="23904"/>
            </a:xfrm>
            <a:custGeom>
              <a:avLst/>
              <a:gdLst/>
              <a:ahLst/>
              <a:cxnLst>
                <a:cxn ang="0">
                  <a:pos x="0" y="21"/>
                </a:cxn>
                <a:cxn ang="0">
                  <a:pos x="80" y="34"/>
                </a:cxn>
                <a:cxn ang="0">
                  <a:pos x="116" y="57"/>
                </a:cxn>
                <a:cxn ang="0">
                  <a:pos x="133" y="21"/>
                </a:cxn>
                <a:cxn ang="0">
                  <a:pos x="105" y="0"/>
                </a:cxn>
                <a:cxn ang="0">
                  <a:pos x="0" y="4"/>
                </a:cxn>
                <a:cxn ang="0">
                  <a:pos x="0" y="21"/>
                </a:cxn>
              </a:cxnLst>
              <a:rect l="0" t="0" r="r" b="b"/>
              <a:pathLst>
                <a:path w="133" h="57">
                  <a:moveTo>
                    <a:pt x="0" y="21"/>
                  </a:moveTo>
                  <a:lnTo>
                    <a:pt x="80" y="34"/>
                  </a:lnTo>
                  <a:lnTo>
                    <a:pt x="116" y="57"/>
                  </a:lnTo>
                  <a:lnTo>
                    <a:pt x="133" y="21"/>
                  </a:lnTo>
                  <a:lnTo>
                    <a:pt x="105" y="0"/>
                  </a:lnTo>
                  <a:lnTo>
                    <a:pt x="0" y="4"/>
                  </a:lnTo>
                  <a:lnTo>
                    <a:pt x="0" y="21"/>
                  </a:lnTo>
                  <a:close/>
                </a:path>
              </a:pathLst>
            </a:custGeom>
            <a:solidFill>
              <a:schemeClr val="accent2">
                <a:lumMod val="60000"/>
                <a:lumOff val="40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1" name="Freeform 150"/>
            <p:cNvSpPr>
              <a:spLocks/>
            </p:cNvSpPr>
            <p:nvPr/>
          </p:nvSpPr>
          <p:spPr bwMode="auto">
            <a:xfrm>
              <a:off x="6212809" y="2419201"/>
              <a:ext cx="34699" cy="28685"/>
            </a:xfrm>
            <a:custGeom>
              <a:avLst/>
              <a:gdLst/>
              <a:ahLst/>
              <a:cxnLst>
                <a:cxn ang="0">
                  <a:pos x="75" y="62"/>
                </a:cxn>
                <a:cxn ang="0">
                  <a:pos x="53" y="70"/>
                </a:cxn>
                <a:cxn ang="0">
                  <a:pos x="26" y="52"/>
                </a:cxn>
                <a:cxn ang="0">
                  <a:pos x="0" y="35"/>
                </a:cxn>
                <a:cxn ang="0">
                  <a:pos x="8" y="0"/>
                </a:cxn>
                <a:cxn ang="0">
                  <a:pos x="53" y="24"/>
                </a:cxn>
                <a:cxn ang="0">
                  <a:pos x="75" y="62"/>
                </a:cxn>
              </a:cxnLst>
              <a:rect l="0" t="0" r="r" b="b"/>
              <a:pathLst>
                <a:path w="75" h="70">
                  <a:moveTo>
                    <a:pt x="75" y="62"/>
                  </a:moveTo>
                  <a:lnTo>
                    <a:pt x="53" y="70"/>
                  </a:lnTo>
                  <a:lnTo>
                    <a:pt x="26" y="52"/>
                  </a:lnTo>
                  <a:lnTo>
                    <a:pt x="0" y="35"/>
                  </a:lnTo>
                  <a:lnTo>
                    <a:pt x="8" y="0"/>
                  </a:lnTo>
                  <a:lnTo>
                    <a:pt x="53" y="24"/>
                  </a:lnTo>
                  <a:lnTo>
                    <a:pt x="75" y="62"/>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2" name="Freeform 151"/>
            <p:cNvSpPr>
              <a:spLocks/>
            </p:cNvSpPr>
            <p:nvPr/>
          </p:nvSpPr>
          <p:spPr bwMode="auto">
            <a:xfrm>
              <a:off x="5815703" y="3483746"/>
              <a:ext cx="148432" cy="164144"/>
            </a:xfrm>
            <a:custGeom>
              <a:avLst/>
              <a:gdLst/>
              <a:ahLst/>
              <a:cxnLst>
                <a:cxn ang="0">
                  <a:pos x="242" y="7"/>
                </a:cxn>
                <a:cxn ang="0">
                  <a:pos x="223" y="18"/>
                </a:cxn>
                <a:cxn ang="0">
                  <a:pos x="210" y="31"/>
                </a:cxn>
                <a:cxn ang="0">
                  <a:pos x="193" y="31"/>
                </a:cxn>
                <a:cxn ang="0">
                  <a:pos x="158" y="47"/>
                </a:cxn>
                <a:cxn ang="0">
                  <a:pos x="132" y="23"/>
                </a:cxn>
                <a:cxn ang="0">
                  <a:pos x="79" y="0"/>
                </a:cxn>
                <a:cxn ang="0">
                  <a:pos x="63" y="12"/>
                </a:cxn>
                <a:cxn ang="0">
                  <a:pos x="106" y="47"/>
                </a:cxn>
                <a:cxn ang="0">
                  <a:pos x="104" y="59"/>
                </a:cxn>
                <a:cxn ang="0">
                  <a:pos x="67" y="52"/>
                </a:cxn>
                <a:cxn ang="0">
                  <a:pos x="15" y="70"/>
                </a:cxn>
                <a:cxn ang="0">
                  <a:pos x="0" y="94"/>
                </a:cxn>
                <a:cxn ang="0">
                  <a:pos x="26" y="112"/>
                </a:cxn>
                <a:cxn ang="0">
                  <a:pos x="43" y="195"/>
                </a:cxn>
                <a:cxn ang="0">
                  <a:pos x="69" y="195"/>
                </a:cxn>
                <a:cxn ang="0">
                  <a:pos x="69" y="223"/>
                </a:cxn>
                <a:cxn ang="0">
                  <a:pos x="84" y="242"/>
                </a:cxn>
                <a:cxn ang="0">
                  <a:pos x="122" y="213"/>
                </a:cxn>
                <a:cxn ang="0">
                  <a:pos x="154" y="257"/>
                </a:cxn>
                <a:cxn ang="0">
                  <a:pos x="199" y="270"/>
                </a:cxn>
                <a:cxn ang="0">
                  <a:pos x="173" y="343"/>
                </a:cxn>
                <a:cxn ang="0">
                  <a:pos x="283" y="413"/>
                </a:cxn>
                <a:cxn ang="0">
                  <a:pos x="252" y="306"/>
                </a:cxn>
                <a:cxn ang="0">
                  <a:pos x="257" y="240"/>
                </a:cxn>
                <a:cxn ang="0">
                  <a:pos x="275" y="174"/>
                </a:cxn>
                <a:cxn ang="0">
                  <a:pos x="306" y="158"/>
                </a:cxn>
                <a:cxn ang="0">
                  <a:pos x="288" y="138"/>
                </a:cxn>
                <a:cxn ang="0">
                  <a:pos x="253" y="18"/>
                </a:cxn>
                <a:cxn ang="0">
                  <a:pos x="242" y="7"/>
                </a:cxn>
              </a:cxnLst>
              <a:rect l="0" t="0" r="r" b="b"/>
              <a:pathLst>
                <a:path w="306" h="413">
                  <a:moveTo>
                    <a:pt x="242" y="7"/>
                  </a:moveTo>
                  <a:lnTo>
                    <a:pt x="223" y="18"/>
                  </a:lnTo>
                  <a:lnTo>
                    <a:pt x="210" y="31"/>
                  </a:lnTo>
                  <a:lnTo>
                    <a:pt x="193" y="31"/>
                  </a:lnTo>
                  <a:lnTo>
                    <a:pt x="158" y="47"/>
                  </a:lnTo>
                  <a:lnTo>
                    <a:pt x="132" y="23"/>
                  </a:lnTo>
                  <a:lnTo>
                    <a:pt x="79" y="0"/>
                  </a:lnTo>
                  <a:lnTo>
                    <a:pt x="63" y="12"/>
                  </a:lnTo>
                  <a:lnTo>
                    <a:pt x="106" y="47"/>
                  </a:lnTo>
                  <a:lnTo>
                    <a:pt x="104" y="59"/>
                  </a:lnTo>
                  <a:lnTo>
                    <a:pt x="67" y="52"/>
                  </a:lnTo>
                  <a:lnTo>
                    <a:pt x="15" y="70"/>
                  </a:lnTo>
                  <a:lnTo>
                    <a:pt x="0" y="94"/>
                  </a:lnTo>
                  <a:lnTo>
                    <a:pt x="26" y="112"/>
                  </a:lnTo>
                  <a:lnTo>
                    <a:pt x="43" y="195"/>
                  </a:lnTo>
                  <a:lnTo>
                    <a:pt x="69" y="195"/>
                  </a:lnTo>
                  <a:lnTo>
                    <a:pt x="69" y="223"/>
                  </a:lnTo>
                  <a:lnTo>
                    <a:pt x="84" y="242"/>
                  </a:lnTo>
                  <a:lnTo>
                    <a:pt x="122" y="213"/>
                  </a:lnTo>
                  <a:lnTo>
                    <a:pt x="154" y="257"/>
                  </a:lnTo>
                  <a:lnTo>
                    <a:pt x="199" y="270"/>
                  </a:lnTo>
                  <a:lnTo>
                    <a:pt x="173" y="343"/>
                  </a:lnTo>
                  <a:lnTo>
                    <a:pt x="283" y="413"/>
                  </a:lnTo>
                  <a:lnTo>
                    <a:pt x="252" y="306"/>
                  </a:lnTo>
                  <a:lnTo>
                    <a:pt x="257" y="240"/>
                  </a:lnTo>
                  <a:lnTo>
                    <a:pt x="275" y="174"/>
                  </a:lnTo>
                  <a:lnTo>
                    <a:pt x="306" y="158"/>
                  </a:lnTo>
                  <a:lnTo>
                    <a:pt x="288" y="138"/>
                  </a:lnTo>
                  <a:lnTo>
                    <a:pt x="253" y="18"/>
                  </a:lnTo>
                  <a:lnTo>
                    <a:pt x="242" y="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3" name="Freeform 152"/>
            <p:cNvSpPr>
              <a:spLocks/>
            </p:cNvSpPr>
            <p:nvPr/>
          </p:nvSpPr>
          <p:spPr bwMode="auto">
            <a:xfrm>
              <a:off x="5798354" y="3566616"/>
              <a:ext cx="52048" cy="33466"/>
            </a:xfrm>
            <a:custGeom>
              <a:avLst/>
              <a:gdLst/>
              <a:ahLst/>
              <a:cxnLst>
                <a:cxn ang="0">
                  <a:pos x="108" y="69"/>
                </a:cxn>
                <a:cxn ang="0">
                  <a:pos x="89" y="46"/>
                </a:cxn>
                <a:cxn ang="0">
                  <a:pos x="84" y="39"/>
                </a:cxn>
                <a:cxn ang="0">
                  <a:pos x="56" y="9"/>
                </a:cxn>
                <a:cxn ang="0">
                  <a:pos x="46" y="0"/>
                </a:cxn>
                <a:cxn ang="0">
                  <a:pos x="0" y="3"/>
                </a:cxn>
                <a:cxn ang="0">
                  <a:pos x="104" y="85"/>
                </a:cxn>
                <a:cxn ang="0">
                  <a:pos x="108" y="69"/>
                </a:cxn>
              </a:cxnLst>
              <a:rect l="0" t="0" r="r" b="b"/>
              <a:pathLst>
                <a:path w="108" h="85">
                  <a:moveTo>
                    <a:pt x="108" y="69"/>
                  </a:moveTo>
                  <a:lnTo>
                    <a:pt x="89" y="46"/>
                  </a:lnTo>
                  <a:lnTo>
                    <a:pt x="84" y="39"/>
                  </a:lnTo>
                  <a:lnTo>
                    <a:pt x="56" y="9"/>
                  </a:lnTo>
                  <a:lnTo>
                    <a:pt x="46" y="0"/>
                  </a:lnTo>
                  <a:lnTo>
                    <a:pt x="0" y="3"/>
                  </a:lnTo>
                  <a:lnTo>
                    <a:pt x="104" y="85"/>
                  </a:lnTo>
                  <a:lnTo>
                    <a:pt x="108" y="6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4" name="Freeform 153"/>
            <p:cNvSpPr>
              <a:spLocks/>
            </p:cNvSpPr>
            <p:nvPr/>
          </p:nvSpPr>
          <p:spPr bwMode="auto">
            <a:xfrm>
              <a:off x="6484614" y="3534742"/>
              <a:ext cx="142650" cy="168925"/>
            </a:xfrm>
            <a:custGeom>
              <a:avLst/>
              <a:gdLst/>
              <a:ahLst/>
              <a:cxnLst>
                <a:cxn ang="0">
                  <a:pos x="278" y="196"/>
                </a:cxn>
                <a:cxn ang="0">
                  <a:pos x="245" y="299"/>
                </a:cxn>
                <a:cxn ang="0">
                  <a:pos x="293" y="359"/>
                </a:cxn>
                <a:cxn ang="0">
                  <a:pos x="183" y="423"/>
                </a:cxn>
                <a:cxn ang="0">
                  <a:pos x="81" y="364"/>
                </a:cxn>
                <a:cxn ang="0">
                  <a:pos x="79" y="332"/>
                </a:cxn>
                <a:cxn ang="0">
                  <a:pos x="0" y="354"/>
                </a:cxn>
                <a:cxn ang="0">
                  <a:pos x="53" y="288"/>
                </a:cxn>
                <a:cxn ang="0">
                  <a:pos x="63" y="179"/>
                </a:cxn>
                <a:cxn ang="0">
                  <a:pos x="62" y="110"/>
                </a:cxn>
                <a:cxn ang="0">
                  <a:pos x="47" y="60"/>
                </a:cxn>
                <a:cxn ang="0">
                  <a:pos x="79" y="19"/>
                </a:cxn>
                <a:cxn ang="0">
                  <a:pos x="106" y="30"/>
                </a:cxn>
                <a:cxn ang="0">
                  <a:pos x="146" y="0"/>
                </a:cxn>
                <a:cxn ang="0">
                  <a:pos x="182" y="23"/>
                </a:cxn>
                <a:cxn ang="0">
                  <a:pos x="182" y="47"/>
                </a:cxn>
                <a:cxn ang="0">
                  <a:pos x="157" y="54"/>
                </a:cxn>
                <a:cxn ang="0">
                  <a:pos x="118" y="84"/>
                </a:cxn>
                <a:cxn ang="0">
                  <a:pos x="115" y="123"/>
                </a:cxn>
                <a:cxn ang="0">
                  <a:pos x="104" y="206"/>
                </a:cxn>
                <a:cxn ang="0">
                  <a:pos x="183" y="224"/>
                </a:cxn>
                <a:cxn ang="0">
                  <a:pos x="278" y="196"/>
                </a:cxn>
              </a:cxnLst>
              <a:rect l="0" t="0" r="r" b="b"/>
              <a:pathLst>
                <a:path w="293" h="423">
                  <a:moveTo>
                    <a:pt x="278" y="196"/>
                  </a:moveTo>
                  <a:lnTo>
                    <a:pt x="245" y="299"/>
                  </a:lnTo>
                  <a:lnTo>
                    <a:pt x="293" y="359"/>
                  </a:lnTo>
                  <a:lnTo>
                    <a:pt x="183" y="423"/>
                  </a:lnTo>
                  <a:lnTo>
                    <a:pt x="81" y="364"/>
                  </a:lnTo>
                  <a:lnTo>
                    <a:pt x="79" y="332"/>
                  </a:lnTo>
                  <a:lnTo>
                    <a:pt x="0" y="354"/>
                  </a:lnTo>
                  <a:lnTo>
                    <a:pt x="53" y="288"/>
                  </a:lnTo>
                  <a:lnTo>
                    <a:pt x="63" y="179"/>
                  </a:lnTo>
                  <a:lnTo>
                    <a:pt x="62" y="110"/>
                  </a:lnTo>
                  <a:lnTo>
                    <a:pt x="47" y="60"/>
                  </a:lnTo>
                  <a:lnTo>
                    <a:pt x="79" y="19"/>
                  </a:lnTo>
                  <a:lnTo>
                    <a:pt x="106" y="30"/>
                  </a:lnTo>
                  <a:lnTo>
                    <a:pt x="146" y="0"/>
                  </a:lnTo>
                  <a:lnTo>
                    <a:pt x="182" y="23"/>
                  </a:lnTo>
                  <a:lnTo>
                    <a:pt x="182" y="47"/>
                  </a:lnTo>
                  <a:lnTo>
                    <a:pt x="157" y="54"/>
                  </a:lnTo>
                  <a:lnTo>
                    <a:pt x="118" y="84"/>
                  </a:lnTo>
                  <a:lnTo>
                    <a:pt x="115" y="123"/>
                  </a:lnTo>
                  <a:lnTo>
                    <a:pt x="104" y="206"/>
                  </a:lnTo>
                  <a:lnTo>
                    <a:pt x="183" y="224"/>
                  </a:lnTo>
                  <a:lnTo>
                    <a:pt x="278" y="19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5" name="Freeform 154"/>
            <p:cNvSpPr>
              <a:spLocks/>
            </p:cNvSpPr>
            <p:nvPr/>
          </p:nvSpPr>
          <p:spPr bwMode="auto">
            <a:xfrm>
              <a:off x="5719319" y="4055860"/>
              <a:ext cx="264094" cy="119522"/>
            </a:xfrm>
            <a:custGeom>
              <a:avLst/>
              <a:gdLst/>
              <a:ahLst/>
              <a:cxnLst>
                <a:cxn ang="0">
                  <a:pos x="299" y="74"/>
                </a:cxn>
                <a:cxn ang="0">
                  <a:pos x="332" y="26"/>
                </a:cxn>
                <a:cxn ang="0">
                  <a:pos x="385" y="4"/>
                </a:cxn>
                <a:cxn ang="0">
                  <a:pos x="501" y="0"/>
                </a:cxn>
                <a:cxn ang="0">
                  <a:pos x="547" y="104"/>
                </a:cxn>
                <a:cxn ang="0">
                  <a:pos x="472" y="205"/>
                </a:cxn>
                <a:cxn ang="0">
                  <a:pos x="382" y="205"/>
                </a:cxn>
                <a:cxn ang="0">
                  <a:pos x="325" y="255"/>
                </a:cxn>
                <a:cxn ang="0">
                  <a:pos x="272" y="287"/>
                </a:cxn>
                <a:cxn ang="0">
                  <a:pos x="146" y="287"/>
                </a:cxn>
                <a:cxn ang="0">
                  <a:pos x="73" y="302"/>
                </a:cxn>
                <a:cxn ang="0">
                  <a:pos x="45" y="287"/>
                </a:cxn>
                <a:cxn ang="0">
                  <a:pos x="0" y="154"/>
                </a:cxn>
                <a:cxn ang="0">
                  <a:pos x="24" y="128"/>
                </a:cxn>
                <a:cxn ang="0">
                  <a:pos x="38" y="41"/>
                </a:cxn>
                <a:cxn ang="0">
                  <a:pos x="103" y="61"/>
                </a:cxn>
                <a:cxn ang="0">
                  <a:pos x="108" y="105"/>
                </a:cxn>
                <a:cxn ang="0">
                  <a:pos x="145" y="141"/>
                </a:cxn>
                <a:cxn ang="0">
                  <a:pos x="146" y="165"/>
                </a:cxn>
                <a:cxn ang="0">
                  <a:pos x="299" y="74"/>
                </a:cxn>
              </a:cxnLst>
              <a:rect l="0" t="0" r="r" b="b"/>
              <a:pathLst>
                <a:path w="547" h="302">
                  <a:moveTo>
                    <a:pt x="299" y="74"/>
                  </a:moveTo>
                  <a:lnTo>
                    <a:pt x="332" y="26"/>
                  </a:lnTo>
                  <a:lnTo>
                    <a:pt x="385" y="4"/>
                  </a:lnTo>
                  <a:lnTo>
                    <a:pt x="501" y="0"/>
                  </a:lnTo>
                  <a:lnTo>
                    <a:pt x="547" y="104"/>
                  </a:lnTo>
                  <a:lnTo>
                    <a:pt x="472" y="205"/>
                  </a:lnTo>
                  <a:lnTo>
                    <a:pt x="382" y="205"/>
                  </a:lnTo>
                  <a:lnTo>
                    <a:pt x="325" y="255"/>
                  </a:lnTo>
                  <a:lnTo>
                    <a:pt x="272" y="287"/>
                  </a:lnTo>
                  <a:lnTo>
                    <a:pt x="146" y="287"/>
                  </a:lnTo>
                  <a:lnTo>
                    <a:pt x="73" y="302"/>
                  </a:lnTo>
                  <a:lnTo>
                    <a:pt x="45" y="287"/>
                  </a:lnTo>
                  <a:lnTo>
                    <a:pt x="0" y="154"/>
                  </a:lnTo>
                  <a:lnTo>
                    <a:pt x="24" y="128"/>
                  </a:lnTo>
                  <a:lnTo>
                    <a:pt x="38" y="41"/>
                  </a:lnTo>
                  <a:lnTo>
                    <a:pt x="103" y="61"/>
                  </a:lnTo>
                  <a:lnTo>
                    <a:pt x="108" y="105"/>
                  </a:lnTo>
                  <a:lnTo>
                    <a:pt x="145" y="141"/>
                  </a:lnTo>
                  <a:lnTo>
                    <a:pt x="146" y="165"/>
                  </a:lnTo>
                  <a:lnTo>
                    <a:pt x="299" y="7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6" name="Freeform 155"/>
            <p:cNvSpPr>
              <a:spLocks/>
            </p:cNvSpPr>
            <p:nvPr/>
          </p:nvSpPr>
          <p:spPr bwMode="auto">
            <a:xfrm>
              <a:off x="6860515" y="3923589"/>
              <a:ext cx="125300" cy="154582"/>
            </a:xfrm>
            <a:custGeom>
              <a:avLst/>
              <a:gdLst/>
              <a:ahLst/>
              <a:cxnLst>
                <a:cxn ang="0">
                  <a:pos x="6" y="238"/>
                </a:cxn>
                <a:cxn ang="0">
                  <a:pos x="0" y="121"/>
                </a:cxn>
                <a:cxn ang="0">
                  <a:pos x="29" y="69"/>
                </a:cxn>
                <a:cxn ang="0">
                  <a:pos x="0" y="47"/>
                </a:cxn>
                <a:cxn ang="0">
                  <a:pos x="0" y="7"/>
                </a:cxn>
                <a:cxn ang="0">
                  <a:pos x="34" y="0"/>
                </a:cxn>
                <a:cxn ang="0">
                  <a:pos x="58" y="38"/>
                </a:cxn>
                <a:cxn ang="0">
                  <a:pos x="105" y="28"/>
                </a:cxn>
                <a:cxn ang="0">
                  <a:pos x="108" y="34"/>
                </a:cxn>
                <a:cxn ang="0">
                  <a:pos x="85" y="75"/>
                </a:cxn>
                <a:cxn ang="0">
                  <a:pos x="106" y="90"/>
                </a:cxn>
                <a:cxn ang="0">
                  <a:pos x="142" y="90"/>
                </a:cxn>
                <a:cxn ang="0">
                  <a:pos x="212" y="80"/>
                </a:cxn>
                <a:cxn ang="0">
                  <a:pos x="236" y="100"/>
                </a:cxn>
                <a:cxn ang="0">
                  <a:pos x="236" y="113"/>
                </a:cxn>
                <a:cxn ang="0">
                  <a:pos x="186" y="121"/>
                </a:cxn>
                <a:cxn ang="0">
                  <a:pos x="176" y="171"/>
                </a:cxn>
                <a:cxn ang="0">
                  <a:pos x="189" y="201"/>
                </a:cxn>
                <a:cxn ang="0">
                  <a:pos x="225" y="175"/>
                </a:cxn>
                <a:cxn ang="0">
                  <a:pos x="262" y="202"/>
                </a:cxn>
                <a:cxn ang="0">
                  <a:pos x="258" y="385"/>
                </a:cxn>
                <a:cxn ang="0">
                  <a:pos x="189" y="333"/>
                </a:cxn>
                <a:cxn ang="0">
                  <a:pos x="203" y="307"/>
                </a:cxn>
                <a:cxn ang="0">
                  <a:pos x="166" y="255"/>
                </a:cxn>
                <a:cxn ang="0">
                  <a:pos x="142" y="255"/>
                </a:cxn>
                <a:cxn ang="0">
                  <a:pos x="122" y="286"/>
                </a:cxn>
                <a:cxn ang="0">
                  <a:pos x="23" y="279"/>
                </a:cxn>
                <a:cxn ang="0">
                  <a:pos x="6" y="238"/>
                </a:cxn>
              </a:cxnLst>
              <a:rect l="0" t="0" r="r" b="b"/>
              <a:pathLst>
                <a:path w="262" h="385">
                  <a:moveTo>
                    <a:pt x="6" y="238"/>
                  </a:moveTo>
                  <a:lnTo>
                    <a:pt x="0" y="121"/>
                  </a:lnTo>
                  <a:lnTo>
                    <a:pt x="29" y="69"/>
                  </a:lnTo>
                  <a:lnTo>
                    <a:pt x="0" y="47"/>
                  </a:lnTo>
                  <a:lnTo>
                    <a:pt x="0" y="7"/>
                  </a:lnTo>
                  <a:lnTo>
                    <a:pt x="34" y="0"/>
                  </a:lnTo>
                  <a:lnTo>
                    <a:pt x="58" y="38"/>
                  </a:lnTo>
                  <a:lnTo>
                    <a:pt x="105" y="28"/>
                  </a:lnTo>
                  <a:lnTo>
                    <a:pt x="108" y="34"/>
                  </a:lnTo>
                  <a:lnTo>
                    <a:pt x="85" y="75"/>
                  </a:lnTo>
                  <a:lnTo>
                    <a:pt x="106" y="90"/>
                  </a:lnTo>
                  <a:lnTo>
                    <a:pt x="142" y="90"/>
                  </a:lnTo>
                  <a:lnTo>
                    <a:pt x="212" y="80"/>
                  </a:lnTo>
                  <a:lnTo>
                    <a:pt x="236" y="100"/>
                  </a:lnTo>
                  <a:lnTo>
                    <a:pt x="236" y="113"/>
                  </a:lnTo>
                  <a:lnTo>
                    <a:pt x="186" y="121"/>
                  </a:lnTo>
                  <a:lnTo>
                    <a:pt x="176" y="171"/>
                  </a:lnTo>
                  <a:lnTo>
                    <a:pt x="189" y="201"/>
                  </a:lnTo>
                  <a:lnTo>
                    <a:pt x="225" y="175"/>
                  </a:lnTo>
                  <a:lnTo>
                    <a:pt x="262" y="202"/>
                  </a:lnTo>
                  <a:lnTo>
                    <a:pt x="258" y="385"/>
                  </a:lnTo>
                  <a:lnTo>
                    <a:pt x="189" y="333"/>
                  </a:lnTo>
                  <a:lnTo>
                    <a:pt x="203" y="307"/>
                  </a:lnTo>
                  <a:lnTo>
                    <a:pt x="166" y="255"/>
                  </a:lnTo>
                  <a:lnTo>
                    <a:pt x="142" y="255"/>
                  </a:lnTo>
                  <a:lnTo>
                    <a:pt x="122" y="286"/>
                  </a:lnTo>
                  <a:lnTo>
                    <a:pt x="23" y="279"/>
                  </a:lnTo>
                  <a:lnTo>
                    <a:pt x="6" y="23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7" name="Freeform 156"/>
            <p:cNvSpPr>
              <a:spLocks/>
            </p:cNvSpPr>
            <p:nvPr/>
          </p:nvSpPr>
          <p:spPr bwMode="auto">
            <a:xfrm>
              <a:off x="5256672" y="2964222"/>
              <a:ext cx="159999" cy="79681"/>
            </a:xfrm>
            <a:custGeom>
              <a:avLst/>
              <a:gdLst/>
              <a:ahLst/>
              <a:cxnLst>
                <a:cxn ang="0">
                  <a:pos x="313" y="11"/>
                </a:cxn>
                <a:cxn ang="0">
                  <a:pos x="376" y="0"/>
                </a:cxn>
                <a:cxn ang="0">
                  <a:pos x="442" y="61"/>
                </a:cxn>
                <a:cxn ang="0">
                  <a:pos x="496" y="81"/>
                </a:cxn>
                <a:cxn ang="0">
                  <a:pos x="518" y="177"/>
                </a:cxn>
                <a:cxn ang="0">
                  <a:pos x="546" y="251"/>
                </a:cxn>
                <a:cxn ang="0">
                  <a:pos x="475" y="294"/>
                </a:cxn>
                <a:cxn ang="0">
                  <a:pos x="457" y="328"/>
                </a:cxn>
                <a:cxn ang="0">
                  <a:pos x="423" y="307"/>
                </a:cxn>
                <a:cxn ang="0">
                  <a:pos x="412" y="276"/>
                </a:cxn>
                <a:cxn ang="0">
                  <a:pos x="351" y="261"/>
                </a:cxn>
                <a:cxn ang="0">
                  <a:pos x="316" y="238"/>
                </a:cxn>
                <a:cxn ang="0">
                  <a:pos x="264" y="254"/>
                </a:cxn>
                <a:cxn ang="0">
                  <a:pos x="196" y="261"/>
                </a:cxn>
                <a:cxn ang="0">
                  <a:pos x="109" y="244"/>
                </a:cxn>
                <a:cxn ang="0">
                  <a:pos x="0" y="272"/>
                </a:cxn>
                <a:cxn ang="0">
                  <a:pos x="25" y="141"/>
                </a:cxn>
                <a:cxn ang="0">
                  <a:pos x="102" y="33"/>
                </a:cxn>
                <a:cxn ang="0">
                  <a:pos x="163" y="39"/>
                </a:cxn>
                <a:cxn ang="0">
                  <a:pos x="194" y="33"/>
                </a:cxn>
                <a:cxn ang="0">
                  <a:pos x="203" y="73"/>
                </a:cxn>
                <a:cxn ang="0">
                  <a:pos x="242" y="96"/>
                </a:cxn>
                <a:cxn ang="0">
                  <a:pos x="246" y="162"/>
                </a:cxn>
                <a:cxn ang="0">
                  <a:pos x="302" y="121"/>
                </a:cxn>
                <a:cxn ang="0">
                  <a:pos x="313" y="11"/>
                </a:cxn>
              </a:cxnLst>
              <a:rect l="0" t="0" r="r" b="b"/>
              <a:pathLst>
                <a:path w="546" h="328">
                  <a:moveTo>
                    <a:pt x="313" y="11"/>
                  </a:moveTo>
                  <a:lnTo>
                    <a:pt x="376" y="0"/>
                  </a:lnTo>
                  <a:lnTo>
                    <a:pt x="442" y="61"/>
                  </a:lnTo>
                  <a:lnTo>
                    <a:pt x="496" y="81"/>
                  </a:lnTo>
                  <a:lnTo>
                    <a:pt x="518" y="177"/>
                  </a:lnTo>
                  <a:lnTo>
                    <a:pt x="546" y="251"/>
                  </a:lnTo>
                  <a:lnTo>
                    <a:pt x="475" y="294"/>
                  </a:lnTo>
                  <a:lnTo>
                    <a:pt x="457" y="328"/>
                  </a:lnTo>
                  <a:lnTo>
                    <a:pt x="423" y="307"/>
                  </a:lnTo>
                  <a:lnTo>
                    <a:pt x="412" y="276"/>
                  </a:lnTo>
                  <a:lnTo>
                    <a:pt x="351" y="261"/>
                  </a:lnTo>
                  <a:lnTo>
                    <a:pt x="316" y="238"/>
                  </a:lnTo>
                  <a:lnTo>
                    <a:pt x="264" y="254"/>
                  </a:lnTo>
                  <a:lnTo>
                    <a:pt x="196" y="261"/>
                  </a:lnTo>
                  <a:lnTo>
                    <a:pt x="109" y="244"/>
                  </a:lnTo>
                  <a:lnTo>
                    <a:pt x="0" y="272"/>
                  </a:lnTo>
                  <a:lnTo>
                    <a:pt x="25" y="141"/>
                  </a:lnTo>
                  <a:lnTo>
                    <a:pt x="102" y="33"/>
                  </a:lnTo>
                  <a:lnTo>
                    <a:pt x="163" y="39"/>
                  </a:lnTo>
                  <a:lnTo>
                    <a:pt x="194" y="33"/>
                  </a:lnTo>
                  <a:lnTo>
                    <a:pt x="203" y="73"/>
                  </a:lnTo>
                  <a:lnTo>
                    <a:pt x="242" y="96"/>
                  </a:lnTo>
                  <a:lnTo>
                    <a:pt x="246" y="162"/>
                  </a:lnTo>
                  <a:lnTo>
                    <a:pt x="302" y="121"/>
                  </a:lnTo>
                  <a:lnTo>
                    <a:pt x="313" y="11"/>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8" name="Freeform 157"/>
            <p:cNvSpPr>
              <a:spLocks/>
            </p:cNvSpPr>
            <p:nvPr/>
          </p:nvSpPr>
          <p:spPr bwMode="auto">
            <a:xfrm>
              <a:off x="5337634" y="2331551"/>
              <a:ext cx="38554" cy="20718"/>
            </a:xfrm>
            <a:custGeom>
              <a:avLst/>
              <a:gdLst/>
              <a:ahLst/>
              <a:cxnLst>
                <a:cxn ang="0">
                  <a:pos x="90" y="86"/>
                </a:cxn>
                <a:cxn ang="0">
                  <a:pos x="0" y="79"/>
                </a:cxn>
                <a:cxn ang="0">
                  <a:pos x="3" y="20"/>
                </a:cxn>
                <a:cxn ang="0">
                  <a:pos x="128" y="0"/>
                </a:cxn>
                <a:cxn ang="0">
                  <a:pos x="90" y="86"/>
                </a:cxn>
              </a:cxnLst>
              <a:rect l="0" t="0" r="r" b="b"/>
              <a:pathLst>
                <a:path w="128" h="86">
                  <a:moveTo>
                    <a:pt x="90" y="86"/>
                  </a:moveTo>
                  <a:lnTo>
                    <a:pt x="0" y="79"/>
                  </a:lnTo>
                  <a:lnTo>
                    <a:pt x="3" y="20"/>
                  </a:lnTo>
                  <a:lnTo>
                    <a:pt x="128" y="0"/>
                  </a:lnTo>
                  <a:lnTo>
                    <a:pt x="90" y="8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59" name="Freeform 158"/>
            <p:cNvSpPr>
              <a:spLocks/>
            </p:cNvSpPr>
            <p:nvPr/>
          </p:nvSpPr>
          <p:spPr bwMode="auto">
            <a:xfrm>
              <a:off x="5198840" y="2398484"/>
              <a:ext cx="36627" cy="39841"/>
            </a:xfrm>
            <a:custGeom>
              <a:avLst/>
              <a:gdLst/>
              <a:ahLst/>
              <a:cxnLst>
                <a:cxn ang="0">
                  <a:pos x="129" y="50"/>
                </a:cxn>
                <a:cxn ang="0">
                  <a:pos x="56" y="162"/>
                </a:cxn>
                <a:cxn ang="0">
                  <a:pos x="0" y="157"/>
                </a:cxn>
                <a:cxn ang="0">
                  <a:pos x="17" y="119"/>
                </a:cxn>
                <a:cxn ang="0">
                  <a:pos x="17" y="73"/>
                </a:cxn>
                <a:cxn ang="0">
                  <a:pos x="68" y="50"/>
                </a:cxn>
                <a:cxn ang="0">
                  <a:pos x="98" y="0"/>
                </a:cxn>
                <a:cxn ang="0">
                  <a:pos x="129" y="50"/>
                </a:cxn>
              </a:cxnLst>
              <a:rect l="0" t="0" r="r" b="b"/>
              <a:pathLst>
                <a:path w="129" h="162">
                  <a:moveTo>
                    <a:pt x="129" y="50"/>
                  </a:moveTo>
                  <a:lnTo>
                    <a:pt x="56" y="162"/>
                  </a:lnTo>
                  <a:lnTo>
                    <a:pt x="0" y="157"/>
                  </a:lnTo>
                  <a:lnTo>
                    <a:pt x="17" y="119"/>
                  </a:lnTo>
                  <a:lnTo>
                    <a:pt x="17" y="73"/>
                  </a:lnTo>
                  <a:lnTo>
                    <a:pt x="68" y="50"/>
                  </a:lnTo>
                  <a:lnTo>
                    <a:pt x="98" y="0"/>
                  </a:lnTo>
                  <a:lnTo>
                    <a:pt x="129" y="5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0" name="Freeform 159"/>
            <p:cNvSpPr>
              <a:spLocks/>
            </p:cNvSpPr>
            <p:nvPr/>
          </p:nvSpPr>
          <p:spPr bwMode="auto">
            <a:xfrm>
              <a:off x="5156431" y="2436731"/>
              <a:ext cx="32771" cy="31873"/>
            </a:xfrm>
            <a:custGeom>
              <a:avLst/>
              <a:gdLst/>
              <a:ahLst/>
              <a:cxnLst>
                <a:cxn ang="0">
                  <a:pos x="80" y="45"/>
                </a:cxn>
                <a:cxn ang="0">
                  <a:pos x="113" y="42"/>
                </a:cxn>
                <a:cxn ang="0">
                  <a:pos x="98" y="72"/>
                </a:cxn>
                <a:cxn ang="0">
                  <a:pos x="44" y="132"/>
                </a:cxn>
                <a:cxn ang="0">
                  <a:pos x="0" y="95"/>
                </a:cxn>
                <a:cxn ang="0">
                  <a:pos x="50" y="49"/>
                </a:cxn>
                <a:cxn ang="0">
                  <a:pos x="50" y="30"/>
                </a:cxn>
                <a:cxn ang="0">
                  <a:pos x="80" y="0"/>
                </a:cxn>
                <a:cxn ang="0">
                  <a:pos x="80" y="45"/>
                </a:cxn>
              </a:cxnLst>
              <a:rect l="0" t="0" r="r" b="b"/>
              <a:pathLst>
                <a:path w="113" h="132">
                  <a:moveTo>
                    <a:pt x="80" y="45"/>
                  </a:moveTo>
                  <a:lnTo>
                    <a:pt x="113" y="42"/>
                  </a:lnTo>
                  <a:lnTo>
                    <a:pt x="98" y="72"/>
                  </a:lnTo>
                  <a:lnTo>
                    <a:pt x="44" y="132"/>
                  </a:lnTo>
                  <a:lnTo>
                    <a:pt x="0" y="95"/>
                  </a:lnTo>
                  <a:lnTo>
                    <a:pt x="50" y="49"/>
                  </a:lnTo>
                  <a:lnTo>
                    <a:pt x="50" y="30"/>
                  </a:lnTo>
                  <a:lnTo>
                    <a:pt x="80" y="0"/>
                  </a:lnTo>
                  <a:lnTo>
                    <a:pt x="80" y="4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1" name="Freeform 160"/>
            <p:cNvSpPr>
              <a:spLocks/>
            </p:cNvSpPr>
            <p:nvPr/>
          </p:nvSpPr>
          <p:spPr bwMode="auto">
            <a:xfrm>
              <a:off x="5146793" y="2980160"/>
              <a:ext cx="21205" cy="41434"/>
            </a:xfrm>
            <a:custGeom>
              <a:avLst/>
              <a:gdLst/>
              <a:ahLst/>
              <a:cxnLst>
                <a:cxn ang="0">
                  <a:pos x="75" y="0"/>
                </a:cxn>
                <a:cxn ang="0">
                  <a:pos x="3" y="108"/>
                </a:cxn>
                <a:cxn ang="0">
                  <a:pos x="0" y="169"/>
                </a:cxn>
                <a:cxn ang="0">
                  <a:pos x="65" y="113"/>
                </a:cxn>
                <a:cxn ang="0">
                  <a:pos x="75" y="0"/>
                </a:cxn>
              </a:cxnLst>
              <a:rect l="0" t="0" r="r" b="b"/>
              <a:pathLst>
                <a:path w="75" h="169">
                  <a:moveTo>
                    <a:pt x="75" y="0"/>
                  </a:moveTo>
                  <a:lnTo>
                    <a:pt x="3" y="108"/>
                  </a:lnTo>
                  <a:lnTo>
                    <a:pt x="0" y="169"/>
                  </a:lnTo>
                  <a:lnTo>
                    <a:pt x="65" y="113"/>
                  </a:lnTo>
                  <a:lnTo>
                    <a:pt x="75"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2" name="Freeform 161"/>
            <p:cNvSpPr>
              <a:spLocks/>
            </p:cNvSpPr>
            <p:nvPr/>
          </p:nvSpPr>
          <p:spPr bwMode="auto">
            <a:xfrm>
              <a:off x="5183419" y="2957849"/>
              <a:ext cx="30844" cy="39841"/>
            </a:xfrm>
            <a:custGeom>
              <a:avLst/>
              <a:gdLst/>
              <a:ahLst/>
              <a:cxnLst>
                <a:cxn ang="0">
                  <a:pos x="100" y="3"/>
                </a:cxn>
                <a:cxn ang="0">
                  <a:pos x="55" y="0"/>
                </a:cxn>
                <a:cxn ang="0">
                  <a:pos x="0" y="93"/>
                </a:cxn>
                <a:cxn ang="0">
                  <a:pos x="33" y="113"/>
                </a:cxn>
                <a:cxn ang="0">
                  <a:pos x="30" y="167"/>
                </a:cxn>
                <a:cxn ang="0">
                  <a:pos x="92" y="113"/>
                </a:cxn>
                <a:cxn ang="0">
                  <a:pos x="100" y="3"/>
                </a:cxn>
              </a:cxnLst>
              <a:rect l="0" t="0" r="r" b="b"/>
              <a:pathLst>
                <a:path w="100" h="167">
                  <a:moveTo>
                    <a:pt x="100" y="3"/>
                  </a:moveTo>
                  <a:lnTo>
                    <a:pt x="55" y="0"/>
                  </a:lnTo>
                  <a:lnTo>
                    <a:pt x="0" y="93"/>
                  </a:lnTo>
                  <a:lnTo>
                    <a:pt x="33" y="113"/>
                  </a:lnTo>
                  <a:lnTo>
                    <a:pt x="30" y="167"/>
                  </a:lnTo>
                  <a:lnTo>
                    <a:pt x="92" y="113"/>
                  </a:lnTo>
                  <a:lnTo>
                    <a:pt x="100" y="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3" name="Freeform 162"/>
            <p:cNvSpPr>
              <a:spLocks/>
            </p:cNvSpPr>
            <p:nvPr/>
          </p:nvSpPr>
          <p:spPr bwMode="auto">
            <a:xfrm>
              <a:off x="5015708" y="3016812"/>
              <a:ext cx="28916" cy="41434"/>
            </a:xfrm>
            <a:custGeom>
              <a:avLst/>
              <a:gdLst/>
              <a:ahLst/>
              <a:cxnLst>
                <a:cxn ang="0">
                  <a:pos x="0" y="101"/>
                </a:cxn>
                <a:cxn ang="0">
                  <a:pos x="14" y="135"/>
                </a:cxn>
                <a:cxn ang="0">
                  <a:pos x="36" y="149"/>
                </a:cxn>
                <a:cxn ang="0">
                  <a:pos x="53" y="149"/>
                </a:cxn>
                <a:cxn ang="0">
                  <a:pos x="64" y="174"/>
                </a:cxn>
                <a:cxn ang="0">
                  <a:pos x="77" y="174"/>
                </a:cxn>
                <a:cxn ang="0">
                  <a:pos x="91" y="141"/>
                </a:cxn>
                <a:cxn ang="0">
                  <a:pos x="83" y="93"/>
                </a:cxn>
                <a:cxn ang="0">
                  <a:pos x="95" y="76"/>
                </a:cxn>
                <a:cxn ang="0">
                  <a:pos x="98" y="36"/>
                </a:cxn>
                <a:cxn ang="0">
                  <a:pos x="88" y="8"/>
                </a:cxn>
                <a:cxn ang="0">
                  <a:pos x="8" y="0"/>
                </a:cxn>
                <a:cxn ang="0">
                  <a:pos x="0" y="101"/>
                </a:cxn>
              </a:cxnLst>
              <a:rect l="0" t="0" r="r" b="b"/>
              <a:pathLst>
                <a:path w="98" h="174">
                  <a:moveTo>
                    <a:pt x="0" y="101"/>
                  </a:moveTo>
                  <a:lnTo>
                    <a:pt x="14" y="135"/>
                  </a:lnTo>
                  <a:lnTo>
                    <a:pt x="36" y="149"/>
                  </a:lnTo>
                  <a:lnTo>
                    <a:pt x="53" y="149"/>
                  </a:lnTo>
                  <a:lnTo>
                    <a:pt x="64" y="174"/>
                  </a:lnTo>
                  <a:lnTo>
                    <a:pt x="77" y="174"/>
                  </a:lnTo>
                  <a:lnTo>
                    <a:pt x="91" y="141"/>
                  </a:lnTo>
                  <a:lnTo>
                    <a:pt x="83" y="93"/>
                  </a:lnTo>
                  <a:lnTo>
                    <a:pt x="95" y="76"/>
                  </a:lnTo>
                  <a:lnTo>
                    <a:pt x="98" y="36"/>
                  </a:lnTo>
                  <a:lnTo>
                    <a:pt x="88" y="8"/>
                  </a:lnTo>
                  <a:lnTo>
                    <a:pt x="8" y="0"/>
                  </a:lnTo>
                  <a:lnTo>
                    <a:pt x="0" y="10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4" name="Freeform 163"/>
            <p:cNvSpPr>
              <a:spLocks/>
            </p:cNvSpPr>
            <p:nvPr/>
          </p:nvSpPr>
          <p:spPr bwMode="auto">
            <a:xfrm>
              <a:off x="4977155" y="3026375"/>
              <a:ext cx="26988" cy="14343"/>
            </a:xfrm>
            <a:custGeom>
              <a:avLst/>
              <a:gdLst/>
              <a:ahLst/>
              <a:cxnLst>
                <a:cxn ang="0">
                  <a:pos x="97" y="60"/>
                </a:cxn>
                <a:cxn ang="0">
                  <a:pos x="32" y="60"/>
                </a:cxn>
                <a:cxn ang="0">
                  <a:pos x="0" y="49"/>
                </a:cxn>
                <a:cxn ang="0">
                  <a:pos x="7" y="22"/>
                </a:cxn>
                <a:cxn ang="0">
                  <a:pos x="32" y="0"/>
                </a:cxn>
                <a:cxn ang="0">
                  <a:pos x="68" y="22"/>
                </a:cxn>
                <a:cxn ang="0">
                  <a:pos x="95" y="22"/>
                </a:cxn>
                <a:cxn ang="0">
                  <a:pos x="97" y="60"/>
                </a:cxn>
              </a:cxnLst>
              <a:rect l="0" t="0" r="r" b="b"/>
              <a:pathLst>
                <a:path w="97" h="60">
                  <a:moveTo>
                    <a:pt x="97" y="60"/>
                  </a:moveTo>
                  <a:lnTo>
                    <a:pt x="32" y="60"/>
                  </a:lnTo>
                  <a:lnTo>
                    <a:pt x="0" y="49"/>
                  </a:lnTo>
                  <a:lnTo>
                    <a:pt x="7" y="22"/>
                  </a:lnTo>
                  <a:lnTo>
                    <a:pt x="32" y="0"/>
                  </a:lnTo>
                  <a:lnTo>
                    <a:pt x="68" y="22"/>
                  </a:lnTo>
                  <a:lnTo>
                    <a:pt x="95" y="22"/>
                  </a:lnTo>
                  <a:lnTo>
                    <a:pt x="97" y="6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5" name="Freeform 164"/>
            <p:cNvSpPr>
              <a:spLocks/>
            </p:cNvSpPr>
            <p:nvPr/>
          </p:nvSpPr>
          <p:spPr bwMode="auto">
            <a:xfrm>
              <a:off x="4936673" y="2949879"/>
              <a:ext cx="71324" cy="108367"/>
            </a:xfrm>
            <a:custGeom>
              <a:avLst/>
              <a:gdLst/>
              <a:ahLst/>
              <a:cxnLst>
                <a:cxn ang="0">
                  <a:pos x="119" y="441"/>
                </a:cxn>
                <a:cxn ang="0">
                  <a:pos x="89" y="447"/>
                </a:cxn>
                <a:cxn ang="0">
                  <a:pos x="49" y="447"/>
                </a:cxn>
                <a:cxn ang="0">
                  <a:pos x="43" y="411"/>
                </a:cxn>
                <a:cxn ang="0">
                  <a:pos x="0" y="338"/>
                </a:cxn>
                <a:cxn ang="0">
                  <a:pos x="9" y="200"/>
                </a:cxn>
                <a:cxn ang="0">
                  <a:pos x="46" y="200"/>
                </a:cxn>
                <a:cxn ang="0">
                  <a:pos x="89" y="200"/>
                </a:cxn>
                <a:cxn ang="0">
                  <a:pos x="110" y="221"/>
                </a:cxn>
                <a:cxn ang="0">
                  <a:pos x="131" y="218"/>
                </a:cxn>
                <a:cxn ang="0">
                  <a:pos x="134" y="189"/>
                </a:cxn>
                <a:cxn ang="0">
                  <a:pos x="127" y="171"/>
                </a:cxn>
                <a:cxn ang="0">
                  <a:pos x="39" y="165"/>
                </a:cxn>
                <a:cxn ang="0">
                  <a:pos x="67" y="104"/>
                </a:cxn>
                <a:cxn ang="0">
                  <a:pos x="134" y="104"/>
                </a:cxn>
                <a:cxn ang="0">
                  <a:pos x="159" y="31"/>
                </a:cxn>
                <a:cxn ang="0">
                  <a:pos x="209" y="13"/>
                </a:cxn>
                <a:cxn ang="0">
                  <a:pos x="230" y="0"/>
                </a:cxn>
                <a:cxn ang="0">
                  <a:pos x="220" y="27"/>
                </a:cxn>
                <a:cxn ang="0">
                  <a:pos x="221" y="92"/>
                </a:cxn>
                <a:cxn ang="0">
                  <a:pos x="205" y="137"/>
                </a:cxn>
                <a:cxn ang="0">
                  <a:pos x="107" y="126"/>
                </a:cxn>
                <a:cxn ang="0">
                  <a:pos x="105" y="155"/>
                </a:cxn>
                <a:cxn ang="0">
                  <a:pos x="177" y="146"/>
                </a:cxn>
                <a:cxn ang="0">
                  <a:pos x="212" y="155"/>
                </a:cxn>
                <a:cxn ang="0">
                  <a:pos x="209" y="180"/>
                </a:cxn>
                <a:cxn ang="0">
                  <a:pos x="244" y="180"/>
                </a:cxn>
                <a:cxn ang="0">
                  <a:pos x="238" y="214"/>
                </a:cxn>
                <a:cxn ang="0">
                  <a:pos x="212" y="206"/>
                </a:cxn>
                <a:cxn ang="0">
                  <a:pos x="205" y="263"/>
                </a:cxn>
                <a:cxn ang="0">
                  <a:pos x="123" y="310"/>
                </a:cxn>
                <a:cxn ang="0">
                  <a:pos x="119" y="441"/>
                </a:cxn>
              </a:cxnLst>
              <a:rect l="0" t="0" r="r" b="b"/>
              <a:pathLst>
                <a:path w="244" h="447">
                  <a:moveTo>
                    <a:pt x="119" y="441"/>
                  </a:moveTo>
                  <a:lnTo>
                    <a:pt x="89" y="447"/>
                  </a:lnTo>
                  <a:lnTo>
                    <a:pt x="49" y="447"/>
                  </a:lnTo>
                  <a:lnTo>
                    <a:pt x="43" y="411"/>
                  </a:lnTo>
                  <a:lnTo>
                    <a:pt x="0" y="338"/>
                  </a:lnTo>
                  <a:lnTo>
                    <a:pt x="9" y="200"/>
                  </a:lnTo>
                  <a:lnTo>
                    <a:pt x="46" y="200"/>
                  </a:lnTo>
                  <a:lnTo>
                    <a:pt x="89" y="200"/>
                  </a:lnTo>
                  <a:lnTo>
                    <a:pt x="110" y="221"/>
                  </a:lnTo>
                  <a:lnTo>
                    <a:pt x="131" y="218"/>
                  </a:lnTo>
                  <a:lnTo>
                    <a:pt x="134" y="189"/>
                  </a:lnTo>
                  <a:lnTo>
                    <a:pt x="127" y="171"/>
                  </a:lnTo>
                  <a:lnTo>
                    <a:pt x="39" y="165"/>
                  </a:lnTo>
                  <a:lnTo>
                    <a:pt x="67" y="104"/>
                  </a:lnTo>
                  <a:lnTo>
                    <a:pt x="134" y="104"/>
                  </a:lnTo>
                  <a:lnTo>
                    <a:pt x="159" y="31"/>
                  </a:lnTo>
                  <a:lnTo>
                    <a:pt x="209" y="13"/>
                  </a:lnTo>
                  <a:lnTo>
                    <a:pt x="230" y="0"/>
                  </a:lnTo>
                  <a:lnTo>
                    <a:pt x="220" y="27"/>
                  </a:lnTo>
                  <a:lnTo>
                    <a:pt x="221" y="92"/>
                  </a:lnTo>
                  <a:lnTo>
                    <a:pt x="205" y="137"/>
                  </a:lnTo>
                  <a:lnTo>
                    <a:pt x="107" y="126"/>
                  </a:lnTo>
                  <a:lnTo>
                    <a:pt x="105" y="155"/>
                  </a:lnTo>
                  <a:lnTo>
                    <a:pt x="177" y="146"/>
                  </a:lnTo>
                  <a:lnTo>
                    <a:pt x="212" y="155"/>
                  </a:lnTo>
                  <a:lnTo>
                    <a:pt x="209" y="180"/>
                  </a:lnTo>
                  <a:lnTo>
                    <a:pt x="244" y="180"/>
                  </a:lnTo>
                  <a:lnTo>
                    <a:pt x="238" y="214"/>
                  </a:lnTo>
                  <a:lnTo>
                    <a:pt x="212" y="206"/>
                  </a:lnTo>
                  <a:lnTo>
                    <a:pt x="205" y="263"/>
                  </a:lnTo>
                  <a:lnTo>
                    <a:pt x="123" y="310"/>
                  </a:lnTo>
                  <a:lnTo>
                    <a:pt x="119" y="44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6" name="Freeform 165"/>
            <p:cNvSpPr>
              <a:spLocks/>
            </p:cNvSpPr>
            <p:nvPr/>
          </p:nvSpPr>
          <p:spPr bwMode="auto">
            <a:xfrm>
              <a:off x="4803663" y="3101275"/>
              <a:ext cx="104095" cy="79681"/>
            </a:xfrm>
            <a:custGeom>
              <a:avLst/>
              <a:gdLst/>
              <a:ahLst/>
              <a:cxnLst>
                <a:cxn ang="0">
                  <a:pos x="243" y="325"/>
                </a:cxn>
                <a:cxn ang="0">
                  <a:pos x="257" y="295"/>
                </a:cxn>
                <a:cxn ang="0">
                  <a:pos x="247" y="266"/>
                </a:cxn>
                <a:cxn ang="0">
                  <a:pos x="249" y="233"/>
                </a:cxn>
                <a:cxn ang="0">
                  <a:pos x="261" y="223"/>
                </a:cxn>
                <a:cxn ang="0">
                  <a:pos x="304" y="233"/>
                </a:cxn>
                <a:cxn ang="0">
                  <a:pos x="325" y="226"/>
                </a:cxn>
                <a:cxn ang="0">
                  <a:pos x="329" y="183"/>
                </a:cxn>
                <a:cxn ang="0">
                  <a:pos x="359" y="141"/>
                </a:cxn>
                <a:cxn ang="0">
                  <a:pos x="349" y="116"/>
                </a:cxn>
                <a:cxn ang="0">
                  <a:pos x="356" y="47"/>
                </a:cxn>
                <a:cxn ang="0">
                  <a:pos x="338" y="12"/>
                </a:cxn>
                <a:cxn ang="0">
                  <a:pos x="286" y="18"/>
                </a:cxn>
                <a:cxn ang="0">
                  <a:pos x="232" y="0"/>
                </a:cxn>
                <a:cxn ang="0">
                  <a:pos x="199" y="18"/>
                </a:cxn>
                <a:cxn ang="0">
                  <a:pos x="194" y="92"/>
                </a:cxn>
                <a:cxn ang="0">
                  <a:pos x="212" y="116"/>
                </a:cxn>
                <a:cxn ang="0">
                  <a:pos x="188" y="138"/>
                </a:cxn>
                <a:cxn ang="0">
                  <a:pos x="167" y="135"/>
                </a:cxn>
                <a:cxn ang="0">
                  <a:pos x="156" y="107"/>
                </a:cxn>
                <a:cxn ang="0">
                  <a:pos x="167" y="47"/>
                </a:cxn>
                <a:cxn ang="0">
                  <a:pos x="120" y="25"/>
                </a:cxn>
                <a:cxn ang="0">
                  <a:pos x="100" y="50"/>
                </a:cxn>
                <a:cxn ang="0">
                  <a:pos x="105" y="103"/>
                </a:cxn>
                <a:cxn ang="0">
                  <a:pos x="68" y="141"/>
                </a:cxn>
                <a:cxn ang="0">
                  <a:pos x="61" y="178"/>
                </a:cxn>
                <a:cxn ang="0">
                  <a:pos x="46" y="198"/>
                </a:cxn>
                <a:cxn ang="0">
                  <a:pos x="0" y="241"/>
                </a:cxn>
                <a:cxn ang="0">
                  <a:pos x="100" y="255"/>
                </a:cxn>
                <a:cxn ang="0">
                  <a:pos x="131" y="226"/>
                </a:cxn>
                <a:cxn ang="0">
                  <a:pos x="175" y="233"/>
                </a:cxn>
                <a:cxn ang="0">
                  <a:pos x="181" y="266"/>
                </a:cxn>
                <a:cxn ang="0">
                  <a:pos x="215" y="273"/>
                </a:cxn>
                <a:cxn ang="0">
                  <a:pos x="212" y="307"/>
                </a:cxn>
                <a:cxn ang="0">
                  <a:pos x="243" y="325"/>
                </a:cxn>
              </a:cxnLst>
              <a:rect l="0" t="0" r="r" b="b"/>
              <a:pathLst>
                <a:path w="359" h="325">
                  <a:moveTo>
                    <a:pt x="243" y="325"/>
                  </a:moveTo>
                  <a:lnTo>
                    <a:pt x="257" y="295"/>
                  </a:lnTo>
                  <a:lnTo>
                    <a:pt x="247" y="266"/>
                  </a:lnTo>
                  <a:lnTo>
                    <a:pt x="249" y="233"/>
                  </a:lnTo>
                  <a:lnTo>
                    <a:pt x="261" y="223"/>
                  </a:lnTo>
                  <a:lnTo>
                    <a:pt x="304" y="233"/>
                  </a:lnTo>
                  <a:lnTo>
                    <a:pt x="325" y="226"/>
                  </a:lnTo>
                  <a:lnTo>
                    <a:pt x="329" y="183"/>
                  </a:lnTo>
                  <a:lnTo>
                    <a:pt x="359" y="141"/>
                  </a:lnTo>
                  <a:lnTo>
                    <a:pt x="349" y="116"/>
                  </a:lnTo>
                  <a:lnTo>
                    <a:pt x="356" y="47"/>
                  </a:lnTo>
                  <a:lnTo>
                    <a:pt x="338" y="12"/>
                  </a:lnTo>
                  <a:lnTo>
                    <a:pt x="286" y="18"/>
                  </a:lnTo>
                  <a:lnTo>
                    <a:pt x="232" y="0"/>
                  </a:lnTo>
                  <a:lnTo>
                    <a:pt x="199" y="18"/>
                  </a:lnTo>
                  <a:lnTo>
                    <a:pt x="194" y="92"/>
                  </a:lnTo>
                  <a:lnTo>
                    <a:pt x="212" y="116"/>
                  </a:lnTo>
                  <a:lnTo>
                    <a:pt x="188" y="138"/>
                  </a:lnTo>
                  <a:lnTo>
                    <a:pt x="167" y="135"/>
                  </a:lnTo>
                  <a:lnTo>
                    <a:pt x="156" y="107"/>
                  </a:lnTo>
                  <a:lnTo>
                    <a:pt x="167" y="47"/>
                  </a:lnTo>
                  <a:lnTo>
                    <a:pt x="120" y="25"/>
                  </a:lnTo>
                  <a:lnTo>
                    <a:pt x="100" y="50"/>
                  </a:lnTo>
                  <a:lnTo>
                    <a:pt x="105" y="103"/>
                  </a:lnTo>
                  <a:lnTo>
                    <a:pt x="68" y="141"/>
                  </a:lnTo>
                  <a:lnTo>
                    <a:pt x="61" y="178"/>
                  </a:lnTo>
                  <a:lnTo>
                    <a:pt x="46" y="198"/>
                  </a:lnTo>
                  <a:lnTo>
                    <a:pt x="0" y="241"/>
                  </a:lnTo>
                  <a:lnTo>
                    <a:pt x="100" y="255"/>
                  </a:lnTo>
                  <a:lnTo>
                    <a:pt x="131" y="226"/>
                  </a:lnTo>
                  <a:lnTo>
                    <a:pt x="175" y="233"/>
                  </a:lnTo>
                  <a:lnTo>
                    <a:pt x="181" y="266"/>
                  </a:lnTo>
                  <a:lnTo>
                    <a:pt x="215" y="273"/>
                  </a:lnTo>
                  <a:lnTo>
                    <a:pt x="212" y="307"/>
                  </a:lnTo>
                  <a:lnTo>
                    <a:pt x="243" y="325"/>
                  </a:lnTo>
                  <a:close/>
                </a:path>
              </a:pathLst>
            </a:custGeom>
            <a:solidFill>
              <a:srgbClr val="C00000"/>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7" name="Freeform 166"/>
            <p:cNvSpPr>
              <a:spLocks/>
            </p:cNvSpPr>
            <p:nvPr/>
          </p:nvSpPr>
          <p:spPr bwMode="auto">
            <a:xfrm>
              <a:off x="4780531" y="3155458"/>
              <a:ext cx="100240" cy="68526"/>
            </a:xfrm>
            <a:custGeom>
              <a:avLst/>
              <a:gdLst/>
              <a:ahLst/>
              <a:cxnLst>
                <a:cxn ang="0">
                  <a:pos x="316" y="99"/>
                </a:cxn>
                <a:cxn ang="0">
                  <a:pos x="312" y="135"/>
                </a:cxn>
                <a:cxn ang="0">
                  <a:pos x="337" y="155"/>
                </a:cxn>
                <a:cxn ang="0">
                  <a:pos x="334" y="179"/>
                </a:cxn>
                <a:cxn ang="0">
                  <a:pos x="302" y="197"/>
                </a:cxn>
                <a:cxn ang="0">
                  <a:pos x="302" y="215"/>
                </a:cxn>
                <a:cxn ang="0">
                  <a:pos x="272" y="232"/>
                </a:cxn>
                <a:cxn ang="0">
                  <a:pos x="258" y="244"/>
                </a:cxn>
                <a:cxn ang="0">
                  <a:pos x="254" y="275"/>
                </a:cxn>
                <a:cxn ang="0">
                  <a:pos x="215" y="269"/>
                </a:cxn>
                <a:cxn ang="0">
                  <a:pos x="200" y="244"/>
                </a:cxn>
                <a:cxn ang="0">
                  <a:pos x="200" y="215"/>
                </a:cxn>
                <a:cxn ang="0">
                  <a:pos x="141" y="232"/>
                </a:cxn>
                <a:cxn ang="0">
                  <a:pos x="126" y="222"/>
                </a:cxn>
                <a:cxn ang="0">
                  <a:pos x="134" y="180"/>
                </a:cxn>
                <a:cxn ang="0">
                  <a:pos x="80" y="173"/>
                </a:cxn>
                <a:cxn ang="0">
                  <a:pos x="62" y="142"/>
                </a:cxn>
                <a:cxn ang="0">
                  <a:pos x="67" y="121"/>
                </a:cxn>
                <a:cxn ang="0">
                  <a:pos x="52" y="106"/>
                </a:cxn>
                <a:cxn ang="0">
                  <a:pos x="14" y="83"/>
                </a:cxn>
                <a:cxn ang="0">
                  <a:pos x="0" y="41"/>
                </a:cxn>
                <a:cxn ang="0">
                  <a:pos x="18" y="40"/>
                </a:cxn>
                <a:cxn ang="0">
                  <a:pos x="32" y="40"/>
                </a:cxn>
                <a:cxn ang="0">
                  <a:pos x="73" y="15"/>
                </a:cxn>
                <a:cxn ang="0">
                  <a:pos x="173" y="29"/>
                </a:cxn>
                <a:cxn ang="0">
                  <a:pos x="204" y="0"/>
                </a:cxn>
                <a:cxn ang="0">
                  <a:pos x="248" y="7"/>
                </a:cxn>
                <a:cxn ang="0">
                  <a:pos x="254" y="40"/>
                </a:cxn>
                <a:cxn ang="0">
                  <a:pos x="288" y="47"/>
                </a:cxn>
                <a:cxn ang="0">
                  <a:pos x="285" y="81"/>
                </a:cxn>
                <a:cxn ang="0">
                  <a:pos x="316" y="99"/>
                </a:cxn>
              </a:cxnLst>
              <a:rect l="0" t="0" r="r" b="b"/>
              <a:pathLst>
                <a:path w="337" h="275">
                  <a:moveTo>
                    <a:pt x="316" y="99"/>
                  </a:moveTo>
                  <a:lnTo>
                    <a:pt x="312" y="135"/>
                  </a:lnTo>
                  <a:lnTo>
                    <a:pt x="337" y="155"/>
                  </a:lnTo>
                  <a:lnTo>
                    <a:pt x="334" y="179"/>
                  </a:lnTo>
                  <a:lnTo>
                    <a:pt x="302" y="197"/>
                  </a:lnTo>
                  <a:lnTo>
                    <a:pt x="302" y="215"/>
                  </a:lnTo>
                  <a:lnTo>
                    <a:pt x="272" y="232"/>
                  </a:lnTo>
                  <a:lnTo>
                    <a:pt x="258" y="244"/>
                  </a:lnTo>
                  <a:lnTo>
                    <a:pt x="254" y="275"/>
                  </a:lnTo>
                  <a:lnTo>
                    <a:pt x="215" y="269"/>
                  </a:lnTo>
                  <a:lnTo>
                    <a:pt x="200" y="244"/>
                  </a:lnTo>
                  <a:lnTo>
                    <a:pt x="200" y="215"/>
                  </a:lnTo>
                  <a:lnTo>
                    <a:pt x="141" y="232"/>
                  </a:lnTo>
                  <a:lnTo>
                    <a:pt x="126" y="222"/>
                  </a:lnTo>
                  <a:lnTo>
                    <a:pt x="134" y="180"/>
                  </a:lnTo>
                  <a:lnTo>
                    <a:pt x="80" y="173"/>
                  </a:lnTo>
                  <a:lnTo>
                    <a:pt x="62" y="142"/>
                  </a:lnTo>
                  <a:lnTo>
                    <a:pt x="67" y="121"/>
                  </a:lnTo>
                  <a:lnTo>
                    <a:pt x="52" y="106"/>
                  </a:lnTo>
                  <a:lnTo>
                    <a:pt x="14" y="83"/>
                  </a:lnTo>
                  <a:lnTo>
                    <a:pt x="0" y="41"/>
                  </a:lnTo>
                  <a:lnTo>
                    <a:pt x="18" y="40"/>
                  </a:lnTo>
                  <a:lnTo>
                    <a:pt x="32" y="40"/>
                  </a:lnTo>
                  <a:lnTo>
                    <a:pt x="73" y="15"/>
                  </a:lnTo>
                  <a:lnTo>
                    <a:pt x="173" y="29"/>
                  </a:lnTo>
                  <a:lnTo>
                    <a:pt x="204" y="0"/>
                  </a:lnTo>
                  <a:lnTo>
                    <a:pt x="248" y="7"/>
                  </a:lnTo>
                  <a:lnTo>
                    <a:pt x="254" y="40"/>
                  </a:lnTo>
                  <a:lnTo>
                    <a:pt x="288" y="47"/>
                  </a:lnTo>
                  <a:lnTo>
                    <a:pt x="285" y="81"/>
                  </a:lnTo>
                  <a:lnTo>
                    <a:pt x="316" y="99"/>
                  </a:lnTo>
                  <a:close/>
                </a:path>
              </a:pathLst>
            </a:custGeom>
            <a:solidFill>
              <a:srgbClr val="680000"/>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8" name="Freeform 167"/>
            <p:cNvSpPr>
              <a:spLocks/>
            </p:cNvSpPr>
            <p:nvPr/>
          </p:nvSpPr>
          <p:spPr bwMode="auto">
            <a:xfrm>
              <a:off x="4855711" y="3208048"/>
              <a:ext cx="17349" cy="20718"/>
            </a:xfrm>
            <a:custGeom>
              <a:avLst/>
              <a:gdLst/>
              <a:ahLst/>
              <a:cxnLst>
                <a:cxn ang="0">
                  <a:pos x="0" y="60"/>
                </a:cxn>
                <a:cxn ang="0">
                  <a:pos x="31" y="66"/>
                </a:cxn>
                <a:cxn ang="0">
                  <a:pos x="62" y="83"/>
                </a:cxn>
                <a:cxn ang="0">
                  <a:pos x="48" y="29"/>
                </a:cxn>
                <a:cxn ang="0">
                  <a:pos x="48" y="0"/>
                </a:cxn>
                <a:cxn ang="0">
                  <a:pos x="18" y="18"/>
                </a:cxn>
                <a:cxn ang="0">
                  <a:pos x="4" y="29"/>
                </a:cxn>
                <a:cxn ang="0">
                  <a:pos x="0" y="60"/>
                </a:cxn>
              </a:cxnLst>
              <a:rect l="0" t="0" r="r" b="b"/>
              <a:pathLst>
                <a:path w="62" h="83">
                  <a:moveTo>
                    <a:pt x="0" y="60"/>
                  </a:moveTo>
                  <a:lnTo>
                    <a:pt x="31" y="66"/>
                  </a:lnTo>
                  <a:lnTo>
                    <a:pt x="62" y="83"/>
                  </a:lnTo>
                  <a:lnTo>
                    <a:pt x="48" y="29"/>
                  </a:lnTo>
                  <a:lnTo>
                    <a:pt x="48" y="0"/>
                  </a:lnTo>
                  <a:lnTo>
                    <a:pt x="18" y="18"/>
                  </a:lnTo>
                  <a:lnTo>
                    <a:pt x="4" y="29"/>
                  </a:lnTo>
                  <a:lnTo>
                    <a:pt x="0" y="6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69" name="Freeform 168"/>
            <p:cNvSpPr>
              <a:spLocks/>
            </p:cNvSpPr>
            <p:nvPr/>
          </p:nvSpPr>
          <p:spPr bwMode="auto">
            <a:xfrm>
              <a:off x="4954023" y="3259045"/>
              <a:ext cx="192769" cy="82869"/>
            </a:xfrm>
            <a:custGeom>
              <a:avLst/>
              <a:gdLst/>
              <a:ahLst/>
              <a:cxnLst>
                <a:cxn ang="0">
                  <a:pos x="422" y="36"/>
                </a:cxn>
                <a:cxn ang="0">
                  <a:pos x="454" y="0"/>
                </a:cxn>
                <a:cxn ang="0">
                  <a:pos x="483" y="11"/>
                </a:cxn>
                <a:cxn ang="0">
                  <a:pos x="527" y="43"/>
                </a:cxn>
                <a:cxn ang="0">
                  <a:pos x="592" y="50"/>
                </a:cxn>
                <a:cxn ang="0">
                  <a:pos x="655" y="127"/>
                </a:cxn>
                <a:cxn ang="0">
                  <a:pos x="652" y="169"/>
                </a:cxn>
                <a:cxn ang="0">
                  <a:pos x="607" y="165"/>
                </a:cxn>
                <a:cxn ang="0">
                  <a:pos x="592" y="181"/>
                </a:cxn>
                <a:cxn ang="0">
                  <a:pos x="592" y="214"/>
                </a:cxn>
                <a:cxn ang="0">
                  <a:pos x="570" y="242"/>
                </a:cxn>
                <a:cxn ang="0">
                  <a:pos x="600" y="267"/>
                </a:cxn>
                <a:cxn ang="0">
                  <a:pos x="602" y="279"/>
                </a:cxn>
                <a:cxn ang="0">
                  <a:pos x="570" y="310"/>
                </a:cxn>
                <a:cxn ang="0">
                  <a:pos x="472" y="307"/>
                </a:cxn>
                <a:cxn ang="0">
                  <a:pos x="450" y="342"/>
                </a:cxn>
                <a:cxn ang="0">
                  <a:pos x="378" y="325"/>
                </a:cxn>
                <a:cxn ang="0">
                  <a:pos x="341" y="297"/>
                </a:cxn>
                <a:cxn ang="0">
                  <a:pos x="296" y="304"/>
                </a:cxn>
                <a:cxn ang="0">
                  <a:pos x="254" y="279"/>
                </a:cxn>
                <a:cxn ang="0">
                  <a:pos x="236" y="239"/>
                </a:cxn>
                <a:cxn ang="0">
                  <a:pos x="163" y="224"/>
                </a:cxn>
                <a:cxn ang="0">
                  <a:pos x="135" y="242"/>
                </a:cxn>
                <a:cxn ang="0">
                  <a:pos x="99" y="232"/>
                </a:cxn>
                <a:cxn ang="0">
                  <a:pos x="56" y="229"/>
                </a:cxn>
                <a:cxn ang="0">
                  <a:pos x="43" y="199"/>
                </a:cxn>
                <a:cxn ang="0">
                  <a:pos x="0" y="145"/>
                </a:cxn>
                <a:cxn ang="0">
                  <a:pos x="28" y="141"/>
                </a:cxn>
                <a:cxn ang="0">
                  <a:pos x="50" y="145"/>
                </a:cxn>
                <a:cxn ang="0">
                  <a:pos x="85" y="151"/>
                </a:cxn>
                <a:cxn ang="0">
                  <a:pos x="110" y="141"/>
                </a:cxn>
                <a:cxn ang="0">
                  <a:pos x="135" y="181"/>
                </a:cxn>
                <a:cxn ang="0">
                  <a:pos x="202" y="174"/>
                </a:cxn>
                <a:cxn ang="0">
                  <a:pos x="211" y="151"/>
                </a:cxn>
                <a:cxn ang="0">
                  <a:pos x="251" y="151"/>
                </a:cxn>
                <a:cxn ang="0">
                  <a:pos x="268" y="175"/>
                </a:cxn>
                <a:cxn ang="0">
                  <a:pos x="281" y="181"/>
                </a:cxn>
                <a:cxn ang="0">
                  <a:pos x="296" y="149"/>
                </a:cxn>
                <a:cxn ang="0">
                  <a:pos x="299" y="102"/>
                </a:cxn>
                <a:cxn ang="0">
                  <a:pos x="279" y="80"/>
                </a:cxn>
                <a:cxn ang="0">
                  <a:pos x="281" y="68"/>
                </a:cxn>
                <a:cxn ang="0">
                  <a:pos x="306" y="28"/>
                </a:cxn>
                <a:cxn ang="0">
                  <a:pos x="328" y="36"/>
                </a:cxn>
                <a:cxn ang="0">
                  <a:pos x="364" y="36"/>
                </a:cxn>
                <a:cxn ang="0">
                  <a:pos x="378" y="31"/>
                </a:cxn>
                <a:cxn ang="0">
                  <a:pos x="422" y="36"/>
                </a:cxn>
              </a:cxnLst>
              <a:rect l="0" t="0" r="r" b="b"/>
              <a:pathLst>
                <a:path w="655" h="342">
                  <a:moveTo>
                    <a:pt x="422" y="36"/>
                  </a:moveTo>
                  <a:lnTo>
                    <a:pt x="454" y="0"/>
                  </a:lnTo>
                  <a:lnTo>
                    <a:pt x="483" y="11"/>
                  </a:lnTo>
                  <a:lnTo>
                    <a:pt x="527" y="43"/>
                  </a:lnTo>
                  <a:lnTo>
                    <a:pt x="592" y="50"/>
                  </a:lnTo>
                  <a:lnTo>
                    <a:pt x="655" y="127"/>
                  </a:lnTo>
                  <a:lnTo>
                    <a:pt x="652" y="169"/>
                  </a:lnTo>
                  <a:lnTo>
                    <a:pt x="607" y="165"/>
                  </a:lnTo>
                  <a:lnTo>
                    <a:pt x="592" y="181"/>
                  </a:lnTo>
                  <a:lnTo>
                    <a:pt x="592" y="214"/>
                  </a:lnTo>
                  <a:lnTo>
                    <a:pt x="570" y="242"/>
                  </a:lnTo>
                  <a:lnTo>
                    <a:pt x="600" y="267"/>
                  </a:lnTo>
                  <a:lnTo>
                    <a:pt x="602" y="279"/>
                  </a:lnTo>
                  <a:lnTo>
                    <a:pt x="570" y="310"/>
                  </a:lnTo>
                  <a:lnTo>
                    <a:pt x="472" y="307"/>
                  </a:lnTo>
                  <a:lnTo>
                    <a:pt x="450" y="342"/>
                  </a:lnTo>
                  <a:lnTo>
                    <a:pt x="378" y="325"/>
                  </a:lnTo>
                  <a:lnTo>
                    <a:pt x="341" y="297"/>
                  </a:lnTo>
                  <a:lnTo>
                    <a:pt x="296" y="304"/>
                  </a:lnTo>
                  <a:lnTo>
                    <a:pt x="254" y="279"/>
                  </a:lnTo>
                  <a:lnTo>
                    <a:pt x="236" y="239"/>
                  </a:lnTo>
                  <a:lnTo>
                    <a:pt x="163" y="224"/>
                  </a:lnTo>
                  <a:lnTo>
                    <a:pt x="135" y="242"/>
                  </a:lnTo>
                  <a:lnTo>
                    <a:pt x="99" y="232"/>
                  </a:lnTo>
                  <a:lnTo>
                    <a:pt x="56" y="229"/>
                  </a:lnTo>
                  <a:lnTo>
                    <a:pt x="43" y="199"/>
                  </a:lnTo>
                  <a:lnTo>
                    <a:pt x="0" y="145"/>
                  </a:lnTo>
                  <a:lnTo>
                    <a:pt x="28" y="141"/>
                  </a:lnTo>
                  <a:lnTo>
                    <a:pt x="50" y="145"/>
                  </a:lnTo>
                  <a:lnTo>
                    <a:pt x="85" y="151"/>
                  </a:lnTo>
                  <a:lnTo>
                    <a:pt x="110" y="141"/>
                  </a:lnTo>
                  <a:lnTo>
                    <a:pt x="135" y="181"/>
                  </a:lnTo>
                  <a:lnTo>
                    <a:pt x="202" y="174"/>
                  </a:lnTo>
                  <a:lnTo>
                    <a:pt x="211" y="151"/>
                  </a:lnTo>
                  <a:lnTo>
                    <a:pt x="251" y="151"/>
                  </a:lnTo>
                  <a:lnTo>
                    <a:pt x="268" y="175"/>
                  </a:lnTo>
                  <a:lnTo>
                    <a:pt x="281" y="181"/>
                  </a:lnTo>
                  <a:lnTo>
                    <a:pt x="296" y="149"/>
                  </a:lnTo>
                  <a:lnTo>
                    <a:pt x="299" y="102"/>
                  </a:lnTo>
                  <a:lnTo>
                    <a:pt x="279" y="80"/>
                  </a:lnTo>
                  <a:lnTo>
                    <a:pt x="281" y="68"/>
                  </a:lnTo>
                  <a:lnTo>
                    <a:pt x="306" y="28"/>
                  </a:lnTo>
                  <a:lnTo>
                    <a:pt x="328" y="36"/>
                  </a:lnTo>
                  <a:lnTo>
                    <a:pt x="364" y="36"/>
                  </a:lnTo>
                  <a:lnTo>
                    <a:pt x="378" y="31"/>
                  </a:lnTo>
                  <a:lnTo>
                    <a:pt x="422" y="36"/>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0" name="Freeform 169"/>
            <p:cNvSpPr>
              <a:spLocks/>
            </p:cNvSpPr>
            <p:nvPr/>
          </p:nvSpPr>
          <p:spPr bwMode="auto">
            <a:xfrm>
              <a:off x="4861493" y="3284543"/>
              <a:ext cx="113734" cy="54183"/>
            </a:xfrm>
            <a:custGeom>
              <a:avLst/>
              <a:gdLst/>
              <a:ahLst/>
              <a:cxnLst>
                <a:cxn ang="0">
                  <a:pos x="96" y="15"/>
                </a:cxn>
                <a:cxn ang="0">
                  <a:pos x="71" y="49"/>
                </a:cxn>
                <a:cxn ang="0">
                  <a:pos x="22" y="67"/>
                </a:cxn>
                <a:cxn ang="0">
                  <a:pos x="0" y="193"/>
                </a:cxn>
                <a:cxn ang="0">
                  <a:pos x="18" y="200"/>
                </a:cxn>
                <a:cxn ang="0">
                  <a:pos x="48" y="171"/>
                </a:cxn>
                <a:cxn ang="0">
                  <a:pos x="96" y="193"/>
                </a:cxn>
                <a:cxn ang="0">
                  <a:pos x="106" y="214"/>
                </a:cxn>
                <a:cxn ang="0">
                  <a:pos x="176" y="206"/>
                </a:cxn>
                <a:cxn ang="0">
                  <a:pos x="195" y="178"/>
                </a:cxn>
                <a:cxn ang="0">
                  <a:pos x="210" y="178"/>
                </a:cxn>
                <a:cxn ang="0">
                  <a:pos x="216" y="221"/>
                </a:cxn>
                <a:cxn ang="0">
                  <a:pos x="289" y="214"/>
                </a:cxn>
                <a:cxn ang="0">
                  <a:pos x="293" y="178"/>
                </a:cxn>
                <a:cxn ang="0">
                  <a:pos x="317" y="182"/>
                </a:cxn>
                <a:cxn ang="0">
                  <a:pos x="345" y="210"/>
                </a:cxn>
                <a:cxn ang="0">
                  <a:pos x="369" y="206"/>
                </a:cxn>
                <a:cxn ang="0">
                  <a:pos x="357" y="178"/>
                </a:cxn>
                <a:cxn ang="0">
                  <a:pos x="384" y="168"/>
                </a:cxn>
                <a:cxn ang="0">
                  <a:pos x="373" y="125"/>
                </a:cxn>
                <a:cxn ang="0">
                  <a:pos x="360" y="98"/>
                </a:cxn>
                <a:cxn ang="0">
                  <a:pos x="317" y="43"/>
                </a:cxn>
                <a:cxn ang="0">
                  <a:pos x="293" y="30"/>
                </a:cxn>
                <a:cxn ang="0">
                  <a:pos x="252" y="25"/>
                </a:cxn>
                <a:cxn ang="0">
                  <a:pos x="240" y="0"/>
                </a:cxn>
                <a:cxn ang="0">
                  <a:pos x="195" y="15"/>
                </a:cxn>
                <a:cxn ang="0">
                  <a:pos x="152" y="8"/>
                </a:cxn>
                <a:cxn ang="0">
                  <a:pos x="96" y="15"/>
                </a:cxn>
              </a:cxnLst>
              <a:rect l="0" t="0" r="r" b="b"/>
              <a:pathLst>
                <a:path w="384" h="221">
                  <a:moveTo>
                    <a:pt x="96" y="15"/>
                  </a:moveTo>
                  <a:lnTo>
                    <a:pt x="71" y="49"/>
                  </a:lnTo>
                  <a:lnTo>
                    <a:pt x="22" y="67"/>
                  </a:lnTo>
                  <a:lnTo>
                    <a:pt x="0" y="193"/>
                  </a:lnTo>
                  <a:lnTo>
                    <a:pt x="18" y="200"/>
                  </a:lnTo>
                  <a:lnTo>
                    <a:pt x="48" y="171"/>
                  </a:lnTo>
                  <a:lnTo>
                    <a:pt x="96" y="193"/>
                  </a:lnTo>
                  <a:lnTo>
                    <a:pt x="106" y="214"/>
                  </a:lnTo>
                  <a:lnTo>
                    <a:pt x="176" y="206"/>
                  </a:lnTo>
                  <a:lnTo>
                    <a:pt x="195" y="178"/>
                  </a:lnTo>
                  <a:lnTo>
                    <a:pt x="210" y="178"/>
                  </a:lnTo>
                  <a:lnTo>
                    <a:pt x="216" y="221"/>
                  </a:lnTo>
                  <a:lnTo>
                    <a:pt x="289" y="214"/>
                  </a:lnTo>
                  <a:lnTo>
                    <a:pt x="293" y="178"/>
                  </a:lnTo>
                  <a:lnTo>
                    <a:pt x="317" y="182"/>
                  </a:lnTo>
                  <a:lnTo>
                    <a:pt x="345" y="210"/>
                  </a:lnTo>
                  <a:lnTo>
                    <a:pt x="369" y="206"/>
                  </a:lnTo>
                  <a:lnTo>
                    <a:pt x="357" y="178"/>
                  </a:lnTo>
                  <a:lnTo>
                    <a:pt x="384" y="168"/>
                  </a:lnTo>
                  <a:lnTo>
                    <a:pt x="373" y="125"/>
                  </a:lnTo>
                  <a:lnTo>
                    <a:pt x="360" y="98"/>
                  </a:lnTo>
                  <a:lnTo>
                    <a:pt x="317" y="43"/>
                  </a:lnTo>
                  <a:lnTo>
                    <a:pt x="293" y="30"/>
                  </a:lnTo>
                  <a:lnTo>
                    <a:pt x="252" y="25"/>
                  </a:lnTo>
                  <a:lnTo>
                    <a:pt x="240" y="0"/>
                  </a:lnTo>
                  <a:lnTo>
                    <a:pt x="195" y="15"/>
                  </a:lnTo>
                  <a:lnTo>
                    <a:pt x="152" y="8"/>
                  </a:lnTo>
                  <a:lnTo>
                    <a:pt x="96" y="15"/>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1" name="Freeform 170"/>
            <p:cNvSpPr>
              <a:spLocks/>
            </p:cNvSpPr>
            <p:nvPr/>
          </p:nvSpPr>
          <p:spPr bwMode="auto">
            <a:xfrm>
              <a:off x="5177635" y="3450280"/>
              <a:ext cx="53975" cy="81275"/>
            </a:xfrm>
            <a:custGeom>
              <a:avLst/>
              <a:gdLst/>
              <a:ahLst/>
              <a:cxnLst>
                <a:cxn ang="0">
                  <a:pos x="79" y="309"/>
                </a:cxn>
                <a:cxn ang="0">
                  <a:pos x="140" y="315"/>
                </a:cxn>
                <a:cxn ang="0">
                  <a:pos x="185" y="245"/>
                </a:cxn>
                <a:cxn ang="0">
                  <a:pos x="170" y="217"/>
                </a:cxn>
                <a:cxn ang="0">
                  <a:pos x="136" y="167"/>
                </a:cxn>
                <a:cxn ang="0">
                  <a:pos x="158" y="68"/>
                </a:cxn>
                <a:cxn ang="0">
                  <a:pos x="126" y="14"/>
                </a:cxn>
                <a:cxn ang="0">
                  <a:pos x="57" y="0"/>
                </a:cxn>
                <a:cxn ang="0">
                  <a:pos x="57" y="47"/>
                </a:cxn>
                <a:cxn ang="0">
                  <a:pos x="27" y="57"/>
                </a:cxn>
                <a:cxn ang="0">
                  <a:pos x="25" y="110"/>
                </a:cxn>
                <a:cxn ang="0">
                  <a:pos x="40" y="128"/>
                </a:cxn>
                <a:cxn ang="0">
                  <a:pos x="25" y="142"/>
                </a:cxn>
                <a:cxn ang="0">
                  <a:pos x="0" y="226"/>
                </a:cxn>
                <a:cxn ang="0">
                  <a:pos x="15" y="245"/>
                </a:cxn>
                <a:cxn ang="0">
                  <a:pos x="10" y="294"/>
                </a:cxn>
                <a:cxn ang="0">
                  <a:pos x="60" y="329"/>
                </a:cxn>
                <a:cxn ang="0">
                  <a:pos x="79" y="309"/>
                </a:cxn>
              </a:cxnLst>
              <a:rect l="0" t="0" r="r" b="b"/>
              <a:pathLst>
                <a:path w="185" h="329">
                  <a:moveTo>
                    <a:pt x="79" y="309"/>
                  </a:moveTo>
                  <a:lnTo>
                    <a:pt x="140" y="315"/>
                  </a:lnTo>
                  <a:lnTo>
                    <a:pt x="185" y="245"/>
                  </a:lnTo>
                  <a:lnTo>
                    <a:pt x="170" y="217"/>
                  </a:lnTo>
                  <a:lnTo>
                    <a:pt x="136" y="167"/>
                  </a:lnTo>
                  <a:lnTo>
                    <a:pt x="158" y="68"/>
                  </a:lnTo>
                  <a:lnTo>
                    <a:pt x="126" y="14"/>
                  </a:lnTo>
                  <a:lnTo>
                    <a:pt x="57" y="0"/>
                  </a:lnTo>
                  <a:lnTo>
                    <a:pt x="57" y="47"/>
                  </a:lnTo>
                  <a:lnTo>
                    <a:pt x="27" y="57"/>
                  </a:lnTo>
                  <a:lnTo>
                    <a:pt x="25" y="110"/>
                  </a:lnTo>
                  <a:lnTo>
                    <a:pt x="40" y="128"/>
                  </a:lnTo>
                  <a:lnTo>
                    <a:pt x="25" y="142"/>
                  </a:lnTo>
                  <a:lnTo>
                    <a:pt x="0" y="226"/>
                  </a:lnTo>
                  <a:lnTo>
                    <a:pt x="15" y="245"/>
                  </a:lnTo>
                  <a:lnTo>
                    <a:pt x="10" y="294"/>
                  </a:lnTo>
                  <a:lnTo>
                    <a:pt x="60" y="329"/>
                  </a:lnTo>
                  <a:lnTo>
                    <a:pt x="79" y="30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2" name="Freeform 171"/>
            <p:cNvSpPr>
              <a:spLocks/>
            </p:cNvSpPr>
            <p:nvPr/>
          </p:nvSpPr>
          <p:spPr bwMode="auto">
            <a:xfrm>
              <a:off x="5145497" y="3481181"/>
              <a:ext cx="181204" cy="143427"/>
            </a:xfrm>
            <a:custGeom>
              <a:avLst/>
              <a:gdLst/>
              <a:ahLst/>
              <a:cxnLst>
                <a:cxn ang="0">
                  <a:pos x="621" y="50"/>
                </a:cxn>
                <a:cxn ang="0">
                  <a:pos x="565" y="120"/>
                </a:cxn>
                <a:cxn ang="0">
                  <a:pos x="487" y="141"/>
                </a:cxn>
                <a:cxn ang="0">
                  <a:pos x="379" y="103"/>
                </a:cxn>
                <a:cxn ang="0">
                  <a:pos x="366" y="184"/>
                </a:cxn>
                <a:cxn ang="0">
                  <a:pos x="269" y="184"/>
                </a:cxn>
                <a:cxn ang="0">
                  <a:pos x="234" y="153"/>
                </a:cxn>
                <a:cxn ang="0">
                  <a:pos x="336" y="239"/>
                </a:cxn>
                <a:cxn ang="0">
                  <a:pos x="293" y="297"/>
                </a:cxn>
                <a:cxn ang="0">
                  <a:pos x="361" y="353"/>
                </a:cxn>
                <a:cxn ang="0">
                  <a:pos x="373" y="447"/>
                </a:cxn>
                <a:cxn ang="0">
                  <a:pos x="276" y="315"/>
                </a:cxn>
                <a:cxn ang="0">
                  <a:pos x="280" y="371"/>
                </a:cxn>
                <a:cxn ang="0">
                  <a:pos x="361" y="463"/>
                </a:cxn>
                <a:cxn ang="0">
                  <a:pos x="276" y="472"/>
                </a:cxn>
                <a:cxn ang="0">
                  <a:pos x="234" y="504"/>
                </a:cxn>
                <a:cxn ang="0">
                  <a:pos x="254" y="567"/>
                </a:cxn>
                <a:cxn ang="0">
                  <a:pos x="209" y="585"/>
                </a:cxn>
                <a:cxn ang="0">
                  <a:pos x="166" y="483"/>
                </a:cxn>
                <a:cxn ang="0">
                  <a:pos x="127" y="529"/>
                </a:cxn>
                <a:cxn ang="0">
                  <a:pos x="96" y="428"/>
                </a:cxn>
                <a:cxn ang="0">
                  <a:pos x="85" y="378"/>
                </a:cxn>
                <a:cxn ang="0">
                  <a:pos x="211" y="430"/>
                </a:cxn>
                <a:cxn ang="0">
                  <a:pos x="211" y="381"/>
                </a:cxn>
                <a:cxn ang="0">
                  <a:pos x="30" y="276"/>
                </a:cxn>
                <a:cxn ang="0">
                  <a:pos x="0" y="198"/>
                </a:cxn>
                <a:cxn ang="0">
                  <a:pos x="82" y="184"/>
                </a:cxn>
                <a:cxn ang="0">
                  <a:pos x="112" y="86"/>
                </a:cxn>
                <a:cxn ang="0">
                  <a:pos x="162" y="74"/>
                </a:cxn>
                <a:cxn ang="0">
                  <a:pos x="226" y="22"/>
                </a:cxn>
                <a:cxn ang="0">
                  <a:pos x="282" y="40"/>
                </a:cxn>
                <a:cxn ang="0">
                  <a:pos x="426" y="40"/>
                </a:cxn>
                <a:cxn ang="0">
                  <a:pos x="568" y="61"/>
                </a:cxn>
                <a:cxn ang="0">
                  <a:pos x="593" y="15"/>
                </a:cxn>
              </a:cxnLst>
              <a:rect l="0" t="0" r="r" b="b"/>
              <a:pathLst>
                <a:path w="621" h="585">
                  <a:moveTo>
                    <a:pt x="593" y="15"/>
                  </a:moveTo>
                  <a:lnTo>
                    <a:pt x="621" y="50"/>
                  </a:lnTo>
                  <a:lnTo>
                    <a:pt x="572" y="74"/>
                  </a:lnTo>
                  <a:lnTo>
                    <a:pt x="565" y="120"/>
                  </a:lnTo>
                  <a:lnTo>
                    <a:pt x="511" y="153"/>
                  </a:lnTo>
                  <a:lnTo>
                    <a:pt x="487" y="141"/>
                  </a:lnTo>
                  <a:lnTo>
                    <a:pt x="455" y="114"/>
                  </a:lnTo>
                  <a:lnTo>
                    <a:pt x="379" y="103"/>
                  </a:lnTo>
                  <a:lnTo>
                    <a:pt x="356" y="141"/>
                  </a:lnTo>
                  <a:lnTo>
                    <a:pt x="366" y="184"/>
                  </a:lnTo>
                  <a:lnTo>
                    <a:pt x="332" y="215"/>
                  </a:lnTo>
                  <a:lnTo>
                    <a:pt x="269" y="184"/>
                  </a:lnTo>
                  <a:lnTo>
                    <a:pt x="269" y="129"/>
                  </a:lnTo>
                  <a:lnTo>
                    <a:pt x="234" y="153"/>
                  </a:lnTo>
                  <a:lnTo>
                    <a:pt x="244" y="208"/>
                  </a:lnTo>
                  <a:lnTo>
                    <a:pt x="336" y="239"/>
                  </a:lnTo>
                  <a:lnTo>
                    <a:pt x="332" y="297"/>
                  </a:lnTo>
                  <a:lnTo>
                    <a:pt x="293" y="297"/>
                  </a:lnTo>
                  <a:lnTo>
                    <a:pt x="361" y="331"/>
                  </a:lnTo>
                  <a:lnTo>
                    <a:pt x="361" y="353"/>
                  </a:lnTo>
                  <a:lnTo>
                    <a:pt x="398" y="438"/>
                  </a:lnTo>
                  <a:lnTo>
                    <a:pt x="373" y="447"/>
                  </a:lnTo>
                  <a:lnTo>
                    <a:pt x="348" y="378"/>
                  </a:lnTo>
                  <a:lnTo>
                    <a:pt x="276" y="315"/>
                  </a:lnTo>
                  <a:lnTo>
                    <a:pt x="237" y="311"/>
                  </a:lnTo>
                  <a:lnTo>
                    <a:pt x="280" y="371"/>
                  </a:lnTo>
                  <a:lnTo>
                    <a:pt x="329" y="374"/>
                  </a:lnTo>
                  <a:lnTo>
                    <a:pt x="361" y="463"/>
                  </a:lnTo>
                  <a:lnTo>
                    <a:pt x="276" y="454"/>
                  </a:lnTo>
                  <a:lnTo>
                    <a:pt x="276" y="472"/>
                  </a:lnTo>
                  <a:lnTo>
                    <a:pt x="229" y="465"/>
                  </a:lnTo>
                  <a:lnTo>
                    <a:pt x="234" y="504"/>
                  </a:lnTo>
                  <a:lnTo>
                    <a:pt x="251" y="526"/>
                  </a:lnTo>
                  <a:lnTo>
                    <a:pt x="254" y="567"/>
                  </a:lnTo>
                  <a:lnTo>
                    <a:pt x="229" y="553"/>
                  </a:lnTo>
                  <a:lnTo>
                    <a:pt x="209" y="585"/>
                  </a:lnTo>
                  <a:lnTo>
                    <a:pt x="176" y="497"/>
                  </a:lnTo>
                  <a:lnTo>
                    <a:pt x="166" y="483"/>
                  </a:lnTo>
                  <a:lnTo>
                    <a:pt x="155" y="546"/>
                  </a:lnTo>
                  <a:lnTo>
                    <a:pt x="127" y="529"/>
                  </a:lnTo>
                  <a:lnTo>
                    <a:pt x="121" y="470"/>
                  </a:lnTo>
                  <a:lnTo>
                    <a:pt x="96" y="428"/>
                  </a:lnTo>
                  <a:lnTo>
                    <a:pt x="78" y="418"/>
                  </a:lnTo>
                  <a:lnTo>
                    <a:pt x="85" y="378"/>
                  </a:lnTo>
                  <a:lnTo>
                    <a:pt x="194" y="403"/>
                  </a:lnTo>
                  <a:lnTo>
                    <a:pt x="211" y="430"/>
                  </a:lnTo>
                  <a:lnTo>
                    <a:pt x="265" y="389"/>
                  </a:lnTo>
                  <a:lnTo>
                    <a:pt x="211" y="381"/>
                  </a:lnTo>
                  <a:lnTo>
                    <a:pt x="72" y="349"/>
                  </a:lnTo>
                  <a:lnTo>
                    <a:pt x="30" y="276"/>
                  </a:lnTo>
                  <a:lnTo>
                    <a:pt x="8" y="272"/>
                  </a:lnTo>
                  <a:lnTo>
                    <a:pt x="0" y="198"/>
                  </a:lnTo>
                  <a:lnTo>
                    <a:pt x="18" y="178"/>
                  </a:lnTo>
                  <a:lnTo>
                    <a:pt x="82" y="184"/>
                  </a:lnTo>
                  <a:lnTo>
                    <a:pt x="127" y="114"/>
                  </a:lnTo>
                  <a:lnTo>
                    <a:pt x="112" y="86"/>
                  </a:lnTo>
                  <a:lnTo>
                    <a:pt x="143" y="90"/>
                  </a:lnTo>
                  <a:lnTo>
                    <a:pt x="162" y="74"/>
                  </a:lnTo>
                  <a:lnTo>
                    <a:pt x="222" y="68"/>
                  </a:lnTo>
                  <a:lnTo>
                    <a:pt x="226" y="22"/>
                  </a:lnTo>
                  <a:lnTo>
                    <a:pt x="254" y="0"/>
                  </a:lnTo>
                  <a:lnTo>
                    <a:pt x="282" y="40"/>
                  </a:lnTo>
                  <a:lnTo>
                    <a:pt x="391" y="50"/>
                  </a:lnTo>
                  <a:lnTo>
                    <a:pt x="426" y="40"/>
                  </a:lnTo>
                  <a:lnTo>
                    <a:pt x="462" y="50"/>
                  </a:lnTo>
                  <a:lnTo>
                    <a:pt x="568" y="61"/>
                  </a:lnTo>
                  <a:lnTo>
                    <a:pt x="572" y="15"/>
                  </a:lnTo>
                  <a:lnTo>
                    <a:pt x="593" y="15"/>
                  </a:lnTo>
                  <a:close/>
                </a:path>
              </a:pathLst>
            </a:custGeom>
            <a:solidFill>
              <a:srgbClr val="FF7171"/>
            </a:solidFill>
            <a:ln w="9525"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3" name="Freeform 172"/>
            <p:cNvSpPr>
              <a:spLocks/>
            </p:cNvSpPr>
            <p:nvPr/>
          </p:nvSpPr>
          <p:spPr bwMode="auto">
            <a:xfrm>
              <a:off x="5274019" y="3639922"/>
              <a:ext cx="75181" cy="30279"/>
            </a:xfrm>
            <a:custGeom>
              <a:avLst/>
              <a:gdLst/>
              <a:ahLst/>
              <a:cxnLst>
                <a:cxn ang="0">
                  <a:pos x="256" y="59"/>
                </a:cxn>
                <a:cxn ang="0">
                  <a:pos x="211" y="55"/>
                </a:cxn>
                <a:cxn ang="0">
                  <a:pos x="183" y="32"/>
                </a:cxn>
                <a:cxn ang="0">
                  <a:pos x="76" y="23"/>
                </a:cxn>
                <a:cxn ang="0">
                  <a:pos x="50" y="0"/>
                </a:cxn>
                <a:cxn ang="0">
                  <a:pos x="0" y="23"/>
                </a:cxn>
                <a:cxn ang="0">
                  <a:pos x="10" y="62"/>
                </a:cxn>
                <a:cxn ang="0">
                  <a:pos x="50" y="54"/>
                </a:cxn>
                <a:cxn ang="0">
                  <a:pos x="100" y="121"/>
                </a:cxn>
                <a:cxn ang="0">
                  <a:pos x="149" y="125"/>
                </a:cxn>
                <a:cxn ang="0">
                  <a:pos x="190" y="83"/>
                </a:cxn>
                <a:cxn ang="0">
                  <a:pos x="236" y="87"/>
                </a:cxn>
                <a:cxn ang="0">
                  <a:pos x="256" y="71"/>
                </a:cxn>
                <a:cxn ang="0">
                  <a:pos x="256" y="59"/>
                </a:cxn>
              </a:cxnLst>
              <a:rect l="0" t="0" r="r" b="b"/>
              <a:pathLst>
                <a:path w="256" h="125">
                  <a:moveTo>
                    <a:pt x="256" y="59"/>
                  </a:moveTo>
                  <a:lnTo>
                    <a:pt x="211" y="55"/>
                  </a:lnTo>
                  <a:lnTo>
                    <a:pt x="183" y="32"/>
                  </a:lnTo>
                  <a:lnTo>
                    <a:pt x="76" y="23"/>
                  </a:lnTo>
                  <a:lnTo>
                    <a:pt x="50" y="0"/>
                  </a:lnTo>
                  <a:lnTo>
                    <a:pt x="0" y="23"/>
                  </a:lnTo>
                  <a:lnTo>
                    <a:pt x="10" y="62"/>
                  </a:lnTo>
                  <a:lnTo>
                    <a:pt x="50" y="54"/>
                  </a:lnTo>
                  <a:lnTo>
                    <a:pt x="100" y="121"/>
                  </a:lnTo>
                  <a:lnTo>
                    <a:pt x="149" y="125"/>
                  </a:lnTo>
                  <a:lnTo>
                    <a:pt x="190" y="83"/>
                  </a:lnTo>
                  <a:lnTo>
                    <a:pt x="236" y="87"/>
                  </a:lnTo>
                  <a:lnTo>
                    <a:pt x="256" y="71"/>
                  </a:lnTo>
                  <a:lnTo>
                    <a:pt x="256" y="5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4" name="Freeform 173"/>
            <p:cNvSpPr>
              <a:spLocks/>
            </p:cNvSpPr>
            <p:nvPr/>
          </p:nvSpPr>
          <p:spPr bwMode="auto">
            <a:xfrm>
              <a:off x="5002215" y="3563428"/>
              <a:ext cx="71324" cy="39841"/>
            </a:xfrm>
            <a:custGeom>
              <a:avLst/>
              <a:gdLst/>
              <a:ahLst/>
              <a:cxnLst>
                <a:cxn ang="0">
                  <a:pos x="244" y="16"/>
                </a:cxn>
                <a:cxn ang="0">
                  <a:pos x="236" y="165"/>
                </a:cxn>
                <a:cxn ang="0">
                  <a:pos x="181" y="162"/>
                </a:cxn>
                <a:cxn ang="0">
                  <a:pos x="161" y="126"/>
                </a:cxn>
                <a:cxn ang="0">
                  <a:pos x="108" y="122"/>
                </a:cxn>
                <a:cxn ang="0">
                  <a:pos x="54" y="55"/>
                </a:cxn>
                <a:cxn ang="0">
                  <a:pos x="0" y="22"/>
                </a:cxn>
                <a:cxn ang="0">
                  <a:pos x="18" y="0"/>
                </a:cxn>
                <a:cxn ang="0">
                  <a:pos x="69" y="4"/>
                </a:cxn>
                <a:cxn ang="0">
                  <a:pos x="94" y="0"/>
                </a:cxn>
                <a:cxn ang="0">
                  <a:pos x="154" y="16"/>
                </a:cxn>
                <a:cxn ang="0">
                  <a:pos x="175" y="4"/>
                </a:cxn>
                <a:cxn ang="0">
                  <a:pos x="218" y="16"/>
                </a:cxn>
                <a:cxn ang="0">
                  <a:pos x="221" y="0"/>
                </a:cxn>
                <a:cxn ang="0">
                  <a:pos x="244" y="16"/>
                </a:cxn>
              </a:cxnLst>
              <a:rect l="0" t="0" r="r" b="b"/>
              <a:pathLst>
                <a:path w="244" h="165">
                  <a:moveTo>
                    <a:pt x="244" y="16"/>
                  </a:moveTo>
                  <a:lnTo>
                    <a:pt x="236" y="165"/>
                  </a:lnTo>
                  <a:lnTo>
                    <a:pt x="181" y="162"/>
                  </a:lnTo>
                  <a:lnTo>
                    <a:pt x="161" y="126"/>
                  </a:lnTo>
                  <a:lnTo>
                    <a:pt x="108" y="122"/>
                  </a:lnTo>
                  <a:lnTo>
                    <a:pt x="54" y="55"/>
                  </a:lnTo>
                  <a:lnTo>
                    <a:pt x="0" y="22"/>
                  </a:lnTo>
                  <a:lnTo>
                    <a:pt x="18" y="0"/>
                  </a:lnTo>
                  <a:lnTo>
                    <a:pt x="69" y="4"/>
                  </a:lnTo>
                  <a:lnTo>
                    <a:pt x="94" y="0"/>
                  </a:lnTo>
                  <a:lnTo>
                    <a:pt x="154" y="16"/>
                  </a:lnTo>
                  <a:lnTo>
                    <a:pt x="175" y="4"/>
                  </a:lnTo>
                  <a:lnTo>
                    <a:pt x="218" y="16"/>
                  </a:lnTo>
                  <a:lnTo>
                    <a:pt x="221" y="0"/>
                  </a:lnTo>
                  <a:lnTo>
                    <a:pt x="244" y="16"/>
                  </a:lnTo>
                  <a:close/>
                </a:path>
              </a:pathLst>
            </a:custGeom>
            <a:solidFill>
              <a:srgbClr val="F4C4C5"/>
            </a:solidFill>
            <a:ln w="12700" cmpd="sng">
              <a:no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5" name="Freeform 174"/>
            <p:cNvSpPr>
              <a:spLocks/>
            </p:cNvSpPr>
            <p:nvPr/>
          </p:nvSpPr>
          <p:spPr bwMode="auto">
            <a:xfrm>
              <a:off x="4892336" y="3475777"/>
              <a:ext cx="48193" cy="66933"/>
            </a:xfrm>
            <a:custGeom>
              <a:avLst/>
              <a:gdLst/>
              <a:ahLst/>
              <a:cxnLst>
                <a:cxn ang="0">
                  <a:pos x="134" y="0"/>
                </a:cxn>
                <a:cxn ang="0">
                  <a:pos x="114" y="0"/>
                </a:cxn>
                <a:cxn ang="0">
                  <a:pos x="78" y="31"/>
                </a:cxn>
                <a:cxn ang="0">
                  <a:pos x="40" y="24"/>
                </a:cxn>
                <a:cxn ang="0">
                  <a:pos x="24" y="42"/>
                </a:cxn>
                <a:cxn ang="0">
                  <a:pos x="32" y="143"/>
                </a:cxn>
                <a:cxn ang="0">
                  <a:pos x="0" y="168"/>
                </a:cxn>
                <a:cxn ang="0">
                  <a:pos x="24" y="260"/>
                </a:cxn>
                <a:cxn ang="0">
                  <a:pos x="66" y="270"/>
                </a:cxn>
                <a:cxn ang="0">
                  <a:pos x="98" y="235"/>
                </a:cxn>
                <a:cxn ang="0">
                  <a:pos x="128" y="242"/>
                </a:cxn>
                <a:cxn ang="0">
                  <a:pos x="153" y="197"/>
                </a:cxn>
                <a:cxn ang="0">
                  <a:pos x="139" y="141"/>
                </a:cxn>
                <a:cxn ang="0">
                  <a:pos x="146" y="113"/>
                </a:cxn>
                <a:cxn ang="0">
                  <a:pos x="134" y="82"/>
                </a:cxn>
                <a:cxn ang="0">
                  <a:pos x="158" y="56"/>
                </a:cxn>
                <a:cxn ang="0">
                  <a:pos x="134" y="0"/>
                </a:cxn>
              </a:cxnLst>
              <a:rect l="0" t="0" r="r" b="b"/>
              <a:pathLst>
                <a:path w="158" h="270">
                  <a:moveTo>
                    <a:pt x="134" y="0"/>
                  </a:moveTo>
                  <a:lnTo>
                    <a:pt x="114" y="0"/>
                  </a:lnTo>
                  <a:lnTo>
                    <a:pt x="78" y="31"/>
                  </a:lnTo>
                  <a:lnTo>
                    <a:pt x="40" y="24"/>
                  </a:lnTo>
                  <a:lnTo>
                    <a:pt x="24" y="42"/>
                  </a:lnTo>
                  <a:lnTo>
                    <a:pt x="32" y="143"/>
                  </a:lnTo>
                  <a:lnTo>
                    <a:pt x="0" y="168"/>
                  </a:lnTo>
                  <a:lnTo>
                    <a:pt x="24" y="260"/>
                  </a:lnTo>
                  <a:lnTo>
                    <a:pt x="66" y="270"/>
                  </a:lnTo>
                  <a:lnTo>
                    <a:pt x="98" y="235"/>
                  </a:lnTo>
                  <a:lnTo>
                    <a:pt x="128" y="242"/>
                  </a:lnTo>
                  <a:lnTo>
                    <a:pt x="153" y="197"/>
                  </a:lnTo>
                  <a:lnTo>
                    <a:pt x="139" y="141"/>
                  </a:lnTo>
                  <a:lnTo>
                    <a:pt x="146" y="113"/>
                  </a:lnTo>
                  <a:lnTo>
                    <a:pt x="134" y="82"/>
                  </a:lnTo>
                  <a:lnTo>
                    <a:pt x="158" y="56"/>
                  </a:lnTo>
                  <a:lnTo>
                    <a:pt x="134" y="0"/>
                  </a:lnTo>
                  <a:close/>
                </a:path>
              </a:pathLst>
            </a:custGeom>
            <a:solidFill>
              <a:srgbClr val="F4C4C5"/>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6" name="Freeform 175"/>
            <p:cNvSpPr>
              <a:spLocks/>
            </p:cNvSpPr>
            <p:nvPr/>
          </p:nvSpPr>
          <p:spPr bwMode="auto">
            <a:xfrm>
              <a:off x="4913541" y="3431157"/>
              <a:ext cx="23132" cy="39841"/>
            </a:xfrm>
            <a:custGeom>
              <a:avLst/>
              <a:gdLst/>
              <a:ahLst/>
              <a:cxnLst>
                <a:cxn ang="0">
                  <a:pos x="78" y="0"/>
                </a:cxn>
                <a:cxn ang="0">
                  <a:pos x="55" y="0"/>
                </a:cxn>
                <a:cxn ang="0">
                  <a:pos x="52" y="28"/>
                </a:cxn>
                <a:cxn ang="0">
                  <a:pos x="5" y="67"/>
                </a:cxn>
                <a:cxn ang="0">
                  <a:pos x="0" y="110"/>
                </a:cxn>
                <a:cxn ang="0">
                  <a:pos x="31" y="160"/>
                </a:cxn>
                <a:cxn ang="0">
                  <a:pos x="46" y="160"/>
                </a:cxn>
                <a:cxn ang="0">
                  <a:pos x="60" y="149"/>
                </a:cxn>
                <a:cxn ang="0">
                  <a:pos x="66" y="99"/>
                </a:cxn>
                <a:cxn ang="0">
                  <a:pos x="84" y="92"/>
                </a:cxn>
                <a:cxn ang="0">
                  <a:pos x="78" y="0"/>
                </a:cxn>
              </a:cxnLst>
              <a:rect l="0" t="0" r="r" b="b"/>
              <a:pathLst>
                <a:path w="84" h="160">
                  <a:moveTo>
                    <a:pt x="78" y="0"/>
                  </a:moveTo>
                  <a:lnTo>
                    <a:pt x="55" y="0"/>
                  </a:lnTo>
                  <a:lnTo>
                    <a:pt x="52" y="28"/>
                  </a:lnTo>
                  <a:lnTo>
                    <a:pt x="5" y="67"/>
                  </a:lnTo>
                  <a:lnTo>
                    <a:pt x="0" y="110"/>
                  </a:lnTo>
                  <a:lnTo>
                    <a:pt x="31" y="160"/>
                  </a:lnTo>
                  <a:lnTo>
                    <a:pt x="46" y="160"/>
                  </a:lnTo>
                  <a:lnTo>
                    <a:pt x="60" y="149"/>
                  </a:lnTo>
                  <a:lnTo>
                    <a:pt x="66" y="99"/>
                  </a:lnTo>
                  <a:lnTo>
                    <a:pt x="84" y="92"/>
                  </a:lnTo>
                  <a:lnTo>
                    <a:pt x="78" y="0"/>
                  </a:lnTo>
                  <a:close/>
                </a:path>
              </a:pathLst>
            </a:custGeom>
            <a:solidFill>
              <a:schemeClr val="accent2">
                <a:lumMod val="60000"/>
                <a:lumOff val="4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7" name="Freeform 176"/>
            <p:cNvSpPr>
              <a:spLocks/>
            </p:cNvSpPr>
            <p:nvPr/>
          </p:nvSpPr>
          <p:spPr bwMode="auto">
            <a:xfrm>
              <a:off x="4570410" y="3015220"/>
              <a:ext cx="198553" cy="184861"/>
            </a:xfrm>
            <a:custGeom>
              <a:avLst/>
              <a:gdLst/>
              <a:ahLst/>
              <a:cxnLst>
                <a:cxn ang="0">
                  <a:pos x="307" y="539"/>
                </a:cxn>
                <a:cxn ang="0">
                  <a:pos x="290" y="508"/>
                </a:cxn>
                <a:cxn ang="0">
                  <a:pos x="304" y="478"/>
                </a:cxn>
                <a:cxn ang="0">
                  <a:pos x="304" y="441"/>
                </a:cxn>
                <a:cxn ang="0">
                  <a:pos x="279" y="447"/>
                </a:cxn>
                <a:cxn ang="0">
                  <a:pos x="288" y="388"/>
                </a:cxn>
                <a:cxn ang="0">
                  <a:pos x="260" y="364"/>
                </a:cxn>
                <a:cxn ang="0">
                  <a:pos x="290" y="333"/>
                </a:cxn>
                <a:cxn ang="0">
                  <a:pos x="272" y="318"/>
                </a:cxn>
                <a:cxn ang="0">
                  <a:pos x="275" y="265"/>
                </a:cxn>
                <a:cxn ang="0">
                  <a:pos x="288" y="177"/>
                </a:cxn>
                <a:cxn ang="0">
                  <a:pos x="250" y="204"/>
                </a:cxn>
                <a:cxn ang="0">
                  <a:pos x="236" y="112"/>
                </a:cxn>
                <a:cxn ang="0">
                  <a:pos x="360" y="50"/>
                </a:cxn>
                <a:cxn ang="0">
                  <a:pos x="389" y="0"/>
                </a:cxn>
                <a:cxn ang="0">
                  <a:pos x="420" y="40"/>
                </a:cxn>
                <a:cxn ang="0">
                  <a:pos x="434" y="110"/>
                </a:cxn>
                <a:cxn ang="0">
                  <a:pos x="530" y="196"/>
                </a:cxn>
                <a:cxn ang="0">
                  <a:pos x="550" y="251"/>
                </a:cxn>
                <a:cxn ang="0">
                  <a:pos x="628" y="370"/>
                </a:cxn>
                <a:cxn ang="0">
                  <a:pos x="649" y="530"/>
                </a:cxn>
                <a:cxn ang="0">
                  <a:pos x="614" y="585"/>
                </a:cxn>
                <a:cxn ang="0">
                  <a:pos x="631" y="619"/>
                </a:cxn>
                <a:cxn ang="0">
                  <a:pos x="578" y="689"/>
                </a:cxn>
                <a:cxn ang="0">
                  <a:pos x="493" y="689"/>
                </a:cxn>
                <a:cxn ang="0">
                  <a:pos x="399" y="692"/>
                </a:cxn>
                <a:cxn ang="0">
                  <a:pos x="392" y="733"/>
                </a:cxn>
                <a:cxn ang="0">
                  <a:pos x="198" y="744"/>
                </a:cxn>
                <a:cxn ang="0">
                  <a:pos x="81" y="742"/>
                </a:cxn>
                <a:cxn ang="0">
                  <a:pos x="0" y="738"/>
                </a:cxn>
                <a:cxn ang="0">
                  <a:pos x="81" y="674"/>
                </a:cxn>
                <a:cxn ang="0">
                  <a:pos x="116" y="674"/>
                </a:cxn>
                <a:cxn ang="0">
                  <a:pos x="188" y="585"/>
                </a:cxn>
                <a:cxn ang="0">
                  <a:pos x="293" y="554"/>
                </a:cxn>
              </a:cxnLst>
              <a:rect l="0" t="0" r="r" b="b"/>
              <a:pathLst>
                <a:path w="677" h="758">
                  <a:moveTo>
                    <a:pt x="293" y="539"/>
                  </a:moveTo>
                  <a:lnTo>
                    <a:pt x="307" y="539"/>
                  </a:lnTo>
                  <a:lnTo>
                    <a:pt x="307" y="527"/>
                  </a:lnTo>
                  <a:lnTo>
                    <a:pt x="290" y="508"/>
                  </a:lnTo>
                  <a:lnTo>
                    <a:pt x="288" y="487"/>
                  </a:lnTo>
                  <a:lnTo>
                    <a:pt x="304" y="478"/>
                  </a:lnTo>
                  <a:lnTo>
                    <a:pt x="293" y="462"/>
                  </a:lnTo>
                  <a:lnTo>
                    <a:pt x="304" y="441"/>
                  </a:lnTo>
                  <a:lnTo>
                    <a:pt x="300" y="420"/>
                  </a:lnTo>
                  <a:lnTo>
                    <a:pt x="279" y="447"/>
                  </a:lnTo>
                  <a:lnTo>
                    <a:pt x="272" y="417"/>
                  </a:lnTo>
                  <a:lnTo>
                    <a:pt x="288" y="388"/>
                  </a:lnTo>
                  <a:lnTo>
                    <a:pt x="268" y="377"/>
                  </a:lnTo>
                  <a:lnTo>
                    <a:pt x="260" y="364"/>
                  </a:lnTo>
                  <a:lnTo>
                    <a:pt x="297" y="343"/>
                  </a:lnTo>
                  <a:lnTo>
                    <a:pt x="290" y="333"/>
                  </a:lnTo>
                  <a:lnTo>
                    <a:pt x="272" y="343"/>
                  </a:lnTo>
                  <a:lnTo>
                    <a:pt x="272" y="318"/>
                  </a:lnTo>
                  <a:lnTo>
                    <a:pt x="293" y="279"/>
                  </a:lnTo>
                  <a:lnTo>
                    <a:pt x="275" y="265"/>
                  </a:lnTo>
                  <a:lnTo>
                    <a:pt x="307" y="204"/>
                  </a:lnTo>
                  <a:lnTo>
                    <a:pt x="288" y="177"/>
                  </a:lnTo>
                  <a:lnTo>
                    <a:pt x="272" y="208"/>
                  </a:lnTo>
                  <a:lnTo>
                    <a:pt x="250" y="204"/>
                  </a:lnTo>
                  <a:lnTo>
                    <a:pt x="223" y="166"/>
                  </a:lnTo>
                  <a:lnTo>
                    <a:pt x="236" y="112"/>
                  </a:lnTo>
                  <a:lnTo>
                    <a:pt x="290" y="75"/>
                  </a:lnTo>
                  <a:lnTo>
                    <a:pt x="360" y="50"/>
                  </a:lnTo>
                  <a:lnTo>
                    <a:pt x="346" y="11"/>
                  </a:lnTo>
                  <a:lnTo>
                    <a:pt x="389" y="0"/>
                  </a:lnTo>
                  <a:lnTo>
                    <a:pt x="389" y="27"/>
                  </a:lnTo>
                  <a:lnTo>
                    <a:pt x="420" y="40"/>
                  </a:lnTo>
                  <a:lnTo>
                    <a:pt x="417" y="88"/>
                  </a:lnTo>
                  <a:lnTo>
                    <a:pt x="434" y="110"/>
                  </a:lnTo>
                  <a:lnTo>
                    <a:pt x="477" y="112"/>
                  </a:lnTo>
                  <a:lnTo>
                    <a:pt x="530" y="196"/>
                  </a:lnTo>
                  <a:lnTo>
                    <a:pt x="526" y="236"/>
                  </a:lnTo>
                  <a:lnTo>
                    <a:pt x="550" y="251"/>
                  </a:lnTo>
                  <a:lnTo>
                    <a:pt x="566" y="370"/>
                  </a:lnTo>
                  <a:lnTo>
                    <a:pt x="628" y="370"/>
                  </a:lnTo>
                  <a:lnTo>
                    <a:pt x="677" y="444"/>
                  </a:lnTo>
                  <a:lnTo>
                    <a:pt x="649" y="530"/>
                  </a:lnTo>
                  <a:lnTo>
                    <a:pt x="578" y="568"/>
                  </a:lnTo>
                  <a:lnTo>
                    <a:pt x="614" y="585"/>
                  </a:lnTo>
                  <a:lnTo>
                    <a:pt x="649" y="585"/>
                  </a:lnTo>
                  <a:lnTo>
                    <a:pt x="631" y="619"/>
                  </a:lnTo>
                  <a:lnTo>
                    <a:pt x="581" y="659"/>
                  </a:lnTo>
                  <a:lnTo>
                    <a:pt x="578" y="689"/>
                  </a:lnTo>
                  <a:lnTo>
                    <a:pt x="542" y="699"/>
                  </a:lnTo>
                  <a:lnTo>
                    <a:pt x="493" y="689"/>
                  </a:lnTo>
                  <a:lnTo>
                    <a:pt x="427" y="695"/>
                  </a:lnTo>
                  <a:lnTo>
                    <a:pt x="399" y="692"/>
                  </a:lnTo>
                  <a:lnTo>
                    <a:pt x="392" y="726"/>
                  </a:lnTo>
                  <a:lnTo>
                    <a:pt x="392" y="733"/>
                  </a:lnTo>
                  <a:lnTo>
                    <a:pt x="230" y="738"/>
                  </a:lnTo>
                  <a:lnTo>
                    <a:pt x="198" y="744"/>
                  </a:lnTo>
                  <a:lnTo>
                    <a:pt x="156" y="733"/>
                  </a:lnTo>
                  <a:lnTo>
                    <a:pt x="81" y="742"/>
                  </a:lnTo>
                  <a:lnTo>
                    <a:pt x="75" y="758"/>
                  </a:lnTo>
                  <a:lnTo>
                    <a:pt x="0" y="738"/>
                  </a:lnTo>
                  <a:lnTo>
                    <a:pt x="61" y="704"/>
                  </a:lnTo>
                  <a:lnTo>
                    <a:pt x="81" y="674"/>
                  </a:lnTo>
                  <a:lnTo>
                    <a:pt x="95" y="677"/>
                  </a:lnTo>
                  <a:lnTo>
                    <a:pt x="116" y="674"/>
                  </a:lnTo>
                  <a:lnTo>
                    <a:pt x="120" y="625"/>
                  </a:lnTo>
                  <a:lnTo>
                    <a:pt x="188" y="585"/>
                  </a:lnTo>
                  <a:lnTo>
                    <a:pt x="257" y="593"/>
                  </a:lnTo>
                  <a:lnTo>
                    <a:pt x="293" y="554"/>
                  </a:lnTo>
                  <a:lnTo>
                    <a:pt x="293" y="539"/>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8" name="Freeform 177"/>
            <p:cNvSpPr>
              <a:spLocks/>
            </p:cNvSpPr>
            <p:nvPr/>
          </p:nvSpPr>
          <p:spPr bwMode="auto">
            <a:xfrm>
              <a:off x="4583905" y="3091714"/>
              <a:ext cx="77108" cy="60558"/>
            </a:xfrm>
            <a:custGeom>
              <a:avLst/>
              <a:gdLst/>
              <a:ahLst/>
              <a:cxnLst>
                <a:cxn ang="0">
                  <a:pos x="247" y="225"/>
                </a:cxn>
                <a:cxn ang="0">
                  <a:pos x="261" y="225"/>
                </a:cxn>
                <a:cxn ang="0">
                  <a:pos x="261" y="213"/>
                </a:cxn>
                <a:cxn ang="0">
                  <a:pos x="244" y="194"/>
                </a:cxn>
                <a:cxn ang="0">
                  <a:pos x="242" y="173"/>
                </a:cxn>
                <a:cxn ang="0">
                  <a:pos x="258" y="164"/>
                </a:cxn>
                <a:cxn ang="0">
                  <a:pos x="247" y="148"/>
                </a:cxn>
                <a:cxn ang="0">
                  <a:pos x="258" y="127"/>
                </a:cxn>
                <a:cxn ang="0">
                  <a:pos x="254" y="106"/>
                </a:cxn>
                <a:cxn ang="0">
                  <a:pos x="233" y="133"/>
                </a:cxn>
                <a:cxn ang="0">
                  <a:pos x="226" y="103"/>
                </a:cxn>
                <a:cxn ang="0">
                  <a:pos x="242" y="74"/>
                </a:cxn>
                <a:cxn ang="0">
                  <a:pos x="222" y="63"/>
                </a:cxn>
                <a:cxn ang="0">
                  <a:pos x="214" y="50"/>
                </a:cxn>
                <a:cxn ang="0">
                  <a:pos x="251" y="29"/>
                </a:cxn>
                <a:cxn ang="0">
                  <a:pos x="244" y="19"/>
                </a:cxn>
                <a:cxn ang="0">
                  <a:pos x="226" y="29"/>
                </a:cxn>
                <a:cxn ang="0">
                  <a:pos x="226" y="4"/>
                </a:cxn>
                <a:cxn ang="0">
                  <a:pos x="222" y="14"/>
                </a:cxn>
                <a:cxn ang="0">
                  <a:pos x="152" y="0"/>
                </a:cxn>
                <a:cxn ang="0">
                  <a:pos x="89" y="7"/>
                </a:cxn>
                <a:cxn ang="0">
                  <a:pos x="82" y="56"/>
                </a:cxn>
                <a:cxn ang="0">
                  <a:pos x="97" y="56"/>
                </a:cxn>
                <a:cxn ang="0">
                  <a:pos x="142" y="29"/>
                </a:cxn>
                <a:cxn ang="0">
                  <a:pos x="152" y="43"/>
                </a:cxn>
                <a:cxn ang="0">
                  <a:pos x="139" y="88"/>
                </a:cxn>
                <a:cxn ang="0">
                  <a:pos x="117" y="106"/>
                </a:cxn>
                <a:cxn ang="0">
                  <a:pos x="117" y="130"/>
                </a:cxn>
                <a:cxn ang="0">
                  <a:pos x="128" y="154"/>
                </a:cxn>
                <a:cxn ang="0">
                  <a:pos x="89" y="176"/>
                </a:cxn>
                <a:cxn ang="0">
                  <a:pos x="42" y="170"/>
                </a:cxn>
                <a:cxn ang="0">
                  <a:pos x="0" y="208"/>
                </a:cxn>
                <a:cxn ang="0">
                  <a:pos x="53" y="232"/>
                </a:cxn>
                <a:cxn ang="0">
                  <a:pos x="124" y="232"/>
                </a:cxn>
                <a:cxn ang="0">
                  <a:pos x="139" y="236"/>
                </a:cxn>
                <a:cxn ang="0">
                  <a:pos x="184" y="250"/>
                </a:cxn>
                <a:cxn ang="0">
                  <a:pos x="184" y="236"/>
                </a:cxn>
                <a:cxn ang="0">
                  <a:pos x="247" y="225"/>
                </a:cxn>
              </a:cxnLst>
              <a:rect l="0" t="0" r="r" b="b"/>
              <a:pathLst>
                <a:path w="261" h="250">
                  <a:moveTo>
                    <a:pt x="247" y="225"/>
                  </a:moveTo>
                  <a:lnTo>
                    <a:pt x="261" y="225"/>
                  </a:lnTo>
                  <a:lnTo>
                    <a:pt x="261" y="213"/>
                  </a:lnTo>
                  <a:lnTo>
                    <a:pt x="244" y="194"/>
                  </a:lnTo>
                  <a:lnTo>
                    <a:pt x="242" y="173"/>
                  </a:lnTo>
                  <a:lnTo>
                    <a:pt x="258" y="164"/>
                  </a:lnTo>
                  <a:lnTo>
                    <a:pt x="247" y="148"/>
                  </a:lnTo>
                  <a:lnTo>
                    <a:pt x="258" y="127"/>
                  </a:lnTo>
                  <a:lnTo>
                    <a:pt x="254" y="106"/>
                  </a:lnTo>
                  <a:lnTo>
                    <a:pt x="233" y="133"/>
                  </a:lnTo>
                  <a:lnTo>
                    <a:pt x="226" y="103"/>
                  </a:lnTo>
                  <a:lnTo>
                    <a:pt x="242" y="74"/>
                  </a:lnTo>
                  <a:lnTo>
                    <a:pt x="222" y="63"/>
                  </a:lnTo>
                  <a:lnTo>
                    <a:pt x="214" y="50"/>
                  </a:lnTo>
                  <a:lnTo>
                    <a:pt x="251" y="29"/>
                  </a:lnTo>
                  <a:lnTo>
                    <a:pt x="244" y="19"/>
                  </a:lnTo>
                  <a:lnTo>
                    <a:pt x="226" y="29"/>
                  </a:lnTo>
                  <a:lnTo>
                    <a:pt x="226" y="4"/>
                  </a:lnTo>
                  <a:lnTo>
                    <a:pt x="222" y="14"/>
                  </a:lnTo>
                  <a:lnTo>
                    <a:pt x="152" y="0"/>
                  </a:lnTo>
                  <a:lnTo>
                    <a:pt x="89" y="7"/>
                  </a:lnTo>
                  <a:lnTo>
                    <a:pt x="82" y="56"/>
                  </a:lnTo>
                  <a:lnTo>
                    <a:pt x="97" y="56"/>
                  </a:lnTo>
                  <a:lnTo>
                    <a:pt x="142" y="29"/>
                  </a:lnTo>
                  <a:lnTo>
                    <a:pt x="152" y="43"/>
                  </a:lnTo>
                  <a:lnTo>
                    <a:pt x="139" y="88"/>
                  </a:lnTo>
                  <a:lnTo>
                    <a:pt x="117" y="106"/>
                  </a:lnTo>
                  <a:lnTo>
                    <a:pt x="117" y="130"/>
                  </a:lnTo>
                  <a:lnTo>
                    <a:pt x="128" y="154"/>
                  </a:lnTo>
                  <a:lnTo>
                    <a:pt x="89" y="176"/>
                  </a:lnTo>
                  <a:lnTo>
                    <a:pt x="42" y="170"/>
                  </a:lnTo>
                  <a:lnTo>
                    <a:pt x="0" y="208"/>
                  </a:lnTo>
                  <a:lnTo>
                    <a:pt x="53" y="232"/>
                  </a:lnTo>
                  <a:lnTo>
                    <a:pt x="124" y="232"/>
                  </a:lnTo>
                  <a:lnTo>
                    <a:pt x="139" y="236"/>
                  </a:lnTo>
                  <a:lnTo>
                    <a:pt x="184" y="250"/>
                  </a:lnTo>
                  <a:lnTo>
                    <a:pt x="184" y="236"/>
                  </a:lnTo>
                  <a:lnTo>
                    <a:pt x="247" y="225"/>
                  </a:lnTo>
                  <a:close/>
                </a:path>
              </a:pathLst>
            </a:custGeom>
            <a:solidFill>
              <a:schemeClr val="accent2">
                <a:lumMod val="20000"/>
                <a:lumOff val="80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79" name="Freeform 178"/>
            <p:cNvSpPr>
              <a:spLocks/>
            </p:cNvSpPr>
            <p:nvPr/>
          </p:nvSpPr>
          <p:spPr bwMode="auto">
            <a:xfrm>
              <a:off x="4581977" y="2892510"/>
              <a:ext cx="106023" cy="149801"/>
            </a:xfrm>
            <a:custGeom>
              <a:avLst/>
              <a:gdLst/>
              <a:ahLst/>
              <a:cxnLst>
                <a:cxn ang="0">
                  <a:pos x="303" y="517"/>
                </a:cxn>
                <a:cxn ang="0">
                  <a:pos x="317" y="556"/>
                </a:cxn>
                <a:cxn ang="0">
                  <a:pos x="247" y="581"/>
                </a:cxn>
                <a:cxn ang="0">
                  <a:pos x="159" y="589"/>
                </a:cxn>
                <a:cxn ang="0">
                  <a:pos x="120" y="585"/>
                </a:cxn>
                <a:cxn ang="0">
                  <a:pos x="131" y="609"/>
                </a:cxn>
                <a:cxn ang="0">
                  <a:pos x="70" y="613"/>
                </a:cxn>
                <a:cxn ang="0">
                  <a:pos x="45" y="546"/>
                </a:cxn>
                <a:cxn ang="0">
                  <a:pos x="85" y="539"/>
                </a:cxn>
                <a:cxn ang="0">
                  <a:pos x="117" y="475"/>
                </a:cxn>
                <a:cxn ang="0">
                  <a:pos x="92" y="450"/>
                </a:cxn>
                <a:cxn ang="0">
                  <a:pos x="100" y="416"/>
                </a:cxn>
                <a:cxn ang="0">
                  <a:pos x="60" y="436"/>
                </a:cxn>
                <a:cxn ang="0">
                  <a:pos x="52" y="484"/>
                </a:cxn>
                <a:cxn ang="0">
                  <a:pos x="32" y="509"/>
                </a:cxn>
                <a:cxn ang="0">
                  <a:pos x="7" y="484"/>
                </a:cxn>
                <a:cxn ang="0">
                  <a:pos x="28" y="425"/>
                </a:cxn>
                <a:cxn ang="0">
                  <a:pos x="45" y="416"/>
                </a:cxn>
                <a:cxn ang="0">
                  <a:pos x="38" y="398"/>
                </a:cxn>
                <a:cxn ang="0">
                  <a:pos x="67" y="373"/>
                </a:cxn>
                <a:cxn ang="0">
                  <a:pos x="67" y="340"/>
                </a:cxn>
                <a:cxn ang="0">
                  <a:pos x="38" y="349"/>
                </a:cxn>
                <a:cxn ang="0">
                  <a:pos x="0" y="315"/>
                </a:cxn>
                <a:cxn ang="0">
                  <a:pos x="0" y="295"/>
                </a:cxn>
                <a:cxn ang="0">
                  <a:pos x="38" y="267"/>
                </a:cxn>
                <a:cxn ang="0">
                  <a:pos x="63" y="249"/>
                </a:cxn>
                <a:cxn ang="0">
                  <a:pos x="67" y="225"/>
                </a:cxn>
                <a:cxn ang="0">
                  <a:pos x="42" y="207"/>
                </a:cxn>
                <a:cxn ang="0">
                  <a:pos x="45" y="129"/>
                </a:cxn>
                <a:cxn ang="0">
                  <a:pos x="60" y="126"/>
                </a:cxn>
                <a:cxn ang="0">
                  <a:pos x="85" y="123"/>
                </a:cxn>
                <a:cxn ang="0">
                  <a:pos x="60" y="99"/>
                </a:cxn>
                <a:cxn ang="0">
                  <a:pos x="77" y="0"/>
                </a:cxn>
                <a:cxn ang="0">
                  <a:pos x="149" y="9"/>
                </a:cxn>
                <a:cxn ang="0">
                  <a:pos x="187" y="31"/>
                </a:cxn>
                <a:cxn ang="0">
                  <a:pos x="223" y="19"/>
                </a:cxn>
                <a:cxn ang="0">
                  <a:pos x="264" y="19"/>
                </a:cxn>
                <a:cxn ang="0">
                  <a:pos x="261" y="74"/>
                </a:cxn>
                <a:cxn ang="0">
                  <a:pos x="174" y="140"/>
                </a:cxn>
                <a:cxn ang="0">
                  <a:pos x="198" y="168"/>
                </a:cxn>
                <a:cxn ang="0">
                  <a:pos x="187" y="190"/>
                </a:cxn>
                <a:cxn ang="0">
                  <a:pos x="352" y="200"/>
                </a:cxn>
                <a:cxn ang="0">
                  <a:pos x="335" y="297"/>
                </a:cxn>
                <a:cxn ang="0">
                  <a:pos x="274" y="362"/>
                </a:cxn>
                <a:cxn ang="0">
                  <a:pos x="296" y="382"/>
                </a:cxn>
                <a:cxn ang="0">
                  <a:pos x="211" y="442"/>
                </a:cxn>
                <a:cxn ang="0">
                  <a:pos x="207" y="454"/>
                </a:cxn>
                <a:cxn ang="0">
                  <a:pos x="261" y="429"/>
                </a:cxn>
                <a:cxn ang="0">
                  <a:pos x="335" y="436"/>
                </a:cxn>
                <a:cxn ang="0">
                  <a:pos x="346" y="506"/>
                </a:cxn>
                <a:cxn ang="0">
                  <a:pos x="303" y="517"/>
                </a:cxn>
              </a:cxnLst>
              <a:rect l="0" t="0" r="r" b="b"/>
              <a:pathLst>
                <a:path w="352" h="613">
                  <a:moveTo>
                    <a:pt x="303" y="517"/>
                  </a:moveTo>
                  <a:lnTo>
                    <a:pt x="317" y="556"/>
                  </a:lnTo>
                  <a:lnTo>
                    <a:pt x="247" y="581"/>
                  </a:lnTo>
                  <a:lnTo>
                    <a:pt x="159" y="589"/>
                  </a:lnTo>
                  <a:lnTo>
                    <a:pt x="120" y="585"/>
                  </a:lnTo>
                  <a:lnTo>
                    <a:pt x="131" y="609"/>
                  </a:lnTo>
                  <a:lnTo>
                    <a:pt x="70" y="613"/>
                  </a:lnTo>
                  <a:lnTo>
                    <a:pt x="45" y="546"/>
                  </a:lnTo>
                  <a:lnTo>
                    <a:pt x="85" y="539"/>
                  </a:lnTo>
                  <a:lnTo>
                    <a:pt x="117" y="475"/>
                  </a:lnTo>
                  <a:lnTo>
                    <a:pt x="92" y="450"/>
                  </a:lnTo>
                  <a:lnTo>
                    <a:pt x="100" y="416"/>
                  </a:lnTo>
                  <a:lnTo>
                    <a:pt x="60" y="436"/>
                  </a:lnTo>
                  <a:lnTo>
                    <a:pt x="52" y="484"/>
                  </a:lnTo>
                  <a:lnTo>
                    <a:pt x="32" y="509"/>
                  </a:lnTo>
                  <a:lnTo>
                    <a:pt x="7" y="484"/>
                  </a:lnTo>
                  <a:lnTo>
                    <a:pt x="28" y="425"/>
                  </a:lnTo>
                  <a:lnTo>
                    <a:pt x="45" y="416"/>
                  </a:lnTo>
                  <a:lnTo>
                    <a:pt x="38" y="398"/>
                  </a:lnTo>
                  <a:lnTo>
                    <a:pt x="67" y="373"/>
                  </a:lnTo>
                  <a:lnTo>
                    <a:pt x="67" y="340"/>
                  </a:lnTo>
                  <a:lnTo>
                    <a:pt x="38" y="349"/>
                  </a:lnTo>
                  <a:lnTo>
                    <a:pt x="0" y="315"/>
                  </a:lnTo>
                  <a:lnTo>
                    <a:pt x="0" y="295"/>
                  </a:lnTo>
                  <a:lnTo>
                    <a:pt x="38" y="267"/>
                  </a:lnTo>
                  <a:lnTo>
                    <a:pt x="63" y="249"/>
                  </a:lnTo>
                  <a:lnTo>
                    <a:pt x="67" y="225"/>
                  </a:lnTo>
                  <a:lnTo>
                    <a:pt x="42" y="207"/>
                  </a:lnTo>
                  <a:lnTo>
                    <a:pt x="45" y="129"/>
                  </a:lnTo>
                  <a:lnTo>
                    <a:pt x="60" y="126"/>
                  </a:lnTo>
                  <a:lnTo>
                    <a:pt x="85" y="123"/>
                  </a:lnTo>
                  <a:lnTo>
                    <a:pt x="60" y="99"/>
                  </a:lnTo>
                  <a:lnTo>
                    <a:pt x="77" y="0"/>
                  </a:lnTo>
                  <a:lnTo>
                    <a:pt x="149" y="9"/>
                  </a:lnTo>
                  <a:lnTo>
                    <a:pt x="187" y="31"/>
                  </a:lnTo>
                  <a:lnTo>
                    <a:pt x="223" y="19"/>
                  </a:lnTo>
                  <a:lnTo>
                    <a:pt x="264" y="19"/>
                  </a:lnTo>
                  <a:lnTo>
                    <a:pt x="261" y="74"/>
                  </a:lnTo>
                  <a:lnTo>
                    <a:pt x="174" y="140"/>
                  </a:lnTo>
                  <a:lnTo>
                    <a:pt x="198" y="168"/>
                  </a:lnTo>
                  <a:lnTo>
                    <a:pt x="187" y="190"/>
                  </a:lnTo>
                  <a:lnTo>
                    <a:pt x="352" y="200"/>
                  </a:lnTo>
                  <a:lnTo>
                    <a:pt x="335" y="297"/>
                  </a:lnTo>
                  <a:lnTo>
                    <a:pt x="274" y="362"/>
                  </a:lnTo>
                  <a:lnTo>
                    <a:pt x="296" y="382"/>
                  </a:lnTo>
                  <a:lnTo>
                    <a:pt x="211" y="442"/>
                  </a:lnTo>
                  <a:lnTo>
                    <a:pt x="207" y="454"/>
                  </a:lnTo>
                  <a:lnTo>
                    <a:pt x="261" y="429"/>
                  </a:lnTo>
                  <a:lnTo>
                    <a:pt x="335" y="436"/>
                  </a:lnTo>
                  <a:lnTo>
                    <a:pt x="346" y="506"/>
                  </a:lnTo>
                  <a:lnTo>
                    <a:pt x="303" y="517"/>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0" name="Freeform 179"/>
            <p:cNvSpPr>
              <a:spLocks/>
            </p:cNvSpPr>
            <p:nvPr/>
          </p:nvSpPr>
          <p:spPr bwMode="auto">
            <a:xfrm>
              <a:off x="4562700" y="2927569"/>
              <a:ext cx="25060" cy="25498"/>
            </a:xfrm>
            <a:custGeom>
              <a:avLst/>
              <a:gdLst/>
              <a:ahLst/>
              <a:cxnLst>
                <a:cxn ang="0">
                  <a:pos x="87" y="83"/>
                </a:cxn>
                <a:cxn ang="0">
                  <a:pos x="87" y="103"/>
                </a:cxn>
                <a:cxn ang="0">
                  <a:pos x="37" y="69"/>
                </a:cxn>
                <a:cxn ang="0">
                  <a:pos x="0" y="65"/>
                </a:cxn>
                <a:cxn ang="0">
                  <a:pos x="9" y="33"/>
                </a:cxn>
                <a:cxn ang="0">
                  <a:pos x="37" y="41"/>
                </a:cxn>
                <a:cxn ang="0">
                  <a:pos x="37" y="7"/>
                </a:cxn>
                <a:cxn ang="0">
                  <a:pos x="66" y="0"/>
                </a:cxn>
                <a:cxn ang="0">
                  <a:pos x="87" y="83"/>
                </a:cxn>
              </a:cxnLst>
              <a:rect l="0" t="0" r="r" b="b"/>
              <a:pathLst>
                <a:path w="87" h="103">
                  <a:moveTo>
                    <a:pt x="87" y="83"/>
                  </a:moveTo>
                  <a:lnTo>
                    <a:pt x="87" y="103"/>
                  </a:lnTo>
                  <a:lnTo>
                    <a:pt x="37" y="69"/>
                  </a:lnTo>
                  <a:lnTo>
                    <a:pt x="0" y="65"/>
                  </a:lnTo>
                  <a:lnTo>
                    <a:pt x="9" y="33"/>
                  </a:lnTo>
                  <a:lnTo>
                    <a:pt x="37" y="41"/>
                  </a:lnTo>
                  <a:lnTo>
                    <a:pt x="37" y="7"/>
                  </a:lnTo>
                  <a:lnTo>
                    <a:pt x="66" y="0"/>
                  </a:lnTo>
                  <a:lnTo>
                    <a:pt x="87" y="8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1" name="Freeform 180"/>
            <p:cNvSpPr>
              <a:spLocks/>
            </p:cNvSpPr>
            <p:nvPr/>
          </p:nvSpPr>
          <p:spPr bwMode="auto">
            <a:xfrm>
              <a:off x="4560772" y="2895698"/>
              <a:ext cx="28916" cy="27091"/>
            </a:xfrm>
            <a:custGeom>
              <a:avLst/>
              <a:gdLst/>
              <a:ahLst/>
              <a:cxnLst>
                <a:cxn ang="0">
                  <a:pos x="98" y="25"/>
                </a:cxn>
                <a:cxn ang="0">
                  <a:pos x="65" y="93"/>
                </a:cxn>
                <a:cxn ang="0">
                  <a:pos x="0" y="111"/>
                </a:cxn>
                <a:cxn ang="0">
                  <a:pos x="6" y="55"/>
                </a:cxn>
                <a:cxn ang="0">
                  <a:pos x="53" y="59"/>
                </a:cxn>
                <a:cxn ang="0">
                  <a:pos x="40" y="29"/>
                </a:cxn>
                <a:cxn ang="0">
                  <a:pos x="84" y="20"/>
                </a:cxn>
                <a:cxn ang="0">
                  <a:pos x="98" y="0"/>
                </a:cxn>
                <a:cxn ang="0">
                  <a:pos x="98" y="25"/>
                </a:cxn>
              </a:cxnLst>
              <a:rect l="0" t="0" r="r" b="b"/>
              <a:pathLst>
                <a:path w="98" h="111">
                  <a:moveTo>
                    <a:pt x="98" y="25"/>
                  </a:moveTo>
                  <a:lnTo>
                    <a:pt x="65" y="93"/>
                  </a:lnTo>
                  <a:lnTo>
                    <a:pt x="0" y="111"/>
                  </a:lnTo>
                  <a:lnTo>
                    <a:pt x="6" y="55"/>
                  </a:lnTo>
                  <a:lnTo>
                    <a:pt x="53" y="59"/>
                  </a:lnTo>
                  <a:lnTo>
                    <a:pt x="40" y="29"/>
                  </a:lnTo>
                  <a:lnTo>
                    <a:pt x="84" y="20"/>
                  </a:lnTo>
                  <a:lnTo>
                    <a:pt x="98" y="0"/>
                  </a:lnTo>
                  <a:lnTo>
                    <a:pt x="98" y="25"/>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2" name="Freeform 181"/>
            <p:cNvSpPr>
              <a:spLocks/>
            </p:cNvSpPr>
            <p:nvPr/>
          </p:nvSpPr>
          <p:spPr bwMode="auto">
            <a:xfrm>
              <a:off x="4458603" y="3016813"/>
              <a:ext cx="121444" cy="129084"/>
            </a:xfrm>
            <a:custGeom>
              <a:avLst/>
              <a:gdLst/>
              <a:ahLst/>
              <a:cxnLst>
                <a:cxn ang="0">
                  <a:pos x="403" y="208"/>
                </a:cxn>
                <a:cxn ang="0">
                  <a:pos x="384" y="216"/>
                </a:cxn>
                <a:cxn ang="0">
                  <a:pos x="414" y="273"/>
                </a:cxn>
                <a:cxn ang="0">
                  <a:pos x="396" y="298"/>
                </a:cxn>
                <a:cxn ang="0">
                  <a:pos x="405" y="379"/>
                </a:cxn>
                <a:cxn ang="0">
                  <a:pos x="332" y="469"/>
                </a:cxn>
                <a:cxn ang="0">
                  <a:pos x="198" y="519"/>
                </a:cxn>
                <a:cxn ang="0">
                  <a:pos x="178" y="505"/>
                </a:cxn>
                <a:cxn ang="0">
                  <a:pos x="155" y="536"/>
                </a:cxn>
                <a:cxn ang="0">
                  <a:pos x="78" y="532"/>
                </a:cxn>
                <a:cxn ang="0">
                  <a:pos x="82" y="487"/>
                </a:cxn>
                <a:cxn ang="0">
                  <a:pos x="15" y="487"/>
                </a:cxn>
                <a:cxn ang="0">
                  <a:pos x="0" y="465"/>
                </a:cxn>
                <a:cxn ang="0">
                  <a:pos x="50" y="444"/>
                </a:cxn>
                <a:cxn ang="0">
                  <a:pos x="96" y="392"/>
                </a:cxn>
                <a:cxn ang="0">
                  <a:pos x="62" y="389"/>
                </a:cxn>
                <a:cxn ang="0">
                  <a:pos x="75" y="343"/>
                </a:cxn>
                <a:cxn ang="0">
                  <a:pos x="130" y="301"/>
                </a:cxn>
                <a:cxn ang="0">
                  <a:pos x="135" y="276"/>
                </a:cxn>
                <a:cxn ang="0">
                  <a:pos x="105" y="291"/>
                </a:cxn>
                <a:cxn ang="0">
                  <a:pos x="75" y="258"/>
                </a:cxn>
                <a:cxn ang="0">
                  <a:pos x="90" y="193"/>
                </a:cxn>
                <a:cxn ang="0">
                  <a:pos x="47" y="163"/>
                </a:cxn>
                <a:cxn ang="0">
                  <a:pos x="50" y="127"/>
                </a:cxn>
                <a:cxn ang="0">
                  <a:pos x="75" y="132"/>
                </a:cxn>
                <a:cxn ang="0">
                  <a:pos x="78" y="109"/>
                </a:cxn>
                <a:cxn ang="0">
                  <a:pos x="142" y="132"/>
                </a:cxn>
                <a:cxn ang="0">
                  <a:pos x="188" y="134"/>
                </a:cxn>
                <a:cxn ang="0">
                  <a:pos x="188" y="114"/>
                </a:cxn>
                <a:cxn ang="0">
                  <a:pos x="212" y="114"/>
                </a:cxn>
                <a:cxn ang="0">
                  <a:pos x="212" y="104"/>
                </a:cxn>
                <a:cxn ang="0">
                  <a:pos x="188" y="82"/>
                </a:cxn>
                <a:cxn ang="0">
                  <a:pos x="191" y="47"/>
                </a:cxn>
                <a:cxn ang="0">
                  <a:pos x="233" y="30"/>
                </a:cxn>
                <a:cxn ang="0">
                  <a:pos x="304" y="33"/>
                </a:cxn>
                <a:cxn ang="0">
                  <a:pos x="311" y="0"/>
                </a:cxn>
                <a:cxn ang="0">
                  <a:pos x="347" y="0"/>
                </a:cxn>
                <a:cxn ang="0">
                  <a:pos x="355" y="30"/>
                </a:cxn>
                <a:cxn ang="0">
                  <a:pos x="341" y="37"/>
                </a:cxn>
                <a:cxn ang="0">
                  <a:pos x="301" y="76"/>
                </a:cxn>
                <a:cxn ang="0">
                  <a:pos x="279" y="143"/>
                </a:cxn>
                <a:cxn ang="0">
                  <a:pos x="261" y="152"/>
                </a:cxn>
                <a:cxn ang="0">
                  <a:pos x="279" y="163"/>
                </a:cxn>
                <a:cxn ang="0">
                  <a:pos x="326" y="169"/>
                </a:cxn>
                <a:cxn ang="0">
                  <a:pos x="329" y="138"/>
                </a:cxn>
                <a:cxn ang="0">
                  <a:pos x="360" y="143"/>
                </a:cxn>
                <a:cxn ang="0">
                  <a:pos x="366" y="174"/>
                </a:cxn>
                <a:cxn ang="0">
                  <a:pos x="415" y="188"/>
                </a:cxn>
                <a:cxn ang="0">
                  <a:pos x="403" y="208"/>
                </a:cxn>
              </a:cxnLst>
              <a:rect l="0" t="0" r="r" b="b"/>
              <a:pathLst>
                <a:path w="415" h="536">
                  <a:moveTo>
                    <a:pt x="403" y="208"/>
                  </a:moveTo>
                  <a:lnTo>
                    <a:pt x="384" y="216"/>
                  </a:lnTo>
                  <a:lnTo>
                    <a:pt x="414" y="273"/>
                  </a:lnTo>
                  <a:lnTo>
                    <a:pt x="396" y="298"/>
                  </a:lnTo>
                  <a:lnTo>
                    <a:pt x="405" y="379"/>
                  </a:lnTo>
                  <a:lnTo>
                    <a:pt x="332" y="469"/>
                  </a:lnTo>
                  <a:lnTo>
                    <a:pt x="198" y="519"/>
                  </a:lnTo>
                  <a:lnTo>
                    <a:pt x="178" y="505"/>
                  </a:lnTo>
                  <a:lnTo>
                    <a:pt x="155" y="536"/>
                  </a:lnTo>
                  <a:lnTo>
                    <a:pt x="78" y="532"/>
                  </a:lnTo>
                  <a:lnTo>
                    <a:pt x="82" y="487"/>
                  </a:lnTo>
                  <a:lnTo>
                    <a:pt x="15" y="487"/>
                  </a:lnTo>
                  <a:lnTo>
                    <a:pt x="0" y="465"/>
                  </a:lnTo>
                  <a:lnTo>
                    <a:pt x="50" y="444"/>
                  </a:lnTo>
                  <a:lnTo>
                    <a:pt x="96" y="392"/>
                  </a:lnTo>
                  <a:lnTo>
                    <a:pt x="62" y="389"/>
                  </a:lnTo>
                  <a:lnTo>
                    <a:pt x="75" y="343"/>
                  </a:lnTo>
                  <a:lnTo>
                    <a:pt x="130" y="301"/>
                  </a:lnTo>
                  <a:lnTo>
                    <a:pt x="135" y="276"/>
                  </a:lnTo>
                  <a:lnTo>
                    <a:pt x="105" y="291"/>
                  </a:lnTo>
                  <a:lnTo>
                    <a:pt x="75" y="258"/>
                  </a:lnTo>
                  <a:lnTo>
                    <a:pt x="90" y="193"/>
                  </a:lnTo>
                  <a:lnTo>
                    <a:pt x="47" y="163"/>
                  </a:lnTo>
                  <a:lnTo>
                    <a:pt x="50" y="127"/>
                  </a:lnTo>
                  <a:lnTo>
                    <a:pt x="75" y="132"/>
                  </a:lnTo>
                  <a:lnTo>
                    <a:pt x="78" y="109"/>
                  </a:lnTo>
                  <a:lnTo>
                    <a:pt x="142" y="132"/>
                  </a:lnTo>
                  <a:lnTo>
                    <a:pt x="188" y="134"/>
                  </a:lnTo>
                  <a:lnTo>
                    <a:pt x="188" y="114"/>
                  </a:lnTo>
                  <a:lnTo>
                    <a:pt x="212" y="114"/>
                  </a:lnTo>
                  <a:lnTo>
                    <a:pt x="212" y="104"/>
                  </a:lnTo>
                  <a:lnTo>
                    <a:pt x="188" y="82"/>
                  </a:lnTo>
                  <a:lnTo>
                    <a:pt x="191" y="47"/>
                  </a:lnTo>
                  <a:lnTo>
                    <a:pt x="233" y="30"/>
                  </a:lnTo>
                  <a:lnTo>
                    <a:pt x="304" y="33"/>
                  </a:lnTo>
                  <a:lnTo>
                    <a:pt x="311" y="0"/>
                  </a:lnTo>
                  <a:lnTo>
                    <a:pt x="347" y="0"/>
                  </a:lnTo>
                  <a:lnTo>
                    <a:pt x="355" y="30"/>
                  </a:lnTo>
                  <a:lnTo>
                    <a:pt x="341" y="37"/>
                  </a:lnTo>
                  <a:lnTo>
                    <a:pt x="301" y="76"/>
                  </a:lnTo>
                  <a:lnTo>
                    <a:pt x="279" y="143"/>
                  </a:lnTo>
                  <a:lnTo>
                    <a:pt x="261" y="152"/>
                  </a:lnTo>
                  <a:lnTo>
                    <a:pt x="279" y="163"/>
                  </a:lnTo>
                  <a:lnTo>
                    <a:pt x="326" y="169"/>
                  </a:lnTo>
                  <a:lnTo>
                    <a:pt x="329" y="138"/>
                  </a:lnTo>
                  <a:lnTo>
                    <a:pt x="360" y="143"/>
                  </a:lnTo>
                  <a:lnTo>
                    <a:pt x="366" y="174"/>
                  </a:lnTo>
                  <a:lnTo>
                    <a:pt x="415" y="188"/>
                  </a:lnTo>
                  <a:lnTo>
                    <a:pt x="403" y="208"/>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3" name="Freeform 182"/>
            <p:cNvSpPr>
              <a:spLocks/>
            </p:cNvSpPr>
            <p:nvPr/>
          </p:nvSpPr>
          <p:spPr bwMode="auto">
            <a:xfrm>
              <a:off x="4535712" y="3019999"/>
              <a:ext cx="59758" cy="41434"/>
            </a:xfrm>
            <a:custGeom>
              <a:avLst/>
              <a:gdLst/>
              <a:ahLst/>
              <a:cxnLst>
                <a:cxn ang="0">
                  <a:pos x="95" y="18"/>
                </a:cxn>
                <a:cxn ang="0">
                  <a:pos x="80" y="25"/>
                </a:cxn>
                <a:cxn ang="0">
                  <a:pos x="39" y="65"/>
                </a:cxn>
                <a:cxn ang="0">
                  <a:pos x="19" y="129"/>
                </a:cxn>
                <a:cxn ang="0">
                  <a:pos x="0" y="138"/>
                </a:cxn>
                <a:cxn ang="0">
                  <a:pos x="19" y="149"/>
                </a:cxn>
                <a:cxn ang="0">
                  <a:pos x="65" y="155"/>
                </a:cxn>
                <a:cxn ang="0">
                  <a:pos x="69" y="124"/>
                </a:cxn>
                <a:cxn ang="0">
                  <a:pos x="99" y="129"/>
                </a:cxn>
                <a:cxn ang="0">
                  <a:pos x="103" y="160"/>
                </a:cxn>
                <a:cxn ang="0">
                  <a:pos x="152" y="174"/>
                </a:cxn>
                <a:cxn ang="0">
                  <a:pos x="202" y="136"/>
                </a:cxn>
                <a:cxn ang="0">
                  <a:pos x="206" y="100"/>
                </a:cxn>
                <a:cxn ang="0">
                  <a:pos x="182" y="90"/>
                </a:cxn>
                <a:cxn ang="0">
                  <a:pos x="179" y="76"/>
                </a:cxn>
                <a:cxn ang="0">
                  <a:pos x="179" y="35"/>
                </a:cxn>
                <a:cxn ang="0">
                  <a:pos x="146" y="0"/>
                </a:cxn>
                <a:cxn ang="0">
                  <a:pos x="142" y="13"/>
                </a:cxn>
                <a:cxn ang="0">
                  <a:pos x="127" y="13"/>
                </a:cxn>
                <a:cxn ang="0">
                  <a:pos x="95" y="18"/>
                </a:cxn>
              </a:cxnLst>
              <a:rect l="0" t="0" r="r" b="b"/>
              <a:pathLst>
                <a:path w="206" h="174">
                  <a:moveTo>
                    <a:pt x="95" y="18"/>
                  </a:moveTo>
                  <a:lnTo>
                    <a:pt x="80" y="25"/>
                  </a:lnTo>
                  <a:lnTo>
                    <a:pt x="39" y="65"/>
                  </a:lnTo>
                  <a:lnTo>
                    <a:pt x="19" y="129"/>
                  </a:lnTo>
                  <a:lnTo>
                    <a:pt x="0" y="138"/>
                  </a:lnTo>
                  <a:lnTo>
                    <a:pt x="19" y="149"/>
                  </a:lnTo>
                  <a:lnTo>
                    <a:pt x="65" y="155"/>
                  </a:lnTo>
                  <a:lnTo>
                    <a:pt x="69" y="124"/>
                  </a:lnTo>
                  <a:lnTo>
                    <a:pt x="99" y="129"/>
                  </a:lnTo>
                  <a:lnTo>
                    <a:pt x="103" y="160"/>
                  </a:lnTo>
                  <a:lnTo>
                    <a:pt x="152" y="174"/>
                  </a:lnTo>
                  <a:lnTo>
                    <a:pt x="202" y="136"/>
                  </a:lnTo>
                  <a:lnTo>
                    <a:pt x="206" y="100"/>
                  </a:lnTo>
                  <a:lnTo>
                    <a:pt x="182" y="90"/>
                  </a:lnTo>
                  <a:lnTo>
                    <a:pt x="179" y="76"/>
                  </a:lnTo>
                  <a:lnTo>
                    <a:pt x="179" y="35"/>
                  </a:lnTo>
                  <a:lnTo>
                    <a:pt x="146" y="0"/>
                  </a:lnTo>
                  <a:lnTo>
                    <a:pt x="142" y="13"/>
                  </a:lnTo>
                  <a:lnTo>
                    <a:pt x="127" y="13"/>
                  </a:lnTo>
                  <a:lnTo>
                    <a:pt x="95" y="18"/>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4" name="Freeform 183"/>
            <p:cNvSpPr>
              <a:spLocks/>
            </p:cNvSpPr>
            <p:nvPr/>
          </p:nvSpPr>
          <p:spPr bwMode="auto">
            <a:xfrm>
              <a:off x="5378115" y="3286136"/>
              <a:ext cx="92530" cy="94024"/>
            </a:xfrm>
            <a:custGeom>
              <a:avLst/>
              <a:gdLst/>
              <a:ahLst/>
              <a:cxnLst>
                <a:cxn ang="0">
                  <a:pos x="0" y="32"/>
                </a:cxn>
                <a:cxn ang="0">
                  <a:pos x="52" y="9"/>
                </a:cxn>
                <a:cxn ang="0">
                  <a:pos x="103" y="0"/>
                </a:cxn>
                <a:cxn ang="0">
                  <a:pos x="131" y="14"/>
                </a:cxn>
                <a:cxn ang="0">
                  <a:pos x="174" y="28"/>
                </a:cxn>
                <a:cxn ang="0">
                  <a:pos x="206" y="61"/>
                </a:cxn>
                <a:cxn ang="0">
                  <a:pos x="251" y="75"/>
                </a:cxn>
                <a:cxn ang="0">
                  <a:pos x="266" y="111"/>
                </a:cxn>
                <a:cxn ang="0">
                  <a:pos x="316" y="144"/>
                </a:cxn>
                <a:cxn ang="0">
                  <a:pos x="238" y="187"/>
                </a:cxn>
                <a:cxn ang="0">
                  <a:pos x="213" y="272"/>
                </a:cxn>
                <a:cxn ang="0">
                  <a:pos x="199" y="286"/>
                </a:cxn>
                <a:cxn ang="0">
                  <a:pos x="178" y="334"/>
                </a:cxn>
                <a:cxn ang="0">
                  <a:pos x="169" y="363"/>
                </a:cxn>
                <a:cxn ang="0">
                  <a:pos x="138" y="381"/>
                </a:cxn>
                <a:cxn ang="0">
                  <a:pos x="138" y="310"/>
                </a:cxn>
                <a:cxn ang="0">
                  <a:pos x="153" y="286"/>
                </a:cxn>
                <a:cxn ang="0">
                  <a:pos x="144" y="205"/>
                </a:cxn>
                <a:cxn ang="0">
                  <a:pos x="121" y="184"/>
                </a:cxn>
                <a:cxn ang="0">
                  <a:pos x="42" y="36"/>
                </a:cxn>
                <a:cxn ang="0">
                  <a:pos x="0" y="32"/>
                </a:cxn>
              </a:cxnLst>
              <a:rect l="0" t="0" r="r" b="b"/>
              <a:pathLst>
                <a:path w="316" h="381">
                  <a:moveTo>
                    <a:pt x="0" y="32"/>
                  </a:moveTo>
                  <a:lnTo>
                    <a:pt x="52" y="9"/>
                  </a:lnTo>
                  <a:lnTo>
                    <a:pt x="103" y="0"/>
                  </a:lnTo>
                  <a:lnTo>
                    <a:pt x="131" y="14"/>
                  </a:lnTo>
                  <a:lnTo>
                    <a:pt x="174" y="28"/>
                  </a:lnTo>
                  <a:lnTo>
                    <a:pt x="206" y="61"/>
                  </a:lnTo>
                  <a:lnTo>
                    <a:pt x="251" y="75"/>
                  </a:lnTo>
                  <a:lnTo>
                    <a:pt x="266" y="111"/>
                  </a:lnTo>
                  <a:lnTo>
                    <a:pt x="316" y="144"/>
                  </a:lnTo>
                  <a:lnTo>
                    <a:pt x="238" y="187"/>
                  </a:lnTo>
                  <a:lnTo>
                    <a:pt x="213" y="272"/>
                  </a:lnTo>
                  <a:lnTo>
                    <a:pt x="199" y="286"/>
                  </a:lnTo>
                  <a:lnTo>
                    <a:pt x="178" y="334"/>
                  </a:lnTo>
                  <a:lnTo>
                    <a:pt x="169" y="363"/>
                  </a:lnTo>
                  <a:lnTo>
                    <a:pt x="138" y="381"/>
                  </a:lnTo>
                  <a:lnTo>
                    <a:pt x="138" y="310"/>
                  </a:lnTo>
                  <a:lnTo>
                    <a:pt x="153" y="286"/>
                  </a:lnTo>
                  <a:lnTo>
                    <a:pt x="144" y="205"/>
                  </a:lnTo>
                  <a:lnTo>
                    <a:pt x="121" y="184"/>
                  </a:lnTo>
                  <a:lnTo>
                    <a:pt x="42" y="36"/>
                  </a:lnTo>
                  <a:lnTo>
                    <a:pt x="0" y="3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5" name="Freeform 184"/>
            <p:cNvSpPr>
              <a:spLocks/>
            </p:cNvSpPr>
            <p:nvPr/>
          </p:nvSpPr>
          <p:spPr bwMode="auto">
            <a:xfrm>
              <a:off x="5331853" y="2895697"/>
              <a:ext cx="111806" cy="87650"/>
            </a:xfrm>
            <a:custGeom>
              <a:avLst/>
              <a:gdLst/>
              <a:ahLst/>
              <a:cxnLst>
                <a:cxn ang="0">
                  <a:pos x="196" y="0"/>
                </a:cxn>
                <a:cxn ang="0">
                  <a:pos x="292" y="44"/>
                </a:cxn>
                <a:cxn ang="0">
                  <a:pos x="378" y="47"/>
                </a:cxn>
                <a:cxn ang="0">
                  <a:pos x="317" y="143"/>
                </a:cxn>
                <a:cxn ang="0">
                  <a:pos x="310" y="201"/>
                </a:cxn>
                <a:cxn ang="0">
                  <a:pos x="283" y="253"/>
                </a:cxn>
                <a:cxn ang="0">
                  <a:pos x="298" y="305"/>
                </a:cxn>
                <a:cxn ang="0">
                  <a:pos x="264" y="320"/>
                </a:cxn>
                <a:cxn ang="0">
                  <a:pos x="235" y="362"/>
                </a:cxn>
                <a:cxn ang="0">
                  <a:pos x="181" y="342"/>
                </a:cxn>
                <a:cxn ang="0">
                  <a:pos x="115" y="281"/>
                </a:cxn>
                <a:cxn ang="0">
                  <a:pos x="52" y="292"/>
                </a:cxn>
                <a:cxn ang="0">
                  <a:pos x="55" y="222"/>
                </a:cxn>
                <a:cxn ang="0">
                  <a:pos x="21" y="239"/>
                </a:cxn>
                <a:cxn ang="0">
                  <a:pos x="0" y="186"/>
                </a:cxn>
                <a:cxn ang="0">
                  <a:pos x="10" y="80"/>
                </a:cxn>
                <a:cxn ang="0">
                  <a:pos x="65" y="44"/>
                </a:cxn>
                <a:cxn ang="0">
                  <a:pos x="104" y="72"/>
                </a:cxn>
                <a:cxn ang="0">
                  <a:pos x="138" y="29"/>
                </a:cxn>
                <a:cxn ang="0">
                  <a:pos x="196" y="37"/>
                </a:cxn>
                <a:cxn ang="0">
                  <a:pos x="196" y="0"/>
                </a:cxn>
              </a:cxnLst>
              <a:rect l="0" t="0" r="r" b="b"/>
              <a:pathLst>
                <a:path w="378" h="362">
                  <a:moveTo>
                    <a:pt x="196" y="0"/>
                  </a:moveTo>
                  <a:lnTo>
                    <a:pt x="292" y="44"/>
                  </a:lnTo>
                  <a:lnTo>
                    <a:pt x="378" y="47"/>
                  </a:lnTo>
                  <a:lnTo>
                    <a:pt x="317" y="143"/>
                  </a:lnTo>
                  <a:lnTo>
                    <a:pt x="310" y="201"/>
                  </a:lnTo>
                  <a:lnTo>
                    <a:pt x="283" y="253"/>
                  </a:lnTo>
                  <a:lnTo>
                    <a:pt x="298" y="305"/>
                  </a:lnTo>
                  <a:lnTo>
                    <a:pt x="264" y="320"/>
                  </a:lnTo>
                  <a:lnTo>
                    <a:pt x="235" y="362"/>
                  </a:lnTo>
                  <a:lnTo>
                    <a:pt x="181" y="342"/>
                  </a:lnTo>
                  <a:lnTo>
                    <a:pt x="115" y="281"/>
                  </a:lnTo>
                  <a:lnTo>
                    <a:pt x="52" y="292"/>
                  </a:lnTo>
                  <a:lnTo>
                    <a:pt x="55" y="222"/>
                  </a:lnTo>
                  <a:lnTo>
                    <a:pt x="21" y="239"/>
                  </a:lnTo>
                  <a:lnTo>
                    <a:pt x="0" y="186"/>
                  </a:lnTo>
                  <a:lnTo>
                    <a:pt x="10" y="80"/>
                  </a:lnTo>
                  <a:lnTo>
                    <a:pt x="65" y="44"/>
                  </a:lnTo>
                  <a:lnTo>
                    <a:pt x="104" y="72"/>
                  </a:lnTo>
                  <a:lnTo>
                    <a:pt x="138" y="29"/>
                  </a:lnTo>
                  <a:lnTo>
                    <a:pt x="196" y="37"/>
                  </a:lnTo>
                  <a:lnTo>
                    <a:pt x="196" y="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6" name="Freeform 185"/>
            <p:cNvSpPr>
              <a:spLocks/>
            </p:cNvSpPr>
            <p:nvPr/>
          </p:nvSpPr>
          <p:spPr bwMode="auto">
            <a:xfrm>
              <a:off x="5256671" y="3021594"/>
              <a:ext cx="140722" cy="105179"/>
            </a:xfrm>
            <a:custGeom>
              <a:avLst/>
              <a:gdLst/>
              <a:ahLst/>
              <a:cxnLst>
                <a:cxn ang="0">
                  <a:pos x="0" y="34"/>
                </a:cxn>
                <a:cxn ang="0">
                  <a:pos x="109" y="6"/>
                </a:cxn>
                <a:cxn ang="0">
                  <a:pos x="196" y="23"/>
                </a:cxn>
                <a:cxn ang="0">
                  <a:pos x="264" y="16"/>
                </a:cxn>
                <a:cxn ang="0">
                  <a:pos x="316" y="0"/>
                </a:cxn>
                <a:cxn ang="0">
                  <a:pos x="351" y="23"/>
                </a:cxn>
                <a:cxn ang="0">
                  <a:pos x="412" y="38"/>
                </a:cxn>
                <a:cxn ang="0">
                  <a:pos x="423" y="69"/>
                </a:cxn>
                <a:cxn ang="0">
                  <a:pos x="457" y="90"/>
                </a:cxn>
                <a:cxn ang="0">
                  <a:pos x="482" y="169"/>
                </a:cxn>
                <a:cxn ang="0">
                  <a:pos x="424" y="230"/>
                </a:cxn>
                <a:cxn ang="0">
                  <a:pos x="388" y="277"/>
                </a:cxn>
                <a:cxn ang="0">
                  <a:pos x="383" y="365"/>
                </a:cxn>
                <a:cxn ang="0">
                  <a:pos x="324" y="361"/>
                </a:cxn>
                <a:cxn ang="0">
                  <a:pos x="302" y="410"/>
                </a:cxn>
                <a:cxn ang="0">
                  <a:pos x="217" y="432"/>
                </a:cxn>
                <a:cxn ang="0">
                  <a:pos x="224" y="381"/>
                </a:cxn>
                <a:cxn ang="0">
                  <a:pos x="154" y="301"/>
                </a:cxn>
                <a:cxn ang="0">
                  <a:pos x="163" y="261"/>
                </a:cxn>
                <a:cxn ang="0">
                  <a:pos x="161" y="226"/>
                </a:cxn>
                <a:cxn ang="0">
                  <a:pos x="149" y="204"/>
                </a:cxn>
                <a:cxn ang="0">
                  <a:pos x="120" y="200"/>
                </a:cxn>
                <a:cxn ang="0">
                  <a:pos x="89" y="179"/>
                </a:cxn>
                <a:cxn ang="0">
                  <a:pos x="35" y="169"/>
                </a:cxn>
                <a:cxn ang="0">
                  <a:pos x="13" y="145"/>
                </a:cxn>
                <a:cxn ang="0">
                  <a:pos x="0" y="34"/>
                </a:cxn>
              </a:cxnLst>
              <a:rect l="0" t="0" r="r" b="b"/>
              <a:pathLst>
                <a:path w="482" h="432">
                  <a:moveTo>
                    <a:pt x="0" y="34"/>
                  </a:moveTo>
                  <a:lnTo>
                    <a:pt x="109" y="6"/>
                  </a:lnTo>
                  <a:lnTo>
                    <a:pt x="196" y="23"/>
                  </a:lnTo>
                  <a:lnTo>
                    <a:pt x="264" y="16"/>
                  </a:lnTo>
                  <a:lnTo>
                    <a:pt x="316" y="0"/>
                  </a:lnTo>
                  <a:lnTo>
                    <a:pt x="351" y="23"/>
                  </a:lnTo>
                  <a:lnTo>
                    <a:pt x="412" y="38"/>
                  </a:lnTo>
                  <a:lnTo>
                    <a:pt x="423" y="69"/>
                  </a:lnTo>
                  <a:lnTo>
                    <a:pt x="457" y="90"/>
                  </a:lnTo>
                  <a:lnTo>
                    <a:pt x="482" y="169"/>
                  </a:lnTo>
                  <a:lnTo>
                    <a:pt x="424" y="230"/>
                  </a:lnTo>
                  <a:lnTo>
                    <a:pt x="388" y="277"/>
                  </a:lnTo>
                  <a:lnTo>
                    <a:pt x="383" y="365"/>
                  </a:lnTo>
                  <a:lnTo>
                    <a:pt x="324" y="361"/>
                  </a:lnTo>
                  <a:lnTo>
                    <a:pt x="302" y="410"/>
                  </a:lnTo>
                  <a:lnTo>
                    <a:pt x="217" y="432"/>
                  </a:lnTo>
                  <a:lnTo>
                    <a:pt x="224" y="381"/>
                  </a:lnTo>
                  <a:lnTo>
                    <a:pt x="154" y="301"/>
                  </a:lnTo>
                  <a:lnTo>
                    <a:pt x="163" y="261"/>
                  </a:lnTo>
                  <a:lnTo>
                    <a:pt x="161" y="226"/>
                  </a:lnTo>
                  <a:lnTo>
                    <a:pt x="149" y="204"/>
                  </a:lnTo>
                  <a:lnTo>
                    <a:pt x="120" y="200"/>
                  </a:lnTo>
                  <a:lnTo>
                    <a:pt x="89" y="179"/>
                  </a:lnTo>
                  <a:lnTo>
                    <a:pt x="35" y="169"/>
                  </a:lnTo>
                  <a:lnTo>
                    <a:pt x="13" y="145"/>
                  </a:lnTo>
                  <a:lnTo>
                    <a:pt x="0" y="34"/>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7" name="Freeform 186"/>
            <p:cNvSpPr>
              <a:spLocks/>
            </p:cNvSpPr>
            <p:nvPr/>
          </p:nvSpPr>
          <p:spPr bwMode="auto">
            <a:xfrm>
              <a:off x="5227756" y="3059840"/>
              <a:ext cx="75181" cy="35060"/>
            </a:xfrm>
            <a:custGeom>
              <a:avLst/>
              <a:gdLst/>
              <a:ahLst/>
              <a:cxnLst>
                <a:cxn ang="0">
                  <a:pos x="186" y="24"/>
                </a:cxn>
                <a:cxn ang="0">
                  <a:pos x="215" y="44"/>
                </a:cxn>
                <a:cxn ang="0">
                  <a:pos x="250" y="50"/>
                </a:cxn>
                <a:cxn ang="0">
                  <a:pos x="260" y="70"/>
                </a:cxn>
                <a:cxn ang="0">
                  <a:pos x="261" y="102"/>
                </a:cxn>
                <a:cxn ang="0">
                  <a:pos x="253" y="144"/>
                </a:cxn>
                <a:cxn ang="0">
                  <a:pos x="99" y="135"/>
                </a:cxn>
                <a:cxn ang="0">
                  <a:pos x="21" y="96"/>
                </a:cxn>
                <a:cxn ang="0">
                  <a:pos x="39" y="52"/>
                </a:cxn>
                <a:cxn ang="0">
                  <a:pos x="0" y="52"/>
                </a:cxn>
                <a:cxn ang="0">
                  <a:pos x="2" y="26"/>
                </a:cxn>
                <a:cxn ang="0">
                  <a:pos x="46" y="0"/>
                </a:cxn>
                <a:cxn ang="0">
                  <a:pos x="100" y="5"/>
                </a:cxn>
                <a:cxn ang="0">
                  <a:pos x="99" y="32"/>
                </a:cxn>
                <a:cxn ang="0">
                  <a:pos x="133" y="13"/>
                </a:cxn>
                <a:cxn ang="0">
                  <a:pos x="186" y="24"/>
                </a:cxn>
              </a:cxnLst>
              <a:rect l="0" t="0" r="r" b="b"/>
              <a:pathLst>
                <a:path w="261" h="144">
                  <a:moveTo>
                    <a:pt x="186" y="24"/>
                  </a:moveTo>
                  <a:lnTo>
                    <a:pt x="215" y="44"/>
                  </a:lnTo>
                  <a:lnTo>
                    <a:pt x="250" y="50"/>
                  </a:lnTo>
                  <a:lnTo>
                    <a:pt x="260" y="70"/>
                  </a:lnTo>
                  <a:lnTo>
                    <a:pt x="261" y="102"/>
                  </a:lnTo>
                  <a:lnTo>
                    <a:pt x="253" y="144"/>
                  </a:lnTo>
                  <a:lnTo>
                    <a:pt x="99" y="135"/>
                  </a:lnTo>
                  <a:lnTo>
                    <a:pt x="21" y="96"/>
                  </a:lnTo>
                  <a:lnTo>
                    <a:pt x="39" y="52"/>
                  </a:lnTo>
                  <a:lnTo>
                    <a:pt x="0" y="52"/>
                  </a:lnTo>
                  <a:lnTo>
                    <a:pt x="2" y="26"/>
                  </a:lnTo>
                  <a:lnTo>
                    <a:pt x="46" y="0"/>
                  </a:lnTo>
                  <a:lnTo>
                    <a:pt x="100" y="5"/>
                  </a:lnTo>
                  <a:lnTo>
                    <a:pt x="99" y="32"/>
                  </a:lnTo>
                  <a:lnTo>
                    <a:pt x="133" y="13"/>
                  </a:lnTo>
                  <a:lnTo>
                    <a:pt x="186" y="2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8" name="Freeform 187"/>
            <p:cNvSpPr>
              <a:spLocks/>
            </p:cNvSpPr>
            <p:nvPr/>
          </p:nvSpPr>
          <p:spPr bwMode="auto">
            <a:xfrm>
              <a:off x="3003193" y="5738733"/>
              <a:ext cx="53975" cy="50996"/>
            </a:xfrm>
            <a:custGeom>
              <a:avLst/>
              <a:gdLst/>
              <a:ahLst/>
              <a:cxnLst>
                <a:cxn ang="0">
                  <a:pos x="168" y="159"/>
                </a:cxn>
                <a:cxn ang="0">
                  <a:pos x="129" y="182"/>
                </a:cxn>
                <a:cxn ang="0">
                  <a:pos x="83" y="193"/>
                </a:cxn>
                <a:cxn ang="0">
                  <a:pos x="26" y="177"/>
                </a:cxn>
                <a:cxn ang="0">
                  <a:pos x="4" y="168"/>
                </a:cxn>
                <a:cxn ang="0">
                  <a:pos x="0" y="145"/>
                </a:cxn>
                <a:cxn ang="0">
                  <a:pos x="7" y="128"/>
                </a:cxn>
                <a:cxn ang="0">
                  <a:pos x="19" y="117"/>
                </a:cxn>
                <a:cxn ang="0">
                  <a:pos x="51" y="113"/>
                </a:cxn>
                <a:cxn ang="0">
                  <a:pos x="79" y="124"/>
                </a:cxn>
                <a:cxn ang="0">
                  <a:pos x="96" y="121"/>
                </a:cxn>
                <a:cxn ang="0">
                  <a:pos x="99" y="96"/>
                </a:cxn>
                <a:cxn ang="0">
                  <a:pos x="76" y="86"/>
                </a:cxn>
                <a:cxn ang="0">
                  <a:pos x="76" y="76"/>
                </a:cxn>
                <a:cxn ang="0">
                  <a:pos x="96" y="60"/>
                </a:cxn>
                <a:cxn ang="0">
                  <a:pos x="67" y="58"/>
                </a:cxn>
                <a:cxn ang="0">
                  <a:pos x="62" y="39"/>
                </a:cxn>
                <a:cxn ang="0">
                  <a:pos x="72" y="28"/>
                </a:cxn>
                <a:cxn ang="0">
                  <a:pos x="129" y="0"/>
                </a:cxn>
                <a:cxn ang="0">
                  <a:pos x="164" y="0"/>
                </a:cxn>
                <a:cxn ang="0">
                  <a:pos x="171" y="54"/>
                </a:cxn>
                <a:cxn ang="0">
                  <a:pos x="171" y="110"/>
                </a:cxn>
                <a:cxn ang="0">
                  <a:pos x="168" y="159"/>
                </a:cxn>
              </a:cxnLst>
              <a:rect l="0" t="0" r="r" b="b"/>
              <a:pathLst>
                <a:path w="171" h="193">
                  <a:moveTo>
                    <a:pt x="168" y="159"/>
                  </a:moveTo>
                  <a:lnTo>
                    <a:pt x="129" y="182"/>
                  </a:lnTo>
                  <a:lnTo>
                    <a:pt x="83" y="193"/>
                  </a:lnTo>
                  <a:lnTo>
                    <a:pt x="26" y="177"/>
                  </a:lnTo>
                  <a:lnTo>
                    <a:pt x="4" y="168"/>
                  </a:lnTo>
                  <a:lnTo>
                    <a:pt x="0" y="145"/>
                  </a:lnTo>
                  <a:lnTo>
                    <a:pt x="7" y="128"/>
                  </a:lnTo>
                  <a:lnTo>
                    <a:pt x="19" y="117"/>
                  </a:lnTo>
                  <a:lnTo>
                    <a:pt x="51" y="113"/>
                  </a:lnTo>
                  <a:lnTo>
                    <a:pt x="79" y="124"/>
                  </a:lnTo>
                  <a:lnTo>
                    <a:pt x="96" y="121"/>
                  </a:lnTo>
                  <a:lnTo>
                    <a:pt x="99" y="96"/>
                  </a:lnTo>
                  <a:lnTo>
                    <a:pt x="76" y="86"/>
                  </a:lnTo>
                  <a:lnTo>
                    <a:pt x="76" y="76"/>
                  </a:lnTo>
                  <a:lnTo>
                    <a:pt x="96" y="60"/>
                  </a:lnTo>
                  <a:lnTo>
                    <a:pt x="67" y="58"/>
                  </a:lnTo>
                  <a:lnTo>
                    <a:pt x="62" y="39"/>
                  </a:lnTo>
                  <a:lnTo>
                    <a:pt x="72" y="28"/>
                  </a:lnTo>
                  <a:lnTo>
                    <a:pt x="129" y="0"/>
                  </a:lnTo>
                  <a:lnTo>
                    <a:pt x="164" y="0"/>
                  </a:lnTo>
                  <a:lnTo>
                    <a:pt x="171" y="54"/>
                  </a:lnTo>
                  <a:lnTo>
                    <a:pt x="171" y="110"/>
                  </a:lnTo>
                  <a:lnTo>
                    <a:pt x="168" y="15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89" name="Freeform 188"/>
            <p:cNvSpPr>
              <a:spLocks/>
            </p:cNvSpPr>
            <p:nvPr/>
          </p:nvSpPr>
          <p:spPr bwMode="auto">
            <a:xfrm>
              <a:off x="2860543" y="4202473"/>
              <a:ext cx="406745" cy="299603"/>
            </a:xfrm>
            <a:custGeom>
              <a:avLst/>
              <a:gdLst/>
              <a:ahLst/>
              <a:cxnLst>
                <a:cxn ang="0">
                  <a:pos x="1208" y="640"/>
                </a:cxn>
                <a:cxn ang="0">
                  <a:pos x="1222" y="694"/>
                </a:cxn>
                <a:cxn ang="0">
                  <a:pos x="1183" y="732"/>
                </a:cxn>
                <a:cxn ang="0">
                  <a:pos x="1155" y="801"/>
                </a:cxn>
                <a:cxn ang="0">
                  <a:pos x="1044" y="829"/>
                </a:cxn>
                <a:cxn ang="0">
                  <a:pos x="915" y="811"/>
                </a:cxn>
                <a:cxn ang="0">
                  <a:pos x="918" y="857"/>
                </a:cxn>
                <a:cxn ang="0">
                  <a:pos x="979" y="887"/>
                </a:cxn>
                <a:cxn ang="0">
                  <a:pos x="1012" y="929"/>
                </a:cxn>
                <a:cxn ang="0">
                  <a:pos x="943" y="982"/>
                </a:cxn>
                <a:cxn ang="0">
                  <a:pos x="904" y="1030"/>
                </a:cxn>
                <a:cxn ang="0">
                  <a:pos x="858" y="1086"/>
                </a:cxn>
                <a:cxn ang="0">
                  <a:pos x="779" y="1107"/>
                </a:cxn>
                <a:cxn ang="0">
                  <a:pos x="721" y="1129"/>
                </a:cxn>
                <a:cxn ang="0">
                  <a:pos x="686" y="1072"/>
                </a:cxn>
                <a:cxn ang="0">
                  <a:pos x="654" y="968"/>
                </a:cxn>
                <a:cxn ang="0">
                  <a:pos x="611" y="875"/>
                </a:cxn>
                <a:cxn ang="0">
                  <a:pos x="629" y="825"/>
                </a:cxn>
                <a:cxn ang="0">
                  <a:pos x="580" y="801"/>
                </a:cxn>
                <a:cxn ang="0">
                  <a:pos x="589" y="711"/>
                </a:cxn>
                <a:cxn ang="0">
                  <a:pos x="572" y="636"/>
                </a:cxn>
                <a:cxn ang="0">
                  <a:pos x="450" y="640"/>
                </a:cxn>
                <a:cxn ang="0">
                  <a:pos x="379" y="587"/>
                </a:cxn>
                <a:cxn ang="0">
                  <a:pos x="303" y="522"/>
                </a:cxn>
                <a:cxn ang="0">
                  <a:pos x="222" y="536"/>
                </a:cxn>
                <a:cxn ang="0">
                  <a:pos x="121" y="504"/>
                </a:cxn>
                <a:cxn ang="0">
                  <a:pos x="79" y="383"/>
                </a:cxn>
                <a:cxn ang="0">
                  <a:pos x="17" y="379"/>
                </a:cxn>
                <a:cxn ang="0">
                  <a:pos x="0" y="361"/>
                </a:cxn>
                <a:cxn ang="0">
                  <a:pos x="60" y="197"/>
                </a:cxn>
                <a:cxn ang="0">
                  <a:pos x="139" y="125"/>
                </a:cxn>
                <a:cxn ang="0">
                  <a:pos x="171" y="125"/>
                </a:cxn>
                <a:cxn ang="0">
                  <a:pos x="222" y="132"/>
                </a:cxn>
                <a:cxn ang="0">
                  <a:pos x="264" y="53"/>
                </a:cxn>
                <a:cxn ang="0">
                  <a:pos x="301" y="4"/>
                </a:cxn>
                <a:cxn ang="0">
                  <a:pos x="332" y="7"/>
                </a:cxn>
                <a:cxn ang="0">
                  <a:pos x="350" y="18"/>
                </a:cxn>
                <a:cxn ang="0">
                  <a:pos x="361" y="50"/>
                </a:cxn>
                <a:cxn ang="0">
                  <a:pos x="414" y="53"/>
                </a:cxn>
                <a:cxn ang="0">
                  <a:pos x="474" y="104"/>
                </a:cxn>
                <a:cxn ang="0">
                  <a:pos x="532" y="143"/>
                </a:cxn>
                <a:cxn ang="0">
                  <a:pos x="650" y="115"/>
                </a:cxn>
                <a:cxn ang="0">
                  <a:pos x="682" y="140"/>
                </a:cxn>
                <a:cxn ang="0">
                  <a:pos x="740" y="169"/>
                </a:cxn>
                <a:cxn ang="0">
                  <a:pos x="811" y="169"/>
                </a:cxn>
                <a:cxn ang="0">
                  <a:pos x="851" y="147"/>
                </a:cxn>
                <a:cxn ang="0">
                  <a:pos x="908" y="90"/>
                </a:cxn>
                <a:cxn ang="0">
                  <a:pos x="1019" y="90"/>
                </a:cxn>
                <a:cxn ang="0">
                  <a:pos x="1040" y="125"/>
                </a:cxn>
                <a:cxn ang="0">
                  <a:pos x="1047" y="173"/>
                </a:cxn>
                <a:cxn ang="0">
                  <a:pos x="1097" y="182"/>
                </a:cxn>
                <a:cxn ang="0">
                  <a:pos x="1169" y="197"/>
                </a:cxn>
                <a:cxn ang="0">
                  <a:pos x="1194" y="233"/>
                </a:cxn>
                <a:cxn ang="0">
                  <a:pos x="1216" y="268"/>
                </a:cxn>
                <a:cxn ang="0">
                  <a:pos x="1262" y="289"/>
                </a:cxn>
                <a:cxn ang="0">
                  <a:pos x="1244" y="344"/>
                </a:cxn>
                <a:cxn ang="0">
                  <a:pos x="1194" y="365"/>
                </a:cxn>
                <a:cxn ang="0">
                  <a:pos x="1194" y="415"/>
                </a:cxn>
                <a:cxn ang="0">
                  <a:pos x="1229" y="451"/>
                </a:cxn>
                <a:cxn ang="0">
                  <a:pos x="1162" y="469"/>
                </a:cxn>
                <a:cxn ang="0">
                  <a:pos x="1186" y="515"/>
                </a:cxn>
                <a:cxn ang="0">
                  <a:pos x="1197" y="608"/>
                </a:cxn>
              </a:cxnLst>
              <a:rect l="0" t="0" r="r" b="b"/>
              <a:pathLst>
                <a:path w="1266" h="1129">
                  <a:moveTo>
                    <a:pt x="1233" y="626"/>
                  </a:moveTo>
                  <a:lnTo>
                    <a:pt x="1208" y="640"/>
                  </a:lnTo>
                  <a:lnTo>
                    <a:pt x="1222" y="665"/>
                  </a:lnTo>
                  <a:lnTo>
                    <a:pt x="1222" y="694"/>
                  </a:lnTo>
                  <a:lnTo>
                    <a:pt x="1204" y="711"/>
                  </a:lnTo>
                  <a:lnTo>
                    <a:pt x="1183" y="732"/>
                  </a:lnTo>
                  <a:lnTo>
                    <a:pt x="1169" y="779"/>
                  </a:lnTo>
                  <a:lnTo>
                    <a:pt x="1155" y="801"/>
                  </a:lnTo>
                  <a:lnTo>
                    <a:pt x="1118" y="815"/>
                  </a:lnTo>
                  <a:lnTo>
                    <a:pt x="1044" y="829"/>
                  </a:lnTo>
                  <a:lnTo>
                    <a:pt x="972" y="829"/>
                  </a:lnTo>
                  <a:lnTo>
                    <a:pt x="915" y="811"/>
                  </a:lnTo>
                  <a:lnTo>
                    <a:pt x="911" y="825"/>
                  </a:lnTo>
                  <a:lnTo>
                    <a:pt x="918" y="857"/>
                  </a:lnTo>
                  <a:lnTo>
                    <a:pt x="947" y="880"/>
                  </a:lnTo>
                  <a:lnTo>
                    <a:pt x="979" y="887"/>
                  </a:lnTo>
                  <a:lnTo>
                    <a:pt x="1003" y="904"/>
                  </a:lnTo>
                  <a:lnTo>
                    <a:pt x="1012" y="929"/>
                  </a:lnTo>
                  <a:lnTo>
                    <a:pt x="994" y="965"/>
                  </a:lnTo>
                  <a:lnTo>
                    <a:pt x="943" y="982"/>
                  </a:lnTo>
                  <a:lnTo>
                    <a:pt x="926" y="1001"/>
                  </a:lnTo>
                  <a:lnTo>
                    <a:pt x="904" y="1030"/>
                  </a:lnTo>
                  <a:lnTo>
                    <a:pt x="879" y="1068"/>
                  </a:lnTo>
                  <a:lnTo>
                    <a:pt x="858" y="1086"/>
                  </a:lnTo>
                  <a:lnTo>
                    <a:pt x="815" y="1093"/>
                  </a:lnTo>
                  <a:lnTo>
                    <a:pt x="779" y="1107"/>
                  </a:lnTo>
                  <a:lnTo>
                    <a:pt x="751" y="1125"/>
                  </a:lnTo>
                  <a:lnTo>
                    <a:pt x="721" y="1129"/>
                  </a:lnTo>
                  <a:lnTo>
                    <a:pt x="693" y="1111"/>
                  </a:lnTo>
                  <a:lnTo>
                    <a:pt x="686" y="1072"/>
                  </a:lnTo>
                  <a:lnTo>
                    <a:pt x="679" y="1014"/>
                  </a:lnTo>
                  <a:lnTo>
                    <a:pt x="654" y="968"/>
                  </a:lnTo>
                  <a:lnTo>
                    <a:pt x="621" y="929"/>
                  </a:lnTo>
                  <a:lnTo>
                    <a:pt x="611" y="875"/>
                  </a:lnTo>
                  <a:lnTo>
                    <a:pt x="643" y="850"/>
                  </a:lnTo>
                  <a:lnTo>
                    <a:pt x="629" y="825"/>
                  </a:lnTo>
                  <a:lnTo>
                    <a:pt x="604" y="818"/>
                  </a:lnTo>
                  <a:lnTo>
                    <a:pt x="580" y="801"/>
                  </a:lnTo>
                  <a:lnTo>
                    <a:pt x="572" y="760"/>
                  </a:lnTo>
                  <a:lnTo>
                    <a:pt x="589" y="711"/>
                  </a:lnTo>
                  <a:lnTo>
                    <a:pt x="589" y="672"/>
                  </a:lnTo>
                  <a:lnTo>
                    <a:pt x="572" y="636"/>
                  </a:lnTo>
                  <a:lnTo>
                    <a:pt x="500" y="619"/>
                  </a:lnTo>
                  <a:lnTo>
                    <a:pt x="450" y="640"/>
                  </a:lnTo>
                  <a:lnTo>
                    <a:pt x="407" y="626"/>
                  </a:lnTo>
                  <a:lnTo>
                    <a:pt x="379" y="587"/>
                  </a:lnTo>
                  <a:lnTo>
                    <a:pt x="343" y="550"/>
                  </a:lnTo>
                  <a:lnTo>
                    <a:pt x="303" y="522"/>
                  </a:lnTo>
                  <a:lnTo>
                    <a:pt x="275" y="522"/>
                  </a:lnTo>
                  <a:lnTo>
                    <a:pt x="222" y="536"/>
                  </a:lnTo>
                  <a:lnTo>
                    <a:pt x="171" y="529"/>
                  </a:lnTo>
                  <a:lnTo>
                    <a:pt x="121" y="504"/>
                  </a:lnTo>
                  <a:lnTo>
                    <a:pt x="93" y="469"/>
                  </a:lnTo>
                  <a:lnTo>
                    <a:pt x="79" y="383"/>
                  </a:lnTo>
                  <a:lnTo>
                    <a:pt x="64" y="365"/>
                  </a:lnTo>
                  <a:lnTo>
                    <a:pt x="17" y="379"/>
                  </a:lnTo>
                  <a:lnTo>
                    <a:pt x="0" y="376"/>
                  </a:lnTo>
                  <a:lnTo>
                    <a:pt x="0" y="361"/>
                  </a:lnTo>
                  <a:lnTo>
                    <a:pt x="43" y="293"/>
                  </a:lnTo>
                  <a:lnTo>
                    <a:pt x="60" y="197"/>
                  </a:lnTo>
                  <a:lnTo>
                    <a:pt x="93" y="150"/>
                  </a:lnTo>
                  <a:lnTo>
                    <a:pt x="139" y="125"/>
                  </a:lnTo>
                  <a:lnTo>
                    <a:pt x="164" y="99"/>
                  </a:lnTo>
                  <a:lnTo>
                    <a:pt x="171" y="125"/>
                  </a:lnTo>
                  <a:lnTo>
                    <a:pt x="196" y="143"/>
                  </a:lnTo>
                  <a:lnTo>
                    <a:pt x="222" y="132"/>
                  </a:lnTo>
                  <a:lnTo>
                    <a:pt x="236" y="111"/>
                  </a:lnTo>
                  <a:lnTo>
                    <a:pt x="264" y="53"/>
                  </a:lnTo>
                  <a:lnTo>
                    <a:pt x="289" y="14"/>
                  </a:lnTo>
                  <a:lnTo>
                    <a:pt x="301" y="4"/>
                  </a:lnTo>
                  <a:lnTo>
                    <a:pt x="322" y="0"/>
                  </a:lnTo>
                  <a:lnTo>
                    <a:pt x="332" y="7"/>
                  </a:lnTo>
                  <a:lnTo>
                    <a:pt x="339" y="7"/>
                  </a:lnTo>
                  <a:lnTo>
                    <a:pt x="350" y="18"/>
                  </a:lnTo>
                  <a:lnTo>
                    <a:pt x="358" y="32"/>
                  </a:lnTo>
                  <a:lnTo>
                    <a:pt x="361" y="50"/>
                  </a:lnTo>
                  <a:lnTo>
                    <a:pt x="379" y="53"/>
                  </a:lnTo>
                  <a:lnTo>
                    <a:pt x="414" y="53"/>
                  </a:lnTo>
                  <a:lnTo>
                    <a:pt x="437" y="71"/>
                  </a:lnTo>
                  <a:lnTo>
                    <a:pt x="474" y="104"/>
                  </a:lnTo>
                  <a:lnTo>
                    <a:pt x="515" y="140"/>
                  </a:lnTo>
                  <a:lnTo>
                    <a:pt x="532" y="143"/>
                  </a:lnTo>
                  <a:lnTo>
                    <a:pt x="626" y="118"/>
                  </a:lnTo>
                  <a:lnTo>
                    <a:pt x="650" y="115"/>
                  </a:lnTo>
                  <a:lnTo>
                    <a:pt x="675" y="125"/>
                  </a:lnTo>
                  <a:lnTo>
                    <a:pt x="682" y="140"/>
                  </a:lnTo>
                  <a:lnTo>
                    <a:pt x="721" y="154"/>
                  </a:lnTo>
                  <a:lnTo>
                    <a:pt x="740" y="169"/>
                  </a:lnTo>
                  <a:lnTo>
                    <a:pt x="758" y="173"/>
                  </a:lnTo>
                  <a:lnTo>
                    <a:pt x="811" y="169"/>
                  </a:lnTo>
                  <a:lnTo>
                    <a:pt x="836" y="154"/>
                  </a:lnTo>
                  <a:lnTo>
                    <a:pt x="851" y="147"/>
                  </a:lnTo>
                  <a:lnTo>
                    <a:pt x="892" y="93"/>
                  </a:lnTo>
                  <a:lnTo>
                    <a:pt x="908" y="90"/>
                  </a:lnTo>
                  <a:lnTo>
                    <a:pt x="1001" y="90"/>
                  </a:lnTo>
                  <a:lnTo>
                    <a:pt x="1019" y="90"/>
                  </a:lnTo>
                  <a:lnTo>
                    <a:pt x="1033" y="108"/>
                  </a:lnTo>
                  <a:lnTo>
                    <a:pt x="1040" y="125"/>
                  </a:lnTo>
                  <a:lnTo>
                    <a:pt x="1037" y="143"/>
                  </a:lnTo>
                  <a:lnTo>
                    <a:pt x="1047" y="173"/>
                  </a:lnTo>
                  <a:lnTo>
                    <a:pt x="1079" y="178"/>
                  </a:lnTo>
                  <a:lnTo>
                    <a:pt x="1097" y="182"/>
                  </a:lnTo>
                  <a:lnTo>
                    <a:pt x="1133" y="182"/>
                  </a:lnTo>
                  <a:lnTo>
                    <a:pt x="1169" y="197"/>
                  </a:lnTo>
                  <a:lnTo>
                    <a:pt x="1190" y="215"/>
                  </a:lnTo>
                  <a:lnTo>
                    <a:pt x="1194" y="233"/>
                  </a:lnTo>
                  <a:lnTo>
                    <a:pt x="1204" y="250"/>
                  </a:lnTo>
                  <a:lnTo>
                    <a:pt x="1216" y="268"/>
                  </a:lnTo>
                  <a:lnTo>
                    <a:pt x="1266" y="275"/>
                  </a:lnTo>
                  <a:lnTo>
                    <a:pt x="1262" y="289"/>
                  </a:lnTo>
                  <a:lnTo>
                    <a:pt x="1262" y="330"/>
                  </a:lnTo>
                  <a:lnTo>
                    <a:pt x="1244" y="344"/>
                  </a:lnTo>
                  <a:lnTo>
                    <a:pt x="1220" y="353"/>
                  </a:lnTo>
                  <a:lnTo>
                    <a:pt x="1194" y="365"/>
                  </a:lnTo>
                  <a:lnTo>
                    <a:pt x="1186" y="386"/>
                  </a:lnTo>
                  <a:lnTo>
                    <a:pt x="1194" y="415"/>
                  </a:lnTo>
                  <a:lnTo>
                    <a:pt x="1248" y="432"/>
                  </a:lnTo>
                  <a:lnTo>
                    <a:pt x="1229" y="451"/>
                  </a:lnTo>
                  <a:lnTo>
                    <a:pt x="1176" y="451"/>
                  </a:lnTo>
                  <a:lnTo>
                    <a:pt x="1162" y="469"/>
                  </a:lnTo>
                  <a:lnTo>
                    <a:pt x="1179" y="485"/>
                  </a:lnTo>
                  <a:lnTo>
                    <a:pt x="1186" y="515"/>
                  </a:lnTo>
                  <a:lnTo>
                    <a:pt x="1179" y="557"/>
                  </a:lnTo>
                  <a:lnTo>
                    <a:pt x="1197" y="608"/>
                  </a:lnTo>
                  <a:lnTo>
                    <a:pt x="1233" y="626"/>
                  </a:lnTo>
                  <a:close/>
                </a:path>
              </a:pathLst>
            </a:custGeom>
            <a:solidFill>
              <a:srgbClr val="C9DEFB"/>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0" name="Freeform 189"/>
            <p:cNvSpPr>
              <a:spLocks/>
            </p:cNvSpPr>
            <p:nvPr/>
          </p:nvSpPr>
          <p:spPr bwMode="auto">
            <a:xfrm>
              <a:off x="2704400" y="4194505"/>
              <a:ext cx="379757" cy="392033"/>
            </a:xfrm>
            <a:custGeom>
              <a:avLst/>
              <a:gdLst/>
              <a:ahLst/>
              <a:cxnLst>
                <a:cxn ang="0">
                  <a:pos x="12" y="1050"/>
                </a:cxn>
                <a:cxn ang="0">
                  <a:pos x="72" y="986"/>
                </a:cxn>
                <a:cxn ang="0">
                  <a:pos x="147" y="892"/>
                </a:cxn>
                <a:cxn ang="0">
                  <a:pos x="143" y="836"/>
                </a:cxn>
                <a:cxn ang="0">
                  <a:pos x="125" y="700"/>
                </a:cxn>
                <a:cxn ang="0">
                  <a:pos x="136" y="608"/>
                </a:cxn>
                <a:cxn ang="0">
                  <a:pos x="89" y="532"/>
                </a:cxn>
                <a:cxn ang="0">
                  <a:pos x="100" y="497"/>
                </a:cxn>
                <a:cxn ang="0">
                  <a:pos x="151" y="497"/>
                </a:cxn>
                <a:cxn ang="0">
                  <a:pos x="157" y="439"/>
                </a:cxn>
                <a:cxn ang="0">
                  <a:pos x="208" y="396"/>
                </a:cxn>
                <a:cxn ang="0">
                  <a:pos x="280" y="314"/>
                </a:cxn>
                <a:cxn ang="0">
                  <a:pos x="296" y="243"/>
                </a:cxn>
                <a:cxn ang="0">
                  <a:pos x="336" y="185"/>
                </a:cxn>
                <a:cxn ang="0">
                  <a:pos x="407" y="197"/>
                </a:cxn>
                <a:cxn ang="0">
                  <a:pos x="432" y="150"/>
                </a:cxn>
                <a:cxn ang="0">
                  <a:pos x="533" y="99"/>
                </a:cxn>
                <a:cxn ang="0">
                  <a:pos x="650" y="7"/>
                </a:cxn>
                <a:cxn ang="0">
                  <a:pos x="701" y="21"/>
                </a:cxn>
                <a:cxn ang="0">
                  <a:pos x="665" y="71"/>
                </a:cxn>
                <a:cxn ang="0">
                  <a:pos x="633" y="157"/>
                </a:cxn>
                <a:cxn ang="0">
                  <a:pos x="537" y="324"/>
                </a:cxn>
                <a:cxn ang="0">
                  <a:pos x="511" y="411"/>
                </a:cxn>
                <a:cxn ang="0">
                  <a:pos x="583" y="500"/>
                </a:cxn>
                <a:cxn ang="0">
                  <a:pos x="714" y="568"/>
                </a:cxn>
                <a:cxn ang="0">
                  <a:pos x="837" y="578"/>
                </a:cxn>
                <a:cxn ang="0">
                  <a:pos x="940" y="672"/>
                </a:cxn>
                <a:cxn ang="0">
                  <a:pos x="1083" y="703"/>
                </a:cxn>
                <a:cxn ang="0">
                  <a:pos x="1072" y="832"/>
                </a:cxn>
                <a:cxn ang="0">
                  <a:pos x="1137" y="882"/>
                </a:cxn>
                <a:cxn ang="0">
                  <a:pos x="1147" y="1001"/>
                </a:cxn>
                <a:cxn ang="0">
                  <a:pos x="1140" y="1114"/>
                </a:cxn>
                <a:cxn ang="0">
                  <a:pos x="1116" y="1042"/>
                </a:cxn>
                <a:cxn ang="0">
                  <a:pos x="1070" y="1072"/>
                </a:cxn>
                <a:cxn ang="0">
                  <a:pos x="1008" y="1089"/>
                </a:cxn>
                <a:cxn ang="0">
                  <a:pos x="922" y="1086"/>
                </a:cxn>
                <a:cxn ang="0">
                  <a:pos x="930" y="1111"/>
                </a:cxn>
                <a:cxn ang="0">
                  <a:pos x="968" y="1153"/>
                </a:cxn>
                <a:cxn ang="0">
                  <a:pos x="887" y="1225"/>
                </a:cxn>
                <a:cxn ang="0">
                  <a:pos x="951" y="1338"/>
                </a:cxn>
                <a:cxn ang="0">
                  <a:pos x="944" y="1436"/>
                </a:cxn>
                <a:cxn ang="0">
                  <a:pos x="851" y="1461"/>
                </a:cxn>
                <a:cxn ang="0">
                  <a:pos x="779" y="1446"/>
                </a:cxn>
                <a:cxn ang="0">
                  <a:pos x="729" y="1465"/>
                </a:cxn>
                <a:cxn ang="0">
                  <a:pos x="626" y="1465"/>
                </a:cxn>
                <a:cxn ang="0">
                  <a:pos x="565" y="1400"/>
                </a:cxn>
                <a:cxn ang="0">
                  <a:pos x="358" y="1271"/>
                </a:cxn>
                <a:cxn ang="0">
                  <a:pos x="208" y="1250"/>
                </a:cxn>
                <a:cxn ang="0">
                  <a:pos x="169" y="1197"/>
                </a:cxn>
                <a:cxn ang="0">
                  <a:pos x="114" y="1167"/>
                </a:cxn>
                <a:cxn ang="0">
                  <a:pos x="8" y="1107"/>
                </a:cxn>
              </a:cxnLst>
              <a:rect l="0" t="0" r="r" b="b"/>
              <a:pathLst>
                <a:path w="1181" h="1478">
                  <a:moveTo>
                    <a:pt x="0" y="1086"/>
                  </a:moveTo>
                  <a:lnTo>
                    <a:pt x="8" y="1068"/>
                  </a:lnTo>
                  <a:lnTo>
                    <a:pt x="12" y="1050"/>
                  </a:lnTo>
                  <a:lnTo>
                    <a:pt x="21" y="1029"/>
                  </a:lnTo>
                  <a:lnTo>
                    <a:pt x="36" y="1010"/>
                  </a:lnTo>
                  <a:lnTo>
                    <a:pt x="72" y="986"/>
                  </a:lnTo>
                  <a:lnTo>
                    <a:pt x="111" y="968"/>
                  </a:lnTo>
                  <a:lnTo>
                    <a:pt x="136" y="929"/>
                  </a:lnTo>
                  <a:lnTo>
                    <a:pt x="147" y="892"/>
                  </a:lnTo>
                  <a:lnTo>
                    <a:pt x="151" y="871"/>
                  </a:lnTo>
                  <a:lnTo>
                    <a:pt x="147" y="853"/>
                  </a:lnTo>
                  <a:lnTo>
                    <a:pt x="143" y="836"/>
                  </a:lnTo>
                  <a:lnTo>
                    <a:pt x="123" y="760"/>
                  </a:lnTo>
                  <a:lnTo>
                    <a:pt x="118" y="722"/>
                  </a:lnTo>
                  <a:lnTo>
                    <a:pt x="125" y="700"/>
                  </a:lnTo>
                  <a:lnTo>
                    <a:pt x="139" y="682"/>
                  </a:lnTo>
                  <a:lnTo>
                    <a:pt x="143" y="643"/>
                  </a:lnTo>
                  <a:lnTo>
                    <a:pt x="136" y="608"/>
                  </a:lnTo>
                  <a:lnTo>
                    <a:pt x="118" y="589"/>
                  </a:lnTo>
                  <a:lnTo>
                    <a:pt x="97" y="550"/>
                  </a:lnTo>
                  <a:lnTo>
                    <a:pt x="89" y="532"/>
                  </a:lnTo>
                  <a:lnTo>
                    <a:pt x="89" y="520"/>
                  </a:lnTo>
                  <a:lnTo>
                    <a:pt x="93" y="507"/>
                  </a:lnTo>
                  <a:lnTo>
                    <a:pt x="100" y="497"/>
                  </a:lnTo>
                  <a:lnTo>
                    <a:pt x="114" y="492"/>
                  </a:lnTo>
                  <a:lnTo>
                    <a:pt x="136" y="500"/>
                  </a:lnTo>
                  <a:lnTo>
                    <a:pt x="151" y="497"/>
                  </a:lnTo>
                  <a:lnTo>
                    <a:pt x="151" y="472"/>
                  </a:lnTo>
                  <a:lnTo>
                    <a:pt x="151" y="457"/>
                  </a:lnTo>
                  <a:lnTo>
                    <a:pt x="157" y="439"/>
                  </a:lnTo>
                  <a:lnTo>
                    <a:pt x="179" y="435"/>
                  </a:lnTo>
                  <a:lnTo>
                    <a:pt x="204" y="428"/>
                  </a:lnTo>
                  <a:lnTo>
                    <a:pt x="208" y="396"/>
                  </a:lnTo>
                  <a:lnTo>
                    <a:pt x="236" y="336"/>
                  </a:lnTo>
                  <a:lnTo>
                    <a:pt x="262" y="317"/>
                  </a:lnTo>
                  <a:lnTo>
                    <a:pt x="280" y="314"/>
                  </a:lnTo>
                  <a:lnTo>
                    <a:pt x="293" y="300"/>
                  </a:lnTo>
                  <a:lnTo>
                    <a:pt x="293" y="261"/>
                  </a:lnTo>
                  <a:lnTo>
                    <a:pt x="296" y="243"/>
                  </a:lnTo>
                  <a:lnTo>
                    <a:pt x="311" y="222"/>
                  </a:lnTo>
                  <a:lnTo>
                    <a:pt x="329" y="204"/>
                  </a:lnTo>
                  <a:lnTo>
                    <a:pt x="336" y="185"/>
                  </a:lnTo>
                  <a:lnTo>
                    <a:pt x="350" y="178"/>
                  </a:lnTo>
                  <a:lnTo>
                    <a:pt x="386" y="182"/>
                  </a:lnTo>
                  <a:lnTo>
                    <a:pt x="407" y="197"/>
                  </a:lnTo>
                  <a:lnTo>
                    <a:pt x="426" y="182"/>
                  </a:lnTo>
                  <a:lnTo>
                    <a:pt x="426" y="160"/>
                  </a:lnTo>
                  <a:lnTo>
                    <a:pt x="432" y="150"/>
                  </a:lnTo>
                  <a:lnTo>
                    <a:pt x="443" y="143"/>
                  </a:lnTo>
                  <a:lnTo>
                    <a:pt x="461" y="136"/>
                  </a:lnTo>
                  <a:lnTo>
                    <a:pt x="533" y="99"/>
                  </a:lnTo>
                  <a:lnTo>
                    <a:pt x="608" y="60"/>
                  </a:lnTo>
                  <a:lnTo>
                    <a:pt x="626" y="21"/>
                  </a:lnTo>
                  <a:lnTo>
                    <a:pt x="650" y="7"/>
                  </a:lnTo>
                  <a:lnTo>
                    <a:pt x="680" y="0"/>
                  </a:lnTo>
                  <a:lnTo>
                    <a:pt x="693" y="7"/>
                  </a:lnTo>
                  <a:lnTo>
                    <a:pt x="701" y="21"/>
                  </a:lnTo>
                  <a:lnTo>
                    <a:pt x="698" y="39"/>
                  </a:lnTo>
                  <a:lnTo>
                    <a:pt x="682" y="57"/>
                  </a:lnTo>
                  <a:lnTo>
                    <a:pt x="665" y="71"/>
                  </a:lnTo>
                  <a:lnTo>
                    <a:pt x="657" y="97"/>
                  </a:lnTo>
                  <a:lnTo>
                    <a:pt x="657" y="127"/>
                  </a:lnTo>
                  <a:lnTo>
                    <a:pt x="633" y="157"/>
                  </a:lnTo>
                  <a:lnTo>
                    <a:pt x="587" y="182"/>
                  </a:lnTo>
                  <a:lnTo>
                    <a:pt x="554" y="225"/>
                  </a:lnTo>
                  <a:lnTo>
                    <a:pt x="537" y="324"/>
                  </a:lnTo>
                  <a:lnTo>
                    <a:pt x="493" y="393"/>
                  </a:lnTo>
                  <a:lnTo>
                    <a:pt x="493" y="407"/>
                  </a:lnTo>
                  <a:lnTo>
                    <a:pt x="511" y="411"/>
                  </a:lnTo>
                  <a:lnTo>
                    <a:pt x="554" y="396"/>
                  </a:lnTo>
                  <a:lnTo>
                    <a:pt x="572" y="411"/>
                  </a:lnTo>
                  <a:lnTo>
                    <a:pt x="583" y="500"/>
                  </a:lnTo>
                  <a:lnTo>
                    <a:pt x="615" y="536"/>
                  </a:lnTo>
                  <a:lnTo>
                    <a:pt x="665" y="561"/>
                  </a:lnTo>
                  <a:lnTo>
                    <a:pt x="714" y="568"/>
                  </a:lnTo>
                  <a:lnTo>
                    <a:pt x="768" y="550"/>
                  </a:lnTo>
                  <a:lnTo>
                    <a:pt x="797" y="553"/>
                  </a:lnTo>
                  <a:lnTo>
                    <a:pt x="837" y="578"/>
                  </a:lnTo>
                  <a:lnTo>
                    <a:pt x="869" y="617"/>
                  </a:lnTo>
                  <a:lnTo>
                    <a:pt x="901" y="654"/>
                  </a:lnTo>
                  <a:lnTo>
                    <a:pt x="940" y="672"/>
                  </a:lnTo>
                  <a:lnTo>
                    <a:pt x="994" y="649"/>
                  </a:lnTo>
                  <a:lnTo>
                    <a:pt x="1065" y="668"/>
                  </a:lnTo>
                  <a:lnTo>
                    <a:pt x="1083" y="703"/>
                  </a:lnTo>
                  <a:lnTo>
                    <a:pt x="1079" y="742"/>
                  </a:lnTo>
                  <a:lnTo>
                    <a:pt x="1065" y="792"/>
                  </a:lnTo>
                  <a:lnTo>
                    <a:pt x="1072" y="832"/>
                  </a:lnTo>
                  <a:lnTo>
                    <a:pt x="1098" y="846"/>
                  </a:lnTo>
                  <a:lnTo>
                    <a:pt x="1123" y="857"/>
                  </a:lnTo>
                  <a:lnTo>
                    <a:pt x="1137" y="882"/>
                  </a:lnTo>
                  <a:lnTo>
                    <a:pt x="1104" y="908"/>
                  </a:lnTo>
                  <a:lnTo>
                    <a:pt x="1116" y="961"/>
                  </a:lnTo>
                  <a:lnTo>
                    <a:pt x="1147" y="1001"/>
                  </a:lnTo>
                  <a:lnTo>
                    <a:pt x="1169" y="1047"/>
                  </a:lnTo>
                  <a:lnTo>
                    <a:pt x="1181" y="1104"/>
                  </a:lnTo>
                  <a:lnTo>
                    <a:pt x="1140" y="1114"/>
                  </a:lnTo>
                  <a:lnTo>
                    <a:pt x="1130" y="1100"/>
                  </a:lnTo>
                  <a:lnTo>
                    <a:pt x="1123" y="1060"/>
                  </a:lnTo>
                  <a:lnTo>
                    <a:pt x="1116" y="1042"/>
                  </a:lnTo>
                  <a:lnTo>
                    <a:pt x="1094" y="1054"/>
                  </a:lnTo>
                  <a:lnTo>
                    <a:pt x="1087" y="1072"/>
                  </a:lnTo>
                  <a:lnTo>
                    <a:pt x="1070" y="1072"/>
                  </a:lnTo>
                  <a:lnTo>
                    <a:pt x="1051" y="1054"/>
                  </a:lnTo>
                  <a:lnTo>
                    <a:pt x="1019" y="1065"/>
                  </a:lnTo>
                  <a:lnTo>
                    <a:pt x="1008" y="1089"/>
                  </a:lnTo>
                  <a:lnTo>
                    <a:pt x="990" y="1096"/>
                  </a:lnTo>
                  <a:lnTo>
                    <a:pt x="959" y="1082"/>
                  </a:lnTo>
                  <a:lnTo>
                    <a:pt x="922" y="1086"/>
                  </a:lnTo>
                  <a:lnTo>
                    <a:pt x="904" y="1096"/>
                  </a:lnTo>
                  <a:lnTo>
                    <a:pt x="908" y="1107"/>
                  </a:lnTo>
                  <a:lnTo>
                    <a:pt x="930" y="1111"/>
                  </a:lnTo>
                  <a:lnTo>
                    <a:pt x="959" y="1118"/>
                  </a:lnTo>
                  <a:lnTo>
                    <a:pt x="973" y="1132"/>
                  </a:lnTo>
                  <a:lnTo>
                    <a:pt x="968" y="1153"/>
                  </a:lnTo>
                  <a:lnTo>
                    <a:pt x="915" y="1179"/>
                  </a:lnTo>
                  <a:lnTo>
                    <a:pt x="894" y="1197"/>
                  </a:lnTo>
                  <a:lnTo>
                    <a:pt x="887" y="1225"/>
                  </a:lnTo>
                  <a:lnTo>
                    <a:pt x="894" y="1261"/>
                  </a:lnTo>
                  <a:lnTo>
                    <a:pt x="918" y="1301"/>
                  </a:lnTo>
                  <a:lnTo>
                    <a:pt x="951" y="1338"/>
                  </a:lnTo>
                  <a:lnTo>
                    <a:pt x="962" y="1371"/>
                  </a:lnTo>
                  <a:lnTo>
                    <a:pt x="959" y="1412"/>
                  </a:lnTo>
                  <a:lnTo>
                    <a:pt x="944" y="1436"/>
                  </a:lnTo>
                  <a:lnTo>
                    <a:pt x="936" y="1478"/>
                  </a:lnTo>
                  <a:lnTo>
                    <a:pt x="879" y="1474"/>
                  </a:lnTo>
                  <a:lnTo>
                    <a:pt x="851" y="1461"/>
                  </a:lnTo>
                  <a:lnTo>
                    <a:pt x="833" y="1443"/>
                  </a:lnTo>
                  <a:lnTo>
                    <a:pt x="807" y="1443"/>
                  </a:lnTo>
                  <a:lnTo>
                    <a:pt x="779" y="1446"/>
                  </a:lnTo>
                  <a:lnTo>
                    <a:pt x="765" y="1465"/>
                  </a:lnTo>
                  <a:lnTo>
                    <a:pt x="747" y="1465"/>
                  </a:lnTo>
                  <a:lnTo>
                    <a:pt x="729" y="1465"/>
                  </a:lnTo>
                  <a:lnTo>
                    <a:pt x="698" y="1453"/>
                  </a:lnTo>
                  <a:lnTo>
                    <a:pt x="657" y="1446"/>
                  </a:lnTo>
                  <a:lnTo>
                    <a:pt x="626" y="1465"/>
                  </a:lnTo>
                  <a:lnTo>
                    <a:pt x="608" y="1465"/>
                  </a:lnTo>
                  <a:lnTo>
                    <a:pt x="587" y="1446"/>
                  </a:lnTo>
                  <a:lnTo>
                    <a:pt x="565" y="1400"/>
                  </a:lnTo>
                  <a:lnTo>
                    <a:pt x="537" y="1361"/>
                  </a:lnTo>
                  <a:lnTo>
                    <a:pt x="447" y="1329"/>
                  </a:lnTo>
                  <a:lnTo>
                    <a:pt x="358" y="1271"/>
                  </a:lnTo>
                  <a:lnTo>
                    <a:pt x="287" y="1246"/>
                  </a:lnTo>
                  <a:lnTo>
                    <a:pt x="243" y="1243"/>
                  </a:lnTo>
                  <a:lnTo>
                    <a:pt x="208" y="1250"/>
                  </a:lnTo>
                  <a:lnTo>
                    <a:pt x="179" y="1246"/>
                  </a:lnTo>
                  <a:lnTo>
                    <a:pt x="169" y="1227"/>
                  </a:lnTo>
                  <a:lnTo>
                    <a:pt x="169" y="1197"/>
                  </a:lnTo>
                  <a:lnTo>
                    <a:pt x="176" y="1167"/>
                  </a:lnTo>
                  <a:lnTo>
                    <a:pt x="165" y="1165"/>
                  </a:lnTo>
                  <a:lnTo>
                    <a:pt x="114" y="1167"/>
                  </a:lnTo>
                  <a:lnTo>
                    <a:pt x="79" y="1161"/>
                  </a:lnTo>
                  <a:lnTo>
                    <a:pt x="43" y="1135"/>
                  </a:lnTo>
                  <a:lnTo>
                    <a:pt x="8" y="1107"/>
                  </a:lnTo>
                  <a:lnTo>
                    <a:pt x="0" y="1086"/>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1" name="Freeform 190"/>
            <p:cNvSpPr>
              <a:spLocks/>
            </p:cNvSpPr>
            <p:nvPr/>
          </p:nvSpPr>
          <p:spPr bwMode="auto">
            <a:xfrm>
              <a:off x="2658135" y="4482953"/>
              <a:ext cx="167709" cy="173706"/>
            </a:xfrm>
            <a:custGeom>
              <a:avLst/>
              <a:gdLst/>
              <a:ahLst/>
              <a:cxnLst>
                <a:cxn ang="0">
                  <a:pos x="44" y="435"/>
                </a:cxn>
                <a:cxn ang="0">
                  <a:pos x="81" y="395"/>
                </a:cxn>
                <a:cxn ang="0">
                  <a:pos x="78" y="360"/>
                </a:cxn>
                <a:cxn ang="0">
                  <a:pos x="46" y="375"/>
                </a:cxn>
                <a:cxn ang="0">
                  <a:pos x="21" y="379"/>
                </a:cxn>
                <a:cxn ang="0">
                  <a:pos x="8" y="363"/>
                </a:cxn>
                <a:cxn ang="0">
                  <a:pos x="0" y="326"/>
                </a:cxn>
                <a:cxn ang="0">
                  <a:pos x="15" y="249"/>
                </a:cxn>
                <a:cxn ang="0">
                  <a:pos x="61" y="113"/>
                </a:cxn>
                <a:cxn ang="0">
                  <a:pos x="81" y="49"/>
                </a:cxn>
                <a:cxn ang="0">
                  <a:pos x="118" y="18"/>
                </a:cxn>
                <a:cxn ang="0">
                  <a:pos x="151" y="18"/>
                </a:cxn>
                <a:cxn ang="0">
                  <a:pos x="222" y="71"/>
                </a:cxn>
                <a:cxn ang="0">
                  <a:pos x="303" y="75"/>
                </a:cxn>
                <a:cxn ang="0">
                  <a:pos x="312" y="107"/>
                </a:cxn>
                <a:cxn ang="0">
                  <a:pos x="322" y="157"/>
                </a:cxn>
                <a:cxn ang="0">
                  <a:pos x="386" y="157"/>
                </a:cxn>
                <a:cxn ang="0">
                  <a:pos x="497" y="182"/>
                </a:cxn>
                <a:cxn ang="0">
                  <a:pos x="511" y="243"/>
                </a:cxn>
                <a:cxn ang="0">
                  <a:pos x="518" y="303"/>
                </a:cxn>
                <a:cxn ang="0">
                  <a:pos x="476" y="354"/>
                </a:cxn>
                <a:cxn ang="0">
                  <a:pos x="446" y="395"/>
                </a:cxn>
                <a:cxn ang="0">
                  <a:pos x="351" y="428"/>
                </a:cxn>
                <a:cxn ang="0">
                  <a:pos x="261" y="467"/>
                </a:cxn>
                <a:cxn ang="0">
                  <a:pos x="240" y="550"/>
                </a:cxn>
                <a:cxn ang="0">
                  <a:pos x="197" y="633"/>
                </a:cxn>
                <a:cxn ang="0">
                  <a:pos x="139" y="647"/>
                </a:cxn>
                <a:cxn ang="0">
                  <a:pos x="114" y="607"/>
                </a:cxn>
                <a:cxn ang="0">
                  <a:pos x="72" y="610"/>
                </a:cxn>
                <a:cxn ang="0">
                  <a:pos x="54" y="582"/>
                </a:cxn>
                <a:cxn ang="0">
                  <a:pos x="46" y="499"/>
                </a:cxn>
                <a:cxn ang="0">
                  <a:pos x="12" y="478"/>
                </a:cxn>
              </a:cxnLst>
              <a:rect l="0" t="0" r="r" b="b"/>
              <a:pathLst>
                <a:path w="522" h="650">
                  <a:moveTo>
                    <a:pt x="12" y="478"/>
                  </a:moveTo>
                  <a:lnTo>
                    <a:pt x="44" y="435"/>
                  </a:lnTo>
                  <a:lnTo>
                    <a:pt x="65" y="417"/>
                  </a:lnTo>
                  <a:lnTo>
                    <a:pt x="81" y="395"/>
                  </a:lnTo>
                  <a:lnTo>
                    <a:pt x="86" y="379"/>
                  </a:lnTo>
                  <a:lnTo>
                    <a:pt x="78" y="360"/>
                  </a:lnTo>
                  <a:lnTo>
                    <a:pt x="65" y="360"/>
                  </a:lnTo>
                  <a:lnTo>
                    <a:pt x="46" y="375"/>
                  </a:lnTo>
                  <a:lnTo>
                    <a:pt x="36" y="382"/>
                  </a:lnTo>
                  <a:lnTo>
                    <a:pt x="21" y="379"/>
                  </a:lnTo>
                  <a:lnTo>
                    <a:pt x="15" y="370"/>
                  </a:lnTo>
                  <a:lnTo>
                    <a:pt x="8" y="363"/>
                  </a:lnTo>
                  <a:lnTo>
                    <a:pt x="0" y="343"/>
                  </a:lnTo>
                  <a:lnTo>
                    <a:pt x="0" y="326"/>
                  </a:lnTo>
                  <a:lnTo>
                    <a:pt x="3" y="307"/>
                  </a:lnTo>
                  <a:lnTo>
                    <a:pt x="15" y="249"/>
                  </a:lnTo>
                  <a:lnTo>
                    <a:pt x="32" y="190"/>
                  </a:lnTo>
                  <a:lnTo>
                    <a:pt x="61" y="113"/>
                  </a:lnTo>
                  <a:lnTo>
                    <a:pt x="72" y="75"/>
                  </a:lnTo>
                  <a:lnTo>
                    <a:pt x="81" y="49"/>
                  </a:lnTo>
                  <a:lnTo>
                    <a:pt x="93" y="39"/>
                  </a:lnTo>
                  <a:lnTo>
                    <a:pt x="118" y="18"/>
                  </a:lnTo>
                  <a:lnTo>
                    <a:pt x="143" y="0"/>
                  </a:lnTo>
                  <a:lnTo>
                    <a:pt x="151" y="18"/>
                  </a:lnTo>
                  <a:lnTo>
                    <a:pt x="186" y="49"/>
                  </a:lnTo>
                  <a:lnTo>
                    <a:pt x="222" y="71"/>
                  </a:lnTo>
                  <a:lnTo>
                    <a:pt x="257" y="79"/>
                  </a:lnTo>
                  <a:lnTo>
                    <a:pt x="303" y="75"/>
                  </a:lnTo>
                  <a:lnTo>
                    <a:pt x="319" y="81"/>
                  </a:lnTo>
                  <a:lnTo>
                    <a:pt x="312" y="107"/>
                  </a:lnTo>
                  <a:lnTo>
                    <a:pt x="308" y="139"/>
                  </a:lnTo>
                  <a:lnTo>
                    <a:pt x="322" y="157"/>
                  </a:lnTo>
                  <a:lnTo>
                    <a:pt x="351" y="160"/>
                  </a:lnTo>
                  <a:lnTo>
                    <a:pt x="386" y="157"/>
                  </a:lnTo>
                  <a:lnTo>
                    <a:pt x="430" y="160"/>
                  </a:lnTo>
                  <a:lnTo>
                    <a:pt x="497" y="182"/>
                  </a:lnTo>
                  <a:lnTo>
                    <a:pt x="490" y="210"/>
                  </a:lnTo>
                  <a:lnTo>
                    <a:pt x="511" y="243"/>
                  </a:lnTo>
                  <a:lnTo>
                    <a:pt x="522" y="278"/>
                  </a:lnTo>
                  <a:lnTo>
                    <a:pt x="518" y="303"/>
                  </a:lnTo>
                  <a:lnTo>
                    <a:pt x="504" y="332"/>
                  </a:lnTo>
                  <a:lnTo>
                    <a:pt x="476" y="354"/>
                  </a:lnTo>
                  <a:lnTo>
                    <a:pt x="458" y="367"/>
                  </a:lnTo>
                  <a:lnTo>
                    <a:pt x="446" y="395"/>
                  </a:lnTo>
                  <a:lnTo>
                    <a:pt x="426" y="414"/>
                  </a:lnTo>
                  <a:lnTo>
                    <a:pt x="351" y="428"/>
                  </a:lnTo>
                  <a:lnTo>
                    <a:pt x="279" y="457"/>
                  </a:lnTo>
                  <a:lnTo>
                    <a:pt x="261" y="467"/>
                  </a:lnTo>
                  <a:lnTo>
                    <a:pt x="247" y="493"/>
                  </a:lnTo>
                  <a:lnTo>
                    <a:pt x="240" y="550"/>
                  </a:lnTo>
                  <a:lnTo>
                    <a:pt x="222" y="603"/>
                  </a:lnTo>
                  <a:lnTo>
                    <a:pt x="197" y="633"/>
                  </a:lnTo>
                  <a:lnTo>
                    <a:pt x="160" y="650"/>
                  </a:lnTo>
                  <a:lnTo>
                    <a:pt x="139" y="647"/>
                  </a:lnTo>
                  <a:lnTo>
                    <a:pt x="129" y="621"/>
                  </a:lnTo>
                  <a:lnTo>
                    <a:pt x="114" y="607"/>
                  </a:lnTo>
                  <a:lnTo>
                    <a:pt x="93" y="601"/>
                  </a:lnTo>
                  <a:lnTo>
                    <a:pt x="72" y="610"/>
                  </a:lnTo>
                  <a:lnTo>
                    <a:pt x="58" y="603"/>
                  </a:lnTo>
                  <a:lnTo>
                    <a:pt x="54" y="582"/>
                  </a:lnTo>
                  <a:lnTo>
                    <a:pt x="61" y="539"/>
                  </a:lnTo>
                  <a:lnTo>
                    <a:pt x="46" y="499"/>
                  </a:lnTo>
                  <a:lnTo>
                    <a:pt x="21" y="478"/>
                  </a:lnTo>
                  <a:lnTo>
                    <a:pt x="12" y="47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2" name="Freeform 191"/>
            <p:cNvSpPr>
              <a:spLocks/>
            </p:cNvSpPr>
            <p:nvPr/>
          </p:nvSpPr>
          <p:spPr bwMode="auto">
            <a:xfrm>
              <a:off x="3234517" y="4275781"/>
              <a:ext cx="140722" cy="189642"/>
            </a:xfrm>
            <a:custGeom>
              <a:avLst/>
              <a:gdLst/>
              <a:ahLst/>
              <a:cxnLst>
                <a:cxn ang="0">
                  <a:pos x="107" y="0"/>
                </a:cxn>
                <a:cxn ang="0">
                  <a:pos x="167" y="3"/>
                </a:cxn>
                <a:cxn ang="0">
                  <a:pos x="185" y="7"/>
                </a:cxn>
                <a:cxn ang="0">
                  <a:pos x="211" y="14"/>
                </a:cxn>
                <a:cxn ang="0">
                  <a:pos x="222" y="25"/>
                </a:cxn>
                <a:cxn ang="0">
                  <a:pos x="264" y="82"/>
                </a:cxn>
                <a:cxn ang="0">
                  <a:pos x="282" y="100"/>
                </a:cxn>
                <a:cxn ang="0">
                  <a:pos x="303" y="121"/>
                </a:cxn>
                <a:cxn ang="0">
                  <a:pos x="314" y="143"/>
                </a:cxn>
                <a:cxn ang="0">
                  <a:pos x="326" y="169"/>
                </a:cxn>
                <a:cxn ang="0">
                  <a:pos x="342" y="193"/>
                </a:cxn>
                <a:cxn ang="0">
                  <a:pos x="349" y="200"/>
                </a:cxn>
                <a:cxn ang="0">
                  <a:pos x="361" y="210"/>
                </a:cxn>
                <a:cxn ang="0">
                  <a:pos x="382" y="225"/>
                </a:cxn>
                <a:cxn ang="0">
                  <a:pos x="370" y="231"/>
                </a:cxn>
                <a:cxn ang="0">
                  <a:pos x="357" y="289"/>
                </a:cxn>
                <a:cxn ang="0">
                  <a:pos x="349" y="310"/>
                </a:cxn>
                <a:cxn ang="0">
                  <a:pos x="333" y="329"/>
                </a:cxn>
                <a:cxn ang="0">
                  <a:pos x="317" y="340"/>
                </a:cxn>
                <a:cxn ang="0">
                  <a:pos x="300" y="342"/>
                </a:cxn>
                <a:cxn ang="0">
                  <a:pos x="289" y="361"/>
                </a:cxn>
                <a:cxn ang="0">
                  <a:pos x="300" y="382"/>
                </a:cxn>
                <a:cxn ang="0">
                  <a:pos x="308" y="407"/>
                </a:cxn>
                <a:cxn ang="0">
                  <a:pos x="308" y="444"/>
                </a:cxn>
                <a:cxn ang="0">
                  <a:pos x="336" y="481"/>
                </a:cxn>
                <a:cxn ang="0">
                  <a:pos x="378" y="514"/>
                </a:cxn>
                <a:cxn ang="0">
                  <a:pos x="400" y="546"/>
                </a:cxn>
                <a:cxn ang="0">
                  <a:pos x="407" y="589"/>
                </a:cxn>
                <a:cxn ang="0">
                  <a:pos x="435" y="608"/>
                </a:cxn>
                <a:cxn ang="0">
                  <a:pos x="374" y="643"/>
                </a:cxn>
                <a:cxn ang="0">
                  <a:pos x="326" y="696"/>
                </a:cxn>
                <a:cxn ang="0">
                  <a:pos x="296" y="714"/>
                </a:cxn>
                <a:cxn ang="0">
                  <a:pos x="235" y="714"/>
                </a:cxn>
                <a:cxn ang="0">
                  <a:pos x="182" y="700"/>
                </a:cxn>
                <a:cxn ang="0">
                  <a:pos x="164" y="675"/>
                </a:cxn>
                <a:cxn ang="0">
                  <a:pos x="146" y="611"/>
                </a:cxn>
                <a:cxn ang="0">
                  <a:pos x="132" y="578"/>
                </a:cxn>
                <a:cxn ang="0">
                  <a:pos x="111" y="560"/>
                </a:cxn>
                <a:cxn ang="0">
                  <a:pos x="114" y="536"/>
                </a:cxn>
                <a:cxn ang="0">
                  <a:pos x="127" y="500"/>
                </a:cxn>
                <a:cxn ang="0">
                  <a:pos x="135" y="457"/>
                </a:cxn>
                <a:cxn ang="0">
                  <a:pos x="121" y="415"/>
                </a:cxn>
                <a:cxn ang="0">
                  <a:pos x="118" y="375"/>
                </a:cxn>
                <a:cxn ang="0">
                  <a:pos x="100" y="350"/>
                </a:cxn>
                <a:cxn ang="0">
                  <a:pos x="71" y="350"/>
                </a:cxn>
                <a:cxn ang="0">
                  <a:pos x="39" y="333"/>
                </a:cxn>
                <a:cxn ang="0">
                  <a:pos x="21" y="278"/>
                </a:cxn>
                <a:cxn ang="0">
                  <a:pos x="24" y="239"/>
                </a:cxn>
                <a:cxn ang="0">
                  <a:pos x="17" y="210"/>
                </a:cxn>
                <a:cxn ang="0">
                  <a:pos x="0" y="193"/>
                </a:cxn>
                <a:cxn ang="0">
                  <a:pos x="17" y="174"/>
                </a:cxn>
                <a:cxn ang="0">
                  <a:pos x="71" y="172"/>
                </a:cxn>
                <a:cxn ang="0">
                  <a:pos x="88" y="153"/>
                </a:cxn>
                <a:cxn ang="0">
                  <a:pos x="35" y="139"/>
                </a:cxn>
                <a:cxn ang="0">
                  <a:pos x="24" y="107"/>
                </a:cxn>
                <a:cxn ang="0">
                  <a:pos x="32" y="86"/>
                </a:cxn>
                <a:cxn ang="0">
                  <a:pos x="58" y="74"/>
                </a:cxn>
                <a:cxn ang="0">
                  <a:pos x="86" y="67"/>
                </a:cxn>
                <a:cxn ang="0">
                  <a:pos x="100" y="54"/>
                </a:cxn>
                <a:cxn ang="0">
                  <a:pos x="104" y="14"/>
                </a:cxn>
                <a:cxn ang="0">
                  <a:pos x="107" y="0"/>
                </a:cxn>
              </a:cxnLst>
              <a:rect l="0" t="0" r="r" b="b"/>
              <a:pathLst>
                <a:path w="435" h="714">
                  <a:moveTo>
                    <a:pt x="107" y="0"/>
                  </a:moveTo>
                  <a:lnTo>
                    <a:pt x="167" y="3"/>
                  </a:lnTo>
                  <a:lnTo>
                    <a:pt x="185" y="7"/>
                  </a:lnTo>
                  <a:lnTo>
                    <a:pt x="211" y="14"/>
                  </a:lnTo>
                  <a:lnTo>
                    <a:pt x="222" y="25"/>
                  </a:lnTo>
                  <a:lnTo>
                    <a:pt x="264" y="82"/>
                  </a:lnTo>
                  <a:lnTo>
                    <a:pt x="282" y="100"/>
                  </a:lnTo>
                  <a:lnTo>
                    <a:pt x="303" y="121"/>
                  </a:lnTo>
                  <a:lnTo>
                    <a:pt x="314" y="143"/>
                  </a:lnTo>
                  <a:lnTo>
                    <a:pt x="326" y="169"/>
                  </a:lnTo>
                  <a:lnTo>
                    <a:pt x="342" y="193"/>
                  </a:lnTo>
                  <a:lnTo>
                    <a:pt x="349" y="200"/>
                  </a:lnTo>
                  <a:lnTo>
                    <a:pt x="361" y="210"/>
                  </a:lnTo>
                  <a:lnTo>
                    <a:pt x="382" y="225"/>
                  </a:lnTo>
                  <a:lnTo>
                    <a:pt x="370" y="231"/>
                  </a:lnTo>
                  <a:lnTo>
                    <a:pt x="357" y="289"/>
                  </a:lnTo>
                  <a:lnTo>
                    <a:pt x="349" y="310"/>
                  </a:lnTo>
                  <a:lnTo>
                    <a:pt x="333" y="329"/>
                  </a:lnTo>
                  <a:lnTo>
                    <a:pt x="317" y="340"/>
                  </a:lnTo>
                  <a:lnTo>
                    <a:pt x="300" y="342"/>
                  </a:lnTo>
                  <a:lnTo>
                    <a:pt x="289" y="361"/>
                  </a:lnTo>
                  <a:lnTo>
                    <a:pt x="300" y="382"/>
                  </a:lnTo>
                  <a:lnTo>
                    <a:pt x="308" y="407"/>
                  </a:lnTo>
                  <a:lnTo>
                    <a:pt x="308" y="444"/>
                  </a:lnTo>
                  <a:lnTo>
                    <a:pt x="336" y="481"/>
                  </a:lnTo>
                  <a:lnTo>
                    <a:pt x="378" y="514"/>
                  </a:lnTo>
                  <a:lnTo>
                    <a:pt x="400" y="546"/>
                  </a:lnTo>
                  <a:lnTo>
                    <a:pt x="407" y="589"/>
                  </a:lnTo>
                  <a:lnTo>
                    <a:pt x="435" y="608"/>
                  </a:lnTo>
                  <a:lnTo>
                    <a:pt x="374" y="643"/>
                  </a:lnTo>
                  <a:lnTo>
                    <a:pt x="326" y="696"/>
                  </a:lnTo>
                  <a:lnTo>
                    <a:pt x="296" y="714"/>
                  </a:lnTo>
                  <a:lnTo>
                    <a:pt x="235" y="714"/>
                  </a:lnTo>
                  <a:lnTo>
                    <a:pt x="182" y="700"/>
                  </a:lnTo>
                  <a:lnTo>
                    <a:pt x="164" y="675"/>
                  </a:lnTo>
                  <a:lnTo>
                    <a:pt x="146" y="611"/>
                  </a:lnTo>
                  <a:lnTo>
                    <a:pt x="132" y="578"/>
                  </a:lnTo>
                  <a:lnTo>
                    <a:pt x="111" y="560"/>
                  </a:lnTo>
                  <a:lnTo>
                    <a:pt x="114" y="536"/>
                  </a:lnTo>
                  <a:lnTo>
                    <a:pt x="127" y="500"/>
                  </a:lnTo>
                  <a:lnTo>
                    <a:pt x="135" y="457"/>
                  </a:lnTo>
                  <a:lnTo>
                    <a:pt x="121" y="415"/>
                  </a:lnTo>
                  <a:lnTo>
                    <a:pt x="118" y="375"/>
                  </a:lnTo>
                  <a:lnTo>
                    <a:pt x="100" y="350"/>
                  </a:lnTo>
                  <a:lnTo>
                    <a:pt x="71" y="350"/>
                  </a:lnTo>
                  <a:lnTo>
                    <a:pt x="39" y="333"/>
                  </a:lnTo>
                  <a:lnTo>
                    <a:pt x="21" y="278"/>
                  </a:lnTo>
                  <a:lnTo>
                    <a:pt x="24" y="239"/>
                  </a:lnTo>
                  <a:lnTo>
                    <a:pt x="17" y="210"/>
                  </a:lnTo>
                  <a:lnTo>
                    <a:pt x="0" y="193"/>
                  </a:lnTo>
                  <a:lnTo>
                    <a:pt x="17" y="174"/>
                  </a:lnTo>
                  <a:lnTo>
                    <a:pt x="71" y="172"/>
                  </a:lnTo>
                  <a:lnTo>
                    <a:pt x="88" y="153"/>
                  </a:lnTo>
                  <a:lnTo>
                    <a:pt x="35" y="139"/>
                  </a:lnTo>
                  <a:lnTo>
                    <a:pt x="24" y="107"/>
                  </a:lnTo>
                  <a:lnTo>
                    <a:pt x="32" y="86"/>
                  </a:lnTo>
                  <a:lnTo>
                    <a:pt x="58" y="74"/>
                  </a:lnTo>
                  <a:lnTo>
                    <a:pt x="86" y="67"/>
                  </a:lnTo>
                  <a:lnTo>
                    <a:pt x="100" y="54"/>
                  </a:lnTo>
                  <a:lnTo>
                    <a:pt x="104" y="14"/>
                  </a:lnTo>
                  <a:lnTo>
                    <a:pt x="107"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3" name="Freeform 192"/>
            <p:cNvSpPr>
              <a:spLocks/>
            </p:cNvSpPr>
            <p:nvPr/>
          </p:nvSpPr>
          <p:spPr bwMode="auto">
            <a:xfrm>
              <a:off x="3327046" y="4326777"/>
              <a:ext cx="125300" cy="109961"/>
            </a:xfrm>
            <a:custGeom>
              <a:avLst/>
              <a:gdLst/>
              <a:ahLst/>
              <a:cxnLst>
                <a:cxn ang="0">
                  <a:pos x="93" y="32"/>
                </a:cxn>
                <a:cxn ang="0">
                  <a:pos x="133" y="39"/>
                </a:cxn>
                <a:cxn ang="0">
                  <a:pos x="187" y="20"/>
                </a:cxn>
                <a:cxn ang="0">
                  <a:pos x="207" y="20"/>
                </a:cxn>
                <a:cxn ang="0">
                  <a:pos x="261" y="13"/>
                </a:cxn>
                <a:cxn ang="0">
                  <a:pos x="318" y="0"/>
                </a:cxn>
                <a:cxn ang="0">
                  <a:pos x="394" y="0"/>
                </a:cxn>
                <a:cxn ang="0">
                  <a:pos x="383" y="0"/>
                </a:cxn>
                <a:cxn ang="0">
                  <a:pos x="364" y="20"/>
                </a:cxn>
                <a:cxn ang="0">
                  <a:pos x="339" y="71"/>
                </a:cxn>
                <a:cxn ang="0">
                  <a:pos x="333" y="88"/>
                </a:cxn>
                <a:cxn ang="0">
                  <a:pos x="333" y="106"/>
                </a:cxn>
                <a:cxn ang="0">
                  <a:pos x="333" y="124"/>
                </a:cxn>
                <a:cxn ang="0">
                  <a:pos x="344" y="146"/>
                </a:cxn>
                <a:cxn ang="0">
                  <a:pos x="364" y="185"/>
                </a:cxn>
                <a:cxn ang="0">
                  <a:pos x="379" y="217"/>
                </a:cxn>
                <a:cxn ang="0">
                  <a:pos x="376" y="249"/>
                </a:cxn>
                <a:cxn ang="0">
                  <a:pos x="358" y="282"/>
                </a:cxn>
                <a:cxn ang="0">
                  <a:pos x="318" y="335"/>
                </a:cxn>
                <a:cxn ang="0">
                  <a:pos x="311" y="321"/>
                </a:cxn>
                <a:cxn ang="0">
                  <a:pos x="294" y="324"/>
                </a:cxn>
                <a:cxn ang="0">
                  <a:pos x="276" y="324"/>
                </a:cxn>
                <a:cxn ang="0">
                  <a:pos x="272" y="353"/>
                </a:cxn>
                <a:cxn ang="0">
                  <a:pos x="251" y="365"/>
                </a:cxn>
                <a:cxn ang="0">
                  <a:pos x="233" y="342"/>
                </a:cxn>
                <a:cxn ang="0">
                  <a:pos x="207" y="342"/>
                </a:cxn>
                <a:cxn ang="0">
                  <a:pos x="191" y="378"/>
                </a:cxn>
                <a:cxn ang="0">
                  <a:pos x="175" y="402"/>
                </a:cxn>
                <a:cxn ang="0">
                  <a:pos x="150" y="414"/>
                </a:cxn>
                <a:cxn ang="0">
                  <a:pos x="122" y="395"/>
                </a:cxn>
                <a:cxn ang="0">
                  <a:pos x="115" y="353"/>
                </a:cxn>
                <a:cxn ang="0">
                  <a:pos x="93" y="321"/>
                </a:cxn>
                <a:cxn ang="0">
                  <a:pos x="51" y="291"/>
                </a:cxn>
                <a:cxn ang="0">
                  <a:pos x="23" y="249"/>
                </a:cxn>
                <a:cxn ang="0">
                  <a:pos x="23" y="217"/>
                </a:cxn>
                <a:cxn ang="0">
                  <a:pos x="11" y="189"/>
                </a:cxn>
                <a:cxn ang="0">
                  <a:pos x="0" y="171"/>
                </a:cxn>
                <a:cxn ang="0">
                  <a:pos x="11" y="152"/>
                </a:cxn>
                <a:cxn ang="0">
                  <a:pos x="32" y="146"/>
                </a:cxn>
                <a:cxn ang="0">
                  <a:pos x="48" y="139"/>
                </a:cxn>
                <a:cxn ang="0">
                  <a:pos x="64" y="118"/>
                </a:cxn>
                <a:cxn ang="0">
                  <a:pos x="69" y="95"/>
                </a:cxn>
                <a:cxn ang="0">
                  <a:pos x="85" y="39"/>
                </a:cxn>
                <a:cxn ang="0">
                  <a:pos x="93" y="32"/>
                </a:cxn>
              </a:cxnLst>
              <a:rect l="0" t="0" r="r" b="b"/>
              <a:pathLst>
                <a:path w="394" h="414">
                  <a:moveTo>
                    <a:pt x="93" y="32"/>
                  </a:moveTo>
                  <a:lnTo>
                    <a:pt x="133" y="39"/>
                  </a:lnTo>
                  <a:lnTo>
                    <a:pt x="187" y="20"/>
                  </a:lnTo>
                  <a:lnTo>
                    <a:pt x="207" y="20"/>
                  </a:lnTo>
                  <a:lnTo>
                    <a:pt x="261" y="13"/>
                  </a:lnTo>
                  <a:lnTo>
                    <a:pt x="318" y="0"/>
                  </a:lnTo>
                  <a:lnTo>
                    <a:pt x="394" y="0"/>
                  </a:lnTo>
                  <a:lnTo>
                    <a:pt x="383" y="0"/>
                  </a:lnTo>
                  <a:lnTo>
                    <a:pt x="364" y="20"/>
                  </a:lnTo>
                  <a:lnTo>
                    <a:pt x="339" y="71"/>
                  </a:lnTo>
                  <a:lnTo>
                    <a:pt x="333" y="88"/>
                  </a:lnTo>
                  <a:lnTo>
                    <a:pt x="333" y="106"/>
                  </a:lnTo>
                  <a:lnTo>
                    <a:pt x="333" y="124"/>
                  </a:lnTo>
                  <a:lnTo>
                    <a:pt x="344" y="146"/>
                  </a:lnTo>
                  <a:lnTo>
                    <a:pt x="364" y="185"/>
                  </a:lnTo>
                  <a:lnTo>
                    <a:pt x="379" y="217"/>
                  </a:lnTo>
                  <a:lnTo>
                    <a:pt x="376" y="249"/>
                  </a:lnTo>
                  <a:lnTo>
                    <a:pt x="358" y="282"/>
                  </a:lnTo>
                  <a:lnTo>
                    <a:pt x="318" y="335"/>
                  </a:lnTo>
                  <a:lnTo>
                    <a:pt x="311" y="321"/>
                  </a:lnTo>
                  <a:lnTo>
                    <a:pt x="294" y="324"/>
                  </a:lnTo>
                  <a:lnTo>
                    <a:pt x="276" y="324"/>
                  </a:lnTo>
                  <a:lnTo>
                    <a:pt x="272" y="353"/>
                  </a:lnTo>
                  <a:lnTo>
                    <a:pt x="251" y="365"/>
                  </a:lnTo>
                  <a:lnTo>
                    <a:pt x="233" y="342"/>
                  </a:lnTo>
                  <a:lnTo>
                    <a:pt x="207" y="342"/>
                  </a:lnTo>
                  <a:lnTo>
                    <a:pt x="191" y="378"/>
                  </a:lnTo>
                  <a:lnTo>
                    <a:pt x="175" y="402"/>
                  </a:lnTo>
                  <a:lnTo>
                    <a:pt x="150" y="414"/>
                  </a:lnTo>
                  <a:lnTo>
                    <a:pt x="122" y="395"/>
                  </a:lnTo>
                  <a:lnTo>
                    <a:pt x="115" y="353"/>
                  </a:lnTo>
                  <a:lnTo>
                    <a:pt x="93" y="321"/>
                  </a:lnTo>
                  <a:lnTo>
                    <a:pt x="51" y="291"/>
                  </a:lnTo>
                  <a:lnTo>
                    <a:pt x="23" y="249"/>
                  </a:lnTo>
                  <a:lnTo>
                    <a:pt x="23" y="217"/>
                  </a:lnTo>
                  <a:lnTo>
                    <a:pt x="11" y="189"/>
                  </a:lnTo>
                  <a:lnTo>
                    <a:pt x="0" y="171"/>
                  </a:lnTo>
                  <a:lnTo>
                    <a:pt x="11" y="152"/>
                  </a:lnTo>
                  <a:lnTo>
                    <a:pt x="32" y="146"/>
                  </a:lnTo>
                  <a:lnTo>
                    <a:pt x="48" y="139"/>
                  </a:lnTo>
                  <a:lnTo>
                    <a:pt x="64" y="118"/>
                  </a:lnTo>
                  <a:lnTo>
                    <a:pt x="69" y="95"/>
                  </a:lnTo>
                  <a:lnTo>
                    <a:pt x="85" y="39"/>
                  </a:lnTo>
                  <a:lnTo>
                    <a:pt x="93" y="3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4" name="Freeform 193"/>
            <p:cNvSpPr>
              <a:spLocks/>
            </p:cNvSpPr>
            <p:nvPr/>
          </p:nvSpPr>
          <p:spPr bwMode="auto">
            <a:xfrm>
              <a:off x="3425360" y="4326776"/>
              <a:ext cx="100240" cy="108367"/>
            </a:xfrm>
            <a:custGeom>
              <a:avLst/>
              <a:gdLst/>
              <a:ahLst/>
              <a:cxnLst>
                <a:cxn ang="0">
                  <a:pos x="87" y="0"/>
                </a:cxn>
                <a:cxn ang="0">
                  <a:pos x="198" y="7"/>
                </a:cxn>
                <a:cxn ang="0">
                  <a:pos x="219" y="7"/>
                </a:cxn>
                <a:cxn ang="0">
                  <a:pos x="237" y="20"/>
                </a:cxn>
                <a:cxn ang="0">
                  <a:pos x="276" y="53"/>
                </a:cxn>
                <a:cxn ang="0">
                  <a:pos x="294" y="60"/>
                </a:cxn>
                <a:cxn ang="0">
                  <a:pos x="311" y="74"/>
                </a:cxn>
                <a:cxn ang="0">
                  <a:pos x="316" y="88"/>
                </a:cxn>
                <a:cxn ang="0">
                  <a:pos x="291" y="131"/>
                </a:cxn>
                <a:cxn ang="0">
                  <a:pos x="247" y="178"/>
                </a:cxn>
                <a:cxn ang="0">
                  <a:pos x="237" y="217"/>
                </a:cxn>
                <a:cxn ang="0">
                  <a:pos x="237" y="282"/>
                </a:cxn>
                <a:cxn ang="0">
                  <a:pos x="219" y="342"/>
                </a:cxn>
                <a:cxn ang="0">
                  <a:pos x="180" y="406"/>
                </a:cxn>
                <a:cxn ang="0">
                  <a:pos x="159" y="406"/>
                </a:cxn>
                <a:cxn ang="0">
                  <a:pos x="136" y="378"/>
                </a:cxn>
                <a:cxn ang="0">
                  <a:pos x="108" y="356"/>
                </a:cxn>
                <a:cxn ang="0">
                  <a:pos x="87" y="365"/>
                </a:cxn>
                <a:cxn ang="0">
                  <a:pos x="51" y="385"/>
                </a:cxn>
                <a:cxn ang="0">
                  <a:pos x="23" y="395"/>
                </a:cxn>
                <a:cxn ang="0">
                  <a:pos x="0" y="381"/>
                </a:cxn>
                <a:cxn ang="0">
                  <a:pos x="16" y="339"/>
                </a:cxn>
                <a:cxn ang="0">
                  <a:pos x="51" y="282"/>
                </a:cxn>
                <a:cxn ang="0">
                  <a:pos x="72" y="254"/>
                </a:cxn>
                <a:cxn ang="0">
                  <a:pos x="76" y="217"/>
                </a:cxn>
                <a:cxn ang="0">
                  <a:pos x="57" y="189"/>
                </a:cxn>
                <a:cxn ang="0">
                  <a:pos x="37" y="150"/>
                </a:cxn>
                <a:cxn ang="0">
                  <a:pos x="29" y="127"/>
                </a:cxn>
                <a:cxn ang="0">
                  <a:pos x="26" y="111"/>
                </a:cxn>
                <a:cxn ang="0">
                  <a:pos x="26" y="92"/>
                </a:cxn>
                <a:cxn ang="0">
                  <a:pos x="32" y="74"/>
                </a:cxn>
                <a:cxn ang="0">
                  <a:pos x="57" y="23"/>
                </a:cxn>
                <a:cxn ang="0">
                  <a:pos x="76" y="0"/>
                </a:cxn>
                <a:cxn ang="0">
                  <a:pos x="87" y="0"/>
                </a:cxn>
              </a:cxnLst>
              <a:rect l="0" t="0" r="r" b="b"/>
              <a:pathLst>
                <a:path w="316" h="406">
                  <a:moveTo>
                    <a:pt x="87" y="0"/>
                  </a:moveTo>
                  <a:lnTo>
                    <a:pt x="198" y="7"/>
                  </a:lnTo>
                  <a:lnTo>
                    <a:pt x="219" y="7"/>
                  </a:lnTo>
                  <a:lnTo>
                    <a:pt x="237" y="20"/>
                  </a:lnTo>
                  <a:lnTo>
                    <a:pt x="276" y="53"/>
                  </a:lnTo>
                  <a:lnTo>
                    <a:pt x="294" y="60"/>
                  </a:lnTo>
                  <a:lnTo>
                    <a:pt x="311" y="74"/>
                  </a:lnTo>
                  <a:lnTo>
                    <a:pt x="316" y="88"/>
                  </a:lnTo>
                  <a:lnTo>
                    <a:pt x="291" y="131"/>
                  </a:lnTo>
                  <a:lnTo>
                    <a:pt x="247" y="178"/>
                  </a:lnTo>
                  <a:lnTo>
                    <a:pt x="237" y="217"/>
                  </a:lnTo>
                  <a:lnTo>
                    <a:pt x="237" y="282"/>
                  </a:lnTo>
                  <a:lnTo>
                    <a:pt x="219" y="342"/>
                  </a:lnTo>
                  <a:lnTo>
                    <a:pt x="180" y="406"/>
                  </a:lnTo>
                  <a:lnTo>
                    <a:pt x="159" y="406"/>
                  </a:lnTo>
                  <a:lnTo>
                    <a:pt x="136" y="378"/>
                  </a:lnTo>
                  <a:lnTo>
                    <a:pt x="108" y="356"/>
                  </a:lnTo>
                  <a:lnTo>
                    <a:pt x="87" y="365"/>
                  </a:lnTo>
                  <a:lnTo>
                    <a:pt x="51" y="385"/>
                  </a:lnTo>
                  <a:lnTo>
                    <a:pt x="23" y="395"/>
                  </a:lnTo>
                  <a:lnTo>
                    <a:pt x="0" y="381"/>
                  </a:lnTo>
                  <a:lnTo>
                    <a:pt x="16" y="339"/>
                  </a:lnTo>
                  <a:lnTo>
                    <a:pt x="51" y="282"/>
                  </a:lnTo>
                  <a:lnTo>
                    <a:pt x="72" y="254"/>
                  </a:lnTo>
                  <a:lnTo>
                    <a:pt x="76" y="217"/>
                  </a:lnTo>
                  <a:lnTo>
                    <a:pt x="57" y="189"/>
                  </a:lnTo>
                  <a:lnTo>
                    <a:pt x="37" y="150"/>
                  </a:lnTo>
                  <a:lnTo>
                    <a:pt x="29" y="127"/>
                  </a:lnTo>
                  <a:lnTo>
                    <a:pt x="26" y="111"/>
                  </a:lnTo>
                  <a:lnTo>
                    <a:pt x="26" y="92"/>
                  </a:lnTo>
                  <a:lnTo>
                    <a:pt x="32" y="74"/>
                  </a:lnTo>
                  <a:lnTo>
                    <a:pt x="57" y="23"/>
                  </a:lnTo>
                  <a:lnTo>
                    <a:pt x="76" y="0"/>
                  </a:lnTo>
                  <a:lnTo>
                    <a:pt x="87"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5" name="Freeform 194"/>
            <p:cNvSpPr>
              <a:spLocks/>
            </p:cNvSpPr>
            <p:nvPr/>
          </p:nvSpPr>
          <p:spPr bwMode="auto">
            <a:xfrm>
              <a:off x="3355961" y="5209648"/>
              <a:ext cx="152288" cy="106773"/>
            </a:xfrm>
            <a:custGeom>
              <a:avLst/>
              <a:gdLst/>
              <a:ahLst/>
              <a:cxnLst>
                <a:cxn ang="0">
                  <a:pos x="0" y="372"/>
                </a:cxn>
                <a:cxn ang="0">
                  <a:pos x="8" y="368"/>
                </a:cxn>
                <a:cxn ang="0">
                  <a:pos x="29" y="368"/>
                </a:cxn>
                <a:cxn ang="0">
                  <a:pos x="64" y="378"/>
                </a:cxn>
                <a:cxn ang="0">
                  <a:pos x="103" y="381"/>
                </a:cxn>
                <a:cxn ang="0">
                  <a:pos x="140" y="390"/>
                </a:cxn>
                <a:cxn ang="0">
                  <a:pos x="214" y="397"/>
                </a:cxn>
                <a:cxn ang="0">
                  <a:pos x="258" y="400"/>
                </a:cxn>
                <a:cxn ang="0">
                  <a:pos x="311" y="397"/>
                </a:cxn>
                <a:cxn ang="0">
                  <a:pos x="364" y="378"/>
                </a:cxn>
                <a:cxn ang="0">
                  <a:pos x="408" y="356"/>
                </a:cxn>
                <a:cxn ang="0">
                  <a:pos x="444" y="335"/>
                </a:cxn>
                <a:cxn ang="0">
                  <a:pos x="472" y="317"/>
                </a:cxn>
                <a:cxn ang="0">
                  <a:pos x="444" y="243"/>
                </a:cxn>
                <a:cxn ang="0">
                  <a:pos x="451" y="189"/>
                </a:cxn>
                <a:cxn ang="0">
                  <a:pos x="440" y="164"/>
                </a:cxn>
                <a:cxn ang="0">
                  <a:pos x="405" y="164"/>
                </a:cxn>
                <a:cxn ang="0">
                  <a:pos x="390" y="146"/>
                </a:cxn>
                <a:cxn ang="0">
                  <a:pos x="382" y="118"/>
                </a:cxn>
                <a:cxn ang="0">
                  <a:pos x="357" y="86"/>
                </a:cxn>
                <a:cxn ang="0">
                  <a:pos x="318" y="67"/>
                </a:cxn>
                <a:cxn ang="0">
                  <a:pos x="262" y="67"/>
                </a:cxn>
                <a:cxn ang="0">
                  <a:pos x="237" y="53"/>
                </a:cxn>
                <a:cxn ang="0">
                  <a:pos x="205" y="11"/>
                </a:cxn>
                <a:cxn ang="0">
                  <a:pos x="172" y="0"/>
                </a:cxn>
                <a:cxn ang="0">
                  <a:pos x="90" y="4"/>
                </a:cxn>
                <a:cxn ang="0">
                  <a:pos x="100" y="4"/>
                </a:cxn>
                <a:cxn ang="0">
                  <a:pos x="54" y="90"/>
                </a:cxn>
                <a:cxn ang="0">
                  <a:pos x="40" y="164"/>
                </a:cxn>
                <a:cxn ang="0">
                  <a:pos x="50" y="233"/>
                </a:cxn>
                <a:cxn ang="0">
                  <a:pos x="33" y="250"/>
                </a:cxn>
                <a:cxn ang="0">
                  <a:pos x="0" y="250"/>
                </a:cxn>
                <a:cxn ang="0">
                  <a:pos x="15" y="275"/>
                </a:cxn>
                <a:cxn ang="0">
                  <a:pos x="18" y="325"/>
                </a:cxn>
                <a:cxn ang="0">
                  <a:pos x="4" y="372"/>
                </a:cxn>
                <a:cxn ang="0">
                  <a:pos x="0" y="372"/>
                </a:cxn>
              </a:cxnLst>
              <a:rect l="0" t="0" r="r" b="b"/>
              <a:pathLst>
                <a:path w="472" h="400">
                  <a:moveTo>
                    <a:pt x="0" y="372"/>
                  </a:moveTo>
                  <a:lnTo>
                    <a:pt x="8" y="368"/>
                  </a:lnTo>
                  <a:lnTo>
                    <a:pt x="29" y="368"/>
                  </a:lnTo>
                  <a:lnTo>
                    <a:pt x="64" y="378"/>
                  </a:lnTo>
                  <a:lnTo>
                    <a:pt x="103" y="381"/>
                  </a:lnTo>
                  <a:lnTo>
                    <a:pt x="140" y="390"/>
                  </a:lnTo>
                  <a:lnTo>
                    <a:pt x="214" y="397"/>
                  </a:lnTo>
                  <a:lnTo>
                    <a:pt x="258" y="400"/>
                  </a:lnTo>
                  <a:lnTo>
                    <a:pt x="311" y="397"/>
                  </a:lnTo>
                  <a:lnTo>
                    <a:pt x="364" y="378"/>
                  </a:lnTo>
                  <a:lnTo>
                    <a:pt x="408" y="356"/>
                  </a:lnTo>
                  <a:lnTo>
                    <a:pt x="444" y="335"/>
                  </a:lnTo>
                  <a:lnTo>
                    <a:pt x="472" y="317"/>
                  </a:lnTo>
                  <a:lnTo>
                    <a:pt x="444" y="243"/>
                  </a:lnTo>
                  <a:lnTo>
                    <a:pt x="451" y="189"/>
                  </a:lnTo>
                  <a:lnTo>
                    <a:pt x="440" y="164"/>
                  </a:lnTo>
                  <a:lnTo>
                    <a:pt x="405" y="164"/>
                  </a:lnTo>
                  <a:lnTo>
                    <a:pt x="390" y="146"/>
                  </a:lnTo>
                  <a:lnTo>
                    <a:pt x="382" y="118"/>
                  </a:lnTo>
                  <a:lnTo>
                    <a:pt x="357" y="86"/>
                  </a:lnTo>
                  <a:lnTo>
                    <a:pt x="318" y="67"/>
                  </a:lnTo>
                  <a:lnTo>
                    <a:pt x="262" y="67"/>
                  </a:lnTo>
                  <a:lnTo>
                    <a:pt x="237" y="53"/>
                  </a:lnTo>
                  <a:lnTo>
                    <a:pt x="205" y="11"/>
                  </a:lnTo>
                  <a:lnTo>
                    <a:pt x="172" y="0"/>
                  </a:lnTo>
                  <a:lnTo>
                    <a:pt x="90" y="4"/>
                  </a:lnTo>
                  <a:lnTo>
                    <a:pt x="100" y="4"/>
                  </a:lnTo>
                  <a:lnTo>
                    <a:pt x="54" y="90"/>
                  </a:lnTo>
                  <a:lnTo>
                    <a:pt x="40" y="164"/>
                  </a:lnTo>
                  <a:lnTo>
                    <a:pt x="50" y="233"/>
                  </a:lnTo>
                  <a:lnTo>
                    <a:pt x="33" y="250"/>
                  </a:lnTo>
                  <a:lnTo>
                    <a:pt x="0" y="250"/>
                  </a:lnTo>
                  <a:lnTo>
                    <a:pt x="15" y="275"/>
                  </a:lnTo>
                  <a:lnTo>
                    <a:pt x="18" y="325"/>
                  </a:lnTo>
                  <a:lnTo>
                    <a:pt x="4" y="372"/>
                  </a:lnTo>
                  <a:lnTo>
                    <a:pt x="0" y="37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6" name="Freeform 195"/>
            <p:cNvSpPr>
              <a:spLocks/>
            </p:cNvSpPr>
            <p:nvPr/>
          </p:nvSpPr>
          <p:spPr bwMode="auto">
            <a:xfrm>
              <a:off x="3253793" y="4956260"/>
              <a:ext cx="223613" cy="186455"/>
            </a:xfrm>
            <a:custGeom>
              <a:avLst/>
              <a:gdLst/>
              <a:ahLst/>
              <a:cxnLst>
                <a:cxn ang="0">
                  <a:pos x="666" y="531"/>
                </a:cxn>
                <a:cxn ang="0">
                  <a:pos x="654" y="564"/>
                </a:cxn>
                <a:cxn ang="0">
                  <a:pos x="659" y="640"/>
                </a:cxn>
                <a:cxn ang="0">
                  <a:pos x="647" y="654"/>
                </a:cxn>
                <a:cxn ang="0">
                  <a:pos x="561" y="675"/>
                </a:cxn>
                <a:cxn ang="0">
                  <a:pos x="523" y="700"/>
                </a:cxn>
                <a:cxn ang="0">
                  <a:pos x="486" y="700"/>
                </a:cxn>
                <a:cxn ang="0">
                  <a:pos x="429" y="693"/>
                </a:cxn>
                <a:cxn ang="0">
                  <a:pos x="336" y="697"/>
                </a:cxn>
                <a:cxn ang="0">
                  <a:pos x="336" y="661"/>
                </a:cxn>
                <a:cxn ang="0">
                  <a:pos x="354" y="625"/>
                </a:cxn>
                <a:cxn ang="0">
                  <a:pos x="405" y="554"/>
                </a:cxn>
                <a:cxn ang="0">
                  <a:pos x="400" y="518"/>
                </a:cxn>
                <a:cxn ang="0">
                  <a:pos x="372" y="494"/>
                </a:cxn>
                <a:cxn ang="0">
                  <a:pos x="282" y="487"/>
                </a:cxn>
                <a:cxn ang="0">
                  <a:pos x="236" y="464"/>
                </a:cxn>
                <a:cxn ang="0">
                  <a:pos x="194" y="418"/>
                </a:cxn>
                <a:cxn ang="0">
                  <a:pos x="162" y="400"/>
                </a:cxn>
                <a:cxn ang="0">
                  <a:pos x="104" y="411"/>
                </a:cxn>
                <a:cxn ang="0">
                  <a:pos x="83" y="393"/>
                </a:cxn>
                <a:cxn ang="0">
                  <a:pos x="64" y="357"/>
                </a:cxn>
                <a:cxn ang="0">
                  <a:pos x="28" y="335"/>
                </a:cxn>
                <a:cxn ang="0">
                  <a:pos x="19" y="314"/>
                </a:cxn>
                <a:cxn ang="0">
                  <a:pos x="19" y="265"/>
                </a:cxn>
                <a:cxn ang="0">
                  <a:pos x="0" y="186"/>
                </a:cxn>
                <a:cxn ang="0">
                  <a:pos x="0" y="161"/>
                </a:cxn>
                <a:cxn ang="0">
                  <a:pos x="32" y="140"/>
                </a:cxn>
                <a:cxn ang="0">
                  <a:pos x="47" y="108"/>
                </a:cxn>
                <a:cxn ang="0">
                  <a:pos x="47" y="36"/>
                </a:cxn>
                <a:cxn ang="0">
                  <a:pos x="64" y="21"/>
                </a:cxn>
                <a:cxn ang="0">
                  <a:pos x="151" y="14"/>
                </a:cxn>
                <a:cxn ang="0">
                  <a:pos x="248" y="0"/>
                </a:cxn>
                <a:cxn ang="0">
                  <a:pos x="322" y="11"/>
                </a:cxn>
                <a:cxn ang="0">
                  <a:pos x="375" y="50"/>
                </a:cxn>
                <a:cxn ang="0">
                  <a:pos x="386" y="121"/>
                </a:cxn>
                <a:cxn ang="0">
                  <a:pos x="382" y="203"/>
                </a:cxn>
                <a:cxn ang="0">
                  <a:pos x="400" y="256"/>
                </a:cxn>
                <a:cxn ang="0">
                  <a:pos x="440" y="275"/>
                </a:cxn>
                <a:cxn ang="0">
                  <a:pos x="472" y="254"/>
                </a:cxn>
                <a:cxn ang="0">
                  <a:pos x="519" y="240"/>
                </a:cxn>
                <a:cxn ang="0">
                  <a:pos x="561" y="236"/>
                </a:cxn>
                <a:cxn ang="0">
                  <a:pos x="573" y="247"/>
                </a:cxn>
                <a:cxn ang="0">
                  <a:pos x="583" y="260"/>
                </a:cxn>
                <a:cxn ang="0">
                  <a:pos x="587" y="275"/>
                </a:cxn>
                <a:cxn ang="0">
                  <a:pos x="583" y="293"/>
                </a:cxn>
                <a:cxn ang="0">
                  <a:pos x="576" y="325"/>
                </a:cxn>
                <a:cxn ang="0">
                  <a:pos x="573" y="335"/>
                </a:cxn>
                <a:cxn ang="0">
                  <a:pos x="573" y="353"/>
                </a:cxn>
                <a:cxn ang="0">
                  <a:pos x="580" y="367"/>
                </a:cxn>
                <a:cxn ang="0">
                  <a:pos x="589" y="376"/>
                </a:cxn>
                <a:cxn ang="0">
                  <a:pos x="633" y="367"/>
                </a:cxn>
                <a:cxn ang="0">
                  <a:pos x="643" y="367"/>
                </a:cxn>
                <a:cxn ang="0">
                  <a:pos x="654" y="367"/>
                </a:cxn>
                <a:cxn ang="0">
                  <a:pos x="675" y="379"/>
                </a:cxn>
                <a:cxn ang="0">
                  <a:pos x="694" y="411"/>
                </a:cxn>
                <a:cxn ang="0">
                  <a:pos x="698" y="446"/>
                </a:cxn>
                <a:cxn ang="0">
                  <a:pos x="687" y="501"/>
                </a:cxn>
                <a:cxn ang="0">
                  <a:pos x="666" y="531"/>
                </a:cxn>
              </a:cxnLst>
              <a:rect l="0" t="0" r="r" b="b"/>
              <a:pathLst>
                <a:path w="698" h="700">
                  <a:moveTo>
                    <a:pt x="666" y="531"/>
                  </a:moveTo>
                  <a:lnTo>
                    <a:pt x="654" y="564"/>
                  </a:lnTo>
                  <a:lnTo>
                    <a:pt x="659" y="640"/>
                  </a:lnTo>
                  <a:lnTo>
                    <a:pt x="647" y="654"/>
                  </a:lnTo>
                  <a:lnTo>
                    <a:pt x="561" y="675"/>
                  </a:lnTo>
                  <a:lnTo>
                    <a:pt x="523" y="700"/>
                  </a:lnTo>
                  <a:lnTo>
                    <a:pt x="486" y="700"/>
                  </a:lnTo>
                  <a:lnTo>
                    <a:pt x="429" y="693"/>
                  </a:lnTo>
                  <a:lnTo>
                    <a:pt x="336" y="697"/>
                  </a:lnTo>
                  <a:lnTo>
                    <a:pt x="336" y="661"/>
                  </a:lnTo>
                  <a:lnTo>
                    <a:pt x="354" y="625"/>
                  </a:lnTo>
                  <a:lnTo>
                    <a:pt x="405" y="554"/>
                  </a:lnTo>
                  <a:lnTo>
                    <a:pt x="400" y="518"/>
                  </a:lnTo>
                  <a:lnTo>
                    <a:pt x="372" y="494"/>
                  </a:lnTo>
                  <a:lnTo>
                    <a:pt x="282" y="487"/>
                  </a:lnTo>
                  <a:lnTo>
                    <a:pt x="236" y="464"/>
                  </a:lnTo>
                  <a:lnTo>
                    <a:pt x="194" y="418"/>
                  </a:lnTo>
                  <a:lnTo>
                    <a:pt x="162" y="400"/>
                  </a:lnTo>
                  <a:lnTo>
                    <a:pt x="104" y="411"/>
                  </a:lnTo>
                  <a:lnTo>
                    <a:pt x="83" y="393"/>
                  </a:lnTo>
                  <a:lnTo>
                    <a:pt x="64" y="357"/>
                  </a:lnTo>
                  <a:lnTo>
                    <a:pt x="28" y="335"/>
                  </a:lnTo>
                  <a:lnTo>
                    <a:pt x="19" y="314"/>
                  </a:lnTo>
                  <a:lnTo>
                    <a:pt x="19" y="265"/>
                  </a:lnTo>
                  <a:lnTo>
                    <a:pt x="0" y="186"/>
                  </a:lnTo>
                  <a:lnTo>
                    <a:pt x="0" y="161"/>
                  </a:lnTo>
                  <a:lnTo>
                    <a:pt x="32" y="140"/>
                  </a:lnTo>
                  <a:lnTo>
                    <a:pt x="47" y="108"/>
                  </a:lnTo>
                  <a:lnTo>
                    <a:pt x="47" y="36"/>
                  </a:lnTo>
                  <a:lnTo>
                    <a:pt x="64" y="21"/>
                  </a:lnTo>
                  <a:lnTo>
                    <a:pt x="151" y="14"/>
                  </a:lnTo>
                  <a:lnTo>
                    <a:pt x="248" y="0"/>
                  </a:lnTo>
                  <a:lnTo>
                    <a:pt x="322" y="11"/>
                  </a:lnTo>
                  <a:lnTo>
                    <a:pt x="375" y="50"/>
                  </a:lnTo>
                  <a:lnTo>
                    <a:pt x="386" y="121"/>
                  </a:lnTo>
                  <a:lnTo>
                    <a:pt x="382" y="203"/>
                  </a:lnTo>
                  <a:lnTo>
                    <a:pt x="400" y="256"/>
                  </a:lnTo>
                  <a:lnTo>
                    <a:pt x="440" y="275"/>
                  </a:lnTo>
                  <a:lnTo>
                    <a:pt x="472" y="254"/>
                  </a:lnTo>
                  <a:lnTo>
                    <a:pt x="519" y="240"/>
                  </a:lnTo>
                  <a:lnTo>
                    <a:pt x="561" y="236"/>
                  </a:lnTo>
                  <a:lnTo>
                    <a:pt x="573" y="247"/>
                  </a:lnTo>
                  <a:lnTo>
                    <a:pt x="583" y="260"/>
                  </a:lnTo>
                  <a:lnTo>
                    <a:pt x="587" y="275"/>
                  </a:lnTo>
                  <a:lnTo>
                    <a:pt x="583" y="293"/>
                  </a:lnTo>
                  <a:lnTo>
                    <a:pt x="576" y="325"/>
                  </a:lnTo>
                  <a:lnTo>
                    <a:pt x="573" y="335"/>
                  </a:lnTo>
                  <a:lnTo>
                    <a:pt x="573" y="353"/>
                  </a:lnTo>
                  <a:lnTo>
                    <a:pt x="580" y="367"/>
                  </a:lnTo>
                  <a:lnTo>
                    <a:pt x="589" y="376"/>
                  </a:lnTo>
                  <a:lnTo>
                    <a:pt x="633" y="367"/>
                  </a:lnTo>
                  <a:lnTo>
                    <a:pt x="643" y="367"/>
                  </a:lnTo>
                  <a:lnTo>
                    <a:pt x="654" y="367"/>
                  </a:lnTo>
                  <a:lnTo>
                    <a:pt x="675" y="379"/>
                  </a:lnTo>
                  <a:lnTo>
                    <a:pt x="694" y="411"/>
                  </a:lnTo>
                  <a:lnTo>
                    <a:pt x="698" y="446"/>
                  </a:lnTo>
                  <a:lnTo>
                    <a:pt x="687" y="501"/>
                  </a:lnTo>
                  <a:lnTo>
                    <a:pt x="666" y="531"/>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7" name="Freeform 196"/>
            <p:cNvSpPr>
              <a:spLocks/>
            </p:cNvSpPr>
            <p:nvPr/>
          </p:nvSpPr>
          <p:spPr bwMode="auto">
            <a:xfrm>
              <a:off x="3020543" y="4739526"/>
              <a:ext cx="372045" cy="323507"/>
            </a:xfrm>
            <a:custGeom>
              <a:avLst/>
              <a:gdLst/>
              <a:ahLst/>
              <a:cxnLst>
                <a:cxn ang="0">
                  <a:pos x="1122" y="775"/>
                </a:cxn>
                <a:cxn ang="0">
                  <a:pos x="1158" y="675"/>
                </a:cxn>
                <a:cxn ang="0">
                  <a:pos x="1097" y="651"/>
                </a:cxn>
                <a:cxn ang="0">
                  <a:pos x="1083" y="547"/>
                </a:cxn>
                <a:cxn ang="0">
                  <a:pos x="1015" y="550"/>
                </a:cxn>
                <a:cxn ang="0">
                  <a:pos x="912" y="536"/>
                </a:cxn>
                <a:cxn ang="0">
                  <a:pos x="840" y="446"/>
                </a:cxn>
                <a:cxn ang="0">
                  <a:pos x="891" y="429"/>
                </a:cxn>
                <a:cxn ang="0">
                  <a:pos x="868" y="379"/>
                </a:cxn>
                <a:cxn ang="0">
                  <a:pos x="804" y="326"/>
                </a:cxn>
                <a:cxn ang="0">
                  <a:pos x="751" y="307"/>
                </a:cxn>
                <a:cxn ang="0">
                  <a:pos x="686" y="318"/>
                </a:cxn>
                <a:cxn ang="0">
                  <a:pos x="621" y="247"/>
                </a:cxn>
                <a:cxn ang="0">
                  <a:pos x="544" y="253"/>
                </a:cxn>
                <a:cxn ang="0">
                  <a:pos x="508" y="203"/>
                </a:cxn>
                <a:cxn ang="0">
                  <a:pos x="386" y="168"/>
                </a:cxn>
                <a:cxn ang="0">
                  <a:pos x="404" y="43"/>
                </a:cxn>
                <a:cxn ang="0">
                  <a:pos x="365" y="0"/>
                </a:cxn>
                <a:cxn ang="0">
                  <a:pos x="254" y="53"/>
                </a:cxn>
                <a:cxn ang="0">
                  <a:pos x="239" y="147"/>
                </a:cxn>
                <a:cxn ang="0">
                  <a:pos x="215" y="157"/>
                </a:cxn>
                <a:cxn ang="0">
                  <a:pos x="157" y="143"/>
                </a:cxn>
                <a:cxn ang="0">
                  <a:pos x="147" y="183"/>
                </a:cxn>
                <a:cxn ang="0">
                  <a:pos x="124" y="200"/>
                </a:cxn>
                <a:cxn ang="0">
                  <a:pos x="89" y="196"/>
                </a:cxn>
                <a:cxn ang="0">
                  <a:pos x="0" y="183"/>
                </a:cxn>
                <a:cxn ang="0">
                  <a:pos x="71" y="286"/>
                </a:cxn>
                <a:cxn ang="0">
                  <a:pos x="64" y="347"/>
                </a:cxn>
                <a:cxn ang="0">
                  <a:pos x="64" y="436"/>
                </a:cxn>
                <a:cxn ang="0">
                  <a:pos x="43" y="515"/>
                </a:cxn>
                <a:cxn ang="0">
                  <a:pos x="50" y="589"/>
                </a:cxn>
                <a:cxn ang="0">
                  <a:pos x="92" y="639"/>
                </a:cxn>
                <a:cxn ang="0">
                  <a:pos x="96" y="690"/>
                </a:cxn>
                <a:cxn ang="0">
                  <a:pos x="79" y="700"/>
                </a:cxn>
                <a:cxn ang="0">
                  <a:pos x="29" y="762"/>
                </a:cxn>
                <a:cxn ang="0">
                  <a:pos x="82" y="829"/>
                </a:cxn>
                <a:cxn ang="0">
                  <a:pos x="118" y="897"/>
                </a:cxn>
                <a:cxn ang="0">
                  <a:pos x="157" y="965"/>
                </a:cxn>
                <a:cxn ang="0">
                  <a:pos x="140" y="1021"/>
                </a:cxn>
                <a:cxn ang="0">
                  <a:pos x="207" y="1122"/>
                </a:cxn>
                <a:cxn ang="0">
                  <a:pos x="265" y="1211"/>
                </a:cxn>
                <a:cxn ang="0">
                  <a:pos x="297" y="1139"/>
                </a:cxn>
                <a:cxn ang="0">
                  <a:pos x="369" y="1125"/>
                </a:cxn>
                <a:cxn ang="0">
                  <a:pos x="418" y="1153"/>
                </a:cxn>
                <a:cxn ang="0">
                  <a:pos x="473" y="1118"/>
                </a:cxn>
                <a:cxn ang="0">
                  <a:pos x="536" y="1208"/>
                </a:cxn>
                <a:cxn ang="0">
                  <a:pos x="547" y="1185"/>
                </a:cxn>
                <a:cxn ang="0">
                  <a:pos x="558" y="1118"/>
                </a:cxn>
                <a:cxn ang="0">
                  <a:pos x="575" y="1157"/>
                </a:cxn>
                <a:cxn ang="0">
                  <a:pos x="600" y="1132"/>
                </a:cxn>
                <a:cxn ang="0">
                  <a:pos x="653" y="1100"/>
                </a:cxn>
                <a:cxn ang="0">
                  <a:pos x="697" y="1132"/>
                </a:cxn>
                <a:cxn ang="0">
                  <a:pos x="751" y="1132"/>
                </a:cxn>
                <a:cxn ang="0">
                  <a:pos x="729" y="1004"/>
                </a:cxn>
                <a:cxn ang="0">
                  <a:pos x="764" y="958"/>
                </a:cxn>
                <a:cxn ang="0">
                  <a:pos x="776" y="854"/>
                </a:cxn>
                <a:cxn ang="0">
                  <a:pos x="884" y="832"/>
                </a:cxn>
                <a:cxn ang="0">
                  <a:pos x="1055" y="829"/>
                </a:cxn>
              </a:cxnLst>
              <a:rect l="0" t="0" r="r" b="b"/>
              <a:pathLst>
                <a:path w="1158" h="1222">
                  <a:moveTo>
                    <a:pt x="1108" y="864"/>
                  </a:moveTo>
                  <a:lnTo>
                    <a:pt x="1122" y="775"/>
                  </a:lnTo>
                  <a:lnTo>
                    <a:pt x="1147" y="721"/>
                  </a:lnTo>
                  <a:lnTo>
                    <a:pt x="1158" y="675"/>
                  </a:lnTo>
                  <a:lnTo>
                    <a:pt x="1137" y="651"/>
                  </a:lnTo>
                  <a:lnTo>
                    <a:pt x="1097" y="651"/>
                  </a:lnTo>
                  <a:lnTo>
                    <a:pt x="1087" y="618"/>
                  </a:lnTo>
                  <a:lnTo>
                    <a:pt x="1083" y="547"/>
                  </a:lnTo>
                  <a:lnTo>
                    <a:pt x="1069" y="528"/>
                  </a:lnTo>
                  <a:lnTo>
                    <a:pt x="1015" y="550"/>
                  </a:lnTo>
                  <a:lnTo>
                    <a:pt x="947" y="550"/>
                  </a:lnTo>
                  <a:lnTo>
                    <a:pt x="912" y="536"/>
                  </a:lnTo>
                  <a:lnTo>
                    <a:pt x="894" y="483"/>
                  </a:lnTo>
                  <a:lnTo>
                    <a:pt x="840" y="446"/>
                  </a:lnTo>
                  <a:lnTo>
                    <a:pt x="843" y="439"/>
                  </a:lnTo>
                  <a:lnTo>
                    <a:pt x="891" y="429"/>
                  </a:lnTo>
                  <a:lnTo>
                    <a:pt x="894" y="407"/>
                  </a:lnTo>
                  <a:lnTo>
                    <a:pt x="868" y="379"/>
                  </a:lnTo>
                  <a:lnTo>
                    <a:pt x="858" y="321"/>
                  </a:lnTo>
                  <a:lnTo>
                    <a:pt x="804" y="326"/>
                  </a:lnTo>
                  <a:lnTo>
                    <a:pt x="787" y="311"/>
                  </a:lnTo>
                  <a:lnTo>
                    <a:pt x="751" y="307"/>
                  </a:lnTo>
                  <a:lnTo>
                    <a:pt x="701" y="326"/>
                  </a:lnTo>
                  <a:lnTo>
                    <a:pt x="686" y="318"/>
                  </a:lnTo>
                  <a:lnTo>
                    <a:pt x="650" y="265"/>
                  </a:lnTo>
                  <a:lnTo>
                    <a:pt x="621" y="247"/>
                  </a:lnTo>
                  <a:lnTo>
                    <a:pt x="565" y="261"/>
                  </a:lnTo>
                  <a:lnTo>
                    <a:pt x="544" y="253"/>
                  </a:lnTo>
                  <a:lnTo>
                    <a:pt x="526" y="219"/>
                  </a:lnTo>
                  <a:lnTo>
                    <a:pt x="508" y="203"/>
                  </a:lnTo>
                  <a:lnTo>
                    <a:pt x="415" y="196"/>
                  </a:lnTo>
                  <a:lnTo>
                    <a:pt x="386" y="168"/>
                  </a:lnTo>
                  <a:lnTo>
                    <a:pt x="383" y="122"/>
                  </a:lnTo>
                  <a:lnTo>
                    <a:pt x="404" y="43"/>
                  </a:lnTo>
                  <a:lnTo>
                    <a:pt x="397" y="14"/>
                  </a:lnTo>
                  <a:lnTo>
                    <a:pt x="365" y="0"/>
                  </a:lnTo>
                  <a:lnTo>
                    <a:pt x="314" y="14"/>
                  </a:lnTo>
                  <a:lnTo>
                    <a:pt x="254" y="53"/>
                  </a:lnTo>
                  <a:lnTo>
                    <a:pt x="244" y="125"/>
                  </a:lnTo>
                  <a:lnTo>
                    <a:pt x="239" y="147"/>
                  </a:lnTo>
                  <a:lnTo>
                    <a:pt x="228" y="161"/>
                  </a:lnTo>
                  <a:lnTo>
                    <a:pt x="215" y="157"/>
                  </a:lnTo>
                  <a:lnTo>
                    <a:pt x="179" y="143"/>
                  </a:lnTo>
                  <a:lnTo>
                    <a:pt x="157" y="143"/>
                  </a:lnTo>
                  <a:lnTo>
                    <a:pt x="150" y="168"/>
                  </a:lnTo>
                  <a:lnTo>
                    <a:pt x="147" y="183"/>
                  </a:lnTo>
                  <a:lnTo>
                    <a:pt x="140" y="196"/>
                  </a:lnTo>
                  <a:lnTo>
                    <a:pt x="124" y="200"/>
                  </a:lnTo>
                  <a:lnTo>
                    <a:pt x="104" y="200"/>
                  </a:lnTo>
                  <a:lnTo>
                    <a:pt x="89" y="196"/>
                  </a:lnTo>
                  <a:lnTo>
                    <a:pt x="55" y="178"/>
                  </a:lnTo>
                  <a:lnTo>
                    <a:pt x="0" y="183"/>
                  </a:lnTo>
                  <a:lnTo>
                    <a:pt x="39" y="215"/>
                  </a:lnTo>
                  <a:lnTo>
                    <a:pt x="71" y="286"/>
                  </a:lnTo>
                  <a:lnTo>
                    <a:pt x="76" y="318"/>
                  </a:lnTo>
                  <a:lnTo>
                    <a:pt x="64" y="347"/>
                  </a:lnTo>
                  <a:lnTo>
                    <a:pt x="46" y="376"/>
                  </a:lnTo>
                  <a:lnTo>
                    <a:pt x="64" y="436"/>
                  </a:lnTo>
                  <a:lnTo>
                    <a:pt x="68" y="468"/>
                  </a:lnTo>
                  <a:lnTo>
                    <a:pt x="43" y="515"/>
                  </a:lnTo>
                  <a:lnTo>
                    <a:pt x="39" y="550"/>
                  </a:lnTo>
                  <a:lnTo>
                    <a:pt x="50" y="589"/>
                  </a:lnTo>
                  <a:lnTo>
                    <a:pt x="68" y="607"/>
                  </a:lnTo>
                  <a:lnTo>
                    <a:pt x="92" y="639"/>
                  </a:lnTo>
                  <a:lnTo>
                    <a:pt x="100" y="667"/>
                  </a:lnTo>
                  <a:lnTo>
                    <a:pt x="96" y="690"/>
                  </a:lnTo>
                  <a:lnTo>
                    <a:pt x="92" y="697"/>
                  </a:lnTo>
                  <a:lnTo>
                    <a:pt x="79" y="700"/>
                  </a:lnTo>
                  <a:lnTo>
                    <a:pt x="29" y="707"/>
                  </a:lnTo>
                  <a:lnTo>
                    <a:pt x="29" y="762"/>
                  </a:lnTo>
                  <a:lnTo>
                    <a:pt x="64" y="793"/>
                  </a:lnTo>
                  <a:lnTo>
                    <a:pt x="82" y="829"/>
                  </a:lnTo>
                  <a:lnTo>
                    <a:pt x="89" y="878"/>
                  </a:lnTo>
                  <a:lnTo>
                    <a:pt x="118" y="897"/>
                  </a:lnTo>
                  <a:lnTo>
                    <a:pt x="150" y="921"/>
                  </a:lnTo>
                  <a:lnTo>
                    <a:pt x="157" y="965"/>
                  </a:lnTo>
                  <a:lnTo>
                    <a:pt x="143" y="982"/>
                  </a:lnTo>
                  <a:lnTo>
                    <a:pt x="140" y="1021"/>
                  </a:lnTo>
                  <a:lnTo>
                    <a:pt x="182" y="1074"/>
                  </a:lnTo>
                  <a:lnTo>
                    <a:pt x="207" y="1122"/>
                  </a:lnTo>
                  <a:lnTo>
                    <a:pt x="228" y="1194"/>
                  </a:lnTo>
                  <a:lnTo>
                    <a:pt x="265" y="1211"/>
                  </a:lnTo>
                  <a:lnTo>
                    <a:pt x="283" y="1194"/>
                  </a:lnTo>
                  <a:lnTo>
                    <a:pt x="297" y="1139"/>
                  </a:lnTo>
                  <a:lnTo>
                    <a:pt x="339" y="1118"/>
                  </a:lnTo>
                  <a:lnTo>
                    <a:pt x="369" y="1125"/>
                  </a:lnTo>
                  <a:lnTo>
                    <a:pt x="394" y="1151"/>
                  </a:lnTo>
                  <a:lnTo>
                    <a:pt x="418" y="1153"/>
                  </a:lnTo>
                  <a:lnTo>
                    <a:pt x="440" y="1122"/>
                  </a:lnTo>
                  <a:lnTo>
                    <a:pt x="473" y="1118"/>
                  </a:lnTo>
                  <a:lnTo>
                    <a:pt x="526" y="1171"/>
                  </a:lnTo>
                  <a:lnTo>
                    <a:pt x="536" y="1208"/>
                  </a:lnTo>
                  <a:lnTo>
                    <a:pt x="544" y="1222"/>
                  </a:lnTo>
                  <a:lnTo>
                    <a:pt x="547" y="1185"/>
                  </a:lnTo>
                  <a:lnTo>
                    <a:pt x="547" y="1132"/>
                  </a:lnTo>
                  <a:lnTo>
                    <a:pt x="558" y="1118"/>
                  </a:lnTo>
                  <a:lnTo>
                    <a:pt x="572" y="1136"/>
                  </a:lnTo>
                  <a:lnTo>
                    <a:pt x="575" y="1157"/>
                  </a:lnTo>
                  <a:lnTo>
                    <a:pt x="597" y="1153"/>
                  </a:lnTo>
                  <a:lnTo>
                    <a:pt x="600" y="1132"/>
                  </a:lnTo>
                  <a:lnTo>
                    <a:pt x="616" y="1107"/>
                  </a:lnTo>
                  <a:lnTo>
                    <a:pt x="653" y="1100"/>
                  </a:lnTo>
                  <a:lnTo>
                    <a:pt x="679" y="1114"/>
                  </a:lnTo>
                  <a:lnTo>
                    <a:pt x="697" y="1132"/>
                  </a:lnTo>
                  <a:lnTo>
                    <a:pt x="715" y="1136"/>
                  </a:lnTo>
                  <a:lnTo>
                    <a:pt x="751" y="1132"/>
                  </a:lnTo>
                  <a:lnTo>
                    <a:pt x="748" y="1078"/>
                  </a:lnTo>
                  <a:lnTo>
                    <a:pt x="729" y="1004"/>
                  </a:lnTo>
                  <a:lnTo>
                    <a:pt x="732" y="979"/>
                  </a:lnTo>
                  <a:lnTo>
                    <a:pt x="764" y="958"/>
                  </a:lnTo>
                  <a:lnTo>
                    <a:pt x="780" y="926"/>
                  </a:lnTo>
                  <a:lnTo>
                    <a:pt x="776" y="854"/>
                  </a:lnTo>
                  <a:lnTo>
                    <a:pt x="796" y="839"/>
                  </a:lnTo>
                  <a:lnTo>
                    <a:pt x="884" y="832"/>
                  </a:lnTo>
                  <a:lnTo>
                    <a:pt x="979" y="818"/>
                  </a:lnTo>
                  <a:lnTo>
                    <a:pt x="1055" y="829"/>
                  </a:lnTo>
                  <a:lnTo>
                    <a:pt x="1108" y="86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8" name="Freeform 197"/>
            <p:cNvSpPr>
              <a:spLocks/>
            </p:cNvSpPr>
            <p:nvPr/>
          </p:nvSpPr>
          <p:spPr bwMode="auto">
            <a:xfrm>
              <a:off x="3055241" y="5738733"/>
              <a:ext cx="61686" cy="50996"/>
            </a:xfrm>
            <a:custGeom>
              <a:avLst/>
              <a:gdLst/>
              <a:ahLst/>
              <a:cxnLst>
                <a:cxn ang="0">
                  <a:pos x="0" y="0"/>
                </a:cxn>
                <a:cxn ang="0">
                  <a:pos x="21" y="14"/>
                </a:cxn>
                <a:cxn ang="0">
                  <a:pos x="37" y="50"/>
                </a:cxn>
                <a:cxn ang="0">
                  <a:pos x="70" y="86"/>
                </a:cxn>
                <a:cxn ang="0">
                  <a:pos x="109" y="113"/>
                </a:cxn>
                <a:cxn ang="0">
                  <a:pos x="166" y="159"/>
                </a:cxn>
                <a:cxn ang="0">
                  <a:pos x="191" y="193"/>
                </a:cxn>
                <a:cxn ang="0">
                  <a:pos x="159" y="193"/>
                </a:cxn>
                <a:cxn ang="0">
                  <a:pos x="109" y="189"/>
                </a:cxn>
                <a:cxn ang="0">
                  <a:pos x="63" y="177"/>
                </a:cxn>
                <a:cxn ang="0">
                  <a:pos x="31" y="164"/>
                </a:cxn>
                <a:cxn ang="0">
                  <a:pos x="3" y="159"/>
                </a:cxn>
                <a:cxn ang="0">
                  <a:pos x="7" y="110"/>
                </a:cxn>
                <a:cxn ang="0">
                  <a:pos x="7" y="54"/>
                </a:cxn>
                <a:cxn ang="0">
                  <a:pos x="0" y="0"/>
                </a:cxn>
              </a:cxnLst>
              <a:rect l="0" t="0" r="r" b="b"/>
              <a:pathLst>
                <a:path w="191" h="193">
                  <a:moveTo>
                    <a:pt x="0" y="0"/>
                  </a:moveTo>
                  <a:lnTo>
                    <a:pt x="21" y="14"/>
                  </a:lnTo>
                  <a:lnTo>
                    <a:pt x="37" y="50"/>
                  </a:lnTo>
                  <a:lnTo>
                    <a:pt x="70" y="86"/>
                  </a:lnTo>
                  <a:lnTo>
                    <a:pt x="109" y="113"/>
                  </a:lnTo>
                  <a:lnTo>
                    <a:pt x="166" y="159"/>
                  </a:lnTo>
                  <a:lnTo>
                    <a:pt x="191" y="193"/>
                  </a:lnTo>
                  <a:lnTo>
                    <a:pt x="159" y="193"/>
                  </a:lnTo>
                  <a:lnTo>
                    <a:pt x="109" y="189"/>
                  </a:lnTo>
                  <a:lnTo>
                    <a:pt x="63" y="177"/>
                  </a:lnTo>
                  <a:lnTo>
                    <a:pt x="31" y="164"/>
                  </a:lnTo>
                  <a:lnTo>
                    <a:pt x="3" y="159"/>
                  </a:lnTo>
                  <a:lnTo>
                    <a:pt x="7" y="110"/>
                  </a:lnTo>
                  <a:lnTo>
                    <a:pt x="7" y="54"/>
                  </a:lnTo>
                  <a:lnTo>
                    <a:pt x="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199" name="Freeform 198"/>
            <p:cNvSpPr>
              <a:spLocks/>
            </p:cNvSpPr>
            <p:nvPr/>
          </p:nvSpPr>
          <p:spPr bwMode="auto">
            <a:xfrm>
              <a:off x="2958855" y="5031161"/>
              <a:ext cx="541683" cy="680480"/>
            </a:xfrm>
            <a:custGeom>
              <a:avLst/>
              <a:gdLst/>
              <a:ahLst/>
              <a:cxnLst>
                <a:cxn ang="0">
                  <a:pos x="1291" y="1125"/>
                </a:cxn>
                <a:cxn ang="0">
                  <a:pos x="1337" y="1236"/>
                </a:cxn>
                <a:cxn ang="0">
                  <a:pos x="1316" y="1333"/>
                </a:cxn>
                <a:cxn ang="0">
                  <a:pos x="1169" y="1432"/>
                </a:cxn>
                <a:cxn ang="0">
                  <a:pos x="947" y="1511"/>
                </a:cxn>
                <a:cxn ang="0">
                  <a:pos x="834" y="1540"/>
                </a:cxn>
                <a:cxn ang="0">
                  <a:pos x="815" y="1665"/>
                </a:cxn>
                <a:cxn ang="0">
                  <a:pos x="669" y="1661"/>
                </a:cxn>
                <a:cxn ang="0">
                  <a:pos x="615" y="1754"/>
                </a:cxn>
                <a:cxn ang="0">
                  <a:pos x="695" y="1808"/>
                </a:cxn>
                <a:cxn ang="0">
                  <a:pos x="619" y="1850"/>
                </a:cxn>
                <a:cxn ang="0">
                  <a:pos x="584" y="1943"/>
                </a:cxn>
                <a:cxn ang="0">
                  <a:pos x="548" y="2014"/>
                </a:cxn>
                <a:cxn ang="0">
                  <a:pos x="437" y="2026"/>
                </a:cxn>
                <a:cxn ang="0">
                  <a:pos x="422" y="2137"/>
                </a:cxn>
                <a:cxn ang="0">
                  <a:pos x="499" y="2225"/>
                </a:cxn>
                <a:cxn ang="0">
                  <a:pos x="393" y="2329"/>
                </a:cxn>
                <a:cxn ang="0">
                  <a:pos x="337" y="2382"/>
                </a:cxn>
                <a:cxn ang="0">
                  <a:pos x="282" y="2461"/>
                </a:cxn>
                <a:cxn ang="0">
                  <a:pos x="266" y="2558"/>
                </a:cxn>
                <a:cxn ang="0">
                  <a:pos x="51" y="2465"/>
                </a:cxn>
                <a:cxn ang="0">
                  <a:pos x="0" y="2437"/>
                </a:cxn>
                <a:cxn ang="0">
                  <a:pos x="69" y="2329"/>
                </a:cxn>
                <a:cxn ang="0">
                  <a:pos x="101" y="2190"/>
                </a:cxn>
                <a:cxn ang="0">
                  <a:pos x="69" y="2054"/>
                </a:cxn>
                <a:cxn ang="0">
                  <a:pos x="143" y="1994"/>
                </a:cxn>
                <a:cxn ang="0">
                  <a:pos x="83" y="1894"/>
                </a:cxn>
                <a:cxn ang="0">
                  <a:pos x="94" y="1772"/>
                </a:cxn>
                <a:cxn ang="0">
                  <a:pos x="111" y="1682"/>
                </a:cxn>
                <a:cxn ang="0">
                  <a:pos x="158" y="1492"/>
                </a:cxn>
                <a:cxn ang="0">
                  <a:pos x="140" y="1347"/>
                </a:cxn>
                <a:cxn ang="0">
                  <a:pos x="226" y="1180"/>
                </a:cxn>
                <a:cxn ang="0">
                  <a:pos x="212" y="1025"/>
                </a:cxn>
                <a:cxn ang="0">
                  <a:pos x="245" y="658"/>
                </a:cxn>
                <a:cxn ang="0">
                  <a:pos x="294" y="575"/>
                </a:cxn>
                <a:cxn ang="0">
                  <a:pos x="376" y="465"/>
                </a:cxn>
                <a:cxn ang="0">
                  <a:pos x="376" y="354"/>
                </a:cxn>
                <a:cxn ang="0">
                  <a:pos x="372" y="272"/>
                </a:cxn>
                <a:cxn ang="0">
                  <a:pos x="469" y="161"/>
                </a:cxn>
                <a:cxn ang="0">
                  <a:pos x="555" y="25"/>
                </a:cxn>
                <a:cxn ang="0">
                  <a:pos x="712" y="71"/>
                </a:cxn>
                <a:cxn ang="0">
                  <a:pos x="748" y="18"/>
                </a:cxn>
                <a:cxn ang="0">
                  <a:pos x="802" y="7"/>
                </a:cxn>
                <a:cxn ang="0">
                  <a:pos x="938" y="32"/>
                </a:cxn>
                <a:cxn ang="0">
                  <a:pos x="1081" y="118"/>
                </a:cxn>
                <a:cxn ang="0">
                  <a:pos x="1319" y="236"/>
                </a:cxn>
                <a:cxn ang="0">
                  <a:pos x="1348" y="408"/>
                </a:cxn>
                <a:cxn ang="0">
                  <a:pos x="1578" y="354"/>
                </a:cxn>
                <a:cxn ang="0">
                  <a:pos x="1688" y="318"/>
                </a:cxn>
                <a:cxn ang="0">
                  <a:pos x="1527" y="457"/>
                </a:cxn>
                <a:cxn ang="0">
                  <a:pos x="1277" y="836"/>
                </a:cxn>
                <a:cxn ang="0">
                  <a:pos x="1255" y="997"/>
                </a:cxn>
              </a:cxnLst>
              <a:rect l="0" t="0" r="r" b="b"/>
              <a:pathLst>
                <a:path w="1688" h="2558">
                  <a:moveTo>
                    <a:pt x="1241" y="1044"/>
                  </a:moveTo>
                  <a:lnTo>
                    <a:pt x="1229" y="1044"/>
                  </a:lnTo>
                  <a:lnTo>
                    <a:pt x="1241" y="1072"/>
                  </a:lnTo>
                  <a:lnTo>
                    <a:pt x="1270" y="1108"/>
                  </a:lnTo>
                  <a:lnTo>
                    <a:pt x="1291" y="1125"/>
                  </a:lnTo>
                  <a:lnTo>
                    <a:pt x="1309" y="1143"/>
                  </a:lnTo>
                  <a:lnTo>
                    <a:pt x="1327" y="1164"/>
                  </a:lnTo>
                  <a:lnTo>
                    <a:pt x="1331" y="1183"/>
                  </a:lnTo>
                  <a:lnTo>
                    <a:pt x="1335" y="1201"/>
                  </a:lnTo>
                  <a:lnTo>
                    <a:pt x="1337" y="1236"/>
                  </a:lnTo>
                  <a:lnTo>
                    <a:pt x="1337" y="1257"/>
                  </a:lnTo>
                  <a:lnTo>
                    <a:pt x="1331" y="1275"/>
                  </a:lnTo>
                  <a:lnTo>
                    <a:pt x="1331" y="1293"/>
                  </a:lnTo>
                  <a:lnTo>
                    <a:pt x="1324" y="1315"/>
                  </a:lnTo>
                  <a:lnTo>
                    <a:pt x="1316" y="1333"/>
                  </a:lnTo>
                  <a:lnTo>
                    <a:pt x="1305" y="1353"/>
                  </a:lnTo>
                  <a:lnTo>
                    <a:pt x="1287" y="1372"/>
                  </a:lnTo>
                  <a:lnTo>
                    <a:pt x="1259" y="1390"/>
                  </a:lnTo>
                  <a:lnTo>
                    <a:pt x="1208" y="1411"/>
                  </a:lnTo>
                  <a:lnTo>
                    <a:pt x="1169" y="1432"/>
                  </a:lnTo>
                  <a:lnTo>
                    <a:pt x="1113" y="1455"/>
                  </a:lnTo>
                  <a:lnTo>
                    <a:pt x="1077" y="1472"/>
                  </a:lnTo>
                  <a:lnTo>
                    <a:pt x="1041" y="1489"/>
                  </a:lnTo>
                  <a:lnTo>
                    <a:pt x="983" y="1497"/>
                  </a:lnTo>
                  <a:lnTo>
                    <a:pt x="947" y="1511"/>
                  </a:lnTo>
                  <a:lnTo>
                    <a:pt x="891" y="1518"/>
                  </a:lnTo>
                  <a:lnTo>
                    <a:pt x="873" y="1515"/>
                  </a:lnTo>
                  <a:lnTo>
                    <a:pt x="855" y="1501"/>
                  </a:lnTo>
                  <a:lnTo>
                    <a:pt x="837" y="1508"/>
                  </a:lnTo>
                  <a:lnTo>
                    <a:pt x="834" y="1540"/>
                  </a:lnTo>
                  <a:lnTo>
                    <a:pt x="834" y="1557"/>
                  </a:lnTo>
                  <a:lnTo>
                    <a:pt x="830" y="1575"/>
                  </a:lnTo>
                  <a:lnTo>
                    <a:pt x="820" y="1594"/>
                  </a:lnTo>
                  <a:lnTo>
                    <a:pt x="820" y="1651"/>
                  </a:lnTo>
                  <a:lnTo>
                    <a:pt x="815" y="1665"/>
                  </a:lnTo>
                  <a:lnTo>
                    <a:pt x="802" y="1668"/>
                  </a:lnTo>
                  <a:lnTo>
                    <a:pt x="765" y="1675"/>
                  </a:lnTo>
                  <a:lnTo>
                    <a:pt x="726" y="1675"/>
                  </a:lnTo>
                  <a:lnTo>
                    <a:pt x="695" y="1672"/>
                  </a:lnTo>
                  <a:lnTo>
                    <a:pt x="669" y="1661"/>
                  </a:lnTo>
                  <a:lnTo>
                    <a:pt x="633" y="1658"/>
                  </a:lnTo>
                  <a:lnTo>
                    <a:pt x="612" y="1661"/>
                  </a:lnTo>
                  <a:lnTo>
                    <a:pt x="601" y="1665"/>
                  </a:lnTo>
                  <a:lnTo>
                    <a:pt x="594" y="1679"/>
                  </a:lnTo>
                  <a:lnTo>
                    <a:pt x="615" y="1754"/>
                  </a:lnTo>
                  <a:lnTo>
                    <a:pt x="623" y="1769"/>
                  </a:lnTo>
                  <a:lnTo>
                    <a:pt x="637" y="1772"/>
                  </a:lnTo>
                  <a:lnTo>
                    <a:pt x="676" y="1772"/>
                  </a:lnTo>
                  <a:lnTo>
                    <a:pt x="691" y="1790"/>
                  </a:lnTo>
                  <a:lnTo>
                    <a:pt x="695" y="1808"/>
                  </a:lnTo>
                  <a:lnTo>
                    <a:pt x="691" y="1822"/>
                  </a:lnTo>
                  <a:lnTo>
                    <a:pt x="676" y="1829"/>
                  </a:lnTo>
                  <a:lnTo>
                    <a:pt x="654" y="1825"/>
                  </a:lnTo>
                  <a:lnTo>
                    <a:pt x="640" y="1829"/>
                  </a:lnTo>
                  <a:lnTo>
                    <a:pt x="619" y="1850"/>
                  </a:lnTo>
                  <a:lnTo>
                    <a:pt x="612" y="1887"/>
                  </a:lnTo>
                  <a:lnTo>
                    <a:pt x="601" y="1903"/>
                  </a:lnTo>
                  <a:lnTo>
                    <a:pt x="598" y="1918"/>
                  </a:lnTo>
                  <a:lnTo>
                    <a:pt x="589" y="1929"/>
                  </a:lnTo>
                  <a:lnTo>
                    <a:pt x="584" y="1943"/>
                  </a:lnTo>
                  <a:lnTo>
                    <a:pt x="584" y="1964"/>
                  </a:lnTo>
                  <a:lnTo>
                    <a:pt x="587" y="1980"/>
                  </a:lnTo>
                  <a:lnTo>
                    <a:pt x="568" y="2001"/>
                  </a:lnTo>
                  <a:lnTo>
                    <a:pt x="559" y="2008"/>
                  </a:lnTo>
                  <a:lnTo>
                    <a:pt x="548" y="2014"/>
                  </a:lnTo>
                  <a:lnTo>
                    <a:pt x="533" y="2022"/>
                  </a:lnTo>
                  <a:lnTo>
                    <a:pt x="512" y="2022"/>
                  </a:lnTo>
                  <a:lnTo>
                    <a:pt x="494" y="2022"/>
                  </a:lnTo>
                  <a:lnTo>
                    <a:pt x="455" y="2022"/>
                  </a:lnTo>
                  <a:lnTo>
                    <a:pt x="437" y="2026"/>
                  </a:lnTo>
                  <a:lnTo>
                    <a:pt x="418" y="2044"/>
                  </a:lnTo>
                  <a:lnTo>
                    <a:pt x="405" y="2075"/>
                  </a:lnTo>
                  <a:lnTo>
                    <a:pt x="405" y="2100"/>
                  </a:lnTo>
                  <a:lnTo>
                    <a:pt x="412" y="2116"/>
                  </a:lnTo>
                  <a:lnTo>
                    <a:pt x="422" y="2137"/>
                  </a:lnTo>
                  <a:lnTo>
                    <a:pt x="462" y="2153"/>
                  </a:lnTo>
                  <a:lnTo>
                    <a:pt x="480" y="2169"/>
                  </a:lnTo>
                  <a:lnTo>
                    <a:pt x="499" y="2176"/>
                  </a:lnTo>
                  <a:lnTo>
                    <a:pt x="501" y="2190"/>
                  </a:lnTo>
                  <a:lnTo>
                    <a:pt x="499" y="2225"/>
                  </a:lnTo>
                  <a:lnTo>
                    <a:pt x="487" y="2232"/>
                  </a:lnTo>
                  <a:lnTo>
                    <a:pt x="465" y="2268"/>
                  </a:lnTo>
                  <a:lnTo>
                    <a:pt x="429" y="2308"/>
                  </a:lnTo>
                  <a:lnTo>
                    <a:pt x="412" y="2326"/>
                  </a:lnTo>
                  <a:lnTo>
                    <a:pt x="393" y="2329"/>
                  </a:lnTo>
                  <a:lnTo>
                    <a:pt x="390" y="2343"/>
                  </a:lnTo>
                  <a:lnTo>
                    <a:pt x="376" y="2361"/>
                  </a:lnTo>
                  <a:lnTo>
                    <a:pt x="372" y="2382"/>
                  </a:lnTo>
                  <a:lnTo>
                    <a:pt x="354" y="2387"/>
                  </a:lnTo>
                  <a:lnTo>
                    <a:pt x="337" y="2382"/>
                  </a:lnTo>
                  <a:lnTo>
                    <a:pt x="323" y="2391"/>
                  </a:lnTo>
                  <a:lnTo>
                    <a:pt x="318" y="2404"/>
                  </a:lnTo>
                  <a:lnTo>
                    <a:pt x="301" y="2444"/>
                  </a:lnTo>
                  <a:lnTo>
                    <a:pt x="290" y="2451"/>
                  </a:lnTo>
                  <a:lnTo>
                    <a:pt x="282" y="2461"/>
                  </a:lnTo>
                  <a:lnTo>
                    <a:pt x="266" y="2483"/>
                  </a:lnTo>
                  <a:lnTo>
                    <a:pt x="266" y="2502"/>
                  </a:lnTo>
                  <a:lnTo>
                    <a:pt x="254" y="2522"/>
                  </a:lnTo>
                  <a:lnTo>
                    <a:pt x="266" y="2539"/>
                  </a:lnTo>
                  <a:lnTo>
                    <a:pt x="266" y="2558"/>
                  </a:lnTo>
                  <a:lnTo>
                    <a:pt x="151" y="2558"/>
                  </a:lnTo>
                  <a:lnTo>
                    <a:pt x="83" y="2558"/>
                  </a:lnTo>
                  <a:lnTo>
                    <a:pt x="69" y="2544"/>
                  </a:lnTo>
                  <a:lnTo>
                    <a:pt x="60" y="2472"/>
                  </a:lnTo>
                  <a:lnTo>
                    <a:pt x="51" y="2465"/>
                  </a:lnTo>
                  <a:lnTo>
                    <a:pt x="32" y="2472"/>
                  </a:lnTo>
                  <a:lnTo>
                    <a:pt x="26" y="2476"/>
                  </a:lnTo>
                  <a:lnTo>
                    <a:pt x="14" y="2472"/>
                  </a:lnTo>
                  <a:lnTo>
                    <a:pt x="4" y="2458"/>
                  </a:lnTo>
                  <a:lnTo>
                    <a:pt x="0" y="2437"/>
                  </a:lnTo>
                  <a:lnTo>
                    <a:pt x="0" y="2387"/>
                  </a:lnTo>
                  <a:lnTo>
                    <a:pt x="7" y="2365"/>
                  </a:lnTo>
                  <a:lnTo>
                    <a:pt x="23" y="2350"/>
                  </a:lnTo>
                  <a:lnTo>
                    <a:pt x="51" y="2350"/>
                  </a:lnTo>
                  <a:lnTo>
                    <a:pt x="69" y="2329"/>
                  </a:lnTo>
                  <a:lnTo>
                    <a:pt x="69" y="2301"/>
                  </a:lnTo>
                  <a:lnTo>
                    <a:pt x="51" y="2280"/>
                  </a:lnTo>
                  <a:lnTo>
                    <a:pt x="51" y="2244"/>
                  </a:lnTo>
                  <a:lnTo>
                    <a:pt x="69" y="2208"/>
                  </a:lnTo>
                  <a:lnTo>
                    <a:pt x="101" y="2190"/>
                  </a:lnTo>
                  <a:lnTo>
                    <a:pt x="129" y="2160"/>
                  </a:lnTo>
                  <a:lnTo>
                    <a:pt x="137" y="2118"/>
                  </a:lnTo>
                  <a:lnTo>
                    <a:pt x="118" y="2093"/>
                  </a:lnTo>
                  <a:lnTo>
                    <a:pt x="83" y="2087"/>
                  </a:lnTo>
                  <a:lnTo>
                    <a:pt x="69" y="2054"/>
                  </a:lnTo>
                  <a:lnTo>
                    <a:pt x="64" y="2014"/>
                  </a:lnTo>
                  <a:lnTo>
                    <a:pt x="76" y="1989"/>
                  </a:lnTo>
                  <a:lnTo>
                    <a:pt x="97" y="1980"/>
                  </a:lnTo>
                  <a:lnTo>
                    <a:pt x="129" y="1994"/>
                  </a:lnTo>
                  <a:lnTo>
                    <a:pt x="143" y="1994"/>
                  </a:lnTo>
                  <a:lnTo>
                    <a:pt x="155" y="1964"/>
                  </a:lnTo>
                  <a:lnTo>
                    <a:pt x="134" y="1950"/>
                  </a:lnTo>
                  <a:lnTo>
                    <a:pt x="97" y="1943"/>
                  </a:lnTo>
                  <a:lnTo>
                    <a:pt x="97" y="1907"/>
                  </a:lnTo>
                  <a:lnTo>
                    <a:pt x="83" y="1894"/>
                  </a:lnTo>
                  <a:lnTo>
                    <a:pt x="76" y="1862"/>
                  </a:lnTo>
                  <a:lnTo>
                    <a:pt x="79" y="1829"/>
                  </a:lnTo>
                  <a:lnTo>
                    <a:pt x="94" y="1804"/>
                  </a:lnTo>
                  <a:lnTo>
                    <a:pt x="101" y="1790"/>
                  </a:lnTo>
                  <a:lnTo>
                    <a:pt x="94" y="1772"/>
                  </a:lnTo>
                  <a:lnTo>
                    <a:pt x="76" y="1751"/>
                  </a:lnTo>
                  <a:lnTo>
                    <a:pt x="76" y="1733"/>
                  </a:lnTo>
                  <a:lnTo>
                    <a:pt x="79" y="1714"/>
                  </a:lnTo>
                  <a:lnTo>
                    <a:pt x="97" y="1700"/>
                  </a:lnTo>
                  <a:lnTo>
                    <a:pt x="111" y="1682"/>
                  </a:lnTo>
                  <a:lnTo>
                    <a:pt x="115" y="1636"/>
                  </a:lnTo>
                  <a:lnTo>
                    <a:pt x="108" y="1594"/>
                  </a:lnTo>
                  <a:lnTo>
                    <a:pt x="115" y="1550"/>
                  </a:lnTo>
                  <a:lnTo>
                    <a:pt x="125" y="1522"/>
                  </a:lnTo>
                  <a:lnTo>
                    <a:pt x="158" y="1492"/>
                  </a:lnTo>
                  <a:lnTo>
                    <a:pt x="180" y="1458"/>
                  </a:lnTo>
                  <a:lnTo>
                    <a:pt x="175" y="1414"/>
                  </a:lnTo>
                  <a:lnTo>
                    <a:pt x="151" y="1379"/>
                  </a:lnTo>
                  <a:lnTo>
                    <a:pt x="143" y="1361"/>
                  </a:lnTo>
                  <a:lnTo>
                    <a:pt x="140" y="1347"/>
                  </a:lnTo>
                  <a:lnTo>
                    <a:pt x="143" y="1325"/>
                  </a:lnTo>
                  <a:lnTo>
                    <a:pt x="155" y="1315"/>
                  </a:lnTo>
                  <a:lnTo>
                    <a:pt x="187" y="1296"/>
                  </a:lnTo>
                  <a:lnTo>
                    <a:pt x="226" y="1290"/>
                  </a:lnTo>
                  <a:lnTo>
                    <a:pt x="226" y="1180"/>
                  </a:lnTo>
                  <a:lnTo>
                    <a:pt x="248" y="1146"/>
                  </a:lnTo>
                  <a:lnTo>
                    <a:pt x="254" y="1118"/>
                  </a:lnTo>
                  <a:lnTo>
                    <a:pt x="251" y="1100"/>
                  </a:lnTo>
                  <a:lnTo>
                    <a:pt x="240" y="1079"/>
                  </a:lnTo>
                  <a:lnTo>
                    <a:pt x="212" y="1025"/>
                  </a:lnTo>
                  <a:lnTo>
                    <a:pt x="204" y="942"/>
                  </a:lnTo>
                  <a:lnTo>
                    <a:pt x="219" y="850"/>
                  </a:lnTo>
                  <a:lnTo>
                    <a:pt x="240" y="794"/>
                  </a:lnTo>
                  <a:lnTo>
                    <a:pt x="229" y="714"/>
                  </a:lnTo>
                  <a:lnTo>
                    <a:pt x="245" y="658"/>
                  </a:lnTo>
                  <a:lnTo>
                    <a:pt x="269" y="639"/>
                  </a:lnTo>
                  <a:lnTo>
                    <a:pt x="286" y="626"/>
                  </a:lnTo>
                  <a:lnTo>
                    <a:pt x="301" y="604"/>
                  </a:lnTo>
                  <a:lnTo>
                    <a:pt x="305" y="593"/>
                  </a:lnTo>
                  <a:lnTo>
                    <a:pt x="294" y="575"/>
                  </a:lnTo>
                  <a:lnTo>
                    <a:pt x="286" y="557"/>
                  </a:lnTo>
                  <a:lnTo>
                    <a:pt x="301" y="519"/>
                  </a:lnTo>
                  <a:lnTo>
                    <a:pt x="365" y="522"/>
                  </a:lnTo>
                  <a:lnTo>
                    <a:pt x="347" y="482"/>
                  </a:lnTo>
                  <a:lnTo>
                    <a:pt x="376" y="465"/>
                  </a:lnTo>
                  <a:lnTo>
                    <a:pt x="393" y="443"/>
                  </a:lnTo>
                  <a:lnTo>
                    <a:pt x="369" y="429"/>
                  </a:lnTo>
                  <a:lnTo>
                    <a:pt x="351" y="400"/>
                  </a:lnTo>
                  <a:lnTo>
                    <a:pt x="372" y="360"/>
                  </a:lnTo>
                  <a:lnTo>
                    <a:pt x="376" y="354"/>
                  </a:lnTo>
                  <a:lnTo>
                    <a:pt x="372" y="343"/>
                  </a:lnTo>
                  <a:lnTo>
                    <a:pt x="369" y="328"/>
                  </a:lnTo>
                  <a:lnTo>
                    <a:pt x="351" y="300"/>
                  </a:lnTo>
                  <a:lnTo>
                    <a:pt x="358" y="279"/>
                  </a:lnTo>
                  <a:lnTo>
                    <a:pt x="372" y="272"/>
                  </a:lnTo>
                  <a:lnTo>
                    <a:pt x="437" y="249"/>
                  </a:lnTo>
                  <a:lnTo>
                    <a:pt x="462" y="240"/>
                  </a:lnTo>
                  <a:lnTo>
                    <a:pt x="473" y="225"/>
                  </a:lnTo>
                  <a:lnTo>
                    <a:pt x="476" y="215"/>
                  </a:lnTo>
                  <a:lnTo>
                    <a:pt x="469" y="161"/>
                  </a:lnTo>
                  <a:lnTo>
                    <a:pt x="469" y="111"/>
                  </a:lnTo>
                  <a:lnTo>
                    <a:pt x="469" y="94"/>
                  </a:lnTo>
                  <a:lnTo>
                    <a:pt x="487" y="39"/>
                  </a:lnTo>
                  <a:lnTo>
                    <a:pt x="526" y="18"/>
                  </a:lnTo>
                  <a:lnTo>
                    <a:pt x="555" y="25"/>
                  </a:lnTo>
                  <a:lnTo>
                    <a:pt x="580" y="51"/>
                  </a:lnTo>
                  <a:lnTo>
                    <a:pt x="608" y="53"/>
                  </a:lnTo>
                  <a:lnTo>
                    <a:pt x="630" y="22"/>
                  </a:lnTo>
                  <a:lnTo>
                    <a:pt x="659" y="18"/>
                  </a:lnTo>
                  <a:lnTo>
                    <a:pt x="712" y="71"/>
                  </a:lnTo>
                  <a:lnTo>
                    <a:pt x="723" y="108"/>
                  </a:lnTo>
                  <a:lnTo>
                    <a:pt x="730" y="122"/>
                  </a:lnTo>
                  <a:lnTo>
                    <a:pt x="734" y="85"/>
                  </a:lnTo>
                  <a:lnTo>
                    <a:pt x="734" y="32"/>
                  </a:lnTo>
                  <a:lnTo>
                    <a:pt x="748" y="18"/>
                  </a:lnTo>
                  <a:lnTo>
                    <a:pt x="758" y="36"/>
                  </a:lnTo>
                  <a:lnTo>
                    <a:pt x="765" y="57"/>
                  </a:lnTo>
                  <a:lnTo>
                    <a:pt x="783" y="53"/>
                  </a:lnTo>
                  <a:lnTo>
                    <a:pt x="787" y="32"/>
                  </a:lnTo>
                  <a:lnTo>
                    <a:pt x="802" y="7"/>
                  </a:lnTo>
                  <a:lnTo>
                    <a:pt x="840" y="0"/>
                  </a:lnTo>
                  <a:lnTo>
                    <a:pt x="866" y="14"/>
                  </a:lnTo>
                  <a:lnTo>
                    <a:pt x="883" y="32"/>
                  </a:lnTo>
                  <a:lnTo>
                    <a:pt x="901" y="36"/>
                  </a:lnTo>
                  <a:lnTo>
                    <a:pt x="938" y="32"/>
                  </a:lnTo>
                  <a:lnTo>
                    <a:pt x="947" y="53"/>
                  </a:lnTo>
                  <a:lnTo>
                    <a:pt x="983" y="75"/>
                  </a:lnTo>
                  <a:lnTo>
                    <a:pt x="1002" y="111"/>
                  </a:lnTo>
                  <a:lnTo>
                    <a:pt x="1023" y="125"/>
                  </a:lnTo>
                  <a:lnTo>
                    <a:pt x="1081" y="118"/>
                  </a:lnTo>
                  <a:lnTo>
                    <a:pt x="1113" y="133"/>
                  </a:lnTo>
                  <a:lnTo>
                    <a:pt x="1155" y="182"/>
                  </a:lnTo>
                  <a:lnTo>
                    <a:pt x="1201" y="200"/>
                  </a:lnTo>
                  <a:lnTo>
                    <a:pt x="1291" y="207"/>
                  </a:lnTo>
                  <a:lnTo>
                    <a:pt x="1319" y="236"/>
                  </a:lnTo>
                  <a:lnTo>
                    <a:pt x="1324" y="272"/>
                  </a:lnTo>
                  <a:lnTo>
                    <a:pt x="1270" y="339"/>
                  </a:lnTo>
                  <a:lnTo>
                    <a:pt x="1255" y="379"/>
                  </a:lnTo>
                  <a:lnTo>
                    <a:pt x="1255" y="411"/>
                  </a:lnTo>
                  <a:lnTo>
                    <a:pt x="1348" y="408"/>
                  </a:lnTo>
                  <a:lnTo>
                    <a:pt x="1402" y="418"/>
                  </a:lnTo>
                  <a:lnTo>
                    <a:pt x="1442" y="415"/>
                  </a:lnTo>
                  <a:lnTo>
                    <a:pt x="1480" y="389"/>
                  </a:lnTo>
                  <a:lnTo>
                    <a:pt x="1566" y="372"/>
                  </a:lnTo>
                  <a:lnTo>
                    <a:pt x="1578" y="354"/>
                  </a:lnTo>
                  <a:lnTo>
                    <a:pt x="1573" y="282"/>
                  </a:lnTo>
                  <a:lnTo>
                    <a:pt x="1585" y="249"/>
                  </a:lnTo>
                  <a:lnTo>
                    <a:pt x="1670" y="265"/>
                  </a:lnTo>
                  <a:lnTo>
                    <a:pt x="1684" y="290"/>
                  </a:lnTo>
                  <a:lnTo>
                    <a:pt x="1688" y="318"/>
                  </a:lnTo>
                  <a:lnTo>
                    <a:pt x="1673" y="354"/>
                  </a:lnTo>
                  <a:lnTo>
                    <a:pt x="1673" y="386"/>
                  </a:lnTo>
                  <a:lnTo>
                    <a:pt x="1666" y="397"/>
                  </a:lnTo>
                  <a:lnTo>
                    <a:pt x="1601" y="408"/>
                  </a:lnTo>
                  <a:lnTo>
                    <a:pt x="1527" y="457"/>
                  </a:lnTo>
                  <a:lnTo>
                    <a:pt x="1423" y="554"/>
                  </a:lnTo>
                  <a:lnTo>
                    <a:pt x="1327" y="676"/>
                  </a:lnTo>
                  <a:lnTo>
                    <a:pt x="1337" y="676"/>
                  </a:lnTo>
                  <a:lnTo>
                    <a:pt x="1291" y="762"/>
                  </a:lnTo>
                  <a:lnTo>
                    <a:pt x="1277" y="836"/>
                  </a:lnTo>
                  <a:lnTo>
                    <a:pt x="1287" y="905"/>
                  </a:lnTo>
                  <a:lnTo>
                    <a:pt x="1270" y="922"/>
                  </a:lnTo>
                  <a:lnTo>
                    <a:pt x="1237" y="922"/>
                  </a:lnTo>
                  <a:lnTo>
                    <a:pt x="1252" y="947"/>
                  </a:lnTo>
                  <a:lnTo>
                    <a:pt x="1255" y="997"/>
                  </a:lnTo>
                  <a:lnTo>
                    <a:pt x="1241" y="1044"/>
                  </a:lnTo>
                  <a:close/>
                </a:path>
              </a:pathLst>
            </a:custGeom>
            <a:solidFill>
              <a:srgbClr val="F4C4C5"/>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0" name="Freeform 199"/>
            <p:cNvSpPr>
              <a:spLocks/>
            </p:cNvSpPr>
            <p:nvPr/>
          </p:nvSpPr>
          <p:spPr bwMode="auto">
            <a:xfrm>
              <a:off x="3234517" y="5702079"/>
              <a:ext cx="32771" cy="25498"/>
            </a:xfrm>
            <a:custGeom>
              <a:avLst/>
              <a:gdLst/>
              <a:ahLst/>
              <a:cxnLst>
                <a:cxn ang="0">
                  <a:pos x="13" y="99"/>
                </a:cxn>
                <a:cxn ang="0">
                  <a:pos x="0" y="88"/>
                </a:cxn>
                <a:cxn ang="0">
                  <a:pos x="0" y="64"/>
                </a:cxn>
                <a:cxn ang="0">
                  <a:pos x="17" y="47"/>
                </a:cxn>
                <a:cxn ang="0">
                  <a:pos x="32" y="26"/>
                </a:cxn>
                <a:cxn ang="0">
                  <a:pos x="42" y="7"/>
                </a:cxn>
                <a:cxn ang="0">
                  <a:pos x="86" y="0"/>
                </a:cxn>
                <a:cxn ang="0">
                  <a:pos x="100" y="7"/>
                </a:cxn>
                <a:cxn ang="0">
                  <a:pos x="100" y="26"/>
                </a:cxn>
                <a:cxn ang="0">
                  <a:pos x="75" y="49"/>
                </a:cxn>
                <a:cxn ang="0">
                  <a:pos x="58" y="60"/>
                </a:cxn>
                <a:cxn ang="0">
                  <a:pos x="46" y="81"/>
                </a:cxn>
                <a:cxn ang="0">
                  <a:pos x="36" y="95"/>
                </a:cxn>
                <a:cxn ang="0">
                  <a:pos x="13" y="99"/>
                </a:cxn>
              </a:cxnLst>
              <a:rect l="0" t="0" r="r" b="b"/>
              <a:pathLst>
                <a:path w="100" h="99">
                  <a:moveTo>
                    <a:pt x="13" y="99"/>
                  </a:moveTo>
                  <a:lnTo>
                    <a:pt x="0" y="88"/>
                  </a:lnTo>
                  <a:lnTo>
                    <a:pt x="0" y="64"/>
                  </a:lnTo>
                  <a:lnTo>
                    <a:pt x="17" y="47"/>
                  </a:lnTo>
                  <a:lnTo>
                    <a:pt x="32" y="26"/>
                  </a:lnTo>
                  <a:lnTo>
                    <a:pt x="42" y="7"/>
                  </a:lnTo>
                  <a:lnTo>
                    <a:pt x="86" y="0"/>
                  </a:lnTo>
                  <a:lnTo>
                    <a:pt x="100" y="7"/>
                  </a:lnTo>
                  <a:lnTo>
                    <a:pt x="100" y="26"/>
                  </a:lnTo>
                  <a:lnTo>
                    <a:pt x="75" y="49"/>
                  </a:lnTo>
                  <a:lnTo>
                    <a:pt x="58" y="60"/>
                  </a:lnTo>
                  <a:lnTo>
                    <a:pt x="46" y="81"/>
                  </a:lnTo>
                  <a:lnTo>
                    <a:pt x="36" y="95"/>
                  </a:lnTo>
                  <a:lnTo>
                    <a:pt x="13" y="9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1" name="Freeform 200"/>
            <p:cNvSpPr>
              <a:spLocks/>
            </p:cNvSpPr>
            <p:nvPr/>
          </p:nvSpPr>
          <p:spPr bwMode="auto">
            <a:xfrm>
              <a:off x="3269216" y="5698892"/>
              <a:ext cx="30844" cy="19124"/>
            </a:xfrm>
            <a:custGeom>
              <a:avLst/>
              <a:gdLst/>
              <a:ahLst/>
              <a:cxnLst>
                <a:cxn ang="0">
                  <a:pos x="0" y="72"/>
                </a:cxn>
                <a:cxn ang="0">
                  <a:pos x="4" y="65"/>
                </a:cxn>
                <a:cxn ang="0">
                  <a:pos x="23" y="53"/>
                </a:cxn>
                <a:cxn ang="0">
                  <a:pos x="48" y="19"/>
                </a:cxn>
                <a:cxn ang="0">
                  <a:pos x="66" y="7"/>
                </a:cxn>
                <a:cxn ang="0">
                  <a:pos x="84" y="0"/>
                </a:cxn>
                <a:cxn ang="0">
                  <a:pos x="98" y="11"/>
                </a:cxn>
                <a:cxn ang="0">
                  <a:pos x="98" y="37"/>
                </a:cxn>
                <a:cxn ang="0">
                  <a:pos x="84" y="53"/>
                </a:cxn>
                <a:cxn ang="0">
                  <a:pos x="48" y="72"/>
                </a:cxn>
                <a:cxn ang="0">
                  <a:pos x="0" y="72"/>
                </a:cxn>
              </a:cxnLst>
              <a:rect l="0" t="0" r="r" b="b"/>
              <a:pathLst>
                <a:path w="98" h="72">
                  <a:moveTo>
                    <a:pt x="0" y="72"/>
                  </a:moveTo>
                  <a:lnTo>
                    <a:pt x="4" y="65"/>
                  </a:lnTo>
                  <a:lnTo>
                    <a:pt x="23" y="53"/>
                  </a:lnTo>
                  <a:lnTo>
                    <a:pt x="48" y="19"/>
                  </a:lnTo>
                  <a:lnTo>
                    <a:pt x="66" y="7"/>
                  </a:lnTo>
                  <a:lnTo>
                    <a:pt x="84" y="0"/>
                  </a:lnTo>
                  <a:lnTo>
                    <a:pt x="98" y="11"/>
                  </a:lnTo>
                  <a:lnTo>
                    <a:pt x="98" y="37"/>
                  </a:lnTo>
                  <a:lnTo>
                    <a:pt x="84" y="53"/>
                  </a:lnTo>
                  <a:lnTo>
                    <a:pt x="48" y="72"/>
                  </a:lnTo>
                  <a:lnTo>
                    <a:pt x="0" y="7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2" name="Freeform 201"/>
            <p:cNvSpPr>
              <a:spLocks/>
            </p:cNvSpPr>
            <p:nvPr/>
          </p:nvSpPr>
          <p:spPr bwMode="auto">
            <a:xfrm>
              <a:off x="2877894" y="4345900"/>
              <a:ext cx="1208666" cy="948210"/>
            </a:xfrm>
            <a:custGeom>
              <a:avLst/>
              <a:gdLst/>
              <a:ahLst/>
              <a:cxnLst>
                <a:cxn ang="0">
                  <a:pos x="668" y="1643"/>
                </a:cxn>
                <a:cxn ang="0">
                  <a:pos x="564" y="1682"/>
                </a:cxn>
                <a:cxn ang="0">
                  <a:pos x="336" y="1660"/>
                </a:cxn>
                <a:cxn ang="0">
                  <a:pos x="165" y="1572"/>
                </a:cxn>
                <a:cxn ang="0">
                  <a:pos x="40" y="1439"/>
                </a:cxn>
                <a:cxn ang="0">
                  <a:pos x="104" y="1264"/>
                </a:cxn>
                <a:cxn ang="0">
                  <a:pos x="248" y="1064"/>
                </a:cxn>
                <a:cxn ang="0">
                  <a:pos x="401" y="865"/>
                </a:cxn>
                <a:cxn ang="0">
                  <a:pos x="351" y="625"/>
                </a:cxn>
                <a:cxn ang="0">
                  <a:pos x="361" y="524"/>
                </a:cxn>
                <a:cxn ang="0">
                  <a:pos x="527" y="500"/>
                </a:cxn>
                <a:cxn ang="0">
                  <a:pos x="638" y="532"/>
                </a:cxn>
                <a:cxn ang="0">
                  <a:pos x="830" y="528"/>
                </a:cxn>
                <a:cxn ang="0">
                  <a:pos x="926" y="347"/>
                </a:cxn>
                <a:cxn ang="0">
                  <a:pos x="1065" y="275"/>
                </a:cxn>
                <a:cxn ang="0">
                  <a:pos x="1158" y="100"/>
                </a:cxn>
                <a:cxn ang="0">
                  <a:pos x="1223" y="271"/>
                </a:cxn>
                <a:cxn ang="0">
                  <a:pos x="1405" y="449"/>
                </a:cxn>
                <a:cxn ang="0">
                  <a:pos x="1627" y="271"/>
                </a:cxn>
                <a:cxn ang="0">
                  <a:pos x="1701" y="310"/>
                </a:cxn>
                <a:cxn ang="0">
                  <a:pos x="1881" y="331"/>
                </a:cxn>
                <a:cxn ang="0">
                  <a:pos x="2012" y="0"/>
                </a:cxn>
                <a:cxn ang="0">
                  <a:pos x="2170" y="189"/>
                </a:cxn>
                <a:cxn ang="0">
                  <a:pos x="2238" y="382"/>
                </a:cxn>
                <a:cxn ang="0">
                  <a:pos x="2238" y="490"/>
                </a:cxn>
                <a:cxn ang="0">
                  <a:pos x="2431" y="467"/>
                </a:cxn>
                <a:cxn ang="0">
                  <a:pos x="2524" y="458"/>
                </a:cxn>
                <a:cxn ang="0">
                  <a:pos x="2824" y="528"/>
                </a:cxn>
                <a:cxn ang="0">
                  <a:pos x="3038" y="536"/>
                </a:cxn>
                <a:cxn ang="0">
                  <a:pos x="3339" y="518"/>
                </a:cxn>
                <a:cxn ang="0">
                  <a:pos x="3701" y="639"/>
                </a:cxn>
                <a:cxn ang="0">
                  <a:pos x="3757" y="717"/>
                </a:cxn>
                <a:cxn ang="0">
                  <a:pos x="3754" y="885"/>
                </a:cxn>
                <a:cxn ang="0">
                  <a:pos x="3650" y="1119"/>
                </a:cxn>
                <a:cxn ang="0">
                  <a:pos x="3460" y="1403"/>
                </a:cxn>
                <a:cxn ang="0">
                  <a:pos x="3389" y="1500"/>
                </a:cxn>
                <a:cxn ang="0">
                  <a:pos x="3382" y="1782"/>
                </a:cxn>
                <a:cxn ang="0">
                  <a:pos x="3329" y="2006"/>
                </a:cxn>
                <a:cxn ang="0">
                  <a:pos x="3225" y="2222"/>
                </a:cxn>
                <a:cxn ang="0">
                  <a:pos x="3045" y="2454"/>
                </a:cxn>
                <a:cxn ang="0">
                  <a:pos x="2889" y="2468"/>
                </a:cxn>
                <a:cxn ang="0">
                  <a:pos x="2627" y="2607"/>
                </a:cxn>
                <a:cxn ang="0">
                  <a:pos x="2426" y="2782"/>
                </a:cxn>
                <a:cxn ang="0">
                  <a:pos x="2431" y="2896"/>
                </a:cxn>
                <a:cxn ang="0">
                  <a:pos x="2163" y="3335"/>
                </a:cxn>
                <a:cxn ang="0">
                  <a:pos x="2059" y="3432"/>
                </a:cxn>
                <a:cxn ang="0">
                  <a:pos x="1962" y="3571"/>
                </a:cxn>
                <a:cxn ang="0">
                  <a:pos x="1848" y="3335"/>
                </a:cxn>
                <a:cxn ang="0">
                  <a:pos x="1673" y="3136"/>
                </a:cxn>
                <a:cxn ang="0">
                  <a:pos x="1938" y="2872"/>
                </a:cxn>
                <a:cxn ang="0">
                  <a:pos x="1828" y="2667"/>
                </a:cxn>
                <a:cxn ang="0">
                  <a:pos x="1749" y="2621"/>
                </a:cxn>
                <a:cxn ang="0">
                  <a:pos x="1645" y="2554"/>
                </a:cxn>
                <a:cxn ang="0">
                  <a:pos x="1548" y="2346"/>
                </a:cxn>
                <a:cxn ang="0">
                  <a:pos x="1523" y="2029"/>
                </a:cxn>
                <a:cxn ang="0">
                  <a:pos x="1283" y="1921"/>
                </a:cxn>
                <a:cxn ang="0">
                  <a:pos x="1191" y="1789"/>
                </a:cxn>
                <a:cxn ang="0">
                  <a:pos x="966" y="1701"/>
                </a:cxn>
              </a:cxnLst>
              <a:rect l="0" t="0" r="r" b="b"/>
              <a:pathLst>
                <a:path w="3761" h="3571">
                  <a:moveTo>
                    <a:pt x="837" y="1493"/>
                  </a:moveTo>
                  <a:lnTo>
                    <a:pt x="805" y="1482"/>
                  </a:lnTo>
                  <a:lnTo>
                    <a:pt x="754" y="1496"/>
                  </a:lnTo>
                  <a:lnTo>
                    <a:pt x="694" y="1535"/>
                  </a:lnTo>
                  <a:lnTo>
                    <a:pt x="684" y="1607"/>
                  </a:lnTo>
                  <a:lnTo>
                    <a:pt x="679" y="1625"/>
                  </a:lnTo>
                  <a:lnTo>
                    <a:pt x="668" y="1643"/>
                  </a:lnTo>
                  <a:lnTo>
                    <a:pt x="655" y="1639"/>
                  </a:lnTo>
                  <a:lnTo>
                    <a:pt x="619" y="1625"/>
                  </a:lnTo>
                  <a:lnTo>
                    <a:pt x="597" y="1625"/>
                  </a:lnTo>
                  <a:lnTo>
                    <a:pt x="590" y="1650"/>
                  </a:lnTo>
                  <a:lnTo>
                    <a:pt x="587" y="1665"/>
                  </a:lnTo>
                  <a:lnTo>
                    <a:pt x="580" y="1678"/>
                  </a:lnTo>
                  <a:lnTo>
                    <a:pt x="564" y="1682"/>
                  </a:lnTo>
                  <a:lnTo>
                    <a:pt x="544" y="1682"/>
                  </a:lnTo>
                  <a:lnTo>
                    <a:pt x="532" y="1678"/>
                  </a:lnTo>
                  <a:lnTo>
                    <a:pt x="495" y="1660"/>
                  </a:lnTo>
                  <a:lnTo>
                    <a:pt x="440" y="1665"/>
                  </a:lnTo>
                  <a:lnTo>
                    <a:pt x="401" y="1671"/>
                  </a:lnTo>
                  <a:lnTo>
                    <a:pt x="368" y="1682"/>
                  </a:lnTo>
                  <a:lnTo>
                    <a:pt x="336" y="1660"/>
                  </a:lnTo>
                  <a:lnTo>
                    <a:pt x="319" y="1614"/>
                  </a:lnTo>
                  <a:lnTo>
                    <a:pt x="319" y="1575"/>
                  </a:lnTo>
                  <a:lnTo>
                    <a:pt x="305" y="1567"/>
                  </a:lnTo>
                  <a:lnTo>
                    <a:pt x="282" y="1567"/>
                  </a:lnTo>
                  <a:lnTo>
                    <a:pt x="250" y="1607"/>
                  </a:lnTo>
                  <a:lnTo>
                    <a:pt x="201" y="1604"/>
                  </a:lnTo>
                  <a:lnTo>
                    <a:pt x="165" y="1572"/>
                  </a:lnTo>
                  <a:lnTo>
                    <a:pt x="146" y="1529"/>
                  </a:lnTo>
                  <a:lnTo>
                    <a:pt x="107" y="1521"/>
                  </a:lnTo>
                  <a:lnTo>
                    <a:pt x="83" y="1518"/>
                  </a:lnTo>
                  <a:lnTo>
                    <a:pt x="72" y="1493"/>
                  </a:lnTo>
                  <a:lnTo>
                    <a:pt x="93" y="1456"/>
                  </a:lnTo>
                  <a:lnTo>
                    <a:pt x="83" y="1450"/>
                  </a:lnTo>
                  <a:lnTo>
                    <a:pt x="40" y="1439"/>
                  </a:lnTo>
                  <a:lnTo>
                    <a:pt x="14" y="1415"/>
                  </a:lnTo>
                  <a:lnTo>
                    <a:pt x="0" y="1371"/>
                  </a:lnTo>
                  <a:lnTo>
                    <a:pt x="7" y="1322"/>
                  </a:lnTo>
                  <a:lnTo>
                    <a:pt x="26" y="1292"/>
                  </a:lnTo>
                  <a:lnTo>
                    <a:pt x="68" y="1286"/>
                  </a:lnTo>
                  <a:lnTo>
                    <a:pt x="97" y="1274"/>
                  </a:lnTo>
                  <a:lnTo>
                    <a:pt x="104" y="1264"/>
                  </a:lnTo>
                  <a:lnTo>
                    <a:pt x="86" y="1228"/>
                  </a:lnTo>
                  <a:lnTo>
                    <a:pt x="83" y="1175"/>
                  </a:lnTo>
                  <a:lnTo>
                    <a:pt x="97" y="1135"/>
                  </a:lnTo>
                  <a:lnTo>
                    <a:pt x="139" y="1119"/>
                  </a:lnTo>
                  <a:lnTo>
                    <a:pt x="169" y="1093"/>
                  </a:lnTo>
                  <a:lnTo>
                    <a:pt x="204" y="1071"/>
                  </a:lnTo>
                  <a:lnTo>
                    <a:pt x="248" y="1064"/>
                  </a:lnTo>
                  <a:lnTo>
                    <a:pt x="329" y="1064"/>
                  </a:lnTo>
                  <a:lnTo>
                    <a:pt x="344" y="1064"/>
                  </a:lnTo>
                  <a:lnTo>
                    <a:pt x="358" y="1054"/>
                  </a:lnTo>
                  <a:lnTo>
                    <a:pt x="379" y="1024"/>
                  </a:lnTo>
                  <a:lnTo>
                    <a:pt x="393" y="960"/>
                  </a:lnTo>
                  <a:lnTo>
                    <a:pt x="393" y="906"/>
                  </a:lnTo>
                  <a:lnTo>
                    <a:pt x="401" y="865"/>
                  </a:lnTo>
                  <a:lnTo>
                    <a:pt x="416" y="839"/>
                  </a:lnTo>
                  <a:lnTo>
                    <a:pt x="419" y="800"/>
                  </a:lnTo>
                  <a:lnTo>
                    <a:pt x="408" y="767"/>
                  </a:lnTo>
                  <a:lnTo>
                    <a:pt x="375" y="733"/>
                  </a:lnTo>
                  <a:lnTo>
                    <a:pt x="351" y="689"/>
                  </a:lnTo>
                  <a:lnTo>
                    <a:pt x="344" y="654"/>
                  </a:lnTo>
                  <a:lnTo>
                    <a:pt x="351" y="625"/>
                  </a:lnTo>
                  <a:lnTo>
                    <a:pt x="372" y="606"/>
                  </a:lnTo>
                  <a:lnTo>
                    <a:pt x="425" y="582"/>
                  </a:lnTo>
                  <a:lnTo>
                    <a:pt x="430" y="560"/>
                  </a:lnTo>
                  <a:lnTo>
                    <a:pt x="416" y="546"/>
                  </a:lnTo>
                  <a:lnTo>
                    <a:pt x="387" y="543"/>
                  </a:lnTo>
                  <a:lnTo>
                    <a:pt x="365" y="536"/>
                  </a:lnTo>
                  <a:lnTo>
                    <a:pt x="361" y="524"/>
                  </a:lnTo>
                  <a:lnTo>
                    <a:pt x="379" y="514"/>
                  </a:lnTo>
                  <a:lnTo>
                    <a:pt x="416" y="511"/>
                  </a:lnTo>
                  <a:lnTo>
                    <a:pt x="447" y="524"/>
                  </a:lnTo>
                  <a:lnTo>
                    <a:pt x="465" y="518"/>
                  </a:lnTo>
                  <a:lnTo>
                    <a:pt x="476" y="492"/>
                  </a:lnTo>
                  <a:lnTo>
                    <a:pt x="508" y="486"/>
                  </a:lnTo>
                  <a:lnTo>
                    <a:pt x="527" y="500"/>
                  </a:lnTo>
                  <a:lnTo>
                    <a:pt x="544" y="500"/>
                  </a:lnTo>
                  <a:lnTo>
                    <a:pt x="551" y="482"/>
                  </a:lnTo>
                  <a:lnTo>
                    <a:pt x="573" y="471"/>
                  </a:lnTo>
                  <a:lnTo>
                    <a:pt x="580" y="490"/>
                  </a:lnTo>
                  <a:lnTo>
                    <a:pt x="587" y="528"/>
                  </a:lnTo>
                  <a:lnTo>
                    <a:pt x="597" y="543"/>
                  </a:lnTo>
                  <a:lnTo>
                    <a:pt x="638" y="532"/>
                  </a:lnTo>
                  <a:lnTo>
                    <a:pt x="643" y="571"/>
                  </a:lnTo>
                  <a:lnTo>
                    <a:pt x="668" y="589"/>
                  </a:lnTo>
                  <a:lnTo>
                    <a:pt x="701" y="585"/>
                  </a:lnTo>
                  <a:lnTo>
                    <a:pt x="730" y="567"/>
                  </a:lnTo>
                  <a:lnTo>
                    <a:pt x="765" y="553"/>
                  </a:lnTo>
                  <a:lnTo>
                    <a:pt x="809" y="546"/>
                  </a:lnTo>
                  <a:lnTo>
                    <a:pt x="830" y="528"/>
                  </a:lnTo>
                  <a:lnTo>
                    <a:pt x="855" y="490"/>
                  </a:lnTo>
                  <a:lnTo>
                    <a:pt x="873" y="461"/>
                  </a:lnTo>
                  <a:lnTo>
                    <a:pt x="890" y="442"/>
                  </a:lnTo>
                  <a:lnTo>
                    <a:pt x="945" y="425"/>
                  </a:lnTo>
                  <a:lnTo>
                    <a:pt x="959" y="389"/>
                  </a:lnTo>
                  <a:lnTo>
                    <a:pt x="950" y="364"/>
                  </a:lnTo>
                  <a:lnTo>
                    <a:pt x="926" y="347"/>
                  </a:lnTo>
                  <a:lnTo>
                    <a:pt x="894" y="340"/>
                  </a:lnTo>
                  <a:lnTo>
                    <a:pt x="865" y="317"/>
                  </a:lnTo>
                  <a:lnTo>
                    <a:pt x="862" y="285"/>
                  </a:lnTo>
                  <a:lnTo>
                    <a:pt x="862" y="271"/>
                  </a:lnTo>
                  <a:lnTo>
                    <a:pt x="922" y="289"/>
                  </a:lnTo>
                  <a:lnTo>
                    <a:pt x="994" y="289"/>
                  </a:lnTo>
                  <a:lnTo>
                    <a:pt x="1065" y="275"/>
                  </a:lnTo>
                  <a:lnTo>
                    <a:pt x="1102" y="261"/>
                  </a:lnTo>
                  <a:lnTo>
                    <a:pt x="1119" y="239"/>
                  </a:lnTo>
                  <a:lnTo>
                    <a:pt x="1130" y="192"/>
                  </a:lnTo>
                  <a:lnTo>
                    <a:pt x="1155" y="171"/>
                  </a:lnTo>
                  <a:lnTo>
                    <a:pt x="1172" y="154"/>
                  </a:lnTo>
                  <a:lnTo>
                    <a:pt x="1172" y="121"/>
                  </a:lnTo>
                  <a:lnTo>
                    <a:pt x="1158" y="100"/>
                  </a:lnTo>
                  <a:lnTo>
                    <a:pt x="1184" y="86"/>
                  </a:lnTo>
                  <a:lnTo>
                    <a:pt x="1209" y="86"/>
                  </a:lnTo>
                  <a:lnTo>
                    <a:pt x="1227" y="109"/>
                  </a:lnTo>
                  <a:lnTo>
                    <a:pt x="1230" y="151"/>
                  </a:lnTo>
                  <a:lnTo>
                    <a:pt x="1244" y="196"/>
                  </a:lnTo>
                  <a:lnTo>
                    <a:pt x="1241" y="236"/>
                  </a:lnTo>
                  <a:lnTo>
                    <a:pt x="1223" y="271"/>
                  </a:lnTo>
                  <a:lnTo>
                    <a:pt x="1220" y="296"/>
                  </a:lnTo>
                  <a:lnTo>
                    <a:pt x="1244" y="314"/>
                  </a:lnTo>
                  <a:lnTo>
                    <a:pt x="1255" y="350"/>
                  </a:lnTo>
                  <a:lnTo>
                    <a:pt x="1273" y="414"/>
                  </a:lnTo>
                  <a:lnTo>
                    <a:pt x="1291" y="435"/>
                  </a:lnTo>
                  <a:lnTo>
                    <a:pt x="1344" y="449"/>
                  </a:lnTo>
                  <a:lnTo>
                    <a:pt x="1405" y="449"/>
                  </a:lnTo>
                  <a:lnTo>
                    <a:pt x="1435" y="433"/>
                  </a:lnTo>
                  <a:lnTo>
                    <a:pt x="1483" y="379"/>
                  </a:lnTo>
                  <a:lnTo>
                    <a:pt x="1544" y="343"/>
                  </a:lnTo>
                  <a:lnTo>
                    <a:pt x="1569" y="331"/>
                  </a:lnTo>
                  <a:lnTo>
                    <a:pt x="1585" y="307"/>
                  </a:lnTo>
                  <a:lnTo>
                    <a:pt x="1601" y="271"/>
                  </a:lnTo>
                  <a:lnTo>
                    <a:pt x="1627" y="271"/>
                  </a:lnTo>
                  <a:lnTo>
                    <a:pt x="1645" y="294"/>
                  </a:lnTo>
                  <a:lnTo>
                    <a:pt x="1666" y="282"/>
                  </a:lnTo>
                  <a:lnTo>
                    <a:pt x="1670" y="253"/>
                  </a:lnTo>
                  <a:lnTo>
                    <a:pt x="1688" y="253"/>
                  </a:lnTo>
                  <a:lnTo>
                    <a:pt x="1705" y="250"/>
                  </a:lnTo>
                  <a:lnTo>
                    <a:pt x="1717" y="264"/>
                  </a:lnTo>
                  <a:lnTo>
                    <a:pt x="1701" y="310"/>
                  </a:lnTo>
                  <a:lnTo>
                    <a:pt x="1724" y="322"/>
                  </a:lnTo>
                  <a:lnTo>
                    <a:pt x="1752" y="314"/>
                  </a:lnTo>
                  <a:lnTo>
                    <a:pt x="1788" y="289"/>
                  </a:lnTo>
                  <a:lnTo>
                    <a:pt x="1809" y="285"/>
                  </a:lnTo>
                  <a:lnTo>
                    <a:pt x="1837" y="303"/>
                  </a:lnTo>
                  <a:lnTo>
                    <a:pt x="1860" y="331"/>
                  </a:lnTo>
                  <a:lnTo>
                    <a:pt x="1881" y="331"/>
                  </a:lnTo>
                  <a:lnTo>
                    <a:pt x="1920" y="271"/>
                  </a:lnTo>
                  <a:lnTo>
                    <a:pt x="1938" y="211"/>
                  </a:lnTo>
                  <a:lnTo>
                    <a:pt x="1938" y="146"/>
                  </a:lnTo>
                  <a:lnTo>
                    <a:pt x="1948" y="107"/>
                  </a:lnTo>
                  <a:lnTo>
                    <a:pt x="1992" y="60"/>
                  </a:lnTo>
                  <a:lnTo>
                    <a:pt x="2017" y="14"/>
                  </a:lnTo>
                  <a:lnTo>
                    <a:pt x="2012" y="0"/>
                  </a:lnTo>
                  <a:lnTo>
                    <a:pt x="2038" y="7"/>
                  </a:lnTo>
                  <a:lnTo>
                    <a:pt x="2052" y="21"/>
                  </a:lnTo>
                  <a:lnTo>
                    <a:pt x="2073" y="40"/>
                  </a:lnTo>
                  <a:lnTo>
                    <a:pt x="2091" y="56"/>
                  </a:lnTo>
                  <a:lnTo>
                    <a:pt x="2117" y="114"/>
                  </a:lnTo>
                  <a:lnTo>
                    <a:pt x="2131" y="132"/>
                  </a:lnTo>
                  <a:lnTo>
                    <a:pt x="2170" y="189"/>
                  </a:lnTo>
                  <a:lnTo>
                    <a:pt x="2188" y="224"/>
                  </a:lnTo>
                  <a:lnTo>
                    <a:pt x="2195" y="243"/>
                  </a:lnTo>
                  <a:lnTo>
                    <a:pt x="2199" y="253"/>
                  </a:lnTo>
                  <a:lnTo>
                    <a:pt x="2238" y="271"/>
                  </a:lnTo>
                  <a:lnTo>
                    <a:pt x="2246" y="303"/>
                  </a:lnTo>
                  <a:lnTo>
                    <a:pt x="2246" y="328"/>
                  </a:lnTo>
                  <a:lnTo>
                    <a:pt x="2238" y="382"/>
                  </a:lnTo>
                  <a:lnTo>
                    <a:pt x="2206" y="421"/>
                  </a:lnTo>
                  <a:lnTo>
                    <a:pt x="2181" y="464"/>
                  </a:lnTo>
                  <a:lnTo>
                    <a:pt x="2170" y="504"/>
                  </a:lnTo>
                  <a:lnTo>
                    <a:pt x="2177" y="524"/>
                  </a:lnTo>
                  <a:lnTo>
                    <a:pt x="2206" y="524"/>
                  </a:lnTo>
                  <a:lnTo>
                    <a:pt x="2227" y="518"/>
                  </a:lnTo>
                  <a:lnTo>
                    <a:pt x="2238" y="490"/>
                  </a:lnTo>
                  <a:lnTo>
                    <a:pt x="2256" y="464"/>
                  </a:lnTo>
                  <a:lnTo>
                    <a:pt x="2288" y="458"/>
                  </a:lnTo>
                  <a:lnTo>
                    <a:pt x="2324" y="453"/>
                  </a:lnTo>
                  <a:lnTo>
                    <a:pt x="2357" y="449"/>
                  </a:lnTo>
                  <a:lnTo>
                    <a:pt x="2392" y="442"/>
                  </a:lnTo>
                  <a:lnTo>
                    <a:pt x="2421" y="449"/>
                  </a:lnTo>
                  <a:lnTo>
                    <a:pt x="2431" y="467"/>
                  </a:lnTo>
                  <a:lnTo>
                    <a:pt x="2424" y="490"/>
                  </a:lnTo>
                  <a:lnTo>
                    <a:pt x="2435" y="507"/>
                  </a:lnTo>
                  <a:lnTo>
                    <a:pt x="2445" y="511"/>
                  </a:lnTo>
                  <a:lnTo>
                    <a:pt x="2460" y="507"/>
                  </a:lnTo>
                  <a:lnTo>
                    <a:pt x="2477" y="474"/>
                  </a:lnTo>
                  <a:lnTo>
                    <a:pt x="2496" y="461"/>
                  </a:lnTo>
                  <a:lnTo>
                    <a:pt x="2524" y="458"/>
                  </a:lnTo>
                  <a:lnTo>
                    <a:pt x="2588" y="461"/>
                  </a:lnTo>
                  <a:lnTo>
                    <a:pt x="2653" y="464"/>
                  </a:lnTo>
                  <a:lnTo>
                    <a:pt x="2713" y="464"/>
                  </a:lnTo>
                  <a:lnTo>
                    <a:pt x="2775" y="474"/>
                  </a:lnTo>
                  <a:lnTo>
                    <a:pt x="2810" y="482"/>
                  </a:lnTo>
                  <a:lnTo>
                    <a:pt x="2824" y="504"/>
                  </a:lnTo>
                  <a:lnTo>
                    <a:pt x="2824" y="528"/>
                  </a:lnTo>
                  <a:lnTo>
                    <a:pt x="2831" y="543"/>
                  </a:lnTo>
                  <a:lnTo>
                    <a:pt x="2853" y="546"/>
                  </a:lnTo>
                  <a:lnTo>
                    <a:pt x="2881" y="539"/>
                  </a:lnTo>
                  <a:lnTo>
                    <a:pt x="2899" y="524"/>
                  </a:lnTo>
                  <a:lnTo>
                    <a:pt x="2927" y="518"/>
                  </a:lnTo>
                  <a:lnTo>
                    <a:pt x="2978" y="532"/>
                  </a:lnTo>
                  <a:lnTo>
                    <a:pt x="3038" y="536"/>
                  </a:lnTo>
                  <a:lnTo>
                    <a:pt x="3115" y="536"/>
                  </a:lnTo>
                  <a:lnTo>
                    <a:pt x="3188" y="528"/>
                  </a:lnTo>
                  <a:lnTo>
                    <a:pt x="3246" y="528"/>
                  </a:lnTo>
                  <a:lnTo>
                    <a:pt x="3283" y="524"/>
                  </a:lnTo>
                  <a:lnTo>
                    <a:pt x="3299" y="518"/>
                  </a:lnTo>
                  <a:lnTo>
                    <a:pt x="3322" y="518"/>
                  </a:lnTo>
                  <a:lnTo>
                    <a:pt x="3339" y="518"/>
                  </a:lnTo>
                  <a:lnTo>
                    <a:pt x="3357" y="524"/>
                  </a:lnTo>
                  <a:lnTo>
                    <a:pt x="3493" y="631"/>
                  </a:lnTo>
                  <a:lnTo>
                    <a:pt x="3510" y="643"/>
                  </a:lnTo>
                  <a:lnTo>
                    <a:pt x="3533" y="650"/>
                  </a:lnTo>
                  <a:lnTo>
                    <a:pt x="3549" y="647"/>
                  </a:lnTo>
                  <a:lnTo>
                    <a:pt x="3586" y="647"/>
                  </a:lnTo>
                  <a:lnTo>
                    <a:pt x="3701" y="639"/>
                  </a:lnTo>
                  <a:lnTo>
                    <a:pt x="3714" y="643"/>
                  </a:lnTo>
                  <a:lnTo>
                    <a:pt x="3729" y="647"/>
                  </a:lnTo>
                  <a:lnTo>
                    <a:pt x="3740" y="663"/>
                  </a:lnTo>
                  <a:lnTo>
                    <a:pt x="3743" y="678"/>
                  </a:lnTo>
                  <a:lnTo>
                    <a:pt x="3750" y="693"/>
                  </a:lnTo>
                  <a:lnTo>
                    <a:pt x="3754" y="710"/>
                  </a:lnTo>
                  <a:lnTo>
                    <a:pt x="3757" y="717"/>
                  </a:lnTo>
                  <a:lnTo>
                    <a:pt x="3757" y="733"/>
                  </a:lnTo>
                  <a:lnTo>
                    <a:pt x="3761" y="754"/>
                  </a:lnTo>
                  <a:lnTo>
                    <a:pt x="3761" y="770"/>
                  </a:lnTo>
                  <a:lnTo>
                    <a:pt x="3761" y="789"/>
                  </a:lnTo>
                  <a:lnTo>
                    <a:pt x="3761" y="811"/>
                  </a:lnTo>
                  <a:lnTo>
                    <a:pt x="3761" y="846"/>
                  </a:lnTo>
                  <a:lnTo>
                    <a:pt x="3754" y="885"/>
                  </a:lnTo>
                  <a:lnTo>
                    <a:pt x="3743" y="925"/>
                  </a:lnTo>
                  <a:lnTo>
                    <a:pt x="3729" y="960"/>
                  </a:lnTo>
                  <a:lnTo>
                    <a:pt x="3710" y="999"/>
                  </a:lnTo>
                  <a:lnTo>
                    <a:pt x="3693" y="1040"/>
                  </a:lnTo>
                  <a:lnTo>
                    <a:pt x="3685" y="1057"/>
                  </a:lnTo>
                  <a:lnTo>
                    <a:pt x="3660" y="1096"/>
                  </a:lnTo>
                  <a:lnTo>
                    <a:pt x="3650" y="1119"/>
                  </a:lnTo>
                  <a:lnTo>
                    <a:pt x="3604" y="1175"/>
                  </a:lnTo>
                  <a:lnTo>
                    <a:pt x="3575" y="1211"/>
                  </a:lnTo>
                  <a:lnTo>
                    <a:pt x="3549" y="1250"/>
                  </a:lnTo>
                  <a:lnTo>
                    <a:pt x="3514" y="1308"/>
                  </a:lnTo>
                  <a:lnTo>
                    <a:pt x="3496" y="1346"/>
                  </a:lnTo>
                  <a:lnTo>
                    <a:pt x="3479" y="1385"/>
                  </a:lnTo>
                  <a:lnTo>
                    <a:pt x="3460" y="1403"/>
                  </a:lnTo>
                  <a:lnTo>
                    <a:pt x="3443" y="1426"/>
                  </a:lnTo>
                  <a:lnTo>
                    <a:pt x="3425" y="1426"/>
                  </a:lnTo>
                  <a:lnTo>
                    <a:pt x="3410" y="1443"/>
                  </a:lnTo>
                  <a:lnTo>
                    <a:pt x="3407" y="1461"/>
                  </a:lnTo>
                  <a:lnTo>
                    <a:pt x="3403" y="1479"/>
                  </a:lnTo>
                  <a:lnTo>
                    <a:pt x="3392" y="1489"/>
                  </a:lnTo>
                  <a:lnTo>
                    <a:pt x="3389" y="1500"/>
                  </a:lnTo>
                  <a:lnTo>
                    <a:pt x="3389" y="1518"/>
                  </a:lnTo>
                  <a:lnTo>
                    <a:pt x="3378" y="1529"/>
                  </a:lnTo>
                  <a:lnTo>
                    <a:pt x="3389" y="1593"/>
                  </a:lnTo>
                  <a:lnTo>
                    <a:pt x="3392" y="1653"/>
                  </a:lnTo>
                  <a:lnTo>
                    <a:pt x="3396" y="1706"/>
                  </a:lnTo>
                  <a:lnTo>
                    <a:pt x="3392" y="1761"/>
                  </a:lnTo>
                  <a:lnTo>
                    <a:pt x="3382" y="1782"/>
                  </a:lnTo>
                  <a:lnTo>
                    <a:pt x="3382" y="1803"/>
                  </a:lnTo>
                  <a:lnTo>
                    <a:pt x="3392" y="1839"/>
                  </a:lnTo>
                  <a:lnTo>
                    <a:pt x="3382" y="1879"/>
                  </a:lnTo>
                  <a:lnTo>
                    <a:pt x="3346" y="1918"/>
                  </a:lnTo>
                  <a:lnTo>
                    <a:pt x="3332" y="1939"/>
                  </a:lnTo>
                  <a:lnTo>
                    <a:pt x="3329" y="1972"/>
                  </a:lnTo>
                  <a:lnTo>
                    <a:pt x="3329" y="2006"/>
                  </a:lnTo>
                  <a:lnTo>
                    <a:pt x="3317" y="2029"/>
                  </a:lnTo>
                  <a:lnTo>
                    <a:pt x="3314" y="2068"/>
                  </a:lnTo>
                  <a:lnTo>
                    <a:pt x="3299" y="2103"/>
                  </a:lnTo>
                  <a:lnTo>
                    <a:pt x="3296" y="2126"/>
                  </a:lnTo>
                  <a:lnTo>
                    <a:pt x="3275" y="2157"/>
                  </a:lnTo>
                  <a:lnTo>
                    <a:pt x="3246" y="2186"/>
                  </a:lnTo>
                  <a:lnTo>
                    <a:pt x="3225" y="2222"/>
                  </a:lnTo>
                  <a:lnTo>
                    <a:pt x="3206" y="2260"/>
                  </a:lnTo>
                  <a:lnTo>
                    <a:pt x="3172" y="2318"/>
                  </a:lnTo>
                  <a:lnTo>
                    <a:pt x="3153" y="2357"/>
                  </a:lnTo>
                  <a:lnTo>
                    <a:pt x="3135" y="2376"/>
                  </a:lnTo>
                  <a:lnTo>
                    <a:pt x="3117" y="2392"/>
                  </a:lnTo>
                  <a:lnTo>
                    <a:pt x="3100" y="2415"/>
                  </a:lnTo>
                  <a:lnTo>
                    <a:pt x="3045" y="2454"/>
                  </a:lnTo>
                  <a:lnTo>
                    <a:pt x="3022" y="2461"/>
                  </a:lnTo>
                  <a:lnTo>
                    <a:pt x="3017" y="2461"/>
                  </a:lnTo>
                  <a:lnTo>
                    <a:pt x="2981" y="2461"/>
                  </a:lnTo>
                  <a:lnTo>
                    <a:pt x="2964" y="2461"/>
                  </a:lnTo>
                  <a:lnTo>
                    <a:pt x="2934" y="2468"/>
                  </a:lnTo>
                  <a:lnTo>
                    <a:pt x="2925" y="2482"/>
                  </a:lnTo>
                  <a:lnTo>
                    <a:pt x="2889" y="2468"/>
                  </a:lnTo>
                  <a:lnTo>
                    <a:pt x="2849" y="2468"/>
                  </a:lnTo>
                  <a:lnTo>
                    <a:pt x="2824" y="2486"/>
                  </a:lnTo>
                  <a:lnTo>
                    <a:pt x="2817" y="2507"/>
                  </a:lnTo>
                  <a:lnTo>
                    <a:pt x="2796" y="2528"/>
                  </a:lnTo>
                  <a:lnTo>
                    <a:pt x="2742" y="2547"/>
                  </a:lnTo>
                  <a:lnTo>
                    <a:pt x="2685" y="2586"/>
                  </a:lnTo>
                  <a:lnTo>
                    <a:pt x="2627" y="2607"/>
                  </a:lnTo>
                  <a:lnTo>
                    <a:pt x="2592" y="2625"/>
                  </a:lnTo>
                  <a:lnTo>
                    <a:pt x="2546" y="2665"/>
                  </a:lnTo>
                  <a:lnTo>
                    <a:pt x="2516" y="2704"/>
                  </a:lnTo>
                  <a:lnTo>
                    <a:pt x="2484" y="2741"/>
                  </a:lnTo>
                  <a:lnTo>
                    <a:pt x="2467" y="2746"/>
                  </a:lnTo>
                  <a:lnTo>
                    <a:pt x="2445" y="2761"/>
                  </a:lnTo>
                  <a:lnTo>
                    <a:pt x="2426" y="2782"/>
                  </a:lnTo>
                  <a:lnTo>
                    <a:pt x="2421" y="2789"/>
                  </a:lnTo>
                  <a:lnTo>
                    <a:pt x="2410" y="2803"/>
                  </a:lnTo>
                  <a:lnTo>
                    <a:pt x="2410" y="2818"/>
                  </a:lnTo>
                  <a:lnTo>
                    <a:pt x="2410" y="2840"/>
                  </a:lnTo>
                  <a:lnTo>
                    <a:pt x="2413" y="2857"/>
                  </a:lnTo>
                  <a:lnTo>
                    <a:pt x="2431" y="2875"/>
                  </a:lnTo>
                  <a:lnTo>
                    <a:pt x="2431" y="2896"/>
                  </a:lnTo>
                  <a:lnTo>
                    <a:pt x="2399" y="3047"/>
                  </a:lnTo>
                  <a:lnTo>
                    <a:pt x="2380" y="3067"/>
                  </a:lnTo>
                  <a:lnTo>
                    <a:pt x="2364" y="3086"/>
                  </a:lnTo>
                  <a:lnTo>
                    <a:pt x="2256" y="3201"/>
                  </a:lnTo>
                  <a:lnTo>
                    <a:pt x="2199" y="3261"/>
                  </a:lnTo>
                  <a:lnTo>
                    <a:pt x="2174" y="3296"/>
                  </a:lnTo>
                  <a:lnTo>
                    <a:pt x="2163" y="3335"/>
                  </a:lnTo>
                  <a:lnTo>
                    <a:pt x="2149" y="3357"/>
                  </a:lnTo>
                  <a:lnTo>
                    <a:pt x="2145" y="3376"/>
                  </a:lnTo>
                  <a:lnTo>
                    <a:pt x="2131" y="3390"/>
                  </a:lnTo>
                  <a:lnTo>
                    <a:pt x="2110" y="3397"/>
                  </a:lnTo>
                  <a:lnTo>
                    <a:pt x="2095" y="3397"/>
                  </a:lnTo>
                  <a:lnTo>
                    <a:pt x="2073" y="3415"/>
                  </a:lnTo>
                  <a:lnTo>
                    <a:pt x="2059" y="3432"/>
                  </a:lnTo>
                  <a:lnTo>
                    <a:pt x="2056" y="3455"/>
                  </a:lnTo>
                  <a:lnTo>
                    <a:pt x="2056" y="3471"/>
                  </a:lnTo>
                  <a:lnTo>
                    <a:pt x="2049" y="3478"/>
                  </a:lnTo>
                  <a:lnTo>
                    <a:pt x="2042" y="3492"/>
                  </a:lnTo>
                  <a:lnTo>
                    <a:pt x="2034" y="3508"/>
                  </a:lnTo>
                  <a:lnTo>
                    <a:pt x="2024" y="3515"/>
                  </a:lnTo>
                  <a:lnTo>
                    <a:pt x="1962" y="3571"/>
                  </a:lnTo>
                  <a:lnTo>
                    <a:pt x="1934" y="3497"/>
                  </a:lnTo>
                  <a:lnTo>
                    <a:pt x="1938" y="3443"/>
                  </a:lnTo>
                  <a:lnTo>
                    <a:pt x="1927" y="3415"/>
                  </a:lnTo>
                  <a:lnTo>
                    <a:pt x="1895" y="3415"/>
                  </a:lnTo>
                  <a:lnTo>
                    <a:pt x="1881" y="3397"/>
                  </a:lnTo>
                  <a:lnTo>
                    <a:pt x="1873" y="3368"/>
                  </a:lnTo>
                  <a:lnTo>
                    <a:pt x="1848" y="3335"/>
                  </a:lnTo>
                  <a:lnTo>
                    <a:pt x="1809" y="3321"/>
                  </a:lnTo>
                  <a:lnTo>
                    <a:pt x="1752" y="3321"/>
                  </a:lnTo>
                  <a:lnTo>
                    <a:pt x="1727" y="3307"/>
                  </a:lnTo>
                  <a:lnTo>
                    <a:pt x="1696" y="3261"/>
                  </a:lnTo>
                  <a:lnTo>
                    <a:pt x="1659" y="3254"/>
                  </a:lnTo>
                  <a:lnTo>
                    <a:pt x="1581" y="3258"/>
                  </a:lnTo>
                  <a:lnTo>
                    <a:pt x="1673" y="3136"/>
                  </a:lnTo>
                  <a:lnTo>
                    <a:pt x="1781" y="3039"/>
                  </a:lnTo>
                  <a:lnTo>
                    <a:pt x="1856" y="2990"/>
                  </a:lnTo>
                  <a:lnTo>
                    <a:pt x="1920" y="2979"/>
                  </a:lnTo>
                  <a:lnTo>
                    <a:pt x="1927" y="2968"/>
                  </a:lnTo>
                  <a:lnTo>
                    <a:pt x="1923" y="2936"/>
                  </a:lnTo>
                  <a:lnTo>
                    <a:pt x="1942" y="2896"/>
                  </a:lnTo>
                  <a:lnTo>
                    <a:pt x="1938" y="2872"/>
                  </a:lnTo>
                  <a:lnTo>
                    <a:pt x="1920" y="2847"/>
                  </a:lnTo>
                  <a:lnTo>
                    <a:pt x="1837" y="2831"/>
                  </a:lnTo>
                  <a:lnTo>
                    <a:pt x="1860" y="2801"/>
                  </a:lnTo>
                  <a:lnTo>
                    <a:pt x="1867" y="2743"/>
                  </a:lnTo>
                  <a:lnTo>
                    <a:pt x="1867" y="2707"/>
                  </a:lnTo>
                  <a:lnTo>
                    <a:pt x="1844" y="2679"/>
                  </a:lnTo>
                  <a:lnTo>
                    <a:pt x="1828" y="2667"/>
                  </a:lnTo>
                  <a:lnTo>
                    <a:pt x="1816" y="2665"/>
                  </a:lnTo>
                  <a:lnTo>
                    <a:pt x="1805" y="2665"/>
                  </a:lnTo>
                  <a:lnTo>
                    <a:pt x="1763" y="2671"/>
                  </a:lnTo>
                  <a:lnTo>
                    <a:pt x="1752" y="2665"/>
                  </a:lnTo>
                  <a:lnTo>
                    <a:pt x="1745" y="2650"/>
                  </a:lnTo>
                  <a:lnTo>
                    <a:pt x="1745" y="2633"/>
                  </a:lnTo>
                  <a:lnTo>
                    <a:pt x="1749" y="2621"/>
                  </a:lnTo>
                  <a:lnTo>
                    <a:pt x="1756" y="2589"/>
                  </a:lnTo>
                  <a:lnTo>
                    <a:pt x="1758" y="2575"/>
                  </a:lnTo>
                  <a:lnTo>
                    <a:pt x="1756" y="2556"/>
                  </a:lnTo>
                  <a:lnTo>
                    <a:pt x="1745" y="2543"/>
                  </a:lnTo>
                  <a:lnTo>
                    <a:pt x="1730" y="2536"/>
                  </a:lnTo>
                  <a:lnTo>
                    <a:pt x="1692" y="2540"/>
                  </a:lnTo>
                  <a:lnTo>
                    <a:pt x="1645" y="2554"/>
                  </a:lnTo>
                  <a:lnTo>
                    <a:pt x="1609" y="2575"/>
                  </a:lnTo>
                  <a:lnTo>
                    <a:pt x="1574" y="2556"/>
                  </a:lnTo>
                  <a:lnTo>
                    <a:pt x="1555" y="2500"/>
                  </a:lnTo>
                  <a:lnTo>
                    <a:pt x="1559" y="2418"/>
                  </a:lnTo>
                  <a:lnTo>
                    <a:pt x="1548" y="2346"/>
                  </a:lnTo>
                  <a:lnTo>
                    <a:pt x="1495" y="2311"/>
                  </a:lnTo>
                  <a:lnTo>
                    <a:pt x="1548" y="2346"/>
                  </a:lnTo>
                  <a:lnTo>
                    <a:pt x="1562" y="2257"/>
                  </a:lnTo>
                  <a:lnTo>
                    <a:pt x="1587" y="2203"/>
                  </a:lnTo>
                  <a:lnTo>
                    <a:pt x="1598" y="2157"/>
                  </a:lnTo>
                  <a:lnTo>
                    <a:pt x="1577" y="2133"/>
                  </a:lnTo>
                  <a:lnTo>
                    <a:pt x="1537" y="2133"/>
                  </a:lnTo>
                  <a:lnTo>
                    <a:pt x="1527" y="2100"/>
                  </a:lnTo>
                  <a:lnTo>
                    <a:pt x="1523" y="2029"/>
                  </a:lnTo>
                  <a:lnTo>
                    <a:pt x="1509" y="2010"/>
                  </a:lnTo>
                  <a:lnTo>
                    <a:pt x="1455" y="2029"/>
                  </a:lnTo>
                  <a:lnTo>
                    <a:pt x="1387" y="2032"/>
                  </a:lnTo>
                  <a:lnTo>
                    <a:pt x="1352" y="2015"/>
                  </a:lnTo>
                  <a:lnTo>
                    <a:pt x="1334" y="1965"/>
                  </a:lnTo>
                  <a:lnTo>
                    <a:pt x="1280" y="1928"/>
                  </a:lnTo>
                  <a:lnTo>
                    <a:pt x="1283" y="1921"/>
                  </a:lnTo>
                  <a:lnTo>
                    <a:pt x="1331" y="1911"/>
                  </a:lnTo>
                  <a:lnTo>
                    <a:pt x="1334" y="1889"/>
                  </a:lnTo>
                  <a:lnTo>
                    <a:pt x="1308" y="1861"/>
                  </a:lnTo>
                  <a:lnTo>
                    <a:pt x="1298" y="1803"/>
                  </a:lnTo>
                  <a:lnTo>
                    <a:pt x="1244" y="1808"/>
                  </a:lnTo>
                  <a:lnTo>
                    <a:pt x="1227" y="1793"/>
                  </a:lnTo>
                  <a:lnTo>
                    <a:pt x="1191" y="1789"/>
                  </a:lnTo>
                  <a:lnTo>
                    <a:pt x="1141" y="1808"/>
                  </a:lnTo>
                  <a:lnTo>
                    <a:pt x="1126" y="1800"/>
                  </a:lnTo>
                  <a:lnTo>
                    <a:pt x="1090" y="1747"/>
                  </a:lnTo>
                  <a:lnTo>
                    <a:pt x="1061" y="1729"/>
                  </a:lnTo>
                  <a:lnTo>
                    <a:pt x="1005" y="1743"/>
                  </a:lnTo>
                  <a:lnTo>
                    <a:pt x="984" y="1735"/>
                  </a:lnTo>
                  <a:lnTo>
                    <a:pt x="966" y="1701"/>
                  </a:lnTo>
                  <a:lnTo>
                    <a:pt x="948" y="1685"/>
                  </a:lnTo>
                  <a:lnTo>
                    <a:pt x="855" y="1678"/>
                  </a:lnTo>
                  <a:lnTo>
                    <a:pt x="826" y="1650"/>
                  </a:lnTo>
                  <a:lnTo>
                    <a:pt x="823" y="1604"/>
                  </a:lnTo>
                  <a:lnTo>
                    <a:pt x="844" y="1525"/>
                  </a:lnTo>
                  <a:lnTo>
                    <a:pt x="837" y="1493"/>
                  </a:lnTo>
                  <a:close/>
                </a:path>
              </a:pathLst>
            </a:custGeom>
            <a:solidFill>
              <a:srgbClr val="C9DEFB"/>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3" name="Freeform 202"/>
            <p:cNvSpPr>
              <a:spLocks/>
            </p:cNvSpPr>
            <p:nvPr/>
          </p:nvSpPr>
          <p:spPr bwMode="auto">
            <a:xfrm rot="21045919">
              <a:off x="2093320" y="2036730"/>
              <a:ext cx="82892" cy="39841"/>
            </a:xfrm>
            <a:custGeom>
              <a:avLst/>
              <a:gdLst/>
              <a:ahLst/>
              <a:cxnLst>
                <a:cxn ang="0">
                  <a:pos x="37" y="0"/>
                </a:cxn>
                <a:cxn ang="0">
                  <a:pos x="88" y="0"/>
                </a:cxn>
                <a:cxn ang="0">
                  <a:pos x="124" y="5"/>
                </a:cxn>
                <a:cxn ang="0">
                  <a:pos x="166" y="33"/>
                </a:cxn>
                <a:cxn ang="0">
                  <a:pos x="185" y="70"/>
                </a:cxn>
                <a:cxn ang="0">
                  <a:pos x="181" y="90"/>
                </a:cxn>
                <a:cxn ang="0">
                  <a:pos x="166" y="99"/>
                </a:cxn>
                <a:cxn ang="0">
                  <a:pos x="152" y="104"/>
                </a:cxn>
                <a:cxn ang="0">
                  <a:pos x="124" y="85"/>
                </a:cxn>
                <a:cxn ang="0">
                  <a:pos x="42" y="76"/>
                </a:cxn>
                <a:cxn ang="0">
                  <a:pos x="12" y="61"/>
                </a:cxn>
                <a:cxn ang="0">
                  <a:pos x="0" y="33"/>
                </a:cxn>
                <a:cxn ang="0">
                  <a:pos x="8" y="19"/>
                </a:cxn>
                <a:cxn ang="0">
                  <a:pos x="37" y="0"/>
                </a:cxn>
              </a:cxnLst>
              <a:rect l="0" t="0" r="r" b="b"/>
              <a:pathLst>
                <a:path w="185" h="104">
                  <a:moveTo>
                    <a:pt x="37" y="0"/>
                  </a:moveTo>
                  <a:lnTo>
                    <a:pt x="88" y="0"/>
                  </a:lnTo>
                  <a:lnTo>
                    <a:pt x="124" y="5"/>
                  </a:lnTo>
                  <a:lnTo>
                    <a:pt x="166" y="33"/>
                  </a:lnTo>
                  <a:lnTo>
                    <a:pt x="185" y="70"/>
                  </a:lnTo>
                  <a:lnTo>
                    <a:pt x="181" y="90"/>
                  </a:lnTo>
                  <a:lnTo>
                    <a:pt x="166" y="99"/>
                  </a:lnTo>
                  <a:lnTo>
                    <a:pt x="152" y="104"/>
                  </a:lnTo>
                  <a:lnTo>
                    <a:pt x="124" y="85"/>
                  </a:lnTo>
                  <a:lnTo>
                    <a:pt x="42" y="76"/>
                  </a:lnTo>
                  <a:lnTo>
                    <a:pt x="12" y="61"/>
                  </a:lnTo>
                  <a:lnTo>
                    <a:pt x="0" y="33"/>
                  </a:lnTo>
                  <a:lnTo>
                    <a:pt x="8" y="19"/>
                  </a:lnTo>
                  <a:lnTo>
                    <a:pt x="37" y="0"/>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4" name="Freeform 203"/>
            <p:cNvSpPr>
              <a:spLocks/>
            </p:cNvSpPr>
            <p:nvPr/>
          </p:nvSpPr>
          <p:spPr bwMode="auto">
            <a:xfrm rot="21045919">
              <a:off x="1952599" y="2108444"/>
              <a:ext cx="150360" cy="73307"/>
            </a:xfrm>
            <a:custGeom>
              <a:avLst/>
              <a:gdLst/>
              <a:ahLst/>
              <a:cxnLst>
                <a:cxn ang="0">
                  <a:pos x="300" y="60"/>
                </a:cxn>
                <a:cxn ang="0">
                  <a:pos x="264" y="25"/>
                </a:cxn>
                <a:cxn ang="0">
                  <a:pos x="251" y="7"/>
                </a:cxn>
                <a:cxn ang="0">
                  <a:pos x="204" y="0"/>
                </a:cxn>
                <a:cxn ang="0">
                  <a:pos x="150" y="13"/>
                </a:cxn>
                <a:cxn ang="0">
                  <a:pos x="103" y="42"/>
                </a:cxn>
                <a:cxn ang="0">
                  <a:pos x="70" y="71"/>
                </a:cxn>
                <a:cxn ang="0">
                  <a:pos x="37" y="87"/>
                </a:cxn>
                <a:cxn ang="0">
                  <a:pos x="9" y="100"/>
                </a:cxn>
                <a:cxn ang="0">
                  <a:pos x="0" y="134"/>
                </a:cxn>
                <a:cxn ang="0">
                  <a:pos x="14" y="162"/>
                </a:cxn>
                <a:cxn ang="0">
                  <a:pos x="42" y="194"/>
                </a:cxn>
                <a:cxn ang="0">
                  <a:pos x="70" y="194"/>
                </a:cxn>
                <a:cxn ang="0">
                  <a:pos x="103" y="180"/>
                </a:cxn>
                <a:cxn ang="0">
                  <a:pos x="131" y="157"/>
                </a:cxn>
                <a:cxn ang="0">
                  <a:pos x="178" y="152"/>
                </a:cxn>
                <a:cxn ang="0">
                  <a:pos x="226" y="157"/>
                </a:cxn>
                <a:cxn ang="0">
                  <a:pos x="243" y="142"/>
                </a:cxn>
                <a:cxn ang="0">
                  <a:pos x="291" y="134"/>
                </a:cxn>
                <a:cxn ang="0">
                  <a:pos x="327" y="137"/>
                </a:cxn>
                <a:cxn ang="0">
                  <a:pos x="332" y="124"/>
                </a:cxn>
                <a:cxn ang="0">
                  <a:pos x="300" y="60"/>
                </a:cxn>
              </a:cxnLst>
              <a:rect l="0" t="0" r="r" b="b"/>
              <a:pathLst>
                <a:path w="332" h="194">
                  <a:moveTo>
                    <a:pt x="300" y="60"/>
                  </a:moveTo>
                  <a:lnTo>
                    <a:pt x="264" y="25"/>
                  </a:lnTo>
                  <a:lnTo>
                    <a:pt x="251" y="7"/>
                  </a:lnTo>
                  <a:lnTo>
                    <a:pt x="204" y="0"/>
                  </a:lnTo>
                  <a:lnTo>
                    <a:pt x="150" y="13"/>
                  </a:lnTo>
                  <a:lnTo>
                    <a:pt x="103" y="42"/>
                  </a:lnTo>
                  <a:lnTo>
                    <a:pt x="70" y="71"/>
                  </a:lnTo>
                  <a:lnTo>
                    <a:pt x="37" y="87"/>
                  </a:lnTo>
                  <a:lnTo>
                    <a:pt x="9" y="100"/>
                  </a:lnTo>
                  <a:lnTo>
                    <a:pt x="0" y="134"/>
                  </a:lnTo>
                  <a:lnTo>
                    <a:pt x="14" y="162"/>
                  </a:lnTo>
                  <a:lnTo>
                    <a:pt x="42" y="194"/>
                  </a:lnTo>
                  <a:lnTo>
                    <a:pt x="70" y="194"/>
                  </a:lnTo>
                  <a:lnTo>
                    <a:pt x="103" y="180"/>
                  </a:lnTo>
                  <a:lnTo>
                    <a:pt x="131" y="157"/>
                  </a:lnTo>
                  <a:lnTo>
                    <a:pt x="178" y="152"/>
                  </a:lnTo>
                  <a:lnTo>
                    <a:pt x="226" y="157"/>
                  </a:lnTo>
                  <a:lnTo>
                    <a:pt x="243" y="142"/>
                  </a:lnTo>
                  <a:lnTo>
                    <a:pt x="291" y="134"/>
                  </a:lnTo>
                  <a:lnTo>
                    <a:pt x="327" y="137"/>
                  </a:lnTo>
                  <a:lnTo>
                    <a:pt x="332" y="124"/>
                  </a:lnTo>
                  <a:lnTo>
                    <a:pt x="300" y="60"/>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5" name="Freeform 204"/>
            <p:cNvSpPr>
              <a:spLocks/>
            </p:cNvSpPr>
            <p:nvPr/>
          </p:nvSpPr>
          <p:spPr bwMode="auto">
            <a:xfrm rot="21045919">
              <a:off x="2382475" y="2118006"/>
              <a:ext cx="134939" cy="55777"/>
            </a:xfrm>
            <a:custGeom>
              <a:avLst/>
              <a:gdLst/>
              <a:ahLst/>
              <a:cxnLst>
                <a:cxn ang="0">
                  <a:pos x="60" y="0"/>
                </a:cxn>
                <a:cxn ang="0">
                  <a:pos x="93" y="4"/>
                </a:cxn>
                <a:cxn ang="0">
                  <a:pos x="151" y="22"/>
                </a:cxn>
                <a:cxn ang="0">
                  <a:pos x="210" y="28"/>
                </a:cxn>
                <a:cxn ang="0">
                  <a:pos x="253" y="32"/>
                </a:cxn>
                <a:cxn ang="0">
                  <a:pos x="282" y="55"/>
                </a:cxn>
                <a:cxn ang="0">
                  <a:pos x="299" y="82"/>
                </a:cxn>
                <a:cxn ang="0">
                  <a:pos x="299" y="96"/>
                </a:cxn>
                <a:cxn ang="0">
                  <a:pos x="291" y="124"/>
                </a:cxn>
                <a:cxn ang="0">
                  <a:pos x="285" y="129"/>
                </a:cxn>
                <a:cxn ang="0">
                  <a:pos x="257" y="148"/>
                </a:cxn>
                <a:cxn ang="0">
                  <a:pos x="220" y="148"/>
                </a:cxn>
                <a:cxn ang="0">
                  <a:pos x="191" y="129"/>
                </a:cxn>
                <a:cxn ang="0">
                  <a:pos x="169" y="129"/>
                </a:cxn>
                <a:cxn ang="0">
                  <a:pos x="130" y="129"/>
                </a:cxn>
                <a:cxn ang="0">
                  <a:pos x="119" y="128"/>
                </a:cxn>
                <a:cxn ang="0">
                  <a:pos x="83" y="101"/>
                </a:cxn>
                <a:cxn ang="0">
                  <a:pos x="48" y="91"/>
                </a:cxn>
                <a:cxn ang="0">
                  <a:pos x="24" y="97"/>
                </a:cxn>
                <a:cxn ang="0">
                  <a:pos x="13" y="93"/>
                </a:cxn>
                <a:cxn ang="0">
                  <a:pos x="5" y="73"/>
                </a:cxn>
                <a:cxn ang="0">
                  <a:pos x="0" y="50"/>
                </a:cxn>
                <a:cxn ang="0">
                  <a:pos x="19" y="22"/>
                </a:cxn>
                <a:cxn ang="0">
                  <a:pos x="39" y="7"/>
                </a:cxn>
                <a:cxn ang="0">
                  <a:pos x="60" y="0"/>
                </a:cxn>
              </a:cxnLst>
              <a:rect l="0" t="0" r="r" b="b"/>
              <a:pathLst>
                <a:path w="299" h="148">
                  <a:moveTo>
                    <a:pt x="60" y="0"/>
                  </a:moveTo>
                  <a:lnTo>
                    <a:pt x="93" y="4"/>
                  </a:lnTo>
                  <a:lnTo>
                    <a:pt x="151" y="22"/>
                  </a:lnTo>
                  <a:lnTo>
                    <a:pt x="210" y="28"/>
                  </a:lnTo>
                  <a:lnTo>
                    <a:pt x="253" y="32"/>
                  </a:lnTo>
                  <a:lnTo>
                    <a:pt x="282" y="55"/>
                  </a:lnTo>
                  <a:lnTo>
                    <a:pt x="299" y="82"/>
                  </a:lnTo>
                  <a:lnTo>
                    <a:pt x="299" y="96"/>
                  </a:lnTo>
                  <a:lnTo>
                    <a:pt x="291" y="124"/>
                  </a:lnTo>
                  <a:lnTo>
                    <a:pt x="285" y="129"/>
                  </a:lnTo>
                  <a:lnTo>
                    <a:pt x="257" y="148"/>
                  </a:lnTo>
                  <a:lnTo>
                    <a:pt x="220" y="148"/>
                  </a:lnTo>
                  <a:lnTo>
                    <a:pt x="191" y="129"/>
                  </a:lnTo>
                  <a:lnTo>
                    <a:pt x="169" y="129"/>
                  </a:lnTo>
                  <a:lnTo>
                    <a:pt x="130" y="129"/>
                  </a:lnTo>
                  <a:lnTo>
                    <a:pt x="119" y="128"/>
                  </a:lnTo>
                  <a:lnTo>
                    <a:pt x="83" y="101"/>
                  </a:lnTo>
                  <a:lnTo>
                    <a:pt x="48" y="91"/>
                  </a:lnTo>
                  <a:lnTo>
                    <a:pt x="24" y="97"/>
                  </a:lnTo>
                  <a:lnTo>
                    <a:pt x="13" y="93"/>
                  </a:lnTo>
                  <a:lnTo>
                    <a:pt x="5" y="73"/>
                  </a:lnTo>
                  <a:lnTo>
                    <a:pt x="0" y="50"/>
                  </a:lnTo>
                  <a:lnTo>
                    <a:pt x="19" y="22"/>
                  </a:lnTo>
                  <a:lnTo>
                    <a:pt x="39" y="7"/>
                  </a:lnTo>
                  <a:lnTo>
                    <a:pt x="60" y="0"/>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6" name="Freeform 205"/>
            <p:cNvSpPr>
              <a:spLocks/>
            </p:cNvSpPr>
            <p:nvPr/>
          </p:nvSpPr>
          <p:spPr bwMode="auto">
            <a:xfrm rot="21045919">
              <a:off x="2239825" y="2183345"/>
              <a:ext cx="61686" cy="58964"/>
            </a:xfrm>
            <a:custGeom>
              <a:avLst/>
              <a:gdLst/>
              <a:ahLst/>
              <a:cxnLst>
                <a:cxn ang="0">
                  <a:pos x="115" y="109"/>
                </a:cxn>
                <a:cxn ang="0">
                  <a:pos x="106" y="84"/>
                </a:cxn>
                <a:cxn ang="0">
                  <a:pos x="101" y="78"/>
                </a:cxn>
                <a:cxn ang="0">
                  <a:pos x="101" y="66"/>
                </a:cxn>
                <a:cxn ang="0">
                  <a:pos x="111" y="58"/>
                </a:cxn>
                <a:cxn ang="0">
                  <a:pos x="133" y="26"/>
                </a:cxn>
                <a:cxn ang="0">
                  <a:pos x="120" y="4"/>
                </a:cxn>
                <a:cxn ang="0">
                  <a:pos x="92" y="0"/>
                </a:cxn>
                <a:cxn ang="0">
                  <a:pos x="73" y="4"/>
                </a:cxn>
                <a:cxn ang="0">
                  <a:pos x="70" y="52"/>
                </a:cxn>
                <a:cxn ang="0">
                  <a:pos x="67" y="61"/>
                </a:cxn>
                <a:cxn ang="0">
                  <a:pos x="33" y="61"/>
                </a:cxn>
                <a:cxn ang="0">
                  <a:pos x="28" y="52"/>
                </a:cxn>
                <a:cxn ang="0">
                  <a:pos x="14" y="34"/>
                </a:cxn>
                <a:cxn ang="0">
                  <a:pos x="10" y="39"/>
                </a:cxn>
                <a:cxn ang="0">
                  <a:pos x="0" y="72"/>
                </a:cxn>
                <a:cxn ang="0">
                  <a:pos x="24" y="107"/>
                </a:cxn>
                <a:cxn ang="0">
                  <a:pos x="41" y="140"/>
                </a:cxn>
                <a:cxn ang="0">
                  <a:pos x="50" y="149"/>
                </a:cxn>
                <a:cxn ang="0">
                  <a:pos x="82" y="155"/>
                </a:cxn>
                <a:cxn ang="0">
                  <a:pos x="101" y="140"/>
                </a:cxn>
                <a:cxn ang="0">
                  <a:pos x="106" y="131"/>
                </a:cxn>
                <a:cxn ang="0">
                  <a:pos x="106" y="136"/>
                </a:cxn>
                <a:cxn ang="0">
                  <a:pos x="115" y="109"/>
                </a:cxn>
              </a:cxnLst>
              <a:rect l="0" t="0" r="r" b="b"/>
              <a:pathLst>
                <a:path w="133" h="155">
                  <a:moveTo>
                    <a:pt x="115" y="109"/>
                  </a:moveTo>
                  <a:lnTo>
                    <a:pt x="106" y="84"/>
                  </a:lnTo>
                  <a:lnTo>
                    <a:pt x="101" y="78"/>
                  </a:lnTo>
                  <a:lnTo>
                    <a:pt x="101" y="66"/>
                  </a:lnTo>
                  <a:lnTo>
                    <a:pt x="111" y="58"/>
                  </a:lnTo>
                  <a:lnTo>
                    <a:pt x="133" y="26"/>
                  </a:lnTo>
                  <a:lnTo>
                    <a:pt x="120" y="4"/>
                  </a:lnTo>
                  <a:lnTo>
                    <a:pt x="92" y="0"/>
                  </a:lnTo>
                  <a:lnTo>
                    <a:pt x="73" y="4"/>
                  </a:lnTo>
                  <a:lnTo>
                    <a:pt x="70" y="52"/>
                  </a:lnTo>
                  <a:lnTo>
                    <a:pt x="67" y="61"/>
                  </a:lnTo>
                  <a:lnTo>
                    <a:pt x="33" y="61"/>
                  </a:lnTo>
                  <a:lnTo>
                    <a:pt x="28" y="52"/>
                  </a:lnTo>
                  <a:lnTo>
                    <a:pt x="14" y="34"/>
                  </a:lnTo>
                  <a:lnTo>
                    <a:pt x="10" y="39"/>
                  </a:lnTo>
                  <a:lnTo>
                    <a:pt x="0" y="72"/>
                  </a:lnTo>
                  <a:lnTo>
                    <a:pt x="24" y="107"/>
                  </a:lnTo>
                  <a:lnTo>
                    <a:pt x="41" y="140"/>
                  </a:lnTo>
                  <a:lnTo>
                    <a:pt x="50" y="149"/>
                  </a:lnTo>
                  <a:lnTo>
                    <a:pt x="82" y="155"/>
                  </a:lnTo>
                  <a:lnTo>
                    <a:pt x="101" y="140"/>
                  </a:lnTo>
                  <a:lnTo>
                    <a:pt x="106" y="131"/>
                  </a:lnTo>
                  <a:lnTo>
                    <a:pt x="106" y="136"/>
                  </a:lnTo>
                  <a:lnTo>
                    <a:pt x="115" y="109"/>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7" name="Freeform 206"/>
            <p:cNvSpPr>
              <a:spLocks/>
            </p:cNvSpPr>
            <p:nvPr/>
          </p:nvSpPr>
          <p:spPr bwMode="auto">
            <a:xfrm rot="21045919">
              <a:off x="1142965" y="2328365"/>
              <a:ext cx="57830" cy="31873"/>
            </a:xfrm>
            <a:custGeom>
              <a:avLst/>
              <a:gdLst/>
              <a:ahLst/>
              <a:cxnLst>
                <a:cxn ang="0">
                  <a:pos x="45" y="0"/>
                </a:cxn>
                <a:cxn ang="0">
                  <a:pos x="76" y="13"/>
                </a:cxn>
                <a:cxn ang="0">
                  <a:pos x="102" y="8"/>
                </a:cxn>
                <a:cxn ang="0">
                  <a:pos x="120" y="14"/>
                </a:cxn>
                <a:cxn ang="0">
                  <a:pos x="131" y="28"/>
                </a:cxn>
                <a:cxn ang="0">
                  <a:pos x="129" y="47"/>
                </a:cxn>
                <a:cxn ang="0">
                  <a:pos x="109" y="66"/>
                </a:cxn>
                <a:cxn ang="0">
                  <a:pos x="71" y="65"/>
                </a:cxn>
                <a:cxn ang="0">
                  <a:pos x="45" y="72"/>
                </a:cxn>
                <a:cxn ang="0">
                  <a:pos x="36" y="84"/>
                </a:cxn>
                <a:cxn ang="0">
                  <a:pos x="16" y="88"/>
                </a:cxn>
                <a:cxn ang="0">
                  <a:pos x="0" y="74"/>
                </a:cxn>
                <a:cxn ang="0">
                  <a:pos x="3" y="36"/>
                </a:cxn>
                <a:cxn ang="0">
                  <a:pos x="22" y="5"/>
                </a:cxn>
                <a:cxn ang="0">
                  <a:pos x="45" y="0"/>
                </a:cxn>
              </a:cxnLst>
              <a:rect l="0" t="0" r="r" b="b"/>
              <a:pathLst>
                <a:path w="131" h="88">
                  <a:moveTo>
                    <a:pt x="45" y="0"/>
                  </a:moveTo>
                  <a:lnTo>
                    <a:pt x="76" y="13"/>
                  </a:lnTo>
                  <a:lnTo>
                    <a:pt x="102" y="8"/>
                  </a:lnTo>
                  <a:lnTo>
                    <a:pt x="120" y="14"/>
                  </a:lnTo>
                  <a:lnTo>
                    <a:pt x="131" y="28"/>
                  </a:lnTo>
                  <a:lnTo>
                    <a:pt x="129" y="47"/>
                  </a:lnTo>
                  <a:lnTo>
                    <a:pt x="109" y="66"/>
                  </a:lnTo>
                  <a:lnTo>
                    <a:pt x="71" y="65"/>
                  </a:lnTo>
                  <a:lnTo>
                    <a:pt x="45" y="72"/>
                  </a:lnTo>
                  <a:lnTo>
                    <a:pt x="36" y="84"/>
                  </a:lnTo>
                  <a:lnTo>
                    <a:pt x="16" y="88"/>
                  </a:lnTo>
                  <a:lnTo>
                    <a:pt x="0" y="74"/>
                  </a:lnTo>
                  <a:lnTo>
                    <a:pt x="3" y="36"/>
                  </a:lnTo>
                  <a:lnTo>
                    <a:pt x="22" y="5"/>
                  </a:lnTo>
                  <a:lnTo>
                    <a:pt x="45"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8" name="Freeform 207"/>
            <p:cNvSpPr>
              <a:spLocks/>
            </p:cNvSpPr>
            <p:nvPr/>
          </p:nvSpPr>
          <p:spPr bwMode="auto">
            <a:xfrm rot="21045919">
              <a:off x="2235969" y="2304459"/>
              <a:ext cx="42409" cy="39841"/>
            </a:xfrm>
            <a:custGeom>
              <a:avLst/>
              <a:gdLst/>
              <a:ahLst/>
              <a:cxnLst>
                <a:cxn ang="0">
                  <a:pos x="57" y="0"/>
                </a:cxn>
                <a:cxn ang="0">
                  <a:pos x="80" y="7"/>
                </a:cxn>
                <a:cxn ang="0">
                  <a:pos x="94" y="48"/>
                </a:cxn>
                <a:cxn ang="0">
                  <a:pos x="94" y="100"/>
                </a:cxn>
                <a:cxn ang="0">
                  <a:pos x="85" y="108"/>
                </a:cxn>
                <a:cxn ang="0">
                  <a:pos x="57" y="108"/>
                </a:cxn>
                <a:cxn ang="0">
                  <a:pos x="25" y="85"/>
                </a:cxn>
                <a:cxn ang="0">
                  <a:pos x="0" y="48"/>
                </a:cxn>
                <a:cxn ang="0">
                  <a:pos x="0" y="37"/>
                </a:cxn>
                <a:cxn ang="0">
                  <a:pos x="7" y="33"/>
                </a:cxn>
                <a:cxn ang="0">
                  <a:pos x="47" y="7"/>
                </a:cxn>
                <a:cxn ang="0">
                  <a:pos x="57" y="0"/>
                </a:cxn>
              </a:cxnLst>
              <a:rect l="0" t="0" r="r" b="b"/>
              <a:pathLst>
                <a:path w="94" h="108">
                  <a:moveTo>
                    <a:pt x="57" y="0"/>
                  </a:moveTo>
                  <a:lnTo>
                    <a:pt x="80" y="7"/>
                  </a:lnTo>
                  <a:lnTo>
                    <a:pt x="94" y="48"/>
                  </a:lnTo>
                  <a:lnTo>
                    <a:pt x="94" y="100"/>
                  </a:lnTo>
                  <a:lnTo>
                    <a:pt x="85" y="108"/>
                  </a:lnTo>
                  <a:lnTo>
                    <a:pt x="57" y="108"/>
                  </a:lnTo>
                  <a:lnTo>
                    <a:pt x="25" y="85"/>
                  </a:lnTo>
                  <a:lnTo>
                    <a:pt x="0" y="48"/>
                  </a:lnTo>
                  <a:lnTo>
                    <a:pt x="0" y="37"/>
                  </a:lnTo>
                  <a:lnTo>
                    <a:pt x="7" y="33"/>
                  </a:lnTo>
                  <a:lnTo>
                    <a:pt x="47" y="7"/>
                  </a:lnTo>
                  <a:lnTo>
                    <a:pt x="57" y="0"/>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09" name="Freeform 208"/>
            <p:cNvSpPr>
              <a:spLocks/>
            </p:cNvSpPr>
            <p:nvPr/>
          </p:nvSpPr>
          <p:spPr bwMode="auto">
            <a:xfrm rot="21045919">
              <a:off x="2577173" y="2342708"/>
              <a:ext cx="30844" cy="25498"/>
            </a:xfrm>
            <a:custGeom>
              <a:avLst/>
              <a:gdLst/>
              <a:ahLst/>
              <a:cxnLst>
                <a:cxn ang="0">
                  <a:pos x="34" y="0"/>
                </a:cxn>
                <a:cxn ang="0">
                  <a:pos x="53" y="0"/>
                </a:cxn>
                <a:cxn ang="0">
                  <a:pos x="58" y="6"/>
                </a:cxn>
                <a:cxn ang="0">
                  <a:pos x="66" y="21"/>
                </a:cxn>
                <a:cxn ang="0">
                  <a:pos x="66" y="53"/>
                </a:cxn>
                <a:cxn ang="0">
                  <a:pos x="58" y="68"/>
                </a:cxn>
                <a:cxn ang="0">
                  <a:pos x="26" y="64"/>
                </a:cxn>
                <a:cxn ang="0">
                  <a:pos x="6" y="35"/>
                </a:cxn>
                <a:cxn ang="0">
                  <a:pos x="0" y="16"/>
                </a:cxn>
                <a:cxn ang="0">
                  <a:pos x="34" y="0"/>
                </a:cxn>
              </a:cxnLst>
              <a:rect l="0" t="0" r="r" b="b"/>
              <a:pathLst>
                <a:path w="66" h="68">
                  <a:moveTo>
                    <a:pt x="34" y="0"/>
                  </a:moveTo>
                  <a:lnTo>
                    <a:pt x="53" y="0"/>
                  </a:lnTo>
                  <a:lnTo>
                    <a:pt x="58" y="6"/>
                  </a:lnTo>
                  <a:lnTo>
                    <a:pt x="66" y="21"/>
                  </a:lnTo>
                  <a:lnTo>
                    <a:pt x="66" y="53"/>
                  </a:lnTo>
                  <a:lnTo>
                    <a:pt x="58" y="68"/>
                  </a:lnTo>
                  <a:lnTo>
                    <a:pt x="26" y="64"/>
                  </a:lnTo>
                  <a:lnTo>
                    <a:pt x="6" y="35"/>
                  </a:lnTo>
                  <a:lnTo>
                    <a:pt x="0" y="16"/>
                  </a:lnTo>
                  <a:lnTo>
                    <a:pt x="34" y="0"/>
                  </a:lnTo>
                  <a:close/>
                </a:path>
              </a:pathLst>
            </a:custGeom>
            <a:solidFill>
              <a:schemeClr val="accent2">
                <a:lumMod val="40000"/>
                <a:lumOff val="6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0" name="Freeform 209"/>
            <p:cNvSpPr>
              <a:spLocks/>
            </p:cNvSpPr>
            <p:nvPr/>
          </p:nvSpPr>
          <p:spPr bwMode="auto">
            <a:xfrm rot="21045919">
              <a:off x="2569463" y="2430356"/>
              <a:ext cx="57830" cy="35060"/>
            </a:xfrm>
            <a:custGeom>
              <a:avLst/>
              <a:gdLst/>
              <a:ahLst/>
              <a:cxnLst>
                <a:cxn ang="0">
                  <a:pos x="0" y="43"/>
                </a:cxn>
                <a:cxn ang="0">
                  <a:pos x="9" y="20"/>
                </a:cxn>
                <a:cxn ang="0">
                  <a:pos x="23" y="4"/>
                </a:cxn>
                <a:cxn ang="0">
                  <a:pos x="42" y="0"/>
                </a:cxn>
                <a:cxn ang="0">
                  <a:pos x="68" y="12"/>
                </a:cxn>
                <a:cxn ang="0">
                  <a:pos x="106" y="24"/>
                </a:cxn>
                <a:cxn ang="0">
                  <a:pos x="115" y="38"/>
                </a:cxn>
                <a:cxn ang="0">
                  <a:pos x="119" y="43"/>
                </a:cxn>
                <a:cxn ang="0">
                  <a:pos x="129" y="85"/>
                </a:cxn>
                <a:cxn ang="0">
                  <a:pos x="119" y="90"/>
                </a:cxn>
                <a:cxn ang="0">
                  <a:pos x="77" y="90"/>
                </a:cxn>
                <a:cxn ang="0">
                  <a:pos x="63" y="94"/>
                </a:cxn>
                <a:cxn ang="0">
                  <a:pos x="38" y="90"/>
                </a:cxn>
                <a:cxn ang="0">
                  <a:pos x="4" y="76"/>
                </a:cxn>
                <a:cxn ang="0">
                  <a:pos x="0" y="62"/>
                </a:cxn>
                <a:cxn ang="0">
                  <a:pos x="0" y="43"/>
                </a:cxn>
              </a:cxnLst>
              <a:rect l="0" t="0" r="r" b="b"/>
              <a:pathLst>
                <a:path w="129" h="94">
                  <a:moveTo>
                    <a:pt x="0" y="43"/>
                  </a:moveTo>
                  <a:lnTo>
                    <a:pt x="9" y="20"/>
                  </a:lnTo>
                  <a:lnTo>
                    <a:pt x="23" y="4"/>
                  </a:lnTo>
                  <a:lnTo>
                    <a:pt x="42" y="0"/>
                  </a:lnTo>
                  <a:lnTo>
                    <a:pt x="68" y="12"/>
                  </a:lnTo>
                  <a:lnTo>
                    <a:pt x="106" y="24"/>
                  </a:lnTo>
                  <a:lnTo>
                    <a:pt x="115" y="38"/>
                  </a:lnTo>
                  <a:lnTo>
                    <a:pt x="119" y="43"/>
                  </a:lnTo>
                  <a:lnTo>
                    <a:pt x="129" y="85"/>
                  </a:lnTo>
                  <a:lnTo>
                    <a:pt x="119" y="90"/>
                  </a:lnTo>
                  <a:lnTo>
                    <a:pt x="77" y="90"/>
                  </a:lnTo>
                  <a:lnTo>
                    <a:pt x="63" y="94"/>
                  </a:lnTo>
                  <a:lnTo>
                    <a:pt x="38" y="90"/>
                  </a:lnTo>
                  <a:lnTo>
                    <a:pt x="4" y="76"/>
                  </a:lnTo>
                  <a:lnTo>
                    <a:pt x="0" y="62"/>
                  </a:lnTo>
                  <a:lnTo>
                    <a:pt x="0" y="43"/>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1" name="Freeform 210"/>
            <p:cNvSpPr>
              <a:spLocks/>
            </p:cNvSpPr>
            <p:nvPr/>
          </p:nvSpPr>
          <p:spPr bwMode="auto">
            <a:xfrm rot="21045919">
              <a:off x="3365600" y="3877373"/>
              <a:ext cx="19277" cy="15936"/>
            </a:xfrm>
            <a:custGeom>
              <a:avLst/>
              <a:gdLst/>
              <a:ahLst/>
              <a:cxnLst>
                <a:cxn ang="0">
                  <a:pos x="9" y="0"/>
                </a:cxn>
                <a:cxn ang="0">
                  <a:pos x="39" y="8"/>
                </a:cxn>
                <a:cxn ang="0">
                  <a:pos x="42" y="23"/>
                </a:cxn>
                <a:cxn ang="0">
                  <a:pos x="28" y="36"/>
                </a:cxn>
                <a:cxn ang="0">
                  <a:pos x="4" y="42"/>
                </a:cxn>
                <a:cxn ang="0">
                  <a:pos x="0" y="32"/>
                </a:cxn>
                <a:cxn ang="0">
                  <a:pos x="4" y="4"/>
                </a:cxn>
                <a:cxn ang="0">
                  <a:pos x="9" y="0"/>
                </a:cxn>
              </a:cxnLst>
              <a:rect l="0" t="0" r="r" b="b"/>
              <a:pathLst>
                <a:path w="42" h="42">
                  <a:moveTo>
                    <a:pt x="9" y="0"/>
                  </a:moveTo>
                  <a:lnTo>
                    <a:pt x="39" y="8"/>
                  </a:lnTo>
                  <a:lnTo>
                    <a:pt x="42" y="23"/>
                  </a:lnTo>
                  <a:lnTo>
                    <a:pt x="28" y="36"/>
                  </a:lnTo>
                  <a:lnTo>
                    <a:pt x="4" y="42"/>
                  </a:lnTo>
                  <a:lnTo>
                    <a:pt x="0" y="32"/>
                  </a:lnTo>
                  <a:lnTo>
                    <a:pt x="4" y="4"/>
                  </a:lnTo>
                  <a:lnTo>
                    <a:pt x="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2" name="Freeform 211"/>
            <p:cNvSpPr>
              <a:spLocks/>
            </p:cNvSpPr>
            <p:nvPr/>
          </p:nvSpPr>
          <p:spPr bwMode="auto">
            <a:xfrm rot="21045919">
              <a:off x="3379095" y="3898091"/>
              <a:ext cx="19277" cy="14343"/>
            </a:xfrm>
            <a:custGeom>
              <a:avLst/>
              <a:gdLst/>
              <a:ahLst/>
              <a:cxnLst>
                <a:cxn ang="0">
                  <a:pos x="30" y="0"/>
                </a:cxn>
                <a:cxn ang="0">
                  <a:pos x="44" y="11"/>
                </a:cxn>
                <a:cxn ang="0">
                  <a:pos x="44" y="20"/>
                </a:cxn>
                <a:cxn ang="0">
                  <a:pos x="25" y="39"/>
                </a:cxn>
                <a:cxn ang="0">
                  <a:pos x="5" y="39"/>
                </a:cxn>
                <a:cxn ang="0">
                  <a:pos x="0" y="29"/>
                </a:cxn>
                <a:cxn ang="0">
                  <a:pos x="5" y="20"/>
                </a:cxn>
                <a:cxn ang="0">
                  <a:pos x="16" y="6"/>
                </a:cxn>
                <a:cxn ang="0">
                  <a:pos x="30" y="0"/>
                </a:cxn>
              </a:cxnLst>
              <a:rect l="0" t="0" r="r" b="b"/>
              <a:pathLst>
                <a:path w="44" h="39">
                  <a:moveTo>
                    <a:pt x="30" y="0"/>
                  </a:moveTo>
                  <a:lnTo>
                    <a:pt x="44" y="11"/>
                  </a:lnTo>
                  <a:lnTo>
                    <a:pt x="44" y="20"/>
                  </a:lnTo>
                  <a:lnTo>
                    <a:pt x="25" y="39"/>
                  </a:lnTo>
                  <a:lnTo>
                    <a:pt x="5" y="39"/>
                  </a:lnTo>
                  <a:lnTo>
                    <a:pt x="0" y="29"/>
                  </a:lnTo>
                  <a:lnTo>
                    <a:pt x="5" y="20"/>
                  </a:lnTo>
                  <a:lnTo>
                    <a:pt x="16" y="6"/>
                  </a:lnTo>
                  <a:lnTo>
                    <a:pt x="3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3" name="Freeform 212"/>
            <p:cNvSpPr>
              <a:spLocks/>
            </p:cNvSpPr>
            <p:nvPr/>
          </p:nvSpPr>
          <p:spPr bwMode="auto">
            <a:xfrm rot="21045919">
              <a:off x="3400299" y="3920401"/>
              <a:ext cx="21205" cy="17530"/>
            </a:xfrm>
            <a:custGeom>
              <a:avLst/>
              <a:gdLst/>
              <a:ahLst/>
              <a:cxnLst>
                <a:cxn ang="0">
                  <a:pos x="5" y="0"/>
                </a:cxn>
                <a:cxn ang="0">
                  <a:pos x="42" y="0"/>
                </a:cxn>
                <a:cxn ang="0">
                  <a:pos x="47" y="9"/>
                </a:cxn>
                <a:cxn ang="0">
                  <a:pos x="47" y="14"/>
                </a:cxn>
                <a:cxn ang="0">
                  <a:pos x="28" y="42"/>
                </a:cxn>
                <a:cxn ang="0">
                  <a:pos x="5" y="42"/>
                </a:cxn>
                <a:cxn ang="0">
                  <a:pos x="0" y="38"/>
                </a:cxn>
                <a:cxn ang="0">
                  <a:pos x="0" y="4"/>
                </a:cxn>
                <a:cxn ang="0">
                  <a:pos x="5" y="0"/>
                </a:cxn>
              </a:cxnLst>
              <a:rect l="0" t="0" r="r" b="b"/>
              <a:pathLst>
                <a:path w="47" h="42">
                  <a:moveTo>
                    <a:pt x="5" y="0"/>
                  </a:moveTo>
                  <a:lnTo>
                    <a:pt x="42" y="0"/>
                  </a:lnTo>
                  <a:lnTo>
                    <a:pt x="47" y="9"/>
                  </a:lnTo>
                  <a:lnTo>
                    <a:pt x="47" y="14"/>
                  </a:lnTo>
                  <a:lnTo>
                    <a:pt x="28" y="42"/>
                  </a:lnTo>
                  <a:lnTo>
                    <a:pt x="5" y="42"/>
                  </a:lnTo>
                  <a:lnTo>
                    <a:pt x="0" y="38"/>
                  </a:lnTo>
                  <a:lnTo>
                    <a:pt x="0" y="4"/>
                  </a:lnTo>
                  <a:lnTo>
                    <a:pt x="5"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4" name="Freeform 213"/>
            <p:cNvSpPr>
              <a:spLocks/>
            </p:cNvSpPr>
            <p:nvPr/>
          </p:nvSpPr>
          <p:spPr bwMode="auto">
            <a:xfrm rot="21045919">
              <a:off x="3408010" y="3945900"/>
              <a:ext cx="17349" cy="14343"/>
            </a:xfrm>
            <a:custGeom>
              <a:avLst/>
              <a:gdLst/>
              <a:ahLst/>
              <a:cxnLst>
                <a:cxn ang="0">
                  <a:pos x="9" y="0"/>
                </a:cxn>
                <a:cxn ang="0">
                  <a:pos x="32" y="3"/>
                </a:cxn>
                <a:cxn ang="0">
                  <a:pos x="37" y="14"/>
                </a:cxn>
                <a:cxn ang="0">
                  <a:pos x="37" y="21"/>
                </a:cxn>
                <a:cxn ang="0">
                  <a:pos x="27" y="37"/>
                </a:cxn>
                <a:cxn ang="0">
                  <a:pos x="4" y="37"/>
                </a:cxn>
                <a:cxn ang="0">
                  <a:pos x="0" y="28"/>
                </a:cxn>
                <a:cxn ang="0">
                  <a:pos x="0" y="14"/>
                </a:cxn>
                <a:cxn ang="0">
                  <a:pos x="9" y="0"/>
                </a:cxn>
              </a:cxnLst>
              <a:rect l="0" t="0" r="r" b="b"/>
              <a:pathLst>
                <a:path w="37" h="37">
                  <a:moveTo>
                    <a:pt x="9" y="0"/>
                  </a:moveTo>
                  <a:lnTo>
                    <a:pt x="32" y="3"/>
                  </a:lnTo>
                  <a:lnTo>
                    <a:pt x="37" y="14"/>
                  </a:lnTo>
                  <a:lnTo>
                    <a:pt x="37" y="21"/>
                  </a:lnTo>
                  <a:lnTo>
                    <a:pt x="27" y="37"/>
                  </a:lnTo>
                  <a:lnTo>
                    <a:pt x="4" y="37"/>
                  </a:lnTo>
                  <a:lnTo>
                    <a:pt x="0" y="28"/>
                  </a:lnTo>
                  <a:lnTo>
                    <a:pt x="0" y="14"/>
                  </a:lnTo>
                  <a:lnTo>
                    <a:pt x="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5" name="Freeform 214"/>
            <p:cNvSpPr>
              <a:spLocks/>
            </p:cNvSpPr>
            <p:nvPr/>
          </p:nvSpPr>
          <p:spPr bwMode="auto">
            <a:xfrm rot="21045919">
              <a:off x="3463912" y="3958648"/>
              <a:ext cx="23132" cy="20718"/>
            </a:xfrm>
            <a:custGeom>
              <a:avLst/>
              <a:gdLst/>
              <a:ahLst/>
              <a:cxnLst>
                <a:cxn ang="0">
                  <a:pos x="11" y="0"/>
                </a:cxn>
                <a:cxn ang="0">
                  <a:pos x="42" y="5"/>
                </a:cxn>
                <a:cxn ang="0">
                  <a:pos x="46" y="10"/>
                </a:cxn>
                <a:cxn ang="0">
                  <a:pos x="51" y="28"/>
                </a:cxn>
                <a:cxn ang="0">
                  <a:pos x="35" y="52"/>
                </a:cxn>
                <a:cxn ang="0">
                  <a:pos x="17" y="52"/>
                </a:cxn>
                <a:cxn ang="0">
                  <a:pos x="3" y="37"/>
                </a:cxn>
                <a:cxn ang="0">
                  <a:pos x="0" y="24"/>
                </a:cxn>
                <a:cxn ang="0">
                  <a:pos x="11" y="0"/>
                </a:cxn>
              </a:cxnLst>
              <a:rect l="0" t="0" r="r" b="b"/>
              <a:pathLst>
                <a:path w="51" h="52">
                  <a:moveTo>
                    <a:pt x="11" y="0"/>
                  </a:moveTo>
                  <a:lnTo>
                    <a:pt x="42" y="5"/>
                  </a:lnTo>
                  <a:lnTo>
                    <a:pt x="46" y="10"/>
                  </a:lnTo>
                  <a:lnTo>
                    <a:pt x="51" y="28"/>
                  </a:lnTo>
                  <a:lnTo>
                    <a:pt x="35" y="52"/>
                  </a:lnTo>
                  <a:lnTo>
                    <a:pt x="17" y="52"/>
                  </a:lnTo>
                  <a:lnTo>
                    <a:pt x="3" y="37"/>
                  </a:lnTo>
                  <a:lnTo>
                    <a:pt x="0" y="24"/>
                  </a:lnTo>
                  <a:lnTo>
                    <a:pt x="11"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6" name="Freeform 215"/>
            <p:cNvSpPr>
              <a:spLocks/>
            </p:cNvSpPr>
            <p:nvPr/>
          </p:nvSpPr>
          <p:spPr bwMode="auto">
            <a:xfrm rot="21045919">
              <a:off x="2507776" y="3748290"/>
              <a:ext cx="372045" cy="122709"/>
            </a:xfrm>
            <a:custGeom>
              <a:avLst/>
              <a:gdLst/>
              <a:ahLst/>
              <a:cxnLst>
                <a:cxn ang="0">
                  <a:pos x="202" y="0"/>
                </a:cxn>
                <a:cxn ang="0">
                  <a:pos x="306" y="15"/>
                </a:cxn>
                <a:cxn ang="0">
                  <a:pos x="385" y="29"/>
                </a:cxn>
                <a:cxn ang="0">
                  <a:pos x="418" y="57"/>
                </a:cxn>
                <a:cxn ang="0">
                  <a:pos x="470" y="83"/>
                </a:cxn>
                <a:cxn ang="0">
                  <a:pos x="539" y="143"/>
                </a:cxn>
                <a:cxn ang="0">
                  <a:pos x="615" y="178"/>
                </a:cxn>
                <a:cxn ang="0">
                  <a:pos x="651" y="185"/>
                </a:cxn>
                <a:cxn ang="0">
                  <a:pos x="707" y="228"/>
                </a:cxn>
                <a:cxn ang="0">
                  <a:pos x="821" y="275"/>
                </a:cxn>
                <a:cxn ang="0">
                  <a:pos x="821" y="295"/>
                </a:cxn>
                <a:cxn ang="0">
                  <a:pos x="769" y="313"/>
                </a:cxn>
                <a:cxn ang="0">
                  <a:pos x="685" y="323"/>
                </a:cxn>
                <a:cxn ang="0">
                  <a:pos x="567" y="323"/>
                </a:cxn>
                <a:cxn ang="0">
                  <a:pos x="549" y="303"/>
                </a:cxn>
                <a:cxn ang="0">
                  <a:pos x="558" y="284"/>
                </a:cxn>
                <a:cxn ang="0">
                  <a:pos x="567" y="238"/>
                </a:cxn>
                <a:cxn ang="0">
                  <a:pos x="506" y="213"/>
                </a:cxn>
                <a:cxn ang="0">
                  <a:pos x="473" y="167"/>
                </a:cxn>
                <a:cxn ang="0">
                  <a:pos x="412" y="153"/>
                </a:cxn>
                <a:cxn ang="0">
                  <a:pos x="365" y="124"/>
                </a:cxn>
                <a:cxn ang="0">
                  <a:pos x="310" y="115"/>
                </a:cxn>
                <a:cxn ang="0">
                  <a:pos x="269" y="92"/>
                </a:cxn>
                <a:cxn ang="0">
                  <a:pos x="211" y="96"/>
                </a:cxn>
                <a:cxn ang="0">
                  <a:pos x="202" y="73"/>
                </a:cxn>
                <a:cxn ang="0">
                  <a:pos x="225" y="53"/>
                </a:cxn>
                <a:cxn ang="0">
                  <a:pos x="206" y="43"/>
                </a:cxn>
                <a:cxn ang="0">
                  <a:pos x="140" y="62"/>
                </a:cxn>
                <a:cxn ang="0">
                  <a:pos x="81" y="87"/>
                </a:cxn>
                <a:cxn ang="0">
                  <a:pos x="19" y="124"/>
                </a:cxn>
                <a:cxn ang="0">
                  <a:pos x="0" y="119"/>
                </a:cxn>
                <a:cxn ang="0">
                  <a:pos x="14" y="73"/>
                </a:cxn>
                <a:cxn ang="0">
                  <a:pos x="70" y="34"/>
                </a:cxn>
                <a:cxn ang="0">
                  <a:pos x="132" y="15"/>
                </a:cxn>
                <a:cxn ang="0">
                  <a:pos x="180" y="2"/>
                </a:cxn>
              </a:cxnLst>
              <a:rect l="0" t="0" r="r" b="b"/>
              <a:pathLst>
                <a:path w="825" h="326">
                  <a:moveTo>
                    <a:pt x="180" y="2"/>
                  </a:moveTo>
                  <a:lnTo>
                    <a:pt x="202" y="0"/>
                  </a:lnTo>
                  <a:lnTo>
                    <a:pt x="268" y="6"/>
                  </a:lnTo>
                  <a:lnTo>
                    <a:pt x="306" y="15"/>
                  </a:lnTo>
                  <a:lnTo>
                    <a:pt x="333" y="20"/>
                  </a:lnTo>
                  <a:lnTo>
                    <a:pt x="385" y="29"/>
                  </a:lnTo>
                  <a:lnTo>
                    <a:pt x="409" y="48"/>
                  </a:lnTo>
                  <a:lnTo>
                    <a:pt x="418" y="57"/>
                  </a:lnTo>
                  <a:lnTo>
                    <a:pt x="451" y="73"/>
                  </a:lnTo>
                  <a:lnTo>
                    <a:pt x="470" y="83"/>
                  </a:lnTo>
                  <a:lnTo>
                    <a:pt x="498" y="101"/>
                  </a:lnTo>
                  <a:lnTo>
                    <a:pt x="539" y="143"/>
                  </a:lnTo>
                  <a:lnTo>
                    <a:pt x="567" y="162"/>
                  </a:lnTo>
                  <a:lnTo>
                    <a:pt x="615" y="178"/>
                  </a:lnTo>
                  <a:lnTo>
                    <a:pt x="643" y="181"/>
                  </a:lnTo>
                  <a:lnTo>
                    <a:pt x="651" y="185"/>
                  </a:lnTo>
                  <a:lnTo>
                    <a:pt x="680" y="208"/>
                  </a:lnTo>
                  <a:lnTo>
                    <a:pt x="707" y="228"/>
                  </a:lnTo>
                  <a:lnTo>
                    <a:pt x="737" y="233"/>
                  </a:lnTo>
                  <a:lnTo>
                    <a:pt x="821" y="275"/>
                  </a:lnTo>
                  <a:lnTo>
                    <a:pt x="825" y="284"/>
                  </a:lnTo>
                  <a:lnTo>
                    <a:pt x="821" y="295"/>
                  </a:lnTo>
                  <a:lnTo>
                    <a:pt x="806" y="309"/>
                  </a:lnTo>
                  <a:lnTo>
                    <a:pt x="769" y="313"/>
                  </a:lnTo>
                  <a:lnTo>
                    <a:pt x="742" y="323"/>
                  </a:lnTo>
                  <a:lnTo>
                    <a:pt x="685" y="323"/>
                  </a:lnTo>
                  <a:lnTo>
                    <a:pt x="647" y="326"/>
                  </a:lnTo>
                  <a:lnTo>
                    <a:pt x="567" y="323"/>
                  </a:lnTo>
                  <a:lnTo>
                    <a:pt x="558" y="318"/>
                  </a:lnTo>
                  <a:lnTo>
                    <a:pt x="549" y="303"/>
                  </a:lnTo>
                  <a:lnTo>
                    <a:pt x="549" y="295"/>
                  </a:lnTo>
                  <a:lnTo>
                    <a:pt x="558" y="284"/>
                  </a:lnTo>
                  <a:lnTo>
                    <a:pt x="576" y="251"/>
                  </a:lnTo>
                  <a:lnTo>
                    <a:pt x="567" y="238"/>
                  </a:lnTo>
                  <a:lnTo>
                    <a:pt x="535" y="233"/>
                  </a:lnTo>
                  <a:lnTo>
                    <a:pt x="506" y="213"/>
                  </a:lnTo>
                  <a:lnTo>
                    <a:pt x="498" y="196"/>
                  </a:lnTo>
                  <a:lnTo>
                    <a:pt x="473" y="167"/>
                  </a:lnTo>
                  <a:lnTo>
                    <a:pt x="442" y="162"/>
                  </a:lnTo>
                  <a:lnTo>
                    <a:pt x="412" y="153"/>
                  </a:lnTo>
                  <a:lnTo>
                    <a:pt x="388" y="133"/>
                  </a:lnTo>
                  <a:lnTo>
                    <a:pt x="365" y="124"/>
                  </a:lnTo>
                  <a:lnTo>
                    <a:pt x="330" y="124"/>
                  </a:lnTo>
                  <a:lnTo>
                    <a:pt x="310" y="115"/>
                  </a:lnTo>
                  <a:lnTo>
                    <a:pt x="289" y="96"/>
                  </a:lnTo>
                  <a:lnTo>
                    <a:pt x="269" y="92"/>
                  </a:lnTo>
                  <a:lnTo>
                    <a:pt x="239" y="105"/>
                  </a:lnTo>
                  <a:lnTo>
                    <a:pt x="211" y="96"/>
                  </a:lnTo>
                  <a:lnTo>
                    <a:pt x="202" y="83"/>
                  </a:lnTo>
                  <a:lnTo>
                    <a:pt x="202" y="73"/>
                  </a:lnTo>
                  <a:lnTo>
                    <a:pt x="211" y="66"/>
                  </a:lnTo>
                  <a:lnTo>
                    <a:pt x="225" y="53"/>
                  </a:lnTo>
                  <a:lnTo>
                    <a:pt x="216" y="43"/>
                  </a:lnTo>
                  <a:lnTo>
                    <a:pt x="206" y="43"/>
                  </a:lnTo>
                  <a:lnTo>
                    <a:pt x="170" y="50"/>
                  </a:lnTo>
                  <a:lnTo>
                    <a:pt x="140" y="62"/>
                  </a:lnTo>
                  <a:lnTo>
                    <a:pt x="116" y="77"/>
                  </a:lnTo>
                  <a:lnTo>
                    <a:pt x="81" y="87"/>
                  </a:lnTo>
                  <a:lnTo>
                    <a:pt x="47" y="96"/>
                  </a:lnTo>
                  <a:lnTo>
                    <a:pt x="19" y="124"/>
                  </a:lnTo>
                  <a:lnTo>
                    <a:pt x="10" y="124"/>
                  </a:lnTo>
                  <a:lnTo>
                    <a:pt x="0" y="119"/>
                  </a:lnTo>
                  <a:lnTo>
                    <a:pt x="0" y="101"/>
                  </a:lnTo>
                  <a:lnTo>
                    <a:pt x="14" y="73"/>
                  </a:lnTo>
                  <a:lnTo>
                    <a:pt x="42" y="48"/>
                  </a:lnTo>
                  <a:lnTo>
                    <a:pt x="70" y="34"/>
                  </a:lnTo>
                  <a:lnTo>
                    <a:pt x="99" y="25"/>
                  </a:lnTo>
                  <a:lnTo>
                    <a:pt x="132" y="15"/>
                  </a:lnTo>
                  <a:lnTo>
                    <a:pt x="159" y="6"/>
                  </a:lnTo>
                  <a:lnTo>
                    <a:pt x="180" y="2"/>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7" name="Freeform 216"/>
            <p:cNvSpPr>
              <a:spLocks/>
            </p:cNvSpPr>
            <p:nvPr/>
          </p:nvSpPr>
          <p:spPr bwMode="auto">
            <a:xfrm rot="21045919">
              <a:off x="2571390" y="3805660"/>
              <a:ext cx="13493" cy="11155"/>
            </a:xfrm>
            <a:custGeom>
              <a:avLst/>
              <a:gdLst/>
              <a:ahLst/>
              <a:cxnLst>
                <a:cxn ang="0">
                  <a:pos x="9" y="0"/>
                </a:cxn>
                <a:cxn ang="0">
                  <a:pos x="29" y="0"/>
                </a:cxn>
                <a:cxn ang="0">
                  <a:pos x="29" y="23"/>
                </a:cxn>
                <a:cxn ang="0">
                  <a:pos x="19" y="32"/>
                </a:cxn>
                <a:cxn ang="0">
                  <a:pos x="9" y="32"/>
                </a:cxn>
                <a:cxn ang="0">
                  <a:pos x="0" y="23"/>
                </a:cxn>
                <a:cxn ang="0">
                  <a:pos x="0" y="9"/>
                </a:cxn>
                <a:cxn ang="0">
                  <a:pos x="9" y="0"/>
                </a:cxn>
              </a:cxnLst>
              <a:rect l="0" t="0" r="r" b="b"/>
              <a:pathLst>
                <a:path w="29" h="32">
                  <a:moveTo>
                    <a:pt x="9" y="0"/>
                  </a:moveTo>
                  <a:lnTo>
                    <a:pt x="29" y="0"/>
                  </a:lnTo>
                  <a:lnTo>
                    <a:pt x="29" y="23"/>
                  </a:lnTo>
                  <a:lnTo>
                    <a:pt x="19" y="32"/>
                  </a:lnTo>
                  <a:lnTo>
                    <a:pt x="9" y="32"/>
                  </a:lnTo>
                  <a:lnTo>
                    <a:pt x="0" y="23"/>
                  </a:lnTo>
                  <a:lnTo>
                    <a:pt x="0" y="9"/>
                  </a:lnTo>
                  <a:lnTo>
                    <a:pt x="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8" name="Freeform 217"/>
            <p:cNvSpPr>
              <a:spLocks/>
            </p:cNvSpPr>
            <p:nvPr/>
          </p:nvSpPr>
          <p:spPr bwMode="auto">
            <a:xfrm rot="21045919">
              <a:off x="2756447" y="3898090"/>
              <a:ext cx="63614" cy="28685"/>
            </a:xfrm>
            <a:custGeom>
              <a:avLst/>
              <a:gdLst/>
              <a:ahLst/>
              <a:cxnLst>
                <a:cxn ang="0">
                  <a:pos x="32" y="43"/>
                </a:cxn>
                <a:cxn ang="0">
                  <a:pos x="2" y="24"/>
                </a:cxn>
                <a:cxn ang="0">
                  <a:pos x="0" y="19"/>
                </a:cxn>
                <a:cxn ang="0">
                  <a:pos x="0" y="15"/>
                </a:cxn>
                <a:cxn ang="0">
                  <a:pos x="32" y="0"/>
                </a:cxn>
                <a:cxn ang="0">
                  <a:pos x="47" y="0"/>
                </a:cxn>
                <a:cxn ang="0">
                  <a:pos x="106" y="6"/>
                </a:cxn>
                <a:cxn ang="0">
                  <a:pos x="133" y="19"/>
                </a:cxn>
                <a:cxn ang="0">
                  <a:pos x="142" y="43"/>
                </a:cxn>
                <a:cxn ang="0">
                  <a:pos x="124" y="61"/>
                </a:cxn>
                <a:cxn ang="0">
                  <a:pos x="114" y="67"/>
                </a:cxn>
                <a:cxn ang="0">
                  <a:pos x="85" y="77"/>
                </a:cxn>
                <a:cxn ang="0">
                  <a:pos x="71" y="67"/>
                </a:cxn>
                <a:cxn ang="0">
                  <a:pos x="32" y="43"/>
                </a:cxn>
              </a:cxnLst>
              <a:rect l="0" t="0" r="r" b="b"/>
              <a:pathLst>
                <a:path w="142" h="77">
                  <a:moveTo>
                    <a:pt x="32" y="43"/>
                  </a:moveTo>
                  <a:lnTo>
                    <a:pt x="2" y="24"/>
                  </a:lnTo>
                  <a:lnTo>
                    <a:pt x="0" y="19"/>
                  </a:lnTo>
                  <a:lnTo>
                    <a:pt x="0" y="15"/>
                  </a:lnTo>
                  <a:lnTo>
                    <a:pt x="32" y="0"/>
                  </a:lnTo>
                  <a:lnTo>
                    <a:pt x="47" y="0"/>
                  </a:lnTo>
                  <a:lnTo>
                    <a:pt x="106" y="6"/>
                  </a:lnTo>
                  <a:lnTo>
                    <a:pt x="133" y="19"/>
                  </a:lnTo>
                  <a:lnTo>
                    <a:pt x="142" y="43"/>
                  </a:lnTo>
                  <a:lnTo>
                    <a:pt x="124" y="61"/>
                  </a:lnTo>
                  <a:lnTo>
                    <a:pt x="114" y="67"/>
                  </a:lnTo>
                  <a:lnTo>
                    <a:pt x="85" y="77"/>
                  </a:lnTo>
                  <a:lnTo>
                    <a:pt x="71" y="67"/>
                  </a:lnTo>
                  <a:lnTo>
                    <a:pt x="32" y="4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19" name="Freeform 218"/>
            <p:cNvSpPr>
              <a:spLocks/>
            </p:cNvSpPr>
            <p:nvPr/>
          </p:nvSpPr>
          <p:spPr bwMode="auto">
            <a:xfrm rot="21045919">
              <a:off x="1277904" y="2274181"/>
              <a:ext cx="75181" cy="36654"/>
            </a:xfrm>
            <a:custGeom>
              <a:avLst/>
              <a:gdLst/>
              <a:ahLst/>
              <a:cxnLst>
                <a:cxn ang="0">
                  <a:pos x="108" y="0"/>
                </a:cxn>
                <a:cxn ang="0">
                  <a:pos x="130" y="2"/>
                </a:cxn>
                <a:cxn ang="0">
                  <a:pos x="140" y="21"/>
                </a:cxn>
                <a:cxn ang="0">
                  <a:pos x="161" y="47"/>
                </a:cxn>
                <a:cxn ang="0">
                  <a:pos x="164" y="74"/>
                </a:cxn>
                <a:cxn ang="0">
                  <a:pos x="162" y="93"/>
                </a:cxn>
                <a:cxn ang="0">
                  <a:pos x="140" y="102"/>
                </a:cxn>
                <a:cxn ang="0">
                  <a:pos x="109" y="97"/>
                </a:cxn>
                <a:cxn ang="0">
                  <a:pos x="90" y="88"/>
                </a:cxn>
                <a:cxn ang="0">
                  <a:pos x="63" y="64"/>
                </a:cxn>
                <a:cxn ang="0">
                  <a:pos x="25" y="67"/>
                </a:cxn>
                <a:cxn ang="0">
                  <a:pos x="6" y="62"/>
                </a:cxn>
                <a:cxn ang="0">
                  <a:pos x="0" y="42"/>
                </a:cxn>
                <a:cxn ang="0">
                  <a:pos x="8" y="26"/>
                </a:cxn>
                <a:cxn ang="0">
                  <a:pos x="22" y="21"/>
                </a:cxn>
                <a:cxn ang="0">
                  <a:pos x="50" y="7"/>
                </a:cxn>
                <a:cxn ang="0">
                  <a:pos x="77" y="2"/>
                </a:cxn>
                <a:cxn ang="0">
                  <a:pos x="108" y="0"/>
                </a:cxn>
              </a:cxnLst>
              <a:rect l="0" t="0" r="r" b="b"/>
              <a:pathLst>
                <a:path w="164" h="102">
                  <a:moveTo>
                    <a:pt x="108" y="0"/>
                  </a:moveTo>
                  <a:lnTo>
                    <a:pt x="130" y="2"/>
                  </a:lnTo>
                  <a:lnTo>
                    <a:pt x="140" y="21"/>
                  </a:lnTo>
                  <a:lnTo>
                    <a:pt x="161" y="47"/>
                  </a:lnTo>
                  <a:lnTo>
                    <a:pt x="164" y="74"/>
                  </a:lnTo>
                  <a:lnTo>
                    <a:pt x="162" y="93"/>
                  </a:lnTo>
                  <a:lnTo>
                    <a:pt x="140" y="102"/>
                  </a:lnTo>
                  <a:lnTo>
                    <a:pt x="109" y="97"/>
                  </a:lnTo>
                  <a:lnTo>
                    <a:pt x="90" y="88"/>
                  </a:lnTo>
                  <a:lnTo>
                    <a:pt x="63" y="64"/>
                  </a:lnTo>
                  <a:lnTo>
                    <a:pt x="25" y="67"/>
                  </a:lnTo>
                  <a:lnTo>
                    <a:pt x="6" y="62"/>
                  </a:lnTo>
                  <a:lnTo>
                    <a:pt x="0" y="42"/>
                  </a:lnTo>
                  <a:lnTo>
                    <a:pt x="8" y="26"/>
                  </a:lnTo>
                  <a:lnTo>
                    <a:pt x="22" y="21"/>
                  </a:lnTo>
                  <a:lnTo>
                    <a:pt x="50" y="7"/>
                  </a:lnTo>
                  <a:lnTo>
                    <a:pt x="77" y="2"/>
                  </a:lnTo>
                  <a:lnTo>
                    <a:pt x="10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0" name="Freeform 219"/>
            <p:cNvSpPr>
              <a:spLocks/>
            </p:cNvSpPr>
            <p:nvPr/>
          </p:nvSpPr>
          <p:spPr bwMode="auto">
            <a:xfrm rot="21045919">
              <a:off x="2008501" y="2170595"/>
              <a:ext cx="204336" cy="165738"/>
            </a:xfrm>
            <a:custGeom>
              <a:avLst/>
              <a:gdLst/>
              <a:ahLst/>
              <a:cxnLst>
                <a:cxn ang="0">
                  <a:pos x="74" y="204"/>
                </a:cxn>
                <a:cxn ang="0">
                  <a:pos x="32" y="181"/>
                </a:cxn>
                <a:cxn ang="0">
                  <a:pos x="0" y="195"/>
                </a:cxn>
                <a:cxn ang="0">
                  <a:pos x="32" y="252"/>
                </a:cxn>
                <a:cxn ang="0">
                  <a:pos x="42" y="309"/>
                </a:cxn>
                <a:cxn ang="0">
                  <a:pos x="74" y="341"/>
                </a:cxn>
                <a:cxn ang="0">
                  <a:pos x="183" y="351"/>
                </a:cxn>
                <a:cxn ang="0">
                  <a:pos x="251" y="365"/>
                </a:cxn>
                <a:cxn ang="0">
                  <a:pos x="308" y="398"/>
                </a:cxn>
                <a:cxn ang="0">
                  <a:pos x="355" y="435"/>
                </a:cxn>
                <a:cxn ang="0">
                  <a:pos x="379" y="445"/>
                </a:cxn>
                <a:cxn ang="0">
                  <a:pos x="397" y="421"/>
                </a:cxn>
                <a:cxn ang="0">
                  <a:pos x="374" y="388"/>
                </a:cxn>
                <a:cxn ang="0">
                  <a:pos x="398" y="379"/>
                </a:cxn>
                <a:cxn ang="0">
                  <a:pos x="454" y="393"/>
                </a:cxn>
                <a:cxn ang="0">
                  <a:pos x="454" y="365"/>
                </a:cxn>
                <a:cxn ang="0">
                  <a:pos x="402" y="318"/>
                </a:cxn>
                <a:cxn ang="0">
                  <a:pos x="388" y="265"/>
                </a:cxn>
                <a:cxn ang="0">
                  <a:pos x="406" y="209"/>
                </a:cxn>
                <a:cxn ang="0">
                  <a:pos x="430" y="152"/>
                </a:cxn>
                <a:cxn ang="0">
                  <a:pos x="425" y="76"/>
                </a:cxn>
                <a:cxn ang="0">
                  <a:pos x="397" y="86"/>
                </a:cxn>
                <a:cxn ang="0">
                  <a:pos x="388" y="152"/>
                </a:cxn>
                <a:cxn ang="0">
                  <a:pos x="370" y="160"/>
                </a:cxn>
                <a:cxn ang="0">
                  <a:pos x="379" y="109"/>
                </a:cxn>
                <a:cxn ang="0">
                  <a:pos x="374" y="76"/>
                </a:cxn>
                <a:cxn ang="0">
                  <a:pos x="335" y="76"/>
                </a:cxn>
                <a:cxn ang="0">
                  <a:pos x="284" y="114"/>
                </a:cxn>
                <a:cxn ang="0">
                  <a:pos x="294" y="76"/>
                </a:cxn>
                <a:cxn ang="0">
                  <a:pos x="261" y="33"/>
                </a:cxn>
                <a:cxn ang="0">
                  <a:pos x="243" y="0"/>
                </a:cxn>
                <a:cxn ang="0">
                  <a:pos x="150" y="33"/>
                </a:cxn>
                <a:cxn ang="0">
                  <a:pos x="116" y="39"/>
                </a:cxn>
                <a:cxn ang="0">
                  <a:pos x="97" y="53"/>
                </a:cxn>
                <a:cxn ang="0">
                  <a:pos x="144" y="100"/>
                </a:cxn>
                <a:cxn ang="0">
                  <a:pos x="139" y="114"/>
                </a:cxn>
                <a:cxn ang="0">
                  <a:pos x="83" y="100"/>
                </a:cxn>
                <a:cxn ang="0">
                  <a:pos x="65" y="114"/>
                </a:cxn>
                <a:cxn ang="0">
                  <a:pos x="139" y="175"/>
                </a:cxn>
                <a:cxn ang="0">
                  <a:pos x="175" y="220"/>
                </a:cxn>
                <a:cxn ang="0">
                  <a:pos x="167" y="252"/>
                </a:cxn>
                <a:cxn ang="0">
                  <a:pos x="130" y="252"/>
                </a:cxn>
              </a:cxnLst>
              <a:rect l="0" t="0" r="r" b="b"/>
              <a:pathLst>
                <a:path w="458" h="445">
                  <a:moveTo>
                    <a:pt x="112" y="241"/>
                  </a:moveTo>
                  <a:lnTo>
                    <a:pt x="74" y="204"/>
                  </a:lnTo>
                  <a:lnTo>
                    <a:pt x="42" y="184"/>
                  </a:lnTo>
                  <a:lnTo>
                    <a:pt x="32" y="181"/>
                  </a:lnTo>
                  <a:lnTo>
                    <a:pt x="9" y="184"/>
                  </a:lnTo>
                  <a:lnTo>
                    <a:pt x="0" y="195"/>
                  </a:lnTo>
                  <a:lnTo>
                    <a:pt x="9" y="223"/>
                  </a:lnTo>
                  <a:lnTo>
                    <a:pt x="32" y="252"/>
                  </a:lnTo>
                  <a:lnTo>
                    <a:pt x="51" y="269"/>
                  </a:lnTo>
                  <a:lnTo>
                    <a:pt x="42" y="309"/>
                  </a:lnTo>
                  <a:lnTo>
                    <a:pt x="46" y="326"/>
                  </a:lnTo>
                  <a:lnTo>
                    <a:pt x="74" y="341"/>
                  </a:lnTo>
                  <a:lnTo>
                    <a:pt x="130" y="346"/>
                  </a:lnTo>
                  <a:lnTo>
                    <a:pt x="183" y="351"/>
                  </a:lnTo>
                  <a:lnTo>
                    <a:pt x="220" y="355"/>
                  </a:lnTo>
                  <a:lnTo>
                    <a:pt x="251" y="365"/>
                  </a:lnTo>
                  <a:lnTo>
                    <a:pt x="294" y="369"/>
                  </a:lnTo>
                  <a:lnTo>
                    <a:pt x="308" y="398"/>
                  </a:lnTo>
                  <a:lnTo>
                    <a:pt x="321" y="411"/>
                  </a:lnTo>
                  <a:lnTo>
                    <a:pt x="355" y="435"/>
                  </a:lnTo>
                  <a:lnTo>
                    <a:pt x="363" y="440"/>
                  </a:lnTo>
                  <a:lnTo>
                    <a:pt x="379" y="445"/>
                  </a:lnTo>
                  <a:lnTo>
                    <a:pt x="392" y="440"/>
                  </a:lnTo>
                  <a:lnTo>
                    <a:pt x="397" y="421"/>
                  </a:lnTo>
                  <a:lnTo>
                    <a:pt x="379" y="393"/>
                  </a:lnTo>
                  <a:lnTo>
                    <a:pt x="374" y="388"/>
                  </a:lnTo>
                  <a:lnTo>
                    <a:pt x="374" y="383"/>
                  </a:lnTo>
                  <a:lnTo>
                    <a:pt x="398" y="379"/>
                  </a:lnTo>
                  <a:lnTo>
                    <a:pt x="420" y="393"/>
                  </a:lnTo>
                  <a:lnTo>
                    <a:pt x="454" y="393"/>
                  </a:lnTo>
                  <a:lnTo>
                    <a:pt x="458" y="388"/>
                  </a:lnTo>
                  <a:lnTo>
                    <a:pt x="454" y="365"/>
                  </a:lnTo>
                  <a:lnTo>
                    <a:pt x="430" y="330"/>
                  </a:lnTo>
                  <a:lnTo>
                    <a:pt x="402" y="318"/>
                  </a:lnTo>
                  <a:lnTo>
                    <a:pt x="388" y="303"/>
                  </a:lnTo>
                  <a:lnTo>
                    <a:pt x="388" y="265"/>
                  </a:lnTo>
                  <a:lnTo>
                    <a:pt x="402" y="237"/>
                  </a:lnTo>
                  <a:lnTo>
                    <a:pt x="406" y="209"/>
                  </a:lnTo>
                  <a:lnTo>
                    <a:pt x="416" y="181"/>
                  </a:lnTo>
                  <a:lnTo>
                    <a:pt x="430" y="152"/>
                  </a:lnTo>
                  <a:lnTo>
                    <a:pt x="430" y="81"/>
                  </a:lnTo>
                  <a:lnTo>
                    <a:pt x="425" y="76"/>
                  </a:lnTo>
                  <a:lnTo>
                    <a:pt x="406" y="76"/>
                  </a:lnTo>
                  <a:lnTo>
                    <a:pt x="397" y="86"/>
                  </a:lnTo>
                  <a:lnTo>
                    <a:pt x="388" y="124"/>
                  </a:lnTo>
                  <a:lnTo>
                    <a:pt x="388" y="152"/>
                  </a:lnTo>
                  <a:lnTo>
                    <a:pt x="379" y="160"/>
                  </a:lnTo>
                  <a:lnTo>
                    <a:pt x="370" y="160"/>
                  </a:lnTo>
                  <a:lnTo>
                    <a:pt x="370" y="152"/>
                  </a:lnTo>
                  <a:lnTo>
                    <a:pt x="379" y="109"/>
                  </a:lnTo>
                  <a:lnTo>
                    <a:pt x="379" y="90"/>
                  </a:lnTo>
                  <a:lnTo>
                    <a:pt x="374" y="76"/>
                  </a:lnTo>
                  <a:lnTo>
                    <a:pt x="355" y="67"/>
                  </a:lnTo>
                  <a:lnTo>
                    <a:pt x="335" y="76"/>
                  </a:lnTo>
                  <a:lnTo>
                    <a:pt x="299" y="114"/>
                  </a:lnTo>
                  <a:lnTo>
                    <a:pt x="284" y="114"/>
                  </a:lnTo>
                  <a:lnTo>
                    <a:pt x="275" y="105"/>
                  </a:lnTo>
                  <a:lnTo>
                    <a:pt x="294" y="76"/>
                  </a:lnTo>
                  <a:lnTo>
                    <a:pt x="289" y="48"/>
                  </a:lnTo>
                  <a:lnTo>
                    <a:pt x="261" y="33"/>
                  </a:lnTo>
                  <a:lnTo>
                    <a:pt x="247" y="5"/>
                  </a:lnTo>
                  <a:lnTo>
                    <a:pt x="243" y="0"/>
                  </a:lnTo>
                  <a:lnTo>
                    <a:pt x="215" y="0"/>
                  </a:lnTo>
                  <a:lnTo>
                    <a:pt x="150" y="33"/>
                  </a:lnTo>
                  <a:lnTo>
                    <a:pt x="120" y="39"/>
                  </a:lnTo>
                  <a:lnTo>
                    <a:pt x="116" y="39"/>
                  </a:lnTo>
                  <a:lnTo>
                    <a:pt x="93" y="44"/>
                  </a:lnTo>
                  <a:lnTo>
                    <a:pt x="97" y="53"/>
                  </a:lnTo>
                  <a:lnTo>
                    <a:pt x="116" y="76"/>
                  </a:lnTo>
                  <a:lnTo>
                    <a:pt x="144" y="100"/>
                  </a:lnTo>
                  <a:lnTo>
                    <a:pt x="144" y="109"/>
                  </a:lnTo>
                  <a:lnTo>
                    <a:pt x="139" y="114"/>
                  </a:lnTo>
                  <a:lnTo>
                    <a:pt x="112" y="114"/>
                  </a:lnTo>
                  <a:lnTo>
                    <a:pt x="83" y="100"/>
                  </a:lnTo>
                  <a:lnTo>
                    <a:pt x="65" y="100"/>
                  </a:lnTo>
                  <a:lnTo>
                    <a:pt x="65" y="114"/>
                  </a:lnTo>
                  <a:lnTo>
                    <a:pt x="102" y="152"/>
                  </a:lnTo>
                  <a:lnTo>
                    <a:pt x="139" y="175"/>
                  </a:lnTo>
                  <a:lnTo>
                    <a:pt x="167" y="202"/>
                  </a:lnTo>
                  <a:lnTo>
                    <a:pt x="175" y="220"/>
                  </a:lnTo>
                  <a:lnTo>
                    <a:pt x="176" y="236"/>
                  </a:lnTo>
                  <a:lnTo>
                    <a:pt x="167" y="252"/>
                  </a:lnTo>
                  <a:lnTo>
                    <a:pt x="150" y="255"/>
                  </a:lnTo>
                  <a:lnTo>
                    <a:pt x="130" y="252"/>
                  </a:lnTo>
                  <a:lnTo>
                    <a:pt x="112" y="241"/>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1" name="Freeform 220"/>
            <p:cNvSpPr>
              <a:spLocks/>
            </p:cNvSpPr>
            <p:nvPr/>
          </p:nvSpPr>
          <p:spPr bwMode="auto">
            <a:xfrm rot="21045919">
              <a:off x="2143440" y="2078164"/>
              <a:ext cx="94457" cy="68526"/>
            </a:xfrm>
            <a:custGeom>
              <a:avLst/>
              <a:gdLst/>
              <a:ahLst/>
              <a:cxnLst>
                <a:cxn ang="0">
                  <a:pos x="79" y="155"/>
                </a:cxn>
                <a:cxn ang="0">
                  <a:pos x="111" y="145"/>
                </a:cxn>
                <a:cxn ang="0">
                  <a:pos x="122" y="140"/>
                </a:cxn>
                <a:cxn ang="0">
                  <a:pos x="139" y="145"/>
                </a:cxn>
                <a:cxn ang="0">
                  <a:pos x="157" y="173"/>
                </a:cxn>
                <a:cxn ang="0">
                  <a:pos x="163" y="178"/>
                </a:cxn>
                <a:cxn ang="0">
                  <a:pos x="182" y="183"/>
                </a:cxn>
                <a:cxn ang="0">
                  <a:pos x="196" y="178"/>
                </a:cxn>
                <a:cxn ang="0">
                  <a:pos x="210" y="158"/>
                </a:cxn>
                <a:cxn ang="0">
                  <a:pos x="187" y="103"/>
                </a:cxn>
                <a:cxn ang="0">
                  <a:pos x="173" y="69"/>
                </a:cxn>
                <a:cxn ang="0">
                  <a:pos x="182" y="57"/>
                </a:cxn>
                <a:cxn ang="0">
                  <a:pos x="201" y="34"/>
                </a:cxn>
                <a:cxn ang="0">
                  <a:pos x="196" y="14"/>
                </a:cxn>
                <a:cxn ang="0">
                  <a:pos x="168" y="0"/>
                </a:cxn>
                <a:cxn ang="0">
                  <a:pos x="148" y="20"/>
                </a:cxn>
                <a:cxn ang="0">
                  <a:pos x="148" y="28"/>
                </a:cxn>
                <a:cxn ang="0">
                  <a:pos x="145" y="37"/>
                </a:cxn>
                <a:cxn ang="0">
                  <a:pos x="139" y="80"/>
                </a:cxn>
                <a:cxn ang="0">
                  <a:pos x="130" y="90"/>
                </a:cxn>
                <a:cxn ang="0">
                  <a:pos x="111" y="76"/>
                </a:cxn>
                <a:cxn ang="0">
                  <a:pos x="100" y="46"/>
                </a:cxn>
                <a:cxn ang="0">
                  <a:pos x="69" y="23"/>
                </a:cxn>
                <a:cxn ang="0">
                  <a:pos x="37" y="5"/>
                </a:cxn>
                <a:cxn ang="0">
                  <a:pos x="15" y="28"/>
                </a:cxn>
                <a:cxn ang="0">
                  <a:pos x="0" y="57"/>
                </a:cxn>
                <a:cxn ang="0">
                  <a:pos x="15" y="76"/>
                </a:cxn>
                <a:cxn ang="0">
                  <a:pos x="42" y="76"/>
                </a:cxn>
                <a:cxn ang="0">
                  <a:pos x="56" y="80"/>
                </a:cxn>
                <a:cxn ang="0">
                  <a:pos x="61" y="90"/>
                </a:cxn>
                <a:cxn ang="0">
                  <a:pos x="61" y="112"/>
                </a:cxn>
                <a:cxn ang="0">
                  <a:pos x="56" y="140"/>
                </a:cxn>
                <a:cxn ang="0">
                  <a:pos x="65" y="149"/>
                </a:cxn>
                <a:cxn ang="0">
                  <a:pos x="79" y="155"/>
                </a:cxn>
              </a:cxnLst>
              <a:rect l="0" t="0" r="r" b="b"/>
              <a:pathLst>
                <a:path w="210" h="183">
                  <a:moveTo>
                    <a:pt x="79" y="155"/>
                  </a:moveTo>
                  <a:lnTo>
                    <a:pt x="111" y="145"/>
                  </a:lnTo>
                  <a:lnTo>
                    <a:pt x="122" y="140"/>
                  </a:lnTo>
                  <a:lnTo>
                    <a:pt x="139" y="145"/>
                  </a:lnTo>
                  <a:lnTo>
                    <a:pt x="157" y="173"/>
                  </a:lnTo>
                  <a:lnTo>
                    <a:pt x="163" y="178"/>
                  </a:lnTo>
                  <a:lnTo>
                    <a:pt x="182" y="183"/>
                  </a:lnTo>
                  <a:lnTo>
                    <a:pt x="196" y="178"/>
                  </a:lnTo>
                  <a:lnTo>
                    <a:pt x="210" y="158"/>
                  </a:lnTo>
                  <a:lnTo>
                    <a:pt x="187" y="103"/>
                  </a:lnTo>
                  <a:lnTo>
                    <a:pt x="173" y="69"/>
                  </a:lnTo>
                  <a:lnTo>
                    <a:pt x="182" y="57"/>
                  </a:lnTo>
                  <a:lnTo>
                    <a:pt x="201" y="34"/>
                  </a:lnTo>
                  <a:lnTo>
                    <a:pt x="196" y="14"/>
                  </a:lnTo>
                  <a:lnTo>
                    <a:pt x="168" y="0"/>
                  </a:lnTo>
                  <a:lnTo>
                    <a:pt x="148" y="20"/>
                  </a:lnTo>
                  <a:lnTo>
                    <a:pt x="148" y="28"/>
                  </a:lnTo>
                  <a:lnTo>
                    <a:pt x="145" y="37"/>
                  </a:lnTo>
                  <a:lnTo>
                    <a:pt x="139" y="80"/>
                  </a:lnTo>
                  <a:lnTo>
                    <a:pt x="130" y="90"/>
                  </a:lnTo>
                  <a:lnTo>
                    <a:pt x="111" y="76"/>
                  </a:lnTo>
                  <a:lnTo>
                    <a:pt x="100" y="46"/>
                  </a:lnTo>
                  <a:lnTo>
                    <a:pt x="69" y="23"/>
                  </a:lnTo>
                  <a:lnTo>
                    <a:pt x="37" y="5"/>
                  </a:lnTo>
                  <a:lnTo>
                    <a:pt x="15" y="28"/>
                  </a:lnTo>
                  <a:lnTo>
                    <a:pt x="0" y="57"/>
                  </a:lnTo>
                  <a:lnTo>
                    <a:pt x="15" y="76"/>
                  </a:lnTo>
                  <a:lnTo>
                    <a:pt x="42" y="76"/>
                  </a:lnTo>
                  <a:lnTo>
                    <a:pt x="56" y="80"/>
                  </a:lnTo>
                  <a:lnTo>
                    <a:pt x="61" y="90"/>
                  </a:lnTo>
                  <a:lnTo>
                    <a:pt x="61" y="112"/>
                  </a:lnTo>
                  <a:lnTo>
                    <a:pt x="56" y="140"/>
                  </a:lnTo>
                  <a:lnTo>
                    <a:pt x="65" y="149"/>
                  </a:lnTo>
                  <a:lnTo>
                    <a:pt x="79" y="155"/>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2" name="Freeform 221"/>
            <p:cNvSpPr>
              <a:spLocks/>
            </p:cNvSpPr>
            <p:nvPr/>
          </p:nvSpPr>
          <p:spPr bwMode="auto">
            <a:xfrm rot="21045919">
              <a:off x="2328499" y="2181751"/>
              <a:ext cx="55903" cy="30279"/>
            </a:xfrm>
            <a:custGeom>
              <a:avLst/>
              <a:gdLst/>
              <a:ahLst/>
              <a:cxnLst>
                <a:cxn ang="0">
                  <a:pos x="27" y="17"/>
                </a:cxn>
                <a:cxn ang="0">
                  <a:pos x="0" y="55"/>
                </a:cxn>
                <a:cxn ang="0">
                  <a:pos x="0" y="75"/>
                </a:cxn>
                <a:cxn ang="0">
                  <a:pos x="4" y="79"/>
                </a:cxn>
                <a:cxn ang="0">
                  <a:pos x="63" y="84"/>
                </a:cxn>
                <a:cxn ang="0">
                  <a:pos x="91" y="75"/>
                </a:cxn>
                <a:cxn ang="0">
                  <a:pos x="111" y="68"/>
                </a:cxn>
                <a:cxn ang="0">
                  <a:pos x="119" y="61"/>
                </a:cxn>
                <a:cxn ang="0">
                  <a:pos x="125" y="55"/>
                </a:cxn>
                <a:cxn ang="0">
                  <a:pos x="125" y="36"/>
                </a:cxn>
                <a:cxn ang="0">
                  <a:pos x="119" y="26"/>
                </a:cxn>
                <a:cxn ang="0">
                  <a:pos x="81" y="8"/>
                </a:cxn>
                <a:cxn ang="0">
                  <a:pos x="78" y="0"/>
                </a:cxn>
                <a:cxn ang="0">
                  <a:pos x="50" y="0"/>
                </a:cxn>
                <a:cxn ang="0">
                  <a:pos x="27" y="17"/>
                </a:cxn>
              </a:cxnLst>
              <a:rect l="0" t="0" r="r" b="b"/>
              <a:pathLst>
                <a:path w="125" h="84">
                  <a:moveTo>
                    <a:pt x="27" y="17"/>
                  </a:moveTo>
                  <a:lnTo>
                    <a:pt x="0" y="55"/>
                  </a:lnTo>
                  <a:lnTo>
                    <a:pt x="0" y="75"/>
                  </a:lnTo>
                  <a:lnTo>
                    <a:pt x="4" y="79"/>
                  </a:lnTo>
                  <a:lnTo>
                    <a:pt x="63" y="84"/>
                  </a:lnTo>
                  <a:lnTo>
                    <a:pt x="91" y="75"/>
                  </a:lnTo>
                  <a:lnTo>
                    <a:pt x="111" y="68"/>
                  </a:lnTo>
                  <a:lnTo>
                    <a:pt x="119" y="61"/>
                  </a:lnTo>
                  <a:lnTo>
                    <a:pt x="125" y="55"/>
                  </a:lnTo>
                  <a:lnTo>
                    <a:pt x="125" y="36"/>
                  </a:lnTo>
                  <a:lnTo>
                    <a:pt x="119" y="26"/>
                  </a:lnTo>
                  <a:lnTo>
                    <a:pt x="81" y="8"/>
                  </a:lnTo>
                  <a:lnTo>
                    <a:pt x="78" y="0"/>
                  </a:lnTo>
                  <a:lnTo>
                    <a:pt x="50" y="0"/>
                  </a:lnTo>
                  <a:lnTo>
                    <a:pt x="27" y="17"/>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3" name="Freeform 222"/>
            <p:cNvSpPr>
              <a:spLocks/>
            </p:cNvSpPr>
            <p:nvPr/>
          </p:nvSpPr>
          <p:spPr bwMode="auto">
            <a:xfrm rot="21045919">
              <a:off x="2428741" y="1918803"/>
              <a:ext cx="192769" cy="184861"/>
            </a:xfrm>
            <a:custGeom>
              <a:avLst/>
              <a:gdLst/>
              <a:ahLst/>
              <a:cxnLst>
                <a:cxn ang="0">
                  <a:pos x="239" y="30"/>
                </a:cxn>
                <a:cxn ang="0">
                  <a:pos x="183" y="63"/>
                </a:cxn>
                <a:cxn ang="0">
                  <a:pos x="137" y="63"/>
                </a:cxn>
                <a:cxn ang="0">
                  <a:pos x="94" y="31"/>
                </a:cxn>
                <a:cxn ang="0">
                  <a:pos x="46" y="54"/>
                </a:cxn>
                <a:cxn ang="0">
                  <a:pos x="50" y="99"/>
                </a:cxn>
                <a:cxn ang="0">
                  <a:pos x="91" y="119"/>
                </a:cxn>
                <a:cxn ang="0">
                  <a:pos x="164" y="116"/>
                </a:cxn>
                <a:cxn ang="0">
                  <a:pos x="183" y="134"/>
                </a:cxn>
                <a:cxn ang="0">
                  <a:pos x="239" y="130"/>
                </a:cxn>
                <a:cxn ang="0">
                  <a:pos x="262" y="134"/>
                </a:cxn>
                <a:cxn ang="0">
                  <a:pos x="267" y="158"/>
                </a:cxn>
                <a:cxn ang="0">
                  <a:pos x="253" y="181"/>
                </a:cxn>
                <a:cxn ang="0">
                  <a:pos x="207" y="200"/>
                </a:cxn>
                <a:cxn ang="0">
                  <a:pos x="151" y="210"/>
                </a:cxn>
                <a:cxn ang="0">
                  <a:pos x="137" y="267"/>
                </a:cxn>
                <a:cxn ang="0">
                  <a:pos x="112" y="219"/>
                </a:cxn>
                <a:cxn ang="0">
                  <a:pos x="89" y="195"/>
                </a:cxn>
                <a:cxn ang="0">
                  <a:pos x="66" y="276"/>
                </a:cxn>
                <a:cxn ang="0">
                  <a:pos x="89" y="332"/>
                </a:cxn>
                <a:cxn ang="0">
                  <a:pos x="41" y="324"/>
                </a:cxn>
                <a:cxn ang="0">
                  <a:pos x="6" y="352"/>
                </a:cxn>
                <a:cxn ang="0">
                  <a:pos x="10" y="392"/>
                </a:cxn>
                <a:cxn ang="0">
                  <a:pos x="42" y="405"/>
                </a:cxn>
                <a:cxn ang="0">
                  <a:pos x="51" y="436"/>
                </a:cxn>
                <a:cxn ang="0">
                  <a:pos x="89" y="469"/>
                </a:cxn>
                <a:cxn ang="0">
                  <a:pos x="140" y="498"/>
                </a:cxn>
                <a:cxn ang="0">
                  <a:pos x="160" y="464"/>
                </a:cxn>
                <a:cxn ang="0">
                  <a:pos x="132" y="433"/>
                </a:cxn>
                <a:cxn ang="0">
                  <a:pos x="193" y="418"/>
                </a:cxn>
                <a:cxn ang="0">
                  <a:pos x="229" y="374"/>
                </a:cxn>
                <a:cxn ang="0">
                  <a:pos x="238" y="349"/>
                </a:cxn>
                <a:cxn ang="0">
                  <a:pos x="211" y="299"/>
                </a:cxn>
                <a:cxn ang="0">
                  <a:pos x="279" y="270"/>
                </a:cxn>
                <a:cxn ang="0">
                  <a:pos x="293" y="249"/>
                </a:cxn>
                <a:cxn ang="0">
                  <a:pos x="328" y="231"/>
                </a:cxn>
                <a:cxn ang="0">
                  <a:pos x="340" y="176"/>
                </a:cxn>
                <a:cxn ang="0">
                  <a:pos x="379" y="148"/>
                </a:cxn>
                <a:cxn ang="0">
                  <a:pos x="393" y="116"/>
                </a:cxn>
                <a:cxn ang="0">
                  <a:pos x="360" y="105"/>
                </a:cxn>
                <a:cxn ang="0">
                  <a:pos x="356" y="91"/>
                </a:cxn>
                <a:cxn ang="0">
                  <a:pos x="412" y="81"/>
                </a:cxn>
                <a:cxn ang="0">
                  <a:pos x="408" y="39"/>
                </a:cxn>
                <a:cxn ang="0">
                  <a:pos x="313" y="30"/>
                </a:cxn>
                <a:cxn ang="0">
                  <a:pos x="285" y="0"/>
                </a:cxn>
              </a:cxnLst>
              <a:rect l="0" t="0" r="r" b="b"/>
              <a:pathLst>
                <a:path w="426" h="498">
                  <a:moveTo>
                    <a:pt x="262" y="15"/>
                  </a:moveTo>
                  <a:lnTo>
                    <a:pt x="239" y="30"/>
                  </a:lnTo>
                  <a:lnTo>
                    <a:pt x="211" y="39"/>
                  </a:lnTo>
                  <a:lnTo>
                    <a:pt x="183" y="63"/>
                  </a:lnTo>
                  <a:lnTo>
                    <a:pt x="160" y="72"/>
                  </a:lnTo>
                  <a:lnTo>
                    <a:pt x="137" y="63"/>
                  </a:lnTo>
                  <a:lnTo>
                    <a:pt x="123" y="45"/>
                  </a:lnTo>
                  <a:lnTo>
                    <a:pt x="94" y="31"/>
                  </a:lnTo>
                  <a:lnTo>
                    <a:pt x="66" y="35"/>
                  </a:lnTo>
                  <a:lnTo>
                    <a:pt x="46" y="54"/>
                  </a:lnTo>
                  <a:lnTo>
                    <a:pt x="42" y="81"/>
                  </a:lnTo>
                  <a:lnTo>
                    <a:pt x="50" y="99"/>
                  </a:lnTo>
                  <a:lnTo>
                    <a:pt x="61" y="116"/>
                  </a:lnTo>
                  <a:lnTo>
                    <a:pt x="91" y="119"/>
                  </a:lnTo>
                  <a:lnTo>
                    <a:pt x="119" y="119"/>
                  </a:lnTo>
                  <a:lnTo>
                    <a:pt x="164" y="116"/>
                  </a:lnTo>
                  <a:lnTo>
                    <a:pt x="178" y="123"/>
                  </a:lnTo>
                  <a:lnTo>
                    <a:pt x="183" y="134"/>
                  </a:lnTo>
                  <a:lnTo>
                    <a:pt x="211" y="148"/>
                  </a:lnTo>
                  <a:lnTo>
                    <a:pt x="239" y="130"/>
                  </a:lnTo>
                  <a:lnTo>
                    <a:pt x="253" y="130"/>
                  </a:lnTo>
                  <a:lnTo>
                    <a:pt x="262" y="134"/>
                  </a:lnTo>
                  <a:lnTo>
                    <a:pt x="267" y="148"/>
                  </a:lnTo>
                  <a:lnTo>
                    <a:pt x="267" y="158"/>
                  </a:lnTo>
                  <a:lnTo>
                    <a:pt x="262" y="171"/>
                  </a:lnTo>
                  <a:lnTo>
                    <a:pt x="253" y="181"/>
                  </a:lnTo>
                  <a:lnTo>
                    <a:pt x="229" y="200"/>
                  </a:lnTo>
                  <a:lnTo>
                    <a:pt x="207" y="200"/>
                  </a:lnTo>
                  <a:lnTo>
                    <a:pt x="178" y="190"/>
                  </a:lnTo>
                  <a:lnTo>
                    <a:pt x="151" y="210"/>
                  </a:lnTo>
                  <a:lnTo>
                    <a:pt x="151" y="267"/>
                  </a:lnTo>
                  <a:lnTo>
                    <a:pt x="137" y="267"/>
                  </a:lnTo>
                  <a:lnTo>
                    <a:pt x="119" y="247"/>
                  </a:lnTo>
                  <a:lnTo>
                    <a:pt x="112" y="219"/>
                  </a:lnTo>
                  <a:lnTo>
                    <a:pt x="98" y="195"/>
                  </a:lnTo>
                  <a:lnTo>
                    <a:pt x="89" y="195"/>
                  </a:lnTo>
                  <a:lnTo>
                    <a:pt x="75" y="210"/>
                  </a:lnTo>
                  <a:lnTo>
                    <a:pt x="66" y="276"/>
                  </a:lnTo>
                  <a:lnTo>
                    <a:pt x="84" y="304"/>
                  </a:lnTo>
                  <a:lnTo>
                    <a:pt x="89" y="332"/>
                  </a:lnTo>
                  <a:lnTo>
                    <a:pt x="70" y="332"/>
                  </a:lnTo>
                  <a:lnTo>
                    <a:pt x="41" y="324"/>
                  </a:lnTo>
                  <a:lnTo>
                    <a:pt x="16" y="332"/>
                  </a:lnTo>
                  <a:lnTo>
                    <a:pt x="6" y="352"/>
                  </a:lnTo>
                  <a:lnTo>
                    <a:pt x="0" y="379"/>
                  </a:lnTo>
                  <a:lnTo>
                    <a:pt x="10" y="392"/>
                  </a:lnTo>
                  <a:lnTo>
                    <a:pt x="19" y="401"/>
                  </a:lnTo>
                  <a:lnTo>
                    <a:pt x="42" y="405"/>
                  </a:lnTo>
                  <a:lnTo>
                    <a:pt x="62" y="401"/>
                  </a:lnTo>
                  <a:lnTo>
                    <a:pt x="51" y="436"/>
                  </a:lnTo>
                  <a:lnTo>
                    <a:pt x="61" y="461"/>
                  </a:lnTo>
                  <a:lnTo>
                    <a:pt x="89" y="469"/>
                  </a:lnTo>
                  <a:lnTo>
                    <a:pt x="123" y="493"/>
                  </a:lnTo>
                  <a:lnTo>
                    <a:pt x="140" y="498"/>
                  </a:lnTo>
                  <a:lnTo>
                    <a:pt x="155" y="489"/>
                  </a:lnTo>
                  <a:lnTo>
                    <a:pt x="160" y="464"/>
                  </a:lnTo>
                  <a:lnTo>
                    <a:pt x="155" y="461"/>
                  </a:lnTo>
                  <a:lnTo>
                    <a:pt x="132" y="433"/>
                  </a:lnTo>
                  <a:lnTo>
                    <a:pt x="140" y="423"/>
                  </a:lnTo>
                  <a:lnTo>
                    <a:pt x="193" y="418"/>
                  </a:lnTo>
                  <a:lnTo>
                    <a:pt x="207" y="409"/>
                  </a:lnTo>
                  <a:lnTo>
                    <a:pt x="229" y="374"/>
                  </a:lnTo>
                  <a:lnTo>
                    <a:pt x="234" y="365"/>
                  </a:lnTo>
                  <a:lnTo>
                    <a:pt x="238" y="349"/>
                  </a:lnTo>
                  <a:lnTo>
                    <a:pt x="230" y="314"/>
                  </a:lnTo>
                  <a:lnTo>
                    <a:pt x="211" y="299"/>
                  </a:lnTo>
                  <a:lnTo>
                    <a:pt x="226" y="283"/>
                  </a:lnTo>
                  <a:lnTo>
                    <a:pt x="279" y="270"/>
                  </a:lnTo>
                  <a:lnTo>
                    <a:pt x="287" y="264"/>
                  </a:lnTo>
                  <a:lnTo>
                    <a:pt x="293" y="249"/>
                  </a:lnTo>
                  <a:lnTo>
                    <a:pt x="313" y="244"/>
                  </a:lnTo>
                  <a:lnTo>
                    <a:pt x="328" y="231"/>
                  </a:lnTo>
                  <a:lnTo>
                    <a:pt x="329" y="199"/>
                  </a:lnTo>
                  <a:lnTo>
                    <a:pt x="340" y="176"/>
                  </a:lnTo>
                  <a:lnTo>
                    <a:pt x="375" y="153"/>
                  </a:lnTo>
                  <a:lnTo>
                    <a:pt x="379" y="148"/>
                  </a:lnTo>
                  <a:lnTo>
                    <a:pt x="393" y="119"/>
                  </a:lnTo>
                  <a:lnTo>
                    <a:pt x="393" y="116"/>
                  </a:lnTo>
                  <a:lnTo>
                    <a:pt x="388" y="111"/>
                  </a:lnTo>
                  <a:lnTo>
                    <a:pt x="360" y="105"/>
                  </a:lnTo>
                  <a:lnTo>
                    <a:pt x="356" y="100"/>
                  </a:lnTo>
                  <a:lnTo>
                    <a:pt x="356" y="91"/>
                  </a:lnTo>
                  <a:lnTo>
                    <a:pt x="360" y="86"/>
                  </a:lnTo>
                  <a:lnTo>
                    <a:pt x="412" y="81"/>
                  </a:lnTo>
                  <a:lnTo>
                    <a:pt x="426" y="63"/>
                  </a:lnTo>
                  <a:lnTo>
                    <a:pt x="408" y="39"/>
                  </a:lnTo>
                  <a:lnTo>
                    <a:pt x="375" y="25"/>
                  </a:lnTo>
                  <a:lnTo>
                    <a:pt x="313" y="30"/>
                  </a:lnTo>
                  <a:lnTo>
                    <a:pt x="294" y="30"/>
                  </a:lnTo>
                  <a:lnTo>
                    <a:pt x="285" y="0"/>
                  </a:lnTo>
                  <a:lnTo>
                    <a:pt x="262" y="15"/>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4" name="Freeform 223"/>
            <p:cNvSpPr>
              <a:spLocks/>
            </p:cNvSpPr>
            <p:nvPr/>
          </p:nvSpPr>
          <p:spPr bwMode="auto">
            <a:xfrm rot="21045919">
              <a:off x="2895242" y="2224779"/>
              <a:ext cx="40481" cy="35060"/>
            </a:xfrm>
            <a:custGeom>
              <a:avLst/>
              <a:gdLst/>
              <a:ahLst/>
              <a:cxnLst>
                <a:cxn ang="0">
                  <a:pos x="38" y="0"/>
                </a:cxn>
                <a:cxn ang="0">
                  <a:pos x="66" y="9"/>
                </a:cxn>
                <a:cxn ang="0">
                  <a:pos x="88" y="27"/>
                </a:cxn>
                <a:cxn ang="0">
                  <a:pos x="88" y="55"/>
                </a:cxn>
                <a:cxn ang="0">
                  <a:pos x="75" y="83"/>
                </a:cxn>
                <a:cxn ang="0">
                  <a:pos x="61" y="97"/>
                </a:cxn>
                <a:cxn ang="0">
                  <a:pos x="50" y="92"/>
                </a:cxn>
                <a:cxn ang="0">
                  <a:pos x="48" y="79"/>
                </a:cxn>
                <a:cxn ang="0">
                  <a:pos x="34" y="64"/>
                </a:cxn>
                <a:cxn ang="0">
                  <a:pos x="6" y="64"/>
                </a:cxn>
                <a:cxn ang="0">
                  <a:pos x="0" y="55"/>
                </a:cxn>
                <a:cxn ang="0">
                  <a:pos x="15" y="20"/>
                </a:cxn>
                <a:cxn ang="0">
                  <a:pos x="29" y="9"/>
                </a:cxn>
                <a:cxn ang="0">
                  <a:pos x="38" y="0"/>
                </a:cxn>
              </a:cxnLst>
              <a:rect l="0" t="0" r="r" b="b"/>
              <a:pathLst>
                <a:path w="88" h="97">
                  <a:moveTo>
                    <a:pt x="38" y="0"/>
                  </a:moveTo>
                  <a:lnTo>
                    <a:pt x="66" y="9"/>
                  </a:lnTo>
                  <a:lnTo>
                    <a:pt x="88" y="27"/>
                  </a:lnTo>
                  <a:lnTo>
                    <a:pt x="88" y="55"/>
                  </a:lnTo>
                  <a:lnTo>
                    <a:pt x="75" y="83"/>
                  </a:lnTo>
                  <a:lnTo>
                    <a:pt x="61" y="97"/>
                  </a:lnTo>
                  <a:lnTo>
                    <a:pt x="50" y="92"/>
                  </a:lnTo>
                  <a:lnTo>
                    <a:pt x="48" y="79"/>
                  </a:lnTo>
                  <a:lnTo>
                    <a:pt x="34" y="64"/>
                  </a:lnTo>
                  <a:lnTo>
                    <a:pt x="6" y="64"/>
                  </a:lnTo>
                  <a:lnTo>
                    <a:pt x="0" y="55"/>
                  </a:lnTo>
                  <a:lnTo>
                    <a:pt x="15" y="20"/>
                  </a:lnTo>
                  <a:lnTo>
                    <a:pt x="29" y="9"/>
                  </a:lnTo>
                  <a:lnTo>
                    <a:pt x="3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5" name="Freeform 224"/>
            <p:cNvSpPr>
              <a:spLocks/>
            </p:cNvSpPr>
            <p:nvPr/>
          </p:nvSpPr>
          <p:spPr bwMode="auto">
            <a:xfrm rot="21045919">
              <a:off x="2417174" y="2164221"/>
              <a:ext cx="410599" cy="368128"/>
            </a:xfrm>
            <a:custGeom>
              <a:avLst/>
              <a:gdLst/>
              <a:ahLst/>
              <a:cxnLst>
                <a:cxn ang="0">
                  <a:pos x="670" y="949"/>
                </a:cxn>
                <a:cxn ang="0">
                  <a:pos x="627" y="903"/>
                </a:cxn>
                <a:cxn ang="0">
                  <a:pos x="566" y="854"/>
                </a:cxn>
                <a:cxn ang="0">
                  <a:pos x="497" y="779"/>
                </a:cxn>
                <a:cxn ang="0">
                  <a:pos x="463" y="703"/>
                </a:cxn>
                <a:cxn ang="0">
                  <a:pos x="518" y="628"/>
                </a:cxn>
                <a:cxn ang="0">
                  <a:pos x="529" y="467"/>
                </a:cxn>
                <a:cxn ang="0">
                  <a:pos x="435" y="429"/>
                </a:cxn>
                <a:cxn ang="0">
                  <a:pos x="421" y="363"/>
                </a:cxn>
                <a:cxn ang="0">
                  <a:pos x="374" y="363"/>
                </a:cxn>
                <a:cxn ang="0">
                  <a:pos x="337" y="296"/>
                </a:cxn>
                <a:cxn ang="0">
                  <a:pos x="234" y="321"/>
                </a:cxn>
                <a:cxn ang="0">
                  <a:pos x="132" y="286"/>
                </a:cxn>
                <a:cxn ang="0">
                  <a:pos x="14" y="163"/>
                </a:cxn>
                <a:cxn ang="0">
                  <a:pos x="47" y="74"/>
                </a:cxn>
                <a:cxn ang="0">
                  <a:pos x="155" y="3"/>
                </a:cxn>
                <a:cxn ang="0">
                  <a:pos x="132" y="61"/>
                </a:cxn>
                <a:cxn ang="0">
                  <a:pos x="112" y="116"/>
                </a:cxn>
                <a:cxn ang="0">
                  <a:pos x="112" y="241"/>
                </a:cxn>
                <a:cxn ang="0">
                  <a:pos x="151" y="151"/>
                </a:cxn>
                <a:cxn ang="0">
                  <a:pos x="179" y="56"/>
                </a:cxn>
                <a:cxn ang="0">
                  <a:pos x="262" y="42"/>
                </a:cxn>
                <a:cxn ang="0">
                  <a:pos x="271" y="151"/>
                </a:cxn>
                <a:cxn ang="0">
                  <a:pos x="370" y="163"/>
                </a:cxn>
                <a:cxn ang="0">
                  <a:pos x="435" y="202"/>
                </a:cxn>
                <a:cxn ang="0">
                  <a:pos x="529" y="241"/>
                </a:cxn>
                <a:cxn ang="0">
                  <a:pos x="571" y="307"/>
                </a:cxn>
                <a:cxn ang="0">
                  <a:pos x="627" y="321"/>
                </a:cxn>
                <a:cxn ang="0">
                  <a:pos x="659" y="433"/>
                </a:cxn>
                <a:cxn ang="0">
                  <a:pos x="797" y="505"/>
                </a:cxn>
                <a:cxn ang="0">
                  <a:pos x="829" y="538"/>
                </a:cxn>
                <a:cxn ang="0">
                  <a:pos x="913" y="604"/>
                </a:cxn>
                <a:cxn ang="0">
                  <a:pos x="895" y="666"/>
                </a:cxn>
                <a:cxn ang="0">
                  <a:pos x="852" y="679"/>
                </a:cxn>
                <a:cxn ang="0">
                  <a:pos x="829" y="712"/>
                </a:cxn>
                <a:cxn ang="0">
                  <a:pos x="779" y="656"/>
                </a:cxn>
                <a:cxn ang="0">
                  <a:pos x="698" y="623"/>
                </a:cxn>
                <a:cxn ang="0">
                  <a:pos x="735" y="708"/>
                </a:cxn>
                <a:cxn ang="0">
                  <a:pos x="797" y="765"/>
                </a:cxn>
                <a:cxn ang="0">
                  <a:pos x="805" y="849"/>
                </a:cxn>
                <a:cxn ang="0">
                  <a:pos x="800" y="907"/>
                </a:cxn>
                <a:cxn ang="0">
                  <a:pos x="670" y="842"/>
                </a:cxn>
                <a:cxn ang="0">
                  <a:pos x="712" y="889"/>
                </a:cxn>
                <a:cxn ang="0">
                  <a:pos x="779" y="984"/>
                </a:cxn>
                <a:cxn ang="0">
                  <a:pos x="721" y="968"/>
                </a:cxn>
              </a:cxnLst>
              <a:rect l="0" t="0" r="r" b="b"/>
              <a:pathLst>
                <a:path w="913" h="984">
                  <a:moveTo>
                    <a:pt x="721" y="968"/>
                  </a:moveTo>
                  <a:lnTo>
                    <a:pt x="698" y="955"/>
                  </a:lnTo>
                  <a:lnTo>
                    <a:pt x="670" y="949"/>
                  </a:lnTo>
                  <a:lnTo>
                    <a:pt x="645" y="916"/>
                  </a:lnTo>
                  <a:lnTo>
                    <a:pt x="641" y="907"/>
                  </a:lnTo>
                  <a:lnTo>
                    <a:pt x="627" y="903"/>
                  </a:lnTo>
                  <a:lnTo>
                    <a:pt x="581" y="889"/>
                  </a:lnTo>
                  <a:lnTo>
                    <a:pt x="576" y="884"/>
                  </a:lnTo>
                  <a:lnTo>
                    <a:pt x="566" y="854"/>
                  </a:lnTo>
                  <a:lnTo>
                    <a:pt x="561" y="817"/>
                  </a:lnTo>
                  <a:lnTo>
                    <a:pt x="525" y="793"/>
                  </a:lnTo>
                  <a:lnTo>
                    <a:pt x="497" y="779"/>
                  </a:lnTo>
                  <a:lnTo>
                    <a:pt x="458" y="747"/>
                  </a:lnTo>
                  <a:lnTo>
                    <a:pt x="458" y="712"/>
                  </a:lnTo>
                  <a:lnTo>
                    <a:pt x="463" y="703"/>
                  </a:lnTo>
                  <a:lnTo>
                    <a:pt x="463" y="675"/>
                  </a:lnTo>
                  <a:lnTo>
                    <a:pt x="486" y="647"/>
                  </a:lnTo>
                  <a:lnTo>
                    <a:pt x="518" y="628"/>
                  </a:lnTo>
                  <a:lnTo>
                    <a:pt x="543" y="604"/>
                  </a:lnTo>
                  <a:lnTo>
                    <a:pt x="543" y="519"/>
                  </a:lnTo>
                  <a:lnTo>
                    <a:pt x="529" y="467"/>
                  </a:lnTo>
                  <a:lnTo>
                    <a:pt x="501" y="444"/>
                  </a:lnTo>
                  <a:lnTo>
                    <a:pt x="467" y="429"/>
                  </a:lnTo>
                  <a:lnTo>
                    <a:pt x="435" y="429"/>
                  </a:lnTo>
                  <a:lnTo>
                    <a:pt x="421" y="415"/>
                  </a:lnTo>
                  <a:lnTo>
                    <a:pt x="431" y="386"/>
                  </a:lnTo>
                  <a:lnTo>
                    <a:pt x="421" y="363"/>
                  </a:lnTo>
                  <a:lnTo>
                    <a:pt x="416" y="358"/>
                  </a:lnTo>
                  <a:lnTo>
                    <a:pt x="380" y="363"/>
                  </a:lnTo>
                  <a:lnTo>
                    <a:pt x="374" y="363"/>
                  </a:lnTo>
                  <a:lnTo>
                    <a:pt x="356" y="339"/>
                  </a:lnTo>
                  <a:lnTo>
                    <a:pt x="354" y="310"/>
                  </a:lnTo>
                  <a:lnTo>
                    <a:pt x="337" y="296"/>
                  </a:lnTo>
                  <a:lnTo>
                    <a:pt x="306" y="308"/>
                  </a:lnTo>
                  <a:lnTo>
                    <a:pt x="288" y="325"/>
                  </a:lnTo>
                  <a:lnTo>
                    <a:pt x="234" y="321"/>
                  </a:lnTo>
                  <a:lnTo>
                    <a:pt x="201" y="310"/>
                  </a:lnTo>
                  <a:lnTo>
                    <a:pt x="173" y="293"/>
                  </a:lnTo>
                  <a:lnTo>
                    <a:pt x="132" y="286"/>
                  </a:lnTo>
                  <a:lnTo>
                    <a:pt x="103" y="273"/>
                  </a:lnTo>
                  <a:lnTo>
                    <a:pt x="38" y="198"/>
                  </a:lnTo>
                  <a:lnTo>
                    <a:pt x="14" y="163"/>
                  </a:lnTo>
                  <a:lnTo>
                    <a:pt x="0" y="136"/>
                  </a:lnTo>
                  <a:lnTo>
                    <a:pt x="6" y="108"/>
                  </a:lnTo>
                  <a:lnTo>
                    <a:pt x="47" y="74"/>
                  </a:lnTo>
                  <a:lnTo>
                    <a:pt x="80" y="32"/>
                  </a:lnTo>
                  <a:lnTo>
                    <a:pt x="126" y="0"/>
                  </a:lnTo>
                  <a:lnTo>
                    <a:pt x="155" y="3"/>
                  </a:lnTo>
                  <a:lnTo>
                    <a:pt x="158" y="21"/>
                  </a:lnTo>
                  <a:lnTo>
                    <a:pt x="155" y="37"/>
                  </a:lnTo>
                  <a:lnTo>
                    <a:pt x="132" y="61"/>
                  </a:lnTo>
                  <a:lnTo>
                    <a:pt x="103" y="79"/>
                  </a:lnTo>
                  <a:lnTo>
                    <a:pt x="103" y="88"/>
                  </a:lnTo>
                  <a:lnTo>
                    <a:pt x="112" y="116"/>
                  </a:lnTo>
                  <a:lnTo>
                    <a:pt x="103" y="145"/>
                  </a:lnTo>
                  <a:lnTo>
                    <a:pt x="93" y="208"/>
                  </a:lnTo>
                  <a:lnTo>
                    <a:pt x="112" y="241"/>
                  </a:lnTo>
                  <a:lnTo>
                    <a:pt x="132" y="221"/>
                  </a:lnTo>
                  <a:lnTo>
                    <a:pt x="151" y="184"/>
                  </a:lnTo>
                  <a:lnTo>
                    <a:pt x="151" y="151"/>
                  </a:lnTo>
                  <a:lnTo>
                    <a:pt x="155" y="113"/>
                  </a:lnTo>
                  <a:lnTo>
                    <a:pt x="158" y="85"/>
                  </a:lnTo>
                  <a:lnTo>
                    <a:pt x="179" y="56"/>
                  </a:lnTo>
                  <a:lnTo>
                    <a:pt x="187" y="46"/>
                  </a:lnTo>
                  <a:lnTo>
                    <a:pt x="257" y="37"/>
                  </a:lnTo>
                  <a:lnTo>
                    <a:pt x="262" y="42"/>
                  </a:lnTo>
                  <a:lnTo>
                    <a:pt x="267" y="98"/>
                  </a:lnTo>
                  <a:lnTo>
                    <a:pt x="257" y="127"/>
                  </a:lnTo>
                  <a:lnTo>
                    <a:pt x="271" y="151"/>
                  </a:lnTo>
                  <a:lnTo>
                    <a:pt x="299" y="163"/>
                  </a:lnTo>
                  <a:lnTo>
                    <a:pt x="333" y="179"/>
                  </a:lnTo>
                  <a:lnTo>
                    <a:pt x="370" y="163"/>
                  </a:lnTo>
                  <a:lnTo>
                    <a:pt x="407" y="159"/>
                  </a:lnTo>
                  <a:lnTo>
                    <a:pt x="426" y="174"/>
                  </a:lnTo>
                  <a:lnTo>
                    <a:pt x="435" y="202"/>
                  </a:lnTo>
                  <a:lnTo>
                    <a:pt x="454" y="231"/>
                  </a:lnTo>
                  <a:lnTo>
                    <a:pt x="511" y="231"/>
                  </a:lnTo>
                  <a:lnTo>
                    <a:pt x="529" y="241"/>
                  </a:lnTo>
                  <a:lnTo>
                    <a:pt x="543" y="254"/>
                  </a:lnTo>
                  <a:lnTo>
                    <a:pt x="552" y="282"/>
                  </a:lnTo>
                  <a:lnTo>
                    <a:pt x="571" y="307"/>
                  </a:lnTo>
                  <a:lnTo>
                    <a:pt x="585" y="316"/>
                  </a:lnTo>
                  <a:lnTo>
                    <a:pt x="613" y="310"/>
                  </a:lnTo>
                  <a:lnTo>
                    <a:pt x="627" y="321"/>
                  </a:lnTo>
                  <a:lnTo>
                    <a:pt x="638" y="349"/>
                  </a:lnTo>
                  <a:lnTo>
                    <a:pt x="622" y="377"/>
                  </a:lnTo>
                  <a:lnTo>
                    <a:pt x="659" y="433"/>
                  </a:lnTo>
                  <a:lnTo>
                    <a:pt x="674" y="467"/>
                  </a:lnTo>
                  <a:lnTo>
                    <a:pt x="698" y="495"/>
                  </a:lnTo>
                  <a:lnTo>
                    <a:pt x="797" y="505"/>
                  </a:lnTo>
                  <a:lnTo>
                    <a:pt x="825" y="523"/>
                  </a:lnTo>
                  <a:lnTo>
                    <a:pt x="829" y="529"/>
                  </a:lnTo>
                  <a:lnTo>
                    <a:pt x="829" y="538"/>
                  </a:lnTo>
                  <a:lnTo>
                    <a:pt x="885" y="547"/>
                  </a:lnTo>
                  <a:lnTo>
                    <a:pt x="908" y="561"/>
                  </a:lnTo>
                  <a:lnTo>
                    <a:pt x="913" y="604"/>
                  </a:lnTo>
                  <a:lnTo>
                    <a:pt x="908" y="609"/>
                  </a:lnTo>
                  <a:lnTo>
                    <a:pt x="885" y="628"/>
                  </a:lnTo>
                  <a:lnTo>
                    <a:pt x="895" y="666"/>
                  </a:lnTo>
                  <a:lnTo>
                    <a:pt x="890" y="670"/>
                  </a:lnTo>
                  <a:lnTo>
                    <a:pt x="862" y="670"/>
                  </a:lnTo>
                  <a:lnTo>
                    <a:pt x="852" y="679"/>
                  </a:lnTo>
                  <a:lnTo>
                    <a:pt x="852" y="708"/>
                  </a:lnTo>
                  <a:lnTo>
                    <a:pt x="846" y="712"/>
                  </a:lnTo>
                  <a:lnTo>
                    <a:pt x="829" y="712"/>
                  </a:lnTo>
                  <a:lnTo>
                    <a:pt x="811" y="698"/>
                  </a:lnTo>
                  <a:lnTo>
                    <a:pt x="800" y="684"/>
                  </a:lnTo>
                  <a:lnTo>
                    <a:pt x="779" y="656"/>
                  </a:lnTo>
                  <a:lnTo>
                    <a:pt x="721" y="619"/>
                  </a:lnTo>
                  <a:lnTo>
                    <a:pt x="702" y="619"/>
                  </a:lnTo>
                  <a:lnTo>
                    <a:pt x="698" y="623"/>
                  </a:lnTo>
                  <a:lnTo>
                    <a:pt x="693" y="642"/>
                  </a:lnTo>
                  <a:lnTo>
                    <a:pt x="717" y="679"/>
                  </a:lnTo>
                  <a:lnTo>
                    <a:pt x="735" y="708"/>
                  </a:lnTo>
                  <a:lnTo>
                    <a:pt x="763" y="737"/>
                  </a:lnTo>
                  <a:lnTo>
                    <a:pt x="791" y="761"/>
                  </a:lnTo>
                  <a:lnTo>
                    <a:pt x="797" y="765"/>
                  </a:lnTo>
                  <a:lnTo>
                    <a:pt x="814" y="798"/>
                  </a:lnTo>
                  <a:lnTo>
                    <a:pt x="814" y="821"/>
                  </a:lnTo>
                  <a:lnTo>
                    <a:pt x="805" y="849"/>
                  </a:lnTo>
                  <a:lnTo>
                    <a:pt x="820" y="879"/>
                  </a:lnTo>
                  <a:lnTo>
                    <a:pt x="805" y="907"/>
                  </a:lnTo>
                  <a:lnTo>
                    <a:pt x="800" y="907"/>
                  </a:lnTo>
                  <a:lnTo>
                    <a:pt x="763" y="884"/>
                  </a:lnTo>
                  <a:lnTo>
                    <a:pt x="721" y="849"/>
                  </a:lnTo>
                  <a:lnTo>
                    <a:pt x="670" y="842"/>
                  </a:lnTo>
                  <a:lnTo>
                    <a:pt x="663" y="845"/>
                  </a:lnTo>
                  <a:lnTo>
                    <a:pt x="684" y="863"/>
                  </a:lnTo>
                  <a:lnTo>
                    <a:pt x="712" y="889"/>
                  </a:lnTo>
                  <a:lnTo>
                    <a:pt x="779" y="949"/>
                  </a:lnTo>
                  <a:lnTo>
                    <a:pt x="786" y="973"/>
                  </a:lnTo>
                  <a:lnTo>
                    <a:pt x="779" y="984"/>
                  </a:lnTo>
                  <a:lnTo>
                    <a:pt x="763" y="984"/>
                  </a:lnTo>
                  <a:lnTo>
                    <a:pt x="744" y="973"/>
                  </a:lnTo>
                  <a:lnTo>
                    <a:pt x="721" y="968"/>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6" name="Freeform 225"/>
            <p:cNvSpPr>
              <a:spLocks/>
            </p:cNvSpPr>
            <p:nvPr/>
          </p:nvSpPr>
          <p:spPr bwMode="auto">
            <a:xfrm rot="21045919">
              <a:off x="2411390" y="2431951"/>
              <a:ext cx="90602" cy="74900"/>
            </a:xfrm>
            <a:custGeom>
              <a:avLst/>
              <a:gdLst/>
              <a:ahLst/>
              <a:cxnLst>
                <a:cxn ang="0">
                  <a:pos x="84" y="0"/>
                </a:cxn>
                <a:cxn ang="0">
                  <a:pos x="105" y="30"/>
                </a:cxn>
                <a:cxn ang="0">
                  <a:pos x="130" y="33"/>
                </a:cxn>
                <a:cxn ang="0">
                  <a:pos x="141" y="60"/>
                </a:cxn>
                <a:cxn ang="0">
                  <a:pos x="168" y="70"/>
                </a:cxn>
                <a:cxn ang="0">
                  <a:pos x="178" y="79"/>
                </a:cxn>
                <a:cxn ang="0">
                  <a:pos x="202" y="111"/>
                </a:cxn>
                <a:cxn ang="0">
                  <a:pos x="202" y="148"/>
                </a:cxn>
                <a:cxn ang="0">
                  <a:pos x="193" y="157"/>
                </a:cxn>
                <a:cxn ang="0">
                  <a:pos x="159" y="163"/>
                </a:cxn>
                <a:cxn ang="0">
                  <a:pos x="131" y="148"/>
                </a:cxn>
                <a:cxn ang="0">
                  <a:pos x="102" y="148"/>
                </a:cxn>
                <a:cxn ang="0">
                  <a:pos x="100" y="153"/>
                </a:cxn>
                <a:cxn ang="0">
                  <a:pos x="89" y="181"/>
                </a:cxn>
                <a:cxn ang="0">
                  <a:pos x="86" y="192"/>
                </a:cxn>
                <a:cxn ang="0">
                  <a:pos x="68" y="199"/>
                </a:cxn>
                <a:cxn ang="0">
                  <a:pos x="43" y="199"/>
                </a:cxn>
                <a:cxn ang="0">
                  <a:pos x="32" y="195"/>
                </a:cxn>
                <a:cxn ang="0">
                  <a:pos x="18" y="157"/>
                </a:cxn>
                <a:cxn ang="0">
                  <a:pos x="0" y="148"/>
                </a:cxn>
                <a:cxn ang="0">
                  <a:pos x="18" y="119"/>
                </a:cxn>
                <a:cxn ang="0">
                  <a:pos x="25" y="88"/>
                </a:cxn>
                <a:cxn ang="0">
                  <a:pos x="39" y="55"/>
                </a:cxn>
                <a:cxn ang="0">
                  <a:pos x="52" y="14"/>
                </a:cxn>
                <a:cxn ang="0">
                  <a:pos x="63" y="0"/>
                </a:cxn>
                <a:cxn ang="0">
                  <a:pos x="84" y="0"/>
                </a:cxn>
              </a:cxnLst>
              <a:rect l="0" t="0" r="r" b="b"/>
              <a:pathLst>
                <a:path w="202" h="199">
                  <a:moveTo>
                    <a:pt x="84" y="0"/>
                  </a:moveTo>
                  <a:lnTo>
                    <a:pt x="105" y="30"/>
                  </a:lnTo>
                  <a:lnTo>
                    <a:pt x="130" y="33"/>
                  </a:lnTo>
                  <a:lnTo>
                    <a:pt x="141" y="60"/>
                  </a:lnTo>
                  <a:lnTo>
                    <a:pt x="168" y="70"/>
                  </a:lnTo>
                  <a:lnTo>
                    <a:pt x="178" y="79"/>
                  </a:lnTo>
                  <a:lnTo>
                    <a:pt x="202" y="111"/>
                  </a:lnTo>
                  <a:lnTo>
                    <a:pt x="202" y="148"/>
                  </a:lnTo>
                  <a:lnTo>
                    <a:pt x="193" y="157"/>
                  </a:lnTo>
                  <a:lnTo>
                    <a:pt x="159" y="163"/>
                  </a:lnTo>
                  <a:lnTo>
                    <a:pt x="131" y="148"/>
                  </a:lnTo>
                  <a:lnTo>
                    <a:pt x="102" y="148"/>
                  </a:lnTo>
                  <a:lnTo>
                    <a:pt x="100" y="153"/>
                  </a:lnTo>
                  <a:lnTo>
                    <a:pt x="89" y="181"/>
                  </a:lnTo>
                  <a:lnTo>
                    <a:pt x="86" y="192"/>
                  </a:lnTo>
                  <a:lnTo>
                    <a:pt x="68" y="199"/>
                  </a:lnTo>
                  <a:lnTo>
                    <a:pt x="43" y="199"/>
                  </a:lnTo>
                  <a:lnTo>
                    <a:pt x="32" y="195"/>
                  </a:lnTo>
                  <a:lnTo>
                    <a:pt x="18" y="157"/>
                  </a:lnTo>
                  <a:lnTo>
                    <a:pt x="0" y="148"/>
                  </a:lnTo>
                  <a:lnTo>
                    <a:pt x="18" y="119"/>
                  </a:lnTo>
                  <a:lnTo>
                    <a:pt x="25" y="88"/>
                  </a:lnTo>
                  <a:lnTo>
                    <a:pt x="39" y="55"/>
                  </a:lnTo>
                  <a:lnTo>
                    <a:pt x="52" y="14"/>
                  </a:lnTo>
                  <a:lnTo>
                    <a:pt x="63" y="0"/>
                  </a:lnTo>
                  <a:lnTo>
                    <a:pt x="84" y="0"/>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7" name="Freeform 226"/>
            <p:cNvSpPr>
              <a:spLocks/>
            </p:cNvSpPr>
            <p:nvPr/>
          </p:nvSpPr>
          <p:spPr bwMode="auto">
            <a:xfrm rot="21045919">
              <a:off x="3128493" y="2750678"/>
              <a:ext cx="163854" cy="145020"/>
            </a:xfrm>
            <a:custGeom>
              <a:avLst/>
              <a:gdLst/>
              <a:ahLst/>
              <a:cxnLst>
                <a:cxn ang="0">
                  <a:pos x="28" y="217"/>
                </a:cxn>
                <a:cxn ang="0">
                  <a:pos x="17" y="272"/>
                </a:cxn>
                <a:cxn ang="0">
                  <a:pos x="4" y="316"/>
                </a:cxn>
                <a:cxn ang="0">
                  <a:pos x="23" y="352"/>
                </a:cxn>
                <a:cxn ang="0">
                  <a:pos x="70" y="320"/>
                </a:cxn>
                <a:cxn ang="0">
                  <a:pos x="122" y="324"/>
                </a:cxn>
                <a:cxn ang="0">
                  <a:pos x="187" y="307"/>
                </a:cxn>
                <a:cxn ang="0">
                  <a:pos x="202" y="342"/>
                </a:cxn>
                <a:cxn ang="0">
                  <a:pos x="195" y="358"/>
                </a:cxn>
                <a:cxn ang="0">
                  <a:pos x="215" y="349"/>
                </a:cxn>
                <a:cxn ang="0">
                  <a:pos x="243" y="297"/>
                </a:cxn>
                <a:cxn ang="0">
                  <a:pos x="275" y="311"/>
                </a:cxn>
                <a:cxn ang="0">
                  <a:pos x="286" y="358"/>
                </a:cxn>
                <a:cxn ang="0">
                  <a:pos x="309" y="354"/>
                </a:cxn>
                <a:cxn ang="0">
                  <a:pos x="332" y="388"/>
                </a:cxn>
                <a:cxn ang="0">
                  <a:pos x="356" y="330"/>
                </a:cxn>
                <a:cxn ang="0">
                  <a:pos x="337" y="288"/>
                </a:cxn>
                <a:cxn ang="0">
                  <a:pos x="291" y="284"/>
                </a:cxn>
                <a:cxn ang="0">
                  <a:pos x="297" y="258"/>
                </a:cxn>
                <a:cxn ang="0">
                  <a:pos x="300" y="237"/>
                </a:cxn>
                <a:cxn ang="0">
                  <a:pos x="257" y="207"/>
                </a:cxn>
                <a:cxn ang="0">
                  <a:pos x="247" y="151"/>
                </a:cxn>
                <a:cxn ang="0">
                  <a:pos x="229" y="142"/>
                </a:cxn>
                <a:cxn ang="0">
                  <a:pos x="201" y="175"/>
                </a:cxn>
                <a:cxn ang="0">
                  <a:pos x="151" y="170"/>
                </a:cxn>
                <a:cxn ang="0">
                  <a:pos x="159" y="128"/>
                </a:cxn>
                <a:cxn ang="0">
                  <a:pos x="122" y="119"/>
                </a:cxn>
                <a:cxn ang="0">
                  <a:pos x="92" y="157"/>
                </a:cxn>
                <a:cxn ang="0">
                  <a:pos x="78" y="141"/>
                </a:cxn>
                <a:cxn ang="0">
                  <a:pos x="88" y="80"/>
                </a:cxn>
                <a:cxn ang="0">
                  <a:pos x="102" y="6"/>
                </a:cxn>
                <a:cxn ang="0">
                  <a:pos x="72" y="2"/>
                </a:cxn>
                <a:cxn ang="0">
                  <a:pos x="37" y="83"/>
                </a:cxn>
                <a:cxn ang="0">
                  <a:pos x="28" y="164"/>
                </a:cxn>
              </a:cxnLst>
              <a:rect l="0" t="0" r="r" b="b"/>
              <a:pathLst>
                <a:path w="356" h="388">
                  <a:moveTo>
                    <a:pt x="31" y="188"/>
                  </a:moveTo>
                  <a:lnTo>
                    <a:pt x="28" y="217"/>
                  </a:lnTo>
                  <a:lnTo>
                    <a:pt x="14" y="256"/>
                  </a:lnTo>
                  <a:lnTo>
                    <a:pt x="17" y="272"/>
                  </a:lnTo>
                  <a:lnTo>
                    <a:pt x="0" y="302"/>
                  </a:lnTo>
                  <a:lnTo>
                    <a:pt x="4" y="316"/>
                  </a:lnTo>
                  <a:lnTo>
                    <a:pt x="4" y="344"/>
                  </a:lnTo>
                  <a:lnTo>
                    <a:pt x="23" y="352"/>
                  </a:lnTo>
                  <a:lnTo>
                    <a:pt x="42" y="340"/>
                  </a:lnTo>
                  <a:lnTo>
                    <a:pt x="70" y="320"/>
                  </a:lnTo>
                  <a:lnTo>
                    <a:pt x="99" y="316"/>
                  </a:lnTo>
                  <a:lnTo>
                    <a:pt x="122" y="324"/>
                  </a:lnTo>
                  <a:lnTo>
                    <a:pt x="154" y="308"/>
                  </a:lnTo>
                  <a:lnTo>
                    <a:pt x="187" y="307"/>
                  </a:lnTo>
                  <a:lnTo>
                    <a:pt x="197" y="316"/>
                  </a:lnTo>
                  <a:lnTo>
                    <a:pt x="202" y="342"/>
                  </a:lnTo>
                  <a:lnTo>
                    <a:pt x="197" y="347"/>
                  </a:lnTo>
                  <a:lnTo>
                    <a:pt x="195" y="358"/>
                  </a:lnTo>
                  <a:lnTo>
                    <a:pt x="206" y="358"/>
                  </a:lnTo>
                  <a:lnTo>
                    <a:pt x="215" y="349"/>
                  </a:lnTo>
                  <a:lnTo>
                    <a:pt x="225" y="326"/>
                  </a:lnTo>
                  <a:lnTo>
                    <a:pt x="243" y="297"/>
                  </a:lnTo>
                  <a:lnTo>
                    <a:pt x="257" y="292"/>
                  </a:lnTo>
                  <a:lnTo>
                    <a:pt x="275" y="311"/>
                  </a:lnTo>
                  <a:lnTo>
                    <a:pt x="282" y="330"/>
                  </a:lnTo>
                  <a:lnTo>
                    <a:pt x="286" y="358"/>
                  </a:lnTo>
                  <a:lnTo>
                    <a:pt x="291" y="358"/>
                  </a:lnTo>
                  <a:lnTo>
                    <a:pt x="309" y="354"/>
                  </a:lnTo>
                  <a:lnTo>
                    <a:pt x="314" y="365"/>
                  </a:lnTo>
                  <a:lnTo>
                    <a:pt x="332" y="388"/>
                  </a:lnTo>
                  <a:lnTo>
                    <a:pt x="351" y="368"/>
                  </a:lnTo>
                  <a:lnTo>
                    <a:pt x="356" y="330"/>
                  </a:lnTo>
                  <a:lnTo>
                    <a:pt x="347" y="297"/>
                  </a:lnTo>
                  <a:lnTo>
                    <a:pt x="337" y="288"/>
                  </a:lnTo>
                  <a:lnTo>
                    <a:pt x="300" y="288"/>
                  </a:lnTo>
                  <a:lnTo>
                    <a:pt x="291" y="284"/>
                  </a:lnTo>
                  <a:lnTo>
                    <a:pt x="291" y="266"/>
                  </a:lnTo>
                  <a:lnTo>
                    <a:pt x="297" y="258"/>
                  </a:lnTo>
                  <a:lnTo>
                    <a:pt x="301" y="251"/>
                  </a:lnTo>
                  <a:lnTo>
                    <a:pt x="300" y="237"/>
                  </a:lnTo>
                  <a:lnTo>
                    <a:pt x="275" y="226"/>
                  </a:lnTo>
                  <a:lnTo>
                    <a:pt x="257" y="207"/>
                  </a:lnTo>
                  <a:lnTo>
                    <a:pt x="247" y="184"/>
                  </a:lnTo>
                  <a:lnTo>
                    <a:pt x="247" y="151"/>
                  </a:lnTo>
                  <a:lnTo>
                    <a:pt x="242" y="142"/>
                  </a:lnTo>
                  <a:lnTo>
                    <a:pt x="229" y="142"/>
                  </a:lnTo>
                  <a:lnTo>
                    <a:pt x="219" y="148"/>
                  </a:lnTo>
                  <a:lnTo>
                    <a:pt x="201" y="175"/>
                  </a:lnTo>
                  <a:lnTo>
                    <a:pt x="182" y="187"/>
                  </a:lnTo>
                  <a:lnTo>
                    <a:pt x="151" y="170"/>
                  </a:lnTo>
                  <a:lnTo>
                    <a:pt x="150" y="146"/>
                  </a:lnTo>
                  <a:lnTo>
                    <a:pt x="159" y="128"/>
                  </a:lnTo>
                  <a:lnTo>
                    <a:pt x="150" y="116"/>
                  </a:lnTo>
                  <a:lnTo>
                    <a:pt x="122" y="119"/>
                  </a:lnTo>
                  <a:lnTo>
                    <a:pt x="102" y="144"/>
                  </a:lnTo>
                  <a:lnTo>
                    <a:pt x="92" y="157"/>
                  </a:lnTo>
                  <a:lnTo>
                    <a:pt x="83" y="155"/>
                  </a:lnTo>
                  <a:lnTo>
                    <a:pt x="78" y="141"/>
                  </a:lnTo>
                  <a:lnTo>
                    <a:pt x="83" y="109"/>
                  </a:lnTo>
                  <a:lnTo>
                    <a:pt x="88" y="80"/>
                  </a:lnTo>
                  <a:lnTo>
                    <a:pt x="99" y="42"/>
                  </a:lnTo>
                  <a:lnTo>
                    <a:pt x="102" y="6"/>
                  </a:lnTo>
                  <a:lnTo>
                    <a:pt x="93" y="0"/>
                  </a:lnTo>
                  <a:lnTo>
                    <a:pt x="72" y="2"/>
                  </a:lnTo>
                  <a:lnTo>
                    <a:pt x="50" y="38"/>
                  </a:lnTo>
                  <a:lnTo>
                    <a:pt x="37" y="83"/>
                  </a:lnTo>
                  <a:lnTo>
                    <a:pt x="46" y="129"/>
                  </a:lnTo>
                  <a:lnTo>
                    <a:pt x="28" y="164"/>
                  </a:lnTo>
                  <a:lnTo>
                    <a:pt x="31" y="188"/>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8" name="Freeform 227"/>
            <p:cNvSpPr>
              <a:spLocks/>
            </p:cNvSpPr>
            <p:nvPr/>
          </p:nvSpPr>
          <p:spPr bwMode="auto">
            <a:xfrm rot="21045919">
              <a:off x="2974278" y="2847889"/>
              <a:ext cx="69396" cy="25498"/>
            </a:xfrm>
            <a:custGeom>
              <a:avLst/>
              <a:gdLst/>
              <a:ahLst/>
              <a:cxnLst>
                <a:cxn ang="0">
                  <a:pos x="9" y="0"/>
                </a:cxn>
                <a:cxn ang="0">
                  <a:pos x="71" y="0"/>
                </a:cxn>
                <a:cxn ang="0">
                  <a:pos x="97" y="6"/>
                </a:cxn>
                <a:cxn ang="0">
                  <a:pos x="135" y="29"/>
                </a:cxn>
                <a:cxn ang="0">
                  <a:pos x="153" y="63"/>
                </a:cxn>
                <a:cxn ang="0">
                  <a:pos x="147" y="68"/>
                </a:cxn>
                <a:cxn ang="0">
                  <a:pos x="115" y="68"/>
                </a:cxn>
                <a:cxn ang="0">
                  <a:pos x="83" y="63"/>
                </a:cxn>
                <a:cxn ang="0">
                  <a:pos x="13" y="38"/>
                </a:cxn>
                <a:cxn ang="0">
                  <a:pos x="9" y="33"/>
                </a:cxn>
                <a:cxn ang="0">
                  <a:pos x="0" y="11"/>
                </a:cxn>
                <a:cxn ang="0">
                  <a:pos x="9" y="0"/>
                </a:cxn>
              </a:cxnLst>
              <a:rect l="0" t="0" r="r" b="b"/>
              <a:pathLst>
                <a:path w="153" h="68">
                  <a:moveTo>
                    <a:pt x="9" y="0"/>
                  </a:moveTo>
                  <a:lnTo>
                    <a:pt x="71" y="0"/>
                  </a:lnTo>
                  <a:lnTo>
                    <a:pt x="97" y="6"/>
                  </a:lnTo>
                  <a:lnTo>
                    <a:pt x="135" y="29"/>
                  </a:lnTo>
                  <a:lnTo>
                    <a:pt x="153" y="63"/>
                  </a:lnTo>
                  <a:lnTo>
                    <a:pt x="147" y="68"/>
                  </a:lnTo>
                  <a:lnTo>
                    <a:pt x="115" y="68"/>
                  </a:lnTo>
                  <a:lnTo>
                    <a:pt x="83" y="63"/>
                  </a:lnTo>
                  <a:lnTo>
                    <a:pt x="13" y="38"/>
                  </a:lnTo>
                  <a:lnTo>
                    <a:pt x="9" y="33"/>
                  </a:lnTo>
                  <a:lnTo>
                    <a:pt x="0" y="11"/>
                  </a:lnTo>
                  <a:lnTo>
                    <a:pt x="9" y="0"/>
                  </a:lnTo>
                  <a:close/>
                </a:path>
              </a:pathLst>
            </a:custGeom>
            <a:solidFill>
              <a:schemeClr val="accent2">
                <a:lumMod val="20000"/>
                <a:lumOff val="8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29" name="Freeform 228"/>
            <p:cNvSpPr>
              <a:spLocks/>
            </p:cNvSpPr>
            <p:nvPr/>
          </p:nvSpPr>
          <p:spPr bwMode="auto">
            <a:xfrm rot="21045919">
              <a:off x="3016687" y="2937131"/>
              <a:ext cx="65542" cy="20718"/>
            </a:xfrm>
            <a:custGeom>
              <a:avLst/>
              <a:gdLst/>
              <a:ahLst/>
              <a:cxnLst>
                <a:cxn ang="0">
                  <a:pos x="26" y="0"/>
                </a:cxn>
                <a:cxn ang="0">
                  <a:pos x="53" y="19"/>
                </a:cxn>
                <a:cxn ang="0">
                  <a:pos x="76" y="19"/>
                </a:cxn>
                <a:cxn ang="0">
                  <a:pos x="105" y="5"/>
                </a:cxn>
                <a:cxn ang="0">
                  <a:pos x="123" y="5"/>
                </a:cxn>
                <a:cxn ang="0">
                  <a:pos x="143" y="14"/>
                </a:cxn>
                <a:cxn ang="0">
                  <a:pos x="143" y="19"/>
                </a:cxn>
                <a:cxn ang="0">
                  <a:pos x="129" y="43"/>
                </a:cxn>
                <a:cxn ang="0">
                  <a:pos x="110" y="52"/>
                </a:cxn>
                <a:cxn ang="0">
                  <a:pos x="64" y="57"/>
                </a:cxn>
                <a:cxn ang="0">
                  <a:pos x="37" y="47"/>
                </a:cxn>
                <a:cxn ang="0">
                  <a:pos x="3" y="24"/>
                </a:cxn>
                <a:cxn ang="0">
                  <a:pos x="0" y="9"/>
                </a:cxn>
                <a:cxn ang="0">
                  <a:pos x="3" y="5"/>
                </a:cxn>
                <a:cxn ang="0">
                  <a:pos x="26" y="0"/>
                </a:cxn>
              </a:cxnLst>
              <a:rect l="0" t="0" r="r" b="b"/>
              <a:pathLst>
                <a:path w="143" h="57">
                  <a:moveTo>
                    <a:pt x="26" y="0"/>
                  </a:moveTo>
                  <a:lnTo>
                    <a:pt x="53" y="19"/>
                  </a:lnTo>
                  <a:lnTo>
                    <a:pt x="76" y="19"/>
                  </a:lnTo>
                  <a:lnTo>
                    <a:pt x="105" y="5"/>
                  </a:lnTo>
                  <a:lnTo>
                    <a:pt x="123" y="5"/>
                  </a:lnTo>
                  <a:lnTo>
                    <a:pt x="143" y="14"/>
                  </a:lnTo>
                  <a:lnTo>
                    <a:pt x="143" y="19"/>
                  </a:lnTo>
                  <a:lnTo>
                    <a:pt x="129" y="43"/>
                  </a:lnTo>
                  <a:lnTo>
                    <a:pt x="110" y="52"/>
                  </a:lnTo>
                  <a:lnTo>
                    <a:pt x="64" y="57"/>
                  </a:lnTo>
                  <a:lnTo>
                    <a:pt x="37" y="47"/>
                  </a:lnTo>
                  <a:lnTo>
                    <a:pt x="3" y="24"/>
                  </a:lnTo>
                  <a:lnTo>
                    <a:pt x="0" y="9"/>
                  </a:lnTo>
                  <a:lnTo>
                    <a:pt x="3" y="5"/>
                  </a:lnTo>
                  <a:lnTo>
                    <a:pt x="26" y="0"/>
                  </a:lnTo>
                  <a:close/>
                </a:path>
              </a:pathLst>
            </a:custGeom>
            <a:solidFill>
              <a:schemeClr val="accent2">
                <a:lumMod val="20000"/>
                <a:lumOff val="8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0" name="Freeform 229"/>
            <p:cNvSpPr>
              <a:spLocks/>
            </p:cNvSpPr>
            <p:nvPr/>
          </p:nvSpPr>
          <p:spPr bwMode="auto">
            <a:xfrm rot="21045919">
              <a:off x="3093794" y="2921195"/>
              <a:ext cx="38554" cy="39841"/>
            </a:xfrm>
            <a:custGeom>
              <a:avLst/>
              <a:gdLst/>
              <a:ahLst/>
              <a:cxnLst>
                <a:cxn ang="0">
                  <a:pos x="27" y="0"/>
                </a:cxn>
                <a:cxn ang="0">
                  <a:pos x="46" y="10"/>
                </a:cxn>
                <a:cxn ang="0">
                  <a:pos x="46" y="48"/>
                </a:cxn>
                <a:cxn ang="0">
                  <a:pos x="51" y="51"/>
                </a:cxn>
                <a:cxn ang="0">
                  <a:pos x="60" y="51"/>
                </a:cxn>
                <a:cxn ang="0">
                  <a:pos x="85" y="61"/>
                </a:cxn>
                <a:cxn ang="0">
                  <a:pos x="76" y="84"/>
                </a:cxn>
                <a:cxn ang="0">
                  <a:pos x="65" y="103"/>
                </a:cxn>
                <a:cxn ang="0">
                  <a:pos x="46" y="103"/>
                </a:cxn>
                <a:cxn ang="0">
                  <a:pos x="39" y="93"/>
                </a:cxn>
                <a:cxn ang="0">
                  <a:pos x="27" y="79"/>
                </a:cxn>
                <a:cxn ang="0">
                  <a:pos x="24" y="84"/>
                </a:cxn>
                <a:cxn ang="0">
                  <a:pos x="10" y="103"/>
                </a:cxn>
                <a:cxn ang="0">
                  <a:pos x="0" y="93"/>
                </a:cxn>
                <a:cxn ang="0">
                  <a:pos x="0" y="65"/>
                </a:cxn>
                <a:cxn ang="0">
                  <a:pos x="14" y="40"/>
                </a:cxn>
                <a:cxn ang="0">
                  <a:pos x="24" y="5"/>
                </a:cxn>
                <a:cxn ang="0">
                  <a:pos x="27" y="0"/>
                </a:cxn>
              </a:cxnLst>
              <a:rect l="0" t="0" r="r" b="b"/>
              <a:pathLst>
                <a:path w="85" h="103">
                  <a:moveTo>
                    <a:pt x="27" y="0"/>
                  </a:moveTo>
                  <a:lnTo>
                    <a:pt x="46" y="10"/>
                  </a:lnTo>
                  <a:lnTo>
                    <a:pt x="46" y="48"/>
                  </a:lnTo>
                  <a:lnTo>
                    <a:pt x="51" y="51"/>
                  </a:lnTo>
                  <a:lnTo>
                    <a:pt x="60" y="51"/>
                  </a:lnTo>
                  <a:lnTo>
                    <a:pt x="85" y="61"/>
                  </a:lnTo>
                  <a:lnTo>
                    <a:pt x="76" y="84"/>
                  </a:lnTo>
                  <a:lnTo>
                    <a:pt x="65" y="103"/>
                  </a:lnTo>
                  <a:lnTo>
                    <a:pt x="46" y="103"/>
                  </a:lnTo>
                  <a:lnTo>
                    <a:pt x="39" y="93"/>
                  </a:lnTo>
                  <a:lnTo>
                    <a:pt x="27" y="79"/>
                  </a:lnTo>
                  <a:lnTo>
                    <a:pt x="24" y="84"/>
                  </a:lnTo>
                  <a:lnTo>
                    <a:pt x="10" y="103"/>
                  </a:lnTo>
                  <a:lnTo>
                    <a:pt x="0" y="93"/>
                  </a:lnTo>
                  <a:lnTo>
                    <a:pt x="0" y="65"/>
                  </a:lnTo>
                  <a:lnTo>
                    <a:pt x="14" y="40"/>
                  </a:lnTo>
                  <a:lnTo>
                    <a:pt x="24" y="5"/>
                  </a:lnTo>
                  <a:lnTo>
                    <a:pt x="27" y="0"/>
                  </a:lnTo>
                  <a:close/>
                </a:path>
              </a:pathLst>
            </a:custGeom>
            <a:solidFill>
              <a:schemeClr val="accent5">
                <a:lumMod val="20000"/>
                <a:lumOff val="80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1" name="Freeform 230"/>
            <p:cNvSpPr>
              <a:spLocks/>
            </p:cNvSpPr>
            <p:nvPr/>
          </p:nvSpPr>
          <p:spPr bwMode="auto">
            <a:xfrm rot="21045919">
              <a:off x="2800785" y="3161833"/>
              <a:ext cx="38554" cy="12749"/>
            </a:xfrm>
            <a:custGeom>
              <a:avLst/>
              <a:gdLst/>
              <a:ahLst/>
              <a:cxnLst>
                <a:cxn ang="0">
                  <a:pos x="78" y="0"/>
                </a:cxn>
                <a:cxn ang="0">
                  <a:pos x="83" y="3"/>
                </a:cxn>
                <a:cxn ang="0">
                  <a:pos x="78" y="7"/>
                </a:cxn>
                <a:cxn ang="0">
                  <a:pos x="50" y="23"/>
                </a:cxn>
                <a:cxn ang="0">
                  <a:pos x="4" y="35"/>
                </a:cxn>
                <a:cxn ang="0">
                  <a:pos x="0" y="32"/>
                </a:cxn>
                <a:cxn ang="0">
                  <a:pos x="0" y="28"/>
                </a:cxn>
                <a:cxn ang="0">
                  <a:pos x="8" y="18"/>
                </a:cxn>
                <a:cxn ang="0">
                  <a:pos x="37" y="7"/>
                </a:cxn>
                <a:cxn ang="0">
                  <a:pos x="55" y="0"/>
                </a:cxn>
                <a:cxn ang="0">
                  <a:pos x="78" y="0"/>
                </a:cxn>
              </a:cxnLst>
              <a:rect l="0" t="0" r="r" b="b"/>
              <a:pathLst>
                <a:path w="83" h="35">
                  <a:moveTo>
                    <a:pt x="78" y="0"/>
                  </a:moveTo>
                  <a:lnTo>
                    <a:pt x="83" y="3"/>
                  </a:lnTo>
                  <a:lnTo>
                    <a:pt x="78" y="7"/>
                  </a:lnTo>
                  <a:lnTo>
                    <a:pt x="50" y="23"/>
                  </a:lnTo>
                  <a:lnTo>
                    <a:pt x="4" y="35"/>
                  </a:lnTo>
                  <a:lnTo>
                    <a:pt x="0" y="32"/>
                  </a:lnTo>
                  <a:lnTo>
                    <a:pt x="0" y="28"/>
                  </a:lnTo>
                  <a:lnTo>
                    <a:pt x="8" y="18"/>
                  </a:lnTo>
                  <a:lnTo>
                    <a:pt x="37" y="7"/>
                  </a:lnTo>
                  <a:lnTo>
                    <a:pt x="55" y="0"/>
                  </a:lnTo>
                  <a:lnTo>
                    <a:pt x="7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2" name="Freeform 231"/>
            <p:cNvSpPr>
              <a:spLocks/>
            </p:cNvSpPr>
            <p:nvPr/>
          </p:nvSpPr>
          <p:spPr bwMode="auto">
            <a:xfrm rot="21045919">
              <a:off x="1414772" y="2744302"/>
              <a:ext cx="61686" cy="129084"/>
            </a:xfrm>
            <a:custGeom>
              <a:avLst/>
              <a:gdLst/>
              <a:ahLst/>
              <a:cxnLst>
                <a:cxn ang="0">
                  <a:pos x="91" y="133"/>
                </a:cxn>
                <a:cxn ang="0">
                  <a:pos x="86" y="109"/>
                </a:cxn>
                <a:cxn ang="0">
                  <a:pos x="70" y="94"/>
                </a:cxn>
                <a:cxn ang="0">
                  <a:pos x="56" y="76"/>
                </a:cxn>
                <a:cxn ang="0">
                  <a:pos x="50" y="57"/>
                </a:cxn>
                <a:cxn ang="0">
                  <a:pos x="29" y="5"/>
                </a:cxn>
                <a:cxn ang="0">
                  <a:pos x="13" y="0"/>
                </a:cxn>
                <a:cxn ang="0">
                  <a:pos x="4" y="8"/>
                </a:cxn>
                <a:cxn ang="0">
                  <a:pos x="0" y="28"/>
                </a:cxn>
                <a:cxn ang="0">
                  <a:pos x="16" y="36"/>
                </a:cxn>
                <a:cxn ang="0">
                  <a:pos x="18" y="51"/>
                </a:cxn>
                <a:cxn ang="0">
                  <a:pos x="4" y="60"/>
                </a:cxn>
                <a:cxn ang="0">
                  <a:pos x="3" y="73"/>
                </a:cxn>
                <a:cxn ang="0">
                  <a:pos x="22" y="105"/>
                </a:cxn>
                <a:cxn ang="0">
                  <a:pos x="43" y="150"/>
                </a:cxn>
                <a:cxn ang="0">
                  <a:pos x="57" y="219"/>
                </a:cxn>
                <a:cxn ang="0">
                  <a:pos x="62" y="237"/>
                </a:cxn>
                <a:cxn ang="0">
                  <a:pos x="75" y="309"/>
                </a:cxn>
                <a:cxn ang="0">
                  <a:pos x="86" y="328"/>
                </a:cxn>
                <a:cxn ang="0">
                  <a:pos x="102" y="346"/>
                </a:cxn>
                <a:cxn ang="0">
                  <a:pos x="125" y="346"/>
                </a:cxn>
                <a:cxn ang="0">
                  <a:pos x="136" y="332"/>
                </a:cxn>
                <a:cxn ang="0">
                  <a:pos x="120" y="298"/>
                </a:cxn>
                <a:cxn ang="0">
                  <a:pos x="111" y="284"/>
                </a:cxn>
                <a:cxn ang="0">
                  <a:pos x="99" y="241"/>
                </a:cxn>
                <a:cxn ang="0">
                  <a:pos x="98" y="167"/>
                </a:cxn>
                <a:cxn ang="0">
                  <a:pos x="91" y="133"/>
                </a:cxn>
              </a:cxnLst>
              <a:rect l="0" t="0" r="r" b="b"/>
              <a:pathLst>
                <a:path w="136" h="346">
                  <a:moveTo>
                    <a:pt x="91" y="133"/>
                  </a:moveTo>
                  <a:lnTo>
                    <a:pt x="86" y="109"/>
                  </a:lnTo>
                  <a:lnTo>
                    <a:pt x="70" y="94"/>
                  </a:lnTo>
                  <a:lnTo>
                    <a:pt x="56" y="76"/>
                  </a:lnTo>
                  <a:lnTo>
                    <a:pt x="50" y="57"/>
                  </a:lnTo>
                  <a:lnTo>
                    <a:pt x="29" y="5"/>
                  </a:lnTo>
                  <a:lnTo>
                    <a:pt x="13" y="0"/>
                  </a:lnTo>
                  <a:lnTo>
                    <a:pt x="4" y="8"/>
                  </a:lnTo>
                  <a:lnTo>
                    <a:pt x="0" y="28"/>
                  </a:lnTo>
                  <a:lnTo>
                    <a:pt x="16" y="36"/>
                  </a:lnTo>
                  <a:lnTo>
                    <a:pt x="18" y="51"/>
                  </a:lnTo>
                  <a:lnTo>
                    <a:pt x="4" y="60"/>
                  </a:lnTo>
                  <a:lnTo>
                    <a:pt x="3" y="73"/>
                  </a:lnTo>
                  <a:lnTo>
                    <a:pt x="22" y="105"/>
                  </a:lnTo>
                  <a:lnTo>
                    <a:pt x="43" y="150"/>
                  </a:lnTo>
                  <a:lnTo>
                    <a:pt x="57" y="219"/>
                  </a:lnTo>
                  <a:lnTo>
                    <a:pt x="62" y="237"/>
                  </a:lnTo>
                  <a:lnTo>
                    <a:pt x="75" y="309"/>
                  </a:lnTo>
                  <a:lnTo>
                    <a:pt x="86" y="328"/>
                  </a:lnTo>
                  <a:lnTo>
                    <a:pt x="102" y="346"/>
                  </a:lnTo>
                  <a:lnTo>
                    <a:pt x="125" y="346"/>
                  </a:lnTo>
                  <a:lnTo>
                    <a:pt x="136" y="332"/>
                  </a:lnTo>
                  <a:lnTo>
                    <a:pt x="120" y="298"/>
                  </a:lnTo>
                  <a:lnTo>
                    <a:pt x="111" y="284"/>
                  </a:lnTo>
                  <a:lnTo>
                    <a:pt x="99" y="241"/>
                  </a:lnTo>
                  <a:lnTo>
                    <a:pt x="98" y="167"/>
                  </a:lnTo>
                  <a:lnTo>
                    <a:pt x="91" y="13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3" name="Freeform 232"/>
            <p:cNvSpPr>
              <a:spLocks/>
            </p:cNvSpPr>
            <p:nvPr/>
          </p:nvSpPr>
          <p:spPr bwMode="auto">
            <a:xfrm rot="21045919">
              <a:off x="1364652" y="2616812"/>
              <a:ext cx="25060" cy="36654"/>
            </a:xfrm>
            <a:custGeom>
              <a:avLst/>
              <a:gdLst/>
              <a:ahLst/>
              <a:cxnLst>
                <a:cxn ang="0">
                  <a:pos x="19" y="0"/>
                </a:cxn>
                <a:cxn ang="0">
                  <a:pos x="47" y="6"/>
                </a:cxn>
                <a:cxn ang="0">
                  <a:pos x="55" y="38"/>
                </a:cxn>
                <a:cxn ang="0">
                  <a:pos x="51" y="66"/>
                </a:cxn>
                <a:cxn ang="0">
                  <a:pos x="37" y="93"/>
                </a:cxn>
                <a:cxn ang="0">
                  <a:pos x="19" y="93"/>
                </a:cxn>
                <a:cxn ang="0">
                  <a:pos x="9" y="88"/>
                </a:cxn>
                <a:cxn ang="0">
                  <a:pos x="5" y="81"/>
                </a:cxn>
                <a:cxn ang="0">
                  <a:pos x="0" y="56"/>
                </a:cxn>
                <a:cxn ang="0">
                  <a:pos x="9" y="14"/>
                </a:cxn>
                <a:cxn ang="0">
                  <a:pos x="19" y="0"/>
                </a:cxn>
              </a:cxnLst>
              <a:rect l="0" t="0" r="r" b="b"/>
              <a:pathLst>
                <a:path w="55" h="93">
                  <a:moveTo>
                    <a:pt x="19" y="0"/>
                  </a:moveTo>
                  <a:lnTo>
                    <a:pt x="47" y="6"/>
                  </a:lnTo>
                  <a:lnTo>
                    <a:pt x="55" y="38"/>
                  </a:lnTo>
                  <a:lnTo>
                    <a:pt x="51" y="66"/>
                  </a:lnTo>
                  <a:lnTo>
                    <a:pt x="37" y="93"/>
                  </a:lnTo>
                  <a:lnTo>
                    <a:pt x="19" y="93"/>
                  </a:lnTo>
                  <a:lnTo>
                    <a:pt x="9" y="88"/>
                  </a:lnTo>
                  <a:lnTo>
                    <a:pt x="5" y="81"/>
                  </a:lnTo>
                  <a:lnTo>
                    <a:pt x="0" y="56"/>
                  </a:lnTo>
                  <a:lnTo>
                    <a:pt x="9" y="14"/>
                  </a:lnTo>
                  <a:lnTo>
                    <a:pt x="1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4" name="Freeform 233"/>
            <p:cNvSpPr>
              <a:spLocks/>
            </p:cNvSpPr>
            <p:nvPr/>
          </p:nvSpPr>
          <p:spPr bwMode="auto">
            <a:xfrm rot="21045919">
              <a:off x="1356940" y="2653465"/>
              <a:ext cx="23132" cy="57370"/>
            </a:xfrm>
            <a:custGeom>
              <a:avLst/>
              <a:gdLst/>
              <a:ahLst/>
              <a:cxnLst>
                <a:cxn ang="0">
                  <a:pos x="0" y="0"/>
                </a:cxn>
                <a:cxn ang="0">
                  <a:pos x="37" y="24"/>
                </a:cxn>
                <a:cxn ang="0">
                  <a:pos x="51" y="71"/>
                </a:cxn>
                <a:cxn ang="0">
                  <a:pos x="51" y="111"/>
                </a:cxn>
                <a:cxn ang="0">
                  <a:pos x="46" y="139"/>
                </a:cxn>
                <a:cxn ang="0">
                  <a:pos x="37" y="149"/>
                </a:cxn>
                <a:cxn ang="0">
                  <a:pos x="23" y="155"/>
                </a:cxn>
                <a:cxn ang="0">
                  <a:pos x="13" y="146"/>
                </a:cxn>
                <a:cxn ang="0">
                  <a:pos x="2" y="93"/>
                </a:cxn>
                <a:cxn ang="0">
                  <a:pos x="0" y="47"/>
                </a:cxn>
                <a:cxn ang="0">
                  <a:pos x="2" y="19"/>
                </a:cxn>
                <a:cxn ang="0">
                  <a:pos x="0" y="0"/>
                </a:cxn>
              </a:cxnLst>
              <a:rect l="0" t="0" r="r" b="b"/>
              <a:pathLst>
                <a:path w="51" h="155">
                  <a:moveTo>
                    <a:pt x="0" y="0"/>
                  </a:moveTo>
                  <a:lnTo>
                    <a:pt x="37" y="24"/>
                  </a:lnTo>
                  <a:lnTo>
                    <a:pt x="51" y="71"/>
                  </a:lnTo>
                  <a:lnTo>
                    <a:pt x="51" y="111"/>
                  </a:lnTo>
                  <a:lnTo>
                    <a:pt x="46" y="139"/>
                  </a:lnTo>
                  <a:lnTo>
                    <a:pt x="37" y="149"/>
                  </a:lnTo>
                  <a:lnTo>
                    <a:pt x="23" y="155"/>
                  </a:lnTo>
                  <a:lnTo>
                    <a:pt x="13" y="146"/>
                  </a:lnTo>
                  <a:lnTo>
                    <a:pt x="2" y="93"/>
                  </a:lnTo>
                  <a:lnTo>
                    <a:pt x="0" y="47"/>
                  </a:lnTo>
                  <a:lnTo>
                    <a:pt x="2" y="19"/>
                  </a:lnTo>
                  <a:lnTo>
                    <a:pt x="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5" name="Freeform 234"/>
            <p:cNvSpPr>
              <a:spLocks/>
            </p:cNvSpPr>
            <p:nvPr/>
          </p:nvSpPr>
          <p:spPr bwMode="auto">
            <a:xfrm rot="21045919">
              <a:off x="1399349" y="2522788"/>
              <a:ext cx="38554" cy="76494"/>
            </a:xfrm>
            <a:custGeom>
              <a:avLst/>
              <a:gdLst/>
              <a:ahLst/>
              <a:cxnLst>
                <a:cxn ang="0">
                  <a:pos x="61" y="0"/>
                </a:cxn>
                <a:cxn ang="0">
                  <a:pos x="84" y="7"/>
                </a:cxn>
                <a:cxn ang="0">
                  <a:pos x="84" y="37"/>
                </a:cxn>
                <a:cxn ang="0">
                  <a:pos x="74" y="96"/>
                </a:cxn>
                <a:cxn ang="0">
                  <a:pos x="61" y="123"/>
                </a:cxn>
                <a:cxn ang="0">
                  <a:pos x="56" y="151"/>
                </a:cxn>
                <a:cxn ang="0">
                  <a:pos x="42" y="179"/>
                </a:cxn>
                <a:cxn ang="0">
                  <a:pos x="33" y="188"/>
                </a:cxn>
                <a:cxn ang="0">
                  <a:pos x="14" y="204"/>
                </a:cxn>
                <a:cxn ang="0">
                  <a:pos x="0" y="160"/>
                </a:cxn>
                <a:cxn ang="0">
                  <a:pos x="5" y="132"/>
                </a:cxn>
                <a:cxn ang="0">
                  <a:pos x="14" y="104"/>
                </a:cxn>
                <a:cxn ang="0">
                  <a:pos x="28" y="77"/>
                </a:cxn>
                <a:cxn ang="0">
                  <a:pos x="28" y="48"/>
                </a:cxn>
                <a:cxn ang="0">
                  <a:pos x="46" y="16"/>
                </a:cxn>
                <a:cxn ang="0">
                  <a:pos x="61" y="0"/>
                </a:cxn>
              </a:cxnLst>
              <a:rect l="0" t="0" r="r" b="b"/>
              <a:pathLst>
                <a:path w="84" h="204">
                  <a:moveTo>
                    <a:pt x="61" y="0"/>
                  </a:moveTo>
                  <a:lnTo>
                    <a:pt x="84" y="7"/>
                  </a:lnTo>
                  <a:lnTo>
                    <a:pt x="84" y="37"/>
                  </a:lnTo>
                  <a:lnTo>
                    <a:pt x="74" y="96"/>
                  </a:lnTo>
                  <a:lnTo>
                    <a:pt x="61" y="123"/>
                  </a:lnTo>
                  <a:lnTo>
                    <a:pt x="56" y="151"/>
                  </a:lnTo>
                  <a:lnTo>
                    <a:pt x="42" y="179"/>
                  </a:lnTo>
                  <a:lnTo>
                    <a:pt x="33" y="188"/>
                  </a:lnTo>
                  <a:lnTo>
                    <a:pt x="14" y="204"/>
                  </a:lnTo>
                  <a:lnTo>
                    <a:pt x="0" y="160"/>
                  </a:lnTo>
                  <a:lnTo>
                    <a:pt x="5" y="132"/>
                  </a:lnTo>
                  <a:lnTo>
                    <a:pt x="14" y="104"/>
                  </a:lnTo>
                  <a:lnTo>
                    <a:pt x="28" y="77"/>
                  </a:lnTo>
                  <a:lnTo>
                    <a:pt x="28" y="48"/>
                  </a:lnTo>
                  <a:lnTo>
                    <a:pt x="46" y="16"/>
                  </a:lnTo>
                  <a:lnTo>
                    <a:pt x="61"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6" name="Freeform 235"/>
            <p:cNvSpPr>
              <a:spLocks/>
            </p:cNvSpPr>
            <p:nvPr/>
          </p:nvSpPr>
          <p:spPr bwMode="auto">
            <a:xfrm rot="21045919">
              <a:off x="2735244" y="3630360"/>
              <a:ext cx="26988" cy="15936"/>
            </a:xfrm>
            <a:custGeom>
              <a:avLst/>
              <a:gdLst/>
              <a:ahLst/>
              <a:cxnLst>
                <a:cxn ang="0">
                  <a:pos x="0" y="0"/>
                </a:cxn>
                <a:cxn ang="0">
                  <a:pos x="28" y="3"/>
                </a:cxn>
                <a:cxn ang="0">
                  <a:pos x="33" y="0"/>
                </a:cxn>
                <a:cxn ang="0">
                  <a:pos x="42" y="0"/>
                </a:cxn>
                <a:cxn ang="0">
                  <a:pos x="56" y="30"/>
                </a:cxn>
                <a:cxn ang="0">
                  <a:pos x="52" y="40"/>
                </a:cxn>
                <a:cxn ang="0">
                  <a:pos x="42" y="45"/>
                </a:cxn>
                <a:cxn ang="0">
                  <a:pos x="32" y="45"/>
                </a:cxn>
                <a:cxn ang="0">
                  <a:pos x="10" y="20"/>
                </a:cxn>
                <a:cxn ang="0">
                  <a:pos x="0" y="0"/>
                </a:cxn>
              </a:cxnLst>
              <a:rect l="0" t="0" r="r" b="b"/>
              <a:pathLst>
                <a:path w="56" h="45">
                  <a:moveTo>
                    <a:pt x="0" y="0"/>
                  </a:moveTo>
                  <a:lnTo>
                    <a:pt x="28" y="3"/>
                  </a:lnTo>
                  <a:lnTo>
                    <a:pt x="33" y="0"/>
                  </a:lnTo>
                  <a:lnTo>
                    <a:pt x="42" y="0"/>
                  </a:lnTo>
                  <a:lnTo>
                    <a:pt x="56" y="30"/>
                  </a:lnTo>
                  <a:lnTo>
                    <a:pt x="52" y="40"/>
                  </a:lnTo>
                  <a:lnTo>
                    <a:pt x="42" y="45"/>
                  </a:lnTo>
                  <a:lnTo>
                    <a:pt x="32" y="45"/>
                  </a:lnTo>
                  <a:lnTo>
                    <a:pt x="10" y="20"/>
                  </a:lnTo>
                  <a:lnTo>
                    <a:pt x="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7" name="Freeform 236"/>
            <p:cNvSpPr>
              <a:spLocks/>
            </p:cNvSpPr>
            <p:nvPr/>
          </p:nvSpPr>
          <p:spPr bwMode="auto">
            <a:xfrm rot="21045919">
              <a:off x="2773797" y="3667013"/>
              <a:ext cx="21205" cy="12749"/>
            </a:xfrm>
            <a:custGeom>
              <a:avLst/>
              <a:gdLst/>
              <a:ahLst/>
              <a:cxnLst>
                <a:cxn ang="0">
                  <a:pos x="0" y="0"/>
                </a:cxn>
                <a:cxn ang="0">
                  <a:pos x="25" y="3"/>
                </a:cxn>
                <a:cxn ang="0">
                  <a:pos x="37" y="5"/>
                </a:cxn>
                <a:cxn ang="0">
                  <a:pos x="46" y="18"/>
                </a:cxn>
                <a:cxn ang="0">
                  <a:pos x="46" y="31"/>
                </a:cxn>
                <a:cxn ang="0">
                  <a:pos x="46" y="36"/>
                </a:cxn>
                <a:cxn ang="0">
                  <a:pos x="29" y="36"/>
                </a:cxn>
                <a:cxn ang="0">
                  <a:pos x="21" y="31"/>
                </a:cxn>
                <a:cxn ang="0">
                  <a:pos x="10" y="12"/>
                </a:cxn>
                <a:cxn ang="0">
                  <a:pos x="0" y="0"/>
                </a:cxn>
              </a:cxnLst>
              <a:rect l="0" t="0" r="r" b="b"/>
              <a:pathLst>
                <a:path w="46" h="36">
                  <a:moveTo>
                    <a:pt x="0" y="0"/>
                  </a:moveTo>
                  <a:lnTo>
                    <a:pt x="25" y="3"/>
                  </a:lnTo>
                  <a:lnTo>
                    <a:pt x="37" y="5"/>
                  </a:lnTo>
                  <a:lnTo>
                    <a:pt x="46" y="18"/>
                  </a:lnTo>
                  <a:lnTo>
                    <a:pt x="46" y="31"/>
                  </a:lnTo>
                  <a:lnTo>
                    <a:pt x="46" y="36"/>
                  </a:lnTo>
                  <a:lnTo>
                    <a:pt x="29" y="36"/>
                  </a:lnTo>
                  <a:lnTo>
                    <a:pt x="21" y="31"/>
                  </a:lnTo>
                  <a:lnTo>
                    <a:pt x="10" y="12"/>
                  </a:lnTo>
                  <a:lnTo>
                    <a:pt x="0"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8" name="Freeform 237"/>
            <p:cNvSpPr>
              <a:spLocks/>
            </p:cNvSpPr>
            <p:nvPr/>
          </p:nvSpPr>
          <p:spPr bwMode="auto">
            <a:xfrm rot="21045919">
              <a:off x="2744882" y="3716416"/>
              <a:ext cx="11566" cy="15936"/>
            </a:xfrm>
            <a:custGeom>
              <a:avLst/>
              <a:gdLst/>
              <a:ahLst/>
              <a:cxnLst>
                <a:cxn ang="0">
                  <a:pos x="9" y="0"/>
                </a:cxn>
                <a:cxn ang="0">
                  <a:pos x="2" y="9"/>
                </a:cxn>
                <a:cxn ang="0">
                  <a:pos x="0" y="20"/>
                </a:cxn>
                <a:cxn ang="0">
                  <a:pos x="2" y="41"/>
                </a:cxn>
                <a:cxn ang="0">
                  <a:pos x="10" y="45"/>
                </a:cxn>
                <a:cxn ang="0">
                  <a:pos x="23" y="45"/>
                </a:cxn>
                <a:cxn ang="0">
                  <a:pos x="27" y="42"/>
                </a:cxn>
                <a:cxn ang="0">
                  <a:pos x="27" y="19"/>
                </a:cxn>
                <a:cxn ang="0">
                  <a:pos x="19" y="6"/>
                </a:cxn>
                <a:cxn ang="0">
                  <a:pos x="16" y="2"/>
                </a:cxn>
                <a:cxn ang="0">
                  <a:pos x="9" y="0"/>
                </a:cxn>
              </a:cxnLst>
              <a:rect l="0" t="0" r="r" b="b"/>
              <a:pathLst>
                <a:path w="27" h="45">
                  <a:moveTo>
                    <a:pt x="9" y="0"/>
                  </a:moveTo>
                  <a:lnTo>
                    <a:pt x="2" y="9"/>
                  </a:lnTo>
                  <a:lnTo>
                    <a:pt x="0" y="20"/>
                  </a:lnTo>
                  <a:lnTo>
                    <a:pt x="2" y="41"/>
                  </a:lnTo>
                  <a:lnTo>
                    <a:pt x="10" y="45"/>
                  </a:lnTo>
                  <a:lnTo>
                    <a:pt x="23" y="45"/>
                  </a:lnTo>
                  <a:lnTo>
                    <a:pt x="27" y="42"/>
                  </a:lnTo>
                  <a:lnTo>
                    <a:pt x="27" y="19"/>
                  </a:lnTo>
                  <a:lnTo>
                    <a:pt x="19" y="6"/>
                  </a:lnTo>
                  <a:lnTo>
                    <a:pt x="16" y="2"/>
                  </a:lnTo>
                  <a:lnTo>
                    <a:pt x="9"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39" name="Freeform 238"/>
            <p:cNvSpPr>
              <a:spLocks/>
            </p:cNvSpPr>
            <p:nvPr/>
          </p:nvSpPr>
          <p:spPr bwMode="auto">
            <a:xfrm rot="21045919">
              <a:off x="2717895" y="3686138"/>
              <a:ext cx="21205" cy="30279"/>
            </a:xfrm>
            <a:custGeom>
              <a:avLst/>
              <a:gdLst/>
              <a:ahLst/>
              <a:cxnLst>
                <a:cxn ang="0">
                  <a:pos x="17" y="0"/>
                </a:cxn>
                <a:cxn ang="0">
                  <a:pos x="24" y="4"/>
                </a:cxn>
                <a:cxn ang="0">
                  <a:pos x="29" y="13"/>
                </a:cxn>
                <a:cxn ang="0">
                  <a:pos x="43" y="28"/>
                </a:cxn>
                <a:cxn ang="0">
                  <a:pos x="47" y="45"/>
                </a:cxn>
                <a:cxn ang="0">
                  <a:pos x="34" y="57"/>
                </a:cxn>
                <a:cxn ang="0">
                  <a:pos x="31" y="73"/>
                </a:cxn>
                <a:cxn ang="0">
                  <a:pos x="24" y="77"/>
                </a:cxn>
                <a:cxn ang="0">
                  <a:pos x="18" y="78"/>
                </a:cxn>
                <a:cxn ang="0">
                  <a:pos x="10" y="77"/>
                </a:cxn>
                <a:cxn ang="0">
                  <a:pos x="5" y="67"/>
                </a:cxn>
                <a:cxn ang="0">
                  <a:pos x="0" y="49"/>
                </a:cxn>
                <a:cxn ang="0">
                  <a:pos x="1" y="25"/>
                </a:cxn>
                <a:cxn ang="0">
                  <a:pos x="17" y="0"/>
                </a:cxn>
              </a:cxnLst>
              <a:rect l="0" t="0" r="r" b="b"/>
              <a:pathLst>
                <a:path w="47" h="78">
                  <a:moveTo>
                    <a:pt x="17" y="0"/>
                  </a:moveTo>
                  <a:lnTo>
                    <a:pt x="24" y="4"/>
                  </a:lnTo>
                  <a:lnTo>
                    <a:pt x="29" y="13"/>
                  </a:lnTo>
                  <a:lnTo>
                    <a:pt x="43" y="28"/>
                  </a:lnTo>
                  <a:lnTo>
                    <a:pt x="47" y="45"/>
                  </a:lnTo>
                  <a:lnTo>
                    <a:pt x="34" y="57"/>
                  </a:lnTo>
                  <a:lnTo>
                    <a:pt x="31" y="73"/>
                  </a:lnTo>
                  <a:lnTo>
                    <a:pt x="24" y="77"/>
                  </a:lnTo>
                  <a:lnTo>
                    <a:pt x="18" y="78"/>
                  </a:lnTo>
                  <a:lnTo>
                    <a:pt x="10" y="77"/>
                  </a:lnTo>
                  <a:lnTo>
                    <a:pt x="5" y="67"/>
                  </a:lnTo>
                  <a:lnTo>
                    <a:pt x="0" y="49"/>
                  </a:lnTo>
                  <a:lnTo>
                    <a:pt x="1" y="25"/>
                  </a:lnTo>
                  <a:lnTo>
                    <a:pt x="17"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0" name="Freeform 239"/>
            <p:cNvSpPr>
              <a:spLocks/>
            </p:cNvSpPr>
            <p:nvPr/>
          </p:nvSpPr>
          <p:spPr bwMode="auto">
            <a:xfrm rot="21045919">
              <a:off x="2906809" y="3797691"/>
              <a:ext cx="28916" cy="14343"/>
            </a:xfrm>
            <a:custGeom>
              <a:avLst/>
              <a:gdLst/>
              <a:ahLst/>
              <a:cxnLst>
                <a:cxn ang="0">
                  <a:pos x="11" y="12"/>
                </a:cxn>
                <a:cxn ang="0">
                  <a:pos x="26" y="2"/>
                </a:cxn>
                <a:cxn ang="0">
                  <a:pos x="50" y="2"/>
                </a:cxn>
                <a:cxn ang="0">
                  <a:pos x="56" y="0"/>
                </a:cxn>
                <a:cxn ang="0">
                  <a:pos x="61" y="4"/>
                </a:cxn>
                <a:cxn ang="0">
                  <a:pos x="51" y="30"/>
                </a:cxn>
                <a:cxn ang="0">
                  <a:pos x="42" y="35"/>
                </a:cxn>
                <a:cxn ang="0">
                  <a:pos x="14" y="38"/>
                </a:cxn>
                <a:cxn ang="0">
                  <a:pos x="0" y="35"/>
                </a:cxn>
                <a:cxn ang="0">
                  <a:pos x="0" y="18"/>
                </a:cxn>
                <a:cxn ang="0">
                  <a:pos x="11" y="12"/>
                </a:cxn>
              </a:cxnLst>
              <a:rect l="0" t="0" r="r" b="b"/>
              <a:pathLst>
                <a:path w="61" h="38">
                  <a:moveTo>
                    <a:pt x="11" y="12"/>
                  </a:moveTo>
                  <a:lnTo>
                    <a:pt x="26" y="2"/>
                  </a:lnTo>
                  <a:lnTo>
                    <a:pt x="50" y="2"/>
                  </a:lnTo>
                  <a:lnTo>
                    <a:pt x="56" y="0"/>
                  </a:lnTo>
                  <a:lnTo>
                    <a:pt x="61" y="4"/>
                  </a:lnTo>
                  <a:lnTo>
                    <a:pt x="51" y="30"/>
                  </a:lnTo>
                  <a:lnTo>
                    <a:pt x="42" y="35"/>
                  </a:lnTo>
                  <a:lnTo>
                    <a:pt x="14" y="38"/>
                  </a:lnTo>
                  <a:lnTo>
                    <a:pt x="0" y="35"/>
                  </a:lnTo>
                  <a:lnTo>
                    <a:pt x="0" y="18"/>
                  </a:lnTo>
                  <a:lnTo>
                    <a:pt x="11" y="12"/>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1" name="Freeform 240"/>
            <p:cNvSpPr>
              <a:spLocks/>
            </p:cNvSpPr>
            <p:nvPr/>
          </p:nvSpPr>
          <p:spPr bwMode="auto">
            <a:xfrm rot="21045919">
              <a:off x="3151626" y="3839126"/>
              <a:ext cx="69396" cy="22311"/>
            </a:xfrm>
            <a:custGeom>
              <a:avLst/>
              <a:gdLst/>
              <a:ahLst/>
              <a:cxnLst>
                <a:cxn ang="0">
                  <a:pos x="23" y="0"/>
                </a:cxn>
                <a:cxn ang="0">
                  <a:pos x="51" y="3"/>
                </a:cxn>
                <a:cxn ang="0">
                  <a:pos x="113" y="3"/>
                </a:cxn>
                <a:cxn ang="0">
                  <a:pos x="153" y="8"/>
                </a:cxn>
                <a:cxn ang="0">
                  <a:pos x="156" y="13"/>
                </a:cxn>
                <a:cxn ang="0">
                  <a:pos x="156" y="32"/>
                </a:cxn>
                <a:cxn ang="0">
                  <a:pos x="146" y="42"/>
                </a:cxn>
                <a:cxn ang="0">
                  <a:pos x="119" y="56"/>
                </a:cxn>
                <a:cxn ang="0">
                  <a:pos x="13" y="60"/>
                </a:cxn>
                <a:cxn ang="0">
                  <a:pos x="9" y="56"/>
                </a:cxn>
                <a:cxn ang="0">
                  <a:pos x="0" y="27"/>
                </a:cxn>
                <a:cxn ang="0">
                  <a:pos x="9" y="3"/>
                </a:cxn>
                <a:cxn ang="0">
                  <a:pos x="23" y="0"/>
                </a:cxn>
              </a:cxnLst>
              <a:rect l="0" t="0" r="r" b="b"/>
              <a:pathLst>
                <a:path w="156" h="60">
                  <a:moveTo>
                    <a:pt x="23" y="0"/>
                  </a:moveTo>
                  <a:lnTo>
                    <a:pt x="51" y="3"/>
                  </a:lnTo>
                  <a:lnTo>
                    <a:pt x="113" y="3"/>
                  </a:lnTo>
                  <a:lnTo>
                    <a:pt x="153" y="8"/>
                  </a:lnTo>
                  <a:lnTo>
                    <a:pt x="156" y="13"/>
                  </a:lnTo>
                  <a:lnTo>
                    <a:pt x="156" y="32"/>
                  </a:lnTo>
                  <a:lnTo>
                    <a:pt x="146" y="42"/>
                  </a:lnTo>
                  <a:lnTo>
                    <a:pt x="119" y="56"/>
                  </a:lnTo>
                  <a:lnTo>
                    <a:pt x="13" y="60"/>
                  </a:lnTo>
                  <a:lnTo>
                    <a:pt x="9" y="56"/>
                  </a:lnTo>
                  <a:lnTo>
                    <a:pt x="0" y="27"/>
                  </a:lnTo>
                  <a:lnTo>
                    <a:pt x="9" y="3"/>
                  </a:lnTo>
                  <a:lnTo>
                    <a:pt x="23"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2" name="Freeform 241"/>
            <p:cNvSpPr>
              <a:spLocks/>
            </p:cNvSpPr>
            <p:nvPr/>
          </p:nvSpPr>
          <p:spPr bwMode="auto">
            <a:xfrm rot="21045919">
              <a:off x="977184" y="1987328"/>
              <a:ext cx="788429" cy="608767"/>
            </a:xfrm>
            <a:custGeom>
              <a:avLst/>
              <a:gdLst/>
              <a:ahLst/>
              <a:cxnLst>
                <a:cxn ang="0">
                  <a:pos x="961" y="1568"/>
                </a:cxn>
                <a:cxn ang="0">
                  <a:pos x="1005" y="1421"/>
                </a:cxn>
                <a:cxn ang="0">
                  <a:pos x="975" y="1302"/>
                </a:cxn>
                <a:cxn ang="0">
                  <a:pos x="961" y="1214"/>
                </a:cxn>
                <a:cxn ang="0">
                  <a:pos x="972" y="1133"/>
                </a:cxn>
                <a:cxn ang="0">
                  <a:pos x="931" y="1084"/>
                </a:cxn>
                <a:cxn ang="0">
                  <a:pos x="883" y="982"/>
                </a:cxn>
                <a:cxn ang="0">
                  <a:pos x="868" y="878"/>
                </a:cxn>
                <a:cxn ang="0">
                  <a:pos x="845" y="784"/>
                </a:cxn>
                <a:cxn ang="0">
                  <a:pos x="849" y="717"/>
                </a:cxn>
                <a:cxn ang="0">
                  <a:pos x="644" y="713"/>
                </a:cxn>
                <a:cxn ang="0">
                  <a:pos x="390" y="787"/>
                </a:cxn>
                <a:cxn ang="0">
                  <a:pos x="222" y="749"/>
                </a:cxn>
                <a:cxn ang="0">
                  <a:pos x="81" y="681"/>
                </a:cxn>
                <a:cxn ang="0">
                  <a:pos x="0" y="622"/>
                </a:cxn>
                <a:cxn ang="0">
                  <a:pos x="141" y="658"/>
                </a:cxn>
                <a:cxn ang="0">
                  <a:pos x="250" y="699"/>
                </a:cxn>
                <a:cxn ang="0">
                  <a:pos x="419" y="674"/>
                </a:cxn>
                <a:cxn ang="0">
                  <a:pos x="555" y="642"/>
                </a:cxn>
                <a:cxn ang="0">
                  <a:pos x="494" y="576"/>
                </a:cxn>
                <a:cxn ang="0">
                  <a:pos x="423" y="523"/>
                </a:cxn>
                <a:cxn ang="0">
                  <a:pos x="485" y="466"/>
                </a:cxn>
                <a:cxn ang="0">
                  <a:pos x="582" y="424"/>
                </a:cxn>
                <a:cxn ang="0">
                  <a:pos x="537" y="382"/>
                </a:cxn>
                <a:cxn ang="0">
                  <a:pos x="591" y="368"/>
                </a:cxn>
                <a:cxn ang="0">
                  <a:pos x="629" y="287"/>
                </a:cxn>
                <a:cxn ang="0">
                  <a:pos x="809" y="237"/>
                </a:cxn>
                <a:cxn ang="0">
                  <a:pos x="868" y="302"/>
                </a:cxn>
                <a:cxn ang="0">
                  <a:pos x="989" y="268"/>
                </a:cxn>
                <a:cxn ang="0">
                  <a:pos x="1018" y="231"/>
                </a:cxn>
                <a:cxn ang="0">
                  <a:pos x="991" y="93"/>
                </a:cxn>
                <a:cxn ang="0">
                  <a:pos x="1056" y="128"/>
                </a:cxn>
                <a:cxn ang="0">
                  <a:pos x="1079" y="40"/>
                </a:cxn>
                <a:cxn ang="0">
                  <a:pos x="1168" y="117"/>
                </a:cxn>
                <a:cxn ang="0">
                  <a:pos x="1139" y="199"/>
                </a:cxn>
                <a:cxn ang="0">
                  <a:pos x="1234" y="187"/>
                </a:cxn>
                <a:cxn ang="0">
                  <a:pos x="1275" y="90"/>
                </a:cxn>
                <a:cxn ang="0">
                  <a:pos x="1338" y="9"/>
                </a:cxn>
                <a:cxn ang="0">
                  <a:pos x="1407" y="52"/>
                </a:cxn>
                <a:cxn ang="0">
                  <a:pos x="1608" y="117"/>
                </a:cxn>
                <a:cxn ang="0">
                  <a:pos x="1686" y="204"/>
                </a:cxn>
                <a:cxn ang="0">
                  <a:pos x="1703" y="314"/>
                </a:cxn>
                <a:cxn ang="0">
                  <a:pos x="1672" y="354"/>
                </a:cxn>
                <a:cxn ang="0">
                  <a:pos x="1744" y="438"/>
                </a:cxn>
                <a:cxn ang="0">
                  <a:pos x="986" y="1077"/>
                </a:cxn>
                <a:cxn ang="0">
                  <a:pos x="1033" y="1260"/>
                </a:cxn>
                <a:cxn ang="0">
                  <a:pos x="1051" y="1379"/>
                </a:cxn>
                <a:cxn ang="0">
                  <a:pos x="1010" y="1521"/>
                </a:cxn>
                <a:cxn ang="0">
                  <a:pos x="957" y="1633"/>
                </a:cxn>
              </a:cxnLst>
              <a:rect l="0" t="0" r="r" b="b"/>
              <a:pathLst>
                <a:path w="1749" h="1633">
                  <a:moveTo>
                    <a:pt x="957" y="1633"/>
                  </a:moveTo>
                  <a:lnTo>
                    <a:pt x="942" y="1623"/>
                  </a:lnTo>
                  <a:lnTo>
                    <a:pt x="942" y="1600"/>
                  </a:lnTo>
                  <a:lnTo>
                    <a:pt x="961" y="1568"/>
                  </a:lnTo>
                  <a:lnTo>
                    <a:pt x="954" y="1516"/>
                  </a:lnTo>
                  <a:lnTo>
                    <a:pt x="961" y="1487"/>
                  </a:lnTo>
                  <a:lnTo>
                    <a:pt x="982" y="1436"/>
                  </a:lnTo>
                  <a:lnTo>
                    <a:pt x="1005" y="1421"/>
                  </a:lnTo>
                  <a:lnTo>
                    <a:pt x="1027" y="1352"/>
                  </a:lnTo>
                  <a:lnTo>
                    <a:pt x="1015" y="1334"/>
                  </a:lnTo>
                  <a:lnTo>
                    <a:pt x="1015" y="1308"/>
                  </a:lnTo>
                  <a:lnTo>
                    <a:pt x="975" y="1302"/>
                  </a:lnTo>
                  <a:lnTo>
                    <a:pt x="966" y="1294"/>
                  </a:lnTo>
                  <a:lnTo>
                    <a:pt x="977" y="1260"/>
                  </a:lnTo>
                  <a:lnTo>
                    <a:pt x="972" y="1226"/>
                  </a:lnTo>
                  <a:lnTo>
                    <a:pt x="961" y="1214"/>
                  </a:lnTo>
                  <a:lnTo>
                    <a:pt x="936" y="1199"/>
                  </a:lnTo>
                  <a:lnTo>
                    <a:pt x="924" y="1175"/>
                  </a:lnTo>
                  <a:lnTo>
                    <a:pt x="940" y="1147"/>
                  </a:lnTo>
                  <a:lnTo>
                    <a:pt x="972" y="1133"/>
                  </a:lnTo>
                  <a:lnTo>
                    <a:pt x="982" y="1121"/>
                  </a:lnTo>
                  <a:lnTo>
                    <a:pt x="978" y="1102"/>
                  </a:lnTo>
                  <a:lnTo>
                    <a:pt x="957" y="1095"/>
                  </a:lnTo>
                  <a:lnTo>
                    <a:pt x="931" y="1084"/>
                  </a:lnTo>
                  <a:lnTo>
                    <a:pt x="924" y="1080"/>
                  </a:lnTo>
                  <a:lnTo>
                    <a:pt x="911" y="1052"/>
                  </a:lnTo>
                  <a:lnTo>
                    <a:pt x="891" y="1019"/>
                  </a:lnTo>
                  <a:lnTo>
                    <a:pt x="883" y="982"/>
                  </a:lnTo>
                  <a:lnTo>
                    <a:pt x="868" y="942"/>
                  </a:lnTo>
                  <a:lnTo>
                    <a:pt x="883" y="914"/>
                  </a:lnTo>
                  <a:lnTo>
                    <a:pt x="883" y="906"/>
                  </a:lnTo>
                  <a:lnTo>
                    <a:pt x="868" y="878"/>
                  </a:lnTo>
                  <a:lnTo>
                    <a:pt x="868" y="863"/>
                  </a:lnTo>
                  <a:lnTo>
                    <a:pt x="883" y="830"/>
                  </a:lnTo>
                  <a:lnTo>
                    <a:pt x="859" y="798"/>
                  </a:lnTo>
                  <a:lnTo>
                    <a:pt x="845" y="784"/>
                  </a:lnTo>
                  <a:lnTo>
                    <a:pt x="854" y="764"/>
                  </a:lnTo>
                  <a:lnTo>
                    <a:pt x="863" y="759"/>
                  </a:lnTo>
                  <a:lnTo>
                    <a:pt x="868" y="731"/>
                  </a:lnTo>
                  <a:lnTo>
                    <a:pt x="849" y="717"/>
                  </a:lnTo>
                  <a:lnTo>
                    <a:pt x="793" y="722"/>
                  </a:lnTo>
                  <a:lnTo>
                    <a:pt x="690" y="713"/>
                  </a:lnTo>
                  <a:lnTo>
                    <a:pt x="663" y="702"/>
                  </a:lnTo>
                  <a:lnTo>
                    <a:pt x="644" y="713"/>
                  </a:lnTo>
                  <a:lnTo>
                    <a:pt x="624" y="745"/>
                  </a:lnTo>
                  <a:lnTo>
                    <a:pt x="596" y="764"/>
                  </a:lnTo>
                  <a:lnTo>
                    <a:pt x="503" y="773"/>
                  </a:lnTo>
                  <a:lnTo>
                    <a:pt x="390" y="787"/>
                  </a:lnTo>
                  <a:lnTo>
                    <a:pt x="294" y="794"/>
                  </a:lnTo>
                  <a:lnTo>
                    <a:pt x="273" y="787"/>
                  </a:lnTo>
                  <a:lnTo>
                    <a:pt x="245" y="759"/>
                  </a:lnTo>
                  <a:lnTo>
                    <a:pt x="222" y="749"/>
                  </a:lnTo>
                  <a:lnTo>
                    <a:pt x="150" y="738"/>
                  </a:lnTo>
                  <a:lnTo>
                    <a:pt x="135" y="729"/>
                  </a:lnTo>
                  <a:lnTo>
                    <a:pt x="105" y="691"/>
                  </a:lnTo>
                  <a:lnTo>
                    <a:pt x="81" y="681"/>
                  </a:lnTo>
                  <a:lnTo>
                    <a:pt x="47" y="679"/>
                  </a:lnTo>
                  <a:lnTo>
                    <a:pt x="11" y="661"/>
                  </a:lnTo>
                  <a:lnTo>
                    <a:pt x="2" y="643"/>
                  </a:lnTo>
                  <a:lnTo>
                    <a:pt x="0" y="622"/>
                  </a:lnTo>
                  <a:lnTo>
                    <a:pt x="14" y="613"/>
                  </a:lnTo>
                  <a:lnTo>
                    <a:pt x="50" y="603"/>
                  </a:lnTo>
                  <a:lnTo>
                    <a:pt x="71" y="635"/>
                  </a:lnTo>
                  <a:lnTo>
                    <a:pt x="141" y="658"/>
                  </a:lnTo>
                  <a:lnTo>
                    <a:pt x="157" y="675"/>
                  </a:lnTo>
                  <a:lnTo>
                    <a:pt x="167" y="704"/>
                  </a:lnTo>
                  <a:lnTo>
                    <a:pt x="221" y="697"/>
                  </a:lnTo>
                  <a:lnTo>
                    <a:pt x="250" y="699"/>
                  </a:lnTo>
                  <a:lnTo>
                    <a:pt x="273" y="713"/>
                  </a:lnTo>
                  <a:lnTo>
                    <a:pt x="348" y="722"/>
                  </a:lnTo>
                  <a:lnTo>
                    <a:pt x="386" y="707"/>
                  </a:lnTo>
                  <a:lnTo>
                    <a:pt x="419" y="674"/>
                  </a:lnTo>
                  <a:lnTo>
                    <a:pt x="446" y="656"/>
                  </a:lnTo>
                  <a:lnTo>
                    <a:pt x="485" y="661"/>
                  </a:lnTo>
                  <a:lnTo>
                    <a:pt x="550" y="656"/>
                  </a:lnTo>
                  <a:lnTo>
                    <a:pt x="555" y="642"/>
                  </a:lnTo>
                  <a:lnTo>
                    <a:pt x="491" y="621"/>
                  </a:lnTo>
                  <a:lnTo>
                    <a:pt x="481" y="606"/>
                  </a:lnTo>
                  <a:lnTo>
                    <a:pt x="485" y="590"/>
                  </a:lnTo>
                  <a:lnTo>
                    <a:pt x="494" y="576"/>
                  </a:lnTo>
                  <a:lnTo>
                    <a:pt x="489" y="551"/>
                  </a:lnTo>
                  <a:lnTo>
                    <a:pt x="471" y="537"/>
                  </a:lnTo>
                  <a:lnTo>
                    <a:pt x="433" y="537"/>
                  </a:lnTo>
                  <a:lnTo>
                    <a:pt x="423" y="523"/>
                  </a:lnTo>
                  <a:lnTo>
                    <a:pt x="435" y="516"/>
                  </a:lnTo>
                  <a:lnTo>
                    <a:pt x="478" y="508"/>
                  </a:lnTo>
                  <a:lnTo>
                    <a:pt x="474" y="491"/>
                  </a:lnTo>
                  <a:lnTo>
                    <a:pt x="485" y="466"/>
                  </a:lnTo>
                  <a:lnTo>
                    <a:pt x="508" y="452"/>
                  </a:lnTo>
                  <a:lnTo>
                    <a:pt x="537" y="442"/>
                  </a:lnTo>
                  <a:lnTo>
                    <a:pt x="568" y="442"/>
                  </a:lnTo>
                  <a:lnTo>
                    <a:pt x="582" y="424"/>
                  </a:lnTo>
                  <a:lnTo>
                    <a:pt x="545" y="409"/>
                  </a:lnTo>
                  <a:lnTo>
                    <a:pt x="522" y="404"/>
                  </a:lnTo>
                  <a:lnTo>
                    <a:pt x="513" y="391"/>
                  </a:lnTo>
                  <a:lnTo>
                    <a:pt x="537" y="382"/>
                  </a:lnTo>
                  <a:lnTo>
                    <a:pt x="550" y="341"/>
                  </a:lnTo>
                  <a:lnTo>
                    <a:pt x="564" y="329"/>
                  </a:lnTo>
                  <a:lnTo>
                    <a:pt x="578" y="338"/>
                  </a:lnTo>
                  <a:lnTo>
                    <a:pt x="591" y="368"/>
                  </a:lnTo>
                  <a:lnTo>
                    <a:pt x="619" y="372"/>
                  </a:lnTo>
                  <a:lnTo>
                    <a:pt x="633" y="357"/>
                  </a:lnTo>
                  <a:lnTo>
                    <a:pt x="629" y="324"/>
                  </a:lnTo>
                  <a:lnTo>
                    <a:pt x="629" y="287"/>
                  </a:lnTo>
                  <a:lnTo>
                    <a:pt x="638" y="259"/>
                  </a:lnTo>
                  <a:lnTo>
                    <a:pt x="653" y="244"/>
                  </a:lnTo>
                  <a:lnTo>
                    <a:pt x="695" y="236"/>
                  </a:lnTo>
                  <a:lnTo>
                    <a:pt x="809" y="237"/>
                  </a:lnTo>
                  <a:lnTo>
                    <a:pt x="814" y="272"/>
                  </a:lnTo>
                  <a:lnTo>
                    <a:pt x="845" y="276"/>
                  </a:lnTo>
                  <a:lnTo>
                    <a:pt x="854" y="283"/>
                  </a:lnTo>
                  <a:lnTo>
                    <a:pt x="868" y="302"/>
                  </a:lnTo>
                  <a:lnTo>
                    <a:pt x="906" y="317"/>
                  </a:lnTo>
                  <a:lnTo>
                    <a:pt x="951" y="315"/>
                  </a:lnTo>
                  <a:lnTo>
                    <a:pt x="977" y="297"/>
                  </a:lnTo>
                  <a:lnTo>
                    <a:pt x="989" y="268"/>
                  </a:lnTo>
                  <a:lnTo>
                    <a:pt x="1029" y="273"/>
                  </a:lnTo>
                  <a:lnTo>
                    <a:pt x="1048" y="269"/>
                  </a:lnTo>
                  <a:lnTo>
                    <a:pt x="1051" y="253"/>
                  </a:lnTo>
                  <a:lnTo>
                    <a:pt x="1018" y="231"/>
                  </a:lnTo>
                  <a:lnTo>
                    <a:pt x="1000" y="201"/>
                  </a:lnTo>
                  <a:lnTo>
                    <a:pt x="975" y="143"/>
                  </a:lnTo>
                  <a:lnTo>
                    <a:pt x="979" y="119"/>
                  </a:lnTo>
                  <a:lnTo>
                    <a:pt x="991" y="93"/>
                  </a:lnTo>
                  <a:lnTo>
                    <a:pt x="1005" y="109"/>
                  </a:lnTo>
                  <a:lnTo>
                    <a:pt x="1016" y="139"/>
                  </a:lnTo>
                  <a:lnTo>
                    <a:pt x="1039" y="144"/>
                  </a:lnTo>
                  <a:lnTo>
                    <a:pt x="1056" y="128"/>
                  </a:lnTo>
                  <a:lnTo>
                    <a:pt x="1059" y="105"/>
                  </a:lnTo>
                  <a:lnTo>
                    <a:pt x="1054" y="64"/>
                  </a:lnTo>
                  <a:lnTo>
                    <a:pt x="1061" y="26"/>
                  </a:lnTo>
                  <a:lnTo>
                    <a:pt x="1079" y="40"/>
                  </a:lnTo>
                  <a:lnTo>
                    <a:pt x="1097" y="79"/>
                  </a:lnTo>
                  <a:lnTo>
                    <a:pt x="1130" y="90"/>
                  </a:lnTo>
                  <a:lnTo>
                    <a:pt x="1164" y="107"/>
                  </a:lnTo>
                  <a:lnTo>
                    <a:pt x="1168" y="117"/>
                  </a:lnTo>
                  <a:lnTo>
                    <a:pt x="1174" y="144"/>
                  </a:lnTo>
                  <a:lnTo>
                    <a:pt x="1148" y="159"/>
                  </a:lnTo>
                  <a:lnTo>
                    <a:pt x="1136" y="175"/>
                  </a:lnTo>
                  <a:lnTo>
                    <a:pt x="1139" y="199"/>
                  </a:lnTo>
                  <a:lnTo>
                    <a:pt x="1153" y="212"/>
                  </a:lnTo>
                  <a:lnTo>
                    <a:pt x="1187" y="209"/>
                  </a:lnTo>
                  <a:lnTo>
                    <a:pt x="1223" y="201"/>
                  </a:lnTo>
                  <a:lnTo>
                    <a:pt x="1234" y="187"/>
                  </a:lnTo>
                  <a:lnTo>
                    <a:pt x="1237" y="157"/>
                  </a:lnTo>
                  <a:lnTo>
                    <a:pt x="1220" y="131"/>
                  </a:lnTo>
                  <a:lnTo>
                    <a:pt x="1244" y="107"/>
                  </a:lnTo>
                  <a:lnTo>
                    <a:pt x="1275" y="90"/>
                  </a:lnTo>
                  <a:lnTo>
                    <a:pt x="1291" y="79"/>
                  </a:lnTo>
                  <a:lnTo>
                    <a:pt x="1308" y="50"/>
                  </a:lnTo>
                  <a:lnTo>
                    <a:pt x="1319" y="18"/>
                  </a:lnTo>
                  <a:lnTo>
                    <a:pt x="1338" y="9"/>
                  </a:lnTo>
                  <a:lnTo>
                    <a:pt x="1376" y="0"/>
                  </a:lnTo>
                  <a:lnTo>
                    <a:pt x="1394" y="9"/>
                  </a:lnTo>
                  <a:lnTo>
                    <a:pt x="1403" y="22"/>
                  </a:lnTo>
                  <a:lnTo>
                    <a:pt x="1407" y="52"/>
                  </a:lnTo>
                  <a:lnTo>
                    <a:pt x="1424" y="58"/>
                  </a:lnTo>
                  <a:lnTo>
                    <a:pt x="1499" y="55"/>
                  </a:lnTo>
                  <a:lnTo>
                    <a:pt x="1538" y="64"/>
                  </a:lnTo>
                  <a:lnTo>
                    <a:pt x="1608" y="117"/>
                  </a:lnTo>
                  <a:lnTo>
                    <a:pt x="1661" y="139"/>
                  </a:lnTo>
                  <a:lnTo>
                    <a:pt x="1669" y="149"/>
                  </a:lnTo>
                  <a:lnTo>
                    <a:pt x="1666" y="189"/>
                  </a:lnTo>
                  <a:lnTo>
                    <a:pt x="1686" y="204"/>
                  </a:lnTo>
                  <a:lnTo>
                    <a:pt x="1689" y="223"/>
                  </a:lnTo>
                  <a:lnTo>
                    <a:pt x="1683" y="292"/>
                  </a:lnTo>
                  <a:lnTo>
                    <a:pt x="1694" y="299"/>
                  </a:lnTo>
                  <a:lnTo>
                    <a:pt x="1703" y="314"/>
                  </a:lnTo>
                  <a:lnTo>
                    <a:pt x="1699" y="319"/>
                  </a:lnTo>
                  <a:lnTo>
                    <a:pt x="1672" y="328"/>
                  </a:lnTo>
                  <a:lnTo>
                    <a:pt x="1666" y="345"/>
                  </a:lnTo>
                  <a:lnTo>
                    <a:pt x="1672" y="354"/>
                  </a:lnTo>
                  <a:lnTo>
                    <a:pt x="1703" y="368"/>
                  </a:lnTo>
                  <a:lnTo>
                    <a:pt x="1707" y="395"/>
                  </a:lnTo>
                  <a:lnTo>
                    <a:pt x="1731" y="409"/>
                  </a:lnTo>
                  <a:lnTo>
                    <a:pt x="1744" y="438"/>
                  </a:lnTo>
                  <a:lnTo>
                    <a:pt x="1749" y="508"/>
                  </a:lnTo>
                  <a:lnTo>
                    <a:pt x="981" y="1029"/>
                  </a:lnTo>
                  <a:lnTo>
                    <a:pt x="977" y="1048"/>
                  </a:lnTo>
                  <a:lnTo>
                    <a:pt x="986" y="1077"/>
                  </a:lnTo>
                  <a:lnTo>
                    <a:pt x="1000" y="1109"/>
                  </a:lnTo>
                  <a:lnTo>
                    <a:pt x="1010" y="1165"/>
                  </a:lnTo>
                  <a:lnTo>
                    <a:pt x="1010" y="1228"/>
                  </a:lnTo>
                  <a:lnTo>
                    <a:pt x="1033" y="1260"/>
                  </a:lnTo>
                  <a:lnTo>
                    <a:pt x="1047" y="1289"/>
                  </a:lnTo>
                  <a:lnTo>
                    <a:pt x="1056" y="1316"/>
                  </a:lnTo>
                  <a:lnTo>
                    <a:pt x="1056" y="1345"/>
                  </a:lnTo>
                  <a:lnTo>
                    <a:pt x="1051" y="1379"/>
                  </a:lnTo>
                  <a:lnTo>
                    <a:pt x="1042" y="1421"/>
                  </a:lnTo>
                  <a:lnTo>
                    <a:pt x="1028" y="1450"/>
                  </a:lnTo>
                  <a:lnTo>
                    <a:pt x="1018" y="1487"/>
                  </a:lnTo>
                  <a:lnTo>
                    <a:pt x="1010" y="1521"/>
                  </a:lnTo>
                  <a:lnTo>
                    <a:pt x="989" y="1553"/>
                  </a:lnTo>
                  <a:lnTo>
                    <a:pt x="977" y="1582"/>
                  </a:lnTo>
                  <a:lnTo>
                    <a:pt x="966" y="1610"/>
                  </a:lnTo>
                  <a:lnTo>
                    <a:pt x="957" y="1633"/>
                  </a:lnTo>
                  <a:close/>
                </a:path>
              </a:pathLst>
            </a:custGeom>
            <a:solidFill>
              <a:srgbClr val="FF7171"/>
            </a:solidFill>
            <a:ln w="12700" cmpd="sng">
              <a:solidFill>
                <a:schemeClr val="bg1"/>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3" name="Freeform 242"/>
            <p:cNvSpPr>
              <a:spLocks/>
            </p:cNvSpPr>
            <p:nvPr/>
          </p:nvSpPr>
          <p:spPr bwMode="auto">
            <a:xfrm rot="21045919">
              <a:off x="2351631" y="3936337"/>
              <a:ext cx="46265" cy="74900"/>
            </a:xfrm>
            <a:custGeom>
              <a:avLst/>
              <a:gdLst/>
              <a:ahLst/>
              <a:cxnLst>
                <a:cxn ang="0">
                  <a:pos x="55" y="193"/>
                </a:cxn>
                <a:cxn ang="0">
                  <a:pos x="64" y="178"/>
                </a:cxn>
                <a:cxn ang="0">
                  <a:pos x="83" y="164"/>
                </a:cxn>
                <a:cxn ang="0">
                  <a:pos x="90" y="133"/>
                </a:cxn>
                <a:cxn ang="0">
                  <a:pos x="93" y="49"/>
                </a:cxn>
                <a:cxn ang="0">
                  <a:pos x="97" y="10"/>
                </a:cxn>
                <a:cxn ang="0">
                  <a:pos x="81" y="0"/>
                </a:cxn>
                <a:cxn ang="0">
                  <a:pos x="65" y="5"/>
                </a:cxn>
                <a:cxn ang="0">
                  <a:pos x="43" y="31"/>
                </a:cxn>
                <a:cxn ang="0">
                  <a:pos x="0" y="28"/>
                </a:cxn>
                <a:cxn ang="0">
                  <a:pos x="0" y="104"/>
                </a:cxn>
                <a:cxn ang="0">
                  <a:pos x="0" y="192"/>
                </a:cxn>
                <a:cxn ang="0">
                  <a:pos x="0" y="198"/>
                </a:cxn>
                <a:cxn ang="0">
                  <a:pos x="24" y="198"/>
                </a:cxn>
                <a:cxn ang="0">
                  <a:pos x="38" y="188"/>
                </a:cxn>
                <a:cxn ang="0">
                  <a:pos x="55" y="193"/>
                </a:cxn>
              </a:cxnLst>
              <a:rect l="0" t="0" r="r" b="b"/>
              <a:pathLst>
                <a:path w="97" h="198">
                  <a:moveTo>
                    <a:pt x="55" y="193"/>
                  </a:moveTo>
                  <a:lnTo>
                    <a:pt x="64" y="178"/>
                  </a:lnTo>
                  <a:lnTo>
                    <a:pt x="83" y="164"/>
                  </a:lnTo>
                  <a:lnTo>
                    <a:pt x="90" y="133"/>
                  </a:lnTo>
                  <a:lnTo>
                    <a:pt x="93" y="49"/>
                  </a:lnTo>
                  <a:lnTo>
                    <a:pt x="97" y="10"/>
                  </a:lnTo>
                  <a:lnTo>
                    <a:pt x="81" y="0"/>
                  </a:lnTo>
                  <a:lnTo>
                    <a:pt x="65" y="5"/>
                  </a:lnTo>
                  <a:lnTo>
                    <a:pt x="43" y="31"/>
                  </a:lnTo>
                  <a:lnTo>
                    <a:pt x="0" y="28"/>
                  </a:lnTo>
                  <a:lnTo>
                    <a:pt x="0" y="104"/>
                  </a:lnTo>
                  <a:lnTo>
                    <a:pt x="0" y="192"/>
                  </a:lnTo>
                  <a:lnTo>
                    <a:pt x="0" y="198"/>
                  </a:lnTo>
                  <a:lnTo>
                    <a:pt x="24" y="198"/>
                  </a:lnTo>
                  <a:lnTo>
                    <a:pt x="38" y="188"/>
                  </a:lnTo>
                  <a:lnTo>
                    <a:pt x="55" y="193"/>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4" name="Freeform 243"/>
            <p:cNvSpPr>
              <a:spLocks/>
            </p:cNvSpPr>
            <p:nvPr/>
          </p:nvSpPr>
          <p:spPr bwMode="auto">
            <a:xfrm rot="21045919">
              <a:off x="2239825" y="3953867"/>
              <a:ext cx="163854" cy="127490"/>
            </a:xfrm>
            <a:custGeom>
              <a:avLst/>
              <a:gdLst/>
              <a:ahLst/>
              <a:cxnLst>
                <a:cxn ang="0">
                  <a:pos x="268" y="0"/>
                </a:cxn>
                <a:cxn ang="0">
                  <a:pos x="192" y="0"/>
                </a:cxn>
                <a:cxn ang="0">
                  <a:pos x="143" y="2"/>
                </a:cxn>
                <a:cxn ang="0">
                  <a:pos x="141" y="34"/>
                </a:cxn>
                <a:cxn ang="0">
                  <a:pos x="146" y="61"/>
                </a:cxn>
                <a:cxn ang="0">
                  <a:pos x="152" y="82"/>
                </a:cxn>
                <a:cxn ang="0">
                  <a:pos x="169" y="100"/>
                </a:cxn>
                <a:cxn ang="0">
                  <a:pos x="186" y="106"/>
                </a:cxn>
                <a:cxn ang="0">
                  <a:pos x="179" y="117"/>
                </a:cxn>
                <a:cxn ang="0">
                  <a:pos x="161" y="129"/>
                </a:cxn>
                <a:cxn ang="0">
                  <a:pos x="155" y="152"/>
                </a:cxn>
                <a:cxn ang="0">
                  <a:pos x="141" y="156"/>
                </a:cxn>
                <a:cxn ang="0">
                  <a:pos x="34" y="149"/>
                </a:cxn>
                <a:cxn ang="0">
                  <a:pos x="18" y="158"/>
                </a:cxn>
                <a:cxn ang="0">
                  <a:pos x="9" y="181"/>
                </a:cxn>
                <a:cxn ang="0">
                  <a:pos x="9" y="199"/>
                </a:cxn>
                <a:cxn ang="0">
                  <a:pos x="13" y="221"/>
                </a:cxn>
                <a:cxn ang="0">
                  <a:pos x="0" y="251"/>
                </a:cxn>
                <a:cxn ang="0">
                  <a:pos x="45" y="288"/>
                </a:cxn>
                <a:cxn ang="0">
                  <a:pos x="77" y="306"/>
                </a:cxn>
                <a:cxn ang="0">
                  <a:pos x="115" y="317"/>
                </a:cxn>
                <a:cxn ang="0">
                  <a:pos x="173" y="339"/>
                </a:cxn>
                <a:cxn ang="0">
                  <a:pos x="182" y="326"/>
                </a:cxn>
                <a:cxn ang="0">
                  <a:pos x="195" y="317"/>
                </a:cxn>
                <a:cxn ang="0">
                  <a:pos x="209" y="311"/>
                </a:cxn>
                <a:cxn ang="0">
                  <a:pos x="228" y="308"/>
                </a:cxn>
                <a:cxn ang="0">
                  <a:pos x="250" y="302"/>
                </a:cxn>
                <a:cxn ang="0">
                  <a:pos x="264" y="292"/>
                </a:cxn>
                <a:cxn ang="0">
                  <a:pos x="266" y="245"/>
                </a:cxn>
                <a:cxn ang="0">
                  <a:pos x="287" y="221"/>
                </a:cxn>
                <a:cxn ang="0">
                  <a:pos x="315" y="211"/>
                </a:cxn>
                <a:cxn ang="0">
                  <a:pos x="352" y="203"/>
                </a:cxn>
                <a:cxn ang="0">
                  <a:pos x="364" y="189"/>
                </a:cxn>
                <a:cxn ang="0">
                  <a:pos x="339" y="184"/>
                </a:cxn>
                <a:cxn ang="0">
                  <a:pos x="324" y="166"/>
                </a:cxn>
                <a:cxn ang="0">
                  <a:pos x="307" y="161"/>
                </a:cxn>
                <a:cxn ang="0">
                  <a:pos x="292" y="171"/>
                </a:cxn>
                <a:cxn ang="0">
                  <a:pos x="269" y="171"/>
                </a:cxn>
                <a:cxn ang="0">
                  <a:pos x="266" y="165"/>
                </a:cxn>
                <a:cxn ang="0">
                  <a:pos x="269" y="77"/>
                </a:cxn>
                <a:cxn ang="0">
                  <a:pos x="268" y="0"/>
                </a:cxn>
              </a:cxnLst>
              <a:rect l="0" t="0" r="r" b="b"/>
              <a:pathLst>
                <a:path w="364" h="339">
                  <a:moveTo>
                    <a:pt x="268" y="0"/>
                  </a:moveTo>
                  <a:lnTo>
                    <a:pt x="192" y="0"/>
                  </a:lnTo>
                  <a:lnTo>
                    <a:pt x="143" y="2"/>
                  </a:lnTo>
                  <a:lnTo>
                    <a:pt x="141" y="34"/>
                  </a:lnTo>
                  <a:lnTo>
                    <a:pt x="146" y="61"/>
                  </a:lnTo>
                  <a:lnTo>
                    <a:pt x="152" y="82"/>
                  </a:lnTo>
                  <a:lnTo>
                    <a:pt x="169" y="100"/>
                  </a:lnTo>
                  <a:lnTo>
                    <a:pt x="186" y="106"/>
                  </a:lnTo>
                  <a:lnTo>
                    <a:pt x="179" y="117"/>
                  </a:lnTo>
                  <a:lnTo>
                    <a:pt x="161" y="129"/>
                  </a:lnTo>
                  <a:lnTo>
                    <a:pt x="155" y="152"/>
                  </a:lnTo>
                  <a:lnTo>
                    <a:pt x="141" y="156"/>
                  </a:lnTo>
                  <a:lnTo>
                    <a:pt x="34" y="149"/>
                  </a:lnTo>
                  <a:lnTo>
                    <a:pt x="18" y="158"/>
                  </a:lnTo>
                  <a:lnTo>
                    <a:pt x="9" y="181"/>
                  </a:lnTo>
                  <a:lnTo>
                    <a:pt x="9" y="199"/>
                  </a:lnTo>
                  <a:lnTo>
                    <a:pt x="13" y="221"/>
                  </a:lnTo>
                  <a:lnTo>
                    <a:pt x="0" y="251"/>
                  </a:lnTo>
                  <a:lnTo>
                    <a:pt x="45" y="288"/>
                  </a:lnTo>
                  <a:lnTo>
                    <a:pt x="77" y="306"/>
                  </a:lnTo>
                  <a:lnTo>
                    <a:pt x="115" y="317"/>
                  </a:lnTo>
                  <a:lnTo>
                    <a:pt x="173" y="339"/>
                  </a:lnTo>
                  <a:lnTo>
                    <a:pt x="182" y="326"/>
                  </a:lnTo>
                  <a:lnTo>
                    <a:pt x="195" y="317"/>
                  </a:lnTo>
                  <a:lnTo>
                    <a:pt x="209" y="311"/>
                  </a:lnTo>
                  <a:lnTo>
                    <a:pt x="228" y="308"/>
                  </a:lnTo>
                  <a:lnTo>
                    <a:pt x="250" y="302"/>
                  </a:lnTo>
                  <a:lnTo>
                    <a:pt x="264" y="292"/>
                  </a:lnTo>
                  <a:lnTo>
                    <a:pt x="266" y="245"/>
                  </a:lnTo>
                  <a:lnTo>
                    <a:pt x="287" y="221"/>
                  </a:lnTo>
                  <a:lnTo>
                    <a:pt x="315" y="211"/>
                  </a:lnTo>
                  <a:lnTo>
                    <a:pt x="352" y="203"/>
                  </a:lnTo>
                  <a:lnTo>
                    <a:pt x="364" y="189"/>
                  </a:lnTo>
                  <a:lnTo>
                    <a:pt x="339" y="184"/>
                  </a:lnTo>
                  <a:lnTo>
                    <a:pt x="324" y="166"/>
                  </a:lnTo>
                  <a:lnTo>
                    <a:pt x="307" y="161"/>
                  </a:lnTo>
                  <a:lnTo>
                    <a:pt x="292" y="171"/>
                  </a:lnTo>
                  <a:lnTo>
                    <a:pt x="269" y="171"/>
                  </a:lnTo>
                  <a:lnTo>
                    <a:pt x="266" y="165"/>
                  </a:lnTo>
                  <a:lnTo>
                    <a:pt x="269" y="77"/>
                  </a:lnTo>
                  <a:lnTo>
                    <a:pt x="26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5" name="Freeform 244"/>
            <p:cNvSpPr>
              <a:spLocks/>
            </p:cNvSpPr>
            <p:nvPr/>
          </p:nvSpPr>
          <p:spPr bwMode="auto">
            <a:xfrm rot="21045919">
              <a:off x="2332355" y="4057453"/>
              <a:ext cx="88674" cy="44622"/>
            </a:xfrm>
            <a:custGeom>
              <a:avLst/>
              <a:gdLst/>
              <a:ahLst/>
              <a:cxnLst>
                <a:cxn ang="0">
                  <a:pos x="0" y="48"/>
                </a:cxn>
                <a:cxn ang="0">
                  <a:pos x="27" y="59"/>
                </a:cxn>
                <a:cxn ang="0">
                  <a:pos x="59" y="77"/>
                </a:cxn>
                <a:cxn ang="0">
                  <a:pos x="99" y="97"/>
                </a:cxn>
                <a:cxn ang="0">
                  <a:pos x="132" y="116"/>
                </a:cxn>
                <a:cxn ang="0">
                  <a:pos x="163" y="119"/>
                </a:cxn>
                <a:cxn ang="0">
                  <a:pos x="185" y="107"/>
                </a:cxn>
                <a:cxn ang="0">
                  <a:pos x="199" y="105"/>
                </a:cxn>
                <a:cxn ang="0">
                  <a:pos x="196" y="59"/>
                </a:cxn>
                <a:cxn ang="0">
                  <a:pos x="182" y="37"/>
                </a:cxn>
                <a:cxn ang="0">
                  <a:pos x="145" y="16"/>
                </a:cxn>
                <a:cxn ang="0">
                  <a:pos x="91" y="0"/>
                </a:cxn>
                <a:cxn ang="0">
                  <a:pos x="77" y="10"/>
                </a:cxn>
                <a:cxn ang="0">
                  <a:pos x="55" y="18"/>
                </a:cxn>
                <a:cxn ang="0">
                  <a:pos x="36" y="19"/>
                </a:cxn>
                <a:cxn ang="0">
                  <a:pos x="22" y="27"/>
                </a:cxn>
                <a:cxn ang="0">
                  <a:pos x="9" y="36"/>
                </a:cxn>
                <a:cxn ang="0">
                  <a:pos x="0" y="48"/>
                </a:cxn>
              </a:cxnLst>
              <a:rect l="0" t="0" r="r" b="b"/>
              <a:pathLst>
                <a:path w="199" h="119">
                  <a:moveTo>
                    <a:pt x="0" y="48"/>
                  </a:moveTo>
                  <a:lnTo>
                    <a:pt x="27" y="59"/>
                  </a:lnTo>
                  <a:lnTo>
                    <a:pt x="59" y="77"/>
                  </a:lnTo>
                  <a:lnTo>
                    <a:pt x="99" y="97"/>
                  </a:lnTo>
                  <a:lnTo>
                    <a:pt x="132" y="116"/>
                  </a:lnTo>
                  <a:lnTo>
                    <a:pt x="163" y="119"/>
                  </a:lnTo>
                  <a:lnTo>
                    <a:pt x="185" y="107"/>
                  </a:lnTo>
                  <a:lnTo>
                    <a:pt x="199" y="105"/>
                  </a:lnTo>
                  <a:lnTo>
                    <a:pt x="196" y="59"/>
                  </a:lnTo>
                  <a:lnTo>
                    <a:pt x="182" y="37"/>
                  </a:lnTo>
                  <a:lnTo>
                    <a:pt x="145" y="16"/>
                  </a:lnTo>
                  <a:lnTo>
                    <a:pt x="91" y="0"/>
                  </a:lnTo>
                  <a:lnTo>
                    <a:pt x="77" y="10"/>
                  </a:lnTo>
                  <a:lnTo>
                    <a:pt x="55" y="18"/>
                  </a:lnTo>
                  <a:lnTo>
                    <a:pt x="36" y="19"/>
                  </a:lnTo>
                  <a:lnTo>
                    <a:pt x="22" y="27"/>
                  </a:lnTo>
                  <a:lnTo>
                    <a:pt x="9" y="36"/>
                  </a:lnTo>
                  <a:lnTo>
                    <a:pt x="0" y="4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6" name="Freeform 245"/>
            <p:cNvSpPr>
              <a:spLocks/>
            </p:cNvSpPr>
            <p:nvPr/>
          </p:nvSpPr>
          <p:spPr bwMode="auto">
            <a:xfrm rot="21045919">
              <a:off x="2365126" y="3998489"/>
              <a:ext cx="221685" cy="97211"/>
            </a:xfrm>
            <a:custGeom>
              <a:avLst/>
              <a:gdLst/>
              <a:ahLst/>
              <a:cxnLst>
                <a:cxn ang="0">
                  <a:pos x="100" y="18"/>
                </a:cxn>
                <a:cxn ang="0">
                  <a:pos x="169" y="18"/>
                </a:cxn>
                <a:cxn ang="0">
                  <a:pos x="201" y="10"/>
                </a:cxn>
                <a:cxn ang="0">
                  <a:pos x="224" y="0"/>
                </a:cxn>
                <a:cxn ang="0">
                  <a:pos x="321" y="4"/>
                </a:cxn>
                <a:cxn ang="0">
                  <a:pos x="416" y="8"/>
                </a:cxn>
                <a:cxn ang="0">
                  <a:pos x="434" y="18"/>
                </a:cxn>
                <a:cxn ang="0">
                  <a:pos x="430" y="28"/>
                </a:cxn>
                <a:cxn ang="0">
                  <a:pos x="420" y="32"/>
                </a:cxn>
                <a:cxn ang="0">
                  <a:pos x="424" y="45"/>
                </a:cxn>
                <a:cxn ang="0">
                  <a:pos x="434" y="50"/>
                </a:cxn>
                <a:cxn ang="0">
                  <a:pos x="458" y="54"/>
                </a:cxn>
                <a:cxn ang="0">
                  <a:pos x="476" y="62"/>
                </a:cxn>
                <a:cxn ang="0">
                  <a:pos x="487" y="76"/>
                </a:cxn>
                <a:cxn ang="0">
                  <a:pos x="472" y="85"/>
                </a:cxn>
                <a:cxn ang="0">
                  <a:pos x="458" y="99"/>
                </a:cxn>
                <a:cxn ang="0">
                  <a:pos x="425" y="118"/>
                </a:cxn>
                <a:cxn ang="0">
                  <a:pos x="402" y="118"/>
                </a:cxn>
                <a:cxn ang="0">
                  <a:pos x="349" y="101"/>
                </a:cxn>
                <a:cxn ang="0">
                  <a:pos x="329" y="105"/>
                </a:cxn>
                <a:cxn ang="0">
                  <a:pos x="317" y="141"/>
                </a:cxn>
                <a:cxn ang="0">
                  <a:pos x="311" y="156"/>
                </a:cxn>
                <a:cxn ang="0">
                  <a:pos x="297" y="161"/>
                </a:cxn>
                <a:cxn ang="0">
                  <a:pos x="265" y="159"/>
                </a:cxn>
                <a:cxn ang="0">
                  <a:pos x="223" y="159"/>
                </a:cxn>
                <a:cxn ang="0">
                  <a:pos x="206" y="173"/>
                </a:cxn>
                <a:cxn ang="0">
                  <a:pos x="196" y="199"/>
                </a:cxn>
                <a:cxn ang="0">
                  <a:pos x="182" y="233"/>
                </a:cxn>
                <a:cxn ang="0">
                  <a:pos x="159" y="251"/>
                </a:cxn>
                <a:cxn ang="0">
                  <a:pos x="120" y="265"/>
                </a:cxn>
                <a:cxn ang="0">
                  <a:pos x="121" y="241"/>
                </a:cxn>
                <a:cxn ang="0">
                  <a:pos x="109" y="227"/>
                </a:cxn>
                <a:cxn ang="0">
                  <a:pos x="106" y="179"/>
                </a:cxn>
                <a:cxn ang="0">
                  <a:pos x="92" y="158"/>
                </a:cxn>
                <a:cxn ang="0">
                  <a:pos x="55" y="136"/>
                </a:cxn>
                <a:cxn ang="0">
                  <a:pos x="0" y="121"/>
                </a:cxn>
                <a:cxn ang="0">
                  <a:pos x="2" y="74"/>
                </a:cxn>
                <a:cxn ang="0">
                  <a:pos x="23" y="50"/>
                </a:cxn>
                <a:cxn ang="0">
                  <a:pos x="51" y="40"/>
                </a:cxn>
                <a:cxn ang="0">
                  <a:pos x="88" y="32"/>
                </a:cxn>
                <a:cxn ang="0">
                  <a:pos x="100" y="18"/>
                </a:cxn>
              </a:cxnLst>
              <a:rect l="0" t="0" r="r" b="b"/>
              <a:pathLst>
                <a:path w="487" h="265">
                  <a:moveTo>
                    <a:pt x="100" y="18"/>
                  </a:moveTo>
                  <a:lnTo>
                    <a:pt x="169" y="18"/>
                  </a:lnTo>
                  <a:lnTo>
                    <a:pt x="201" y="10"/>
                  </a:lnTo>
                  <a:lnTo>
                    <a:pt x="224" y="0"/>
                  </a:lnTo>
                  <a:lnTo>
                    <a:pt x="321" y="4"/>
                  </a:lnTo>
                  <a:lnTo>
                    <a:pt x="416" y="8"/>
                  </a:lnTo>
                  <a:lnTo>
                    <a:pt x="434" y="18"/>
                  </a:lnTo>
                  <a:lnTo>
                    <a:pt x="430" y="28"/>
                  </a:lnTo>
                  <a:lnTo>
                    <a:pt x="420" y="32"/>
                  </a:lnTo>
                  <a:lnTo>
                    <a:pt x="424" y="45"/>
                  </a:lnTo>
                  <a:lnTo>
                    <a:pt x="434" y="50"/>
                  </a:lnTo>
                  <a:lnTo>
                    <a:pt x="458" y="54"/>
                  </a:lnTo>
                  <a:lnTo>
                    <a:pt x="476" y="62"/>
                  </a:lnTo>
                  <a:lnTo>
                    <a:pt x="487" y="76"/>
                  </a:lnTo>
                  <a:lnTo>
                    <a:pt x="472" y="85"/>
                  </a:lnTo>
                  <a:lnTo>
                    <a:pt x="458" y="99"/>
                  </a:lnTo>
                  <a:lnTo>
                    <a:pt x="425" y="118"/>
                  </a:lnTo>
                  <a:lnTo>
                    <a:pt x="402" y="118"/>
                  </a:lnTo>
                  <a:lnTo>
                    <a:pt x="349" y="101"/>
                  </a:lnTo>
                  <a:lnTo>
                    <a:pt x="329" y="105"/>
                  </a:lnTo>
                  <a:lnTo>
                    <a:pt x="317" y="141"/>
                  </a:lnTo>
                  <a:lnTo>
                    <a:pt x="311" y="156"/>
                  </a:lnTo>
                  <a:lnTo>
                    <a:pt x="297" y="161"/>
                  </a:lnTo>
                  <a:lnTo>
                    <a:pt x="265" y="159"/>
                  </a:lnTo>
                  <a:lnTo>
                    <a:pt x="223" y="159"/>
                  </a:lnTo>
                  <a:lnTo>
                    <a:pt x="206" y="173"/>
                  </a:lnTo>
                  <a:lnTo>
                    <a:pt x="196" y="199"/>
                  </a:lnTo>
                  <a:lnTo>
                    <a:pt x="182" y="233"/>
                  </a:lnTo>
                  <a:lnTo>
                    <a:pt x="159" y="251"/>
                  </a:lnTo>
                  <a:lnTo>
                    <a:pt x="120" y="265"/>
                  </a:lnTo>
                  <a:lnTo>
                    <a:pt x="121" y="241"/>
                  </a:lnTo>
                  <a:lnTo>
                    <a:pt x="109" y="227"/>
                  </a:lnTo>
                  <a:lnTo>
                    <a:pt x="106" y="179"/>
                  </a:lnTo>
                  <a:lnTo>
                    <a:pt x="92" y="158"/>
                  </a:lnTo>
                  <a:lnTo>
                    <a:pt x="55" y="136"/>
                  </a:lnTo>
                  <a:lnTo>
                    <a:pt x="0" y="121"/>
                  </a:lnTo>
                  <a:lnTo>
                    <a:pt x="2" y="74"/>
                  </a:lnTo>
                  <a:lnTo>
                    <a:pt x="23" y="50"/>
                  </a:lnTo>
                  <a:lnTo>
                    <a:pt x="51" y="40"/>
                  </a:lnTo>
                  <a:lnTo>
                    <a:pt x="88" y="32"/>
                  </a:lnTo>
                  <a:lnTo>
                    <a:pt x="100" y="18"/>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7" name="Freeform 246"/>
            <p:cNvSpPr>
              <a:spLocks/>
            </p:cNvSpPr>
            <p:nvPr/>
          </p:nvSpPr>
          <p:spPr bwMode="auto">
            <a:xfrm rot="21045919">
              <a:off x="2428740" y="4020799"/>
              <a:ext cx="171565" cy="137052"/>
            </a:xfrm>
            <a:custGeom>
              <a:avLst/>
              <a:gdLst/>
              <a:ahLst/>
              <a:cxnLst>
                <a:cxn ang="0">
                  <a:pos x="290" y="370"/>
                </a:cxn>
                <a:cxn ang="0">
                  <a:pos x="300" y="329"/>
                </a:cxn>
                <a:cxn ang="0">
                  <a:pos x="294" y="299"/>
                </a:cxn>
                <a:cxn ang="0">
                  <a:pos x="300" y="275"/>
                </a:cxn>
                <a:cxn ang="0">
                  <a:pos x="309" y="265"/>
                </a:cxn>
                <a:cxn ang="0">
                  <a:pos x="324" y="256"/>
                </a:cxn>
                <a:cxn ang="0">
                  <a:pos x="336" y="238"/>
                </a:cxn>
                <a:cxn ang="0">
                  <a:pos x="332" y="208"/>
                </a:cxn>
                <a:cxn ang="0">
                  <a:pos x="333" y="164"/>
                </a:cxn>
                <a:cxn ang="0">
                  <a:pos x="348" y="116"/>
                </a:cxn>
                <a:cxn ang="0">
                  <a:pos x="365" y="85"/>
                </a:cxn>
                <a:cxn ang="0">
                  <a:pos x="372" y="52"/>
                </a:cxn>
                <a:cxn ang="0">
                  <a:pos x="380" y="23"/>
                </a:cxn>
                <a:cxn ang="0">
                  <a:pos x="371" y="0"/>
                </a:cxn>
                <a:cxn ang="0">
                  <a:pos x="356" y="9"/>
                </a:cxn>
                <a:cxn ang="0">
                  <a:pos x="342" y="23"/>
                </a:cxn>
                <a:cxn ang="0">
                  <a:pos x="309" y="42"/>
                </a:cxn>
                <a:cxn ang="0">
                  <a:pos x="286" y="42"/>
                </a:cxn>
                <a:cxn ang="0">
                  <a:pos x="233" y="25"/>
                </a:cxn>
                <a:cxn ang="0">
                  <a:pos x="213" y="29"/>
                </a:cxn>
                <a:cxn ang="0">
                  <a:pos x="201" y="65"/>
                </a:cxn>
                <a:cxn ang="0">
                  <a:pos x="195" y="80"/>
                </a:cxn>
                <a:cxn ang="0">
                  <a:pos x="181" y="85"/>
                </a:cxn>
                <a:cxn ang="0">
                  <a:pos x="149" y="83"/>
                </a:cxn>
                <a:cxn ang="0">
                  <a:pos x="107" y="83"/>
                </a:cxn>
                <a:cxn ang="0">
                  <a:pos x="90" y="97"/>
                </a:cxn>
                <a:cxn ang="0">
                  <a:pos x="80" y="123"/>
                </a:cxn>
                <a:cxn ang="0">
                  <a:pos x="66" y="157"/>
                </a:cxn>
                <a:cxn ang="0">
                  <a:pos x="43" y="175"/>
                </a:cxn>
                <a:cxn ang="0">
                  <a:pos x="4" y="189"/>
                </a:cxn>
                <a:cxn ang="0">
                  <a:pos x="0" y="193"/>
                </a:cxn>
                <a:cxn ang="0">
                  <a:pos x="0" y="207"/>
                </a:cxn>
                <a:cxn ang="0">
                  <a:pos x="9" y="221"/>
                </a:cxn>
                <a:cxn ang="0">
                  <a:pos x="66" y="274"/>
                </a:cxn>
                <a:cxn ang="0">
                  <a:pos x="85" y="302"/>
                </a:cxn>
                <a:cxn ang="0">
                  <a:pos x="117" y="330"/>
                </a:cxn>
                <a:cxn ang="0">
                  <a:pos x="134" y="362"/>
                </a:cxn>
                <a:cxn ang="0">
                  <a:pos x="178" y="349"/>
                </a:cxn>
                <a:cxn ang="0">
                  <a:pos x="198" y="340"/>
                </a:cxn>
                <a:cxn ang="0">
                  <a:pos x="216" y="338"/>
                </a:cxn>
                <a:cxn ang="0">
                  <a:pos x="236" y="345"/>
                </a:cxn>
                <a:cxn ang="0">
                  <a:pos x="249" y="362"/>
                </a:cxn>
                <a:cxn ang="0">
                  <a:pos x="264" y="367"/>
                </a:cxn>
                <a:cxn ang="0">
                  <a:pos x="290" y="370"/>
                </a:cxn>
              </a:cxnLst>
              <a:rect l="0" t="0" r="r" b="b"/>
              <a:pathLst>
                <a:path w="380" h="370">
                  <a:moveTo>
                    <a:pt x="290" y="370"/>
                  </a:moveTo>
                  <a:lnTo>
                    <a:pt x="300" y="329"/>
                  </a:lnTo>
                  <a:lnTo>
                    <a:pt x="294" y="299"/>
                  </a:lnTo>
                  <a:lnTo>
                    <a:pt x="300" y="275"/>
                  </a:lnTo>
                  <a:lnTo>
                    <a:pt x="309" y="265"/>
                  </a:lnTo>
                  <a:lnTo>
                    <a:pt x="324" y="256"/>
                  </a:lnTo>
                  <a:lnTo>
                    <a:pt x="336" y="238"/>
                  </a:lnTo>
                  <a:lnTo>
                    <a:pt x="332" y="208"/>
                  </a:lnTo>
                  <a:lnTo>
                    <a:pt x="333" y="164"/>
                  </a:lnTo>
                  <a:lnTo>
                    <a:pt x="348" y="116"/>
                  </a:lnTo>
                  <a:lnTo>
                    <a:pt x="365" y="85"/>
                  </a:lnTo>
                  <a:lnTo>
                    <a:pt x="372" y="52"/>
                  </a:lnTo>
                  <a:lnTo>
                    <a:pt x="380" y="23"/>
                  </a:lnTo>
                  <a:lnTo>
                    <a:pt x="371" y="0"/>
                  </a:lnTo>
                  <a:lnTo>
                    <a:pt x="356" y="9"/>
                  </a:lnTo>
                  <a:lnTo>
                    <a:pt x="342" y="23"/>
                  </a:lnTo>
                  <a:lnTo>
                    <a:pt x="309" y="42"/>
                  </a:lnTo>
                  <a:lnTo>
                    <a:pt x="286" y="42"/>
                  </a:lnTo>
                  <a:lnTo>
                    <a:pt x="233" y="25"/>
                  </a:lnTo>
                  <a:lnTo>
                    <a:pt x="213" y="29"/>
                  </a:lnTo>
                  <a:lnTo>
                    <a:pt x="201" y="65"/>
                  </a:lnTo>
                  <a:lnTo>
                    <a:pt x="195" y="80"/>
                  </a:lnTo>
                  <a:lnTo>
                    <a:pt x="181" y="85"/>
                  </a:lnTo>
                  <a:lnTo>
                    <a:pt x="149" y="83"/>
                  </a:lnTo>
                  <a:lnTo>
                    <a:pt x="107" y="83"/>
                  </a:lnTo>
                  <a:lnTo>
                    <a:pt x="90" y="97"/>
                  </a:lnTo>
                  <a:lnTo>
                    <a:pt x="80" y="123"/>
                  </a:lnTo>
                  <a:lnTo>
                    <a:pt x="66" y="157"/>
                  </a:lnTo>
                  <a:lnTo>
                    <a:pt x="43" y="175"/>
                  </a:lnTo>
                  <a:lnTo>
                    <a:pt x="4" y="189"/>
                  </a:lnTo>
                  <a:lnTo>
                    <a:pt x="0" y="193"/>
                  </a:lnTo>
                  <a:lnTo>
                    <a:pt x="0" y="207"/>
                  </a:lnTo>
                  <a:lnTo>
                    <a:pt x="9" y="221"/>
                  </a:lnTo>
                  <a:lnTo>
                    <a:pt x="66" y="274"/>
                  </a:lnTo>
                  <a:lnTo>
                    <a:pt x="85" y="302"/>
                  </a:lnTo>
                  <a:lnTo>
                    <a:pt x="117" y="330"/>
                  </a:lnTo>
                  <a:lnTo>
                    <a:pt x="134" y="362"/>
                  </a:lnTo>
                  <a:lnTo>
                    <a:pt x="178" y="349"/>
                  </a:lnTo>
                  <a:lnTo>
                    <a:pt x="198" y="340"/>
                  </a:lnTo>
                  <a:lnTo>
                    <a:pt x="216" y="338"/>
                  </a:lnTo>
                  <a:lnTo>
                    <a:pt x="236" y="345"/>
                  </a:lnTo>
                  <a:lnTo>
                    <a:pt x="249" y="362"/>
                  </a:lnTo>
                  <a:lnTo>
                    <a:pt x="264" y="367"/>
                  </a:lnTo>
                  <a:lnTo>
                    <a:pt x="290" y="37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8" name="Freeform 247"/>
            <p:cNvSpPr>
              <a:spLocks/>
            </p:cNvSpPr>
            <p:nvPr/>
          </p:nvSpPr>
          <p:spPr bwMode="auto">
            <a:xfrm rot="21045919">
              <a:off x="2505848" y="4141916"/>
              <a:ext cx="113734" cy="109961"/>
            </a:xfrm>
            <a:custGeom>
              <a:avLst/>
              <a:gdLst/>
              <a:ahLst/>
              <a:cxnLst>
                <a:cxn ang="0">
                  <a:pos x="13" y="24"/>
                </a:cxn>
                <a:cxn ang="0">
                  <a:pos x="0" y="62"/>
                </a:cxn>
                <a:cxn ang="0">
                  <a:pos x="0" y="87"/>
                </a:cxn>
                <a:cxn ang="0">
                  <a:pos x="26" y="110"/>
                </a:cxn>
                <a:cxn ang="0">
                  <a:pos x="44" y="119"/>
                </a:cxn>
                <a:cxn ang="0">
                  <a:pos x="64" y="115"/>
                </a:cxn>
                <a:cxn ang="0">
                  <a:pos x="78" y="129"/>
                </a:cxn>
                <a:cxn ang="0">
                  <a:pos x="82" y="165"/>
                </a:cxn>
                <a:cxn ang="0">
                  <a:pos x="99" y="158"/>
                </a:cxn>
                <a:cxn ang="0">
                  <a:pos x="138" y="186"/>
                </a:cxn>
                <a:cxn ang="0">
                  <a:pos x="165" y="222"/>
                </a:cxn>
                <a:cxn ang="0">
                  <a:pos x="168" y="253"/>
                </a:cxn>
                <a:cxn ang="0">
                  <a:pos x="177" y="268"/>
                </a:cxn>
                <a:cxn ang="0">
                  <a:pos x="199" y="271"/>
                </a:cxn>
                <a:cxn ang="0">
                  <a:pos x="220" y="285"/>
                </a:cxn>
                <a:cxn ang="0">
                  <a:pos x="231" y="295"/>
                </a:cxn>
                <a:cxn ang="0">
                  <a:pos x="220" y="285"/>
                </a:cxn>
                <a:cxn ang="0">
                  <a:pos x="214" y="257"/>
                </a:cxn>
                <a:cxn ang="0">
                  <a:pos x="218" y="234"/>
                </a:cxn>
                <a:cxn ang="0">
                  <a:pos x="224" y="225"/>
                </a:cxn>
                <a:cxn ang="0">
                  <a:pos x="234" y="218"/>
                </a:cxn>
                <a:cxn ang="0">
                  <a:pos x="234" y="204"/>
                </a:cxn>
                <a:cxn ang="0">
                  <a:pos x="220" y="186"/>
                </a:cxn>
                <a:cxn ang="0">
                  <a:pos x="246" y="154"/>
                </a:cxn>
                <a:cxn ang="0">
                  <a:pos x="252" y="148"/>
                </a:cxn>
                <a:cxn ang="0">
                  <a:pos x="226" y="115"/>
                </a:cxn>
                <a:cxn ang="0">
                  <a:pos x="168" y="32"/>
                </a:cxn>
                <a:cxn ang="0">
                  <a:pos x="142" y="29"/>
                </a:cxn>
                <a:cxn ang="0">
                  <a:pos x="127" y="24"/>
                </a:cxn>
                <a:cxn ang="0">
                  <a:pos x="115" y="7"/>
                </a:cxn>
                <a:cxn ang="0">
                  <a:pos x="95" y="0"/>
                </a:cxn>
                <a:cxn ang="0">
                  <a:pos x="77" y="2"/>
                </a:cxn>
                <a:cxn ang="0">
                  <a:pos x="58" y="11"/>
                </a:cxn>
                <a:cxn ang="0">
                  <a:pos x="13" y="24"/>
                </a:cxn>
              </a:cxnLst>
              <a:rect l="0" t="0" r="r" b="b"/>
              <a:pathLst>
                <a:path w="252" h="295">
                  <a:moveTo>
                    <a:pt x="13" y="24"/>
                  </a:moveTo>
                  <a:lnTo>
                    <a:pt x="0" y="62"/>
                  </a:lnTo>
                  <a:lnTo>
                    <a:pt x="0" y="87"/>
                  </a:lnTo>
                  <a:lnTo>
                    <a:pt x="26" y="110"/>
                  </a:lnTo>
                  <a:lnTo>
                    <a:pt x="44" y="119"/>
                  </a:lnTo>
                  <a:lnTo>
                    <a:pt x="64" y="115"/>
                  </a:lnTo>
                  <a:lnTo>
                    <a:pt x="78" y="129"/>
                  </a:lnTo>
                  <a:lnTo>
                    <a:pt x="82" y="165"/>
                  </a:lnTo>
                  <a:lnTo>
                    <a:pt x="99" y="158"/>
                  </a:lnTo>
                  <a:lnTo>
                    <a:pt x="138" y="186"/>
                  </a:lnTo>
                  <a:lnTo>
                    <a:pt x="165" y="222"/>
                  </a:lnTo>
                  <a:lnTo>
                    <a:pt x="168" y="253"/>
                  </a:lnTo>
                  <a:lnTo>
                    <a:pt x="177" y="268"/>
                  </a:lnTo>
                  <a:lnTo>
                    <a:pt x="199" y="271"/>
                  </a:lnTo>
                  <a:lnTo>
                    <a:pt x="220" y="285"/>
                  </a:lnTo>
                  <a:lnTo>
                    <a:pt x="231" y="295"/>
                  </a:lnTo>
                  <a:lnTo>
                    <a:pt x="220" y="285"/>
                  </a:lnTo>
                  <a:lnTo>
                    <a:pt x="214" y="257"/>
                  </a:lnTo>
                  <a:lnTo>
                    <a:pt x="218" y="234"/>
                  </a:lnTo>
                  <a:lnTo>
                    <a:pt x="224" y="225"/>
                  </a:lnTo>
                  <a:lnTo>
                    <a:pt x="234" y="218"/>
                  </a:lnTo>
                  <a:lnTo>
                    <a:pt x="234" y="204"/>
                  </a:lnTo>
                  <a:lnTo>
                    <a:pt x="220" y="186"/>
                  </a:lnTo>
                  <a:lnTo>
                    <a:pt x="246" y="154"/>
                  </a:lnTo>
                  <a:lnTo>
                    <a:pt x="252" y="148"/>
                  </a:lnTo>
                  <a:lnTo>
                    <a:pt x="226" y="115"/>
                  </a:lnTo>
                  <a:lnTo>
                    <a:pt x="168" y="32"/>
                  </a:lnTo>
                  <a:lnTo>
                    <a:pt x="142" y="29"/>
                  </a:lnTo>
                  <a:lnTo>
                    <a:pt x="127" y="24"/>
                  </a:lnTo>
                  <a:lnTo>
                    <a:pt x="115" y="7"/>
                  </a:lnTo>
                  <a:lnTo>
                    <a:pt x="95" y="0"/>
                  </a:lnTo>
                  <a:lnTo>
                    <a:pt x="77" y="2"/>
                  </a:lnTo>
                  <a:lnTo>
                    <a:pt x="58" y="11"/>
                  </a:lnTo>
                  <a:lnTo>
                    <a:pt x="13" y="24"/>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49" name="Freeform 248"/>
            <p:cNvSpPr>
              <a:spLocks/>
            </p:cNvSpPr>
            <p:nvPr/>
          </p:nvSpPr>
          <p:spPr bwMode="auto">
            <a:xfrm rot="21045919">
              <a:off x="2606087" y="4178570"/>
              <a:ext cx="229396" cy="81275"/>
            </a:xfrm>
            <a:custGeom>
              <a:avLst/>
              <a:gdLst/>
              <a:ahLst/>
              <a:cxnLst>
                <a:cxn ang="0">
                  <a:pos x="38" y="0"/>
                </a:cxn>
                <a:cxn ang="0">
                  <a:pos x="72" y="34"/>
                </a:cxn>
                <a:cxn ang="0">
                  <a:pos x="86" y="67"/>
                </a:cxn>
                <a:cxn ang="0">
                  <a:pos x="114" y="71"/>
                </a:cxn>
                <a:cxn ang="0">
                  <a:pos x="142" y="86"/>
                </a:cxn>
                <a:cxn ang="0">
                  <a:pos x="197" y="81"/>
                </a:cxn>
                <a:cxn ang="0">
                  <a:pos x="227" y="62"/>
                </a:cxn>
                <a:cxn ang="0">
                  <a:pos x="255" y="57"/>
                </a:cxn>
                <a:cxn ang="0">
                  <a:pos x="282" y="44"/>
                </a:cxn>
                <a:cxn ang="0">
                  <a:pos x="311" y="39"/>
                </a:cxn>
                <a:cxn ang="0">
                  <a:pos x="339" y="49"/>
                </a:cxn>
                <a:cxn ang="0">
                  <a:pos x="380" y="49"/>
                </a:cxn>
                <a:cxn ang="0">
                  <a:pos x="445" y="91"/>
                </a:cxn>
                <a:cxn ang="0">
                  <a:pos x="489" y="127"/>
                </a:cxn>
                <a:cxn ang="0">
                  <a:pos x="503" y="136"/>
                </a:cxn>
                <a:cxn ang="0">
                  <a:pos x="509" y="146"/>
                </a:cxn>
                <a:cxn ang="0">
                  <a:pos x="503" y="151"/>
                </a:cxn>
                <a:cxn ang="0">
                  <a:pos x="479" y="155"/>
                </a:cxn>
                <a:cxn ang="0">
                  <a:pos x="479" y="169"/>
                </a:cxn>
                <a:cxn ang="0">
                  <a:pos x="493" y="188"/>
                </a:cxn>
                <a:cxn ang="0">
                  <a:pos x="493" y="206"/>
                </a:cxn>
                <a:cxn ang="0">
                  <a:pos x="484" y="222"/>
                </a:cxn>
                <a:cxn ang="0">
                  <a:pos x="468" y="219"/>
                </a:cxn>
                <a:cxn ang="0">
                  <a:pos x="442" y="208"/>
                </a:cxn>
                <a:cxn ang="0">
                  <a:pos x="413" y="208"/>
                </a:cxn>
                <a:cxn ang="0">
                  <a:pos x="410" y="188"/>
                </a:cxn>
                <a:cxn ang="0">
                  <a:pos x="411" y="165"/>
                </a:cxn>
                <a:cxn ang="0">
                  <a:pos x="427" y="146"/>
                </a:cxn>
                <a:cxn ang="0">
                  <a:pos x="438" y="136"/>
                </a:cxn>
                <a:cxn ang="0">
                  <a:pos x="438" y="132"/>
                </a:cxn>
                <a:cxn ang="0">
                  <a:pos x="419" y="118"/>
                </a:cxn>
                <a:cxn ang="0">
                  <a:pos x="372" y="105"/>
                </a:cxn>
                <a:cxn ang="0">
                  <a:pos x="356" y="95"/>
                </a:cxn>
                <a:cxn ang="0">
                  <a:pos x="324" y="86"/>
                </a:cxn>
                <a:cxn ang="0">
                  <a:pos x="301" y="82"/>
                </a:cxn>
                <a:cxn ang="0">
                  <a:pos x="292" y="86"/>
                </a:cxn>
                <a:cxn ang="0">
                  <a:pos x="287" y="105"/>
                </a:cxn>
                <a:cxn ang="0">
                  <a:pos x="282" y="118"/>
                </a:cxn>
                <a:cxn ang="0">
                  <a:pos x="250" y="127"/>
                </a:cxn>
                <a:cxn ang="0">
                  <a:pos x="243" y="142"/>
                </a:cxn>
                <a:cxn ang="0">
                  <a:pos x="268" y="170"/>
                </a:cxn>
                <a:cxn ang="0">
                  <a:pos x="272" y="196"/>
                </a:cxn>
                <a:cxn ang="0">
                  <a:pos x="261" y="215"/>
                </a:cxn>
                <a:cxn ang="0">
                  <a:pos x="229" y="223"/>
                </a:cxn>
                <a:cxn ang="0">
                  <a:pos x="205" y="202"/>
                </a:cxn>
                <a:cxn ang="0">
                  <a:pos x="184" y="169"/>
                </a:cxn>
                <a:cxn ang="0">
                  <a:pos x="165" y="169"/>
                </a:cxn>
                <a:cxn ang="0">
                  <a:pos x="156" y="174"/>
                </a:cxn>
                <a:cxn ang="0">
                  <a:pos x="123" y="141"/>
                </a:cxn>
                <a:cxn ang="0">
                  <a:pos x="91" y="118"/>
                </a:cxn>
                <a:cxn ang="0">
                  <a:pos x="77" y="118"/>
                </a:cxn>
                <a:cxn ang="0">
                  <a:pos x="47" y="127"/>
                </a:cxn>
                <a:cxn ang="0">
                  <a:pos x="29" y="141"/>
                </a:cxn>
                <a:cxn ang="0">
                  <a:pos x="17" y="146"/>
                </a:cxn>
                <a:cxn ang="0">
                  <a:pos x="6" y="136"/>
                </a:cxn>
                <a:cxn ang="0">
                  <a:pos x="0" y="109"/>
                </a:cxn>
                <a:cxn ang="0">
                  <a:pos x="4" y="86"/>
                </a:cxn>
                <a:cxn ang="0">
                  <a:pos x="10" y="77"/>
                </a:cxn>
                <a:cxn ang="0">
                  <a:pos x="20" y="71"/>
                </a:cxn>
                <a:cxn ang="0">
                  <a:pos x="20" y="57"/>
                </a:cxn>
                <a:cxn ang="0">
                  <a:pos x="6" y="39"/>
                </a:cxn>
                <a:cxn ang="0">
                  <a:pos x="32" y="7"/>
                </a:cxn>
                <a:cxn ang="0">
                  <a:pos x="38" y="0"/>
                </a:cxn>
              </a:cxnLst>
              <a:rect l="0" t="0" r="r" b="b"/>
              <a:pathLst>
                <a:path w="509" h="223">
                  <a:moveTo>
                    <a:pt x="38" y="0"/>
                  </a:moveTo>
                  <a:lnTo>
                    <a:pt x="72" y="34"/>
                  </a:lnTo>
                  <a:lnTo>
                    <a:pt x="86" y="67"/>
                  </a:lnTo>
                  <a:lnTo>
                    <a:pt x="114" y="71"/>
                  </a:lnTo>
                  <a:lnTo>
                    <a:pt x="142" y="86"/>
                  </a:lnTo>
                  <a:lnTo>
                    <a:pt x="197" y="81"/>
                  </a:lnTo>
                  <a:lnTo>
                    <a:pt x="227" y="62"/>
                  </a:lnTo>
                  <a:lnTo>
                    <a:pt x="255" y="57"/>
                  </a:lnTo>
                  <a:lnTo>
                    <a:pt x="282" y="44"/>
                  </a:lnTo>
                  <a:lnTo>
                    <a:pt x="311" y="39"/>
                  </a:lnTo>
                  <a:lnTo>
                    <a:pt x="339" y="49"/>
                  </a:lnTo>
                  <a:lnTo>
                    <a:pt x="380" y="49"/>
                  </a:lnTo>
                  <a:lnTo>
                    <a:pt x="445" y="91"/>
                  </a:lnTo>
                  <a:lnTo>
                    <a:pt x="489" y="127"/>
                  </a:lnTo>
                  <a:lnTo>
                    <a:pt x="503" y="136"/>
                  </a:lnTo>
                  <a:lnTo>
                    <a:pt x="509" y="146"/>
                  </a:lnTo>
                  <a:lnTo>
                    <a:pt x="503" y="151"/>
                  </a:lnTo>
                  <a:lnTo>
                    <a:pt x="479" y="155"/>
                  </a:lnTo>
                  <a:lnTo>
                    <a:pt x="479" y="169"/>
                  </a:lnTo>
                  <a:lnTo>
                    <a:pt x="493" y="188"/>
                  </a:lnTo>
                  <a:lnTo>
                    <a:pt x="493" y="206"/>
                  </a:lnTo>
                  <a:lnTo>
                    <a:pt x="484" y="222"/>
                  </a:lnTo>
                  <a:lnTo>
                    <a:pt x="468" y="219"/>
                  </a:lnTo>
                  <a:lnTo>
                    <a:pt x="442" y="208"/>
                  </a:lnTo>
                  <a:lnTo>
                    <a:pt x="413" y="208"/>
                  </a:lnTo>
                  <a:lnTo>
                    <a:pt x="410" y="188"/>
                  </a:lnTo>
                  <a:lnTo>
                    <a:pt x="411" y="165"/>
                  </a:lnTo>
                  <a:lnTo>
                    <a:pt x="427" y="146"/>
                  </a:lnTo>
                  <a:lnTo>
                    <a:pt x="438" y="136"/>
                  </a:lnTo>
                  <a:lnTo>
                    <a:pt x="438" y="132"/>
                  </a:lnTo>
                  <a:lnTo>
                    <a:pt x="419" y="118"/>
                  </a:lnTo>
                  <a:lnTo>
                    <a:pt x="372" y="105"/>
                  </a:lnTo>
                  <a:lnTo>
                    <a:pt x="356" y="95"/>
                  </a:lnTo>
                  <a:lnTo>
                    <a:pt x="324" y="86"/>
                  </a:lnTo>
                  <a:lnTo>
                    <a:pt x="301" y="82"/>
                  </a:lnTo>
                  <a:lnTo>
                    <a:pt x="292" y="86"/>
                  </a:lnTo>
                  <a:lnTo>
                    <a:pt x="287" y="105"/>
                  </a:lnTo>
                  <a:lnTo>
                    <a:pt x="282" y="118"/>
                  </a:lnTo>
                  <a:lnTo>
                    <a:pt x="250" y="127"/>
                  </a:lnTo>
                  <a:lnTo>
                    <a:pt x="243" y="142"/>
                  </a:lnTo>
                  <a:lnTo>
                    <a:pt x="268" y="170"/>
                  </a:lnTo>
                  <a:lnTo>
                    <a:pt x="272" y="196"/>
                  </a:lnTo>
                  <a:lnTo>
                    <a:pt x="261" y="215"/>
                  </a:lnTo>
                  <a:lnTo>
                    <a:pt x="229" y="223"/>
                  </a:lnTo>
                  <a:lnTo>
                    <a:pt x="205" y="202"/>
                  </a:lnTo>
                  <a:lnTo>
                    <a:pt x="184" y="169"/>
                  </a:lnTo>
                  <a:lnTo>
                    <a:pt x="165" y="169"/>
                  </a:lnTo>
                  <a:lnTo>
                    <a:pt x="156" y="174"/>
                  </a:lnTo>
                  <a:lnTo>
                    <a:pt x="123" y="141"/>
                  </a:lnTo>
                  <a:lnTo>
                    <a:pt x="91" y="118"/>
                  </a:lnTo>
                  <a:lnTo>
                    <a:pt x="77" y="118"/>
                  </a:lnTo>
                  <a:lnTo>
                    <a:pt x="47" y="127"/>
                  </a:lnTo>
                  <a:lnTo>
                    <a:pt x="29" y="141"/>
                  </a:lnTo>
                  <a:lnTo>
                    <a:pt x="17" y="146"/>
                  </a:lnTo>
                  <a:lnTo>
                    <a:pt x="6" y="136"/>
                  </a:lnTo>
                  <a:lnTo>
                    <a:pt x="0" y="109"/>
                  </a:lnTo>
                  <a:lnTo>
                    <a:pt x="4" y="86"/>
                  </a:lnTo>
                  <a:lnTo>
                    <a:pt x="10" y="77"/>
                  </a:lnTo>
                  <a:lnTo>
                    <a:pt x="20" y="71"/>
                  </a:lnTo>
                  <a:lnTo>
                    <a:pt x="20" y="57"/>
                  </a:lnTo>
                  <a:lnTo>
                    <a:pt x="6" y="39"/>
                  </a:lnTo>
                  <a:lnTo>
                    <a:pt x="32" y="7"/>
                  </a:lnTo>
                  <a:lnTo>
                    <a:pt x="38" y="0"/>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0" name="Freeform 249"/>
            <p:cNvSpPr>
              <a:spLocks/>
            </p:cNvSpPr>
            <p:nvPr/>
          </p:nvSpPr>
          <p:spPr bwMode="auto">
            <a:xfrm rot="21045919">
              <a:off x="2881748" y="3837533"/>
              <a:ext cx="131083" cy="76494"/>
            </a:xfrm>
            <a:custGeom>
              <a:avLst/>
              <a:gdLst/>
              <a:ahLst/>
              <a:cxnLst>
                <a:cxn ang="0">
                  <a:pos x="254" y="7"/>
                </a:cxn>
                <a:cxn ang="0">
                  <a:pos x="205" y="11"/>
                </a:cxn>
                <a:cxn ang="0">
                  <a:pos x="152" y="0"/>
                </a:cxn>
                <a:cxn ang="0">
                  <a:pos x="127" y="0"/>
                </a:cxn>
                <a:cxn ang="0">
                  <a:pos x="111" y="14"/>
                </a:cxn>
                <a:cxn ang="0">
                  <a:pos x="111" y="30"/>
                </a:cxn>
                <a:cxn ang="0">
                  <a:pos x="117" y="40"/>
                </a:cxn>
                <a:cxn ang="0">
                  <a:pos x="131" y="53"/>
                </a:cxn>
                <a:cxn ang="0">
                  <a:pos x="163" y="63"/>
                </a:cxn>
                <a:cxn ang="0">
                  <a:pos x="182" y="86"/>
                </a:cxn>
                <a:cxn ang="0">
                  <a:pos x="182" y="104"/>
                </a:cxn>
                <a:cxn ang="0">
                  <a:pos x="177" y="109"/>
                </a:cxn>
                <a:cxn ang="0">
                  <a:pos x="131" y="104"/>
                </a:cxn>
                <a:cxn ang="0">
                  <a:pos x="92" y="100"/>
                </a:cxn>
                <a:cxn ang="0">
                  <a:pos x="60" y="94"/>
                </a:cxn>
                <a:cxn ang="0">
                  <a:pos x="27" y="94"/>
                </a:cxn>
                <a:cxn ang="0">
                  <a:pos x="14" y="104"/>
                </a:cxn>
                <a:cxn ang="0">
                  <a:pos x="4" y="133"/>
                </a:cxn>
                <a:cxn ang="0">
                  <a:pos x="4" y="142"/>
                </a:cxn>
                <a:cxn ang="0">
                  <a:pos x="0" y="147"/>
                </a:cxn>
                <a:cxn ang="0">
                  <a:pos x="14" y="156"/>
                </a:cxn>
                <a:cxn ang="0">
                  <a:pos x="18" y="162"/>
                </a:cxn>
                <a:cxn ang="0">
                  <a:pos x="131" y="171"/>
                </a:cxn>
                <a:cxn ang="0">
                  <a:pos x="167" y="176"/>
                </a:cxn>
                <a:cxn ang="0">
                  <a:pos x="205" y="165"/>
                </a:cxn>
                <a:cxn ang="0">
                  <a:pos x="233" y="165"/>
                </a:cxn>
                <a:cxn ang="0">
                  <a:pos x="259" y="187"/>
                </a:cxn>
                <a:cxn ang="0">
                  <a:pos x="279" y="208"/>
                </a:cxn>
                <a:cxn ang="0">
                  <a:pos x="286" y="183"/>
                </a:cxn>
                <a:cxn ang="0">
                  <a:pos x="269" y="153"/>
                </a:cxn>
                <a:cxn ang="0">
                  <a:pos x="247" y="139"/>
                </a:cxn>
                <a:cxn ang="0">
                  <a:pos x="237" y="132"/>
                </a:cxn>
                <a:cxn ang="0">
                  <a:pos x="237" y="123"/>
                </a:cxn>
                <a:cxn ang="0">
                  <a:pos x="247" y="113"/>
                </a:cxn>
                <a:cxn ang="0">
                  <a:pos x="261" y="105"/>
                </a:cxn>
                <a:cxn ang="0">
                  <a:pos x="265" y="94"/>
                </a:cxn>
                <a:cxn ang="0">
                  <a:pos x="256" y="85"/>
                </a:cxn>
                <a:cxn ang="0">
                  <a:pos x="245" y="68"/>
                </a:cxn>
                <a:cxn ang="0">
                  <a:pos x="251" y="53"/>
                </a:cxn>
                <a:cxn ang="0">
                  <a:pos x="261" y="46"/>
                </a:cxn>
                <a:cxn ang="0">
                  <a:pos x="263" y="36"/>
                </a:cxn>
                <a:cxn ang="0">
                  <a:pos x="263" y="20"/>
                </a:cxn>
                <a:cxn ang="0">
                  <a:pos x="254" y="7"/>
                </a:cxn>
              </a:cxnLst>
              <a:rect l="0" t="0" r="r" b="b"/>
              <a:pathLst>
                <a:path w="286" h="208">
                  <a:moveTo>
                    <a:pt x="254" y="7"/>
                  </a:moveTo>
                  <a:lnTo>
                    <a:pt x="205" y="11"/>
                  </a:lnTo>
                  <a:lnTo>
                    <a:pt x="152" y="0"/>
                  </a:lnTo>
                  <a:lnTo>
                    <a:pt x="127" y="0"/>
                  </a:lnTo>
                  <a:lnTo>
                    <a:pt x="111" y="14"/>
                  </a:lnTo>
                  <a:lnTo>
                    <a:pt x="111" y="30"/>
                  </a:lnTo>
                  <a:lnTo>
                    <a:pt x="117" y="40"/>
                  </a:lnTo>
                  <a:lnTo>
                    <a:pt x="131" y="53"/>
                  </a:lnTo>
                  <a:lnTo>
                    <a:pt x="163" y="63"/>
                  </a:lnTo>
                  <a:lnTo>
                    <a:pt x="182" y="86"/>
                  </a:lnTo>
                  <a:lnTo>
                    <a:pt x="182" y="104"/>
                  </a:lnTo>
                  <a:lnTo>
                    <a:pt x="177" y="109"/>
                  </a:lnTo>
                  <a:lnTo>
                    <a:pt x="131" y="104"/>
                  </a:lnTo>
                  <a:lnTo>
                    <a:pt x="92" y="100"/>
                  </a:lnTo>
                  <a:lnTo>
                    <a:pt x="60" y="94"/>
                  </a:lnTo>
                  <a:lnTo>
                    <a:pt x="27" y="94"/>
                  </a:lnTo>
                  <a:lnTo>
                    <a:pt x="14" y="104"/>
                  </a:lnTo>
                  <a:lnTo>
                    <a:pt x="4" y="133"/>
                  </a:lnTo>
                  <a:lnTo>
                    <a:pt x="4" y="142"/>
                  </a:lnTo>
                  <a:lnTo>
                    <a:pt x="0" y="147"/>
                  </a:lnTo>
                  <a:lnTo>
                    <a:pt x="14" y="156"/>
                  </a:lnTo>
                  <a:lnTo>
                    <a:pt x="18" y="162"/>
                  </a:lnTo>
                  <a:lnTo>
                    <a:pt x="131" y="171"/>
                  </a:lnTo>
                  <a:lnTo>
                    <a:pt x="167" y="176"/>
                  </a:lnTo>
                  <a:lnTo>
                    <a:pt x="205" y="165"/>
                  </a:lnTo>
                  <a:lnTo>
                    <a:pt x="233" y="165"/>
                  </a:lnTo>
                  <a:lnTo>
                    <a:pt x="259" y="187"/>
                  </a:lnTo>
                  <a:lnTo>
                    <a:pt x="279" y="208"/>
                  </a:lnTo>
                  <a:lnTo>
                    <a:pt x="286" y="183"/>
                  </a:lnTo>
                  <a:lnTo>
                    <a:pt x="269" y="153"/>
                  </a:lnTo>
                  <a:lnTo>
                    <a:pt x="247" y="139"/>
                  </a:lnTo>
                  <a:lnTo>
                    <a:pt x="237" y="132"/>
                  </a:lnTo>
                  <a:lnTo>
                    <a:pt x="237" y="123"/>
                  </a:lnTo>
                  <a:lnTo>
                    <a:pt x="247" y="113"/>
                  </a:lnTo>
                  <a:lnTo>
                    <a:pt x="261" y="105"/>
                  </a:lnTo>
                  <a:lnTo>
                    <a:pt x="265" y="94"/>
                  </a:lnTo>
                  <a:lnTo>
                    <a:pt x="256" y="85"/>
                  </a:lnTo>
                  <a:lnTo>
                    <a:pt x="245" y="68"/>
                  </a:lnTo>
                  <a:lnTo>
                    <a:pt x="251" y="53"/>
                  </a:lnTo>
                  <a:lnTo>
                    <a:pt x="261" y="46"/>
                  </a:lnTo>
                  <a:lnTo>
                    <a:pt x="263" y="36"/>
                  </a:lnTo>
                  <a:lnTo>
                    <a:pt x="263" y="20"/>
                  </a:lnTo>
                  <a:lnTo>
                    <a:pt x="254" y="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1" name="Freeform 250"/>
            <p:cNvSpPr>
              <a:spLocks/>
            </p:cNvSpPr>
            <p:nvPr/>
          </p:nvSpPr>
          <p:spPr bwMode="auto">
            <a:xfrm rot="21045919">
              <a:off x="2987771" y="3824783"/>
              <a:ext cx="117589" cy="68526"/>
            </a:xfrm>
            <a:custGeom>
              <a:avLst/>
              <a:gdLst/>
              <a:ahLst/>
              <a:cxnLst>
                <a:cxn ang="0">
                  <a:pos x="17" y="7"/>
                </a:cxn>
                <a:cxn ang="0">
                  <a:pos x="71" y="0"/>
                </a:cxn>
                <a:cxn ang="0">
                  <a:pos x="109" y="11"/>
                </a:cxn>
                <a:cxn ang="0">
                  <a:pos x="141" y="26"/>
                </a:cxn>
                <a:cxn ang="0">
                  <a:pos x="179" y="30"/>
                </a:cxn>
                <a:cxn ang="0">
                  <a:pos x="205" y="36"/>
                </a:cxn>
                <a:cxn ang="0">
                  <a:pos x="211" y="43"/>
                </a:cxn>
                <a:cxn ang="0">
                  <a:pos x="213" y="62"/>
                </a:cxn>
                <a:cxn ang="0">
                  <a:pos x="188" y="69"/>
                </a:cxn>
                <a:cxn ang="0">
                  <a:pos x="188" y="86"/>
                </a:cxn>
                <a:cxn ang="0">
                  <a:pos x="222" y="86"/>
                </a:cxn>
                <a:cxn ang="0">
                  <a:pos x="251" y="78"/>
                </a:cxn>
                <a:cxn ang="0">
                  <a:pos x="264" y="91"/>
                </a:cxn>
                <a:cxn ang="0">
                  <a:pos x="264" y="113"/>
                </a:cxn>
                <a:cxn ang="0">
                  <a:pos x="254" y="123"/>
                </a:cxn>
                <a:cxn ang="0">
                  <a:pos x="208" y="128"/>
                </a:cxn>
                <a:cxn ang="0">
                  <a:pos x="142" y="123"/>
                </a:cxn>
                <a:cxn ang="0">
                  <a:pos x="118" y="132"/>
                </a:cxn>
                <a:cxn ang="0">
                  <a:pos x="73" y="139"/>
                </a:cxn>
                <a:cxn ang="0">
                  <a:pos x="53" y="156"/>
                </a:cxn>
                <a:cxn ang="0">
                  <a:pos x="49" y="183"/>
                </a:cxn>
                <a:cxn ang="0">
                  <a:pos x="32" y="153"/>
                </a:cxn>
                <a:cxn ang="0">
                  <a:pos x="10" y="139"/>
                </a:cxn>
                <a:cxn ang="0">
                  <a:pos x="0" y="132"/>
                </a:cxn>
                <a:cxn ang="0">
                  <a:pos x="0" y="123"/>
                </a:cxn>
                <a:cxn ang="0">
                  <a:pos x="10" y="113"/>
                </a:cxn>
                <a:cxn ang="0">
                  <a:pos x="24" y="105"/>
                </a:cxn>
                <a:cxn ang="0">
                  <a:pos x="28" y="92"/>
                </a:cxn>
                <a:cxn ang="0">
                  <a:pos x="19" y="85"/>
                </a:cxn>
                <a:cxn ang="0">
                  <a:pos x="8" y="68"/>
                </a:cxn>
                <a:cxn ang="0">
                  <a:pos x="14" y="53"/>
                </a:cxn>
                <a:cxn ang="0">
                  <a:pos x="24" y="46"/>
                </a:cxn>
                <a:cxn ang="0">
                  <a:pos x="26" y="36"/>
                </a:cxn>
                <a:cxn ang="0">
                  <a:pos x="26" y="21"/>
                </a:cxn>
                <a:cxn ang="0">
                  <a:pos x="17" y="7"/>
                </a:cxn>
              </a:cxnLst>
              <a:rect l="0" t="0" r="r" b="b"/>
              <a:pathLst>
                <a:path w="264" h="183">
                  <a:moveTo>
                    <a:pt x="17" y="7"/>
                  </a:moveTo>
                  <a:lnTo>
                    <a:pt x="71" y="0"/>
                  </a:lnTo>
                  <a:lnTo>
                    <a:pt x="109" y="11"/>
                  </a:lnTo>
                  <a:lnTo>
                    <a:pt x="141" y="26"/>
                  </a:lnTo>
                  <a:lnTo>
                    <a:pt x="179" y="30"/>
                  </a:lnTo>
                  <a:lnTo>
                    <a:pt x="205" y="36"/>
                  </a:lnTo>
                  <a:lnTo>
                    <a:pt x="211" y="43"/>
                  </a:lnTo>
                  <a:lnTo>
                    <a:pt x="213" y="62"/>
                  </a:lnTo>
                  <a:lnTo>
                    <a:pt x="188" y="69"/>
                  </a:lnTo>
                  <a:lnTo>
                    <a:pt x="188" y="86"/>
                  </a:lnTo>
                  <a:lnTo>
                    <a:pt x="222" y="86"/>
                  </a:lnTo>
                  <a:lnTo>
                    <a:pt x="251" y="78"/>
                  </a:lnTo>
                  <a:lnTo>
                    <a:pt x="264" y="91"/>
                  </a:lnTo>
                  <a:lnTo>
                    <a:pt x="264" y="113"/>
                  </a:lnTo>
                  <a:lnTo>
                    <a:pt x="254" y="123"/>
                  </a:lnTo>
                  <a:lnTo>
                    <a:pt x="208" y="128"/>
                  </a:lnTo>
                  <a:lnTo>
                    <a:pt x="142" y="123"/>
                  </a:lnTo>
                  <a:lnTo>
                    <a:pt x="118" y="132"/>
                  </a:lnTo>
                  <a:lnTo>
                    <a:pt x="73" y="139"/>
                  </a:lnTo>
                  <a:lnTo>
                    <a:pt x="53" y="156"/>
                  </a:lnTo>
                  <a:lnTo>
                    <a:pt x="49" y="183"/>
                  </a:lnTo>
                  <a:lnTo>
                    <a:pt x="32" y="153"/>
                  </a:lnTo>
                  <a:lnTo>
                    <a:pt x="10" y="139"/>
                  </a:lnTo>
                  <a:lnTo>
                    <a:pt x="0" y="132"/>
                  </a:lnTo>
                  <a:lnTo>
                    <a:pt x="0" y="123"/>
                  </a:lnTo>
                  <a:lnTo>
                    <a:pt x="10" y="113"/>
                  </a:lnTo>
                  <a:lnTo>
                    <a:pt x="24" y="105"/>
                  </a:lnTo>
                  <a:lnTo>
                    <a:pt x="28" y="92"/>
                  </a:lnTo>
                  <a:lnTo>
                    <a:pt x="19" y="85"/>
                  </a:lnTo>
                  <a:lnTo>
                    <a:pt x="8" y="68"/>
                  </a:lnTo>
                  <a:lnTo>
                    <a:pt x="14" y="53"/>
                  </a:lnTo>
                  <a:lnTo>
                    <a:pt x="24" y="46"/>
                  </a:lnTo>
                  <a:lnTo>
                    <a:pt x="26" y="36"/>
                  </a:lnTo>
                  <a:lnTo>
                    <a:pt x="26" y="21"/>
                  </a:lnTo>
                  <a:lnTo>
                    <a:pt x="17" y="7"/>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2" name="Freeform 251"/>
            <p:cNvSpPr>
              <a:spLocks/>
            </p:cNvSpPr>
            <p:nvPr/>
          </p:nvSpPr>
          <p:spPr bwMode="auto">
            <a:xfrm rot="21045919">
              <a:off x="2600305" y="1805653"/>
              <a:ext cx="688188" cy="680480"/>
            </a:xfrm>
            <a:custGeom>
              <a:avLst/>
              <a:gdLst/>
              <a:ahLst/>
              <a:cxnLst>
                <a:cxn ang="0">
                  <a:pos x="1149" y="369"/>
                </a:cxn>
                <a:cxn ang="0">
                  <a:pos x="1121" y="421"/>
                </a:cxn>
                <a:cxn ang="0">
                  <a:pos x="1234" y="426"/>
                </a:cxn>
                <a:cxn ang="0">
                  <a:pos x="1207" y="502"/>
                </a:cxn>
                <a:cxn ang="0">
                  <a:pos x="1257" y="552"/>
                </a:cxn>
                <a:cxn ang="0">
                  <a:pos x="1187" y="546"/>
                </a:cxn>
                <a:cxn ang="0">
                  <a:pos x="1230" y="628"/>
                </a:cxn>
                <a:cxn ang="0">
                  <a:pos x="1342" y="620"/>
                </a:cxn>
                <a:cxn ang="0">
                  <a:pos x="1459" y="689"/>
                </a:cxn>
                <a:cxn ang="0">
                  <a:pos x="1421" y="742"/>
                </a:cxn>
                <a:cxn ang="0">
                  <a:pos x="1304" y="730"/>
                </a:cxn>
                <a:cxn ang="0">
                  <a:pos x="1384" y="831"/>
                </a:cxn>
                <a:cxn ang="0">
                  <a:pos x="1507" y="747"/>
                </a:cxn>
                <a:cxn ang="0">
                  <a:pos x="1517" y="821"/>
                </a:cxn>
                <a:cxn ang="0">
                  <a:pos x="1421" y="973"/>
                </a:cxn>
                <a:cxn ang="0">
                  <a:pos x="1333" y="998"/>
                </a:cxn>
                <a:cxn ang="0">
                  <a:pos x="1374" y="1080"/>
                </a:cxn>
                <a:cxn ang="0">
                  <a:pos x="1351" y="1219"/>
                </a:cxn>
                <a:cxn ang="0">
                  <a:pos x="1281" y="1280"/>
                </a:cxn>
                <a:cxn ang="0">
                  <a:pos x="1272" y="1389"/>
                </a:cxn>
                <a:cxn ang="0">
                  <a:pos x="1306" y="1548"/>
                </a:cxn>
                <a:cxn ang="0">
                  <a:pos x="1347" y="1733"/>
                </a:cxn>
                <a:cxn ang="0">
                  <a:pos x="1281" y="1805"/>
                </a:cxn>
                <a:cxn ang="0">
                  <a:pos x="1149" y="1773"/>
                </a:cxn>
                <a:cxn ang="0">
                  <a:pos x="1061" y="1740"/>
                </a:cxn>
                <a:cxn ang="0">
                  <a:pos x="953" y="1669"/>
                </a:cxn>
                <a:cxn ang="0">
                  <a:pos x="859" y="1494"/>
                </a:cxn>
                <a:cxn ang="0">
                  <a:pos x="774" y="1389"/>
                </a:cxn>
                <a:cxn ang="0">
                  <a:pos x="738" y="1286"/>
                </a:cxn>
                <a:cxn ang="0">
                  <a:pos x="743" y="1197"/>
                </a:cxn>
                <a:cxn ang="0">
                  <a:pos x="695" y="1096"/>
                </a:cxn>
                <a:cxn ang="0">
                  <a:pos x="602" y="1058"/>
                </a:cxn>
                <a:cxn ang="0">
                  <a:pos x="687" y="1040"/>
                </a:cxn>
                <a:cxn ang="0">
                  <a:pos x="583" y="987"/>
                </a:cxn>
                <a:cxn ang="0">
                  <a:pos x="541" y="921"/>
                </a:cxn>
                <a:cxn ang="0">
                  <a:pos x="460" y="799"/>
                </a:cxn>
                <a:cxn ang="0">
                  <a:pos x="344" y="689"/>
                </a:cxn>
                <a:cxn ang="0">
                  <a:pos x="142" y="708"/>
                </a:cxn>
                <a:cxn ang="0">
                  <a:pos x="58" y="634"/>
                </a:cxn>
                <a:cxn ang="0">
                  <a:pos x="118" y="578"/>
                </a:cxn>
                <a:cxn ang="0">
                  <a:pos x="0" y="534"/>
                </a:cxn>
                <a:cxn ang="0">
                  <a:pos x="78" y="465"/>
                </a:cxn>
                <a:cxn ang="0">
                  <a:pos x="128" y="399"/>
                </a:cxn>
                <a:cxn ang="0">
                  <a:pos x="74" y="342"/>
                </a:cxn>
                <a:cxn ang="0">
                  <a:pos x="153" y="335"/>
                </a:cxn>
                <a:cxn ang="0">
                  <a:pos x="223" y="236"/>
                </a:cxn>
                <a:cxn ang="0">
                  <a:pos x="308" y="199"/>
                </a:cxn>
                <a:cxn ang="0">
                  <a:pos x="349" y="162"/>
                </a:cxn>
                <a:cxn ang="0">
                  <a:pos x="487" y="24"/>
                </a:cxn>
                <a:cxn ang="0">
                  <a:pos x="588" y="15"/>
                </a:cxn>
                <a:cxn ang="0">
                  <a:pos x="538" y="99"/>
                </a:cxn>
                <a:cxn ang="0">
                  <a:pos x="593" y="96"/>
                </a:cxn>
                <a:cxn ang="0">
                  <a:pos x="631" y="46"/>
                </a:cxn>
                <a:cxn ang="0">
                  <a:pos x="704" y="112"/>
                </a:cxn>
                <a:cxn ang="0">
                  <a:pos x="761" y="24"/>
                </a:cxn>
                <a:cxn ang="0">
                  <a:pos x="818" y="116"/>
                </a:cxn>
                <a:cxn ang="0">
                  <a:pos x="948" y="240"/>
                </a:cxn>
                <a:cxn ang="0">
                  <a:pos x="1061" y="282"/>
                </a:cxn>
              </a:cxnLst>
              <a:rect l="0" t="0" r="r" b="b"/>
              <a:pathLst>
                <a:path w="1524" h="1826">
                  <a:moveTo>
                    <a:pt x="1028" y="359"/>
                  </a:moveTo>
                  <a:lnTo>
                    <a:pt x="1057" y="369"/>
                  </a:lnTo>
                  <a:lnTo>
                    <a:pt x="1093" y="364"/>
                  </a:lnTo>
                  <a:lnTo>
                    <a:pt x="1121" y="354"/>
                  </a:lnTo>
                  <a:lnTo>
                    <a:pt x="1149" y="369"/>
                  </a:lnTo>
                  <a:lnTo>
                    <a:pt x="1170" y="392"/>
                  </a:lnTo>
                  <a:lnTo>
                    <a:pt x="1156" y="412"/>
                  </a:lnTo>
                  <a:lnTo>
                    <a:pt x="1125" y="412"/>
                  </a:lnTo>
                  <a:lnTo>
                    <a:pt x="1121" y="415"/>
                  </a:lnTo>
                  <a:lnTo>
                    <a:pt x="1121" y="421"/>
                  </a:lnTo>
                  <a:lnTo>
                    <a:pt x="1125" y="426"/>
                  </a:lnTo>
                  <a:lnTo>
                    <a:pt x="1170" y="429"/>
                  </a:lnTo>
                  <a:lnTo>
                    <a:pt x="1198" y="412"/>
                  </a:lnTo>
                  <a:lnTo>
                    <a:pt x="1225" y="412"/>
                  </a:lnTo>
                  <a:lnTo>
                    <a:pt x="1234" y="426"/>
                  </a:lnTo>
                  <a:lnTo>
                    <a:pt x="1238" y="450"/>
                  </a:lnTo>
                  <a:lnTo>
                    <a:pt x="1221" y="472"/>
                  </a:lnTo>
                  <a:lnTo>
                    <a:pt x="1192" y="482"/>
                  </a:lnTo>
                  <a:lnTo>
                    <a:pt x="1190" y="499"/>
                  </a:lnTo>
                  <a:lnTo>
                    <a:pt x="1207" y="502"/>
                  </a:lnTo>
                  <a:lnTo>
                    <a:pt x="1234" y="491"/>
                  </a:lnTo>
                  <a:lnTo>
                    <a:pt x="1262" y="491"/>
                  </a:lnTo>
                  <a:lnTo>
                    <a:pt x="1274" y="509"/>
                  </a:lnTo>
                  <a:lnTo>
                    <a:pt x="1274" y="527"/>
                  </a:lnTo>
                  <a:lnTo>
                    <a:pt x="1257" y="552"/>
                  </a:lnTo>
                  <a:lnTo>
                    <a:pt x="1244" y="563"/>
                  </a:lnTo>
                  <a:lnTo>
                    <a:pt x="1230" y="563"/>
                  </a:lnTo>
                  <a:lnTo>
                    <a:pt x="1225" y="556"/>
                  </a:lnTo>
                  <a:lnTo>
                    <a:pt x="1198" y="538"/>
                  </a:lnTo>
                  <a:lnTo>
                    <a:pt x="1187" y="546"/>
                  </a:lnTo>
                  <a:lnTo>
                    <a:pt x="1188" y="565"/>
                  </a:lnTo>
                  <a:lnTo>
                    <a:pt x="1199" y="583"/>
                  </a:lnTo>
                  <a:lnTo>
                    <a:pt x="1211" y="620"/>
                  </a:lnTo>
                  <a:lnTo>
                    <a:pt x="1221" y="628"/>
                  </a:lnTo>
                  <a:lnTo>
                    <a:pt x="1230" y="628"/>
                  </a:lnTo>
                  <a:lnTo>
                    <a:pt x="1257" y="623"/>
                  </a:lnTo>
                  <a:lnTo>
                    <a:pt x="1262" y="634"/>
                  </a:lnTo>
                  <a:lnTo>
                    <a:pt x="1281" y="652"/>
                  </a:lnTo>
                  <a:lnTo>
                    <a:pt x="1310" y="634"/>
                  </a:lnTo>
                  <a:lnTo>
                    <a:pt x="1342" y="620"/>
                  </a:lnTo>
                  <a:lnTo>
                    <a:pt x="1370" y="620"/>
                  </a:lnTo>
                  <a:lnTo>
                    <a:pt x="1393" y="628"/>
                  </a:lnTo>
                  <a:lnTo>
                    <a:pt x="1421" y="657"/>
                  </a:lnTo>
                  <a:lnTo>
                    <a:pt x="1454" y="680"/>
                  </a:lnTo>
                  <a:lnTo>
                    <a:pt x="1459" y="689"/>
                  </a:lnTo>
                  <a:lnTo>
                    <a:pt x="1463" y="708"/>
                  </a:lnTo>
                  <a:lnTo>
                    <a:pt x="1463" y="719"/>
                  </a:lnTo>
                  <a:lnTo>
                    <a:pt x="1459" y="733"/>
                  </a:lnTo>
                  <a:lnTo>
                    <a:pt x="1450" y="737"/>
                  </a:lnTo>
                  <a:lnTo>
                    <a:pt x="1421" y="742"/>
                  </a:lnTo>
                  <a:lnTo>
                    <a:pt x="1389" y="733"/>
                  </a:lnTo>
                  <a:lnTo>
                    <a:pt x="1361" y="705"/>
                  </a:lnTo>
                  <a:lnTo>
                    <a:pt x="1313" y="698"/>
                  </a:lnTo>
                  <a:lnTo>
                    <a:pt x="1301" y="714"/>
                  </a:lnTo>
                  <a:lnTo>
                    <a:pt x="1304" y="730"/>
                  </a:lnTo>
                  <a:lnTo>
                    <a:pt x="1339" y="746"/>
                  </a:lnTo>
                  <a:lnTo>
                    <a:pt x="1335" y="780"/>
                  </a:lnTo>
                  <a:lnTo>
                    <a:pt x="1358" y="797"/>
                  </a:lnTo>
                  <a:lnTo>
                    <a:pt x="1366" y="825"/>
                  </a:lnTo>
                  <a:lnTo>
                    <a:pt x="1384" y="831"/>
                  </a:lnTo>
                  <a:lnTo>
                    <a:pt x="1393" y="821"/>
                  </a:lnTo>
                  <a:lnTo>
                    <a:pt x="1412" y="789"/>
                  </a:lnTo>
                  <a:lnTo>
                    <a:pt x="1436" y="761"/>
                  </a:lnTo>
                  <a:lnTo>
                    <a:pt x="1470" y="751"/>
                  </a:lnTo>
                  <a:lnTo>
                    <a:pt x="1507" y="747"/>
                  </a:lnTo>
                  <a:lnTo>
                    <a:pt x="1517" y="751"/>
                  </a:lnTo>
                  <a:lnTo>
                    <a:pt x="1521" y="761"/>
                  </a:lnTo>
                  <a:lnTo>
                    <a:pt x="1524" y="780"/>
                  </a:lnTo>
                  <a:lnTo>
                    <a:pt x="1521" y="795"/>
                  </a:lnTo>
                  <a:lnTo>
                    <a:pt x="1517" y="821"/>
                  </a:lnTo>
                  <a:lnTo>
                    <a:pt x="1491" y="859"/>
                  </a:lnTo>
                  <a:lnTo>
                    <a:pt x="1474" y="916"/>
                  </a:lnTo>
                  <a:lnTo>
                    <a:pt x="1459" y="944"/>
                  </a:lnTo>
                  <a:lnTo>
                    <a:pt x="1433" y="964"/>
                  </a:lnTo>
                  <a:lnTo>
                    <a:pt x="1421" y="973"/>
                  </a:lnTo>
                  <a:lnTo>
                    <a:pt x="1407" y="1005"/>
                  </a:lnTo>
                  <a:lnTo>
                    <a:pt x="1393" y="1021"/>
                  </a:lnTo>
                  <a:lnTo>
                    <a:pt x="1366" y="1021"/>
                  </a:lnTo>
                  <a:lnTo>
                    <a:pt x="1361" y="1016"/>
                  </a:lnTo>
                  <a:lnTo>
                    <a:pt x="1333" y="998"/>
                  </a:lnTo>
                  <a:lnTo>
                    <a:pt x="1325" y="1001"/>
                  </a:lnTo>
                  <a:lnTo>
                    <a:pt x="1329" y="1018"/>
                  </a:lnTo>
                  <a:lnTo>
                    <a:pt x="1351" y="1032"/>
                  </a:lnTo>
                  <a:lnTo>
                    <a:pt x="1356" y="1063"/>
                  </a:lnTo>
                  <a:lnTo>
                    <a:pt x="1374" y="1080"/>
                  </a:lnTo>
                  <a:lnTo>
                    <a:pt x="1381" y="1103"/>
                  </a:lnTo>
                  <a:lnTo>
                    <a:pt x="1380" y="1135"/>
                  </a:lnTo>
                  <a:lnTo>
                    <a:pt x="1389" y="1172"/>
                  </a:lnTo>
                  <a:lnTo>
                    <a:pt x="1380" y="1200"/>
                  </a:lnTo>
                  <a:lnTo>
                    <a:pt x="1351" y="1219"/>
                  </a:lnTo>
                  <a:lnTo>
                    <a:pt x="1329" y="1233"/>
                  </a:lnTo>
                  <a:lnTo>
                    <a:pt x="1324" y="1261"/>
                  </a:lnTo>
                  <a:lnTo>
                    <a:pt x="1319" y="1275"/>
                  </a:lnTo>
                  <a:lnTo>
                    <a:pt x="1310" y="1280"/>
                  </a:lnTo>
                  <a:lnTo>
                    <a:pt x="1281" y="1280"/>
                  </a:lnTo>
                  <a:lnTo>
                    <a:pt x="1272" y="1289"/>
                  </a:lnTo>
                  <a:lnTo>
                    <a:pt x="1285" y="1323"/>
                  </a:lnTo>
                  <a:lnTo>
                    <a:pt x="1288" y="1343"/>
                  </a:lnTo>
                  <a:lnTo>
                    <a:pt x="1276" y="1362"/>
                  </a:lnTo>
                  <a:lnTo>
                    <a:pt x="1272" y="1389"/>
                  </a:lnTo>
                  <a:lnTo>
                    <a:pt x="1294" y="1419"/>
                  </a:lnTo>
                  <a:lnTo>
                    <a:pt x="1298" y="1444"/>
                  </a:lnTo>
                  <a:lnTo>
                    <a:pt x="1281" y="1484"/>
                  </a:lnTo>
                  <a:lnTo>
                    <a:pt x="1290" y="1521"/>
                  </a:lnTo>
                  <a:lnTo>
                    <a:pt x="1306" y="1548"/>
                  </a:lnTo>
                  <a:lnTo>
                    <a:pt x="1310" y="1562"/>
                  </a:lnTo>
                  <a:lnTo>
                    <a:pt x="1304" y="1611"/>
                  </a:lnTo>
                  <a:lnTo>
                    <a:pt x="1329" y="1631"/>
                  </a:lnTo>
                  <a:lnTo>
                    <a:pt x="1340" y="1681"/>
                  </a:lnTo>
                  <a:lnTo>
                    <a:pt x="1347" y="1733"/>
                  </a:lnTo>
                  <a:lnTo>
                    <a:pt x="1336" y="1763"/>
                  </a:lnTo>
                  <a:lnTo>
                    <a:pt x="1333" y="1810"/>
                  </a:lnTo>
                  <a:lnTo>
                    <a:pt x="1333" y="1820"/>
                  </a:lnTo>
                  <a:lnTo>
                    <a:pt x="1310" y="1826"/>
                  </a:lnTo>
                  <a:lnTo>
                    <a:pt x="1281" y="1805"/>
                  </a:lnTo>
                  <a:lnTo>
                    <a:pt x="1248" y="1776"/>
                  </a:lnTo>
                  <a:lnTo>
                    <a:pt x="1198" y="1726"/>
                  </a:lnTo>
                  <a:lnTo>
                    <a:pt x="1188" y="1726"/>
                  </a:lnTo>
                  <a:lnTo>
                    <a:pt x="1170" y="1745"/>
                  </a:lnTo>
                  <a:lnTo>
                    <a:pt x="1149" y="1773"/>
                  </a:lnTo>
                  <a:lnTo>
                    <a:pt x="1131" y="1773"/>
                  </a:lnTo>
                  <a:lnTo>
                    <a:pt x="1117" y="1768"/>
                  </a:lnTo>
                  <a:lnTo>
                    <a:pt x="1107" y="1749"/>
                  </a:lnTo>
                  <a:lnTo>
                    <a:pt x="1089" y="1733"/>
                  </a:lnTo>
                  <a:lnTo>
                    <a:pt x="1061" y="1740"/>
                  </a:lnTo>
                  <a:lnTo>
                    <a:pt x="1033" y="1726"/>
                  </a:lnTo>
                  <a:lnTo>
                    <a:pt x="1024" y="1710"/>
                  </a:lnTo>
                  <a:lnTo>
                    <a:pt x="1014" y="1684"/>
                  </a:lnTo>
                  <a:lnTo>
                    <a:pt x="976" y="1678"/>
                  </a:lnTo>
                  <a:lnTo>
                    <a:pt x="953" y="1669"/>
                  </a:lnTo>
                  <a:lnTo>
                    <a:pt x="943" y="1603"/>
                  </a:lnTo>
                  <a:lnTo>
                    <a:pt x="929" y="1584"/>
                  </a:lnTo>
                  <a:lnTo>
                    <a:pt x="902" y="1575"/>
                  </a:lnTo>
                  <a:lnTo>
                    <a:pt x="869" y="1550"/>
                  </a:lnTo>
                  <a:lnTo>
                    <a:pt x="859" y="1494"/>
                  </a:lnTo>
                  <a:lnTo>
                    <a:pt x="844" y="1470"/>
                  </a:lnTo>
                  <a:lnTo>
                    <a:pt x="836" y="1470"/>
                  </a:lnTo>
                  <a:lnTo>
                    <a:pt x="798" y="1451"/>
                  </a:lnTo>
                  <a:lnTo>
                    <a:pt x="786" y="1422"/>
                  </a:lnTo>
                  <a:lnTo>
                    <a:pt x="774" y="1389"/>
                  </a:lnTo>
                  <a:lnTo>
                    <a:pt x="747" y="1380"/>
                  </a:lnTo>
                  <a:lnTo>
                    <a:pt x="738" y="1367"/>
                  </a:lnTo>
                  <a:lnTo>
                    <a:pt x="732" y="1348"/>
                  </a:lnTo>
                  <a:lnTo>
                    <a:pt x="738" y="1316"/>
                  </a:lnTo>
                  <a:lnTo>
                    <a:pt x="738" y="1286"/>
                  </a:lnTo>
                  <a:lnTo>
                    <a:pt x="709" y="1251"/>
                  </a:lnTo>
                  <a:lnTo>
                    <a:pt x="704" y="1233"/>
                  </a:lnTo>
                  <a:lnTo>
                    <a:pt x="715" y="1219"/>
                  </a:lnTo>
                  <a:lnTo>
                    <a:pt x="738" y="1213"/>
                  </a:lnTo>
                  <a:lnTo>
                    <a:pt x="743" y="1197"/>
                  </a:lnTo>
                  <a:lnTo>
                    <a:pt x="738" y="1184"/>
                  </a:lnTo>
                  <a:lnTo>
                    <a:pt x="742" y="1161"/>
                  </a:lnTo>
                  <a:lnTo>
                    <a:pt x="738" y="1128"/>
                  </a:lnTo>
                  <a:lnTo>
                    <a:pt x="721" y="1108"/>
                  </a:lnTo>
                  <a:lnTo>
                    <a:pt x="695" y="1096"/>
                  </a:lnTo>
                  <a:lnTo>
                    <a:pt x="654" y="1092"/>
                  </a:lnTo>
                  <a:lnTo>
                    <a:pt x="620" y="1092"/>
                  </a:lnTo>
                  <a:lnTo>
                    <a:pt x="605" y="1081"/>
                  </a:lnTo>
                  <a:lnTo>
                    <a:pt x="598" y="1068"/>
                  </a:lnTo>
                  <a:lnTo>
                    <a:pt x="602" y="1058"/>
                  </a:lnTo>
                  <a:lnTo>
                    <a:pt x="634" y="1058"/>
                  </a:lnTo>
                  <a:lnTo>
                    <a:pt x="672" y="1068"/>
                  </a:lnTo>
                  <a:lnTo>
                    <a:pt x="691" y="1063"/>
                  </a:lnTo>
                  <a:lnTo>
                    <a:pt x="695" y="1058"/>
                  </a:lnTo>
                  <a:lnTo>
                    <a:pt x="687" y="1040"/>
                  </a:lnTo>
                  <a:lnTo>
                    <a:pt x="657" y="1010"/>
                  </a:lnTo>
                  <a:lnTo>
                    <a:pt x="639" y="978"/>
                  </a:lnTo>
                  <a:lnTo>
                    <a:pt x="634" y="969"/>
                  </a:lnTo>
                  <a:lnTo>
                    <a:pt x="624" y="964"/>
                  </a:lnTo>
                  <a:lnTo>
                    <a:pt x="583" y="987"/>
                  </a:lnTo>
                  <a:lnTo>
                    <a:pt x="564" y="1001"/>
                  </a:lnTo>
                  <a:lnTo>
                    <a:pt x="556" y="1001"/>
                  </a:lnTo>
                  <a:lnTo>
                    <a:pt x="541" y="987"/>
                  </a:lnTo>
                  <a:lnTo>
                    <a:pt x="546" y="955"/>
                  </a:lnTo>
                  <a:lnTo>
                    <a:pt x="541" y="921"/>
                  </a:lnTo>
                  <a:lnTo>
                    <a:pt x="527" y="888"/>
                  </a:lnTo>
                  <a:lnTo>
                    <a:pt x="516" y="863"/>
                  </a:lnTo>
                  <a:lnTo>
                    <a:pt x="509" y="856"/>
                  </a:lnTo>
                  <a:lnTo>
                    <a:pt x="470" y="835"/>
                  </a:lnTo>
                  <a:lnTo>
                    <a:pt x="460" y="799"/>
                  </a:lnTo>
                  <a:lnTo>
                    <a:pt x="446" y="789"/>
                  </a:lnTo>
                  <a:lnTo>
                    <a:pt x="419" y="775"/>
                  </a:lnTo>
                  <a:lnTo>
                    <a:pt x="391" y="742"/>
                  </a:lnTo>
                  <a:lnTo>
                    <a:pt x="382" y="737"/>
                  </a:lnTo>
                  <a:lnTo>
                    <a:pt x="344" y="689"/>
                  </a:lnTo>
                  <a:lnTo>
                    <a:pt x="320" y="680"/>
                  </a:lnTo>
                  <a:lnTo>
                    <a:pt x="273" y="689"/>
                  </a:lnTo>
                  <a:lnTo>
                    <a:pt x="241" y="694"/>
                  </a:lnTo>
                  <a:lnTo>
                    <a:pt x="171" y="698"/>
                  </a:lnTo>
                  <a:lnTo>
                    <a:pt x="142" y="708"/>
                  </a:lnTo>
                  <a:lnTo>
                    <a:pt x="123" y="708"/>
                  </a:lnTo>
                  <a:lnTo>
                    <a:pt x="105" y="680"/>
                  </a:lnTo>
                  <a:lnTo>
                    <a:pt x="100" y="666"/>
                  </a:lnTo>
                  <a:lnTo>
                    <a:pt x="63" y="638"/>
                  </a:lnTo>
                  <a:lnTo>
                    <a:pt x="58" y="634"/>
                  </a:lnTo>
                  <a:lnTo>
                    <a:pt x="58" y="628"/>
                  </a:lnTo>
                  <a:lnTo>
                    <a:pt x="67" y="620"/>
                  </a:lnTo>
                  <a:lnTo>
                    <a:pt x="114" y="600"/>
                  </a:lnTo>
                  <a:lnTo>
                    <a:pt x="122" y="588"/>
                  </a:lnTo>
                  <a:lnTo>
                    <a:pt x="118" y="578"/>
                  </a:lnTo>
                  <a:lnTo>
                    <a:pt x="104" y="578"/>
                  </a:lnTo>
                  <a:lnTo>
                    <a:pt x="72" y="586"/>
                  </a:lnTo>
                  <a:lnTo>
                    <a:pt x="33" y="574"/>
                  </a:lnTo>
                  <a:lnTo>
                    <a:pt x="4" y="554"/>
                  </a:lnTo>
                  <a:lnTo>
                    <a:pt x="0" y="534"/>
                  </a:lnTo>
                  <a:lnTo>
                    <a:pt x="18" y="524"/>
                  </a:lnTo>
                  <a:lnTo>
                    <a:pt x="39" y="504"/>
                  </a:lnTo>
                  <a:lnTo>
                    <a:pt x="50" y="486"/>
                  </a:lnTo>
                  <a:lnTo>
                    <a:pt x="63" y="472"/>
                  </a:lnTo>
                  <a:lnTo>
                    <a:pt x="78" y="465"/>
                  </a:lnTo>
                  <a:lnTo>
                    <a:pt x="96" y="472"/>
                  </a:lnTo>
                  <a:lnTo>
                    <a:pt x="124" y="456"/>
                  </a:lnTo>
                  <a:lnTo>
                    <a:pt x="137" y="436"/>
                  </a:lnTo>
                  <a:lnTo>
                    <a:pt x="137" y="413"/>
                  </a:lnTo>
                  <a:lnTo>
                    <a:pt x="128" y="399"/>
                  </a:lnTo>
                  <a:lnTo>
                    <a:pt x="101" y="400"/>
                  </a:lnTo>
                  <a:lnTo>
                    <a:pt x="78" y="397"/>
                  </a:lnTo>
                  <a:lnTo>
                    <a:pt x="66" y="382"/>
                  </a:lnTo>
                  <a:lnTo>
                    <a:pt x="66" y="359"/>
                  </a:lnTo>
                  <a:lnTo>
                    <a:pt x="74" y="342"/>
                  </a:lnTo>
                  <a:lnTo>
                    <a:pt x="90" y="327"/>
                  </a:lnTo>
                  <a:lnTo>
                    <a:pt x="107" y="318"/>
                  </a:lnTo>
                  <a:lnTo>
                    <a:pt x="124" y="321"/>
                  </a:lnTo>
                  <a:lnTo>
                    <a:pt x="142" y="330"/>
                  </a:lnTo>
                  <a:lnTo>
                    <a:pt x="153" y="335"/>
                  </a:lnTo>
                  <a:lnTo>
                    <a:pt x="165" y="335"/>
                  </a:lnTo>
                  <a:lnTo>
                    <a:pt x="171" y="330"/>
                  </a:lnTo>
                  <a:lnTo>
                    <a:pt x="174" y="293"/>
                  </a:lnTo>
                  <a:lnTo>
                    <a:pt x="194" y="264"/>
                  </a:lnTo>
                  <a:lnTo>
                    <a:pt x="223" y="236"/>
                  </a:lnTo>
                  <a:lnTo>
                    <a:pt x="227" y="227"/>
                  </a:lnTo>
                  <a:lnTo>
                    <a:pt x="250" y="231"/>
                  </a:lnTo>
                  <a:lnTo>
                    <a:pt x="287" y="258"/>
                  </a:lnTo>
                  <a:lnTo>
                    <a:pt x="301" y="250"/>
                  </a:lnTo>
                  <a:lnTo>
                    <a:pt x="308" y="199"/>
                  </a:lnTo>
                  <a:lnTo>
                    <a:pt x="353" y="231"/>
                  </a:lnTo>
                  <a:lnTo>
                    <a:pt x="379" y="227"/>
                  </a:lnTo>
                  <a:lnTo>
                    <a:pt x="391" y="208"/>
                  </a:lnTo>
                  <a:lnTo>
                    <a:pt x="383" y="193"/>
                  </a:lnTo>
                  <a:lnTo>
                    <a:pt x="349" y="162"/>
                  </a:lnTo>
                  <a:lnTo>
                    <a:pt x="356" y="147"/>
                  </a:lnTo>
                  <a:lnTo>
                    <a:pt x="359" y="116"/>
                  </a:lnTo>
                  <a:lnTo>
                    <a:pt x="397" y="53"/>
                  </a:lnTo>
                  <a:lnTo>
                    <a:pt x="452" y="28"/>
                  </a:lnTo>
                  <a:lnTo>
                    <a:pt x="487" y="24"/>
                  </a:lnTo>
                  <a:lnTo>
                    <a:pt x="493" y="20"/>
                  </a:lnTo>
                  <a:lnTo>
                    <a:pt x="501" y="39"/>
                  </a:lnTo>
                  <a:lnTo>
                    <a:pt x="531" y="42"/>
                  </a:lnTo>
                  <a:lnTo>
                    <a:pt x="550" y="24"/>
                  </a:lnTo>
                  <a:lnTo>
                    <a:pt x="588" y="15"/>
                  </a:lnTo>
                  <a:lnTo>
                    <a:pt x="604" y="24"/>
                  </a:lnTo>
                  <a:lnTo>
                    <a:pt x="601" y="46"/>
                  </a:lnTo>
                  <a:lnTo>
                    <a:pt x="581" y="57"/>
                  </a:lnTo>
                  <a:lnTo>
                    <a:pt x="570" y="84"/>
                  </a:lnTo>
                  <a:lnTo>
                    <a:pt x="538" y="99"/>
                  </a:lnTo>
                  <a:lnTo>
                    <a:pt x="531" y="124"/>
                  </a:lnTo>
                  <a:lnTo>
                    <a:pt x="534" y="147"/>
                  </a:lnTo>
                  <a:lnTo>
                    <a:pt x="559" y="151"/>
                  </a:lnTo>
                  <a:lnTo>
                    <a:pt x="578" y="112"/>
                  </a:lnTo>
                  <a:lnTo>
                    <a:pt x="593" y="96"/>
                  </a:lnTo>
                  <a:lnTo>
                    <a:pt x="604" y="116"/>
                  </a:lnTo>
                  <a:lnTo>
                    <a:pt x="619" y="107"/>
                  </a:lnTo>
                  <a:lnTo>
                    <a:pt x="623" y="74"/>
                  </a:lnTo>
                  <a:lnTo>
                    <a:pt x="619" y="49"/>
                  </a:lnTo>
                  <a:lnTo>
                    <a:pt x="631" y="46"/>
                  </a:lnTo>
                  <a:lnTo>
                    <a:pt x="669" y="104"/>
                  </a:lnTo>
                  <a:lnTo>
                    <a:pt x="680" y="151"/>
                  </a:lnTo>
                  <a:lnTo>
                    <a:pt x="691" y="153"/>
                  </a:lnTo>
                  <a:lnTo>
                    <a:pt x="707" y="147"/>
                  </a:lnTo>
                  <a:lnTo>
                    <a:pt x="704" y="112"/>
                  </a:lnTo>
                  <a:lnTo>
                    <a:pt x="677" y="62"/>
                  </a:lnTo>
                  <a:lnTo>
                    <a:pt x="673" y="28"/>
                  </a:lnTo>
                  <a:lnTo>
                    <a:pt x="697" y="0"/>
                  </a:lnTo>
                  <a:lnTo>
                    <a:pt x="727" y="0"/>
                  </a:lnTo>
                  <a:lnTo>
                    <a:pt x="761" y="24"/>
                  </a:lnTo>
                  <a:lnTo>
                    <a:pt x="764" y="62"/>
                  </a:lnTo>
                  <a:lnTo>
                    <a:pt x="764" y="104"/>
                  </a:lnTo>
                  <a:lnTo>
                    <a:pt x="775" y="147"/>
                  </a:lnTo>
                  <a:lnTo>
                    <a:pt x="802" y="124"/>
                  </a:lnTo>
                  <a:lnTo>
                    <a:pt x="818" y="116"/>
                  </a:lnTo>
                  <a:lnTo>
                    <a:pt x="871" y="151"/>
                  </a:lnTo>
                  <a:lnTo>
                    <a:pt x="887" y="193"/>
                  </a:lnTo>
                  <a:lnTo>
                    <a:pt x="926" y="204"/>
                  </a:lnTo>
                  <a:lnTo>
                    <a:pt x="941" y="218"/>
                  </a:lnTo>
                  <a:lnTo>
                    <a:pt x="948" y="240"/>
                  </a:lnTo>
                  <a:lnTo>
                    <a:pt x="973" y="270"/>
                  </a:lnTo>
                  <a:lnTo>
                    <a:pt x="982" y="278"/>
                  </a:lnTo>
                  <a:lnTo>
                    <a:pt x="996" y="278"/>
                  </a:lnTo>
                  <a:lnTo>
                    <a:pt x="1028" y="270"/>
                  </a:lnTo>
                  <a:lnTo>
                    <a:pt x="1061" y="282"/>
                  </a:lnTo>
                  <a:lnTo>
                    <a:pt x="1051" y="312"/>
                  </a:lnTo>
                  <a:lnTo>
                    <a:pt x="1028" y="359"/>
                  </a:lnTo>
                  <a:close/>
                </a:path>
              </a:pathLst>
            </a:custGeom>
            <a:solidFill>
              <a:schemeClr val="bg1">
                <a:lumMod val="85000"/>
              </a:schemeClr>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3" name="Freeform 252"/>
            <p:cNvSpPr>
              <a:spLocks/>
            </p:cNvSpPr>
            <p:nvPr/>
          </p:nvSpPr>
          <p:spPr bwMode="auto">
            <a:xfrm rot="21045919">
              <a:off x="2850905" y="2881354"/>
              <a:ext cx="254455" cy="168925"/>
            </a:xfrm>
            <a:custGeom>
              <a:avLst/>
              <a:gdLst/>
              <a:ahLst/>
              <a:cxnLst>
                <a:cxn ang="0">
                  <a:pos x="187" y="332"/>
                </a:cxn>
                <a:cxn ang="0">
                  <a:pos x="154" y="290"/>
                </a:cxn>
                <a:cxn ang="0">
                  <a:pos x="136" y="205"/>
                </a:cxn>
                <a:cxn ang="0">
                  <a:pos x="91" y="144"/>
                </a:cxn>
                <a:cxn ang="0">
                  <a:pos x="33" y="174"/>
                </a:cxn>
                <a:cxn ang="0">
                  <a:pos x="0" y="195"/>
                </a:cxn>
                <a:cxn ang="0">
                  <a:pos x="18" y="162"/>
                </a:cxn>
                <a:cxn ang="0">
                  <a:pos x="113" y="58"/>
                </a:cxn>
                <a:cxn ang="0">
                  <a:pos x="150" y="29"/>
                </a:cxn>
                <a:cxn ang="0">
                  <a:pos x="211" y="8"/>
                </a:cxn>
                <a:cxn ang="0">
                  <a:pos x="312" y="8"/>
                </a:cxn>
                <a:cxn ang="0">
                  <a:pos x="325" y="53"/>
                </a:cxn>
                <a:cxn ang="0">
                  <a:pos x="294" y="79"/>
                </a:cxn>
                <a:cxn ang="0">
                  <a:pos x="235" y="94"/>
                </a:cxn>
                <a:cxn ang="0">
                  <a:pos x="247" y="121"/>
                </a:cxn>
                <a:cxn ang="0">
                  <a:pos x="305" y="118"/>
                </a:cxn>
                <a:cxn ang="0">
                  <a:pos x="288" y="144"/>
                </a:cxn>
                <a:cxn ang="0">
                  <a:pos x="305" y="173"/>
                </a:cxn>
                <a:cxn ang="0">
                  <a:pos x="315" y="215"/>
                </a:cxn>
                <a:cxn ang="0">
                  <a:pos x="357" y="261"/>
                </a:cxn>
                <a:cxn ang="0">
                  <a:pos x="473" y="261"/>
                </a:cxn>
                <a:cxn ang="0">
                  <a:pos x="548" y="285"/>
                </a:cxn>
                <a:cxn ang="0">
                  <a:pos x="565" y="296"/>
                </a:cxn>
                <a:cxn ang="0">
                  <a:pos x="502" y="314"/>
                </a:cxn>
                <a:cxn ang="0">
                  <a:pos x="440" y="332"/>
                </a:cxn>
                <a:cxn ang="0">
                  <a:pos x="384" y="369"/>
                </a:cxn>
                <a:cxn ang="0">
                  <a:pos x="348" y="430"/>
                </a:cxn>
                <a:cxn ang="0">
                  <a:pos x="312" y="455"/>
                </a:cxn>
                <a:cxn ang="0">
                  <a:pos x="265" y="430"/>
                </a:cxn>
                <a:cxn ang="0">
                  <a:pos x="274" y="366"/>
                </a:cxn>
                <a:cxn ang="0">
                  <a:pos x="332" y="336"/>
                </a:cxn>
                <a:cxn ang="0">
                  <a:pos x="398" y="322"/>
                </a:cxn>
                <a:cxn ang="0">
                  <a:pos x="389" y="304"/>
                </a:cxn>
                <a:cxn ang="0">
                  <a:pos x="350" y="286"/>
                </a:cxn>
                <a:cxn ang="0">
                  <a:pos x="305" y="295"/>
                </a:cxn>
                <a:cxn ang="0">
                  <a:pos x="251" y="306"/>
                </a:cxn>
                <a:cxn ang="0">
                  <a:pos x="201" y="346"/>
                </a:cxn>
              </a:cxnLst>
              <a:rect l="0" t="0" r="r" b="b"/>
              <a:pathLst>
                <a:path w="566" h="455">
                  <a:moveTo>
                    <a:pt x="201" y="346"/>
                  </a:moveTo>
                  <a:lnTo>
                    <a:pt x="187" y="332"/>
                  </a:lnTo>
                  <a:lnTo>
                    <a:pt x="173" y="318"/>
                  </a:lnTo>
                  <a:lnTo>
                    <a:pt x="154" y="290"/>
                  </a:lnTo>
                  <a:lnTo>
                    <a:pt x="136" y="233"/>
                  </a:lnTo>
                  <a:lnTo>
                    <a:pt x="136" y="205"/>
                  </a:lnTo>
                  <a:lnTo>
                    <a:pt x="119" y="154"/>
                  </a:lnTo>
                  <a:lnTo>
                    <a:pt x="91" y="144"/>
                  </a:lnTo>
                  <a:lnTo>
                    <a:pt x="60" y="154"/>
                  </a:lnTo>
                  <a:lnTo>
                    <a:pt x="33" y="174"/>
                  </a:lnTo>
                  <a:lnTo>
                    <a:pt x="13" y="199"/>
                  </a:lnTo>
                  <a:lnTo>
                    <a:pt x="0" y="195"/>
                  </a:lnTo>
                  <a:lnTo>
                    <a:pt x="14" y="176"/>
                  </a:lnTo>
                  <a:lnTo>
                    <a:pt x="18" y="162"/>
                  </a:lnTo>
                  <a:lnTo>
                    <a:pt x="56" y="105"/>
                  </a:lnTo>
                  <a:lnTo>
                    <a:pt x="113" y="58"/>
                  </a:lnTo>
                  <a:lnTo>
                    <a:pt x="145" y="34"/>
                  </a:lnTo>
                  <a:lnTo>
                    <a:pt x="150" y="29"/>
                  </a:lnTo>
                  <a:lnTo>
                    <a:pt x="178" y="21"/>
                  </a:lnTo>
                  <a:lnTo>
                    <a:pt x="211" y="8"/>
                  </a:lnTo>
                  <a:lnTo>
                    <a:pt x="247" y="0"/>
                  </a:lnTo>
                  <a:lnTo>
                    <a:pt x="312" y="8"/>
                  </a:lnTo>
                  <a:lnTo>
                    <a:pt x="328" y="25"/>
                  </a:lnTo>
                  <a:lnTo>
                    <a:pt x="325" y="53"/>
                  </a:lnTo>
                  <a:lnTo>
                    <a:pt x="312" y="67"/>
                  </a:lnTo>
                  <a:lnTo>
                    <a:pt x="294" y="79"/>
                  </a:lnTo>
                  <a:lnTo>
                    <a:pt x="242" y="81"/>
                  </a:lnTo>
                  <a:lnTo>
                    <a:pt x="235" y="94"/>
                  </a:lnTo>
                  <a:lnTo>
                    <a:pt x="238" y="108"/>
                  </a:lnTo>
                  <a:lnTo>
                    <a:pt x="247" y="121"/>
                  </a:lnTo>
                  <a:lnTo>
                    <a:pt x="291" y="113"/>
                  </a:lnTo>
                  <a:lnTo>
                    <a:pt x="305" y="118"/>
                  </a:lnTo>
                  <a:lnTo>
                    <a:pt x="307" y="131"/>
                  </a:lnTo>
                  <a:lnTo>
                    <a:pt x="288" y="144"/>
                  </a:lnTo>
                  <a:lnTo>
                    <a:pt x="287" y="155"/>
                  </a:lnTo>
                  <a:lnTo>
                    <a:pt x="305" y="173"/>
                  </a:lnTo>
                  <a:lnTo>
                    <a:pt x="311" y="181"/>
                  </a:lnTo>
                  <a:lnTo>
                    <a:pt x="315" y="215"/>
                  </a:lnTo>
                  <a:lnTo>
                    <a:pt x="338" y="235"/>
                  </a:lnTo>
                  <a:lnTo>
                    <a:pt x="357" y="261"/>
                  </a:lnTo>
                  <a:lnTo>
                    <a:pt x="435" y="265"/>
                  </a:lnTo>
                  <a:lnTo>
                    <a:pt x="473" y="261"/>
                  </a:lnTo>
                  <a:lnTo>
                    <a:pt x="520" y="265"/>
                  </a:lnTo>
                  <a:lnTo>
                    <a:pt x="548" y="285"/>
                  </a:lnTo>
                  <a:lnTo>
                    <a:pt x="566" y="290"/>
                  </a:lnTo>
                  <a:lnTo>
                    <a:pt x="565" y="296"/>
                  </a:lnTo>
                  <a:lnTo>
                    <a:pt x="539" y="310"/>
                  </a:lnTo>
                  <a:lnTo>
                    <a:pt x="502" y="314"/>
                  </a:lnTo>
                  <a:lnTo>
                    <a:pt x="473" y="322"/>
                  </a:lnTo>
                  <a:lnTo>
                    <a:pt x="440" y="332"/>
                  </a:lnTo>
                  <a:lnTo>
                    <a:pt x="407" y="352"/>
                  </a:lnTo>
                  <a:lnTo>
                    <a:pt x="384" y="369"/>
                  </a:lnTo>
                  <a:lnTo>
                    <a:pt x="361" y="404"/>
                  </a:lnTo>
                  <a:lnTo>
                    <a:pt x="348" y="430"/>
                  </a:lnTo>
                  <a:lnTo>
                    <a:pt x="332" y="448"/>
                  </a:lnTo>
                  <a:lnTo>
                    <a:pt x="312" y="455"/>
                  </a:lnTo>
                  <a:lnTo>
                    <a:pt x="285" y="451"/>
                  </a:lnTo>
                  <a:lnTo>
                    <a:pt x="265" y="430"/>
                  </a:lnTo>
                  <a:lnTo>
                    <a:pt x="261" y="396"/>
                  </a:lnTo>
                  <a:lnTo>
                    <a:pt x="274" y="366"/>
                  </a:lnTo>
                  <a:lnTo>
                    <a:pt x="301" y="346"/>
                  </a:lnTo>
                  <a:lnTo>
                    <a:pt x="332" y="336"/>
                  </a:lnTo>
                  <a:lnTo>
                    <a:pt x="389" y="328"/>
                  </a:lnTo>
                  <a:lnTo>
                    <a:pt x="398" y="322"/>
                  </a:lnTo>
                  <a:lnTo>
                    <a:pt x="398" y="310"/>
                  </a:lnTo>
                  <a:lnTo>
                    <a:pt x="389" y="304"/>
                  </a:lnTo>
                  <a:lnTo>
                    <a:pt x="348" y="309"/>
                  </a:lnTo>
                  <a:lnTo>
                    <a:pt x="350" y="286"/>
                  </a:lnTo>
                  <a:lnTo>
                    <a:pt x="335" y="283"/>
                  </a:lnTo>
                  <a:lnTo>
                    <a:pt x="305" y="295"/>
                  </a:lnTo>
                  <a:lnTo>
                    <a:pt x="276" y="310"/>
                  </a:lnTo>
                  <a:lnTo>
                    <a:pt x="251" y="306"/>
                  </a:lnTo>
                  <a:lnTo>
                    <a:pt x="233" y="318"/>
                  </a:lnTo>
                  <a:lnTo>
                    <a:pt x="201" y="346"/>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4" name="Freeform 253"/>
            <p:cNvSpPr>
              <a:spLocks/>
            </p:cNvSpPr>
            <p:nvPr/>
          </p:nvSpPr>
          <p:spPr bwMode="auto">
            <a:xfrm rot="21045919">
              <a:off x="1488023" y="3359444"/>
              <a:ext cx="913729" cy="734664"/>
            </a:xfrm>
            <a:custGeom>
              <a:avLst/>
              <a:gdLst/>
              <a:ahLst/>
              <a:cxnLst>
                <a:cxn ang="0">
                  <a:pos x="1228" y="1410"/>
                </a:cxn>
                <a:cxn ang="0">
                  <a:pos x="1194" y="1287"/>
                </a:cxn>
                <a:cxn ang="0">
                  <a:pos x="1180" y="1199"/>
                </a:cxn>
                <a:cxn ang="0">
                  <a:pos x="1241" y="956"/>
                </a:cxn>
                <a:cxn ang="0">
                  <a:pos x="1200" y="899"/>
                </a:cxn>
                <a:cxn ang="0">
                  <a:pos x="1105" y="747"/>
                </a:cxn>
                <a:cxn ang="0">
                  <a:pos x="1012" y="540"/>
                </a:cxn>
                <a:cxn ang="0">
                  <a:pos x="904" y="550"/>
                </a:cxn>
                <a:cxn ang="0">
                  <a:pos x="816" y="497"/>
                </a:cxn>
                <a:cxn ang="0">
                  <a:pos x="768" y="373"/>
                </a:cxn>
                <a:cxn ang="0">
                  <a:pos x="679" y="270"/>
                </a:cxn>
                <a:cxn ang="0">
                  <a:pos x="580" y="242"/>
                </a:cxn>
                <a:cxn ang="0">
                  <a:pos x="478" y="265"/>
                </a:cxn>
                <a:cxn ang="0">
                  <a:pos x="351" y="203"/>
                </a:cxn>
                <a:cxn ang="0">
                  <a:pos x="229" y="129"/>
                </a:cxn>
                <a:cxn ang="0">
                  <a:pos x="135" y="33"/>
                </a:cxn>
                <a:cxn ang="0">
                  <a:pos x="0" y="114"/>
                </a:cxn>
                <a:cxn ang="0">
                  <a:pos x="25" y="320"/>
                </a:cxn>
                <a:cxn ang="0">
                  <a:pos x="87" y="444"/>
                </a:cxn>
                <a:cxn ang="0">
                  <a:pos x="14" y="444"/>
                </a:cxn>
                <a:cxn ang="0">
                  <a:pos x="116" y="596"/>
                </a:cxn>
                <a:cxn ang="0">
                  <a:pos x="146" y="766"/>
                </a:cxn>
                <a:cxn ang="0">
                  <a:pos x="220" y="908"/>
                </a:cxn>
                <a:cxn ang="0">
                  <a:pos x="294" y="953"/>
                </a:cxn>
                <a:cxn ang="0">
                  <a:pos x="228" y="849"/>
                </a:cxn>
                <a:cxn ang="0">
                  <a:pos x="224" y="761"/>
                </a:cxn>
                <a:cxn ang="0">
                  <a:pos x="180" y="465"/>
                </a:cxn>
                <a:cxn ang="0">
                  <a:pos x="98" y="252"/>
                </a:cxn>
                <a:cxn ang="0">
                  <a:pos x="146" y="129"/>
                </a:cxn>
                <a:cxn ang="0">
                  <a:pos x="206" y="236"/>
                </a:cxn>
                <a:cxn ang="0">
                  <a:pos x="247" y="441"/>
                </a:cxn>
                <a:cxn ang="0">
                  <a:pos x="305" y="564"/>
                </a:cxn>
                <a:cxn ang="0">
                  <a:pos x="380" y="729"/>
                </a:cxn>
                <a:cxn ang="0">
                  <a:pos x="478" y="931"/>
                </a:cxn>
                <a:cxn ang="0">
                  <a:pos x="553" y="1154"/>
                </a:cxn>
                <a:cxn ang="0">
                  <a:pos x="548" y="1243"/>
                </a:cxn>
                <a:cxn ang="0">
                  <a:pos x="576" y="1366"/>
                </a:cxn>
                <a:cxn ang="0">
                  <a:pos x="689" y="1487"/>
                </a:cxn>
                <a:cxn ang="0">
                  <a:pos x="811" y="1551"/>
                </a:cxn>
                <a:cxn ang="0">
                  <a:pos x="908" y="1635"/>
                </a:cxn>
                <a:cxn ang="0">
                  <a:pos x="1049" y="1721"/>
                </a:cxn>
                <a:cxn ang="0">
                  <a:pos x="1209" y="1783"/>
                </a:cxn>
                <a:cxn ang="0">
                  <a:pos x="1367" y="1792"/>
                </a:cxn>
                <a:cxn ang="0">
                  <a:pos x="1470" y="1896"/>
                </a:cxn>
                <a:cxn ang="0">
                  <a:pos x="1540" y="1942"/>
                </a:cxn>
                <a:cxn ang="0">
                  <a:pos x="1561" y="1870"/>
                </a:cxn>
                <a:cxn ang="0">
                  <a:pos x="1706" y="1838"/>
                </a:cxn>
                <a:cxn ang="0">
                  <a:pos x="1673" y="1782"/>
                </a:cxn>
                <a:cxn ang="0">
                  <a:pos x="1795" y="1721"/>
                </a:cxn>
                <a:cxn ang="0">
                  <a:pos x="1893" y="1703"/>
                </a:cxn>
                <a:cxn ang="0">
                  <a:pos x="1934" y="1717"/>
                </a:cxn>
                <a:cxn ang="0">
                  <a:pos x="1960" y="1625"/>
                </a:cxn>
                <a:cxn ang="0">
                  <a:pos x="1955" y="1531"/>
                </a:cxn>
                <a:cxn ang="0">
                  <a:pos x="2014" y="1420"/>
                </a:cxn>
                <a:cxn ang="0">
                  <a:pos x="1775" y="1410"/>
                </a:cxn>
                <a:cxn ang="0">
                  <a:pos x="1719" y="1487"/>
                </a:cxn>
                <a:cxn ang="0">
                  <a:pos x="1682" y="1551"/>
                </a:cxn>
                <a:cxn ang="0">
                  <a:pos x="1606" y="1622"/>
                </a:cxn>
                <a:cxn ang="0">
                  <a:pos x="1476" y="1604"/>
                </a:cxn>
                <a:cxn ang="0">
                  <a:pos x="1367" y="1558"/>
                </a:cxn>
              </a:cxnLst>
              <a:rect l="0" t="0" r="r" b="b"/>
              <a:pathLst>
                <a:path w="2023" h="1972">
                  <a:moveTo>
                    <a:pt x="1286" y="1539"/>
                  </a:moveTo>
                  <a:lnTo>
                    <a:pt x="1264" y="1478"/>
                  </a:lnTo>
                  <a:lnTo>
                    <a:pt x="1250" y="1446"/>
                  </a:lnTo>
                  <a:lnTo>
                    <a:pt x="1228" y="1410"/>
                  </a:lnTo>
                  <a:lnTo>
                    <a:pt x="1212" y="1386"/>
                  </a:lnTo>
                  <a:lnTo>
                    <a:pt x="1194" y="1377"/>
                  </a:lnTo>
                  <a:lnTo>
                    <a:pt x="1198" y="1338"/>
                  </a:lnTo>
                  <a:lnTo>
                    <a:pt x="1194" y="1287"/>
                  </a:lnTo>
                  <a:lnTo>
                    <a:pt x="1181" y="1277"/>
                  </a:lnTo>
                  <a:lnTo>
                    <a:pt x="1163" y="1254"/>
                  </a:lnTo>
                  <a:lnTo>
                    <a:pt x="1166" y="1226"/>
                  </a:lnTo>
                  <a:lnTo>
                    <a:pt x="1180" y="1199"/>
                  </a:lnTo>
                  <a:lnTo>
                    <a:pt x="1180" y="1127"/>
                  </a:lnTo>
                  <a:lnTo>
                    <a:pt x="1186" y="1050"/>
                  </a:lnTo>
                  <a:lnTo>
                    <a:pt x="1204" y="993"/>
                  </a:lnTo>
                  <a:lnTo>
                    <a:pt x="1241" y="956"/>
                  </a:lnTo>
                  <a:lnTo>
                    <a:pt x="1250" y="941"/>
                  </a:lnTo>
                  <a:lnTo>
                    <a:pt x="1237" y="913"/>
                  </a:lnTo>
                  <a:lnTo>
                    <a:pt x="1232" y="908"/>
                  </a:lnTo>
                  <a:lnTo>
                    <a:pt x="1200" y="899"/>
                  </a:lnTo>
                  <a:lnTo>
                    <a:pt x="1186" y="894"/>
                  </a:lnTo>
                  <a:lnTo>
                    <a:pt x="1128" y="838"/>
                  </a:lnTo>
                  <a:lnTo>
                    <a:pt x="1110" y="782"/>
                  </a:lnTo>
                  <a:lnTo>
                    <a:pt x="1105" y="747"/>
                  </a:lnTo>
                  <a:lnTo>
                    <a:pt x="1063" y="629"/>
                  </a:lnTo>
                  <a:lnTo>
                    <a:pt x="1053" y="606"/>
                  </a:lnTo>
                  <a:lnTo>
                    <a:pt x="1045" y="577"/>
                  </a:lnTo>
                  <a:lnTo>
                    <a:pt x="1012" y="540"/>
                  </a:lnTo>
                  <a:lnTo>
                    <a:pt x="1003" y="529"/>
                  </a:lnTo>
                  <a:lnTo>
                    <a:pt x="961" y="520"/>
                  </a:lnTo>
                  <a:lnTo>
                    <a:pt x="932" y="526"/>
                  </a:lnTo>
                  <a:lnTo>
                    <a:pt x="904" y="550"/>
                  </a:lnTo>
                  <a:lnTo>
                    <a:pt x="891" y="564"/>
                  </a:lnTo>
                  <a:lnTo>
                    <a:pt x="858" y="559"/>
                  </a:lnTo>
                  <a:lnTo>
                    <a:pt x="840" y="529"/>
                  </a:lnTo>
                  <a:lnTo>
                    <a:pt x="816" y="497"/>
                  </a:lnTo>
                  <a:lnTo>
                    <a:pt x="805" y="469"/>
                  </a:lnTo>
                  <a:lnTo>
                    <a:pt x="797" y="436"/>
                  </a:lnTo>
                  <a:lnTo>
                    <a:pt x="782" y="407"/>
                  </a:lnTo>
                  <a:lnTo>
                    <a:pt x="768" y="373"/>
                  </a:lnTo>
                  <a:lnTo>
                    <a:pt x="759" y="345"/>
                  </a:lnTo>
                  <a:lnTo>
                    <a:pt x="741" y="317"/>
                  </a:lnTo>
                  <a:lnTo>
                    <a:pt x="717" y="289"/>
                  </a:lnTo>
                  <a:lnTo>
                    <a:pt x="679" y="270"/>
                  </a:lnTo>
                  <a:lnTo>
                    <a:pt x="671" y="270"/>
                  </a:lnTo>
                  <a:lnTo>
                    <a:pt x="647" y="261"/>
                  </a:lnTo>
                  <a:lnTo>
                    <a:pt x="617" y="247"/>
                  </a:lnTo>
                  <a:lnTo>
                    <a:pt x="580" y="242"/>
                  </a:lnTo>
                  <a:lnTo>
                    <a:pt x="558" y="247"/>
                  </a:lnTo>
                  <a:lnTo>
                    <a:pt x="533" y="279"/>
                  </a:lnTo>
                  <a:lnTo>
                    <a:pt x="507" y="274"/>
                  </a:lnTo>
                  <a:lnTo>
                    <a:pt x="478" y="265"/>
                  </a:lnTo>
                  <a:lnTo>
                    <a:pt x="451" y="252"/>
                  </a:lnTo>
                  <a:lnTo>
                    <a:pt x="421" y="231"/>
                  </a:lnTo>
                  <a:lnTo>
                    <a:pt x="380" y="218"/>
                  </a:lnTo>
                  <a:lnTo>
                    <a:pt x="351" y="203"/>
                  </a:lnTo>
                  <a:lnTo>
                    <a:pt x="324" y="185"/>
                  </a:lnTo>
                  <a:lnTo>
                    <a:pt x="297" y="171"/>
                  </a:lnTo>
                  <a:lnTo>
                    <a:pt x="261" y="147"/>
                  </a:lnTo>
                  <a:lnTo>
                    <a:pt x="229" y="129"/>
                  </a:lnTo>
                  <a:lnTo>
                    <a:pt x="201" y="114"/>
                  </a:lnTo>
                  <a:lnTo>
                    <a:pt x="169" y="80"/>
                  </a:lnTo>
                  <a:lnTo>
                    <a:pt x="150" y="53"/>
                  </a:lnTo>
                  <a:lnTo>
                    <a:pt x="135" y="33"/>
                  </a:lnTo>
                  <a:lnTo>
                    <a:pt x="79" y="15"/>
                  </a:lnTo>
                  <a:lnTo>
                    <a:pt x="42" y="5"/>
                  </a:lnTo>
                  <a:lnTo>
                    <a:pt x="5" y="0"/>
                  </a:lnTo>
                  <a:lnTo>
                    <a:pt x="0" y="114"/>
                  </a:lnTo>
                  <a:lnTo>
                    <a:pt x="10" y="161"/>
                  </a:lnTo>
                  <a:lnTo>
                    <a:pt x="14" y="208"/>
                  </a:lnTo>
                  <a:lnTo>
                    <a:pt x="5" y="261"/>
                  </a:lnTo>
                  <a:lnTo>
                    <a:pt x="25" y="320"/>
                  </a:lnTo>
                  <a:lnTo>
                    <a:pt x="62" y="371"/>
                  </a:lnTo>
                  <a:lnTo>
                    <a:pt x="84" y="395"/>
                  </a:lnTo>
                  <a:lnTo>
                    <a:pt x="92" y="419"/>
                  </a:lnTo>
                  <a:lnTo>
                    <a:pt x="87" y="444"/>
                  </a:lnTo>
                  <a:lnTo>
                    <a:pt x="70" y="457"/>
                  </a:lnTo>
                  <a:lnTo>
                    <a:pt x="29" y="441"/>
                  </a:lnTo>
                  <a:lnTo>
                    <a:pt x="14" y="440"/>
                  </a:lnTo>
                  <a:lnTo>
                    <a:pt x="14" y="444"/>
                  </a:lnTo>
                  <a:lnTo>
                    <a:pt x="42" y="480"/>
                  </a:lnTo>
                  <a:lnTo>
                    <a:pt x="73" y="517"/>
                  </a:lnTo>
                  <a:lnTo>
                    <a:pt x="93" y="568"/>
                  </a:lnTo>
                  <a:lnTo>
                    <a:pt x="116" y="596"/>
                  </a:lnTo>
                  <a:lnTo>
                    <a:pt x="135" y="639"/>
                  </a:lnTo>
                  <a:lnTo>
                    <a:pt x="146" y="689"/>
                  </a:lnTo>
                  <a:lnTo>
                    <a:pt x="141" y="737"/>
                  </a:lnTo>
                  <a:lnTo>
                    <a:pt x="146" y="766"/>
                  </a:lnTo>
                  <a:lnTo>
                    <a:pt x="169" y="801"/>
                  </a:lnTo>
                  <a:lnTo>
                    <a:pt x="197" y="842"/>
                  </a:lnTo>
                  <a:lnTo>
                    <a:pt x="214" y="871"/>
                  </a:lnTo>
                  <a:lnTo>
                    <a:pt x="220" y="908"/>
                  </a:lnTo>
                  <a:lnTo>
                    <a:pt x="237" y="957"/>
                  </a:lnTo>
                  <a:lnTo>
                    <a:pt x="253" y="975"/>
                  </a:lnTo>
                  <a:lnTo>
                    <a:pt x="281" y="971"/>
                  </a:lnTo>
                  <a:lnTo>
                    <a:pt x="294" y="953"/>
                  </a:lnTo>
                  <a:lnTo>
                    <a:pt x="288" y="920"/>
                  </a:lnTo>
                  <a:lnTo>
                    <a:pt x="271" y="889"/>
                  </a:lnTo>
                  <a:lnTo>
                    <a:pt x="257" y="857"/>
                  </a:lnTo>
                  <a:lnTo>
                    <a:pt x="228" y="849"/>
                  </a:lnTo>
                  <a:lnTo>
                    <a:pt x="224" y="825"/>
                  </a:lnTo>
                  <a:lnTo>
                    <a:pt x="240" y="801"/>
                  </a:lnTo>
                  <a:lnTo>
                    <a:pt x="237" y="782"/>
                  </a:lnTo>
                  <a:lnTo>
                    <a:pt x="224" y="761"/>
                  </a:lnTo>
                  <a:lnTo>
                    <a:pt x="225" y="639"/>
                  </a:lnTo>
                  <a:lnTo>
                    <a:pt x="220" y="628"/>
                  </a:lnTo>
                  <a:lnTo>
                    <a:pt x="212" y="642"/>
                  </a:lnTo>
                  <a:lnTo>
                    <a:pt x="180" y="465"/>
                  </a:lnTo>
                  <a:lnTo>
                    <a:pt x="170" y="436"/>
                  </a:lnTo>
                  <a:lnTo>
                    <a:pt x="119" y="359"/>
                  </a:lnTo>
                  <a:lnTo>
                    <a:pt x="105" y="316"/>
                  </a:lnTo>
                  <a:lnTo>
                    <a:pt x="98" y="252"/>
                  </a:lnTo>
                  <a:lnTo>
                    <a:pt x="109" y="201"/>
                  </a:lnTo>
                  <a:lnTo>
                    <a:pt x="109" y="152"/>
                  </a:lnTo>
                  <a:lnTo>
                    <a:pt x="121" y="129"/>
                  </a:lnTo>
                  <a:lnTo>
                    <a:pt x="146" y="129"/>
                  </a:lnTo>
                  <a:lnTo>
                    <a:pt x="160" y="147"/>
                  </a:lnTo>
                  <a:lnTo>
                    <a:pt x="220" y="199"/>
                  </a:lnTo>
                  <a:lnTo>
                    <a:pt x="220" y="222"/>
                  </a:lnTo>
                  <a:lnTo>
                    <a:pt x="206" y="236"/>
                  </a:lnTo>
                  <a:lnTo>
                    <a:pt x="220" y="265"/>
                  </a:lnTo>
                  <a:lnTo>
                    <a:pt x="215" y="317"/>
                  </a:lnTo>
                  <a:lnTo>
                    <a:pt x="228" y="408"/>
                  </a:lnTo>
                  <a:lnTo>
                    <a:pt x="247" y="441"/>
                  </a:lnTo>
                  <a:lnTo>
                    <a:pt x="261" y="483"/>
                  </a:lnTo>
                  <a:lnTo>
                    <a:pt x="307" y="523"/>
                  </a:lnTo>
                  <a:lnTo>
                    <a:pt x="314" y="550"/>
                  </a:lnTo>
                  <a:lnTo>
                    <a:pt x="305" y="564"/>
                  </a:lnTo>
                  <a:lnTo>
                    <a:pt x="321" y="591"/>
                  </a:lnTo>
                  <a:lnTo>
                    <a:pt x="338" y="634"/>
                  </a:lnTo>
                  <a:lnTo>
                    <a:pt x="365" y="682"/>
                  </a:lnTo>
                  <a:lnTo>
                    <a:pt x="380" y="729"/>
                  </a:lnTo>
                  <a:lnTo>
                    <a:pt x="365" y="747"/>
                  </a:lnTo>
                  <a:lnTo>
                    <a:pt x="408" y="790"/>
                  </a:lnTo>
                  <a:lnTo>
                    <a:pt x="444" y="871"/>
                  </a:lnTo>
                  <a:lnTo>
                    <a:pt x="478" y="931"/>
                  </a:lnTo>
                  <a:lnTo>
                    <a:pt x="507" y="998"/>
                  </a:lnTo>
                  <a:lnTo>
                    <a:pt x="521" y="1026"/>
                  </a:lnTo>
                  <a:lnTo>
                    <a:pt x="544" y="1068"/>
                  </a:lnTo>
                  <a:lnTo>
                    <a:pt x="553" y="1154"/>
                  </a:lnTo>
                  <a:lnTo>
                    <a:pt x="572" y="1188"/>
                  </a:lnTo>
                  <a:lnTo>
                    <a:pt x="580" y="1229"/>
                  </a:lnTo>
                  <a:lnTo>
                    <a:pt x="576" y="1235"/>
                  </a:lnTo>
                  <a:lnTo>
                    <a:pt x="548" y="1243"/>
                  </a:lnTo>
                  <a:lnTo>
                    <a:pt x="533" y="1254"/>
                  </a:lnTo>
                  <a:lnTo>
                    <a:pt x="533" y="1301"/>
                  </a:lnTo>
                  <a:lnTo>
                    <a:pt x="558" y="1338"/>
                  </a:lnTo>
                  <a:lnTo>
                    <a:pt x="576" y="1366"/>
                  </a:lnTo>
                  <a:lnTo>
                    <a:pt x="615" y="1405"/>
                  </a:lnTo>
                  <a:lnTo>
                    <a:pt x="643" y="1424"/>
                  </a:lnTo>
                  <a:lnTo>
                    <a:pt x="657" y="1452"/>
                  </a:lnTo>
                  <a:lnTo>
                    <a:pt x="689" y="1487"/>
                  </a:lnTo>
                  <a:lnTo>
                    <a:pt x="721" y="1498"/>
                  </a:lnTo>
                  <a:lnTo>
                    <a:pt x="759" y="1508"/>
                  </a:lnTo>
                  <a:lnTo>
                    <a:pt x="782" y="1528"/>
                  </a:lnTo>
                  <a:lnTo>
                    <a:pt x="811" y="1551"/>
                  </a:lnTo>
                  <a:lnTo>
                    <a:pt x="840" y="1580"/>
                  </a:lnTo>
                  <a:lnTo>
                    <a:pt x="867" y="1604"/>
                  </a:lnTo>
                  <a:lnTo>
                    <a:pt x="880" y="1612"/>
                  </a:lnTo>
                  <a:lnTo>
                    <a:pt x="908" y="1635"/>
                  </a:lnTo>
                  <a:lnTo>
                    <a:pt x="937" y="1654"/>
                  </a:lnTo>
                  <a:lnTo>
                    <a:pt x="966" y="1670"/>
                  </a:lnTo>
                  <a:lnTo>
                    <a:pt x="1007" y="1679"/>
                  </a:lnTo>
                  <a:lnTo>
                    <a:pt x="1049" y="1721"/>
                  </a:lnTo>
                  <a:lnTo>
                    <a:pt x="1092" y="1735"/>
                  </a:lnTo>
                  <a:lnTo>
                    <a:pt x="1133" y="1764"/>
                  </a:lnTo>
                  <a:lnTo>
                    <a:pt x="1176" y="1778"/>
                  </a:lnTo>
                  <a:lnTo>
                    <a:pt x="1209" y="1783"/>
                  </a:lnTo>
                  <a:lnTo>
                    <a:pt x="1246" y="1787"/>
                  </a:lnTo>
                  <a:lnTo>
                    <a:pt x="1317" y="1778"/>
                  </a:lnTo>
                  <a:lnTo>
                    <a:pt x="1349" y="1783"/>
                  </a:lnTo>
                  <a:lnTo>
                    <a:pt x="1367" y="1792"/>
                  </a:lnTo>
                  <a:lnTo>
                    <a:pt x="1400" y="1807"/>
                  </a:lnTo>
                  <a:lnTo>
                    <a:pt x="1419" y="1830"/>
                  </a:lnTo>
                  <a:lnTo>
                    <a:pt x="1447" y="1868"/>
                  </a:lnTo>
                  <a:lnTo>
                    <a:pt x="1470" y="1896"/>
                  </a:lnTo>
                  <a:lnTo>
                    <a:pt x="1500" y="1934"/>
                  </a:lnTo>
                  <a:lnTo>
                    <a:pt x="1518" y="1963"/>
                  </a:lnTo>
                  <a:lnTo>
                    <a:pt x="1527" y="1972"/>
                  </a:lnTo>
                  <a:lnTo>
                    <a:pt x="1540" y="1942"/>
                  </a:lnTo>
                  <a:lnTo>
                    <a:pt x="1536" y="1920"/>
                  </a:lnTo>
                  <a:lnTo>
                    <a:pt x="1536" y="1902"/>
                  </a:lnTo>
                  <a:lnTo>
                    <a:pt x="1545" y="1879"/>
                  </a:lnTo>
                  <a:lnTo>
                    <a:pt x="1561" y="1870"/>
                  </a:lnTo>
                  <a:lnTo>
                    <a:pt x="1668" y="1877"/>
                  </a:lnTo>
                  <a:lnTo>
                    <a:pt x="1682" y="1873"/>
                  </a:lnTo>
                  <a:lnTo>
                    <a:pt x="1688" y="1850"/>
                  </a:lnTo>
                  <a:lnTo>
                    <a:pt x="1706" y="1838"/>
                  </a:lnTo>
                  <a:lnTo>
                    <a:pt x="1713" y="1827"/>
                  </a:lnTo>
                  <a:lnTo>
                    <a:pt x="1696" y="1821"/>
                  </a:lnTo>
                  <a:lnTo>
                    <a:pt x="1679" y="1803"/>
                  </a:lnTo>
                  <a:lnTo>
                    <a:pt x="1673" y="1782"/>
                  </a:lnTo>
                  <a:lnTo>
                    <a:pt x="1668" y="1755"/>
                  </a:lnTo>
                  <a:lnTo>
                    <a:pt x="1670" y="1723"/>
                  </a:lnTo>
                  <a:lnTo>
                    <a:pt x="1719" y="1721"/>
                  </a:lnTo>
                  <a:lnTo>
                    <a:pt x="1795" y="1721"/>
                  </a:lnTo>
                  <a:lnTo>
                    <a:pt x="1839" y="1723"/>
                  </a:lnTo>
                  <a:lnTo>
                    <a:pt x="1861" y="1698"/>
                  </a:lnTo>
                  <a:lnTo>
                    <a:pt x="1877" y="1693"/>
                  </a:lnTo>
                  <a:lnTo>
                    <a:pt x="1893" y="1703"/>
                  </a:lnTo>
                  <a:lnTo>
                    <a:pt x="1905" y="1682"/>
                  </a:lnTo>
                  <a:lnTo>
                    <a:pt x="1911" y="1702"/>
                  </a:lnTo>
                  <a:lnTo>
                    <a:pt x="1920" y="1717"/>
                  </a:lnTo>
                  <a:lnTo>
                    <a:pt x="1934" y="1717"/>
                  </a:lnTo>
                  <a:lnTo>
                    <a:pt x="1946" y="1704"/>
                  </a:lnTo>
                  <a:lnTo>
                    <a:pt x="1944" y="1677"/>
                  </a:lnTo>
                  <a:lnTo>
                    <a:pt x="1946" y="1649"/>
                  </a:lnTo>
                  <a:lnTo>
                    <a:pt x="1960" y="1625"/>
                  </a:lnTo>
                  <a:lnTo>
                    <a:pt x="1962" y="1609"/>
                  </a:lnTo>
                  <a:lnTo>
                    <a:pt x="1953" y="1593"/>
                  </a:lnTo>
                  <a:lnTo>
                    <a:pt x="1944" y="1551"/>
                  </a:lnTo>
                  <a:lnTo>
                    <a:pt x="1955" y="1531"/>
                  </a:lnTo>
                  <a:lnTo>
                    <a:pt x="1992" y="1505"/>
                  </a:lnTo>
                  <a:lnTo>
                    <a:pt x="2014" y="1474"/>
                  </a:lnTo>
                  <a:lnTo>
                    <a:pt x="2023" y="1437"/>
                  </a:lnTo>
                  <a:lnTo>
                    <a:pt x="2014" y="1420"/>
                  </a:lnTo>
                  <a:lnTo>
                    <a:pt x="1979" y="1411"/>
                  </a:lnTo>
                  <a:lnTo>
                    <a:pt x="1941" y="1406"/>
                  </a:lnTo>
                  <a:lnTo>
                    <a:pt x="1839" y="1401"/>
                  </a:lnTo>
                  <a:lnTo>
                    <a:pt x="1775" y="1410"/>
                  </a:lnTo>
                  <a:lnTo>
                    <a:pt x="1743" y="1418"/>
                  </a:lnTo>
                  <a:lnTo>
                    <a:pt x="1733" y="1428"/>
                  </a:lnTo>
                  <a:lnTo>
                    <a:pt x="1719" y="1456"/>
                  </a:lnTo>
                  <a:lnTo>
                    <a:pt x="1719" y="1487"/>
                  </a:lnTo>
                  <a:lnTo>
                    <a:pt x="1733" y="1507"/>
                  </a:lnTo>
                  <a:lnTo>
                    <a:pt x="1733" y="1528"/>
                  </a:lnTo>
                  <a:lnTo>
                    <a:pt x="1715" y="1547"/>
                  </a:lnTo>
                  <a:lnTo>
                    <a:pt x="1682" y="1551"/>
                  </a:lnTo>
                  <a:lnTo>
                    <a:pt x="1650" y="1584"/>
                  </a:lnTo>
                  <a:lnTo>
                    <a:pt x="1652" y="1609"/>
                  </a:lnTo>
                  <a:lnTo>
                    <a:pt x="1634" y="1622"/>
                  </a:lnTo>
                  <a:lnTo>
                    <a:pt x="1606" y="1622"/>
                  </a:lnTo>
                  <a:lnTo>
                    <a:pt x="1592" y="1602"/>
                  </a:lnTo>
                  <a:lnTo>
                    <a:pt x="1536" y="1593"/>
                  </a:lnTo>
                  <a:lnTo>
                    <a:pt x="1509" y="1604"/>
                  </a:lnTo>
                  <a:lnTo>
                    <a:pt x="1476" y="1604"/>
                  </a:lnTo>
                  <a:lnTo>
                    <a:pt x="1413" y="1609"/>
                  </a:lnTo>
                  <a:lnTo>
                    <a:pt x="1388" y="1602"/>
                  </a:lnTo>
                  <a:lnTo>
                    <a:pt x="1373" y="1589"/>
                  </a:lnTo>
                  <a:lnTo>
                    <a:pt x="1367" y="1558"/>
                  </a:lnTo>
                  <a:lnTo>
                    <a:pt x="1338" y="1552"/>
                  </a:lnTo>
                  <a:lnTo>
                    <a:pt x="1299" y="1547"/>
                  </a:lnTo>
                  <a:lnTo>
                    <a:pt x="1286" y="1539"/>
                  </a:lnTo>
                  <a:close/>
                </a:path>
              </a:pathLst>
            </a:custGeom>
            <a:solidFill>
              <a:srgbClr val="B02226"/>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solidFill>
                  <a:srgbClr val="B02226"/>
                </a:solidFill>
                <a:latin typeface="Arial" pitchFamily="34" charset="0"/>
                <a:cs typeface="Arial" pitchFamily="34" charset="0"/>
              </a:endParaRPr>
            </a:p>
          </p:txBody>
        </p:sp>
        <p:sp>
          <p:nvSpPr>
            <p:cNvPr id="255" name="Freeform 254"/>
            <p:cNvSpPr>
              <a:spLocks/>
            </p:cNvSpPr>
            <p:nvPr/>
          </p:nvSpPr>
          <p:spPr bwMode="auto">
            <a:xfrm rot="306148">
              <a:off x="4421978" y="3639922"/>
              <a:ext cx="294938" cy="200797"/>
            </a:xfrm>
            <a:custGeom>
              <a:avLst/>
              <a:gdLst/>
              <a:ahLst/>
              <a:cxnLst>
                <a:cxn ang="0">
                  <a:pos x="730" y="52"/>
                </a:cxn>
                <a:cxn ang="0">
                  <a:pos x="651" y="35"/>
                </a:cxn>
                <a:cxn ang="0">
                  <a:pos x="576" y="17"/>
                </a:cxn>
                <a:cxn ang="0">
                  <a:pos x="546" y="0"/>
                </a:cxn>
                <a:cxn ang="0">
                  <a:pos x="515" y="9"/>
                </a:cxn>
                <a:cxn ang="0">
                  <a:pos x="503" y="52"/>
                </a:cxn>
                <a:cxn ang="0">
                  <a:pos x="488" y="84"/>
                </a:cxn>
                <a:cxn ang="0">
                  <a:pos x="459" y="115"/>
                </a:cxn>
                <a:cxn ang="0">
                  <a:pos x="402" y="179"/>
                </a:cxn>
                <a:cxn ang="0">
                  <a:pos x="341" y="208"/>
                </a:cxn>
                <a:cxn ang="0">
                  <a:pos x="291" y="256"/>
                </a:cxn>
                <a:cxn ang="0">
                  <a:pos x="277" y="290"/>
                </a:cxn>
                <a:cxn ang="0">
                  <a:pos x="265" y="305"/>
                </a:cxn>
                <a:cxn ang="0">
                  <a:pos x="244" y="319"/>
                </a:cxn>
                <a:cxn ang="0">
                  <a:pos x="234" y="384"/>
                </a:cxn>
                <a:cxn ang="0">
                  <a:pos x="233" y="448"/>
                </a:cxn>
                <a:cxn ang="0">
                  <a:pos x="206" y="495"/>
                </a:cxn>
                <a:cxn ang="0">
                  <a:pos x="152" y="522"/>
                </a:cxn>
                <a:cxn ang="0">
                  <a:pos x="116" y="567"/>
                </a:cxn>
                <a:cxn ang="0">
                  <a:pos x="68" y="593"/>
                </a:cxn>
                <a:cxn ang="0">
                  <a:pos x="28" y="605"/>
                </a:cxn>
                <a:cxn ang="0">
                  <a:pos x="0" y="626"/>
                </a:cxn>
                <a:cxn ang="0">
                  <a:pos x="233" y="618"/>
                </a:cxn>
                <a:cxn ang="0">
                  <a:pos x="232" y="582"/>
                </a:cxn>
                <a:cxn ang="0">
                  <a:pos x="233" y="557"/>
                </a:cxn>
                <a:cxn ang="0">
                  <a:pos x="262" y="526"/>
                </a:cxn>
                <a:cxn ang="0">
                  <a:pos x="319" y="500"/>
                </a:cxn>
                <a:cxn ang="0">
                  <a:pos x="396" y="481"/>
                </a:cxn>
                <a:cxn ang="0">
                  <a:pos x="439" y="437"/>
                </a:cxn>
                <a:cxn ang="0">
                  <a:pos x="457" y="410"/>
                </a:cxn>
                <a:cxn ang="0">
                  <a:pos x="485" y="408"/>
                </a:cxn>
                <a:cxn ang="0">
                  <a:pos x="510" y="412"/>
                </a:cxn>
                <a:cxn ang="0">
                  <a:pos x="563" y="383"/>
                </a:cxn>
                <a:cxn ang="0">
                  <a:pos x="602" y="326"/>
                </a:cxn>
                <a:cxn ang="0">
                  <a:pos x="658" y="299"/>
                </a:cxn>
                <a:cxn ang="0">
                  <a:pos x="716" y="288"/>
                </a:cxn>
                <a:cxn ang="0">
                  <a:pos x="760" y="256"/>
                </a:cxn>
                <a:cxn ang="0">
                  <a:pos x="760" y="220"/>
                </a:cxn>
                <a:cxn ang="0">
                  <a:pos x="741" y="165"/>
                </a:cxn>
                <a:cxn ang="0">
                  <a:pos x="738" y="122"/>
                </a:cxn>
                <a:cxn ang="0">
                  <a:pos x="749" y="44"/>
                </a:cxn>
                <a:cxn ang="0">
                  <a:pos x="745" y="50"/>
                </a:cxn>
              </a:cxnLst>
              <a:rect l="0" t="0" r="r" b="b"/>
              <a:pathLst>
                <a:path w="764" h="626">
                  <a:moveTo>
                    <a:pt x="745" y="50"/>
                  </a:moveTo>
                  <a:lnTo>
                    <a:pt x="730" y="52"/>
                  </a:lnTo>
                  <a:lnTo>
                    <a:pt x="678" y="46"/>
                  </a:lnTo>
                  <a:lnTo>
                    <a:pt x="651" y="35"/>
                  </a:lnTo>
                  <a:lnTo>
                    <a:pt x="615" y="33"/>
                  </a:lnTo>
                  <a:lnTo>
                    <a:pt x="576" y="17"/>
                  </a:lnTo>
                  <a:lnTo>
                    <a:pt x="561" y="4"/>
                  </a:lnTo>
                  <a:lnTo>
                    <a:pt x="546" y="0"/>
                  </a:lnTo>
                  <a:lnTo>
                    <a:pt x="530" y="0"/>
                  </a:lnTo>
                  <a:lnTo>
                    <a:pt x="515" y="9"/>
                  </a:lnTo>
                  <a:lnTo>
                    <a:pt x="505" y="23"/>
                  </a:lnTo>
                  <a:lnTo>
                    <a:pt x="503" y="52"/>
                  </a:lnTo>
                  <a:lnTo>
                    <a:pt x="497" y="70"/>
                  </a:lnTo>
                  <a:lnTo>
                    <a:pt x="488" y="84"/>
                  </a:lnTo>
                  <a:lnTo>
                    <a:pt x="475" y="98"/>
                  </a:lnTo>
                  <a:lnTo>
                    <a:pt x="459" y="115"/>
                  </a:lnTo>
                  <a:lnTo>
                    <a:pt x="441" y="142"/>
                  </a:lnTo>
                  <a:lnTo>
                    <a:pt x="402" y="179"/>
                  </a:lnTo>
                  <a:lnTo>
                    <a:pt x="358" y="196"/>
                  </a:lnTo>
                  <a:lnTo>
                    <a:pt x="341" y="208"/>
                  </a:lnTo>
                  <a:lnTo>
                    <a:pt x="315" y="227"/>
                  </a:lnTo>
                  <a:lnTo>
                    <a:pt x="291" y="256"/>
                  </a:lnTo>
                  <a:lnTo>
                    <a:pt x="284" y="273"/>
                  </a:lnTo>
                  <a:lnTo>
                    <a:pt x="277" y="290"/>
                  </a:lnTo>
                  <a:lnTo>
                    <a:pt x="271" y="300"/>
                  </a:lnTo>
                  <a:lnTo>
                    <a:pt x="265" y="305"/>
                  </a:lnTo>
                  <a:lnTo>
                    <a:pt x="253" y="305"/>
                  </a:lnTo>
                  <a:lnTo>
                    <a:pt x="244" y="319"/>
                  </a:lnTo>
                  <a:lnTo>
                    <a:pt x="238" y="343"/>
                  </a:lnTo>
                  <a:lnTo>
                    <a:pt x="234" y="384"/>
                  </a:lnTo>
                  <a:lnTo>
                    <a:pt x="233" y="440"/>
                  </a:lnTo>
                  <a:lnTo>
                    <a:pt x="233" y="448"/>
                  </a:lnTo>
                  <a:lnTo>
                    <a:pt x="222" y="474"/>
                  </a:lnTo>
                  <a:lnTo>
                    <a:pt x="206" y="495"/>
                  </a:lnTo>
                  <a:lnTo>
                    <a:pt x="178" y="509"/>
                  </a:lnTo>
                  <a:lnTo>
                    <a:pt x="152" y="522"/>
                  </a:lnTo>
                  <a:lnTo>
                    <a:pt x="134" y="541"/>
                  </a:lnTo>
                  <a:lnTo>
                    <a:pt x="116" y="567"/>
                  </a:lnTo>
                  <a:lnTo>
                    <a:pt x="90" y="582"/>
                  </a:lnTo>
                  <a:lnTo>
                    <a:pt x="68" y="593"/>
                  </a:lnTo>
                  <a:lnTo>
                    <a:pt x="50" y="597"/>
                  </a:lnTo>
                  <a:lnTo>
                    <a:pt x="28" y="605"/>
                  </a:lnTo>
                  <a:lnTo>
                    <a:pt x="5" y="621"/>
                  </a:lnTo>
                  <a:lnTo>
                    <a:pt x="0" y="626"/>
                  </a:lnTo>
                  <a:lnTo>
                    <a:pt x="230" y="626"/>
                  </a:lnTo>
                  <a:lnTo>
                    <a:pt x="233" y="618"/>
                  </a:lnTo>
                  <a:lnTo>
                    <a:pt x="232" y="617"/>
                  </a:lnTo>
                  <a:lnTo>
                    <a:pt x="232" y="582"/>
                  </a:lnTo>
                  <a:lnTo>
                    <a:pt x="231" y="565"/>
                  </a:lnTo>
                  <a:lnTo>
                    <a:pt x="233" y="557"/>
                  </a:lnTo>
                  <a:lnTo>
                    <a:pt x="248" y="539"/>
                  </a:lnTo>
                  <a:lnTo>
                    <a:pt x="262" y="526"/>
                  </a:lnTo>
                  <a:lnTo>
                    <a:pt x="284" y="513"/>
                  </a:lnTo>
                  <a:lnTo>
                    <a:pt x="319" y="500"/>
                  </a:lnTo>
                  <a:lnTo>
                    <a:pt x="361" y="491"/>
                  </a:lnTo>
                  <a:lnTo>
                    <a:pt x="396" y="481"/>
                  </a:lnTo>
                  <a:lnTo>
                    <a:pt x="433" y="457"/>
                  </a:lnTo>
                  <a:lnTo>
                    <a:pt x="439" y="437"/>
                  </a:lnTo>
                  <a:lnTo>
                    <a:pt x="448" y="419"/>
                  </a:lnTo>
                  <a:lnTo>
                    <a:pt x="457" y="410"/>
                  </a:lnTo>
                  <a:lnTo>
                    <a:pt x="474" y="406"/>
                  </a:lnTo>
                  <a:lnTo>
                    <a:pt x="485" y="408"/>
                  </a:lnTo>
                  <a:lnTo>
                    <a:pt x="503" y="412"/>
                  </a:lnTo>
                  <a:lnTo>
                    <a:pt x="510" y="412"/>
                  </a:lnTo>
                  <a:lnTo>
                    <a:pt x="545" y="398"/>
                  </a:lnTo>
                  <a:lnTo>
                    <a:pt x="563" y="383"/>
                  </a:lnTo>
                  <a:lnTo>
                    <a:pt x="576" y="365"/>
                  </a:lnTo>
                  <a:lnTo>
                    <a:pt x="602" y="326"/>
                  </a:lnTo>
                  <a:lnTo>
                    <a:pt x="620" y="311"/>
                  </a:lnTo>
                  <a:lnTo>
                    <a:pt x="658" y="299"/>
                  </a:lnTo>
                  <a:lnTo>
                    <a:pt x="684" y="296"/>
                  </a:lnTo>
                  <a:lnTo>
                    <a:pt x="716" y="288"/>
                  </a:lnTo>
                  <a:lnTo>
                    <a:pt x="737" y="279"/>
                  </a:lnTo>
                  <a:lnTo>
                    <a:pt x="760" y="256"/>
                  </a:lnTo>
                  <a:lnTo>
                    <a:pt x="764" y="241"/>
                  </a:lnTo>
                  <a:lnTo>
                    <a:pt x="760" y="220"/>
                  </a:lnTo>
                  <a:lnTo>
                    <a:pt x="749" y="203"/>
                  </a:lnTo>
                  <a:lnTo>
                    <a:pt x="741" y="165"/>
                  </a:lnTo>
                  <a:lnTo>
                    <a:pt x="738" y="148"/>
                  </a:lnTo>
                  <a:lnTo>
                    <a:pt x="738" y="122"/>
                  </a:lnTo>
                  <a:lnTo>
                    <a:pt x="741" y="98"/>
                  </a:lnTo>
                  <a:lnTo>
                    <a:pt x="749" y="44"/>
                  </a:lnTo>
                  <a:lnTo>
                    <a:pt x="750" y="44"/>
                  </a:lnTo>
                  <a:lnTo>
                    <a:pt x="745" y="5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6" name="Freeform 255"/>
            <p:cNvSpPr>
              <a:spLocks/>
            </p:cNvSpPr>
            <p:nvPr/>
          </p:nvSpPr>
          <p:spPr bwMode="auto">
            <a:xfrm>
              <a:off x="5538115" y="3748289"/>
              <a:ext cx="505056" cy="372910"/>
            </a:xfrm>
            <a:custGeom>
              <a:avLst/>
              <a:gdLst/>
              <a:ahLst/>
              <a:cxnLst>
                <a:cxn ang="0">
                  <a:pos x="525" y="934"/>
                </a:cxn>
                <a:cxn ang="0">
                  <a:pos x="522" y="910"/>
                </a:cxn>
                <a:cxn ang="0">
                  <a:pos x="485" y="874"/>
                </a:cxn>
                <a:cxn ang="0">
                  <a:pos x="482" y="830"/>
                </a:cxn>
                <a:cxn ang="0">
                  <a:pos x="416" y="810"/>
                </a:cxn>
                <a:cxn ang="0">
                  <a:pos x="401" y="897"/>
                </a:cxn>
                <a:cxn ang="0">
                  <a:pos x="351" y="816"/>
                </a:cxn>
                <a:cxn ang="0">
                  <a:pos x="351" y="769"/>
                </a:cxn>
                <a:cxn ang="0">
                  <a:pos x="217" y="597"/>
                </a:cxn>
                <a:cxn ang="0">
                  <a:pos x="217" y="497"/>
                </a:cxn>
                <a:cxn ang="0">
                  <a:pos x="158" y="463"/>
                </a:cxn>
                <a:cxn ang="0">
                  <a:pos x="132" y="403"/>
                </a:cxn>
                <a:cxn ang="0">
                  <a:pos x="136" y="379"/>
                </a:cxn>
                <a:cxn ang="0">
                  <a:pos x="136" y="377"/>
                </a:cxn>
                <a:cxn ang="0">
                  <a:pos x="46" y="214"/>
                </a:cxn>
                <a:cxn ang="0">
                  <a:pos x="0" y="209"/>
                </a:cxn>
                <a:cxn ang="0">
                  <a:pos x="29" y="134"/>
                </a:cxn>
                <a:cxn ang="0">
                  <a:pos x="62" y="160"/>
                </a:cxn>
                <a:cxn ang="0">
                  <a:pos x="146" y="74"/>
                </a:cxn>
                <a:cxn ang="0">
                  <a:pos x="127" y="41"/>
                </a:cxn>
                <a:cxn ang="0">
                  <a:pos x="115" y="9"/>
                </a:cxn>
                <a:cxn ang="0">
                  <a:pos x="204" y="17"/>
                </a:cxn>
                <a:cxn ang="0">
                  <a:pos x="235" y="0"/>
                </a:cxn>
                <a:cxn ang="0">
                  <a:pos x="321" y="111"/>
                </a:cxn>
                <a:cxn ang="0">
                  <a:pos x="387" y="111"/>
                </a:cxn>
                <a:cxn ang="0">
                  <a:pos x="422" y="119"/>
                </a:cxn>
                <a:cxn ang="0">
                  <a:pos x="421" y="173"/>
                </a:cxn>
                <a:cxn ang="0">
                  <a:pos x="455" y="207"/>
                </a:cxn>
                <a:cxn ang="0">
                  <a:pos x="503" y="191"/>
                </a:cxn>
                <a:cxn ang="0">
                  <a:pos x="614" y="224"/>
                </a:cxn>
                <a:cxn ang="0">
                  <a:pos x="714" y="246"/>
                </a:cxn>
                <a:cxn ang="0">
                  <a:pos x="774" y="287"/>
                </a:cxn>
                <a:cxn ang="0">
                  <a:pos x="811" y="371"/>
                </a:cxn>
                <a:cxn ang="0">
                  <a:pos x="827" y="383"/>
                </a:cxn>
                <a:cxn ang="0">
                  <a:pos x="830" y="446"/>
                </a:cxn>
                <a:cxn ang="0">
                  <a:pos x="848" y="460"/>
                </a:cxn>
                <a:cxn ang="0">
                  <a:pos x="779" y="482"/>
                </a:cxn>
                <a:cxn ang="0">
                  <a:pos x="783" y="523"/>
                </a:cxn>
                <a:cxn ang="0">
                  <a:pos x="909" y="535"/>
                </a:cxn>
                <a:cxn ang="0">
                  <a:pos x="992" y="507"/>
                </a:cxn>
                <a:cxn ang="0">
                  <a:pos x="1032" y="482"/>
                </a:cxn>
                <a:cxn ang="0">
                  <a:pos x="1051" y="595"/>
                </a:cxn>
                <a:cxn ang="0">
                  <a:pos x="999" y="682"/>
                </a:cxn>
                <a:cxn ang="0">
                  <a:pos x="881" y="769"/>
                </a:cxn>
                <a:cxn ang="0">
                  <a:pos x="760" y="772"/>
                </a:cxn>
                <a:cxn ang="0">
                  <a:pos x="710" y="794"/>
                </a:cxn>
                <a:cxn ang="0">
                  <a:pos x="674" y="845"/>
                </a:cxn>
                <a:cxn ang="0">
                  <a:pos x="525" y="934"/>
                </a:cxn>
              </a:cxnLst>
              <a:rect l="0" t="0" r="r" b="b"/>
              <a:pathLst>
                <a:path w="1051" h="934">
                  <a:moveTo>
                    <a:pt x="525" y="934"/>
                  </a:moveTo>
                  <a:lnTo>
                    <a:pt x="522" y="910"/>
                  </a:lnTo>
                  <a:lnTo>
                    <a:pt x="485" y="874"/>
                  </a:lnTo>
                  <a:lnTo>
                    <a:pt x="482" y="830"/>
                  </a:lnTo>
                  <a:lnTo>
                    <a:pt x="416" y="810"/>
                  </a:lnTo>
                  <a:lnTo>
                    <a:pt x="401" y="897"/>
                  </a:lnTo>
                  <a:lnTo>
                    <a:pt x="351" y="816"/>
                  </a:lnTo>
                  <a:lnTo>
                    <a:pt x="351" y="769"/>
                  </a:lnTo>
                  <a:lnTo>
                    <a:pt x="217" y="597"/>
                  </a:lnTo>
                  <a:lnTo>
                    <a:pt x="217" y="497"/>
                  </a:lnTo>
                  <a:lnTo>
                    <a:pt x="158" y="463"/>
                  </a:lnTo>
                  <a:lnTo>
                    <a:pt x="132" y="403"/>
                  </a:lnTo>
                  <a:lnTo>
                    <a:pt x="136" y="379"/>
                  </a:lnTo>
                  <a:lnTo>
                    <a:pt x="136" y="377"/>
                  </a:lnTo>
                  <a:lnTo>
                    <a:pt x="46" y="214"/>
                  </a:lnTo>
                  <a:lnTo>
                    <a:pt x="0" y="209"/>
                  </a:lnTo>
                  <a:lnTo>
                    <a:pt x="29" y="134"/>
                  </a:lnTo>
                  <a:lnTo>
                    <a:pt x="62" y="160"/>
                  </a:lnTo>
                  <a:lnTo>
                    <a:pt x="146" y="74"/>
                  </a:lnTo>
                  <a:lnTo>
                    <a:pt x="127" y="41"/>
                  </a:lnTo>
                  <a:lnTo>
                    <a:pt x="115" y="9"/>
                  </a:lnTo>
                  <a:lnTo>
                    <a:pt x="204" y="17"/>
                  </a:lnTo>
                  <a:lnTo>
                    <a:pt x="235" y="0"/>
                  </a:lnTo>
                  <a:lnTo>
                    <a:pt x="321" y="111"/>
                  </a:lnTo>
                  <a:lnTo>
                    <a:pt x="387" y="111"/>
                  </a:lnTo>
                  <a:lnTo>
                    <a:pt x="422" y="119"/>
                  </a:lnTo>
                  <a:lnTo>
                    <a:pt x="421" y="173"/>
                  </a:lnTo>
                  <a:lnTo>
                    <a:pt x="455" y="207"/>
                  </a:lnTo>
                  <a:lnTo>
                    <a:pt x="503" y="191"/>
                  </a:lnTo>
                  <a:lnTo>
                    <a:pt x="614" y="224"/>
                  </a:lnTo>
                  <a:lnTo>
                    <a:pt x="714" y="246"/>
                  </a:lnTo>
                  <a:lnTo>
                    <a:pt x="774" y="287"/>
                  </a:lnTo>
                  <a:lnTo>
                    <a:pt x="811" y="371"/>
                  </a:lnTo>
                  <a:lnTo>
                    <a:pt x="827" y="383"/>
                  </a:lnTo>
                  <a:lnTo>
                    <a:pt x="830" y="446"/>
                  </a:lnTo>
                  <a:lnTo>
                    <a:pt x="848" y="460"/>
                  </a:lnTo>
                  <a:lnTo>
                    <a:pt x="779" y="482"/>
                  </a:lnTo>
                  <a:lnTo>
                    <a:pt x="783" y="523"/>
                  </a:lnTo>
                  <a:lnTo>
                    <a:pt x="909" y="535"/>
                  </a:lnTo>
                  <a:lnTo>
                    <a:pt x="992" y="507"/>
                  </a:lnTo>
                  <a:lnTo>
                    <a:pt x="1032" y="482"/>
                  </a:lnTo>
                  <a:lnTo>
                    <a:pt x="1051" y="595"/>
                  </a:lnTo>
                  <a:lnTo>
                    <a:pt x="999" y="682"/>
                  </a:lnTo>
                  <a:lnTo>
                    <a:pt x="881" y="769"/>
                  </a:lnTo>
                  <a:lnTo>
                    <a:pt x="760" y="772"/>
                  </a:lnTo>
                  <a:lnTo>
                    <a:pt x="710" y="794"/>
                  </a:lnTo>
                  <a:lnTo>
                    <a:pt x="674" y="845"/>
                  </a:lnTo>
                  <a:lnTo>
                    <a:pt x="525" y="934"/>
                  </a:lnTo>
                  <a:close/>
                </a:path>
              </a:pathLst>
            </a:custGeom>
            <a:solidFill>
              <a:schemeClr val="accent1">
                <a:lumMod val="20000"/>
                <a:lumOff val="80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7" name="Freeform 256"/>
            <p:cNvSpPr>
              <a:spLocks/>
            </p:cNvSpPr>
            <p:nvPr/>
          </p:nvSpPr>
          <p:spPr bwMode="auto">
            <a:xfrm rot="306148">
              <a:off x="4915468" y="3625580"/>
              <a:ext cx="115661" cy="156176"/>
            </a:xfrm>
            <a:custGeom>
              <a:avLst/>
              <a:gdLst/>
              <a:ahLst/>
              <a:cxnLst>
                <a:cxn ang="0">
                  <a:pos x="46" y="22"/>
                </a:cxn>
                <a:cxn ang="0">
                  <a:pos x="96" y="30"/>
                </a:cxn>
                <a:cxn ang="0">
                  <a:pos x="134" y="23"/>
                </a:cxn>
                <a:cxn ang="0">
                  <a:pos x="174" y="0"/>
                </a:cxn>
                <a:cxn ang="0">
                  <a:pos x="202" y="8"/>
                </a:cxn>
                <a:cxn ang="0">
                  <a:pos x="217" y="40"/>
                </a:cxn>
                <a:cxn ang="0">
                  <a:pos x="202" y="73"/>
                </a:cxn>
                <a:cxn ang="0">
                  <a:pos x="207" y="101"/>
                </a:cxn>
                <a:cxn ang="0">
                  <a:pos x="224" y="130"/>
                </a:cxn>
                <a:cxn ang="0">
                  <a:pos x="224" y="176"/>
                </a:cxn>
                <a:cxn ang="0">
                  <a:pos x="168" y="223"/>
                </a:cxn>
                <a:cxn ang="0">
                  <a:pos x="175" y="244"/>
                </a:cxn>
                <a:cxn ang="0">
                  <a:pos x="207" y="258"/>
                </a:cxn>
                <a:cxn ang="0">
                  <a:pos x="217" y="286"/>
                </a:cxn>
                <a:cxn ang="0">
                  <a:pos x="241" y="290"/>
                </a:cxn>
                <a:cxn ang="0">
                  <a:pos x="254" y="297"/>
                </a:cxn>
                <a:cxn ang="0">
                  <a:pos x="283" y="300"/>
                </a:cxn>
                <a:cxn ang="0">
                  <a:pos x="295" y="299"/>
                </a:cxn>
                <a:cxn ang="0">
                  <a:pos x="233" y="320"/>
                </a:cxn>
                <a:cxn ang="0">
                  <a:pos x="183" y="345"/>
                </a:cxn>
                <a:cxn ang="0">
                  <a:pos x="148" y="369"/>
                </a:cxn>
                <a:cxn ang="0">
                  <a:pos x="137" y="410"/>
                </a:cxn>
                <a:cxn ang="0">
                  <a:pos x="153" y="471"/>
                </a:cxn>
                <a:cxn ang="0">
                  <a:pos x="139" y="490"/>
                </a:cxn>
                <a:cxn ang="0">
                  <a:pos x="120" y="487"/>
                </a:cxn>
                <a:cxn ang="0">
                  <a:pos x="114" y="487"/>
                </a:cxn>
                <a:cxn ang="0">
                  <a:pos x="92" y="437"/>
                </a:cxn>
                <a:cxn ang="0">
                  <a:pos x="76" y="392"/>
                </a:cxn>
                <a:cxn ang="0">
                  <a:pos x="47" y="345"/>
                </a:cxn>
                <a:cxn ang="0">
                  <a:pos x="28" y="317"/>
                </a:cxn>
                <a:cxn ang="0">
                  <a:pos x="31" y="286"/>
                </a:cxn>
                <a:cxn ang="0">
                  <a:pos x="56" y="247"/>
                </a:cxn>
                <a:cxn ang="0">
                  <a:pos x="66" y="197"/>
                </a:cxn>
                <a:cxn ang="0">
                  <a:pos x="55" y="151"/>
                </a:cxn>
                <a:cxn ang="0">
                  <a:pos x="31" y="95"/>
                </a:cxn>
                <a:cxn ang="0">
                  <a:pos x="12" y="42"/>
                </a:cxn>
                <a:cxn ang="0">
                  <a:pos x="11" y="19"/>
                </a:cxn>
              </a:cxnLst>
              <a:rect l="0" t="0" r="r" b="b"/>
              <a:pathLst>
                <a:path w="300" h="490">
                  <a:moveTo>
                    <a:pt x="11" y="19"/>
                  </a:moveTo>
                  <a:lnTo>
                    <a:pt x="46" y="22"/>
                  </a:lnTo>
                  <a:lnTo>
                    <a:pt x="72" y="25"/>
                  </a:lnTo>
                  <a:lnTo>
                    <a:pt x="96" y="30"/>
                  </a:lnTo>
                  <a:lnTo>
                    <a:pt x="115" y="30"/>
                  </a:lnTo>
                  <a:lnTo>
                    <a:pt x="134" y="23"/>
                  </a:lnTo>
                  <a:lnTo>
                    <a:pt x="157" y="8"/>
                  </a:lnTo>
                  <a:lnTo>
                    <a:pt x="174" y="0"/>
                  </a:lnTo>
                  <a:lnTo>
                    <a:pt x="190" y="5"/>
                  </a:lnTo>
                  <a:lnTo>
                    <a:pt x="202" y="8"/>
                  </a:lnTo>
                  <a:lnTo>
                    <a:pt x="213" y="19"/>
                  </a:lnTo>
                  <a:lnTo>
                    <a:pt x="217" y="40"/>
                  </a:lnTo>
                  <a:lnTo>
                    <a:pt x="209" y="55"/>
                  </a:lnTo>
                  <a:lnTo>
                    <a:pt x="202" y="73"/>
                  </a:lnTo>
                  <a:lnTo>
                    <a:pt x="202" y="84"/>
                  </a:lnTo>
                  <a:lnTo>
                    <a:pt x="207" y="101"/>
                  </a:lnTo>
                  <a:lnTo>
                    <a:pt x="217" y="117"/>
                  </a:lnTo>
                  <a:lnTo>
                    <a:pt x="224" y="130"/>
                  </a:lnTo>
                  <a:lnTo>
                    <a:pt x="229" y="149"/>
                  </a:lnTo>
                  <a:lnTo>
                    <a:pt x="224" y="176"/>
                  </a:lnTo>
                  <a:lnTo>
                    <a:pt x="178" y="209"/>
                  </a:lnTo>
                  <a:lnTo>
                    <a:pt x="168" y="223"/>
                  </a:lnTo>
                  <a:lnTo>
                    <a:pt x="172" y="234"/>
                  </a:lnTo>
                  <a:lnTo>
                    <a:pt x="175" y="244"/>
                  </a:lnTo>
                  <a:lnTo>
                    <a:pt x="196" y="253"/>
                  </a:lnTo>
                  <a:lnTo>
                    <a:pt x="207" y="258"/>
                  </a:lnTo>
                  <a:lnTo>
                    <a:pt x="209" y="269"/>
                  </a:lnTo>
                  <a:lnTo>
                    <a:pt x="217" y="286"/>
                  </a:lnTo>
                  <a:lnTo>
                    <a:pt x="226" y="292"/>
                  </a:lnTo>
                  <a:lnTo>
                    <a:pt x="241" y="290"/>
                  </a:lnTo>
                  <a:lnTo>
                    <a:pt x="250" y="287"/>
                  </a:lnTo>
                  <a:lnTo>
                    <a:pt x="254" y="297"/>
                  </a:lnTo>
                  <a:lnTo>
                    <a:pt x="267" y="300"/>
                  </a:lnTo>
                  <a:lnTo>
                    <a:pt x="283" y="300"/>
                  </a:lnTo>
                  <a:lnTo>
                    <a:pt x="300" y="299"/>
                  </a:lnTo>
                  <a:lnTo>
                    <a:pt x="295" y="299"/>
                  </a:lnTo>
                  <a:lnTo>
                    <a:pt x="268" y="306"/>
                  </a:lnTo>
                  <a:lnTo>
                    <a:pt x="233" y="320"/>
                  </a:lnTo>
                  <a:lnTo>
                    <a:pt x="197" y="337"/>
                  </a:lnTo>
                  <a:lnTo>
                    <a:pt x="183" y="345"/>
                  </a:lnTo>
                  <a:lnTo>
                    <a:pt x="162" y="358"/>
                  </a:lnTo>
                  <a:lnTo>
                    <a:pt x="148" y="369"/>
                  </a:lnTo>
                  <a:lnTo>
                    <a:pt x="134" y="392"/>
                  </a:lnTo>
                  <a:lnTo>
                    <a:pt x="137" y="410"/>
                  </a:lnTo>
                  <a:lnTo>
                    <a:pt x="142" y="427"/>
                  </a:lnTo>
                  <a:lnTo>
                    <a:pt x="153" y="471"/>
                  </a:lnTo>
                  <a:lnTo>
                    <a:pt x="146" y="481"/>
                  </a:lnTo>
                  <a:lnTo>
                    <a:pt x="139" y="490"/>
                  </a:lnTo>
                  <a:lnTo>
                    <a:pt x="130" y="490"/>
                  </a:lnTo>
                  <a:lnTo>
                    <a:pt x="120" y="487"/>
                  </a:lnTo>
                  <a:lnTo>
                    <a:pt x="111" y="483"/>
                  </a:lnTo>
                  <a:lnTo>
                    <a:pt x="114" y="487"/>
                  </a:lnTo>
                  <a:lnTo>
                    <a:pt x="104" y="475"/>
                  </a:lnTo>
                  <a:lnTo>
                    <a:pt x="92" y="437"/>
                  </a:lnTo>
                  <a:lnTo>
                    <a:pt x="87" y="422"/>
                  </a:lnTo>
                  <a:lnTo>
                    <a:pt x="76" y="392"/>
                  </a:lnTo>
                  <a:lnTo>
                    <a:pt x="64" y="373"/>
                  </a:lnTo>
                  <a:lnTo>
                    <a:pt x="47" y="345"/>
                  </a:lnTo>
                  <a:lnTo>
                    <a:pt x="40" y="332"/>
                  </a:lnTo>
                  <a:lnTo>
                    <a:pt x="28" y="317"/>
                  </a:lnTo>
                  <a:lnTo>
                    <a:pt x="28" y="299"/>
                  </a:lnTo>
                  <a:lnTo>
                    <a:pt x="31" y="286"/>
                  </a:lnTo>
                  <a:lnTo>
                    <a:pt x="41" y="269"/>
                  </a:lnTo>
                  <a:lnTo>
                    <a:pt x="56" y="247"/>
                  </a:lnTo>
                  <a:lnTo>
                    <a:pt x="63" y="224"/>
                  </a:lnTo>
                  <a:lnTo>
                    <a:pt x="66" y="197"/>
                  </a:lnTo>
                  <a:lnTo>
                    <a:pt x="61" y="170"/>
                  </a:lnTo>
                  <a:lnTo>
                    <a:pt x="55" y="151"/>
                  </a:lnTo>
                  <a:lnTo>
                    <a:pt x="44" y="127"/>
                  </a:lnTo>
                  <a:lnTo>
                    <a:pt x="31" y="95"/>
                  </a:lnTo>
                  <a:lnTo>
                    <a:pt x="22" y="66"/>
                  </a:lnTo>
                  <a:lnTo>
                    <a:pt x="12" y="42"/>
                  </a:lnTo>
                  <a:lnTo>
                    <a:pt x="0" y="22"/>
                  </a:lnTo>
                  <a:lnTo>
                    <a:pt x="11" y="19"/>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8" name="Freeform 257"/>
            <p:cNvSpPr>
              <a:spLocks/>
            </p:cNvSpPr>
            <p:nvPr/>
          </p:nvSpPr>
          <p:spPr bwMode="auto">
            <a:xfrm rot="306148">
              <a:off x="5191130" y="4648690"/>
              <a:ext cx="308431" cy="239044"/>
            </a:xfrm>
            <a:custGeom>
              <a:avLst/>
              <a:gdLst/>
              <a:ahLst/>
              <a:cxnLst>
                <a:cxn ang="0">
                  <a:pos x="187" y="223"/>
                </a:cxn>
                <a:cxn ang="0">
                  <a:pos x="286" y="249"/>
                </a:cxn>
                <a:cxn ang="0">
                  <a:pos x="357" y="252"/>
                </a:cxn>
                <a:cxn ang="0">
                  <a:pos x="419" y="253"/>
                </a:cxn>
                <a:cxn ang="0">
                  <a:pos x="484" y="325"/>
                </a:cxn>
                <a:cxn ang="0">
                  <a:pos x="555" y="372"/>
                </a:cxn>
                <a:cxn ang="0">
                  <a:pos x="584" y="346"/>
                </a:cxn>
                <a:cxn ang="0">
                  <a:pos x="582" y="322"/>
                </a:cxn>
                <a:cxn ang="0">
                  <a:pos x="522" y="300"/>
                </a:cxn>
                <a:cxn ang="0">
                  <a:pos x="506" y="243"/>
                </a:cxn>
                <a:cxn ang="0">
                  <a:pos x="489" y="211"/>
                </a:cxn>
                <a:cxn ang="0">
                  <a:pos x="500" y="143"/>
                </a:cxn>
                <a:cxn ang="0">
                  <a:pos x="459" y="136"/>
                </a:cxn>
                <a:cxn ang="0">
                  <a:pos x="424" y="108"/>
                </a:cxn>
                <a:cxn ang="0">
                  <a:pos x="442" y="80"/>
                </a:cxn>
                <a:cxn ang="0">
                  <a:pos x="477" y="46"/>
                </a:cxn>
                <a:cxn ang="0">
                  <a:pos x="511" y="10"/>
                </a:cxn>
                <a:cxn ang="0">
                  <a:pos x="578" y="10"/>
                </a:cxn>
                <a:cxn ang="0">
                  <a:pos x="633" y="22"/>
                </a:cxn>
                <a:cxn ang="0">
                  <a:pos x="691" y="74"/>
                </a:cxn>
                <a:cxn ang="0">
                  <a:pos x="792" y="73"/>
                </a:cxn>
                <a:cxn ang="0">
                  <a:pos x="775" y="143"/>
                </a:cxn>
                <a:cxn ang="0">
                  <a:pos x="796" y="232"/>
                </a:cxn>
                <a:cxn ang="0">
                  <a:pos x="784" y="296"/>
                </a:cxn>
                <a:cxn ang="0">
                  <a:pos x="753" y="359"/>
                </a:cxn>
                <a:cxn ang="0">
                  <a:pos x="773" y="402"/>
                </a:cxn>
                <a:cxn ang="0">
                  <a:pos x="721" y="411"/>
                </a:cxn>
                <a:cxn ang="0">
                  <a:pos x="673" y="441"/>
                </a:cxn>
                <a:cxn ang="0">
                  <a:pos x="675" y="498"/>
                </a:cxn>
                <a:cxn ang="0">
                  <a:pos x="638" y="498"/>
                </a:cxn>
                <a:cxn ang="0">
                  <a:pos x="577" y="529"/>
                </a:cxn>
                <a:cxn ang="0">
                  <a:pos x="514" y="581"/>
                </a:cxn>
                <a:cxn ang="0">
                  <a:pos x="488" y="634"/>
                </a:cxn>
                <a:cxn ang="0">
                  <a:pos x="446" y="663"/>
                </a:cxn>
                <a:cxn ang="0">
                  <a:pos x="381" y="725"/>
                </a:cxn>
                <a:cxn ang="0">
                  <a:pos x="308" y="733"/>
                </a:cxn>
                <a:cxn ang="0">
                  <a:pos x="296" y="742"/>
                </a:cxn>
                <a:cxn ang="0">
                  <a:pos x="286" y="705"/>
                </a:cxn>
                <a:cxn ang="0">
                  <a:pos x="247" y="683"/>
                </a:cxn>
                <a:cxn ang="0">
                  <a:pos x="175" y="689"/>
                </a:cxn>
                <a:cxn ang="0">
                  <a:pos x="139" y="698"/>
                </a:cxn>
                <a:cxn ang="0">
                  <a:pos x="80" y="672"/>
                </a:cxn>
                <a:cxn ang="0">
                  <a:pos x="14" y="610"/>
                </a:cxn>
                <a:cxn ang="0">
                  <a:pos x="5" y="512"/>
                </a:cxn>
                <a:cxn ang="0">
                  <a:pos x="40" y="402"/>
                </a:cxn>
                <a:cxn ang="0">
                  <a:pos x="131" y="384"/>
                </a:cxn>
                <a:cxn ang="0">
                  <a:pos x="130" y="243"/>
                </a:cxn>
              </a:cxnLst>
              <a:rect l="0" t="0" r="r" b="b"/>
              <a:pathLst>
                <a:path w="799" h="751">
                  <a:moveTo>
                    <a:pt x="130" y="243"/>
                  </a:moveTo>
                  <a:lnTo>
                    <a:pt x="157" y="230"/>
                  </a:lnTo>
                  <a:lnTo>
                    <a:pt x="187" y="223"/>
                  </a:lnTo>
                  <a:lnTo>
                    <a:pt x="218" y="225"/>
                  </a:lnTo>
                  <a:lnTo>
                    <a:pt x="243" y="232"/>
                  </a:lnTo>
                  <a:lnTo>
                    <a:pt x="286" y="249"/>
                  </a:lnTo>
                  <a:lnTo>
                    <a:pt x="305" y="259"/>
                  </a:lnTo>
                  <a:lnTo>
                    <a:pt x="319" y="259"/>
                  </a:lnTo>
                  <a:lnTo>
                    <a:pt x="357" y="252"/>
                  </a:lnTo>
                  <a:lnTo>
                    <a:pt x="386" y="241"/>
                  </a:lnTo>
                  <a:lnTo>
                    <a:pt x="402" y="243"/>
                  </a:lnTo>
                  <a:lnTo>
                    <a:pt x="419" y="253"/>
                  </a:lnTo>
                  <a:lnTo>
                    <a:pt x="439" y="276"/>
                  </a:lnTo>
                  <a:lnTo>
                    <a:pt x="456" y="296"/>
                  </a:lnTo>
                  <a:lnTo>
                    <a:pt x="484" y="325"/>
                  </a:lnTo>
                  <a:lnTo>
                    <a:pt x="522" y="359"/>
                  </a:lnTo>
                  <a:lnTo>
                    <a:pt x="535" y="367"/>
                  </a:lnTo>
                  <a:lnTo>
                    <a:pt x="555" y="372"/>
                  </a:lnTo>
                  <a:lnTo>
                    <a:pt x="571" y="367"/>
                  </a:lnTo>
                  <a:lnTo>
                    <a:pt x="582" y="358"/>
                  </a:lnTo>
                  <a:lnTo>
                    <a:pt x="584" y="346"/>
                  </a:lnTo>
                  <a:lnTo>
                    <a:pt x="587" y="332"/>
                  </a:lnTo>
                  <a:lnTo>
                    <a:pt x="583" y="324"/>
                  </a:lnTo>
                  <a:lnTo>
                    <a:pt x="582" y="322"/>
                  </a:lnTo>
                  <a:lnTo>
                    <a:pt x="564" y="316"/>
                  </a:lnTo>
                  <a:lnTo>
                    <a:pt x="549" y="308"/>
                  </a:lnTo>
                  <a:lnTo>
                    <a:pt x="522" y="300"/>
                  </a:lnTo>
                  <a:lnTo>
                    <a:pt x="502" y="285"/>
                  </a:lnTo>
                  <a:lnTo>
                    <a:pt x="497" y="272"/>
                  </a:lnTo>
                  <a:lnTo>
                    <a:pt x="506" y="243"/>
                  </a:lnTo>
                  <a:lnTo>
                    <a:pt x="497" y="233"/>
                  </a:lnTo>
                  <a:lnTo>
                    <a:pt x="491" y="227"/>
                  </a:lnTo>
                  <a:lnTo>
                    <a:pt x="489" y="211"/>
                  </a:lnTo>
                  <a:lnTo>
                    <a:pt x="493" y="192"/>
                  </a:lnTo>
                  <a:lnTo>
                    <a:pt x="493" y="183"/>
                  </a:lnTo>
                  <a:lnTo>
                    <a:pt x="500" y="143"/>
                  </a:lnTo>
                  <a:lnTo>
                    <a:pt x="497" y="137"/>
                  </a:lnTo>
                  <a:lnTo>
                    <a:pt x="484" y="137"/>
                  </a:lnTo>
                  <a:lnTo>
                    <a:pt x="459" y="136"/>
                  </a:lnTo>
                  <a:lnTo>
                    <a:pt x="439" y="128"/>
                  </a:lnTo>
                  <a:lnTo>
                    <a:pt x="427" y="119"/>
                  </a:lnTo>
                  <a:lnTo>
                    <a:pt x="424" y="108"/>
                  </a:lnTo>
                  <a:lnTo>
                    <a:pt x="425" y="97"/>
                  </a:lnTo>
                  <a:lnTo>
                    <a:pt x="433" y="85"/>
                  </a:lnTo>
                  <a:lnTo>
                    <a:pt x="442" y="80"/>
                  </a:lnTo>
                  <a:lnTo>
                    <a:pt x="458" y="72"/>
                  </a:lnTo>
                  <a:lnTo>
                    <a:pt x="470" y="56"/>
                  </a:lnTo>
                  <a:lnTo>
                    <a:pt x="477" y="46"/>
                  </a:lnTo>
                  <a:lnTo>
                    <a:pt x="479" y="19"/>
                  </a:lnTo>
                  <a:lnTo>
                    <a:pt x="491" y="14"/>
                  </a:lnTo>
                  <a:lnTo>
                    <a:pt x="511" y="10"/>
                  </a:lnTo>
                  <a:lnTo>
                    <a:pt x="549" y="13"/>
                  </a:lnTo>
                  <a:lnTo>
                    <a:pt x="564" y="13"/>
                  </a:lnTo>
                  <a:lnTo>
                    <a:pt x="578" y="10"/>
                  </a:lnTo>
                  <a:lnTo>
                    <a:pt x="617" y="7"/>
                  </a:lnTo>
                  <a:lnTo>
                    <a:pt x="616" y="0"/>
                  </a:lnTo>
                  <a:lnTo>
                    <a:pt x="633" y="22"/>
                  </a:lnTo>
                  <a:lnTo>
                    <a:pt x="653" y="44"/>
                  </a:lnTo>
                  <a:lnTo>
                    <a:pt x="669" y="56"/>
                  </a:lnTo>
                  <a:lnTo>
                    <a:pt x="691" y="74"/>
                  </a:lnTo>
                  <a:lnTo>
                    <a:pt x="714" y="80"/>
                  </a:lnTo>
                  <a:lnTo>
                    <a:pt x="757" y="77"/>
                  </a:lnTo>
                  <a:lnTo>
                    <a:pt x="792" y="73"/>
                  </a:lnTo>
                  <a:lnTo>
                    <a:pt x="797" y="72"/>
                  </a:lnTo>
                  <a:lnTo>
                    <a:pt x="784" y="104"/>
                  </a:lnTo>
                  <a:lnTo>
                    <a:pt x="775" y="143"/>
                  </a:lnTo>
                  <a:lnTo>
                    <a:pt x="774" y="172"/>
                  </a:lnTo>
                  <a:lnTo>
                    <a:pt x="781" y="208"/>
                  </a:lnTo>
                  <a:lnTo>
                    <a:pt x="796" y="232"/>
                  </a:lnTo>
                  <a:lnTo>
                    <a:pt x="799" y="248"/>
                  </a:lnTo>
                  <a:lnTo>
                    <a:pt x="796" y="277"/>
                  </a:lnTo>
                  <a:lnTo>
                    <a:pt x="784" y="296"/>
                  </a:lnTo>
                  <a:lnTo>
                    <a:pt x="763" y="320"/>
                  </a:lnTo>
                  <a:lnTo>
                    <a:pt x="756" y="335"/>
                  </a:lnTo>
                  <a:lnTo>
                    <a:pt x="753" y="359"/>
                  </a:lnTo>
                  <a:lnTo>
                    <a:pt x="758" y="382"/>
                  </a:lnTo>
                  <a:lnTo>
                    <a:pt x="776" y="408"/>
                  </a:lnTo>
                  <a:lnTo>
                    <a:pt x="773" y="402"/>
                  </a:lnTo>
                  <a:lnTo>
                    <a:pt x="758" y="406"/>
                  </a:lnTo>
                  <a:lnTo>
                    <a:pt x="746" y="410"/>
                  </a:lnTo>
                  <a:lnTo>
                    <a:pt x="721" y="411"/>
                  </a:lnTo>
                  <a:lnTo>
                    <a:pt x="706" y="416"/>
                  </a:lnTo>
                  <a:lnTo>
                    <a:pt x="682" y="429"/>
                  </a:lnTo>
                  <a:lnTo>
                    <a:pt x="673" y="441"/>
                  </a:lnTo>
                  <a:lnTo>
                    <a:pt x="669" y="451"/>
                  </a:lnTo>
                  <a:lnTo>
                    <a:pt x="667" y="469"/>
                  </a:lnTo>
                  <a:lnTo>
                    <a:pt x="675" y="498"/>
                  </a:lnTo>
                  <a:lnTo>
                    <a:pt x="677" y="501"/>
                  </a:lnTo>
                  <a:lnTo>
                    <a:pt x="662" y="498"/>
                  </a:lnTo>
                  <a:lnTo>
                    <a:pt x="638" y="498"/>
                  </a:lnTo>
                  <a:lnTo>
                    <a:pt x="621" y="503"/>
                  </a:lnTo>
                  <a:lnTo>
                    <a:pt x="599" y="515"/>
                  </a:lnTo>
                  <a:lnTo>
                    <a:pt x="577" y="529"/>
                  </a:lnTo>
                  <a:lnTo>
                    <a:pt x="559" y="547"/>
                  </a:lnTo>
                  <a:lnTo>
                    <a:pt x="540" y="557"/>
                  </a:lnTo>
                  <a:lnTo>
                    <a:pt x="514" y="581"/>
                  </a:lnTo>
                  <a:lnTo>
                    <a:pt x="500" y="602"/>
                  </a:lnTo>
                  <a:lnTo>
                    <a:pt x="490" y="621"/>
                  </a:lnTo>
                  <a:lnTo>
                    <a:pt x="488" y="634"/>
                  </a:lnTo>
                  <a:lnTo>
                    <a:pt x="483" y="643"/>
                  </a:lnTo>
                  <a:lnTo>
                    <a:pt x="471" y="656"/>
                  </a:lnTo>
                  <a:lnTo>
                    <a:pt x="446" y="663"/>
                  </a:lnTo>
                  <a:lnTo>
                    <a:pt x="419" y="668"/>
                  </a:lnTo>
                  <a:lnTo>
                    <a:pt x="391" y="716"/>
                  </a:lnTo>
                  <a:lnTo>
                    <a:pt x="381" y="725"/>
                  </a:lnTo>
                  <a:lnTo>
                    <a:pt x="368" y="730"/>
                  </a:lnTo>
                  <a:lnTo>
                    <a:pt x="332" y="732"/>
                  </a:lnTo>
                  <a:lnTo>
                    <a:pt x="308" y="733"/>
                  </a:lnTo>
                  <a:lnTo>
                    <a:pt x="297" y="738"/>
                  </a:lnTo>
                  <a:lnTo>
                    <a:pt x="286" y="751"/>
                  </a:lnTo>
                  <a:lnTo>
                    <a:pt x="296" y="742"/>
                  </a:lnTo>
                  <a:lnTo>
                    <a:pt x="297" y="721"/>
                  </a:lnTo>
                  <a:lnTo>
                    <a:pt x="293" y="713"/>
                  </a:lnTo>
                  <a:lnTo>
                    <a:pt x="286" y="705"/>
                  </a:lnTo>
                  <a:lnTo>
                    <a:pt x="278" y="699"/>
                  </a:lnTo>
                  <a:lnTo>
                    <a:pt x="261" y="692"/>
                  </a:lnTo>
                  <a:lnTo>
                    <a:pt x="247" y="683"/>
                  </a:lnTo>
                  <a:lnTo>
                    <a:pt x="232" y="679"/>
                  </a:lnTo>
                  <a:lnTo>
                    <a:pt x="211" y="681"/>
                  </a:lnTo>
                  <a:lnTo>
                    <a:pt x="175" y="689"/>
                  </a:lnTo>
                  <a:lnTo>
                    <a:pt x="158" y="692"/>
                  </a:lnTo>
                  <a:lnTo>
                    <a:pt x="140" y="697"/>
                  </a:lnTo>
                  <a:lnTo>
                    <a:pt x="139" y="698"/>
                  </a:lnTo>
                  <a:lnTo>
                    <a:pt x="141" y="698"/>
                  </a:lnTo>
                  <a:lnTo>
                    <a:pt x="104" y="685"/>
                  </a:lnTo>
                  <a:lnTo>
                    <a:pt x="80" y="672"/>
                  </a:lnTo>
                  <a:lnTo>
                    <a:pt x="53" y="649"/>
                  </a:lnTo>
                  <a:lnTo>
                    <a:pt x="32" y="633"/>
                  </a:lnTo>
                  <a:lnTo>
                    <a:pt x="14" y="610"/>
                  </a:lnTo>
                  <a:lnTo>
                    <a:pt x="9" y="602"/>
                  </a:lnTo>
                  <a:lnTo>
                    <a:pt x="7" y="552"/>
                  </a:lnTo>
                  <a:lnTo>
                    <a:pt x="5" y="512"/>
                  </a:lnTo>
                  <a:lnTo>
                    <a:pt x="2" y="448"/>
                  </a:lnTo>
                  <a:lnTo>
                    <a:pt x="0" y="399"/>
                  </a:lnTo>
                  <a:lnTo>
                    <a:pt x="40" y="402"/>
                  </a:lnTo>
                  <a:lnTo>
                    <a:pt x="70" y="399"/>
                  </a:lnTo>
                  <a:lnTo>
                    <a:pt x="106" y="394"/>
                  </a:lnTo>
                  <a:lnTo>
                    <a:pt x="131" y="384"/>
                  </a:lnTo>
                  <a:lnTo>
                    <a:pt x="131" y="349"/>
                  </a:lnTo>
                  <a:lnTo>
                    <a:pt x="131" y="314"/>
                  </a:lnTo>
                  <a:lnTo>
                    <a:pt x="130" y="243"/>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59" name="Freeform 258"/>
            <p:cNvSpPr>
              <a:spLocks/>
            </p:cNvSpPr>
            <p:nvPr/>
          </p:nvSpPr>
          <p:spPr bwMode="auto">
            <a:xfrm>
              <a:off x="2644641" y="4532355"/>
              <a:ext cx="406745" cy="427093"/>
            </a:xfrm>
            <a:custGeom>
              <a:avLst/>
              <a:gdLst/>
              <a:ahLst/>
              <a:cxnLst>
                <a:cxn ang="0">
                  <a:pos x="1058" y="1550"/>
                </a:cxn>
                <a:cxn ang="0">
                  <a:pos x="884" y="1443"/>
                </a:cxn>
                <a:cxn ang="0">
                  <a:pos x="536" y="1257"/>
                </a:cxn>
                <a:cxn ang="0">
                  <a:pos x="512" y="1179"/>
                </a:cxn>
                <a:cxn ang="0">
                  <a:pos x="440" y="1100"/>
                </a:cxn>
                <a:cxn ang="0">
                  <a:pos x="358" y="940"/>
                </a:cxn>
                <a:cxn ang="0">
                  <a:pos x="136" y="593"/>
                </a:cxn>
                <a:cxn ang="0">
                  <a:pos x="64" y="540"/>
                </a:cxn>
                <a:cxn ang="0">
                  <a:pos x="18" y="504"/>
                </a:cxn>
                <a:cxn ang="0">
                  <a:pos x="32" y="450"/>
                </a:cxn>
                <a:cxn ang="0">
                  <a:pos x="0" y="429"/>
                </a:cxn>
                <a:cxn ang="0">
                  <a:pos x="51" y="293"/>
                </a:cxn>
                <a:cxn ang="0">
                  <a:pos x="101" y="358"/>
                </a:cxn>
                <a:cxn ang="0">
                  <a:pos x="115" y="429"/>
                </a:cxn>
                <a:cxn ang="0">
                  <a:pos x="168" y="440"/>
                </a:cxn>
                <a:cxn ang="0">
                  <a:pos x="235" y="450"/>
                </a:cxn>
                <a:cxn ang="0">
                  <a:pos x="286" y="311"/>
                </a:cxn>
                <a:cxn ang="0">
                  <a:pos x="394" y="247"/>
                </a:cxn>
                <a:cxn ang="0">
                  <a:pos x="497" y="182"/>
                </a:cxn>
                <a:cxn ang="0">
                  <a:pos x="561" y="122"/>
                </a:cxn>
                <a:cxn ang="0">
                  <a:pos x="533" y="30"/>
                </a:cxn>
                <a:cxn ang="0">
                  <a:pos x="719" y="90"/>
                </a:cxn>
                <a:cxn ang="0">
                  <a:pos x="789" y="194"/>
                </a:cxn>
                <a:cxn ang="0">
                  <a:pos x="879" y="182"/>
                </a:cxn>
                <a:cxn ang="0">
                  <a:pos x="947" y="194"/>
                </a:cxn>
                <a:cxn ang="0">
                  <a:pos x="1015" y="172"/>
                </a:cxn>
                <a:cxn ang="0">
                  <a:pos x="1119" y="207"/>
                </a:cxn>
                <a:cxn ang="0">
                  <a:pos x="1083" y="351"/>
                </a:cxn>
                <a:cxn ang="0">
                  <a:pos x="973" y="365"/>
                </a:cxn>
                <a:cxn ang="0">
                  <a:pos x="866" y="418"/>
                </a:cxn>
                <a:cxn ang="0">
                  <a:pos x="815" y="529"/>
                </a:cxn>
                <a:cxn ang="0">
                  <a:pos x="794" y="583"/>
                </a:cxn>
                <a:cxn ang="0">
                  <a:pos x="727" y="668"/>
                </a:cxn>
                <a:cxn ang="0">
                  <a:pos x="808" y="751"/>
                </a:cxn>
                <a:cxn ang="0">
                  <a:pos x="808" y="818"/>
                </a:cxn>
                <a:cxn ang="0">
                  <a:pos x="894" y="869"/>
                </a:cxn>
                <a:cxn ang="0">
                  <a:pos x="1008" y="869"/>
                </a:cxn>
                <a:cxn ang="0">
                  <a:pos x="1048" y="911"/>
                </a:cxn>
                <a:cxn ang="0">
                  <a:pos x="1126" y="968"/>
                </a:cxn>
                <a:cxn ang="0">
                  <a:pos x="1240" y="1065"/>
                </a:cxn>
                <a:cxn ang="0">
                  <a:pos x="1212" y="1158"/>
                </a:cxn>
                <a:cxn ang="0">
                  <a:pos x="1208" y="1294"/>
                </a:cxn>
                <a:cxn ang="0">
                  <a:pos x="1233" y="1389"/>
                </a:cxn>
                <a:cxn ang="0">
                  <a:pos x="1261" y="1472"/>
                </a:cxn>
                <a:cxn ang="0">
                  <a:pos x="1194" y="1490"/>
                </a:cxn>
              </a:cxnLst>
              <a:rect l="0" t="0" r="r" b="b"/>
              <a:pathLst>
                <a:path w="1265" h="1608">
                  <a:moveTo>
                    <a:pt x="1101" y="1608"/>
                  </a:moveTo>
                  <a:lnTo>
                    <a:pt x="1076" y="1572"/>
                  </a:lnTo>
                  <a:lnTo>
                    <a:pt x="1058" y="1550"/>
                  </a:lnTo>
                  <a:lnTo>
                    <a:pt x="1011" y="1511"/>
                  </a:lnTo>
                  <a:lnTo>
                    <a:pt x="965" y="1483"/>
                  </a:lnTo>
                  <a:lnTo>
                    <a:pt x="884" y="1443"/>
                  </a:lnTo>
                  <a:lnTo>
                    <a:pt x="676" y="1358"/>
                  </a:lnTo>
                  <a:lnTo>
                    <a:pt x="582" y="1303"/>
                  </a:lnTo>
                  <a:lnTo>
                    <a:pt x="536" y="1257"/>
                  </a:lnTo>
                  <a:lnTo>
                    <a:pt x="522" y="1229"/>
                  </a:lnTo>
                  <a:lnTo>
                    <a:pt x="519" y="1201"/>
                  </a:lnTo>
                  <a:lnTo>
                    <a:pt x="512" y="1179"/>
                  </a:lnTo>
                  <a:lnTo>
                    <a:pt x="501" y="1168"/>
                  </a:lnTo>
                  <a:lnTo>
                    <a:pt x="473" y="1146"/>
                  </a:lnTo>
                  <a:lnTo>
                    <a:pt x="440" y="1100"/>
                  </a:lnTo>
                  <a:lnTo>
                    <a:pt x="394" y="1032"/>
                  </a:lnTo>
                  <a:lnTo>
                    <a:pt x="378" y="994"/>
                  </a:lnTo>
                  <a:lnTo>
                    <a:pt x="358" y="940"/>
                  </a:lnTo>
                  <a:lnTo>
                    <a:pt x="219" y="707"/>
                  </a:lnTo>
                  <a:lnTo>
                    <a:pt x="175" y="651"/>
                  </a:lnTo>
                  <a:lnTo>
                    <a:pt x="136" y="593"/>
                  </a:lnTo>
                  <a:lnTo>
                    <a:pt x="97" y="580"/>
                  </a:lnTo>
                  <a:lnTo>
                    <a:pt x="79" y="557"/>
                  </a:lnTo>
                  <a:lnTo>
                    <a:pt x="64" y="540"/>
                  </a:lnTo>
                  <a:lnTo>
                    <a:pt x="39" y="522"/>
                  </a:lnTo>
                  <a:lnTo>
                    <a:pt x="25" y="518"/>
                  </a:lnTo>
                  <a:lnTo>
                    <a:pt x="18" y="504"/>
                  </a:lnTo>
                  <a:lnTo>
                    <a:pt x="29" y="494"/>
                  </a:lnTo>
                  <a:lnTo>
                    <a:pt x="36" y="482"/>
                  </a:lnTo>
                  <a:lnTo>
                    <a:pt x="32" y="450"/>
                  </a:lnTo>
                  <a:lnTo>
                    <a:pt x="18" y="448"/>
                  </a:lnTo>
                  <a:lnTo>
                    <a:pt x="4" y="444"/>
                  </a:lnTo>
                  <a:lnTo>
                    <a:pt x="0" y="429"/>
                  </a:lnTo>
                  <a:lnTo>
                    <a:pt x="0" y="412"/>
                  </a:lnTo>
                  <a:lnTo>
                    <a:pt x="18" y="333"/>
                  </a:lnTo>
                  <a:lnTo>
                    <a:pt x="51" y="293"/>
                  </a:lnTo>
                  <a:lnTo>
                    <a:pt x="61" y="293"/>
                  </a:lnTo>
                  <a:lnTo>
                    <a:pt x="89" y="318"/>
                  </a:lnTo>
                  <a:lnTo>
                    <a:pt x="101" y="358"/>
                  </a:lnTo>
                  <a:lnTo>
                    <a:pt x="92" y="400"/>
                  </a:lnTo>
                  <a:lnTo>
                    <a:pt x="97" y="422"/>
                  </a:lnTo>
                  <a:lnTo>
                    <a:pt x="115" y="429"/>
                  </a:lnTo>
                  <a:lnTo>
                    <a:pt x="133" y="416"/>
                  </a:lnTo>
                  <a:lnTo>
                    <a:pt x="157" y="425"/>
                  </a:lnTo>
                  <a:lnTo>
                    <a:pt x="168" y="440"/>
                  </a:lnTo>
                  <a:lnTo>
                    <a:pt x="179" y="465"/>
                  </a:lnTo>
                  <a:lnTo>
                    <a:pt x="203" y="469"/>
                  </a:lnTo>
                  <a:lnTo>
                    <a:pt x="235" y="450"/>
                  </a:lnTo>
                  <a:lnTo>
                    <a:pt x="265" y="418"/>
                  </a:lnTo>
                  <a:lnTo>
                    <a:pt x="279" y="365"/>
                  </a:lnTo>
                  <a:lnTo>
                    <a:pt x="286" y="311"/>
                  </a:lnTo>
                  <a:lnTo>
                    <a:pt x="304" y="286"/>
                  </a:lnTo>
                  <a:lnTo>
                    <a:pt x="322" y="272"/>
                  </a:lnTo>
                  <a:lnTo>
                    <a:pt x="394" y="247"/>
                  </a:lnTo>
                  <a:lnTo>
                    <a:pt x="466" y="232"/>
                  </a:lnTo>
                  <a:lnTo>
                    <a:pt x="486" y="215"/>
                  </a:lnTo>
                  <a:lnTo>
                    <a:pt x="497" y="182"/>
                  </a:lnTo>
                  <a:lnTo>
                    <a:pt x="515" y="169"/>
                  </a:lnTo>
                  <a:lnTo>
                    <a:pt x="547" y="150"/>
                  </a:lnTo>
                  <a:lnTo>
                    <a:pt x="561" y="122"/>
                  </a:lnTo>
                  <a:lnTo>
                    <a:pt x="561" y="97"/>
                  </a:lnTo>
                  <a:lnTo>
                    <a:pt x="551" y="58"/>
                  </a:lnTo>
                  <a:lnTo>
                    <a:pt x="533" y="30"/>
                  </a:lnTo>
                  <a:lnTo>
                    <a:pt x="540" y="0"/>
                  </a:lnTo>
                  <a:lnTo>
                    <a:pt x="633" y="58"/>
                  </a:lnTo>
                  <a:lnTo>
                    <a:pt x="719" y="90"/>
                  </a:lnTo>
                  <a:lnTo>
                    <a:pt x="751" y="129"/>
                  </a:lnTo>
                  <a:lnTo>
                    <a:pt x="773" y="175"/>
                  </a:lnTo>
                  <a:lnTo>
                    <a:pt x="789" y="194"/>
                  </a:lnTo>
                  <a:lnTo>
                    <a:pt x="808" y="194"/>
                  </a:lnTo>
                  <a:lnTo>
                    <a:pt x="840" y="175"/>
                  </a:lnTo>
                  <a:lnTo>
                    <a:pt x="879" y="182"/>
                  </a:lnTo>
                  <a:lnTo>
                    <a:pt x="912" y="194"/>
                  </a:lnTo>
                  <a:lnTo>
                    <a:pt x="930" y="194"/>
                  </a:lnTo>
                  <a:lnTo>
                    <a:pt x="947" y="194"/>
                  </a:lnTo>
                  <a:lnTo>
                    <a:pt x="962" y="175"/>
                  </a:lnTo>
                  <a:lnTo>
                    <a:pt x="993" y="172"/>
                  </a:lnTo>
                  <a:lnTo>
                    <a:pt x="1015" y="172"/>
                  </a:lnTo>
                  <a:lnTo>
                    <a:pt x="1034" y="190"/>
                  </a:lnTo>
                  <a:lnTo>
                    <a:pt x="1062" y="203"/>
                  </a:lnTo>
                  <a:lnTo>
                    <a:pt x="1119" y="207"/>
                  </a:lnTo>
                  <a:lnTo>
                    <a:pt x="1122" y="257"/>
                  </a:lnTo>
                  <a:lnTo>
                    <a:pt x="1104" y="325"/>
                  </a:lnTo>
                  <a:lnTo>
                    <a:pt x="1083" y="351"/>
                  </a:lnTo>
                  <a:lnTo>
                    <a:pt x="1069" y="361"/>
                  </a:lnTo>
                  <a:lnTo>
                    <a:pt x="1058" y="365"/>
                  </a:lnTo>
                  <a:lnTo>
                    <a:pt x="973" y="365"/>
                  </a:lnTo>
                  <a:lnTo>
                    <a:pt x="930" y="372"/>
                  </a:lnTo>
                  <a:lnTo>
                    <a:pt x="894" y="393"/>
                  </a:lnTo>
                  <a:lnTo>
                    <a:pt x="866" y="418"/>
                  </a:lnTo>
                  <a:lnTo>
                    <a:pt x="822" y="436"/>
                  </a:lnTo>
                  <a:lnTo>
                    <a:pt x="808" y="476"/>
                  </a:lnTo>
                  <a:lnTo>
                    <a:pt x="815" y="529"/>
                  </a:lnTo>
                  <a:lnTo>
                    <a:pt x="829" y="564"/>
                  </a:lnTo>
                  <a:lnTo>
                    <a:pt x="822" y="575"/>
                  </a:lnTo>
                  <a:lnTo>
                    <a:pt x="794" y="583"/>
                  </a:lnTo>
                  <a:lnTo>
                    <a:pt x="755" y="593"/>
                  </a:lnTo>
                  <a:lnTo>
                    <a:pt x="732" y="622"/>
                  </a:lnTo>
                  <a:lnTo>
                    <a:pt x="727" y="668"/>
                  </a:lnTo>
                  <a:lnTo>
                    <a:pt x="740" y="715"/>
                  </a:lnTo>
                  <a:lnTo>
                    <a:pt x="765" y="740"/>
                  </a:lnTo>
                  <a:lnTo>
                    <a:pt x="808" y="751"/>
                  </a:lnTo>
                  <a:lnTo>
                    <a:pt x="819" y="758"/>
                  </a:lnTo>
                  <a:lnTo>
                    <a:pt x="797" y="793"/>
                  </a:lnTo>
                  <a:lnTo>
                    <a:pt x="808" y="818"/>
                  </a:lnTo>
                  <a:lnTo>
                    <a:pt x="833" y="822"/>
                  </a:lnTo>
                  <a:lnTo>
                    <a:pt x="872" y="830"/>
                  </a:lnTo>
                  <a:lnTo>
                    <a:pt x="894" y="869"/>
                  </a:lnTo>
                  <a:lnTo>
                    <a:pt x="926" y="904"/>
                  </a:lnTo>
                  <a:lnTo>
                    <a:pt x="979" y="904"/>
                  </a:lnTo>
                  <a:lnTo>
                    <a:pt x="1008" y="869"/>
                  </a:lnTo>
                  <a:lnTo>
                    <a:pt x="1030" y="869"/>
                  </a:lnTo>
                  <a:lnTo>
                    <a:pt x="1043" y="876"/>
                  </a:lnTo>
                  <a:lnTo>
                    <a:pt x="1048" y="911"/>
                  </a:lnTo>
                  <a:lnTo>
                    <a:pt x="1065" y="962"/>
                  </a:lnTo>
                  <a:lnTo>
                    <a:pt x="1094" y="982"/>
                  </a:lnTo>
                  <a:lnTo>
                    <a:pt x="1126" y="968"/>
                  </a:lnTo>
                  <a:lnTo>
                    <a:pt x="1169" y="962"/>
                  </a:lnTo>
                  <a:lnTo>
                    <a:pt x="1205" y="998"/>
                  </a:lnTo>
                  <a:lnTo>
                    <a:pt x="1240" y="1065"/>
                  </a:lnTo>
                  <a:lnTo>
                    <a:pt x="1240" y="1100"/>
                  </a:lnTo>
                  <a:lnTo>
                    <a:pt x="1230" y="1130"/>
                  </a:lnTo>
                  <a:lnTo>
                    <a:pt x="1212" y="1158"/>
                  </a:lnTo>
                  <a:lnTo>
                    <a:pt x="1230" y="1215"/>
                  </a:lnTo>
                  <a:lnTo>
                    <a:pt x="1233" y="1247"/>
                  </a:lnTo>
                  <a:lnTo>
                    <a:pt x="1208" y="1294"/>
                  </a:lnTo>
                  <a:lnTo>
                    <a:pt x="1205" y="1333"/>
                  </a:lnTo>
                  <a:lnTo>
                    <a:pt x="1215" y="1368"/>
                  </a:lnTo>
                  <a:lnTo>
                    <a:pt x="1233" y="1389"/>
                  </a:lnTo>
                  <a:lnTo>
                    <a:pt x="1258" y="1423"/>
                  </a:lnTo>
                  <a:lnTo>
                    <a:pt x="1265" y="1451"/>
                  </a:lnTo>
                  <a:lnTo>
                    <a:pt x="1261" y="1472"/>
                  </a:lnTo>
                  <a:lnTo>
                    <a:pt x="1258" y="1476"/>
                  </a:lnTo>
                  <a:lnTo>
                    <a:pt x="1245" y="1483"/>
                  </a:lnTo>
                  <a:lnTo>
                    <a:pt x="1194" y="1490"/>
                  </a:lnTo>
                  <a:lnTo>
                    <a:pt x="1194" y="1541"/>
                  </a:lnTo>
                  <a:lnTo>
                    <a:pt x="1101" y="1608"/>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0" name="Freeform 259"/>
            <p:cNvSpPr>
              <a:spLocks/>
            </p:cNvSpPr>
            <p:nvPr/>
          </p:nvSpPr>
          <p:spPr bwMode="auto">
            <a:xfrm>
              <a:off x="5393539" y="1928364"/>
              <a:ext cx="4088645" cy="1641439"/>
            </a:xfrm>
            <a:custGeom>
              <a:avLst/>
              <a:gdLst/>
              <a:ahLst/>
              <a:cxnLst>
                <a:cxn ang="0">
                  <a:pos x="237" y="1469"/>
                </a:cxn>
                <a:cxn ang="0">
                  <a:pos x="221" y="1868"/>
                </a:cxn>
                <a:cxn ang="0">
                  <a:pos x="125" y="2363"/>
                </a:cxn>
                <a:cxn ang="0">
                  <a:pos x="52" y="2517"/>
                </a:cxn>
                <a:cxn ang="0">
                  <a:pos x="116" y="2818"/>
                </a:cxn>
                <a:cxn ang="0">
                  <a:pos x="303" y="3056"/>
                </a:cxn>
                <a:cxn ang="0">
                  <a:pos x="547" y="3243"/>
                </a:cxn>
                <a:cxn ang="0">
                  <a:pos x="520" y="3524"/>
                </a:cxn>
                <a:cxn ang="0">
                  <a:pos x="889" y="3861"/>
                </a:cxn>
                <a:cxn ang="0">
                  <a:pos x="1098" y="3924"/>
                </a:cxn>
                <a:cxn ang="0">
                  <a:pos x="1037" y="3397"/>
                </a:cxn>
                <a:cxn ang="0">
                  <a:pos x="1087" y="2851"/>
                </a:cxn>
                <a:cxn ang="0">
                  <a:pos x="1615" y="2944"/>
                </a:cxn>
                <a:cxn ang="0">
                  <a:pos x="1900" y="2848"/>
                </a:cxn>
                <a:cxn ang="0">
                  <a:pos x="2244" y="2642"/>
                </a:cxn>
                <a:cxn ang="0">
                  <a:pos x="2589" y="2813"/>
                </a:cxn>
                <a:cxn ang="0">
                  <a:pos x="2932" y="3389"/>
                </a:cxn>
                <a:cxn ang="0">
                  <a:pos x="3767" y="3797"/>
                </a:cxn>
                <a:cxn ang="0">
                  <a:pos x="5247" y="3754"/>
                </a:cxn>
                <a:cxn ang="0">
                  <a:pos x="5811" y="3248"/>
                </a:cxn>
                <a:cxn ang="0">
                  <a:pos x="6449" y="2868"/>
                </a:cxn>
                <a:cxn ang="0">
                  <a:pos x="7063" y="2634"/>
                </a:cxn>
                <a:cxn ang="0">
                  <a:pos x="6747" y="3033"/>
                </a:cxn>
                <a:cxn ang="0">
                  <a:pos x="6939" y="3276"/>
                </a:cxn>
                <a:cxn ang="0">
                  <a:pos x="7167" y="2851"/>
                </a:cxn>
                <a:cxn ang="0">
                  <a:pos x="7788" y="2323"/>
                </a:cxn>
                <a:cxn ang="0">
                  <a:pos x="8005" y="2179"/>
                </a:cxn>
                <a:cxn ang="0">
                  <a:pos x="8009" y="1865"/>
                </a:cxn>
                <a:cxn ang="0">
                  <a:pos x="6998" y="1488"/>
                </a:cxn>
                <a:cxn ang="0">
                  <a:pos x="5718" y="1237"/>
                </a:cxn>
                <a:cxn ang="0">
                  <a:pos x="4758" y="864"/>
                </a:cxn>
                <a:cxn ang="0">
                  <a:pos x="4439" y="618"/>
                </a:cxn>
                <a:cxn ang="0">
                  <a:pos x="4414" y="137"/>
                </a:cxn>
                <a:cxn ang="0">
                  <a:pos x="4145" y="112"/>
                </a:cxn>
                <a:cxn ang="0">
                  <a:pos x="3871" y="148"/>
                </a:cxn>
                <a:cxn ang="0">
                  <a:pos x="3689" y="248"/>
                </a:cxn>
                <a:cxn ang="0">
                  <a:pos x="3143" y="563"/>
                </a:cxn>
                <a:cxn ang="0">
                  <a:pos x="2856" y="850"/>
                </a:cxn>
                <a:cxn ang="0">
                  <a:pos x="2941" y="1043"/>
                </a:cxn>
                <a:cxn ang="0">
                  <a:pos x="2672" y="1065"/>
                </a:cxn>
                <a:cxn ang="0">
                  <a:pos x="2568" y="850"/>
                </a:cxn>
                <a:cxn ang="0">
                  <a:pos x="2509" y="1371"/>
                </a:cxn>
                <a:cxn ang="0">
                  <a:pos x="2657" y="1654"/>
                </a:cxn>
                <a:cxn ang="0">
                  <a:pos x="2506" y="1666"/>
                </a:cxn>
                <a:cxn ang="0">
                  <a:pos x="2335" y="1734"/>
                </a:cxn>
                <a:cxn ang="0">
                  <a:pos x="2413" y="1073"/>
                </a:cxn>
                <a:cxn ang="0">
                  <a:pos x="2241" y="989"/>
                </a:cxn>
                <a:cxn ang="0">
                  <a:pos x="2139" y="1349"/>
                </a:cxn>
                <a:cxn ang="0">
                  <a:pos x="1910" y="1363"/>
                </a:cxn>
                <a:cxn ang="0">
                  <a:pos x="1497" y="1502"/>
                </a:cxn>
                <a:cxn ang="0">
                  <a:pos x="1123" y="1634"/>
                </a:cxn>
                <a:cxn ang="0">
                  <a:pos x="888" y="1426"/>
                </a:cxn>
                <a:cxn ang="0">
                  <a:pos x="936" y="1759"/>
                </a:cxn>
                <a:cxn ang="0">
                  <a:pos x="626" y="1887"/>
                </a:cxn>
                <a:cxn ang="0">
                  <a:pos x="519" y="1996"/>
                </a:cxn>
                <a:cxn ang="0">
                  <a:pos x="674" y="1701"/>
                </a:cxn>
                <a:cxn ang="0">
                  <a:pos x="462" y="1317"/>
                </a:cxn>
                <a:cxn ang="0">
                  <a:pos x="387" y="1206"/>
                </a:cxn>
              </a:cxnLst>
              <a:rect l="0" t="0" r="r" b="b"/>
              <a:pathLst>
                <a:path w="8482" h="4119">
                  <a:moveTo>
                    <a:pt x="341" y="1239"/>
                  </a:moveTo>
                  <a:lnTo>
                    <a:pt x="299" y="1243"/>
                  </a:lnTo>
                  <a:lnTo>
                    <a:pt x="290" y="1269"/>
                  </a:lnTo>
                  <a:lnTo>
                    <a:pt x="262" y="1268"/>
                  </a:lnTo>
                  <a:lnTo>
                    <a:pt x="253" y="1299"/>
                  </a:lnTo>
                  <a:lnTo>
                    <a:pt x="224" y="1296"/>
                  </a:lnTo>
                  <a:lnTo>
                    <a:pt x="234" y="1350"/>
                  </a:lnTo>
                  <a:lnTo>
                    <a:pt x="203" y="1381"/>
                  </a:lnTo>
                  <a:lnTo>
                    <a:pt x="204" y="1418"/>
                  </a:lnTo>
                  <a:lnTo>
                    <a:pt x="237" y="1469"/>
                  </a:lnTo>
                  <a:lnTo>
                    <a:pt x="261" y="1515"/>
                  </a:lnTo>
                  <a:lnTo>
                    <a:pt x="258" y="1552"/>
                  </a:lnTo>
                  <a:lnTo>
                    <a:pt x="241" y="1550"/>
                  </a:lnTo>
                  <a:lnTo>
                    <a:pt x="235" y="1586"/>
                  </a:lnTo>
                  <a:lnTo>
                    <a:pt x="224" y="1586"/>
                  </a:lnTo>
                  <a:lnTo>
                    <a:pt x="209" y="1659"/>
                  </a:lnTo>
                  <a:lnTo>
                    <a:pt x="246" y="1721"/>
                  </a:lnTo>
                  <a:lnTo>
                    <a:pt x="258" y="1787"/>
                  </a:lnTo>
                  <a:lnTo>
                    <a:pt x="227" y="1797"/>
                  </a:lnTo>
                  <a:lnTo>
                    <a:pt x="221" y="1868"/>
                  </a:lnTo>
                  <a:lnTo>
                    <a:pt x="252" y="1871"/>
                  </a:lnTo>
                  <a:lnTo>
                    <a:pt x="253" y="1922"/>
                  </a:lnTo>
                  <a:lnTo>
                    <a:pt x="267" y="1984"/>
                  </a:lnTo>
                  <a:lnTo>
                    <a:pt x="237" y="2026"/>
                  </a:lnTo>
                  <a:lnTo>
                    <a:pt x="318" y="2152"/>
                  </a:lnTo>
                  <a:lnTo>
                    <a:pt x="241" y="2214"/>
                  </a:lnTo>
                  <a:lnTo>
                    <a:pt x="116" y="2323"/>
                  </a:lnTo>
                  <a:lnTo>
                    <a:pt x="109" y="2348"/>
                  </a:lnTo>
                  <a:lnTo>
                    <a:pt x="150" y="2351"/>
                  </a:lnTo>
                  <a:lnTo>
                    <a:pt x="125" y="2363"/>
                  </a:lnTo>
                  <a:lnTo>
                    <a:pt x="150" y="2381"/>
                  </a:lnTo>
                  <a:lnTo>
                    <a:pt x="179" y="2382"/>
                  </a:lnTo>
                  <a:lnTo>
                    <a:pt x="229" y="2413"/>
                  </a:lnTo>
                  <a:lnTo>
                    <a:pt x="223" y="2422"/>
                  </a:lnTo>
                  <a:lnTo>
                    <a:pt x="189" y="2434"/>
                  </a:lnTo>
                  <a:lnTo>
                    <a:pt x="162" y="2419"/>
                  </a:lnTo>
                  <a:lnTo>
                    <a:pt x="130" y="2434"/>
                  </a:lnTo>
                  <a:lnTo>
                    <a:pt x="87" y="2438"/>
                  </a:lnTo>
                  <a:lnTo>
                    <a:pt x="87" y="2460"/>
                  </a:lnTo>
                  <a:lnTo>
                    <a:pt x="52" y="2517"/>
                  </a:lnTo>
                  <a:lnTo>
                    <a:pt x="47" y="2549"/>
                  </a:lnTo>
                  <a:lnTo>
                    <a:pt x="31" y="2581"/>
                  </a:lnTo>
                  <a:lnTo>
                    <a:pt x="39" y="2614"/>
                  </a:lnTo>
                  <a:lnTo>
                    <a:pt x="19" y="2624"/>
                  </a:lnTo>
                  <a:lnTo>
                    <a:pt x="0" y="2647"/>
                  </a:lnTo>
                  <a:lnTo>
                    <a:pt x="15" y="2706"/>
                  </a:lnTo>
                  <a:lnTo>
                    <a:pt x="34" y="2751"/>
                  </a:lnTo>
                  <a:lnTo>
                    <a:pt x="55" y="2784"/>
                  </a:lnTo>
                  <a:lnTo>
                    <a:pt x="90" y="2790"/>
                  </a:lnTo>
                  <a:lnTo>
                    <a:pt x="116" y="2818"/>
                  </a:lnTo>
                  <a:lnTo>
                    <a:pt x="116" y="2842"/>
                  </a:lnTo>
                  <a:lnTo>
                    <a:pt x="158" y="2844"/>
                  </a:lnTo>
                  <a:lnTo>
                    <a:pt x="193" y="2871"/>
                  </a:lnTo>
                  <a:lnTo>
                    <a:pt x="193" y="2886"/>
                  </a:lnTo>
                  <a:lnTo>
                    <a:pt x="246" y="2929"/>
                  </a:lnTo>
                  <a:lnTo>
                    <a:pt x="250" y="2964"/>
                  </a:lnTo>
                  <a:lnTo>
                    <a:pt x="289" y="2989"/>
                  </a:lnTo>
                  <a:lnTo>
                    <a:pt x="337" y="3017"/>
                  </a:lnTo>
                  <a:lnTo>
                    <a:pt x="325" y="3049"/>
                  </a:lnTo>
                  <a:lnTo>
                    <a:pt x="303" y="3056"/>
                  </a:lnTo>
                  <a:lnTo>
                    <a:pt x="320" y="3100"/>
                  </a:lnTo>
                  <a:lnTo>
                    <a:pt x="325" y="3121"/>
                  </a:lnTo>
                  <a:lnTo>
                    <a:pt x="348" y="3144"/>
                  </a:lnTo>
                  <a:lnTo>
                    <a:pt x="355" y="3161"/>
                  </a:lnTo>
                  <a:lnTo>
                    <a:pt x="397" y="3158"/>
                  </a:lnTo>
                  <a:lnTo>
                    <a:pt x="458" y="3147"/>
                  </a:lnTo>
                  <a:lnTo>
                    <a:pt x="478" y="3171"/>
                  </a:lnTo>
                  <a:lnTo>
                    <a:pt x="520" y="3181"/>
                  </a:lnTo>
                  <a:lnTo>
                    <a:pt x="556" y="3181"/>
                  </a:lnTo>
                  <a:lnTo>
                    <a:pt x="547" y="3243"/>
                  </a:lnTo>
                  <a:lnTo>
                    <a:pt x="567" y="3251"/>
                  </a:lnTo>
                  <a:lnTo>
                    <a:pt x="549" y="3269"/>
                  </a:lnTo>
                  <a:lnTo>
                    <a:pt x="559" y="3344"/>
                  </a:lnTo>
                  <a:lnTo>
                    <a:pt x="532" y="3358"/>
                  </a:lnTo>
                  <a:lnTo>
                    <a:pt x="524" y="3382"/>
                  </a:lnTo>
                  <a:lnTo>
                    <a:pt x="493" y="3407"/>
                  </a:lnTo>
                  <a:lnTo>
                    <a:pt x="502" y="3440"/>
                  </a:lnTo>
                  <a:lnTo>
                    <a:pt x="539" y="3419"/>
                  </a:lnTo>
                  <a:lnTo>
                    <a:pt x="485" y="3498"/>
                  </a:lnTo>
                  <a:lnTo>
                    <a:pt x="520" y="3524"/>
                  </a:lnTo>
                  <a:lnTo>
                    <a:pt x="522" y="3567"/>
                  </a:lnTo>
                  <a:lnTo>
                    <a:pt x="495" y="3576"/>
                  </a:lnTo>
                  <a:lnTo>
                    <a:pt x="539" y="3621"/>
                  </a:lnTo>
                  <a:lnTo>
                    <a:pt x="614" y="3667"/>
                  </a:lnTo>
                  <a:lnTo>
                    <a:pt x="678" y="3749"/>
                  </a:lnTo>
                  <a:lnTo>
                    <a:pt x="753" y="3795"/>
                  </a:lnTo>
                  <a:lnTo>
                    <a:pt x="777" y="3795"/>
                  </a:lnTo>
                  <a:lnTo>
                    <a:pt x="814" y="3818"/>
                  </a:lnTo>
                  <a:lnTo>
                    <a:pt x="860" y="3824"/>
                  </a:lnTo>
                  <a:lnTo>
                    <a:pt x="889" y="3861"/>
                  </a:lnTo>
                  <a:lnTo>
                    <a:pt x="897" y="3853"/>
                  </a:lnTo>
                  <a:lnTo>
                    <a:pt x="936" y="3862"/>
                  </a:lnTo>
                  <a:lnTo>
                    <a:pt x="924" y="3880"/>
                  </a:lnTo>
                  <a:lnTo>
                    <a:pt x="951" y="3897"/>
                  </a:lnTo>
                  <a:lnTo>
                    <a:pt x="953" y="3906"/>
                  </a:lnTo>
                  <a:lnTo>
                    <a:pt x="1006" y="3929"/>
                  </a:lnTo>
                  <a:lnTo>
                    <a:pt x="1032" y="3953"/>
                  </a:lnTo>
                  <a:lnTo>
                    <a:pt x="1067" y="3936"/>
                  </a:lnTo>
                  <a:lnTo>
                    <a:pt x="1084" y="3936"/>
                  </a:lnTo>
                  <a:lnTo>
                    <a:pt x="1098" y="3924"/>
                  </a:lnTo>
                  <a:lnTo>
                    <a:pt x="1116" y="3913"/>
                  </a:lnTo>
                  <a:lnTo>
                    <a:pt x="1037" y="3818"/>
                  </a:lnTo>
                  <a:lnTo>
                    <a:pt x="1008" y="3764"/>
                  </a:lnTo>
                  <a:lnTo>
                    <a:pt x="984" y="3678"/>
                  </a:lnTo>
                  <a:lnTo>
                    <a:pt x="935" y="3604"/>
                  </a:lnTo>
                  <a:lnTo>
                    <a:pt x="910" y="3557"/>
                  </a:lnTo>
                  <a:lnTo>
                    <a:pt x="925" y="3497"/>
                  </a:lnTo>
                  <a:lnTo>
                    <a:pt x="941" y="3438"/>
                  </a:lnTo>
                  <a:lnTo>
                    <a:pt x="987" y="3419"/>
                  </a:lnTo>
                  <a:lnTo>
                    <a:pt x="1037" y="3397"/>
                  </a:lnTo>
                  <a:lnTo>
                    <a:pt x="1087" y="3344"/>
                  </a:lnTo>
                  <a:lnTo>
                    <a:pt x="1113" y="3303"/>
                  </a:lnTo>
                  <a:lnTo>
                    <a:pt x="1026" y="3128"/>
                  </a:lnTo>
                  <a:lnTo>
                    <a:pt x="913" y="3064"/>
                  </a:lnTo>
                  <a:lnTo>
                    <a:pt x="944" y="3023"/>
                  </a:lnTo>
                  <a:lnTo>
                    <a:pt x="932" y="2992"/>
                  </a:lnTo>
                  <a:lnTo>
                    <a:pt x="968" y="2966"/>
                  </a:lnTo>
                  <a:lnTo>
                    <a:pt x="1006" y="2886"/>
                  </a:lnTo>
                  <a:lnTo>
                    <a:pt x="1092" y="2906"/>
                  </a:lnTo>
                  <a:lnTo>
                    <a:pt x="1087" y="2851"/>
                  </a:lnTo>
                  <a:lnTo>
                    <a:pt x="1129" y="2860"/>
                  </a:lnTo>
                  <a:lnTo>
                    <a:pt x="1209" y="2811"/>
                  </a:lnTo>
                  <a:lnTo>
                    <a:pt x="1284" y="2801"/>
                  </a:lnTo>
                  <a:lnTo>
                    <a:pt x="1299" y="2851"/>
                  </a:lnTo>
                  <a:lnTo>
                    <a:pt x="1348" y="2893"/>
                  </a:lnTo>
                  <a:lnTo>
                    <a:pt x="1377" y="2974"/>
                  </a:lnTo>
                  <a:lnTo>
                    <a:pt x="1403" y="2933"/>
                  </a:lnTo>
                  <a:lnTo>
                    <a:pt x="1432" y="2965"/>
                  </a:lnTo>
                  <a:lnTo>
                    <a:pt x="1536" y="2965"/>
                  </a:lnTo>
                  <a:lnTo>
                    <a:pt x="1615" y="2944"/>
                  </a:lnTo>
                  <a:lnTo>
                    <a:pt x="1684" y="3000"/>
                  </a:lnTo>
                  <a:lnTo>
                    <a:pt x="1745" y="3000"/>
                  </a:lnTo>
                  <a:lnTo>
                    <a:pt x="1800" y="3023"/>
                  </a:lnTo>
                  <a:lnTo>
                    <a:pt x="1911" y="3030"/>
                  </a:lnTo>
                  <a:lnTo>
                    <a:pt x="1947" y="2969"/>
                  </a:lnTo>
                  <a:lnTo>
                    <a:pt x="1902" y="2937"/>
                  </a:lnTo>
                  <a:lnTo>
                    <a:pt x="1868" y="2937"/>
                  </a:lnTo>
                  <a:lnTo>
                    <a:pt x="1855" y="2902"/>
                  </a:lnTo>
                  <a:lnTo>
                    <a:pt x="1834" y="2856"/>
                  </a:lnTo>
                  <a:lnTo>
                    <a:pt x="1900" y="2848"/>
                  </a:lnTo>
                  <a:lnTo>
                    <a:pt x="1947" y="2786"/>
                  </a:lnTo>
                  <a:lnTo>
                    <a:pt x="1958" y="2766"/>
                  </a:lnTo>
                  <a:lnTo>
                    <a:pt x="1972" y="2747"/>
                  </a:lnTo>
                  <a:lnTo>
                    <a:pt x="1995" y="2744"/>
                  </a:lnTo>
                  <a:lnTo>
                    <a:pt x="1971" y="2703"/>
                  </a:lnTo>
                  <a:lnTo>
                    <a:pt x="2022" y="2698"/>
                  </a:lnTo>
                  <a:lnTo>
                    <a:pt x="2046" y="2701"/>
                  </a:lnTo>
                  <a:lnTo>
                    <a:pt x="2158" y="2657"/>
                  </a:lnTo>
                  <a:lnTo>
                    <a:pt x="2166" y="2634"/>
                  </a:lnTo>
                  <a:lnTo>
                    <a:pt x="2244" y="2642"/>
                  </a:lnTo>
                  <a:lnTo>
                    <a:pt x="2279" y="2679"/>
                  </a:lnTo>
                  <a:lnTo>
                    <a:pt x="2290" y="2748"/>
                  </a:lnTo>
                  <a:lnTo>
                    <a:pt x="2371" y="2759"/>
                  </a:lnTo>
                  <a:lnTo>
                    <a:pt x="2382" y="2790"/>
                  </a:lnTo>
                  <a:lnTo>
                    <a:pt x="2410" y="2796"/>
                  </a:lnTo>
                  <a:lnTo>
                    <a:pt x="2415" y="2850"/>
                  </a:lnTo>
                  <a:lnTo>
                    <a:pt x="2484" y="2864"/>
                  </a:lnTo>
                  <a:lnTo>
                    <a:pt x="2499" y="2839"/>
                  </a:lnTo>
                  <a:lnTo>
                    <a:pt x="2551" y="2831"/>
                  </a:lnTo>
                  <a:lnTo>
                    <a:pt x="2589" y="2813"/>
                  </a:lnTo>
                  <a:lnTo>
                    <a:pt x="2584" y="2860"/>
                  </a:lnTo>
                  <a:lnTo>
                    <a:pt x="2630" y="2889"/>
                  </a:lnTo>
                  <a:lnTo>
                    <a:pt x="2672" y="2944"/>
                  </a:lnTo>
                  <a:lnTo>
                    <a:pt x="2719" y="3076"/>
                  </a:lnTo>
                  <a:lnTo>
                    <a:pt x="2761" y="3243"/>
                  </a:lnTo>
                  <a:lnTo>
                    <a:pt x="2807" y="3234"/>
                  </a:lnTo>
                  <a:lnTo>
                    <a:pt x="2835" y="3313"/>
                  </a:lnTo>
                  <a:lnTo>
                    <a:pt x="2910" y="3306"/>
                  </a:lnTo>
                  <a:lnTo>
                    <a:pt x="2931" y="3350"/>
                  </a:lnTo>
                  <a:lnTo>
                    <a:pt x="2932" y="3389"/>
                  </a:lnTo>
                  <a:lnTo>
                    <a:pt x="2999" y="3427"/>
                  </a:lnTo>
                  <a:lnTo>
                    <a:pt x="3076" y="3487"/>
                  </a:lnTo>
                  <a:lnTo>
                    <a:pt x="3119" y="3545"/>
                  </a:lnTo>
                  <a:lnTo>
                    <a:pt x="3155" y="3581"/>
                  </a:lnTo>
                  <a:lnTo>
                    <a:pt x="3178" y="3698"/>
                  </a:lnTo>
                  <a:lnTo>
                    <a:pt x="3226" y="3733"/>
                  </a:lnTo>
                  <a:lnTo>
                    <a:pt x="3240" y="3781"/>
                  </a:lnTo>
                  <a:lnTo>
                    <a:pt x="3246" y="3825"/>
                  </a:lnTo>
                  <a:lnTo>
                    <a:pt x="3466" y="3729"/>
                  </a:lnTo>
                  <a:lnTo>
                    <a:pt x="3767" y="3797"/>
                  </a:lnTo>
                  <a:lnTo>
                    <a:pt x="3824" y="3648"/>
                  </a:lnTo>
                  <a:lnTo>
                    <a:pt x="3977" y="3774"/>
                  </a:lnTo>
                  <a:lnTo>
                    <a:pt x="4516" y="3799"/>
                  </a:lnTo>
                  <a:lnTo>
                    <a:pt x="4569" y="3801"/>
                  </a:lnTo>
                  <a:lnTo>
                    <a:pt x="4594" y="3600"/>
                  </a:lnTo>
                  <a:lnTo>
                    <a:pt x="4681" y="3523"/>
                  </a:lnTo>
                  <a:lnTo>
                    <a:pt x="4846" y="3523"/>
                  </a:lnTo>
                  <a:lnTo>
                    <a:pt x="4939" y="3706"/>
                  </a:lnTo>
                  <a:lnTo>
                    <a:pt x="5139" y="3806"/>
                  </a:lnTo>
                  <a:lnTo>
                    <a:pt x="5247" y="3754"/>
                  </a:lnTo>
                  <a:lnTo>
                    <a:pt x="5198" y="4029"/>
                  </a:lnTo>
                  <a:lnTo>
                    <a:pt x="5366" y="4104"/>
                  </a:lnTo>
                  <a:lnTo>
                    <a:pt x="5452" y="4112"/>
                  </a:lnTo>
                  <a:lnTo>
                    <a:pt x="5535" y="4119"/>
                  </a:lnTo>
                  <a:lnTo>
                    <a:pt x="5674" y="3939"/>
                  </a:lnTo>
                  <a:lnTo>
                    <a:pt x="5811" y="3758"/>
                  </a:lnTo>
                  <a:lnTo>
                    <a:pt x="5839" y="3627"/>
                  </a:lnTo>
                  <a:lnTo>
                    <a:pt x="5866" y="3492"/>
                  </a:lnTo>
                  <a:lnTo>
                    <a:pt x="5839" y="3371"/>
                  </a:lnTo>
                  <a:lnTo>
                    <a:pt x="5811" y="3248"/>
                  </a:lnTo>
                  <a:lnTo>
                    <a:pt x="5729" y="3256"/>
                  </a:lnTo>
                  <a:lnTo>
                    <a:pt x="5650" y="3266"/>
                  </a:lnTo>
                  <a:lnTo>
                    <a:pt x="5626" y="3219"/>
                  </a:lnTo>
                  <a:lnTo>
                    <a:pt x="5604" y="3170"/>
                  </a:lnTo>
                  <a:lnTo>
                    <a:pt x="5795" y="2981"/>
                  </a:lnTo>
                  <a:lnTo>
                    <a:pt x="5982" y="2790"/>
                  </a:lnTo>
                  <a:lnTo>
                    <a:pt x="6195" y="2791"/>
                  </a:lnTo>
                  <a:lnTo>
                    <a:pt x="6410" y="2792"/>
                  </a:lnTo>
                  <a:lnTo>
                    <a:pt x="6429" y="2833"/>
                  </a:lnTo>
                  <a:lnTo>
                    <a:pt x="6449" y="2868"/>
                  </a:lnTo>
                  <a:lnTo>
                    <a:pt x="6547" y="2858"/>
                  </a:lnTo>
                  <a:lnTo>
                    <a:pt x="6645" y="2844"/>
                  </a:lnTo>
                  <a:lnTo>
                    <a:pt x="6626" y="2806"/>
                  </a:lnTo>
                  <a:lnTo>
                    <a:pt x="6609" y="2768"/>
                  </a:lnTo>
                  <a:lnTo>
                    <a:pt x="6718" y="2685"/>
                  </a:lnTo>
                  <a:lnTo>
                    <a:pt x="6821" y="2597"/>
                  </a:lnTo>
                  <a:lnTo>
                    <a:pt x="6866" y="2660"/>
                  </a:lnTo>
                  <a:lnTo>
                    <a:pt x="6910" y="2721"/>
                  </a:lnTo>
                  <a:lnTo>
                    <a:pt x="6987" y="2679"/>
                  </a:lnTo>
                  <a:lnTo>
                    <a:pt x="7063" y="2634"/>
                  </a:lnTo>
                  <a:lnTo>
                    <a:pt x="7080" y="2585"/>
                  </a:lnTo>
                  <a:lnTo>
                    <a:pt x="7093" y="2536"/>
                  </a:lnTo>
                  <a:lnTo>
                    <a:pt x="7134" y="2548"/>
                  </a:lnTo>
                  <a:lnTo>
                    <a:pt x="7172" y="2556"/>
                  </a:lnTo>
                  <a:lnTo>
                    <a:pt x="7135" y="2619"/>
                  </a:lnTo>
                  <a:lnTo>
                    <a:pt x="7098" y="2685"/>
                  </a:lnTo>
                  <a:lnTo>
                    <a:pt x="6923" y="2823"/>
                  </a:lnTo>
                  <a:lnTo>
                    <a:pt x="6747" y="2961"/>
                  </a:lnTo>
                  <a:lnTo>
                    <a:pt x="6747" y="2997"/>
                  </a:lnTo>
                  <a:lnTo>
                    <a:pt x="6747" y="3033"/>
                  </a:lnTo>
                  <a:lnTo>
                    <a:pt x="6713" y="3048"/>
                  </a:lnTo>
                  <a:lnTo>
                    <a:pt x="6682" y="3059"/>
                  </a:lnTo>
                  <a:lnTo>
                    <a:pt x="6624" y="3352"/>
                  </a:lnTo>
                  <a:lnTo>
                    <a:pt x="6729" y="3570"/>
                  </a:lnTo>
                  <a:lnTo>
                    <a:pt x="6798" y="3487"/>
                  </a:lnTo>
                  <a:lnTo>
                    <a:pt x="6798" y="3419"/>
                  </a:lnTo>
                  <a:lnTo>
                    <a:pt x="6892" y="3376"/>
                  </a:lnTo>
                  <a:lnTo>
                    <a:pt x="6899" y="3325"/>
                  </a:lnTo>
                  <a:lnTo>
                    <a:pt x="6908" y="3276"/>
                  </a:lnTo>
                  <a:lnTo>
                    <a:pt x="6939" y="3276"/>
                  </a:lnTo>
                  <a:lnTo>
                    <a:pt x="6972" y="3276"/>
                  </a:lnTo>
                  <a:lnTo>
                    <a:pt x="6979" y="3211"/>
                  </a:lnTo>
                  <a:lnTo>
                    <a:pt x="6987" y="3143"/>
                  </a:lnTo>
                  <a:lnTo>
                    <a:pt x="7009" y="3153"/>
                  </a:lnTo>
                  <a:lnTo>
                    <a:pt x="7036" y="3161"/>
                  </a:lnTo>
                  <a:lnTo>
                    <a:pt x="7042" y="3077"/>
                  </a:lnTo>
                  <a:lnTo>
                    <a:pt x="7051" y="2992"/>
                  </a:lnTo>
                  <a:lnTo>
                    <a:pt x="7027" y="2969"/>
                  </a:lnTo>
                  <a:lnTo>
                    <a:pt x="7000" y="2948"/>
                  </a:lnTo>
                  <a:lnTo>
                    <a:pt x="7167" y="2851"/>
                  </a:lnTo>
                  <a:lnTo>
                    <a:pt x="7335" y="2759"/>
                  </a:lnTo>
                  <a:lnTo>
                    <a:pt x="7358" y="2791"/>
                  </a:lnTo>
                  <a:lnTo>
                    <a:pt x="7386" y="2827"/>
                  </a:lnTo>
                  <a:lnTo>
                    <a:pt x="7651" y="2712"/>
                  </a:lnTo>
                  <a:lnTo>
                    <a:pt x="7919" y="2597"/>
                  </a:lnTo>
                  <a:lnTo>
                    <a:pt x="7900" y="2502"/>
                  </a:lnTo>
                  <a:lnTo>
                    <a:pt x="7883" y="2408"/>
                  </a:lnTo>
                  <a:lnTo>
                    <a:pt x="7825" y="2376"/>
                  </a:lnTo>
                  <a:lnTo>
                    <a:pt x="7769" y="2344"/>
                  </a:lnTo>
                  <a:lnTo>
                    <a:pt x="7788" y="2323"/>
                  </a:lnTo>
                  <a:lnTo>
                    <a:pt x="7808" y="2298"/>
                  </a:lnTo>
                  <a:lnTo>
                    <a:pt x="7861" y="2327"/>
                  </a:lnTo>
                  <a:lnTo>
                    <a:pt x="7919" y="2355"/>
                  </a:lnTo>
                  <a:lnTo>
                    <a:pt x="7953" y="2314"/>
                  </a:lnTo>
                  <a:lnTo>
                    <a:pt x="7987" y="2270"/>
                  </a:lnTo>
                  <a:lnTo>
                    <a:pt x="7967" y="2227"/>
                  </a:lnTo>
                  <a:lnTo>
                    <a:pt x="7946" y="2186"/>
                  </a:lnTo>
                  <a:lnTo>
                    <a:pt x="7960" y="2147"/>
                  </a:lnTo>
                  <a:lnTo>
                    <a:pt x="7974" y="2110"/>
                  </a:lnTo>
                  <a:lnTo>
                    <a:pt x="8005" y="2179"/>
                  </a:lnTo>
                  <a:lnTo>
                    <a:pt x="8030" y="2248"/>
                  </a:lnTo>
                  <a:lnTo>
                    <a:pt x="8067" y="2229"/>
                  </a:lnTo>
                  <a:lnTo>
                    <a:pt x="8103" y="2210"/>
                  </a:lnTo>
                  <a:lnTo>
                    <a:pt x="8207" y="2310"/>
                  </a:lnTo>
                  <a:lnTo>
                    <a:pt x="8315" y="2408"/>
                  </a:lnTo>
                  <a:lnTo>
                    <a:pt x="8332" y="2343"/>
                  </a:lnTo>
                  <a:lnTo>
                    <a:pt x="8355" y="2276"/>
                  </a:lnTo>
                  <a:lnTo>
                    <a:pt x="8419" y="2222"/>
                  </a:lnTo>
                  <a:lnTo>
                    <a:pt x="8482" y="2166"/>
                  </a:lnTo>
                  <a:lnTo>
                    <a:pt x="8009" y="1865"/>
                  </a:lnTo>
                  <a:lnTo>
                    <a:pt x="7537" y="1563"/>
                  </a:lnTo>
                  <a:lnTo>
                    <a:pt x="7523" y="1659"/>
                  </a:lnTo>
                  <a:lnTo>
                    <a:pt x="7509" y="1757"/>
                  </a:lnTo>
                  <a:lnTo>
                    <a:pt x="7472" y="1764"/>
                  </a:lnTo>
                  <a:lnTo>
                    <a:pt x="7436" y="1771"/>
                  </a:lnTo>
                  <a:lnTo>
                    <a:pt x="7386" y="1692"/>
                  </a:lnTo>
                  <a:lnTo>
                    <a:pt x="7340" y="1615"/>
                  </a:lnTo>
                  <a:lnTo>
                    <a:pt x="7220" y="1605"/>
                  </a:lnTo>
                  <a:lnTo>
                    <a:pt x="7098" y="1589"/>
                  </a:lnTo>
                  <a:lnTo>
                    <a:pt x="6998" y="1488"/>
                  </a:lnTo>
                  <a:lnTo>
                    <a:pt x="6895" y="1389"/>
                  </a:lnTo>
                  <a:lnTo>
                    <a:pt x="6650" y="1331"/>
                  </a:lnTo>
                  <a:lnTo>
                    <a:pt x="6399" y="1269"/>
                  </a:lnTo>
                  <a:lnTo>
                    <a:pt x="6419" y="1220"/>
                  </a:lnTo>
                  <a:lnTo>
                    <a:pt x="6440" y="1168"/>
                  </a:lnTo>
                  <a:lnTo>
                    <a:pt x="6210" y="1106"/>
                  </a:lnTo>
                  <a:lnTo>
                    <a:pt x="5978" y="1042"/>
                  </a:lnTo>
                  <a:lnTo>
                    <a:pt x="5945" y="1159"/>
                  </a:lnTo>
                  <a:lnTo>
                    <a:pt x="5909" y="1275"/>
                  </a:lnTo>
                  <a:lnTo>
                    <a:pt x="5718" y="1237"/>
                  </a:lnTo>
                  <a:lnTo>
                    <a:pt x="5523" y="1196"/>
                  </a:lnTo>
                  <a:lnTo>
                    <a:pt x="5490" y="1295"/>
                  </a:lnTo>
                  <a:lnTo>
                    <a:pt x="5457" y="1392"/>
                  </a:lnTo>
                  <a:lnTo>
                    <a:pt x="5400" y="1148"/>
                  </a:lnTo>
                  <a:lnTo>
                    <a:pt x="5342" y="904"/>
                  </a:lnTo>
                  <a:lnTo>
                    <a:pt x="5223" y="864"/>
                  </a:lnTo>
                  <a:lnTo>
                    <a:pt x="5102" y="823"/>
                  </a:lnTo>
                  <a:lnTo>
                    <a:pt x="5097" y="905"/>
                  </a:lnTo>
                  <a:lnTo>
                    <a:pt x="5089" y="992"/>
                  </a:lnTo>
                  <a:lnTo>
                    <a:pt x="4758" y="864"/>
                  </a:lnTo>
                  <a:lnTo>
                    <a:pt x="4425" y="736"/>
                  </a:lnTo>
                  <a:lnTo>
                    <a:pt x="4425" y="779"/>
                  </a:lnTo>
                  <a:lnTo>
                    <a:pt x="4425" y="823"/>
                  </a:lnTo>
                  <a:lnTo>
                    <a:pt x="4294" y="865"/>
                  </a:lnTo>
                  <a:lnTo>
                    <a:pt x="4162" y="905"/>
                  </a:lnTo>
                  <a:lnTo>
                    <a:pt x="4213" y="841"/>
                  </a:lnTo>
                  <a:lnTo>
                    <a:pt x="4274" y="793"/>
                  </a:lnTo>
                  <a:lnTo>
                    <a:pt x="4346" y="744"/>
                  </a:lnTo>
                  <a:lnTo>
                    <a:pt x="4382" y="676"/>
                  </a:lnTo>
                  <a:lnTo>
                    <a:pt x="4439" y="618"/>
                  </a:lnTo>
                  <a:lnTo>
                    <a:pt x="4481" y="541"/>
                  </a:lnTo>
                  <a:lnTo>
                    <a:pt x="4547" y="505"/>
                  </a:lnTo>
                  <a:lnTo>
                    <a:pt x="4602" y="446"/>
                  </a:lnTo>
                  <a:lnTo>
                    <a:pt x="4627" y="420"/>
                  </a:lnTo>
                  <a:lnTo>
                    <a:pt x="4630" y="377"/>
                  </a:lnTo>
                  <a:lnTo>
                    <a:pt x="4613" y="330"/>
                  </a:lnTo>
                  <a:lnTo>
                    <a:pt x="4592" y="286"/>
                  </a:lnTo>
                  <a:lnTo>
                    <a:pt x="4495" y="262"/>
                  </a:lnTo>
                  <a:lnTo>
                    <a:pt x="4539" y="242"/>
                  </a:lnTo>
                  <a:lnTo>
                    <a:pt x="4414" y="137"/>
                  </a:lnTo>
                  <a:lnTo>
                    <a:pt x="4373" y="157"/>
                  </a:lnTo>
                  <a:lnTo>
                    <a:pt x="4342" y="126"/>
                  </a:lnTo>
                  <a:lnTo>
                    <a:pt x="4321" y="139"/>
                  </a:lnTo>
                  <a:lnTo>
                    <a:pt x="4283" y="148"/>
                  </a:lnTo>
                  <a:lnTo>
                    <a:pt x="4263" y="174"/>
                  </a:lnTo>
                  <a:lnTo>
                    <a:pt x="4210" y="163"/>
                  </a:lnTo>
                  <a:lnTo>
                    <a:pt x="4223" y="201"/>
                  </a:lnTo>
                  <a:lnTo>
                    <a:pt x="4168" y="207"/>
                  </a:lnTo>
                  <a:lnTo>
                    <a:pt x="4150" y="163"/>
                  </a:lnTo>
                  <a:lnTo>
                    <a:pt x="4145" y="112"/>
                  </a:lnTo>
                  <a:lnTo>
                    <a:pt x="4079" y="86"/>
                  </a:lnTo>
                  <a:lnTo>
                    <a:pt x="4041" y="52"/>
                  </a:lnTo>
                  <a:lnTo>
                    <a:pt x="4086" y="14"/>
                  </a:lnTo>
                  <a:lnTo>
                    <a:pt x="4041" y="0"/>
                  </a:lnTo>
                  <a:lnTo>
                    <a:pt x="4000" y="15"/>
                  </a:lnTo>
                  <a:lnTo>
                    <a:pt x="3968" y="61"/>
                  </a:lnTo>
                  <a:lnTo>
                    <a:pt x="3947" y="94"/>
                  </a:lnTo>
                  <a:lnTo>
                    <a:pt x="3988" y="125"/>
                  </a:lnTo>
                  <a:lnTo>
                    <a:pt x="3918" y="125"/>
                  </a:lnTo>
                  <a:lnTo>
                    <a:pt x="3871" y="148"/>
                  </a:lnTo>
                  <a:lnTo>
                    <a:pt x="3847" y="174"/>
                  </a:lnTo>
                  <a:lnTo>
                    <a:pt x="3878" y="211"/>
                  </a:lnTo>
                  <a:lnTo>
                    <a:pt x="3881" y="278"/>
                  </a:lnTo>
                  <a:lnTo>
                    <a:pt x="3865" y="233"/>
                  </a:lnTo>
                  <a:lnTo>
                    <a:pt x="3840" y="237"/>
                  </a:lnTo>
                  <a:lnTo>
                    <a:pt x="3816" y="283"/>
                  </a:lnTo>
                  <a:lnTo>
                    <a:pt x="3784" y="253"/>
                  </a:lnTo>
                  <a:lnTo>
                    <a:pt x="3746" y="270"/>
                  </a:lnTo>
                  <a:lnTo>
                    <a:pt x="3751" y="241"/>
                  </a:lnTo>
                  <a:lnTo>
                    <a:pt x="3689" y="248"/>
                  </a:lnTo>
                  <a:lnTo>
                    <a:pt x="3643" y="262"/>
                  </a:lnTo>
                  <a:lnTo>
                    <a:pt x="3629" y="293"/>
                  </a:lnTo>
                  <a:lnTo>
                    <a:pt x="3551" y="323"/>
                  </a:lnTo>
                  <a:lnTo>
                    <a:pt x="3487" y="333"/>
                  </a:lnTo>
                  <a:lnTo>
                    <a:pt x="3428" y="363"/>
                  </a:lnTo>
                  <a:lnTo>
                    <a:pt x="3366" y="420"/>
                  </a:lnTo>
                  <a:lnTo>
                    <a:pt x="3309" y="446"/>
                  </a:lnTo>
                  <a:lnTo>
                    <a:pt x="3183" y="530"/>
                  </a:lnTo>
                  <a:lnTo>
                    <a:pt x="3104" y="537"/>
                  </a:lnTo>
                  <a:lnTo>
                    <a:pt x="3143" y="563"/>
                  </a:lnTo>
                  <a:lnTo>
                    <a:pt x="3147" y="601"/>
                  </a:lnTo>
                  <a:lnTo>
                    <a:pt x="3199" y="646"/>
                  </a:lnTo>
                  <a:lnTo>
                    <a:pt x="3197" y="709"/>
                  </a:lnTo>
                  <a:lnTo>
                    <a:pt x="3172" y="676"/>
                  </a:lnTo>
                  <a:lnTo>
                    <a:pt x="3146" y="664"/>
                  </a:lnTo>
                  <a:lnTo>
                    <a:pt x="3068" y="686"/>
                  </a:lnTo>
                  <a:lnTo>
                    <a:pt x="3025" y="726"/>
                  </a:lnTo>
                  <a:lnTo>
                    <a:pt x="2946" y="750"/>
                  </a:lnTo>
                  <a:lnTo>
                    <a:pt x="2850" y="775"/>
                  </a:lnTo>
                  <a:lnTo>
                    <a:pt x="2856" y="850"/>
                  </a:lnTo>
                  <a:lnTo>
                    <a:pt x="2862" y="924"/>
                  </a:lnTo>
                  <a:lnTo>
                    <a:pt x="2946" y="989"/>
                  </a:lnTo>
                  <a:lnTo>
                    <a:pt x="3032" y="1055"/>
                  </a:lnTo>
                  <a:lnTo>
                    <a:pt x="3023" y="1165"/>
                  </a:lnTo>
                  <a:lnTo>
                    <a:pt x="3014" y="1273"/>
                  </a:lnTo>
                  <a:lnTo>
                    <a:pt x="2972" y="1227"/>
                  </a:lnTo>
                  <a:lnTo>
                    <a:pt x="2946" y="1239"/>
                  </a:lnTo>
                  <a:lnTo>
                    <a:pt x="2962" y="1150"/>
                  </a:lnTo>
                  <a:lnTo>
                    <a:pt x="2979" y="1062"/>
                  </a:lnTo>
                  <a:lnTo>
                    <a:pt x="2941" y="1043"/>
                  </a:lnTo>
                  <a:lnTo>
                    <a:pt x="2898" y="1048"/>
                  </a:lnTo>
                  <a:lnTo>
                    <a:pt x="2865" y="985"/>
                  </a:lnTo>
                  <a:lnTo>
                    <a:pt x="2828" y="939"/>
                  </a:lnTo>
                  <a:lnTo>
                    <a:pt x="2778" y="896"/>
                  </a:lnTo>
                  <a:lnTo>
                    <a:pt x="2721" y="883"/>
                  </a:lnTo>
                  <a:lnTo>
                    <a:pt x="2705" y="912"/>
                  </a:lnTo>
                  <a:lnTo>
                    <a:pt x="2688" y="932"/>
                  </a:lnTo>
                  <a:lnTo>
                    <a:pt x="2711" y="964"/>
                  </a:lnTo>
                  <a:lnTo>
                    <a:pt x="2672" y="1008"/>
                  </a:lnTo>
                  <a:lnTo>
                    <a:pt x="2672" y="1065"/>
                  </a:lnTo>
                  <a:lnTo>
                    <a:pt x="2695" y="1131"/>
                  </a:lnTo>
                  <a:lnTo>
                    <a:pt x="2746" y="1146"/>
                  </a:lnTo>
                  <a:lnTo>
                    <a:pt x="2751" y="1192"/>
                  </a:lnTo>
                  <a:lnTo>
                    <a:pt x="2680" y="1170"/>
                  </a:lnTo>
                  <a:lnTo>
                    <a:pt x="2613" y="1146"/>
                  </a:lnTo>
                  <a:lnTo>
                    <a:pt x="2619" y="1049"/>
                  </a:lnTo>
                  <a:lnTo>
                    <a:pt x="2625" y="954"/>
                  </a:lnTo>
                  <a:lnTo>
                    <a:pt x="2594" y="912"/>
                  </a:lnTo>
                  <a:lnTo>
                    <a:pt x="2586" y="864"/>
                  </a:lnTo>
                  <a:lnTo>
                    <a:pt x="2568" y="850"/>
                  </a:lnTo>
                  <a:lnTo>
                    <a:pt x="2582" y="949"/>
                  </a:lnTo>
                  <a:lnTo>
                    <a:pt x="2578" y="989"/>
                  </a:lnTo>
                  <a:lnTo>
                    <a:pt x="2532" y="1020"/>
                  </a:lnTo>
                  <a:lnTo>
                    <a:pt x="2508" y="1049"/>
                  </a:lnTo>
                  <a:lnTo>
                    <a:pt x="2499" y="1092"/>
                  </a:lnTo>
                  <a:lnTo>
                    <a:pt x="2513" y="1154"/>
                  </a:lnTo>
                  <a:lnTo>
                    <a:pt x="2524" y="1209"/>
                  </a:lnTo>
                  <a:lnTo>
                    <a:pt x="2526" y="1269"/>
                  </a:lnTo>
                  <a:lnTo>
                    <a:pt x="2519" y="1328"/>
                  </a:lnTo>
                  <a:lnTo>
                    <a:pt x="2509" y="1371"/>
                  </a:lnTo>
                  <a:lnTo>
                    <a:pt x="2514" y="1412"/>
                  </a:lnTo>
                  <a:lnTo>
                    <a:pt x="2556" y="1397"/>
                  </a:lnTo>
                  <a:lnTo>
                    <a:pt x="2615" y="1397"/>
                  </a:lnTo>
                  <a:lnTo>
                    <a:pt x="2667" y="1423"/>
                  </a:lnTo>
                  <a:lnTo>
                    <a:pt x="2692" y="1454"/>
                  </a:lnTo>
                  <a:lnTo>
                    <a:pt x="2688" y="1495"/>
                  </a:lnTo>
                  <a:lnTo>
                    <a:pt x="2680" y="1568"/>
                  </a:lnTo>
                  <a:lnTo>
                    <a:pt x="2721" y="1585"/>
                  </a:lnTo>
                  <a:lnTo>
                    <a:pt x="2682" y="1612"/>
                  </a:lnTo>
                  <a:lnTo>
                    <a:pt x="2657" y="1654"/>
                  </a:lnTo>
                  <a:lnTo>
                    <a:pt x="2657" y="1605"/>
                  </a:lnTo>
                  <a:lnTo>
                    <a:pt x="2643" y="1581"/>
                  </a:lnTo>
                  <a:lnTo>
                    <a:pt x="2653" y="1528"/>
                  </a:lnTo>
                  <a:lnTo>
                    <a:pt x="2624" y="1469"/>
                  </a:lnTo>
                  <a:lnTo>
                    <a:pt x="2589" y="1497"/>
                  </a:lnTo>
                  <a:lnTo>
                    <a:pt x="2546" y="1506"/>
                  </a:lnTo>
                  <a:lnTo>
                    <a:pt x="2531" y="1531"/>
                  </a:lnTo>
                  <a:lnTo>
                    <a:pt x="2531" y="1570"/>
                  </a:lnTo>
                  <a:lnTo>
                    <a:pt x="2516" y="1609"/>
                  </a:lnTo>
                  <a:lnTo>
                    <a:pt x="2506" y="1666"/>
                  </a:lnTo>
                  <a:lnTo>
                    <a:pt x="2478" y="1697"/>
                  </a:lnTo>
                  <a:lnTo>
                    <a:pt x="2424" y="1744"/>
                  </a:lnTo>
                  <a:lnTo>
                    <a:pt x="2352" y="1792"/>
                  </a:lnTo>
                  <a:lnTo>
                    <a:pt x="2356" y="1822"/>
                  </a:lnTo>
                  <a:lnTo>
                    <a:pt x="2305" y="1822"/>
                  </a:lnTo>
                  <a:lnTo>
                    <a:pt x="2264" y="1808"/>
                  </a:lnTo>
                  <a:lnTo>
                    <a:pt x="2223" y="1786"/>
                  </a:lnTo>
                  <a:lnTo>
                    <a:pt x="2257" y="1771"/>
                  </a:lnTo>
                  <a:lnTo>
                    <a:pt x="2276" y="1743"/>
                  </a:lnTo>
                  <a:lnTo>
                    <a:pt x="2335" y="1734"/>
                  </a:lnTo>
                  <a:lnTo>
                    <a:pt x="2374" y="1703"/>
                  </a:lnTo>
                  <a:lnTo>
                    <a:pt x="2421" y="1659"/>
                  </a:lnTo>
                  <a:lnTo>
                    <a:pt x="2465" y="1560"/>
                  </a:lnTo>
                  <a:lnTo>
                    <a:pt x="2469" y="1502"/>
                  </a:lnTo>
                  <a:lnTo>
                    <a:pt x="2440" y="1407"/>
                  </a:lnTo>
                  <a:lnTo>
                    <a:pt x="2445" y="1322"/>
                  </a:lnTo>
                  <a:lnTo>
                    <a:pt x="2463" y="1259"/>
                  </a:lnTo>
                  <a:lnTo>
                    <a:pt x="2456" y="1186"/>
                  </a:lnTo>
                  <a:lnTo>
                    <a:pt x="2430" y="1138"/>
                  </a:lnTo>
                  <a:lnTo>
                    <a:pt x="2413" y="1073"/>
                  </a:lnTo>
                  <a:lnTo>
                    <a:pt x="2440" y="986"/>
                  </a:lnTo>
                  <a:lnTo>
                    <a:pt x="2435" y="922"/>
                  </a:lnTo>
                  <a:lnTo>
                    <a:pt x="2450" y="864"/>
                  </a:lnTo>
                  <a:lnTo>
                    <a:pt x="2418" y="877"/>
                  </a:lnTo>
                  <a:lnTo>
                    <a:pt x="2371" y="843"/>
                  </a:lnTo>
                  <a:lnTo>
                    <a:pt x="2332" y="834"/>
                  </a:lnTo>
                  <a:lnTo>
                    <a:pt x="2290" y="841"/>
                  </a:lnTo>
                  <a:lnTo>
                    <a:pt x="2274" y="880"/>
                  </a:lnTo>
                  <a:lnTo>
                    <a:pt x="2272" y="948"/>
                  </a:lnTo>
                  <a:lnTo>
                    <a:pt x="2241" y="989"/>
                  </a:lnTo>
                  <a:lnTo>
                    <a:pt x="2229" y="1028"/>
                  </a:lnTo>
                  <a:lnTo>
                    <a:pt x="2200" y="1053"/>
                  </a:lnTo>
                  <a:lnTo>
                    <a:pt x="2177" y="1062"/>
                  </a:lnTo>
                  <a:lnTo>
                    <a:pt x="2153" y="1069"/>
                  </a:lnTo>
                  <a:lnTo>
                    <a:pt x="2127" y="1096"/>
                  </a:lnTo>
                  <a:lnTo>
                    <a:pt x="2114" y="1146"/>
                  </a:lnTo>
                  <a:lnTo>
                    <a:pt x="2098" y="1216"/>
                  </a:lnTo>
                  <a:lnTo>
                    <a:pt x="2110" y="1286"/>
                  </a:lnTo>
                  <a:lnTo>
                    <a:pt x="2110" y="1317"/>
                  </a:lnTo>
                  <a:lnTo>
                    <a:pt x="2139" y="1349"/>
                  </a:lnTo>
                  <a:lnTo>
                    <a:pt x="2153" y="1348"/>
                  </a:lnTo>
                  <a:lnTo>
                    <a:pt x="2184" y="1392"/>
                  </a:lnTo>
                  <a:lnTo>
                    <a:pt x="2215" y="1452"/>
                  </a:lnTo>
                  <a:lnTo>
                    <a:pt x="2239" y="1438"/>
                  </a:lnTo>
                  <a:lnTo>
                    <a:pt x="2248" y="1522"/>
                  </a:lnTo>
                  <a:lnTo>
                    <a:pt x="2184" y="1480"/>
                  </a:lnTo>
                  <a:lnTo>
                    <a:pt x="2120" y="1465"/>
                  </a:lnTo>
                  <a:lnTo>
                    <a:pt x="2015" y="1392"/>
                  </a:lnTo>
                  <a:lnTo>
                    <a:pt x="1999" y="1407"/>
                  </a:lnTo>
                  <a:lnTo>
                    <a:pt x="1910" y="1363"/>
                  </a:lnTo>
                  <a:lnTo>
                    <a:pt x="1850" y="1281"/>
                  </a:lnTo>
                  <a:lnTo>
                    <a:pt x="1798" y="1254"/>
                  </a:lnTo>
                  <a:lnTo>
                    <a:pt x="1798" y="1294"/>
                  </a:lnTo>
                  <a:lnTo>
                    <a:pt x="1773" y="1313"/>
                  </a:lnTo>
                  <a:lnTo>
                    <a:pt x="1807" y="1412"/>
                  </a:lnTo>
                  <a:lnTo>
                    <a:pt x="1752" y="1432"/>
                  </a:lnTo>
                  <a:lnTo>
                    <a:pt x="1668" y="1397"/>
                  </a:lnTo>
                  <a:lnTo>
                    <a:pt x="1582" y="1441"/>
                  </a:lnTo>
                  <a:lnTo>
                    <a:pt x="1547" y="1491"/>
                  </a:lnTo>
                  <a:lnTo>
                    <a:pt x="1497" y="1502"/>
                  </a:lnTo>
                  <a:lnTo>
                    <a:pt x="1502" y="1448"/>
                  </a:lnTo>
                  <a:lnTo>
                    <a:pt x="1483" y="1397"/>
                  </a:lnTo>
                  <a:lnTo>
                    <a:pt x="1439" y="1447"/>
                  </a:lnTo>
                  <a:lnTo>
                    <a:pt x="1398" y="1433"/>
                  </a:lnTo>
                  <a:lnTo>
                    <a:pt x="1324" y="1491"/>
                  </a:lnTo>
                  <a:lnTo>
                    <a:pt x="1290" y="1508"/>
                  </a:lnTo>
                  <a:lnTo>
                    <a:pt x="1204" y="1560"/>
                  </a:lnTo>
                  <a:lnTo>
                    <a:pt x="1131" y="1575"/>
                  </a:lnTo>
                  <a:lnTo>
                    <a:pt x="1114" y="1605"/>
                  </a:lnTo>
                  <a:lnTo>
                    <a:pt x="1123" y="1634"/>
                  </a:lnTo>
                  <a:lnTo>
                    <a:pt x="1105" y="1665"/>
                  </a:lnTo>
                  <a:lnTo>
                    <a:pt x="1076" y="1692"/>
                  </a:lnTo>
                  <a:lnTo>
                    <a:pt x="1068" y="1629"/>
                  </a:lnTo>
                  <a:lnTo>
                    <a:pt x="1012" y="1510"/>
                  </a:lnTo>
                  <a:lnTo>
                    <a:pt x="1046" y="1458"/>
                  </a:lnTo>
                  <a:lnTo>
                    <a:pt x="1025" y="1426"/>
                  </a:lnTo>
                  <a:lnTo>
                    <a:pt x="992" y="1426"/>
                  </a:lnTo>
                  <a:lnTo>
                    <a:pt x="971" y="1401"/>
                  </a:lnTo>
                  <a:lnTo>
                    <a:pt x="929" y="1415"/>
                  </a:lnTo>
                  <a:lnTo>
                    <a:pt x="888" y="1426"/>
                  </a:lnTo>
                  <a:lnTo>
                    <a:pt x="903" y="1442"/>
                  </a:lnTo>
                  <a:lnTo>
                    <a:pt x="916" y="1458"/>
                  </a:lnTo>
                  <a:lnTo>
                    <a:pt x="935" y="1499"/>
                  </a:lnTo>
                  <a:lnTo>
                    <a:pt x="935" y="1536"/>
                  </a:lnTo>
                  <a:lnTo>
                    <a:pt x="932" y="1582"/>
                  </a:lnTo>
                  <a:lnTo>
                    <a:pt x="976" y="1615"/>
                  </a:lnTo>
                  <a:lnTo>
                    <a:pt x="979" y="1659"/>
                  </a:lnTo>
                  <a:lnTo>
                    <a:pt x="989" y="1716"/>
                  </a:lnTo>
                  <a:lnTo>
                    <a:pt x="987" y="1764"/>
                  </a:lnTo>
                  <a:lnTo>
                    <a:pt x="936" y="1759"/>
                  </a:lnTo>
                  <a:lnTo>
                    <a:pt x="879" y="1710"/>
                  </a:lnTo>
                  <a:lnTo>
                    <a:pt x="835" y="1718"/>
                  </a:lnTo>
                  <a:lnTo>
                    <a:pt x="799" y="1749"/>
                  </a:lnTo>
                  <a:lnTo>
                    <a:pt x="753" y="1767"/>
                  </a:lnTo>
                  <a:lnTo>
                    <a:pt x="731" y="1796"/>
                  </a:lnTo>
                  <a:lnTo>
                    <a:pt x="693" y="1824"/>
                  </a:lnTo>
                  <a:lnTo>
                    <a:pt x="705" y="1854"/>
                  </a:lnTo>
                  <a:lnTo>
                    <a:pt x="716" y="1894"/>
                  </a:lnTo>
                  <a:lnTo>
                    <a:pt x="752" y="1931"/>
                  </a:lnTo>
                  <a:lnTo>
                    <a:pt x="626" y="1887"/>
                  </a:lnTo>
                  <a:lnTo>
                    <a:pt x="608" y="1913"/>
                  </a:lnTo>
                  <a:lnTo>
                    <a:pt x="594" y="1879"/>
                  </a:lnTo>
                  <a:lnTo>
                    <a:pt x="535" y="1841"/>
                  </a:lnTo>
                  <a:lnTo>
                    <a:pt x="532" y="1871"/>
                  </a:lnTo>
                  <a:lnTo>
                    <a:pt x="515" y="1894"/>
                  </a:lnTo>
                  <a:lnTo>
                    <a:pt x="553" y="1945"/>
                  </a:lnTo>
                  <a:lnTo>
                    <a:pt x="579" y="1932"/>
                  </a:lnTo>
                  <a:lnTo>
                    <a:pt x="588" y="1992"/>
                  </a:lnTo>
                  <a:lnTo>
                    <a:pt x="556" y="2008"/>
                  </a:lnTo>
                  <a:lnTo>
                    <a:pt x="519" y="1996"/>
                  </a:lnTo>
                  <a:lnTo>
                    <a:pt x="466" y="1924"/>
                  </a:lnTo>
                  <a:lnTo>
                    <a:pt x="426" y="1804"/>
                  </a:lnTo>
                  <a:lnTo>
                    <a:pt x="432" y="1734"/>
                  </a:lnTo>
                  <a:lnTo>
                    <a:pt x="389" y="1680"/>
                  </a:lnTo>
                  <a:lnTo>
                    <a:pt x="348" y="1600"/>
                  </a:lnTo>
                  <a:lnTo>
                    <a:pt x="403" y="1642"/>
                  </a:lnTo>
                  <a:lnTo>
                    <a:pt x="462" y="1659"/>
                  </a:lnTo>
                  <a:lnTo>
                    <a:pt x="545" y="1676"/>
                  </a:lnTo>
                  <a:lnTo>
                    <a:pt x="614" y="1716"/>
                  </a:lnTo>
                  <a:lnTo>
                    <a:pt x="674" y="1701"/>
                  </a:lnTo>
                  <a:lnTo>
                    <a:pt x="741" y="1687"/>
                  </a:lnTo>
                  <a:lnTo>
                    <a:pt x="798" y="1638"/>
                  </a:lnTo>
                  <a:lnTo>
                    <a:pt x="811" y="1580"/>
                  </a:lnTo>
                  <a:lnTo>
                    <a:pt x="782" y="1529"/>
                  </a:lnTo>
                  <a:lnTo>
                    <a:pt x="761" y="1486"/>
                  </a:lnTo>
                  <a:lnTo>
                    <a:pt x="688" y="1453"/>
                  </a:lnTo>
                  <a:lnTo>
                    <a:pt x="636" y="1401"/>
                  </a:lnTo>
                  <a:lnTo>
                    <a:pt x="579" y="1360"/>
                  </a:lnTo>
                  <a:lnTo>
                    <a:pt x="497" y="1331"/>
                  </a:lnTo>
                  <a:lnTo>
                    <a:pt x="462" y="1317"/>
                  </a:lnTo>
                  <a:lnTo>
                    <a:pt x="456" y="1336"/>
                  </a:lnTo>
                  <a:lnTo>
                    <a:pt x="438" y="1336"/>
                  </a:lnTo>
                  <a:lnTo>
                    <a:pt x="440" y="1316"/>
                  </a:lnTo>
                  <a:lnTo>
                    <a:pt x="458" y="1310"/>
                  </a:lnTo>
                  <a:lnTo>
                    <a:pt x="462" y="1275"/>
                  </a:lnTo>
                  <a:lnTo>
                    <a:pt x="405" y="1265"/>
                  </a:lnTo>
                  <a:lnTo>
                    <a:pt x="408" y="1243"/>
                  </a:lnTo>
                  <a:lnTo>
                    <a:pt x="435" y="1246"/>
                  </a:lnTo>
                  <a:lnTo>
                    <a:pt x="418" y="1213"/>
                  </a:lnTo>
                  <a:lnTo>
                    <a:pt x="387" y="1206"/>
                  </a:lnTo>
                  <a:lnTo>
                    <a:pt x="341" y="1239"/>
                  </a:lnTo>
                  <a:close/>
                </a:path>
              </a:pathLst>
            </a:custGeom>
            <a:solidFill>
              <a:srgbClr val="003D7E"/>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1" name="Freeform 260"/>
            <p:cNvSpPr>
              <a:spLocks/>
            </p:cNvSpPr>
            <p:nvPr/>
          </p:nvSpPr>
          <p:spPr bwMode="auto">
            <a:xfrm>
              <a:off x="5834981" y="2976971"/>
              <a:ext cx="1123847" cy="537054"/>
            </a:xfrm>
            <a:custGeom>
              <a:avLst/>
              <a:gdLst/>
              <a:ahLst/>
              <a:cxnLst>
                <a:cxn ang="0">
                  <a:pos x="2080" y="1231"/>
                </a:cxn>
                <a:cxn ang="0">
                  <a:pos x="1950" y="1281"/>
                </a:cxn>
                <a:cxn ang="0">
                  <a:pos x="1930" y="1236"/>
                </a:cxn>
                <a:cxn ang="0">
                  <a:pos x="1882" y="1233"/>
                </a:cxn>
                <a:cxn ang="0">
                  <a:pos x="1738" y="1196"/>
                </a:cxn>
                <a:cxn ang="0">
                  <a:pos x="1644" y="1227"/>
                </a:cxn>
                <a:cxn ang="0">
                  <a:pos x="1527" y="1299"/>
                </a:cxn>
                <a:cxn ang="0">
                  <a:pos x="1402" y="1331"/>
                </a:cxn>
                <a:cxn ang="0">
                  <a:pos x="1300" y="1221"/>
                </a:cxn>
                <a:cxn ang="0">
                  <a:pos x="1252" y="1060"/>
                </a:cxn>
                <a:cxn ang="0">
                  <a:pos x="1110" y="951"/>
                </a:cxn>
                <a:cxn ang="0">
                  <a:pos x="982" y="855"/>
                </a:cxn>
                <a:cxn ang="0">
                  <a:pos x="1052" y="800"/>
                </a:cxn>
                <a:cxn ang="0">
                  <a:pos x="1035" y="679"/>
                </a:cxn>
                <a:cxn ang="0">
                  <a:pos x="1074" y="585"/>
                </a:cxn>
                <a:cxn ang="0">
                  <a:pos x="1006" y="580"/>
                </a:cxn>
                <a:cxn ang="0">
                  <a:pos x="984" y="609"/>
                </a:cxn>
                <a:cxn ang="0">
                  <a:pos x="937" y="622"/>
                </a:cxn>
                <a:cxn ang="0">
                  <a:pos x="893" y="617"/>
                </a:cxn>
                <a:cxn ang="0">
                  <a:pos x="835" y="684"/>
                </a:cxn>
                <a:cxn ang="0">
                  <a:pos x="631" y="1177"/>
                </a:cxn>
                <a:cxn ang="0">
                  <a:pos x="543" y="1038"/>
                </a:cxn>
                <a:cxn ang="0">
                  <a:pos x="399" y="1104"/>
                </a:cxn>
                <a:cxn ang="0">
                  <a:pos x="322" y="972"/>
                </a:cxn>
                <a:cxn ang="0">
                  <a:pos x="382" y="879"/>
                </a:cxn>
                <a:cxn ang="0">
                  <a:pos x="377" y="742"/>
                </a:cxn>
                <a:cxn ang="0">
                  <a:pos x="453" y="637"/>
                </a:cxn>
                <a:cxn ang="0">
                  <a:pos x="431" y="501"/>
                </a:cxn>
                <a:cxn ang="0">
                  <a:pos x="308" y="546"/>
                </a:cxn>
                <a:cxn ang="0">
                  <a:pos x="200" y="669"/>
                </a:cxn>
                <a:cxn ang="0">
                  <a:pos x="31" y="389"/>
                </a:cxn>
                <a:cxn ang="0">
                  <a:pos x="94" y="252"/>
                </a:cxn>
                <a:cxn ang="0">
                  <a:pos x="216" y="226"/>
                </a:cxn>
                <a:cxn ang="0">
                  <a:pos x="387" y="217"/>
                </a:cxn>
                <a:cxn ang="0">
                  <a:pos x="490" y="299"/>
                </a:cxn>
                <a:cxn ang="0">
                  <a:pos x="703" y="310"/>
                </a:cxn>
                <a:cxn ang="0">
                  <a:pos x="889" y="389"/>
                </a:cxn>
                <a:cxn ang="0">
                  <a:pos x="989" y="303"/>
                </a:cxn>
                <a:cxn ang="0">
                  <a:pos x="921" y="222"/>
                </a:cxn>
                <a:cxn ang="0">
                  <a:pos x="1046" y="132"/>
                </a:cxn>
                <a:cxn ang="0">
                  <a:pos x="1058" y="69"/>
                </a:cxn>
                <a:cxn ang="0">
                  <a:pos x="1246" y="22"/>
                </a:cxn>
                <a:cxn ang="0">
                  <a:pos x="1367" y="45"/>
                </a:cxn>
                <a:cxn ang="0">
                  <a:pos x="1469" y="156"/>
                </a:cxn>
                <a:cxn ang="0">
                  <a:pos x="1572" y="230"/>
                </a:cxn>
                <a:cxn ang="0">
                  <a:pos x="1677" y="179"/>
                </a:cxn>
                <a:cxn ang="0">
                  <a:pos x="1759" y="310"/>
                </a:cxn>
                <a:cxn ang="0">
                  <a:pos x="1894" y="600"/>
                </a:cxn>
                <a:cxn ang="0">
                  <a:pos x="2019" y="716"/>
                </a:cxn>
                <a:cxn ang="0">
                  <a:pos x="2163" y="853"/>
                </a:cxn>
                <a:cxn ang="0">
                  <a:pos x="2267" y="1064"/>
                </a:cxn>
                <a:cxn ang="0">
                  <a:pos x="2335" y="1191"/>
                </a:cxn>
              </a:cxnLst>
              <a:rect l="0" t="0" r="r" b="b"/>
              <a:pathLst>
                <a:path w="2335" h="1348">
                  <a:moveTo>
                    <a:pt x="2335" y="1191"/>
                  </a:moveTo>
                  <a:lnTo>
                    <a:pt x="2287" y="1143"/>
                  </a:lnTo>
                  <a:lnTo>
                    <a:pt x="2080" y="1231"/>
                  </a:lnTo>
                  <a:lnTo>
                    <a:pt x="2063" y="1290"/>
                  </a:lnTo>
                  <a:lnTo>
                    <a:pt x="1980" y="1290"/>
                  </a:lnTo>
                  <a:lnTo>
                    <a:pt x="1950" y="1281"/>
                  </a:lnTo>
                  <a:lnTo>
                    <a:pt x="1942" y="1264"/>
                  </a:lnTo>
                  <a:lnTo>
                    <a:pt x="1932" y="1261"/>
                  </a:lnTo>
                  <a:lnTo>
                    <a:pt x="1930" y="1236"/>
                  </a:lnTo>
                  <a:lnTo>
                    <a:pt x="1916" y="1215"/>
                  </a:lnTo>
                  <a:lnTo>
                    <a:pt x="1906" y="1215"/>
                  </a:lnTo>
                  <a:lnTo>
                    <a:pt x="1882" y="1233"/>
                  </a:lnTo>
                  <a:lnTo>
                    <a:pt x="1759" y="1218"/>
                  </a:lnTo>
                  <a:lnTo>
                    <a:pt x="1755" y="1207"/>
                  </a:lnTo>
                  <a:lnTo>
                    <a:pt x="1738" y="1196"/>
                  </a:lnTo>
                  <a:lnTo>
                    <a:pt x="1731" y="1191"/>
                  </a:lnTo>
                  <a:lnTo>
                    <a:pt x="1689" y="1230"/>
                  </a:lnTo>
                  <a:lnTo>
                    <a:pt x="1644" y="1227"/>
                  </a:lnTo>
                  <a:lnTo>
                    <a:pt x="1611" y="1259"/>
                  </a:lnTo>
                  <a:lnTo>
                    <a:pt x="1560" y="1272"/>
                  </a:lnTo>
                  <a:lnTo>
                    <a:pt x="1527" y="1299"/>
                  </a:lnTo>
                  <a:lnTo>
                    <a:pt x="1496" y="1318"/>
                  </a:lnTo>
                  <a:lnTo>
                    <a:pt x="1455" y="1348"/>
                  </a:lnTo>
                  <a:lnTo>
                    <a:pt x="1402" y="1331"/>
                  </a:lnTo>
                  <a:lnTo>
                    <a:pt x="1339" y="1333"/>
                  </a:lnTo>
                  <a:lnTo>
                    <a:pt x="1293" y="1290"/>
                  </a:lnTo>
                  <a:lnTo>
                    <a:pt x="1300" y="1221"/>
                  </a:lnTo>
                  <a:lnTo>
                    <a:pt x="1310" y="1132"/>
                  </a:lnTo>
                  <a:lnTo>
                    <a:pt x="1283" y="1137"/>
                  </a:lnTo>
                  <a:lnTo>
                    <a:pt x="1252" y="1060"/>
                  </a:lnTo>
                  <a:lnTo>
                    <a:pt x="1241" y="1021"/>
                  </a:lnTo>
                  <a:lnTo>
                    <a:pt x="1164" y="989"/>
                  </a:lnTo>
                  <a:lnTo>
                    <a:pt x="1110" y="951"/>
                  </a:lnTo>
                  <a:lnTo>
                    <a:pt x="1066" y="951"/>
                  </a:lnTo>
                  <a:lnTo>
                    <a:pt x="964" y="917"/>
                  </a:lnTo>
                  <a:lnTo>
                    <a:pt x="982" y="855"/>
                  </a:lnTo>
                  <a:lnTo>
                    <a:pt x="989" y="831"/>
                  </a:lnTo>
                  <a:lnTo>
                    <a:pt x="1015" y="812"/>
                  </a:lnTo>
                  <a:lnTo>
                    <a:pt x="1052" y="800"/>
                  </a:lnTo>
                  <a:lnTo>
                    <a:pt x="1066" y="769"/>
                  </a:lnTo>
                  <a:lnTo>
                    <a:pt x="1040" y="731"/>
                  </a:lnTo>
                  <a:lnTo>
                    <a:pt x="1035" y="679"/>
                  </a:lnTo>
                  <a:lnTo>
                    <a:pt x="1046" y="672"/>
                  </a:lnTo>
                  <a:lnTo>
                    <a:pt x="1056" y="619"/>
                  </a:lnTo>
                  <a:lnTo>
                    <a:pt x="1074" y="585"/>
                  </a:lnTo>
                  <a:lnTo>
                    <a:pt x="1068" y="578"/>
                  </a:lnTo>
                  <a:lnTo>
                    <a:pt x="1037" y="567"/>
                  </a:lnTo>
                  <a:lnTo>
                    <a:pt x="1006" y="580"/>
                  </a:lnTo>
                  <a:lnTo>
                    <a:pt x="998" y="593"/>
                  </a:lnTo>
                  <a:lnTo>
                    <a:pt x="998" y="603"/>
                  </a:lnTo>
                  <a:lnTo>
                    <a:pt x="984" y="609"/>
                  </a:lnTo>
                  <a:lnTo>
                    <a:pt x="973" y="615"/>
                  </a:lnTo>
                  <a:lnTo>
                    <a:pt x="957" y="609"/>
                  </a:lnTo>
                  <a:lnTo>
                    <a:pt x="937" y="622"/>
                  </a:lnTo>
                  <a:lnTo>
                    <a:pt x="932" y="610"/>
                  </a:lnTo>
                  <a:lnTo>
                    <a:pt x="915" y="604"/>
                  </a:lnTo>
                  <a:lnTo>
                    <a:pt x="893" y="617"/>
                  </a:lnTo>
                  <a:lnTo>
                    <a:pt x="855" y="648"/>
                  </a:lnTo>
                  <a:lnTo>
                    <a:pt x="845" y="664"/>
                  </a:lnTo>
                  <a:lnTo>
                    <a:pt x="835" y="684"/>
                  </a:lnTo>
                  <a:lnTo>
                    <a:pt x="641" y="789"/>
                  </a:lnTo>
                  <a:lnTo>
                    <a:pt x="669" y="1184"/>
                  </a:lnTo>
                  <a:lnTo>
                    <a:pt x="631" y="1177"/>
                  </a:lnTo>
                  <a:lnTo>
                    <a:pt x="626" y="1109"/>
                  </a:lnTo>
                  <a:lnTo>
                    <a:pt x="573" y="1074"/>
                  </a:lnTo>
                  <a:lnTo>
                    <a:pt x="543" y="1038"/>
                  </a:lnTo>
                  <a:lnTo>
                    <a:pt x="498" y="1025"/>
                  </a:lnTo>
                  <a:lnTo>
                    <a:pt x="443" y="1042"/>
                  </a:lnTo>
                  <a:lnTo>
                    <a:pt x="399" y="1104"/>
                  </a:lnTo>
                  <a:lnTo>
                    <a:pt x="384" y="1080"/>
                  </a:lnTo>
                  <a:lnTo>
                    <a:pt x="394" y="995"/>
                  </a:lnTo>
                  <a:lnTo>
                    <a:pt x="322" y="972"/>
                  </a:lnTo>
                  <a:lnTo>
                    <a:pt x="315" y="938"/>
                  </a:lnTo>
                  <a:lnTo>
                    <a:pt x="284" y="904"/>
                  </a:lnTo>
                  <a:lnTo>
                    <a:pt x="382" y="879"/>
                  </a:lnTo>
                  <a:lnTo>
                    <a:pt x="340" y="853"/>
                  </a:lnTo>
                  <a:lnTo>
                    <a:pt x="340" y="805"/>
                  </a:lnTo>
                  <a:lnTo>
                    <a:pt x="377" y="742"/>
                  </a:lnTo>
                  <a:lnTo>
                    <a:pt x="427" y="706"/>
                  </a:lnTo>
                  <a:lnTo>
                    <a:pt x="474" y="659"/>
                  </a:lnTo>
                  <a:lnTo>
                    <a:pt x="453" y="637"/>
                  </a:lnTo>
                  <a:lnTo>
                    <a:pt x="461" y="588"/>
                  </a:lnTo>
                  <a:lnTo>
                    <a:pt x="453" y="542"/>
                  </a:lnTo>
                  <a:lnTo>
                    <a:pt x="431" y="501"/>
                  </a:lnTo>
                  <a:lnTo>
                    <a:pt x="399" y="510"/>
                  </a:lnTo>
                  <a:lnTo>
                    <a:pt x="347" y="510"/>
                  </a:lnTo>
                  <a:lnTo>
                    <a:pt x="308" y="546"/>
                  </a:lnTo>
                  <a:lnTo>
                    <a:pt x="268" y="551"/>
                  </a:lnTo>
                  <a:lnTo>
                    <a:pt x="237" y="585"/>
                  </a:lnTo>
                  <a:lnTo>
                    <a:pt x="200" y="669"/>
                  </a:lnTo>
                  <a:lnTo>
                    <a:pt x="114" y="494"/>
                  </a:lnTo>
                  <a:lnTo>
                    <a:pt x="0" y="430"/>
                  </a:lnTo>
                  <a:lnTo>
                    <a:pt x="31" y="389"/>
                  </a:lnTo>
                  <a:lnTo>
                    <a:pt x="20" y="358"/>
                  </a:lnTo>
                  <a:lnTo>
                    <a:pt x="56" y="332"/>
                  </a:lnTo>
                  <a:lnTo>
                    <a:pt x="94" y="252"/>
                  </a:lnTo>
                  <a:lnTo>
                    <a:pt x="179" y="272"/>
                  </a:lnTo>
                  <a:lnTo>
                    <a:pt x="174" y="217"/>
                  </a:lnTo>
                  <a:lnTo>
                    <a:pt x="216" y="226"/>
                  </a:lnTo>
                  <a:lnTo>
                    <a:pt x="298" y="177"/>
                  </a:lnTo>
                  <a:lnTo>
                    <a:pt x="372" y="167"/>
                  </a:lnTo>
                  <a:lnTo>
                    <a:pt x="387" y="217"/>
                  </a:lnTo>
                  <a:lnTo>
                    <a:pt x="436" y="259"/>
                  </a:lnTo>
                  <a:lnTo>
                    <a:pt x="464" y="340"/>
                  </a:lnTo>
                  <a:lnTo>
                    <a:pt x="490" y="299"/>
                  </a:lnTo>
                  <a:lnTo>
                    <a:pt x="520" y="331"/>
                  </a:lnTo>
                  <a:lnTo>
                    <a:pt x="624" y="331"/>
                  </a:lnTo>
                  <a:lnTo>
                    <a:pt x="703" y="310"/>
                  </a:lnTo>
                  <a:lnTo>
                    <a:pt x="772" y="365"/>
                  </a:lnTo>
                  <a:lnTo>
                    <a:pt x="832" y="365"/>
                  </a:lnTo>
                  <a:lnTo>
                    <a:pt x="889" y="389"/>
                  </a:lnTo>
                  <a:lnTo>
                    <a:pt x="999" y="396"/>
                  </a:lnTo>
                  <a:lnTo>
                    <a:pt x="1035" y="335"/>
                  </a:lnTo>
                  <a:lnTo>
                    <a:pt x="989" y="303"/>
                  </a:lnTo>
                  <a:lnTo>
                    <a:pt x="957" y="303"/>
                  </a:lnTo>
                  <a:lnTo>
                    <a:pt x="942" y="268"/>
                  </a:lnTo>
                  <a:lnTo>
                    <a:pt x="921" y="222"/>
                  </a:lnTo>
                  <a:lnTo>
                    <a:pt x="988" y="214"/>
                  </a:lnTo>
                  <a:lnTo>
                    <a:pt x="1035" y="152"/>
                  </a:lnTo>
                  <a:lnTo>
                    <a:pt x="1046" y="132"/>
                  </a:lnTo>
                  <a:lnTo>
                    <a:pt x="1060" y="113"/>
                  </a:lnTo>
                  <a:lnTo>
                    <a:pt x="1083" y="110"/>
                  </a:lnTo>
                  <a:lnTo>
                    <a:pt x="1058" y="69"/>
                  </a:lnTo>
                  <a:lnTo>
                    <a:pt x="1110" y="64"/>
                  </a:lnTo>
                  <a:lnTo>
                    <a:pt x="1134" y="67"/>
                  </a:lnTo>
                  <a:lnTo>
                    <a:pt x="1246" y="22"/>
                  </a:lnTo>
                  <a:lnTo>
                    <a:pt x="1253" y="0"/>
                  </a:lnTo>
                  <a:lnTo>
                    <a:pt x="1331" y="8"/>
                  </a:lnTo>
                  <a:lnTo>
                    <a:pt x="1367" y="45"/>
                  </a:lnTo>
                  <a:lnTo>
                    <a:pt x="1378" y="114"/>
                  </a:lnTo>
                  <a:lnTo>
                    <a:pt x="1458" y="125"/>
                  </a:lnTo>
                  <a:lnTo>
                    <a:pt x="1469" y="156"/>
                  </a:lnTo>
                  <a:lnTo>
                    <a:pt x="1498" y="162"/>
                  </a:lnTo>
                  <a:lnTo>
                    <a:pt x="1503" y="216"/>
                  </a:lnTo>
                  <a:lnTo>
                    <a:pt x="1572" y="230"/>
                  </a:lnTo>
                  <a:lnTo>
                    <a:pt x="1587" y="205"/>
                  </a:lnTo>
                  <a:lnTo>
                    <a:pt x="1638" y="196"/>
                  </a:lnTo>
                  <a:lnTo>
                    <a:pt x="1677" y="179"/>
                  </a:lnTo>
                  <a:lnTo>
                    <a:pt x="1672" y="226"/>
                  </a:lnTo>
                  <a:lnTo>
                    <a:pt x="1718" y="254"/>
                  </a:lnTo>
                  <a:lnTo>
                    <a:pt x="1759" y="310"/>
                  </a:lnTo>
                  <a:lnTo>
                    <a:pt x="1806" y="442"/>
                  </a:lnTo>
                  <a:lnTo>
                    <a:pt x="1848" y="609"/>
                  </a:lnTo>
                  <a:lnTo>
                    <a:pt x="1894" y="600"/>
                  </a:lnTo>
                  <a:lnTo>
                    <a:pt x="1922" y="679"/>
                  </a:lnTo>
                  <a:lnTo>
                    <a:pt x="1998" y="672"/>
                  </a:lnTo>
                  <a:lnTo>
                    <a:pt x="2019" y="716"/>
                  </a:lnTo>
                  <a:lnTo>
                    <a:pt x="2020" y="754"/>
                  </a:lnTo>
                  <a:lnTo>
                    <a:pt x="2087" y="793"/>
                  </a:lnTo>
                  <a:lnTo>
                    <a:pt x="2163" y="853"/>
                  </a:lnTo>
                  <a:lnTo>
                    <a:pt x="2206" y="911"/>
                  </a:lnTo>
                  <a:lnTo>
                    <a:pt x="2242" y="947"/>
                  </a:lnTo>
                  <a:lnTo>
                    <a:pt x="2267" y="1064"/>
                  </a:lnTo>
                  <a:lnTo>
                    <a:pt x="2314" y="1099"/>
                  </a:lnTo>
                  <a:lnTo>
                    <a:pt x="2327" y="1147"/>
                  </a:lnTo>
                  <a:lnTo>
                    <a:pt x="2335" y="1191"/>
                  </a:lnTo>
                  <a:close/>
                </a:path>
              </a:pathLst>
            </a:custGeom>
            <a:solidFill>
              <a:srgbClr val="B02226"/>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2" name="Freeform 261"/>
            <p:cNvSpPr>
              <a:spLocks/>
            </p:cNvSpPr>
            <p:nvPr/>
          </p:nvSpPr>
          <p:spPr bwMode="auto">
            <a:xfrm>
              <a:off x="6573288" y="3332351"/>
              <a:ext cx="1349388" cy="753787"/>
            </a:xfrm>
            <a:custGeom>
              <a:avLst/>
              <a:gdLst/>
              <a:ahLst/>
              <a:cxnLst>
                <a:cxn ang="0">
                  <a:pos x="117" y="995"/>
                </a:cxn>
                <a:cxn ang="0">
                  <a:pos x="225" y="1063"/>
                </a:cxn>
                <a:cxn ang="0">
                  <a:pos x="159" y="1100"/>
                </a:cxn>
                <a:cxn ang="0">
                  <a:pos x="135" y="1146"/>
                </a:cxn>
                <a:cxn ang="0">
                  <a:pos x="235" y="1272"/>
                </a:cxn>
                <a:cxn ang="0">
                  <a:pos x="435" y="1333"/>
                </a:cxn>
                <a:cxn ang="0">
                  <a:pos x="479" y="1400"/>
                </a:cxn>
                <a:cxn ang="0">
                  <a:pos x="628" y="1409"/>
                </a:cxn>
                <a:cxn ang="0">
                  <a:pos x="835" y="1405"/>
                </a:cxn>
                <a:cxn ang="0">
                  <a:pos x="864" y="1382"/>
                </a:cxn>
                <a:cxn ang="0">
                  <a:pos x="1062" y="1405"/>
                </a:cxn>
                <a:cxn ang="0">
                  <a:pos x="1101" y="1582"/>
                </a:cxn>
                <a:cxn ang="0">
                  <a:pos x="1210" y="1689"/>
                </a:cxn>
                <a:cxn ang="0">
                  <a:pos x="1222" y="1777"/>
                </a:cxn>
                <a:cxn ang="0">
                  <a:pos x="1294" y="1796"/>
                </a:cxn>
                <a:cxn ang="0">
                  <a:pos x="1409" y="1714"/>
                </a:cxn>
                <a:cxn ang="0">
                  <a:pos x="1532" y="1817"/>
                </a:cxn>
                <a:cxn ang="0">
                  <a:pos x="1685" y="1833"/>
                </a:cxn>
                <a:cxn ang="0">
                  <a:pos x="1751" y="1831"/>
                </a:cxn>
                <a:cxn ang="0">
                  <a:pos x="2006" y="1817"/>
                </a:cxn>
                <a:cxn ang="0">
                  <a:pos x="2149" y="1689"/>
                </a:cxn>
                <a:cxn ang="0">
                  <a:pos x="2282" y="1538"/>
                </a:cxn>
                <a:cxn ang="0">
                  <a:pos x="2354" y="1446"/>
                </a:cxn>
                <a:cxn ang="0">
                  <a:pos x="2364" y="1299"/>
                </a:cxn>
                <a:cxn ang="0">
                  <a:pos x="2264" y="1066"/>
                </a:cxn>
                <a:cxn ang="0">
                  <a:pos x="2354" y="947"/>
                </a:cxn>
                <a:cxn ang="0">
                  <a:pos x="2332" y="911"/>
                </a:cxn>
                <a:cxn ang="0">
                  <a:pos x="2232" y="919"/>
                </a:cxn>
                <a:cxn ang="0">
                  <a:pos x="2154" y="815"/>
                </a:cxn>
                <a:cxn ang="0">
                  <a:pos x="2342" y="695"/>
                </a:cxn>
                <a:cxn ang="0">
                  <a:pos x="2395" y="740"/>
                </a:cxn>
                <a:cxn ang="0">
                  <a:pos x="2342" y="815"/>
                </a:cxn>
                <a:cxn ang="0">
                  <a:pos x="2404" y="796"/>
                </a:cxn>
                <a:cxn ang="0">
                  <a:pos x="2532" y="729"/>
                </a:cxn>
                <a:cxn ang="0">
                  <a:pos x="2654" y="644"/>
                </a:cxn>
                <a:cxn ang="0">
                  <a:pos x="2752" y="542"/>
                </a:cxn>
                <a:cxn ang="0">
                  <a:pos x="2692" y="283"/>
                </a:cxn>
                <a:cxn ang="0">
                  <a:pos x="2233" y="0"/>
                </a:cxn>
                <a:cxn ang="0">
                  <a:pos x="2069" y="277"/>
                </a:cxn>
                <a:cxn ang="0">
                  <a:pos x="2064" y="398"/>
                </a:cxn>
                <a:cxn ang="0">
                  <a:pos x="2173" y="421"/>
                </a:cxn>
                <a:cxn ang="0">
                  <a:pos x="2180" y="468"/>
                </a:cxn>
                <a:cxn ang="0">
                  <a:pos x="2011" y="552"/>
                </a:cxn>
                <a:cxn ang="0">
                  <a:pos x="1905" y="626"/>
                </a:cxn>
                <a:cxn ang="0">
                  <a:pos x="1867" y="741"/>
                </a:cxn>
                <a:cxn ang="0">
                  <a:pos x="1572" y="796"/>
                </a:cxn>
                <a:cxn ang="0">
                  <a:pos x="1231" y="747"/>
                </a:cxn>
                <a:cxn ang="0">
                  <a:pos x="1089" y="638"/>
                </a:cxn>
                <a:cxn ang="0">
                  <a:pos x="910" y="520"/>
                </a:cxn>
                <a:cxn ang="0">
                  <a:pos x="884" y="368"/>
                </a:cxn>
                <a:cxn ang="0">
                  <a:pos x="752" y="255"/>
                </a:cxn>
                <a:cxn ang="0">
                  <a:pos x="446" y="402"/>
                </a:cxn>
                <a:cxn ang="0">
                  <a:pos x="62" y="809"/>
                </a:cxn>
                <a:cxn ang="0">
                  <a:pos x="27" y="980"/>
                </a:cxn>
              </a:cxnLst>
              <a:rect l="0" t="0" r="r" b="b"/>
              <a:pathLst>
                <a:path w="2800" h="1893">
                  <a:moveTo>
                    <a:pt x="27" y="980"/>
                  </a:moveTo>
                  <a:lnTo>
                    <a:pt x="44" y="1019"/>
                  </a:lnTo>
                  <a:lnTo>
                    <a:pt x="117" y="995"/>
                  </a:lnTo>
                  <a:lnTo>
                    <a:pt x="135" y="943"/>
                  </a:lnTo>
                  <a:lnTo>
                    <a:pt x="204" y="957"/>
                  </a:lnTo>
                  <a:lnTo>
                    <a:pt x="225" y="1063"/>
                  </a:lnTo>
                  <a:lnTo>
                    <a:pt x="191" y="1063"/>
                  </a:lnTo>
                  <a:lnTo>
                    <a:pt x="191" y="1093"/>
                  </a:lnTo>
                  <a:lnTo>
                    <a:pt x="159" y="1100"/>
                  </a:lnTo>
                  <a:lnTo>
                    <a:pt x="175" y="1141"/>
                  </a:lnTo>
                  <a:lnTo>
                    <a:pt x="172" y="1163"/>
                  </a:lnTo>
                  <a:lnTo>
                    <a:pt x="135" y="1146"/>
                  </a:lnTo>
                  <a:lnTo>
                    <a:pt x="152" y="1208"/>
                  </a:lnTo>
                  <a:lnTo>
                    <a:pt x="208" y="1208"/>
                  </a:lnTo>
                  <a:lnTo>
                    <a:pt x="235" y="1272"/>
                  </a:lnTo>
                  <a:lnTo>
                    <a:pt x="342" y="1272"/>
                  </a:lnTo>
                  <a:lnTo>
                    <a:pt x="347" y="1321"/>
                  </a:lnTo>
                  <a:lnTo>
                    <a:pt x="435" y="1333"/>
                  </a:lnTo>
                  <a:lnTo>
                    <a:pt x="435" y="1373"/>
                  </a:lnTo>
                  <a:lnTo>
                    <a:pt x="454" y="1379"/>
                  </a:lnTo>
                  <a:lnTo>
                    <a:pt x="479" y="1400"/>
                  </a:lnTo>
                  <a:lnTo>
                    <a:pt x="524" y="1379"/>
                  </a:lnTo>
                  <a:lnTo>
                    <a:pt x="589" y="1409"/>
                  </a:lnTo>
                  <a:lnTo>
                    <a:pt x="628" y="1409"/>
                  </a:lnTo>
                  <a:lnTo>
                    <a:pt x="715" y="1373"/>
                  </a:lnTo>
                  <a:lnTo>
                    <a:pt x="810" y="1413"/>
                  </a:lnTo>
                  <a:lnTo>
                    <a:pt x="835" y="1405"/>
                  </a:lnTo>
                  <a:lnTo>
                    <a:pt x="862" y="1442"/>
                  </a:lnTo>
                  <a:lnTo>
                    <a:pt x="880" y="1435"/>
                  </a:lnTo>
                  <a:lnTo>
                    <a:pt x="864" y="1382"/>
                  </a:lnTo>
                  <a:lnTo>
                    <a:pt x="923" y="1333"/>
                  </a:lnTo>
                  <a:lnTo>
                    <a:pt x="1025" y="1333"/>
                  </a:lnTo>
                  <a:lnTo>
                    <a:pt x="1062" y="1405"/>
                  </a:lnTo>
                  <a:lnTo>
                    <a:pt x="1146" y="1393"/>
                  </a:lnTo>
                  <a:lnTo>
                    <a:pt x="1183" y="1522"/>
                  </a:lnTo>
                  <a:lnTo>
                    <a:pt x="1101" y="1582"/>
                  </a:lnTo>
                  <a:lnTo>
                    <a:pt x="1093" y="1659"/>
                  </a:lnTo>
                  <a:lnTo>
                    <a:pt x="1154" y="1668"/>
                  </a:lnTo>
                  <a:lnTo>
                    <a:pt x="1210" y="1689"/>
                  </a:lnTo>
                  <a:lnTo>
                    <a:pt x="1196" y="1747"/>
                  </a:lnTo>
                  <a:lnTo>
                    <a:pt x="1188" y="1777"/>
                  </a:lnTo>
                  <a:lnTo>
                    <a:pt x="1222" y="1777"/>
                  </a:lnTo>
                  <a:lnTo>
                    <a:pt x="1222" y="1801"/>
                  </a:lnTo>
                  <a:lnTo>
                    <a:pt x="1251" y="1817"/>
                  </a:lnTo>
                  <a:lnTo>
                    <a:pt x="1294" y="1796"/>
                  </a:lnTo>
                  <a:lnTo>
                    <a:pt x="1294" y="1762"/>
                  </a:lnTo>
                  <a:lnTo>
                    <a:pt x="1407" y="1762"/>
                  </a:lnTo>
                  <a:lnTo>
                    <a:pt x="1409" y="1714"/>
                  </a:lnTo>
                  <a:lnTo>
                    <a:pt x="1516" y="1714"/>
                  </a:lnTo>
                  <a:lnTo>
                    <a:pt x="1548" y="1745"/>
                  </a:lnTo>
                  <a:lnTo>
                    <a:pt x="1532" y="1817"/>
                  </a:lnTo>
                  <a:lnTo>
                    <a:pt x="1563" y="1817"/>
                  </a:lnTo>
                  <a:lnTo>
                    <a:pt x="1584" y="1831"/>
                  </a:lnTo>
                  <a:lnTo>
                    <a:pt x="1685" y="1833"/>
                  </a:lnTo>
                  <a:lnTo>
                    <a:pt x="1702" y="1893"/>
                  </a:lnTo>
                  <a:lnTo>
                    <a:pt x="1749" y="1893"/>
                  </a:lnTo>
                  <a:lnTo>
                    <a:pt x="1751" y="1831"/>
                  </a:lnTo>
                  <a:lnTo>
                    <a:pt x="1864" y="1823"/>
                  </a:lnTo>
                  <a:lnTo>
                    <a:pt x="1962" y="1794"/>
                  </a:lnTo>
                  <a:lnTo>
                    <a:pt x="2006" y="1817"/>
                  </a:lnTo>
                  <a:lnTo>
                    <a:pt x="2056" y="1763"/>
                  </a:lnTo>
                  <a:lnTo>
                    <a:pt x="2126" y="1732"/>
                  </a:lnTo>
                  <a:lnTo>
                    <a:pt x="2149" y="1689"/>
                  </a:lnTo>
                  <a:lnTo>
                    <a:pt x="2229" y="1614"/>
                  </a:lnTo>
                  <a:lnTo>
                    <a:pt x="2219" y="1583"/>
                  </a:lnTo>
                  <a:lnTo>
                    <a:pt x="2282" y="1538"/>
                  </a:lnTo>
                  <a:lnTo>
                    <a:pt x="2304" y="1473"/>
                  </a:lnTo>
                  <a:lnTo>
                    <a:pt x="2340" y="1480"/>
                  </a:lnTo>
                  <a:lnTo>
                    <a:pt x="2354" y="1446"/>
                  </a:lnTo>
                  <a:lnTo>
                    <a:pt x="2359" y="1400"/>
                  </a:lnTo>
                  <a:lnTo>
                    <a:pt x="2342" y="1356"/>
                  </a:lnTo>
                  <a:lnTo>
                    <a:pt x="2364" y="1299"/>
                  </a:lnTo>
                  <a:lnTo>
                    <a:pt x="2316" y="1178"/>
                  </a:lnTo>
                  <a:lnTo>
                    <a:pt x="2298" y="1110"/>
                  </a:lnTo>
                  <a:lnTo>
                    <a:pt x="2264" y="1066"/>
                  </a:lnTo>
                  <a:lnTo>
                    <a:pt x="2257" y="1042"/>
                  </a:lnTo>
                  <a:lnTo>
                    <a:pt x="2282" y="995"/>
                  </a:lnTo>
                  <a:lnTo>
                    <a:pt x="2354" y="947"/>
                  </a:lnTo>
                  <a:lnTo>
                    <a:pt x="2409" y="947"/>
                  </a:lnTo>
                  <a:lnTo>
                    <a:pt x="2409" y="919"/>
                  </a:lnTo>
                  <a:lnTo>
                    <a:pt x="2332" y="911"/>
                  </a:lnTo>
                  <a:lnTo>
                    <a:pt x="2282" y="892"/>
                  </a:lnTo>
                  <a:lnTo>
                    <a:pt x="2268" y="919"/>
                  </a:lnTo>
                  <a:lnTo>
                    <a:pt x="2232" y="919"/>
                  </a:lnTo>
                  <a:lnTo>
                    <a:pt x="2219" y="883"/>
                  </a:lnTo>
                  <a:lnTo>
                    <a:pt x="2191" y="883"/>
                  </a:lnTo>
                  <a:lnTo>
                    <a:pt x="2154" y="815"/>
                  </a:lnTo>
                  <a:lnTo>
                    <a:pt x="2195" y="789"/>
                  </a:lnTo>
                  <a:lnTo>
                    <a:pt x="2237" y="796"/>
                  </a:lnTo>
                  <a:lnTo>
                    <a:pt x="2342" y="695"/>
                  </a:lnTo>
                  <a:lnTo>
                    <a:pt x="2372" y="695"/>
                  </a:lnTo>
                  <a:lnTo>
                    <a:pt x="2395" y="726"/>
                  </a:lnTo>
                  <a:lnTo>
                    <a:pt x="2395" y="740"/>
                  </a:lnTo>
                  <a:lnTo>
                    <a:pt x="2354" y="768"/>
                  </a:lnTo>
                  <a:lnTo>
                    <a:pt x="2366" y="796"/>
                  </a:lnTo>
                  <a:lnTo>
                    <a:pt x="2342" y="815"/>
                  </a:lnTo>
                  <a:lnTo>
                    <a:pt x="2342" y="830"/>
                  </a:lnTo>
                  <a:lnTo>
                    <a:pt x="2382" y="830"/>
                  </a:lnTo>
                  <a:lnTo>
                    <a:pt x="2404" y="796"/>
                  </a:lnTo>
                  <a:lnTo>
                    <a:pt x="2480" y="783"/>
                  </a:lnTo>
                  <a:lnTo>
                    <a:pt x="2490" y="729"/>
                  </a:lnTo>
                  <a:lnTo>
                    <a:pt x="2532" y="729"/>
                  </a:lnTo>
                  <a:lnTo>
                    <a:pt x="2567" y="677"/>
                  </a:lnTo>
                  <a:lnTo>
                    <a:pt x="2654" y="678"/>
                  </a:lnTo>
                  <a:lnTo>
                    <a:pt x="2654" y="644"/>
                  </a:lnTo>
                  <a:lnTo>
                    <a:pt x="2689" y="616"/>
                  </a:lnTo>
                  <a:lnTo>
                    <a:pt x="2732" y="618"/>
                  </a:lnTo>
                  <a:lnTo>
                    <a:pt x="2752" y="542"/>
                  </a:lnTo>
                  <a:lnTo>
                    <a:pt x="2751" y="506"/>
                  </a:lnTo>
                  <a:lnTo>
                    <a:pt x="2800" y="231"/>
                  </a:lnTo>
                  <a:lnTo>
                    <a:pt x="2692" y="283"/>
                  </a:lnTo>
                  <a:lnTo>
                    <a:pt x="2491" y="183"/>
                  </a:lnTo>
                  <a:lnTo>
                    <a:pt x="2399" y="0"/>
                  </a:lnTo>
                  <a:lnTo>
                    <a:pt x="2233" y="0"/>
                  </a:lnTo>
                  <a:lnTo>
                    <a:pt x="2147" y="77"/>
                  </a:lnTo>
                  <a:lnTo>
                    <a:pt x="2122" y="278"/>
                  </a:lnTo>
                  <a:lnTo>
                    <a:pt x="2069" y="277"/>
                  </a:lnTo>
                  <a:lnTo>
                    <a:pt x="2068" y="337"/>
                  </a:lnTo>
                  <a:lnTo>
                    <a:pt x="2053" y="383"/>
                  </a:lnTo>
                  <a:lnTo>
                    <a:pt x="2064" y="398"/>
                  </a:lnTo>
                  <a:lnTo>
                    <a:pt x="2096" y="405"/>
                  </a:lnTo>
                  <a:lnTo>
                    <a:pt x="2165" y="390"/>
                  </a:lnTo>
                  <a:lnTo>
                    <a:pt x="2173" y="421"/>
                  </a:lnTo>
                  <a:lnTo>
                    <a:pt x="2191" y="423"/>
                  </a:lnTo>
                  <a:lnTo>
                    <a:pt x="2217" y="447"/>
                  </a:lnTo>
                  <a:lnTo>
                    <a:pt x="2180" y="468"/>
                  </a:lnTo>
                  <a:lnTo>
                    <a:pt x="2130" y="468"/>
                  </a:lnTo>
                  <a:lnTo>
                    <a:pt x="2068" y="542"/>
                  </a:lnTo>
                  <a:lnTo>
                    <a:pt x="2011" y="552"/>
                  </a:lnTo>
                  <a:lnTo>
                    <a:pt x="1991" y="620"/>
                  </a:lnTo>
                  <a:lnTo>
                    <a:pt x="1932" y="605"/>
                  </a:lnTo>
                  <a:lnTo>
                    <a:pt x="1905" y="626"/>
                  </a:lnTo>
                  <a:lnTo>
                    <a:pt x="1878" y="634"/>
                  </a:lnTo>
                  <a:lnTo>
                    <a:pt x="1867" y="669"/>
                  </a:lnTo>
                  <a:lnTo>
                    <a:pt x="1867" y="741"/>
                  </a:lnTo>
                  <a:lnTo>
                    <a:pt x="1805" y="761"/>
                  </a:lnTo>
                  <a:lnTo>
                    <a:pt x="1652" y="796"/>
                  </a:lnTo>
                  <a:lnTo>
                    <a:pt x="1572" y="796"/>
                  </a:lnTo>
                  <a:lnTo>
                    <a:pt x="1554" y="741"/>
                  </a:lnTo>
                  <a:lnTo>
                    <a:pt x="1453" y="746"/>
                  </a:lnTo>
                  <a:lnTo>
                    <a:pt x="1231" y="747"/>
                  </a:lnTo>
                  <a:lnTo>
                    <a:pt x="1184" y="693"/>
                  </a:lnTo>
                  <a:lnTo>
                    <a:pt x="1146" y="693"/>
                  </a:lnTo>
                  <a:lnTo>
                    <a:pt x="1089" y="638"/>
                  </a:lnTo>
                  <a:lnTo>
                    <a:pt x="973" y="510"/>
                  </a:lnTo>
                  <a:lnTo>
                    <a:pt x="948" y="526"/>
                  </a:lnTo>
                  <a:lnTo>
                    <a:pt x="910" y="520"/>
                  </a:lnTo>
                  <a:lnTo>
                    <a:pt x="872" y="488"/>
                  </a:lnTo>
                  <a:lnTo>
                    <a:pt x="896" y="419"/>
                  </a:lnTo>
                  <a:lnTo>
                    <a:pt x="884" y="368"/>
                  </a:lnTo>
                  <a:lnTo>
                    <a:pt x="819" y="339"/>
                  </a:lnTo>
                  <a:lnTo>
                    <a:pt x="799" y="303"/>
                  </a:lnTo>
                  <a:lnTo>
                    <a:pt x="752" y="255"/>
                  </a:lnTo>
                  <a:lnTo>
                    <a:pt x="546" y="342"/>
                  </a:lnTo>
                  <a:lnTo>
                    <a:pt x="528" y="402"/>
                  </a:lnTo>
                  <a:lnTo>
                    <a:pt x="446" y="402"/>
                  </a:lnTo>
                  <a:lnTo>
                    <a:pt x="274" y="567"/>
                  </a:lnTo>
                  <a:lnTo>
                    <a:pt x="95" y="706"/>
                  </a:lnTo>
                  <a:lnTo>
                    <a:pt x="62" y="809"/>
                  </a:lnTo>
                  <a:lnTo>
                    <a:pt x="110" y="869"/>
                  </a:lnTo>
                  <a:lnTo>
                    <a:pt x="0" y="933"/>
                  </a:lnTo>
                  <a:lnTo>
                    <a:pt x="27" y="980"/>
                  </a:lnTo>
                  <a:close/>
                </a:path>
              </a:pathLst>
            </a:custGeom>
            <a:solidFill>
              <a:srgbClr val="B02226"/>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3" name="Freeform 262"/>
            <p:cNvSpPr>
              <a:spLocks/>
            </p:cNvSpPr>
            <p:nvPr/>
          </p:nvSpPr>
          <p:spPr bwMode="auto">
            <a:xfrm>
              <a:off x="2968495" y="4941918"/>
              <a:ext cx="142650" cy="351813"/>
            </a:xfrm>
            <a:custGeom>
              <a:avLst/>
              <a:gdLst>
                <a:gd name="connsiteX0" fmla="*/ 3874 w 11446"/>
                <a:gd name="connsiteY0" fmla="*/ 10000 h 12463"/>
                <a:gd name="connsiteX1" fmla="*/ 428 w 11446"/>
                <a:gd name="connsiteY1" fmla="*/ 10000 h 12463"/>
                <a:gd name="connsiteX2" fmla="*/ 270 w 11446"/>
                <a:gd name="connsiteY2" fmla="*/ 9424 h 12463"/>
                <a:gd name="connsiteX3" fmla="*/ 90 w 11446"/>
                <a:gd name="connsiteY3" fmla="*/ 9113 h 12463"/>
                <a:gd name="connsiteX4" fmla="*/ 270 w 11446"/>
                <a:gd name="connsiteY4" fmla="*/ 8716 h 12463"/>
                <a:gd name="connsiteX5" fmla="*/ 180 w 11446"/>
                <a:gd name="connsiteY5" fmla="*/ 8716 h 12463"/>
                <a:gd name="connsiteX6" fmla="*/ 518 w 11446"/>
                <a:gd name="connsiteY6" fmla="*/ 8381 h 12463"/>
                <a:gd name="connsiteX7" fmla="*/ 586 w 11446"/>
                <a:gd name="connsiteY7" fmla="*/ 8272 h 12463"/>
                <a:gd name="connsiteX8" fmla="*/ 631 w 11446"/>
                <a:gd name="connsiteY8" fmla="*/ 8132 h 12463"/>
                <a:gd name="connsiteX9" fmla="*/ 631 w 11446"/>
                <a:gd name="connsiteY9" fmla="*/ 7969 h 12463"/>
                <a:gd name="connsiteX10" fmla="*/ 586 w 11446"/>
                <a:gd name="connsiteY10" fmla="*/ 7829 h 12463"/>
                <a:gd name="connsiteX11" fmla="*/ 270 w 11446"/>
                <a:gd name="connsiteY11" fmla="*/ 7665 h 12463"/>
                <a:gd name="connsiteX12" fmla="*/ 0 w 11446"/>
                <a:gd name="connsiteY12" fmla="*/ 7556 h 12463"/>
                <a:gd name="connsiteX13" fmla="*/ 180 w 11446"/>
                <a:gd name="connsiteY13" fmla="*/ 7385 h 12463"/>
                <a:gd name="connsiteX14" fmla="*/ 338 w 11446"/>
                <a:gd name="connsiteY14" fmla="*/ 7307 h 12463"/>
                <a:gd name="connsiteX15" fmla="*/ 518 w 11446"/>
                <a:gd name="connsiteY15" fmla="*/ 7105 h 12463"/>
                <a:gd name="connsiteX16" fmla="*/ 721 w 11446"/>
                <a:gd name="connsiteY16" fmla="*/ 6942 h 12463"/>
                <a:gd name="connsiteX17" fmla="*/ 1937 w 11446"/>
                <a:gd name="connsiteY17" fmla="*/ 4887 h 12463"/>
                <a:gd name="connsiteX18" fmla="*/ 1779 w 11446"/>
                <a:gd name="connsiteY18" fmla="*/ 4078 h 12463"/>
                <a:gd name="connsiteX19" fmla="*/ 2095 w 11446"/>
                <a:gd name="connsiteY19" fmla="*/ 3440 h 12463"/>
                <a:gd name="connsiteX20" fmla="*/ 2297 w 11446"/>
                <a:gd name="connsiteY20" fmla="*/ 2825 h 12463"/>
                <a:gd name="connsiteX21" fmla="*/ 2500 w 11446"/>
                <a:gd name="connsiteY21" fmla="*/ 1798 h 12463"/>
                <a:gd name="connsiteX22" fmla="*/ 2500 w 11446"/>
                <a:gd name="connsiteY22" fmla="*/ 1105 h 12463"/>
                <a:gd name="connsiteX23" fmla="*/ 2027 w 11446"/>
                <a:gd name="connsiteY23" fmla="*/ 521 h 12463"/>
                <a:gd name="connsiteX24" fmla="*/ 4212 w 11446"/>
                <a:gd name="connsiteY24" fmla="*/ 0 h 12463"/>
                <a:gd name="connsiteX25" fmla="*/ 4932 w 11446"/>
                <a:gd name="connsiteY25" fmla="*/ 272 h 12463"/>
                <a:gd name="connsiteX26" fmla="*/ 5338 w 11446"/>
                <a:gd name="connsiteY26" fmla="*/ 545 h 12463"/>
                <a:gd name="connsiteX27" fmla="*/ 5563 w 11446"/>
                <a:gd name="connsiteY27" fmla="*/ 903 h 12463"/>
                <a:gd name="connsiteX28" fmla="*/ 6149 w 11446"/>
                <a:gd name="connsiteY28" fmla="*/ 1082 h 12463"/>
                <a:gd name="connsiteX29" fmla="*/ 6869 w 11446"/>
                <a:gd name="connsiteY29" fmla="*/ 1276 h 12463"/>
                <a:gd name="connsiteX30" fmla="*/ 7027 w 11446"/>
                <a:gd name="connsiteY30" fmla="*/ 1603 h 12463"/>
                <a:gd name="connsiteX31" fmla="*/ 6712 w 11446"/>
                <a:gd name="connsiteY31" fmla="*/ 1743 h 12463"/>
                <a:gd name="connsiteX32" fmla="*/ 6622 w 11446"/>
                <a:gd name="connsiteY32" fmla="*/ 2016 h 12463"/>
                <a:gd name="connsiteX33" fmla="*/ 7658 w 11446"/>
                <a:gd name="connsiteY33" fmla="*/ 2428 h 12463"/>
                <a:gd name="connsiteX34" fmla="*/ 8131 w 11446"/>
                <a:gd name="connsiteY34" fmla="*/ 2825 h 12463"/>
                <a:gd name="connsiteX35" fmla="*/ 8694 w 11446"/>
                <a:gd name="connsiteY35" fmla="*/ 3362 h 12463"/>
                <a:gd name="connsiteX36" fmla="*/ 9437 w 11446"/>
                <a:gd name="connsiteY36" fmla="*/ 3494 h 12463"/>
                <a:gd name="connsiteX37" fmla="*/ 9842 w 11446"/>
                <a:gd name="connsiteY37" fmla="*/ 3362 h 12463"/>
                <a:gd name="connsiteX38" fmla="*/ 9842 w 11446"/>
                <a:gd name="connsiteY38" fmla="*/ 3494 h 12463"/>
                <a:gd name="connsiteX39" fmla="*/ 9842 w 11446"/>
                <a:gd name="connsiteY39" fmla="*/ 3907 h 12463"/>
                <a:gd name="connsiteX40" fmla="*/ 10000 w 11446"/>
                <a:gd name="connsiteY40" fmla="*/ 4335 h 12463"/>
                <a:gd name="connsiteX41" fmla="*/ 9932 w 11446"/>
                <a:gd name="connsiteY41" fmla="*/ 4405 h 12463"/>
                <a:gd name="connsiteX42" fmla="*/ 9685 w 11446"/>
                <a:gd name="connsiteY42" fmla="*/ 4498 h 12463"/>
                <a:gd name="connsiteX43" fmla="*/ 9122 w 11446"/>
                <a:gd name="connsiteY43" fmla="*/ 4607 h 12463"/>
                <a:gd name="connsiteX44" fmla="*/ 7658 w 11446"/>
                <a:gd name="connsiteY44" fmla="*/ 4747 h 12463"/>
                <a:gd name="connsiteX45" fmla="*/ 7342 w 11446"/>
                <a:gd name="connsiteY45" fmla="*/ 4825 h 12463"/>
                <a:gd name="connsiteX46" fmla="*/ 7185 w 11446"/>
                <a:gd name="connsiteY46" fmla="*/ 4965 h 12463"/>
                <a:gd name="connsiteX47" fmla="*/ 7590 w 11446"/>
                <a:gd name="connsiteY47" fmla="*/ 5183 h 12463"/>
                <a:gd name="connsiteX48" fmla="*/ 7748 w 11446"/>
                <a:gd name="connsiteY48" fmla="*/ 5300 h 12463"/>
                <a:gd name="connsiteX49" fmla="*/ 7748 w 11446"/>
                <a:gd name="connsiteY49" fmla="*/ 5385 h 12463"/>
                <a:gd name="connsiteX50" fmla="*/ 7658 w 11446"/>
                <a:gd name="connsiteY50" fmla="*/ 5471 h 12463"/>
                <a:gd name="connsiteX51" fmla="*/ 7185 w 11446"/>
                <a:gd name="connsiteY51" fmla="*/ 5774 h 12463"/>
                <a:gd name="connsiteX52" fmla="*/ 7590 w 11446"/>
                <a:gd name="connsiteY52" fmla="*/ 5969 h 12463"/>
                <a:gd name="connsiteX53" fmla="*/ 8131 w 11446"/>
                <a:gd name="connsiteY53" fmla="*/ 6109 h 12463"/>
                <a:gd name="connsiteX54" fmla="*/ 7748 w 11446"/>
                <a:gd name="connsiteY54" fmla="*/ 6272 h 12463"/>
                <a:gd name="connsiteX55" fmla="*/ 7095 w 11446"/>
                <a:gd name="connsiteY55" fmla="*/ 6381 h 12463"/>
                <a:gd name="connsiteX56" fmla="*/ 7500 w 11446"/>
                <a:gd name="connsiteY56" fmla="*/ 6693 h 12463"/>
                <a:gd name="connsiteX57" fmla="*/ 6059 w 11446"/>
                <a:gd name="connsiteY57" fmla="*/ 6669 h 12463"/>
                <a:gd name="connsiteX58" fmla="*/ 5721 w 11446"/>
                <a:gd name="connsiteY58" fmla="*/ 6965 h 12463"/>
                <a:gd name="connsiteX59" fmla="*/ 5901 w 11446"/>
                <a:gd name="connsiteY59" fmla="*/ 7105 h 12463"/>
                <a:gd name="connsiteX60" fmla="*/ 6149 w 11446"/>
                <a:gd name="connsiteY60" fmla="*/ 7268 h 12463"/>
                <a:gd name="connsiteX61" fmla="*/ 6149 w 11446"/>
                <a:gd name="connsiteY61" fmla="*/ 7354 h 12463"/>
                <a:gd name="connsiteX62" fmla="*/ 5721 w 11446"/>
                <a:gd name="connsiteY62" fmla="*/ 7502 h 12463"/>
                <a:gd name="connsiteX63" fmla="*/ 5338 w 11446"/>
                <a:gd name="connsiteY63" fmla="*/ 7626 h 12463"/>
                <a:gd name="connsiteX64" fmla="*/ 4797 w 11446"/>
                <a:gd name="connsiteY64" fmla="*/ 7774 h 12463"/>
                <a:gd name="connsiteX65" fmla="*/ 4527 w 11446"/>
                <a:gd name="connsiteY65" fmla="*/ 8218 h 12463"/>
                <a:gd name="connsiteX66" fmla="*/ 4685 w 11446"/>
                <a:gd name="connsiteY66" fmla="*/ 8833 h 12463"/>
                <a:gd name="connsiteX67" fmla="*/ 4279 w 11446"/>
                <a:gd name="connsiteY67" fmla="*/ 9276 h 12463"/>
                <a:gd name="connsiteX68" fmla="*/ 11446 w 11446"/>
                <a:gd name="connsiteY68" fmla="*/ 12463 h 12463"/>
                <a:gd name="connsiteX0" fmla="*/ 3874 w 10000"/>
                <a:gd name="connsiteY0" fmla="*/ 10000 h 10000"/>
                <a:gd name="connsiteX1" fmla="*/ 428 w 10000"/>
                <a:gd name="connsiteY1" fmla="*/ 10000 h 10000"/>
                <a:gd name="connsiteX2" fmla="*/ 270 w 10000"/>
                <a:gd name="connsiteY2" fmla="*/ 9424 h 10000"/>
                <a:gd name="connsiteX3" fmla="*/ 90 w 10000"/>
                <a:gd name="connsiteY3" fmla="*/ 9113 h 10000"/>
                <a:gd name="connsiteX4" fmla="*/ 270 w 10000"/>
                <a:gd name="connsiteY4" fmla="*/ 8716 h 10000"/>
                <a:gd name="connsiteX5" fmla="*/ 180 w 10000"/>
                <a:gd name="connsiteY5" fmla="*/ 8716 h 10000"/>
                <a:gd name="connsiteX6" fmla="*/ 518 w 10000"/>
                <a:gd name="connsiteY6" fmla="*/ 8381 h 10000"/>
                <a:gd name="connsiteX7" fmla="*/ 586 w 10000"/>
                <a:gd name="connsiteY7" fmla="*/ 8272 h 10000"/>
                <a:gd name="connsiteX8" fmla="*/ 631 w 10000"/>
                <a:gd name="connsiteY8" fmla="*/ 8132 h 10000"/>
                <a:gd name="connsiteX9" fmla="*/ 631 w 10000"/>
                <a:gd name="connsiteY9" fmla="*/ 7969 h 10000"/>
                <a:gd name="connsiteX10" fmla="*/ 586 w 10000"/>
                <a:gd name="connsiteY10" fmla="*/ 7829 h 10000"/>
                <a:gd name="connsiteX11" fmla="*/ 270 w 10000"/>
                <a:gd name="connsiteY11" fmla="*/ 7665 h 10000"/>
                <a:gd name="connsiteX12" fmla="*/ 0 w 10000"/>
                <a:gd name="connsiteY12" fmla="*/ 7556 h 10000"/>
                <a:gd name="connsiteX13" fmla="*/ 180 w 10000"/>
                <a:gd name="connsiteY13" fmla="*/ 7385 h 10000"/>
                <a:gd name="connsiteX14" fmla="*/ 338 w 10000"/>
                <a:gd name="connsiteY14" fmla="*/ 7307 h 10000"/>
                <a:gd name="connsiteX15" fmla="*/ 518 w 10000"/>
                <a:gd name="connsiteY15" fmla="*/ 7105 h 10000"/>
                <a:gd name="connsiteX16" fmla="*/ 721 w 10000"/>
                <a:gd name="connsiteY16" fmla="*/ 6942 h 10000"/>
                <a:gd name="connsiteX17" fmla="*/ 1937 w 10000"/>
                <a:gd name="connsiteY17" fmla="*/ 4887 h 10000"/>
                <a:gd name="connsiteX18" fmla="*/ 1779 w 10000"/>
                <a:gd name="connsiteY18" fmla="*/ 4078 h 10000"/>
                <a:gd name="connsiteX19" fmla="*/ 2095 w 10000"/>
                <a:gd name="connsiteY19" fmla="*/ 3440 h 10000"/>
                <a:gd name="connsiteX20" fmla="*/ 2297 w 10000"/>
                <a:gd name="connsiteY20" fmla="*/ 2825 h 10000"/>
                <a:gd name="connsiteX21" fmla="*/ 2500 w 10000"/>
                <a:gd name="connsiteY21" fmla="*/ 1798 h 10000"/>
                <a:gd name="connsiteX22" fmla="*/ 2500 w 10000"/>
                <a:gd name="connsiteY22" fmla="*/ 1105 h 10000"/>
                <a:gd name="connsiteX23" fmla="*/ 2027 w 10000"/>
                <a:gd name="connsiteY23" fmla="*/ 521 h 10000"/>
                <a:gd name="connsiteX24" fmla="*/ 4212 w 10000"/>
                <a:gd name="connsiteY24" fmla="*/ 0 h 10000"/>
                <a:gd name="connsiteX25" fmla="*/ 4932 w 10000"/>
                <a:gd name="connsiteY25" fmla="*/ 272 h 10000"/>
                <a:gd name="connsiteX26" fmla="*/ 5338 w 10000"/>
                <a:gd name="connsiteY26" fmla="*/ 545 h 10000"/>
                <a:gd name="connsiteX27" fmla="*/ 5563 w 10000"/>
                <a:gd name="connsiteY27" fmla="*/ 903 h 10000"/>
                <a:gd name="connsiteX28" fmla="*/ 6149 w 10000"/>
                <a:gd name="connsiteY28" fmla="*/ 1082 h 10000"/>
                <a:gd name="connsiteX29" fmla="*/ 6869 w 10000"/>
                <a:gd name="connsiteY29" fmla="*/ 1276 h 10000"/>
                <a:gd name="connsiteX30" fmla="*/ 7027 w 10000"/>
                <a:gd name="connsiteY30" fmla="*/ 1603 h 10000"/>
                <a:gd name="connsiteX31" fmla="*/ 6712 w 10000"/>
                <a:gd name="connsiteY31" fmla="*/ 1743 h 10000"/>
                <a:gd name="connsiteX32" fmla="*/ 6622 w 10000"/>
                <a:gd name="connsiteY32" fmla="*/ 2016 h 10000"/>
                <a:gd name="connsiteX33" fmla="*/ 7658 w 10000"/>
                <a:gd name="connsiteY33" fmla="*/ 2428 h 10000"/>
                <a:gd name="connsiteX34" fmla="*/ 8131 w 10000"/>
                <a:gd name="connsiteY34" fmla="*/ 2825 h 10000"/>
                <a:gd name="connsiteX35" fmla="*/ 8694 w 10000"/>
                <a:gd name="connsiteY35" fmla="*/ 3362 h 10000"/>
                <a:gd name="connsiteX36" fmla="*/ 9437 w 10000"/>
                <a:gd name="connsiteY36" fmla="*/ 3494 h 10000"/>
                <a:gd name="connsiteX37" fmla="*/ 9842 w 10000"/>
                <a:gd name="connsiteY37" fmla="*/ 3362 h 10000"/>
                <a:gd name="connsiteX38" fmla="*/ 9842 w 10000"/>
                <a:gd name="connsiteY38" fmla="*/ 3494 h 10000"/>
                <a:gd name="connsiteX39" fmla="*/ 9842 w 10000"/>
                <a:gd name="connsiteY39" fmla="*/ 3907 h 10000"/>
                <a:gd name="connsiteX40" fmla="*/ 10000 w 10000"/>
                <a:gd name="connsiteY40" fmla="*/ 4335 h 10000"/>
                <a:gd name="connsiteX41" fmla="*/ 9932 w 10000"/>
                <a:gd name="connsiteY41" fmla="*/ 4405 h 10000"/>
                <a:gd name="connsiteX42" fmla="*/ 9685 w 10000"/>
                <a:gd name="connsiteY42" fmla="*/ 4498 h 10000"/>
                <a:gd name="connsiteX43" fmla="*/ 9122 w 10000"/>
                <a:gd name="connsiteY43" fmla="*/ 4607 h 10000"/>
                <a:gd name="connsiteX44" fmla="*/ 7658 w 10000"/>
                <a:gd name="connsiteY44" fmla="*/ 4747 h 10000"/>
                <a:gd name="connsiteX45" fmla="*/ 7342 w 10000"/>
                <a:gd name="connsiteY45" fmla="*/ 4825 h 10000"/>
                <a:gd name="connsiteX46" fmla="*/ 7185 w 10000"/>
                <a:gd name="connsiteY46" fmla="*/ 4965 h 10000"/>
                <a:gd name="connsiteX47" fmla="*/ 7590 w 10000"/>
                <a:gd name="connsiteY47" fmla="*/ 5183 h 10000"/>
                <a:gd name="connsiteX48" fmla="*/ 7748 w 10000"/>
                <a:gd name="connsiteY48" fmla="*/ 5300 h 10000"/>
                <a:gd name="connsiteX49" fmla="*/ 7748 w 10000"/>
                <a:gd name="connsiteY49" fmla="*/ 5385 h 10000"/>
                <a:gd name="connsiteX50" fmla="*/ 7658 w 10000"/>
                <a:gd name="connsiteY50" fmla="*/ 5471 h 10000"/>
                <a:gd name="connsiteX51" fmla="*/ 7185 w 10000"/>
                <a:gd name="connsiteY51" fmla="*/ 5774 h 10000"/>
                <a:gd name="connsiteX52" fmla="*/ 7590 w 10000"/>
                <a:gd name="connsiteY52" fmla="*/ 5969 h 10000"/>
                <a:gd name="connsiteX53" fmla="*/ 8131 w 10000"/>
                <a:gd name="connsiteY53" fmla="*/ 6109 h 10000"/>
                <a:gd name="connsiteX54" fmla="*/ 7748 w 10000"/>
                <a:gd name="connsiteY54" fmla="*/ 6272 h 10000"/>
                <a:gd name="connsiteX55" fmla="*/ 7095 w 10000"/>
                <a:gd name="connsiteY55" fmla="*/ 6381 h 10000"/>
                <a:gd name="connsiteX56" fmla="*/ 7500 w 10000"/>
                <a:gd name="connsiteY56" fmla="*/ 6693 h 10000"/>
                <a:gd name="connsiteX57" fmla="*/ 6059 w 10000"/>
                <a:gd name="connsiteY57" fmla="*/ 6669 h 10000"/>
                <a:gd name="connsiteX58" fmla="*/ 5721 w 10000"/>
                <a:gd name="connsiteY58" fmla="*/ 6965 h 10000"/>
                <a:gd name="connsiteX59" fmla="*/ 5901 w 10000"/>
                <a:gd name="connsiteY59" fmla="*/ 7105 h 10000"/>
                <a:gd name="connsiteX60" fmla="*/ 6149 w 10000"/>
                <a:gd name="connsiteY60" fmla="*/ 7268 h 10000"/>
                <a:gd name="connsiteX61" fmla="*/ 6149 w 10000"/>
                <a:gd name="connsiteY61" fmla="*/ 7354 h 10000"/>
                <a:gd name="connsiteX62" fmla="*/ 5721 w 10000"/>
                <a:gd name="connsiteY62" fmla="*/ 7502 h 10000"/>
                <a:gd name="connsiteX63" fmla="*/ 5338 w 10000"/>
                <a:gd name="connsiteY63" fmla="*/ 7626 h 10000"/>
                <a:gd name="connsiteX64" fmla="*/ 4797 w 10000"/>
                <a:gd name="connsiteY64" fmla="*/ 7774 h 10000"/>
                <a:gd name="connsiteX65" fmla="*/ 4527 w 10000"/>
                <a:gd name="connsiteY65" fmla="*/ 8218 h 10000"/>
                <a:gd name="connsiteX66" fmla="*/ 4685 w 10000"/>
                <a:gd name="connsiteY66" fmla="*/ 8833 h 10000"/>
                <a:gd name="connsiteX67" fmla="*/ 4279 w 10000"/>
                <a:gd name="connsiteY67" fmla="*/ 9276 h 10000"/>
                <a:gd name="connsiteX0" fmla="*/ 428 w 10000"/>
                <a:gd name="connsiteY0" fmla="*/ 10000 h 10000"/>
                <a:gd name="connsiteX1" fmla="*/ 270 w 10000"/>
                <a:gd name="connsiteY1" fmla="*/ 9424 h 10000"/>
                <a:gd name="connsiteX2" fmla="*/ 90 w 10000"/>
                <a:gd name="connsiteY2" fmla="*/ 9113 h 10000"/>
                <a:gd name="connsiteX3" fmla="*/ 270 w 10000"/>
                <a:gd name="connsiteY3" fmla="*/ 8716 h 10000"/>
                <a:gd name="connsiteX4" fmla="*/ 180 w 10000"/>
                <a:gd name="connsiteY4" fmla="*/ 8716 h 10000"/>
                <a:gd name="connsiteX5" fmla="*/ 518 w 10000"/>
                <a:gd name="connsiteY5" fmla="*/ 8381 h 10000"/>
                <a:gd name="connsiteX6" fmla="*/ 586 w 10000"/>
                <a:gd name="connsiteY6" fmla="*/ 8272 h 10000"/>
                <a:gd name="connsiteX7" fmla="*/ 631 w 10000"/>
                <a:gd name="connsiteY7" fmla="*/ 8132 h 10000"/>
                <a:gd name="connsiteX8" fmla="*/ 631 w 10000"/>
                <a:gd name="connsiteY8" fmla="*/ 7969 h 10000"/>
                <a:gd name="connsiteX9" fmla="*/ 586 w 10000"/>
                <a:gd name="connsiteY9" fmla="*/ 7829 h 10000"/>
                <a:gd name="connsiteX10" fmla="*/ 270 w 10000"/>
                <a:gd name="connsiteY10" fmla="*/ 7665 h 10000"/>
                <a:gd name="connsiteX11" fmla="*/ 0 w 10000"/>
                <a:gd name="connsiteY11" fmla="*/ 7556 h 10000"/>
                <a:gd name="connsiteX12" fmla="*/ 180 w 10000"/>
                <a:gd name="connsiteY12" fmla="*/ 7385 h 10000"/>
                <a:gd name="connsiteX13" fmla="*/ 338 w 10000"/>
                <a:gd name="connsiteY13" fmla="*/ 7307 h 10000"/>
                <a:gd name="connsiteX14" fmla="*/ 518 w 10000"/>
                <a:gd name="connsiteY14" fmla="*/ 7105 h 10000"/>
                <a:gd name="connsiteX15" fmla="*/ 721 w 10000"/>
                <a:gd name="connsiteY15" fmla="*/ 6942 h 10000"/>
                <a:gd name="connsiteX16" fmla="*/ 1937 w 10000"/>
                <a:gd name="connsiteY16" fmla="*/ 4887 h 10000"/>
                <a:gd name="connsiteX17" fmla="*/ 1779 w 10000"/>
                <a:gd name="connsiteY17" fmla="*/ 4078 h 10000"/>
                <a:gd name="connsiteX18" fmla="*/ 2095 w 10000"/>
                <a:gd name="connsiteY18" fmla="*/ 3440 h 10000"/>
                <a:gd name="connsiteX19" fmla="*/ 2297 w 10000"/>
                <a:gd name="connsiteY19" fmla="*/ 2825 h 10000"/>
                <a:gd name="connsiteX20" fmla="*/ 2500 w 10000"/>
                <a:gd name="connsiteY20" fmla="*/ 1798 h 10000"/>
                <a:gd name="connsiteX21" fmla="*/ 2500 w 10000"/>
                <a:gd name="connsiteY21" fmla="*/ 1105 h 10000"/>
                <a:gd name="connsiteX22" fmla="*/ 2027 w 10000"/>
                <a:gd name="connsiteY22" fmla="*/ 521 h 10000"/>
                <a:gd name="connsiteX23" fmla="*/ 4212 w 10000"/>
                <a:gd name="connsiteY23" fmla="*/ 0 h 10000"/>
                <a:gd name="connsiteX24" fmla="*/ 4932 w 10000"/>
                <a:gd name="connsiteY24" fmla="*/ 272 h 10000"/>
                <a:gd name="connsiteX25" fmla="*/ 5338 w 10000"/>
                <a:gd name="connsiteY25" fmla="*/ 545 h 10000"/>
                <a:gd name="connsiteX26" fmla="*/ 5563 w 10000"/>
                <a:gd name="connsiteY26" fmla="*/ 903 h 10000"/>
                <a:gd name="connsiteX27" fmla="*/ 6149 w 10000"/>
                <a:gd name="connsiteY27" fmla="*/ 1082 h 10000"/>
                <a:gd name="connsiteX28" fmla="*/ 6869 w 10000"/>
                <a:gd name="connsiteY28" fmla="*/ 1276 h 10000"/>
                <a:gd name="connsiteX29" fmla="*/ 7027 w 10000"/>
                <a:gd name="connsiteY29" fmla="*/ 1603 h 10000"/>
                <a:gd name="connsiteX30" fmla="*/ 6712 w 10000"/>
                <a:gd name="connsiteY30" fmla="*/ 1743 h 10000"/>
                <a:gd name="connsiteX31" fmla="*/ 6622 w 10000"/>
                <a:gd name="connsiteY31" fmla="*/ 2016 h 10000"/>
                <a:gd name="connsiteX32" fmla="*/ 7658 w 10000"/>
                <a:gd name="connsiteY32" fmla="*/ 2428 h 10000"/>
                <a:gd name="connsiteX33" fmla="*/ 8131 w 10000"/>
                <a:gd name="connsiteY33" fmla="*/ 2825 h 10000"/>
                <a:gd name="connsiteX34" fmla="*/ 8694 w 10000"/>
                <a:gd name="connsiteY34" fmla="*/ 3362 h 10000"/>
                <a:gd name="connsiteX35" fmla="*/ 9437 w 10000"/>
                <a:gd name="connsiteY35" fmla="*/ 3494 h 10000"/>
                <a:gd name="connsiteX36" fmla="*/ 9842 w 10000"/>
                <a:gd name="connsiteY36" fmla="*/ 3362 h 10000"/>
                <a:gd name="connsiteX37" fmla="*/ 9842 w 10000"/>
                <a:gd name="connsiteY37" fmla="*/ 3494 h 10000"/>
                <a:gd name="connsiteX38" fmla="*/ 9842 w 10000"/>
                <a:gd name="connsiteY38" fmla="*/ 3907 h 10000"/>
                <a:gd name="connsiteX39" fmla="*/ 10000 w 10000"/>
                <a:gd name="connsiteY39" fmla="*/ 4335 h 10000"/>
                <a:gd name="connsiteX40" fmla="*/ 9932 w 10000"/>
                <a:gd name="connsiteY40" fmla="*/ 4405 h 10000"/>
                <a:gd name="connsiteX41" fmla="*/ 9685 w 10000"/>
                <a:gd name="connsiteY41" fmla="*/ 4498 h 10000"/>
                <a:gd name="connsiteX42" fmla="*/ 9122 w 10000"/>
                <a:gd name="connsiteY42" fmla="*/ 4607 h 10000"/>
                <a:gd name="connsiteX43" fmla="*/ 7658 w 10000"/>
                <a:gd name="connsiteY43" fmla="*/ 4747 h 10000"/>
                <a:gd name="connsiteX44" fmla="*/ 7342 w 10000"/>
                <a:gd name="connsiteY44" fmla="*/ 4825 h 10000"/>
                <a:gd name="connsiteX45" fmla="*/ 7185 w 10000"/>
                <a:gd name="connsiteY45" fmla="*/ 4965 h 10000"/>
                <a:gd name="connsiteX46" fmla="*/ 7590 w 10000"/>
                <a:gd name="connsiteY46" fmla="*/ 5183 h 10000"/>
                <a:gd name="connsiteX47" fmla="*/ 7748 w 10000"/>
                <a:gd name="connsiteY47" fmla="*/ 5300 h 10000"/>
                <a:gd name="connsiteX48" fmla="*/ 7748 w 10000"/>
                <a:gd name="connsiteY48" fmla="*/ 5385 h 10000"/>
                <a:gd name="connsiteX49" fmla="*/ 7658 w 10000"/>
                <a:gd name="connsiteY49" fmla="*/ 5471 h 10000"/>
                <a:gd name="connsiteX50" fmla="*/ 7185 w 10000"/>
                <a:gd name="connsiteY50" fmla="*/ 5774 h 10000"/>
                <a:gd name="connsiteX51" fmla="*/ 7590 w 10000"/>
                <a:gd name="connsiteY51" fmla="*/ 5969 h 10000"/>
                <a:gd name="connsiteX52" fmla="*/ 8131 w 10000"/>
                <a:gd name="connsiteY52" fmla="*/ 6109 h 10000"/>
                <a:gd name="connsiteX53" fmla="*/ 7748 w 10000"/>
                <a:gd name="connsiteY53" fmla="*/ 6272 h 10000"/>
                <a:gd name="connsiteX54" fmla="*/ 7095 w 10000"/>
                <a:gd name="connsiteY54" fmla="*/ 6381 h 10000"/>
                <a:gd name="connsiteX55" fmla="*/ 7500 w 10000"/>
                <a:gd name="connsiteY55" fmla="*/ 6693 h 10000"/>
                <a:gd name="connsiteX56" fmla="*/ 6059 w 10000"/>
                <a:gd name="connsiteY56" fmla="*/ 6669 h 10000"/>
                <a:gd name="connsiteX57" fmla="*/ 5721 w 10000"/>
                <a:gd name="connsiteY57" fmla="*/ 6965 h 10000"/>
                <a:gd name="connsiteX58" fmla="*/ 5901 w 10000"/>
                <a:gd name="connsiteY58" fmla="*/ 7105 h 10000"/>
                <a:gd name="connsiteX59" fmla="*/ 6149 w 10000"/>
                <a:gd name="connsiteY59" fmla="*/ 7268 h 10000"/>
                <a:gd name="connsiteX60" fmla="*/ 6149 w 10000"/>
                <a:gd name="connsiteY60" fmla="*/ 7354 h 10000"/>
                <a:gd name="connsiteX61" fmla="*/ 5721 w 10000"/>
                <a:gd name="connsiteY61" fmla="*/ 7502 h 10000"/>
                <a:gd name="connsiteX62" fmla="*/ 5338 w 10000"/>
                <a:gd name="connsiteY62" fmla="*/ 7626 h 10000"/>
                <a:gd name="connsiteX63" fmla="*/ 4797 w 10000"/>
                <a:gd name="connsiteY63" fmla="*/ 7774 h 10000"/>
                <a:gd name="connsiteX64" fmla="*/ 4527 w 10000"/>
                <a:gd name="connsiteY64" fmla="*/ 8218 h 10000"/>
                <a:gd name="connsiteX65" fmla="*/ 4685 w 10000"/>
                <a:gd name="connsiteY65" fmla="*/ 8833 h 10000"/>
                <a:gd name="connsiteX66" fmla="*/ 4279 w 10000"/>
                <a:gd name="connsiteY66" fmla="*/ 9276 h 10000"/>
                <a:gd name="connsiteX0" fmla="*/ 428 w 10000"/>
                <a:gd name="connsiteY0" fmla="*/ 10000 h 10238"/>
                <a:gd name="connsiteX1" fmla="*/ 270 w 10000"/>
                <a:gd name="connsiteY1" fmla="*/ 9424 h 10238"/>
                <a:gd name="connsiteX2" fmla="*/ 90 w 10000"/>
                <a:gd name="connsiteY2" fmla="*/ 9113 h 10238"/>
                <a:gd name="connsiteX3" fmla="*/ 270 w 10000"/>
                <a:gd name="connsiteY3" fmla="*/ 8716 h 10238"/>
                <a:gd name="connsiteX4" fmla="*/ 180 w 10000"/>
                <a:gd name="connsiteY4" fmla="*/ 8716 h 10238"/>
                <a:gd name="connsiteX5" fmla="*/ 518 w 10000"/>
                <a:gd name="connsiteY5" fmla="*/ 8381 h 10238"/>
                <a:gd name="connsiteX6" fmla="*/ 586 w 10000"/>
                <a:gd name="connsiteY6" fmla="*/ 8272 h 10238"/>
                <a:gd name="connsiteX7" fmla="*/ 631 w 10000"/>
                <a:gd name="connsiteY7" fmla="*/ 8132 h 10238"/>
                <a:gd name="connsiteX8" fmla="*/ 631 w 10000"/>
                <a:gd name="connsiteY8" fmla="*/ 7969 h 10238"/>
                <a:gd name="connsiteX9" fmla="*/ 586 w 10000"/>
                <a:gd name="connsiteY9" fmla="*/ 7829 h 10238"/>
                <a:gd name="connsiteX10" fmla="*/ 270 w 10000"/>
                <a:gd name="connsiteY10" fmla="*/ 7665 h 10238"/>
                <a:gd name="connsiteX11" fmla="*/ 0 w 10000"/>
                <a:gd name="connsiteY11" fmla="*/ 7556 h 10238"/>
                <a:gd name="connsiteX12" fmla="*/ 180 w 10000"/>
                <a:gd name="connsiteY12" fmla="*/ 7385 h 10238"/>
                <a:gd name="connsiteX13" fmla="*/ 338 w 10000"/>
                <a:gd name="connsiteY13" fmla="*/ 7307 h 10238"/>
                <a:gd name="connsiteX14" fmla="*/ 518 w 10000"/>
                <a:gd name="connsiteY14" fmla="*/ 7105 h 10238"/>
                <a:gd name="connsiteX15" fmla="*/ 721 w 10000"/>
                <a:gd name="connsiteY15" fmla="*/ 6942 h 10238"/>
                <a:gd name="connsiteX16" fmla="*/ 1937 w 10000"/>
                <a:gd name="connsiteY16" fmla="*/ 4887 h 10238"/>
                <a:gd name="connsiteX17" fmla="*/ 1779 w 10000"/>
                <a:gd name="connsiteY17" fmla="*/ 4078 h 10238"/>
                <a:gd name="connsiteX18" fmla="*/ 2095 w 10000"/>
                <a:gd name="connsiteY18" fmla="*/ 3440 h 10238"/>
                <a:gd name="connsiteX19" fmla="*/ 2297 w 10000"/>
                <a:gd name="connsiteY19" fmla="*/ 2825 h 10238"/>
                <a:gd name="connsiteX20" fmla="*/ 2500 w 10000"/>
                <a:gd name="connsiteY20" fmla="*/ 1798 h 10238"/>
                <a:gd name="connsiteX21" fmla="*/ 2500 w 10000"/>
                <a:gd name="connsiteY21" fmla="*/ 1105 h 10238"/>
                <a:gd name="connsiteX22" fmla="*/ 2027 w 10000"/>
                <a:gd name="connsiteY22" fmla="*/ 521 h 10238"/>
                <a:gd name="connsiteX23" fmla="*/ 4212 w 10000"/>
                <a:gd name="connsiteY23" fmla="*/ 0 h 10238"/>
                <a:gd name="connsiteX24" fmla="*/ 4932 w 10000"/>
                <a:gd name="connsiteY24" fmla="*/ 272 h 10238"/>
                <a:gd name="connsiteX25" fmla="*/ 5338 w 10000"/>
                <a:gd name="connsiteY25" fmla="*/ 545 h 10238"/>
                <a:gd name="connsiteX26" fmla="*/ 5563 w 10000"/>
                <a:gd name="connsiteY26" fmla="*/ 903 h 10238"/>
                <a:gd name="connsiteX27" fmla="*/ 6149 w 10000"/>
                <a:gd name="connsiteY27" fmla="*/ 1082 h 10238"/>
                <a:gd name="connsiteX28" fmla="*/ 6869 w 10000"/>
                <a:gd name="connsiteY28" fmla="*/ 1276 h 10238"/>
                <a:gd name="connsiteX29" fmla="*/ 7027 w 10000"/>
                <a:gd name="connsiteY29" fmla="*/ 1603 h 10238"/>
                <a:gd name="connsiteX30" fmla="*/ 6712 w 10000"/>
                <a:gd name="connsiteY30" fmla="*/ 1743 h 10238"/>
                <a:gd name="connsiteX31" fmla="*/ 6622 w 10000"/>
                <a:gd name="connsiteY31" fmla="*/ 2016 h 10238"/>
                <a:gd name="connsiteX32" fmla="*/ 7658 w 10000"/>
                <a:gd name="connsiteY32" fmla="*/ 2428 h 10238"/>
                <a:gd name="connsiteX33" fmla="*/ 8131 w 10000"/>
                <a:gd name="connsiteY33" fmla="*/ 2825 h 10238"/>
                <a:gd name="connsiteX34" fmla="*/ 8694 w 10000"/>
                <a:gd name="connsiteY34" fmla="*/ 3362 h 10238"/>
                <a:gd name="connsiteX35" fmla="*/ 9437 w 10000"/>
                <a:gd name="connsiteY35" fmla="*/ 3494 h 10238"/>
                <a:gd name="connsiteX36" fmla="*/ 9842 w 10000"/>
                <a:gd name="connsiteY36" fmla="*/ 3362 h 10238"/>
                <a:gd name="connsiteX37" fmla="*/ 9842 w 10000"/>
                <a:gd name="connsiteY37" fmla="*/ 3494 h 10238"/>
                <a:gd name="connsiteX38" fmla="*/ 9842 w 10000"/>
                <a:gd name="connsiteY38" fmla="*/ 3907 h 10238"/>
                <a:gd name="connsiteX39" fmla="*/ 10000 w 10000"/>
                <a:gd name="connsiteY39" fmla="*/ 4335 h 10238"/>
                <a:gd name="connsiteX40" fmla="*/ 9932 w 10000"/>
                <a:gd name="connsiteY40" fmla="*/ 4405 h 10238"/>
                <a:gd name="connsiteX41" fmla="*/ 9685 w 10000"/>
                <a:gd name="connsiteY41" fmla="*/ 4498 h 10238"/>
                <a:gd name="connsiteX42" fmla="*/ 9122 w 10000"/>
                <a:gd name="connsiteY42" fmla="*/ 4607 h 10238"/>
                <a:gd name="connsiteX43" fmla="*/ 7658 w 10000"/>
                <a:gd name="connsiteY43" fmla="*/ 4747 h 10238"/>
                <a:gd name="connsiteX44" fmla="*/ 7342 w 10000"/>
                <a:gd name="connsiteY44" fmla="*/ 4825 h 10238"/>
                <a:gd name="connsiteX45" fmla="*/ 7185 w 10000"/>
                <a:gd name="connsiteY45" fmla="*/ 4965 h 10238"/>
                <a:gd name="connsiteX46" fmla="*/ 7590 w 10000"/>
                <a:gd name="connsiteY46" fmla="*/ 5183 h 10238"/>
                <a:gd name="connsiteX47" fmla="*/ 7748 w 10000"/>
                <a:gd name="connsiteY47" fmla="*/ 5300 h 10238"/>
                <a:gd name="connsiteX48" fmla="*/ 7748 w 10000"/>
                <a:gd name="connsiteY48" fmla="*/ 5385 h 10238"/>
                <a:gd name="connsiteX49" fmla="*/ 7658 w 10000"/>
                <a:gd name="connsiteY49" fmla="*/ 5471 h 10238"/>
                <a:gd name="connsiteX50" fmla="*/ 7185 w 10000"/>
                <a:gd name="connsiteY50" fmla="*/ 5774 h 10238"/>
                <a:gd name="connsiteX51" fmla="*/ 7590 w 10000"/>
                <a:gd name="connsiteY51" fmla="*/ 5969 h 10238"/>
                <a:gd name="connsiteX52" fmla="*/ 8131 w 10000"/>
                <a:gd name="connsiteY52" fmla="*/ 6109 h 10238"/>
                <a:gd name="connsiteX53" fmla="*/ 7748 w 10000"/>
                <a:gd name="connsiteY53" fmla="*/ 6272 h 10238"/>
                <a:gd name="connsiteX54" fmla="*/ 7095 w 10000"/>
                <a:gd name="connsiteY54" fmla="*/ 6381 h 10238"/>
                <a:gd name="connsiteX55" fmla="*/ 7500 w 10000"/>
                <a:gd name="connsiteY55" fmla="*/ 6693 h 10238"/>
                <a:gd name="connsiteX56" fmla="*/ 6059 w 10000"/>
                <a:gd name="connsiteY56" fmla="*/ 6669 h 10238"/>
                <a:gd name="connsiteX57" fmla="*/ 5721 w 10000"/>
                <a:gd name="connsiteY57" fmla="*/ 6965 h 10238"/>
                <a:gd name="connsiteX58" fmla="*/ 5901 w 10000"/>
                <a:gd name="connsiteY58" fmla="*/ 7105 h 10238"/>
                <a:gd name="connsiteX59" fmla="*/ 6149 w 10000"/>
                <a:gd name="connsiteY59" fmla="*/ 7268 h 10238"/>
                <a:gd name="connsiteX60" fmla="*/ 6149 w 10000"/>
                <a:gd name="connsiteY60" fmla="*/ 7354 h 10238"/>
                <a:gd name="connsiteX61" fmla="*/ 5721 w 10000"/>
                <a:gd name="connsiteY61" fmla="*/ 7502 h 10238"/>
                <a:gd name="connsiteX62" fmla="*/ 5338 w 10000"/>
                <a:gd name="connsiteY62" fmla="*/ 7626 h 10238"/>
                <a:gd name="connsiteX63" fmla="*/ 4797 w 10000"/>
                <a:gd name="connsiteY63" fmla="*/ 7774 h 10238"/>
                <a:gd name="connsiteX64" fmla="*/ 4527 w 10000"/>
                <a:gd name="connsiteY64" fmla="*/ 8218 h 10238"/>
                <a:gd name="connsiteX65" fmla="*/ 4685 w 10000"/>
                <a:gd name="connsiteY65" fmla="*/ 8833 h 10238"/>
                <a:gd name="connsiteX66" fmla="*/ 3687 w 10000"/>
                <a:gd name="connsiteY66" fmla="*/ 10238 h 10238"/>
                <a:gd name="connsiteX0" fmla="*/ 822 w 10000"/>
                <a:gd name="connsiteY0" fmla="*/ 10192 h 10238"/>
                <a:gd name="connsiteX1" fmla="*/ 270 w 10000"/>
                <a:gd name="connsiteY1" fmla="*/ 9424 h 10238"/>
                <a:gd name="connsiteX2" fmla="*/ 90 w 10000"/>
                <a:gd name="connsiteY2" fmla="*/ 9113 h 10238"/>
                <a:gd name="connsiteX3" fmla="*/ 270 w 10000"/>
                <a:gd name="connsiteY3" fmla="*/ 8716 h 10238"/>
                <a:gd name="connsiteX4" fmla="*/ 180 w 10000"/>
                <a:gd name="connsiteY4" fmla="*/ 8716 h 10238"/>
                <a:gd name="connsiteX5" fmla="*/ 518 w 10000"/>
                <a:gd name="connsiteY5" fmla="*/ 8381 h 10238"/>
                <a:gd name="connsiteX6" fmla="*/ 586 w 10000"/>
                <a:gd name="connsiteY6" fmla="*/ 8272 h 10238"/>
                <a:gd name="connsiteX7" fmla="*/ 631 w 10000"/>
                <a:gd name="connsiteY7" fmla="*/ 8132 h 10238"/>
                <a:gd name="connsiteX8" fmla="*/ 631 w 10000"/>
                <a:gd name="connsiteY8" fmla="*/ 7969 h 10238"/>
                <a:gd name="connsiteX9" fmla="*/ 586 w 10000"/>
                <a:gd name="connsiteY9" fmla="*/ 7829 h 10238"/>
                <a:gd name="connsiteX10" fmla="*/ 270 w 10000"/>
                <a:gd name="connsiteY10" fmla="*/ 7665 h 10238"/>
                <a:gd name="connsiteX11" fmla="*/ 0 w 10000"/>
                <a:gd name="connsiteY11" fmla="*/ 7556 h 10238"/>
                <a:gd name="connsiteX12" fmla="*/ 180 w 10000"/>
                <a:gd name="connsiteY12" fmla="*/ 7385 h 10238"/>
                <a:gd name="connsiteX13" fmla="*/ 338 w 10000"/>
                <a:gd name="connsiteY13" fmla="*/ 7307 h 10238"/>
                <a:gd name="connsiteX14" fmla="*/ 518 w 10000"/>
                <a:gd name="connsiteY14" fmla="*/ 7105 h 10238"/>
                <a:gd name="connsiteX15" fmla="*/ 721 w 10000"/>
                <a:gd name="connsiteY15" fmla="*/ 6942 h 10238"/>
                <a:gd name="connsiteX16" fmla="*/ 1937 w 10000"/>
                <a:gd name="connsiteY16" fmla="*/ 4887 h 10238"/>
                <a:gd name="connsiteX17" fmla="*/ 1779 w 10000"/>
                <a:gd name="connsiteY17" fmla="*/ 4078 h 10238"/>
                <a:gd name="connsiteX18" fmla="*/ 2095 w 10000"/>
                <a:gd name="connsiteY18" fmla="*/ 3440 h 10238"/>
                <a:gd name="connsiteX19" fmla="*/ 2297 w 10000"/>
                <a:gd name="connsiteY19" fmla="*/ 2825 h 10238"/>
                <a:gd name="connsiteX20" fmla="*/ 2500 w 10000"/>
                <a:gd name="connsiteY20" fmla="*/ 1798 h 10238"/>
                <a:gd name="connsiteX21" fmla="*/ 2500 w 10000"/>
                <a:gd name="connsiteY21" fmla="*/ 1105 h 10238"/>
                <a:gd name="connsiteX22" fmla="*/ 2027 w 10000"/>
                <a:gd name="connsiteY22" fmla="*/ 521 h 10238"/>
                <a:gd name="connsiteX23" fmla="*/ 4212 w 10000"/>
                <a:gd name="connsiteY23" fmla="*/ 0 h 10238"/>
                <a:gd name="connsiteX24" fmla="*/ 4932 w 10000"/>
                <a:gd name="connsiteY24" fmla="*/ 272 h 10238"/>
                <a:gd name="connsiteX25" fmla="*/ 5338 w 10000"/>
                <a:gd name="connsiteY25" fmla="*/ 545 h 10238"/>
                <a:gd name="connsiteX26" fmla="*/ 5563 w 10000"/>
                <a:gd name="connsiteY26" fmla="*/ 903 h 10238"/>
                <a:gd name="connsiteX27" fmla="*/ 6149 w 10000"/>
                <a:gd name="connsiteY27" fmla="*/ 1082 h 10238"/>
                <a:gd name="connsiteX28" fmla="*/ 6869 w 10000"/>
                <a:gd name="connsiteY28" fmla="*/ 1276 h 10238"/>
                <a:gd name="connsiteX29" fmla="*/ 7027 w 10000"/>
                <a:gd name="connsiteY29" fmla="*/ 1603 h 10238"/>
                <a:gd name="connsiteX30" fmla="*/ 6712 w 10000"/>
                <a:gd name="connsiteY30" fmla="*/ 1743 h 10238"/>
                <a:gd name="connsiteX31" fmla="*/ 6622 w 10000"/>
                <a:gd name="connsiteY31" fmla="*/ 2016 h 10238"/>
                <a:gd name="connsiteX32" fmla="*/ 7658 w 10000"/>
                <a:gd name="connsiteY32" fmla="*/ 2428 h 10238"/>
                <a:gd name="connsiteX33" fmla="*/ 8131 w 10000"/>
                <a:gd name="connsiteY33" fmla="*/ 2825 h 10238"/>
                <a:gd name="connsiteX34" fmla="*/ 8694 w 10000"/>
                <a:gd name="connsiteY34" fmla="*/ 3362 h 10238"/>
                <a:gd name="connsiteX35" fmla="*/ 9437 w 10000"/>
                <a:gd name="connsiteY35" fmla="*/ 3494 h 10238"/>
                <a:gd name="connsiteX36" fmla="*/ 9842 w 10000"/>
                <a:gd name="connsiteY36" fmla="*/ 3362 h 10238"/>
                <a:gd name="connsiteX37" fmla="*/ 9842 w 10000"/>
                <a:gd name="connsiteY37" fmla="*/ 3494 h 10238"/>
                <a:gd name="connsiteX38" fmla="*/ 9842 w 10000"/>
                <a:gd name="connsiteY38" fmla="*/ 3907 h 10238"/>
                <a:gd name="connsiteX39" fmla="*/ 10000 w 10000"/>
                <a:gd name="connsiteY39" fmla="*/ 4335 h 10238"/>
                <a:gd name="connsiteX40" fmla="*/ 9932 w 10000"/>
                <a:gd name="connsiteY40" fmla="*/ 4405 h 10238"/>
                <a:gd name="connsiteX41" fmla="*/ 9685 w 10000"/>
                <a:gd name="connsiteY41" fmla="*/ 4498 h 10238"/>
                <a:gd name="connsiteX42" fmla="*/ 9122 w 10000"/>
                <a:gd name="connsiteY42" fmla="*/ 4607 h 10238"/>
                <a:gd name="connsiteX43" fmla="*/ 7658 w 10000"/>
                <a:gd name="connsiteY43" fmla="*/ 4747 h 10238"/>
                <a:gd name="connsiteX44" fmla="*/ 7342 w 10000"/>
                <a:gd name="connsiteY44" fmla="*/ 4825 h 10238"/>
                <a:gd name="connsiteX45" fmla="*/ 7185 w 10000"/>
                <a:gd name="connsiteY45" fmla="*/ 4965 h 10238"/>
                <a:gd name="connsiteX46" fmla="*/ 7590 w 10000"/>
                <a:gd name="connsiteY46" fmla="*/ 5183 h 10238"/>
                <a:gd name="connsiteX47" fmla="*/ 7748 w 10000"/>
                <a:gd name="connsiteY47" fmla="*/ 5300 h 10238"/>
                <a:gd name="connsiteX48" fmla="*/ 7748 w 10000"/>
                <a:gd name="connsiteY48" fmla="*/ 5385 h 10238"/>
                <a:gd name="connsiteX49" fmla="*/ 7658 w 10000"/>
                <a:gd name="connsiteY49" fmla="*/ 5471 h 10238"/>
                <a:gd name="connsiteX50" fmla="*/ 7185 w 10000"/>
                <a:gd name="connsiteY50" fmla="*/ 5774 h 10238"/>
                <a:gd name="connsiteX51" fmla="*/ 7590 w 10000"/>
                <a:gd name="connsiteY51" fmla="*/ 5969 h 10238"/>
                <a:gd name="connsiteX52" fmla="*/ 8131 w 10000"/>
                <a:gd name="connsiteY52" fmla="*/ 6109 h 10238"/>
                <a:gd name="connsiteX53" fmla="*/ 7748 w 10000"/>
                <a:gd name="connsiteY53" fmla="*/ 6272 h 10238"/>
                <a:gd name="connsiteX54" fmla="*/ 7095 w 10000"/>
                <a:gd name="connsiteY54" fmla="*/ 6381 h 10238"/>
                <a:gd name="connsiteX55" fmla="*/ 7500 w 10000"/>
                <a:gd name="connsiteY55" fmla="*/ 6693 h 10238"/>
                <a:gd name="connsiteX56" fmla="*/ 6059 w 10000"/>
                <a:gd name="connsiteY56" fmla="*/ 6669 h 10238"/>
                <a:gd name="connsiteX57" fmla="*/ 5721 w 10000"/>
                <a:gd name="connsiteY57" fmla="*/ 6965 h 10238"/>
                <a:gd name="connsiteX58" fmla="*/ 5901 w 10000"/>
                <a:gd name="connsiteY58" fmla="*/ 7105 h 10238"/>
                <a:gd name="connsiteX59" fmla="*/ 6149 w 10000"/>
                <a:gd name="connsiteY59" fmla="*/ 7268 h 10238"/>
                <a:gd name="connsiteX60" fmla="*/ 6149 w 10000"/>
                <a:gd name="connsiteY60" fmla="*/ 7354 h 10238"/>
                <a:gd name="connsiteX61" fmla="*/ 5721 w 10000"/>
                <a:gd name="connsiteY61" fmla="*/ 7502 h 10238"/>
                <a:gd name="connsiteX62" fmla="*/ 5338 w 10000"/>
                <a:gd name="connsiteY62" fmla="*/ 7626 h 10238"/>
                <a:gd name="connsiteX63" fmla="*/ 4797 w 10000"/>
                <a:gd name="connsiteY63" fmla="*/ 7774 h 10238"/>
                <a:gd name="connsiteX64" fmla="*/ 4527 w 10000"/>
                <a:gd name="connsiteY64" fmla="*/ 8218 h 10238"/>
                <a:gd name="connsiteX65" fmla="*/ 4685 w 10000"/>
                <a:gd name="connsiteY65" fmla="*/ 8833 h 10238"/>
                <a:gd name="connsiteX66" fmla="*/ 3687 w 10000"/>
                <a:gd name="connsiteY66" fmla="*/ 10238 h 10238"/>
                <a:gd name="connsiteX0" fmla="*/ 822 w 10000"/>
                <a:gd name="connsiteY0" fmla="*/ 10192 h 10316"/>
                <a:gd name="connsiteX1" fmla="*/ 567 w 10000"/>
                <a:gd name="connsiteY1" fmla="*/ 10188 h 10316"/>
                <a:gd name="connsiteX2" fmla="*/ 270 w 10000"/>
                <a:gd name="connsiteY2" fmla="*/ 9424 h 10316"/>
                <a:gd name="connsiteX3" fmla="*/ 90 w 10000"/>
                <a:gd name="connsiteY3" fmla="*/ 9113 h 10316"/>
                <a:gd name="connsiteX4" fmla="*/ 270 w 10000"/>
                <a:gd name="connsiteY4" fmla="*/ 8716 h 10316"/>
                <a:gd name="connsiteX5" fmla="*/ 180 w 10000"/>
                <a:gd name="connsiteY5" fmla="*/ 8716 h 10316"/>
                <a:gd name="connsiteX6" fmla="*/ 518 w 10000"/>
                <a:gd name="connsiteY6" fmla="*/ 8381 h 10316"/>
                <a:gd name="connsiteX7" fmla="*/ 586 w 10000"/>
                <a:gd name="connsiteY7" fmla="*/ 8272 h 10316"/>
                <a:gd name="connsiteX8" fmla="*/ 631 w 10000"/>
                <a:gd name="connsiteY8" fmla="*/ 8132 h 10316"/>
                <a:gd name="connsiteX9" fmla="*/ 631 w 10000"/>
                <a:gd name="connsiteY9" fmla="*/ 7969 h 10316"/>
                <a:gd name="connsiteX10" fmla="*/ 586 w 10000"/>
                <a:gd name="connsiteY10" fmla="*/ 7829 h 10316"/>
                <a:gd name="connsiteX11" fmla="*/ 270 w 10000"/>
                <a:gd name="connsiteY11" fmla="*/ 7665 h 10316"/>
                <a:gd name="connsiteX12" fmla="*/ 0 w 10000"/>
                <a:gd name="connsiteY12" fmla="*/ 7556 h 10316"/>
                <a:gd name="connsiteX13" fmla="*/ 180 w 10000"/>
                <a:gd name="connsiteY13" fmla="*/ 7385 h 10316"/>
                <a:gd name="connsiteX14" fmla="*/ 338 w 10000"/>
                <a:gd name="connsiteY14" fmla="*/ 7307 h 10316"/>
                <a:gd name="connsiteX15" fmla="*/ 518 w 10000"/>
                <a:gd name="connsiteY15" fmla="*/ 7105 h 10316"/>
                <a:gd name="connsiteX16" fmla="*/ 721 w 10000"/>
                <a:gd name="connsiteY16" fmla="*/ 6942 h 10316"/>
                <a:gd name="connsiteX17" fmla="*/ 1937 w 10000"/>
                <a:gd name="connsiteY17" fmla="*/ 4887 h 10316"/>
                <a:gd name="connsiteX18" fmla="*/ 1779 w 10000"/>
                <a:gd name="connsiteY18" fmla="*/ 4078 h 10316"/>
                <a:gd name="connsiteX19" fmla="*/ 2095 w 10000"/>
                <a:gd name="connsiteY19" fmla="*/ 3440 h 10316"/>
                <a:gd name="connsiteX20" fmla="*/ 2297 w 10000"/>
                <a:gd name="connsiteY20" fmla="*/ 2825 h 10316"/>
                <a:gd name="connsiteX21" fmla="*/ 2500 w 10000"/>
                <a:gd name="connsiteY21" fmla="*/ 1798 h 10316"/>
                <a:gd name="connsiteX22" fmla="*/ 2500 w 10000"/>
                <a:gd name="connsiteY22" fmla="*/ 1105 h 10316"/>
                <a:gd name="connsiteX23" fmla="*/ 2027 w 10000"/>
                <a:gd name="connsiteY23" fmla="*/ 521 h 10316"/>
                <a:gd name="connsiteX24" fmla="*/ 4212 w 10000"/>
                <a:gd name="connsiteY24" fmla="*/ 0 h 10316"/>
                <a:gd name="connsiteX25" fmla="*/ 4932 w 10000"/>
                <a:gd name="connsiteY25" fmla="*/ 272 h 10316"/>
                <a:gd name="connsiteX26" fmla="*/ 5338 w 10000"/>
                <a:gd name="connsiteY26" fmla="*/ 545 h 10316"/>
                <a:gd name="connsiteX27" fmla="*/ 5563 w 10000"/>
                <a:gd name="connsiteY27" fmla="*/ 903 h 10316"/>
                <a:gd name="connsiteX28" fmla="*/ 6149 w 10000"/>
                <a:gd name="connsiteY28" fmla="*/ 1082 h 10316"/>
                <a:gd name="connsiteX29" fmla="*/ 6869 w 10000"/>
                <a:gd name="connsiteY29" fmla="*/ 1276 h 10316"/>
                <a:gd name="connsiteX30" fmla="*/ 7027 w 10000"/>
                <a:gd name="connsiteY30" fmla="*/ 1603 h 10316"/>
                <a:gd name="connsiteX31" fmla="*/ 6712 w 10000"/>
                <a:gd name="connsiteY31" fmla="*/ 1743 h 10316"/>
                <a:gd name="connsiteX32" fmla="*/ 6622 w 10000"/>
                <a:gd name="connsiteY32" fmla="*/ 2016 h 10316"/>
                <a:gd name="connsiteX33" fmla="*/ 7658 w 10000"/>
                <a:gd name="connsiteY33" fmla="*/ 2428 h 10316"/>
                <a:gd name="connsiteX34" fmla="*/ 8131 w 10000"/>
                <a:gd name="connsiteY34" fmla="*/ 2825 h 10316"/>
                <a:gd name="connsiteX35" fmla="*/ 8694 w 10000"/>
                <a:gd name="connsiteY35" fmla="*/ 3362 h 10316"/>
                <a:gd name="connsiteX36" fmla="*/ 9437 w 10000"/>
                <a:gd name="connsiteY36" fmla="*/ 3494 h 10316"/>
                <a:gd name="connsiteX37" fmla="*/ 9842 w 10000"/>
                <a:gd name="connsiteY37" fmla="*/ 3362 h 10316"/>
                <a:gd name="connsiteX38" fmla="*/ 9842 w 10000"/>
                <a:gd name="connsiteY38" fmla="*/ 3494 h 10316"/>
                <a:gd name="connsiteX39" fmla="*/ 9842 w 10000"/>
                <a:gd name="connsiteY39" fmla="*/ 3907 h 10316"/>
                <a:gd name="connsiteX40" fmla="*/ 10000 w 10000"/>
                <a:gd name="connsiteY40" fmla="*/ 4335 h 10316"/>
                <a:gd name="connsiteX41" fmla="*/ 9932 w 10000"/>
                <a:gd name="connsiteY41" fmla="*/ 4405 h 10316"/>
                <a:gd name="connsiteX42" fmla="*/ 9685 w 10000"/>
                <a:gd name="connsiteY42" fmla="*/ 4498 h 10316"/>
                <a:gd name="connsiteX43" fmla="*/ 9122 w 10000"/>
                <a:gd name="connsiteY43" fmla="*/ 4607 h 10316"/>
                <a:gd name="connsiteX44" fmla="*/ 7658 w 10000"/>
                <a:gd name="connsiteY44" fmla="*/ 4747 h 10316"/>
                <a:gd name="connsiteX45" fmla="*/ 7342 w 10000"/>
                <a:gd name="connsiteY45" fmla="*/ 4825 h 10316"/>
                <a:gd name="connsiteX46" fmla="*/ 7185 w 10000"/>
                <a:gd name="connsiteY46" fmla="*/ 4965 h 10316"/>
                <a:gd name="connsiteX47" fmla="*/ 7590 w 10000"/>
                <a:gd name="connsiteY47" fmla="*/ 5183 h 10316"/>
                <a:gd name="connsiteX48" fmla="*/ 7748 w 10000"/>
                <a:gd name="connsiteY48" fmla="*/ 5300 h 10316"/>
                <a:gd name="connsiteX49" fmla="*/ 7748 w 10000"/>
                <a:gd name="connsiteY49" fmla="*/ 5385 h 10316"/>
                <a:gd name="connsiteX50" fmla="*/ 7658 w 10000"/>
                <a:gd name="connsiteY50" fmla="*/ 5471 h 10316"/>
                <a:gd name="connsiteX51" fmla="*/ 7185 w 10000"/>
                <a:gd name="connsiteY51" fmla="*/ 5774 h 10316"/>
                <a:gd name="connsiteX52" fmla="*/ 7590 w 10000"/>
                <a:gd name="connsiteY52" fmla="*/ 5969 h 10316"/>
                <a:gd name="connsiteX53" fmla="*/ 8131 w 10000"/>
                <a:gd name="connsiteY53" fmla="*/ 6109 h 10316"/>
                <a:gd name="connsiteX54" fmla="*/ 7748 w 10000"/>
                <a:gd name="connsiteY54" fmla="*/ 6272 h 10316"/>
                <a:gd name="connsiteX55" fmla="*/ 7095 w 10000"/>
                <a:gd name="connsiteY55" fmla="*/ 6381 h 10316"/>
                <a:gd name="connsiteX56" fmla="*/ 7500 w 10000"/>
                <a:gd name="connsiteY56" fmla="*/ 6693 h 10316"/>
                <a:gd name="connsiteX57" fmla="*/ 6059 w 10000"/>
                <a:gd name="connsiteY57" fmla="*/ 6669 h 10316"/>
                <a:gd name="connsiteX58" fmla="*/ 5721 w 10000"/>
                <a:gd name="connsiteY58" fmla="*/ 6965 h 10316"/>
                <a:gd name="connsiteX59" fmla="*/ 5901 w 10000"/>
                <a:gd name="connsiteY59" fmla="*/ 7105 h 10316"/>
                <a:gd name="connsiteX60" fmla="*/ 6149 w 10000"/>
                <a:gd name="connsiteY60" fmla="*/ 7268 h 10316"/>
                <a:gd name="connsiteX61" fmla="*/ 6149 w 10000"/>
                <a:gd name="connsiteY61" fmla="*/ 7354 h 10316"/>
                <a:gd name="connsiteX62" fmla="*/ 5721 w 10000"/>
                <a:gd name="connsiteY62" fmla="*/ 7502 h 10316"/>
                <a:gd name="connsiteX63" fmla="*/ 5338 w 10000"/>
                <a:gd name="connsiteY63" fmla="*/ 7626 h 10316"/>
                <a:gd name="connsiteX64" fmla="*/ 4797 w 10000"/>
                <a:gd name="connsiteY64" fmla="*/ 7774 h 10316"/>
                <a:gd name="connsiteX65" fmla="*/ 4527 w 10000"/>
                <a:gd name="connsiteY65" fmla="*/ 8218 h 10316"/>
                <a:gd name="connsiteX66" fmla="*/ 4685 w 10000"/>
                <a:gd name="connsiteY66" fmla="*/ 8833 h 10316"/>
                <a:gd name="connsiteX67" fmla="*/ 3687 w 10000"/>
                <a:gd name="connsiteY67" fmla="*/ 10238 h 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10316">
                  <a:moveTo>
                    <a:pt x="822" y="10192"/>
                  </a:moveTo>
                  <a:cubicBezTo>
                    <a:pt x="780" y="10191"/>
                    <a:pt x="659" y="10316"/>
                    <a:pt x="567" y="10188"/>
                  </a:cubicBezTo>
                  <a:cubicBezTo>
                    <a:pt x="475" y="10060"/>
                    <a:pt x="349" y="9603"/>
                    <a:pt x="270" y="9424"/>
                  </a:cubicBezTo>
                  <a:lnTo>
                    <a:pt x="90" y="9113"/>
                  </a:lnTo>
                  <a:lnTo>
                    <a:pt x="270" y="8716"/>
                  </a:lnTo>
                  <a:lnTo>
                    <a:pt x="180" y="8716"/>
                  </a:lnTo>
                  <a:lnTo>
                    <a:pt x="518" y="8381"/>
                  </a:lnTo>
                  <a:cubicBezTo>
                    <a:pt x="541" y="8345"/>
                    <a:pt x="563" y="8308"/>
                    <a:pt x="586" y="8272"/>
                  </a:cubicBezTo>
                  <a:cubicBezTo>
                    <a:pt x="601" y="8225"/>
                    <a:pt x="616" y="8179"/>
                    <a:pt x="631" y="8132"/>
                  </a:cubicBezTo>
                  <a:lnTo>
                    <a:pt x="631" y="7969"/>
                  </a:lnTo>
                  <a:cubicBezTo>
                    <a:pt x="616" y="7922"/>
                    <a:pt x="601" y="7876"/>
                    <a:pt x="586" y="7829"/>
                  </a:cubicBezTo>
                  <a:lnTo>
                    <a:pt x="270" y="7665"/>
                  </a:lnTo>
                  <a:lnTo>
                    <a:pt x="0" y="7556"/>
                  </a:lnTo>
                  <a:lnTo>
                    <a:pt x="180" y="7385"/>
                  </a:lnTo>
                  <a:lnTo>
                    <a:pt x="338" y="7307"/>
                  </a:lnTo>
                  <a:lnTo>
                    <a:pt x="518" y="7105"/>
                  </a:lnTo>
                  <a:lnTo>
                    <a:pt x="721" y="6942"/>
                  </a:lnTo>
                  <a:lnTo>
                    <a:pt x="1937" y="4887"/>
                  </a:lnTo>
                  <a:cubicBezTo>
                    <a:pt x="1884" y="4617"/>
                    <a:pt x="1832" y="4348"/>
                    <a:pt x="1779" y="4078"/>
                  </a:cubicBezTo>
                  <a:lnTo>
                    <a:pt x="2095" y="3440"/>
                  </a:lnTo>
                  <a:cubicBezTo>
                    <a:pt x="2162" y="3235"/>
                    <a:pt x="2230" y="3030"/>
                    <a:pt x="2297" y="2825"/>
                  </a:cubicBezTo>
                  <a:cubicBezTo>
                    <a:pt x="2365" y="2483"/>
                    <a:pt x="2432" y="2140"/>
                    <a:pt x="2500" y="1798"/>
                  </a:cubicBezTo>
                  <a:lnTo>
                    <a:pt x="2500" y="1105"/>
                  </a:lnTo>
                  <a:lnTo>
                    <a:pt x="2027" y="521"/>
                  </a:lnTo>
                  <a:lnTo>
                    <a:pt x="4212" y="0"/>
                  </a:lnTo>
                  <a:lnTo>
                    <a:pt x="4932" y="272"/>
                  </a:lnTo>
                  <a:lnTo>
                    <a:pt x="5338" y="545"/>
                  </a:lnTo>
                  <a:lnTo>
                    <a:pt x="5563" y="903"/>
                  </a:lnTo>
                  <a:lnTo>
                    <a:pt x="6149" y="1082"/>
                  </a:lnTo>
                  <a:lnTo>
                    <a:pt x="6869" y="1276"/>
                  </a:lnTo>
                  <a:cubicBezTo>
                    <a:pt x="6922" y="1385"/>
                    <a:pt x="6974" y="1494"/>
                    <a:pt x="7027" y="1603"/>
                  </a:cubicBezTo>
                  <a:lnTo>
                    <a:pt x="6712" y="1743"/>
                  </a:lnTo>
                  <a:lnTo>
                    <a:pt x="6622" y="2016"/>
                  </a:lnTo>
                  <a:lnTo>
                    <a:pt x="7658" y="2428"/>
                  </a:lnTo>
                  <a:lnTo>
                    <a:pt x="8131" y="2825"/>
                  </a:lnTo>
                  <a:lnTo>
                    <a:pt x="8694" y="3362"/>
                  </a:lnTo>
                  <a:lnTo>
                    <a:pt x="9437" y="3494"/>
                  </a:lnTo>
                  <a:lnTo>
                    <a:pt x="9842" y="3362"/>
                  </a:lnTo>
                  <a:lnTo>
                    <a:pt x="9842" y="3494"/>
                  </a:lnTo>
                  <a:lnTo>
                    <a:pt x="9842" y="3907"/>
                  </a:lnTo>
                  <a:cubicBezTo>
                    <a:pt x="9895" y="4050"/>
                    <a:pt x="9947" y="4192"/>
                    <a:pt x="10000" y="4335"/>
                  </a:cubicBezTo>
                  <a:cubicBezTo>
                    <a:pt x="9977" y="4358"/>
                    <a:pt x="9955" y="4382"/>
                    <a:pt x="9932" y="4405"/>
                  </a:cubicBezTo>
                  <a:lnTo>
                    <a:pt x="9685" y="4498"/>
                  </a:lnTo>
                  <a:lnTo>
                    <a:pt x="9122" y="4607"/>
                  </a:lnTo>
                  <a:lnTo>
                    <a:pt x="7658" y="4747"/>
                  </a:lnTo>
                  <a:lnTo>
                    <a:pt x="7342" y="4825"/>
                  </a:lnTo>
                  <a:cubicBezTo>
                    <a:pt x="7290" y="4872"/>
                    <a:pt x="7237" y="4918"/>
                    <a:pt x="7185" y="4965"/>
                  </a:cubicBezTo>
                  <a:lnTo>
                    <a:pt x="7590" y="5183"/>
                  </a:lnTo>
                  <a:lnTo>
                    <a:pt x="7748" y="5300"/>
                  </a:lnTo>
                  <a:lnTo>
                    <a:pt x="7748" y="5385"/>
                  </a:lnTo>
                  <a:cubicBezTo>
                    <a:pt x="7718" y="5414"/>
                    <a:pt x="7688" y="5442"/>
                    <a:pt x="7658" y="5471"/>
                  </a:cubicBezTo>
                  <a:lnTo>
                    <a:pt x="7185" y="5774"/>
                  </a:lnTo>
                  <a:lnTo>
                    <a:pt x="7590" y="5969"/>
                  </a:lnTo>
                  <a:lnTo>
                    <a:pt x="8131" y="6109"/>
                  </a:lnTo>
                  <a:lnTo>
                    <a:pt x="7748" y="6272"/>
                  </a:lnTo>
                  <a:lnTo>
                    <a:pt x="7095" y="6381"/>
                  </a:lnTo>
                  <a:lnTo>
                    <a:pt x="7500" y="6693"/>
                  </a:lnTo>
                  <a:lnTo>
                    <a:pt x="6059" y="6669"/>
                  </a:lnTo>
                  <a:lnTo>
                    <a:pt x="5721" y="6965"/>
                  </a:lnTo>
                  <a:lnTo>
                    <a:pt x="5901" y="7105"/>
                  </a:lnTo>
                  <a:lnTo>
                    <a:pt x="6149" y="7268"/>
                  </a:lnTo>
                  <a:lnTo>
                    <a:pt x="6149" y="7354"/>
                  </a:lnTo>
                  <a:lnTo>
                    <a:pt x="5721" y="7502"/>
                  </a:lnTo>
                  <a:lnTo>
                    <a:pt x="5338" y="7626"/>
                  </a:lnTo>
                  <a:lnTo>
                    <a:pt x="4797" y="7774"/>
                  </a:lnTo>
                  <a:lnTo>
                    <a:pt x="4527" y="8218"/>
                  </a:lnTo>
                  <a:cubicBezTo>
                    <a:pt x="4580" y="8423"/>
                    <a:pt x="4632" y="8628"/>
                    <a:pt x="4685" y="8833"/>
                  </a:cubicBezTo>
                  <a:lnTo>
                    <a:pt x="3687" y="10238"/>
                  </a:lnTo>
                </a:path>
              </a:pathLst>
            </a:custGeom>
            <a:solidFill>
              <a:srgbClr val="F4C4C5"/>
            </a:solidFill>
            <a:ln w="12700" cmpd="sng">
              <a:solidFill>
                <a:schemeClr val="bg1">
                  <a:lumMod val="95000"/>
                </a:schemeClr>
              </a:solidFill>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4" name="Freeform 263"/>
            <p:cNvSpPr>
              <a:spLocks/>
            </p:cNvSpPr>
            <p:nvPr/>
          </p:nvSpPr>
          <p:spPr bwMode="auto">
            <a:xfrm>
              <a:off x="2898212" y="5282955"/>
              <a:ext cx="144578" cy="460559"/>
            </a:xfrm>
            <a:custGeom>
              <a:avLst/>
              <a:gdLst>
                <a:gd name="connsiteX0" fmla="*/ 5166 w 12637"/>
                <a:gd name="connsiteY0" fmla="*/ 0 h 10000"/>
                <a:gd name="connsiteX1" fmla="*/ 8647 w 12637"/>
                <a:gd name="connsiteY1" fmla="*/ 0 h 10000"/>
                <a:gd name="connsiteX2" fmla="*/ 8736 w 12637"/>
                <a:gd name="connsiteY2" fmla="*/ 468 h 10000"/>
                <a:gd name="connsiteX3" fmla="*/ 9468 w 12637"/>
                <a:gd name="connsiteY3" fmla="*/ 785 h 10000"/>
                <a:gd name="connsiteX4" fmla="*/ 9667 w 12637"/>
                <a:gd name="connsiteY4" fmla="*/ 906 h 10000"/>
                <a:gd name="connsiteX5" fmla="*/ 9756 w 12637"/>
                <a:gd name="connsiteY5" fmla="*/ 1016 h 10000"/>
                <a:gd name="connsiteX6" fmla="*/ 9601 w 12637"/>
                <a:gd name="connsiteY6" fmla="*/ 1149 h 10000"/>
                <a:gd name="connsiteX7" fmla="*/ 9113 w 12637"/>
                <a:gd name="connsiteY7" fmla="*/ 1363 h 10000"/>
                <a:gd name="connsiteX8" fmla="*/ 9113 w 12637"/>
                <a:gd name="connsiteY8" fmla="*/ 1998 h 10000"/>
                <a:gd name="connsiteX9" fmla="*/ 8182 w 12637"/>
                <a:gd name="connsiteY9" fmla="*/ 2038 h 10000"/>
                <a:gd name="connsiteX10" fmla="*/ 7539 w 12637"/>
                <a:gd name="connsiteY10" fmla="*/ 2148 h 10000"/>
                <a:gd name="connsiteX11" fmla="*/ 7295 w 12637"/>
                <a:gd name="connsiteY11" fmla="*/ 2206 h 10000"/>
                <a:gd name="connsiteX12" fmla="*/ 7206 w 12637"/>
                <a:gd name="connsiteY12" fmla="*/ 2333 h 10000"/>
                <a:gd name="connsiteX13" fmla="*/ 7206 w 12637"/>
                <a:gd name="connsiteY13" fmla="*/ 2413 h 10000"/>
                <a:gd name="connsiteX14" fmla="*/ 7472 w 12637"/>
                <a:gd name="connsiteY14" fmla="*/ 2517 h 10000"/>
                <a:gd name="connsiteX15" fmla="*/ 8027 w 12637"/>
                <a:gd name="connsiteY15" fmla="*/ 2719 h 10000"/>
                <a:gd name="connsiteX16" fmla="*/ 8093 w 12637"/>
                <a:gd name="connsiteY16" fmla="*/ 2962 h 10000"/>
                <a:gd name="connsiteX17" fmla="*/ 7627 w 12637"/>
                <a:gd name="connsiteY17" fmla="*/ 3176 h 10000"/>
                <a:gd name="connsiteX18" fmla="*/ 6896 w 12637"/>
                <a:gd name="connsiteY18" fmla="*/ 3337 h 10000"/>
                <a:gd name="connsiteX19" fmla="*/ 6652 w 12637"/>
                <a:gd name="connsiteY19" fmla="*/ 3505 h 10000"/>
                <a:gd name="connsiteX20" fmla="*/ 6497 w 12637"/>
                <a:gd name="connsiteY20" fmla="*/ 3736 h 10000"/>
                <a:gd name="connsiteX21" fmla="*/ 6652 w 12637"/>
                <a:gd name="connsiteY21" fmla="*/ 3978 h 10000"/>
                <a:gd name="connsiteX22" fmla="*/ 6585 w 12637"/>
                <a:gd name="connsiteY22" fmla="*/ 4244 h 10000"/>
                <a:gd name="connsiteX23" fmla="*/ 6275 w 12637"/>
                <a:gd name="connsiteY23" fmla="*/ 4376 h 10000"/>
                <a:gd name="connsiteX24" fmla="*/ 5876 w 12637"/>
                <a:gd name="connsiteY24" fmla="*/ 4452 h 10000"/>
                <a:gd name="connsiteX25" fmla="*/ 5721 w 12637"/>
                <a:gd name="connsiteY25" fmla="*/ 4555 h 10000"/>
                <a:gd name="connsiteX26" fmla="*/ 5787 w 12637"/>
                <a:gd name="connsiteY26" fmla="*/ 4659 h 10000"/>
                <a:gd name="connsiteX27" fmla="*/ 6186 w 12637"/>
                <a:gd name="connsiteY27" fmla="*/ 4763 h 10000"/>
                <a:gd name="connsiteX28" fmla="*/ 6275 w 12637"/>
                <a:gd name="connsiteY28" fmla="*/ 4867 h 10000"/>
                <a:gd name="connsiteX29" fmla="*/ 6186 w 12637"/>
                <a:gd name="connsiteY29" fmla="*/ 4948 h 10000"/>
                <a:gd name="connsiteX30" fmla="*/ 5876 w 12637"/>
                <a:gd name="connsiteY30" fmla="*/ 5092 h 10000"/>
                <a:gd name="connsiteX31" fmla="*/ 5721 w 12637"/>
                <a:gd name="connsiteY31" fmla="*/ 5300 h 10000"/>
                <a:gd name="connsiteX32" fmla="*/ 5942 w 12637"/>
                <a:gd name="connsiteY32" fmla="*/ 5485 h 10000"/>
                <a:gd name="connsiteX33" fmla="*/ 6275 w 12637"/>
                <a:gd name="connsiteY33" fmla="*/ 5566 h 10000"/>
                <a:gd name="connsiteX34" fmla="*/ 6275 w 12637"/>
                <a:gd name="connsiteY34" fmla="*/ 5774 h 10000"/>
                <a:gd name="connsiteX35" fmla="*/ 7073 w 12637"/>
                <a:gd name="connsiteY35" fmla="*/ 5791 h 10000"/>
                <a:gd name="connsiteX36" fmla="*/ 7472 w 12637"/>
                <a:gd name="connsiteY36" fmla="*/ 5872 h 10000"/>
                <a:gd name="connsiteX37" fmla="*/ 7295 w 12637"/>
                <a:gd name="connsiteY37" fmla="*/ 6068 h 10000"/>
                <a:gd name="connsiteX38" fmla="*/ 7007 w 12637"/>
                <a:gd name="connsiteY38" fmla="*/ 6068 h 10000"/>
                <a:gd name="connsiteX39" fmla="*/ 6275 w 12637"/>
                <a:gd name="connsiteY39" fmla="*/ 5976 h 10000"/>
                <a:gd name="connsiteX40" fmla="*/ 5721 w 12637"/>
                <a:gd name="connsiteY40" fmla="*/ 6045 h 10000"/>
                <a:gd name="connsiteX41" fmla="*/ 5565 w 12637"/>
                <a:gd name="connsiteY41" fmla="*/ 6184 h 10000"/>
                <a:gd name="connsiteX42" fmla="*/ 5632 w 12637"/>
                <a:gd name="connsiteY42" fmla="*/ 6391 h 10000"/>
                <a:gd name="connsiteX43" fmla="*/ 5942 w 12637"/>
                <a:gd name="connsiteY43" fmla="*/ 6582 h 10000"/>
                <a:gd name="connsiteX44" fmla="*/ 6741 w 12637"/>
                <a:gd name="connsiteY44" fmla="*/ 6617 h 10000"/>
                <a:gd name="connsiteX45" fmla="*/ 7140 w 12637"/>
                <a:gd name="connsiteY45" fmla="*/ 6778 h 10000"/>
                <a:gd name="connsiteX46" fmla="*/ 7007 w 12637"/>
                <a:gd name="connsiteY46" fmla="*/ 7032 h 10000"/>
                <a:gd name="connsiteX47" fmla="*/ 6341 w 12637"/>
                <a:gd name="connsiteY47" fmla="*/ 7194 h 10000"/>
                <a:gd name="connsiteX48" fmla="*/ 5565 w 12637"/>
                <a:gd name="connsiteY48" fmla="*/ 7298 h 10000"/>
                <a:gd name="connsiteX49" fmla="*/ 5255 w 12637"/>
                <a:gd name="connsiteY49" fmla="*/ 7512 h 10000"/>
                <a:gd name="connsiteX50" fmla="*/ 5255 w 12637"/>
                <a:gd name="connsiteY50" fmla="*/ 7714 h 10000"/>
                <a:gd name="connsiteX51" fmla="*/ 5632 w 12637"/>
                <a:gd name="connsiteY51" fmla="*/ 7835 h 10000"/>
                <a:gd name="connsiteX52" fmla="*/ 5632 w 12637"/>
                <a:gd name="connsiteY52" fmla="*/ 7979 h 10000"/>
                <a:gd name="connsiteX53" fmla="*/ 5255 w 12637"/>
                <a:gd name="connsiteY53" fmla="*/ 8100 h 10000"/>
                <a:gd name="connsiteX54" fmla="*/ 4612 w 12637"/>
                <a:gd name="connsiteY54" fmla="*/ 8124 h 10000"/>
                <a:gd name="connsiteX55" fmla="*/ 4279 w 12637"/>
                <a:gd name="connsiteY55" fmla="*/ 8204 h 10000"/>
                <a:gd name="connsiteX56" fmla="*/ 4124 w 12637"/>
                <a:gd name="connsiteY56" fmla="*/ 8314 h 10000"/>
                <a:gd name="connsiteX57" fmla="*/ 4124 w 12637"/>
                <a:gd name="connsiteY57" fmla="*/ 8620 h 10000"/>
                <a:gd name="connsiteX58" fmla="*/ 4191 w 12637"/>
                <a:gd name="connsiteY58" fmla="*/ 8741 h 10000"/>
                <a:gd name="connsiteX59" fmla="*/ 4457 w 12637"/>
                <a:gd name="connsiteY59" fmla="*/ 8828 h 10000"/>
                <a:gd name="connsiteX60" fmla="*/ 4612 w 12637"/>
                <a:gd name="connsiteY60" fmla="*/ 8845 h 10000"/>
                <a:gd name="connsiteX61" fmla="*/ 4834 w 12637"/>
                <a:gd name="connsiteY61" fmla="*/ 8828 h 10000"/>
                <a:gd name="connsiteX62" fmla="*/ 5255 w 12637"/>
                <a:gd name="connsiteY62" fmla="*/ 8788 h 10000"/>
                <a:gd name="connsiteX63" fmla="*/ 5455 w 12637"/>
                <a:gd name="connsiteY63" fmla="*/ 8828 h 10000"/>
                <a:gd name="connsiteX64" fmla="*/ 5632 w 12637"/>
                <a:gd name="connsiteY64" fmla="*/ 9221 h 10000"/>
                <a:gd name="connsiteX65" fmla="*/ 5942 w 12637"/>
                <a:gd name="connsiteY65" fmla="*/ 9319 h 10000"/>
                <a:gd name="connsiteX66" fmla="*/ 7472 w 12637"/>
                <a:gd name="connsiteY66" fmla="*/ 9301 h 10000"/>
                <a:gd name="connsiteX67" fmla="*/ 10000 w 12637"/>
                <a:gd name="connsiteY67" fmla="*/ 9319 h 10000"/>
                <a:gd name="connsiteX68" fmla="*/ 10000 w 12637"/>
                <a:gd name="connsiteY68" fmla="*/ 9423 h 10000"/>
                <a:gd name="connsiteX69" fmla="*/ 9933 w 12637"/>
                <a:gd name="connsiteY69" fmla="*/ 9509 h 10000"/>
                <a:gd name="connsiteX70" fmla="*/ 9601 w 12637"/>
                <a:gd name="connsiteY70" fmla="*/ 9527 h 10000"/>
                <a:gd name="connsiteX71" fmla="*/ 8027 w 12637"/>
                <a:gd name="connsiteY71" fmla="*/ 9671 h 10000"/>
                <a:gd name="connsiteX72" fmla="*/ 7539 w 12637"/>
                <a:gd name="connsiteY72" fmla="*/ 9775 h 10000"/>
                <a:gd name="connsiteX73" fmla="*/ 7140 w 12637"/>
                <a:gd name="connsiteY73" fmla="*/ 9873 h 10000"/>
                <a:gd name="connsiteX74" fmla="*/ 6741 w 12637"/>
                <a:gd name="connsiteY74" fmla="*/ 9977 h 10000"/>
                <a:gd name="connsiteX75" fmla="*/ 6341 w 12637"/>
                <a:gd name="connsiteY75" fmla="*/ 10000 h 10000"/>
                <a:gd name="connsiteX76" fmla="*/ 5565 w 12637"/>
                <a:gd name="connsiteY76" fmla="*/ 9896 h 10000"/>
                <a:gd name="connsiteX77" fmla="*/ 4678 w 12637"/>
                <a:gd name="connsiteY77" fmla="*/ 9873 h 10000"/>
                <a:gd name="connsiteX78" fmla="*/ 4191 w 12637"/>
                <a:gd name="connsiteY78" fmla="*/ 9792 h 10000"/>
                <a:gd name="connsiteX79" fmla="*/ 3902 w 12637"/>
                <a:gd name="connsiteY79" fmla="*/ 9758 h 10000"/>
                <a:gd name="connsiteX80" fmla="*/ 3836 w 12637"/>
                <a:gd name="connsiteY80" fmla="*/ 9694 h 10000"/>
                <a:gd name="connsiteX81" fmla="*/ 3725 w 12637"/>
                <a:gd name="connsiteY81" fmla="*/ 9567 h 10000"/>
                <a:gd name="connsiteX82" fmla="*/ 3415 w 12637"/>
                <a:gd name="connsiteY82" fmla="*/ 9486 h 10000"/>
                <a:gd name="connsiteX83" fmla="*/ 2949 w 12637"/>
                <a:gd name="connsiteY83" fmla="*/ 9446 h 10000"/>
                <a:gd name="connsiteX84" fmla="*/ 2550 w 12637"/>
                <a:gd name="connsiteY84" fmla="*/ 9469 h 10000"/>
                <a:gd name="connsiteX85" fmla="*/ 2239 w 12637"/>
                <a:gd name="connsiteY85" fmla="*/ 9365 h 10000"/>
                <a:gd name="connsiteX86" fmla="*/ 2084 w 12637"/>
                <a:gd name="connsiteY86" fmla="*/ 9284 h 10000"/>
                <a:gd name="connsiteX87" fmla="*/ 1574 w 12637"/>
                <a:gd name="connsiteY87" fmla="*/ 9174 h 10000"/>
                <a:gd name="connsiteX88" fmla="*/ 1375 w 12637"/>
                <a:gd name="connsiteY88" fmla="*/ 9140 h 10000"/>
                <a:gd name="connsiteX89" fmla="*/ 1197 w 12637"/>
                <a:gd name="connsiteY89" fmla="*/ 8955 h 10000"/>
                <a:gd name="connsiteX90" fmla="*/ 1197 w 12637"/>
                <a:gd name="connsiteY90" fmla="*/ 8845 h 10000"/>
                <a:gd name="connsiteX91" fmla="*/ 1197 w 12637"/>
                <a:gd name="connsiteY91" fmla="*/ 8724 h 10000"/>
                <a:gd name="connsiteX92" fmla="*/ 1109 w 12637"/>
                <a:gd name="connsiteY92" fmla="*/ 8516 h 10000"/>
                <a:gd name="connsiteX93" fmla="*/ 798 w 12637"/>
                <a:gd name="connsiteY93" fmla="*/ 8389 h 10000"/>
                <a:gd name="connsiteX94" fmla="*/ 865 w 12637"/>
                <a:gd name="connsiteY94" fmla="*/ 8314 h 10000"/>
                <a:gd name="connsiteX95" fmla="*/ 1109 w 12637"/>
                <a:gd name="connsiteY95" fmla="*/ 8285 h 10000"/>
                <a:gd name="connsiteX96" fmla="*/ 1530 w 12637"/>
                <a:gd name="connsiteY96" fmla="*/ 8187 h 10000"/>
                <a:gd name="connsiteX97" fmla="*/ 1663 w 12637"/>
                <a:gd name="connsiteY97" fmla="*/ 8100 h 10000"/>
                <a:gd name="connsiteX98" fmla="*/ 1729 w 12637"/>
                <a:gd name="connsiteY98" fmla="*/ 8060 h 10000"/>
                <a:gd name="connsiteX99" fmla="*/ 1441 w 12637"/>
                <a:gd name="connsiteY99" fmla="*/ 7979 h 10000"/>
                <a:gd name="connsiteX100" fmla="*/ 1375 w 12637"/>
                <a:gd name="connsiteY100" fmla="*/ 7754 h 10000"/>
                <a:gd name="connsiteX101" fmla="*/ 1530 w 12637"/>
                <a:gd name="connsiteY101" fmla="*/ 7627 h 10000"/>
                <a:gd name="connsiteX102" fmla="*/ 1818 w 12637"/>
                <a:gd name="connsiteY102" fmla="*/ 7529 h 10000"/>
                <a:gd name="connsiteX103" fmla="*/ 1996 w 12637"/>
                <a:gd name="connsiteY103" fmla="*/ 7442 h 10000"/>
                <a:gd name="connsiteX104" fmla="*/ 2151 w 12637"/>
                <a:gd name="connsiteY104" fmla="*/ 7419 h 10000"/>
                <a:gd name="connsiteX105" fmla="*/ 1818 w 12637"/>
                <a:gd name="connsiteY105" fmla="*/ 7338 h 10000"/>
                <a:gd name="connsiteX106" fmla="*/ 1441 w 12637"/>
                <a:gd name="connsiteY106" fmla="*/ 7298 h 10000"/>
                <a:gd name="connsiteX107" fmla="*/ 1197 w 12637"/>
                <a:gd name="connsiteY107" fmla="*/ 7194 h 10000"/>
                <a:gd name="connsiteX108" fmla="*/ 1729 w 12637"/>
                <a:gd name="connsiteY108" fmla="*/ 7096 h 10000"/>
                <a:gd name="connsiteX109" fmla="*/ 1375 w 12637"/>
                <a:gd name="connsiteY109" fmla="*/ 6986 h 10000"/>
                <a:gd name="connsiteX110" fmla="*/ 554 w 12637"/>
                <a:gd name="connsiteY110" fmla="*/ 6963 h 10000"/>
                <a:gd name="connsiteX111" fmla="*/ 244 w 12637"/>
                <a:gd name="connsiteY111" fmla="*/ 6946 h 10000"/>
                <a:gd name="connsiteX112" fmla="*/ 89 w 12637"/>
                <a:gd name="connsiteY112" fmla="*/ 6888 h 10000"/>
                <a:gd name="connsiteX113" fmla="*/ 0 w 12637"/>
                <a:gd name="connsiteY113" fmla="*/ 6778 h 10000"/>
                <a:gd name="connsiteX114" fmla="*/ 89 w 12637"/>
                <a:gd name="connsiteY114" fmla="*/ 6657 h 10000"/>
                <a:gd name="connsiteX115" fmla="*/ 244 w 12637"/>
                <a:gd name="connsiteY115" fmla="*/ 6582 h 10000"/>
                <a:gd name="connsiteX116" fmla="*/ 488 w 12637"/>
                <a:gd name="connsiteY116" fmla="*/ 6582 h 10000"/>
                <a:gd name="connsiteX117" fmla="*/ 865 w 12637"/>
                <a:gd name="connsiteY117" fmla="*/ 6582 h 10000"/>
                <a:gd name="connsiteX118" fmla="*/ 1020 w 12637"/>
                <a:gd name="connsiteY118" fmla="*/ 6657 h 10000"/>
                <a:gd name="connsiteX119" fmla="*/ 1663 w 12637"/>
                <a:gd name="connsiteY119" fmla="*/ 6657 h 10000"/>
                <a:gd name="connsiteX120" fmla="*/ 2151 w 12637"/>
                <a:gd name="connsiteY120" fmla="*/ 6657 h 10000"/>
                <a:gd name="connsiteX121" fmla="*/ 2461 w 12637"/>
                <a:gd name="connsiteY121" fmla="*/ 6617 h 10000"/>
                <a:gd name="connsiteX122" fmla="*/ 2550 w 12637"/>
                <a:gd name="connsiteY122" fmla="*/ 6432 h 10000"/>
                <a:gd name="connsiteX123" fmla="*/ 2461 w 12637"/>
                <a:gd name="connsiteY123" fmla="*/ 6207 h 10000"/>
                <a:gd name="connsiteX124" fmla="*/ 2550 w 12637"/>
                <a:gd name="connsiteY124" fmla="*/ 6126 h 10000"/>
                <a:gd name="connsiteX125" fmla="*/ 2949 w 12637"/>
                <a:gd name="connsiteY125" fmla="*/ 5976 h 10000"/>
                <a:gd name="connsiteX126" fmla="*/ 3259 w 12637"/>
                <a:gd name="connsiteY126" fmla="*/ 5941 h 10000"/>
                <a:gd name="connsiteX127" fmla="*/ 2794 w 12637"/>
                <a:gd name="connsiteY127" fmla="*/ 5710 h 10000"/>
                <a:gd name="connsiteX128" fmla="*/ 2705 w 12637"/>
                <a:gd name="connsiteY128" fmla="*/ 5468 h 10000"/>
                <a:gd name="connsiteX129" fmla="*/ 2949 w 12637"/>
                <a:gd name="connsiteY129" fmla="*/ 5237 h 10000"/>
                <a:gd name="connsiteX130" fmla="*/ 3171 w 12637"/>
                <a:gd name="connsiteY130" fmla="*/ 5012 h 10000"/>
                <a:gd name="connsiteX131" fmla="*/ 3104 w 12637"/>
                <a:gd name="connsiteY131" fmla="*/ 4786 h 10000"/>
                <a:gd name="connsiteX132" fmla="*/ 3016 w 12637"/>
                <a:gd name="connsiteY132" fmla="*/ 4682 h 10000"/>
                <a:gd name="connsiteX133" fmla="*/ 3171 w 12637"/>
                <a:gd name="connsiteY133" fmla="*/ 4573 h 10000"/>
                <a:gd name="connsiteX134" fmla="*/ 3104 w 12637"/>
                <a:gd name="connsiteY134" fmla="*/ 4538 h 10000"/>
                <a:gd name="connsiteX135" fmla="*/ 2860 w 12637"/>
                <a:gd name="connsiteY135" fmla="*/ 4555 h 10000"/>
                <a:gd name="connsiteX136" fmla="*/ 2550 w 12637"/>
                <a:gd name="connsiteY136" fmla="*/ 4642 h 10000"/>
                <a:gd name="connsiteX137" fmla="*/ 1929 w 12637"/>
                <a:gd name="connsiteY137" fmla="*/ 4682 h 10000"/>
                <a:gd name="connsiteX138" fmla="*/ 1663 w 12637"/>
                <a:gd name="connsiteY138" fmla="*/ 4659 h 10000"/>
                <a:gd name="connsiteX139" fmla="*/ 1574 w 12637"/>
                <a:gd name="connsiteY139" fmla="*/ 4452 h 10000"/>
                <a:gd name="connsiteX140" fmla="*/ 1574 w 12637"/>
                <a:gd name="connsiteY140" fmla="*/ 4244 h 10000"/>
                <a:gd name="connsiteX141" fmla="*/ 1663 w 12637"/>
                <a:gd name="connsiteY141" fmla="*/ 4042 h 10000"/>
                <a:gd name="connsiteX142" fmla="*/ 1818 w 12637"/>
                <a:gd name="connsiteY142" fmla="*/ 3839 h 10000"/>
                <a:gd name="connsiteX143" fmla="*/ 1929 w 12637"/>
                <a:gd name="connsiteY143" fmla="*/ 3736 h 10000"/>
                <a:gd name="connsiteX144" fmla="*/ 2084 w 12637"/>
                <a:gd name="connsiteY144" fmla="*/ 3672 h 10000"/>
                <a:gd name="connsiteX145" fmla="*/ 2151 w 12637"/>
                <a:gd name="connsiteY145" fmla="*/ 3603 h 10000"/>
                <a:gd name="connsiteX146" fmla="*/ 2239 w 12637"/>
                <a:gd name="connsiteY146" fmla="*/ 3482 h 10000"/>
                <a:gd name="connsiteX147" fmla="*/ 2550 w 12637"/>
                <a:gd name="connsiteY147" fmla="*/ 3279 h 10000"/>
                <a:gd name="connsiteX148" fmla="*/ 2395 w 12637"/>
                <a:gd name="connsiteY148" fmla="*/ 3112 h 10000"/>
                <a:gd name="connsiteX149" fmla="*/ 2239 w 12637"/>
                <a:gd name="connsiteY149" fmla="*/ 2950 h 10000"/>
                <a:gd name="connsiteX150" fmla="*/ 2084 w 12637"/>
                <a:gd name="connsiteY150" fmla="*/ 2789 h 10000"/>
                <a:gd name="connsiteX151" fmla="*/ 2084 w 12637"/>
                <a:gd name="connsiteY151" fmla="*/ 2639 h 10000"/>
                <a:gd name="connsiteX152" fmla="*/ 2239 w 12637"/>
                <a:gd name="connsiteY152" fmla="*/ 2494 h 10000"/>
                <a:gd name="connsiteX153" fmla="*/ 2461 w 12637"/>
                <a:gd name="connsiteY153" fmla="*/ 2390 h 10000"/>
                <a:gd name="connsiteX154" fmla="*/ 2860 w 12637"/>
                <a:gd name="connsiteY154" fmla="*/ 2309 h 10000"/>
                <a:gd name="connsiteX155" fmla="*/ 3259 w 12637"/>
                <a:gd name="connsiteY155" fmla="*/ 2292 h 10000"/>
                <a:gd name="connsiteX156" fmla="*/ 3659 w 12637"/>
                <a:gd name="connsiteY156" fmla="*/ 1963 h 10000"/>
                <a:gd name="connsiteX157" fmla="*/ 3725 w 12637"/>
                <a:gd name="connsiteY157" fmla="*/ 1853 h 10000"/>
                <a:gd name="connsiteX158" fmla="*/ 4124 w 12637"/>
                <a:gd name="connsiteY158" fmla="*/ 1547 h 10000"/>
                <a:gd name="connsiteX159" fmla="*/ 4346 w 12637"/>
                <a:gd name="connsiteY159" fmla="*/ 1467 h 10000"/>
                <a:gd name="connsiteX160" fmla="*/ 4745 w 12637"/>
                <a:gd name="connsiteY160" fmla="*/ 1201 h 10000"/>
                <a:gd name="connsiteX161" fmla="*/ 5011 w 12637"/>
                <a:gd name="connsiteY161" fmla="*/ 803 h 10000"/>
                <a:gd name="connsiteX162" fmla="*/ 5011 w 12637"/>
                <a:gd name="connsiteY162" fmla="*/ 785 h 10000"/>
                <a:gd name="connsiteX163" fmla="*/ 5078 w 12637"/>
                <a:gd name="connsiteY163" fmla="*/ 427 h 10000"/>
                <a:gd name="connsiteX164" fmla="*/ 12637 w 12637"/>
                <a:gd name="connsiteY164" fmla="*/ 1824 h 10000"/>
                <a:gd name="connsiteX0" fmla="*/ 5166 w 10000"/>
                <a:gd name="connsiteY0" fmla="*/ 0 h 10000"/>
                <a:gd name="connsiteX1" fmla="*/ 8647 w 10000"/>
                <a:gd name="connsiteY1" fmla="*/ 0 h 10000"/>
                <a:gd name="connsiteX2" fmla="*/ 8736 w 10000"/>
                <a:gd name="connsiteY2" fmla="*/ 468 h 10000"/>
                <a:gd name="connsiteX3" fmla="*/ 9468 w 10000"/>
                <a:gd name="connsiteY3" fmla="*/ 785 h 10000"/>
                <a:gd name="connsiteX4" fmla="*/ 9667 w 10000"/>
                <a:gd name="connsiteY4" fmla="*/ 906 h 10000"/>
                <a:gd name="connsiteX5" fmla="*/ 9756 w 10000"/>
                <a:gd name="connsiteY5" fmla="*/ 1016 h 10000"/>
                <a:gd name="connsiteX6" fmla="*/ 9601 w 10000"/>
                <a:gd name="connsiteY6" fmla="*/ 1149 h 10000"/>
                <a:gd name="connsiteX7" fmla="*/ 9113 w 10000"/>
                <a:gd name="connsiteY7" fmla="*/ 1363 h 10000"/>
                <a:gd name="connsiteX8" fmla="*/ 9113 w 10000"/>
                <a:gd name="connsiteY8" fmla="*/ 1998 h 10000"/>
                <a:gd name="connsiteX9" fmla="*/ 8182 w 10000"/>
                <a:gd name="connsiteY9" fmla="*/ 2038 h 10000"/>
                <a:gd name="connsiteX10" fmla="*/ 7539 w 10000"/>
                <a:gd name="connsiteY10" fmla="*/ 2148 h 10000"/>
                <a:gd name="connsiteX11" fmla="*/ 7295 w 10000"/>
                <a:gd name="connsiteY11" fmla="*/ 2206 h 10000"/>
                <a:gd name="connsiteX12" fmla="*/ 7206 w 10000"/>
                <a:gd name="connsiteY12" fmla="*/ 2333 h 10000"/>
                <a:gd name="connsiteX13" fmla="*/ 7206 w 10000"/>
                <a:gd name="connsiteY13" fmla="*/ 2413 h 10000"/>
                <a:gd name="connsiteX14" fmla="*/ 7472 w 10000"/>
                <a:gd name="connsiteY14" fmla="*/ 2517 h 10000"/>
                <a:gd name="connsiteX15" fmla="*/ 8027 w 10000"/>
                <a:gd name="connsiteY15" fmla="*/ 2719 h 10000"/>
                <a:gd name="connsiteX16" fmla="*/ 8093 w 10000"/>
                <a:gd name="connsiteY16" fmla="*/ 2962 h 10000"/>
                <a:gd name="connsiteX17" fmla="*/ 7627 w 10000"/>
                <a:gd name="connsiteY17" fmla="*/ 3176 h 10000"/>
                <a:gd name="connsiteX18" fmla="*/ 6896 w 10000"/>
                <a:gd name="connsiteY18" fmla="*/ 3337 h 10000"/>
                <a:gd name="connsiteX19" fmla="*/ 6652 w 10000"/>
                <a:gd name="connsiteY19" fmla="*/ 3505 h 10000"/>
                <a:gd name="connsiteX20" fmla="*/ 6497 w 10000"/>
                <a:gd name="connsiteY20" fmla="*/ 3736 h 10000"/>
                <a:gd name="connsiteX21" fmla="*/ 6652 w 10000"/>
                <a:gd name="connsiteY21" fmla="*/ 3978 h 10000"/>
                <a:gd name="connsiteX22" fmla="*/ 6585 w 10000"/>
                <a:gd name="connsiteY22" fmla="*/ 4244 h 10000"/>
                <a:gd name="connsiteX23" fmla="*/ 6275 w 10000"/>
                <a:gd name="connsiteY23" fmla="*/ 4376 h 10000"/>
                <a:gd name="connsiteX24" fmla="*/ 5876 w 10000"/>
                <a:gd name="connsiteY24" fmla="*/ 4452 h 10000"/>
                <a:gd name="connsiteX25" fmla="*/ 5721 w 10000"/>
                <a:gd name="connsiteY25" fmla="*/ 4555 h 10000"/>
                <a:gd name="connsiteX26" fmla="*/ 5787 w 10000"/>
                <a:gd name="connsiteY26" fmla="*/ 4659 h 10000"/>
                <a:gd name="connsiteX27" fmla="*/ 6186 w 10000"/>
                <a:gd name="connsiteY27" fmla="*/ 4763 h 10000"/>
                <a:gd name="connsiteX28" fmla="*/ 6275 w 10000"/>
                <a:gd name="connsiteY28" fmla="*/ 4867 h 10000"/>
                <a:gd name="connsiteX29" fmla="*/ 6186 w 10000"/>
                <a:gd name="connsiteY29" fmla="*/ 4948 h 10000"/>
                <a:gd name="connsiteX30" fmla="*/ 5876 w 10000"/>
                <a:gd name="connsiteY30" fmla="*/ 5092 h 10000"/>
                <a:gd name="connsiteX31" fmla="*/ 5721 w 10000"/>
                <a:gd name="connsiteY31" fmla="*/ 5300 h 10000"/>
                <a:gd name="connsiteX32" fmla="*/ 5942 w 10000"/>
                <a:gd name="connsiteY32" fmla="*/ 5485 h 10000"/>
                <a:gd name="connsiteX33" fmla="*/ 6275 w 10000"/>
                <a:gd name="connsiteY33" fmla="*/ 5566 h 10000"/>
                <a:gd name="connsiteX34" fmla="*/ 6275 w 10000"/>
                <a:gd name="connsiteY34" fmla="*/ 5774 h 10000"/>
                <a:gd name="connsiteX35" fmla="*/ 7073 w 10000"/>
                <a:gd name="connsiteY35" fmla="*/ 5791 h 10000"/>
                <a:gd name="connsiteX36" fmla="*/ 7472 w 10000"/>
                <a:gd name="connsiteY36" fmla="*/ 5872 h 10000"/>
                <a:gd name="connsiteX37" fmla="*/ 7295 w 10000"/>
                <a:gd name="connsiteY37" fmla="*/ 6068 h 10000"/>
                <a:gd name="connsiteX38" fmla="*/ 7007 w 10000"/>
                <a:gd name="connsiteY38" fmla="*/ 6068 h 10000"/>
                <a:gd name="connsiteX39" fmla="*/ 6275 w 10000"/>
                <a:gd name="connsiteY39" fmla="*/ 5976 h 10000"/>
                <a:gd name="connsiteX40" fmla="*/ 5721 w 10000"/>
                <a:gd name="connsiteY40" fmla="*/ 6045 h 10000"/>
                <a:gd name="connsiteX41" fmla="*/ 5565 w 10000"/>
                <a:gd name="connsiteY41" fmla="*/ 6184 h 10000"/>
                <a:gd name="connsiteX42" fmla="*/ 5632 w 10000"/>
                <a:gd name="connsiteY42" fmla="*/ 6391 h 10000"/>
                <a:gd name="connsiteX43" fmla="*/ 5942 w 10000"/>
                <a:gd name="connsiteY43" fmla="*/ 6582 h 10000"/>
                <a:gd name="connsiteX44" fmla="*/ 6741 w 10000"/>
                <a:gd name="connsiteY44" fmla="*/ 6617 h 10000"/>
                <a:gd name="connsiteX45" fmla="*/ 7140 w 10000"/>
                <a:gd name="connsiteY45" fmla="*/ 6778 h 10000"/>
                <a:gd name="connsiteX46" fmla="*/ 7007 w 10000"/>
                <a:gd name="connsiteY46" fmla="*/ 7032 h 10000"/>
                <a:gd name="connsiteX47" fmla="*/ 6341 w 10000"/>
                <a:gd name="connsiteY47" fmla="*/ 7194 h 10000"/>
                <a:gd name="connsiteX48" fmla="*/ 5565 w 10000"/>
                <a:gd name="connsiteY48" fmla="*/ 7298 h 10000"/>
                <a:gd name="connsiteX49" fmla="*/ 5255 w 10000"/>
                <a:gd name="connsiteY49" fmla="*/ 7512 h 10000"/>
                <a:gd name="connsiteX50" fmla="*/ 5255 w 10000"/>
                <a:gd name="connsiteY50" fmla="*/ 7714 h 10000"/>
                <a:gd name="connsiteX51" fmla="*/ 5632 w 10000"/>
                <a:gd name="connsiteY51" fmla="*/ 7835 h 10000"/>
                <a:gd name="connsiteX52" fmla="*/ 5632 w 10000"/>
                <a:gd name="connsiteY52" fmla="*/ 7979 h 10000"/>
                <a:gd name="connsiteX53" fmla="*/ 5255 w 10000"/>
                <a:gd name="connsiteY53" fmla="*/ 8100 h 10000"/>
                <a:gd name="connsiteX54" fmla="*/ 4612 w 10000"/>
                <a:gd name="connsiteY54" fmla="*/ 8124 h 10000"/>
                <a:gd name="connsiteX55" fmla="*/ 4279 w 10000"/>
                <a:gd name="connsiteY55" fmla="*/ 8204 h 10000"/>
                <a:gd name="connsiteX56" fmla="*/ 4124 w 10000"/>
                <a:gd name="connsiteY56" fmla="*/ 8314 h 10000"/>
                <a:gd name="connsiteX57" fmla="*/ 4124 w 10000"/>
                <a:gd name="connsiteY57" fmla="*/ 8620 h 10000"/>
                <a:gd name="connsiteX58" fmla="*/ 4191 w 10000"/>
                <a:gd name="connsiteY58" fmla="*/ 8741 h 10000"/>
                <a:gd name="connsiteX59" fmla="*/ 4457 w 10000"/>
                <a:gd name="connsiteY59" fmla="*/ 8828 h 10000"/>
                <a:gd name="connsiteX60" fmla="*/ 4612 w 10000"/>
                <a:gd name="connsiteY60" fmla="*/ 8845 h 10000"/>
                <a:gd name="connsiteX61" fmla="*/ 4834 w 10000"/>
                <a:gd name="connsiteY61" fmla="*/ 8828 h 10000"/>
                <a:gd name="connsiteX62" fmla="*/ 5255 w 10000"/>
                <a:gd name="connsiteY62" fmla="*/ 8788 h 10000"/>
                <a:gd name="connsiteX63" fmla="*/ 5455 w 10000"/>
                <a:gd name="connsiteY63" fmla="*/ 8828 h 10000"/>
                <a:gd name="connsiteX64" fmla="*/ 5632 w 10000"/>
                <a:gd name="connsiteY64" fmla="*/ 9221 h 10000"/>
                <a:gd name="connsiteX65" fmla="*/ 5942 w 10000"/>
                <a:gd name="connsiteY65" fmla="*/ 9319 h 10000"/>
                <a:gd name="connsiteX66" fmla="*/ 7472 w 10000"/>
                <a:gd name="connsiteY66" fmla="*/ 9301 h 10000"/>
                <a:gd name="connsiteX67" fmla="*/ 10000 w 10000"/>
                <a:gd name="connsiteY67" fmla="*/ 9319 h 10000"/>
                <a:gd name="connsiteX68" fmla="*/ 10000 w 10000"/>
                <a:gd name="connsiteY68" fmla="*/ 9423 h 10000"/>
                <a:gd name="connsiteX69" fmla="*/ 9933 w 10000"/>
                <a:gd name="connsiteY69" fmla="*/ 9509 h 10000"/>
                <a:gd name="connsiteX70" fmla="*/ 9601 w 10000"/>
                <a:gd name="connsiteY70" fmla="*/ 9527 h 10000"/>
                <a:gd name="connsiteX71" fmla="*/ 8027 w 10000"/>
                <a:gd name="connsiteY71" fmla="*/ 9671 h 10000"/>
                <a:gd name="connsiteX72" fmla="*/ 7539 w 10000"/>
                <a:gd name="connsiteY72" fmla="*/ 9775 h 10000"/>
                <a:gd name="connsiteX73" fmla="*/ 7140 w 10000"/>
                <a:gd name="connsiteY73" fmla="*/ 9873 h 10000"/>
                <a:gd name="connsiteX74" fmla="*/ 6741 w 10000"/>
                <a:gd name="connsiteY74" fmla="*/ 9977 h 10000"/>
                <a:gd name="connsiteX75" fmla="*/ 6341 w 10000"/>
                <a:gd name="connsiteY75" fmla="*/ 10000 h 10000"/>
                <a:gd name="connsiteX76" fmla="*/ 5565 w 10000"/>
                <a:gd name="connsiteY76" fmla="*/ 9896 h 10000"/>
                <a:gd name="connsiteX77" fmla="*/ 4678 w 10000"/>
                <a:gd name="connsiteY77" fmla="*/ 9873 h 10000"/>
                <a:gd name="connsiteX78" fmla="*/ 4191 w 10000"/>
                <a:gd name="connsiteY78" fmla="*/ 9792 h 10000"/>
                <a:gd name="connsiteX79" fmla="*/ 3902 w 10000"/>
                <a:gd name="connsiteY79" fmla="*/ 9758 h 10000"/>
                <a:gd name="connsiteX80" fmla="*/ 3836 w 10000"/>
                <a:gd name="connsiteY80" fmla="*/ 9694 h 10000"/>
                <a:gd name="connsiteX81" fmla="*/ 3725 w 10000"/>
                <a:gd name="connsiteY81" fmla="*/ 9567 h 10000"/>
                <a:gd name="connsiteX82" fmla="*/ 3415 w 10000"/>
                <a:gd name="connsiteY82" fmla="*/ 9486 h 10000"/>
                <a:gd name="connsiteX83" fmla="*/ 2949 w 10000"/>
                <a:gd name="connsiteY83" fmla="*/ 9446 h 10000"/>
                <a:gd name="connsiteX84" fmla="*/ 2550 w 10000"/>
                <a:gd name="connsiteY84" fmla="*/ 9469 h 10000"/>
                <a:gd name="connsiteX85" fmla="*/ 2239 w 10000"/>
                <a:gd name="connsiteY85" fmla="*/ 9365 h 10000"/>
                <a:gd name="connsiteX86" fmla="*/ 2084 w 10000"/>
                <a:gd name="connsiteY86" fmla="*/ 9284 h 10000"/>
                <a:gd name="connsiteX87" fmla="*/ 1574 w 10000"/>
                <a:gd name="connsiteY87" fmla="*/ 9174 h 10000"/>
                <a:gd name="connsiteX88" fmla="*/ 1375 w 10000"/>
                <a:gd name="connsiteY88" fmla="*/ 9140 h 10000"/>
                <a:gd name="connsiteX89" fmla="*/ 1197 w 10000"/>
                <a:gd name="connsiteY89" fmla="*/ 8955 h 10000"/>
                <a:gd name="connsiteX90" fmla="*/ 1197 w 10000"/>
                <a:gd name="connsiteY90" fmla="*/ 8845 h 10000"/>
                <a:gd name="connsiteX91" fmla="*/ 1197 w 10000"/>
                <a:gd name="connsiteY91" fmla="*/ 8724 h 10000"/>
                <a:gd name="connsiteX92" fmla="*/ 1109 w 10000"/>
                <a:gd name="connsiteY92" fmla="*/ 8516 h 10000"/>
                <a:gd name="connsiteX93" fmla="*/ 798 w 10000"/>
                <a:gd name="connsiteY93" fmla="*/ 8389 h 10000"/>
                <a:gd name="connsiteX94" fmla="*/ 865 w 10000"/>
                <a:gd name="connsiteY94" fmla="*/ 8314 h 10000"/>
                <a:gd name="connsiteX95" fmla="*/ 1109 w 10000"/>
                <a:gd name="connsiteY95" fmla="*/ 8285 h 10000"/>
                <a:gd name="connsiteX96" fmla="*/ 1530 w 10000"/>
                <a:gd name="connsiteY96" fmla="*/ 8187 h 10000"/>
                <a:gd name="connsiteX97" fmla="*/ 1663 w 10000"/>
                <a:gd name="connsiteY97" fmla="*/ 8100 h 10000"/>
                <a:gd name="connsiteX98" fmla="*/ 1729 w 10000"/>
                <a:gd name="connsiteY98" fmla="*/ 8060 h 10000"/>
                <a:gd name="connsiteX99" fmla="*/ 1441 w 10000"/>
                <a:gd name="connsiteY99" fmla="*/ 7979 h 10000"/>
                <a:gd name="connsiteX100" fmla="*/ 1375 w 10000"/>
                <a:gd name="connsiteY100" fmla="*/ 7754 h 10000"/>
                <a:gd name="connsiteX101" fmla="*/ 1530 w 10000"/>
                <a:gd name="connsiteY101" fmla="*/ 7627 h 10000"/>
                <a:gd name="connsiteX102" fmla="*/ 1818 w 10000"/>
                <a:gd name="connsiteY102" fmla="*/ 7529 h 10000"/>
                <a:gd name="connsiteX103" fmla="*/ 1996 w 10000"/>
                <a:gd name="connsiteY103" fmla="*/ 7442 h 10000"/>
                <a:gd name="connsiteX104" fmla="*/ 2151 w 10000"/>
                <a:gd name="connsiteY104" fmla="*/ 7419 h 10000"/>
                <a:gd name="connsiteX105" fmla="*/ 1818 w 10000"/>
                <a:gd name="connsiteY105" fmla="*/ 7338 h 10000"/>
                <a:gd name="connsiteX106" fmla="*/ 1441 w 10000"/>
                <a:gd name="connsiteY106" fmla="*/ 7298 h 10000"/>
                <a:gd name="connsiteX107" fmla="*/ 1197 w 10000"/>
                <a:gd name="connsiteY107" fmla="*/ 7194 h 10000"/>
                <a:gd name="connsiteX108" fmla="*/ 1729 w 10000"/>
                <a:gd name="connsiteY108" fmla="*/ 7096 h 10000"/>
                <a:gd name="connsiteX109" fmla="*/ 1375 w 10000"/>
                <a:gd name="connsiteY109" fmla="*/ 6986 h 10000"/>
                <a:gd name="connsiteX110" fmla="*/ 554 w 10000"/>
                <a:gd name="connsiteY110" fmla="*/ 6963 h 10000"/>
                <a:gd name="connsiteX111" fmla="*/ 244 w 10000"/>
                <a:gd name="connsiteY111" fmla="*/ 6946 h 10000"/>
                <a:gd name="connsiteX112" fmla="*/ 89 w 10000"/>
                <a:gd name="connsiteY112" fmla="*/ 6888 h 10000"/>
                <a:gd name="connsiteX113" fmla="*/ 0 w 10000"/>
                <a:gd name="connsiteY113" fmla="*/ 6778 h 10000"/>
                <a:gd name="connsiteX114" fmla="*/ 89 w 10000"/>
                <a:gd name="connsiteY114" fmla="*/ 6657 h 10000"/>
                <a:gd name="connsiteX115" fmla="*/ 244 w 10000"/>
                <a:gd name="connsiteY115" fmla="*/ 6582 h 10000"/>
                <a:gd name="connsiteX116" fmla="*/ 488 w 10000"/>
                <a:gd name="connsiteY116" fmla="*/ 6582 h 10000"/>
                <a:gd name="connsiteX117" fmla="*/ 865 w 10000"/>
                <a:gd name="connsiteY117" fmla="*/ 6582 h 10000"/>
                <a:gd name="connsiteX118" fmla="*/ 1020 w 10000"/>
                <a:gd name="connsiteY118" fmla="*/ 6657 h 10000"/>
                <a:gd name="connsiteX119" fmla="*/ 1663 w 10000"/>
                <a:gd name="connsiteY119" fmla="*/ 6657 h 10000"/>
                <a:gd name="connsiteX120" fmla="*/ 2151 w 10000"/>
                <a:gd name="connsiteY120" fmla="*/ 6657 h 10000"/>
                <a:gd name="connsiteX121" fmla="*/ 2461 w 10000"/>
                <a:gd name="connsiteY121" fmla="*/ 6617 h 10000"/>
                <a:gd name="connsiteX122" fmla="*/ 2550 w 10000"/>
                <a:gd name="connsiteY122" fmla="*/ 6432 h 10000"/>
                <a:gd name="connsiteX123" fmla="*/ 2461 w 10000"/>
                <a:gd name="connsiteY123" fmla="*/ 6207 h 10000"/>
                <a:gd name="connsiteX124" fmla="*/ 2550 w 10000"/>
                <a:gd name="connsiteY124" fmla="*/ 6126 h 10000"/>
                <a:gd name="connsiteX125" fmla="*/ 2949 w 10000"/>
                <a:gd name="connsiteY125" fmla="*/ 5976 h 10000"/>
                <a:gd name="connsiteX126" fmla="*/ 3259 w 10000"/>
                <a:gd name="connsiteY126" fmla="*/ 5941 h 10000"/>
                <a:gd name="connsiteX127" fmla="*/ 2794 w 10000"/>
                <a:gd name="connsiteY127" fmla="*/ 5710 h 10000"/>
                <a:gd name="connsiteX128" fmla="*/ 2705 w 10000"/>
                <a:gd name="connsiteY128" fmla="*/ 5468 h 10000"/>
                <a:gd name="connsiteX129" fmla="*/ 2949 w 10000"/>
                <a:gd name="connsiteY129" fmla="*/ 5237 h 10000"/>
                <a:gd name="connsiteX130" fmla="*/ 3171 w 10000"/>
                <a:gd name="connsiteY130" fmla="*/ 5012 h 10000"/>
                <a:gd name="connsiteX131" fmla="*/ 3104 w 10000"/>
                <a:gd name="connsiteY131" fmla="*/ 4786 h 10000"/>
                <a:gd name="connsiteX132" fmla="*/ 3016 w 10000"/>
                <a:gd name="connsiteY132" fmla="*/ 4682 h 10000"/>
                <a:gd name="connsiteX133" fmla="*/ 3171 w 10000"/>
                <a:gd name="connsiteY133" fmla="*/ 4573 h 10000"/>
                <a:gd name="connsiteX134" fmla="*/ 3104 w 10000"/>
                <a:gd name="connsiteY134" fmla="*/ 4538 h 10000"/>
                <a:gd name="connsiteX135" fmla="*/ 2860 w 10000"/>
                <a:gd name="connsiteY135" fmla="*/ 4555 h 10000"/>
                <a:gd name="connsiteX136" fmla="*/ 2550 w 10000"/>
                <a:gd name="connsiteY136" fmla="*/ 4642 h 10000"/>
                <a:gd name="connsiteX137" fmla="*/ 1929 w 10000"/>
                <a:gd name="connsiteY137" fmla="*/ 4682 h 10000"/>
                <a:gd name="connsiteX138" fmla="*/ 1663 w 10000"/>
                <a:gd name="connsiteY138" fmla="*/ 4659 h 10000"/>
                <a:gd name="connsiteX139" fmla="*/ 1574 w 10000"/>
                <a:gd name="connsiteY139" fmla="*/ 4452 h 10000"/>
                <a:gd name="connsiteX140" fmla="*/ 1574 w 10000"/>
                <a:gd name="connsiteY140" fmla="*/ 4244 h 10000"/>
                <a:gd name="connsiteX141" fmla="*/ 1663 w 10000"/>
                <a:gd name="connsiteY141" fmla="*/ 4042 h 10000"/>
                <a:gd name="connsiteX142" fmla="*/ 1818 w 10000"/>
                <a:gd name="connsiteY142" fmla="*/ 3839 h 10000"/>
                <a:gd name="connsiteX143" fmla="*/ 1929 w 10000"/>
                <a:gd name="connsiteY143" fmla="*/ 3736 h 10000"/>
                <a:gd name="connsiteX144" fmla="*/ 2084 w 10000"/>
                <a:gd name="connsiteY144" fmla="*/ 3672 h 10000"/>
                <a:gd name="connsiteX145" fmla="*/ 2151 w 10000"/>
                <a:gd name="connsiteY145" fmla="*/ 3603 h 10000"/>
                <a:gd name="connsiteX146" fmla="*/ 2239 w 10000"/>
                <a:gd name="connsiteY146" fmla="*/ 3482 h 10000"/>
                <a:gd name="connsiteX147" fmla="*/ 2550 w 10000"/>
                <a:gd name="connsiteY147" fmla="*/ 3279 h 10000"/>
                <a:gd name="connsiteX148" fmla="*/ 2395 w 10000"/>
                <a:gd name="connsiteY148" fmla="*/ 3112 h 10000"/>
                <a:gd name="connsiteX149" fmla="*/ 2239 w 10000"/>
                <a:gd name="connsiteY149" fmla="*/ 2950 h 10000"/>
                <a:gd name="connsiteX150" fmla="*/ 2084 w 10000"/>
                <a:gd name="connsiteY150" fmla="*/ 2789 h 10000"/>
                <a:gd name="connsiteX151" fmla="*/ 2084 w 10000"/>
                <a:gd name="connsiteY151" fmla="*/ 2639 h 10000"/>
                <a:gd name="connsiteX152" fmla="*/ 2239 w 10000"/>
                <a:gd name="connsiteY152" fmla="*/ 2494 h 10000"/>
                <a:gd name="connsiteX153" fmla="*/ 2461 w 10000"/>
                <a:gd name="connsiteY153" fmla="*/ 2390 h 10000"/>
                <a:gd name="connsiteX154" fmla="*/ 2860 w 10000"/>
                <a:gd name="connsiteY154" fmla="*/ 2309 h 10000"/>
                <a:gd name="connsiteX155" fmla="*/ 3259 w 10000"/>
                <a:gd name="connsiteY155" fmla="*/ 2292 h 10000"/>
                <a:gd name="connsiteX156" fmla="*/ 3659 w 10000"/>
                <a:gd name="connsiteY156" fmla="*/ 1963 h 10000"/>
                <a:gd name="connsiteX157" fmla="*/ 3725 w 10000"/>
                <a:gd name="connsiteY157" fmla="*/ 1853 h 10000"/>
                <a:gd name="connsiteX158" fmla="*/ 4124 w 10000"/>
                <a:gd name="connsiteY158" fmla="*/ 1547 h 10000"/>
                <a:gd name="connsiteX159" fmla="*/ 4346 w 10000"/>
                <a:gd name="connsiteY159" fmla="*/ 1467 h 10000"/>
                <a:gd name="connsiteX160" fmla="*/ 4745 w 10000"/>
                <a:gd name="connsiteY160" fmla="*/ 1201 h 10000"/>
                <a:gd name="connsiteX161" fmla="*/ 5011 w 10000"/>
                <a:gd name="connsiteY161" fmla="*/ 803 h 10000"/>
                <a:gd name="connsiteX162" fmla="*/ 5011 w 10000"/>
                <a:gd name="connsiteY162" fmla="*/ 785 h 10000"/>
                <a:gd name="connsiteX163" fmla="*/ 5078 w 10000"/>
                <a:gd name="connsiteY163" fmla="*/ 427 h 10000"/>
                <a:gd name="connsiteX0" fmla="*/ 5166 w 10000"/>
                <a:gd name="connsiteY0" fmla="*/ 0 h 10000"/>
                <a:gd name="connsiteX1" fmla="*/ 8647 w 10000"/>
                <a:gd name="connsiteY1" fmla="*/ 0 h 10000"/>
                <a:gd name="connsiteX2" fmla="*/ 8736 w 10000"/>
                <a:gd name="connsiteY2" fmla="*/ 468 h 10000"/>
                <a:gd name="connsiteX3" fmla="*/ 9468 w 10000"/>
                <a:gd name="connsiteY3" fmla="*/ 785 h 10000"/>
                <a:gd name="connsiteX4" fmla="*/ 9667 w 10000"/>
                <a:gd name="connsiteY4" fmla="*/ 906 h 10000"/>
                <a:gd name="connsiteX5" fmla="*/ 9756 w 10000"/>
                <a:gd name="connsiteY5" fmla="*/ 1016 h 10000"/>
                <a:gd name="connsiteX6" fmla="*/ 9601 w 10000"/>
                <a:gd name="connsiteY6" fmla="*/ 1149 h 10000"/>
                <a:gd name="connsiteX7" fmla="*/ 9113 w 10000"/>
                <a:gd name="connsiteY7" fmla="*/ 1363 h 10000"/>
                <a:gd name="connsiteX8" fmla="*/ 9113 w 10000"/>
                <a:gd name="connsiteY8" fmla="*/ 1998 h 10000"/>
                <a:gd name="connsiteX9" fmla="*/ 8182 w 10000"/>
                <a:gd name="connsiteY9" fmla="*/ 2038 h 10000"/>
                <a:gd name="connsiteX10" fmla="*/ 7539 w 10000"/>
                <a:gd name="connsiteY10" fmla="*/ 2148 h 10000"/>
                <a:gd name="connsiteX11" fmla="*/ 7295 w 10000"/>
                <a:gd name="connsiteY11" fmla="*/ 2206 h 10000"/>
                <a:gd name="connsiteX12" fmla="*/ 7206 w 10000"/>
                <a:gd name="connsiteY12" fmla="*/ 2333 h 10000"/>
                <a:gd name="connsiteX13" fmla="*/ 7206 w 10000"/>
                <a:gd name="connsiteY13" fmla="*/ 2413 h 10000"/>
                <a:gd name="connsiteX14" fmla="*/ 7472 w 10000"/>
                <a:gd name="connsiteY14" fmla="*/ 2517 h 10000"/>
                <a:gd name="connsiteX15" fmla="*/ 8027 w 10000"/>
                <a:gd name="connsiteY15" fmla="*/ 2719 h 10000"/>
                <a:gd name="connsiteX16" fmla="*/ 8093 w 10000"/>
                <a:gd name="connsiteY16" fmla="*/ 2962 h 10000"/>
                <a:gd name="connsiteX17" fmla="*/ 7627 w 10000"/>
                <a:gd name="connsiteY17" fmla="*/ 3176 h 10000"/>
                <a:gd name="connsiteX18" fmla="*/ 6896 w 10000"/>
                <a:gd name="connsiteY18" fmla="*/ 3337 h 10000"/>
                <a:gd name="connsiteX19" fmla="*/ 6652 w 10000"/>
                <a:gd name="connsiteY19" fmla="*/ 3505 h 10000"/>
                <a:gd name="connsiteX20" fmla="*/ 6497 w 10000"/>
                <a:gd name="connsiteY20" fmla="*/ 3736 h 10000"/>
                <a:gd name="connsiteX21" fmla="*/ 6652 w 10000"/>
                <a:gd name="connsiteY21" fmla="*/ 3978 h 10000"/>
                <a:gd name="connsiteX22" fmla="*/ 6585 w 10000"/>
                <a:gd name="connsiteY22" fmla="*/ 4244 h 10000"/>
                <a:gd name="connsiteX23" fmla="*/ 6275 w 10000"/>
                <a:gd name="connsiteY23" fmla="*/ 4376 h 10000"/>
                <a:gd name="connsiteX24" fmla="*/ 5876 w 10000"/>
                <a:gd name="connsiteY24" fmla="*/ 4452 h 10000"/>
                <a:gd name="connsiteX25" fmla="*/ 5721 w 10000"/>
                <a:gd name="connsiteY25" fmla="*/ 4555 h 10000"/>
                <a:gd name="connsiteX26" fmla="*/ 5787 w 10000"/>
                <a:gd name="connsiteY26" fmla="*/ 4659 h 10000"/>
                <a:gd name="connsiteX27" fmla="*/ 6186 w 10000"/>
                <a:gd name="connsiteY27" fmla="*/ 4763 h 10000"/>
                <a:gd name="connsiteX28" fmla="*/ 6275 w 10000"/>
                <a:gd name="connsiteY28" fmla="*/ 4867 h 10000"/>
                <a:gd name="connsiteX29" fmla="*/ 6186 w 10000"/>
                <a:gd name="connsiteY29" fmla="*/ 4948 h 10000"/>
                <a:gd name="connsiteX30" fmla="*/ 5876 w 10000"/>
                <a:gd name="connsiteY30" fmla="*/ 5092 h 10000"/>
                <a:gd name="connsiteX31" fmla="*/ 5721 w 10000"/>
                <a:gd name="connsiteY31" fmla="*/ 5300 h 10000"/>
                <a:gd name="connsiteX32" fmla="*/ 5942 w 10000"/>
                <a:gd name="connsiteY32" fmla="*/ 5485 h 10000"/>
                <a:gd name="connsiteX33" fmla="*/ 6275 w 10000"/>
                <a:gd name="connsiteY33" fmla="*/ 5566 h 10000"/>
                <a:gd name="connsiteX34" fmla="*/ 6275 w 10000"/>
                <a:gd name="connsiteY34" fmla="*/ 5774 h 10000"/>
                <a:gd name="connsiteX35" fmla="*/ 7073 w 10000"/>
                <a:gd name="connsiteY35" fmla="*/ 5791 h 10000"/>
                <a:gd name="connsiteX36" fmla="*/ 7472 w 10000"/>
                <a:gd name="connsiteY36" fmla="*/ 5872 h 10000"/>
                <a:gd name="connsiteX37" fmla="*/ 7295 w 10000"/>
                <a:gd name="connsiteY37" fmla="*/ 6068 h 10000"/>
                <a:gd name="connsiteX38" fmla="*/ 7007 w 10000"/>
                <a:gd name="connsiteY38" fmla="*/ 6068 h 10000"/>
                <a:gd name="connsiteX39" fmla="*/ 6275 w 10000"/>
                <a:gd name="connsiteY39" fmla="*/ 5976 h 10000"/>
                <a:gd name="connsiteX40" fmla="*/ 5721 w 10000"/>
                <a:gd name="connsiteY40" fmla="*/ 6045 h 10000"/>
                <a:gd name="connsiteX41" fmla="*/ 5565 w 10000"/>
                <a:gd name="connsiteY41" fmla="*/ 6184 h 10000"/>
                <a:gd name="connsiteX42" fmla="*/ 5632 w 10000"/>
                <a:gd name="connsiteY42" fmla="*/ 6391 h 10000"/>
                <a:gd name="connsiteX43" fmla="*/ 5942 w 10000"/>
                <a:gd name="connsiteY43" fmla="*/ 6582 h 10000"/>
                <a:gd name="connsiteX44" fmla="*/ 6741 w 10000"/>
                <a:gd name="connsiteY44" fmla="*/ 6617 h 10000"/>
                <a:gd name="connsiteX45" fmla="*/ 7140 w 10000"/>
                <a:gd name="connsiteY45" fmla="*/ 6778 h 10000"/>
                <a:gd name="connsiteX46" fmla="*/ 7007 w 10000"/>
                <a:gd name="connsiteY46" fmla="*/ 7032 h 10000"/>
                <a:gd name="connsiteX47" fmla="*/ 6341 w 10000"/>
                <a:gd name="connsiteY47" fmla="*/ 7194 h 10000"/>
                <a:gd name="connsiteX48" fmla="*/ 5565 w 10000"/>
                <a:gd name="connsiteY48" fmla="*/ 7298 h 10000"/>
                <a:gd name="connsiteX49" fmla="*/ 5255 w 10000"/>
                <a:gd name="connsiteY49" fmla="*/ 7512 h 10000"/>
                <a:gd name="connsiteX50" fmla="*/ 5255 w 10000"/>
                <a:gd name="connsiteY50" fmla="*/ 7714 h 10000"/>
                <a:gd name="connsiteX51" fmla="*/ 5632 w 10000"/>
                <a:gd name="connsiteY51" fmla="*/ 7835 h 10000"/>
                <a:gd name="connsiteX52" fmla="*/ 5632 w 10000"/>
                <a:gd name="connsiteY52" fmla="*/ 7979 h 10000"/>
                <a:gd name="connsiteX53" fmla="*/ 5255 w 10000"/>
                <a:gd name="connsiteY53" fmla="*/ 8100 h 10000"/>
                <a:gd name="connsiteX54" fmla="*/ 4612 w 10000"/>
                <a:gd name="connsiteY54" fmla="*/ 8124 h 10000"/>
                <a:gd name="connsiteX55" fmla="*/ 4279 w 10000"/>
                <a:gd name="connsiteY55" fmla="*/ 8204 h 10000"/>
                <a:gd name="connsiteX56" fmla="*/ 4124 w 10000"/>
                <a:gd name="connsiteY56" fmla="*/ 8314 h 10000"/>
                <a:gd name="connsiteX57" fmla="*/ 4124 w 10000"/>
                <a:gd name="connsiteY57" fmla="*/ 8620 h 10000"/>
                <a:gd name="connsiteX58" fmla="*/ 4191 w 10000"/>
                <a:gd name="connsiteY58" fmla="*/ 8741 h 10000"/>
                <a:gd name="connsiteX59" fmla="*/ 4457 w 10000"/>
                <a:gd name="connsiteY59" fmla="*/ 8828 h 10000"/>
                <a:gd name="connsiteX60" fmla="*/ 4612 w 10000"/>
                <a:gd name="connsiteY60" fmla="*/ 8845 h 10000"/>
                <a:gd name="connsiteX61" fmla="*/ 4834 w 10000"/>
                <a:gd name="connsiteY61" fmla="*/ 8828 h 10000"/>
                <a:gd name="connsiteX62" fmla="*/ 5255 w 10000"/>
                <a:gd name="connsiteY62" fmla="*/ 8788 h 10000"/>
                <a:gd name="connsiteX63" fmla="*/ 5455 w 10000"/>
                <a:gd name="connsiteY63" fmla="*/ 8828 h 10000"/>
                <a:gd name="connsiteX64" fmla="*/ 5632 w 10000"/>
                <a:gd name="connsiteY64" fmla="*/ 9221 h 10000"/>
                <a:gd name="connsiteX65" fmla="*/ 5942 w 10000"/>
                <a:gd name="connsiteY65" fmla="*/ 9319 h 10000"/>
                <a:gd name="connsiteX66" fmla="*/ 7472 w 10000"/>
                <a:gd name="connsiteY66" fmla="*/ 9301 h 10000"/>
                <a:gd name="connsiteX67" fmla="*/ 10000 w 10000"/>
                <a:gd name="connsiteY67" fmla="*/ 9319 h 10000"/>
                <a:gd name="connsiteX68" fmla="*/ 10000 w 10000"/>
                <a:gd name="connsiteY68" fmla="*/ 9423 h 10000"/>
                <a:gd name="connsiteX69" fmla="*/ 9933 w 10000"/>
                <a:gd name="connsiteY69" fmla="*/ 9509 h 10000"/>
                <a:gd name="connsiteX70" fmla="*/ 9601 w 10000"/>
                <a:gd name="connsiteY70" fmla="*/ 9527 h 10000"/>
                <a:gd name="connsiteX71" fmla="*/ 8027 w 10000"/>
                <a:gd name="connsiteY71" fmla="*/ 9671 h 10000"/>
                <a:gd name="connsiteX72" fmla="*/ 7539 w 10000"/>
                <a:gd name="connsiteY72" fmla="*/ 9775 h 10000"/>
                <a:gd name="connsiteX73" fmla="*/ 7140 w 10000"/>
                <a:gd name="connsiteY73" fmla="*/ 9873 h 10000"/>
                <a:gd name="connsiteX74" fmla="*/ 6741 w 10000"/>
                <a:gd name="connsiteY74" fmla="*/ 9977 h 10000"/>
                <a:gd name="connsiteX75" fmla="*/ 6341 w 10000"/>
                <a:gd name="connsiteY75" fmla="*/ 10000 h 10000"/>
                <a:gd name="connsiteX76" fmla="*/ 5565 w 10000"/>
                <a:gd name="connsiteY76" fmla="*/ 9896 h 10000"/>
                <a:gd name="connsiteX77" fmla="*/ 4678 w 10000"/>
                <a:gd name="connsiteY77" fmla="*/ 9873 h 10000"/>
                <a:gd name="connsiteX78" fmla="*/ 4191 w 10000"/>
                <a:gd name="connsiteY78" fmla="*/ 9792 h 10000"/>
                <a:gd name="connsiteX79" fmla="*/ 3902 w 10000"/>
                <a:gd name="connsiteY79" fmla="*/ 9758 h 10000"/>
                <a:gd name="connsiteX80" fmla="*/ 3836 w 10000"/>
                <a:gd name="connsiteY80" fmla="*/ 9694 h 10000"/>
                <a:gd name="connsiteX81" fmla="*/ 3725 w 10000"/>
                <a:gd name="connsiteY81" fmla="*/ 9567 h 10000"/>
                <a:gd name="connsiteX82" fmla="*/ 3415 w 10000"/>
                <a:gd name="connsiteY82" fmla="*/ 9486 h 10000"/>
                <a:gd name="connsiteX83" fmla="*/ 2949 w 10000"/>
                <a:gd name="connsiteY83" fmla="*/ 9446 h 10000"/>
                <a:gd name="connsiteX84" fmla="*/ 2550 w 10000"/>
                <a:gd name="connsiteY84" fmla="*/ 9469 h 10000"/>
                <a:gd name="connsiteX85" fmla="*/ 2239 w 10000"/>
                <a:gd name="connsiteY85" fmla="*/ 9365 h 10000"/>
                <a:gd name="connsiteX86" fmla="*/ 2084 w 10000"/>
                <a:gd name="connsiteY86" fmla="*/ 9284 h 10000"/>
                <a:gd name="connsiteX87" fmla="*/ 1574 w 10000"/>
                <a:gd name="connsiteY87" fmla="*/ 9174 h 10000"/>
                <a:gd name="connsiteX88" fmla="*/ 1375 w 10000"/>
                <a:gd name="connsiteY88" fmla="*/ 9140 h 10000"/>
                <a:gd name="connsiteX89" fmla="*/ 1197 w 10000"/>
                <a:gd name="connsiteY89" fmla="*/ 8955 h 10000"/>
                <a:gd name="connsiteX90" fmla="*/ 1197 w 10000"/>
                <a:gd name="connsiteY90" fmla="*/ 8845 h 10000"/>
                <a:gd name="connsiteX91" fmla="*/ 1197 w 10000"/>
                <a:gd name="connsiteY91" fmla="*/ 8724 h 10000"/>
                <a:gd name="connsiteX92" fmla="*/ 1109 w 10000"/>
                <a:gd name="connsiteY92" fmla="*/ 8516 h 10000"/>
                <a:gd name="connsiteX93" fmla="*/ 798 w 10000"/>
                <a:gd name="connsiteY93" fmla="*/ 8389 h 10000"/>
                <a:gd name="connsiteX94" fmla="*/ 865 w 10000"/>
                <a:gd name="connsiteY94" fmla="*/ 8314 h 10000"/>
                <a:gd name="connsiteX95" fmla="*/ 1109 w 10000"/>
                <a:gd name="connsiteY95" fmla="*/ 8285 h 10000"/>
                <a:gd name="connsiteX96" fmla="*/ 1530 w 10000"/>
                <a:gd name="connsiteY96" fmla="*/ 8187 h 10000"/>
                <a:gd name="connsiteX97" fmla="*/ 1663 w 10000"/>
                <a:gd name="connsiteY97" fmla="*/ 8100 h 10000"/>
                <a:gd name="connsiteX98" fmla="*/ 1729 w 10000"/>
                <a:gd name="connsiteY98" fmla="*/ 8060 h 10000"/>
                <a:gd name="connsiteX99" fmla="*/ 1441 w 10000"/>
                <a:gd name="connsiteY99" fmla="*/ 7979 h 10000"/>
                <a:gd name="connsiteX100" fmla="*/ 1375 w 10000"/>
                <a:gd name="connsiteY100" fmla="*/ 7754 h 10000"/>
                <a:gd name="connsiteX101" fmla="*/ 1530 w 10000"/>
                <a:gd name="connsiteY101" fmla="*/ 7627 h 10000"/>
                <a:gd name="connsiteX102" fmla="*/ 1818 w 10000"/>
                <a:gd name="connsiteY102" fmla="*/ 7529 h 10000"/>
                <a:gd name="connsiteX103" fmla="*/ 1996 w 10000"/>
                <a:gd name="connsiteY103" fmla="*/ 7442 h 10000"/>
                <a:gd name="connsiteX104" fmla="*/ 2151 w 10000"/>
                <a:gd name="connsiteY104" fmla="*/ 7419 h 10000"/>
                <a:gd name="connsiteX105" fmla="*/ 1818 w 10000"/>
                <a:gd name="connsiteY105" fmla="*/ 7338 h 10000"/>
                <a:gd name="connsiteX106" fmla="*/ 1441 w 10000"/>
                <a:gd name="connsiteY106" fmla="*/ 7298 h 10000"/>
                <a:gd name="connsiteX107" fmla="*/ 1197 w 10000"/>
                <a:gd name="connsiteY107" fmla="*/ 7194 h 10000"/>
                <a:gd name="connsiteX108" fmla="*/ 1729 w 10000"/>
                <a:gd name="connsiteY108" fmla="*/ 7096 h 10000"/>
                <a:gd name="connsiteX109" fmla="*/ 1375 w 10000"/>
                <a:gd name="connsiteY109" fmla="*/ 6986 h 10000"/>
                <a:gd name="connsiteX110" fmla="*/ 554 w 10000"/>
                <a:gd name="connsiteY110" fmla="*/ 6963 h 10000"/>
                <a:gd name="connsiteX111" fmla="*/ 244 w 10000"/>
                <a:gd name="connsiteY111" fmla="*/ 6946 h 10000"/>
                <a:gd name="connsiteX112" fmla="*/ 89 w 10000"/>
                <a:gd name="connsiteY112" fmla="*/ 6888 h 10000"/>
                <a:gd name="connsiteX113" fmla="*/ 0 w 10000"/>
                <a:gd name="connsiteY113" fmla="*/ 6778 h 10000"/>
                <a:gd name="connsiteX114" fmla="*/ 89 w 10000"/>
                <a:gd name="connsiteY114" fmla="*/ 6657 h 10000"/>
                <a:gd name="connsiteX115" fmla="*/ 244 w 10000"/>
                <a:gd name="connsiteY115" fmla="*/ 6582 h 10000"/>
                <a:gd name="connsiteX116" fmla="*/ 488 w 10000"/>
                <a:gd name="connsiteY116" fmla="*/ 6582 h 10000"/>
                <a:gd name="connsiteX117" fmla="*/ 865 w 10000"/>
                <a:gd name="connsiteY117" fmla="*/ 6582 h 10000"/>
                <a:gd name="connsiteX118" fmla="*/ 1020 w 10000"/>
                <a:gd name="connsiteY118" fmla="*/ 6657 h 10000"/>
                <a:gd name="connsiteX119" fmla="*/ 1663 w 10000"/>
                <a:gd name="connsiteY119" fmla="*/ 6657 h 10000"/>
                <a:gd name="connsiteX120" fmla="*/ 2151 w 10000"/>
                <a:gd name="connsiteY120" fmla="*/ 6657 h 10000"/>
                <a:gd name="connsiteX121" fmla="*/ 2461 w 10000"/>
                <a:gd name="connsiteY121" fmla="*/ 6617 h 10000"/>
                <a:gd name="connsiteX122" fmla="*/ 2550 w 10000"/>
                <a:gd name="connsiteY122" fmla="*/ 6432 h 10000"/>
                <a:gd name="connsiteX123" fmla="*/ 2461 w 10000"/>
                <a:gd name="connsiteY123" fmla="*/ 6207 h 10000"/>
                <a:gd name="connsiteX124" fmla="*/ 2550 w 10000"/>
                <a:gd name="connsiteY124" fmla="*/ 6126 h 10000"/>
                <a:gd name="connsiteX125" fmla="*/ 2949 w 10000"/>
                <a:gd name="connsiteY125" fmla="*/ 5976 h 10000"/>
                <a:gd name="connsiteX126" fmla="*/ 3259 w 10000"/>
                <a:gd name="connsiteY126" fmla="*/ 5941 h 10000"/>
                <a:gd name="connsiteX127" fmla="*/ 2794 w 10000"/>
                <a:gd name="connsiteY127" fmla="*/ 5710 h 10000"/>
                <a:gd name="connsiteX128" fmla="*/ 2705 w 10000"/>
                <a:gd name="connsiteY128" fmla="*/ 5468 h 10000"/>
                <a:gd name="connsiteX129" fmla="*/ 2949 w 10000"/>
                <a:gd name="connsiteY129" fmla="*/ 5237 h 10000"/>
                <a:gd name="connsiteX130" fmla="*/ 3171 w 10000"/>
                <a:gd name="connsiteY130" fmla="*/ 5012 h 10000"/>
                <a:gd name="connsiteX131" fmla="*/ 3104 w 10000"/>
                <a:gd name="connsiteY131" fmla="*/ 4786 h 10000"/>
                <a:gd name="connsiteX132" fmla="*/ 3016 w 10000"/>
                <a:gd name="connsiteY132" fmla="*/ 4682 h 10000"/>
                <a:gd name="connsiteX133" fmla="*/ 3171 w 10000"/>
                <a:gd name="connsiteY133" fmla="*/ 4573 h 10000"/>
                <a:gd name="connsiteX134" fmla="*/ 3104 w 10000"/>
                <a:gd name="connsiteY134" fmla="*/ 4538 h 10000"/>
                <a:gd name="connsiteX135" fmla="*/ 2860 w 10000"/>
                <a:gd name="connsiteY135" fmla="*/ 4555 h 10000"/>
                <a:gd name="connsiteX136" fmla="*/ 2550 w 10000"/>
                <a:gd name="connsiteY136" fmla="*/ 4642 h 10000"/>
                <a:gd name="connsiteX137" fmla="*/ 1929 w 10000"/>
                <a:gd name="connsiteY137" fmla="*/ 4682 h 10000"/>
                <a:gd name="connsiteX138" fmla="*/ 1663 w 10000"/>
                <a:gd name="connsiteY138" fmla="*/ 4659 h 10000"/>
                <a:gd name="connsiteX139" fmla="*/ 1574 w 10000"/>
                <a:gd name="connsiteY139" fmla="*/ 4452 h 10000"/>
                <a:gd name="connsiteX140" fmla="*/ 1574 w 10000"/>
                <a:gd name="connsiteY140" fmla="*/ 4244 h 10000"/>
                <a:gd name="connsiteX141" fmla="*/ 1663 w 10000"/>
                <a:gd name="connsiteY141" fmla="*/ 4042 h 10000"/>
                <a:gd name="connsiteX142" fmla="*/ 1818 w 10000"/>
                <a:gd name="connsiteY142" fmla="*/ 3839 h 10000"/>
                <a:gd name="connsiteX143" fmla="*/ 1929 w 10000"/>
                <a:gd name="connsiteY143" fmla="*/ 3736 h 10000"/>
                <a:gd name="connsiteX144" fmla="*/ 2084 w 10000"/>
                <a:gd name="connsiteY144" fmla="*/ 3672 h 10000"/>
                <a:gd name="connsiteX145" fmla="*/ 2151 w 10000"/>
                <a:gd name="connsiteY145" fmla="*/ 3603 h 10000"/>
                <a:gd name="connsiteX146" fmla="*/ 2239 w 10000"/>
                <a:gd name="connsiteY146" fmla="*/ 3482 h 10000"/>
                <a:gd name="connsiteX147" fmla="*/ 2550 w 10000"/>
                <a:gd name="connsiteY147" fmla="*/ 3279 h 10000"/>
                <a:gd name="connsiteX148" fmla="*/ 2395 w 10000"/>
                <a:gd name="connsiteY148" fmla="*/ 3112 h 10000"/>
                <a:gd name="connsiteX149" fmla="*/ 2239 w 10000"/>
                <a:gd name="connsiteY149" fmla="*/ 2950 h 10000"/>
                <a:gd name="connsiteX150" fmla="*/ 2084 w 10000"/>
                <a:gd name="connsiteY150" fmla="*/ 2789 h 10000"/>
                <a:gd name="connsiteX151" fmla="*/ 2084 w 10000"/>
                <a:gd name="connsiteY151" fmla="*/ 2639 h 10000"/>
                <a:gd name="connsiteX152" fmla="*/ 2239 w 10000"/>
                <a:gd name="connsiteY152" fmla="*/ 2494 h 10000"/>
                <a:gd name="connsiteX153" fmla="*/ 2461 w 10000"/>
                <a:gd name="connsiteY153" fmla="*/ 2390 h 10000"/>
                <a:gd name="connsiteX154" fmla="*/ 2860 w 10000"/>
                <a:gd name="connsiteY154" fmla="*/ 2309 h 10000"/>
                <a:gd name="connsiteX155" fmla="*/ 3259 w 10000"/>
                <a:gd name="connsiteY155" fmla="*/ 2292 h 10000"/>
                <a:gd name="connsiteX156" fmla="*/ 3659 w 10000"/>
                <a:gd name="connsiteY156" fmla="*/ 1963 h 10000"/>
                <a:gd name="connsiteX157" fmla="*/ 3725 w 10000"/>
                <a:gd name="connsiteY157" fmla="*/ 1853 h 10000"/>
                <a:gd name="connsiteX158" fmla="*/ 4124 w 10000"/>
                <a:gd name="connsiteY158" fmla="*/ 1547 h 10000"/>
                <a:gd name="connsiteX159" fmla="*/ 4346 w 10000"/>
                <a:gd name="connsiteY159" fmla="*/ 1467 h 10000"/>
                <a:gd name="connsiteX160" fmla="*/ 4745 w 10000"/>
                <a:gd name="connsiteY160" fmla="*/ 1201 h 10000"/>
                <a:gd name="connsiteX161" fmla="*/ 5011 w 10000"/>
                <a:gd name="connsiteY161" fmla="*/ 803 h 10000"/>
                <a:gd name="connsiteX162" fmla="*/ 5011 w 10000"/>
                <a:gd name="connsiteY162" fmla="*/ 785 h 10000"/>
                <a:gd name="connsiteX163" fmla="*/ 5078 w 10000"/>
                <a:gd name="connsiteY163" fmla="*/ 427 h 10000"/>
                <a:gd name="connsiteX164" fmla="*/ 5166 w 10000"/>
                <a:gd name="connsiteY164" fmla="*/ 0 h 10000"/>
                <a:gd name="connsiteX0" fmla="*/ 5166 w 12637"/>
                <a:gd name="connsiteY0" fmla="*/ 0 h 10000"/>
                <a:gd name="connsiteX1" fmla="*/ 8647 w 12637"/>
                <a:gd name="connsiteY1" fmla="*/ 0 h 10000"/>
                <a:gd name="connsiteX2" fmla="*/ 8736 w 12637"/>
                <a:gd name="connsiteY2" fmla="*/ 468 h 10000"/>
                <a:gd name="connsiteX3" fmla="*/ 9468 w 12637"/>
                <a:gd name="connsiteY3" fmla="*/ 785 h 10000"/>
                <a:gd name="connsiteX4" fmla="*/ 9667 w 12637"/>
                <a:gd name="connsiteY4" fmla="*/ 906 h 10000"/>
                <a:gd name="connsiteX5" fmla="*/ 9756 w 12637"/>
                <a:gd name="connsiteY5" fmla="*/ 1016 h 10000"/>
                <a:gd name="connsiteX6" fmla="*/ 9601 w 12637"/>
                <a:gd name="connsiteY6" fmla="*/ 1149 h 10000"/>
                <a:gd name="connsiteX7" fmla="*/ 9113 w 12637"/>
                <a:gd name="connsiteY7" fmla="*/ 1363 h 10000"/>
                <a:gd name="connsiteX8" fmla="*/ 9113 w 12637"/>
                <a:gd name="connsiteY8" fmla="*/ 1998 h 10000"/>
                <a:gd name="connsiteX9" fmla="*/ 8182 w 12637"/>
                <a:gd name="connsiteY9" fmla="*/ 2038 h 10000"/>
                <a:gd name="connsiteX10" fmla="*/ 7539 w 12637"/>
                <a:gd name="connsiteY10" fmla="*/ 2148 h 10000"/>
                <a:gd name="connsiteX11" fmla="*/ 7295 w 12637"/>
                <a:gd name="connsiteY11" fmla="*/ 2206 h 10000"/>
                <a:gd name="connsiteX12" fmla="*/ 7206 w 12637"/>
                <a:gd name="connsiteY12" fmla="*/ 2333 h 10000"/>
                <a:gd name="connsiteX13" fmla="*/ 7206 w 12637"/>
                <a:gd name="connsiteY13" fmla="*/ 2413 h 10000"/>
                <a:gd name="connsiteX14" fmla="*/ 7472 w 12637"/>
                <a:gd name="connsiteY14" fmla="*/ 2517 h 10000"/>
                <a:gd name="connsiteX15" fmla="*/ 8027 w 12637"/>
                <a:gd name="connsiteY15" fmla="*/ 2719 h 10000"/>
                <a:gd name="connsiteX16" fmla="*/ 8093 w 12637"/>
                <a:gd name="connsiteY16" fmla="*/ 2962 h 10000"/>
                <a:gd name="connsiteX17" fmla="*/ 7627 w 12637"/>
                <a:gd name="connsiteY17" fmla="*/ 3176 h 10000"/>
                <a:gd name="connsiteX18" fmla="*/ 6896 w 12637"/>
                <a:gd name="connsiteY18" fmla="*/ 3337 h 10000"/>
                <a:gd name="connsiteX19" fmla="*/ 6652 w 12637"/>
                <a:gd name="connsiteY19" fmla="*/ 3505 h 10000"/>
                <a:gd name="connsiteX20" fmla="*/ 6497 w 12637"/>
                <a:gd name="connsiteY20" fmla="*/ 3736 h 10000"/>
                <a:gd name="connsiteX21" fmla="*/ 6652 w 12637"/>
                <a:gd name="connsiteY21" fmla="*/ 3978 h 10000"/>
                <a:gd name="connsiteX22" fmla="*/ 6585 w 12637"/>
                <a:gd name="connsiteY22" fmla="*/ 4244 h 10000"/>
                <a:gd name="connsiteX23" fmla="*/ 6275 w 12637"/>
                <a:gd name="connsiteY23" fmla="*/ 4376 h 10000"/>
                <a:gd name="connsiteX24" fmla="*/ 5876 w 12637"/>
                <a:gd name="connsiteY24" fmla="*/ 4452 h 10000"/>
                <a:gd name="connsiteX25" fmla="*/ 5721 w 12637"/>
                <a:gd name="connsiteY25" fmla="*/ 4555 h 10000"/>
                <a:gd name="connsiteX26" fmla="*/ 5787 w 12637"/>
                <a:gd name="connsiteY26" fmla="*/ 4659 h 10000"/>
                <a:gd name="connsiteX27" fmla="*/ 6186 w 12637"/>
                <a:gd name="connsiteY27" fmla="*/ 4763 h 10000"/>
                <a:gd name="connsiteX28" fmla="*/ 6275 w 12637"/>
                <a:gd name="connsiteY28" fmla="*/ 4867 h 10000"/>
                <a:gd name="connsiteX29" fmla="*/ 6186 w 12637"/>
                <a:gd name="connsiteY29" fmla="*/ 4948 h 10000"/>
                <a:gd name="connsiteX30" fmla="*/ 5876 w 12637"/>
                <a:gd name="connsiteY30" fmla="*/ 5092 h 10000"/>
                <a:gd name="connsiteX31" fmla="*/ 5721 w 12637"/>
                <a:gd name="connsiteY31" fmla="*/ 5300 h 10000"/>
                <a:gd name="connsiteX32" fmla="*/ 5942 w 12637"/>
                <a:gd name="connsiteY32" fmla="*/ 5485 h 10000"/>
                <a:gd name="connsiteX33" fmla="*/ 6275 w 12637"/>
                <a:gd name="connsiteY33" fmla="*/ 5566 h 10000"/>
                <a:gd name="connsiteX34" fmla="*/ 6275 w 12637"/>
                <a:gd name="connsiteY34" fmla="*/ 5774 h 10000"/>
                <a:gd name="connsiteX35" fmla="*/ 7073 w 12637"/>
                <a:gd name="connsiteY35" fmla="*/ 5791 h 10000"/>
                <a:gd name="connsiteX36" fmla="*/ 7472 w 12637"/>
                <a:gd name="connsiteY36" fmla="*/ 5872 h 10000"/>
                <a:gd name="connsiteX37" fmla="*/ 7295 w 12637"/>
                <a:gd name="connsiteY37" fmla="*/ 6068 h 10000"/>
                <a:gd name="connsiteX38" fmla="*/ 7007 w 12637"/>
                <a:gd name="connsiteY38" fmla="*/ 6068 h 10000"/>
                <a:gd name="connsiteX39" fmla="*/ 6275 w 12637"/>
                <a:gd name="connsiteY39" fmla="*/ 5976 h 10000"/>
                <a:gd name="connsiteX40" fmla="*/ 5721 w 12637"/>
                <a:gd name="connsiteY40" fmla="*/ 6045 h 10000"/>
                <a:gd name="connsiteX41" fmla="*/ 5565 w 12637"/>
                <a:gd name="connsiteY41" fmla="*/ 6184 h 10000"/>
                <a:gd name="connsiteX42" fmla="*/ 5632 w 12637"/>
                <a:gd name="connsiteY42" fmla="*/ 6391 h 10000"/>
                <a:gd name="connsiteX43" fmla="*/ 5942 w 12637"/>
                <a:gd name="connsiteY43" fmla="*/ 6582 h 10000"/>
                <a:gd name="connsiteX44" fmla="*/ 6741 w 12637"/>
                <a:gd name="connsiteY44" fmla="*/ 6617 h 10000"/>
                <a:gd name="connsiteX45" fmla="*/ 7140 w 12637"/>
                <a:gd name="connsiteY45" fmla="*/ 6778 h 10000"/>
                <a:gd name="connsiteX46" fmla="*/ 7007 w 12637"/>
                <a:gd name="connsiteY46" fmla="*/ 7032 h 10000"/>
                <a:gd name="connsiteX47" fmla="*/ 6341 w 12637"/>
                <a:gd name="connsiteY47" fmla="*/ 7194 h 10000"/>
                <a:gd name="connsiteX48" fmla="*/ 5565 w 12637"/>
                <a:gd name="connsiteY48" fmla="*/ 7298 h 10000"/>
                <a:gd name="connsiteX49" fmla="*/ 5255 w 12637"/>
                <a:gd name="connsiteY49" fmla="*/ 7512 h 10000"/>
                <a:gd name="connsiteX50" fmla="*/ 5255 w 12637"/>
                <a:gd name="connsiteY50" fmla="*/ 7714 h 10000"/>
                <a:gd name="connsiteX51" fmla="*/ 5632 w 12637"/>
                <a:gd name="connsiteY51" fmla="*/ 7835 h 10000"/>
                <a:gd name="connsiteX52" fmla="*/ 5632 w 12637"/>
                <a:gd name="connsiteY52" fmla="*/ 7979 h 10000"/>
                <a:gd name="connsiteX53" fmla="*/ 5255 w 12637"/>
                <a:gd name="connsiteY53" fmla="*/ 8100 h 10000"/>
                <a:gd name="connsiteX54" fmla="*/ 4612 w 12637"/>
                <a:gd name="connsiteY54" fmla="*/ 8124 h 10000"/>
                <a:gd name="connsiteX55" fmla="*/ 4279 w 12637"/>
                <a:gd name="connsiteY55" fmla="*/ 8204 h 10000"/>
                <a:gd name="connsiteX56" fmla="*/ 4124 w 12637"/>
                <a:gd name="connsiteY56" fmla="*/ 8314 h 10000"/>
                <a:gd name="connsiteX57" fmla="*/ 4124 w 12637"/>
                <a:gd name="connsiteY57" fmla="*/ 8620 h 10000"/>
                <a:gd name="connsiteX58" fmla="*/ 4191 w 12637"/>
                <a:gd name="connsiteY58" fmla="*/ 8741 h 10000"/>
                <a:gd name="connsiteX59" fmla="*/ 4457 w 12637"/>
                <a:gd name="connsiteY59" fmla="*/ 8828 h 10000"/>
                <a:gd name="connsiteX60" fmla="*/ 4612 w 12637"/>
                <a:gd name="connsiteY60" fmla="*/ 8845 h 10000"/>
                <a:gd name="connsiteX61" fmla="*/ 4834 w 12637"/>
                <a:gd name="connsiteY61" fmla="*/ 8828 h 10000"/>
                <a:gd name="connsiteX62" fmla="*/ 5255 w 12637"/>
                <a:gd name="connsiteY62" fmla="*/ 8788 h 10000"/>
                <a:gd name="connsiteX63" fmla="*/ 5455 w 12637"/>
                <a:gd name="connsiteY63" fmla="*/ 8828 h 10000"/>
                <a:gd name="connsiteX64" fmla="*/ 5632 w 12637"/>
                <a:gd name="connsiteY64" fmla="*/ 9221 h 10000"/>
                <a:gd name="connsiteX65" fmla="*/ 5942 w 12637"/>
                <a:gd name="connsiteY65" fmla="*/ 9319 h 10000"/>
                <a:gd name="connsiteX66" fmla="*/ 7472 w 12637"/>
                <a:gd name="connsiteY66" fmla="*/ 9301 h 10000"/>
                <a:gd name="connsiteX67" fmla="*/ 10000 w 12637"/>
                <a:gd name="connsiteY67" fmla="*/ 9319 h 10000"/>
                <a:gd name="connsiteX68" fmla="*/ 10000 w 12637"/>
                <a:gd name="connsiteY68" fmla="*/ 9423 h 10000"/>
                <a:gd name="connsiteX69" fmla="*/ 9933 w 12637"/>
                <a:gd name="connsiteY69" fmla="*/ 9509 h 10000"/>
                <a:gd name="connsiteX70" fmla="*/ 9601 w 12637"/>
                <a:gd name="connsiteY70" fmla="*/ 9527 h 10000"/>
                <a:gd name="connsiteX71" fmla="*/ 8027 w 12637"/>
                <a:gd name="connsiteY71" fmla="*/ 9671 h 10000"/>
                <a:gd name="connsiteX72" fmla="*/ 7539 w 12637"/>
                <a:gd name="connsiteY72" fmla="*/ 9775 h 10000"/>
                <a:gd name="connsiteX73" fmla="*/ 7140 w 12637"/>
                <a:gd name="connsiteY73" fmla="*/ 9873 h 10000"/>
                <a:gd name="connsiteX74" fmla="*/ 6741 w 12637"/>
                <a:gd name="connsiteY74" fmla="*/ 9977 h 10000"/>
                <a:gd name="connsiteX75" fmla="*/ 6341 w 12637"/>
                <a:gd name="connsiteY75" fmla="*/ 10000 h 10000"/>
                <a:gd name="connsiteX76" fmla="*/ 5565 w 12637"/>
                <a:gd name="connsiteY76" fmla="*/ 9896 h 10000"/>
                <a:gd name="connsiteX77" fmla="*/ 4678 w 12637"/>
                <a:gd name="connsiteY77" fmla="*/ 9873 h 10000"/>
                <a:gd name="connsiteX78" fmla="*/ 4191 w 12637"/>
                <a:gd name="connsiteY78" fmla="*/ 9792 h 10000"/>
                <a:gd name="connsiteX79" fmla="*/ 3902 w 12637"/>
                <a:gd name="connsiteY79" fmla="*/ 9758 h 10000"/>
                <a:gd name="connsiteX80" fmla="*/ 3836 w 12637"/>
                <a:gd name="connsiteY80" fmla="*/ 9694 h 10000"/>
                <a:gd name="connsiteX81" fmla="*/ 3725 w 12637"/>
                <a:gd name="connsiteY81" fmla="*/ 9567 h 10000"/>
                <a:gd name="connsiteX82" fmla="*/ 3415 w 12637"/>
                <a:gd name="connsiteY82" fmla="*/ 9486 h 10000"/>
                <a:gd name="connsiteX83" fmla="*/ 2949 w 12637"/>
                <a:gd name="connsiteY83" fmla="*/ 9446 h 10000"/>
                <a:gd name="connsiteX84" fmla="*/ 2550 w 12637"/>
                <a:gd name="connsiteY84" fmla="*/ 9469 h 10000"/>
                <a:gd name="connsiteX85" fmla="*/ 2239 w 12637"/>
                <a:gd name="connsiteY85" fmla="*/ 9365 h 10000"/>
                <a:gd name="connsiteX86" fmla="*/ 2084 w 12637"/>
                <a:gd name="connsiteY86" fmla="*/ 9284 h 10000"/>
                <a:gd name="connsiteX87" fmla="*/ 1574 w 12637"/>
                <a:gd name="connsiteY87" fmla="*/ 9174 h 10000"/>
                <a:gd name="connsiteX88" fmla="*/ 1375 w 12637"/>
                <a:gd name="connsiteY88" fmla="*/ 9140 h 10000"/>
                <a:gd name="connsiteX89" fmla="*/ 1197 w 12637"/>
                <a:gd name="connsiteY89" fmla="*/ 8955 h 10000"/>
                <a:gd name="connsiteX90" fmla="*/ 1197 w 12637"/>
                <a:gd name="connsiteY90" fmla="*/ 8845 h 10000"/>
                <a:gd name="connsiteX91" fmla="*/ 1197 w 12637"/>
                <a:gd name="connsiteY91" fmla="*/ 8724 h 10000"/>
                <a:gd name="connsiteX92" fmla="*/ 1109 w 12637"/>
                <a:gd name="connsiteY92" fmla="*/ 8516 h 10000"/>
                <a:gd name="connsiteX93" fmla="*/ 798 w 12637"/>
                <a:gd name="connsiteY93" fmla="*/ 8389 h 10000"/>
                <a:gd name="connsiteX94" fmla="*/ 865 w 12637"/>
                <a:gd name="connsiteY94" fmla="*/ 8314 h 10000"/>
                <a:gd name="connsiteX95" fmla="*/ 1109 w 12637"/>
                <a:gd name="connsiteY95" fmla="*/ 8285 h 10000"/>
                <a:gd name="connsiteX96" fmla="*/ 1530 w 12637"/>
                <a:gd name="connsiteY96" fmla="*/ 8187 h 10000"/>
                <a:gd name="connsiteX97" fmla="*/ 1663 w 12637"/>
                <a:gd name="connsiteY97" fmla="*/ 8100 h 10000"/>
                <a:gd name="connsiteX98" fmla="*/ 1729 w 12637"/>
                <a:gd name="connsiteY98" fmla="*/ 8060 h 10000"/>
                <a:gd name="connsiteX99" fmla="*/ 1441 w 12637"/>
                <a:gd name="connsiteY99" fmla="*/ 7979 h 10000"/>
                <a:gd name="connsiteX100" fmla="*/ 1375 w 12637"/>
                <a:gd name="connsiteY100" fmla="*/ 7754 h 10000"/>
                <a:gd name="connsiteX101" fmla="*/ 1530 w 12637"/>
                <a:gd name="connsiteY101" fmla="*/ 7627 h 10000"/>
                <a:gd name="connsiteX102" fmla="*/ 1818 w 12637"/>
                <a:gd name="connsiteY102" fmla="*/ 7529 h 10000"/>
                <a:gd name="connsiteX103" fmla="*/ 1996 w 12637"/>
                <a:gd name="connsiteY103" fmla="*/ 7442 h 10000"/>
                <a:gd name="connsiteX104" fmla="*/ 2151 w 12637"/>
                <a:gd name="connsiteY104" fmla="*/ 7419 h 10000"/>
                <a:gd name="connsiteX105" fmla="*/ 1818 w 12637"/>
                <a:gd name="connsiteY105" fmla="*/ 7338 h 10000"/>
                <a:gd name="connsiteX106" fmla="*/ 1441 w 12637"/>
                <a:gd name="connsiteY106" fmla="*/ 7298 h 10000"/>
                <a:gd name="connsiteX107" fmla="*/ 1197 w 12637"/>
                <a:gd name="connsiteY107" fmla="*/ 7194 h 10000"/>
                <a:gd name="connsiteX108" fmla="*/ 1729 w 12637"/>
                <a:gd name="connsiteY108" fmla="*/ 7096 h 10000"/>
                <a:gd name="connsiteX109" fmla="*/ 1375 w 12637"/>
                <a:gd name="connsiteY109" fmla="*/ 6986 h 10000"/>
                <a:gd name="connsiteX110" fmla="*/ 554 w 12637"/>
                <a:gd name="connsiteY110" fmla="*/ 6963 h 10000"/>
                <a:gd name="connsiteX111" fmla="*/ 244 w 12637"/>
                <a:gd name="connsiteY111" fmla="*/ 6946 h 10000"/>
                <a:gd name="connsiteX112" fmla="*/ 89 w 12637"/>
                <a:gd name="connsiteY112" fmla="*/ 6888 h 10000"/>
                <a:gd name="connsiteX113" fmla="*/ 0 w 12637"/>
                <a:gd name="connsiteY113" fmla="*/ 6778 h 10000"/>
                <a:gd name="connsiteX114" fmla="*/ 89 w 12637"/>
                <a:gd name="connsiteY114" fmla="*/ 6657 h 10000"/>
                <a:gd name="connsiteX115" fmla="*/ 244 w 12637"/>
                <a:gd name="connsiteY115" fmla="*/ 6582 h 10000"/>
                <a:gd name="connsiteX116" fmla="*/ 488 w 12637"/>
                <a:gd name="connsiteY116" fmla="*/ 6582 h 10000"/>
                <a:gd name="connsiteX117" fmla="*/ 865 w 12637"/>
                <a:gd name="connsiteY117" fmla="*/ 6582 h 10000"/>
                <a:gd name="connsiteX118" fmla="*/ 1020 w 12637"/>
                <a:gd name="connsiteY118" fmla="*/ 6657 h 10000"/>
                <a:gd name="connsiteX119" fmla="*/ 1663 w 12637"/>
                <a:gd name="connsiteY119" fmla="*/ 6657 h 10000"/>
                <a:gd name="connsiteX120" fmla="*/ 2151 w 12637"/>
                <a:gd name="connsiteY120" fmla="*/ 6657 h 10000"/>
                <a:gd name="connsiteX121" fmla="*/ 2461 w 12637"/>
                <a:gd name="connsiteY121" fmla="*/ 6617 h 10000"/>
                <a:gd name="connsiteX122" fmla="*/ 2550 w 12637"/>
                <a:gd name="connsiteY122" fmla="*/ 6432 h 10000"/>
                <a:gd name="connsiteX123" fmla="*/ 2461 w 12637"/>
                <a:gd name="connsiteY123" fmla="*/ 6207 h 10000"/>
                <a:gd name="connsiteX124" fmla="*/ 2550 w 12637"/>
                <a:gd name="connsiteY124" fmla="*/ 6126 h 10000"/>
                <a:gd name="connsiteX125" fmla="*/ 2949 w 12637"/>
                <a:gd name="connsiteY125" fmla="*/ 5976 h 10000"/>
                <a:gd name="connsiteX126" fmla="*/ 3259 w 12637"/>
                <a:gd name="connsiteY126" fmla="*/ 5941 h 10000"/>
                <a:gd name="connsiteX127" fmla="*/ 2794 w 12637"/>
                <a:gd name="connsiteY127" fmla="*/ 5710 h 10000"/>
                <a:gd name="connsiteX128" fmla="*/ 2705 w 12637"/>
                <a:gd name="connsiteY128" fmla="*/ 5468 h 10000"/>
                <a:gd name="connsiteX129" fmla="*/ 2949 w 12637"/>
                <a:gd name="connsiteY129" fmla="*/ 5237 h 10000"/>
                <a:gd name="connsiteX130" fmla="*/ 3171 w 12637"/>
                <a:gd name="connsiteY130" fmla="*/ 5012 h 10000"/>
                <a:gd name="connsiteX131" fmla="*/ 3104 w 12637"/>
                <a:gd name="connsiteY131" fmla="*/ 4786 h 10000"/>
                <a:gd name="connsiteX132" fmla="*/ 3016 w 12637"/>
                <a:gd name="connsiteY132" fmla="*/ 4682 h 10000"/>
                <a:gd name="connsiteX133" fmla="*/ 3171 w 12637"/>
                <a:gd name="connsiteY133" fmla="*/ 4573 h 10000"/>
                <a:gd name="connsiteX134" fmla="*/ 3104 w 12637"/>
                <a:gd name="connsiteY134" fmla="*/ 4538 h 10000"/>
                <a:gd name="connsiteX135" fmla="*/ 2860 w 12637"/>
                <a:gd name="connsiteY135" fmla="*/ 4555 h 10000"/>
                <a:gd name="connsiteX136" fmla="*/ 2550 w 12637"/>
                <a:gd name="connsiteY136" fmla="*/ 4642 h 10000"/>
                <a:gd name="connsiteX137" fmla="*/ 1929 w 12637"/>
                <a:gd name="connsiteY137" fmla="*/ 4682 h 10000"/>
                <a:gd name="connsiteX138" fmla="*/ 1663 w 12637"/>
                <a:gd name="connsiteY138" fmla="*/ 4659 h 10000"/>
                <a:gd name="connsiteX139" fmla="*/ 1574 w 12637"/>
                <a:gd name="connsiteY139" fmla="*/ 4452 h 10000"/>
                <a:gd name="connsiteX140" fmla="*/ 1574 w 12637"/>
                <a:gd name="connsiteY140" fmla="*/ 4244 h 10000"/>
                <a:gd name="connsiteX141" fmla="*/ 1663 w 12637"/>
                <a:gd name="connsiteY141" fmla="*/ 4042 h 10000"/>
                <a:gd name="connsiteX142" fmla="*/ 1818 w 12637"/>
                <a:gd name="connsiteY142" fmla="*/ 3839 h 10000"/>
                <a:gd name="connsiteX143" fmla="*/ 1929 w 12637"/>
                <a:gd name="connsiteY143" fmla="*/ 3736 h 10000"/>
                <a:gd name="connsiteX144" fmla="*/ 2084 w 12637"/>
                <a:gd name="connsiteY144" fmla="*/ 3672 h 10000"/>
                <a:gd name="connsiteX145" fmla="*/ 2151 w 12637"/>
                <a:gd name="connsiteY145" fmla="*/ 3603 h 10000"/>
                <a:gd name="connsiteX146" fmla="*/ 2239 w 12637"/>
                <a:gd name="connsiteY146" fmla="*/ 3482 h 10000"/>
                <a:gd name="connsiteX147" fmla="*/ 2550 w 12637"/>
                <a:gd name="connsiteY147" fmla="*/ 3279 h 10000"/>
                <a:gd name="connsiteX148" fmla="*/ 2395 w 12637"/>
                <a:gd name="connsiteY148" fmla="*/ 3112 h 10000"/>
                <a:gd name="connsiteX149" fmla="*/ 2239 w 12637"/>
                <a:gd name="connsiteY149" fmla="*/ 2950 h 10000"/>
                <a:gd name="connsiteX150" fmla="*/ 2084 w 12637"/>
                <a:gd name="connsiteY150" fmla="*/ 2789 h 10000"/>
                <a:gd name="connsiteX151" fmla="*/ 2084 w 12637"/>
                <a:gd name="connsiteY151" fmla="*/ 2639 h 10000"/>
                <a:gd name="connsiteX152" fmla="*/ 2239 w 12637"/>
                <a:gd name="connsiteY152" fmla="*/ 2494 h 10000"/>
                <a:gd name="connsiteX153" fmla="*/ 2461 w 12637"/>
                <a:gd name="connsiteY153" fmla="*/ 2390 h 10000"/>
                <a:gd name="connsiteX154" fmla="*/ 2860 w 12637"/>
                <a:gd name="connsiteY154" fmla="*/ 2309 h 10000"/>
                <a:gd name="connsiteX155" fmla="*/ 3259 w 12637"/>
                <a:gd name="connsiteY155" fmla="*/ 2292 h 10000"/>
                <a:gd name="connsiteX156" fmla="*/ 3659 w 12637"/>
                <a:gd name="connsiteY156" fmla="*/ 1963 h 10000"/>
                <a:gd name="connsiteX157" fmla="*/ 3725 w 12637"/>
                <a:gd name="connsiteY157" fmla="*/ 1853 h 10000"/>
                <a:gd name="connsiteX158" fmla="*/ 4124 w 12637"/>
                <a:gd name="connsiteY158" fmla="*/ 1547 h 10000"/>
                <a:gd name="connsiteX159" fmla="*/ 4346 w 12637"/>
                <a:gd name="connsiteY159" fmla="*/ 1467 h 10000"/>
                <a:gd name="connsiteX160" fmla="*/ 4745 w 12637"/>
                <a:gd name="connsiteY160" fmla="*/ 1201 h 10000"/>
                <a:gd name="connsiteX161" fmla="*/ 5011 w 12637"/>
                <a:gd name="connsiteY161" fmla="*/ 803 h 10000"/>
                <a:gd name="connsiteX162" fmla="*/ 5011 w 12637"/>
                <a:gd name="connsiteY162" fmla="*/ 785 h 10000"/>
                <a:gd name="connsiteX163" fmla="*/ 5078 w 12637"/>
                <a:gd name="connsiteY163" fmla="*/ 427 h 10000"/>
                <a:gd name="connsiteX164" fmla="*/ 12637 w 12637"/>
                <a:gd name="connsiteY164" fmla="*/ 1824 h 10000"/>
                <a:gd name="connsiteX0" fmla="*/ 8647 w 12637"/>
                <a:gd name="connsiteY0" fmla="*/ 0 h 10000"/>
                <a:gd name="connsiteX1" fmla="*/ 8736 w 12637"/>
                <a:gd name="connsiteY1" fmla="*/ 468 h 10000"/>
                <a:gd name="connsiteX2" fmla="*/ 9468 w 12637"/>
                <a:gd name="connsiteY2" fmla="*/ 785 h 10000"/>
                <a:gd name="connsiteX3" fmla="*/ 9667 w 12637"/>
                <a:gd name="connsiteY3" fmla="*/ 906 h 10000"/>
                <a:gd name="connsiteX4" fmla="*/ 9756 w 12637"/>
                <a:gd name="connsiteY4" fmla="*/ 1016 h 10000"/>
                <a:gd name="connsiteX5" fmla="*/ 9601 w 12637"/>
                <a:gd name="connsiteY5" fmla="*/ 1149 h 10000"/>
                <a:gd name="connsiteX6" fmla="*/ 9113 w 12637"/>
                <a:gd name="connsiteY6" fmla="*/ 1363 h 10000"/>
                <a:gd name="connsiteX7" fmla="*/ 9113 w 12637"/>
                <a:gd name="connsiteY7" fmla="*/ 1998 h 10000"/>
                <a:gd name="connsiteX8" fmla="*/ 8182 w 12637"/>
                <a:gd name="connsiteY8" fmla="*/ 2038 h 10000"/>
                <a:gd name="connsiteX9" fmla="*/ 7539 w 12637"/>
                <a:gd name="connsiteY9" fmla="*/ 2148 h 10000"/>
                <a:gd name="connsiteX10" fmla="*/ 7295 w 12637"/>
                <a:gd name="connsiteY10" fmla="*/ 2206 h 10000"/>
                <a:gd name="connsiteX11" fmla="*/ 7206 w 12637"/>
                <a:gd name="connsiteY11" fmla="*/ 2333 h 10000"/>
                <a:gd name="connsiteX12" fmla="*/ 7206 w 12637"/>
                <a:gd name="connsiteY12" fmla="*/ 2413 h 10000"/>
                <a:gd name="connsiteX13" fmla="*/ 7472 w 12637"/>
                <a:gd name="connsiteY13" fmla="*/ 2517 h 10000"/>
                <a:gd name="connsiteX14" fmla="*/ 8027 w 12637"/>
                <a:gd name="connsiteY14" fmla="*/ 2719 h 10000"/>
                <a:gd name="connsiteX15" fmla="*/ 8093 w 12637"/>
                <a:gd name="connsiteY15" fmla="*/ 2962 h 10000"/>
                <a:gd name="connsiteX16" fmla="*/ 7627 w 12637"/>
                <a:gd name="connsiteY16" fmla="*/ 3176 h 10000"/>
                <a:gd name="connsiteX17" fmla="*/ 6896 w 12637"/>
                <a:gd name="connsiteY17" fmla="*/ 3337 h 10000"/>
                <a:gd name="connsiteX18" fmla="*/ 6652 w 12637"/>
                <a:gd name="connsiteY18" fmla="*/ 3505 h 10000"/>
                <a:gd name="connsiteX19" fmla="*/ 6497 w 12637"/>
                <a:gd name="connsiteY19" fmla="*/ 3736 h 10000"/>
                <a:gd name="connsiteX20" fmla="*/ 6652 w 12637"/>
                <a:gd name="connsiteY20" fmla="*/ 3978 h 10000"/>
                <a:gd name="connsiteX21" fmla="*/ 6585 w 12637"/>
                <a:gd name="connsiteY21" fmla="*/ 4244 h 10000"/>
                <a:gd name="connsiteX22" fmla="*/ 6275 w 12637"/>
                <a:gd name="connsiteY22" fmla="*/ 4376 h 10000"/>
                <a:gd name="connsiteX23" fmla="*/ 5876 w 12637"/>
                <a:gd name="connsiteY23" fmla="*/ 4452 h 10000"/>
                <a:gd name="connsiteX24" fmla="*/ 5721 w 12637"/>
                <a:gd name="connsiteY24" fmla="*/ 4555 h 10000"/>
                <a:gd name="connsiteX25" fmla="*/ 5787 w 12637"/>
                <a:gd name="connsiteY25" fmla="*/ 4659 h 10000"/>
                <a:gd name="connsiteX26" fmla="*/ 6186 w 12637"/>
                <a:gd name="connsiteY26" fmla="*/ 4763 h 10000"/>
                <a:gd name="connsiteX27" fmla="*/ 6275 w 12637"/>
                <a:gd name="connsiteY27" fmla="*/ 4867 h 10000"/>
                <a:gd name="connsiteX28" fmla="*/ 6186 w 12637"/>
                <a:gd name="connsiteY28" fmla="*/ 4948 h 10000"/>
                <a:gd name="connsiteX29" fmla="*/ 5876 w 12637"/>
                <a:gd name="connsiteY29" fmla="*/ 5092 h 10000"/>
                <a:gd name="connsiteX30" fmla="*/ 5721 w 12637"/>
                <a:gd name="connsiteY30" fmla="*/ 5300 h 10000"/>
                <a:gd name="connsiteX31" fmla="*/ 5942 w 12637"/>
                <a:gd name="connsiteY31" fmla="*/ 5485 h 10000"/>
                <a:gd name="connsiteX32" fmla="*/ 6275 w 12637"/>
                <a:gd name="connsiteY32" fmla="*/ 5566 h 10000"/>
                <a:gd name="connsiteX33" fmla="*/ 6275 w 12637"/>
                <a:gd name="connsiteY33" fmla="*/ 5774 h 10000"/>
                <a:gd name="connsiteX34" fmla="*/ 7073 w 12637"/>
                <a:gd name="connsiteY34" fmla="*/ 5791 h 10000"/>
                <a:gd name="connsiteX35" fmla="*/ 7472 w 12637"/>
                <a:gd name="connsiteY35" fmla="*/ 5872 h 10000"/>
                <a:gd name="connsiteX36" fmla="*/ 7295 w 12637"/>
                <a:gd name="connsiteY36" fmla="*/ 6068 h 10000"/>
                <a:gd name="connsiteX37" fmla="*/ 7007 w 12637"/>
                <a:gd name="connsiteY37" fmla="*/ 6068 h 10000"/>
                <a:gd name="connsiteX38" fmla="*/ 6275 w 12637"/>
                <a:gd name="connsiteY38" fmla="*/ 5976 h 10000"/>
                <a:gd name="connsiteX39" fmla="*/ 5721 w 12637"/>
                <a:gd name="connsiteY39" fmla="*/ 6045 h 10000"/>
                <a:gd name="connsiteX40" fmla="*/ 5565 w 12637"/>
                <a:gd name="connsiteY40" fmla="*/ 6184 h 10000"/>
                <a:gd name="connsiteX41" fmla="*/ 5632 w 12637"/>
                <a:gd name="connsiteY41" fmla="*/ 6391 h 10000"/>
                <a:gd name="connsiteX42" fmla="*/ 5942 w 12637"/>
                <a:gd name="connsiteY42" fmla="*/ 6582 h 10000"/>
                <a:gd name="connsiteX43" fmla="*/ 6741 w 12637"/>
                <a:gd name="connsiteY43" fmla="*/ 6617 h 10000"/>
                <a:gd name="connsiteX44" fmla="*/ 7140 w 12637"/>
                <a:gd name="connsiteY44" fmla="*/ 6778 h 10000"/>
                <a:gd name="connsiteX45" fmla="*/ 7007 w 12637"/>
                <a:gd name="connsiteY45" fmla="*/ 7032 h 10000"/>
                <a:gd name="connsiteX46" fmla="*/ 6341 w 12637"/>
                <a:gd name="connsiteY46" fmla="*/ 7194 h 10000"/>
                <a:gd name="connsiteX47" fmla="*/ 5565 w 12637"/>
                <a:gd name="connsiteY47" fmla="*/ 7298 h 10000"/>
                <a:gd name="connsiteX48" fmla="*/ 5255 w 12637"/>
                <a:gd name="connsiteY48" fmla="*/ 7512 h 10000"/>
                <a:gd name="connsiteX49" fmla="*/ 5255 w 12637"/>
                <a:gd name="connsiteY49" fmla="*/ 7714 h 10000"/>
                <a:gd name="connsiteX50" fmla="*/ 5632 w 12637"/>
                <a:gd name="connsiteY50" fmla="*/ 7835 h 10000"/>
                <a:gd name="connsiteX51" fmla="*/ 5632 w 12637"/>
                <a:gd name="connsiteY51" fmla="*/ 7979 h 10000"/>
                <a:gd name="connsiteX52" fmla="*/ 5255 w 12637"/>
                <a:gd name="connsiteY52" fmla="*/ 8100 h 10000"/>
                <a:gd name="connsiteX53" fmla="*/ 4612 w 12637"/>
                <a:gd name="connsiteY53" fmla="*/ 8124 h 10000"/>
                <a:gd name="connsiteX54" fmla="*/ 4279 w 12637"/>
                <a:gd name="connsiteY54" fmla="*/ 8204 h 10000"/>
                <a:gd name="connsiteX55" fmla="*/ 4124 w 12637"/>
                <a:gd name="connsiteY55" fmla="*/ 8314 h 10000"/>
                <a:gd name="connsiteX56" fmla="*/ 4124 w 12637"/>
                <a:gd name="connsiteY56" fmla="*/ 8620 h 10000"/>
                <a:gd name="connsiteX57" fmla="*/ 4191 w 12637"/>
                <a:gd name="connsiteY57" fmla="*/ 8741 h 10000"/>
                <a:gd name="connsiteX58" fmla="*/ 4457 w 12637"/>
                <a:gd name="connsiteY58" fmla="*/ 8828 h 10000"/>
                <a:gd name="connsiteX59" fmla="*/ 4612 w 12637"/>
                <a:gd name="connsiteY59" fmla="*/ 8845 h 10000"/>
                <a:gd name="connsiteX60" fmla="*/ 4834 w 12637"/>
                <a:gd name="connsiteY60" fmla="*/ 8828 h 10000"/>
                <a:gd name="connsiteX61" fmla="*/ 5255 w 12637"/>
                <a:gd name="connsiteY61" fmla="*/ 8788 h 10000"/>
                <a:gd name="connsiteX62" fmla="*/ 5455 w 12637"/>
                <a:gd name="connsiteY62" fmla="*/ 8828 h 10000"/>
                <a:gd name="connsiteX63" fmla="*/ 5632 w 12637"/>
                <a:gd name="connsiteY63" fmla="*/ 9221 h 10000"/>
                <a:gd name="connsiteX64" fmla="*/ 5942 w 12637"/>
                <a:gd name="connsiteY64" fmla="*/ 9319 h 10000"/>
                <a:gd name="connsiteX65" fmla="*/ 7472 w 12637"/>
                <a:gd name="connsiteY65" fmla="*/ 9301 h 10000"/>
                <a:gd name="connsiteX66" fmla="*/ 10000 w 12637"/>
                <a:gd name="connsiteY66" fmla="*/ 9319 h 10000"/>
                <a:gd name="connsiteX67" fmla="*/ 10000 w 12637"/>
                <a:gd name="connsiteY67" fmla="*/ 9423 h 10000"/>
                <a:gd name="connsiteX68" fmla="*/ 9933 w 12637"/>
                <a:gd name="connsiteY68" fmla="*/ 9509 h 10000"/>
                <a:gd name="connsiteX69" fmla="*/ 9601 w 12637"/>
                <a:gd name="connsiteY69" fmla="*/ 9527 h 10000"/>
                <a:gd name="connsiteX70" fmla="*/ 8027 w 12637"/>
                <a:gd name="connsiteY70" fmla="*/ 9671 h 10000"/>
                <a:gd name="connsiteX71" fmla="*/ 7539 w 12637"/>
                <a:gd name="connsiteY71" fmla="*/ 9775 h 10000"/>
                <a:gd name="connsiteX72" fmla="*/ 7140 w 12637"/>
                <a:gd name="connsiteY72" fmla="*/ 9873 h 10000"/>
                <a:gd name="connsiteX73" fmla="*/ 6741 w 12637"/>
                <a:gd name="connsiteY73" fmla="*/ 9977 h 10000"/>
                <a:gd name="connsiteX74" fmla="*/ 6341 w 12637"/>
                <a:gd name="connsiteY74" fmla="*/ 10000 h 10000"/>
                <a:gd name="connsiteX75" fmla="*/ 5565 w 12637"/>
                <a:gd name="connsiteY75" fmla="*/ 9896 h 10000"/>
                <a:gd name="connsiteX76" fmla="*/ 4678 w 12637"/>
                <a:gd name="connsiteY76" fmla="*/ 9873 h 10000"/>
                <a:gd name="connsiteX77" fmla="*/ 4191 w 12637"/>
                <a:gd name="connsiteY77" fmla="*/ 9792 h 10000"/>
                <a:gd name="connsiteX78" fmla="*/ 3902 w 12637"/>
                <a:gd name="connsiteY78" fmla="*/ 9758 h 10000"/>
                <a:gd name="connsiteX79" fmla="*/ 3836 w 12637"/>
                <a:gd name="connsiteY79" fmla="*/ 9694 h 10000"/>
                <a:gd name="connsiteX80" fmla="*/ 3725 w 12637"/>
                <a:gd name="connsiteY80" fmla="*/ 9567 h 10000"/>
                <a:gd name="connsiteX81" fmla="*/ 3415 w 12637"/>
                <a:gd name="connsiteY81" fmla="*/ 9486 h 10000"/>
                <a:gd name="connsiteX82" fmla="*/ 2949 w 12637"/>
                <a:gd name="connsiteY82" fmla="*/ 9446 h 10000"/>
                <a:gd name="connsiteX83" fmla="*/ 2550 w 12637"/>
                <a:gd name="connsiteY83" fmla="*/ 9469 h 10000"/>
                <a:gd name="connsiteX84" fmla="*/ 2239 w 12637"/>
                <a:gd name="connsiteY84" fmla="*/ 9365 h 10000"/>
                <a:gd name="connsiteX85" fmla="*/ 2084 w 12637"/>
                <a:gd name="connsiteY85" fmla="*/ 9284 h 10000"/>
                <a:gd name="connsiteX86" fmla="*/ 1574 w 12637"/>
                <a:gd name="connsiteY86" fmla="*/ 9174 h 10000"/>
                <a:gd name="connsiteX87" fmla="*/ 1375 w 12637"/>
                <a:gd name="connsiteY87" fmla="*/ 9140 h 10000"/>
                <a:gd name="connsiteX88" fmla="*/ 1197 w 12637"/>
                <a:gd name="connsiteY88" fmla="*/ 8955 h 10000"/>
                <a:gd name="connsiteX89" fmla="*/ 1197 w 12637"/>
                <a:gd name="connsiteY89" fmla="*/ 8845 h 10000"/>
                <a:gd name="connsiteX90" fmla="*/ 1197 w 12637"/>
                <a:gd name="connsiteY90" fmla="*/ 8724 h 10000"/>
                <a:gd name="connsiteX91" fmla="*/ 1109 w 12637"/>
                <a:gd name="connsiteY91" fmla="*/ 8516 h 10000"/>
                <a:gd name="connsiteX92" fmla="*/ 798 w 12637"/>
                <a:gd name="connsiteY92" fmla="*/ 8389 h 10000"/>
                <a:gd name="connsiteX93" fmla="*/ 865 w 12637"/>
                <a:gd name="connsiteY93" fmla="*/ 8314 h 10000"/>
                <a:gd name="connsiteX94" fmla="*/ 1109 w 12637"/>
                <a:gd name="connsiteY94" fmla="*/ 8285 h 10000"/>
                <a:gd name="connsiteX95" fmla="*/ 1530 w 12637"/>
                <a:gd name="connsiteY95" fmla="*/ 8187 h 10000"/>
                <a:gd name="connsiteX96" fmla="*/ 1663 w 12637"/>
                <a:gd name="connsiteY96" fmla="*/ 8100 h 10000"/>
                <a:gd name="connsiteX97" fmla="*/ 1729 w 12637"/>
                <a:gd name="connsiteY97" fmla="*/ 8060 h 10000"/>
                <a:gd name="connsiteX98" fmla="*/ 1441 w 12637"/>
                <a:gd name="connsiteY98" fmla="*/ 7979 h 10000"/>
                <a:gd name="connsiteX99" fmla="*/ 1375 w 12637"/>
                <a:gd name="connsiteY99" fmla="*/ 7754 h 10000"/>
                <a:gd name="connsiteX100" fmla="*/ 1530 w 12637"/>
                <a:gd name="connsiteY100" fmla="*/ 7627 h 10000"/>
                <a:gd name="connsiteX101" fmla="*/ 1818 w 12637"/>
                <a:gd name="connsiteY101" fmla="*/ 7529 h 10000"/>
                <a:gd name="connsiteX102" fmla="*/ 1996 w 12637"/>
                <a:gd name="connsiteY102" fmla="*/ 7442 h 10000"/>
                <a:gd name="connsiteX103" fmla="*/ 2151 w 12637"/>
                <a:gd name="connsiteY103" fmla="*/ 7419 h 10000"/>
                <a:gd name="connsiteX104" fmla="*/ 1818 w 12637"/>
                <a:gd name="connsiteY104" fmla="*/ 7338 h 10000"/>
                <a:gd name="connsiteX105" fmla="*/ 1441 w 12637"/>
                <a:gd name="connsiteY105" fmla="*/ 7298 h 10000"/>
                <a:gd name="connsiteX106" fmla="*/ 1197 w 12637"/>
                <a:gd name="connsiteY106" fmla="*/ 7194 h 10000"/>
                <a:gd name="connsiteX107" fmla="*/ 1729 w 12637"/>
                <a:gd name="connsiteY107" fmla="*/ 7096 h 10000"/>
                <a:gd name="connsiteX108" fmla="*/ 1375 w 12637"/>
                <a:gd name="connsiteY108" fmla="*/ 6986 h 10000"/>
                <a:gd name="connsiteX109" fmla="*/ 554 w 12637"/>
                <a:gd name="connsiteY109" fmla="*/ 6963 h 10000"/>
                <a:gd name="connsiteX110" fmla="*/ 244 w 12637"/>
                <a:gd name="connsiteY110" fmla="*/ 6946 h 10000"/>
                <a:gd name="connsiteX111" fmla="*/ 89 w 12637"/>
                <a:gd name="connsiteY111" fmla="*/ 6888 h 10000"/>
                <a:gd name="connsiteX112" fmla="*/ 0 w 12637"/>
                <a:gd name="connsiteY112" fmla="*/ 6778 h 10000"/>
                <a:gd name="connsiteX113" fmla="*/ 89 w 12637"/>
                <a:gd name="connsiteY113" fmla="*/ 6657 h 10000"/>
                <a:gd name="connsiteX114" fmla="*/ 244 w 12637"/>
                <a:gd name="connsiteY114" fmla="*/ 6582 h 10000"/>
                <a:gd name="connsiteX115" fmla="*/ 488 w 12637"/>
                <a:gd name="connsiteY115" fmla="*/ 6582 h 10000"/>
                <a:gd name="connsiteX116" fmla="*/ 865 w 12637"/>
                <a:gd name="connsiteY116" fmla="*/ 6582 h 10000"/>
                <a:gd name="connsiteX117" fmla="*/ 1020 w 12637"/>
                <a:gd name="connsiteY117" fmla="*/ 6657 h 10000"/>
                <a:gd name="connsiteX118" fmla="*/ 1663 w 12637"/>
                <a:gd name="connsiteY118" fmla="*/ 6657 h 10000"/>
                <a:gd name="connsiteX119" fmla="*/ 2151 w 12637"/>
                <a:gd name="connsiteY119" fmla="*/ 6657 h 10000"/>
                <a:gd name="connsiteX120" fmla="*/ 2461 w 12637"/>
                <a:gd name="connsiteY120" fmla="*/ 6617 h 10000"/>
                <a:gd name="connsiteX121" fmla="*/ 2550 w 12637"/>
                <a:gd name="connsiteY121" fmla="*/ 6432 h 10000"/>
                <a:gd name="connsiteX122" fmla="*/ 2461 w 12637"/>
                <a:gd name="connsiteY122" fmla="*/ 6207 h 10000"/>
                <a:gd name="connsiteX123" fmla="*/ 2550 w 12637"/>
                <a:gd name="connsiteY123" fmla="*/ 6126 h 10000"/>
                <a:gd name="connsiteX124" fmla="*/ 2949 w 12637"/>
                <a:gd name="connsiteY124" fmla="*/ 5976 h 10000"/>
                <a:gd name="connsiteX125" fmla="*/ 3259 w 12637"/>
                <a:gd name="connsiteY125" fmla="*/ 5941 h 10000"/>
                <a:gd name="connsiteX126" fmla="*/ 2794 w 12637"/>
                <a:gd name="connsiteY126" fmla="*/ 5710 h 10000"/>
                <a:gd name="connsiteX127" fmla="*/ 2705 w 12637"/>
                <a:gd name="connsiteY127" fmla="*/ 5468 h 10000"/>
                <a:gd name="connsiteX128" fmla="*/ 2949 w 12637"/>
                <a:gd name="connsiteY128" fmla="*/ 5237 h 10000"/>
                <a:gd name="connsiteX129" fmla="*/ 3171 w 12637"/>
                <a:gd name="connsiteY129" fmla="*/ 5012 h 10000"/>
                <a:gd name="connsiteX130" fmla="*/ 3104 w 12637"/>
                <a:gd name="connsiteY130" fmla="*/ 4786 h 10000"/>
                <a:gd name="connsiteX131" fmla="*/ 3016 w 12637"/>
                <a:gd name="connsiteY131" fmla="*/ 4682 h 10000"/>
                <a:gd name="connsiteX132" fmla="*/ 3171 w 12637"/>
                <a:gd name="connsiteY132" fmla="*/ 4573 h 10000"/>
                <a:gd name="connsiteX133" fmla="*/ 3104 w 12637"/>
                <a:gd name="connsiteY133" fmla="*/ 4538 h 10000"/>
                <a:gd name="connsiteX134" fmla="*/ 2860 w 12637"/>
                <a:gd name="connsiteY134" fmla="*/ 4555 h 10000"/>
                <a:gd name="connsiteX135" fmla="*/ 2550 w 12637"/>
                <a:gd name="connsiteY135" fmla="*/ 4642 h 10000"/>
                <a:gd name="connsiteX136" fmla="*/ 1929 w 12637"/>
                <a:gd name="connsiteY136" fmla="*/ 4682 h 10000"/>
                <a:gd name="connsiteX137" fmla="*/ 1663 w 12637"/>
                <a:gd name="connsiteY137" fmla="*/ 4659 h 10000"/>
                <a:gd name="connsiteX138" fmla="*/ 1574 w 12637"/>
                <a:gd name="connsiteY138" fmla="*/ 4452 h 10000"/>
                <a:gd name="connsiteX139" fmla="*/ 1574 w 12637"/>
                <a:gd name="connsiteY139" fmla="*/ 4244 h 10000"/>
                <a:gd name="connsiteX140" fmla="*/ 1663 w 12637"/>
                <a:gd name="connsiteY140" fmla="*/ 4042 h 10000"/>
                <a:gd name="connsiteX141" fmla="*/ 1818 w 12637"/>
                <a:gd name="connsiteY141" fmla="*/ 3839 h 10000"/>
                <a:gd name="connsiteX142" fmla="*/ 1929 w 12637"/>
                <a:gd name="connsiteY142" fmla="*/ 3736 h 10000"/>
                <a:gd name="connsiteX143" fmla="*/ 2084 w 12637"/>
                <a:gd name="connsiteY143" fmla="*/ 3672 h 10000"/>
                <a:gd name="connsiteX144" fmla="*/ 2151 w 12637"/>
                <a:gd name="connsiteY144" fmla="*/ 3603 h 10000"/>
                <a:gd name="connsiteX145" fmla="*/ 2239 w 12637"/>
                <a:gd name="connsiteY145" fmla="*/ 3482 h 10000"/>
                <a:gd name="connsiteX146" fmla="*/ 2550 w 12637"/>
                <a:gd name="connsiteY146" fmla="*/ 3279 h 10000"/>
                <a:gd name="connsiteX147" fmla="*/ 2395 w 12637"/>
                <a:gd name="connsiteY147" fmla="*/ 3112 h 10000"/>
                <a:gd name="connsiteX148" fmla="*/ 2239 w 12637"/>
                <a:gd name="connsiteY148" fmla="*/ 2950 h 10000"/>
                <a:gd name="connsiteX149" fmla="*/ 2084 w 12637"/>
                <a:gd name="connsiteY149" fmla="*/ 2789 h 10000"/>
                <a:gd name="connsiteX150" fmla="*/ 2084 w 12637"/>
                <a:gd name="connsiteY150" fmla="*/ 2639 h 10000"/>
                <a:gd name="connsiteX151" fmla="*/ 2239 w 12637"/>
                <a:gd name="connsiteY151" fmla="*/ 2494 h 10000"/>
                <a:gd name="connsiteX152" fmla="*/ 2461 w 12637"/>
                <a:gd name="connsiteY152" fmla="*/ 2390 h 10000"/>
                <a:gd name="connsiteX153" fmla="*/ 2860 w 12637"/>
                <a:gd name="connsiteY153" fmla="*/ 2309 h 10000"/>
                <a:gd name="connsiteX154" fmla="*/ 3259 w 12637"/>
                <a:gd name="connsiteY154" fmla="*/ 2292 h 10000"/>
                <a:gd name="connsiteX155" fmla="*/ 3659 w 12637"/>
                <a:gd name="connsiteY155" fmla="*/ 1963 h 10000"/>
                <a:gd name="connsiteX156" fmla="*/ 3725 w 12637"/>
                <a:gd name="connsiteY156" fmla="*/ 1853 h 10000"/>
                <a:gd name="connsiteX157" fmla="*/ 4124 w 12637"/>
                <a:gd name="connsiteY157" fmla="*/ 1547 h 10000"/>
                <a:gd name="connsiteX158" fmla="*/ 4346 w 12637"/>
                <a:gd name="connsiteY158" fmla="*/ 1467 h 10000"/>
                <a:gd name="connsiteX159" fmla="*/ 4745 w 12637"/>
                <a:gd name="connsiteY159" fmla="*/ 1201 h 10000"/>
                <a:gd name="connsiteX160" fmla="*/ 5011 w 12637"/>
                <a:gd name="connsiteY160" fmla="*/ 803 h 10000"/>
                <a:gd name="connsiteX161" fmla="*/ 5011 w 12637"/>
                <a:gd name="connsiteY161" fmla="*/ 785 h 10000"/>
                <a:gd name="connsiteX162" fmla="*/ 5078 w 12637"/>
                <a:gd name="connsiteY162" fmla="*/ 427 h 10000"/>
                <a:gd name="connsiteX163" fmla="*/ 12637 w 12637"/>
                <a:gd name="connsiteY163" fmla="*/ 1824 h 10000"/>
                <a:gd name="connsiteX0" fmla="*/ 10709 w 12062"/>
                <a:gd name="connsiteY0" fmla="*/ 1663 h 11663"/>
                <a:gd name="connsiteX1" fmla="*/ 10798 w 12062"/>
                <a:gd name="connsiteY1" fmla="*/ 2131 h 11663"/>
                <a:gd name="connsiteX2" fmla="*/ 11530 w 12062"/>
                <a:gd name="connsiteY2" fmla="*/ 2448 h 11663"/>
                <a:gd name="connsiteX3" fmla="*/ 11729 w 12062"/>
                <a:gd name="connsiteY3" fmla="*/ 2569 h 11663"/>
                <a:gd name="connsiteX4" fmla="*/ 11818 w 12062"/>
                <a:gd name="connsiteY4" fmla="*/ 2679 h 11663"/>
                <a:gd name="connsiteX5" fmla="*/ 11663 w 12062"/>
                <a:gd name="connsiteY5" fmla="*/ 2812 h 11663"/>
                <a:gd name="connsiteX6" fmla="*/ 11175 w 12062"/>
                <a:gd name="connsiteY6" fmla="*/ 3026 h 11663"/>
                <a:gd name="connsiteX7" fmla="*/ 11175 w 12062"/>
                <a:gd name="connsiteY7" fmla="*/ 3661 h 11663"/>
                <a:gd name="connsiteX8" fmla="*/ 10244 w 12062"/>
                <a:gd name="connsiteY8" fmla="*/ 3701 h 11663"/>
                <a:gd name="connsiteX9" fmla="*/ 9601 w 12062"/>
                <a:gd name="connsiteY9" fmla="*/ 3811 h 11663"/>
                <a:gd name="connsiteX10" fmla="*/ 9357 w 12062"/>
                <a:gd name="connsiteY10" fmla="*/ 3869 h 11663"/>
                <a:gd name="connsiteX11" fmla="*/ 9268 w 12062"/>
                <a:gd name="connsiteY11" fmla="*/ 3996 h 11663"/>
                <a:gd name="connsiteX12" fmla="*/ 9268 w 12062"/>
                <a:gd name="connsiteY12" fmla="*/ 4076 h 11663"/>
                <a:gd name="connsiteX13" fmla="*/ 9534 w 12062"/>
                <a:gd name="connsiteY13" fmla="*/ 4180 h 11663"/>
                <a:gd name="connsiteX14" fmla="*/ 10089 w 12062"/>
                <a:gd name="connsiteY14" fmla="*/ 4382 h 11663"/>
                <a:gd name="connsiteX15" fmla="*/ 10155 w 12062"/>
                <a:gd name="connsiteY15" fmla="*/ 4625 h 11663"/>
                <a:gd name="connsiteX16" fmla="*/ 9689 w 12062"/>
                <a:gd name="connsiteY16" fmla="*/ 4839 h 11663"/>
                <a:gd name="connsiteX17" fmla="*/ 8958 w 12062"/>
                <a:gd name="connsiteY17" fmla="*/ 5000 h 11663"/>
                <a:gd name="connsiteX18" fmla="*/ 8714 w 12062"/>
                <a:gd name="connsiteY18" fmla="*/ 5168 h 11663"/>
                <a:gd name="connsiteX19" fmla="*/ 8559 w 12062"/>
                <a:gd name="connsiteY19" fmla="*/ 5399 h 11663"/>
                <a:gd name="connsiteX20" fmla="*/ 8714 w 12062"/>
                <a:gd name="connsiteY20" fmla="*/ 5641 h 11663"/>
                <a:gd name="connsiteX21" fmla="*/ 8647 w 12062"/>
                <a:gd name="connsiteY21" fmla="*/ 5907 h 11663"/>
                <a:gd name="connsiteX22" fmla="*/ 8337 w 12062"/>
                <a:gd name="connsiteY22" fmla="*/ 6039 h 11663"/>
                <a:gd name="connsiteX23" fmla="*/ 7938 w 12062"/>
                <a:gd name="connsiteY23" fmla="*/ 6115 h 11663"/>
                <a:gd name="connsiteX24" fmla="*/ 7783 w 12062"/>
                <a:gd name="connsiteY24" fmla="*/ 6218 h 11663"/>
                <a:gd name="connsiteX25" fmla="*/ 7849 w 12062"/>
                <a:gd name="connsiteY25" fmla="*/ 6322 h 11663"/>
                <a:gd name="connsiteX26" fmla="*/ 8248 w 12062"/>
                <a:gd name="connsiteY26" fmla="*/ 6426 h 11663"/>
                <a:gd name="connsiteX27" fmla="*/ 8337 w 12062"/>
                <a:gd name="connsiteY27" fmla="*/ 6530 h 11663"/>
                <a:gd name="connsiteX28" fmla="*/ 8248 w 12062"/>
                <a:gd name="connsiteY28" fmla="*/ 6611 h 11663"/>
                <a:gd name="connsiteX29" fmla="*/ 7938 w 12062"/>
                <a:gd name="connsiteY29" fmla="*/ 6755 h 11663"/>
                <a:gd name="connsiteX30" fmla="*/ 7783 w 12062"/>
                <a:gd name="connsiteY30" fmla="*/ 6963 h 11663"/>
                <a:gd name="connsiteX31" fmla="*/ 8004 w 12062"/>
                <a:gd name="connsiteY31" fmla="*/ 7148 h 11663"/>
                <a:gd name="connsiteX32" fmla="*/ 8337 w 12062"/>
                <a:gd name="connsiteY32" fmla="*/ 7229 h 11663"/>
                <a:gd name="connsiteX33" fmla="*/ 8337 w 12062"/>
                <a:gd name="connsiteY33" fmla="*/ 7437 h 11663"/>
                <a:gd name="connsiteX34" fmla="*/ 9135 w 12062"/>
                <a:gd name="connsiteY34" fmla="*/ 7454 h 11663"/>
                <a:gd name="connsiteX35" fmla="*/ 9534 w 12062"/>
                <a:gd name="connsiteY35" fmla="*/ 7535 h 11663"/>
                <a:gd name="connsiteX36" fmla="*/ 9357 w 12062"/>
                <a:gd name="connsiteY36" fmla="*/ 7731 h 11663"/>
                <a:gd name="connsiteX37" fmla="*/ 9069 w 12062"/>
                <a:gd name="connsiteY37" fmla="*/ 7731 h 11663"/>
                <a:gd name="connsiteX38" fmla="*/ 8337 w 12062"/>
                <a:gd name="connsiteY38" fmla="*/ 7639 h 11663"/>
                <a:gd name="connsiteX39" fmla="*/ 7783 w 12062"/>
                <a:gd name="connsiteY39" fmla="*/ 7708 h 11663"/>
                <a:gd name="connsiteX40" fmla="*/ 7627 w 12062"/>
                <a:gd name="connsiteY40" fmla="*/ 7847 h 11663"/>
                <a:gd name="connsiteX41" fmla="*/ 7694 w 12062"/>
                <a:gd name="connsiteY41" fmla="*/ 8054 h 11663"/>
                <a:gd name="connsiteX42" fmla="*/ 8004 w 12062"/>
                <a:gd name="connsiteY42" fmla="*/ 8245 h 11663"/>
                <a:gd name="connsiteX43" fmla="*/ 8803 w 12062"/>
                <a:gd name="connsiteY43" fmla="*/ 8280 h 11663"/>
                <a:gd name="connsiteX44" fmla="*/ 9202 w 12062"/>
                <a:gd name="connsiteY44" fmla="*/ 8441 h 11663"/>
                <a:gd name="connsiteX45" fmla="*/ 9069 w 12062"/>
                <a:gd name="connsiteY45" fmla="*/ 8695 h 11663"/>
                <a:gd name="connsiteX46" fmla="*/ 8403 w 12062"/>
                <a:gd name="connsiteY46" fmla="*/ 8857 h 11663"/>
                <a:gd name="connsiteX47" fmla="*/ 7627 w 12062"/>
                <a:gd name="connsiteY47" fmla="*/ 8961 h 11663"/>
                <a:gd name="connsiteX48" fmla="*/ 7317 w 12062"/>
                <a:gd name="connsiteY48" fmla="*/ 9175 h 11663"/>
                <a:gd name="connsiteX49" fmla="*/ 7317 w 12062"/>
                <a:gd name="connsiteY49" fmla="*/ 9377 h 11663"/>
                <a:gd name="connsiteX50" fmla="*/ 7694 w 12062"/>
                <a:gd name="connsiteY50" fmla="*/ 9498 h 11663"/>
                <a:gd name="connsiteX51" fmla="*/ 7694 w 12062"/>
                <a:gd name="connsiteY51" fmla="*/ 9642 h 11663"/>
                <a:gd name="connsiteX52" fmla="*/ 7317 w 12062"/>
                <a:gd name="connsiteY52" fmla="*/ 9763 h 11663"/>
                <a:gd name="connsiteX53" fmla="*/ 6674 w 12062"/>
                <a:gd name="connsiteY53" fmla="*/ 9787 h 11663"/>
                <a:gd name="connsiteX54" fmla="*/ 6341 w 12062"/>
                <a:gd name="connsiteY54" fmla="*/ 9867 h 11663"/>
                <a:gd name="connsiteX55" fmla="*/ 6186 w 12062"/>
                <a:gd name="connsiteY55" fmla="*/ 9977 h 11663"/>
                <a:gd name="connsiteX56" fmla="*/ 6186 w 12062"/>
                <a:gd name="connsiteY56" fmla="*/ 10283 h 11663"/>
                <a:gd name="connsiteX57" fmla="*/ 6253 w 12062"/>
                <a:gd name="connsiteY57" fmla="*/ 10404 h 11663"/>
                <a:gd name="connsiteX58" fmla="*/ 6519 w 12062"/>
                <a:gd name="connsiteY58" fmla="*/ 10491 h 11663"/>
                <a:gd name="connsiteX59" fmla="*/ 6674 w 12062"/>
                <a:gd name="connsiteY59" fmla="*/ 10508 h 11663"/>
                <a:gd name="connsiteX60" fmla="*/ 6896 w 12062"/>
                <a:gd name="connsiteY60" fmla="*/ 10491 h 11663"/>
                <a:gd name="connsiteX61" fmla="*/ 7317 w 12062"/>
                <a:gd name="connsiteY61" fmla="*/ 10451 h 11663"/>
                <a:gd name="connsiteX62" fmla="*/ 7517 w 12062"/>
                <a:gd name="connsiteY62" fmla="*/ 10491 h 11663"/>
                <a:gd name="connsiteX63" fmla="*/ 7694 w 12062"/>
                <a:gd name="connsiteY63" fmla="*/ 10884 h 11663"/>
                <a:gd name="connsiteX64" fmla="*/ 8004 w 12062"/>
                <a:gd name="connsiteY64" fmla="*/ 10982 h 11663"/>
                <a:gd name="connsiteX65" fmla="*/ 9534 w 12062"/>
                <a:gd name="connsiteY65" fmla="*/ 10964 h 11663"/>
                <a:gd name="connsiteX66" fmla="*/ 12062 w 12062"/>
                <a:gd name="connsiteY66" fmla="*/ 10982 h 11663"/>
                <a:gd name="connsiteX67" fmla="*/ 12062 w 12062"/>
                <a:gd name="connsiteY67" fmla="*/ 11086 h 11663"/>
                <a:gd name="connsiteX68" fmla="*/ 11995 w 12062"/>
                <a:gd name="connsiteY68" fmla="*/ 11172 h 11663"/>
                <a:gd name="connsiteX69" fmla="*/ 11663 w 12062"/>
                <a:gd name="connsiteY69" fmla="*/ 11190 h 11663"/>
                <a:gd name="connsiteX70" fmla="*/ 10089 w 12062"/>
                <a:gd name="connsiteY70" fmla="*/ 11334 h 11663"/>
                <a:gd name="connsiteX71" fmla="*/ 9601 w 12062"/>
                <a:gd name="connsiteY71" fmla="*/ 11438 h 11663"/>
                <a:gd name="connsiteX72" fmla="*/ 9202 w 12062"/>
                <a:gd name="connsiteY72" fmla="*/ 11536 h 11663"/>
                <a:gd name="connsiteX73" fmla="*/ 8803 w 12062"/>
                <a:gd name="connsiteY73" fmla="*/ 11640 h 11663"/>
                <a:gd name="connsiteX74" fmla="*/ 8403 w 12062"/>
                <a:gd name="connsiteY74" fmla="*/ 11663 h 11663"/>
                <a:gd name="connsiteX75" fmla="*/ 7627 w 12062"/>
                <a:gd name="connsiteY75" fmla="*/ 11559 h 11663"/>
                <a:gd name="connsiteX76" fmla="*/ 6740 w 12062"/>
                <a:gd name="connsiteY76" fmla="*/ 11536 h 11663"/>
                <a:gd name="connsiteX77" fmla="*/ 6253 w 12062"/>
                <a:gd name="connsiteY77" fmla="*/ 11455 h 11663"/>
                <a:gd name="connsiteX78" fmla="*/ 5964 w 12062"/>
                <a:gd name="connsiteY78" fmla="*/ 11421 h 11663"/>
                <a:gd name="connsiteX79" fmla="*/ 5898 w 12062"/>
                <a:gd name="connsiteY79" fmla="*/ 11357 h 11663"/>
                <a:gd name="connsiteX80" fmla="*/ 5787 w 12062"/>
                <a:gd name="connsiteY80" fmla="*/ 11230 h 11663"/>
                <a:gd name="connsiteX81" fmla="*/ 5477 w 12062"/>
                <a:gd name="connsiteY81" fmla="*/ 11149 h 11663"/>
                <a:gd name="connsiteX82" fmla="*/ 5011 w 12062"/>
                <a:gd name="connsiteY82" fmla="*/ 11109 h 11663"/>
                <a:gd name="connsiteX83" fmla="*/ 4612 w 12062"/>
                <a:gd name="connsiteY83" fmla="*/ 11132 h 11663"/>
                <a:gd name="connsiteX84" fmla="*/ 4301 w 12062"/>
                <a:gd name="connsiteY84" fmla="*/ 11028 h 11663"/>
                <a:gd name="connsiteX85" fmla="*/ 4146 w 12062"/>
                <a:gd name="connsiteY85" fmla="*/ 10947 h 11663"/>
                <a:gd name="connsiteX86" fmla="*/ 3636 w 12062"/>
                <a:gd name="connsiteY86" fmla="*/ 10837 h 11663"/>
                <a:gd name="connsiteX87" fmla="*/ 3437 w 12062"/>
                <a:gd name="connsiteY87" fmla="*/ 10803 h 11663"/>
                <a:gd name="connsiteX88" fmla="*/ 3259 w 12062"/>
                <a:gd name="connsiteY88" fmla="*/ 10618 h 11663"/>
                <a:gd name="connsiteX89" fmla="*/ 3259 w 12062"/>
                <a:gd name="connsiteY89" fmla="*/ 10508 h 11663"/>
                <a:gd name="connsiteX90" fmla="*/ 3259 w 12062"/>
                <a:gd name="connsiteY90" fmla="*/ 10387 h 11663"/>
                <a:gd name="connsiteX91" fmla="*/ 3171 w 12062"/>
                <a:gd name="connsiteY91" fmla="*/ 10179 h 11663"/>
                <a:gd name="connsiteX92" fmla="*/ 2860 w 12062"/>
                <a:gd name="connsiteY92" fmla="*/ 10052 h 11663"/>
                <a:gd name="connsiteX93" fmla="*/ 2927 w 12062"/>
                <a:gd name="connsiteY93" fmla="*/ 9977 h 11663"/>
                <a:gd name="connsiteX94" fmla="*/ 3171 w 12062"/>
                <a:gd name="connsiteY94" fmla="*/ 9948 h 11663"/>
                <a:gd name="connsiteX95" fmla="*/ 3592 w 12062"/>
                <a:gd name="connsiteY95" fmla="*/ 9850 h 11663"/>
                <a:gd name="connsiteX96" fmla="*/ 3725 w 12062"/>
                <a:gd name="connsiteY96" fmla="*/ 9763 h 11663"/>
                <a:gd name="connsiteX97" fmla="*/ 3791 w 12062"/>
                <a:gd name="connsiteY97" fmla="*/ 9723 h 11663"/>
                <a:gd name="connsiteX98" fmla="*/ 3503 w 12062"/>
                <a:gd name="connsiteY98" fmla="*/ 9642 h 11663"/>
                <a:gd name="connsiteX99" fmla="*/ 3437 w 12062"/>
                <a:gd name="connsiteY99" fmla="*/ 9417 h 11663"/>
                <a:gd name="connsiteX100" fmla="*/ 3592 w 12062"/>
                <a:gd name="connsiteY100" fmla="*/ 9290 h 11663"/>
                <a:gd name="connsiteX101" fmla="*/ 3880 w 12062"/>
                <a:gd name="connsiteY101" fmla="*/ 9192 h 11663"/>
                <a:gd name="connsiteX102" fmla="*/ 4058 w 12062"/>
                <a:gd name="connsiteY102" fmla="*/ 9105 h 11663"/>
                <a:gd name="connsiteX103" fmla="*/ 4213 w 12062"/>
                <a:gd name="connsiteY103" fmla="*/ 9082 h 11663"/>
                <a:gd name="connsiteX104" fmla="*/ 3880 w 12062"/>
                <a:gd name="connsiteY104" fmla="*/ 9001 h 11663"/>
                <a:gd name="connsiteX105" fmla="*/ 3503 w 12062"/>
                <a:gd name="connsiteY105" fmla="*/ 8961 h 11663"/>
                <a:gd name="connsiteX106" fmla="*/ 3259 w 12062"/>
                <a:gd name="connsiteY106" fmla="*/ 8857 h 11663"/>
                <a:gd name="connsiteX107" fmla="*/ 3791 w 12062"/>
                <a:gd name="connsiteY107" fmla="*/ 8759 h 11663"/>
                <a:gd name="connsiteX108" fmla="*/ 3437 w 12062"/>
                <a:gd name="connsiteY108" fmla="*/ 8649 h 11663"/>
                <a:gd name="connsiteX109" fmla="*/ 2616 w 12062"/>
                <a:gd name="connsiteY109" fmla="*/ 8626 h 11663"/>
                <a:gd name="connsiteX110" fmla="*/ 2306 w 12062"/>
                <a:gd name="connsiteY110" fmla="*/ 8609 h 11663"/>
                <a:gd name="connsiteX111" fmla="*/ 2151 w 12062"/>
                <a:gd name="connsiteY111" fmla="*/ 8551 h 11663"/>
                <a:gd name="connsiteX112" fmla="*/ 2062 w 12062"/>
                <a:gd name="connsiteY112" fmla="*/ 8441 h 11663"/>
                <a:gd name="connsiteX113" fmla="*/ 2151 w 12062"/>
                <a:gd name="connsiteY113" fmla="*/ 8320 h 11663"/>
                <a:gd name="connsiteX114" fmla="*/ 2306 w 12062"/>
                <a:gd name="connsiteY114" fmla="*/ 8245 h 11663"/>
                <a:gd name="connsiteX115" fmla="*/ 2550 w 12062"/>
                <a:gd name="connsiteY115" fmla="*/ 8245 h 11663"/>
                <a:gd name="connsiteX116" fmla="*/ 2927 w 12062"/>
                <a:gd name="connsiteY116" fmla="*/ 8245 h 11663"/>
                <a:gd name="connsiteX117" fmla="*/ 3082 w 12062"/>
                <a:gd name="connsiteY117" fmla="*/ 8320 h 11663"/>
                <a:gd name="connsiteX118" fmla="*/ 3725 w 12062"/>
                <a:gd name="connsiteY118" fmla="*/ 8320 h 11663"/>
                <a:gd name="connsiteX119" fmla="*/ 4213 w 12062"/>
                <a:gd name="connsiteY119" fmla="*/ 8320 h 11663"/>
                <a:gd name="connsiteX120" fmla="*/ 4523 w 12062"/>
                <a:gd name="connsiteY120" fmla="*/ 8280 h 11663"/>
                <a:gd name="connsiteX121" fmla="*/ 4612 w 12062"/>
                <a:gd name="connsiteY121" fmla="*/ 8095 h 11663"/>
                <a:gd name="connsiteX122" fmla="*/ 4523 w 12062"/>
                <a:gd name="connsiteY122" fmla="*/ 7870 h 11663"/>
                <a:gd name="connsiteX123" fmla="*/ 4612 w 12062"/>
                <a:gd name="connsiteY123" fmla="*/ 7789 h 11663"/>
                <a:gd name="connsiteX124" fmla="*/ 5011 w 12062"/>
                <a:gd name="connsiteY124" fmla="*/ 7639 h 11663"/>
                <a:gd name="connsiteX125" fmla="*/ 5321 w 12062"/>
                <a:gd name="connsiteY125" fmla="*/ 7604 h 11663"/>
                <a:gd name="connsiteX126" fmla="*/ 4856 w 12062"/>
                <a:gd name="connsiteY126" fmla="*/ 7373 h 11663"/>
                <a:gd name="connsiteX127" fmla="*/ 4767 w 12062"/>
                <a:gd name="connsiteY127" fmla="*/ 7131 h 11663"/>
                <a:gd name="connsiteX128" fmla="*/ 5011 w 12062"/>
                <a:gd name="connsiteY128" fmla="*/ 6900 h 11663"/>
                <a:gd name="connsiteX129" fmla="*/ 5233 w 12062"/>
                <a:gd name="connsiteY129" fmla="*/ 6675 h 11663"/>
                <a:gd name="connsiteX130" fmla="*/ 5166 w 12062"/>
                <a:gd name="connsiteY130" fmla="*/ 6449 h 11663"/>
                <a:gd name="connsiteX131" fmla="*/ 5078 w 12062"/>
                <a:gd name="connsiteY131" fmla="*/ 6345 h 11663"/>
                <a:gd name="connsiteX132" fmla="*/ 5233 w 12062"/>
                <a:gd name="connsiteY132" fmla="*/ 6236 h 11663"/>
                <a:gd name="connsiteX133" fmla="*/ 5166 w 12062"/>
                <a:gd name="connsiteY133" fmla="*/ 6201 h 11663"/>
                <a:gd name="connsiteX134" fmla="*/ 4922 w 12062"/>
                <a:gd name="connsiteY134" fmla="*/ 6218 h 11663"/>
                <a:gd name="connsiteX135" fmla="*/ 4612 w 12062"/>
                <a:gd name="connsiteY135" fmla="*/ 6305 h 11663"/>
                <a:gd name="connsiteX136" fmla="*/ 3991 w 12062"/>
                <a:gd name="connsiteY136" fmla="*/ 6345 h 11663"/>
                <a:gd name="connsiteX137" fmla="*/ 3725 w 12062"/>
                <a:gd name="connsiteY137" fmla="*/ 6322 h 11663"/>
                <a:gd name="connsiteX138" fmla="*/ 3636 w 12062"/>
                <a:gd name="connsiteY138" fmla="*/ 6115 h 11663"/>
                <a:gd name="connsiteX139" fmla="*/ 3636 w 12062"/>
                <a:gd name="connsiteY139" fmla="*/ 5907 h 11663"/>
                <a:gd name="connsiteX140" fmla="*/ 3725 w 12062"/>
                <a:gd name="connsiteY140" fmla="*/ 5705 h 11663"/>
                <a:gd name="connsiteX141" fmla="*/ 3880 w 12062"/>
                <a:gd name="connsiteY141" fmla="*/ 5502 h 11663"/>
                <a:gd name="connsiteX142" fmla="*/ 3991 w 12062"/>
                <a:gd name="connsiteY142" fmla="*/ 5399 h 11663"/>
                <a:gd name="connsiteX143" fmla="*/ 4146 w 12062"/>
                <a:gd name="connsiteY143" fmla="*/ 5335 h 11663"/>
                <a:gd name="connsiteX144" fmla="*/ 4213 w 12062"/>
                <a:gd name="connsiteY144" fmla="*/ 5266 h 11663"/>
                <a:gd name="connsiteX145" fmla="*/ 4301 w 12062"/>
                <a:gd name="connsiteY145" fmla="*/ 5145 h 11663"/>
                <a:gd name="connsiteX146" fmla="*/ 4612 w 12062"/>
                <a:gd name="connsiteY146" fmla="*/ 4942 h 11663"/>
                <a:gd name="connsiteX147" fmla="*/ 4457 w 12062"/>
                <a:gd name="connsiteY147" fmla="*/ 4775 h 11663"/>
                <a:gd name="connsiteX148" fmla="*/ 4301 w 12062"/>
                <a:gd name="connsiteY148" fmla="*/ 4613 h 11663"/>
                <a:gd name="connsiteX149" fmla="*/ 4146 w 12062"/>
                <a:gd name="connsiteY149" fmla="*/ 4452 h 11663"/>
                <a:gd name="connsiteX150" fmla="*/ 4146 w 12062"/>
                <a:gd name="connsiteY150" fmla="*/ 4302 h 11663"/>
                <a:gd name="connsiteX151" fmla="*/ 4301 w 12062"/>
                <a:gd name="connsiteY151" fmla="*/ 4157 h 11663"/>
                <a:gd name="connsiteX152" fmla="*/ 4523 w 12062"/>
                <a:gd name="connsiteY152" fmla="*/ 4053 h 11663"/>
                <a:gd name="connsiteX153" fmla="*/ 4922 w 12062"/>
                <a:gd name="connsiteY153" fmla="*/ 3972 h 11663"/>
                <a:gd name="connsiteX154" fmla="*/ 5321 w 12062"/>
                <a:gd name="connsiteY154" fmla="*/ 3955 h 11663"/>
                <a:gd name="connsiteX155" fmla="*/ 5721 w 12062"/>
                <a:gd name="connsiteY155" fmla="*/ 3626 h 11663"/>
                <a:gd name="connsiteX156" fmla="*/ 5787 w 12062"/>
                <a:gd name="connsiteY156" fmla="*/ 3516 h 11663"/>
                <a:gd name="connsiteX157" fmla="*/ 6186 w 12062"/>
                <a:gd name="connsiteY157" fmla="*/ 3210 h 11663"/>
                <a:gd name="connsiteX158" fmla="*/ 6408 w 12062"/>
                <a:gd name="connsiteY158" fmla="*/ 3130 h 11663"/>
                <a:gd name="connsiteX159" fmla="*/ 6807 w 12062"/>
                <a:gd name="connsiteY159" fmla="*/ 2864 h 11663"/>
                <a:gd name="connsiteX160" fmla="*/ 7073 w 12062"/>
                <a:gd name="connsiteY160" fmla="*/ 2466 h 11663"/>
                <a:gd name="connsiteX161" fmla="*/ 7073 w 12062"/>
                <a:gd name="connsiteY161" fmla="*/ 2448 h 11663"/>
                <a:gd name="connsiteX162" fmla="*/ 7140 w 12062"/>
                <a:gd name="connsiteY162" fmla="*/ 2090 h 11663"/>
                <a:gd name="connsiteX163" fmla="*/ 7500 w 12062"/>
                <a:gd name="connsiteY163" fmla="*/ 1682 h 11663"/>
                <a:gd name="connsiteX0" fmla="*/ 8647 w 10000"/>
                <a:gd name="connsiteY0" fmla="*/ 0 h 10000"/>
                <a:gd name="connsiteX1" fmla="*/ 8736 w 10000"/>
                <a:gd name="connsiteY1" fmla="*/ 468 h 10000"/>
                <a:gd name="connsiteX2" fmla="*/ 9468 w 10000"/>
                <a:gd name="connsiteY2" fmla="*/ 785 h 10000"/>
                <a:gd name="connsiteX3" fmla="*/ 9667 w 10000"/>
                <a:gd name="connsiteY3" fmla="*/ 906 h 10000"/>
                <a:gd name="connsiteX4" fmla="*/ 9756 w 10000"/>
                <a:gd name="connsiteY4" fmla="*/ 1016 h 10000"/>
                <a:gd name="connsiteX5" fmla="*/ 9601 w 10000"/>
                <a:gd name="connsiteY5" fmla="*/ 1149 h 10000"/>
                <a:gd name="connsiteX6" fmla="*/ 9113 w 10000"/>
                <a:gd name="connsiteY6" fmla="*/ 1363 h 10000"/>
                <a:gd name="connsiteX7" fmla="*/ 9113 w 10000"/>
                <a:gd name="connsiteY7" fmla="*/ 1998 h 10000"/>
                <a:gd name="connsiteX8" fmla="*/ 8182 w 10000"/>
                <a:gd name="connsiteY8" fmla="*/ 2038 h 10000"/>
                <a:gd name="connsiteX9" fmla="*/ 7539 w 10000"/>
                <a:gd name="connsiteY9" fmla="*/ 2148 h 10000"/>
                <a:gd name="connsiteX10" fmla="*/ 7295 w 10000"/>
                <a:gd name="connsiteY10" fmla="*/ 2206 h 10000"/>
                <a:gd name="connsiteX11" fmla="*/ 7206 w 10000"/>
                <a:gd name="connsiteY11" fmla="*/ 2333 h 10000"/>
                <a:gd name="connsiteX12" fmla="*/ 7206 w 10000"/>
                <a:gd name="connsiteY12" fmla="*/ 2413 h 10000"/>
                <a:gd name="connsiteX13" fmla="*/ 7472 w 10000"/>
                <a:gd name="connsiteY13" fmla="*/ 2517 h 10000"/>
                <a:gd name="connsiteX14" fmla="*/ 8027 w 10000"/>
                <a:gd name="connsiteY14" fmla="*/ 2719 h 10000"/>
                <a:gd name="connsiteX15" fmla="*/ 8093 w 10000"/>
                <a:gd name="connsiteY15" fmla="*/ 2962 h 10000"/>
                <a:gd name="connsiteX16" fmla="*/ 7627 w 10000"/>
                <a:gd name="connsiteY16" fmla="*/ 3176 h 10000"/>
                <a:gd name="connsiteX17" fmla="*/ 6896 w 10000"/>
                <a:gd name="connsiteY17" fmla="*/ 3337 h 10000"/>
                <a:gd name="connsiteX18" fmla="*/ 6652 w 10000"/>
                <a:gd name="connsiteY18" fmla="*/ 3505 h 10000"/>
                <a:gd name="connsiteX19" fmla="*/ 6497 w 10000"/>
                <a:gd name="connsiteY19" fmla="*/ 3736 h 10000"/>
                <a:gd name="connsiteX20" fmla="*/ 6652 w 10000"/>
                <a:gd name="connsiteY20" fmla="*/ 3978 h 10000"/>
                <a:gd name="connsiteX21" fmla="*/ 6585 w 10000"/>
                <a:gd name="connsiteY21" fmla="*/ 4244 h 10000"/>
                <a:gd name="connsiteX22" fmla="*/ 6275 w 10000"/>
                <a:gd name="connsiteY22" fmla="*/ 4376 h 10000"/>
                <a:gd name="connsiteX23" fmla="*/ 5876 w 10000"/>
                <a:gd name="connsiteY23" fmla="*/ 4452 h 10000"/>
                <a:gd name="connsiteX24" fmla="*/ 5721 w 10000"/>
                <a:gd name="connsiteY24" fmla="*/ 4555 h 10000"/>
                <a:gd name="connsiteX25" fmla="*/ 5787 w 10000"/>
                <a:gd name="connsiteY25" fmla="*/ 4659 h 10000"/>
                <a:gd name="connsiteX26" fmla="*/ 6186 w 10000"/>
                <a:gd name="connsiteY26" fmla="*/ 4763 h 10000"/>
                <a:gd name="connsiteX27" fmla="*/ 6275 w 10000"/>
                <a:gd name="connsiteY27" fmla="*/ 4867 h 10000"/>
                <a:gd name="connsiteX28" fmla="*/ 6186 w 10000"/>
                <a:gd name="connsiteY28" fmla="*/ 4948 h 10000"/>
                <a:gd name="connsiteX29" fmla="*/ 5876 w 10000"/>
                <a:gd name="connsiteY29" fmla="*/ 5092 h 10000"/>
                <a:gd name="connsiteX30" fmla="*/ 5721 w 10000"/>
                <a:gd name="connsiteY30" fmla="*/ 5300 h 10000"/>
                <a:gd name="connsiteX31" fmla="*/ 5942 w 10000"/>
                <a:gd name="connsiteY31" fmla="*/ 5485 h 10000"/>
                <a:gd name="connsiteX32" fmla="*/ 6275 w 10000"/>
                <a:gd name="connsiteY32" fmla="*/ 5566 h 10000"/>
                <a:gd name="connsiteX33" fmla="*/ 6275 w 10000"/>
                <a:gd name="connsiteY33" fmla="*/ 5774 h 10000"/>
                <a:gd name="connsiteX34" fmla="*/ 7073 w 10000"/>
                <a:gd name="connsiteY34" fmla="*/ 5791 h 10000"/>
                <a:gd name="connsiteX35" fmla="*/ 7472 w 10000"/>
                <a:gd name="connsiteY35" fmla="*/ 5872 h 10000"/>
                <a:gd name="connsiteX36" fmla="*/ 7295 w 10000"/>
                <a:gd name="connsiteY36" fmla="*/ 6068 h 10000"/>
                <a:gd name="connsiteX37" fmla="*/ 7007 w 10000"/>
                <a:gd name="connsiteY37" fmla="*/ 6068 h 10000"/>
                <a:gd name="connsiteX38" fmla="*/ 6275 w 10000"/>
                <a:gd name="connsiteY38" fmla="*/ 5976 h 10000"/>
                <a:gd name="connsiteX39" fmla="*/ 5721 w 10000"/>
                <a:gd name="connsiteY39" fmla="*/ 6045 h 10000"/>
                <a:gd name="connsiteX40" fmla="*/ 5565 w 10000"/>
                <a:gd name="connsiteY40" fmla="*/ 6184 h 10000"/>
                <a:gd name="connsiteX41" fmla="*/ 5632 w 10000"/>
                <a:gd name="connsiteY41" fmla="*/ 6391 h 10000"/>
                <a:gd name="connsiteX42" fmla="*/ 5942 w 10000"/>
                <a:gd name="connsiteY42" fmla="*/ 6582 h 10000"/>
                <a:gd name="connsiteX43" fmla="*/ 6741 w 10000"/>
                <a:gd name="connsiteY43" fmla="*/ 6617 h 10000"/>
                <a:gd name="connsiteX44" fmla="*/ 7140 w 10000"/>
                <a:gd name="connsiteY44" fmla="*/ 6778 h 10000"/>
                <a:gd name="connsiteX45" fmla="*/ 7007 w 10000"/>
                <a:gd name="connsiteY45" fmla="*/ 7032 h 10000"/>
                <a:gd name="connsiteX46" fmla="*/ 6341 w 10000"/>
                <a:gd name="connsiteY46" fmla="*/ 7194 h 10000"/>
                <a:gd name="connsiteX47" fmla="*/ 5565 w 10000"/>
                <a:gd name="connsiteY47" fmla="*/ 7298 h 10000"/>
                <a:gd name="connsiteX48" fmla="*/ 5255 w 10000"/>
                <a:gd name="connsiteY48" fmla="*/ 7512 h 10000"/>
                <a:gd name="connsiteX49" fmla="*/ 5255 w 10000"/>
                <a:gd name="connsiteY49" fmla="*/ 7714 h 10000"/>
                <a:gd name="connsiteX50" fmla="*/ 5632 w 10000"/>
                <a:gd name="connsiteY50" fmla="*/ 7835 h 10000"/>
                <a:gd name="connsiteX51" fmla="*/ 5632 w 10000"/>
                <a:gd name="connsiteY51" fmla="*/ 7979 h 10000"/>
                <a:gd name="connsiteX52" fmla="*/ 5255 w 10000"/>
                <a:gd name="connsiteY52" fmla="*/ 8100 h 10000"/>
                <a:gd name="connsiteX53" fmla="*/ 4612 w 10000"/>
                <a:gd name="connsiteY53" fmla="*/ 8124 h 10000"/>
                <a:gd name="connsiteX54" fmla="*/ 4279 w 10000"/>
                <a:gd name="connsiteY54" fmla="*/ 8204 h 10000"/>
                <a:gd name="connsiteX55" fmla="*/ 4124 w 10000"/>
                <a:gd name="connsiteY55" fmla="*/ 8314 h 10000"/>
                <a:gd name="connsiteX56" fmla="*/ 4124 w 10000"/>
                <a:gd name="connsiteY56" fmla="*/ 8620 h 10000"/>
                <a:gd name="connsiteX57" fmla="*/ 4191 w 10000"/>
                <a:gd name="connsiteY57" fmla="*/ 8741 h 10000"/>
                <a:gd name="connsiteX58" fmla="*/ 4457 w 10000"/>
                <a:gd name="connsiteY58" fmla="*/ 8828 h 10000"/>
                <a:gd name="connsiteX59" fmla="*/ 4612 w 10000"/>
                <a:gd name="connsiteY59" fmla="*/ 8845 h 10000"/>
                <a:gd name="connsiteX60" fmla="*/ 4834 w 10000"/>
                <a:gd name="connsiteY60" fmla="*/ 8828 h 10000"/>
                <a:gd name="connsiteX61" fmla="*/ 5255 w 10000"/>
                <a:gd name="connsiteY61" fmla="*/ 8788 h 10000"/>
                <a:gd name="connsiteX62" fmla="*/ 5455 w 10000"/>
                <a:gd name="connsiteY62" fmla="*/ 8828 h 10000"/>
                <a:gd name="connsiteX63" fmla="*/ 5632 w 10000"/>
                <a:gd name="connsiteY63" fmla="*/ 9221 h 10000"/>
                <a:gd name="connsiteX64" fmla="*/ 5942 w 10000"/>
                <a:gd name="connsiteY64" fmla="*/ 9319 h 10000"/>
                <a:gd name="connsiteX65" fmla="*/ 7472 w 10000"/>
                <a:gd name="connsiteY65" fmla="*/ 9301 h 10000"/>
                <a:gd name="connsiteX66" fmla="*/ 10000 w 10000"/>
                <a:gd name="connsiteY66" fmla="*/ 9319 h 10000"/>
                <a:gd name="connsiteX67" fmla="*/ 10000 w 10000"/>
                <a:gd name="connsiteY67" fmla="*/ 9423 h 10000"/>
                <a:gd name="connsiteX68" fmla="*/ 9933 w 10000"/>
                <a:gd name="connsiteY68" fmla="*/ 9509 h 10000"/>
                <a:gd name="connsiteX69" fmla="*/ 9601 w 10000"/>
                <a:gd name="connsiteY69" fmla="*/ 9527 h 10000"/>
                <a:gd name="connsiteX70" fmla="*/ 8027 w 10000"/>
                <a:gd name="connsiteY70" fmla="*/ 9671 h 10000"/>
                <a:gd name="connsiteX71" fmla="*/ 7539 w 10000"/>
                <a:gd name="connsiteY71" fmla="*/ 9775 h 10000"/>
                <a:gd name="connsiteX72" fmla="*/ 7140 w 10000"/>
                <a:gd name="connsiteY72" fmla="*/ 9873 h 10000"/>
                <a:gd name="connsiteX73" fmla="*/ 6741 w 10000"/>
                <a:gd name="connsiteY73" fmla="*/ 9977 h 10000"/>
                <a:gd name="connsiteX74" fmla="*/ 6341 w 10000"/>
                <a:gd name="connsiteY74" fmla="*/ 10000 h 10000"/>
                <a:gd name="connsiteX75" fmla="*/ 5565 w 10000"/>
                <a:gd name="connsiteY75" fmla="*/ 9896 h 10000"/>
                <a:gd name="connsiteX76" fmla="*/ 4678 w 10000"/>
                <a:gd name="connsiteY76" fmla="*/ 9873 h 10000"/>
                <a:gd name="connsiteX77" fmla="*/ 4191 w 10000"/>
                <a:gd name="connsiteY77" fmla="*/ 9792 h 10000"/>
                <a:gd name="connsiteX78" fmla="*/ 3902 w 10000"/>
                <a:gd name="connsiteY78" fmla="*/ 9758 h 10000"/>
                <a:gd name="connsiteX79" fmla="*/ 3836 w 10000"/>
                <a:gd name="connsiteY79" fmla="*/ 9694 h 10000"/>
                <a:gd name="connsiteX80" fmla="*/ 3725 w 10000"/>
                <a:gd name="connsiteY80" fmla="*/ 9567 h 10000"/>
                <a:gd name="connsiteX81" fmla="*/ 3415 w 10000"/>
                <a:gd name="connsiteY81" fmla="*/ 9486 h 10000"/>
                <a:gd name="connsiteX82" fmla="*/ 2949 w 10000"/>
                <a:gd name="connsiteY82" fmla="*/ 9446 h 10000"/>
                <a:gd name="connsiteX83" fmla="*/ 2550 w 10000"/>
                <a:gd name="connsiteY83" fmla="*/ 9469 h 10000"/>
                <a:gd name="connsiteX84" fmla="*/ 2239 w 10000"/>
                <a:gd name="connsiteY84" fmla="*/ 9365 h 10000"/>
                <a:gd name="connsiteX85" fmla="*/ 2084 w 10000"/>
                <a:gd name="connsiteY85" fmla="*/ 9284 h 10000"/>
                <a:gd name="connsiteX86" fmla="*/ 1574 w 10000"/>
                <a:gd name="connsiteY86" fmla="*/ 9174 h 10000"/>
                <a:gd name="connsiteX87" fmla="*/ 1375 w 10000"/>
                <a:gd name="connsiteY87" fmla="*/ 9140 h 10000"/>
                <a:gd name="connsiteX88" fmla="*/ 1197 w 10000"/>
                <a:gd name="connsiteY88" fmla="*/ 8955 h 10000"/>
                <a:gd name="connsiteX89" fmla="*/ 1197 w 10000"/>
                <a:gd name="connsiteY89" fmla="*/ 8845 h 10000"/>
                <a:gd name="connsiteX90" fmla="*/ 1197 w 10000"/>
                <a:gd name="connsiteY90" fmla="*/ 8724 h 10000"/>
                <a:gd name="connsiteX91" fmla="*/ 1109 w 10000"/>
                <a:gd name="connsiteY91" fmla="*/ 8516 h 10000"/>
                <a:gd name="connsiteX92" fmla="*/ 798 w 10000"/>
                <a:gd name="connsiteY92" fmla="*/ 8389 h 10000"/>
                <a:gd name="connsiteX93" fmla="*/ 865 w 10000"/>
                <a:gd name="connsiteY93" fmla="*/ 8314 h 10000"/>
                <a:gd name="connsiteX94" fmla="*/ 1109 w 10000"/>
                <a:gd name="connsiteY94" fmla="*/ 8285 h 10000"/>
                <a:gd name="connsiteX95" fmla="*/ 1530 w 10000"/>
                <a:gd name="connsiteY95" fmla="*/ 8187 h 10000"/>
                <a:gd name="connsiteX96" fmla="*/ 1663 w 10000"/>
                <a:gd name="connsiteY96" fmla="*/ 8100 h 10000"/>
                <a:gd name="connsiteX97" fmla="*/ 1729 w 10000"/>
                <a:gd name="connsiteY97" fmla="*/ 8060 h 10000"/>
                <a:gd name="connsiteX98" fmla="*/ 1441 w 10000"/>
                <a:gd name="connsiteY98" fmla="*/ 7979 h 10000"/>
                <a:gd name="connsiteX99" fmla="*/ 1375 w 10000"/>
                <a:gd name="connsiteY99" fmla="*/ 7754 h 10000"/>
                <a:gd name="connsiteX100" fmla="*/ 1530 w 10000"/>
                <a:gd name="connsiteY100" fmla="*/ 7627 h 10000"/>
                <a:gd name="connsiteX101" fmla="*/ 1818 w 10000"/>
                <a:gd name="connsiteY101" fmla="*/ 7529 h 10000"/>
                <a:gd name="connsiteX102" fmla="*/ 1996 w 10000"/>
                <a:gd name="connsiteY102" fmla="*/ 7442 h 10000"/>
                <a:gd name="connsiteX103" fmla="*/ 2151 w 10000"/>
                <a:gd name="connsiteY103" fmla="*/ 7419 h 10000"/>
                <a:gd name="connsiteX104" fmla="*/ 1818 w 10000"/>
                <a:gd name="connsiteY104" fmla="*/ 7338 h 10000"/>
                <a:gd name="connsiteX105" fmla="*/ 1441 w 10000"/>
                <a:gd name="connsiteY105" fmla="*/ 7298 h 10000"/>
                <a:gd name="connsiteX106" fmla="*/ 1197 w 10000"/>
                <a:gd name="connsiteY106" fmla="*/ 7194 h 10000"/>
                <a:gd name="connsiteX107" fmla="*/ 1729 w 10000"/>
                <a:gd name="connsiteY107" fmla="*/ 7096 h 10000"/>
                <a:gd name="connsiteX108" fmla="*/ 1375 w 10000"/>
                <a:gd name="connsiteY108" fmla="*/ 6986 h 10000"/>
                <a:gd name="connsiteX109" fmla="*/ 554 w 10000"/>
                <a:gd name="connsiteY109" fmla="*/ 6963 h 10000"/>
                <a:gd name="connsiteX110" fmla="*/ 244 w 10000"/>
                <a:gd name="connsiteY110" fmla="*/ 6946 h 10000"/>
                <a:gd name="connsiteX111" fmla="*/ 89 w 10000"/>
                <a:gd name="connsiteY111" fmla="*/ 6888 h 10000"/>
                <a:gd name="connsiteX112" fmla="*/ 0 w 10000"/>
                <a:gd name="connsiteY112" fmla="*/ 6778 h 10000"/>
                <a:gd name="connsiteX113" fmla="*/ 89 w 10000"/>
                <a:gd name="connsiteY113" fmla="*/ 6657 h 10000"/>
                <a:gd name="connsiteX114" fmla="*/ 244 w 10000"/>
                <a:gd name="connsiteY114" fmla="*/ 6582 h 10000"/>
                <a:gd name="connsiteX115" fmla="*/ 488 w 10000"/>
                <a:gd name="connsiteY115" fmla="*/ 6582 h 10000"/>
                <a:gd name="connsiteX116" fmla="*/ 865 w 10000"/>
                <a:gd name="connsiteY116" fmla="*/ 6582 h 10000"/>
                <a:gd name="connsiteX117" fmla="*/ 1020 w 10000"/>
                <a:gd name="connsiteY117" fmla="*/ 6657 h 10000"/>
                <a:gd name="connsiteX118" fmla="*/ 1663 w 10000"/>
                <a:gd name="connsiteY118" fmla="*/ 6657 h 10000"/>
                <a:gd name="connsiteX119" fmla="*/ 2151 w 10000"/>
                <a:gd name="connsiteY119" fmla="*/ 6657 h 10000"/>
                <a:gd name="connsiteX120" fmla="*/ 2461 w 10000"/>
                <a:gd name="connsiteY120" fmla="*/ 6617 h 10000"/>
                <a:gd name="connsiteX121" fmla="*/ 2550 w 10000"/>
                <a:gd name="connsiteY121" fmla="*/ 6432 h 10000"/>
                <a:gd name="connsiteX122" fmla="*/ 2461 w 10000"/>
                <a:gd name="connsiteY122" fmla="*/ 6207 h 10000"/>
                <a:gd name="connsiteX123" fmla="*/ 2550 w 10000"/>
                <a:gd name="connsiteY123" fmla="*/ 6126 h 10000"/>
                <a:gd name="connsiteX124" fmla="*/ 2949 w 10000"/>
                <a:gd name="connsiteY124" fmla="*/ 5976 h 10000"/>
                <a:gd name="connsiteX125" fmla="*/ 3259 w 10000"/>
                <a:gd name="connsiteY125" fmla="*/ 5941 h 10000"/>
                <a:gd name="connsiteX126" fmla="*/ 2794 w 10000"/>
                <a:gd name="connsiteY126" fmla="*/ 5710 h 10000"/>
                <a:gd name="connsiteX127" fmla="*/ 2705 w 10000"/>
                <a:gd name="connsiteY127" fmla="*/ 5468 h 10000"/>
                <a:gd name="connsiteX128" fmla="*/ 2949 w 10000"/>
                <a:gd name="connsiteY128" fmla="*/ 5237 h 10000"/>
                <a:gd name="connsiteX129" fmla="*/ 3171 w 10000"/>
                <a:gd name="connsiteY129" fmla="*/ 5012 h 10000"/>
                <a:gd name="connsiteX130" fmla="*/ 3104 w 10000"/>
                <a:gd name="connsiteY130" fmla="*/ 4786 h 10000"/>
                <a:gd name="connsiteX131" fmla="*/ 3016 w 10000"/>
                <a:gd name="connsiteY131" fmla="*/ 4682 h 10000"/>
                <a:gd name="connsiteX132" fmla="*/ 3171 w 10000"/>
                <a:gd name="connsiteY132" fmla="*/ 4573 h 10000"/>
                <a:gd name="connsiteX133" fmla="*/ 3104 w 10000"/>
                <a:gd name="connsiteY133" fmla="*/ 4538 h 10000"/>
                <a:gd name="connsiteX134" fmla="*/ 2860 w 10000"/>
                <a:gd name="connsiteY134" fmla="*/ 4555 h 10000"/>
                <a:gd name="connsiteX135" fmla="*/ 2550 w 10000"/>
                <a:gd name="connsiteY135" fmla="*/ 4642 h 10000"/>
                <a:gd name="connsiteX136" fmla="*/ 1929 w 10000"/>
                <a:gd name="connsiteY136" fmla="*/ 4682 h 10000"/>
                <a:gd name="connsiteX137" fmla="*/ 1663 w 10000"/>
                <a:gd name="connsiteY137" fmla="*/ 4659 h 10000"/>
                <a:gd name="connsiteX138" fmla="*/ 1574 w 10000"/>
                <a:gd name="connsiteY138" fmla="*/ 4452 h 10000"/>
                <a:gd name="connsiteX139" fmla="*/ 1574 w 10000"/>
                <a:gd name="connsiteY139" fmla="*/ 4244 h 10000"/>
                <a:gd name="connsiteX140" fmla="*/ 1663 w 10000"/>
                <a:gd name="connsiteY140" fmla="*/ 4042 h 10000"/>
                <a:gd name="connsiteX141" fmla="*/ 1818 w 10000"/>
                <a:gd name="connsiteY141" fmla="*/ 3839 h 10000"/>
                <a:gd name="connsiteX142" fmla="*/ 1929 w 10000"/>
                <a:gd name="connsiteY142" fmla="*/ 3736 h 10000"/>
                <a:gd name="connsiteX143" fmla="*/ 2084 w 10000"/>
                <a:gd name="connsiteY143" fmla="*/ 3672 h 10000"/>
                <a:gd name="connsiteX144" fmla="*/ 2151 w 10000"/>
                <a:gd name="connsiteY144" fmla="*/ 3603 h 10000"/>
                <a:gd name="connsiteX145" fmla="*/ 2239 w 10000"/>
                <a:gd name="connsiteY145" fmla="*/ 3482 h 10000"/>
                <a:gd name="connsiteX146" fmla="*/ 2550 w 10000"/>
                <a:gd name="connsiteY146" fmla="*/ 3279 h 10000"/>
                <a:gd name="connsiteX147" fmla="*/ 2395 w 10000"/>
                <a:gd name="connsiteY147" fmla="*/ 3112 h 10000"/>
                <a:gd name="connsiteX148" fmla="*/ 2239 w 10000"/>
                <a:gd name="connsiteY148" fmla="*/ 2950 h 10000"/>
                <a:gd name="connsiteX149" fmla="*/ 2084 w 10000"/>
                <a:gd name="connsiteY149" fmla="*/ 2789 h 10000"/>
                <a:gd name="connsiteX150" fmla="*/ 2084 w 10000"/>
                <a:gd name="connsiteY150" fmla="*/ 2639 h 10000"/>
                <a:gd name="connsiteX151" fmla="*/ 2239 w 10000"/>
                <a:gd name="connsiteY151" fmla="*/ 2494 h 10000"/>
                <a:gd name="connsiteX152" fmla="*/ 2461 w 10000"/>
                <a:gd name="connsiteY152" fmla="*/ 2390 h 10000"/>
                <a:gd name="connsiteX153" fmla="*/ 2860 w 10000"/>
                <a:gd name="connsiteY153" fmla="*/ 2309 h 10000"/>
                <a:gd name="connsiteX154" fmla="*/ 3259 w 10000"/>
                <a:gd name="connsiteY154" fmla="*/ 2292 h 10000"/>
                <a:gd name="connsiteX155" fmla="*/ 3659 w 10000"/>
                <a:gd name="connsiteY155" fmla="*/ 1963 h 10000"/>
                <a:gd name="connsiteX156" fmla="*/ 3725 w 10000"/>
                <a:gd name="connsiteY156" fmla="*/ 1853 h 10000"/>
                <a:gd name="connsiteX157" fmla="*/ 4124 w 10000"/>
                <a:gd name="connsiteY157" fmla="*/ 1547 h 10000"/>
                <a:gd name="connsiteX158" fmla="*/ 4346 w 10000"/>
                <a:gd name="connsiteY158" fmla="*/ 1467 h 10000"/>
                <a:gd name="connsiteX159" fmla="*/ 4745 w 10000"/>
                <a:gd name="connsiteY159" fmla="*/ 1201 h 10000"/>
                <a:gd name="connsiteX160" fmla="*/ 5011 w 10000"/>
                <a:gd name="connsiteY160" fmla="*/ 803 h 10000"/>
                <a:gd name="connsiteX161" fmla="*/ 5011 w 10000"/>
                <a:gd name="connsiteY161" fmla="*/ 785 h 10000"/>
                <a:gd name="connsiteX162" fmla="*/ 5078 w 10000"/>
                <a:gd name="connsiteY162" fmla="*/ 427 h 10000"/>
                <a:gd name="connsiteX163" fmla="*/ 5438 w 10000"/>
                <a:gd name="connsiteY163" fmla="*/ 1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10000" h="10000">
                  <a:moveTo>
                    <a:pt x="8647" y="0"/>
                  </a:moveTo>
                  <a:cubicBezTo>
                    <a:pt x="8677" y="156"/>
                    <a:pt x="8706" y="312"/>
                    <a:pt x="8736" y="468"/>
                  </a:cubicBezTo>
                  <a:lnTo>
                    <a:pt x="9468" y="785"/>
                  </a:lnTo>
                  <a:lnTo>
                    <a:pt x="9667" y="906"/>
                  </a:lnTo>
                  <a:lnTo>
                    <a:pt x="9756" y="1016"/>
                  </a:lnTo>
                  <a:cubicBezTo>
                    <a:pt x="9704" y="1060"/>
                    <a:pt x="9653" y="1105"/>
                    <a:pt x="9601" y="1149"/>
                  </a:cubicBezTo>
                  <a:lnTo>
                    <a:pt x="9113" y="1363"/>
                  </a:lnTo>
                  <a:lnTo>
                    <a:pt x="9113" y="1998"/>
                  </a:lnTo>
                  <a:lnTo>
                    <a:pt x="8182" y="2038"/>
                  </a:lnTo>
                  <a:lnTo>
                    <a:pt x="7539" y="2148"/>
                  </a:lnTo>
                  <a:lnTo>
                    <a:pt x="7295" y="2206"/>
                  </a:lnTo>
                  <a:cubicBezTo>
                    <a:pt x="7265" y="2248"/>
                    <a:pt x="7236" y="2291"/>
                    <a:pt x="7206" y="2333"/>
                  </a:cubicBezTo>
                  <a:lnTo>
                    <a:pt x="7206" y="2413"/>
                  </a:lnTo>
                  <a:lnTo>
                    <a:pt x="7472" y="2517"/>
                  </a:lnTo>
                  <a:lnTo>
                    <a:pt x="8027" y="2719"/>
                  </a:lnTo>
                  <a:lnTo>
                    <a:pt x="8093" y="2962"/>
                  </a:lnTo>
                  <a:lnTo>
                    <a:pt x="7627" y="3176"/>
                  </a:lnTo>
                  <a:lnTo>
                    <a:pt x="6896" y="3337"/>
                  </a:lnTo>
                  <a:lnTo>
                    <a:pt x="6652" y="3505"/>
                  </a:lnTo>
                  <a:lnTo>
                    <a:pt x="6497" y="3736"/>
                  </a:lnTo>
                  <a:lnTo>
                    <a:pt x="6652" y="3978"/>
                  </a:lnTo>
                  <a:cubicBezTo>
                    <a:pt x="6630" y="4067"/>
                    <a:pt x="6607" y="4155"/>
                    <a:pt x="6585" y="4244"/>
                  </a:cubicBezTo>
                  <a:lnTo>
                    <a:pt x="6275" y="4376"/>
                  </a:lnTo>
                  <a:lnTo>
                    <a:pt x="5876" y="4452"/>
                  </a:lnTo>
                  <a:cubicBezTo>
                    <a:pt x="5824" y="4486"/>
                    <a:pt x="5773" y="4521"/>
                    <a:pt x="5721" y="4555"/>
                  </a:cubicBezTo>
                  <a:cubicBezTo>
                    <a:pt x="5743" y="4590"/>
                    <a:pt x="5765" y="4624"/>
                    <a:pt x="5787" y="4659"/>
                  </a:cubicBezTo>
                  <a:lnTo>
                    <a:pt x="6186" y="4763"/>
                  </a:lnTo>
                  <a:lnTo>
                    <a:pt x="6275" y="4867"/>
                  </a:lnTo>
                  <a:cubicBezTo>
                    <a:pt x="6245" y="4894"/>
                    <a:pt x="6216" y="4921"/>
                    <a:pt x="6186" y="4948"/>
                  </a:cubicBezTo>
                  <a:lnTo>
                    <a:pt x="5876" y="5092"/>
                  </a:lnTo>
                  <a:cubicBezTo>
                    <a:pt x="5824" y="5161"/>
                    <a:pt x="5773" y="5231"/>
                    <a:pt x="5721" y="5300"/>
                  </a:cubicBezTo>
                  <a:lnTo>
                    <a:pt x="5942" y="5485"/>
                  </a:lnTo>
                  <a:lnTo>
                    <a:pt x="6275" y="5566"/>
                  </a:lnTo>
                  <a:lnTo>
                    <a:pt x="6275" y="5774"/>
                  </a:lnTo>
                  <a:lnTo>
                    <a:pt x="7073" y="5791"/>
                  </a:lnTo>
                  <a:lnTo>
                    <a:pt x="7472" y="5872"/>
                  </a:lnTo>
                  <a:lnTo>
                    <a:pt x="7295" y="6068"/>
                  </a:lnTo>
                  <a:lnTo>
                    <a:pt x="7007" y="6068"/>
                  </a:lnTo>
                  <a:lnTo>
                    <a:pt x="6275" y="5976"/>
                  </a:lnTo>
                  <a:lnTo>
                    <a:pt x="5721" y="6045"/>
                  </a:lnTo>
                  <a:lnTo>
                    <a:pt x="5565" y="6184"/>
                  </a:lnTo>
                  <a:cubicBezTo>
                    <a:pt x="5587" y="6253"/>
                    <a:pt x="5610" y="6322"/>
                    <a:pt x="5632" y="6391"/>
                  </a:cubicBezTo>
                  <a:lnTo>
                    <a:pt x="5942" y="6582"/>
                  </a:lnTo>
                  <a:lnTo>
                    <a:pt x="6741" y="6617"/>
                  </a:lnTo>
                  <a:lnTo>
                    <a:pt x="7140" y="6778"/>
                  </a:lnTo>
                  <a:cubicBezTo>
                    <a:pt x="7096" y="6863"/>
                    <a:pt x="7051" y="6947"/>
                    <a:pt x="7007" y="7032"/>
                  </a:cubicBezTo>
                  <a:lnTo>
                    <a:pt x="6341" y="7194"/>
                  </a:lnTo>
                  <a:lnTo>
                    <a:pt x="5565" y="7298"/>
                  </a:lnTo>
                  <a:lnTo>
                    <a:pt x="5255" y="7512"/>
                  </a:lnTo>
                  <a:lnTo>
                    <a:pt x="5255" y="7714"/>
                  </a:lnTo>
                  <a:lnTo>
                    <a:pt x="5632" y="7835"/>
                  </a:lnTo>
                  <a:lnTo>
                    <a:pt x="5632" y="7979"/>
                  </a:lnTo>
                  <a:lnTo>
                    <a:pt x="5255" y="8100"/>
                  </a:lnTo>
                  <a:lnTo>
                    <a:pt x="4612" y="8124"/>
                  </a:lnTo>
                  <a:lnTo>
                    <a:pt x="4279" y="8204"/>
                  </a:lnTo>
                  <a:lnTo>
                    <a:pt x="4124" y="8314"/>
                  </a:lnTo>
                  <a:lnTo>
                    <a:pt x="4124" y="8620"/>
                  </a:lnTo>
                  <a:cubicBezTo>
                    <a:pt x="4146" y="8660"/>
                    <a:pt x="4169" y="8701"/>
                    <a:pt x="4191" y="8741"/>
                  </a:cubicBezTo>
                  <a:lnTo>
                    <a:pt x="4457" y="8828"/>
                  </a:lnTo>
                  <a:lnTo>
                    <a:pt x="4612" y="8845"/>
                  </a:lnTo>
                  <a:lnTo>
                    <a:pt x="4834" y="8828"/>
                  </a:lnTo>
                  <a:lnTo>
                    <a:pt x="5255" y="8788"/>
                  </a:lnTo>
                  <a:lnTo>
                    <a:pt x="5455" y="8828"/>
                  </a:lnTo>
                  <a:lnTo>
                    <a:pt x="5632" y="9221"/>
                  </a:lnTo>
                  <a:lnTo>
                    <a:pt x="5942" y="9319"/>
                  </a:lnTo>
                  <a:lnTo>
                    <a:pt x="7472" y="9301"/>
                  </a:lnTo>
                  <a:lnTo>
                    <a:pt x="10000" y="9319"/>
                  </a:lnTo>
                  <a:lnTo>
                    <a:pt x="10000" y="9423"/>
                  </a:lnTo>
                  <a:cubicBezTo>
                    <a:pt x="9978" y="9452"/>
                    <a:pt x="9955" y="9480"/>
                    <a:pt x="9933" y="9509"/>
                  </a:cubicBezTo>
                  <a:lnTo>
                    <a:pt x="9601" y="9527"/>
                  </a:lnTo>
                  <a:lnTo>
                    <a:pt x="8027" y="9671"/>
                  </a:lnTo>
                  <a:lnTo>
                    <a:pt x="7539" y="9775"/>
                  </a:lnTo>
                  <a:lnTo>
                    <a:pt x="7140" y="9873"/>
                  </a:lnTo>
                  <a:lnTo>
                    <a:pt x="6741" y="9977"/>
                  </a:lnTo>
                  <a:lnTo>
                    <a:pt x="6341" y="10000"/>
                  </a:lnTo>
                  <a:lnTo>
                    <a:pt x="5565" y="9896"/>
                  </a:lnTo>
                  <a:lnTo>
                    <a:pt x="4678" y="9873"/>
                  </a:lnTo>
                  <a:lnTo>
                    <a:pt x="4191" y="9792"/>
                  </a:lnTo>
                  <a:lnTo>
                    <a:pt x="3902" y="9758"/>
                  </a:lnTo>
                  <a:cubicBezTo>
                    <a:pt x="3880" y="9737"/>
                    <a:pt x="3858" y="9715"/>
                    <a:pt x="3836" y="9694"/>
                  </a:cubicBezTo>
                  <a:lnTo>
                    <a:pt x="3725" y="9567"/>
                  </a:lnTo>
                  <a:lnTo>
                    <a:pt x="3415" y="9486"/>
                  </a:lnTo>
                  <a:lnTo>
                    <a:pt x="2949" y="9446"/>
                  </a:lnTo>
                  <a:lnTo>
                    <a:pt x="2550" y="9469"/>
                  </a:lnTo>
                  <a:lnTo>
                    <a:pt x="2239" y="9365"/>
                  </a:lnTo>
                  <a:lnTo>
                    <a:pt x="2084" y="9284"/>
                  </a:lnTo>
                  <a:lnTo>
                    <a:pt x="1574" y="9174"/>
                  </a:lnTo>
                  <a:lnTo>
                    <a:pt x="1375" y="9140"/>
                  </a:lnTo>
                  <a:cubicBezTo>
                    <a:pt x="1316" y="9078"/>
                    <a:pt x="1256" y="9017"/>
                    <a:pt x="1197" y="8955"/>
                  </a:cubicBezTo>
                  <a:lnTo>
                    <a:pt x="1197" y="8845"/>
                  </a:lnTo>
                  <a:lnTo>
                    <a:pt x="1197" y="8724"/>
                  </a:lnTo>
                  <a:cubicBezTo>
                    <a:pt x="1168" y="8655"/>
                    <a:pt x="1138" y="8585"/>
                    <a:pt x="1109" y="8516"/>
                  </a:cubicBezTo>
                  <a:lnTo>
                    <a:pt x="798" y="8389"/>
                  </a:lnTo>
                  <a:cubicBezTo>
                    <a:pt x="820" y="8364"/>
                    <a:pt x="843" y="8339"/>
                    <a:pt x="865" y="8314"/>
                  </a:cubicBezTo>
                  <a:lnTo>
                    <a:pt x="1109" y="8285"/>
                  </a:lnTo>
                  <a:lnTo>
                    <a:pt x="1530" y="8187"/>
                  </a:lnTo>
                  <a:lnTo>
                    <a:pt x="1663" y="8100"/>
                  </a:lnTo>
                  <a:cubicBezTo>
                    <a:pt x="1685" y="8087"/>
                    <a:pt x="1707" y="8073"/>
                    <a:pt x="1729" y="8060"/>
                  </a:cubicBezTo>
                  <a:lnTo>
                    <a:pt x="1441" y="7979"/>
                  </a:lnTo>
                  <a:lnTo>
                    <a:pt x="1375" y="7754"/>
                  </a:lnTo>
                  <a:cubicBezTo>
                    <a:pt x="1427" y="7712"/>
                    <a:pt x="1478" y="7669"/>
                    <a:pt x="1530" y="7627"/>
                  </a:cubicBezTo>
                  <a:lnTo>
                    <a:pt x="1818" y="7529"/>
                  </a:lnTo>
                  <a:lnTo>
                    <a:pt x="1996" y="7442"/>
                  </a:lnTo>
                  <a:lnTo>
                    <a:pt x="2151" y="7419"/>
                  </a:lnTo>
                  <a:lnTo>
                    <a:pt x="1818" y="7338"/>
                  </a:lnTo>
                  <a:lnTo>
                    <a:pt x="1441" y="7298"/>
                  </a:lnTo>
                  <a:lnTo>
                    <a:pt x="1197" y="7194"/>
                  </a:lnTo>
                  <a:lnTo>
                    <a:pt x="1729" y="7096"/>
                  </a:lnTo>
                  <a:lnTo>
                    <a:pt x="1375" y="6986"/>
                  </a:lnTo>
                  <a:lnTo>
                    <a:pt x="554" y="6963"/>
                  </a:lnTo>
                  <a:lnTo>
                    <a:pt x="244" y="6946"/>
                  </a:lnTo>
                  <a:lnTo>
                    <a:pt x="89" y="6888"/>
                  </a:lnTo>
                  <a:lnTo>
                    <a:pt x="0" y="6778"/>
                  </a:lnTo>
                  <a:cubicBezTo>
                    <a:pt x="30" y="6738"/>
                    <a:pt x="59" y="6697"/>
                    <a:pt x="89" y="6657"/>
                  </a:cubicBezTo>
                  <a:lnTo>
                    <a:pt x="244" y="6582"/>
                  </a:lnTo>
                  <a:lnTo>
                    <a:pt x="488" y="6582"/>
                  </a:lnTo>
                  <a:lnTo>
                    <a:pt x="865" y="6582"/>
                  </a:lnTo>
                  <a:lnTo>
                    <a:pt x="1020" y="6657"/>
                  </a:lnTo>
                  <a:lnTo>
                    <a:pt x="1663" y="6657"/>
                  </a:lnTo>
                  <a:lnTo>
                    <a:pt x="2151" y="6657"/>
                  </a:lnTo>
                  <a:lnTo>
                    <a:pt x="2461" y="6617"/>
                  </a:lnTo>
                  <a:cubicBezTo>
                    <a:pt x="2491" y="6555"/>
                    <a:pt x="2520" y="6494"/>
                    <a:pt x="2550" y="6432"/>
                  </a:cubicBezTo>
                  <a:cubicBezTo>
                    <a:pt x="2520" y="6357"/>
                    <a:pt x="2491" y="6282"/>
                    <a:pt x="2461" y="6207"/>
                  </a:cubicBezTo>
                  <a:cubicBezTo>
                    <a:pt x="2491" y="6180"/>
                    <a:pt x="2520" y="6153"/>
                    <a:pt x="2550" y="6126"/>
                  </a:cubicBezTo>
                  <a:lnTo>
                    <a:pt x="2949" y="5976"/>
                  </a:lnTo>
                  <a:lnTo>
                    <a:pt x="3259" y="5941"/>
                  </a:lnTo>
                  <a:lnTo>
                    <a:pt x="2794" y="5710"/>
                  </a:lnTo>
                  <a:cubicBezTo>
                    <a:pt x="2764" y="5629"/>
                    <a:pt x="2735" y="5549"/>
                    <a:pt x="2705" y="5468"/>
                  </a:cubicBezTo>
                  <a:lnTo>
                    <a:pt x="2949" y="5237"/>
                  </a:lnTo>
                  <a:lnTo>
                    <a:pt x="3171" y="5012"/>
                  </a:lnTo>
                  <a:cubicBezTo>
                    <a:pt x="3149" y="4937"/>
                    <a:pt x="3126" y="4861"/>
                    <a:pt x="3104" y="4786"/>
                  </a:cubicBezTo>
                  <a:cubicBezTo>
                    <a:pt x="3075" y="4751"/>
                    <a:pt x="3045" y="4717"/>
                    <a:pt x="3016" y="4682"/>
                  </a:cubicBezTo>
                  <a:cubicBezTo>
                    <a:pt x="3068" y="4646"/>
                    <a:pt x="3119" y="4609"/>
                    <a:pt x="3171" y="4573"/>
                  </a:cubicBezTo>
                  <a:cubicBezTo>
                    <a:pt x="3149" y="4561"/>
                    <a:pt x="3126" y="4550"/>
                    <a:pt x="3104" y="4538"/>
                  </a:cubicBezTo>
                  <a:lnTo>
                    <a:pt x="2860" y="4555"/>
                  </a:lnTo>
                  <a:lnTo>
                    <a:pt x="2550" y="4642"/>
                  </a:lnTo>
                  <a:lnTo>
                    <a:pt x="1929" y="4682"/>
                  </a:lnTo>
                  <a:lnTo>
                    <a:pt x="1663" y="4659"/>
                  </a:lnTo>
                  <a:cubicBezTo>
                    <a:pt x="1633" y="4590"/>
                    <a:pt x="1604" y="4521"/>
                    <a:pt x="1574" y="4452"/>
                  </a:cubicBezTo>
                  <a:lnTo>
                    <a:pt x="1574" y="4244"/>
                  </a:lnTo>
                  <a:cubicBezTo>
                    <a:pt x="1604" y="4177"/>
                    <a:pt x="1633" y="4109"/>
                    <a:pt x="1663" y="4042"/>
                  </a:cubicBezTo>
                  <a:lnTo>
                    <a:pt x="1818" y="3839"/>
                  </a:lnTo>
                  <a:lnTo>
                    <a:pt x="1929" y="3736"/>
                  </a:lnTo>
                  <a:lnTo>
                    <a:pt x="2084" y="3672"/>
                  </a:lnTo>
                  <a:cubicBezTo>
                    <a:pt x="2106" y="3649"/>
                    <a:pt x="2129" y="3626"/>
                    <a:pt x="2151" y="3603"/>
                  </a:cubicBezTo>
                  <a:lnTo>
                    <a:pt x="2239" y="3482"/>
                  </a:lnTo>
                  <a:lnTo>
                    <a:pt x="2550" y="3279"/>
                  </a:lnTo>
                  <a:lnTo>
                    <a:pt x="2395" y="3112"/>
                  </a:lnTo>
                  <a:lnTo>
                    <a:pt x="2239" y="2950"/>
                  </a:lnTo>
                  <a:lnTo>
                    <a:pt x="2084" y="2789"/>
                  </a:lnTo>
                  <a:lnTo>
                    <a:pt x="2084" y="2639"/>
                  </a:lnTo>
                  <a:cubicBezTo>
                    <a:pt x="2136" y="2591"/>
                    <a:pt x="2187" y="2542"/>
                    <a:pt x="2239" y="2494"/>
                  </a:cubicBezTo>
                  <a:lnTo>
                    <a:pt x="2461" y="2390"/>
                  </a:lnTo>
                  <a:lnTo>
                    <a:pt x="2860" y="2309"/>
                  </a:lnTo>
                  <a:lnTo>
                    <a:pt x="3259" y="2292"/>
                  </a:lnTo>
                  <a:lnTo>
                    <a:pt x="3659" y="1963"/>
                  </a:lnTo>
                  <a:cubicBezTo>
                    <a:pt x="3681" y="1926"/>
                    <a:pt x="3703" y="1890"/>
                    <a:pt x="3725" y="1853"/>
                  </a:cubicBezTo>
                  <a:lnTo>
                    <a:pt x="4124" y="1547"/>
                  </a:lnTo>
                  <a:lnTo>
                    <a:pt x="4346" y="1467"/>
                  </a:lnTo>
                  <a:lnTo>
                    <a:pt x="4745" y="1201"/>
                  </a:lnTo>
                  <a:lnTo>
                    <a:pt x="5011" y="803"/>
                  </a:lnTo>
                  <a:lnTo>
                    <a:pt x="5011" y="785"/>
                  </a:lnTo>
                  <a:cubicBezTo>
                    <a:pt x="5033" y="666"/>
                    <a:pt x="5056" y="546"/>
                    <a:pt x="5078" y="427"/>
                  </a:cubicBezTo>
                  <a:lnTo>
                    <a:pt x="5438" y="19"/>
                  </a:lnTo>
                </a:path>
              </a:pathLst>
            </a:custGeom>
            <a:solidFill>
              <a:srgbClr val="F4C4C5"/>
            </a:solidFill>
            <a:ln w="12700" cmpd="sng">
              <a:solidFill>
                <a:schemeClr val="bg1">
                  <a:lumMod val="95000"/>
                </a:schemeClr>
              </a:solidFill>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5" name="Freeform 264"/>
            <p:cNvSpPr>
              <a:spLocks/>
            </p:cNvSpPr>
            <p:nvPr/>
          </p:nvSpPr>
          <p:spPr bwMode="auto">
            <a:xfrm>
              <a:off x="5281732" y="2387329"/>
              <a:ext cx="273732" cy="494025"/>
            </a:xfrm>
            <a:custGeom>
              <a:avLst/>
              <a:gdLst/>
              <a:ahLst/>
              <a:cxnLst>
                <a:cxn ang="0">
                  <a:pos x="806" y="1730"/>
                </a:cxn>
                <a:cxn ang="0">
                  <a:pos x="799" y="1415"/>
                </a:cxn>
                <a:cxn ang="0">
                  <a:pos x="828" y="1245"/>
                </a:cxn>
                <a:cxn ang="0">
                  <a:pos x="771" y="1156"/>
                </a:cxn>
                <a:cxn ang="0">
                  <a:pos x="834" y="1024"/>
                </a:cxn>
                <a:cxn ang="0">
                  <a:pos x="753" y="810"/>
                </a:cxn>
                <a:cxn ang="0">
                  <a:pos x="796" y="690"/>
                </a:cxn>
                <a:cxn ang="0">
                  <a:pos x="834" y="634"/>
                </a:cxn>
                <a:cxn ang="0">
                  <a:pos x="799" y="497"/>
                </a:cxn>
                <a:cxn ang="0">
                  <a:pos x="743" y="350"/>
                </a:cxn>
                <a:cxn ang="0">
                  <a:pos x="778" y="211"/>
                </a:cxn>
                <a:cxn ang="0">
                  <a:pos x="816" y="114"/>
                </a:cxn>
                <a:cxn ang="0">
                  <a:pos x="673" y="0"/>
                </a:cxn>
                <a:cxn ang="0">
                  <a:pos x="560" y="31"/>
                </a:cxn>
                <a:cxn ang="0">
                  <a:pos x="522" y="261"/>
                </a:cxn>
                <a:cxn ang="0">
                  <a:pos x="432" y="313"/>
                </a:cxn>
                <a:cxn ang="0">
                  <a:pos x="277" y="313"/>
                </a:cxn>
                <a:cxn ang="0">
                  <a:pos x="160" y="171"/>
                </a:cxn>
                <a:cxn ang="0">
                  <a:pos x="66" y="203"/>
                </a:cxn>
                <a:cxn ang="0">
                  <a:pos x="255" y="380"/>
                </a:cxn>
                <a:cxn ang="0">
                  <a:pos x="283" y="534"/>
                </a:cxn>
                <a:cxn ang="0">
                  <a:pos x="308" y="626"/>
                </a:cxn>
                <a:cxn ang="0">
                  <a:pos x="308" y="733"/>
                </a:cxn>
                <a:cxn ang="0">
                  <a:pos x="279" y="865"/>
                </a:cxn>
                <a:cxn ang="0">
                  <a:pos x="313" y="957"/>
                </a:cxn>
                <a:cxn ang="0">
                  <a:pos x="424" y="1076"/>
                </a:cxn>
                <a:cxn ang="0">
                  <a:pos x="432" y="1177"/>
                </a:cxn>
                <a:cxn ang="0">
                  <a:pos x="84" y="1481"/>
                </a:cxn>
                <a:cxn ang="0">
                  <a:pos x="0" y="1541"/>
                </a:cxn>
                <a:cxn ang="0">
                  <a:pos x="27" y="1797"/>
                </a:cxn>
                <a:cxn ang="0">
                  <a:pos x="41" y="1944"/>
                </a:cxn>
                <a:cxn ang="0">
                  <a:pos x="127" y="1980"/>
                </a:cxn>
                <a:cxn ang="0">
                  <a:pos x="313" y="1993"/>
                </a:cxn>
                <a:cxn ang="0">
                  <a:pos x="427" y="1972"/>
                </a:cxn>
                <a:cxn ang="0">
                  <a:pos x="602" y="1909"/>
                </a:cxn>
              </a:cxnLst>
              <a:rect l="0" t="0" r="r" b="b"/>
              <a:pathLst>
                <a:path w="930" h="2032">
                  <a:moveTo>
                    <a:pt x="602" y="1909"/>
                  </a:moveTo>
                  <a:lnTo>
                    <a:pt x="806" y="1730"/>
                  </a:lnTo>
                  <a:lnTo>
                    <a:pt x="930" y="1628"/>
                  </a:lnTo>
                  <a:lnTo>
                    <a:pt x="799" y="1415"/>
                  </a:lnTo>
                  <a:lnTo>
                    <a:pt x="848" y="1348"/>
                  </a:lnTo>
                  <a:lnTo>
                    <a:pt x="828" y="1245"/>
                  </a:lnTo>
                  <a:lnTo>
                    <a:pt x="823" y="1162"/>
                  </a:lnTo>
                  <a:lnTo>
                    <a:pt x="771" y="1156"/>
                  </a:lnTo>
                  <a:lnTo>
                    <a:pt x="783" y="1042"/>
                  </a:lnTo>
                  <a:lnTo>
                    <a:pt x="834" y="1024"/>
                  </a:lnTo>
                  <a:lnTo>
                    <a:pt x="816" y="911"/>
                  </a:lnTo>
                  <a:lnTo>
                    <a:pt x="753" y="810"/>
                  </a:lnTo>
                  <a:lnTo>
                    <a:pt x="778" y="690"/>
                  </a:lnTo>
                  <a:lnTo>
                    <a:pt x="796" y="690"/>
                  </a:lnTo>
                  <a:lnTo>
                    <a:pt x="806" y="628"/>
                  </a:lnTo>
                  <a:lnTo>
                    <a:pt x="834" y="634"/>
                  </a:lnTo>
                  <a:lnTo>
                    <a:pt x="838" y="570"/>
                  </a:lnTo>
                  <a:lnTo>
                    <a:pt x="799" y="497"/>
                  </a:lnTo>
                  <a:lnTo>
                    <a:pt x="746" y="410"/>
                  </a:lnTo>
                  <a:lnTo>
                    <a:pt x="743" y="350"/>
                  </a:lnTo>
                  <a:lnTo>
                    <a:pt x="793" y="300"/>
                  </a:lnTo>
                  <a:lnTo>
                    <a:pt x="778" y="211"/>
                  </a:lnTo>
                  <a:lnTo>
                    <a:pt x="783" y="151"/>
                  </a:lnTo>
                  <a:lnTo>
                    <a:pt x="816" y="114"/>
                  </a:lnTo>
                  <a:lnTo>
                    <a:pt x="735" y="26"/>
                  </a:lnTo>
                  <a:lnTo>
                    <a:pt x="673" y="0"/>
                  </a:lnTo>
                  <a:lnTo>
                    <a:pt x="660" y="35"/>
                  </a:lnTo>
                  <a:lnTo>
                    <a:pt x="560" y="31"/>
                  </a:lnTo>
                  <a:lnTo>
                    <a:pt x="542" y="65"/>
                  </a:lnTo>
                  <a:lnTo>
                    <a:pt x="522" y="261"/>
                  </a:lnTo>
                  <a:lnTo>
                    <a:pt x="467" y="261"/>
                  </a:lnTo>
                  <a:lnTo>
                    <a:pt x="432" y="313"/>
                  </a:lnTo>
                  <a:lnTo>
                    <a:pt x="338" y="285"/>
                  </a:lnTo>
                  <a:lnTo>
                    <a:pt x="277" y="313"/>
                  </a:lnTo>
                  <a:lnTo>
                    <a:pt x="185" y="236"/>
                  </a:lnTo>
                  <a:lnTo>
                    <a:pt x="160" y="171"/>
                  </a:lnTo>
                  <a:lnTo>
                    <a:pt x="103" y="168"/>
                  </a:lnTo>
                  <a:lnTo>
                    <a:pt x="66" y="203"/>
                  </a:lnTo>
                  <a:lnTo>
                    <a:pt x="181" y="355"/>
                  </a:lnTo>
                  <a:lnTo>
                    <a:pt x="255" y="380"/>
                  </a:lnTo>
                  <a:lnTo>
                    <a:pt x="329" y="489"/>
                  </a:lnTo>
                  <a:lnTo>
                    <a:pt x="283" y="534"/>
                  </a:lnTo>
                  <a:lnTo>
                    <a:pt x="308" y="592"/>
                  </a:lnTo>
                  <a:lnTo>
                    <a:pt x="308" y="626"/>
                  </a:lnTo>
                  <a:lnTo>
                    <a:pt x="295" y="683"/>
                  </a:lnTo>
                  <a:lnTo>
                    <a:pt x="308" y="733"/>
                  </a:lnTo>
                  <a:lnTo>
                    <a:pt x="302" y="810"/>
                  </a:lnTo>
                  <a:lnTo>
                    <a:pt x="279" y="865"/>
                  </a:lnTo>
                  <a:lnTo>
                    <a:pt x="302" y="895"/>
                  </a:lnTo>
                  <a:lnTo>
                    <a:pt x="313" y="957"/>
                  </a:lnTo>
                  <a:lnTo>
                    <a:pt x="399" y="989"/>
                  </a:lnTo>
                  <a:lnTo>
                    <a:pt x="424" y="1076"/>
                  </a:lnTo>
                  <a:lnTo>
                    <a:pt x="402" y="1123"/>
                  </a:lnTo>
                  <a:lnTo>
                    <a:pt x="432" y="1177"/>
                  </a:lnTo>
                  <a:lnTo>
                    <a:pt x="356" y="1169"/>
                  </a:lnTo>
                  <a:lnTo>
                    <a:pt x="84" y="1481"/>
                  </a:lnTo>
                  <a:lnTo>
                    <a:pt x="41" y="1489"/>
                  </a:lnTo>
                  <a:lnTo>
                    <a:pt x="0" y="1541"/>
                  </a:lnTo>
                  <a:lnTo>
                    <a:pt x="0" y="1655"/>
                  </a:lnTo>
                  <a:lnTo>
                    <a:pt x="27" y="1797"/>
                  </a:lnTo>
                  <a:lnTo>
                    <a:pt x="0" y="1879"/>
                  </a:lnTo>
                  <a:lnTo>
                    <a:pt x="41" y="1944"/>
                  </a:lnTo>
                  <a:lnTo>
                    <a:pt x="84" y="2011"/>
                  </a:lnTo>
                  <a:lnTo>
                    <a:pt x="127" y="1980"/>
                  </a:lnTo>
                  <a:lnTo>
                    <a:pt x="175" y="2032"/>
                  </a:lnTo>
                  <a:lnTo>
                    <a:pt x="313" y="1993"/>
                  </a:lnTo>
                  <a:lnTo>
                    <a:pt x="314" y="1966"/>
                  </a:lnTo>
                  <a:lnTo>
                    <a:pt x="427" y="1972"/>
                  </a:lnTo>
                  <a:lnTo>
                    <a:pt x="542" y="1944"/>
                  </a:lnTo>
                  <a:lnTo>
                    <a:pt x="602" y="1909"/>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6" name="Freeform 265"/>
            <p:cNvSpPr>
              <a:spLocks/>
            </p:cNvSpPr>
            <p:nvPr/>
          </p:nvSpPr>
          <p:spPr bwMode="auto">
            <a:xfrm>
              <a:off x="5223900" y="3294104"/>
              <a:ext cx="229396" cy="135459"/>
            </a:xfrm>
            <a:custGeom>
              <a:avLst/>
              <a:gdLst/>
              <a:ahLst/>
              <a:cxnLst>
                <a:cxn ang="0">
                  <a:pos x="211" y="28"/>
                </a:cxn>
                <a:cxn ang="0">
                  <a:pos x="195" y="59"/>
                </a:cxn>
                <a:cxn ang="0">
                  <a:pos x="126" y="145"/>
                </a:cxn>
                <a:cxn ang="0">
                  <a:pos x="122" y="169"/>
                </a:cxn>
                <a:cxn ang="0">
                  <a:pos x="62" y="226"/>
                </a:cxn>
                <a:cxn ang="0">
                  <a:pos x="0" y="251"/>
                </a:cxn>
                <a:cxn ang="0">
                  <a:pos x="27" y="279"/>
                </a:cxn>
                <a:cxn ang="0">
                  <a:pos x="25" y="337"/>
                </a:cxn>
                <a:cxn ang="0">
                  <a:pos x="72" y="353"/>
                </a:cxn>
                <a:cxn ang="0">
                  <a:pos x="79" y="405"/>
                </a:cxn>
                <a:cxn ang="0">
                  <a:pos x="129" y="405"/>
                </a:cxn>
                <a:cxn ang="0">
                  <a:pos x="176" y="433"/>
                </a:cxn>
                <a:cxn ang="0">
                  <a:pos x="182" y="469"/>
                </a:cxn>
                <a:cxn ang="0">
                  <a:pos x="207" y="530"/>
                </a:cxn>
                <a:cxn ang="0">
                  <a:pos x="273" y="507"/>
                </a:cxn>
                <a:cxn ang="0">
                  <a:pos x="440" y="557"/>
                </a:cxn>
                <a:cxn ang="0">
                  <a:pos x="508" y="501"/>
                </a:cxn>
                <a:cxn ang="0">
                  <a:pos x="619" y="507"/>
                </a:cxn>
                <a:cxn ang="0">
                  <a:pos x="637" y="543"/>
                </a:cxn>
                <a:cxn ang="0">
                  <a:pos x="702" y="546"/>
                </a:cxn>
                <a:cxn ang="0">
                  <a:pos x="705" y="519"/>
                </a:cxn>
                <a:cxn ang="0">
                  <a:pos x="687" y="494"/>
                </a:cxn>
                <a:cxn ang="0">
                  <a:pos x="702" y="416"/>
                </a:cxn>
                <a:cxn ang="0">
                  <a:pos x="723" y="444"/>
                </a:cxn>
                <a:cxn ang="0">
                  <a:pos x="762" y="447"/>
                </a:cxn>
                <a:cxn ang="0">
                  <a:pos x="779" y="380"/>
                </a:cxn>
                <a:cxn ang="0">
                  <a:pos x="782" y="362"/>
                </a:cxn>
                <a:cxn ang="0">
                  <a:pos x="677" y="377"/>
                </a:cxn>
                <a:cxn ang="0">
                  <a:pos x="662" y="353"/>
                </a:cxn>
                <a:cxn ang="0">
                  <a:pos x="662" y="282"/>
                </a:cxn>
                <a:cxn ang="0">
                  <a:pos x="677" y="258"/>
                </a:cxn>
                <a:cxn ang="0">
                  <a:pos x="668" y="177"/>
                </a:cxn>
                <a:cxn ang="0">
                  <a:pos x="645" y="156"/>
                </a:cxn>
                <a:cxn ang="0">
                  <a:pos x="566" y="8"/>
                </a:cxn>
                <a:cxn ang="0">
                  <a:pos x="524" y="4"/>
                </a:cxn>
                <a:cxn ang="0">
                  <a:pos x="450" y="58"/>
                </a:cxn>
                <a:cxn ang="0">
                  <a:pos x="322" y="47"/>
                </a:cxn>
                <a:cxn ang="0">
                  <a:pos x="279" y="0"/>
                </a:cxn>
                <a:cxn ang="0">
                  <a:pos x="214" y="28"/>
                </a:cxn>
                <a:cxn ang="0">
                  <a:pos x="211" y="28"/>
                </a:cxn>
              </a:cxnLst>
              <a:rect l="0" t="0" r="r" b="b"/>
              <a:pathLst>
                <a:path w="782" h="557">
                  <a:moveTo>
                    <a:pt x="211" y="28"/>
                  </a:moveTo>
                  <a:lnTo>
                    <a:pt x="195" y="59"/>
                  </a:lnTo>
                  <a:lnTo>
                    <a:pt x="126" y="145"/>
                  </a:lnTo>
                  <a:lnTo>
                    <a:pt x="122" y="169"/>
                  </a:lnTo>
                  <a:lnTo>
                    <a:pt x="62" y="226"/>
                  </a:lnTo>
                  <a:lnTo>
                    <a:pt x="0" y="251"/>
                  </a:lnTo>
                  <a:lnTo>
                    <a:pt x="27" y="279"/>
                  </a:lnTo>
                  <a:lnTo>
                    <a:pt x="25" y="337"/>
                  </a:lnTo>
                  <a:lnTo>
                    <a:pt x="72" y="353"/>
                  </a:lnTo>
                  <a:lnTo>
                    <a:pt x="79" y="405"/>
                  </a:lnTo>
                  <a:lnTo>
                    <a:pt x="129" y="405"/>
                  </a:lnTo>
                  <a:lnTo>
                    <a:pt x="176" y="433"/>
                  </a:lnTo>
                  <a:lnTo>
                    <a:pt x="182" y="469"/>
                  </a:lnTo>
                  <a:lnTo>
                    <a:pt x="207" y="530"/>
                  </a:lnTo>
                  <a:lnTo>
                    <a:pt x="273" y="507"/>
                  </a:lnTo>
                  <a:lnTo>
                    <a:pt x="440" y="557"/>
                  </a:lnTo>
                  <a:lnTo>
                    <a:pt x="508" y="501"/>
                  </a:lnTo>
                  <a:lnTo>
                    <a:pt x="619" y="507"/>
                  </a:lnTo>
                  <a:lnTo>
                    <a:pt x="637" y="543"/>
                  </a:lnTo>
                  <a:lnTo>
                    <a:pt x="702" y="546"/>
                  </a:lnTo>
                  <a:lnTo>
                    <a:pt x="705" y="519"/>
                  </a:lnTo>
                  <a:lnTo>
                    <a:pt x="687" y="494"/>
                  </a:lnTo>
                  <a:lnTo>
                    <a:pt x="702" y="416"/>
                  </a:lnTo>
                  <a:lnTo>
                    <a:pt x="723" y="444"/>
                  </a:lnTo>
                  <a:lnTo>
                    <a:pt x="762" y="447"/>
                  </a:lnTo>
                  <a:lnTo>
                    <a:pt x="779" y="380"/>
                  </a:lnTo>
                  <a:lnTo>
                    <a:pt x="782" y="362"/>
                  </a:lnTo>
                  <a:lnTo>
                    <a:pt x="677" y="377"/>
                  </a:lnTo>
                  <a:lnTo>
                    <a:pt x="662" y="353"/>
                  </a:lnTo>
                  <a:lnTo>
                    <a:pt x="662" y="282"/>
                  </a:lnTo>
                  <a:lnTo>
                    <a:pt x="677" y="258"/>
                  </a:lnTo>
                  <a:lnTo>
                    <a:pt x="668" y="177"/>
                  </a:lnTo>
                  <a:lnTo>
                    <a:pt x="645" y="156"/>
                  </a:lnTo>
                  <a:lnTo>
                    <a:pt x="566" y="8"/>
                  </a:lnTo>
                  <a:lnTo>
                    <a:pt x="524" y="4"/>
                  </a:lnTo>
                  <a:lnTo>
                    <a:pt x="450" y="58"/>
                  </a:lnTo>
                  <a:lnTo>
                    <a:pt x="322" y="47"/>
                  </a:lnTo>
                  <a:lnTo>
                    <a:pt x="279" y="0"/>
                  </a:lnTo>
                  <a:lnTo>
                    <a:pt x="214" y="28"/>
                  </a:lnTo>
                  <a:lnTo>
                    <a:pt x="211" y="28"/>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7" name="Freeform 266"/>
            <p:cNvSpPr>
              <a:spLocks/>
            </p:cNvSpPr>
            <p:nvPr/>
          </p:nvSpPr>
          <p:spPr bwMode="auto">
            <a:xfrm>
              <a:off x="5025347" y="3195300"/>
              <a:ext cx="258311" cy="97211"/>
            </a:xfrm>
            <a:custGeom>
              <a:avLst/>
              <a:gdLst/>
              <a:ahLst/>
              <a:cxnLst>
                <a:cxn ang="0">
                  <a:pos x="265" y="0"/>
                </a:cxn>
                <a:cxn ang="0">
                  <a:pos x="288" y="24"/>
                </a:cxn>
                <a:cxn ang="0">
                  <a:pos x="353" y="33"/>
                </a:cxn>
                <a:cxn ang="0">
                  <a:pos x="353" y="66"/>
                </a:cxn>
                <a:cxn ang="0">
                  <a:pos x="377" y="91"/>
                </a:cxn>
                <a:cxn ang="0">
                  <a:pos x="466" y="91"/>
                </a:cxn>
                <a:cxn ang="0">
                  <a:pos x="524" y="138"/>
                </a:cxn>
                <a:cxn ang="0">
                  <a:pos x="539" y="194"/>
                </a:cxn>
                <a:cxn ang="0">
                  <a:pos x="607" y="194"/>
                </a:cxn>
                <a:cxn ang="0">
                  <a:pos x="622" y="241"/>
                </a:cxn>
                <a:cxn ang="0">
                  <a:pos x="652" y="244"/>
                </a:cxn>
                <a:cxn ang="0">
                  <a:pos x="699" y="219"/>
                </a:cxn>
                <a:cxn ang="0">
                  <a:pos x="856" y="252"/>
                </a:cxn>
                <a:cxn ang="0">
                  <a:pos x="881" y="308"/>
                </a:cxn>
                <a:cxn ang="0">
                  <a:pos x="843" y="345"/>
                </a:cxn>
                <a:cxn ang="0">
                  <a:pos x="854" y="396"/>
                </a:cxn>
                <a:cxn ang="0">
                  <a:pos x="793" y="392"/>
                </a:cxn>
                <a:cxn ang="0">
                  <a:pos x="783" y="367"/>
                </a:cxn>
                <a:cxn ang="0">
                  <a:pos x="710" y="364"/>
                </a:cxn>
                <a:cxn ang="0">
                  <a:pos x="646" y="392"/>
                </a:cxn>
                <a:cxn ang="0">
                  <a:pos x="514" y="403"/>
                </a:cxn>
                <a:cxn ang="0">
                  <a:pos x="416" y="392"/>
                </a:cxn>
                <a:cxn ang="0">
                  <a:pos x="353" y="315"/>
                </a:cxn>
                <a:cxn ang="0">
                  <a:pos x="288" y="308"/>
                </a:cxn>
                <a:cxn ang="0">
                  <a:pos x="244" y="276"/>
                </a:cxn>
                <a:cxn ang="0">
                  <a:pos x="215" y="265"/>
                </a:cxn>
                <a:cxn ang="0">
                  <a:pos x="183" y="301"/>
                </a:cxn>
                <a:cxn ang="0">
                  <a:pos x="139" y="296"/>
                </a:cxn>
                <a:cxn ang="0">
                  <a:pos x="139" y="252"/>
                </a:cxn>
                <a:cxn ang="0">
                  <a:pos x="22" y="192"/>
                </a:cxn>
                <a:cxn ang="0">
                  <a:pos x="12" y="109"/>
                </a:cxn>
                <a:cxn ang="0">
                  <a:pos x="0" y="91"/>
                </a:cxn>
                <a:cxn ang="0">
                  <a:pos x="0" y="72"/>
                </a:cxn>
                <a:cxn ang="0">
                  <a:pos x="199" y="41"/>
                </a:cxn>
                <a:cxn ang="0">
                  <a:pos x="265" y="0"/>
                </a:cxn>
              </a:cxnLst>
              <a:rect l="0" t="0" r="r" b="b"/>
              <a:pathLst>
                <a:path w="881" h="403">
                  <a:moveTo>
                    <a:pt x="265" y="0"/>
                  </a:moveTo>
                  <a:lnTo>
                    <a:pt x="288" y="24"/>
                  </a:lnTo>
                  <a:lnTo>
                    <a:pt x="353" y="33"/>
                  </a:lnTo>
                  <a:lnTo>
                    <a:pt x="353" y="66"/>
                  </a:lnTo>
                  <a:lnTo>
                    <a:pt x="377" y="91"/>
                  </a:lnTo>
                  <a:lnTo>
                    <a:pt x="466" y="91"/>
                  </a:lnTo>
                  <a:lnTo>
                    <a:pt x="524" y="138"/>
                  </a:lnTo>
                  <a:lnTo>
                    <a:pt x="539" y="194"/>
                  </a:lnTo>
                  <a:lnTo>
                    <a:pt x="607" y="194"/>
                  </a:lnTo>
                  <a:lnTo>
                    <a:pt x="622" y="241"/>
                  </a:lnTo>
                  <a:lnTo>
                    <a:pt x="652" y="244"/>
                  </a:lnTo>
                  <a:lnTo>
                    <a:pt x="699" y="219"/>
                  </a:lnTo>
                  <a:lnTo>
                    <a:pt x="856" y="252"/>
                  </a:lnTo>
                  <a:lnTo>
                    <a:pt x="881" y="308"/>
                  </a:lnTo>
                  <a:lnTo>
                    <a:pt x="843" y="345"/>
                  </a:lnTo>
                  <a:lnTo>
                    <a:pt x="854" y="396"/>
                  </a:lnTo>
                  <a:lnTo>
                    <a:pt x="793" y="392"/>
                  </a:lnTo>
                  <a:lnTo>
                    <a:pt x="783" y="367"/>
                  </a:lnTo>
                  <a:lnTo>
                    <a:pt x="710" y="364"/>
                  </a:lnTo>
                  <a:lnTo>
                    <a:pt x="646" y="392"/>
                  </a:lnTo>
                  <a:lnTo>
                    <a:pt x="514" y="403"/>
                  </a:lnTo>
                  <a:lnTo>
                    <a:pt x="416" y="392"/>
                  </a:lnTo>
                  <a:lnTo>
                    <a:pt x="353" y="315"/>
                  </a:lnTo>
                  <a:lnTo>
                    <a:pt x="288" y="308"/>
                  </a:lnTo>
                  <a:lnTo>
                    <a:pt x="244" y="276"/>
                  </a:lnTo>
                  <a:lnTo>
                    <a:pt x="215" y="265"/>
                  </a:lnTo>
                  <a:lnTo>
                    <a:pt x="183" y="301"/>
                  </a:lnTo>
                  <a:lnTo>
                    <a:pt x="139" y="296"/>
                  </a:lnTo>
                  <a:lnTo>
                    <a:pt x="139" y="252"/>
                  </a:lnTo>
                  <a:lnTo>
                    <a:pt x="22" y="192"/>
                  </a:lnTo>
                  <a:lnTo>
                    <a:pt x="12" y="109"/>
                  </a:lnTo>
                  <a:lnTo>
                    <a:pt x="0" y="91"/>
                  </a:lnTo>
                  <a:lnTo>
                    <a:pt x="0" y="72"/>
                  </a:lnTo>
                  <a:lnTo>
                    <a:pt x="199" y="41"/>
                  </a:lnTo>
                  <a:lnTo>
                    <a:pt x="265" y="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8" name="Freeform 267"/>
            <p:cNvSpPr>
              <a:spLocks/>
            </p:cNvSpPr>
            <p:nvPr/>
          </p:nvSpPr>
          <p:spPr bwMode="auto">
            <a:xfrm>
              <a:off x="5054263" y="3333945"/>
              <a:ext cx="227469" cy="170518"/>
            </a:xfrm>
            <a:custGeom>
              <a:avLst/>
              <a:gdLst/>
              <a:ahLst/>
              <a:cxnLst>
                <a:cxn ang="0">
                  <a:pos x="43" y="18"/>
                </a:cxn>
                <a:cxn ang="0">
                  <a:pos x="21" y="27"/>
                </a:cxn>
                <a:cxn ang="0">
                  <a:pos x="49" y="78"/>
                </a:cxn>
                <a:cxn ang="0">
                  <a:pos x="46" y="116"/>
                </a:cxn>
                <a:cxn ang="0">
                  <a:pos x="18" y="110"/>
                </a:cxn>
                <a:cxn ang="0">
                  <a:pos x="0" y="137"/>
                </a:cxn>
                <a:cxn ang="0">
                  <a:pos x="21" y="214"/>
                </a:cxn>
                <a:cxn ang="0">
                  <a:pos x="61" y="144"/>
                </a:cxn>
                <a:cxn ang="0">
                  <a:pos x="97" y="176"/>
                </a:cxn>
                <a:cxn ang="0">
                  <a:pos x="105" y="243"/>
                </a:cxn>
                <a:cxn ang="0">
                  <a:pos x="140" y="278"/>
                </a:cxn>
                <a:cxn ang="0">
                  <a:pos x="97" y="306"/>
                </a:cxn>
                <a:cxn ang="0">
                  <a:pos x="155" y="346"/>
                </a:cxn>
                <a:cxn ang="0">
                  <a:pos x="173" y="388"/>
                </a:cxn>
                <a:cxn ang="0">
                  <a:pos x="232" y="383"/>
                </a:cxn>
                <a:cxn ang="0">
                  <a:pos x="443" y="588"/>
                </a:cxn>
                <a:cxn ang="0">
                  <a:pos x="446" y="535"/>
                </a:cxn>
                <a:cxn ang="0">
                  <a:pos x="476" y="525"/>
                </a:cxn>
                <a:cxn ang="0">
                  <a:pos x="476" y="478"/>
                </a:cxn>
                <a:cxn ang="0">
                  <a:pos x="546" y="492"/>
                </a:cxn>
                <a:cxn ang="0">
                  <a:pos x="578" y="546"/>
                </a:cxn>
                <a:cxn ang="0">
                  <a:pos x="556" y="645"/>
                </a:cxn>
                <a:cxn ang="0">
                  <a:pos x="590" y="695"/>
                </a:cxn>
                <a:cxn ang="0">
                  <a:pos x="621" y="699"/>
                </a:cxn>
                <a:cxn ang="0">
                  <a:pos x="640" y="683"/>
                </a:cxn>
                <a:cxn ang="0">
                  <a:pos x="700" y="677"/>
                </a:cxn>
                <a:cxn ang="0">
                  <a:pos x="704" y="631"/>
                </a:cxn>
                <a:cxn ang="0">
                  <a:pos x="732" y="609"/>
                </a:cxn>
                <a:cxn ang="0">
                  <a:pos x="740" y="588"/>
                </a:cxn>
                <a:cxn ang="0">
                  <a:pos x="743" y="539"/>
                </a:cxn>
                <a:cxn ang="0">
                  <a:pos x="732" y="469"/>
                </a:cxn>
                <a:cxn ang="0">
                  <a:pos x="773" y="469"/>
                </a:cxn>
                <a:cxn ang="0">
                  <a:pos x="773" y="445"/>
                </a:cxn>
                <a:cxn ang="0">
                  <a:pos x="743" y="410"/>
                </a:cxn>
                <a:cxn ang="0">
                  <a:pos x="718" y="395"/>
                </a:cxn>
                <a:cxn ang="0">
                  <a:pos x="743" y="306"/>
                </a:cxn>
                <a:cxn ang="0">
                  <a:pos x="760" y="303"/>
                </a:cxn>
                <a:cxn ang="0">
                  <a:pos x="754" y="267"/>
                </a:cxn>
                <a:cxn ang="0">
                  <a:pos x="707" y="239"/>
                </a:cxn>
                <a:cxn ang="0">
                  <a:pos x="657" y="239"/>
                </a:cxn>
                <a:cxn ang="0">
                  <a:pos x="650" y="187"/>
                </a:cxn>
                <a:cxn ang="0">
                  <a:pos x="603" y="171"/>
                </a:cxn>
                <a:cxn ang="0">
                  <a:pos x="605" y="113"/>
                </a:cxn>
                <a:cxn ang="0">
                  <a:pos x="578" y="85"/>
                </a:cxn>
                <a:cxn ang="0">
                  <a:pos x="514" y="78"/>
                </a:cxn>
                <a:cxn ang="0">
                  <a:pos x="476" y="103"/>
                </a:cxn>
                <a:cxn ang="0">
                  <a:pos x="327" y="89"/>
                </a:cxn>
                <a:cxn ang="0">
                  <a:pos x="235" y="3"/>
                </a:cxn>
                <a:cxn ang="0">
                  <a:pos x="137" y="0"/>
                </a:cxn>
                <a:cxn ang="0">
                  <a:pos x="115" y="35"/>
                </a:cxn>
                <a:cxn ang="0">
                  <a:pos x="43" y="18"/>
                </a:cxn>
              </a:cxnLst>
              <a:rect l="0" t="0" r="r" b="b"/>
              <a:pathLst>
                <a:path w="773" h="699">
                  <a:moveTo>
                    <a:pt x="43" y="18"/>
                  </a:moveTo>
                  <a:lnTo>
                    <a:pt x="21" y="27"/>
                  </a:lnTo>
                  <a:lnTo>
                    <a:pt x="49" y="78"/>
                  </a:lnTo>
                  <a:lnTo>
                    <a:pt x="46" y="116"/>
                  </a:lnTo>
                  <a:lnTo>
                    <a:pt x="18" y="110"/>
                  </a:lnTo>
                  <a:lnTo>
                    <a:pt x="0" y="137"/>
                  </a:lnTo>
                  <a:lnTo>
                    <a:pt x="21" y="214"/>
                  </a:lnTo>
                  <a:lnTo>
                    <a:pt x="61" y="144"/>
                  </a:lnTo>
                  <a:lnTo>
                    <a:pt x="97" y="176"/>
                  </a:lnTo>
                  <a:lnTo>
                    <a:pt x="105" y="243"/>
                  </a:lnTo>
                  <a:lnTo>
                    <a:pt x="140" y="278"/>
                  </a:lnTo>
                  <a:lnTo>
                    <a:pt x="97" y="306"/>
                  </a:lnTo>
                  <a:lnTo>
                    <a:pt x="155" y="346"/>
                  </a:lnTo>
                  <a:lnTo>
                    <a:pt x="173" y="388"/>
                  </a:lnTo>
                  <a:lnTo>
                    <a:pt x="232" y="383"/>
                  </a:lnTo>
                  <a:lnTo>
                    <a:pt x="443" y="588"/>
                  </a:lnTo>
                  <a:lnTo>
                    <a:pt x="446" y="535"/>
                  </a:lnTo>
                  <a:lnTo>
                    <a:pt x="476" y="525"/>
                  </a:lnTo>
                  <a:lnTo>
                    <a:pt x="476" y="478"/>
                  </a:lnTo>
                  <a:lnTo>
                    <a:pt x="546" y="492"/>
                  </a:lnTo>
                  <a:lnTo>
                    <a:pt x="578" y="546"/>
                  </a:lnTo>
                  <a:lnTo>
                    <a:pt x="556" y="645"/>
                  </a:lnTo>
                  <a:lnTo>
                    <a:pt x="590" y="695"/>
                  </a:lnTo>
                  <a:lnTo>
                    <a:pt x="621" y="699"/>
                  </a:lnTo>
                  <a:lnTo>
                    <a:pt x="640" y="683"/>
                  </a:lnTo>
                  <a:lnTo>
                    <a:pt x="700" y="677"/>
                  </a:lnTo>
                  <a:lnTo>
                    <a:pt x="704" y="631"/>
                  </a:lnTo>
                  <a:lnTo>
                    <a:pt x="732" y="609"/>
                  </a:lnTo>
                  <a:lnTo>
                    <a:pt x="740" y="588"/>
                  </a:lnTo>
                  <a:lnTo>
                    <a:pt x="743" y="539"/>
                  </a:lnTo>
                  <a:lnTo>
                    <a:pt x="732" y="469"/>
                  </a:lnTo>
                  <a:lnTo>
                    <a:pt x="773" y="469"/>
                  </a:lnTo>
                  <a:lnTo>
                    <a:pt x="773" y="445"/>
                  </a:lnTo>
                  <a:lnTo>
                    <a:pt x="743" y="410"/>
                  </a:lnTo>
                  <a:lnTo>
                    <a:pt x="718" y="395"/>
                  </a:lnTo>
                  <a:lnTo>
                    <a:pt x="743" y="306"/>
                  </a:lnTo>
                  <a:lnTo>
                    <a:pt x="760" y="303"/>
                  </a:lnTo>
                  <a:lnTo>
                    <a:pt x="754" y="267"/>
                  </a:lnTo>
                  <a:lnTo>
                    <a:pt x="707" y="239"/>
                  </a:lnTo>
                  <a:lnTo>
                    <a:pt x="657" y="239"/>
                  </a:lnTo>
                  <a:lnTo>
                    <a:pt x="650" y="187"/>
                  </a:lnTo>
                  <a:lnTo>
                    <a:pt x="603" y="171"/>
                  </a:lnTo>
                  <a:lnTo>
                    <a:pt x="605" y="113"/>
                  </a:lnTo>
                  <a:lnTo>
                    <a:pt x="578" y="85"/>
                  </a:lnTo>
                  <a:lnTo>
                    <a:pt x="514" y="78"/>
                  </a:lnTo>
                  <a:lnTo>
                    <a:pt x="476" y="103"/>
                  </a:lnTo>
                  <a:lnTo>
                    <a:pt x="327" y="89"/>
                  </a:lnTo>
                  <a:lnTo>
                    <a:pt x="235" y="3"/>
                  </a:lnTo>
                  <a:lnTo>
                    <a:pt x="137" y="0"/>
                  </a:lnTo>
                  <a:lnTo>
                    <a:pt x="115" y="35"/>
                  </a:lnTo>
                  <a:lnTo>
                    <a:pt x="43" y="18"/>
                  </a:lnTo>
                  <a:close/>
                </a:path>
              </a:pathLst>
            </a:custGeom>
            <a:solidFill>
              <a:srgbClr val="FF7171"/>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69" name="Freeform 268"/>
            <p:cNvSpPr>
              <a:spLocks/>
            </p:cNvSpPr>
            <p:nvPr/>
          </p:nvSpPr>
          <p:spPr bwMode="auto">
            <a:xfrm>
              <a:off x="4878842" y="3314822"/>
              <a:ext cx="277589" cy="264542"/>
            </a:xfrm>
            <a:custGeom>
              <a:avLst/>
              <a:gdLst/>
              <a:ahLst/>
              <a:cxnLst>
                <a:cxn ang="0">
                  <a:pos x="40" y="143"/>
                </a:cxn>
                <a:cxn ang="0">
                  <a:pos x="7" y="223"/>
                </a:cxn>
                <a:cxn ang="0">
                  <a:pos x="4" y="276"/>
                </a:cxn>
                <a:cxn ang="0">
                  <a:pos x="50" y="319"/>
                </a:cxn>
                <a:cxn ang="0">
                  <a:pos x="32" y="355"/>
                </a:cxn>
                <a:cxn ang="0">
                  <a:pos x="89" y="333"/>
                </a:cxn>
                <a:cxn ang="0">
                  <a:pos x="233" y="350"/>
                </a:cxn>
                <a:cxn ang="0">
                  <a:pos x="299" y="389"/>
                </a:cxn>
                <a:cxn ang="0">
                  <a:pos x="403" y="536"/>
                </a:cxn>
                <a:cxn ang="0">
                  <a:pos x="494" y="643"/>
                </a:cxn>
                <a:cxn ang="0">
                  <a:pos x="533" y="689"/>
                </a:cxn>
                <a:cxn ang="0">
                  <a:pos x="617" y="753"/>
                </a:cxn>
                <a:cxn ang="0">
                  <a:pos x="632" y="833"/>
                </a:cxn>
                <a:cxn ang="0">
                  <a:pos x="724" y="880"/>
                </a:cxn>
                <a:cxn ang="0">
                  <a:pos x="701" y="1009"/>
                </a:cxn>
                <a:cxn ang="0">
                  <a:pos x="701" y="1085"/>
                </a:cxn>
                <a:cxn ang="0">
                  <a:pos x="828" y="971"/>
                </a:cxn>
                <a:cxn ang="0">
                  <a:pos x="778" y="900"/>
                </a:cxn>
                <a:cxn ang="0">
                  <a:pos x="825" y="808"/>
                </a:cxn>
                <a:cxn ang="0">
                  <a:pos x="856" y="845"/>
                </a:cxn>
                <a:cxn ang="0">
                  <a:pos x="923" y="890"/>
                </a:cxn>
                <a:cxn ang="0">
                  <a:pos x="935" y="797"/>
                </a:cxn>
                <a:cxn ang="0">
                  <a:pos x="813" y="739"/>
                </a:cxn>
                <a:cxn ang="0">
                  <a:pos x="751" y="654"/>
                </a:cxn>
                <a:cxn ang="0">
                  <a:pos x="772" y="640"/>
                </a:cxn>
                <a:cxn ang="0">
                  <a:pos x="711" y="597"/>
                </a:cxn>
                <a:cxn ang="0">
                  <a:pos x="632" y="548"/>
                </a:cxn>
                <a:cxn ang="0">
                  <a:pos x="602" y="447"/>
                </a:cxn>
                <a:cxn ang="0">
                  <a:pos x="482" y="333"/>
                </a:cxn>
                <a:cxn ang="0">
                  <a:pos x="500" y="203"/>
                </a:cxn>
                <a:cxn ang="0">
                  <a:pos x="600" y="168"/>
                </a:cxn>
                <a:cxn ang="0">
                  <a:pos x="642" y="199"/>
                </a:cxn>
                <a:cxn ang="0">
                  <a:pos x="617" y="110"/>
                </a:cxn>
                <a:cxn ang="0">
                  <a:pos x="602" y="73"/>
                </a:cxn>
                <a:cxn ang="0">
                  <a:pos x="515" y="55"/>
                </a:cxn>
                <a:cxn ang="0">
                  <a:pos x="424" y="0"/>
                </a:cxn>
                <a:cxn ang="0">
                  <a:pos x="360" y="8"/>
                </a:cxn>
                <a:cxn ang="0">
                  <a:pos x="328" y="48"/>
                </a:cxn>
                <a:cxn ang="0">
                  <a:pos x="313" y="86"/>
                </a:cxn>
                <a:cxn ang="0">
                  <a:pos x="261" y="62"/>
                </a:cxn>
                <a:cxn ang="0">
                  <a:pos x="233" y="94"/>
                </a:cxn>
                <a:cxn ang="0">
                  <a:pos x="154" y="58"/>
                </a:cxn>
                <a:cxn ang="0">
                  <a:pos x="120" y="86"/>
                </a:cxn>
                <a:cxn ang="0">
                  <a:pos x="29" y="110"/>
                </a:cxn>
              </a:cxnLst>
              <a:rect l="0" t="0" r="r" b="b"/>
              <a:pathLst>
                <a:path w="944" h="1085">
                  <a:moveTo>
                    <a:pt x="29" y="110"/>
                  </a:moveTo>
                  <a:lnTo>
                    <a:pt x="40" y="143"/>
                  </a:lnTo>
                  <a:lnTo>
                    <a:pt x="0" y="193"/>
                  </a:lnTo>
                  <a:lnTo>
                    <a:pt x="7" y="223"/>
                  </a:lnTo>
                  <a:lnTo>
                    <a:pt x="17" y="245"/>
                  </a:lnTo>
                  <a:lnTo>
                    <a:pt x="4" y="276"/>
                  </a:lnTo>
                  <a:lnTo>
                    <a:pt x="50" y="307"/>
                  </a:lnTo>
                  <a:lnTo>
                    <a:pt x="50" y="319"/>
                  </a:lnTo>
                  <a:lnTo>
                    <a:pt x="29" y="333"/>
                  </a:lnTo>
                  <a:lnTo>
                    <a:pt x="32" y="355"/>
                  </a:lnTo>
                  <a:lnTo>
                    <a:pt x="92" y="358"/>
                  </a:lnTo>
                  <a:lnTo>
                    <a:pt x="89" y="333"/>
                  </a:lnTo>
                  <a:lnTo>
                    <a:pt x="179" y="301"/>
                  </a:lnTo>
                  <a:lnTo>
                    <a:pt x="233" y="350"/>
                  </a:lnTo>
                  <a:lnTo>
                    <a:pt x="261" y="339"/>
                  </a:lnTo>
                  <a:lnTo>
                    <a:pt x="299" y="389"/>
                  </a:lnTo>
                  <a:lnTo>
                    <a:pt x="311" y="512"/>
                  </a:lnTo>
                  <a:lnTo>
                    <a:pt x="403" y="536"/>
                  </a:lnTo>
                  <a:lnTo>
                    <a:pt x="427" y="615"/>
                  </a:lnTo>
                  <a:lnTo>
                    <a:pt x="494" y="643"/>
                  </a:lnTo>
                  <a:lnTo>
                    <a:pt x="487" y="689"/>
                  </a:lnTo>
                  <a:lnTo>
                    <a:pt x="533" y="689"/>
                  </a:lnTo>
                  <a:lnTo>
                    <a:pt x="567" y="753"/>
                  </a:lnTo>
                  <a:lnTo>
                    <a:pt x="617" y="753"/>
                  </a:lnTo>
                  <a:lnTo>
                    <a:pt x="614" y="778"/>
                  </a:lnTo>
                  <a:lnTo>
                    <a:pt x="632" y="833"/>
                  </a:lnTo>
                  <a:lnTo>
                    <a:pt x="687" y="840"/>
                  </a:lnTo>
                  <a:lnTo>
                    <a:pt x="724" y="880"/>
                  </a:lnTo>
                  <a:lnTo>
                    <a:pt x="744" y="935"/>
                  </a:lnTo>
                  <a:lnTo>
                    <a:pt x="701" y="1009"/>
                  </a:lnTo>
                  <a:lnTo>
                    <a:pt x="690" y="1057"/>
                  </a:lnTo>
                  <a:lnTo>
                    <a:pt x="701" y="1085"/>
                  </a:lnTo>
                  <a:lnTo>
                    <a:pt x="758" y="1048"/>
                  </a:lnTo>
                  <a:lnTo>
                    <a:pt x="828" y="971"/>
                  </a:lnTo>
                  <a:lnTo>
                    <a:pt x="800" y="925"/>
                  </a:lnTo>
                  <a:lnTo>
                    <a:pt x="778" y="900"/>
                  </a:lnTo>
                  <a:lnTo>
                    <a:pt x="782" y="855"/>
                  </a:lnTo>
                  <a:lnTo>
                    <a:pt x="825" y="808"/>
                  </a:lnTo>
                  <a:lnTo>
                    <a:pt x="861" y="831"/>
                  </a:lnTo>
                  <a:lnTo>
                    <a:pt x="856" y="845"/>
                  </a:lnTo>
                  <a:lnTo>
                    <a:pt x="898" y="846"/>
                  </a:lnTo>
                  <a:lnTo>
                    <a:pt x="923" y="890"/>
                  </a:lnTo>
                  <a:lnTo>
                    <a:pt x="944" y="870"/>
                  </a:lnTo>
                  <a:lnTo>
                    <a:pt x="935" y="797"/>
                  </a:lnTo>
                  <a:lnTo>
                    <a:pt x="853" y="742"/>
                  </a:lnTo>
                  <a:lnTo>
                    <a:pt x="813" y="739"/>
                  </a:lnTo>
                  <a:lnTo>
                    <a:pt x="813" y="685"/>
                  </a:lnTo>
                  <a:lnTo>
                    <a:pt x="751" y="654"/>
                  </a:lnTo>
                  <a:lnTo>
                    <a:pt x="751" y="640"/>
                  </a:lnTo>
                  <a:lnTo>
                    <a:pt x="772" y="640"/>
                  </a:lnTo>
                  <a:lnTo>
                    <a:pt x="772" y="629"/>
                  </a:lnTo>
                  <a:lnTo>
                    <a:pt x="711" y="597"/>
                  </a:lnTo>
                  <a:lnTo>
                    <a:pt x="651" y="590"/>
                  </a:lnTo>
                  <a:lnTo>
                    <a:pt x="632" y="548"/>
                  </a:lnTo>
                  <a:lnTo>
                    <a:pt x="589" y="510"/>
                  </a:lnTo>
                  <a:lnTo>
                    <a:pt x="602" y="447"/>
                  </a:lnTo>
                  <a:lnTo>
                    <a:pt x="497" y="386"/>
                  </a:lnTo>
                  <a:lnTo>
                    <a:pt x="482" y="333"/>
                  </a:lnTo>
                  <a:lnTo>
                    <a:pt x="482" y="236"/>
                  </a:lnTo>
                  <a:lnTo>
                    <a:pt x="500" y="203"/>
                  </a:lnTo>
                  <a:lnTo>
                    <a:pt x="564" y="162"/>
                  </a:lnTo>
                  <a:lnTo>
                    <a:pt x="600" y="168"/>
                  </a:lnTo>
                  <a:lnTo>
                    <a:pt x="614" y="193"/>
                  </a:lnTo>
                  <a:lnTo>
                    <a:pt x="642" y="199"/>
                  </a:lnTo>
                  <a:lnTo>
                    <a:pt x="645" y="161"/>
                  </a:lnTo>
                  <a:lnTo>
                    <a:pt x="617" y="110"/>
                  </a:lnTo>
                  <a:lnTo>
                    <a:pt x="639" y="101"/>
                  </a:lnTo>
                  <a:lnTo>
                    <a:pt x="602" y="73"/>
                  </a:lnTo>
                  <a:lnTo>
                    <a:pt x="557" y="80"/>
                  </a:lnTo>
                  <a:lnTo>
                    <a:pt x="515" y="55"/>
                  </a:lnTo>
                  <a:lnTo>
                    <a:pt x="497" y="15"/>
                  </a:lnTo>
                  <a:lnTo>
                    <a:pt x="424" y="0"/>
                  </a:lnTo>
                  <a:lnTo>
                    <a:pt x="396" y="18"/>
                  </a:lnTo>
                  <a:lnTo>
                    <a:pt x="360" y="8"/>
                  </a:lnTo>
                  <a:lnTo>
                    <a:pt x="317" y="5"/>
                  </a:lnTo>
                  <a:lnTo>
                    <a:pt x="328" y="48"/>
                  </a:lnTo>
                  <a:lnTo>
                    <a:pt x="301" y="58"/>
                  </a:lnTo>
                  <a:lnTo>
                    <a:pt x="313" y="86"/>
                  </a:lnTo>
                  <a:lnTo>
                    <a:pt x="289" y="90"/>
                  </a:lnTo>
                  <a:lnTo>
                    <a:pt x="261" y="62"/>
                  </a:lnTo>
                  <a:lnTo>
                    <a:pt x="237" y="58"/>
                  </a:lnTo>
                  <a:lnTo>
                    <a:pt x="233" y="94"/>
                  </a:lnTo>
                  <a:lnTo>
                    <a:pt x="160" y="101"/>
                  </a:lnTo>
                  <a:lnTo>
                    <a:pt x="154" y="58"/>
                  </a:lnTo>
                  <a:lnTo>
                    <a:pt x="139" y="58"/>
                  </a:lnTo>
                  <a:lnTo>
                    <a:pt x="120" y="86"/>
                  </a:lnTo>
                  <a:lnTo>
                    <a:pt x="50" y="94"/>
                  </a:lnTo>
                  <a:lnTo>
                    <a:pt x="29" y="110"/>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0" name="Freeform 269"/>
            <p:cNvSpPr>
              <a:spLocks/>
            </p:cNvSpPr>
            <p:nvPr/>
          </p:nvSpPr>
          <p:spPr bwMode="auto">
            <a:xfrm>
              <a:off x="4589688" y="3166614"/>
              <a:ext cx="333492" cy="274104"/>
            </a:xfrm>
            <a:custGeom>
              <a:avLst/>
              <a:gdLst/>
              <a:ahLst/>
              <a:cxnLst>
                <a:cxn ang="0">
                  <a:pos x="997" y="536"/>
                </a:cxn>
                <a:cxn ang="0">
                  <a:pos x="926" y="682"/>
                </a:cxn>
                <a:cxn ang="0">
                  <a:pos x="974" y="660"/>
                </a:cxn>
                <a:cxn ang="0">
                  <a:pos x="1032" y="703"/>
                </a:cxn>
                <a:cxn ang="0">
                  <a:pos x="1022" y="752"/>
                </a:cxn>
                <a:cxn ang="0">
                  <a:pos x="989" y="832"/>
                </a:cxn>
                <a:cxn ang="0">
                  <a:pos x="986" y="885"/>
                </a:cxn>
                <a:cxn ang="0">
                  <a:pos x="1032" y="928"/>
                </a:cxn>
                <a:cxn ang="0">
                  <a:pos x="1014" y="967"/>
                </a:cxn>
                <a:cxn ang="0">
                  <a:pos x="885" y="1031"/>
                </a:cxn>
                <a:cxn ang="0">
                  <a:pos x="842" y="1002"/>
                </a:cxn>
                <a:cxn ang="0">
                  <a:pos x="803" y="982"/>
                </a:cxn>
                <a:cxn ang="0">
                  <a:pos x="750" y="959"/>
                </a:cxn>
                <a:cxn ang="0">
                  <a:pos x="652" y="1075"/>
                </a:cxn>
                <a:cxn ang="0">
                  <a:pos x="592" y="1126"/>
                </a:cxn>
                <a:cxn ang="0">
                  <a:pos x="469" y="1062"/>
                </a:cxn>
                <a:cxn ang="0">
                  <a:pos x="292" y="1020"/>
                </a:cxn>
                <a:cxn ang="0">
                  <a:pos x="267" y="973"/>
                </a:cxn>
                <a:cxn ang="0">
                  <a:pos x="278" y="928"/>
                </a:cxn>
                <a:cxn ang="0">
                  <a:pos x="310" y="727"/>
                </a:cxn>
                <a:cxn ang="0">
                  <a:pos x="306" y="671"/>
                </a:cxn>
                <a:cxn ang="0">
                  <a:pos x="260" y="593"/>
                </a:cxn>
                <a:cxn ang="0">
                  <a:pos x="138" y="481"/>
                </a:cxn>
                <a:cxn ang="0">
                  <a:pos x="67" y="446"/>
                </a:cxn>
                <a:cxn ang="0">
                  <a:pos x="24" y="373"/>
                </a:cxn>
                <a:cxn ang="0">
                  <a:pos x="46" y="343"/>
                </a:cxn>
                <a:cxn ang="0">
                  <a:pos x="64" y="296"/>
                </a:cxn>
                <a:cxn ang="0">
                  <a:pos x="117" y="271"/>
                </a:cxn>
                <a:cxn ang="0">
                  <a:pos x="186" y="318"/>
                </a:cxn>
                <a:cxn ang="0">
                  <a:pos x="233" y="325"/>
                </a:cxn>
                <a:cxn ang="0">
                  <a:pos x="285" y="264"/>
                </a:cxn>
                <a:cxn ang="0">
                  <a:pos x="310" y="204"/>
                </a:cxn>
                <a:cxn ang="0">
                  <a:pos x="364" y="258"/>
                </a:cxn>
                <a:cxn ang="0">
                  <a:pos x="454" y="258"/>
                </a:cxn>
                <a:cxn ang="0">
                  <a:pos x="489" y="211"/>
                </a:cxn>
                <a:cxn ang="0">
                  <a:pos x="571" y="31"/>
                </a:cxn>
                <a:cxn ang="0">
                  <a:pos x="652" y="1"/>
                </a:cxn>
                <a:cxn ang="0">
                  <a:pos x="704" y="66"/>
                </a:cxn>
                <a:cxn ang="0">
                  <a:pos x="714" y="102"/>
                </a:cxn>
                <a:cxn ang="0">
                  <a:pos x="786" y="140"/>
                </a:cxn>
                <a:cxn ang="0">
                  <a:pos x="793" y="192"/>
                </a:cxn>
                <a:cxn ang="0">
                  <a:pos x="852" y="204"/>
                </a:cxn>
                <a:cxn ang="0">
                  <a:pos x="906" y="235"/>
                </a:cxn>
                <a:cxn ang="0">
                  <a:pos x="968" y="258"/>
                </a:cxn>
                <a:cxn ang="0">
                  <a:pos x="1042" y="325"/>
                </a:cxn>
                <a:cxn ang="0">
                  <a:pos x="1092" y="300"/>
                </a:cxn>
                <a:cxn ang="0">
                  <a:pos x="1127" y="325"/>
                </a:cxn>
                <a:cxn ang="0">
                  <a:pos x="1121" y="388"/>
                </a:cxn>
                <a:cxn ang="0">
                  <a:pos x="1063" y="460"/>
                </a:cxn>
                <a:cxn ang="0">
                  <a:pos x="1022" y="502"/>
                </a:cxn>
              </a:cxnLst>
              <a:rect l="0" t="0" r="r" b="b"/>
              <a:pathLst>
                <a:path w="1136" h="1126">
                  <a:moveTo>
                    <a:pt x="1022" y="502"/>
                  </a:moveTo>
                  <a:lnTo>
                    <a:pt x="997" y="536"/>
                  </a:lnTo>
                  <a:lnTo>
                    <a:pt x="948" y="554"/>
                  </a:lnTo>
                  <a:lnTo>
                    <a:pt x="926" y="682"/>
                  </a:lnTo>
                  <a:lnTo>
                    <a:pt x="944" y="689"/>
                  </a:lnTo>
                  <a:lnTo>
                    <a:pt x="974" y="660"/>
                  </a:lnTo>
                  <a:lnTo>
                    <a:pt x="1022" y="682"/>
                  </a:lnTo>
                  <a:lnTo>
                    <a:pt x="1032" y="703"/>
                  </a:lnTo>
                  <a:lnTo>
                    <a:pt x="1011" y="719"/>
                  </a:lnTo>
                  <a:lnTo>
                    <a:pt x="1022" y="752"/>
                  </a:lnTo>
                  <a:lnTo>
                    <a:pt x="982" y="802"/>
                  </a:lnTo>
                  <a:lnTo>
                    <a:pt x="989" y="832"/>
                  </a:lnTo>
                  <a:lnTo>
                    <a:pt x="999" y="854"/>
                  </a:lnTo>
                  <a:lnTo>
                    <a:pt x="986" y="885"/>
                  </a:lnTo>
                  <a:lnTo>
                    <a:pt x="1032" y="916"/>
                  </a:lnTo>
                  <a:lnTo>
                    <a:pt x="1032" y="928"/>
                  </a:lnTo>
                  <a:lnTo>
                    <a:pt x="1011" y="942"/>
                  </a:lnTo>
                  <a:lnTo>
                    <a:pt x="1014" y="967"/>
                  </a:lnTo>
                  <a:lnTo>
                    <a:pt x="979" y="998"/>
                  </a:lnTo>
                  <a:lnTo>
                    <a:pt x="885" y="1031"/>
                  </a:lnTo>
                  <a:lnTo>
                    <a:pt x="870" y="1006"/>
                  </a:lnTo>
                  <a:lnTo>
                    <a:pt x="842" y="1002"/>
                  </a:lnTo>
                  <a:lnTo>
                    <a:pt x="838" y="982"/>
                  </a:lnTo>
                  <a:lnTo>
                    <a:pt x="803" y="982"/>
                  </a:lnTo>
                  <a:lnTo>
                    <a:pt x="771" y="982"/>
                  </a:lnTo>
                  <a:lnTo>
                    <a:pt x="750" y="959"/>
                  </a:lnTo>
                  <a:lnTo>
                    <a:pt x="659" y="1009"/>
                  </a:lnTo>
                  <a:lnTo>
                    <a:pt x="652" y="1075"/>
                  </a:lnTo>
                  <a:lnTo>
                    <a:pt x="666" y="1090"/>
                  </a:lnTo>
                  <a:lnTo>
                    <a:pt x="592" y="1126"/>
                  </a:lnTo>
                  <a:lnTo>
                    <a:pt x="478" y="1090"/>
                  </a:lnTo>
                  <a:lnTo>
                    <a:pt x="469" y="1062"/>
                  </a:lnTo>
                  <a:lnTo>
                    <a:pt x="423" y="1075"/>
                  </a:lnTo>
                  <a:lnTo>
                    <a:pt x="292" y="1020"/>
                  </a:lnTo>
                  <a:lnTo>
                    <a:pt x="267" y="998"/>
                  </a:lnTo>
                  <a:lnTo>
                    <a:pt x="267" y="973"/>
                  </a:lnTo>
                  <a:lnTo>
                    <a:pt x="253" y="952"/>
                  </a:lnTo>
                  <a:lnTo>
                    <a:pt x="278" y="928"/>
                  </a:lnTo>
                  <a:lnTo>
                    <a:pt x="306" y="838"/>
                  </a:lnTo>
                  <a:lnTo>
                    <a:pt x="310" y="727"/>
                  </a:lnTo>
                  <a:lnTo>
                    <a:pt x="285" y="689"/>
                  </a:lnTo>
                  <a:lnTo>
                    <a:pt x="306" y="671"/>
                  </a:lnTo>
                  <a:lnTo>
                    <a:pt x="310" y="614"/>
                  </a:lnTo>
                  <a:lnTo>
                    <a:pt x="260" y="593"/>
                  </a:lnTo>
                  <a:lnTo>
                    <a:pt x="208" y="484"/>
                  </a:lnTo>
                  <a:lnTo>
                    <a:pt x="138" y="481"/>
                  </a:lnTo>
                  <a:lnTo>
                    <a:pt x="99" y="431"/>
                  </a:lnTo>
                  <a:lnTo>
                    <a:pt x="67" y="446"/>
                  </a:lnTo>
                  <a:lnTo>
                    <a:pt x="0" y="396"/>
                  </a:lnTo>
                  <a:lnTo>
                    <a:pt x="24" y="373"/>
                  </a:lnTo>
                  <a:lnTo>
                    <a:pt x="15" y="350"/>
                  </a:lnTo>
                  <a:lnTo>
                    <a:pt x="46" y="343"/>
                  </a:lnTo>
                  <a:lnTo>
                    <a:pt x="28" y="318"/>
                  </a:lnTo>
                  <a:lnTo>
                    <a:pt x="64" y="296"/>
                  </a:lnTo>
                  <a:lnTo>
                    <a:pt x="114" y="293"/>
                  </a:lnTo>
                  <a:lnTo>
                    <a:pt x="117" y="271"/>
                  </a:lnTo>
                  <a:lnTo>
                    <a:pt x="159" y="280"/>
                  </a:lnTo>
                  <a:lnTo>
                    <a:pt x="186" y="318"/>
                  </a:lnTo>
                  <a:lnTo>
                    <a:pt x="229" y="296"/>
                  </a:lnTo>
                  <a:lnTo>
                    <a:pt x="233" y="325"/>
                  </a:lnTo>
                  <a:lnTo>
                    <a:pt x="303" y="325"/>
                  </a:lnTo>
                  <a:lnTo>
                    <a:pt x="285" y="264"/>
                  </a:lnTo>
                  <a:lnTo>
                    <a:pt x="248" y="202"/>
                  </a:lnTo>
                  <a:lnTo>
                    <a:pt x="310" y="204"/>
                  </a:lnTo>
                  <a:lnTo>
                    <a:pt x="321" y="254"/>
                  </a:lnTo>
                  <a:lnTo>
                    <a:pt x="364" y="258"/>
                  </a:lnTo>
                  <a:lnTo>
                    <a:pt x="398" y="271"/>
                  </a:lnTo>
                  <a:lnTo>
                    <a:pt x="454" y="258"/>
                  </a:lnTo>
                  <a:lnTo>
                    <a:pt x="462" y="211"/>
                  </a:lnTo>
                  <a:lnTo>
                    <a:pt x="489" y="211"/>
                  </a:lnTo>
                  <a:lnTo>
                    <a:pt x="560" y="168"/>
                  </a:lnTo>
                  <a:lnTo>
                    <a:pt x="571" y="31"/>
                  </a:lnTo>
                  <a:lnTo>
                    <a:pt x="627" y="0"/>
                  </a:lnTo>
                  <a:lnTo>
                    <a:pt x="652" y="1"/>
                  </a:lnTo>
                  <a:lnTo>
                    <a:pt x="666" y="43"/>
                  </a:lnTo>
                  <a:lnTo>
                    <a:pt x="704" y="66"/>
                  </a:lnTo>
                  <a:lnTo>
                    <a:pt x="719" y="81"/>
                  </a:lnTo>
                  <a:lnTo>
                    <a:pt x="714" y="102"/>
                  </a:lnTo>
                  <a:lnTo>
                    <a:pt x="732" y="133"/>
                  </a:lnTo>
                  <a:lnTo>
                    <a:pt x="786" y="140"/>
                  </a:lnTo>
                  <a:lnTo>
                    <a:pt x="778" y="182"/>
                  </a:lnTo>
                  <a:lnTo>
                    <a:pt x="793" y="192"/>
                  </a:lnTo>
                  <a:lnTo>
                    <a:pt x="852" y="175"/>
                  </a:lnTo>
                  <a:lnTo>
                    <a:pt x="852" y="204"/>
                  </a:lnTo>
                  <a:lnTo>
                    <a:pt x="867" y="229"/>
                  </a:lnTo>
                  <a:lnTo>
                    <a:pt x="906" y="235"/>
                  </a:lnTo>
                  <a:lnTo>
                    <a:pt x="937" y="241"/>
                  </a:lnTo>
                  <a:lnTo>
                    <a:pt x="968" y="258"/>
                  </a:lnTo>
                  <a:lnTo>
                    <a:pt x="997" y="264"/>
                  </a:lnTo>
                  <a:lnTo>
                    <a:pt x="1042" y="325"/>
                  </a:lnTo>
                  <a:lnTo>
                    <a:pt x="1074" y="318"/>
                  </a:lnTo>
                  <a:lnTo>
                    <a:pt x="1092" y="300"/>
                  </a:lnTo>
                  <a:lnTo>
                    <a:pt x="1102" y="325"/>
                  </a:lnTo>
                  <a:lnTo>
                    <a:pt x="1127" y="325"/>
                  </a:lnTo>
                  <a:lnTo>
                    <a:pt x="1136" y="354"/>
                  </a:lnTo>
                  <a:lnTo>
                    <a:pt x="1121" y="388"/>
                  </a:lnTo>
                  <a:lnTo>
                    <a:pt x="1067" y="435"/>
                  </a:lnTo>
                  <a:lnTo>
                    <a:pt x="1063" y="460"/>
                  </a:lnTo>
                  <a:lnTo>
                    <a:pt x="1078" y="495"/>
                  </a:lnTo>
                  <a:lnTo>
                    <a:pt x="1022" y="502"/>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1" name="Freeform 270"/>
            <p:cNvSpPr>
              <a:spLocks/>
            </p:cNvSpPr>
            <p:nvPr/>
          </p:nvSpPr>
          <p:spPr bwMode="auto">
            <a:xfrm>
              <a:off x="4466315" y="3378566"/>
              <a:ext cx="319997" cy="208766"/>
            </a:xfrm>
            <a:custGeom>
              <a:avLst/>
              <a:gdLst/>
              <a:ahLst/>
              <a:cxnLst>
                <a:cxn ang="0">
                  <a:pos x="1062" y="289"/>
                </a:cxn>
                <a:cxn ang="0">
                  <a:pos x="919" y="352"/>
                </a:cxn>
                <a:cxn ang="0">
                  <a:pos x="829" y="458"/>
                </a:cxn>
                <a:cxn ang="0">
                  <a:pos x="755" y="521"/>
                </a:cxn>
                <a:cxn ang="0">
                  <a:pos x="772" y="644"/>
                </a:cxn>
                <a:cxn ang="0">
                  <a:pos x="726" y="680"/>
                </a:cxn>
                <a:cxn ang="0">
                  <a:pos x="705" y="744"/>
                </a:cxn>
                <a:cxn ang="0">
                  <a:pos x="602" y="810"/>
                </a:cxn>
                <a:cxn ang="0">
                  <a:pos x="468" y="810"/>
                </a:cxn>
                <a:cxn ang="0">
                  <a:pos x="279" y="859"/>
                </a:cxn>
                <a:cxn ang="0">
                  <a:pos x="214" y="828"/>
                </a:cxn>
                <a:cxn ang="0">
                  <a:pos x="137" y="754"/>
                </a:cxn>
                <a:cxn ang="0">
                  <a:pos x="180" y="680"/>
                </a:cxn>
                <a:cxn ang="0">
                  <a:pos x="201" y="577"/>
                </a:cxn>
                <a:cxn ang="0">
                  <a:pos x="166" y="472"/>
                </a:cxn>
                <a:cxn ang="0">
                  <a:pos x="211" y="472"/>
                </a:cxn>
                <a:cxn ang="0">
                  <a:pos x="214" y="419"/>
                </a:cxn>
                <a:cxn ang="0">
                  <a:pos x="266" y="289"/>
                </a:cxn>
                <a:cxn ang="0">
                  <a:pos x="269" y="215"/>
                </a:cxn>
                <a:cxn ang="0">
                  <a:pos x="103" y="211"/>
                </a:cxn>
                <a:cxn ang="0">
                  <a:pos x="46" y="184"/>
                </a:cxn>
                <a:cxn ang="0">
                  <a:pos x="0" y="120"/>
                </a:cxn>
                <a:cxn ang="0">
                  <a:pos x="97" y="50"/>
                </a:cxn>
                <a:cxn ang="0">
                  <a:pos x="159" y="7"/>
                </a:cxn>
                <a:cxn ang="0">
                  <a:pos x="297" y="56"/>
                </a:cxn>
                <a:cxn ang="0">
                  <a:pos x="352" y="59"/>
                </a:cxn>
                <a:cxn ang="0">
                  <a:pos x="526" y="63"/>
                </a:cxn>
                <a:cxn ang="0">
                  <a:pos x="600" y="63"/>
                </a:cxn>
                <a:cxn ang="0">
                  <a:pos x="669" y="80"/>
                </a:cxn>
                <a:cxn ang="0">
                  <a:pos x="683" y="126"/>
                </a:cxn>
                <a:cxn ang="0">
                  <a:pos x="839" y="203"/>
                </a:cxn>
                <a:cxn ang="0">
                  <a:pos x="894" y="218"/>
                </a:cxn>
                <a:cxn ang="0">
                  <a:pos x="1082" y="218"/>
                </a:cxn>
              </a:cxnLst>
              <a:rect l="0" t="0" r="r" b="b"/>
              <a:pathLst>
                <a:path w="1082" h="859">
                  <a:moveTo>
                    <a:pt x="1077" y="274"/>
                  </a:moveTo>
                  <a:lnTo>
                    <a:pt x="1062" y="289"/>
                  </a:lnTo>
                  <a:lnTo>
                    <a:pt x="980" y="352"/>
                  </a:lnTo>
                  <a:lnTo>
                    <a:pt x="919" y="352"/>
                  </a:lnTo>
                  <a:lnTo>
                    <a:pt x="832" y="399"/>
                  </a:lnTo>
                  <a:lnTo>
                    <a:pt x="829" y="458"/>
                  </a:lnTo>
                  <a:lnTo>
                    <a:pt x="796" y="479"/>
                  </a:lnTo>
                  <a:lnTo>
                    <a:pt x="755" y="521"/>
                  </a:lnTo>
                  <a:lnTo>
                    <a:pt x="747" y="631"/>
                  </a:lnTo>
                  <a:lnTo>
                    <a:pt x="772" y="644"/>
                  </a:lnTo>
                  <a:lnTo>
                    <a:pt x="756" y="672"/>
                  </a:lnTo>
                  <a:lnTo>
                    <a:pt x="726" y="680"/>
                  </a:lnTo>
                  <a:lnTo>
                    <a:pt x="726" y="712"/>
                  </a:lnTo>
                  <a:lnTo>
                    <a:pt x="705" y="744"/>
                  </a:lnTo>
                  <a:lnTo>
                    <a:pt x="609" y="760"/>
                  </a:lnTo>
                  <a:lnTo>
                    <a:pt x="602" y="810"/>
                  </a:lnTo>
                  <a:lnTo>
                    <a:pt x="557" y="828"/>
                  </a:lnTo>
                  <a:lnTo>
                    <a:pt x="468" y="810"/>
                  </a:lnTo>
                  <a:lnTo>
                    <a:pt x="311" y="832"/>
                  </a:lnTo>
                  <a:lnTo>
                    <a:pt x="279" y="859"/>
                  </a:lnTo>
                  <a:lnTo>
                    <a:pt x="247" y="857"/>
                  </a:lnTo>
                  <a:lnTo>
                    <a:pt x="214" y="828"/>
                  </a:lnTo>
                  <a:lnTo>
                    <a:pt x="195" y="764"/>
                  </a:lnTo>
                  <a:lnTo>
                    <a:pt x="137" y="754"/>
                  </a:lnTo>
                  <a:lnTo>
                    <a:pt x="141" y="712"/>
                  </a:lnTo>
                  <a:lnTo>
                    <a:pt x="180" y="680"/>
                  </a:lnTo>
                  <a:lnTo>
                    <a:pt x="173" y="640"/>
                  </a:lnTo>
                  <a:lnTo>
                    <a:pt x="201" y="577"/>
                  </a:lnTo>
                  <a:lnTo>
                    <a:pt x="184" y="543"/>
                  </a:lnTo>
                  <a:lnTo>
                    <a:pt x="166" y="472"/>
                  </a:lnTo>
                  <a:lnTo>
                    <a:pt x="199" y="490"/>
                  </a:lnTo>
                  <a:lnTo>
                    <a:pt x="211" y="472"/>
                  </a:lnTo>
                  <a:lnTo>
                    <a:pt x="201" y="426"/>
                  </a:lnTo>
                  <a:lnTo>
                    <a:pt x="214" y="419"/>
                  </a:lnTo>
                  <a:lnTo>
                    <a:pt x="214" y="323"/>
                  </a:lnTo>
                  <a:lnTo>
                    <a:pt x="266" y="289"/>
                  </a:lnTo>
                  <a:lnTo>
                    <a:pt x="258" y="247"/>
                  </a:lnTo>
                  <a:lnTo>
                    <a:pt x="269" y="215"/>
                  </a:lnTo>
                  <a:lnTo>
                    <a:pt x="177" y="236"/>
                  </a:lnTo>
                  <a:lnTo>
                    <a:pt x="103" y="211"/>
                  </a:lnTo>
                  <a:lnTo>
                    <a:pt x="110" y="184"/>
                  </a:lnTo>
                  <a:lnTo>
                    <a:pt x="46" y="184"/>
                  </a:lnTo>
                  <a:lnTo>
                    <a:pt x="46" y="141"/>
                  </a:lnTo>
                  <a:lnTo>
                    <a:pt x="0" y="120"/>
                  </a:lnTo>
                  <a:lnTo>
                    <a:pt x="30" y="56"/>
                  </a:lnTo>
                  <a:lnTo>
                    <a:pt x="97" y="50"/>
                  </a:lnTo>
                  <a:lnTo>
                    <a:pt x="116" y="0"/>
                  </a:lnTo>
                  <a:lnTo>
                    <a:pt x="159" y="7"/>
                  </a:lnTo>
                  <a:lnTo>
                    <a:pt x="195" y="31"/>
                  </a:lnTo>
                  <a:lnTo>
                    <a:pt x="297" y="56"/>
                  </a:lnTo>
                  <a:lnTo>
                    <a:pt x="346" y="44"/>
                  </a:lnTo>
                  <a:lnTo>
                    <a:pt x="352" y="59"/>
                  </a:lnTo>
                  <a:lnTo>
                    <a:pt x="515" y="76"/>
                  </a:lnTo>
                  <a:lnTo>
                    <a:pt x="526" y="63"/>
                  </a:lnTo>
                  <a:lnTo>
                    <a:pt x="564" y="80"/>
                  </a:lnTo>
                  <a:lnTo>
                    <a:pt x="600" y="63"/>
                  </a:lnTo>
                  <a:lnTo>
                    <a:pt x="640" y="95"/>
                  </a:lnTo>
                  <a:lnTo>
                    <a:pt x="669" y="80"/>
                  </a:lnTo>
                  <a:lnTo>
                    <a:pt x="683" y="101"/>
                  </a:lnTo>
                  <a:lnTo>
                    <a:pt x="683" y="126"/>
                  </a:lnTo>
                  <a:lnTo>
                    <a:pt x="708" y="148"/>
                  </a:lnTo>
                  <a:lnTo>
                    <a:pt x="839" y="203"/>
                  </a:lnTo>
                  <a:lnTo>
                    <a:pt x="885" y="190"/>
                  </a:lnTo>
                  <a:lnTo>
                    <a:pt x="894" y="218"/>
                  </a:lnTo>
                  <a:lnTo>
                    <a:pt x="1008" y="254"/>
                  </a:lnTo>
                  <a:lnTo>
                    <a:pt x="1082" y="218"/>
                  </a:lnTo>
                  <a:lnTo>
                    <a:pt x="1077" y="274"/>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2" name="Freeform 271"/>
            <p:cNvSpPr>
              <a:spLocks/>
            </p:cNvSpPr>
            <p:nvPr/>
          </p:nvSpPr>
          <p:spPr bwMode="auto">
            <a:xfrm>
              <a:off x="4452821" y="3423188"/>
              <a:ext cx="92530" cy="140240"/>
            </a:xfrm>
            <a:custGeom>
              <a:avLst/>
              <a:gdLst/>
              <a:ahLst/>
              <a:cxnLst>
                <a:cxn ang="0">
                  <a:pos x="91" y="38"/>
                </a:cxn>
                <a:cxn ang="0">
                  <a:pos x="70" y="74"/>
                </a:cxn>
                <a:cxn ang="0">
                  <a:pos x="88" y="105"/>
                </a:cxn>
                <a:cxn ang="0">
                  <a:pos x="91" y="193"/>
                </a:cxn>
                <a:cxn ang="0">
                  <a:pos x="75" y="203"/>
                </a:cxn>
                <a:cxn ang="0">
                  <a:pos x="63" y="277"/>
                </a:cxn>
                <a:cxn ang="0">
                  <a:pos x="32" y="292"/>
                </a:cxn>
                <a:cxn ang="0">
                  <a:pos x="28" y="313"/>
                </a:cxn>
                <a:cxn ang="0">
                  <a:pos x="13" y="319"/>
                </a:cxn>
                <a:cxn ang="0">
                  <a:pos x="0" y="386"/>
                </a:cxn>
                <a:cxn ang="0">
                  <a:pos x="32" y="390"/>
                </a:cxn>
                <a:cxn ang="0">
                  <a:pos x="32" y="423"/>
                </a:cxn>
                <a:cxn ang="0">
                  <a:pos x="63" y="423"/>
                </a:cxn>
                <a:cxn ang="0">
                  <a:pos x="60" y="456"/>
                </a:cxn>
                <a:cxn ang="0">
                  <a:pos x="28" y="553"/>
                </a:cxn>
                <a:cxn ang="0">
                  <a:pos x="45" y="573"/>
                </a:cxn>
                <a:cxn ang="0">
                  <a:pos x="118" y="573"/>
                </a:cxn>
                <a:cxn ang="0">
                  <a:pos x="182" y="570"/>
                </a:cxn>
                <a:cxn ang="0">
                  <a:pos x="186" y="528"/>
                </a:cxn>
                <a:cxn ang="0">
                  <a:pos x="225" y="496"/>
                </a:cxn>
                <a:cxn ang="0">
                  <a:pos x="218" y="456"/>
                </a:cxn>
                <a:cxn ang="0">
                  <a:pos x="246" y="393"/>
                </a:cxn>
                <a:cxn ang="0">
                  <a:pos x="229" y="359"/>
                </a:cxn>
                <a:cxn ang="0">
                  <a:pos x="211" y="288"/>
                </a:cxn>
                <a:cxn ang="0">
                  <a:pos x="244" y="306"/>
                </a:cxn>
                <a:cxn ang="0">
                  <a:pos x="256" y="288"/>
                </a:cxn>
                <a:cxn ang="0">
                  <a:pos x="246" y="242"/>
                </a:cxn>
                <a:cxn ang="0">
                  <a:pos x="259" y="235"/>
                </a:cxn>
                <a:cxn ang="0">
                  <a:pos x="259" y="139"/>
                </a:cxn>
                <a:cxn ang="0">
                  <a:pos x="311" y="105"/>
                </a:cxn>
                <a:cxn ang="0">
                  <a:pos x="303" y="63"/>
                </a:cxn>
                <a:cxn ang="0">
                  <a:pos x="314" y="31"/>
                </a:cxn>
                <a:cxn ang="0">
                  <a:pos x="222" y="52"/>
                </a:cxn>
                <a:cxn ang="0">
                  <a:pos x="148" y="27"/>
                </a:cxn>
                <a:cxn ang="0">
                  <a:pos x="155" y="0"/>
                </a:cxn>
                <a:cxn ang="0">
                  <a:pos x="91" y="0"/>
                </a:cxn>
                <a:cxn ang="0">
                  <a:pos x="91" y="38"/>
                </a:cxn>
              </a:cxnLst>
              <a:rect l="0" t="0" r="r" b="b"/>
              <a:pathLst>
                <a:path w="314" h="573">
                  <a:moveTo>
                    <a:pt x="91" y="38"/>
                  </a:moveTo>
                  <a:lnTo>
                    <a:pt x="70" y="74"/>
                  </a:lnTo>
                  <a:lnTo>
                    <a:pt x="88" y="105"/>
                  </a:lnTo>
                  <a:lnTo>
                    <a:pt x="91" y="193"/>
                  </a:lnTo>
                  <a:lnTo>
                    <a:pt x="75" y="203"/>
                  </a:lnTo>
                  <a:lnTo>
                    <a:pt x="63" y="277"/>
                  </a:lnTo>
                  <a:lnTo>
                    <a:pt x="32" y="292"/>
                  </a:lnTo>
                  <a:lnTo>
                    <a:pt x="28" y="313"/>
                  </a:lnTo>
                  <a:lnTo>
                    <a:pt x="13" y="319"/>
                  </a:lnTo>
                  <a:lnTo>
                    <a:pt x="0" y="386"/>
                  </a:lnTo>
                  <a:lnTo>
                    <a:pt x="32" y="390"/>
                  </a:lnTo>
                  <a:lnTo>
                    <a:pt x="32" y="423"/>
                  </a:lnTo>
                  <a:lnTo>
                    <a:pt x="63" y="423"/>
                  </a:lnTo>
                  <a:lnTo>
                    <a:pt x="60" y="456"/>
                  </a:lnTo>
                  <a:lnTo>
                    <a:pt x="28" y="553"/>
                  </a:lnTo>
                  <a:lnTo>
                    <a:pt x="45" y="573"/>
                  </a:lnTo>
                  <a:lnTo>
                    <a:pt x="118" y="573"/>
                  </a:lnTo>
                  <a:lnTo>
                    <a:pt x="182" y="570"/>
                  </a:lnTo>
                  <a:lnTo>
                    <a:pt x="186" y="528"/>
                  </a:lnTo>
                  <a:lnTo>
                    <a:pt x="225" y="496"/>
                  </a:lnTo>
                  <a:lnTo>
                    <a:pt x="218" y="456"/>
                  </a:lnTo>
                  <a:lnTo>
                    <a:pt x="246" y="393"/>
                  </a:lnTo>
                  <a:lnTo>
                    <a:pt x="229" y="359"/>
                  </a:lnTo>
                  <a:lnTo>
                    <a:pt x="211" y="288"/>
                  </a:lnTo>
                  <a:lnTo>
                    <a:pt x="244" y="306"/>
                  </a:lnTo>
                  <a:lnTo>
                    <a:pt x="256" y="288"/>
                  </a:lnTo>
                  <a:lnTo>
                    <a:pt x="246" y="242"/>
                  </a:lnTo>
                  <a:lnTo>
                    <a:pt x="259" y="235"/>
                  </a:lnTo>
                  <a:lnTo>
                    <a:pt x="259" y="139"/>
                  </a:lnTo>
                  <a:lnTo>
                    <a:pt x="311" y="105"/>
                  </a:lnTo>
                  <a:lnTo>
                    <a:pt x="303" y="63"/>
                  </a:lnTo>
                  <a:lnTo>
                    <a:pt x="314" y="31"/>
                  </a:lnTo>
                  <a:lnTo>
                    <a:pt x="222" y="52"/>
                  </a:lnTo>
                  <a:lnTo>
                    <a:pt x="148" y="27"/>
                  </a:lnTo>
                  <a:lnTo>
                    <a:pt x="155" y="0"/>
                  </a:lnTo>
                  <a:lnTo>
                    <a:pt x="91" y="0"/>
                  </a:lnTo>
                  <a:lnTo>
                    <a:pt x="91" y="38"/>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3" name="Freeform 272"/>
            <p:cNvSpPr>
              <a:spLocks/>
            </p:cNvSpPr>
            <p:nvPr/>
          </p:nvSpPr>
          <p:spPr bwMode="auto">
            <a:xfrm>
              <a:off x="4869203" y="3056653"/>
              <a:ext cx="233252" cy="247013"/>
            </a:xfrm>
            <a:custGeom>
              <a:avLst/>
              <a:gdLst/>
              <a:ahLst/>
              <a:cxnLst>
                <a:cxn ang="0">
                  <a:pos x="696" y="115"/>
                </a:cxn>
                <a:cxn ang="0">
                  <a:pos x="678" y="90"/>
                </a:cxn>
                <a:cxn ang="0">
                  <a:pos x="685" y="48"/>
                </a:cxn>
                <a:cxn ang="0">
                  <a:pos x="592" y="62"/>
                </a:cxn>
                <a:cxn ang="0">
                  <a:pos x="458" y="108"/>
                </a:cxn>
                <a:cxn ang="0">
                  <a:pos x="449" y="51"/>
                </a:cxn>
                <a:cxn ang="0">
                  <a:pos x="388" y="68"/>
                </a:cxn>
                <a:cxn ang="0">
                  <a:pos x="341" y="0"/>
                </a:cxn>
                <a:cxn ang="0">
                  <a:pos x="271" y="6"/>
                </a:cxn>
                <a:cxn ang="0">
                  <a:pos x="268" y="55"/>
                </a:cxn>
                <a:cxn ang="0">
                  <a:pos x="296" y="147"/>
                </a:cxn>
                <a:cxn ang="0">
                  <a:pos x="224" y="186"/>
                </a:cxn>
                <a:cxn ang="0">
                  <a:pos x="167" y="150"/>
                </a:cxn>
                <a:cxn ang="0">
                  <a:pos x="109" y="193"/>
                </a:cxn>
                <a:cxn ang="0">
                  <a:pos x="120" y="297"/>
                </a:cxn>
                <a:cxn ang="0">
                  <a:pos x="100" y="364"/>
                </a:cxn>
                <a:cxn ang="0">
                  <a:pos x="75" y="414"/>
                </a:cxn>
                <a:cxn ang="0">
                  <a:pos x="20" y="414"/>
                </a:cxn>
                <a:cxn ang="0">
                  <a:pos x="28" y="476"/>
                </a:cxn>
                <a:cxn ang="0">
                  <a:pos x="10" y="542"/>
                </a:cxn>
                <a:cxn ang="0">
                  <a:pos x="32" y="586"/>
                </a:cxn>
                <a:cxn ang="0">
                  <a:pos x="0" y="622"/>
                </a:cxn>
                <a:cxn ang="0">
                  <a:pos x="14" y="705"/>
                </a:cxn>
                <a:cxn ang="0">
                  <a:pos x="88" y="772"/>
                </a:cxn>
                <a:cxn ang="0">
                  <a:pos x="138" y="747"/>
                </a:cxn>
                <a:cxn ang="0">
                  <a:pos x="173" y="772"/>
                </a:cxn>
                <a:cxn ang="0">
                  <a:pos x="167" y="835"/>
                </a:cxn>
                <a:cxn ang="0">
                  <a:pos x="109" y="907"/>
                </a:cxn>
                <a:cxn ang="0">
                  <a:pos x="167" y="949"/>
                </a:cxn>
                <a:cxn ang="0">
                  <a:pos x="224" y="959"/>
                </a:cxn>
                <a:cxn ang="0">
                  <a:pos x="289" y="977"/>
                </a:cxn>
                <a:cxn ang="0">
                  <a:pos x="339" y="977"/>
                </a:cxn>
                <a:cxn ang="0">
                  <a:pos x="399" y="973"/>
                </a:cxn>
                <a:cxn ang="0">
                  <a:pos x="491" y="1006"/>
                </a:cxn>
                <a:cxn ang="0">
                  <a:pos x="540" y="983"/>
                </a:cxn>
                <a:cxn ang="0">
                  <a:pos x="570" y="1013"/>
                </a:cxn>
                <a:cxn ang="0">
                  <a:pos x="588" y="934"/>
                </a:cxn>
                <a:cxn ang="0">
                  <a:pos x="570" y="900"/>
                </a:cxn>
                <a:cxn ang="0">
                  <a:pos x="617" y="868"/>
                </a:cxn>
                <a:cxn ang="0">
                  <a:pos x="667" y="863"/>
                </a:cxn>
                <a:cxn ang="0">
                  <a:pos x="550" y="759"/>
                </a:cxn>
                <a:cxn ang="0">
                  <a:pos x="528" y="658"/>
                </a:cxn>
                <a:cxn ang="0">
                  <a:pos x="727" y="608"/>
                </a:cxn>
                <a:cxn ang="0">
                  <a:pos x="777" y="503"/>
                </a:cxn>
                <a:cxn ang="0">
                  <a:pos x="715" y="337"/>
                </a:cxn>
                <a:cxn ang="0">
                  <a:pos x="729" y="206"/>
                </a:cxn>
                <a:cxn ang="0">
                  <a:pos x="693" y="139"/>
                </a:cxn>
              </a:cxnLst>
              <a:rect l="0" t="0" r="r" b="b"/>
              <a:pathLst>
                <a:path w="793" h="1013">
                  <a:moveTo>
                    <a:pt x="693" y="139"/>
                  </a:moveTo>
                  <a:lnTo>
                    <a:pt x="696" y="115"/>
                  </a:lnTo>
                  <a:lnTo>
                    <a:pt x="678" y="115"/>
                  </a:lnTo>
                  <a:lnTo>
                    <a:pt x="678" y="90"/>
                  </a:lnTo>
                  <a:lnTo>
                    <a:pt x="705" y="90"/>
                  </a:lnTo>
                  <a:lnTo>
                    <a:pt x="685" y="48"/>
                  </a:lnTo>
                  <a:lnTo>
                    <a:pt x="660" y="65"/>
                  </a:lnTo>
                  <a:lnTo>
                    <a:pt x="592" y="62"/>
                  </a:lnTo>
                  <a:lnTo>
                    <a:pt x="543" y="119"/>
                  </a:lnTo>
                  <a:lnTo>
                    <a:pt x="458" y="108"/>
                  </a:lnTo>
                  <a:lnTo>
                    <a:pt x="482" y="68"/>
                  </a:lnTo>
                  <a:lnTo>
                    <a:pt x="449" y="51"/>
                  </a:lnTo>
                  <a:lnTo>
                    <a:pt x="424" y="73"/>
                  </a:lnTo>
                  <a:lnTo>
                    <a:pt x="388" y="68"/>
                  </a:lnTo>
                  <a:lnTo>
                    <a:pt x="356" y="1"/>
                  </a:lnTo>
                  <a:lnTo>
                    <a:pt x="341" y="0"/>
                  </a:lnTo>
                  <a:lnTo>
                    <a:pt x="311" y="6"/>
                  </a:lnTo>
                  <a:lnTo>
                    <a:pt x="271" y="6"/>
                  </a:lnTo>
                  <a:lnTo>
                    <a:pt x="283" y="43"/>
                  </a:lnTo>
                  <a:lnTo>
                    <a:pt x="268" y="55"/>
                  </a:lnTo>
                  <a:lnTo>
                    <a:pt x="274" y="119"/>
                  </a:lnTo>
                  <a:lnTo>
                    <a:pt x="296" y="147"/>
                  </a:lnTo>
                  <a:lnTo>
                    <a:pt x="254" y="150"/>
                  </a:lnTo>
                  <a:lnTo>
                    <a:pt x="224" y="186"/>
                  </a:lnTo>
                  <a:lnTo>
                    <a:pt x="198" y="181"/>
                  </a:lnTo>
                  <a:lnTo>
                    <a:pt x="167" y="150"/>
                  </a:lnTo>
                  <a:lnTo>
                    <a:pt x="124" y="147"/>
                  </a:lnTo>
                  <a:lnTo>
                    <a:pt x="109" y="193"/>
                  </a:lnTo>
                  <a:lnTo>
                    <a:pt x="127" y="228"/>
                  </a:lnTo>
                  <a:lnTo>
                    <a:pt x="120" y="297"/>
                  </a:lnTo>
                  <a:lnTo>
                    <a:pt x="130" y="322"/>
                  </a:lnTo>
                  <a:lnTo>
                    <a:pt x="100" y="364"/>
                  </a:lnTo>
                  <a:lnTo>
                    <a:pt x="96" y="407"/>
                  </a:lnTo>
                  <a:lnTo>
                    <a:pt x="75" y="414"/>
                  </a:lnTo>
                  <a:lnTo>
                    <a:pt x="32" y="404"/>
                  </a:lnTo>
                  <a:lnTo>
                    <a:pt x="20" y="414"/>
                  </a:lnTo>
                  <a:lnTo>
                    <a:pt x="18" y="447"/>
                  </a:lnTo>
                  <a:lnTo>
                    <a:pt x="28" y="476"/>
                  </a:lnTo>
                  <a:lnTo>
                    <a:pt x="14" y="506"/>
                  </a:lnTo>
                  <a:lnTo>
                    <a:pt x="10" y="542"/>
                  </a:lnTo>
                  <a:lnTo>
                    <a:pt x="35" y="562"/>
                  </a:lnTo>
                  <a:lnTo>
                    <a:pt x="32" y="586"/>
                  </a:lnTo>
                  <a:lnTo>
                    <a:pt x="0" y="604"/>
                  </a:lnTo>
                  <a:lnTo>
                    <a:pt x="0" y="622"/>
                  </a:lnTo>
                  <a:lnTo>
                    <a:pt x="0" y="651"/>
                  </a:lnTo>
                  <a:lnTo>
                    <a:pt x="14" y="705"/>
                  </a:lnTo>
                  <a:lnTo>
                    <a:pt x="43" y="711"/>
                  </a:lnTo>
                  <a:lnTo>
                    <a:pt x="88" y="772"/>
                  </a:lnTo>
                  <a:lnTo>
                    <a:pt x="120" y="765"/>
                  </a:lnTo>
                  <a:lnTo>
                    <a:pt x="138" y="747"/>
                  </a:lnTo>
                  <a:lnTo>
                    <a:pt x="148" y="772"/>
                  </a:lnTo>
                  <a:lnTo>
                    <a:pt x="173" y="772"/>
                  </a:lnTo>
                  <a:lnTo>
                    <a:pt x="182" y="801"/>
                  </a:lnTo>
                  <a:lnTo>
                    <a:pt x="167" y="835"/>
                  </a:lnTo>
                  <a:lnTo>
                    <a:pt x="113" y="882"/>
                  </a:lnTo>
                  <a:lnTo>
                    <a:pt x="109" y="907"/>
                  </a:lnTo>
                  <a:lnTo>
                    <a:pt x="124" y="942"/>
                  </a:lnTo>
                  <a:lnTo>
                    <a:pt x="167" y="949"/>
                  </a:lnTo>
                  <a:lnTo>
                    <a:pt x="212" y="934"/>
                  </a:lnTo>
                  <a:lnTo>
                    <a:pt x="224" y="959"/>
                  </a:lnTo>
                  <a:lnTo>
                    <a:pt x="265" y="963"/>
                  </a:lnTo>
                  <a:lnTo>
                    <a:pt x="289" y="977"/>
                  </a:lnTo>
                  <a:lnTo>
                    <a:pt x="317" y="973"/>
                  </a:lnTo>
                  <a:lnTo>
                    <a:pt x="339" y="977"/>
                  </a:lnTo>
                  <a:lnTo>
                    <a:pt x="374" y="983"/>
                  </a:lnTo>
                  <a:lnTo>
                    <a:pt x="399" y="973"/>
                  </a:lnTo>
                  <a:lnTo>
                    <a:pt x="424" y="1013"/>
                  </a:lnTo>
                  <a:lnTo>
                    <a:pt x="491" y="1006"/>
                  </a:lnTo>
                  <a:lnTo>
                    <a:pt x="500" y="983"/>
                  </a:lnTo>
                  <a:lnTo>
                    <a:pt x="540" y="983"/>
                  </a:lnTo>
                  <a:lnTo>
                    <a:pt x="557" y="1007"/>
                  </a:lnTo>
                  <a:lnTo>
                    <a:pt x="570" y="1013"/>
                  </a:lnTo>
                  <a:lnTo>
                    <a:pt x="585" y="981"/>
                  </a:lnTo>
                  <a:lnTo>
                    <a:pt x="588" y="934"/>
                  </a:lnTo>
                  <a:lnTo>
                    <a:pt x="568" y="912"/>
                  </a:lnTo>
                  <a:lnTo>
                    <a:pt x="570" y="900"/>
                  </a:lnTo>
                  <a:lnTo>
                    <a:pt x="595" y="860"/>
                  </a:lnTo>
                  <a:lnTo>
                    <a:pt x="617" y="868"/>
                  </a:lnTo>
                  <a:lnTo>
                    <a:pt x="653" y="868"/>
                  </a:lnTo>
                  <a:lnTo>
                    <a:pt x="667" y="863"/>
                  </a:lnTo>
                  <a:lnTo>
                    <a:pt x="667" y="819"/>
                  </a:lnTo>
                  <a:lnTo>
                    <a:pt x="550" y="759"/>
                  </a:lnTo>
                  <a:lnTo>
                    <a:pt x="540" y="676"/>
                  </a:lnTo>
                  <a:lnTo>
                    <a:pt x="528" y="658"/>
                  </a:lnTo>
                  <a:lnTo>
                    <a:pt x="528" y="639"/>
                  </a:lnTo>
                  <a:lnTo>
                    <a:pt x="727" y="608"/>
                  </a:lnTo>
                  <a:lnTo>
                    <a:pt x="793" y="567"/>
                  </a:lnTo>
                  <a:lnTo>
                    <a:pt x="777" y="503"/>
                  </a:lnTo>
                  <a:lnTo>
                    <a:pt x="782" y="411"/>
                  </a:lnTo>
                  <a:lnTo>
                    <a:pt x="715" y="337"/>
                  </a:lnTo>
                  <a:lnTo>
                    <a:pt x="752" y="231"/>
                  </a:lnTo>
                  <a:lnTo>
                    <a:pt x="729" y="206"/>
                  </a:lnTo>
                  <a:lnTo>
                    <a:pt x="727" y="206"/>
                  </a:lnTo>
                  <a:lnTo>
                    <a:pt x="693" y="139"/>
                  </a:lnTo>
                  <a:close/>
                </a:path>
              </a:pathLst>
            </a:custGeom>
            <a:solidFill>
              <a:srgbClr val="B02226"/>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4" name="Freeform 273"/>
            <p:cNvSpPr>
              <a:spLocks/>
            </p:cNvSpPr>
            <p:nvPr/>
          </p:nvSpPr>
          <p:spPr bwMode="auto">
            <a:xfrm rot="306148">
              <a:off x="5304863" y="3762632"/>
              <a:ext cx="271804" cy="200797"/>
            </a:xfrm>
            <a:custGeom>
              <a:avLst/>
              <a:gdLst/>
              <a:ahLst/>
              <a:cxnLst>
                <a:cxn ang="0">
                  <a:pos x="24" y="22"/>
                </a:cxn>
                <a:cxn ang="0">
                  <a:pos x="51" y="22"/>
                </a:cxn>
                <a:cxn ang="0">
                  <a:pos x="103" y="27"/>
                </a:cxn>
                <a:cxn ang="0">
                  <a:pos x="140" y="40"/>
                </a:cxn>
                <a:cxn ang="0">
                  <a:pos x="190" y="60"/>
                </a:cxn>
                <a:cxn ang="0">
                  <a:pos x="231" y="58"/>
                </a:cxn>
                <a:cxn ang="0">
                  <a:pos x="299" y="22"/>
                </a:cxn>
                <a:cxn ang="0">
                  <a:pos x="349" y="11"/>
                </a:cxn>
                <a:cxn ang="0">
                  <a:pos x="423" y="27"/>
                </a:cxn>
                <a:cxn ang="0">
                  <a:pos x="467" y="24"/>
                </a:cxn>
                <a:cxn ang="0">
                  <a:pos x="506" y="0"/>
                </a:cxn>
                <a:cxn ang="0">
                  <a:pos x="527" y="7"/>
                </a:cxn>
                <a:cxn ang="0">
                  <a:pos x="543" y="33"/>
                </a:cxn>
                <a:cxn ang="0">
                  <a:pos x="556" y="66"/>
                </a:cxn>
                <a:cxn ang="0">
                  <a:pos x="568" y="112"/>
                </a:cxn>
                <a:cxn ang="0">
                  <a:pos x="577" y="167"/>
                </a:cxn>
                <a:cxn ang="0">
                  <a:pos x="578" y="213"/>
                </a:cxn>
                <a:cxn ang="0">
                  <a:pos x="573" y="245"/>
                </a:cxn>
                <a:cxn ang="0">
                  <a:pos x="551" y="256"/>
                </a:cxn>
                <a:cxn ang="0">
                  <a:pos x="522" y="242"/>
                </a:cxn>
                <a:cxn ang="0">
                  <a:pos x="491" y="207"/>
                </a:cxn>
                <a:cxn ang="0">
                  <a:pos x="456" y="155"/>
                </a:cxn>
                <a:cxn ang="0">
                  <a:pos x="433" y="150"/>
                </a:cxn>
                <a:cxn ang="0">
                  <a:pos x="423" y="179"/>
                </a:cxn>
                <a:cxn ang="0">
                  <a:pos x="433" y="209"/>
                </a:cxn>
                <a:cxn ang="0">
                  <a:pos x="461" y="239"/>
                </a:cxn>
                <a:cxn ang="0">
                  <a:pos x="501" y="262"/>
                </a:cxn>
                <a:cxn ang="0">
                  <a:pos x="514" y="283"/>
                </a:cxn>
                <a:cxn ang="0">
                  <a:pos x="568" y="357"/>
                </a:cxn>
                <a:cxn ang="0">
                  <a:pos x="620" y="462"/>
                </a:cxn>
                <a:cxn ang="0">
                  <a:pos x="664" y="509"/>
                </a:cxn>
                <a:cxn ang="0">
                  <a:pos x="686" y="553"/>
                </a:cxn>
                <a:cxn ang="0">
                  <a:pos x="695" y="617"/>
                </a:cxn>
                <a:cxn ang="0">
                  <a:pos x="704" y="627"/>
                </a:cxn>
                <a:cxn ang="0">
                  <a:pos x="0" y="19"/>
                </a:cxn>
              </a:cxnLst>
              <a:rect l="0" t="0" r="r" b="b"/>
              <a:pathLst>
                <a:path w="704" h="627">
                  <a:moveTo>
                    <a:pt x="9" y="24"/>
                  </a:moveTo>
                  <a:lnTo>
                    <a:pt x="24" y="22"/>
                  </a:lnTo>
                  <a:lnTo>
                    <a:pt x="37" y="18"/>
                  </a:lnTo>
                  <a:lnTo>
                    <a:pt x="51" y="22"/>
                  </a:lnTo>
                  <a:lnTo>
                    <a:pt x="82" y="22"/>
                  </a:lnTo>
                  <a:lnTo>
                    <a:pt x="103" y="27"/>
                  </a:lnTo>
                  <a:lnTo>
                    <a:pt x="126" y="35"/>
                  </a:lnTo>
                  <a:lnTo>
                    <a:pt x="140" y="40"/>
                  </a:lnTo>
                  <a:lnTo>
                    <a:pt x="155" y="48"/>
                  </a:lnTo>
                  <a:lnTo>
                    <a:pt x="190" y="60"/>
                  </a:lnTo>
                  <a:lnTo>
                    <a:pt x="210" y="62"/>
                  </a:lnTo>
                  <a:lnTo>
                    <a:pt x="231" y="58"/>
                  </a:lnTo>
                  <a:lnTo>
                    <a:pt x="258" y="45"/>
                  </a:lnTo>
                  <a:lnTo>
                    <a:pt x="299" y="22"/>
                  </a:lnTo>
                  <a:lnTo>
                    <a:pt x="330" y="11"/>
                  </a:lnTo>
                  <a:lnTo>
                    <a:pt x="349" y="11"/>
                  </a:lnTo>
                  <a:lnTo>
                    <a:pt x="409" y="27"/>
                  </a:lnTo>
                  <a:lnTo>
                    <a:pt x="423" y="27"/>
                  </a:lnTo>
                  <a:lnTo>
                    <a:pt x="451" y="27"/>
                  </a:lnTo>
                  <a:lnTo>
                    <a:pt x="467" y="24"/>
                  </a:lnTo>
                  <a:lnTo>
                    <a:pt x="490" y="12"/>
                  </a:lnTo>
                  <a:lnTo>
                    <a:pt x="506" y="0"/>
                  </a:lnTo>
                  <a:lnTo>
                    <a:pt x="519" y="0"/>
                  </a:lnTo>
                  <a:lnTo>
                    <a:pt x="527" y="7"/>
                  </a:lnTo>
                  <a:lnTo>
                    <a:pt x="535" y="17"/>
                  </a:lnTo>
                  <a:lnTo>
                    <a:pt x="543" y="33"/>
                  </a:lnTo>
                  <a:lnTo>
                    <a:pt x="549" y="50"/>
                  </a:lnTo>
                  <a:lnTo>
                    <a:pt x="556" y="66"/>
                  </a:lnTo>
                  <a:lnTo>
                    <a:pt x="561" y="82"/>
                  </a:lnTo>
                  <a:lnTo>
                    <a:pt x="568" y="112"/>
                  </a:lnTo>
                  <a:lnTo>
                    <a:pt x="574" y="141"/>
                  </a:lnTo>
                  <a:lnTo>
                    <a:pt x="577" y="167"/>
                  </a:lnTo>
                  <a:lnTo>
                    <a:pt x="578" y="190"/>
                  </a:lnTo>
                  <a:lnTo>
                    <a:pt x="578" y="213"/>
                  </a:lnTo>
                  <a:lnTo>
                    <a:pt x="579" y="231"/>
                  </a:lnTo>
                  <a:lnTo>
                    <a:pt x="573" y="245"/>
                  </a:lnTo>
                  <a:lnTo>
                    <a:pt x="560" y="254"/>
                  </a:lnTo>
                  <a:lnTo>
                    <a:pt x="551" y="256"/>
                  </a:lnTo>
                  <a:lnTo>
                    <a:pt x="539" y="255"/>
                  </a:lnTo>
                  <a:lnTo>
                    <a:pt x="522" y="242"/>
                  </a:lnTo>
                  <a:lnTo>
                    <a:pt x="509" y="225"/>
                  </a:lnTo>
                  <a:lnTo>
                    <a:pt x="491" y="207"/>
                  </a:lnTo>
                  <a:lnTo>
                    <a:pt x="477" y="184"/>
                  </a:lnTo>
                  <a:lnTo>
                    <a:pt x="456" y="155"/>
                  </a:lnTo>
                  <a:lnTo>
                    <a:pt x="444" y="147"/>
                  </a:lnTo>
                  <a:lnTo>
                    <a:pt x="433" y="150"/>
                  </a:lnTo>
                  <a:lnTo>
                    <a:pt x="423" y="159"/>
                  </a:lnTo>
                  <a:lnTo>
                    <a:pt x="423" y="179"/>
                  </a:lnTo>
                  <a:lnTo>
                    <a:pt x="423" y="192"/>
                  </a:lnTo>
                  <a:lnTo>
                    <a:pt x="433" y="209"/>
                  </a:lnTo>
                  <a:lnTo>
                    <a:pt x="449" y="231"/>
                  </a:lnTo>
                  <a:lnTo>
                    <a:pt x="461" y="239"/>
                  </a:lnTo>
                  <a:lnTo>
                    <a:pt x="485" y="252"/>
                  </a:lnTo>
                  <a:lnTo>
                    <a:pt x="501" y="262"/>
                  </a:lnTo>
                  <a:lnTo>
                    <a:pt x="509" y="274"/>
                  </a:lnTo>
                  <a:lnTo>
                    <a:pt x="514" y="283"/>
                  </a:lnTo>
                  <a:lnTo>
                    <a:pt x="537" y="312"/>
                  </a:lnTo>
                  <a:lnTo>
                    <a:pt x="568" y="357"/>
                  </a:lnTo>
                  <a:lnTo>
                    <a:pt x="584" y="386"/>
                  </a:lnTo>
                  <a:lnTo>
                    <a:pt x="620" y="462"/>
                  </a:lnTo>
                  <a:lnTo>
                    <a:pt x="638" y="493"/>
                  </a:lnTo>
                  <a:lnTo>
                    <a:pt x="664" y="509"/>
                  </a:lnTo>
                  <a:lnTo>
                    <a:pt x="677" y="528"/>
                  </a:lnTo>
                  <a:lnTo>
                    <a:pt x="686" y="553"/>
                  </a:lnTo>
                  <a:lnTo>
                    <a:pt x="687" y="587"/>
                  </a:lnTo>
                  <a:lnTo>
                    <a:pt x="695" y="617"/>
                  </a:lnTo>
                  <a:lnTo>
                    <a:pt x="699" y="624"/>
                  </a:lnTo>
                  <a:lnTo>
                    <a:pt x="704" y="627"/>
                  </a:lnTo>
                  <a:lnTo>
                    <a:pt x="10" y="627"/>
                  </a:lnTo>
                  <a:lnTo>
                    <a:pt x="0" y="19"/>
                  </a:lnTo>
                  <a:lnTo>
                    <a:pt x="9" y="24"/>
                  </a:lnTo>
                  <a:close/>
                </a:path>
              </a:pathLst>
            </a:custGeom>
            <a:solidFill>
              <a:srgbClr val="680000"/>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5" name="Freeform 274"/>
            <p:cNvSpPr>
              <a:spLocks/>
            </p:cNvSpPr>
            <p:nvPr/>
          </p:nvSpPr>
          <p:spPr bwMode="auto">
            <a:xfrm rot="306148">
              <a:off x="4925106" y="4839925"/>
              <a:ext cx="358552" cy="270917"/>
            </a:xfrm>
            <a:custGeom>
              <a:avLst/>
              <a:gdLst/>
              <a:ahLst/>
              <a:cxnLst>
                <a:cxn ang="0">
                  <a:pos x="325" y="829"/>
                </a:cxn>
                <a:cxn ang="0">
                  <a:pos x="308" y="791"/>
                </a:cxn>
                <a:cxn ang="0">
                  <a:pos x="266" y="696"/>
                </a:cxn>
                <a:cxn ang="0">
                  <a:pos x="256" y="629"/>
                </a:cxn>
                <a:cxn ang="0">
                  <a:pos x="233" y="542"/>
                </a:cxn>
                <a:cxn ang="0">
                  <a:pos x="215" y="492"/>
                </a:cxn>
                <a:cxn ang="0">
                  <a:pos x="225" y="486"/>
                </a:cxn>
                <a:cxn ang="0">
                  <a:pos x="244" y="476"/>
                </a:cxn>
                <a:cxn ang="0">
                  <a:pos x="233" y="453"/>
                </a:cxn>
                <a:cxn ang="0">
                  <a:pos x="207" y="432"/>
                </a:cxn>
                <a:cxn ang="0">
                  <a:pos x="151" y="358"/>
                </a:cxn>
                <a:cxn ang="0">
                  <a:pos x="121" y="286"/>
                </a:cxn>
                <a:cxn ang="0">
                  <a:pos x="80" y="228"/>
                </a:cxn>
                <a:cxn ang="0">
                  <a:pos x="38" y="181"/>
                </a:cxn>
                <a:cxn ang="0">
                  <a:pos x="26" y="112"/>
                </a:cxn>
                <a:cxn ang="0">
                  <a:pos x="0" y="41"/>
                </a:cxn>
                <a:cxn ang="0">
                  <a:pos x="20" y="41"/>
                </a:cxn>
                <a:cxn ang="0">
                  <a:pos x="58" y="22"/>
                </a:cxn>
                <a:cxn ang="0">
                  <a:pos x="89" y="5"/>
                </a:cxn>
                <a:cxn ang="0">
                  <a:pos x="107" y="22"/>
                </a:cxn>
                <a:cxn ang="0">
                  <a:pos x="124" y="57"/>
                </a:cxn>
                <a:cxn ang="0">
                  <a:pos x="162" y="58"/>
                </a:cxn>
                <a:cxn ang="0">
                  <a:pos x="212" y="36"/>
                </a:cxn>
                <a:cxn ang="0">
                  <a:pos x="276" y="5"/>
                </a:cxn>
                <a:cxn ang="0">
                  <a:pos x="342" y="5"/>
                </a:cxn>
                <a:cxn ang="0">
                  <a:pos x="405" y="29"/>
                </a:cxn>
                <a:cxn ang="0">
                  <a:pos x="438" y="19"/>
                </a:cxn>
                <a:cxn ang="0">
                  <a:pos x="453" y="17"/>
                </a:cxn>
                <a:cxn ang="0">
                  <a:pos x="492" y="58"/>
                </a:cxn>
                <a:cxn ang="0">
                  <a:pos x="560" y="80"/>
                </a:cxn>
                <a:cxn ang="0">
                  <a:pos x="607" y="90"/>
                </a:cxn>
                <a:cxn ang="0">
                  <a:pos x="772" y="41"/>
                </a:cxn>
                <a:cxn ang="0">
                  <a:pos x="771" y="41"/>
                </a:cxn>
                <a:cxn ang="0">
                  <a:pos x="806" y="31"/>
                </a:cxn>
                <a:cxn ang="0">
                  <a:pos x="863" y="23"/>
                </a:cxn>
                <a:cxn ang="0">
                  <a:pos x="892" y="36"/>
                </a:cxn>
                <a:cxn ang="0">
                  <a:pos x="917" y="49"/>
                </a:cxn>
                <a:cxn ang="0">
                  <a:pos x="928" y="64"/>
                </a:cxn>
                <a:cxn ang="0">
                  <a:pos x="917" y="95"/>
                </a:cxn>
                <a:cxn ang="0">
                  <a:pos x="888" y="97"/>
                </a:cxn>
                <a:cxn ang="0">
                  <a:pos x="858" y="86"/>
                </a:cxn>
                <a:cxn ang="0">
                  <a:pos x="804" y="121"/>
                </a:cxn>
                <a:cxn ang="0">
                  <a:pos x="771" y="115"/>
                </a:cxn>
                <a:cxn ang="0">
                  <a:pos x="717" y="121"/>
                </a:cxn>
                <a:cxn ang="0">
                  <a:pos x="647" y="145"/>
                </a:cxn>
                <a:cxn ang="0">
                  <a:pos x="619" y="348"/>
                </a:cxn>
                <a:cxn ang="0">
                  <a:pos x="579" y="674"/>
                </a:cxn>
                <a:cxn ang="0">
                  <a:pos x="591" y="704"/>
                </a:cxn>
                <a:cxn ang="0">
                  <a:pos x="604" y="716"/>
                </a:cxn>
                <a:cxn ang="0">
                  <a:pos x="602" y="719"/>
                </a:cxn>
                <a:cxn ang="0">
                  <a:pos x="579" y="746"/>
                </a:cxn>
                <a:cxn ang="0">
                  <a:pos x="570" y="805"/>
                </a:cxn>
                <a:cxn ang="0">
                  <a:pos x="557" y="824"/>
                </a:cxn>
                <a:cxn ang="0">
                  <a:pos x="509" y="845"/>
                </a:cxn>
                <a:cxn ang="0">
                  <a:pos x="465" y="846"/>
                </a:cxn>
                <a:cxn ang="0">
                  <a:pos x="448" y="824"/>
                </a:cxn>
                <a:cxn ang="0">
                  <a:pos x="440" y="798"/>
                </a:cxn>
                <a:cxn ang="0">
                  <a:pos x="417" y="792"/>
                </a:cxn>
                <a:cxn ang="0">
                  <a:pos x="401" y="810"/>
                </a:cxn>
                <a:cxn ang="0">
                  <a:pos x="393" y="838"/>
                </a:cxn>
                <a:cxn ang="0">
                  <a:pos x="342" y="847"/>
                </a:cxn>
              </a:cxnLst>
              <a:rect l="0" t="0" r="r" b="b"/>
              <a:pathLst>
                <a:path w="928" h="851">
                  <a:moveTo>
                    <a:pt x="342" y="846"/>
                  </a:moveTo>
                  <a:lnTo>
                    <a:pt x="325" y="829"/>
                  </a:lnTo>
                  <a:lnTo>
                    <a:pt x="316" y="809"/>
                  </a:lnTo>
                  <a:lnTo>
                    <a:pt x="308" y="791"/>
                  </a:lnTo>
                  <a:lnTo>
                    <a:pt x="291" y="737"/>
                  </a:lnTo>
                  <a:lnTo>
                    <a:pt x="266" y="696"/>
                  </a:lnTo>
                  <a:lnTo>
                    <a:pt x="260" y="671"/>
                  </a:lnTo>
                  <a:lnTo>
                    <a:pt x="256" y="629"/>
                  </a:lnTo>
                  <a:lnTo>
                    <a:pt x="247" y="572"/>
                  </a:lnTo>
                  <a:lnTo>
                    <a:pt x="233" y="542"/>
                  </a:lnTo>
                  <a:lnTo>
                    <a:pt x="224" y="520"/>
                  </a:lnTo>
                  <a:lnTo>
                    <a:pt x="215" y="492"/>
                  </a:lnTo>
                  <a:lnTo>
                    <a:pt x="215" y="488"/>
                  </a:lnTo>
                  <a:lnTo>
                    <a:pt x="225" y="486"/>
                  </a:lnTo>
                  <a:lnTo>
                    <a:pt x="235" y="482"/>
                  </a:lnTo>
                  <a:lnTo>
                    <a:pt x="244" y="476"/>
                  </a:lnTo>
                  <a:lnTo>
                    <a:pt x="241" y="466"/>
                  </a:lnTo>
                  <a:lnTo>
                    <a:pt x="233" y="453"/>
                  </a:lnTo>
                  <a:lnTo>
                    <a:pt x="221" y="445"/>
                  </a:lnTo>
                  <a:lnTo>
                    <a:pt x="207" y="432"/>
                  </a:lnTo>
                  <a:lnTo>
                    <a:pt x="179" y="396"/>
                  </a:lnTo>
                  <a:lnTo>
                    <a:pt x="151" y="358"/>
                  </a:lnTo>
                  <a:lnTo>
                    <a:pt x="139" y="329"/>
                  </a:lnTo>
                  <a:lnTo>
                    <a:pt x="121" y="286"/>
                  </a:lnTo>
                  <a:lnTo>
                    <a:pt x="108" y="259"/>
                  </a:lnTo>
                  <a:lnTo>
                    <a:pt x="80" y="228"/>
                  </a:lnTo>
                  <a:lnTo>
                    <a:pt x="64" y="208"/>
                  </a:lnTo>
                  <a:lnTo>
                    <a:pt x="38" y="181"/>
                  </a:lnTo>
                  <a:lnTo>
                    <a:pt x="31" y="148"/>
                  </a:lnTo>
                  <a:lnTo>
                    <a:pt x="26" y="112"/>
                  </a:lnTo>
                  <a:lnTo>
                    <a:pt x="12" y="69"/>
                  </a:lnTo>
                  <a:lnTo>
                    <a:pt x="0" y="41"/>
                  </a:lnTo>
                  <a:lnTo>
                    <a:pt x="4" y="41"/>
                  </a:lnTo>
                  <a:lnTo>
                    <a:pt x="20" y="41"/>
                  </a:lnTo>
                  <a:lnTo>
                    <a:pt x="38" y="33"/>
                  </a:lnTo>
                  <a:lnTo>
                    <a:pt x="58" y="22"/>
                  </a:lnTo>
                  <a:lnTo>
                    <a:pt x="74" y="8"/>
                  </a:lnTo>
                  <a:lnTo>
                    <a:pt x="89" y="5"/>
                  </a:lnTo>
                  <a:lnTo>
                    <a:pt x="99" y="8"/>
                  </a:lnTo>
                  <a:lnTo>
                    <a:pt x="107" y="22"/>
                  </a:lnTo>
                  <a:lnTo>
                    <a:pt x="107" y="40"/>
                  </a:lnTo>
                  <a:lnTo>
                    <a:pt x="124" y="57"/>
                  </a:lnTo>
                  <a:lnTo>
                    <a:pt x="143" y="59"/>
                  </a:lnTo>
                  <a:lnTo>
                    <a:pt x="162" y="58"/>
                  </a:lnTo>
                  <a:lnTo>
                    <a:pt x="178" y="52"/>
                  </a:lnTo>
                  <a:lnTo>
                    <a:pt x="212" y="36"/>
                  </a:lnTo>
                  <a:lnTo>
                    <a:pt x="244" y="18"/>
                  </a:lnTo>
                  <a:lnTo>
                    <a:pt x="276" y="5"/>
                  </a:lnTo>
                  <a:lnTo>
                    <a:pt x="310" y="0"/>
                  </a:lnTo>
                  <a:lnTo>
                    <a:pt x="342" y="5"/>
                  </a:lnTo>
                  <a:lnTo>
                    <a:pt x="368" y="17"/>
                  </a:lnTo>
                  <a:lnTo>
                    <a:pt x="405" y="29"/>
                  </a:lnTo>
                  <a:lnTo>
                    <a:pt x="436" y="33"/>
                  </a:lnTo>
                  <a:lnTo>
                    <a:pt x="438" y="19"/>
                  </a:lnTo>
                  <a:lnTo>
                    <a:pt x="445" y="10"/>
                  </a:lnTo>
                  <a:lnTo>
                    <a:pt x="453" y="17"/>
                  </a:lnTo>
                  <a:lnTo>
                    <a:pt x="468" y="39"/>
                  </a:lnTo>
                  <a:lnTo>
                    <a:pt x="492" y="58"/>
                  </a:lnTo>
                  <a:lnTo>
                    <a:pt x="528" y="69"/>
                  </a:lnTo>
                  <a:lnTo>
                    <a:pt x="560" y="80"/>
                  </a:lnTo>
                  <a:lnTo>
                    <a:pt x="575" y="83"/>
                  </a:lnTo>
                  <a:lnTo>
                    <a:pt x="607" y="90"/>
                  </a:lnTo>
                  <a:lnTo>
                    <a:pt x="633" y="90"/>
                  </a:lnTo>
                  <a:lnTo>
                    <a:pt x="772" y="41"/>
                  </a:lnTo>
                  <a:lnTo>
                    <a:pt x="770" y="41"/>
                  </a:lnTo>
                  <a:lnTo>
                    <a:pt x="771" y="41"/>
                  </a:lnTo>
                  <a:lnTo>
                    <a:pt x="789" y="36"/>
                  </a:lnTo>
                  <a:lnTo>
                    <a:pt x="806" y="31"/>
                  </a:lnTo>
                  <a:lnTo>
                    <a:pt x="842" y="25"/>
                  </a:lnTo>
                  <a:lnTo>
                    <a:pt x="863" y="23"/>
                  </a:lnTo>
                  <a:lnTo>
                    <a:pt x="878" y="25"/>
                  </a:lnTo>
                  <a:lnTo>
                    <a:pt x="892" y="36"/>
                  </a:lnTo>
                  <a:lnTo>
                    <a:pt x="909" y="43"/>
                  </a:lnTo>
                  <a:lnTo>
                    <a:pt x="917" y="49"/>
                  </a:lnTo>
                  <a:lnTo>
                    <a:pt x="924" y="57"/>
                  </a:lnTo>
                  <a:lnTo>
                    <a:pt x="928" y="64"/>
                  </a:lnTo>
                  <a:lnTo>
                    <a:pt x="927" y="84"/>
                  </a:lnTo>
                  <a:lnTo>
                    <a:pt x="917" y="95"/>
                  </a:lnTo>
                  <a:lnTo>
                    <a:pt x="906" y="97"/>
                  </a:lnTo>
                  <a:lnTo>
                    <a:pt x="888" y="97"/>
                  </a:lnTo>
                  <a:lnTo>
                    <a:pt x="872" y="95"/>
                  </a:lnTo>
                  <a:lnTo>
                    <a:pt x="858" y="86"/>
                  </a:lnTo>
                  <a:lnTo>
                    <a:pt x="837" y="99"/>
                  </a:lnTo>
                  <a:lnTo>
                    <a:pt x="804" y="121"/>
                  </a:lnTo>
                  <a:lnTo>
                    <a:pt x="789" y="123"/>
                  </a:lnTo>
                  <a:lnTo>
                    <a:pt x="771" y="115"/>
                  </a:lnTo>
                  <a:lnTo>
                    <a:pt x="754" y="105"/>
                  </a:lnTo>
                  <a:lnTo>
                    <a:pt x="717" y="121"/>
                  </a:lnTo>
                  <a:lnTo>
                    <a:pt x="674" y="134"/>
                  </a:lnTo>
                  <a:lnTo>
                    <a:pt x="647" y="145"/>
                  </a:lnTo>
                  <a:lnTo>
                    <a:pt x="615" y="156"/>
                  </a:lnTo>
                  <a:lnTo>
                    <a:pt x="619" y="348"/>
                  </a:lnTo>
                  <a:lnTo>
                    <a:pt x="572" y="348"/>
                  </a:lnTo>
                  <a:lnTo>
                    <a:pt x="579" y="674"/>
                  </a:lnTo>
                  <a:lnTo>
                    <a:pt x="583" y="693"/>
                  </a:lnTo>
                  <a:lnTo>
                    <a:pt x="591" y="704"/>
                  </a:lnTo>
                  <a:lnTo>
                    <a:pt x="597" y="711"/>
                  </a:lnTo>
                  <a:lnTo>
                    <a:pt x="604" y="716"/>
                  </a:lnTo>
                  <a:lnTo>
                    <a:pt x="608" y="716"/>
                  </a:lnTo>
                  <a:lnTo>
                    <a:pt x="602" y="719"/>
                  </a:lnTo>
                  <a:lnTo>
                    <a:pt x="590" y="725"/>
                  </a:lnTo>
                  <a:lnTo>
                    <a:pt x="579" y="746"/>
                  </a:lnTo>
                  <a:lnTo>
                    <a:pt x="573" y="771"/>
                  </a:lnTo>
                  <a:lnTo>
                    <a:pt x="570" y="805"/>
                  </a:lnTo>
                  <a:lnTo>
                    <a:pt x="567" y="812"/>
                  </a:lnTo>
                  <a:lnTo>
                    <a:pt x="557" y="824"/>
                  </a:lnTo>
                  <a:lnTo>
                    <a:pt x="522" y="841"/>
                  </a:lnTo>
                  <a:lnTo>
                    <a:pt x="509" y="845"/>
                  </a:lnTo>
                  <a:lnTo>
                    <a:pt x="483" y="851"/>
                  </a:lnTo>
                  <a:lnTo>
                    <a:pt x="465" y="846"/>
                  </a:lnTo>
                  <a:lnTo>
                    <a:pt x="456" y="838"/>
                  </a:lnTo>
                  <a:lnTo>
                    <a:pt x="448" y="824"/>
                  </a:lnTo>
                  <a:lnTo>
                    <a:pt x="445" y="809"/>
                  </a:lnTo>
                  <a:lnTo>
                    <a:pt x="440" y="798"/>
                  </a:lnTo>
                  <a:lnTo>
                    <a:pt x="438" y="794"/>
                  </a:lnTo>
                  <a:lnTo>
                    <a:pt x="417" y="792"/>
                  </a:lnTo>
                  <a:lnTo>
                    <a:pt x="407" y="794"/>
                  </a:lnTo>
                  <a:lnTo>
                    <a:pt x="401" y="810"/>
                  </a:lnTo>
                  <a:lnTo>
                    <a:pt x="400" y="826"/>
                  </a:lnTo>
                  <a:lnTo>
                    <a:pt x="393" y="838"/>
                  </a:lnTo>
                  <a:lnTo>
                    <a:pt x="369" y="843"/>
                  </a:lnTo>
                  <a:lnTo>
                    <a:pt x="342" y="847"/>
                  </a:lnTo>
                  <a:lnTo>
                    <a:pt x="342" y="846"/>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6" name="Freeform 275"/>
            <p:cNvSpPr>
              <a:spLocks/>
            </p:cNvSpPr>
            <p:nvPr/>
          </p:nvSpPr>
          <p:spPr bwMode="auto">
            <a:xfrm rot="306148">
              <a:off x="4676434" y="3923589"/>
              <a:ext cx="404817" cy="275698"/>
            </a:xfrm>
            <a:custGeom>
              <a:avLst/>
              <a:gdLst/>
              <a:ahLst/>
              <a:cxnLst>
                <a:cxn ang="0">
                  <a:pos x="881" y="670"/>
                </a:cxn>
                <a:cxn ang="0">
                  <a:pos x="897" y="613"/>
                </a:cxn>
                <a:cxn ang="0">
                  <a:pos x="934" y="550"/>
                </a:cxn>
                <a:cxn ang="0">
                  <a:pos x="984" y="499"/>
                </a:cxn>
                <a:cxn ang="0">
                  <a:pos x="1026" y="441"/>
                </a:cxn>
                <a:cxn ang="0">
                  <a:pos x="1048" y="366"/>
                </a:cxn>
                <a:cxn ang="0">
                  <a:pos x="1027" y="194"/>
                </a:cxn>
                <a:cxn ang="0">
                  <a:pos x="993" y="128"/>
                </a:cxn>
                <a:cxn ang="0">
                  <a:pos x="988" y="103"/>
                </a:cxn>
                <a:cxn ang="0">
                  <a:pos x="987" y="37"/>
                </a:cxn>
                <a:cxn ang="0">
                  <a:pos x="957" y="54"/>
                </a:cxn>
                <a:cxn ang="0">
                  <a:pos x="904" y="65"/>
                </a:cxn>
                <a:cxn ang="0">
                  <a:pos x="827" y="37"/>
                </a:cxn>
                <a:cxn ang="0">
                  <a:pos x="771" y="5"/>
                </a:cxn>
                <a:cxn ang="0">
                  <a:pos x="743" y="5"/>
                </a:cxn>
                <a:cxn ang="0">
                  <a:pos x="707" y="35"/>
                </a:cxn>
                <a:cxn ang="0">
                  <a:pos x="298" y="343"/>
                </a:cxn>
                <a:cxn ang="0">
                  <a:pos x="260" y="361"/>
                </a:cxn>
                <a:cxn ang="0">
                  <a:pos x="261" y="432"/>
                </a:cxn>
                <a:cxn ang="0">
                  <a:pos x="262" y="489"/>
                </a:cxn>
                <a:cxn ang="0">
                  <a:pos x="227" y="501"/>
                </a:cxn>
                <a:cxn ang="0">
                  <a:pos x="209" y="532"/>
                </a:cxn>
                <a:cxn ang="0">
                  <a:pos x="218" y="575"/>
                </a:cxn>
                <a:cxn ang="0">
                  <a:pos x="211" y="607"/>
                </a:cxn>
                <a:cxn ang="0">
                  <a:pos x="142" y="610"/>
                </a:cxn>
                <a:cxn ang="0">
                  <a:pos x="107" y="610"/>
                </a:cxn>
                <a:cxn ang="0">
                  <a:pos x="69" y="629"/>
                </a:cxn>
                <a:cxn ang="0">
                  <a:pos x="38" y="649"/>
                </a:cxn>
                <a:cxn ang="0">
                  <a:pos x="12" y="647"/>
                </a:cxn>
                <a:cxn ang="0">
                  <a:pos x="0" y="699"/>
                </a:cxn>
                <a:cxn ang="0">
                  <a:pos x="22" y="734"/>
                </a:cxn>
                <a:cxn ang="0">
                  <a:pos x="76" y="756"/>
                </a:cxn>
                <a:cxn ang="0">
                  <a:pos x="91" y="769"/>
                </a:cxn>
                <a:cxn ang="0">
                  <a:pos x="127" y="823"/>
                </a:cxn>
                <a:cxn ang="0">
                  <a:pos x="137" y="853"/>
                </a:cxn>
                <a:cxn ang="0">
                  <a:pos x="173" y="853"/>
                </a:cxn>
                <a:cxn ang="0">
                  <a:pos x="202" y="862"/>
                </a:cxn>
                <a:cxn ang="0">
                  <a:pos x="227" y="852"/>
                </a:cxn>
                <a:cxn ang="0">
                  <a:pos x="252" y="820"/>
                </a:cxn>
                <a:cxn ang="0">
                  <a:pos x="249" y="765"/>
                </a:cxn>
                <a:cxn ang="0">
                  <a:pos x="265" y="730"/>
                </a:cxn>
                <a:cxn ang="0">
                  <a:pos x="304" y="715"/>
                </a:cxn>
                <a:cxn ang="0">
                  <a:pos x="381" y="705"/>
                </a:cxn>
                <a:cxn ang="0">
                  <a:pos x="416" y="712"/>
                </a:cxn>
                <a:cxn ang="0">
                  <a:pos x="430" y="753"/>
                </a:cxn>
                <a:cxn ang="0">
                  <a:pos x="461" y="762"/>
                </a:cxn>
                <a:cxn ang="0">
                  <a:pos x="499" y="734"/>
                </a:cxn>
                <a:cxn ang="0">
                  <a:pos x="538" y="730"/>
                </a:cxn>
                <a:cxn ang="0">
                  <a:pos x="570" y="745"/>
                </a:cxn>
                <a:cxn ang="0">
                  <a:pos x="612" y="762"/>
                </a:cxn>
                <a:cxn ang="0">
                  <a:pos x="651" y="748"/>
                </a:cxn>
                <a:cxn ang="0">
                  <a:pos x="707" y="706"/>
                </a:cxn>
                <a:cxn ang="0">
                  <a:pos x="755" y="689"/>
                </a:cxn>
                <a:cxn ang="0">
                  <a:pos x="808" y="705"/>
                </a:cxn>
                <a:cxn ang="0">
                  <a:pos x="836" y="710"/>
                </a:cxn>
                <a:cxn ang="0">
                  <a:pos x="884" y="701"/>
                </a:cxn>
              </a:cxnLst>
              <a:rect l="0" t="0" r="r" b="b"/>
              <a:pathLst>
                <a:path w="1048" h="864">
                  <a:moveTo>
                    <a:pt x="882" y="701"/>
                  </a:moveTo>
                  <a:lnTo>
                    <a:pt x="881" y="670"/>
                  </a:lnTo>
                  <a:lnTo>
                    <a:pt x="884" y="648"/>
                  </a:lnTo>
                  <a:lnTo>
                    <a:pt x="897" y="613"/>
                  </a:lnTo>
                  <a:lnTo>
                    <a:pt x="907" y="587"/>
                  </a:lnTo>
                  <a:lnTo>
                    <a:pt x="934" y="550"/>
                  </a:lnTo>
                  <a:lnTo>
                    <a:pt x="962" y="521"/>
                  </a:lnTo>
                  <a:lnTo>
                    <a:pt x="984" y="499"/>
                  </a:lnTo>
                  <a:lnTo>
                    <a:pt x="1006" y="468"/>
                  </a:lnTo>
                  <a:lnTo>
                    <a:pt x="1026" y="441"/>
                  </a:lnTo>
                  <a:lnTo>
                    <a:pt x="1042" y="408"/>
                  </a:lnTo>
                  <a:lnTo>
                    <a:pt x="1048" y="366"/>
                  </a:lnTo>
                  <a:lnTo>
                    <a:pt x="1038" y="223"/>
                  </a:lnTo>
                  <a:lnTo>
                    <a:pt x="1027" y="194"/>
                  </a:lnTo>
                  <a:lnTo>
                    <a:pt x="1022" y="151"/>
                  </a:lnTo>
                  <a:lnTo>
                    <a:pt x="993" y="128"/>
                  </a:lnTo>
                  <a:lnTo>
                    <a:pt x="988" y="116"/>
                  </a:lnTo>
                  <a:lnTo>
                    <a:pt x="988" y="103"/>
                  </a:lnTo>
                  <a:lnTo>
                    <a:pt x="987" y="40"/>
                  </a:lnTo>
                  <a:lnTo>
                    <a:pt x="987" y="37"/>
                  </a:lnTo>
                  <a:lnTo>
                    <a:pt x="974" y="48"/>
                  </a:lnTo>
                  <a:lnTo>
                    <a:pt x="957" y="54"/>
                  </a:lnTo>
                  <a:lnTo>
                    <a:pt x="938" y="60"/>
                  </a:lnTo>
                  <a:lnTo>
                    <a:pt x="904" y="65"/>
                  </a:lnTo>
                  <a:lnTo>
                    <a:pt x="860" y="53"/>
                  </a:lnTo>
                  <a:lnTo>
                    <a:pt x="827" y="37"/>
                  </a:lnTo>
                  <a:lnTo>
                    <a:pt x="791" y="19"/>
                  </a:lnTo>
                  <a:lnTo>
                    <a:pt x="771" y="5"/>
                  </a:lnTo>
                  <a:lnTo>
                    <a:pt x="755" y="0"/>
                  </a:lnTo>
                  <a:lnTo>
                    <a:pt x="743" y="5"/>
                  </a:lnTo>
                  <a:lnTo>
                    <a:pt x="725" y="16"/>
                  </a:lnTo>
                  <a:lnTo>
                    <a:pt x="707" y="35"/>
                  </a:lnTo>
                  <a:lnTo>
                    <a:pt x="323" y="327"/>
                  </a:lnTo>
                  <a:lnTo>
                    <a:pt x="298" y="343"/>
                  </a:lnTo>
                  <a:lnTo>
                    <a:pt x="279" y="354"/>
                  </a:lnTo>
                  <a:lnTo>
                    <a:pt x="260" y="361"/>
                  </a:lnTo>
                  <a:lnTo>
                    <a:pt x="260" y="414"/>
                  </a:lnTo>
                  <a:lnTo>
                    <a:pt x="261" y="432"/>
                  </a:lnTo>
                  <a:lnTo>
                    <a:pt x="261" y="467"/>
                  </a:lnTo>
                  <a:lnTo>
                    <a:pt x="262" y="489"/>
                  </a:lnTo>
                  <a:lnTo>
                    <a:pt x="256" y="495"/>
                  </a:lnTo>
                  <a:lnTo>
                    <a:pt x="227" y="501"/>
                  </a:lnTo>
                  <a:lnTo>
                    <a:pt x="213" y="518"/>
                  </a:lnTo>
                  <a:lnTo>
                    <a:pt x="209" y="532"/>
                  </a:lnTo>
                  <a:lnTo>
                    <a:pt x="215" y="554"/>
                  </a:lnTo>
                  <a:lnTo>
                    <a:pt x="218" y="575"/>
                  </a:lnTo>
                  <a:lnTo>
                    <a:pt x="217" y="593"/>
                  </a:lnTo>
                  <a:lnTo>
                    <a:pt x="211" y="607"/>
                  </a:lnTo>
                  <a:lnTo>
                    <a:pt x="198" y="613"/>
                  </a:lnTo>
                  <a:lnTo>
                    <a:pt x="142" y="610"/>
                  </a:lnTo>
                  <a:lnTo>
                    <a:pt x="124" y="610"/>
                  </a:lnTo>
                  <a:lnTo>
                    <a:pt x="107" y="610"/>
                  </a:lnTo>
                  <a:lnTo>
                    <a:pt x="87" y="614"/>
                  </a:lnTo>
                  <a:lnTo>
                    <a:pt x="69" y="629"/>
                  </a:lnTo>
                  <a:lnTo>
                    <a:pt x="55" y="646"/>
                  </a:lnTo>
                  <a:lnTo>
                    <a:pt x="38" y="649"/>
                  </a:lnTo>
                  <a:lnTo>
                    <a:pt x="15" y="648"/>
                  </a:lnTo>
                  <a:lnTo>
                    <a:pt x="12" y="647"/>
                  </a:lnTo>
                  <a:lnTo>
                    <a:pt x="5" y="666"/>
                  </a:lnTo>
                  <a:lnTo>
                    <a:pt x="0" y="699"/>
                  </a:lnTo>
                  <a:lnTo>
                    <a:pt x="4" y="718"/>
                  </a:lnTo>
                  <a:lnTo>
                    <a:pt x="22" y="734"/>
                  </a:lnTo>
                  <a:lnTo>
                    <a:pt x="50" y="744"/>
                  </a:lnTo>
                  <a:lnTo>
                    <a:pt x="76" y="756"/>
                  </a:lnTo>
                  <a:lnTo>
                    <a:pt x="83" y="761"/>
                  </a:lnTo>
                  <a:lnTo>
                    <a:pt x="91" y="769"/>
                  </a:lnTo>
                  <a:lnTo>
                    <a:pt x="109" y="788"/>
                  </a:lnTo>
                  <a:lnTo>
                    <a:pt x="127" y="823"/>
                  </a:lnTo>
                  <a:lnTo>
                    <a:pt x="134" y="855"/>
                  </a:lnTo>
                  <a:lnTo>
                    <a:pt x="137" y="853"/>
                  </a:lnTo>
                  <a:lnTo>
                    <a:pt x="155" y="852"/>
                  </a:lnTo>
                  <a:lnTo>
                    <a:pt x="173" y="853"/>
                  </a:lnTo>
                  <a:lnTo>
                    <a:pt x="190" y="859"/>
                  </a:lnTo>
                  <a:lnTo>
                    <a:pt x="202" y="862"/>
                  </a:lnTo>
                  <a:lnTo>
                    <a:pt x="197" y="864"/>
                  </a:lnTo>
                  <a:lnTo>
                    <a:pt x="227" y="852"/>
                  </a:lnTo>
                  <a:lnTo>
                    <a:pt x="243" y="841"/>
                  </a:lnTo>
                  <a:lnTo>
                    <a:pt x="252" y="820"/>
                  </a:lnTo>
                  <a:lnTo>
                    <a:pt x="249" y="800"/>
                  </a:lnTo>
                  <a:lnTo>
                    <a:pt x="249" y="765"/>
                  </a:lnTo>
                  <a:lnTo>
                    <a:pt x="249" y="748"/>
                  </a:lnTo>
                  <a:lnTo>
                    <a:pt x="265" y="730"/>
                  </a:lnTo>
                  <a:lnTo>
                    <a:pt x="284" y="723"/>
                  </a:lnTo>
                  <a:lnTo>
                    <a:pt x="304" y="715"/>
                  </a:lnTo>
                  <a:lnTo>
                    <a:pt x="354" y="707"/>
                  </a:lnTo>
                  <a:lnTo>
                    <a:pt x="381" y="705"/>
                  </a:lnTo>
                  <a:lnTo>
                    <a:pt x="397" y="706"/>
                  </a:lnTo>
                  <a:lnTo>
                    <a:pt x="416" y="712"/>
                  </a:lnTo>
                  <a:lnTo>
                    <a:pt x="424" y="745"/>
                  </a:lnTo>
                  <a:lnTo>
                    <a:pt x="430" y="753"/>
                  </a:lnTo>
                  <a:lnTo>
                    <a:pt x="441" y="762"/>
                  </a:lnTo>
                  <a:lnTo>
                    <a:pt x="461" y="762"/>
                  </a:lnTo>
                  <a:lnTo>
                    <a:pt x="479" y="748"/>
                  </a:lnTo>
                  <a:lnTo>
                    <a:pt x="499" y="734"/>
                  </a:lnTo>
                  <a:lnTo>
                    <a:pt x="514" y="730"/>
                  </a:lnTo>
                  <a:lnTo>
                    <a:pt x="538" y="730"/>
                  </a:lnTo>
                  <a:lnTo>
                    <a:pt x="554" y="736"/>
                  </a:lnTo>
                  <a:lnTo>
                    <a:pt x="570" y="745"/>
                  </a:lnTo>
                  <a:lnTo>
                    <a:pt x="583" y="756"/>
                  </a:lnTo>
                  <a:lnTo>
                    <a:pt x="612" y="762"/>
                  </a:lnTo>
                  <a:lnTo>
                    <a:pt x="632" y="758"/>
                  </a:lnTo>
                  <a:lnTo>
                    <a:pt x="651" y="748"/>
                  </a:lnTo>
                  <a:lnTo>
                    <a:pt x="684" y="723"/>
                  </a:lnTo>
                  <a:lnTo>
                    <a:pt x="707" y="706"/>
                  </a:lnTo>
                  <a:lnTo>
                    <a:pt x="721" y="701"/>
                  </a:lnTo>
                  <a:lnTo>
                    <a:pt x="755" y="689"/>
                  </a:lnTo>
                  <a:lnTo>
                    <a:pt x="776" y="690"/>
                  </a:lnTo>
                  <a:lnTo>
                    <a:pt x="808" y="705"/>
                  </a:lnTo>
                  <a:lnTo>
                    <a:pt x="822" y="712"/>
                  </a:lnTo>
                  <a:lnTo>
                    <a:pt x="836" y="710"/>
                  </a:lnTo>
                  <a:lnTo>
                    <a:pt x="858" y="705"/>
                  </a:lnTo>
                  <a:lnTo>
                    <a:pt x="884" y="701"/>
                  </a:lnTo>
                  <a:lnTo>
                    <a:pt x="882" y="701"/>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7" name="Freeform 276"/>
            <p:cNvSpPr>
              <a:spLocks/>
            </p:cNvSpPr>
            <p:nvPr/>
          </p:nvSpPr>
          <p:spPr bwMode="auto">
            <a:xfrm rot="21045919">
              <a:off x="1414772" y="2062229"/>
              <a:ext cx="1694446" cy="1134665"/>
            </a:xfrm>
            <a:custGeom>
              <a:avLst/>
              <a:gdLst/>
              <a:ahLst/>
              <a:cxnLst>
                <a:cxn ang="0">
                  <a:pos x="2827" y="2781"/>
                </a:cxn>
                <a:cxn ang="0">
                  <a:pos x="2605" y="2894"/>
                </a:cxn>
                <a:cxn ang="0">
                  <a:pos x="2259" y="3026"/>
                </a:cxn>
                <a:cxn ang="0">
                  <a:pos x="2245" y="2890"/>
                </a:cxn>
                <a:cxn ang="0">
                  <a:pos x="2107" y="2576"/>
                </a:cxn>
                <a:cxn ang="0">
                  <a:pos x="1813" y="2432"/>
                </a:cxn>
                <a:cxn ang="0">
                  <a:pos x="737" y="2094"/>
                </a:cxn>
                <a:cxn ang="0">
                  <a:pos x="95" y="1646"/>
                </a:cxn>
                <a:cxn ang="0">
                  <a:pos x="61" y="1443"/>
                </a:cxn>
                <a:cxn ang="0">
                  <a:pos x="85" y="1255"/>
                </a:cxn>
                <a:cxn ang="0">
                  <a:pos x="187" y="1045"/>
                </a:cxn>
                <a:cxn ang="0">
                  <a:pos x="254" y="808"/>
                </a:cxn>
                <a:cxn ang="0">
                  <a:pos x="175" y="540"/>
                </a:cxn>
                <a:cxn ang="0">
                  <a:pos x="984" y="154"/>
                </a:cxn>
                <a:cxn ang="0">
                  <a:pos x="1097" y="194"/>
                </a:cxn>
                <a:cxn ang="0">
                  <a:pos x="1248" y="276"/>
                </a:cxn>
                <a:cxn ang="0">
                  <a:pos x="1289" y="355"/>
                </a:cxn>
                <a:cxn ang="0">
                  <a:pos x="1452" y="532"/>
                </a:cxn>
                <a:cxn ang="0">
                  <a:pos x="1565" y="681"/>
                </a:cxn>
                <a:cxn ang="0">
                  <a:pos x="1631" y="695"/>
                </a:cxn>
                <a:cxn ang="0">
                  <a:pos x="1651" y="654"/>
                </a:cxn>
                <a:cxn ang="0">
                  <a:pos x="1824" y="748"/>
                </a:cxn>
                <a:cxn ang="0">
                  <a:pos x="1964" y="889"/>
                </a:cxn>
                <a:cxn ang="0">
                  <a:pos x="2049" y="814"/>
                </a:cxn>
                <a:cxn ang="0">
                  <a:pos x="2078" y="718"/>
                </a:cxn>
                <a:cxn ang="0">
                  <a:pos x="2132" y="535"/>
                </a:cxn>
                <a:cxn ang="0">
                  <a:pos x="2240" y="631"/>
                </a:cxn>
                <a:cxn ang="0">
                  <a:pos x="2228" y="731"/>
                </a:cxn>
                <a:cxn ang="0">
                  <a:pos x="2268" y="763"/>
                </a:cxn>
                <a:cxn ang="0">
                  <a:pos x="2322" y="900"/>
                </a:cxn>
                <a:cxn ang="0">
                  <a:pos x="2426" y="738"/>
                </a:cxn>
                <a:cxn ang="0">
                  <a:pos x="2527" y="790"/>
                </a:cxn>
                <a:cxn ang="0">
                  <a:pos x="2483" y="904"/>
                </a:cxn>
                <a:cxn ang="0">
                  <a:pos x="2442" y="1000"/>
                </a:cxn>
                <a:cxn ang="0">
                  <a:pos x="2323" y="992"/>
                </a:cxn>
                <a:cxn ang="0">
                  <a:pos x="2200" y="1004"/>
                </a:cxn>
                <a:cxn ang="0">
                  <a:pos x="2128" y="1178"/>
                </a:cxn>
                <a:cxn ang="0">
                  <a:pos x="2057" y="1229"/>
                </a:cxn>
                <a:cxn ang="0">
                  <a:pos x="1827" y="1386"/>
                </a:cxn>
                <a:cxn ang="0">
                  <a:pos x="1884" y="1523"/>
                </a:cxn>
                <a:cxn ang="0">
                  <a:pos x="1956" y="1665"/>
                </a:cxn>
                <a:cxn ang="0">
                  <a:pos x="2104" y="1802"/>
                </a:cxn>
                <a:cxn ang="0">
                  <a:pos x="2368" y="1902"/>
                </a:cxn>
                <a:cxn ang="0">
                  <a:pos x="2362" y="2011"/>
                </a:cxn>
                <a:cxn ang="0">
                  <a:pos x="2485" y="2245"/>
                </a:cxn>
                <a:cxn ang="0">
                  <a:pos x="2537" y="1962"/>
                </a:cxn>
                <a:cxn ang="0">
                  <a:pos x="2576" y="1661"/>
                </a:cxn>
                <a:cxn ang="0">
                  <a:pos x="2646" y="1505"/>
                </a:cxn>
                <a:cxn ang="0">
                  <a:pos x="2654" y="1311"/>
                </a:cxn>
                <a:cxn ang="0">
                  <a:pos x="2827" y="1350"/>
                </a:cxn>
                <a:cxn ang="0">
                  <a:pos x="2992" y="1476"/>
                </a:cxn>
                <a:cxn ang="0">
                  <a:pos x="3027" y="1640"/>
                </a:cxn>
                <a:cxn ang="0">
                  <a:pos x="3152" y="1567"/>
                </a:cxn>
                <a:cxn ang="0">
                  <a:pos x="3307" y="1610"/>
                </a:cxn>
                <a:cxn ang="0">
                  <a:pos x="3508" y="1922"/>
                </a:cxn>
                <a:cxn ang="0">
                  <a:pos x="3608" y="1972"/>
                </a:cxn>
                <a:cxn ang="0">
                  <a:pos x="3608" y="2016"/>
                </a:cxn>
                <a:cxn ang="0">
                  <a:pos x="3706" y="2007"/>
                </a:cxn>
                <a:cxn ang="0">
                  <a:pos x="3741" y="2155"/>
                </a:cxn>
                <a:cxn ang="0">
                  <a:pos x="3506" y="2322"/>
                </a:cxn>
                <a:cxn ang="0">
                  <a:pos x="3135" y="2422"/>
                </a:cxn>
                <a:cxn ang="0">
                  <a:pos x="2980" y="2629"/>
                </a:cxn>
              </a:cxnLst>
              <a:rect l="0" t="0" r="r" b="b"/>
              <a:pathLst>
                <a:path w="3753" h="3042">
                  <a:moveTo>
                    <a:pt x="3027" y="2638"/>
                  </a:moveTo>
                  <a:lnTo>
                    <a:pt x="3012" y="2672"/>
                  </a:lnTo>
                  <a:lnTo>
                    <a:pt x="3001" y="2704"/>
                  </a:lnTo>
                  <a:lnTo>
                    <a:pt x="2975" y="2734"/>
                  </a:lnTo>
                  <a:lnTo>
                    <a:pt x="2933" y="2768"/>
                  </a:lnTo>
                  <a:lnTo>
                    <a:pt x="2882" y="2785"/>
                  </a:lnTo>
                  <a:lnTo>
                    <a:pt x="2827" y="2781"/>
                  </a:lnTo>
                  <a:lnTo>
                    <a:pt x="2793" y="2768"/>
                  </a:lnTo>
                  <a:lnTo>
                    <a:pt x="2754" y="2768"/>
                  </a:lnTo>
                  <a:lnTo>
                    <a:pt x="2711" y="2784"/>
                  </a:lnTo>
                  <a:lnTo>
                    <a:pt x="2676" y="2812"/>
                  </a:lnTo>
                  <a:lnTo>
                    <a:pt x="2643" y="2851"/>
                  </a:lnTo>
                  <a:lnTo>
                    <a:pt x="2629" y="2880"/>
                  </a:lnTo>
                  <a:lnTo>
                    <a:pt x="2605" y="2894"/>
                  </a:lnTo>
                  <a:lnTo>
                    <a:pt x="2503" y="2913"/>
                  </a:lnTo>
                  <a:lnTo>
                    <a:pt x="2458" y="2926"/>
                  </a:lnTo>
                  <a:lnTo>
                    <a:pt x="2471" y="2969"/>
                  </a:lnTo>
                  <a:lnTo>
                    <a:pt x="2421" y="2977"/>
                  </a:lnTo>
                  <a:lnTo>
                    <a:pt x="2359" y="2992"/>
                  </a:lnTo>
                  <a:lnTo>
                    <a:pt x="2310" y="3008"/>
                  </a:lnTo>
                  <a:lnTo>
                    <a:pt x="2259" y="3026"/>
                  </a:lnTo>
                  <a:lnTo>
                    <a:pt x="2218" y="3042"/>
                  </a:lnTo>
                  <a:lnTo>
                    <a:pt x="2199" y="3041"/>
                  </a:lnTo>
                  <a:lnTo>
                    <a:pt x="2185" y="3018"/>
                  </a:lnTo>
                  <a:lnTo>
                    <a:pt x="2185" y="3008"/>
                  </a:lnTo>
                  <a:lnTo>
                    <a:pt x="2212" y="2974"/>
                  </a:lnTo>
                  <a:lnTo>
                    <a:pt x="2231" y="2936"/>
                  </a:lnTo>
                  <a:lnTo>
                    <a:pt x="2245" y="2890"/>
                  </a:lnTo>
                  <a:lnTo>
                    <a:pt x="2245" y="2851"/>
                  </a:lnTo>
                  <a:lnTo>
                    <a:pt x="2234" y="2811"/>
                  </a:lnTo>
                  <a:lnTo>
                    <a:pt x="2221" y="2750"/>
                  </a:lnTo>
                  <a:lnTo>
                    <a:pt x="2199" y="2699"/>
                  </a:lnTo>
                  <a:lnTo>
                    <a:pt x="2171" y="2648"/>
                  </a:lnTo>
                  <a:lnTo>
                    <a:pt x="2152" y="2620"/>
                  </a:lnTo>
                  <a:lnTo>
                    <a:pt x="2107" y="2576"/>
                  </a:lnTo>
                  <a:lnTo>
                    <a:pt x="2053" y="2530"/>
                  </a:lnTo>
                  <a:lnTo>
                    <a:pt x="2007" y="2483"/>
                  </a:lnTo>
                  <a:lnTo>
                    <a:pt x="1945" y="2436"/>
                  </a:lnTo>
                  <a:lnTo>
                    <a:pt x="1932" y="2436"/>
                  </a:lnTo>
                  <a:lnTo>
                    <a:pt x="1903" y="2450"/>
                  </a:lnTo>
                  <a:lnTo>
                    <a:pt x="1856" y="2445"/>
                  </a:lnTo>
                  <a:lnTo>
                    <a:pt x="1813" y="2432"/>
                  </a:lnTo>
                  <a:lnTo>
                    <a:pt x="1749" y="2422"/>
                  </a:lnTo>
                  <a:lnTo>
                    <a:pt x="1711" y="2402"/>
                  </a:lnTo>
                  <a:lnTo>
                    <a:pt x="1693" y="2372"/>
                  </a:lnTo>
                  <a:lnTo>
                    <a:pt x="1679" y="2364"/>
                  </a:lnTo>
                  <a:lnTo>
                    <a:pt x="1640" y="2367"/>
                  </a:lnTo>
                  <a:lnTo>
                    <a:pt x="1198" y="2242"/>
                  </a:lnTo>
                  <a:lnTo>
                    <a:pt x="737" y="2094"/>
                  </a:lnTo>
                  <a:lnTo>
                    <a:pt x="354" y="1953"/>
                  </a:lnTo>
                  <a:lnTo>
                    <a:pt x="113" y="1851"/>
                  </a:lnTo>
                  <a:lnTo>
                    <a:pt x="99" y="1778"/>
                  </a:lnTo>
                  <a:lnTo>
                    <a:pt x="89" y="1751"/>
                  </a:lnTo>
                  <a:lnTo>
                    <a:pt x="104" y="1708"/>
                  </a:lnTo>
                  <a:lnTo>
                    <a:pt x="104" y="1674"/>
                  </a:lnTo>
                  <a:lnTo>
                    <a:pt x="95" y="1646"/>
                  </a:lnTo>
                  <a:lnTo>
                    <a:pt x="66" y="1622"/>
                  </a:lnTo>
                  <a:lnTo>
                    <a:pt x="38" y="1589"/>
                  </a:lnTo>
                  <a:lnTo>
                    <a:pt x="15" y="1557"/>
                  </a:lnTo>
                  <a:lnTo>
                    <a:pt x="0" y="1537"/>
                  </a:lnTo>
                  <a:lnTo>
                    <a:pt x="6" y="1509"/>
                  </a:lnTo>
                  <a:lnTo>
                    <a:pt x="43" y="1481"/>
                  </a:lnTo>
                  <a:lnTo>
                    <a:pt x="61" y="1443"/>
                  </a:lnTo>
                  <a:lnTo>
                    <a:pt x="61" y="1434"/>
                  </a:lnTo>
                  <a:lnTo>
                    <a:pt x="71" y="1404"/>
                  </a:lnTo>
                  <a:lnTo>
                    <a:pt x="89" y="1376"/>
                  </a:lnTo>
                  <a:lnTo>
                    <a:pt x="113" y="1339"/>
                  </a:lnTo>
                  <a:lnTo>
                    <a:pt x="89" y="1302"/>
                  </a:lnTo>
                  <a:lnTo>
                    <a:pt x="81" y="1292"/>
                  </a:lnTo>
                  <a:lnTo>
                    <a:pt x="85" y="1255"/>
                  </a:lnTo>
                  <a:lnTo>
                    <a:pt x="104" y="1226"/>
                  </a:lnTo>
                  <a:lnTo>
                    <a:pt x="132" y="1188"/>
                  </a:lnTo>
                  <a:lnTo>
                    <a:pt x="152" y="1155"/>
                  </a:lnTo>
                  <a:lnTo>
                    <a:pt x="155" y="1125"/>
                  </a:lnTo>
                  <a:lnTo>
                    <a:pt x="164" y="1102"/>
                  </a:lnTo>
                  <a:lnTo>
                    <a:pt x="175" y="1074"/>
                  </a:lnTo>
                  <a:lnTo>
                    <a:pt x="187" y="1045"/>
                  </a:lnTo>
                  <a:lnTo>
                    <a:pt x="208" y="1013"/>
                  </a:lnTo>
                  <a:lnTo>
                    <a:pt x="216" y="979"/>
                  </a:lnTo>
                  <a:lnTo>
                    <a:pt x="226" y="942"/>
                  </a:lnTo>
                  <a:lnTo>
                    <a:pt x="240" y="913"/>
                  </a:lnTo>
                  <a:lnTo>
                    <a:pt x="249" y="871"/>
                  </a:lnTo>
                  <a:lnTo>
                    <a:pt x="254" y="837"/>
                  </a:lnTo>
                  <a:lnTo>
                    <a:pt x="254" y="808"/>
                  </a:lnTo>
                  <a:lnTo>
                    <a:pt x="245" y="781"/>
                  </a:lnTo>
                  <a:lnTo>
                    <a:pt x="231" y="752"/>
                  </a:lnTo>
                  <a:lnTo>
                    <a:pt x="208" y="720"/>
                  </a:lnTo>
                  <a:lnTo>
                    <a:pt x="208" y="657"/>
                  </a:lnTo>
                  <a:lnTo>
                    <a:pt x="198" y="601"/>
                  </a:lnTo>
                  <a:lnTo>
                    <a:pt x="184" y="569"/>
                  </a:lnTo>
                  <a:lnTo>
                    <a:pt x="175" y="540"/>
                  </a:lnTo>
                  <a:lnTo>
                    <a:pt x="179" y="521"/>
                  </a:lnTo>
                  <a:lnTo>
                    <a:pt x="947" y="0"/>
                  </a:lnTo>
                  <a:lnTo>
                    <a:pt x="951" y="34"/>
                  </a:lnTo>
                  <a:lnTo>
                    <a:pt x="951" y="85"/>
                  </a:lnTo>
                  <a:lnTo>
                    <a:pt x="956" y="123"/>
                  </a:lnTo>
                  <a:lnTo>
                    <a:pt x="965" y="149"/>
                  </a:lnTo>
                  <a:lnTo>
                    <a:pt x="984" y="154"/>
                  </a:lnTo>
                  <a:lnTo>
                    <a:pt x="997" y="135"/>
                  </a:lnTo>
                  <a:lnTo>
                    <a:pt x="1016" y="126"/>
                  </a:lnTo>
                  <a:lnTo>
                    <a:pt x="1042" y="135"/>
                  </a:lnTo>
                  <a:lnTo>
                    <a:pt x="1056" y="145"/>
                  </a:lnTo>
                  <a:lnTo>
                    <a:pt x="1061" y="163"/>
                  </a:lnTo>
                  <a:lnTo>
                    <a:pt x="1057" y="183"/>
                  </a:lnTo>
                  <a:lnTo>
                    <a:pt x="1097" y="194"/>
                  </a:lnTo>
                  <a:lnTo>
                    <a:pt x="1130" y="191"/>
                  </a:lnTo>
                  <a:lnTo>
                    <a:pt x="1168" y="196"/>
                  </a:lnTo>
                  <a:lnTo>
                    <a:pt x="1197" y="209"/>
                  </a:lnTo>
                  <a:lnTo>
                    <a:pt x="1212" y="199"/>
                  </a:lnTo>
                  <a:lnTo>
                    <a:pt x="1227" y="199"/>
                  </a:lnTo>
                  <a:lnTo>
                    <a:pt x="1237" y="217"/>
                  </a:lnTo>
                  <a:lnTo>
                    <a:pt x="1248" y="276"/>
                  </a:lnTo>
                  <a:lnTo>
                    <a:pt x="1251" y="308"/>
                  </a:lnTo>
                  <a:lnTo>
                    <a:pt x="1262" y="304"/>
                  </a:lnTo>
                  <a:lnTo>
                    <a:pt x="1284" y="279"/>
                  </a:lnTo>
                  <a:lnTo>
                    <a:pt x="1298" y="290"/>
                  </a:lnTo>
                  <a:lnTo>
                    <a:pt x="1305" y="313"/>
                  </a:lnTo>
                  <a:lnTo>
                    <a:pt x="1293" y="327"/>
                  </a:lnTo>
                  <a:lnTo>
                    <a:pt x="1289" y="355"/>
                  </a:lnTo>
                  <a:lnTo>
                    <a:pt x="1346" y="360"/>
                  </a:lnTo>
                  <a:lnTo>
                    <a:pt x="1369" y="374"/>
                  </a:lnTo>
                  <a:lnTo>
                    <a:pt x="1379" y="402"/>
                  </a:lnTo>
                  <a:lnTo>
                    <a:pt x="1389" y="445"/>
                  </a:lnTo>
                  <a:lnTo>
                    <a:pt x="1407" y="474"/>
                  </a:lnTo>
                  <a:lnTo>
                    <a:pt x="1439" y="511"/>
                  </a:lnTo>
                  <a:lnTo>
                    <a:pt x="1452" y="532"/>
                  </a:lnTo>
                  <a:lnTo>
                    <a:pt x="1453" y="549"/>
                  </a:lnTo>
                  <a:lnTo>
                    <a:pt x="1448" y="572"/>
                  </a:lnTo>
                  <a:lnTo>
                    <a:pt x="1424" y="597"/>
                  </a:lnTo>
                  <a:lnTo>
                    <a:pt x="1438" y="613"/>
                  </a:lnTo>
                  <a:lnTo>
                    <a:pt x="1478" y="629"/>
                  </a:lnTo>
                  <a:lnTo>
                    <a:pt x="1524" y="649"/>
                  </a:lnTo>
                  <a:lnTo>
                    <a:pt x="1565" y="681"/>
                  </a:lnTo>
                  <a:lnTo>
                    <a:pt x="1587" y="713"/>
                  </a:lnTo>
                  <a:lnTo>
                    <a:pt x="1594" y="758"/>
                  </a:lnTo>
                  <a:lnTo>
                    <a:pt x="1598" y="771"/>
                  </a:lnTo>
                  <a:lnTo>
                    <a:pt x="1608" y="776"/>
                  </a:lnTo>
                  <a:lnTo>
                    <a:pt x="1612" y="771"/>
                  </a:lnTo>
                  <a:lnTo>
                    <a:pt x="1617" y="709"/>
                  </a:lnTo>
                  <a:lnTo>
                    <a:pt x="1631" y="695"/>
                  </a:lnTo>
                  <a:lnTo>
                    <a:pt x="1661" y="691"/>
                  </a:lnTo>
                  <a:lnTo>
                    <a:pt x="1688" y="695"/>
                  </a:lnTo>
                  <a:lnTo>
                    <a:pt x="1693" y="691"/>
                  </a:lnTo>
                  <a:lnTo>
                    <a:pt x="1693" y="686"/>
                  </a:lnTo>
                  <a:lnTo>
                    <a:pt x="1683" y="677"/>
                  </a:lnTo>
                  <a:lnTo>
                    <a:pt x="1654" y="667"/>
                  </a:lnTo>
                  <a:lnTo>
                    <a:pt x="1651" y="654"/>
                  </a:lnTo>
                  <a:lnTo>
                    <a:pt x="1654" y="648"/>
                  </a:lnTo>
                  <a:lnTo>
                    <a:pt x="1725" y="644"/>
                  </a:lnTo>
                  <a:lnTo>
                    <a:pt x="1743" y="654"/>
                  </a:lnTo>
                  <a:lnTo>
                    <a:pt x="1762" y="706"/>
                  </a:lnTo>
                  <a:lnTo>
                    <a:pt x="1781" y="734"/>
                  </a:lnTo>
                  <a:lnTo>
                    <a:pt x="1809" y="738"/>
                  </a:lnTo>
                  <a:lnTo>
                    <a:pt x="1824" y="748"/>
                  </a:lnTo>
                  <a:lnTo>
                    <a:pt x="1849" y="784"/>
                  </a:lnTo>
                  <a:lnTo>
                    <a:pt x="1945" y="790"/>
                  </a:lnTo>
                  <a:lnTo>
                    <a:pt x="1968" y="784"/>
                  </a:lnTo>
                  <a:lnTo>
                    <a:pt x="1984" y="787"/>
                  </a:lnTo>
                  <a:lnTo>
                    <a:pt x="1979" y="822"/>
                  </a:lnTo>
                  <a:lnTo>
                    <a:pt x="1964" y="857"/>
                  </a:lnTo>
                  <a:lnTo>
                    <a:pt x="1964" y="889"/>
                  </a:lnTo>
                  <a:lnTo>
                    <a:pt x="1968" y="894"/>
                  </a:lnTo>
                  <a:lnTo>
                    <a:pt x="1988" y="894"/>
                  </a:lnTo>
                  <a:lnTo>
                    <a:pt x="1997" y="885"/>
                  </a:lnTo>
                  <a:lnTo>
                    <a:pt x="2002" y="866"/>
                  </a:lnTo>
                  <a:lnTo>
                    <a:pt x="2002" y="837"/>
                  </a:lnTo>
                  <a:lnTo>
                    <a:pt x="2011" y="828"/>
                  </a:lnTo>
                  <a:lnTo>
                    <a:pt x="2049" y="814"/>
                  </a:lnTo>
                  <a:lnTo>
                    <a:pt x="2078" y="804"/>
                  </a:lnTo>
                  <a:lnTo>
                    <a:pt x="2102" y="790"/>
                  </a:lnTo>
                  <a:lnTo>
                    <a:pt x="2112" y="768"/>
                  </a:lnTo>
                  <a:lnTo>
                    <a:pt x="2107" y="758"/>
                  </a:lnTo>
                  <a:lnTo>
                    <a:pt x="2078" y="741"/>
                  </a:lnTo>
                  <a:lnTo>
                    <a:pt x="2073" y="732"/>
                  </a:lnTo>
                  <a:lnTo>
                    <a:pt x="2078" y="718"/>
                  </a:lnTo>
                  <a:lnTo>
                    <a:pt x="2091" y="706"/>
                  </a:lnTo>
                  <a:lnTo>
                    <a:pt x="2095" y="695"/>
                  </a:lnTo>
                  <a:lnTo>
                    <a:pt x="2078" y="645"/>
                  </a:lnTo>
                  <a:lnTo>
                    <a:pt x="2078" y="621"/>
                  </a:lnTo>
                  <a:lnTo>
                    <a:pt x="2090" y="592"/>
                  </a:lnTo>
                  <a:lnTo>
                    <a:pt x="2119" y="564"/>
                  </a:lnTo>
                  <a:lnTo>
                    <a:pt x="2132" y="535"/>
                  </a:lnTo>
                  <a:lnTo>
                    <a:pt x="2160" y="515"/>
                  </a:lnTo>
                  <a:lnTo>
                    <a:pt x="2199" y="515"/>
                  </a:lnTo>
                  <a:lnTo>
                    <a:pt x="2208" y="529"/>
                  </a:lnTo>
                  <a:lnTo>
                    <a:pt x="2212" y="564"/>
                  </a:lnTo>
                  <a:lnTo>
                    <a:pt x="2221" y="584"/>
                  </a:lnTo>
                  <a:lnTo>
                    <a:pt x="2221" y="615"/>
                  </a:lnTo>
                  <a:lnTo>
                    <a:pt x="2240" y="631"/>
                  </a:lnTo>
                  <a:lnTo>
                    <a:pt x="2249" y="643"/>
                  </a:lnTo>
                  <a:lnTo>
                    <a:pt x="2248" y="656"/>
                  </a:lnTo>
                  <a:lnTo>
                    <a:pt x="2232" y="667"/>
                  </a:lnTo>
                  <a:lnTo>
                    <a:pt x="2212" y="668"/>
                  </a:lnTo>
                  <a:lnTo>
                    <a:pt x="2204" y="674"/>
                  </a:lnTo>
                  <a:lnTo>
                    <a:pt x="2200" y="691"/>
                  </a:lnTo>
                  <a:lnTo>
                    <a:pt x="2228" y="731"/>
                  </a:lnTo>
                  <a:lnTo>
                    <a:pt x="2228" y="763"/>
                  </a:lnTo>
                  <a:lnTo>
                    <a:pt x="2228" y="799"/>
                  </a:lnTo>
                  <a:lnTo>
                    <a:pt x="2240" y="828"/>
                  </a:lnTo>
                  <a:lnTo>
                    <a:pt x="2262" y="836"/>
                  </a:lnTo>
                  <a:lnTo>
                    <a:pt x="2280" y="812"/>
                  </a:lnTo>
                  <a:lnTo>
                    <a:pt x="2280" y="787"/>
                  </a:lnTo>
                  <a:lnTo>
                    <a:pt x="2268" y="763"/>
                  </a:lnTo>
                  <a:lnTo>
                    <a:pt x="2273" y="743"/>
                  </a:lnTo>
                  <a:lnTo>
                    <a:pt x="2290" y="744"/>
                  </a:lnTo>
                  <a:lnTo>
                    <a:pt x="2304" y="759"/>
                  </a:lnTo>
                  <a:lnTo>
                    <a:pt x="2316" y="812"/>
                  </a:lnTo>
                  <a:lnTo>
                    <a:pt x="2308" y="860"/>
                  </a:lnTo>
                  <a:lnTo>
                    <a:pt x="2313" y="889"/>
                  </a:lnTo>
                  <a:lnTo>
                    <a:pt x="2322" y="900"/>
                  </a:lnTo>
                  <a:lnTo>
                    <a:pt x="2357" y="899"/>
                  </a:lnTo>
                  <a:lnTo>
                    <a:pt x="2371" y="883"/>
                  </a:lnTo>
                  <a:lnTo>
                    <a:pt x="2383" y="857"/>
                  </a:lnTo>
                  <a:lnTo>
                    <a:pt x="2406" y="836"/>
                  </a:lnTo>
                  <a:lnTo>
                    <a:pt x="2414" y="812"/>
                  </a:lnTo>
                  <a:lnTo>
                    <a:pt x="2418" y="752"/>
                  </a:lnTo>
                  <a:lnTo>
                    <a:pt x="2426" y="738"/>
                  </a:lnTo>
                  <a:lnTo>
                    <a:pt x="2437" y="730"/>
                  </a:lnTo>
                  <a:lnTo>
                    <a:pt x="2456" y="732"/>
                  </a:lnTo>
                  <a:lnTo>
                    <a:pt x="2472" y="743"/>
                  </a:lnTo>
                  <a:lnTo>
                    <a:pt x="2483" y="755"/>
                  </a:lnTo>
                  <a:lnTo>
                    <a:pt x="2487" y="794"/>
                  </a:lnTo>
                  <a:lnTo>
                    <a:pt x="2513" y="786"/>
                  </a:lnTo>
                  <a:lnTo>
                    <a:pt x="2527" y="790"/>
                  </a:lnTo>
                  <a:lnTo>
                    <a:pt x="2533" y="798"/>
                  </a:lnTo>
                  <a:lnTo>
                    <a:pt x="2531" y="812"/>
                  </a:lnTo>
                  <a:lnTo>
                    <a:pt x="2506" y="819"/>
                  </a:lnTo>
                  <a:lnTo>
                    <a:pt x="2491" y="836"/>
                  </a:lnTo>
                  <a:lnTo>
                    <a:pt x="2478" y="874"/>
                  </a:lnTo>
                  <a:lnTo>
                    <a:pt x="2491" y="883"/>
                  </a:lnTo>
                  <a:lnTo>
                    <a:pt x="2483" y="904"/>
                  </a:lnTo>
                  <a:lnTo>
                    <a:pt x="2503" y="908"/>
                  </a:lnTo>
                  <a:lnTo>
                    <a:pt x="2513" y="928"/>
                  </a:lnTo>
                  <a:lnTo>
                    <a:pt x="2527" y="941"/>
                  </a:lnTo>
                  <a:lnTo>
                    <a:pt x="2527" y="951"/>
                  </a:lnTo>
                  <a:lnTo>
                    <a:pt x="2474" y="1000"/>
                  </a:lnTo>
                  <a:lnTo>
                    <a:pt x="2459" y="1009"/>
                  </a:lnTo>
                  <a:lnTo>
                    <a:pt x="2442" y="1000"/>
                  </a:lnTo>
                  <a:lnTo>
                    <a:pt x="2431" y="981"/>
                  </a:lnTo>
                  <a:lnTo>
                    <a:pt x="2414" y="992"/>
                  </a:lnTo>
                  <a:lnTo>
                    <a:pt x="2391" y="1009"/>
                  </a:lnTo>
                  <a:lnTo>
                    <a:pt x="2378" y="1009"/>
                  </a:lnTo>
                  <a:lnTo>
                    <a:pt x="2348" y="987"/>
                  </a:lnTo>
                  <a:lnTo>
                    <a:pt x="2331" y="985"/>
                  </a:lnTo>
                  <a:lnTo>
                    <a:pt x="2323" y="992"/>
                  </a:lnTo>
                  <a:lnTo>
                    <a:pt x="2327" y="1009"/>
                  </a:lnTo>
                  <a:lnTo>
                    <a:pt x="2340" y="1024"/>
                  </a:lnTo>
                  <a:lnTo>
                    <a:pt x="2327" y="1036"/>
                  </a:lnTo>
                  <a:lnTo>
                    <a:pt x="2289" y="1047"/>
                  </a:lnTo>
                  <a:lnTo>
                    <a:pt x="2251" y="1041"/>
                  </a:lnTo>
                  <a:lnTo>
                    <a:pt x="2225" y="1015"/>
                  </a:lnTo>
                  <a:lnTo>
                    <a:pt x="2200" y="1004"/>
                  </a:lnTo>
                  <a:lnTo>
                    <a:pt x="2177" y="1009"/>
                  </a:lnTo>
                  <a:lnTo>
                    <a:pt x="2173" y="1041"/>
                  </a:lnTo>
                  <a:lnTo>
                    <a:pt x="2208" y="1073"/>
                  </a:lnTo>
                  <a:lnTo>
                    <a:pt x="2232" y="1084"/>
                  </a:lnTo>
                  <a:lnTo>
                    <a:pt x="2244" y="1112"/>
                  </a:lnTo>
                  <a:lnTo>
                    <a:pt x="2216" y="1144"/>
                  </a:lnTo>
                  <a:lnTo>
                    <a:pt x="2128" y="1178"/>
                  </a:lnTo>
                  <a:lnTo>
                    <a:pt x="2093" y="1171"/>
                  </a:lnTo>
                  <a:lnTo>
                    <a:pt x="2068" y="1160"/>
                  </a:lnTo>
                  <a:lnTo>
                    <a:pt x="2053" y="1165"/>
                  </a:lnTo>
                  <a:lnTo>
                    <a:pt x="2045" y="1184"/>
                  </a:lnTo>
                  <a:lnTo>
                    <a:pt x="2057" y="1197"/>
                  </a:lnTo>
                  <a:lnTo>
                    <a:pt x="2068" y="1214"/>
                  </a:lnTo>
                  <a:lnTo>
                    <a:pt x="2057" y="1229"/>
                  </a:lnTo>
                  <a:lnTo>
                    <a:pt x="1958" y="1284"/>
                  </a:lnTo>
                  <a:lnTo>
                    <a:pt x="1940" y="1302"/>
                  </a:lnTo>
                  <a:lnTo>
                    <a:pt x="1940" y="1311"/>
                  </a:lnTo>
                  <a:lnTo>
                    <a:pt x="1917" y="1334"/>
                  </a:lnTo>
                  <a:lnTo>
                    <a:pt x="1890" y="1353"/>
                  </a:lnTo>
                  <a:lnTo>
                    <a:pt x="1861" y="1376"/>
                  </a:lnTo>
                  <a:lnTo>
                    <a:pt x="1827" y="1386"/>
                  </a:lnTo>
                  <a:lnTo>
                    <a:pt x="1827" y="1397"/>
                  </a:lnTo>
                  <a:lnTo>
                    <a:pt x="1838" y="1423"/>
                  </a:lnTo>
                  <a:lnTo>
                    <a:pt x="1824" y="1453"/>
                  </a:lnTo>
                  <a:lnTo>
                    <a:pt x="1813" y="1490"/>
                  </a:lnTo>
                  <a:lnTo>
                    <a:pt x="1827" y="1509"/>
                  </a:lnTo>
                  <a:lnTo>
                    <a:pt x="1870" y="1518"/>
                  </a:lnTo>
                  <a:lnTo>
                    <a:pt x="1884" y="1523"/>
                  </a:lnTo>
                  <a:lnTo>
                    <a:pt x="1890" y="1532"/>
                  </a:lnTo>
                  <a:lnTo>
                    <a:pt x="1894" y="1594"/>
                  </a:lnTo>
                  <a:lnTo>
                    <a:pt x="1890" y="1632"/>
                  </a:lnTo>
                  <a:lnTo>
                    <a:pt x="1890" y="1660"/>
                  </a:lnTo>
                  <a:lnTo>
                    <a:pt x="1903" y="1679"/>
                  </a:lnTo>
                  <a:lnTo>
                    <a:pt x="1926" y="1679"/>
                  </a:lnTo>
                  <a:lnTo>
                    <a:pt x="1956" y="1665"/>
                  </a:lnTo>
                  <a:lnTo>
                    <a:pt x="1973" y="1665"/>
                  </a:lnTo>
                  <a:lnTo>
                    <a:pt x="2002" y="1684"/>
                  </a:lnTo>
                  <a:lnTo>
                    <a:pt x="2035" y="1718"/>
                  </a:lnTo>
                  <a:lnTo>
                    <a:pt x="2063" y="1727"/>
                  </a:lnTo>
                  <a:lnTo>
                    <a:pt x="2086" y="1746"/>
                  </a:lnTo>
                  <a:lnTo>
                    <a:pt x="2104" y="1769"/>
                  </a:lnTo>
                  <a:lnTo>
                    <a:pt x="2104" y="1802"/>
                  </a:lnTo>
                  <a:lnTo>
                    <a:pt x="2114" y="1811"/>
                  </a:lnTo>
                  <a:lnTo>
                    <a:pt x="2171" y="1830"/>
                  </a:lnTo>
                  <a:lnTo>
                    <a:pt x="2236" y="1844"/>
                  </a:lnTo>
                  <a:lnTo>
                    <a:pt x="2268" y="1864"/>
                  </a:lnTo>
                  <a:lnTo>
                    <a:pt x="2324" y="1887"/>
                  </a:lnTo>
                  <a:lnTo>
                    <a:pt x="2354" y="1892"/>
                  </a:lnTo>
                  <a:lnTo>
                    <a:pt x="2368" y="1902"/>
                  </a:lnTo>
                  <a:lnTo>
                    <a:pt x="2378" y="1912"/>
                  </a:lnTo>
                  <a:lnTo>
                    <a:pt x="2378" y="1931"/>
                  </a:lnTo>
                  <a:lnTo>
                    <a:pt x="2371" y="1942"/>
                  </a:lnTo>
                  <a:lnTo>
                    <a:pt x="2354" y="1952"/>
                  </a:lnTo>
                  <a:lnTo>
                    <a:pt x="2350" y="1966"/>
                  </a:lnTo>
                  <a:lnTo>
                    <a:pt x="2349" y="1980"/>
                  </a:lnTo>
                  <a:lnTo>
                    <a:pt x="2362" y="2011"/>
                  </a:lnTo>
                  <a:lnTo>
                    <a:pt x="2362" y="2056"/>
                  </a:lnTo>
                  <a:lnTo>
                    <a:pt x="2374" y="2144"/>
                  </a:lnTo>
                  <a:lnTo>
                    <a:pt x="2401" y="2175"/>
                  </a:lnTo>
                  <a:lnTo>
                    <a:pt x="2423" y="2237"/>
                  </a:lnTo>
                  <a:lnTo>
                    <a:pt x="2453" y="2240"/>
                  </a:lnTo>
                  <a:lnTo>
                    <a:pt x="2481" y="2214"/>
                  </a:lnTo>
                  <a:lnTo>
                    <a:pt x="2485" y="2245"/>
                  </a:lnTo>
                  <a:lnTo>
                    <a:pt x="2515" y="2245"/>
                  </a:lnTo>
                  <a:lnTo>
                    <a:pt x="2541" y="2223"/>
                  </a:lnTo>
                  <a:lnTo>
                    <a:pt x="2559" y="2164"/>
                  </a:lnTo>
                  <a:lnTo>
                    <a:pt x="2559" y="2126"/>
                  </a:lnTo>
                  <a:lnTo>
                    <a:pt x="2519" y="2020"/>
                  </a:lnTo>
                  <a:lnTo>
                    <a:pt x="2519" y="1980"/>
                  </a:lnTo>
                  <a:lnTo>
                    <a:pt x="2537" y="1962"/>
                  </a:lnTo>
                  <a:lnTo>
                    <a:pt x="2581" y="1944"/>
                  </a:lnTo>
                  <a:lnTo>
                    <a:pt x="2629" y="1897"/>
                  </a:lnTo>
                  <a:lnTo>
                    <a:pt x="2651" y="1830"/>
                  </a:lnTo>
                  <a:lnTo>
                    <a:pt x="2646" y="1773"/>
                  </a:lnTo>
                  <a:lnTo>
                    <a:pt x="2629" y="1724"/>
                  </a:lnTo>
                  <a:lnTo>
                    <a:pt x="2603" y="1681"/>
                  </a:lnTo>
                  <a:lnTo>
                    <a:pt x="2576" y="1661"/>
                  </a:lnTo>
                  <a:lnTo>
                    <a:pt x="2570" y="1645"/>
                  </a:lnTo>
                  <a:lnTo>
                    <a:pt x="2576" y="1614"/>
                  </a:lnTo>
                  <a:lnTo>
                    <a:pt x="2594" y="1589"/>
                  </a:lnTo>
                  <a:lnTo>
                    <a:pt x="2633" y="1583"/>
                  </a:lnTo>
                  <a:lnTo>
                    <a:pt x="2652" y="1563"/>
                  </a:lnTo>
                  <a:lnTo>
                    <a:pt x="2654" y="1533"/>
                  </a:lnTo>
                  <a:lnTo>
                    <a:pt x="2646" y="1505"/>
                  </a:lnTo>
                  <a:lnTo>
                    <a:pt x="2628" y="1476"/>
                  </a:lnTo>
                  <a:lnTo>
                    <a:pt x="2624" y="1459"/>
                  </a:lnTo>
                  <a:lnTo>
                    <a:pt x="2626" y="1429"/>
                  </a:lnTo>
                  <a:lnTo>
                    <a:pt x="2629" y="1393"/>
                  </a:lnTo>
                  <a:lnTo>
                    <a:pt x="2619" y="1349"/>
                  </a:lnTo>
                  <a:lnTo>
                    <a:pt x="2633" y="1313"/>
                  </a:lnTo>
                  <a:lnTo>
                    <a:pt x="2654" y="1311"/>
                  </a:lnTo>
                  <a:lnTo>
                    <a:pt x="2672" y="1320"/>
                  </a:lnTo>
                  <a:lnTo>
                    <a:pt x="2697" y="1340"/>
                  </a:lnTo>
                  <a:lnTo>
                    <a:pt x="2719" y="1347"/>
                  </a:lnTo>
                  <a:lnTo>
                    <a:pt x="2751" y="1344"/>
                  </a:lnTo>
                  <a:lnTo>
                    <a:pt x="2774" y="1333"/>
                  </a:lnTo>
                  <a:lnTo>
                    <a:pt x="2801" y="1334"/>
                  </a:lnTo>
                  <a:lnTo>
                    <a:pt x="2827" y="1350"/>
                  </a:lnTo>
                  <a:lnTo>
                    <a:pt x="2847" y="1372"/>
                  </a:lnTo>
                  <a:lnTo>
                    <a:pt x="2863" y="1411"/>
                  </a:lnTo>
                  <a:lnTo>
                    <a:pt x="2881" y="1434"/>
                  </a:lnTo>
                  <a:lnTo>
                    <a:pt x="2911" y="1452"/>
                  </a:lnTo>
                  <a:lnTo>
                    <a:pt x="2943" y="1459"/>
                  </a:lnTo>
                  <a:lnTo>
                    <a:pt x="2984" y="1457"/>
                  </a:lnTo>
                  <a:lnTo>
                    <a:pt x="2992" y="1476"/>
                  </a:lnTo>
                  <a:lnTo>
                    <a:pt x="2992" y="1491"/>
                  </a:lnTo>
                  <a:lnTo>
                    <a:pt x="2974" y="1513"/>
                  </a:lnTo>
                  <a:lnTo>
                    <a:pt x="2992" y="1557"/>
                  </a:lnTo>
                  <a:lnTo>
                    <a:pt x="2996" y="1578"/>
                  </a:lnTo>
                  <a:lnTo>
                    <a:pt x="2982" y="1627"/>
                  </a:lnTo>
                  <a:lnTo>
                    <a:pt x="2996" y="1640"/>
                  </a:lnTo>
                  <a:lnTo>
                    <a:pt x="3027" y="1640"/>
                  </a:lnTo>
                  <a:lnTo>
                    <a:pt x="3057" y="1676"/>
                  </a:lnTo>
                  <a:lnTo>
                    <a:pt x="3083" y="1684"/>
                  </a:lnTo>
                  <a:lnTo>
                    <a:pt x="3119" y="1684"/>
                  </a:lnTo>
                  <a:lnTo>
                    <a:pt x="3159" y="1661"/>
                  </a:lnTo>
                  <a:lnTo>
                    <a:pt x="3179" y="1622"/>
                  </a:lnTo>
                  <a:lnTo>
                    <a:pt x="3171" y="1583"/>
                  </a:lnTo>
                  <a:lnTo>
                    <a:pt x="3152" y="1567"/>
                  </a:lnTo>
                  <a:lnTo>
                    <a:pt x="3164" y="1536"/>
                  </a:lnTo>
                  <a:lnTo>
                    <a:pt x="3188" y="1509"/>
                  </a:lnTo>
                  <a:lnTo>
                    <a:pt x="3198" y="1486"/>
                  </a:lnTo>
                  <a:lnTo>
                    <a:pt x="3223" y="1507"/>
                  </a:lnTo>
                  <a:lnTo>
                    <a:pt x="3241" y="1531"/>
                  </a:lnTo>
                  <a:lnTo>
                    <a:pt x="3267" y="1551"/>
                  </a:lnTo>
                  <a:lnTo>
                    <a:pt x="3307" y="1610"/>
                  </a:lnTo>
                  <a:lnTo>
                    <a:pt x="3364" y="1661"/>
                  </a:lnTo>
                  <a:lnTo>
                    <a:pt x="3376" y="1724"/>
                  </a:lnTo>
                  <a:lnTo>
                    <a:pt x="3412" y="1768"/>
                  </a:lnTo>
                  <a:lnTo>
                    <a:pt x="3406" y="1843"/>
                  </a:lnTo>
                  <a:lnTo>
                    <a:pt x="3452" y="1865"/>
                  </a:lnTo>
                  <a:lnTo>
                    <a:pt x="3492" y="1915"/>
                  </a:lnTo>
                  <a:lnTo>
                    <a:pt x="3508" y="1922"/>
                  </a:lnTo>
                  <a:lnTo>
                    <a:pt x="3551" y="1915"/>
                  </a:lnTo>
                  <a:lnTo>
                    <a:pt x="3590" y="1926"/>
                  </a:lnTo>
                  <a:lnTo>
                    <a:pt x="3608" y="1921"/>
                  </a:lnTo>
                  <a:lnTo>
                    <a:pt x="3613" y="1921"/>
                  </a:lnTo>
                  <a:lnTo>
                    <a:pt x="3627" y="1930"/>
                  </a:lnTo>
                  <a:lnTo>
                    <a:pt x="3627" y="1944"/>
                  </a:lnTo>
                  <a:lnTo>
                    <a:pt x="3608" y="1972"/>
                  </a:lnTo>
                  <a:lnTo>
                    <a:pt x="3580" y="1981"/>
                  </a:lnTo>
                  <a:lnTo>
                    <a:pt x="3548" y="2006"/>
                  </a:lnTo>
                  <a:lnTo>
                    <a:pt x="3530" y="2034"/>
                  </a:lnTo>
                  <a:lnTo>
                    <a:pt x="3531" y="2056"/>
                  </a:lnTo>
                  <a:lnTo>
                    <a:pt x="3543" y="2062"/>
                  </a:lnTo>
                  <a:lnTo>
                    <a:pt x="3575" y="2041"/>
                  </a:lnTo>
                  <a:lnTo>
                    <a:pt x="3608" y="2016"/>
                  </a:lnTo>
                  <a:lnTo>
                    <a:pt x="3643" y="1985"/>
                  </a:lnTo>
                  <a:lnTo>
                    <a:pt x="3665" y="1981"/>
                  </a:lnTo>
                  <a:lnTo>
                    <a:pt x="3674" y="1989"/>
                  </a:lnTo>
                  <a:lnTo>
                    <a:pt x="3671" y="2008"/>
                  </a:lnTo>
                  <a:lnTo>
                    <a:pt x="3674" y="2017"/>
                  </a:lnTo>
                  <a:lnTo>
                    <a:pt x="3685" y="2022"/>
                  </a:lnTo>
                  <a:lnTo>
                    <a:pt x="3706" y="2007"/>
                  </a:lnTo>
                  <a:lnTo>
                    <a:pt x="3717" y="2007"/>
                  </a:lnTo>
                  <a:lnTo>
                    <a:pt x="3726" y="2016"/>
                  </a:lnTo>
                  <a:lnTo>
                    <a:pt x="3731" y="2041"/>
                  </a:lnTo>
                  <a:lnTo>
                    <a:pt x="3736" y="2076"/>
                  </a:lnTo>
                  <a:lnTo>
                    <a:pt x="3753" y="2090"/>
                  </a:lnTo>
                  <a:lnTo>
                    <a:pt x="3750" y="2130"/>
                  </a:lnTo>
                  <a:lnTo>
                    <a:pt x="3741" y="2155"/>
                  </a:lnTo>
                  <a:lnTo>
                    <a:pt x="3726" y="2176"/>
                  </a:lnTo>
                  <a:lnTo>
                    <a:pt x="3695" y="2195"/>
                  </a:lnTo>
                  <a:lnTo>
                    <a:pt x="3670" y="2199"/>
                  </a:lnTo>
                  <a:lnTo>
                    <a:pt x="3651" y="2232"/>
                  </a:lnTo>
                  <a:lnTo>
                    <a:pt x="3613" y="2290"/>
                  </a:lnTo>
                  <a:lnTo>
                    <a:pt x="3580" y="2311"/>
                  </a:lnTo>
                  <a:lnTo>
                    <a:pt x="3506" y="2322"/>
                  </a:lnTo>
                  <a:lnTo>
                    <a:pt x="3439" y="2327"/>
                  </a:lnTo>
                  <a:lnTo>
                    <a:pt x="3398" y="2327"/>
                  </a:lnTo>
                  <a:lnTo>
                    <a:pt x="3315" y="2332"/>
                  </a:lnTo>
                  <a:lnTo>
                    <a:pt x="3206" y="2337"/>
                  </a:lnTo>
                  <a:lnTo>
                    <a:pt x="3173" y="2370"/>
                  </a:lnTo>
                  <a:lnTo>
                    <a:pt x="3164" y="2402"/>
                  </a:lnTo>
                  <a:lnTo>
                    <a:pt x="3135" y="2422"/>
                  </a:lnTo>
                  <a:lnTo>
                    <a:pt x="3109" y="2436"/>
                  </a:lnTo>
                  <a:lnTo>
                    <a:pt x="3093" y="2454"/>
                  </a:lnTo>
                  <a:lnTo>
                    <a:pt x="3079" y="2487"/>
                  </a:lnTo>
                  <a:lnTo>
                    <a:pt x="3065" y="2516"/>
                  </a:lnTo>
                  <a:lnTo>
                    <a:pt x="3023" y="2564"/>
                  </a:lnTo>
                  <a:lnTo>
                    <a:pt x="2986" y="2620"/>
                  </a:lnTo>
                  <a:lnTo>
                    <a:pt x="2980" y="2629"/>
                  </a:lnTo>
                  <a:lnTo>
                    <a:pt x="2986" y="2639"/>
                  </a:lnTo>
                  <a:lnTo>
                    <a:pt x="2989" y="2644"/>
                  </a:lnTo>
                  <a:lnTo>
                    <a:pt x="3000" y="2644"/>
                  </a:lnTo>
                  <a:lnTo>
                    <a:pt x="3014" y="2634"/>
                  </a:lnTo>
                  <a:lnTo>
                    <a:pt x="3027" y="2638"/>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solidFill>
                  <a:schemeClr val="accent2">
                    <a:lumMod val="60000"/>
                    <a:lumOff val="40000"/>
                  </a:schemeClr>
                </a:solidFill>
                <a:latin typeface="Arial" pitchFamily="34" charset="0"/>
                <a:cs typeface="Arial" pitchFamily="34" charset="0"/>
              </a:endParaRPr>
            </a:p>
          </p:txBody>
        </p:sp>
        <p:sp>
          <p:nvSpPr>
            <p:cNvPr id="278" name="Freeform 277"/>
            <p:cNvSpPr>
              <a:spLocks/>
            </p:cNvSpPr>
            <p:nvPr/>
          </p:nvSpPr>
          <p:spPr bwMode="auto">
            <a:xfrm rot="21045919">
              <a:off x="1331880" y="2772988"/>
              <a:ext cx="1657819" cy="983269"/>
            </a:xfrm>
            <a:custGeom>
              <a:avLst/>
              <a:gdLst/>
              <a:ahLst/>
              <a:cxnLst>
                <a:cxn ang="0">
                  <a:pos x="2336" y="2161"/>
                </a:cxn>
                <a:cxn ang="0">
                  <a:pos x="2470" y="2188"/>
                </a:cxn>
                <a:cxn ang="0">
                  <a:pos x="2556" y="2376"/>
                </a:cxn>
                <a:cxn ang="0">
                  <a:pos x="2573" y="2457"/>
                </a:cxn>
                <a:cxn ang="0">
                  <a:pos x="2662" y="2612"/>
                </a:cxn>
                <a:cxn ang="0">
                  <a:pos x="2761" y="2494"/>
                </a:cxn>
                <a:cxn ang="0">
                  <a:pos x="2699" y="2178"/>
                </a:cxn>
                <a:cxn ang="0">
                  <a:pos x="2740" y="2003"/>
                </a:cxn>
                <a:cxn ang="0">
                  <a:pos x="2905" y="1876"/>
                </a:cxn>
                <a:cxn ang="0">
                  <a:pos x="3059" y="1785"/>
                </a:cxn>
                <a:cxn ang="0">
                  <a:pos x="3062" y="1702"/>
                </a:cxn>
                <a:cxn ang="0">
                  <a:pos x="3046" y="1548"/>
                </a:cxn>
                <a:cxn ang="0">
                  <a:pos x="3072" y="1488"/>
                </a:cxn>
                <a:cxn ang="0">
                  <a:pos x="3108" y="1587"/>
                </a:cxn>
                <a:cxn ang="0">
                  <a:pos x="3117" y="1433"/>
                </a:cxn>
                <a:cxn ang="0">
                  <a:pos x="3191" y="1442"/>
                </a:cxn>
                <a:cxn ang="0">
                  <a:pos x="3267" y="1280"/>
                </a:cxn>
                <a:cxn ang="0">
                  <a:pos x="3440" y="1223"/>
                </a:cxn>
                <a:cxn ang="0">
                  <a:pos x="3443" y="1095"/>
                </a:cxn>
                <a:cxn ang="0">
                  <a:pos x="3613" y="976"/>
                </a:cxn>
                <a:cxn ang="0">
                  <a:pos x="3655" y="924"/>
                </a:cxn>
                <a:cxn ang="0">
                  <a:pos x="3559" y="736"/>
                </a:cxn>
                <a:cxn ang="0">
                  <a:pos x="3429" y="887"/>
                </a:cxn>
                <a:cxn ang="0">
                  <a:pos x="3165" y="937"/>
                </a:cxn>
                <a:cxn ang="0">
                  <a:pos x="2912" y="1079"/>
                </a:cxn>
                <a:cxn ang="0">
                  <a:pos x="2672" y="1195"/>
                </a:cxn>
                <a:cxn ang="0">
                  <a:pos x="2699" y="1043"/>
                </a:cxn>
                <a:cxn ang="0">
                  <a:pos x="2606" y="773"/>
                </a:cxn>
                <a:cxn ang="0">
                  <a:pos x="2357" y="603"/>
                </a:cxn>
                <a:cxn ang="0">
                  <a:pos x="2133" y="517"/>
                </a:cxn>
                <a:cxn ang="0">
                  <a:pos x="563" y="36"/>
                </a:cxn>
                <a:cxn ang="0">
                  <a:pos x="486" y="139"/>
                </a:cxn>
                <a:cxn ang="0">
                  <a:pos x="460" y="18"/>
                </a:cxn>
                <a:cxn ang="0">
                  <a:pos x="394" y="106"/>
                </a:cxn>
                <a:cxn ang="0">
                  <a:pos x="267" y="276"/>
                </a:cxn>
                <a:cxn ang="0">
                  <a:pos x="151" y="453"/>
                </a:cxn>
                <a:cxn ang="0">
                  <a:pos x="38" y="640"/>
                </a:cxn>
                <a:cxn ang="0">
                  <a:pos x="19" y="825"/>
                </a:cxn>
                <a:cxn ang="0">
                  <a:pos x="3" y="928"/>
                </a:cxn>
                <a:cxn ang="0">
                  <a:pos x="27" y="1171"/>
                </a:cxn>
                <a:cxn ang="0">
                  <a:pos x="132" y="1359"/>
                </a:cxn>
                <a:cxn ang="0">
                  <a:pos x="290" y="1510"/>
                </a:cxn>
                <a:cxn ang="0">
                  <a:pos x="452" y="1648"/>
                </a:cxn>
                <a:cxn ang="0">
                  <a:pos x="633" y="1742"/>
                </a:cxn>
                <a:cxn ang="0">
                  <a:pos x="802" y="1738"/>
                </a:cxn>
                <a:cxn ang="0">
                  <a:pos x="923" y="1850"/>
                </a:cxn>
                <a:cxn ang="0">
                  <a:pos x="1013" y="2036"/>
                </a:cxn>
                <a:cxn ang="0">
                  <a:pos x="1167" y="2017"/>
                </a:cxn>
                <a:cxn ang="0">
                  <a:pos x="1283" y="2315"/>
                </a:cxn>
                <a:cxn ang="0">
                  <a:pos x="1415" y="2394"/>
                </a:cxn>
                <a:cxn ang="0">
                  <a:pos x="1490" y="2219"/>
                </a:cxn>
                <a:cxn ang="0">
                  <a:pos x="1652" y="2105"/>
                </a:cxn>
                <a:cxn ang="0">
                  <a:pos x="1763" y="2124"/>
                </a:cxn>
                <a:cxn ang="0">
                  <a:pos x="1912" y="2159"/>
                </a:cxn>
                <a:cxn ang="0">
                  <a:pos x="2066" y="2178"/>
                </a:cxn>
                <a:cxn ang="0">
                  <a:pos x="2002" y="2122"/>
                </a:cxn>
              </a:cxnLst>
              <a:rect l="0" t="0" r="r" b="b"/>
              <a:pathLst>
                <a:path w="3674" h="2636">
                  <a:moveTo>
                    <a:pt x="2097" y="2110"/>
                  </a:moveTo>
                  <a:lnTo>
                    <a:pt x="2161" y="2108"/>
                  </a:lnTo>
                  <a:lnTo>
                    <a:pt x="2174" y="2122"/>
                  </a:lnTo>
                  <a:lnTo>
                    <a:pt x="2190" y="2129"/>
                  </a:lnTo>
                  <a:lnTo>
                    <a:pt x="2306" y="2133"/>
                  </a:lnTo>
                  <a:lnTo>
                    <a:pt x="2336" y="2161"/>
                  </a:lnTo>
                  <a:lnTo>
                    <a:pt x="2352" y="2200"/>
                  </a:lnTo>
                  <a:lnTo>
                    <a:pt x="2374" y="2211"/>
                  </a:lnTo>
                  <a:lnTo>
                    <a:pt x="2410" y="2211"/>
                  </a:lnTo>
                  <a:lnTo>
                    <a:pt x="2433" y="2188"/>
                  </a:lnTo>
                  <a:lnTo>
                    <a:pt x="2451" y="2178"/>
                  </a:lnTo>
                  <a:lnTo>
                    <a:pt x="2470" y="2188"/>
                  </a:lnTo>
                  <a:lnTo>
                    <a:pt x="2498" y="2214"/>
                  </a:lnTo>
                  <a:lnTo>
                    <a:pt x="2532" y="2259"/>
                  </a:lnTo>
                  <a:lnTo>
                    <a:pt x="2544" y="2292"/>
                  </a:lnTo>
                  <a:lnTo>
                    <a:pt x="2544" y="2319"/>
                  </a:lnTo>
                  <a:lnTo>
                    <a:pt x="2549" y="2371"/>
                  </a:lnTo>
                  <a:lnTo>
                    <a:pt x="2556" y="2376"/>
                  </a:lnTo>
                  <a:lnTo>
                    <a:pt x="2572" y="2372"/>
                  </a:lnTo>
                  <a:lnTo>
                    <a:pt x="2584" y="2384"/>
                  </a:lnTo>
                  <a:lnTo>
                    <a:pt x="2582" y="2397"/>
                  </a:lnTo>
                  <a:lnTo>
                    <a:pt x="2563" y="2415"/>
                  </a:lnTo>
                  <a:lnTo>
                    <a:pt x="2563" y="2429"/>
                  </a:lnTo>
                  <a:lnTo>
                    <a:pt x="2573" y="2457"/>
                  </a:lnTo>
                  <a:lnTo>
                    <a:pt x="2599" y="2470"/>
                  </a:lnTo>
                  <a:lnTo>
                    <a:pt x="2609" y="2485"/>
                  </a:lnTo>
                  <a:lnTo>
                    <a:pt x="2620" y="2527"/>
                  </a:lnTo>
                  <a:lnTo>
                    <a:pt x="2639" y="2555"/>
                  </a:lnTo>
                  <a:lnTo>
                    <a:pt x="2653" y="2578"/>
                  </a:lnTo>
                  <a:lnTo>
                    <a:pt x="2662" y="2612"/>
                  </a:lnTo>
                  <a:lnTo>
                    <a:pt x="2694" y="2636"/>
                  </a:lnTo>
                  <a:lnTo>
                    <a:pt x="2709" y="2636"/>
                  </a:lnTo>
                  <a:lnTo>
                    <a:pt x="2732" y="2608"/>
                  </a:lnTo>
                  <a:lnTo>
                    <a:pt x="2740" y="2578"/>
                  </a:lnTo>
                  <a:lnTo>
                    <a:pt x="2757" y="2529"/>
                  </a:lnTo>
                  <a:lnTo>
                    <a:pt x="2761" y="2494"/>
                  </a:lnTo>
                  <a:lnTo>
                    <a:pt x="2746" y="2415"/>
                  </a:lnTo>
                  <a:lnTo>
                    <a:pt x="2727" y="2358"/>
                  </a:lnTo>
                  <a:lnTo>
                    <a:pt x="2722" y="2310"/>
                  </a:lnTo>
                  <a:lnTo>
                    <a:pt x="2718" y="2259"/>
                  </a:lnTo>
                  <a:lnTo>
                    <a:pt x="2709" y="2214"/>
                  </a:lnTo>
                  <a:lnTo>
                    <a:pt x="2699" y="2178"/>
                  </a:lnTo>
                  <a:lnTo>
                    <a:pt x="2685" y="2148"/>
                  </a:lnTo>
                  <a:lnTo>
                    <a:pt x="2671" y="2116"/>
                  </a:lnTo>
                  <a:lnTo>
                    <a:pt x="2680" y="2087"/>
                  </a:lnTo>
                  <a:lnTo>
                    <a:pt x="2694" y="2054"/>
                  </a:lnTo>
                  <a:lnTo>
                    <a:pt x="2718" y="2027"/>
                  </a:lnTo>
                  <a:lnTo>
                    <a:pt x="2740" y="2003"/>
                  </a:lnTo>
                  <a:lnTo>
                    <a:pt x="2787" y="1995"/>
                  </a:lnTo>
                  <a:lnTo>
                    <a:pt x="2811" y="1982"/>
                  </a:lnTo>
                  <a:lnTo>
                    <a:pt x="2836" y="1954"/>
                  </a:lnTo>
                  <a:lnTo>
                    <a:pt x="2893" y="1903"/>
                  </a:lnTo>
                  <a:lnTo>
                    <a:pt x="2894" y="1891"/>
                  </a:lnTo>
                  <a:lnTo>
                    <a:pt x="2905" y="1876"/>
                  </a:lnTo>
                  <a:lnTo>
                    <a:pt x="2928" y="1884"/>
                  </a:lnTo>
                  <a:lnTo>
                    <a:pt x="2963" y="1864"/>
                  </a:lnTo>
                  <a:lnTo>
                    <a:pt x="2990" y="1829"/>
                  </a:lnTo>
                  <a:lnTo>
                    <a:pt x="3018" y="1808"/>
                  </a:lnTo>
                  <a:lnTo>
                    <a:pt x="3046" y="1808"/>
                  </a:lnTo>
                  <a:lnTo>
                    <a:pt x="3059" y="1785"/>
                  </a:lnTo>
                  <a:lnTo>
                    <a:pt x="3041" y="1766"/>
                  </a:lnTo>
                  <a:lnTo>
                    <a:pt x="3054" y="1751"/>
                  </a:lnTo>
                  <a:lnTo>
                    <a:pt x="3076" y="1747"/>
                  </a:lnTo>
                  <a:lnTo>
                    <a:pt x="3080" y="1729"/>
                  </a:lnTo>
                  <a:lnTo>
                    <a:pt x="3076" y="1708"/>
                  </a:lnTo>
                  <a:lnTo>
                    <a:pt x="3062" y="1702"/>
                  </a:lnTo>
                  <a:lnTo>
                    <a:pt x="3065" y="1689"/>
                  </a:lnTo>
                  <a:lnTo>
                    <a:pt x="3076" y="1680"/>
                  </a:lnTo>
                  <a:lnTo>
                    <a:pt x="3065" y="1633"/>
                  </a:lnTo>
                  <a:lnTo>
                    <a:pt x="3051" y="1606"/>
                  </a:lnTo>
                  <a:lnTo>
                    <a:pt x="3051" y="1576"/>
                  </a:lnTo>
                  <a:lnTo>
                    <a:pt x="3046" y="1548"/>
                  </a:lnTo>
                  <a:lnTo>
                    <a:pt x="3032" y="1520"/>
                  </a:lnTo>
                  <a:lnTo>
                    <a:pt x="3032" y="1488"/>
                  </a:lnTo>
                  <a:lnTo>
                    <a:pt x="3041" y="1477"/>
                  </a:lnTo>
                  <a:lnTo>
                    <a:pt x="3051" y="1473"/>
                  </a:lnTo>
                  <a:lnTo>
                    <a:pt x="3059" y="1477"/>
                  </a:lnTo>
                  <a:lnTo>
                    <a:pt x="3072" y="1488"/>
                  </a:lnTo>
                  <a:lnTo>
                    <a:pt x="3078" y="1520"/>
                  </a:lnTo>
                  <a:lnTo>
                    <a:pt x="3078" y="1547"/>
                  </a:lnTo>
                  <a:lnTo>
                    <a:pt x="3073" y="1591"/>
                  </a:lnTo>
                  <a:lnTo>
                    <a:pt x="3078" y="1601"/>
                  </a:lnTo>
                  <a:lnTo>
                    <a:pt x="3094" y="1606"/>
                  </a:lnTo>
                  <a:lnTo>
                    <a:pt x="3108" y="1587"/>
                  </a:lnTo>
                  <a:lnTo>
                    <a:pt x="3112" y="1552"/>
                  </a:lnTo>
                  <a:lnTo>
                    <a:pt x="3130" y="1524"/>
                  </a:lnTo>
                  <a:lnTo>
                    <a:pt x="3135" y="1501"/>
                  </a:lnTo>
                  <a:lnTo>
                    <a:pt x="3126" y="1473"/>
                  </a:lnTo>
                  <a:lnTo>
                    <a:pt x="3117" y="1464"/>
                  </a:lnTo>
                  <a:lnTo>
                    <a:pt x="3117" y="1433"/>
                  </a:lnTo>
                  <a:lnTo>
                    <a:pt x="3127" y="1424"/>
                  </a:lnTo>
                  <a:lnTo>
                    <a:pt x="3136" y="1431"/>
                  </a:lnTo>
                  <a:lnTo>
                    <a:pt x="3146" y="1457"/>
                  </a:lnTo>
                  <a:lnTo>
                    <a:pt x="3155" y="1464"/>
                  </a:lnTo>
                  <a:lnTo>
                    <a:pt x="3174" y="1456"/>
                  </a:lnTo>
                  <a:lnTo>
                    <a:pt x="3191" y="1442"/>
                  </a:lnTo>
                  <a:lnTo>
                    <a:pt x="3196" y="1406"/>
                  </a:lnTo>
                  <a:lnTo>
                    <a:pt x="3224" y="1382"/>
                  </a:lnTo>
                  <a:lnTo>
                    <a:pt x="3238" y="1354"/>
                  </a:lnTo>
                  <a:lnTo>
                    <a:pt x="3228" y="1336"/>
                  </a:lnTo>
                  <a:lnTo>
                    <a:pt x="3238" y="1308"/>
                  </a:lnTo>
                  <a:lnTo>
                    <a:pt x="3267" y="1280"/>
                  </a:lnTo>
                  <a:lnTo>
                    <a:pt x="3295" y="1266"/>
                  </a:lnTo>
                  <a:lnTo>
                    <a:pt x="3323" y="1260"/>
                  </a:lnTo>
                  <a:lnTo>
                    <a:pt x="3355" y="1240"/>
                  </a:lnTo>
                  <a:lnTo>
                    <a:pt x="3383" y="1240"/>
                  </a:lnTo>
                  <a:lnTo>
                    <a:pt x="3411" y="1236"/>
                  </a:lnTo>
                  <a:lnTo>
                    <a:pt x="3440" y="1223"/>
                  </a:lnTo>
                  <a:lnTo>
                    <a:pt x="3450" y="1204"/>
                  </a:lnTo>
                  <a:lnTo>
                    <a:pt x="3446" y="1184"/>
                  </a:lnTo>
                  <a:lnTo>
                    <a:pt x="3432" y="1168"/>
                  </a:lnTo>
                  <a:lnTo>
                    <a:pt x="3436" y="1153"/>
                  </a:lnTo>
                  <a:lnTo>
                    <a:pt x="3446" y="1136"/>
                  </a:lnTo>
                  <a:lnTo>
                    <a:pt x="3443" y="1095"/>
                  </a:lnTo>
                  <a:lnTo>
                    <a:pt x="3458" y="1061"/>
                  </a:lnTo>
                  <a:lnTo>
                    <a:pt x="3492" y="1029"/>
                  </a:lnTo>
                  <a:lnTo>
                    <a:pt x="3524" y="1015"/>
                  </a:lnTo>
                  <a:lnTo>
                    <a:pt x="3551" y="996"/>
                  </a:lnTo>
                  <a:lnTo>
                    <a:pt x="3584" y="985"/>
                  </a:lnTo>
                  <a:lnTo>
                    <a:pt x="3613" y="976"/>
                  </a:lnTo>
                  <a:lnTo>
                    <a:pt x="3646" y="966"/>
                  </a:lnTo>
                  <a:lnTo>
                    <a:pt x="3664" y="966"/>
                  </a:lnTo>
                  <a:lnTo>
                    <a:pt x="3669" y="962"/>
                  </a:lnTo>
                  <a:lnTo>
                    <a:pt x="3674" y="942"/>
                  </a:lnTo>
                  <a:lnTo>
                    <a:pt x="3669" y="938"/>
                  </a:lnTo>
                  <a:lnTo>
                    <a:pt x="3655" y="924"/>
                  </a:lnTo>
                  <a:lnTo>
                    <a:pt x="3641" y="910"/>
                  </a:lnTo>
                  <a:lnTo>
                    <a:pt x="3622" y="882"/>
                  </a:lnTo>
                  <a:lnTo>
                    <a:pt x="3604" y="825"/>
                  </a:lnTo>
                  <a:lnTo>
                    <a:pt x="3604" y="797"/>
                  </a:lnTo>
                  <a:lnTo>
                    <a:pt x="3587" y="746"/>
                  </a:lnTo>
                  <a:lnTo>
                    <a:pt x="3559" y="736"/>
                  </a:lnTo>
                  <a:lnTo>
                    <a:pt x="3528" y="746"/>
                  </a:lnTo>
                  <a:lnTo>
                    <a:pt x="3501" y="766"/>
                  </a:lnTo>
                  <a:lnTo>
                    <a:pt x="3481" y="791"/>
                  </a:lnTo>
                  <a:lnTo>
                    <a:pt x="3466" y="825"/>
                  </a:lnTo>
                  <a:lnTo>
                    <a:pt x="3455" y="857"/>
                  </a:lnTo>
                  <a:lnTo>
                    <a:pt x="3429" y="887"/>
                  </a:lnTo>
                  <a:lnTo>
                    <a:pt x="3387" y="921"/>
                  </a:lnTo>
                  <a:lnTo>
                    <a:pt x="3336" y="938"/>
                  </a:lnTo>
                  <a:lnTo>
                    <a:pt x="3281" y="934"/>
                  </a:lnTo>
                  <a:lnTo>
                    <a:pt x="3247" y="921"/>
                  </a:lnTo>
                  <a:lnTo>
                    <a:pt x="3208" y="921"/>
                  </a:lnTo>
                  <a:lnTo>
                    <a:pt x="3165" y="937"/>
                  </a:lnTo>
                  <a:lnTo>
                    <a:pt x="3130" y="965"/>
                  </a:lnTo>
                  <a:lnTo>
                    <a:pt x="3097" y="1004"/>
                  </a:lnTo>
                  <a:lnTo>
                    <a:pt x="3083" y="1033"/>
                  </a:lnTo>
                  <a:lnTo>
                    <a:pt x="3059" y="1047"/>
                  </a:lnTo>
                  <a:lnTo>
                    <a:pt x="2957" y="1066"/>
                  </a:lnTo>
                  <a:lnTo>
                    <a:pt x="2912" y="1079"/>
                  </a:lnTo>
                  <a:lnTo>
                    <a:pt x="2925" y="1122"/>
                  </a:lnTo>
                  <a:lnTo>
                    <a:pt x="2875" y="1130"/>
                  </a:lnTo>
                  <a:lnTo>
                    <a:pt x="2813" y="1145"/>
                  </a:lnTo>
                  <a:lnTo>
                    <a:pt x="2764" y="1161"/>
                  </a:lnTo>
                  <a:lnTo>
                    <a:pt x="2713" y="1179"/>
                  </a:lnTo>
                  <a:lnTo>
                    <a:pt x="2672" y="1195"/>
                  </a:lnTo>
                  <a:lnTo>
                    <a:pt x="2653" y="1194"/>
                  </a:lnTo>
                  <a:lnTo>
                    <a:pt x="2639" y="1171"/>
                  </a:lnTo>
                  <a:lnTo>
                    <a:pt x="2639" y="1161"/>
                  </a:lnTo>
                  <a:lnTo>
                    <a:pt x="2666" y="1127"/>
                  </a:lnTo>
                  <a:lnTo>
                    <a:pt x="2685" y="1089"/>
                  </a:lnTo>
                  <a:lnTo>
                    <a:pt x="2699" y="1043"/>
                  </a:lnTo>
                  <a:lnTo>
                    <a:pt x="2699" y="1004"/>
                  </a:lnTo>
                  <a:lnTo>
                    <a:pt x="2688" y="964"/>
                  </a:lnTo>
                  <a:lnTo>
                    <a:pt x="2675" y="903"/>
                  </a:lnTo>
                  <a:lnTo>
                    <a:pt x="2653" y="852"/>
                  </a:lnTo>
                  <a:lnTo>
                    <a:pt x="2625" y="801"/>
                  </a:lnTo>
                  <a:lnTo>
                    <a:pt x="2606" y="773"/>
                  </a:lnTo>
                  <a:lnTo>
                    <a:pt x="2561" y="729"/>
                  </a:lnTo>
                  <a:lnTo>
                    <a:pt x="2507" y="683"/>
                  </a:lnTo>
                  <a:lnTo>
                    <a:pt x="2461" y="636"/>
                  </a:lnTo>
                  <a:lnTo>
                    <a:pt x="2399" y="589"/>
                  </a:lnTo>
                  <a:lnTo>
                    <a:pt x="2386" y="589"/>
                  </a:lnTo>
                  <a:lnTo>
                    <a:pt x="2357" y="603"/>
                  </a:lnTo>
                  <a:lnTo>
                    <a:pt x="2310" y="598"/>
                  </a:lnTo>
                  <a:lnTo>
                    <a:pt x="2267" y="585"/>
                  </a:lnTo>
                  <a:lnTo>
                    <a:pt x="2203" y="575"/>
                  </a:lnTo>
                  <a:lnTo>
                    <a:pt x="2165" y="555"/>
                  </a:lnTo>
                  <a:lnTo>
                    <a:pt x="2147" y="525"/>
                  </a:lnTo>
                  <a:lnTo>
                    <a:pt x="2133" y="517"/>
                  </a:lnTo>
                  <a:lnTo>
                    <a:pt x="2094" y="520"/>
                  </a:lnTo>
                  <a:lnTo>
                    <a:pt x="1652" y="395"/>
                  </a:lnTo>
                  <a:lnTo>
                    <a:pt x="1191" y="247"/>
                  </a:lnTo>
                  <a:lnTo>
                    <a:pt x="808" y="106"/>
                  </a:lnTo>
                  <a:lnTo>
                    <a:pt x="567" y="4"/>
                  </a:lnTo>
                  <a:lnTo>
                    <a:pt x="563" y="36"/>
                  </a:lnTo>
                  <a:lnTo>
                    <a:pt x="563" y="40"/>
                  </a:lnTo>
                  <a:lnTo>
                    <a:pt x="553" y="68"/>
                  </a:lnTo>
                  <a:lnTo>
                    <a:pt x="539" y="97"/>
                  </a:lnTo>
                  <a:lnTo>
                    <a:pt x="520" y="120"/>
                  </a:lnTo>
                  <a:lnTo>
                    <a:pt x="492" y="139"/>
                  </a:lnTo>
                  <a:lnTo>
                    <a:pt x="486" y="139"/>
                  </a:lnTo>
                  <a:lnTo>
                    <a:pt x="465" y="131"/>
                  </a:lnTo>
                  <a:lnTo>
                    <a:pt x="457" y="101"/>
                  </a:lnTo>
                  <a:lnTo>
                    <a:pt x="466" y="78"/>
                  </a:lnTo>
                  <a:lnTo>
                    <a:pt x="483" y="67"/>
                  </a:lnTo>
                  <a:lnTo>
                    <a:pt x="484" y="54"/>
                  </a:lnTo>
                  <a:lnTo>
                    <a:pt x="460" y="18"/>
                  </a:lnTo>
                  <a:lnTo>
                    <a:pt x="440" y="4"/>
                  </a:lnTo>
                  <a:lnTo>
                    <a:pt x="426" y="0"/>
                  </a:lnTo>
                  <a:lnTo>
                    <a:pt x="412" y="17"/>
                  </a:lnTo>
                  <a:lnTo>
                    <a:pt x="412" y="36"/>
                  </a:lnTo>
                  <a:lnTo>
                    <a:pt x="408" y="78"/>
                  </a:lnTo>
                  <a:lnTo>
                    <a:pt x="394" y="106"/>
                  </a:lnTo>
                  <a:lnTo>
                    <a:pt x="384" y="139"/>
                  </a:lnTo>
                  <a:lnTo>
                    <a:pt x="375" y="168"/>
                  </a:lnTo>
                  <a:lnTo>
                    <a:pt x="356" y="196"/>
                  </a:lnTo>
                  <a:lnTo>
                    <a:pt x="338" y="220"/>
                  </a:lnTo>
                  <a:lnTo>
                    <a:pt x="310" y="247"/>
                  </a:lnTo>
                  <a:lnTo>
                    <a:pt x="267" y="276"/>
                  </a:lnTo>
                  <a:lnTo>
                    <a:pt x="243" y="310"/>
                  </a:lnTo>
                  <a:lnTo>
                    <a:pt x="239" y="343"/>
                  </a:lnTo>
                  <a:lnTo>
                    <a:pt x="211" y="381"/>
                  </a:lnTo>
                  <a:lnTo>
                    <a:pt x="189" y="409"/>
                  </a:lnTo>
                  <a:lnTo>
                    <a:pt x="160" y="433"/>
                  </a:lnTo>
                  <a:lnTo>
                    <a:pt x="151" y="453"/>
                  </a:lnTo>
                  <a:lnTo>
                    <a:pt x="155" y="471"/>
                  </a:lnTo>
                  <a:lnTo>
                    <a:pt x="150" y="486"/>
                  </a:lnTo>
                  <a:lnTo>
                    <a:pt x="105" y="554"/>
                  </a:lnTo>
                  <a:lnTo>
                    <a:pt x="75" y="617"/>
                  </a:lnTo>
                  <a:lnTo>
                    <a:pt x="56" y="628"/>
                  </a:lnTo>
                  <a:lnTo>
                    <a:pt x="38" y="640"/>
                  </a:lnTo>
                  <a:lnTo>
                    <a:pt x="28" y="659"/>
                  </a:lnTo>
                  <a:lnTo>
                    <a:pt x="33" y="673"/>
                  </a:lnTo>
                  <a:lnTo>
                    <a:pt x="38" y="731"/>
                  </a:lnTo>
                  <a:lnTo>
                    <a:pt x="28" y="768"/>
                  </a:lnTo>
                  <a:lnTo>
                    <a:pt x="19" y="797"/>
                  </a:lnTo>
                  <a:lnTo>
                    <a:pt x="19" y="825"/>
                  </a:lnTo>
                  <a:lnTo>
                    <a:pt x="24" y="848"/>
                  </a:lnTo>
                  <a:lnTo>
                    <a:pt x="47" y="868"/>
                  </a:lnTo>
                  <a:lnTo>
                    <a:pt x="47" y="887"/>
                  </a:lnTo>
                  <a:lnTo>
                    <a:pt x="38" y="896"/>
                  </a:lnTo>
                  <a:lnTo>
                    <a:pt x="3" y="906"/>
                  </a:lnTo>
                  <a:lnTo>
                    <a:pt x="3" y="928"/>
                  </a:lnTo>
                  <a:lnTo>
                    <a:pt x="14" y="957"/>
                  </a:lnTo>
                  <a:lnTo>
                    <a:pt x="19" y="985"/>
                  </a:lnTo>
                  <a:lnTo>
                    <a:pt x="3" y="996"/>
                  </a:lnTo>
                  <a:lnTo>
                    <a:pt x="0" y="1035"/>
                  </a:lnTo>
                  <a:lnTo>
                    <a:pt x="20" y="1138"/>
                  </a:lnTo>
                  <a:lnTo>
                    <a:pt x="27" y="1171"/>
                  </a:lnTo>
                  <a:lnTo>
                    <a:pt x="3" y="1187"/>
                  </a:lnTo>
                  <a:lnTo>
                    <a:pt x="7" y="1208"/>
                  </a:lnTo>
                  <a:lnTo>
                    <a:pt x="47" y="1239"/>
                  </a:lnTo>
                  <a:lnTo>
                    <a:pt x="78" y="1290"/>
                  </a:lnTo>
                  <a:lnTo>
                    <a:pt x="126" y="1354"/>
                  </a:lnTo>
                  <a:lnTo>
                    <a:pt x="132" y="1359"/>
                  </a:lnTo>
                  <a:lnTo>
                    <a:pt x="141" y="1402"/>
                  </a:lnTo>
                  <a:lnTo>
                    <a:pt x="155" y="1434"/>
                  </a:lnTo>
                  <a:lnTo>
                    <a:pt x="160" y="1477"/>
                  </a:lnTo>
                  <a:lnTo>
                    <a:pt x="197" y="1482"/>
                  </a:lnTo>
                  <a:lnTo>
                    <a:pt x="234" y="1492"/>
                  </a:lnTo>
                  <a:lnTo>
                    <a:pt x="290" y="1510"/>
                  </a:lnTo>
                  <a:lnTo>
                    <a:pt x="305" y="1530"/>
                  </a:lnTo>
                  <a:lnTo>
                    <a:pt x="324" y="1557"/>
                  </a:lnTo>
                  <a:lnTo>
                    <a:pt x="356" y="1591"/>
                  </a:lnTo>
                  <a:lnTo>
                    <a:pt x="384" y="1606"/>
                  </a:lnTo>
                  <a:lnTo>
                    <a:pt x="416" y="1624"/>
                  </a:lnTo>
                  <a:lnTo>
                    <a:pt x="452" y="1648"/>
                  </a:lnTo>
                  <a:lnTo>
                    <a:pt x="479" y="1662"/>
                  </a:lnTo>
                  <a:lnTo>
                    <a:pt x="506" y="1680"/>
                  </a:lnTo>
                  <a:lnTo>
                    <a:pt x="535" y="1695"/>
                  </a:lnTo>
                  <a:lnTo>
                    <a:pt x="576" y="1708"/>
                  </a:lnTo>
                  <a:lnTo>
                    <a:pt x="606" y="1729"/>
                  </a:lnTo>
                  <a:lnTo>
                    <a:pt x="633" y="1742"/>
                  </a:lnTo>
                  <a:lnTo>
                    <a:pt x="662" y="1751"/>
                  </a:lnTo>
                  <a:lnTo>
                    <a:pt x="688" y="1756"/>
                  </a:lnTo>
                  <a:lnTo>
                    <a:pt x="713" y="1724"/>
                  </a:lnTo>
                  <a:lnTo>
                    <a:pt x="735" y="1719"/>
                  </a:lnTo>
                  <a:lnTo>
                    <a:pt x="772" y="1724"/>
                  </a:lnTo>
                  <a:lnTo>
                    <a:pt x="802" y="1738"/>
                  </a:lnTo>
                  <a:lnTo>
                    <a:pt x="826" y="1747"/>
                  </a:lnTo>
                  <a:lnTo>
                    <a:pt x="834" y="1747"/>
                  </a:lnTo>
                  <a:lnTo>
                    <a:pt x="872" y="1766"/>
                  </a:lnTo>
                  <a:lnTo>
                    <a:pt x="896" y="1794"/>
                  </a:lnTo>
                  <a:lnTo>
                    <a:pt x="914" y="1822"/>
                  </a:lnTo>
                  <a:lnTo>
                    <a:pt x="923" y="1850"/>
                  </a:lnTo>
                  <a:lnTo>
                    <a:pt x="937" y="1884"/>
                  </a:lnTo>
                  <a:lnTo>
                    <a:pt x="952" y="1913"/>
                  </a:lnTo>
                  <a:lnTo>
                    <a:pt x="960" y="1946"/>
                  </a:lnTo>
                  <a:lnTo>
                    <a:pt x="971" y="1974"/>
                  </a:lnTo>
                  <a:lnTo>
                    <a:pt x="995" y="2006"/>
                  </a:lnTo>
                  <a:lnTo>
                    <a:pt x="1013" y="2036"/>
                  </a:lnTo>
                  <a:lnTo>
                    <a:pt x="1046" y="2041"/>
                  </a:lnTo>
                  <a:lnTo>
                    <a:pt x="1059" y="2027"/>
                  </a:lnTo>
                  <a:lnTo>
                    <a:pt x="1087" y="2003"/>
                  </a:lnTo>
                  <a:lnTo>
                    <a:pt x="1116" y="1997"/>
                  </a:lnTo>
                  <a:lnTo>
                    <a:pt x="1158" y="2006"/>
                  </a:lnTo>
                  <a:lnTo>
                    <a:pt x="1167" y="2017"/>
                  </a:lnTo>
                  <a:lnTo>
                    <a:pt x="1200" y="2054"/>
                  </a:lnTo>
                  <a:lnTo>
                    <a:pt x="1208" y="2083"/>
                  </a:lnTo>
                  <a:lnTo>
                    <a:pt x="1218" y="2106"/>
                  </a:lnTo>
                  <a:lnTo>
                    <a:pt x="1260" y="2224"/>
                  </a:lnTo>
                  <a:lnTo>
                    <a:pt x="1265" y="2259"/>
                  </a:lnTo>
                  <a:lnTo>
                    <a:pt x="1283" y="2315"/>
                  </a:lnTo>
                  <a:lnTo>
                    <a:pt x="1341" y="2371"/>
                  </a:lnTo>
                  <a:lnTo>
                    <a:pt x="1355" y="2376"/>
                  </a:lnTo>
                  <a:lnTo>
                    <a:pt x="1387" y="2385"/>
                  </a:lnTo>
                  <a:lnTo>
                    <a:pt x="1392" y="2390"/>
                  </a:lnTo>
                  <a:lnTo>
                    <a:pt x="1405" y="2418"/>
                  </a:lnTo>
                  <a:lnTo>
                    <a:pt x="1415" y="2394"/>
                  </a:lnTo>
                  <a:lnTo>
                    <a:pt x="1415" y="2365"/>
                  </a:lnTo>
                  <a:lnTo>
                    <a:pt x="1408" y="2330"/>
                  </a:lnTo>
                  <a:lnTo>
                    <a:pt x="1413" y="2294"/>
                  </a:lnTo>
                  <a:lnTo>
                    <a:pt x="1428" y="2270"/>
                  </a:lnTo>
                  <a:lnTo>
                    <a:pt x="1458" y="2243"/>
                  </a:lnTo>
                  <a:lnTo>
                    <a:pt x="1490" y="2219"/>
                  </a:lnTo>
                  <a:lnTo>
                    <a:pt x="1527" y="2197"/>
                  </a:lnTo>
                  <a:lnTo>
                    <a:pt x="1572" y="2182"/>
                  </a:lnTo>
                  <a:lnTo>
                    <a:pt x="1631" y="2177"/>
                  </a:lnTo>
                  <a:lnTo>
                    <a:pt x="1646" y="2168"/>
                  </a:lnTo>
                  <a:lnTo>
                    <a:pt x="1648" y="2120"/>
                  </a:lnTo>
                  <a:lnTo>
                    <a:pt x="1652" y="2105"/>
                  </a:lnTo>
                  <a:lnTo>
                    <a:pt x="1664" y="2092"/>
                  </a:lnTo>
                  <a:lnTo>
                    <a:pt x="1682" y="2097"/>
                  </a:lnTo>
                  <a:lnTo>
                    <a:pt x="1687" y="2106"/>
                  </a:lnTo>
                  <a:lnTo>
                    <a:pt x="1691" y="2134"/>
                  </a:lnTo>
                  <a:lnTo>
                    <a:pt x="1725" y="2134"/>
                  </a:lnTo>
                  <a:lnTo>
                    <a:pt x="1763" y="2124"/>
                  </a:lnTo>
                  <a:lnTo>
                    <a:pt x="1797" y="2129"/>
                  </a:lnTo>
                  <a:lnTo>
                    <a:pt x="1837" y="2143"/>
                  </a:lnTo>
                  <a:lnTo>
                    <a:pt x="1865" y="2140"/>
                  </a:lnTo>
                  <a:lnTo>
                    <a:pt x="1888" y="2137"/>
                  </a:lnTo>
                  <a:lnTo>
                    <a:pt x="1907" y="2148"/>
                  </a:lnTo>
                  <a:lnTo>
                    <a:pt x="1912" y="2159"/>
                  </a:lnTo>
                  <a:lnTo>
                    <a:pt x="1918" y="2188"/>
                  </a:lnTo>
                  <a:lnTo>
                    <a:pt x="1921" y="2192"/>
                  </a:lnTo>
                  <a:lnTo>
                    <a:pt x="1950" y="2206"/>
                  </a:lnTo>
                  <a:lnTo>
                    <a:pt x="1978" y="2206"/>
                  </a:lnTo>
                  <a:lnTo>
                    <a:pt x="2041" y="2178"/>
                  </a:lnTo>
                  <a:lnTo>
                    <a:pt x="2066" y="2178"/>
                  </a:lnTo>
                  <a:lnTo>
                    <a:pt x="2071" y="2169"/>
                  </a:lnTo>
                  <a:lnTo>
                    <a:pt x="2069" y="2155"/>
                  </a:lnTo>
                  <a:lnTo>
                    <a:pt x="2055" y="2143"/>
                  </a:lnTo>
                  <a:lnTo>
                    <a:pt x="2005" y="2138"/>
                  </a:lnTo>
                  <a:lnTo>
                    <a:pt x="1994" y="2133"/>
                  </a:lnTo>
                  <a:lnTo>
                    <a:pt x="2002" y="2122"/>
                  </a:lnTo>
                  <a:lnTo>
                    <a:pt x="2020" y="2116"/>
                  </a:lnTo>
                  <a:lnTo>
                    <a:pt x="2097" y="2110"/>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79" name="Freeform 278"/>
            <p:cNvSpPr>
              <a:spLocks/>
            </p:cNvSpPr>
            <p:nvPr/>
          </p:nvSpPr>
          <p:spPr bwMode="auto">
            <a:xfrm rot="306148">
              <a:off x="5040769" y="4962635"/>
              <a:ext cx="397106" cy="290040"/>
            </a:xfrm>
            <a:custGeom>
              <a:avLst/>
              <a:gdLst/>
              <a:ahLst/>
              <a:cxnLst>
                <a:cxn ang="0">
                  <a:pos x="857" y="641"/>
                </a:cxn>
                <a:cxn ang="0">
                  <a:pos x="811" y="734"/>
                </a:cxn>
                <a:cxn ang="0">
                  <a:pos x="735" y="778"/>
                </a:cxn>
                <a:cxn ang="0">
                  <a:pos x="648" y="843"/>
                </a:cxn>
                <a:cxn ang="0">
                  <a:pos x="577" y="848"/>
                </a:cxn>
                <a:cxn ang="0">
                  <a:pos x="532" y="871"/>
                </a:cxn>
                <a:cxn ang="0">
                  <a:pos x="454" y="863"/>
                </a:cxn>
                <a:cxn ang="0">
                  <a:pos x="385" y="871"/>
                </a:cxn>
                <a:cxn ang="0">
                  <a:pos x="321" y="903"/>
                </a:cxn>
                <a:cxn ang="0">
                  <a:pos x="254" y="884"/>
                </a:cxn>
                <a:cxn ang="0">
                  <a:pos x="196" y="881"/>
                </a:cxn>
                <a:cxn ang="0">
                  <a:pos x="160" y="855"/>
                </a:cxn>
                <a:cxn ang="0">
                  <a:pos x="147" y="799"/>
                </a:cxn>
                <a:cxn ang="0">
                  <a:pos x="160" y="773"/>
                </a:cxn>
                <a:cxn ang="0">
                  <a:pos x="125" y="712"/>
                </a:cxn>
                <a:cxn ang="0">
                  <a:pos x="70" y="597"/>
                </a:cxn>
                <a:cxn ang="0">
                  <a:pos x="3" y="493"/>
                </a:cxn>
                <a:cxn ang="0">
                  <a:pos x="31" y="489"/>
                </a:cxn>
                <a:cxn ang="0">
                  <a:pos x="64" y="457"/>
                </a:cxn>
                <a:cxn ang="0">
                  <a:pos x="99" y="440"/>
                </a:cxn>
                <a:cxn ang="0">
                  <a:pos x="112" y="469"/>
                </a:cxn>
                <a:cxn ang="0">
                  <a:pos x="144" y="498"/>
                </a:cxn>
                <a:cxn ang="0">
                  <a:pos x="219" y="470"/>
                </a:cxn>
                <a:cxn ang="0">
                  <a:pos x="235" y="417"/>
                </a:cxn>
                <a:cxn ang="0">
                  <a:pos x="263" y="365"/>
                </a:cxn>
                <a:cxn ang="0">
                  <a:pos x="308" y="362"/>
                </a:cxn>
                <a:cxn ang="0">
                  <a:pos x="357" y="341"/>
                </a:cxn>
                <a:cxn ang="0">
                  <a:pos x="392" y="269"/>
                </a:cxn>
                <a:cxn ang="0">
                  <a:pos x="444" y="230"/>
                </a:cxn>
                <a:cxn ang="0">
                  <a:pos x="529" y="254"/>
                </a:cxn>
                <a:cxn ang="0">
                  <a:pos x="593" y="245"/>
                </a:cxn>
                <a:cxn ang="0">
                  <a:pos x="636" y="180"/>
                </a:cxn>
                <a:cxn ang="0">
                  <a:pos x="722" y="73"/>
                </a:cxn>
                <a:cxn ang="0">
                  <a:pos x="804" y="0"/>
                </a:cxn>
                <a:cxn ang="0">
                  <a:pos x="859" y="12"/>
                </a:cxn>
                <a:cxn ang="0">
                  <a:pos x="937" y="11"/>
                </a:cxn>
                <a:cxn ang="0">
                  <a:pos x="942" y="38"/>
                </a:cxn>
                <a:cxn ang="0">
                  <a:pos x="961" y="151"/>
                </a:cxn>
                <a:cxn ang="0">
                  <a:pos x="989" y="225"/>
                </a:cxn>
                <a:cxn ang="0">
                  <a:pos x="975" y="275"/>
                </a:cxn>
                <a:cxn ang="0">
                  <a:pos x="955" y="248"/>
                </a:cxn>
                <a:cxn ang="0">
                  <a:pos x="920" y="261"/>
                </a:cxn>
                <a:cxn ang="0">
                  <a:pos x="915" y="294"/>
                </a:cxn>
                <a:cxn ang="0">
                  <a:pos x="949" y="319"/>
                </a:cxn>
                <a:cxn ang="0">
                  <a:pos x="975" y="294"/>
                </a:cxn>
                <a:cxn ang="0">
                  <a:pos x="979" y="283"/>
                </a:cxn>
                <a:cxn ang="0">
                  <a:pos x="1029" y="343"/>
                </a:cxn>
                <a:cxn ang="0">
                  <a:pos x="1006" y="393"/>
                </a:cxn>
                <a:cxn ang="0">
                  <a:pos x="955" y="482"/>
                </a:cxn>
                <a:cxn ang="0">
                  <a:pos x="897" y="577"/>
                </a:cxn>
                <a:cxn ang="0">
                  <a:pos x="844" y="493"/>
                </a:cxn>
                <a:cxn ang="0">
                  <a:pos x="841" y="440"/>
                </a:cxn>
                <a:cxn ang="0">
                  <a:pos x="793" y="429"/>
                </a:cxn>
                <a:cxn ang="0">
                  <a:pos x="763" y="455"/>
                </a:cxn>
                <a:cxn ang="0">
                  <a:pos x="705" y="499"/>
                </a:cxn>
                <a:cxn ang="0">
                  <a:pos x="694" y="533"/>
                </a:cxn>
                <a:cxn ang="0">
                  <a:pos x="724" y="568"/>
                </a:cxn>
                <a:cxn ang="0">
                  <a:pos x="760" y="566"/>
                </a:cxn>
                <a:cxn ang="0">
                  <a:pos x="833" y="528"/>
                </a:cxn>
              </a:cxnLst>
              <a:rect l="0" t="0" r="r" b="b"/>
              <a:pathLst>
                <a:path w="1029" h="908">
                  <a:moveTo>
                    <a:pt x="898" y="576"/>
                  </a:moveTo>
                  <a:lnTo>
                    <a:pt x="876" y="612"/>
                  </a:lnTo>
                  <a:lnTo>
                    <a:pt x="857" y="641"/>
                  </a:lnTo>
                  <a:lnTo>
                    <a:pt x="838" y="670"/>
                  </a:lnTo>
                  <a:lnTo>
                    <a:pt x="827" y="698"/>
                  </a:lnTo>
                  <a:lnTo>
                    <a:pt x="811" y="734"/>
                  </a:lnTo>
                  <a:lnTo>
                    <a:pt x="788" y="746"/>
                  </a:lnTo>
                  <a:lnTo>
                    <a:pt x="773" y="764"/>
                  </a:lnTo>
                  <a:lnTo>
                    <a:pt x="735" y="778"/>
                  </a:lnTo>
                  <a:lnTo>
                    <a:pt x="701" y="794"/>
                  </a:lnTo>
                  <a:lnTo>
                    <a:pt x="682" y="814"/>
                  </a:lnTo>
                  <a:lnTo>
                    <a:pt x="648" y="843"/>
                  </a:lnTo>
                  <a:lnTo>
                    <a:pt x="629" y="857"/>
                  </a:lnTo>
                  <a:lnTo>
                    <a:pt x="611" y="860"/>
                  </a:lnTo>
                  <a:lnTo>
                    <a:pt x="577" y="848"/>
                  </a:lnTo>
                  <a:lnTo>
                    <a:pt x="561" y="849"/>
                  </a:lnTo>
                  <a:lnTo>
                    <a:pt x="547" y="857"/>
                  </a:lnTo>
                  <a:lnTo>
                    <a:pt x="532" y="871"/>
                  </a:lnTo>
                  <a:lnTo>
                    <a:pt x="508" y="873"/>
                  </a:lnTo>
                  <a:lnTo>
                    <a:pt x="481" y="866"/>
                  </a:lnTo>
                  <a:lnTo>
                    <a:pt x="454" y="863"/>
                  </a:lnTo>
                  <a:lnTo>
                    <a:pt x="423" y="860"/>
                  </a:lnTo>
                  <a:lnTo>
                    <a:pt x="405" y="863"/>
                  </a:lnTo>
                  <a:lnTo>
                    <a:pt x="385" y="871"/>
                  </a:lnTo>
                  <a:lnTo>
                    <a:pt x="355" y="892"/>
                  </a:lnTo>
                  <a:lnTo>
                    <a:pt x="335" y="900"/>
                  </a:lnTo>
                  <a:lnTo>
                    <a:pt x="321" y="903"/>
                  </a:lnTo>
                  <a:lnTo>
                    <a:pt x="304" y="908"/>
                  </a:lnTo>
                  <a:lnTo>
                    <a:pt x="282" y="903"/>
                  </a:lnTo>
                  <a:lnTo>
                    <a:pt x="254" y="884"/>
                  </a:lnTo>
                  <a:lnTo>
                    <a:pt x="240" y="881"/>
                  </a:lnTo>
                  <a:lnTo>
                    <a:pt x="218" y="877"/>
                  </a:lnTo>
                  <a:lnTo>
                    <a:pt x="196" y="881"/>
                  </a:lnTo>
                  <a:lnTo>
                    <a:pt x="184" y="878"/>
                  </a:lnTo>
                  <a:lnTo>
                    <a:pt x="171" y="871"/>
                  </a:lnTo>
                  <a:lnTo>
                    <a:pt x="160" y="855"/>
                  </a:lnTo>
                  <a:lnTo>
                    <a:pt x="158" y="839"/>
                  </a:lnTo>
                  <a:lnTo>
                    <a:pt x="153" y="810"/>
                  </a:lnTo>
                  <a:lnTo>
                    <a:pt x="147" y="799"/>
                  </a:lnTo>
                  <a:lnTo>
                    <a:pt x="136" y="790"/>
                  </a:lnTo>
                  <a:lnTo>
                    <a:pt x="142" y="774"/>
                  </a:lnTo>
                  <a:lnTo>
                    <a:pt x="160" y="773"/>
                  </a:lnTo>
                  <a:lnTo>
                    <a:pt x="160" y="769"/>
                  </a:lnTo>
                  <a:lnTo>
                    <a:pt x="143" y="743"/>
                  </a:lnTo>
                  <a:lnTo>
                    <a:pt x="125" y="712"/>
                  </a:lnTo>
                  <a:lnTo>
                    <a:pt x="114" y="693"/>
                  </a:lnTo>
                  <a:lnTo>
                    <a:pt x="79" y="621"/>
                  </a:lnTo>
                  <a:lnTo>
                    <a:pt x="70" y="597"/>
                  </a:lnTo>
                  <a:lnTo>
                    <a:pt x="49" y="560"/>
                  </a:lnTo>
                  <a:lnTo>
                    <a:pt x="21" y="518"/>
                  </a:lnTo>
                  <a:lnTo>
                    <a:pt x="3" y="493"/>
                  </a:lnTo>
                  <a:lnTo>
                    <a:pt x="0" y="493"/>
                  </a:lnTo>
                  <a:lnTo>
                    <a:pt x="4" y="493"/>
                  </a:lnTo>
                  <a:lnTo>
                    <a:pt x="31" y="489"/>
                  </a:lnTo>
                  <a:lnTo>
                    <a:pt x="54" y="483"/>
                  </a:lnTo>
                  <a:lnTo>
                    <a:pt x="62" y="472"/>
                  </a:lnTo>
                  <a:lnTo>
                    <a:pt x="64" y="457"/>
                  </a:lnTo>
                  <a:lnTo>
                    <a:pt x="71" y="441"/>
                  </a:lnTo>
                  <a:lnTo>
                    <a:pt x="79" y="438"/>
                  </a:lnTo>
                  <a:lnTo>
                    <a:pt x="99" y="440"/>
                  </a:lnTo>
                  <a:lnTo>
                    <a:pt x="103" y="443"/>
                  </a:lnTo>
                  <a:lnTo>
                    <a:pt x="107" y="455"/>
                  </a:lnTo>
                  <a:lnTo>
                    <a:pt x="112" y="469"/>
                  </a:lnTo>
                  <a:lnTo>
                    <a:pt x="119" y="484"/>
                  </a:lnTo>
                  <a:lnTo>
                    <a:pt x="128" y="493"/>
                  </a:lnTo>
                  <a:lnTo>
                    <a:pt x="144" y="498"/>
                  </a:lnTo>
                  <a:lnTo>
                    <a:pt x="170" y="490"/>
                  </a:lnTo>
                  <a:lnTo>
                    <a:pt x="184" y="489"/>
                  </a:lnTo>
                  <a:lnTo>
                    <a:pt x="219" y="470"/>
                  </a:lnTo>
                  <a:lnTo>
                    <a:pt x="229" y="458"/>
                  </a:lnTo>
                  <a:lnTo>
                    <a:pt x="233" y="452"/>
                  </a:lnTo>
                  <a:lnTo>
                    <a:pt x="235" y="417"/>
                  </a:lnTo>
                  <a:lnTo>
                    <a:pt x="241" y="391"/>
                  </a:lnTo>
                  <a:lnTo>
                    <a:pt x="251" y="371"/>
                  </a:lnTo>
                  <a:lnTo>
                    <a:pt x="263" y="365"/>
                  </a:lnTo>
                  <a:lnTo>
                    <a:pt x="269" y="364"/>
                  </a:lnTo>
                  <a:lnTo>
                    <a:pt x="287" y="364"/>
                  </a:lnTo>
                  <a:lnTo>
                    <a:pt x="308" y="362"/>
                  </a:lnTo>
                  <a:lnTo>
                    <a:pt x="321" y="359"/>
                  </a:lnTo>
                  <a:lnTo>
                    <a:pt x="344" y="349"/>
                  </a:lnTo>
                  <a:lnTo>
                    <a:pt x="357" y="341"/>
                  </a:lnTo>
                  <a:lnTo>
                    <a:pt x="366" y="321"/>
                  </a:lnTo>
                  <a:lnTo>
                    <a:pt x="373" y="309"/>
                  </a:lnTo>
                  <a:lnTo>
                    <a:pt x="392" y="269"/>
                  </a:lnTo>
                  <a:lnTo>
                    <a:pt x="405" y="251"/>
                  </a:lnTo>
                  <a:lnTo>
                    <a:pt x="423" y="238"/>
                  </a:lnTo>
                  <a:lnTo>
                    <a:pt x="444" y="230"/>
                  </a:lnTo>
                  <a:lnTo>
                    <a:pt x="468" y="230"/>
                  </a:lnTo>
                  <a:lnTo>
                    <a:pt x="512" y="245"/>
                  </a:lnTo>
                  <a:lnTo>
                    <a:pt x="529" y="254"/>
                  </a:lnTo>
                  <a:lnTo>
                    <a:pt x="549" y="255"/>
                  </a:lnTo>
                  <a:lnTo>
                    <a:pt x="565" y="256"/>
                  </a:lnTo>
                  <a:lnTo>
                    <a:pt x="593" y="245"/>
                  </a:lnTo>
                  <a:lnTo>
                    <a:pt x="611" y="222"/>
                  </a:lnTo>
                  <a:lnTo>
                    <a:pt x="618" y="209"/>
                  </a:lnTo>
                  <a:lnTo>
                    <a:pt x="636" y="180"/>
                  </a:lnTo>
                  <a:lnTo>
                    <a:pt x="648" y="161"/>
                  </a:lnTo>
                  <a:lnTo>
                    <a:pt x="676" y="126"/>
                  </a:lnTo>
                  <a:lnTo>
                    <a:pt x="722" y="73"/>
                  </a:lnTo>
                  <a:lnTo>
                    <a:pt x="758" y="42"/>
                  </a:lnTo>
                  <a:lnTo>
                    <a:pt x="786" y="20"/>
                  </a:lnTo>
                  <a:lnTo>
                    <a:pt x="804" y="0"/>
                  </a:lnTo>
                  <a:lnTo>
                    <a:pt x="810" y="0"/>
                  </a:lnTo>
                  <a:lnTo>
                    <a:pt x="833" y="4"/>
                  </a:lnTo>
                  <a:lnTo>
                    <a:pt x="859" y="12"/>
                  </a:lnTo>
                  <a:lnTo>
                    <a:pt x="892" y="16"/>
                  </a:lnTo>
                  <a:lnTo>
                    <a:pt x="911" y="10"/>
                  </a:lnTo>
                  <a:lnTo>
                    <a:pt x="937" y="11"/>
                  </a:lnTo>
                  <a:lnTo>
                    <a:pt x="944" y="15"/>
                  </a:lnTo>
                  <a:lnTo>
                    <a:pt x="944" y="16"/>
                  </a:lnTo>
                  <a:lnTo>
                    <a:pt x="942" y="38"/>
                  </a:lnTo>
                  <a:lnTo>
                    <a:pt x="942" y="64"/>
                  </a:lnTo>
                  <a:lnTo>
                    <a:pt x="946" y="103"/>
                  </a:lnTo>
                  <a:lnTo>
                    <a:pt x="961" y="151"/>
                  </a:lnTo>
                  <a:lnTo>
                    <a:pt x="967" y="173"/>
                  </a:lnTo>
                  <a:lnTo>
                    <a:pt x="980" y="202"/>
                  </a:lnTo>
                  <a:lnTo>
                    <a:pt x="989" y="225"/>
                  </a:lnTo>
                  <a:lnTo>
                    <a:pt x="994" y="249"/>
                  </a:lnTo>
                  <a:lnTo>
                    <a:pt x="990" y="265"/>
                  </a:lnTo>
                  <a:lnTo>
                    <a:pt x="975" y="275"/>
                  </a:lnTo>
                  <a:lnTo>
                    <a:pt x="969" y="257"/>
                  </a:lnTo>
                  <a:lnTo>
                    <a:pt x="967" y="256"/>
                  </a:lnTo>
                  <a:lnTo>
                    <a:pt x="955" y="248"/>
                  </a:lnTo>
                  <a:lnTo>
                    <a:pt x="940" y="238"/>
                  </a:lnTo>
                  <a:lnTo>
                    <a:pt x="925" y="256"/>
                  </a:lnTo>
                  <a:lnTo>
                    <a:pt x="920" y="261"/>
                  </a:lnTo>
                  <a:lnTo>
                    <a:pt x="915" y="271"/>
                  </a:lnTo>
                  <a:lnTo>
                    <a:pt x="914" y="280"/>
                  </a:lnTo>
                  <a:lnTo>
                    <a:pt x="915" y="294"/>
                  </a:lnTo>
                  <a:lnTo>
                    <a:pt x="925" y="313"/>
                  </a:lnTo>
                  <a:lnTo>
                    <a:pt x="942" y="319"/>
                  </a:lnTo>
                  <a:lnTo>
                    <a:pt x="949" y="319"/>
                  </a:lnTo>
                  <a:lnTo>
                    <a:pt x="960" y="316"/>
                  </a:lnTo>
                  <a:lnTo>
                    <a:pt x="967" y="308"/>
                  </a:lnTo>
                  <a:lnTo>
                    <a:pt x="975" y="294"/>
                  </a:lnTo>
                  <a:lnTo>
                    <a:pt x="974" y="279"/>
                  </a:lnTo>
                  <a:lnTo>
                    <a:pt x="973" y="261"/>
                  </a:lnTo>
                  <a:lnTo>
                    <a:pt x="979" y="283"/>
                  </a:lnTo>
                  <a:lnTo>
                    <a:pt x="1025" y="301"/>
                  </a:lnTo>
                  <a:lnTo>
                    <a:pt x="1029" y="319"/>
                  </a:lnTo>
                  <a:lnTo>
                    <a:pt x="1029" y="343"/>
                  </a:lnTo>
                  <a:lnTo>
                    <a:pt x="1018" y="367"/>
                  </a:lnTo>
                  <a:lnTo>
                    <a:pt x="1012" y="380"/>
                  </a:lnTo>
                  <a:lnTo>
                    <a:pt x="1006" y="393"/>
                  </a:lnTo>
                  <a:lnTo>
                    <a:pt x="997" y="415"/>
                  </a:lnTo>
                  <a:lnTo>
                    <a:pt x="985" y="441"/>
                  </a:lnTo>
                  <a:lnTo>
                    <a:pt x="955" y="482"/>
                  </a:lnTo>
                  <a:lnTo>
                    <a:pt x="937" y="505"/>
                  </a:lnTo>
                  <a:lnTo>
                    <a:pt x="922" y="528"/>
                  </a:lnTo>
                  <a:lnTo>
                    <a:pt x="897" y="577"/>
                  </a:lnTo>
                  <a:lnTo>
                    <a:pt x="831" y="527"/>
                  </a:lnTo>
                  <a:lnTo>
                    <a:pt x="838" y="513"/>
                  </a:lnTo>
                  <a:lnTo>
                    <a:pt x="844" y="493"/>
                  </a:lnTo>
                  <a:lnTo>
                    <a:pt x="846" y="477"/>
                  </a:lnTo>
                  <a:lnTo>
                    <a:pt x="845" y="460"/>
                  </a:lnTo>
                  <a:lnTo>
                    <a:pt x="841" y="440"/>
                  </a:lnTo>
                  <a:lnTo>
                    <a:pt x="827" y="424"/>
                  </a:lnTo>
                  <a:lnTo>
                    <a:pt x="810" y="419"/>
                  </a:lnTo>
                  <a:lnTo>
                    <a:pt x="793" y="429"/>
                  </a:lnTo>
                  <a:lnTo>
                    <a:pt x="782" y="440"/>
                  </a:lnTo>
                  <a:lnTo>
                    <a:pt x="765" y="452"/>
                  </a:lnTo>
                  <a:lnTo>
                    <a:pt x="763" y="455"/>
                  </a:lnTo>
                  <a:lnTo>
                    <a:pt x="744" y="464"/>
                  </a:lnTo>
                  <a:lnTo>
                    <a:pt x="723" y="479"/>
                  </a:lnTo>
                  <a:lnTo>
                    <a:pt x="705" y="499"/>
                  </a:lnTo>
                  <a:lnTo>
                    <a:pt x="700" y="506"/>
                  </a:lnTo>
                  <a:lnTo>
                    <a:pt x="695" y="520"/>
                  </a:lnTo>
                  <a:lnTo>
                    <a:pt x="694" y="533"/>
                  </a:lnTo>
                  <a:lnTo>
                    <a:pt x="695" y="545"/>
                  </a:lnTo>
                  <a:lnTo>
                    <a:pt x="709" y="560"/>
                  </a:lnTo>
                  <a:lnTo>
                    <a:pt x="724" y="568"/>
                  </a:lnTo>
                  <a:lnTo>
                    <a:pt x="735" y="569"/>
                  </a:lnTo>
                  <a:lnTo>
                    <a:pt x="742" y="568"/>
                  </a:lnTo>
                  <a:lnTo>
                    <a:pt x="760" y="566"/>
                  </a:lnTo>
                  <a:lnTo>
                    <a:pt x="794" y="554"/>
                  </a:lnTo>
                  <a:lnTo>
                    <a:pt x="812" y="545"/>
                  </a:lnTo>
                  <a:lnTo>
                    <a:pt x="833" y="528"/>
                  </a:lnTo>
                  <a:lnTo>
                    <a:pt x="898" y="576"/>
                  </a:lnTo>
                  <a:close/>
                </a:path>
              </a:pathLst>
            </a:custGeom>
            <a:solidFill>
              <a:srgbClr val="F4C4C5"/>
            </a:solidFill>
            <a:ln w="12700" cmpd="sng">
              <a:solidFill>
                <a:schemeClr val="bg1">
                  <a:lumMod val="95000"/>
                </a:schemeClr>
              </a:solidFill>
              <a:prstDash val="solid"/>
              <a:round/>
              <a:headEnd/>
              <a:tailEnd/>
            </a:ln>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0" name="Freeform 279"/>
            <p:cNvSpPr>
              <a:spLocks/>
            </p:cNvSpPr>
            <p:nvPr/>
          </p:nvSpPr>
          <p:spPr bwMode="auto">
            <a:xfrm>
              <a:off x="6368952" y="3706855"/>
              <a:ext cx="717103" cy="610361"/>
            </a:xfrm>
            <a:custGeom>
              <a:avLst/>
              <a:gdLst/>
              <a:ahLst/>
              <a:cxnLst>
                <a:cxn ang="0">
                  <a:pos x="632" y="264"/>
                </a:cxn>
                <a:cxn ang="0">
                  <a:pos x="559" y="202"/>
                </a:cxn>
                <a:cxn ang="0">
                  <a:pos x="600" y="197"/>
                </a:cxn>
                <a:cxn ang="0">
                  <a:pos x="616" y="149"/>
                </a:cxn>
                <a:cxn ang="0">
                  <a:pos x="649" y="120"/>
                </a:cxn>
                <a:cxn ang="0">
                  <a:pos x="559" y="0"/>
                </a:cxn>
                <a:cxn ang="0">
                  <a:pos x="469" y="75"/>
                </a:cxn>
                <a:cxn ang="0">
                  <a:pos x="380" y="44"/>
                </a:cxn>
                <a:cxn ang="0">
                  <a:pos x="355" y="153"/>
                </a:cxn>
                <a:cxn ang="0">
                  <a:pos x="371" y="196"/>
                </a:cxn>
                <a:cxn ang="0">
                  <a:pos x="367" y="270"/>
                </a:cxn>
                <a:cxn ang="0">
                  <a:pos x="291" y="307"/>
                </a:cxn>
                <a:cxn ang="0">
                  <a:pos x="258" y="371"/>
                </a:cxn>
                <a:cxn ang="0">
                  <a:pos x="210" y="407"/>
                </a:cxn>
                <a:cxn ang="0">
                  <a:pos x="115" y="434"/>
                </a:cxn>
                <a:cxn ang="0">
                  <a:pos x="70" y="489"/>
                </a:cxn>
                <a:cxn ang="0">
                  <a:pos x="110" y="515"/>
                </a:cxn>
                <a:cxn ang="0">
                  <a:pos x="154" y="580"/>
                </a:cxn>
                <a:cxn ang="0">
                  <a:pos x="123" y="570"/>
                </a:cxn>
                <a:cxn ang="0">
                  <a:pos x="0" y="623"/>
                </a:cxn>
                <a:cxn ang="0">
                  <a:pos x="86" y="714"/>
                </a:cxn>
                <a:cxn ang="0">
                  <a:pos x="71" y="822"/>
                </a:cxn>
                <a:cxn ang="0">
                  <a:pos x="189" y="800"/>
                </a:cxn>
                <a:cxn ang="0">
                  <a:pos x="206" y="839"/>
                </a:cxn>
                <a:cxn ang="0">
                  <a:pos x="223" y="1053"/>
                </a:cxn>
                <a:cxn ang="0">
                  <a:pos x="354" y="1340"/>
                </a:cxn>
                <a:cxn ang="0">
                  <a:pos x="410" y="1480"/>
                </a:cxn>
                <a:cxn ang="0">
                  <a:pos x="470" y="1471"/>
                </a:cxn>
                <a:cxn ang="0">
                  <a:pos x="507" y="1428"/>
                </a:cxn>
                <a:cxn ang="0">
                  <a:pos x="563" y="1323"/>
                </a:cxn>
                <a:cxn ang="0">
                  <a:pos x="600" y="1282"/>
                </a:cxn>
                <a:cxn ang="0">
                  <a:pos x="653" y="1127"/>
                </a:cxn>
                <a:cxn ang="0">
                  <a:pos x="674" y="1089"/>
                </a:cxn>
                <a:cxn ang="0">
                  <a:pos x="970" y="887"/>
                </a:cxn>
                <a:cxn ang="0">
                  <a:pos x="1001" y="800"/>
                </a:cxn>
                <a:cxn ang="0">
                  <a:pos x="1016" y="664"/>
                </a:cxn>
                <a:cxn ang="0">
                  <a:pos x="1016" y="590"/>
                </a:cxn>
                <a:cxn ang="0">
                  <a:pos x="1048" y="543"/>
                </a:cxn>
                <a:cxn ang="0">
                  <a:pos x="1122" y="571"/>
                </a:cxn>
                <a:cxn ang="0">
                  <a:pos x="1101" y="618"/>
                </a:cxn>
                <a:cxn ang="0">
                  <a:pos x="1159" y="633"/>
                </a:cxn>
                <a:cxn ang="0">
                  <a:pos x="1253" y="643"/>
                </a:cxn>
                <a:cxn ang="0">
                  <a:pos x="1202" y="664"/>
                </a:cxn>
                <a:cxn ang="0">
                  <a:pos x="1206" y="745"/>
                </a:cxn>
                <a:cxn ang="0">
                  <a:pos x="1280" y="745"/>
                </a:cxn>
                <a:cxn ang="0">
                  <a:pos x="1305" y="822"/>
                </a:cxn>
                <a:cxn ang="0">
                  <a:pos x="1286" y="674"/>
                </a:cxn>
                <a:cxn ang="0">
                  <a:pos x="1355" y="581"/>
                </a:cxn>
                <a:cxn ang="0">
                  <a:pos x="1479" y="518"/>
                </a:cxn>
                <a:cxn ang="0">
                  <a:pos x="1449" y="390"/>
                </a:cxn>
                <a:cxn ang="0">
                  <a:pos x="1289" y="438"/>
                </a:cxn>
                <a:cxn ang="0">
                  <a:pos x="1286" y="499"/>
                </a:cxn>
                <a:cxn ang="0">
                  <a:pos x="1234" y="469"/>
                </a:cxn>
                <a:cxn ang="0">
                  <a:pos x="1183" y="550"/>
                </a:cxn>
                <a:cxn ang="0">
                  <a:pos x="1091" y="533"/>
                </a:cxn>
                <a:cxn ang="0">
                  <a:pos x="1053" y="465"/>
                </a:cxn>
                <a:cxn ang="0">
                  <a:pos x="991" y="528"/>
                </a:cxn>
                <a:cxn ang="0">
                  <a:pos x="890" y="523"/>
                </a:cxn>
                <a:cxn ang="0">
                  <a:pos x="810" y="481"/>
                </a:cxn>
                <a:cxn ang="0">
                  <a:pos x="705" y="469"/>
                </a:cxn>
                <a:cxn ang="0">
                  <a:pos x="613" y="385"/>
                </a:cxn>
              </a:cxnLst>
              <a:rect l="0" t="0" r="r" b="b"/>
              <a:pathLst>
                <a:path w="1486" h="1530">
                  <a:moveTo>
                    <a:pt x="659" y="327"/>
                  </a:moveTo>
                  <a:lnTo>
                    <a:pt x="632" y="264"/>
                  </a:lnTo>
                  <a:lnTo>
                    <a:pt x="576" y="264"/>
                  </a:lnTo>
                  <a:lnTo>
                    <a:pt x="559" y="202"/>
                  </a:lnTo>
                  <a:lnTo>
                    <a:pt x="596" y="220"/>
                  </a:lnTo>
                  <a:lnTo>
                    <a:pt x="600" y="197"/>
                  </a:lnTo>
                  <a:lnTo>
                    <a:pt x="584" y="157"/>
                  </a:lnTo>
                  <a:lnTo>
                    <a:pt x="616" y="149"/>
                  </a:lnTo>
                  <a:lnTo>
                    <a:pt x="616" y="120"/>
                  </a:lnTo>
                  <a:lnTo>
                    <a:pt x="649" y="120"/>
                  </a:lnTo>
                  <a:lnTo>
                    <a:pt x="628" y="13"/>
                  </a:lnTo>
                  <a:lnTo>
                    <a:pt x="559" y="0"/>
                  </a:lnTo>
                  <a:lnTo>
                    <a:pt x="543" y="52"/>
                  </a:lnTo>
                  <a:lnTo>
                    <a:pt x="469" y="75"/>
                  </a:lnTo>
                  <a:lnTo>
                    <a:pt x="453" y="37"/>
                  </a:lnTo>
                  <a:lnTo>
                    <a:pt x="380" y="44"/>
                  </a:lnTo>
                  <a:lnTo>
                    <a:pt x="355" y="69"/>
                  </a:lnTo>
                  <a:lnTo>
                    <a:pt x="355" y="153"/>
                  </a:lnTo>
                  <a:lnTo>
                    <a:pt x="407" y="189"/>
                  </a:lnTo>
                  <a:lnTo>
                    <a:pt x="371" y="196"/>
                  </a:lnTo>
                  <a:lnTo>
                    <a:pt x="340" y="242"/>
                  </a:lnTo>
                  <a:lnTo>
                    <a:pt x="367" y="270"/>
                  </a:lnTo>
                  <a:lnTo>
                    <a:pt x="348" y="295"/>
                  </a:lnTo>
                  <a:lnTo>
                    <a:pt x="291" y="307"/>
                  </a:lnTo>
                  <a:lnTo>
                    <a:pt x="258" y="318"/>
                  </a:lnTo>
                  <a:lnTo>
                    <a:pt x="258" y="371"/>
                  </a:lnTo>
                  <a:lnTo>
                    <a:pt x="210" y="371"/>
                  </a:lnTo>
                  <a:lnTo>
                    <a:pt x="210" y="407"/>
                  </a:lnTo>
                  <a:lnTo>
                    <a:pt x="107" y="415"/>
                  </a:lnTo>
                  <a:lnTo>
                    <a:pt x="115" y="434"/>
                  </a:lnTo>
                  <a:lnTo>
                    <a:pt x="70" y="434"/>
                  </a:lnTo>
                  <a:lnTo>
                    <a:pt x="70" y="489"/>
                  </a:lnTo>
                  <a:lnTo>
                    <a:pt x="107" y="491"/>
                  </a:lnTo>
                  <a:lnTo>
                    <a:pt x="110" y="515"/>
                  </a:lnTo>
                  <a:lnTo>
                    <a:pt x="143" y="523"/>
                  </a:lnTo>
                  <a:lnTo>
                    <a:pt x="154" y="580"/>
                  </a:lnTo>
                  <a:lnTo>
                    <a:pt x="148" y="612"/>
                  </a:lnTo>
                  <a:lnTo>
                    <a:pt x="123" y="570"/>
                  </a:lnTo>
                  <a:lnTo>
                    <a:pt x="64" y="570"/>
                  </a:lnTo>
                  <a:lnTo>
                    <a:pt x="0" y="623"/>
                  </a:lnTo>
                  <a:lnTo>
                    <a:pt x="31" y="691"/>
                  </a:lnTo>
                  <a:lnTo>
                    <a:pt x="86" y="714"/>
                  </a:lnTo>
                  <a:lnTo>
                    <a:pt x="64" y="733"/>
                  </a:lnTo>
                  <a:lnTo>
                    <a:pt x="71" y="822"/>
                  </a:lnTo>
                  <a:lnTo>
                    <a:pt x="158" y="829"/>
                  </a:lnTo>
                  <a:lnTo>
                    <a:pt x="189" y="800"/>
                  </a:lnTo>
                  <a:lnTo>
                    <a:pt x="211" y="813"/>
                  </a:lnTo>
                  <a:lnTo>
                    <a:pt x="206" y="839"/>
                  </a:lnTo>
                  <a:lnTo>
                    <a:pt x="223" y="874"/>
                  </a:lnTo>
                  <a:lnTo>
                    <a:pt x="223" y="1053"/>
                  </a:lnTo>
                  <a:lnTo>
                    <a:pt x="312" y="1308"/>
                  </a:lnTo>
                  <a:lnTo>
                    <a:pt x="354" y="1340"/>
                  </a:lnTo>
                  <a:lnTo>
                    <a:pt x="373" y="1480"/>
                  </a:lnTo>
                  <a:lnTo>
                    <a:pt x="410" y="1480"/>
                  </a:lnTo>
                  <a:lnTo>
                    <a:pt x="415" y="1530"/>
                  </a:lnTo>
                  <a:lnTo>
                    <a:pt x="470" y="1471"/>
                  </a:lnTo>
                  <a:lnTo>
                    <a:pt x="507" y="1471"/>
                  </a:lnTo>
                  <a:lnTo>
                    <a:pt x="507" y="1428"/>
                  </a:lnTo>
                  <a:lnTo>
                    <a:pt x="563" y="1401"/>
                  </a:lnTo>
                  <a:lnTo>
                    <a:pt x="563" y="1323"/>
                  </a:lnTo>
                  <a:lnTo>
                    <a:pt x="600" y="1291"/>
                  </a:lnTo>
                  <a:lnTo>
                    <a:pt x="600" y="1282"/>
                  </a:lnTo>
                  <a:lnTo>
                    <a:pt x="600" y="1144"/>
                  </a:lnTo>
                  <a:lnTo>
                    <a:pt x="653" y="1127"/>
                  </a:lnTo>
                  <a:lnTo>
                    <a:pt x="653" y="1108"/>
                  </a:lnTo>
                  <a:lnTo>
                    <a:pt x="674" y="1089"/>
                  </a:lnTo>
                  <a:lnTo>
                    <a:pt x="895" y="927"/>
                  </a:lnTo>
                  <a:lnTo>
                    <a:pt x="970" y="887"/>
                  </a:lnTo>
                  <a:lnTo>
                    <a:pt x="952" y="854"/>
                  </a:lnTo>
                  <a:lnTo>
                    <a:pt x="1001" y="800"/>
                  </a:lnTo>
                  <a:lnTo>
                    <a:pt x="1022" y="780"/>
                  </a:lnTo>
                  <a:lnTo>
                    <a:pt x="1016" y="664"/>
                  </a:lnTo>
                  <a:lnTo>
                    <a:pt x="1045" y="612"/>
                  </a:lnTo>
                  <a:lnTo>
                    <a:pt x="1016" y="590"/>
                  </a:lnTo>
                  <a:lnTo>
                    <a:pt x="1016" y="550"/>
                  </a:lnTo>
                  <a:lnTo>
                    <a:pt x="1048" y="543"/>
                  </a:lnTo>
                  <a:lnTo>
                    <a:pt x="1074" y="581"/>
                  </a:lnTo>
                  <a:lnTo>
                    <a:pt x="1122" y="571"/>
                  </a:lnTo>
                  <a:lnTo>
                    <a:pt x="1123" y="576"/>
                  </a:lnTo>
                  <a:lnTo>
                    <a:pt x="1101" y="618"/>
                  </a:lnTo>
                  <a:lnTo>
                    <a:pt x="1122" y="633"/>
                  </a:lnTo>
                  <a:lnTo>
                    <a:pt x="1159" y="633"/>
                  </a:lnTo>
                  <a:lnTo>
                    <a:pt x="1228" y="623"/>
                  </a:lnTo>
                  <a:lnTo>
                    <a:pt x="1253" y="643"/>
                  </a:lnTo>
                  <a:lnTo>
                    <a:pt x="1253" y="657"/>
                  </a:lnTo>
                  <a:lnTo>
                    <a:pt x="1202" y="664"/>
                  </a:lnTo>
                  <a:lnTo>
                    <a:pt x="1192" y="714"/>
                  </a:lnTo>
                  <a:lnTo>
                    <a:pt x="1206" y="745"/>
                  </a:lnTo>
                  <a:lnTo>
                    <a:pt x="1243" y="718"/>
                  </a:lnTo>
                  <a:lnTo>
                    <a:pt x="1280" y="745"/>
                  </a:lnTo>
                  <a:lnTo>
                    <a:pt x="1274" y="853"/>
                  </a:lnTo>
                  <a:lnTo>
                    <a:pt x="1305" y="822"/>
                  </a:lnTo>
                  <a:lnTo>
                    <a:pt x="1318" y="708"/>
                  </a:lnTo>
                  <a:lnTo>
                    <a:pt x="1286" y="674"/>
                  </a:lnTo>
                  <a:lnTo>
                    <a:pt x="1367" y="643"/>
                  </a:lnTo>
                  <a:lnTo>
                    <a:pt x="1355" y="581"/>
                  </a:lnTo>
                  <a:lnTo>
                    <a:pt x="1418" y="518"/>
                  </a:lnTo>
                  <a:lnTo>
                    <a:pt x="1479" y="518"/>
                  </a:lnTo>
                  <a:lnTo>
                    <a:pt x="1486" y="462"/>
                  </a:lnTo>
                  <a:lnTo>
                    <a:pt x="1449" y="390"/>
                  </a:lnTo>
                  <a:lnTo>
                    <a:pt x="1348" y="390"/>
                  </a:lnTo>
                  <a:lnTo>
                    <a:pt x="1289" y="438"/>
                  </a:lnTo>
                  <a:lnTo>
                    <a:pt x="1305" y="491"/>
                  </a:lnTo>
                  <a:lnTo>
                    <a:pt x="1286" y="499"/>
                  </a:lnTo>
                  <a:lnTo>
                    <a:pt x="1259" y="462"/>
                  </a:lnTo>
                  <a:lnTo>
                    <a:pt x="1234" y="469"/>
                  </a:lnTo>
                  <a:lnTo>
                    <a:pt x="1234" y="512"/>
                  </a:lnTo>
                  <a:lnTo>
                    <a:pt x="1183" y="550"/>
                  </a:lnTo>
                  <a:lnTo>
                    <a:pt x="1134" y="512"/>
                  </a:lnTo>
                  <a:lnTo>
                    <a:pt x="1091" y="533"/>
                  </a:lnTo>
                  <a:lnTo>
                    <a:pt x="1053" y="518"/>
                  </a:lnTo>
                  <a:lnTo>
                    <a:pt x="1053" y="465"/>
                  </a:lnTo>
                  <a:lnTo>
                    <a:pt x="1013" y="465"/>
                  </a:lnTo>
                  <a:lnTo>
                    <a:pt x="991" y="528"/>
                  </a:lnTo>
                  <a:lnTo>
                    <a:pt x="943" y="533"/>
                  </a:lnTo>
                  <a:lnTo>
                    <a:pt x="890" y="523"/>
                  </a:lnTo>
                  <a:lnTo>
                    <a:pt x="826" y="523"/>
                  </a:lnTo>
                  <a:lnTo>
                    <a:pt x="810" y="481"/>
                  </a:lnTo>
                  <a:lnTo>
                    <a:pt x="781" y="462"/>
                  </a:lnTo>
                  <a:lnTo>
                    <a:pt x="705" y="469"/>
                  </a:lnTo>
                  <a:lnTo>
                    <a:pt x="632" y="417"/>
                  </a:lnTo>
                  <a:lnTo>
                    <a:pt x="613" y="385"/>
                  </a:lnTo>
                  <a:lnTo>
                    <a:pt x="659" y="327"/>
                  </a:lnTo>
                  <a:close/>
                </a:path>
              </a:pathLst>
            </a:custGeom>
            <a:solidFill>
              <a:srgbClr val="B02226"/>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1" name="Freeform 280"/>
            <p:cNvSpPr>
              <a:spLocks/>
            </p:cNvSpPr>
            <p:nvPr/>
          </p:nvSpPr>
          <p:spPr bwMode="auto">
            <a:xfrm>
              <a:off x="5027275" y="2436731"/>
              <a:ext cx="350841" cy="610361"/>
            </a:xfrm>
            <a:custGeom>
              <a:avLst/>
              <a:gdLst/>
              <a:ahLst/>
              <a:cxnLst>
                <a:cxn ang="0">
                  <a:pos x="1046" y="152"/>
                </a:cxn>
                <a:cxn ang="0">
                  <a:pos x="1194" y="286"/>
                </a:cxn>
                <a:cxn ang="0">
                  <a:pos x="1173" y="389"/>
                </a:cxn>
                <a:cxn ang="0">
                  <a:pos x="1160" y="480"/>
                </a:cxn>
                <a:cxn ang="0">
                  <a:pos x="1167" y="607"/>
                </a:cxn>
                <a:cxn ang="0">
                  <a:pos x="1167" y="692"/>
                </a:cxn>
                <a:cxn ang="0">
                  <a:pos x="1071" y="758"/>
                </a:cxn>
                <a:cxn ang="0">
                  <a:pos x="1007" y="758"/>
                </a:cxn>
                <a:cxn ang="0">
                  <a:pos x="975" y="800"/>
                </a:cxn>
                <a:cxn ang="0">
                  <a:pos x="942" y="846"/>
                </a:cxn>
                <a:cxn ang="0">
                  <a:pos x="906" y="920"/>
                </a:cxn>
                <a:cxn ang="0">
                  <a:pos x="917" y="1082"/>
                </a:cxn>
                <a:cxn ang="0">
                  <a:pos x="691" y="1237"/>
                </a:cxn>
                <a:cxn ang="0">
                  <a:pos x="610" y="1309"/>
                </a:cxn>
                <a:cxn ang="0">
                  <a:pos x="553" y="1351"/>
                </a:cxn>
                <a:cxn ang="0">
                  <a:pos x="520" y="1520"/>
                </a:cxn>
                <a:cxn ang="0">
                  <a:pos x="634" y="1731"/>
                </a:cxn>
                <a:cxn ang="0">
                  <a:pos x="603" y="1844"/>
                </a:cxn>
                <a:cxn ang="0">
                  <a:pos x="422" y="1851"/>
                </a:cxn>
                <a:cxn ang="0">
                  <a:pos x="532" y="1862"/>
                </a:cxn>
                <a:cxn ang="0">
                  <a:pos x="638" y="1888"/>
                </a:cxn>
                <a:cxn ang="0">
                  <a:pos x="518" y="1968"/>
                </a:cxn>
                <a:cxn ang="0">
                  <a:pos x="452" y="2012"/>
                </a:cxn>
                <a:cxn ang="0">
                  <a:pos x="394" y="2336"/>
                </a:cxn>
                <a:cxn ang="0">
                  <a:pos x="240" y="2402"/>
                </a:cxn>
                <a:cxn ang="0">
                  <a:pos x="232" y="2463"/>
                </a:cxn>
                <a:cxn ang="0">
                  <a:pos x="197" y="2510"/>
                </a:cxn>
                <a:cxn ang="0">
                  <a:pos x="113" y="2440"/>
                </a:cxn>
                <a:cxn ang="0">
                  <a:pos x="113" y="2323"/>
                </a:cxn>
                <a:cxn ang="0">
                  <a:pos x="71" y="2260"/>
                </a:cxn>
                <a:cxn ang="0">
                  <a:pos x="38" y="2197"/>
                </a:cxn>
                <a:cxn ang="0">
                  <a:pos x="60" y="2055"/>
                </a:cxn>
                <a:cxn ang="0">
                  <a:pos x="0" y="1907"/>
                </a:cxn>
                <a:cxn ang="0">
                  <a:pos x="85" y="1808"/>
                </a:cxn>
                <a:cxn ang="0">
                  <a:pos x="141" y="1675"/>
                </a:cxn>
                <a:cxn ang="0">
                  <a:pos x="158" y="1523"/>
                </a:cxn>
                <a:cxn ang="0">
                  <a:pos x="123" y="1293"/>
                </a:cxn>
                <a:cxn ang="0">
                  <a:pos x="146" y="1202"/>
                </a:cxn>
                <a:cxn ang="0">
                  <a:pos x="220" y="1032"/>
                </a:cxn>
                <a:cxn ang="0">
                  <a:pos x="307" y="992"/>
                </a:cxn>
                <a:cxn ang="0">
                  <a:pos x="284" y="913"/>
                </a:cxn>
                <a:cxn ang="0">
                  <a:pos x="357" y="818"/>
                </a:cxn>
                <a:cxn ang="0">
                  <a:pos x="371" y="649"/>
                </a:cxn>
                <a:cxn ang="0">
                  <a:pos x="385" y="589"/>
                </a:cxn>
                <a:cxn ang="0">
                  <a:pos x="456" y="515"/>
                </a:cxn>
                <a:cxn ang="0">
                  <a:pos x="520" y="480"/>
                </a:cxn>
                <a:cxn ang="0">
                  <a:pos x="525" y="352"/>
                </a:cxn>
                <a:cxn ang="0">
                  <a:pos x="618" y="211"/>
                </a:cxn>
                <a:cxn ang="0">
                  <a:pos x="700" y="207"/>
                </a:cxn>
                <a:cxn ang="0">
                  <a:pos x="799" y="144"/>
                </a:cxn>
                <a:cxn ang="0">
                  <a:pos x="877" y="180"/>
                </a:cxn>
                <a:cxn ang="0">
                  <a:pos x="899" y="116"/>
                </a:cxn>
                <a:cxn ang="0">
                  <a:pos x="931" y="0"/>
                </a:cxn>
              </a:cxnLst>
              <a:rect l="0" t="0" r="r" b="b"/>
              <a:pathLst>
                <a:path w="1194" h="2510">
                  <a:moveTo>
                    <a:pt x="931" y="0"/>
                  </a:moveTo>
                  <a:lnTo>
                    <a:pt x="1046" y="152"/>
                  </a:lnTo>
                  <a:lnTo>
                    <a:pt x="1120" y="177"/>
                  </a:lnTo>
                  <a:lnTo>
                    <a:pt x="1194" y="286"/>
                  </a:lnTo>
                  <a:lnTo>
                    <a:pt x="1148" y="331"/>
                  </a:lnTo>
                  <a:lnTo>
                    <a:pt x="1173" y="389"/>
                  </a:lnTo>
                  <a:lnTo>
                    <a:pt x="1173" y="423"/>
                  </a:lnTo>
                  <a:lnTo>
                    <a:pt x="1160" y="480"/>
                  </a:lnTo>
                  <a:lnTo>
                    <a:pt x="1173" y="530"/>
                  </a:lnTo>
                  <a:lnTo>
                    <a:pt x="1167" y="607"/>
                  </a:lnTo>
                  <a:lnTo>
                    <a:pt x="1144" y="662"/>
                  </a:lnTo>
                  <a:lnTo>
                    <a:pt x="1167" y="692"/>
                  </a:lnTo>
                  <a:lnTo>
                    <a:pt x="1178" y="754"/>
                  </a:lnTo>
                  <a:lnTo>
                    <a:pt x="1071" y="758"/>
                  </a:lnTo>
                  <a:lnTo>
                    <a:pt x="1050" y="724"/>
                  </a:lnTo>
                  <a:lnTo>
                    <a:pt x="1007" y="758"/>
                  </a:lnTo>
                  <a:lnTo>
                    <a:pt x="992" y="758"/>
                  </a:lnTo>
                  <a:lnTo>
                    <a:pt x="975" y="800"/>
                  </a:lnTo>
                  <a:lnTo>
                    <a:pt x="1000" y="849"/>
                  </a:lnTo>
                  <a:lnTo>
                    <a:pt x="942" y="846"/>
                  </a:lnTo>
                  <a:lnTo>
                    <a:pt x="949" y="871"/>
                  </a:lnTo>
                  <a:lnTo>
                    <a:pt x="906" y="920"/>
                  </a:lnTo>
                  <a:lnTo>
                    <a:pt x="943" y="1016"/>
                  </a:lnTo>
                  <a:lnTo>
                    <a:pt x="917" y="1082"/>
                  </a:lnTo>
                  <a:lnTo>
                    <a:pt x="739" y="1241"/>
                  </a:lnTo>
                  <a:lnTo>
                    <a:pt x="691" y="1237"/>
                  </a:lnTo>
                  <a:lnTo>
                    <a:pt x="666" y="1297"/>
                  </a:lnTo>
                  <a:lnTo>
                    <a:pt x="610" y="1309"/>
                  </a:lnTo>
                  <a:lnTo>
                    <a:pt x="606" y="1363"/>
                  </a:lnTo>
                  <a:lnTo>
                    <a:pt x="553" y="1351"/>
                  </a:lnTo>
                  <a:lnTo>
                    <a:pt x="553" y="1498"/>
                  </a:lnTo>
                  <a:lnTo>
                    <a:pt x="520" y="1520"/>
                  </a:lnTo>
                  <a:lnTo>
                    <a:pt x="538" y="1653"/>
                  </a:lnTo>
                  <a:lnTo>
                    <a:pt x="634" y="1731"/>
                  </a:lnTo>
                  <a:lnTo>
                    <a:pt x="648" y="1829"/>
                  </a:lnTo>
                  <a:lnTo>
                    <a:pt x="603" y="1844"/>
                  </a:lnTo>
                  <a:lnTo>
                    <a:pt x="490" y="1826"/>
                  </a:lnTo>
                  <a:lnTo>
                    <a:pt x="422" y="1851"/>
                  </a:lnTo>
                  <a:lnTo>
                    <a:pt x="496" y="1900"/>
                  </a:lnTo>
                  <a:lnTo>
                    <a:pt x="532" y="1862"/>
                  </a:lnTo>
                  <a:lnTo>
                    <a:pt x="638" y="1869"/>
                  </a:lnTo>
                  <a:lnTo>
                    <a:pt x="638" y="1888"/>
                  </a:lnTo>
                  <a:lnTo>
                    <a:pt x="570" y="1970"/>
                  </a:lnTo>
                  <a:lnTo>
                    <a:pt x="518" y="1968"/>
                  </a:lnTo>
                  <a:lnTo>
                    <a:pt x="513" y="2002"/>
                  </a:lnTo>
                  <a:lnTo>
                    <a:pt x="452" y="2012"/>
                  </a:lnTo>
                  <a:lnTo>
                    <a:pt x="481" y="2055"/>
                  </a:lnTo>
                  <a:lnTo>
                    <a:pt x="394" y="2336"/>
                  </a:lnTo>
                  <a:lnTo>
                    <a:pt x="352" y="2402"/>
                  </a:lnTo>
                  <a:lnTo>
                    <a:pt x="240" y="2402"/>
                  </a:lnTo>
                  <a:lnTo>
                    <a:pt x="211" y="2440"/>
                  </a:lnTo>
                  <a:lnTo>
                    <a:pt x="232" y="2463"/>
                  </a:lnTo>
                  <a:lnTo>
                    <a:pt x="232" y="2492"/>
                  </a:lnTo>
                  <a:lnTo>
                    <a:pt x="197" y="2510"/>
                  </a:lnTo>
                  <a:lnTo>
                    <a:pt x="135" y="2505"/>
                  </a:lnTo>
                  <a:lnTo>
                    <a:pt x="113" y="2440"/>
                  </a:lnTo>
                  <a:lnTo>
                    <a:pt x="85" y="2390"/>
                  </a:lnTo>
                  <a:lnTo>
                    <a:pt x="113" y="2323"/>
                  </a:lnTo>
                  <a:lnTo>
                    <a:pt x="121" y="2270"/>
                  </a:lnTo>
                  <a:lnTo>
                    <a:pt x="71" y="2260"/>
                  </a:lnTo>
                  <a:lnTo>
                    <a:pt x="85" y="2218"/>
                  </a:lnTo>
                  <a:lnTo>
                    <a:pt x="38" y="2197"/>
                  </a:lnTo>
                  <a:lnTo>
                    <a:pt x="14" y="2118"/>
                  </a:lnTo>
                  <a:lnTo>
                    <a:pt x="60" y="2055"/>
                  </a:lnTo>
                  <a:lnTo>
                    <a:pt x="5" y="2026"/>
                  </a:lnTo>
                  <a:lnTo>
                    <a:pt x="0" y="1907"/>
                  </a:lnTo>
                  <a:lnTo>
                    <a:pt x="38" y="1907"/>
                  </a:lnTo>
                  <a:lnTo>
                    <a:pt x="85" y="1808"/>
                  </a:lnTo>
                  <a:lnTo>
                    <a:pt x="85" y="1752"/>
                  </a:lnTo>
                  <a:lnTo>
                    <a:pt x="141" y="1675"/>
                  </a:lnTo>
                  <a:lnTo>
                    <a:pt x="110" y="1594"/>
                  </a:lnTo>
                  <a:lnTo>
                    <a:pt x="158" y="1523"/>
                  </a:lnTo>
                  <a:lnTo>
                    <a:pt x="146" y="1495"/>
                  </a:lnTo>
                  <a:lnTo>
                    <a:pt x="123" y="1293"/>
                  </a:lnTo>
                  <a:lnTo>
                    <a:pt x="138" y="1248"/>
                  </a:lnTo>
                  <a:lnTo>
                    <a:pt x="146" y="1202"/>
                  </a:lnTo>
                  <a:lnTo>
                    <a:pt x="141" y="1124"/>
                  </a:lnTo>
                  <a:lnTo>
                    <a:pt x="220" y="1032"/>
                  </a:lnTo>
                  <a:lnTo>
                    <a:pt x="299" y="1035"/>
                  </a:lnTo>
                  <a:lnTo>
                    <a:pt x="307" y="992"/>
                  </a:lnTo>
                  <a:lnTo>
                    <a:pt x="284" y="944"/>
                  </a:lnTo>
                  <a:lnTo>
                    <a:pt x="284" y="913"/>
                  </a:lnTo>
                  <a:lnTo>
                    <a:pt x="317" y="888"/>
                  </a:lnTo>
                  <a:lnTo>
                    <a:pt x="357" y="818"/>
                  </a:lnTo>
                  <a:lnTo>
                    <a:pt x="367" y="717"/>
                  </a:lnTo>
                  <a:lnTo>
                    <a:pt x="371" y="649"/>
                  </a:lnTo>
                  <a:lnTo>
                    <a:pt x="349" y="632"/>
                  </a:lnTo>
                  <a:lnTo>
                    <a:pt x="385" y="589"/>
                  </a:lnTo>
                  <a:lnTo>
                    <a:pt x="452" y="575"/>
                  </a:lnTo>
                  <a:lnTo>
                    <a:pt x="456" y="515"/>
                  </a:lnTo>
                  <a:lnTo>
                    <a:pt x="481" y="493"/>
                  </a:lnTo>
                  <a:lnTo>
                    <a:pt x="520" y="480"/>
                  </a:lnTo>
                  <a:lnTo>
                    <a:pt x="538" y="392"/>
                  </a:lnTo>
                  <a:lnTo>
                    <a:pt x="525" y="352"/>
                  </a:lnTo>
                  <a:lnTo>
                    <a:pt x="563" y="261"/>
                  </a:lnTo>
                  <a:lnTo>
                    <a:pt x="618" y="211"/>
                  </a:lnTo>
                  <a:lnTo>
                    <a:pt x="666" y="226"/>
                  </a:lnTo>
                  <a:lnTo>
                    <a:pt x="700" y="207"/>
                  </a:lnTo>
                  <a:lnTo>
                    <a:pt x="707" y="119"/>
                  </a:lnTo>
                  <a:lnTo>
                    <a:pt x="799" y="144"/>
                  </a:lnTo>
                  <a:lnTo>
                    <a:pt x="817" y="172"/>
                  </a:lnTo>
                  <a:lnTo>
                    <a:pt x="877" y="180"/>
                  </a:lnTo>
                  <a:lnTo>
                    <a:pt x="881" y="119"/>
                  </a:lnTo>
                  <a:lnTo>
                    <a:pt x="899" y="116"/>
                  </a:lnTo>
                  <a:lnTo>
                    <a:pt x="888" y="21"/>
                  </a:lnTo>
                  <a:lnTo>
                    <a:pt x="931" y="0"/>
                  </a:lnTo>
                  <a:close/>
                </a:path>
              </a:pathLst>
            </a:custGeom>
            <a:solidFill>
              <a:srgbClr val="FF7171"/>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2" name="Freeform 281"/>
            <p:cNvSpPr>
              <a:spLocks/>
            </p:cNvSpPr>
            <p:nvPr/>
          </p:nvSpPr>
          <p:spPr bwMode="auto">
            <a:xfrm>
              <a:off x="5079323" y="3072590"/>
              <a:ext cx="254455" cy="197610"/>
            </a:xfrm>
            <a:custGeom>
              <a:avLst/>
              <a:gdLst/>
              <a:ahLst/>
              <a:cxnLst>
                <a:cxn ang="0">
                  <a:pos x="694" y="810"/>
                </a:cxn>
                <a:cxn ang="0">
                  <a:pos x="701" y="788"/>
                </a:cxn>
                <a:cxn ang="0">
                  <a:pos x="698" y="725"/>
                </a:cxn>
                <a:cxn ang="0">
                  <a:pos x="766" y="707"/>
                </a:cxn>
                <a:cxn ang="0">
                  <a:pos x="768" y="633"/>
                </a:cxn>
                <a:cxn ang="0">
                  <a:pos x="857" y="653"/>
                </a:cxn>
                <a:cxn ang="0">
                  <a:pos x="863" y="609"/>
                </a:cxn>
                <a:cxn ang="0">
                  <a:pos x="842" y="557"/>
                </a:cxn>
                <a:cxn ang="0">
                  <a:pos x="799" y="416"/>
                </a:cxn>
                <a:cxn ang="0">
                  <a:pos x="813" y="223"/>
                </a:cxn>
                <a:cxn ang="0">
                  <a:pos x="820" y="172"/>
                </a:cxn>
                <a:cxn ang="0">
                  <a:pos x="750" y="92"/>
                </a:cxn>
                <a:cxn ang="0">
                  <a:pos x="596" y="82"/>
                </a:cxn>
                <a:cxn ang="0">
                  <a:pos x="517" y="43"/>
                </a:cxn>
                <a:cxn ang="0">
                  <a:pos x="480" y="65"/>
                </a:cxn>
                <a:cxn ang="0">
                  <a:pos x="402" y="50"/>
                </a:cxn>
                <a:cxn ang="0">
                  <a:pos x="405" y="3"/>
                </a:cxn>
                <a:cxn ang="0">
                  <a:pos x="355" y="0"/>
                </a:cxn>
                <a:cxn ang="0">
                  <a:pos x="169" y="15"/>
                </a:cxn>
                <a:cxn ang="0">
                  <a:pos x="49" y="134"/>
                </a:cxn>
                <a:cxn ang="0">
                  <a:pos x="14" y="141"/>
                </a:cxn>
                <a:cxn ang="0">
                  <a:pos x="37" y="166"/>
                </a:cxn>
                <a:cxn ang="0">
                  <a:pos x="0" y="272"/>
                </a:cxn>
                <a:cxn ang="0">
                  <a:pos x="67" y="346"/>
                </a:cxn>
                <a:cxn ang="0">
                  <a:pos x="62" y="438"/>
                </a:cxn>
                <a:cxn ang="0">
                  <a:pos x="78" y="502"/>
                </a:cxn>
                <a:cxn ang="0">
                  <a:pos x="101" y="526"/>
                </a:cxn>
                <a:cxn ang="0">
                  <a:pos x="166" y="535"/>
                </a:cxn>
                <a:cxn ang="0">
                  <a:pos x="166" y="568"/>
                </a:cxn>
                <a:cxn ang="0">
                  <a:pos x="190" y="593"/>
                </a:cxn>
                <a:cxn ang="0">
                  <a:pos x="279" y="593"/>
                </a:cxn>
                <a:cxn ang="0">
                  <a:pos x="337" y="640"/>
                </a:cxn>
                <a:cxn ang="0">
                  <a:pos x="352" y="696"/>
                </a:cxn>
                <a:cxn ang="0">
                  <a:pos x="420" y="696"/>
                </a:cxn>
                <a:cxn ang="0">
                  <a:pos x="435" y="743"/>
                </a:cxn>
                <a:cxn ang="0">
                  <a:pos x="465" y="746"/>
                </a:cxn>
                <a:cxn ang="0">
                  <a:pos x="512" y="721"/>
                </a:cxn>
                <a:cxn ang="0">
                  <a:pos x="669" y="754"/>
                </a:cxn>
                <a:cxn ang="0">
                  <a:pos x="694" y="810"/>
                </a:cxn>
              </a:cxnLst>
              <a:rect l="0" t="0" r="r" b="b"/>
              <a:pathLst>
                <a:path w="863" h="810">
                  <a:moveTo>
                    <a:pt x="694" y="810"/>
                  </a:moveTo>
                  <a:lnTo>
                    <a:pt x="701" y="788"/>
                  </a:lnTo>
                  <a:lnTo>
                    <a:pt x="698" y="725"/>
                  </a:lnTo>
                  <a:lnTo>
                    <a:pt x="766" y="707"/>
                  </a:lnTo>
                  <a:lnTo>
                    <a:pt x="768" y="633"/>
                  </a:lnTo>
                  <a:lnTo>
                    <a:pt x="857" y="653"/>
                  </a:lnTo>
                  <a:lnTo>
                    <a:pt x="863" y="609"/>
                  </a:lnTo>
                  <a:lnTo>
                    <a:pt x="842" y="557"/>
                  </a:lnTo>
                  <a:lnTo>
                    <a:pt x="799" y="416"/>
                  </a:lnTo>
                  <a:lnTo>
                    <a:pt x="813" y="223"/>
                  </a:lnTo>
                  <a:lnTo>
                    <a:pt x="820" y="172"/>
                  </a:lnTo>
                  <a:lnTo>
                    <a:pt x="750" y="92"/>
                  </a:lnTo>
                  <a:lnTo>
                    <a:pt x="596" y="82"/>
                  </a:lnTo>
                  <a:lnTo>
                    <a:pt x="517" y="43"/>
                  </a:lnTo>
                  <a:lnTo>
                    <a:pt x="480" y="65"/>
                  </a:lnTo>
                  <a:lnTo>
                    <a:pt x="402" y="50"/>
                  </a:lnTo>
                  <a:lnTo>
                    <a:pt x="405" y="3"/>
                  </a:lnTo>
                  <a:lnTo>
                    <a:pt x="355" y="0"/>
                  </a:lnTo>
                  <a:lnTo>
                    <a:pt x="169" y="15"/>
                  </a:lnTo>
                  <a:lnTo>
                    <a:pt x="49" y="134"/>
                  </a:lnTo>
                  <a:lnTo>
                    <a:pt x="14" y="141"/>
                  </a:lnTo>
                  <a:lnTo>
                    <a:pt x="37" y="166"/>
                  </a:lnTo>
                  <a:lnTo>
                    <a:pt x="0" y="272"/>
                  </a:lnTo>
                  <a:lnTo>
                    <a:pt x="67" y="346"/>
                  </a:lnTo>
                  <a:lnTo>
                    <a:pt x="62" y="438"/>
                  </a:lnTo>
                  <a:lnTo>
                    <a:pt x="78" y="502"/>
                  </a:lnTo>
                  <a:lnTo>
                    <a:pt x="101" y="526"/>
                  </a:lnTo>
                  <a:lnTo>
                    <a:pt x="166" y="535"/>
                  </a:lnTo>
                  <a:lnTo>
                    <a:pt x="166" y="568"/>
                  </a:lnTo>
                  <a:lnTo>
                    <a:pt x="190" y="593"/>
                  </a:lnTo>
                  <a:lnTo>
                    <a:pt x="279" y="593"/>
                  </a:lnTo>
                  <a:lnTo>
                    <a:pt x="337" y="640"/>
                  </a:lnTo>
                  <a:lnTo>
                    <a:pt x="352" y="696"/>
                  </a:lnTo>
                  <a:lnTo>
                    <a:pt x="420" y="696"/>
                  </a:lnTo>
                  <a:lnTo>
                    <a:pt x="435" y="743"/>
                  </a:lnTo>
                  <a:lnTo>
                    <a:pt x="465" y="746"/>
                  </a:lnTo>
                  <a:lnTo>
                    <a:pt x="512" y="721"/>
                  </a:lnTo>
                  <a:lnTo>
                    <a:pt x="669" y="754"/>
                  </a:lnTo>
                  <a:lnTo>
                    <a:pt x="694" y="810"/>
                  </a:lnTo>
                  <a:close/>
                </a:path>
              </a:pathLst>
            </a:custGeom>
            <a:solidFill>
              <a:srgbClr val="F4C4C5"/>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3" name="Freeform 282"/>
            <p:cNvSpPr>
              <a:spLocks/>
            </p:cNvSpPr>
            <p:nvPr/>
          </p:nvSpPr>
          <p:spPr bwMode="auto">
            <a:xfrm>
              <a:off x="5264381" y="3408846"/>
              <a:ext cx="165781" cy="87650"/>
            </a:xfrm>
            <a:custGeom>
              <a:avLst/>
              <a:gdLst/>
              <a:ahLst/>
              <a:cxnLst>
                <a:cxn ang="0">
                  <a:pos x="42" y="0"/>
                </a:cxn>
                <a:cxn ang="0">
                  <a:pos x="67" y="61"/>
                </a:cxn>
                <a:cxn ang="0">
                  <a:pos x="133" y="38"/>
                </a:cxn>
                <a:cxn ang="0">
                  <a:pos x="300" y="88"/>
                </a:cxn>
                <a:cxn ang="0">
                  <a:pos x="368" y="32"/>
                </a:cxn>
                <a:cxn ang="0">
                  <a:pos x="479" y="38"/>
                </a:cxn>
                <a:cxn ang="0">
                  <a:pos x="497" y="74"/>
                </a:cxn>
                <a:cxn ang="0">
                  <a:pos x="562" y="77"/>
                </a:cxn>
                <a:cxn ang="0">
                  <a:pos x="537" y="173"/>
                </a:cxn>
                <a:cxn ang="0">
                  <a:pos x="513" y="169"/>
                </a:cxn>
                <a:cxn ang="0">
                  <a:pos x="510" y="142"/>
                </a:cxn>
                <a:cxn ang="0">
                  <a:pos x="501" y="138"/>
                </a:cxn>
                <a:cxn ang="0">
                  <a:pos x="457" y="175"/>
                </a:cxn>
                <a:cxn ang="0">
                  <a:pos x="454" y="247"/>
                </a:cxn>
                <a:cxn ang="0">
                  <a:pos x="457" y="282"/>
                </a:cxn>
                <a:cxn ang="0">
                  <a:pos x="353" y="321"/>
                </a:cxn>
                <a:cxn ang="0">
                  <a:pos x="332" y="321"/>
                </a:cxn>
                <a:cxn ang="0">
                  <a:pos x="328" y="367"/>
                </a:cxn>
                <a:cxn ang="0">
                  <a:pos x="222" y="356"/>
                </a:cxn>
                <a:cxn ang="0">
                  <a:pos x="186" y="346"/>
                </a:cxn>
                <a:cxn ang="0">
                  <a:pos x="151" y="356"/>
                </a:cxn>
                <a:cxn ang="0">
                  <a:pos x="42" y="346"/>
                </a:cxn>
                <a:cxn ang="0">
                  <a:pos x="14" y="306"/>
                </a:cxn>
                <a:cxn ang="0">
                  <a:pos x="22" y="285"/>
                </a:cxn>
                <a:cxn ang="0">
                  <a:pos x="25" y="236"/>
                </a:cxn>
                <a:cxn ang="0">
                  <a:pos x="14" y="166"/>
                </a:cxn>
                <a:cxn ang="0">
                  <a:pos x="55" y="166"/>
                </a:cxn>
                <a:cxn ang="0">
                  <a:pos x="55" y="142"/>
                </a:cxn>
                <a:cxn ang="0">
                  <a:pos x="25" y="107"/>
                </a:cxn>
                <a:cxn ang="0">
                  <a:pos x="0" y="92"/>
                </a:cxn>
                <a:cxn ang="0">
                  <a:pos x="25" y="3"/>
                </a:cxn>
                <a:cxn ang="0">
                  <a:pos x="42" y="0"/>
                </a:cxn>
              </a:cxnLst>
              <a:rect l="0" t="0" r="r" b="b"/>
              <a:pathLst>
                <a:path w="562" h="367">
                  <a:moveTo>
                    <a:pt x="42" y="0"/>
                  </a:moveTo>
                  <a:lnTo>
                    <a:pt x="67" y="61"/>
                  </a:lnTo>
                  <a:lnTo>
                    <a:pt x="133" y="38"/>
                  </a:lnTo>
                  <a:lnTo>
                    <a:pt x="300" y="88"/>
                  </a:lnTo>
                  <a:lnTo>
                    <a:pt x="368" y="32"/>
                  </a:lnTo>
                  <a:lnTo>
                    <a:pt x="479" y="38"/>
                  </a:lnTo>
                  <a:lnTo>
                    <a:pt x="497" y="74"/>
                  </a:lnTo>
                  <a:lnTo>
                    <a:pt x="562" y="77"/>
                  </a:lnTo>
                  <a:lnTo>
                    <a:pt x="537" y="173"/>
                  </a:lnTo>
                  <a:lnTo>
                    <a:pt x="513" y="169"/>
                  </a:lnTo>
                  <a:lnTo>
                    <a:pt x="510" y="142"/>
                  </a:lnTo>
                  <a:lnTo>
                    <a:pt x="501" y="138"/>
                  </a:lnTo>
                  <a:lnTo>
                    <a:pt x="457" y="175"/>
                  </a:lnTo>
                  <a:lnTo>
                    <a:pt x="454" y="247"/>
                  </a:lnTo>
                  <a:lnTo>
                    <a:pt x="457" y="282"/>
                  </a:lnTo>
                  <a:lnTo>
                    <a:pt x="353" y="321"/>
                  </a:lnTo>
                  <a:lnTo>
                    <a:pt x="332" y="321"/>
                  </a:lnTo>
                  <a:lnTo>
                    <a:pt x="328" y="367"/>
                  </a:lnTo>
                  <a:lnTo>
                    <a:pt x="222" y="356"/>
                  </a:lnTo>
                  <a:lnTo>
                    <a:pt x="186" y="346"/>
                  </a:lnTo>
                  <a:lnTo>
                    <a:pt x="151" y="356"/>
                  </a:lnTo>
                  <a:lnTo>
                    <a:pt x="42" y="346"/>
                  </a:lnTo>
                  <a:lnTo>
                    <a:pt x="14" y="306"/>
                  </a:lnTo>
                  <a:lnTo>
                    <a:pt x="22" y="285"/>
                  </a:lnTo>
                  <a:lnTo>
                    <a:pt x="25" y="236"/>
                  </a:lnTo>
                  <a:lnTo>
                    <a:pt x="14" y="166"/>
                  </a:lnTo>
                  <a:lnTo>
                    <a:pt x="55" y="166"/>
                  </a:lnTo>
                  <a:lnTo>
                    <a:pt x="55" y="142"/>
                  </a:lnTo>
                  <a:lnTo>
                    <a:pt x="25" y="107"/>
                  </a:lnTo>
                  <a:lnTo>
                    <a:pt x="0" y="92"/>
                  </a:lnTo>
                  <a:lnTo>
                    <a:pt x="25" y="3"/>
                  </a:lnTo>
                  <a:lnTo>
                    <a:pt x="42" y="0"/>
                  </a:lnTo>
                  <a:close/>
                </a:path>
              </a:pathLst>
            </a:custGeom>
            <a:solidFill>
              <a:schemeClr val="bg1">
                <a:lumMod val="85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4" name="Freeform 283"/>
            <p:cNvSpPr>
              <a:spLocks/>
            </p:cNvSpPr>
            <p:nvPr/>
          </p:nvSpPr>
          <p:spPr bwMode="auto">
            <a:xfrm>
              <a:off x="5775221" y="3563428"/>
              <a:ext cx="468431" cy="363347"/>
            </a:xfrm>
            <a:custGeom>
              <a:avLst/>
              <a:gdLst/>
              <a:ahLst/>
              <a:cxnLst>
                <a:cxn ang="0">
                  <a:pos x="845" y="687"/>
                </a:cxn>
                <a:cxn ang="0">
                  <a:pos x="853" y="727"/>
                </a:cxn>
                <a:cxn ang="0">
                  <a:pos x="863" y="750"/>
                </a:cxn>
                <a:cxn ang="0">
                  <a:pos x="922" y="757"/>
                </a:cxn>
                <a:cxn ang="0">
                  <a:pos x="943" y="808"/>
                </a:cxn>
                <a:cxn ang="0">
                  <a:pos x="971" y="848"/>
                </a:cxn>
                <a:cxn ang="0">
                  <a:pos x="947" y="859"/>
                </a:cxn>
                <a:cxn ang="0">
                  <a:pos x="888" y="859"/>
                </a:cxn>
                <a:cxn ang="0">
                  <a:pos x="879" y="911"/>
                </a:cxn>
                <a:cxn ang="0">
                  <a:pos x="707" y="870"/>
                </a:cxn>
                <a:cxn ang="0">
                  <a:pos x="671" y="796"/>
                </a:cxn>
                <a:cxn ang="0">
                  <a:pos x="620" y="775"/>
                </a:cxn>
                <a:cxn ang="0">
                  <a:pos x="563" y="798"/>
                </a:cxn>
                <a:cxn ang="0">
                  <a:pos x="491" y="796"/>
                </a:cxn>
                <a:cxn ang="0">
                  <a:pos x="407" y="750"/>
                </a:cxn>
                <a:cxn ang="0">
                  <a:pos x="308" y="589"/>
                </a:cxn>
                <a:cxn ang="0">
                  <a:pos x="243" y="589"/>
                </a:cxn>
                <a:cxn ang="0">
                  <a:pos x="201" y="602"/>
                </a:cxn>
                <a:cxn ang="0">
                  <a:pos x="181" y="569"/>
                </a:cxn>
                <a:cxn ang="0">
                  <a:pos x="149" y="543"/>
                </a:cxn>
                <a:cxn ang="0">
                  <a:pos x="149" y="466"/>
                </a:cxn>
                <a:cxn ang="0">
                  <a:pos x="96" y="466"/>
                </a:cxn>
                <a:cxn ang="0">
                  <a:pos x="84" y="451"/>
                </a:cxn>
                <a:cxn ang="0">
                  <a:pos x="84" y="408"/>
                </a:cxn>
                <a:cxn ang="0">
                  <a:pos x="48" y="414"/>
                </a:cxn>
                <a:cxn ang="0">
                  <a:pos x="32" y="397"/>
                </a:cxn>
                <a:cxn ang="0">
                  <a:pos x="32" y="350"/>
                </a:cxn>
                <a:cxn ang="0">
                  <a:pos x="62" y="323"/>
                </a:cxn>
                <a:cxn ang="0">
                  <a:pos x="48" y="277"/>
                </a:cxn>
                <a:cxn ang="0">
                  <a:pos x="10" y="246"/>
                </a:cxn>
                <a:cxn ang="0">
                  <a:pos x="10" y="213"/>
                </a:cxn>
                <a:cxn ang="0">
                  <a:pos x="37" y="143"/>
                </a:cxn>
                <a:cxn ang="0">
                  <a:pos x="8" y="102"/>
                </a:cxn>
                <a:cxn ang="0">
                  <a:pos x="0" y="51"/>
                </a:cxn>
                <a:cxn ang="0">
                  <a:pos x="42" y="0"/>
                </a:cxn>
                <a:cxn ang="0">
                  <a:pos x="50" y="7"/>
                </a:cxn>
                <a:cxn ang="0">
                  <a:pos x="154" y="90"/>
                </a:cxn>
                <a:cxn ang="0">
                  <a:pos x="159" y="74"/>
                </a:cxn>
                <a:cxn ang="0">
                  <a:pos x="169" y="42"/>
                </a:cxn>
                <a:cxn ang="0">
                  <a:pos x="207" y="13"/>
                </a:cxn>
                <a:cxn ang="0">
                  <a:pos x="239" y="56"/>
                </a:cxn>
                <a:cxn ang="0">
                  <a:pos x="284" y="70"/>
                </a:cxn>
                <a:cxn ang="0">
                  <a:pos x="271" y="106"/>
                </a:cxn>
                <a:cxn ang="0">
                  <a:pos x="258" y="143"/>
                </a:cxn>
                <a:cxn ang="0">
                  <a:pos x="368" y="213"/>
                </a:cxn>
                <a:cxn ang="0">
                  <a:pos x="449" y="263"/>
                </a:cxn>
                <a:cxn ang="0">
                  <a:pos x="554" y="222"/>
                </a:cxn>
                <a:cxn ang="0">
                  <a:pos x="657" y="169"/>
                </a:cxn>
                <a:cxn ang="0">
                  <a:pos x="696" y="158"/>
                </a:cxn>
                <a:cxn ang="0">
                  <a:pos x="863" y="301"/>
                </a:cxn>
                <a:cxn ang="0">
                  <a:pos x="860" y="388"/>
                </a:cxn>
                <a:cxn ang="0">
                  <a:pos x="820" y="421"/>
                </a:cxn>
                <a:cxn ang="0">
                  <a:pos x="860" y="455"/>
                </a:cxn>
                <a:cxn ang="0">
                  <a:pos x="853" y="481"/>
                </a:cxn>
                <a:cxn ang="0">
                  <a:pos x="812" y="513"/>
                </a:cxn>
                <a:cxn ang="0">
                  <a:pos x="860" y="583"/>
                </a:cxn>
                <a:cxn ang="0">
                  <a:pos x="895" y="583"/>
                </a:cxn>
                <a:cxn ang="0">
                  <a:pos x="895" y="624"/>
                </a:cxn>
                <a:cxn ang="0">
                  <a:pos x="845" y="667"/>
                </a:cxn>
                <a:cxn ang="0">
                  <a:pos x="845" y="687"/>
                </a:cxn>
              </a:cxnLst>
              <a:rect l="0" t="0" r="r" b="b"/>
              <a:pathLst>
                <a:path w="971" h="911">
                  <a:moveTo>
                    <a:pt x="845" y="687"/>
                  </a:moveTo>
                  <a:lnTo>
                    <a:pt x="853" y="727"/>
                  </a:lnTo>
                  <a:lnTo>
                    <a:pt x="863" y="750"/>
                  </a:lnTo>
                  <a:lnTo>
                    <a:pt x="922" y="757"/>
                  </a:lnTo>
                  <a:lnTo>
                    <a:pt x="943" y="808"/>
                  </a:lnTo>
                  <a:lnTo>
                    <a:pt x="971" y="848"/>
                  </a:lnTo>
                  <a:lnTo>
                    <a:pt x="947" y="859"/>
                  </a:lnTo>
                  <a:lnTo>
                    <a:pt x="888" y="859"/>
                  </a:lnTo>
                  <a:lnTo>
                    <a:pt x="879" y="911"/>
                  </a:lnTo>
                  <a:lnTo>
                    <a:pt x="707" y="870"/>
                  </a:lnTo>
                  <a:lnTo>
                    <a:pt x="671" y="796"/>
                  </a:lnTo>
                  <a:lnTo>
                    <a:pt x="620" y="775"/>
                  </a:lnTo>
                  <a:lnTo>
                    <a:pt x="563" y="798"/>
                  </a:lnTo>
                  <a:lnTo>
                    <a:pt x="491" y="796"/>
                  </a:lnTo>
                  <a:lnTo>
                    <a:pt x="407" y="750"/>
                  </a:lnTo>
                  <a:lnTo>
                    <a:pt x="308" y="589"/>
                  </a:lnTo>
                  <a:lnTo>
                    <a:pt x="243" y="589"/>
                  </a:lnTo>
                  <a:lnTo>
                    <a:pt x="201" y="602"/>
                  </a:lnTo>
                  <a:lnTo>
                    <a:pt x="181" y="569"/>
                  </a:lnTo>
                  <a:lnTo>
                    <a:pt x="149" y="543"/>
                  </a:lnTo>
                  <a:lnTo>
                    <a:pt x="149" y="466"/>
                  </a:lnTo>
                  <a:lnTo>
                    <a:pt x="96" y="466"/>
                  </a:lnTo>
                  <a:lnTo>
                    <a:pt x="84" y="451"/>
                  </a:lnTo>
                  <a:lnTo>
                    <a:pt x="84" y="408"/>
                  </a:lnTo>
                  <a:lnTo>
                    <a:pt x="48" y="414"/>
                  </a:lnTo>
                  <a:lnTo>
                    <a:pt x="32" y="397"/>
                  </a:lnTo>
                  <a:lnTo>
                    <a:pt x="32" y="350"/>
                  </a:lnTo>
                  <a:lnTo>
                    <a:pt x="62" y="323"/>
                  </a:lnTo>
                  <a:lnTo>
                    <a:pt x="48" y="277"/>
                  </a:lnTo>
                  <a:lnTo>
                    <a:pt x="10" y="246"/>
                  </a:lnTo>
                  <a:lnTo>
                    <a:pt x="10" y="213"/>
                  </a:lnTo>
                  <a:lnTo>
                    <a:pt x="37" y="143"/>
                  </a:lnTo>
                  <a:lnTo>
                    <a:pt x="8" y="102"/>
                  </a:lnTo>
                  <a:lnTo>
                    <a:pt x="0" y="51"/>
                  </a:lnTo>
                  <a:lnTo>
                    <a:pt x="42" y="0"/>
                  </a:lnTo>
                  <a:lnTo>
                    <a:pt x="50" y="7"/>
                  </a:lnTo>
                  <a:lnTo>
                    <a:pt x="154" y="90"/>
                  </a:lnTo>
                  <a:lnTo>
                    <a:pt x="159" y="74"/>
                  </a:lnTo>
                  <a:lnTo>
                    <a:pt x="169" y="42"/>
                  </a:lnTo>
                  <a:lnTo>
                    <a:pt x="207" y="13"/>
                  </a:lnTo>
                  <a:lnTo>
                    <a:pt x="239" y="56"/>
                  </a:lnTo>
                  <a:lnTo>
                    <a:pt x="284" y="70"/>
                  </a:lnTo>
                  <a:lnTo>
                    <a:pt x="271" y="106"/>
                  </a:lnTo>
                  <a:lnTo>
                    <a:pt x="258" y="143"/>
                  </a:lnTo>
                  <a:lnTo>
                    <a:pt x="368" y="213"/>
                  </a:lnTo>
                  <a:lnTo>
                    <a:pt x="449" y="263"/>
                  </a:lnTo>
                  <a:lnTo>
                    <a:pt x="554" y="222"/>
                  </a:lnTo>
                  <a:lnTo>
                    <a:pt x="657" y="169"/>
                  </a:lnTo>
                  <a:lnTo>
                    <a:pt x="696" y="158"/>
                  </a:lnTo>
                  <a:lnTo>
                    <a:pt x="863" y="301"/>
                  </a:lnTo>
                  <a:lnTo>
                    <a:pt x="860" y="388"/>
                  </a:lnTo>
                  <a:lnTo>
                    <a:pt x="820" y="421"/>
                  </a:lnTo>
                  <a:lnTo>
                    <a:pt x="860" y="455"/>
                  </a:lnTo>
                  <a:lnTo>
                    <a:pt x="853" y="481"/>
                  </a:lnTo>
                  <a:lnTo>
                    <a:pt x="812" y="513"/>
                  </a:lnTo>
                  <a:lnTo>
                    <a:pt x="860" y="583"/>
                  </a:lnTo>
                  <a:lnTo>
                    <a:pt x="895" y="583"/>
                  </a:lnTo>
                  <a:lnTo>
                    <a:pt x="895" y="624"/>
                  </a:lnTo>
                  <a:lnTo>
                    <a:pt x="845" y="667"/>
                  </a:lnTo>
                  <a:lnTo>
                    <a:pt x="845" y="687"/>
                  </a:lnTo>
                  <a:close/>
                </a:path>
              </a:pathLst>
            </a:custGeom>
            <a:solidFill>
              <a:schemeClr val="accent1">
                <a:lumMod val="20000"/>
                <a:lumOff val="80000"/>
              </a:schemeClr>
            </a:solidFill>
            <a:ln w="12700" cmpd="sng">
              <a:solidFill>
                <a:schemeClr val="bg1">
                  <a:lumMod val="95000"/>
                </a:schemeClr>
              </a:solidFill>
              <a:prstDash val="solid"/>
              <a:round/>
              <a:headEnd/>
              <a:tailEnd/>
            </a:ln>
            <a:effectLst/>
          </p:spPr>
          <p:txBody>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endParaRPr lang="en-GB" sz="1600" dirty="0">
                <a:latin typeface="Arial" pitchFamily="34" charset="0"/>
                <a:cs typeface="Arial" pitchFamily="34" charset="0"/>
              </a:endParaRPr>
            </a:p>
          </p:txBody>
        </p:sp>
        <p:sp>
          <p:nvSpPr>
            <p:cNvPr id="285" name="TextBox 306"/>
            <p:cNvSpPr txBox="1"/>
            <p:nvPr/>
          </p:nvSpPr>
          <p:spPr>
            <a:xfrm>
              <a:off x="3675931" y="1990859"/>
              <a:ext cx="1674288" cy="690875"/>
            </a:xfrm>
            <a:prstGeom prst="upArrow">
              <a:avLst/>
            </a:prstGeom>
            <a:solidFill>
              <a:srgbClr val="FF7171"/>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tx1"/>
                  </a:solidFill>
                  <a:latin typeface="Arial" pitchFamily="34" charset="0"/>
                  <a:cs typeface="Arial" pitchFamily="34" charset="0"/>
                </a:rPr>
                <a:t>West Europe: </a:t>
              </a:r>
            </a:p>
            <a:p>
              <a:pPr algn="ctr"/>
              <a:r>
                <a:rPr lang="en-GB" sz="1200" b="1" dirty="0" smtClean="0">
                  <a:solidFill>
                    <a:schemeClr val="tx1"/>
                  </a:solidFill>
                  <a:latin typeface="Arial" pitchFamily="34" charset="0"/>
                  <a:cs typeface="Arial" pitchFamily="34" charset="0"/>
                </a:rPr>
                <a:t>+3.4%</a:t>
              </a:r>
              <a:endParaRPr lang="en-GB" sz="1200" dirty="0" smtClean="0">
                <a:solidFill>
                  <a:schemeClr val="tx1"/>
                </a:solidFill>
                <a:latin typeface="Arial" pitchFamily="34" charset="0"/>
                <a:cs typeface="Arial" pitchFamily="34" charset="0"/>
              </a:endParaRPr>
            </a:p>
          </p:txBody>
        </p:sp>
        <p:sp>
          <p:nvSpPr>
            <p:cNvPr id="286" name="TextBox 306"/>
            <p:cNvSpPr txBox="1"/>
            <p:nvPr/>
          </p:nvSpPr>
          <p:spPr>
            <a:xfrm>
              <a:off x="-53745" y="2261171"/>
              <a:ext cx="1585112" cy="721045"/>
            </a:xfrm>
            <a:prstGeom prst="upArrow">
              <a:avLst>
                <a:gd name="adj1" fmla="val 56570"/>
                <a:gd name="adj2" fmla="val 50000"/>
              </a:avLst>
            </a:prstGeom>
            <a:solidFill>
              <a:srgbClr val="FF7171"/>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tx1"/>
                  </a:solidFill>
                  <a:latin typeface="Arial" pitchFamily="34" charset="0"/>
                  <a:cs typeface="Arial" pitchFamily="34" charset="0"/>
                </a:rPr>
                <a:t>North America: </a:t>
              </a:r>
            </a:p>
            <a:p>
              <a:pPr algn="ctr"/>
              <a:r>
                <a:rPr lang="en-GB" sz="1200" b="1" dirty="0" smtClean="0">
                  <a:solidFill>
                    <a:schemeClr val="tx1"/>
                  </a:solidFill>
                  <a:latin typeface="Arial" pitchFamily="34" charset="0"/>
                  <a:cs typeface="Arial" pitchFamily="34" charset="0"/>
                </a:rPr>
                <a:t>+2.4%</a:t>
              </a:r>
              <a:endParaRPr lang="en-GB" sz="1200" dirty="0" smtClean="0">
                <a:solidFill>
                  <a:schemeClr val="tx1"/>
                </a:solidFill>
                <a:latin typeface="Arial" pitchFamily="34" charset="0"/>
                <a:cs typeface="Arial" pitchFamily="34" charset="0"/>
              </a:endParaRPr>
            </a:p>
          </p:txBody>
        </p:sp>
        <p:sp>
          <p:nvSpPr>
            <p:cNvPr id="288" name="TextBox 306"/>
            <p:cNvSpPr txBox="1"/>
            <p:nvPr/>
          </p:nvSpPr>
          <p:spPr>
            <a:xfrm>
              <a:off x="5963633" y="4390555"/>
              <a:ext cx="1162248" cy="487401"/>
            </a:xfrm>
            <a:prstGeom prst="upArrow">
              <a:avLst>
                <a:gd name="adj1" fmla="val 53024"/>
                <a:gd name="adj2" fmla="val 55261"/>
              </a:avLst>
            </a:prstGeom>
            <a:solidFill>
              <a:srgbClr val="B02226"/>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bg1"/>
                  </a:solidFill>
                  <a:latin typeface="Arial" pitchFamily="34" charset="0"/>
                  <a:cs typeface="Arial" pitchFamily="34" charset="0"/>
                </a:rPr>
                <a:t>India: </a:t>
              </a:r>
            </a:p>
            <a:p>
              <a:pPr algn="ctr"/>
              <a:r>
                <a:rPr lang="en-GB" sz="1200" b="1" dirty="0" smtClean="0">
                  <a:solidFill>
                    <a:schemeClr val="bg1"/>
                  </a:solidFill>
                  <a:latin typeface="Arial" pitchFamily="34" charset="0"/>
                  <a:cs typeface="Arial" pitchFamily="34" charset="0"/>
                </a:rPr>
                <a:t>+5.1%</a:t>
              </a:r>
              <a:endParaRPr lang="en-GB" sz="1200" dirty="0" smtClean="0">
                <a:solidFill>
                  <a:schemeClr val="bg1"/>
                </a:solidFill>
                <a:latin typeface="Arial" pitchFamily="34" charset="0"/>
                <a:cs typeface="Arial" pitchFamily="34" charset="0"/>
              </a:endParaRPr>
            </a:p>
          </p:txBody>
        </p:sp>
        <p:sp>
          <p:nvSpPr>
            <p:cNvPr id="289" name="TextBox 306"/>
            <p:cNvSpPr txBox="1"/>
            <p:nvPr/>
          </p:nvSpPr>
          <p:spPr>
            <a:xfrm>
              <a:off x="7762060" y="3761038"/>
              <a:ext cx="1228658" cy="487401"/>
            </a:xfrm>
            <a:prstGeom prst="upArrow">
              <a:avLst>
                <a:gd name="adj1" fmla="val 53024"/>
                <a:gd name="adj2" fmla="val 55261"/>
              </a:avLst>
            </a:prstGeom>
            <a:solidFill>
              <a:srgbClr val="B02226"/>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bg1"/>
                  </a:solidFill>
                  <a:latin typeface="Arial" pitchFamily="34" charset="0"/>
                  <a:cs typeface="Arial" pitchFamily="34" charset="0"/>
                </a:rPr>
                <a:t>China: </a:t>
              </a:r>
            </a:p>
            <a:p>
              <a:pPr algn="ctr"/>
              <a:r>
                <a:rPr lang="en-GB" sz="1200" b="1" dirty="0" smtClean="0">
                  <a:solidFill>
                    <a:schemeClr val="bg1"/>
                  </a:solidFill>
                  <a:latin typeface="Arial" pitchFamily="34" charset="0"/>
                  <a:cs typeface="Arial" pitchFamily="34" charset="0"/>
                </a:rPr>
                <a:t>+4.0%</a:t>
              </a:r>
              <a:endParaRPr lang="en-GB" sz="1200" dirty="0" smtClean="0">
                <a:solidFill>
                  <a:schemeClr val="bg1"/>
                </a:solidFill>
                <a:latin typeface="Arial" pitchFamily="34" charset="0"/>
                <a:cs typeface="Arial" pitchFamily="34" charset="0"/>
              </a:endParaRPr>
            </a:p>
          </p:txBody>
        </p:sp>
        <p:sp>
          <p:nvSpPr>
            <p:cNvPr id="290" name="TextBox 306"/>
            <p:cNvSpPr txBox="1"/>
            <p:nvPr/>
          </p:nvSpPr>
          <p:spPr>
            <a:xfrm>
              <a:off x="9190096" y="3795389"/>
              <a:ext cx="1292493" cy="823789"/>
            </a:xfrm>
            <a:prstGeom prst="upArrow">
              <a:avLst/>
            </a:prstGeom>
            <a:solidFill>
              <a:srgbClr val="F4C4C5"/>
            </a:solidFill>
            <a:effectLst>
              <a:outerShdw blurRad="50800" dist="38100" dir="2700000" algn="tl" rotWithShape="0">
                <a:prstClr val="black">
                  <a:alpha val="40000"/>
                </a:prstClr>
              </a:outerShdw>
            </a:effectLst>
          </p:spPr>
          <p:txBody>
            <a:bodyPr wrap="square" lIns="0" tIns="0" rIns="0" bIns="0" rtlCol="0">
              <a:no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tx1"/>
                  </a:solidFill>
                  <a:latin typeface="Arial" pitchFamily="34" charset="0"/>
                  <a:cs typeface="Arial" pitchFamily="34" charset="0"/>
                </a:rPr>
                <a:t>Japan </a:t>
              </a:r>
            </a:p>
            <a:p>
              <a:pPr algn="ctr"/>
              <a:r>
                <a:rPr lang="en-GB" sz="1200" b="1" dirty="0" smtClean="0">
                  <a:solidFill>
                    <a:schemeClr val="tx1"/>
                  </a:solidFill>
                  <a:latin typeface="Arial" pitchFamily="34" charset="0"/>
                  <a:cs typeface="Arial" pitchFamily="34" charset="0"/>
                </a:rPr>
                <a:t>+1.2%</a:t>
              </a:r>
            </a:p>
          </p:txBody>
        </p:sp>
        <p:sp>
          <p:nvSpPr>
            <p:cNvPr id="293" name="TextBox 306"/>
            <p:cNvSpPr txBox="1"/>
            <p:nvPr/>
          </p:nvSpPr>
          <p:spPr>
            <a:xfrm>
              <a:off x="8244784" y="4335570"/>
              <a:ext cx="1398627" cy="695104"/>
            </a:xfrm>
            <a:prstGeom prst="upArrow">
              <a:avLst>
                <a:gd name="adj1" fmla="val 53024"/>
                <a:gd name="adj2" fmla="val 55261"/>
              </a:avLst>
            </a:prstGeom>
            <a:solidFill>
              <a:srgbClr val="F4C4C5"/>
            </a:solidFill>
            <a:effectLst>
              <a:outerShdw blurRad="50800" dist="38100" dir="2700000" algn="tl" rotWithShape="0">
                <a:prstClr val="black">
                  <a:alpha val="40000"/>
                </a:prstClr>
              </a:outerShdw>
            </a:effectLst>
          </p:spPr>
          <p:txBody>
            <a:bodyPr wrap="square" lIns="0" tIns="0" rIns="0" bIns="0" rtlCol="0">
              <a:no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tx1"/>
                  </a:solidFill>
                  <a:latin typeface="Arial" pitchFamily="34" charset="0"/>
                  <a:cs typeface="Arial" pitchFamily="34" charset="0"/>
                </a:rPr>
                <a:t>Taiwan </a:t>
              </a:r>
            </a:p>
            <a:p>
              <a:pPr algn="ctr"/>
              <a:r>
                <a:rPr lang="en-GB" sz="1200" b="1" dirty="0" smtClean="0">
                  <a:solidFill>
                    <a:schemeClr val="tx1"/>
                  </a:solidFill>
                  <a:latin typeface="Arial" pitchFamily="34" charset="0"/>
                  <a:cs typeface="Arial" pitchFamily="34" charset="0"/>
                </a:rPr>
                <a:t>0%</a:t>
              </a:r>
            </a:p>
          </p:txBody>
        </p:sp>
      </p:grpSp>
      <p:sp>
        <p:nvSpPr>
          <p:cNvPr id="294" name="TextBox 306"/>
          <p:cNvSpPr txBox="1"/>
          <p:nvPr/>
        </p:nvSpPr>
        <p:spPr>
          <a:xfrm>
            <a:off x="6516216" y="1844824"/>
            <a:ext cx="1032327" cy="800457"/>
          </a:xfrm>
          <a:prstGeom prst="downArrow">
            <a:avLst>
              <a:gd name="adj1" fmla="val 62101"/>
              <a:gd name="adj2" fmla="val 50000"/>
            </a:avLst>
          </a:prstGeom>
          <a:solidFill>
            <a:srgbClr val="003D7E"/>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200" b="1" dirty="0" smtClean="0">
                <a:solidFill>
                  <a:schemeClr val="bg1"/>
                </a:solidFill>
                <a:latin typeface="Arial" pitchFamily="34" charset="0"/>
                <a:cs typeface="Arial" pitchFamily="34" charset="0"/>
              </a:rPr>
              <a:t>E&amp;C Europe : </a:t>
            </a:r>
          </a:p>
          <a:p>
            <a:pPr algn="ctr"/>
            <a:r>
              <a:rPr lang="en-GB" sz="1200" b="1" dirty="0" smtClean="0">
                <a:solidFill>
                  <a:schemeClr val="bg1"/>
                </a:solidFill>
                <a:latin typeface="Arial" pitchFamily="34" charset="0"/>
                <a:cs typeface="Arial" pitchFamily="34" charset="0"/>
              </a:rPr>
              <a:t>-14.7%</a:t>
            </a:r>
            <a:endParaRPr lang="en-GB" sz="1200" dirty="0" smtClean="0">
              <a:solidFill>
                <a:schemeClr val="bg1"/>
              </a:solidFill>
              <a:latin typeface="Arial" pitchFamily="34" charset="0"/>
              <a:cs typeface="Arial" pitchFamily="34" charset="0"/>
            </a:endParaRPr>
          </a:p>
        </p:txBody>
      </p:sp>
      <p:sp>
        <p:nvSpPr>
          <p:cNvPr id="295" name="TextBox 306"/>
          <p:cNvSpPr txBox="1"/>
          <p:nvPr/>
        </p:nvSpPr>
        <p:spPr>
          <a:xfrm>
            <a:off x="7452320" y="1700808"/>
            <a:ext cx="1614801" cy="1197545"/>
          </a:xfrm>
          <a:prstGeom prst="upArrow">
            <a:avLst/>
          </a:prstGeom>
          <a:solidFill>
            <a:srgbClr val="FF7171"/>
          </a:solidFill>
          <a:effectLst>
            <a:outerShdw blurRad="50800" dist="38100" dir="2700000" algn="tl" rotWithShape="0">
              <a:prstClr val="black">
                <a:alpha val="40000"/>
              </a:prstClr>
            </a:outerShdw>
          </a:effectLst>
        </p:spPr>
        <p:txBody>
          <a:bodyPr wrap="square" lIns="0" tIns="0" rIns="0" bIns="0" rtlCol="0">
            <a:no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r>
              <a:rPr lang="en-GB" sz="1800" b="1" dirty="0" smtClean="0">
                <a:solidFill>
                  <a:schemeClr val="tx1"/>
                </a:solidFill>
                <a:latin typeface="Arial" pitchFamily="34" charset="0"/>
                <a:cs typeface="Arial" pitchFamily="34" charset="0"/>
              </a:rPr>
              <a:t>World: </a:t>
            </a:r>
          </a:p>
          <a:p>
            <a:pPr algn="ctr"/>
            <a:r>
              <a:rPr lang="en-GB" sz="1800" b="1" dirty="0" smtClean="0">
                <a:solidFill>
                  <a:schemeClr val="tx1"/>
                </a:solidFill>
                <a:latin typeface="Arial" pitchFamily="34" charset="0"/>
                <a:cs typeface="Arial" pitchFamily="34" charset="0"/>
              </a:rPr>
              <a:t>+2.3%</a:t>
            </a:r>
          </a:p>
        </p:txBody>
      </p:sp>
      <p:graphicFrame>
        <p:nvGraphicFramePr>
          <p:cNvPr id="296" name="Table 295"/>
          <p:cNvGraphicFramePr>
            <a:graphicFrameLocks noGrp="1"/>
          </p:cNvGraphicFramePr>
          <p:nvPr/>
        </p:nvGraphicFramePr>
        <p:xfrm>
          <a:off x="443328" y="3707476"/>
          <a:ext cx="1032327" cy="2519580"/>
        </p:xfrm>
        <a:graphic>
          <a:graphicData uri="http://schemas.openxmlformats.org/drawingml/2006/table">
            <a:tbl>
              <a:tblPr firstRow="1" bandRow="1">
                <a:tableStyleId>{2D5ABB26-0587-4C30-8999-92F81FD0307C}</a:tableStyleId>
              </a:tblPr>
              <a:tblGrid>
                <a:gridCol w="1032327"/>
              </a:tblGrid>
              <a:tr h="419930">
                <a:tc>
                  <a:txBody>
                    <a:bodyPr/>
                    <a:lstStyle/>
                    <a:p>
                      <a:pPr algn="ctr"/>
                      <a:r>
                        <a:rPr lang="en-GB" sz="1300" b="1" dirty="0" smtClean="0">
                          <a:solidFill>
                            <a:schemeClr val="bg1"/>
                          </a:solidFill>
                          <a:latin typeface="Arial" pitchFamily="34" charset="0"/>
                          <a:cs typeface="Arial" pitchFamily="34" charset="0"/>
                        </a:rPr>
                        <a:t>&gt; 6%</a:t>
                      </a:r>
                      <a:endParaRPr lang="en-GB" sz="1300" b="1" dirty="0">
                        <a:solidFill>
                          <a:schemeClr val="bg1"/>
                        </a:solidFill>
                        <a:latin typeface="Arial" pitchFamily="34" charset="0"/>
                        <a:cs typeface="Arial" pitchFamily="34" charset="0"/>
                      </a:endParaRPr>
                    </a:p>
                  </a:txBody>
                  <a:tcPr marL="77410" marR="77410" marT="49763" marB="49763" anchor="ctr">
                    <a:solidFill>
                      <a:srgbClr val="680000"/>
                    </a:solidFill>
                  </a:tcPr>
                </a:tc>
              </a:tr>
              <a:tr h="419930">
                <a:tc>
                  <a:txBody>
                    <a:bodyPr/>
                    <a:lstStyle/>
                    <a:p>
                      <a:pPr algn="ctr"/>
                      <a:r>
                        <a:rPr lang="en-GB" sz="1300" b="1" dirty="0" smtClean="0">
                          <a:latin typeface="Arial" pitchFamily="34" charset="0"/>
                          <a:cs typeface="Arial" pitchFamily="34" charset="0"/>
                        </a:rPr>
                        <a:t>4% – 6%</a:t>
                      </a:r>
                      <a:endParaRPr lang="en-GB" sz="1300" b="1" dirty="0">
                        <a:latin typeface="Arial" pitchFamily="34" charset="0"/>
                        <a:cs typeface="Arial" pitchFamily="34" charset="0"/>
                      </a:endParaRPr>
                    </a:p>
                  </a:txBody>
                  <a:tcPr marL="77410" marR="77410" marT="49763" marB="49763" anchor="ctr">
                    <a:solidFill>
                      <a:srgbClr val="B02226"/>
                    </a:solidFill>
                  </a:tcPr>
                </a:tc>
              </a:tr>
              <a:tr h="419930">
                <a:tc>
                  <a:txBody>
                    <a:bodyPr/>
                    <a:lstStyle/>
                    <a:p>
                      <a:pPr algn="ctr"/>
                      <a:r>
                        <a:rPr lang="en-GB" sz="1300" b="1" dirty="0" smtClean="0">
                          <a:latin typeface="Arial" pitchFamily="34" charset="0"/>
                          <a:cs typeface="Arial" pitchFamily="34" charset="0"/>
                        </a:rPr>
                        <a:t>2% – 4%</a:t>
                      </a:r>
                      <a:endParaRPr lang="en-GB" sz="1300" b="1" dirty="0">
                        <a:latin typeface="Arial" pitchFamily="34" charset="0"/>
                        <a:cs typeface="Arial" pitchFamily="34" charset="0"/>
                      </a:endParaRPr>
                    </a:p>
                  </a:txBody>
                  <a:tcPr marL="77410" marR="77410" marT="49763" marB="49763" anchor="ctr">
                    <a:solidFill>
                      <a:srgbClr val="FF7171"/>
                    </a:solidFill>
                  </a:tcPr>
                </a:tc>
              </a:tr>
              <a:tr h="419930">
                <a:tc>
                  <a:txBody>
                    <a:bodyPr/>
                    <a:lstStyle/>
                    <a:p>
                      <a:pPr algn="ctr"/>
                      <a:r>
                        <a:rPr lang="en-GB" sz="1300" b="1" dirty="0" smtClean="0">
                          <a:latin typeface="Arial" pitchFamily="34" charset="0"/>
                          <a:cs typeface="Arial" pitchFamily="34" charset="0"/>
                        </a:rPr>
                        <a:t>0% – 2%</a:t>
                      </a:r>
                      <a:endParaRPr lang="en-GB" sz="1300" b="1" dirty="0">
                        <a:latin typeface="Arial" pitchFamily="34" charset="0"/>
                        <a:cs typeface="Arial" pitchFamily="34" charset="0"/>
                      </a:endParaRPr>
                    </a:p>
                  </a:txBody>
                  <a:tcPr marL="77410" marR="77410" marT="49763" marB="49763" anchor="ctr">
                    <a:solidFill>
                      <a:srgbClr val="F4C4C5"/>
                    </a:solidFill>
                  </a:tcPr>
                </a:tc>
              </a:tr>
              <a:tr h="419930">
                <a:tc>
                  <a:txBody>
                    <a:bodyPr/>
                    <a:lstStyle/>
                    <a:p>
                      <a:pPr algn="ctr"/>
                      <a:r>
                        <a:rPr lang="en-GB" sz="1300" b="1" dirty="0" smtClean="0">
                          <a:latin typeface="Arial" pitchFamily="34" charset="0"/>
                          <a:cs typeface="Arial" pitchFamily="34" charset="0"/>
                        </a:rPr>
                        <a:t>-5%</a:t>
                      </a:r>
                      <a:r>
                        <a:rPr lang="en-GB" sz="1300" b="1" baseline="0" dirty="0" smtClean="0">
                          <a:latin typeface="Arial" pitchFamily="34" charset="0"/>
                          <a:cs typeface="Arial" pitchFamily="34" charset="0"/>
                        </a:rPr>
                        <a:t> </a:t>
                      </a:r>
                      <a:r>
                        <a:rPr lang="en-GB" sz="1300" b="1" dirty="0" smtClean="0">
                          <a:latin typeface="Arial" pitchFamily="34" charset="0"/>
                          <a:cs typeface="Arial" pitchFamily="34" charset="0"/>
                        </a:rPr>
                        <a:t>–</a:t>
                      </a:r>
                      <a:r>
                        <a:rPr lang="en-GB" sz="1300" b="1" baseline="0" dirty="0" smtClean="0">
                          <a:latin typeface="Arial" pitchFamily="34" charset="0"/>
                          <a:cs typeface="Arial" pitchFamily="34" charset="0"/>
                        </a:rPr>
                        <a:t> 0</a:t>
                      </a:r>
                      <a:r>
                        <a:rPr lang="en-GB" sz="1300" b="1" dirty="0" smtClean="0">
                          <a:latin typeface="Arial" pitchFamily="34" charset="0"/>
                          <a:cs typeface="Arial" pitchFamily="34" charset="0"/>
                        </a:rPr>
                        <a:t>%</a:t>
                      </a:r>
                      <a:endParaRPr lang="en-GB" sz="1300" b="1" dirty="0">
                        <a:latin typeface="Arial" pitchFamily="34" charset="0"/>
                        <a:cs typeface="Arial" pitchFamily="34" charset="0"/>
                      </a:endParaRPr>
                    </a:p>
                  </a:txBody>
                  <a:tcPr marL="77410" marR="77410" marT="49763" marB="49763" anchor="ctr">
                    <a:solidFill>
                      <a:srgbClr val="C9DEFB"/>
                    </a:solidFill>
                  </a:tcPr>
                </a:tc>
              </a:tr>
              <a:tr h="419930">
                <a:tc>
                  <a:txBody>
                    <a:bodyPr/>
                    <a:lstStyle/>
                    <a:p>
                      <a:pPr algn="ctr"/>
                      <a:r>
                        <a:rPr lang="en-GB" sz="1300" b="1" dirty="0" smtClean="0">
                          <a:solidFill>
                            <a:schemeClr val="bg1"/>
                          </a:solidFill>
                          <a:latin typeface="Arial" pitchFamily="34" charset="0"/>
                          <a:cs typeface="Arial" pitchFamily="34" charset="0"/>
                        </a:rPr>
                        <a:t>&lt; -5%</a:t>
                      </a:r>
                      <a:endParaRPr lang="en-GB" sz="1300" b="1" dirty="0">
                        <a:solidFill>
                          <a:schemeClr val="bg1"/>
                        </a:solidFill>
                        <a:latin typeface="Arial" pitchFamily="34" charset="0"/>
                        <a:cs typeface="Arial" pitchFamily="34" charset="0"/>
                      </a:endParaRPr>
                    </a:p>
                  </a:txBody>
                  <a:tcPr marL="77410" marR="77410" marT="49763" marB="49763" anchor="ctr">
                    <a:solidFill>
                      <a:srgbClr val="003D7E"/>
                    </a:solidFill>
                  </a:tcPr>
                </a:tc>
              </a:tr>
            </a:tbl>
          </a:graphicData>
        </a:graphic>
      </p:graphicFrame>
      <p:sp>
        <p:nvSpPr>
          <p:cNvPr id="297" name="TextBox 306"/>
          <p:cNvSpPr txBox="1"/>
          <p:nvPr/>
        </p:nvSpPr>
        <p:spPr>
          <a:xfrm>
            <a:off x="1619672" y="4869160"/>
            <a:ext cx="1176722" cy="1280517"/>
          </a:xfrm>
          <a:prstGeom prst="downArrow">
            <a:avLst>
              <a:gd name="adj1" fmla="val 62101"/>
              <a:gd name="adj2" fmla="val 50000"/>
            </a:avLst>
          </a:prstGeom>
          <a:solidFill>
            <a:srgbClr val="C9DEFB"/>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endParaRPr lang="en-GB" sz="1200" b="1" dirty="0" smtClean="0">
              <a:solidFill>
                <a:schemeClr val="tx1"/>
              </a:solidFill>
              <a:latin typeface="Arial" pitchFamily="34" charset="0"/>
              <a:cs typeface="Arial" pitchFamily="34" charset="0"/>
            </a:endParaRPr>
          </a:p>
          <a:p>
            <a:pPr algn="ctr"/>
            <a:r>
              <a:rPr lang="en-GB" sz="1200" b="1" dirty="0" smtClean="0">
                <a:solidFill>
                  <a:schemeClr val="tx1"/>
                </a:solidFill>
                <a:latin typeface="Arial" pitchFamily="34" charset="0"/>
                <a:cs typeface="Arial" pitchFamily="34" charset="0"/>
              </a:rPr>
              <a:t>South &amp; Central America: </a:t>
            </a:r>
          </a:p>
          <a:p>
            <a:pPr algn="ctr"/>
            <a:r>
              <a:rPr lang="en-GB" sz="1200" b="1" dirty="0" smtClean="0">
                <a:solidFill>
                  <a:schemeClr val="tx1"/>
                </a:solidFill>
                <a:latin typeface="Arial" pitchFamily="34" charset="0"/>
                <a:cs typeface="Arial" pitchFamily="34" charset="0"/>
              </a:rPr>
              <a:t>-2.6%</a:t>
            </a:r>
            <a:endParaRPr lang="en-GB" sz="1200" dirty="0" smtClean="0">
              <a:solidFill>
                <a:schemeClr val="tx1"/>
              </a:solidFill>
              <a:latin typeface="Arial" pitchFamily="34" charset="0"/>
              <a:cs typeface="Arial" pitchFamily="34" charset="0"/>
            </a:endParaRPr>
          </a:p>
        </p:txBody>
      </p:sp>
      <p:sp>
        <p:nvSpPr>
          <p:cNvPr id="298" name="TextBox 306"/>
          <p:cNvSpPr txBox="1"/>
          <p:nvPr/>
        </p:nvSpPr>
        <p:spPr>
          <a:xfrm>
            <a:off x="7280898" y="3467300"/>
            <a:ext cx="963398" cy="800457"/>
          </a:xfrm>
          <a:prstGeom prst="downArrow">
            <a:avLst>
              <a:gd name="adj1" fmla="val 62101"/>
              <a:gd name="adj2" fmla="val 50000"/>
            </a:avLst>
          </a:prstGeom>
          <a:solidFill>
            <a:srgbClr val="C9DEFB"/>
          </a:solidFill>
          <a:effectLst>
            <a:outerShdw blurRad="50800" dist="38100" dir="2700000" algn="tl" rotWithShape="0">
              <a:prstClr val="black">
                <a:alpha val="40000"/>
              </a:prstClr>
            </a:outerShdw>
          </a:effectLst>
        </p:spPr>
        <p:txBody>
          <a:bodyPr wrap="square" lIns="0" tIns="0" rIns="0" bIns="0" rtlCol="0">
            <a:spAutoFit/>
          </a:bodyPr>
          <a:lstStyle>
            <a:defPPr>
              <a:defRPr lang="en-GB"/>
            </a:defPPr>
            <a:lvl1pPr algn="l" rtl="0" fontAlgn="base">
              <a:spcBef>
                <a:spcPct val="0"/>
              </a:spcBef>
              <a:spcAft>
                <a:spcPct val="0"/>
              </a:spcAft>
              <a:defRPr sz="2400" kern="1200">
                <a:solidFill>
                  <a:schemeClr val="tx2"/>
                </a:solidFill>
                <a:latin typeface="Arial Black" pitchFamily="34" charset="0"/>
                <a:ea typeface="+mn-ea"/>
                <a:cs typeface="+mn-cs"/>
              </a:defRPr>
            </a:lvl1pPr>
            <a:lvl2pPr marL="457200" algn="l" rtl="0" fontAlgn="base">
              <a:spcBef>
                <a:spcPct val="0"/>
              </a:spcBef>
              <a:spcAft>
                <a:spcPct val="0"/>
              </a:spcAft>
              <a:defRPr sz="2400" kern="1200">
                <a:solidFill>
                  <a:schemeClr val="tx2"/>
                </a:solidFill>
                <a:latin typeface="Arial Black" pitchFamily="34" charset="0"/>
                <a:ea typeface="+mn-ea"/>
                <a:cs typeface="+mn-cs"/>
              </a:defRPr>
            </a:lvl2pPr>
            <a:lvl3pPr marL="914400" algn="l" rtl="0" fontAlgn="base">
              <a:spcBef>
                <a:spcPct val="0"/>
              </a:spcBef>
              <a:spcAft>
                <a:spcPct val="0"/>
              </a:spcAft>
              <a:defRPr sz="2400" kern="1200">
                <a:solidFill>
                  <a:schemeClr val="tx2"/>
                </a:solidFill>
                <a:latin typeface="Arial Black" pitchFamily="34" charset="0"/>
                <a:ea typeface="+mn-ea"/>
                <a:cs typeface="+mn-cs"/>
              </a:defRPr>
            </a:lvl3pPr>
            <a:lvl4pPr marL="1371600" algn="l" rtl="0" fontAlgn="base">
              <a:spcBef>
                <a:spcPct val="0"/>
              </a:spcBef>
              <a:spcAft>
                <a:spcPct val="0"/>
              </a:spcAft>
              <a:defRPr sz="2400" kern="1200">
                <a:solidFill>
                  <a:schemeClr val="tx2"/>
                </a:solidFill>
                <a:latin typeface="Arial Black" pitchFamily="34" charset="0"/>
                <a:ea typeface="+mn-ea"/>
                <a:cs typeface="+mn-cs"/>
              </a:defRPr>
            </a:lvl4pPr>
            <a:lvl5pPr marL="1828800" algn="l" rtl="0" fontAlgn="base">
              <a:spcBef>
                <a:spcPct val="0"/>
              </a:spcBef>
              <a:spcAft>
                <a:spcPct val="0"/>
              </a:spcAft>
              <a:defRPr sz="2400" kern="1200">
                <a:solidFill>
                  <a:schemeClr val="tx2"/>
                </a:solidFill>
                <a:latin typeface="Arial Black" pitchFamily="34" charset="0"/>
                <a:ea typeface="+mn-ea"/>
                <a:cs typeface="+mn-cs"/>
              </a:defRPr>
            </a:lvl5pPr>
            <a:lvl6pPr marL="2286000" algn="l" defTabSz="914400" rtl="0" eaLnBrk="1" latinLnBrk="0" hangingPunct="1">
              <a:defRPr sz="2400" kern="1200">
                <a:solidFill>
                  <a:schemeClr val="tx2"/>
                </a:solidFill>
                <a:latin typeface="Arial Black" pitchFamily="34" charset="0"/>
                <a:ea typeface="+mn-ea"/>
                <a:cs typeface="+mn-cs"/>
              </a:defRPr>
            </a:lvl6pPr>
            <a:lvl7pPr marL="2743200" algn="l" defTabSz="914400" rtl="0" eaLnBrk="1" latinLnBrk="0" hangingPunct="1">
              <a:defRPr sz="2400" kern="1200">
                <a:solidFill>
                  <a:schemeClr val="tx2"/>
                </a:solidFill>
                <a:latin typeface="Arial Black" pitchFamily="34" charset="0"/>
                <a:ea typeface="+mn-ea"/>
                <a:cs typeface="+mn-cs"/>
              </a:defRPr>
            </a:lvl7pPr>
            <a:lvl8pPr marL="3200400" algn="l" defTabSz="914400" rtl="0" eaLnBrk="1" latinLnBrk="0" hangingPunct="1">
              <a:defRPr sz="2400" kern="1200">
                <a:solidFill>
                  <a:schemeClr val="tx2"/>
                </a:solidFill>
                <a:latin typeface="Arial Black" pitchFamily="34" charset="0"/>
                <a:ea typeface="+mn-ea"/>
                <a:cs typeface="+mn-cs"/>
              </a:defRPr>
            </a:lvl8pPr>
            <a:lvl9pPr marL="3657600" algn="l" defTabSz="914400" rtl="0" eaLnBrk="1" latinLnBrk="0" hangingPunct="1">
              <a:defRPr sz="2400" kern="1200">
                <a:solidFill>
                  <a:schemeClr val="tx2"/>
                </a:solidFill>
                <a:latin typeface="Arial Black" pitchFamily="34" charset="0"/>
                <a:ea typeface="+mn-ea"/>
                <a:cs typeface="+mn-cs"/>
              </a:defRPr>
            </a:lvl9pPr>
          </a:lstStyle>
          <a:p>
            <a:pPr algn="ctr"/>
            <a:endParaRPr lang="en-GB" sz="1200" b="1" dirty="0" smtClean="0">
              <a:solidFill>
                <a:schemeClr val="tx1"/>
              </a:solidFill>
              <a:latin typeface="Arial" pitchFamily="34" charset="0"/>
              <a:cs typeface="Arial" pitchFamily="34" charset="0"/>
            </a:endParaRPr>
          </a:p>
          <a:p>
            <a:pPr algn="ctr"/>
            <a:r>
              <a:rPr lang="en-GB" sz="1200" b="1" dirty="0" smtClean="0">
                <a:solidFill>
                  <a:schemeClr val="tx1"/>
                </a:solidFill>
                <a:latin typeface="Arial" pitchFamily="34" charset="0"/>
                <a:cs typeface="Arial" pitchFamily="34" charset="0"/>
              </a:rPr>
              <a:t>R.O.K: </a:t>
            </a:r>
          </a:p>
          <a:p>
            <a:pPr algn="ctr"/>
            <a:r>
              <a:rPr lang="en-GB" sz="1200" b="1" dirty="0" smtClean="0">
                <a:solidFill>
                  <a:schemeClr val="tx1"/>
                </a:solidFill>
                <a:latin typeface="Arial" pitchFamily="34" charset="0"/>
                <a:cs typeface="Arial" pitchFamily="34" charset="0"/>
              </a:rPr>
              <a:t>-1.3%</a:t>
            </a:r>
            <a:endParaRPr lang="en-GB" sz="1200" dirty="0" smtClean="0">
              <a:solidFill>
                <a:schemeClr val="tx1"/>
              </a:solidFill>
              <a:latin typeface="Arial" pitchFamily="34" charset="0"/>
              <a:cs typeface="Arial" pitchFamily="34" charset="0"/>
            </a:endParaRPr>
          </a:p>
        </p:txBody>
      </p:sp>
      <p:sp>
        <p:nvSpPr>
          <p:cNvPr id="299"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pic>
        <p:nvPicPr>
          <p:cNvPr id="302" name="Picture 301"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301"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17</a:t>
            </a:fld>
            <a:endParaRPr lang="en-GB" altLang="zh-CN" sz="1200" dirty="0">
              <a:solidFill>
                <a:schemeClr val="bg1"/>
              </a:solidFill>
              <a:ea typeface="SimSun" pitchFamily="2" charset="-122"/>
            </a:endParaRPr>
          </a:p>
        </p:txBody>
      </p:sp>
      <p:sp>
        <p:nvSpPr>
          <p:cNvPr id="303" name="TextBox 302"/>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6131" y="2622067"/>
            <a:ext cx="3747222" cy="557212"/>
          </a:xfrm>
        </p:spPr>
        <p:txBody>
          <a:bodyPr/>
          <a:lstStyle/>
          <a:p>
            <a:r>
              <a:rPr lang="en-US" altLang="zh-CN" dirty="0" smtClean="0">
                <a:latin typeface="黑体" pitchFamily="49" charset="-122"/>
                <a:ea typeface="黑体" pitchFamily="49" charset="-122"/>
              </a:rPr>
              <a:t> </a:t>
            </a:r>
            <a:endParaRPr lang="en-GB" dirty="0">
              <a:latin typeface="黑体" pitchFamily="49" charset="-122"/>
              <a:ea typeface="黑体" pitchFamily="49" charset="-122"/>
            </a:endParaRPr>
          </a:p>
        </p:txBody>
      </p:sp>
      <p:graphicFrame>
        <p:nvGraphicFramePr>
          <p:cNvPr id="15" name="Content Placeholder 14"/>
          <p:cNvGraphicFramePr>
            <a:graphicFrameLocks noGrp="1"/>
          </p:cNvGraphicFramePr>
          <p:nvPr>
            <p:ph sz="quarter" idx="11"/>
          </p:nvPr>
        </p:nvGraphicFramePr>
        <p:xfrm>
          <a:off x="395536" y="1916832"/>
          <a:ext cx="3739634"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251520" y="1412776"/>
            <a:ext cx="8229600" cy="436563"/>
          </a:xfrm>
        </p:spPr>
        <p:txBody>
          <a:bodyPr/>
          <a:lstStyle/>
          <a:p>
            <a:r>
              <a:rPr lang="en-US" altLang="zh-CN" sz="2400" b="1" dirty="0" smtClean="0">
                <a:solidFill>
                  <a:srgbClr val="002060"/>
                </a:solidFill>
                <a:latin typeface="Calibri" pitchFamily="34" charset="0"/>
                <a:ea typeface="ＭＳ Ｐゴシック" charset="-128"/>
                <a:cs typeface="Calibri" pitchFamily="34" charset="0"/>
              </a:rPr>
              <a:t>Chinese copper demand soft so far, catch-up expected from June</a:t>
            </a:r>
            <a:endParaRPr lang="en-GB" altLang="en-US" sz="2400" b="1" dirty="0">
              <a:solidFill>
                <a:srgbClr val="002060"/>
              </a:solidFill>
              <a:latin typeface="Calibri" pitchFamily="34" charset="0"/>
              <a:ea typeface="ＭＳ Ｐゴシック" charset="-128"/>
              <a:cs typeface="Calibri" pitchFamily="34" charset="0"/>
            </a:endParaRPr>
          </a:p>
        </p:txBody>
      </p:sp>
      <p:graphicFrame>
        <p:nvGraphicFramePr>
          <p:cNvPr id="9" name="Chart 8"/>
          <p:cNvGraphicFramePr/>
          <p:nvPr/>
        </p:nvGraphicFramePr>
        <p:xfrm>
          <a:off x="4932040" y="1988840"/>
          <a:ext cx="3672848" cy="19442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nvGraphicFramePr>
        <p:xfrm>
          <a:off x="5076056" y="4221088"/>
          <a:ext cx="3672848" cy="1944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Arrow Connector 12"/>
          <p:cNvCxnSpPr/>
          <p:nvPr/>
        </p:nvCxnSpPr>
        <p:spPr bwMode="auto">
          <a:xfrm flipV="1">
            <a:off x="8100832" y="5805264"/>
            <a:ext cx="720080" cy="14401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16" name="Straight Connector 15"/>
          <p:cNvCxnSpPr/>
          <p:nvPr/>
        </p:nvCxnSpPr>
        <p:spPr bwMode="auto">
          <a:xfrm>
            <a:off x="7956816" y="5015931"/>
            <a:ext cx="0" cy="1064417"/>
          </a:xfrm>
          <a:prstGeom prst="line">
            <a:avLst/>
          </a:prstGeom>
          <a:solidFill>
            <a:srgbClr val="FFFFFF"/>
          </a:solidFill>
          <a:ln w="9525" cap="flat" cmpd="sng" algn="ctr">
            <a:solidFill>
              <a:srgbClr val="000000"/>
            </a:solidFill>
            <a:prstDash val="sysDash"/>
            <a:round/>
            <a:headEnd type="none" w="med" len="med"/>
            <a:tailEnd type="none" w="med" len="med"/>
          </a:ln>
          <a:effectLst/>
        </p:spPr>
      </p:cxnSp>
      <p:sp>
        <p:nvSpPr>
          <p:cNvPr id="19" name="TextBox 18"/>
          <p:cNvSpPr txBox="1"/>
          <p:nvPr/>
        </p:nvSpPr>
        <p:spPr>
          <a:xfrm>
            <a:off x="8028384" y="4941168"/>
            <a:ext cx="935010" cy="861774"/>
          </a:xfrm>
          <a:prstGeom prst="rect">
            <a:avLst/>
          </a:prstGeom>
          <a:ln>
            <a:solidFill>
              <a:srgbClr val="000000"/>
            </a:solidFill>
          </a:ln>
        </p:spPr>
        <p:txBody>
          <a:bodyPr wrap="square" rtlCol="0">
            <a:spAutoFit/>
          </a:bodyPr>
          <a:lstStyle/>
          <a:p>
            <a:pPr marR="0" indent="-342900" algn="ctr" defTabSz="914400" rtl="0" eaLnBrk="0" fontAlgn="base" latinLnBrk="0" hangingPunct="0">
              <a:lnSpc>
                <a:spcPct val="100000"/>
              </a:lnSpc>
              <a:spcBef>
                <a:spcPct val="20000"/>
              </a:spcBef>
              <a:spcAft>
                <a:spcPct val="0"/>
              </a:spcAft>
              <a:buClrTx/>
              <a:buSzTx/>
              <a:buFontTx/>
              <a:buNone/>
              <a:tabLst/>
            </a:pPr>
            <a:r>
              <a:rPr kumimoji="0" lang="en-GB"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Central gvt shows support for real estate industry</a:t>
            </a:r>
          </a:p>
        </p:txBody>
      </p:sp>
      <p:graphicFrame>
        <p:nvGraphicFramePr>
          <p:cNvPr id="14" name="Chart 13"/>
          <p:cNvGraphicFramePr/>
          <p:nvPr/>
        </p:nvGraphicFramePr>
        <p:xfrm>
          <a:off x="550011" y="4294114"/>
          <a:ext cx="3940402" cy="1957956"/>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616898" y="4460410"/>
            <a:ext cx="3809388" cy="430887"/>
          </a:xfrm>
          <a:prstGeom prst="rect">
            <a:avLst/>
          </a:prstGeom>
        </p:spPr>
        <p:txBody>
          <a:bodyPr wrap="square" rtlCol="0">
            <a:spAutoFit/>
          </a:bodyPr>
          <a:lstStyle/>
          <a:p>
            <a:pPr marL="342900" marR="0" indent="-342900" defTabSz="914400" rtl="0" eaLnBrk="0" fontAlgn="base" latinLnBrk="0" hangingPunct="0">
              <a:lnSpc>
                <a:spcPct val="100000"/>
              </a:lnSpc>
              <a:spcBef>
                <a:spcPct val="20000"/>
              </a:spcBef>
              <a:spcAft>
                <a:spcPct val="0"/>
              </a:spcAft>
              <a:buClrTx/>
              <a:buSzTx/>
              <a:buFontTx/>
              <a:buNone/>
              <a:tabLst/>
            </a:pPr>
            <a:r>
              <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Residential AC </a:t>
            </a:r>
            <a:r>
              <a:rPr kumimoji="0" lang="en-GB" sz="1100" b="0" i="0" u="none" strike="noStrike" kern="0" cap="none" spc="0" normalizeH="0" noProof="0" dirty="0" smtClean="0">
                <a:ln>
                  <a:noFill/>
                </a:ln>
                <a:solidFill>
                  <a:schemeClr val="tx1"/>
                </a:solidFill>
                <a:effectLst/>
                <a:uLnTx/>
                <a:uFillTx/>
                <a:latin typeface="Arial" pitchFamily="34" charset="0"/>
                <a:ea typeface="+mn-ea"/>
                <a:cs typeface="Arial" pitchFamily="34" charset="0"/>
              </a:rPr>
              <a:t>market, y-o-y % change (RHS) &amp; M units (LHS)</a:t>
            </a:r>
            <a:endPar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8" name="TextBox 17"/>
          <p:cNvSpPr txBox="1"/>
          <p:nvPr/>
        </p:nvSpPr>
        <p:spPr>
          <a:xfrm>
            <a:off x="611560" y="4149080"/>
            <a:ext cx="4032448" cy="276999"/>
          </a:xfrm>
          <a:prstGeom prst="rect">
            <a:avLst/>
          </a:prstGeom>
        </p:spPr>
        <p:txBody>
          <a:bodyPr wrap="square" rtlCol="0">
            <a:spAutoFit/>
          </a:bodyPr>
          <a:lstStyle/>
          <a:p>
            <a:pPr marL="342900" marR="0" indent="-342900" defTabSz="914400" rtl="0" eaLnBrk="0" fontAlgn="base" latinLnBrk="0" hangingPunct="0">
              <a:lnSpc>
                <a:spcPct val="100000"/>
              </a:lnSpc>
              <a:spcBef>
                <a:spcPct val="20000"/>
              </a:spcBef>
              <a:spcAft>
                <a:spcPct val="0"/>
              </a:spcAft>
              <a:buClrTx/>
              <a:buSzTx/>
              <a:buFontTx/>
              <a:buNone/>
              <a:tabLst/>
            </a:pPr>
            <a:r>
              <a:rPr lang="en-GB" sz="1200" b="1" kern="0" dirty="0" smtClean="0">
                <a:latin typeface="Arial" pitchFamily="34" charset="0"/>
                <a:cs typeface="Arial" pitchFamily="34" charset="0"/>
              </a:rPr>
              <a:t>Destocking of air conditioners to be complete by Q2</a:t>
            </a:r>
            <a:endParaRPr kumimoji="0" lang="en-GB"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0" name="TextBox 7"/>
          <p:cNvSpPr txBox="1">
            <a:spLocks noChangeArrowheads="1"/>
          </p:cNvSpPr>
          <p:nvPr/>
        </p:nvSpPr>
        <p:spPr bwMode="auto">
          <a:xfrm>
            <a:off x="363818" y="6353086"/>
            <a:ext cx="7016494"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 National Energy Administration, Chinese NBS, chinaiol.com</a:t>
            </a:r>
            <a:endParaRPr lang="en-GB" sz="1200" dirty="0">
              <a:solidFill>
                <a:schemeClr val="bg1"/>
              </a:solidFill>
              <a:latin typeface="Arial" pitchFamily="34" charset="0"/>
            </a:endParaRPr>
          </a:p>
        </p:txBody>
      </p:sp>
      <p:pic>
        <p:nvPicPr>
          <p:cNvPr id="22" name="Picture 21" descr="CRU Beijing 10th logo.jpg"/>
          <p:cNvPicPr>
            <a:picLocks noChangeAspect="1"/>
          </p:cNvPicPr>
          <p:nvPr/>
        </p:nvPicPr>
        <p:blipFill>
          <a:blip r:embed="rId7"/>
          <a:stretch>
            <a:fillRect/>
          </a:stretch>
        </p:blipFill>
        <p:spPr>
          <a:xfrm>
            <a:off x="8101734" y="260648"/>
            <a:ext cx="790746" cy="864096"/>
          </a:xfrm>
          <a:prstGeom prst="rect">
            <a:avLst/>
          </a:prstGeom>
        </p:spPr>
      </p:pic>
      <p:sp>
        <p:nvSpPr>
          <p:cNvPr id="23"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18</a:t>
            </a:fld>
            <a:endParaRPr lang="en-GB" altLang="zh-CN" sz="1200" dirty="0">
              <a:solidFill>
                <a:schemeClr val="bg1"/>
              </a:solidFill>
              <a:ea typeface="SimSun" pitchFamily="2" charset="-122"/>
            </a:endParaRPr>
          </a:p>
        </p:txBody>
      </p:sp>
      <p:sp>
        <p:nvSpPr>
          <p:cNvPr id="24" name="TextBox 23"/>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8"/>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0832" y="1412776"/>
            <a:ext cx="8229600" cy="436563"/>
          </a:xfrm>
        </p:spPr>
        <p:txBody>
          <a:bodyPr/>
          <a:lstStyle/>
          <a:p>
            <a:r>
              <a:rPr lang="en-GB" altLang="zh-CN" sz="2400" b="1" dirty="0" smtClean="0">
                <a:solidFill>
                  <a:srgbClr val="002060"/>
                </a:solidFill>
                <a:latin typeface="Calibri" pitchFamily="34" charset="0"/>
                <a:ea typeface="ＭＳ Ｐゴシック" charset="-128"/>
                <a:cs typeface="Calibri" pitchFamily="34" charset="0"/>
              </a:rPr>
              <a:t>Copper bright spots vs. headwinds for consumption</a:t>
            </a:r>
            <a:endParaRPr lang="en-GB" altLang="zh-CN" sz="2400" b="1" dirty="0">
              <a:solidFill>
                <a:srgbClr val="002060"/>
              </a:solidFill>
              <a:latin typeface="Calibri" pitchFamily="34" charset="0"/>
              <a:ea typeface="ＭＳ Ｐゴシック" charset="-128"/>
              <a:cs typeface="Calibri" pitchFamily="34" charset="0"/>
            </a:endParaRPr>
          </a:p>
        </p:txBody>
      </p:sp>
      <p:graphicFrame>
        <p:nvGraphicFramePr>
          <p:cNvPr id="10" name="Chart 9"/>
          <p:cNvGraphicFramePr/>
          <p:nvPr/>
        </p:nvGraphicFramePr>
        <p:xfrm>
          <a:off x="467544" y="1916832"/>
          <a:ext cx="3887992" cy="19439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nvGraphicFramePr>
        <p:xfrm>
          <a:off x="395536" y="4293096"/>
          <a:ext cx="3887992" cy="194396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23528" y="4077072"/>
            <a:ext cx="636287" cy="261610"/>
          </a:xfrm>
          <a:prstGeom prst="rect">
            <a:avLst/>
          </a:prstGeom>
        </p:spPr>
        <p:txBody>
          <a:bodyPr wrap="squar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lang="en-GB" sz="1100" kern="0" dirty="0" smtClean="0">
                <a:latin typeface="Arial" pitchFamily="34" charset="0"/>
                <a:cs typeface="Arial" pitchFamily="34" charset="0"/>
              </a:rPr>
              <a:t>y</a:t>
            </a:r>
            <a:r>
              <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-o-y%</a:t>
            </a:r>
          </a:p>
        </p:txBody>
      </p:sp>
      <p:sp>
        <p:nvSpPr>
          <p:cNvPr id="16" name="TextBox 15"/>
          <p:cNvSpPr txBox="1"/>
          <p:nvPr/>
        </p:nvSpPr>
        <p:spPr>
          <a:xfrm>
            <a:off x="1043608" y="4077072"/>
            <a:ext cx="2827944" cy="461665"/>
          </a:xfrm>
          <a:prstGeom prst="rect">
            <a:avLst/>
          </a:prstGeom>
        </p:spPr>
        <p:txBody>
          <a:bodyPr wrap="squar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kumimoji="0" lang="en-GB"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Growth in global production of cars and commercial vehicles</a:t>
            </a:r>
          </a:p>
        </p:txBody>
      </p:sp>
      <p:graphicFrame>
        <p:nvGraphicFramePr>
          <p:cNvPr id="17" name="Chart 16"/>
          <p:cNvGraphicFramePr>
            <a:graphicFrameLocks/>
          </p:cNvGraphicFramePr>
          <p:nvPr/>
        </p:nvGraphicFramePr>
        <p:xfrm>
          <a:off x="4790651" y="1823972"/>
          <a:ext cx="4029821" cy="326121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4572000" y="5301208"/>
            <a:ext cx="4276767" cy="907941"/>
          </a:xfrm>
          <a:prstGeom prst="rect">
            <a:avLst/>
          </a:prstGeom>
        </p:spPr>
        <p:txBody>
          <a:bodyPr wrap="square" rtlCol="0">
            <a:spAutoFit/>
          </a:bodyPr>
          <a:lstStyle/>
          <a:p>
            <a:pPr marL="342000" marR="0" indent="-342900" defTabSz="914400" rtl="0" eaLnBrk="0" fontAlgn="base" latinLnBrk="0" hangingPunct="0">
              <a:lnSpc>
                <a:spcPct val="100000"/>
              </a:lnSpc>
              <a:spcBef>
                <a:spcPts val="600"/>
              </a:spcBef>
              <a:spcAft>
                <a:spcPct val="0"/>
              </a:spcAft>
              <a:buClrTx/>
              <a:buSzTx/>
              <a:buFont typeface="Arial" pitchFamily="34" charset="0"/>
              <a:buChar char="•"/>
              <a:tabLst/>
            </a:pPr>
            <a:r>
              <a:rPr kumimoji="0" lang="en-GB"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Global demand is still too reliant on emerging market investment, particularly</a:t>
            </a:r>
            <a:r>
              <a:rPr kumimoji="0" lang="en-GB" sz="1200" b="1" i="0" u="none" strike="noStrike" kern="0" cap="none" spc="0" normalizeH="0" noProof="0" dirty="0" smtClean="0">
                <a:ln>
                  <a:noFill/>
                </a:ln>
                <a:solidFill>
                  <a:schemeClr val="tx1"/>
                </a:solidFill>
                <a:effectLst/>
                <a:uLnTx/>
                <a:uFillTx/>
                <a:latin typeface="Arial" pitchFamily="34" charset="0"/>
                <a:ea typeface="+mn-ea"/>
                <a:cs typeface="Arial" pitchFamily="34" charset="0"/>
              </a:rPr>
              <a:t> Chinese investment</a:t>
            </a:r>
          </a:p>
          <a:p>
            <a:pPr marL="342000" marR="0" indent="-342900" defTabSz="914400" rtl="0" eaLnBrk="0" fontAlgn="base" latinLnBrk="0" hangingPunct="0">
              <a:lnSpc>
                <a:spcPct val="100000"/>
              </a:lnSpc>
              <a:spcBef>
                <a:spcPts val="600"/>
              </a:spcBef>
              <a:spcAft>
                <a:spcPct val="0"/>
              </a:spcAft>
              <a:buClrTx/>
              <a:buSzTx/>
              <a:buFont typeface="Arial" pitchFamily="34" charset="0"/>
              <a:buChar char="•"/>
              <a:tabLst/>
            </a:pPr>
            <a:r>
              <a:rPr lang="en-GB" sz="1200" b="1" kern="0" dirty="0" smtClean="0">
                <a:latin typeface="Arial" pitchFamily="34" charset="0"/>
                <a:cs typeface="Arial" pitchFamily="34" charset="0"/>
              </a:rPr>
              <a:t>Trends in capital flows could damage EM investment in 2015</a:t>
            </a:r>
            <a:endParaRPr kumimoji="0" lang="en-GB" sz="12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9" name="TextBox 18"/>
          <p:cNvSpPr txBox="1"/>
          <p:nvPr/>
        </p:nvSpPr>
        <p:spPr>
          <a:xfrm>
            <a:off x="7969470" y="2698543"/>
            <a:ext cx="706986" cy="461665"/>
          </a:xfrm>
          <a:prstGeom prst="rect">
            <a:avLst/>
          </a:prstGeom>
        </p:spPr>
        <p:txBody>
          <a:bodyPr wrap="square" rtlCol="0">
            <a:spAutoFit/>
          </a:bodyPr>
          <a:lstStyle/>
          <a:p>
            <a:pPr marR="0" indent="-342900" algn="ctr" defTabSz="914400" rtl="0" eaLnBrk="0" fontAlgn="base" latinLnBrk="0" hangingPunct="0">
              <a:lnSpc>
                <a:spcPct val="100000"/>
              </a:lnSpc>
              <a:spcBef>
                <a:spcPct val="20000"/>
              </a:spcBef>
              <a:spcAft>
                <a:spcPct val="0"/>
              </a:spcAft>
              <a:buClrTx/>
              <a:buSzTx/>
              <a:buFontTx/>
              <a:buNone/>
              <a:tabLst/>
            </a:pPr>
            <a:r>
              <a:rPr kumimoji="0" lang="en-GB" sz="12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Base case</a:t>
            </a:r>
          </a:p>
        </p:txBody>
      </p:sp>
      <p:sp>
        <p:nvSpPr>
          <p:cNvPr id="11"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 IEA, LMC Automotive</a:t>
            </a:r>
            <a:endParaRPr lang="en-GB" sz="1200" dirty="0">
              <a:solidFill>
                <a:schemeClr val="bg1"/>
              </a:solidFill>
              <a:latin typeface="Arial" pitchFamily="34" charset="0"/>
            </a:endParaRPr>
          </a:p>
        </p:txBody>
      </p:sp>
      <p:pic>
        <p:nvPicPr>
          <p:cNvPr id="20" name="Picture 19" descr="CRU Beijing 10th logo.jpg"/>
          <p:cNvPicPr>
            <a:picLocks noChangeAspect="1"/>
          </p:cNvPicPr>
          <p:nvPr/>
        </p:nvPicPr>
        <p:blipFill>
          <a:blip r:embed="rId5"/>
          <a:stretch>
            <a:fillRect/>
          </a:stretch>
        </p:blipFill>
        <p:spPr>
          <a:xfrm>
            <a:off x="8101734" y="260648"/>
            <a:ext cx="790746" cy="864096"/>
          </a:xfrm>
          <a:prstGeom prst="rect">
            <a:avLst/>
          </a:prstGeom>
        </p:spPr>
      </p:pic>
      <p:sp>
        <p:nvSpPr>
          <p:cNvPr id="13"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19</a:t>
            </a:fld>
            <a:endParaRPr lang="en-GB" altLang="zh-CN" sz="1200" dirty="0">
              <a:solidFill>
                <a:schemeClr val="bg1"/>
              </a:solidFill>
              <a:ea typeface="SimSun" pitchFamily="2" charset="-122"/>
            </a:endParaRPr>
          </a:p>
        </p:txBody>
      </p:sp>
      <p:sp>
        <p:nvSpPr>
          <p:cNvPr id="21" name="TextBox 20"/>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6"/>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Disclaimer</a:t>
            </a:r>
            <a:endParaRPr lang="en-GB" sz="1800" kern="0" dirty="0" smtClean="0">
              <a:latin typeface="Calibri" pitchFamily="34" charset="0"/>
              <a:cs typeface="Calibri" pitchFamily="34" charset="0"/>
            </a:endParaRPr>
          </a:p>
        </p:txBody>
      </p:sp>
      <p:sp>
        <p:nvSpPr>
          <p:cNvPr id="9" name="Content Placeholder 5"/>
          <p:cNvSpPr txBox="1">
            <a:spLocks/>
          </p:cNvSpPr>
          <p:nvPr/>
        </p:nvSpPr>
        <p:spPr>
          <a:xfrm>
            <a:off x="696191" y="1988840"/>
            <a:ext cx="7751618" cy="4176464"/>
          </a:xfrm>
          <a:prstGeom prst="rect">
            <a:avLst/>
          </a:prstGeom>
        </p:spPr>
        <p:txBody>
          <a:bodyPr/>
          <a:lstStyle/>
          <a:p>
            <a:pPr marL="0" marR="0" lvl="0" indent="0" algn="just" defTabSz="914400" rtl="0" eaLnBrk="1" fontAlgn="base" latinLnBrk="0" hangingPunct="1">
              <a:lnSpc>
                <a:spcPct val="100000"/>
              </a:lnSpc>
              <a:spcBef>
                <a:spcPct val="50000"/>
              </a:spcBef>
              <a:spcAft>
                <a:spcPct val="0"/>
              </a:spcAft>
              <a:buClr>
                <a:srgbClr val="000066"/>
              </a:buClr>
              <a:buSzTx/>
              <a:buFontTx/>
              <a:buNone/>
              <a:tabLst/>
              <a:defRPr/>
            </a:pPr>
            <a:r>
              <a:rPr kumimoji="0" lang="en-GB" sz="1600" b="0" i="0" u="none" strike="noStrike" kern="0" cap="none" spc="0" normalizeH="0" baseline="0" noProof="0" dirty="0" smtClean="0">
                <a:ln>
                  <a:noFill/>
                </a:ln>
                <a:effectLst/>
                <a:uLnTx/>
                <a:uFillTx/>
                <a:latin typeface="Calibri" pitchFamily="34" charset="0"/>
                <a:ea typeface="ＭＳ Ｐゴシック" pitchFamily="-111" charset="-128"/>
                <a:cs typeface="Calibri" pitchFamily="34" charset="0"/>
              </a:rPr>
              <a:t>This presentation is supplied on a private and confidential basis to the customer. It must not be disclosed in whole or in part, directly or indirectly or in any other format to any other company, organisation or individual without the prior written permission of CRU International Limited.</a:t>
            </a:r>
          </a:p>
          <a:p>
            <a:pPr marL="0" marR="0" lvl="0" indent="0" algn="just" defTabSz="914400" rtl="0" eaLnBrk="1" fontAlgn="base" latinLnBrk="0" hangingPunct="1">
              <a:lnSpc>
                <a:spcPct val="100000"/>
              </a:lnSpc>
              <a:spcBef>
                <a:spcPct val="50000"/>
              </a:spcBef>
              <a:spcAft>
                <a:spcPct val="0"/>
              </a:spcAft>
              <a:buClr>
                <a:srgbClr val="000066"/>
              </a:buClr>
              <a:buSzTx/>
              <a:buFontTx/>
              <a:buNone/>
              <a:tabLst/>
              <a:defRPr/>
            </a:pPr>
            <a:r>
              <a:rPr kumimoji="0" lang="en-GB" sz="1600" b="0" i="0" u="none" strike="noStrike" kern="0" cap="none" spc="0" normalizeH="0" baseline="0" noProof="0" dirty="0" smtClean="0">
                <a:ln>
                  <a:noFill/>
                </a:ln>
                <a:effectLst/>
                <a:uLnTx/>
                <a:uFillTx/>
                <a:latin typeface="Calibri" pitchFamily="34" charset="0"/>
                <a:ea typeface="ＭＳ Ｐゴシック" pitchFamily="-111" charset="-128"/>
                <a:cs typeface="Calibri" pitchFamily="34" charset="0"/>
              </a:rPr>
              <a:t>Permission is given for the disclosure of this report to a company’s majority owned subsidiaries and its parent organisation. However, where the report is supplied to a client in his capacity as a manager of a joint venture or partnership, it may not be disclosed to the other participants without further permission.</a:t>
            </a:r>
          </a:p>
          <a:p>
            <a:pPr marL="0" marR="0" lvl="0" indent="0" algn="just" defTabSz="914400" rtl="0" eaLnBrk="1" fontAlgn="base" latinLnBrk="0" hangingPunct="1">
              <a:lnSpc>
                <a:spcPct val="100000"/>
              </a:lnSpc>
              <a:spcBef>
                <a:spcPct val="50000"/>
              </a:spcBef>
              <a:spcAft>
                <a:spcPct val="0"/>
              </a:spcAft>
              <a:buClr>
                <a:srgbClr val="000066"/>
              </a:buClr>
              <a:buSzTx/>
              <a:buFontTx/>
              <a:buNone/>
              <a:tabLst/>
              <a:defRPr/>
            </a:pPr>
            <a:r>
              <a:rPr kumimoji="0" lang="en-GB" sz="1600" b="0" i="0" u="none" strike="noStrike" kern="0" cap="none" spc="0" normalizeH="0" baseline="0" noProof="0" dirty="0" smtClean="0">
                <a:ln>
                  <a:noFill/>
                </a:ln>
                <a:effectLst/>
                <a:uLnTx/>
                <a:uFillTx/>
                <a:latin typeface="Calibri" pitchFamily="34" charset="0"/>
                <a:ea typeface="ＭＳ Ｐゴシック" pitchFamily="-111" charset="-128"/>
                <a:cs typeface="Calibri" pitchFamily="34" charset="0"/>
              </a:rPr>
              <a:t>CRU International Limited’s responsibility is solely to its direct client. Its liability is limited to the amount of the fees actually paid for the professional services involved in preparing this presentation. We accept no liability to third parties, howsoever arising. </a:t>
            </a:r>
          </a:p>
          <a:p>
            <a:pPr marL="0" marR="0" lvl="0" indent="0" algn="just" defTabSz="914400" rtl="0" eaLnBrk="1" fontAlgn="base" latinLnBrk="0" hangingPunct="1">
              <a:lnSpc>
                <a:spcPct val="100000"/>
              </a:lnSpc>
              <a:spcBef>
                <a:spcPct val="50000"/>
              </a:spcBef>
              <a:spcAft>
                <a:spcPct val="0"/>
              </a:spcAft>
              <a:buClr>
                <a:srgbClr val="000066"/>
              </a:buClr>
              <a:buSzTx/>
              <a:buFontTx/>
              <a:buNone/>
              <a:tabLst/>
              <a:defRPr/>
            </a:pPr>
            <a:r>
              <a:rPr kumimoji="0" lang="en-GB" sz="1600" b="0" i="0" u="none" strike="noStrike" kern="0" cap="none" spc="0" normalizeH="0" baseline="0" noProof="0" dirty="0" smtClean="0">
                <a:ln>
                  <a:noFill/>
                </a:ln>
                <a:effectLst/>
                <a:uLnTx/>
                <a:uFillTx/>
                <a:latin typeface="Calibri" pitchFamily="34" charset="0"/>
                <a:ea typeface="ＭＳ Ｐゴシック" pitchFamily="-111" charset="-128"/>
                <a:cs typeface="Calibri" pitchFamily="34" charset="0"/>
              </a:rPr>
              <a:t>Although reasonable care and diligence has been used in the preparation of this presentation, we do not guarantee the accuracy of any data, assumptions, forecasts or other forward-looking statements.</a:t>
            </a:r>
          </a:p>
        </p:txBody>
      </p:sp>
      <p:sp>
        <p:nvSpPr>
          <p:cNvPr id="6" name="TextBox 7"/>
          <p:cNvSpPr txBox="1">
            <a:spLocks noChangeArrowheads="1"/>
          </p:cNvSpPr>
          <p:nvPr/>
        </p:nvSpPr>
        <p:spPr bwMode="auto">
          <a:xfrm>
            <a:off x="363819" y="6352401"/>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7"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a:t>
            </a:fld>
            <a:endParaRPr lang="en-GB" altLang="zh-CN" sz="1200" dirty="0">
              <a:solidFill>
                <a:schemeClr val="bg1"/>
              </a:solidFill>
              <a:ea typeface="SimSun" pitchFamily="2" charset="-122"/>
            </a:endParaRPr>
          </a:p>
        </p:txBody>
      </p:sp>
      <p:sp>
        <p:nvSpPr>
          <p:cNvPr id="8" name="TextBox 7"/>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3"/>
              </a:rPr>
              <a:t>www.crugroup.com</a:t>
            </a:r>
            <a:r>
              <a:rPr lang="en-GB" sz="1200" dirty="0" smtClean="0">
                <a:solidFill>
                  <a:schemeClr val="bg1"/>
                </a:solidFill>
              </a:rPr>
              <a:t> </a:t>
            </a:r>
            <a:endParaRPr lang="en-GB" sz="1200" dirty="0">
              <a:solidFill>
                <a:schemeClr val="bg1"/>
              </a:solidFill>
            </a:endParaRPr>
          </a:p>
        </p:txBody>
      </p:sp>
      <p:pic>
        <p:nvPicPr>
          <p:cNvPr id="11" name="Picture 10" descr="CRU Beijing 10th logo.jpg"/>
          <p:cNvPicPr>
            <a:picLocks noChangeAspect="1"/>
          </p:cNvPicPr>
          <p:nvPr/>
        </p:nvPicPr>
        <p:blipFill>
          <a:blip r:embed="rId4"/>
          <a:stretch>
            <a:fillRect/>
          </a:stretch>
        </p:blipFill>
        <p:spPr>
          <a:xfrm>
            <a:off x="8101734" y="260648"/>
            <a:ext cx="790746" cy="864096"/>
          </a:xfrm>
          <a:prstGeom prst="rect">
            <a:avLst/>
          </a:prstGeom>
        </p:spPr>
      </p:pic>
    </p:spTree>
    <p:extLst>
      <p:ext uri="{BB962C8B-B14F-4D97-AF65-F5344CB8AC3E}">
        <p14:creationId xmlns:p14="http://schemas.microsoft.com/office/powerpoint/2010/main" val="21506592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395536" y="1916832"/>
            <a:ext cx="4104456" cy="449380"/>
          </a:xfrm>
        </p:spPr>
        <p:txBody>
          <a:bodyPr/>
          <a:lstStyle/>
          <a:p>
            <a:pPr marL="0" indent="0"/>
            <a:r>
              <a:rPr lang="en-GB" dirty="0" smtClean="0">
                <a:latin typeface="Arial" pitchFamily="34" charset="0"/>
                <a:cs typeface="Arial" pitchFamily="34" charset="0"/>
              </a:rPr>
              <a:t>Growth in mine output* ‘000t, and % change</a:t>
            </a:r>
          </a:p>
          <a:p>
            <a:endParaRPr lang="en-GB" dirty="0"/>
          </a:p>
        </p:txBody>
      </p:sp>
      <p:sp>
        <p:nvSpPr>
          <p:cNvPr id="7" name="Title 6"/>
          <p:cNvSpPr>
            <a:spLocks noGrp="1"/>
          </p:cNvSpPr>
          <p:nvPr>
            <p:ph type="title"/>
          </p:nvPr>
        </p:nvSpPr>
        <p:spPr>
          <a:xfrm>
            <a:off x="251520" y="1412776"/>
            <a:ext cx="8892480" cy="578447"/>
          </a:xfrm>
        </p:spPr>
        <p:txBody>
          <a:bodyPr/>
          <a:lstStyle/>
          <a:p>
            <a:r>
              <a:rPr lang="en-GB" altLang="zh-CN" sz="2400" b="1" dirty="0" smtClean="0">
                <a:solidFill>
                  <a:srgbClr val="002060"/>
                </a:solidFill>
                <a:latin typeface="Calibri" pitchFamily="34" charset="0"/>
                <a:ea typeface="ＭＳ Ｐゴシック" charset="-128"/>
                <a:cs typeface="Calibri" pitchFamily="34" charset="0"/>
              </a:rPr>
              <a:t>Limited copper mine production growth in 2015, to speed up in 2016</a:t>
            </a:r>
            <a:endParaRPr lang="en-GB" altLang="zh-CN" sz="2400" b="1" dirty="0">
              <a:solidFill>
                <a:srgbClr val="002060"/>
              </a:solidFill>
              <a:latin typeface="Calibri" pitchFamily="34" charset="0"/>
              <a:ea typeface="ＭＳ Ｐゴシック" charset="-128"/>
              <a:cs typeface="Calibri" pitchFamily="34" charset="0"/>
            </a:endParaRPr>
          </a:p>
        </p:txBody>
      </p:sp>
      <p:sp>
        <p:nvSpPr>
          <p:cNvPr id="15" name="Text Placeholder 14"/>
          <p:cNvSpPr>
            <a:spLocks noGrp="1"/>
          </p:cNvSpPr>
          <p:nvPr>
            <p:ph type="body" sz="quarter" idx="11"/>
          </p:nvPr>
        </p:nvSpPr>
        <p:spPr>
          <a:xfrm>
            <a:off x="611560" y="6093296"/>
            <a:ext cx="4050499" cy="299841"/>
          </a:xfrm>
        </p:spPr>
        <p:txBody>
          <a:bodyPr/>
          <a:lstStyle/>
          <a:p>
            <a:pPr algn="l"/>
            <a:r>
              <a:rPr lang="en-GB" dirty="0" smtClean="0"/>
              <a:t>* After probability adjustments and disruption allowance</a:t>
            </a:r>
            <a:endParaRPr lang="en-GB" dirty="0"/>
          </a:p>
        </p:txBody>
      </p:sp>
      <p:sp>
        <p:nvSpPr>
          <p:cNvPr id="17" name="TextBox 16"/>
          <p:cNvSpPr txBox="1"/>
          <p:nvPr/>
        </p:nvSpPr>
        <p:spPr>
          <a:xfrm>
            <a:off x="4716016" y="1844824"/>
            <a:ext cx="4163463" cy="584775"/>
          </a:xfrm>
          <a:prstGeom prst="rect">
            <a:avLst/>
          </a:prstGeom>
        </p:spPr>
        <p:txBody>
          <a:bodyPr wrap="square" rtlCol="0">
            <a:spAutoFit/>
          </a:bodyPr>
          <a:lstStyle/>
          <a:p>
            <a:pPr marR="0" indent="-342900" defTabSz="914400" rtl="0" eaLnBrk="0" fontAlgn="base" latinLnBrk="0" hangingPunct="0">
              <a:lnSpc>
                <a:spcPct val="100000"/>
              </a:lnSpc>
              <a:spcBef>
                <a:spcPct val="20000"/>
              </a:spcBef>
              <a:spcAft>
                <a:spcPct val="0"/>
              </a:spcAft>
              <a:buClrTx/>
              <a:buSzTx/>
              <a:buFontTx/>
              <a:buNone/>
              <a:tabLst/>
            </a:pPr>
            <a:r>
              <a:rPr lang="en-GB" sz="1600" dirty="0" smtClean="0">
                <a:latin typeface="Arial" pitchFamily="34" charset="0"/>
                <a:cs typeface="Arial" pitchFamily="34" charset="0"/>
              </a:rPr>
              <a:t>Positive and negative contributors to 2015 growth</a:t>
            </a:r>
          </a:p>
        </p:txBody>
      </p:sp>
      <p:graphicFrame>
        <p:nvGraphicFramePr>
          <p:cNvPr id="26" name="Chart 25"/>
          <p:cNvGraphicFramePr/>
          <p:nvPr/>
        </p:nvGraphicFramePr>
        <p:xfrm>
          <a:off x="323528" y="2204864"/>
          <a:ext cx="4464495" cy="4019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5076056" y="2204864"/>
          <a:ext cx="3347864"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p:nvPr/>
        </p:nvGraphicFramePr>
        <p:xfrm>
          <a:off x="5148064" y="4509120"/>
          <a:ext cx="3168352" cy="2023120"/>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p:cNvSpPr txBox="1"/>
          <p:nvPr/>
        </p:nvSpPr>
        <p:spPr>
          <a:xfrm>
            <a:off x="6228184" y="3212976"/>
            <a:ext cx="1143262" cy="461665"/>
          </a:xfrm>
          <a:prstGeom prst="rect">
            <a:avLst/>
          </a:prstGeom>
        </p:spPr>
        <p:txBody>
          <a:bodyPr wrap="non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lang="en-GB" sz="2400" b="1" kern="0" dirty="0" smtClean="0">
                <a:solidFill>
                  <a:schemeClr val="bg1"/>
                </a:solidFill>
                <a:latin typeface="Arial" pitchFamily="34" charset="0"/>
                <a:cs typeface="Arial" pitchFamily="34" charset="0"/>
              </a:rPr>
              <a:t>1.55Mt</a:t>
            </a:r>
            <a:endParaRPr kumimoji="0" lang="en-US" sz="24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29" name="TextBox 28"/>
          <p:cNvSpPr txBox="1"/>
          <p:nvPr/>
        </p:nvSpPr>
        <p:spPr>
          <a:xfrm>
            <a:off x="6228184" y="5517232"/>
            <a:ext cx="1245854" cy="461665"/>
          </a:xfrm>
          <a:prstGeom prst="rect">
            <a:avLst/>
          </a:prstGeom>
        </p:spPr>
        <p:txBody>
          <a:bodyPr wrap="non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r>
              <a:rPr lang="en-GB" sz="2400" b="1" kern="0" dirty="0" smtClean="0">
                <a:solidFill>
                  <a:schemeClr val="bg1"/>
                </a:solidFill>
                <a:latin typeface="Arial" pitchFamily="34" charset="0"/>
                <a:cs typeface="Arial" pitchFamily="34" charset="0"/>
              </a:rPr>
              <a:t>-1.42Mt</a:t>
            </a:r>
            <a:endParaRPr kumimoji="0" lang="en-US" sz="2400" b="1" i="0" u="none" strike="noStrike" kern="0" cap="none" spc="0" normalizeH="0" baseline="0" noProof="0" dirty="0" smtClean="0">
              <a:ln>
                <a:noFill/>
              </a:ln>
              <a:solidFill>
                <a:schemeClr val="bg1"/>
              </a:solidFill>
              <a:effectLst/>
              <a:uLnTx/>
              <a:uFillTx/>
              <a:latin typeface="Arial" pitchFamily="34" charset="0"/>
              <a:ea typeface="+mn-ea"/>
              <a:cs typeface="Arial" pitchFamily="34" charset="0"/>
            </a:endParaRPr>
          </a:p>
        </p:txBody>
      </p:sp>
      <p:pic>
        <p:nvPicPr>
          <p:cNvPr id="12" name="Picture 11" descr="CRU Beijing 10th logo.jpg"/>
          <p:cNvPicPr>
            <a:picLocks noChangeAspect="1"/>
          </p:cNvPicPr>
          <p:nvPr/>
        </p:nvPicPr>
        <p:blipFill>
          <a:blip r:embed="rId6"/>
          <a:stretch>
            <a:fillRect/>
          </a:stretch>
        </p:blipFill>
        <p:spPr>
          <a:xfrm>
            <a:off x="8101734" y="260648"/>
            <a:ext cx="790746" cy="864096"/>
          </a:xfrm>
          <a:prstGeom prst="rect">
            <a:avLst/>
          </a:prstGeom>
        </p:spPr>
      </p:pic>
      <p:sp>
        <p:nvSpPr>
          <p:cNvPr id="14"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 company reports, media</a:t>
            </a:r>
            <a:endParaRPr lang="en-GB" sz="1200" dirty="0">
              <a:solidFill>
                <a:schemeClr val="bg1"/>
              </a:solidFill>
              <a:latin typeface="Arial" pitchFamily="34" charset="0"/>
            </a:endParaRPr>
          </a:p>
        </p:txBody>
      </p:sp>
      <p:sp>
        <p:nvSpPr>
          <p:cNvPr id="16"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20</a:t>
            </a:fld>
            <a:endParaRPr lang="en-GB" altLang="zh-CN" sz="1200" dirty="0">
              <a:solidFill>
                <a:schemeClr val="bg1"/>
              </a:solidFill>
              <a:ea typeface="SimSun" pitchFamily="2" charset="-122"/>
            </a:endParaRPr>
          </a:p>
        </p:txBody>
      </p:sp>
      <p:sp>
        <p:nvSpPr>
          <p:cNvPr id="19" name="TextBox 1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7"/>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nvGraphicFramePr>
        <p:xfrm>
          <a:off x="179512" y="1988840"/>
          <a:ext cx="8640960"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16262" y="1412776"/>
            <a:ext cx="8532202" cy="576064"/>
          </a:xfrm>
        </p:spPr>
        <p:txBody>
          <a:bodyPr/>
          <a:lstStyle/>
          <a:p>
            <a:r>
              <a:rPr lang="en-GB" altLang="zh-CN" sz="2400" b="1" dirty="0" smtClean="0">
                <a:solidFill>
                  <a:srgbClr val="002060"/>
                </a:solidFill>
                <a:latin typeface="Calibri" pitchFamily="34" charset="0"/>
                <a:ea typeface="ＭＳ Ｐゴシック" charset="-128"/>
                <a:cs typeface="Calibri" pitchFamily="34" charset="0"/>
              </a:rPr>
              <a:t>Weakened contribution from copper projects, especially by 2019</a:t>
            </a:r>
            <a:endParaRPr lang="en-GB" altLang="zh-CN" sz="2400" b="1" dirty="0">
              <a:solidFill>
                <a:srgbClr val="002060"/>
              </a:solidFill>
              <a:latin typeface="Calibri" pitchFamily="34" charset="0"/>
              <a:ea typeface="ＭＳ Ｐゴシック" charset="-128"/>
              <a:cs typeface="Calibri" pitchFamily="34" charset="0"/>
            </a:endParaRPr>
          </a:p>
        </p:txBody>
      </p:sp>
      <p:sp>
        <p:nvSpPr>
          <p:cNvPr id="22" name="Text Placeholder 3"/>
          <p:cNvSpPr>
            <a:spLocks noGrp="1"/>
          </p:cNvSpPr>
          <p:nvPr>
            <p:ph type="body" sz="quarter" idx="10"/>
          </p:nvPr>
        </p:nvSpPr>
        <p:spPr>
          <a:xfrm>
            <a:off x="1331640" y="1844824"/>
            <a:ext cx="7344816" cy="323165"/>
          </a:xfrm>
        </p:spPr>
        <p:txBody>
          <a:bodyPr/>
          <a:lstStyle/>
          <a:p>
            <a:r>
              <a:rPr lang="en-GB" sz="1500" dirty="0" smtClean="0"/>
              <a:t>Mines that have recently started-up or are due to start-up with capacity of &gt;100,000t/y</a:t>
            </a:r>
            <a:endParaRPr lang="en-GB" sz="1500" dirty="0"/>
          </a:p>
        </p:txBody>
      </p:sp>
      <p:sp>
        <p:nvSpPr>
          <p:cNvPr id="23" name="TextBox 1"/>
          <p:cNvSpPr txBox="1"/>
          <p:nvPr/>
        </p:nvSpPr>
        <p:spPr>
          <a:xfrm>
            <a:off x="611560" y="1844824"/>
            <a:ext cx="768890" cy="2857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indent="-342900" algn="ctr" defTabSz="914400" rtl="0" eaLnBrk="0" fontAlgn="base" latinLnBrk="0" hangingPunct="0">
              <a:lnSpc>
                <a:spcPct val="100000"/>
              </a:lnSpc>
              <a:spcBef>
                <a:spcPct val="20000"/>
              </a:spcBef>
              <a:spcAft>
                <a:spcPct val="0"/>
              </a:spcAft>
              <a:buClrTx/>
              <a:buSzTx/>
              <a:buFontTx/>
              <a:buNone/>
              <a:tabLst/>
            </a:pPr>
            <a:r>
              <a:rPr lang="en-GB" sz="1000" dirty="0" smtClean="0">
                <a:solidFill>
                  <a:schemeClr val="tx1"/>
                </a:solidFill>
                <a:latin typeface="Arial" pitchFamily="34" charset="0"/>
                <a:cs typeface="Arial" pitchFamily="34" charset="0"/>
              </a:rPr>
              <a:t>’000t</a:t>
            </a:r>
            <a:endParaRPr kumimoji="0" lang="en-GB" sz="10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8" name="Picture 7"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9"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 company reports, media</a:t>
            </a:r>
            <a:endParaRPr lang="en-GB" sz="1200" dirty="0">
              <a:solidFill>
                <a:schemeClr val="bg1"/>
              </a:solidFill>
              <a:latin typeface="Arial" pitchFamily="34" charset="0"/>
            </a:endParaRPr>
          </a:p>
        </p:txBody>
      </p:sp>
      <p:sp>
        <p:nvSpPr>
          <p:cNvPr id="11"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21</a:t>
            </a:fld>
            <a:endParaRPr lang="en-GB" altLang="zh-CN" sz="1200" dirty="0">
              <a:solidFill>
                <a:schemeClr val="bg1"/>
              </a:solidFill>
              <a:ea typeface="SimSun" pitchFamily="2" charset="-122"/>
            </a:endParaRPr>
          </a:p>
        </p:txBody>
      </p:sp>
      <p:sp>
        <p:nvSpPr>
          <p:cNvPr id="12" name="TextBox 11"/>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467544" y="2060848"/>
          <a:ext cx="8255000" cy="4127500"/>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Connector 27"/>
          <p:cNvCxnSpPr/>
          <p:nvPr/>
        </p:nvCxnSpPr>
        <p:spPr>
          <a:xfrm flipV="1">
            <a:off x="2999469" y="2593100"/>
            <a:ext cx="0" cy="3240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Title 5"/>
          <p:cNvSpPr txBox="1">
            <a:spLocks/>
          </p:cNvSpPr>
          <p:nvPr/>
        </p:nvSpPr>
        <p:spPr>
          <a:xfrm>
            <a:off x="204966" y="1340768"/>
            <a:ext cx="8543498" cy="436461"/>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zh-CN" sz="2400" b="1" dirty="0" smtClean="0">
                <a:solidFill>
                  <a:srgbClr val="002060"/>
                </a:solidFill>
                <a:latin typeface="Calibri" pitchFamily="34" charset="0"/>
                <a:cs typeface="Calibri" pitchFamily="34" charset="0"/>
              </a:rPr>
              <a:t>Net of by-product copper cash costs do not tell the whole story</a:t>
            </a:r>
            <a:endParaRPr lang="en-US" altLang="zh-CN" sz="2400" b="1" dirty="0">
              <a:solidFill>
                <a:srgbClr val="002060"/>
              </a:solidFill>
              <a:latin typeface="Calibri" pitchFamily="34" charset="0"/>
              <a:cs typeface="Calibri" pitchFamily="34" charset="0"/>
            </a:endParaRPr>
          </a:p>
        </p:txBody>
      </p:sp>
      <p:sp>
        <p:nvSpPr>
          <p:cNvPr id="6" name="Text Placeholder 3"/>
          <p:cNvSpPr txBox="1">
            <a:spLocks/>
          </p:cNvSpPr>
          <p:nvPr/>
        </p:nvSpPr>
        <p:spPr>
          <a:xfrm>
            <a:off x="210573" y="1729946"/>
            <a:ext cx="8229600" cy="37745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GB" sz="16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Real (2014$) brownfield expansion and greenfield project costs, $/t</a:t>
            </a: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3131840" y="6093296"/>
            <a:ext cx="2800767" cy="307777"/>
          </a:xfrm>
          <a:prstGeom prst="rect">
            <a:avLst/>
          </a:prstGeom>
          <a:noFill/>
        </p:spPr>
        <p:txBody>
          <a:bodyPr wrap="none" rtlCol="0">
            <a:spAutoFit/>
          </a:bodyPr>
          <a:lstStyle/>
          <a:p>
            <a:r>
              <a:rPr lang="en-GB" sz="1400" dirty="0" smtClean="0">
                <a:latin typeface="Arial" pitchFamily="34" charset="0"/>
                <a:cs typeface="Arial" pitchFamily="34" charset="0"/>
              </a:rPr>
              <a:t>Cumulative production (‘000t Cu)</a:t>
            </a:r>
            <a:endParaRPr lang="en-GB" sz="1400" dirty="0">
              <a:latin typeface="Arial" pitchFamily="34" charset="0"/>
              <a:cs typeface="Arial" pitchFamily="34" charset="0"/>
            </a:endParaRPr>
          </a:p>
        </p:txBody>
      </p:sp>
      <p:sp>
        <p:nvSpPr>
          <p:cNvPr id="26" name="TextBox 25"/>
          <p:cNvSpPr txBox="1"/>
          <p:nvPr/>
        </p:nvSpPr>
        <p:spPr>
          <a:xfrm>
            <a:off x="611560" y="5361538"/>
            <a:ext cx="504056" cy="261610"/>
          </a:xfrm>
          <a:prstGeom prst="rect">
            <a:avLst/>
          </a:prstGeom>
          <a:solidFill>
            <a:schemeClr val="bg1"/>
          </a:solidFill>
        </p:spPr>
        <p:txBody>
          <a:bodyPr wrap="square" rtlCol="0">
            <a:spAutoFit/>
          </a:bodyPr>
          <a:lstStyle/>
          <a:p>
            <a:pPr marL="342900" marR="0" indent="-342900" algn="ctr" defTabSz="914400" rtl="0" eaLnBrk="0" fontAlgn="base" latinLnBrk="0" hangingPunct="0">
              <a:lnSpc>
                <a:spcPct val="100000"/>
              </a:lnSpc>
              <a:spcBef>
                <a:spcPct val="20000"/>
              </a:spcBef>
              <a:spcAft>
                <a:spcPct val="0"/>
              </a:spcAft>
              <a:buClrTx/>
              <a:buSzTx/>
              <a:buFontTx/>
              <a:buNone/>
              <a:tabLst/>
            </a:pPr>
            <a:endParaRPr kumimoji="0" lang="en-GB"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cxnSp>
        <p:nvCxnSpPr>
          <p:cNvPr id="29" name="Straight Connector 28"/>
          <p:cNvCxnSpPr/>
          <p:nvPr/>
        </p:nvCxnSpPr>
        <p:spPr>
          <a:xfrm flipV="1">
            <a:off x="4859390" y="2210200"/>
            <a:ext cx="0" cy="3600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719311" y="2210200"/>
            <a:ext cx="0" cy="360000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4136" y="2767236"/>
            <a:ext cx="490840" cy="276999"/>
          </a:xfrm>
          <a:prstGeom prst="rect">
            <a:avLst/>
          </a:prstGeom>
          <a:noFill/>
        </p:spPr>
        <p:txBody>
          <a:bodyPr wrap="none" rtlCol="0">
            <a:spAutoFit/>
          </a:bodyPr>
          <a:lstStyle/>
          <a:p>
            <a:r>
              <a:rPr lang="en-GB" sz="1200" dirty="0" smtClean="0">
                <a:latin typeface="Arial" pitchFamily="34" charset="0"/>
                <a:cs typeface="Arial" pitchFamily="34" charset="0"/>
              </a:rPr>
              <a:t>25%</a:t>
            </a:r>
            <a:endParaRPr lang="en-GB" sz="1200" dirty="0">
              <a:latin typeface="Arial" pitchFamily="34" charset="0"/>
              <a:cs typeface="Arial" pitchFamily="34" charset="0"/>
            </a:endParaRPr>
          </a:p>
        </p:txBody>
      </p:sp>
      <p:sp>
        <p:nvSpPr>
          <p:cNvPr id="34" name="TextBox 33"/>
          <p:cNvSpPr txBox="1"/>
          <p:nvPr/>
        </p:nvSpPr>
        <p:spPr>
          <a:xfrm>
            <a:off x="4865296" y="2767236"/>
            <a:ext cx="490840" cy="276999"/>
          </a:xfrm>
          <a:prstGeom prst="rect">
            <a:avLst/>
          </a:prstGeom>
          <a:noFill/>
        </p:spPr>
        <p:txBody>
          <a:bodyPr wrap="none" rtlCol="0">
            <a:spAutoFit/>
          </a:bodyPr>
          <a:lstStyle/>
          <a:p>
            <a:r>
              <a:rPr lang="en-GB" sz="1200" dirty="0" smtClean="0">
                <a:latin typeface="Arial" pitchFamily="34" charset="0"/>
                <a:cs typeface="Arial" pitchFamily="34" charset="0"/>
              </a:rPr>
              <a:t>50%</a:t>
            </a:r>
            <a:endParaRPr lang="en-GB" sz="1200" dirty="0">
              <a:latin typeface="Arial" pitchFamily="34" charset="0"/>
              <a:cs typeface="Arial" pitchFamily="34" charset="0"/>
            </a:endParaRPr>
          </a:p>
        </p:txBody>
      </p:sp>
      <p:sp>
        <p:nvSpPr>
          <p:cNvPr id="35" name="TextBox 34"/>
          <p:cNvSpPr txBox="1"/>
          <p:nvPr/>
        </p:nvSpPr>
        <p:spPr>
          <a:xfrm>
            <a:off x="6722264" y="2767236"/>
            <a:ext cx="490840" cy="276999"/>
          </a:xfrm>
          <a:prstGeom prst="rect">
            <a:avLst/>
          </a:prstGeom>
          <a:noFill/>
        </p:spPr>
        <p:txBody>
          <a:bodyPr wrap="none" rtlCol="0">
            <a:spAutoFit/>
          </a:bodyPr>
          <a:lstStyle/>
          <a:p>
            <a:r>
              <a:rPr lang="en-GB" sz="1200" dirty="0" smtClean="0">
                <a:latin typeface="Arial" pitchFamily="34" charset="0"/>
                <a:cs typeface="Arial" pitchFamily="34" charset="0"/>
              </a:rPr>
              <a:t>75%</a:t>
            </a:r>
            <a:endParaRPr lang="en-GB" sz="1200" dirty="0">
              <a:latin typeface="Arial" pitchFamily="34" charset="0"/>
              <a:cs typeface="Arial" pitchFamily="34" charset="0"/>
            </a:endParaRPr>
          </a:p>
        </p:txBody>
      </p:sp>
      <p:pic>
        <p:nvPicPr>
          <p:cNvPr id="14" name="Picture 13"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15"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17"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22</a:t>
            </a:fld>
            <a:endParaRPr lang="en-GB" altLang="zh-CN" sz="1200" dirty="0">
              <a:solidFill>
                <a:schemeClr val="bg1"/>
              </a:solidFill>
              <a:ea typeface="SimSun" pitchFamily="2" charset="-122"/>
            </a:endParaRPr>
          </a:p>
        </p:txBody>
      </p:sp>
      <p:sp>
        <p:nvSpPr>
          <p:cNvPr id="18" name="TextBox 17"/>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nvGraphicFramePr>
        <p:xfrm>
          <a:off x="4716016" y="2420888"/>
          <a:ext cx="3779912"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0"/>
          </p:nvPr>
        </p:nvSpPr>
        <p:spPr>
          <a:xfrm>
            <a:off x="467544" y="2115525"/>
            <a:ext cx="4176463" cy="338554"/>
          </a:xfrm>
        </p:spPr>
        <p:txBody>
          <a:bodyPr/>
          <a:lstStyle/>
          <a:p>
            <a:pPr algn="ctr"/>
            <a:r>
              <a:rPr lang="en-GB" dirty="0" smtClean="0">
                <a:latin typeface="Calibri" pitchFamily="34" charset="0"/>
                <a:cs typeface="Calibri" pitchFamily="34" charset="0"/>
              </a:rPr>
              <a:t>Refined copper production forecast by type</a:t>
            </a:r>
            <a:endParaRPr lang="en-GB" dirty="0">
              <a:latin typeface="Calibri" pitchFamily="34" charset="0"/>
              <a:cs typeface="Calibri" pitchFamily="34" charset="0"/>
            </a:endParaRPr>
          </a:p>
        </p:txBody>
      </p:sp>
      <p:sp>
        <p:nvSpPr>
          <p:cNvPr id="8" name="Text Placeholder 3"/>
          <p:cNvSpPr txBox="1">
            <a:spLocks/>
          </p:cNvSpPr>
          <p:nvPr/>
        </p:nvSpPr>
        <p:spPr>
          <a:xfrm>
            <a:off x="4716016" y="2115525"/>
            <a:ext cx="4176464" cy="377371"/>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GB" sz="16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Refined copper output change: 2014-2019</a:t>
            </a:r>
            <a:endParaRPr kumimoji="0" lang="en-GB" sz="1600" b="0" i="0" u="none" strike="noStrike" kern="0" cap="none" spc="0" normalizeH="0" baseline="0" noProof="0" dirty="0">
              <a:ln>
                <a:noFill/>
              </a:ln>
              <a:solidFill>
                <a:schemeClr val="tx1"/>
              </a:solidFill>
              <a:effectLst/>
              <a:uLnTx/>
              <a:uFillTx/>
              <a:latin typeface="Calibri" pitchFamily="34" charset="0"/>
              <a:ea typeface="+mn-ea"/>
              <a:cs typeface="Calibri" pitchFamily="34" charset="0"/>
            </a:endParaRPr>
          </a:p>
        </p:txBody>
      </p:sp>
      <p:graphicFrame>
        <p:nvGraphicFramePr>
          <p:cNvPr id="9" name="Chart 8"/>
          <p:cNvGraphicFramePr/>
          <p:nvPr/>
        </p:nvGraphicFramePr>
        <p:xfrm>
          <a:off x="7020272" y="3789040"/>
          <a:ext cx="1224136" cy="1080120"/>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p:cNvCxnSpPr/>
          <p:nvPr/>
        </p:nvCxnSpPr>
        <p:spPr bwMode="auto">
          <a:xfrm>
            <a:off x="7596336" y="2780928"/>
            <a:ext cx="0" cy="504056"/>
          </a:xfrm>
          <a:prstGeom prst="line">
            <a:avLst/>
          </a:prstGeom>
          <a:solidFill>
            <a:srgbClr val="FFFFFF"/>
          </a:solidFill>
          <a:ln w="19050" cap="flat" cmpd="sng" algn="ctr">
            <a:solidFill>
              <a:schemeClr val="bg1">
                <a:lumMod val="65000"/>
              </a:schemeClr>
            </a:solidFill>
            <a:prstDash val="sysDash"/>
            <a:round/>
            <a:headEnd type="oval" w="med" len="med"/>
            <a:tailEnd type="none" w="med" len="med"/>
          </a:ln>
          <a:effectLst/>
        </p:spPr>
      </p:cxnSp>
      <p:sp>
        <p:nvSpPr>
          <p:cNvPr id="20" name="TextBox 19"/>
          <p:cNvSpPr txBox="1"/>
          <p:nvPr/>
        </p:nvSpPr>
        <p:spPr>
          <a:xfrm>
            <a:off x="6660232" y="3284984"/>
            <a:ext cx="1944216" cy="43088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kumimoji="0" lang="en-GB" sz="11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China’s share of</a:t>
            </a:r>
            <a:r>
              <a:rPr kumimoji="0" lang="en-GB" sz="1100" b="1" i="0" u="none" strike="noStrike" kern="0" cap="none" spc="0" normalizeH="0" noProof="0" dirty="0" smtClean="0">
                <a:ln>
                  <a:noFill/>
                </a:ln>
                <a:solidFill>
                  <a:schemeClr val="tx1"/>
                </a:solidFill>
                <a:effectLst/>
                <a:uLnTx/>
                <a:uFillTx/>
                <a:latin typeface="Arial" pitchFamily="34" charset="0"/>
                <a:ea typeface="+mn-ea"/>
                <a:cs typeface="Arial" pitchFamily="34" charset="0"/>
              </a:rPr>
              <a:t> world refined copper output</a:t>
            </a:r>
            <a:endParaRPr kumimoji="0" lang="en-GB" sz="1100" b="1"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22" name="TextBox 21"/>
          <p:cNvSpPr txBox="1"/>
          <p:nvPr/>
        </p:nvSpPr>
        <p:spPr>
          <a:xfrm>
            <a:off x="7308304" y="3717032"/>
            <a:ext cx="648072" cy="24622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kumimoji="0" lang="en-GB" sz="1000" b="1" i="0" u="none" strike="noStrike" kern="0" cap="none" spc="0" normalizeH="0" baseline="0" noProof="0" dirty="0" smtClean="0">
                <a:ln>
                  <a:noFill/>
                </a:ln>
                <a:solidFill>
                  <a:schemeClr val="tx1"/>
                </a:solidFill>
                <a:effectLst/>
                <a:uLnTx/>
                <a:uFillTx/>
                <a:latin typeface="Arial Black" pitchFamily="34" charset="0"/>
                <a:cs typeface="Arial" pitchFamily="34" charset="0"/>
              </a:rPr>
              <a:t>2014</a:t>
            </a:r>
          </a:p>
        </p:txBody>
      </p:sp>
      <p:graphicFrame>
        <p:nvGraphicFramePr>
          <p:cNvPr id="17" name="Chart 16"/>
          <p:cNvGraphicFramePr/>
          <p:nvPr/>
        </p:nvGraphicFramePr>
        <p:xfrm>
          <a:off x="395536" y="2348880"/>
          <a:ext cx="4104456"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7308304" y="4797152"/>
            <a:ext cx="648072" cy="24622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kumimoji="0" lang="en-GB" sz="1000" b="1" i="0" u="none" strike="noStrike" kern="0" cap="none" spc="0" normalizeH="0" baseline="0" noProof="0" dirty="0" smtClean="0">
                <a:ln>
                  <a:noFill/>
                </a:ln>
                <a:solidFill>
                  <a:schemeClr val="tx1"/>
                </a:solidFill>
                <a:effectLst/>
                <a:uLnTx/>
                <a:uFillTx/>
                <a:latin typeface="Arial Black" pitchFamily="34" charset="0"/>
                <a:cs typeface="Arial" pitchFamily="34" charset="0"/>
              </a:rPr>
              <a:t>2019</a:t>
            </a:r>
          </a:p>
        </p:txBody>
      </p:sp>
      <p:graphicFrame>
        <p:nvGraphicFramePr>
          <p:cNvPr id="21" name="Chart 20"/>
          <p:cNvGraphicFramePr/>
          <p:nvPr/>
        </p:nvGraphicFramePr>
        <p:xfrm>
          <a:off x="7020272" y="4869160"/>
          <a:ext cx="1224136"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bwMode="auto">
          <a:xfrm>
            <a:off x="6732240" y="3284984"/>
            <a:ext cx="1800200" cy="2592288"/>
          </a:xfrm>
          <a:prstGeom prst="rect">
            <a:avLst/>
          </a:prstGeom>
          <a:noFill/>
          <a:ln w="12700">
            <a:solidFill>
              <a:schemeClr val="bg1">
                <a:lumMod val="65000"/>
              </a:schemeClr>
            </a:solidFill>
            <a:prstDash val="sysDash"/>
            <a:round/>
            <a:headEnd/>
            <a:tailEnd type="triangle" w="lg" len="med"/>
          </a:ln>
        </p:spPr>
        <p:txBody>
          <a:bodyPr wrap="none" rtlCol="0" anchor="ctr"/>
          <a:lstStyle/>
          <a:p>
            <a:pPr algn="ctr"/>
            <a:endParaRPr lang="en-GB" dirty="0"/>
          </a:p>
        </p:txBody>
      </p:sp>
      <p:pic>
        <p:nvPicPr>
          <p:cNvPr id="15" name="Picture 14" descr="CRU Beijing 10th logo.jpg"/>
          <p:cNvPicPr>
            <a:picLocks noChangeAspect="1"/>
          </p:cNvPicPr>
          <p:nvPr/>
        </p:nvPicPr>
        <p:blipFill>
          <a:blip r:embed="rId6"/>
          <a:stretch>
            <a:fillRect/>
          </a:stretch>
        </p:blipFill>
        <p:spPr>
          <a:xfrm>
            <a:off x="8101734" y="260648"/>
            <a:ext cx="790746" cy="864096"/>
          </a:xfrm>
          <a:prstGeom prst="rect">
            <a:avLst/>
          </a:prstGeom>
        </p:spPr>
      </p:pic>
      <p:sp>
        <p:nvSpPr>
          <p:cNvPr id="16"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25"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Refined copper production growth to peak in 2016 at 4.7%, and slow markedly from 2017 onwards</a:t>
            </a:r>
          </a:p>
        </p:txBody>
      </p:sp>
      <p:sp>
        <p:nvSpPr>
          <p:cNvPr id="27"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23</a:t>
            </a:fld>
            <a:endParaRPr lang="en-GB" altLang="zh-CN" sz="1200" dirty="0">
              <a:solidFill>
                <a:schemeClr val="bg1"/>
              </a:solidFill>
              <a:ea typeface="SimSun" pitchFamily="2" charset="-122"/>
            </a:endParaRPr>
          </a:p>
        </p:txBody>
      </p:sp>
      <p:sp>
        <p:nvSpPr>
          <p:cNvPr id="28" name="TextBox 27"/>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7"/>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3"/>
          <p:cNvGraphicFramePr>
            <a:graphicFrameLocks noGrp="1" noChangeAspect="1"/>
          </p:cNvGraphicFramePr>
          <p:nvPr>
            <p:ph idx="1"/>
          </p:nvPr>
        </p:nvGraphicFramePr>
        <p:xfrm>
          <a:off x="467544" y="1772816"/>
          <a:ext cx="8230138" cy="4669097"/>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Text Placeholder 11"/>
          <p:cNvSpPr>
            <a:spLocks noGrp="1"/>
          </p:cNvSpPr>
          <p:nvPr>
            <p:ph type="body" sz="quarter" idx="10"/>
          </p:nvPr>
        </p:nvSpPr>
        <p:spPr>
          <a:xfrm>
            <a:off x="1691680" y="1844824"/>
            <a:ext cx="5760640" cy="377371"/>
          </a:xfrm>
        </p:spPr>
        <p:txBody>
          <a:bodyPr>
            <a:normAutofit/>
          </a:bodyPr>
          <a:lstStyle/>
          <a:p>
            <a:r>
              <a:rPr lang="en-GB" sz="1500" kern="1200" dirty="0" smtClean="0"/>
              <a:t>LME cash price and global supply/demand balance, 2013-2019</a:t>
            </a:r>
          </a:p>
        </p:txBody>
      </p:sp>
      <p:pic>
        <p:nvPicPr>
          <p:cNvPr id="6" name="Picture 5" descr="CRU Beijing 10th logo.jpg"/>
          <p:cNvPicPr>
            <a:picLocks noChangeAspect="1"/>
          </p:cNvPicPr>
          <p:nvPr/>
        </p:nvPicPr>
        <p:blipFill>
          <a:blip r:embed="rId4"/>
          <a:stretch>
            <a:fillRect/>
          </a:stretch>
        </p:blipFill>
        <p:spPr>
          <a:xfrm>
            <a:off x="8101734" y="260648"/>
            <a:ext cx="790746" cy="864096"/>
          </a:xfrm>
          <a:prstGeom prst="rect">
            <a:avLst/>
          </a:prstGeom>
        </p:spPr>
      </p:pic>
      <p:sp>
        <p:nvSpPr>
          <p:cNvPr id="9"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LME, CRU.  Note: Balances after accounting for SRB buying</a:t>
            </a:r>
            <a:endParaRPr lang="en-GB" sz="1200" dirty="0">
              <a:solidFill>
                <a:schemeClr val="bg1"/>
              </a:solidFill>
              <a:latin typeface="Arial" pitchFamily="34" charset="0"/>
            </a:endParaRPr>
          </a:p>
        </p:txBody>
      </p:sp>
      <p:sp>
        <p:nvSpPr>
          <p:cNvPr id="11"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altLang="zh-CN" sz="2400" b="1" dirty="0" smtClean="0">
                <a:solidFill>
                  <a:srgbClr val="002060"/>
                </a:solidFill>
                <a:latin typeface="Calibri" pitchFamily="34" charset="0"/>
                <a:cs typeface="Calibri" pitchFamily="34" charset="0"/>
              </a:rPr>
              <a:t>Recent mine project delays cement our medium-term Cu price view</a:t>
            </a:r>
            <a:endParaRPr lang="en-GB" sz="2400" b="1" kern="0" dirty="0" smtClean="0">
              <a:solidFill>
                <a:srgbClr val="002060"/>
              </a:solidFill>
              <a:latin typeface="Calibri" pitchFamily="34" charset="0"/>
              <a:cs typeface="Calibri" pitchFamily="34" charset="0"/>
            </a:endParaRPr>
          </a:p>
        </p:txBody>
      </p:sp>
      <p:sp>
        <p:nvSpPr>
          <p:cNvPr id="13"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24</a:t>
            </a:fld>
            <a:endParaRPr lang="en-GB" altLang="zh-CN" sz="1200" dirty="0">
              <a:solidFill>
                <a:schemeClr val="bg1"/>
              </a:solidFill>
              <a:ea typeface="SimSun" pitchFamily="2" charset="-122"/>
            </a:endParaRPr>
          </a:p>
        </p:txBody>
      </p:sp>
      <p:sp>
        <p:nvSpPr>
          <p:cNvPr id="14" name="TextBox 13"/>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5"/>
              </a:rPr>
              <a:t>www.crugroup.com</a:t>
            </a:r>
            <a:r>
              <a:rPr lang="en-GB" sz="1200" dirty="0" smtClean="0">
                <a:solidFill>
                  <a:schemeClr val="bg1"/>
                </a:solidFill>
              </a:rPr>
              <a:t> </a:t>
            </a:r>
            <a:endParaRPr lang="en-GB" sz="12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95536" y="5517232"/>
            <a:ext cx="7848872" cy="720080"/>
          </a:xfrm>
          <a:prstGeom prst="rect">
            <a:avLst/>
          </a:prstGeom>
          <a:solidFill>
            <a:schemeClr val="accent5">
              <a:lumMod val="90000"/>
            </a:schemeClr>
          </a:solidFill>
          <a:ln w="9525" cap="flat" cmpd="sng" algn="ctr">
            <a:noFill/>
            <a:prstDash val="solid"/>
            <a:round/>
            <a:headEnd type="none" w="med" len="med"/>
            <a:tailEnd type="none" w="med" len="med"/>
          </a:ln>
          <a:effectLst>
            <a:innerShdw blurRad="114300">
              <a:schemeClr val="bg1"/>
            </a:innerShdw>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25</a:t>
            </a:fld>
            <a:endParaRPr lang="en-GB" altLang="zh-CN" sz="1200" dirty="0">
              <a:solidFill>
                <a:schemeClr val="bg1"/>
              </a:solidFill>
              <a:ea typeface="SimSun" pitchFamily="2" charset="-122"/>
            </a:endParaRPr>
          </a:p>
        </p:txBody>
      </p:sp>
      <p:sp>
        <p:nvSpPr>
          <p:cNvPr id="12"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13" name="TextBox 12"/>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3"/>
              </a:rPr>
              <a:t>www.crugroup.com</a:t>
            </a:r>
            <a:r>
              <a:rPr lang="en-GB" sz="1200" dirty="0" smtClean="0">
                <a:solidFill>
                  <a:schemeClr val="bg1"/>
                </a:solidFill>
              </a:rPr>
              <a:t> </a:t>
            </a:r>
            <a:endParaRPr lang="en-GB" sz="1200" dirty="0">
              <a:solidFill>
                <a:schemeClr val="bg1"/>
              </a:solidFill>
            </a:endParaRPr>
          </a:p>
        </p:txBody>
      </p:sp>
      <p:pic>
        <p:nvPicPr>
          <p:cNvPr id="14" name="Picture 13" descr="CRU Beijing 10th logo.jpg"/>
          <p:cNvPicPr>
            <a:picLocks noChangeAspect="1"/>
          </p:cNvPicPr>
          <p:nvPr/>
        </p:nvPicPr>
        <p:blipFill>
          <a:blip r:embed="rId4"/>
          <a:stretch>
            <a:fillRect/>
          </a:stretch>
        </p:blipFill>
        <p:spPr>
          <a:xfrm>
            <a:off x="8101734" y="260648"/>
            <a:ext cx="790746" cy="864096"/>
          </a:xfrm>
          <a:prstGeom prst="rect">
            <a:avLst/>
          </a:prstGeom>
        </p:spPr>
      </p:pic>
      <p:sp>
        <p:nvSpPr>
          <p:cNvPr id="16"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Areas for discussion</a:t>
            </a:r>
            <a:endParaRPr lang="en-GB" sz="1800" kern="0" dirty="0" smtClean="0">
              <a:latin typeface="Calibri" pitchFamily="34" charset="0"/>
              <a:cs typeface="Calibri" pitchFamily="34" charset="0"/>
            </a:endParaRPr>
          </a:p>
        </p:txBody>
      </p:sp>
      <p:sp>
        <p:nvSpPr>
          <p:cNvPr id="10" name="Content Placeholder 1"/>
          <p:cNvSpPr txBox="1">
            <a:spLocks/>
          </p:cNvSpPr>
          <p:nvPr/>
        </p:nvSpPr>
        <p:spPr>
          <a:xfrm>
            <a:off x="395536" y="1916832"/>
            <a:ext cx="8136904" cy="3312369"/>
          </a:xfrm>
          <a:prstGeom prst="rect">
            <a:avLst/>
          </a:prstGeom>
        </p:spPr>
        <p:txBody>
          <a:bodyPr/>
          <a:lstStyle/>
          <a:p>
            <a:pPr marL="342900" lvl="0" indent="-342900" eaLnBrk="0" hangingPunct="0">
              <a:lnSpc>
                <a:spcPct val="150000"/>
              </a:lnSpc>
              <a:spcBef>
                <a:spcPct val="50000"/>
              </a:spcBef>
              <a:buFontTx/>
              <a:buChar char="•"/>
              <a:defRPr/>
            </a:pPr>
            <a:r>
              <a:rPr kumimoji="0" lang="en-GB"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Starting</a:t>
            </a:r>
            <a:r>
              <a:rPr kumimoji="0" lang="en-GB" sz="2400" b="0" i="0" u="none" strike="noStrike" kern="0" cap="none" spc="0" normalizeH="0" noProof="0" dirty="0" smtClean="0">
                <a:ln>
                  <a:noFill/>
                </a:ln>
                <a:solidFill>
                  <a:schemeClr val="tx1"/>
                </a:solidFill>
                <a:effectLst/>
                <a:uLnTx/>
                <a:uFillTx/>
                <a:latin typeface="Calibri" pitchFamily="34" charset="0"/>
                <a:cs typeface="Calibri" pitchFamily="34" charset="0"/>
              </a:rPr>
              <a:t> point, 2014-2015</a:t>
            </a:r>
            <a:endParaRPr kumimoji="0" lang="en-GB" sz="24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Bulk commodities, Market outlook, Unrelenting supply</a:t>
            </a: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Base Metals, Market outlook, Divergence of views:</a:t>
            </a:r>
          </a:p>
          <a:p>
            <a:pPr marL="800100" lvl="1"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Demand, especially China</a:t>
            </a:r>
          </a:p>
          <a:p>
            <a:pPr marL="800100" lvl="1"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Supply</a:t>
            </a: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Conclusions</a:t>
            </a:r>
            <a:endParaRPr lang="en-GB" sz="2400" kern="0" dirty="0">
              <a:latin typeface="Calibri" pitchFamily="34" charset="0"/>
              <a:cs typeface="Calibri" pitchFamily="34" charset="0"/>
            </a:endParaRPr>
          </a:p>
        </p:txBody>
      </p:sp>
    </p:spTree>
    <p:extLst>
      <p:ext uri="{BB962C8B-B14F-4D97-AF65-F5344CB8AC3E}">
        <p14:creationId xmlns:p14="http://schemas.microsoft.com/office/powerpoint/2010/main" val="21506592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Grp="1"/>
          </p:cNvGrpSpPr>
          <p:nvPr/>
        </p:nvGrpSpPr>
        <p:grpSpPr>
          <a:xfrm>
            <a:off x="225425" y="2132856"/>
            <a:ext cx="1936840" cy="4152900"/>
            <a:chOff x="395536" y="1988840"/>
            <a:chExt cx="2130624" cy="4392490"/>
          </a:xfrm>
        </p:grpSpPr>
        <p:pic>
          <p:nvPicPr>
            <p:cNvPr id="21" name="Picture 2"/>
            <p:cNvPicPr>
              <a:picLocks noChangeAspect="1" noChangeArrowheads="1"/>
            </p:cNvPicPr>
            <p:nvPr/>
          </p:nvPicPr>
          <p:blipFill>
            <a:blip r:embed="rId4"/>
            <a:srcRect/>
            <a:stretch>
              <a:fillRect/>
            </a:stretch>
          </p:blipFill>
          <p:spPr bwMode="auto">
            <a:xfrm>
              <a:off x="395536" y="1988840"/>
              <a:ext cx="1066799" cy="4392490"/>
            </a:xfrm>
            <a:prstGeom prst="rect">
              <a:avLst/>
            </a:prstGeom>
            <a:noFill/>
            <a:ln w="9525">
              <a:noFill/>
              <a:miter lim="800000"/>
              <a:headEnd/>
              <a:tailEnd/>
            </a:ln>
            <a:effectLst/>
          </p:spPr>
        </p:pic>
        <p:sp>
          <p:nvSpPr>
            <p:cNvPr id="22" name="Rectangle 21"/>
            <p:cNvSpPr/>
            <p:nvPr/>
          </p:nvSpPr>
          <p:spPr>
            <a:xfrm>
              <a:off x="1259767" y="2324746"/>
              <a:ext cx="1224000" cy="523220"/>
            </a:xfrm>
            <a:prstGeom prst="rect">
              <a:avLst/>
            </a:prstGeom>
          </p:spPr>
          <p:txBody>
            <a:bodyPr wrap="none">
              <a:spAutoFit/>
            </a:bodyPr>
            <a:lstStyle/>
            <a:p>
              <a:pPr algn="ctr"/>
              <a:r>
                <a:rPr lang="en-GB" b="1" dirty="0" smtClean="0"/>
                <a:t>Hot</a:t>
              </a:r>
            </a:p>
            <a:p>
              <a:pPr algn="ctr"/>
              <a:r>
                <a:rPr lang="en-GB" b="1" dirty="0" smtClean="0"/>
                <a:t>&gt; 15%</a:t>
              </a:r>
              <a:endParaRPr lang="en-GB" b="1" dirty="0"/>
            </a:p>
          </p:txBody>
        </p:sp>
        <p:sp>
          <p:nvSpPr>
            <p:cNvPr id="23" name="Rectangle 22"/>
            <p:cNvSpPr/>
            <p:nvPr/>
          </p:nvSpPr>
          <p:spPr>
            <a:xfrm>
              <a:off x="1259767" y="2930607"/>
              <a:ext cx="1224000" cy="523220"/>
            </a:xfrm>
            <a:prstGeom prst="rect">
              <a:avLst/>
            </a:prstGeom>
          </p:spPr>
          <p:txBody>
            <a:bodyPr wrap="none">
              <a:spAutoFit/>
            </a:bodyPr>
            <a:lstStyle/>
            <a:p>
              <a:pPr algn="ctr"/>
              <a:r>
                <a:rPr lang="en-GB" b="1" dirty="0" smtClean="0"/>
                <a:t>Warm</a:t>
              </a:r>
            </a:p>
            <a:p>
              <a:pPr algn="ctr"/>
              <a:r>
                <a:rPr lang="en-GB" b="1" dirty="0" smtClean="0"/>
                <a:t>5% to 15%</a:t>
              </a:r>
              <a:endParaRPr lang="en-GB" b="1" dirty="0"/>
            </a:p>
          </p:txBody>
        </p:sp>
        <p:sp>
          <p:nvSpPr>
            <p:cNvPr id="24" name="Rectangle 23"/>
            <p:cNvSpPr/>
            <p:nvPr/>
          </p:nvSpPr>
          <p:spPr>
            <a:xfrm>
              <a:off x="1217375" y="4748191"/>
              <a:ext cx="1308785" cy="553406"/>
            </a:xfrm>
            <a:prstGeom prst="rect">
              <a:avLst/>
            </a:prstGeom>
          </p:spPr>
          <p:txBody>
            <a:bodyPr wrap="none">
              <a:spAutoFit/>
            </a:bodyPr>
            <a:lstStyle/>
            <a:p>
              <a:pPr algn="ctr"/>
              <a:r>
                <a:rPr lang="en-GB" b="1" dirty="0" smtClean="0"/>
                <a:t>Cold</a:t>
              </a:r>
            </a:p>
            <a:p>
              <a:pPr algn="ctr"/>
              <a:r>
                <a:rPr lang="en-GB" b="1" dirty="0" smtClean="0"/>
                <a:t>-15% to -5%</a:t>
              </a:r>
              <a:endParaRPr lang="en-GB" b="1" dirty="0"/>
            </a:p>
          </p:txBody>
        </p:sp>
        <p:sp>
          <p:nvSpPr>
            <p:cNvPr id="25" name="Rectangle 24"/>
            <p:cNvSpPr/>
            <p:nvPr/>
          </p:nvSpPr>
          <p:spPr>
            <a:xfrm>
              <a:off x="1411544" y="5354054"/>
              <a:ext cx="920445" cy="523220"/>
            </a:xfrm>
            <a:prstGeom prst="rect">
              <a:avLst/>
            </a:prstGeom>
          </p:spPr>
          <p:txBody>
            <a:bodyPr wrap="none">
              <a:spAutoFit/>
            </a:bodyPr>
            <a:lstStyle/>
            <a:p>
              <a:pPr algn="ctr"/>
              <a:r>
                <a:rPr lang="en-GB" b="1" dirty="0" smtClean="0"/>
                <a:t>Freezing</a:t>
              </a:r>
            </a:p>
            <a:p>
              <a:pPr algn="ctr"/>
              <a:r>
                <a:rPr lang="en-GB" b="1" dirty="0" smtClean="0"/>
                <a:t>&lt; -15%</a:t>
              </a:r>
              <a:endParaRPr lang="en-GB" b="1" dirty="0"/>
            </a:p>
          </p:txBody>
        </p:sp>
        <p:sp>
          <p:nvSpPr>
            <p:cNvPr id="26" name="Rectangle 25"/>
            <p:cNvSpPr/>
            <p:nvPr/>
          </p:nvSpPr>
          <p:spPr>
            <a:xfrm>
              <a:off x="1259767" y="3536468"/>
              <a:ext cx="1224000" cy="523220"/>
            </a:xfrm>
            <a:prstGeom prst="rect">
              <a:avLst/>
            </a:prstGeom>
          </p:spPr>
          <p:txBody>
            <a:bodyPr wrap="none">
              <a:spAutoFit/>
            </a:bodyPr>
            <a:lstStyle/>
            <a:p>
              <a:pPr algn="ctr"/>
              <a:r>
                <a:rPr lang="en-GB" b="1" dirty="0" smtClean="0"/>
                <a:t>Mild</a:t>
              </a:r>
            </a:p>
            <a:p>
              <a:pPr algn="ctr"/>
              <a:r>
                <a:rPr lang="en-GB" b="1" dirty="0" smtClean="0"/>
                <a:t>0% to 5%</a:t>
              </a:r>
              <a:endParaRPr lang="en-GB" b="1" dirty="0"/>
            </a:p>
          </p:txBody>
        </p:sp>
        <p:sp>
          <p:nvSpPr>
            <p:cNvPr id="27" name="Rectangle 26"/>
            <p:cNvSpPr/>
            <p:nvPr/>
          </p:nvSpPr>
          <p:spPr>
            <a:xfrm>
              <a:off x="1304664" y="4142329"/>
              <a:ext cx="1134209" cy="553406"/>
            </a:xfrm>
            <a:prstGeom prst="rect">
              <a:avLst/>
            </a:prstGeom>
          </p:spPr>
          <p:txBody>
            <a:bodyPr wrap="none">
              <a:spAutoFit/>
            </a:bodyPr>
            <a:lstStyle/>
            <a:p>
              <a:pPr algn="ctr"/>
              <a:r>
                <a:rPr lang="en-GB" b="1" dirty="0" smtClean="0"/>
                <a:t>Cool</a:t>
              </a:r>
            </a:p>
            <a:p>
              <a:pPr algn="ctr"/>
              <a:r>
                <a:rPr lang="en-GB" b="1" dirty="0" smtClean="0"/>
                <a:t>-5% to 0%</a:t>
              </a:r>
              <a:endParaRPr lang="en-GB" b="1" dirty="0"/>
            </a:p>
          </p:txBody>
        </p:sp>
      </p:grpSp>
      <p:sp>
        <p:nvSpPr>
          <p:cNvPr id="28" name="Text Box 14"/>
          <p:cNvSpPr txBox="1">
            <a:spLocks noGrp="1" noChangeArrowheads="1"/>
          </p:cNvSpPr>
          <p:nvPr>
            <p:ph idx="11"/>
          </p:nvPr>
        </p:nvSpPr>
        <p:spPr bwMode="auto">
          <a:xfrm>
            <a:off x="2123728" y="2146907"/>
            <a:ext cx="6786272" cy="4124798"/>
          </a:xfrm>
          <a:prstGeom prst="rect">
            <a:avLst/>
          </a:prstGeom>
          <a:gradFill>
            <a:gsLst>
              <a:gs pos="0">
                <a:srgbClr val="FF0000">
                  <a:alpha val="50000"/>
                </a:srgbClr>
              </a:gs>
              <a:gs pos="25000">
                <a:srgbClr val="FFC000">
                  <a:alpha val="50000"/>
                </a:srgbClr>
              </a:gs>
              <a:gs pos="50000">
                <a:srgbClr val="92D050">
                  <a:alpha val="50000"/>
                </a:srgbClr>
              </a:gs>
              <a:gs pos="75000">
                <a:srgbClr val="0089C4">
                  <a:alpha val="50000"/>
                </a:srgbClr>
              </a:gs>
              <a:gs pos="100000">
                <a:schemeClr val="tx2">
                  <a:alpha val="50000"/>
                </a:schemeClr>
              </a:gs>
            </a:gsLst>
            <a:lin ang="5400000" scaled="1"/>
          </a:grad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0000" tIns="46800" rIns="90000" bIns="46800" numCol="1" anchor="ctr" anchorCtr="0" compatLnSpc="1">
            <a:prstTxWarp prst="textNoShape">
              <a:avLst/>
            </a:prstTxWarp>
            <a:noAutofit/>
          </a:bodyPr>
          <a:lstStyle/>
          <a:p>
            <a:pPr lvl="0" algn="ctr">
              <a:spcBef>
                <a:spcPts val="0"/>
              </a:spcBef>
              <a:buNone/>
              <a:defRPr/>
            </a:pPr>
            <a:endParaRPr lang="en-GB" sz="1700" b="1" dirty="0" smtClean="0">
              <a:solidFill>
                <a:schemeClr val="bg1"/>
              </a:solidFill>
              <a:latin typeface="Arial" pitchFamily="34" charset="0"/>
              <a:ea typeface="Calibri" pitchFamily="34" charset="0"/>
              <a:cs typeface="Calibri" pitchFamily="34" charset="0"/>
            </a:endParaRPr>
          </a:p>
          <a:p>
            <a:pPr lvl="0" algn="ctr">
              <a:spcBef>
                <a:spcPts val="0"/>
              </a:spcBef>
              <a:buNone/>
              <a:defRPr/>
            </a:pPr>
            <a:endParaRPr lang="en-GB" sz="1700" b="1" dirty="0" smtClean="0">
              <a:solidFill>
                <a:schemeClr val="bg1"/>
              </a:solidFill>
              <a:latin typeface="Arial" pitchFamily="34" charset="0"/>
              <a:ea typeface="Calibri" pitchFamily="34" charset="0"/>
              <a:cs typeface="Calibri" pitchFamily="34" charset="0"/>
            </a:endParaRPr>
          </a:p>
          <a:p>
            <a:pPr lvl="0" algn="ctr">
              <a:spcBef>
                <a:spcPts val="0"/>
              </a:spcBef>
              <a:buNone/>
              <a:defRPr/>
            </a:pPr>
            <a:r>
              <a:rPr lang="en-GB" sz="1800" b="1" dirty="0" smtClean="0">
                <a:solidFill>
                  <a:schemeClr val="bg1"/>
                </a:solidFill>
                <a:latin typeface="Calibri" pitchFamily="34" charset="0"/>
                <a:ea typeface="Calibri" pitchFamily="34" charset="0"/>
                <a:cs typeface="Calibri" pitchFamily="34" charset="0"/>
              </a:rPr>
              <a:t>Zinc, </a:t>
            </a:r>
            <a:r>
              <a:rPr lang="en-GB" sz="1800" dirty="0" smtClean="0">
                <a:solidFill>
                  <a:schemeClr val="tx1"/>
                </a:solidFill>
                <a:latin typeface="Calibri" pitchFamily="34" charset="0"/>
                <a:ea typeface="Calibri" pitchFamily="34" charset="0"/>
                <a:cs typeface="Calibri" pitchFamily="34" charset="0"/>
              </a:rPr>
              <a:t>Calcined PetCoke, </a:t>
            </a:r>
            <a:r>
              <a:rPr lang="en-GB" sz="1800" b="1" dirty="0" smtClean="0">
                <a:solidFill>
                  <a:schemeClr val="bg1"/>
                </a:solidFill>
                <a:latin typeface="Calibri" pitchFamily="34" charset="0"/>
                <a:ea typeface="Calibri" pitchFamily="34" charset="0"/>
                <a:cs typeface="Calibri" pitchFamily="34" charset="0"/>
              </a:rPr>
              <a:t>Tin, Nickel,</a:t>
            </a:r>
            <a:r>
              <a:rPr lang="en-GB" sz="1800" dirty="0" smtClean="0">
                <a:solidFill>
                  <a:schemeClr val="tx1"/>
                </a:solidFill>
                <a:latin typeface="Calibri" pitchFamily="34" charset="0"/>
                <a:ea typeface="Calibri" pitchFamily="34" charset="0"/>
                <a:cs typeface="Calibri" pitchFamily="34" charset="0"/>
              </a:rPr>
              <a:t> Coal Tar Pitch, Sulphuric Acid, </a:t>
            </a:r>
            <a:r>
              <a:rPr lang="en-GB" sz="1800" b="1" dirty="0" smtClean="0">
                <a:solidFill>
                  <a:schemeClr val="bg1"/>
                </a:solidFill>
                <a:latin typeface="Calibri" pitchFamily="34" charset="0"/>
                <a:ea typeface="Calibri" pitchFamily="34" charset="0"/>
                <a:cs typeface="Calibri" pitchFamily="34" charset="0"/>
              </a:rPr>
              <a:t>Cobalt, </a:t>
            </a:r>
            <a:r>
              <a:rPr lang="en-GB" sz="1800" dirty="0" smtClean="0">
                <a:solidFill>
                  <a:schemeClr val="tx1"/>
                </a:solidFill>
                <a:latin typeface="Calibri" pitchFamily="34" charset="0"/>
                <a:ea typeface="Calibri" pitchFamily="34" charset="0"/>
                <a:cs typeface="Calibri" pitchFamily="34" charset="0"/>
              </a:rPr>
              <a:t>Palladium, Bauxite, Met Coke, Met Coal, </a:t>
            </a:r>
            <a:r>
              <a:rPr lang="en-GB" sz="1800" b="1" dirty="0" smtClean="0">
                <a:solidFill>
                  <a:schemeClr val="bg1"/>
                </a:solidFill>
                <a:latin typeface="Calibri" pitchFamily="34" charset="0"/>
                <a:ea typeface="Calibri" pitchFamily="34" charset="0"/>
                <a:cs typeface="Calibri" pitchFamily="34" charset="0"/>
              </a:rPr>
              <a:t>Copper, </a:t>
            </a:r>
            <a:r>
              <a:rPr lang="en-GB" sz="1800" dirty="0" smtClean="0">
                <a:solidFill>
                  <a:schemeClr val="tx1"/>
                </a:solidFill>
                <a:latin typeface="Calibri" pitchFamily="34" charset="0"/>
                <a:ea typeface="Calibri" pitchFamily="34" charset="0"/>
                <a:cs typeface="Calibri" pitchFamily="34" charset="0"/>
              </a:rPr>
              <a:t>Potash, </a:t>
            </a:r>
            <a:r>
              <a:rPr lang="en-GB" sz="1800" b="1" dirty="0" smtClean="0">
                <a:solidFill>
                  <a:schemeClr val="bg1"/>
                </a:solidFill>
                <a:latin typeface="Calibri" pitchFamily="34" charset="0"/>
                <a:ea typeface="Calibri" pitchFamily="34" charset="0"/>
                <a:cs typeface="Calibri" pitchFamily="34" charset="0"/>
              </a:rPr>
              <a:t>Aluminium, </a:t>
            </a:r>
            <a:r>
              <a:rPr lang="en-GB" sz="1800" dirty="0" smtClean="0">
                <a:solidFill>
                  <a:schemeClr val="tx1"/>
                </a:solidFill>
                <a:latin typeface="Calibri" pitchFamily="34" charset="0"/>
                <a:ea typeface="Calibri" pitchFamily="34" charset="0"/>
                <a:cs typeface="Calibri" pitchFamily="34" charset="0"/>
              </a:rPr>
              <a:t>Alumina, Platinum, Thermal Coal, Phosphate Rock </a:t>
            </a:r>
          </a:p>
          <a:p>
            <a:pPr lvl="0" algn="ctr">
              <a:spcBef>
                <a:spcPts val="0"/>
              </a:spcBef>
              <a:buNone/>
              <a:defRPr/>
            </a:pPr>
            <a:endParaRPr lang="en-GB" sz="1800" dirty="0" smtClean="0">
              <a:solidFill>
                <a:schemeClr val="tx1"/>
              </a:solidFill>
              <a:latin typeface="Calibri" pitchFamily="34" charset="0"/>
              <a:ea typeface="Calibri" pitchFamily="34" charset="0"/>
              <a:cs typeface="Calibri" pitchFamily="34" charset="0"/>
            </a:endParaRPr>
          </a:p>
          <a:p>
            <a:pPr lvl="0" algn="ctr">
              <a:spcBef>
                <a:spcPts val="0"/>
              </a:spcBef>
              <a:buNone/>
              <a:defRPr/>
            </a:pPr>
            <a:r>
              <a:rPr lang="en-GB" sz="1800" dirty="0" smtClean="0">
                <a:solidFill>
                  <a:schemeClr val="tx1"/>
                </a:solidFill>
                <a:latin typeface="Calibri" pitchFamily="34" charset="0"/>
                <a:ea typeface="Calibri" pitchFamily="34" charset="0"/>
                <a:cs typeface="Calibri" pitchFamily="34" charset="0"/>
              </a:rPr>
              <a:t>Ferrochrome, Chrome Ore, Urea, Brent Crude</a:t>
            </a:r>
          </a:p>
          <a:p>
            <a:pPr lvl="0" algn="ctr">
              <a:spcBef>
                <a:spcPts val="0"/>
              </a:spcBef>
              <a:buNone/>
              <a:defRPr/>
            </a:pPr>
            <a:endParaRPr lang="en-GB" sz="1800" dirty="0" smtClean="0">
              <a:solidFill>
                <a:schemeClr val="tx1"/>
              </a:solidFill>
              <a:latin typeface="Calibri" pitchFamily="34" charset="0"/>
              <a:ea typeface="Calibri" pitchFamily="34" charset="0"/>
              <a:cs typeface="Calibri" pitchFamily="34" charset="0"/>
            </a:endParaRPr>
          </a:p>
          <a:p>
            <a:pPr lvl="0" algn="ctr">
              <a:spcBef>
                <a:spcPts val="0"/>
              </a:spcBef>
              <a:buNone/>
              <a:defRPr/>
            </a:pPr>
            <a:r>
              <a:rPr lang="en-GB" sz="1800" b="1" dirty="0" smtClean="0">
                <a:solidFill>
                  <a:schemeClr val="bg1"/>
                </a:solidFill>
                <a:latin typeface="Calibri" pitchFamily="34" charset="0"/>
                <a:ea typeface="Calibri" pitchFamily="34" charset="0"/>
                <a:cs typeface="Calibri" pitchFamily="34" charset="0"/>
              </a:rPr>
              <a:t>Lead, </a:t>
            </a:r>
            <a:r>
              <a:rPr lang="en-GB" sz="1800" dirty="0" smtClean="0">
                <a:solidFill>
                  <a:schemeClr val="tx1"/>
                </a:solidFill>
                <a:latin typeface="Calibri" pitchFamily="34" charset="0"/>
                <a:ea typeface="Calibri" pitchFamily="34" charset="0"/>
                <a:cs typeface="Calibri" pitchFamily="34" charset="0"/>
              </a:rPr>
              <a:t>Silicon</a:t>
            </a:r>
          </a:p>
          <a:p>
            <a:pPr lvl="0" algn="ctr">
              <a:spcBef>
                <a:spcPts val="0"/>
              </a:spcBef>
              <a:buNone/>
              <a:defRPr/>
            </a:pPr>
            <a:endParaRPr lang="en-GB" sz="1800" dirty="0" smtClean="0">
              <a:solidFill>
                <a:schemeClr val="tx1"/>
              </a:solidFill>
              <a:latin typeface="Calibri" pitchFamily="34" charset="0"/>
              <a:ea typeface="Calibri" pitchFamily="34" charset="0"/>
              <a:cs typeface="Calibri" pitchFamily="34" charset="0"/>
            </a:endParaRPr>
          </a:p>
          <a:p>
            <a:pPr lvl="0" algn="ctr">
              <a:spcBef>
                <a:spcPts val="0"/>
              </a:spcBef>
              <a:buNone/>
              <a:defRPr/>
            </a:pPr>
            <a:r>
              <a:rPr lang="en-GB" sz="1800" dirty="0" smtClean="0">
                <a:solidFill>
                  <a:schemeClr val="tx1"/>
                </a:solidFill>
                <a:latin typeface="Calibri" pitchFamily="34" charset="0"/>
                <a:ea typeface="Calibri" pitchFamily="34" charset="0"/>
                <a:cs typeface="Calibri" pitchFamily="34" charset="0"/>
              </a:rPr>
              <a:t>Manganese</a:t>
            </a:r>
          </a:p>
          <a:p>
            <a:pPr lvl="0" algn="ctr">
              <a:spcBef>
                <a:spcPts val="0"/>
              </a:spcBef>
              <a:buNone/>
              <a:defRPr/>
            </a:pPr>
            <a:endParaRPr lang="en-GB" sz="1800" dirty="0" smtClean="0">
              <a:solidFill>
                <a:schemeClr val="tx1"/>
              </a:solidFill>
              <a:latin typeface="Calibri" pitchFamily="34" charset="0"/>
              <a:ea typeface="Calibri" pitchFamily="34" charset="0"/>
              <a:cs typeface="Calibri" pitchFamily="34" charset="0"/>
            </a:endParaRPr>
          </a:p>
          <a:p>
            <a:pPr lvl="0" algn="ctr">
              <a:spcBef>
                <a:spcPts val="0"/>
              </a:spcBef>
              <a:buNone/>
              <a:defRPr/>
            </a:pPr>
            <a:r>
              <a:rPr lang="en-GB" sz="1800" dirty="0" smtClean="0">
                <a:solidFill>
                  <a:schemeClr val="tx1"/>
                </a:solidFill>
                <a:latin typeface="Calibri" pitchFamily="34" charset="0"/>
                <a:ea typeface="Calibri" pitchFamily="34" charset="0"/>
                <a:cs typeface="Calibri" pitchFamily="34" charset="0"/>
              </a:rPr>
              <a:t>Phosphate DAP, Ammonia</a:t>
            </a:r>
            <a:r>
              <a:rPr lang="en-GB" sz="1800" b="1" dirty="0" smtClean="0">
                <a:solidFill>
                  <a:schemeClr val="tx1"/>
                </a:solidFill>
                <a:latin typeface="Calibri" pitchFamily="34" charset="0"/>
                <a:ea typeface="Calibri" pitchFamily="34" charset="0"/>
                <a:cs typeface="Calibri" pitchFamily="34" charset="0"/>
              </a:rPr>
              <a:t>, </a:t>
            </a:r>
            <a:r>
              <a:rPr lang="en-GB" sz="1800" dirty="0" smtClean="0">
                <a:solidFill>
                  <a:schemeClr val="tx1"/>
                </a:solidFill>
                <a:latin typeface="Calibri" pitchFamily="34" charset="0"/>
                <a:ea typeface="Calibri" pitchFamily="34" charset="0"/>
                <a:cs typeface="Calibri" pitchFamily="34" charset="0"/>
              </a:rPr>
              <a:t>Silico-Manganese, Gold</a:t>
            </a:r>
          </a:p>
          <a:p>
            <a:pPr lvl="0" algn="ctr">
              <a:spcBef>
                <a:spcPts val="0"/>
              </a:spcBef>
              <a:buNone/>
              <a:defRPr/>
            </a:pPr>
            <a:endParaRPr lang="en-GB" sz="1800" b="1" dirty="0" smtClean="0">
              <a:solidFill>
                <a:schemeClr val="tx1"/>
              </a:solidFill>
              <a:latin typeface="Calibri" pitchFamily="34" charset="0"/>
              <a:ea typeface="Calibri" pitchFamily="34" charset="0"/>
              <a:cs typeface="Calibri" pitchFamily="34" charset="0"/>
            </a:endParaRPr>
          </a:p>
          <a:p>
            <a:pPr lvl="0" algn="ctr">
              <a:spcBef>
                <a:spcPts val="0"/>
              </a:spcBef>
              <a:buNone/>
              <a:defRPr/>
            </a:pPr>
            <a:r>
              <a:rPr lang="en-GB" sz="1800" dirty="0" smtClean="0">
                <a:solidFill>
                  <a:schemeClr val="tx1"/>
                </a:solidFill>
                <a:latin typeface="Calibri" pitchFamily="34" charset="0"/>
                <a:ea typeface="Calibri" pitchFamily="34" charset="0"/>
                <a:cs typeface="Calibri" pitchFamily="34" charset="0"/>
              </a:rPr>
              <a:t>Metallics, </a:t>
            </a:r>
            <a:r>
              <a:rPr lang="en-GB" sz="1800" b="1" dirty="0" smtClean="0">
                <a:solidFill>
                  <a:schemeClr val="bg1"/>
                </a:solidFill>
                <a:latin typeface="Calibri" pitchFamily="34" charset="0"/>
                <a:ea typeface="Calibri" pitchFamily="34" charset="0"/>
                <a:cs typeface="Calibri" pitchFamily="34" charset="0"/>
              </a:rPr>
              <a:t>Molybdenum, </a:t>
            </a:r>
            <a:r>
              <a:rPr lang="en-GB" sz="1800" dirty="0" smtClean="0">
                <a:solidFill>
                  <a:schemeClr val="tx1"/>
                </a:solidFill>
                <a:latin typeface="Calibri" pitchFamily="34" charset="0"/>
                <a:ea typeface="Calibri" pitchFamily="34" charset="0"/>
                <a:cs typeface="Calibri" pitchFamily="34" charset="0"/>
              </a:rPr>
              <a:t>Iron Ore, Sulphur, Silver</a:t>
            </a:r>
          </a:p>
          <a:p>
            <a:pPr lvl="0" algn="ctr">
              <a:spcBef>
                <a:spcPts val="0"/>
              </a:spcBef>
              <a:buNone/>
              <a:defRPr/>
            </a:pPr>
            <a:endParaRPr lang="en-GB" sz="1800" dirty="0" smtClean="0">
              <a:solidFill>
                <a:schemeClr val="tx1"/>
              </a:solidFill>
              <a:latin typeface="Arial" pitchFamily="34" charset="0"/>
              <a:ea typeface="Calibri" pitchFamily="34" charset="0"/>
              <a:cs typeface="Calibri" pitchFamily="34" charset="0"/>
            </a:endParaRPr>
          </a:p>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p:txBody>
      </p:sp>
      <p:sp>
        <p:nvSpPr>
          <p:cNvPr id="17" name="Title 2"/>
          <p:cNvSpPr txBox="1">
            <a:spLocks/>
          </p:cNvSpPr>
          <p:nvPr/>
        </p:nvSpPr>
        <p:spPr bwMode="auto">
          <a:xfrm>
            <a:off x="179512"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Mining &amp; Metal prices recover strongly by 2019 whilst fertilizers lag*</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kern="0" dirty="0" smtClean="0">
                <a:latin typeface="Calibri" pitchFamily="34" charset="0"/>
                <a:cs typeface="Calibri" pitchFamily="34" charset="0"/>
              </a:rPr>
              <a:t>CRU basket of 34 mining, metals and fertilizer commodities</a:t>
            </a:r>
          </a:p>
        </p:txBody>
      </p:sp>
      <p:sp>
        <p:nvSpPr>
          <p:cNvPr id="13" name="TextBox 12"/>
          <p:cNvSpPr txBox="1"/>
          <p:nvPr/>
        </p:nvSpPr>
        <p:spPr>
          <a:xfrm>
            <a:off x="251520" y="6353770"/>
            <a:ext cx="6775766" cy="276999"/>
          </a:xfrm>
          <a:prstGeom prst="rect">
            <a:avLst/>
          </a:prstGeom>
          <a:noFill/>
        </p:spPr>
        <p:txBody>
          <a:bodyPr wrap="none" rtlCol="0">
            <a:spAutoFit/>
          </a:bodyPr>
          <a:lstStyle/>
          <a:p>
            <a:r>
              <a:rPr lang="en-GB" sz="1200" dirty="0" smtClean="0">
                <a:solidFill>
                  <a:schemeClr val="bg1"/>
                </a:solidFill>
              </a:rPr>
              <a:t>Source: CRU  *2019 annual average price forecast over 2014 actual annual prices (30</a:t>
            </a:r>
            <a:r>
              <a:rPr lang="en-GB" sz="1200" baseline="30000" dirty="0" smtClean="0">
                <a:solidFill>
                  <a:schemeClr val="bg1"/>
                </a:solidFill>
              </a:rPr>
              <a:t>th</a:t>
            </a:r>
            <a:r>
              <a:rPr lang="en-GB" sz="1200" dirty="0" smtClean="0">
                <a:solidFill>
                  <a:schemeClr val="bg1"/>
                </a:solidFill>
              </a:rPr>
              <a:t> Apr 2015)</a:t>
            </a:r>
            <a:endParaRPr lang="en-GB" sz="1200" dirty="0">
              <a:solidFill>
                <a:schemeClr val="bg1"/>
              </a:solidFill>
            </a:endParaRPr>
          </a:p>
        </p:txBody>
      </p:sp>
      <p:sp>
        <p:nvSpPr>
          <p:cNvPr id="15"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26</a:t>
            </a:fld>
            <a:endParaRPr lang="en-GB" altLang="zh-CN" sz="1200" dirty="0">
              <a:solidFill>
                <a:schemeClr val="bg1"/>
              </a:solidFill>
              <a:ea typeface="SimSun" pitchFamily="2" charset="-122"/>
            </a:endParaRPr>
          </a:p>
        </p:txBody>
      </p:sp>
      <p:sp>
        <p:nvSpPr>
          <p:cNvPr id="16" name="TextBox 15"/>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5"/>
              </a:rPr>
              <a:t>www.crugroup.com</a:t>
            </a:r>
            <a:r>
              <a:rPr lang="en-GB" sz="1200" dirty="0" smtClean="0">
                <a:solidFill>
                  <a:schemeClr val="bg1"/>
                </a:solidFill>
              </a:rPr>
              <a:t> </a:t>
            </a:r>
            <a:endParaRPr lang="en-GB" sz="1200" dirty="0">
              <a:solidFill>
                <a:schemeClr val="bg1"/>
              </a:solidFill>
            </a:endParaRPr>
          </a:p>
        </p:txBody>
      </p:sp>
      <p:pic>
        <p:nvPicPr>
          <p:cNvPr id="19" name="Picture 18" descr="CRU Beijing 10th logo.jpg"/>
          <p:cNvPicPr>
            <a:picLocks noChangeAspect="1"/>
          </p:cNvPicPr>
          <p:nvPr/>
        </p:nvPicPr>
        <p:blipFill>
          <a:blip r:embed="rId6"/>
          <a:stretch>
            <a:fillRect/>
          </a:stretch>
        </p:blipFill>
        <p:spPr>
          <a:xfrm>
            <a:off x="8101734" y="260648"/>
            <a:ext cx="790746" cy="864096"/>
          </a:xfrm>
          <a:prstGeom prst="rect">
            <a:avLst/>
          </a:prstGeom>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27</a:t>
            </a:fld>
            <a:endParaRPr lang="en-GB" altLang="zh-CN" sz="1200" dirty="0">
              <a:solidFill>
                <a:schemeClr val="bg1"/>
              </a:solidFill>
              <a:ea typeface="SimSun" pitchFamily="2" charset="-122"/>
            </a:endParaRPr>
          </a:p>
        </p:txBody>
      </p:sp>
      <p:sp>
        <p:nvSpPr>
          <p:cNvPr id="26"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pic>
        <p:nvPicPr>
          <p:cNvPr id="8" name="Picture 7"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9" name="TextBox 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3" name="Title 2"/>
          <p:cNvSpPr txBox="1">
            <a:spLocks/>
          </p:cNvSpPr>
          <p:nvPr/>
        </p:nvSpPr>
        <p:spPr>
          <a:xfrm>
            <a:off x="323528" y="2084851"/>
            <a:ext cx="8605464" cy="576064"/>
          </a:xfrm>
          <a:prstGeom prst="rect">
            <a:avLst/>
          </a:prstGeom>
        </p:spPr>
        <p:txBody>
          <a:bodyPr/>
          <a:lstStyle/>
          <a:p>
            <a:pPr marL="457200" indent="-457200" eaLnBrk="0" hangingPunct="0">
              <a:lnSpc>
                <a:spcPct val="150000"/>
              </a:lnSpc>
              <a:spcAft>
                <a:spcPts val="600"/>
              </a:spcAft>
              <a:buSzPct val="100000"/>
              <a:defRPr/>
            </a:pPr>
            <a:r>
              <a:rPr lang="en-GB" sz="2400" dirty="0" smtClean="0">
                <a:latin typeface="Calibri" pitchFamily="34" charset="0"/>
                <a:cs typeface="Calibri" pitchFamily="34" charset="0"/>
              </a:rPr>
              <a:t>1.  2015 </a:t>
            </a:r>
            <a:r>
              <a:rPr lang="en-GB" sz="2400" dirty="0">
                <a:latin typeface="Calibri" pitchFamily="34" charset="0"/>
                <a:cs typeface="Calibri" pitchFamily="34" charset="0"/>
              </a:rPr>
              <a:t>forecast: Strengthening economy but slow markets </a:t>
            </a:r>
            <a:r>
              <a:rPr lang="en-GB" sz="2400" dirty="0" smtClean="0">
                <a:latin typeface="Calibri" pitchFamily="34" charset="0"/>
                <a:cs typeface="Calibri" pitchFamily="34" charset="0"/>
              </a:rPr>
              <a:t>remain</a:t>
            </a:r>
          </a:p>
        </p:txBody>
      </p:sp>
      <p:sp>
        <p:nvSpPr>
          <p:cNvPr id="19" name="Title 2"/>
          <p:cNvSpPr txBox="1">
            <a:spLocks/>
          </p:cNvSpPr>
          <p:nvPr/>
        </p:nvSpPr>
        <p:spPr>
          <a:xfrm>
            <a:off x="323528" y="2772302"/>
            <a:ext cx="8317432" cy="610568"/>
          </a:xfrm>
          <a:prstGeom prst="rect">
            <a:avLst/>
          </a:prstGeom>
        </p:spPr>
        <p:txBody>
          <a:bodyPr/>
          <a:lstStyle/>
          <a:p>
            <a:pPr marL="457200" indent="-457200" eaLnBrk="0" hangingPunct="0">
              <a:lnSpc>
                <a:spcPct val="150000"/>
              </a:lnSpc>
              <a:spcAft>
                <a:spcPts val="600"/>
              </a:spcAft>
              <a:buSzPct val="100000"/>
              <a:defRPr/>
            </a:pPr>
            <a:r>
              <a:rPr lang="en-GB" sz="2400" dirty="0" smtClean="0">
                <a:latin typeface="Calibri" pitchFamily="34" charset="0"/>
                <a:cs typeface="Calibri" pitchFamily="34" charset="0"/>
              </a:rPr>
              <a:t>2.  China </a:t>
            </a:r>
            <a:r>
              <a:rPr lang="en-GB" sz="2400" dirty="0">
                <a:latin typeface="Calibri" pitchFamily="34" charset="0"/>
                <a:cs typeface="Calibri" pitchFamily="34" charset="0"/>
              </a:rPr>
              <a:t>worries: CRU </a:t>
            </a:r>
            <a:r>
              <a:rPr lang="en-GB" sz="2400" dirty="0" smtClean="0">
                <a:latin typeface="Calibri" pitchFamily="34" charset="0"/>
                <a:cs typeface="Calibri" pitchFamily="34" charset="0"/>
              </a:rPr>
              <a:t>expects </a:t>
            </a:r>
            <a:r>
              <a:rPr lang="en-GB" sz="2400" dirty="0">
                <a:latin typeface="Calibri" pitchFamily="34" charset="0"/>
                <a:cs typeface="Calibri" pitchFamily="34" charset="0"/>
              </a:rPr>
              <a:t>7% price decline across basket</a:t>
            </a:r>
          </a:p>
        </p:txBody>
      </p:sp>
      <p:sp>
        <p:nvSpPr>
          <p:cNvPr id="20" name="Title 2"/>
          <p:cNvSpPr txBox="1">
            <a:spLocks/>
          </p:cNvSpPr>
          <p:nvPr/>
        </p:nvSpPr>
        <p:spPr>
          <a:xfrm>
            <a:off x="323527" y="3494257"/>
            <a:ext cx="7657941" cy="576064"/>
          </a:xfrm>
          <a:prstGeom prst="rect">
            <a:avLst/>
          </a:prstGeom>
        </p:spPr>
        <p:txBody>
          <a:bodyPr/>
          <a:lstStyle/>
          <a:p>
            <a:pPr marL="457200" indent="-457200" eaLnBrk="0" hangingPunct="0">
              <a:lnSpc>
                <a:spcPct val="150000"/>
              </a:lnSpc>
              <a:spcAft>
                <a:spcPts val="600"/>
              </a:spcAft>
              <a:buSzPct val="100000"/>
              <a:defRPr/>
            </a:pPr>
            <a:r>
              <a:rPr lang="en-GB" sz="2400" dirty="0" smtClean="0">
                <a:latin typeface="Calibri" pitchFamily="34" charset="0"/>
                <a:cs typeface="Calibri" pitchFamily="34" charset="0"/>
              </a:rPr>
              <a:t>3.  Bulk </a:t>
            </a:r>
            <a:r>
              <a:rPr lang="en-GB" sz="2400" dirty="0">
                <a:latin typeface="Calibri" pitchFamily="34" charset="0"/>
                <a:cs typeface="Calibri" pitchFamily="34" charset="0"/>
              </a:rPr>
              <a:t>Commodities, </a:t>
            </a:r>
            <a:r>
              <a:rPr lang="en-GB" sz="2400" dirty="0" smtClean="0">
                <a:latin typeface="Calibri" pitchFamily="34" charset="0"/>
                <a:cs typeface="Calibri" pitchFamily="34" charset="0"/>
              </a:rPr>
              <a:t>Market outlook</a:t>
            </a:r>
            <a:r>
              <a:rPr lang="en-GB" sz="2400" dirty="0">
                <a:latin typeface="Calibri" pitchFamily="34" charset="0"/>
                <a:cs typeface="Calibri" pitchFamily="34" charset="0"/>
              </a:rPr>
              <a:t>, Unrelenting </a:t>
            </a:r>
            <a:r>
              <a:rPr lang="en-GB" sz="2400" dirty="0" smtClean="0">
                <a:latin typeface="Calibri" pitchFamily="34" charset="0"/>
                <a:cs typeface="Calibri" pitchFamily="34" charset="0"/>
              </a:rPr>
              <a:t>supply</a:t>
            </a:r>
            <a:endParaRPr lang="en-GB" sz="2400" dirty="0">
              <a:latin typeface="Calibri" pitchFamily="34" charset="0"/>
              <a:cs typeface="Calibri" pitchFamily="34" charset="0"/>
            </a:endParaRPr>
          </a:p>
        </p:txBody>
      </p:sp>
      <p:sp>
        <p:nvSpPr>
          <p:cNvPr id="21" name="Title 2"/>
          <p:cNvSpPr txBox="1">
            <a:spLocks/>
          </p:cNvSpPr>
          <p:nvPr/>
        </p:nvSpPr>
        <p:spPr>
          <a:xfrm>
            <a:off x="323527" y="4181708"/>
            <a:ext cx="7657941" cy="576064"/>
          </a:xfrm>
          <a:prstGeom prst="rect">
            <a:avLst/>
          </a:prstGeom>
        </p:spPr>
        <p:txBody>
          <a:bodyPr/>
          <a:lstStyle/>
          <a:p>
            <a:pPr marL="457200" indent="-457200" eaLnBrk="0" hangingPunct="0">
              <a:lnSpc>
                <a:spcPct val="150000"/>
              </a:lnSpc>
              <a:spcAft>
                <a:spcPts val="600"/>
              </a:spcAft>
              <a:buSzPct val="100000"/>
              <a:defRPr/>
            </a:pPr>
            <a:r>
              <a:rPr lang="en-GB" sz="2400" dirty="0" smtClean="0">
                <a:latin typeface="Calibri" pitchFamily="34" charset="0"/>
                <a:cs typeface="Calibri" pitchFamily="34" charset="0"/>
              </a:rPr>
              <a:t>4.  Base </a:t>
            </a:r>
            <a:r>
              <a:rPr lang="en-GB" sz="2400" dirty="0">
                <a:latin typeface="Calibri" pitchFamily="34" charset="0"/>
                <a:cs typeface="Calibri" pitchFamily="34" charset="0"/>
              </a:rPr>
              <a:t>Metals, </a:t>
            </a:r>
            <a:r>
              <a:rPr lang="en-GB" sz="2400" dirty="0" smtClean="0">
                <a:latin typeface="Calibri" pitchFamily="34" charset="0"/>
                <a:cs typeface="Calibri" pitchFamily="34" charset="0"/>
              </a:rPr>
              <a:t>Market outlook</a:t>
            </a:r>
            <a:r>
              <a:rPr lang="en-GB" sz="2400" dirty="0">
                <a:latin typeface="Calibri" pitchFamily="34" charset="0"/>
                <a:cs typeface="Calibri" pitchFamily="34" charset="0"/>
              </a:rPr>
              <a:t>, Divergence of views</a:t>
            </a:r>
          </a:p>
        </p:txBody>
      </p:sp>
      <p:sp>
        <p:nvSpPr>
          <p:cNvPr id="22" name="Title 2"/>
          <p:cNvSpPr txBox="1">
            <a:spLocks/>
          </p:cNvSpPr>
          <p:nvPr/>
        </p:nvSpPr>
        <p:spPr>
          <a:xfrm>
            <a:off x="323528" y="4869160"/>
            <a:ext cx="8712968" cy="576064"/>
          </a:xfrm>
          <a:prstGeom prst="rect">
            <a:avLst/>
          </a:prstGeom>
        </p:spPr>
        <p:txBody>
          <a:bodyPr/>
          <a:lstStyle/>
          <a:p>
            <a:pPr marL="457200" indent="-457200" eaLnBrk="0" hangingPunct="0">
              <a:lnSpc>
                <a:spcPct val="150000"/>
              </a:lnSpc>
              <a:spcAft>
                <a:spcPts val="600"/>
              </a:spcAft>
              <a:buSzPct val="100000"/>
              <a:defRPr/>
            </a:pPr>
            <a:r>
              <a:rPr lang="en-GB" sz="2400" dirty="0" smtClean="0">
                <a:latin typeface="Calibri" pitchFamily="34" charset="0"/>
                <a:cs typeface="Calibri" pitchFamily="34" charset="0"/>
              </a:rPr>
              <a:t>5.  Do you have the risk appetite to invest in new base metals mines?</a:t>
            </a:r>
          </a:p>
        </p:txBody>
      </p:sp>
      <p:sp>
        <p:nvSpPr>
          <p:cNvPr id="14"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Conclusions</a:t>
            </a:r>
            <a:endParaRPr lang="en-GB" sz="1800" kern="0" dirty="0" smtClean="0">
              <a:latin typeface="Calibri" pitchFamily="34" charset="0"/>
              <a:cs typeface="Calibri" pitchFamily="34" charset="0"/>
            </a:endParaRPr>
          </a:p>
        </p:txBody>
      </p:sp>
    </p:spTree>
    <p:extLst>
      <p:ext uri="{BB962C8B-B14F-4D97-AF65-F5344CB8AC3E}">
        <p14:creationId xmlns:p14="http://schemas.microsoft.com/office/powerpoint/2010/main" val="7177235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691680" y="4236184"/>
            <a:ext cx="3096344" cy="2062103"/>
          </a:xfrm>
          <a:prstGeom prst="rect">
            <a:avLst/>
          </a:prstGeom>
          <a:noFill/>
        </p:spPr>
        <p:txBody>
          <a:bodyPr wrap="square" rtlCol="0">
            <a:spAutoFit/>
          </a:bodyPr>
          <a:lstStyle/>
          <a:p>
            <a:r>
              <a:rPr lang="en-GB" sz="2000" b="1" dirty="0" smtClean="0">
                <a:latin typeface="Calibri" pitchFamily="34" charset="0"/>
                <a:cs typeface="Calibri" pitchFamily="34" charset="0"/>
              </a:rPr>
              <a:t>Mr Lian Liu</a:t>
            </a:r>
          </a:p>
          <a:p>
            <a:r>
              <a:rPr lang="en-US" sz="1800" dirty="0" smtClean="0">
                <a:latin typeface="Calibri" pitchFamily="34" charset="0"/>
                <a:cs typeface="Calibri" pitchFamily="34" charset="0"/>
              </a:rPr>
              <a:t>Business Development Executive</a:t>
            </a:r>
            <a:endParaRPr lang="en-GB" sz="1800" dirty="0" smtClean="0">
              <a:latin typeface="Calibri" pitchFamily="34" charset="0"/>
              <a:cs typeface="Calibri" pitchFamily="34" charset="0"/>
            </a:endParaRPr>
          </a:p>
          <a:p>
            <a:r>
              <a:rPr lang="en-GB" sz="1800" dirty="0" smtClean="0">
                <a:latin typeface="Calibri" pitchFamily="34" charset="0"/>
                <a:cs typeface="Calibri" pitchFamily="34" charset="0"/>
              </a:rPr>
              <a:t>Beijing, China</a:t>
            </a:r>
          </a:p>
          <a:p>
            <a:r>
              <a:rPr lang="en-GB" sz="1800" dirty="0" smtClean="0">
                <a:latin typeface="Calibri" pitchFamily="34" charset="0"/>
                <a:cs typeface="Calibri" pitchFamily="34" charset="0"/>
                <a:hlinkClick r:id="rId3"/>
              </a:rPr>
              <a:t>Lian.Liu@crugroup.com</a:t>
            </a:r>
            <a:endParaRPr lang="en-GB" sz="1800" dirty="0" smtClean="0">
              <a:latin typeface="Calibri" pitchFamily="34" charset="0"/>
              <a:cs typeface="Calibri" pitchFamily="34" charset="0"/>
            </a:endParaRPr>
          </a:p>
          <a:p>
            <a:r>
              <a:rPr lang="en-GB" sz="1800" dirty="0" smtClean="0">
                <a:latin typeface="Calibri" pitchFamily="34" charset="0"/>
                <a:cs typeface="Calibri" pitchFamily="34" charset="0"/>
              </a:rPr>
              <a:t>Tel.    </a:t>
            </a:r>
            <a:r>
              <a:rPr lang="en-US" sz="1800" dirty="0" smtClean="0">
                <a:latin typeface="Calibri" pitchFamily="34" charset="0"/>
                <a:cs typeface="Calibri" pitchFamily="34" charset="0"/>
              </a:rPr>
              <a:t>+86 10 6510 2193</a:t>
            </a:r>
          </a:p>
          <a:p>
            <a:r>
              <a:rPr lang="en-US" sz="1800" dirty="0" smtClean="0">
                <a:latin typeface="Calibri" pitchFamily="34" charset="0"/>
                <a:cs typeface="Calibri" pitchFamily="34" charset="0"/>
              </a:rPr>
              <a:t>Mob. +86 158 1024 1014</a:t>
            </a:r>
            <a:endParaRPr lang="en-GB" sz="1800" dirty="0" smtClean="0">
              <a:latin typeface="Calibri" pitchFamily="34" charset="0"/>
              <a:cs typeface="Calibri" pitchFamily="34" charset="0"/>
            </a:endParaRPr>
          </a:p>
        </p:txBody>
      </p:sp>
      <p:sp>
        <p:nvSpPr>
          <p:cNvPr id="39"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28</a:t>
            </a:fld>
            <a:endParaRPr lang="en-GB" altLang="zh-CN" sz="1200" dirty="0">
              <a:solidFill>
                <a:schemeClr val="bg1"/>
              </a:solidFill>
              <a:ea typeface="SimSun" pitchFamily="2" charset="-122"/>
            </a:endParaRPr>
          </a:p>
        </p:txBody>
      </p:sp>
      <p:sp>
        <p:nvSpPr>
          <p:cNvPr id="40"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42" name="TextBox 41"/>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5"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For more information</a:t>
            </a:r>
            <a:endParaRPr lang="en-GB" sz="1800" kern="0" dirty="0" smtClean="0">
              <a:latin typeface="Calibri" pitchFamily="34" charset="0"/>
              <a:cs typeface="Calibri" pitchFamily="34" charset="0"/>
            </a:endParaRPr>
          </a:p>
        </p:txBody>
      </p:sp>
      <p:pic>
        <p:nvPicPr>
          <p:cNvPr id="15372" name="Picture 12"/>
          <p:cNvPicPr>
            <a:picLocks noChangeAspect="1" noChangeArrowheads="1"/>
          </p:cNvPicPr>
          <p:nvPr/>
        </p:nvPicPr>
        <p:blipFill>
          <a:blip r:embed="rId5"/>
          <a:srcRect/>
          <a:stretch>
            <a:fillRect/>
          </a:stretch>
        </p:blipFill>
        <p:spPr bwMode="auto">
          <a:xfrm>
            <a:off x="179512" y="4313836"/>
            <a:ext cx="1584176" cy="1584176"/>
          </a:xfrm>
          <a:prstGeom prst="rect">
            <a:avLst/>
          </a:prstGeom>
          <a:noFill/>
          <a:ln w="9525">
            <a:noFill/>
            <a:miter lim="800000"/>
            <a:headEnd/>
            <a:tailEnd/>
          </a:ln>
        </p:spPr>
      </p:pic>
      <p:pic>
        <p:nvPicPr>
          <p:cNvPr id="17" name="Picture 16" descr="Johnson,J"/>
          <p:cNvPicPr/>
          <p:nvPr/>
        </p:nvPicPr>
        <p:blipFill>
          <a:blip r:embed="rId6" cstate="print"/>
          <a:srcRect/>
          <a:stretch>
            <a:fillRect/>
          </a:stretch>
        </p:blipFill>
        <p:spPr bwMode="auto">
          <a:xfrm>
            <a:off x="323528" y="2060848"/>
            <a:ext cx="1296144" cy="1656184"/>
          </a:xfrm>
          <a:prstGeom prst="rect">
            <a:avLst/>
          </a:prstGeom>
          <a:noFill/>
          <a:ln w="9525">
            <a:noFill/>
            <a:miter lim="800000"/>
            <a:headEnd/>
            <a:tailEnd/>
          </a:ln>
        </p:spPr>
      </p:pic>
      <p:sp>
        <p:nvSpPr>
          <p:cNvPr id="19" name="TextBox 18"/>
          <p:cNvSpPr txBox="1"/>
          <p:nvPr/>
        </p:nvSpPr>
        <p:spPr>
          <a:xfrm>
            <a:off x="1835696" y="2132856"/>
            <a:ext cx="2808782" cy="1354217"/>
          </a:xfrm>
          <a:prstGeom prst="rect">
            <a:avLst/>
          </a:prstGeom>
          <a:noFill/>
        </p:spPr>
        <p:txBody>
          <a:bodyPr wrap="none" rtlCol="0">
            <a:spAutoFit/>
          </a:bodyPr>
          <a:lstStyle/>
          <a:p>
            <a:r>
              <a:rPr lang="en-GB" sz="1800" b="1" dirty="0" smtClean="0"/>
              <a:t>John Johnson </a:t>
            </a:r>
          </a:p>
          <a:p>
            <a:r>
              <a:rPr lang="en-GB" sz="1600" dirty="0" smtClean="0"/>
              <a:t>CEO CRU China</a:t>
            </a:r>
          </a:p>
          <a:p>
            <a:r>
              <a:rPr lang="en-GB" sz="1600" dirty="0" smtClean="0">
                <a:hlinkClick r:id=""/>
              </a:rPr>
              <a:t>john.johnson@crugroup.com</a:t>
            </a:r>
            <a:endParaRPr lang="en-GB" sz="1600" dirty="0" smtClean="0"/>
          </a:p>
          <a:p>
            <a:r>
              <a:rPr lang="en-GB" sz="1600" dirty="0" smtClean="0"/>
              <a:t>Tel.  +86 10 6510 2208</a:t>
            </a:r>
          </a:p>
          <a:p>
            <a:r>
              <a:rPr lang="en-GB" sz="1600" dirty="0" smtClean="0"/>
              <a:t>Mob.  +86 13911122605</a:t>
            </a:r>
          </a:p>
        </p:txBody>
      </p:sp>
      <p:pic>
        <p:nvPicPr>
          <p:cNvPr id="14" name="Picture 2"/>
          <p:cNvPicPr>
            <a:picLocks noChangeAspect="1" noChangeArrowheads="1"/>
          </p:cNvPicPr>
          <p:nvPr/>
        </p:nvPicPr>
        <p:blipFill>
          <a:blip r:embed="rId7"/>
          <a:srcRect l="12946" t="2826" r="12723" b="7933"/>
          <a:stretch>
            <a:fillRect/>
          </a:stretch>
        </p:blipFill>
        <p:spPr bwMode="auto">
          <a:xfrm>
            <a:off x="5076056" y="1628800"/>
            <a:ext cx="3240360" cy="2358375"/>
          </a:xfrm>
          <a:prstGeom prst="rect">
            <a:avLst/>
          </a:prstGeom>
          <a:noFill/>
          <a:ln w="9525">
            <a:noFill/>
            <a:miter lim="800000"/>
            <a:headEnd/>
            <a:tailEnd/>
          </a:ln>
        </p:spPr>
      </p:pic>
      <p:sp>
        <p:nvSpPr>
          <p:cNvPr id="16" name="Content Placeholder 1"/>
          <p:cNvSpPr txBox="1">
            <a:spLocks/>
          </p:cNvSpPr>
          <p:nvPr/>
        </p:nvSpPr>
        <p:spPr bwMode="auto">
          <a:xfrm>
            <a:off x="6084168" y="4365104"/>
            <a:ext cx="2758901" cy="1692771"/>
          </a:xfrm>
          <a:prstGeom prst="rect">
            <a:avLst/>
          </a:prstGeom>
          <a:noFill/>
          <a:ln w="9525">
            <a:noFill/>
            <a:miter lim="800000"/>
            <a:headEnd/>
            <a:tailEnd/>
          </a:ln>
        </p:spPr>
        <p:txBody>
          <a:bodyPr wrap="square" lIns="0" rIns="0">
            <a:spAutoFit/>
          </a:bodyPr>
          <a:lstStyle/>
          <a:p>
            <a:pPr marL="342900" indent="-342900">
              <a:buClr>
                <a:srgbClr val="000066"/>
              </a:buClr>
            </a:pPr>
            <a:r>
              <a:rPr lang="en-US" altLang="zh-CN" sz="2000" b="1" dirty="0">
                <a:latin typeface="Calibri" pitchFamily="34" charset="0"/>
                <a:cs typeface="Calibri" pitchFamily="34" charset="0"/>
              </a:rPr>
              <a:t>Wan </a:t>
            </a:r>
            <a:r>
              <a:rPr lang="en-US" altLang="zh-CN" sz="2000" b="1" dirty="0" smtClean="0">
                <a:latin typeface="Calibri" pitchFamily="34" charset="0"/>
                <a:cs typeface="Calibri" pitchFamily="34" charset="0"/>
              </a:rPr>
              <a:t>Ling</a:t>
            </a:r>
          </a:p>
          <a:p>
            <a:r>
              <a:rPr lang="en-US" sz="1600" dirty="0" smtClean="0"/>
              <a:t>Assistant Chief, China Office </a:t>
            </a:r>
          </a:p>
          <a:p>
            <a:r>
              <a:rPr lang="en-US" sz="1600" dirty="0" smtClean="0"/>
              <a:t>&amp; Head of Asia, Base Metals &amp; Aluminum </a:t>
            </a:r>
            <a:r>
              <a:rPr lang="en-US" altLang="zh-CN" sz="1800" dirty="0" smtClean="0">
                <a:latin typeface="Calibri" pitchFamily="34" charset="0"/>
                <a:cs typeface="Calibri" pitchFamily="34" charset="0"/>
                <a:hlinkClick r:id="rId8"/>
              </a:rPr>
              <a:t>Ling.wan@crugroup.com</a:t>
            </a:r>
            <a:endParaRPr lang="en-US" altLang="zh-CN" sz="1800" dirty="0" smtClean="0">
              <a:latin typeface="Calibri" pitchFamily="34" charset="0"/>
              <a:cs typeface="Calibri" pitchFamily="34" charset="0"/>
            </a:endParaRPr>
          </a:p>
          <a:p>
            <a:r>
              <a:rPr lang="en-US" altLang="zh-CN" sz="1800" dirty="0" smtClean="0">
                <a:latin typeface="Calibri" pitchFamily="34" charset="0"/>
                <a:cs typeface="Calibri" pitchFamily="34" charset="0"/>
              </a:rPr>
              <a:t>Tel.  +86 </a:t>
            </a:r>
            <a:r>
              <a:rPr lang="en-US" altLang="zh-CN" sz="1800" dirty="0">
                <a:latin typeface="Calibri" pitchFamily="34" charset="0"/>
                <a:cs typeface="Calibri" pitchFamily="34" charset="0"/>
              </a:rPr>
              <a:t>10 65102183</a:t>
            </a:r>
          </a:p>
        </p:txBody>
      </p:sp>
      <p:pic>
        <p:nvPicPr>
          <p:cNvPr id="18" name="Picture 17" descr="Wan Ling photo.jpg"/>
          <p:cNvPicPr/>
          <p:nvPr/>
        </p:nvPicPr>
        <p:blipFill>
          <a:blip r:embed="rId9" cstate="print"/>
          <a:stretch>
            <a:fillRect/>
          </a:stretch>
        </p:blipFill>
        <p:spPr>
          <a:xfrm>
            <a:off x="4427984" y="4365104"/>
            <a:ext cx="1224136" cy="1584176"/>
          </a:xfrm>
          <a:prstGeom prst="rect">
            <a:avLst/>
          </a:prstGeom>
        </p:spPr>
      </p:pic>
      <p:pic>
        <p:nvPicPr>
          <p:cNvPr id="22" name="Picture 21" descr="CRU Beijing 10th logo.jpg"/>
          <p:cNvPicPr>
            <a:picLocks noChangeAspect="1"/>
          </p:cNvPicPr>
          <p:nvPr/>
        </p:nvPicPr>
        <p:blipFill>
          <a:blip r:embed="rId10"/>
          <a:stretch>
            <a:fillRect/>
          </a:stretch>
        </p:blipFill>
        <p:spPr>
          <a:xfrm>
            <a:off x="8101734" y="260648"/>
            <a:ext cx="790746" cy="864096"/>
          </a:xfrm>
          <a:prstGeom prst="rect">
            <a:avLst/>
          </a:prstGeom>
        </p:spPr>
      </p:pic>
    </p:spTree>
    <p:extLst>
      <p:ext uri="{BB962C8B-B14F-4D97-AF65-F5344CB8AC3E}">
        <p14:creationId xmlns:p14="http://schemas.microsoft.com/office/powerpoint/2010/main" val="25513010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a:t>
            </a:r>
            <a:r>
              <a:rPr lang="zh-CN" altLang="en-US" smtClean="0"/>
              <a:t>！</a:t>
            </a:r>
            <a:endParaRPr lang="zh-CN" altLang="en-US"/>
          </a:p>
        </p:txBody>
      </p:sp>
      <p:sp>
        <p:nvSpPr>
          <p:cNvPr id="3" name="表格占位符 2"/>
          <p:cNvSpPr>
            <a:spLocks noGrp="1"/>
          </p:cNvSpPr>
          <p:nvPr>
            <p:ph type="tbl" idx="1"/>
          </p:nvPr>
        </p:nvSpPr>
        <p:spPr/>
      </p:sp>
    </p:spTree>
    <p:extLst>
      <p:ext uri="{BB962C8B-B14F-4D97-AF65-F5344CB8AC3E}">
        <p14:creationId xmlns:p14="http://schemas.microsoft.com/office/powerpoint/2010/main" val="26921852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67544" y="2060848"/>
            <a:ext cx="7848872" cy="720080"/>
          </a:xfrm>
          <a:prstGeom prst="rect">
            <a:avLst/>
          </a:prstGeom>
          <a:solidFill>
            <a:schemeClr val="bg1"/>
          </a:solidFill>
          <a:ln w="9525" cap="flat" cmpd="sng" algn="ctr">
            <a:noFill/>
            <a:prstDash val="solid"/>
            <a:round/>
            <a:headEnd type="none" w="med" len="med"/>
            <a:tailEnd type="none" w="med" len="med"/>
          </a:ln>
          <a:effectLst>
            <a:innerShdw blurRad="114300">
              <a:schemeClr val="bg1"/>
            </a:innerShdw>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3</a:t>
            </a:fld>
            <a:endParaRPr lang="en-GB" altLang="zh-CN" sz="1200" dirty="0">
              <a:solidFill>
                <a:schemeClr val="bg1"/>
              </a:solidFill>
              <a:ea typeface="SimSun" pitchFamily="2" charset="-122"/>
            </a:endParaRPr>
          </a:p>
        </p:txBody>
      </p:sp>
      <p:sp>
        <p:nvSpPr>
          <p:cNvPr id="12"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13" name="TextBox 12"/>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3"/>
              </a:rPr>
              <a:t>www.crugroup.com</a:t>
            </a:r>
            <a:r>
              <a:rPr lang="en-GB" sz="1200" dirty="0" smtClean="0">
                <a:solidFill>
                  <a:schemeClr val="bg1"/>
                </a:solidFill>
              </a:rPr>
              <a:t> </a:t>
            </a:r>
            <a:endParaRPr lang="en-GB" sz="1200" dirty="0">
              <a:solidFill>
                <a:schemeClr val="bg1"/>
              </a:solidFill>
            </a:endParaRPr>
          </a:p>
        </p:txBody>
      </p:sp>
      <p:pic>
        <p:nvPicPr>
          <p:cNvPr id="14" name="Picture 13" descr="CRU Beijing 10th logo.jpg"/>
          <p:cNvPicPr>
            <a:picLocks noChangeAspect="1"/>
          </p:cNvPicPr>
          <p:nvPr/>
        </p:nvPicPr>
        <p:blipFill>
          <a:blip r:embed="rId4"/>
          <a:stretch>
            <a:fillRect/>
          </a:stretch>
        </p:blipFill>
        <p:spPr>
          <a:xfrm>
            <a:off x="8101734" y="260648"/>
            <a:ext cx="790746" cy="864096"/>
          </a:xfrm>
          <a:prstGeom prst="rect">
            <a:avLst/>
          </a:prstGeom>
        </p:spPr>
      </p:pic>
      <p:sp>
        <p:nvSpPr>
          <p:cNvPr id="11" name="Content Placeholder 1"/>
          <p:cNvSpPr txBox="1">
            <a:spLocks/>
          </p:cNvSpPr>
          <p:nvPr/>
        </p:nvSpPr>
        <p:spPr>
          <a:xfrm>
            <a:off x="467544" y="1988840"/>
            <a:ext cx="8136904" cy="3312369"/>
          </a:xfrm>
          <a:prstGeom prst="rect">
            <a:avLst/>
          </a:prstGeom>
        </p:spPr>
        <p:txBody>
          <a:bodyPr/>
          <a:lstStyle/>
          <a:p>
            <a:pPr marL="342900" lvl="0" indent="-342900" eaLnBrk="0" hangingPunct="0">
              <a:lnSpc>
                <a:spcPct val="150000"/>
              </a:lnSpc>
              <a:spcBef>
                <a:spcPct val="50000"/>
              </a:spcBef>
              <a:buFontTx/>
              <a:buChar char="•"/>
              <a:defRPr/>
            </a:pPr>
            <a:r>
              <a:rPr kumimoji="0" lang="en-GB" sz="2400" b="0" i="0" u="none" strike="noStrike" kern="0" cap="none" spc="0" normalizeH="0" baseline="0" noProof="0" dirty="0" smtClean="0">
                <a:ln>
                  <a:noFill/>
                </a:ln>
                <a:solidFill>
                  <a:schemeClr val="tx1"/>
                </a:solidFill>
                <a:effectLst/>
                <a:uLnTx/>
                <a:uFillTx/>
                <a:latin typeface="Calibri" pitchFamily="34" charset="0"/>
                <a:cs typeface="Calibri" pitchFamily="34" charset="0"/>
              </a:rPr>
              <a:t>Starting</a:t>
            </a:r>
            <a:r>
              <a:rPr kumimoji="0" lang="en-GB" sz="2400" b="0" i="0" u="none" strike="noStrike" kern="0" cap="none" spc="0" normalizeH="0" noProof="0" dirty="0" smtClean="0">
                <a:ln>
                  <a:noFill/>
                </a:ln>
                <a:solidFill>
                  <a:schemeClr val="tx1"/>
                </a:solidFill>
                <a:effectLst/>
                <a:uLnTx/>
                <a:uFillTx/>
                <a:latin typeface="Calibri" pitchFamily="34" charset="0"/>
                <a:cs typeface="Calibri" pitchFamily="34" charset="0"/>
              </a:rPr>
              <a:t> point, 2014-2015</a:t>
            </a:r>
            <a:endParaRPr kumimoji="0" lang="en-GB" sz="2400" b="0"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Bulk commodities, Market outlook, Unrelenting supply</a:t>
            </a: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Base Metals, Market outlook, Divergence of views:</a:t>
            </a:r>
          </a:p>
          <a:p>
            <a:pPr marL="800100" lvl="1"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Demand, especially China</a:t>
            </a:r>
          </a:p>
          <a:p>
            <a:pPr marL="800100" lvl="1"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Supply</a:t>
            </a:r>
          </a:p>
          <a:p>
            <a:pPr marL="342900" lvl="0" indent="-342900" eaLnBrk="0" hangingPunct="0">
              <a:lnSpc>
                <a:spcPct val="150000"/>
              </a:lnSpc>
              <a:spcBef>
                <a:spcPct val="50000"/>
              </a:spcBef>
              <a:buFontTx/>
              <a:buChar char="•"/>
              <a:defRPr/>
            </a:pPr>
            <a:r>
              <a:rPr lang="en-GB" sz="2400" kern="0" dirty="0" smtClean="0">
                <a:latin typeface="Calibri" pitchFamily="34" charset="0"/>
                <a:cs typeface="Calibri" pitchFamily="34" charset="0"/>
              </a:rPr>
              <a:t>Conclusions</a:t>
            </a:r>
            <a:endParaRPr lang="en-GB" sz="2400" kern="0" dirty="0">
              <a:latin typeface="Calibri" pitchFamily="34" charset="0"/>
              <a:cs typeface="Calibri" pitchFamily="34" charset="0"/>
            </a:endParaRPr>
          </a:p>
        </p:txBody>
      </p:sp>
      <p:sp>
        <p:nvSpPr>
          <p:cNvPr id="16" name="Title 2"/>
          <p:cNvSpPr txBox="1">
            <a:spLocks/>
          </p:cNvSpPr>
          <p:nvPr/>
        </p:nvSpPr>
        <p:spPr bwMode="auto">
          <a:xfrm>
            <a:off x="213379"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Areas for discussion</a:t>
            </a:r>
            <a:endParaRPr lang="en-GB" sz="1800" kern="0" dirty="0" smtClean="0">
              <a:latin typeface="Calibri" pitchFamily="34" charset="0"/>
              <a:cs typeface="Calibri" pitchFamily="34" charset="0"/>
            </a:endParaRPr>
          </a:p>
        </p:txBody>
      </p:sp>
    </p:spTree>
    <p:extLst>
      <p:ext uri="{BB962C8B-B14F-4D97-AF65-F5344CB8AC3E}">
        <p14:creationId xmlns:p14="http://schemas.microsoft.com/office/powerpoint/2010/main" val="21506592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528" y="2348880"/>
          <a:ext cx="830580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51520" y="1416571"/>
            <a:ext cx="8640960" cy="1076325"/>
          </a:xfrm>
        </p:spPr>
        <p:txBody>
          <a:bodyPr/>
          <a:lstStyle/>
          <a:p>
            <a:pPr>
              <a:defRPr/>
            </a:pPr>
            <a:r>
              <a:rPr lang="en-US" sz="2400" b="1" dirty="0" smtClean="0">
                <a:solidFill>
                  <a:srgbClr val="002060"/>
                </a:solidFill>
                <a:latin typeface="Calibri" pitchFamily="34" charset="0"/>
                <a:ea typeface="ＭＳ Ｐゴシック" charset="-128"/>
                <a:cs typeface="Calibri" pitchFamily="34" charset="0"/>
              </a:rPr>
              <a:t>“CRU China 10 price” index - down 20% in last two years &amp; poor start in 2015</a:t>
            </a:r>
            <a:endParaRPr lang="en-US" sz="2400" b="1" dirty="0">
              <a:solidFill>
                <a:srgbClr val="002060"/>
              </a:solidFill>
              <a:latin typeface="Calibri" pitchFamily="34" charset="0"/>
              <a:ea typeface="ＭＳ Ｐゴシック" charset="-128"/>
              <a:cs typeface="Calibri" pitchFamily="34" charset="0"/>
            </a:endParaRPr>
          </a:p>
        </p:txBody>
      </p:sp>
      <p:sp>
        <p:nvSpPr>
          <p:cNvPr id="4" name="Slide Number Placeholder 3"/>
          <p:cNvSpPr>
            <a:spLocks noGrp="1"/>
          </p:cNvSpPr>
          <p:nvPr>
            <p:ph type="sldNum" sz="quarter" idx="10"/>
          </p:nvPr>
        </p:nvSpPr>
        <p:spPr/>
        <p:txBody>
          <a:bodyPr/>
          <a:lstStyle/>
          <a:p>
            <a:pPr>
              <a:defRPr/>
            </a:pPr>
            <a:endParaRPr lang="en-GB" dirty="0"/>
          </a:p>
        </p:txBody>
      </p:sp>
      <p:sp>
        <p:nvSpPr>
          <p:cNvPr id="6" name="TextBox 5"/>
          <p:cNvSpPr txBox="1"/>
          <p:nvPr/>
        </p:nvSpPr>
        <p:spPr>
          <a:xfrm>
            <a:off x="149230" y="6550223"/>
            <a:ext cx="7702750" cy="276999"/>
          </a:xfrm>
          <a:prstGeom prst="rect">
            <a:avLst/>
          </a:prstGeom>
          <a:noFill/>
        </p:spPr>
        <p:txBody>
          <a:bodyPr wrap="none" rtlCol="0">
            <a:spAutoFit/>
          </a:bodyPr>
          <a:lstStyle/>
          <a:p>
            <a:r>
              <a:rPr lang="en-US" sz="1200" dirty="0" smtClean="0"/>
              <a:t>Index of Chinese prices for steel, coking coal, al, cu, </a:t>
            </a:r>
            <a:r>
              <a:rPr lang="en-US" sz="1200" dirty="0" err="1" smtClean="0"/>
              <a:t>ferts</a:t>
            </a:r>
            <a:r>
              <a:rPr lang="en-US" sz="1200" dirty="0" smtClean="0"/>
              <a:t>, stainless, gold, lead, zinc, &amp; tin  January 2012 = 100</a:t>
            </a:r>
            <a:endParaRPr lang="en-US" sz="1200" dirty="0"/>
          </a:p>
        </p:txBody>
      </p:sp>
      <p:pic>
        <p:nvPicPr>
          <p:cNvPr id="7" name="Picture 6"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4</a:t>
            </a:fld>
            <a:endParaRPr lang="en-GB" altLang="zh-CN" sz="1200" dirty="0">
              <a:solidFill>
                <a:schemeClr val="bg1"/>
              </a:solidFill>
              <a:ea typeface="SimSun" pitchFamily="2" charset="-122"/>
            </a:endParaRPr>
          </a:p>
        </p:txBody>
      </p:sp>
      <p:sp>
        <p:nvSpPr>
          <p:cNvPr id="9" name="TextBox 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0"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2"/>
          <p:cNvSpPr txBox="1">
            <a:spLocks/>
          </p:cNvSpPr>
          <p:nvPr/>
        </p:nvSpPr>
        <p:spPr bwMode="auto">
          <a:xfrm>
            <a:off x="223902" y="1412776"/>
            <a:ext cx="8676000" cy="7446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2400" b="1" kern="0" dirty="0" smtClean="0">
                <a:solidFill>
                  <a:srgbClr val="002060"/>
                </a:solidFill>
                <a:latin typeface="Calibri" panose="020F0502020204030204" pitchFamily="34" charset="0"/>
                <a:ea typeface="ＭＳ Ｐゴシック" pitchFamily="-111" charset="-128"/>
                <a:cs typeface="ＭＳ Ｐゴシック" charset="-128"/>
              </a:rPr>
              <a:t>The $245</a:t>
            </a:r>
            <a:r>
              <a:rPr kumimoji="0" lang="en-GB" sz="2400" b="1" i="0" u="none" strike="noStrike" kern="0" cap="none" spc="0" normalizeH="0" baseline="0" noProof="0" dirty="0" smtClean="0">
                <a:ln>
                  <a:noFill/>
                </a:ln>
                <a:solidFill>
                  <a:srgbClr val="002060"/>
                </a:solidFill>
                <a:effectLst/>
                <a:uLnTx/>
                <a:uFillTx/>
                <a:latin typeface="Calibri" panose="020F0502020204030204" pitchFamily="34" charset="0"/>
                <a:ea typeface="ＭＳ Ｐゴシック" pitchFamily="-111" charset="-128"/>
                <a:cs typeface="ＭＳ Ｐゴシック" charset="-128"/>
              </a:rPr>
              <a:t>Bn reasons to forget 2014</a:t>
            </a:r>
            <a:endParaRPr kumimoji="0" lang="en-GB" sz="1800" b="0" i="0" u="none" strike="noStrike" kern="0" cap="none" spc="0" normalizeH="0" baseline="0" noProof="0" dirty="0">
              <a:ln>
                <a:noFill/>
              </a:ln>
              <a:solidFill>
                <a:schemeClr val="tx1"/>
              </a:solidFill>
              <a:effectLst/>
              <a:uLnTx/>
              <a:uFillTx/>
              <a:latin typeface="Calibri" panose="020F0502020204030204" pitchFamily="34" charset="0"/>
              <a:ea typeface="ＭＳ Ｐゴシック" pitchFamily="-111" charset="-128"/>
              <a:cs typeface="ＭＳ Ｐゴシック" charset="-128"/>
            </a:endParaRPr>
          </a:p>
        </p:txBody>
      </p:sp>
      <p:pic>
        <p:nvPicPr>
          <p:cNvPr id="96" name="Picture 95" descr="shutterstock_157677830.jpg"/>
          <p:cNvPicPr>
            <a:picLocks noChangeAspect="1"/>
          </p:cNvPicPr>
          <p:nvPr/>
        </p:nvPicPr>
        <p:blipFill rotWithShape="1">
          <a:blip r:embed="rId3"/>
          <a:srcRect t="1309"/>
          <a:stretch/>
        </p:blipFill>
        <p:spPr>
          <a:xfrm>
            <a:off x="539552" y="1785124"/>
            <a:ext cx="3800698" cy="4596204"/>
          </a:xfrm>
          <a:prstGeom prst="rect">
            <a:avLst/>
          </a:prstGeom>
        </p:spPr>
      </p:pic>
      <p:pic>
        <p:nvPicPr>
          <p:cNvPr id="97" name="Picture 96" descr="CRU Beijing 10th logo.jpg"/>
          <p:cNvPicPr>
            <a:picLocks noChangeAspect="1"/>
          </p:cNvPicPr>
          <p:nvPr/>
        </p:nvPicPr>
        <p:blipFill>
          <a:blip r:embed="rId4"/>
          <a:stretch>
            <a:fillRect/>
          </a:stretch>
        </p:blipFill>
        <p:spPr>
          <a:xfrm>
            <a:off x="8101734" y="260648"/>
            <a:ext cx="790746" cy="864096"/>
          </a:xfrm>
          <a:prstGeom prst="rect">
            <a:avLst/>
          </a:prstGeom>
        </p:spPr>
      </p:pic>
      <p:sp>
        <p:nvSpPr>
          <p:cNvPr id="11" name="TextBox 10"/>
          <p:cNvSpPr txBox="1"/>
          <p:nvPr/>
        </p:nvSpPr>
        <p:spPr>
          <a:xfrm>
            <a:off x="3347864" y="2924944"/>
            <a:ext cx="458780" cy="400110"/>
          </a:xfrm>
          <a:prstGeom prst="rect">
            <a:avLst/>
          </a:prstGeom>
          <a:noFill/>
        </p:spPr>
        <p:txBody>
          <a:bodyPr wrap="none" rtlCol="0">
            <a:spAutoFit/>
          </a:bodyPr>
          <a:lstStyle/>
          <a:p>
            <a:r>
              <a:rPr lang="en-GB" sz="2000" b="1" dirty="0" smtClean="0">
                <a:latin typeface="Calibri" pitchFamily="34" charset="0"/>
                <a:cs typeface="Calibri" pitchFamily="34" charset="0"/>
              </a:rPr>
              <a:t>Cu</a:t>
            </a:r>
            <a:endParaRPr lang="en-GB" sz="2000" b="1" dirty="0">
              <a:latin typeface="Calibri" pitchFamily="34" charset="0"/>
              <a:cs typeface="Calibri" pitchFamily="34" charset="0"/>
            </a:endParaRPr>
          </a:p>
        </p:txBody>
      </p:sp>
      <p:sp>
        <p:nvSpPr>
          <p:cNvPr id="12" name="TextBox 11"/>
          <p:cNvSpPr txBox="1"/>
          <p:nvPr/>
        </p:nvSpPr>
        <p:spPr>
          <a:xfrm>
            <a:off x="2339890" y="3789040"/>
            <a:ext cx="647934" cy="400110"/>
          </a:xfrm>
          <a:prstGeom prst="rect">
            <a:avLst/>
          </a:prstGeom>
          <a:noFill/>
        </p:spPr>
        <p:txBody>
          <a:bodyPr wrap="none" rtlCol="0">
            <a:spAutoFit/>
          </a:bodyPr>
          <a:lstStyle/>
          <a:p>
            <a:r>
              <a:rPr lang="en-GB" sz="2000" b="1" dirty="0" smtClean="0">
                <a:latin typeface="Calibri" pitchFamily="34" charset="0"/>
                <a:cs typeface="Calibri" pitchFamily="34" charset="0"/>
              </a:rPr>
              <a:t>Coal</a:t>
            </a:r>
            <a:endParaRPr lang="en-GB" sz="2000" b="1" dirty="0">
              <a:latin typeface="Calibri" pitchFamily="34" charset="0"/>
              <a:cs typeface="Calibri" pitchFamily="34" charset="0"/>
            </a:endParaRPr>
          </a:p>
        </p:txBody>
      </p:sp>
      <p:sp>
        <p:nvSpPr>
          <p:cNvPr id="13" name="TextBox 12"/>
          <p:cNvSpPr txBox="1"/>
          <p:nvPr/>
        </p:nvSpPr>
        <p:spPr>
          <a:xfrm>
            <a:off x="1573280" y="2564904"/>
            <a:ext cx="617540" cy="707886"/>
          </a:xfrm>
          <a:prstGeom prst="rect">
            <a:avLst/>
          </a:prstGeom>
          <a:noFill/>
        </p:spPr>
        <p:txBody>
          <a:bodyPr wrap="none" rtlCol="0">
            <a:spAutoFit/>
          </a:bodyPr>
          <a:lstStyle/>
          <a:p>
            <a:pPr algn="ctr"/>
            <a:r>
              <a:rPr lang="en-GB" sz="2000" b="1" dirty="0" smtClean="0">
                <a:latin typeface="Calibri" pitchFamily="34" charset="0"/>
                <a:cs typeface="Calibri" pitchFamily="34" charset="0"/>
              </a:rPr>
              <a:t>Iron</a:t>
            </a:r>
          </a:p>
          <a:p>
            <a:pPr algn="ctr"/>
            <a:r>
              <a:rPr lang="en-GB" sz="2000" b="1" dirty="0" smtClean="0">
                <a:latin typeface="Calibri" pitchFamily="34" charset="0"/>
                <a:cs typeface="Calibri" pitchFamily="34" charset="0"/>
              </a:rPr>
              <a:t>Ore</a:t>
            </a:r>
            <a:endParaRPr lang="en-GB" sz="2000" b="1" dirty="0">
              <a:latin typeface="Calibri" pitchFamily="34" charset="0"/>
              <a:cs typeface="Calibri" pitchFamily="34" charset="0"/>
            </a:endParaRPr>
          </a:p>
        </p:txBody>
      </p:sp>
      <p:sp>
        <p:nvSpPr>
          <p:cNvPr id="14" name="TextBox 13"/>
          <p:cNvSpPr txBox="1"/>
          <p:nvPr/>
        </p:nvSpPr>
        <p:spPr>
          <a:xfrm>
            <a:off x="1331640" y="4725144"/>
            <a:ext cx="604846" cy="338554"/>
          </a:xfrm>
          <a:prstGeom prst="rect">
            <a:avLst/>
          </a:prstGeom>
          <a:noFill/>
        </p:spPr>
        <p:txBody>
          <a:bodyPr wrap="none" rtlCol="0">
            <a:spAutoFit/>
          </a:bodyPr>
          <a:lstStyle/>
          <a:p>
            <a:r>
              <a:rPr lang="en-GB" sz="1600" b="1" dirty="0" smtClean="0">
                <a:latin typeface="Calibri" pitchFamily="34" charset="0"/>
                <a:cs typeface="Calibri" pitchFamily="34" charset="0"/>
              </a:rPr>
              <a:t>Ferts</a:t>
            </a:r>
            <a:endParaRPr lang="en-GB" sz="1600" b="1" dirty="0">
              <a:latin typeface="Calibri" pitchFamily="34" charset="0"/>
              <a:cs typeface="Calibri" pitchFamily="34" charset="0"/>
            </a:endParaRPr>
          </a:p>
        </p:txBody>
      </p:sp>
      <p:sp>
        <p:nvSpPr>
          <p:cNvPr id="15" name="TextBox 14"/>
          <p:cNvSpPr txBox="1"/>
          <p:nvPr/>
        </p:nvSpPr>
        <p:spPr>
          <a:xfrm>
            <a:off x="3433027" y="4241800"/>
            <a:ext cx="478016" cy="400110"/>
          </a:xfrm>
          <a:prstGeom prst="rect">
            <a:avLst/>
          </a:prstGeom>
          <a:noFill/>
        </p:spPr>
        <p:txBody>
          <a:bodyPr wrap="none" rtlCol="0">
            <a:spAutoFit/>
          </a:bodyPr>
          <a:lstStyle/>
          <a:p>
            <a:r>
              <a:rPr lang="en-GB" sz="2000" b="1" dirty="0" smtClean="0">
                <a:latin typeface="Calibri" pitchFamily="34" charset="0"/>
                <a:cs typeface="Calibri" pitchFamily="34" charset="0"/>
              </a:rPr>
              <a:t>Au</a:t>
            </a:r>
            <a:endParaRPr lang="en-GB" sz="2000" b="1" dirty="0">
              <a:latin typeface="Calibri" pitchFamily="34" charset="0"/>
              <a:cs typeface="Calibri" pitchFamily="34" charset="0"/>
            </a:endParaRPr>
          </a:p>
        </p:txBody>
      </p:sp>
      <p:sp>
        <p:nvSpPr>
          <p:cNvPr id="10" name="TextBox 9"/>
          <p:cNvSpPr txBox="1"/>
          <p:nvPr/>
        </p:nvSpPr>
        <p:spPr>
          <a:xfrm>
            <a:off x="4572000" y="1988840"/>
            <a:ext cx="4392488" cy="4401205"/>
          </a:xfrm>
          <a:prstGeom prst="rect">
            <a:avLst/>
          </a:prstGeom>
          <a:noFill/>
        </p:spPr>
        <p:txBody>
          <a:bodyPr wrap="square" rtlCol="0">
            <a:spAutoFit/>
          </a:bodyPr>
          <a:lstStyle/>
          <a:p>
            <a:pPr>
              <a:buSzPct val="150000"/>
            </a:pPr>
            <a:r>
              <a:rPr lang="en-GB" sz="1600" b="1" dirty="0" smtClean="0">
                <a:latin typeface="Calibri" pitchFamily="34" charset="0"/>
                <a:cs typeface="Calibri" pitchFamily="34" charset="0"/>
              </a:rPr>
              <a:t>	</a:t>
            </a:r>
            <a:r>
              <a:rPr lang="en-GB" sz="1800" b="1" dirty="0" smtClean="0">
                <a:latin typeface="Calibri" pitchFamily="34" charset="0"/>
                <a:cs typeface="Calibri" pitchFamily="34" charset="0"/>
              </a:rPr>
              <a:t>Bulk Commodities: 	</a:t>
            </a:r>
          </a:p>
          <a:p>
            <a:pPr>
              <a:buSzPct val="150000"/>
            </a:pPr>
            <a:r>
              <a:rPr lang="en-GB" sz="1800" dirty="0" smtClean="0">
                <a:latin typeface="Calibri" pitchFamily="34" charset="0"/>
                <a:cs typeface="Calibri" pitchFamily="34" charset="0"/>
              </a:rPr>
              <a:t>	Down 9.9%, 232$Bn</a:t>
            </a:r>
          </a:p>
          <a:p>
            <a:endParaRPr lang="en-GB" sz="1800" dirty="0" smtClean="0">
              <a:latin typeface="Calibri" pitchFamily="34" charset="0"/>
              <a:cs typeface="Calibri" pitchFamily="34" charset="0"/>
            </a:endParaRPr>
          </a:p>
          <a:p>
            <a:r>
              <a:rPr lang="en-GB" sz="1800" b="1" dirty="0" smtClean="0">
                <a:latin typeface="Calibri" pitchFamily="34" charset="0"/>
                <a:cs typeface="Calibri" pitchFamily="34" charset="0"/>
              </a:rPr>
              <a:t>	Base Metals:</a:t>
            </a:r>
          </a:p>
          <a:p>
            <a:r>
              <a:rPr lang="en-GB" sz="1800" dirty="0" smtClean="0">
                <a:latin typeface="Calibri" pitchFamily="34" charset="0"/>
                <a:cs typeface="Calibri" pitchFamily="34" charset="0"/>
              </a:rPr>
              <a:t>	Up 3.4%, 11.5$Bn</a:t>
            </a:r>
          </a:p>
          <a:p>
            <a:endParaRPr lang="en-GB" sz="1800" dirty="0" smtClean="0">
              <a:latin typeface="Calibri" pitchFamily="34" charset="0"/>
              <a:cs typeface="Calibri" pitchFamily="34" charset="0"/>
            </a:endParaRPr>
          </a:p>
          <a:p>
            <a:r>
              <a:rPr lang="en-GB" sz="1800" b="1" dirty="0" smtClean="0">
                <a:latin typeface="Calibri" pitchFamily="34" charset="0"/>
                <a:cs typeface="Calibri" pitchFamily="34" charset="0"/>
              </a:rPr>
              <a:t>	Precious Metals:</a:t>
            </a:r>
          </a:p>
          <a:p>
            <a:r>
              <a:rPr lang="en-GB" sz="1800" dirty="0" smtClean="0">
                <a:latin typeface="Calibri" pitchFamily="34" charset="0"/>
                <a:cs typeface="Calibri" pitchFamily="34" charset="0"/>
              </a:rPr>
              <a:t>	Down 10%, 15.8$Bn</a:t>
            </a:r>
          </a:p>
          <a:p>
            <a:endParaRPr lang="en-GB" sz="1800" dirty="0" smtClean="0">
              <a:latin typeface="Calibri" pitchFamily="34" charset="0"/>
              <a:cs typeface="Calibri" pitchFamily="34" charset="0"/>
            </a:endParaRPr>
          </a:p>
          <a:p>
            <a:r>
              <a:rPr lang="en-GB" sz="1800" b="1" dirty="0" smtClean="0">
                <a:latin typeface="Calibri" pitchFamily="34" charset="0"/>
                <a:cs typeface="Calibri" pitchFamily="34" charset="0"/>
              </a:rPr>
              <a:t>	Fertilizers:</a:t>
            </a:r>
          </a:p>
          <a:p>
            <a:r>
              <a:rPr lang="en-GB" sz="1800" dirty="0" smtClean="0">
                <a:latin typeface="Calibri" pitchFamily="34" charset="0"/>
                <a:cs typeface="Calibri" pitchFamily="34" charset="0"/>
              </a:rPr>
              <a:t>	Down 19%, 9.1$Bn</a:t>
            </a:r>
          </a:p>
          <a:p>
            <a:endParaRPr lang="en-GB" sz="1600" dirty="0" smtClean="0">
              <a:latin typeface="Calibri" pitchFamily="34" charset="0"/>
              <a:cs typeface="Calibri" pitchFamily="34" charset="0"/>
            </a:endParaRPr>
          </a:p>
          <a:p>
            <a:endParaRPr lang="en-GB" sz="1600" dirty="0" smtClean="0">
              <a:latin typeface="Calibri" pitchFamily="34" charset="0"/>
              <a:cs typeface="Calibri" pitchFamily="34" charset="0"/>
            </a:endParaRPr>
          </a:p>
          <a:p>
            <a:r>
              <a:rPr lang="en-GB" sz="1000" b="1" dirty="0" smtClean="0">
                <a:latin typeface="Calibri" pitchFamily="34" charset="0"/>
                <a:cs typeface="Calibri" pitchFamily="34" charset="0"/>
              </a:rPr>
              <a:t>Includes </a:t>
            </a:r>
          </a:p>
          <a:p>
            <a:r>
              <a:rPr lang="en-GB" sz="1000" b="1" dirty="0" smtClean="0">
                <a:latin typeface="Calibri" pitchFamily="34" charset="0"/>
                <a:cs typeface="Calibri" pitchFamily="34" charset="0"/>
              </a:rPr>
              <a:t>Mined Materials</a:t>
            </a:r>
            <a:r>
              <a:rPr lang="en-GB" sz="1000" dirty="0" smtClean="0">
                <a:latin typeface="Calibri" pitchFamily="34" charset="0"/>
                <a:cs typeface="Calibri" pitchFamily="34" charset="0"/>
              </a:rPr>
              <a:t>: Bauxite, Met Coal, Met Coke, Iron Ore &amp; Thermal Coal</a:t>
            </a:r>
          </a:p>
          <a:p>
            <a:r>
              <a:rPr lang="en-GB" sz="1000" b="1" dirty="0" smtClean="0">
                <a:latin typeface="Calibri" pitchFamily="34" charset="0"/>
                <a:cs typeface="Calibri" pitchFamily="34" charset="0"/>
              </a:rPr>
              <a:t>Base Metals</a:t>
            </a:r>
            <a:r>
              <a:rPr lang="en-GB" sz="1000" dirty="0" smtClean="0">
                <a:latin typeface="Calibri" pitchFamily="34" charset="0"/>
                <a:cs typeface="Calibri" pitchFamily="34" charset="0"/>
              </a:rPr>
              <a:t>: Al, Cu, Ni, Co, Mo, Sn, Zn, Pb</a:t>
            </a:r>
          </a:p>
          <a:p>
            <a:r>
              <a:rPr lang="en-GB" sz="1000" b="1" dirty="0" smtClean="0">
                <a:latin typeface="Calibri" pitchFamily="34" charset="0"/>
                <a:cs typeface="Calibri" pitchFamily="34" charset="0"/>
              </a:rPr>
              <a:t>Precious Metals</a:t>
            </a:r>
            <a:r>
              <a:rPr lang="en-GB" sz="1000" dirty="0" smtClean="0">
                <a:latin typeface="Calibri" pitchFamily="34" charset="0"/>
                <a:cs typeface="Calibri" pitchFamily="34" charset="0"/>
              </a:rPr>
              <a:t>: Gold, Silver, Palladium, Platinum</a:t>
            </a:r>
          </a:p>
          <a:p>
            <a:r>
              <a:rPr lang="en-GB" sz="1000" b="1" dirty="0" smtClean="0">
                <a:latin typeface="Calibri" pitchFamily="34" charset="0"/>
                <a:cs typeface="Calibri" pitchFamily="34" charset="0"/>
              </a:rPr>
              <a:t>Fertilizers</a:t>
            </a:r>
            <a:r>
              <a:rPr lang="en-GB" sz="1000" dirty="0" smtClean="0">
                <a:latin typeface="Calibri" pitchFamily="34" charset="0"/>
                <a:cs typeface="Calibri" pitchFamily="34" charset="0"/>
              </a:rPr>
              <a:t>: Phosphate Rock, Potash</a:t>
            </a:r>
          </a:p>
        </p:txBody>
      </p:sp>
      <p:sp>
        <p:nvSpPr>
          <p:cNvPr id="17" name="TextBox 7"/>
          <p:cNvSpPr txBox="1">
            <a:spLocks noChangeArrowheads="1"/>
          </p:cNvSpPr>
          <p:nvPr/>
        </p:nvSpPr>
        <p:spPr bwMode="auto">
          <a:xfrm>
            <a:off x="363819" y="6352401"/>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1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5</a:t>
            </a:fld>
            <a:endParaRPr lang="en-GB" altLang="zh-CN" sz="1200" dirty="0">
              <a:solidFill>
                <a:schemeClr val="bg1"/>
              </a:solidFill>
              <a:ea typeface="SimSun" pitchFamily="2" charset="-122"/>
            </a:endParaRPr>
          </a:p>
        </p:txBody>
      </p:sp>
      <p:sp>
        <p:nvSpPr>
          <p:cNvPr id="19" name="TextBox 1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5"/>
              </a:rPr>
              <a:t>www.crugroup.com</a:t>
            </a:r>
            <a:r>
              <a:rPr lang="en-GB" sz="1200" dirty="0" smtClean="0">
                <a:solidFill>
                  <a:schemeClr val="bg1"/>
                </a:solidFill>
              </a:rPr>
              <a:t> </a:t>
            </a:r>
            <a:endParaRPr lang="en-GB" sz="1200" dirty="0">
              <a:solidFill>
                <a:schemeClr val="bg1"/>
              </a:solidFill>
            </a:endParaRPr>
          </a:p>
        </p:txBody>
      </p:sp>
      <p:sp>
        <p:nvSpPr>
          <p:cNvPr id="20" name="Down Arrow 19"/>
          <p:cNvSpPr/>
          <p:nvPr/>
        </p:nvSpPr>
        <p:spPr bwMode="auto">
          <a:xfrm>
            <a:off x="7884368" y="2027560"/>
            <a:ext cx="576064" cy="576064"/>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22" name="Down Arrow 21"/>
          <p:cNvSpPr/>
          <p:nvPr/>
        </p:nvSpPr>
        <p:spPr bwMode="auto">
          <a:xfrm>
            <a:off x="7884368" y="3669376"/>
            <a:ext cx="576064" cy="576064"/>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23" name="Down Arrow 22"/>
          <p:cNvSpPr/>
          <p:nvPr/>
        </p:nvSpPr>
        <p:spPr bwMode="auto">
          <a:xfrm flipV="1">
            <a:off x="7884368" y="2848468"/>
            <a:ext cx="576064" cy="576064"/>
          </a:xfrm>
          <a:prstGeom prst="downArrow">
            <a:avLst/>
          </a:prstGeom>
          <a:solidFill>
            <a:srgbClr val="00B050"/>
          </a:soli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24" name="Down Arrow 23"/>
          <p:cNvSpPr/>
          <p:nvPr/>
        </p:nvSpPr>
        <p:spPr bwMode="auto">
          <a:xfrm>
            <a:off x="7884368" y="4490285"/>
            <a:ext cx="576064" cy="576064"/>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Tree>
    <p:extLst>
      <p:ext uri="{BB962C8B-B14F-4D97-AF65-F5344CB8AC3E}">
        <p14:creationId xmlns:p14="http://schemas.microsoft.com/office/powerpoint/2010/main" val="99444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p:cNvSpPr>
            <a:spLocks noGrp="1"/>
          </p:cNvSpPr>
          <p:nvPr>
            <p:ph type="title"/>
          </p:nvPr>
        </p:nvSpPr>
        <p:spPr>
          <a:xfrm>
            <a:off x="213379" y="1412776"/>
            <a:ext cx="8587680" cy="648072"/>
          </a:xfrm>
        </p:spPr>
        <p:txBody>
          <a:bodyPr/>
          <a:lstStyle/>
          <a:p>
            <a:pPr>
              <a:defRPr/>
            </a:pPr>
            <a:r>
              <a:rPr lang="en-GB" sz="2400" b="1" dirty="0" smtClean="0">
                <a:solidFill>
                  <a:srgbClr val="002060"/>
                </a:solidFill>
                <a:latin typeface="Calibri" panose="020F0502020204030204" pitchFamily="34" charset="0"/>
              </a:rPr>
              <a:t>2015 forecast: Strengthening economy but slow markets remain</a:t>
            </a:r>
          </a:p>
        </p:txBody>
      </p:sp>
      <p:sp>
        <p:nvSpPr>
          <p:cNvPr id="27"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6</a:t>
            </a:fld>
            <a:endParaRPr lang="en-GB" altLang="zh-CN" sz="1200" dirty="0">
              <a:solidFill>
                <a:schemeClr val="bg1"/>
              </a:solidFill>
              <a:ea typeface="SimSun" pitchFamily="2" charset="-122"/>
            </a:endParaRPr>
          </a:p>
        </p:txBody>
      </p:sp>
      <p:sp>
        <p:nvSpPr>
          <p:cNvPr id="26" name="TextBox 7"/>
          <p:cNvSpPr txBox="1">
            <a:spLocks noChangeArrowheads="1"/>
          </p:cNvSpPr>
          <p:nvPr/>
        </p:nvSpPr>
        <p:spPr bwMode="auto">
          <a:xfrm>
            <a:off x="363819" y="6353086"/>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pic>
        <p:nvPicPr>
          <p:cNvPr id="8" name="Picture 7" descr="CRU Beijing 10th logo.jpg"/>
          <p:cNvPicPr>
            <a:picLocks noChangeAspect="1"/>
          </p:cNvPicPr>
          <p:nvPr/>
        </p:nvPicPr>
        <p:blipFill>
          <a:blip r:embed="rId3"/>
          <a:stretch>
            <a:fillRect/>
          </a:stretch>
        </p:blipFill>
        <p:spPr>
          <a:xfrm>
            <a:off x="8101734" y="260648"/>
            <a:ext cx="790746" cy="864096"/>
          </a:xfrm>
          <a:prstGeom prst="rect">
            <a:avLst/>
          </a:prstGeom>
        </p:spPr>
      </p:pic>
      <p:sp>
        <p:nvSpPr>
          <p:cNvPr id="9" name="TextBox 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4"/>
              </a:rPr>
              <a:t>www.crugroup.com</a:t>
            </a:r>
            <a:r>
              <a:rPr lang="en-GB" sz="1200" dirty="0" smtClean="0">
                <a:solidFill>
                  <a:schemeClr val="bg1"/>
                </a:solidFill>
              </a:rPr>
              <a:t> </a:t>
            </a:r>
            <a:endParaRPr lang="en-GB" sz="1200" dirty="0">
              <a:solidFill>
                <a:schemeClr val="bg1"/>
              </a:solidFill>
            </a:endParaRPr>
          </a:p>
        </p:txBody>
      </p:sp>
      <p:sp>
        <p:nvSpPr>
          <p:cNvPr id="16" name="Rectangle 15"/>
          <p:cNvSpPr/>
          <p:nvPr/>
        </p:nvSpPr>
        <p:spPr>
          <a:xfrm>
            <a:off x="467544" y="2625104"/>
            <a:ext cx="5778505"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Modest economic growth in 2015 – US is key  </a:t>
            </a:r>
          </a:p>
        </p:txBody>
      </p:sp>
      <p:sp>
        <p:nvSpPr>
          <p:cNvPr id="17" name="Rectangle 16"/>
          <p:cNvSpPr/>
          <p:nvPr/>
        </p:nvSpPr>
        <p:spPr>
          <a:xfrm>
            <a:off x="467544" y="3189360"/>
            <a:ext cx="4986558"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Slow, firm, commodity demand growth</a:t>
            </a:r>
          </a:p>
        </p:txBody>
      </p:sp>
      <p:sp>
        <p:nvSpPr>
          <p:cNvPr id="18" name="Rectangle 17"/>
          <p:cNvSpPr/>
          <p:nvPr/>
        </p:nvSpPr>
        <p:spPr>
          <a:xfrm>
            <a:off x="467544" y="3753616"/>
            <a:ext cx="6176947"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Mining margins &amp; CEOs to remain under pressure</a:t>
            </a:r>
          </a:p>
        </p:txBody>
      </p:sp>
      <p:sp>
        <p:nvSpPr>
          <p:cNvPr id="19" name="Rectangle 18"/>
          <p:cNvSpPr/>
          <p:nvPr/>
        </p:nvSpPr>
        <p:spPr>
          <a:xfrm>
            <a:off x="467544" y="5446385"/>
            <a:ext cx="8224752"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CRU expects </a:t>
            </a:r>
            <a:r>
              <a:rPr lang="en-GB" sz="2200" dirty="0">
                <a:latin typeface="Calibri" pitchFamily="34" charset="0"/>
                <a:cs typeface="Calibri" pitchFamily="34" charset="0"/>
              </a:rPr>
              <a:t>7% </a:t>
            </a:r>
            <a:r>
              <a:rPr lang="en-GB" sz="2200" dirty="0" smtClean="0">
                <a:latin typeface="Calibri" pitchFamily="34" charset="0"/>
                <a:cs typeface="Calibri" pitchFamily="34" charset="0"/>
              </a:rPr>
              <a:t>average y/y price </a:t>
            </a:r>
            <a:r>
              <a:rPr lang="en-GB" sz="2200" dirty="0">
                <a:latin typeface="Calibri" pitchFamily="34" charset="0"/>
                <a:cs typeface="Calibri" pitchFamily="34" charset="0"/>
              </a:rPr>
              <a:t>decline across </a:t>
            </a:r>
            <a:r>
              <a:rPr lang="en-GB" sz="2200" dirty="0" smtClean="0">
                <a:latin typeface="Calibri" pitchFamily="34" charset="0"/>
                <a:cs typeface="Calibri" pitchFamily="34" charset="0"/>
              </a:rPr>
              <a:t>commodity basket</a:t>
            </a:r>
          </a:p>
        </p:txBody>
      </p:sp>
      <p:sp>
        <p:nvSpPr>
          <p:cNvPr id="20" name="Rectangle 19"/>
          <p:cNvSpPr/>
          <p:nvPr/>
        </p:nvSpPr>
        <p:spPr>
          <a:xfrm>
            <a:off x="467544" y="4882128"/>
            <a:ext cx="4172040"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A recovery in IPO, M&amp;A activity </a:t>
            </a:r>
          </a:p>
        </p:txBody>
      </p:sp>
      <p:sp>
        <p:nvSpPr>
          <p:cNvPr id="21" name="Rectangle 20"/>
          <p:cNvSpPr/>
          <p:nvPr/>
        </p:nvSpPr>
        <p:spPr>
          <a:xfrm>
            <a:off x="467544" y="4317872"/>
            <a:ext cx="8136904" cy="430887"/>
          </a:xfrm>
          <a:prstGeom prst="rect">
            <a:avLst/>
          </a:prstGeom>
        </p:spPr>
        <p:txBody>
          <a:bodyPr wrap="squar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Chinese indicators &amp; US$ strength to drive investor sentiment</a:t>
            </a:r>
          </a:p>
        </p:txBody>
      </p:sp>
      <p:sp>
        <p:nvSpPr>
          <p:cNvPr id="15" name="Rectangle 14"/>
          <p:cNvSpPr/>
          <p:nvPr/>
        </p:nvSpPr>
        <p:spPr>
          <a:xfrm>
            <a:off x="467544" y="2060848"/>
            <a:ext cx="5944384" cy="430887"/>
          </a:xfrm>
          <a:prstGeom prst="rect">
            <a:avLst/>
          </a:prstGeom>
        </p:spPr>
        <p:txBody>
          <a:bodyPr wrap="none">
            <a:spAutoFit/>
          </a:bodyPr>
          <a:lstStyle/>
          <a:p>
            <a:pPr marL="342900" indent="-342900" eaLnBrk="0" hangingPunct="0">
              <a:spcAft>
                <a:spcPts val="1800"/>
              </a:spcAft>
              <a:buSzPct val="150000"/>
              <a:buFont typeface="Arial" pitchFamily="34" charset="0"/>
              <a:buChar char="•"/>
              <a:defRPr/>
            </a:pPr>
            <a:r>
              <a:rPr lang="en-GB" sz="2200" dirty="0" smtClean="0">
                <a:latin typeface="Calibri" pitchFamily="34" charset="0"/>
                <a:cs typeface="Calibri" pitchFamily="34" charset="0"/>
              </a:rPr>
              <a:t>Lower oil prices are net positive for the outlook</a:t>
            </a:r>
          </a:p>
        </p:txBody>
      </p:sp>
    </p:spTree>
    <p:extLst>
      <p:ext uri="{BB962C8B-B14F-4D97-AF65-F5344CB8AC3E}">
        <p14:creationId xmlns:p14="http://schemas.microsoft.com/office/powerpoint/2010/main" val="11733627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Grp="1"/>
          </p:cNvGrpSpPr>
          <p:nvPr/>
        </p:nvGrpSpPr>
        <p:grpSpPr>
          <a:xfrm>
            <a:off x="225425" y="2132856"/>
            <a:ext cx="1936840" cy="4152900"/>
            <a:chOff x="395536" y="1988840"/>
            <a:chExt cx="2130624" cy="4392490"/>
          </a:xfrm>
        </p:grpSpPr>
        <p:pic>
          <p:nvPicPr>
            <p:cNvPr id="21" name="Picture 2"/>
            <p:cNvPicPr>
              <a:picLocks noChangeAspect="1" noChangeArrowheads="1"/>
            </p:cNvPicPr>
            <p:nvPr/>
          </p:nvPicPr>
          <p:blipFill>
            <a:blip r:embed="rId4"/>
            <a:srcRect/>
            <a:stretch>
              <a:fillRect/>
            </a:stretch>
          </p:blipFill>
          <p:spPr bwMode="auto">
            <a:xfrm>
              <a:off x="395536" y="1988840"/>
              <a:ext cx="1066799" cy="4392490"/>
            </a:xfrm>
            <a:prstGeom prst="rect">
              <a:avLst/>
            </a:prstGeom>
            <a:noFill/>
            <a:ln w="9525">
              <a:noFill/>
              <a:miter lim="800000"/>
              <a:headEnd/>
              <a:tailEnd/>
            </a:ln>
            <a:effectLst/>
          </p:spPr>
        </p:pic>
        <p:sp>
          <p:nvSpPr>
            <p:cNvPr id="22" name="Rectangle 21"/>
            <p:cNvSpPr/>
            <p:nvPr/>
          </p:nvSpPr>
          <p:spPr>
            <a:xfrm>
              <a:off x="1259767" y="2324746"/>
              <a:ext cx="1224000" cy="523220"/>
            </a:xfrm>
            <a:prstGeom prst="rect">
              <a:avLst/>
            </a:prstGeom>
          </p:spPr>
          <p:txBody>
            <a:bodyPr wrap="none">
              <a:spAutoFit/>
            </a:bodyPr>
            <a:lstStyle/>
            <a:p>
              <a:pPr algn="ctr"/>
              <a:r>
                <a:rPr lang="en-GB" b="1" dirty="0" smtClean="0"/>
                <a:t>Hot</a:t>
              </a:r>
            </a:p>
            <a:p>
              <a:pPr algn="ctr"/>
              <a:r>
                <a:rPr lang="en-GB" b="1" dirty="0" smtClean="0"/>
                <a:t>&gt; 15%</a:t>
              </a:r>
              <a:endParaRPr lang="en-GB" b="1" dirty="0"/>
            </a:p>
          </p:txBody>
        </p:sp>
        <p:sp>
          <p:nvSpPr>
            <p:cNvPr id="23" name="Rectangle 22"/>
            <p:cNvSpPr/>
            <p:nvPr/>
          </p:nvSpPr>
          <p:spPr>
            <a:xfrm>
              <a:off x="1259767" y="2930607"/>
              <a:ext cx="1224000" cy="523220"/>
            </a:xfrm>
            <a:prstGeom prst="rect">
              <a:avLst/>
            </a:prstGeom>
          </p:spPr>
          <p:txBody>
            <a:bodyPr wrap="none">
              <a:spAutoFit/>
            </a:bodyPr>
            <a:lstStyle/>
            <a:p>
              <a:pPr algn="ctr"/>
              <a:r>
                <a:rPr lang="en-GB" b="1" dirty="0" smtClean="0"/>
                <a:t>Warm</a:t>
              </a:r>
            </a:p>
            <a:p>
              <a:pPr algn="ctr"/>
              <a:r>
                <a:rPr lang="en-GB" b="1" dirty="0" smtClean="0"/>
                <a:t>5% to 15%</a:t>
              </a:r>
              <a:endParaRPr lang="en-GB" b="1" dirty="0"/>
            </a:p>
          </p:txBody>
        </p:sp>
        <p:sp>
          <p:nvSpPr>
            <p:cNvPr id="24" name="Rectangle 23"/>
            <p:cNvSpPr/>
            <p:nvPr/>
          </p:nvSpPr>
          <p:spPr>
            <a:xfrm>
              <a:off x="1217375" y="4748191"/>
              <a:ext cx="1308785" cy="553406"/>
            </a:xfrm>
            <a:prstGeom prst="rect">
              <a:avLst/>
            </a:prstGeom>
          </p:spPr>
          <p:txBody>
            <a:bodyPr wrap="none">
              <a:spAutoFit/>
            </a:bodyPr>
            <a:lstStyle/>
            <a:p>
              <a:pPr algn="ctr"/>
              <a:r>
                <a:rPr lang="en-GB" b="1" dirty="0" smtClean="0"/>
                <a:t>Cold</a:t>
              </a:r>
            </a:p>
            <a:p>
              <a:pPr algn="ctr"/>
              <a:r>
                <a:rPr lang="en-GB" b="1" dirty="0" smtClean="0"/>
                <a:t>-15% to -5%</a:t>
              </a:r>
              <a:endParaRPr lang="en-GB" b="1" dirty="0"/>
            </a:p>
          </p:txBody>
        </p:sp>
        <p:sp>
          <p:nvSpPr>
            <p:cNvPr id="25" name="Rectangle 24"/>
            <p:cNvSpPr/>
            <p:nvPr/>
          </p:nvSpPr>
          <p:spPr>
            <a:xfrm>
              <a:off x="1411544" y="5354054"/>
              <a:ext cx="920445" cy="523220"/>
            </a:xfrm>
            <a:prstGeom prst="rect">
              <a:avLst/>
            </a:prstGeom>
          </p:spPr>
          <p:txBody>
            <a:bodyPr wrap="none">
              <a:spAutoFit/>
            </a:bodyPr>
            <a:lstStyle/>
            <a:p>
              <a:pPr algn="ctr"/>
              <a:r>
                <a:rPr lang="en-GB" b="1" dirty="0" smtClean="0"/>
                <a:t>Freezing</a:t>
              </a:r>
            </a:p>
            <a:p>
              <a:pPr algn="ctr"/>
              <a:r>
                <a:rPr lang="en-GB" b="1" dirty="0" smtClean="0"/>
                <a:t>&lt; -15%</a:t>
              </a:r>
              <a:endParaRPr lang="en-GB" b="1" dirty="0"/>
            </a:p>
          </p:txBody>
        </p:sp>
        <p:sp>
          <p:nvSpPr>
            <p:cNvPr id="26" name="Rectangle 25"/>
            <p:cNvSpPr/>
            <p:nvPr/>
          </p:nvSpPr>
          <p:spPr>
            <a:xfrm>
              <a:off x="1259767" y="3536468"/>
              <a:ext cx="1224000" cy="523220"/>
            </a:xfrm>
            <a:prstGeom prst="rect">
              <a:avLst/>
            </a:prstGeom>
          </p:spPr>
          <p:txBody>
            <a:bodyPr wrap="none">
              <a:spAutoFit/>
            </a:bodyPr>
            <a:lstStyle/>
            <a:p>
              <a:pPr algn="ctr"/>
              <a:r>
                <a:rPr lang="en-GB" b="1" dirty="0" smtClean="0"/>
                <a:t>Mild</a:t>
              </a:r>
            </a:p>
            <a:p>
              <a:pPr algn="ctr"/>
              <a:r>
                <a:rPr lang="en-GB" b="1" dirty="0" smtClean="0"/>
                <a:t>0% to 5%</a:t>
              </a:r>
              <a:endParaRPr lang="en-GB" b="1" dirty="0"/>
            </a:p>
          </p:txBody>
        </p:sp>
        <p:sp>
          <p:nvSpPr>
            <p:cNvPr id="27" name="Rectangle 26"/>
            <p:cNvSpPr/>
            <p:nvPr/>
          </p:nvSpPr>
          <p:spPr>
            <a:xfrm>
              <a:off x="1304664" y="4142329"/>
              <a:ext cx="1134209" cy="553406"/>
            </a:xfrm>
            <a:prstGeom prst="rect">
              <a:avLst/>
            </a:prstGeom>
          </p:spPr>
          <p:txBody>
            <a:bodyPr wrap="none">
              <a:spAutoFit/>
            </a:bodyPr>
            <a:lstStyle/>
            <a:p>
              <a:pPr algn="ctr"/>
              <a:r>
                <a:rPr lang="en-GB" b="1" dirty="0" smtClean="0"/>
                <a:t>Cool</a:t>
              </a:r>
            </a:p>
            <a:p>
              <a:pPr algn="ctr"/>
              <a:r>
                <a:rPr lang="en-GB" b="1" dirty="0" smtClean="0"/>
                <a:t>-5% to 0%</a:t>
              </a:r>
              <a:endParaRPr lang="en-GB" b="1" dirty="0"/>
            </a:p>
          </p:txBody>
        </p:sp>
      </p:grpSp>
      <p:sp>
        <p:nvSpPr>
          <p:cNvPr id="28" name="Text Box 14"/>
          <p:cNvSpPr txBox="1">
            <a:spLocks noGrp="1" noChangeArrowheads="1"/>
          </p:cNvSpPr>
          <p:nvPr>
            <p:ph idx="11"/>
          </p:nvPr>
        </p:nvSpPr>
        <p:spPr bwMode="auto">
          <a:xfrm>
            <a:off x="2123728" y="2146907"/>
            <a:ext cx="6786272" cy="4124798"/>
          </a:xfrm>
          <a:prstGeom prst="rect">
            <a:avLst/>
          </a:prstGeom>
          <a:gradFill>
            <a:gsLst>
              <a:gs pos="0">
                <a:srgbClr val="FF0000">
                  <a:alpha val="50000"/>
                </a:srgbClr>
              </a:gs>
              <a:gs pos="25000">
                <a:srgbClr val="FFC000">
                  <a:alpha val="50000"/>
                </a:srgbClr>
              </a:gs>
              <a:gs pos="50000">
                <a:srgbClr val="92D050">
                  <a:alpha val="50000"/>
                </a:srgbClr>
              </a:gs>
              <a:gs pos="75000">
                <a:srgbClr val="0089C4">
                  <a:alpha val="50000"/>
                </a:srgbClr>
              </a:gs>
              <a:gs pos="100000">
                <a:schemeClr val="tx2">
                  <a:alpha val="50000"/>
                </a:schemeClr>
              </a:gs>
            </a:gsLst>
            <a:lin ang="5400000" scaled="1"/>
          </a:gradFill>
          <a:ln>
            <a:noFill/>
            <a:headEnd/>
            <a:tailEnd/>
          </a:ln>
        </p:spPr>
        <p:style>
          <a:lnRef idx="1">
            <a:schemeClr val="accent2"/>
          </a:lnRef>
          <a:fillRef idx="2">
            <a:schemeClr val="accent2"/>
          </a:fillRef>
          <a:effectRef idx="1">
            <a:schemeClr val="accent2"/>
          </a:effectRef>
          <a:fontRef idx="minor">
            <a:schemeClr val="dk1"/>
          </a:fontRef>
        </p:style>
        <p:txBody>
          <a:bodyPr vert="horz" wrap="square" lIns="90000" tIns="46800" rIns="90000" bIns="46800" numCol="1" anchor="ctr" anchorCtr="0" compatLnSpc="1">
            <a:prstTxWarp prst="textNoShape">
              <a:avLst/>
            </a:prstTxWarp>
            <a:noAutofit/>
          </a:bodyPr>
          <a:lstStyle/>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a:p>
            <a:pPr lvl="0" algn="ctr">
              <a:spcBef>
                <a:spcPts val="0"/>
              </a:spcBef>
              <a:buNone/>
              <a:defRPr/>
            </a:pPr>
            <a:r>
              <a:rPr lang="en-GB" sz="1700" dirty="0" smtClean="0">
                <a:solidFill>
                  <a:schemeClr val="tx1"/>
                </a:solidFill>
                <a:latin typeface="Arial" pitchFamily="34" charset="0"/>
                <a:ea typeface="Calibri" pitchFamily="34" charset="0"/>
                <a:cs typeface="Calibri" pitchFamily="34" charset="0"/>
              </a:rPr>
              <a:t>Sulphuric Acid, Potash, Phosphate Rock</a:t>
            </a:r>
            <a:endParaRPr lang="en-GB" sz="1700" b="1" dirty="0" smtClean="0">
              <a:solidFill>
                <a:schemeClr val="bg1"/>
              </a:solidFill>
              <a:latin typeface="Arial" pitchFamily="34" charset="0"/>
              <a:ea typeface="Calibri" pitchFamily="34" charset="0"/>
              <a:cs typeface="Calibri" pitchFamily="34" charset="0"/>
            </a:endParaRPr>
          </a:p>
          <a:p>
            <a:pPr lvl="0" algn="ctr" eaLnBrk="0" hangingPunct="0">
              <a:spcBef>
                <a:spcPts val="0"/>
              </a:spcBef>
              <a:buNone/>
              <a:defRPr/>
            </a:pPr>
            <a:endParaRPr lang="en-GB" sz="1400" dirty="0" smtClean="0">
              <a:solidFill>
                <a:schemeClr val="tx1"/>
              </a:solidFill>
              <a:latin typeface="Arial" pitchFamily="34" charset="0"/>
              <a:ea typeface="Calibri" pitchFamily="34" charset="0"/>
              <a:cs typeface="Calibri" pitchFamily="34" charset="0"/>
            </a:endParaRPr>
          </a:p>
          <a:p>
            <a:pPr lvl="0" algn="ctr">
              <a:spcBef>
                <a:spcPts val="0"/>
              </a:spcBef>
              <a:buNone/>
              <a:defRPr/>
            </a:pPr>
            <a:r>
              <a:rPr lang="en-GB" sz="1700" dirty="0" smtClean="0">
                <a:solidFill>
                  <a:schemeClr val="tx1"/>
                </a:solidFill>
                <a:latin typeface="Arial" pitchFamily="34" charset="0"/>
                <a:ea typeface="Calibri" pitchFamily="34" charset="0"/>
                <a:cs typeface="Calibri" pitchFamily="34" charset="0"/>
              </a:rPr>
              <a:t>Bauxite, Alumina</a:t>
            </a:r>
          </a:p>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a:p>
            <a:pPr lvl="0" algn="ctr">
              <a:spcBef>
                <a:spcPts val="0"/>
              </a:spcBef>
              <a:buNone/>
              <a:defRPr/>
            </a:pPr>
            <a:r>
              <a:rPr lang="en-GB" sz="1700" b="1" dirty="0" smtClean="0">
                <a:solidFill>
                  <a:schemeClr val="bg1"/>
                </a:solidFill>
                <a:latin typeface="Arial" pitchFamily="34" charset="0"/>
                <a:ea typeface="Calibri" pitchFamily="34" charset="0"/>
                <a:cs typeface="Calibri" pitchFamily="34" charset="0"/>
              </a:rPr>
              <a:t>Cobalt, </a:t>
            </a:r>
            <a:r>
              <a:rPr lang="en-GB" sz="1700" dirty="0" smtClean="0">
                <a:solidFill>
                  <a:schemeClr val="tx1"/>
                </a:solidFill>
                <a:latin typeface="Arial" pitchFamily="34" charset="0"/>
                <a:ea typeface="Calibri" pitchFamily="34" charset="0"/>
                <a:cs typeface="Calibri" pitchFamily="34" charset="0"/>
              </a:rPr>
              <a:t>Coal Tar Pitch, Palladium</a:t>
            </a:r>
          </a:p>
          <a:p>
            <a:pPr lvl="0" algn="ctr">
              <a:spcBef>
                <a:spcPts val="0"/>
              </a:spcBef>
              <a:buNone/>
              <a:defRPr/>
            </a:pPr>
            <a:endParaRPr lang="en-GB" sz="1700" b="1" dirty="0" smtClean="0">
              <a:solidFill>
                <a:schemeClr val="tx1"/>
              </a:solidFill>
              <a:latin typeface="Arial" pitchFamily="34" charset="0"/>
              <a:ea typeface="Calibri" pitchFamily="34" charset="0"/>
              <a:cs typeface="Calibri" pitchFamily="34" charset="0"/>
            </a:endParaRPr>
          </a:p>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a:p>
            <a:pPr lvl="0" algn="ctr">
              <a:spcBef>
                <a:spcPts val="0"/>
              </a:spcBef>
              <a:buNone/>
              <a:defRPr/>
            </a:pPr>
            <a:r>
              <a:rPr lang="en-GB" sz="1700" dirty="0" err="1" smtClean="0">
                <a:solidFill>
                  <a:schemeClr val="tx1"/>
                </a:solidFill>
                <a:latin typeface="Arial" pitchFamily="34" charset="0"/>
                <a:ea typeface="Calibri" pitchFamily="34" charset="0"/>
                <a:cs typeface="Calibri" pitchFamily="34" charset="0"/>
              </a:rPr>
              <a:t>Calcined</a:t>
            </a:r>
            <a:r>
              <a:rPr lang="en-GB" sz="1700" dirty="0" smtClean="0">
                <a:solidFill>
                  <a:schemeClr val="tx1"/>
                </a:solidFill>
                <a:latin typeface="Arial" pitchFamily="34" charset="0"/>
                <a:ea typeface="Calibri" pitchFamily="34" charset="0"/>
                <a:cs typeface="Calibri" pitchFamily="34" charset="0"/>
              </a:rPr>
              <a:t> </a:t>
            </a:r>
            <a:r>
              <a:rPr lang="en-GB" sz="1700" dirty="0" err="1" smtClean="0">
                <a:solidFill>
                  <a:schemeClr val="tx1"/>
                </a:solidFill>
                <a:latin typeface="Arial" pitchFamily="34" charset="0"/>
                <a:ea typeface="Calibri" pitchFamily="34" charset="0"/>
                <a:cs typeface="Calibri" pitchFamily="34" charset="0"/>
              </a:rPr>
              <a:t>PetCoke</a:t>
            </a:r>
            <a:r>
              <a:rPr lang="en-GB" sz="1700" dirty="0" smtClean="0">
                <a:solidFill>
                  <a:schemeClr val="tx1"/>
                </a:solidFill>
                <a:latin typeface="Arial" pitchFamily="34" charset="0"/>
                <a:ea typeface="Calibri" pitchFamily="34" charset="0"/>
                <a:cs typeface="Calibri" pitchFamily="34" charset="0"/>
              </a:rPr>
              <a:t>, Met Coke, Phosphate DAP, Silicon,     </a:t>
            </a:r>
            <a:r>
              <a:rPr lang="en-GB" sz="1700" b="1" dirty="0" smtClean="0">
                <a:solidFill>
                  <a:schemeClr val="bg1"/>
                </a:solidFill>
                <a:latin typeface="Arial" pitchFamily="34" charset="0"/>
                <a:ea typeface="Calibri" pitchFamily="34" charset="0"/>
                <a:cs typeface="Calibri" pitchFamily="34" charset="0"/>
              </a:rPr>
              <a:t>Aluminium, </a:t>
            </a:r>
            <a:r>
              <a:rPr lang="en-GB" sz="1700" dirty="0" smtClean="0">
                <a:solidFill>
                  <a:schemeClr val="tx1"/>
                </a:solidFill>
                <a:latin typeface="Arial" pitchFamily="34" charset="0"/>
                <a:ea typeface="Calibri" pitchFamily="34" charset="0"/>
                <a:cs typeface="Calibri" pitchFamily="34" charset="0"/>
              </a:rPr>
              <a:t>Thermal Coal, Chrome Ore,</a:t>
            </a:r>
            <a:r>
              <a:rPr lang="en-GB" sz="1700" b="1" dirty="0" smtClean="0">
                <a:solidFill>
                  <a:schemeClr val="bg1"/>
                </a:solidFill>
                <a:latin typeface="Arial" pitchFamily="34" charset="0"/>
                <a:ea typeface="Calibri" pitchFamily="34" charset="0"/>
                <a:cs typeface="Calibri" pitchFamily="34" charset="0"/>
              </a:rPr>
              <a:t> Zinc, </a:t>
            </a:r>
            <a:r>
              <a:rPr lang="en-GB" sz="1700" dirty="0" smtClean="0">
                <a:solidFill>
                  <a:schemeClr val="tx1"/>
                </a:solidFill>
                <a:latin typeface="Arial" pitchFamily="34" charset="0"/>
                <a:ea typeface="Calibri" pitchFamily="34" charset="0"/>
                <a:cs typeface="Calibri" pitchFamily="34" charset="0"/>
              </a:rPr>
              <a:t>Gold, Sulphur</a:t>
            </a:r>
          </a:p>
          <a:p>
            <a:pPr lvl="0" algn="ctr">
              <a:spcBef>
                <a:spcPts val="0"/>
              </a:spcBef>
              <a:buNone/>
              <a:defRPr/>
            </a:pPr>
            <a:endParaRPr lang="en-GB" sz="1700" dirty="0" smtClean="0">
              <a:solidFill>
                <a:schemeClr val="tx1"/>
              </a:solidFill>
              <a:latin typeface="Arial" pitchFamily="34" charset="0"/>
              <a:ea typeface="Calibri" pitchFamily="34" charset="0"/>
              <a:cs typeface="Calibri" pitchFamily="34" charset="0"/>
            </a:endParaRPr>
          </a:p>
          <a:p>
            <a:pPr lvl="0" algn="ctr">
              <a:spcBef>
                <a:spcPts val="0"/>
              </a:spcBef>
              <a:buNone/>
              <a:defRPr/>
            </a:pPr>
            <a:r>
              <a:rPr lang="en-GB" sz="1700" b="1" dirty="0" smtClean="0">
                <a:solidFill>
                  <a:schemeClr val="bg1"/>
                </a:solidFill>
                <a:latin typeface="Arial" pitchFamily="34" charset="0"/>
                <a:ea typeface="Calibri" pitchFamily="34" charset="0"/>
                <a:cs typeface="Calibri" pitchFamily="34" charset="0"/>
              </a:rPr>
              <a:t>Lead, </a:t>
            </a:r>
            <a:r>
              <a:rPr lang="en-GB" sz="1700" dirty="0" smtClean="0">
                <a:solidFill>
                  <a:schemeClr val="tx1"/>
                </a:solidFill>
                <a:latin typeface="Arial" pitchFamily="34" charset="0"/>
                <a:ea typeface="Calibri" pitchFamily="34" charset="0"/>
                <a:cs typeface="Calibri" pitchFamily="34" charset="0"/>
              </a:rPr>
              <a:t>Ferrochrome,</a:t>
            </a:r>
            <a:r>
              <a:rPr lang="en-GB" sz="1700" b="1" dirty="0" smtClean="0">
                <a:solidFill>
                  <a:schemeClr val="bg1"/>
                </a:solidFill>
                <a:latin typeface="Arial" pitchFamily="34" charset="0"/>
                <a:ea typeface="Calibri" pitchFamily="34" charset="0"/>
                <a:cs typeface="Calibri" pitchFamily="34" charset="0"/>
              </a:rPr>
              <a:t> Copper,</a:t>
            </a:r>
            <a:r>
              <a:rPr lang="en-GB" sz="1700" dirty="0" smtClean="0">
                <a:solidFill>
                  <a:schemeClr val="tx1"/>
                </a:solidFill>
                <a:latin typeface="Arial" pitchFamily="34" charset="0"/>
                <a:ea typeface="Calibri" pitchFamily="34" charset="0"/>
                <a:cs typeface="Calibri" pitchFamily="34" charset="0"/>
              </a:rPr>
              <a:t> Platinum, Urea, </a:t>
            </a:r>
            <a:r>
              <a:rPr lang="en-GB" sz="1700" b="1" dirty="0" smtClean="0">
                <a:solidFill>
                  <a:schemeClr val="bg1"/>
                </a:solidFill>
                <a:latin typeface="Arial" pitchFamily="34" charset="0"/>
                <a:ea typeface="Calibri" pitchFamily="34" charset="0"/>
                <a:cs typeface="Calibri" pitchFamily="34" charset="0"/>
              </a:rPr>
              <a:t>Nickel</a:t>
            </a:r>
          </a:p>
          <a:p>
            <a:pPr lvl="0" algn="ctr">
              <a:spcBef>
                <a:spcPts val="0"/>
              </a:spcBef>
              <a:buNone/>
              <a:defRPr/>
            </a:pPr>
            <a:endParaRPr lang="en-GB" sz="1700" b="1" dirty="0" smtClean="0">
              <a:solidFill>
                <a:schemeClr val="bg1"/>
              </a:solidFill>
              <a:latin typeface="Arial" pitchFamily="34" charset="0"/>
              <a:ea typeface="Calibri" pitchFamily="34" charset="0"/>
              <a:cs typeface="Calibri" pitchFamily="34" charset="0"/>
            </a:endParaRPr>
          </a:p>
          <a:p>
            <a:pPr lvl="0" algn="ctr">
              <a:spcBef>
                <a:spcPts val="0"/>
              </a:spcBef>
              <a:buNone/>
              <a:defRPr/>
            </a:pPr>
            <a:r>
              <a:rPr lang="en-GB" sz="1700" dirty="0" smtClean="0">
                <a:solidFill>
                  <a:schemeClr val="tx1"/>
                </a:solidFill>
                <a:latin typeface="Arial" pitchFamily="34" charset="0"/>
                <a:ea typeface="Calibri" pitchFamily="34" charset="0"/>
                <a:cs typeface="Calibri" pitchFamily="34" charset="0"/>
              </a:rPr>
              <a:t>Silver, Ammonia, Silico-Manganese, Met Coal, </a:t>
            </a:r>
            <a:r>
              <a:rPr lang="en-GB" sz="1700" b="1" dirty="0" smtClean="0">
                <a:solidFill>
                  <a:schemeClr val="bg1"/>
                </a:solidFill>
                <a:latin typeface="Arial" pitchFamily="34" charset="0"/>
                <a:ea typeface="Calibri" pitchFamily="34" charset="0"/>
                <a:cs typeface="Calibri" pitchFamily="34" charset="0"/>
              </a:rPr>
              <a:t>Tin,</a:t>
            </a:r>
            <a:r>
              <a:rPr lang="en-GB" sz="1700" dirty="0" smtClean="0">
                <a:solidFill>
                  <a:schemeClr val="tx1"/>
                </a:solidFill>
                <a:latin typeface="Arial" pitchFamily="34" charset="0"/>
                <a:ea typeface="Calibri" pitchFamily="34" charset="0"/>
                <a:cs typeface="Calibri" pitchFamily="34" charset="0"/>
              </a:rPr>
              <a:t> Manganese, </a:t>
            </a:r>
            <a:r>
              <a:rPr lang="en-GB" sz="1700" b="1" dirty="0" smtClean="0">
                <a:solidFill>
                  <a:schemeClr val="bg1"/>
                </a:solidFill>
                <a:latin typeface="Arial" pitchFamily="34" charset="0"/>
                <a:ea typeface="Calibri" pitchFamily="34" charset="0"/>
                <a:cs typeface="Calibri" pitchFamily="34" charset="0"/>
              </a:rPr>
              <a:t>Molybdenum,</a:t>
            </a:r>
            <a:r>
              <a:rPr lang="en-GB" sz="1700" dirty="0" smtClean="0">
                <a:solidFill>
                  <a:schemeClr val="tx1"/>
                </a:solidFill>
                <a:latin typeface="Arial" pitchFamily="34" charset="0"/>
                <a:ea typeface="Calibri" pitchFamily="34" charset="0"/>
                <a:cs typeface="Calibri" pitchFamily="34" charset="0"/>
              </a:rPr>
              <a:t> Metallics, Brent Crude, Iron Ore</a:t>
            </a:r>
          </a:p>
        </p:txBody>
      </p:sp>
      <p:sp>
        <p:nvSpPr>
          <p:cNvPr id="17" name="Title 2"/>
          <p:cNvSpPr txBox="1">
            <a:spLocks/>
          </p:cNvSpPr>
          <p:nvPr/>
        </p:nvSpPr>
        <p:spPr bwMode="auto">
          <a:xfrm>
            <a:off x="179512" y="1412776"/>
            <a:ext cx="8784976"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defRPr/>
            </a:pPr>
            <a:r>
              <a:rPr lang="en-GB" sz="2400" b="1" kern="0" dirty="0" smtClean="0">
                <a:solidFill>
                  <a:srgbClr val="002060"/>
                </a:solidFill>
                <a:latin typeface="Calibri" pitchFamily="34" charset="0"/>
                <a:cs typeface="Calibri" pitchFamily="34" charset="0"/>
              </a:rPr>
              <a:t>China worries: CRU now expects 7% price decline across basket*</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kern="0" dirty="0" smtClean="0">
                <a:latin typeface="Calibri" pitchFamily="34" charset="0"/>
                <a:cs typeface="Calibri" pitchFamily="34" charset="0"/>
              </a:rPr>
              <a:t>CRU basket of 34 mining, metals  and fertilizer commodities</a:t>
            </a:r>
          </a:p>
        </p:txBody>
      </p:sp>
      <p:sp>
        <p:nvSpPr>
          <p:cNvPr id="13" name="TextBox 12"/>
          <p:cNvSpPr txBox="1"/>
          <p:nvPr/>
        </p:nvSpPr>
        <p:spPr>
          <a:xfrm>
            <a:off x="251520" y="6353770"/>
            <a:ext cx="7083542" cy="276999"/>
          </a:xfrm>
          <a:prstGeom prst="rect">
            <a:avLst/>
          </a:prstGeom>
          <a:noFill/>
        </p:spPr>
        <p:txBody>
          <a:bodyPr wrap="none" rtlCol="0">
            <a:spAutoFit/>
          </a:bodyPr>
          <a:lstStyle/>
          <a:p>
            <a:r>
              <a:rPr lang="en-GB" sz="1200" dirty="0" smtClean="0">
                <a:solidFill>
                  <a:schemeClr val="bg1"/>
                </a:solidFill>
              </a:rPr>
              <a:t>Source: CRU  *2015 annual average price forecast over 2014 actual annual prices (30</a:t>
            </a:r>
            <a:r>
              <a:rPr lang="en-GB" sz="1200" baseline="30000" dirty="0" smtClean="0">
                <a:solidFill>
                  <a:schemeClr val="bg1"/>
                </a:solidFill>
              </a:rPr>
              <a:t>th</a:t>
            </a:r>
            <a:r>
              <a:rPr lang="en-GB" sz="1200" dirty="0" smtClean="0">
                <a:solidFill>
                  <a:schemeClr val="bg1"/>
                </a:solidFill>
              </a:rPr>
              <a:t> Apr 2015)</a:t>
            </a:r>
            <a:endParaRPr lang="en-GB" sz="1200" dirty="0">
              <a:solidFill>
                <a:schemeClr val="bg1"/>
              </a:solidFill>
            </a:endParaRPr>
          </a:p>
        </p:txBody>
      </p:sp>
      <p:sp>
        <p:nvSpPr>
          <p:cNvPr id="15"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7</a:t>
            </a:fld>
            <a:endParaRPr lang="en-GB" altLang="zh-CN" sz="1200" dirty="0">
              <a:solidFill>
                <a:schemeClr val="bg1"/>
              </a:solidFill>
              <a:ea typeface="SimSun" pitchFamily="2" charset="-122"/>
            </a:endParaRPr>
          </a:p>
        </p:txBody>
      </p:sp>
      <p:sp>
        <p:nvSpPr>
          <p:cNvPr id="16" name="TextBox 15"/>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5"/>
              </a:rPr>
              <a:t>www.crugroup.com</a:t>
            </a:r>
            <a:r>
              <a:rPr lang="en-GB" sz="1200" dirty="0" smtClean="0">
                <a:solidFill>
                  <a:schemeClr val="bg1"/>
                </a:solidFill>
              </a:rPr>
              <a:t> </a:t>
            </a:r>
            <a:endParaRPr lang="en-GB" sz="1200" dirty="0">
              <a:solidFill>
                <a:schemeClr val="bg1"/>
              </a:solidFill>
            </a:endParaRPr>
          </a:p>
        </p:txBody>
      </p:sp>
      <p:pic>
        <p:nvPicPr>
          <p:cNvPr id="19" name="Picture 18" descr="CRU Beijing 10th logo.jpg"/>
          <p:cNvPicPr>
            <a:picLocks noChangeAspect="1"/>
          </p:cNvPicPr>
          <p:nvPr/>
        </p:nvPicPr>
        <p:blipFill>
          <a:blip r:embed="rId6"/>
          <a:stretch>
            <a:fillRect/>
          </a:stretch>
        </p:blipFill>
        <p:spPr>
          <a:xfrm>
            <a:off x="8101734" y="260648"/>
            <a:ext cx="790746" cy="864096"/>
          </a:xfrm>
          <a:prstGeom prst="rect">
            <a:avLst/>
          </a:prstGeom>
        </p:spPr>
      </p:pic>
    </p:spTree>
    <p:custDataLst>
      <p:tags r:id="rId1"/>
    </p:custDataLst>
    <p:extLst>
      <p:ext uri="{BB962C8B-B14F-4D97-AF65-F5344CB8AC3E}">
        <p14:creationId xmlns:p14="http://schemas.microsoft.com/office/powerpoint/2010/main" val="3607681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331640" y="1487376"/>
            <a:ext cx="6832123" cy="4888436"/>
            <a:chOff x="1331640" y="1487376"/>
            <a:chExt cx="6832123" cy="488843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606" y="1487376"/>
              <a:ext cx="6707157" cy="4888436"/>
            </a:xfrm>
            <a:prstGeom prst="rect">
              <a:avLst/>
            </a:prstGeom>
          </p:spPr>
        </p:pic>
        <p:grpSp>
          <p:nvGrpSpPr>
            <p:cNvPr id="7" name="Group 179"/>
            <p:cNvGrpSpPr/>
            <p:nvPr/>
          </p:nvGrpSpPr>
          <p:grpSpPr>
            <a:xfrm>
              <a:off x="2400341" y="2211523"/>
              <a:ext cx="1990725" cy="1947862"/>
              <a:chOff x="4057650" y="2719388"/>
              <a:chExt cx="1990725" cy="1947862"/>
            </a:xfrm>
          </p:grpSpPr>
          <p:grpSp>
            <p:nvGrpSpPr>
              <p:cNvPr id="8" name="Group 252"/>
              <p:cNvGrpSpPr/>
              <p:nvPr/>
            </p:nvGrpSpPr>
            <p:grpSpPr>
              <a:xfrm>
                <a:off x="4057650" y="2719388"/>
                <a:ext cx="1990725" cy="1947862"/>
                <a:chOff x="4057650" y="2719388"/>
                <a:chExt cx="1990725" cy="1947862"/>
              </a:xfrm>
            </p:grpSpPr>
            <p:sp>
              <p:nvSpPr>
                <p:cNvPr id="256" name="Freeform 255"/>
                <p:cNvSpPr/>
                <p:nvPr/>
              </p:nvSpPr>
              <p:spPr>
                <a:xfrm>
                  <a:off x="4057650" y="2719388"/>
                  <a:ext cx="1990725" cy="1947862"/>
                </a:xfrm>
                <a:custGeom>
                  <a:avLst/>
                  <a:gdLst>
                    <a:gd name="connsiteX0" fmla="*/ 104775 w 1990725"/>
                    <a:gd name="connsiteY0" fmla="*/ 595312 h 1947862"/>
                    <a:gd name="connsiteX1" fmla="*/ 223838 w 1990725"/>
                    <a:gd name="connsiteY1" fmla="*/ 538162 h 1947862"/>
                    <a:gd name="connsiteX2" fmla="*/ 376238 w 1990725"/>
                    <a:gd name="connsiteY2" fmla="*/ 419100 h 1947862"/>
                    <a:gd name="connsiteX3" fmla="*/ 476250 w 1990725"/>
                    <a:gd name="connsiteY3" fmla="*/ 71437 h 1947862"/>
                    <a:gd name="connsiteX4" fmla="*/ 609600 w 1990725"/>
                    <a:gd name="connsiteY4" fmla="*/ 0 h 1947862"/>
                    <a:gd name="connsiteX5" fmla="*/ 1714500 w 1990725"/>
                    <a:gd name="connsiteY5" fmla="*/ 433387 h 1947862"/>
                    <a:gd name="connsiteX6" fmla="*/ 1990725 w 1990725"/>
                    <a:gd name="connsiteY6" fmla="*/ 1147762 h 1947862"/>
                    <a:gd name="connsiteX7" fmla="*/ 1785938 w 1990725"/>
                    <a:gd name="connsiteY7" fmla="*/ 1671637 h 1947862"/>
                    <a:gd name="connsiteX8" fmla="*/ 1671638 w 1990725"/>
                    <a:gd name="connsiteY8" fmla="*/ 1666875 h 1947862"/>
                    <a:gd name="connsiteX9" fmla="*/ 1485900 w 1990725"/>
                    <a:gd name="connsiteY9" fmla="*/ 1762125 h 1947862"/>
                    <a:gd name="connsiteX10" fmla="*/ 1328738 w 1990725"/>
                    <a:gd name="connsiteY10" fmla="*/ 1895475 h 1947862"/>
                    <a:gd name="connsiteX11" fmla="*/ 981075 w 1990725"/>
                    <a:gd name="connsiteY11" fmla="*/ 1828800 h 1947862"/>
                    <a:gd name="connsiteX12" fmla="*/ 766763 w 1990725"/>
                    <a:gd name="connsiteY12" fmla="*/ 1947862 h 1947862"/>
                    <a:gd name="connsiteX13" fmla="*/ 519113 w 1990725"/>
                    <a:gd name="connsiteY13" fmla="*/ 1619250 h 1947862"/>
                    <a:gd name="connsiteX14" fmla="*/ 328613 w 1990725"/>
                    <a:gd name="connsiteY14" fmla="*/ 1414462 h 1947862"/>
                    <a:gd name="connsiteX15" fmla="*/ 0 w 1990725"/>
                    <a:gd name="connsiteY15" fmla="*/ 1357312 h 1947862"/>
                    <a:gd name="connsiteX16" fmla="*/ 66675 w 1990725"/>
                    <a:gd name="connsiteY16" fmla="*/ 1295400 h 1947862"/>
                    <a:gd name="connsiteX17" fmla="*/ 171450 w 1990725"/>
                    <a:gd name="connsiteY17" fmla="*/ 862012 h 1947862"/>
                    <a:gd name="connsiteX18" fmla="*/ 104775 w 1990725"/>
                    <a:gd name="connsiteY18" fmla="*/ 595312 h 194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5" h="1947862">
                      <a:moveTo>
                        <a:pt x="104775" y="595312"/>
                      </a:moveTo>
                      <a:lnTo>
                        <a:pt x="223838" y="538162"/>
                      </a:lnTo>
                      <a:lnTo>
                        <a:pt x="376238" y="419100"/>
                      </a:lnTo>
                      <a:lnTo>
                        <a:pt x="476250" y="71437"/>
                      </a:lnTo>
                      <a:lnTo>
                        <a:pt x="609600" y="0"/>
                      </a:lnTo>
                      <a:lnTo>
                        <a:pt x="1714500" y="433387"/>
                      </a:lnTo>
                      <a:lnTo>
                        <a:pt x="1990725" y="1147762"/>
                      </a:lnTo>
                      <a:lnTo>
                        <a:pt x="1785938" y="1671637"/>
                      </a:lnTo>
                      <a:lnTo>
                        <a:pt x="1671638" y="1666875"/>
                      </a:lnTo>
                      <a:lnTo>
                        <a:pt x="1485900" y="1762125"/>
                      </a:lnTo>
                      <a:lnTo>
                        <a:pt x="1328738" y="1895475"/>
                      </a:lnTo>
                      <a:lnTo>
                        <a:pt x="981075" y="1828800"/>
                      </a:lnTo>
                      <a:lnTo>
                        <a:pt x="766763" y="1947862"/>
                      </a:lnTo>
                      <a:lnTo>
                        <a:pt x="519113" y="1619250"/>
                      </a:lnTo>
                      <a:lnTo>
                        <a:pt x="328613" y="1414462"/>
                      </a:lnTo>
                      <a:lnTo>
                        <a:pt x="0" y="1357312"/>
                      </a:lnTo>
                      <a:lnTo>
                        <a:pt x="66675" y="1295400"/>
                      </a:lnTo>
                      <a:lnTo>
                        <a:pt x="171450" y="862012"/>
                      </a:lnTo>
                      <a:lnTo>
                        <a:pt x="104775" y="595312"/>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7" name="5-Point Star 256"/>
                <p:cNvSpPr/>
                <p:nvPr/>
              </p:nvSpPr>
              <p:spPr>
                <a:xfrm>
                  <a:off x="4490467" y="3088010"/>
                  <a:ext cx="360040" cy="360040"/>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8" name="5-Point Star 257"/>
                <p:cNvSpPr/>
                <p:nvPr/>
              </p:nvSpPr>
              <p:spPr>
                <a:xfrm rot="1705408">
                  <a:off x="4885627" y="3043365"/>
                  <a:ext cx="144016" cy="14401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9" name="5-Point Star 258"/>
                <p:cNvSpPr/>
                <p:nvPr/>
              </p:nvSpPr>
              <p:spPr>
                <a:xfrm rot="20267069">
                  <a:off x="5025929" y="3162849"/>
                  <a:ext cx="144016" cy="14401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0" name="5-Point Star 259"/>
                <p:cNvSpPr/>
                <p:nvPr/>
              </p:nvSpPr>
              <p:spPr>
                <a:xfrm>
                  <a:off x="5004048" y="3356992"/>
                  <a:ext cx="144016" cy="14401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1" name="5-Point Star 260"/>
                <p:cNvSpPr/>
                <p:nvPr/>
              </p:nvSpPr>
              <p:spPr>
                <a:xfrm rot="1661027">
                  <a:off x="4885244" y="3454212"/>
                  <a:ext cx="144016" cy="144016"/>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4" name="Freeform 253"/>
              <p:cNvSpPr/>
              <p:nvPr/>
            </p:nvSpPr>
            <p:spPr>
              <a:xfrm>
                <a:off x="4467885" y="3951838"/>
                <a:ext cx="1407814" cy="298764"/>
              </a:xfrm>
              <a:custGeom>
                <a:avLst/>
                <a:gdLst>
                  <a:gd name="connsiteX0" fmla="*/ 0 w 1407814"/>
                  <a:gd name="connsiteY0" fmla="*/ 0 h 298764"/>
                  <a:gd name="connsiteX1" fmla="*/ 556788 w 1407814"/>
                  <a:gd name="connsiteY1" fmla="*/ 298764 h 298764"/>
                  <a:gd name="connsiteX2" fmla="*/ 937034 w 1407814"/>
                  <a:gd name="connsiteY2" fmla="*/ 298764 h 298764"/>
                  <a:gd name="connsiteX3" fmla="*/ 1407814 w 1407814"/>
                  <a:gd name="connsiteY3" fmla="*/ 4526 h 298764"/>
                </a:gdLst>
                <a:ahLst/>
                <a:cxnLst>
                  <a:cxn ang="0">
                    <a:pos x="connsiteX0" y="connsiteY0"/>
                  </a:cxn>
                  <a:cxn ang="0">
                    <a:pos x="connsiteX1" y="connsiteY1"/>
                  </a:cxn>
                  <a:cxn ang="0">
                    <a:pos x="connsiteX2" y="connsiteY2"/>
                  </a:cxn>
                  <a:cxn ang="0">
                    <a:pos x="connsiteX3" y="connsiteY3"/>
                  </a:cxn>
                </a:cxnLst>
                <a:rect l="l" t="t" r="r" b="b"/>
                <a:pathLst>
                  <a:path w="1407814" h="298764">
                    <a:moveTo>
                      <a:pt x="0" y="0"/>
                    </a:moveTo>
                    <a:lnTo>
                      <a:pt x="556788" y="298764"/>
                    </a:lnTo>
                    <a:lnTo>
                      <a:pt x="937034" y="298764"/>
                    </a:lnTo>
                    <a:lnTo>
                      <a:pt x="1407814" y="452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Freeform 254"/>
              <p:cNvSpPr/>
              <p:nvPr/>
            </p:nvSpPr>
            <p:spPr>
              <a:xfrm>
                <a:off x="5373232" y="4078586"/>
                <a:ext cx="393825" cy="262551"/>
              </a:xfrm>
              <a:custGeom>
                <a:avLst/>
                <a:gdLst>
                  <a:gd name="connsiteX0" fmla="*/ 0 w 393825"/>
                  <a:gd name="connsiteY0" fmla="*/ 262551 h 262551"/>
                  <a:gd name="connsiteX1" fmla="*/ 230863 w 393825"/>
                  <a:gd name="connsiteY1" fmla="*/ 144856 h 262551"/>
                  <a:gd name="connsiteX2" fmla="*/ 393825 w 393825"/>
                  <a:gd name="connsiteY2" fmla="*/ 0 h 262551"/>
                </a:gdLst>
                <a:ahLst/>
                <a:cxnLst>
                  <a:cxn ang="0">
                    <a:pos x="connsiteX0" y="connsiteY0"/>
                  </a:cxn>
                  <a:cxn ang="0">
                    <a:pos x="connsiteX1" y="connsiteY1"/>
                  </a:cxn>
                  <a:cxn ang="0">
                    <a:pos x="connsiteX2" y="connsiteY2"/>
                  </a:cxn>
                </a:cxnLst>
                <a:rect l="l" t="t" r="r" b="b"/>
                <a:pathLst>
                  <a:path w="393825" h="262551">
                    <a:moveTo>
                      <a:pt x="0" y="262551"/>
                    </a:moveTo>
                    <a:cubicBezTo>
                      <a:pt x="82613" y="225582"/>
                      <a:pt x="165226" y="188614"/>
                      <a:pt x="230863" y="144856"/>
                    </a:cubicBezTo>
                    <a:cubicBezTo>
                      <a:pt x="296500" y="101098"/>
                      <a:pt x="345162" y="50549"/>
                      <a:pt x="393825"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83"/>
            <p:cNvGrpSpPr/>
            <p:nvPr/>
          </p:nvGrpSpPr>
          <p:grpSpPr>
            <a:xfrm>
              <a:off x="1949071" y="1991960"/>
              <a:ext cx="928687" cy="821531"/>
              <a:chOff x="1709738" y="2433638"/>
              <a:chExt cx="928687" cy="821531"/>
            </a:xfrm>
          </p:grpSpPr>
          <p:grpSp>
            <p:nvGrpSpPr>
              <p:cNvPr id="12" name="Group 245"/>
              <p:cNvGrpSpPr/>
              <p:nvPr/>
            </p:nvGrpSpPr>
            <p:grpSpPr>
              <a:xfrm>
                <a:off x="1735893" y="2454700"/>
                <a:ext cx="872837" cy="699248"/>
                <a:chOff x="1735893" y="2454700"/>
                <a:chExt cx="872837" cy="699248"/>
              </a:xfrm>
            </p:grpSpPr>
            <p:pic>
              <p:nvPicPr>
                <p:cNvPr id="248" name="Picture 19" descr="C:\Users\Robinson\AppData\Local\Microsoft\Windows\Temporary Internet Files\Content.IE5\7ZCVVGT0\Flag_of_Canada[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03" t="19011" r="24739" b="12650"/>
                <a:stretch/>
              </p:blipFill>
              <p:spPr bwMode="auto">
                <a:xfrm>
                  <a:off x="1964854" y="2576513"/>
                  <a:ext cx="446906" cy="420439"/>
                </a:xfrm>
                <a:prstGeom prst="rect">
                  <a:avLst/>
                </a:prstGeom>
                <a:noFill/>
                <a:extLst>
                  <a:ext uri="{909E8E84-426E-40DD-AFC4-6F175D3DCCD1}">
                    <a14:hiddenFill xmlns:a14="http://schemas.microsoft.com/office/drawing/2010/main">
                      <a:solidFill>
                        <a:srgbClr val="FFFFFF"/>
                      </a:solidFill>
                    </a14:hiddenFill>
                  </a:ext>
                </a:extLst>
              </p:spPr>
            </p:pic>
            <p:sp>
              <p:nvSpPr>
                <p:cNvPr id="249" name="Freeform 248"/>
                <p:cNvSpPr/>
                <p:nvPr/>
              </p:nvSpPr>
              <p:spPr>
                <a:xfrm>
                  <a:off x="1735893" y="2510934"/>
                  <a:ext cx="234712" cy="501208"/>
                </a:xfrm>
                <a:custGeom>
                  <a:avLst/>
                  <a:gdLst>
                    <a:gd name="connsiteX0" fmla="*/ 2445 w 234712"/>
                    <a:gd name="connsiteY0" fmla="*/ 151585 h 491429"/>
                    <a:gd name="connsiteX1" fmla="*/ 107577 w 234712"/>
                    <a:gd name="connsiteY1" fmla="*/ 75793 h 491429"/>
                    <a:gd name="connsiteX2" fmla="*/ 234712 w 234712"/>
                    <a:gd name="connsiteY2" fmla="*/ 0 h 491429"/>
                    <a:gd name="connsiteX3" fmla="*/ 234712 w 234712"/>
                    <a:gd name="connsiteY3" fmla="*/ 491429 h 491429"/>
                    <a:gd name="connsiteX4" fmla="*/ 139360 w 234712"/>
                    <a:gd name="connsiteY4" fmla="*/ 466980 h 491429"/>
                    <a:gd name="connsiteX5" fmla="*/ 83127 w 234712"/>
                    <a:gd name="connsiteY5" fmla="*/ 457200 h 491429"/>
                    <a:gd name="connsiteX6" fmla="*/ 19559 w 234712"/>
                    <a:gd name="connsiteY6" fmla="*/ 447421 h 491429"/>
                    <a:gd name="connsiteX7" fmla="*/ 4890 w 234712"/>
                    <a:gd name="connsiteY7" fmla="*/ 310505 h 491429"/>
                    <a:gd name="connsiteX8" fmla="*/ 0 w 234712"/>
                    <a:gd name="connsiteY8" fmla="*/ 237158 h 491429"/>
                    <a:gd name="connsiteX9" fmla="*/ 2445 w 234712"/>
                    <a:gd name="connsiteY9" fmla="*/ 151585 h 4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712" h="491429">
                      <a:moveTo>
                        <a:pt x="2445" y="151585"/>
                      </a:moveTo>
                      <a:lnTo>
                        <a:pt x="107577" y="75793"/>
                      </a:lnTo>
                      <a:lnTo>
                        <a:pt x="234712" y="0"/>
                      </a:lnTo>
                      <a:lnTo>
                        <a:pt x="234712" y="491429"/>
                      </a:lnTo>
                      <a:lnTo>
                        <a:pt x="139360" y="466980"/>
                      </a:lnTo>
                      <a:lnTo>
                        <a:pt x="83127" y="457200"/>
                      </a:lnTo>
                      <a:lnTo>
                        <a:pt x="19559" y="447421"/>
                      </a:lnTo>
                      <a:lnTo>
                        <a:pt x="4890" y="310505"/>
                      </a:lnTo>
                      <a:lnTo>
                        <a:pt x="0" y="237158"/>
                      </a:lnTo>
                      <a:lnTo>
                        <a:pt x="2445" y="151585"/>
                      </a:lnTo>
                      <a:close/>
                    </a:path>
                  </a:pathLst>
                </a:cu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0" name="Freeform 249"/>
                <p:cNvSpPr/>
                <p:nvPr/>
              </p:nvSpPr>
              <p:spPr>
                <a:xfrm>
                  <a:off x="2400911" y="2454700"/>
                  <a:ext cx="207819" cy="699248"/>
                </a:xfrm>
                <a:custGeom>
                  <a:avLst/>
                  <a:gdLst>
                    <a:gd name="connsiteX0" fmla="*/ 0 w 207819"/>
                    <a:gd name="connsiteY0" fmla="*/ 2445 h 682133"/>
                    <a:gd name="connsiteX1" fmla="*/ 0 w 207819"/>
                    <a:gd name="connsiteY1" fmla="*/ 682133 h 682133"/>
                    <a:gd name="connsiteX2" fmla="*/ 46454 w 207819"/>
                    <a:gd name="connsiteY2" fmla="*/ 652794 h 682133"/>
                    <a:gd name="connsiteX3" fmla="*/ 117357 w 207819"/>
                    <a:gd name="connsiteY3" fmla="*/ 591671 h 682133"/>
                    <a:gd name="connsiteX4" fmla="*/ 207819 w 207819"/>
                    <a:gd name="connsiteY4" fmla="*/ 268941 h 682133"/>
                    <a:gd name="connsiteX5" fmla="*/ 207819 w 207819"/>
                    <a:gd name="connsiteY5" fmla="*/ 254272 h 682133"/>
                    <a:gd name="connsiteX6" fmla="*/ 171145 w 207819"/>
                    <a:gd name="connsiteY6" fmla="*/ 151585 h 682133"/>
                    <a:gd name="connsiteX7" fmla="*/ 136916 w 207819"/>
                    <a:gd name="connsiteY7" fmla="*/ 68458 h 682133"/>
                    <a:gd name="connsiteX8" fmla="*/ 114912 w 207819"/>
                    <a:gd name="connsiteY8" fmla="*/ 17115 h 682133"/>
                    <a:gd name="connsiteX9" fmla="*/ 100242 w 207819"/>
                    <a:gd name="connsiteY9" fmla="*/ 0 h 682133"/>
                    <a:gd name="connsiteX10" fmla="*/ 0 w 207819"/>
                    <a:gd name="connsiteY10" fmla="*/ 2445 h 68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19" h="682133">
                      <a:moveTo>
                        <a:pt x="0" y="2445"/>
                      </a:moveTo>
                      <a:lnTo>
                        <a:pt x="0" y="682133"/>
                      </a:lnTo>
                      <a:lnTo>
                        <a:pt x="46454" y="652794"/>
                      </a:lnTo>
                      <a:lnTo>
                        <a:pt x="117357" y="591671"/>
                      </a:lnTo>
                      <a:lnTo>
                        <a:pt x="207819" y="268941"/>
                      </a:lnTo>
                      <a:lnTo>
                        <a:pt x="207819" y="254272"/>
                      </a:lnTo>
                      <a:lnTo>
                        <a:pt x="171145" y="151585"/>
                      </a:lnTo>
                      <a:lnTo>
                        <a:pt x="136916" y="68458"/>
                      </a:lnTo>
                      <a:lnTo>
                        <a:pt x="114912" y="17115"/>
                      </a:lnTo>
                      <a:lnTo>
                        <a:pt x="100242" y="0"/>
                      </a:lnTo>
                      <a:lnTo>
                        <a:pt x="0" y="2445"/>
                      </a:lnTo>
                      <a:close/>
                    </a:path>
                  </a:pathLst>
                </a:cu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7" name="Freeform 246"/>
              <p:cNvSpPr/>
              <p:nvPr/>
            </p:nvSpPr>
            <p:spPr>
              <a:xfrm>
                <a:off x="1709738" y="2433638"/>
                <a:ext cx="928687" cy="821531"/>
              </a:xfrm>
              <a:custGeom>
                <a:avLst/>
                <a:gdLst>
                  <a:gd name="connsiteX0" fmla="*/ 23812 w 928687"/>
                  <a:gd name="connsiteY0" fmla="*/ 552450 h 821531"/>
                  <a:gd name="connsiteX1" fmla="*/ 14287 w 928687"/>
                  <a:gd name="connsiteY1" fmla="*/ 454818 h 821531"/>
                  <a:gd name="connsiteX2" fmla="*/ 2381 w 928687"/>
                  <a:gd name="connsiteY2" fmla="*/ 366712 h 821531"/>
                  <a:gd name="connsiteX3" fmla="*/ 0 w 928687"/>
                  <a:gd name="connsiteY3" fmla="*/ 285750 h 821531"/>
                  <a:gd name="connsiteX4" fmla="*/ 9525 w 928687"/>
                  <a:gd name="connsiteY4" fmla="*/ 214312 h 821531"/>
                  <a:gd name="connsiteX5" fmla="*/ 83343 w 928687"/>
                  <a:gd name="connsiteY5" fmla="*/ 161925 h 821531"/>
                  <a:gd name="connsiteX6" fmla="*/ 164306 w 928687"/>
                  <a:gd name="connsiteY6" fmla="*/ 109537 h 821531"/>
                  <a:gd name="connsiteX7" fmla="*/ 223837 w 928687"/>
                  <a:gd name="connsiteY7" fmla="*/ 76200 h 821531"/>
                  <a:gd name="connsiteX8" fmla="*/ 307181 w 928687"/>
                  <a:gd name="connsiteY8" fmla="*/ 30956 h 821531"/>
                  <a:gd name="connsiteX9" fmla="*/ 364331 w 928687"/>
                  <a:gd name="connsiteY9" fmla="*/ 2381 h 821531"/>
                  <a:gd name="connsiteX10" fmla="*/ 504825 w 928687"/>
                  <a:gd name="connsiteY10" fmla="*/ 0 h 821531"/>
                  <a:gd name="connsiteX11" fmla="*/ 604837 w 928687"/>
                  <a:gd name="connsiteY11" fmla="*/ 2381 h 821531"/>
                  <a:gd name="connsiteX12" fmla="*/ 697706 w 928687"/>
                  <a:gd name="connsiteY12" fmla="*/ 0 h 821531"/>
                  <a:gd name="connsiteX13" fmla="*/ 795337 w 928687"/>
                  <a:gd name="connsiteY13" fmla="*/ 0 h 821531"/>
                  <a:gd name="connsiteX14" fmla="*/ 838200 w 928687"/>
                  <a:gd name="connsiteY14" fmla="*/ 76200 h 821531"/>
                  <a:gd name="connsiteX15" fmla="*/ 876300 w 928687"/>
                  <a:gd name="connsiteY15" fmla="*/ 169068 h 821531"/>
                  <a:gd name="connsiteX16" fmla="*/ 907256 w 928687"/>
                  <a:gd name="connsiteY16" fmla="*/ 250031 h 821531"/>
                  <a:gd name="connsiteX17" fmla="*/ 928687 w 928687"/>
                  <a:gd name="connsiteY17" fmla="*/ 295275 h 821531"/>
                  <a:gd name="connsiteX18" fmla="*/ 866775 w 928687"/>
                  <a:gd name="connsiteY18" fmla="*/ 502443 h 821531"/>
                  <a:gd name="connsiteX19" fmla="*/ 828675 w 928687"/>
                  <a:gd name="connsiteY19" fmla="*/ 642937 h 821531"/>
                  <a:gd name="connsiteX20" fmla="*/ 752475 w 928687"/>
                  <a:gd name="connsiteY20" fmla="*/ 702468 h 821531"/>
                  <a:gd name="connsiteX21" fmla="*/ 685800 w 928687"/>
                  <a:gd name="connsiteY21" fmla="*/ 752475 h 821531"/>
                  <a:gd name="connsiteX22" fmla="*/ 611981 w 928687"/>
                  <a:gd name="connsiteY22" fmla="*/ 788193 h 821531"/>
                  <a:gd name="connsiteX23" fmla="*/ 554831 w 928687"/>
                  <a:gd name="connsiteY23" fmla="*/ 821531 h 821531"/>
                  <a:gd name="connsiteX24" fmla="*/ 528637 w 928687"/>
                  <a:gd name="connsiteY24" fmla="*/ 742950 h 821531"/>
                  <a:gd name="connsiteX25" fmla="*/ 502443 w 928687"/>
                  <a:gd name="connsiteY25" fmla="*/ 685800 h 821531"/>
                  <a:gd name="connsiteX26" fmla="*/ 481012 w 928687"/>
                  <a:gd name="connsiteY26" fmla="*/ 669131 h 821531"/>
                  <a:gd name="connsiteX27" fmla="*/ 400050 w 928687"/>
                  <a:gd name="connsiteY27" fmla="*/ 635793 h 821531"/>
                  <a:gd name="connsiteX28" fmla="*/ 295275 w 928687"/>
                  <a:gd name="connsiteY28" fmla="*/ 609600 h 821531"/>
                  <a:gd name="connsiteX29" fmla="*/ 195262 w 928687"/>
                  <a:gd name="connsiteY29" fmla="*/ 583406 h 821531"/>
                  <a:gd name="connsiteX30" fmla="*/ 88106 w 928687"/>
                  <a:gd name="connsiteY30" fmla="*/ 561975 h 821531"/>
                  <a:gd name="connsiteX31" fmla="*/ 23812 w 928687"/>
                  <a:gd name="connsiteY31" fmla="*/ 552450 h 82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8687" h="821531">
                    <a:moveTo>
                      <a:pt x="23812" y="552450"/>
                    </a:moveTo>
                    <a:lnTo>
                      <a:pt x="14287" y="454818"/>
                    </a:lnTo>
                    <a:lnTo>
                      <a:pt x="2381" y="366712"/>
                    </a:lnTo>
                    <a:cubicBezTo>
                      <a:pt x="1587" y="339725"/>
                      <a:pt x="794" y="312737"/>
                      <a:pt x="0" y="285750"/>
                    </a:cubicBezTo>
                    <a:lnTo>
                      <a:pt x="9525" y="214312"/>
                    </a:lnTo>
                    <a:lnTo>
                      <a:pt x="83343" y="161925"/>
                    </a:lnTo>
                    <a:lnTo>
                      <a:pt x="164306" y="109537"/>
                    </a:lnTo>
                    <a:lnTo>
                      <a:pt x="223837" y="76200"/>
                    </a:lnTo>
                    <a:lnTo>
                      <a:pt x="307181" y="30956"/>
                    </a:lnTo>
                    <a:lnTo>
                      <a:pt x="364331" y="2381"/>
                    </a:lnTo>
                    <a:lnTo>
                      <a:pt x="504825" y="0"/>
                    </a:lnTo>
                    <a:lnTo>
                      <a:pt x="604837" y="2381"/>
                    </a:lnTo>
                    <a:lnTo>
                      <a:pt x="697706" y="0"/>
                    </a:lnTo>
                    <a:lnTo>
                      <a:pt x="795337" y="0"/>
                    </a:lnTo>
                    <a:lnTo>
                      <a:pt x="838200" y="76200"/>
                    </a:lnTo>
                    <a:lnTo>
                      <a:pt x="876300" y="169068"/>
                    </a:lnTo>
                    <a:lnTo>
                      <a:pt x="907256" y="250031"/>
                    </a:lnTo>
                    <a:lnTo>
                      <a:pt x="928687" y="295275"/>
                    </a:lnTo>
                    <a:lnTo>
                      <a:pt x="866775" y="502443"/>
                    </a:lnTo>
                    <a:lnTo>
                      <a:pt x="828675" y="642937"/>
                    </a:lnTo>
                    <a:lnTo>
                      <a:pt x="752475" y="702468"/>
                    </a:lnTo>
                    <a:lnTo>
                      <a:pt x="685800" y="752475"/>
                    </a:lnTo>
                    <a:lnTo>
                      <a:pt x="611981" y="788193"/>
                    </a:lnTo>
                    <a:lnTo>
                      <a:pt x="554831" y="821531"/>
                    </a:lnTo>
                    <a:lnTo>
                      <a:pt x="528637" y="742950"/>
                    </a:lnTo>
                    <a:lnTo>
                      <a:pt x="502443" y="685800"/>
                    </a:lnTo>
                    <a:lnTo>
                      <a:pt x="481012" y="669131"/>
                    </a:lnTo>
                    <a:lnTo>
                      <a:pt x="400050" y="635793"/>
                    </a:lnTo>
                    <a:lnTo>
                      <a:pt x="295275" y="609600"/>
                    </a:lnTo>
                    <a:lnTo>
                      <a:pt x="195262" y="583406"/>
                    </a:lnTo>
                    <a:lnTo>
                      <a:pt x="88106" y="561975"/>
                    </a:lnTo>
                    <a:lnTo>
                      <a:pt x="23812" y="55245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85"/>
            <p:cNvGrpSpPr/>
            <p:nvPr/>
          </p:nvGrpSpPr>
          <p:grpSpPr>
            <a:xfrm>
              <a:off x="2419350" y="5587984"/>
              <a:ext cx="890588" cy="545306"/>
              <a:chOff x="2419350" y="5217319"/>
              <a:chExt cx="890588" cy="545306"/>
            </a:xfrm>
          </p:grpSpPr>
          <p:sp>
            <p:nvSpPr>
              <p:cNvPr id="202" name="Freeform 201"/>
              <p:cNvSpPr/>
              <p:nvPr/>
            </p:nvSpPr>
            <p:spPr>
              <a:xfrm>
                <a:off x="2419350" y="5217319"/>
                <a:ext cx="890588" cy="545306"/>
              </a:xfrm>
              <a:custGeom>
                <a:avLst/>
                <a:gdLst>
                  <a:gd name="connsiteX0" fmla="*/ 7144 w 890588"/>
                  <a:gd name="connsiteY0" fmla="*/ 150019 h 545306"/>
                  <a:gd name="connsiteX1" fmla="*/ 80963 w 890588"/>
                  <a:gd name="connsiteY1" fmla="*/ 116681 h 545306"/>
                  <a:gd name="connsiteX2" fmla="*/ 216694 w 890588"/>
                  <a:gd name="connsiteY2" fmla="*/ 66675 h 545306"/>
                  <a:gd name="connsiteX3" fmla="*/ 361950 w 890588"/>
                  <a:gd name="connsiteY3" fmla="*/ 23812 h 545306"/>
                  <a:gd name="connsiteX4" fmla="*/ 445294 w 890588"/>
                  <a:gd name="connsiteY4" fmla="*/ 0 h 545306"/>
                  <a:gd name="connsiteX5" fmla="*/ 457200 w 890588"/>
                  <a:gd name="connsiteY5" fmla="*/ 0 h 545306"/>
                  <a:gd name="connsiteX6" fmla="*/ 528638 w 890588"/>
                  <a:gd name="connsiteY6" fmla="*/ 28575 h 545306"/>
                  <a:gd name="connsiteX7" fmla="*/ 661988 w 890588"/>
                  <a:gd name="connsiteY7" fmla="*/ 71437 h 545306"/>
                  <a:gd name="connsiteX8" fmla="*/ 797719 w 890588"/>
                  <a:gd name="connsiteY8" fmla="*/ 128587 h 545306"/>
                  <a:gd name="connsiteX9" fmla="*/ 885825 w 890588"/>
                  <a:gd name="connsiteY9" fmla="*/ 173831 h 545306"/>
                  <a:gd name="connsiteX10" fmla="*/ 890588 w 890588"/>
                  <a:gd name="connsiteY10" fmla="*/ 221456 h 545306"/>
                  <a:gd name="connsiteX11" fmla="*/ 890588 w 890588"/>
                  <a:gd name="connsiteY11" fmla="*/ 354806 h 545306"/>
                  <a:gd name="connsiteX12" fmla="*/ 888206 w 890588"/>
                  <a:gd name="connsiteY12" fmla="*/ 452437 h 545306"/>
                  <a:gd name="connsiteX13" fmla="*/ 816769 w 890588"/>
                  <a:gd name="connsiteY13" fmla="*/ 511969 h 545306"/>
                  <a:gd name="connsiteX14" fmla="*/ 702469 w 890588"/>
                  <a:gd name="connsiteY14" fmla="*/ 521494 h 545306"/>
                  <a:gd name="connsiteX15" fmla="*/ 461963 w 890588"/>
                  <a:gd name="connsiteY15" fmla="*/ 528637 h 545306"/>
                  <a:gd name="connsiteX16" fmla="*/ 269081 w 890588"/>
                  <a:gd name="connsiteY16" fmla="*/ 538162 h 545306"/>
                  <a:gd name="connsiteX17" fmla="*/ 183356 w 890588"/>
                  <a:gd name="connsiteY17" fmla="*/ 545306 h 545306"/>
                  <a:gd name="connsiteX18" fmla="*/ 128588 w 890588"/>
                  <a:gd name="connsiteY18" fmla="*/ 514350 h 545306"/>
                  <a:gd name="connsiteX19" fmla="*/ 64294 w 890588"/>
                  <a:gd name="connsiteY19" fmla="*/ 466725 h 545306"/>
                  <a:gd name="connsiteX20" fmla="*/ 0 w 890588"/>
                  <a:gd name="connsiteY20" fmla="*/ 416719 h 545306"/>
                  <a:gd name="connsiteX21" fmla="*/ 0 w 890588"/>
                  <a:gd name="connsiteY21" fmla="*/ 280987 h 545306"/>
                  <a:gd name="connsiteX22" fmla="*/ 7144 w 890588"/>
                  <a:gd name="connsiteY22" fmla="*/ 150019 h 54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0588" h="545306">
                    <a:moveTo>
                      <a:pt x="7144" y="150019"/>
                    </a:moveTo>
                    <a:lnTo>
                      <a:pt x="80963" y="116681"/>
                    </a:lnTo>
                    <a:lnTo>
                      <a:pt x="216694" y="66675"/>
                    </a:lnTo>
                    <a:lnTo>
                      <a:pt x="361950" y="23812"/>
                    </a:lnTo>
                    <a:lnTo>
                      <a:pt x="445294" y="0"/>
                    </a:lnTo>
                    <a:lnTo>
                      <a:pt x="457200" y="0"/>
                    </a:lnTo>
                    <a:lnTo>
                      <a:pt x="528638" y="28575"/>
                    </a:lnTo>
                    <a:lnTo>
                      <a:pt x="661988" y="71437"/>
                    </a:lnTo>
                    <a:lnTo>
                      <a:pt x="797719" y="128587"/>
                    </a:lnTo>
                    <a:lnTo>
                      <a:pt x="885825" y="173831"/>
                    </a:lnTo>
                    <a:lnTo>
                      <a:pt x="890588" y="221456"/>
                    </a:lnTo>
                    <a:lnTo>
                      <a:pt x="890588" y="354806"/>
                    </a:lnTo>
                    <a:lnTo>
                      <a:pt x="888206" y="452437"/>
                    </a:lnTo>
                    <a:lnTo>
                      <a:pt x="816769" y="511969"/>
                    </a:lnTo>
                    <a:lnTo>
                      <a:pt x="702469" y="521494"/>
                    </a:lnTo>
                    <a:lnTo>
                      <a:pt x="461963" y="528637"/>
                    </a:lnTo>
                    <a:lnTo>
                      <a:pt x="269081" y="538162"/>
                    </a:lnTo>
                    <a:lnTo>
                      <a:pt x="183356" y="545306"/>
                    </a:lnTo>
                    <a:lnTo>
                      <a:pt x="128588" y="514350"/>
                    </a:lnTo>
                    <a:lnTo>
                      <a:pt x="64294" y="466725"/>
                    </a:lnTo>
                    <a:lnTo>
                      <a:pt x="0" y="416719"/>
                    </a:lnTo>
                    <a:lnTo>
                      <a:pt x="0" y="280987"/>
                    </a:lnTo>
                    <a:lnTo>
                      <a:pt x="7144" y="150019"/>
                    </a:lnTo>
                    <a:close/>
                  </a:path>
                </a:pathLst>
              </a:custGeom>
              <a:solidFill>
                <a:srgbClr val="0229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5-Point Star 202"/>
              <p:cNvSpPr/>
              <p:nvPr/>
            </p:nvSpPr>
            <p:spPr>
              <a:xfrm>
                <a:off x="3109735" y="5478781"/>
                <a:ext cx="45719" cy="45719"/>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203"/>
              <p:cNvGrpSpPr/>
              <p:nvPr/>
            </p:nvGrpSpPr>
            <p:grpSpPr>
              <a:xfrm>
                <a:off x="2582721" y="5510873"/>
                <a:ext cx="149684" cy="145612"/>
                <a:chOff x="1794938" y="5877272"/>
                <a:chExt cx="904854" cy="880236"/>
              </a:xfrm>
            </p:grpSpPr>
            <p:sp>
              <p:nvSpPr>
                <p:cNvPr id="236" name="Freeform 235"/>
                <p:cNvSpPr/>
                <p:nvPr/>
              </p:nvSpPr>
              <p:spPr>
                <a:xfrm>
                  <a:off x="1794938" y="5877272"/>
                  <a:ext cx="904854" cy="880236"/>
                </a:xfrm>
                <a:custGeom>
                  <a:avLst/>
                  <a:gdLst>
                    <a:gd name="connsiteX0" fmla="*/ 0 w 350044"/>
                    <a:gd name="connsiteY0" fmla="*/ 219075 h 340519"/>
                    <a:gd name="connsiteX1" fmla="*/ 316707 w 350044"/>
                    <a:gd name="connsiteY1" fmla="*/ 69057 h 340519"/>
                    <a:gd name="connsiteX2" fmla="*/ 97632 w 350044"/>
                    <a:gd name="connsiteY2" fmla="*/ 340519 h 340519"/>
                    <a:gd name="connsiteX3" fmla="*/ 176213 w 350044"/>
                    <a:gd name="connsiteY3" fmla="*/ 0 h 340519"/>
                    <a:gd name="connsiteX4" fmla="*/ 254794 w 350044"/>
                    <a:gd name="connsiteY4" fmla="*/ 340519 h 340519"/>
                    <a:gd name="connsiteX5" fmla="*/ 33338 w 350044"/>
                    <a:gd name="connsiteY5" fmla="*/ 66675 h 340519"/>
                    <a:gd name="connsiteX6" fmla="*/ 350044 w 350044"/>
                    <a:gd name="connsiteY6" fmla="*/ 219075 h 340519"/>
                    <a:gd name="connsiteX7" fmla="*/ 0 w 350044"/>
                    <a:gd name="connsiteY7" fmla="*/ 219075 h 34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4" h="340519">
                      <a:moveTo>
                        <a:pt x="0" y="219075"/>
                      </a:moveTo>
                      <a:lnTo>
                        <a:pt x="316707" y="69057"/>
                      </a:lnTo>
                      <a:lnTo>
                        <a:pt x="97632" y="340519"/>
                      </a:lnTo>
                      <a:lnTo>
                        <a:pt x="176213" y="0"/>
                      </a:lnTo>
                      <a:lnTo>
                        <a:pt x="254794" y="340519"/>
                      </a:lnTo>
                      <a:lnTo>
                        <a:pt x="33338" y="66675"/>
                      </a:lnTo>
                      <a:lnTo>
                        <a:pt x="350044" y="219075"/>
                      </a:lnTo>
                      <a:lnTo>
                        <a:pt x="0" y="219075"/>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7" name="Rectangle 236"/>
                <p:cNvSpPr/>
                <p:nvPr/>
              </p:nvSpPr>
              <p:spPr>
                <a:xfrm>
                  <a:off x="2136390" y="6192572"/>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Rectangle 237"/>
                <p:cNvSpPr/>
                <p:nvPr/>
              </p:nvSpPr>
              <p:spPr>
                <a:xfrm rot="3208357">
                  <a:off x="2187098" y="6212126"/>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p:cNvSpPr/>
                <p:nvPr/>
              </p:nvSpPr>
              <p:spPr>
                <a:xfrm rot="18391643" flipH="1">
                  <a:off x="2060892" y="6228795"/>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Rectangle 239"/>
                <p:cNvSpPr/>
                <p:nvPr/>
              </p:nvSpPr>
              <p:spPr>
                <a:xfrm rot="12314626" flipH="1">
                  <a:off x="2104299" y="6336836"/>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1" name="Rectangle 240"/>
                <p:cNvSpPr/>
                <p:nvPr/>
              </p:nvSpPr>
              <p:spPr>
                <a:xfrm rot="12314626" flipH="1">
                  <a:off x="2160932" y="6308077"/>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204"/>
              <p:cNvGrpSpPr/>
              <p:nvPr/>
            </p:nvGrpSpPr>
            <p:grpSpPr>
              <a:xfrm>
                <a:off x="2951637" y="5426701"/>
                <a:ext cx="64181" cy="62435"/>
                <a:chOff x="1794938" y="5877272"/>
                <a:chExt cx="904854" cy="880236"/>
              </a:xfrm>
            </p:grpSpPr>
            <p:sp>
              <p:nvSpPr>
                <p:cNvPr id="230" name="Freeform 229"/>
                <p:cNvSpPr/>
                <p:nvPr/>
              </p:nvSpPr>
              <p:spPr>
                <a:xfrm>
                  <a:off x="1794938" y="5877272"/>
                  <a:ext cx="904854" cy="880236"/>
                </a:xfrm>
                <a:custGeom>
                  <a:avLst/>
                  <a:gdLst>
                    <a:gd name="connsiteX0" fmla="*/ 0 w 350044"/>
                    <a:gd name="connsiteY0" fmla="*/ 219075 h 340519"/>
                    <a:gd name="connsiteX1" fmla="*/ 316707 w 350044"/>
                    <a:gd name="connsiteY1" fmla="*/ 69057 h 340519"/>
                    <a:gd name="connsiteX2" fmla="*/ 97632 w 350044"/>
                    <a:gd name="connsiteY2" fmla="*/ 340519 h 340519"/>
                    <a:gd name="connsiteX3" fmla="*/ 176213 w 350044"/>
                    <a:gd name="connsiteY3" fmla="*/ 0 h 340519"/>
                    <a:gd name="connsiteX4" fmla="*/ 254794 w 350044"/>
                    <a:gd name="connsiteY4" fmla="*/ 340519 h 340519"/>
                    <a:gd name="connsiteX5" fmla="*/ 33338 w 350044"/>
                    <a:gd name="connsiteY5" fmla="*/ 66675 h 340519"/>
                    <a:gd name="connsiteX6" fmla="*/ 350044 w 350044"/>
                    <a:gd name="connsiteY6" fmla="*/ 219075 h 340519"/>
                    <a:gd name="connsiteX7" fmla="*/ 0 w 350044"/>
                    <a:gd name="connsiteY7" fmla="*/ 219075 h 34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4" h="340519">
                      <a:moveTo>
                        <a:pt x="0" y="219075"/>
                      </a:moveTo>
                      <a:lnTo>
                        <a:pt x="316707" y="69057"/>
                      </a:lnTo>
                      <a:lnTo>
                        <a:pt x="97632" y="340519"/>
                      </a:lnTo>
                      <a:lnTo>
                        <a:pt x="176213" y="0"/>
                      </a:lnTo>
                      <a:lnTo>
                        <a:pt x="254794" y="340519"/>
                      </a:lnTo>
                      <a:lnTo>
                        <a:pt x="33338" y="66675"/>
                      </a:lnTo>
                      <a:lnTo>
                        <a:pt x="350044" y="219075"/>
                      </a:lnTo>
                      <a:lnTo>
                        <a:pt x="0" y="219075"/>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1" name="Rectangle 230"/>
                <p:cNvSpPr/>
                <p:nvPr/>
              </p:nvSpPr>
              <p:spPr>
                <a:xfrm>
                  <a:off x="2136390" y="6192572"/>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Rectangle 231"/>
                <p:cNvSpPr/>
                <p:nvPr/>
              </p:nvSpPr>
              <p:spPr>
                <a:xfrm rot="3208357">
                  <a:off x="2187098" y="6212126"/>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3" name="Rectangle 232"/>
                <p:cNvSpPr/>
                <p:nvPr/>
              </p:nvSpPr>
              <p:spPr>
                <a:xfrm rot="18391643" flipH="1">
                  <a:off x="2060892" y="6228795"/>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Rectangle 233"/>
                <p:cNvSpPr/>
                <p:nvPr/>
              </p:nvSpPr>
              <p:spPr>
                <a:xfrm rot="12314626" flipH="1">
                  <a:off x="2104299" y="6336836"/>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5" name="Rectangle 234"/>
                <p:cNvSpPr/>
                <p:nvPr/>
              </p:nvSpPr>
              <p:spPr>
                <a:xfrm rot="12314626" flipH="1">
                  <a:off x="2160932" y="6308077"/>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205"/>
              <p:cNvGrpSpPr/>
              <p:nvPr/>
            </p:nvGrpSpPr>
            <p:grpSpPr>
              <a:xfrm>
                <a:off x="3148920" y="5401301"/>
                <a:ext cx="64181" cy="62435"/>
                <a:chOff x="1794938" y="5877272"/>
                <a:chExt cx="904854" cy="880236"/>
              </a:xfrm>
            </p:grpSpPr>
            <p:sp>
              <p:nvSpPr>
                <p:cNvPr id="224" name="Freeform 223"/>
                <p:cNvSpPr/>
                <p:nvPr/>
              </p:nvSpPr>
              <p:spPr>
                <a:xfrm>
                  <a:off x="1794938" y="5877272"/>
                  <a:ext cx="904854" cy="880236"/>
                </a:xfrm>
                <a:custGeom>
                  <a:avLst/>
                  <a:gdLst>
                    <a:gd name="connsiteX0" fmla="*/ 0 w 350044"/>
                    <a:gd name="connsiteY0" fmla="*/ 219075 h 340519"/>
                    <a:gd name="connsiteX1" fmla="*/ 316707 w 350044"/>
                    <a:gd name="connsiteY1" fmla="*/ 69057 h 340519"/>
                    <a:gd name="connsiteX2" fmla="*/ 97632 w 350044"/>
                    <a:gd name="connsiteY2" fmla="*/ 340519 h 340519"/>
                    <a:gd name="connsiteX3" fmla="*/ 176213 w 350044"/>
                    <a:gd name="connsiteY3" fmla="*/ 0 h 340519"/>
                    <a:gd name="connsiteX4" fmla="*/ 254794 w 350044"/>
                    <a:gd name="connsiteY4" fmla="*/ 340519 h 340519"/>
                    <a:gd name="connsiteX5" fmla="*/ 33338 w 350044"/>
                    <a:gd name="connsiteY5" fmla="*/ 66675 h 340519"/>
                    <a:gd name="connsiteX6" fmla="*/ 350044 w 350044"/>
                    <a:gd name="connsiteY6" fmla="*/ 219075 h 340519"/>
                    <a:gd name="connsiteX7" fmla="*/ 0 w 350044"/>
                    <a:gd name="connsiteY7" fmla="*/ 219075 h 34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4" h="340519">
                      <a:moveTo>
                        <a:pt x="0" y="219075"/>
                      </a:moveTo>
                      <a:lnTo>
                        <a:pt x="316707" y="69057"/>
                      </a:lnTo>
                      <a:lnTo>
                        <a:pt x="97632" y="340519"/>
                      </a:lnTo>
                      <a:lnTo>
                        <a:pt x="176213" y="0"/>
                      </a:lnTo>
                      <a:lnTo>
                        <a:pt x="254794" y="340519"/>
                      </a:lnTo>
                      <a:lnTo>
                        <a:pt x="33338" y="66675"/>
                      </a:lnTo>
                      <a:lnTo>
                        <a:pt x="350044" y="219075"/>
                      </a:lnTo>
                      <a:lnTo>
                        <a:pt x="0" y="219075"/>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Rectangle 224"/>
                <p:cNvSpPr/>
                <p:nvPr/>
              </p:nvSpPr>
              <p:spPr>
                <a:xfrm>
                  <a:off x="2136390" y="6192572"/>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6" name="Rectangle 225"/>
                <p:cNvSpPr/>
                <p:nvPr/>
              </p:nvSpPr>
              <p:spPr>
                <a:xfrm rot="3208357">
                  <a:off x="2187098" y="6212126"/>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7" name="Rectangle 226"/>
                <p:cNvSpPr/>
                <p:nvPr/>
              </p:nvSpPr>
              <p:spPr>
                <a:xfrm rot="18391643" flipH="1">
                  <a:off x="2060892" y="6228795"/>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8" name="Rectangle 227"/>
                <p:cNvSpPr/>
                <p:nvPr/>
              </p:nvSpPr>
              <p:spPr>
                <a:xfrm rot="12314626" flipH="1">
                  <a:off x="2104299" y="6336836"/>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9" name="Rectangle 228"/>
                <p:cNvSpPr/>
                <p:nvPr/>
              </p:nvSpPr>
              <p:spPr>
                <a:xfrm rot="12314626" flipH="1">
                  <a:off x="2160932" y="6308077"/>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6"/>
              <p:cNvGrpSpPr/>
              <p:nvPr/>
            </p:nvGrpSpPr>
            <p:grpSpPr>
              <a:xfrm>
                <a:off x="3056526" y="5596431"/>
                <a:ext cx="64181" cy="62435"/>
                <a:chOff x="1794938" y="5877272"/>
                <a:chExt cx="904854" cy="880236"/>
              </a:xfrm>
            </p:grpSpPr>
            <p:sp>
              <p:nvSpPr>
                <p:cNvPr id="218" name="Freeform 217"/>
                <p:cNvSpPr/>
                <p:nvPr/>
              </p:nvSpPr>
              <p:spPr>
                <a:xfrm>
                  <a:off x="1794938" y="5877272"/>
                  <a:ext cx="904854" cy="880236"/>
                </a:xfrm>
                <a:custGeom>
                  <a:avLst/>
                  <a:gdLst>
                    <a:gd name="connsiteX0" fmla="*/ 0 w 350044"/>
                    <a:gd name="connsiteY0" fmla="*/ 219075 h 340519"/>
                    <a:gd name="connsiteX1" fmla="*/ 316707 w 350044"/>
                    <a:gd name="connsiteY1" fmla="*/ 69057 h 340519"/>
                    <a:gd name="connsiteX2" fmla="*/ 97632 w 350044"/>
                    <a:gd name="connsiteY2" fmla="*/ 340519 h 340519"/>
                    <a:gd name="connsiteX3" fmla="*/ 176213 w 350044"/>
                    <a:gd name="connsiteY3" fmla="*/ 0 h 340519"/>
                    <a:gd name="connsiteX4" fmla="*/ 254794 w 350044"/>
                    <a:gd name="connsiteY4" fmla="*/ 340519 h 340519"/>
                    <a:gd name="connsiteX5" fmla="*/ 33338 w 350044"/>
                    <a:gd name="connsiteY5" fmla="*/ 66675 h 340519"/>
                    <a:gd name="connsiteX6" fmla="*/ 350044 w 350044"/>
                    <a:gd name="connsiteY6" fmla="*/ 219075 h 340519"/>
                    <a:gd name="connsiteX7" fmla="*/ 0 w 350044"/>
                    <a:gd name="connsiteY7" fmla="*/ 219075 h 34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4" h="340519">
                      <a:moveTo>
                        <a:pt x="0" y="219075"/>
                      </a:moveTo>
                      <a:lnTo>
                        <a:pt x="316707" y="69057"/>
                      </a:lnTo>
                      <a:lnTo>
                        <a:pt x="97632" y="340519"/>
                      </a:lnTo>
                      <a:lnTo>
                        <a:pt x="176213" y="0"/>
                      </a:lnTo>
                      <a:lnTo>
                        <a:pt x="254794" y="340519"/>
                      </a:lnTo>
                      <a:lnTo>
                        <a:pt x="33338" y="66675"/>
                      </a:lnTo>
                      <a:lnTo>
                        <a:pt x="350044" y="219075"/>
                      </a:lnTo>
                      <a:lnTo>
                        <a:pt x="0" y="219075"/>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Rectangle 218"/>
                <p:cNvSpPr/>
                <p:nvPr/>
              </p:nvSpPr>
              <p:spPr>
                <a:xfrm>
                  <a:off x="2136390" y="6192572"/>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0" name="Rectangle 219"/>
                <p:cNvSpPr/>
                <p:nvPr/>
              </p:nvSpPr>
              <p:spPr>
                <a:xfrm rot="3208357">
                  <a:off x="2187098" y="6212126"/>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p:cNvSpPr/>
                <p:nvPr/>
              </p:nvSpPr>
              <p:spPr>
                <a:xfrm rot="18391643" flipH="1">
                  <a:off x="2060892" y="6228795"/>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2" name="Rectangle 221"/>
                <p:cNvSpPr/>
                <p:nvPr/>
              </p:nvSpPr>
              <p:spPr>
                <a:xfrm rot="12314626" flipH="1">
                  <a:off x="2104299" y="6336836"/>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Rectangle 222"/>
                <p:cNvSpPr/>
                <p:nvPr/>
              </p:nvSpPr>
              <p:spPr>
                <a:xfrm rot="12314626" flipH="1">
                  <a:off x="2160932" y="6308077"/>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07"/>
              <p:cNvGrpSpPr/>
              <p:nvPr/>
            </p:nvGrpSpPr>
            <p:grpSpPr>
              <a:xfrm>
                <a:off x="3056412" y="5312401"/>
                <a:ext cx="64181" cy="62435"/>
                <a:chOff x="1794938" y="5877272"/>
                <a:chExt cx="904854" cy="880236"/>
              </a:xfrm>
            </p:grpSpPr>
            <p:sp>
              <p:nvSpPr>
                <p:cNvPr id="212" name="Freeform 211"/>
                <p:cNvSpPr/>
                <p:nvPr/>
              </p:nvSpPr>
              <p:spPr>
                <a:xfrm>
                  <a:off x="1794938" y="5877272"/>
                  <a:ext cx="904854" cy="880236"/>
                </a:xfrm>
                <a:custGeom>
                  <a:avLst/>
                  <a:gdLst>
                    <a:gd name="connsiteX0" fmla="*/ 0 w 350044"/>
                    <a:gd name="connsiteY0" fmla="*/ 219075 h 340519"/>
                    <a:gd name="connsiteX1" fmla="*/ 316707 w 350044"/>
                    <a:gd name="connsiteY1" fmla="*/ 69057 h 340519"/>
                    <a:gd name="connsiteX2" fmla="*/ 97632 w 350044"/>
                    <a:gd name="connsiteY2" fmla="*/ 340519 h 340519"/>
                    <a:gd name="connsiteX3" fmla="*/ 176213 w 350044"/>
                    <a:gd name="connsiteY3" fmla="*/ 0 h 340519"/>
                    <a:gd name="connsiteX4" fmla="*/ 254794 w 350044"/>
                    <a:gd name="connsiteY4" fmla="*/ 340519 h 340519"/>
                    <a:gd name="connsiteX5" fmla="*/ 33338 w 350044"/>
                    <a:gd name="connsiteY5" fmla="*/ 66675 h 340519"/>
                    <a:gd name="connsiteX6" fmla="*/ 350044 w 350044"/>
                    <a:gd name="connsiteY6" fmla="*/ 219075 h 340519"/>
                    <a:gd name="connsiteX7" fmla="*/ 0 w 350044"/>
                    <a:gd name="connsiteY7" fmla="*/ 219075 h 34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044" h="340519">
                      <a:moveTo>
                        <a:pt x="0" y="219075"/>
                      </a:moveTo>
                      <a:lnTo>
                        <a:pt x="316707" y="69057"/>
                      </a:lnTo>
                      <a:lnTo>
                        <a:pt x="97632" y="340519"/>
                      </a:lnTo>
                      <a:lnTo>
                        <a:pt x="176213" y="0"/>
                      </a:lnTo>
                      <a:lnTo>
                        <a:pt x="254794" y="340519"/>
                      </a:lnTo>
                      <a:lnTo>
                        <a:pt x="33338" y="66675"/>
                      </a:lnTo>
                      <a:lnTo>
                        <a:pt x="350044" y="219075"/>
                      </a:lnTo>
                      <a:lnTo>
                        <a:pt x="0" y="219075"/>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3" name="Rectangle 212"/>
                <p:cNvSpPr/>
                <p:nvPr/>
              </p:nvSpPr>
              <p:spPr>
                <a:xfrm>
                  <a:off x="2136390" y="6192572"/>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4" name="Rectangle 213"/>
                <p:cNvSpPr/>
                <p:nvPr/>
              </p:nvSpPr>
              <p:spPr>
                <a:xfrm rot="3208357">
                  <a:off x="2187098" y="6212126"/>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5" name="Rectangle 214"/>
                <p:cNvSpPr/>
                <p:nvPr/>
              </p:nvSpPr>
              <p:spPr>
                <a:xfrm rot="18391643" flipH="1">
                  <a:off x="2060892" y="6228795"/>
                  <a:ext cx="2362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6" name="Rectangle 215"/>
                <p:cNvSpPr/>
                <p:nvPr/>
              </p:nvSpPr>
              <p:spPr>
                <a:xfrm rot="12314626" flipH="1">
                  <a:off x="2104299" y="6336836"/>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Rectangle 216"/>
                <p:cNvSpPr/>
                <p:nvPr/>
              </p:nvSpPr>
              <p:spPr>
                <a:xfrm rot="12314626" flipH="1">
                  <a:off x="2160932" y="6308077"/>
                  <a:ext cx="236236" cy="144016"/>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09" name="Picture 22" descr="C:\Users\Robinson\AppData\Local\Microsoft\Windows\Temporary Internet Files\Content.IE5\YEE70QIM\Australia_Grungy_Flag_by_think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b="50000"/>
              <a:stretch/>
            </p:blipFill>
            <p:spPr bwMode="auto">
              <a:xfrm>
                <a:off x="2445098" y="5275491"/>
                <a:ext cx="427291" cy="213645"/>
              </a:xfrm>
              <a:prstGeom prst="rect">
                <a:avLst/>
              </a:prstGeom>
              <a:noFill/>
              <a:extLst>
                <a:ext uri="{909E8E84-426E-40DD-AFC4-6F175D3DCCD1}">
                  <a14:hiddenFill xmlns:a14="http://schemas.microsoft.com/office/drawing/2010/main">
                    <a:solidFill>
                      <a:srgbClr val="FFFFFF"/>
                    </a:solidFill>
                  </a14:hiddenFill>
                </a:ext>
              </a:extLst>
            </p:spPr>
          </p:pic>
          <p:sp>
            <p:nvSpPr>
              <p:cNvPr id="210" name="Freeform 209"/>
              <p:cNvSpPr/>
              <p:nvPr/>
            </p:nvSpPr>
            <p:spPr>
              <a:xfrm>
                <a:off x="2436019" y="5262563"/>
                <a:ext cx="202406" cy="80962"/>
              </a:xfrm>
              <a:custGeom>
                <a:avLst/>
                <a:gdLst>
                  <a:gd name="connsiteX0" fmla="*/ 0 w 202406"/>
                  <a:gd name="connsiteY0" fmla="*/ 0 h 80962"/>
                  <a:gd name="connsiteX1" fmla="*/ 202406 w 202406"/>
                  <a:gd name="connsiteY1" fmla="*/ 2381 h 80962"/>
                  <a:gd name="connsiteX2" fmla="*/ 4762 w 202406"/>
                  <a:gd name="connsiteY2" fmla="*/ 80962 h 80962"/>
                  <a:gd name="connsiteX3" fmla="*/ 0 w 202406"/>
                  <a:gd name="connsiteY3" fmla="*/ 0 h 80962"/>
                </a:gdLst>
                <a:ahLst/>
                <a:cxnLst>
                  <a:cxn ang="0">
                    <a:pos x="connsiteX0" y="connsiteY0"/>
                  </a:cxn>
                  <a:cxn ang="0">
                    <a:pos x="connsiteX1" y="connsiteY1"/>
                  </a:cxn>
                  <a:cxn ang="0">
                    <a:pos x="connsiteX2" y="connsiteY2"/>
                  </a:cxn>
                  <a:cxn ang="0">
                    <a:pos x="connsiteX3" y="connsiteY3"/>
                  </a:cxn>
                </a:cxnLst>
                <a:rect l="l" t="t" r="r" b="b"/>
                <a:pathLst>
                  <a:path w="202406" h="80962">
                    <a:moveTo>
                      <a:pt x="0" y="0"/>
                    </a:moveTo>
                    <a:lnTo>
                      <a:pt x="202406" y="2381"/>
                    </a:lnTo>
                    <a:lnTo>
                      <a:pt x="4762" y="8096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1" name="Freeform 210"/>
              <p:cNvSpPr/>
              <p:nvPr/>
            </p:nvSpPr>
            <p:spPr>
              <a:xfrm>
                <a:off x="2428875" y="5250656"/>
                <a:ext cx="314325" cy="114300"/>
              </a:xfrm>
              <a:custGeom>
                <a:avLst/>
                <a:gdLst>
                  <a:gd name="connsiteX0" fmla="*/ 0 w 314325"/>
                  <a:gd name="connsiteY0" fmla="*/ 114300 h 114300"/>
                  <a:gd name="connsiteX1" fmla="*/ 107156 w 314325"/>
                  <a:gd name="connsiteY1" fmla="*/ 71438 h 114300"/>
                  <a:gd name="connsiteX2" fmla="*/ 185738 w 314325"/>
                  <a:gd name="connsiteY2" fmla="*/ 38100 h 114300"/>
                  <a:gd name="connsiteX3" fmla="*/ 314325 w 314325"/>
                  <a:gd name="connsiteY3" fmla="*/ 0 h 114300"/>
                </a:gdLst>
                <a:ahLst/>
                <a:cxnLst>
                  <a:cxn ang="0">
                    <a:pos x="connsiteX0" y="connsiteY0"/>
                  </a:cxn>
                  <a:cxn ang="0">
                    <a:pos x="connsiteX1" y="connsiteY1"/>
                  </a:cxn>
                  <a:cxn ang="0">
                    <a:pos x="connsiteX2" y="connsiteY2"/>
                  </a:cxn>
                  <a:cxn ang="0">
                    <a:pos x="connsiteX3" y="connsiteY3"/>
                  </a:cxn>
                </a:cxnLst>
                <a:rect l="l" t="t" r="r" b="b"/>
                <a:pathLst>
                  <a:path w="314325" h="114300">
                    <a:moveTo>
                      <a:pt x="0" y="114300"/>
                    </a:moveTo>
                    <a:lnTo>
                      <a:pt x="107156" y="71438"/>
                    </a:lnTo>
                    <a:lnTo>
                      <a:pt x="185738" y="38100"/>
                    </a:lnTo>
                    <a:lnTo>
                      <a:pt x="314325" y="0"/>
                    </a:ln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Group 186"/>
            <p:cNvGrpSpPr/>
            <p:nvPr/>
          </p:nvGrpSpPr>
          <p:grpSpPr>
            <a:xfrm>
              <a:off x="3726656" y="3871103"/>
              <a:ext cx="892969" cy="876300"/>
              <a:chOff x="3726656" y="3500438"/>
              <a:chExt cx="892969" cy="876300"/>
            </a:xfrm>
          </p:grpSpPr>
          <p:sp>
            <p:nvSpPr>
              <p:cNvPr id="198" name="Freeform 197"/>
              <p:cNvSpPr/>
              <p:nvPr/>
            </p:nvSpPr>
            <p:spPr>
              <a:xfrm>
                <a:off x="3726656" y="3502819"/>
                <a:ext cx="890588" cy="419100"/>
              </a:xfrm>
              <a:custGeom>
                <a:avLst/>
                <a:gdLst>
                  <a:gd name="connsiteX0" fmla="*/ 0 w 890588"/>
                  <a:gd name="connsiteY0" fmla="*/ 233362 h 411956"/>
                  <a:gd name="connsiteX1" fmla="*/ 169069 w 890588"/>
                  <a:gd name="connsiteY1" fmla="*/ 95250 h 411956"/>
                  <a:gd name="connsiteX2" fmla="*/ 342900 w 890588"/>
                  <a:gd name="connsiteY2" fmla="*/ 0 h 411956"/>
                  <a:gd name="connsiteX3" fmla="*/ 771525 w 890588"/>
                  <a:gd name="connsiteY3" fmla="*/ 7144 h 411956"/>
                  <a:gd name="connsiteX4" fmla="*/ 890588 w 890588"/>
                  <a:gd name="connsiteY4" fmla="*/ 292894 h 411956"/>
                  <a:gd name="connsiteX5" fmla="*/ 862013 w 890588"/>
                  <a:gd name="connsiteY5" fmla="*/ 411956 h 411956"/>
                  <a:gd name="connsiteX6" fmla="*/ 197644 w 890588"/>
                  <a:gd name="connsiteY6" fmla="*/ 411956 h 411956"/>
                  <a:gd name="connsiteX7" fmla="*/ 157163 w 890588"/>
                  <a:gd name="connsiteY7" fmla="*/ 292894 h 411956"/>
                  <a:gd name="connsiteX8" fmla="*/ 0 w 890588"/>
                  <a:gd name="connsiteY8" fmla="*/ 233362 h 4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588" h="411956">
                    <a:moveTo>
                      <a:pt x="0" y="233362"/>
                    </a:moveTo>
                    <a:lnTo>
                      <a:pt x="169069" y="95250"/>
                    </a:lnTo>
                    <a:lnTo>
                      <a:pt x="342900" y="0"/>
                    </a:lnTo>
                    <a:lnTo>
                      <a:pt x="771525" y="7144"/>
                    </a:lnTo>
                    <a:lnTo>
                      <a:pt x="890588" y="292894"/>
                    </a:lnTo>
                    <a:lnTo>
                      <a:pt x="862013" y="411956"/>
                    </a:lnTo>
                    <a:lnTo>
                      <a:pt x="197644" y="411956"/>
                    </a:lnTo>
                    <a:lnTo>
                      <a:pt x="157163" y="292894"/>
                    </a:lnTo>
                    <a:lnTo>
                      <a:pt x="0" y="2333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9" name="Freeform 198"/>
              <p:cNvSpPr/>
              <p:nvPr/>
            </p:nvSpPr>
            <p:spPr>
              <a:xfrm>
                <a:off x="3729038" y="3500438"/>
                <a:ext cx="890587" cy="419100"/>
              </a:xfrm>
              <a:custGeom>
                <a:avLst/>
                <a:gdLst>
                  <a:gd name="connsiteX0" fmla="*/ 197643 w 890587"/>
                  <a:gd name="connsiteY0" fmla="*/ 414337 h 419100"/>
                  <a:gd name="connsiteX1" fmla="*/ 154781 w 890587"/>
                  <a:gd name="connsiteY1" fmla="*/ 297656 h 419100"/>
                  <a:gd name="connsiteX2" fmla="*/ 0 w 890587"/>
                  <a:gd name="connsiteY2" fmla="*/ 233362 h 419100"/>
                  <a:gd name="connsiteX3" fmla="*/ 164306 w 890587"/>
                  <a:gd name="connsiteY3" fmla="*/ 95250 h 419100"/>
                  <a:gd name="connsiteX4" fmla="*/ 342900 w 890587"/>
                  <a:gd name="connsiteY4" fmla="*/ 0 h 419100"/>
                  <a:gd name="connsiteX5" fmla="*/ 769143 w 890587"/>
                  <a:gd name="connsiteY5" fmla="*/ 9525 h 419100"/>
                  <a:gd name="connsiteX6" fmla="*/ 890587 w 890587"/>
                  <a:gd name="connsiteY6" fmla="*/ 295275 h 419100"/>
                  <a:gd name="connsiteX7" fmla="*/ 857250 w 890587"/>
                  <a:gd name="connsiteY7"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87" h="419100">
                    <a:moveTo>
                      <a:pt x="197643" y="414337"/>
                    </a:moveTo>
                    <a:lnTo>
                      <a:pt x="154781" y="297656"/>
                    </a:lnTo>
                    <a:lnTo>
                      <a:pt x="0" y="233362"/>
                    </a:lnTo>
                    <a:lnTo>
                      <a:pt x="164306" y="95250"/>
                    </a:lnTo>
                    <a:lnTo>
                      <a:pt x="342900" y="0"/>
                    </a:lnTo>
                    <a:lnTo>
                      <a:pt x="769143" y="9525"/>
                    </a:lnTo>
                    <a:lnTo>
                      <a:pt x="890587" y="295275"/>
                    </a:lnTo>
                    <a:lnTo>
                      <a:pt x="857250" y="4191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0" name="Freeform 199"/>
              <p:cNvSpPr/>
              <p:nvPr/>
            </p:nvSpPr>
            <p:spPr>
              <a:xfrm>
                <a:off x="3926681" y="3917156"/>
                <a:ext cx="657225" cy="459582"/>
              </a:xfrm>
              <a:custGeom>
                <a:avLst/>
                <a:gdLst>
                  <a:gd name="connsiteX0" fmla="*/ 0 w 657225"/>
                  <a:gd name="connsiteY0" fmla="*/ 0 h 459582"/>
                  <a:gd name="connsiteX1" fmla="*/ 69057 w 657225"/>
                  <a:gd name="connsiteY1" fmla="*/ 271463 h 459582"/>
                  <a:gd name="connsiteX2" fmla="*/ 40482 w 657225"/>
                  <a:gd name="connsiteY2" fmla="*/ 459582 h 459582"/>
                  <a:gd name="connsiteX3" fmla="*/ 357188 w 657225"/>
                  <a:gd name="connsiteY3" fmla="*/ 400050 h 459582"/>
                  <a:gd name="connsiteX4" fmla="*/ 511969 w 657225"/>
                  <a:gd name="connsiteY4" fmla="*/ 297657 h 459582"/>
                  <a:gd name="connsiteX5" fmla="*/ 592932 w 657225"/>
                  <a:gd name="connsiteY5" fmla="*/ 223838 h 459582"/>
                  <a:gd name="connsiteX6" fmla="*/ 657225 w 657225"/>
                  <a:gd name="connsiteY6" fmla="*/ 0 h 459582"/>
                  <a:gd name="connsiteX7" fmla="*/ 0 w 657225"/>
                  <a:gd name="connsiteY7" fmla="*/ 0 h 45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225" h="459582">
                    <a:moveTo>
                      <a:pt x="0" y="0"/>
                    </a:moveTo>
                    <a:lnTo>
                      <a:pt x="69057" y="271463"/>
                    </a:lnTo>
                    <a:lnTo>
                      <a:pt x="40482" y="459582"/>
                    </a:lnTo>
                    <a:lnTo>
                      <a:pt x="357188" y="400050"/>
                    </a:lnTo>
                    <a:lnTo>
                      <a:pt x="511969" y="297657"/>
                    </a:lnTo>
                    <a:lnTo>
                      <a:pt x="592932" y="223838"/>
                    </a:lnTo>
                    <a:lnTo>
                      <a:pt x="657225" y="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1" name="Freeform 200"/>
              <p:cNvSpPr/>
              <p:nvPr/>
            </p:nvSpPr>
            <p:spPr>
              <a:xfrm>
                <a:off x="3929063" y="3905250"/>
                <a:ext cx="657225" cy="471488"/>
              </a:xfrm>
              <a:custGeom>
                <a:avLst/>
                <a:gdLst>
                  <a:gd name="connsiteX0" fmla="*/ 0 w 657225"/>
                  <a:gd name="connsiteY0" fmla="*/ 7144 h 464344"/>
                  <a:gd name="connsiteX1" fmla="*/ 66675 w 657225"/>
                  <a:gd name="connsiteY1" fmla="*/ 280987 h 464344"/>
                  <a:gd name="connsiteX2" fmla="*/ 42862 w 657225"/>
                  <a:gd name="connsiteY2" fmla="*/ 464344 h 464344"/>
                  <a:gd name="connsiteX3" fmla="*/ 359568 w 657225"/>
                  <a:gd name="connsiteY3" fmla="*/ 404812 h 464344"/>
                  <a:gd name="connsiteX4" fmla="*/ 511968 w 657225"/>
                  <a:gd name="connsiteY4" fmla="*/ 300037 h 464344"/>
                  <a:gd name="connsiteX5" fmla="*/ 590550 w 657225"/>
                  <a:gd name="connsiteY5" fmla="*/ 230981 h 464344"/>
                  <a:gd name="connsiteX6" fmla="*/ 657225 w 657225"/>
                  <a:gd name="connsiteY6" fmla="*/ 0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464344">
                    <a:moveTo>
                      <a:pt x="0" y="7144"/>
                    </a:moveTo>
                    <a:lnTo>
                      <a:pt x="66675" y="280987"/>
                    </a:lnTo>
                    <a:lnTo>
                      <a:pt x="42862" y="464344"/>
                    </a:lnTo>
                    <a:lnTo>
                      <a:pt x="359568" y="404812"/>
                    </a:lnTo>
                    <a:lnTo>
                      <a:pt x="511968" y="300037"/>
                    </a:lnTo>
                    <a:lnTo>
                      <a:pt x="590550" y="230981"/>
                    </a:lnTo>
                    <a:lnTo>
                      <a:pt x="657225"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0" name="Freeform 189"/>
            <p:cNvSpPr/>
            <p:nvPr/>
          </p:nvSpPr>
          <p:spPr>
            <a:xfrm>
              <a:off x="1790700" y="4654534"/>
              <a:ext cx="552450" cy="478631"/>
            </a:xfrm>
            <a:custGeom>
              <a:avLst/>
              <a:gdLst>
                <a:gd name="connsiteX0" fmla="*/ 157163 w 552450"/>
                <a:gd name="connsiteY0" fmla="*/ 0 h 478631"/>
                <a:gd name="connsiteX1" fmla="*/ 59531 w 552450"/>
                <a:gd name="connsiteY1" fmla="*/ 83344 h 478631"/>
                <a:gd name="connsiteX2" fmla="*/ 26194 w 552450"/>
                <a:gd name="connsiteY2" fmla="*/ 111919 h 478631"/>
                <a:gd name="connsiteX3" fmla="*/ 11906 w 552450"/>
                <a:gd name="connsiteY3" fmla="*/ 159544 h 478631"/>
                <a:gd name="connsiteX4" fmla="*/ 0 w 552450"/>
                <a:gd name="connsiteY4" fmla="*/ 271462 h 478631"/>
                <a:gd name="connsiteX5" fmla="*/ 4763 w 552450"/>
                <a:gd name="connsiteY5" fmla="*/ 378619 h 478631"/>
                <a:gd name="connsiteX6" fmla="*/ 19050 w 552450"/>
                <a:gd name="connsiteY6" fmla="*/ 431006 h 478631"/>
                <a:gd name="connsiteX7" fmla="*/ 59531 w 552450"/>
                <a:gd name="connsiteY7" fmla="*/ 450056 h 478631"/>
                <a:gd name="connsiteX8" fmla="*/ 180975 w 552450"/>
                <a:gd name="connsiteY8" fmla="*/ 478631 h 478631"/>
                <a:gd name="connsiteX9" fmla="*/ 304800 w 552450"/>
                <a:gd name="connsiteY9" fmla="*/ 304800 h 478631"/>
                <a:gd name="connsiteX10" fmla="*/ 552450 w 552450"/>
                <a:gd name="connsiteY10" fmla="*/ 269081 h 478631"/>
                <a:gd name="connsiteX11" fmla="*/ 488156 w 552450"/>
                <a:gd name="connsiteY11" fmla="*/ 211931 h 478631"/>
                <a:gd name="connsiteX12" fmla="*/ 442913 w 552450"/>
                <a:gd name="connsiteY12" fmla="*/ 147637 h 478631"/>
                <a:gd name="connsiteX13" fmla="*/ 440531 w 552450"/>
                <a:gd name="connsiteY13" fmla="*/ 135731 h 478631"/>
                <a:gd name="connsiteX14" fmla="*/ 531019 w 552450"/>
                <a:gd name="connsiteY14" fmla="*/ 38100 h 478631"/>
                <a:gd name="connsiteX15" fmla="*/ 400050 w 552450"/>
                <a:gd name="connsiteY15" fmla="*/ 16669 h 478631"/>
                <a:gd name="connsiteX16" fmla="*/ 247650 w 552450"/>
                <a:gd name="connsiteY16" fmla="*/ 4762 h 478631"/>
                <a:gd name="connsiteX17" fmla="*/ 157163 w 552450"/>
                <a:gd name="connsiteY17" fmla="*/ 0 h 47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450" h="478631">
                  <a:moveTo>
                    <a:pt x="157163" y="0"/>
                  </a:moveTo>
                  <a:lnTo>
                    <a:pt x="59531" y="83344"/>
                  </a:lnTo>
                  <a:lnTo>
                    <a:pt x="26194" y="111919"/>
                  </a:lnTo>
                  <a:lnTo>
                    <a:pt x="11906" y="159544"/>
                  </a:lnTo>
                  <a:lnTo>
                    <a:pt x="0" y="271462"/>
                  </a:lnTo>
                  <a:lnTo>
                    <a:pt x="4763" y="378619"/>
                  </a:lnTo>
                  <a:lnTo>
                    <a:pt x="19050" y="431006"/>
                  </a:lnTo>
                  <a:lnTo>
                    <a:pt x="59531" y="450056"/>
                  </a:lnTo>
                  <a:lnTo>
                    <a:pt x="180975" y="478631"/>
                  </a:lnTo>
                  <a:lnTo>
                    <a:pt x="304800" y="304800"/>
                  </a:lnTo>
                  <a:lnTo>
                    <a:pt x="552450" y="269081"/>
                  </a:lnTo>
                  <a:lnTo>
                    <a:pt x="488156" y="211931"/>
                  </a:lnTo>
                  <a:lnTo>
                    <a:pt x="442913" y="147637"/>
                  </a:lnTo>
                  <a:lnTo>
                    <a:pt x="440531" y="135731"/>
                  </a:lnTo>
                  <a:lnTo>
                    <a:pt x="531019" y="38100"/>
                  </a:lnTo>
                  <a:lnTo>
                    <a:pt x="400050" y="16669"/>
                  </a:lnTo>
                  <a:lnTo>
                    <a:pt x="247650" y="4762"/>
                  </a:lnTo>
                  <a:lnTo>
                    <a:pt x="157163" y="0"/>
                  </a:lnTo>
                  <a:close/>
                </a:path>
              </a:pathLst>
            </a:cu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Freeform 190"/>
            <p:cNvSpPr/>
            <p:nvPr/>
          </p:nvSpPr>
          <p:spPr>
            <a:xfrm>
              <a:off x="2228850" y="4659296"/>
              <a:ext cx="407194" cy="276225"/>
            </a:xfrm>
            <a:custGeom>
              <a:avLst/>
              <a:gdLst>
                <a:gd name="connsiteX0" fmla="*/ 0 w 407194"/>
                <a:gd name="connsiteY0" fmla="*/ 128588 h 276225"/>
                <a:gd name="connsiteX1" fmla="*/ 30956 w 407194"/>
                <a:gd name="connsiteY1" fmla="*/ 180975 h 276225"/>
                <a:gd name="connsiteX2" fmla="*/ 71438 w 407194"/>
                <a:gd name="connsiteY2" fmla="*/ 230982 h 276225"/>
                <a:gd name="connsiteX3" fmla="*/ 121444 w 407194"/>
                <a:gd name="connsiteY3" fmla="*/ 269082 h 276225"/>
                <a:gd name="connsiteX4" fmla="*/ 240506 w 407194"/>
                <a:gd name="connsiteY4" fmla="*/ 273844 h 276225"/>
                <a:gd name="connsiteX5" fmla="*/ 357188 w 407194"/>
                <a:gd name="connsiteY5" fmla="*/ 276225 h 276225"/>
                <a:gd name="connsiteX6" fmla="*/ 407194 w 407194"/>
                <a:gd name="connsiteY6" fmla="*/ 245269 h 276225"/>
                <a:gd name="connsiteX7" fmla="*/ 404813 w 407194"/>
                <a:gd name="connsiteY7" fmla="*/ 166688 h 276225"/>
                <a:gd name="connsiteX8" fmla="*/ 402431 w 407194"/>
                <a:gd name="connsiteY8" fmla="*/ 109538 h 276225"/>
                <a:gd name="connsiteX9" fmla="*/ 383381 w 407194"/>
                <a:gd name="connsiteY9" fmla="*/ 64294 h 276225"/>
                <a:gd name="connsiteX10" fmla="*/ 330994 w 407194"/>
                <a:gd name="connsiteY10" fmla="*/ 40482 h 276225"/>
                <a:gd name="connsiteX11" fmla="*/ 280988 w 407194"/>
                <a:gd name="connsiteY11" fmla="*/ 14288 h 276225"/>
                <a:gd name="connsiteX12" fmla="*/ 197644 w 407194"/>
                <a:gd name="connsiteY12" fmla="*/ 2382 h 276225"/>
                <a:gd name="connsiteX13" fmla="*/ 154781 w 407194"/>
                <a:gd name="connsiteY13" fmla="*/ 0 h 276225"/>
                <a:gd name="connsiteX14" fmla="*/ 107156 w 407194"/>
                <a:gd name="connsiteY14" fmla="*/ 28575 h 276225"/>
                <a:gd name="connsiteX15" fmla="*/ 78581 w 407194"/>
                <a:gd name="connsiteY15" fmla="*/ 50007 h 276225"/>
                <a:gd name="connsiteX16" fmla="*/ 0 w 407194"/>
                <a:gd name="connsiteY16" fmla="*/ 1285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7194" h="276225">
                  <a:moveTo>
                    <a:pt x="0" y="128588"/>
                  </a:moveTo>
                  <a:lnTo>
                    <a:pt x="30956" y="180975"/>
                  </a:lnTo>
                  <a:lnTo>
                    <a:pt x="71438" y="230982"/>
                  </a:lnTo>
                  <a:lnTo>
                    <a:pt x="121444" y="269082"/>
                  </a:lnTo>
                  <a:lnTo>
                    <a:pt x="240506" y="273844"/>
                  </a:lnTo>
                  <a:lnTo>
                    <a:pt x="357188" y="276225"/>
                  </a:lnTo>
                  <a:lnTo>
                    <a:pt x="407194" y="245269"/>
                  </a:lnTo>
                  <a:cubicBezTo>
                    <a:pt x="406400" y="219075"/>
                    <a:pt x="405607" y="192882"/>
                    <a:pt x="404813" y="166688"/>
                  </a:cubicBezTo>
                  <a:lnTo>
                    <a:pt x="402431" y="109538"/>
                  </a:lnTo>
                  <a:lnTo>
                    <a:pt x="383381" y="64294"/>
                  </a:lnTo>
                  <a:lnTo>
                    <a:pt x="330994" y="40482"/>
                  </a:lnTo>
                  <a:lnTo>
                    <a:pt x="280988" y="14288"/>
                  </a:lnTo>
                  <a:lnTo>
                    <a:pt x="197644" y="2382"/>
                  </a:lnTo>
                  <a:lnTo>
                    <a:pt x="154781" y="0"/>
                  </a:lnTo>
                  <a:lnTo>
                    <a:pt x="107156" y="28575"/>
                  </a:lnTo>
                  <a:lnTo>
                    <a:pt x="78581" y="50007"/>
                  </a:lnTo>
                  <a:lnTo>
                    <a:pt x="0" y="128588"/>
                  </a:ln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Freeform 191"/>
            <p:cNvSpPr/>
            <p:nvPr/>
          </p:nvSpPr>
          <p:spPr>
            <a:xfrm>
              <a:off x="3952875" y="4475940"/>
              <a:ext cx="857250" cy="500063"/>
            </a:xfrm>
            <a:custGeom>
              <a:avLst/>
              <a:gdLst>
                <a:gd name="connsiteX0" fmla="*/ 0 w 857250"/>
                <a:gd name="connsiteY0" fmla="*/ 302419 h 500063"/>
                <a:gd name="connsiteX1" fmla="*/ 0 w 857250"/>
                <a:gd name="connsiteY1" fmla="*/ 302419 h 500063"/>
                <a:gd name="connsiteX2" fmla="*/ 16669 w 857250"/>
                <a:gd name="connsiteY2" fmla="*/ 316706 h 500063"/>
                <a:gd name="connsiteX3" fmla="*/ 23813 w 857250"/>
                <a:gd name="connsiteY3" fmla="*/ 321469 h 500063"/>
                <a:gd name="connsiteX4" fmla="*/ 35719 w 857250"/>
                <a:gd name="connsiteY4" fmla="*/ 330994 h 500063"/>
                <a:gd name="connsiteX5" fmla="*/ 45244 w 857250"/>
                <a:gd name="connsiteY5" fmla="*/ 340519 h 500063"/>
                <a:gd name="connsiteX6" fmla="*/ 52388 w 857250"/>
                <a:gd name="connsiteY6" fmla="*/ 347663 h 500063"/>
                <a:gd name="connsiteX7" fmla="*/ 59531 w 857250"/>
                <a:gd name="connsiteY7" fmla="*/ 352425 h 500063"/>
                <a:gd name="connsiteX8" fmla="*/ 64294 w 857250"/>
                <a:gd name="connsiteY8" fmla="*/ 359569 h 500063"/>
                <a:gd name="connsiteX9" fmla="*/ 71438 w 857250"/>
                <a:gd name="connsiteY9" fmla="*/ 364331 h 500063"/>
                <a:gd name="connsiteX10" fmla="*/ 73819 w 857250"/>
                <a:gd name="connsiteY10" fmla="*/ 371475 h 500063"/>
                <a:gd name="connsiteX11" fmla="*/ 83344 w 857250"/>
                <a:gd name="connsiteY11" fmla="*/ 385763 h 500063"/>
                <a:gd name="connsiteX12" fmla="*/ 88106 w 857250"/>
                <a:gd name="connsiteY12" fmla="*/ 392906 h 500063"/>
                <a:gd name="connsiteX13" fmla="*/ 92869 w 857250"/>
                <a:gd name="connsiteY13" fmla="*/ 400050 h 500063"/>
                <a:gd name="connsiteX14" fmla="*/ 95250 w 857250"/>
                <a:gd name="connsiteY14" fmla="*/ 407194 h 500063"/>
                <a:gd name="connsiteX15" fmla="*/ 102394 w 857250"/>
                <a:gd name="connsiteY15" fmla="*/ 411956 h 500063"/>
                <a:gd name="connsiteX16" fmla="*/ 109538 w 857250"/>
                <a:gd name="connsiteY16" fmla="*/ 419100 h 500063"/>
                <a:gd name="connsiteX17" fmla="*/ 111919 w 857250"/>
                <a:gd name="connsiteY17" fmla="*/ 426244 h 500063"/>
                <a:gd name="connsiteX18" fmla="*/ 126206 w 857250"/>
                <a:gd name="connsiteY18" fmla="*/ 445294 h 500063"/>
                <a:gd name="connsiteX19" fmla="*/ 245269 w 857250"/>
                <a:gd name="connsiteY19" fmla="*/ 326231 h 500063"/>
                <a:gd name="connsiteX20" fmla="*/ 228600 w 857250"/>
                <a:gd name="connsiteY20" fmla="*/ 438150 h 500063"/>
                <a:gd name="connsiteX21" fmla="*/ 309563 w 857250"/>
                <a:gd name="connsiteY21" fmla="*/ 423863 h 500063"/>
                <a:gd name="connsiteX22" fmla="*/ 626269 w 857250"/>
                <a:gd name="connsiteY22" fmla="*/ 373856 h 500063"/>
                <a:gd name="connsiteX23" fmla="*/ 847725 w 857250"/>
                <a:gd name="connsiteY23" fmla="*/ 500063 h 500063"/>
                <a:gd name="connsiteX24" fmla="*/ 854869 w 857250"/>
                <a:gd name="connsiteY24" fmla="*/ 461963 h 500063"/>
                <a:gd name="connsiteX25" fmla="*/ 857250 w 857250"/>
                <a:gd name="connsiteY25" fmla="*/ 269081 h 500063"/>
                <a:gd name="connsiteX26" fmla="*/ 850106 w 857250"/>
                <a:gd name="connsiteY26" fmla="*/ 130969 h 500063"/>
                <a:gd name="connsiteX27" fmla="*/ 828675 w 857250"/>
                <a:gd name="connsiteY27" fmla="*/ 90488 h 500063"/>
                <a:gd name="connsiteX28" fmla="*/ 714375 w 857250"/>
                <a:gd name="connsiteY28" fmla="*/ 38100 h 500063"/>
                <a:gd name="connsiteX29" fmla="*/ 578644 w 857250"/>
                <a:gd name="connsiteY29" fmla="*/ 0 h 500063"/>
                <a:gd name="connsiteX30" fmla="*/ 564356 w 857250"/>
                <a:gd name="connsiteY30" fmla="*/ 38100 h 500063"/>
                <a:gd name="connsiteX31" fmla="*/ 466725 w 857250"/>
                <a:gd name="connsiteY31" fmla="*/ 126206 h 500063"/>
                <a:gd name="connsiteX32" fmla="*/ 338138 w 857250"/>
                <a:gd name="connsiteY32" fmla="*/ 209550 h 500063"/>
                <a:gd name="connsiteX33" fmla="*/ 0 w 857250"/>
                <a:gd name="connsiteY33" fmla="*/ 302419 h 50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7250" h="500063">
                  <a:moveTo>
                    <a:pt x="0" y="302419"/>
                  </a:moveTo>
                  <a:lnTo>
                    <a:pt x="0" y="302419"/>
                  </a:lnTo>
                  <a:cubicBezTo>
                    <a:pt x="5556" y="307181"/>
                    <a:pt x="10955" y="312135"/>
                    <a:pt x="16669" y="316706"/>
                  </a:cubicBezTo>
                  <a:cubicBezTo>
                    <a:pt x="18904" y="318494"/>
                    <a:pt x="21789" y="319445"/>
                    <a:pt x="23813" y="321469"/>
                  </a:cubicBezTo>
                  <a:cubicBezTo>
                    <a:pt x="34583" y="332240"/>
                    <a:pt x="21811" y="326359"/>
                    <a:pt x="35719" y="330994"/>
                  </a:cubicBezTo>
                  <a:cubicBezTo>
                    <a:pt x="40254" y="344602"/>
                    <a:pt x="34358" y="333262"/>
                    <a:pt x="45244" y="340519"/>
                  </a:cubicBezTo>
                  <a:cubicBezTo>
                    <a:pt x="48046" y="342387"/>
                    <a:pt x="49801" y="345507"/>
                    <a:pt x="52388" y="347663"/>
                  </a:cubicBezTo>
                  <a:cubicBezTo>
                    <a:pt x="54586" y="349495"/>
                    <a:pt x="57150" y="350838"/>
                    <a:pt x="59531" y="352425"/>
                  </a:cubicBezTo>
                  <a:cubicBezTo>
                    <a:pt x="61119" y="354806"/>
                    <a:pt x="62270" y="357545"/>
                    <a:pt x="64294" y="359569"/>
                  </a:cubicBezTo>
                  <a:cubicBezTo>
                    <a:pt x="66318" y="361593"/>
                    <a:pt x="69650" y="362096"/>
                    <a:pt x="71438" y="364331"/>
                  </a:cubicBezTo>
                  <a:cubicBezTo>
                    <a:pt x="73006" y="366291"/>
                    <a:pt x="72600" y="369281"/>
                    <a:pt x="73819" y="371475"/>
                  </a:cubicBezTo>
                  <a:cubicBezTo>
                    <a:pt x="76599" y="376479"/>
                    <a:pt x="80169" y="381000"/>
                    <a:pt x="83344" y="385763"/>
                  </a:cubicBezTo>
                  <a:lnTo>
                    <a:pt x="88106" y="392906"/>
                  </a:lnTo>
                  <a:lnTo>
                    <a:pt x="92869" y="400050"/>
                  </a:lnTo>
                  <a:cubicBezTo>
                    <a:pt x="93663" y="402431"/>
                    <a:pt x="93682" y="405234"/>
                    <a:pt x="95250" y="407194"/>
                  </a:cubicBezTo>
                  <a:cubicBezTo>
                    <a:pt x="97038" y="409429"/>
                    <a:pt x="100195" y="410124"/>
                    <a:pt x="102394" y="411956"/>
                  </a:cubicBezTo>
                  <a:cubicBezTo>
                    <a:pt x="104981" y="414112"/>
                    <a:pt x="107157" y="416719"/>
                    <a:pt x="109538" y="419100"/>
                  </a:cubicBezTo>
                  <a:cubicBezTo>
                    <a:pt x="110332" y="421481"/>
                    <a:pt x="110700" y="424050"/>
                    <a:pt x="111919" y="426244"/>
                  </a:cubicBezTo>
                  <a:cubicBezTo>
                    <a:pt x="118649" y="438357"/>
                    <a:pt x="118982" y="438069"/>
                    <a:pt x="126206" y="445294"/>
                  </a:cubicBezTo>
                  <a:lnTo>
                    <a:pt x="245269" y="326231"/>
                  </a:lnTo>
                  <a:lnTo>
                    <a:pt x="228600" y="438150"/>
                  </a:lnTo>
                  <a:lnTo>
                    <a:pt x="309563" y="423863"/>
                  </a:lnTo>
                  <a:lnTo>
                    <a:pt x="626269" y="373856"/>
                  </a:lnTo>
                  <a:lnTo>
                    <a:pt x="847725" y="500063"/>
                  </a:lnTo>
                  <a:lnTo>
                    <a:pt x="854869" y="461963"/>
                  </a:lnTo>
                  <a:cubicBezTo>
                    <a:pt x="855663" y="397669"/>
                    <a:pt x="856456" y="333375"/>
                    <a:pt x="857250" y="269081"/>
                  </a:cubicBezTo>
                  <a:lnTo>
                    <a:pt x="850106" y="130969"/>
                  </a:lnTo>
                  <a:lnTo>
                    <a:pt x="828675" y="90488"/>
                  </a:lnTo>
                  <a:lnTo>
                    <a:pt x="714375" y="38100"/>
                  </a:lnTo>
                  <a:lnTo>
                    <a:pt x="578644" y="0"/>
                  </a:lnTo>
                  <a:lnTo>
                    <a:pt x="564356" y="38100"/>
                  </a:lnTo>
                  <a:lnTo>
                    <a:pt x="466725" y="126206"/>
                  </a:lnTo>
                  <a:lnTo>
                    <a:pt x="338138" y="209550"/>
                  </a:lnTo>
                  <a:lnTo>
                    <a:pt x="0" y="302419"/>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Freeform 192"/>
            <p:cNvSpPr/>
            <p:nvPr/>
          </p:nvSpPr>
          <p:spPr>
            <a:xfrm>
              <a:off x="4307681" y="5592746"/>
              <a:ext cx="333375" cy="269082"/>
            </a:xfrm>
            <a:custGeom>
              <a:avLst/>
              <a:gdLst>
                <a:gd name="connsiteX0" fmla="*/ 0 w 333375"/>
                <a:gd name="connsiteY0" fmla="*/ 119063 h 269082"/>
                <a:gd name="connsiteX1" fmla="*/ 50007 w 333375"/>
                <a:gd name="connsiteY1" fmla="*/ 59532 h 269082"/>
                <a:gd name="connsiteX2" fmla="*/ 145257 w 333375"/>
                <a:gd name="connsiteY2" fmla="*/ 0 h 269082"/>
                <a:gd name="connsiteX3" fmla="*/ 302419 w 333375"/>
                <a:gd name="connsiteY3" fmla="*/ 54769 h 269082"/>
                <a:gd name="connsiteX4" fmla="*/ 314325 w 333375"/>
                <a:gd name="connsiteY4" fmla="*/ 114300 h 269082"/>
                <a:gd name="connsiteX5" fmla="*/ 333375 w 333375"/>
                <a:gd name="connsiteY5" fmla="*/ 214313 h 269082"/>
                <a:gd name="connsiteX6" fmla="*/ 240507 w 333375"/>
                <a:gd name="connsiteY6" fmla="*/ 269082 h 269082"/>
                <a:gd name="connsiteX7" fmla="*/ 7144 w 333375"/>
                <a:gd name="connsiteY7" fmla="*/ 257175 h 269082"/>
                <a:gd name="connsiteX8" fmla="*/ 0 w 333375"/>
                <a:gd name="connsiteY8" fmla="*/ 119063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 h="269082">
                  <a:moveTo>
                    <a:pt x="0" y="119063"/>
                  </a:moveTo>
                  <a:lnTo>
                    <a:pt x="50007" y="59532"/>
                  </a:lnTo>
                  <a:lnTo>
                    <a:pt x="145257" y="0"/>
                  </a:lnTo>
                  <a:lnTo>
                    <a:pt x="302419" y="54769"/>
                  </a:lnTo>
                  <a:lnTo>
                    <a:pt x="314325" y="114300"/>
                  </a:lnTo>
                  <a:lnTo>
                    <a:pt x="333375" y="214313"/>
                  </a:lnTo>
                  <a:lnTo>
                    <a:pt x="240507" y="269082"/>
                  </a:lnTo>
                  <a:lnTo>
                    <a:pt x="7144" y="257175"/>
                  </a:lnTo>
                  <a:cubicBezTo>
                    <a:pt x="6350" y="211931"/>
                    <a:pt x="5557" y="166688"/>
                    <a:pt x="0" y="119063"/>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bwMode="auto">
            <a:xfrm>
              <a:off x="1331640" y="1628800"/>
              <a:ext cx="1028324" cy="288032"/>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nvGrpSpPr>
            <p:cNvPr id="24" name="Group 10"/>
            <p:cNvGrpSpPr/>
            <p:nvPr/>
          </p:nvGrpSpPr>
          <p:grpSpPr>
            <a:xfrm>
              <a:off x="2650530" y="4043363"/>
              <a:ext cx="1345406" cy="1302543"/>
              <a:chOff x="2650530" y="4043363"/>
              <a:chExt cx="1345406" cy="1302543"/>
            </a:xfrm>
          </p:grpSpPr>
          <p:sp>
            <p:nvSpPr>
              <p:cNvPr id="9" name="Freeform 8"/>
              <p:cNvSpPr/>
              <p:nvPr/>
            </p:nvSpPr>
            <p:spPr bwMode="auto">
              <a:xfrm>
                <a:off x="2650530" y="4043363"/>
                <a:ext cx="1345406" cy="1302543"/>
              </a:xfrm>
              <a:custGeom>
                <a:avLst/>
                <a:gdLst>
                  <a:gd name="connsiteX0" fmla="*/ 728663 w 1345406"/>
                  <a:gd name="connsiteY0" fmla="*/ 0 h 1302543"/>
                  <a:gd name="connsiteX1" fmla="*/ 1012031 w 1345406"/>
                  <a:gd name="connsiteY1" fmla="*/ 57150 h 1302543"/>
                  <a:gd name="connsiteX2" fmla="*/ 1109663 w 1345406"/>
                  <a:gd name="connsiteY2" fmla="*/ 83343 h 1302543"/>
                  <a:gd name="connsiteX3" fmla="*/ 1233488 w 1345406"/>
                  <a:gd name="connsiteY3" fmla="*/ 128587 h 1302543"/>
                  <a:gd name="connsiteX4" fmla="*/ 1264444 w 1345406"/>
                  <a:gd name="connsiteY4" fmla="*/ 214312 h 1302543"/>
                  <a:gd name="connsiteX5" fmla="*/ 1295400 w 1345406"/>
                  <a:gd name="connsiteY5" fmla="*/ 311943 h 1302543"/>
                  <a:gd name="connsiteX6" fmla="*/ 1323975 w 1345406"/>
                  <a:gd name="connsiteY6" fmla="*/ 416718 h 1302543"/>
                  <a:gd name="connsiteX7" fmla="*/ 1343025 w 1345406"/>
                  <a:gd name="connsiteY7" fmla="*/ 504825 h 1302543"/>
                  <a:gd name="connsiteX8" fmla="*/ 1345406 w 1345406"/>
                  <a:gd name="connsiteY8" fmla="*/ 542925 h 1302543"/>
                  <a:gd name="connsiteX9" fmla="*/ 1328738 w 1345406"/>
                  <a:gd name="connsiteY9" fmla="*/ 647700 h 1302543"/>
                  <a:gd name="connsiteX10" fmla="*/ 1304925 w 1345406"/>
                  <a:gd name="connsiteY10" fmla="*/ 731043 h 1302543"/>
                  <a:gd name="connsiteX11" fmla="*/ 1264444 w 1345406"/>
                  <a:gd name="connsiteY11" fmla="*/ 709612 h 1302543"/>
                  <a:gd name="connsiteX12" fmla="*/ 1226344 w 1345406"/>
                  <a:gd name="connsiteY12" fmla="*/ 690562 h 1302543"/>
                  <a:gd name="connsiteX13" fmla="*/ 1212056 w 1345406"/>
                  <a:gd name="connsiteY13" fmla="*/ 690562 h 1302543"/>
                  <a:gd name="connsiteX14" fmla="*/ 1252538 w 1345406"/>
                  <a:gd name="connsiteY14" fmla="*/ 835818 h 1302543"/>
                  <a:gd name="connsiteX15" fmla="*/ 1057275 w 1345406"/>
                  <a:gd name="connsiteY15" fmla="*/ 664368 h 1302543"/>
                  <a:gd name="connsiteX16" fmla="*/ 1050131 w 1345406"/>
                  <a:gd name="connsiteY16" fmla="*/ 676275 h 1302543"/>
                  <a:gd name="connsiteX17" fmla="*/ 1071563 w 1345406"/>
                  <a:gd name="connsiteY17" fmla="*/ 790575 h 1302543"/>
                  <a:gd name="connsiteX18" fmla="*/ 950119 w 1345406"/>
                  <a:gd name="connsiteY18" fmla="*/ 697706 h 1302543"/>
                  <a:gd name="connsiteX19" fmla="*/ 988219 w 1345406"/>
                  <a:gd name="connsiteY19" fmla="*/ 883443 h 1302543"/>
                  <a:gd name="connsiteX20" fmla="*/ 966788 w 1345406"/>
                  <a:gd name="connsiteY20" fmla="*/ 931068 h 1302543"/>
                  <a:gd name="connsiteX21" fmla="*/ 945356 w 1345406"/>
                  <a:gd name="connsiteY21" fmla="*/ 981075 h 1302543"/>
                  <a:gd name="connsiteX22" fmla="*/ 878681 w 1345406"/>
                  <a:gd name="connsiteY22" fmla="*/ 997743 h 1302543"/>
                  <a:gd name="connsiteX23" fmla="*/ 807244 w 1345406"/>
                  <a:gd name="connsiteY23" fmla="*/ 1023937 h 1302543"/>
                  <a:gd name="connsiteX24" fmla="*/ 747713 w 1345406"/>
                  <a:gd name="connsiteY24" fmla="*/ 1052512 h 1302543"/>
                  <a:gd name="connsiteX25" fmla="*/ 671513 w 1345406"/>
                  <a:gd name="connsiteY25" fmla="*/ 1100137 h 1302543"/>
                  <a:gd name="connsiteX26" fmla="*/ 621506 w 1345406"/>
                  <a:gd name="connsiteY26" fmla="*/ 1140618 h 1302543"/>
                  <a:gd name="connsiteX27" fmla="*/ 554831 w 1345406"/>
                  <a:gd name="connsiteY27" fmla="*/ 1197768 h 1302543"/>
                  <a:gd name="connsiteX28" fmla="*/ 514350 w 1345406"/>
                  <a:gd name="connsiteY28" fmla="*/ 1235868 h 1302543"/>
                  <a:gd name="connsiteX29" fmla="*/ 445294 w 1345406"/>
                  <a:gd name="connsiteY29" fmla="*/ 1302543 h 1302543"/>
                  <a:gd name="connsiteX30" fmla="*/ 433388 w 1345406"/>
                  <a:gd name="connsiteY30" fmla="*/ 1207293 h 1302543"/>
                  <a:gd name="connsiteX31" fmla="*/ 414338 w 1345406"/>
                  <a:gd name="connsiteY31" fmla="*/ 1159668 h 1302543"/>
                  <a:gd name="connsiteX32" fmla="*/ 388144 w 1345406"/>
                  <a:gd name="connsiteY32" fmla="*/ 1135856 h 1302543"/>
                  <a:gd name="connsiteX33" fmla="*/ 304800 w 1345406"/>
                  <a:gd name="connsiteY33" fmla="*/ 1071562 h 1302543"/>
                  <a:gd name="connsiteX34" fmla="*/ 190500 w 1345406"/>
                  <a:gd name="connsiteY34" fmla="*/ 988218 h 1302543"/>
                  <a:gd name="connsiteX35" fmla="*/ 102394 w 1345406"/>
                  <a:gd name="connsiteY35" fmla="*/ 928687 h 1302543"/>
                  <a:gd name="connsiteX36" fmla="*/ 0 w 1345406"/>
                  <a:gd name="connsiteY36" fmla="*/ 864393 h 1302543"/>
                  <a:gd name="connsiteX37" fmla="*/ 4763 w 1345406"/>
                  <a:gd name="connsiteY37" fmla="*/ 771525 h 1302543"/>
                  <a:gd name="connsiteX38" fmla="*/ 0 w 1345406"/>
                  <a:gd name="connsiteY38" fmla="*/ 700087 h 1302543"/>
                  <a:gd name="connsiteX39" fmla="*/ 16669 w 1345406"/>
                  <a:gd name="connsiteY39" fmla="*/ 604837 h 1302543"/>
                  <a:gd name="connsiteX40" fmla="*/ 33338 w 1345406"/>
                  <a:gd name="connsiteY40" fmla="*/ 531018 h 1302543"/>
                  <a:gd name="connsiteX41" fmla="*/ 52388 w 1345406"/>
                  <a:gd name="connsiteY41" fmla="*/ 466725 h 1302543"/>
                  <a:gd name="connsiteX42" fmla="*/ 102394 w 1345406"/>
                  <a:gd name="connsiteY42" fmla="*/ 400050 h 1302543"/>
                  <a:gd name="connsiteX43" fmla="*/ 261938 w 1345406"/>
                  <a:gd name="connsiteY43" fmla="*/ 295275 h 1302543"/>
                  <a:gd name="connsiteX44" fmla="*/ 433388 w 1345406"/>
                  <a:gd name="connsiteY44" fmla="*/ 180975 h 1302543"/>
                  <a:gd name="connsiteX45" fmla="*/ 533400 w 1345406"/>
                  <a:gd name="connsiteY45" fmla="*/ 107156 h 1302543"/>
                  <a:gd name="connsiteX46" fmla="*/ 728663 w 1345406"/>
                  <a:gd name="connsiteY46" fmla="*/ 0 h 130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45406" h="1302543">
                    <a:moveTo>
                      <a:pt x="728663" y="0"/>
                    </a:moveTo>
                    <a:lnTo>
                      <a:pt x="1012031" y="57150"/>
                    </a:lnTo>
                    <a:lnTo>
                      <a:pt x="1109663" y="83343"/>
                    </a:lnTo>
                    <a:lnTo>
                      <a:pt x="1233488" y="128587"/>
                    </a:lnTo>
                    <a:lnTo>
                      <a:pt x="1264444" y="214312"/>
                    </a:lnTo>
                    <a:lnTo>
                      <a:pt x="1295400" y="311943"/>
                    </a:lnTo>
                    <a:lnTo>
                      <a:pt x="1323975" y="416718"/>
                    </a:lnTo>
                    <a:lnTo>
                      <a:pt x="1343025" y="504825"/>
                    </a:lnTo>
                    <a:lnTo>
                      <a:pt x="1345406" y="542925"/>
                    </a:lnTo>
                    <a:lnTo>
                      <a:pt x="1328738" y="647700"/>
                    </a:lnTo>
                    <a:lnTo>
                      <a:pt x="1304925" y="731043"/>
                    </a:lnTo>
                    <a:lnTo>
                      <a:pt x="1264444" y="709612"/>
                    </a:lnTo>
                    <a:lnTo>
                      <a:pt x="1226344" y="690562"/>
                    </a:lnTo>
                    <a:lnTo>
                      <a:pt x="1212056" y="690562"/>
                    </a:lnTo>
                    <a:lnTo>
                      <a:pt x="1252538" y="835818"/>
                    </a:lnTo>
                    <a:lnTo>
                      <a:pt x="1057275" y="664368"/>
                    </a:lnTo>
                    <a:lnTo>
                      <a:pt x="1050131" y="676275"/>
                    </a:lnTo>
                    <a:lnTo>
                      <a:pt x="1071563" y="790575"/>
                    </a:lnTo>
                    <a:lnTo>
                      <a:pt x="950119" y="697706"/>
                    </a:lnTo>
                    <a:lnTo>
                      <a:pt x="988219" y="883443"/>
                    </a:lnTo>
                    <a:lnTo>
                      <a:pt x="966788" y="931068"/>
                    </a:lnTo>
                    <a:lnTo>
                      <a:pt x="945356" y="981075"/>
                    </a:lnTo>
                    <a:lnTo>
                      <a:pt x="878681" y="997743"/>
                    </a:lnTo>
                    <a:lnTo>
                      <a:pt x="807244" y="1023937"/>
                    </a:lnTo>
                    <a:lnTo>
                      <a:pt x="747713" y="1052512"/>
                    </a:lnTo>
                    <a:lnTo>
                      <a:pt x="671513" y="1100137"/>
                    </a:lnTo>
                    <a:lnTo>
                      <a:pt x="621506" y="1140618"/>
                    </a:lnTo>
                    <a:lnTo>
                      <a:pt x="554831" y="1197768"/>
                    </a:lnTo>
                    <a:lnTo>
                      <a:pt x="514350" y="1235868"/>
                    </a:lnTo>
                    <a:lnTo>
                      <a:pt x="445294" y="1302543"/>
                    </a:lnTo>
                    <a:lnTo>
                      <a:pt x="433388" y="1207293"/>
                    </a:lnTo>
                    <a:lnTo>
                      <a:pt x="414338" y="1159668"/>
                    </a:lnTo>
                    <a:lnTo>
                      <a:pt x="388144" y="1135856"/>
                    </a:lnTo>
                    <a:lnTo>
                      <a:pt x="304800" y="1071562"/>
                    </a:lnTo>
                    <a:lnTo>
                      <a:pt x="190500" y="988218"/>
                    </a:lnTo>
                    <a:lnTo>
                      <a:pt x="102394" y="928687"/>
                    </a:lnTo>
                    <a:lnTo>
                      <a:pt x="0" y="864393"/>
                    </a:lnTo>
                    <a:lnTo>
                      <a:pt x="4763" y="771525"/>
                    </a:lnTo>
                    <a:lnTo>
                      <a:pt x="0" y="700087"/>
                    </a:lnTo>
                    <a:lnTo>
                      <a:pt x="16669" y="604837"/>
                    </a:lnTo>
                    <a:lnTo>
                      <a:pt x="33338" y="531018"/>
                    </a:lnTo>
                    <a:lnTo>
                      <a:pt x="52388" y="466725"/>
                    </a:lnTo>
                    <a:lnTo>
                      <a:pt x="102394" y="400050"/>
                    </a:lnTo>
                    <a:lnTo>
                      <a:pt x="261938" y="295275"/>
                    </a:lnTo>
                    <a:lnTo>
                      <a:pt x="433388" y="180975"/>
                    </a:lnTo>
                    <a:lnTo>
                      <a:pt x="533400" y="107156"/>
                    </a:lnTo>
                    <a:lnTo>
                      <a:pt x="728663" y="0"/>
                    </a:lnTo>
                    <a:close/>
                  </a:path>
                </a:pathLst>
              </a:cu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pic>
            <p:nvPicPr>
              <p:cNvPr id="1026" name="Picture 2" descr="http://www.riotinto.com/assets-ui/img/logo_200_200.png">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6858" b="38470"/>
              <a:stretch/>
            </p:blipFill>
            <p:spPr bwMode="auto">
              <a:xfrm>
                <a:off x="2779105" y="4421831"/>
                <a:ext cx="1173772" cy="289596"/>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9"/>
              <p:cNvSpPr/>
              <p:nvPr/>
            </p:nvSpPr>
            <p:spPr bwMode="auto">
              <a:xfrm>
                <a:off x="2719388" y="4745831"/>
                <a:ext cx="709612" cy="130969"/>
              </a:xfrm>
              <a:custGeom>
                <a:avLst/>
                <a:gdLst>
                  <a:gd name="connsiteX0" fmla="*/ 0 w 709612"/>
                  <a:gd name="connsiteY0" fmla="*/ 0 h 130969"/>
                  <a:gd name="connsiteX1" fmla="*/ 292893 w 709612"/>
                  <a:gd name="connsiteY1" fmla="*/ 130969 h 130969"/>
                  <a:gd name="connsiteX2" fmla="*/ 709612 w 709612"/>
                  <a:gd name="connsiteY2" fmla="*/ 88107 h 130969"/>
                </a:gdLst>
                <a:ahLst/>
                <a:cxnLst>
                  <a:cxn ang="0">
                    <a:pos x="connsiteX0" y="connsiteY0"/>
                  </a:cxn>
                  <a:cxn ang="0">
                    <a:pos x="connsiteX1" y="connsiteY1"/>
                  </a:cxn>
                  <a:cxn ang="0">
                    <a:pos x="connsiteX2" y="connsiteY2"/>
                  </a:cxn>
                </a:cxnLst>
                <a:rect l="l" t="t" r="r" b="b"/>
                <a:pathLst>
                  <a:path w="709612" h="130969">
                    <a:moveTo>
                      <a:pt x="0" y="0"/>
                    </a:moveTo>
                    <a:lnTo>
                      <a:pt x="292893" y="130969"/>
                    </a:lnTo>
                    <a:lnTo>
                      <a:pt x="709612" y="88107"/>
                    </a:lnTo>
                  </a:path>
                </a:pathLst>
              </a:custGeom>
              <a:no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grpSp>
          <p:nvGrpSpPr>
            <p:cNvPr id="25" name="Group 14"/>
            <p:cNvGrpSpPr/>
            <p:nvPr/>
          </p:nvGrpSpPr>
          <p:grpSpPr>
            <a:xfrm>
              <a:off x="4133851" y="4848225"/>
              <a:ext cx="873918" cy="866775"/>
              <a:chOff x="4133851" y="4848225"/>
              <a:chExt cx="873918" cy="866775"/>
            </a:xfrm>
          </p:grpSpPr>
          <p:sp>
            <p:nvSpPr>
              <p:cNvPr id="242" name="Freeform 241"/>
              <p:cNvSpPr/>
              <p:nvPr/>
            </p:nvSpPr>
            <p:spPr>
              <a:xfrm>
                <a:off x="4211960" y="5178713"/>
                <a:ext cx="748184" cy="230981"/>
              </a:xfrm>
              <a:custGeom>
                <a:avLst/>
                <a:gdLst>
                  <a:gd name="connsiteX0" fmla="*/ 4762 w 807244"/>
                  <a:gd name="connsiteY0" fmla="*/ 0 h 230981"/>
                  <a:gd name="connsiteX1" fmla="*/ 795337 w 807244"/>
                  <a:gd name="connsiteY1" fmla="*/ 0 h 230981"/>
                  <a:gd name="connsiteX2" fmla="*/ 804862 w 807244"/>
                  <a:gd name="connsiteY2" fmla="*/ 126206 h 230981"/>
                  <a:gd name="connsiteX3" fmla="*/ 807244 w 807244"/>
                  <a:gd name="connsiteY3" fmla="*/ 230981 h 230981"/>
                  <a:gd name="connsiteX4" fmla="*/ 40481 w 807244"/>
                  <a:gd name="connsiteY4" fmla="*/ 230981 h 230981"/>
                  <a:gd name="connsiteX5" fmla="*/ 0 w 807244"/>
                  <a:gd name="connsiteY5" fmla="*/ 180975 h 230981"/>
                  <a:gd name="connsiteX6" fmla="*/ 4762 w 807244"/>
                  <a:gd name="connsiteY6" fmla="*/ 0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244" h="230981">
                    <a:moveTo>
                      <a:pt x="4762" y="0"/>
                    </a:moveTo>
                    <a:lnTo>
                      <a:pt x="795337" y="0"/>
                    </a:lnTo>
                    <a:lnTo>
                      <a:pt x="804862" y="126206"/>
                    </a:lnTo>
                    <a:lnTo>
                      <a:pt x="807244" y="230981"/>
                    </a:lnTo>
                    <a:lnTo>
                      <a:pt x="40481" y="230981"/>
                    </a:lnTo>
                    <a:lnTo>
                      <a:pt x="0" y="180975"/>
                    </a:lnTo>
                    <a:lnTo>
                      <a:pt x="4762" y="0"/>
                    </a:lnTo>
                    <a:close/>
                  </a:path>
                </a:pathLst>
              </a:cu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3" name="Picture 21" descr="C:\Users\Robinson\AppData\Local\Microsoft\Windows\Temporary Internet Files\Content.IE5\7ZCVVGT0\800px-Flag_of_India[1].jpg"/>
              <p:cNvPicPr>
                <a:picLocks noChangeAspect="1" noChangeArrowheads="1"/>
              </p:cNvPicPr>
              <p:nvPr/>
            </p:nvPicPr>
            <p:blipFill rotWithShape="1">
              <a:blip r:embed="rId8">
                <a:extLst>
                  <a:ext uri="{28A0092B-C50C-407E-A947-70E740481C1C}">
                    <a14:useLocalDpi xmlns:a14="http://schemas.microsoft.com/office/drawing/2010/main" val="0"/>
                  </a:ext>
                </a:extLst>
              </a:blip>
              <a:srcRect l="39237" t="33082" r="38828" b="35157"/>
              <a:stretch/>
            </p:blipFill>
            <p:spPr bwMode="auto">
              <a:xfrm>
                <a:off x="4448808" y="5164805"/>
                <a:ext cx="249127" cy="242508"/>
              </a:xfrm>
              <a:prstGeom prst="rect">
                <a:avLst/>
              </a:prstGeom>
              <a:noFill/>
              <a:extLst>
                <a:ext uri="{909E8E84-426E-40DD-AFC4-6F175D3DCCD1}">
                  <a14:hiddenFill xmlns:a14="http://schemas.microsoft.com/office/drawing/2010/main">
                    <a:solidFill>
                      <a:srgbClr val="FFFFFF"/>
                    </a:solidFill>
                  </a14:hiddenFill>
                </a:ext>
              </a:extLst>
            </p:spPr>
          </p:pic>
          <p:sp>
            <p:nvSpPr>
              <p:cNvPr id="244" name="Freeform 243"/>
              <p:cNvSpPr/>
              <p:nvPr/>
            </p:nvSpPr>
            <p:spPr>
              <a:xfrm>
                <a:off x="4133851" y="4864894"/>
                <a:ext cx="845344" cy="297149"/>
              </a:xfrm>
              <a:custGeom>
                <a:avLst/>
                <a:gdLst>
                  <a:gd name="connsiteX0" fmla="*/ 33338 w 816769"/>
                  <a:gd name="connsiteY0" fmla="*/ 238125 h 288131"/>
                  <a:gd name="connsiteX1" fmla="*/ 33338 w 816769"/>
                  <a:gd name="connsiteY1" fmla="*/ 288131 h 288131"/>
                  <a:gd name="connsiteX2" fmla="*/ 816769 w 816769"/>
                  <a:gd name="connsiteY2" fmla="*/ 288131 h 288131"/>
                  <a:gd name="connsiteX3" fmla="*/ 809625 w 816769"/>
                  <a:gd name="connsiteY3" fmla="*/ 259556 h 288131"/>
                  <a:gd name="connsiteX4" fmla="*/ 742950 w 816769"/>
                  <a:gd name="connsiteY4" fmla="*/ 211931 h 288131"/>
                  <a:gd name="connsiteX5" fmla="*/ 619125 w 816769"/>
                  <a:gd name="connsiteY5" fmla="*/ 123825 h 288131"/>
                  <a:gd name="connsiteX6" fmla="*/ 511969 w 816769"/>
                  <a:gd name="connsiteY6" fmla="*/ 54769 h 288131"/>
                  <a:gd name="connsiteX7" fmla="*/ 452438 w 816769"/>
                  <a:gd name="connsiteY7" fmla="*/ 19050 h 288131"/>
                  <a:gd name="connsiteX8" fmla="*/ 419100 w 816769"/>
                  <a:gd name="connsiteY8" fmla="*/ 0 h 288131"/>
                  <a:gd name="connsiteX9" fmla="*/ 300038 w 816769"/>
                  <a:gd name="connsiteY9" fmla="*/ 21431 h 288131"/>
                  <a:gd name="connsiteX10" fmla="*/ 183356 w 816769"/>
                  <a:gd name="connsiteY10" fmla="*/ 38100 h 288131"/>
                  <a:gd name="connsiteX11" fmla="*/ 107156 w 816769"/>
                  <a:gd name="connsiteY11" fmla="*/ 54769 h 288131"/>
                  <a:gd name="connsiteX12" fmla="*/ 42863 w 816769"/>
                  <a:gd name="connsiteY12" fmla="*/ 64294 h 288131"/>
                  <a:gd name="connsiteX13" fmla="*/ 21431 w 816769"/>
                  <a:gd name="connsiteY13" fmla="*/ 64294 h 288131"/>
                  <a:gd name="connsiteX14" fmla="*/ 4763 w 816769"/>
                  <a:gd name="connsiteY14" fmla="*/ 109538 h 288131"/>
                  <a:gd name="connsiteX15" fmla="*/ 0 w 816769"/>
                  <a:gd name="connsiteY15" fmla="*/ 128588 h 288131"/>
                  <a:gd name="connsiteX16" fmla="*/ 140494 w 816769"/>
                  <a:gd name="connsiteY16" fmla="*/ 107156 h 288131"/>
                  <a:gd name="connsiteX17" fmla="*/ 33338 w 816769"/>
                  <a:gd name="connsiteY17" fmla="*/ 238125 h 2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6769" h="288131">
                    <a:moveTo>
                      <a:pt x="33338" y="238125"/>
                    </a:moveTo>
                    <a:lnTo>
                      <a:pt x="33338" y="288131"/>
                    </a:lnTo>
                    <a:lnTo>
                      <a:pt x="816769" y="288131"/>
                    </a:lnTo>
                    <a:lnTo>
                      <a:pt x="809625" y="259556"/>
                    </a:lnTo>
                    <a:lnTo>
                      <a:pt x="742950" y="211931"/>
                    </a:lnTo>
                    <a:lnTo>
                      <a:pt x="619125" y="123825"/>
                    </a:lnTo>
                    <a:lnTo>
                      <a:pt x="511969" y="54769"/>
                    </a:lnTo>
                    <a:lnTo>
                      <a:pt x="452438" y="19050"/>
                    </a:lnTo>
                    <a:lnTo>
                      <a:pt x="419100" y="0"/>
                    </a:lnTo>
                    <a:lnTo>
                      <a:pt x="300038" y="21431"/>
                    </a:lnTo>
                    <a:lnTo>
                      <a:pt x="183356" y="38100"/>
                    </a:lnTo>
                    <a:lnTo>
                      <a:pt x="107156" y="54769"/>
                    </a:lnTo>
                    <a:lnTo>
                      <a:pt x="42863" y="64294"/>
                    </a:lnTo>
                    <a:lnTo>
                      <a:pt x="21431" y="64294"/>
                    </a:lnTo>
                    <a:lnTo>
                      <a:pt x="4763" y="109538"/>
                    </a:lnTo>
                    <a:lnTo>
                      <a:pt x="0" y="128588"/>
                    </a:lnTo>
                    <a:lnTo>
                      <a:pt x="140494" y="107156"/>
                    </a:lnTo>
                    <a:lnTo>
                      <a:pt x="33338" y="238125"/>
                    </a:lnTo>
                    <a:close/>
                  </a:path>
                </a:pathLst>
              </a:custGeom>
              <a:solidFill>
                <a:srgbClr val="E78019"/>
              </a:solidFill>
              <a:ln w="15875">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45" name="Freeform 244"/>
              <p:cNvSpPr/>
              <p:nvPr/>
            </p:nvSpPr>
            <p:spPr>
              <a:xfrm>
                <a:off x="4208773" y="5426362"/>
                <a:ext cx="784708" cy="264825"/>
              </a:xfrm>
              <a:custGeom>
                <a:avLst/>
                <a:gdLst>
                  <a:gd name="connsiteX0" fmla="*/ 0 w 773906"/>
                  <a:gd name="connsiteY0" fmla="*/ 0 h 254794"/>
                  <a:gd name="connsiteX1" fmla="*/ 769144 w 773906"/>
                  <a:gd name="connsiteY1" fmla="*/ 0 h 254794"/>
                  <a:gd name="connsiteX2" fmla="*/ 771525 w 773906"/>
                  <a:gd name="connsiteY2" fmla="*/ 73819 h 254794"/>
                  <a:gd name="connsiteX3" fmla="*/ 773906 w 773906"/>
                  <a:gd name="connsiteY3" fmla="*/ 107156 h 254794"/>
                  <a:gd name="connsiteX4" fmla="*/ 735806 w 773906"/>
                  <a:gd name="connsiteY4" fmla="*/ 180975 h 254794"/>
                  <a:gd name="connsiteX5" fmla="*/ 719138 w 773906"/>
                  <a:gd name="connsiteY5" fmla="*/ 221456 h 254794"/>
                  <a:gd name="connsiteX6" fmla="*/ 678656 w 773906"/>
                  <a:gd name="connsiteY6" fmla="*/ 247650 h 254794"/>
                  <a:gd name="connsiteX7" fmla="*/ 590550 w 773906"/>
                  <a:gd name="connsiteY7" fmla="*/ 252412 h 254794"/>
                  <a:gd name="connsiteX8" fmla="*/ 416719 w 773906"/>
                  <a:gd name="connsiteY8" fmla="*/ 254794 h 254794"/>
                  <a:gd name="connsiteX9" fmla="*/ 407194 w 773906"/>
                  <a:gd name="connsiteY9" fmla="*/ 207169 h 254794"/>
                  <a:gd name="connsiteX10" fmla="*/ 338138 w 773906"/>
                  <a:gd name="connsiteY10" fmla="*/ 180975 h 254794"/>
                  <a:gd name="connsiteX11" fmla="*/ 269081 w 773906"/>
                  <a:gd name="connsiteY11" fmla="*/ 157162 h 254794"/>
                  <a:gd name="connsiteX12" fmla="*/ 238125 w 773906"/>
                  <a:gd name="connsiteY12" fmla="*/ 152400 h 254794"/>
                  <a:gd name="connsiteX13" fmla="*/ 214313 w 773906"/>
                  <a:gd name="connsiteY13" fmla="*/ 157162 h 254794"/>
                  <a:gd name="connsiteX14" fmla="*/ 180975 w 773906"/>
                  <a:gd name="connsiteY14" fmla="*/ 185737 h 254794"/>
                  <a:gd name="connsiteX15" fmla="*/ 140494 w 773906"/>
                  <a:gd name="connsiteY15" fmla="*/ 214312 h 254794"/>
                  <a:gd name="connsiteX16" fmla="*/ 128588 w 773906"/>
                  <a:gd name="connsiteY16" fmla="*/ 226219 h 254794"/>
                  <a:gd name="connsiteX17" fmla="*/ 126206 w 773906"/>
                  <a:gd name="connsiteY17" fmla="*/ 192881 h 254794"/>
                  <a:gd name="connsiteX18" fmla="*/ 102394 w 773906"/>
                  <a:gd name="connsiteY18" fmla="*/ 142875 h 254794"/>
                  <a:gd name="connsiteX19" fmla="*/ 61913 w 773906"/>
                  <a:gd name="connsiteY19" fmla="*/ 78581 h 254794"/>
                  <a:gd name="connsiteX20" fmla="*/ 0 w 773906"/>
                  <a:gd name="connsiteY20" fmla="*/ 0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3906" h="254794">
                    <a:moveTo>
                      <a:pt x="0" y="0"/>
                    </a:moveTo>
                    <a:lnTo>
                      <a:pt x="769144" y="0"/>
                    </a:lnTo>
                    <a:cubicBezTo>
                      <a:pt x="769938" y="24606"/>
                      <a:pt x="770731" y="49213"/>
                      <a:pt x="771525" y="73819"/>
                    </a:cubicBezTo>
                    <a:lnTo>
                      <a:pt x="773906" y="107156"/>
                    </a:lnTo>
                    <a:lnTo>
                      <a:pt x="735806" y="180975"/>
                    </a:lnTo>
                    <a:lnTo>
                      <a:pt x="719138" y="221456"/>
                    </a:lnTo>
                    <a:lnTo>
                      <a:pt x="678656" y="247650"/>
                    </a:lnTo>
                    <a:lnTo>
                      <a:pt x="590550" y="252412"/>
                    </a:lnTo>
                    <a:lnTo>
                      <a:pt x="416719" y="254794"/>
                    </a:lnTo>
                    <a:lnTo>
                      <a:pt x="407194" y="207169"/>
                    </a:lnTo>
                    <a:lnTo>
                      <a:pt x="338138" y="180975"/>
                    </a:lnTo>
                    <a:lnTo>
                      <a:pt x="269081" y="157162"/>
                    </a:lnTo>
                    <a:lnTo>
                      <a:pt x="238125" y="152400"/>
                    </a:lnTo>
                    <a:lnTo>
                      <a:pt x="214313" y="157162"/>
                    </a:lnTo>
                    <a:lnTo>
                      <a:pt x="180975" y="185737"/>
                    </a:lnTo>
                    <a:lnTo>
                      <a:pt x="140494" y="214312"/>
                    </a:lnTo>
                    <a:lnTo>
                      <a:pt x="128588" y="226219"/>
                    </a:lnTo>
                    <a:lnTo>
                      <a:pt x="126206" y="192881"/>
                    </a:lnTo>
                    <a:lnTo>
                      <a:pt x="102394" y="142875"/>
                    </a:lnTo>
                    <a:lnTo>
                      <a:pt x="61913" y="78581"/>
                    </a:lnTo>
                    <a:lnTo>
                      <a:pt x="0" y="0"/>
                    </a:lnTo>
                    <a:close/>
                  </a:path>
                </a:pathLst>
              </a:custGeom>
              <a:solidFill>
                <a:srgbClr val="00B050"/>
              </a:solid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reeform 12"/>
              <p:cNvSpPr/>
              <p:nvPr/>
            </p:nvSpPr>
            <p:spPr bwMode="auto">
              <a:xfrm>
                <a:off x="4169569" y="5391150"/>
                <a:ext cx="152400" cy="302419"/>
              </a:xfrm>
              <a:custGeom>
                <a:avLst/>
                <a:gdLst>
                  <a:gd name="connsiteX0" fmla="*/ 0 w 152400"/>
                  <a:gd name="connsiteY0" fmla="*/ 0 h 302419"/>
                  <a:gd name="connsiteX1" fmla="*/ 38100 w 152400"/>
                  <a:gd name="connsiteY1" fmla="*/ 54769 h 302419"/>
                  <a:gd name="connsiteX2" fmla="*/ 73819 w 152400"/>
                  <a:gd name="connsiteY2" fmla="*/ 114300 h 302419"/>
                  <a:gd name="connsiteX3" fmla="*/ 104775 w 152400"/>
                  <a:gd name="connsiteY3" fmla="*/ 164306 h 302419"/>
                  <a:gd name="connsiteX4" fmla="*/ 135731 w 152400"/>
                  <a:gd name="connsiteY4" fmla="*/ 214313 h 302419"/>
                  <a:gd name="connsiteX5" fmla="*/ 147637 w 152400"/>
                  <a:gd name="connsiteY5" fmla="*/ 242888 h 302419"/>
                  <a:gd name="connsiteX6" fmla="*/ 152400 w 152400"/>
                  <a:gd name="connsiteY6" fmla="*/ 302419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02419">
                    <a:moveTo>
                      <a:pt x="0" y="0"/>
                    </a:moveTo>
                    <a:lnTo>
                      <a:pt x="38100" y="54769"/>
                    </a:lnTo>
                    <a:lnTo>
                      <a:pt x="73819" y="114300"/>
                    </a:lnTo>
                    <a:lnTo>
                      <a:pt x="104775" y="164306"/>
                    </a:lnTo>
                    <a:lnTo>
                      <a:pt x="135731" y="214313"/>
                    </a:lnTo>
                    <a:lnTo>
                      <a:pt x="147637" y="242888"/>
                    </a:lnTo>
                    <a:lnTo>
                      <a:pt x="152400" y="302419"/>
                    </a:lnTo>
                  </a:path>
                </a:pathLst>
              </a:custGeom>
              <a:no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14" name="Freeform 13"/>
              <p:cNvSpPr/>
              <p:nvPr/>
            </p:nvSpPr>
            <p:spPr bwMode="auto">
              <a:xfrm>
                <a:off x="4574381" y="4848225"/>
                <a:ext cx="433388" cy="866775"/>
              </a:xfrm>
              <a:custGeom>
                <a:avLst/>
                <a:gdLst>
                  <a:gd name="connsiteX0" fmla="*/ 0 w 433388"/>
                  <a:gd name="connsiteY0" fmla="*/ 0 h 866775"/>
                  <a:gd name="connsiteX1" fmla="*/ 259557 w 433388"/>
                  <a:gd name="connsiteY1" fmla="*/ 171450 h 866775"/>
                  <a:gd name="connsiteX2" fmla="*/ 390525 w 433388"/>
                  <a:gd name="connsiteY2" fmla="*/ 266700 h 866775"/>
                  <a:gd name="connsiteX3" fmla="*/ 407194 w 433388"/>
                  <a:gd name="connsiteY3" fmla="*/ 292894 h 866775"/>
                  <a:gd name="connsiteX4" fmla="*/ 419100 w 433388"/>
                  <a:gd name="connsiteY4" fmla="*/ 390525 h 866775"/>
                  <a:gd name="connsiteX5" fmla="*/ 426244 w 433388"/>
                  <a:gd name="connsiteY5" fmla="*/ 509588 h 866775"/>
                  <a:gd name="connsiteX6" fmla="*/ 433388 w 433388"/>
                  <a:gd name="connsiteY6" fmla="*/ 640556 h 866775"/>
                  <a:gd name="connsiteX7" fmla="*/ 431007 w 433388"/>
                  <a:gd name="connsiteY7" fmla="*/ 685800 h 866775"/>
                  <a:gd name="connsiteX8" fmla="*/ 414338 w 433388"/>
                  <a:gd name="connsiteY8" fmla="*/ 735806 h 866775"/>
                  <a:gd name="connsiteX9" fmla="*/ 381000 w 433388"/>
                  <a:gd name="connsiteY9" fmla="*/ 804863 h 866775"/>
                  <a:gd name="connsiteX10" fmla="*/ 354807 w 433388"/>
                  <a:gd name="connsiteY10" fmla="*/ 838200 h 866775"/>
                  <a:gd name="connsiteX11" fmla="*/ 314325 w 433388"/>
                  <a:gd name="connsiteY11" fmla="*/ 852488 h 866775"/>
                  <a:gd name="connsiteX12" fmla="*/ 171450 w 433388"/>
                  <a:gd name="connsiteY12" fmla="*/ 859631 h 866775"/>
                  <a:gd name="connsiteX13" fmla="*/ 57150 w 433388"/>
                  <a:gd name="connsiteY13"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388" h="866775">
                    <a:moveTo>
                      <a:pt x="0" y="0"/>
                    </a:moveTo>
                    <a:lnTo>
                      <a:pt x="259557" y="171450"/>
                    </a:lnTo>
                    <a:lnTo>
                      <a:pt x="390525" y="266700"/>
                    </a:lnTo>
                    <a:lnTo>
                      <a:pt x="407194" y="292894"/>
                    </a:lnTo>
                    <a:lnTo>
                      <a:pt x="419100" y="390525"/>
                    </a:lnTo>
                    <a:lnTo>
                      <a:pt x="426244" y="509588"/>
                    </a:lnTo>
                    <a:lnTo>
                      <a:pt x="433388" y="640556"/>
                    </a:lnTo>
                    <a:lnTo>
                      <a:pt x="431007" y="685800"/>
                    </a:lnTo>
                    <a:lnTo>
                      <a:pt x="414338" y="735806"/>
                    </a:lnTo>
                    <a:lnTo>
                      <a:pt x="381000" y="804863"/>
                    </a:lnTo>
                    <a:lnTo>
                      <a:pt x="354807" y="838200"/>
                    </a:lnTo>
                    <a:lnTo>
                      <a:pt x="314325" y="852488"/>
                    </a:lnTo>
                    <a:lnTo>
                      <a:pt x="171450" y="859631"/>
                    </a:lnTo>
                    <a:lnTo>
                      <a:pt x="57150" y="866775"/>
                    </a:lnTo>
                  </a:path>
                </a:pathLst>
              </a:custGeom>
              <a:no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grpSp>
          <p:nvGrpSpPr>
            <p:cNvPr id="26" name="Group 16"/>
            <p:cNvGrpSpPr/>
            <p:nvPr/>
          </p:nvGrpSpPr>
          <p:grpSpPr>
            <a:xfrm>
              <a:off x="1733550" y="3571065"/>
              <a:ext cx="1435894" cy="1145381"/>
              <a:chOff x="1733550" y="3571065"/>
              <a:chExt cx="1435894" cy="1145381"/>
            </a:xfrm>
          </p:grpSpPr>
          <p:sp>
            <p:nvSpPr>
              <p:cNvPr id="188" name="Freeform 187"/>
              <p:cNvSpPr/>
              <p:nvPr/>
            </p:nvSpPr>
            <p:spPr>
              <a:xfrm>
                <a:off x="1733550" y="3571065"/>
                <a:ext cx="1435894" cy="1145381"/>
              </a:xfrm>
              <a:custGeom>
                <a:avLst/>
                <a:gdLst>
                  <a:gd name="connsiteX0" fmla="*/ 52388 w 1435894"/>
                  <a:gd name="connsiteY0" fmla="*/ 421481 h 1145381"/>
                  <a:gd name="connsiteX1" fmla="*/ 673894 w 1435894"/>
                  <a:gd name="connsiteY1" fmla="*/ 0 h 1145381"/>
                  <a:gd name="connsiteX2" fmla="*/ 995363 w 1435894"/>
                  <a:gd name="connsiteY2" fmla="*/ 59531 h 1145381"/>
                  <a:gd name="connsiteX3" fmla="*/ 1200150 w 1435894"/>
                  <a:gd name="connsiteY3" fmla="*/ 283369 h 1145381"/>
                  <a:gd name="connsiteX4" fmla="*/ 1435894 w 1435894"/>
                  <a:gd name="connsiteY4" fmla="*/ 588169 h 1145381"/>
                  <a:gd name="connsiteX5" fmla="*/ 1178719 w 1435894"/>
                  <a:gd name="connsiteY5" fmla="*/ 757238 h 1145381"/>
                  <a:gd name="connsiteX6" fmla="*/ 988219 w 1435894"/>
                  <a:gd name="connsiteY6" fmla="*/ 888206 h 1145381"/>
                  <a:gd name="connsiteX7" fmla="*/ 952500 w 1435894"/>
                  <a:gd name="connsiteY7" fmla="*/ 928688 h 1145381"/>
                  <a:gd name="connsiteX8" fmla="*/ 926306 w 1435894"/>
                  <a:gd name="connsiteY8" fmla="*/ 1004888 h 1145381"/>
                  <a:gd name="connsiteX9" fmla="*/ 900113 w 1435894"/>
                  <a:gd name="connsiteY9" fmla="*/ 1145381 h 1145381"/>
                  <a:gd name="connsiteX10" fmla="*/ 854869 w 1435894"/>
                  <a:gd name="connsiteY10" fmla="*/ 1143000 h 1145381"/>
                  <a:gd name="connsiteX11" fmla="*/ 776288 w 1435894"/>
                  <a:gd name="connsiteY11" fmla="*/ 1100138 h 1145381"/>
                  <a:gd name="connsiteX12" fmla="*/ 700088 w 1435894"/>
                  <a:gd name="connsiteY12" fmla="*/ 1088231 h 1145381"/>
                  <a:gd name="connsiteX13" fmla="*/ 652463 w 1435894"/>
                  <a:gd name="connsiteY13" fmla="*/ 1088231 h 1145381"/>
                  <a:gd name="connsiteX14" fmla="*/ 621506 w 1435894"/>
                  <a:gd name="connsiteY14" fmla="*/ 1104900 h 1145381"/>
                  <a:gd name="connsiteX15" fmla="*/ 595313 w 1435894"/>
                  <a:gd name="connsiteY15" fmla="*/ 1121569 h 1145381"/>
                  <a:gd name="connsiteX16" fmla="*/ 414338 w 1435894"/>
                  <a:gd name="connsiteY16" fmla="*/ 1095375 h 1145381"/>
                  <a:gd name="connsiteX17" fmla="*/ 288131 w 1435894"/>
                  <a:gd name="connsiteY17" fmla="*/ 1083469 h 1145381"/>
                  <a:gd name="connsiteX18" fmla="*/ 207169 w 1435894"/>
                  <a:gd name="connsiteY18" fmla="*/ 1081088 h 1145381"/>
                  <a:gd name="connsiteX19" fmla="*/ 135731 w 1435894"/>
                  <a:gd name="connsiteY19" fmla="*/ 1033463 h 1145381"/>
                  <a:gd name="connsiteX20" fmla="*/ 26194 w 1435894"/>
                  <a:gd name="connsiteY20" fmla="*/ 921544 h 1145381"/>
                  <a:gd name="connsiteX21" fmla="*/ 7144 w 1435894"/>
                  <a:gd name="connsiteY21" fmla="*/ 714375 h 1145381"/>
                  <a:gd name="connsiteX22" fmla="*/ 0 w 1435894"/>
                  <a:gd name="connsiteY22" fmla="*/ 509588 h 1145381"/>
                  <a:gd name="connsiteX23" fmla="*/ 52388 w 1435894"/>
                  <a:gd name="connsiteY23" fmla="*/ 421481 h 11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5894" h="1145381">
                    <a:moveTo>
                      <a:pt x="52388" y="421481"/>
                    </a:moveTo>
                    <a:lnTo>
                      <a:pt x="673894" y="0"/>
                    </a:lnTo>
                    <a:lnTo>
                      <a:pt x="995363" y="59531"/>
                    </a:lnTo>
                    <a:lnTo>
                      <a:pt x="1200150" y="283369"/>
                    </a:lnTo>
                    <a:lnTo>
                      <a:pt x="1435894" y="588169"/>
                    </a:lnTo>
                    <a:lnTo>
                      <a:pt x="1178719" y="757238"/>
                    </a:lnTo>
                    <a:lnTo>
                      <a:pt x="988219" y="888206"/>
                    </a:lnTo>
                    <a:lnTo>
                      <a:pt x="952500" y="928688"/>
                    </a:lnTo>
                    <a:lnTo>
                      <a:pt x="926306" y="1004888"/>
                    </a:lnTo>
                    <a:lnTo>
                      <a:pt x="900113" y="1145381"/>
                    </a:lnTo>
                    <a:lnTo>
                      <a:pt x="854869" y="1143000"/>
                    </a:lnTo>
                    <a:lnTo>
                      <a:pt x="776288" y="1100138"/>
                    </a:lnTo>
                    <a:lnTo>
                      <a:pt x="700088" y="1088231"/>
                    </a:lnTo>
                    <a:lnTo>
                      <a:pt x="652463" y="1088231"/>
                    </a:lnTo>
                    <a:lnTo>
                      <a:pt x="621506" y="1104900"/>
                    </a:lnTo>
                    <a:lnTo>
                      <a:pt x="595313" y="1121569"/>
                    </a:lnTo>
                    <a:lnTo>
                      <a:pt x="414338" y="1095375"/>
                    </a:lnTo>
                    <a:lnTo>
                      <a:pt x="288131" y="1083469"/>
                    </a:lnTo>
                    <a:lnTo>
                      <a:pt x="207169" y="1081088"/>
                    </a:lnTo>
                    <a:lnTo>
                      <a:pt x="135731" y="1033463"/>
                    </a:lnTo>
                    <a:lnTo>
                      <a:pt x="26194" y="921544"/>
                    </a:lnTo>
                    <a:lnTo>
                      <a:pt x="7144" y="714375"/>
                    </a:lnTo>
                    <a:lnTo>
                      <a:pt x="0" y="509588"/>
                    </a:lnTo>
                    <a:lnTo>
                      <a:pt x="52388" y="421481"/>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eeform 5"/>
              <p:cNvSpPr/>
              <p:nvPr/>
            </p:nvSpPr>
            <p:spPr bwMode="auto">
              <a:xfrm>
                <a:off x="1935956" y="4388644"/>
                <a:ext cx="635794" cy="130969"/>
              </a:xfrm>
              <a:custGeom>
                <a:avLst/>
                <a:gdLst>
                  <a:gd name="connsiteX0" fmla="*/ 0 w 635794"/>
                  <a:gd name="connsiteY0" fmla="*/ 0 h 130969"/>
                  <a:gd name="connsiteX1" fmla="*/ 257175 w 635794"/>
                  <a:gd name="connsiteY1" fmla="*/ 109537 h 130969"/>
                  <a:gd name="connsiteX2" fmla="*/ 635794 w 635794"/>
                  <a:gd name="connsiteY2" fmla="*/ 130969 h 130969"/>
                </a:gdLst>
                <a:ahLst/>
                <a:cxnLst>
                  <a:cxn ang="0">
                    <a:pos x="connsiteX0" y="connsiteY0"/>
                  </a:cxn>
                  <a:cxn ang="0">
                    <a:pos x="connsiteX1" y="connsiteY1"/>
                  </a:cxn>
                  <a:cxn ang="0">
                    <a:pos x="connsiteX2" y="connsiteY2"/>
                  </a:cxn>
                </a:cxnLst>
                <a:rect l="l" t="t" r="r" b="b"/>
                <a:pathLst>
                  <a:path w="635794" h="130969">
                    <a:moveTo>
                      <a:pt x="0" y="0"/>
                    </a:moveTo>
                    <a:lnTo>
                      <a:pt x="257175" y="109537"/>
                    </a:lnTo>
                    <a:lnTo>
                      <a:pt x="635794" y="130969"/>
                    </a:lnTo>
                  </a:path>
                </a:pathLst>
              </a:custGeom>
              <a:no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pic>
            <p:nvPicPr>
              <p:cNvPr id="101" name="Picture 4" descr="http://upload.wikimedia.org/wikipedia/en/thumb/c/cb/BHP_Billiton.svg/800px-BHP_Billiton.svg.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923" y="3798295"/>
                <a:ext cx="936546" cy="5549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18"/>
            <p:cNvGrpSpPr/>
            <p:nvPr/>
          </p:nvGrpSpPr>
          <p:grpSpPr>
            <a:xfrm>
              <a:off x="1376106" y="2545556"/>
              <a:ext cx="1167069" cy="1490663"/>
              <a:chOff x="1376106" y="2545556"/>
              <a:chExt cx="1167069" cy="1490663"/>
            </a:xfrm>
          </p:grpSpPr>
          <p:sp>
            <p:nvSpPr>
              <p:cNvPr id="18" name="Rectangle 17"/>
              <p:cNvSpPr/>
              <p:nvPr/>
            </p:nvSpPr>
            <p:spPr bwMode="auto">
              <a:xfrm>
                <a:off x="1456606" y="2921135"/>
                <a:ext cx="994891" cy="369752"/>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pic>
            <p:nvPicPr>
              <p:cNvPr id="183" name="Picture 18" descr="http://media.cirrusmedia.com.au/MA_Media_Library/FMG-logo-resize.jpg">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113" t="3476" r="8867" b="24198"/>
              <a:stretch/>
            </p:blipFill>
            <p:spPr bwMode="auto">
              <a:xfrm>
                <a:off x="1376106" y="2780928"/>
                <a:ext cx="979902"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bwMode="auto">
              <a:xfrm>
                <a:off x="1683544" y="2545556"/>
                <a:ext cx="859631" cy="1490663"/>
              </a:xfrm>
              <a:custGeom>
                <a:avLst/>
                <a:gdLst>
                  <a:gd name="connsiteX0" fmla="*/ 0 w 859631"/>
                  <a:gd name="connsiteY0" fmla="*/ 130969 h 1490663"/>
                  <a:gd name="connsiteX1" fmla="*/ 230981 w 859631"/>
                  <a:gd name="connsiteY1" fmla="*/ 2382 h 1490663"/>
                  <a:gd name="connsiteX2" fmla="*/ 259556 w 859631"/>
                  <a:gd name="connsiteY2" fmla="*/ 0 h 1490663"/>
                  <a:gd name="connsiteX3" fmla="*/ 481012 w 859631"/>
                  <a:gd name="connsiteY3" fmla="*/ 40482 h 1490663"/>
                  <a:gd name="connsiteX4" fmla="*/ 671512 w 859631"/>
                  <a:gd name="connsiteY4" fmla="*/ 92869 h 1490663"/>
                  <a:gd name="connsiteX5" fmla="*/ 742950 w 859631"/>
                  <a:gd name="connsiteY5" fmla="*/ 119063 h 1490663"/>
                  <a:gd name="connsiteX6" fmla="*/ 757237 w 859631"/>
                  <a:gd name="connsiteY6" fmla="*/ 147638 h 1490663"/>
                  <a:gd name="connsiteX7" fmla="*/ 828675 w 859631"/>
                  <a:gd name="connsiteY7" fmla="*/ 369094 h 1490663"/>
                  <a:gd name="connsiteX8" fmla="*/ 859631 w 859631"/>
                  <a:gd name="connsiteY8" fmla="*/ 507207 h 1490663"/>
                  <a:gd name="connsiteX9" fmla="*/ 857250 w 859631"/>
                  <a:gd name="connsiteY9" fmla="*/ 566738 h 1490663"/>
                  <a:gd name="connsiteX10" fmla="*/ 764381 w 859631"/>
                  <a:gd name="connsiteY10" fmla="*/ 962025 h 1490663"/>
                  <a:gd name="connsiteX11" fmla="*/ 716756 w 859631"/>
                  <a:gd name="connsiteY11" fmla="*/ 1012032 h 1490663"/>
                  <a:gd name="connsiteX12" fmla="*/ 390525 w 859631"/>
                  <a:gd name="connsiteY12" fmla="*/ 1247775 h 1490663"/>
                  <a:gd name="connsiteX13" fmla="*/ 119062 w 859631"/>
                  <a:gd name="connsiteY13" fmla="*/ 1423988 h 1490663"/>
                  <a:gd name="connsiteX14" fmla="*/ 73819 w 859631"/>
                  <a:gd name="connsiteY14" fmla="*/ 1466850 h 1490663"/>
                  <a:gd name="connsiteX15" fmla="*/ 21431 w 859631"/>
                  <a:gd name="connsiteY15" fmla="*/ 1485900 h 1490663"/>
                  <a:gd name="connsiteX16" fmla="*/ 4762 w 859631"/>
                  <a:gd name="connsiteY16" fmla="*/ 1490663 h 14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9631" h="1490663">
                    <a:moveTo>
                      <a:pt x="0" y="130969"/>
                    </a:moveTo>
                    <a:lnTo>
                      <a:pt x="230981" y="2382"/>
                    </a:lnTo>
                    <a:lnTo>
                      <a:pt x="259556" y="0"/>
                    </a:lnTo>
                    <a:lnTo>
                      <a:pt x="481012" y="40482"/>
                    </a:lnTo>
                    <a:lnTo>
                      <a:pt x="671512" y="92869"/>
                    </a:lnTo>
                    <a:lnTo>
                      <a:pt x="742950" y="119063"/>
                    </a:lnTo>
                    <a:lnTo>
                      <a:pt x="757237" y="147638"/>
                    </a:lnTo>
                    <a:lnTo>
                      <a:pt x="828675" y="369094"/>
                    </a:lnTo>
                    <a:lnTo>
                      <a:pt x="859631" y="507207"/>
                    </a:lnTo>
                    <a:cubicBezTo>
                      <a:pt x="858837" y="527051"/>
                      <a:pt x="858044" y="546894"/>
                      <a:pt x="857250" y="566738"/>
                    </a:cubicBezTo>
                    <a:lnTo>
                      <a:pt x="764381" y="962025"/>
                    </a:lnTo>
                    <a:lnTo>
                      <a:pt x="716756" y="1012032"/>
                    </a:lnTo>
                    <a:lnTo>
                      <a:pt x="390525" y="1247775"/>
                    </a:lnTo>
                    <a:lnTo>
                      <a:pt x="119062" y="1423988"/>
                    </a:lnTo>
                    <a:lnTo>
                      <a:pt x="73819" y="1466850"/>
                    </a:lnTo>
                    <a:lnTo>
                      <a:pt x="21431" y="1485900"/>
                    </a:lnTo>
                    <a:lnTo>
                      <a:pt x="4762" y="1490663"/>
                    </a:lnTo>
                  </a:path>
                </a:pathLst>
              </a:custGeom>
              <a:noFill/>
              <a:ln w="2540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sp>
          <p:nvSpPr>
            <p:cNvPr id="20" name="Freeform 19"/>
            <p:cNvSpPr/>
            <p:nvPr/>
          </p:nvSpPr>
          <p:spPr bwMode="auto">
            <a:xfrm>
              <a:off x="1888067" y="5207000"/>
              <a:ext cx="1151466" cy="414867"/>
            </a:xfrm>
            <a:custGeom>
              <a:avLst/>
              <a:gdLst>
                <a:gd name="connsiteX0" fmla="*/ 0 w 1151466"/>
                <a:gd name="connsiteY0" fmla="*/ 143933 h 414867"/>
                <a:gd name="connsiteX1" fmla="*/ 160866 w 1151466"/>
                <a:gd name="connsiteY1" fmla="*/ 84667 h 414867"/>
                <a:gd name="connsiteX2" fmla="*/ 364066 w 1151466"/>
                <a:gd name="connsiteY2" fmla="*/ 237067 h 414867"/>
                <a:gd name="connsiteX3" fmla="*/ 728133 w 1151466"/>
                <a:gd name="connsiteY3" fmla="*/ 211667 h 414867"/>
                <a:gd name="connsiteX4" fmla="*/ 1032933 w 1151466"/>
                <a:gd name="connsiteY4" fmla="*/ 0 h 414867"/>
                <a:gd name="connsiteX5" fmla="*/ 1100666 w 1151466"/>
                <a:gd name="connsiteY5" fmla="*/ 8467 h 414867"/>
                <a:gd name="connsiteX6" fmla="*/ 1151466 w 1151466"/>
                <a:gd name="connsiteY6" fmla="*/ 42333 h 414867"/>
                <a:gd name="connsiteX7" fmla="*/ 1100666 w 1151466"/>
                <a:gd name="connsiteY7" fmla="*/ 143933 h 414867"/>
                <a:gd name="connsiteX8" fmla="*/ 795866 w 1151466"/>
                <a:gd name="connsiteY8" fmla="*/ 313267 h 414867"/>
                <a:gd name="connsiteX9" fmla="*/ 338666 w 1151466"/>
                <a:gd name="connsiteY9" fmla="*/ 414867 h 414867"/>
                <a:gd name="connsiteX10" fmla="*/ 110066 w 1151466"/>
                <a:gd name="connsiteY10" fmla="*/ 321733 h 414867"/>
                <a:gd name="connsiteX11" fmla="*/ 0 w 1151466"/>
                <a:gd name="connsiteY11" fmla="*/ 220133 h 414867"/>
                <a:gd name="connsiteX12" fmla="*/ 0 w 1151466"/>
                <a:gd name="connsiteY12" fmla="*/ 143933 h 414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466" h="414867">
                  <a:moveTo>
                    <a:pt x="0" y="143933"/>
                  </a:moveTo>
                  <a:lnTo>
                    <a:pt x="160866" y="84667"/>
                  </a:lnTo>
                  <a:lnTo>
                    <a:pt x="364066" y="237067"/>
                  </a:lnTo>
                  <a:lnTo>
                    <a:pt x="728133" y="211667"/>
                  </a:lnTo>
                  <a:lnTo>
                    <a:pt x="1032933" y="0"/>
                  </a:lnTo>
                  <a:lnTo>
                    <a:pt x="1100666" y="8467"/>
                  </a:lnTo>
                  <a:lnTo>
                    <a:pt x="1151466" y="42333"/>
                  </a:lnTo>
                  <a:lnTo>
                    <a:pt x="1100666" y="143933"/>
                  </a:lnTo>
                  <a:lnTo>
                    <a:pt x="795866" y="313267"/>
                  </a:lnTo>
                  <a:lnTo>
                    <a:pt x="338666" y="414867"/>
                  </a:lnTo>
                  <a:lnTo>
                    <a:pt x="110066" y="321733"/>
                  </a:lnTo>
                  <a:lnTo>
                    <a:pt x="0" y="220133"/>
                  </a:lnTo>
                  <a:lnTo>
                    <a:pt x="0" y="143933"/>
                  </a:lnTo>
                  <a:close/>
                </a:path>
              </a:pathLst>
            </a:cu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grpSp>
          <p:nvGrpSpPr>
            <p:cNvPr id="28" name="Group 181"/>
            <p:cNvGrpSpPr/>
            <p:nvPr/>
          </p:nvGrpSpPr>
          <p:grpSpPr>
            <a:xfrm>
              <a:off x="1954699" y="5162043"/>
              <a:ext cx="962640" cy="416008"/>
              <a:chOff x="3615577" y="840036"/>
              <a:chExt cx="857625" cy="356716"/>
            </a:xfrm>
          </p:grpSpPr>
          <p:pic>
            <p:nvPicPr>
              <p:cNvPr id="251" name="Picture 16" descr="http://img2.wikia.nocookie.net/__cb20130325024543/logopedia/images/8/8e/Vale.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2787" t="21015" r="50000" b="23393"/>
              <a:stretch/>
            </p:blipFill>
            <p:spPr bwMode="auto">
              <a:xfrm>
                <a:off x="3615577" y="840036"/>
                <a:ext cx="435776" cy="356716"/>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16" descr="http://img2.wikia.nocookie.net/__cb20130325024543/logopedia/images/8/8e/Vale.jp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50000" t="46743" r="13584" b="30551"/>
              <a:stretch/>
            </p:blipFill>
            <p:spPr bwMode="auto">
              <a:xfrm>
                <a:off x="4046755" y="989763"/>
                <a:ext cx="426447" cy="14570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5" name="Title 2"/>
          <p:cNvSpPr txBox="1">
            <a:spLocks/>
          </p:cNvSpPr>
          <p:nvPr/>
        </p:nvSpPr>
        <p:spPr bwMode="auto">
          <a:xfrm>
            <a:off x="223902" y="1412776"/>
            <a:ext cx="8676000" cy="7446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defRPr/>
            </a:pPr>
            <a:r>
              <a:rPr lang="en-GB" sz="2400" b="1" kern="0" dirty="0" smtClean="0">
                <a:solidFill>
                  <a:srgbClr val="002060"/>
                </a:solidFill>
                <a:latin typeface="Calibri" panose="020F0502020204030204" pitchFamily="34" charset="0"/>
                <a:ea typeface="ＭＳ Ｐゴシック" pitchFamily="-111" charset="-128"/>
                <a:cs typeface="ＭＳ Ｐゴシック" charset="-128"/>
              </a:rPr>
              <a:t>Bulk Commodities, Market </a:t>
            </a:r>
            <a:r>
              <a:rPr lang="en-GB" sz="2400" b="1" kern="0" dirty="0">
                <a:solidFill>
                  <a:srgbClr val="002060"/>
                </a:solidFill>
                <a:latin typeface="Calibri" panose="020F0502020204030204" pitchFamily="34" charset="0"/>
                <a:ea typeface="ＭＳ Ｐゴシック" pitchFamily="-111" charset="-128"/>
                <a:cs typeface="ＭＳ Ｐゴシック" charset="-128"/>
              </a:rPr>
              <a:t>outlook, Unrelenting supply</a:t>
            </a:r>
          </a:p>
        </p:txBody>
      </p:sp>
      <p:pic>
        <p:nvPicPr>
          <p:cNvPr id="97" name="Picture 96" descr="CRU Beijing 10th logo.jpg"/>
          <p:cNvPicPr>
            <a:picLocks noChangeAspect="1"/>
          </p:cNvPicPr>
          <p:nvPr/>
        </p:nvPicPr>
        <p:blipFill>
          <a:blip r:embed="rId15"/>
          <a:stretch>
            <a:fillRect/>
          </a:stretch>
        </p:blipFill>
        <p:spPr>
          <a:xfrm>
            <a:off x="8101734" y="260648"/>
            <a:ext cx="790746" cy="864096"/>
          </a:xfrm>
          <a:prstGeom prst="rect">
            <a:avLst/>
          </a:prstGeom>
        </p:spPr>
      </p:pic>
      <p:sp>
        <p:nvSpPr>
          <p:cNvPr id="96" name="TextBox 7"/>
          <p:cNvSpPr txBox="1">
            <a:spLocks noChangeArrowheads="1"/>
          </p:cNvSpPr>
          <p:nvPr/>
        </p:nvSpPr>
        <p:spPr bwMode="auto">
          <a:xfrm>
            <a:off x="363819" y="6352401"/>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98"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8</a:t>
            </a:fld>
            <a:endParaRPr lang="en-GB" altLang="zh-CN" sz="1200" dirty="0">
              <a:solidFill>
                <a:schemeClr val="bg1"/>
              </a:solidFill>
              <a:ea typeface="SimSun" pitchFamily="2" charset="-122"/>
            </a:endParaRPr>
          </a:p>
        </p:txBody>
      </p:sp>
      <p:sp>
        <p:nvSpPr>
          <p:cNvPr id="99" name="TextBox 98"/>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16"/>
              </a:rPr>
              <a:t>www.crugroup.com</a:t>
            </a:r>
            <a:r>
              <a:rPr lang="en-GB" sz="1200" dirty="0" smtClean="0">
                <a:solidFill>
                  <a:schemeClr val="bg1"/>
                </a:solidFill>
              </a:rPr>
              <a:t> </a:t>
            </a:r>
            <a:endParaRPr lang="en-GB" sz="1200" dirty="0">
              <a:solidFill>
                <a:schemeClr val="bg1"/>
              </a:solidFill>
            </a:endParaRPr>
          </a:p>
        </p:txBody>
      </p:sp>
    </p:spTree>
    <p:extLst>
      <p:ext uri="{BB962C8B-B14F-4D97-AF65-F5344CB8AC3E}">
        <p14:creationId xmlns:p14="http://schemas.microsoft.com/office/powerpoint/2010/main" val="2658188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R BC curve 2015.jpeg"/>
          <p:cNvPicPr>
            <a:picLocks noChangeAspect="1"/>
          </p:cNvPicPr>
          <p:nvPr/>
        </p:nvPicPr>
        <p:blipFill>
          <a:blip r:embed="rId3"/>
          <a:srcRect l="3538" t="7053" r="12988" b="7053"/>
          <a:stretch>
            <a:fillRect/>
          </a:stretch>
        </p:blipFill>
        <p:spPr>
          <a:xfrm>
            <a:off x="274023" y="1916832"/>
            <a:ext cx="8595955" cy="4320480"/>
          </a:xfrm>
          <a:prstGeom prst="rect">
            <a:avLst/>
          </a:prstGeom>
        </p:spPr>
      </p:pic>
      <p:grpSp>
        <p:nvGrpSpPr>
          <p:cNvPr id="2" name="Group 33"/>
          <p:cNvGrpSpPr/>
          <p:nvPr/>
        </p:nvGrpSpPr>
        <p:grpSpPr>
          <a:xfrm>
            <a:off x="1167491" y="2942887"/>
            <a:ext cx="2676010" cy="810031"/>
            <a:chOff x="1167491" y="2942887"/>
            <a:chExt cx="2676010" cy="810031"/>
          </a:xfrm>
        </p:grpSpPr>
        <p:sp>
          <p:nvSpPr>
            <p:cNvPr id="11" name="Down Arrow 10"/>
            <p:cNvSpPr/>
            <p:nvPr/>
          </p:nvSpPr>
          <p:spPr bwMode="auto">
            <a:xfrm>
              <a:off x="3123421" y="2951858"/>
              <a:ext cx="720080" cy="792088"/>
            </a:xfrm>
            <a:prstGeom prst="downArrow">
              <a:avLst/>
            </a:prstGeom>
            <a:solidFill>
              <a:srgbClr val="FF0000"/>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13" name="Freeform 12"/>
            <p:cNvSpPr/>
            <p:nvPr/>
          </p:nvSpPr>
          <p:spPr>
            <a:xfrm>
              <a:off x="1167491" y="2942887"/>
              <a:ext cx="1872208" cy="810031"/>
            </a:xfrm>
            <a:custGeom>
              <a:avLst/>
              <a:gdLst>
                <a:gd name="connsiteX0" fmla="*/ 0 w 1738645"/>
                <a:gd name="connsiteY0" fmla="*/ 135008 h 810031"/>
                <a:gd name="connsiteX1" fmla="*/ 39543 w 1738645"/>
                <a:gd name="connsiteY1" fmla="*/ 39543 h 810031"/>
                <a:gd name="connsiteX2" fmla="*/ 135008 w 1738645"/>
                <a:gd name="connsiteY2" fmla="*/ 0 h 810031"/>
                <a:gd name="connsiteX3" fmla="*/ 1603637 w 1738645"/>
                <a:gd name="connsiteY3" fmla="*/ 0 h 810031"/>
                <a:gd name="connsiteX4" fmla="*/ 1699102 w 1738645"/>
                <a:gd name="connsiteY4" fmla="*/ 39543 h 810031"/>
                <a:gd name="connsiteX5" fmla="*/ 1738645 w 1738645"/>
                <a:gd name="connsiteY5" fmla="*/ 135008 h 810031"/>
                <a:gd name="connsiteX6" fmla="*/ 1738645 w 1738645"/>
                <a:gd name="connsiteY6" fmla="*/ 675023 h 810031"/>
                <a:gd name="connsiteX7" fmla="*/ 1699102 w 1738645"/>
                <a:gd name="connsiteY7" fmla="*/ 770488 h 810031"/>
                <a:gd name="connsiteX8" fmla="*/ 1603637 w 1738645"/>
                <a:gd name="connsiteY8" fmla="*/ 810031 h 810031"/>
                <a:gd name="connsiteX9" fmla="*/ 135008 w 1738645"/>
                <a:gd name="connsiteY9" fmla="*/ 810031 h 810031"/>
                <a:gd name="connsiteX10" fmla="*/ 39543 w 1738645"/>
                <a:gd name="connsiteY10" fmla="*/ 770488 h 810031"/>
                <a:gd name="connsiteX11" fmla="*/ 0 w 1738645"/>
                <a:gd name="connsiteY11" fmla="*/ 675023 h 810031"/>
                <a:gd name="connsiteX12" fmla="*/ 0 w 1738645"/>
                <a:gd name="connsiteY12" fmla="*/ 135008 h 8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645" h="810031">
                  <a:moveTo>
                    <a:pt x="0" y="135008"/>
                  </a:moveTo>
                  <a:cubicBezTo>
                    <a:pt x="0" y="99202"/>
                    <a:pt x="14224" y="64862"/>
                    <a:pt x="39543" y="39543"/>
                  </a:cubicBezTo>
                  <a:cubicBezTo>
                    <a:pt x="64862" y="14224"/>
                    <a:pt x="99202" y="0"/>
                    <a:pt x="135008" y="0"/>
                  </a:cubicBezTo>
                  <a:lnTo>
                    <a:pt x="1603637" y="0"/>
                  </a:lnTo>
                  <a:cubicBezTo>
                    <a:pt x="1639443" y="0"/>
                    <a:pt x="1673783" y="14224"/>
                    <a:pt x="1699102" y="39543"/>
                  </a:cubicBezTo>
                  <a:cubicBezTo>
                    <a:pt x="1724421" y="64862"/>
                    <a:pt x="1738645" y="99202"/>
                    <a:pt x="1738645" y="135008"/>
                  </a:cubicBezTo>
                  <a:lnTo>
                    <a:pt x="1738645" y="675023"/>
                  </a:lnTo>
                  <a:cubicBezTo>
                    <a:pt x="1738645" y="710829"/>
                    <a:pt x="1724421" y="745169"/>
                    <a:pt x="1699102" y="770488"/>
                  </a:cubicBezTo>
                  <a:cubicBezTo>
                    <a:pt x="1673783" y="795807"/>
                    <a:pt x="1639443" y="810031"/>
                    <a:pt x="1603637" y="810031"/>
                  </a:cubicBezTo>
                  <a:lnTo>
                    <a:pt x="135008" y="810031"/>
                  </a:lnTo>
                  <a:cubicBezTo>
                    <a:pt x="99202" y="810031"/>
                    <a:pt x="64862" y="795807"/>
                    <a:pt x="39543" y="770488"/>
                  </a:cubicBezTo>
                  <a:cubicBezTo>
                    <a:pt x="14224" y="745169"/>
                    <a:pt x="0" y="710829"/>
                    <a:pt x="0" y="675023"/>
                  </a:cubicBezTo>
                  <a:lnTo>
                    <a:pt x="0" y="135008"/>
                  </a:lnTo>
                  <a:close/>
                </a:path>
              </a:pathLst>
            </a:custGeom>
            <a:solidFill>
              <a:srgbClr val="FF7171"/>
            </a:solidFill>
            <a:ln w="254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52" tIns="119551" rIns="119551" bIns="119552" numCol="1" spcCol="1270" anchor="ctr" anchorCtr="0">
              <a:noAutofit/>
            </a:bodyPr>
            <a:lstStyle/>
            <a:p>
              <a:pPr lvl="0" algn="ctr" defTabSz="933450">
                <a:lnSpc>
                  <a:spcPct val="90000"/>
                </a:lnSpc>
                <a:spcBef>
                  <a:spcPct val="0"/>
                </a:spcBef>
                <a:spcAft>
                  <a:spcPct val="35000"/>
                </a:spcAft>
              </a:pPr>
              <a:r>
                <a:rPr lang="en-GB" sz="2100" dirty="0" smtClean="0">
                  <a:solidFill>
                    <a:schemeClr val="tx1"/>
                  </a:solidFill>
                  <a:latin typeface="Calibri" pitchFamily="34" charset="0"/>
                  <a:cs typeface="Calibri" pitchFamily="34" charset="0"/>
                </a:rPr>
                <a:t>decline in market prices</a:t>
              </a:r>
              <a:endParaRPr lang="en-GB" sz="2100" kern="1200" dirty="0">
                <a:solidFill>
                  <a:schemeClr val="tx1"/>
                </a:solidFill>
                <a:latin typeface="Calibri" pitchFamily="34" charset="0"/>
                <a:cs typeface="Calibri" pitchFamily="34" charset="0"/>
              </a:endParaRPr>
            </a:p>
          </p:txBody>
        </p:sp>
      </p:grpSp>
      <p:grpSp>
        <p:nvGrpSpPr>
          <p:cNvPr id="3" name="Group 23"/>
          <p:cNvGrpSpPr/>
          <p:nvPr/>
        </p:nvGrpSpPr>
        <p:grpSpPr>
          <a:xfrm>
            <a:off x="4103948" y="4563185"/>
            <a:ext cx="2566167" cy="810031"/>
            <a:chOff x="4103948" y="4563185"/>
            <a:chExt cx="2566167" cy="810031"/>
          </a:xfrm>
        </p:grpSpPr>
        <p:sp>
          <p:nvSpPr>
            <p:cNvPr id="15" name="Down Arrow 14"/>
            <p:cNvSpPr/>
            <p:nvPr/>
          </p:nvSpPr>
          <p:spPr bwMode="auto">
            <a:xfrm rot="10800000" flipV="1">
              <a:off x="4103948" y="4572157"/>
              <a:ext cx="720080" cy="792088"/>
            </a:xfrm>
            <a:prstGeom prst="downArrow">
              <a:avLst/>
            </a:prstGeom>
            <a:solidFill>
              <a:srgbClr val="FF0000"/>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16" name="Freeform 15"/>
            <p:cNvSpPr/>
            <p:nvPr/>
          </p:nvSpPr>
          <p:spPr>
            <a:xfrm>
              <a:off x="4931470" y="4563185"/>
              <a:ext cx="1738645" cy="810031"/>
            </a:xfrm>
            <a:custGeom>
              <a:avLst/>
              <a:gdLst>
                <a:gd name="connsiteX0" fmla="*/ 0 w 1738645"/>
                <a:gd name="connsiteY0" fmla="*/ 135008 h 810031"/>
                <a:gd name="connsiteX1" fmla="*/ 39543 w 1738645"/>
                <a:gd name="connsiteY1" fmla="*/ 39543 h 810031"/>
                <a:gd name="connsiteX2" fmla="*/ 135008 w 1738645"/>
                <a:gd name="connsiteY2" fmla="*/ 0 h 810031"/>
                <a:gd name="connsiteX3" fmla="*/ 1603637 w 1738645"/>
                <a:gd name="connsiteY3" fmla="*/ 0 h 810031"/>
                <a:gd name="connsiteX4" fmla="*/ 1699102 w 1738645"/>
                <a:gd name="connsiteY4" fmla="*/ 39543 h 810031"/>
                <a:gd name="connsiteX5" fmla="*/ 1738645 w 1738645"/>
                <a:gd name="connsiteY5" fmla="*/ 135008 h 810031"/>
                <a:gd name="connsiteX6" fmla="*/ 1738645 w 1738645"/>
                <a:gd name="connsiteY6" fmla="*/ 675023 h 810031"/>
                <a:gd name="connsiteX7" fmla="*/ 1699102 w 1738645"/>
                <a:gd name="connsiteY7" fmla="*/ 770488 h 810031"/>
                <a:gd name="connsiteX8" fmla="*/ 1603637 w 1738645"/>
                <a:gd name="connsiteY8" fmla="*/ 810031 h 810031"/>
                <a:gd name="connsiteX9" fmla="*/ 135008 w 1738645"/>
                <a:gd name="connsiteY9" fmla="*/ 810031 h 810031"/>
                <a:gd name="connsiteX10" fmla="*/ 39543 w 1738645"/>
                <a:gd name="connsiteY10" fmla="*/ 770488 h 810031"/>
                <a:gd name="connsiteX11" fmla="*/ 0 w 1738645"/>
                <a:gd name="connsiteY11" fmla="*/ 675023 h 810031"/>
                <a:gd name="connsiteX12" fmla="*/ 0 w 1738645"/>
                <a:gd name="connsiteY12" fmla="*/ 135008 h 8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645" h="810031">
                  <a:moveTo>
                    <a:pt x="0" y="135008"/>
                  </a:moveTo>
                  <a:cubicBezTo>
                    <a:pt x="0" y="99202"/>
                    <a:pt x="14224" y="64862"/>
                    <a:pt x="39543" y="39543"/>
                  </a:cubicBezTo>
                  <a:cubicBezTo>
                    <a:pt x="64862" y="14224"/>
                    <a:pt x="99202" y="0"/>
                    <a:pt x="135008" y="0"/>
                  </a:cubicBezTo>
                  <a:lnTo>
                    <a:pt x="1603637" y="0"/>
                  </a:lnTo>
                  <a:cubicBezTo>
                    <a:pt x="1639443" y="0"/>
                    <a:pt x="1673783" y="14224"/>
                    <a:pt x="1699102" y="39543"/>
                  </a:cubicBezTo>
                  <a:cubicBezTo>
                    <a:pt x="1724421" y="64862"/>
                    <a:pt x="1738645" y="99202"/>
                    <a:pt x="1738645" y="135008"/>
                  </a:cubicBezTo>
                  <a:lnTo>
                    <a:pt x="1738645" y="675023"/>
                  </a:lnTo>
                  <a:cubicBezTo>
                    <a:pt x="1738645" y="710829"/>
                    <a:pt x="1724421" y="745169"/>
                    <a:pt x="1699102" y="770488"/>
                  </a:cubicBezTo>
                  <a:cubicBezTo>
                    <a:pt x="1673783" y="795807"/>
                    <a:pt x="1639443" y="810031"/>
                    <a:pt x="1603637" y="810031"/>
                  </a:cubicBezTo>
                  <a:lnTo>
                    <a:pt x="135008" y="810031"/>
                  </a:lnTo>
                  <a:cubicBezTo>
                    <a:pt x="99202" y="810031"/>
                    <a:pt x="64862" y="795807"/>
                    <a:pt x="39543" y="770488"/>
                  </a:cubicBezTo>
                  <a:cubicBezTo>
                    <a:pt x="14224" y="745169"/>
                    <a:pt x="0" y="710829"/>
                    <a:pt x="0" y="675023"/>
                  </a:cubicBezTo>
                  <a:lnTo>
                    <a:pt x="0" y="135008"/>
                  </a:lnTo>
                  <a:close/>
                </a:path>
              </a:pathLst>
            </a:custGeom>
            <a:solidFill>
              <a:srgbClr val="9B81A5"/>
            </a:solidFill>
            <a:ln w="254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52" tIns="119551" rIns="119551" bIns="119552" numCol="1" spcCol="1270" anchor="ctr" anchorCtr="0">
              <a:noAutofit/>
            </a:bodyPr>
            <a:lstStyle/>
            <a:p>
              <a:pPr lvl="0" algn="ctr" defTabSz="933450">
                <a:lnSpc>
                  <a:spcPct val="90000"/>
                </a:lnSpc>
                <a:spcBef>
                  <a:spcPct val="0"/>
                </a:spcBef>
                <a:spcAft>
                  <a:spcPct val="35000"/>
                </a:spcAft>
              </a:pPr>
              <a:r>
                <a:rPr lang="en-GB" sz="2100" dirty="0" smtClean="0">
                  <a:solidFill>
                    <a:schemeClr val="tx1"/>
                  </a:solidFill>
                  <a:latin typeface="Calibri" pitchFamily="34" charset="0"/>
                  <a:cs typeface="Calibri" pitchFamily="34" charset="0"/>
                </a:rPr>
                <a:t>c</a:t>
              </a:r>
              <a:r>
                <a:rPr lang="en-GB" sz="2100" kern="1200" dirty="0" smtClean="0">
                  <a:solidFill>
                    <a:schemeClr val="tx1"/>
                  </a:solidFill>
                  <a:latin typeface="Calibri" pitchFamily="34" charset="0"/>
                  <a:cs typeface="Calibri" pitchFamily="34" charset="0"/>
                </a:rPr>
                <a:t>ost </a:t>
              </a:r>
              <a:r>
                <a:rPr lang="en-GB" sz="2100" dirty="0">
                  <a:solidFill>
                    <a:schemeClr val="tx1"/>
                  </a:solidFill>
                  <a:latin typeface="Calibri" pitchFamily="34" charset="0"/>
                  <a:cs typeface="Calibri" pitchFamily="34" charset="0"/>
                </a:rPr>
                <a:t>c</a:t>
              </a:r>
              <a:r>
                <a:rPr lang="en-GB" sz="2100" kern="1200" dirty="0" smtClean="0">
                  <a:solidFill>
                    <a:schemeClr val="tx1"/>
                  </a:solidFill>
                  <a:latin typeface="Calibri" pitchFamily="34" charset="0"/>
                  <a:cs typeface="Calibri" pitchFamily="34" charset="0"/>
                </a:rPr>
                <a:t>ompetition</a:t>
              </a:r>
              <a:endParaRPr lang="en-GB" sz="2100" kern="1200" dirty="0">
                <a:solidFill>
                  <a:schemeClr val="tx1"/>
                </a:solidFill>
                <a:latin typeface="Calibri" pitchFamily="34" charset="0"/>
                <a:cs typeface="Calibri" pitchFamily="34" charset="0"/>
              </a:endParaRPr>
            </a:p>
          </p:txBody>
        </p:sp>
      </p:grpSp>
      <p:grpSp>
        <p:nvGrpSpPr>
          <p:cNvPr id="4" name="Group 16"/>
          <p:cNvGrpSpPr/>
          <p:nvPr/>
        </p:nvGrpSpPr>
        <p:grpSpPr>
          <a:xfrm>
            <a:off x="4644008" y="1916832"/>
            <a:ext cx="3798182" cy="4176464"/>
            <a:chOff x="4734258" y="1628800"/>
            <a:chExt cx="3798182" cy="4176464"/>
          </a:xfrm>
        </p:grpSpPr>
        <p:sp>
          <p:nvSpPr>
            <p:cNvPr id="18" name="Down Arrow 17"/>
            <p:cNvSpPr/>
            <p:nvPr/>
          </p:nvSpPr>
          <p:spPr bwMode="auto">
            <a:xfrm rot="16200000">
              <a:off x="6936975" y="1709780"/>
              <a:ext cx="720080" cy="792088"/>
            </a:xfrm>
            <a:prstGeom prst="downArrow">
              <a:avLst/>
            </a:prstGeom>
            <a:solidFill>
              <a:srgbClr val="FF0000"/>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cxnSp>
          <p:nvCxnSpPr>
            <p:cNvPr id="19" name="Straight Connector 18"/>
            <p:cNvCxnSpPr/>
            <p:nvPr/>
          </p:nvCxnSpPr>
          <p:spPr bwMode="auto">
            <a:xfrm>
              <a:off x="7596336" y="1628800"/>
              <a:ext cx="936104" cy="4176464"/>
            </a:xfrm>
            <a:prstGeom prst="line">
              <a:avLst/>
            </a:prstGeom>
            <a:noFill/>
            <a:ln w="25400" cap="flat" cmpd="sng" algn="ctr">
              <a:solidFill>
                <a:schemeClr val="tx1"/>
              </a:solidFill>
              <a:prstDash val="sysDash"/>
              <a:round/>
              <a:headEnd type="none" w="med" len="med"/>
              <a:tailEnd type="none" w="med" len="med"/>
            </a:ln>
            <a:effectLst/>
          </p:spPr>
        </p:cxnSp>
        <p:sp>
          <p:nvSpPr>
            <p:cNvPr id="20" name="Freeform 19"/>
            <p:cNvSpPr/>
            <p:nvPr/>
          </p:nvSpPr>
          <p:spPr>
            <a:xfrm>
              <a:off x="4734258" y="1700808"/>
              <a:ext cx="2069990" cy="810031"/>
            </a:xfrm>
            <a:custGeom>
              <a:avLst/>
              <a:gdLst>
                <a:gd name="connsiteX0" fmla="*/ 0 w 1738645"/>
                <a:gd name="connsiteY0" fmla="*/ 135008 h 810031"/>
                <a:gd name="connsiteX1" fmla="*/ 39543 w 1738645"/>
                <a:gd name="connsiteY1" fmla="*/ 39543 h 810031"/>
                <a:gd name="connsiteX2" fmla="*/ 135008 w 1738645"/>
                <a:gd name="connsiteY2" fmla="*/ 0 h 810031"/>
                <a:gd name="connsiteX3" fmla="*/ 1603637 w 1738645"/>
                <a:gd name="connsiteY3" fmla="*/ 0 h 810031"/>
                <a:gd name="connsiteX4" fmla="*/ 1699102 w 1738645"/>
                <a:gd name="connsiteY4" fmla="*/ 39543 h 810031"/>
                <a:gd name="connsiteX5" fmla="*/ 1738645 w 1738645"/>
                <a:gd name="connsiteY5" fmla="*/ 135008 h 810031"/>
                <a:gd name="connsiteX6" fmla="*/ 1738645 w 1738645"/>
                <a:gd name="connsiteY6" fmla="*/ 675023 h 810031"/>
                <a:gd name="connsiteX7" fmla="*/ 1699102 w 1738645"/>
                <a:gd name="connsiteY7" fmla="*/ 770488 h 810031"/>
                <a:gd name="connsiteX8" fmla="*/ 1603637 w 1738645"/>
                <a:gd name="connsiteY8" fmla="*/ 810031 h 810031"/>
                <a:gd name="connsiteX9" fmla="*/ 135008 w 1738645"/>
                <a:gd name="connsiteY9" fmla="*/ 810031 h 810031"/>
                <a:gd name="connsiteX10" fmla="*/ 39543 w 1738645"/>
                <a:gd name="connsiteY10" fmla="*/ 770488 h 810031"/>
                <a:gd name="connsiteX11" fmla="*/ 0 w 1738645"/>
                <a:gd name="connsiteY11" fmla="*/ 675023 h 810031"/>
                <a:gd name="connsiteX12" fmla="*/ 0 w 1738645"/>
                <a:gd name="connsiteY12" fmla="*/ 135008 h 8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645" h="810031">
                  <a:moveTo>
                    <a:pt x="0" y="135008"/>
                  </a:moveTo>
                  <a:cubicBezTo>
                    <a:pt x="0" y="99202"/>
                    <a:pt x="14224" y="64862"/>
                    <a:pt x="39543" y="39543"/>
                  </a:cubicBezTo>
                  <a:cubicBezTo>
                    <a:pt x="64862" y="14224"/>
                    <a:pt x="99202" y="0"/>
                    <a:pt x="135008" y="0"/>
                  </a:cubicBezTo>
                  <a:lnTo>
                    <a:pt x="1603637" y="0"/>
                  </a:lnTo>
                  <a:cubicBezTo>
                    <a:pt x="1639443" y="0"/>
                    <a:pt x="1673783" y="14224"/>
                    <a:pt x="1699102" y="39543"/>
                  </a:cubicBezTo>
                  <a:cubicBezTo>
                    <a:pt x="1724421" y="64862"/>
                    <a:pt x="1738645" y="99202"/>
                    <a:pt x="1738645" y="135008"/>
                  </a:cubicBezTo>
                  <a:lnTo>
                    <a:pt x="1738645" y="675023"/>
                  </a:lnTo>
                  <a:cubicBezTo>
                    <a:pt x="1738645" y="710829"/>
                    <a:pt x="1724421" y="745169"/>
                    <a:pt x="1699102" y="770488"/>
                  </a:cubicBezTo>
                  <a:cubicBezTo>
                    <a:pt x="1673783" y="795807"/>
                    <a:pt x="1639443" y="810031"/>
                    <a:pt x="1603637" y="810031"/>
                  </a:cubicBezTo>
                  <a:lnTo>
                    <a:pt x="135008" y="810031"/>
                  </a:lnTo>
                  <a:cubicBezTo>
                    <a:pt x="99202" y="810031"/>
                    <a:pt x="64862" y="795807"/>
                    <a:pt x="39543" y="770488"/>
                  </a:cubicBezTo>
                  <a:cubicBezTo>
                    <a:pt x="14224" y="745169"/>
                    <a:pt x="0" y="710829"/>
                    <a:pt x="0" y="675023"/>
                  </a:cubicBezTo>
                  <a:lnTo>
                    <a:pt x="0" y="135008"/>
                  </a:lnTo>
                  <a:close/>
                </a:path>
              </a:pathLst>
            </a:custGeom>
            <a:solidFill>
              <a:srgbClr val="00B0F0"/>
            </a:solidFill>
            <a:ln w="254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52" tIns="119551" rIns="119551" bIns="119552" numCol="1" spcCol="1270" anchor="ctr" anchorCtr="0">
              <a:noAutofit/>
            </a:bodyPr>
            <a:lstStyle/>
            <a:p>
              <a:pPr lvl="0" algn="ctr" defTabSz="933450">
                <a:lnSpc>
                  <a:spcPct val="90000"/>
                </a:lnSpc>
                <a:spcBef>
                  <a:spcPct val="0"/>
                </a:spcBef>
                <a:spcAft>
                  <a:spcPct val="35000"/>
                </a:spcAft>
              </a:pPr>
              <a:r>
                <a:rPr lang="en-GB" sz="2100" dirty="0" smtClean="0">
                  <a:solidFill>
                    <a:schemeClr val="tx1"/>
                  </a:solidFill>
                  <a:latin typeface="Calibri" pitchFamily="34" charset="0"/>
                  <a:cs typeface="Calibri" pitchFamily="34" charset="0"/>
                </a:rPr>
                <a:t>s</a:t>
              </a:r>
              <a:r>
                <a:rPr lang="en-GB" sz="2100" kern="1200" dirty="0" smtClean="0">
                  <a:solidFill>
                    <a:schemeClr val="tx1"/>
                  </a:solidFill>
                  <a:latin typeface="Calibri" pitchFamily="34" charset="0"/>
                  <a:cs typeface="Calibri" pitchFamily="34" charset="0"/>
                </a:rPr>
                <a:t>lower demand growth</a:t>
              </a:r>
              <a:endParaRPr lang="en-GB" sz="2100" kern="1200" dirty="0">
                <a:solidFill>
                  <a:schemeClr val="tx1"/>
                </a:solidFill>
                <a:latin typeface="Calibri" pitchFamily="34" charset="0"/>
                <a:cs typeface="Calibri" pitchFamily="34" charset="0"/>
              </a:endParaRPr>
            </a:p>
          </p:txBody>
        </p:sp>
      </p:grpSp>
      <p:grpSp>
        <p:nvGrpSpPr>
          <p:cNvPr id="5" name="Group 20"/>
          <p:cNvGrpSpPr/>
          <p:nvPr/>
        </p:nvGrpSpPr>
        <p:grpSpPr>
          <a:xfrm>
            <a:off x="64567" y="4653136"/>
            <a:ext cx="2995265" cy="810031"/>
            <a:chOff x="849596" y="4690671"/>
            <a:chExt cx="2995265" cy="810031"/>
          </a:xfrm>
        </p:grpSpPr>
        <p:sp>
          <p:nvSpPr>
            <p:cNvPr id="22" name="Down Arrow 21"/>
            <p:cNvSpPr/>
            <p:nvPr/>
          </p:nvSpPr>
          <p:spPr bwMode="auto">
            <a:xfrm rot="16200000">
              <a:off x="3088777" y="4716173"/>
              <a:ext cx="720080" cy="792088"/>
            </a:xfrm>
            <a:prstGeom prst="downArrow">
              <a:avLst/>
            </a:prstGeom>
            <a:solidFill>
              <a:srgbClr val="FF0000"/>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23" name="Freeform 22"/>
            <p:cNvSpPr/>
            <p:nvPr/>
          </p:nvSpPr>
          <p:spPr>
            <a:xfrm>
              <a:off x="849596" y="4690671"/>
              <a:ext cx="2143140" cy="810031"/>
            </a:xfrm>
            <a:custGeom>
              <a:avLst/>
              <a:gdLst>
                <a:gd name="connsiteX0" fmla="*/ 0 w 1738645"/>
                <a:gd name="connsiteY0" fmla="*/ 135008 h 810031"/>
                <a:gd name="connsiteX1" fmla="*/ 39543 w 1738645"/>
                <a:gd name="connsiteY1" fmla="*/ 39543 h 810031"/>
                <a:gd name="connsiteX2" fmla="*/ 135008 w 1738645"/>
                <a:gd name="connsiteY2" fmla="*/ 0 h 810031"/>
                <a:gd name="connsiteX3" fmla="*/ 1603637 w 1738645"/>
                <a:gd name="connsiteY3" fmla="*/ 0 h 810031"/>
                <a:gd name="connsiteX4" fmla="*/ 1699102 w 1738645"/>
                <a:gd name="connsiteY4" fmla="*/ 39543 h 810031"/>
                <a:gd name="connsiteX5" fmla="*/ 1738645 w 1738645"/>
                <a:gd name="connsiteY5" fmla="*/ 135008 h 810031"/>
                <a:gd name="connsiteX6" fmla="*/ 1738645 w 1738645"/>
                <a:gd name="connsiteY6" fmla="*/ 675023 h 810031"/>
                <a:gd name="connsiteX7" fmla="*/ 1699102 w 1738645"/>
                <a:gd name="connsiteY7" fmla="*/ 770488 h 810031"/>
                <a:gd name="connsiteX8" fmla="*/ 1603637 w 1738645"/>
                <a:gd name="connsiteY8" fmla="*/ 810031 h 810031"/>
                <a:gd name="connsiteX9" fmla="*/ 135008 w 1738645"/>
                <a:gd name="connsiteY9" fmla="*/ 810031 h 810031"/>
                <a:gd name="connsiteX10" fmla="*/ 39543 w 1738645"/>
                <a:gd name="connsiteY10" fmla="*/ 770488 h 810031"/>
                <a:gd name="connsiteX11" fmla="*/ 0 w 1738645"/>
                <a:gd name="connsiteY11" fmla="*/ 675023 h 810031"/>
                <a:gd name="connsiteX12" fmla="*/ 0 w 1738645"/>
                <a:gd name="connsiteY12" fmla="*/ 135008 h 8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645" h="810031">
                  <a:moveTo>
                    <a:pt x="0" y="135008"/>
                  </a:moveTo>
                  <a:cubicBezTo>
                    <a:pt x="0" y="99202"/>
                    <a:pt x="14224" y="64862"/>
                    <a:pt x="39543" y="39543"/>
                  </a:cubicBezTo>
                  <a:cubicBezTo>
                    <a:pt x="64862" y="14224"/>
                    <a:pt x="99202" y="0"/>
                    <a:pt x="135008" y="0"/>
                  </a:cubicBezTo>
                  <a:lnTo>
                    <a:pt x="1603637" y="0"/>
                  </a:lnTo>
                  <a:cubicBezTo>
                    <a:pt x="1639443" y="0"/>
                    <a:pt x="1673783" y="14224"/>
                    <a:pt x="1699102" y="39543"/>
                  </a:cubicBezTo>
                  <a:cubicBezTo>
                    <a:pt x="1724421" y="64862"/>
                    <a:pt x="1738645" y="99202"/>
                    <a:pt x="1738645" y="135008"/>
                  </a:cubicBezTo>
                  <a:lnTo>
                    <a:pt x="1738645" y="675023"/>
                  </a:lnTo>
                  <a:cubicBezTo>
                    <a:pt x="1738645" y="710829"/>
                    <a:pt x="1724421" y="745169"/>
                    <a:pt x="1699102" y="770488"/>
                  </a:cubicBezTo>
                  <a:cubicBezTo>
                    <a:pt x="1673783" y="795807"/>
                    <a:pt x="1639443" y="810031"/>
                    <a:pt x="1603637" y="810031"/>
                  </a:cubicBezTo>
                  <a:lnTo>
                    <a:pt x="135008" y="810031"/>
                  </a:lnTo>
                  <a:cubicBezTo>
                    <a:pt x="99202" y="810031"/>
                    <a:pt x="64862" y="795807"/>
                    <a:pt x="39543" y="770488"/>
                  </a:cubicBezTo>
                  <a:cubicBezTo>
                    <a:pt x="14224" y="745169"/>
                    <a:pt x="0" y="710829"/>
                    <a:pt x="0" y="675023"/>
                  </a:cubicBezTo>
                  <a:lnTo>
                    <a:pt x="0" y="135008"/>
                  </a:lnTo>
                  <a:close/>
                </a:path>
              </a:pathLst>
            </a:custGeom>
            <a:solidFill>
              <a:srgbClr val="FFC91D"/>
            </a:solidFill>
            <a:ln w="254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52" tIns="119551" rIns="119551" bIns="119552" numCol="1" spcCol="1270" anchor="ctr" anchorCtr="0">
              <a:noAutofit/>
            </a:bodyPr>
            <a:lstStyle/>
            <a:p>
              <a:pPr lvl="0" algn="ctr" defTabSz="933450">
                <a:lnSpc>
                  <a:spcPct val="90000"/>
                </a:lnSpc>
                <a:spcBef>
                  <a:spcPct val="0"/>
                </a:spcBef>
                <a:spcAft>
                  <a:spcPct val="35000"/>
                </a:spcAft>
              </a:pPr>
              <a:r>
                <a:rPr lang="en-GB" sz="2100" dirty="0" smtClean="0">
                  <a:solidFill>
                    <a:schemeClr val="tx1"/>
                  </a:solidFill>
                  <a:latin typeface="Calibri" pitchFamily="34" charset="0"/>
                  <a:cs typeface="Calibri" pitchFamily="34" charset="0"/>
                </a:rPr>
                <a:t>new, low cost, production</a:t>
              </a:r>
              <a:endParaRPr lang="en-GB" sz="2100" kern="1200" dirty="0">
                <a:solidFill>
                  <a:schemeClr val="tx1"/>
                </a:solidFill>
                <a:latin typeface="Calibri" pitchFamily="34" charset="0"/>
                <a:cs typeface="Calibri" pitchFamily="34" charset="0"/>
              </a:endParaRPr>
            </a:p>
          </p:txBody>
        </p:sp>
      </p:grpSp>
      <p:grpSp>
        <p:nvGrpSpPr>
          <p:cNvPr id="6" name="Group 34"/>
          <p:cNvGrpSpPr/>
          <p:nvPr/>
        </p:nvGrpSpPr>
        <p:grpSpPr>
          <a:xfrm>
            <a:off x="7369859" y="2924944"/>
            <a:ext cx="1738645" cy="1686760"/>
            <a:chOff x="7369859" y="3068960"/>
            <a:chExt cx="1738645" cy="1686760"/>
          </a:xfrm>
        </p:grpSpPr>
        <p:sp>
          <p:nvSpPr>
            <p:cNvPr id="25" name="Down Arrow 24"/>
            <p:cNvSpPr/>
            <p:nvPr/>
          </p:nvSpPr>
          <p:spPr bwMode="auto">
            <a:xfrm rot="2700000">
              <a:off x="7770928" y="3999636"/>
              <a:ext cx="720080" cy="792088"/>
            </a:xfrm>
            <a:prstGeom prst="downArrow">
              <a:avLst/>
            </a:prstGeom>
            <a:solidFill>
              <a:srgbClr val="FF0000"/>
            </a:solidFill>
            <a:ln w="158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pitchFamily="-111" charset="0"/>
              </a:endParaRPr>
            </a:p>
          </p:txBody>
        </p:sp>
        <p:sp>
          <p:nvSpPr>
            <p:cNvPr id="26" name="Freeform 25"/>
            <p:cNvSpPr/>
            <p:nvPr/>
          </p:nvSpPr>
          <p:spPr>
            <a:xfrm>
              <a:off x="7369859" y="3068960"/>
              <a:ext cx="1738645" cy="810031"/>
            </a:xfrm>
            <a:custGeom>
              <a:avLst/>
              <a:gdLst>
                <a:gd name="connsiteX0" fmla="*/ 0 w 1738645"/>
                <a:gd name="connsiteY0" fmla="*/ 135008 h 810031"/>
                <a:gd name="connsiteX1" fmla="*/ 39543 w 1738645"/>
                <a:gd name="connsiteY1" fmla="*/ 39543 h 810031"/>
                <a:gd name="connsiteX2" fmla="*/ 135008 w 1738645"/>
                <a:gd name="connsiteY2" fmla="*/ 0 h 810031"/>
                <a:gd name="connsiteX3" fmla="*/ 1603637 w 1738645"/>
                <a:gd name="connsiteY3" fmla="*/ 0 h 810031"/>
                <a:gd name="connsiteX4" fmla="*/ 1699102 w 1738645"/>
                <a:gd name="connsiteY4" fmla="*/ 39543 h 810031"/>
                <a:gd name="connsiteX5" fmla="*/ 1738645 w 1738645"/>
                <a:gd name="connsiteY5" fmla="*/ 135008 h 810031"/>
                <a:gd name="connsiteX6" fmla="*/ 1738645 w 1738645"/>
                <a:gd name="connsiteY6" fmla="*/ 675023 h 810031"/>
                <a:gd name="connsiteX7" fmla="*/ 1699102 w 1738645"/>
                <a:gd name="connsiteY7" fmla="*/ 770488 h 810031"/>
                <a:gd name="connsiteX8" fmla="*/ 1603637 w 1738645"/>
                <a:gd name="connsiteY8" fmla="*/ 810031 h 810031"/>
                <a:gd name="connsiteX9" fmla="*/ 135008 w 1738645"/>
                <a:gd name="connsiteY9" fmla="*/ 810031 h 810031"/>
                <a:gd name="connsiteX10" fmla="*/ 39543 w 1738645"/>
                <a:gd name="connsiteY10" fmla="*/ 770488 h 810031"/>
                <a:gd name="connsiteX11" fmla="*/ 0 w 1738645"/>
                <a:gd name="connsiteY11" fmla="*/ 675023 h 810031"/>
                <a:gd name="connsiteX12" fmla="*/ 0 w 1738645"/>
                <a:gd name="connsiteY12" fmla="*/ 135008 h 81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645" h="810031">
                  <a:moveTo>
                    <a:pt x="0" y="135008"/>
                  </a:moveTo>
                  <a:cubicBezTo>
                    <a:pt x="0" y="99202"/>
                    <a:pt x="14224" y="64862"/>
                    <a:pt x="39543" y="39543"/>
                  </a:cubicBezTo>
                  <a:cubicBezTo>
                    <a:pt x="64862" y="14224"/>
                    <a:pt x="99202" y="0"/>
                    <a:pt x="135008" y="0"/>
                  </a:cubicBezTo>
                  <a:lnTo>
                    <a:pt x="1603637" y="0"/>
                  </a:lnTo>
                  <a:cubicBezTo>
                    <a:pt x="1639443" y="0"/>
                    <a:pt x="1673783" y="14224"/>
                    <a:pt x="1699102" y="39543"/>
                  </a:cubicBezTo>
                  <a:cubicBezTo>
                    <a:pt x="1724421" y="64862"/>
                    <a:pt x="1738645" y="99202"/>
                    <a:pt x="1738645" y="135008"/>
                  </a:cubicBezTo>
                  <a:lnTo>
                    <a:pt x="1738645" y="675023"/>
                  </a:lnTo>
                  <a:cubicBezTo>
                    <a:pt x="1738645" y="710829"/>
                    <a:pt x="1724421" y="745169"/>
                    <a:pt x="1699102" y="770488"/>
                  </a:cubicBezTo>
                  <a:cubicBezTo>
                    <a:pt x="1673783" y="795807"/>
                    <a:pt x="1639443" y="810031"/>
                    <a:pt x="1603637" y="810031"/>
                  </a:cubicBezTo>
                  <a:lnTo>
                    <a:pt x="135008" y="810031"/>
                  </a:lnTo>
                  <a:cubicBezTo>
                    <a:pt x="99202" y="810031"/>
                    <a:pt x="64862" y="795807"/>
                    <a:pt x="39543" y="770488"/>
                  </a:cubicBezTo>
                  <a:cubicBezTo>
                    <a:pt x="14224" y="745169"/>
                    <a:pt x="0" y="710829"/>
                    <a:pt x="0" y="675023"/>
                  </a:cubicBezTo>
                  <a:lnTo>
                    <a:pt x="0" y="135008"/>
                  </a:lnTo>
                  <a:close/>
                </a:path>
              </a:pathLst>
            </a:custGeom>
            <a:solidFill>
              <a:srgbClr val="00E668"/>
            </a:solidFill>
            <a:ln w="254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552" tIns="119551" rIns="119551" bIns="119552" numCol="1" spcCol="1270" anchor="ctr" anchorCtr="0">
              <a:noAutofit/>
            </a:bodyPr>
            <a:lstStyle/>
            <a:p>
              <a:pPr lvl="0" algn="ctr" defTabSz="933450">
                <a:lnSpc>
                  <a:spcPct val="90000"/>
                </a:lnSpc>
                <a:spcBef>
                  <a:spcPct val="0"/>
                </a:spcBef>
                <a:spcAft>
                  <a:spcPct val="35000"/>
                </a:spcAft>
              </a:pPr>
              <a:r>
                <a:rPr lang="en-GB" sz="2100" dirty="0" smtClean="0">
                  <a:solidFill>
                    <a:schemeClr val="tx1"/>
                  </a:solidFill>
                  <a:latin typeface="Calibri" pitchFamily="34" charset="0"/>
                  <a:cs typeface="Calibri" pitchFamily="34" charset="0"/>
                </a:rPr>
                <a:t>f</a:t>
              </a:r>
              <a:r>
                <a:rPr lang="en-GB" sz="2100" kern="1200" dirty="0" smtClean="0">
                  <a:solidFill>
                    <a:schemeClr val="tx1"/>
                  </a:solidFill>
                  <a:latin typeface="Calibri" pitchFamily="34" charset="0"/>
                  <a:cs typeface="Calibri" pitchFamily="34" charset="0"/>
                </a:rPr>
                <a:t>lexible competitors</a:t>
              </a:r>
              <a:endParaRPr lang="en-GB" sz="2100" kern="1200" dirty="0">
                <a:solidFill>
                  <a:schemeClr val="tx1"/>
                </a:solidFill>
                <a:latin typeface="Calibri" pitchFamily="34" charset="0"/>
                <a:cs typeface="Calibri" pitchFamily="34" charset="0"/>
              </a:endParaRPr>
            </a:p>
          </p:txBody>
        </p:sp>
      </p:grpSp>
      <p:pic>
        <p:nvPicPr>
          <p:cNvPr id="29" name="Picture 28" descr="CRU Beijing 10th logo.jpg"/>
          <p:cNvPicPr>
            <a:picLocks noChangeAspect="1"/>
          </p:cNvPicPr>
          <p:nvPr/>
        </p:nvPicPr>
        <p:blipFill>
          <a:blip r:embed="rId4"/>
          <a:stretch>
            <a:fillRect/>
          </a:stretch>
        </p:blipFill>
        <p:spPr>
          <a:xfrm>
            <a:off x="8101734" y="260648"/>
            <a:ext cx="790746" cy="864096"/>
          </a:xfrm>
          <a:prstGeom prst="rect">
            <a:avLst/>
          </a:prstGeom>
        </p:spPr>
      </p:pic>
      <p:sp>
        <p:nvSpPr>
          <p:cNvPr id="30" name="Title 2"/>
          <p:cNvSpPr txBox="1">
            <a:spLocks/>
          </p:cNvSpPr>
          <p:nvPr/>
        </p:nvSpPr>
        <p:spPr bwMode="auto">
          <a:xfrm>
            <a:off x="213379" y="1412776"/>
            <a:ext cx="8676000" cy="7446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002060"/>
                </a:solidFill>
                <a:effectLst/>
                <a:uLnTx/>
                <a:uFillTx/>
                <a:latin typeface="Calibri" panose="020F0502020204030204" pitchFamily="34" charset="0"/>
                <a:ea typeface="ＭＳ Ｐゴシック" pitchFamily="-111" charset="-128"/>
                <a:cs typeface="ＭＳ Ｐゴシック" charset="-128"/>
              </a:rPr>
              <a:t>Bulk Commodity producers</a:t>
            </a:r>
            <a:r>
              <a:rPr kumimoji="0" lang="en-GB" sz="2400" b="1" i="0" u="none" strike="noStrike" kern="0" cap="none" spc="0" normalizeH="0" noProof="0" dirty="0" smtClean="0">
                <a:ln>
                  <a:noFill/>
                </a:ln>
                <a:solidFill>
                  <a:srgbClr val="002060"/>
                </a:solidFill>
                <a:effectLst/>
                <a:uLnTx/>
                <a:uFillTx/>
                <a:latin typeface="Calibri" panose="020F0502020204030204" pitchFamily="34" charset="0"/>
                <a:ea typeface="ＭＳ Ｐゴシック" pitchFamily="-111" charset="-128"/>
                <a:cs typeface="ＭＳ Ｐゴシック" charset="-128"/>
              </a:rPr>
              <a:t> face multiple threats</a:t>
            </a:r>
            <a:endParaRPr kumimoji="0" lang="en-GB" sz="1800" b="0" i="0" u="none" strike="noStrike" kern="0" cap="none" spc="0" normalizeH="0" baseline="0" noProof="0" dirty="0">
              <a:ln>
                <a:noFill/>
              </a:ln>
              <a:solidFill>
                <a:schemeClr val="tx1"/>
              </a:solidFill>
              <a:effectLst/>
              <a:uLnTx/>
              <a:uFillTx/>
              <a:latin typeface="Calibri" panose="020F0502020204030204" pitchFamily="34" charset="0"/>
              <a:ea typeface="ＭＳ Ｐゴシック" pitchFamily="-111" charset="-128"/>
              <a:cs typeface="ＭＳ Ｐゴシック" charset="-128"/>
            </a:endParaRPr>
          </a:p>
        </p:txBody>
      </p:sp>
      <p:sp>
        <p:nvSpPr>
          <p:cNvPr id="31" name="TextBox 7"/>
          <p:cNvSpPr txBox="1">
            <a:spLocks noChangeArrowheads="1"/>
          </p:cNvSpPr>
          <p:nvPr/>
        </p:nvSpPr>
        <p:spPr bwMode="auto">
          <a:xfrm>
            <a:off x="363819" y="6352401"/>
            <a:ext cx="6840760" cy="276999"/>
          </a:xfrm>
          <a:prstGeom prst="rect">
            <a:avLst/>
          </a:prstGeom>
          <a:noFill/>
          <a:ln w="9525">
            <a:noFill/>
            <a:miter lim="800000"/>
            <a:headEnd/>
            <a:tailEnd/>
          </a:ln>
        </p:spPr>
        <p:txBody>
          <a:bodyPr wrap="square">
            <a:spAutoFit/>
          </a:bodyPr>
          <a:lstStyle/>
          <a:p>
            <a:r>
              <a:rPr lang="en-GB" sz="1200" dirty="0" smtClean="0">
                <a:solidFill>
                  <a:schemeClr val="bg1"/>
                </a:solidFill>
                <a:latin typeface="Arial" pitchFamily="34" charset="0"/>
              </a:rPr>
              <a:t>Source: CRU</a:t>
            </a:r>
            <a:endParaRPr lang="en-GB" sz="1200" dirty="0">
              <a:solidFill>
                <a:schemeClr val="bg1"/>
              </a:solidFill>
              <a:latin typeface="Arial" pitchFamily="34" charset="0"/>
            </a:endParaRPr>
          </a:p>
        </p:txBody>
      </p:sp>
      <p:sp>
        <p:nvSpPr>
          <p:cNvPr id="32" name="Slide Number Placeholder 3"/>
          <p:cNvSpPr txBox="1">
            <a:spLocks/>
          </p:cNvSpPr>
          <p:nvPr/>
        </p:nvSpPr>
        <p:spPr bwMode="auto">
          <a:xfrm>
            <a:off x="8532440" y="6399252"/>
            <a:ext cx="248466" cy="184666"/>
          </a:xfrm>
          <a:prstGeom prst="rect">
            <a:avLst/>
          </a:prstGeom>
          <a:noFill/>
          <a:ln w="9525">
            <a:noFill/>
            <a:miter lim="800000"/>
            <a:headEnd/>
            <a:tailEnd/>
          </a:ln>
        </p:spPr>
        <p:txBody>
          <a:bodyPr wrap="square" lIns="0" tIns="0" rIns="0" bIns="0">
            <a:spAutoFit/>
          </a:bodyPr>
          <a:lstStyle/>
          <a:p>
            <a:pPr algn="r"/>
            <a:r>
              <a:rPr lang="en-GB" altLang="zh-CN" sz="1200" dirty="0">
                <a:solidFill>
                  <a:schemeClr val="bg1"/>
                </a:solidFill>
                <a:ea typeface="SimSun" pitchFamily="2" charset="-122"/>
              </a:rPr>
              <a:t> </a:t>
            </a:r>
            <a:fld id="{D33655A3-84F2-4B36-B3C9-1B86870F68FB}" type="slidenum">
              <a:rPr lang="en-GB" altLang="zh-CN" sz="1200">
                <a:solidFill>
                  <a:schemeClr val="bg1"/>
                </a:solidFill>
                <a:ea typeface="SimSun" pitchFamily="2" charset="-122"/>
              </a:rPr>
              <a:pPr algn="r"/>
              <a:t>9</a:t>
            </a:fld>
            <a:endParaRPr lang="en-GB" altLang="zh-CN" sz="1200" dirty="0">
              <a:solidFill>
                <a:schemeClr val="bg1"/>
              </a:solidFill>
              <a:ea typeface="SimSun" pitchFamily="2" charset="-122"/>
            </a:endParaRPr>
          </a:p>
        </p:txBody>
      </p:sp>
      <p:sp>
        <p:nvSpPr>
          <p:cNvPr id="33" name="TextBox 32"/>
          <p:cNvSpPr txBox="1"/>
          <p:nvPr/>
        </p:nvSpPr>
        <p:spPr>
          <a:xfrm>
            <a:off x="6948264" y="6353086"/>
            <a:ext cx="1575624" cy="276999"/>
          </a:xfrm>
          <a:prstGeom prst="rect">
            <a:avLst/>
          </a:prstGeom>
          <a:noFill/>
        </p:spPr>
        <p:txBody>
          <a:bodyPr wrap="none" rtlCol="0">
            <a:spAutoFit/>
          </a:bodyPr>
          <a:lstStyle/>
          <a:p>
            <a:pPr algn="r"/>
            <a:r>
              <a:rPr lang="en-GB" sz="1200" dirty="0" smtClean="0">
                <a:solidFill>
                  <a:schemeClr val="bg1"/>
                </a:solidFill>
                <a:hlinkClick r:id="rId5"/>
              </a:rPr>
              <a:t>www.crugroup.com</a:t>
            </a:r>
            <a:r>
              <a:rPr lang="en-GB" sz="1200" dirty="0" smtClean="0">
                <a:solidFill>
                  <a:schemeClr val="bg1"/>
                </a:solidFill>
              </a:rPr>
              <a:t> </a:t>
            </a:r>
            <a:endParaRPr lang="en-GB"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9e98b59b-af41-4046-963e-c1e30d27b6d4"/>
</p:tagLst>
</file>

<file path=ppt/tags/tag2.xml><?xml version="1.0" encoding="utf-8"?>
<p:tagLst xmlns:a="http://schemas.openxmlformats.org/drawingml/2006/main" xmlns:r="http://schemas.openxmlformats.org/officeDocument/2006/relationships" xmlns:p="http://schemas.openxmlformats.org/presentationml/2006/main">
  <p:tag name="OFFISYNC_SLIDE_GUID" val="903d536d-be75-4a02-8dbd-5a5d44678149"/>
</p:tagLst>
</file>

<file path=ppt/theme/theme1.xml><?xml version="1.0" encoding="utf-8"?>
<a:theme xmlns:a="http://schemas.openxmlformats.org/drawingml/2006/main" name="CRU motherbrand template">
  <a:themeElements>
    <a:clrScheme name="CRU motherbran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U motherbran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0" i="0" u="none" strike="noStrike" cap="none" normalizeH="0" baseline="0">
            <a:ln>
              <a:noFill/>
            </a:ln>
            <a:solidFill>
              <a:schemeClr val="tx1"/>
            </a:solidFill>
            <a:effectLst/>
            <a:latin typeface="Arial" pitchFamily="-111" charset="0"/>
          </a:defRPr>
        </a:defPPr>
      </a:lstStyle>
    </a:lnDef>
  </a:objectDefaults>
  <a:extraClrSchemeLst>
    <a:extraClrScheme>
      <a:clrScheme name="CRU motherbran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U motherbran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U motherbran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U motherbran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U motherbran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U motherbran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U motherbran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U motherbran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U motherbran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U motherbran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U motherbran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U motherbran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 Analysis - report footer sty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 Analysis - report footer sty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 Analysis - report footer sty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U Analysis - report footer sty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F315475B652449AE20DAC41F9F6BDC" ma:contentTypeVersion="0" ma:contentTypeDescription="Create a new document." ma:contentTypeScope="" ma:versionID="a99035c4e322a4525a19682f9ed1750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280F96-54FA-4561-8DAD-F12854164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DDD016-2A8A-4E52-9E37-2EB924BD8AD0}">
  <ds:schemaRefs>
    <ds:schemaRef ds:uri="http://schemas.microsoft.com/office/2006/documentManagement/types"/>
    <ds:schemaRef ds:uri="http://purl.org/dc/dcmitype/"/>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71DD782-5B7F-4AF3-84D2-369B5B564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21354</TotalTime>
  <Words>1865</Words>
  <Application>Microsoft Office PowerPoint</Application>
  <PresentationFormat>信纸(8.5x11 英寸)</PresentationFormat>
  <Paragraphs>426</Paragraphs>
  <Slides>29</Slides>
  <Notes>21</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CRU motherbrand template</vt:lpstr>
      <vt:lpstr>Bulks versus Base Metals  Why base metals  prices are set to outperform bulk commodities</vt:lpstr>
      <vt:lpstr>PowerPoint 演示文稿</vt:lpstr>
      <vt:lpstr>PowerPoint 演示文稿</vt:lpstr>
      <vt:lpstr>“CRU China 10 price” index - down 20% in last two years &amp; poor start in 2015</vt:lpstr>
      <vt:lpstr>PowerPoint 演示文稿</vt:lpstr>
      <vt:lpstr>2015 forecast: Strengthening economy but slow markets remain</vt:lpstr>
      <vt:lpstr>PowerPoint 演示文稿</vt:lpstr>
      <vt:lpstr>PowerPoint 演示文稿</vt:lpstr>
      <vt:lpstr>PowerPoint 演示文稿</vt:lpstr>
      <vt:lpstr>PowerPoint 演示文稿</vt:lpstr>
      <vt:lpstr>Risk appetite to build or finance new base metal mines remains low</vt:lpstr>
      <vt:lpstr>…and medium term price upside exists.  Invest now?</vt:lpstr>
      <vt:lpstr>China so important for global demand  - 44% of global consumption across 15 key commodities in 2014</vt:lpstr>
      <vt:lpstr>China’s medium term demand outlook lower than GDP over next 5 years</vt:lpstr>
      <vt:lpstr>But prospects better in gold &amp; base metals than carbon steel</vt:lpstr>
      <vt:lpstr>PowerPoint 演示文稿</vt:lpstr>
      <vt:lpstr>Copper expectations deteriorate on weak start to 2015</vt:lpstr>
      <vt:lpstr>Chinese copper demand soft so far, catch-up expected from June</vt:lpstr>
      <vt:lpstr>Copper bright spots vs. headwinds for consumption</vt:lpstr>
      <vt:lpstr>Limited copper mine production growth in 2015, to speed up in 2016</vt:lpstr>
      <vt:lpstr>Weakened contribution from copper projects, especially by 2019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CRU Publishing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Design Department</dc:creator>
  <cp:lastModifiedBy>User</cp:lastModifiedBy>
  <cp:revision>1847</cp:revision>
  <cp:lastPrinted>2012-04-30T13:36:58Z</cp:lastPrinted>
  <dcterms:created xsi:type="dcterms:W3CDTF">2011-03-23T11:22:33Z</dcterms:created>
  <dcterms:modified xsi:type="dcterms:W3CDTF">2015-05-27T10:28:40Z</dcterms:modified>
</cp:coreProperties>
</file>