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theme/themeOverride1.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theme/themeOverride2.xml" ContentType="application/vnd.openxmlformats-officedocument.themeOverride+xml"/>
  <Override PartName="/ppt/drawings/drawing5.xml" ContentType="application/vnd.openxmlformats-officedocument.drawingml.chartshapes+xml"/>
  <Override PartName="/ppt/charts/chart8.xml" ContentType="application/vnd.openxmlformats-officedocument.drawingml.chart+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drawings/drawing6.xml" ContentType="application/vnd.openxmlformats-officedocument.drawingml.chartshapes+xml"/>
  <Override PartName="/ppt/charts/chart10.xml" ContentType="application/vnd.openxmlformats-officedocument.drawingml.chart+xml"/>
  <Override PartName="/ppt/drawings/drawing7.xml" ContentType="application/vnd.openxmlformats-officedocument.drawingml.chartshapes+xml"/>
  <Override PartName="/ppt/charts/chart11.xml" ContentType="application/vnd.openxmlformats-officedocument.drawingml.chart+xml"/>
  <Override PartName="/ppt/charts/chart12.xml" ContentType="application/vnd.openxmlformats-officedocument.drawingml.chart+xml"/>
  <Override PartName="/ppt/drawings/drawing8.xml" ContentType="application/vnd.openxmlformats-officedocument.drawingml.chartshapes+xml"/>
  <Override PartName="/ppt/charts/chart13.xml" ContentType="application/vnd.openxmlformats-officedocument.drawingml.chart+xml"/>
  <Override PartName="/ppt/drawings/drawing9.xml" ContentType="application/vnd.openxmlformats-officedocument.drawingml.chartshapes+xml"/>
  <Override PartName="/ppt/charts/chart14.xml" ContentType="application/vnd.openxmlformats-officedocument.drawingml.chart+xml"/>
  <Override PartName="/ppt/notesSlides/notesSlide4.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theme/themeOverride5.xml" ContentType="application/vnd.openxmlformats-officedocument.themeOverride+xml"/>
  <Override PartName="/ppt/charts/chart17.xml" ContentType="application/vnd.openxmlformats-officedocument.drawingml.chart+xml"/>
  <Override PartName="/ppt/notesSlides/notesSlide5.xml" ContentType="application/vnd.openxmlformats-officedocument.presentationml.notesSlide+xml"/>
  <Override PartName="/ppt/charts/chart18.xml" ContentType="application/vnd.openxmlformats-officedocument.drawingml.chart+xml"/>
  <Override PartName="/ppt/drawings/drawing10.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1"/>
  </p:notesMasterIdLst>
  <p:sldIdLst>
    <p:sldId id="284" r:id="rId2"/>
    <p:sldId id="257" r:id="rId3"/>
    <p:sldId id="286" r:id="rId4"/>
    <p:sldId id="285" r:id="rId5"/>
    <p:sldId id="291" r:id="rId6"/>
    <p:sldId id="270" r:id="rId7"/>
    <p:sldId id="287" r:id="rId8"/>
    <p:sldId id="288" r:id="rId9"/>
    <p:sldId id="289" r:id="rId10"/>
    <p:sldId id="273" r:id="rId11"/>
    <p:sldId id="290" r:id="rId12"/>
    <p:sldId id="275" r:id="rId13"/>
    <p:sldId id="276" r:id="rId14"/>
    <p:sldId id="277" r:id="rId15"/>
    <p:sldId id="278" r:id="rId16"/>
    <p:sldId id="279" r:id="rId17"/>
    <p:sldId id="280" r:id="rId18"/>
    <p:sldId id="281" r:id="rId19"/>
    <p:sldId id="28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1084D2"/>
    <a:srgbClr val="A6B4BF"/>
    <a:srgbClr val="3B454B"/>
    <a:srgbClr val="F8F8F8"/>
    <a:srgbClr val="6B7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6520" autoAdjust="0"/>
  </p:normalViewPr>
  <p:slideViewPr>
    <p:cSldViewPr>
      <p:cViewPr varScale="1">
        <p:scale>
          <a:sx n="65" d="100"/>
          <a:sy n="65" d="100"/>
        </p:scale>
        <p:origin x="14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Wind\Wind.NET.Client\WindNET\users\W5667391\export\&#22269;&#20869;&#29983;&#20135;&#24635;&#20540;(&#23395;).xls"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Wind\Wind.NET.Client\WindNET\users\W5667391\export\&#22266;&#23450;&#36164;&#20135;&#25237;&#36164;&#23436;&#25104;&#39069;(&#26376;).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Wind\Wind.NET.Client\WindNET\users\W5667391\export\&#22478;&#20065;&#19968;&#20307;&#21270;&#23621;&#27665;&#25910;&#20837;&#21644;&#25903;&#20986;(&#23395;).xls"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Wind\Wind.NET.Client\WindNET\users\W5667391\export\&#20840;&#22269;&#32844;&#19994;&#20379;&#27714;&#20998;&#26512;(&#23395;).xls"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D:\Wind\Wind.NET.Client\WindNET\users\W5667391\export\&#19977;&#22823;&#38656;&#27714;&#23545;GDP&#22686;&#38271;&#30340;&#36129;&#29486;&#29575;&#21644;&#25289;&#21160;(&#23395;).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Wind\Wind.NET.Client\WindNET\users\W5667391\export\&#20154;&#21475;&#32467;&#26500;&#25353;&#24180;&#40836;&#21644;&#24615;&#21035;&#27604;&#20363;(&#24180;).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Wind\Wind.NET.Client\WindNET\users\W5667391\export\&#37329;&#34701;&#26426;&#26500;&#20154;&#27665;&#24065;&#36151;&#27454;&#24179;&#22343;&#21033;&#29575;(&#23395;).xls" TargetMode="Externa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___4.xlsx"/><Relationship Id="rId1" Type="http://schemas.openxmlformats.org/officeDocument/2006/relationships/themeOverride" Target="../theme/themeOverride5.xml"/></Relationships>
</file>

<file path=ppt/charts/_rels/chart17.xml.rels><?xml version="1.0" encoding="UTF-8" standalone="yes"?>
<Relationships xmlns="http://schemas.openxmlformats.org/package/2006/relationships"><Relationship Id="rId1" Type="http://schemas.openxmlformats.org/officeDocument/2006/relationships/oleObject" Target="file:///D:\Wind\Wind.NET.Client\WindNET\users\W5667391\export\&#20840;&#22269;&#20844;&#20849;&#36130;&#25919;&#25903;&#20986;&#20998;&#39033;&#30446;(1)(&#24180;).xls"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___5.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Wind\Wind.NET.Client\WindNET\users\W5667391\export\&#22269;&#20869;&#29983;&#20135;&#24635;&#20540;(&#23395;)3.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Chart%207%20in%20Microsoft%20PowerPoint" TargetMode="Externa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Chart%207%20in%20Microsoft%20PowerPoint"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oleObject" Target="file:///C:\Wind\Wind.NET.Client\WindNET\users\W5667391\export\&#22269;&#20869;&#29983;&#20135;&#24635;&#20540;(&#23395;)3.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Wind\Wind.NET.Client\WindNET\users\W5667391\export\&#22269;&#20869;&#29983;&#20135;&#24635;&#20540;(&#23395;)2.xls" TargetMode="Externa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____1.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___2.xlsx"/><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package" Target="../embeddings/Microsoft_Excel____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44685039370071"/>
          <c:y val="5.1400554097404488E-2"/>
          <c:w val="0.83933092738407744"/>
          <c:h val="0.7211245990084576"/>
        </c:manualLayout>
      </c:layout>
      <c:lineChart>
        <c:grouping val="standard"/>
        <c:varyColors val="0"/>
        <c:ser>
          <c:idx val="0"/>
          <c:order val="0"/>
          <c:tx>
            <c:v>GDP当季同比</c:v>
          </c:tx>
          <c:marker>
            <c:symbol val="none"/>
          </c:marker>
          <c:dLbls>
            <c:dLbl>
              <c:idx val="0"/>
              <c:layout>
                <c:manualLayout>
                  <c:x val="-2.4729440069991237E-2"/>
                  <c:y val="5.140055409740448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8618110236220471E-2"/>
                  <c:y val="-5.0451297754447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0284776902887142E-2"/>
                  <c:y val="4.214129483814532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990988626421698E-2"/>
                  <c:y val="-3.65624088655584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4909886264216968E-2"/>
                  <c:y val="3.28820355788860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2687664041994811E-2"/>
                  <c:y val="-4.119203849518809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1020997375328093E-2"/>
                  <c:y val="2.8252405949256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7132108486439247E-2"/>
                  <c:y val="-5.508092738407706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6.2132108486439144E-2"/>
                  <c:y val="3.75116652085156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1576552930883635E-2"/>
                  <c:y val="-4.582166812481772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5.6576552930883678E-2"/>
                  <c:y val="2.825240594925633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6576552930883678E-2"/>
                  <c:y val="-3.65624088655584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4354330708661417E-2"/>
                  <c:y val="4.677092446777479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4.546544181977253E-2"/>
                  <c:y val="-3.65624088655584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8243219597550277E-2"/>
                  <c:y val="3.28820355788860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990988626421698E-2"/>
                  <c:y val="-4.582166812481772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6.2132108486439304E-2"/>
                  <c:y val="3.28820355788860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4.824321959755036E-2"/>
                  <c:y val="3.75116652085156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5.3798775153105917E-2"/>
                  <c:y val="-4.119203849518809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5.5038276465441932E-2"/>
                  <c:y val="3.75116652085156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3.2384514435695642E-2"/>
                  <c:y val="-3.65624088655584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Sheet1!$A$74:$A$94</c:f>
              <c:numCache>
                <c:formatCode>yyyy\-mm;@</c:formatCode>
                <c:ptCount val="21"/>
                <c:pt idx="0">
                  <c:v>40178</c:v>
                </c:pt>
                <c:pt idx="1">
                  <c:v>40268</c:v>
                </c:pt>
                <c:pt idx="2">
                  <c:v>40359</c:v>
                </c:pt>
                <c:pt idx="3">
                  <c:v>40451</c:v>
                </c:pt>
                <c:pt idx="4">
                  <c:v>40543</c:v>
                </c:pt>
                <c:pt idx="5">
                  <c:v>40633</c:v>
                </c:pt>
                <c:pt idx="6">
                  <c:v>40724</c:v>
                </c:pt>
                <c:pt idx="7">
                  <c:v>40816</c:v>
                </c:pt>
                <c:pt idx="8">
                  <c:v>40908</c:v>
                </c:pt>
                <c:pt idx="9">
                  <c:v>40999</c:v>
                </c:pt>
                <c:pt idx="10">
                  <c:v>41090</c:v>
                </c:pt>
                <c:pt idx="11">
                  <c:v>41182</c:v>
                </c:pt>
                <c:pt idx="12">
                  <c:v>41274</c:v>
                </c:pt>
                <c:pt idx="13">
                  <c:v>41364</c:v>
                </c:pt>
                <c:pt idx="14">
                  <c:v>41455</c:v>
                </c:pt>
                <c:pt idx="15">
                  <c:v>41547</c:v>
                </c:pt>
                <c:pt idx="16">
                  <c:v>41639</c:v>
                </c:pt>
                <c:pt idx="17">
                  <c:v>41729</c:v>
                </c:pt>
                <c:pt idx="18">
                  <c:v>41820</c:v>
                </c:pt>
                <c:pt idx="19">
                  <c:v>41912</c:v>
                </c:pt>
                <c:pt idx="20">
                  <c:v>42004</c:v>
                </c:pt>
              </c:numCache>
            </c:numRef>
          </c:cat>
          <c:val>
            <c:numRef>
              <c:f>Sheet1!$B$74:$B$94</c:f>
              <c:numCache>
                <c:formatCode>###,###,###,###,##0.00_ </c:formatCode>
                <c:ptCount val="21"/>
                <c:pt idx="0">
                  <c:v>12.2</c:v>
                </c:pt>
                <c:pt idx="1">
                  <c:v>12.1</c:v>
                </c:pt>
                <c:pt idx="2">
                  <c:v>10.3</c:v>
                </c:pt>
                <c:pt idx="3">
                  <c:v>9.7000000000000011</c:v>
                </c:pt>
                <c:pt idx="4">
                  <c:v>9.5</c:v>
                </c:pt>
                <c:pt idx="5">
                  <c:v>9.8000000000000007</c:v>
                </c:pt>
                <c:pt idx="6">
                  <c:v>9.6</c:v>
                </c:pt>
                <c:pt idx="7">
                  <c:v>9.3000000000000007</c:v>
                </c:pt>
                <c:pt idx="8">
                  <c:v>8.7000000000000011</c:v>
                </c:pt>
                <c:pt idx="9">
                  <c:v>7.9</c:v>
                </c:pt>
                <c:pt idx="10">
                  <c:v>7.4</c:v>
                </c:pt>
                <c:pt idx="11">
                  <c:v>7.3</c:v>
                </c:pt>
                <c:pt idx="12">
                  <c:v>7.9</c:v>
                </c:pt>
                <c:pt idx="13">
                  <c:v>7.7</c:v>
                </c:pt>
                <c:pt idx="14">
                  <c:v>7.5</c:v>
                </c:pt>
                <c:pt idx="15">
                  <c:v>7.8</c:v>
                </c:pt>
                <c:pt idx="16">
                  <c:v>7.7</c:v>
                </c:pt>
                <c:pt idx="17">
                  <c:v>7.4</c:v>
                </c:pt>
                <c:pt idx="18">
                  <c:v>7.5</c:v>
                </c:pt>
                <c:pt idx="19">
                  <c:v>7.3</c:v>
                </c:pt>
                <c:pt idx="20">
                  <c:v>7.3</c:v>
                </c:pt>
              </c:numCache>
            </c:numRef>
          </c:val>
          <c:smooth val="0"/>
        </c:ser>
        <c:dLbls>
          <c:showLegendKey val="0"/>
          <c:showVal val="0"/>
          <c:showCatName val="0"/>
          <c:showSerName val="0"/>
          <c:showPercent val="0"/>
          <c:showBubbleSize val="0"/>
        </c:dLbls>
        <c:smooth val="0"/>
        <c:axId val="112682840"/>
        <c:axId val="112683232"/>
      </c:lineChart>
      <c:dateAx>
        <c:axId val="112682840"/>
        <c:scaling>
          <c:orientation val="minMax"/>
        </c:scaling>
        <c:delete val="0"/>
        <c:axPos val="b"/>
        <c:numFmt formatCode="yyyy\-mm;@" sourceLinked="1"/>
        <c:majorTickMark val="out"/>
        <c:minorTickMark val="none"/>
        <c:tickLblPos val="nextTo"/>
        <c:crossAx val="112683232"/>
        <c:crosses val="autoZero"/>
        <c:auto val="1"/>
        <c:lblOffset val="100"/>
        <c:baseTimeUnit val="months"/>
        <c:majorUnit val="12"/>
        <c:majorTimeUnit val="months"/>
      </c:dateAx>
      <c:valAx>
        <c:axId val="112683232"/>
        <c:scaling>
          <c:orientation val="minMax"/>
        </c:scaling>
        <c:delete val="0"/>
        <c:axPos val="l"/>
        <c:numFmt formatCode="###,###,###,###,##0.00_ " sourceLinked="1"/>
        <c:majorTickMark val="out"/>
        <c:minorTickMark val="none"/>
        <c:tickLblPos val="nextTo"/>
        <c:crossAx val="112682840"/>
        <c:crosses val="autoZero"/>
        <c:crossBetween val="between"/>
      </c:valAx>
    </c:plotArea>
    <c:legend>
      <c:legendPos val="b"/>
      <c:layout/>
      <c:overlay val="0"/>
    </c:legend>
    <c:plotVisOnly val="1"/>
    <c:dispBlanksAs val="gap"/>
    <c:showDLblsOverMax val="0"/>
  </c:chart>
  <c:txPr>
    <a:bodyPr/>
    <a:lstStyle/>
    <a:p>
      <a:pPr>
        <a:defRPr sz="800">
          <a:latin typeface="+mn-lt"/>
          <a:ea typeface="+mn-ea"/>
          <a:cs typeface="+mn-ea"/>
          <a:sym typeface="+mn-lt"/>
        </a:defRPr>
      </a:pPr>
      <a:endParaRPr lang="zh-CN"/>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房地产开发投资累计同比</c:v>
          </c:tx>
          <c:marker>
            <c:symbol val="none"/>
          </c:marker>
          <c:cat>
            <c:numRef>
              <c:f>Sheet1!$A$156:$A$178</c:f>
              <c:numCache>
                <c:formatCode>yyyy\-mm;@</c:formatCode>
                <c:ptCount val="23"/>
                <c:pt idx="0">
                  <c:v>41274</c:v>
                </c:pt>
                <c:pt idx="1">
                  <c:v>41333</c:v>
                </c:pt>
                <c:pt idx="2">
                  <c:v>41364</c:v>
                </c:pt>
                <c:pt idx="3">
                  <c:v>41394</c:v>
                </c:pt>
                <c:pt idx="4">
                  <c:v>41425</c:v>
                </c:pt>
                <c:pt idx="5">
                  <c:v>41455</c:v>
                </c:pt>
                <c:pt idx="6">
                  <c:v>41486</c:v>
                </c:pt>
                <c:pt idx="7">
                  <c:v>41517</c:v>
                </c:pt>
                <c:pt idx="8">
                  <c:v>41547</c:v>
                </c:pt>
                <c:pt idx="9">
                  <c:v>41578</c:v>
                </c:pt>
                <c:pt idx="10">
                  <c:v>41608</c:v>
                </c:pt>
                <c:pt idx="11">
                  <c:v>41639</c:v>
                </c:pt>
                <c:pt idx="12">
                  <c:v>41698</c:v>
                </c:pt>
                <c:pt idx="13">
                  <c:v>41729</c:v>
                </c:pt>
                <c:pt idx="14">
                  <c:v>41759</c:v>
                </c:pt>
                <c:pt idx="15">
                  <c:v>41790</c:v>
                </c:pt>
                <c:pt idx="16">
                  <c:v>41820</c:v>
                </c:pt>
                <c:pt idx="17">
                  <c:v>41851</c:v>
                </c:pt>
                <c:pt idx="18">
                  <c:v>41882</c:v>
                </c:pt>
                <c:pt idx="19">
                  <c:v>41912</c:v>
                </c:pt>
                <c:pt idx="20">
                  <c:v>41943</c:v>
                </c:pt>
                <c:pt idx="21">
                  <c:v>41973</c:v>
                </c:pt>
                <c:pt idx="22">
                  <c:v>42004</c:v>
                </c:pt>
              </c:numCache>
            </c:numRef>
          </c:cat>
          <c:val>
            <c:numRef>
              <c:f>Sheet1!$B$156:$B$178</c:f>
              <c:numCache>
                <c:formatCode>###,###,###,###,##0.00_ </c:formatCode>
                <c:ptCount val="23"/>
                <c:pt idx="0">
                  <c:v>16.2</c:v>
                </c:pt>
                <c:pt idx="1">
                  <c:v>22.8</c:v>
                </c:pt>
                <c:pt idx="2">
                  <c:v>20.2</c:v>
                </c:pt>
                <c:pt idx="3">
                  <c:v>21.1</c:v>
                </c:pt>
                <c:pt idx="4">
                  <c:v>20.6</c:v>
                </c:pt>
                <c:pt idx="5">
                  <c:v>20.3</c:v>
                </c:pt>
                <c:pt idx="6">
                  <c:v>20.5</c:v>
                </c:pt>
                <c:pt idx="7">
                  <c:v>19.3</c:v>
                </c:pt>
                <c:pt idx="8">
                  <c:v>19.7</c:v>
                </c:pt>
                <c:pt idx="9">
                  <c:v>19.2</c:v>
                </c:pt>
                <c:pt idx="10">
                  <c:v>19.5</c:v>
                </c:pt>
                <c:pt idx="11">
                  <c:v>19.8</c:v>
                </c:pt>
                <c:pt idx="12">
                  <c:v>19.3</c:v>
                </c:pt>
                <c:pt idx="13">
                  <c:v>16.8</c:v>
                </c:pt>
                <c:pt idx="14">
                  <c:v>16.399999999999999</c:v>
                </c:pt>
                <c:pt idx="15">
                  <c:v>14.7</c:v>
                </c:pt>
                <c:pt idx="16">
                  <c:v>14.1</c:v>
                </c:pt>
                <c:pt idx="17">
                  <c:v>13.7</c:v>
                </c:pt>
                <c:pt idx="18">
                  <c:v>13.2</c:v>
                </c:pt>
                <c:pt idx="19">
                  <c:v>12.5</c:v>
                </c:pt>
                <c:pt idx="20">
                  <c:v>12.4</c:v>
                </c:pt>
                <c:pt idx="21">
                  <c:v>11.9</c:v>
                </c:pt>
                <c:pt idx="22">
                  <c:v>10.5</c:v>
                </c:pt>
              </c:numCache>
            </c:numRef>
          </c:val>
          <c:smooth val="0"/>
        </c:ser>
        <c:dLbls>
          <c:showLegendKey val="0"/>
          <c:showVal val="0"/>
          <c:showCatName val="0"/>
          <c:showSerName val="0"/>
          <c:showPercent val="0"/>
          <c:showBubbleSize val="0"/>
        </c:dLbls>
        <c:marker val="1"/>
        <c:smooth val="0"/>
        <c:axId val="145292840"/>
        <c:axId val="145293232"/>
      </c:lineChart>
      <c:lineChart>
        <c:grouping val="standard"/>
        <c:varyColors val="0"/>
        <c:ser>
          <c:idx val="1"/>
          <c:order val="1"/>
          <c:tx>
            <c:v>房地产销售额累计同比</c:v>
          </c:tx>
          <c:spPr>
            <a:ln>
              <a:solidFill>
                <a:schemeClr val="tx1">
                  <a:lumMod val="65000"/>
                  <a:lumOff val="35000"/>
                </a:schemeClr>
              </a:solidFill>
            </a:ln>
          </c:spPr>
          <c:marker>
            <c:symbol val="none"/>
          </c:marker>
          <c:cat>
            <c:numRef>
              <c:f>Sheet1!$A$156:$A$178</c:f>
              <c:numCache>
                <c:formatCode>yyyy\-mm;@</c:formatCode>
                <c:ptCount val="23"/>
                <c:pt idx="0">
                  <c:v>41274</c:v>
                </c:pt>
                <c:pt idx="1">
                  <c:v>41333</c:v>
                </c:pt>
                <c:pt idx="2">
                  <c:v>41364</c:v>
                </c:pt>
                <c:pt idx="3">
                  <c:v>41394</c:v>
                </c:pt>
                <c:pt idx="4">
                  <c:v>41425</c:v>
                </c:pt>
                <c:pt idx="5">
                  <c:v>41455</c:v>
                </c:pt>
                <c:pt idx="6">
                  <c:v>41486</c:v>
                </c:pt>
                <c:pt idx="7">
                  <c:v>41517</c:v>
                </c:pt>
                <c:pt idx="8">
                  <c:v>41547</c:v>
                </c:pt>
                <c:pt idx="9">
                  <c:v>41578</c:v>
                </c:pt>
                <c:pt idx="10">
                  <c:v>41608</c:v>
                </c:pt>
                <c:pt idx="11">
                  <c:v>41639</c:v>
                </c:pt>
                <c:pt idx="12">
                  <c:v>41698</c:v>
                </c:pt>
                <c:pt idx="13">
                  <c:v>41729</c:v>
                </c:pt>
                <c:pt idx="14">
                  <c:v>41759</c:v>
                </c:pt>
                <c:pt idx="15">
                  <c:v>41790</c:v>
                </c:pt>
                <c:pt idx="16">
                  <c:v>41820</c:v>
                </c:pt>
                <c:pt idx="17">
                  <c:v>41851</c:v>
                </c:pt>
                <c:pt idx="18">
                  <c:v>41882</c:v>
                </c:pt>
                <c:pt idx="19">
                  <c:v>41912</c:v>
                </c:pt>
                <c:pt idx="20">
                  <c:v>41943</c:v>
                </c:pt>
                <c:pt idx="21">
                  <c:v>41973</c:v>
                </c:pt>
                <c:pt idx="22">
                  <c:v>42004</c:v>
                </c:pt>
              </c:numCache>
            </c:numRef>
          </c:cat>
          <c:val>
            <c:numRef>
              <c:f>Sheet1!$C$156:$C$178</c:f>
              <c:numCache>
                <c:formatCode>###,###,###,###,##0.00_ </c:formatCode>
                <c:ptCount val="23"/>
                <c:pt idx="0">
                  <c:v>10</c:v>
                </c:pt>
                <c:pt idx="1">
                  <c:v>77.599999999999994</c:v>
                </c:pt>
                <c:pt idx="2">
                  <c:v>61.3</c:v>
                </c:pt>
                <c:pt idx="3">
                  <c:v>59.8</c:v>
                </c:pt>
                <c:pt idx="4">
                  <c:v>52.8</c:v>
                </c:pt>
                <c:pt idx="5">
                  <c:v>43.2</c:v>
                </c:pt>
                <c:pt idx="6">
                  <c:v>37.800000000000004</c:v>
                </c:pt>
                <c:pt idx="7">
                  <c:v>34.4</c:v>
                </c:pt>
                <c:pt idx="8">
                  <c:v>33.9</c:v>
                </c:pt>
                <c:pt idx="9">
                  <c:v>32.300000000000004</c:v>
                </c:pt>
                <c:pt idx="10">
                  <c:v>30.7</c:v>
                </c:pt>
                <c:pt idx="11">
                  <c:v>26.3</c:v>
                </c:pt>
                <c:pt idx="12">
                  <c:v>-3.7</c:v>
                </c:pt>
                <c:pt idx="13">
                  <c:v>-5.2</c:v>
                </c:pt>
                <c:pt idx="14">
                  <c:v>-7.8</c:v>
                </c:pt>
                <c:pt idx="15">
                  <c:v>-8.5</c:v>
                </c:pt>
                <c:pt idx="16">
                  <c:v>-6.7</c:v>
                </c:pt>
                <c:pt idx="17">
                  <c:v>-8.2000000000000011</c:v>
                </c:pt>
                <c:pt idx="18">
                  <c:v>-8.9</c:v>
                </c:pt>
                <c:pt idx="19">
                  <c:v>-8.9</c:v>
                </c:pt>
                <c:pt idx="20">
                  <c:v>-7.9</c:v>
                </c:pt>
                <c:pt idx="21">
                  <c:v>-7.8</c:v>
                </c:pt>
                <c:pt idx="22">
                  <c:v>-6.3</c:v>
                </c:pt>
              </c:numCache>
            </c:numRef>
          </c:val>
          <c:smooth val="0"/>
        </c:ser>
        <c:dLbls>
          <c:showLegendKey val="0"/>
          <c:showVal val="0"/>
          <c:showCatName val="0"/>
          <c:showSerName val="0"/>
          <c:showPercent val="0"/>
          <c:showBubbleSize val="0"/>
        </c:dLbls>
        <c:marker val="1"/>
        <c:smooth val="0"/>
        <c:axId val="145294016"/>
        <c:axId val="145293624"/>
      </c:lineChart>
      <c:dateAx>
        <c:axId val="145292840"/>
        <c:scaling>
          <c:orientation val="minMax"/>
        </c:scaling>
        <c:delete val="0"/>
        <c:axPos val="b"/>
        <c:numFmt formatCode="yyyy\-mm;@" sourceLinked="1"/>
        <c:majorTickMark val="out"/>
        <c:minorTickMark val="none"/>
        <c:tickLblPos val="low"/>
        <c:crossAx val="145293232"/>
        <c:crosses val="autoZero"/>
        <c:auto val="1"/>
        <c:lblOffset val="100"/>
        <c:baseTimeUnit val="months"/>
        <c:majorUnit val="6"/>
        <c:majorTimeUnit val="months"/>
      </c:dateAx>
      <c:valAx>
        <c:axId val="145293232"/>
        <c:scaling>
          <c:orientation val="minMax"/>
          <c:max val="30"/>
          <c:min val="10"/>
        </c:scaling>
        <c:delete val="0"/>
        <c:axPos val="l"/>
        <c:numFmt formatCode="###,###,###,###,##0.00_ " sourceLinked="1"/>
        <c:majorTickMark val="out"/>
        <c:minorTickMark val="none"/>
        <c:tickLblPos val="nextTo"/>
        <c:crossAx val="145292840"/>
        <c:crosses val="autoZero"/>
        <c:crossBetween val="between"/>
        <c:majorUnit val="4"/>
      </c:valAx>
      <c:valAx>
        <c:axId val="145293624"/>
        <c:scaling>
          <c:orientation val="minMax"/>
          <c:max val="100"/>
          <c:min val="-20"/>
        </c:scaling>
        <c:delete val="0"/>
        <c:axPos val="r"/>
        <c:numFmt formatCode="###,###,###,###,##0.00_ " sourceLinked="1"/>
        <c:majorTickMark val="out"/>
        <c:minorTickMark val="none"/>
        <c:tickLblPos val="nextTo"/>
        <c:crossAx val="145294016"/>
        <c:crosses val="max"/>
        <c:crossBetween val="between"/>
      </c:valAx>
      <c:dateAx>
        <c:axId val="145294016"/>
        <c:scaling>
          <c:orientation val="minMax"/>
        </c:scaling>
        <c:delete val="1"/>
        <c:axPos val="b"/>
        <c:numFmt formatCode="yyyy\-mm;@" sourceLinked="1"/>
        <c:majorTickMark val="out"/>
        <c:minorTickMark val="none"/>
        <c:tickLblPos val="none"/>
        <c:crossAx val="145293624"/>
        <c:crosses val="autoZero"/>
        <c:auto val="1"/>
        <c:lblOffset val="100"/>
        <c:baseTimeUnit val="months"/>
      </c:dateAx>
    </c:plotArea>
    <c:legend>
      <c:legendPos val="b"/>
      <c:layout/>
      <c:overlay val="0"/>
    </c:legend>
    <c:plotVisOnly val="1"/>
    <c:dispBlanksAs val="gap"/>
    <c:showDLblsOverMax val="0"/>
  </c:chart>
  <c:txPr>
    <a:bodyPr/>
    <a:lstStyle/>
    <a:p>
      <a:pPr>
        <a:defRPr sz="800">
          <a:latin typeface="+mn-lt"/>
          <a:ea typeface="+mn-ea"/>
          <a:cs typeface="+mn-ea"/>
          <a:sym typeface="+mn-lt"/>
        </a:defRPr>
      </a:pPr>
      <a:endParaRPr lang="zh-CN"/>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276388888888897E-2"/>
          <c:y val="6.4675925925925928E-2"/>
          <c:w val="0.8276879629629611"/>
          <c:h val="0.73223240740740769"/>
        </c:manualLayout>
      </c:layout>
      <c:lineChart>
        <c:grouping val="standard"/>
        <c:varyColors val="0"/>
        <c:ser>
          <c:idx val="0"/>
          <c:order val="0"/>
          <c:tx>
            <c:v>全国居民人均可支配收入增速</c:v>
          </c:tx>
          <c:spPr>
            <a:ln>
              <a:solidFill>
                <a:srgbClr val="1084D2"/>
              </a:solidFill>
            </a:ln>
          </c:spPr>
          <c:marker>
            <c:symbol val="none"/>
          </c:marker>
          <c:cat>
            <c:numRef>
              <c:f>Sheet1!$A$10:$A$13</c:f>
              <c:numCache>
                <c:formatCode>yyyy\-mm;@</c:formatCode>
                <c:ptCount val="4"/>
                <c:pt idx="0">
                  <c:v>41639</c:v>
                </c:pt>
                <c:pt idx="1">
                  <c:v>41729</c:v>
                </c:pt>
                <c:pt idx="2">
                  <c:v>41820</c:v>
                </c:pt>
                <c:pt idx="3">
                  <c:v>41912</c:v>
                </c:pt>
              </c:numCache>
            </c:numRef>
          </c:cat>
          <c:val>
            <c:numRef>
              <c:f>Sheet1!$B$10:$B$13</c:f>
              <c:numCache>
                <c:formatCode>###,###,###,###,##0.00_ </c:formatCode>
                <c:ptCount val="4"/>
                <c:pt idx="0">
                  <c:v>8.1</c:v>
                </c:pt>
                <c:pt idx="1">
                  <c:v>8.6</c:v>
                </c:pt>
                <c:pt idx="2">
                  <c:v>8.3000000000000007</c:v>
                </c:pt>
                <c:pt idx="3">
                  <c:v>8.2000000000000011</c:v>
                </c:pt>
              </c:numCache>
            </c:numRef>
          </c:val>
          <c:smooth val="0"/>
        </c:ser>
        <c:dLbls>
          <c:showLegendKey val="0"/>
          <c:showVal val="0"/>
          <c:showCatName val="0"/>
          <c:showSerName val="0"/>
          <c:showPercent val="0"/>
          <c:showBubbleSize val="0"/>
        </c:dLbls>
        <c:marker val="1"/>
        <c:smooth val="0"/>
        <c:axId val="145295192"/>
        <c:axId val="145828496"/>
      </c:lineChart>
      <c:lineChart>
        <c:grouping val="standard"/>
        <c:varyColors val="0"/>
        <c:ser>
          <c:idx val="1"/>
          <c:order val="1"/>
          <c:tx>
            <c:v>农民工月均收入（右轴，元）</c:v>
          </c:tx>
          <c:spPr>
            <a:ln>
              <a:solidFill>
                <a:srgbClr val="3B454B"/>
              </a:solidFill>
            </a:ln>
          </c:spPr>
          <c:marker>
            <c:symbol val="none"/>
          </c:marker>
          <c:cat>
            <c:numRef>
              <c:f>Sheet1!$A$10:$A$13</c:f>
              <c:numCache>
                <c:formatCode>yyyy\-mm;@</c:formatCode>
                <c:ptCount val="4"/>
                <c:pt idx="0">
                  <c:v>41639</c:v>
                </c:pt>
                <c:pt idx="1">
                  <c:v>41729</c:v>
                </c:pt>
                <c:pt idx="2">
                  <c:v>41820</c:v>
                </c:pt>
                <c:pt idx="3">
                  <c:v>41912</c:v>
                </c:pt>
              </c:numCache>
            </c:numRef>
          </c:cat>
          <c:val>
            <c:numRef>
              <c:f>Sheet1!$C$10:$C$13</c:f>
              <c:numCache>
                <c:formatCode>###,###,###,###,##0.00_ </c:formatCode>
                <c:ptCount val="4"/>
                <c:pt idx="0">
                  <c:v>2609</c:v>
                </c:pt>
                <c:pt idx="1">
                  <c:v>2681</c:v>
                </c:pt>
                <c:pt idx="2">
                  <c:v>2733</c:v>
                </c:pt>
                <c:pt idx="3">
                  <c:v>2797</c:v>
                </c:pt>
              </c:numCache>
            </c:numRef>
          </c:val>
          <c:smooth val="0"/>
        </c:ser>
        <c:dLbls>
          <c:showLegendKey val="0"/>
          <c:showVal val="0"/>
          <c:showCatName val="0"/>
          <c:showSerName val="0"/>
          <c:showPercent val="0"/>
          <c:showBubbleSize val="0"/>
        </c:dLbls>
        <c:marker val="1"/>
        <c:smooth val="0"/>
        <c:axId val="145829280"/>
        <c:axId val="145828888"/>
      </c:lineChart>
      <c:dateAx>
        <c:axId val="145295192"/>
        <c:scaling>
          <c:orientation val="minMax"/>
        </c:scaling>
        <c:delete val="0"/>
        <c:axPos val="b"/>
        <c:numFmt formatCode="yyyy\-mm;@" sourceLinked="1"/>
        <c:majorTickMark val="out"/>
        <c:minorTickMark val="none"/>
        <c:tickLblPos val="nextTo"/>
        <c:crossAx val="145828496"/>
        <c:crosses val="autoZero"/>
        <c:auto val="1"/>
        <c:lblOffset val="100"/>
        <c:baseTimeUnit val="months"/>
        <c:majorUnit val="3"/>
        <c:majorTimeUnit val="months"/>
      </c:dateAx>
      <c:valAx>
        <c:axId val="145828496"/>
        <c:scaling>
          <c:orientation val="minMax"/>
          <c:max val="10"/>
          <c:min val="0"/>
        </c:scaling>
        <c:delete val="0"/>
        <c:axPos val="l"/>
        <c:majorGridlines>
          <c:spPr>
            <a:ln>
              <a:solidFill>
                <a:srgbClr val="A6B4BF"/>
              </a:solidFill>
            </a:ln>
          </c:spPr>
        </c:majorGridlines>
        <c:numFmt formatCode="#,##0.0" sourceLinked="0"/>
        <c:majorTickMark val="out"/>
        <c:minorTickMark val="none"/>
        <c:tickLblPos val="nextTo"/>
        <c:crossAx val="145295192"/>
        <c:crosses val="autoZero"/>
        <c:crossBetween val="between"/>
        <c:majorUnit val="2.5"/>
      </c:valAx>
      <c:valAx>
        <c:axId val="145828888"/>
        <c:scaling>
          <c:orientation val="minMax"/>
        </c:scaling>
        <c:delete val="0"/>
        <c:axPos val="r"/>
        <c:numFmt formatCode="#,##0" sourceLinked="0"/>
        <c:majorTickMark val="out"/>
        <c:minorTickMark val="none"/>
        <c:tickLblPos val="nextTo"/>
        <c:crossAx val="145829280"/>
        <c:crosses val="max"/>
        <c:crossBetween val="between"/>
      </c:valAx>
      <c:dateAx>
        <c:axId val="145829280"/>
        <c:scaling>
          <c:orientation val="minMax"/>
        </c:scaling>
        <c:delete val="1"/>
        <c:axPos val="b"/>
        <c:numFmt formatCode="yyyy\-mm;@" sourceLinked="1"/>
        <c:majorTickMark val="out"/>
        <c:minorTickMark val="none"/>
        <c:tickLblPos val="none"/>
        <c:crossAx val="145828888"/>
        <c:crosses val="autoZero"/>
        <c:auto val="1"/>
        <c:lblOffset val="100"/>
        <c:baseTimeUnit val="months"/>
      </c:dateAx>
    </c:plotArea>
    <c:legend>
      <c:legendPos val="b"/>
      <c:legendEntry>
        <c:idx val="1"/>
        <c:delete val="1"/>
      </c:legendEntry>
      <c:layout>
        <c:manualLayout>
          <c:xMode val="edge"/>
          <c:yMode val="edge"/>
          <c:x val="2.9629629629629697E-2"/>
          <c:y val="0.87988888888889094"/>
          <c:w val="0.94662037037037283"/>
          <c:h val="0.12011111111111122"/>
        </c:manualLayout>
      </c:layout>
      <c:overlay val="0"/>
    </c:legend>
    <c:plotVisOnly val="1"/>
    <c:dispBlanksAs val="gap"/>
    <c:showDLblsOverMax val="0"/>
  </c:chart>
  <c:txPr>
    <a:bodyPr/>
    <a:lstStyle/>
    <a:p>
      <a:pPr>
        <a:defRPr sz="800">
          <a:solidFill>
            <a:srgbClr val="3B454B"/>
          </a:solidFill>
          <a:latin typeface="+mn-lt"/>
          <a:ea typeface="+mn-ea"/>
          <a:cs typeface="+mn-ea"/>
          <a:sym typeface="+mn-lt"/>
        </a:defRPr>
      </a:pPr>
      <a:endParaRPr lang="zh-CN"/>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需求人数</c:v>
          </c:tx>
          <c:spPr>
            <a:ln>
              <a:solidFill>
                <a:schemeClr val="bg2">
                  <a:lumMod val="75000"/>
                </a:schemeClr>
              </a:solidFill>
            </a:ln>
          </c:spPr>
          <c:marker>
            <c:symbol val="none"/>
          </c:marker>
          <c:cat>
            <c:numRef>
              <c:f>Sheet1!$A$34:$A$58</c:f>
              <c:numCache>
                <c:formatCode>yyyy\-mm;@</c:formatCode>
                <c:ptCount val="25"/>
                <c:pt idx="0">
                  <c:v>39813</c:v>
                </c:pt>
                <c:pt idx="1">
                  <c:v>39903</c:v>
                </c:pt>
                <c:pt idx="2">
                  <c:v>39994</c:v>
                </c:pt>
                <c:pt idx="3">
                  <c:v>40086</c:v>
                </c:pt>
                <c:pt idx="4">
                  <c:v>40178</c:v>
                </c:pt>
                <c:pt idx="5">
                  <c:v>40268</c:v>
                </c:pt>
                <c:pt idx="6">
                  <c:v>40359</c:v>
                </c:pt>
                <c:pt idx="7">
                  <c:v>40451</c:v>
                </c:pt>
                <c:pt idx="8">
                  <c:v>40543</c:v>
                </c:pt>
                <c:pt idx="9">
                  <c:v>40633</c:v>
                </c:pt>
                <c:pt idx="10">
                  <c:v>40724</c:v>
                </c:pt>
                <c:pt idx="11">
                  <c:v>40816</c:v>
                </c:pt>
                <c:pt idx="12">
                  <c:v>40908</c:v>
                </c:pt>
                <c:pt idx="13">
                  <c:v>40999</c:v>
                </c:pt>
                <c:pt idx="14">
                  <c:v>41090</c:v>
                </c:pt>
                <c:pt idx="15">
                  <c:v>41182</c:v>
                </c:pt>
                <c:pt idx="16">
                  <c:v>41274</c:v>
                </c:pt>
                <c:pt idx="17">
                  <c:v>41364</c:v>
                </c:pt>
                <c:pt idx="18">
                  <c:v>41455</c:v>
                </c:pt>
                <c:pt idx="19">
                  <c:v>41547</c:v>
                </c:pt>
                <c:pt idx="20">
                  <c:v>41639</c:v>
                </c:pt>
                <c:pt idx="21">
                  <c:v>41729</c:v>
                </c:pt>
                <c:pt idx="22">
                  <c:v>41820</c:v>
                </c:pt>
                <c:pt idx="23">
                  <c:v>41912</c:v>
                </c:pt>
                <c:pt idx="24">
                  <c:v>42004</c:v>
                </c:pt>
              </c:numCache>
            </c:numRef>
          </c:cat>
          <c:val>
            <c:numRef>
              <c:f>Sheet1!$B$34:$B$58</c:f>
              <c:numCache>
                <c:formatCode>###,###,###,###,##0.00_ </c:formatCode>
                <c:ptCount val="25"/>
                <c:pt idx="0">
                  <c:v>3524382</c:v>
                </c:pt>
                <c:pt idx="1">
                  <c:v>4792329</c:v>
                </c:pt>
                <c:pt idx="2">
                  <c:v>5156632</c:v>
                </c:pt>
                <c:pt idx="3">
                  <c:v>5767240</c:v>
                </c:pt>
                <c:pt idx="4">
                  <c:v>5217100</c:v>
                </c:pt>
                <c:pt idx="5">
                  <c:v>5519321</c:v>
                </c:pt>
                <c:pt idx="6">
                  <c:v>6372547</c:v>
                </c:pt>
                <c:pt idx="7">
                  <c:v>6682486</c:v>
                </c:pt>
                <c:pt idx="8">
                  <c:v>4785396</c:v>
                </c:pt>
                <c:pt idx="9">
                  <c:v>5157441</c:v>
                </c:pt>
                <c:pt idx="10">
                  <c:v>5258185</c:v>
                </c:pt>
                <c:pt idx="11">
                  <c:v>5778566</c:v>
                </c:pt>
                <c:pt idx="12">
                  <c:v>4486371</c:v>
                </c:pt>
                <c:pt idx="13">
                  <c:v>5902890</c:v>
                </c:pt>
                <c:pt idx="14">
                  <c:v>6335394</c:v>
                </c:pt>
                <c:pt idx="15">
                  <c:v>6432960</c:v>
                </c:pt>
                <c:pt idx="16">
                  <c:v>5088751</c:v>
                </c:pt>
                <c:pt idx="17">
                  <c:v>6114853</c:v>
                </c:pt>
                <c:pt idx="18">
                  <c:v>6091702</c:v>
                </c:pt>
                <c:pt idx="19">
                  <c:v>5647876</c:v>
                </c:pt>
                <c:pt idx="20">
                  <c:v>5125347</c:v>
                </c:pt>
                <c:pt idx="21">
                  <c:v>6291956</c:v>
                </c:pt>
                <c:pt idx="22">
                  <c:v>5705000</c:v>
                </c:pt>
                <c:pt idx="23">
                  <c:v>5540000</c:v>
                </c:pt>
                <c:pt idx="24">
                  <c:v>4940000</c:v>
                </c:pt>
              </c:numCache>
            </c:numRef>
          </c:val>
          <c:smooth val="0"/>
        </c:ser>
        <c:ser>
          <c:idx val="1"/>
          <c:order val="1"/>
          <c:tx>
            <c:v>求职人数</c:v>
          </c:tx>
          <c:spPr>
            <a:ln>
              <a:solidFill>
                <a:schemeClr val="tx1">
                  <a:lumMod val="65000"/>
                  <a:lumOff val="35000"/>
                </a:schemeClr>
              </a:solidFill>
            </a:ln>
          </c:spPr>
          <c:marker>
            <c:symbol val="none"/>
          </c:marker>
          <c:cat>
            <c:numRef>
              <c:f>Sheet1!$A$34:$A$58</c:f>
              <c:numCache>
                <c:formatCode>yyyy\-mm;@</c:formatCode>
                <c:ptCount val="25"/>
                <c:pt idx="0">
                  <c:v>39813</c:v>
                </c:pt>
                <c:pt idx="1">
                  <c:v>39903</c:v>
                </c:pt>
                <c:pt idx="2">
                  <c:v>39994</c:v>
                </c:pt>
                <c:pt idx="3">
                  <c:v>40086</c:v>
                </c:pt>
                <c:pt idx="4">
                  <c:v>40178</c:v>
                </c:pt>
                <c:pt idx="5">
                  <c:v>40268</c:v>
                </c:pt>
                <c:pt idx="6">
                  <c:v>40359</c:v>
                </c:pt>
                <c:pt idx="7">
                  <c:v>40451</c:v>
                </c:pt>
                <c:pt idx="8">
                  <c:v>40543</c:v>
                </c:pt>
                <c:pt idx="9">
                  <c:v>40633</c:v>
                </c:pt>
                <c:pt idx="10">
                  <c:v>40724</c:v>
                </c:pt>
                <c:pt idx="11">
                  <c:v>40816</c:v>
                </c:pt>
                <c:pt idx="12">
                  <c:v>40908</c:v>
                </c:pt>
                <c:pt idx="13">
                  <c:v>40999</c:v>
                </c:pt>
                <c:pt idx="14">
                  <c:v>41090</c:v>
                </c:pt>
                <c:pt idx="15">
                  <c:v>41182</c:v>
                </c:pt>
                <c:pt idx="16">
                  <c:v>41274</c:v>
                </c:pt>
                <c:pt idx="17">
                  <c:v>41364</c:v>
                </c:pt>
                <c:pt idx="18">
                  <c:v>41455</c:v>
                </c:pt>
                <c:pt idx="19">
                  <c:v>41547</c:v>
                </c:pt>
                <c:pt idx="20">
                  <c:v>41639</c:v>
                </c:pt>
                <c:pt idx="21">
                  <c:v>41729</c:v>
                </c:pt>
                <c:pt idx="22">
                  <c:v>41820</c:v>
                </c:pt>
                <c:pt idx="23">
                  <c:v>41912</c:v>
                </c:pt>
                <c:pt idx="24">
                  <c:v>42004</c:v>
                </c:pt>
              </c:numCache>
            </c:numRef>
          </c:cat>
          <c:val>
            <c:numRef>
              <c:f>Sheet1!$C$34:$C$58</c:f>
              <c:numCache>
                <c:formatCode>###,###,###,###,##0.00_ </c:formatCode>
                <c:ptCount val="25"/>
                <c:pt idx="0">
                  <c:v>4165582</c:v>
                </c:pt>
                <c:pt idx="1">
                  <c:v>5593386</c:v>
                </c:pt>
                <c:pt idx="2">
                  <c:v>5871052</c:v>
                </c:pt>
                <c:pt idx="3">
                  <c:v>6105137</c:v>
                </c:pt>
                <c:pt idx="4">
                  <c:v>5361081</c:v>
                </c:pt>
                <c:pt idx="5">
                  <c:v>5299216</c:v>
                </c:pt>
                <c:pt idx="6">
                  <c:v>6371084</c:v>
                </c:pt>
                <c:pt idx="7">
                  <c:v>6766367</c:v>
                </c:pt>
                <c:pt idx="8">
                  <c:v>4733299</c:v>
                </c:pt>
                <c:pt idx="9">
                  <c:v>4805561</c:v>
                </c:pt>
                <c:pt idx="10">
                  <c:v>4929115</c:v>
                </c:pt>
                <c:pt idx="11">
                  <c:v>5530275</c:v>
                </c:pt>
                <c:pt idx="12">
                  <c:v>4298354</c:v>
                </c:pt>
                <c:pt idx="13">
                  <c:v>5462857</c:v>
                </c:pt>
                <c:pt idx="14">
                  <c:v>6037377</c:v>
                </c:pt>
                <c:pt idx="15">
                  <c:v>6099993</c:v>
                </c:pt>
                <c:pt idx="16">
                  <c:v>4730839</c:v>
                </c:pt>
                <c:pt idx="17">
                  <c:v>5558909</c:v>
                </c:pt>
                <c:pt idx="18">
                  <c:v>5695791</c:v>
                </c:pt>
                <c:pt idx="19">
                  <c:v>5241995</c:v>
                </c:pt>
                <c:pt idx="20">
                  <c:v>4638376</c:v>
                </c:pt>
                <c:pt idx="21">
                  <c:v>5653141</c:v>
                </c:pt>
                <c:pt idx="22">
                  <c:v>5156000</c:v>
                </c:pt>
                <c:pt idx="23">
                  <c:v>5090000</c:v>
                </c:pt>
                <c:pt idx="24">
                  <c:v>4300000</c:v>
                </c:pt>
              </c:numCache>
            </c:numRef>
          </c:val>
          <c:smooth val="0"/>
        </c:ser>
        <c:dLbls>
          <c:showLegendKey val="0"/>
          <c:showVal val="0"/>
          <c:showCatName val="0"/>
          <c:showSerName val="0"/>
          <c:showPercent val="0"/>
          <c:showBubbleSize val="0"/>
        </c:dLbls>
        <c:marker val="1"/>
        <c:smooth val="0"/>
        <c:axId val="145830064"/>
        <c:axId val="145830456"/>
      </c:lineChart>
      <c:lineChart>
        <c:grouping val="standard"/>
        <c:varyColors val="0"/>
        <c:ser>
          <c:idx val="2"/>
          <c:order val="2"/>
          <c:tx>
            <c:v>求人倍率</c:v>
          </c:tx>
          <c:spPr>
            <a:ln>
              <a:solidFill>
                <a:schemeClr val="accent1"/>
              </a:solidFill>
            </a:ln>
          </c:spPr>
          <c:marker>
            <c:symbol val="none"/>
          </c:marker>
          <c:cat>
            <c:numRef>
              <c:f>Sheet1!$A$34:$A$58</c:f>
              <c:numCache>
                <c:formatCode>yyyy\-mm;@</c:formatCode>
                <c:ptCount val="25"/>
                <c:pt idx="0">
                  <c:v>39813</c:v>
                </c:pt>
                <c:pt idx="1">
                  <c:v>39903</c:v>
                </c:pt>
                <c:pt idx="2">
                  <c:v>39994</c:v>
                </c:pt>
                <c:pt idx="3">
                  <c:v>40086</c:v>
                </c:pt>
                <c:pt idx="4">
                  <c:v>40178</c:v>
                </c:pt>
                <c:pt idx="5">
                  <c:v>40268</c:v>
                </c:pt>
                <c:pt idx="6">
                  <c:v>40359</c:v>
                </c:pt>
                <c:pt idx="7">
                  <c:v>40451</c:v>
                </c:pt>
                <c:pt idx="8">
                  <c:v>40543</c:v>
                </c:pt>
                <c:pt idx="9">
                  <c:v>40633</c:v>
                </c:pt>
                <c:pt idx="10">
                  <c:v>40724</c:v>
                </c:pt>
                <c:pt idx="11">
                  <c:v>40816</c:v>
                </c:pt>
                <c:pt idx="12">
                  <c:v>40908</c:v>
                </c:pt>
                <c:pt idx="13">
                  <c:v>40999</c:v>
                </c:pt>
                <c:pt idx="14">
                  <c:v>41090</c:v>
                </c:pt>
                <c:pt idx="15">
                  <c:v>41182</c:v>
                </c:pt>
                <c:pt idx="16">
                  <c:v>41274</c:v>
                </c:pt>
                <c:pt idx="17">
                  <c:v>41364</c:v>
                </c:pt>
                <c:pt idx="18">
                  <c:v>41455</c:v>
                </c:pt>
                <c:pt idx="19">
                  <c:v>41547</c:v>
                </c:pt>
                <c:pt idx="20">
                  <c:v>41639</c:v>
                </c:pt>
                <c:pt idx="21">
                  <c:v>41729</c:v>
                </c:pt>
                <c:pt idx="22">
                  <c:v>41820</c:v>
                </c:pt>
                <c:pt idx="23">
                  <c:v>41912</c:v>
                </c:pt>
                <c:pt idx="24">
                  <c:v>42004</c:v>
                </c:pt>
              </c:numCache>
            </c:numRef>
          </c:cat>
          <c:val>
            <c:numRef>
              <c:f>Sheet1!$D$34:$D$58</c:f>
              <c:numCache>
                <c:formatCode>###,###,###,###,##0.00_ </c:formatCode>
                <c:ptCount val="25"/>
                <c:pt idx="0">
                  <c:v>0.85000000000000053</c:v>
                </c:pt>
                <c:pt idx="1">
                  <c:v>0.86000000000000054</c:v>
                </c:pt>
                <c:pt idx="2">
                  <c:v>0.88</c:v>
                </c:pt>
                <c:pt idx="3">
                  <c:v>0.9400000000000005</c:v>
                </c:pt>
                <c:pt idx="4">
                  <c:v>0.97000000000000053</c:v>
                </c:pt>
                <c:pt idx="5">
                  <c:v>1.04</c:v>
                </c:pt>
                <c:pt idx="6">
                  <c:v>1</c:v>
                </c:pt>
                <c:pt idx="7">
                  <c:v>0.99</c:v>
                </c:pt>
                <c:pt idx="8">
                  <c:v>1.01</c:v>
                </c:pt>
                <c:pt idx="9">
                  <c:v>1.07</c:v>
                </c:pt>
                <c:pt idx="10">
                  <c:v>1.07</c:v>
                </c:pt>
                <c:pt idx="11">
                  <c:v>1.04</c:v>
                </c:pt>
                <c:pt idx="12">
                  <c:v>1.04</c:v>
                </c:pt>
                <c:pt idx="13">
                  <c:v>1.08</c:v>
                </c:pt>
                <c:pt idx="14">
                  <c:v>1.05</c:v>
                </c:pt>
                <c:pt idx="15">
                  <c:v>1.05</c:v>
                </c:pt>
                <c:pt idx="16">
                  <c:v>1.08</c:v>
                </c:pt>
                <c:pt idx="17">
                  <c:v>1.1000000000000001</c:v>
                </c:pt>
                <c:pt idx="18">
                  <c:v>1.07</c:v>
                </c:pt>
                <c:pt idx="19">
                  <c:v>1.08</c:v>
                </c:pt>
                <c:pt idx="20">
                  <c:v>1.1000000000000001</c:v>
                </c:pt>
                <c:pt idx="21">
                  <c:v>1.1100000000000001</c:v>
                </c:pt>
                <c:pt idx="22">
                  <c:v>1.1100000000000001</c:v>
                </c:pt>
                <c:pt idx="23">
                  <c:v>1.0900000000000001</c:v>
                </c:pt>
                <c:pt idx="24">
                  <c:v>1.1499999999999988</c:v>
                </c:pt>
              </c:numCache>
            </c:numRef>
          </c:val>
          <c:smooth val="0"/>
        </c:ser>
        <c:dLbls>
          <c:showLegendKey val="0"/>
          <c:showVal val="0"/>
          <c:showCatName val="0"/>
          <c:showSerName val="0"/>
          <c:showPercent val="0"/>
          <c:showBubbleSize val="0"/>
        </c:dLbls>
        <c:marker val="1"/>
        <c:smooth val="0"/>
        <c:axId val="145831240"/>
        <c:axId val="145830848"/>
      </c:lineChart>
      <c:dateAx>
        <c:axId val="145830064"/>
        <c:scaling>
          <c:orientation val="minMax"/>
        </c:scaling>
        <c:delete val="0"/>
        <c:axPos val="b"/>
        <c:numFmt formatCode="yyyy\-mm;@" sourceLinked="1"/>
        <c:majorTickMark val="out"/>
        <c:minorTickMark val="none"/>
        <c:tickLblPos val="nextTo"/>
        <c:crossAx val="145830456"/>
        <c:crosses val="autoZero"/>
        <c:auto val="1"/>
        <c:lblOffset val="100"/>
        <c:baseTimeUnit val="months"/>
        <c:majorUnit val="12"/>
        <c:majorTimeUnit val="months"/>
      </c:dateAx>
      <c:valAx>
        <c:axId val="145830456"/>
        <c:scaling>
          <c:orientation val="minMax"/>
        </c:scaling>
        <c:delete val="0"/>
        <c:axPos val="l"/>
        <c:majorGridlines>
          <c:spPr>
            <a:ln>
              <a:solidFill>
                <a:schemeClr val="bg2">
                  <a:lumMod val="90000"/>
                </a:schemeClr>
              </a:solidFill>
            </a:ln>
          </c:spPr>
        </c:majorGridlines>
        <c:numFmt formatCode="#,##0_);[Red]\(#,##0\)" sourceLinked="0"/>
        <c:majorTickMark val="out"/>
        <c:minorTickMark val="none"/>
        <c:tickLblPos val="nextTo"/>
        <c:spPr>
          <a:ln>
            <a:solidFill>
              <a:schemeClr val="bg2">
                <a:lumMod val="90000"/>
              </a:schemeClr>
            </a:solidFill>
          </a:ln>
        </c:spPr>
        <c:crossAx val="145830064"/>
        <c:crosses val="autoZero"/>
        <c:crossBetween val="between"/>
      </c:valAx>
      <c:valAx>
        <c:axId val="145830848"/>
        <c:scaling>
          <c:orientation val="minMax"/>
          <c:max val="1.2"/>
          <c:min val="0.8"/>
        </c:scaling>
        <c:delete val="0"/>
        <c:axPos val="r"/>
        <c:numFmt formatCode="###,###,###,###,##0.00_ " sourceLinked="1"/>
        <c:majorTickMark val="out"/>
        <c:minorTickMark val="none"/>
        <c:tickLblPos val="nextTo"/>
        <c:crossAx val="145831240"/>
        <c:crosses val="max"/>
        <c:crossBetween val="between"/>
      </c:valAx>
      <c:dateAx>
        <c:axId val="145831240"/>
        <c:scaling>
          <c:orientation val="minMax"/>
        </c:scaling>
        <c:delete val="1"/>
        <c:axPos val="b"/>
        <c:numFmt formatCode="yyyy\-mm;@" sourceLinked="1"/>
        <c:majorTickMark val="out"/>
        <c:minorTickMark val="none"/>
        <c:tickLblPos val="none"/>
        <c:crossAx val="145830848"/>
        <c:crosses val="autoZero"/>
        <c:auto val="1"/>
        <c:lblOffset val="100"/>
        <c:baseTimeUnit val="months"/>
      </c:dateAx>
    </c:plotArea>
    <c:legend>
      <c:legendPos val="b"/>
      <c:layout/>
      <c:overlay val="0"/>
    </c:legend>
    <c:plotVisOnly val="1"/>
    <c:dispBlanksAs val="gap"/>
    <c:showDLblsOverMax val="0"/>
  </c:chart>
  <c:txPr>
    <a:bodyPr/>
    <a:lstStyle/>
    <a:p>
      <a:pPr>
        <a:defRPr sz="800">
          <a:latin typeface="+mn-lt"/>
          <a:ea typeface="+mn-ea"/>
          <a:cs typeface="+mn-ea"/>
          <a:sym typeface="+mn-lt"/>
        </a:defRPr>
      </a:pPr>
      <a:endParaRPr lang="zh-CN"/>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消费</c:v>
          </c:tx>
          <c:spPr>
            <a:ln>
              <a:solidFill>
                <a:srgbClr val="1084D2"/>
              </a:solidFill>
            </a:ln>
          </c:spPr>
          <c:marker>
            <c:symbol val="none"/>
          </c:marker>
          <c:cat>
            <c:numRef>
              <c:f>Sheet1!$A$6:$A$24</c:f>
              <c:numCache>
                <c:formatCode>yyyy\-mm;@</c:formatCode>
                <c:ptCount val="19"/>
                <c:pt idx="0">
                  <c:v>40178</c:v>
                </c:pt>
                <c:pt idx="1">
                  <c:v>40268</c:v>
                </c:pt>
                <c:pt idx="2">
                  <c:v>40359</c:v>
                </c:pt>
                <c:pt idx="3">
                  <c:v>40451</c:v>
                </c:pt>
                <c:pt idx="4">
                  <c:v>40543</c:v>
                </c:pt>
                <c:pt idx="5">
                  <c:v>40633</c:v>
                </c:pt>
                <c:pt idx="6">
                  <c:v>40724</c:v>
                </c:pt>
                <c:pt idx="7">
                  <c:v>40816</c:v>
                </c:pt>
                <c:pt idx="8">
                  <c:v>40908</c:v>
                </c:pt>
                <c:pt idx="9">
                  <c:v>40999</c:v>
                </c:pt>
                <c:pt idx="10">
                  <c:v>41090</c:v>
                </c:pt>
                <c:pt idx="11">
                  <c:v>41182</c:v>
                </c:pt>
                <c:pt idx="12">
                  <c:v>41274</c:v>
                </c:pt>
                <c:pt idx="13">
                  <c:v>41364</c:v>
                </c:pt>
                <c:pt idx="14">
                  <c:v>41455</c:v>
                </c:pt>
                <c:pt idx="15">
                  <c:v>41547</c:v>
                </c:pt>
                <c:pt idx="16">
                  <c:v>41639</c:v>
                </c:pt>
                <c:pt idx="17">
                  <c:v>41820</c:v>
                </c:pt>
                <c:pt idx="18">
                  <c:v>41912</c:v>
                </c:pt>
              </c:numCache>
            </c:numRef>
          </c:cat>
          <c:val>
            <c:numRef>
              <c:f>Sheet1!$E$6:$E$24</c:f>
              <c:numCache>
                <c:formatCode>###,###,###,###,##0.0_ </c:formatCode>
                <c:ptCount val="19"/>
                <c:pt idx="0">
                  <c:v>4.5999999999999996</c:v>
                </c:pt>
                <c:pt idx="1">
                  <c:v>6.2</c:v>
                </c:pt>
                <c:pt idx="2">
                  <c:v>3.9</c:v>
                </c:pt>
                <c:pt idx="3">
                  <c:v>3.7</c:v>
                </c:pt>
                <c:pt idx="4">
                  <c:v>3.9</c:v>
                </c:pt>
                <c:pt idx="5">
                  <c:v>5.9</c:v>
                </c:pt>
                <c:pt idx="6">
                  <c:v>4.5999999999999996</c:v>
                </c:pt>
                <c:pt idx="7">
                  <c:v>4.5</c:v>
                </c:pt>
                <c:pt idx="8">
                  <c:v>4.7</c:v>
                </c:pt>
                <c:pt idx="9">
                  <c:v>6.2</c:v>
                </c:pt>
                <c:pt idx="10">
                  <c:v>4.5</c:v>
                </c:pt>
                <c:pt idx="11">
                  <c:v>4.2</c:v>
                </c:pt>
                <c:pt idx="12">
                  <c:v>4.0999999999999996</c:v>
                </c:pt>
                <c:pt idx="13">
                  <c:v>4.3</c:v>
                </c:pt>
                <c:pt idx="14">
                  <c:v>3.4</c:v>
                </c:pt>
                <c:pt idx="15">
                  <c:v>3.5</c:v>
                </c:pt>
                <c:pt idx="16">
                  <c:v>3.9</c:v>
                </c:pt>
                <c:pt idx="17">
                  <c:v>4</c:v>
                </c:pt>
                <c:pt idx="18">
                  <c:v>3.6</c:v>
                </c:pt>
              </c:numCache>
            </c:numRef>
          </c:val>
          <c:smooth val="0"/>
        </c:ser>
        <c:ser>
          <c:idx val="1"/>
          <c:order val="1"/>
          <c:tx>
            <c:v>投资</c:v>
          </c:tx>
          <c:spPr>
            <a:ln>
              <a:solidFill>
                <a:srgbClr val="3B454B"/>
              </a:solidFill>
            </a:ln>
          </c:spPr>
          <c:marker>
            <c:symbol val="none"/>
          </c:marker>
          <c:cat>
            <c:numRef>
              <c:f>Sheet1!$A$6:$A$24</c:f>
              <c:numCache>
                <c:formatCode>yyyy\-mm;@</c:formatCode>
                <c:ptCount val="19"/>
                <c:pt idx="0">
                  <c:v>40178</c:v>
                </c:pt>
                <c:pt idx="1">
                  <c:v>40268</c:v>
                </c:pt>
                <c:pt idx="2">
                  <c:v>40359</c:v>
                </c:pt>
                <c:pt idx="3">
                  <c:v>40451</c:v>
                </c:pt>
                <c:pt idx="4">
                  <c:v>40543</c:v>
                </c:pt>
                <c:pt idx="5">
                  <c:v>40633</c:v>
                </c:pt>
                <c:pt idx="6">
                  <c:v>40724</c:v>
                </c:pt>
                <c:pt idx="7">
                  <c:v>40816</c:v>
                </c:pt>
                <c:pt idx="8">
                  <c:v>40908</c:v>
                </c:pt>
                <c:pt idx="9">
                  <c:v>40999</c:v>
                </c:pt>
                <c:pt idx="10">
                  <c:v>41090</c:v>
                </c:pt>
                <c:pt idx="11">
                  <c:v>41182</c:v>
                </c:pt>
                <c:pt idx="12">
                  <c:v>41274</c:v>
                </c:pt>
                <c:pt idx="13">
                  <c:v>41364</c:v>
                </c:pt>
                <c:pt idx="14">
                  <c:v>41455</c:v>
                </c:pt>
                <c:pt idx="15">
                  <c:v>41547</c:v>
                </c:pt>
                <c:pt idx="16">
                  <c:v>41639</c:v>
                </c:pt>
                <c:pt idx="17">
                  <c:v>41820</c:v>
                </c:pt>
                <c:pt idx="18">
                  <c:v>41912</c:v>
                </c:pt>
              </c:numCache>
            </c:numRef>
          </c:cat>
          <c:val>
            <c:numRef>
              <c:f>Sheet1!$F$6:$F$24</c:f>
              <c:numCache>
                <c:formatCode>###,###,###,###,##0.0_ </c:formatCode>
                <c:ptCount val="19"/>
                <c:pt idx="0">
                  <c:v>8</c:v>
                </c:pt>
                <c:pt idx="1">
                  <c:v>6.9</c:v>
                </c:pt>
                <c:pt idx="2">
                  <c:v>6.6</c:v>
                </c:pt>
                <c:pt idx="3">
                  <c:v>6.2</c:v>
                </c:pt>
                <c:pt idx="4">
                  <c:v>5.6</c:v>
                </c:pt>
                <c:pt idx="5">
                  <c:v>4.3</c:v>
                </c:pt>
                <c:pt idx="6">
                  <c:v>5.0999999999999996</c:v>
                </c:pt>
                <c:pt idx="7">
                  <c:v>5</c:v>
                </c:pt>
                <c:pt idx="8">
                  <c:v>5</c:v>
                </c:pt>
                <c:pt idx="9">
                  <c:v>2.7</c:v>
                </c:pt>
                <c:pt idx="10">
                  <c:v>3.9</c:v>
                </c:pt>
                <c:pt idx="11">
                  <c:v>3.9</c:v>
                </c:pt>
                <c:pt idx="12">
                  <c:v>3.9</c:v>
                </c:pt>
                <c:pt idx="13">
                  <c:v>2.2999999999999998</c:v>
                </c:pt>
                <c:pt idx="14">
                  <c:v>4.0999999999999996</c:v>
                </c:pt>
                <c:pt idx="15">
                  <c:v>4.3</c:v>
                </c:pt>
                <c:pt idx="16">
                  <c:v>4.2</c:v>
                </c:pt>
                <c:pt idx="17">
                  <c:v>3.6</c:v>
                </c:pt>
                <c:pt idx="18">
                  <c:v>3.1</c:v>
                </c:pt>
              </c:numCache>
            </c:numRef>
          </c:val>
          <c:smooth val="0"/>
        </c:ser>
        <c:ser>
          <c:idx val="2"/>
          <c:order val="2"/>
          <c:tx>
            <c:v>净出口</c:v>
          </c:tx>
          <c:spPr>
            <a:ln>
              <a:solidFill>
                <a:srgbClr val="A6B4BF"/>
              </a:solidFill>
            </a:ln>
          </c:spPr>
          <c:marker>
            <c:symbol val="none"/>
          </c:marker>
          <c:cat>
            <c:numRef>
              <c:f>Sheet1!$A$6:$A$24</c:f>
              <c:numCache>
                <c:formatCode>yyyy\-mm;@</c:formatCode>
                <c:ptCount val="19"/>
                <c:pt idx="0">
                  <c:v>40178</c:v>
                </c:pt>
                <c:pt idx="1">
                  <c:v>40268</c:v>
                </c:pt>
                <c:pt idx="2">
                  <c:v>40359</c:v>
                </c:pt>
                <c:pt idx="3">
                  <c:v>40451</c:v>
                </c:pt>
                <c:pt idx="4">
                  <c:v>40543</c:v>
                </c:pt>
                <c:pt idx="5">
                  <c:v>40633</c:v>
                </c:pt>
                <c:pt idx="6">
                  <c:v>40724</c:v>
                </c:pt>
                <c:pt idx="7">
                  <c:v>40816</c:v>
                </c:pt>
                <c:pt idx="8">
                  <c:v>40908</c:v>
                </c:pt>
                <c:pt idx="9">
                  <c:v>40999</c:v>
                </c:pt>
                <c:pt idx="10">
                  <c:v>41090</c:v>
                </c:pt>
                <c:pt idx="11">
                  <c:v>41182</c:v>
                </c:pt>
                <c:pt idx="12">
                  <c:v>41274</c:v>
                </c:pt>
                <c:pt idx="13">
                  <c:v>41364</c:v>
                </c:pt>
                <c:pt idx="14">
                  <c:v>41455</c:v>
                </c:pt>
                <c:pt idx="15">
                  <c:v>41547</c:v>
                </c:pt>
                <c:pt idx="16">
                  <c:v>41639</c:v>
                </c:pt>
                <c:pt idx="17">
                  <c:v>41820</c:v>
                </c:pt>
                <c:pt idx="18">
                  <c:v>41912</c:v>
                </c:pt>
              </c:numCache>
            </c:numRef>
          </c:cat>
          <c:val>
            <c:numRef>
              <c:f>Sheet1!$G$6:$G$24</c:f>
              <c:numCache>
                <c:formatCode>###,###,###,###,##0.0_ </c:formatCode>
                <c:ptCount val="19"/>
                <c:pt idx="0">
                  <c:v>-3.9</c:v>
                </c:pt>
                <c:pt idx="1">
                  <c:v>-1.2</c:v>
                </c:pt>
                <c:pt idx="2">
                  <c:v>0.60000000000000064</c:v>
                </c:pt>
                <c:pt idx="3">
                  <c:v>0.70000000000000062</c:v>
                </c:pt>
                <c:pt idx="4">
                  <c:v>0.8</c:v>
                </c:pt>
                <c:pt idx="5">
                  <c:v>-0.5</c:v>
                </c:pt>
                <c:pt idx="6">
                  <c:v>-0.1</c:v>
                </c:pt>
                <c:pt idx="7">
                  <c:v>-0.1</c:v>
                </c:pt>
                <c:pt idx="8">
                  <c:v>-0.5</c:v>
                </c:pt>
                <c:pt idx="9">
                  <c:v>-0.8</c:v>
                </c:pt>
                <c:pt idx="10">
                  <c:v>-0.60000000000000064</c:v>
                </c:pt>
                <c:pt idx="11">
                  <c:v>-0.4</c:v>
                </c:pt>
                <c:pt idx="12">
                  <c:v>-0.2</c:v>
                </c:pt>
                <c:pt idx="13">
                  <c:v>1.1000000000000001</c:v>
                </c:pt>
                <c:pt idx="14">
                  <c:v>0.1</c:v>
                </c:pt>
                <c:pt idx="15">
                  <c:v>-0.1</c:v>
                </c:pt>
                <c:pt idx="16">
                  <c:v>-0.30000000000000032</c:v>
                </c:pt>
                <c:pt idx="17">
                  <c:v>-0.2</c:v>
                </c:pt>
                <c:pt idx="18">
                  <c:v>0.8</c:v>
                </c:pt>
              </c:numCache>
            </c:numRef>
          </c:val>
          <c:smooth val="0"/>
        </c:ser>
        <c:dLbls>
          <c:showLegendKey val="0"/>
          <c:showVal val="0"/>
          <c:showCatName val="0"/>
          <c:showSerName val="0"/>
          <c:showPercent val="0"/>
          <c:showBubbleSize val="0"/>
        </c:dLbls>
        <c:smooth val="0"/>
        <c:axId val="145832024"/>
        <c:axId val="145832416"/>
      </c:lineChart>
      <c:dateAx>
        <c:axId val="145832024"/>
        <c:scaling>
          <c:orientation val="minMax"/>
        </c:scaling>
        <c:delete val="0"/>
        <c:axPos val="b"/>
        <c:numFmt formatCode="yyyy\-mm;@" sourceLinked="1"/>
        <c:majorTickMark val="out"/>
        <c:minorTickMark val="none"/>
        <c:tickLblPos val="low"/>
        <c:crossAx val="145832416"/>
        <c:crosses val="autoZero"/>
        <c:auto val="1"/>
        <c:lblOffset val="100"/>
        <c:baseTimeUnit val="months"/>
        <c:majorUnit val="12"/>
        <c:majorTimeUnit val="months"/>
      </c:dateAx>
      <c:valAx>
        <c:axId val="145832416"/>
        <c:scaling>
          <c:orientation val="minMax"/>
          <c:max val="8"/>
          <c:min val="-4"/>
        </c:scaling>
        <c:delete val="0"/>
        <c:axPos val="l"/>
        <c:majorGridlines>
          <c:spPr>
            <a:ln>
              <a:solidFill>
                <a:srgbClr val="A6B4BF"/>
              </a:solidFill>
            </a:ln>
          </c:spPr>
        </c:majorGridlines>
        <c:numFmt formatCode="###,###,###,###,##0.0_ " sourceLinked="1"/>
        <c:majorTickMark val="out"/>
        <c:minorTickMark val="none"/>
        <c:tickLblPos val="nextTo"/>
        <c:crossAx val="145832024"/>
        <c:crosses val="autoZero"/>
        <c:crossBetween val="between"/>
      </c:valAx>
    </c:plotArea>
    <c:legend>
      <c:legendPos val="b"/>
      <c:layout/>
      <c:overlay val="0"/>
    </c:legend>
    <c:plotVisOnly val="1"/>
    <c:dispBlanksAs val="gap"/>
    <c:showDLblsOverMax val="0"/>
  </c:chart>
  <c:txPr>
    <a:bodyPr/>
    <a:lstStyle/>
    <a:p>
      <a:pPr>
        <a:defRPr sz="800">
          <a:solidFill>
            <a:srgbClr val="3B454B"/>
          </a:solidFill>
          <a:latin typeface="+mn-lt"/>
          <a:ea typeface="+mn-ea"/>
          <a:cs typeface="+mn-ea"/>
          <a:sym typeface="+mn-lt"/>
        </a:defRPr>
      </a:pPr>
      <a:endParaRPr lang="zh-CN"/>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Sheet1!$A$16</c:f>
              <c:strCache>
                <c:ptCount val="1"/>
                <c:pt idx="0">
                  <c:v>2003</c:v>
                </c:pt>
              </c:strCache>
            </c:strRef>
          </c:tx>
          <c:spPr>
            <a:solidFill>
              <a:srgbClr val="A6B4BF"/>
            </a:solidFill>
            <a:ln>
              <a:solidFill>
                <a:srgbClr val="A6B4BF"/>
              </a:solidFill>
            </a:ln>
          </c:spPr>
          <c:invertIfNegative val="0"/>
          <c:cat>
            <c:strRef>
              <c:f>Sheet1!$B$15:$U$15</c:f>
              <c:strCache>
                <c:ptCount val="20"/>
                <c:pt idx="0">
                  <c:v>0-4岁</c:v>
                </c:pt>
                <c:pt idx="1">
                  <c:v>5-9岁</c:v>
                </c:pt>
                <c:pt idx="2">
                  <c:v>10-14岁</c:v>
                </c:pt>
                <c:pt idx="3">
                  <c:v>15-19岁</c:v>
                </c:pt>
                <c:pt idx="4">
                  <c:v>20-24岁</c:v>
                </c:pt>
                <c:pt idx="5">
                  <c:v>25-29岁</c:v>
                </c:pt>
                <c:pt idx="6">
                  <c:v>30-34岁</c:v>
                </c:pt>
                <c:pt idx="7">
                  <c:v>35-39岁</c:v>
                </c:pt>
                <c:pt idx="8">
                  <c:v>40-44岁</c:v>
                </c:pt>
                <c:pt idx="9">
                  <c:v>45-49岁</c:v>
                </c:pt>
                <c:pt idx="10">
                  <c:v>50-54岁</c:v>
                </c:pt>
                <c:pt idx="11">
                  <c:v>55-59岁</c:v>
                </c:pt>
                <c:pt idx="12">
                  <c:v>60-64岁</c:v>
                </c:pt>
                <c:pt idx="13">
                  <c:v>65-69岁</c:v>
                </c:pt>
                <c:pt idx="14">
                  <c:v>70-74岁</c:v>
                </c:pt>
                <c:pt idx="15">
                  <c:v>75-79岁</c:v>
                </c:pt>
                <c:pt idx="16">
                  <c:v>80-84岁</c:v>
                </c:pt>
                <c:pt idx="17">
                  <c:v>85-89岁</c:v>
                </c:pt>
                <c:pt idx="18">
                  <c:v>90-94岁</c:v>
                </c:pt>
                <c:pt idx="19">
                  <c:v>95岁以上</c:v>
                </c:pt>
              </c:strCache>
            </c:strRef>
          </c:cat>
          <c:val>
            <c:numRef>
              <c:f>Sheet1!$B$16:$U$16</c:f>
              <c:numCache>
                <c:formatCode>#,##0_ </c:formatCode>
                <c:ptCount val="20"/>
                <c:pt idx="0">
                  <c:v>5.05</c:v>
                </c:pt>
                <c:pt idx="1">
                  <c:v>6.56</c:v>
                </c:pt>
                <c:pt idx="2">
                  <c:v>8.76</c:v>
                </c:pt>
                <c:pt idx="3">
                  <c:v>8.3700000000000028</c:v>
                </c:pt>
                <c:pt idx="4">
                  <c:v>6.79</c:v>
                </c:pt>
                <c:pt idx="5">
                  <c:v>7.6</c:v>
                </c:pt>
                <c:pt idx="6">
                  <c:v>9.7100000000000009</c:v>
                </c:pt>
                <c:pt idx="7">
                  <c:v>9.61</c:v>
                </c:pt>
                <c:pt idx="8">
                  <c:v>7.44</c:v>
                </c:pt>
                <c:pt idx="9">
                  <c:v>7.49</c:v>
                </c:pt>
                <c:pt idx="10">
                  <c:v>6.3199999999999985</c:v>
                </c:pt>
                <c:pt idx="11">
                  <c:v>4.4300000000000024</c:v>
                </c:pt>
                <c:pt idx="12">
                  <c:v>3.62</c:v>
                </c:pt>
                <c:pt idx="13">
                  <c:v>3.29</c:v>
                </c:pt>
                <c:pt idx="14">
                  <c:v>2.4699999999999998</c:v>
                </c:pt>
                <c:pt idx="15">
                  <c:v>1.47</c:v>
                </c:pt>
                <c:pt idx="16">
                  <c:v>0.75000000000000189</c:v>
                </c:pt>
                <c:pt idx="17">
                  <c:v>0.27</c:v>
                </c:pt>
                <c:pt idx="18">
                  <c:v>8.0000000000000043E-2</c:v>
                </c:pt>
                <c:pt idx="19">
                  <c:v>2.0000000000000011E-2</c:v>
                </c:pt>
              </c:numCache>
            </c:numRef>
          </c:val>
        </c:ser>
        <c:ser>
          <c:idx val="1"/>
          <c:order val="1"/>
          <c:tx>
            <c:strRef>
              <c:f>Sheet1!$A$17</c:f>
              <c:strCache>
                <c:ptCount val="1"/>
                <c:pt idx="0">
                  <c:v>2013</c:v>
                </c:pt>
              </c:strCache>
            </c:strRef>
          </c:tx>
          <c:spPr>
            <a:solidFill>
              <a:srgbClr val="6B7274"/>
            </a:solidFill>
            <a:ln>
              <a:solidFill>
                <a:srgbClr val="6B7274"/>
              </a:solidFill>
            </a:ln>
          </c:spPr>
          <c:invertIfNegative val="0"/>
          <c:dPt>
            <c:idx val="8"/>
            <c:invertIfNegative val="0"/>
            <c:bubble3D val="0"/>
            <c:spPr>
              <a:solidFill>
                <a:srgbClr val="1084D2"/>
              </a:solidFill>
              <a:ln w="19050">
                <a:solidFill>
                  <a:srgbClr val="1084D2"/>
                </a:solidFill>
              </a:ln>
            </c:spPr>
          </c:dPt>
          <c:dPt>
            <c:idx val="9"/>
            <c:invertIfNegative val="0"/>
            <c:bubble3D val="0"/>
            <c:spPr>
              <a:solidFill>
                <a:srgbClr val="1084D2"/>
              </a:solidFill>
              <a:ln w="19050">
                <a:solidFill>
                  <a:srgbClr val="1084D2"/>
                </a:solidFill>
              </a:ln>
            </c:spPr>
          </c:dPt>
          <c:cat>
            <c:strRef>
              <c:f>Sheet1!$B$15:$U$15</c:f>
              <c:strCache>
                <c:ptCount val="20"/>
                <c:pt idx="0">
                  <c:v>0-4岁</c:v>
                </c:pt>
                <c:pt idx="1">
                  <c:v>5-9岁</c:v>
                </c:pt>
                <c:pt idx="2">
                  <c:v>10-14岁</c:v>
                </c:pt>
                <c:pt idx="3">
                  <c:v>15-19岁</c:v>
                </c:pt>
                <c:pt idx="4">
                  <c:v>20-24岁</c:v>
                </c:pt>
                <c:pt idx="5">
                  <c:v>25-29岁</c:v>
                </c:pt>
                <c:pt idx="6">
                  <c:v>30-34岁</c:v>
                </c:pt>
                <c:pt idx="7">
                  <c:v>35-39岁</c:v>
                </c:pt>
                <c:pt idx="8">
                  <c:v>40-44岁</c:v>
                </c:pt>
                <c:pt idx="9">
                  <c:v>45-49岁</c:v>
                </c:pt>
                <c:pt idx="10">
                  <c:v>50-54岁</c:v>
                </c:pt>
                <c:pt idx="11">
                  <c:v>55-59岁</c:v>
                </c:pt>
                <c:pt idx="12">
                  <c:v>60-64岁</c:v>
                </c:pt>
                <c:pt idx="13">
                  <c:v>65-69岁</c:v>
                </c:pt>
                <c:pt idx="14">
                  <c:v>70-74岁</c:v>
                </c:pt>
                <c:pt idx="15">
                  <c:v>75-79岁</c:v>
                </c:pt>
                <c:pt idx="16">
                  <c:v>80-84岁</c:v>
                </c:pt>
                <c:pt idx="17">
                  <c:v>85-89岁</c:v>
                </c:pt>
                <c:pt idx="18">
                  <c:v>90-94岁</c:v>
                </c:pt>
                <c:pt idx="19">
                  <c:v>95岁以上</c:v>
                </c:pt>
              </c:strCache>
            </c:strRef>
          </c:cat>
          <c:val>
            <c:numRef>
              <c:f>Sheet1!$B$17:$U$17</c:f>
              <c:numCache>
                <c:formatCode>#,##0_ </c:formatCode>
                <c:ptCount val="20"/>
                <c:pt idx="0">
                  <c:v>5.68</c:v>
                </c:pt>
                <c:pt idx="1">
                  <c:v>5.58</c:v>
                </c:pt>
                <c:pt idx="2">
                  <c:v>5.1499999999999995</c:v>
                </c:pt>
                <c:pt idx="3">
                  <c:v>6.14</c:v>
                </c:pt>
                <c:pt idx="4">
                  <c:v>8.7100000000000009</c:v>
                </c:pt>
                <c:pt idx="5">
                  <c:v>8.33</c:v>
                </c:pt>
                <c:pt idx="6">
                  <c:v>7.39</c:v>
                </c:pt>
                <c:pt idx="7">
                  <c:v>7.54</c:v>
                </c:pt>
                <c:pt idx="8">
                  <c:v>9.2800000000000011</c:v>
                </c:pt>
                <c:pt idx="9">
                  <c:v>8.77</c:v>
                </c:pt>
                <c:pt idx="10">
                  <c:v>6.22</c:v>
                </c:pt>
                <c:pt idx="11">
                  <c:v>6.3199999999999985</c:v>
                </c:pt>
                <c:pt idx="12">
                  <c:v>5.21</c:v>
                </c:pt>
                <c:pt idx="13">
                  <c:v>3.51</c:v>
                </c:pt>
                <c:pt idx="14">
                  <c:v>2.4899999999999998</c:v>
                </c:pt>
                <c:pt idx="15">
                  <c:v>1.9000000000000001</c:v>
                </c:pt>
                <c:pt idx="16">
                  <c:v>1.1399999999999959</c:v>
                </c:pt>
                <c:pt idx="17">
                  <c:v>0.47000000000000008</c:v>
                </c:pt>
                <c:pt idx="18">
                  <c:v>0.14000000000000001</c:v>
                </c:pt>
                <c:pt idx="19">
                  <c:v>3.0000000000000002E-2</c:v>
                </c:pt>
              </c:numCache>
            </c:numRef>
          </c:val>
        </c:ser>
        <c:dLbls>
          <c:showLegendKey val="0"/>
          <c:showVal val="0"/>
          <c:showCatName val="0"/>
          <c:showSerName val="0"/>
          <c:showPercent val="0"/>
          <c:showBubbleSize val="0"/>
        </c:dLbls>
        <c:gapWidth val="150"/>
        <c:axId val="145833200"/>
        <c:axId val="145833592"/>
      </c:barChart>
      <c:catAx>
        <c:axId val="145833200"/>
        <c:scaling>
          <c:orientation val="minMax"/>
        </c:scaling>
        <c:delete val="0"/>
        <c:axPos val="l"/>
        <c:numFmt formatCode="General" sourceLinked="1"/>
        <c:majorTickMark val="out"/>
        <c:minorTickMark val="none"/>
        <c:tickLblPos val="nextTo"/>
        <c:crossAx val="145833592"/>
        <c:crosses val="autoZero"/>
        <c:auto val="1"/>
        <c:lblAlgn val="ctr"/>
        <c:lblOffset val="100"/>
        <c:noMultiLvlLbl val="0"/>
      </c:catAx>
      <c:valAx>
        <c:axId val="145833592"/>
        <c:scaling>
          <c:orientation val="minMax"/>
          <c:max val="10"/>
          <c:min val="0"/>
        </c:scaling>
        <c:delete val="0"/>
        <c:axPos val="b"/>
        <c:numFmt formatCode="#,##0_ " sourceLinked="1"/>
        <c:majorTickMark val="out"/>
        <c:minorTickMark val="none"/>
        <c:tickLblPos val="nextTo"/>
        <c:crossAx val="145833200"/>
        <c:crosses val="autoZero"/>
        <c:crossBetween val="between"/>
      </c:valAx>
    </c:plotArea>
    <c:legend>
      <c:legendPos val="b"/>
      <c:layout/>
      <c:overlay val="0"/>
    </c:legend>
    <c:plotVisOnly val="1"/>
    <c:dispBlanksAs val="gap"/>
    <c:showDLblsOverMax val="0"/>
  </c:chart>
  <c:txPr>
    <a:bodyPr/>
    <a:lstStyle/>
    <a:p>
      <a:pPr>
        <a:defRPr sz="800">
          <a:solidFill>
            <a:srgbClr val="3B454B"/>
          </a:solidFill>
          <a:latin typeface="+mn-lt"/>
          <a:ea typeface="+mn-ea"/>
          <a:cs typeface="+mn-ea"/>
          <a:sym typeface="+mn-lt"/>
        </a:defRPr>
      </a:pPr>
      <a:endParaRPr lang="zh-CN"/>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一般贷款加权平均利率</c:v>
          </c:tx>
          <c:spPr>
            <a:ln>
              <a:solidFill>
                <a:srgbClr val="1084D2"/>
              </a:solidFill>
            </a:ln>
          </c:spPr>
          <c:marker>
            <c:symbol val="none"/>
          </c:marker>
          <c:cat>
            <c:numRef>
              <c:f>Sheet1!$A$3:$A$24</c:f>
              <c:numCache>
                <c:formatCode>yyyy\-mm;@</c:formatCode>
                <c:ptCount val="22"/>
                <c:pt idx="0">
                  <c:v>41305</c:v>
                </c:pt>
                <c:pt idx="1">
                  <c:v>41333</c:v>
                </c:pt>
                <c:pt idx="2">
                  <c:v>41364</c:v>
                </c:pt>
                <c:pt idx="3">
                  <c:v>41394</c:v>
                </c:pt>
                <c:pt idx="4">
                  <c:v>41425</c:v>
                </c:pt>
                <c:pt idx="5">
                  <c:v>41455</c:v>
                </c:pt>
                <c:pt idx="6">
                  <c:v>41486</c:v>
                </c:pt>
                <c:pt idx="7">
                  <c:v>41517</c:v>
                </c:pt>
                <c:pt idx="8">
                  <c:v>41547</c:v>
                </c:pt>
                <c:pt idx="9">
                  <c:v>41578</c:v>
                </c:pt>
                <c:pt idx="10">
                  <c:v>41608</c:v>
                </c:pt>
                <c:pt idx="11">
                  <c:v>41639</c:v>
                </c:pt>
                <c:pt idx="12">
                  <c:v>41670</c:v>
                </c:pt>
                <c:pt idx="13">
                  <c:v>41698</c:v>
                </c:pt>
                <c:pt idx="14">
                  <c:v>41729</c:v>
                </c:pt>
                <c:pt idx="15">
                  <c:v>41759</c:v>
                </c:pt>
                <c:pt idx="16">
                  <c:v>41790</c:v>
                </c:pt>
                <c:pt idx="17">
                  <c:v>41820</c:v>
                </c:pt>
                <c:pt idx="18">
                  <c:v>41851</c:v>
                </c:pt>
                <c:pt idx="19">
                  <c:v>41882</c:v>
                </c:pt>
                <c:pt idx="20">
                  <c:v>41912</c:v>
                </c:pt>
                <c:pt idx="21">
                  <c:v>41943</c:v>
                </c:pt>
              </c:numCache>
            </c:numRef>
          </c:cat>
          <c:val>
            <c:numRef>
              <c:f>Sheet1!$B$3:$B$24</c:f>
              <c:numCache>
                <c:formatCode>General</c:formatCode>
                <c:ptCount val="22"/>
                <c:pt idx="2" formatCode="###,###,###,###,##0.00_ ">
                  <c:v>7.22</c:v>
                </c:pt>
                <c:pt idx="5" formatCode="###,###,###,###,##0.00_ ">
                  <c:v>7.1</c:v>
                </c:pt>
                <c:pt idx="8" formatCode="###,###,###,###,##0.00_ ">
                  <c:v>7.1599999999999975</c:v>
                </c:pt>
                <c:pt idx="11" formatCode="###,###,###,###,##0.00_ ">
                  <c:v>7.14</c:v>
                </c:pt>
                <c:pt idx="14" formatCode="###,###,###,###,##0.00_ ">
                  <c:v>7.37</c:v>
                </c:pt>
                <c:pt idx="17" formatCode="###,###,###,###,##0.00_ ">
                  <c:v>7.26</c:v>
                </c:pt>
                <c:pt idx="20" formatCode="###,###,###,###,##0.00_ ">
                  <c:v>7.33</c:v>
                </c:pt>
              </c:numCache>
            </c:numRef>
          </c:val>
          <c:smooth val="0"/>
        </c:ser>
        <c:ser>
          <c:idx val="1"/>
          <c:order val="1"/>
          <c:tx>
            <c:v>信托业加权平均利率</c:v>
          </c:tx>
          <c:spPr>
            <a:ln>
              <a:solidFill>
                <a:srgbClr val="3B454B"/>
              </a:solidFill>
            </a:ln>
          </c:spPr>
          <c:marker>
            <c:symbol val="none"/>
          </c:marker>
          <c:cat>
            <c:numRef>
              <c:f>Sheet1!$A$3:$A$24</c:f>
              <c:numCache>
                <c:formatCode>yyyy\-mm;@</c:formatCode>
                <c:ptCount val="22"/>
                <c:pt idx="0">
                  <c:v>41305</c:v>
                </c:pt>
                <c:pt idx="1">
                  <c:v>41333</c:v>
                </c:pt>
                <c:pt idx="2">
                  <c:v>41364</c:v>
                </c:pt>
                <c:pt idx="3">
                  <c:v>41394</c:v>
                </c:pt>
                <c:pt idx="4">
                  <c:v>41425</c:v>
                </c:pt>
                <c:pt idx="5">
                  <c:v>41455</c:v>
                </c:pt>
                <c:pt idx="6">
                  <c:v>41486</c:v>
                </c:pt>
                <c:pt idx="7">
                  <c:v>41517</c:v>
                </c:pt>
                <c:pt idx="8">
                  <c:v>41547</c:v>
                </c:pt>
                <c:pt idx="9">
                  <c:v>41578</c:v>
                </c:pt>
                <c:pt idx="10">
                  <c:v>41608</c:v>
                </c:pt>
                <c:pt idx="11">
                  <c:v>41639</c:v>
                </c:pt>
                <c:pt idx="12">
                  <c:v>41670</c:v>
                </c:pt>
                <c:pt idx="13">
                  <c:v>41698</c:v>
                </c:pt>
                <c:pt idx="14">
                  <c:v>41729</c:v>
                </c:pt>
                <c:pt idx="15">
                  <c:v>41759</c:v>
                </c:pt>
                <c:pt idx="16">
                  <c:v>41790</c:v>
                </c:pt>
                <c:pt idx="17">
                  <c:v>41820</c:v>
                </c:pt>
                <c:pt idx="18">
                  <c:v>41851</c:v>
                </c:pt>
                <c:pt idx="19">
                  <c:v>41882</c:v>
                </c:pt>
                <c:pt idx="20">
                  <c:v>41912</c:v>
                </c:pt>
                <c:pt idx="21">
                  <c:v>41943</c:v>
                </c:pt>
              </c:numCache>
            </c:numRef>
          </c:cat>
          <c:val>
            <c:numRef>
              <c:f>Sheet1!$C$3:$C$24</c:f>
              <c:numCache>
                <c:formatCode>General</c:formatCode>
                <c:ptCount val="22"/>
                <c:pt idx="2" formatCode="###,###,###,###,##0.00_ ">
                  <c:v>6.6199999999999966</c:v>
                </c:pt>
                <c:pt idx="5" formatCode="###,###,###,###,##0.00_ ">
                  <c:v>7.8</c:v>
                </c:pt>
                <c:pt idx="8" formatCode="###,###,###,###,##0.00_ ">
                  <c:v>7.46</c:v>
                </c:pt>
                <c:pt idx="11" formatCode="###,###,###,###,##0.00_ ">
                  <c:v>7.04</c:v>
                </c:pt>
                <c:pt idx="14" formatCode="###,###,###,###,##0.00_ ">
                  <c:v>6.44</c:v>
                </c:pt>
                <c:pt idx="17" formatCode="###,###,###,###,##0.00_ ">
                  <c:v>6.87</c:v>
                </c:pt>
                <c:pt idx="20" formatCode="###,###,###,###,##0.00_ ">
                  <c:v>7.92</c:v>
                </c:pt>
              </c:numCache>
            </c:numRef>
          </c:val>
          <c:smooth val="0"/>
        </c:ser>
        <c:ser>
          <c:idx val="2"/>
          <c:order val="2"/>
          <c:tx>
            <c:v>10年期国债收益率</c:v>
          </c:tx>
          <c:spPr>
            <a:ln>
              <a:solidFill>
                <a:srgbClr val="A6B4BF"/>
              </a:solidFill>
            </a:ln>
          </c:spPr>
          <c:marker>
            <c:symbol val="none"/>
          </c:marker>
          <c:cat>
            <c:numRef>
              <c:f>Sheet1!$A$3:$A$24</c:f>
              <c:numCache>
                <c:formatCode>yyyy\-mm;@</c:formatCode>
                <c:ptCount val="22"/>
                <c:pt idx="0">
                  <c:v>41305</c:v>
                </c:pt>
                <c:pt idx="1">
                  <c:v>41333</c:v>
                </c:pt>
                <c:pt idx="2">
                  <c:v>41364</c:v>
                </c:pt>
                <c:pt idx="3">
                  <c:v>41394</c:v>
                </c:pt>
                <c:pt idx="4">
                  <c:v>41425</c:v>
                </c:pt>
                <c:pt idx="5">
                  <c:v>41455</c:v>
                </c:pt>
                <c:pt idx="6">
                  <c:v>41486</c:v>
                </c:pt>
                <c:pt idx="7">
                  <c:v>41517</c:v>
                </c:pt>
                <c:pt idx="8">
                  <c:v>41547</c:v>
                </c:pt>
                <c:pt idx="9">
                  <c:v>41578</c:v>
                </c:pt>
                <c:pt idx="10">
                  <c:v>41608</c:v>
                </c:pt>
                <c:pt idx="11">
                  <c:v>41639</c:v>
                </c:pt>
                <c:pt idx="12">
                  <c:v>41670</c:v>
                </c:pt>
                <c:pt idx="13">
                  <c:v>41698</c:v>
                </c:pt>
                <c:pt idx="14">
                  <c:v>41729</c:v>
                </c:pt>
                <c:pt idx="15">
                  <c:v>41759</c:v>
                </c:pt>
                <c:pt idx="16">
                  <c:v>41790</c:v>
                </c:pt>
                <c:pt idx="17">
                  <c:v>41820</c:v>
                </c:pt>
                <c:pt idx="18">
                  <c:v>41851</c:v>
                </c:pt>
                <c:pt idx="19">
                  <c:v>41882</c:v>
                </c:pt>
                <c:pt idx="20">
                  <c:v>41912</c:v>
                </c:pt>
                <c:pt idx="21">
                  <c:v>41943</c:v>
                </c:pt>
              </c:numCache>
            </c:numRef>
          </c:cat>
          <c:val>
            <c:numRef>
              <c:f>Sheet1!$D$3:$D$24</c:f>
              <c:numCache>
                <c:formatCode>###,###,###,###,##0.00_ </c:formatCode>
                <c:ptCount val="22"/>
                <c:pt idx="0">
                  <c:v>3.5935000000000001</c:v>
                </c:pt>
                <c:pt idx="1">
                  <c:v>3.5874000000000001</c:v>
                </c:pt>
                <c:pt idx="2">
                  <c:v>3.5789</c:v>
                </c:pt>
                <c:pt idx="3">
                  <c:v>3.4601999999999999</c:v>
                </c:pt>
                <c:pt idx="4">
                  <c:v>3.4243999999999999</c:v>
                </c:pt>
                <c:pt idx="5">
                  <c:v>3.5145999999999997</c:v>
                </c:pt>
                <c:pt idx="6">
                  <c:v>3.6343999999999999</c:v>
                </c:pt>
                <c:pt idx="7">
                  <c:v>3.9129999999999967</c:v>
                </c:pt>
                <c:pt idx="8">
                  <c:v>4.0484999999999998</c:v>
                </c:pt>
                <c:pt idx="9">
                  <c:v>4.1132999999999997</c:v>
                </c:pt>
                <c:pt idx="10">
                  <c:v>4.4633000000000003</c:v>
                </c:pt>
                <c:pt idx="11">
                  <c:v>4.5491999999999999</c:v>
                </c:pt>
                <c:pt idx="12">
                  <c:v>4.5623999999999985</c:v>
                </c:pt>
                <c:pt idx="13">
                  <c:v>4.4823000000000004</c:v>
                </c:pt>
                <c:pt idx="14">
                  <c:v>4.5047999999999995</c:v>
                </c:pt>
                <c:pt idx="15">
                  <c:v>4.3861999999999997</c:v>
                </c:pt>
                <c:pt idx="16">
                  <c:v>4.1829999999999945</c:v>
                </c:pt>
                <c:pt idx="17">
                  <c:v>4.0523999999999996</c:v>
                </c:pt>
                <c:pt idx="18">
                  <c:v>4.2069999999999999</c:v>
                </c:pt>
                <c:pt idx="19">
                  <c:v>4.2465999999999999</c:v>
                </c:pt>
                <c:pt idx="20">
                  <c:v>4.1560999999999995</c:v>
                </c:pt>
                <c:pt idx="21">
                  <c:v>3.8413999999999997</c:v>
                </c:pt>
              </c:numCache>
            </c:numRef>
          </c:val>
          <c:smooth val="0"/>
        </c:ser>
        <c:dLbls>
          <c:showLegendKey val="0"/>
          <c:showVal val="0"/>
          <c:showCatName val="0"/>
          <c:showSerName val="0"/>
          <c:showPercent val="0"/>
          <c:showBubbleSize val="0"/>
        </c:dLbls>
        <c:smooth val="0"/>
        <c:axId val="145834376"/>
        <c:axId val="145834768"/>
      </c:lineChart>
      <c:dateAx>
        <c:axId val="145834376"/>
        <c:scaling>
          <c:orientation val="minMax"/>
        </c:scaling>
        <c:delete val="0"/>
        <c:axPos val="b"/>
        <c:numFmt formatCode="yyyy\-m;@" sourceLinked="0"/>
        <c:majorTickMark val="out"/>
        <c:minorTickMark val="none"/>
        <c:tickLblPos val="nextTo"/>
        <c:crossAx val="145834768"/>
        <c:crosses val="autoZero"/>
        <c:auto val="1"/>
        <c:lblOffset val="100"/>
        <c:baseTimeUnit val="months"/>
        <c:majorUnit val="3"/>
        <c:majorTimeUnit val="months"/>
      </c:dateAx>
      <c:valAx>
        <c:axId val="145834768"/>
        <c:scaling>
          <c:orientation val="minMax"/>
          <c:max val="8"/>
          <c:min val="3"/>
        </c:scaling>
        <c:delete val="0"/>
        <c:axPos val="l"/>
        <c:majorGridlines>
          <c:spPr>
            <a:ln>
              <a:solidFill>
                <a:srgbClr val="A6B4BF"/>
              </a:solidFill>
            </a:ln>
          </c:spPr>
        </c:majorGridlines>
        <c:numFmt formatCode="General" sourceLinked="1"/>
        <c:majorTickMark val="out"/>
        <c:minorTickMark val="none"/>
        <c:tickLblPos val="nextTo"/>
        <c:crossAx val="145834376"/>
        <c:crosses val="autoZero"/>
        <c:crossBetween val="between"/>
        <c:majorUnit val="1"/>
      </c:valAx>
    </c:plotArea>
    <c:legend>
      <c:legendPos val="b"/>
      <c:layout>
        <c:manualLayout>
          <c:xMode val="edge"/>
          <c:yMode val="edge"/>
          <c:x val="8.7916666666666768E-3"/>
          <c:y val="0.86535694444444444"/>
          <c:w val="0.97317824074074077"/>
          <c:h val="0.10225462962962972"/>
        </c:manualLayout>
      </c:layout>
      <c:overlay val="0"/>
    </c:legend>
    <c:plotVisOnly val="1"/>
    <c:dispBlanksAs val="span"/>
    <c:showDLblsOverMax val="0"/>
  </c:chart>
  <c:txPr>
    <a:bodyPr/>
    <a:lstStyle/>
    <a:p>
      <a:pPr>
        <a:defRPr sz="800">
          <a:solidFill>
            <a:srgbClr val="3B454B"/>
          </a:solidFill>
          <a:latin typeface="+mn-lt"/>
          <a:ea typeface="+mn-ea"/>
          <a:cs typeface="+mn-ea"/>
          <a:sym typeface="+mn-lt"/>
        </a:defRPr>
      </a:pPr>
      <a:endParaRPr lang="zh-CN"/>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22506561679792"/>
          <c:y val="9.259259259259317E-2"/>
          <c:w val="0.86421937882764477"/>
          <c:h val="0.64826269841269868"/>
        </c:manualLayout>
      </c:layout>
      <c:lineChart>
        <c:grouping val="standard"/>
        <c:varyColors val="0"/>
        <c:ser>
          <c:idx val="0"/>
          <c:order val="0"/>
          <c:tx>
            <c:v>教育医疗社保支出占比</c:v>
          </c:tx>
          <c:spPr>
            <a:ln>
              <a:solidFill>
                <a:srgbClr val="1084D2"/>
              </a:solidFill>
            </a:ln>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Sheet1!$A$60:$A$67</c:f>
              <c:strCache>
                <c:ptCount val="8"/>
                <c:pt idx="0">
                  <c:v>2007</c:v>
                </c:pt>
                <c:pt idx="1">
                  <c:v>2008</c:v>
                </c:pt>
                <c:pt idx="2">
                  <c:v>2009</c:v>
                </c:pt>
                <c:pt idx="3">
                  <c:v>2010</c:v>
                </c:pt>
                <c:pt idx="4">
                  <c:v>2011</c:v>
                </c:pt>
                <c:pt idx="5">
                  <c:v>2012</c:v>
                </c:pt>
                <c:pt idx="6">
                  <c:v>2013</c:v>
                </c:pt>
                <c:pt idx="7">
                  <c:v>2014年前10月</c:v>
                </c:pt>
              </c:strCache>
            </c:strRef>
          </c:cat>
          <c:val>
            <c:numRef>
              <c:f>Sheet1!$G$60:$G$67</c:f>
              <c:numCache>
                <c:formatCode>0.00%</c:formatCode>
                <c:ptCount val="8"/>
                <c:pt idx="0">
                  <c:v>0.29246776152113191</c:v>
                </c:pt>
                <c:pt idx="1">
                  <c:v>0.29670475739487862</c:v>
                </c:pt>
                <c:pt idx="2">
                  <c:v>0.28883919028497251</c:v>
                </c:pt>
                <c:pt idx="3">
                  <c:v>0.29468781683189038</c:v>
                </c:pt>
                <c:pt idx="4">
                  <c:v>0.31155083320221122</c:v>
                </c:pt>
                <c:pt idx="5">
                  <c:v>0.32609576415705166</c:v>
                </c:pt>
                <c:pt idx="6">
                  <c:v>0.31931766231302611</c:v>
                </c:pt>
                <c:pt idx="7">
                  <c:v>0.32606174816240702</c:v>
                </c:pt>
              </c:numCache>
            </c:numRef>
          </c:val>
          <c:smooth val="0"/>
        </c:ser>
        <c:dLbls>
          <c:showLegendKey val="0"/>
          <c:showVal val="0"/>
          <c:showCatName val="0"/>
          <c:showSerName val="0"/>
          <c:showPercent val="0"/>
          <c:showBubbleSize val="0"/>
        </c:dLbls>
        <c:smooth val="0"/>
        <c:axId val="145835552"/>
        <c:axId val="145835944"/>
      </c:lineChart>
      <c:catAx>
        <c:axId val="145835552"/>
        <c:scaling>
          <c:orientation val="minMax"/>
        </c:scaling>
        <c:delete val="0"/>
        <c:axPos val="b"/>
        <c:numFmt formatCode="General" sourceLinked="1"/>
        <c:majorTickMark val="out"/>
        <c:minorTickMark val="none"/>
        <c:tickLblPos val="nextTo"/>
        <c:crossAx val="145835944"/>
        <c:crosses val="autoZero"/>
        <c:auto val="1"/>
        <c:lblAlgn val="ctr"/>
        <c:lblOffset val="100"/>
        <c:noMultiLvlLbl val="0"/>
      </c:catAx>
      <c:valAx>
        <c:axId val="145835944"/>
        <c:scaling>
          <c:orientation val="minMax"/>
        </c:scaling>
        <c:delete val="0"/>
        <c:axPos val="l"/>
        <c:numFmt formatCode="0%" sourceLinked="0"/>
        <c:majorTickMark val="out"/>
        <c:minorTickMark val="none"/>
        <c:tickLblPos val="nextTo"/>
        <c:crossAx val="145835552"/>
        <c:crosses val="autoZero"/>
        <c:crossBetween val="between"/>
      </c:valAx>
    </c:plotArea>
    <c:legend>
      <c:legendPos val="b"/>
      <c:layout>
        <c:manualLayout>
          <c:xMode val="edge"/>
          <c:yMode val="edge"/>
          <c:x val="0.24893981481481517"/>
          <c:y val="0.90345436507936283"/>
          <c:w val="0.50800000000000001"/>
          <c:h val="9.6545634920634948E-2"/>
        </c:manualLayout>
      </c:layout>
      <c:overlay val="0"/>
    </c:legend>
    <c:plotVisOnly val="1"/>
    <c:dispBlanksAs val="gap"/>
    <c:showDLblsOverMax val="0"/>
  </c:chart>
  <c:txPr>
    <a:bodyPr/>
    <a:lstStyle/>
    <a:p>
      <a:pPr>
        <a:defRPr sz="800">
          <a:solidFill>
            <a:srgbClr val="3B454B"/>
          </a:solidFill>
          <a:latin typeface="+mn-lt"/>
          <a:ea typeface="+mn-ea"/>
          <a:cs typeface="+mn-ea"/>
          <a:sym typeface="+mn-lt"/>
        </a:defRPr>
      </a:pPr>
      <a:endParaRPr lang="zh-CN"/>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035648148148227E-2"/>
          <c:y val="5.5436507936508207E-2"/>
          <c:w val="0.87562638888889055"/>
          <c:h val="0.74393214285714249"/>
        </c:manualLayout>
      </c:layout>
      <c:lineChart>
        <c:grouping val="standard"/>
        <c:varyColors val="0"/>
        <c:ser>
          <c:idx val="0"/>
          <c:order val="0"/>
          <c:tx>
            <c:v>住房保障支出（亿元）</c:v>
          </c:tx>
          <c:spPr>
            <a:ln>
              <a:solidFill>
                <a:srgbClr val="3B454B"/>
              </a:solidFill>
            </a:ln>
          </c:spPr>
          <c:marker>
            <c:symbol val="none"/>
          </c:marker>
          <c:cat>
            <c:strRef>
              <c:f>Sheet1!$A$63:$A$67</c:f>
              <c:strCache>
                <c:ptCount val="5"/>
                <c:pt idx="0">
                  <c:v>2010</c:v>
                </c:pt>
                <c:pt idx="1">
                  <c:v>2011</c:v>
                </c:pt>
                <c:pt idx="2">
                  <c:v>2012</c:v>
                </c:pt>
                <c:pt idx="3">
                  <c:v>2013</c:v>
                </c:pt>
                <c:pt idx="4">
                  <c:v>2014年前10月</c:v>
                </c:pt>
              </c:strCache>
            </c:strRef>
          </c:cat>
          <c:val>
            <c:numRef>
              <c:f>Sheet1!$E$63:$E$67</c:f>
              <c:numCache>
                <c:formatCode>###,###,###,###,##0.00_ </c:formatCode>
                <c:ptCount val="5"/>
                <c:pt idx="0">
                  <c:v>2376.88</c:v>
                </c:pt>
                <c:pt idx="1">
                  <c:v>3820.69</c:v>
                </c:pt>
                <c:pt idx="2">
                  <c:v>4479.6200000000044</c:v>
                </c:pt>
                <c:pt idx="3">
                  <c:v>4480.55</c:v>
                </c:pt>
                <c:pt idx="4">
                  <c:v>3810</c:v>
                </c:pt>
              </c:numCache>
            </c:numRef>
          </c:val>
          <c:smooth val="0"/>
        </c:ser>
        <c:dLbls>
          <c:showLegendKey val="0"/>
          <c:showVal val="0"/>
          <c:showCatName val="0"/>
          <c:showSerName val="0"/>
          <c:showPercent val="0"/>
          <c:showBubbleSize val="0"/>
        </c:dLbls>
        <c:smooth val="0"/>
        <c:axId val="146673928"/>
        <c:axId val="146674320"/>
      </c:lineChart>
      <c:catAx>
        <c:axId val="146673928"/>
        <c:scaling>
          <c:orientation val="minMax"/>
        </c:scaling>
        <c:delete val="0"/>
        <c:axPos val="b"/>
        <c:numFmt formatCode="General" sourceLinked="0"/>
        <c:majorTickMark val="out"/>
        <c:minorTickMark val="none"/>
        <c:tickLblPos val="nextTo"/>
        <c:crossAx val="146674320"/>
        <c:crosses val="autoZero"/>
        <c:auto val="1"/>
        <c:lblAlgn val="ctr"/>
        <c:lblOffset val="100"/>
        <c:noMultiLvlLbl val="0"/>
      </c:catAx>
      <c:valAx>
        <c:axId val="146674320"/>
        <c:scaling>
          <c:orientation val="minMax"/>
        </c:scaling>
        <c:delete val="0"/>
        <c:axPos val="l"/>
        <c:numFmt formatCode="#,##0" sourceLinked="0"/>
        <c:majorTickMark val="out"/>
        <c:minorTickMark val="none"/>
        <c:tickLblPos val="nextTo"/>
        <c:crossAx val="146673928"/>
        <c:crosses val="autoZero"/>
        <c:crossBetween val="between"/>
      </c:valAx>
    </c:plotArea>
    <c:legend>
      <c:legendPos val="b"/>
      <c:layout>
        <c:manualLayout>
          <c:xMode val="edge"/>
          <c:yMode val="edge"/>
          <c:x val="0.24893981481481489"/>
          <c:y val="0.90345436507936439"/>
          <c:w val="0.50800000000000001"/>
          <c:h val="9.6545634920634948E-2"/>
        </c:manualLayout>
      </c:layout>
      <c:overlay val="0"/>
    </c:legend>
    <c:plotVisOnly val="1"/>
    <c:dispBlanksAs val="gap"/>
    <c:showDLblsOverMax val="0"/>
  </c:chart>
  <c:txPr>
    <a:bodyPr/>
    <a:lstStyle/>
    <a:p>
      <a:pPr>
        <a:defRPr sz="800">
          <a:solidFill>
            <a:srgbClr val="3B454B"/>
          </a:solidFill>
          <a:latin typeface="+mn-lt"/>
          <a:ea typeface="+mn-ea"/>
          <a:cs typeface="+mn-ea"/>
          <a:sym typeface="+mn-lt"/>
        </a:defRPr>
      </a:pPr>
      <a:endParaRPr lang="zh-CN"/>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1084D2"/>
              </a:solidFill>
            </c:spPr>
          </c:dPt>
          <c:dPt>
            <c:idx val="1"/>
            <c:bubble3D val="0"/>
            <c:spPr>
              <a:solidFill>
                <a:srgbClr val="A6B4BF"/>
              </a:solidFill>
            </c:spPr>
          </c:dPt>
          <c:dPt>
            <c:idx val="2"/>
            <c:bubble3D val="0"/>
            <c:spPr>
              <a:solidFill>
                <a:srgbClr val="3B454B"/>
              </a:solidFill>
            </c:spPr>
          </c:dPt>
          <c:cat>
            <c:strRef>
              <c:f>Sheet1!$A$2:$A$4</c:f>
              <c:strCache>
                <c:ptCount val="3"/>
                <c:pt idx="0">
                  <c:v>1st Qtr</c:v>
                </c:pt>
                <c:pt idx="1">
                  <c:v>2nd Qtr</c:v>
                </c:pt>
                <c:pt idx="2">
                  <c:v>3rd Qtr</c:v>
                </c:pt>
              </c:strCache>
            </c:strRef>
          </c:cat>
          <c:val>
            <c:numRef>
              <c:f>Sheet1!$B$2:$B$4</c:f>
              <c:numCache>
                <c:formatCode>General</c:formatCode>
                <c:ptCount val="3"/>
                <c:pt idx="0">
                  <c:v>33.33</c:v>
                </c:pt>
                <c:pt idx="1">
                  <c:v>33.33</c:v>
                </c:pt>
                <c:pt idx="2">
                  <c:v>33.340000000000003</c:v>
                </c:pt>
              </c:numCache>
            </c:numRef>
          </c:val>
        </c:ser>
        <c:dLbls>
          <c:showLegendKey val="0"/>
          <c:showVal val="0"/>
          <c:showCatName val="0"/>
          <c:showSerName val="0"/>
          <c:showPercent val="0"/>
          <c:showBubbleSize val="0"/>
          <c:showLeaderLines val="0"/>
        </c:dLbls>
        <c:firstSliceAng val="0"/>
        <c:holeSize val="65"/>
      </c:doughnutChart>
    </c:plotArea>
    <c:plotVisOnly val="1"/>
    <c:dispBlanksAs val="zero"/>
    <c:showDLblsOverMax val="0"/>
  </c:chart>
  <c:txPr>
    <a:bodyPr/>
    <a:lstStyle/>
    <a:p>
      <a:pPr>
        <a:defRPr sz="1800">
          <a:latin typeface="+mn-lt"/>
          <a:ea typeface="+mn-ea"/>
          <a:cs typeface="+mn-ea"/>
          <a:sym typeface="+mn-lt"/>
        </a:defRPr>
      </a:pPr>
      <a:endParaRPr lang="zh-CN"/>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113517060367373E-2"/>
          <c:y val="5.1400554097404488E-2"/>
          <c:w val="0.87266426071741032"/>
          <c:h val="0.7211245990084576"/>
        </c:manualLayout>
      </c:layout>
      <c:lineChart>
        <c:grouping val="standard"/>
        <c:varyColors val="0"/>
        <c:ser>
          <c:idx val="0"/>
          <c:order val="0"/>
          <c:tx>
            <c:v>第一产业增速</c:v>
          </c:tx>
          <c:spPr>
            <a:ln>
              <a:solidFill>
                <a:schemeClr val="bg2">
                  <a:lumMod val="75000"/>
                </a:schemeClr>
              </a:solidFill>
            </a:ln>
          </c:spPr>
          <c:marker>
            <c:symbol val="none"/>
          </c:marker>
          <c:cat>
            <c:numRef>
              <c:f>Sheet1!$A$113:$A$133</c:f>
              <c:numCache>
                <c:formatCode>yyyy\-mm;@</c:formatCode>
                <c:ptCount val="21"/>
                <c:pt idx="0">
                  <c:v>40178</c:v>
                </c:pt>
                <c:pt idx="1">
                  <c:v>40268</c:v>
                </c:pt>
                <c:pt idx="2">
                  <c:v>40359</c:v>
                </c:pt>
                <c:pt idx="3">
                  <c:v>40451</c:v>
                </c:pt>
                <c:pt idx="4">
                  <c:v>40543</c:v>
                </c:pt>
                <c:pt idx="5">
                  <c:v>40633</c:v>
                </c:pt>
                <c:pt idx="6">
                  <c:v>40724</c:v>
                </c:pt>
                <c:pt idx="7">
                  <c:v>40816</c:v>
                </c:pt>
                <c:pt idx="8">
                  <c:v>40908</c:v>
                </c:pt>
                <c:pt idx="9">
                  <c:v>40999</c:v>
                </c:pt>
                <c:pt idx="10">
                  <c:v>41090</c:v>
                </c:pt>
                <c:pt idx="11">
                  <c:v>41182</c:v>
                </c:pt>
                <c:pt idx="12">
                  <c:v>41274</c:v>
                </c:pt>
                <c:pt idx="13">
                  <c:v>41364</c:v>
                </c:pt>
                <c:pt idx="14">
                  <c:v>41455</c:v>
                </c:pt>
                <c:pt idx="15">
                  <c:v>41547</c:v>
                </c:pt>
                <c:pt idx="16">
                  <c:v>41639</c:v>
                </c:pt>
                <c:pt idx="17">
                  <c:v>41729</c:v>
                </c:pt>
                <c:pt idx="18">
                  <c:v>41820</c:v>
                </c:pt>
                <c:pt idx="19">
                  <c:v>41912</c:v>
                </c:pt>
                <c:pt idx="20">
                  <c:v>42004</c:v>
                </c:pt>
              </c:numCache>
            </c:numRef>
          </c:cat>
          <c:val>
            <c:numRef>
              <c:f>Sheet1!$B$113:$B$133</c:f>
              <c:numCache>
                <c:formatCode>###,###,###,###,##0.00_ </c:formatCode>
                <c:ptCount val="21"/>
                <c:pt idx="0">
                  <c:v>4.2</c:v>
                </c:pt>
                <c:pt idx="1">
                  <c:v>3.8</c:v>
                </c:pt>
                <c:pt idx="2">
                  <c:v>3.6</c:v>
                </c:pt>
                <c:pt idx="3">
                  <c:v>4</c:v>
                </c:pt>
                <c:pt idx="4">
                  <c:v>4.3</c:v>
                </c:pt>
                <c:pt idx="5">
                  <c:v>3.3</c:v>
                </c:pt>
                <c:pt idx="6">
                  <c:v>3</c:v>
                </c:pt>
                <c:pt idx="7">
                  <c:v>3.6</c:v>
                </c:pt>
                <c:pt idx="8">
                  <c:v>4.3</c:v>
                </c:pt>
                <c:pt idx="9">
                  <c:v>3.8</c:v>
                </c:pt>
                <c:pt idx="10">
                  <c:v>4.3</c:v>
                </c:pt>
                <c:pt idx="11">
                  <c:v>4.2</c:v>
                </c:pt>
                <c:pt idx="12">
                  <c:v>4.5</c:v>
                </c:pt>
                <c:pt idx="13">
                  <c:v>3.4</c:v>
                </c:pt>
                <c:pt idx="14">
                  <c:v>3</c:v>
                </c:pt>
                <c:pt idx="15">
                  <c:v>3.4</c:v>
                </c:pt>
                <c:pt idx="16">
                  <c:v>4</c:v>
                </c:pt>
                <c:pt idx="17">
                  <c:v>3.5</c:v>
                </c:pt>
                <c:pt idx="18">
                  <c:v>3.9</c:v>
                </c:pt>
                <c:pt idx="19">
                  <c:v>4.2</c:v>
                </c:pt>
                <c:pt idx="20">
                  <c:v>4.0999999999999996</c:v>
                </c:pt>
              </c:numCache>
            </c:numRef>
          </c:val>
          <c:smooth val="0"/>
        </c:ser>
        <c:ser>
          <c:idx val="1"/>
          <c:order val="1"/>
          <c:tx>
            <c:v>第二产业增速</c:v>
          </c:tx>
          <c:spPr>
            <a:ln>
              <a:solidFill>
                <a:schemeClr val="tx1">
                  <a:lumMod val="65000"/>
                  <a:lumOff val="35000"/>
                </a:schemeClr>
              </a:solidFill>
            </a:ln>
          </c:spPr>
          <c:marker>
            <c:symbol val="none"/>
          </c:marker>
          <c:cat>
            <c:numRef>
              <c:f>Sheet1!$A$113:$A$133</c:f>
              <c:numCache>
                <c:formatCode>yyyy\-mm;@</c:formatCode>
                <c:ptCount val="21"/>
                <c:pt idx="0">
                  <c:v>40178</c:v>
                </c:pt>
                <c:pt idx="1">
                  <c:v>40268</c:v>
                </c:pt>
                <c:pt idx="2">
                  <c:v>40359</c:v>
                </c:pt>
                <c:pt idx="3">
                  <c:v>40451</c:v>
                </c:pt>
                <c:pt idx="4">
                  <c:v>40543</c:v>
                </c:pt>
                <c:pt idx="5">
                  <c:v>40633</c:v>
                </c:pt>
                <c:pt idx="6">
                  <c:v>40724</c:v>
                </c:pt>
                <c:pt idx="7">
                  <c:v>40816</c:v>
                </c:pt>
                <c:pt idx="8">
                  <c:v>40908</c:v>
                </c:pt>
                <c:pt idx="9">
                  <c:v>40999</c:v>
                </c:pt>
                <c:pt idx="10">
                  <c:v>41090</c:v>
                </c:pt>
                <c:pt idx="11">
                  <c:v>41182</c:v>
                </c:pt>
                <c:pt idx="12">
                  <c:v>41274</c:v>
                </c:pt>
                <c:pt idx="13">
                  <c:v>41364</c:v>
                </c:pt>
                <c:pt idx="14">
                  <c:v>41455</c:v>
                </c:pt>
                <c:pt idx="15">
                  <c:v>41547</c:v>
                </c:pt>
                <c:pt idx="16">
                  <c:v>41639</c:v>
                </c:pt>
                <c:pt idx="17">
                  <c:v>41729</c:v>
                </c:pt>
                <c:pt idx="18">
                  <c:v>41820</c:v>
                </c:pt>
                <c:pt idx="19">
                  <c:v>41912</c:v>
                </c:pt>
                <c:pt idx="20">
                  <c:v>42004</c:v>
                </c:pt>
              </c:numCache>
            </c:numRef>
          </c:cat>
          <c:val>
            <c:numRef>
              <c:f>Sheet1!$C$113:$C$133</c:f>
              <c:numCache>
                <c:formatCode>###,###,###,###,##0.00_ </c:formatCode>
                <c:ptCount val="21"/>
                <c:pt idx="0">
                  <c:v>9.9</c:v>
                </c:pt>
                <c:pt idx="1">
                  <c:v>14.5</c:v>
                </c:pt>
                <c:pt idx="2">
                  <c:v>13.3</c:v>
                </c:pt>
                <c:pt idx="3">
                  <c:v>12.6</c:v>
                </c:pt>
                <c:pt idx="4">
                  <c:v>12.3</c:v>
                </c:pt>
                <c:pt idx="5">
                  <c:v>10.8</c:v>
                </c:pt>
                <c:pt idx="6">
                  <c:v>10.6</c:v>
                </c:pt>
                <c:pt idx="7">
                  <c:v>10.6</c:v>
                </c:pt>
                <c:pt idx="8">
                  <c:v>10.3</c:v>
                </c:pt>
                <c:pt idx="9">
                  <c:v>8.9</c:v>
                </c:pt>
                <c:pt idx="10">
                  <c:v>8.2000000000000011</c:v>
                </c:pt>
                <c:pt idx="11">
                  <c:v>7.9</c:v>
                </c:pt>
                <c:pt idx="12">
                  <c:v>7.9</c:v>
                </c:pt>
                <c:pt idx="13">
                  <c:v>7.7514000000000003</c:v>
                </c:pt>
                <c:pt idx="14">
                  <c:v>7.6185999999999954</c:v>
                </c:pt>
                <c:pt idx="15">
                  <c:v>7.8458999999999985</c:v>
                </c:pt>
                <c:pt idx="16">
                  <c:v>7.8461999999999996</c:v>
                </c:pt>
                <c:pt idx="17">
                  <c:v>7.3426</c:v>
                </c:pt>
                <c:pt idx="18">
                  <c:v>7.4124999999999996</c:v>
                </c:pt>
                <c:pt idx="19">
                  <c:v>7.4</c:v>
                </c:pt>
                <c:pt idx="20">
                  <c:v>7.3</c:v>
                </c:pt>
              </c:numCache>
            </c:numRef>
          </c:val>
          <c:smooth val="0"/>
        </c:ser>
        <c:ser>
          <c:idx val="2"/>
          <c:order val="2"/>
          <c:tx>
            <c:v>第三产业增速</c:v>
          </c:tx>
          <c:spPr>
            <a:ln>
              <a:solidFill>
                <a:schemeClr val="accent1"/>
              </a:solidFill>
            </a:ln>
          </c:spPr>
          <c:marker>
            <c:symbol val="none"/>
          </c:marker>
          <c:cat>
            <c:numRef>
              <c:f>Sheet1!$A$113:$A$133</c:f>
              <c:numCache>
                <c:formatCode>yyyy\-mm;@</c:formatCode>
                <c:ptCount val="21"/>
                <c:pt idx="0">
                  <c:v>40178</c:v>
                </c:pt>
                <c:pt idx="1">
                  <c:v>40268</c:v>
                </c:pt>
                <c:pt idx="2">
                  <c:v>40359</c:v>
                </c:pt>
                <c:pt idx="3">
                  <c:v>40451</c:v>
                </c:pt>
                <c:pt idx="4">
                  <c:v>40543</c:v>
                </c:pt>
                <c:pt idx="5">
                  <c:v>40633</c:v>
                </c:pt>
                <c:pt idx="6">
                  <c:v>40724</c:v>
                </c:pt>
                <c:pt idx="7">
                  <c:v>40816</c:v>
                </c:pt>
                <c:pt idx="8">
                  <c:v>40908</c:v>
                </c:pt>
                <c:pt idx="9">
                  <c:v>40999</c:v>
                </c:pt>
                <c:pt idx="10">
                  <c:v>41090</c:v>
                </c:pt>
                <c:pt idx="11">
                  <c:v>41182</c:v>
                </c:pt>
                <c:pt idx="12">
                  <c:v>41274</c:v>
                </c:pt>
                <c:pt idx="13">
                  <c:v>41364</c:v>
                </c:pt>
                <c:pt idx="14">
                  <c:v>41455</c:v>
                </c:pt>
                <c:pt idx="15">
                  <c:v>41547</c:v>
                </c:pt>
                <c:pt idx="16">
                  <c:v>41639</c:v>
                </c:pt>
                <c:pt idx="17">
                  <c:v>41729</c:v>
                </c:pt>
                <c:pt idx="18">
                  <c:v>41820</c:v>
                </c:pt>
                <c:pt idx="19">
                  <c:v>41912</c:v>
                </c:pt>
                <c:pt idx="20">
                  <c:v>42004</c:v>
                </c:pt>
              </c:numCache>
            </c:numRef>
          </c:cat>
          <c:val>
            <c:numRef>
              <c:f>Sheet1!$D$113:$D$133</c:f>
              <c:numCache>
                <c:formatCode>###,###,###,###,##0.00_ </c:formatCode>
                <c:ptCount val="21"/>
                <c:pt idx="0">
                  <c:v>9.6</c:v>
                </c:pt>
                <c:pt idx="1">
                  <c:v>10.5</c:v>
                </c:pt>
                <c:pt idx="2">
                  <c:v>9.9</c:v>
                </c:pt>
                <c:pt idx="3">
                  <c:v>9.7000000000000011</c:v>
                </c:pt>
                <c:pt idx="4">
                  <c:v>9.8000000000000007</c:v>
                </c:pt>
                <c:pt idx="5">
                  <c:v>9.7000000000000011</c:v>
                </c:pt>
                <c:pt idx="6">
                  <c:v>9.7000000000000011</c:v>
                </c:pt>
                <c:pt idx="7">
                  <c:v>9.5</c:v>
                </c:pt>
                <c:pt idx="8">
                  <c:v>9.4</c:v>
                </c:pt>
                <c:pt idx="9">
                  <c:v>7.4</c:v>
                </c:pt>
                <c:pt idx="10">
                  <c:v>7.7</c:v>
                </c:pt>
                <c:pt idx="11">
                  <c:v>7.9</c:v>
                </c:pt>
                <c:pt idx="12">
                  <c:v>8.1</c:v>
                </c:pt>
                <c:pt idx="13">
                  <c:v>8.2672999999999988</c:v>
                </c:pt>
                <c:pt idx="14">
                  <c:v>8.3018000000000001</c:v>
                </c:pt>
                <c:pt idx="15">
                  <c:v>8.3513000000000002</c:v>
                </c:pt>
                <c:pt idx="16">
                  <c:v>8.2711999999999986</c:v>
                </c:pt>
                <c:pt idx="17">
                  <c:v>7.8251999999999953</c:v>
                </c:pt>
                <c:pt idx="18">
                  <c:v>7.968</c:v>
                </c:pt>
                <c:pt idx="19">
                  <c:v>7.9</c:v>
                </c:pt>
                <c:pt idx="20">
                  <c:v>8.1</c:v>
                </c:pt>
              </c:numCache>
            </c:numRef>
          </c:val>
          <c:smooth val="0"/>
        </c:ser>
        <c:dLbls>
          <c:showLegendKey val="0"/>
          <c:showVal val="0"/>
          <c:showCatName val="0"/>
          <c:showSerName val="0"/>
          <c:showPercent val="0"/>
          <c:showBubbleSize val="0"/>
        </c:dLbls>
        <c:smooth val="0"/>
        <c:axId val="112684016"/>
        <c:axId val="145287744"/>
      </c:lineChart>
      <c:dateAx>
        <c:axId val="112684016"/>
        <c:scaling>
          <c:orientation val="minMax"/>
        </c:scaling>
        <c:delete val="0"/>
        <c:axPos val="b"/>
        <c:numFmt formatCode="yyyy\-mm;@" sourceLinked="1"/>
        <c:majorTickMark val="out"/>
        <c:minorTickMark val="none"/>
        <c:tickLblPos val="nextTo"/>
        <c:crossAx val="145287744"/>
        <c:crosses val="autoZero"/>
        <c:auto val="1"/>
        <c:lblOffset val="100"/>
        <c:baseTimeUnit val="months"/>
        <c:majorUnit val="1"/>
        <c:majorTimeUnit val="years"/>
      </c:dateAx>
      <c:valAx>
        <c:axId val="145287744"/>
        <c:scaling>
          <c:orientation val="minMax"/>
        </c:scaling>
        <c:delete val="0"/>
        <c:axPos val="l"/>
        <c:numFmt formatCode="#,##0_);[Red]\(#,##0\)" sourceLinked="0"/>
        <c:majorTickMark val="out"/>
        <c:minorTickMark val="none"/>
        <c:tickLblPos val="nextTo"/>
        <c:crossAx val="112684016"/>
        <c:crosses val="autoZero"/>
        <c:crossBetween val="between"/>
      </c:valAx>
    </c:plotArea>
    <c:legend>
      <c:legendPos val="b"/>
      <c:legendEntry>
        <c:idx val="0"/>
        <c:txPr>
          <a:bodyPr/>
          <a:lstStyle/>
          <a:p>
            <a:pPr>
              <a:defRPr>
                <a:solidFill>
                  <a:schemeClr val="bg1"/>
                </a:solidFill>
              </a:defRPr>
            </a:pPr>
            <a:endParaRPr lang="zh-CN"/>
          </a:p>
        </c:txPr>
      </c:legendEntry>
      <c:layout/>
      <c:overlay val="0"/>
    </c:legend>
    <c:plotVisOnly val="1"/>
    <c:dispBlanksAs val="gap"/>
    <c:showDLblsOverMax val="0"/>
  </c:chart>
  <c:txPr>
    <a:bodyPr/>
    <a:lstStyle/>
    <a:p>
      <a:pPr>
        <a:defRPr sz="800">
          <a:latin typeface="+mn-lt"/>
          <a:ea typeface="+mn-ea"/>
          <a:cs typeface="+mn-ea"/>
          <a:sym typeface="+mn-lt"/>
        </a:defRPr>
      </a:pPr>
      <a:endParaRPr lang="zh-CN"/>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3B454B"/>
              </a:solidFill>
            </c:spPr>
          </c:dPt>
          <c:dPt>
            <c:idx val="1"/>
            <c:bubble3D val="0"/>
            <c:spPr>
              <a:solidFill>
                <a:srgbClr val="A6B4BF"/>
              </a:solidFill>
            </c:spPr>
          </c:dPt>
          <c:dPt>
            <c:idx val="2"/>
            <c:bubble3D val="0"/>
            <c:spPr>
              <a:solidFill>
                <a:srgbClr val="1084D2"/>
              </a:solidFill>
            </c:spPr>
          </c:dPt>
          <c:cat>
            <c:strRef>
              <c:f>'[Chart 7 in Microsoft PowerPoint]Sheet1'!$B$138:$D$138</c:f>
              <c:strCache>
                <c:ptCount val="3"/>
                <c:pt idx="0">
                  <c:v>第一产业</c:v>
                </c:pt>
                <c:pt idx="1">
                  <c:v>第二产业</c:v>
                </c:pt>
                <c:pt idx="2">
                  <c:v>第三产业</c:v>
                </c:pt>
              </c:strCache>
            </c:strRef>
          </c:cat>
          <c:val>
            <c:numRef>
              <c:f>'[Chart 7 in Microsoft PowerPoint]Sheet1'!$B$139:$D$139</c:f>
              <c:numCache>
                <c:formatCode>###,###,###,###,##0.00_ </c:formatCode>
                <c:ptCount val="3"/>
                <c:pt idx="0">
                  <c:v>30196.400000000001</c:v>
                </c:pt>
                <c:pt idx="1">
                  <c:v>154552.1</c:v>
                </c:pt>
                <c:pt idx="2">
                  <c:v>137596.20000000001</c:v>
                </c:pt>
              </c:numCache>
            </c:numRef>
          </c:val>
        </c:ser>
        <c:dLbls>
          <c:showLegendKey val="0"/>
          <c:showVal val="0"/>
          <c:showCatName val="0"/>
          <c:showSerName val="0"/>
          <c:showPercent val="0"/>
          <c:showBubbleSize val="0"/>
          <c:showLeaderLines val="0"/>
        </c:dLbls>
        <c:firstSliceAng val="0"/>
        <c:holeSize val="75"/>
      </c:doughnutChart>
    </c:plotArea>
    <c:plotVisOnly val="1"/>
    <c:dispBlanksAs val="zero"/>
    <c:showDLblsOverMax val="0"/>
  </c:chart>
  <c:txPr>
    <a:bodyPr/>
    <a:lstStyle/>
    <a:p>
      <a:pPr>
        <a:defRPr sz="800">
          <a:latin typeface="+mn-lt"/>
          <a:ea typeface="+mn-ea"/>
          <a:cs typeface="+mn-ea"/>
          <a:sym typeface="+mn-lt"/>
        </a:defRPr>
      </a:pPr>
      <a:endParaRPr lang="zh-CN"/>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150462962963056"/>
          <c:y val="6.5128205128205122E-2"/>
          <c:w val="0.47699074074074088"/>
          <c:h val="0.88059829059829065"/>
        </c:manualLayout>
      </c:layout>
      <c:doughnutChart>
        <c:varyColors val="1"/>
        <c:ser>
          <c:idx val="0"/>
          <c:order val="0"/>
          <c:dPt>
            <c:idx val="0"/>
            <c:bubble3D val="0"/>
            <c:spPr>
              <a:solidFill>
                <a:srgbClr val="3B454B"/>
              </a:solidFill>
            </c:spPr>
          </c:dPt>
          <c:dPt>
            <c:idx val="1"/>
            <c:bubble3D val="0"/>
            <c:spPr>
              <a:solidFill>
                <a:srgbClr val="A6B4BF"/>
              </a:solidFill>
            </c:spPr>
          </c:dPt>
          <c:dPt>
            <c:idx val="2"/>
            <c:bubble3D val="0"/>
            <c:spPr>
              <a:solidFill>
                <a:srgbClr val="1084D2"/>
              </a:solidFill>
            </c:spPr>
          </c:dPt>
          <c:cat>
            <c:strRef>
              <c:f>'[Chart 7 in Microsoft PowerPoint]Sheet1'!$E$138:$G$138</c:f>
              <c:strCache>
                <c:ptCount val="3"/>
                <c:pt idx="0">
                  <c:v>第一产业</c:v>
                </c:pt>
                <c:pt idx="1">
                  <c:v>第二产业</c:v>
                </c:pt>
                <c:pt idx="2">
                  <c:v>第三产业</c:v>
                </c:pt>
              </c:strCache>
            </c:strRef>
          </c:cat>
          <c:val>
            <c:numRef>
              <c:f>'[Chart 7 in Microsoft PowerPoint]Sheet1'!$E$139:$G$139</c:f>
              <c:numCache>
                <c:formatCode>###,###,###,###,##0.00_ </c:formatCode>
                <c:ptCount val="3"/>
                <c:pt idx="0">
                  <c:v>37996</c:v>
                </c:pt>
                <c:pt idx="1">
                  <c:v>185787.5</c:v>
                </c:pt>
                <c:pt idx="2">
                  <c:v>196124.9</c:v>
                </c:pt>
              </c:numCache>
            </c:numRef>
          </c:val>
        </c:ser>
        <c:dLbls>
          <c:showLegendKey val="0"/>
          <c:showVal val="0"/>
          <c:showCatName val="0"/>
          <c:showSerName val="0"/>
          <c:showPercent val="0"/>
          <c:showBubbleSize val="0"/>
          <c:showLeaderLines val="0"/>
        </c:dLbls>
        <c:firstSliceAng val="0"/>
        <c:holeSize val="75"/>
      </c:doughnutChart>
    </c:plotArea>
    <c:plotVisOnly val="1"/>
    <c:dispBlanksAs val="zero"/>
    <c:showDLblsOverMax val="0"/>
  </c:chart>
  <c:txPr>
    <a:bodyPr/>
    <a:lstStyle/>
    <a:p>
      <a:pPr>
        <a:defRPr>
          <a:latin typeface="+mn-lt"/>
          <a:ea typeface="+mn-ea"/>
          <a:cs typeface="+mn-ea"/>
          <a:sym typeface="+mn-lt"/>
        </a:defRPr>
      </a:pPr>
      <a:endParaRPr lang="zh-CN"/>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830047006030541E-2"/>
          <c:y val="6.2861357184351166E-2"/>
          <c:w val="0.90924711570088657"/>
          <c:h val="0.70155434492571156"/>
        </c:manualLayout>
      </c:layout>
      <c:lineChart>
        <c:grouping val="standard"/>
        <c:varyColors val="0"/>
        <c:ser>
          <c:idx val="0"/>
          <c:order val="0"/>
          <c:tx>
            <c:v>每万元GDP所消耗标准煤（吨）</c:v>
          </c:tx>
          <c:marker>
            <c:symbol val="diamond"/>
            <c:size val="5"/>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Sheet2!$A$2:$A$15</c:f>
              <c:numCache>
                <c:formatCode>General</c:formatCod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numCache>
            </c:numRef>
          </c:cat>
          <c:val>
            <c:numRef>
              <c:f>Sheet2!$B$2:$B$15</c:f>
              <c:numCache>
                <c:formatCode>0.00_ </c:formatCode>
                <c:ptCount val="14"/>
                <c:pt idx="0">
                  <c:v>0.9400000000000005</c:v>
                </c:pt>
                <c:pt idx="1">
                  <c:v>0.91</c:v>
                </c:pt>
                <c:pt idx="2">
                  <c:v>0.95000000000000051</c:v>
                </c:pt>
                <c:pt idx="3">
                  <c:v>1.01</c:v>
                </c:pt>
                <c:pt idx="4">
                  <c:v>1</c:v>
                </c:pt>
                <c:pt idx="5">
                  <c:v>0.97000000000000053</c:v>
                </c:pt>
                <c:pt idx="6">
                  <c:v>0.92</c:v>
                </c:pt>
                <c:pt idx="7">
                  <c:v>0.88</c:v>
                </c:pt>
                <c:pt idx="8">
                  <c:v>0.84000000000000052</c:v>
                </c:pt>
                <c:pt idx="9">
                  <c:v>0.81</c:v>
                </c:pt>
                <c:pt idx="10">
                  <c:v>0.79</c:v>
                </c:pt>
                <c:pt idx="11">
                  <c:v>0.77000000000000068</c:v>
                </c:pt>
                <c:pt idx="12">
                  <c:v>0.74000000000000055</c:v>
                </c:pt>
                <c:pt idx="13">
                  <c:v>0.70000000000000051</c:v>
                </c:pt>
              </c:numCache>
            </c:numRef>
          </c:val>
          <c:smooth val="0"/>
        </c:ser>
        <c:dLbls>
          <c:showLegendKey val="0"/>
          <c:showVal val="0"/>
          <c:showCatName val="0"/>
          <c:showSerName val="0"/>
          <c:showPercent val="0"/>
          <c:showBubbleSize val="0"/>
        </c:dLbls>
        <c:marker val="1"/>
        <c:smooth val="0"/>
        <c:axId val="145289312"/>
        <c:axId val="145289704"/>
      </c:lineChart>
      <c:catAx>
        <c:axId val="145289312"/>
        <c:scaling>
          <c:orientation val="minMax"/>
        </c:scaling>
        <c:delete val="0"/>
        <c:axPos val="b"/>
        <c:numFmt formatCode="General" sourceLinked="1"/>
        <c:majorTickMark val="out"/>
        <c:minorTickMark val="none"/>
        <c:tickLblPos val="nextTo"/>
        <c:crossAx val="145289704"/>
        <c:crosses val="autoZero"/>
        <c:auto val="1"/>
        <c:lblAlgn val="ctr"/>
        <c:lblOffset val="100"/>
        <c:noMultiLvlLbl val="0"/>
      </c:catAx>
      <c:valAx>
        <c:axId val="145289704"/>
        <c:scaling>
          <c:orientation val="minMax"/>
          <c:max val="1.2"/>
          <c:min val="0.60000000000000064"/>
        </c:scaling>
        <c:delete val="0"/>
        <c:axPos val="l"/>
        <c:numFmt formatCode="0.00_ " sourceLinked="1"/>
        <c:majorTickMark val="out"/>
        <c:minorTickMark val="none"/>
        <c:tickLblPos val="nextTo"/>
        <c:crossAx val="145289312"/>
        <c:crosses val="autoZero"/>
        <c:crossBetween val="between"/>
      </c:valAx>
    </c:plotArea>
    <c:legend>
      <c:legendPos val="b"/>
      <c:layout/>
      <c:overlay val="0"/>
    </c:legend>
    <c:plotVisOnly val="1"/>
    <c:dispBlanksAs val="gap"/>
    <c:showDLblsOverMax val="0"/>
  </c:chart>
  <c:txPr>
    <a:bodyPr/>
    <a:lstStyle/>
    <a:p>
      <a:pPr>
        <a:defRPr sz="800">
          <a:latin typeface="+mn-lt"/>
          <a:ea typeface="+mn-ea"/>
          <a:cs typeface="+mn-ea"/>
          <a:sym typeface="+mn-lt"/>
        </a:defRPr>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GDP累计同比</c:v>
          </c:tx>
          <c:marker>
            <c:symbol val="none"/>
          </c:marker>
          <c:cat>
            <c:numRef>
              <c:f>Sheet1!$A$279:$A$334</c:f>
              <c:numCache>
                <c:formatCode>yyyy\-mm;@</c:formatCode>
                <c:ptCount val="56"/>
                <c:pt idx="0">
                  <c:v>40178</c:v>
                </c:pt>
                <c:pt idx="1">
                  <c:v>40237</c:v>
                </c:pt>
                <c:pt idx="2">
                  <c:v>40268</c:v>
                </c:pt>
                <c:pt idx="3">
                  <c:v>40298</c:v>
                </c:pt>
                <c:pt idx="4">
                  <c:v>40329</c:v>
                </c:pt>
                <c:pt idx="5">
                  <c:v>40359</c:v>
                </c:pt>
                <c:pt idx="6">
                  <c:v>40390</c:v>
                </c:pt>
                <c:pt idx="7">
                  <c:v>40421</c:v>
                </c:pt>
                <c:pt idx="8">
                  <c:v>40451</c:v>
                </c:pt>
                <c:pt idx="9">
                  <c:v>40482</c:v>
                </c:pt>
                <c:pt idx="10">
                  <c:v>40512</c:v>
                </c:pt>
                <c:pt idx="11">
                  <c:v>40543</c:v>
                </c:pt>
                <c:pt idx="12">
                  <c:v>40602</c:v>
                </c:pt>
                <c:pt idx="13">
                  <c:v>40633</c:v>
                </c:pt>
                <c:pt idx="14">
                  <c:v>40663</c:v>
                </c:pt>
                <c:pt idx="15">
                  <c:v>40694</c:v>
                </c:pt>
                <c:pt idx="16">
                  <c:v>40724</c:v>
                </c:pt>
                <c:pt idx="17">
                  <c:v>40755</c:v>
                </c:pt>
                <c:pt idx="18">
                  <c:v>40786</c:v>
                </c:pt>
                <c:pt idx="19">
                  <c:v>40816</c:v>
                </c:pt>
                <c:pt idx="20">
                  <c:v>40847</c:v>
                </c:pt>
                <c:pt idx="21">
                  <c:v>40877</c:v>
                </c:pt>
                <c:pt idx="22">
                  <c:v>40908</c:v>
                </c:pt>
                <c:pt idx="23">
                  <c:v>40968</c:v>
                </c:pt>
                <c:pt idx="24">
                  <c:v>40999</c:v>
                </c:pt>
                <c:pt idx="25">
                  <c:v>41029</c:v>
                </c:pt>
                <c:pt idx="26">
                  <c:v>41060</c:v>
                </c:pt>
                <c:pt idx="27">
                  <c:v>41090</c:v>
                </c:pt>
                <c:pt idx="28">
                  <c:v>41121</c:v>
                </c:pt>
                <c:pt idx="29">
                  <c:v>41152</c:v>
                </c:pt>
                <c:pt idx="30">
                  <c:v>41182</c:v>
                </c:pt>
                <c:pt idx="31">
                  <c:v>41213</c:v>
                </c:pt>
                <c:pt idx="32">
                  <c:v>41243</c:v>
                </c:pt>
                <c:pt idx="33">
                  <c:v>41274</c:v>
                </c:pt>
                <c:pt idx="34">
                  <c:v>41333</c:v>
                </c:pt>
                <c:pt idx="35">
                  <c:v>41364</c:v>
                </c:pt>
                <c:pt idx="36">
                  <c:v>41394</c:v>
                </c:pt>
                <c:pt idx="37">
                  <c:v>41425</c:v>
                </c:pt>
                <c:pt idx="38">
                  <c:v>41455</c:v>
                </c:pt>
                <c:pt idx="39">
                  <c:v>41486</c:v>
                </c:pt>
                <c:pt idx="40">
                  <c:v>41517</c:v>
                </c:pt>
                <c:pt idx="41">
                  <c:v>41547</c:v>
                </c:pt>
                <c:pt idx="42">
                  <c:v>41578</c:v>
                </c:pt>
                <c:pt idx="43">
                  <c:v>41608</c:v>
                </c:pt>
                <c:pt idx="44">
                  <c:v>41639</c:v>
                </c:pt>
                <c:pt idx="45">
                  <c:v>41698</c:v>
                </c:pt>
                <c:pt idx="46">
                  <c:v>41729</c:v>
                </c:pt>
                <c:pt idx="47">
                  <c:v>41759</c:v>
                </c:pt>
                <c:pt idx="48">
                  <c:v>41790</c:v>
                </c:pt>
                <c:pt idx="49">
                  <c:v>41820</c:v>
                </c:pt>
                <c:pt idx="50">
                  <c:v>41851</c:v>
                </c:pt>
                <c:pt idx="51">
                  <c:v>41882</c:v>
                </c:pt>
                <c:pt idx="52">
                  <c:v>41912</c:v>
                </c:pt>
                <c:pt idx="53">
                  <c:v>41943</c:v>
                </c:pt>
                <c:pt idx="54">
                  <c:v>41973</c:v>
                </c:pt>
                <c:pt idx="55">
                  <c:v>42004</c:v>
                </c:pt>
              </c:numCache>
            </c:numRef>
          </c:cat>
          <c:val>
            <c:numRef>
              <c:f>Sheet1!$B$279:$B$334</c:f>
              <c:numCache>
                <c:formatCode>General</c:formatCode>
                <c:ptCount val="56"/>
                <c:pt idx="0" formatCode="###,###,###,###,##0.00_ ">
                  <c:v>9.2000000000000011</c:v>
                </c:pt>
                <c:pt idx="2" formatCode="###,###,###,###,##0.00_ ">
                  <c:v>12.1</c:v>
                </c:pt>
                <c:pt idx="5" formatCode="###,###,###,###,##0.00_ ">
                  <c:v>11.2</c:v>
                </c:pt>
                <c:pt idx="8" formatCode="###,###,###,###,##0.00_ ">
                  <c:v>10.7</c:v>
                </c:pt>
                <c:pt idx="11" formatCode="###,###,###,###,##0.00_ ">
                  <c:v>10.4</c:v>
                </c:pt>
                <c:pt idx="13" formatCode="###,###,###,###,##0.00_ ">
                  <c:v>9.8000000000000007</c:v>
                </c:pt>
                <c:pt idx="16" formatCode="###,###,###,###,##0.00_ ">
                  <c:v>9.7000000000000011</c:v>
                </c:pt>
                <c:pt idx="19" formatCode="###,###,###,###,##0.00_ ">
                  <c:v>9.5</c:v>
                </c:pt>
                <c:pt idx="22" formatCode="###,###,###,###,##0.00_ ">
                  <c:v>9.3000000000000007</c:v>
                </c:pt>
                <c:pt idx="24" formatCode="###,###,###,###,##0.00_ ">
                  <c:v>7.9</c:v>
                </c:pt>
                <c:pt idx="27" formatCode="###,###,###,###,##0.00_ ">
                  <c:v>7.7</c:v>
                </c:pt>
                <c:pt idx="30" formatCode="###,###,###,###,##0.00_ ">
                  <c:v>7.6</c:v>
                </c:pt>
                <c:pt idx="33" formatCode="###,###,###,###,##0.00_ ">
                  <c:v>7.7</c:v>
                </c:pt>
                <c:pt idx="35" formatCode="###,###,###,###,##0.00_ ">
                  <c:v>7.7423999999999999</c:v>
                </c:pt>
                <c:pt idx="38" formatCode="###,###,###,###,##0.00_ ">
                  <c:v>7.5911999999999997</c:v>
                </c:pt>
                <c:pt idx="41" formatCode="###,###,###,###,##0.00_ ">
                  <c:v>7.6806000000000001</c:v>
                </c:pt>
                <c:pt idx="44" formatCode="###,###,###,###,##0.00_ ">
                  <c:v>7.6711999999999998</c:v>
                </c:pt>
                <c:pt idx="46" formatCode="###,###,###,###,##0.00_ ">
                  <c:v>7.3568999999999996</c:v>
                </c:pt>
                <c:pt idx="49" formatCode="###,###,###,###,##0.00_ ">
                  <c:v>7.4191000000000003</c:v>
                </c:pt>
                <c:pt idx="52" formatCode="###,###,###,###,##0.00_ ">
                  <c:v>7.4</c:v>
                </c:pt>
                <c:pt idx="55" formatCode="###,###,###,###,##0.00_ ">
                  <c:v>7.4</c:v>
                </c:pt>
              </c:numCache>
            </c:numRef>
          </c:val>
          <c:smooth val="0"/>
        </c:ser>
        <c:dLbls>
          <c:showLegendKey val="0"/>
          <c:showVal val="0"/>
          <c:showCatName val="0"/>
          <c:showSerName val="0"/>
          <c:showPercent val="0"/>
          <c:showBubbleSize val="0"/>
        </c:dLbls>
        <c:marker val="1"/>
        <c:smooth val="0"/>
        <c:axId val="145290488"/>
        <c:axId val="145290880"/>
      </c:lineChart>
      <c:lineChart>
        <c:grouping val="standard"/>
        <c:varyColors val="0"/>
        <c:ser>
          <c:idx val="1"/>
          <c:order val="1"/>
          <c:tx>
            <c:v>发电量累计同比</c:v>
          </c:tx>
          <c:spPr>
            <a:ln>
              <a:solidFill>
                <a:schemeClr val="tx1">
                  <a:lumMod val="65000"/>
                  <a:lumOff val="35000"/>
                </a:schemeClr>
              </a:solidFill>
            </a:ln>
          </c:spPr>
          <c:marker>
            <c:symbol val="none"/>
          </c:marker>
          <c:cat>
            <c:numRef>
              <c:f>Sheet1!$A$279:$A$334</c:f>
              <c:numCache>
                <c:formatCode>yyyy\-mm;@</c:formatCode>
                <c:ptCount val="56"/>
                <c:pt idx="0">
                  <c:v>40178</c:v>
                </c:pt>
                <c:pt idx="1">
                  <c:v>40237</c:v>
                </c:pt>
                <c:pt idx="2">
                  <c:v>40268</c:v>
                </c:pt>
                <c:pt idx="3">
                  <c:v>40298</c:v>
                </c:pt>
                <c:pt idx="4">
                  <c:v>40329</c:v>
                </c:pt>
                <c:pt idx="5">
                  <c:v>40359</c:v>
                </c:pt>
                <c:pt idx="6">
                  <c:v>40390</c:v>
                </c:pt>
                <c:pt idx="7">
                  <c:v>40421</c:v>
                </c:pt>
                <c:pt idx="8">
                  <c:v>40451</c:v>
                </c:pt>
                <c:pt idx="9">
                  <c:v>40482</c:v>
                </c:pt>
                <c:pt idx="10">
                  <c:v>40512</c:v>
                </c:pt>
                <c:pt idx="11">
                  <c:v>40543</c:v>
                </c:pt>
                <c:pt idx="12">
                  <c:v>40602</c:v>
                </c:pt>
                <c:pt idx="13">
                  <c:v>40633</c:v>
                </c:pt>
                <c:pt idx="14">
                  <c:v>40663</c:v>
                </c:pt>
                <c:pt idx="15">
                  <c:v>40694</c:v>
                </c:pt>
                <c:pt idx="16">
                  <c:v>40724</c:v>
                </c:pt>
                <c:pt idx="17">
                  <c:v>40755</c:v>
                </c:pt>
                <c:pt idx="18">
                  <c:v>40786</c:v>
                </c:pt>
                <c:pt idx="19">
                  <c:v>40816</c:v>
                </c:pt>
                <c:pt idx="20">
                  <c:v>40847</c:v>
                </c:pt>
                <c:pt idx="21">
                  <c:v>40877</c:v>
                </c:pt>
                <c:pt idx="22">
                  <c:v>40908</c:v>
                </c:pt>
                <c:pt idx="23">
                  <c:v>40968</c:v>
                </c:pt>
                <c:pt idx="24">
                  <c:v>40999</c:v>
                </c:pt>
                <c:pt idx="25">
                  <c:v>41029</c:v>
                </c:pt>
                <c:pt idx="26">
                  <c:v>41060</c:v>
                </c:pt>
                <c:pt idx="27">
                  <c:v>41090</c:v>
                </c:pt>
                <c:pt idx="28">
                  <c:v>41121</c:v>
                </c:pt>
                <c:pt idx="29">
                  <c:v>41152</c:v>
                </c:pt>
                <c:pt idx="30">
                  <c:v>41182</c:v>
                </c:pt>
                <c:pt idx="31">
                  <c:v>41213</c:v>
                </c:pt>
                <c:pt idx="32">
                  <c:v>41243</c:v>
                </c:pt>
                <c:pt idx="33">
                  <c:v>41274</c:v>
                </c:pt>
                <c:pt idx="34">
                  <c:v>41333</c:v>
                </c:pt>
                <c:pt idx="35">
                  <c:v>41364</c:v>
                </c:pt>
                <c:pt idx="36">
                  <c:v>41394</c:v>
                </c:pt>
                <c:pt idx="37">
                  <c:v>41425</c:v>
                </c:pt>
                <c:pt idx="38">
                  <c:v>41455</c:v>
                </c:pt>
                <c:pt idx="39">
                  <c:v>41486</c:v>
                </c:pt>
                <c:pt idx="40">
                  <c:v>41517</c:v>
                </c:pt>
                <c:pt idx="41">
                  <c:v>41547</c:v>
                </c:pt>
                <c:pt idx="42">
                  <c:v>41578</c:v>
                </c:pt>
                <c:pt idx="43">
                  <c:v>41608</c:v>
                </c:pt>
                <c:pt idx="44">
                  <c:v>41639</c:v>
                </c:pt>
                <c:pt idx="45">
                  <c:v>41698</c:v>
                </c:pt>
                <c:pt idx="46">
                  <c:v>41729</c:v>
                </c:pt>
                <c:pt idx="47">
                  <c:v>41759</c:v>
                </c:pt>
                <c:pt idx="48">
                  <c:v>41790</c:v>
                </c:pt>
                <c:pt idx="49">
                  <c:v>41820</c:v>
                </c:pt>
                <c:pt idx="50">
                  <c:v>41851</c:v>
                </c:pt>
                <c:pt idx="51">
                  <c:v>41882</c:v>
                </c:pt>
                <c:pt idx="52">
                  <c:v>41912</c:v>
                </c:pt>
                <c:pt idx="53">
                  <c:v>41943</c:v>
                </c:pt>
                <c:pt idx="54">
                  <c:v>41973</c:v>
                </c:pt>
                <c:pt idx="55">
                  <c:v>42004</c:v>
                </c:pt>
              </c:numCache>
            </c:numRef>
          </c:cat>
          <c:val>
            <c:numRef>
              <c:f>Sheet1!$C$279:$C$334</c:f>
              <c:numCache>
                <c:formatCode>###,###,###,###,##0.00_ </c:formatCode>
                <c:ptCount val="56"/>
                <c:pt idx="0">
                  <c:v>7</c:v>
                </c:pt>
                <c:pt idx="1">
                  <c:v>22.1</c:v>
                </c:pt>
                <c:pt idx="2">
                  <c:v>20.8</c:v>
                </c:pt>
                <c:pt idx="3">
                  <c:v>21.5</c:v>
                </c:pt>
                <c:pt idx="4">
                  <c:v>21.4</c:v>
                </c:pt>
                <c:pt idx="5">
                  <c:v>19.3</c:v>
                </c:pt>
                <c:pt idx="6">
                  <c:v>17.899999999999999</c:v>
                </c:pt>
                <c:pt idx="7">
                  <c:v>17.2</c:v>
                </c:pt>
                <c:pt idx="8">
                  <c:v>16.100000000000001</c:v>
                </c:pt>
                <c:pt idx="9">
                  <c:v>14.9</c:v>
                </c:pt>
                <c:pt idx="10">
                  <c:v>14</c:v>
                </c:pt>
                <c:pt idx="11">
                  <c:v>13.3</c:v>
                </c:pt>
                <c:pt idx="12">
                  <c:v>11.7</c:v>
                </c:pt>
                <c:pt idx="13">
                  <c:v>13.4</c:v>
                </c:pt>
                <c:pt idx="14">
                  <c:v>12.6</c:v>
                </c:pt>
                <c:pt idx="15">
                  <c:v>12.8</c:v>
                </c:pt>
                <c:pt idx="16">
                  <c:v>13.5</c:v>
                </c:pt>
                <c:pt idx="17">
                  <c:v>13.3</c:v>
                </c:pt>
                <c:pt idx="18">
                  <c:v>13</c:v>
                </c:pt>
                <c:pt idx="19">
                  <c:v>12.7</c:v>
                </c:pt>
                <c:pt idx="20">
                  <c:v>12.3</c:v>
                </c:pt>
                <c:pt idx="21">
                  <c:v>12</c:v>
                </c:pt>
                <c:pt idx="22">
                  <c:v>12</c:v>
                </c:pt>
                <c:pt idx="23">
                  <c:v>7.1</c:v>
                </c:pt>
                <c:pt idx="24">
                  <c:v>7.1</c:v>
                </c:pt>
                <c:pt idx="25">
                  <c:v>5</c:v>
                </c:pt>
                <c:pt idx="26">
                  <c:v>4.7</c:v>
                </c:pt>
                <c:pt idx="27">
                  <c:v>3.7</c:v>
                </c:pt>
                <c:pt idx="28">
                  <c:v>3.8</c:v>
                </c:pt>
                <c:pt idx="29">
                  <c:v>3.8</c:v>
                </c:pt>
                <c:pt idx="30">
                  <c:v>3.6</c:v>
                </c:pt>
                <c:pt idx="31">
                  <c:v>3.9</c:v>
                </c:pt>
                <c:pt idx="32">
                  <c:v>4.4000000000000004</c:v>
                </c:pt>
                <c:pt idx="33">
                  <c:v>4.7</c:v>
                </c:pt>
                <c:pt idx="34">
                  <c:v>3.4</c:v>
                </c:pt>
                <c:pt idx="35">
                  <c:v>2.9</c:v>
                </c:pt>
                <c:pt idx="36">
                  <c:v>3.8</c:v>
                </c:pt>
                <c:pt idx="37">
                  <c:v>4</c:v>
                </c:pt>
                <c:pt idx="38">
                  <c:v>4.37</c:v>
                </c:pt>
                <c:pt idx="39">
                  <c:v>5.23</c:v>
                </c:pt>
                <c:pt idx="40">
                  <c:v>6.4</c:v>
                </c:pt>
                <c:pt idx="41">
                  <c:v>6.76</c:v>
                </c:pt>
                <c:pt idx="42">
                  <c:v>6.9700000000000024</c:v>
                </c:pt>
                <c:pt idx="43">
                  <c:v>6.95</c:v>
                </c:pt>
                <c:pt idx="44">
                  <c:v>7.6199999999999966</c:v>
                </c:pt>
                <c:pt idx="45">
                  <c:v>5.52</c:v>
                </c:pt>
                <c:pt idx="46">
                  <c:v>5.8</c:v>
                </c:pt>
                <c:pt idx="47">
                  <c:v>5.6</c:v>
                </c:pt>
                <c:pt idx="48">
                  <c:v>5.7</c:v>
                </c:pt>
                <c:pt idx="49">
                  <c:v>5.8</c:v>
                </c:pt>
                <c:pt idx="50">
                  <c:v>5.51</c:v>
                </c:pt>
                <c:pt idx="51">
                  <c:v>4.4000000000000004</c:v>
                </c:pt>
                <c:pt idx="52">
                  <c:v>4.3899999999999997</c:v>
                </c:pt>
                <c:pt idx="53">
                  <c:v>4.2</c:v>
                </c:pt>
                <c:pt idx="54">
                  <c:v>3.9</c:v>
                </c:pt>
                <c:pt idx="55">
                  <c:v>3.2</c:v>
                </c:pt>
              </c:numCache>
            </c:numRef>
          </c:val>
          <c:smooth val="0"/>
        </c:ser>
        <c:dLbls>
          <c:showLegendKey val="0"/>
          <c:showVal val="0"/>
          <c:showCatName val="0"/>
          <c:showSerName val="0"/>
          <c:showPercent val="0"/>
          <c:showBubbleSize val="0"/>
        </c:dLbls>
        <c:marker val="1"/>
        <c:smooth val="0"/>
        <c:axId val="145291664"/>
        <c:axId val="145291272"/>
      </c:lineChart>
      <c:dateAx>
        <c:axId val="145290488"/>
        <c:scaling>
          <c:orientation val="minMax"/>
        </c:scaling>
        <c:delete val="0"/>
        <c:axPos val="b"/>
        <c:numFmt formatCode="yyyy\-mm;@" sourceLinked="1"/>
        <c:majorTickMark val="out"/>
        <c:minorTickMark val="none"/>
        <c:tickLblPos val="nextTo"/>
        <c:crossAx val="145290880"/>
        <c:crosses val="autoZero"/>
        <c:auto val="1"/>
        <c:lblOffset val="100"/>
        <c:baseTimeUnit val="months"/>
        <c:majorUnit val="12"/>
        <c:majorTimeUnit val="months"/>
      </c:dateAx>
      <c:valAx>
        <c:axId val="145290880"/>
        <c:scaling>
          <c:orientation val="minMax"/>
          <c:max val="14"/>
          <c:min val="4"/>
        </c:scaling>
        <c:delete val="0"/>
        <c:axPos val="l"/>
        <c:numFmt formatCode="#,##0_);[Red]\(#,##0\)" sourceLinked="0"/>
        <c:majorTickMark val="out"/>
        <c:minorTickMark val="none"/>
        <c:tickLblPos val="nextTo"/>
        <c:crossAx val="145290488"/>
        <c:crosses val="autoZero"/>
        <c:crossBetween val="between"/>
        <c:majorUnit val="2"/>
      </c:valAx>
      <c:valAx>
        <c:axId val="145291272"/>
        <c:scaling>
          <c:orientation val="minMax"/>
        </c:scaling>
        <c:delete val="0"/>
        <c:axPos val="r"/>
        <c:numFmt formatCode="#,##0_);[Red]\(#,##0\)" sourceLinked="0"/>
        <c:majorTickMark val="out"/>
        <c:minorTickMark val="none"/>
        <c:tickLblPos val="nextTo"/>
        <c:crossAx val="145291664"/>
        <c:crosses val="max"/>
        <c:crossBetween val="between"/>
      </c:valAx>
      <c:dateAx>
        <c:axId val="145291664"/>
        <c:scaling>
          <c:orientation val="minMax"/>
        </c:scaling>
        <c:delete val="1"/>
        <c:axPos val="b"/>
        <c:numFmt formatCode="yyyy\-mm;@" sourceLinked="1"/>
        <c:majorTickMark val="out"/>
        <c:minorTickMark val="none"/>
        <c:tickLblPos val="none"/>
        <c:crossAx val="145291272"/>
        <c:crosses val="autoZero"/>
        <c:auto val="1"/>
        <c:lblOffset val="100"/>
        <c:baseTimeUnit val="months"/>
      </c:dateAx>
    </c:plotArea>
    <c:legend>
      <c:legendPos val="b"/>
      <c:layout/>
      <c:overlay val="0"/>
    </c:legend>
    <c:plotVisOnly val="1"/>
    <c:dispBlanksAs val="span"/>
    <c:showDLblsOverMax val="0"/>
  </c:chart>
  <c:txPr>
    <a:bodyPr/>
    <a:lstStyle/>
    <a:p>
      <a:pPr>
        <a:defRPr sz="800">
          <a:latin typeface="+mn-lt"/>
          <a:ea typeface="+mn-ea"/>
          <a:cs typeface="+mn-ea"/>
          <a:sym typeface="+mn-lt"/>
        </a:defRPr>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doughnutChart>
        <c:varyColors val="1"/>
        <c:ser>
          <c:idx val="0"/>
          <c:order val="0"/>
          <c:dPt>
            <c:idx val="0"/>
            <c:bubble3D val="0"/>
            <c:spPr>
              <a:solidFill>
                <a:srgbClr val="A6B4BF"/>
              </a:solidFill>
            </c:spPr>
          </c:dPt>
          <c:dPt>
            <c:idx val="1"/>
            <c:bubble3D val="0"/>
            <c:spPr>
              <a:solidFill>
                <a:srgbClr val="3B454B"/>
              </a:solidFill>
            </c:spPr>
          </c:dPt>
          <c:dPt>
            <c:idx val="2"/>
            <c:bubble3D val="0"/>
            <c:spPr>
              <a:solidFill>
                <a:srgbClr val="1084D2"/>
              </a:solidFill>
            </c:spPr>
          </c:dPt>
          <c:dPt>
            <c:idx val="3"/>
            <c:bubble3D val="0"/>
            <c:spPr>
              <a:solidFill>
                <a:srgbClr val="F8F8F8"/>
              </a:solidFill>
            </c:spPr>
          </c:dPt>
          <c:dPt>
            <c:idx val="4"/>
            <c:bubble3D val="0"/>
            <c:spPr>
              <a:solidFill>
                <a:srgbClr val="6B7274"/>
              </a:solidFill>
            </c:spPr>
          </c:dPt>
          <c:cat>
            <c:strRef>
              <c:f>Sheet1!$C$180:$C$184</c:f>
              <c:strCache>
                <c:ptCount val="5"/>
                <c:pt idx="0">
                  <c:v>制造业</c:v>
                </c:pt>
                <c:pt idx="1">
                  <c:v>基建</c:v>
                </c:pt>
                <c:pt idx="2">
                  <c:v>房地产</c:v>
                </c:pt>
                <c:pt idx="3">
                  <c:v>服务业</c:v>
                </c:pt>
                <c:pt idx="4">
                  <c:v>其他</c:v>
                </c:pt>
              </c:strCache>
            </c:strRef>
          </c:cat>
          <c:val>
            <c:numRef>
              <c:f>Sheet1!$D$180:$D$184</c:f>
              <c:numCache>
                <c:formatCode>0.0%</c:formatCode>
                <c:ptCount val="5"/>
                <c:pt idx="0">
                  <c:v>0.34700000000000031</c:v>
                </c:pt>
                <c:pt idx="1">
                  <c:v>0.20400000000000001</c:v>
                </c:pt>
                <c:pt idx="2">
                  <c:v>0.26600000000000001</c:v>
                </c:pt>
                <c:pt idx="3">
                  <c:v>0.126</c:v>
                </c:pt>
                <c:pt idx="4">
                  <c:v>5.7000000000000023E-2</c:v>
                </c:pt>
              </c:numCache>
            </c:numRef>
          </c:val>
        </c:ser>
        <c:dLbls>
          <c:showLegendKey val="0"/>
          <c:showVal val="0"/>
          <c:showCatName val="0"/>
          <c:showSerName val="0"/>
          <c:showPercent val="0"/>
          <c:showBubbleSize val="0"/>
          <c:showLeaderLines val="0"/>
        </c:dLbls>
        <c:firstSliceAng val="0"/>
        <c:holeSize val="75"/>
      </c:doughnutChart>
    </c:plotArea>
    <c:plotVisOnly val="1"/>
    <c:dispBlanksAs val="zero"/>
    <c:showDLblsOverMax val="0"/>
  </c:chart>
  <c:txPr>
    <a:bodyPr/>
    <a:lstStyle/>
    <a:p>
      <a:pPr>
        <a:defRPr>
          <a:latin typeface="+mn-lt"/>
          <a:ea typeface="+mn-ea"/>
          <a:cs typeface="+mn-ea"/>
          <a:sym typeface="+mn-lt"/>
        </a:defRPr>
      </a:pPr>
      <a:endParaRPr lang="zh-CN"/>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434343049348819E-2"/>
          <c:y val="5.1054268823931923E-2"/>
          <c:w val="0.89131018518518457"/>
          <c:h val="0.77263847074135905"/>
        </c:manualLayout>
      </c:layout>
      <c:lineChart>
        <c:grouping val="standard"/>
        <c:varyColors val="0"/>
        <c:ser>
          <c:idx val="0"/>
          <c:order val="0"/>
          <c:tx>
            <c:v>房地产销售额</c:v>
          </c:tx>
          <c:spPr>
            <a:ln>
              <a:solidFill>
                <a:srgbClr val="3B454B"/>
              </a:solidFill>
              <a:prstDash val="solid"/>
            </a:ln>
          </c:spPr>
          <c:marker>
            <c:symbol val="none"/>
          </c:marker>
          <c:cat>
            <c:numRef>
              <c:f>Sheet1!$A$156:$A$176</c:f>
              <c:numCache>
                <c:formatCode>yyyy\-mm;@</c:formatCode>
                <c:ptCount val="21"/>
                <c:pt idx="0">
                  <c:v>41274</c:v>
                </c:pt>
                <c:pt idx="1">
                  <c:v>41333</c:v>
                </c:pt>
                <c:pt idx="2">
                  <c:v>41364</c:v>
                </c:pt>
                <c:pt idx="3">
                  <c:v>41394</c:v>
                </c:pt>
                <c:pt idx="4">
                  <c:v>41425</c:v>
                </c:pt>
                <c:pt idx="5">
                  <c:v>41455</c:v>
                </c:pt>
                <c:pt idx="6">
                  <c:v>41486</c:v>
                </c:pt>
                <c:pt idx="7">
                  <c:v>41517</c:v>
                </c:pt>
                <c:pt idx="8">
                  <c:v>41547</c:v>
                </c:pt>
                <c:pt idx="9">
                  <c:v>41578</c:v>
                </c:pt>
                <c:pt idx="10">
                  <c:v>41608</c:v>
                </c:pt>
                <c:pt idx="11">
                  <c:v>41639</c:v>
                </c:pt>
                <c:pt idx="12">
                  <c:v>41698</c:v>
                </c:pt>
                <c:pt idx="13">
                  <c:v>41729</c:v>
                </c:pt>
                <c:pt idx="14">
                  <c:v>41759</c:v>
                </c:pt>
                <c:pt idx="15">
                  <c:v>41790</c:v>
                </c:pt>
                <c:pt idx="16">
                  <c:v>41820</c:v>
                </c:pt>
                <c:pt idx="17">
                  <c:v>41851</c:v>
                </c:pt>
                <c:pt idx="18">
                  <c:v>41882</c:v>
                </c:pt>
                <c:pt idx="19">
                  <c:v>41912</c:v>
                </c:pt>
                <c:pt idx="20">
                  <c:v>41943</c:v>
                </c:pt>
              </c:numCache>
            </c:numRef>
          </c:cat>
          <c:val>
            <c:numRef>
              <c:f>Sheet1!$C$156:$C$176</c:f>
              <c:numCache>
                <c:formatCode>###,###,###,###,##0.00_ </c:formatCode>
                <c:ptCount val="21"/>
                <c:pt idx="0">
                  <c:v>10</c:v>
                </c:pt>
                <c:pt idx="1">
                  <c:v>77.599999999999994</c:v>
                </c:pt>
                <c:pt idx="2">
                  <c:v>61.3</c:v>
                </c:pt>
                <c:pt idx="3">
                  <c:v>59.8</c:v>
                </c:pt>
                <c:pt idx="4">
                  <c:v>52.8</c:v>
                </c:pt>
                <c:pt idx="5">
                  <c:v>43.2</c:v>
                </c:pt>
                <c:pt idx="6">
                  <c:v>37.800000000000004</c:v>
                </c:pt>
                <c:pt idx="7">
                  <c:v>34.4</c:v>
                </c:pt>
                <c:pt idx="8">
                  <c:v>33.9</c:v>
                </c:pt>
                <c:pt idx="9">
                  <c:v>32.300000000000004</c:v>
                </c:pt>
                <c:pt idx="10">
                  <c:v>30.7</c:v>
                </c:pt>
                <c:pt idx="11">
                  <c:v>26.3</c:v>
                </c:pt>
                <c:pt idx="12">
                  <c:v>-3.7</c:v>
                </c:pt>
                <c:pt idx="13">
                  <c:v>-5.2</c:v>
                </c:pt>
                <c:pt idx="14">
                  <c:v>-7.8</c:v>
                </c:pt>
                <c:pt idx="15">
                  <c:v>-8.5</c:v>
                </c:pt>
                <c:pt idx="16">
                  <c:v>-6.7</c:v>
                </c:pt>
                <c:pt idx="17">
                  <c:v>-8.2000000000000011</c:v>
                </c:pt>
                <c:pt idx="18">
                  <c:v>-8.9</c:v>
                </c:pt>
                <c:pt idx="19">
                  <c:v>-8.9</c:v>
                </c:pt>
                <c:pt idx="20">
                  <c:v>-7.9</c:v>
                </c:pt>
              </c:numCache>
            </c:numRef>
          </c:val>
          <c:smooth val="0"/>
        </c:ser>
        <c:dLbls>
          <c:showLegendKey val="0"/>
          <c:showVal val="0"/>
          <c:showCatName val="0"/>
          <c:showSerName val="0"/>
          <c:showPercent val="0"/>
          <c:showBubbleSize val="0"/>
        </c:dLbls>
        <c:marker val="1"/>
        <c:smooth val="0"/>
        <c:axId val="146678632"/>
        <c:axId val="146679024"/>
      </c:lineChart>
      <c:lineChart>
        <c:grouping val="standard"/>
        <c:varyColors val="0"/>
        <c:ser>
          <c:idx val="1"/>
          <c:order val="1"/>
          <c:tx>
            <c:v>房地产开发投资</c:v>
          </c:tx>
          <c:spPr>
            <a:ln>
              <a:solidFill>
                <a:srgbClr val="1084D2"/>
              </a:solidFill>
            </a:ln>
          </c:spPr>
          <c:marker>
            <c:symbol val="none"/>
          </c:marker>
          <c:cat>
            <c:numRef>
              <c:f>Sheet1!$A$156:$A$176</c:f>
              <c:numCache>
                <c:formatCode>yyyy\-mm;@</c:formatCode>
                <c:ptCount val="21"/>
                <c:pt idx="0">
                  <c:v>41274</c:v>
                </c:pt>
                <c:pt idx="1">
                  <c:v>41333</c:v>
                </c:pt>
                <c:pt idx="2">
                  <c:v>41364</c:v>
                </c:pt>
                <c:pt idx="3">
                  <c:v>41394</c:v>
                </c:pt>
                <c:pt idx="4">
                  <c:v>41425</c:v>
                </c:pt>
                <c:pt idx="5">
                  <c:v>41455</c:v>
                </c:pt>
                <c:pt idx="6">
                  <c:v>41486</c:v>
                </c:pt>
                <c:pt idx="7">
                  <c:v>41517</c:v>
                </c:pt>
                <c:pt idx="8">
                  <c:v>41547</c:v>
                </c:pt>
                <c:pt idx="9">
                  <c:v>41578</c:v>
                </c:pt>
                <c:pt idx="10">
                  <c:v>41608</c:v>
                </c:pt>
                <c:pt idx="11">
                  <c:v>41639</c:v>
                </c:pt>
                <c:pt idx="12">
                  <c:v>41698</c:v>
                </c:pt>
                <c:pt idx="13">
                  <c:v>41729</c:v>
                </c:pt>
                <c:pt idx="14">
                  <c:v>41759</c:v>
                </c:pt>
                <c:pt idx="15">
                  <c:v>41790</c:v>
                </c:pt>
                <c:pt idx="16">
                  <c:v>41820</c:v>
                </c:pt>
                <c:pt idx="17">
                  <c:v>41851</c:v>
                </c:pt>
                <c:pt idx="18">
                  <c:v>41882</c:v>
                </c:pt>
                <c:pt idx="19">
                  <c:v>41912</c:v>
                </c:pt>
                <c:pt idx="20">
                  <c:v>41943</c:v>
                </c:pt>
              </c:numCache>
            </c:numRef>
          </c:cat>
          <c:val>
            <c:numRef>
              <c:f>Sheet1!$B$156:$B$176</c:f>
              <c:numCache>
                <c:formatCode>###,###,###,###,##0.00_ </c:formatCode>
                <c:ptCount val="21"/>
                <c:pt idx="0">
                  <c:v>16.2</c:v>
                </c:pt>
                <c:pt idx="1">
                  <c:v>22.8</c:v>
                </c:pt>
                <c:pt idx="2">
                  <c:v>20.2</c:v>
                </c:pt>
                <c:pt idx="3">
                  <c:v>21.1</c:v>
                </c:pt>
                <c:pt idx="4">
                  <c:v>20.6</c:v>
                </c:pt>
                <c:pt idx="5">
                  <c:v>20.3</c:v>
                </c:pt>
                <c:pt idx="6">
                  <c:v>20.5</c:v>
                </c:pt>
                <c:pt idx="7">
                  <c:v>19.3</c:v>
                </c:pt>
                <c:pt idx="8">
                  <c:v>19.7</c:v>
                </c:pt>
                <c:pt idx="9">
                  <c:v>19.2</c:v>
                </c:pt>
                <c:pt idx="10">
                  <c:v>19.5</c:v>
                </c:pt>
                <c:pt idx="11">
                  <c:v>19.8</c:v>
                </c:pt>
                <c:pt idx="12">
                  <c:v>19.3</c:v>
                </c:pt>
                <c:pt idx="13">
                  <c:v>16.8</c:v>
                </c:pt>
                <c:pt idx="14">
                  <c:v>16.399999999999999</c:v>
                </c:pt>
                <c:pt idx="15">
                  <c:v>14.7</c:v>
                </c:pt>
                <c:pt idx="16">
                  <c:v>14.1</c:v>
                </c:pt>
                <c:pt idx="17">
                  <c:v>13.7</c:v>
                </c:pt>
                <c:pt idx="18">
                  <c:v>13.2</c:v>
                </c:pt>
                <c:pt idx="19">
                  <c:v>12.5</c:v>
                </c:pt>
                <c:pt idx="20">
                  <c:v>12.4</c:v>
                </c:pt>
              </c:numCache>
            </c:numRef>
          </c:val>
          <c:smooth val="0"/>
        </c:ser>
        <c:dLbls>
          <c:showLegendKey val="0"/>
          <c:showVal val="0"/>
          <c:showCatName val="0"/>
          <c:showSerName val="0"/>
          <c:showPercent val="0"/>
          <c:showBubbleSize val="0"/>
        </c:dLbls>
        <c:marker val="1"/>
        <c:smooth val="0"/>
        <c:axId val="146679808"/>
        <c:axId val="146679416"/>
      </c:lineChart>
      <c:dateAx>
        <c:axId val="146678632"/>
        <c:scaling>
          <c:orientation val="minMax"/>
        </c:scaling>
        <c:delete val="0"/>
        <c:axPos val="b"/>
        <c:numFmt formatCode="yyyy/m" sourceLinked="0"/>
        <c:majorTickMark val="in"/>
        <c:minorTickMark val="none"/>
        <c:tickLblPos val="low"/>
        <c:crossAx val="146679024"/>
        <c:crosses val="autoZero"/>
        <c:auto val="1"/>
        <c:lblOffset val="100"/>
        <c:baseTimeUnit val="days"/>
        <c:majorUnit val="3"/>
        <c:majorTimeUnit val="months"/>
      </c:dateAx>
      <c:valAx>
        <c:axId val="146679024"/>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w="9525">
            <a:noFill/>
          </a:ln>
        </c:spPr>
        <c:crossAx val="146678632"/>
        <c:crosses val="autoZero"/>
        <c:crossBetween val="between"/>
        <c:majorUnit val="20"/>
      </c:valAx>
      <c:valAx>
        <c:axId val="146679416"/>
        <c:scaling>
          <c:orientation val="minMax"/>
          <c:max val="30"/>
          <c:min val="10"/>
        </c:scaling>
        <c:delete val="0"/>
        <c:axPos val="r"/>
        <c:numFmt formatCode="###,###,###,###,##0.00_ " sourceLinked="1"/>
        <c:majorTickMark val="out"/>
        <c:minorTickMark val="none"/>
        <c:tickLblPos val="nextTo"/>
        <c:crossAx val="146679808"/>
        <c:crosses val="max"/>
        <c:crossBetween val="between"/>
        <c:majorUnit val="4"/>
      </c:valAx>
      <c:dateAx>
        <c:axId val="146679808"/>
        <c:scaling>
          <c:orientation val="minMax"/>
        </c:scaling>
        <c:delete val="1"/>
        <c:axPos val="b"/>
        <c:numFmt formatCode="yyyy\-mm;@" sourceLinked="1"/>
        <c:majorTickMark val="out"/>
        <c:minorTickMark val="none"/>
        <c:tickLblPos val="none"/>
        <c:crossAx val="146679416"/>
        <c:crosses val="autoZero"/>
        <c:auto val="1"/>
        <c:lblOffset val="100"/>
        <c:baseTimeUnit val="months"/>
      </c:dateAx>
    </c:plotArea>
    <c:legend>
      <c:legendPos val="b"/>
      <c:layout>
        <c:manualLayout>
          <c:xMode val="edge"/>
          <c:yMode val="edge"/>
          <c:x val="3.2488194444444451E-2"/>
          <c:y val="0.90436904761904768"/>
          <c:w val="0.9262041666666665"/>
          <c:h val="7.9189029648149334E-2"/>
        </c:manualLayout>
      </c:layout>
      <c:overlay val="0"/>
    </c:legend>
    <c:plotVisOnly val="1"/>
    <c:dispBlanksAs val="gap"/>
    <c:showDLblsOverMax val="0"/>
  </c:chart>
  <c:txPr>
    <a:bodyPr/>
    <a:lstStyle/>
    <a:p>
      <a:pPr>
        <a:defRPr sz="800">
          <a:solidFill>
            <a:srgbClr val="3B454B"/>
          </a:solidFill>
          <a:latin typeface="+mn-lt"/>
          <a:ea typeface="+mn-ea"/>
          <a:cs typeface="+mn-ea"/>
          <a:sym typeface="+mn-lt"/>
        </a:defRPr>
      </a:pPr>
      <a:endParaRPr lang="zh-CN"/>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doughnutChart>
        <c:varyColors val="1"/>
        <c:ser>
          <c:idx val="0"/>
          <c:order val="0"/>
          <c:dPt>
            <c:idx val="0"/>
            <c:bubble3D val="0"/>
            <c:spPr>
              <a:solidFill>
                <a:srgbClr val="A6B4BF"/>
              </a:solidFill>
            </c:spPr>
          </c:dPt>
          <c:dPt>
            <c:idx val="1"/>
            <c:bubble3D val="0"/>
            <c:spPr>
              <a:solidFill>
                <a:srgbClr val="3B454B"/>
              </a:solidFill>
            </c:spPr>
          </c:dPt>
          <c:dPt>
            <c:idx val="2"/>
            <c:bubble3D val="0"/>
            <c:spPr>
              <a:solidFill>
                <a:srgbClr val="1084D2"/>
              </a:solidFill>
            </c:spPr>
          </c:dPt>
          <c:dPt>
            <c:idx val="3"/>
            <c:bubble3D val="0"/>
            <c:spPr>
              <a:solidFill>
                <a:srgbClr val="F8F8F8"/>
              </a:solidFill>
            </c:spPr>
          </c:dPt>
          <c:dPt>
            <c:idx val="4"/>
            <c:bubble3D val="0"/>
            <c:spPr>
              <a:solidFill>
                <a:srgbClr val="6B7274"/>
              </a:solidFill>
            </c:spPr>
          </c:dPt>
          <c:cat>
            <c:strRef>
              <c:f>Sheet1!$C$180:$C$184</c:f>
              <c:strCache>
                <c:ptCount val="5"/>
                <c:pt idx="0">
                  <c:v>制造业</c:v>
                </c:pt>
                <c:pt idx="1">
                  <c:v>基建</c:v>
                </c:pt>
                <c:pt idx="2">
                  <c:v>房地产</c:v>
                </c:pt>
                <c:pt idx="3">
                  <c:v>服务业</c:v>
                </c:pt>
                <c:pt idx="4">
                  <c:v>其他</c:v>
                </c:pt>
              </c:strCache>
            </c:strRef>
          </c:cat>
          <c:val>
            <c:numRef>
              <c:f>Sheet1!$D$180:$D$184</c:f>
              <c:numCache>
                <c:formatCode>0.0%</c:formatCode>
                <c:ptCount val="5"/>
                <c:pt idx="0">
                  <c:v>0.34700000000000031</c:v>
                </c:pt>
                <c:pt idx="1">
                  <c:v>0.20400000000000001</c:v>
                </c:pt>
                <c:pt idx="2">
                  <c:v>0.26600000000000001</c:v>
                </c:pt>
                <c:pt idx="3">
                  <c:v>0.126</c:v>
                </c:pt>
                <c:pt idx="4">
                  <c:v>5.7000000000000023E-2</c:v>
                </c:pt>
              </c:numCache>
            </c:numRef>
          </c:val>
        </c:ser>
        <c:dLbls>
          <c:showLegendKey val="0"/>
          <c:showVal val="0"/>
          <c:showCatName val="0"/>
          <c:showSerName val="0"/>
          <c:showPercent val="0"/>
          <c:showBubbleSize val="0"/>
          <c:showLeaderLines val="0"/>
        </c:dLbls>
        <c:firstSliceAng val="0"/>
        <c:holeSize val="75"/>
      </c:doughnutChart>
    </c:plotArea>
    <c:plotVisOnly val="1"/>
    <c:dispBlanksAs val="zero"/>
    <c:showDLblsOverMax val="0"/>
  </c:chart>
  <c:txPr>
    <a:bodyPr/>
    <a:lstStyle/>
    <a:p>
      <a:pPr>
        <a:defRPr>
          <a:latin typeface="+mn-lt"/>
          <a:ea typeface="+mn-ea"/>
          <a:cs typeface="+mn-ea"/>
          <a:sym typeface="+mn-lt"/>
        </a:defRPr>
      </a:pPr>
      <a:endParaRPr lang="zh-CN"/>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D1154B-E72A-4CD5-BE3A-110C32D5AD4A}"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909C9D00-5226-4449-9498-62D828531267}">
      <dgm:prSet phldrT="[Text]"/>
      <dgm:spPr>
        <a:solidFill>
          <a:srgbClr val="1084D2"/>
        </a:solidFill>
      </dgm:spPr>
      <dgm:t>
        <a:bodyPr/>
        <a:lstStyle/>
        <a:p>
          <a:r>
            <a:rPr lang="en-US" altLang="zh-CN" dirty="0" smtClean="0">
              <a:latin typeface="+mn-lt"/>
              <a:ea typeface="+mn-ea"/>
              <a:cs typeface="+mn-ea"/>
              <a:sym typeface="+mn-lt"/>
            </a:rPr>
            <a:t>A</a:t>
          </a:r>
          <a:endParaRPr lang="en-US" dirty="0">
            <a:latin typeface="+mn-lt"/>
            <a:ea typeface="+mn-ea"/>
            <a:cs typeface="+mn-ea"/>
            <a:sym typeface="+mn-lt"/>
          </a:endParaRPr>
        </a:p>
      </dgm:t>
    </dgm:pt>
    <dgm:pt modelId="{82BDAF97-094D-4505-86AB-AE7007F3170E}" type="parTrans" cxnId="{3503328D-A0C3-44B0-8E3C-0D4DE51CF9DD}">
      <dgm:prSet/>
      <dgm:spPr/>
      <dgm:t>
        <a:bodyPr/>
        <a:lstStyle/>
        <a:p>
          <a:endParaRPr lang="en-US"/>
        </a:p>
      </dgm:t>
    </dgm:pt>
    <dgm:pt modelId="{E447D07E-F7FB-4323-AB0B-FB8DF89F5BE4}" type="sibTrans" cxnId="{3503328D-A0C3-44B0-8E3C-0D4DE51CF9DD}">
      <dgm:prSet/>
      <dgm:spPr/>
      <dgm:t>
        <a:bodyPr/>
        <a:lstStyle/>
        <a:p>
          <a:endParaRPr lang="en-US"/>
        </a:p>
      </dgm:t>
    </dgm:pt>
    <dgm:pt modelId="{BAD6457E-6574-479C-84FB-D84369404682}">
      <dgm:prSet phldrT="[Text]"/>
      <dgm:spPr>
        <a:solidFill>
          <a:srgbClr val="3B454B"/>
        </a:solidFill>
      </dgm:spPr>
      <dgm:t>
        <a:bodyPr/>
        <a:lstStyle/>
        <a:p>
          <a:r>
            <a:rPr lang="en-US" altLang="zh-CN" dirty="0" smtClean="0">
              <a:latin typeface="+mn-lt"/>
              <a:ea typeface="+mn-ea"/>
              <a:cs typeface="+mn-ea"/>
              <a:sym typeface="+mn-lt"/>
            </a:rPr>
            <a:t>B</a:t>
          </a:r>
          <a:endParaRPr lang="en-US" dirty="0">
            <a:latin typeface="+mn-lt"/>
            <a:ea typeface="+mn-ea"/>
            <a:cs typeface="+mn-ea"/>
            <a:sym typeface="+mn-lt"/>
          </a:endParaRPr>
        </a:p>
      </dgm:t>
    </dgm:pt>
    <dgm:pt modelId="{FBC2023F-1326-47EF-A962-201756C2DB54}" type="parTrans" cxnId="{AD3E36EA-246B-4197-AA1F-3A4751807DDC}">
      <dgm:prSet/>
      <dgm:spPr/>
      <dgm:t>
        <a:bodyPr/>
        <a:lstStyle/>
        <a:p>
          <a:endParaRPr lang="en-US"/>
        </a:p>
      </dgm:t>
    </dgm:pt>
    <dgm:pt modelId="{49779757-01A8-4065-BAA7-05DBBD1B12AA}" type="sibTrans" cxnId="{AD3E36EA-246B-4197-AA1F-3A4751807DDC}">
      <dgm:prSet/>
      <dgm:spPr/>
      <dgm:t>
        <a:bodyPr/>
        <a:lstStyle/>
        <a:p>
          <a:endParaRPr lang="en-US"/>
        </a:p>
      </dgm:t>
    </dgm:pt>
    <dgm:pt modelId="{0F13F23A-2FFB-411A-923A-C8253BB4B651}">
      <dgm:prSet phldrT="[Text]"/>
      <dgm:spPr>
        <a:solidFill>
          <a:srgbClr val="A6B4BF"/>
        </a:solidFill>
      </dgm:spPr>
      <dgm:t>
        <a:bodyPr/>
        <a:lstStyle/>
        <a:p>
          <a:r>
            <a:rPr lang="en-US" altLang="zh-CN" dirty="0" smtClean="0">
              <a:latin typeface="+mn-lt"/>
              <a:ea typeface="+mn-ea"/>
              <a:cs typeface="+mn-ea"/>
              <a:sym typeface="+mn-lt"/>
            </a:rPr>
            <a:t>C</a:t>
          </a:r>
          <a:endParaRPr lang="en-US" dirty="0">
            <a:latin typeface="+mn-lt"/>
            <a:ea typeface="+mn-ea"/>
            <a:cs typeface="+mn-ea"/>
            <a:sym typeface="+mn-lt"/>
          </a:endParaRPr>
        </a:p>
      </dgm:t>
    </dgm:pt>
    <dgm:pt modelId="{33732469-5D5D-45A2-A3D7-DAAABA506AD1}" type="parTrans" cxnId="{CAB5F8FF-36EE-4BDD-B7D4-BFFD51B17264}">
      <dgm:prSet/>
      <dgm:spPr/>
      <dgm:t>
        <a:bodyPr/>
        <a:lstStyle/>
        <a:p>
          <a:endParaRPr lang="en-US"/>
        </a:p>
      </dgm:t>
    </dgm:pt>
    <dgm:pt modelId="{D616FBE2-0A87-433F-8406-1AA51880D5A5}" type="sibTrans" cxnId="{CAB5F8FF-36EE-4BDD-B7D4-BFFD51B17264}">
      <dgm:prSet/>
      <dgm:spPr/>
      <dgm:t>
        <a:bodyPr/>
        <a:lstStyle/>
        <a:p>
          <a:endParaRPr lang="en-US"/>
        </a:p>
      </dgm:t>
    </dgm:pt>
    <dgm:pt modelId="{76678D06-CCD6-4D53-9589-1707013C5872}">
      <dgm:prSet phldrT="[Text]" custT="1"/>
      <dgm:spPr>
        <a:solidFill>
          <a:srgbClr val="1084D2"/>
        </a:solidFill>
      </dgm:spPr>
      <dgm:t>
        <a:bodyPr/>
        <a:lstStyle/>
        <a:p>
          <a:r>
            <a:rPr lang="zh-CN" altLang="en-US" sz="1800" b="0" dirty="0" smtClean="0">
              <a:solidFill>
                <a:srgbClr val="F8F8F8"/>
              </a:solidFill>
              <a:latin typeface="+mn-lt"/>
              <a:ea typeface="+mn-ea"/>
              <a:cs typeface="+mn-ea"/>
              <a:sym typeface="+mn-lt"/>
            </a:rPr>
            <a:t>The effective prescription for digesting risk is </a:t>
          </a:r>
          <a:r>
            <a:rPr lang="zh-CN" altLang="en-US" sz="1800" b="1" dirty="0" smtClean="0">
              <a:solidFill>
                <a:srgbClr val="F8F8F8"/>
              </a:solidFill>
              <a:latin typeface="+mn-lt"/>
              <a:ea typeface="+mn-ea"/>
              <a:cs typeface="+mn-ea"/>
              <a:sym typeface="+mn-lt"/>
            </a:rPr>
            <a:t>economic transition </a:t>
          </a:r>
          <a:r>
            <a:rPr lang="zh-CN" altLang="en-US" sz="1800" b="0" dirty="0" smtClean="0">
              <a:solidFill>
                <a:srgbClr val="F8F8F8"/>
              </a:solidFill>
              <a:latin typeface="+mn-lt"/>
              <a:ea typeface="+mn-ea"/>
              <a:cs typeface="+mn-ea"/>
              <a:sym typeface="+mn-lt"/>
            </a:rPr>
            <a:t>and </a:t>
          </a:r>
          <a:r>
            <a:rPr lang="zh-CN" altLang="en-US" sz="1800" b="1" dirty="0" smtClean="0">
              <a:solidFill>
                <a:srgbClr val="F8F8F8"/>
              </a:solidFill>
              <a:latin typeface="+mn-lt"/>
              <a:ea typeface="+mn-ea"/>
              <a:cs typeface="+mn-ea"/>
              <a:sym typeface="+mn-lt"/>
            </a:rPr>
            <a:t>a successful </a:t>
          </a:r>
          <a:r>
            <a:rPr lang="zh-CN" altLang="en-US" sz="1800" b="0" dirty="0" smtClean="0">
              <a:solidFill>
                <a:srgbClr val="F8F8F8"/>
              </a:solidFill>
              <a:latin typeface="+mn-lt"/>
              <a:ea typeface="+mn-ea"/>
              <a:cs typeface="+mn-ea"/>
              <a:sym typeface="+mn-lt"/>
            </a:rPr>
            <a:t>structural adjustment</a:t>
          </a:r>
          <a:endParaRPr lang="en-US" sz="1800" b="0" dirty="0">
            <a:solidFill>
              <a:srgbClr val="F8F8F8"/>
            </a:solidFill>
            <a:latin typeface="+mn-lt"/>
            <a:ea typeface="+mn-ea"/>
            <a:cs typeface="+mn-ea"/>
            <a:sym typeface="+mn-lt"/>
          </a:endParaRPr>
        </a:p>
      </dgm:t>
    </dgm:pt>
    <dgm:pt modelId="{DDE00D4C-5527-4E96-8DE9-88FD3FE16BBB}" type="parTrans" cxnId="{840A7ED4-CA5C-4C4E-980E-367B0CD479AE}">
      <dgm:prSet/>
      <dgm:spPr/>
      <dgm:t>
        <a:bodyPr/>
        <a:lstStyle/>
        <a:p>
          <a:endParaRPr lang="en-US"/>
        </a:p>
      </dgm:t>
    </dgm:pt>
    <dgm:pt modelId="{5EE264DE-9716-4A3C-91A8-13C1B7D72D6A}" type="sibTrans" cxnId="{840A7ED4-CA5C-4C4E-980E-367B0CD479AE}">
      <dgm:prSet/>
      <dgm:spPr/>
      <dgm:t>
        <a:bodyPr/>
        <a:lstStyle/>
        <a:p>
          <a:endParaRPr lang="en-US"/>
        </a:p>
      </dgm:t>
    </dgm:pt>
    <dgm:pt modelId="{9DC1A7CF-DB28-486E-85C0-F7A4C824A788}" type="pres">
      <dgm:prSet presAssocID="{58D1154B-E72A-4CD5-BE3A-110C32D5AD4A}" presName="Name0" presStyleCnt="0">
        <dgm:presLayoutVars>
          <dgm:chMax val="4"/>
          <dgm:resizeHandles val="exact"/>
        </dgm:presLayoutVars>
      </dgm:prSet>
      <dgm:spPr/>
      <dgm:t>
        <a:bodyPr/>
        <a:lstStyle/>
        <a:p>
          <a:endParaRPr lang="zh-CN" altLang="en-US"/>
        </a:p>
      </dgm:t>
    </dgm:pt>
    <dgm:pt modelId="{34AE0E4B-64B1-48B0-997F-9AED3E0F4D4C}" type="pres">
      <dgm:prSet presAssocID="{58D1154B-E72A-4CD5-BE3A-110C32D5AD4A}" presName="ellipse" presStyleLbl="trBgShp" presStyleIdx="0" presStyleCnt="1"/>
      <dgm:spPr/>
    </dgm:pt>
    <dgm:pt modelId="{948DC083-D98B-4BF3-A48C-706E70B22F63}" type="pres">
      <dgm:prSet presAssocID="{58D1154B-E72A-4CD5-BE3A-110C32D5AD4A}" presName="arrow1" presStyleLbl="fgShp" presStyleIdx="0" presStyleCnt="1" custLinFactNeighborY="-23348"/>
      <dgm:spPr>
        <a:solidFill>
          <a:srgbClr val="3B454B"/>
        </a:solidFill>
      </dgm:spPr>
    </dgm:pt>
    <dgm:pt modelId="{68DB050B-05C8-4915-B32B-9BDB7B69519A}" type="pres">
      <dgm:prSet presAssocID="{58D1154B-E72A-4CD5-BE3A-110C32D5AD4A}" presName="rectangle" presStyleLbl="revTx" presStyleIdx="0" presStyleCnt="1" custScaleX="371397" custLinFactNeighborY="38687">
        <dgm:presLayoutVars>
          <dgm:bulletEnabled val="1"/>
        </dgm:presLayoutVars>
      </dgm:prSet>
      <dgm:spPr/>
      <dgm:t>
        <a:bodyPr/>
        <a:lstStyle/>
        <a:p>
          <a:endParaRPr lang="en-US"/>
        </a:p>
      </dgm:t>
    </dgm:pt>
    <dgm:pt modelId="{7386CF8D-611F-4E0D-B861-B484681640B7}" type="pres">
      <dgm:prSet presAssocID="{BAD6457E-6574-479C-84FB-D84369404682}" presName="item1" presStyleLbl="node1" presStyleIdx="0" presStyleCnt="3">
        <dgm:presLayoutVars>
          <dgm:bulletEnabled val="1"/>
        </dgm:presLayoutVars>
      </dgm:prSet>
      <dgm:spPr/>
      <dgm:t>
        <a:bodyPr/>
        <a:lstStyle/>
        <a:p>
          <a:endParaRPr lang="zh-CN" altLang="en-US"/>
        </a:p>
      </dgm:t>
    </dgm:pt>
    <dgm:pt modelId="{708D0901-0611-498B-9729-AA53265DA617}" type="pres">
      <dgm:prSet presAssocID="{0F13F23A-2FFB-411A-923A-C8253BB4B651}" presName="item2" presStyleLbl="node1" presStyleIdx="1" presStyleCnt="3">
        <dgm:presLayoutVars>
          <dgm:bulletEnabled val="1"/>
        </dgm:presLayoutVars>
      </dgm:prSet>
      <dgm:spPr/>
      <dgm:t>
        <a:bodyPr/>
        <a:lstStyle/>
        <a:p>
          <a:endParaRPr lang="zh-CN" altLang="en-US"/>
        </a:p>
      </dgm:t>
    </dgm:pt>
    <dgm:pt modelId="{4EF0D224-66ED-4EEB-BC1E-EDCE40DA4DF0}" type="pres">
      <dgm:prSet presAssocID="{76678D06-CCD6-4D53-9589-1707013C5872}" presName="item3" presStyleLbl="node1" presStyleIdx="2" presStyleCnt="3">
        <dgm:presLayoutVars>
          <dgm:bulletEnabled val="1"/>
        </dgm:presLayoutVars>
      </dgm:prSet>
      <dgm:spPr/>
      <dgm:t>
        <a:bodyPr/>
        <a:lstStyle/>
        <a:p>
          <a:endParaRPr lang="zh-CN" altLang="en-US"/>
        </a:p>
      </dgm:t>
    </dgm:pt>
    <dgm:pt modelId="{3BA68548-D935-46A1-890F-9E5EE1BC55F5}" type="pres">
      <dgm:prSet presAssocID="{58D1154B-E72A-4CD5-BE3A-110C32D5AD4A}" presName="funnel" presStyleLbl="trAlignAcc1" presStyleIdx="0" presStyleCnt="1" custScaleY="85969"/>
      <dgm:spPr/>
    </dgm:pt>
  </dgm:ptLst>
  <dgm:cxnLst>
    <dgm:cxn modelId="{AAB2E39F-B70F-4957-B5C6-D2470A80DF73}" type="presOf" srcId="{0F13F23A-2FFB-411A-923A-C8253BB4B651}" destId="{7386CF8D-611F-4E0D-B861-B484681640B7}" srcOrd="0" destOrd="0" presId="urn:microsoft.com/office/officeart/2005/8/layout/funnel1"/>
    <dgm:cxn modelId="{CA75C488-2E4F-425B-96AF-3F063CF510B8}" type="presOf" srcId="{BAD6457E-6574-479C-84FB-D84369404682}" destId="{708D0901-0611-498B-9729-AA53265DA617}" srcOrd="0" destOrd="0" presId="urn:microsoft.com/office/officeart/2005/8/layout/funnel1"/>
    <dgm:cxn modelId="{840A7ED4-CA5C-4C4E-980E-367B0CD479AE}" srcId="{58D1154B-E72A-4CD5-BE3A-110C32D5AD4A}" destId="{76678D06-CCD6-4D53-9589-1707013C5872}" srcOrd="3" destOrd="0" parTransId="{DDE00D4C-5527-4E96-8DE9-88FD3FE16BBB}" sibTransId="{5EE264DE-9716-4A3C-91A8-13C1B7D72D6A}"/>
    <dgm:cxn modelId="{3503328D-A0C3-44B0-8E3C-0D4DE51CF9DD}" srcId="{58D1154B-E72A-4CD5-BE3A-110C32D5AD4A}" destId="{909C9D00-5226-4449-9498-62D828531267}" srcOrd="0" destOrd="0" parTransId="{82BDAF97-094D-4505-86AB-AE7007F3170E}" sibTransId="{E447D07E-F7FB-4323-AB0B-FB8DF89F5BE4}"/>
    <dgm:cxn modelId="{CAB5F8FF-36EE-4BDD-B7D4-BFFD51B17264}" srcId="{58D1154B-E72A-4CD5-BE3A-110C32D5AD4A}" destId="{0F13F23A-2FFB-411A-923A-C8253BB4B651}" srcOrd="2" destOrd="0" parTransId="{33732469-5D5D-45A2-A3D7-DAAABA506AD1}" sibTransId="{D616FBE2-0A87-433F-8406-1AA51880D5A5}"/>
    <dgm:cxn modelId="{B6664B56-AAA3-4B7A-AB9D-736BB0D97F19}" type="presOf" srcId="{76678D06-CCD6-4D53-9589-1707013C5872}" destId="{68DB050B-05C8-4915-B32B-9BDB7B69519A}" srcOrd="0" destOrd="0" presId="urn:microsoft.com/office/officeart/2005/8/layout/funnel1"/>
    <dgm:cxn modelId="{AD3E36EA-246B-4197-AA1F-3A4751807DDC}" srcId="{58D1154B-E72A-4CD5-BE3A-110C32D5AD4A}" destId="{BAD6457E-6574-479C-84FB-D84369404682}" srcOrd="1" destOrd="0" parTransId="{FBC2023F-1326-47EF-A962-201756C2DB54}" sibTransId="{49779757-01A8-4065-BAA7-05DBBD1B12AA}"/>
    <dgm:cxn modelId="{FC3CA33E-82BC-4B39-9638-762A35B3467A}" type="presOf" srcId="{58D1154B-E72A-4CD5-BE3A-110C32D5AD4A}" destId="{9DC1A7CF-DB28-486E-85C0-F7A4C824A788}" srcOrd="0" destOrd="0" presId="urn:microsoft.com/office/officeart/2005/8/layout/funnel1"/>
    <dgm:cxn modelId="{D3B66A2E-564E-466E-A331-76B08E054BDC}" type="presOf" srcId="{909C9D00-5226-4449-9498-62D828531267}" destId="{4EF0D224-66ED-4EEB-BC1E-EDCE40DA4DF0}" srcOrd="0" destOrd="0" presId="urn:microsoft.com/office/officeart/2005/8/layout/funnel1"/>
    <dgm:cxn modelId="{389EC2D7-0354-48C7-957A-914482DF5B96}" type="presParOf" srcId="{9DC1A7CF-DB28-486E-85C0-F7A4C824A788}" destId="{34AE0E4B-64B1-48B0-997F-9AED3E0F4D4C}" srcOrd="0" destOrd="0" presId="urn:microsoft.com/office/officeart/2005/8/layout/funnel1"/>
    <dgm:cxn modelId="{FE68DE6A-9899-4720-BD9C-7E11C2B64B85}" type="presParOf" srcId="{9DC1A7CF-DB28-486E-85C0-F7A4C824A788}" destId="{948DC083-D98B-4BF3-A48C-706E70B22F63}" srcOrd="1" destOrd="0" presId="urn:microsoft.com/office/officeart/2005/8/layout/funnel1"/>
    <dgm:cxn modelId="{78DC5C75-F143-4090-879E-0356F8EB3938}" type="presParOf" srcId="{9DC1A7CF-DB28-486E-85C0-F7A4C824A788}" destId="{68DB050B-05C8-4915-B32B-9BDB7B69519A}" srcOrd="2" destOrd="0" presId="urn:microsoft.com/office/officeart/2005/8/layout/funnel1"/>
    <dgm:cxn modelId="{C4FB68FE-DD27-4633-8B52-A670806BE8C0}" type="presParOf" srcId="{9DC1A7CF-DB28-486E-85C0-F7A4C824A788}" destId="{7386CF8D-611F-4E0D-B861-B484681640B7}" srcOrd="3" destOrd="0" presId="urn:microsoft.com/office/officeart/2005/8/layout/funnel1"/>
    <dgm:cxn modelId="{07007763-0DB5-465E-ADFF-455342F0F067}" type="presParOf" srcId="{9DC1A7CF-DB28-486E-85C0-F7A4C824A788}" destId="{708D0901-0611-498B-9729-AA53265DA617}" srcOrd="4" destOrd="0" presId="urn:microsoft.com/office/officeart/2005/8/layout/funnel1"/>
    <dgm:cxn modelId="{5F489431-1F43-42B3-A301-DB520F8C18D6}" type="presParOf" srcId="{9DC1A7CF-DB28-486E-85C0-F7A4C824A788}" destId="{4EF0D224-66ED-4EEB-BC1E-EDCE40DA4DF0}" srcOrd="5" destOrd="0" presId="urn:microsoft.com/office/officeart/2005/8/layout/funnel1"/>
    <dgm:cxn modelId="{5976799D-7574-4D34-AA71-E87210C254E5}" type="presParOf" srcId="{9DC1A7CF-DB28-486E-85C0-F7A4C824A788}" destId="{3BA68548-D935-46A1-890F-9E5EE1BC55F5}"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E0E4B-64B1-48B0-997F-9AED3E0F4D4C}">
      <dsp:nvSpPr>
        <dsp:cNvPr id="0" name=""/>
        <dsp:cNvSpPr/>
      </dsp:nvSpPr>
      <dsp:spPr>
        <a:xfrm>
          <a:off x="2617265" y="59069"/>
          <a:ext cx="2031975" cy="70567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8DC083-D98B-4BF3-A48C-706E70B22F63}">
      <dsp:nvSpPr>
        <dsp:cNvPr id="0" name=""/>
        <dsp:cNvSpPr/>
      </dsp:nvSpPr>
      <dsp:spPr>
        <a:xfrm>
          <a:off x="3439507" y="1728192"/>
          <a:ext cx="393793" cy="252028"/>
        </a:xfrm>
        <a:prstGeom prst="downArrow">
          <a:avLst/>
        </a:prstGeom>
        <a:solidFill>
          <a:srgbClr val="3B45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DB050B-05C8-4915-B32B-9BDB7B69519A}">
      <dsp:nvSpPr>
        <dsp:cNvPr id="0" name=""/>
        <dsp:cNvSpPr/>
      </dsp:nvSpPr>
      <dsp:spPr>
        <a:xfrm>
          <a:off x="126312" y="2047727"/>
          <a:ext cx="7020183" cy="472552"/>
        </a:xfrm>
        <a:prstGeom prst="rect">
          <a:avLst/>
        </a:prstGeom>
        <a:solidFill>
          <a:srgbClr val="1084D2"/>
        </a:solid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b="0" kern="1200" dirty="0" smtClean="0">
              <a:solidFill>
                <a:srgbClr val="F8F8F8"/>
              </a:solidFill>
              <a:latin typeface="+mn-lt"/>
              <a:ea typeface="+mn-ea"/>
              <a:cs typeface="+mn-ea"/>
              <a:sym typeface="+mn-lt"/>
            </a:rPr>
            <a:t>The effective prescription for digesting risk is </a:t>
          </a:r>
          <a:r>
            <a:rPr lang="zh-CN" altLang="en-US" sz="1800" b="1" kern="1200" dirty="0" smtClean="0">
              <a:solidFill>
                <a:srgbClr val="F8F8F8"/>
              </a:solidFill>
              <a:latin typeface="+mn-lt"/>
              <a:ea typeface="+mn-ea"/>
              <a:cs typeface="+mn-ea"/>
              <a:sym typeface="+mn-lt"/>
            </a:rPr>
            <a:t>economic transition </a:t>
          </a:r>
          <a:r>
            <a:rPr lang="zh-CN" altLang="en-US" sz="1800" b="0" kern="1200" dirty="0" smtClean="0">
              <a:solidFill>
                <a:srgbClr val="F8F8F8"/>
              </a:solidFill>
              <a:latin typeface="+mn-lt"/>
              <a:ea typeface="+mn-ea"/>
              <a:cs typeface="+mn-ea"/>
              <a:sym typeface="+mn-lt"/>
            </a:rPr>
            <a:t>and </a:t>
          </a:r>
          <a:r>
            <a:rPr lang="zh-CN" altLang="en-US" sz="1800" b="1" kern="1200" dirty="0" smtClean="0">
              <a:solidFill>
                <a:srgbClr val="F8F8F8"/>
              </a:solidFill>
              <a:latin typeface="+mn-lt"/>
              <a:ea typeface="+mn-ea"/>
              <a:cs typeface="+mn-ea"/>
              <a:sym typeface="+mn-lt"/>
            </a:rPr>
            <a:t>a successful </a:t>
          </a:r>
          <a:r>
            <a:rPr lang="zh-CN" altLang="en-US" sz="1800" b="0" kern="1200" dirty="0" smtClean="0">
              <a:solidFill>
                <a:srgbClr val="F8F8F8"/>
              </a:solidFill>
              <a:latin typeface="+mn-lt"/>
              <a:ea typeface="+mn-ea"/>
              <a:cs typeface="+mn-ea"/>
              <a:sym typeface="+mn-lt"/>
            </a:rPr>
            <a:t>structural adjustment</a:t>
          </a:r>
          <a:endParaRPr lang="en-US" sz="1800" b="0" kern="1200" dirty="0">
            <a:solidFill>
              <a:srgbClr val="F8F8F8"/>
            </a:solidFill>
            <a:latin typeface="+mn-lt"/>
            <a:ea typeface="+mn-ea"/>
            <a:cs typeface="+mn-ea"/>
            <a:sym typeface="+mn-lt"/>
          </a:endParaRPr>
        </a:p>
      </dsp:txBody>
      <dsp:txXfrm>
        <a:off x="126312" y="2047727"/>
        <a:ext cx="7020183" cy="472552"/>
      </dsp:txXfrm>
    </dsp:sp>
    <dsp:sp modelId="{7386CF8D-611F-4E0D-B861-B484681640B7}">
      <dsp:nvSpPr>
        <dsp:cNvPr id="0" name=""/>
        <dsp:cNvSpPr/>
      </dsp:nvSpPr>
      <dsp:spPr>
        <a:xfrm>
          <a:off x="3356022" y="819248"/>
          <a:ext cx="708828" cy="708828"/>
        </a:xfrm>
        <a:prstGeom prst="ellipse">
          <a:avLst/>
        </a:prstGeom>
        <a:solidFill>
          <a:srgbClr val="A6B4B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altLang="zh-CN" sz="3100" kern="1200" dirty="0" smtClean="0">
              <a:latin typeface="+mn-lt"/>
              <a:ea typeface="+mn-ea"/>
              <a:cs typeface="+mn-ea"/>
              <a:sym typeface="+mn-lt"/>
            </a:rPr>
            <a:t>C</a:t>
          </a:r>
          <a:endParaRPr lang="en-US" sz="3100" kern="1200" dirty="0">
            <a:latin typeface="+mn-lt"/>
            <a:ea typeface="+mn-ea"/>
            <a:cs typeface="+mn-ea"/>
            <a:sym typeface="+mn-lt"/>
          </a:endParaRPr>
        </a:p>
      </dsp:txBody>
      <dsp:txXfrm>
        <a:off x="3459827" y="923053"/>
        <a:ext cx="501218" cy="501218"/>
      </dsp:txXfrm>
    </dsp:sp>
    <dsp:sp modelId="{708D0901-0611-498B-9729-AA53265DA617}">
      <dsp:nvSpPr>
        <dsp:cNvPr id="0" name=""/>
        <dsp:cNvSpPr/>
      </dsp:nvSpPr>
      <dsp:spPr>
        <a:xfrm>
          <a:off x="2848816" y="287469"/>
          <a:ext cx="708828" cy="708828"/>
        </a:xfrm>
        <a:prstGeom prst="ellipse">
          <a:avLst/>
        </a:prstGeom>
        <a:solidFill>
          <a:srgbClr val="3B45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altLang="zh-CN" sz="3100" kern="1200" dirty="0" smtClean="0">
              <a:latin typeface="+mn-lt"/>
              <a:ea typeface="+mn-ea"/>
              <a:cs typeface="+mn-ea"/>
              <a:sym typeface="+mn-lt"/>
            </a:rPr>
            <a:t>B</a:t>
          </a:r>
          <a:endParaRPr lang="en-US" sz="3100" kern="1200" dirty="0">
            <a:latin typeface="+mn-lt"/>
            <a:ea typeface="+mn-ea"/>
            <a:cs typeface="+mn-ea"/>
            <a:sym typeface="+mn-lt"/>
          </a:endParaRPr>
        </a:p>
      </dsp:txBody>
      <dsp:txXfrm>
        <a:off x="2952621" y="391274"/>
        <a:ext cx="501218" cy="501218"/>
      </dsp:txXfrm>
    </dsp:sp>
    <dsp:sp modelId="{4EF0D224-66ED-4EEB-BC1E-EDCE40DA4DF0}">
      <dsp:nvSpPr>
        <dsp:cNvPr id="0" name=""/>
        <dsp:cNvSpPr/>
      </dsp:nvSpPr>
      <dsp:spPr>
        <a:xfrm>
          <a:off x="3573397" y="116090"/>
          <a:ext cx="708828" cy="708828"/>
        </a:xfrm>
        <a:prstGeom prst="ellipse">
          <a:avLst/>
        </a:prstGeom>
        <a:solidFill>
          <a:srgbClr val="1084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altLang="zh-CN" sz="3100" kern="1200" dirty="0" smtClean="0">
              <a:latin typeface="+mn-lt"/>
              <a:ea typeface="+mn-ea"/>
              <a:cs typeface="+mn-ea"/>
              <a:sym typeface="+mn-lt"/>
            </a:rPr>
            <a:t>A</a:t>
          </a:r>
          <a:endParaRPr lang="en-US" sz="3100" kern="1200" dirty="0">
            <a:latin typeface="+mn-lt"/>
            <a:ea typeface="+mn-ea"/>
            <a:cs typeface="+mn-ea"/>
            <a:sym typeface="+mn-lt"/>
          </a:endParaRPr>
        </a:p>
      </dsp:txBody>
      <dsp:txXfrm>
        <a:off x="3677202" y="219895"/>
        <a:ext cx="501218" cy="501218"/>
      </dsp:txXfrm>
    </dsp:sp>
    <dsp:sp modelId="{3BA68548-D935-46A1-890F-9E5EE1BC55F5}">
      <dsp:nvSpPr>
        <dsp:cNvPr id="0" name=""/>
        <dsp:cNvSpPr/>
      </dsp:nvSpPr>
      <dsp:spPr>
        <a:xfrm>
          <a:off x="2533781" y="96201"/>
          <a:ext cx="2205245" cy="1516661"/>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0.46032</cdr:x>
      <cdr:y>0.89249</cdr:y>
    </cdr:from>
    <cdr:to>
      <cdr:x>0.8131</cdr:x>
      <cdr:y>1</cdr:y>
    </cdr:to>
    <cdr:sp macro="" textlink="">
      <cdr:nvSpPr>
        <cdr:cNvPr id="2" name="TextBox 1"/>
        <cdr:cNvSpPr txBox="1"/>
      </cdr:nvSpPr>
      <cdr:spPr>
        <a:xfrm xmlns:a="http://schemas.openxmlformats.org/drawingml/2006/main">
          <a:off x="2088232" y="2570657"/>
          <a:ext cx="1600405" cy="309663"/>
        </a:xfrm>
        <a:prstGeom xmlns:a="http://schemas.openxmlformats.org/drawingml/2006/main" prst="rect">
          <a:avLst/>
        </a:prstGeom>
        <a:solidFill xmlns:a="http://schemas.openxmlformats.org/drawingml/2006/main">
          <a:srgbClr val="F2F2F2"/>
        </a:solidFill>
      </cdr:spPr>
      <cdr:txBody>
        <a:bodyPr xmlns:a="http://schemas.openxmlformats.org/drawingml/2006/main" vertOverflow="clip" wrap="square" rtlCol="0"/>
        <a:lstStyle xmlns:a="http://schemas.openxmlformats.org/drawingml/2006/main"/>
        <a:p xmlns:a="http://schemas.openxmlformats.org/drawingml/2006/main">
          <a:r>
            <a:rPr lang="en-US" altLang="zh-CN" sz="900" dirty="0" smtClean="0"/>
            <a:t> GDP in the same quarter YoY</a:t>
          </a:r>
          <a:endParaRPr lang="zh-CN" altLang="en-US" sz="900" dirty="0"/>
        </a:p>
      </cdr:txBody>
    </cdr:sp>
  </cdr:relSizeAnchor>
</c:userShapes>
</file>

<file path=ppt/drawings/drawing10.xml><?xml version="1.0" encoding="utf-8"?>
<c:userShapes xmlns:c="http://schemas.openxmlformats.org/drawingml/2006/chart">
  <cdr:relSizeAnchor xmlns:cdr="http://schemas.openxmlformats.org/drawingml/2006/chartDrawing">
    <cdr:from>
      <cdr:x>0.26664</cdr:x>
      <cdr:y>0.42169</cdr:y>
    </cdr:from>
    <cdr:to>
      <cdr:x>0.73336</cdr:x>
      <cdr:y>0.78345</cdr:y>
    </cdr:to>
    <cdr:sp macro="" textlink="">
      <cdr:nvSpPr>
        <cdr:cNvPr id="2" name="TextBox 1"/>
        <cdr:cNvSpPr txBox="1"/>
      </cdr:nvSpPr>
      <cdr:spPr>
        <a:xfrm xmlns:a="http://schemas.openxmlformats.org/drawingml/2006/main">
          <a:off x="719928" y="1138562"/>
          <a:ext cx="1260144" cy="9767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zh-CN" altLang="en-US" sz="1600" b="1" dirty="0" smtClean="0">
              <a:solidFill>
                <a:srgbClr val="3B454B"/>
              </a:solidFill>
              <a:latin typeface="+mj-lt"/>
            </a:rPr>
            <a:t>Fiscal and tax reform</a:t>
          </a:r>
          <a:endParaRPr lang="en-US" sz="1600" b="1" dirty="0">
            <a:solidFill>
              <a:srgbClr val="3B454B"/>
            </a:solidFill>
            <a:latin typeface="+mj-lt"/>
            <a:ea typeface="宋体" pitchFamily="2" charset="-122"/>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0.23625</cdr:x>
      <cdr:y>0.86624</cdr:y>
    </cdr:from>
    <cdr:to>
      <cdr:x>0.37799</cdr:x>
      <cdr:y>0.99749</cdr:y>
    </cdr:to>
    <cdr:sp macro="" textlink="">
      <cdr:nvSpPr>
        <cdr:cNvPr id="2" name="TextBox 1"/>
        <cdr:cNvSpPr txBox="1"/>
      </cdr:nvSpPr>
      <cdr:spPr>
        <a:xfrm xmlns:a="http://schemas.openxmlformats.org/drawingml/2006/main">
          <a:off x="1080120" y="2376264"/>
          <a:ext cx="64807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zh-CN" altLang="en-US" sz="1100" dirty="0"/>
        </a:p>
      </cdr:txBody>
    </cdr:sp>
  </cdr:relSizeAnchor>
  <cdr:relSizeAnchor xmlns:cdr="http://schemas.openxmlformats.org/drawingml/2006/chartDrawing">
    <cdr:from>
      <cdr:x>0.2835</cdr:x>
      <cdr:y>0.66667</cdr:y>
    </cdr:from>
    <cdr:to>
      <cdr:x>0.4835</cdr:x>
      <cdr:y>1</cdr:y>
    </cdr:to>
    <cdr:sp macro="" textlink="">
      <cdr:nvSpPr>
        <cdr:cNvPr id="3" name="TextBox 2"/>
        <cdr:cNvSpPr txBox="1"/>
      </cdr:nvSpPr>
      <cdr:spPr>
        <a:xfrm xmlns:a="http://schemas.openxmlformats.org/drawingml/2006/main">
          <a:off x="1296144" y="259228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zh-CN" altLang="en-US" sz="1100" dirty="0"/>
        </a:p>
      </cdr:txBody>
    </cdr:sp>
  </cdr:relSizeAnchor>
  <cdr:relSizeAnchor xmlns:cdr="http://schemas.openxmlformats.org/drawingml/2006/chartDrawing">
    <cdr:from>
      <cdr:x>0.69299</cdr:x>
      <cdr:y>0.79999</cdr:y>
    </cdr:from>
    <cdr:to>
      <cdr:x>0.86624</cdr:x>
      <cdr:y>1</cdr:y>
    </cdr:to>
    <cdr:sp macro="" textlink="">
      <cdr:nvSpPr>
        <cdr:cNvPr id="5" name="TextBox 4"/>
        <cdr:cNvSpPr txBox="1"/>
      </cdr:nvSpPr>
      <cdr:spPr>
        <a:xfrm xmlns:a="http://schemas.openxmlformats.org/drawingml/2006/main">
          <a:off x="3168352" y="2376264"/>
          <a:ext cx="792088" cy="548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zh-CN" altLang="en-US" sz="1100" dirty="0"/>
        </a:p>
      </cdr:txBody>
    </cdr:sp>
  </cdr:relSizeAnchor>
  <cdr:relSizeAnchor xmlns:cdr="http://schemas.openxmlformats.org/drawingml/2006/chartDrawing">
    <cdr:from>
      <cdr:x>0.67934</cdr:x>
      <cdr:y>0.84977</cdr:y>
    </cdr:from>
    <cdr:to>
      <cdr:x>0.92924</cdr:x>
      <cdr:y>0.99749</cdr:y>
    </cdr:to>
    <cdr:sp macro="" textlink="">
      <cdr:nvSpPr>
        <cdr:cNvPr id="6" name="TextBox 5"/>
        <cdr:cNvSpPr txBox="1"/>
      </cdr:nvSpPr>
      <cdr:spPr>
        <a:xfrm xmlns:a="http://schemas.openxmlformats.org/drawingml/2006/main">
          <a:off x="3105948" y="2331099"/>
          <a:ext cx="1142523" cy="405205"/>
        </a:xfrm>
        <a:prstGeom xmlns:a="http://schemas.openxmlformats.org/drawingml/2006/main" prst="rect">
          <a:avLst/>
        </a:prstGeom>
        <a:solidFill xmlns:a="http://schemas.openxmlformats.org/drawingml/2006/main">
          <a:srgbClr val="F2F2F2"/>
        </a:solidFill>
      </cdr:spPr>
      <cdr:txBody>
        <a:bodyPr xmlns:a="http://schemas.openxmlformats.org/drawingml/2006/main" vertOverflow="clip" wrap="square" rtlCol="0"/>
        <a:lstStyle xmlns:a="http://schemas.openxmlformats.org/drawingml/2006/main"/>
        <a:p xmlns:a="http://schemas.openxmlformats.org/drawingml/2006/main">
          <a:r>
            <a:rPr lang="en-US" altLang="zh-CN" sz="1000" dirty="0" smtClean="0"/>
            <a:t>Tertiary industry growth</a:t>
          </a:r>
          <a:endParaRPr lang="zh-CN" altLang="en-US" sz="1000" dirty="0"/>
        </a:p>
      </cdr:txBody>
    </cdr:sp>
  </cdr:relSizeAnchor>
</c:userShapes>
</file>

<file path=ppt/drawings/drawing3.xml><?xml version="1.0" encoding="utf-8"?>
<c:userShapes xmlns:c="http://schemas.openxmlformats.org/drawingml/2006/chart">
  <cdr:relSizeAnchor xmlns:cdr="http://schemas.openxmlformats.org/drawingml/2006/chartDrawing">
    <cdr:from>
      <cdr:x>0.07489</cdr:x>
      <cdr:y>0.59996</cdr:y>
    </cdr:from>
    <cdr:to>
      <cdr:x>0.93329</cdr:x>
      <cdr:y>1</cdr:y>
    </cdr:to>
    <cdr:grpSp>
      <cdr:nvGrpSpPr>
        <cdr:cNvPr id="8" name="Group 7"/>
        <cdr:cNvGrpSpPr/>
      </cdr:nvGrpSpPr>
      <cdr:grpSpPr>
        <a:xfrm xmlns:a="http://schemas.openxmlformats.org/drawingml/2006/main">
          <a:off x="323525" y="1403906"/>
          <a:ext cx="3708288" cy="936094"/>
          <a:chOff x="323520" y="1403896"/>
          <a:chExt cx="3708306" cy="936099"/>
        </a:xfrm>
      </cdr:grpSpPr>
      <cdr:grpSp>
        <cdr:nvGrpSpPr>
          <cdr:cNvPr id="4" name="Group 3"/>
          <cdr:cNvGrpSpPr/>
        </cdr:nvGrpSpPr>
        <cdr:grpSpPr>
          <a:xfrm xmlns:a="http://schemas.openxmlformats.org/drawingml/2006/main">
            <a:off x="323520" y="1475906"/>
            <a:ext cx="1102845" cy="864088"/>
            <a:chOff x="1632837" y="1078998"/>
            <a:chExt cx="1102845" cy="864088"/>
          </a:xfrm>
        </cdr:grpSpPr>
        <cdr:sp macro="" textlink="">
          <cdr:nvSpPr>
            <cdr:cNvPr id="2" name="TextBox 1"/>
            <cdr:cNvSpPr txBox="1"/>
          </cdr:nvSpPr>
          <cdr:spPr>
            <a:xfrm xmlns:a="http://schemas.openxmlformats.org/drawingml/2006/main">
              <a:off x="1632837" y="1078998"/>
              <a:ext cx="960469" cy="4322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rgbClr val="1084D2"/>
                  </a:solidFill>
                  <a:latin typeface="Times New Roman" pitchFamily="18" charset="0"/>
                </a:rPr>
                <a:t>44.3</a:t>
              </a:r>
              <a:r>
                <a:rPr lang="en-US" altLang="zh-CN" sz="1600" b="1" dirty="0" smtClean="0">
                  <a:solidFill>
                    <a:srgbClr val="1084D2"/>
                  </a:solidFill>
                  <a:latin typeface="Times New Roman" pitchFamily="18" charset="0"/>
                </a:rPr>
                <a:t>%</a:t>
              </a:r>
              <a:endParaRPr lang="en-US" sz="1600" b="1" dirty="0">
                <a:solidFill>
                  <a:srgbClr val="1084D2"/>
                </a:solidFill>
                <a:latin typeface="Times New Roman" pitchFamily="18" charset="0"/>
                <a:cs typeface="Times New Roman" pitchFamily="18" charset="0"/>
              </a:endParaRPr>
            </a:p>
          </cdr:txBody>
        </cdr:sp>
        <cdr:sp macro="" textlink="">
          <cdr:nvSpPr>
            <cdr:cNvPr id="3" name="TextBox 1"/>
            <cdr:cNvSpPr txBox="1"/>
          </cdr:nvSpPr>
          <cdr:spPr>
            <a:xfrm xmlns:a="http://schemas.openxmlformats.org/drawingml/2006/main">
              <a:off x="1690463" y="1367030"/>
              <a:ext cx="1045219" cy="5760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zh-CN" altLang="en-US" sz="1200" b="1" dirty="0">
                  <a:solidFill>
                    <a:srgbClr val="1084D2"/>
                  </a:solidFill>
                </a:rPr>
                <a:t>The tertiary industry</a:t>
              </a:r>
              <a:endParaRPr lang="en-US" sz="1200" b="1" dirty="0">
                <a:solidFill>
                  <a:srgbClr val="1084D2"/>
                </a:solidFill>
              </a:endParaRPr>
            </a:p>
          </cdr:txBody>
        </cdr:sp>
      </cdr:grpSp>
      <cdr:grpSp>
        <cdr:nvGrpSpPr>
          <cdr:cNvPr id="5" name="Group 4"/>
          <cdr:cNvGrpSpPr/>
        </cdr:nvGrpSpPr>
        <cdr:grpSpPr>
          <a:xfrm xmlns:a="http://schemas.openxmlformats.org/drawingml/2006/main">
            <a:off x="2986607" y="1403896"/>
            <a:ext cx="1045219" cy="936099"/>
            <a:chOff x="3274639" y="610084"/>
            <a:chExt cx="1045219" cy="936099"/>
          </a:xfrm>
        </cdr:grpSpPr>
        <cdr:sp macro="" textlink="">
          <cdr:nvSpPr>
            <cdr:cNvPr id="6" name="TextBox 2"/>
            <cdr:cNvSpPr txBox="1"/>
          </cdr:nvSpPr>
          <cdr:spPr>
            <a:xfrm xmlns:a="http://schemas.openxmlformats.org/drawingml/2006/main">
              <a:off x="3346647" y="610084"/>
              <a:ext cx="897272" cy="4322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smtClean="0">
                  <a:solidFill>
                    <a:srgbClr val="A6B4BF"/>
                  </a:solidFill>
                  <a:latin typeface="Times New Roman" pitchFamily="18" charset="0"/>
                </a:rPr>
                <a:t>48</a:t>
              </a:r>
              <a:r>
                <a:rPr lang="en-US" altLang="zh-CN" sz="2000" b="1" dirty="0" smtClean="0">
                  <a:solidFill>
                    <a:srgbClr val="A6B4BF"/>
                  </a:solidFill>
                  <a:latin typeface="Times New Roman" pitchFamily="18" charset="0"/>
                </a:rPr>
                <a:t>%</a:t>
              </a:r>
              <a:endParaRPr lang="en-US" sz="2000" b="1" dirty="0">
                <a:solidFill>
                  <a:srgbClr val="A6B4BF"/>
                </a:solidFill>
                <a:latin typeface="Times New Roman" pitchFamily="18" charset="0"/>
                <a:cs typeface="Times New Roman" pitchFamily="18" charset="0"/>
              </a:endParaRPr>
            </a:p>
          </cdr:txBody>
        </cdr:sp>
        <cdr:sp macro="" textlink="">
          <cdr:nvSpPr>
            <cdr:cNvPr id="7" name="TextBox 1"/>
            <cdr:cNvSpPr txBox="1"/>
          </cdr:nvSpPr>
          <cdr:spPr>
            <a:xfrm xmlns:a="http://schemas.openxmlformats.org/drawingml/2006/main">
              <a:off x="3274639" y="970124"/>
              <a:ext cx="1045219" cy="5760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zh-CN" altLang="en-US" sz="1200" b="1" dirty="0" smtClean="0">
                  <a:solidFill>
                    <a:srgbClr val="A6B4BF"/>
                  </a:solidFill>
                </a:rPr>
                <a:t>The secondary industry</a:t>
              </a:r>
              <a:endParaRPr lang="en-US" sz="1200" b="1" dirty="0">
                <a:solidFill>
                  <a:srgbClr val="A6B4BF"/>
                </a:solidFill>
              </a:endParaRPr>
            </a:p>
          </cdr:txBody>
        </cdr:sp>
      </cdr:grpSp>
    </cdr:grpSp>
  </cdr:relSizeAnchor>
</c:userShapes>
</file>

<file path=ppt/drawings/drawing4.xml><?xml version="1.0" encoding="utf-8"?>
<c:userShapes xmlns:c="http://schemas.openxmlformats.org/drawingml/2006/chart">
  <cdr:relSizeAnchor xmlns:cdr="http://schemas.openxmlformats.org/drawingml/2006/chartDrawing">
    <cdr:from>
      <cdr:x>0.04229</cdr:x>
      <cdr:y>0.63225</cdr:y>
    </cdr:from>
    <cdr:to>
      <cdr:x>0.9676</cdr:x>
      <cdr:y>1</cdr:y>
    </cdr:to>
    <cdr:grpSp>
      <cdr:nvGrpSpPr>
        <cdr:cNvPr id="15" name="Group 14"/>
        <cdr:cNvGrpSpPr/>
      </cdr:nvGrpSpPr>
      <cdr:grpSpPr>
        <a:xfrm xmlns:a="http://schemas.openxmlformats.org/drawingml/2006/main">
          <a:off x="182693" y="1479465"/>
          <a:ext cx="3997339" cy="860535"/>
          <a:chOff x="182671" y="1403895"/>
          <a:chExt cx="3997378" cy="627499"/>
        </a:xfrm>
      </cdr:grpSpPr>
      <cdr:grpSp>
        <cdr:nvGrpSpPr>
          <cdr:cNvPr id="9" name="Group 8"/>
          <cdr:cNvGrpSpPr/>
        </cdr:nvGrpSpPr>
        <cdr:grpSpPr>
          <a:xfrm xmlns:a="http://schemas.openxmlformats.org/drawingml/2006/main">
            <a:off x="182671" y="1403895"/>
            <a:ext cx="1224146" cy="627499"/>
            <a:chOff x="2930395" y="610084"/>
            <a:chExt cx="1224146" cy="627498"/>
          </a:xfrm>
        </cdr:grpSpPr>
        <cdr:sp macro="" textlink="">
          <cdr:nvSpPr>
            <cdr:cNvPr id="10" name="TextBox 2"/>
            <cdr:cNvSpPr txBox="1"/>
          </cdr:nvSpPr>
          <cdr:spPr>
            <a:xfrm xmlns:a="http://schemas.openxmlformats.org/drawingml/2006/main">
              <a:off x="2930395" y="610084"/>
              <a:ext cx="1224146" cy="4322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solidFill>
                    <a:srgbClr val="1084D2"/>
                  </a:solidFill>
                  <a:latin typeface="+mj-lt"/>
                </a:rPr>
                <a:t>48.2</a:t>
              </a:r>
              <a:r>
                <a:rPr lang="en-US" altLang="zh-CN" sz="1800" b="1" dirty="0" smtClean="0">
                  <a:solidFill>
                    <a:srgbClr val="1084D2"/>
                  </a:solidFill>
                  <a:latin typeface="+mj-lt"/>
                </a:rPr>
                <a:t>%</a:t>
              </a:r>
              <a:endParaRPr lang="en-US" sz="1800" b="1" dirty="0">
                <a:solidFill>
                  <a:srgbClr val="1084D2"/>
                </a:solidFill>
                <a:latin typeface="+mj-lt"/>
                <a:cs typeface="Times New Roman" pitchFamily="18" charset="0"/>
              </a:endParaRPr>
            </a:p>
          </cdr:txBody>
        </cdr:sp>
        <cdr:sp macro="" textlink="">
          <cdr:nvSpPr>
            <cdr:cNvPr id="11" name="TextBox 1"/>
            <cdr:cNvSpPr txBox="1"/>
          </cdr:nvSpPr>
          <cdr:spPr>
            <a:xfrm xmlns:a="http://schemas.openxmlformats.org/drawingml/2006/main">
              <a:off x="2999780" y="970124"/>
              <a:ext cx="1045219" cy="2674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zh-CN" altLang="en-US" sz="1100" b="1" dirty="0">
                  <a:solidFill>
                    <a:srgbClr val="1084D2"/>
                  </a:solidFill>
                  <a:latin typeface="+mj-lt"/>
                </a:rPr>
                <a:t>The tertiary industry</a:t>
              </a:r>
              <a:endParaRPr lang="en-US" sz="1100" b="1" dirty="0">
                <a:solidFill>
                  <a:srgbClr val="1084D2"/>
                </a:solidFill>
                <a:latin typeface="+mj-lt"/>
              </a:endParaRPr>
            </a:p>
          </cdr:txBody>
        </cdr:sp>
      </cdr:grpSp>
      <cdr:grpSp>
        <cdr:nvGrpSpPr>
          <cdr:cNvPr id="12" name="Group 11"/>
          <cdr:cNvGrpSpPr/>
        </cdr:nvGrpSpPr>
        <cdr:grpSpPr>
          <a:xfrm xmlns:a="http://schemas.openxmlformats.org/drawingml/2006/main">
            <a:off x="3134830" y="1475903"/>
            <a:ext cx="1045219" cy="555491"/>
            <a:chOff x="3562671" y="-111720"/>
            <a:chExt cx="1045219" cy="555490"/>
          </a:xfrm>
        </cdr:grpSpPr>
        <cdr:sp macro="" textlink="">
          <cdr:nvSpPr>
            <cdr:cNvPr id="13" name="TextBox 2"/>
            <cdr:cNvSpPr txBox="1"/>
          </cdr:nvSpPr>
          <cdr:spPr>
            <a:xfrm xmlns:a="http://schemas.openxmlformats.org/drawingml/2006/main">
              <a:off x="3562866" y="-111720"/>
              <a:ext cx="970480" cy="4322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solidFill>
                    <a:srgbClr val="A6B4BF"/>
                  </a:solidFill>
                  <a:latin typeface="+mj-lt"/>
                </a:rPr>
                <a:t>42.6</a:t>
              </a:r>
              <a:r>
                <a:rPr lang="en-US" altLang="zh-CN" sz="1400" b="1" dirty="0" smtClean="0">
                  <a:solidFill>
                    <a:srgbClr val="A6B4BF"/>
                  </a:solidFill>
                  <a:latin typeface="+mj-lt"/>
                </a:rPr>
                <a:t>%</a:t>
              </a:r>
              <a:endParaRPr lang="en-US" sz="1400" b="1" dirty="0">
                <a:solidFill>
                  <a:srgbClr val="A6B4BF"/>
                </a:solidFill>
                <a:latin typeface="+mj-lt"/>
                <a:cs typeface="Times New Roman" pitchFamily="18" charset="0"/>
              </a:endParaRPr>
            </a:p>
          </cdr:txBody>
        </cdr:sp>
        <cdr:sp macro="" textlink="">
          <cdr:nvSpPr>
            <cdr:cNvPr id="14" name="TextBox 1"/>
            <cdr:cNvSpPr txBox="1"/>
          </cdr:nvSpPr>
          <cdr:spPr>
            <a:xfrm xmlns:a="http://schemas.openxmlformats.org/drawingml/2006/main">
              <a:off x="3562671" y="176312"/>
              <a:ext cx="1045219" cy="2674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zh-CN" altLang="en-US" sz="1100" b="1" dirty="0" smtClean="0">
                  <a:solidFill>
                    <a:srgbClr val="A6B4BF"/>
                  </a:solidFill>
                  <a:latin typeface="+mj-lt"/>
                </a:rPr>
                <a:t>The secondary industry</a:t>
              </a:r>
              <a:endParaRPr lang="en-US" sz="1100" b="1" dirty="0">
                <a:solidFill>
                  <a:srgbClr val="A6B4BF"/>
                </a:solidFill>
                <a:latin typeface="+mj-lt"/>
              </a:endParaRPr>
            </a:p>
          </cdr:txBody>
        </cdr:sp>
      </cdr:grpSp>
    </cdr:grpSp>
  </cdr:relSizeAnchor>
</c:userShapes>
</file>

<file path=ppt/drawings/drawing5.xml><?xml version="1.0" encoding="utf-8"?>
<c:userShapes xmlns:c="http://schemas.openxmlformats.org/drawingml/2006/chart">
  <cdr:relSizeAnchor xmlns:cdr="http://schemas.openxmlformats.org/drawingml/2006/chartDrawing">
    <cdr:from>
      <cdr:x>0.23155</cdr:x>
      <cdr:y>0.22104</cdr:y>
    </cdr:from>
    <cdr:to>
      <cdr:x>0.77338</cdr:x>
      <cdr:y>0.8206</cdr:y>
    </cdr:to>
    <cdr:sp macro="" textlink="">
      <cdr:nvSpPr>
        <cdr:cNvPr id="2" name="TextBox 1"/>
        <cdr:cNvSpPr txBox="1"/>
      </cdr:nvSpPr>
      <cdr:spPr>
        <a:xfrm xmlns:a="http://schemas.openxmlformats.org/drawingml/2006/main">
          <a:off x="683568" y="620688"/>
          <a:ext cx="1599530" cy="16835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200" b="1" dirty="0" smtClean="0">
              <a:solidFill>
                <a:srgbClr val="1084D2"/>
              </a:solidFill>
              <a:latin typeface="Times New Roman" pitchFamily="18" charset="0"/>
            </a:rPr>
            <a:t>26.6</a:t>
          </a:r>
          <a:r>
            <a:rPr lang="en-US" altLang="zh-CN" sz="3200" b="1" dirty="0" smtClean="0">
              <a:solidFill>
                <a:srgbClr val="1084D2"/>
              </a:solidFill>
              <a:latin typeface="Times New Roman" pitchFamily="18" charset="0"/>
            </a:rPr>
            <a:t>%</a:t>
          </a:r>
          <a:endParaRPr lang="en-US" altLang="zh-CN" sz="300" b="1" dirty="0" smtClean="0">
            <a:solidFill>
              <a:srgbClr val="1084D2"/>
            </a:solidFill>
            <a:latin typeface="Times New Roman" pitchFamily="18" charset="0"/>
            <a:ea typeface="宋体" pitchFamily="2" charset="-122"/>
            <a:cs typeface="Times New Roman" pitchFamily="18" charset="0"/>
          </a:endParaRPr>
        </a:p>
        <a:p xmlns:a="http://schemas.openxmlformats.org/drawingml/2006/main">
          <a:pPr algn="ctr"/>
          <a:endParaRPr lang="en-US" altLang="zh-CN" sz="700" dirty="0" smtClean="0">
            <a:solidFill>
              <a:srgbClr val="1084D2"/>
            </a:solidFill>
            <a:latin typeface="Times New Roman" pitchFamily="18" charset="0"/>
            <a:ea typeface="宋体" pitchFamily="2" charset="-122"/>
            <a:cs typeface="Times New Roman" pitchFamily="18" charset="0"/>
          </a:endParaRPr>
        </a:p>
        <a:p xmlns:a="http://schemas.openxmlformats.org/drawingml/2006/main">
          <a:pPr algn="ctr"/>
          <a:r>
            <a:rPr lang="zh-CN" altLang="en-US" sz="1600" dirty="0" smtClean="0">
              <a:solidFill>
                <a:srgbClr val="1084D2"/>
              </a:solidFill>
              <a:latin typeface="Times New Roman" pitchFamily="18" charset="0"/>
            </a:rPr>
            <a:t>The proportion of real estate in fixed assets investment</a:t>
          </a:r>
          <a:endParaRPr lang="en-US" sz="1600" dirty="0">
            <a:solidFill>
              <a:srgbClr val="1084D2"/>
            </a:solidFill>
            <a:latin typeface="Times New Roman" pitchFamily="18" charset="0"/>
            <a:ea typeface="宋体" pitchFamily="2" charset="-122"/>
            <a:cs typeface="Times New Roman" pitchFamily="18"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0.24384</cdr:x>
      <cdr:y>0.1954</cdr:y>
    </cdr:from>
    <cdr:to>
      <cdr:x>0.78567</cdr:x>
      <cdr:y>0.79496</cdr:y>
    </cdr:to>
    <cdr:sp macro="" textlink="">
      <cdr:nvSpPr>
        <cdr:cNvPr id="2" name="TextBox 1"/>
        <cdr:cNvSpPr txBox="1"/>
      </cdr:nvSpPr>
      <cdr:spPr>
        <a:xfrm xmlns:a="http://schemas.openxmlformats.org/drawingml/2006/main">
          <a:off x="719837" y="548680"/>
          <a:ext cx="1599530" cy="16835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200" b="1" dirty="0" smtClean="0">
              <a:solidFill>
                <a:srgbClr val="1084D2"/>
              </a:solidFill>
              <a:latin typeface="Times New Roman" pitchFamily="18" charset="0"/>
            </a:rPr>
            <a:t>26.6</a:t>
          </a:r>
          <a:r>
            <a:rPr lang="en-US" altLang="zh-CN" sz="3200" b="1" dirty="0" smtClean="0">
              <a:solidFill>
                <a:srgbClr val="1084D2"/>
              </a:solidFill>
              <a:latin typeface="Times New Roman" pitchFamily="18" charset="0"/>
            </a:rPr>
            <a:t>%</a:t>
          </a:r>
          <a:endParaRPr lang="en-US" altLang="zh-CN" sz="300" b="1" dirty="0" smtClean="0">
            <a:solidFill>
              <a:srgbClr val="1084D2"/>
            </a:solidFill>
            <a:latin typeface="Times New Roman" pitchFamily="18" charset="0"/>
            <a:ea typeface="宋体" pitchFamily="2" charset="-122"/>
            <a:cs typeface="Times New Roman" pitchFamily="18" charset="0"/>
          </a:endParaRPr>
        </a:p>
        <a:p xmlns:a="http://schemas.openxmlformats.org/drawingml/2006/main">
          <a:pPr algn="ctr"/>
          <a:endParaRPr lang="en-US" altLang="zh-CN" sz="700" dirty="0" smtClean="0">
            <a:solidFill>
              <a:srgbClr val="1084D2"/>
            </a:solidFill>
            <a:latin typeface="Times New Roman" pitchFamily="18" charset="0"/>
            <a:ea typeface="宋体" pitchFamily="2" charset="-122"/>
            <a:cs typeface="Times New Roman" pitchFamily="18" charset="0"/>
          </a:endParaRPr>
        </a:p>
        <a:p xmlns:a="http://schemas.openxmlformats.org/drawingml/2006/main">
          <a:pPr algn="ctr"/>
          <a:r>
            <a:rPr lang="zh-CN" altLang="en-US" sz="1600" dirty="0" smtClean="0">
              <a:solidFill>
                <a:srgbClr val="1084D2"/>
              </a:solidFill>
              <a:latin typeface="Times New Roman" pitchFamily="18" charset="0"/>
            </a:rPr>
            <a:t>The proportion of real estate in fixed assets investment</a:t>
          </a:r>
          <a:endParaRPr lang="en-US" sz="1600" dirty="0">
            <a:solidFill>
              <a:srgbClr val="1084D2"/>
            </a:solidFill>
            <a:latin typeface="Times New Roman" pitchFamily="18" charset="0"/>
            <a:ea typeface="宋体" pitchFamily="2" charset="-122"/>
            <a:cs typeface="Times New Roman" pitchFamily="18"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0.59375</cdr:x>
      <cdr:y>0.88627</cdr:y>
    </cdr:from>
    <cdr:to>
      <cdr:x>1</cdr:x>
      <cdr:y>1</cdr:y>
    </cdr:to>
    <cdr:sp macro="" textlink="">
      <cdr:nvSpPr>
        <cdr:cNvPr id="2" name="TextBox 1"/>
        <cdr:cNvSpPr txBox="1"/>
      </cdr:nvSpPr>
      <cdr:spPr>
        <a:xfrm xmlns:a="http://schemas.openxmlformats.org/drawingml/2006/main">
          <a:off x="2608040" y="2592288"/>
          <a:ext cx="1784448" cy="332656"/>
        </a:xfrm>
        <a:prstGeom xmlns:a="http://schemas.openxmlformats.org/drawingml/2006/main" prst="rect">
          <a:avLst/>
        </a:prstGeom>
        <a:solidFill xmlns:a="http://schemas.openxmlformats.org/drawingml/2006/main">
          <a:srgbClr val="F2F2F2"/>
        </a:solidFill>
      </cdr:spPr>
      <cdr:txBody>
        <a:bodyPr xmlns:a="http://schemas.openxmlformats.org/drawingml/2006/main" vertOverflow="clip" wrap="square" rtlCol="0"/>
        <a:lstStyle xmlns:a="http://schemas.openxmlformats.org/drawingml/2006/main"/>
        <a:p xmlns:a="http://schemas.openxmlformats.org/drawingml/2006/main">
          <a:r>
            <a:rPr lang="en-US" altLang="zh-CN" sz="800" dirty="0" smtClean="0"/>
            <a:t>Accumulative real estate sales YoY</a:t>
          </a:r>
          <a:endParaRPr lang="zh-CN" altLang="en-US" sz="800" dirty="0"/>
        </a:p>
      </cdr:txBody>
    </cdr:sp>
  </cdr:relSizeAnchor>
</c:userShapes>
</file>

<file path=ppt/drawings/drawing8.xml><?xml version="1.0" encoding="utf-8"?>
<c:userShapes xmlns:c="http://schemas.openxmlformats.org/drawingml/2006/chart">
  <cdr:relSizeAnchor xmlns:cdr="http://schemas.openxmlformats.org/drawingml/2006/chartDrawing">
    <cdr:from>
      <cdr:x>0.67066</cdr:x>
      <cdr:y>0.88873</cdr:y>
    </cdr:from>
    <cdr:to>
      <cdr:x>0.83424</cdr:x>
      <cdr:y>0.97976</cdr:y>
    </cdr:to>
    <cdr:sp macro="" textlink="">
      <cdr:nvSpPr>
        <cdr:cNvPr id="2" name="TextBox 1"/>
        <cdr:cNvSpPr txBox="1"/>
      </cdr:nvSpPr>
      <cdr:spPr>
        <a:xfrm xmlns:a="http://schemas.openxmlformats.org/drawingml/2006/main">
          <a:off x="2952196" y="2109062"/>
          <a:ext cx="720070" cy="216025"/>
        </a:xfrm>
        <a:prstGeom xmlns:a="http://schemas.openxmlformats.org/drawingml/2006/main" prst="rect">
          <a:avLst/>
        </a:prstGeom>
        <a:solidFill xmlns:a="http://schemas.openxmlformats.org/drawingml/2006/main">
          <a:srgbClr val="F2F2F2"/>
        </a:solidFill>
      </cdr:spPr>
      <cdr:txBody>
        <a:bodyPr xmlns:a="http://schemas.openxmlformats.org/drawingml/2006/main" vertOverflow="clip" wrap="square" rtlCol="0"/>
        <a:lstStyle xmlns:a="http://schemas.openxmlformats.org/drawingml/2006/main"/>
        <a:p xmlns:a="http://schemas.openxmlformats.org/drawingml/2006/main">
          <a:r>
            <a:rPr lang="en-US" altLang="zh-CN" sz="800" dirty="0" smtClean="0"/>
            <a:t>Opening rate</a:t>
          </a:r>
          <a:endParaRPr lang="zh-CN" altLang="en-US" sz="800" dirty="0"/>
        </a:p>
      </cdr:txBody>
    </cdr:sp>
  </cdr:relSizeAnchor>
</c:userShapes>
</file>

<file path=ppt/drawings/drawing9.xml><?xml version="1.0" encoding="utf-8"?>
<c:userShapes xmlns:c="http://schemas.openxmlformats.org/drawingml/2006/chart">
  <cdr:relSizeAnchor xmlns:cdr="http://schemas.openxmlformats.org/drawingml/2006/chartDrawing">
    <cdr:from>
      <cdr:x>0.63453</cdr:x>
      <cdr:y>0.8857</cdr:y>
    </cdr:from>
    <cdr:to>
      <cdr:x>0.81788</cdr:x>
      <cdr:y>1</cdr:y>
    </cdr:to>
    <cdr:sp macro="" textlink="">
      <cdr:nvSpPr>
        <cdr:cNvPr id="2" name="TextBox 1"/>
        <cdr:cNvSpPr txBox="1"/>
      </cdr:nvSpPr>
      <cdr:spPr>
        <a:xfrm xmlns:a="http://schemas.openxmlformats.org/drawingml/2006/main">
          <a:off x="2741150" y="2231968"/>
          <a:ext cx="792088" cy="288032"/>
        </a:xfrm>
        <a:prstGeom xmlns:a="http://schemas.openxmlformats.org/drawingml/2006/main" prst="rect">
          <a:avLst/>
        </a:prstGeom>
        <a:solidFill xmlns:a="http://schemas.openxmlformats.org/drawingml/2006/main">
          <a:srgbClr val="F2F2F2"/>
        </a:solidFill>
      </cdr:spPr>
      <cdr:txBody>
        <a:bodyPr xmlns:a="http://schemas.openxmlformats.org/drawingml/2006/main" vertOverflow="clip" wrap="square" rtlCol="0"/>
        <a:lstStyle xmlns:a="http://schemas.openxmlformats.org/drawingml/2006/main"/>
        <a:p xmlns:a="http://schemas.openxmlformats.org/drawingml/2006/main">
          <a:r>
            <a:rPr lang="en-US" altLang="zh-CN" sz="800" dirty="0" smtClean="0"/>
            <a:t>Net export</a:t>
          </a:r>
          <a:endParaRPr lang="zh-CN" altLang="en-US" sz="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2F6BC2-266F-4C83-B0BB-55FA39CE9518}" type="datetimeFigureOut">
              <a:rPr lang="en-US" smtClean="0"/>
              <a:pPr/>
              <a:t>5/27/2015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168E9-9869-4D67-BCD4-A4B840DF0E46}" type="slidenum">
              <a:rPr lang="en-US" smtClean="0"/>
              <a:pPr/>
              <a:t>‹#›</a:t>
            </a:fld>
            <a:endParaRPr lang="en-US" dirty="0"/>
          </a:p>
        </p:txBody>
      </p:sp>
    </p:spTree>
    <p:extLst>
      <p:ext uri="{BB962C8B-B14F-4D97-AF65-F5344CB8AC3E}">
        <p14:creationId xmlns:p14="http://schemas.microsoft.com/office/powerpoint/2010/main" val="3648759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money.163.com/keywords/6/b/65b07535653965b96848/1.html"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money.163.com/keywords/7/3/75354ef7/1.html"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E66A9846-E665-4BC1-9A49-E5A8591EABF5}" type="slidenum">
              <a:rPr lang="zh-CN" altLang="en-US" smtClean="0">
                <a:solidFill>
                  <a:prstClr val="black"/>
                </a:solidFill>
              </a:rPr>
              <a:pPr>
                <a:defRPr/>
              </a:pPr>
              <a:t>1</a:t>
            </a:fld>
            <a:endParaRPr lang="en-US" altLang="en-US" dirty="0">
              <a:solidFill>
                <a:prstClr val="black"/>
              </a:solidFill>
            </a:endParaRPr>
          </a:p>
        </p:txBody>
      </p:sp>
    </p:spTree>
    <p:extLst>
      <p:ext uri="{BB962C8B-B14F-4D97-AF65-F5344CB8AC3E}">
        <p14:creationId xmlns:p14="http://schemas.microsoft.com/office/powerpoint/2010/main" val="3546343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E66A9846-E665-4BC1-9A49-E5A8591EABF5}" type="slidenum">
              <a:rPr lang="zh-CN" altLang="en-US" smtClean="0">
                <a:solidFill>
                  <a:prstClr val="black"/>
                </a:solidFill>
              </a:rPr>
              <a:pPr>
                <a:defRPr/>
              </a:pPr>
              <a:t>19</a:t>
            </a:fld>
            <a:endParaRPr lang="en-US" altLang="en-US" dirty="0">
              <a:solidFill>
                <a:prstClr val="black"/>
              </a:solidFill>
            </a:endParaRPr>
          </a:p>
        </p:txBody>
      </p:sp>
    </p:spTree>
    <p:extLst>
      <p:ext uri="{BB962C8B-B14F-4D97-AF65-F5344CB8AC3E}">
        <p14:creationId xmlns:p14="http://schemas.microsoft.com/office/powerpoint/2010/main" val="230653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33168E9-9869-4D67-BCD4-A4B840DF0E46}" type="slidenum">
              <a:rPr lang="en-US" smtClean="0"/>
              <a:pPr/>
              <a:t>3</a:t>
            </a:fld>
            <a:endParaRPr lang="en-US" dirty="0"/>
          </a:p>
        </p:txBody>
      </p:sp>
    </p:spTree>
    <p:extLst>
      <p:ext uri="{BB962C8B-B14F-4D97-AF65-F5344CB8AC3E}">
        <p14:creationId xmlns:p14="http://schemas.microsoft.com/office/powerpoint/2010/main" val="194881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33168E9-9869-4D67-BCD4-A4B840DF0E46}" type="slidenum">
              <a:rPr lang="en-US" smtClean="0"/>
              <a:pPr/>
              <a:t>6</a:t>
            </a:fld>
            <a:endParaRPr lang="en-US" dirty="0"/>
          </a:p>
        </p:txBody>
      </p:sp>
    </p:spTree>
    <p:extLst>
      <p:ext uri="{BB962C8B-B14F-4D97-AF65-F5344CB8AC3E}">
        <p14:creationId xmlns:p14="http://schemas.microsoft.com/office/powerpoint/2010/main" val="1870823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dirty="0" smtClean="0">
              <a:solidFill>
                <a:srgbClr val="1084D2"/>
              </a:solidFill>
              <a:latin typeface="Times New Roman" pitchFamily="18" charset="0"/>
              <a:ea typeface="宋体" pitchFamily="2" charset="-122"/>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dirty="0" smtClean="0"/>
              <a:t> </a:t>
            </a:r>
            <a:endParaRPr lang="en-US" altLang="en-US" sz="1200" baseline="-3000" dirty="0" smtClean="0">
              <a:solidFill>
                <a:srgbClr val="1084D2"/>
              </a:solidFill>
              <a:latin typeface="Times New Roman" pitchFamily="18" charset="0"/>
              <a:ea typeface="宋体" pitchFamily="2" charset="-122"/>
              <a:cs typeface="Times New Roman" pitchFamily="18" charset="0"/>
            </a:endParaRPr>
          </a:p>
          <a:p>
            <a:endParaRPr lang="en-US" altLang="en-US" dirty="0"/>
          </a:p>
        </p:txBody>
      </p:sp>
      <p:sp>
        <p:nvSpPr>
          <p:cNvPr id="4" name="灯片编号占位符 3"/>
          <p:cNvSpPr>
            <a:spLocks noGrp="1"/>
          </p:cNvSpPr>
          <p:nvPr>
            <p:ph type="sldNum" sz="quarter" idx="10"/>
          </p:nvPr>
        </p:nvSpPr>
        <p:spPr/>
        <p:txBody>
          <a:bodyPr/>
          <a:lstStyle/>
          <a:p>
            <a:fld id="{533168E9-9869-4D67-BCD4-A4B840DF0E46}" type="slidenum">
              <a:rPr lang="en-US" smtClean="0"/>
              <a:pPr/>
              <a:t>10</a:t>
            </a:fld>
            <a:endParaRPr lang="en-US" dirty="0"/>
          </a:p>
        </p:txBody>
      </p:sp>
    </p:spTree>
    <p:extLst>
      <p:ext uri="{BB962C8B-B14F-4D97-AF65-F5344CB8AC3E}">
        <p14:creationId xmlns:p14="http://schemas.microsoft.com/office/powerpoint/2010/main" val="156565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dirty="0" smtClean="0"/>
              <a:t> </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rPr>
              <a:t>   </a:t>
            </a:r>
            <a:endParaRPr lang="en-US" altLang="zh-CN" sz="1200" b="0" i="0" kern="1200" dirty="0" smtClean="0">
              <a:solidFill>
                <a:schemeClr val="tx1"/>
              </a:solidFill>
              <a:effectLst/>
              <a:latin typeface="+mn-lt"/>
              <a:ea typeface="+mn-ea"/>
              <a:cs typeface="+mn-cs"/>
            </a:endParaRPr>
          </a:p>
          <a:p>
            <a:endParaRPr lang="en-US" altLang="zh-CN" sz="1200" b="0" i="0" kern="1200" dirty="0" smtClean="0">
              <a:solidFill>
                <a:schemeClr val="tx1"/>
              </a:solidFill>
              <a:effectLst/>
              <a:latin typeface="+mn-lt"/>
              <a:ea typeface="+mn-ea"/>
              <a:cs typeface="+mn-cs"/>
            </a:endParaRPr>
          </a:p>
          <a:p>
            <a:endParaRPr lang="en-US" altLang="en-US" dirty="0"/>
          </a:p>
        </p:txBody>
      </p:sp>
      <p:sp>
        <p:nvSpPr>
          <p:cNvPr id="4" name="灯片编号占位符 3"/>
          <p:cNvSpPr>
            <a:spLocks noGrp="1"/>
          </p:cNvSpPr>
          <p:nvPr>
            <p:ph type="sldNum" sz="quarter" idx="10"/>
          </p:nvPr>
        </p:nvSpPr>
        <p:spPr/>
        <p:txBody>
          <a:bodyPr/>
          <a:lstStyle/>
          <a:p>
            <a:fld id="{533168E9-9869-4D67-BCD4-A4B840DF0E46}" type="slidenum">
              <a:rPr lang="en-US" smtClean="0"/>
              <a:pPr/>
              <a:t>12</a:t>
            </a:fld>
            <a:endParaRPr lang="en-US" dirty="0"/>
          </a:p>
        </p:txBody>
      </p:sp>
    </p:spTree>
    <p:extLst>
      <p:ext uri="{BB962C8B-B14F-4D97-AF65-F5344CB8AC3E}">
        <p14:creationId xmlns:p14="http://schemas.microsoft.com/office/powerpoint/2010/main" val="721686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dirty="0" smtClean="0"/>
              <a:t> </a:t>
            </a:r>
            <a:r>
              <a:rPr lang="zh-CN" altLang="en-US" sz="1200" b="0" i="0" kern="1200" dirty="0" smtClean="0">
                <a:solidFill>
                  <a:schemeClr val="tx1"/>
                </a:solidFill>
                <a:effectLst/>
                <a:latin typeface="+mn-lt"/>
              </a:rPr>
              <a:t>  </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rPr>
              <a:t> </a:t>
            </a:r>
          </a:p>
          <a:p>
            <a:endParaRPr lang="en-US" altLang="en-US" dirty="0"/>
          </a:p>
        </p:txBody>
      </p:sp>
      <p:sp>
        <p:nvSpPr>
          <p:cNvPr id="4" name="灯片编号占位符 3"/>
          <p:cNvSpPr>
            <a:spLocks noGrp="1"/>
          </p:cNvSpPr>
          <p:nvPr>
            <p:ph type="sldNum" sz="quarter" idx="10"/>
          </p:nvPr>
        </p:nvSpPr>
        <p:spPr/>
        <p:txBody>
          <a:bodyPr/>
          <a:lstStyle/>
          <a:p>
            <a:fld id="{533168E9-9869-4D67-BCD4-A4B840DF0E46}" type="slidenum">
              <a:rPr lang="en-US" smtClean="0"/>
              <a:pPr/>
              <a:t>13</a:t>
            </a:fld>
            <a:endParaRPr lang="en-US" dirty="0"/>
          </a:p>
        </p:txBody>
      </p:sp>
    </p:spTree>
    <p:extLst>
      <p:ext uri="{BB962C8B-B14F-4D97-AF65-F5344CB8AC3E}">
        <p14:creationId xmlns:p14="http://schemas.microsoft.com/office/powerpoint/2010/main" val="3814684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b="0" i="0" kern="1200" dirty="0" smtClean="0">
                <a:solidFill>
                  <a:schemeClr val="tx1"/>
                </a:solidFill>
                <a:effectLst/>
                <a:latin typeface="+mn-lt"/>
              </a:rPr>
              <a:t>六大试点企业：国家开发投资公司、中粮集团、中国医药集团总公司、中国建筑材料集团有限公司、中国节能环保集团公司、新兴际华集团有限公司</a:t>
            </a:r>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33168E9-9869-4D67-BCD4-A4B840DF0E46}" type="slidenum">
              <a:rPr lang="en-US" smtClean="0"/>
              <a:pPr/>
              <a:t>14</a:t>
            </a:fld>
            <a:endParaRPr lang="en-US" dirty="0"/>
          </a:p>
        </p:txBody>
      </p:sp>
    </p:spTree>
    <p:extLst>
      <p:ext uri="{BB962C8B-B14F-4D97-AF65-F5344CB8AC3E}">
        <p14:creationId xmlns:p14="http://schemas.microsoft.com/office/powerpoint/2010/main" val="2547740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b="0" i="0" kern="1200" dirty="0" smtClean="0">
                <a:solidFill>
                  <a:schemeClr val="tx1"/>
                </a:solidFill>
                <a:effectLst/>
                <a:latin typeface="+mn-lt"/>
              </a:rPr>
              <a:t>要素市场改革：</a:t>
            </a:r>
            <a:endParaRPr lang="en-US" altLang="zh-CN" sz="1200" b="0" i="0" kern="1200" dirty="0" smtClean="0">
              <a:solidFill>
                <a:schemeClr val="tx1"/>
              </a:solidFill>
              <a:effectLst/>
              <a:latin typeface="+mn-lt"/>
              <a:ea typeface="+mn-ea"/>
              <a:cs typeface="+mn-cs"/>
            </a:endParaRPr>
          </a:p>
          <a:p>
            <a:r>
              <a:rPr lang="zh-CN" altLang="en-US" sz="1200" b="0" i="0" u="sng" kern="1200" dirty="0" smtClean="0">
                <a:solidFill>
                  <a:schemeClr val="tx1"/>
                </a:solidFill>
                <a:effectLst/>
                <a:latin typeface="+mn-lt"/>
                <a:hlinkClick r:id="rId3" tooltip="新电改方案"/>
              </a:rPr>
              <a:t>新电改方案</a:t>
            </a:r>
            <a:r>
              <a:rPr lang="zh-CN" altLang="en-US" sz="1200" b="0" i="0" kern="1200" dirty="0" smtClean="0">
                <a:solidFill>
                  <a:schemeClr val="tx1"/>
                </a:solidFill>
                <a:effectLst/>
                <a:latin typeface="+mn-lt"/>
              </a:rPr>
              <a:t>已于</a:t>
            </a:r>
            <a:r>
              <a:rPr lang="en-US" altLang="zh-CN" sz="1200" b="0" i="0" kern="1200" dirty="0" smtClean="0">
                <a:solidFill>
                  <a:schemeClr val="tx1"/>
                </a:solidFill>
                <a:effectLst/>
                <a:latin typeface="+mn-lt"/>
              </a:rPr>
              <a:t>2014</a:t>
            </a:r>
            <a:r>
              <a:rPr lang="zh-CN" altLang="en-US" sz="1200" b="0" i="0" kern="1200" dirty="0" smtClean="0">
                <a:solidFill>
                  <a:schemeClr val="tx1"/>
                </a:solidFill>
                <a:effectLst/>
                <a:latin typeface="+mn-lt"/>
              </a:rPr>
              <a:t>年</a:t>
            </a:r>
            <a:r>
              <a:rPr lang="en-US" altLang="zh-CN" sz="1200" b="0" i="0" kern="1200" dirty="0" smtClean="0">
                <a:solidFill>
                  <a:schemeClr val="tx1"/>
                </a:solidFill>
                <a:effectLst/>
                <a:latin typeface="+mn-lt"/>
              </a:rPr>
              <a:t>11</a:t>
            </a:r>
            <a:r>
              <a:rPr lang="zh-CN" altLang="en-US" sz="1200" b="0" i="0" kern="1200" dirty="0" smtClean="0">
                <a:solidFill>
                  <a:schemeClr val="tx1"/>
                </a:solidFill>
                <a:effectLst/>
                <a:latin typeface="+mn-lt"/>
              </a:rPr>
              <a:t>月正式上报中央，方案的核心内容是确立电网企业新的盈利模式，不再以上网及销售</a:t>
            </a:r>
            <a:r>
              <a:rPr lang="zh-CN" altLang="en-US" sz="1200" b="0" i="0" u="sng" kern="1200" dirty="0" smtClean="0">
                <a:solidFill>
                  <a:schemeClr val="tx1"/>
                </a:solidFill>
                <a:effectLst/>
                <a:latin typeface="+mn-lt"/>
                <a:hlinkClick r:id="rId4" tooltip="电价"/>
              </a:rPr>
              <a:t>电价</a:t>
            </a:r>
            <a:r>
              <a:rPr lang="zh-CN" altLang="en-US" sz="1200" b="0" i="0" kern="1200" dirty="0" smtClean="0">
                <a:solidFill>
                  <a:schemeClr val="tx1"/>
                </a:solidFill>
                <a:effectLst/>
                <a:latin typeface="+mn-lt"/>
              </a:rPr>
              <a:t>差作为收入来源，而是按照政府核定的输配电价收取过网费。 按照上报的方案，未来发电计划、电价要放开，配电侧和售电侧的增量部分也要放开，允许社会和民间资本进入。</a:t>
            </a:r>
            <a:endParaRPr lang="en-US" altLang="zh-CN"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smtClean="0">
                <a:solidFill>
                  <a:schemeClr val="tx1"/>
                </a:solidFill>
                <a:effectLst/>
                <a:latin typeface="+mn-lt"/>
              </a:rPr>
              <a:t>2014</a:t>
            </a:r>
            <a:r>
              <a:rPr lang="zh-CN" altLang="en-US" sz="1200" b="0" i="0" kern="1200" dirty="0" smtClean="0">
                <a:solidFill>
                  <a:schemeClr val="tx1"/>
                </a:solidFill>
                <a:effectLst/>
                <a:latin typeface="+mn-lt"/>
              </a:rPr>
              <a:t>年</a:t>
            </a:r>
            <a:r>
              <a:rPr lang="en-US" altLang="zh-CN" sz="1200" b="0" i="0" kern="1200" dirty="0" smtClean="0">
                <a:solidFill>
                  <a:schemeClr val="tx1"/>
                </a:solidFill>
                <a:effectLst/>
                <a:latin typeface="+mn-lt"/>
              </a:rPr>
              <a:t>11</a:t>
            </a:r>
            <a:r>
              <a:rPr lang="zh-CN" altLang="en-US" sz="1200" b="0" i="0" kern="1200" dirty="0" smtClean="0">
                <a:solidFill>
                  <a:schemeClr val="tx1"/>
                </a:solidFill>
                <a:effectLst/>
                <a:latin typeface="+mn-lt"/>
              </a:rPr>
              <a:t>月</a:t>
            </a:r>
            <a:r>
              <a:rPr lang="en-US" altLang="zh-CN" sz="1200" b="0" i="0" kern="1200" dirty="0" smtClean="0">
                <a:solidFill>
                  <a:schemeClr val="tx1"/>
                </a:solidFill>
                <a:effectLst/>
                <a:latin typeface="+mn-lt"/>
              </a:rPr>
              <a:t>26</a:t>
            </a:r>
            <a:r>
              <a:rPr lang="zh-CN" altLang="en-US" sz="1200" b="0" i="0" kern="1200" dirty="0" smtClean="0">
                <a:solidFill>
                  <a:schemeClr val="tx1"/>
                </a:solidFill>
                <a:effectLst/>
                <a:latin typeface="+mn-lt"/>
              </a:rPr>
              <a:t>日国务院公布</a:t>
            </a:r>
            <a:r>
              <a:rPr lang="en-US" altLang="zh-CN" sz="1200" b="0" i="0" kern="1200" dirty="0" smtClean="0">
                <a:solidFill>
                  <a:schemeClr val="tx1"/>
                </a:solidFill>
                <a:effectLst/>
                <a:latin typeface="+mn-lt"/>
              </a:rPr>
              <a:t>《</a:t>
            </a:r>
            <a:r>
              <a:rPr lang="zh-CN" altLang="en-US" sz="1200" b="0" i="0" kern="1200" dirty="0" smtClean="0">
                <a:solidFill>
                  <a:schemeClr val="tx1"/>
                </a:solidFill>
                <a:effectLst/>
                <a:latin typeface="+mn-lt"/>
              </a:rPr>
              <a:t>国务院关于创新重点领域投融资机制鼓励社会投资的指导意见</a:t>
            </a:r>
            <a:r>
              <a:rPr lang="en-US" altLang="zh-CN" sz="1200" b="0" i="0" kern="1200" dirty="0" smtClean="0">
                <a:solidFill>
                  <a:schemeClr val="tx1"/>
                </a:solidFill>
                <a:effectLst/>
                <a:latin typeface="+mn-lt"/>
              </a:rPr>
              <a:t>》</a:t>
            </a:r>
            <a:r>
              <a:rPr lang="zh-CN" altLang="en-US" sz="1200" b="0" i="0" kern="1200" dirty="0" smtClean="0">
                <a:solidFill>
                  <a:schemeClr val="tx1"/>
                </a:solidFill>
                <a:effectLst/>
                <a:latin typeface="+mn-lt"/>
              </a:rPr>
              <a:t>，提出放宽市场准入，提出了进一步创新生态环保投资运营机制、鼓励社会资本投资运营农业和水利工程、推进市政基础设施投资运营市场化、改革完善交通投融资机制、鼓励社会资本加强能源设施投资、推进信息和民用空间基础设施投资主体多元化、鼓励社会资本加大社会事业投资力度等</a:t>
            </a:r>
            <a:r>
              <a:rPr lang="en-US" altLang="zh-CN" sz="1200" b="0" i="0" kern="1200" dirty="0" smtClean="0">
                <a:solidFill>
                  <a:schemeClr val="tx1"/>
                </a:solidFill>
                <a:effectLst/>
                <a:latin typeface="+mn-lt"/>
              </a:rPr>
              <a:t>7</a:t>
            </a:r>
            <a:r>
              <a:rPr lang="zh-CN" altLang="en-US" sz="1200" b="0" i="0" kern="1200" dirty="0" smtClean="0">
                <a:solidFill>
                  <a:schemeClr val="tx1"/>
                </a:solidFill>
                <a:effectLst/>
                <a:latin typeface="+mn-lt"/>
              </a:rPr>
              <a:t>个方面的重大措施</a:t>
            </a:r>
            <a:endParaRPr lang="en-US" altLang="en-US" dirty="0" smtClean="0"/>
          </a:p>
          <a:p>
            <a:endParaRPr lang="en-US" altLang="en-US" dirty="0"/>
          </a:p>
        </p:txBody>
      </p:sp>
      <p:sp>
        <p:nvSpPr>
          <p:cNvPr id="4" name="灯片编号占位符 3"/>
          <p:cNvSpPr>
            <a:spLocks noGrp="1"/>
          </p:cNvSpPr>
          <p:nvPr>
            <p:ph type="sldNum" sz="quarter" idx="10"/>
          </p:nvPr>
        </p:nvSpPr>
        <p:spPr/>
        <p:txBody>
          <a:bodyPr/>
          <a:lstStyle/>
          <a:p>
            <a:fld id="{533168E9-9869-4D67-BCD4-A4B840DF0E46}" type="slidenum">
              <a:rPr lang="en-US" smtClean="0"/>
              <a:pPr/>
              <a:t>15</a:t>
            </a:fld>
            <a:endParaRPr lang="en-US" dirty="0"/>
          </a:p>
        </p:txBody>
      </p:sp>
    </p:spTree>
    <p:extLst>
      <p:ext uri="{BB962C8B-B14F-4D97-AF65-F5344CB8AC3E}">
        <p14:creationId xmlns:p14="http://schemas.microsoft.com/office/powerpoint/2010/main" val="434083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2014</a:t>
            </a:r>
            <a:r>
              <a:rPr lang="zh-CN" altLang="en-US" dirty="0" smtClean="0"/>
              <a:t>年</a:t>
            </a:r>
            <a:r>
              <a:rPr lang="en-US" altLang="zh-CN" dirty="0" smtClean="0"/>
              <a:t>7</a:t>
            </a:r>
            <a:r>
              <a:rPr lang="zh-CN" altLang="en-US" dirty="0" smtClean="0"/>
              <a:t>月</a:t>
            </a:r>
            <a:r>
              <a:rPr lang="en-US" altLang="zh-CN" dirty="0" smtClean="0"/>
              <a:t>31</a:t>
            </a:r>
            <a:r>
              <a:rPr lang="zh-CN" altLang="en-US" dirty="0" smtClean="0"/>
              <a:t>日，国务院</a:t>
            </a:r>
            <a:r>
              <a:rPr lang="en-US" altLang="zh-CN" dirty="0" smtClean="0"/>
              <a:t>《</a:t>
            </a:r>
            <a:r>
              <a:rPr lang="zh-CN" altLang="en-US" dirty="0" smtClean="0"/>
              <a:t>关于进一步推进户籍制度改革的意见</a:t>
            </a:r>
            <a:r>
              <a:rPr lang="en-US" altLang="zh-CN" dirty="0" smtClean="0"/>
              <a:t>》</a:t>
            </a:r>
            <a:r>
              <a:rPr lang="zh-CN" altLang="en-US" dirty="0" smtClean="0"/>
              <a:t>（以下简称</a:t>
            </a:r>
            <a:r>
              <a:rPr lang="en-US" altLang="zh-CN" dirty="0" smtClean="0"/>
              <a:t>《</a:t>
            </a:r>
            <a:r>
              <a:rPr lang="zh-CN" altLang="en-US" dirty="0" smtClean="0"/>
              <a:t>意见</a:t>
            </a:r>
            <a:r>
              <a:rPr lang="en-US" altLang="zh-CN" dirty="0" smtClean="0"/>
              <a:t>》</a:t>
            </a:r>
            <a:r>
              <a:rPr lang="zh-CN" altLang="en-US" dirty="0" smtClean="0"/>
              <a:t>）明确提出终结“农业户口”与“非农业户口”的区分。 “农”与“非农”都不存在了，“农转非”也终将逝去。</a:t>
            </a:r>
            <a:endParaRPr lang="en-US" altLang="zh-CN" dirty="0" smtClean="0"/>
          </a:p>
          <a:p>
            <a:r>
              <a:rPr lang="en-US" altLang="zh-CN" dirty="0" smtClean="0"/>
              <a:t>11</a:t>
            </a:r>
            <a:r>
              <a:rPr lang="zh-CN" altLang="en-US" dirty="0" smtClean="0"/>
              <a:t>月</a:t>
            </a:r>
            <a:r>
              <a:rPr lang="en-US" altLang="zh-CN" dirty="0" smtClean="0"/>
              <a:t>20</a:t>
            </a:r>
            <a:r>
              <a:rPr lang="zh-CN" altLang="en-US" dirty="0" smtClean="0"/>
              <a:t>日，中共中央办公厅、国务院办公厅印发</a:t>
            </a:r>
            <a:r>
              <a:rPr lang="en-US" altLang="zh-CN" dirty="0" smtClean="0"/>
              <a:t>《</a:t>
            </a:r>
            <a:r>
              <a:rPr lang="zh-CN" altLang="en-US" dirty="0" smtClean="0"/>
              <a:t>关于引导农村土地经营权有序流转发展农业适度规模经营的意见</a:t>
            </a:r>
            <a:r>
              <a:rPr lang="en-US" altLang="zh-CN" dirty="0" smtClean="0"/>
              <a:t>》</a:t>
            </a:r>
            <a:r>
              <a:rPr lang="zh-CN" altLang="en-US" dirty="0" smtClean="0"/>
              <a:t>（下称</a:t>
            </a:r>
            <a:r>
              <a:rPr lang="en-US" altLang="zh-CN" dirty="0" smtClean="0"/>
              <a:t>《</a:t>
            </a:r>
            <a:r>
              <a:rPr lang="zh-CN" altLang="en-US" dirty="0" smtClean="0"/>
              <a:t>意见</a:t>
            </a:r>
            <a:r>
              <a:rPr lang="en-US" altLang="zh-CN" dirty="0" smtClean="0"/>
              <a:t>》</a:t>
            </a:r>
            <a:r>
              <a:rPr lang="zh-CN" altLang="en-US" dirty="0" smtClean="0"/>
              <a:t>）。 文件提出，以经营规模适度为目标促进粮食增产与农民增收；以农户家庭经营为基础积极培育新型农业经营主体；以尊重农民意愿为前提引导土地规范有序流转；计划用</a:t>
            </a:r>
            <a:r>
              <a:rPr lang="en-US" altLang="zh-CN" dirty="0" smtClean="0"/>
              <a:t>5</a:t>
            </a:r>
            <a:r>
              <a:rPr lang="zh-CN" altLang="en-US" dirty="0" smtClean="0"/>
              <a:t>年左右时间基本完成土地承包经营权确权登记颁证工作。</a:t>
            </a:r>
            <a:r>
              <a:rPr dirty="0" smtClean="0"/>
              <a:t> </a:t>
            </a:r>
            <a:r>
              <a:rPr lang="en-US" altLang="zh-CN" dirty="0" smtClean="0"/>
              <a:t>《</a:t>
            </a:r>
            <a:r>
              <a:rPr lang="zh-CN" altLang="en-US" dirty="0" smtClean="0"/>
              <a:t>意见</a:t>
            </a:r>
            <a:r>
              <a:rPr lang="en-US" altLang="zh-CN" dirty="0" smtClean="0"/>
              <a:t>》</a:t>
            </a:r>
            <a:r>
              <a:rPr lang="zh-CN" altLang="en-US" smtClean="0"/>
              <a:t>提出，坚持农村土地集体所有，实现所有权、承包权、经营权“三权分置”，引导土地经营权有序流转。 加快培育新型农业经营主体，鼓励各地整合涉农资金建设连片高标准农田，并优先流向家庭农场、专业大户等规模经营农户。</a:t>
            </a:r>
          </a:p>
          <a:p>
            <a:endParaRPr lang="en-US" altLang="en-US" dirty="0"/>
          </a:p>
        </p:txBody>
      </p:sp>
      <p:sp>
        <p:nvSpPr>
          <p:cNvPr id="4" name="灯片编号占位符 3"/>
          <p:cNvSpPr>
            <a:spLocks noGrp="1"/>
          </p:cNvSpPr>
          <p:nvPr>
            <p:ph type="sldNum" sz="quarter" idx="10"/>
          </p:nvPr>
        </p:nvSpPr>
        <p:spPr/>
        <p:txBody>
          <a:bodyPr/>
          <a:lstStyle/>
          <a:p>
            <a:fld id="{533168E9-9869-4D67-BCD4-A4B840DF0E46}" type="slidenum">
              <a:rPr lang="en-US" smtClean="0"/>
              <a:pPr/>
              <a:t>16</a:t>
            </a:fld>
            <a:endParaRPr lang="en-US" dirty="0"/>
          </a:p>
        </p:txBody>
      </p:sp>
    </p:spTree>
    <p:extLst>
      <p:ext uri="{BB962C8B-B14F-4D97-AF65-F5344CB8AC3E}">
        <p14:creationId xmlns:p14="http://schemas.microsoft.com/office/powerpoint/2010/main" val="3414515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758181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76658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926686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封面">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3232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目录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1728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过渡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8891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封面">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3232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目录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1728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过渡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8891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pic>
        <p:nvPicPr>
          <p:cNvPr id="4" name="Picture 6" descr="Untitled-9"/>
          <p:cNvPicPr>
            <a:picLocks noChangeAspect="1" noChangeArrowheads="1"/>
          </p:cNvPicPr>
          <p:nvPr userDrawn="1"/>
        </p:nvPicPr>
        <p:blipFill>
          <a:blip r:embed="rId2" cstate="print"/>
          <a:srcRect/>
          <a:stretch>
            <a:fillRect/>
          </a:stretch>
        </p:blipFill>
        <p:spPr bwMode="auto">
          <a:xfrm>
            <a:off x="7510463" y="6496050"/>
            <a:ext cx="1511300" cy="239713"/>
          </a:xfrm>
          <a:prstGeom prst="rect">
            <a:avLst/>
          </a:prstGeom>
          <a:noFill/>
          <a:ln w="9525">
            <a:noFill/>
            <a:miter lim="800000"/>
            <a:headEnd/>
            <a:tailEnd/>
          </a:ln>
        </p:spPr>
      </p:pic>
      <p:sp>
        <p:nvSpPr>
          <p:cNvPr id="5" name="Text Box 10"/>
          <p:cNvSpPr txBox="1">
            <a:spLocks noChangeArrowheads="1"/>
          </p:cNvSpPr>
          <p:nvPr userDrawn="1"/>
        </p:nvSpPr>
        <p:spPr bwMode="auto">
          <a:xfrm>
            <a:off x="450850" y="787400"/>
            <a:ext cx="8264525" cy="9525"/>
          </a:xfrm>
          <a:prstGeom prst="rect">
            <a:avLst/>
          </a:prstGeom>
          <a:solidFill>
            <a:srgbClr val="4C6C9C"/>
          </a:solidFill>
          <a:ln w="9525">
            <a:solidFill>
              <a:srgbClr val="4C6C9C"/>
            </a:solidFill>
            <a:miter lim="800000"/>
            <a:headEnd/>
            <a:tailEnd/>
          </a:ln>
          <a:effectLst/>
        </p:spPr>
        <p:txBody>
          <a:bodyPr>
            <a:spAutoFit/>
          </a:bodyPr>
          <a:lstStyle/>
          <a:p>
            <a:pPr>
              <a:lnSpc>
                <a:spcPct val="0"/>
              </a:lnSpc>
              <a:defRPr/>
            </a:pPr>
            <a:endParaRPr lang="zh-CN" altLang="zh-CN">
              <a:solidFill>
                <a:prstClr val="black"/>
              </a:solidFill>
              <a:latin typeface="Arial" pitchFamily="34" charset="0"/>
            </a:endParaRPr>
          </a:p>
        </p:txBody>
      </p:sp>
      <p:sp>
        <p:nvSpPr>
          <p:cNvPr id="11" name="Rectangle 2"/>
          <p:cNvSpPr>
            <a:spLocks noGrp="1" noChangeArrowheads="1"/>
          </p:cNvSpPr>
          <p:nvPr>
            <p:ph type="title"/>
          </p:nvPr>
        </p:nvSpPr>
        <p:spPr bwMode="auto">
          <a:xfrm>
            <a:off x="314626" y="39515"/>
            <a:ext cx="8400778" cy="777875"/>
          </a:xfrm>
          <a:prstGeom prst="rect">
            <a:avLst/>
          </a:prstGeom>
          <a:noFill/>
          <a:ln w="9525">
            <a:noFill/>
            <a:miter lim="800000"/>
            <a:headEnd/>
            <a:tailEnd/>
          </a:ln>
        </p:spPr>
        <p:txBody>
          <a:bodyPr>
            <a:normAutofit/>
          </a:bodyPr>
          <a:lstStyle>
            <a:lvl1pPr algn="l">
              <a:defRPr sz="3200" b="1">
                <a:solidFill>
                  <a:srgbClr val="364D6E"/>
                </a:solidFill>
                <a:latin typeface="楷体" pitchFamily="49" charset="-122"/>
                <a:ea typeface="楷体" pitchFamily="49" charset="-122"/>
              </a:defRPr>
            </a:lvl1pPr>
          </a:lstStyle>
          <a:p>
            <a:pPr lvl="0"/>
            <a:r>
              <a:rPr lang="zh-CN" altLang="en-US" smtClean="0"/>
              <a:t>单击此处编辑母版标题样式</a:t>
            </a:r>
            <a:endParaRPr lang="zh-CN" altLang="en-US" dirty="0" smtClean="0"/>
          </a:p>
        </p:txBody>
      </p:sp>
      <p:sp>
        <p:nvSpPr>
          <p:cNvPr id="13" name="内容占位符 12"/>
          <p:cNvSpPr>
            <a:spLocks noGrp="1"/>
          </p:cNvSpPr>
          <p:nvPr>
            <p:ph sz="quarter" idx="10"/>
          </p:nvPr>
        </p:nvSpPr>
        <p:spPr>
          <a:xfrm>
            <a:off x="356400" y="928800"/>
            <a:ext cx="8359004" cy="285750"/>
          </a:xfrm>
        </p:spPr>
        <p:txBody>
          <a:bodyPr>
            <a:noAutofit/>
          </a:bodyPr>
          <a:lstStyle>
            <a:lvl1pPr>
              <a:buNone/>
              <a:defRPr sz="1800" b="1" i="1">
                <a:solidFill>
                  <a:schemeClr val="tx2"/>
                </a:solidFill>
                <a:latin typeface="楷体" pitchFamily="49" charset="-122"/>
                <a:ea typeface="楷体" pitchFamily="49" charset="-122"/>
              </a:defRPr>
            </a:lvl1pPr>
          </a:lstStyle>
          <a:p>
            <a:pPr lvl="0"/>
            <a:r>
              <a:rPr lang="zh-CN" altLang="en-US" smtClean="0"/>
              <a:t>单击此处编辑母版文本样式</a:t>
            </a:r>
          </a:p>
        </p:txBody>
      </p:sp>
    </p:spTree>
    <p:extLst>
      <p:ext uri="{BB962C8B-B14F-4D97-AF65-F5344CB8AC3E}">
        <p14:creationId xmlns:p14="http://schemas.microsoft.com/office/powerpoint/2010/main" val="150916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324198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97943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252701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102134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150185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3359439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212539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AFD33-341D-438E-97C3-A71A57E0F232}" type="datetimeFigureOut">
              <a:rPr lang="en-US" smtClean="0"/>
              <a:pPr/>
              <a:t>5/27/2015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210083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AFD33-341D-438E-97C3-A71A57E0F232}" type="datetimeFigureOut">
              <a:rPr lang="en-US" smtClean="0"/>
              <a:pPr/>
              <a:t>5/27/2015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AEBA1-C217-4035-AD2E-B505A88E9E15}" type="slidenum">
              <a:rPr lang="en-US" smtClean="0"/>
              <a:pPr/>
              <a:t>‹#›</a:t>
            </a:fld>
            <a:endParaRPr lang="en-US" dirty="0"/>
          </a:p>
        </p:txBody>
      </p:sp>
    </p:spTree>
    <p:extLst>
      <p:ext uri="{BB962C8B-B14F-4D97-AF65-F5344CB8AC3E}">
        <p14:creationId xmlns:p14="http://schemas.microsoft.com/office/powerpoint/2010/main" val="48962870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664" r:id="rId15"/>
    <p:sldLayoutId id="2147483665" r:id="rId16"/>
    <p:sldLayoutId id="2147483666" r:id="rId17"/>
    <p:sldLayoutId id="2147483721"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15.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18.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mailto:lincaiyi@gtjas.com"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chart" Target="../charts/chart8.xml"/><Relationship Id="rId5" Type="http://schemas.openxmlformats.org/officeDocument/2006/relationships/chart" Target="../charts/chart7.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34.jpg"/>
          <p:cNvPicPr>
            <a:picLocks noChangeAspect="1"/>
          </p:cNvPicPr>
          <p:nvPr/>
        </p:nvPicPr>
        <p:blipFill>
          <a:blip r:embed="rId3" cstate="print">
            <a:duotone>
              <a:schemeClr val="accent1">
                <a:shade val="45000"/>
                <a:satMod val="135000"/>
              </a:schemeClr>
              <a:prstClr val="white"/>
            </a:duotone>
          </a:blip>
          <a:stretch>
            <a:fillRect/>
          </a:stretch>
        </p:blipFill>
        <p:spPr>
          <a:xfrm>
            <a:off x="32828" y="50764"/>
            <a:ext cx="9144000" cy="6858000"/>
          </a:xfrm>
          <a:prstGeom prst="rect">
            <a:avLst/>
          </a:prstGeom>
        </p:spPr>
      </p:pic>
      <p:sp>
        <p:nvSpPr>
          <p:cNvPr id="14339" name="TextBox 5"/>
          <p:cNvSpPr txBox="1">
            <a:spLocks noChangeArrowheads="1"/>
          </p:cNvSpPr>
          <p:nvPr/>
        </p:nvSpPr>
        <p:spPr bwMode="auto">
          <a:xfrm>
            <a:off x="3670834" y="4372148"/>
            <a:ext cx="4723432" cy="1338828"/>
          </a:xfrm>
          <a:prstGeom prst="rect">
            <a:avLst/>
          </a:prstGeom>
          <a:noFill/>
          <a:ln w="9525">
            <a:noFill/>
            <a:miter lim="800000"/>
            <a:headEnd/>
            <a:tailEnd/>
          </a:ln>
        </p:spPr>
        <p:txBody>
          <a:bodyPr wrap="square">
            <a:spAutoFit/>
          </a:bodyPr>
          <a:lstStyle/>
          <a:p>
            <a:pPr algn="ctr" fontAlgn="base">
              <a:lnSpc>
                <a:spcPct val="150000"/>
              </a:lnSpc>
              <a:spcBef>
                <a:spcPct val="0"/>
              </a:spcBef>
              <a:spcAft>
                <a:spcPct val="0"/>
              </a:spcAft>
            </a:pPr>
            <a:r>
              <a:rPr lang="zh-CN" altLang="en-US" dirty="0">
                <a:solidFill>
                  <a:srgbClr val="1F497D"/>
                </a:solidFill>
                <a:cs typeface="+mn-ea"/>
                <a:sym typeface="+mn-lt"/>
              </a:rPr>
              <a:t>Chief Economist of Guotai Junan Securities</a:t>
            </a:r>
            <a:endParaRPr lang="en-US" altLang="zh-CN" dirty="0">
              <a:solidFill>
                <a:srgbClr val="1F497D"/>
              </a:solidFill>
              <a:cs typeface="+mn-ea"/>
              <a:sym typeface="+mn-lt"/>
            </a:endParaRPr>
          </a:p>
          <a:p>
            <a:pPr algn="ctr" fontAlgn="base">
              <a:lnSpc>
                <a:spcPct val="150000"/>
              </a:lnSpc>
              <a:spcBef>
                <a:spcPct val="0"/>
              </a:spcBef>
              <a:spcAft>
                <a:spcPct val="0"/>
              </a:spcAft>
            </a:pPr>
            <a:r>
              <a:rPr lang="zh-CN" altLang="en-US" dirty="0">
                <a:solidFill>
                  <a:srgbClr val="1F497D"/>
                </a:solidFill>
                <a:cs typeface="+mn-ea"/>
                <a:sym typeface="+mn-lt"/>
              </a:rPr>
              <a:t>Lin Caiyi</a:t>
            </a:r>
            <a:endParaRPr lang="en-US" altLang="zh-CN" dirty="0">
              <a:solidFill>
                <a:srgbClr val="1F497D"/>
              </a:solidFill>
              <a:cs typeface="+mn-ea"/>
              <a:sym typeface="+mn-lt"/>
            </a:endParaRPr>
          </a:p>
          <a:p>
            <a:pPr algn="ctr" fontAlgn="base">
              <a:lnSpc>
                <a:spcPct val="150000"/>
              </a:lnSpc>
              <a:spcBef>
                <a:spcPct val="0"/>
              </a:spcBef>
              <a:spcAft>
                <a:spcPct val="0"/>
              </a:spcAft>
            </a:pPr>
            <a:r>
              <a:rPr lang="en-US" altLang="zh-CN" dirty="0" smtClean="0">
                <a:solidFill>
                  <a:srgbClr val="1F497D"/>
                </a:solidFill>
                <a:cs typeface="+mn-ea"/>
                <a:sym typeface="+mn-lt"/>
              </a:rPr>
              <a:t>May 2015</a:t>
            </a:r>
            <a:endParaRPr lang="en-US" altLang="en-US" dirty="0">
              <a:solidFill>
                <a:srgbClr val="1F497D"/>
              </a:solidFill>
              <a:cs typeface="+mn-ea"/>
              <a:sym typeface="+mn-lt"/>
            </a:endParaRPr>
          </a:p>
        </p:txBody>
      </p:sp>
      <p:sp>
        <p:nvSpPr>
          <p:cNvPr id="14341" name="TextBox 6"/>
          <p:cNvSpPr>
            <a:spLocks noChangeArrowheads="1"/>
          </p:cNvSpPr>
          <p:nvPr/>
        </p:nvSpPr>
        <p:spPr bwMode="auto">
          <a:xfrm>
            <a:off x="3275856" y="2204864"/>
            <a:ext cx="5513388" cy="2308324"/>
          </a:xfrm>
          <a:prstGeom prst="rect">
            <a:avLst/>
          </a:prstGeom>
          <a:noFill/>
          <a:ln w="9525">
            <a:noFill/>
            <a:miter lim="800000"/>
            <a:headEnd/>
            <a:tailEnd/>
          </a:ln>
        </p:spPr>
        <p:txBody>
          <a:bodyPr>
            <a:spAutoFit/>
          </a:bodyPr>
          <a:lstStyle/>
          <a:p>
            <a:pPr algn="ctr" fontAlgn="base">
              <a:lnSpc>
                <a:spcPct val="150000"/>
              </a:lnSpc>
              <a:spcBef>
                <a:spcPct val="0"/>
              </a:spcBef>
              <a:spcAft>
                <a:spcPct val="0"/>
              </a:spcAft>
            </a:pPr>
            <a:r>
              <a:rPr lang="en-US" altLang="zh-CN" sz="3600" b="1" dirty="0" smtClean="0">
                <a:solidFill>
                  <a:srgbClr val="1F497D"/>
                </a:solidFill>
                <a:cs typeface="+mn-ea"/>
                <a:sym typeface="+mn-lt"/>
              </a:rPr>
              <a:t>2015</a:t>
            </a:r>
            <a:r>
              <a:rPr sz="1600" dirty="0" smtClean="0">
                <a:cs typeface="+mn-ea"/>
                <a:sym typeface="+mn-lt"/>
              </a:rPr>
              <a:t> </a:t>
            </a:r>
            <a:r>
              <a:rPr lang="zh-CN" altLang="en-US" sz="2800" b="1" dirty="0" smtClean="0">
                <a:solidFill>
                  <a:srgbClr val="1F497D"/>
                </a:solidFill>
                <a:cs typeface="+mn-ea"/>
                <a:sym typeface="+mn-lt"/>
              </a:rPr>
              <a:t>China</a:t>
            </a:r>
            <a:r>
              <a:rPr lang="en-US" altLang="zh-CN" sz="2800" b="1" dirty="0" smtClean="0">
                <a:solidFill>
                  <a:srgbClr val="1F497D"/>
                </a:solidFill>
                <a:cs typeface="+mn-ea"/>
                <a:sym typeface="+mn-lt"/>
              </a:rPr>
              <a:t>’</a:t>
            </a:r>
            <a:r>
              <a:rPr lang="zh-CN" altLang="en-US" sz="2800" b="1" dirty="0" smtClean="0">
                <a:solidFill>
                  <a:srgbClr val="1F497D"/>
                </a:solidFill>
                <a:cs typeface="+mn-ea"/>
                <a:sym typeface="+mn-lt"/>
              </a:rPr>
              <a:t>s Macro </a:t>
            </a:r>
            <a:r>
              <a:rPr lang="en-US" altLang="zh-CN" sz="2800" b="1" dirty="0" smtClean="0">
                <a:solidFill>
                  <a:srgbClr val="1F497D"/>
                </a:solidFill>
                <a:cs typeface="+mn-ea"/>
                <a:sym typeface="+mn-lt"/>
              </a:rPr>
              <a:t>E</a:t>
            </a:r>
            <a:r>
              <a:rPr lang="zh-CN" altLang="en-US" sz="2800" b="1" dirty="0" smtClean="0">
                <a:solidFill>
                  <a:srgbClr val="1F497D"/>
                </a:solidFill>
                <a:cs typeface="+mn-ea"/>
                <a:sym typeface="+mn-lt"/>
              </a:rPr>
              <a:t>conomic </a:t>
            </a:r>
            <a:r>
              <a:rPr lang="zh-CN" altLang="en-US" sz="2800" b="1" dirty="0" smtClean="0">
                <a:solidFill>
                  <a:srgbClr val="1F497D"/>
                </a:solidFill>
                <a:cs typeface="+mn-ea"/>
                <a:sym typeface="+mn-lt"/>
              </a:rPr>
              <a:t>Situation and</a:t>
            </a:r>
            <a:endParaRPr lang="en-US" altLang="zh-CN" sz="2800" b="1" dirty="0" smtClean="0">
              <a:solidFill>
                <a:srgbClr val="1F497D"/>
              </a:solidFill>
              <a:cs typeface="+mn-ea"/>
              <a:sym typeface="+mn-lt"/>
            </a:endParaRPr>
          </a:p>
          <a:p>
            <a:pPr algn="ctr" fontAlgn="base">
              <a:lnSpc>
                <a:spcPct val="150000"/>
              </a:lnSpc>
              <a:spcBef>
                <a:spcPct val="0"/>
              </a:spcBef>
              <a:spcAft>
                <a:spcPct val="0"/>
              </a:spcAft>
            </a:pPr>
            <a:r>
              <a:rPr lang="zh-CN" altLang="en-US" sz="3200" b="1" dirty="0" smtClean="0">
                <a:solidFill>
                  <a:srgbClr val="1F497D"/>
                </a:solidFill>
                <a:cs typeface="+mn-ea"/>
                <a:sym typeface="+mn-lt"/>
              </a:rPr>
              <a:t>Policy Expectation</a:t>
            </a:r>
          </a:p>
        </p:txBody>
      </p:sp>
      <p:pic>
        <p:nvPicPr>
          <p:cNvPr id="6" name="图片 5"/>
          <p:cNvPicPr>
            <a:picLocks noChangeAspect="1"/>
          </p:cNvPicPr>
          <p:nvPr/>
        </p:nvPicPr>
        <p:blipFill>
          <a:blip r:embed="rId4" cstate="print">
            <a:extLst>
              <a:ext uri="{BEBA8EAE-BF5A-486C-A8C5-ECC9F3942E4B}">
                <a14:imgProps xmlns:a14="http://schemas.microsoft.com/office/drawing/2010/main">
                  <a14:imgLayer r:embed="rId5">
                    <a14:imgEffect>
                      <a14:backgroundRemoval t="9971" b="100000" l="10000" r="90000"/>
                    </a14:imgEffect>
                  </a14:imgLayer>
                </a14:imgProps>
              </a:ext>
              <a:ext uri="{28A0092B-C50C-407E-A947-70E740481C1C}">
                <a14:useLocalDpi xmlns:a14="http://schemas.microsoft.com/office/drawing/2010/main" val="0"/>
              </a:ext>
            </a:extLst>
          </a:blip>
          <a:stretch>
            <a:fillRect/>
          </a:stretch>
        </p:blipFill>
        <p:spPr>
          <a:xfrm>
            <a:off x="467544" y="1484784"/>
            <a:ext cx="3312368" cy="4417718"/>
          </a:xfrm>
          <a:prstGeom prst="rect">
            <a:avLst/>
          </a:prstGeom>
        </p:spPr>
      </p:pic>
    </p:spTree>
    <p:extLst>
      <p:ext uri="{BB962C8B-B14F-4D97-AF65-F5344CB8AC3E}">
        <p14:creationId xmlns:p14="http://schemas.microsoft.com/office/powerpoint/2010/main" val="798139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836712"/>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 name="文本框 38"/>
          <p:cNvSpPr txBox="1"/>
          <p:nvPr/>
        </p:nvSpPr>
        <p:spPr>
          <a:xfrm>
            <a:off x="246395" y="156954"/>
            <a:ext cx="7786314" cy="707886"/>
          </a:xfrm>
          <a:prstGeom prst="rect">
            <a:avLst/>
          </a:prstGeom>
          <a:noFill/>
        </p:spPr>
        <p:txBody>
          <a:bodyPr wrap="square" rtlCol="0">
            <a:spAutoFit/>
          </a:bodyPr>
          <a:lstStyle/>
          <a:p>
            <a:r>
              <a:rPr lang="zh-CN" altLang="en-US" sz="2000" b="1" dirty="0" smtClean="0">
                <a:solidFill>
                  <a:srgbClr val="1084D2"/>
                </a:solidFill>
                <a:cs typeface="+mn-ea"/>
                <a:sym typeface="+mn-lt"/>
              </a:rPr>
              <a:t>Domestic macroscopic view:</a:t>
            </a:r>
            <a:endParaRPr lang="en-US" altLang="zh-CN" sz="2000" b="1" dirty="0" smtClean="0">
              <a:solidFill>
                <a:srgbClr val="1084D2"/>
              </a:solidFill>
              <a:cs typeface="+mn-ea"/>
              <a:sym typeface="+mn-lt"/>
            </a:endParaRPr>
          </a:p>
          <a:p>
            <a:r>
              <a:rPr lang="en-US" altLang="ja-JP" sz="2000" b="1" dirty="0" smtClean="0">
                <a:solidFill>
                  <a:schemeClr val="tx1">
                    <a:lumMod val="65000"/>
                    <a:lumOff val="35000"/>
                  </a:schemeClr>
                </a:solidFill>
                <a:cs typeface="+mn-ea"/>
                <a:sym typeface="+mn-lt"/>
              </a:rPr>
              <a:t>T</a:t>
            </a:r>
            <a:r>
              <a:rPr lang="zh-CN" altLang="en-US" sz="2000" b="1" dirty="0" smtClean="0">
                <a:solidFill>
                  <a:schemeClr val="tx1">
                    <a:lumMod val="65000"/>
                    <a:lumOff val="35000"/>
                  </a:schemeClr>
                </a:solidFill>
                <a:cs typeface="+mn-ea"/>
                <a:sym typeface="+mn-lt"/>
              </a:rPr>
              <a:t>he monetary policy has been steadily loosened</a:t>
            </a:r>
            <a:endParaRPr lang="en-US" altLang="en-US" sz="2000" b="1" baseline="-3000" dirty="0">
              <a:solidFill>
                <a:schemeClr val="tx1">
                  <a:lumMod val="65000"/>
                  <a:lumOff val="35000"/>
                </a:schemeClr>
              </a:solidFill>
              <a:cs typeface="+mn-ea"/>
              <a:sym typeface="+mn-lt"/>
            </a:endParaRPr>
          </a:p>
        </p:txBody>
      </p:sp>
      <p:grpSp>
        <p:nvGrpSpPr>
          <p:cNvPr id="45" name="Group 44"/>
          <p:cNvGrpSpPr/>
          <p:nvPr/>
        </p:nvGrpSpPr>
        <p:grpSpPr>
          <a:xfrm>
            <a:off x="8365432" y="260648"/>
            <a:ext cx="357230" cy="307777"/>
            <a:chOff x="8365432" y="260648"/>
            <a:chExt cx="357230" cy="307777"/>
          </a:xfrm>
        </p:grpSpPr>
        <p:sp>
          <p:nvSpPr>
            <p:cNvPr id="32" name="椭圆 14"/>
            <p:cNvSpPr/>
            <p:nvPr/>
          </p:nvSpPr>
          <p:spPr>
            <a:xfrm>
              <a:off x="8380800" y="260648"/>
              <a:ext cx="307777" cy="307777"/>
            </a:xfrm>
            <a:prstGeom prst="ellipse">
              <a:avLst/>
            </a:prstGeom>
            <a:solidFill>
              <a:srgbClr val="017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15"/>
            <p:cNvSpPr txBox="1"/>
            <p:nvPr/>
          </p:nvSpPr>
          <p:spPr>
            <a:xfrm>
              <a:off x="8365432" y="302459"/>
              <a:ext cx="357230" cy="246221"/>
            </a:xfrm>
            <a:prstGeom prst="rect">
              <a:avLst/>
            </a:prstGeom>
            <a:noFill/>
          </p:spPr>
          <p:txBody>
            <a:bodyPr wrap="square" rtlCol="0">
              <a:spAutoFit/>
            </a:bodyPr>
            <a:lstStyle/>
            <a:p>
              <a:pPr algn="ctr"/>
              <a:r>
                <a:rPr lang="en-US" altLang="zh-CN" sz="1000" dirty="0" smtClean="0">
                  <a:solidFill>
                    <a:srgbClr val="EDEDED"/>
                  </a:solidFill>
                  <a:cs typeface="+mn-ea"/>
                  <a:sym typeface="+mn-lt"/>
                </a:rPr>
                <a:t>14</a:t>
              </a:r>
              <a:endParaRPr lang="en-US" altLang="en-US" sz="1000" baseline="-3000" dirty="0">
                <a:solidFill>
                  <a:srgbClr val="EDEDED"/>
                </a:solidFill>
                <a:cs typeface="+mn-ea"/>
                <a:sym typeface="+mn-lt"/>
              </a:endParaRPr>
            </a:p>
          </p:txBody>
        </p:sp>
      </p:grpSp>
      <p:pic>
        <p:nvPicPr>
          <p:cNvPr id="42" name="Picture 41"/>
          <p:cNvPicPr>
            <a:picLocks noChangeAspect="1"/>
          </p:cNvPicPr>
          <p:nvPr/>
        </p:nvPicPr>
        <p:blipFill>
          <a:blip r:embed="rId3" cstate="print">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90848"/>
            <a:ext cx="1775460" cy="350520"/>
          </a:xfrm>
          <a:prstGeom prst="rect">
            <a:avLst/>
          </a:prstGeom>
        </p:spPr>
      </p:pic>
      <p:grpSp>
        <p:nvGrpSpPr>
          <p:cNvPr id="3" name="Group 2"/>
          <p:cNvGrpSpPr/>
          <p:nvPr/>
        </p:nvGrpSpPr>
        <p:grpSpPr>
          <a:xfrm>
            <a:off x="323528" y="3784733"/>
            <a:ext cx="3934250" cy="1986920"/>
            <a:chOff x="1259774" y="3768775"/>
            <a:chExt cx="3934250" cy="1986920"/>
          </a:xfrm>
        </p:grpSpPr>
        <p:sp>
          <p:nvSpPr>
            <p:cNvPr id="36" name="Freeform 151"/>
            <p:cNvSpPr>
              <a:spLocks noEditPoints="1"/>
            </p:cNvSpPr>
            <p:nvPr/>
          </p:nvSpPr>
          <p:spPr bwMode="auto">
            <a:xfrm>
              <a:off x="1922338" y="3789529"/>
              <a:ext cx="288032" cy="360040"/>
            </a:xfrm>
            <a:custGeom>
              <a:avLst/>
              <a:gdLst>
                <a:gd name="T0" fmla="*/ 93 w 123"/>
                <a:gd name="T1" fmla="*/ 129 h 129"/>
                <a:gd name="T2" fmla="*/ 62 w 123"/>
                <a:gd name="T3" fmla="*/ 111 h 129"/>
                <a:gd name="T4" fmla="*/ 89 w 123"/>
                <a:gd name="T5" fmla="*/ 84 h 129"/>
                <a:gd name="T6" fmla="*/ 91 w 123"/>
                <a:gd name="T7" fmla="*/ 98 h 129"/>
                <a:gd name="T8" fmla="*/ 111 w 123"/>
                <a:gd name="T9" fmla="*/ 70 h 129"/>
                <a:gd name="T10" fmla="*/ 109 w 123"/>
                <a:gd name="T11" fmla="*/ 62 h 129"/>
                <a:gd name="T12" fmla="*/ 114 w 123"/>
                <a:gd name="T13" fmla="*/ 59 h 129"/>
                <a:gd name="T14" fmla="*/ 122 w 123"/>
                <a:gd name="T15" fmla="*/ 79 h 129"/>
                <a:gd name="T16" fmla="*/ 92 w 123"/>
                <a:gd name="T17" fmla="*/ 118 h 129"/>
                <a:gd name="T18" fmla="*/ 93 w 123"/>
                <a:gd name="T19" fmla="*/ 129 h 129"/>
                <a:gd name="T20" fmla="*/ 0 w 123"/>
                <a:gd name="T21" fmla="*/ 58 h 129"/>
                <a:gd name="T22" fmla="*/ 30 w 123"/>
                <a:gd name="T23" fmla="*/ 38 h 129"/>
                <a:gd name="T24" fmla="*/ 42 w 123"/>
                <a:gd name="T25" fmla="*/ 74 h 129"/>
                <a:gd name="T26" fmla="*/ 29 w 123"/>
                <a:gd name="T27" fmla="*/ 69 h 129"/>
                <a:gd name="T28" fmla="*/ 45 w 123"/>
                <a:gd name="T29" fmla="*/ 99 h 129"/>
                <a:gd name="T30" fmla="*/ 53 w 123"/>
                <a:gd name="T31" fmla="*/ 101 h 129"/>
                <a:gd name="T32" fmla="*/ 53 w 123"/>
                <a:gd name="T33" fmla="*/ 107 h 129"/>
                <a:gd name="T34" fmla="*/ 33 w 123"/>
                <a:gd name="T35" fmla="*/ 105 h 129"/>
                <a:gd name="T36" fmla="*/ 11 w 123"/>
                <a:gd name="T37" fmla="*/ 62 h 129"/>
                <a:gd name="T38" fmla="*/ 0 w 123"/>
                <a:gd name="T39" fmla="*/ 58 h 129"/>
                <a:gd name="T40" fmla="*/ 111 w 123"/>
                <a:gd name="T41" fmla="*/ 9 h 129"/>
                <a:gd name="T42" fmla="*/ 102 w 123"/>
                <a:gd name="T43" fmla="*/ 16 h 129"/>
                <a:gd name="T44" fmla="*/ 54 w 123"/>
                <a:gd name="T45" fmla="*/ 12 h 129"/>
                <a:gd name="T46" fmla="*/ 41 w 123"/>
                <a:gd name="T47" fmla="*/ 28 h 129"/>
                <a:gd name="T48" fmla="*/ 46 w 123"/>
                <a:gd name="T49" fmla="*/ 32 h 129"/>
                <a:gd name="T50" fmla="*/ 52 w 123"/>
                <a:gd name="T51" fmla="*/ 26 h 129"/>
                <a:gd name="T52" fmla="*/ 86 w 123"/>
                <a:gd name="T53" fmla="*/ 28 h 129"/>
                <a:gd name="T54" fmla="*/ 75 w 123"/>
                <a:gd name="T55" fmla="*/ 37 h 129"/>
                <a:gd name="T56" fmla="*/ 112 w 123"/>
                <a:gd name="T57" fmla="*/ 46 h 129"/>
                <a:gd name="T58" fmla="*/ 111 w 123"/>
                <a:gd name="T59" fmla="*/ 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29">
                  <a:moveTo>
                    <a:pt x="93" y="129"/>
                  </a:moveTo>
                  <a:cubicBezTo>
                    <a:pt x="62" y="111"/>
                    <a:pt x="62" y="111"/>
                    <a:pt x="62" y="111"/>
                  </a:cubicBezTo>
                  <a:cubicBezTo>
                    <a:pt x="89" y="84"/>
                    <a:pt x="89" y="84"/>
                    <a:pt x="89" y="84"/>
                  </a:cubicBezTo>
                  <a:cubicBezTo>
                    <a:pt x="91" y="98"/>
                    <a:pt x="91" y="98"/>
                    <a:pt x="91" y="98"/>
                  </a:cubicBezTo>
                  <a:cubicBezTo>
                    <a:pt x="103" y="95"/>
                    <a:pt x="112" y="83"/>
                    <a:pt x="111" y="70"/>
                  </a:cubicBezTo>
                  <a:cubicBezTo>
                    <a:pt x="110" y="67"/>
                    <a:pt x="110" y="64"/>
                    <a:pt x="109" y="62"/>
                  </a:cubicBezTo>
                  <a:cubicBezTo>
                    <a:pt x="114" y="59"/>
                    <a:pt x="114" y="59"/>
                    <a:pt x="114" y="59"/>
                  </a:cubicBezTo>
                  <a:cubicBezTo>
                    <a:pt x="118" y="65"/>
                    <a:pt x="121" y="71"/>
                    <a:pt x="122" y="79"/>
                  </a:cubicBezTo>
                  <a:cubicBezTo>
                    <a:pt x="123" y="98"/>
                    <a:pt x="111" y="114"/>
                    <a:pt x="92" y="118"/>
                  </a:cubicBezTo>
                  <a:cubicBezTo>
                    <a:pt x="93" y="129"/>
                    <a:pt x="93" y="129"/>
                    <a:pt x="93" y="129"/>
                  </a:cubicBezTo>
                  <a:close/>
                  <a:moveTo>
                    <a:pt x="0" y="58"/>
                  </a:moveTo>
                  <a:cubicBezTo>
                    <a:pt x="30" y="38"/>
                    <a:pt x="30" y="38"/>
                    <a:pt x="30" y="38"/>
                  </a:cubicBezTo>
                  <a:cubicBezTo>
                    <a:pt x="42" y="74"/>
                    <a:pt x="42" y="74"/>
                    <a:pt x="42" y="74"/>
                  </a:cubicBezTo>
                  <a:cubicBezTo>
                    <a:pt x="29" y="69"/>
                    <a:pt x="29" y="69"/>
                    <a:pt x="29" y="69"/>
                  </a:cubicBezTo>
                  <a:cubicBezTo>
                    <a:pt x="26" y="82"/>
                    <a:pt x="33" y="95"/>
                    <a:pt x="45" y="99"/>
                  </a:cubicBezTo>
                  <a:cubicBezTo>
                    <a:pt x="48" y="100"/>
                    <a:pt x="51" y="101"/>
                    <a:pt x="53" y="101"/>
                  </a:cubicBezTo>
                  <a:cubicBezTo>
                    <a:pt x="53" y="107"/>
                    <a:pt x="53" y="107"/>
                    <a:pt x="53" y="107"/>
                  </a:cubicBezTo>
                  <a:cubicBezTo>
                    <a:pt x="47" y="108"/>
                    <a:pt x="39" y="108"/>
                    <a:pt x="33" y="105"/>
                  </a:cubicBezTo>
                  <a:cubicBezTo>
                    <a:pt x="15" y="99"/>
                    <a:pt x="6" y="80"/>
                    <a:pt x="11" y="62"/>
                  </a:cubicBezTo>
                  <a:cubicBezTo>
                    <a:pt x="0" y="58"/>
                    <a:pt x="0" y="58"/>
                    <a:pt x="0" y="58"/>
                  </a:cubicBezTo>
                  <a:close/>
                  <a:moveTo>
                    <a:pt x="111" y="9"/>
                  </a:moveTo>
                  <a:cubicBezTo>
                    <a:pt x="102" y="16"/>
                    <a:pt x="102" y="16"/>
                    <a:pt x="102" y="16"/>
                  </a:cubicBezTo>
                  <a:cubicBezTo>
                    <a:pt x="90" y="3"/>
                    <a:pt x="69" y="0"/>
                    <a:pt x="54" y="12"/>
                  </a:cubicBezTo>
                  <a:cubicBezTo>
                    <a:pt x="48" y="16"/>
                    <a:pt x="44" y="22"/>
                    <a:pt x="41" y="28"/>
                  </a:cubicBezTo>
                  <a:cubicBezTo>
                    <a:pt x="46" y="32"/>
                    <a:pt x="46" y="32"/>
                    <a:pt x="46" y="32"/>
                  </a:cubicBezTo>
                  <a:cubicBezTo>
                    <a:pt x="48" y="29"/>
                    <a:pt x="49" y="27"/>
                    <a:pt x="52" y="26"/>
                  </a:cubicBezTo>
                  <a:cubicBezTo>
                    <a:pt x="62" y="18"/>
                    <a:pt x="77" y="19"/>
                    <a:pt x="86" y="28"/>
                  </a:cubicBezTo>
                  <a:cubicBezTo>
                    <a:pt x="75" y="37"/>
                    <a:pt x="75" y="37"/>
                    <a:pt x="75" y="37"/>
                  </a:cubicBezTo>
                  <a:cubicBezTo>
                    <a:pt x="112" y="46"/>
                    <a:pt x="112" y="46"/>
                    <a:pt x="112" y="46"/>
                  </a:cubicBezTo>
                  <a:lnTo>
                    <a:pt x="111" y="9"/>
                  </a:lnTo>
                  <a:close/>
                </a:path>
              </a:pathLst>
            </a:custGeom>
            <a:solidFill>
              <a:srgbClr val="A9B7C2"/>
            </a:solidFill>
            <a:ln>
              <a:noFill/>
            </a:ln>
            <a:extLst/>
          </p:spPr>
          <p:txBody>
            <a:bodyPr vert="horz" wrap="square" lIns="91440" tIns="45720" rIns="91440" bIns="45720" numCol="1" anchor="t" anchorCtr="0" compatLnSpc="1">
              <a:prstTxWarp prst="textNoShape">
                <a:avLst/>
              </a:prstTxWarp>
            </a:bodyPr>
            <a:lstStyle/>
            <a:p>
              <a:endParaRPr lang="zh-CN" altLang="en-US" sz="1400">
                <a:solidFill>
                  <a:srgbClr val="3B454B"/>
                </a:solidFill>
                <a:cs typeface="+mn-ea"/>
                <a:sym typeface="+mn-lt"/>
              </a:endParaRPr>
            </a:p>
          </p:txBody>
        </p:sp>
        <p:sp>
          <p:nvSpPr>
            <p:cNvPr id="37" name="文本框 47"/>
            <p:cNvSpPr txBox="1"/>
            <p:nvPr/>
          </p:nvSpPr>
          <p:spPr>
            <a:xfrm>
              <a:off x="2258601" y="3768775"/>
              <a:ext cx="2935423" cy="261610"/>
            </a:xfrm>
            <a:prstGeom prst="rect">
              <a:avLst/>
            </a:prstGeom>
            <a:noFill/>
          </p:spPr>
          <p:txBody>
            <a:bodyPr wrap="square" rtlCol="0">
              <a:spAutoFit/>
            </a:bodyPr>
            <a:lstStyle/>
            <a:p>
              <a:r>
                <a:rPr lang="zh-CN" altLang="en-US" sz="1100" dirty="0" smtClean="0">
                  <a:solidFill>
                    <a:srgbClr val="3B454B"/>
                  </a:solidFill>
                  <a:cs typeface="+mn-ea"/>
                  <a:sym typeface="+mn-lt"/>
                </a:rPr>
                <a:t>Monetary policy enters the lowering RRR cycle</a:t>
              </a:r>
              <a:endParaRPr lang="en-US" altLang="en-US" sz="1100" baseline="-3000" dirty="0">
                <a:solidFill>
                  <a:srgbClr val="3B454B"/>
                </a:solidFill>
                <a:cs typeface="+mn-ea"/>
                <a:sym typeface="+mn-lt"/>
              </a:endParaRPr>
            </a:p>
          </p:txBody>
        </p:sp>
        <p:sp>
          <p:nvSpPr>
            <p:cNvPr id="38" name="Freeform 76"/>
            <p:cNvSpPr>
              <a:spLocks noChangeAspect="1"/>
            </p:cNvSpPr>
            <p:nvPr/>
          </p:nvSpPr>
          <p:spPr bwMode="auto">
            <a:xfrm>
              <a:off x="1259774" y="4361707"/>
              <a:ext cx="97797" cy="72000"/>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rgbClr val="3B454B"/>
            </a:solidFill>
            <a:ln>
              <a:noFill/>
            </a:ln>
            <a:extLst/>
          </p:spPr>
          <p:txBody>
            <a:bodyPr vert="horz" wrap="square" lIns="91440" tIns="45720" rIns="91440" bIns="45720" numCol="1" anchor="t" anchorCtr="0" compatLnSpc="1">
              <a:prstTxWarp prst="textNoShape">
                <a:avLst/>
              </a:prstTxWarp>
            </a:bodyPr>
            <a:lstStyle/>
            <a:p>
              <a:endParaRPr lang="zh-CN" altLang="en-US" sz="1400">
                <a:solidFill>
                  <a:srgbClr val="3B454B"/>
                </a:solidFill>
                <a:cs typeface="+mn-ea"/>
                <a:sym typeface="+mn-lt"/>
              </a:endParaRPr>
            </a:p>
          </p:txBody>
        </p:sp>
        <p:sp>
          <p:nvSpPr>
            <p:cNvPr id="40" name="Freeform 76"/>
            <p:cNvSpPr>
              <a:spLocks noChangeAspect="1"/>
            </p:cNvSpPr>
            <p:nvPr/>
          </p:nvSpPr>
          <p:spPr bwMode="auto">
            <a:xfrm>
              <a:off x="1262766" y="5013184"/>
              <a:ext cx="97797" cy="72000"/>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rgbClr val="3B454B"/>
            </a:solidFill>
            <a:ln>
              <a:noFill/>
            </a:ln>
            <a:extLst/>
          </p:spPr>
          <p:txBody>
            <a:bodyPr vert="horz" wrap="square" lIns="91440" tIns="45720" rIns="91440" bIns="45720" numCol="1" anchor="t" anchorCtr="0" compatLnSpc="1">
              <a:prstTxWarp prst="textNoShape">
                <a:avLst/>
              </a:prstTxWarp>
            </a:bodyPr>
            <a:lstStyle/>
            <a:p>
              <a:endParaRPr lang="zh-CN" altLang="en-US" sz="1400">
                <a:solidFill>
                  <a:srgbClr val="3B454B"/>
                </a:solidFill>
                <a:cs typeface="+mn-ea"/>
                <a:sym typeface="+mn-lt"/>
              </a:endParaRPr>
            </a:p>
          </p:txBody>
        </p:sp>
        <p:sp>
          <p:nvSpPr>
            <p:cNvPr id="41" name="文本框 58"/>
            <p:cNvSpPr txBox="1"/>
            <p:nvPr/>
          </p:nvSpPr>
          <p:spPr>
            <a:xfrm>
              <a:off x="1475798" y="4133122"/>
              <a:ext cx="3600000" cy="630237"/>
            </a:xfrm>
            <a:prstGeom prst="rect">
              <a:avLst/>
            </a:prstGeom>
            <a:noFill/>
          </p:spPr>
          <p:txBody>
            <a:bodyPr wrap="square" rtlCol="0">
              <a:spAutoFit/>
            </a:bodyPr>
            <a:lstStyle/>
            <a:p>
              <a:pPr>
                <a:lnSpc>
                  <a:spcPct val="120000"/>
                </a:lnSpc>
              </a:pPr>
              <a:r>
                <a:rPr lang="zh-CN" altLang="en-US" sz="1000" dirty="0">
                  <a:solidFill>
                    <a:srgbClr val="3B454B"/>
                  </a:solidFill>
                  <a:cs typeface="+mn-ea"/>
                  <a:sym typeface="+mn-lt"/>
                </a:rPr>
                <a:t>Increase of funds outstanding for foreign exchange and bi-directional volatility are no longer the major driving forces for basic money supply</a:t>
              </a:r>
              <a:r>
                <a:rPr sz="1000" dirty="0" smtClean="0">
                  <a:cs typeface="+mn-ea"/>
                  <a:sym typeface="+mn-lt"/>
                </a:rPr>
                <a:t> </a:t>
              </a:r>
              <a:endParaRPr lang="en-US" altLang="en-US" sz="1000" baseline="-3000" dirty="0">
                <a:solidFill>
                  <a:srgbClr val="3B454B"/>
                </a:solidFill>
                <a:cs typeface="+mn-ea"/>
                <a:sym typeface="+mn-lt"/>
              </a:endParaRPr>
            </a:p>
          </p:txBody>
        </p:sp>
        <p:sp>
          <p:nvSpPr>
            <p:cNvPr id="43" name="文本框 59"/>
            <p:cNvSpPr txBox="1"/>
            <p:nvPr/>
          </p:nvSpPr>
          <p:spPr>
            <a:xfrm>
              <a:off x="1478832" y="4850832"/>
              <a:ext cx="3600000" cy="904863"/>
            </a:xfrm>
            <a:prstGeom prst="rect">
              <a:avLst/>
            </a:prstGeom>
            <a:noFill/>
          </p:spPr>
          <p:txBody>
            <a:bodyPr wrap="square" rtlCol="0">
              <a:spAutoFit/>
            </a:bodyPr>
            <a:lstStyle/>
            <a:p>
              <a:pPr>
                <a:lnSpc>
                  <a:spcPct val="120000"/>
                </a:lnSpc>
              </a:pPr>
              <a:r>
                <a:rPr lang="zh-CN" altLang="en-US" sz="1000" dirty="0" smtClean="0">
                  <a:solidFill>
                    <a:srgbClr val="3B454B"/>
                  </a:solidFill>
                  <a:cs typeface="+mn-ea"/>
                  <a:sym typeface="+mn-lt"/>
                </a:rPr>
                <a:t>With the reversal of RMB appreciation trend, monetary policy enters the lowering RRR cycle, </a:t>
              </a:r>
              <a:r>
                <a:rPr lang="en-US" altLang="zh-CN" sz="1000" dirty="0" smtClean="0">
                  <a:solidFill>
                    <a:srgbClr val="3B454B"/>
                  </a:solidFill>
                  <a:cs typeface="+mn-ea"/>
                  <a:sym typeface="+mn-lt"/>
                </a:rPr>
                <a:t>since February 2015 </a:t>
              </a:r>
              <a:r>
                <a:rPr lang="zh-CN" altLang="en-US" sz="1000" dirty="0" smtClean="0">
                  <a:solidFill>
                    <a:srgbClr val="3B454B"/>
                  </a:solidFill>
                  <a:cs typeface="+mn-ea"/>
                  <a:sym typeface="+mn-lt"/>
                </a:rPr>
                <a:t>RRR has been lowered twice, sharper than market expectations</a:t>
              </a:r>
              <a:endParaRPr lang="en-US" altLang="en-US" sz="1000" dirty="0">
                <a:solidFill>
                  <a:srgbClr val="3B454B"/>
                </a:solidFill>
                <a:cs typeface="+mn-ea"/>
                <a:sym typeface="+mn-lt"/>
              </a:endParaRPr>
            </a:p>
            <a:p>
              <a:pPr>
                <a:lnSpc>
                  <a:spcPct val="120000"/>
                </a:lnSpc>
              </a:pPr>
              <a:endParaRPr lang="en-US" altLang="en-US" sz="1400" dirty="0">
                <a:solidFill>
                  <a:srgbClr val="3B454B"/>
                </a:solidFill>
                <a:cs typeface="+mn-ea"/>
                <a:sym typeface="+mn-lt"/>
              </a:endParaRPr>
            </a:p>
          </p:txBody>
        </p:sp>
      </p:grpSp>
      <p:grpSp>
        <p:nvGrpSpPr>
          <p:cNvPr id="5" name="Group 4"/>
          <p:cNvGrpSpPr/>
          <p:nvPr/>
        </p:nvGrpSpPr>
        <p:grpSpPr>
          <a:xfrm>
            <a:off x="2537992" y="3645024"/>
            <a:ext cx="6210472" cy="2910561"/>
            <a:chOff x="2941603" y="3219190"/>
            <a:chExt cx="6210472" cy="2910561"/>
          </a:xfrm>
        </p:grpSpPr>
        <p:sp>
          <p:nvSpPr>
            <p:cNvPr id="48" name="文本框 47"/>
            <p:cNvSpPr txBox="1"/>
            <p:nvPr/>
          </p:nvSpPr>
          <p:spPr>
            <a:xfrm>
              <a:off x="6391537" y="3219190"/>
              <a:ext cx="2760538" cy="307777"/>
            </a:xfrm>
            <a:prstGeom prst="rect">
              <a:avLst/>
            </a:prstGeom>
            <a:noFill/>
          </p:spPr>
          <p:txBody>
            <a:bodyPr wrap="square" rtlCol="0">
              <a:spAutoFit/>
            </a:bodyPr>
            <a:lstStyle/>
            <a:p>
              <a:r>
                <a:rPr lang="zh-CN" altLang="en-US" sz="1400" dirty="0">
                  <a:solidFill>
                    <a:srgbClr val="1084D2"/>
                  </a:solidFill>
                  <a:cs typeface="+mn-ea"/>
                  <a:sym typeface="+mn-lt"/>
                </a:rPr>
                <a:t>Cutting interest rates</a:t>
              </a:r>
              <a:endParaRPr lang="en-US" altLang="en-US" sz="1400" baseline="-3000" dirty="0">
                <a:solidFill>
                  <a:srgbClr val="1084D2"/>
                </a:solidFill>
                <a:cs typeface="+mn-ea"/>
                <a:sym typeface="+mn-lt"/>
              </a:endParaRPr>
            </a:p>
          </p:txBody>
        </p:sp>
        <p:sp>
          <p:nvSpPr>
            <p:cNvPr id="49" name="Freeform 76"/>
            <p:cNvSpPr>
              <a:spLocks noChangeAspect="1"/>
            </p:cNvSpPr>
            <p:nvPr/>
          </p:nvSpPr>
          <p:spPr bwMode="auto">
            <a:xfrm>
              <a:off x="4903604" y="3807815"/>
              <a:ext cx="97797" cy="72000"/>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rgbClr val="3B454B"/>
            </a:solidFill>
            <a:ln>
              <a:noFill/>
            </a:ln>
            <a:extLst/>
          </p:spPr>
          <p:txBody>
            <a:bodyPr vert="horz" wrap="square" lIns="91440" tIns="45720" rIns="91440" bIns="45720" numCol="1" anchor="t" anchorCtr="0" compatLnSpc="1">
              <a:prstTxWarp prst="textNoShape">
                <a:avLst/>
              </a:prstTxWarp>
            </a:bodyPr>
            <a:lstStyle/>
            <a:p>
              <a:endParaRPr lang="zh-CN" altLang="en-US" sz="1400">
                <a:solidFill>
                  <a:srgbClr val="1084D2"/>
                </a:solidFill>
                <a:cs typeface="+mn-ea"/>
                <a:sym typeface="+mn-lt"/>
              </a:endParaRPr>
            </a:p>
          </p:txBody>
        </p:sp>
        <p:sp>
          <p:nvSpPr>
            <p:cNvPr id="52" name="文本框 58"/>
            <p:cNvSpPr txBox="1"/>
            <p:nvPr/>
          </p:nvSpPr>
          <p:spPr>
            <a:xfrm>
              <a:off x="5167085" y="3691952"/>
              <a:ext cx="3924000" cy="445571"/>
            </a:xfrm>
            <a:prstGeom prst="rect">
              <a:avLst/>
            </a:prstGeom>
            <a:noFill/>
          </p:spPr>
          <p:txBody>
            <a:bodyPr wrap="square" rtlCol="0">
              <a:spAutoFit/>
            </a:bodyPr>
            <a:lstStyle/>
            <a:p>
              <a:pPr>
                <a:lnSpc>
                  <a:spcPct val="120000"/>
                </a:lnSpc>
              </a:pPr>
              <a:r>
                <a:rPr lang="en-US" altLang="zh-CN" sz="1000" dirty="0" smtClean="0">
                  <a:solidFill>
                    <a:srgbClr val="1084D2"/>
                  </a:solidFill>
                  <a:cs typeface="+mn-ea"/>
                  <a:sym typeface="+mn-lt"/>
                </a:rPr>
                <a:t>Since November</a:t>
              </a:r>
              <a:r>
                <a:rPr lang="zh-CN" altLang="en-US" sz="1000" dirty="0" smtClean="0">
                  <a:solidFill>
                    <a:srgbClr val="1084D2"/>
                  </a:solidFill>
                  <a:cs typeface="+mn-ea"/>
                  <a:sym typeface="+mn-lt"/>
                </a:rPr>
                <a:t>the central bank has cut interest rates</a:t>
              </a:r>
              <a:r>
                <a:rPr lang="en-US" altLang="zh-CN" sz="1000" dirty="0" smtClean="0">
                  <a:solidFill>
                    <a:srgbClr val="1084D2"/>
                  </a:solidFill>
                  <a:cs typeface="+mn-ea"/>
                  <a:sym typeface="+mn-lt"/>
                </a:rPr>
                <a:t>for </a:t>
              </a:r>
              <a:r>
                <a:rPr lang="zh-CN" altLang="en-US" sz="1000" dirty="0" smtClean="0">
                  <a:solidFill>
                    <a:srgbClr val="1084D2"/>
                  </a:solidFill>
                  <a:cs typeface="+mn-ea"/>
                  <a:sym typeface="+mn-lt"/>
                </a:rPr>
                <a:t>the second time, indicating the tendency to loosen monetary policy</a:t>
              </a:r>
              <a:endParaRPr lang="en-US" altLang="en-US" sz="1000" baseline="-3000" dirty="0">
                <a:solidFill>
                  <a:srgbClr val="1084D2"/>
                </a:solidFill>
                <a:cs typeface="+mn-ea"/>
                <a:sym typeface="+mn-lt"/>
              </a:endParaRPr>
            </a:p>
          </p:txBody>
        </p:sp>
        <p:sp>
          <p:nvSpPr>
            <p:cNvPr id="54" name="文本框 60"/>
            <p:cNvSpPr txBox="1"/>
            <p:nvPr/>
          </p:nvSpPr>
          <p:spPr>
            <a:xfrm>
              <a:off x="2941603" y="5391985"/>
              <a:ext cx="4187481" cy="737766"/>
            </a:xfrm>
            <a:prstGeom prst="rect">
              <a:avLst/>
            </a:prstGeom>
            <a:noFill/>
          </p:spPr>
          <p:txBody>
            <a:bodyPr wrap="square" rtlCol="0">
              <a:spAutoFit/>
            </a:bodyPr>
            <a:lstStyle/>
            <a:p>
              <a:pPr>
                <a:lnSpc>
                  <a:spcPct val="120000"/>
                </a:lnSpc>
              </a:pPr>
              <a:r>
                <a:rPr lang="zh-CN" altLang="en-US" sz="1200" b="1" dirty="0" smtClean="0">
                  <a:solidFill>
                    <a:srgbClr val="1084D2"/>
                  </a:solidFill>
                  <a:cs typeface="+mn-ea"/>
                  <a:sym typeface="+mn-lt"/>
                </a:rPr>
                <a:t>Cutting interest rates and lowering the  reserve requirement ratio (RRR) simultaneously will be the basic trend of the future monetary policy</a:t>
              </a:r>
              <a:endParaRPr lang="en-US" altLang="en-US" sz="1200" b="1" dirty="0">
                <a:solidFill>
                  <a:srgbClr val="1084D2"/>
                </a:solidFill>
                <a:cs typeface="+mn-ea"/>
                <a:sym typeface="+mn-lt"/>
              </a:endParaRPr>
            </a:p>
          </p:txBody>
        </p:sp>
        <p:sp>
          <p:nvSpPr>
            <p:cNvPr id="55" name="Freeform 145"/>
            <p:cNvSpPr>
              <a:spLocks noEditPoints="1"/>
            </p:cNvSpPr>
            <p:nvPr/>
          </p:nvSpPr>
          <p:spPr bwMode="auto">
            <a:xfrm>
              <a:off x="6133248" y="3298125"/>
              <a:ext cx="258289" cy="257307"/>
            </a:xfrm>
            <a:custGeom>
              <a:avLst/>
              <a:gdLst>
                <a:gd name="T0" fmla="*/ 95 w 111"/>
                <a:gd name="T1" fmla="*/ 16 h 111"/>
                <a:gd name="T2" fmla="*/ 95 w 111"/>
                <a:gd name="T3" fmla="*/ 94 h 111"/>
                <a:gd name="T4" fmla="*/ 16 w 111"/>
                <a:gd name="T5" fmla="*/ 94 h 111"/>
                <a:gd name="T6" fmla="*/ 16 w 111"/>
                <a:gd name="T7" fmla="*/ 16 h 111"/>
                <a:gd name="T8" fmla="*/ 51 w 111"/>
                <a:gd name="T9" fmla="*/ 100 h 111"/>
                <a:gd name="T10" fmla="*/ 38 w 111"/>
                <a:gd name="T11" fmla="*/ 85 h 111"/>
                <a:gd name="T12" fmla="*/ 51 w 111"/>
                <a:gd name="T13" fmla="*/ 100 h 111"/>
                <a:gd name="T14" fmla="*/ 51 w 111"/>
                <a:gd name="T15" fmla="*/ 60 h 111"/>
                <a:gd name="T16" fmla="*/ 35 w 111"/>
                <a:gd name="T17" fmla="*/ 75 h 111"/>
                <a:gd name="T18" fmla="*/ 51 w 111"/>
                <a:gd name="T19" fmla="*/ 50 h 111"/>
                <a:gd name="T20" fmla="*/ 35 w 111"/>
                <a:gd name="T21" fmla="*/ 36 h 111"/>
                <a:gd name="T22" fmla="*/ 51 w 111"/>
                <a:gd name="T23" fmla="*/ 50 h 111"/>
                <a:gd name="T24" fmla="*/ 51 w 111"/>
                <a:gd name="T25" fmla="*/ 10 h 111"/>
                <a:gd name="T26" fmla="*/ 38 w 111"/>
                <a:gd name="T27" fmla="*/ 25 h 111"/>
                <a:gd name="T28" fmla="*/ 61 w 111"/>
                <a:gd name="T29" fmla="*/ 10 h 111"/>
                <a:gd name="T30" fmla="*/ 73 w 111"/>
                <a:gd name="T31" fmla="*/ 25 h 111"/>
                <a:gd name="T32" fmla="*/ 61 w 111"/>
                <a:gd name="T33" fmla="*/ 10 h 111"/>
                <a:gd name="T34" fmla="*/ 61 w 111"/>
                <a:gd name="T35" fmla="*/ 50 h 111"/>
                <a:gd name="T36" fmla="*/ 77 w 111"/>
                <a:gd name="T37" fmla="*/ 36 h 111"/>
                <a:gd name="T38" fmla="*/ 61 w 111"/>
                <a:gd name="T39" fmla="*/ 60 h 111"/>
                <a:gd name="T40" fmla="*/ 77 w 111"/>
                <a:gd name="T41" fmla="*/ 75 h 111"/>
                <a:gd name="T42" fmla="*/ 61 w 111"/>
                <a:gd name="T43" fmla="*/ 60 h 111"/>
                <a:gd name="T44" fmla="*/ 61 w 111"/>
                <a:gd name="T45" fmla="*/ 100 h 111"/>
                <a:gd name="T46" fmla="*/ 73 w 111"/>
                <a:gd name="T47" fmla="*/ 85 h 111"/>
                <a:gd name="T48" fmla="*/ 11 w 111"/>
                <a:gd name="T49" fmla="*/ 50 h 111"/>
                <a:gd name="T50" fmla="*/ 24 w 111"/>
                <a:gd name="T51" fmla="*/ 39 h 111"/>
                <a:gd name="T52" fmla="*/ 11 w 111"/>
                <a:gd name="T53" fmla="*/ 50 h 111"/>
                <a:gd name="T54" fmla="*/ 100 w 111"/>
                <a:gd name="T55" fmla="*/ 50 h 111"/>
                <a:gd name="T56" fmla="*/ 87 w 111"/>
                <a:gd name="T57" fmla="*/ 39 h 111"/>
                <a:gd name="T58" fmla="*/ 100 w 111"/>
                <a:gd name="T59" fmla="*/ 60 h 111"/>
                <a:gd name="T60" fmla="*/ 87 w 111"/>
                <a:gd name="T61" fmla="*/ 71 h 111"/>
                <a:gd name="T62" fmla="*/ 100 w 111"/>
                <a:gd name="T63" fmla="*/ 60 h 111"/>
                <a:gd name="T64" fmla="*/ 11 w 111"/>
                <a:gd name="T65" fmla="*/ 60 h 111"/>
                <a:gd name="T66" fmla="*/ 24 w 111"/>
                <a:gd name="T67" fmla="*/ 71 h 111"/>
                <a:gd name="T68" fmla="*/ 96 w 111"/>
                <a:gd name="T69" fmla="*/ 77 h 111"/>
                <a:gd name="T70" fmla="*/ 84 w 111"/>
                <a:gd name="T71" fmla="*/ 82 h 111"/>
                <a:gd name="T72" fmla="*/ 79 w 111"/>
                <a:gd name="T73" fmla="*/ 95 h 111"/>
                <a:gd name="T74" fmla="*/ 96 w 111"/>
                <a:gd name="T75" fmla="*/ 77 h 111"/>
                <a:gd name="T76" fmla="*/ 18 w 111"/>
                <a:gd name="T77" fmla="*/ 78 h 111"/>
                <a:gd name="T78" fmla="*/ 23 w 111"/>
                <a:gd name="T79" fmla="*/ 88 h 111"/>
                <a:gd name="T80" fmla="*/ 32 w 111"/>
                <a:gd name="T81" fmla="*/ 93 h 111"/>
                <a:gd name="T82" fmla="*/ 15 w 111"/>
                <a:gd name="T83" fmla="*/ 33 h 111"/>
                <a:gd name="T84" fmla="*/ 27 w 111"/>
                <a:gd name="T85" fmla="*/ 28 h 111"/>
                <a:gd name="T86" fmla="*/ 33 w 111"/>
                <a:gd name="T87" fmla="*/ 16 h 111"/>
                <a:gd name="T88" fmla="*/ 15 w 111"/>
                <a:gd name="T89" fmla="*/ 33 h 111"/>
                <a:gd name="T90" fmla="*/ 94 w 111"/>
                <a:gd name="T91" fmla="*/ 32 h 111"/>
                <a:gd name="T92" fmla="*/ 88 w 111"/>
                <a:gd name="T93" fmla="*/ 23 h 111"/>
                <a:gd name="T94" fmla="*/ 80 w 111"/>
                <a:gd name="T95" fmla="*/ 1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1" h="111">
                  <a:moveTo>
                    <a:pt x="56" y="0"/>
                  </a:moveTo>
                  <a:cubicBezTo>
                    <a:pt x="71" y="0"/>
                    <a:pt x="85" y="6"/>
                    <a:pt x="95" y="16"/>
                  </a:cubicBezTo>
                  <a:cubicBezTo>
                    <a:pt x="105" y="26"/>
                    <a:pt x="111" y="40"/>
                    <a:pt x="111" y="55"/>
                  </a:cubicBezTo>
                  <a:cubicBezTo>
                    <a:pt x="111" y="71"/>
                    <a:pt x="105" y="84"/>
                    <a:pt x="95" y="94"/>
                  </a:cubicBezTo>
                  <a:cubicBezTo>
                    <a:pt x="85" y="104"/>
                    <a:pt x="71" y="111"/>
                    <a:pt x="56" y="111"/>
                  </a:cubicBezTo>
                  <a:cubicBezTo>
                    <a:pt x="40" y="111"/>
                    <a:pt x="27" y="104"/>
                    <a:pt x="16" y="94"/>
                  </a:cubicBezTo>
                  <a:cubicBezTo>
                    <a:pt x="6" y="84"/>
                    <a:pt x="0" y="71"/>
                    <a:pt x="0" y="55"/>
                  </a:cubicBezTo>
                  <a:cubicBezTo>
                    <a:pt x="0" y="40"/>
                    <a:pt x="6" y="26"/>
                    <a:pt x="16" y="16"/>
                  </a:cubicBezTo>
                  <a:cubicBezTo>
                    <a:pt x="27" y="6"/>
                    <a:pt x="40" y="0"/>
                    <a:pt x="56" y="0"/>
                  </a:cubicBezTo>
                  <a:close/>
                  <a:moveTo>
                    <a:pt x="51" y="100"/>
                  </a:moveTo>
                  <a:cubicBezTo>
                    <a:pt x="51" y="87"/>
                    <a:pt x="51" y="87"/>
                    <a:pt x="51" y="87"/>
                  </a:cubicBezTo>
                  <a:cubicBezTo>
                    <a:pt x="47" y="87"/>
                    <a:pt x="42" y="86"/>
                    <a:pt x="38" y="85"/>
                  </a:cubicBezTo>
                  <a:cubicBezTo>
                    <a:pt x="39" y="87"/>
                    <a:pt x="40" y="88"/>
                    <a:pt x="40" y="89"/>
                  </a:cubicBezTo>
                  <a:cubicBezTo>
                    <a:pt x="43" y="94"/>
                    <a:pt x="47" y="98"/>
                    <a:pt x="51" y="100"/>
                  </a:cubicBezTo>
                  <a:close/>
                  <a:moveTo>
                    <a:pt x="51" y="77"/>
                  </a:moveTo>
                  <a:cubicBezTo>
                    <a:pt x="51" y="60"/>
                    <a:pt x="51" y="60"/>
                    <a:pt x="51" y="60"/>
                  </a:cubicBezTo>
                  <a:cubicBezTo>
                    <a:pt x="33" y="60"/>
                    <a:pt x="33" y="60"/>
                    <a:pt x="33" y="60"/>
                  </a:cubicBezTo>
                  <a:cubicBezTo>
                    <a:pt x="33" y="65"/>
                    <a:pt x="34" y="70"/>
                    <a:pt x="35" y="75"/>
                  </a:cubicBezTo>
                  <a:cubicBezTo>
                    <a:pt x="40" y="76"/>
                    <a:pt x="45" y="77"/>
                    <a:pt x="51" y="77"/>
                  </a:cubicBezTo>
                  <a:close/>
                  <a:moveTo>
                    <a:pt x="51" y="50"/>
                  </a:moveTo>
                  <a:cubicBezTo>
                    <a:pt x="51" y="33"/>
                    <a:pt x="51" y="33"/>
                    <a:pt x="51" y="33"/>
                  </a:cubicBezTo>
                  <a:cubicBezTo>
                    <a:pt x="45" y="34"/>
                    <a:pt x="40" y="34"/>
                    <a:pt x="35" y="36"/>
                  </a:cubicBezTo>
                  <a:cubicBezTo>
                    <a:pt x="34" y="40"/>
                    <a:pt x="33" y="45"/>
                    <a:pt x="33" y="50"/>
                  </a:cubicBezTo>
                  <a:cubicBezTo>
                    <a:pt x="51" y="50"/>
                    <a:pt x="51" y="50"/>
                    <a:pt x="51" y="50"/>
                  </a:cubicBezTo>
                  <a:close/>
                  <a:moveTo>
                    <a:pt x="51" y="24"/>
                  </a:moveTo>
                  <a:cubicBezTo>
                    <a:pt x="51" y="10"/>
                    <a:pt x="51" y="10"/>
                    <a:pt x="51" y="10"/>
                  </a:cubicBezTo>
                  <a:cubicBezTo>
                    <a:pt x="47" y="12"/>
                    <a:pt x="43" y="16"/>
                    <a:pt x="40" y="22"/>
                  </a:cubicBezTo>
                  <a:cubicBezTo>
                    <a:pt x="40" y="23"/>
                    <a:pt x="39" y="24"/>
                    <a:pt x="38" y="25"/>
                  </a:cubicBezTo>
                  <a:cubicBezTo>
                    <a:pt x="42" y="24"/>
                    <a:pt x="47" y="24"/>
                    <a:pt x="51" y="24"/>
                  </a:cubicBezTo>
                  <a:close/>
                  <a:moveTo>
                    <a:pt x="61" y="10"/>
                  </a:moveTo>
                  <a:cubicBezTo>
                    <a:pt x="61" y="24"/>
                    <a:pt x="61" y="24"/>
                    <a:pt x="61" y="24"/>
                  </a:cubicBezTo>
                  <a:cubicBezTo>
                    <a:pt x="65" y="24"/>
                    <a:pt x="69" y="24"/>
                    <a:pt x="73" y="25"/>
                  </a:cubicBezTo>
                  <a:cubicBezTo>
                    <a:pt x="72" y="24"/>
                    <a:pt x="72" y="23"/>
                    <a:pt x="71" y="22"/>
                  </a:cubicBezTo>
                  <a:cubicBezTo>
                    <a:pt x="68" y="16"/>
                    <a:pt x="65" y="12"/>
                    <a:pt x="61" y="10"/>
                  </a:cubicBezTo>
                  <a:close/>
                  <a:moveTo>
                    <a:pt x="61" y="33"/>
                  </a:moveTo>
                  <a:cubicBezTo>
                    <a:pt x="61" y="50"/>
                    <a:pt x="61" y="50"/>
                    <a:pt x="61" y="50"/>
                  </a:cubicBezTo>
                  <a:cubicBezTo>
                    <a:pt x="79" y="50"/>
                    <a:pt x="79" y="50"/>
                    <a:pt x="79" y="50"/>
                  </a:cubicBezTo>
                  <a:cubicBezTo>
                    <a:pt x="78" y="45"/>
                    <a:pt x="78" y="40"/>
                    <a:pt x="77" y="36"/>
                  </a:cubicBezTo>
                  <a:cubicBezTo>
                    <a:pt x="72" y="34"/>
                    <a:pt x="66" y="34"/>
                    <a:pt x="61" y="33"/>
                  </a:cubicBezTo>
                  <a:close/>
                  <a:moveTo>
                    <a:pt x="61" y="60"/>
                  </a:moveTo>
                  <a:cubicBezTo>
                    <a:pt x="61" y="77"/>
                    <a:pt x="61" y="77"/>
                    <a:pt x="61" y="77"/>
                  </a:cubicBezTo>
                  <a:cubicBezTo>
                    <a:pt x="66" y="77"/>
                    <a:pt x="72" y="76"/>
                    <a:pt x="77" y="75"/>
                  </a:cubicBezTo>
                  <a:cubicBezTo>
                    <a:pt x="78" y="70"/>
                    <a:pt x="78" y="65"/>
                    <a:pt x="79" y="60"/>
                  </a:cubicBezTo>
                  <a:cubicBezTo>
                    <a:pt x="61" y="60"/>
                    <a:pt x="61" y="60"/>
                    <a:pt x="61" y="60"/>
                  </a:cubicBezTo>
                  <a:close/>
                  <a:moveTo>
                    <a:pt x="61" y="87"/>
                  </a:moveTo>
                  <a:cubicBezTo>
                    <a:pt x="61" y="100"/>
                    <a:pt x="61" y="100"/>
                    <a:pt x="61" y="100"/>
                  </a:cubicBezTo>
                  <a:cubicBezTo>
                    <a:pt x="65" y="98"/>
                    <a:pt x="68" y="94"/>
                    <a:pt x="71" y="89"/>
                  </a:cubicBezTo>
                  <a:cubicBezTo>
                    <a:pt x="72" y="88"/>
                    <a:pt x="72" y="87"/>
                    <a:pt x="73" y="85"/>
                  </a:cubicBezTo>
                  <a:cubicBezTo>
                    <a:pt x="69" y="86"/>
                    <a:pt x="65" y="87"/>
                    <a:pt x="61" y="87"/>
                  </a:cubicBezTo>
                  <a:close/>
                  <a:moveTo>
                    <a:pt x="11" y="50"/>
                  </a:moveTo>
                  <a:cubicBezTo>
                    <a:pt x="23" y="50"/>
                    <a:pt x="23" y="50"/>
                    <a:pt x="23" y="50"/>
                  </a:cubicBezTo>
                  <a:cubicBezTo>
                    <a:pt x="23" y="47"/>
                    <a:pt x="24" y="43"/>
                    <a:pt x="24" y="39"/>
                  </a:cubicBezTo>
                  <a:cubicBezTo>
                    <a:pt x="24" y="40"/>
                    <a:pt x="23" y="40"/>
                    <a:pt x="22" y="40"/>
                  </a:cubicBezTo>
                  <a:cubicBezTo>
                    <a:pt x="17" y="43"/>
                    <a:pt x="13" y="47"/>
                    <a:pt x="11" y="50"/>
                  </a:cubicBezTo>
                  <a:close/>
                  <a:moveTo>
                    <a:pt x="88" y="50"/>
                  </a:moveTo>
                  <a:cubicBezTo>
                    <a:pt x="100" y="50"/>
                    <a:pt x="100" y="50"/>
                    <a:pt x="100" y="50"/>
                  </a:cubicBezTo>
                  <a:cubicBezTo>
                    <a:pt x="99" y="47"/>
                    <a:pt x="95" y="43"/>
                    <a:pt x="89" y="40"/>
                  </a:cubicBezTo>
                  <a:cubicBezTo>
                    <a:pt x="89" y="40"/>
                    <a:pt x="88" y="40"/>
                    <a:pt x="87" y="39"/>
                  </a:cubicBezTo>
                  <a:cubicBezTo>
                    <a:pt x="88" y="43"/>
                    <a:pt x="88" y="47"/>
                    <a:pt x="88" y="50"/>
                  </a:cubicBezTo>
                  <a:close/>
                  <a:moveTo>
                    <a:pt x="100" y="60"/>
                  </a:moveTo>
                  <a:cubicBezTo>
                    <a:pt x="88" y="60"/>
                    <a:pt x="88" y="60"/>
                    <a:pt x="88" y="60"/>
                  </a:cubicBezTo>
                  <a:cubicBezTo>
                    <a:pt x="88" y="64"/>
                    <a:pt x="88" y="67"/>
                    <a:pt x="87" y="71"/>
                  </a:cubicBezTo>
                  <a:cubicBezTo>
                    <a:pt x="88" y="71"/>
                    <a:pt x="89" y="70"/>
                    <a:pt x="89" y="70"/>
                  </a:cubicBezTo>
                  <a:cubicBezTo>
                    <a:pt x="95" y="67"/>
                    <a:pt x="99" y="64"/>
                    <a:pt x="100" y="60"/>
                  </a:cubicBezTo>
                  <a:close/>
                  <a:moveTo>
                    <a:pt x="23" y="60"/>
                  </a:moveTo>
                  <a:cubicBezTo>
                    <a:pt x="11" y="60"/>
                    <a:pt x="11" y="60"/>
                    <a:pt x="11" y="60"/>
                  </a:cubicBezTo>
                  <a:cubicBezTo>
                    <a:pt x="13" y="64"/>
                    <a:pt x="17" y="67"/>
                    <a:pt x="22" y="70"/>
                  </a:cubicBezTo>
                  <a:cubicBezTo>
                    <a:pt x="23" y="70"/>
                    <a:pt x="24" y="71"/>
                    <a:pt x="24" y="71"/>
                  </a:cubicBezTo>
                  <a:cubicBezTo>
                    <a:pt x="24" y="67"/>
                    <a:pt x="23" y="64"/>
                    <a:pt x="23" y="60"/>
                  </a:cubicBezTo>
                  <a:close/>
                  <a:moveTo>
                    <a:pt x="96" y="77"/>
                  </a:moveTo>
                  <a:cubicBezTo>
                    <a:pt x="95" y="78"/>
                    <a:pt x="95" y="78"/>
                    <a:pt x="94" y="78"/>
                  </a:cubicBezTo>
                  <a:cubicBezTo>
                    <a:pt x="91" y="80"/>
                    <a:pt x="88" y="81"/>
                    <a:pt x="84" y="82"/>
                  </a:cubicBezTo>
                  <a:cubicBezTo>
                    <a:pt x="83" y="86"/>
                    <a:pt x="81" y="90"/>
                    <a:pt x="80" y="93"/>
                  </a:cubicBezTo>
                  <a:cubicBezTo>
                    <a:pt x="79" y="94"/>
                    <a:pt x="79" y="94"/>
                    <a:pt x="79" y="95"/>
                  </a:cubicBezTo>
                  <a:cubicBezTo>
                    <a:pt x="82" y="93"/>
                    <a:pt x="85" y="90"/>
                    <a:pt x="88" y="88"/>
                  </a:cubicBezTo>
                  <a:cubicBezTo>
                    <a:pt x="91" y="85"/>
                    <a:pt x="94" y="81"/>
                    <a:pt x="96" y="77"/>
                  </a:cubicBezTo>
                  <a:close/>
                  <a:moveTo>
                    <a:pt x="27" y="82"/>
                  </a:moveTo>
                  <a:cubicBezTo>
                    <a:pt x="24" y="81"/>
                    <a:pt x="20" y="80"/>
                    <a:pt x="18" y="78"/>
                  </a:cubicBezTo>
                  <a:cubicBezTo>
                    <a:pt x="17" y="78"/>
                    <a:pt x="16" y="78"/>
                    <a:pt x="15" y="77"/>
                  </a:cubicBezTo>
                  <a:cubicBezTo>
                    <a:pt x="18" y="81"/>
                    <a:pt x="20" y="85"/>
                    <a:pt x="23" y="88"/>
                  </a:cubicBezTo>
                  <a:cubicBezTo>
                    <a:pt x="26" y="90"/>
                    <a:pt x="29" y="93"/>
                    <a:pt x="33" y="95"/>
                  </a:cubicBezTo>
                  <a:cubicBezTo>
                    <a:pt x="32" y="94"/>
                    <a:pt x="32" y="94"/>
                    <a:pt x="32" y="93"/>
                  </a:cubicBezTo>
                  <a:cubicBezTo>
                    <a:pt x="30" y="90"/>
                    <a:pt x="28" y="86"/>
                    <a:pt x="27" y="82"/>
                  </a:cubicBezTo>
                  <a:close/>
                  <a:moveTo>
                    <a:pt x="15" y="33"/>
                  </a:moveTo>
                  <a:cubicBezTo>
                    <a:pt x="16" y="33"/>
                    <a:pt x="17" y="32"/>
                    <a:pt x="18" y="32"/>
                  </a:cubicBezTo>
                  <a:cubicBezTo>
                    <a:pt x="20" y="30"/>
                    <a:pt x="24" y="29"/>
                    <a:pt x="27" y="28"/>
                  </a:cubicBezTo>
                  <a:cubicBezTo>
                    <a:pt x="28" y="24"/>
                    <a:pt x="30" y="20"/>
                    <a:pt x="32" y="17"/>
                  </a:cubicBezTo>
                  <a:cubicBezTo>
                    <a:pt x="32" y="17"/>
                    <a:pt x="32" y="16"/>
                    <a:pt x="33" y="16"/>
                  </a:cubicBezTo>
                  <a:cubicBezTo>
                    <a:pt x="29" y="18"/>
                    <a:pt x="26" y="20"/>
                    <a:pt x="23" y="23"/>
                  </a:cubicBezTo>
                  <a:cubicBezTo>
                    <a:pt x="20" y="26"/>
                    <a:pt x="18" y="29"/>
                    <a:pt x="15" y="33"/>
                  </a:cubicBezTo>
                  <a:close/>
                  <a:moveTo>
                    <a:pt x="84" y="28"/>
                  </a:moveTo>
                  <a:cubicBezTo>
                    <a:pt x="88" y="29"/>
                    <a:pt x="91" y="30"/>
                    <a:pt x="94" y="32"/>
                  </a:cubicBezTo>
                  <a:cubicBezTo>
                    <a:pt x="95" y="32"/>
                    <a:pt x="95" y="33"/>
                    <a:pt x="96" y="33"/>
                  </a:cubicBezTo>
                  <a:cubicBezTo>
                    <a:pt x="94" y="29"/>
                    <a:pt x="91" y="26"/>
                    <a:pt x="88" y="23"/>
                  </a:cubicBezTo>
                  <a:cubicBezTo>
                    <a:pt x="85" y="20"/>
                    <a:pt x="82" y="18"/>
                    <a:pt x="79" y="16"/>
                  </a:cubicBezTo>
                  <a:cubicBezTo>
                    <a:pt x="79" y="16"/>
                    <a:pt x="79" y="17"/>
                    <a:pt x="80" y="17"/>
                  </a:cubicBezTo>
                  <a:cubicBezTo>
                    <a:pt x="81" y="20"/>
                    <a:pt x="83" y="24"/>
                    <a:pt x="84" y="28"/>
                  </a:cubicBezTo>
                  <a:close/>
                </a:path>
              </a:pathLst>
            </a:custGeom>
            <a:solidFill>
              <a:srgbClr val="1084D2"/>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文本框 60"/>
            <p:cNvSpPr txBox="1"/>
            <p:nvPr/>
          </p:nvSpPr>
          <p:spPr>
            <a:xfrm>
              <a:off x="5202273" y="4140667"/>
              <a:ext cx="3924000" cy="646331"/>
            </a:xfrm>
            <a:prstGeom prst="rect">
              <a:avLst/>
            </a:prstGeom>
            <a:noFill/>
          </p:spPr>
          <p:txBody>
            <a:bodyPr wrap="square" rtlCol="0">
              <a:spAutoFit/>
            </a:bodyPr>
            <a:lstStyle/>
            <a:p>
              <a:pPr>
                <a:lnSpc>
                  <a:spcPct val="120000"/>
                </a:lnSpc>
              </a:pPr>
              <a:r>
                <a:rPr lang="zh-CN" altLang="en-US" sz="1000" dirty="0">
                  <a:solidFill>
                    <a:srgbClr val="1084D2"/>
                  </a:solidFill>
                  <a:cs typeface="+mn-ea"/>
                  <a:sym typeface="+mn-lt"/>
                </a:rPr>
                <a:t>Raising the floating upper limit of deposit and introducing the description of deposit insurance system</a:t>
              </a:r>
              <a:r>
                <a:rPr lang="zh-CN" altLang="en-US" sz="1000" b="1" dirty="0">
                  <a:solidFill>
                    <a:srgbClr val="1084D2"/>
                  </a:solidFill>
                  <a:cs typeface="+mn-ea"/>
                  <a:sym typeface="+mn-lt"/>
                </a:rPr>
                <a:t> interest rate liberalization is the key point of the next reform of the central bank</a:t>
              </a:r>
              <a:endParaRPr lang="en-US" altLang="en-US" sz="1000" b="1" dirty="0">
                <a:solidFill>
                  <a:srgbClr val="1084D2"/>
                </a:solidFill>
                <a:cs typeface="+mn-ea"/>
                <a:sym typeface="+mn-lt"/>
              </a:endParaRPr>
            </a:p>
          </p:txBody>
        </p:sp>
      </p:grpSp>
      <p:graphicFrame>
        <p:nvGraphicFramePr>
          <p:cNvPr id="60" name="图表 11"/>
          <p:cNvGraphicFramePr/>
          <p:nvPr>
            <p:extLst>
              <p:ext uri="{D42A27DB-BD31-4B8C-83A1-F6EECF244321}">
                <p14:modId xmlns:p14="http://schemas.microsoft.com/office/powerpoint/2010/main" val="914074069"/>
              </p:ext>
            </p:extLst>
          </p:nvPr>
        </p:nvGraphicFramePr>
        <p:xfrm>
          <a:off x="1944000" y="1196752"/>
          <a:ext cx="5256000" cy="2160000"/>
        </p:xfrm>
        <a:graphic>
          <a:graphicData uri="http://schemas.openxmlformats.org/drawingml/2006/chart">
            <c:chart xmlns:c="http://schemas.openxmlformats.org/drawingml/2006/chart" xmlns:r="http://schemas.openxmlformats.org/officeDocument/2006/relationships" r:id="rId5"/>
          </a:graphicData>
        </a:graphic>
      </p:graphicFrame>
      <p:sp>
        <p:nvSpPr>
          <p:cNvPr id="61" name="TextBox 60"/>
          <p:cNvSpPr txBox="1"/>
          <p:nvPr/>
        </p:nvSpPr>
        <p:spPr>
          <a:xfrm>
            <a:off x="2672022" y="918479"/>
            <a:ext cx="4204234" cy="307777"/>
          </a:xfrm>
          <a:prstGeom prst="rect">
            <a:avLst/>
          </a:prstGeom>
          <a:noFill/>
        </p:spPr>
        <p:txBody>
          <a:bodyPr wrap="square" rtlCol="0">
            <a:spAutoFit/>
          </a:bodyPr>
          <a:lstStyle/>
          <a:p>
            <a:r>
              <a:rPr lang="zh-CN" altLang="en-US" sz="1400" dirty="0">
                <a:solidFill>
                  <a:srgbClr val="3B454B"/>
                </a:solidFill>
                <a:cs typeface="+mn-ea"/>
                <a:sym typeface="+mn-lt"/>
              </a:rPr>
              <a:t>The financing cost for the real economy is still high</a:t>
            </a:r>
            <a:endParaRPr lang="en-US" sz="1400" dirty="0">
              <a:solidFill>
                <a:srgbClr val="3B454B"/>
              </a:solidFill>
              <a:cs typeface="+mn-ea"/>
              <a:sym typeface="+mn-lt"/>
            </a:endParaRPr>
          </a:p>
        </p:txBody>
      </p:sp>
      <p:sp>
        <p:nvSpPr>
          <p:cNvPr id="30" name="Freeform 76"/>
          <p:cNvSpPr>
            <a:spLocks noChangeAspect="1"/>
          </p:cNvSpPr>
          <p:nvPr/>
        </p:nvSpPr>
        <p:spPr bwMode="auto">
          <a:xfrm>
            <a:off x="4502823" y="4671687"/>
            <a:ext cx="97797" cy="72000"/>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rgbClr val="3B454B"/>
          </a:solidFill>
          <a:ln>
            <a:noFill/>
          </a:ln>
          <a:extLst/>
        </p:spPr>
        <p:txBody>
          <a:bodyPr vert="horz" wrap="square" lIns="91440" tIns="45720" rIns="91440" bIns="45720" numCol="1" anchor="t" anchorCtr="0" compatLnSpc="1">
            <a:prstTxWarp prst="textNoShape">
              <a:avLst/>
            </a:prstTxWarp>
          </a:bodyPr>
          <a:lstStyle/>
          <a:p>
            <a:endParaRPr lang="zh-CN" altLang="en-US" sz="1400">
              <a:solidFill>
                <a:srgbClr val="1084D2"/>
              </a:solidFill>
              <a:cs typeface="+mn-ea"/>
              <a:sym typeface="+mn-lt"/>
            </a:endParaRPr>
          </a:p>
        </p:txBody>
      </p:sp>
      <p:sp>
        <p:nvSpPr>
          <p:cNvPr id="34" name="文本框 58"/>
          <p:cNvSpPr txBox="1"/>
          <p:nvPr/>
        </p:nvSpPr>
        <p:spPr>
          <a:xfrm>
            <a:off x="4810522" y="5212832"/>
            <a:ext cx="3924000" cy="445571"/>
          </a:xfrm>
          <a:prstGeom prst="rect">
            <a:avLst/>
          </a:prstGeom>
          <a:noFill/>
        </p:spPr>
        <p:txBody>
          <a:bodyPr wrap="square" rtlCol="0">
            <a:spAutoFit/>
          </a:bodyPr>
          <a:lstStyle/>
          <a:p>
            <a:pPr>
              <a:lnSpc>
                <a:spcPct val="120000"/>
              </a:lnSpc>
            </a:pPr>
            <a:r>
              <a:rPr lang="zh-CN" altLang="en-US" sz="1000" dirty="0" smtClean="0">
                <a:solidFill>
                  <a:srgbClr val="1084D2"/>
                </a:solidFill>
                <a:cs typeface="+mn-ea"/>
                <a:sym typeface="+mn-lt"/>
              </a:rPr>
              <a:t>It remains to be seen whether the liquidity released by cutting interest rates can enter the real economy </a:t>
            </a:r>
            <a:endParaRPr lang="en-US" altLang="en-US" sz="1000" baseline="-3000" dirty="0">
              <a:solidFill>
                <a:srgbClr val="1084D2"/>
              </a:solidFill>
              <a:cs typeface="+mn-ea"/>
              <a:sym typeface="+mn-lt"/>
            </a:endParaRPr>
          </a:p>
        </p:txBody>
      </p:sp>
      <p:sp>
        <p:nvSpPr>
          <p:cNvPr id="35" name="Freeform 76"/>
          <p:cNvSpPr>
            <a:spLocks noChangeAspect="1"/>
          </p:cNvSpPr>
          <p:nvPr/>
        </p:nvSpPr>
        <p:spPr bwMode="auto">
          <a:xfrm>
            <a:off x="4508484" y="5352264"/>
            <a:ext cx="97797" cy="72000"/>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rgbClr val="3B454B"/>
          </a:solidFill>
          <a:ln>
            <a:noFill/>
          </a:ln>
          <a:extLst/>
        </p:spPr>
        <p:txBody>
          <a:bodyPr vert="horz" wrap="square" lIns="91440" tIns="45720" rIns="91440" bIns="45720" numCol="1" anchor="t" anchorCtr="0" compatLnSpc="1">
            <a:prstTxWarp prst="textNoShape">
              <a:avLst/>
            </a:prstTxWarp>
          </a:bodyPr>
          <a:lstStyle/>
          <a:p>
            <a:endParaRPr lang="zh-CN" altLang="en-US" sz="1400">
              <a:solidFill>
                <a:srgbClr val="1084D2"/>
              </a:solidFill>
              <a:cs typeface="+mn-ea"/>
              <a:sym typeface="+mn-lt"/>
            </a:endParaRPr>
          </a:p>
        </p:txBody>
      </p:sp>
      <p:sp>
        <p:nvSpPr>
          <p:cNvPr id="27" name="TextBox 26"/>
          <p:cNvSpPr txBox="1"/>
          <p:nvPr/>
        </p:nvSpPr>
        <p:spPr>
          <a:xfrm>
            <a:off x="2699792" y="3068960"/>
            <a:ext cx="1080120" cy="461665"/>
          </a:xfrm>
          <a:prstGeom prst="rect">
            <a:avLst/>
          </a:prstGeom>
          <a:solidFill>
            <a:srgbClr val="F2F2F2"/>
          </a:solidFill>
        </p:spPr>
        <p:txBody>
          <a:bodyPr wrap="square" rtlCol="0">
            <a:spAutoFit/>
          </a:bodyPr>
          <a:lstStyle/>
          <a:p>
            <a:r>
              <a:rPr lang="en-US" altLang="zh-CN" sz="800" dirty="0" smtClean="0"/>
              <a:t>The weighted average interest rate  of General loan </a:t>
            </a:r>
            <a:endParaRPr lang="zh-CN" altLang="en-US" sz="800" dirty="0"/>
          </a:p>
        </p:txBody>
      </p:sp>
      <p:sp>
        <p:nvSpPr>
          <p:cNvPr id="28" name="TextBox 27"/>
          <p:cNvSpPr txBox="1"/>
          <p:nvPr/>
        </p:nvSpPr>
        <p:spPr>
          <a:xfrm>
            <a:off x="4355976" y="3068960"/>
            <a:ext cx="1080120" cy="461665"/>
          </a:xfrm>
          <a:prstGeom prst="rect">
            <a:avLst/>
          </a:prstGeom>
          <a:solidFill>
            <a:srgbClr val="F2F2F2"/>
          </a:solidFill>
        </p:spPr>
        <p:txBody>
          <a:bodyPr wrap="square" rtlCol="0">
            <a:spAutoFit/>
          </a:bodyPr>
          <a:lstStyle/>
          <a:p>
            <a:r>
              <a:rPr lang="en-US" altLang="zh-CN" sz="800" dirty="0" smtClean="0"/>
              <a:t>The weighted average interest rate of Trust Industry</a:t>
            </a:r>
            <a:endParaRPr lang="zh-CN" altLang="en-US" sz="800" dirty="0"/>
          </a:p>
        </p:txBody>
      </p:sp>
      <p:sp>
        <p:nvSpPr>
          <p:cNvPr id="29" name="TextBox 28"/>
          <p:cNvSpPr txBox="1"/>
          <p:nvPr/>
        </p:nvSpPr>
        <p:spPr>
          <a:xfrm>
            <a:off x="5940152" y="3068960"/>
            <a:ext cx="1008112" cy="215444"/>
          </a:xfrm>
          <a:prstGeom prst="rect">
            <a:avLst/>
          </a:prstGeom>
          <a:solidFill>
            <a:srgbClr val="F2F2F2"/>
          </a:solidFill>
        </p:spPr>
        <p:txBody>
          <a:bodyPr wrap="square" rtlCol="0">
            <a:spAutoFit/>
          </a:bodyPr>
          <a:lstStyle/>
          <a:p>
            <a:r>
              <a:rPr lang="en-US" altLang="zh-CN" sz="800" dirty="0" smtClean="0"/>
              <a:t>10 year bond yields</a:t>
            </a:r>
            <a:endParaRPr lang="zh-CN" altLang="en-US" sz="800" dirty="0"/>
          </a:p>
        </p:txBody>
      </p:sp>
    </p:spTree>
    <p:extLst>
      <p:ext uri="{BB962C8B-B14F-4D97-AF65-F5344CB8AC3E}">
        <p14:creationId xmlns:p14="http://schemas.microsoft.com/office/powerpoint/2010/main" val="2304470907"/>
      </p:ext>
    </p:extLst>
  </p:cSld>
  <p:clrMapOvr>
    <a:masterClrMapping/>
  </p:clrMapOvr>
  <p:transition spd="med" advClick="0" advTm="7500">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38"/>
          <p:cNvSpPr txBox="1"/>
          <p:nvPr/>
        </p:nvSpPr>
        <p:spPr>
          <a:xfrm>
            <a:off x="426563" y="153561"/>
            <a:ext cx="7786314" cy="707886"/>
          </a:xfrm>
          <a:prstGeom prst="rect">
            <a:avLst/>
          </a:prstGeom>
          <a:noFill/>
        </p:spPr>
        <p:txBody>
          <a:bodyPr wrap="square" rtlCol="0">
            <a:spAutoFit/>
          </a:bodyPr>
          <a:lstStyle/>
          <a:p>
            <a:r>
              <a:rPr lang="zh-CN" altLang="en-US" sz="2000" b="1" dirty="0">
                <a:solidFill>
                  <a:srgbClr val="1084D2"/>
                </a:solidFill>
                <a:cs typeface="+mn-ea"/>
                <a:sym typeface="+mn-lt"/>
              </a:rPr>
              <a:t>Domestic macroscopic view</a:t>
            </a:r>
            <a:r>
              <a:rPr lang="zh-CN" altLang="en-US" sz="2000" b="1" dirty="0" smtClean="0">
                <a:solidFill>
                  <a:srgbClr val="1084D2"/>
                </a:solidFill>
                <a:cs typeface="+mn-ea"/>
                <a:sym typeface="+mn-lt"/>
              </a:rPr>
              <a:t>:</a:t>
            </a:r>
            <a:endParaRPr lang="en-US" altLang="zh-CN" sz="2000" b="1" dirty="0">
              <a:solidFill>
                <a:srgbClr val="1084D2"/>
              </a:solidFill>
              <a:cs typeface="+mn-ea"/>
              <a:sym typeface="+mn-lt"/>
            </a:endParaRPr>
          </a:p>
          <a:p>
            <a:r>
              <a:rPr lang="en-US" altLang="zh-CN" sz="2000" b="1" dirty="0" smtClean="0">
                <a:solidFill>
                  <a:schemeClr val="tx1">
                    <a:lumMod val="65000"/>
                    <a:lumOff val="35000"/>
                  </a:schemeClr>
                </a:solidFill>
                <a:cs typeface="+mn-ea"/>
                <a:sym typeface="+mn-lt"/>
              </a:rPr>
              <a:t>P</a:t>
            </a:r>
            <a:r>
              <a:rPr lang="zh-CN" altLang="en-US" sz="2000" b="1" dirty="0" smtClean="0">
                <a:solidFill>
                  <a:schemeClr val="tx1">
                    <a:lumMod val="65000"/>
                    <a:lumOff val="35000"/>
                  </a:schemeClr>
                </a:solidFill>
                <a:cs typeface="+mn-ea"/>
                <a:sym typeface="+mn-lt"/>
              </a:rPr>
              <a:t>ositive fiscal policy is characterized by restructuring expenses</a:t>
            </a:r>
            <a:endParaRPr lang="en-US" altLang="en-US" sz="2000" b="1" dirty="0">
              <a:solidFill>
                <a:schemeClr val="tx1">
                  <a:lumMod val="65000"/>
                  <a:lumOff val="35000"/>
                </a:schemeClr>
              </a:solidFill>
              <a:cs typeface="+mn-ea"/>
              <a:sym typeface="+mn-lt"/>
            </a:endParaRPr>
          </a:p>
        </p:txBody>
      </p:sp>
      <p:grpSp>
        <p:nvGrpSpPr>
          <p:cNvPr id="25" name="Group 3"/>
          <p:cNvGrpSpPr/>
          <p:nvPr/>
        </p:nvGrpSpPr>
        <p:grpSpPr>
          <a:xfrm>
            <a:off x="179512" y="3212976"/>
            <a:ext cx="8743765" cy="2952328"/>
            <a:chOff x="179512" y="3429000"/>
            <a:chExt cx="8743765" cy="2952328"/>
          </a:xfrm>
        </p:grpSpPr>
        <p:graphicFrame>
          <p:nvGraphicFramePr>
            <p:cNvPr id="26" name="图表 15"/>
            <p:cNvGraphicFramePr>
              <a:graphicFrameLocks/>
            </p:cNvGraphicFramePr>
            <p:nvPr>
              <p:extLst>
                <p:ext uri="{D42A27DB-BD31-4B8C-83A1-F6EECF244321}">
                  <p14:modId xmlns:p14="http://schemas.microsoft.com/office/powerpoint/2010/main" val="1290664261"/>
                </p:ext>
              </p:extLst>
            </p:nvPr>
          </p:nvGraphicFramePr>
          <p:xfrm>
            <a:off x="179512" y="3861328"/>
            <a:ext cx="432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 name="图表 17"/>
            <p:cNvGraphicFramePr>
              <a:graphicFrameLocks/>
            </p:cNvGraphicFramePr>
            <p:nvPr>
              <p:extLst>
                <p:ext uri="{D42A27DB-BD31-4B8C-83A1-F6EECF244321}">
                  <p14:modId xmlns:p14="http://schemas.microsoft.com/office/powerpoint/2010/main" val="1236185999"/>
                </p:ext>
              </p:extLst>
            </p:nvPr>
          </p:nvGraphicFramePr>
          <p:xfrm>
            <a:off x="4603277" y="3736830"/>
            <a:ext cx="4320000" cy="2520000"/>
          </p:xfrm>
          <a:graphic>
            <a:graphicData uri="http://schemas.openxmlformats.org/drawingml/2006/chart">
              <c:chart xmlns:c="http://schemas.openxmlformats.org/drawingml/2006/chart" xmlns:r="http://schemas.openxmlformats.org/officeDocument/2006/relationships" r:id="rId3"/>
            </a:graphicData>
          </a:graphic>
        </p:graphicFrame>
        <p:sp>
          <p:nvSpPr>
            <p:cNvPr id="28" name="TextBox 27"/>
            <p:cNvSpPr txBox="1"/>
            <p:nvPr/>
          </p:nvSpPr>
          <p:spPr>
            <a:xfrm>
              <a:off x="323528" y="3429000"/>
              <a:ext cx="4062451" cy="523220"/>
            </a:xfrm>
            <a:prstGeom prst="rect">
              <a:avLst/>
            </a:prstGeom>
            <a:noFill/>
          </p:spPr>
          <p:txBody>
            <a:bodyPr wrap="square" rtlCol="0">
              <a:spAutoFit/>
            </a:bodyPr>
            <a:lstStyle/>
            <a:p>
              <a:r>
                <a:rPr lang="zh-CN" altLang="en-US" sz="1400" dirty="0">
                  <a:solidFill>
                    <a:srgbClr val="3B454B"/>
                  </a:solidFill>
                  <a:cs typeface="+mn-ea"/>
                  <a:sym typeface="+mn-lt"/>
                </a:rPr>
                <a:t>The proportions of Education</a:t>
              </a:r>
              <a:r>
                <a:rPr lang="zh-CN" altLang="en-US" sz="1400" dirty="0" smtClean="0">
                  <a:solidFill>
                    <a:srgbClr val="3B454B"/>
                  </a:solidFill>
                  <a:cs typeface="+mn-ea"/>
                  <a:sym typeface="+mn-lt"/>
                </a:rPr>
                <a:t>, Health </a:t>
              </a:r>
              <a:r>
                <a:rPr lang="zh-CN" altLang="en-US" sz="1400" dirty="0">
                  <a:solidFill>
                    <a:srgbClr val="3B454B"/>
                  </a:solidFill>
                  <a:cs typeface="+mn-ea"/>
                  <a:sym typeface="+mn-lt"/>
                </a:rPr>
                <a:t>Care, Social Security in national fiscal expenditure are rising</a:t>
              </a:r>
              <a:endParaRPr lang="en-US" altLang="en-US" sz="1400" dirty="0">
                <a:solidFill>
                  <a:srgbClr val="3B454B"/>
                </a:solidFill>
                <a:cs typeface="+mn-ea"/>
                <a:sym typeface="+mn-lt"/>
              </a:endParaRPr>
            </a:p>
          </p:txBody>
        </p:sp>
        <p:sp>
          <p:nvSpPr>
            <p:cNvPr id="29" name="TextBox 28"/>
            <p:cNvSpPr txBox="1"/>
            <p:nvPr/>
          </p:nvSpPr>
          <p:spPr>
            <a:xfrm>
              <a:off x="5220072" y="3501008"/>
              <a:ext cx="3672407" cy="338554"/>
            </a:xfrm>
            <a:prstGeom prst="rect">
              <a:avLst/>
            </a:prstGeom>
            <a:noFill/>
          </p:spPr>
          <p:txBody>
            <a:bodyPr wrap="square" rtlCol="0">
              <a:spAutoFit/>
            </a:bodyPr>
            <a:lstStyle/>
            <a:p>
              <a:r>
                <a:rPr lang="zh-CN" altLang="en-US" sz="1600" dirty="0">
                  <a:solidFill>
                    <a:srgbClr val="3B454B"/>
                  </a:solidFill>
                  <a:cs typeface="+mn-ea"/>
                  <a:sym typeface="+mn-lt"/>
                </a:rPr>
                <a:t>Housing security expenditure</a:t>
              </a:r>
              <a:endParaRPr lang="en-US" sz="1600" dirty="0">
                <a:solidFill>
                  <a:srgbClr val="3B454B"/>
                </a:solidFill>
                <a:cs typeface="+mn-ea"/>
                <a:sym typeface="+mn-lt"/>
              </a:endParaRPr>
            </a:p>
          </p:txBody>
        </p:sp>
      </p:grpSp>
      <p:sp>
        <p:nvSpPr>
          <p:cNvPr id="30" name="文本框 61"/>
          <p:cNvSpPr txBox="1"/>
          <p:nvPr/>
        </p:nvSpPr>
        <p:spPr>
          <a:xfrm>
            <a:off x="724045" y="1112368"/>
            <a:ext cx="7488832" cy="400110"/>
          </a:xfrm>
          <a:prstGeom prst="rect">
            <a:avLst/>
          </a:prstGeom>
          <a:noFill/>
        </p:spPr>
        <p:txBody>
          <a:bodyPr wrap="square" rtlCol="0">
            <a:spAutoFit/>
          </a:bodyPr>
          <a:lstStyle/>
          <a:p>
            <a:r>
              <a:rPr lang="zh-CN" altLang="en-US" sz="2000" dirty="0" smtClean="0">
                <a:solidFill>
                  <a:srgbClr val="3B454B"/>
                </a:solidFill>
                <a:cs typeface="+mn-ea"/>
                <a:sym typeface="+mn-lt"/>
              </a:rPr>
              <a:t>Positive </a:t>
            </a:r>
            <a:r>
              <a:rPr lang="zh-CN" altLang="en-US" sz="2000" b="1" dirty="0" smtClean="0">
                <a:solidFill>
                  <a:srgbClr val="1084D2"/>
                </a:solidFill>
                <a:cs typeface="+mn-ea"/>
                <a:sym typeface="+mn-lt"/>
              </a:rPr>
              <a:t>fiscal policy </a:t>
            </a:r>
            <a:r>
              <a:rPr lang="zh-CN" altLang="en-US" sz="2000" dirty="0" smtClean="0">
                <a:solidFill>
                  <a:srgbClr val="3B454B"/>
                </a:solidFill>
                <a:cs typeface="+mn-ea"/>
                <a:sym typeface="+mn-lt"/>
              </a:rPr>
              <a:t>is characterized by </a:t>
            </a:r>
            <a:r>
              <a:rPr lang="zh-CN" altLang="en-US" sz="2000" b="1" dirty="0" smtClean="0">
                <a:solidFill>
                  <a:srgbClr val="1084D2"/>
                </a:solidFill>
                <a:cs typeface="+mn-ea"/>
                <a:sym typeface="+mn-lt"/>
              </a:rPr>
              <a:t>restructuring expenses</a:t>
            </a:r>
            <a:endParaRPr lang="en-US" altLang="en-US" sz="2000" baseline="-3000" dirty="0">
              <a:solidFill>
                <a:srgbClr val="3B454B"/>
              </a:solidFill>
              <a:cs typeface="+mn-ea"/>
              <a:sym typeface="+mn-lt"/>
            </a:endParaRPr>
          </a:p>
        </p:txBody>
      </p:sp>
      <p:grpSp>
        <p:nvGrpSpPr>
          <p:cNvPr id="31" name="Group 5"/>
          <p:cNvGrpSpPr/>
          <p:nvPr/>
        </p:nvGrpSpPr>
        <p:grpSpPr>
          <a:xfrm>
            <a:off x="87321" y="1988840"/>
            <a:ext cx="9056679" cy="673140"/>
            <a:chOff x="87321" y="1544916"/>
            <a:chExt cx="9056679" cy="673140"/>
          </a:xfrm>
        </p:grpSpPr>
        <p:sp>
          <p:nvSpPr>
            <p:cNvPr id="32" name="矩形 12"/>
            <p:cNvSpPr/>
            <p:nvPr/>
          </p:nvSpPr>
          <p:spPr>
            <a:xfrm>
              <a:off x="2975013" y="1547704"/>
              <a:ext cx="2880000" cy="606425"/>
            </a:xfrm>
            <a:prstGeom prst="rect">
              <a:avLst/>
            </a:prstGeom>
            <a:solidFill>
              <a:srgbClr val="0F8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文本框 26"/>
            <p:cNvSpPr txBox="1"/>
            <p:nvPr/>
          </p:nvSpPr>
          <p:spPr>
            <a:xfrm>
              <a:off x="3381321" y="1558176"/>
              <a:ext cx="2052000" cy="646331"/>
            </a:xfrm>
            <a:prstGeom prst="rect">
              <a:avLst/>
            </a:prstGeom>
            <a:noFill/>
          </p:spPr>
          <p:txBody>
            <a:bodyPr wrap="square" rtlCol="0">
              <a:spAutoFit/>
            </a:bodyPr>
            <a:lstStyle/>
            <a:p>
              <a:pPr algn="ctr"/>
              <a:r>
                <a:rPr lang="zh-CN" altLang="en-US" sz="1200" b="1" dirty="0">
                  <a:solidFill>
                    <a:srgbClr val="F8F8F8"/>
                  </a:solidFill>
                  <a:cs typeface="+mn-ea"/>
                  <a:sym typeface="+mn-lt"/>
                </a:rPr>
                <a:t>Increasing the investment in the construction of  social security housing</a:t>
              </a:r>
              <a:endParaRPr lang="en-US" altLang="en-US" sz="1200" b="1" baseline="-5000" dirty="0">
                <a:solidFill>
                  <a:srgbClr val="F8F8F8"/>
                </a:solidFill>
                <a:cs typeface="+mn-ea"/>
                <a:sym typeface="+mn-lt"/>
              </a:endParaRPr>
            </a:p>
          </p:txBody>
        </p:sp>
        <p:sp>
          <p:nvSpPr>
            <p:cNvPr id="34" name="矩形 11"/>
            <p:cNvSpPr/>
            <p:nvPr/>
          </p:nvSpPr>
          <p:spPr>
            <a:xfrm>
              <a:off x="95013" y="1547704"/>
              <a:ext cx="2880000" cy="606425"/>
            </a:xfrm>
            <a:prstGeom prst="rect">
              <a:avLst/>
            </a:prstGeom>
            <a:solidFill>
              <a:srgbClr val="A9B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文本框 25"/>
            <p:cNvSpPr txBox="1"/>
            <p:nvPr/>
          </p:nvSpPr>
          <p:spPr>
            <a:xfrm>
              <a:off x="87321" y="1571725"/>
              <a:ext cx="2880000" cy="646331"/>
            </a:xfrm>
            <a:prstGeom prst="rect">
              <a:avLst/>
            </a:prstGeom>
            <a:noFill/>
          </p:spPr>
          <p:txBody>
            <a:bodyPr wrap="square" rtlCol="0">
              <a:spAutoFit/>
            </a:bodyPr>
            <a:lstStyle/>
            <a:p>
              <a:pPr algn="ctr"/>
              <a:r>
                <a:rPr lang="zh-CN" altLang="en-US" sz="1200" b="1" dirty="0">
                  <a:solidFill>
                    <a:srgbClr val="3B454B"/>
                  </a:solidFill>
                  <a:cs typeface="+mn-ea"/>
                  <a:sym typeface="+mn-lt"/>
                </a:rPr>
                <a:t>Increasing  the spending on people's livelihood in the context of budget reform</a:t>
              </a:r>
              <a:endParaRPr lang="en-US" altLang="en-US" sz="1200" b="1" baseline="-5000" dirty="0">
                <a:solidFill>
                  <a:srgbClr val="3B454B"/>
                </a:solidFill>
                <a:cs typeface="+mn-ea"/>
                <a:sym typeface="+mn-lt"/>
              </a:endParaRPr>
            </a:p>
          </p:txBody>
        </p:sp>
        <p:sp>
          <p:nvSpPr>
            <p:cNvPr id="36" name="矩形 13"/>
            <p:cNvSpPr/>
            <p:nvPr/>
          </p:nvSpPr>
          <p:spPr>
            <a:xfrm>
              <a:off x="5839629" y="1544916"/>
              <a:ext cx="3240000" cy="612000"/>
            </a:xfrm>
            <a:prstGeom prst="rect">
              <a:avLst/>
            </a:prstGeom>
            <a:solidFill>
              <a:srgbClr val="3A45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27"/>
            <p:cNvSpPr txBox="1"/>
            <p:nvPr/>
          </p:nvSpPr>
          <p:spPr>
            <a:xfrm>
              <a:off x="5773468" y="1609894"/>
              <a:ext cx="3370532" cy="461665"/>
            </a:xfrm>
            <a:prstGeom prst="rect">
              <a:avLst/>
            </a:prstGeom>
            <a:noFill/>
          </p:spPr>
          <p:txBody>
            <a:bodyPr wrap="square" rtlCol="0">
              <a:spAutoFit/>
            </a:bodyPr>
            <a:lstStyle/>
            <a:p>
              <a:pPr algn="ctr"/>
              <a:r>
                <a:rPr lang="zh-CN" altLang="en-US" sz="1200" b="1" dirty="0">
                  <a:solidFill>
                    <a:srgbClr val="F8F8F8"/>
                  </a:solidFill>
                  <a:cs typeface="+mn-ea"/>
                  <a:sym typeface="+mn-lt"/>
                </a:rPr>
                <a:t>Stimulating consumption and promoting the development of related industries simultaneously</a:t>
              </a:r>
              <a:endParaRPr lang="en-US" altLang="en-US" sz="1200" b="1" baseline="-5000" dirty="0">
                <a:solidFill>
                  <a:srgbClr val="F8F8F8"/>
                </a:solidFill>
                <a:cs typeface="+mn-ea"/>
                <a:sym typeface="+mn-lt"/>
              </a:endParaRPr>
            </a:p>
          </p:txBody>
        </p:sp>
      </p:grpSp>
      <p:sp>
        <p:nvSpPr>
          <p:cNvPr id="38" name="Down Arrow 6"/>
          <p:cNvSpPr/>
          <p:nvPr/>
        </p:nvSpPr>
        <p:spPr>
          <a:xfrm>
            <a:off x="5148064" y="1538092"/>
            <a:ext cx="292949" cy="378739"/>
          </a:xfrm>
          <a:prstGeom prst="downArrow">
            <a:avLst/>
          </a:prstGeom>
          <a:solidFill>
            <a:srgbClr val="1084D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39" name="Down Arrow 75"/>
          <p:cNvSpPr/>
          <p:nvPr/>
        </p:nvSpPr>
        <p:spPr>
          <a:xfrm rot="2371375">
            <a:off x="4518264" y="1549816"/>
            <a:ext cx="292949" cy="378739"/>
          </a:xfrm>
          <a:prstGeom prst="downArrow">
            <a:avLst/>
          </a:prstGeom>
          <a:solidFill>
            <a:srgbClr val="1084D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40" name="Down Arrow 76"/>
          <p:cNvSpPr/>
          <p:nvPr/>
        </p:nvSpPr>
        <p:spPr>
          <a:xfrm rot="18898906">
            <a:off x="5830900" y="1552183"/>
            <a:ext cx="292949" cy="378739"/>
          </a:xfrm>
          <a:prstGeom prst="downArrow">
            <a:avLst/>
          </a:prstGeom>
          <a:solidFill>
            <a:srgbClr val="1084D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19" name="TextBox 18"/>
          <p:cNvSpPr txBox="1"/>
          <p:nvPr/>
        </p:nvSpPr>
        <p:spPr>
          <a:xfrm>
            <a:off x="1979712" y="5949280"/>
            <a:ext cx="1296144" cy="584775"/>
          </a:xfrm>
          <a:prstGeom prst="rect">
            <a:avLst/>
          </a:prstGeom>
          <a:solidFill>
            <a:srgbClr val="F2F2F2"/>
          </a:solidFill>
        </p:spPr>
        <p:txBody>
          <a:bodyPr wrap="square" rtlCol="0">
            <a:spAutoFit/>
          </a:bodyPr>
          <a:lstStyle/>
          <a:p>
            <a:r>
              <a:rPr lang="en-US" altLang="zh-CN" sz="800" dirty="0" smtClean="0"/>
              <a:t>The percentages of the expenditures in education health care and social security</a:t>
            </a:r>
            <a:endParaRPr lang="zh-CN" altLang="en-US" sz="800" dirty="0"/>
          </a:p>
        </p:txBody>
      </p:sp>
      <p:sp>
        <p:nvSpPr>
          <p:cNvPr id="20" name="TextBox 19"/>
          <p:cNvSpPr txBox="1"/>
          <p:nvPr/>
        </p:nvSpPr>
        <p:spPr>
          <a:xfrm>
            <a:off x="419370" y="5581546"/>
            <a:ext cx="4536504" cy="369332"/>
          </a:xfrm>
          <a:prstGeom prst="rect">
            <a:avLst/>
          </a:prstGeom>
          <a:solidFill>
            <a:srgbClr val="F2F2F2"/>
          </a:solidFill>
        </p:spPr>
        <p:txBody>
          <a:bodyPr wrap="square" rtlCol="0">
            <a:spAutoFit/>
          </a:bodyPr>
          <a:lstStyle/>
          <a:p>
            <a:r>
              <a:rPr lang="en-US" altLang="zh-CN" sz="900" dirty="0" smtClean="0"/>
              <a:t>       2007         2008       2009         2010         2 011         2012       2013   1</a:t>
            </a:r>
            <a:r>
              <a:rPr lang="en-US" altLang="zh-CN" sz="900" baseline="30000" dirty="0" smtClean="0"/>
              <a:t>st</a:t>
            </a:r>
            <a:r>
              <a:rPr lang="en-US" altLang="zh-CN" sz="900" dirty="0" smtClean="0"/>
              <a:t> 10 months of 2014</a:t>
            </a:r>
          </a:p>
          <a:p>
            <a:endParaRPr lang="zh-CN" altLang="en-US" sz="900" dirty="0"/>
          </a:p>
        </p:txBody>
      </p:sp>
      <p:sp>
        <p:nvSpPr>
          <p:cNvPr id="21" name="TextBox 20"/>
          <p:cNvSpPr txBox="1"/>
          <p:nvPr/>
        </p:nvSpPr>
        <p:spPr>
          <a:xfrm>
            <a:off x="6444208" y="5805264"/>
            <a:ext cx="1368152" cy="338554"/>
          </a:xfrm>
          <a:prstGeom prst="rect">
            <a:avLst/>
          </a:prstGeom>
          <a:solidFill>
            <a:srgbClr val="F2F2F2"/>
          </a:solidFill>
        </p:spPr>
        <p:txBody>
          <a:bodyPr wrap="square" rtlCol="0">
            <a:spAutoFit/>
          </a:bodyPr>
          <a:lstStyle/>
          <a:p>
            <a:r>
              <a:rPr lang="en-US" altLang="zh-CN" sz="800" dirty="0" smtClean="0"/>
              <a:t>Housing security expenditure (billion)</a:t>
            </a:r>
            <a:endParaRPr lang="zh-CN" altLang="en-US" sz="800" dirty="0"/>
          </a:p>
        </p:txBody>
      </p:sp>
      <p:sp>
        <p:nvSpPr>
          <p:cNvPr id="22" name="TextBox 21"/>
          <p:cNvSpPr txBox="1"/>
          <p:nvPr/>
        </p:nvSpPr>
        <p:spPr>
          <a:xfrm>
            <a:off x="5076056" y="5589240"/>
            <a:ext cx="3744416" cy="215444"/>
          </a:xfrm>
          <a:prstGeom prst="rect">
            <a:avLst/>
          </a:prstGeom>
          <a:solidFill>
            <a:srgbClr val="F2F2F2"/>
          </a:solidFill>
        </p:spPr>
        <p:txBody>
          <a:bodyPr wrap="square" rtlCol="0">
            <a:spAutoFit/>
          </a:bodyPr>
          <a:lstStyle/>
          <a:p>
            <a:r>
              <a:rPr lang="en-US" altLang="zh-CN" sz="800" dirty="0" smtClean="0"/>
              <a:t>                    2010               2011                     2012              2013  1</a:t>
            </a:r>
            <a:r>
              <a:rPr lang="en-US" altLang="zh-CN" sz="800" baseline="30000" dirty="0" smtClean="0"/>
              <a:t>st</a:t>
            </a:r>
            <a:r>
              <a:rPr lang="en-US" altLang="zh-CN" sz="800" dirty="0" smtClean="0"/>
              <a:t>  10 months of 2014</a:t>
            </a:r>
            <a:endParaRPr lang="zh-CN" altLang="en-US" sz="800" dirty="0"/>
          </a:p>
        </p:txBody>
      </p:sp>
    </p:spTree>
    <p:extLst>
      <p:ext uri="{BB962C8B-B14F-4D97-AF65-F5344CB8AC3E}">
        <p14:creationId xmlns:p14="http://schemas.microsoft.com/office/powerpoint/2010/main" val="3839976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836712"/>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cs typeface="+mn-ea"/>
              <a:sym typeface="+mn-lt"/>
            </a:endParaRPr>
          </a:p>
        </p:txBody>
      </p:sp>
      <p:sp>
        <p:nvSpPr>
          <p:cNvPr id="2" name="文本框 38"/>
          <p:cNvSpPr txBox="1"/>
          <p:nvPr/>
        </p:nvSpPr>
        <p:spPr>
          <a:xfrm>
            <a:off x="174573" y="118083"/>
            <a:ext cx="7786314" cy="707886"/>
          </a:xfrm>
          <a:prstGeom prst="rect">
            <a:avLst/>
          </a:prstGeom>
          <a:noFill/>
        </p:spPr>
        <p:txBody>
          <a:bodyPr wrap="square" rtlCol="0">
            <a:spAutoFit/>
          </a:bodyPr>
          <a:lstStyle/>
          <a:p>
            <a:r>
              <a:rPr lang="zh-CN" altLang="en-US" sz="2000" b="1" dirty="0" smtClean="0">
                <a:solidFill>
                  <a:srgbClr val="1084D2"/>
                </a:solidFill>
                <a:latin typeface="+mj-lt"/>
                <a:cs typeface="+mn-ea"/>
                <a:sym typeface="+mn-lt"/>
              </a:rPr>
              <a:t>Policy expectation:</a:t>
            </a:r>
            <a:endParaRPr lang="en-US" altLang="zh-CN" sz="2000" b="1" dirty="0" smtClean="0">
              <a:solidFill>
                <a:srgbClr val="1084D2"/>
              </a:solidFill>
              <a:latin typeface="+mj-lt"/>
              <a:cs typeface="+mn-ea"/>
              <a:sym typeface="+mn-lt"/>
            </a:endParaRPr>
          </a:p>
          <a:p>
            <a:r>
              <a:rPr lang="en-US" altLang="zh-CN" sz="2000" b="1" dirty="0" smtClean="0">
                <a:solidFill>
                  <a:schemeClr val="tx1">
                    <a:lumMod val="65000"/>
                    <a:lumOff val="35000"/>
                  </a:schemeClr>
                </a:solidFill>
                <a:latin typeface="+mj-lt"/>
                <a:cs typeface="+mn-ea"/>
                <a:sym typeface="+mn-lt"/>
              </a:rPr>
              <a:t>R</a:t>
            </a:r>
            <a:r>
              <a:rPr lang="zh-CN" altLang="en-US" sz="2000" b="1" dirty="0" smtClean="0">
                <a:solidFill>
                  <a:schemeClr val="tx1">
                    <a:lumMod val="65000"/>
                    <a:lumOff val="35000"/>
                  </a:schemeClr>
                </a:solidFill>
                <a:latin typeface="+mj-lt"/>
                <a:cs typeface="+mn-ea"/>
                <a:sym typeface="+mn-lt"/>
              </a:rPr>
              <a:t>eform of the budget management system</a:t>
            </a:r>
            <a:endParaRPr lang="en-US" altLang="en-US" sz="2000" b="1" baseline="-3000" dirty="0">
              <a:solidFill>
                <a:schemeClr val="tx1">
                  <a:lumMod val="65000"/>
                  <a:lumOff val="35000"/>
                </a:schemeClr>
              </a:solidFill>
              <a:latin typeface="+mj-lt"/>
              <a:cs typeface="+mn-ea"/>
              <a:sym typeface="+mn-lt"/>
            </a:endParaRPr>
          </a:p>
        </p:txBody>
      </p:sp>
      <p:grpSp>
        <p:nvGrpSpPr>
          <p:cNvPr id="45" name="Group 44"/>
          <p:cNvGrpSpPr/>
          <p:nvPr/>
        </p:nvGrpSpPr>
        <p:grpSpPr>
          <a:xfrm>
            <a:off x="8365432" y="260648"/>
            <a:ext cx="357230" cy="307777"/>
            <a:chOff x="8365432" y="260648"/>
            <a:chExt cx="357230" cy="307777"/>
          </a:xfrm>
        </p:grpSpPr>
        <p:sp>
          <p:nvSpPr>
            <p:cNvPr id="32" name="椭圆 14"/>
            <p:cNvSpPr/>
            <p:nvPr/>
          </p:nvSpPr>
          <p:spPr>
            <a:xfrm>
              <a:off x="8380800" y="260648"/>
              <a:ext cx="307777" cy="307777"/>
            </a:xfrm>
            <a:prstGeom prst="ellipse">
              <a:avLst/>
            </a:prstGeom>
            <a:solidFill>
              <a:srgbClr val="017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cs typeface="+mn-ea"/>
                <a:sym typeface="+mn-lt"/>
              </a:endParaRPr>
            </a:p>
          </p:txBody>
        </p:sp>
        <p:sp>
          <p:nvSpPr>
            <p:cNvPr id="31" name="文本框 15"/>
            <p:cNvSpPr txBox="1"/>
            <p:nvPr/>
          </p:nvSpPr>
          <p:spPr>
            <a:xfrm>
              <a:off x="8365432" y="302459"/>
              <a:ext cx="357230" cy="246221"/>
            </a:xfrm>
            <a:prstGeom prst="rect">
              <a:avLst/>
            </a:prstGeom>
            <a:noFill/>
          </p:spPr>
          <p:txBody>
            <a:bodyPr wrap="square" rtlCol="0">
              <a:spAutoFit/>
            </a:bodyPr>
            <a:lstStyle/>
            <a:p>
              <a:pPr algn="ctr"/>
              <a:r>
                <a:rPr lang="en-US" altLang="zh-CN" sz="1000" dirty="0" smtClean="0">
                  <a:solidFill>
                    <a:srgbClr val="EDEDED"/>
                  </a:solidFill>
                  <a:latin typeface="+mj-lt"/>
                  <a:cs typeface="+mn-ea"/>
                  <a:sym typeface="+mn-lt"/>
                </a:rPr>
                <a:t>16</a:t>
              </a:r>
              <a:endParaRPr lang="en-US" altLang="en-US" sz="1000" baseline="-3000" dirty="0">
                <a:solidFill>
                  <a:srgbClr val="EDEDED"/>
                </a:solidFill>
                <a:latin typeface="+mj-lt"/>
                <a:cs typeface="+mn-ea"/>
                <a:sym typeface="+mn-lt"/>
              </a:endParaRPr>
            </a:p>
          </p:txBody>
        </p:sp>
      </p:grpSp>
      <p:pic>
        <p:nvPicPr>
          <p:cNvPr id="42" name="Picture 41"/>
          <p:cNvPicPr>
            <a:picLocks noChangeAspect="1"/>
          </p:cNvPicPr>
          <p:nvPr/>
        </p:nvPicPr>
        <p:blipFill>
          <a:blip r:embed="rId3" cstate="print">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90848"/>
            <a:ext cx="1775460" cy="350520"/>
          </a:xfrm>
          <a:prstGeom prst="rect">
            <a:avLst/>
          </a:prstGeom>
        </p:spPr>
      </p:pic>
      <p:grpSp>
        <p:nvGrpSpPr>
          <p:cNvPr id="8" name="Group 7"/>
          <p:cNvGrpSpPr/>
          <p:nvPr/>
        </p:nvGrpSpPr>
        <p:grpSpPr>
          <a:xfrm>
            <a:off x="3923928" y="1169676"/>
            <a:ext cx="4460828" cy="3348736"/>
            <a:chOff x="2339752" y="850286"/>
            <a:chExt cx="4460828" cy="3348736"/>
          </a:xfrm>
        </p:grpSpPr>
        <p:graphicFrame>
          <p:nvGraphicFramePr>
            <p:cNvPr id="5" name="Chart 4"/>
            <p:cNvGraphicFramePr/>
            <p:nvPr>
              <p:extLst>
                <p:ext uri="{D42A27DB-BD31-4B8C-83A1-F6EECF244321}">
                  <p14:modId xmlns:p14="http://schemas.microsoft.com/office/powerpoint/2010/main" val="4063969752"/>
                </p:ext>
              </p:extLst>
            </p:nvPr>
          </p:nvGraphicFramePr>
          <p:xfrm>
            <a:off x="3222000" y="850286"/>
            <a:ext cx="2700000" cy="2700000"/>
          </p:xfrm>
          <a:graphic>
            <a:graphicData uri="http://schemas.openxmlformats.org/drawingml/2006/chart">
              <c:chart xmlns:c="http://schemas.openxmlformats.org/drawingml/2006/chart" xmlns:r="http://schemas.openxmlformats.org/officeDocument/2006/relationships" r:id="rId5"/>
            </a:graphicData>
          </a:graphic>
        </p:graphicFrame>
        <p:sp>
          <p:nvSpPr>
            <p:cNvPr id="39" name="文本框 26"/>
            <p:cNvSpPr txBox="1"/>
            <p:nvPr/>
          </p:nvSpPr>
          <p:spPr>
            <a:xfrm>
              <a:off x="5652120" y="1268760"/>
              <a:ext cx="1148460" cy="646331"/>
            </a:xfrm>
            <a:prstGeom prst="rect">
              <a:avLst/>
            </a:prstGeom>
            <a:noFill/>
          </p:spPr>
          <p:txBody>
            <a:bodyPr wrap="square" rtlCol="0">
              <a:spAutoFit/>
            </a:bodyPr>
            <a:lstStyle/>
            <a:p>
              <a:r>
                <a:rPr lang="zh-CN" altLang="en-US" b="1" dirty="0">
                  <a:solidFill>
                    <a:srgbClr val="1084D2"/>
                  </a:solidFill>
                  <a:latin typeface="+mj-lt"/>
                  <a:cs typeface="+mn-ea"/>
                  <a:sym typeface="+mn-lt"/>
                </a:rPr>
                <a:t>Social Equality</a:t>
              </a:r>
              <a:endParaRPr lang="en-US" altLang="zh-CN" b="1" dirty="0" smtClean="0">
                <a:solidFill>
                  <a:srgbClr val="1084D2"/>
                </a:solidFill>
                <a:latin typeface="+mj-lt"/>
                <a:cs typeface="+mn-ea"/>
                <a:sym typeface="+mn-lt"/>
              </a:endParaRPr>
            </a:p>
          </p:txBody>
        </p:sp>
        <p:sp>
          <p:nvSpPr>
            <p:cNvPr id="40" name="文本框 26"/>
            <p:cNvSpPr txBox="1"/>
            <p:nvPr/>
          </p:nvSpPr>
          <p:spPr>
            <a:xfrm>
              <a:off x="2339752" y="1268760"/>
              <a:ext cx="1148460" cy="584775"/>
            </a:xfrm>
            <a:prstGeom prst="rect">
              <a:avLst/>
            </a:prstGeom>
            <a:noFill/>
          </p:spPr>
          <p:txBody>
            <a:bodyPr wrap="square" rtlCol="0">
              <a:spAutoFit/>
            </a:bodyPr>
            <a:lstStyle/>
            <a:p>
              <a:r>
                <a:rPr lang="zh-CN" altLang="en-US" sz="1600" b="1" dirty="0">
                  <a:solidFill>
                    <a:srgbClr val="3B454B"/>
                  </a:solidFill>
                  <a:latin typeface="+mj-lt"/>
                  <a:cs typeface="+mn-ea"/>
                  <a:sym typeface="+mn-lt"/>
                </a:rPr>
                <a:t>Power Constraint</a:t>
              </a:r>
              <a:endParaRPr lang="en-US" altLang="zh-CN" sz="1600" b="1" dirty="0" smtClean="0">
                <a:solidFill>
                  <a:srgbClr val="3B454B"/>
                </a:solidFill>
                <a:latin typeface="+mj-lt"/>
                <a:cs typeface="+mn-ea"/>
                <a:sym typeface="+mn-lt"/>
              </a:endParaRPr>
            </a:p>
          </p:txBody>
        </p:sp>
        <p:sp>
          <p:nvSpPr>
            <p:cNvPr id="41" name="文本框 26"/>
            <p:cNvSpPr txBox="1"/>
            <p:nvPr/>
          </p:nvSpPr>
          <p:spPr>
            <a:xfrm>
              <a:off x="3997770" y="3460358"/>
              <a:ext cx="1798366" cy="738664"/>
            </a:xfrm>
            <a:prstGeom prst="rect">
              <a:avLst/>
            </a:prstGeom>
            <a:noFill/>
          </p:spPr>
          <p:txBody>
            <a:bodyPr wrap="square" rtlCol="0">
              <a:spAutoFit/>
            </a:bodyPr>
            <a:lstStyle/>
            <a:p>
              <a:r>
                <a:rPr lang="zh-CN" altLang="en-US" sz="1400" b="1" dirty="0">
                  <a:solidFill>
                    <a:srgbClr val="6B7274"/>
                  </a:solidFill>
                  <a:latin typeface="+mj-lt"/>
                  <a:cs typeface="+mn-ea"/>
                  <a:sym typeface="+mn-lt"/>
                </a:rPr>
                <a:t>Rights and responsibilities are clearly defined</a:t>
              </a:r>
              <a:endParaRPr lang="en-US" altLang="zh-CN" sz="1400" b="1" dirty="0" smtClean="0">
                <a:solidFill>
                  <a:srgbClr val="6B7274"/>
                </a:solidFill>
                <a:latin typeface="+mj-lt"/>
                <a:cs typeface="+mn-ea"/>
                <a:sym typeface="+mn-lt"/>
              </a:endParaRPr>
            </a:p>
          </p:txBody>
        </p:sp>
      </p:grpSp>
      <p:grpSp>
        <p:nvGrpSpPr>
          <p:cNvPr id="9" name="Group 8"/>
          <p:cNvGrpSpPr/>
          <p:nvPr/>
        </p:nvGrpSpPr>
        <p:grpSpPr>
          <a:xfrm>
            <a:off x="681734" y="3068960"/>
            <a:ext cx="6770586" cy="2833947"/>
            <a:chOff x="323528" y="3501008"/>
            <a:chExt cx="6770586" cy="2833947"/>
          </a:xfrm>
        </p:grpSpPr>
        <p:grpSp>
          <p:nvGrpSpPr>
            <p:cNvPr id="43" name="组合 22"/>
            <p:cNvGrpSpPr/>
            <p:nvPr/>
          </p:nvGrpSpPr>
          <p:grpSpPr>
            <a:xfrm>
              <a:off x="323528" y="3501008"/>
              <a:ext cx="4935420" cy="949494"/>
              <a:chOff x="5504080" y="2018958"/>
              <a:chExt cx="4935420" cy="949494"/>
            </a:xfrm>
          </p:grpSpPr>
          <p:sp>
            <p:nvSpPr>
              <p:cNvPr id="44" name="文本框 20"/>
              <p:cNvSpPr txBox="1"/>
              <p:nvPr/>
            </p:nvSpPr>
            <p:spPr>
              <a:xfrm>
                <a:off x="5504080" y="2018958"/>
                <a:ext cx="3818258" cy="307777"/>
              </a:xfrm>
              <a:prstGeom prst="rect">
                <a:avLst/>
              </a:prstGeom>
              <a:noFill/>
            </p:spPr>
            <p:txBody>
              <a:bodyPr wrap="square" rtlCol="0">
                <a:spAutoFit/>
              </a:bodyPr>
              <a:lstStyle/>
              <a:p>
                <a:r>
                  <a:rPr lang="zh-CN" altLang="en-US" sz="1400" b="1" dirty="0">
                    <a:solidFill>
                      <a:srgbClr val="0170C1"/>
                    </a:solidFill>
                    <a:latin typeface="+mj-lt"/>
                    <a:cs typeface="+mn-ea"/>
                    <a:sym typeface="+mn-lt"/>
                  </a:rPr>
                  <a:t>Improving the budget management system</a:t>
                </a:r>
                <a:endParaRPr lang="en-US" altLang="en-US" sz="1400" b="1" baseline="-3000" dirty="0">
                  <a:solidFill>
                    <a:srgbClr val="0170C1"/>
                  </a:solidFill>
                  <a:latin typeface="+mj-lt"/>
                  <a:cs typeface="+mn-ea"/>
                  <a:sym typeface="+mn-lt"/>
                </a:endParaRPr>
              </a:p>
            </p:txBody>
          </p:sp>
          <p:sp>
            <p:nvSpPr>
              <p:cNvPr id="48" name="文本框 21"/>
              <p:cNvSpPr txBox="1"/>
              <p:nvPr/>
            </p:nvSpPr>
            <p:spPr>
              <a:xfrm>
                <a:off x="5504080" y="2359054"/>
                <a:ext cx="4935420" cy="609398"/>
              </a:xfrm>
              <a:prstGeom prst="rect">
                <a:avLst/>
              </a:prstGeom>
              <a:noFill/>
            </p:spPr>
            <p:txBody>
              <a:bodyPr wrap="square" rtlCol="0">
                <a:spAutoFit/>
              </a:bodyPr>
              <a:lstStyle/>
              <a:p>
                <a:pPr>
                  <a:lnSpc>
                    <a:spcPct val="120000"/>
                  </a:lnSpc>
                </a:pPr>
                <a:r>
                  <a:rPr lang="zh-CN" altLang="en-US" sz="1400" dirty="0">
                    <a:solidFill>
                      <a:srgbClr val="39444A"/>
                    </a:solidFill>
                    <a:latin typeface="+mj-lt"/>
                    <a:cs typeface="+mn-ea"/>
                    <a:sym typeface="+mn-lt"/>
                  </a:rPr>
                  <a:t>Full-caliber budget, promoting a more transparent government budget</a:t>
                </a:r>
              </a:p>
            </p:txBody>
          </p:sp>
        </p:grpSp>
        <p:grpSp>
          <p:nvGrpSpPr>
            <p:cNvPr id="49" name="组合 22"/>
            <p:cNvGrpSpPr/>
            <p:nvPr/>
          </p:nvGrpSpPr>
          <p:grpSpPr>
            <a:xfrm>
              <a:off x="323528" y="4459939"/>
              <a:ext cx="4935420" cy="1023360"/>
              <a:chOff x="5504080" y="2018958"/>
              <a:chExt cx="4935420" cy="1023360"/>
            </a:xfrm>
          </p:grpSpPr>
          <p:sp>
            <p:nvSpPr>
              <p:cNvPr id="50" name="文本框 20"/>
              <p:cNvSpPr txBox="1"/>
              <p:nvPr/>
            </p:nvSpPr>
            <p:spPr>
              <a:xfrm>
                <a:off x="5504080" y="2018958"/>
                <a:ext cx="2467710" cy="307777"/>
              </a:xfrm>
              <a:prstGeom prst="rect">
                <a:avLst/>
              </a:prstGeom>
              <a:noFill/>
            </p:spPr>
            <p:txBody>
              <a:bodyPr wrap="square" rtlCol="0">
                <a:spAutoFit/>
              </a:bodyPr>
              <a:lstStyle/>
              <a:p>
                <a:r>
                  <a:rPr lang="zh-CN" altLang="en-US" sz="1400" b="1" dirty="0">
                    <a:solidFill>
                      <a:srgbClr val="0170C1"/>
                    </a:solidFill>
                    <a:latin typeface="+mj-lt"/>
                    <a:cs typeface="+mn-ea"/>
                    <a:sym typeface="+mn-lt"/>
                  </a:rPr>
                  <a:t>The reform of the tax system </a:t>
                </a:r>
                <a:endParaRPr lang="en-US" altLang="en-US" sz="1400" b="1" baseline="-3000" dirty="0">
                  <a:solidFill>
                    <a:srgbClr val="0170C1"/>
                  </a:solidFill>
                  <a:latin typeface="+mj-lt"/>
                  <a:cs typeface="+mn-ea"/>
                  <a:sym typeface="+mn-lt"/>
                </a:endParaRPr>
              </a:p>
            </p:txBody>
          </p:sp>
          <p:sp>
            <p:nvSpPr>
              <p:cNvPr id="51" name="文本框 21"/>
              <p:cNvSpPr txBox="1"/>
              <p:nvPr/>
            </p:nvSpPr>
            <p:spPr>
              <a:xfrm>
                <a:off x="5504080" y="2359054"/>
                <a:ext cx="4935420" cy="683264"/>
              </a:xfrm>
              <a:prstGeom prst="rect">
                <a:avLst/>
              </a:prstGeom>
              <a:noFill/>
            </p:spPr>
            <p:txBody>
              <a:bodyPr wrap="square" rtlCol="0">
                <a:spAutoFit/>
              </a:bodyPr>
              <a:lstStyle/>
              <a:p>
                <a:pPr>
                  <a:lnSpc>
                    <a:spcPct val="120000"/>
                  </a:lnSpc>
                </a:pPr>
                <a:r>
                  <a:rPr lang="zh-CN" altLang="en-US" sz="1600" dirty="0">
                    <a:solidFill>
                      <a:srgbClr val="39444A"/>
                    </a:solidFill>
                    <a:latin typeface="+mj-lt"/>
                    <a:cs typeface="+mn-ea"/>
                    <a:sym typeface="+mn-lt"/>
                  </a:rPr>
                  <a:t>Reducing the proportion of indirect taxes and increasing the proportion of direct taxes</a:t>
                </a:r>
                <a:endParaRPr lang="en-US" altLang="en-US" sz="1600" dirty="0">
                  <a:solidFill>
                    <a:srgbClr val="39444A"/>
                  </a:solidFill>
                  <a:latin typeface="+mj-lt"/>
                  <a:cs typeface="+mn-ea"/>
                  <a:sym typeface="+mn-lt"/>
                </a:endParaRPr>
              </a:p>
            </p:txBody>
          </p:sp>
        </p:grpSp>
        <p:grpSp>
          <p:nvGrpSpPr>
            <p:cNvPr id="52" name="组合 22"/>
            <p:cNvGrpSpPr/>
            <p:nvPr/>
          </p:nvGrpSpPr>
          <p:grpSpPr>
            <a:xfrm>
              <a:off x="323528" y="5459329"/>
              <a:ext cx="6770586" cy="875626"/>
              <a:chOff x="5504080" y="2018959"/>
              <a:chExt cx="6770586" cy="875626"/>
            </a:xfrm>
          </p:grpSpPr>
          <p:sp>
            <p:nvSpPr>
              <p:cNvPr id="53" name="文本框 20"/>
              <p:cNvSpPr txBox="1"/>
              <p:nvPr/>
            </p:nvSpPr>
            <p:spPr>
              <a:xfrm>
                <a:off x="5504080" y="2018959"/>
                <a:ext cx="6338538" cy="307777"/>
              </a:xfrm>
              <a:prstGeom prst="rect">
                <a:avLst/>
              </a:prstGeom>
              <a:noFill/>
            </p:spPr>
            <p:txBody>
              <a:bodyPr wrap="square" rtlCol="0">
                <a:spAutoFit/>
              </a:bodyPr>
              <a:lstStyle/>
              <a:p>
                <a:r>
                  <a:rPr lang="zh-CN" altLang="en-US" sz="1400" b="1" dirty="0">
                    <a:solidFill>
                      <a:srgbClr val="0170C1"/>
                    </a:solidFill>
                    <a:latin typeface="+mj-lt"/>
                    <a:cs typeface="+mn-ea"/>
                    <a:sym typeface="+mn-lt"/>
                  </a:rPr>
                  <a:t>Adjusting the financial relationship between the central and local governments</a:t>
                </a:r>
                <a:endParaRPr lang="en-US" altLang="en-US" sz="1400" b="1" baseline="-3000" dirty="0">
                  <a:solidFill>
                    <a:srgbClr val="0170C1"/>
                  </a:solidFill>
                  <a:latin typeface="+mj-lt"/>
                  <a:cs typeface="+mn-ea"/>
                  <a:sym typeface="+mn-lt"/>
                </a:endParaRPr>
              </a:p>
            </p:txBody>
          </p:sp>
          <p:sp>
            <p:nvSpPr>
              <p:cNvPr id="54" name="文本框 21"/>
              <p:cNvSpPr txBox="1"/>
              <p:nvPr/>
            </p:nvSpPr>
            <p:spPr>
              <a:xfrm>
                <a:off x="5504080" y="2359054"/>
                <a:ext cx="6770586" cy="535531"/>
              </a:xfrm>
              <a:prstGeom prst="rect">
                <a:avLst/>
              </a:prstGeom>
              <a:noFill/>
            </p:spPr>
            <p:txBody>
              <a:bodyPr wrap="square" rtlCol="0">
                <a:spAutoFit/>
              </a:bodyPr>
              <a:lstStyle/>
              <a:p>
                <a:pPr>
                  <a:lnSpc>
                    <a:spcPct val="120000"/>
                  </a:lnSpc>
                </a:pPr>
                <a:r>
                  <a:rPr lang="zh-CN" altLang="en-US" sz="1200" dirty="0">
                    <a:solidFill>
                      <a:srgbClr val="39444A"/>
                    </a:solidFill>
                    <a:latin typeface="+mj-lt"/>
                    <a:cs typeface="+mn-ea"/>
                    <a:sym typeface="+mn-lt"/>
                  </a:rPr>
                  <a:t>The central authorities centralize powers</a:t>
                </a:r>
                <a:r>
                  <a:rPr lang="zh-CN" altLang="en-US" sz="1200" dirty="0" smtClean="0">
                    <a:solidFill>
                      <a:srgbClr val="39444A"/>
                    </a:solidFill>
                    <a:latin typeface="+mj-lt"/>
                    <a:cs typeface="+mn-ea"/>
                    <a:sym typeface="+mn-lt"/>
                  </a:rPr>
                  <a:t>; extend </a:t>
                </a:r>
                <a:r>
                  <a:rPr lang="zh-CN" altLang="en-US" sz="1200" dirty="0">
                    <a:solidFill>
                      <a:srgbClr val="39444A"/>
                    </a:solidFill>
                    <a:latin typeface="+mj-lt"/>
                    <a:cs typeface="+mn-ea"/>
                    <a:sym typeface="+mn-lt"/>
                  </a:rPr>
                  <a:t>general transfer payments</a:t>
                </a:r>
                <a:r>
                  <a:rPr lang="zh-CN" altLang="en-US" sz="1200" dirty="0" smtClean="0">
                    <a:solidFill>
                      <a:srgbClr val="39444A"/>
                    </a:solidFill>
                    <a:latin typeface="+mj-lt"/>
                    <a:cs typeface="+mn-ea"/>
                    <a:sym typeface="+mn-lt"/>
                  </a:rPr>
                  <a:t>, reduce </a:t>
                </a:r>
                <a:r>
                  <a:rPr lang="zh-CN" altLang="en-US" sz="1200" dirty="0">
                    <a:solidFill>
                      <a:srgbClr val="39444A"/>
                    </a:solidFill>
                    <a:latin typeface="+mj-lt"/>
                    <a:cs typeface="+mn-ea"/>
                    <a:sym typeface="+mn-lt"/>
                  </a:rPr>
                  <a:t>special transfer payments</a:t>
                </a:r>
                <a:r>
                  <a:rPr lang="zh-CN" altLang="en-US" sz="1200" dirty="0" smtClean="0">
                    <a:solidFill>
                      <a:srgbClr val="39444A"/>
                    </a:solidFill>
                    <a:latin typeface="+mj-lt"/>
                    <a:cs typeface="+mn-ea"/>
                    <a:sym typeface="+mn-lt"/>
                  </a:rPr>
                  <a:t>; issue </a:t>
                </a:r>
                <a:r>
                  <a:rPr lang="zh-CN" altLang="en-US" sz="1200" dirty="0">
                    <a:solidFill>
                      <a:srgbClr val="39444A"/>
                    </a:solidFill>
                    <a:latin typeface="+mj-lt"/>
                    <a:cs typeface="+mn-ea"/>
                    <a:sym typeface="+mn-lt"/>
                  </a:rPr>
                  <a:t>local government bonds</a:t>
                </a:r>
                <a:endParaRPr lang="en-US" altLang="en-US" sz="1200" dirty="0">
                  <a:solidFill>
                    <a:srgbClr val="39444A"/>
                  </a:solidFill>
                  <a:latin typeface="+mj-lt"/>
                  <a:cs typeface="+mn-ea"/>
                  <a:sym typeface="+mn-lt"/>
                </a:endParaRPr>
              </a:p>
            </p:txBody>
          </p:sp>
        </p:grpSp>
      </p:grpSp>
    </p:spTree>
    <p:extLst>
      <p:ext uri="{BB962C8B-B14F-4D97-AF65-F5344CB8AC3E}">
        <p14:creationId xmlns:p14="http://schemas.microsoft.com/office/powerpoint/2010/main" val="1463277663"/>
      </p:ext>
    </p:extLst>
  </p:cSld>
  <p:clrMapOvr>
    <a:masterClrMapping/>
  </p:clrMapOvr>
  <p:transition spd="med" advClick="0" advTm="7500">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836712"/>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 name="文本框 38"/>
          <p:cNvSpPr txBox="1"/>
          <p:nvPr/>
        </p:nvSpPr>
        <p:spPr>
          <a:xfrm>
            <a:off x="157780" y="168315"/>
            <a:ext cx="7786314" cy="707886"/>
          </a:xfrm>
          <a:prstGeom prst="rect">
            <a:avLst/>
          </a:prstGeom>
          <a:noFill/>
        </p:spPr>
        <p:txBody>
          <a:bodyPr wrap="square" rtlCol="0">
            <a:spAutoFit/>
          </a:bodyPr>
          <a:lstStyle/>
          <a:p>
            <a:r>
              <a:rPr lang="zh-CN" altLang="en-US" sz="2000" b="1" dirty="0" smtClean="0">
                <a:solidFill>
                  <a:srgbClr val="1084D2"/>
                </a:solidFill>
                <a:cs typeface="+mn-ea"/>
                <a:sym typeface="+mn-lt"/>
              </a:rPr>
              <a:t>Policy expectation:</a:t>
            </a:r>
            <a:endParaRPr lang="en-US" altLang="zh-CN" sz="2000" b="1" dirty="0" smtClean="0">
              <a:solidFill>
                <a:srgbClr val="1084D2"/>
              </a:solidFill>
              <a:cs typeface="+mn-ea"/>
              <a:sym typeface="+mn-lt"/>
            </a:endParaRPr>
          </a:p>
          <a:p>
            <a:r>
              <a:rPr lang="en-US" altLang="zh-CN" sz="2000" b="1" dirty="0" smtClean="0">
                <a:solidFill>
                  <a:schemeClr val="tx1">
                    <a:lumMod val="65000"/>
                    <a:lumOff val="35000"/>
                  </a:schemeClr>
                </a:solidFill>
                <a:cs typeface="+mn-ea"/>
                <a:sym typeface="+mn-lt"/>
              </a:rPr>
              <a:t>T</a:t>
            </a:r>
            <a:r>
              <a:rPr lang="zh-CN" altLang="en-US" sz="2000" b="1" dirty="0" smtClean="0">
                <a:solidFill>
                  <a:schemeClr val="tx1">
                    <a:lumMod val="65000"/>
                    <a:lumOff val="35000"/>
                  </a:schemeClr>
                </a:solidFill>
                <a:cs typeface="+mn-ea"/>
                <a:sym typeface="+mn-lt"/>
              </a:rPr>
              <a:t>he reform of investment and financing system</a:t>
            </a:r>
            <a:endParaRPr lang="en-US" altLang="en-US" sz="2000" b="1" baseline="-3000" dirty="0">
              <a:solidFill>
                <a:schemeClr val="tx1">
                  <a:lumMod val="65000"/>
                  <a:lumOff val="35000"/>
                </a:schemeClr>
              </a:solidFill>
              <a:cs typeface="+mn-ea"/>
              <a:sym typeface="+mn-lt"/>
            </a:endParaRPr>
          </a:p>
        </p:txBody>
      </p:sp>
      <p:grpSp>
        <p:nvGrpSpPr>
          <p:cNvPr id="45" name="Group 44"/>
          <p:cNvGrpSpPr/>
          <p:nvPr/>
        </p:nvGrpSpPr>
        <p:grpSpPr>
          <a:xfrm>
            <a:off x="8365432" y="260648"/>
            <a:ext cx="357230" cy="307777"/>
            <a:chOff x="8365432" y="260648"/>
            <a:chExt cx="357230" cy="307777"/>
          </a:xfrm>
        </p:grpSpPr>
        <p:sp>
          <p:nvSpPr>
            <p:cNvPr id="32" name="椭圆 14"/>
            <p:cNvSpPr/>
            <p:nvPr/>
          </p:nvSpPr>
          <p:spPr>
            <a:xfrm>
              <a:off x="8380800" y="260648"/>
              <a:ext cx="307777" cy="307777"/>
            </a:xfrm>
            <a:prstGeom prst="ellipse">
              <a:avLst/>
            </a:prstGeom>
            <a:solidFill>
              <a:srgbClr val="017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15"/>
            <p:cNvSpPr txBox="1"/>
            <p:nvPr/>
          </p:nvSpPr>
          <p:spPr>
            <a:xfrm>
              <a:off x="8365432" y="302459"/>
              <a:ext cx="357230" cy="246221"/>
            </a:xfrm>
            <a:prstGeom prst="rect">
              <a:avLst/>
            </a:prstGeom>
            <a:noFill/>
          </p:spPr>
          <p:txBody>
            <a:bodyPr wrap="square" rtlCol="0">
              <a:spAutoFit/>
            </a:bodyPr>
            <a:lstStyle/>
            <a:p>
              <a:pPr algn="ctr"/>
              <a:r>
                <a:rPr lang="en-US" altLang="zh-CN" sz="1000" dirty="0" smtClean="0">
                  <a:solidFill>
                    <a:srgbClr val="EDEDED"/>
                  </a:solidFill>
                  <a:cs typeface="+mn-ea"/>
                  <a:sym typeface="+mn-lt"/>
                </a:rPr>
                <a:t>17</a:t>
              </a:r>
              <a:endParaRPr lang="en-US" altLang="en-US" sz="1000" baseline="-3000" dirty="0">
                <a:solidFill>
                  <a:srgbClr val="EDEDED"/>
                </a:solidFill>
                <a:cs typeface="+mn-ea"/>
                <a:sym typeface="+mn-lt"/>
              </a:endParaRPr>
            </a:p>
          </p:txBody>
        </p:sp>
      </p:grpSp>
      <p:pic>
        <p:nvPicPr>
          <p:cNvPr id="42" name="Picture 41"/>
          <p:cNvPicPr>
            <a:picLocks noChangeAspect="1"/>
          </p:cNvPicPr>
          <p:nvPr/>
        </p:nvPicPr>
        <p:blipFill>
          <a:blip r:embed="rId3" cstate="print">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90848"/>
            <a:ext cx="1775460" cy="350520"/>
          </a:xfrm>
          <a:prstGeom prst="rect">
            <a:avLst/>
          </a:prstGeom>
        </p:spPr>
      </p:pic>
      <p:grpSp>
        <p:nvGrpSpPr>
          <p:cNvPr id="24" name="组合 3"/>
          <p:cNvGrpSpPr/>
          <p:nvPr/>
        </p:nvGrpSpPr>
        <p:grpSpPr>
          <a:xfrm>
            <a:off x="467544" y="1844824"/>
            <a:ext cx="2491740" cy="4834056"/>
            <a:chOff x="1082067" y="2609201"/>
            <a:chExt cx="2491740" cy="4834056"/>
          </a:xfrm>
        </p:grpSpPr>
        <p:sp>
          <p:nvSpPr>
            <p:cNvPr id="25" name="圆角矩形 15"/>
            <p:cNvSpPr/>
            <p:nvPr/>
          </p:nvSpPr>
          <p:spPr>
            <a:xfrm>
              <a:off x="1082067" y="2609201"/>
              <a:ext cx="2491740" cy="4834056"/>
            </a:xfrm>
            <a:prstGeom prst="roundRect">
              <a:avLst>
                <a:gd name="adj" fmla="val 2117"/>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zh-CN" altLang="en-US" sz="1600">
                <a:cs typeface="+mn-ea"/>
                <a:sym typeface="+mn-lt"/>
              </a:endParaRPr>
            </a:p>
          </p:txBody>
        </p:sp>
        <p:sp>
          <p:nvSpPr>
            <p:cNvPr id="26" name="文本框 21"/>
            <p:cNvSpPr txBox="1"/>
            <p:nvPr/>
          </p:nvSpPr>
          <p:spPr>
            <a:xfrm>
              <a:off x="1082067" y="2825225"/>
              <a:ext cx="2491740" cy="1015663"/>
            </a:xfrm>
            <a:prstGeom prst="rect">
              <a:avLst/>
            </a:prstGeom>
            <a:noFill/>
          </p:spPr>
          <p:txBody>
            <a:bodyPr wrap="square" lIns="36000" rIns="36000" rtlCol="0">
              <a:spAutoFit/>
            </a:bodyPr>
            <a:lstStyle/>
            <a:p>
              <a:pPr algn="ctr"/>
              <a:r>
                <a:rPr lang="zh-CN" altLang="en-US" sz="2000" b="1" dirty="0">
                  <a:solidFill>
                    <a:srgbClr val="585D5B"/>
                  </a:solidFill>
                  <a:cs typeface="+mn-ea"/>
                  <a:sym typeface="+mn-lt"/>
                </a:rPr>
                <a:t>Capital Market</a:t>
              </a:r>
              <a:endParaRPr lang="en-US" altLang="zh-CN" sz="2000" b="1" dirty="0" smtClean="0">
                <a:solidFill>
                  <a:srgbClr val="585D5B"/>
                </a:solidFill>
                <a:cs typeface="+mn-ea"/>
                <a:sym typeface="+mn-lt"/>
              </a:endParaRPr>
            </a:p>
            <a:p>
              <a:pPr algn="ctr"/>
              <a:endParaRPr lang="en-US" altLang="zh-CN" sz="800" b="1" dirty="0" smtClean="0">
                <a:solidFill>
                  <a:srgbClr val="585D5B"/>
                </a:solidFill>
                <a:cs typeface="+mn-ea"/>
                <a:sym typeface="+mn-lt"/>
              </a:endParaRPr>
            </a:p>
            <a:p>
              <a:pPr algn="ctr"/>
              <a:r>
                <a:rPr lang="zh-CN" altLang="en-US" sz="1600" b="1" dirty="0">
                  <a:solidFill>
                    <a:srgbClr val="1084D2"/>
                  </a:solidFill>
                  <a:cs typeface="+mn-ea"/>
                  <a:sym typeface="+mn-lt"/>
                </a:rPr>
                <a:t>Registration System Reform</a:t>
              </a:r>
              <a:endParaRPr lang="en-US" altLang="zh-CN" sz="1600" b="1" dirty="0" smtClean="0">
                <a:solidFill>
                  <a:srgbClr val="1084D2"/>
                </a:solidFill>
                <a:cs typeface="+mn-ea"/>
                <a:sym typeface="+mn-lt"/>
              </a:endParaRPr>
            </a:p>
          </p:txBody>
        </p:sp>
        <p:sp>
          <p:nvSpPr>
            <p:cNvPr id="27" name="文本框 22"/>
            <p:cNvSpPr txBox="1"/>
            <p:nvPr/>
          </p:nvSpPr>
          <p:spPr>
            <a:xfrm>
              <a:off x="1196168" y="3787563"/>
              <a:ext cx="2082564" cy="3416320"/>
            </a:xfrm>
            <a:prstGeom prst="rect">
              <a:avLst/>
            </a:prstGeom>
            <a:noFill/>
          </p:spPr>
          <p:txBody>
            <a:bodyPr wrap="square" lIns="36000" rIns="36000" rtlCol="0">
              <a:spAutoFit/>
            </a:bodyPr>
            <a:lstStyle/>
            <a:p>
              <a:pPr>
                <a:lnSpc>
                  <a:spcPct val="120000"/>
                </a:lnSpc>
              </a:pPr>
              <a:r>
                <a:rPr lang="zh-CN" altLang="en-US" sz="1200" b="1" dirty="0">
                  <a:solidFill>
                    <a:srgbClr val="6B7274"/>
                  </a:solidFill>
                  <a:cs typeface="+mn-ea"/>
                  <a:sym typeface="+mn-lt"/>
                </a:rPr>
                <a:t>The transition of capital market supervision model will promote direct financing market and the business development of investment bank, release the vitality of capital market;</a:t>
              </a:r>
              <a:endParaRPr lang="en-US" altLang="zh-CN" sz="1200" b="1" dirty="0" smtClean="0">
                <a:solidFill>
                  <a:srgbClr val="6B7274"/>
                </a:solidFill>
                <a:cs typeface="+mn-ea"/>
                <a:sym typeface="+mn-lt"/>
              </a:endParaRPr>
            </a:p>
            <a:p>
              <a:pPr>
                <a:lnSpc>
                  <a:spcPct val="120000"/>
                </a:lnSpc>
              </a:pPr>
              <a:endParaRPr lang="en-US" altLang="en-US" sz="600" b="1" dirty="0">
                <a:solidFill>
                  <a:srgbClr val="6B7274"/>
                </a:solidFill>
                <a:cs typeface="+mn-ea"/>
                <a:sym typeface="+mn-lt"/>
              </a:endParaRPr>
            </a:p>
            <a:p>
              <a:pPr>
                <a:lnSpc>
                  <a:spcPct val="120000"/>
                </a:lnSpc>
              </a:pPr>
              <a:r>
                <a:rPr lang="zh-CN" altLang="en-US" sz="1200" b="1" dirty="0">
                  <a:solidFill>
                    <a:srgbClr val="6B7274"/>
                  </a:solidFill>
                  <a:cs typeface="+mn-ea"/>
                  <a:sym typeface="+mn-lt"/>
                </a:rPr>
                <a:t>registration system is the system guarantee of financial products innovation;</a:t>
              </a:r>
              <a:endParaRPr lang="en-US" altLang="zh-CN" sz="1200" b="1" dirty="0" smtClean="0">
                <a:solidFill>
                  <a:srgbClr val="6B7274"/>
                </a:solidFill>
                <a:cs typeface="+mn-ea"/>
                <a:sym typeface="+mn-lt"/>
              </a:endParaRPr>
            </a:p>
            <a:p>
              <a:pPr>
                <a:lnSpc>
                  <a:spcPct val="120000"/>
                </a:lnSpc>
              </a:pPr>
              <a:endParaRPr lang="en-US" altLang="en-US" sz="600" b="1" dirty="0">
                <a:solidFill>
                  <a:srgbClr val="6B7274"/>
                </a:solidFill>
                <a:cs typeface="+mn-ea"/>
                <a:sym typeface="+mn-lt"/>
              </a:endParaRPr>
            </a:p>
            <a:p>
              <a:pPr>
                <a:lnSpc>
                  <a:spcPct val="120000"/>
                </a:lnSpc>
              </a:pPr>
              <a:r>
                <a:rPr lang="zh-CN" altLang="en-US" sz="1200" b="1" dirty="0">
                  <a:solidFill>
                    <a:srgbClr val="6B7274"/>
                  </a:solidFill>
                  <a:cs typeface="+mn-ea"/>
                  <a:sym typeface="+mn-lt"/>
                </a:rPr>
                <a:t>shares, bonds, options, and other multi-level capital markets will enter a new period of development.</a:t>
              </a:r>
            </a:p>
          </p:txBody>
        </p:sp>
      </p:grpSp>
      <p:grpSp>
        <p:nvGrpSpPr>
          <p:cNvPr id="28" name="组合 3"/>
          <p:cNvGrpSpPr/>
          <p:nvPr/>
        </p:nvGrpSpPr>
        <p:grpSpPr>
          <a:xfrm>
            <a:off x="6228184" y="1844824"/>
            <a:ext cx="2491740" cy="4824399"/>
            <a:chOff x="1032510" y="2321169"/>
            <a:chExt cx="2491740" cy="4824399"/>
          </a:xfrm>
        </p:grpSpPr>
        <p:sp>
          <p:nvSpPr>
            <p:cNvPr id="29" name="圆角矩形 15"/>
            <p:cNvSpPr/>
            <p:nvPr/>
          </p:nvSpPr>
          <p:spPr>
            <a:xfrm>
              <a:off x="1032510" y="2321169"/>
              <a:ext cx="2491740" cy="4824399"/>
            </a:xfrm>
            <a:prstGeom prst="roundRect">
              <a:avLst>
                <a:gd name="adj" fmla="val 2117"/>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zh-CN" altLang="en-US" sz="1600">
                <a:cs typeface="+mn-ea"/>
                <a:sym typeface="+mn-lt"/>
              </a:endParaRPr>
            </a:p>
          </p:txBody>
        </p:sp>
        <p:sp>
          <p:nvSpPr>
            <p:cNvPr id="30" name="文本框 21"/>
            <p:cNvSpPr txBox="1"/>
            <p:nvPr/>
          </p:nvSpPr>
          <p:spPr>
            <a:xfrm>
              <a:off x="1032510" y="2527934"/>
              <a:ext cx="2491740" cy="1138773"/>
            </a:xfrm>
            <a:prstGeom prst="rect">
              <a:avLst/>
            </a:prstGeom>
            <a:noFill/>
          </p:spPr>
          <p:txBody>
            <a:bodyPr wrap="square" lIns="36000" rIns="36000" rtlCol="0">
              <a:spAutoFit/>
            </a:bodyPr>
            <a:lstStyle/>
            <a:p>
              <a:pPr algn="ctr"/>
              <a:r>
                <a:rPr lang="zh-CN" altLang="en-US" sz="2000" b="1" dirty="0" smtClean="0">
                  <a:solidFill>
                    <a:srgbClr val="585D5B"/>
                  </a:solidFill>
                  <a:cs typeface="+mn-ea"/>
                  <a:sym typeface="+mn-lt"/>
                </a:rPr>
                <a:t>Opening up to the world</a:t>
              </a:r>
              <a:endParaRPr lang="en-US" altLang="zh-CN" sz="2000" b="1" dirty="0" smtClean="0">
                <a:solidFill>
                  <a:srgbClr val="585D5B"/>
                </a:solidFill>
                <a:cs typeface="+mn-ea"/>
                <a:sym typeface="+mn-lt"/>
              </a:endParaRPr>
            </a:p>
            <a:p>
              <a:pPr algn="ctr"/>
              <a:endParaRPr lang="en-US" altLang="zh-CN" b="1" baseline="-3000" dirty="0" smtClean="0">
                <a:solidFill>
                  <a:srgbClr val="585D5B"/>
                </a:solidFill>
                <a:cs typeface="+mn-ea"/>
                <a:sym typeface="+mn-lt"/>
              </a:endParaRPr>
            </a:p>
            <a:p>
              <a:pPr algn="ctr"/>
              <a:r>
                <a:rPr lang="zh-CN" altLang="en-US" sz="1600" b="1" dirty="0" smtClean="0">
                  <a:solidFill>
                    <a:srgbClr val="1084D2"/>
                  </a:solidFill>
                  <a:cs typeface="+mn-ea"/>
                  <a:sym typeface="+mn-lt"/>
                </a:rPr>
                <a:t>RMB internationalization </a:t>
              </a:r>
              <a:endParaRPr lang="en-US" altLang="en-US" sz="1600" b="1" dirty="0">
                <a:solidFill>
                  <a:srgbClr val="1084D2"/>
                </a:solidFill>
                <a:cs typeface="+mn-ea"/>
                <a:sym typeface="+mn-lt"/>
              </a:endParaRPr>
            </a:p>
          </p:txBody>
        </p:sp>
        <p:sp>
          <p:nvSpPr>
            <p:cNvPr id="35" name="文本框 22"/>
            <p:cNvSpPr txBox="1"/>
            <p:nvPr/>
          </p:nvSpPr>
          <p:spPr>
            <a:xfrm>
              <a:off x="1256182" y="3679664"/>
              <a:ext cx="2082564" cy="3305520"/>
            </a:xfrm>
            <a:prstGeom prst="rect">
              <a:avLst/>
            </a:prstGeom>
            <a:noFill/>
          </p:spPr>
          <p:txBody>
            <a:bodyPr wrap="square" lIns="36000" rIns="36000" rtlCol="0">
              <a:spAutoFit/>
            </a:bodyPr>
            <a:lstStyle/>
            <a:p>
              <a:pPr>
                <a:lnSpc>
                  <a:spcPct val="120000"/>
                </a:lnSpc>
              </a:pPr>
              <a:r>
                <a:rPr lang="zh-CN" altLang="en-US" sz="1200" b="1" dirty="0">
                  <a:solidFill>
                    <a:srgbClr val="6B7274"/>
                  </a:solidFill>
                  <a:cs typeface="+mn-ea"/>
                  <a:sym typeface="+mn-lt"/>
                </a:rPr>
                <a:t>Domestic capital elements go abroad, foreign investors and financiers come in, the degree of capital market internationalizationis improved, the marketization of interest rates and exchange rate  is accelerated.</a:t>
              </a:r>
              <a:endParaRPr lang="en-US" altLang="zh-CN" sz="1200" b="1" dirty="0" smtClean="0">
                <a:solidFill>
                  <a:srgbClr val="6B7274"/>
                </a:solidFill>
                <a:cs typeface="+mn-ea"/>
                <a:sym typeface="+mn-lt"/>
              </a:endParaRPr>
            </a:p>
            <a:p>
              <a:pPr>
                <a:lnSpc>
                  <a:spcPct val="120000"/>
                </a:lnSpc>
              </a:pPr>
              <a:endParaRPr lang="en-US" altLang="zh-CN" sz="600" b="1" dirty="0">
                <a:solidFill>
                  <a:srgbClr val="6B7274"/>
                </a:solidFill>
                <a:cs typeface="+mn-ea"/>
                <a:sym typeface="+mn-lt"/>
              </a:endParaRPr>
            </a:p>
            <a:p>
              <a:pPr>
                <a:lnSpc>
                  <a:spcPct val="120000"/>
                </a:lnSpc>
              </a:pPr>
              <a:r>
                <a:rPr lang="zh-CN" altLang="en-US" sz="1200" b="1" dirty="0" smtClean="0">
                  <a:solidFill>
                    <a:srgbClr val="6B7274"/>
                  </a:solidFill>
                  <a:cs typeface="+mn-ea"/>
                  <a:sym typeface="+mn-lt"/>
                </a:rPr>
                <a:t>From the competitive industry in conformity with international standards to the further integration of financial system and the international market.</a:t>
              </a:r>
            </a:p>
          </p:txBody>
        </p:sp>
      </p:grpSp>
      <p:grpSp>
        <p:nvGrpSpPr>
          <p:cNvPr id="36" name="组合 6"/>
          <p:cNvGrpSpPr/>
          <p:nvPr/>
        </p:nvGrpSpPr>
        <p:grpSpPr>
          <a:xfrm>
            <a:off x="3275856" y="1844824"/>
            <a:ext cx="2491740" cy="4829869"/>
            <a:chOff x="8616350" y="2605014"/>
            <a:chExt cx="2491740" cy="4829869"/>
          </a:xfrm>
        </p:grpSpPr>
        <p:sp>
          <p:nvSpPr>
            <p:cNvPr id="37" name="圆角矩形 12"/>
            <p:cNvSpPr/>
            <p:nvPr/>
          </p:nvSpPr>
          <p:spPr>
            <a:xfrm>
              <a:off x="8616350" y="2605014"/>
              <a:ext cx="2491740" cy="4829869"/>
            </a:xfrm>
            <a:prstGeom prst="roundRect">
              <a:avLst>
                <a:gd name="adj" fmla="val 2117"/>
              </a:avLst>
            </a:prstGeom>
            <a:solidFill>
              <a:srgbClr val="1084D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zh-CN" altLang="en-US" sz="1600">
                <a:cs typeface="+mn-ea"/>
                <a:sym typeface="+mn-lt"/>
              </a:endParaRPr>
            </a:p>
          </p:txBody>
        </p:sp>
        <p:sp>
          <p:nvSpPr>
            <p:cNvPr id="38" name="文本框 46"/>
            <p:cNvSpPr txBox="1"/>
            <p:nvPr/>
          </p:nvSpPr>
          <p:spPr>
            <a:xfrm>
              <a:off x="8616350" y="2821038"/>
              <a:ext cx="2491740" cy="1107996"/>
            </a:xfrm>
            <a:prstGeom prst="rect">
              <a:avLst/>
            </a:prstGeom>
            <a:noFill/>
          </p:spPr>
          <p:txBody>
            <a:bodyPr wrap="square" lIns="36000" rIns="36000" rtlCol="0">
              <a:spAutoFit/>
            </a:bodyPr>
            <a:lstStyle/>
            <a:p>
              <a:pPr algn="ctr"/>
              <a:r>
                <a:rPr lang="zh-CN" altLang="en-US" b="1" dirty="0">
                  <a:solidFill>
                    <a:srgbClr val="F8F8F8"/>
                  </a:solidFill>
                  <a:cs typeface="+mn-ea"/>
                  <a:sym typeface="+mn-lt"/>
                </a:rPr>
                <a:t>The construction of  infrastructure</a:t>
              </a:r>
              <a:endParaRPr lang="en-US" altLang="zh-CN" b="1" dirty="0" smtClean="0">
                <a:solidFill>
                  <a:srgbClr val="F8F8F8"/>
                </a:solidFill>
                <a:cs typeface="+mn-ea"/>
                <a:sym typeface="+mn-lt"/>
              </a:endParaRPr>
            </a:p>
            <a:p>
              <a:pPr algn="ctr"/>
              <a:endParaRPr lang="en-US" altLang="zh-CN" sz="600" b="1" dirty="0" smtClean="0">
                <a:solidFill>
                  <a:srgbClr val="E5E5E6"/>
                </a:solidFill>
                <a:cs typeface="+mn-ea"/>
                <a:sym typeface="+mn-lt"/>
              </a:endParaRPr>
            </a:p>
            <a:p>
              <a:pPr algn="ctr"/>
              <a:r>
                <a:rPr lang="en-US" altLang="zh-CN" sz="1200" b="1" dirty="0" smtClean="0">
                  <a:solidFill>
                    <a:srgbClr val="E5E5E6"/>
                  </a:solidFill>
                  <a:cs typeface="+mn-ea"/>
                  <a:sym typeface="+mn-lt"/>
                </a:rPr>
                <a:t>PPP </a:t>
              </a:r>
              <a:r>
                <a:rPr lang="zh-CN" altLang="en-US" sz="1200" b="1" dirty="0" smtClean="0">
                  <a:solidFill>
                    <a:srgbClr val="E5E5E6"/>
                  </a:solidFill>
                  <a:cs typeface="+mn-ea"/>
                  <a:sym typeface="+mn-lt"/>
                </a:rPr>
                <a:t>model, asset securitization</a:t>
              </a:r>
              <a:endParaRPr lang="en-US" altLang="zh-CN" sz="1200" b="1" dirty="0" smtClean="0">
                <a:solidFill>
                  <a:srgbClr val="E5E5E6"/>
                </a:solidFill>
                <a:cs typeface="+mn-ea"/>
                <a:sym typeface="+mn-lt"/>
              </a:endParaRPr>
            </a:p>
            <a:p>
              <a:pPr algn="ctr"/>
              <a:r>
                <a:rPr lang="zh-CN" altLang="en-US" sz="1200" b="1" dirty="0" smtClean="0">
                  <a:solidFill>
                    <a:srgbClr val="E5E5E6"/>
                  </a:solidFill>
                  <a:cs typeface="+mn-ea"/>
                  <a:sym typeface="+mn-lt"/>
                </a:rPr>
                <a:t>Project revenue bonds</a:t>
              </a:r>
              <a:endParaRPr lang="en-US" altLang="en-US" sz="1200" b="1" baseline="-3000" dirty="0">
                <a:solidFill>
                  <a:srgbClr val="E5E5E6"/>
                </a:solidFill>
                <a:cs typeface="+mn-ea"/>
                <a:sym typeface="+mn-lt"/>
              </a:endParaRPr>
            </a:p>
          </p:txBody>
        </p:sp>
        <p:sp>
          <p:nvSpPr>
            <p:cNvPr id="46" name="文本框 47"/>
            <p:cNvSpPr txBox="1"/>
            <p:nvPr/>
          </p:nvSpPr>
          <p:spPr>
            <a:xfrm>
              <a:off x="8832374" y="4045174"/>
              <a:ext cx="2082564" cy="2529923"/>
            </a:xfrm>
            <a:prstGeom prst="rect">
              <a:avLst/>
            </a:prstGeom>
            <a:noFill/>
          </p:spPr>
          <p:txBody>
            <a:bodyPr wrap="square" lIns="36000" rIns="36000" rtlCol="0">
              <a:spAutoFit/>
            </a:bodyPr>
            <a:lstStyle/>
            <a:p>
              <a:pPr>
                <a:lnSpc>
                  <a:spcPct val="120000"/>
                </a:lnSpc>
              </a:pPr>
              <a:r>
                <a:rPr lang="zh-CN" altLang="en-US" sz="1200" b="1" dirty="0">
                  <a:solidFill>
                    <a:srgbClr val="F8F8F8"/>
                  </a:solidFill>
                  <a:cs typeface="+mn-ea"/>
                  <a:sym typeface="+mn-lt"/>
                </a:rPr>
                <a:t>With the standardization of local debt financing mechanisms, local government financing platform will be stripped of government financing functions, </a:t>
              </a:r>
              <a:r>
                <a:rPr lang="zh-CN" altLang="en-US" sz="1200" b="1" dirty="0" smtClean="0">
                  <a:solidFill>
                    <a:srgbClr val="F8F8F8"/>
                  </a:solidFill>
                  <a:cs typeface="+mn-ea"/>
                  <a:sym typeface="+mn-lt"/>
                </a:rPr>
                <a:t> new </a:t>
              </a:r>
              <a:r>
                <a:rPr lang="zh-CN" altLang="en-US" sz="1200" b="1" dirty="0">
                  <a:solidFill>
                    <a:srgbClr val="F8F8F8"/>
                  </a:solidFill>
                  <a:cs typeface="+mn-ea"/>
                  <a:sym typeface="+mn-lt"/>
                </a:rPr>
                <a:t>means of financing future  construction of infrastructure shortfall  will be project revenue bonds</a:t>
              </a:r>
              <a:r>
                <a:rPr lang="zh-CN" altLang="en-US" sz="1200" b="1" dirty="0" smtClean="0">
                  <a:solidFill>
                    <a:srgbClr val="F8F8F8"/>
                  </a:solidFill>
                  <a:cs typeface="+mn-ea"/>
                  <a:sym typeface="+mn-lt"/>
                </a:rPr>
                <a:t>, </a:t>
              </a:r>
              <a:r>
                <a:rPr lang="en-US" altLang="zh-CN" sz="1200" b="1" dirty="0" smtClean="0">
                  <a:solidFill>
                    <a:srgbClr val="F8F8F8"/>
                  </a:solidFill>
                  <a:cs typeface="+mn-ea"/>
                  <a:sym typeface="+mn-lt"/>
                </a:rPr>
                <a:t>PPP </a:t>
              </a:r>
              <a:r>
                <a:rPr lang="zh-CN" altLang="en-US" sz="1200" b="1" dirty="0" smtClean="0">
                  <a:solidFill>
                    <a:srgbClr val="F8F8F8"/>
                  </a:solidFill>
                  <a:cs typeface="+mn-ea"/>
                  <a:sym typeface="+mn-lt"/>
                </a:rPr>
                <a:t>model </a:t>
              </a:r>
              <a:r>
                <a:rPr lang="zh-CN" altLang="en-US" sz="1200" b="1" dirty="0">
                  <a:solidFill>
                    <a:srgbClr val="F8F8F8"/>
                  </a:solidFill>
                  <a:cs typeface="+mn-ea"/>
                  <a:sym typeface="+mn-lt"/>
                </a:rPr>
                <a:t>and asset securitization projects</a:t>
              </a:r>
            </a:p>
          </p:txBody>
        </p:sp>
      </p:grpSp>
      <p:sp>
        <p:nvSpPr>
          <p:cNvPr id="47" name="文本框 61"/>
          <p:cNvSpPr txBox="1"/>
          <p:nvPr/>
        </p:nvSpPr>
        <p:spPr>
          <a:xfrm>
            <a:off x="395536" y="1124744"/>
            <a:ext cx="8258469" cy="646331"/>
          </a:xfrm>
          <a:prstGeom prst="rect">
            <a:avLst/>
          </a:prstGeom>
          <a:noFill/>
        </p:spPr>
        <p:txBody>
          <a:bodyPr wrap="square" rtlCol="0">
            <a:spAutoFit/>
          </a:bodyPr>
          <a:lstStyle/>
          <a:p>
            <a:pPr algn="ctr"/>
            <a:r>
              <a:rPr lang="zh-CN" altLang="en-US" dirty="0" smtClean="0">
                <a:solidFill>
                  <a:srgbClr val="3B454B"/>
                </a:solidFill>
                <a:latin typeface="Times New Roman" pitchFamily="18" charset="0"/>
                <a:cs typeface="+mn-ea"/>
                <a:sym typeface="+mn-lt"/>
              </a:rPr>
              <a:t>Through </a:t>
            </a:r>
            <a:r>
              <a:rPr lang="zh-CN" altLang="en-US" b="1" dirty="0" smtClean="0">
                <a:solidFill>
                  <a:srgbClr val="1084D2"/>
                </a:solidFill>
                <a:latin typeface="Times New Roman" pitchFamily="18" charset="0"/>
                <a:cs typeface="+mn-ea"/>
                <a:sym typeface="+mn-lt"/>
              </a:rPr>
              <a:t>the </a:t>
            </a:r>
            <a:r>
              <a:rPr lang="zh-CN" altLang="en-US" b="1" dirty="0">
                <a:solidFill>
                  <a:srgbClr val="1084D2"/>
                </a:solidFill>
                <a:latin typeface="Times New Roman" pitchFamily="18" charset="0"/>
                <a:cs typeface="+mn-ea"/>
                <a:sym typeface="+mn-lt"/>
              </a:rPr>
              <a:t>reform of investment and financing system</a:t>
            </a:r>
            <a:r>
              <a:rPr lang="zh-CN" altLang="en-US" b="1" dirty="0" smtClean="0">
                <a:solidFill>
                  <a:srgbClr val="1084D2"/>
                </a:solidFill>
                <a:latin typeface="Times New Roman" pitchFamily="18" charset="0"/>
                <a:cs typeface="+mn-ea"/>
                <a:sym typeface="+mn-lt"/>
              </a:rPr>
              <a:t>, </a:t>
            </a:r>
            <a:r>
              <a:rPr lang="zh-CN" altLang="en-US" dirty="0" smtClean="0">
                <a:solidFill>
                  <a:srgbClr val="3B454B"/>
                </a:solidFill>
                <a:latin typeface="Times New Roman" pitchFamily="18" charset="0"/>
                <a:cs typeface="+mn-ea"/>
                <a:sym typeface="+mn-lt"/>
              </a:rPr>
              <a:t>gradually </a:t>
            </a:r>
            <a:r>
              <a:rPr lang="zh-CN" altLang="en-US" dirty="0">
                <a:solidFill>
                  <a:srgbClr val="3B454B"/>
                </a:solidFill>
                <a:latin typeface="Times New Roman" pitchFamily="18" charset="0"/>
                <a:cs typeface="+mn-ea"/>
                <a:sym typeface="+mn-lt"/>
              </a:rPr>
              <a:t>lifting financial repression</a:t>
            </a:r>
            <a:r>
              <a:rPr lang="zh-CN" altLang="en-US" dirty="0" smtClean="0">
                <a:solidFill>
                  <a:srgbClr val="3B454B"/>
                </a:solidFill>
                <a:latin typeface="Times New Roman" pitchFamily="18" charset="0"/>
                <a:cs typeface="+mn-ea"/>
                <a:sym typeface="+mn-lt"/>
              </a:rPr>
              <a:t>: opening </a:t>
            </a:r>
            <a:r>
              <a:rPr lang="zh-CN" altLang="en-US" dirty="0">
                <a:solidFill>
                  <a:srgbClr val="3B454B"/>
                </a:solidFill>
                <a:latin typeface="Times New Roman" pitchFamily="18" charset="0"/>
                <a:cs typeface="+mn-ea"/>
                <a:sym typeface="+mn-lt"/>
              </a:rPr>
              <a:t>up both internationally and domestically(breaks the monopoly)</a:t>
            </a:r>
          </a:p>
        </p:txBody>
      </p:sp>
    </p:spTree>
    <p:extLst>
      <p:ext uri="{BB962C8B-B14F-4D97-AF65-F5344CB8AC3E}">
        <p14:creationId xmlns:p14="http://schemas.microsoft.com/office/powerpoint/2010/main" val="1224042316"/>
      </p:ext>
    </p:extLst>
  </p:cSld>
  <p:clrMapOvr>
    <a:masterClrMapping/>
  </p:clrMapOvr>
  <p:transition spd="med" advClick="0" advTm="7500">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836712"/>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 name="文本框 38"/>
          <p:cNvSpPr txBox="1"/>
          <p:nvPr/>
        </p:nvSpPr>
        <p:spPr>
          <a:xfrm>
            <a:off x="86114" y="62915"/>
            <a:ext cx="8460431" cy="707886"/>
          </a:xfrm>
          <a:prstGeom prst="rect">
            <a:avLst/>
          </a:prstGeom>
          <a:noFill/>
        </p:spPr>
        <p:txBody>
          <a:bodyPr wrap="square" rtlCol="0">
            <a:spAutoFit/>
          </a:bodyPr>
          <a:lstStyle/>
          <a:p>
            <a:r>
              <a:rPr lang="zh-CN" altLang="en-US" sz="2000" b="1" dirty="0" smtClean="0">
                <a:solidFill>
                  <a:srgbClr val="1084D2"/>
                </a:solidFill>
                <a:cs typeface="+mn-ea"/>
                <a:sym typeface="+mn-lt"/>
              </a:rPr>
              <a:t>Policy expectation: </a:t>
            </a:r>
            <a:endParaRPr lang="en-US" altLang="zh-CN" sz="2000" b="1" dirty="0" smtClean="0">
              <a:solidFill>
                <a:srgbClr val="1084D2"/>
              </a:solidFill>
              <a:cs typeface="+mn-ea"/>
              <a:sym typeface="+mn-lt"/>
            </a:endParaRPr>
          </a:p>
          <a:p>
            <a:r>
              <a:rPr lang="en-US" altLang="zh-CN" sz="2000" b="1" dirty="0" smtClean="0">
                <a:solidFill>
                  <a:schemeClr val="tx1">
                    <a:lumMod val="65000"/>
                    <a:lumOff val="35000"/>
                  </a:schemeClr>
                </a:solidFill>
                <a:cs typeface="+mn-ea"/>
                <a:sym typeface="+mn-lt"/>
              </a:rPr>
              <a:t>S</a:t>
            </a:r>
            <a:r>
              <a:rPr lang="zh-CN" altLang="en-US" sz="2000" b="1" dirty="0" smtClean="0">
                <a:solidFill>
                  <a:schemeClr val="tx1">
                    <a:lumMod val="65000"/>
                    <a:lumOff val="35000"/>
                  </a:schemeClr>
                </a:solidFill>
                <a:cs typeface="+mn-ea"/>
                <a:sym typeface="+mn-lt"/>
              </a:rPr>
              <a:t>tate-owned enterprises take capital management as the core of their reform</a:t>
            </a:r>
            <a:endParaRPr lang="en-US" altLang="en-US" sz="2000" b="1" baseline="-3000" dirty="0">
              <a:solidFill>
                <a:schemeClr val="tx1">
                  <a:lumMod val="65000"/>
                  <a:lumOff val="35000"/>
                </a:schemeClr>
              </a:solidFill>
              <a:cs typeface="+mn-ea"/>
              <a:sym typeface="+mn-lt"/>
            </a:endParaRPr>
          </a:p>
        </p:txBody>
      </p:sp>
      <p:grpSp>
        <p:nvGrpSpPr>
          <p:cNvPr id="45" name="Group 44"/>
          <p:cNvGrpSpPr/>
          <p:nvPr/>
        </p:nvGrpSpPr>
        <p:grpSpPr>
          <a:xfrm>
            <a:off x="8365432" y="260648"/>
            <a:ext cx="357230" cy="307777"/>
            <a:chOff x="8365432" y="260648"/>
            <a:chExt cx="357230" cy="307777"/>
          </a:xfrm>
        </p:grpSpPr>
        <p:sp>
          <p:nvSpPr>
            <p:cNvPr id="32" name="椭圆 14"/>
            <p:cNvSpPr/>
            <p:nvPr/>
          </p:nvSpPr>
          <p:spPr>
            <a:xfrm>
              <a:off x="8380800" y="260648"/>
              <a:ext cx="307777" cy="307777"/>
            </a:xfrm>
            <a:prstGeom prst="ellipse">
              <a:avLst/>
            </a:prstGeom>
            <a:solidFill>
              <a:srgbClr val="017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15"/>
            <p:cNvSpPr txBox="1"/>
            <p:nvPr/>
          </p:nvSpPr>
          <p:spPr>
            <a:xfrm>
              <a:off x="8365432" y="302459"/>
              <a:ext cx="357230" cy="246221"/>
            </a:xfrm>
            <a:prstGeom prst="rect">
              <a:avLst/>
            </a:prstGeom>
            <a:noFill/>
          </p:spPr>
          <p:txBody>
            <a:bodyPr wrap="square" rtlCol="0">
              <a:spAutoFit/>
            </a:bodyPr>
            <a:lstStyle/>
            <a:p>
              <a:pPr algn="ctr"/>
              <a:r>
                <a:rPr lang="en-US" altLang="zh-CN" sz="1000" dirty="0" smtClean="0">
                  <a:solidFill>
                    <a:srgbClr val="EDEDED"/>
                  </a:solidFill>
                  <a:cs typeface="+mn-ea"/>
                  <a:sym typeface="+mn-lt"/>
                </a:rPr>
                <a:t>18</a:t>
              </a:r>
              <a:endParaRPr lang="en-US" altLang="en-US" sz="1000" baseline="-3000" dirty="0">
                <a:solidFill>
                  <a:srgbClr val="EDEDED"/>
                </a:solidFill>
                <a:cs typeface="+mn-ea"/>
                <a:sym typeface="+mn-lt"/>
              </a:endParaRPr>
            </a:p>
          </p:txBody>
        </p:sp>
      </p:grpSp>
      <p:pic>
        <p:nvPicPr>
          <p:cNvPr id="42" name="Picture 41"/>
          <p:cNvPicPr>
            <a:picLocks noChangeAspect="1"/>
          </p:cNvPicPr>
          <p:nvPr/>
        </p:nvPicPr>
        <p:blipFill>
          <a:blip r:embed="rId3" cstate="print">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90848"/>
            <a:ext cx="1775460" cy="350520"/>
          </a:xfrm>
          <a:prstGeom prst="rect">
            <a:avLst/>
          </a:prstGeom>
        </p:spPr>
      </p:pic>
      <p:grpSp>
        <p:nvGrpSpPr>
          <p:cNvPr id="9" name="Group 8"/>
          <p:cNvGrpSpPr/>
          <p:nvPr/>
        </p:nvGrpSpPr>
        <p:grpSpPr>
          <a:xfrm>
            <a:off x="558684" y="1196752"/>
            <a:ext cx="3202097" cy="4968552"/>
            <a:chOff x="611560" y="1196752"/>
            <a:chExt cx="3202097" cy="4968552"/>
          </a:xfrm>
        </p:grpSpPr>
        <p:grpSp>
          <p:nvGrpSpPr>
            <p:cNvPr id="8" name="Group 7"/>
            <p:cNvGrpSpPr/>
            <p:nvPr/>
          </p:nvGrpSpPr>
          <p:grpSpPr>
            <a:xfrm>
              <a:off x="611560" y="1196752"/>
              <a:ext cx="3202097" cy="4968552"/>
              <a:chOff x="289782" y="1052736"/>
              <a:chExt cx="3202097" cy="4968552"/>
            </a:xfrm>
          </p:grpSpPr>
          <p:grpSp>
            <p:nvGrpSpPr>
              <p:cNvPr id="5" name="Group 4"/>
              <p:cNvGrpSpPr/>
              <p:nvPr/>
            </p:nvGrpSpPr>
            <p:grpSpPr>
              <a:xfrm>
                <a:off x="289782" y="2383618"/>
                <a:ext cx="3202097" cy="3637670"/>
                <a:chOff x="289782" y="1124744"/>
                <a:chExt cx="3202097" cy="3637670"/>
              </a:xfrm>
            </p:grpSpPr>
            <p:sp>
              <p:nvSpPr>
                <p:cNvPr id="23" name="圆角矩形 15"/>
                <p:cNvSpPr/>
                <p:nvPr/>
              </p:nvSpPr>
              <p:spPr>
                <a:xfrm>
                  <a:off x="289782" y="1124744"/>
                  <a:ext cx="3202097" cy="3637670"/>
                </a:xfrm>
                <a:prstGeom prst="roundRect">
                  <a:avLst>
                    <a:gd name="adj" fmla="val 2117"/>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圆角矩形 12"/>
                <p:cNvSpPr/>
                <p:nvPr/>
              </p:nvSpPr>
              <p:spPr>
                <a:xfrm>
                  <a:off x="323528" y="1847882"/>
                  <a:ext cx="3132000" cy="504056"/>
                </a:xfrm>
                <a:prstGeom prst="roundRect">
                  <a:avLst>
                    <a:gd name="adj" fmla="val 2117"/>
                  </a:avLst>
                </a:prstGeom>
                <a:solidFill>
                  <a:srgbClr val="108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F8F8F8"/>
                      </a:solidFill>
                      <a:cs typeface="+mn-ea"/>
                      <a:sym typeface="+mn-lt"/>
                    </a:rPr>
                    <a:t>Establishing companies run by state-owned capital</a:t>
                  </a:r>
                  <a:endParaRPr lang="en-US" altLang="en-US" sz="1600" dirty="0">
                    <a:solidFill>
                      <a:srgbClr val="F8F8F8"/>
                    </a:solidFill>
                    <a:cs typeface="+mn-ea"/>
                    <a:sym typeface="+mn-lt"/>
                  </a:endParaRPr>
                </a:p>
              </p:txBody>
            </p:sp>
            <p:sp>
              <p:nvSpPr>
                <p:cNvPr id="40" name="圆角矩形 12"/>
                <p:cNvSpPr/>
                <p:nvPr/>
              </p:nvSpPr>
              <p:spPr>
                <a:xfrm>
                  <a:off x="323528" y="2700342"/>
                  <a:ext cx="3132000" cy="737450"/>
                </a:xfrm>
                <a:prstGeom prst="roundRect">
                  <a:avLst>
                    <a:gd name="adj" fmla="val 2117"/>
                  </a:avLst>
                </a:prstGeom>
                <a:solidFill>
                  <a:srgbClr val="108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smtClean="0">
                      <a:solidFill>
                        <a:srgbClr val="F8F8F8"/>
                      </a:solidFill>
                      <a:cs typeface="+mn-ea"/>
                      <a:sym typeface="+mn-lt"/>
                    </a:rPr>
                    <a:t>Restructuring qualified state-owned enterprises </a:t>
                  </a:r>
                  <a:endParaRPr lang="en-US" altLang="zh-CN" sz="1200" dirty="0" smtClean="0">
                    <a:solidFill>
                      <a:srgbClr val="F8F8F8"/>
                    </a:solidFill>
                    <a:cs typeface="+mn-ea"/>
                    <a:sym typeface="+mn-lt"/>
                  </a:endParaRPr>
                </a:p>
                <a:p>
                  <a:pPr algn="ctr"/>
                  <a:r>
                    <a:rPr lang="zh-CN" altLang="en-US" sz="1200" dirty="0" smtClean="0">
                      <a:solidFill>
                        <a:srgbClr val="F8F8F8"/>
                      </a:solidFill>
                      <a:cs typeface="+mn-ea"/>
                      <a:sym typeface="+mn-lt"/>
                    </a:rPr>
                    <a:t>into state-owned capital investment company</a:t>
                  </a:r>
                  <a:endParaRPr lang="en-US" altLang="en-US" sz="1200" b="1" dirty="0">
                    <a:solidFill>
                      <a:srgbClr val="F8F8F8"/>
                    </a:solidFill>
                    <a:cs typeface="+mn-ea"/>
                    <a:sym typeface="+mn-lt"/>
                  </a:endParaRPr>
                </a:p>
              </p:txBody>
            </p:sp>
            <p:sp>
              <p:nvSpPr>
                <p:cNvPr id="41" name="圆角矩形 12"/>
                <p:cNvSpPr/>
                <p:nvPr/>
              </p:nvSpPr>
              <p:spPr>
                <a:xfrm>
                  <a:off x="323528" y="3752200"/>
                  <a:ext cx="3132000" cy="720080"/>
                </a:xfrm>
                <a:prstGeom prst="roundRect">
                  <a:avLst>
                    <a:gd name="adj" fmla="val 2117"/>
                  </a:avLst>
                </a:prstGeom>
                <a:solidFill>
                  <a:srgbClr val="108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rgbClr val="F8F8F8"/>
                      </a:solidFill>
                      <a:cs typeface="+mn-ea"/>
                      <a:sym typeface="+mn-lt"/>
                    </a:rPr>
                    <a:t>By "mixed ownership" </a:t>
                  </a:r>
                  <a:endParaRPr lang="en-US" altLang="zh-CN" sz="1600" dirty="0" smtClean="0">
                    <a:solidFill>
                      <a:srgbClr val="F8F8F8"/>
                    </a:solidFill>
                    <a:cs typeface="+mn-ea"/>
                    <a:sym typeface="+mn-lt"/>
                  </a:endParaRPr>
                </a:p>
                <a:p>
                  <a:pPr algn="ctr"/>
                  <a:r>
                    <a:rPr lang="zh-CN" altLang="en-US" sz="1600" dirty="0" smtClean="0">
                      <a:solidFill>
                        <a:srgbClr val="F8F8F8"/>
                      </a:solidFill>
                      <a:cs typeface="+mn-ea"/>
                      <a:sym typeface="+mn-lt"/>
                    </a:rPr>
                    <a:t>starting the privatization of state-owned enterprises </a:t>
                  </a:r>
                  <a:endParaRPr lang="en-US" altLang="en-US" sz="1600" dirty="0">
                    <a:solidFill>
                      <a:srgbClr val="F8F8F8"/>
                    </a:solidFill>
                    <a:cs typeface="+mn-ea"/>
                    <a:sym typeface="+mn-lt"/>
                  </a:endParaRPr>
                </a:p>
              </p:txBody>
            </p:sp>
            <p:sp>
              <p:nvSpPr>
                <p:cNvPr id="4" name="TextBox 3"/>
                <p:cNvSpPr txBox="1"/>
                <p:nvPr/>
              </p:nvSpPr>
              <p:spPr>
                <a:xfrm>
                  <a:off x="413364" y="1188103"/>
                  <a:ext cx="2952328" cy="584775"/>
                </a:xfrm>
                <a:prstGeom prst="rect">
                  <a:avLst/>
                </a:prstGeom>
                <a:noFill/>
              </p:spPr>
              <p:txBody>
                <a:bodyPr wrap="square" rtlCol="0">
                  <a:spAutoFit/>
                </a:bodyPr>
                <a:lstStyle/>
                <a:p>
                  <a:r>
                    <a:rPr lang="zh-CN" altLang="en-US" sz="1600" b="1" dirty="0" smtClean="0">
                      <a:solidFill>
                        <a:srgbClr val="3B454B"/>
                      </a:solidFill>
                      <a:cs typeface="+mn-ea"/>
                      <a:sym typeface="+mn-lt"/>
                    </a:rPr>
                    <a:t>Managing state-owned assets with the market approach</a:t>
                  </a:r>
                  <a:endParaRPr lang="en-US" sz="1600" b="1" dirty="0">
                    <a:solidFill>
                      <a:srgbClr val="3B454B"/>
                    </a:solidFill>
                    <a:cs typeface="+mn-ea"/>
                    <a:sym typeface="+mn-lt"/>
                  </a:endParaRPr>
                </a:p>
              </p:txBody>
            </p:sp>
          </p:grpSp>
          <p:sp>
            <p:nvSpPr>
              <p:cNvPr id="43" name="圆角矩形 12"/>
              <p:cNvSpPr/>
              <p:nvPr/>
            </p:nvSpPr>
            <p:spPr>
              <a:xfrm>
                <a:off x="582884" y="1052736"/>
                <a:ext cx="2615892" cy="504056"/>
              </a:xfrm>
              <a:prstGeom prst="roundRect">
                <a:avLst>
                  <a:gd name="adj" fmla="val 2117"/>
                </a:avLst>
              </a:prstGeom>
              <a:solidFill>
                <a:srgbClr val="3B4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F8F8F8"/>
                    </a:solidFill>
                    <a:cs typeface="+mn-ea"/>
                    <a:sym typeface="+mn-lt"/>
                  </a:rPr>
                  <a:t>The core of the SOE reform</a:t>
                </a:r>
                <a:endParaRPr lang="en-US" altLang="en-US" b="1" dirty="0">
                  <a:solidFill>
                    <a:srgbClr val="F8F8F8"/>
                  </a:solidFill>
                  <a:cs typeface="+mn-ea"/>
                  <a:sym typeface="+mn-lt"/>
                </a:endParaRPr>
              </a:p>
            </p:txBody>
          </p:sp>
          <p:sp>
            <p:nvSpPr>
              <p:cNvPr id="6" name="Up Arrow 5"/>
              <p:cNvSpPr/>
              <p:nvPr/>
            </p:nvSpPr>
            <p:spPr>
              <a:xfrm rot="10800000">
                <a:off x="1655676" y="1700808"/>
                <a:ext cx="432048" cy="458424"/>
              </a:xfrm>
              <a:prstGeom prst="upArrow">
                <a:avLst/>
              </a:prstGeom>
              <a:solidFill>
                <a:srgbClr val="1084D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7" name="Plus 6"/>
              <p:cNvSpPr/>
              <p:nvPr/>
            </p:nvSpPr>
            <p:spPr>
              <a:xfrm>
                <a:off x="1655676" y="3610812"/>
                <a:ext cx="360000" cy="360040"/>
              </a:xfrm>
              <a:prstGeom prst="mathPlus">
                <a:avLst/>
              </a:prstGeom>
              <a:solidFill>
                <a:srgbClr val="6B727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59" name="Plus 58"/>
            <p:cNvSpPr/>
            <p:nvPr/>
          </p:nvSpPr>
          <p:spPr>
            <a:xfrm>
              <a:off x="1977454" y="4814312"/>
              <a:ext cx="360000" cy="360040"/>
            </a:xfrm>
            <a:prstGeom prst="mathPlus">
              <a:avLst/>
            </a:prstGeom>
            <a:solidFill>
              <a:srgbClr val="6B727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cxnSp>
        <p:nvCxnSpPr>
          <p:cNvPr id="66" name="直接连接符 37"/>
          <p:cNvCxnSpPr/>
          <p:nvPr/>
        </p:nvCxnSpPr>
        <p:spPr>
          <a:xfrm>
            <a:off x="4122203" y="1052736"/>
            <a:ext cx="13024" cy="5338112"/>
          </a:xfrm>
          <a:prstGeom prst="line">
            <a:avLst/>
          </a:prstGeom>
          <a:ln w="12700">
            <a:solidFill>
              <a:srgbClr val="A7B3BC"/>
            </a:solidFill>
            <a:prstDash val="sysDash"/>
          </a:ln>
        </p:spPr>
        <p:style>
          <a:lnRef idx="1">
            <a:schemeClr val="accent1"/>
          </a:lnRef>
          <a:fillRef idx="0">
            <a:schemeClr val="accent1"/>
          </a:fillRef>
          <a:effectRef idx="0">
            <a:schemeClr val="accent1"/>
          </a:effectRef>
          <a:fontRef idx="minor">
            <a:schemeClr val="tx1"/>
          </a:fontRef>
        </p:style>
      </p:cxnSp>
      <p:sp>
        <p:nvSpPr>
          <p:cNvPr id="67" name="文本框 20"/>
          <p:cNvSpPr txBox="1"/>
          <p:nvPr/>
        </p:nvSpPr>
        <p:spPr>
          <a:xfrm>
            <a:off x="4499991" y="1377642"/>
            <a:ext cx="4320481" cy="584775"/>
          </a:xfrm>
          <a:prstGeom prst="rect">
            <a:avLst/>
          </a:prstGeom>
          <a:noFill/>
        </p:spPr>
        <p:txBody>
          <a:bodyPr wrap="square" rtlCol="0">
            <a:spAutoFit/>
          </a:bodyPr>
          <a:lstStyle/>
          <a:p>
            <a:r>
              <a:rPr lang="en-US" altLang="zh-CN" sz="1600" b="1" dirty="0" smtClean="0">
                <a:solidFill>
                  <a:srgbClr val="0170C1"/>
                </a:solidFill>
                <a:cs typeface="+mn-ea"/>
                <a:sym typeface="+mn-lt"/>
              </a:rPr>
              <a:t>Since 2014 22 provinces have </a:t>
            </a:r>
            <a:r>
              <a:rPr lang="zh-CN" altLang="en-US" sz="1600" b="1" dirty="0" smtClean="0">
                <a:solidFill>
                  <a:srgbClr val="0170C1"/>
                </a:solidFill>
                <a:cs typeface="+mn-ea"/>
                <a:sym typeface="+mn-lt"/>
              </a:rPr>
              <a:t>published the program of state-owned enterprises reform</a:t>
            </a:r>
            <a:endParaRPr lang="en-US" altLang="en-US" sz="1600" b="1" baseline="-3000" dirty="0">
              <a:solidFill>
                <a:srgbClr val="0170C1"/>
              </a:solidFill>
              <a:cs typeface="+mn-ea"/>
              <a:sym typeface="+mn-lt"/>
            </a:endParaRPr>
          </a:p>
        </p:txBody>
      </p:sp>
      <p:sp>
        <p:nvSpPr>
          <p:cNvPr id="68" name="文本框 20"/>
          <p:cNvSpPr txBox="1"/>
          <p:nvPr/>
        </p:nvSpPr>
        <p:spPr>
          <a:xfrm>
            <a:off x="4502742" y="2146892"/>
            <a:ext cx="4140000" cy="830997"/>
          </a:xfrm>
          <a:prstGeom prst="rect">
            <a:avLst/>
          </a:prstGeom>
          <a:noFill/>
        </p:spPr>
        <p:txBody>
          <a:bodyPr wrap="square" rtlCol="0">
            <a:spAutoFit/>
          </a:bodyPr>
          <a:lstStyle/>
          <a:p>
            <a:r>
              <a:rPr lang="en-US" altLang="zh-CN" sz="1200" b="1" dirty="0" smtClean="0">
                <a:solidFill>
                  <a:srgbClr val="0170C1"/>
                </a:solidFill>
                <a:cs typeface="+mn-ea"/>
                <a:sym typeface="+mn-lt"/>
              </a:rPr>
              <a:t>July 2014 </a:t>
            </a:r>
            <a:r>
              <a:rPr lang="zh-CN" altLang="en-US" sz="1200" b="1" dirty="0" smtClean="0">
                <a:solidFill>
                  <a:srgbClr val="0170C1"/>
                </a:solidFill>
                <a:cs typeface="+mn-ea"/>
                <a:sym typeface="+mn-lt"/>
              </a:rPr>
              <a:t>four contents of State-owned Assets Supervision and Administration Commission (SASAC) pilot reform</a:t>
            </a:r>
            <a:endParaRPr lang="en-US" altLang="zh-CN" sz="1200" b="1" dirty="0" smtClean="0">
              <a:solidFill>
                <a:srgbClr val="0170C1"/>
              </a:solidFill>
              <a:cs typeface="+mn-ea"/>
              <a:sym typeface="+mn-lt"/>
            </a:endParaRPr>
          </a:p>
          <a:p>
            <a:r>
              <a:rPr sz="1200" dirty="0" smtClean="0">
                <a:cs typeface="+mn-ea"/>
                <a:sym typeface="+mn-lt"/>
              </a:rPr>
              <a:t>           </a:t>
            </a:r>
            <a:r>
              <a:rPr lang="zh-CN" altLang="en-US" sz="1200" b="1" dirty="0" smtClean="0">
                <a:solidFill>
                  <a:srgbClr val="0170C1"/>
                </a:solidFill>
                <a:cs typeface="+mn-ea"/>
                <a:sym typeface="+mn-lt"/>
              </a:rPr>
              <a:t>Six state-owned key enterprises enter the list of pilot reform</a:t>
            </a:r>
            <a:endParaRPr lang="en-US" altLang="zh-CN" sz="1200" b="1" dirty="0" smtClean="0">
              <a:solidFill>
                <a:srgbClr val="0170C1"/>
              </a:solidFill>
              <a:cs typeface="+mn-ea"/>
              <a:sym typeface="+mn-lt"/>
            </a:endParaRPr>
          </a:p>
        </p:txBody>
      </p:sp>
      <p:grpSp>
        <p:nvGrpSpPr>
          <p:cNvPr id="12" name="Group 11"/>
          <p:cNvGrpSpPr/>
          <p:nvPr/>
        </p:nvGrpSpPr>
        <p:grpSpPr>
          <a:xfrm>
            <a:off x="4489422" y="3219861"/>
            <a:ext cx="4331050" cy="2366214"/>
            <a:chOff x="4489422" y="3219861"/>
            <a:chExt cx="4331050" cy="2366214"/>
          </a:xfrm>
        </p:grpSpPr>
        <p:cxnSp>
          <p:nvCxnSpPr>
            <p:cNvPr id="61" name="直接连接符 34"/>
            <p:cNvCxnSpPr/>
            <p:nvPr/>
          </p:nvCxnSpPr>
          <p:spPr>
            <a:xfrm>
              <a:off x="4489424" y="3618355"/>
              <a:ext cx="4331048" cy="0"/>
            </a:xfrm>
            <a:prstGeom prst="line">
              <a:avLst/>
            </a:prstGeom>
            <a:ln w="9525">
              <a:solidFill>
                <a:srgbClr val="DBDBDB"/>
              </a:solidFill>
            </a:ln>
          </p:spPr>
          <p:style>
            <a:lnRef idx="1">
              <a:schemeClr val="accent1"/>
            </a:lnRef>
            <a:fillRef idx="0">
              <a:schemeClr val="accent1"/>
            </a:fillRef>
            <a:effectRef idx="0">
              <a:schemeClr val="accent1"/>
            </a:effectRef>
            <a:fontRef idx="minor">
              <a:schemeClr val="tx1"/>
            </a:fontRef>
          </p:style>
        </p:cxnSp>
        <p:cxnSp>
          <p:nvCxnSpPr>
            <p:cNvPr id="62" name="直接连接符 35"/>
            <p:cNvCxnSpPr/>
            <p:nvPr/>
          </p:nvCxnSpPr>
          <p:spPr>
            <a:xfrm>
              <a:off x="4489422" y="4136515"/>
              <a:ext cx="4331048" cy="0"/>
            </a:xfrm>
            <a:prstGeom prst="line">
              <a:avLst/>
            </a:prstGeom>
            <a:ln w="9525">
              <a:solidFill>
                <a:srgbClr val="DBDBDB"/>
              </a:solidFill>
            </a:ln>
          </p:spPr>
          <p:style>
            <a:lnRef idx="1">
              <a:schemeClr val="accent1"/>
            </a:lnRef>
            <a:fillRef idx="0">
              <a:schemeClr val="accent1"/>
            </a:fillRef>
            <a:effectRef idx="0">
              <a:schemeClr val="accent1"/>
            </a:effectRef>
            <a:fontRef idx="minor">
              <a:schemeClr val="tx1"/>
            </a:fontRef>
          </p:style>
        </p:cxnSp>
        <p:sp>
          <p:nvSpPr>
            <p:cNvPr id="63" name="文本框 47"/>
            <p:cNvSpPr txBox="1"/>
            <p:nvPr/>
          </p:nvSpPr>
          <p:spPr>
            <a:xfrm>
              <a:off x="4595750" y="3219861"/>
              <a:ext cx="4139999" cy="461665"/>
            </a:xfrm>
            <a:prstGeom prst="rect">
              <a:avLst/>
            </a:prstGeom>
            <a:noFill/>
          </p:spPr>
          <p:txBody>
            <a:bodyPr wrap="square" rtlCol="0">
              <a:spAutoFit/>
            </a:bodyPr>
            <a:lstStyle/>
            <a:p>
              <a:pPr algn="ctr"/>
              <a:r>
                <a:rPr lang="zh-CN" altLang="en-US" sz="1200" dirty="0">
                  <a:solidFill>
                    <a:srgbClr val="585D5B"/>
                  </a:solidFill>
                  <a:cs typeface="+mn-ea"/>
                  <a:sym typeface="+mn-lt"/>
                </a:rPr>
                <a:t>The pilot of restructuring state-owned key enterprises into state-owned capital investment companies</a:t>
              </a:r>
              <a:endParaRPr lang="en-US" altLang="en-US" sz="1200" baseline="-3000" dirty="0">
                <a:solidFill>
                  <a:srgbClr val="585D5B"/>
                </a:solidFill>
                <a:cs typeface="+mn-ea"/>
                <a:sym typeface="+mn-lt"/>
              </a:endParaRPr>
            </a:p>
          </p:txBody>
        </p:sp>
        <p:sp>
          <p:nvSpPr>
            <p:cNvPr id="64" name="文本框 48"/>
            <p:cNvSpPr txBox="1"/>
            <p:nvPr/>
          </p:nvSpPr>
          <p:spPr>
            <a:xfrm>
              <a:off x="4595750" y="3725988"/>
              <a:ext cx="4139999" cy="461665"/>
            </a:xfrm>
            <a:prstGeom prst="rect">
              <a:avLst/>
            </a:prstGeom>
            <a:noFill/>
          </p:spPr>
          <p:txBody>
            <a:bodyPr wrap="square" rtlCol="0">
              <a:spAutoFit/>
            </a:bodyPr>
            <a:lstStyle/>
            <a:p>
              <a:pPr algn="ctr"/>
              <a:r>
                <a:rPr lang="zh-CN" altLang="en-US" sz="1200" dirty="0">
                  <a:solidFill>
                    <a:srgbClr val="585D5B"/>
                  </a:solidFill>
                  <a:cs typeface="+mn-ea"/>
                  <a:sym typeface="+mn-lt"/>
                </a:rPr>
                <a:t>The pilot of state-owned key enterprises developing the mixed ownership economy </a:t>
              </a:r>
              <a:endParaRPr lang="en-US" altLang="en-US" sz="1200" baseline="-3000" dirty="0">
                <a:solidFill>
                  <a:srgbClr val="585D5B"/>
                </a:solidFill>
                <a:cs typeface="+mn-ea"/>
                <a:sym typeface="+mn-lt"/>
              </a:endParaRPr>
            </a:p>
          </p:txBody>
        </p:sp>
        <p:sp>
          <p:nvSpPr>
            <p:cNvPr id="65" name="文本框 49"/>
            <p:cNvSpPr txBox="1"/>
            <p:nvPr/>
          </p:nvSpPr>
          <p:spPr>
            <a:xfrm>
              <a:off x="4595750" y="4242630"/>
              <a:ext cx="4139999" cy="646331"/>
            </a:xfrm>
            <a:prstGeom prst="rect">
              <a:avLst/>
            </a:prstGeom>
            <a:noFill/>
          </p:spPr>
          <p:txBody>
            <a:bodyPr wrap="square" rtlCol="0">
              <a:spAutoFit/>
            </a:bodyPr>
            <a:lstStyle/>
            <a:p>
              <a:pPr algn="ctr"/>
              <a:r>
                <a:rPr lang="zh-CN" altLang="en-US" sz="1200" dirty="0">
                  <a:solidFill>
                    <a:srgbClr val="585D5B"/>
                  </a:solidFill>
                  <a:cs typeface="+mn-ea"/>
                  <a:sym typeface="+mn-lt"/>
                </a:rPr>
                <a:t>The pilot of the corporate boards of </a:t>
              </a:r>
              <a:r>
                <a:rPr lang="zh-CN" altLang="en-US" sz="1200" dirty="0" smtClean="0">
                  <a:solidFill>
                    <a:srgbClr val="585D5B"/>
                  </a:solidFill>
                  <a:cs typeface="+mn-ea"/>
                  <a:sym typeface="+mn-lt"/>
                </a:rPr>
                <a:t> SOE </a:t>
              </a:r>
              <a:r>
                <a:rPr lang="zh-CN" altLang="en-US" sz="1200" dirty="0">
                  <a:solidFill>
                    <a:srgbClr val="585D5B"/>
                  </a:solidFill>
                  <a:cs typeface="+mn-ea"/>
                  <a:sym typeface="+mn-lt"/>
                </a:rPr>
                <a:t>adopting the personnel selection of senior executives</a:t>
              </a:r>
              <a:r>
                <a:rPr lang="zh-CN" altLang="en-US" sz="1200" dirty="0" smtClean="0">
                  <a:solidFill>
                    <a:srgbClr val="585D5B"/>
                  </a:solidFill>
                  <a:cs typeface="+mn-ea"/>
                  <a:sym typeface="+mn-lt"/>
                </a:rPr>
                <a:t>, performance </a:t>
              </a:r>
              <a:r>
                <a:rPr lang="zh-CN" altLang="en-US" sz="1200" dirty="0">
                  <a:solidFill>
                    <a:srgbClr val="585D5B"/>
                  </a:solidFill>
                  <a:cs typeface="+mn-ea"/>
                  <a:sym typeface="+mn-lt"/>
                </a:rPr>
                <a:t>appraisal and remuneration management authority </a:t>
              </a:r>
              <a:endParaRPr lang="en-US" altLang="en-US" sz="1200" baseline="-3000" dirty="0">
                <a:solidFill>
                  <a:srgbClr val="585D5B"/>
                </a:solidFill>
                <a:cs typeface="+mn-ea"/>
                <a:sym typeface="+mn-lt"/>
              </a:endParaRPr>
            </a:p>
          </p:txBody>
        </p:sp>
        <p:cxnSp>
          <p:nvCxnSpPr>
            <p:cNvPr id="69" name="直接连接符 34"/>
            <p:cNvCxnSpPr/>
            <p:nvPr/>
          </p:nvCxnSpPr>
          <p:spPr>
            <a:xfrm>
              <a:off x="4489424" y="4893667"/>
              <a:ext cx="4331048" cy="0"/>
            </a:xfrm>
            <a:prstGeom prst="line">
              <a:avLst/>
            </a:prstGeom>
            <a:ln w="9525">
              <a:solidFill>
                <a:srgbClr val="DBDBDB"/>
              </a:solidFill>
            </a:ln>
          </p:spPr>
          <p:style>
            <a:lnRef idx="1">
              <a:schemeClr val="accent1"/>
            </a:lnRef>
            <a:fillRef idx="0">
              <a:schemeClr val="accent1"/>
            </a:fillRef>
            <a:effectRef idx="0">
              <a:schemeClr val="accent1"/>
            </a:effectRef>
            <a:fontRef idx="minor">
              <a:schemeClr val="tx1"/>
            </a:fontRef>
          </p:style>
        </p:cxnSp>
        <p:sp>
          <p:nvSpPr>
            <p:cNvPr id="70" name="文本框 48"/>
            <p:cNvSpPr txBox="1"/>
            <p:nvPr/>
          </p:nvSpPr>
          <p:spPr>
            <a:xfrm>
              <a:off x="4595750" y="5001300"/>
              <a:ext cx="4139999" cy="584775"/>
            </a:xfrm>
            <a:prstGeom prst="rect">
              <a:avLst/>
            </a:prstGeom>
            <a:noFill/>
          </p:spPr>
          <p:txBody>
            <a:bodyPr wrap="square" rtlCol="0">
              <a:spAutoFit/>
            </a:bodyPr>
            <a:lstStyle/>
            <a:p>
              <a:pPr algn="ctr"/>
              <a:r>
                <a:rPr lang="zh-CN" altLang="en-US" sz="1600" dirty="0">
                  <a:solidFill>
                    <a:srgbClr val="585D5B"/>
                  </a:solidFill>
                  <a:cs typeface="+mn-ea"/>
                  <a:sym typeface="+mn-lt"/>
                </a:rPr>
                <a:t>The pilot of sending  discipline inspection group to state-owned key enterprises</a:t>
              </a:r>
              <a:endParaRPr lang="en-US" altLang="en-US" sz="1600" baseline="-3000" dirty="0">
                <a:solidFill>
                  <a:srgbClr val="585D5B"/>
                </a:solidFill>
                <a:cs typeface="+mn-ea"/>
                <a:sym typeface="+mn-lt"/>
              </a:endParaRPr>
            </a:p>
          </p:txBody>
        </p:sp>
      </p:grpSp>
    </p:spTree>
    <p:extLst>
      <p:ext uri="{BB962C8B-B14F-4D97-AF65-F5344CB8AC3E}">
        <p14:creationId xmlns:p14="http://schemas.microsoft.com/office/powerpoint/2010/main" val="1200174240"/>
      </p:ext>
    </p:extLst>
  </p:cSld>
  <p:clrMapOvr>
    <a:masterClrMapping/>
  </p:clrMapOvr>
  <p:transition spd="med" advClick="0" advTm="7500">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836712"/>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 name="文本框 38"/>
          <p:cNvSpPr txBox="1"/>
          <p:nvPr/>
        </p:nvSpPr>
        <p:spPr>
          <a:xfrm>
            <a:off x="230034" y="113726"/>
            <a:ext cx="7786314" cy="707886"/>
          </a:xfrm>
          <a:prstGeom prst="rect">
            <a:avLst/>
          </a:prstGeom>
          <a:noFill/>
        </p:spPr>
        <p:txBody>
          <a:bodyPr wrap="square" rtlCol="0">
            <a:spAutoFit/>
          </a:bodyPr>
          <a:lstStyle/>
          <a:p>
            <a:r>
              <a:rPr lang="zh-CN" altLang="en-US" sz="2000" b="1" dirty="0" smtClean="0">
                <a:solidFill>
                  <a:srgbClr val="1084D2"/>
                </a:solidFill>
                <a:cs typeface="+mn-ea"/>
                <a:sym typeface="+mn-lt"/>
              </a:rPr>
              <a:t>Policy expectation:</a:t>
            </a:r>
            <a:endParaRPr lang="en-US" altLang="zh-CN" sz="2000" b="1" dirty="0">
              <a:solidFill>
                <a:srgbClr val="1084D2"/>
              </a:solidFill>
              <a:cs typeface="+mn-ea"/>
              <a:sym typeface="+mn-lt"/>
            </a:endParaRPr>
          </a:p>
          <a:p>
            <a:r>
              <a:rPr lang="en-US" altLang="zh-CN" sz="2000" b="1" dirty="0" smtClean="0">
                <a:solidFill>
                  <a:schemeClr val="tx1">
                    <a:lumMod val="65000"/>
                    <a:lumOff val="35000"/>
                  </a:schemeClr>
                </a:solidFill>
                <a:cs typeface="+mn-ea"/>
                <a:sym typeface="+mn-lt"/>
              </a:rPr>
              <a:t>T</a:t>
            </a:r>
            <a:r>
              <a:rPr lang="zh-CN" altLang="en-US" sz="2000" b="1" dirty="0" smtClean="0">
                <a:solidFill>
                  <a:schemeClr val="tx1">
                    <a:lumMod val="65000"/>
                    <a:lumOff val="35000"/>
                  </a:schemeClr>
                </a:solidFill>
                <a:cs typeface="+mn-ea"/>
                <a:sym typeface="+mn-lt"/>
              </a:rPr>
              <a:t>he marketization of factor price breaks the monopoly</a:t>
            </a:r>
            <a:endParaRPr lang="en-US" altLang="en-US" sz="2000" b="1" baseline="-3000" dirty="0">
              <a:solidFill>
                <a:schemeClr val="tx1">
                  <a:lumMod val="65000"/>
                  <a:lumOff val="35000"/>
                </a:schemeClr>
              </a:solidFill>
              <a:cs typeface="+mn-ea"/>
              <a:sym typeface="+mn-lt"/>
            </a:endParaRPr>
          </a:p>
        </p:txBody>
      </p:sp>
      <p:grpSp>
        <p:nvGrpSpPr>
          <p:cNvPr id="45" name="Group 44"/>
          <p:cNvGrpSpPr/>
          <p:nvPr/>
        </p:nvGrpSpPr>
        <p:grpSpPr>
          <a:xfrm>
            <a:off x="8365432" y="260648"/>
            <a:ext cx="357230" cy="307777"/>
            <a:chOff x="8365432" y="260648"/>
            <a:chExt cx="357230" cy="307777"/>
          </a:xfrm>
        </p:grpSpPr>
        <p:sp>
          <p:nvSpPr>
            <p:cNvPr id="32" name="椭圆 14"/>
            <p:cNvSpPr/>
            <p:nvPr/>
          </p:nvSpPr>
          <p:spPr>
            <a:xfrm>
              <a:off x="8380800" y="260648"/>
              <a:ext cx="307777" cy="307777"/>
            </a:xfrm>
            <a:prstGeom prst="ellipse">
              <a:avLst/>
            </a:prstGeom>
            <a:solidFill>
              <a:srgbClr val="017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15"/>
            <p:cNvSpPr txBox="1"/>
            <p:nvPr/>
          </p:nvSpPr>
          <p:spPr>
            <a:xfrm>
              <a:off x="8365432" y="302459"/>
              <a:ext cx="357230" cy="246221"/>
            </a:xfrm>
            <a:prstGeom prst="rect">
              <a:avLst/>
            </a:prstGeom>
            <a:noFill/>
          </p:spPr>
          <p:txBody>
            <a:bodyPr wrap="square" rtlCol="0">
              <a:spAutoFit/>
            </a:bodyPr>
            <a:lstStyle/>
            <a:p>
              <a:pPr algn="ctr"/>
              <a:r>
                <a:rPr lang="en-US" altLang="zh-CN" sz="1000" dirty="0" smtClean="0">
                  <a:solidFill>
                    <a:srgbClr val="EDEDED"/>
                  </a:solidFill>
                  <a:cs typeface="+mn-ea"/>
                  <a:sym typeface="+mn-lt"/>
                </a:rPr>
                <a:t>19</a:t>
              </a:r>
              <a:endParaRPr lang="en-US" altLang="en-US" sz="1000" baseline="-3000" dirty="0">
                <a:solidFill>
                  <a:srgbClr val="EDEDED"/>
                </a:solidFill>
                <a:cs typeface="+mn-ea"/>
                <a:sym typeface="+mn-lt"/>
              </a:endParaRPr>
            </a:p>
          </p:txBody>
        </p:sp>
      </p:grpSp>
      <p:pic>
        <p:nvPicPr>
          <p:cNvPr id="42" name="Picture 41"/>
          <p:cNvPicPr>
            <a:picLocks noChangeAspect="1"/>
          </p:cNvPicPr>
          <p:nvPr/>
        </p:nvPicPr>
        <p:blipFill>
          <a:blip r:embed="rId3" cstate="print">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90848"/>
            <a:ext cx="1775460" cy="350520"/>
          </a:xfrm>
          <a:prstGeom prst="rect">
            <a:avLst/>
          </a:prstGeom>
        </p:spPr>
      </p:pic>
      <p:grpSp>
        <p:nvGrpSpPr>
          <p:cNvPr id="3" name="Group 2"/>
          <p:cNvGrpSpPr/>
          <p:nvPr/>
        </p:nvGrpSpPr>
        <p:grpSpPr>
          <a:xfrm>
            <a:off x="2531769" y="903040"/>
            <a:ext cx="4080463" cy="1157728"/>
            <a:chOff x="395536" y="903040"/>
            <a:chExt cx="4080463" cy="1157728"/>
          </a:xfrm>
        </p:grpSpPr>
        <p:sp>
          <p:nvSpPr>
            <p:cNvPr id="35" name="圆角矩形 12"/>
            <p:cNvSpPr/>
            <p:nvPr/>
          </p:nvSpPr>
          <p:spPr>
            <a:xfrm>
              <a:off x="395536" y="1340768"/>
              <a:ext cx="4080463" cy="720000"/>
            </a:xfrm>
            <a:prstGeom prst="roundRect">
              <a:avLst>
                <a:gd name="adj" fmla="val 2117"/>
              </a:avLst>
            </a:prstGeom>
            <a:solidFill>
              <a:srgbClr val="108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b="1" dirty="0">
                  <a:solidFill>
                    <a:srgbClr val="F8F8F8"/>
                  </a:solidFill>
                  <a:cs typeface="+mn-ea"/>
                  <a:sym typeface="+mn-lt"/>
                </a:rPr>
                <a:t>Administrative power fades out of the distribution field of factors </a:t>
              </a:r>
              <a:endParaRPr lang="en-US" altLang="zh-CN" sz="1100" b="1" dirty="0" smtClean="0">
                <a:solidFill>
                  <a:srgbClr val="F8F8F8"/>
                </a:solidFill>
                <a:cs typeface="+mn-ea"/>
                <a:sym typeface="+mn-lt"/>
              </a:endParaRPr>
            </a:p>
            <a:p>
              <a:pPr algn="ctr"/>
              <a:r>
                <a:rPr lang="zh-CN" altLang="en-US" sz="1100" b="1" dirty="0" smtClean="0">
                  <a:solidFill>
                    <a:srgbClr val="F8F8F8"/>
                  </a:solidFill>
                  <a:cs typeface="+mn-ea"/>
                  <a:sym typeface="+mn-lt"/>
                </a:rPr>
                <a:t>Terminating the dual pricing system of factor price</a:t>
              </a:r>
            </a:p>
          </p:txBody>
        </p:sp>
        <p:sp>
          <p:nvSpPr>
            <p:cNvPr id="36" name="文本框 20"/>
            <p:cNvSpPr txBox="1"/>
            <p:nvPr/>
          </p:nvSpPr>
          <p:spPr>
            <a:xfrm>
              <a:off x="491551" y="903040"/>
              <a:ext cx="3744415" cy="276999"/>
            </a:xfrm>
            <a:prstGeom prst="rect">
              <a:avLst/>
            </a:prstGeom>
            <a:noFill/>
          </p:spPr>
          <p:txBody>
            <a:bodyPr wrap="square" rtlCol="0">
              <a:spAutoFit/>
            </a:bodyPr>
            <a:lstStyle/>
            <a:p>
              <a:r>
                <a:rPr lang="zh-CN" altLang="en-US" sz="1200" b="1" dirty="0">
                  <a:solidFill>
                    <a:srgbClr val="3B454B"/>
                  </a:solidFill>
                  <a:cs typeface="+mn-ea"/>
                  <a:sym typeface="+mn-lt"/>
                </a:rPr>
                <a:t>The essential elements of the factor market reform:</a:t>
              </a:r>
              <a:endParaRPr lang="en-US" altLang="en-US" sz="1200" b="1" baseline="-3000" dirty="0">
                <a:solidFill>
                  <a:srgbClr val="3B454B"/>
                </a:solidFill>
                <a:cs typeface="+mn-ea"/>
                <a:sym typeface="+mn-lt"/>
              </a:endParaRPr>
            </a:p>
          </p:txBody>
        </p:sp>
      </p:grpSp>
      <p:grpSp>
        <p:nvGrpSpPr>
          <p:cNvPr id="10" name="Group 9"/>
          <p:cNvGrpSpPr/>
          <p:nvPr/>
        </p:nvGrpSpPr>
        <p:grpSpPr>
          <a:xfrm>
            <a:off x="961579" y="2492896"/>
            <a:ext cx="7220843" cy="3744360"/>
            <a:chOff x="755576" y="2492896"/>
            <a:chExt cx="7220843" cy="3744360"/>
          </a:xfrm>
        </p:grpSpPr>
        <p:sp>
          <p:nvSpPr>
            <p:cNvPr id="38" name="矩形 5"/>
            <p:cNvSpPr/>
            <p:nvPr/>
          </p:nvSpPr>
          <p:spPr>
            <a:xfrm>
              <a:off x="755576" y="3833006"/>
              <a:ext cx="7220843" cy="1080120"/>
            </a:xfrm>
            <a:prstGeom prst="rect">
              <a:avLst/>
            </a:prstGeom>
            <a:noFill/>
            <a:ln>
              <a:solidFill>
                <a:srgbClr val="1084D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4" name="AutoShape 5"/>
            <p:cNvSpPr>
              <a:spLocks noChangeArrowheads="1"/>
            </p:cNvSpPr>
            <p:nvPr/>
          </p:nvSpPr>
          <p:spPr bwMode="gray">
            <a:xfrm rot="16200000">
              <a:off x="4085226" y="4827604"/>
              <a:ext cx="648060" cy="984136"/>
            </a:xfrm>
            <a:prstGeom prst="rightArrow">
              <a:avLst>
                <a:gd name="adj1" fmla="val 40237"/>
                <a:gd name="adj2" fmla="val 36041"/>
              </a:avLst>
            </a:prstGeom>
            <a:solidFill>
              <a:srgbClr val="1084D2"/>
            </a:solidFill>
            <a:ln w="9525" algn="ctr">
              <a:noFill/>
              <a:miter lim="800000"/>
              <a:headEnd/>
              <a:tailEnd/>
            </a:ln>
          </p:spPr>
          <p:txBody>
            <a:bodyPr rot="10800000" wrap="none" anchor="ctr"/>
            <a:lstStyle/>
            <a:p>
              <a:pPr algn="ctr"/>
              <a:endParaRPr lang="zh-CN" altLang="zh-CN">
                <a:solidFill>
                  <a:prstClr val="black"/>
                </a:solidFill>
                <a:cs typeface="+mn-ea"/>
                <a:sym typeface="+mn-lt"/>
              </a:endParaRPr>
            </a:p>
          </p:txBody>
        </p:sp>
        <p:sp>
          <p:nvSpPr>
            <p:cNvPr id="46" name="AutoShape 5"/>
            <p:cNvSpPr>
              <a:spLocks noChangeArrowheads="1"/>
            </p:cNvSpPr>
            <p:nvPr/>
          </p:nvSpPr>
          <p:spPr bwMode="gray">
            <a:xfrm rot="5400000">
              <a:off x="4085226" y="2900922"/>
              <a:ext cx="648060" cy="984136"/>
            </a:xfrm>
            <a:prstGeom prst="rightArrow">
              <a:avLst>
                <a:gd name="adj1" fmla="val 40237"/>
                <a:gd name="adj2" fmla="val 36041"/>
              </a:avLst>
            </a:prstGeom>
            <a:solidFill>
              <a:srgbClr val="1084D2"/>
            </a:solidFill>
            <a:ln w="9525" algn="ctr">
              <a:noFill/>
              <a:miter lim="800000"/>
              <a:headEnd/>
              <a:tailEnd/>
            </a:ln>
          </p:spPr>
          <p:txBody>
            <a:bodyPr rot="10800000" wrap="none" anchor="ctr"/>
            <a:lstStyle/>
            <a:p>
              <a:pPr algn="ctr"/>
              <a:endParaRPr lang="zh-CN" altLang="zh-CN">
                <a:solidFill>
                  <a:prstClr val="black"/>
                </a:solidFill>
                <a:cs typeface="+mn-ea"/>
                <a:sym typeface="+mn-lt"/>
              </a:endParaRPr>
            </a:p>
          </p:txBody>
        </p:sp>
        <p:sp>
          <p:nvSpPr>
            <p:cNvPr id="47" name="矩形 8"/>
            <p:cNvSpPr/>
            <p:nvPr/>
          </p:nvSpPr>
          <p:spPr>
            <a:xfrm>
              <a:off x="2489524" y="5733256"/>
              <a:ext cx="3798473" cy="504000"/>
            </a:xfrm>
            <a:prstGeom prst="rect">
              <a:avLst/>
            </a:prstGeom>
            <a:solidFill>
              <a:srgbClr val="3B4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solidFill>
                    <a:prstClr val="white"/>
                  </a:solidFill>
                  <a:cs typeface="+mn-ea"/>
                  <a:sym typeface="+mn-lt"/>
                </a:rPr>
                <a:t>Breaking the monopoly, gradually realizing fair competition</a:t>
              </a:r>
              <a:endParaRPr lang="en-US" altLang="en-US" sz="1600" b="1" dirty="0">
                <a:solidFill>
                  <a:prstClr val="white"/>
                </a:solidFill>
                <a:cs typeface="+mn-ea"/>
                <a:sym typeface="+mn-lt"/>
              </a:endParaRPr>
            </a:p>
          </p:txBody>
        </p:sp>
        <p:sp>
          <p:nvSpPr>
            <p:cNvPr id="48" name="矩形 9"/>
            <p:cNvSpPr/>
            <p:nvPr/>
          </p:nvSpPr>
          <p:spPr>
            <a:xfrm>
              <a:off x="2489524" y="2492896"/>
              <a:ext cx="3798473" cy="504000"/>
            </a:xfrm>
            <a:prstGeom prst="rect">
              <a:avLst/>
            </a:prstGeom>
            <a:solidFill>
              <a:srgbClr val="3B4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smtClean="0">
                  <a:solidFill>
                    <a:prstClr val="white"/>
                  </a:solidFill>
                  <a:cs typeface="+mn-ea"/>
                  <a:sym typeface="+mn-lt"/>
                </a:rPr>
                <a:t>By means of SOE reform to achieve progressively "the country steps back while the people step forward"</a:t>
              </a:r>
              <a:endParaRPr lang="en-US" altLang="en-US" sz="1200" b="1" dirty="0">
                <a:solidFill>
                  <a:prstClr val="white"/>
                </a:solidFill>
                <a:cs typeface="+mn-ea"/>
                <a:sym typeface="+mn-lt"/>
              </a:endParaRPr>
            </a:p>
          </p:txBody>
        </p:sp>
        <p:sp>
          <p:nvSpPr>
            <p:cNvPr id="49" name="矩形 10"/>
            <p:cNvSpPr/>
            <p:nvPr/>
          </p:nvSpPr>
          <p:spPr>
            <a:xfrm>
              <a:off x="1115616" y="4039663"/>
              <a:ext cx="1080000" cy="720000"/>
            </a:xfrm>
            <a:prstGeom prst="rect">
              <a:avLst/>
            </a:prstGeom>
            <a:solidFill>
              <a:srgbClr val="6B7274"/>
            </a:solidFill>
            <a:ln>
              <a:noFill/>
            </a:ln>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1600" dirty="0" smtClean="0">
                  <a:solidFill>
                    <a:prstClr val="white"/>
                  </a:solidFill>
                  <a:cs typeface="+mn-ea"/>
                  <a:sym typeface="+mn-lt"/>
                </a:rPr>
                <a:t>Petroleum</a:t>
              </a:r>
              <a:endParaRPr lang="en-US" altLang="en-US" sz="1600" dirty="0">
                <a:solidFill>
                  <a:prstClr val="white"/>
                </a:solidFill>
                <a:cs typeface="+mn-ea"/>
                <a:sym typeface="+mn-lt"/>
              </a:endParaRPr>
            </a:p>
          </p:txBody>
        </p:sp>
        <p:sp>
          <p:nvSpPr>
            <p:cNvPr id="50" name="矩形 11"/>
            <p:cNvSpPr/>
            <p:nvPr/>
          </p:nvSpPr>
          <p:spPr>
            <a:xfrm>
              <a:off x="2470807" y="4039663"/>
              <a:ext cx="1080000" cy="720000"/>
            </a:xfrm>
            <a:prstGeom prst="rect">
              <a:avLst/>
            </a:prstGeom>
            <a:solidFill>
              <a:srgbClr val="6B7274"/>
            </a:solidFill>
            <a:ln>
              <a:noFill/>
            </a:ln>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1400" dirty="0" smtClean="0">
                  <a:solidFill>
                    <a:prstClr val="white"/>
                  </a:solidFill>
                  <a:cs typeface="+mn-ea"/>
                  <a:sym typeface="+mn-lt"/>
                </a:rPr>
                <a:t>Natural gas</a:t>
              </a:r>
              <a:endParaRPr lang="en-US" altLang="en-US" sz="1400" dirty="0">
                <a:solidFill>
                  <a:prstClr val="white"/>
                </a:solidFill>
                <a:cs typeface="+mn-ea"/>
                <a:sym typeface="+mn-lt"/>
              </a:endParaRPr>
            </a:p>
          </p:txBody>
        </p:sp>
        <p:sp>
          <p:nvSpPr>
            <p:cNvPr id="51" name="矩形 12"/>
            <p:cNvSpPr/>
            <p:nvPr/>
          </p:nvSpPr>
          <p:spPr>
            <a:xfrm>
              <a:off x="3825998" y="4039663"/>
              <a:ext cx="1080000" cy="720000"/>
            </a:xfrm>
            <a:prstGeom prst="rect">
              <a:avLst/>
            </a:prstGeom>
            <a:solidFill>
              <a:srgbClr val="6B7274"/>
            </a:solidFill>
            <a:ln>
              <a:noFill/>
            </a:ln>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1400" dirty="0" smtClean="0">
                  <a:solidFill>
                    <a:prstClr val="white"/>
                  </a:solidFill>
                  <a:cs typeface="+mn-ea"/>
                  <a:sym typeface="+mn-lt"/>
                </a:rPr>
                <a:t>Electric power</a:t>
              </a:r>
              <a:endParaRPr lang="en-US" altLang="en-US" sz="1400" dirty="0">
                <a:solidFill>
                  <a:prstClr val="white"/>
                </a:solidFill>
                <a:cs typeface="+mn-ea"/>
                <a:sym typeface="+mn-lt"/>
              </a:endParaRPr>
            </a:p>
          </p:txBody>
        </p:sp>
        <p:sp>
          <p:nvSpPr>
            <p:cNvPr id="52" name="矩形 13"/>
            <p:cNvSpPr/>
            <p:nvPr/>
          </p:nvSpPr>
          <p:spPr>
            <a:xfrm>
              <a:off x="5181189" y="4039663"/>
              <a:ext cx="1080000" cy="720000"/>
            </a:xfrm>
            <a:prstGeom prst="rect">
              <a:avLst/>
            </a:prstGeom>
            <a:solidFill>
              <a:srgbClr val="6B7274"/>
            </a:solidFill>
            <a:ln>
              <a:noFill/>
            </a:ln>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1200" dirty="0" smtClean="0">
                  <a:solidFill>
                    <a:prstClr val="white"/>
                  </a:solidFill>
                  <a:cs typeface="+mn-ea"/>
                  <a:sym typeface="+mn-lt"/>
                </a:rPr>
                <a:t>Transportation</a:t>
              </a:r>
              <a:endParaRPr lang="en-US" altLang="en-US" sz="1200" dirty="0">
                <a:solidFill>
                  <a:prstClr val="white"/>
                </a:solidFill>
                <a:cs typeface="+mn-ea"/>
                <a:sym typeface="+mn-lt"/>
              </a:endParaRPr>
            </a:p>
          </p:txBody>
        </p:sp>
        <p:sp>
          <p:nvSpPr>
            <p:cNvPr id="53" name="矩形 14"/>
            <p:cNvSpPr/>
            <p:nvPr/>
          </p:nvSpPr>
          <p:spPr>
            <a:xfrm>
              <a:off x="6536379" y="4039663"/>
              <a:ext cx="1080000" cy="720000"/>
            </a:xfrm>
            <a:prstGeom prst="rect">
              <a:avLst/>
            </a:prstGeom>
            <a:solidFill>
              <a:srgbClr val="6B7274"/>
            </a:solidFill>
            <a:ln>
              <a:noFill/>
            </a:ln>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1200" dirty="0" smtClean="0">
                  <a:solidFill>
                    <a:prstClr val="white"/>
                  </a:solidFill>
                  <a:cs typeface="+mn-ea"/>
                  <a:sym typeface="+mn-lt"/>
                </a:rPr>
                <a:t>Telecommunication</a:t>
              </a:r>
              <a:endParaRPr lang="en-US" altLang="en-US" sz="1200" dirty="0">
                <a:solidFill>
                  <a:prstClr val="white"/>
                </a:solidFill>
                <a:cs typeface="+mn-ea"/>
                <a:sym typeface="+mn-lt"/>
              </a:endParaRPr>
            </a:p>
          </p:txBody>
        </p:sp>
      </p:grpSp>
      <p:cxnSp>
        <p:nvCxnSpPr>
          <p:cNvPr id="55" name="直接连接符 37"/>
          <p:cNvCxnSpPr/>
          <p:nvPr/>
        </p:nvCxnSpPr>
        <p:spPr>
          <a:xfrm flipH="1">
            <a:off x="283776" y="2276872"/>
            <a:ext cx="8404801" cy="0"/>
          </a:xfrm>
          <a:prstGeom prst="line">
            <a:avLst/>
          </a:prstGeom>
          <a:ln w="12700">
            <a:solidFill>
              <a:srgbClr val="A7B3BC"/>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252827"/>
      </p:ext>
    </p:extLst>
  </p:cSld>
  <p:clrMapOvr>
    <a:masterClrMapping/>
  </p:clrMapOvr>
  <p:transition spd="med" advClick="0" advTm="7500">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836712"/>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 name="文本框 38"/>
          <p:cNvSpPr txBox="1"/>
          <p:nvPr/>
        </p:nvSpPr>
        <p:spPr>
          <a:xfrm>
            <a:off x="225603" y="-18226"/>
            <a:ext cx="7786314" cy="1015663"/>
          </a:xfrm>
          <a:prstGeom prst="rect">
            <a:avLst/>
          </a:prstGeom>
          <a:noFill/>
        </p:spPr>
        <p:txBody>
          <a:bodyPr wrap="square" rtlCol="0">
            <a:spAutoFit/>
          </a:bodyPr>
          <a:lstStyle/>
          <a:p>
            <a:r>
              <a:rPr lang="zh-CN" altLang="en-US" sz="2000" b="1" dirty="0" smtClean="0">
                <a:solidFill>
                  <a:srgbClr val="1084D2"/>
                </a:solidFill>
                <a:cs typeface="+mn-ea"/>
                <a:sym typeface="+mn-lt"/>
              </a:rPr>
              <a:t>Policy expectation: </a:t>
            </a:r>
            <a:endParaRPr lang="en-US" altLang="zh-CN" sz="2000" b="1" dirty="0" smtClean="0">
              <a:solidFill>
                <a:srgbClr val="1084D2"/>
              </a:solidFill>
              <a:cs typeface="+mn-ea"/>
              <a:sym typeface="+mn-lt"/>
            </a:endParaRPr>
          </a:p>
          <a:p>
            <a:r>
              <a:rPr lang="en-US" altLang="zh-CN" sz="2000" b="1" dirty="0" smtClean="0">
                <a:solidFill>
                  <a:schemeClr val="tx1">
                    <a:lumMod val="65000"/>
                    <a:lumOff val="35000"/>
                  </a:schemeClr>
                </a:solidFill>
                <a:cs typeface="+mn-ea"/>
                <a:sym typeface="+mn-lt"/>
              </a:rPr>
              <a:t>S</a:t>
            </a:r>
            <a:r>
              <a:rPr lang="zh-CN" altLang="en-US" sz="2000" b="1" dirty="0" smtClean="0">
                <a:solidFill>
                  <a:schemeClr val="tx1">
                    <a:lumMod val="65000"/>
                    <a:lumOff val="35000"/>
                  </a:schemeClr>
                </a:solidFill>
                <a:cs typeface="+mn-ea"/>
                <a:sym typeface="+mn-lt"/>
              </a:rPr>
              <a:t>ocial security system, household registration system and land transfer reform</a:t>
            </a:r>
            <a:endParaRPr lang="en-US" altLang="en-US" sz="2000" b="1" baseline="-3000" dirty="0">
              <a:solidFill>
                <a:schemeClr val="tx1">
                  <a:lumMod val="65000"/>
                  <a:lumOff val="35000"/>
                </a:schemeClr>
              </a:solidFill>
              <a:cs typeface="+mn-ea"/>
              <a:sym typeface="+mn-lt"/>
            </a:endParaRPr>
          </a:p>
        </p:txBody>
      </p:sp>
      <p:grpSp>
        <p:nvGrpSpPr>
          <p:cNvPr id="45" name="Group 44"/>
          <p:cNvGrpSpPr/>
          <p:nvPr/>
        </p:nvGrpSpPr>
        <p:grpSpPr>
          <a:xfrm>
            <a:off x="8365432" y="260648"/>
            <a:ext cx="357230" cy="307777"/>
            <a:chOff x="8365432" y="260648"/>
            <a:chExt cx="357230" cy="307777"/>
          </a:xfrm>
        </p:grpSpPr>
        <p:sp>
          <p:nvSpPr>
            <p:cNvPr id="32" name="椭圆 14"/>
            <p:cNvSpPr/>
            <p:nvPr/>
          </p:nvSpPr>
          <p:spPr>
            <a:xfrm>
              <a:off x="8380800" y="260648"/>
              <a:ext cx="307777" cy="307777"/>
            </a:xfrm>
            <a:prstGeom prst="ellipse">
              <a:avLst/>
            </a:prstGeom>
            <a:solidFill>
              <a:srgbClr val="017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15"/>
            <p:cNvSpPr txBox="1"/>
            <p:nvPr/>
          </p:nvSpPr>
          <p:spPr>
            <a:xfrm>
              <a:off x="8365432" y="302459"/>
              <a:ext cx="357230" cy="246221"/>
            </a:xfrm>
            <a:prstGeom prst="rect">
              <a:avLst/>
            </a:prstGeom>
            <a:noFill/>
          </p:spPr>
          <p:txBody>
            <a:bodyPr wrap="square" rtlCol="0">
              <a:spAutoFit/>
            </a:bodyPr>
            <a:lstStyle/>
            <a:p>
              <a:pPr algn="ctr"/>
              <a:r>
                <a:rPr lang="en-US" altLang="zh-CN" sz="1000" dirty="0" smtClean="0">
                  <a:solidFill>
                    <a:srgbClr val="EDEDED"/>
                  </a:solidFill>
                  <a:cs typeface="+mn-ea"/>
                  <a:sym typeface="+mn-lt"/>
                </a:rPr>
                <a:t>20</a:t>
              </a:r>
              <a:endParaRPr lang="en-US" altLang="en-US" sz="1000" baseline="-3000" dirty="0">
                <a:solidFill>
                  <a:srgbClr val="EDEDED"/>
                </a:solidFill>
                <a:cs typeface="+mn-ea"/>
                <a:sym typeface="+mn-lt"/>
              </a:endParaRPr>
            </a:p>
          </p:txBody>
        </p:sp>
      </p:grpSp>
      <p:pic>
        <p:nvPicPr>
          <p:cNvPr id="42" name="Picture 41"/>
          <p:cNvPicPr>
            <a:picLocks noChangeAspect="1"/>
          </p:cNvPicPr>
          <p:nvPr/>
        </p:nvPicPr>
        <p:blipFill>
          <a:blip r:embed="rId3" cstate="print">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90848"/>
            <a:ext cx="1775460" cy="350520"/>
          </a:xfrm>
          <a:prstGeom prst="rect">
            <a:avLst/>
          </a:prstGeom>
        </p:spPr>
      </p:pic>
      <p:grpSp>
        <p:nvGrpSpPr>
          <p:cNvPr id="4" name="Group 3"/>
          <p:cNvGrpSpPr/>
          <p:nvPr/>
        </p:nvGrpSpPr>
        <p:grpSpPr>
          <a:xfrm>
            <a:off x="569330" y="2109536"/>
            <a:ext cx="1993773" cy="3551712"/>
            <a:chOff x="405629" y="1408171"/>
            <a:chExt cx="1993773" cy="3096344"/>
          </a:xfrm>
        </p:grpSpPr>
        <p:sp>
          <p:nvSpPr>
            <p:cNvPr id="25" name="圆角矩形 15"/>
            <p:cNvSpPr/>
            <p:nvPr/>
          </p:nvSpPr>
          <p:spPr>
            <a:xfrm>
              <a:off x="405629" y="1408171"/>
              <a:ext cx="1993773" cy="3096344"/>
            </a:xfrm>
            <a:prstGeom prst="roundRect">
              <a:avLst>
                <a:gd name="adj" fmla="val 2117"/>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26" name="文本框 21"/>
            <p:cNvSpPr txBox="1"/>
            <p:nvPr/>
          </p:nvSpPr>
          <p:spPr>
            <a:xfrm>
              <a:off x="405629" y="1556792"/>
              <a:ext cx="1993773" cy="646331"/>
            </a:xfrm>
            <a:prstGeom prst="rect">
              <a:avLst/>
            </a:prstGeom>
            <a:noFill/>
          </p:spPr>
          <p:txBody>
            <a:bodyPr wrap="square" rtlCol="0">
              <a:spAutoFit/>
            </a:bodyPr>
            <a:lstStyle/>
            <a:p>
              <a:pPr algn="ctr"/>
              <a:r>
                <a:rPr lang="zh-CN" altLang="en-US" b="1" dirty="0">
                  <a:solidFill>
                    <a:srgbClr val="585D5B"/>
                  </a:solidFill>
                  <a:cs typeface="+mn-ea"/>
                  <a:sym typeface="+mn-lt"/>
                </a:rPr>
                <a:t>Social Security System Reform</a:t>
              </a:r>
              <a:endParaRPr lang="en-US" altLang="zh-CN" b="1" dirty="0" smtClean="0">
                <a:solidFill>
                  <a:srgbClr val="585D5B"/>
                </a:solidFill>
                <a:cs typeface="+mn-ea"/>
                <a:sym typeface="+mn-lt"/>
              </a:endParaRPr>
            </a:p>
          </p:txBody>
        </p:sp>
        <p:sp>
          <p:nvSpPr>
            <p:cNvPr id="27" name="文本框 22"/>
            <p:cNvSpPr txBox="1"/>
            <p:nvPr/>
          </p:nvSpPr>
          <p:spPr>
            <a:xfrm>
              <a:off x="579075" y="2215555"/>
              <a:ext cx="1666370" cy="2012372"/>
            </a:xfrm>
            <a:prstGeom prst="rect">
              <a:avLst/>
            </a:prstGeom>
            <a:noFill/>
          </p:spPr>
          <p:txBody>
            <a:bodyPr wrap="square" rtlCol="0">
              <a:spAutoFit/>
            </a:bodyPr>
            <a:lstStyle/>
            <a:p>
              <a:pPr>
                <a:lnSpc>
                  <a:spcPct val="120000"/>
                </a:lnSpc>
              </a:pPr>
              <a:r>
                <a:rPr lang="zh-CN" altLang="en-US" sz="1200" dirty="0">
                  <a:solidFill>
                    <a:srgbClr val="6B7274"/>
                  </a:solidFill>
                  <a:cs typeface="+mn-ea"/>
                  <a:sym typeface="+mn-lt"/>
                </a:rPr>
                <a:t>Getting rid of the existing social security management system</a:t>
              </a:r>
              <a:endParaRPr lang="en-US" altLang="zh-CN" sz="1200" dirty="0" smtClean="0">
                <a:solidFill>
                  <a:srgbClr val="6B7274"/>
                </a:solidFill>
                <a:cs typeface="+mn-ea"/>
                <a:sym typeface="+mn-lt"/>
              </a:endParaRPr>
            </a:p>
            <a:p>
              <a:pPr>
                <a:lnSpc>
                  <a:spcPct val="120000"/>
                </a:lnSpc>
              </a:pPr>
              <a:r>
                <a:rPr lang="zh-CN" altLang="en-US" sz="1200" b="1" dirty="0" smtClean="0">
                  <a:solidFill>
                    <a:srgbClr val="6B7274"/>
                  </a:solidFill>
                  <a:cs typeface="+mn-ea"/>
                  <a:sym typeface="+mn-lt"/>
                </a:rPr>
                <a:t>①Impeding migration②endangering the fairness of system</a:t>
              </a:r>
              <a:r>
                <a:rPr lang="zh-CN" altLang="en-US" sz="1200" dirty="0">
                  <a:solidFill>
                    <a:srgbClr val="6B7274"/>
                  </a:solidFill>
                  <a:cs typeface="+mn-ea"/>
                  <a:sym typeface="+mn-lt"/>
                </a:rPr>
                <a:t> </a:t>
              </a:r>
              <a:endParaRPr lang="en-US" altLang="zh-CN" sz="1200" dirty="0" smtClean="0">
                <a:solidFill>
                  <a:srgbClr val="6B7274"/>
                </a:solidFill>
                <a:cs typeface="+mn-ea"/>
                <a:sym typeface="+mn-lt"/>
              </a:endParaRPr>
            </a:p>
            <a:p>
              <a:pPr>
                <a:lnSpc>
                  <a:spcPct val="120000"/>
                </a:lnSpc>
              </a:pPr>
              <a:r>
                <a:rPr lang="zh-CN" altLang="en-US" sz="1200" dirty="0" smtClean="0">
                  <a:solidFill>
                    <a:srgbClr val="6B7274"/>
                  </a:solidFill>
                  <a:cs typeface="+mn-ea"/>
                  <a:sym typeface="+mn-lt"/>
                </a:rPr>
                <a:t>Two </a:t>
              </a:r>
              <a:r>
                <a:rPr lang="zh-CN" altLang="en-US" sz="1200" dirty="0">
                  <a:solidFill>
                    <a:srgbClr val="6B7274"/>
                  </a:solidFill>
                  <a:cs typeface="+mn-ea"/>
                  <a:sym typeface="+mn-lt"/>
                </a:rPr>
                <a:t>major drawbacks, achieving actuarial balance on the basis of national co-ordination </a:t>
              </a:r>
            </a:p>
          </p:txBody>
        </p:sp>
      </p:grpSp>
      <p:grpSp>
        <p:nvGrpSpPr>
          <p:cNvPr id="5" name="Group 4"/>
          <p:cNvGrpSpPr/>
          <p:nvPr/>
        </p:nvGrpSpPr>
        <p:grpSpPr>
          <a:xfrm>
            <a:off x="6403109" y="2109536"/>
            <a:ext cx="2221024" cy="3096344"/>
            <a:chOff x="6403109" y="2109536"/>
            <a:chExt cx="2221024" cy="3096344"/>
          </a:xfrm>
        </p:grpSpPr>
        <p:sp>
          <p:nvSpPr>
            <p:cNvPr id="30" name="圆角矩形 15"/>
            <p:cNvSpPr/>
            <p:nvPr/>
          </p:nvSpPr>
          <p:spPr>
            <a:xfrm>
              <a:off x="6403110" y="2109536"/>
              <a:ext cx="2221023" cy="3096344"/>
            </a:xfrm>
            <a:prstGeom prst="roundRect">
              <a:avLst>
                <a:gd name="adj" fmla="val 2117"/>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37" name="文本框 21"/>
            <p:cNvSpPr txBox="1"/>
            <p:nvPr/>
          </p:nvSpPr>
          <p:spPr>
            <a:xfrm>
              <a:off x="6403109" y="2562872"/>
              <a:ext cx="2221023" cy="646331"/>
            </a:xfrm>
            <a:prstGeom prst="rect">
              <a:avLst/>
            </a:prstGeom>
            <a:noFill/>
          </p:spPr>
          <p:txBody>
            <a:bodyPr wrap="square" rtlCol="0">
              <a:spAutoFit/>
            </a:bodyPr>
            <a:lstStyle/>
            <a:p>
              <a:pPr algn="ctr"/>
              <a:r>
                <a:rPr lang="zh-CN" altLang="en-US" b="1" dirty="0">
                  <a:solidFill>
                    <a:srgbClr val="585D5B"/>
                  </a:solidFill>
                  <a:cs typeface="+mn-ea"/>
                  <a:sym typeface="+mn-lt"/>
                </a:rPr>
                <a:t>Land transfer system reform</a:t>
              </a:r>
              <a:endParaRPr lang="en-US" altLang="zh-CN" b="1" dirty="0" smtClean="0">
                <a:solidFill>
                  <a:srgbClr val="585D5B"/>
                </a:solidFill>
                <a:cs typeface="+mn-ea"/>
                <a:sym typeface="+mn-lt"/>
              </a:endParaRPr>
            </a:p>
          </p:txBody>
        </p:sp>
        <p:sp>
          <p:nvSpPr>
            <p:cNvPr id="39" name="文本框 22"/>
            <p:cNvSpPr txBox="1"/>
            <p:nvPr/>
          </p:nvSpPr>
          <p:spPr>
            <a:xfrm>
              <a:off x="6562607" y="3290391"/>
              <a:ext cx="1962322" cy="1624163"/>
            </a:xfrm>
            <a:prstGeom prst="rect">
              <a:avLst/>
            </a:prstGeom>
            <a:noFill/>
          </p:spPr>
          <p:txBody>
            <a:bodyPr wrap="square" rtlCol="0">
              <a:spAutoFit/>
            </a:bodyPr>
            <a:lstStyle/>
            <a:p>
              <a:pPr>
                <a:lnSpc>
                  <a:spcPct val="120000"/>
                </a:lnSpc>
              </a:pPr>
              <a:r>
                <a:rPr lang="zh-CN" altLang="en-US" sz="1200" b="1" dirty="0">
                  <a:solidFill>
                    <a:srgbClr val="6B7274"/>
                  </a:solidFill>
                  <a:cs typeface="+mn-ea"/>
                  <a:sym typeface="+mn-lt"/>
                </a:rPr>
                <a:t>Achieving "the separation of three rights"of ownership, contract authority and franchise</a:t>
              </a:r>
              <a:endParaRPr lang="en-US" altLang="zh-CN" sz="1200" b="1" dirty="0" smtClean="0">
                <a:solidFill>
                  <a:srgbClr val="6B7274"/>
                </a:solidFill>
                <a:cs typeface="+mn-ea"/>
                <a:sym typeface="+mn-lt"/>
              </a:endParaRPr>
            </a:p>
            <a:p>
              <a:pPr>
                <a:lnSpc>
                  <a:spcPct val="120000"/>
                </a:lnSpc>
              </a:pPr>
              <a:endParaRPr lang="en-US" altLang="en-US" sz="1200" b="1" dirty="0">
                <a:solidFill>
                  <a:srgbClr val="6B7274"/>
                </a:solidFill>
                <a:cs typeface="+mn-ea"/>
                <a:sym typeface="+mn-lt"/>
              </a:endParaRPr>
            </a:p>
            <a:p>
              <a:pPr>
                <a:lnSpc>
                  <a:spcPct val="120000"/>
                </a:lnSpc>
              </a:pPr>
              <a:r>
                <a:rPr lang="zh-CN" altLang="en-US" sz="1200" b="1" dirty="0">
                  <a:solidFill>
                    <a:srgbClr val="6B7274"/>
                  </a:solidFill>
                  <a:cs typeface="+mn-ea"/>
                  <a:sym typeface="+mn-lt"/>
                </a:rPr>
                <a:t>Introducing large - scale management in agriculture</a:t>
              </a:r>
            </a:p>
          </p:txBody>
        </p:sp>
      </p:grpSp>
      <p:grpSp>
        <p:nvGrpSpPr>
          <p:cNvPr id="6" name="Group 5"/>
          <p:cNvGrpSpPr/>
          <p:nvPr/>
        </p:nvGrpSpPr>
        <p:grpSpPr>
          <a:xfrm>
            <a:off x="2843807" y="4553266"/>
            <a:ext cx="3312367" cy="2306377"/>
            <a:chOff x="2843808" y="3514852"/>
            <a:chExt cx="3312367" cy="2306377"/>
          </a:xfrm>
        </p:grpSpPr>
        <p:sp>
          <p:nvSpPr>
            <p:cNvPr id="41" name="圆角矩形 15"/>
            <p:cNvSpPr/>
            <p:nvPr/>
          </p:nvSpPr>
          <p:spPr>
            <a:xfrm>
              <a:off x="2843808" y="3514852"/>
              <a:ext cx="3312367" cy="2228609"/>
            </a:xfrm>
            <a:prstGeom prst="roundRect">
              <a:avLst>
                <a:gd name="adj" fmla="val 2117"/>
              </a:avLst>
            </a:prstGeom>
            <a:solidFill>
              <a:srgbClr val="108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43" name="文本框 21"/>
            <p:cNvSpPr txBox="1"/>
            <p:nvPr/>
          </p:nvSpPr>
          <p:spPr>
            <a:xfrm>
              <a:off x="2843808" y="3618385"/>
              <a:ext cx="3312367" cy="646331"/>
            </a:xfrm>
            <a:prstGeom prst="rect">
              <a:avLst/>
            </a:prstGeom>
            <a:noFill/>
          </p:spPr>
          <p:txBody>
            <a:bodyPr wrap="square" rtlCol="0">
              <a:spAutoFit/>
            </a:bodyPr>
            <a:lstStyle/>
            <a:p>
              <a:pPr algn="ctr"/>
              <a:r>
                <a:rPr lang="zh-CN" altLang="en-US" b="1" dirty="0">
                  <a:solidFill>
                    <a:srgbClr val="F8F8F8"/>
                  </a:solidFill>
                  <a:cs typeface="+mn-ea"/>
                  <a:sym typeface="+mn-lt"/>
                </a:rPr>
                <a:t>The household registration system reform</a:t>
              </a:r>
              <a:endParaRPr lang="en-US" altLang="zh-CN" b="1" dirty="0" smtClean="0">
                <a:solidFill>
                  <a:srgbClr val="F8F8F8"/>
                </a:solidFill>
                <a:cs typeface="+mn-ea"/>
                <a:sym typeface="+mn-lt"/>
              </a:endParaRPr>
            </a:p>
          </p:txBody>
        </p:sp>
        <p:sp>
          <p:nvSpPr>
            <p:cNvPr id="54" name="文本框 22"/>
            <p:cNvSpPr txBox="1"/>
            <p:nvPr/>
          </p:nvSpPr>
          <p:spPr>
            <a:xfrm>
              <a:off x="3127092" y="4200208"/>
              <a:ext cx="2768435" cy="1621021"/>
            </a:xfrm>
            <a:prstGeom prst="rect">
              <a:avLst/>
            </a:prstGeom>
            <a:noFill/>
          </p:spPr>
          <p:txBody>
            <a:bodyPr wrap="square" rtlCol="0">
              <a:spAutoFit/>
            </a:bodyPr>
            <a:lstStyle/>
            <a:p>
              <a:pPr algn="ctr">
                <a:lnSpc>
                  <a:spcPct val="120000"/>
                </a:lnSpc>
              </a:pPr>
              <a:r>
                <a:rPr lang="zh-CN" altLang="en-US" sz="1400" dirty="0">
                  <a:solidFill>
                    <a:srgbClr val="F8F8F8"/>
                  </a:solidFill>
                  <a:cs typeface="+mn-ea"/>
                  <a:sym typeface="+mn-lt"/>
                </a:rPr>
                <a:t>No more distinction between "Agriculture accounts" and "non-agricultural accounts" </a:t>
              </a:r>
              <a:endParaRPr lang="en-US" altLang="en-US" sz="1400" dirty="0">
                <a:solidFill>
                  <a:srgbClr val="F8F8F8"/>
                </a:solidFill>
                <a:cs typeface="+mn-ea"/>
                <a:sym typeface="+mn-lt"/>
              </a:endParaRPr>
            </a:p>
            <a:p>
              <a:pPr algn="ctr">
                <a:lnSpc>
                  <a:spcPct val="120000"/>
                </a:lnSpc>
              </a:pPr>
              <a:r>
                <a:rPr lang="zh-CN" altLang="en-US" sz="1400" b="1" dirty="0">
                  <a:solidFill>
                    <a:srgbClr val="F8F8F8"/>
                  </a:solidFill>
                  <a:cs typeface="+mn-ea"/>
                  <a:sym typeface="+mn-lt"/>
                </a:rPr>
                <a:t>Migrant workers and urban residents enjoy the same social welfare</a:t>
              </a:r>
            </a:p>
          </p:txBody>
        </p:sp>
      </p:grpSp>
      <p:grpSp>
        <p:nvGrpSpPr>
          <p:cNvPr id="7" name="Group 6"/>
          <p:cNvGrpSpPr/>
          <p:nvPr/>
        </p:nvGrpSpPr>
        <p:grpSpPr>
          <a:xfrm>
            <a:off x="2796654" y="2932204"/>
            <a:ext cx="3359184" cy="1317212"/>
            <a:chOff x="2796654" y="2932204"/>
            <a:chExt cx="3359184" cy="1317212"/>
          </a:xfrm>
        </p:grpSpPr>
        <p:sp>
          <p:nvSpPr>
            <p:cNvPr id="56" name="圆角矩形 12"/>
            <p:cNvSpPr/>
            <p:nvPr/>
          </p:nvSpPr>
          <p:spPr>
            <a:xfrm>
              <a:off x="3635990" y="2932204"/>
              <a:ext cx="1728000" cy="504056"/>
            </a:xfrm>
            <a:prstGeom prst="roundRect">
              <a:avLst>
                <a:gd name="adj" fmla="val 2117"/>
              </a:avLst>
            </a:prstGeom>
            <a:solidFill>
              <a:srgbClr val="3B4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F8F8F8"/>
                  </a:solidFill>
                  <a:cs typeface="+mn-ea"/>
                  <a:sym typeface="+mn-lt"/>
                </a:rPr>
                <a:t>Urbanization</a:t>
              </a:r>
            </a:p>
          </p:txBody>
        </p:sp>
        <p:sp>
          <p:nvSpPr>
            <p:cNvPr id="57" name="AutoShape 5"/>
            <p:cNvSpPr>
              <a:spLocks noChangeArrowheads="1"/>
            </p:cNvSpPr>
            <p:nvPr/>
          </p:nvSpPr>
          <p:spPr bwMode="gray">
            <a:xfrm>
              <a:off x="2796654" y="2947855"/>
              <a:ext cx="551210" cy="513557"/>
            </a:xfrm>
            <a:prstGeom prst="rightArrow">
              <a:avLst>
                <a:gd name="adj1" fmla="val 40237"/>
                <a:gd name="adj2" fmla="val 36041"/>
              </a:avLst>
            </a:prstGeom>
            <a:solidFill>
              <a:srgbClr val="1084D2"/>
            </a:solidFill>
            <a:ln w="9525" algn="ctr">
              <a:noFill/>
              <a:miter lim="800000"/>
              <a:headEnd/>
              <a:tailEnd/>
            </a:ln>
          </p:spPr>
          <p:txBody>
            <a:bodyPr rot="10800000" wrap="none" anchor="ctr"/>
            <a:lstStyle/>
            <a:p>
              <a:pPr algn="ctr"/>
              <a:endParaRPr lang="zh-CN" altLang="zh-CN">
                <a:solidFill>
                  <a:prstClr val="black"/>
                </a:solidFill>
                <a:cs typeface="+mn-ea"/>
                <a:sym typeface="+mn-lt"/>
              </a:endParaRPr>
            </a:p>
          </p:txBody>
        </p:sp>
        <p:sp>
          <p:nvSpPr>
            <p:cNvPr id="58" name="AutoShape 5"/>
            <p:cNvSpPr>
              <a:spLocks noChangeArrowheads="1"/>
            </p:cNvSpPr>
            <p:nvPr/>
          </p:nvSpPr>
          <p:spPr bwMode="gray">
            <a:xfrm rot="10800000">
              <a:off x="5604628" y="2947854"/>
              <a:ext cx="551210" cy="513557"/>
            </a:xfrm>
            <a:prstGeom prst="rightArrow">
              <a:avLst>
                <a:gd name="adj1" fmla="val 40237"/>
                <a:gd name="adj2" fmla="val 36041"/>
              </a:avLst>
            </a:prstGeom>
            <a:solidFill>
              <a:srgbClr val="1084D2"/>
            </a:solidFill>
            <a:ln w="9525" algn="ctr">
              <a:noFill/>
              <a:miter lim="800000"/>
              <a:headEnd/>
              <a:tailEnd/>
            </a:ln>
          </p:spPr>
          <p:txBody>
            <a:bodyPr rot="10800000" wrap="none" anchor="ctr"/>
            <a:lstStyle/>
            <a:p>
              <a:pPr algn="ctr"/>
              <a:endParaRPr lang="zh-CN" altLang="zh-CN">
                <a:solidFill>
                  <a:prstClr val="black"/>
                </a:solidFill>
                <a:cs typeface="+mn-ea"/>
                <a:sym typeface="+mn-lt"/>
              </a:endParaRPr>
            </a:p>
          </p:txBody>
        </p:sp>
        <p:sp>
          <p:nvSpPr>
            <p:cNvPr id="59" name="AutoShape 5"/>
            <p:cNvSpPr>
              <a:spLocks noChangeArrowheads="1"/>
            </p:cNvSpPr>
            <p:nvPr/>
          </p:nvSpPr>
          <p:spPr bwMode="gray">
            <a:xfrm rot="16200000">
              <a:off x="4224385" y="3717032"/>
              <a:ext cx="551210" cy="513557"/>
            </a:xfrm>
            <a:prstGeom prst="rightArrow">
              <a:avLst>
                <a:gd name="adj1" fmla="val 40237"/>
                <a:gd name="adj2" fmla="val 36041"/>
              </a:avLst>
            </a:prstGeom>
            <a:solidFill>
              <a:srgbClr val="6B7274"/>
            </a:solidFill>
            <a:ln w="9525" algn="ctr">
              <a:noFill/>
              <a:miter lim="800000"/>
              <a:headEnd/>
              <a:tailEnd/>
            </a:ln>
          </p:spPr>
          <p:txBody>
            <a:bodyPr rot="10800000" wrap="none" anchor="ctr"/>
            <a:lstStyle/>
            <a:p>
              <a:pPr algn="ctr"/>
              <a:endParaRPr lang="zh-CN" altLang="zh-CN">
                <a:solidFill>
                  <a:prstClr val="black"/>
                </a:solidFill>
                <a:cs typeface="+mn-ea"/>
                <a:sym typeface="+mn-lt"/>
              </a:endParaRPr>
            </a:p>
          </p:txBody>
        </p:sp>
      </p:grpSp>
      <p:sp>
        <p:nvSpPr>
          <p:cNvPr id="60" name="TextBox 59"/>
          <p:cNvSpPr txBox="1"/>
          <p:nvPr/>
        </p:nvSpPr>
        <p:spPr>
          <a:xfrm>
            <a:off x="1691680" y="980728"/>
            <a:ext cx="5871206" cy="1156086"/>
          </a:xfrm>
          <a:prstGeom prst="rect">
            <a:avLst/>
          </a:prstGeom>
          <a:noFill/>
        </p:spPr>
        <p:txBody>
          <a:bodyPr wrap="square" rtlCol="0">
            <a:spAutoFit/>
          </a:bodyPr>
          <a:lstStyle/>
          <a:p>
            <a:pPr algn="ctr" fontAlgn="base">
              <a:lnSpc>
                <a:spcPct val="150000"/>
              </a:lnSpc>
              <a:spcBef>
                <a:spcPct val="0"/>
              </a:spcBef>
              <a:spcAft>
                <a:spcPct val="0"/>
              </a:spcAft>
            </a:pPr>
            <a:r>
              <a:rPr lang="zh-CN" altLang="en-US" sz="1600" dirty="0" smtClean="0">
                <a:solidFill>
                  <a:srgbClr val="3B454B"/>
                </a:solidFill>
                <a:cs typeface="+mn-ea"/>
                <a:sym typeface="+mn-lt"/>
              </a:rPr>
              <a:t>Urbanization is the urbanization of population,so we must first solve the social security problem of farmers after they've gone into town, then the problem of property disposal after farmers have left the land</a:t>
            </a:r>
          </a:p>
        </p:txBody>
      </p:sp>
    </p:spTree>
    <p:extLst>
      <p:ext uri="{BB962C8B-B14F-4D97-AF65-F5344CB8AC3E}">
        <p14:creationId xmlns:p14="http://schemas.microsoft.com/office/powerpoint/2010/main" val="1564711256"/>
      </p:ext>
    </p:extLst>
  </p:cSld>
  <p:clrMapOvr>
    <a:masterClrMapping/>
  </p:clrMapOvr>
  <p:transition spd="med" advClick="0" advTm="7500">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836712"/>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 name="文本框 38"/>
          <p:cNvSpPr txBox="1"/>
          <p:nvPr/>
        </p:nvSpPr>
        <p:spPr>
          <a:xfrm>
            <a:off x="242070" y="300118"/>
            <a:ext cx="7786314" cy="707886"/>
          </a:xfrm>
          <a:prstGeom prst="rect">
            <a:avLst/>
          </a:prstGeom>
          <a:noFill/>
        </p:spPr>
        <p:txBody>
          <a:bodyPr wrap="square" rtlCol="0">
            <a:spAutoFit/>
          </a:bodyPr>
          <a:lstStyle/>
          <a:p>
            <a:r>
              <a:rPr lang="zh-CN" altLang="en-US" sz="2000" b="1" dirty="0" smtClean="0">
                <a:solidFill>
                  <a:srgbClr val="1084D2"/>
                </a:solidFill>
                <a:cs typeface="+mn-ea"/>
                <a:sym typeface="+mn-lt"/>
              </a:rPr>
              <a:t>Policy Expectation:</a:t>
            </a:r>
            <a:endParaRPr lang="en-US" altLang="zh-CN" sz="2000" b="1" dirty="0" smtClean="0">
              <a:solidFill>
                <a:srgbClr val="1084D2"/>
              </a:solidFill>
              <a:cs typeface="+mn-ea"/>
              <a:sym typeface="+mn-lt"/>
            </a:endParaRPr>
          </a:p>
          <a:p>
            <a:r>
              <a:rPr lang="zh-CN" altLang="en-US" sz="2000" b="1" dirty="0" smtClean="0">
                <a:solidFill>
                  <a:schemeClr val="tx1">
                    <a:lumMod val="65000"/>
                    <a:lumOff val="35000"/>
                  </a:schemeClr>
                </a:solidFill>
                <a:cs typeface="+mn-ea"/>
                <a:sym typeface="+mn-lt"/>
              </a:rPr>
              <a:t>Objectives of the reform</a:t>
            </a:r>
            <a:endParaRPr lang="en-US" altLang="en-US" sz="2000" b="1" baseline="-3000" dirty="0">
              <a:solidFill>
                <a:schemeClr val="tx1">
                  <a:lumMod val="65000"/>
                  <a:lumOff val="35000"/>
                </a:schemeClr>
              </a:solidFill>
              <a:cs typeface="+mn-ea"/>
              <a:sym typeface="+mn-lt"/>
            </a:endParaRPr>
          </a:p>
        </p:txBody>
      </p:sp>
      <p:grpSp>
        <p:nvGrpSpPr>
          <p:cNvPr id="45" name="Group 44"/>
          <p:cNvGrpSpPr/>
          <p:nvPr/>
        </p:nvGrpSpPr>
        <p:grpSpPr>
          <a:xfrm>
            <a:off x="8365432" y="260648"/>
            <a:ext cx="357230" cy="307777"/>
            <a:chOff x="8365432" y="260648"/>
            <a:chExt cx="357230" cy="307777"/>
          </a:xfrm>
        </p:grpSpPr>
        <p:sp>
          <p:nvSpPr>
            <p:cNvPr id="32" name="椭圆 14"/>
            <p:cNvSpPr/>
            <p:nvPr/>
          </p:nvSpPr>
          <p:spPr>
            <a:xfrm>
              <a:off x="8380800" y="260648"/>
              <a:ext cx="307777" cy="307777"/>
            </a:xfrm>
            <a:prstGeom prst="ellipse">
              <a:avLst/>
            </a:prstGeom>
            <a:solidFill>
              <a:srgbClr val="017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15"/>
            <p:cNvSpPr txBox="1"/>
            <p:nvPr/>
          </p:nvSpPr>
          <p:spPr>
            <a:xfrm>
              <a:off x="8365432" y="302459"/>
              <a:ext cx="357230" cy="246221"/>
            </a:xfrm>
            <a:prstGeom prst="rect">
              <a:avLst/>
            </a:prstGeom>
            <a:noFill/>
          </p:spPr>
          <p:txBody>
            <a:bodyPr wrap="square" rtlCol="0">
              <a:spAutoFit/>
            </a:bodyPr>
            <a:lstStyle/>
            <a:p>
              <a:pPr algn="ctr"/>
              <a:r>
                <a:rPr lang="en-US" altLang="zh-CN" sz="1000" dirty="0" smtClean="0">
                  <a:solidFill>
                    <a:srgbClr val="EDEDED"/>
                  </a:solidFill>
                  <a:cs typeface="+mn-ea"/>
                  <a:sym typeface="+mn-lt"/>
                </a:rPr>
                <a:t>21</a:t>
              </a:r>
              <a:endParaRPr lang="en-US" altLang="en-US" sz="1000" baseline="-3000" dirty="0">
                <a:solidFill>
                  <a:srgbClr val="EDEDED"/>
                </a:solidFill>
                <a:cs typeface="+mn-ea"/>
                <a:sym typeface="+mn-lt"/>
              </a:endParaRPr>
            </a:p>
          </p:txBody>
        </p:sp>
      </p:grpSp>
      <p:pic>
        <p:nvPicPr>
          <p:cNvPr id="42" name="Picture 41"/>
          <p:cNvPicPr>
            <a:picLocks noChangeAspect="1"/>
          </p:cNvPicPr>
          <p:nvPr/>
        </p:nvPicPr>
        <p:blipFill>
          <a:blip r:embed="rId2" cstate="print">
            <a:extLst>
              <a:ext uri="{BEBA8EAE-BF5A-486C-A8C5-ECC9F3942E4B}">
                <a14:imgProps xmlns:a14="http://schemas.microsoft.com/office/drawing/2010/main">
                  <a14:imgLayer r:embed="rId3">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90848"/>
            <a:ext cx="1775460" cy="350520"/>
          </a:xfrm>
          <a:prstGeom prst="rect">
            <a:avLst/>
          </a:prstGeom>
        </p:spPr>
      </p:pic>
      <p:grpSp>
        <p:nvGrpSpPr>
          <p:cNvPr id="66" name="Group 65"/>
          <p:cNvGrpSpPr/>
          <p:nvPr/>
        </p:nvGrpSpPr>
        <p:grpSpPr>
          <a:xfrm>
            <a:off x="317500" y="1968500"/>
            <a:ext cx="8509000" cy="4039632"/>
            <a:chOff x="455613" y="1968500"/>
            <a:chExt cx="8509000" cy="4039632"/>
          </a:xfrm>
        </p:grpSpPr>
        <p:sp>
          <p:nvSpPr>
            <p:cNvPr id="67" name="矩形 4"/>
            <p:cNvSpPr/>
            <p:nvPr/>
          </p:nvSpPr>
          <p:spPr>
            <a:xfrm>
              <a:off x="468313" y="2997200"/>
              <a:ext cx="4103687" cy="2487613"/>
            </a:xfrm>
            <a:prstGeom prst="rect">
              <a:avLst/>
            </a:prstGeom>
            <a:solidFill>
              <a:srgbClr val="A6B4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srgbClr val="3B454B"/>
                </a:solidFill>
                <a:cs typeface="+mn-ea"/>
                <a:sym typeface="+mn-lt"/>
              </a:endParaRPr>
            </a:p>
          </p:txBody>
        </p:sp>
        <p:grpSp>
          <p:nvGrpSpPr>
            <p:cNvPr id="68" name="Group 67"/>
            <p:cNvGrpSpPr/>
            <p:nvPr/>
          </p:nvGrpSpPr>
          <p:grpSpPr>
            <a:xfrm>
              <a:off x="455613" y="1968500"/>
              <a:ext cx="8509000" cy="4039632"/>
              <a:chOff x="455613" y="1968500"/>
              <a:chExt cx="8509000" cy="4039632"/>
            </a:xfrm>
          </p:grpSpPr>
          <p:sp>
            <p:nvSpPr>
              <p:cNvPr id="69" name="矩形 3"/>
              <p:cNvSpPr/>
              <p:nvPr/>
            </p:nvSpPr>
            <p:spPr>
              <a:xfrm>
                <a:off x="4572000" y="2997200"/>
                <a:ext cx="4103688" cy="2487613"/>
              </a:xfrm>
              <a:prstGeom prst="rect">
                <a:avLst/>
              </a:prstGeom>
              <a:solidFill>
                <a:srgbClr val="1084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srgbClr val="3B454B"/>
                  </a:solidFill>
                  <a:cs typeface="+mn-ea"/>
                  <a:sym typeface="+mn-lt"/>
                </a:endParaRPr>
              </a:p>
            </p:txBody>
          </p:sp>
          <p:cxnSp>
            <p:nvCxnSpPr>
              <p:cNvPr id="70" name="直接箭头连接符 5"/>
              <p:cNvCxnSpPr/>
              <p:nvPr/>
            </p:nvCxnSpPr>
            <p:spPr>
              <a:xfrm>
                <a:off x="468313" y="5484813"/>
                <a:ext cx="84963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1" name="直接连接符 6"/>
              <p:cNvCxnSpPr/>
              <p:nvPr/>
            </p:nvCxnSpPr>
            <p:spPr>
              <a:xfrm>
                <a:off x="4572000" y="2276475"/>
                <a:ext cx="0" cy="3208338"/>
              </a:xfrm>
              <a:prstGeom prst="line">
                <a:avLst/>
              </a:prstGeom>
              <a:ln w="15875">
                <a:prstDash val="lgDash"/>
              </a:ln>
            </p:spPr>
            <p:style>
              <a:lnRef idx="1">
                <a:schemeClr val="accent1"/>
              </a:lnRef>
              <a:fillRef idx="0">
                <a:schemeClr val="accent1"/>
              </a:fillRef>
              <a:effectRef idx="0">
                <a:schemeClr val="accent1"/>
              </a:effectRef>
              <a:fontRef idx="minor">
                <a:schemeClr val="tx1"/>
              </a:fontRef>
            </p:style>
          </p:cxnSp>
          <p:sp>
            <p:nvSpPr>
              <p:cNvPr id="72" name="矩形 7"/>
              <p:cNvSpPr>
                <a:spLocks noChangeArrowheads="1"/>
              </p:cNvSpPr>
              <p:nvPr/>
            </p:nvSpPr>
            <p:spPr bwMode="auto">
              <a:xfrm>
                <a:off x="1368425" y="5638800"/>
                <a:ext cx="2519363" cy="369332"/>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b="1" dirty="0">
                    <a:solidFill>
                      <a:srgbClr val="3B454B"/>
                    </a:solidFill>
                    <a:cs typeface="+mn-ea"/>
                    <a:sym typeface="+mn-lt"/>
                  </a:rPr>
                  <a:t>Chinese </a:t>
                </a:r>
                <a:r>
                  <a:rPr lang="zh-CN" altLang="en-US" b="1" dirty="0" smtClean="0">
                    <a:solidFill>
                      <a:srgbClr val="3B454B"/>
                    </a:solidFill>
                    <a:cs typeface="+mn-ea"/>
                    <a:sym typeface="+mn-lt"/>
                  </a:rPr>
                  <a:t>model </a:t>
                </a:r>
                <a:r>
                  <a:rPr lang="en-US" altLang="zh-CN" b="1" dirty="0" smtClean="0">
                    <a:solidFill>
                      <a:srgbClr val="3B454B"/>
                    </a:solidFill>
                    <a:cs typeface="+mn-ea"/>
                    <a:sym typeface="+mn-lt"/>
                  </a:rPr>
                  <a:t>1.0</a:t>
                </a:r>
                <a:endParaRPr lang="en-US" altLang="en-US" b="1" dirty="0">
                  <a:solidFill>
                    <a:srgbClr val="3B454B"/>
                  </a:solidFill>
                  <a:cs typeface="+mn-ea"/>
                  <a:sym typeface="+mn-lt"/>
                </a:endParaRPr>
              </a:p>
            </p:txBody>
          </p:sp>
          <p:sp>
            <p:nvSpPr>
              <p:cNvPr id="73" name="矩形 8"/>
              <p:cNvSpPr>
                <a:spLocks noChangeArrowheads="1"/>
              </p:cNvSpPr>
              <p:nvPr/>
            </p:nvSpPr>
            <p:spPr bwMode="auto">
              <a:xfrm>
                <a:off x="5508625" y="5638800"/>
                <a:ext cx="2519363" cy="369332"/>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b="1" dirty="0">
                    <a:solidFill>
                      <a:srgbClr val="1084D2"/>
                    </a:solidFill>
                    <a:cs typeface="+mn-ea"/>
                    <a:sym typeface="+mn-lt"/>
                  </a:rPr>
                  <a:t>Chinese </a:t>
                </a:r>
                <a:r>
                  <a:rPr lang="zh-CN" altLang="en-US" b="1" dirty="0" smtClean="0">
                    <a:solidFill>
                      <a:srgbClr val="1084D2"/>
                    </a:solidFill>
                    <a:cs typeface="+mn-ea"/>
                    <a:sym typeface="+mn-lt"/>
                  </a:rPr>
                  <a:t>model </a:t>
                </a:r>
                <a:r>
                  <a:rPr lang="en-US" altLang="zh-CN" b="1" dirty="0" smtClean="0">
                    <a:solidFill>
                      <a:srgbClr val="1084D2"/>
                    </a:solidFill>
                    <a:cs typeface="+mn-ea"/>
                    <a:sym typeface="+mn-lt"/>
                  </a:rPr>
                  <a:t>2.0</a:t>
                </a:r>
                <a:endParaRPr lang="en-US" altLang="en-US" b="1" dirty="0">
                  <a:solidFill>
                    <a:srgbClr val="1084D2"/>
                  </a:solidFill>
                  <a:cs typeface="+mn-ea"/>
                  <a:sym typeface="+mn-lt"/>
                </a:endParaRPr>
              </a:p>
            </p:txBody>
          </p:sp>
          <p:cxnSp>
            <p:nvCxnSpPr>
              <p:cNvPr id="74" name="直接连接符 9"/>
              <p:cNvCxnSpPr/>
              <p:nvPr/>
            </p:nvCxnSpPr>
            <p:spPr>
              <a:xfrm>
                <a:off x="2627313" y="3043238"/>
                <a:ext cx="0" cy="2441575"/>
              </a:xfrm>
              <a:prstGeom prst="line">
                <a:avLst/>
              </a:prstGeom>
              <a:ln w="15875">
                <a:prstDash val="lgDash"/>
              </a:ln>
            </p:spPr>
            <p:style>
              <a:lnRef idx="1">
                <a:schemeClr val="accent1"/>
              </a:lnRef>
              <a:fillRef idx="0">
                <a:schemeClr val="accent1"/>
              </a:fillRef>
              <a:effectRef idx="0">
                <a:schemeClr val="accent1"/>
              </a:effectRef>
              <a:fontRef idx="minor">
                <a:schemeClr val="tx1"/>
              </a:fontRef>
            </p:style>
          </p:cxnSp>
          <p:sp>
            <p:nvSpPr>
              <p:cNvPr id="75" name="TextBox 10"/>
              <p:cNvSpPr txBox="1">
                <a:spLocks noChangeArrowheads="1"/>
              </p:cNvSpPr>
              <p:nvPr/>
            </p:nvSpPr>
            <p:spPr bwMode="auto">
              <a:xfrm>
                <a:off x="990600" y="3357563"/>
                <a:ext cx="1439863" cy="646331"/>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b="1" dirty="0">
                    <a:solidFill>
                      <a:srgbClr val="3B454B"/>
                    </a:solidFill>
                    <a:cs typeface="+mn-ea"/>
                    <a:sym typeface="+mn-lt"/>
                  </a:rPr>
                  <a:t>Low quality high-speed</a:t>
                </a:r>
              </a:p>
            </p:txBody>
          </p:sp>
          <p:sp>
            <p:nvSpPr>
              <p:cNvPr id="76" name="TextBox 11"/>
              <p:cNvSpPr txBox="1">
                <a:spLocks noChangeArrowheads="1"/>
              </p:cNvSpPr>
              <p:nvPr/>
            </p:nvSpPr>
            <p:spPr bwMode="auto">
              <a:xfrm>
                <a:off x="2933700" y="3357563"/>
                <a:ext cx="1441450" cy="646331"/>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b="1" dirty="0">
                    <a:solidFill>
                      <a:srgbClr val="3B454B"/>
                    </a:solidFill>
                    <a:cs typeface="+mn-ea"/>
                    <a:sym typeface="+mn-lt"/>
                  </a:rPr>
                  <a:t>Low quality low-speed</a:t>
                </a:r>
              </a:p>
            </p:txBody>
          </p:sp>
          <p:sp>
            <p:nvSpPr>
              <p:cNvPr id="77" name="TextBox 12"/>
              <p:cNvSpPr txBox="1">
                <a:spLocks noChangeArrowheads="1"/>
              </p:cNvSpPr>
              <p:nvPr/>
            </p:nvSpPr>
            <p:spPr bwMode="auto">
              <a:xfrm>
                <a:off x="4967288" y="3357563"/>
                <a:ext cx="1620837" cy="707886"/>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sz="2000" b="1" dirty="0">
                    <a:solidFill>
                      <a:srgbClr val="F8F8F8"/>
                    </a:solidFill>
                    <a:cs typeface="+mn-ea"/>
                    <a:sym typeface="+mn-lt"/>
                  </a:rPr>
                  <a:t>High quality high-speed</a:t>
                </a:r>
              </a:p>
            </p:txBody>
          </p:sp>
          <p:sp>
            <p:nvSpPr>
              <p:cNvPr id="78" name="矩形 13"/>
              <p:cNvSpPr>
                <a:spLocks noChangeArrowheads="1"/>
              </p:cNvSpPr>
              <p:nvPr/>
            </p:nvSpPr>
            <p:spPr bwMode="auto">
              <a:xfrm>
                <a:off x="1368425" y="2349500"/>
                <a:ext cx="2519363" cy="369332"/>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b="1" dirty="0">
                    <a:solidFill>
                      <a:srgbClr val="3B454B"/>
                    </a:solidFill>
                    <a:cs typeface="+mn-ea"/>
                    <a:sym typeface="+mn-lt"/>
                  </a:rPr>
                  <a:t>Government-leading</a:t>
                </a:r>
              </a:p>
            </p:txBody>
          </p:sp>
          <p:sp>
            <p:nvSpPr>
              <p:cNvPr id="79" name="矩形 14"/>
              <p:cNvSpPr>
                <a:spLocks noChangeArrowheads="1"/>
              </p:cNvSpPr>
              <p:nvPr/>
            </p:nvSpPr>
            <p:spPr bwMode="auto">
              <a:xfrm>
                <a:off x="5508625" y="2349500"/>
                <a:ext cx="2519363" cy="369332"/>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b="1" dirty="0">
                    <a:solidFill>
                      <a:srgbClr val="1084D2"/>
                    </a:solidFill>
                    <a:cs typeface="+mn-ea"/>
                    <a:sym typeface="+mn-lt"/>
                  </a:rPr>
                  <a:t>Market-leading</a:t>
                </a:r>
              </a:p>
            </p:txBody>
          </p:sp>
          <p:sp>
            <p:nvSpPr>
              <p:cNvPr id="81" name="TextBox 17"/>
              <p:cNvSpPr txBox="1">
                <a:spLocks noChangeArrowheads="1"/>
              </p:cNvSpPr>
              <p:nvPr/>
            </p:nvSpPr>
            <p:spPr bwMode="auto">
              <a:xfrm>
                <a:off x="1187450" y="2997200"/>
                <a:ext cx="1439863" cy="369332"/>
              </a:xfrm>
              <a:prstGeom prst="rect">
                <a:avLst/>
              </a:prstGeom>
              <a:noFill/>
              <a:ln w="9525">
                <a:noFill/>
                <a:miter lim="800000"/>
                <a:headEnd/>
                <a:tailEnd/>
              </a:ln>
            </p:spPr>
            <p:txBody>
              <a:bodyPr>
                <a:spAutoFit/>
              </a:bodyPr>
              <a:lstStyle/>
              <a:p>
                <a:pPr algn="r" fontAlgn="base">
                  <a:spcBef>
                    <a:spcPct val="0"/>
                  </a:spcBef>
                  <a:spcAft>
                    <a:spcPct val="0"/>
                  </a:spcAft>
                </a:pPr>
                <a:r>
                  <a:rPr lang="zh-CN" altLang="en-US">
                    <a:solidFill>
                      <a:srgbClr val="3B454B"/>
                    </a:solidFill>
                    <a:cs typeface="+mn-ea"/>
                    <a:sym typeface="+mn-lt"/>
                  </a:rPr>
                  <a:t>Prophase</a:t>
                </a:r>
              </a:p>
            </p:txBody>
          </p:sp>
          <p:sp>
            <p:nvSpPr>
              <p:cNvPr id="82" name="TextBox 18"/>
              <p:cNvSpPr txBox="1">
                <a:spLocks noChangeArrowheads="1"/>
              </p:cNvSpPr>
              <p:nvPr/>
            </p:nvSpPr>
            <p:spPr bwMode="auto">
              <a:xfrm>
                <a:off x="2627313" y="2997200"/>
                <a:ext cx="1439862" cy="369332"/>
              </a:xfrm>
              <a:prstGeom prst="rect">
                <a:avLst/>
              </a:prstGeom>
              <a:noFill/>
              <a:ln w="9525">
                <a:noFill/>
                <a:miter lim="800000"/>
                <a:headEnd/>
                <a:tailEnd/>
              </a:ln>
            </p:spPr>
            <p:txBody>
              <a:bodyPr>
                <a:spAutoFit/>
              </a:bodyPr>
              <a:lstStyle/>
              <a:p>
                <a:pPr fontAlgn="base">
                  <a:spcBef>
                    <a:spcPct val="0"/>
                  </a:spcBef>
                  <a:spcAft>
                    <a:spcPct val="0"/>
                  </a:spcAft>
                </a:pPr>
                <a:r>
                  <a:rPr lang="zh-CN" altLang="en-US">
                    <a:solidFill>
                      <a:srgbClr val="3B454B"/>
                    </a:solidFill>
                    <a:cs typeface="+mn-ea"/>
                    <a:sym typeface="+mn-lt"/>
                  </a:rPr>
                  <a:t>Anaphase</a:t>
                </a:r>
              </a:p>
            </p:txBody>
          </p:sp>
          <p:cxnSp>
            <p:nvCxnSpPr>
              <p:cNvPr id="83" name="直接连接符 19"/>
              <p:cNvCxnSpPr/>
              <p:nvPr/>
            </p:nvCxnSpPr>
            <p:spPr>
              <a:xfrm>
                <a:off x="455613" y="2276475"/>
                <a:ext cx="0" cy="3208338"/>
              </a:xfrm>
              <a:prstGeom prst="line">
                <a:avLst/>
              </a:prstGeom>
              <a:ln w="15875">
                <a:prstDash val="lgDash"/>
              </a:ln>
            </p:spPr>
            <p:style>
              <a:lnRef idx="1">
                <a:schemeClr val="accent1"/>
              </a:lnRef>
              <a:fillRef idx="0">
                <a:schemeClr val="accent1"/>
              </a:fillRef>
              <a:effectRef idx="0">
                <a:schemeClr val="accent1"/>
              </a:effectRef>
              <a:fontRef idx="minor">
                <a:schemeClr val="tx1"/>
              </a:fontRef>
            </p:style>
          </p:cxnSp>
          <p:sp>
            <p:nvSpPr>
              <p:cNvPr id="84" name="TextBox 20"/>
              <p:cNvSpPr txBox="1">
                <a:spLocks noChangeArrowheads="1"/>
              </p:cNvSpPr>
              <p:nvPr/>
            </p:nvSpPr>
            <p:spPr bwMode="auto">
              <a:xfrm>
                <a:off x="468313" y="1968500"/>
                <a:ext cx="1962150" cy="646331"/>
              </a:xfrm>
              <a:prstGeom prst="rect">
                <a:avLst/>
              </a:prstGeom>
              <a:noFill/>
              <a:ln w="9525">
                <a:noFill/>
                <a:miter lim="800000"/>
                <a:headEnd/>
                <a:tailEnd/>
              </a:ln>
            </p:spPr>
            <p:txBody>
              <a:bodyPr wrap="square">
                <a:spAutoFit/>
              </a:bodyPr>
              <a:lstStyle/>
              <a:p>
                <a:pPr fontAlgn="base">
                  <a:spcBef>
                    <a:spcPct val="0"/>
                  </a:spcBef>
                  <a:spcAft>
                    <a:spcPct val="0"/>
                  </a:spcAft>
                </a:pPr>
                <a:r>
                  <a:rPr lang="zh-CN" altLang="en-US" sz="1200" dirty="0" smtClean="0">
                    <a:solidFill>
                      <a:srgbClr val="3B454B"/>
                    </a:solidFill>
                    <a:cs typeface="+mn-ea"/>
                    <a:sym typeface="+mn-lt"/>
                  </a:rPr>
                  <a:t>The Third Plenary Session of the Eleventh Central Committee</a:t>
                </a:r>
                <a:endParaRPr lang="en-US" altLang="en-US" sz="1200" dirty="0">
                  <a:solidFill>
                    <a:srgbClr val="3B454B"/>
                  </a:solidFill>
                  <a:cs typeface="+mn-ea"/>
                  <a:sym typeface="+mn-lt"/>
                </a:endParaRPr>
              </a:p>
            </p:txBody>
          </p:sp>
          <p:sp>
            <p:nvSpPr>
              <p:cNvPr id="85" name="TextBox 21"/>
              <p:cNvSpPr txBox="1">
                <a:spLocks noChangeArrowheads="1"/>
              </p:cNvSpPr>
              <p:nvPr/>
            </p:nvSpPr>
            <p:spPr bwMode="auto">
              <a:xfrm>
                <a:off x="4572000" y="1968500"/>
                <a:ext cx="1938313" cy="646331"/>
              </a:xfrm>
              <a:prstGeom prst="rect">
                <a:avLst/>
              </a:prstGeom>
              <a:noFill/>
              <a:ln w="9525">
                <a:noFill/>
                <a:miter lim="800000"/>
                <a:headEnd/>
                <a:tailEnd/>
              </a:ln>
            </p:spPr>
            <p:txBody>
              <a:bodyPr wrap="square">
                <a:spAutoFit/>
              </a:bodyPr>
              <a:lstStyle/>
              <a:p>
                <a:pPr fontAlgn="base">
                  <a:spcBef>
                    <a:spcPct val="0"/>
                  </a:spcBef>
                  <a:spcAft>
                    <a:spcPct val="0"/>
                  </a:spcAft>
                </a:pPr>
                <a:r>
                  <a:rPr lang="zh-CN" altLang="en-US" sz="1200" dirty="0" smtClean="0">
                    <a:solidFill>
                      <a:srgbClr val="3B454B"/>
                    </a:solidFill>
                    <a:cs typeface="+mn-ea"/>
                    <a:sym typeface="+mn-lt"/>
                  </a:rPr>
                  <a:t>The Third Plenary Session of the Eighteenth Central Committee</a:t>
                </a:r>
                <a:endParaRPr lang="en-US" altLang="en-US" sz="1200" dirty="0">
                  <a:solidFill>
                    <a:srgbClr val="3B454B"/>
                  </a:solidFill>
                  <a:cs typeface="+mn-ea"/>
                  <a:sym typeface="+mn-lt"/>
                </a:endParaRPr>
              </a:p>
            </p:txBody>
          </p:sp>
          <p:sp>
            <p:nvSpPr>
              <p:cNvPr id="86" name="矩形 23"/>
              <p:cNvSpPr/>
              <p:nvPr/>
            </p:nvSpPr>
            <p:spPr>
              <a:xfrm>
                <a:off x="5651500" y="4652963"/>
                <a:ext cx="2592388" cy="576262"/>
              </a:xfrm>
              <a:prstGeom prst="rect">
                <a:avLst/>
              </a:prstGeom>
              <a:solidFill>
                <a:srgbClr val="1084D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zh-CN" altLang="en-US" dirty="0">
                    <a:solidFill>
                      <a:srgbClr val="F8F8F8"/>
                    </a:solidFill>
                    <a:cs typeface="+mn-ea"/>
                    <a:sym typeface="+mn-lt"/>
                  </a:rPr>
                  <a:t>Market Economy</a:t>
                </a:r>
              </a:p>
            </p:txBody>
          </p:sp>
          <p:sp>
            <p:nvSpPr>
              <p:cNvPr id="87" name="矩形 24"/>
              <p:cNvSpPr/>
              <p:nvPr/>
            </p:nvSpPr>
            <p:spPr>
              <a:xfrm>
                <a:off x="5651500" y="4076700"/>
                <a:ext cx="1296988" cy="576263"/>
              </a:xfrm>
              <a:prstGeom prst="rect">
                <a:avLst/>
              </a:prstGeom>
              <a:solidFill>
                <a:srgbClr val="1084D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zh-CN" altLang="en-US" sz="1200" dirty="0">
                    <a:solidFill>
                      <a:srgbClr val="F8F8F8"/>
                    </a:solidFill>
                    <a:cs typeface="+mn-ea"/>
                    <a:sym typeface="+mn-lt"/>
                  </a:rPr>
                  <a:t>A country under the rule of law</a:t>
                </a:r>
              </a:p>
            </p:txBody>
          </p:sp>
          <p:sp>
            <p:nvSpPr>
              <p:cNvPr id="88" name="矩形 25"/>
              <p:cNvSpPr/>
              <p:nvPr/>
            </p:nvSpPr>
            <p:spPr>
              <a:xfrm>
                <a:off x="6948488" y="4076700"/>
                <a:ext cx="1295400" cy="576263"/>
              </a:xfrm>
              <a:prstGeom prst="rect">
                <a:avLst/>
              </a:prstGeom>
              <a:solidFill>
                <a:srgbClr val="1084D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zh-CN" altLang="en-US" dirty="0">
                    <a:solidFill>
                      <a:srgbClr val="F8F8F8"/>
                    </a:solidFill>
                    <a:cs typeface="+mn-ea"/>
                    <a:sym typeface="+mn-lt"/>
                  </a:rPr>
                  <a:t>Culturally diverse</a:t>
                </a:r>
              </a:p>
            </p:txBody>
          </p:sp>
        </p:grpSp>
      </p:grpSp>
      <p:sp>
        <p:nvSpPr>
          <p:cNvPr id="3" name="Right Arrow 2"/>
          <p:cNvSpPr/>
          <p:nvPr/>
        </p:nvSpPr>
        <p:spPr>
          <a:xfrm>
            <a:off x="3733413" y="4184774"/>
            <a:ext cx="1470397" cy="936377"/>
          </a:xfrm>
          <a:prstGeom prst="rightArrow">
            <a:avLst/>
          </a:prstGeom>
          <a:solidFill>
            <a:srgbClr val="F8F8F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2000" b="1" dirty="0" smtClean="0">
                <a:solidFill>
                  <a:srgbClr val="1084D2"/>
                </a:solidFill>
                <a:cs typeface="+mn-ea"/>
                <a:sym typeface="+mn-lt"/>
              </a:rPr>
              <a:t>Reform</a:t>
            </a:r>
            <a:endParaRPr lang="en-US" sz="2000" b="1" dirty="0">
              <a:solidFill>
                <a:srgbClr val="1084D2"/>
              </a:solidFill>
              <a:cs typeface="+mn-ea"/>
              <a:sym typeface="+mn-lt"/>
            </a:endParaRPr>
          </a:p>
        </p:txBody>
      </p:sp>
      <p:sp>
        <p:nvSpPr>
          <p:cNvPr id="89" name="TextBox 88"/>
          <p:cNvSpPr txBox="1"/>
          <p:nvPr/>
        </p:nvSpPr>
        <p:spPr>
          <a:xfrm>
            <a:off x="1636397" y="980727"/>
            <a:ext cx="5871206" cy="873572"/>
          </a:xfrm>
          <a:prstGeom prst="rect">
            <a:avLst/>
          </a:prstGeom>
          <a:noFill/>
        </p:spPr>
        <p:txBody>
          <a:bodyPr wrap="square" rtlCol="0">
            <a:spAutoFit/>
          </a:bodyPr>
          <a:lstStyle/>
          <a:p>
            <a:pPr algn="ctr" fontAlgn="base">
              <a:lnSpc>
                <a:spcPct val="150000"/>
              </a:lnSpc>
              <a:spcBef>
                <a:spcPct val="0"/>
              </a:spcBef>
              <a:spcAft>
                <a:spcPct val="0"/>
              </a:spcAft>
            </a:pPr>
            <a:r>
              <a:rPr lang="zh-CN" altLang="en-US" b="1" dirty="0">
                <a:solidFill>
                  <a:srgbClr val="3B454B"/>
                </a:solidFill>
                <a:cs typeface="+mn-ea"/>
                <a:sym typeface="+mn-lt"/>
              </a:rPr>
              <a:t>The final objective of this reform: to establish the basic framework for modern country</a:t>
            </a:r>
          </a:p>
        </p:txBody>
      </p:sp>
    </p:spTree>
    <p:extLst>
      <p:ext uri="{BB962C8B-B14F-4D97-AF65-F5344CB8AC3E}">
        <p14:creationId xmlns:p14="http://schemas.microsoft.com/office/powerpoint/2010/main" val="1242886630"/>
      </p:ext>
    </p:extLst>
  </p:cSld>
  <p:clrMapOvr>
    <a:masterClrMapping/>
  </p:clrMapOvr>
  <p:transition spd="med" advClick="0" advTm="7500">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836712"/>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 name="文本框 38"/>
          <p:cNvSpPr txBox="1"/>
          <p:nvPr/>
        </p:nvSpPr>
        <p:spPr>
          <a:xfrm>
            <a:off x="242070" y="300118"/>
            <a:ext cx="7786314" cy="400110"/>
          </a:xfrm>
          <a:prstGeom prst="rect">
            <a:avLst/>
          </a:prstGeom>
          <a:noFill/>
        </p:spPr>
        <p:txBody>
          <a:bodyPr wrap="square" rtlCol="0">
            <a:spAutoFit/>
          </a:bodyPr>
          <a:lstStyle/>
          <a:p>
            <a:r>
              <a:rPr lang="en-US" altLang="zh-CN" sz="2000" b="1" dirty="0" smtClean="0">
                <a:solidFill>
                  <a:schemeClr val="tx1">
                    <a:lumMod val="65000"/>
                    <a:lumOff val="35000"/>
                  </a:schemeClr>
                </a:solidFill>
                <a:cs typeface="+mn-ea"/>
                <a:sym typeface="+mn-lt"/>
              </a:rPr>
              <a:t> The risks </a:t>
            </a:r>
            <a:r>
              <a:rPr lang="zh-CN" altLang="en-US" sz="2000" b="1" dirty="0" smtClean="0">
                <a:solidFill>
                  <a:schemeClr val="tx1">
                    <a:lumMod val="65000"/>
                    <a:lumOff val="35000"/>
                  </a:schemeClr>
                </a:solidFill>
                <a:cs typeface="+mn-ea"/>
                <a:sym typeface="+mn-lt"/>
              </a:rPr>
              <a:t>that macro economy are likely to encounter in 2015</a:t>
            </a:r>
            <a:endParaRPr lang="en-US" altLang="en-US" sz="2000" b="1" baseline="-3000" dirty="0">
              <a:solidFill>
                <a:schemeClr val="tx1">
                  <a:lumMod val="65000"/>
                  <a:lumOff val="35000"/>
                </a:schemeClr>
              </a:solidFill>
              <a:cs typeface="+mn-ea"/>
              <a:sym typeface="+mn-lt"/>
            </a:endParaRPr>
          </a:p>
        </p:txBody>
      </p:sp>
      <p:grpSp>
        <p:nvGrpSpPr>
          <p:cNvPr id="45" name="Group 44"/>
          <p:cNvGrpSpPr/>
          <p:nvPr/>
        </p:nvGrpSpPr>
        <p:grpSpPr>
          <a:xfrm>
            <a:off x="8365432" y="260648"/>
            <a:ext cx="357230" cy="307777"/>
            <a:chOff x="8365432" y="260648"/>
            <a:chExt cx="357230" cy="307777"/>
          </a:xfrm>
        </p:grpSpPr>
        <p:sp>
          <p:nvSpPr>
            <p:cNvPr id="32" name="椭圆 14"/>
            <p:cNvSpPr/>
            <p:nvPr/>
          </p:nvSpPr>
          <p:spPr>
            <a:xfrm>
              <a:off x="8380800" y="260648"/>
              <a:ext cx="307777" cy="307777"/>
            </a:xfrm>
            <a:prstGeom prst="ellipse">
              <a:avLst/>
            </a:prstGeom>
            <a:solidFill>
              <a:srgbClr val="017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15"/>
            <p:cNvSpPr txBox="1"/>
            <p:nvPr/>
          </p:nvSpPr>
          <p:spPr>
            <a:xfrm>
              <a:off x="8365432" y="302459"/>
              <a:ext cx="357230" cy="246221"/>
            </a:xfrm>
            <a:prstGeom prst="rect">
              <a:avLst/>
            </a:prstGeom>
            <a:noFill/>
          </p:spPr>
          <p:txBody>
            <a:bodyPr wrap="square" rtlCol="0">
              <a:spAutoFit/>
            </a:bodyPr>
            <a:lstStyle/>
            <a:p>
              <a:pPr algn="ctr"/>
              <a:r>
                <a:rPr lang="en-US" altLang="zh-CN" sz="1000" dirty="0" smtClean="0">
                  <a:solidFill>
                    <a:srgbClr val="EDEDED"/>
                  </a:solidFill>
                  <a:cs typeface="+mn-ea"/>
                  <a:sym typeface="+mn-lt"/>
                </a:rPr>
                <a:t>22</a:t>
              </a:r>
              <a:endParaRPr lang="en-US" altLang="en-US" sz="1000" baseline="-3000" dirty="0">
                <a:solidFill>
                  <a:srgbClr val="EDEDED"/>
                </a:solidFill>
                <a:cs typeface="+mn-ea"/>
                <a:sym typeface="+mn-lt"/>
              </a:endParaRPr>
            </a:p>
          </p:txBody>
        </p:sp>
      </p:grpSp>
      <p:pic>
        <p:nvPicPr>
          <p:cNvPr id="42" name="Picture 41"/>
          <p:cNvPicPr>
            <a:picLocks noChangeAspect="1"/>
          </p:cNvPicPr>
          <p:nvPr/>
        </p:nvPicPr>
        <p:blipFill>
          <a:blip r:embed="rId2" cstate="print">
            <a:extLst>
              <a:ext uri="{BEBA8EAE-BF5A-486C-A8C5-ECC9F3942E4B}">
                <a14:imgProps xmlns:a14="http://schemas.microsoft.com/office/drawing/2010/main">
                  <a14:imgLayer r:embed="rId3">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90848"/>
            <a:ext cx="1775460" cy="350520"/>
          </a:xfrm>
          <a:prstGeom prst="rect">
            <a:avLst/>
          </a:prstGeom>
        </p:spPr>
      </p:pic>
      <p:grpSp>
        <p:nvGrpSpPr>
          <p:cNvPr id="6" name="Group 5"/>
          <p:cNvGrpSpPr/>
          <p:nvPr/>
        </p:nvGrpSpPr>
        <p:grpSpPr>
          <a:xfrm>
            <a:off x="2483768" y="1129372"/>
            <a:ext cx="4628872" cy="1749930"/>
            <a:chOff x="2257564" y="1242654"/>
            <a:chExt cx="4628872" cy="1749930"/>
          </a:xfrm>
        </p:grpSpPr>
        <p:grpSp>
          <p:nvGrpSpPr>
            <p:cNvPr id="35" name="组合 22"/>
            <p:cNvGrpSpPr/>
            <p:nvPr/>
          </p:nvGrpSpPr>
          <p:grpSpPr>
            <a:xfrm>
              <a:off x="2257564" y="1242654"/>
              <a:ext cx="4628872" cy="795859"/>
              <a:chOff x="5626699" y="2018958"/>
              <a:chExt cx="4628872" cy="795859"/>
            </a:xfrm>
          </p:grpSpPr>
          <p:sp>
            <p:nvSpPr>
              <p:cNvPr id="36" name="文本框 20"/>
              <p:cNvSpPr txBox="1"/>
              <p:nvPr/>
            </p:nvSpPr>
            <p:spPr>
              <a:xfrm>
                <a:off x="5626699" y="2018958"/>
                <a:ext cx="2592288" cy="400110"/>
              </a:xfrm>
              <a:prstGeom prst="rect">
                <a:avLst/>
              </a:prstGeom>
              <a:noFill/>
            </p:spPr>
            <p:txBody>
              <a:bodyPr wrap="square" rtlCol="0">
                <a:spAutoFit/>
              </a:bodyPr>
              <a:lstStyle/>
              <a:p>
                <a:r>
                  <a:rPr lang="zh-CN" altLang="en-US" sz="2000" dirty="0">
                    <a:solidFill>
                      <a:srgbClr val="0170C1"/>
                    </a:solidFill>
                    <a:cs typeface="+mn-ea"/>
                    <a:sym typeface="+mn-lt"/>
                  </a:rPr>
                  <a:t>Domestic dimension:</a:t>
                </a:r>
                <a:endParaRPr lang="en-US" altLang="en-US" sz="2000" baseline="-3000" dirty="0">
                  <a:solidFill>
                    <a:srgbClr val="0170C1"/>
                  </a:solidFill>
                  <a:cs typeface="+mn-ea"/>
                  <a:sym typeface="+mn-lt"/>
                </a:endParaRPr>
              </a:p>
            </p:txBody>
          </p:sp>
          <p:sp>
            <p:nvSpPr>
              <p:cNvPr id="37" name="文本框 21"/>
              <p:cNvSpPr txBox="1"/>
              <p:nvPr/>
            </p:nvSpPr>
            <p:spPr>
              <a:xfrm>
                <a:off x="5771637" y="2419068"/>
                <a:ext cx="4483934" cy="395749"/>
              </a:xfrm>
              <a:prstGeom prst="rect">
                <a:avLst/>
              </a:prstGeom>
              <a:noFill/>
            </p:spPr>
            <p:txBody>
              <a:bodyPr wrap="square" rtlCol="0">
                <a:spAutoFit/>
              </a:bodyPr>
              <a:lstStyle/>
              <a:p>
                <a:pPr>
                  <a:lnSpc>
                    <a:spcPct val="120000"/>
                  </a:lnSpc>
                </a:pPr>
                <a:r>
                  <a:rPr lang="zh-CN" altLang="en-US" b="1" dirty="0">
                    <a:solidFill>
                      <a:srgbClr val="3B454B"/>
                    </a:solidFill>
                    <a:cs typeface="+mn-ea"/>
                    <a:sym typeface="+mn-lt"/>
                  </a:rPr>
                  <a:t>Credit risk detonated by market clearing</a:t>
                </a:r>
              </a:p>
            </p:txBody>
          </p:sp>
        </p:grpSp>
        <p:grpSp>
          <p:nvGrpSpPr>
            <p:cNvPr id="38" name="组合 22"/>
            <p:cNvGrpSpPr/>
            <p:nvPr/>
          </p:nvGrpSpPr>
          <p:grpSpPr>
            <a:xfrm>
              <a:off x="2257564" y="2204676"/>
              <a:ext cx="4628872" cy="787908"/>
              <a:chOff x="5626699" y="2018958"/>
              <a:chExt cx="4628872" cy="787908"/>
            </a:xfrm>
          </p:grpSpPr>
          <p:sp>
            <p:nvSpPr>
              <p:cNvPr id="39" name="文本框 20"/>
              <p:cNvSpPr txBox="1"/>
              <p:nvPr/>
            </p:nvSpPr>
            <p:spPr>
              <a:xfrm>
                <a:off x="5626699" y="2018958"/>
                <a:ext cx="3600400" cy="400110"/>
              </a:xfrm>
              <a:prstGeom prst="rect">
                <a:avLst/>
              </a:prstGeom>
              <a:noFill/>
            </p:spPr>
            <p:txBody>
              <a:bodyPr wrap="square" rtlCol="0">
                <a:spAutoFit/>
              </a:bodyPr>
              <a:lstStyle/>
              <a:p>
                <a:r>
                  <a:rPr lang="zh-CN" altLang="en-US" sz="2000" dirty="0">
                    <a:solidFill>
                      <a:srgbClr val="0170C1"/>
                    </a:solidFill>
                    <a:cs typeface="+mn-ea"/>
                    <a:sym typeface="+mn-lt"/>
                  </a:rPr>
                  <a:t>International dimension:</a:t>
                </a:r>
                <a:endParaRPr lang="en-US" altLang="en-US" sz="2000" baseline="-3000" dirty="0">
                  <a:solidFill>
                    <a:srgbClr val="0170C1"/>
                  </a:solidFill>
                  <a:cs typeface="+mn-ea"/>
                  <a:sym typeface="+mn-lt"/>
                </a:endParaRPr>
              </a:p>
            </p:txBody>
          </p:sp>
          <p:sp>
            <p:nvSpPr>
              <p:cNvPr id="40" name="文本框 21"/>
              <p:cNvSpPr txBox="1"/>
              <p:nvPr/>
            </p:nvSpPr>
            <p:spPr>
              <a:xfrm>
                <a:off x="5771637" y="2419068"/>
                <a:ext cx="4483934" cy="387798"/>
              </a:xfrm>
              <a:prstGeom prst="rect">
                <a:avLst/>
              </a:prstGeom>
              <a:noFill/>
            </p:spPr>
            <p:txBody>
              <a:bodyPr wrap="square" rtlCol="0">
                <a:spAutoFit/>
              </a:bodyPr>
              <a:lstStyle/>
              <a:p>
                <a:pPr>
                  <a:lnSpc>
                    <a:spcPct val="120000"/>
                  </a:lnSpc>
                </a:pPr>
                <a:r>
                  <a:rPr lang="zh-CN" altLang="en-US" sz="1600" b="1" dirty="0">
                    <a:solidFill>
                      <a:srgbClr val="3B454B"/>
                    </a:solidFill>
                    <a:cs typeface="+mn-ea"/>
                    <a:sym typeface="+mn-lt"/>
                  </a:rPr>
                  <a:t>Dollar asset strength causes liquidity fluctuation</a:t>
                </a:r>
              </a:p>
            </p:txBody>
          </p:sp>
        </p:grpSp>
      </p:grpSp>
      <p:graphicFrame>
        <p:nvGraphicFramePr>
          <p:cNvPr id="5" name="Diagram 4"/>
          <p:cNvGraphicFramePr/>
          <p:nvPr>
            <p:extLst>
              <p:ext uri="{D42A27DB-BD31-4B8C-83A1-F6EECF244321}">
                <p14:modId xmlns:p14="http://schemas.microsoft.com/office/powerpoint/2010/main" val="1733926038"/>
              </p:ext>
            </p:extLst>
          </p:nvPr>
        </p:nvGraphicFramePr>
        <p:xfrm>
          <a:off x="935596" y="3140968"/>
          <a:ext cx="7272808" cy="25202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5073947"/>
      </p:ext>
    </p:extLst>
  </p:cSld>
  <p:clrMapOvr>
    <a:masterClrMapping/>
  </p:clrMapOvr>
  <p:transition spd="med" advClick="0" advTm="7500">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34.jpg"/>
          <p:cNvPicPr>
            <a:picLocks noChangeAspect="1"/>
          </p:cNvPicPr>
          <p:nvPr/>
        </p:nvPicPr>
        <p:blipFill>
          <a:blip r:embed="rId3" cstate="print">
            <a:duotone>
              <a:schemeClr val="accent1">
                <a:shade val="45000"/>
                <a:satMod val="135000"/>
              </a:schemeClr>
              <a:prstClr val="white"/>
            </a:duotone>
          </a:blip>
          <a:stretch>
            <a:fillRect/>
          </a:stretch>
        </p:blipFill>
        <p:spPr>
          <a:xfrm>
            <a:off x="0" y="0"/>
            <a:ext cx="9144000" cy="6858000"/>
          </a:xfrm>
          <a:prstGeom prst="rect">
            <a:avLst/>
          </a:prstGeom>
        </p:spPr>
      </p:pic>
      <p:sp>
        <p:nvSpPr>
          <p:cNvPr id="2" name="TextBox 1"/>
          <p:cNvSpPr txBox="1"/>
          <p:nvPr/>
        </p:nvSpPr>
        <p:spPr>
          <a:xfrm>
            <a:off x="3851920" y="1700808"/>
            <a:ext cx="4968552" cy="1569660"/>
          </a:xfrm>
          <a:prstGeom prst="rect">
            <a:avLst/>
          </a:prstGeom>
          <a:noFill/>
        </p:spPr>
        <p:txBody>
          <a:bodyPr wrap="square" rtlCol="0">
            <a:spAutoFit/>
          </a:bodyPr>
          <a:lstStyle/>
          <a:p>
            <a:pPr algn="ctr"/>
            <a:r>
              <a:rPr lang="zh-CN" altLang="en-US"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63500">
                    <a:schemeClr val="accent1">
                      <a:satMod val="175000"/>
                      <a:alpha val="40000"/>
                    </a:schemeClr>
                  </a:glow>
                </a:effectLst>
                <a:cs typeface="+mn-ea"/>
                <a:sym typeface="+mn-lt"/>
              </a:rPr>
              <a:t>Thanks for your attention!</a:t>
            </a:r>
            <a:endParaRPr lang="en-US" altLang="zh-CN"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63500">
                  <a:schemeClr val="accent1">
                    <a:satMod val="175000"/>
                    <a:alpha val="40000"/>
                  </a:schemeClr>
                </a:glow>
              </a:effectLst>
              <a:cs typeface="+mn-ea"/>
              <a:sym typeface="+mn-lt"/>
            </a:endParaRPr>
          </a:p>
        </p:txBody>
      </p:sp>
      <p:sp>
        <p:nvSpPr>
          <p:cNvPr id="4" name="TextBox 3"/>
          <p:cNvSpPr txBox="1"/>
          <p:nvPr/>
        </p:nvSpPr>
        <p:spPr>
          <a:xfrm>
            <a:off x="3779912" y="3501008"/>
            <a:ext cx="3240360" cy="1754326"/>
          </a:xfrm>
          <a:prstGeom prst="rect">
            <a:avLst/>
          </a:prstGeom>
          <a:noFill/>
        </p:spPr>
        <p:txBody>
          <a:bodyPr wrap="square" rtlCol="0">
            <a:spAutoFit/>
          </a:bodyPr>
          <a:lstStyle/>
          <a:p>
            <a:r>
              <a:rPr lang="zh-CN" altLang="en-US" b="1" dirty="0" smtClean="0">
                <a:solidFill>
                  <a:srgbClr val="1084D2"/>
                </a:solidFill>
                <a:cs typeface="+mn-ea"/>
                <a:sym typeface="+mn-lt"/>
              </a:rPr>
              <a:t>Sina blog</a:t>
            </a:r>
            <a:r>
              <a:rPr lang="zh-CN" altLang="en-US" b="1" dirty="0" smtClean="0">
                <a:solidFill>
                  <a:srgbClr val="1084D2"/>
                </a:solidFill>
                <a:cs typeface="+mn-ea"/>
                <a:sym typeface="+mn-lt"/>
              </a:rPr>
              <a:t>: Lin </a:t>
            </a:r>
            <a:r>
              <a:rPr lang="zh-CN" altLang="en-US" b="1" dirty="0" smtClean="0">
                <a:solidFill>
                  <a:srgbClr val="1084D2"/>
                </a:solidFill>
                <a:cs typeface="+mn-ea"/>
                <a:sym typeface="+mn-lt"/>
              </a:rPr>
              <a:t>caiyi</a:t>
            </a:r>
            <a:endParaRPr lang="en-US" altLang="zh-CN" b="1" dirty="0" smtClean="0">
              <a:solidFill>
                <a:srgbClr val="1084D2"/>
              </a:solidFill>
              <a:cs typeface="+mn-ea"/>
              <a:sym typeface="+mn-lt"/>
            </a:endParaRPr>
          </a:p>
          <a:p>
            <a:r>
              <a:rPr lang="zh-CN" altLang="en-US" b="1" dirty="0" smtClean="0">
                <a:solidFill>
                  <a:srgbClr val="1084D2"/>
                </a:solidFill>
                <a:cs typeface="+mn-ea"/>
                <a:sym typeface="+mn-lt"/>
              </a:rPr>
              <a:t>Sina </a:t>
            </a:r>
            <a:r>
              <a:rPr lang="zh-CN" altLang="en-US" b="1" dirty="0" smtClean="0">
                <a:solidFill>
                  <a:srgbClr val="1084D2"/>
                </a:solidFill>
                <a:cs typeface="+mn-ea"/>
                <a:sym typeface="+mn-lt"/>
              </a:rPr>
              <a:t>blog</a:t>
            </a:r>
            <a:r>
              <a:rPr lang="en-US" altLang="zh-CN" b="1" dirty="0" smtClean="0">
                <a:solidFill>
                  <a:srgbClr val="1084D2"/>
                </a:solidFill>
                <a:cs typeface="+mn-ea"/>
                <a:sym typeface="+mn-lt"/>
              </a:rPr>
              <a:t>: @</a:t>
            </a:r>
            <a:r>
              <a:rPr lang="zh-CN" altLang="en-US" b="1" dirty="0" smtClean="0">
                <a:solidFill>
                  <a:srgbClr val="1084D2"/>
                </a:solidFill>
                <a:cs typeface="+mn-ea"/>
                <a:sym typeface="+mn-lt"/>
              </a:rPr>
              <a:t>lincaiyi</a:t>
            </a:r>
            <a:endParaRPr lang="en-US" altLang="zh-CN" b="1" dirty="0" smtClean="0">
              <a:solidFill>
                <a:srgbClr val="1084D2"/>
              </a:solidFill>
              <a:cs typeface="+mn-ea"/>
              <a:sym typeface="+mn-lt"/>
            </a:endParaRPr>
          </a:p>
          <a:p>
            <a:r>
              <a:rPr lang="zh-CN" altLang="en-US" b="1" dirty="0" smtClean="0">
                <a:solidFill>
                  <a:srgbClr val="1084D2"/>
                </a:solidFill>
                <a:cs typeface="+mn-ea"/>
                <a:sym typeface="+mn-lt"/>
              </a:rPr>
              <a:t>E-</a:t>
            </a:r>
            <a:r>
              <a:rPr lang="zh-CN" altLang="en-US" b="1" smtClean="0">
                <a:solidFill>
                  <a:srgbClr val="1084D2"/>
                </a:solidFill>
                <a:cs typeface="+mn-ea"/>
                <a:sym typeface="+mn-lt"/>
              </a:rPr>
              <a:t>mail</a:t>
            </a:r>
            <a:r>
              <a:rPr lang="zh-CN" altLang="en-US" b="1" smtClean="0">
                <a:solidFill>
                  <a:srgbClr val="1084D2"/>
                </a:solidFill>
                <a:cs typeface="+mn-ea"/>
                <a:sym typeface="+mn-lt"/>
              </a:rPr>
              <a:t>: </a:t>
            </a:r>
            <a:r>
              <a:rPr lang="en-US" altLang="zh-CN" b="1" smtClean="0">
                <a:solidFill>
                  <a:srgbClr val="1084D2"/>
                </a:solidFill>
                <a:cs typeface="+mn-ea"/>
                <a:sym typeface="+mn-lt"/>
                <a:hlinkClick r:id="rId4"/>
              </a:rPr>
              <a:t>lincaiyi@gtjas.com</a:t>
            </a:r>
            <a:endParaRPr lang="en-US" altLang="zh-CN" b="1" dirty="0" smtClean="0">
              <a:solidFill>
                <a:srgbClr val="1084D2"/>
              </a:solidFill>
              <a:cs typeface="+mn-ea"/>
              <a:sym typeface="+mn-lt"/>
            </a:endParaRPr>
          </a:p>
          <a:p>
            <a:endParaRPr lang="en-US" altLang="zh-CN" b="1" dirty="0" smtClean="0">
              <a:solidFill>
                <a:srgbClr val="1084D2"/>
              </a:solidFill>
              <a:cs typeface="+mn-ea"/>
              <a:sym typeface="+mn-lt"/>
            </a:endParaRPr>
          </a:p>
          <a:p>
            <a:r>
              <a:rPr lang="zh-CN" altLang="en-US" b="1" dirty="0" smtClean="0">
                <a:solidFill>
                  <a:srgbClr val="1084D2"/>
                </a:solidFill>
                <a:cs typeface="+mn-ea"/>
                <a:sym typeface="+mn-lt"/>
              </a:rPr>
              <a:t>WeChat Official Account：</a:t>
            </a:r>
            <a:r>
              <a:rPr lang="en-US" altLang="zh-CN" b="1" dirty="0" smtClean="0">
                <a:solidFill>
                  <a:srgbClr val="1084D2"/>
                </a:solidFill>
                <a:cs typeface="+mn-ea"/>
                <a:sym typeface="+mn-lt"/>
              </a:rPr>
              <a:t>GTJAlincaiyi</a:t>
            </a:r>
            <a:endParaRPr lang="en-US" altLang="en-US" b="1" dirty="0">
              <a:solidFill>
                <a:srgbClr val="1084D2"/>
              </a:solidFill>
              <a:cs typeface="+mn-ea"/>
              <a:sym typeface="+mn-lt"/>
            </a:endParaRPr>
          </a:p>
        </p:txBody>
      </p:sp>
      <p:pic>
        <p:nvPicPr>
          <p:cNvPr id="1026" name="Picture 2" descr="C:\Users\lincaiyi\Desktop\wechattwo-dimensional bar code.jpg"/>
          <p:cNvPicPr>
            <a:picLocks noChangeAspect="1" noChangeArrowheads="1"/>
          </p:cNvPicPr>
          <p:nvPr/>
        </p:nvPicPr>
        <p:blipFill>
          <a:blip r:embed="rId5" cstate="print"/>
          <a:srcRect/>
          <a:stretch>
            <a:fillRect/>
          </a:stretch>
        </p:blipFill>
        <p:spPr bwMode="auto">
          <a:xfrm>
            <a:off x="1259632" y="2708920"/>
            <a:ext cx="2457450" cy="2457450"/>
          </a:xfrm>
          <a:prstGeom prst="rect">
            <a:avLst/>
          </a:prstGeom>
          <a:noFill/>
        </p:spPr>
      </p:pic>
    </p:spTree>
    <p:extLst>
      <p:ext uri="{BB962C8B-B14F-4D97-AF65-F5344CB8AC3E}">
        <p14:creationId xmlns:p14="http://schemas.microsoft.com/office/powerpoint/2010/main" val="218463692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0"/>
            <a:ext cx="9144000" cy="134076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1" name="Picture 30"/>
          <p:cNvPicPr>
            <a:picLocks noChangeAspect="1"/>
          </p:cNvPicPr>
          <p:nvPr/>
        </p:nvPicPr>
        <p:blipFill>
          <a:blip r:embed="rId2" cstate="print">
            <a:extLst>
              <a:ext uri="{BEBA8EAE-BF5A-486C-A8C5-ECC9F3942E4B}">
                <a14:imgProps xmlns:a14="http://schemas.microsoft.com/office/drawing/2010/main">
                  <a14:imgLayer r:embed="rId3">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09320"/>
            <a:ext cx="1775460" cy="350520"/>
          </a:xfrm>
          <a:prstGeom prst="rect">
            <a:avLst/>
          </a:prstGeom>
        </p:spPr>
      </p:pic>
      <p:grpSp>
        <p:nvGrpSpPr>
          <p:cNvPr id="22" name="Group 21"/>
          <p:cNvGrpSpPr/>
          <p:nvPr/>
        </p:nvGrpSpPr>
        <p:grpSpPr>
          <a:xfrm>
            <a:off x="2628384" y="1824276"/>
            <a:ext cx="5400000" cy="360000"/>
            <a:chOff x="2268344" y="1996436"/>
            <a:chExt cx="5400000" cy="360000"/>
          </a:xfrm>
        </p:grpSpPr>
        <p:sp>
          <p:nvSpPr>
            <p:cNvPr id="4" name="圆角矩形 15"/>
            <p:cNvSpPr/>
            <p:nvPr/>
          </p:nvSpPr>
          <p:spPr>
            <a:xfrm>
              <a:off x="2268344" y="1996436"/>
              <a:ext cx="5400000" cy="360000"/>
            </a:xfrm>
            <a:prstGeom prst="roundRect">
              <a:avLst>
                <a:gd name="adj" fmla="val 2117"/>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Freeform 167"/>
            <p:cNvSpPr>
              <a:spLocks noEditPoints="1"/>
            </p:cNvSpPr>
            <p:nvPr/>
          </p:nvSpPr>
          <p:spPr bwMode="auto">
            <a:xfrm>
              <a:off x="2354409" y="2031342"/>
              <a:ext cx="216000" cy="252000"/>
            </a:xfrm>
            <a:custGeom>
              <a:avLst/>
              <a:gdLst>
                <a:gd name="T0" fmla="*/ 20 w 77"/>
                <a:gd name="T1" fmla="*/ 37 h 113"/>
                <a:gd name="T2" fmla="*/ 20 w 77"/>
                <a:gd name="T3" fmla="*/ 12 h 113"/>
                <a:gd name="T4" fmla="*/ 57 w 77"/>
                <a:gd name="T5" fmla="*/ 12 h 113"/>
                <a:gd name="T6" fmla="*/ 56 w 77"/>
                <a:gd name="T7" fmla="*/ 36 h 113"/>
                <a:gd name="T8" fmla="*/ 52 w 77"/>
                <a:gd name="T9" fmla="*/ 47 h 113"/>
                <a:gd name="T10" fmla="*/ 38 w 77"/>
                <a:gd name="T11" fmla="*/ 54 h 113"/>
                <a:gd name="T12" fmla="*/ 38 w 77"/>
                <a:gd name="T13" fmla="*/ 54 h 113"/>
                <a:gd name="T14" fmla="*/ 25 w 77"/>
                <a:gd name="T15" fmla="*/ 47 h 113"/>
                <a:gd name="T16" fmla="*/ 20 w 77"/>
                <a:gd name="T17" fmla="*/ 37 h 113"/>
                <a:gd name="T18" fmla="*/ 12 w 77"/>
                <a:gd name="T19" fmla="*/ 108 h 113"/>
                <a:gd name="T20" fmla="*/ 66 w 77"/>
                <a:gd name="T21" fmla="*/ 108 h 113"/>
                <a:gd name="T22" fmla="*/ 63 w 77"/>
                <a:gd name="T23" fmla="*/ 113 h 113"/>
                <a:gd name="T24" fmla="*/ 15 w 77"/>
                <a:gd name="T25" fmla="*/ 113 h 113"/>
                <a:gd name="T26" fmla="*/ 12 w 77"/>
                <a:gd name="T27" fmla="*/ 108 h 113"/>
                <a:gd name="T28" fmla="*/ 69 w 77"/>
                <a:gd name="T29" fmla="*/ 67 h 113"/>
                <a:gd name="T30" fmla="*/ 75 w 77"/>
                <a:gd name="T31" fmla="*/ 90 h 113"/>
                <a:gd name="T32" fmla="*/ 67 w 77"/>
                <a:gd name="T33" fmla="*/ 104 h 113"/>
                <a:gd name="T34" fmla="*/ 65 w 77"/>
                <a:gd name="T35" fmla="*/ 104 h 113"/>
                <a:gd name="T36" fmla="*/ 65 w 77"/>
                <a:gd name="T37" fmla="*/ 73 h 113"/>
                <a:gd name="T38" fmla="*/ 41 w 77"/>
                <a:gd name="T39" fmla="*/ 73 h 113"/>
                <a:gd name="T40" fmla="*/ 48 w 77"/>
                <a:gd name="T41" fmla="*/ 57 h 113"/>
                <a:gd name="T42" fmla="*/ 50 w 77"/>
                <a:gd name="T43" fmla="*/ 55 h 113"/>
                <a:gd name="T44" fmla="*/ 64 w 77"/>
                <a:gd name="T45" fmla="*/ 58 h 113"/>
                <a:gd name="T46" fmla="*/ 65 w 77"/>
                <a:gd name="T47" fmla="*/ 58 h 113"/>
                <a:gd name="T48" fmla="*/ 65 w 77"/>
                <a:gd name="T49" fmla="*/ 59 h 113"/>
                <a:gd name="T50" fmla="*/ 69 w 77"/>
                <a:gd name="T51" fmla="*/ 68 h 113"/>
                <a:gd name="T52" fmla="*/ 69 w 77"/>
                <a:gd name="T53" fmla="*/ 67 h 113"/>
                <a:gd name="T54" fmla="*/ 13 w 77"/>
                <a:gd name="T55" fmla="*/ 104 h 113"/>
                <a:gd name="T56" fmla="*/ 10 w 77"/>
                <a:gd name="T57" fmla="*/ 104 h 113"/>
                <a:gd name="T58" fmla="*/ 2 w 77"/>
                <a:gd name="T59" fmla="*/ 90 h 113"/>
                <a:gd name="T60" fmla="*/ 8 w 77"/>
                <a:gd name="T61" fmla="*/ 67 h 113"/>
                <a:gd name="T62" fmla="*/ 13 w 77"/>
                <a:gd name="T63" fmla="*/ 58 h 113"/>
                <a:gd name="T64" fmla="*/ 13 w 77"/>
                <a:gd name="T65" fmla="*/ 58 h 113"/>
                <a:gd name="T66" fmla="*/ 14 w 77"/>
                <a:gd name="T67" fmla="*/ 58 h 113"/>
                <a:gd name="T68" fmla="*/ 27 w 77"/>
                <a:gd name="T69" fmla="*/ 55 h 113"/>
                <a:gd name="T70" fmla="*/ 29 w 77"/>
                <a:gd name="T71" fmla="*/ 57 h 113"/>
                <a:gd name="T72" fmla="*/ 37 w 77"/>
                <a:gd name="T73" fmla="*/ 73 h 113"/>
                <a:gd name="T74" fmla="*/ 13 w 77"/>
                <a:gd name="T75" fmla="*/ 73 h 113"/>
                <a:gd name="T76" fmla="*/ 13 w 77"/>
                <a:gd name="T77" fmla="*/ 10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113">
                  <a:moveTo>
                    <a:pt x="20" y="37"/>
                  </a:moveTo>
                  <a:cubicBezTo>
                    <a:pt x="19" y="28"/>
                    <a:pt x="19" y="19"/>
                    <a:pt x="20" y="12"/>
                  </a:cubicBezTo>
                  <a:cubicBezTo>
                    <a:pt x="37" y="0"/>
                    <a:pt x="44" y="14"/>
                    <a:pt x="57" y="12"/>
                  </a:cubicBezTo>
                  <a:cubicBezTo>
                    <a:pt x="58" y="20"/>
                    <a:pt x="58" y="30"/>
                    <a:pt x="56" y="36"/>
                  </a:cubicBezTo>
                  <a:cubicBezTo>
                    <a:pt x="56" y="41"/>
                    <a:pt x="54" y="44"/>
                    <a:pt x="52" y="47"/>
                  </a:cubicBezTo>
                  <a:cubicBezTo>
                    <a:pt x="48" y="51"/>
                    <a:pt x="44" y="54"/>
                    <a:pt x="38" y="54"/>
                  </a:cubicBezTo>
                  <a:cubicBezTo>
                    <a:pt x="38" y="54"/>
                    <a:pt x="38" y="54"/>
                    <a:pt x="38" y="54"/>
                  </a:cubicBezTo>
                  <a:cubicBezTo>
                    <a:pt x="33" y="54"/>
                    <a:pt x="28" y="51"/>
                    <a:pt x="25" y="47"/>
                  </a:cubicBezTo>
                  <a:cubicBezTo>
                    <a:pt x="23" y="44"/>
                    <a:pt x="21" y="41"/>
                    <a:pt x="20" y="37"/>
                  </a:cubicBezTo>
                  <a:close/>
                  <a:moveTo>
                    <a:pt x="12" y="108"/>
                  </a:moveTo>
                  <a:cubicBezTo>
                    <a:pt x="66" y="108"/>
                    <a:pt x="66" y="108"/>
                    <a:pt x="66" y="108"/>
                  </a:cubicBezTo>
                  <a:cubicBezTo>
                    <a:pt x="63" y="113"/>
                    <a:pt x="63" y="113"/>
                    <a:pt x="63" y="113"/>
                  </a:cubicBezTo>
                  <a:cubicBezTo>
                    <a:pt x="15" y="113"/>
                    <a:pt x="15" y="113"/>
                    <a:pt x="15" y="113"/>
                  </a:cubicBezTo>
                  <a:cubicBezTo>
                    <a:pt x="12" y="108"/>
                    <a:pt x="12" y="108"/>
                    <a:pt x="12" y="108"/>
                  </a:cubicBezTo>
                  <a:close/>
                  <a:moveTo>
                    <a:pt x="69" y="67"/>
                  </a:moveTo>
                  <a:cubicBezTo>
                    <a:pt x="75" y="90"/>
                    <a:pt x="75" y="90"/>
                    <a:pt x="75" y="90"/>
                  </a:cubicBezTo>
                  <a:cubicBezTo>
                    <a:pt x="77" y="98"/>
                    <a:pt x="76" y="104"/>
                    <a:pt x="67" y="104"/>
                  </a:cubicBezTo>
                  <a:cubicBezTo>
                    <a:pt x="65" y="104"/>
                    <a:pt x="65" y="104"/>
                    <a:pt x="65" y="104"/>
                  </a:cubicBezTo>
                  <a:cubicBezTo>
                    <a:pt x="65" y="73"/>
                    <a:pt x="65" y="73"/>
                    <a:pt x="65" y="73"/>
                  </a:cubicBezTo>
                  <a:cubicBezTo>
                    <a:pt x="41" y="73"/>
                    <a:pt x="41" y="73"/>
                    <a:pt x="41" y="73"/>
                  </a:cubicBezTo>
                  <a:cubicBezTo>
                    <a:pt x="48" y="57"/>
                    <a:pt x="48" y="57"/>
                    <a:pt x="48" y="57"/>
                  </a:cubicBezTo>
                  <a:cubicBezTo>
                    <a:pt x="50" y="55"/>
                    <a:pt x="50" y="55"/>
                    <a:pt x="50" y="55"/>
                  </a:cubicBezTo>
                  <a:cubicBezTo>
                    <a:pt x="64" y="58"/>
                    <a:pt x="64" y="58"/>
                    <a:pt x="64" y="58"/>
                  </a:cubicBezTo>
                  <a:cubicBezTo>
                    <a:pt x="65" y="58"/>
                    <a:pt x="65" y="58"/>
                    <a:pt x="65" y="58"/>
                  </a:cubicBezTo>
                  <a:cubicBezTo>
                    <a:pt x="65" y="59"/>
                    <a:pt x="65" y="59"/>
                    <a:pt x="65" y="59"/>
                  </a:cubicBezTo>
                  <a:cubicBezTo>
                    <a:pt x="67" y="61"/>
                    <a:pt x="68" y="64"/>
                    <a:pt x="69" y="68"/>
                  </a:cubicBezTo>
                  <a:cubicBezTo>
                    <a:pt x="69" y="67"/>
                    <a:pt x="69" y="67"/>
                    <a:pt x="69" y="67"/>
                  </a:cubicBezTo>
                  <a:close/>
                  <a:moveTo>
                    <a:pt x="13" y="104"/>
                  </a:moveTo>
                  <a:cubicBezTo>
                    <a:pt x="10" y="104"/>
                    <a:pt x="10" y="104"/>
                    <a:pt x="10" y="104"/>
                  </a:cubicBezTo>
                  <a:cubicBezTo>
                    <a:pt x="1" y="104"/>
                    <a:pt x="0" y="98"/>
                    <a:pt x="2" y="90"/>
                  </a:cubicBezTo>
                  <a:cubicBezTo>
                    <a:pt x="8" y="67"/>
                    <a:pt x="8" y="67"/>
                    <a:pt x="8" y="67"/>
                  </a:cubicBezTo>
                  <a:cubicBezTo>
                    <a:pt x="8" y="64"/>
                    <a:pt x="10" y="61"/>
                    <a:pt x="13" y="58"/>
                  </a:cubicBezTo>
                  <a:cubicBezTo>
                    <a:pt x="13" y="58"/>
                    <a:pt x="13" y="58"/>
                    <a:pt x="13" y="58"/>
                  </a:cubicBezTo>
                  <a:cubicBezTo>
                    <a:pt x="14" y="58"/>
                    <a:pt x="14" y="58"/>
                    <a:pt x="14" y="58"/>
                  </a:cubicBezTo>
                  <a:cubicBezTo>
                    <a:pt x="27" y="55"/>
                    <a:pt x="27" y="55"/>
                    <a:pt x="27" y="55"/>
                  </a:cubicBezTo>
                  <a:cubicBezTo>
                    <a:pt x="29" y="57"/>
                    <a:pt x="29" y="57"/>
                    <a:pt x="29" y="57"/>
                  </a:cubicBezTo>
                  <a:cubicBezTo>
                    <a:pt x="37" y="73"/>
                    <a:pt x="37" y="73"/>
                    <a:pt x="37" y="73"/>
                  </a:cubicBezTo>
                  <a:cubicBezTo>
                    <a:pt x="13" y="73"/>
                    <a:pt x="13" y="73"/>
                    <a:pt x="13" y="73"/>
                  </a:cubicBezTo>
                  <a:lnTo>
                    <a:pt x="13" y="104"/>
                  </a:lnTo>
                  <a:close/>
                </a:path>
              </a:pathLst>
            </a:custGeom>
            <a:solidFill>
              <a:srgbClr val="1084D2"/>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26" name="Group 25"/>
          <p:cNvGrpSpPr/>
          <p:nvPr/>
        </p:nvGrpSpPr>
        <p:grpSpPr>
          <a:xfrm>
            <a:off x="2628384" y="2968614"/>
            <a:ext cx="5400000" cy="360000"/>
            <a:chOff x="2268344" y="3069240"/>
            <a:chExt cx="5400000" cy="360000"/>
          </a:xfrm>
        </p:grpSpPr>
        <p:sp>
          <p:nvSpPr>
            <p:cNvPr id="12" name="圆角矩形 13"/>
            <p:cNvSpPr/>
            <p:nvPr/>
          </p:nvSpPr>
          <p:spPr>
            <a:xfrm>
              <a:off x="2268344" y="3069240"/>
              <a:ext cx="5400000" cy="360000"/>
            </a:xfrm>
            <a:prstGeom prst="roundRect">
              <a:avLst>
                <a:gd name="adj" fmla="val 2117"/>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23" name="Freeform 167"/>
            <p:cNvSpPr>
              <a:spLocks noEditPoints="1"/>
            </p:cNvSpPr>
            <p:nvPr/>
          </p:nvSpPr>
          <p:spPr bwMode="auto">
            <a:xfrm>
              <a:off x="2354409" y="3111936"/>
              <a:ext cx="216000" cy="252000"/>
            </a:xfrm>
            <a:custGeom>
              <a:avLst/>
              <a:gdLst>
                <a:gd name="T0" fmla="*/ 20 w 77"/>
                <a:gd name="T1" fmla="*/ 37 h 113"/>
                <a:gd name="T2" fmla="*/ 20 w 77"/>
                <a:gd name="T3" fmla="*/ 12 h 113"/>
                <a:gd name="T4" fmla="*/ 57 w 77"/>
                <a:gd name="T5" fmla="*/ 12 h 113"/>
                <a:gd name="T6" fmla="*/ 56 w 77"/>
                <a:gd name="T7" fmla="*/ 36 h 113"/>
                <a:gd name="T8" fmla="*/ 52 w 77"/>
                <a:gd name="T9" fmla="*/ 47 h 113"/>
                <a:gd name="T10" fmla="*/ 38 w 77"/>
                <a:gd name="T11" fmla="*/ 54 h 113"/>
                <a:gd name="T12" fmla="*/ 38 w 77"/>
                <a:gd name="T13" fmla="*/ 54 h 113"/>
                <a:gd name="T14" fmla="*/ 25 w 77"/>
                <a:gd name="T15" fmla="*/ 47 h 113"/>
                <a:gd name="T16" fmla="*/ 20 w 77"/>
                <a:gd name="T17" fmla="*/ 37 h 113"/>
                <a:gd name="T18" fmla="*/ 12 w 77"/>
                <a:gd name="T19" fmla="*/ 108 h 113"/>
                <a:gd name="T20" fmla="*/ 66 w 77"/>
                <a:gd name="T21" fmla="*/ 108 h 113"/>
                <a:gd name="T22" fmla="*/ 63 w 77"/>
                <a:gd name="T23" fmla="*/ 113 h 113"/>
                <a:gd name="T24" fmla="*/ 15 w 77"/>
                <a:gd name="T25" fmla="*/ 113 h 113"/>
                <a:gd name="T26" fmla="*/ 12 w 77"/>
                <a:gd name="T27" fmla="*/ 108 h 113"/>
                <a:gd name="T28" fmla="*/ 69 w 77"/>
                <a:gd name="T29" fmla="*/ 67 h 113"/>
                <a:gd name="T30" fmla="*/ 75 w 77"/>
                <a:gd name="T31" fmla="*/ 90 h 113"/>
                <a:gd name="T32" fmla="*/ 67 w 77"/>
                <a:gd name="T33" fmla="*/ 104 h 113"/>
                <a:gd name="T34" fmla="*/ 65 w 77"/>
                <a:gd name="T35" fmla="*/ 104 h 113"/>
                <a:gd name="T36" fmla="*/ 65 w 77"/>
                <a:gd name="T37" fmla="*/ 73 h 113"/>
                <a:gd name="T38" fmla="*/ 41 w 77"/>
                <a:gd name="T39" fmla="*/ 73 h 113"/>
                <a:gd name="T40" fmla="*/ 48 w 77"/>
                <a:gd name="T41" fmla="*/ 57 h 113"/>
                <a:gd name="T42" fmla="*/ 50 w 77"/>
                <a:gd name="T43" fmla="*/ 55 h 113"/>
                <a:gd name="T44" fmla="*/ 64 w 77"/>
                <a:gd name="T45" fmla="*/ 58 h 113"/>
                <a:gd name="T46" fmla="*/ 65 w 77"/>
                <a:gd name="T47" fmla="*/ 58 h 113"/>
                <a:gd name="T48" fmla="*/ 65 w 77"/>
                <a:gd name="T49" fmla="*/ 59 h 113"/>
                <a:gd name="T50" fmla="*/ 69 w 77"/>
                <a:gd name="T51" fmla="*/ 68 h 113"/>
                <a:gd name="T52" fmla="*/ 69 w 77"/>
                <a:gd name="T53" fmla="*/ 67 h 113"/>
                <a:gd name="T54" fmla="*/ 13 w 77"/>
                <a:gd name="T55" fmla="*/ 104 h 113"/>
                <a:gd name="T56" fmla="*/ 10 w 77"/>
                <a:gd name="T57" fmla="*/ 104 h 113"/>
                <a:gd name="T58" fmla="*/ 2 w 77"/>
                <a:gd name="T59" fmla="*/ 90 h 113"/>
                <a:gd name="T60" fmla="*/ 8 w 77"/>
                <a:gd name="T61" fmla="*/ 67 h 113"/>
                <a:gd name="T62" fmla="*/ 13 w 77"/>
                <a:gd name="T63" fmla="*/ 58 h 113"/>
                <a:gd name="T64" fmla="*/ 13 w 77"/>
                <a:gd name="T65" fmla="*/ 58 h 113"/>
                <a:gd name="T66" fmla="*/ 14 w 77"/>
                <a:gd name="T67" fmla="*/ 58 h 113"/>
                <a:gd name="T68" fmla="*/ 27 w 77"/>
                <a:gd name="T69" fmla="*/ 55 h 113"/>
                <a:gd name="T70" fmla="*/ 29 w 77"/>
                <a:gd name="T71" fmla="*/ 57 h 113"/>
                <a:gd name="T72" fmla="*/ 37 w 77"/>
                <a:gd name="T73" fmla="*/ 73 h 113"/>
                <a:gd name="T74" fmla="*/ 13 w 77"/>
                <a:gd name="T75" fmla="*/ 73 h 113"/>
                <a:gd name="T76" fmla="*/ 13 w 77"/>
                <a:gd name="T77" fmla="*/ 10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113">
                  <a:moveTo>
                    <a:pt x="20" y="37"/>
                  </a:moveTo>
                  <a:cubicBezTo>
                    <a:pt x="19" y="28"/>
                    <a:pt x="19" y="19"/>
                    <a:pt x="20" y="12"/>
                  </a:cubicBezTo>
                  <a:cubicBezTo>
                    <a:pt x="37" y="0"/>
                    <a:pt x="44" y="14"/>
                    <a:pt x="57" y="12"/>
                  </a:cubicBezTo>
                  <a:cubicBezTo>
                    <a:pt x="58" y="20"/>
                    <a:pt x="58" y="30"/>
                    <a:pt x="56" y="36"/>
                  </a:cubicBezTo>
                  <a:cubicBezTo>
                    <a:pt x="56" y="41"/>
                    <a:pt x="54" y="44"/>
                    <a:pt x="52" y="47"/>
                  </a:cubicBezTo>
                  <a:cubicBezTo>
                    <a:pt x="48" y="51"/>
                    <a:pt x="44" y="54"/>
                    <a:pt x="38" y="54"/>
                  </a:cubicBezTo>
                  <a:cubicBezTo>
                    <a:pt x="38" y="54"/>
                    <a:pt x="38" y="54"/>
                    <a:pt x="38" y="54"/>
                  </a:cubicBezTo>
                  <a:cubicBezTo>
                    <a:pt x="33" y="54"/>
                    <a:pt x="28" y="51"/>
                    <a:pt x="25" y="47"/>
                  </a:cubicBezTo>
                  <a:cubicBezTo>
                    <a:pt x="23" y="44"/>
                    <a:pt x="21" y="41"/>
                    <a:pt x="20" y="37"/>
                  </a:cubicBezTo>
                  <a:close/>
                  <a:moveTo>
                    <a:pt x="12" y="108"/>
                  </a:moveTo>
                  <a:cubicBezTo>
                    <a:pt x="66" y="108"/>
                    <a:pt x="66" y="108"/>
                    <a:pt x="66" y="108"/>
                  </a:cubicBezTo>
                  <a:cubicBezTo>
                    <a:pt x="63" y="113"/>
                    <a:pt x="63" y="113"/>
                    <a:pt x="63" y="113"/>
                  </a:cubicBezTo>
                  <a:cubicBezTo>
                    <a:pt x="15" y="113"/>
                    <a:pt x="15" y="113"/>
                    <a:pt x="15" y="113"/>
                  </a:cubicBezTo>
                  <a:cubicBezTo>
                    <a:pt x="12" y="108"/>
                    <a:pt x="12" y="108"/>
                    <a:pt x="12" y="108"/>
                  </a:cubicBezTo>
                  <a:close/>
                  <a:moveTo>
                    <a:pt x="69" y="67"/>
                  </a:moveTo>
                  <a:cubicBezTo>
                    <a:pt x="75" y="90"/>
                    <a:pt x="75" y="90"/>
                    <a:pt x="75" y="90"/>
                  </a:cubicBezTo>
                  <a:cubicBezTo>
                    <a:pt x="77" y="98"/>
                    <a:pt x="76" y="104"/>
                    <a:pt x="67" y="104"/>
                  </a:cubicBezTo>
                  <a:cubicBezTo>
                    <a:pt x="65" y="104"/>
                    <a:pt x="65" y="104"/>
                    <a:pt x="65" y="104"/>
                  </a:cubicBezTo>
                  <a:cubicBezTo>
                    <a:pt x="65" y="73"/>
                    <a:pt x="65" y="73"/>
                    <a:pt x="65" y="73"/>
                  </a:cubicBezTo>
                  <a:cubicBezTo>
                    <a:pt x="41" y="73"/>
                    <a:pt x="41" y="73"/>
                    <a:pt x="41" y="73"/>
                  </a:cubicBezTo>
                  <a:cubicBezTo>
                    <a:pt x="48" y="57"/>
                    <a:pt x="48" y="57"/>
                    <a:pt x="48" y="57"/>
                  </a:cubicBezTo>
                  <a:cubicBezTo>
                    <a:pt x="50" y="55"/>
                    <a:pt x="50" y="55"/>
                    <a:pt x="50" y="55"/>
                  </a:cubicBezTo>
                  <a:cubicBezTo>
                    <a:pt x="64" y="58"/>
                    <a:pt x="64" y="58"/>
                    <a:pt x="64" y="58"/>
                  </a:cubicBezTo>
                  <a:cubicBezTo>
                    <a:pt x="65" y="58"/>
                    <a:pt x="65" y="58"/>
                    <a:pt x="65" y="58"/>
                  </a:cubicBezTo>
                  <a:cubicBezTo>
                    <a:pt x="65" y="59"/>
                    <a:pt x="65" y="59"/>
                    <a:pt x="65" y="59"/>
                  </a:cubicBezTo>
                  <a:cubicBezTo>
                    <a:pt x="67" y="61"/>
                    <a:pt x="68" y="64"/>
                    <a:pt x="69" y="68"/>
                  </a:cubicBezTo>
                  <a:cubicBezTo>
                    <a:pt x="69" y="67"/>
                    <a:pt x="69" y="67"/>
                    <a:pt x="69" y="67"/>
                  </a:cubicBezTo>
                  <a:close/>
                  <a:moveTo>
                    <a:pt x="13" y="104"/>
                  </a:moveTo>
                  <a:cubicBezTo>
                    <a:pt x="10" y="104"/>
                    <a:pt x="10" y="104"/>
                    <a:pt x="10" y="104"/>
                  </a:cubicBezTo>
                  <a:cubicBezTo>
                    <a:pt x="1" y="104"/>
                    <a:pt x="0" y="98"/>
                    <a:pt x="2" y="90"/>
                  </a:cubicBezTo>
                  <a:cubicBezTo>
                    <a:pt x="8" y="67"/>
                    <a:pt x="8" y="67"/>
                    <a:pt x="8" y="67"/>
                  </a:cubicBezTo>
                  <a:cubicBezTo>
                    <a:pt x="8" y="64"/>
                    <a:pt x="10" y="61"/>
                    <a:pt x="13" y="58"/>
                  </a:cubicBezTo>
                  <a:cubicBezTo>
                    <a:pt x="13" y="58"/>
                    <a:pt x="13" y="58"/>
                    <a:pt x="13" y="58"/>
                  </a:cubicBezTo>
                  <a:cubicBezTo>
                    <a:pt x="14" y="58"/>
                    <a:pt x="14" y="58"/>
                    <a:pt x="14" y="58"/>
                  </a:cubicBezTo>
                  <a:cubicBezTo>
                    <a:pt x="27" y="55"/>
                    <a:pt x="27" y="55"/>
                    <a:pt x="27" y="55"/>
                  </a:cubicBezTo>
                  <a:cubicBezTo>
                    <a:pt x="29" y="57"/>
                    <a:pt x="29" y="57"/>
                    <a:pt x="29" y="57"/>
                  </a:cubicBezTo>
                  <a:cubicBezTo>
                    <a:pt x="37" y="73"/>
                    <a:pt x="37" y="73"/>
                    <a:pt x="37" y="73"/>
                  </a:cubicBezTo>
                  <a:cubicBezTo>
                    <a:pt x="13" y="73"/>
                    <a:pt x="13" y="73"/>
                    <a:pt x="13" y="73"/>
                  </a:cubicBezTo>
                  <a:lnTo>
                    <a:pt x="13" y="104"/>
                  </a:lnTo>
                  <a:close/>
                </a:path>
              </a:pathLst>
            </a:custGeom>
            <a:solidFill>
              <a:srgbClr val="1084D2"/>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25" name="Group 24"/>
          <p:cNvGrpSpPr/>
          <p:nvPr/>
        </p:nvGrpSpPr>
        <p:grpSpPr>
          <a:xfrm>
            <a:off x="2628385" y="2381246"/>
            <a:ext cx="5400000" cy="360000"/>
            <a:chOff x="2268345" y="2517342"/>
            <a:chExt cx="5400000" cy="360000"/>
          </a:xfrm>
        </p:grpSpPr>
        <p:sp>
          <p:nvSpPr>
            <p:cNvPr id="8" name="圆角矩形 14"/>
            <p:cNvSpPr/>
            <p:nvPr/>
          </p:nvSpPr>
          <p:spPr>
            <a:xfrm>
              <a:off x="2268345" y="2517342"/>
              <a:ext cx="5400000" cy="360000"/>
            </a:xfrm>
            <a:prstGeom prst="roundRect">
              <a:avLst>
                <a:gd name="adj" fmla="val 2117"/>
              </a:avLst>
            </a:prstGeom>
            <a:solidFill>
              <a:srgbClr val="A6B4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24" name="Freeform 167"/>
            <p:cNvSpPr>
              <a:spLocks noEditPoints="1"/>
            </p:cNvSpPr>
            <p:nvPr/>
          </p:nvSpPr>
          <p:spPr bwMode="auto">
            <a:xfrm>
              <a:off x="2354409" y="2571342"/>
              <a:ext cx="216000" cy="252000"/>
            </a:xfrm>
            <a:custGeom>
              <a:avLst/>
              <a:gdLst>
                <a:gd name="T0" fmla="*/ 20 w 77"/>
                <a:gd name="T1" fmla="*/ 37 h 113"/>
                <a:gd name="T2" fmla="*/ 20 w 77"/>
                <a:gd name="T3" fmla="*/ 12 h 113"/>
                <a:gd name="T4" fmla="*/ 57 w 77"/>
                <a:gd name="T5" fmla="*/ 12 h 113"/>
                <a:gd name="T6" fmla="*/ 56 w 77"/>
                <a:gd name="T7" fmla="*/ 36 h 113"/>
                <a:gd name="T8" fmla="*/ 52 w 77"/>
                <a:gd name="T9" fmla="*/ 47 h 113"/>
                <a:gd name="T10" fmla="*/ 38 w 77"/>
                <a:gd name="T11" fmla="*/ 54 h 113"/>
                <a:gd name="T12" fmla="*/ 38 w 77"/>
                <a:gd name="T13" fmla="*/ 54 h 113"/>
                <a:gd name="T14" fmla="*/ 25 w 77"/>
                <a:gd name="T15" fmla="*/ 47 h 113"/>
                <a:gd name="T16" fmla="*/ 20 w 77"/>
                <a:gd name="T17" fmla="*/ 37 h 113"/>
                <a:gd name="T18" fmla="*/ 12 w 77"/>
                <a:gd name="T19" fmla="*/ 108 h 113"/>
                <a:gd name="T20" fmla="*/ 66 w 77"/>
                <a:gd name="T21" fmla="*/ 108 h 113"/>
                <a:gd name="T22" fmla="*/ 63 w 77"/>
                <a:gd name="T23" fmla="*/ 113 h 113"/>
                <a:gd name="T24" fmla="*/ 15 w 77"/>
                <a:gd name="T25" fmla="*/ 113 h 113"/>
                <a:gd name="T26" fmla="*/ 12 w 77"/>
                <a:gd name="T27" fmla="*/ 108 h 113"/>
                <a:gd name="T28" fmla="*/ 69 w 77"/>
                <a:gd name="T29" fmla="*/ 67 h 113"/>
                <a:gd name="T30" fmla="*/ 75 w 77"/>
                <a:gd name="T31" fmla="*/ 90 h 113"/>
                <a:gd name="T32" fmla="*/ 67 w 77"/>
                <a:gd name="T33" fmla="*/ 104 h 113"/>
                <a:gd name="T34" fmla="*/ 65 w 77"/>
                <a:gd name="T35" fmla="*/ 104 h 113"/>
                <a:gd name="T36" fmla="*/ 65 w 77"/>
                <a:gd name="T37" fmla="*/ 73 h 113"/>
                <a:gd name="T38" fmla="*/ 41 w 77"/>
                <a:gd name="T39" fmla="*/ 73 h 113"/>
                <a:gd name="T40" fmla="*/ 48 w 77"/>
                <a:gd name="T41" fmla="*/ 57 h 113"/>
                <a:gd name="T42" fmla="*/ 50 w 77"/>
                <a:gd name="T43" fmla="*/ 55 h 113"/>
                <a:gd name="T44" fmla="*/ 64 w 77"/>
                <a:gd name="T45" fmla="*/ 58 h 113"/>
                <a:gd name="T46" fmla="*/ 65 w 77"/>
                <a:gd name="T47" fmla="*/ 58 h 113"/>
                <a:gd name="T48" fmla="*/ 65 w 77"/>
                <a:gd name="T49" fmla="*/ 59 h 113"/>
                <a:gd name="T50" fmla="*/ 69 w 77"/>
                <a:gd name="T51" fmla="*/ 68 h 113"/>
                <a:gd name="T52" fmla="*/ 69 w 77"/>
                <a:gd name="T53" fmla="*/ 67 h 113"/>
                <a:gd name="T54" fmla="*/ 13 w 77"/>
                <a:gd name="T55" fmla="*/ 104 h 113"/>
                <a:gd name="T56" fmla="*/ 10 w 77"/>
                <a:gd name="T57" fmla="*/ 104 h 113"/>
                <a:gd name="T58" fmla="*/ 2 w 77"/>
                <a:gd name="T59" fmla="*/ 90 h 113"/>
                <a:gd name="T60" fmla="*/ 8 w 77"/>
                <a:gd name="T61" fmla="*/ 67 h 113"/>
                <a:gd name="T62" fmla="*/ 13 w 77"/>
                <a:gd name="T63" fmla="*/ 58 h 113"/>
                <a:gd name="T64" fmla="*/ 13 w 77"/>
                <a:gd name="T65" fmla="*/ 58 h 113"/>
                <a:gd name="T66" fmla="*/ 14 w 77"/>
                <a:gd name="T67" fmla="*/ 58 h 113"/>
                <a:gd name="T68" fmla="*/ 27 w 77"/>
                <a:gd name="T69" fmla="*/ 55 h 113"/>
                <a:gd name="T70" fmla="*/ 29 w 77"/>
                <a:gd name="T71" fmla="*/ 57 h 113"/>
                <a:gd name="T72" fmla="*/ 37 w 77"/>
                <a:gd name="T73" fmla="*/ 73 h 113"/>
                <a:gd name="T74" fmla="*/ 13 w 77"/>
                <a:gd name="T75" fmla="*/ 73 h 113"/>
                <a:gd name="T76" fmla="*/ 13 w 77"/>
                <a:gd name="T77" fmla="*/ 10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113">
                  <a:moveTo>
                    <a:pt x="20" y="37"/>
                  </a:moveTo>
                  <a:cubicBezTo>
                    <a:pt x="19" y="28"/>
                    <a:pt x="19" y="19"/>
                    <a:pt x="20" y="12"/>
                  </a:cubicBezTo>
                  <a:cubicBezTo>
                    <a:pt x="37" y="0"/>
                    <a:pt x="44" y="14"/>
                    <a:pt x="57" y="12"/>
                  </a:cubicBezTo>
                  <a:cubicBezTo>
                    <a:pt x="58" y="20"/>
                    <a:pt x="58" y="30"/>
                    <a:pt x="56" y="36"/>
                  </a:cubicBezTo>
                  <a:cubicBezTo>
                    <a:pt x="56" y="41"/>
                    <a:pt x="54" y="44"/>
                    <a:pt x="52" y="47"/>
                  </a:cubicBezTo>
                  <a:cubicBezTo>
                    <a:pt x="48" y="51"/>
                    <a:pt x="44" y="54"/>
                    <a:pt x="38" y="54"/>
                  </a:cubicBezTo>
                  <a:cubicBezTo>
                    <a:pt x="38" y="54"/>
                    <a:pt x="38" y="54"/>
                    <a:pt x="38" y="54"/>
                  </a:cubicBezTo>
                  <a:cubicBezTo>
                    <a:pt x="33" y="54"/>
                    <a:pt x="28" y="51"/>
                    <a:pt x="25" y="47"/>
                  </a:cubicBezTo>
                  <a:cubicBezTo>
                    <a:pt x="23" y="44"/>
                    <a:pt x="21" y="41"/>
                    <a:pt x="20" y="37"/>
                  </a:cubicBezTo>
                  <a:close/>
                  <a:moveTo>
                    <a:pt x="12" y="108"/>
                  </a:moveTo>
                  <a:cubicBezTo>
                    <a:pt x="66" y="108"/>
                    <a:pt x="66" y="108"/>
                    <a:pt x="66" y="108"/>
                  </a:cubicBezTo>
                  <a:cubicBezTo>
                    <a:pt x="63" y="113"/>
                    <a:pt x="63" y="113"/>
                    <a:pt x="63" y="113"/>
                  </a:cubicBezTo>
                  <a:cubicBezTo>
                    <a:pt x="15" y="113"/>
                    <a:pt x="15" y="113"/>
                    <a:pt x="15" y="113"/>
                  </a:cubicBezTo>
                  <a:cubicBezTo>
                    <a:pt x="12" y="108"/>
                    <a:pt x="12" y="108"/>
                    <a:pt x="12" y="108"/>
                  </a:cubicBezTo>
                  <a:close/>
                  <a:moveTo>
                    <a:pt x="69" y="67"/>
                  </a:moveTo>
                  <a:cubicBezTo>
                    <a:pt x="75" y="90"/>
                    <a:pt x="75" y="90"/>
                    <a:pt x="75" y="90"/>
                  </a:cubicBezTo>
                  <a:cubicBezTo>
                    <a:pt x="77" y="98"/>
                    <a:pt x="76" y="104"/>
                    <a:pt x="67" y="104"/>
                  </a:cubicBezTo>
                  <a:cubicBezTo>
                    <a:pt x="65" y="104"/>
                    <a:pt x="65" y="104"/>
                    <a:pt x="65" y="104"/>
                  </a:cubicBezTo>
                  <a:cubicBezTo>
                    <a:pt x="65" y="73"/>
                    <a:pt x="65" y="73"/>
                    <a:pt x="65" y="73"/>
                  </a:cubicBezTo>
                  <a:cubicBezTo>
                    <a:pt x="41" y="73"/>
                    <a:pt x="41" y="73"/>
                    <a:pt x="41" y="73"/>
                  </a:cubicBezTo>
                  <a:cubicBezTo>
                    <a:pt x="48" y="57"/>
                    <a:pt x="48" y="57"/>
                    <a:pt x="48" y="57"/>
                  </a:cubicBezTo>
                  <a:cubicBezTo>
                    <a:pt x="50" y="55"/>
                    <a:pt x="50" y="55"/>
                    <a:pt x="50" y="55"/>
                  </a:cubicBezTo>
                  <a:cubicBezTo>
                    <a:pt x="64" y="58"/>
                    <a:pt x="64" y="58"/>
                    <a:pt x="64" y="58"/>
                  </a:cubicBezTo>
                  <a:cubicBezTo>
                    <a:pt x="65" y="58"/>
                    <a:pt x="65" y="58"/>
                    <a:pt x="65" y="58"/>
                  </a:cubicBezTo>
                  <a:cubicBezTo>
                    <a:pt x="65" y="59"/>
                    <a:pt x="65" y="59"/>
                    <a:pt x="65" y="59"/>
                  </a:cubicBezTo>
                  <a:cubicBezTo>
                    <a:pt x="67" y="61"/>
                    <a:pt x="68" y="64"/>
                    <a:pt x="69" y="68"/>
                  </a:cubicBezTo>
                  <a:cubicBezTo>
                    <a:pt x="69" y="67"/>
                    <a:pt x="69" y="67"/>
                    <a:pt x="69" y="67"/>
                  </a:cubicBezTo>
                  <a:close/>
                  <a:moveTo>
                    <a:pt x="13" y="104"/>
                  </a:moveTo>
                  <a:cubicBezTo>
                    <a:pt x="10" y="104"/>
                    <a:pt x="10" y="104"/>
                    <a:pt x="10" y="104"/>
                  </a:cubicBezTo>
                  <a:cubicBezTo>
                    <a:pt x="1" y="104"/>
                    <a:pt x="0" y="98"/>
                    <a:pt x="2" y="90"/>
                  </a:cubicBezTo>
                  <a:cubicBezTo>
                    <a:pt x="8" y="67"/>
                    <a:pt x="8" y="67"/>
                    <a:pt x="8" y="67"/>
                  </a:cubicBezTo>
                  <a:cubicBezTo>
                    <a:pt x="8" y="64"/>
                    <a:pt x="10" y="61"/>
                    <a:pt x="13" y="58"/>
                  </a:cubicBezTo>
                  <a:cubicBezTo>
                    <a:pt x="13" y="58"/>
                    <a:pt x="13" y="58"/>
                    <a:pt x="13" y="58"/>
                  </a:cubicBezTo>
                  <a:cubicBezTo>
                    <a:pt x="14" y="58"/>
                    <a:pt x="14" y="58"/>
                    <a:pt x="14" y="58"/>
                  </a:cubicBezTo>
                  <a:cubicBezTo>
                    <a:pt x="27" y="55"/>
                    <a:pt x="27" y="55"/>
                    <a:pt x="27" y="55"/>
                  </a:cubicBezTo>
                  <a:cubicBezTo>
                    <a:pt x="29" y="57"/>
                    <a:pt x="29" y="57"/>
                    <a:pt x="29" y="57"/>
                  </a:cubicBezTo>
                  <a:cubicBezTo>
                    <a:pt x="37" y="73"/>
                    <a:pt x="37" y="73"/>
                    <a:pt x="37" y="73"/>
                  </a:cubicBezTo>
                  <a:cubicBezTo>
                    <a:pt x="13" y="73"/>
                    <a:pt x="13" y="73"/>
                    <a:pt x="13" y="73"/>
                  </a:cubicBezTo>
                  <a:lnTo>
                    <a:pt x="13" y="104"/>
                  </a:lnTo>
                  <a:close/>
                </a:path>
              </a:pathLst>
            </a:custGeom>
            <a:solidFill>
              <a:srgbClr val="1084D2"/>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5" name="组合 6"/>
          <p:cNvGrpSpPr/>
          <p:nvPr/>
        </p:nvGrpSpPr>
        <p:grpSpPr>
          <a:xfrm>
            <a:off x="2628383" y="1756428"/>
            <a:ext cx="5400000" cy="2521894"/>
            <a:chOff x="8644890" y="-32199086"/>
            <a:chExt cx="2491740" cy="40268593"/>
          </a:xfrm>
        </p:grpSpPr>
        <p:sp>
          <p:nvSpPr>
            <p:cNvPr id="16" name="圆角矩形 12"/>
            <p:cNvSpPr/>
            <p:nvPr/>
          </p:nvSpPr>
          <p:spPr>
            <a:xfrm>
              <a:off x="8644890" y="2321171"/>
              <a:ext cx="2491740" cy="5748336"/>
            </a:xfrm>
            <a:prstGeom prst="roundRect">
              <a:avLst>
                <a:gd name="adj" fmla="val 2117"/>
              </a:avLst>
            </a:prstGeom>
            <a:solidFill>
              <a:srgbClr val="A6B4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18" name="文本框 47"/>
            <p:cNvSpPr txBox="1"/>
            <p:nvPr/>
          </p:nvSpPr>
          <p:spPr>
            <a:xfrm>
              <a:off x="8837824" y="-32199086"/>
              <a:ext cx="2192881" cy="8551144"/>
            </a:xfrm>
            <a:prstGeom prst="rect">
              <a:avLst/>
            </a:prstGeom>
            <a:noFill/>
          </p:spPr>
          <p:txBody>
            <a:bodyPr wrap="square" rtlCol="0">
              <a:spAutoFit/>
            </a:bodyPr>
            <a:lstStyle/>
            <a:p>
              <a:pPr>
                <a:lnSpc>
                  <a:spcPct val="120000"/>
                </a:lnSpc>
              </a:pPr>
              <a:r>
                <a:rPr lang="zh-CN" altLang="en-US" sz="1200" b="1" dirty="0">
                  <a:solidFill>
                    <a:srgbClr val="3B454B"/>
                  </a:solidFill>
                  <a:cs typeface="+mn-ea"/>
                  <a:sym typeface="+mn-lt"/>
                </a:rPr>
                <a:t>Aggregate growth is slowing down, </a:t>
              </a:r>
              <a:r>
                <a:rPr lang="zh-CN" altLang="en-US" sz="1200" b="1" dirty="0" smtClean="0">
                  <a:solidFill>
                    <a:srgbClr val="3B454B"/>
                  </a:solidFill>
                  <a:cs typeface="+mn-ea"/>
                  <a:sym typeface="+mn-lt"/>
                </a:rPr>
                <a:t>the </a:t>
              </a:r>
              <a:r>
                <a:rPr lang="zh-CN" altLang="en-US" sz="1200" b="1" dirty="0">
                  <a:solidFill>
                    <a:srgbClr val="3B454B"/>
                  </a:solidFill>
                  <a:cs typeface="+mn-ea"/>
                  <a:sym typeface="+mn-lt"/>
                </a:rPr>
                <a:t>structure carries out a continuous improvement.</a:t>
              </a:r>
              <a:endParaRPr lang="en-US" altLang="en-US" sz="1200" b="1" dirty="0">
                <a:solidFill>
                  <a:srgbClr val="3B454B"/>
                </a:solidFill>
                <a:cs typeface="+mn-ea"/>
                <a:sym typeface="+mn-lt"/>
              </a:endParaRPr>
            </a:p>
          </p:txBody>
        </p:sp>
      </p:grpSp>
      <p:grpSp>
        <p:nvGrpSpPr>
          <p:cNvPr id="48" name="Group 47"/>
          <p:cNvGrpSpPr/>
          <p:nvPr/>
        </p:nvGrpSpPr>
        <p:grpSpPr>
          <a:xfrm>
            <a:off x="2628384" y="2372647"/>
            <a:ext cx="6446248" cy="2465057"/>
            <a:chOff x="2268344" y="2051379"/>
            <a:chExt cx="6446248" cy="2465057"/>
          </a:xfrm>
        </p:grpSpPr>
        <p:grpSp>
          <p:nvGrpSpPr>
            <p:cNvPr id="32" name="组合 3"/>
            <p:cNvGrpSpPr/>
            <p:nvPr/>
          </p:nvGrpSpPr>
          <p:grpSpPr>
            <a:xfrm>
              <a:off x="2268344" y="2051379"/>
              <a:ext cx="6446248" cy="2465057"/>
              <a:chOff x="1032510" y="-22974524"/>
              <a:chExt cx="2974514" cy="29621666"/>
            </a:xfrm>
          </p:grpSpPr>
          <p:sp>
            <p:nvSpPr>
              <p:cNvPr id="33" name="圆角矩形 15"/>
              <p:cNvSpPr/>
              <p:nvPr/>
            </p:nvSpPr>
            <p:spPr>
              <a:xfrm>
                <a:off x="1032510" y="2321157"/>
                <a:ext cx="2491740" cy="4325985"/>
              </a:xfrm>
              <a:prstGeom prst="roundRect">
                <a:avLst>
                  <a:gd name="adj" fmla="val 2117"/>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文本框 22"/>
              <p:cNvSpPr txBox="1"/>
              <p:nvPr/>
            </p:nvSpPr>
            <p:spPr>
              <a:xfrm>
                <a:off x="1225627" y="-22974524"/>
                <a:ext cx="2781397" cy="4216213"/>
              </a:xfrm>
              <a:prstGeom prst="rect">
                <a:avLst/>
              </a:prstGeom>
              <a:noFill/>
            </p:spPr>
            <p:txBody>
              <a:bodyPr wrap="square" rtlCol="0">
                <a:spAutoFit/>
              </a:bodyPr>
              <a:lstStyle/>
              <a:p>
                <a:pPr>
                  <a:lnSpc>
                    <a:spcPct val="120000"/>
                  </a:lnSpc>
                </a:pPr>
                <a:r>
                  <a:rPr lang="zh-CN" altLang="en-US" sz="1400" b="1" dirty="0">
                    <a:solidFill>
                      <a:schemeClr val="tx1">
                        <a:lumMod val="75000"/>
                        <a:lumOff val="25000"/>
                      </a:schemeClr>
                    </a:solidFill>
                    <a:cs typeface="+mn-ea"/>
                    <a:sym typeface="+mn-lt"/>
                  </a:rPr>
                  <a:t>End of the era of investment-led growth </a:t>
                </a:r>
                <a:endParaRPr lang="en-US" altLang="en-US" sz="1400" b="1" dirty="0">
                  <a:solidFill>
                    <a:schemeClr val="tx1">
                      <a:lumMod val="75000"/>
                      <a:lumOff val="25000"/>
                    </a:schemeClr>
                  </a:solidFill>
                  <a:cs typeface="+mn-ea"/>
                  <a:sym typeface="+mn-lt"/>
                </a:endParaRPr>
              </a:p>
            </p:txBody>
          </p:sp>
        </p:grpSp>
        <p:sp>
          <p:nvSpPr>
            <p:cNvPr id="42" name="Freeform 167"/>
            <p:cNvSpPr>
              <a:spLocks noEditPoints="1"/>
            </p:cNvSpPr>
            <p:nvPr/>
          </p:nvSpPr>
          <p:spPr bwMode="auto">
            <a:xfrm>
              <a:off x="2354409" y="4210436"/>
              <a:ext cx="216000" cy="252000"/>
            </a:xfrm>
            <a:custGeom>
              <a:avLst/>
              <a:gdLst>
                <a:gd name="T0" fmla="*/ 20 w 77"/>
                <a:gd name="T1" fmla="*/ 37 h 113"/>
                <a:gd name="T2" fmla="*/ 20 w 77"/>
                <a:gd name="T3" fmla="*/ 12 h 113"/>
                <a:gd name="T4" fmla="*/ 57 w 77"/>
                <a:gd name="T5" fmla="*/ 12 h 113"/>
                <a:gd name="T6" fmla="*/ 56 w 77"/>
                <a:gd name="T7" fmla="*/ 36 h 113"/>
                <a:gd name="T8" fmla="*/ 52 w 77"/>
                <a:gd name="T9" fmla="*/ 47 h 113"/>
                <a:gd name="T10" fmla="*/ 38 w 77"/>
                <a:gd name="T11" fmla="*/ 54 h 113"/>
                <a:gd name="T12" fmla="*/ 38 w 77"/>
                <a:gd name="T13" fmla="*/ 54 h 113"/>
                <a:gd name="T14" fmla="*/ 25 w 77"/>
                <a:gd name="T15" fmla="*/ 47 h 113"/>
                <a:gd name="T16" fmla="*/ 20 w 77"/>
                <a:gd name="T17" fmla="*/ 37 h 113"/>
                <a:gd name="T18" fmla="*/ 12 w 77"/>
                <a:gd name="T19" fmla="*/ 108 h 113"/>
                <a:gd name="T20" fmla="*/ 66 w 77"/>
                <a:gd name="T21" fmla="*/ 108 h 113"/>
                <a:gd name="T22" fmla="*/ 63 w 77"/>
                <a:gd name="T23" fmla="*/ 113 h 113"/>
                <a:gd name="T24" fmla="*/ 15 w 77"/>
                <a:gd name="T25" fmla="*/ 113 h 113"/>
                <a:gd name="T26" fmla="*/ 12 w 77"/>
                <a:gd name="T27" fmla="*/ 108 h 113"/>
                <a:gd name="T28" fmla="*/ 69 w 77"/>
                <a:gd name="T29" fmla="*/ 67 h 113"/>
                <a:gd name="T30" fmla="*/ 75 w 77"/>
                <a:gd name="T31" fmla="*/ 90 h 113"/>
                <a:gd name="T32" fmla="*/ 67 w 77"/>
                <a:gd name="T33" fmla="*/ 104 h 113"/>
                <a:gd name="T34" fmla="*/ 65 w 77"/>
                <a:gd name="T35" fmla="*/ 104 h 113"/>
                <a:gd name="T36" fmla="*/ 65 w 77"/>
                <a:gd name="T37" fmla="*/ 73 h 113"/>
                <a:gd name="T38" fmla="*/ 41 w 77"/>
                <a:gd name="T39" fmla="*/ 73 h 113"/>
                <a:gd name="T40" fmla="*/ 48 w 77"/>
                <a:gd name="T41" fmla="*/ 57 h 113"/>
                <a:gd name="T42" fmla="*/ 50 w 77"/>
                <a:gd name="T43" fmla="*/ 55 h 113"/>
                <a:gd name="T44" fmla="*/ 64 w 77"/>
                <a:gd name="T45" fmla="*/ 58 h 113"/>
                <a:gd name="T46" fmla="*/ 65 w 77"/>
                <a:gd name="T47" fmla="*/ 58 h 113"/>
                <a:gd name="T48" fmla="*/ 65 w 77"/>
                <a:gd name="T49" fmla="*/ 59 h 113"/>
                <a:gd name="T50" fmla="*/ 69 w 77"/>
                <a:gd name="T51" fmla="*/ 68 h 113"/>
                <a:gd name="T52" fmla="*/ 69 w 77"/>
                <a:gd name="T53" fmla="*/ 67 h 113"/>
                <a:gd name="T54" fmla="*/ 13 w 77"/>
                <a:gd name="T55" fmla="*/ 104 h 113"/>
                <a:gd name="T56" fmla="*/ 10 w 77"/>
                <a:gd name="T57" fmla="*/ 104 h 113"/>
                <a:gd name="T58" fmla="*/ 2 w 77"/>
                <a:gd name="T59" fmla="*/ 90 h 113"/>
                <a:gd name="T60" fmla="*/ 8 w 77"/>
                <a:gd name="T61" fmla="*/ 67 h 113"/>
                <a:gd name="T62" fmla="*/ 13 w 77"/>
                <a:gd name="T63" fmla="*/ 58 h 113"/>
                <a:gd name="T64" fmla="*/ 13 w 77"/>
                <a:gd name="T65" fmla="*/ 58 h 113"/>
                <a:gd name="T66" fmla="*/ 14 w 77"/>
                <a:gd name="T67" fmla="*/ 58 h 113"/>
                <a:gd name="T68" fmla="*/ 27 w 77"/>
                <a:gd name="T69" fmla="*/ 55 h 113"/>
                <a:gd name="T70" fmla="*/ 29 w 77"/>
                <a:gd name="T71" fmla="*/ 57 h 113"/>
                <a:gd name="T72" fmla="*/ 37 w 77"/>
                <a:gd name="T73" fmla="*/ 73 h 113"/>
                <a:gd name="T74" fmla="*/ 13 w 77"/>
                <a:gd name="T75" fmla="*/ 73 h 113"/>
                <a:gd name="T76" fmla="*/ 13 w 77"/>
                <a:gd name="T77" fmla="*/ 10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113">
                  <a:moveTo>
                    <a:pt x="20" y="37"/>
                  </a:moveTo>
                  <a:cubicBezTo>
                    <a:pt x="19" y="28"/>
                    <a:pt x="19" y="19"/>
                    <a:pt x="20" y="12"/>
                  </a:cubicBezTo>
                  <a:cubicBezTo>
                    <a:pt x="37" y="0"/>
                    <a:pt x="44" y="14"/>
                    <a:pt x="57" y="12"/>
                  </a:cubicBezTo>
                  <a:cubicBezTo>
                    <a:pt x="58" y="20"/>
                    <a:pt x="58" y="30"/>
                    <a:pt x="56" y="36"/>
                  </a:cubicBezTo>
                  <a:cubicBezTo>
                    <a:pt x="56" y="41"/>
                    <a:pt x="54" y="44"/>
                    <a:pt x="52" y="47"/>
                  </a:cubicBezTo>
                  <a:cubicBezTo>
                    <a:pt x="48" y="51"/>
                    <a:pt x="44" y="54"/>
                    <a:pt x="38" y="54"/>
                  </a:cubicBezTo>
                  <a:cubicBezTo>
                    <a:pt x="38" y="54"/>
                    <a:pt x="38" y="54"/>
                    <a:pt x="38" y="54"/>
                  </a:cubicBezTo>
                  <a:cubicBezTo>
                    <a:pt x="33" y="54"/>
                    <a:pt x="28" y="51"/>
                    <a:pt x="25" y="47"/>
                  </a:cubicBezTo>
                  <a:cubicBezTo>
                    <a:pt x="23" y="44"/>
                    <a:pt x="21" y="41"/>
                    <a:pt x="20" y="37"/>
                  </a:cubicBezTo>
                  <a:close/>
                  <a:moveTo>
                    <a:pt x="12" y="108"/>
                  </a:moveTo>
                  <a:cubicBezTo>
                    <a:pt x="66" y="108"/>
                    <a:pt x="66" y="108"/>
                    <a:pt x="66" y="108"/>
                  </a:cubicBezTo>
                  <a:cubicBezTo>
                    <a:pt x="63" y="113"/>
                    <a:pt x="63" y="113"/>
                    <a:pt x="63" y="113"/>
                  </a:cubicBezTo>
                  <a:cubicBezTo>
                    <a:pt x="15" y="113"/>
                    <a:pt x="15" y="113"/>
                    <a:pt x="15" y="113"/>
                  </a:cubicBezTo>
                  <a:cubicBezTo>
                    <a:pt x="12" y="108"/>
                    <a:pt x="12" y="108"/>
                    <a:pt x="12" y="108"/>
                  </a:cubicBezTo>
                  <a:close/>
                  <a:moveTo>
                    <a:pt x="69" y="67"/>
                  </a:moveTo>
                  <a:cubicBezTo>
                    <a:pt x="75" y="90"/>
                    <a:pt x="75" y="90"/>
                    <a:pt x="75" y="90"/>
                  </a:cubicBezTo>
                  <a:cubicBezTo>
                    <a:pt x="77" y="98"/>
                    <a:pt x="76" y="104"/>
                    <a:pt x="67" y="104"/>
                  </a:cubicBezTo>
                  <a:cubicBezTo>
                    <a:pt x="65" y="104"/>
                    <a:pt x="65" y="104"/>
                    <a:pt x="65" y="104"/>
                  </a:cubicBezTo>
                  <a:cubicBezTo>
                    <a:pt x="65" y="73"/>
                    <a:pt x="65" y="73"/>
                    <a:pt x="65" y="73"/>
                  </a:cubicBezTo>
                  <a:cubicBezTo>
                    <a:pt x="41" y="73"/>
                    <a:pt x="41" y="73"/>
                    <a:pt x="41" y="73"/>
                  </a:cubicBezTo>
                  <a:cubicBezTo>
                    <a:pt x="48" y="57"/>
                    <a:pt x="48" y="57"/>
                    <a:pt x="48" y="57"/>
                  </a:cubicBezTo>
                  <a:cubicBezTo>
                    <a:pt x="50" y="55"/>
                    <a:pt x="50" y="55"/>
                    <a:pt x="50" y="55"/>
                  </a:cubicBezTo>
                  <a:cubicBezTo>
                    <a:pt x="64" y="58"/>
                    <a:pt x="64" y="58"/>
                    <a:pt x="64" y="58"/>
                  </a:cubicBezTo>
                  <a:cubicBezTo>
                    <a:pt x="65" y="58"/>
                    <a:pt x="65" y="58"/>
                    <a:pt x="65" y="58"/>
                  </a:cubicBezTo>
                  <a:cubicBezTo>
                    <a:pt x="65" y="59"/>
                    <a:pt x="65" y="59"/>
                    <a:pt x="65" y="59"/>
                  </a:cubicBezTo>
                  <a:cubicBezTo>
                    <a:pt x="67" y="61"/>
                    <a:pt x="68" y="64"/>
                    <a:pt x="69" y="68"/>
                  </a:cubicBezTo>
                  <a:cubicBezTo>
                    <a:pt x="69" y="67"/>
                    <a:pt x="69" y="67"/>
                    <a:pt x="69" y="67"/>
                  </a:cubicBezTo>
                  <a:close/>
                  <a:moveTo>
                    <a:pt x="13" y="104"/>
                  </a:moveTo>
                  <a:cubicBezTo>
                    <a:pt x="10" y="104"/>
                    <a:pt x="10" y="104"/>
                    <a:pt x="10" y="104"/>
                  </a:cubicBezTo>
                  <a:cubicBezTo>
                    <a:pt x="1" y="104"/>
                    <a:pt x="0" y="98"/>
                    <a:pt x="2" y="90"/>
                  </a:cubicBezTo>
                  <a:cubicBezTo>
                    <a:pt x="8" y="67"/>
                    <a:pt x="8" y="67"/>
                    <a:pt x="8" y="67"/>
                  </a:cubicBezTo>
                  <a:cubicBezTo>
                    <a:pt x="8" y="64"/>
                    <a:pt x="10" y="61"/>
                    <a:pt x="13" y="58"/>
                  </a:cubicBezTo>
                  <a:cubicBezTo>
                    <a:pt x="13" y="58"/>
                    <a:pt x="13" y="58"/>
                    <a:pt x="13" y="58"/>
                  </a:cubicBezTo>
                  <a:cubicBezTo>
                    <a:pt x="14" y="58"/>
                    <a:pt x="14" y="58"/>
                    <a:pt x="14" y="58"/>
                  </a:cubicBezTo>
                  <a:cubicBezTo>
                    <a:pt x="27" y="55"/>
                    <a:pt x="27" y="55"/>
                    <a:pt x="27" y="55"/>
                  </a:cubicBezTo>
                  <a:cubicBezTo>
                    <a:pt x="29" y="57"/>
                    <a:pt x="29" y="57"/>
                    <a:pt x="29" y="57"/>
                  </a:cubicBezTo>
                  <a:cubicBezTo>
                    <a:pt x="37" y="73"/>
                    <a:pt x="37" y="73"/>
                    <a:pt x="37" y="73"/>
                  </a:cubicBezTo>
                  <a:cubicBezTo>
                    <a:pt x="13" y="73"/>
                    <a:pt x="13" y="73"/>
                    <a:pt x="13" y="73"/>
                  </a:cubicBezTo>
                  <a:lnTo>
                    <a:pt x="13" y="104"/>
                  </a:lnTo>
                  <a:close/>
                </a:path>
              </a:pathLst>
            </a:custGeom>
            <a:solidFill>
              <a:srgbClr val="1084D2"/>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49" name="Group 48"/>
          <p:cNvGrpSpPr/>
          <p:nvPr/>
        </p:nvGrpSpPr>
        <p:grpSpPr>
          <a:xfrm>
            <a:off x="2628384" y="2970051"/>
            <a:ext cx="6899034" cy="2385771"/>
            <a:chOff x="2268344" y="2651571"/>
            <a:chExt cx="6899034" cy="2385771"/>
          </a:xfrm>
        </p:grpSpPr>
        <p:grpSp>
          <p:nvGrpSpPr>
            <p:cNvPr id="36" name="组合 4"/>
            <p:cNvGrpSpPr/>
            <p:nvPr/>
          </p:nvGrpSpPr>
          <p:grpSpPr>
            <a:xfrm>
              <a:off x="2268344" y="2651571"/>
              <a:ext cx="6899034" cy="2385771"/>
              <a:chOff x="3569970" y="-57122087"/>
              <a:chExt cx="3183444" cy="70006926"/>
            </a:xfrm>
          </p:grpSpPr>
          <p:sp>
            <p:nvSpPr>
              <p:cNvPr id="37" name="圆角矩形 14"/>
              <p:cNvSpPr/>
              <p:nvPr/>
            </p:nvSpPr>
            <p:spPr>
              <a:xfrm>
                <a:off x="3569970" y="2321170"/>
                <a:ext cx="2491740" cy="10563669"/>
              </a:xfrm>
              <a:prstGeom prst="roundRect">
                <a:avLst>
                  <a:gd name="adj" fmla="val 2117"/>
                </a:avLst>
              </a:prstGeom>
              <a:solidFill>
                <a:srgbClr val="A6B4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38" name="文本框 39"/>
              <p:cNvSpPr txBox="1"/>
              <p:nvPr/>
            </p:nvSpPr>
            <p:spPr>
              <a:xfrm>
                <a:off x="3763087" y="-57122087"/>
                <a:ext cx="2990327" cy="10295615"/>
              </a:xfrm>
              <a:prstGeom prst="rect">
                <a:avLst/>
              </a:prstGeom>
              <a:noFill/>
            </p:spPr>
            <p:txBody>
              <a:bodyPr wrap="square" rtlCol="0">
                <a:spAutoFit/>
              </a:bodyPr>
              <a:lstStyle/>
              <a:p>
                <a:pPr>
                  <a:lnSpc>
                    <a:spcPct val="120000"/>
                  </a:lnSpc>
                </a:pPr>
                <a:r>
                  <a:rPr lang="zh-CN" altLang="en-US" sz="1400" b="1" dirty="0">
                    <a:solidFill>
                      <a:srgbClr val="3B454B"/>
                    </a:solidFill>
                    <a:cs typeface="+mn-ea"/>
                    <a:sym typeface="+mn-lt"/>
                  </a:rPr>
                  <a:t>Growth driver has changed, consumption has become the engine</a:t>
                </a:r>
                <a:endParaRPr lang="en-US" altLang="en-US" sz="1400" b="1" dirty="0">
                  <a:solidFill>
                    <a:srgbClr val="3B454B"/>
                  </a:solidFill>
                  <a:cs typeface="+mn-ea"/>
                  <a:sym typeface="+mn-lt"/>
                </a:endParaRPr>
              </a:p>
            </p:txBody>
          </p:sp>
        </p:grpSp>
        <p:sp>
          <p:nvSpPr>
            <p:cNvPr id="43" name="Freeform 167"/>
            <p:cNvSpPr>
              <a:spLocks noEditPoints="1"/>
            </p:cNvSpPr>
            <p:nvPr/>
          </p:nvSpPr>
          <p:spPr bwMode="auto">
            <a:xfrm>
              <a:off x="2354409" y="4731936"/>
              <a:ext cx="216000" cy="252000"/>
            </a:xfrm>
            <a:custGeom>
              <a:avLst/>
              <a:gdLst>
                <a:gd name="T0" fmla="*/ 20 w 77"/>
                <a:gd name="T1" fmla="*/ 37 h 113"/>
                <a:gd name="T2" fmla="*/ 20 w 77"/>
                <a:gd name="T3" fmla="*/ 12 h 113"/>
                <a:gd name="T4" fmla="*/ 57 w 77"/>
                <a:gd name="T5" fmla="*/ 12 h 113"/>
                <a:gd name="T6" fmla="*/ 56 w 77"/>
                <a:gd name="T7" fmla="*/ 36 h 113"/>
                <a:gd name="T8" fmla="*/ 52 w 77"/>
                <a:gd name="T9" fmla="*/ 47 h 113"/>
                <a:gd name="T10" fmla="*/ 38 w 77"/>
                <a:gd name="T11" fmla="*/ 54 h 113"/>
                <a:gd name="T12" fmla="*/ 38 w 77"/>
                <a:gd name="T13" fmla="*/ 54 h 113"/>
                <a:gd name="T14" fmla="*/ 25 w 77"/>
                <a:gd name="T15" fmla="*/ 47 h 113"/>
                <a:gd name="T16" fmla="*/ 20 w 77"/>
                <a:gd name="T17" fmla="*/ 37 h 113"/>
                <a:gd name="T18" fmla="*/ 12 w 77"/>
                <a:gd name="T19" fmla="*/ 108 h 113"/>
                <a:gd name="T20" fmla="*/ 66 w 77"/>
                <a:gd name="T21" fmla="*/ 108 h 113"/>
                <a:gd name="T22" fmla="*/ 63 w 77"/>
                <a:gd name="T23" fmla="*/ 113 h 113"/>
                <a:gd name="T24" fmla="*/ 15 w 77"/>
                <a:gd name="T25" fmla="*/ 113 h 113"/>
                <a:gd name="T26" fmla="*/ 12 w 77"/>
                <a:gd name="T27" fmla="*/ 108 h 113"/>
                <a:gd name="T28" fmla="*/ 69 w 77"/>
                <a:gd name="T29" fmla="*/ 67 h 113"/>
                <a:gd name="T30" fmla="*/ 75 w 77"/>
                <a:gd name="T31" fmla="*/ 90 h 113"/>
                <a:gd name="T32" fmla="*/ 67 w 77"/>
                <a:gd name="T33" fmla="*/ 104 h 113"/>
                <a:gd name="T34" fmla="*/ 65 w 77"/>
                <a:gd name="T35" fmla="*/ 104 h 113"/>
                <a:gd name="T36" fmla="*/ 65 w 77"/>
                <a:gd name="T37" fmla="*/ 73 h 113"/>
                <a:gd name="T38" fmla="*/ 41 w 77"/>
                <a:gd name="T39" fmla="*/ 73 h 113"/>
                <a:gd name="T40" fmla="*/ 48 w 77"/>
                <a:gd name="T41" fmla="*/ 57 h 113"/>
                <a:gd name="T42" fmla="*/ 50 w 77"/>
                <a:gd name="T43" fmla="*/ 55 h 113"/>
                <a:gd name="T44" fmla="*/ 64 w 77"/>
                <a:gd name="T45" fmla="*/ 58 h 113"/>
                <a:gd name="T46" fmla="*/ 65 w 77"/>
                <a:gd name="T47" fmla="*/ 58 h 113"/>
                <a:gd name="T48" fmla="*/ 65 w 77"/>
                <a:gd name="T49" fmla="*/ 59 h 113"/>
                <a:gd name="T50" fmla="*/ 69 w 77"/>
                <a:gd name="T51" fmla="*/ 68 h 113"/>
                <a:gd name="T52" fmla="*/ 69 w 77"/>
                <a:gd name="T53" fmla="*/ 67 h 113"/>
                <a:gd name="T54" fmla="*/ 13 w 77"/>
                <a:gd name="T55" fmla="*/ 104 h 113"/>
                <a:gd name="T56" fmla="*/ 10 w 77"/>
                <a:gd name="T57" fmla="*/ 104 h 113"/>
                <a:gd name="T58" fmla="*/ 2 w 77"/>
                <a:gd name="T59" fmla="*/ 90 h 113"/>
                <a:gd name="T60" fmla="*/ 8 w 77"/>
                <a:gd name="T61" fmla="*/ 67 h 113"/>
                <a:gd name="T62" fmla="*/ 13 w 77"/>
                <a:gd name="T63" fmla="*/ 58 h 113"/>
                <a:gd name="T64" fmla="*/ 13 w 77"/>
                <a:gd name="T65" fmla="*/ 58 h 113"/>
                <a:gd name="T66" fmla="*/ 14 w 77"/>
                <a:gd name="T67" fmla="*/ 58 h 113"/>
                <a:gd name="T68" fmla="*/ 27 w 77"/>
                <a:gd name="T69" fmla="*/ 55 h 113"/>
                <a:gd name="T70" fmla="*/ 29 w 77"/>
                <a:gd name="T71" fmla="*/ 57 h 113"/>
                <a:gd name="T72" fmla="*/ 37 w 77"/>
                <a:gd name="T73" fmla="*/ 73 h 113"/>
                <a:gd name="T74" fmla="*/ 13 w 77"/>
                <a:gd name="T75" fmla="*/ 73 h 113"/>
                <a:gd name="T76" fmla="*/ 13 w 77"/>
                <a:gd name="T77" fmla="*/ 10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113">
                  <a:moveTo>
                    <a:pt x="20" y="37"/>
                  </a:moveTo>
                  <a:cubicBezTo>
                    <a:pt x="19" y="28"/>
                    <a:pt x="19" y="19"/>
                    <a:pt x="20" y="12"/>
                  </a:cubicBezTo>
                  <a:cubicBezTo>
                    <a:pt x="37" y="0"/>
                    <a:pt x="44" y="14"/>
                    <a:pt x="57" y="12"/>
                  </a:cubicBezTo>
                  <a:cubicBezTo>
                    <a:pt x="58" y="20"/>
                    <a:pt x="58" y="30"/>
                    <a:pt x="56" y="36"/>
                  </a:cubicBezTo>
                  <a:cubicBezTo>
                    <a:pt x="56" y="41"/>
                    <a:pt x="54" y="44"/>
                    <a:pt x="52" y="47"/>
                  </a:cubicBezTo>
                  <a:cubicBezTo>
                    <a:pt x="48" y="51"/>
                    <a:pt x="44" y="54"/>
                    <a:pt x="38" y="54"/>
                  </a:cubicBezTo>
                  <a:cubicBezTo>
                    <a:pt x="38" y="54"/>
                    <a:pt x="38" y="54"/>
                    <a:pt x="38" y="54"/>
                  </a:cubicBezTo>
                  <a:cubicBezTo>
                    <a:pt x="33" y="54"/>
                    <a:pt x="28" y="51"/>
                    <a:pt x="25" y="47"/>
                  </a:cubicBezTo>
                  <a:cubicBezTo>
                    <a:pt x="23" y="44"/>
                    <a:pt x="21" y="41"/>
                    <a:pt x="20" y="37"/>
                  </a:cubicBezTo>
                  <a:close/>
                  <a:moveTo>
                    <a:pt x="12" y="108"/>
                  </a:moveTo>
                  <a:cubicBezTo>
                    <a:pt x="66" y="108"/>
                    <a:pt x="66" y="108"/>
                    <a:pt x="66" y="108"/>
                  </a:cubicBezTo>
                  <a:cubicBezTo>
                    <a:pt x="63" y="113"/>
                    <a:pt x="63" y="113"/>
                    <a:pt x="63" y="113"/>
                  </a:cubicBezTo>
                  <a:cubicBezTo>
                    <a:pt x="15" y="113"/>
                    <a:pt x="15" y="113"/>
                    <a:pt x="15" y="113"/>
                  </a:cubicBezTo>
                  <a:cubicBezTo>
                    <a:pt x="12" y="108"/>
                    <a:pt x="12" y="108"/>
                    <a:pt x="12" y="108"/>
                  </a:cubicBezTo>
                  <a:close/>
                  <a:moveTo>
                    <a:pt x="69" y="67"/>
                  </a:moveTo>
                  <a:cubicBezTo>
                    <a:pt x="75" y="90"/>
                    <a:pt x="75" y="90"/>
                    <a:pt x="75" y="90"/>
                  </a:cubicBezTo>
                  <a:cubicBezTo>
                    <a:pt x="77" y="98"/>
                    <a:pt x="76" y="104"/>
                    <a:pt x="67" y="104"/>
                  </a:cubicBezTo>
                  <a:cubicBezTo>
                    <a:pt x="65" y="104"/>
                    <a:pt x="65" y="104"/>
                    <a:pt x="65" y="104"/>
                  </a:cubicBezTo>
                  <a:cubicBezTo>
                    <a:pt x="65" y="73"/>
                    <a:pt x="65" y="73"/>
                    <a:pt x="65" y="73"/>
                  </a:cubicBezTo>
                  <a:cubicBezTo>
                    <a:pt x="41" y="73"/>
                    <a:pt x="41" y="73"/>
                    <a:pt x="41" y="73"/>
                  </a:cubicBezTo>
                  <a:cubicBezTo>
                    <a:pt x="48" y="57"/>
                    <a:pt x="48" y="57"/>
                    <a:pt x="48" y="57"/>
                  </a:cubicBezTo>
                  <a:cubicBezTo>
                    <a:pt x="50" y="55"/>
                    <a:pt x="50" y="55"/>
                    <a:pt x="50" y="55"/>
                  </a:cubicBezTo>
                  <a:cubicBezTo>
                    <a:pt x="64" y="58"/>
                    <a:pt x="64" y="58"/>
                    <a:pt x="64" y="58"/>
                  </a:cubicBezTo>
                  <a:cubicBezTo>
                    <a:pt x="65" y="58"/>
                    <a:pt x="65" y="58"/>
                    <a:pt x="65" y="58"/>
                  </a:cubicBezTo>
                  <a:cubicBezTo>
                    <a:pt x="65" y="59"/>
                    <a:pt x="65" y="59"/>
                    <a:pt x="65" y="59"/>
                  </a:cubicBezTo>
                  <a:cubicBezTo>
                    <a:pt x="67" y="61"/>
                    <a:pt x="68" y="64"/>
                    <a:pt x="69" y="68"/>
                  </a:cubicBezTo>
                  <a:cubicBezTo>
                    <a:pt x="69" y="67"/>
                    <a:pt x="69" y="67"/>
                    <a:pt x="69" y="67"/>
                  </a:cubicBezTo>
                  <a:close/>
                  <a:moveTo>
                    <a:pt x="13" y="104"/>
                  </a:moveTo>
                  <a:cubicBezTo>
                    <a:pt x="10" y="104"/>
                    <a:pt x="10" y="104"/>
                    <a:pt x="10" y="104"/>
                  </a:cubicBezTo>
                  <a:cubicBezTo>
                    <a:pt x="1" y="104"/>
                    <a:pt x="0" y="98"/>
                    <a:pt x="2" y="90"/>
                  </a:cubicBezTo>
                  <a:cubicBezTo>
                    <a:pt x="8" y="67"/>
                    <a:pt x="8" y="67"/>
                    <a:pt x="8" y="67"/>
                  </a:cubicBezTo>
                  <a:cubicBezTo>
                    <a:pt x="8" y="64"/>
                    <a:pt x="10" y="61"/>
                    <a:pt x="13" y="58"/>
                  </a:cubicBezTo>
                  <a:cubicBezTo>
                    <a:pt x="13" y="58"/>
                    <a:pt x="13" y="58"/>
                    <a:pt x="13" y="58"/>
                  </a:cubicBezTo>
                  <a:cubicBezTo>
                    <a:pt x="14" y="58"/>
                    <a:pt x="14" y="58"/>
                    <a:pt x="14" y="58"/>
                  </a:cubicBezTo>
                  <a:cubicBezTo>
                    <a:pt x="27" y="55"/>
                    <a:pt x="27" y="55"/>
                    <a:pt x="27" y="55"/>
                  </a:cubicBezTo>
                  <a:cubicBezTo>
                    <a:pt x="29" y="57"/>
                    <a:pt x="29" y="57"/>
                    <a:pt x="29" y="57"/>
                  </a:cubicBezTo>
                  <a:cubicBezTo>
                    <a:pt x="37" y="73"/>
                    <a:pt x="37" y="73"/>
                    <a:pt x="37" y="73"/>
                  </a:cubicBezTo>
                  <a:cubicBezTo>
                    <a:pt x="13" y="73"/>
                    <a:pt x="13" y="73"/>
                    <a:pt x="13" y="73"/>
                  </a:cubicBezTo>
                  <a:lnTo>
                    <a:pt x="13" y="104"/>
                  </a:lnTo>
                  <a:close/>
                </a:path>
              </a:pathLst>
            </a:custGeom>
            <a:solidFill>
              <a:srgbClr val="1084D2"/>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50" name="Group 49"/>
          <p:cNvGrpSpPr/>
          <p:nvPr/>
        </p:nvGrpSpPr>
        <p:grpSpPr>
          <a:xfrm>
            <a:off x="2628384" y="3829361"/>
            <a:ext cx="5400000" cy="2098857"/>
            <a:chOff x="2268344" y="3490383"/>
            <a:chExt cx="5400000" cy="2098857"/>
          </a:xfrm>
        </p:grpSpPr>
        <p:grpSp>
          <p:nvGrpSpPr>
            <p:cNvPr id="39" name="组合 5"/>
            <p:cNvGrpSpPr/>
            <p:nvPr/>
          </p:nvGrpSpPr>
          <p:grpSpPr>
            <a:xfrm>
              <a:off x="2268344" y="3490383"/>
              <a:ext cx="5400000" cy="2098857"/>
              <a:chOff x="6108365" y="-30488900"/>
              <a:chExt cx="2491740" cy="39602792"/>
            </a:xfrm>
          </p:grpSpPr>
          <p:sp>
            <p:nvSpPr>
              <p:cNvPr id="40" name="圆角矩形 13"/>
              <p:cNvSpPr/>
              <p:nvPr/>
            </p:nvSpPr>
            <p:spPr>
              <a:xfrm>
                <a:off x="6108365" y="2321146"/>
                <a:ext cx="2491740" cy="6792746"/>
              </a:xfrm>
              <a:prstGeom prst="roundRect">
                <a:avLst>
                  <a:gd name="adj" fmla="val 2117"/>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41" name="文本框 43"/>
              <p:cNvSpPr txBox="1"/>
              <p:nvPr/>
            </p:nvSpPr>
            <p:spPr>
              <a:xfrm>
                <a:off x="6300775" y="-30488900"/>
                <a:ext cx="2193405" cy="10104796"/>
              </a:xfrm>
              <a:prstGeom prst="rect">
                <a:avLst/>
              </a:prstGeom>
              <a:noFill/>
            </p:spPr>
            <p:txBody>
              <a:bodyPr wrap="square" rtlCol="0">
                <a:spAutoFit/>
              </a:bodyPr>
              <a:lstStyle/>
              <a:p>
                <a:pPr>
                  <a:lnSpc>
                    <a:spcPct val="120000"/>
                  </a:lnSpc>
                </a:pPr>
                <a:r>
                  <a:rPr lang="zh-CN" altLang="en-US" sz="1200" b="1" dirty="0">
                    <a:solidFill>
                      <a:schemeClr val="tx1">
                        <a:lumMod val="75000"/>
                        <a:lumOff val="25000"/>
                      </a:schemeClr>
                    </a:solidFill>
                    <a:cs typeface="+mn-ea"/>
                    <a:sym typeface="+mn-lt"/>
                  </a:rPr>
                  <a:t>Monetary policy has been steadily loosened, </a:t>
                </a:r>
                <a:r>
                  <a:rPr lang="zh-CN" altLang="en-US" sz="1200" b="1" dirty="0" smtClean="0">
                    <a:solidFill>
                      <a:schemeClr val="tx1">
                        <a:lumMod val="75000"/>
                        <a:lumOff val="25000"/>
                      </a:schemeClr>
                    </a:solidFill>
                    <a:cs typeface="+mn-ea"/>
                    <a:sym typeface="+mn-lt"/>
                  </a:rPr>
                  <a:t>the </a:t>
                </a:r>
                <a:r>
                  <a:rPr lang="zh-CN" altLang="en-US" sz="1200" b="1" dirty="0">
                    <a:solidFill>
                      <a:schemeClr val="tx1">
                        <a:lumMod val="75000"/>
                        <a:lumOff val="25000"/>
                      </a:schemeClr>
                    </a:solidFill>
                    <a:cs typeface="+mn-ea"/>
                    <a:sym typeface="+mn-lt"/>
                  </a:rPr>
                  <a:t>management system of budget has been reformed</a:t>
                </a:r>
                <a:endParaRPr lang="en-US" altLang="en-US" sz="1200" b="1" dirty="0">
                  <a:solidFill>
                    <a:schemeClr val="tx1">
                      <a:lumMod val="75000"/>
                      <a:lumOff val="25000"/>
                    </a:schemeClr>
                  </a:solidFill>
                  <a:cs typeface="+mn-ea"/>
                  <a:sym typeface="+mn-lt"/>
                </a:endParaRPr>
              </a:p>
            </p:txBody>
          </p:sp>
        </p:grpSp>
        <p:sp>
          <p:nvSpPr>
            <p:cNvPr id="44" name="Freeform 167"/>
            <p:cNvSpPr>
              <a:spLocks noEditPoints="1"/>
            </p:cNvSpPr>
            <p:nvPr/>
          </p:nvSpPr>
          <p:spPr bwMode="auto">
            <a:xfrm>
              <a:off x="2354409" y="5271936"/>
              <a:ext cx="216000" cy="252000"/>
            </a:xfrm>
            <a:custGeom>
              <a:avLst/>
              <a:gdLst>
                <a:gd name="T0" fmla="*/ 20 w 77"/>
                <a:gd name="T1" fmla="*/ 37 h 113"/>
                <a:gd name="T2" fmla="*/ 20 w 77"/>
                <a:gd name="T3" fmla="*/ 12 h 113"/>
                <a:gd name="T4" fmla="*/ 57 w 77"/>
                <a:gd name="T5" fmla="*/ 12 h 113"/>
                <a:gd name="T6" fmla="*/ 56 w 77"/>
                <a:gd name="T7" fmla="*/ 36 h 113"/>
                <a:gd name="T8" fmla="*/ 52 w 77"/>
                <a:gd name="T9" fmla="*/ 47 h 113"/>
                <a:gd name="T10" fmla="*/ 38 w 77"/>
                <a:gd name="T11" fmla="*/ 54 h 113"/>
                <a:gd name="T12" fmla="*/ 38 w 77"/>
                <a:gd name="T13" fmla="*/ 54 h 113"/>
                <a:gd name="T14" fmla="*/ 25 w 77"/>
                <a:gd name="T15" fmla="*/ 47 h 113"/>
                <a:gd name="T16" fmla="*/ 20 w 77"/>
                <a:gd name="T17" fmla="*/ 37 h 113"/>
                <a:gd name="T18" fmla="*/ 12 w 77"/>
                <a:gd name="T19" fmla="*/ 108 h 113"/>
                <a:gd name="T20" fmla="*/ 66 w 77"/>
                <a:gd name="T21" fmla="*/ 108 h 113"/>
                <a:gd name="T22" fmla="*/ 63 w 77"/>
                <a:gd name="T23" fmla="*/ 113 h 113"/>
                <a:gd name="T24" fmla="*/ 15 w 77"/>
                <a:gd name="T25" fmla="*/ 113 h 113"/>
                <a:gd name="T26" fmla="*/ 12 w 77"/>
                <a:gd name="T27" fmla="*/ 108 h 113"/>
                <a:gd name="T28" fmla="*/ 69 w 77"/>
                <a:gd name="T29" fmla="*/ 67 h 113"/>
                <a:gd name="T30" fmla="*/ 75 w 77"/>
                <a:gd name="T31" fmla="*/ 90 h 113"/>
                <a:gd name="T32" fmla="*/ 67 w 77"/>
                <a:gd name="T33" fmla="*/ 104 h 113"/>
                <a:gd name="T34" fmla="*/ 65 w 77"/>
                <a:gd name="T35" fmla="*/ 104 h 113"/>
                <a:gd name="T36" fmla="*/ 65 w 77"/>
                <a:gd name="T37" fmla="*/ 73 h 113"/>
                <a:gd name="T38" fmla="*/ 41 w 77"/>
                <a:gd name="T39" fmla="*/ 73 h 113"/>
                <a:gd name="T40" fmla="*/ 48 w 77"/>
                <a:gd name="T41" fmla="*/ 57 h 113"/>
                <a:gd name="T42" fmla="*/ 50 w 77"/>
                <a:gd name="T43" fmla="*/ 55 h 113"/>
                <a:gd name="T44" fmla="*/ 64 w 77"/>
                <a:gd name="T45" fmla="*/ 58 h 113"/>
                <a:gd name="T46" fmla="*/ 65 w 77"/>
                <a:gd name="T47" fmla="*/ 58 h 113"/>
                <a:gd name="T48" fmla="*/ 65 w 77"/>
                <a:gd name="T49" fmla="*/ 59 h 113"/>
                <a:gd name="T50" fmla="*/ 69 w 77"/>
                <a:gd name="T51" fmla="*/ 68 h 113"/>
                <a:gd name="T52" fmla="*/ 69 w 77"/>
                <a:gd name="T53" fmla="*/ 67 h 113"/>
                <a:gd name="T54" fmla="*/ 13 w 77"/>
                <a:gd name="T55" fmla="*/ 104 h 113"/>
                <a:gd name="T56" fmla="*/ 10 w 77"/>
                <a:gd name="T57" fmla="*/ 104 h 113"/>
                <a:gd name="T58" fmla="*/ 2 w 77"/>
                <a:gd name="T59" fmla="*/ 90 h 113"/>
                <a:gd name="T60" fmla="*/ 8 w 77"/>
                <a:gd name="T61" fmla="*/ 67 h 113"/>
                <a:gd name="T62" fmla="*/ 13 w 77"/>
                <a:gd name="T63" fmla="*/ 58 h 113"/>
                <a:gd name="T64" fmla="*/ 13 w 77"/>
                <a:gd name="T65" fmla="*/ 58 h 113"/>
                <a:gd name="T66" fmla="*/ 14 w 77"/>
                <a:gd name="T67" fmla="*/ 58 h 113"/>
                <a:gd name="T68" fmla="*/ 27 w 77"/>
                <a:gd name="T69" fmla="*/ 55 h 113"/>
                <a:gd name="T70" fmla="*/ 29 w 77"/>
                <a:gd name="T71" fmla="*/ 57 h 113"/>
                <a:gd name="T72" fmla="*/ 37 w 77"/>
                <a:gd name="T73" fmla="*/ 73 h 113"/>
                <a:gd name="T74" fmla="*/ 13 w 77"/>
                <a:gd name="T75" fmla="*/ 73 h 113"/>
                <a:gd name="T76" fmla="*/ 13 w 77"/>
                <a:gd name="T77" fmla="*/ 10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113">
                  <a:moveTo>
                    <a:pt x="20" y="37"/>
                  </a:moveTo>
                  <a:cubicBezTo>
                    <a:pt x="19" y="28"/>
                    <a:pt x="19" y="19"/>
                    <a:pt x="20" y="12"/>
                  </a:cubicBezTo>
                  <a:cubicBezTo>
                    <a:pt x="37" y="0"/>
                    <a:pt x="44" y="14"/>
                    <a:pt x="57" y="12"/>
                  </a:cubicBezTo>
                  <a:cubicBezTo>
                    <a:pt x="58" y="20"/>
                    <a:pt x="58" y="30"/>
                    <a:pt x="56" y="36"/>
                  </a:cubicBezTo>
                  <a:cubicBezTo>
                    <a:pt x="56" y="41"/>
                    <a:pt x="54" y="44"/>
                    <a:pt x="52" y="47"/>
                  </a:cubicBezTo>
                  <a:cubicBezTo>
                    <a:pt x="48" y="51"/>
                    <a:pt x="44" y="54"/>
                    <a:pt x="38" y="54"/>
                  </a:cubicBezTo>
                  <a:cubicBezTo>
                    <a:pt x="38" y="54"/>
                    <a:pt x="38" y="54"/>
                    <a:pt x="38" y="54"/>
                  </a:cubicBezTo>
                  <a:cubicBezTo>
                    <a:pt x="33" y="54"/>
                    <a:pt x="28" y="51"/>
                    <a:pt x="25" y="47"/>
                  </a:cubicBezTo>
                  <a:cubicBezTo>
                    <a:pt x="23" y="44"/>
                    <a:pt x="21" y="41"/>
                    <a:pt x="20" y="37"/>
                  </a:cubicBezTo>
                  <a:close/>
                  <a:moveTo>
                    <a:pt x="12" y="108"/>
                  </a:moveTo>
                  <a:cubicBezTo>
                    <a:pt x="66" y="108"/>
                    <a:pt x="66" y="108"/>
                    <a:pt x="66" y="108"/>
                  </a:cubicBezTo>
                  <a:cubicBezTo>
                    <a:pt x="63" y="113"/>
                    <a:pt x="63" y="113"/>
                    <a:pt x="63" y="113"/>
                  </a:cubicBezTo>
                  <a:cubicBezTo>
                    <a:pt x="15" y="113"/>
                    <a:pt x="15" y="113"/>
                    <a:pt x="15" y="113"/>
                  </a:cubicBezTo>
                  <a:cubicBezTo>
                    <a:pt x="12" y="108"/>
                    <a:pt x="12" y="108"/>
                    <a:pt x="12" y="108"/>
                  </a:cubicBezTo>
                  <a:close/>
                  <a:moveTo>
                    <a:pt x="69" y="67"/>
                  </a:moveTo>
                  <a:cubicBezTo>
                    <a:pt x="75" y="90"/>
                    <a:pt x="75" y="90"/>
                    <a:pt x="75" y="90"/>
                  </a:cubicBezTo>
                  <a:cubicBezTo>
                    <a:pt x="77" y="98"/>
                    <a:pt x="76" y="104"/>
                    <a:pt x="67" y="104"/>
                  </a:cubicBezTo>
                  <a:cubicBezTo>
                    <a:pt x="65" y="104"/>
                    <a:pt x="65" y="104"/>
                    <a:pt x="65" y="104"/>
                  </a:cubicBezTo>
                  <a:cubicBezTo>
                    <a:pt x="65" y="73"/>
                    <a:pt x="65" y="73"/>
                    <a:pt x="65" y="73"/>
                  </a:cubicBezTo>
                  <a:cubicBezTo>
                    <a:pt x="41" y="73"/>
                    <a:pt x="41" y="73"/>
                    <a:pt x="41" y="73"/>
                  </a:cubicBezTo>
                  <a:cubicBezTo>
                    <a:pt x="48" y="57"/>
                    <a:pt x="48" y="57"/>
                    <a:pt x="48" y="57"/>
                  </a:cubicBezTo>
                  <a:cubicBezTo>
                    <a:pt x="50" y="55"/>
                    <a:pt x="50" y="55"/>
                    <a:pt x="50" y="55"/>
                  </a:cubicBezTo>
                  <a:cubicBezTo>
                    <a:pt x="64" y="58"/>
                    <a:pt x="64" y="58"/>
                    <a:pt x="64" y="58"/>
                  </a:cubicBezTo>
                  <a:cubicBezTo>
                    <a:pt x="65" y="58"/>
                    <a:pt x="65" y="58"/>
                    <a:pt x="65" y="58"/>
                  </a:cubicBezTo>
                  <a:cubicBezTo>
                    <a:pt x="65" y="59"/>
                    <a:pt x="65" y="59"/>
                    <a:pt x="65" y="59"/>
                  </a:cubicBezTo>
                  <a:cubicBezTo>
                    <a:pt x="67" y="61"/>
                    <a:pt x="68" y="64"/>
                    <a:pt x="69" y="68"/>
                  </a:cubicBezTo>
                  <a:cubicBezTo>
                    <a:pt x="69" y="67"/>
                    <a:pt x="69" y="67"/>
                    <a:pt x="69" y="67"/>
                  </a:cubicBezTo>
                  <a:close/>
                  <a:moveTo>
                    <a:pt x="13" y="104"/>
                  </a:moveTo>
                  <a:cubicBezTo>
                    <a:pt x="10" y="104"/>
                    <a:pt x="10" y="104"/>
                    <a:pt x="10" y="104"/>
                  </a:cubicBezTo>
                  <a:cubicBezTo>
                    <a:pt x="1" y="104"/>
                    <a:pt x="0" y="98"/>
                    <a:pt x="2" y="90"/>
                  </a:cubicBezTo>
                  <a:cubicBezTo>
                    <a:pt x="8" y="67"/>
                    <a:pt x="8" y="67"/>
                    <a:pt x="8" y="67"/>
                  </a:cubicBezTo>
                  <a:cubicBezTo>
                    <a:pt x="8" y="64"/>
                    <a:pt x="10" y="61"/>
                    <a:pt x="13" y="58"/>
                  </a:cubicBezTo>
                  <a:cubicBezTo>
                    <a:pt x="13" y="58"/>
                    <a:pt x="13" y="58"/>
                    <a:pt x="13" y="58"/>
                  </a:cubicBezTo>
                  <a:cubicBezTo>
                    <a:pt x="14" y="58"/>
                    <a:pt x="14" y="58"/>
                    <a:pt x="14" y="58"/>
                  </a:cubicBezTo>
                  <a:cubicBezTo>
                    <a:pt x="27" y="55"/>
                    <a:pt x="27" y="55"/>
                    <a:pt x="27" y="55"/>
                  </a:cubicBezTo>
                  <a:cubicBezTo>
                    <a:pt x="29" y="57"/>
                    <a:pt x="29" y="57"/>
                    <a:pt x="29" y="57"/>
                  </a:cubicBezTo>
                  <a:cubicBezTo>
                    <a:pt x="37" y="73"/>
                    <a:pt x="37" y="73"/>
                    <a:pt x="37" y="73"/>
                  </a:cubicBezTo>
                  <a:cubicBezTo>
                    <a:pt x="13" y="73"/>
                    <a:pt x="13" y="73"/>
                    <a:pt x="13" y="73"/>
                  </a:cubicBezTo>
                  <a:lnTo>
                    <a:pt x="13" y="104"/>
                  </a:lnTo>
                  <a:close/>
                </a:path>
              </a:pathLst>
            </a:custGeom>
            <a:solidFill>
              <a:srgbClr val="1084D2"/>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45" name="文本框 21"/>
          <p:cNvSpPr txBox="1"/>
          <p:nvPr/>
        </p:nvSpPr>
        <p:spPr>
          <a:xfrm>
            <a:off x="251520" y="1772816"/>
            <a:ext cx="2260812" cy="400110"/>
          </a:xfrm>
          <a:prstGeom prst="rect">
            <a:avLst/>
          </a:prstGeom>
          <a:noFill/>
        </p:spPr>
        <p:txBody>
          <a:bodyPr wrap="square" rtlCol="0">
            <a:spAutoFit/>
          </a:bodyPr>
          <a:lstStyle/>
          <a:p>
            <a:pPr algn="ctr"/>
            <a:r>
              <a:rPr lang="zh-CN" altLang="en-US" sz="2000" b="1" dirty="0" smtClean="0">
                <a:solidFill>
                  <a:srgbClr val="585D5B"/>
                </a:solidFill>
                <a:cs typeface="+mn-ea"/>
                <a:sym typeface="+mn-lt"/>
              </a:rPr>
              <a:t>Macro-economy:</a:t>
            </a:r>
            <a:endParaRPr lang="en-US" altLang="en-US" sz="2000" b="1" baseline="-3000" dirty="0">
              <a:solidFill>
                <a:srgbClr val="585D5B"/>
              </a:solidFill>
              <a:cs typeface="+mn-ea"/>
              <a:sym typeface="+mn-lt"/>
            </a:endParaRPr>
          </a:p>
        </p:txBody>
      </p:sp>
      <p:sp>
        <p:nvSpPr>
          <p:cNvPr id="46" name="文本框 21"/>
          <p:cNvSpPr txBox="1"/>
          <p:nvPr/>
        </p:nvSpPr>
        <p:spPr>
          <a:xfrm>
            <a:off x="0" y="3933056"/>
            <a:ext cx="2592288" cy="400110"/>
          </a:xfrm>
          <a:prstGeom prst="rect">
            <a:avLst/>
          </a:prstGeom>
          <a:noFill/>
        </p:spPr>
        <p:txBody>
          <a:bodyPr wrap="square" rtlCol="0">
            <a:spAutoFit/>
          </a:bodyPr>
          <a:lstStyle/>
          <a:p>
            <a:pPr algn="ctr"/>
            <a:r>
              <a:rPr lang="zh-CN" altLang="en-US" sz="2000" b="1" dirty="0" smtClean="0">
                <a:solidFill>
                  <a:srgbClr val="585D5B"/>
                </a:solidFill>
                <a:cs typeface="+mn-ea"/>
                <a:sym typeface="+mn-lt"/>
              </a:rPr>
              <a:t>Policy Expectation:</a:t>
            </a:r>
            <a:endParaRPr lang="en-US" altLang="en-US" sz="2000" b="1" baseline="-3000" dirty="0">
              <a:solidFill>
                <a:srgbClr val="585D5B"/>
              </a:solidFill>
              <a:cs typeface="+mn-ea"/>
              <a:sym typeface="+mn-lt"/>
            </a:endParaRPr>
          </a:p>
        </p:txBody>
      </p:sp>
      <p:sp>
        <p:nvSpPr>
          <p:cNvPr id="51" name="Freeform 167"/>
          <p:cNvSpPr>
            <a:spLocks noEditPoints="1"/>
          </p:cNvSpPr>
          <p:nvPr/>
        </p:nvSpPr>
        <p:spPr bwMode="auto">
          <a:xfrm>
            <a:off x="2745060" y="3972322"/>
            <a:ext cx="216000" cy="252000"/>
          </a:xfrm>
          <a:custGeom>
            <a:avLst/>
            <a:gdLst>
              <a:gd name="T0" fmla="*/ 20 w 77"/>
              <a:gd name="T1" fmla="*/ 37 h 113"/>
              <a:gd name="T2" fmla="*/ 20 w 77"/>
              <a:gd name="T3" fmla="*/ 12 h 113"/>
              <a:gd name="T4" fmla="*/ 57 w 77"/>
              <a:gd name="T5" fmla="*/ 12 h 113"/>
              <a:gd name="T6" fmla="*/ 56 w 77"/>
              <a:gd name="T7" fmla="*/ 36 h 113"/>
              <a:gd name="T8" fmla="*/ 52 w 77"/>
              <a:gd name="T9" fmla="*/ 47 h 113"/>
              <a:gd name="T10" fmla="*/ 38 w 77"/>
              <a:gd name="T11" fmla="*/ 54 h 113"/>
              <a:gd name="T12" fmla="*/ 38 w 77"/>
              <a:gd name="T13" fmla="*/ 54 h 113"/>
              <a:gd name="T14" fmla="*/ 25 w 77"/>
              <a:gd name="T15" fmla="*/ 47 h 113"/>
              <a:gd name="T16" fmla="*/ 20 w 77"/>
              <a:gd name="T17" fmla="*/ 37 h 113"/>
              <a:gd name="T18" fmla="*/ 12 w 77"/>
              <a:gd name="T19" fmla="*/ 108 h 113"/>
              <a:gd name="T20" fmla="*/ 66 w 77"/>
              <a:gd name="T21" fmla="*/ 108 h 113"/>
              <a:gd name="T22" fmla="*/ 63 w 77"/>
              <a:gd name="T23" fmla="*/ 113 h 113"/>
              <a:gd name="T24" fmla="*/ 15 w 77"/>
              <a:gd name="T25" fmla="*/ 113 h 113"/>
              <a:gd name="T26" fmla="*/ 12 w 77"/>
              <a:gd name="T27" fmla="*/ 108 h 113"/>
              <a:gd name="T28" fmla="*/ 69 w 77"/>
              <a:gd name="T29" fmla="*/ 67 h 113"/>
              <a:gd name="T30" fmla="*/ 75 w 77"/>
              <a:gd name="T31" fmla="*/ 90 h 113"/>
              <a:gd name="T32" fmla="*/ 67 w 77"/>
              <a:gd name="T33" fmla="*/ 104 h 113"/>
              <a:gd name="T34" fmla="*/ 65 w 77"/>
              <a:gd name="T35" fmla="*/ 104 h 113"/>
              <a:gd name="T36" fmla="*/ 65 w 77"/>
              <a:gd name="T37" fmla="*/ 73 h 113"/>
              <a:gd name="T38" fmla="*/ 41 w 77"/>
              <a:gd name="T39" fmla="*/ 73 h 113"/>
              <a:gd name="T40" fmla="*/ 48 w 77"/>
              <a:gd name="T41" fmla="*/ 57 h 113"/>
              <a:gd name="T42" fmla="*/ 50 w 77"/>
              <a:gd name="T43" fmla="*/ 55 h 113"/>
              <a:gd name="T44" fmla="*/ 64 w 77"/>
              <a:gd name="T45" fmla="*/ 58 h 113"/>
              <a:gd name="T46" fmla="*/ 65 w 77"/>
              <a:gd name="T47" fmla="*/ 58 h 113"/>
              <a:gd name="T48" fmla="*/ 65 w 77"/>
              <a:gd name="T49" fmla="*/ 59 h 113"/>
              <a:gd name="T50" fmla="*/ 69 w 77"/>
              <a:gd name="T51" fmla="*/ 68 h 113"/>
              <a:gd name="T52" fmla="*/ 69 w 77"/>
              <a:gd name="T53" fmla="*/ 67 h 113"/>
              <a:gd name="T54" fmla="*/ 13 w 77"/>
              <a:gd name="T55" fmla="*/ 104 h 113"/>
              <a:gd name="T56" fmla="*/ 10 w 77"/>
              <a:gd name="T57" fmla="*/ 104 h 113"/>
              <a:gd name="T58" fmla="*/ 2 w 77"/>
              <a:gd name="T59" fmla="*/ 90 h 113"/>
              <a:gd name="T60" fmla="*/ 8 w 77"/>
              <a:gd name="T61" fmla="*/ 67 h 113"/>
              <a:gd name="T62" fmla="*/ 13 w 77"/>
              <a:gd name="T63" fmla="*/ 58 h 113"/>
              <a:gd name="T64" fmla="*/ 13 w 77"/>
              <a:gd name="T65" fmla="*/ 58 h 113"/>
              <a:gd name="T66" fmla="*/ 14 w 77"/>
              <a:gd name="T67" fmla="*/ 58 h 113"/>
              <a:gd name="T68" fmla="*/ 27 w 77"/>
              <a:gd name="T69" fmla="*/ 55 h 113"/>
              <a:gd name="T70" fmla="*/ 29 w 77"/>
              <a:gd name="T71" fmla="*/ 57 h 113"/>
              <a:gd name="T72" fmla="*/ 37 w 77"/>
              <a:gd name="T73" fmla="*/ 73 h 113"/>
              <a:gd name="T74" fmla="*/ 13 w 77"/>
              <a:gd name="T75" fmla="*/ 73 h 113"/>
              <a:gd name="T76" fmla="*/ 13 w 77"/>
              <a:gd name="T77" fmla="*/ 10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113">
                <a:moveTo>
                  <a:pt x="20" y="37"/>
                </a:moveTo>
                <a:cubicBezTo>
                  <a:pt x="19" y="28"/>
                  <a:pt x="19" y="19"/>
                  <a:pt x="20" y="12"/>
                </a:cubicBezTo>
                <a:cubicBezTo>
                  <a:pt x="37" y="0"/>
                  <a:pt x="44" y="14"/>
                  <a:pt x="57" y="12"/>
                </a:cubicBezTo>
                <a:cubicBezTo>
                  <a:pt x="58" y="20"/>
                  <a:pt x="58" y="30"/>
                  <a:pt x="56" y="36"/>
                </a:cubicBezTo>
                <a:cubicBezTo>
                  <a:pt x="56" y="41"/>
                  <a:pt x="54" y="44"/>
                  <a:pt x="52" y="47"/>
                </a:cubicBezTo>
                <a:cubicBezTo>
                  <a:pt x="48" y="51"/>
                  <a:pt x="44" y="54"/>
                  <a:pt x="38" y="54"/>
                </a:cubicBezTo>
                <a:cubicBezTo>
                  <a:pt x="38" y="54"/>
                  <a:pt x="38" y="54"/>
                  <a:pt x="38" y="54"/>
                </a:cubicBezTo>
                <a:cubicBezTo>
                  <a:pt x="33" y="54"/>
                  <a:pt x="28" y="51"/>
                  <a:pt x="25" y="47"/>
                </a:cubicBezTo>
                <a:cubicBezTo>
                  <a:pt x="23" y="44"/>
                  <a:pt x="21" y="41"/>
                  <a:pt x="20" y="37"/>
                </a:cubicBezTo>
                <a:close/>
                <a:moveTo>
                  <a:pt x="12" y="108"/>
                </a:moveTo>
                <a:cubicBezTo>
                  <a:pt x="66" y="108"/>
                  <a:pt x="66" y="108"/>
                  <a:pt x="66" y="108"/>
                </a:cubicBezTo>
                <a:cubicBezTo>
                  <a:pt x="63" y="113"/>
                  <a:pt x="63" y="113"/>
                  <a:pt x="63" y="113"/>
                </a:cubicBezTo>
                <a:cubicBezTo>
                  <a:pt x="15" y="113"/>
                  <a:pt x="15" y="113"/>
                  <a:pt x="15" y="113"/>
                </a:cubicBezTo>
                <a:cubicBezTo>
                  <a:pt x="12" y="108"/>
                  <a:pt x="12" y="108"/>
                  <a:pt x="12" y="108"/>
                </a:cubicBezTo>
                <a:close/>
                <a:moveTo>
                  <a:pt x="69" y="67"/>
                </a:moveTo>
                <a:cubicBezTo>
                  <a:pt x="75" y="90"/>
                  <a:pt x="75" y="90"/>
                  <a:pt x="75" y="90"/>
                </a:cubicBezTo>
                <a:cubicBezTo>
                  <a:pt x="77" y="98"/>
                  <a:pt x="76" y="104"/>
                  <a:pt x="67" y="104"/>
                </a:cubicBezTo>
                <a:cubicBezTo>
                  <a:pt x="65" y="104"/>
                  <a:pt x="65" y="104"/>
                  <a:pt x="65" y="104"/>
                </a:cubicBezTo>
                <a:cubicBezTo>
                  <a:pt x="65" y="73"/>
                  <a:pt x="65" y="73"/>
                  <a:pt x="65" y="73"/>
                </a:cubicBezTo>
                <a:cubicBezTo>
                  <a:pt x="41" y="73"/>
                  <a:pt x="41" y="73"/>
                  <a:pt x="41" y="73"/>
                </a:cubicBezTo>
                <a:cubicBezTo>
                  <a:pt x="48" y="57"/>
                  <a:pt x="48" y="57"/>
                  <a:pt x="48" y="57"/>
                </a:cubicBezTo>
                <a:cubicBezTo>
                  <a:pt x="50" y="55"/>
                  <a:pt x="50" y="55"/>
                  <a:pt x="50" y="55"/>
                </a:cubicBezTo>
                <a:cubicBezTo>
                  <a:pt x="64" y="58"/>
                  <a:pt x="64" y="58"/>
                  <a:pt x="64" y="58"/>
                </a:cubicBezTo>
                <a:cubicBezTo>
                  <a:pt x="65" y="58"/>
                  <a:pt x="65" y="58"/>
                  <a:pt x="65" y="58"/>
                </a:cubicBezTo>
                <a:cubicBezTo>
                  <a:pt x="65" y="59"/>
                  <a:pt x="65" y="59"/>
                  <a:pt x="65" y="59"/>
                </a:cubicBezTo>
                <a:cubicBezTo>
                  <a:pt x="67" y="61"/>
                  <a:pt x="68" y="64"/>
                  <a:pt x="69" y="68"/>
                </a:cubicBezTo>
                <a:cubicBezTo>
                  <a:pt x="69" y="67"/>
                  <a:pt x="69" y="67"/>
                  <a:pt x="69" y="67"/>
                </a:cubicBezTo>
                <a:close/>
                <a:moveTo>
                  <a:pt x="13" y="104"/>
                </a:moveTo>
                <a:cubicBezTo>
                  <a:pt x="10" y="104"/>
                  <a:pt x="10" y="104"/>
                  <a:pt x="10" y="104"/>
                </a:cubicBezTo>
                <a:cubicBezTo>
                  <a:pt x="1" y="104"/>
                  <a:pt x="0" y="98"/>
                  <a:pt x="2" y="90"/>
                </a:cubicBezTo>
                <a:cubicBezTo>
                  <a:pt x="8" y="67"/>
                  <a:pt x="8" y="67"/>
                  <a:pt x="8" y="67"/>
                </a:cubicBezTo>
                <a:cubicBezTo>
                  <a:pt x="8" y="64"/>
                  <a:pt x="10" y="61"/>
                  <a:pt x="13" y="58"/>
                </a:cubicBezTo>
                <a:cubicBezTo>
                  <a:pt x="13" y="58"/>
                  <a:pt x="13" y="58"/>
                  <a:pt x="13" y="58"/>
                </a:cubicBezTo>
                <a:cubicBezTo>
                  <a:pt x="14" y="58"/>
                  <a:pt x="14" y="58"/>
                  <a:pt x="14" y="58"/>
                </a:cubicBezTo>
                <a:cubicBezTo>
                  <a:pt x="27" y="55"/>
                  <a:pt x="27" y="55"/>
                  <a:pt x="27" y="55"/>
                </a:cubicBezTo>
                <a:cubicBezTo>
                  <a:pt x="29" y="57"/>
                  <a:pt x="29" y="57"/>
                  <a:pt x="29" y="57"/>
                </a:cubicBezTo>
                <a:cubicBezTo>
                  <a:pt x="37" y="73"/>
                  <a:pt x="37" y="73"/>
                  <a:pt x="37" y="73"/>
                </a:cubicBezTo>
                <a:cubicBezTo>
                  <a:pt x="13" y="73"/>
                  <a:pt x="13" y="73"/>
                  <a:pt x="13" y="73"/>
                </a:cubicBezTo>
                <a:lnTo>
                  <a:pt x="13" y="104"/>
                </a:lnTo>
                <a:close/>
              </a:path>
            </a:pathLst>
          </a:custGeom>
          <a:solidFill>
            <a:srgbClr val="1084D2"/>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7" name="文本框 43"/>
          <p:cNvSpPr txBox="1"/>
          <p:nvPr/>
        </p:nvSpPr>
        <p:spPr>
          <a:xfrm>
            <a:off x="3050819" y="4473178"/>
            <a:ext cx="5984906" cy="350865"/>
          </a:xfrm>
          <a:prstGeom prst="rect">
            <a:avLst/>
          </a:prstGeom>
          <a:noFill/>
        </p:spPr>
        <p:txBody>
          <a:bodyPr wrap="square" rtlCol="0">
            <a:spAutoFit/>
          </a:bodyPr>
          <a:lstStyle/>
          <a:p>
            <a:pPr>
              <a:lnSpc>
                <a:spcPct val="120000"/>
              </a:lnSpc>
            </a:pPr>
            <a:r>
              <a:rPr lang="zh-CN" altLang="en-US" sz="1400" b="1" dirty="0" smtClean="0">
                <a:solidFill>
                  <a:schemeClr val="tx1">
                    <a:lumMod val="75000"/>
                    <a:lumOff val="25000"/>
                  </a:schemeClr>
                </a:solidFill>
                <a:cs typeface="+mn-ea"/>
                <a:sym typeface="+mn-lt"/>
              </a:rPr>
              <a:t>The reform of investment and financing system</a:t>
            </a:r>
            <a:endParaRPr lang="en-US" altLang="en-US" sz="1400" b="1" dirty="0">
              <a:solidFill>
                <a:schemeClr val="tx1">
                  <a:lumMod val="75000"/>
                  <a:lumOff val="25000"/>
                </a:schemeClr>
              </a:solidFill>
              <a:cs typeface="+mn-ea"/>
              <a:sym typeface="+mn-lt"/>
            </a:endParaRPr>
          </a:p>
        </p:txBody>
      </p:sp>
      <p:sp>
        <p:nvSpPr>
          <p:cNvPr id="52" name="文本框 43"/>
          <p:cNvSpPr txBox="1"/>
          <p:nvPr/>
        </p:nvSpPr>
        <p:spPr>
          <a:xfrm>
            <a:off x="3045367" y="5012236"/>
            <a:ext cx="6184542" cy="328360"/>
          </a:xfrm>
          <a:prstGeom prst="rect">
            <a:avLst/>
          </a:prstGeom>
          <a:noFill/>
        </p:spPr>
        <p:txBody>
          <a:bodyPr wrap="square" rtlCol="0">
            <a:spAutoFit/>
          </a:bodyPr>
          <a:lstStyle/>
          <a:p>
            <a:pPr>
              <a:lnSpc>
                <a:spcPct val="120000"/>
              </a:lnSpc>
            </a:pPr>
            <a:r>
              <a:rPr lang="zh-CN" altLang="en-US" sz="1400" b="1" dirty="0" smtClean="0">
                <a:solidFill>
                  <a:schemeClr val="tx1">
                    <a:lumMod val="75000"/>
                    <a:lumOff val="25000"/>
                  </a:schemeClr>
                </a:solidFill>
                <a:cs typeface="+mn-ea"/>
                <a:sym typeface="+mn-lt"/>
              </a:rPr>
              <a:t>Marketization of factor price breaks the monopoly</a:t>
            </a:r>
            <a:endParaRPr lang="en-US" altLang="en-US" sz="1400" b="1" dirty="0">
              <a:solidFill>
                <a:schemeClr val="tx1">
                  <a:lumMod val="75000"/>
                  <a:lumOff val="25000"/>
                </a:schemeClr>
              </a:solidFill>
              <a:cs typeface="+mn-ea"/>
              <a:sym typeface="+mn-lt"/>
            </a:endParaRPr>
          </a:p>
        </p:txBody>
      </p:sp>
      <p:sp>
        <p:nvSpPr>
          <p:cNvPr id="53" name="文本框 43"/>
          <p:cNvSpPr txBox="1"/>
          <p:nvPr/>
        </p:nvSpPr>
        <p:spPr>
          <a:xfrm>
            <a:off x="3045367" y="5574414"/>
            <a:ext cx="6525474" cy="294568"/>
          </a:xfrm>
          <a:prstGeom prst="rect">
            <a:avLst/>
          </a:prstGeom>
          <a:noFill/>
        </p:spPr>
        <p:txBody>
          <a:bodyPr wrap="square" rtlCol="0">
            <a:spAutoFit/>
          </a:bodyPr>
          <a:lstStyle/>
          <a:p>
            <a:pPr>
              <a:lnSpc>
                <a:spcPct val="120000"/>
              </a:lnSpc>
            </a:pPr>
            <a:r>
              <a:rPr lang="zh-CN" altLang="en-US" sz="1200" b="1" dirty="0" smtClean="0">
                <a:solidFill>
                  <a:schemeClr val="tx1">
                    <a:lumMod val="75000"/>
                    <a:lumOff val="25000"/>
                  </a:schemeClr>
                </a:solidFill>
                <a:cs typeface="+mn-ea"/>
                <a:sym typeface="+mn-lt"/>
              </a:rPr>
              <a:t>The reforms of social security, household registration and land transfer system   </a:t>
            </a:r>
            <a:endParaRPr lang="en-US" altLang="en-US" sz="1200" b="1" dirty="0">
              <a:solidFill>
                <a:schemeClr val="tx1">
                  <a:lumMod val="75000"/>
                  <a:lumOff val="25000"/>
                </a:schemeClr>
              </a:solidFill>
              <a:cs typeface="+mn-ea"/>
              <a:sym typeface="+mn-lt"/>
            </a:endParaRPr>
          </a:p>
        </p:txBody>
      </p:sp>
    </p:spTree>
    <p:extLst>
      <p:ext uri="{BB962C8B-B14F-4D97-AF65-F5344CB8AC3E}">
        <p14:creationId xmlns:p14="http://schemas.microsoft.com/office/powerpoint/2010/main" val="1574093145"/>
      </p:ext>
    </p:extLst>
  </p:cSld>
  <p:clrMapOvr>
    <a:masterClrMapping/>
  </p:clrMapOvr>
  <p:transition spd="med" advClick="0" advTm="750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38"/>
          <p:cNvSpPr txBox="1"/>
          <p:nvPr/>
        </p:nvSpPr>
        <p:spPr>
          <a:xfrm>
            <a:off x="420311" y="133472"/>
            <a:ext cx="7786314" cy="707886"/>
          </a:xfrm>
          <a:prstGeom prst="rect">
            <a:avLst/>
          </a:prstGeom>
          <a:noFill/>
        </p:spPr>
        <p:txBody>
          <a:bodyPr wrap="square" rtlCol="0">
            <a:spAutoFit/>
          </a:bodyPr>
          <a:lstStyle/>
          <a:p>
            <a:r>
              <a:rPr lang="zh-CN" altLang="en-US" sz="2000" b="1" dirty="0">
                <a:solidFill>
                  <a:srgbClr val="1084D2"/>
                </a:solidFill>
                <a:cs typeface="+mn-ea"/>
                <a:sym typeface="+mn-lt"/>
              </a:rPr>
              <a:t>Domestic macroscopic view</a:t>
            </a:r>
            <a:r>
              <a:rPr lang="zh-CN" altLang="en-US" sz="2000" b="1" dirty="0" smtClean="0">
                <a:solidFill>
                  <a:srgbClr val="1084D2"/>
                </a:solidFill>
                <a:cs typeface="+mn-ea"/>
                <a:sym typeface="+mn-lt"/>
              </a:rPr>
              <a:t>: </a:t>
            </a:r>
            <a:endParaRPr lang="en-US" altLang="zh-CN" sz="2000" b="1" dirty="0" smtClean="0">
              <a:solidFill>
                <a:srgbClr val="1084D2"/>
              </a:solidFill>
              <a:cs typeface="+mn-ea"/>
              <a:sym typeface="+mn-lt"/>
            </a:endParaRPr>
          </a:p>
          <a:p>
            <a:r>
              <a:rPr lang="en-US" altLang="zh-CN" sz="2000" b="1" dirty="0" smtClean="0">
                <a:solidFill>
                  <a:schemeClr val="tx1">
                    <a:lumMod val="65000"/>
                    <a:lumOff val="35000"/>
                  </a:schemeClr>
                </a:solidFill>
                <a:cs typeface="+mn-ea"/>
                <a:sym typeface="+mn-lt"/>
              </a:rPr>
              <a:t>A</a:t>
            </a:r>
            <a:r>
              <a:rPr lang="zh-CN" altLang="en-US" sz="2000" b="1" dirty="0" smtClean="0">
                <a:solidFill>
                  <a:schemeClr val="tx1">
                    <a:lumMod val="65000"/>
                    <a:lumOff val="35000"/>
                  </a:schemeClr>
                </a:solidFill>
                <a:cs typeface="+mn-ea"/>
                <a:sym typeface="+mn-lt"/>
              </a:rPr>
              <a:t>ggregate </a:t>
            </a:r>
            <a:r>
              <a:rPr lang="zh-CN" altLang="en-US" sz="2000" b="1" dirty="0">
                <a:solidFill>
                  <a:schemeClr val="tx1">
                    <a:lumMod val="65000"/>
                    <a:lumOff val="35000"/>
                  </a:schemeClr>
                </a:solidFill>
                <a:cs typeface="+mn-ea"/>
                <a:sym typeface="+mn-lt"/>
              </a:rPr>
              <a:t>growth is slowing down</a:t>
            </a:r>
          </a:p>
        </p:txBody>
      </p:sp>
      <p:sp>
        <p:nvSpPr>
          <p:cNvPr id="225" name="TextBox 224"/>
          <p:cNvSpPr txBox="1"/>
          <p:nvPr/>
        </p:nvSpPr>
        <p:spPr>
          <a:xfrm>
            <a:off x="4699236" y="3501008"/>
            <a:ext cx="4062451" cy="830997"/>
          </a:xfrm>
          <a:prstGeom prst="rect">
            <a:avLst/>
          </a:prstGeom>
          <a:noFill/>
        </p:spPr>
        <p:txBody>
          <a:bodyPr wrap="square" rtlCol="0">
            <a:spAutoFit/>
          </a:bodyPr>
          <a:lstStyle/>
          <a:p>
            <a:pPr algn="ctr"/>
            <a:r>
              <a:rPr lang="en-US" sz="1600" dirty="0" smtClean="0">
                <a:solidFill>
                  <a:srgbClr val="3B454B"/>
                </a:solidFill>
                <a:cs typeface="+mn-ea"/>
                <a:sym typeface="+mn-lt"/>
              </a:rPr>
              <a:t>Since the fourth quarter of  2011 </a:t>
            </a:r>
            <a:r>
              <a:rPr lang="zh-CN" altLang="en-US" sz="1600" dirty="0" smtClean="0">
                <a:solidFill>
                  <a:srgbClr val="3B454B"/>
                </a:solidFill>
                <a:cs typeface="+mn-ea"/>
                <a:sym typeface="+mn-lt"/>
              </a:rPr>
              <a:t>the growth rate of the tertiary industry has been higher than that of the secondary industry</a:t>
            </a:r>
            <a:endParaRPr lang="en-US" sz="1600" dirty="0">
              <a:solidFill>
                <a:srgbClr val="3B454B"/>
              </a:solidFill>
              <a:cs typeface="+mn-ea"/>
              <a:sym typeface="+mn-lt"/>
            </a:endParaRPr>
          </a:p>
        </p:txBody>
      </p:sp>
      <p:sp>
        <p:nvSpPr>
          <p:cNvPr id="230" name="TextBox 229"/>
          <p:cNvSpPr txBox="1"/>
          <p:nvPr/>
        </p:nvSpPr>
        <p:spPr>
          <a:xfrm>
            <a:off x="5254297" y="1844824"/>
            <a:ext cx="2952328" cy="1477328"/>
          </a:xfrm>
          <a:prstGeom prst="rect">
            <a:avLst/>
          </a:prstGeom>
          <a:noFill/>
        </p:spPr>
        <p:txBody>
          <a:bodyPr wrap="square" rtlCol="0">
            <a:spAutoFit/>
          </a:bodyPr>
          <a:lstStyle/>
          <a:p>
            <a:r>
              <a:rPr lang="en-US" altLang="zh-CN" dirty="0">
                <a:solidFill>
                  <a:srgbClr val="1084D2"/>
                </a:solidFill>
                <a:cs typeface="+mn-ea"/>
                <a:sym typeface="+mn-lt"/>
              </a:rPr>
              <a:t>Since </a:t>
            </a:r>
            <a:r>
              <a:rPr lang="zh-CN" altLang="en-US" dirty="0">
                <a:solidFill>
                  <a:srgbClr val="1084D2"/>
                </a:solidFill>
                <a:cs typeface="+mn-ea"/>
                <a:sym typeface="+mn-lt"/>
              </a:rPr>
              <a:t>the  fourth quarter of 2011, the effects of "four trillion" stimulus policy has subsided,  the economic growth rate has declined </a:t>
            </a:r>
          </a:p>
        </p:txBody>
      </p:sp>
      <p:sp>
        <p:nvSpPr>
          <p:cNvPr id="231" name="TextBox 230"/>
          <p:cNvSpPr txBox="1"/>
          <p:nvPr/>
        </p:nvSpPr>
        <p:spPr>
          <a:xfrm>
            <a:off x="1187624" y="4581128"/>
            <a:ext cx="2952328" cy="1815882"/>
          </a:xfrm>
          <a:prstGeom prst="rect">
            <a:avLst/>
          </a:prstGeom>
          <a:noFill/>
        </p:spPr>
        <p:txBody>
          <a:bodyPr wrap="square" rtlCol="0">
            <a:spAutoFit/>
          </a:bodyPr>
          <a:lstStyle/>
          <a:p>
            <a:r>
              <a:rPr lang="en-US" altLang="zh-CN" sz="1400" dirty="0" smtClean="0">
                <a:solidFill>
                  <a:srgbClr val="1084D2"/>
                </a:solidFill>
                <a:cs typeface="+mn-ea"/>
                <a:sym typeface="+mn-lt"/>
              </a:rPr>
              <a:t>In </a:t>
            </a:r>
            <a:r>
              <a:rPr lang="zh-CN" altLang="en-US" sz="1400" dirty="0" smtClean="0">
                <a:solidFill>
                  <a:srgbClr val="1084D2"/>
                </a:solidFill>
                <a:cs typeface="+mn-ea"/>
                <a:sym typeface="+mn-lt"/>
              </a:rPr>
              <a:t>2012</a:t>
            </a:r>
            <a:r>
              <a:rPr lang="zh-CN" altLang="en-US" sz="1400" dirty="0">
                <a:solidFill>
                  <a:srgbClr val="1084D2"/>
                </a:solidFill>
                <a:cs typeface="+mn-ea"/>
                <a:sym typeface="+mn-lt"/>
              </a:rPr>
              <a:t>, the growth rate of the tertiary industry has exceeded that of the secondary industry</a:t>
            </a:r>
            <a:endParaRPr lang="en-US" altLang="zh-CN" sz="1400" dirty="0" smtClean="0">
              <a:solidFill>
                <a:srgbClr val="1084D2"/>
              </a:solidFill>
              <a:cs typeface="+mn-ea"/>
              <a:sym typeface="+mn-lt"/>
            </a:endParaRPr>
          </a:p>
          <a:p>
            <a:r>
              <a:rPr lang="en-US" altLang="zh-CN" sz="1400" dirty="0" smtClean="0">
                <a:solidFill>
                  <a:srgbClr val="1084D2"/>
                </a:solidFill>
                <a:cs typeface="+mn-ea"/>
                <a:sym typeface="+mn-lt"/>
              </a:rPr>
              <a:t>In </a:t>
            </a:r>
            <a:r>
              <a:rPr lang="zh-CN" altLang="en-US" sz="1400" dirty="0" smtClean="0">
                <a:solidFill>
                  <a:srgbClr val="1084D2"/>
                </a:solidFill>
                <a:cs typeface="+mn-ea"/>
                <a:sym typeface="+mn-lt"/>
              </a:rPr>
              <a:t>2013</a:t>
            </a:r>
            <a:r>
              <a:rPr lang="zh-CN" altLang="en-US" sz="1400" dirty="0">
                <a:solidFill>
                  <a:srgbClr val="1084D2"/>
                </a:solidFill>
                <a:cs typeface="+mn-ea"/>
                <a:sym typeface="+mn-lt"/>
              </a:rPr>
              <a:t>, the proportion of the tertiary industry has exceeded that of the manufacturing industry</a:t>
            </a:r>
            <a:endParaRPr lang="en-US" altLang="zh-CN" sz="1400" dirty="0" smtClean="0">
              <a:solidFill>
                <a:srgbClr val="1084D2"/>
              </a:solidFill>
              <a:cs typeface="+mn-ea"/>
              <a:sym typeface="+mn-lt"/>
            </a:endParaRPr>
          </a:p>
          <a:p>
            <a:r>
              <a:rPr lang="en-US" altLang="zh-CN" sz="1400" dirty="0" smtClean="0">
                <a:solidFill>
                  <a:srgbClr val="1084D2"/>
                </a:solidFill>
                <a:cs typeface="+mn-ea"/>
                <a:sym typeface="+mn-lt"/>
              </a:rPr>
              <a:t>In </a:t>
            </a:r>
            <a:r>
              <a:rPr lang="zh-CN" altLang="en-US" sz="1400" dirty="0" smtClean="0">
                <a:solidFill>
                  <a:srgbClr val="1084D2"/>
                </a:solidFill>
                <a:cs typeface="+mn-ea"/>
                <a:sym typeface="+mn-lt"/>
              </a:rPr>
              <a:t>2014, the added value of the tertiary industry accounts </a:t>
            </a:r>
            <a:r>
              <a:rPr lang="en-US" altLang="zh-CN" sz="1400" dirty="0" smtClean="0">
                <a:solidFill>
                  <a:srgbClr val="1084D2"/>
                </a:solidFill>
                <a:cs typeface="+mn-ea"/>
                <a:sym typeface="+mn-lt"/>
              </a:rPr>
              <a:t>for 48.2 % of </a:t>
            </a:r>
            <a:r>
              <a:rPr lang="zh-CN" altLang="en-US" sz="1400" dirty="0" smtClean="0">
                <a:solidFill>
                  <a:srgbClr val="1084D2"/>
                </a:solidFill>
                <a:cs typeface="+mn-ea"/>
                <a:sym typeface="+mn-lt"/>
              </a:rPr>
              <a:t>GDP</a:t>
            </a:r>
            <a:endParaRPr lang="en-US" altLang="en-US" sz="1400" dirty="0">
              <a:solidFill>
                <a:srgbClr val="1084D2"/>
              </a:solidFill>
              <a:cs typeface="+mn-ea"/>
              <a:sym typeface="+mn-lt"/>
            </a:endParaRPr>
          </a:p>
        </p:txBody>
      </p:sp>
      <p:graphicFrame>
        <p:nvGraphicFramePr>
          <p:cNvPr id="11" name="图表 10"/>
          <p:cNvGraphicFramePr>
            <a:graphicFrameLocks/>
          </p:cNvGraphicFramePr>
          <p:nvPr>
            <p:extLst>
              <p:ext uri="{D42A27DB-BD31-4B8C-83A1-F6EECF244321}">
                <p14:modId xmlns:p14="http://schemas.microsoft.com/office/powerpoint/2010/main" val="1825490607"/>
              </p:ext>
            </p:extLst>
          </p:nvPr>
        </p:nvGraphicFramePr>
        <p:xfrm>
          <a:off x="251520" y="1340768"/>
          <a:ext cx="4536504" cy="288032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259632" y="1124744"/>
            <a:ext cx="3888432" cy="369332"/>
          </a:xfrm>
          <a:prstGeom prst="rect">
            <a:avLst/>
          </a:prstGeom>
          <a:noFill/>
        </p:spPr>
        <p:txBody>
          <a:bodyPr wrap="square" rtlCol="0">
            <a:spAutoFit/>
          </a:bodyPr>
          <a:lstStyle/>
          <a:p>
            <a:r>
              <a:rPr lang="en-US" altLang="zh-CN" dirty="0" smtClean="0">
                <a:cs typeface="+mn-ea"/>
                <a:sym typeface="+mn-lt"/>
              </a:rPr>
              <a:t>The growth of GDP </a:t>
            </a:r>
            <a:r>
              <a:rPr lang="zh-CN" altLang="en-US" dirty="0" smtClean="0">
                <a:cs typeface="+mn-ea"/>
                <a:sym typeface="+mn-lt"/>
              </a:rPr>
              <a:t>is slowing down</a:t>
            </a:r>
            <a:endParaRPr lang="en-US" altLang="en-US" dirty="0">
              <a:cs typeface="+mn-ea"/>
              <a:sym typeface="+mn-lt"/>
            </a:endParaRPr>
          </a:p>
        </p:txBody>
      </p:sp>
      <p:graphicFrame>
        <p:nvGraphicFramePr>
          <p:cNvPr id="14" name="图表 13"/>
          <p:cNvGraphicFramePr>
            <a:graphicFrameLocks/>
          </p:cNvGraphicFramePr>
          <p:nvPr>
            <p:extLst>
              <p:ext uri="{D42A27DB-BD31-4B8C-83A1-F6EECF244321}">
                <p14:modId xmlns:p14="http://schemas.microsoft.com/office/powerpoint/2010/main" val="1313307199"/>
              </p:ext>
            </p:extLst>
          </p:nvPr>
        </p:nvGraphicFramePr>
        <p:xfrm>
          <a:off x="4211960" y="393305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282475" y="6237312"/>
            <a:ext cx="720080" cy="507831"/>
          </a:xfrm>
          <a:prstGeom prst="rect">
            <a:avLst/>
          </a:prstGeom>
          <a:solidFill>
            <a:srgbClr val="F2F2F2"/>
          </a:solidFill>
        </p:spPr>
        <p:txBody>
          <a:bodyPr wrap="square" rtlCol="0">
            <a:spAutoFit/>
          </a:bodyPr>
          <a:lstStyle/>
          <a:p>
            <a:r>
              <a:rPr lang="en-US" altLang="zh-CN" sz="900" dirty="0" smtClean="0"/>
              <a:t>Primary industry growth</a:t>
            </a:r>
            <a:endParaRPr lang="zh-CN" altLang="en-US" sz="900" dirty="0"/>
          </a:p>
        </p:txBody>
      </p:sp>
      <p:sp>
        <p:nvSpPr>
          <p:cNvPr id="10" name="TextBox 9"/>
          <p:cNvSpPr txBox="1"/>
          <p:nvPr/>
        </p:nvSpPr>
        <p:spPr>
          <a:xfrm>
            <a:off x="6300192" y="6264155"/>
            <a:ext cx="720080" cy="461665"/>
          </a:xfrm>
          <a:prstGeom prst="rect">
            <a:avLst/>
          </a:prstGeom>
          <a:solidFill>
            <a:srgbClr val="F2F2F2"/>
          </a:solidFill>
        </p:spPr>
        <p:txBody>
          <a:bodyPr wrap="square" rtlCol="0">
            <a:spAutoFit/>
          </a:bodyPr>
          <a:lstStyle/>
          <a:p>
            <a:r>
              <a:rPr lang="en-US" altLang="zh-CN" sz="800" dirty="0" smtClean="0"/>
              <a:t>Secondary industry growth</a:t>
            </a:r>
            <a:endParaRPr lang="zh-CN" altLang="en-US" sz="800" dirty="0"/>
          </a:p>
        </p:txBody>
      </p:sp>
    </p:spTree>
    <p:extLst>
      <p:ext uri="{BB962C8B-B14F-4D97-AF65-F5344CB8AC3E}">
        <p14:creationId xmlns:p14="http://schemas.microsoft.com/office/powerpoint/2010/main" val="3941333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38"/>
          <p:cNvSpPr txBox="1"/>
          <p:nvPr/>
        </p:nvSpPr>
        <p:spPr>
          <a:xfrm>
            <a:off x="395536" y="132780"/>
            <a:ext cx="8928991" cy="707886"/>
          </a:xfrm>
          <a:prstGeom prst="rect">
            <a:avLst/>
          </a:prstGeom>
          <a:noFill/>
        </p:spPr>
        <p:txBody>
          <a:bodyPr wrap="square" rtlCol="0">
            <a:spAutoFit/>
          </a:bodyPr>
          <a:lstStyle/>
          <a:p>
            <a:r>
              <a:rPr lang="zh-CN" altLang="en-US" sz="2000" b="1" dirty="0">
                <a:solidFill>
                  <a:srgbClr val="1084D2"/>
                </a:solidFill>
                <a:cs typeface="+mn-ea"/>
                <a:sym typeface="+mn-lt"/>
              </a:rPr>
              <a:t>Domestic macroscopic view</a:t>
            </a:r>
            <a:r>
              <a:rPr lang="zh-CN" altLang="en-US" sz="2000" b="1" dirty="0" smtClean="0">
                <a:solidFill>
                  <a:srgbClr val="1084D2"/>
                </a:solidFill>
                <a:cs typeface="+mn-ea"/>
                <a:sym typeface="+mn-lt"/>
              </a:rPr>
              <a:t>: </a:t>
            </a:r>
            <a:endParaRPr lang="en-US" altLang="zh-CN" sz="2000" b="1" dirty="0" smtClean="0">
              <a:solidFill>
                <a:srgbClr val="1084D2"/>
              </a:solidFill>
              <a:cs typeface="+mn-ea"/>
              <a:sym typeface="+mn-lt"/>
            </a:endParaRPr>
          </a:p>
          <a:p>
            <a:r>
              <a:rPr lang="en-US" altLang="zh-CN" sz="2000" b="1" dirty="0" smtClean="0">
                <a:solidFill>
                  <a:schemeClr val="tx1">
                    <a:lumMod val="65000"/>
                    <a:lumOff val="35000"/>
                  </a:schemeClr>
                </a:solidFill>
                <a:cs typeface="+mn-ea"/>
                <a:sym typeface="+mn-lt"/>
              </a:rPr>
              <a:t>T</a:t>
            </a:r>
            <a:r>
              <a:rPr lang="zh-CN" altLang="en-US" sz="2000" b="1" dirty="0" smtClean="0">
                <a:solidFill>
                  <a:schemeClr val="tx1">
                    <a:lumMod val="65000"/>
                    <a:lumOff val="35000"/>
                  </a:schemeClr>
                </a:solidFill>
                <a:cs typeface="+mn-ea"/>
                <a:sym typeface="+mn-lt"/>
              </a:rPr>
              <a:t>he structure carries </a:t>
            </a:r>
            <a:r>
              <a:rPr lang="zh-CN" altLang="en-US" sz="2000" b="1" dirty="0">
                <a:solidFill>
                  <a:schemeClr val="tx1">
                    <a:lumMod val="65000"/>
                    <a:lumOff val="35000"/>
                  </a:schemeClr>
                </a:solidFill>
                <a:cs typeface="+mn-ea"/>
                <a:sym typeface="+mn-lt"/>
              </a:rPr>
              <a:t>out a continuous improvement</a:t>
            </a:r>
          </a:p>
        </p:txBody>
      </p:sp>
      <p:grpSp>
        <p:nvGrpSpPr>
          <p:cNvPr id="11" name="Group 3"/>
          <p:cNvGrpSpPr/>
          <p:nvPr/>
        </p:nvGrpSpPr>
        <p:grpSpPr>
          <a:xfrm>
            <a:off x="0" y="1844824"/>
            <a:ext cx="4320000" cy="2516723"/>
            <a:chOff x="1217" y="984285"/>
            <a:chExt cx="4320000" cy="2516723"/>
          </a:xfrm>
        </p:grpSpPr>
        <p:graphicFrame>
          <p:nvGraphicFramePr>
            <p:cNvPr id="12" name="Chart 13"/>
            <p:cNvGraphicFramePr>
              <a:graphicFrameLocks/>
            </p:cNvGraphicFramePr>
            <p:nvPr>
              <p:extLst>
                <p:ext uri="{D42A27DB-BD31-4B8C-83A1-F6EECF244321}">
                  <p14:modId xmlns:p14="http://schemas.microsoft.com/office/powerpoint/2010/main" val="217765993"/>
                </p:ext>
              </p:extLst>
            </p:nvPr>
          </p:nvGraphicFramePr>
          <p:xfrm>
            <a:off x="1217" y="1161008"/>
            <a:ext cx="4320000" cy="2340000"/>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p:nvSpPr>
          <p:spPr>
            <a:xfrm>
              <a:off x="1403648" y="984285"/>
              <a:ext cx="1584176" cy="338554"/>
            </a:xfrm>
            <a:prstGeom prst="rect">
              <a:avLst/>
            </a:prstGeom>
            <a:noFill/>
          </p:spPr>
          <p:txBody>
            <a:bodyPr wrap="square" rtlCol="0">
              <a:spAutoFit/>
            </a:bodyPr>
            <a:lstStyle/>
            <a:p>
              <a:r>
                <a:rPr lang="zh-CN" altLang="en-US" sz="1600" dirty="0" smtClean="0">
                  <a:solidFill>
                    <a:srgbClr val="3B454B"/>
                  </a:solidFill>
                  <a:cs typeface="+mn-ea"/>
                  <a:sym typeface="+mn-lt"/>
                </a:rPr>
                <a:t>2011</a:t>
              </a:r>
              <a:endParaRPr lang="en-US" sz="1600" dirty="0">
                <a:solidFill>
                  <a:srgbClr val="3B454B"/>
                </a:solidFill>
                <a:cs typeface="+mn-ea"/>
                <a:sym typeface="+mn-lt"/>
              </a:endParaRPr>
            </a:p>
          </p:txBody>
        </p:sp>
      </p:grpSp>
      <p:grpSp>
        <p:nvGrpSpPr>
          <p:cNvPr id="14" name="Group 4"/>
          <p:cNvGrpSpPr/>
          <p:nvPr/>
        </p:nvGrpSpPr>
        <p:grpSpPr>
          <a:xfrm>
            <a:off x="4824000" y="1628800"/>
            <a:ext cx="4320000" cy="2516723"/>
            <a:chOff x="4824000" y="984285"/>
            <a:chExt cx="4320000" cy="2516723"/>
          </a:xfrm>
        </p:grpSpPr>
        <p:graphicFrame>
          <p:nvGraphicFramePr>
            <p:cNvPr id="15" name="Chart 14"/>
            <p:cNvGraphicFramePr>
              <a:graphicFrameLocks/>
            </p:cNvGraphicFramePr>
            <p:nvPr>
              <p:extLst>
                <p:ext uri="{D42A27DB-BD31-4B8C-83A1-F6EECF244321}">
                  <p14:modId xmlns:p14="http://schemas.microsoft.com/office/powerpoint/2010/main" val="2085909299"/>
                </p:ext>
              </p:extLst>
            </p:nvPr>
          </p:nvGraphicFramePr>
          <p:xfrm>
            <a:off x="4824000" y="1161008"/>
            <a:ext cx="4320000" cy="2340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6228184" y="984285"/>
              <a:ext cx="1584176" cy="338554"/>
            </a:xfrm>
            <a:prstGeom prst="rect">
              <a:avLst/>
            </a:prstGeom>
            <a:noFill/>
          </p:spPr>
          <p:txBody>
            <a:bodyPr wrap="square" rtlCol="0">
              <a:spAutoFit/>
            </a:bodyPr>
            <a:lstStyle/>
            <a:p>
              <a:r>
                <a:rPr lang="en-US" sz="1600" dirty="0" smtClean="0">
                  <a:solidFill>
                    <a:srgbClr val="3B454B"/>
                  </a:solidFill>
                  <a:cs typeface="+mn-ea"/>
                  <a:sym typeface="+mn-lt"/>
                </a:rPr>
                <a:t>     </a:t>
              </a:r>
              <a:r>
                <a:rPr lang="zh-CN" altLang="en-US" sz="1600" dirty="0" smtClean="0">
                  <a:solidFill>
                    <a:srgbClr val="3B454B"/>
                  </a:solidFill>
                  <a:cs typeface="+mn-ea"/>
                  <a:sym typeface="+mn-lt"/>
                </a:rPr>
                <a:t>2014</a:t>
              </a:r>
              <a:endParaRPr lang="en-US" sz="1600" dirty="0">
                <a:solidFill>
                  <a:srgbClr val="3B454B"/>
                </a:solidFill>
                <a:cs typeface="+mn-ea"/>
                <a:sym typeface="+mn-lt"/>
              </a:endParaRPr>
            </a:p>
          </p:txBody>
        </p:sp>
      </p:grpSp>
      <p:sp>
        <p:nvSpPr>
          <p:cNvPr id="17" name="Right Arrow 5"/>
          <p:cNvSpPr/>
          <p:nvPr/>
        </p:nvSpPr>
        <p:spPr>
          <a:xfrm>
            <a:off x="3635897" y="1916832"/>
            <a:ext cx="1872208" cy="1584176"/>
          </a:xfrm>
          <a:prstGeom prst="rightArrow">
            <a:avLst>
              <a:gd name="adj1" fmla="val 50000"/>
              <a:gd name="adj2" fmla="val 52356"/>
            </a:avLst>
          </a:prstGeom>
          <a:solidFill>
            <a:srgbClr val="A6B4BF"/>
          </a:solidFill>
          <a:ln>
            <a:solidFill>
              <a:srgbClr val="A6B4B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rgbClr val="3B454B"/>
              </a:solidFill>
              <a:cs typeface="+mn-ea"/>
              <a:sym typeface="+mn-lt"/>
            </a:endParaRPr>
          </a:p>
        </p:txBody>
      </p:sp>
      <p:sp>
        <p:nvSpPr>
          <p:cNvPr id="22" name="TextBox 21"/>
          <p:cNvSpPr txBox="1"/>
          <p:nvPr/>
        </p:nvSpPr>
        <p:spPr>
          <a:xfrm>
            <a:off x="2123728" y="4941168"/>
            <a:ext cx="6048672" cy="400110"/>
          </a:xfrm>
          <a:prstGeom prst="rect">
            <a:avLst/>
          </a:prstGeom>
          <a:noFill/>
        </p:spPr>
        <p:txBody>
          <a:bodyPr wrap="square" rtlCol="0">
            <a:spAutoFit/>
          </a:bodyPr>
          <a:lstStyle/>
          <a:p>
            <a:r>
              <a:rPr lang="zh-CN" altLang="en-US" sz="2000" b="1" dirty="0">
                <a:solidFill>
                  <a:srgbClr val="078CD3"/>
                </a:solidFill>
                <a:cs typeface="+mn-ea"/>
                <a:sym typeface="+mn-lt"/>
              </a:rPr>
              <a:t>Energy </a:t>
            </a:r>
            <a:r>
              <a:rPr lang="zh-CN" altLang="en-US" sz="2000" b="1" dirty="0" smtClean="0">
                <a:solidFill>
                  <a:srgbClr val="078CD3"/>
                </a:solidFill>
                <a:cs typeface="+mn-ea"/>
                <a:sym typeface="+mn-lt"/>
              </a:rPr>
              <a:t>consumption </a:t>
            </a:r>
            <a:r>
              <a:rPr lang="en-US" altLang="zh-CN" sz="2000" b="1" dirty="0" smtClean="0">
                <a:solidFill>
                  <a:srgbClr val="078CD3"/>
                </a:solidFill>
                <a:cs typeface="+mn-ea"/>
                <a:sym typeface="+mn-lt"/>
              </a:rPr>
              <a:t>per unit </a:t>
            </a:r>
            <a:r>
              <a:rPr lang="zh-CN" altLang="en-US" sz="2000" b="1" dirty="0" smtClean="0">
                <a:solidFill>
                  <a:srgbClr val="078CD3"/>
                </a:solidFill>
                <a:cs typeface="+mn-ea"/>
                <a:sym typeface="+mn-lt"/>
              </a:rPr>
              <a:t>of GDP falls by </a:t>
            </a:r>
            <a:r>
              <a:rPr lang="en-US" altLang="zh-CN" sz="2000" b="1" dirty="0" smtClean="0">
                <a:solidFill>
                  <a:srgbClr val="078CD3"/>
                </a:solidFill>
                <a:cs typeface="+mn-ea"/>
                <a:sym typeface="+mn-lt"/>
              </a:rPr>
              <a:t>4.8</a:t>
            </a:r>
            <a:r>
              <a:rPr lang="zh-CN" altLang="en-US" sz="2000" b="1" dirty="0" smtClean="0">
                <a:solidFill>
                  <a:srgbClr val="078CD3"/>
                </a:solidFill>
                <a:cs typeface="+mn-ea"/>
                <a:sym typeface="+mn-lt"/>
              </a:rPr>
              <a:t>％</a:t>
            </a:r>
            <a:endParaRPr lang="en-US" sz="2000" b="1" dirty="0">
              <a:solidFill>
                <a:srgbClr val="078CD3"/>
              </a:solidFill>
              <a:cs typeface="+mn-ea"/>
              <a:sym typeface="+mn-lt"/>
            </a:endParaRPr>
          </a:p>
        </p:txBody>
      </p:sp>
      <p:sp>
        <p:nvSpPr>
          <p:cNvPr id="23" name="TextBox 22"/>
          <p:cNvSpPr txBox="1"/>
          <p:nvPr/>
        </p:nvSpPr>
        <p:spPr>
          <a:xfrm>
            <a:off x="2915816" y="1124744"/>
            <a:ext cx="3312368" cy="584775"/>
          </a:xfrm>
          <a:prstGeom prst="rect">
            <a:avLst/>
          </a:prstGeom>
          <a:solidFill>
            <a:srgbClr val="10639C"/>
          </a:solidFill>
        </p:spPr>
        <p:txBody>
          <a:bodyPr wrap="square" rtlCol="0">
            <a:spAutoFit/>
          </a:bodyPr>
          <a:lstStyle/>
          <a:p>
            <a:r>
              <a:rPr lang="zh-CN" altLang="en-US" sz="1600" b="1" dirty="0" smtClean="0">
                <a:solidFill>
                  <a:schemeClr val="bg1"/>
                </a:solidFill>
                <a:cs typeface="+mn-ea"/>
                <a:sym typeface="+mn-lt"/>
              </a:rPr>
              <a:t>The tertiary industry accounts for half of the national economy</a:t>
            </a:r>
            <a:endParaRPr lang="en-US" sz="1600" b="1" dirty="0">
              <a:solidFill>
                <a:schemeClr val="bg1"/>
              </a:solidFill>
              <a:cs typeface="+mn-ea"/>
              <a:sym typeface="+mn-lt"/>
            </a:endParaRPr>
          </a:p>
        </p:txBody>
      </p:sp>
    </p:spTree>
    <p:extLst>
      <p:ext uri="{BB962C8B-B14F-4D97-AF65-F5344CB8AC3E}">
        <p14:creationId xmlns:p14="http://schemas.microsoft.com/office/powerpoint/2010/main" val="4274677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38"/>
          <p:cNvSpPr txBox="1"/>
          <p:nvPr/>
        </p:nvSpPr>
        <p:spPr>
          <a:xfrm>
            <a:off x="458094" y="95146"/>
            <a:ext cx="7786314" cy="707886"/>
          </a:xfrm>
          <a:prstGeom prst="rect">
            <a:avLst/>
          </a:prstGeom>
          <a:noFill/>
        </p:spPr>
        <p:txBody>
          <a:bodyPr wrap="square" rtlCol="0">
            <a:spAutoFit/>
          </a:bodyPr>
          <a:lstStyle/>
          <a:p>
            <a:r>
              <a:rPr lang="zh-CN" altLang="en-US" sz="2000" b="1" dirty="0">
                <a:solidFill>
                  <a:srgbClr val="1084D2"/>
                </a:solidFill>
                <a:cs typeface="+mn-ea"/>
                <a:sym typeface="+mn-lt"/>
              </a:rPr>
              <a:t>Domestic macroscopic view</a:t>
            </a:r>
            <a:r>
              <a:rPr lang="zh-CN" altLang="en-US" sz="2000" b="1" dirty="0" smtClean="0">
                <a:solidFill>
                  <a:srgbClr val="1084D2"/>
                </a:solidFill>
                <a:cs typeface="+mn-ea"/>
                <a:sym typeface="+mn-lt"/>
              </a:rPr>
              <a:t>:</a:t>
            </a:r>
            <a:r>
              <a:rPr lang="ja-JP" altLang="en-US" sz="2000" b="1" dirty="0">
                <a:solidFill>
                  <a:srgbClr val="1084D2"/>
                </a:solidFill>
                <a:cs typeface="+mn-ea"/>
                <a:sym typeface="+mn-lt"/>
              </a:rPr>
              <a:t> </a:t>
            </a:r>
            <a:endParaRPr lang="en-US" altLang="ja-JP" sz="2000" b="1" dirty="0" smtClean="0">
              <a:solidFill>
                <a:srgbClr val="1084D2"/>
              </a:solidFill>
              <a:cs typeface="+mn-ea"/>
              <a:sym typeface="+mn-lt"/>
            </a:endParaRPr>
          </a:p>
          <a:p>
            <a:r>
              <a:rPr lang="en-US" altLang="zh-CN" sz="2000" b="1" dirty="0" smtClean="0">
                <a:solidFill>
                  <a:schemeClr val="tx1">
                    <a:lumMod val="65000"/>
                    <a:lumOff val="35000"/>
                  </a:schemeClr>
                </a:solidFill>
                <a:cs typeface="+mn-ea"/>
                <a:sym typeface="+mn-lt"/>
              </a:rPr>
              <a:t>T</a:t>
            </a:r>
            <a:r>
              <a:rPr lang="zh-CN" altLang="en-US" sz="2000" b="1" dirty="0" smtClean="0">
                <a:solidFill>
                  <a:schemeClr val="tx1">
                    <a:lumMod val="65000"/>
                    <a:lumOff val="35000"/>
                  </a:schemeClr>
                </a:solidFill>
                <a:cs typeface="+mn-ea"/>
                <a:sym typeface="+mn-lt"/>
              </a:rPr>
              <a:t>he structure carries out a continuous improvement</a:t>
            </a:r>
          </a:p>
        </p:txBody>
      </p:sp>
      <p:grpSp>
        <p:nvGrpSpPr>
          <p:cNvPr id="30" name="Group 97"/>
          <p:cNvGrpSpPr/>
          <p:nvPr/>
        </p:nvGrpSpPr>
        <p:grpSpPr>
          <a:xfrm>
            <a:off x="250417" y="3861047"/>
            <a:ext cx="8729072" cy="584775"/>
            <a:chOff x="250417" y="3738775"/>
            <a:chExt cx="8729072" cy="646622"/>
          </a:xfrm>
        </p:grpSpPr>
        <p:sp>
          <p:nvSpPr>
            <p:cNvPr id="32" name="TextBox 31"/>
            <p:cNvSpPr txBox="1"/>
            <p:nvPr/>
          </p:nvSpPr>
          <p:spPr>
            <a:xfrm>
              <a:off x="4917038" y="3950197"/>
              <a:ext cx="4062451" cy="306295"/>
            </a:xfrm>
            <a:prstGeom prst="rect">
              <a:avLst/>
            </a:prstGeom>
            <a:noFill/>
          </p:spPr>
          <p:txBody>
            <a:bodyPr wrap="square" rtlCol="0">
              <a:spAutoFit/>
            </a:bodyPr>
            <a:lstStyle/>
            <a:p>
              <a:r>
                <a:rPr lang="zh-CN" altLang="en-US" sz="1200" dirty="0">
                  <a:solidFill>
                    <a:srgbClr val="3B454B"/>
                  </a:solidFill>
                  <a:cs typeface="+mn-ea"/>
                  <a:sym typeface="+mn-lt"/>
                </a:rPr>
                <a:t>Generating </a:t>
              </a:r>
              <a:r>
                <a:rPr lang="zh-CN" altLang="en-US" sz="1200" dirty="0" smtClean="0">
                  <a:solidFill>
                    <a:srgbClr val="3B454B"/>
                  </a:solidFill>
                  <a:cs typeface="+mn-ea"/>
                  <a:sym typeface="+mn-lt"/>
                </a:rPr>
                <a:t>capacity </a:t>
              </a:r>
              <a:r>
                <a:rPr lang="en-US" altLang="zh-CN" sz="1200" dirty="0" smtClean="0">
                  <a:solidFill>
                    <a:srgbClr val="3B454B"/>
                  </a:solidFill>
                  <a:cs typeface="+mn-ea"/>
                  <a:sym typeface="+mn-lt"/>
                </a:rPr>
                <a:t>declines  synchronously </a:t>
              </a:r>
              <a:r>
                <a:rPr lang="zh-CN" altLang="en-US" sz="1200" dirty="0" smtClean="0">
                  <a:solidFill>
                    <a:srgbClr val="3B454B"/>
                  </a:solidFill>
                  <a:cs typeface="+mn-ea"/>
                  <a:sym typeface="+mn-lt"/>
                </a:rPr>
                <a:t>with GDP</a:t>
              </a:r>
              <a:endParaRPr lang="en-US" sz="1200" dirty="0">
                <a:solidFill>
                  <a:srgbClr val="3B454B"/>
                </a:solidFill>
                <a:cs typeface="+mn-ea"/>
                <a:sym typeface="+mn-lt"/>
              </a:endParaRPr>
            </a:p>
          </p:txBody>
        </p:sp>
        <p:sp>
          <p:nvSpPr>
            <p:cNvPr id="33" name="TextBox 32"/>
            <p:cNvSpPr txBox="1"/>
            <p:nvPr/>
          </p:nvSpPr>
          <p:spPr>
            <a:xfrm>
              <a:off x="250417" y="3738775"/>
              <a:ext cx="3672408" cy="646622"/>
            </a:xfrm>
            <a:prstGeom prst="rect">
              <a:avLst/>
            </a:prstGeom>
            <a:noFill/>
          </p:spPr>
          <p:txBody>
            <a:bodyPr wrap="square" rtlCol="0">
              <a:spAutoFit/>
            </a:bodyPr>
            <a:lstStyle/>
            <a:p>
              <a:r>
                <a:rPr lang="zh-CN" altLang="en-US" sz="1600" dirty="0">
                  <a:solidFill>
                    <a:srgbClr val="3B454B"/>
                  </a:solidFill>
                  <a:cs typeface="+mn-ea"/>
                  <a:sym typeface="+mn-lt"/>
                </a:rPr>
                <a:t>Energy consumption</a:t>
              </a:r>
              <a:r>
                <a:rPr lang="en-US" altLang="zh-CN" sz="1600" dirty="0" smtClean="0">
                  <a:solidFill>
                    <a:srgbClr val="3B454B"/>
                  </a:solidFill>
                  <a:cs typeface="+mn-ea"/>
                  <a:sym typeface="+mn-lt"/>
                </a:rPr>
                <a:t>per unit of GDP</a:t>
              </a:r>
              <a:r>
                <a:rPr lang="zh-CN" altLang="en-US" sz="1600" dirty="0" smtClean="0">
                  <a:solidFill>
                    <a:srgbClr val="3B454B"/>
                  </a:solidFill>
                  <a:cs typeface="+mn-ea"/>
                  <a:sym typeface="+mn-lt"/>
                </a:rPr>
                <a:t>declines</a:t>
              </a:r>
              <a:endParaRPr lang="en-US" sz="1600" dirty="0">
                <a:solidFill>
                  <a:srgbClr val="3B454B"/>
                </a:solidFill>
                <a:cs typeface="+mn-ea"/>
                <a:sym typeface="+mn-lt"/>
              </a:endParaRPr>
            </a:p>
          </p:txBody>
        </p:sp>
      </p:grpSp>
      <p:sp>
        <p:nvSpPr>
          <p:cNvPr id="34" name="TextBox 33"/>
          <p:cNvSpPr txBox="1"/>
          <p:nvPr/>
        </p:nvSpPr>
        <p:spPr>
          <a:xfrm>
            <a:off x="4072325" y="1590765"/>
            <a:ext cx="3168352" cy="1323439"/>
          </a:xfrm>
          <a:prstGeom prst="rect">
            <a:avLst/>
          </a:prstGeom>
          <a:solidFill>
            <a:srgbClr val="10639C"/>
          </a:solidFill>
          <a:effectLst>
            <a:outerShdw blurRad="50800" dist="50800" dir="3000000" algn="ctr" rotWithShape="0">
              <a:srgbClr val="000000">
                <a:alpha val="40000"/>
              </a:srgbClr>
            </a:outerShdw>
          </a:effectLst>
        </p:spPr>
        <p:txBody>
          <a:bodyPr wrap="square" rtlCol="0">
            <a:spAutoFit/>
          </a:bodyPr>
          <a:lstStyle/>
          <a:p>
            <a:r>
              <a:rPr lang="zh-CN" altLang="en-US" sz="2000" b="1" dirty="0" smtClean="0">
                <a:solidFill>
                  <a:schemeClr val="bg1"/>
                </a:solidFill>
                <a:cs typeface="+mn-ea"/>
                <a:sym typeface="+mn-lt"/>
              </a:rPr>
              <a:t>With the changes in the industrial structure</a:t>
            </a:r>
            <a:r>
              <a:rPr lang="en-US" altLang="zh-CN" sz="2000" b="1" dirty="0" smtClean="0">
                <a:solidFill>
                  <a:schemeClr val="bg1"/>
                </a:solidFill>
                <a:cs typeface="+mn-ea"/>
                <a:sym typeface="+mn-lt"/>
              </a:rPr>
              <a:t>, </a:t>
            </a:r>
            <a:r>
              <a:rPr lang="zh-CN" altLang="en-US" sz="2000" b="1" dirty="0" smtClean="0">
                <a:solidFill>
                  <a:schemeClr val="bg1"/>
                </a:solidFill>
                <a:cs typeface="+mn-ea"/>
                <a:sym typeface="+mn-lt"/>
              </a:rPr>
              <a:t>energy consumption </a:t>
            </a:r>
            <a:r>
              <a:rPr lang="en-US" altLang="zh-CN" sz="2000" b="1" dirty="0" smtClean="0">
                <a:solidFill>
                  <a:schemeClr val="bg1"/>
                </a:solidFill>
                <a:cs typeface="+mn-ea"/>
                <a:sym typeface="+mn-lt"/>
              </a:rPr>
              <a:t>per unit of GDP </a:t>
            </a:r>
            <a:r>
              <a:rPr lang="zh-CN" altLang="en-US" sz="2000" b="1" dirty="0" smtClean="0">
                <a:solidFill>
                  <a:schemeClr val="bg1"/>
                </a:solidFill>
                <a:cs typeface="+mn-ea"/>
                <a:sym typeface="+mn-lt"/>
              </a:rPr>
              <a:t>keeps declining</a:t>
            </a:r>
            <a:endParaRPr lang="en-US" sz="2000" b="1" dirty="0">
              <a:solidFill>
                <a:schemeClr val="bg1"/>
              </a:solidFill>
              <a:cs typeface="+mn-ea"/>
              <a:sym typeface="+mn-lt"/>
            </a:endParaRPr>
          </a:p>
        </p:txBody>
      </p:sp>
      <p:graphicFrame>
        <p:nvGraphicFramePr>
          <p:cNvPr id="19" name="图表 18"/>
          <p:cNvGraphicFramePr>
            <a:graphicFrameLocks/>
          </p:cNvGraphicFramePr>
          <p:nvPr>
            <p:extLst>
              <p:ext uri="{D42A27DB-BD31-4B8C-83A1-F6EECF244321}">
                <p14:modId xmlns:p14="http://schemas.microsoft.com/office/powerpoint/2010/main" val="2732076909"/>
              </p:ext>
            </p:extLst>
          </p:nvPr>
        </p:nvGraphicFramePr>
        <p:xfrm>
          <a:off x="0" y="2708920"/>
          <a:ext cx="4493466" cy="22223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图表 19"/>
          <p:cNvGraphicFramePr>
            <a:graphicFrameLocks/>
          </p:cNvGraphicFramePr>
          <p:nvPr>
            <p:extLst>
              <p:ext uri="{D42A27DB-BD31-4B8C-83A1-F6EECF244321}">
                <p14:modId xmlns:p14="http://schemas.microsoft.com/office/powerpoint/2010/main" val="779251101"/>
              </p:ext>
            </p:extLst>
          </p:nvPr>
        </p:nvGraphicFramePr>
        <p:xfrm>
          <a:off x="4656964" y="4077072"/>
          <a:ext cx="4487036" cy="222592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691680" y="4653136"/>
            <a:ext cx="1944216" cy="369332"/>
          </a:xfrm>
          <a:prstGeom prst="rect">
            <a:avLst/>
          </a:prstGeom>
          <a:solidFill>
            <a:srgbClr val="F2F2F2"/>
          </a:solidFill>
        </p:spPr>
        <p:txBody>
          <a:bodyPr wrap="square" rtlCol="0">
            <a:spAutoFit/>
          </a:bodyPr>
          <a:lstStyle/>
          <a:p>
            <a:r>
              <a:rPr lang="en-US" altLang="zh-CN" sz="900" dirty="0" smtClean="0"/>
              <a:t>The coal consumption per ten thousand yuan GDP (ton)</a:t>
            </a:r>
            <a:endParaRPr lang="zh-CN" altLang="en-US" sz="900" dirty="0"/>
          </a:p>
        </p:txBody>
      </p:sp>
      <p:sp>
        <p:nvSpPr>
          <p:cNvPr id="10" name="TextBox 9"/>
          <p:cNvSpPr txBox="1"/>
          <p:nvPr/>
        </p:nvSpPr>
        <p:spPr>
          <a:xfrm>
            <a:off x="6156176" y="6021288"/>
            <a:ext cx="792088" cy="338554"/>
          </a:xfrm>
          <a:prstGeom prst="rect">
            <a:avLst/>
          </a:prstGeom>
          <a:solidFill>
            <a:srgbClr val="F2F2F2"/>
          </a:solidFill>
        </p:spPr>
        <p:txBody>
          <a:bodyPr wrap="square" rtlCol="0">
            <a:spAutoFit/>
          </a:bodyPr>
          <a:lstStyle/>
          <a:p>
            <a:r>
              <a:rPr lang="en-US" altLang="zh-CN" sz="800" dirty="0" smtClean="0"/>
              <a:t>Accumulative GDP YoY</a:t>
            </a:r>
            <a:endParaRPr lang="zh-CN" altLang="en-US" sz="800" dirty="0"/>
          </a:p>
        </p:txBody>
      </p:sp>
      <p:sp>
        <p:nvSpPr>
          <p:cNvPr id="11" name="TextBox 10"/>
          <p:cNvSpPr txBox="1"/>
          <p:nvPr/>
        </p:nvSpPr>
        <p:spPr>
          <a:xfrm>
            <a:off x="7236296" y="6021288"/>
            <a:ext cx="1008112" cy="461665"/>
          </a:xfrm>
          <a:prstGeom prst="rect">
            <a:avLst/>
          </a:prstGeom>
          <a:solidFill>
            <a:srgbClr val="F2F2F2"/>
          </a:solidFill>
        </p:spPr>
        <p:txBody>
          <a:bodyPr wrap="square" rtlCol="0">
            <a:spAutoFit/>
          </a:bodyPr>
          <a:lstStyle/>
          <a:p>
            <a:r>
              <a:rPr lang="en-US" altLang="zh-CN" sz="800" dirty="0" smtClean="0"/>
              <a:t>Accumulative generating capacity YoY</a:t>
            </a:r>
            <a:endParaRPr lang="zh-CN" altLang="en-US" sz="800" dirty="0"/>
          </a:p>
        </p:txBody>
      </p:sp>
    </p:spTree>
    <p:extLst>
      <p:ext uri="{BB962C8B-B14F-4D97-AF65-F5344CB8AC3E}">
        <p14:creationId xmlns:p14="http://schemas.microsoft.com/office/powerpoint/2010/main" val="2348981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836712"/>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 name="文本框 38"/>
          <p:cNvSpPr txBox="1"/>
          <p:nvPr/>
        </p:nvSpPr>
        <p:spPr>
          <a:xfrm>
            <a:off x="198487" y="99835"/>
            <a:ext cx="7786314" cy="707886"/>
          </a:xfrm>
          <a:prstGeom prst="rect">
            <a:avLst/>
          </a:prstGeom>
          <a:noFill/>
        </p:spPr>
        <p:txBody>
          <a:bodyPr wrap="square" rtlCol="0">
            <a:spAutoFit/>
          </a:bodyPr>
          <a:lstStyle/>
          <a:p>
            <a:r>
              <a:rPr lang="zh-CN" altLang="en-US" sz="2000" b="1" dirty="0">
                <a:solidFill>
                  <a:srgbClr val="1084D2"/>
                </a:solidFill>
                <a:cs typeface="+mn-ea"/>
                <a:sym typeface="+mn-lt"/>
              </a:rPr>
              <a:t>Domestic macroscopic view</a:t>
            </a:r>
            <a:r>
              <a:rPr lang="zh-CN" altLang="en-US" sz="2000" b="1" dirty="0" smtClean="0">
                <a:solidFill>
                  <a:srgbClr val="1084D2"/>
                </a:solidFill>
                <a:cs typeface="+mn-ea"/>
                <a:sym typeface="+mn-lt"/>
              </a:rPr>
              <a:t>:</a:t>
            </a:r>
            <a:r>
              <a:rPr lang="en-US" altLang="zh-CN" sz="2000" b="1" dirty="0" smtClean="0">
                <a:solidFill>
                  <a:srgbClr val="1084D2"/>
                </a:solidFill>
                <a:cs typeface="+mn-ea"/>
                <a:sym typeface="+mn-lt"/>
              </a:rPr>
              <a:t> </a:t>
            </a:r>
          </a:p>
          <a:p>
            <a:r>
              <a:rPr lang="en-US" altLang="zh-CN" sz="2000" b="1" dirty="0" smtClean="0">
                <a:solidFill>
                  <a:schemeClr val="tx1">
                    <a:lumMod val="65000"/>
                    <a:lumOff val="35000"/>
                  </a:schemeClr>
                </a:solidFill>
                <a:cs typeface="+mn-ea"/>
                <a:sym typeface="+mn-lt"/>
              </a:rPr>
              <a:t>E</a:t>
            </a:r>
            <a:r>
              <a:rPr lang="zh-CN" altLang="en-US" sz="2000" b="1" dirty="0" smtClean="0">
                <a:solidFill>
                  <a:schemeClr val="tx1">
                    <a:lumMod val="65000"/>
                    <a:lumOff val="35000"/>
                  </a:schemeClr>
                </a:solidFill>
                <a:cs typeface="+mn-ea"/>
                <a:sym typeface="+mn-lt"/>
              </a:rPr>
              <a:t>nd of the era of investment-led growth</a:t>
            </a:r>
            <a:endParaRPr lang="en-US" altLang="en-US" sz="2000" b="1" baseline="-3000" dirty="0">
              <a:solidFill>
                <a:schemeClr val="tx1">
                  <a:lumMod val="65000"/>
                  <a:lumOff val="35000"/>
                </a:schemeClr>
              </a:solidFill>
              <a:cs typeface="+mn-ea"/>
              <a:sym typeface="+mn-lt"/>
            </a:endParaRPr>
          </a:p>
        </p:txBody>
      </p:sp>
      <p:grpSp>
        <p:nvGrpSpPr>
          <p:cNvPr id="45" name="Group 44"/>
          <p:cNvGrpSpPr/>
          <p:nvPr/>
        </p:nvGrpSpPr>
        <p:grpSpPr>
          <a:xfrm>
            <a:off x="8365432" y="260648"/>
            <a:ext cx="357230" cy="307777"/>
            <a:chOff x="8365432" y="260648"/>
            <a:chExt cx="357230" cy="307777"/>
          </a:xfrm>
        </p:grpSpPr>
        <p:sp>
          <p:nvSpPr>
            <p:cNvPr id="32" name="椭圆 14"/>
            <p:cNvSpPr/>
            <p:nvPr/>
          </p:nvSpPr>
          <p:spPr>
            <a:xfrm>
              <a:off x="8380800" y="260648"/>
              <a:ext cx="307777" cy="307777"/>
            </a:xfrm>
            <a:prstGeom prst="ellipse">
              <a:avLst/>
            </a:prstGeom>
            <a:solidFill>
              <a:srgbClr val="017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15"/>
            <p:cNvSpPr txBox="1"/>
            <p:nvPr/>
          </p:nvSpPr>
          <p:spPr>
            <a:xfrm>
              <a:off x="8365432" y="302459"/>
              <a:ext cx="357230" cy="246221"/>
            </a:xfrm>
            <a:prstGeom prst="rect">
              <a:avLst/>
            </a:prstGeom>
            <a:noFill/>
          </p:spPr>
          <p:txBody>
            <a:bodyPr wrap="square" rtlCol="0">
              <a:spAutoFit/>
            </a:bodyPr>
            <a:lstStyle/>
            <a:p>
              <a:pPr algn="ctr"/>
              <a:r>
                <a:rPr lang="en-US" altLang="zh-CN" sz="1000" dirty="0" smtClean="0">
                  <a:solidFill>
                    <a:srgbClr val="EDEDED"/>
                  </a:solidFill>
                  <a:cs typeface="+mn-ea"/>
                  <a:sym typeface="+mn-lt"/>
                </a:rPr>
                <a:t>11</a:t>
              </a:r>
              <a:endParaRPr lang="en-US" altLang="en-US" sz="1000" baseline="-3000" dirty="0">
                <a:solidFill>
                  <a:srgbClr val="EDEDED"/>
                </a:solidFill>
                <a:cs typeface="+mn-ea"/>
                <a:sym typeface="+mn-lt"/>
              </a:endParaRPr>
            </a:p>
          </p:txBody>
        </p:sp>
      </p:grpSp>
      <p:pic>
        <p:nvPicPr>
          <p:cNvPr id="42" name="Picture 41"/>
          <p:cNvPicPr>
            <a:picLocks noChangeAspect="1"/>
          </p:cNvPicPr>
          <p:nvPr/>
        </p:nvPicPr>
        <p:blipFill>
          <a:blip r:embed="rId3" cstate="print">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val="0"/>
              </a:ext>
            </a:extLst>
          </a:blip>
          <a:stretch>
            <a:fillRect/>
          </a:stretch>
        </p:blipFill>
        <p:spPr>
          <a:xfrm>
            <a:off x="7236296" y="6390848"/>
            <a:ext cx="1775460" cy="350520"/>
          </a:xfrm>
          <a:prstGeom prst="rect">
            <a:avLst/>
          </a:prstGeom>
        </p:spPr>
      </p:pic>
      <p:grpSp>
        <p:nvGrpSpPr>
          <p:cNvPr id="36" name="Group 35"/>
          <p:cNvGrpSpPr/>
          <p:nvPr/>
        </p:nvGrpSpPr>
        <p:grpSpPr>
          <a:xfrm>
            <a:off x="2316348" y="980728"/>
            <a:ext cx="6834861" cy="3065300"/>
            <a:chOff x="852487" y="836712"/>
            <a:chExt cx="6834861" cy="3065300"/>
          </a:xfrm>
        </p:grpSpPr>
        <p:graphicFrame>
          <p:nvGraphicFramePr>
            <p:cNvPr id="11" name="图表 8"/>
            <p:cNvGraphicFramePr>
              <a:graphicFrameLocks/>
            </p:cNvGraphicFramePr>
            <p:nvPr>
              <p:extLst>
                <p:ext uri="{D42A27DB-BD31-4B8C-83A1-F6EECF244321}">
                  <p14:modId xmlns:p14="http://schemas.microsoft.com/office/powerpoint/2010/main" val="240004850"/>
                </p:ext>
              </p:extLst>
            </p:nvPr>
          </p:nvGraphicFramePr>
          <p:xfrm>
            <a:off x="2855486" y="836712"/>
            <a:ext cx="2952088" cy="2808000"/>
          </p:xfrm>
          <a:graphic>
            <a:graphicData uri="http://schemas.openxmlformats.org/drawingml/2006/chart">
              <c:chart xmlns:c="http://schemas.openxmlformats.org/drawingml/2006/chart" xmlns:r="http://schemas.openxmlformats.org/officeDocument/2006/relationships" r:id="rId5"/>
            </a:graphicData>
          </a:graphic>
        </p:graphicFrame>
        <p:grpSp>
          <p:nvGrpSpPr>
            <p:cNvPr id="13" name="Group 12"/>
            <p:cNvGrpSpPr/>
            <p:nvPr/>
          </p:nvGrpSpPr>
          <p:grpSpPr>
            <a:xfrm>
              <a:off x="5268379" y="1139139"/>
              <a:ext cx="2418969" cy="830997"/>
              <a:chOff x="4999686" y="887129"/>
              <a:chExt cx="2418969" cy="830997"/>
            </a:xfrm>
          </p:grpSpPr>
          <p:cxnSp>
            <p:nvCxnSpPr>
              <p:cNvPr id="14" name="直接连接符 36"/>
              <p:cNvCxnSpPr/>
              <p:nvPr/>
            </p:nvCxnSpPr>
            <p:spPr>
              <a:xfrm flipH="1">
                <a:off x="4999686" y="1232774"/>
                <a:ext cx="636278" cy="0"/>
              </a:xfrm>
              <a:prstGeom prst="line">
                <a:avLst/>
              </a:prstGeom>
              <a:ln w="15875" cap="rnd">
                <a:solidFill>
                  <a:srgbClr val="A8B7C4"/>
                </a:solidFill>
                <a:prstDash val="sysDot"/>
                <a:round/>
                <a:headEnd type="oval"/>
              </a:ln>
            </p:spPr>
            <p:style>
              <a:lnRef idx="1">
                <a:schemeClr val="accent1"/>
              </a:lnRef>
              <a:fillRef idx="0">
                <a:schemeClr val="accent1"/>
              </a:fillRef>
              <a:effectRef idx="0">
                <a:schemeClr val="accent1"/>
              </a:effectRef>
              <a:fontRef idx="minor">
                <a:schemeClr val="tx1"/>
              </a:fontRef>
            </p:style>
          </p:cxnSp>
          <p:sp>
            <p:nvSpPr>
              <p:cNvPr id="15" name="文本框 26"/>
              <p:cNvSpPr txBox="1"/>
              <p:nvPr/>
            </p:nvSpPr>
            <p:spPr>
              <a:xfrm>
                <a:off x="5643172" y="887129"/>
                <a:ext cx="1775483" cy="830997"/>
              </a:xfrm>
              <a:prstGeom prst="rect">
                <a:avLst/>
              </a:prstGeom>
              <a:noFill/>
            </p:spPr>
            <p:txBody>
              <a:bodyPr wrap="square" rtlCol="0">
                <a:spAutoFit/>
              </a:bodyPr>
              <a:lstStyle/>
              <a:p>
                <a:r>
                  <a:rPr lang="zh-CN" altLang="en-US" sz="1600" dirty="0">
                    <a:solidFill>
                      <a:srgbClr val="39444A"/>
                    </a:solidFill>
                    <a:cs typeface="+mn-ea"/>
                    <a:sym typeface="+mn-lt"/>
                  </a:rPr>
                  <a:t>The manufacturing industry accounts </a:t>
                </a:r>
                <a:r>
                  <a:rPr lang="zh-CN" altLang="en-US" sz="1600" dirty="0" smtClean="0">
                    <a:solidFill>
                      <a:srgbClr val="39444A"/>
                    </a:solidFill>
                    <a:cs typeface="+mn-ea"/>
                    <a:sym typeface="+mn-lt"/>
                  </a:rPr>
                  <a:t>for </a:t>
                </a:r>
                <a:r>
                  <a:rPr lang="en-US" altLang="zh-CN" sz="1600" dirty="0" smtClean="0">
                    <a:solidFill>
                      <a:srgbClr val="39444A"/>
                    </a:solidFill>
                    <a:cs typeface="+mn-ea"/>
                    <a:sym typeface="+mn-lt"/>
                  </a:rPr>
                  <a:t>34.7%</a:t>
                </a:r>
              </a:p>
            </p:txBody>
          </p:sp>
        </p:grpSp>
        <p:grpSp>
          <p:nvGrpSpPr>
            <p:cNvPr id="16" name="Group 15"/>
            <p:cNvGrpSpPr/>
            <p:nvPr/>
          </p:nvGrpSpPr>
          <p:grpSpPr>
            <a:xfrm>
              <a:off x="5174853" y="2824794"/>
              <a:ext cx="2283093" cy="1077218"/>
              <a:chOff x="5148063" y="799859"/>
              <a:chExt cx="2283093" cy="1077218"/>
            </a:xfrm>
          </p:grpSpPr>
          <p:cxnSp>
            <p:nvCxnSpPr>
              <p:cNvPr id="17" name="直接连接符 36"/>
              <p:cNvCxnSpPr/>
              <p:nvPr/>
            </p:nvCxnSpPr>
            <p:spPr>
              <a:xfrm flipH="1" flipV="1">
                <a:off x="5148063" y="1222642"/>
                <a:ext cx="657513" cy="6676"/>
              </a:xfrm>
              <a:prstGeom prst="line">
                <a:avLst/>
              </a:prstGeom>
              <a:ln w="15875" cap="rnd">
                <a:solidFill>
                  <a:srgbClr val="A8B7C4"/>
                </a:solidFill>
                <a:prstDash val="sysDot"/>
                <a:round/>
                <a:headEnd type="oval"/>
              </a:ln>
            </p:spPr>
            <p:style>
              <a:lnRef idx="1">
                <a:schemeClr val="accent1"/>
              </a:lnRef>
              <a:fillRef idx="0">
                <a:schemeClr val="accent1"/>
              </a:fillRef>
              <a:effectRef idx="0">
                <a:schemeClr val="accent1"/>
              </a:effectRef>
              <a:fontRef idx="minor">
                <a:schemeClr val="tx1"/>
              </a:fontRef>
            </p:style>
          </p:cxnSp>
          <p:sp>
            <p:nvSpPr>
              <p:cNvPr id="18" name="文本框 26"/>
              <p:cNvSpPr txBox="1"/>
              <p:nvPr/>
            </p:nvSpPr>
            <p:spPr>
              <a:xfrm>
                <a:off x="5845818" y="799859"/>
                <a:ext cx="1585338" cy="1077218"/>
              </a:xfrm>
              <a:prstGeom prst="rect">
                <a:avLst/>
              </a:prstGeom>
              <a:noFill/>
            </p:spPr>
            <p:txBody>
              <a:bodyPr wrap="square" rtlCol="0">
                <a:spAutoFit/>
              </a:bodyPr>
              <a:lstStyle/>
              <a:p>
                <a:r>
                  <a:rPr lang="zh-CN" altLang="en-US" sz="1600" dirty="0">
                    <a:solidFill>
                      <a:srgbClr val="39444A"/>
                    </a:solidFill>
                    <a:cs typeface="+mn-ea"/>
                    <a:sym typeface="+mn-lt"/>
                  </a:rPr>
                  <a:t>Capital construction accounts </a:t>
                </a:r>
                <a:r>
                  <a:rPr lang="zh-CN" altLang="en-US" sz="1600" dirty="0" smtClean="0">
                    <a:solidFill>
                      <a:srgbClr val="39444A"/>
                    </a:solidFill>
                    <a:cs typeface="+mn-ea"/>
                    <a:sym typeface="+mn-lt"/>
                  </a:rPr>
                  <a:t>for </a:t>
                </a:r>
                <a:r>
                  <a:rPr lang="en-US" altLang="zh-CN" sz="1600" dirty="0" smtClean="0">
                    <a:solidFill>
                      <a:srgbClr val="39444A"/>
                    </a:solidFill>
                    <a:cs typeface="+mn-ea"/>
                    <a:sym typeface="+mn-lt"/>
                  </a:rPr>
                  <a:t>20.4%</a:t>
                </a:r>
              </a:p>
            </p:txBody>
          </p:sp>
        </p:grpSp>
        <p:grpSp>
          <p:nvGrpSpPr>
            <p:cNvPr id="19" name="Group 18"/>
            <p:cNvGrpSpPr/>
            <p:nvPr/>
          </p:nvGrpSpPr>
          <p:grpSpPr>
            <a:xfrm>
              <a:off x="852487" y="1014555"/>
              <a:ext cx="2434807" cy="830997"/>
              <a:chOff x="5860341" y="746529"/>
              <a:chExt cx="3061392" cy="830997"/>
            </a:xfrm>
          </p:grpSpPr>
          <p:cxnSp>
            <p:nvCxnSpPr>
              <p:cNvPr id="20" name="直接连接符 36"/>
              <p:cNvCxnSpPr/>
              <p:nvPr/>
            </p:nvCxnSpPr>
            <p:spPr>
              <a:xfrm>
                <a:off x="8016344" y="1213302"/>
                <a:ext cx="905389" cy="0"/>
              </a:xfrm>
              <a:prstGeom prst="line">
                <a:avLst/>
              </a:prstGeom>
              <a:ln w="15875" cap="rnd">
                <a:solidFill>
                  <a:srgbClr val="A8B7C4"/>
                </a:solidFill>
                <a:prstDash val="sysDot"/>
                <a:round/>
                <a:headEnd type="oval"/>
              </a:ln>
            </p:spPr>
            <p:style>
              <a:lnRef idx="1">
                <a:schemeClr val="accent1"/>
              </a:lnRef>
              <a:fillRef idx="0">
                <a:schemeClr val="accent1"/>
              </a:fillRef>
              <a:effectRef idx="0">
                <a:schemeClr val="accent1"/>
              </a:effectRef>
              <a:fontRef idx="minor">
                <a:schemeClr val="tx1"/>
              </a:fontRef>
            </p:style>
          </p:cxnSp>
          <p:sp>
            <p:nvSpPr>
              <p:cNvPr id="21" name="文本框 26"/>
              <p:cNvSpPr txBox="1"/>
              <p:nvPr/>
            </p:nvSpPr>
            <p:spPr>
              <a:xfrm>
                <a:off x="5860341" y="746529"/>
                <a:ext cx="2252308" cy="830997"/>
              </a:xfrm>
              <a:prstGeom prst="rect">
                <a:avLst/>
              </a:prstGeom>
              <a:noFill/>
            </p:spPr>
            <p:txBody>
              <a:bodyPr wrap="square" rtlCol="0">
                <a:spAutoFit/>
              </a:bodyPr>
              <a:lstStyle/>
              <a:p>
                <a:r>
                  <a:rPr lang="zh-CN" altLang="en-US" sz="1600" dirty="0">
                    <a:solidFill>
                      <a:srgbClr val="39444A"/>
                    </a:solidFill>
                    <a:cs typeface="+mn-ea"/>
                    <a:sym typeface="+mn-lt"/>
                  </a:rPr>
                  <a:t>The service industry accounts </a:t>
                </a:r>
                <a:r>
                  <a:rPr lang="zh-CN" altLang="en-US" sz="1600" dirty="0" smtClean="0">
                    <a:solidFill>
                      <a:srgbClr val="39444A"/>
                    </a:solidFill>
                    <a:cs typeface="+mn-ea"/>
                    <a:sym typeface="+mn-lt"/>
                  </a:rPr>
                  <a:t>for </a:t>
                </a:r>
                <a:r>
                  <a:rPr lang="en-US" altLang="zh-CN" sz="1600" dirty="0" smtClean="0">
                    <a:solidFill>
                      <a:srgbClr val="39444A"/>
                    </a:solidFill>
                    <a:cs typeface="+mn-ea"/>
                    <a:sym typeface="+mn-lt"/>
                  </a:rPr>
                  <a:t>12.6%</a:t>
                </a:r>
              </a:p>
            </p:txBody>
          </p:sp>
        </p:grpSp>
      </p:grpSp>
      <p:grpSp>
        <p:nvGrpSpPr>
          <p:cNvPr id="37" name="Group 36"/>
          <p:cNvGrpSpPr/>
          <p:nvPr/>
        </p:nvGrpSpPr>
        <p:grpSpPr>
          <a:xfrm>
            <a:off x="324008" y="3573016"/>
            <a:ext cx="4320000" cy="2993091"/>
            <a:chOff x="2123728" y="3573016"/>
            <a:chExt cx="4320000" cy="2993091"/>
          </a:xfrm>
        </p:grpSpPr>
        <p:graphicFrame>
          <p:nvGraphicFramePr>
            <p:cNvPr id="12" name="图表 6"/>
            <p:cNvGraphicFramePr>
              <a:graphicFrameLocks/>
            </p:cNvGraphicFramePr>
            <p:nvPr>
              <p:extLst>
                <p:ext uri="{D42A27DB-BD31-4B8C-83A1-F6EECF244321}">
                  <p14:modId xmlns:p14="http://schemas.microsoft.com/office/powerpoint/2010/main" val="3588637517"/>
                </p:ext>
              </p:extLst>
            </p:nvPr>
          </p:nvGraphicFramePr>
          <p:xfrm>
            <a:off x="2123728" y="3903902"/>
            <a:ext cx="4320000" cy="2662205"/>
          </p:xfrm>
          <a:graphic>
            <a:graphicData uri="http://schemas.openxmlformats.org/drawingml/2006/chart">
              <c:chart xmlns:c="http://schemas.openxmlformats.org/drawingml/2006/chart" xmlns:r="http://schemas.openxmlformats.org/officeDocument/2006/relationships" r:id="rId6"/>
            </a:graphicData>
          </a:graphic>
        </p:graphicFrame>
        <p:sp>
          <p:nvSpPr>
            <p:cNvPr id="24" name="TextBox 23"/>
            <p:cNvSpPr txBox="1"/>
            <p:nvPr/>
          </p:nvSpPr>
          <p:spPr>
            <a:xfrm>
              <a:off x="2123728" y="3573016"/>
              <a:ext cx="4176464" cy="584775"/>
            </a:xfrm>
            <a:prstGeom prst="rect">
              <a:avLst/>
            </a:prstGeom>
            <a:noFill/>
          </p:spPr>
          <p:txBody>
            <a:bodyPr wrap="square" rtlCol="0">
              <a:spAutoFit/>
            </a:bodyPr>
            <a:lstStyle/>
            <a:p>
              <a:pPr algn="ctr"/>
              <a:r>
                <a:rPr lang="zh-CN" altLang="en-US" sz="1600" dirty="0" smtClean="0">
                  <a:solidFill>
                    <a:srgbClr val="3B454B"/>
                  </a:solidFill>
                  <a:cs typeface="+mn-ea"/>
                  <a:sym typeface="+mn-lt"/>
                </a:rPr>
                <a:t>Real estate sales volume and development investment continue to decline</a:t>
              </a:r>
              <a:endParaRPr lang="en-US" sz="1600" dirty="0">
                <a:solidFill>
                  <a:srgbClr val="3B454B"/>
                </a:solidFill>
                <a:cs typeface="+mn-ea"/>
                <a:sym typeface="+mn-lt"/>
              </a:endParaRPr>
            </a:p>
          </p:txBody>
        </p:sp>
      </p:grpSp>
      <p:sp>
        <p:nvSpPr>
          <p:cNvPr id="38" name="TextBox 37"/>
          <p:cNvSpPr txBox="1"/>
          <p:nvPr/>
        </p:nvSpPr>
        <p:spPr>
          <a:xfrm>
            <a:off x="1080092" y="2046822"/>
            <a:ext cx="2664296" cy="1477328"/>
          </a:xfrm>
          <a:prstGeom prst="rect">
            <a:avLst/>
          </a:prstGeom>
          <a:noFill/>
        </p:spPr>
        <p:txBody>
          <a:bodyPr wrap="square" rtlCol="0">
            <a:spAutoFit/>
          </a:bodyPr>
          <a:lstStyle/>
          <a:p>
            <a:r>
              <a:rPr lang="zh-CN" altLang="en-US" dirty="0" smtClean="0">
                <a:solidFill>
                  <a:srgbClr val="1084D2"/>
                </a:solidFill>
                <a:cs typeface="+mn-ea"/>
                <a:sym typeface="+mn-lt"/>
              </a:rPr>
              <a:t>The real estate market reaches an inflection point</a:t>
            </a:r>
            <a:endParaRPr lang="en-US" altLang="zh-CN" dirty="0" smtClean="0">
              <a:solidFill>
                <a:srgbClr val="1084D2"/>
              </a:solidFill>
              <a:cs typeface="+mn-ea"/>
              <a:sym typeface="+mn-lt"/>
            </a:endParaRPr>
          </a:p>
          <a:p>
            <a:r>
              <a:rPr lang="zh-CN" altLang="en-US" dirty="0" smtClean="0">
                <a:solidFill>
                  <a:srgbClr val="1084D2"/>
                </a:solidFill>
                <a:cs typeface="+mn-ea"/>
                <a:sym typeface="+mn-lt"/>
              </a:rPr>
              <a:t>Sales are falling</a:t>
            </a:r>
            <a:endParaRPr lang="en-US" altLang="zh-CN" dirty="0" smtClean="0">
              <a:solidFill>
                <a:srgbClr val="1084D2"/>
              </a:solidFill>
              <a:cs typeface="+mn-ea"/>
              <a:sym typeface="+mn-lt"/>
            </a:endParaRPr>
          </a:p>
          <a:p>
            <a:r>
              <a:rPr lang="zh-CN" altLang="en-US" dirty="0">
                <a:solidFill>
                  <a:srgbClr val="1084D2"/>
                </a:solidFill>
                <a:cs typeface="+mn-ea"/>
                <a:sym typeface="+mn-lt"/>
              </a:rPr>
              <a:t>Real estate investment growth rate slows down</a:t>
            </a:r>
            <a:endParaRPr lang="en-US" dirty="0">
              <a:solidFill>
                <a:srgbClr val="1084D2"/>
              </a:solidFill>
              <a:cs typeface="+mn-ea"/>
              <a:sym typeface="+mn-lt"/>
            </a:endParaRPr>
          </a:p>
        </p:txBody>
      </p:sp>
      <p:sp>
        <p:nvSpPr>
          <p:cNvPr id="41" name="TextBox 40"/>
          <p:cNvSpPr txBox="1"/>
          <p:nvPr/>
        </p:nvSpPr>
        <p:spPr>
          <a:xfrm>
            <a:off x="5008362" y="4693786"/>
            <a:ext cx="3960440" cy="646331"/>
          </a:xfrm>
          <a:prstGeom prst="rect">
            <a:avLst/>
          </a:prstGeom>
          <a:noFill/>
        </p:spPr>
        <p:txBody>
          <a:bodyPr wrap="square" rtlCol="0">
            <a:spAutoFit/>
          </a:bodyPr>
          <a:lstStyle/>
          <a:p>
            <a:r>
              <a:rPr lang="zh-CN" altLang="en-US" dirty="0" smtClean="0">
                <a:solidFill>
                  <a:srgbClr val="3B454B"/>
                </a:solidFill>
                <a:cs typeface="+mn-ea"/>
                <a:sym typeface="+mn-lt"/>
              </a:rPr>
              <a:t>The decline of real estate market drags down the investment growth rate</a:t>
            </a:r>
            <a:endParaRPr lang="en-US" altLang="zh-CN" dirty="0" smtClean="0">
              <a:solidFill>
                <a:srgbClr val="3B454B"/>
              </a:solidFill>
              <a:cs typeface="+mn-ea"/>
              <a:sym typeface="+mn-lt"/>
            </a:endParaRPr>
          </a:p>
        </p:txBody>
      </p:sp>
      <p:sp>
        <p:nvSpPr>
          <p:cNvPr id="25" name="TextBox 24"/>
          <p:cNvSpPr txBox="1"/>
          <p:nvPr/>
        </p:nvSpPr>
        <p:spPr>
          <a:xfrm>
            <a:off x="1475656" y="6309320"/>
            <a:ext cx="1008112" cy="215444"/>
          </a:xfrm>
          <a:prstGeom prst="rect">
            <a:avLst/>
          </a:prstGeom>
          <a:solidFill>
            <a:srgbClr val="F2F2F2"/>
          </a:solidFill>
        </p:spPr>
        <p:txBody>
          <a:bodyPr wrap="square" rtlCol="0">
            <a:spAutoFit/>
          </a:bodyPr>
          <a:lstStyle/>
          <a:p>
            <a:r>
              <a:rPr lang="en-US" altLang="zh-CN" sz="800" dirty="0" smtClean="0"/>
              <a:t>Real estate sales</a:t>
            </a:r>
            <a:endParaRPr lang="zh-CN" altLang="en-US" sz="800" dirty="0"/>
          </a:p>
        </p:txBody>
      </p:sp>
      <p:sp>
        <p:nvSpPr>
          <p:cNvPr id="26" name="TextBox 25"/>
          <p:cNvSpPr txBox="1"/>
          <p:nvPr/>
        </p:nvSpPr>
        <p:spPr>
          <a:xfrm>
            <a:off x="3059832" y="6309320"/>
            <a:ext cx="1008112" cy="338554"/>
          </a:xfrm>
          <a:prstGeom prst="rect">
            <a:avLst/>
          </a:prstGeom>
          <a:solidFill>
            <a:srgbClr val="F2F2F2"/>
          </a:solidFill>
        </p:spPr>
        <p:txBody>
          <a:bodyPr wrap="square" rtlCol="0">
            <a:spAutoFit/>
          </a:bodyPr>
          <a:lstStyle/>
          <a:p>
            <a:r>
              <a:rPr lang="en-US" altLang="zh-CN" sz="800" dirty="0" smtClean="0"/>
              <a:t>Real estate investment</a:t>
            </a:r>
            <a:endParaRPr lang="zh-CN" altLang="en-US" sz="800" dirty="0"/>
          </a:p>
        </p:txBody>
      </p:sp>
    </p:spTree>
    <p:extLst>
      <p:ext uri="{BB962C8B-B14F-4D97-AF65-F5344CB8AC3E}">
        <p14:creationId xmlns:p14="http://schemas.microsoft.com/office/powerpoint/2010/main" val="43813533"/>
      </p:ext>
    </p:extLst>
  </p:cSld>
  <p:clrMapOvr>
    <a:masterClrMapping/>
  </p:clrMapOvr>
  <p:transition spd="med" advClick="0" advTm="75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38"/>
          <p:cNvSpPr txBox="1"/>
          <p:nvPr/>
        </p:nvSpPr>
        <p:spPr>
          <a:xfrm>
            <a:off x="439139" y="82950"/>
            <a:ext cx="7786314" cy="707886"/>
          </a:xfrm>
          <a:prstGeom prst="rect">
            <a:avLst/>
          </a:prstGeom>
          <a:noFill/>
        </p:spPr>
        <p:txBody>
          <a:bodyPr wrap="square" rtlCol="0">
            <a:spAutoFit/>
          </a:bodyPr>
          <a:lstStyle/>
          <a:p>
            <a:r>
              <a:rPr lang="zh-CN" altLang="en-US" sz="2000" b="1" dirty="0">
                <a:solidFill>
                  <a:srgbClr val="1084D2"/>
                </a:solidFill>
                <a:cs typeface="+mn-ea"/>
                <a:sym typeface="+mn-lt"/>
              </a:rPr>
              <a:t>Domestic macroscopic view</a:t>
            </a:r>
            <a:r>
              <a:rPr lang="zh-CN" altLang="en-US" sz="2000" b="1" dirty="0" smtClean="0">
                <a:solidFill>
                  <a:srgbClr val="1084D2"/>
                </a:solidFill>
                <a:cs typeface="+mn-ea"/>
                <a:sym typeface="+mn-lt"/>
              </a:rPr>
              <a:t>:</a:t>
            </a:r>
            <a:endParaRPr lang="en-US" altLang="zh-CN" sz="2000" b="1" dirty="0" smtClean="0">
              <a:solidFill>
                <a:srgbClr val="1084D2"/>
              </a:solidFill>
              <a:cs typeface="+mn-ea"/>
              <a:sym typeface="+mn-lt"/>
            </a:endParaRPr>
          </a:p>
          <a:p>
            <a:r>
              <a:rPr lang="en-US" altLang="ja-JP" sz="2000" b="1" dirty="0" smtClean="0">
                <a:solidFill>
                  <a:schemeClr val="tx1">
                    <a:lumMod val="65000"/>
                    <a:lumOff val="35000"/>
                  </a:schemeClr>
                </a:solidFill>
                <a:cs typeface="+mn-ea"/>
                <a:sym typeface="+mn-lt"/>
              </a:rPr>
              <a:t>E</a:t>
            </a:r>
            <a:r>
              <a:rPr lang="zh-CN" altLang="en-US" sz="2000" b="1" dirty="0" smtClean="0">
                <a:solidFill>
                  <a:schemeClr val="tx1">
                    <a:lumMod val="65000"/>
                    <a:lumOff val="35000"/>
                  </a:schemeClr>
                </a:solidFill>
                <a:cs typeface="+mn-ea"/>
                <a:sym typeface="+mn-lt"/>
              </a:rPr>
              <a:t>nd of the era of investment-led growth</a:t>
            </a:r>
          </a:p>
        </p:txBody>
      </p:sp>
      <p:grpSp>
        <p:nvGrpSpPr>
          <p:cNvPr id="6" name="Group 35"/>
          <p:cNvGrpSpPr/>
          <p:nvPr/>
        </p:nvGrpSpPr>
        <p:grpSpPr>
          <a:xfrm>
            <a:off x="2051722" y="980728"/>
            <a:ext cx="7092278" cy="3177063"/>
            <a:chOff x="587861" y="836712"/>
            <a:chExt cx="7092278" cy="3177063"/>
          </a:xfrm>
        </p:grpSpPr>
        <p:graphicFrame>
          <p:nvGraphicFramePr>
            <p:cNvPr id="7" name="图表 8"/>
            <p:cNvGraphicFramePr>
              <a:graphicFrameLocks/>
            </p:cNvGraphicFramePr>
            <p:nvPr>
              <p:extLst>
                <p:ext uri="{D42A27DB-BD31-4B8C-83A1-F6EECF244321}">
                  <p14:modId xmlns:p14="http://schemas.microsoft.com/office/powerpoint/2010/main" val="2918202234"/>
                </p:ext>
              </p:extLst>
            </p:nvPr>
          </p:nvGraphicFramePr>
          <p:xfrm>
            <a:off x="2855486" y="836712"/>
            <a:ext cx="2952088" cy="2808000"/>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12"/>
            <p:cNvGrpSpPr/>
            <p:nvPr/>
          </p:nvGrpSpPr>
          <p:grpSpPr>
            <a:xfrm>
              <a:off x="5268379" y="1268760"/>
              <a:ext cx="2411760" cy="830997"/>
              <a:chOff x="4999686" y="1016750"/>
              <a:chExt cx="2411760" cy="830997"/>
            </a:xfrm>
          </p:grpSpPr>
          <p:cxnSp>
            <p:nvCxnSpPr>
              <p:cNvPr id="15" name="直接连接符 36"/>
              <p:cNvCxnSpPr/>
              <p:nvPr/>
            </p:nvCxnSpPr>
            <p:spPr>
              <a:xfrm flipH="1">
                <a:off x="4999686" y="1232774"/>
                <a:ext cx="636278" cy="0"/>
              </a:xfrm>
              <a:prstGeom prst="line">
                <a:avLst/>
              </a:prstGeom>
              <a:ln w="15875" cap="rnd">
                <a:solidFill>
                  <a:srgbClr val="A8B7C4"/>
                </a:solidFill>
                <a:prstDash val="sysDot"/>
                <a:round/>
                <a:headEnd type="oval"/>
              </a:ln>
            </p:spPr>
            <p:style>
              <a:lnRef idx="1">
                <a:schemeClr val="accent1"/>
              </a:lnRef>
              <a:fillRef idx="0">
                <a:schemeClr val="accent1"/>
              </a:fillRef>
              <a:effectRef idx="0">
                <a:schemeClr val="accent1"/>
              </a:effectRef>
              <a:fontRef idx="minor">
                <a:schemeClr val="tx1"/>
              </a:fontRef>
            </p:style>
          </p:cxnSp>
          <p:sp>
            <p:nvSpPr>
              <p:cNvPr id="16" name="文本框 26"/>
              <p:cNvSpPr txBox="1"/>
              <p:nvPr/>
            </p:nvSpPr>
            <p:spPr>
              <a:xfrm>
                <a:off x="5635963" y="1016750"/>
                <a:ext cx="1775483" cy="830997"/>
              </a:xfrm>
              <a:prstGeom prst="rect">
                <a:avLst/>
              </a:prstGeom>
              <a:noFill/>
            </p:spPr>
            <p:txBody>
              <a:bodyPr wrap="square" rtlCol="0">
                <a:spAutoFit/>
              </a:bodyPr>
              <a:lstStyle/>
              <a:p>
                <a:r>
                  <a:rPr lang="zh-CN" altLang="en-US" sz="1600" dirty="0">
                    <a:solidFill>
                      <a:srgbClr val="39444A"/>
                    </a:solidFill>
                    <a:cs typeface="+mn-ea"/>
                    <a:sym typeface="+mn-lt"/>
                  </a:rPr>
                  <a:t>The manufacturing industry accounts </a:t>
                </a:r>
                <a:r>
                  <a:rPr lang="zh-CN" altLang="en-US" sz="1600" dirty="0" smtClean="0">
                    <a:solidFill>
                      <a:srgbClr val="39444A"/>
                    </a:solidFill>
                    <a:cs typeface="+mn-ea"/>
                    <a:sym typeface="+mn-lt"/>
                  </a:rPr>
                  <a:t>for </a:t>
                </a:r>
                <a:r>
                  <a:rPr lang="en-US" altLang="zh-CN" sz="1600" dirty="0" smtClean="0">
                    <a:solidFill>
                      <a:srgbClr val="39444A"/>
                    </a:solidFill>
                    <a:cs typeface="+mn-ea"/>
                    <a:sym typeface="+mn-lt"/>
                  </a:rPr>
                  <a:t>34.7%</a:t>
                </a:r>
              </a:p>
            </p:txBody>
          </p:sp>
        </p:grpSp>
        <p:grpSp>
          <p:nvGrpSpPr>
            <p:cNvPr id="9" name="Group 15"/>
            <p:cNvGrpSpPr/>
            <p:nvPr/>
          </p:nvGrpSpPr>
          <p:grpSpPr>
            <a:xfrm>
              <a:off x="5174853" y="2936557"/>
              <a:ext cx="2248903" cy="1077218"/>
              <a:chOff x="5148063" y="911622"/>
              <a:chExt cx="2248903" cy="1077218"/>
            </a:xfrm>
          </p:grpSpPr>
          <p:cxnSp>
            <p:nvCxnSpPr>
              <p:cNvPr id="13" name="直接连接符 36"/>
              <p:cNvCxnSpPr/>
              <p:nvPr/>
            </p:nvCxnSpPr>
            <p:spPr>
              <a:xfrm flipH="1" flipV="1">
                <a:off x="5148063" y="1222642"/>
                <a:ext cx="657513" cy="6676"/>
              </a:xfrm>
              <a:prstGeom prst="line">
                <a:avLst/>
              </a:prstGeom>
              <a:ln w="15875" cap="rnd">
                <a:solidFill>
                  <a:srgbClr val="A8B7C4"/>
                </a:solidFill>
                <a:prstDash val="sysDot"/>
                <a:round/>
                <a:headEnd type="oval"/>
              </a:ln>
            </p:spPr>
            <p:style>
              <a:lnRef idx="1">
                <a:schemeClr val="accent1"/>
              </a:lnRef>
              <a:fillRef idx="0">
                <a:schemeClr val="accent1"/>
              </a:fillRef>
              <a:effectRef idx="0">
                <a:schemeClr val="accent1"/>
              </a:effectRef>
              <a:fontRef idx="minor">
                <a:schemeClr val="tx1"/>
              </a:fontRef>
            </p:style>
          </p:cxnSp>
          <p:sp>
            <p:nvSpPr>
              <p:cNvPr id="14" name="文本框 26"/>
              <p:cNvSpPr txBox="1"/>
              <p:nvPr/>
            </p:nvSpPr>
            <p:spPr>
              <a:xfrm>
                <a:off x="5811628" y="911622"/>
                <a:ext cx="1585338" cy="1077218"/>
              </a:xfrm>
              <a:prstGeom prst="rect">
                <a:avLst/>
              </a:prstGeom>
              <a:noFill/>
            </p:spPr>
            <p:txBody>
              <a:bodyPr wrap="square" rtlCol="0">
                <a:spAutoFit/>
              </a:bodyPr>
              <a:lstStyle/>
              <a:p>
                <a:r>
                  <a:rPr lang="zh-CN" altLang="en-US" sz="1600" dirty="0">
                    <a:solidFill>
                      <a:srgbClr val="39444A"/>
                    </a:solidFill>
                    <a:cs typeface="+mn-ea"/>
                    <a:sym typeface="+mn-lt"/>
                  </a:rPr>
                  <a:t>Capital construction accounts </a:t>
                </a:r>
                <a:r>
                  <a:rPr lang="zh-CN" altLang="en-US" sz="1600" dirty="0" smtClean="0">
                    <a:solidFill>
                      <a:srgbClr val="39444A"/>
                    </a:solidFill>
                    <a:cs typeface="+mn-ea"/>
                    <a:sym typeface="+mn-lt"/>
                  </a:rPr>
                  <a:t>for </a:t>
                </a:r>
                <a:r>
                  <a:rPr lang="en-US" altLang="zh-CN" sz="1600" dirty="0" smtClean="0">
                    <a:solidFill>
                      <a:srgbClr val="39444A"/>
                    </a:solidFill>
                    <a:cs typeface="+mn-ea"/>
                    <a:sym typeface="+mn-lt"/>
                  </a:rPr>
                  <a:t>20.4%</a:t>
                </a:r>
              </a:p>
            </p:txBody>
          </p:sp>
        </p:grpSp>
        <p:grpSp>
          <p:nvGrpSpPr>
            <p:cNvPr id="10" name="Group 18"/>
            <p:cNvGrpSpPr/>
            <p:nvPr/>
          </p:nvGrpSpPr>
          <p:grpSpPr>
            <a:xfrm>
              <a:off x="587861" y="1312051"/>
              <a:ext cx="2699433" cy="584775"/>
              <a:chOff x="5527615" y="1044025"/>
              <a:chExt cx="3394118" cy="584775"/>
            </a:xfrm>
          </p:grpSpPr>
          <p:cxnSp>
            <p:nvCxnSpPr>
              <p:cNvPr id="11" name="直接连接符 36"/>
              <p:cNvCxnSpPr/>
              <p:nvPr/>
            </p:nvCxnSpPr>
            <p:spPr>
              <a:xfrm>
                <a:off x="8016344" y="1213302"/>
                <a:ext cx="905389" cy="0"/>
              </a:xfrm>
              <a:prstGeom prst="line">
                <a:avLst/>
              </a:prstGeom>
              <a:ln w="15875" cap="rnd">
                <a:solidFill>
                  <a:srgbClr val="A8B7C4"/>
                </a:solidFill>
                <a:prstDash val="sysDot"/>
                <a:round/>
                <a:headEnd type="oval"/>
              </a:ln>
            </p:spPr>
            <p:style>
              <a:lnRef idx="1">
                <a:schemeClr val="accent1"/>
              </a:lnRef>
              <a:fillRef idx="0">
                <a:schemeClr val="accent1"/>
              </a:fillRef>
              <a:effectRef idx="0">
                <a:schemeClr val="accent1"/>
              </a:effectRef>
              <a:fontRef idx="minor">
                <a:schemeClr val="tx1"/>
              </a:fontRef>
            </p:style>
          </p:cxnSp>
          <p:sp>
            <p:nvSpPr>
              <p:cNvPr id="12" name="文本框 26"/>
              <p:cNvSpPr txBox="1"/>
              <p:nvPr/>
            </p:nvSpPr>
            <p:spPr>
              <a:xfrm>
                <a:off x="5527615" y="1044025"/>
                <a:ext cx="2564888" cy="584775"/>
              </a:xfrm>
              <a:prstGeom prst="rect">
                <a:avLst/>
              </a:prstGeom>
              <a:noFill/>
            </p:spPr>
            <p:txBody>
              <a:bodyPr wrap="square" rtlCol="0">
                <a:spAutoFit/>
              </a:bodyPr>
              <a:lstStyle/>
              <a:p>
                <a:r>
                  <a:rPr lang="zh-CN" altLang="en-US" sz="1600" dirty="0">
                    <a:solidFill>
                      <a:srgbClr val="39444A"/>
                    </a:solidFill>
                    <a:cs typeface="+mn-ea"/>
                    <a:sym typeface="+mn-lt"/>
                  </a:rPr>
                  <a:t>The service industry accounts </a:t>
                </a:r>
                <a:r>
                  <a:rPr lang="zh-CN" altLang="en-US" sz="1600" dirty="0" smtClean="0">
                    <a:solidFill>
                      <a:srgbClr val="39444A"/>
                    </a:solidFill>
                    <a:cs typeface="+mn-ea"/>
                    <a:sym typeface="+mn-lt"/>
                  </a:rPr>
                  <a:t>for </a:t>
                </a:r>
                <a:r>
                  <a:rPr lang="en-US" altLang="zh-CN" sz="1600" dirty="0" smtClean="0">
                    <a:solidFill>
                      <a:srgbClr val="39444A"/>
                    </a:solidFill>
                    <a:cs typeface="+mn-ea"/>
                    <a:sym typeface="+mn-lt"/>
                  </a:rPr>
                  <a:t>12.6%</a:t>
                </a:r>
              </a:p>
            </p:txBody>
          </p:sp>
        </p:grpSp>
      </p:grpSp>
      <p:sp>
        <p:nvSpPr>
          <p:cNvPr id="19" name="TextBox 18"/>
          <p:cNvSpPr txBox="1"/>
          <p:nvPr/>
        </p:nvSpPr>
        <p:spPr>
          <a:xfrm>
            <a:off x="324008" y="3573016"/>
            <a:ext cx="4176464" cy="584775"/>
          </a:xfrm>
          <a:prstGeom prst="rect">
            <a:avLst/>
          </a:prstGeom>
          <a:noFill/>
        </p:spPr>
        <p:txBody>
          <a:bodyPr wrap="square" rtlCol="0">
            <a:spAutoFit/>
          </a:bodyPr>
          <a:lstStyle/>
          <a:p>
            <a:pPr algn="ctr"/>
            <a:r>
              <a:rPr lang="zh-CN" altLang="en-US" sz="1600" dirty="0" smtClean="0">
                <a:solidFill>
                  <a:srgbClr val="3B454B"/>
                </a:solidFill>
                <a:cs typeface="+mn-ea"/>
                <a:sym typeface="+mn-lt"/>
              </a:rPr>
              <a:t>Real estate sales volume and development investment continue to decline</a:t>
            </a:r>
            <a:endParaRPr lang="en-US" sz="1600" dirty="0">
              <a:solidFill>
                <a:srgbClr val="3B454B"/>
              </a:solidFill>
              <a:cs typeface="+mn-ea"/>
              <a:sym typeface="+mn-lt"/>
            </a:endParaRPr>
          </a:p>
        </p:txBody>
      </p:sp>
      <p:sp>
        <p:nvSpPr>
          <p:cNvPr id="20" name="TextBox 19"/>
          <p:cNvSpPr txBox="1"/>
          <p:nvPr/>
        </p:nvSpPr>
        <p:spPr>
          <a:xfrm>
            <a:off x="1080092" y="2204864"/>
            <a:ext cx="2664296" cy="1477328"/>
          </a:xfrm>
          <a:prstGeom prst="rect">
            <a:avLst/>
          </a:prstGeom>
          <a:noFill/>
        </p:spPr>
        <p:txBody>
          <a:bodyPr wrap="square" rtlCol="0">
            <a:spAutoFit/>
          </a:bodyPr>
          <a:lstStyle/>
          <a:p>
            <a:r>
              <a:rPr lang="zh-CN" altLang="en-US" dirty="0" smtClean="0">
                <a:solidFill>
                  <a:srgbClr val="1084D2"/>
                </a:solidFill>
                <a:cs typeface="+mn-ea"/>
                <a:sym typeface="+mn-lt"/>
              </a:rPr>
              <a:t>The real estate market reaches an inflection point</a:t>
            </a:r>
            <a:endParaRPr lang="en-US" altLang="zh-CN" dirty="0" smtClean="0">
              <a:solidFill>
                <a:srgbClr val="1084D2"/>
              </a:solidFill>
              <a:cs typeface="+mn-ea"/>
              <a:sym typeface="+mn-lt"/>
            </a:endParaRPr>
          </a:p>
          <a:p>
            <a:r>
              <a:rPr lang="zh-CN" altLang="en-US" dirty="0" smtClean="0">
                <a:solidFill>
                  <a:srgbClr val="1084D2"/>
                </a:solidFill>
                <a:cs typeface="+mn-ea"/>
                <a:sym typeface="+mn-lt"/>
              </a:rPr>
              <a:t>Sales are falling</a:t>
            </a:r>
            <a:endParaRPr lang="en-US" altLang="zh-CN" dirty="0" smtClean="0">
              <a:solidFill>
                <a:srgbClr val="1084D2"/>
              </a:solidFill>
              <a:cs typeface="+mn-ea"/>
              <a:sym typeface="+mn-lt"/>
            </a:endParaRPr>
          </a:p>
          <a:p>
            <a:r>
              <a:rPr lang="zh-CN" altLang="en-US" dirty="0">
                <a:solidFill>
                  <a:srgbClr val="1084D2"/>
                </a:solidFill>
                <a:cs typeface="+mn-ea"/>
                <a:sym typeface="+mn-lt"/>
              </a:rPr>
              <a:t>Real estate investment growth rate slows down</a:t>
            </a:r>
            <a:endParaRPr lang="en-US" dirty="0">
              <a:solidFill>
                <a:srgbClr val="1084D2"/>
              </a:solidFill>
              <a:cs typeface="+mn-ea"/>
              <a:sym typeface="+mn-lt"/>
            </a:endParaRPr>
          </a:p>
        </p:txBody>
      </p:sp>
      <p:sp>
        <p:nvSpPr>
          <p:cNvPr id="21" name="TextBox 20"/>
          <p:cNvSpPr txBox="1"/>
          <p:nvPr/>
        </p:nvSpPr>
        <p:spPr>
          <a:xfrm>
            <a:off x="4932040" y="4693786"/>
            <a:ext cx="3293413" cy="923330"/>
          </a:xfrm>
          <a:prstGeom prst="rect">
            <a:avLst/>
          </a:prstGeom>
          <a:noFill/>
        </p:spPr>
        <p:txBody>
          <a:bodyPr wrap="square" rtlCol="0">
            <a:spAutoFit/>
          </a:bodyPr>
          <a:lstStyle/>
          <a:p>
            <a:r>
              <a:rPr lang="zh-CN" altLang="en-US" dirty="0" smtClean="0">
                <a:solidFill>
                  <a:srgbClr val="3B454B"/>
                </a:solidFill>
                <a:cs typeface="+mn-ea"/>
                <a:sym typeface="+mn-lt"/>
              </a:rPr>
              <a:t>The decline of real estate market</a:t>
            </a:r>
            <a:endParaRPr lang="en-US" altLang="zh-CN" dirty="0" smtClean="0">
              <a:solidFill>
                <a:srgbClr val="3B454B"/>
              </a:solidFill>
              <a:cs typeface="+mn-ea"/>
              <a:sym typeface="+mn-lt"/>
            </a:endParaRPr>
          </a:p>
          <a:p>
            <a:r>
              <a:rPr lang="zh-CN" altLang="en-US" dirty="0" smtClean="0">
                <a:solidFill>
                  <a:srgbClr val="3B454B"/>
                </a:solidFill>
                <a:cs typeface="+mn-ea"/>
                <a:sym typeface="+mn-lt"/>
              </a:rPr>
              <a:t>drags down the investment growth rate</a:t>
            </a:r>
            <a:endParaRPr lang="en-US" altLang="zh-CN" dirty="0" smtClean="0">
              <a:solidFill>
                <a:srgbClr val="3B454B"/>
              </a:solidFill>
              <a:cs typeface="+mn-ea"/>
              <a:sym typeface="+mn-lt"/>
            </a:endParaRPr>
          </a:p>
        </p:txBody>
      </p:sp>
      <p:graphicFrame>
        <p:nvGraphicFramePr>
          <p:cNvPr id="22" name="图表 21"/>
          <p:cNvGraphicFramePr>
            <a:graphicFrameLocks/>
          </p:cNvGraphicFramePr>
          <p:nvPr>
            <p:extLst>
              <p:ext uri="{D42A27DB-BD31-4B8C-83A1-F6EECF244321}">
                <p14:modId xmlns:p14="http://schemas.microsoft.com/office/powerpoint/2010/main" val="1284994640"/>
              </p:ext>
            </p:extLst>
          </p:nvPr>
        </p:nvGraphicFramePr>
        <p:xfrm>
          <a:off x="251520" y="3933056"/>
          <a:ext cx="4392488" cy="2924944"/>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1259632" y="6528549"/>
            <a:ext cx="1368152" cy="338554"/>
          </a:xfrm>
          <a:prstGeom prst="rect">
            <a:avLst/>
          </a:prstGeom>
          <a:solidFill>
            <a:srgbClr val="F2F2F2"/>
          </a:solidFill>
        </p:spPr>
        <p:txBody>
          <a:bodyPr wrap="square" rtlCol="0">
            <a:spAutoFit/>
          </a:bodyPr>
          <a:lstStyle/>
          <a:p>
            <a:r>
              <a:rPr lang="en-US" altLang="zh-CN" sz="800" dirty="0" smtClean="0"/>
              <a:t>Accumulative investment in real estate YoY</a:t>
            </a:r>
            <a:endParaRPr lang="zh-CN" altLang="en-US" sz="800" dirty="0"/>
          </a:p>
        </p:txBody>
      </p:sp>
    </p:spTree>
    <p:extLst>
      <p:ext uri="{BB962C8B-B14F-4D97-AF65-F5344CB8AC3E}">
        <p14:creationId xmlns:p14="http://schemas.microsoft.com/office/powerpoint/2010/main" val="3525409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38"/>
          <p:cNvSpPr txBox="1"/>
          <p:nvPr/>
        </p:nvSpPr>
        <p:spPr>
          <a:xfrm>
            <a:off x="445091" y="260648"/>
            <a:ext cx="7786314" cy="400110"/>
          </a:xfrm>
          <a:prstGeom prst="rect">
            <a:avLst/>
          </a:prstGeom>
          <a:noFill/>
        </p:spPr>
        <p:txBody>
          <a:bodyPr wrap="square" rtlCol="0">
            <a:spAutoFit/>
          </a:bodyPr>
          <a:lstStyle/>
          <a:p>
            <a:r>
              <a:rPr lang="zh-CN" altLang="en-US" sz="2000" dirty="0" smtClean="0">
                <a:solidFill>
                  <a:srgbClr val="3B444B"/>
                </a:solidFill>
                <a:cs typeface="+mn-ea"/>
                <a:sym typeface="+mn-lt"/>
              </a:rPr>
              <a:t>Growth driver has changed consumption has become the engine</a:t>
            </a:r>
          </a:p>
        </p:txBody>
      </p:sp>
      <p:grpSp>
        <p:nvGrpSpPr>
          <p:cNvPr id="22" name="Group 4"/>
          <p:cNvGrpSpPr/>
          <p:nvPr/>
        </p:nvGrpSpPr>
        <p:grpSpPr>
          <a:xfrm>
            <a:off x="827584" y="4005064"/>
            <a:ext cx="8073544" cy="2385784"/>
            <a:chOff x="827584" y="4005064"/>
            <a:chExt cx="8073544" cy="2385784"/>
          </a:xfrm>
        </p:grpSpPr>
        <p:graphicFrame>
          <p:nvGraphicFramePr>
            <p:cNvPr id="24" name="图表 4"/>
            <p:cNvGraphicFramePr>
              <a:graphicFrameLocks/>
            </p:cNvGraphicFramePr>
            <p:nvPr>
              <p:extLst>
                <p:ext uri="{D42A27DB-BD31-4B8C-83A1-F6EECF244321}">
                  <p14:modId xmlns:p14="http://schemas.microsoft.com/office/powerpoint/2010/main" val="2524195899"/>
                </p:ext>
              </p:extLst>
            </p:nvPr>
          </p:nvGraphicFramePr>
          <p:xfrm>
            <a:off x="4581128" y="4230848"/>
            <a:ext cx="4320000" cy="2160000"/>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p:cNvSpPr txBox="1"/>
            <p:nvPr/>
          </p:nvSpPr>
          <p:spPr>
            <a:xfrm>
              <a:off x="827584" y="4005064"/>
              <a:ext cx="3702013" cy="307777"/>
            </a:xfrm>
            <a:prstGeom prst="rect">
              <a:avLst/>
            </a:prstGeom>
            <a:noFill/>
          </p:spPr>
          <p:txBody>
            <a:bodyPr wrap="square" rtlCol="0">
              <a:spAutoFit/>
            </a:bodyPr>
            <a:lstStyle/>
            <a:p>
              <a:r>
                <a:rPr lang="zh-CN" altLang="en-US" sz="1400" dirty="0">
                  <a:solidFill>
                    <a:srgbClr val="3B454B"/>
                  </a:solidFill>
                  <a:cs typeface="+mn-ea"/>
                  <a:sym typeface="+mn-lt"/>
                </a:rPr>
                <a:t>The demand for labor market exceeds the supply</a:t>
              </a:r>
              <a:endParaRPr lang="en-US" sz="1400" dirty="0">
                <a:solidFill>
                  <a:srgbClr val="3B454B"/>
                </a:solidFill>
                <a:cs typeface="+mn-ea"/>
                <a:sym typeface="+mn-lt"/>
              </a:endParaRPr>
            </a:p>
          </p:txBody>
        </p:sp>
        <p:sp>
          <p:nvSpPr>
            <p:cNvPr id="26" name="TextBox 25"/>
            <p:cNvSpPr txBox="1"/>
            <p:nvPr/>
          </p:nvSpPr>
          <p:spPr>
            <a:xfrm>
              <a:off x="4860032" y="4005064"/>
              <a:ext cx="3672408" cy="461665"/>
            </a:xfrm>
            <a:prstGeom prst="rect">
              <a:avLst/>
            </a:prstGeom>
            <a:noFill/>
          </p:spPr>
          <p:txBody>
            <a:bodyPr wrap="square" rtlCol="0">
              <a:spAutoFit/>
            </a:bodyPr>
            <a:lstStyle/>
            <a:p>
              <a:r>
                <a:rPr lang="zh-CN" altLang="en-US" sz="1200" dirty="0">
                  <a:solidFill>
                    <a:srgbClr val="3B454B"/>
                  </a:solidFill>
                  <a:cs typeface="+mn-ea"/>
                  <a:sym typeface="+mn-lt"/>
                </a:rPr>
                <a:t>Per capita disposable income growth and the average monthly income of migrant workers</a:t>
              </a:r>
              <a:endParaRPr lang="en-US" sz="1200" dirty="0">
                <a:solidFill>
                  <a:srgbClr val="3B454B"/>
                </a:solidFill>
                <a:cs typeface="+mn-ea"/>
                <a:sym typeface="+mn-lt"/>
              </a:endParaRPr>
            </a:p>
          </p:txBody>
        </p:sp>
      </p:grpSp>
      <p:grpSp>
        <p:nvGrpSpPr>
          <p:cNvPr id="27" name="Group 3"/>
          <p:cNvGrpSpPr/>
          <p:nvPr/>
        </p:nvGrpSpPr>
        <p:grpSpPr>
          <a:xfrm>
            <a:off x="107504" y="980728"/>
            <a:ext cx="8810235" cy="2664296"/>
            <a:chOff x="107504" y="980728"/>
            <a:chExt cx="8810235" cy="2664296"/>
          </a:xfrm>
        </p:grpSpPr>
        <p:sp>
          <p:nvSpPr>
            <p:cNvPr id="28" name="Rounded Rectangle 43"/>
            <p:cNvSpPr/>
            <p:nvPr/>
          </p:nvSpPr>
          <p:spPr>
            <a:xfrm>
              <a:off x="2483768" y="980728"/>
              <a:ext cx="4104456" cy="540000"/>
            </a:xfrm>
            <a:prstGeom prst="roundRect">
              <a:avLst/>
            </a:prstGeom>
            <a:solidFill>
              <a:srgbClr val="3B454B"/>
            </a:solidFill>
            <a:ln w="1587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1200" b="1" dirty="0" smtClean="0">
                  <a:solidFill>
                    <a:schemeClr val="bg1"/>
                  </a:solidFill>
                  <a:cs typeface="+mn-ea"/>
                  <a:sym typeface="+mn-lt"/>
                </a:rPr>
                <a:t>Demographic changes</a:t>
              </a:r>
              <a:r>
                <a:rPr lang="ja-JP" altLang="en-US" sz="1200" b="1" dirty="0" smtClean="0">
                  <a:solidFill>
                    <a:schemeClr val="bg1"/>
                  </a:solidFill>
                  <a:cs typeface="+mn-ea"/>
                  <a:sym typeface="+mn-lt"/>
                </a:rPr>
                <a:t> </a:t>
              </a:r>
              <a:r>
                <a:rPr lang="zh-CN" altLang="en-US" sz="1200" dirty="0" smtClean="0">
                  <a:solidFill>
                    <a:schemeClr val="bg1"/>
                  </a:solidFill>
                  <a:cs typeface="+mn-ea"/>
                  <a:sym typeface="+mn-lt"/>
                </a:rPr>
                <a:t>and</a:t>
              </a:r>
              <a:endParaRPr lang="en-US" altLang="zh-CN" sz="1200" dirty="0" smtClean="0">
                <a:solidFill>
                  <a:schemeClr val="bg1"/>
                </a:solidFill>
                <a:cs typeface="+mn-ea"/>
                <a:sym typeface="+mn-lt"/>
              </a:endParaRPr>
            </a:p>
            <a:p>
              <a:pPr algn="ctr"/>
              <a:r>
                <a:rPr lang="zh-CN" altLang="en-US" sz="1200" dirty="0" smtClean="0">
                  <a:solidFill>
                    <a:schemeClr val="bg1"/>
                  </a:solidFill>
                  <a:cs typeface="+mn-ea"/>
                  <a:sym typeface="+mn-lt"/>
                </a:rPr>
                <a:t>the tertiary industry booming result in a flourishing job market </a:t>
              </a:r>
              <a:endParaRPr lang="en-US" sz="1200" dirty="0">
                <a:solidFill>
                  <a:schemeClr val="bg1"/>
                </a:solidFill>
                <a:cs typeface="+mn-ea"/>
                <a:sym typeface="+mn-lt"/>
              </a:endParaRPr>
            </a:p>
          </p:txBody>
        </p:sp>
        <p:sp>
          <p:nvSpPr>
            <p:cNvPr id="29" name="Rounded Rectangle 45"/>
            <p:cNvSpPr/>
            <p:nvPr/>
          </p:nvSpPr>
          <p:spPr>
            <a:xfrm>
              <a:off x="107504" y="1840697"/>
              <a:ext cx="3420000" cy="664377"/>
            </a:xfrm>
            <a:prstGeom prst="roundRect">
              <a:avLst/>
            </a:prstGeom>
            <a:solidFill>
              <a:srgbClr val="1084D2"/>
            </a:solidFill>
            <a:ln w="1587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400" dirty="0" smtClean="0">
                  <a:solidFill>
                    <a:schemeClr val="bg1"/>
                  </a:solidFill>
                  <a:cs typeface="+mn-ea"/>
                  <a:sym typeface="+mn-lt"/>
                </a:rPr>
                <a:t>In 2014</a:t>
              </a:r>
              <a:r>
                <a:rPr lang="zh-CN" altLang="en-US" sz="1400" dirty="0" smtClean="0">
                  <a:solidFill>
                    <a:schemeClr val="bg1"/>
                  </a:solidFill>
                  <a:cs typeface="+mn-ea"/>
                  <a:sym typeface="+mn-lt"/>
                </a:rPr>
                <a:t>a survey of unemployment in 31</a:t>
              </a:r>
              <a:r>
                <a:rPr lang="en-US" altLang="zh-CN" sz="1400" dirty="0" smtClean="0">
                  <a:solidFill>
                    <a:schemeClr val="bg1"/>
                  </a:solidFill>
                  <a:cs typeface="+mn-ea"/>
                  <a:sym typeface="+mn-lt"/>
                </a:rPr>
                <a:t>major cities and towns</a:t>
              </a:r>
              <a:r>
                <a:rPr lang="zh-CN" altLang="en-US" sz="1400" dirty="0" smtClean="0">
                  <a:solidFill>
                    <a:schemeClr val="bg1"/>
                  </a:solidFill>
                  <a:cs typeface="+mn-ea"/>
                  <a:sym typeface="+mn-lt"/>
                </a:rPr>
                <a:t>across the country</a:t>
              </a:r>
              <a:endParaRPr lang="en-US" altLang="zh-CN" sz="1400" dirty="0" smtClean="0">
                <a:solidFill>
                  <a:schemeClr val="bg1"/>
                </a:solidFill>
                <a:cs typeface="+mn-ea"/>
                <a:sym typeface="+mn-lt"/>
              </a:endParaRPr>
            </a:p>
            <a:p>
              <a:pPr algn="ctr"/>
              <a:r>
                <a:rPr lang="zh-CN" altLang="en-US" sz="1400" b="1" dirty="0" smtClean="0">
                  <a:solidFill>
                    <a:schemeClr val="bg1"/>
                  </a:solidFill>
                  <a:cs typeface="+mn-ea"/>
                  <a:sym typeface="+mn-lt"/>
                </a:rPr>
                <a:t>unemployment rate is </a:t>
              </a:r>
              <a:r>
                <a:rPr lang="en-US" altLang="zh-CN" sz="1400" b="1" dirty="0" smtClean="0">
                  <a:solidFill>
                    <a:schemeClr val="bg1"/>
                  </a:solidFill>
                  <a:cs typeface="+mn-ea"/>
                  <a:sym typeface="+mn-lt"/>
                </a:rPr>
                <a:t>5.1%</a:t>
              </a:r>
              <a:endParaRPr lang="en-US" sz="1400" b="1" dirty="0">
                <a:solidFill>
                  <a:schemeClr val="bg1"/>
                </a:solidFill>
                <a:cs typeface="+mn-ea"/>
                <a:sym typeface="+mn-lt"/>
              </a:endParaRPr>
            </a:p>
          </p:txBody>
        </p:sp>
        <p:sp>
          <p:nvSpPr>
            <p:cNvPr id="30" name="Rounded Rectangle 46"/>
            <p:cNvSpPr/>
            <p:nvPr/>
          </p:nvSpPr>
          <p:spPr>
            <a:xfrm>
              <a:off x="5470191" y="1771666"/>
              <a:ext cx="3422289" cy="829302"/>
            </a:xfrm>
            <a:prstGeom prst="roundRect">
              <a:avLst/>
            </a:prstGeom>
            <a:solidFill>
              <a:srgbClr val="A6B4BF"/>
            </a:solidFill>
            <a:ln w="1587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400" dirty="0" smtClean="0">
                  <a:solidFill>
                    <a:srgbClr val="3B454B"/>
                  </a:solidFill>
                  <a:cs typeface="+mn-ea"/>
                  <a:sym typeface="+mn-lt"/>
                </a:rPr>
                <a:t>In 2014 </a:t>
              </a:r>
              <a:r>
                <a:rPr lang="zh-CN" altLang="en-US" sz="1400" dirty="0" smtClean="0">
                  <a:solidFill>
                    <a:srgbClr val="3B454B"/>
                  </a:solidFill>
                  <a:cs typeface="+mn-ea"/>
                  <a:sym typeface="+mn-lt"/>
                </a:rPr>
                <a:t>10.82 million urban dwellers have found employment, the annual goal of 10 million people is achieved</a:t>
              </a:r>
              <a:r>
                <a:rPr lang="en-US" altLang="zh-CN" sz="1400" dirty="0" smtClean="0">
                  <a:solidFill>
                    <a:srgbClr val="3B454B"/>
                  </a:solidFill>
                  <a:cs typeface="+mn-ea"/>
                  <a:sym typeface="+mn-lt"/>
                </a:rPr>
                <a:t>in</a:t>
              </a:r>
              <a:r>
                <a:rPr lang="zh-CN" altLang="en-US" sz="1400" dirty="0" smtClean="0">
                  <a:solidFill>
                    <a:srgbClr val="3B454B"/>
                  </a:solidFill>
                  <a:cs typeface="+mn-ea"/>
                  <a:sym typeface="+mn-lt"/>
                </a:rPr>
                <a:t>advance</a:t>
              </a:r>
              <a:endParaRPr lang="en-US" sz="1400" dirty="0">
                <a:solidFill>
                  <a:srgbClr val="3B454B"/>
                </a:solidFill>
                <a:cs typeface="+mn-ea"/>
                <a:sym typeface="+mn-lt"/>
              </a:endParaRPr>
            </a:p>
          </p:txBody>
        </p:sp>
        <p:sp>
          <p:nvSpPr>
            <p:cNvPr id="31" name="Rounded Rectangle 47"/>
            <p:cNvSpPr/>
            <p:nvPr/>
          </p:nvSpPr>
          <p:spPr>
            <a:xfrm>
              <a:off x="5497739" y="3024000"/>
              <a:ext cx="3420000" cy="621024"/>
            </a:xfrm>
            <a:prstGeom prst="roundRect">
              <a:avLst/>
            </a:prstGeom>
            <a:solidFill>
              <a:srgbClr val="1084D2"/>
            </a:solidFill>
            <a:ln w="1587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1400" b="1" dirty="0" smtClean="0">
                  <a:solidFill>
                    <a:schemeClr val="bg1"/>
                  </a:solidFill>
                  <a:cs typeface="+mn-ea"/>
                  <a:sym typeface="+mn-lt"/>
                </a:rPr>
                <a:t>Residents</a:t>
              </a:r>
              <a:r>
                <a:rPr lang="en-US" altLang="zh-CN" sz="1400" b="1" dirty="0" smtClean="0">
                  <a:solidFill>
                    <a:schemeClr val="bg1"/>
                  </a:solidFill>
                  <a:cs typeface="+mn-ea"/>
                  <a:sym typeface="+mn-lt"/>
                </a:rPr>
                <a:t>’</a:t>
              </a:r>
              <a:r>
                <a:rPr lang="zh-CN" altLang="en-US" sz="1400" b="1" dirty="0" smtClean="0">
                  <a:solidFill>
                    <a:schemeClr val="bg1"/>
                  </a:solidFill>
                  <a:cs typeface="+mn-ea"/>
                  <a:sym typeface="+mn-lt"/>
                </a:rPr>
                <a:t> disposable personal income grows faster than </a:t>
              </a:r>
              <a:r>
                <a:rPr lang="en-US" altLang="zh-CN" sz="1400" b="1" dirty="0" smtClean="0">
                  <a:solidFill>
                    <a:schemeClr val="bg1"/>
                  </a:solidFill>
                  <a:cs typeface="+mn-ea"/>
                  <a:sym typeface="+mn-lt"/>
                </a:rPr>
                <a:t>GDP </a:t>
              </a:r>
              <a:r>
                <a:rPr lang="zh-CN" altLang="en-US" sz="1400" b="1" dirty="0" smtClean="0">
                  <a:solidFill>
                    <a:schemeClr val="bg1"/>
                  </a:solidFill>
                  <a:cs typeface="+mn-ea"/>
                  <a:sym typeface="+mn-lt"/>
                </a:rPr>
                <a:t>growth</a:t>
              </a:r>
              <a:endParaRPr lang="en-US" sz="1400" b="1" dirty="0">
                <a:solidFill>
                  <a:schemeClr val="bg1"/>
                </a:solidFill>
                <a:cs typeface="+mn-ea"/>
                <a:sym typeface="+mn-lt"/>
              </a:endParaRPr>
            </a:p>
          </p:txBody>
        </p:sp>
        <p:sp>
          <p:nvSpPr>
            <p:cNvPr id="32" name="Rounded Rectangle 49"/>
            <p:cNvSpPr/>
            <p:nvPr/>
          </p:nvSpPr>
          <p:spPr>
            <a:xfrm>
              <a:off x="107504" y="2946757"/>
              <a:ext cx="3422289" cy="626259"/>
            </a:xfrm>
            <a:prstGeom prst="roundRect">
              <a:avLst/>
            </a:prstGeom>
            <a:solidFill>
              <a:srgbClr val="A6B4BF"/>
            </a:solidFill>
            <a:ln w="1587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1400" dirty="0">
                  <a:solidFill>
                    <a:srgbClr val="3B454B"/>
                  </a:solidFill>
                  <a:cs typeface="+mn-ea"/>
                  <a:sym typeface="+mn-lt"/>
                </a:rPr>
                <a:t>The demand for job market exceeds the supply, the opening rate</a:t>
              </a:r>
              <a:endParaRPr lang="en-US" altLang="zh-CN" sz="1400" dirty="0" smtClean="0">
                <a:solidFill>
                  <a:srgbClr val="3B454B"/>
                </a:solidFill>
                <a:cs typeface="+mn-ea"/>
                <a:sym typeface="+mn-lt"/>
              </a:endParaRPr>
            </a:p>
            <a:p>
              <a:pPr algn="ctr"/>
              <a:r>
                <a:rPr lang="zh-CN" altLang="en-US" sz="1400" dirty="0" smtClean="0">
                  <a:solidFill>
                    <a:srgbClr val="3B454B"/>
                  </a:solidFill>
                  <a:cs typeface="+mn-ea"/>
                  <a:sym typeface="+mn-lt"/>
                </a:rPr>
                <a:t>continues to rise</a:t>
              </a:r>
              <a:endParaRPr lang="en-US" sz="1400" dirty="0">
                <a:solidFill>
                  <a:srgbClr val="3B454B"/>
                </a:solidFill>
                <a:cs typeface="+mn-ea"/>
                <a:sym typeface="+mn-lt"/>
              </a:endParaRPr>
            </a:p>
          </p:txBody>
        </p:sp>
        <p:sp>
          <p:nvSpPr>
            <p:cNvPr id="33" name="TextBox 32"/>
            <p:cNvSpPr txBox="1"/>
            <p:nvPr/>
          </p:nvSpPr>
          <p:spPr>
            <a:xfrm>
              <a:off x="3779912" y="2420888"/>
              <a:ext cx="1440160" cy="738664"/>
            </a:xfrm>
            <a:prstGeom prst="rect">
              <a:avLst/>
            </a:prstGeom>
            <a:noFill/>
          </p:spPr>
          <p:txBody>
            <a:bodyPr wrap="square" rtlCol="0">
              <a:spAutoFit/>
            </a:bodyPr>
            <a:lstStyle/>
            <a:p>
              <a:pPr algn="ctr"/>
              <a:r>
                <a:rPr lang="zh-CN" altLang="en-US" sz="1400" b="1" dirty="0" smtClean="0">
                  <a:solidFill>
                    <a:srgbClr val="3B454B"/>
                  </a:solidFill>
                  <a:cs typeface="+mn-ea"/>
                  <a:sym typeface="+mn-lt"/>
                </a:rPr>
                <a:t>Job market is booming</a:t>
              </a:r>
              <a:endParaRPr lang="en-US" altLang="zh-CN" sz="1400" b="1" dirty="0" smtClean="0">
                <a:solidFill>
                  <a:srgbClr val="3B454B"/>
                </a:solidFill>
                <a:cs typeface="+mn-ea"/>
                <a:sym typeface="+mn-lt"/>
              </a:endParaRPr>
            </a:p>
            <a:p>
              <a:pPr algn="ctr"/>
              <a:r>
                <a:rPr lang="zh-CN" altLang="en-US" sz="1400" b="1" dirty="0">
                  <a:solidFill>
                    <a:srgbClr val="3B454B"/>
                  </a:solidFill>
                  <a:cs typeface="+mn-ea"/>
                  <a:sym typeface="+mn-lt"/>
                </a:rPr>
                <a:t>Rise in wages</a:t>
              </a:r>
              <a:endParaRPr lang="en-US" sz="1400" b="1" dirty="0">
                <a:solidFill>
                  <a:srgbClr val="3B454B"/>
                </a:solidFill>
                <a:cs typeface="+mn-ea"/>
                <a:sym typeface="+mn-lt"/>
              </a:endParaRPr>
            </a:p>
          </p:txBody>
        </p:sp>
        <p:grpSp>
          <p:nvGrpSpPr>
            <p:cNvPr id="34" name="组合 3"/>
            <p:cNvGrpSpPr/>
            <p:nvPr/>
          </p:nvGrpSpPr>
          <p:grpSpPr>
            <a:xfrm rot="5400000">
              <a:off x="4276961" y="1538864"/>
              <a:ext cx="396000" cy="396000"/>
              <a:chOff x="2447926" y="4760005"/>
              <a:chExt cx="726395" cy="726395"/>
            </a:xfrm>
          </p:grpSpPr>
          <p:sp>
            <p:nvSpPr>
              <p:cNvPr id="67" name="椭圆 12"/>
              <p:cNvSpPr/>
              <p:nvPr/>
            </p:nvSpPr>
            <p:spPr>
              <a:xfrm flipV="1">
                <a:off x="2447926" y="4760005"/>
                <a:ext cx="726395" cy="726395"/>
              </a:xfrm>
              <a:prstGeom prst="ellipse">
                <a:avLst/>
              </a:prstGeom>
              <a:solidFill>
                <a:srgbClr val="0F87D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8" name="组合 1"/>
              <p:cNvGrpSpPr>
                <a:grpSpLocks noChangeAspect="1"/>
              </p:cNvGrpSpPr>
              <p:nvPr/>
            </p:nvGrpSpPr>
            <p:grpSpPr>
              <a:xfrm>
                <a:off x="2673148" y="4961202"/>
                <a:ext cx="275950" cy="324000"/>
                <a:chOff x="8123238" y="5730875"/>
                <a:chExt cx="319087" cy="374650"/>
              </a:xfrm>
              <a:solidFill>
                <a:srgbClr val="EDEDED"/>
              </a:solidFill>
            </p:grpSpPr>
            <p:sp>
              <p:nvSpPr>
                <p:cNvPr id="69" name="Freeform 283"/>
                <p:cNvSpPr>
                  <a:spLocks/>
                </p:cNvSpPr>
                <p:nvPr/>
              </p:nvSpPr>
              <p:spPr bwMode="auto">
                <a:xfrm>
                  <a:off x="8232775" y="5895975"/>
                  <a:ext cx="209550" cy="209550"/>
                </a:xfrm>
                <a:custGeom>
                  <a:avLst/>
                  <a:gdLst>
                    <a:gd name="T0" fmla="*/ 50 w 56"/>
                    <a:gd name="T1" fmla="*/ 0 h 56"/>
                    <a:gd name="T2" fmla="*/ 3 w 56"/>
                    <a:gd name="T3" fmla="*/ 47 h 56"/>
                    <a:gd name="T4" fmla="*/ 2 w 56"/>
                    <a:gd name="T5" fmla="*/ 54 h 56"/>
                    <a:gd name="T6" fmla="*/ 9 w 56"/>
                    <a:gd name="T7" fmla="*/ 53 h 56"/>
                    <a:gd name="T8" fmla="*/ 56 w 56"/>
                    <a:gd name="T9" fmla="*/ 6 h 56"/>
                    <a:gd name="T10" fmla="*/ 50 w 56"/>
                    <a:gd name="T11" fmla="*/ 0 h 56"/>
                  </a:gdLst>
                  <a:ahLst/>
                  <a:cxnLst>
                    <a:cxn ang="0">
                      <a:pos x="T0" y="T1"/>
                    </a:cxn>
                    <a:cxn ang="0">
                      <a:pos x="T2" y="T3"/>
                    </a:cxn>
                    <a:cxn ang="0">
                      <a:pos x="T4" y="T5"/>
                    </a:cxn>
                    <a:cxn ang="0">
                      <a:pos x="T6" y="T7"/>
                    </a:cxn>
                    <a:cxn ang="0">
                      <a:pos x="T8" y="T9"/>
                    </a:cxn>
                    <a:cxn ang="0">
                      <a:pos x="T10" y="T11"/>
                    </a:cxn>
                  </a:cxnLst>
                  <a:rect l="0" t="0" r="r" b="b"/>
                  <a:pathLst>
                    <a:path w="56" h="56">
                      <a:moveTo>
                        <a:pt x="50" y="0"/>
                      </a:moveTo>
                      <a:cubicBezTo>
                        <a:pt x="3" y="47"/>
                        <a:pt x="3" y="47"/>
                        <a:pt x="3" y="47"/>
                      </a:cubicBezTo>
                      <a:cubicBezTo>
                        <a:pt x="1" y="50"/>
                        <a:pt x="0" y="53"/>
                        <a:pt x="2" y="54"/>
                      </a:cubicBezTo>
                      <a:cubicBezTo>
                        <a:pt x="3" y="56"/>
                        <a:pt x="6" y="55"/>
                        <a:pt x="9" y="53"/>
                      </a:cubicBezTo>
                      <a:cubicBezTo>
                        <a:pt x="56" y="6"/>
                        <a:pt x="56" y="6"/>
                        <a:pt x="56" y="6"/>
                      </a:cubicBezTo>
                      <a:lnTo>
                        <a:pt x="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0" name="Freeform 284"/>
                <p:cNvSpPr>
                  <a:spLocks/>
                </p:cNvSpPr>
                <p:nvPr/>
              </p:nvSpPr>
              <p:spPr bwMode="auto">
                <a:xfrm>
                  <a:off x="8232775" y="5730875"/>
                  <a:ext cx="209550" cy="209550"/>
                </a:xfrm>
                <a:custGeom>
                  <a:avLst/>
                  <a:gdLst>
                    <a:gd name="T0" fmla="*/ 56 w 56"/>
                    <a:gd name="T1" fmla="*/ 50 h 56"/>
                    <a:gd name="T2" fmla="*/ 9 w 56"/>
                    <a:gd name="T3" fmla="*/ 3 h 56"/>
                    <a:gd name="T4" fmla="*/ 2 w 56"/>
                    <a:gd name="T5" fmla="*/ 1 h 56"/>
                    <a:gd name="T6" fmla="*/ 3 w 56"/>
                    <a:gd name="T7" fmla="*/ 9 h 56"/>
                    <a:gd name="T8" fmla="*/ 50 w 56"/>
                    <a:gd name="T9" fmla="*/ 56 h 56"/>
                    <a:gd name="T10" fmla="*/ 56 w 56"/>
                    <a:gd name="T11" fmla="*/ 50 h 56"/>
                  </a:gdLst>
                  <a:ahLst/>
                  <a:cxnLst>
                    <a:cxn ang="0">
                      <a:pos x="T0" y="T1"/>
                    </a:cxn>
                    <a:cxn ang="0">
                      <a:pos x="T2" y="T3"/>
                    </a:cxn>
                    <a:cxn ang="0">
                      <a:pos x="T4" y="T5"/>
                    </a:cxn>
                    <a:cxn ang="0">
                      <a:pos x="T6" y="T7"/>
                    </a:cxn>
                    <a:cxn ang="0">
                      <a:pos x="T8" y="T9"/>
                    </a:cxn>
                    <a:cxn ang="0">
                      <a:pos x="T10" y="T11"/>
                    </a:cxn>
                  </a:cxnLst>
                  <a:rect l="0" t="0" r="r" b="b"/>
                  <a:pathLst>
                    <a:path w="56" h="56">
                      <a:moveTo>
                        <a:pt x="56" y="50"/>
                      </a:moveTo>
                      <a:cubicBezTo>
                        <a:pt x="9" y="3"/>
                        <a:pt x="9" y="3"/>
                        <a:pt x="9" y="3"/>
                      </a:cubicBezTo>
                      <a:cubicBezTo>
                        <a:pt x="6" y="1"/>
                        <a:pt x="3" y="0"/>
                        <a:pt x="2" y="1"/>
                      </a:cubicBezTo>
                      <a:cubicBezTo>
                        <a:pt x="0" y="3"/>
                        <a:pt x="1" y="6"/>
                        <a:pt x="3" y="9"/>
                      </a:cubicBezTo>
                      <a:cubicBezTo>
                        <a:pt x="50" y="56"/>
                        <a:pt x="50" y="56"/>
                        <a:pt x="50" y="56"/>
                      </a:cubicBezTo>
                      <a:lnTo>
                        <a:pt x="56"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1" name="Rectangle 285"/>
                <p:cNvSpPr>
                  <a:spLocks noChangeArrowheads="1"/>
                </p:cNvSpPr>
                <p:nvPr/>
              </p:nvSpPr>
              <p:spPr bwMode="auto">
                <a:xfrm>
                  <a:off x="8180388" y="5865813"/>
                  <a:ext cx="36513"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2" name="Rectangle 286"/>
                <p:cNvSpPr>
                  <a:spLocks noChangeArrowheads="1"/>
                </p:cNvSpPr>
                <p:nvPr/>
              </p:nvSpPr>
              <p:spPr bwMode="auto">
                <a:xfrm>
                  <a:off x="8123238" y="5865813"/>
                  <a:ext cx="33338"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3" name="Freeform 287"/>
                <p:cNvSpPr>
                  <a:spLocks/>
                </p:cNvSpPr>
                <p:nvPr/>
              </p:nvSpPr>
              <p:spPr bwMode="auto">
                <a:xfrm>
                  <a:off x="8213725" y="5802313"/>
                  <a:ext cx="142875" cy="231775"/>
                </a:xfrm>
                <a:custGeom>
                  <a:avLst/>
                  <a:gdLst>
                    <a:gd name="T0" fmla="*/ 2 w 38"/>
                    <a:gd name="T1" fmla="*/ 1 h 62"/>
                    <a:gd name="T2" fmla="*/ 2 w 38"/>
                    <a:gd name="T3" fmla="*/ 7 h 62"/>
                    <a:gd name="T4" fmla="*/ 12 w 38"/>
                    <a:gd name="T5" fmla="*/ 17 h 62"/>
                    <a:gd name="T6" fmla="*/ 6 w 38"/>
                    <a:gd name="T7" fmla="*/ 17 h 62"/>
                    <a:gd name="T8" fmla="*/ 6 w 38"/>
                    <a:gd name="T9" fmla="*/ 45 h 62"/>
                    <a:gd name="T10" fmla="*/ 12 w 38"/>
                    <a:gd name="T11" fmla="*/ 45 h 62"/>
                    <a:gd name="T12" fmla="*/ 2 w 38"/>
                    <a:gd name="T13" fmla="*/ 55 h 62"/>
                    <a:gd name="T14" fmla="*/ 2 w 38"/>
                    <a:gd name="T15" fmla="*/ 61 h 62"/>
                    <a:gd name="T16" fmla="*/ 8 w 38"/>
                    <a:gd name="T17" fmla="*/ 61 h 62"/>
                    <a:gd name="T18" fmla="*/ 32 w 38"/>
                    <a:gd name="T19" fmla="*/ 37 h 62"/>
                    <a:gd name="T20" fmla="*/ 38 w 38"/>
                    <a:gd name="T21" fmla="*/ 31 h 62"/>
                    <a:gd name="T22" fmla="*/ 8 w 38"/>
                    <a:gd name="T23" fmla="*/ 1 h 62"/>
                    <a:gd name="T24" fmla="*/ 2 w 38"/>
                    <a:gd name="T25"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62">
                      <a:moveTo>
                        <a:pt x="2" y="1"/>
                      </a:moveTo>
                      <a:cubicBezTo>
                        <a:pt x="0" y="3"/>
                        <a:pt x="0" y="5"/>
                        <a:pt x="2" y="7"/>
                      </a:cubicBezTo>
                      <a:cubicBezTo>
                        <a:pt x="12" y="17"/>
                        <a:pt x="12" y="17"/>
                        <a:pt x="12" y="17"/>
                      </a:cubicBezTo>
                      <a:cubicBezTo>
                        <a:pt x="6" y="17"/>
                        <a:pt x="6" y="17"/>
                        <a:pt x="6" y="17"/>
                      </a:cubicBezTo>
                      <a:cubicBezTo>
                        <a:pt x="6" y="45"/>
                        <a:pt x="6" y="45"/>
                        <a:pt x="6" y="45"/>
                      </a:cubicBezTo>
                      <a:cubicBezTo>
                        <a:pt x="12" y="45"/>
                        <a:pt x="12" y="45"/>
                        <a:pt x="12" y="45"/>
                      </a:cubicBezTo>
                      <a:cubicBezTo>
                        <a:pt x="2" y="55"/>
                        <a:pt x="2" y="55"/>
                        <a:pt x="2" y="55"/>
                      </a:cubicBezTo>
                      <a:cubicBezTo>
                        <a:pt x="0" y="57"/>
                        <a:pt x="0" y="59"/>
                        <a:pt x="2" y="61"/>
                      </a:cubicBezTo>
                      <a:cubicBezTo>
                        <a:pt x="4" y="62"/>
                        <a:pt x="6" y="62"/>
                        <a:pt x="8" y="61"/>
                      </a:cubicBezTo>
                      <a:cubicBezTo>
                        <a:pt x="32" y="37"/>
                        <a:pt x="32" y="37"/>
                        <a:pt x="32" y="37"/>
                      </a:cubicBezTo>
                      <a:cubicBezTo>
                        <a:pt x="38" y="31"/>
                        <a:pt x="38" y="31"/>
                        <a:pt x="38" y="31"/>
                      </a:cubicBezTo>
                      <a:cubicBezTo>
                        <a:pt x="8" y="1"/>
                        <a:pt x="8" y="1"/>
                        <a:pt x="8" y="1"/>
                      </a:cubicBezTo>
                      <a:cubicBezTo>
                        <a:pt x="6" y="0"/>
                        <a:pt x="4" y="0"/>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35" name="组合 3"/>
            <p:cNvGrpSpPr/>
            <p:nvPr/>
          </p:nvGrpSpPr>
          <p:grpSpPr>
            <a:xfrm rot="19060076">
              <a:off x="3581912" y="3085670"/>
              <a:ext cx="396000" cy="396000"/>
              <a:chOff x="2447926" y="4760005"/>
              <a:chExt cx="726395" cy="726395"/>
            </a:xfrm>
          </p:grpSpPr>
          <p:sp>
            <p:nvSpPr>
              <p:cNvPr id="60" name="椭圆 12"/>
              <p:cNvSpPr/>
              <p:nvPr/>
            </p:nvSpPr>
            <p:spPr>
              <a:xfrm flipV="1">
                <a:off x="2447926" y="4760005"/>
                <a:ext cx="726395" cy="726395"/>
              </a:xfrm>
              <a:prstGeom prst="ellipse">
                <a:avLst/>
              </a:prstGeom>
              <a:solidFill>
                <a:srgbClr val="0F87D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1" name="组合 1"/>
              <p:cNvGrpSpPr>
                <a:grpSpLocks noChangeAspect="1"/>
              </p:cNvGrpSpPr>
              <p:nvPr/>
            </p:nvGrpSpPr>
            <p:grpSpPr>
              <a:xfrm>
                <a:off x="2673148" y="4961202"/>
                <a:ext cx="275950" cy="324000"/>
                <a:chOff x="8123238" y="5730875"/>
                <a:chExt cx="319087" cy="374650"/>
              </a:xfrm>
              <a:solidFill>
                <a:srgbClr val="EDEDED"/>
              </a:solidFill>
            </p:grpSpPr>
            <p:sp>
              <p:nvSpPr>
                <p:cNvPr id="62" name="Freeform 283"/>
                <p:cNvSpPr>
                  <a:spLocks/>
                </p:cNvSpPr>
                <p:nvPr/>
              </p:nvSpPr>
              <p:spPr bwMode="auto">
                <a:xfrm>
                  <a:off x="8232775" y="5895975"/>
                  <a:ext cx="209550" cy="209550"/>
                </a:xfrm>
                <a:custGeom>
                  <a:avLst/>
                  <a:gdLst>
                    <a:gd name="T0" fmla="*/ 50 w 56"/>
                    <a:gd name="T1" fmla="*/ 0 h 56"/>
                    <a:gd name="T2" fmla="*/ 3 w 56"/>
                    <a:gd name="T3" fmla="*/ 47 h 56"/>
                    <a:gd name="T4" fmla="*/ 2 w 56"/>
                    <a:gd name="T5" fmla="*/ 54 h 56"/>
                    <a:gd name="T6" fmla="*/ 9 w 56"/>
                    <a:gd name="T7" fmla="*/ 53 h 56"/>
                    <a:gd name="T8" fmla="*/ 56 w 56"/>
                    <a:gd name="T9" fmla="*/ 6 h 56"/>
                    <a:gd name="T10" fmla="*/ 50 w 56"/>
                    <a:gd name="T11" fmla="*/ 0 h 56"/>
                  </a:gdLst>
                  <a:ahLst/>
                  <a:cxnLst>
                    <a:cxn ang="0">
                      <a:pos x="T0" y="T1"/>
                    </a:cxn>
                    <a:cxn ang="0">
                      <a:pos x="T2" y="T3"/>
                    </a:cxn>
                    <a:cxn ang="0">
                      <a:pos x="T4" y="T5"/>
                    </a:cxn>
                    <a:cxn ang="0">
                      <a:pos x="T6" y="T7"/>
                    </a:cxn>
                    <a:cxn ang="0">
                      <a:pos x="T8" y="T9"/>
                    </a:cxn>
                    <a:cxn ang="0">
                      <a:pos x="T10" y="T11"/>
                    </a:cxn>
                  </a:cxnLst>
                  <a:rect l="0" t="0" r="r" b="b"/>
                  <a:pathLst>
                    <a:path w="56" h="56">
                      <a:moveTo>
                        <a:pt x="50" y="0"/>
                      </a:moveTo>
                      <a:cubicBezTo>
                        <a:pt x="3" y="47"/>
                        <a:pt x="3" y="47"/>
                        <a:pt x="3" y="47"/>
                      </a:cubicBezTo>
                      <a:cubicBezTo>
                        <a:pt x="1" y="50"/>
                        <a:pt x="0" y="53"/>
                        <a:pt x="2" y="54"/>
                      </a:cubicBezTo>
                      <a:cubicBezTo>
                        <a:pt x="3" y="56"/>
                        <a:pt x="6" y="55"/>
                        <a:pt x="9" y="53"/>
                      </a:cubicBezTo>
                      <a:cubicBezTo>
                        <a:pt x="56" y="6"/>
                        <a:pt x="56" y="6"/>
                        <a:pt x="56" y="6"/>
                      </a:cubicBezTo>
                      <a:lnTo>
                        <a:pt x="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3" name="Freeform 284"/>
                <p:cNvSpPr>
                  <a:spLocks/>
                </p:cNvSpPr>
                <p:nvPr/>
              </p:nvSpPr>
              <p:spPr bwMode="auto">
                <a:xfrm>
                  <a:off x="8232775" y="5730875"/>
                  <a:ext cx="209550" cy="209550"/>
                </a:xfrm>
                <a:custGeom>
                  <a:avLst/>
                  <a:gdLst>
                    <a:gd name="T0" fmla="*/ 56 w 56"/>
                    <a:gd name="T1" fmla="*/ 50 h 56"/>
                    <a:gd name="T2" fmla="*/ 9 w 56"/>
                    <a:gd name="T3" fmla="*/ 3 h 56"/>
                    <a:gd name="T4" fmla="*/ 2 w 56"/>
                    <a:gd name="T5" fmla="*/ 1 h 56"/>
                    <a:gd name="T6" fmla="*/ 3 w 56"/>
                    <a:gd name="T7" fmla="*/ 9 h 56"/>
                    <a:gd name="T8" fmla="*/ 50 w 56"/>
                    <a:gd name="T9" fmla="*/ 56 h 56"/>
                    <a:gd name="T10" fmla="*/ 56 w 56"/>
                    <a:gd name="T11" fmla="*/ 50 h 56"/>
                  </a:gdLst>
                  <a:ahLst/>
                  <a:cxnLst>
                    <a:cxn ang="0">
                      <a:pos x="T0" y="T1"/>
                    </a:cxn>
                    <a:cxn ang="0">
                      <a:pos x="T2" y="T3"/>
                    </a:cxn>
                    <a:cxn ang="0">
                      <a:pos x="T4" y="T5"/>
                    </a:cxn>
                    <a:cxn ang="0">
                      <a:pos x="T6" y="T7"/>
                    </a:cxn>
                    <a:cxn ang="0">
                      <a:pos x="T8" y="T9"/>
                    </a:cxn>
                    <a:cxn ang="0">
                      <a:pos x="T10" y="T11"/>
                    </a:cxn>
                  </a:cxnLst>
                  <a:rect l="0" t="0" r="r" b="b"/>
                  <a:pathLst>
                    <a:path w="56" h="56">
                      <a:moveTo>
                        <a:pt x="56" y="50"/>
                      </a:moveTo>
                      <a:cubicBezTo>
                        <a:pt x="9" y="3"/>
                        <a:pt x="9" y="3"/>
                        <a:pt x="9" y="3"/>
                      </a:cubicBezTo>
                      <a:cubicBezTo>
                        <a:pt x="6" y="1"/>
                        <a:pt x="3" y="0"/>
                        <a:pt x="2" y="1"/>
                      </a:cubicBezTo>
                      <a:cubicBezTo>
                        <a:pt x="0" y="3"/>
                        <a:pt x="1" y="6"/>
                        <a:pt x="3" y="9"/>
                      </a:cubicBezTo>
                      <a:cubicBezTo>
                        <a:pt x="50" y="56"/>
                        <a:pt x="50" y="56"/>
                        <a:pt x="50" y="56"/>
                      </a:cubicBezTo>
                      <a:lnTo>
                        <a:pt x="56"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Rectangle 285"/>
                <p:cNvSpPr>
                  <a:spLocks noChangeArrowheads="1"/>
                </p:cNvSpPr>
                <p:nvPr/>
              </p:nvSpPr>
              <p:spPr bwMode="auto">
                <a:xfrm>
                  <a:off x="8180388" y="5865813"/>
                  <a:ext cx="36513"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Rectangle 286"/>
                <p:cNvSpPr>
                  <a:spLocks noChangeArrowheads="1"/>
                </p:cNvSpPr>
                <p:nvPr/>
              </p:nvSpPr>
              <p:spPr bwMode="auto">
                <a:xfrm>
                  <a:off x="8123238" y="5865813"/>
                  <a:ext cx="33338"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Freeform 287"/>
                <p:cNvSpPr>
                  <a:spLocks/>
                </p:cNvSpPr>
                <p:nvPr/>
              </p:nvSpPr>
              <p:spPr bwMode="auto">
                <a:xfrm>
                  <a:off x="8213725" y="5802313"/>
                  <a:ext cx="142875" cy="231775"/>
                </a:xfrm>
                <a:custGeom>
                  <a:avLst/>
                  <a:gdLst>
                    <a:gd name="T0" fmla="*/ 2 w 38"/>
                    <a:gd name="T1" fmla="*/ 1 h 62"/>
                    <a:gd name="T2" fmla="*/ 2 w 38"/>
                    <a:gd name="T3" fmla="*/ 7 h 62"/>
                    <a:gd name="T4" fmla="*/ 12 w 38"/>
                    <a:gd name="T5" fmla="*/ 17 h 62"/>
                    <a:gd name="T6" fmla="*/ 6 w 38"/>
                    <a:gd name="T7" fmla="*/ 17 h 62"/>
                    <a:gd name="T8" fmla="*/ 6 w 38"/>
                    <a:gd name="T9" fmla="*/ 45 h 62"/>
                    <a:gd name="T10" fmla="*/ 12 w 38"/>
                    <a:gd name="T11" fmla="*/ 45 h 62"/>
                    <a:gd name="T12" fmla="*/ 2 w 38"/>
                    <a:gd name="T13" fmla="*/ 55 h 62"/>
                    <a:gd name="T14" fmla="*/ 2 w 38"/>
                    <a:gd name="T15" fmla="*/ 61 h 62"/>
                    <a:gd name="T16" fmla="*/ 8 w 38"/>
                    <a:gd name="T17" fmla="*/ 61 h 62"/>
                    <a:gd name="T18" fmla="*/ 32 w 38"/>
                    <a:gd name="T19" fmla="*/ 37 h 62"/>
                    <a:gd name="T20" fmla="*/ 38 w 38"/>
                    <a:gd name="T21" fmla="*/ 31 h 62"/>
                    <a:gd name="T22" fmla="*/ 8 w 38"/>
                    <a:gd name="T23" fmla="*/ 1 h 62"/>
                    <a:gd name="T24" fmla="*/ 2 w 38"/>
                    <a:gd name="T25"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62">
                      <a:moveTo>
                        <a:pt x="2" y="1"/>
                      </a:moveTo>
                      <a:cubicBezTo>
                        <a:pt x="0" y="3"/>
                        <a:pt x="0" y="5"/>
                        <a:pt x="2" y="7"/>
                      </a:cubicBezTo>
                      <a:cubicBezTo>
                        <a:pt x="12" y="17"/>
                        <a:pt x="12" y="17"/>
                        <a:pt x="12" y="17"/>
                      </a:cubicBezTo>
                      <a:cubicBezTo>
                        <a:pt x="6" y="17"/>
                        <a:pt x="6" y="17"/>
                        <a:pt x="6" y="17"/>
                      </a:cubicBezTo>
                      <a:cubicBezTo>
                        <a:pt x="6" y="45"/>
                        <a:pt x="6" y="45"/>
                        <a:pt x="6" y="45"/>
                      </a:cubicBezTo>
                      <a:cubicBezTo>
                        <a:pt x="12" y="45"/>
                        <a:pt x="12" y="45"/>
                        <a:pt x="12" y="45"/>
                      </a:cubicBezTo>
                      <a:cubicBezTo>
                        <a:pt x="2" y="55"/>
                        <a:pt x="2" y="55"/>
                        <a:pt x="2" y="55"/>
                      </a:cubicBezTo>
                      <a:cubicBezTo>
                        <a:pt x="0" y="57"/>
                        <a:pt x="0" y="59"/>
                        <a:pt x="2" y="61"/>
                      </a:cubicBezTo>
                      <a:cubicBezTo>
                        <a:pt x="4" y="62"/>
                        <a:pt x="6" y="62"/>
                        <a:pt x="8" y="61"/>
                      </a:cubicBezTo>
                      <a:cubicBezTo>
                        <a:pt x="32" y="37"/>
                        <a:pt x="32" y="37"/>
                        <a:pt x="32" y="37"/>
                      </a:cubicBezTo>
                      <a:cubicBezTo>
                        <a:pt x="38" y="31"/>
                        <a:pt x="38" y="31"/>
                        <a:pt x="38" y="31"/>
                      </a:cubicBezTo>
                      <a:cubicBezTo>
                        <a:pt x="8" y="1"/>
                        <a:pt x="8" y="1"/>
                        <a:pt x="8" y="1"/>
                      </a:cubicBezTo>
                      <a:cubicBezTo>
                        <a:pt x="6" y="0"/>
                        <a:pt x="4" y="0"/>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36" name="组合 3"/>
            <p:cNvGrpSpPr/>
            <p:nvPr/>
          </p:nvGrpSpPr>
          <p:grpSpPr>
            <a:xfrm rot="13780012">
              <a:off x="5051530" y="3105016"/>
              <a:ext cx="396000" cy="396000"/>
              <a:chOff x="2447926" y="4760005"/>
              <a:chExt cx="726395" cy="726395"/>
            </a:xfrm>
          </p:grpSpPr>
          <p:sp>
            <p:nvSpPr>
              <p:cNvPr id="53" name="椭圆 12"/>
              <p:cNvSpPr/>
              <p:nvPr/>
            </p:nvSpPr>
            <p:spPr>
              <a:xfrm flipV="1">
                <a:off x="2447926" y="4760005"/>
                <a:ext cx="726395" cy="726395"/>
              </a:xfrm>
              <a:prstGeom prst="ellipse">
                <a:avLst/>
              </a:prstGeom>
              <a:solidFill>
                <a:srgbClr val="0F87D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4" name="组合 1"/>
              <p:cNvGrpSpPr>
                <a:grpSpLocks noChangeAspect="1"/>
              </p:cNvGrpSpPr>
              <p:nvPr/>
            </p:nvGrpSpPr>
            <p:grpSpPr>
              <a:xfrm>
                <a:off x="2673148" y="4961202"/>
                <a:ext cx="275950" cy="324000"/>
                <a:chOff x="8123238" y="5730875"/>
                <a:chExt cx="319087" cy="374650"/>
              </a:xfrm>
              <a:solidFill>
                <a:srgbClr val="EDEDED"/>
              </a:solidFill>
            </p:grpSpPr>
            <p:sp>
              <p:nvSpPr>
                <p:cNvPr id="55" name="Freeform 283"/>
                <p:cNvSpPr>
                  <a:spLocks/>
                </p:cNvSpPr>
                <p:nvPr/>
              </p:nvSpPr>
              <p:spPr bwMode="auto">
                <a:xfrm>
                  <a:off x="8232775" y="5895975"/>
                  <a:ext cx="209550" cy="209550"/>
                </a:xfrm>
                <a:custGeom>
                  <a:avLst/>
                  <a:gdLst>
                    <a:gd name="T0" fmla="*/ 50 w 56"/>
                    <a:gd name="T1" fmla="*/ 0 h 56"/>
                    <a:gd name="T2" fmla="*/ 3 w 56"/>
                    <a:gd name="T3" fmla="*/ 47 h 56"/>
                    <a:gd name="T4" fmla="*/ 2 w 56"/>
                    <a:gd name="T5" fmla="*/ 54 h 56"/>
                    <a:gd name="T6" fmla="*/ 9 w 56"/>
                    <a:gd name="T7" fmla="*/ 53 h 56"/>
                    <a:gd name="T8" fmla="*/ 56 w 56"/>
                    <a:gd name="T9" fmla="*/ 6 h 56"/>
                    <a:gd name="T10" fmla="*/ 50 w 56"/>
                    <a:gd name="T11" fmla="*/ 0 h 56"/>
                  </a:gdLst>
                  <a:ahLst/>
                  <a:cxnLst>
                    <a:cxn ang="0">
                      <a:pos x="T0" y="T1"/>
                    </a:cxn>
                    <a:cxn ang="0">
                      <a:pos x="T2" y="T3"/>
                    </a:cxn>
                    <a:cxn ang="0">
                      <a:pos x="T4" y="T5"/>
                    </a:cxn>
                    <a:cxn ang="0">
                      <a:pos x="T6" y="T7"/>
                    </a:cxn>
                    <a:cxn ang="0">
                      <a:pos x="T8" y="T9"/>
                    </a:cxn>
                    <a:cxn ang="0">
                      <a:pos x="T10" y="T11"/>
                    </a:cxn>
                  </a:cxnLst>
                  <a:rect l="0" t="0" r="r" b="b"/>
                  <a:pathLst>
                    <a:path w="56" h="56">
                      <a:moveTo>
                        <a:pt x="50" y="0"/>
                      </a:moveTo>
                      <a:cubicBezTo>
                        <a:pt x="3" y="47"/>
                        <a:pt x="3" y="47"/>
                        <a:pt x="3" y="47"/>
                      </a:cubicBezTo>
                      <a:cubicBezTo>
                        <a:pt x="1" y="50"/>
                        <a:pt x="0" y="53"/>
                        <a:pt x="2" y="54"/>
                      </a:cubicBezTo>
                      <a:cubicBezTo>
                        <a:pt x="3" y="56"/>
                        <a:pt x="6" y="55"/>
                        <a:pt x="9" y="53"/>
                      </a:cubicBezTo>
                      <a:cubicBezTo>
                        <a:pt x="56" y="6"/>
                        <a:pt x="56" y="6"/>
                        <a:pt x="56" y="6"/>
                      </a:cubicBezTo>
                      <a:lnTo>
                        <a:pt x="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Freeform 284"/>
                <p:cNvSpPr>
                  <a:spLocks/>
                </p:cNvSpPr>
                <p:nvPr/>
              </p:nvSpPr>
              <p:spPr bwMode="auto">
                <a:xfrm>
                  <a:off x="8232775" y="5730875"/>
                  <a:ext cx="209550" cy="209550"/>
                </a:xfrm>
                <a:custGeom>
                  <a:avLst/>
                  <a:gdLst>
                    <a:gd name="T0" fmla="*/ 56 w 56"/>
                    <a:gd name="T1" fmla="*/ 50 h 56"/>
                    <a:gd name="T2" fmla="*/ 9 w 56"/>
                    <a:gd name="T3" fmla="*/ 3 h 56"/>
                    <a:gd name="T4" fmla="*/ 2 w 56"/>
                    <a:gd name="T5" fmla="*/ 1 h 56"/>
                    <a:gd name="T6" fmla="*/ 3 w 56"/>
                    <a:gd name="T7" fmla="*/ 9 h 56"/>
                    <a:gd name="T8" fmla="*/ 50 w 56"/>
                    <a:gd name="T9" fmla="*/ 56 h 56"/>
                    <a:gd name="T10" fmla="*/ 56 w 56"/>
                    <a:gd name="T11" fmla="*/ 50 h 56"/>
                  </a:gdLst>
                  <a:ahLst/>
                  <a:cxnLst>
                    <a:cxn ang="0">
                      <a:pos x="T0" y="T1"/>
                    </a:cxn>
                    <a:cxn ang="0">
                      <a:pos x="T2" y="T3"/>
                    </a:cxn>
                    <a:cxn ang="0">
                      <a:pos x="T4" y="T5"/>
                    </a:cxn>
                    <a:cxn ang="0">
                      <a:pos x="T6" y="T7"/>
                    </a:cxn>
                    <a:cxn ang="0">
                      <a:pos x="T8" y="T9"/>
                    </a:cxn>
                    <a:cxn ang="0">
                      <a:pos x="T10" y="T11"/>
                    </a:cxn>
                  </a:cxnLst>
                  <a:rect l="0" t="0" r="r" b="b"/>
                  <a:pathLst>
                    <a:path w="56" h="56">
                      <a:moveTo>
                        <a:pt x="56" y="50"/>
                      </a:moveTo>
                      <a:cubicBezTo>
                        <a:pt x="9" y="3"/>
                        <a:pt x="9" y="3"/>
                        <a:pt x="9" y="3"/>
                      </a:cubicBezTo>
                      <a:cubicBezTo>
                        <a:pt x="6" y="1"/>
                        <a:pt x="3" y="0"/>
                        <a:pt x="2" y="1"/>
                      </a:cubicBezTo>
                      <a:cubicBezTo>
                        <a:pt x="0" y="3"/>
                        <a:pt x="1" y="6"/>
                        <a:pt x="3" y="9"/>
                      </a:cubicBezTo>
                      <a:cubicBezTo>
                        <a:pt x="50" y="56"/>
                        <a:pt x="50" y="56"/>
                        <a:pt x="50" y="56"/>
                      </a:cubicBezTo>
                      <a:lnTo>
                        <a:pt x="56"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Rectangle 285"/>
                <p:cNvSpPr>
                  <a:spLocks noChangeArrowheads="1"/>
                </p:cNvSpPr>
                <p:nvPr/>
              </p:nvSpPr>
              <p:spPr bwMode="auto">
                <a:xfrm>
                  <a:off x="8180388" y="5865813"/>
                  <a:ext cx="36513"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8" name="Rectangle 286"/>
                <p:cNvSpPr>
                  <a:spLocks noChangeArrowheads="1"/>
                </p:cNvSpPr>
                <p:nvPr/>
              </p:nvSpPr>
              <p:spPr bwMode="auto">
                <a:xfrm>
                  <a:off x="8123238" y="5865813"/>
                  <a:ext cx="33338"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Freeform 287"/>
                <p:cNvSpPr>
                  <a:spLocks/>
                </p:cNvSpPr>
                <p:nvPr/>
              </p:nvSpPr>
              <p:spPr bwMode="auto">
                <a:xfrm>
                  <a:off x="8213725" y="5802313"/>
                  <a:ext cx="142875" cy="231775"/>
                </a:xfrm>
                <a:custGeom>
                  <a:avLst/>
                  <a:gdLst>
                    <a:gd name="T0" fmla="*/ 2 w 38"/>
                    <a:gd name="T1" fmla="*/ 1 h 62"/>
                    <a:gd name="T2" fmla="*/ 2 w 38"/>
                    <a:gd name="T3" fmla="*/ 7 h 62"/>
                    <a:gd name="T4" fmla="*/ 12 w 38"/>
                    <a:gd name="T5" fmla="*/ 17 h 62"/>
                    <a:gd name="T6" fmla="*/ 6 w 38"/>
                    <a:gd name="T7" fmla="*/ 17 h 62"/>
                    <a:gd name="T8" fmla="*/ 6 w 38"/>
                    <a:gd name="T9" fmla="*/ 45 h 62"/>
                    <a:gd name="T10" fmla="*/ 12 w 38"/>
                    <a:gd name="T11" fmla="*/ 45 h 62"/>
                    <a:gd name="T12" fmla="*/ 2 w 38"/>
                    <a:gd name="T13" fmla="*/ 55 h 62"/>
                    <a:gd name="T14" fmla="*/ 2 w 38"/>
                    <a:gd name="T15" fmla="*/ 61 h 62"/>
                    <a:gd name="T16" fmla="*/ 8 w 38"/>
                    <a:gd name="T17" fmla="*/ 61 h 62"/>
                    <a:gd name="T18" fmla="*/ 32 w 38"/>
                    <a:gd name="T19" fmla="*/ 37 h 62"/>
                    <a:gd name="T20" fmla="*/ 38 w 38"/>
                    <a:gd name="T21" fmla="*/ 31 h 62"/>
                    <a:gd name="T22" fmla="*/ 8 w 38"/>
                    <a:gd name="T23" fmla="*/ 1 h 62"/>
                    <a:gd name="T24" fmla="*/ 2 w 38"/>
                    <a:gd name="T25"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62">
                      <a:moveTo>
                        <a:pt x="2" y="1"/>
                      </a:moveTo>
                      <a:cubicBezTo>
                        <a:pt x="0" y="3"/>
                        <a:pt x="0" y="5"/>
                        <a:pt x="2" y="7"/>
                      </a:cubicBezTo>
                      <a:cubicBezTo>
                        <a:pt x="12" y="17"/>
                        <a:pt x="12" y="17"/>
                        <a:pt x="12" y="17"/>
                      </a:cubicBezTo>
                      <a:cubicBezTo>
                        <a:pt x="6" y="17"/>
                        <a:pt x="6" y="17"/>
                        <a:pt x="6" y="17"/>
                      </a:cubicBezTo>
                      <a:cubicBezTo>
                        <a:pt x="6" y="45"/>
                        <a:pt x="6" y="45"/>
                        <a:pt x="6" y="45"/>
                      </a:cubicBezTo>
                      <a:cubicBezTo>
                        <a:pt x="12" y="45"/>
                        <a:pt x="12" y="45"/>
                        <a:pt x="12" y="45"/>
                      </a:cubicBezTo>
                      <a:cubicBezTo>
                        <a:pt x="2" y="55"/>
                        <a:pt x="2" y="55"/>
                        <a:pt x="2" y="55"/>
                      </a:cubicBezTo>
                      <a:cubicBezTo>
                        <a:pt x="0" y="57"/>
                        <a:pt x="0" y="59"/>
                        <a:pt x="2" y="61"/>
                      </a:cubicBezTo>
                      <a:cubicBezTo>
                        <a:pt x="4" y="62"/>
                        <a:pt x="6" y="62"/>
                        <a:pt x="8" y="61"/>
                      </a:cubicBezTo>
                      <a:cubicBezTo>
                        <a:pt x="32" y="37"/>
                        <a:pt x="32" y="37"/>
                        <a:pt x="32" y="37"/>
                      </a:cubicBezTo>
                      <a:cubicBezTo>
                        <a:pt x="38" y="31"/>
                        <a:pt x="38" y="31"/>
                        <a:pt x="38" y="31"/>
                      </a:cubicBezTo>
                      <a:cubicBezTo>
                        <a:pt x="8" y="1"/>
                        <a:pt x="8" y="1"/>
                        <a:pt x="8" y="1"/>
                      </a:cubicBezTo>
                      <a:cubicBezTo>
                        <a:pt x="6" y="0"/>
                        <a:pt x="4" y="0"/>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37" name="组合 3"/>
            <p:cNvGrpSpPr/>
            <p:nvPr/>
          </p:nvGrpSpPr>
          <p:grpSpPr>
            <a:xfrm rot="2057133">
              <a:off x="3582741" y="1998174"/>
              <a:ext cx="396000" cy="396000"/>
              <a:chOff x="2447926" y="4760005"/>
              <a:chExt cx="726395" cy="726395"/>
            </a:xfrm>
          </p:grpSpPr>
          <p:sp>
            <p:nvSpPr>
              <p:cNvPr id="46" name="椭圆 12"/>
              <p:cNvSpPr/>
              <p:nvPr/>
            </p:nvSpPr>
            <p:spPr>
              <a:xfrm flipV="1">
                <a:off x="2447926" y="4760005"/>
                <a:ext cx="726395" cy="726395"/>
              </a:xfrm>
              <a:prstGeom prst="ellipse">
                <a:avLst/>
              </a:prstGeom>
              <a:solidFill>
                <a:srgbClr val="0F87D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7" name="组合 1"/>
              <p:cNvGrpSpPr>
                <a:grpSpLocks noChangeAspect="1"/>
              </p:cNvGrpSpPr>
              <p:nvPr/>
            </p:nvGrpSpPr>
            <p:grpSpPr>
              <a:xfrm>
                <a:off x="2673148" y="4961202"/>
                <a:ext cx="275950" cy="324000"/>
                <a:chOff x="8123238" y="5730875"/>
                <a:chExt cx="319087" cy="374650"/>
              </a:xfrm>
              <a:solidFill>
                <a:srgbClr val="EDEDED"/>
              </a:solidFill>
            </p:grpSpPr>
            <p:sp>
              <p:nvSpPr>
                <p:cNvPr id="48" name="Freeform 283"/>
                <p:cNvSpPr>
                  <a:spLocks/>
                </p:cNvSpPr>
                <p:nvPr/>
              </p:nvSpPr>
              <p:spPr bwMode="auto">
                <a:xfrm>
                  <a:off x="8232775" y="5895975"/>
                  <a:ext cx="209550" cy="209550"/>
                </a:xfrm>
                <a:custGeom>
                  <a:avLst/>
                  <a:gdLst>
                    <a:gd name="T0" fmla="*/ 50 w 56"/>
                    <a:gd name="T1" fmla="*/ 0 h 56"/>
                    <a:gd name="T2" fmla="*/ 3 w 56"/>
                    <a:gd name="T3" fmla="*/ 47 h 56"/>
                    <a:gd name="T4" fmla="*/ 2 w 56"/>
                    <a:gd name="T5" fmla="*/ 54 h 56"/>
                    <a:gd name="T6" fmla="*/ 9 w 56"/>
                    <a:gd name="T7" fmla="*/ 53 h 56"/>
                    <a:gd name="T8" fmla="*/ 56 w 56"/>
                    <a:gd name="T9" fmla="*/ 6 h 56"/>
                    <a:gd name="T10" fmla="*/ 50 w 56"/>
                    <a:gd name="T11" fmla="*/ 0 h 56"/>
                  </a:gdLst>
                  <a:ahLst/>
                  <a:cxnLst>
                    <a:cxn ang="0">
                      <a:pos x="T0" y="T1"/>
                    </a:cxn>
                    <a:cxn ang="0">
                      <a:pos x="T2" y="T3"/>
                    </a:cxn>
                    <a:cxn ang="0">
                      <a:pos x="T4" y="T5"/>
                    </a:cxn>
                    <a:cxn ang="0">
                      <a:pos x="T6" y="T7"/>
                    </a:cxn>
                    <a:cxn ang="0">
                      <a:pos x="T8" y="T9"/>
                    </a:cxn>
                    <a:cxn ang="0">
                      <a:pos x="T10" y="T11"/>
                    </a:cxn>
                  </a:cxnLst>
                  <a:rect l="0" t="0" r="r" b="b"/>
                  <a:pathLst>
                    <a:path w="56" h="56">
                      <a:moveTo>
                        <a:pt x="50" y="0"/>
                      </a:moveTo>
                      <a:cubicBezTo>
                        <a:pt x="3" y="47"/>
                        <a:pt x="3" y="47"/>
                        <a:pt x="3" y="47"/>
                      </a:cubicBezTo>
                      <a:cubicBezTo>
                        <a:pt x="1" y="50"/>
                        <a:pt x="0" y="53"/>
                        <a:pt x="2" y="54"/>
                      </a:cubicBezTo>
                      <a:cubicBezTo>
                        <a:pt x="3" y="56"/>
                        <a:pt x="6" y="55"/>
                        <a:pt x="9" y="53"/>
                      </a:cubicBezTo>
                      <a:cubicBezTo>
                        <a:pt x="56" y="6"/>
                        <a:pt x="56" y="6"/>
                        <a:pt x="56" y="6"/>
                      </a:cubicBezTo>
                      <a:lnTo>
                        <a:pt x="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9" name="Freeform 284"/>
                <p:cNvSpPr>
                  <a:spLocks/>
                </p:cNvSpPr>
                <p:nvPr/>
              </p:nvSpPr>
              <p:spPr bwMode="auto">
                <a:xfrm>
                  <a:off x="8232775" y="5730875"/>
                  <a:ext cx="209550" cy="209550"/>
                </a:xfrm>
                <a:custGeom>
                  <a:avLst/>
                  <a:gdLst>
                    <a:gd name="T0" fmla="*/ 56 w 56"/>
                    <a:gd name="T1" fmla="*/ 50 h 56"/>
                    <a:gd name="T2" fmla="*/ 9 w 56"/>
                    <a:gd name="T3" fmla="*/ 3 h 56"/>
                    <a:gd name="T4" fmla="*/ 2 w 56"/>
                    <a:gd name="T5" fmla="*/ 1 h 56"/>
                    <a:gd name="T6" fmla="*/ 3 w 56"/>
                    <a:gd name="T7" fmla="*/ 9 h 56"/>
                    <a:gd name="T8" fmla="*/ 50 w 56"/>
                    <a:gd name="T9" fmla="*/ 56 h 56"/>
                    <a:gd name="T10" fmla="*/ 56 w 56"/>
                    <a:gd name="T11" fmla="*/ 50 h 56"/>
                  </a:gdLst>
                  <a:ahLst/>
                  <a:cxnLst>
                    <a:cxn ang="0">
                      <a:pos x="T0" y="T1"/>
                    </a:cxn>
                    <a:cxn ang="0">
                      <a:pos x="T2" y="T3"/>
                    </a:cxn>
                    <a:cxn ang="0">
                      <a:pos x="T4" y="T5"/>
                    </a:cxn>
                    <a:cxn ang="0">
                      <a:pos x="T6" y="T7"/>
                    </a:cxn>
                    <a:cxn ang="0">
                      <a:pos x="T8" y="T9"/>
                    </a:cxn>
                    <a:cxn ang="0">
                      <a:pos x="T10" y="T11"/>
                    </a:cxn>
                  </a:cxnLst>
                  <a:rect l="0" t="0" r="r" b="b"/>
                  <a:pathLst>
                    <a:path w="56" h="56">
                      <a:moveTo>
                        <a:pt x="56" y="50"/>
                      </a:moveTo>
                      <a:cubicBezTo>
                        <a:pt x="9" y="3"/>
                        <a:pt x="9" y="3"/>
                        <a:pt x="9" y="3"/>
                      </a:cubicBezTo>
                      <a:cubicBezTo>
                        <a:pt x="6" y="1"/>
                        <a:pt x="3" y="0"/>
                        <a:pt x="2" y="1"/>
                      </a:cubicBezTo>
                      <a:cubicBezTo>
                        <a:pt x="0" y="3"/>
                        <a:pt x="1" y="6"/>
                        <a:pt x="3" y="9"/>
                      </a:cubicBezTo>
                      <a:cubicBezTo>
                        <a:pt x="50" y="56"/>
                        <a:pt x="50" y="56"/>
                        <a:pt x="50" y="56"/>
                      </a:cubicBezTo>
                      <a:lnTo>
                        <a:pt x="56"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0" name="Rectangle 285"/>
                <p:cNvSpPr>
                  <a:spLocks noChangeArrowheads="1"/>
                </p:cNvSpPr>
                <p:nvPr/>
              </p:nvSpPr>
              <p:spPr bwMode="auto">
                <a:xfrm>
                  <a:off x="8180388" y="5865813"/>
                  <a:ext cx="36513"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1" name="Rectangle 286"/>
                <p:cNvSpPr>
                  <a:spLocks noChangeArrowheads="1"/>
                </p:cNvSpPr>
                <p:nvPr/>
              </p:nvSpPr>
              <p:spPr bwMode="auto">
                <a:xfrm>
                  <a:off x="8123238" y="5865813"/>
                  <a:ext cx="33338"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Freeform 287"/>
                <p:cNvSpPr>
                  <a:spLocks/>
                </p:cNvSpPr>
                <p:nvPr/>
              </p:nvSpPr>
              <p:spPr bwMode="auto">
                <a:xfrm>
                  <a:off x="8213725" y="5802313"/>
                  <a:ext cx="142875" cy="231775"/>
                </a:xfrm>
                <a:custGeom>
                  <a:avLst/>
                  <a:gdLst>
                    <a:gd name="T0" fmla="*/ 2 w 38"/>
                    <a:gd name="T1" fmla="*/ 1 h 62"/>
                    <a:gd name="T2" fmla="*/ 2 w 38"/>
                    <a:gd name="T3" fmla="*/ 7 h 62"/>
                    <a:gd name="T4" fmla="*/ 12 w 38"/>
                    <a:gd name="T5" fmla="*/ 17 h 62"/>
                    <a:gd name="T6" fmla="*/ 6 w 38"/>
                    <a:gd name="T7" fmla="*/ 17 h 62"/>
                    <a:gd name="T8" fmla="*/ 6 w 38"/>
                    <a:gd name="T9" fmla="*/ 45 h 62"/>
                    <a:gd name="T10" fmla="*/ 12 w 38"/>
                    <a:gd name="T11" fmla="*/ 45 h 62"/>
                    <a:gd name="T12" fmla="*/ 2 w 38"/>
                    <a:gd name="T13" fmla="*/ 55 h 62"/>
                    <a:gd name="T14" fmla="*/ 2 w 38"/>
                    <a:gd name="T15" fmla="*/ 61 h 62"/>
                    <a:gd name="T16" fmla="*/ 8 w 38"/>
                    <a:gd name="T17" fmla="*/ 61 h 62"/>
                    <a:gd name="T18" fmla="*/ 32 w 38"/>
                    <a:gd name="T19" fmla="*/ 37 h 62"/>
                    <a:gd name="T20" fmla="*/ 38 w 38"/>
                    <a:gd name="T21" fmla="*/ 31 h 62"/>
                    <a:gd name="T22" fmla="*/ 8 w 38"/>
                    <a:gd name="T23" fmla="*/ 1 h 62"/>
                    <a:gd name="T24" fmla="*/ 2 w 38"/>
                    <a:gd name="T25"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62">
                      <a:moveTo>
                        <a:pt x="2" y="1"/>
                      </a:moveTo>
                      <a:cubicBezTo>
                        <a:pt x="0" y="3"/>
                        <a:pt x="0" y="5"/>
                        <a:pt x="2" y="7"/>
                      </a:cubicBezTo>
                      <a:cubicBezTo>
                        <a:pt x="12" y="17"/>
                        <a:pt x="12" y="17"/>
                        <a:pt x="12" y="17"/>
                      </a:cubicBezTo>
                      <a:cubicBezTo>
                        <a:pt x="6" y="17"/>
                        <a:pt x="6" y="17"/>
                        <a:pt x="6" y="17"/>
                      </a:cubicBezTo>
                      <a:cubicBezTo>
                        <a:pt x="6" y="45"/>
                        <a:pt x="6" y="45"/>
                        <a:pt x="6" y="45"/>
                      </a:cubicBezTo>
                      <a:cubicBezTo>
                        <a:pt x="12" y="45"/>
                        <a:pt x="12" y="45"/>
                        <a:pt x="12" y="45"/>
                      </a:cubicBezTo>
                      <a:cubicBezTo>
                        <a:pt x="2" y="55"/>
                        <a:pt x="2" y="55"/>
                        <a:pt x="2" y="55"/>
                      </a:cubicBezTo>
                      <a:cubicBezTo>
                        <a:pt x="0" y="57"/>
                        <a:pt x="0" y="59"/>
                        <a:pt x="2" y="61"/>
                      </a:cubicBezTo>
                      <a:cubicBezTo>
                        <a:pt x="4" y="62"/>
                        <a:pt x="6" y="62"/>
                        <a:pt x="8" y="61"/>
                      </a:cubicBezTo>
                      <a:cubicBezTo>
                        <a:pt x="32" y="37"/>
                        <a:pt x="32" y="37"/>
                        <a:pt x="32" y="37"/>
                      </a:cubicBezTo>
                      <a:cubicBezTo>
                        <a:pt x="38" y="31"/>
                        <a:pt x="38" y="31"/>
                        <a:pt x="38" y="31"/>
                      </a:cubicBezTo>
                      <a:cubicBezTo>
                        <a:pt x="8" y="1"/>
                        <a:pt x="8" y="1"/>
                        <a:pt x="8" y="1"/>
                      </a:cubicBezTo>
                      <a:cubicBezTo>
                        <a:pt x="6" y="0"/>
                        <a:pt x="4" y="0"/>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38" name="组合 3"/>
            <p:cNvGrpSpPr/>
            <p:nvPr/>
          </p:nvGrpSpPr>
          <p:grpSpPr>
            <a:xfrm rot="8767055">
              <a:off x="5050804" y="1998174"/>
              <a:ext cx="396000" cy="396000"/>
              <a:chOff x="2447926" y="4760005"/>
              <a:chExt cx="726395" cy="726395"/>
            </a:xfrm>
          </p:grpSpPr>
          <p:sp>
            <p:nvSpPr>
              <p:cNvPr id="39" name="椭圆 12"/>
              <p:cNvSpPr/>
              <p:nvPr/>
            </p:nvSpPr>
            <p:spPr>
              <a:xfrm flipV="1">
                <a:off x="2447926" y="4760005"/>
                <a:ext cx="726395" cy="726395"/>
              </a:xfrm>
              <a:prstGeom prst="ellipse">
                <a:avLst/>
              </a:prstGeom>
              <a:solidFill>
                <a:srgbClr val="0F87D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0" name="组合 1"/>
              <p:cNvGrpSpPr>
                <a:grpSpLocks noChangeAspect="1"/>
              </p:cNvGrpSpPr>
              <p:nvPr/>
            </p:nvGrpSpPr>
            <p:grpSpPr>
              <a:xfrm>
                <a:off x="2673148" y="4961202"/>
                <a:ext cx="275950" cy="324000"/>
                <a:chOff x="8123238" y="5730875"/>
                <a:chExt cx="319087" cy="374650"/>
              </a:xfrm>
              <a:solidFill>
                <a:srgbClr val="EDEDED"/>
              </a:solidFill>
            </p:grpSpPr>
            <p:sp>
              <p:nvSpPr>
                <p:cNvPr id="41" name="Freeform 283"/>
                <p:cNvSpPr>
                  <a:spLocks/>
                </p:cNvSpPr>
                <p:nvPr/>
              </p:nvSpPr>
              <p:spPr bwMode="auto">
                <a:xfrm>
                  <a:off x="8232775" y="5895975"/>
                  <a:ext cx="209550" cy="209550"/>
                </a:xfrm>
                <a:custGeom>
                  <a:avLst/>
                  <a:gdLst>
                    <a:gd name="T0" fmla="*/ 50 w 56"/>
                    <a:gd name="T1" fmla="*/ 0 h 56"/>
                    <a:gd name="T2" fmla="*/ 3 w 56"/>
                    <a:gd name="T3" fmla="*/ 47 h 56"/>
                    <a:gd name="T4" fmla="*/ 2 w 56"/>
                    <a:gd name="T5" fmla="*/ 54 h 56"/>
                    <a:gd name="T6" fmla="*/ 9 w 56"/>
                    <a:gd name="T7" fmla="*/ 53 h 56"/>
                    <a:gd name="T8" fmla="*/ 56 w 56"/>
                    <a:gd name="T9" fmla="*/ 6 h 56"/>
                    <a:gd name="T10" fmla="*/ 50 w 56"/>
                    <a:gd name="T11" fmla="*/ 0 h 56"/>
                  </a:gdLst>
                  <a:ahLst/>
                  <a:cxnLst>
                    <a:cxn ang="0">
                      <a:pos x="T0" y="T1"/>
                    </a:cxn>
                    <a:cxn ang="0">
                      <a:pos x="T2" y="T3"/>
                    </a:cxn>
                    <a:cxn ang="0">
                      <a:pos x="T4" y="T5"/>
                    </a:cxn>
                    <a:cxn ang="0">
                      <a:pos x="T6" y="T7"/>
                    </a:cxn>
                    <a:cxn ang="0">
                      <a:pos x="T8" y="T9"/>
                    </a:cxn>
                    <a:cxn ang="0">
                      <a:pos x="T10" y="T11"/>
                    </a:cxn>
                  </a:cxnLst>
                  <a:rect l="0" t="0" r="r" b="b"/>
                  <a:pathLst>
                    <a:path w="56" h="56">
                      <a:moveTo>
                        <a:pt x="50" y="0"/>
                      </a:moveTo>
                      <a:cubicBezTo>
                        <a:pt x="3" y="47"/>
                        <a:pt x="3" y="47"/>
                        <a:pt x="3" y="47"/>
                      </a:cubicBezTo>
                      <a:cubicBezTo>
                        <a:pt x="1" y="50"/>
                        <a:pt x="0" y="53"/>
                        <a:pt x="2" y="54"/>
                      </a:cubicBezTo>
                      <a:cubicBezTo>
                        <a:pt x="3" y="56"/>
                        <a:pt x="6" y="55"/>
                        <a:pt x="9" y="53"/>
                      </a:cubicBezTo>
                      <a:cubicBezTo>
                        <a:pt x="56" y="6"/>
                        <a:pt x="56" y="6"/>
                        <a:pt x="56" y="6"/>
                      </a:cubicBezTo>
                      <a:lnTo>
                        <a:pt x="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Freeform 284"/>
                <p:cNvSpPr>
                  <a:spLocks/>
                </p:cNvSpPr>
                <p:nvPr/>
              </p:nvSpPr>
              <p:spPr bwMode="auto">
                <a:xfrm>
                  <a:off x="8232775" y="5730875"/>
                  <a:ext cx="209550" cy="209550"/>
                </a:xfrm>
                <a:custGeom>
                  <a:avLst/>
                  <a:gdLst>
                    <a:gd name="T0" fmla="*/ 56 w 56"/>
                    <a:gd name="T1" fmla="*/ 50 h 56"/>
                    <a:gd name="T2" fmla="*/ 9 w 56"/>
                    <a:gd name="T3" fmla="*/ 3 h 56"/>
                    <a:gd name="T4" fmla="*/ 2 w 56"/>
                    <a:gd name="T5" fmla="*/ 1 h 56"/>
                    <a:gd name="T6" fmla="*/ 3 w 56"/>
                    <a:gd name="T7" fmla="*/ 9 h 56"/>
                    <a:gd name="T8" fmla="*/ 50 w 56"/>
                    <a:gd name="T9" fmla="*/ 56 h 56"/>
                    <a:gd name="T10" fmla="*/ 56 w 56"/>
                    <a:gd name="T11" fmla="*/ 50 h 56"/>
                  </a:gdLst>
                  <a:ahLst/>
                  <a:cxnLst>
                    <a:cxn ang="0">
                      <a:pos x="T0" y="T1"/>
                    </a:cxn>
                    <a:cxn ang="0">
                      <a:pos x="T2" y="T3"/>
                    </a:cxn>
                    <a:cxn ang="0">
                      <a:pos x="T4" y="T5"/>
                    </a:cxn>
                    <a:cxn ang="0">
                      <a:pos x="T6" y="T7"/>
                    </a:cxn>
                    <a:cxn ang="0">
                      <a:pos x="T8" y="T9"/>
                    </a:cxn>
                    <a:cxn ang="0">
                      <a:pos x="T10" y="T11"/>
                    </a:cxn>
                  </a:cxnLst>
                  <a:rect l="0" t="0" r="r" b="b"/>
                  <a:pathLst>
                    <a:path w="56" h="56">
                      <a:moveTo>
                        <a:pt x="56" y="50"/>
                      </a:moveTo>
                      <a:cubicBezTo>
                        <a:pt x="9" y="3"/>
                        <a:pt x="9" y="3"/>
                        <a:pt x="9" y="3"/>
                      </a:cubicBezTo>
                      <a:cubicBezTo>
                        <a:pt x="6" y="1"/>
                        <a:pt x="3" y="0"/>
                        <a:pt x="2" y="1"/>
                      </a:cubicBezTo>
                      <a:cubicBezTo>
                        <a:pt x="0" y="3"/>
                        <a:pt x="1" y="6"/>
                        <a:pt x="3" y="9"/>
                      </a:cubicBezTo>
                      <a:cubicBezTo>
                        <a:pt x="50" y="56"/>
                        <a:pt x="50" y="56"/>
                        <a:pt x="50" y="56"/>
                      </a:cubicBezTo>
                      <a:lnTo>
                        <a:pt x="56"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3" name="Rectangle 285"/>
                <p:cNvSpPr>
                  <a:spLocks noChangeArrowheads="1"/>
                </p:cNvSpPr>
                <p:nvPr/>
              </p:nvSpPr>
              <p:spPr bwMode="auto">
                <a:xfrm>
                  <a:off x="8180388" y="5865813"/>
                  <a:ext cx="36513"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4" name="Rectangle 286"/>
                <p:cNvSpPr>
                  <a:spLocks noChangeArrowheads="1"/>
                </p:cNvSpPr>
                <p:nvPr/>
              </p:nvSpPr>
              <p:spPr bwMode="auto">
                <a:xfrm>
                  <a:off x="8123238" y="5865813"/>
                  <a:ext cx="33338"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5" name="Freeform 287"/>
                <p:cNvSpPr>
                  <a:spLocks/>
                </p:cNvSpPr>
                <p:nvPr/>
              </p:nvSpPr>
              <p:spPr bwMode="auto">
                <a:xfrm>
                  <a:off x="8213725" y="5802313"/>
                  <a:ext cx="142875" cy="231775"/>
                </a:xfrm>
                <a:custGeom>
                  <a:avLst/>
                  <a:gdLst>
                    <a:gd name="T0" fmla="*/ 2 w 38"/>
                    <a:gd name="T1" fmla="*/ 1 h 62"/>
                    <a:gd name="T2" fmla="*/ 2 w 38"/>
                    <a:gd name="T3" fmla="*/ 7 h 62"/>
                    <a:gd name="T4" fmla="*/ 12 w 38"/>
                    <a:gd name="T5" fmla="*/ 17 h 62"/>
                    <a:gd name="T6" fmla="*/ 6 w 38"/>
                    <a:gd name="T7" fmla="*/ 17 h 62"/>
                    <a:gd name="T8" fmla="*/ 6 w 38"/>
                    <a:gd name="T9" fmla="*/ 45 h 62"/>
                    <a:gd name="T10" fmla="*/ 12 w 38"/>
                    <a:gd name="T11" fmla="*/ 45 h 62"/>
                    <a:gd name="T12" fmla="*/ 2 w 38"/>
                    <a:gd name="T13" fmla="*/ 55 h 62"/>
                    <a:gd name="T14" fmla="*/ 2 w 38"/>
                    <a:gd name="T15" fmla="*/ 61 h 62"/>
                    <a:gd name="T16" fmla="*/ 8 w 38"/>
                    <a:gd name="T17" fmla="*/ 61 h 62"/>
                    <a:gd name="T18" fmla="*/ 32 w 38"/>
                    <a:gd name="T19" fmla="*/ 37 h 62"/>
                    <a:gd name="T20" fmla="*/ 38 w 38"/>
                    <a:gd name="T21" fmla="*/ 31 h 62"/>
                    <a:gd name="T22" fmla="*/ 8 w 38"/>
                    <a:gd name="T23" fmla="*/ 1 h 62"/>
                    <a:gd name="T24" fmla="*/ 2 w 38"/>
                    <a:gd name="T25"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62">
                      <a:moveTo>
                        <a:pt x="2" y="1"/>
                      </a:moveTo>
                      <a:cubicBezTo>
                        <a:pt x="0" y="3"/>
                        <a:pt x="0" y="5"/>
                        <a:pt x="2" y="7"/>
                      </a:cubicBezTo>
                      <a:cubicBezTo>
                        <a:pt x="12" y="17"/>
                        <a:pt x="12" y="17"/>
                        <a:pt x="12" y="17"/>
                      </a:cubicBezTo>
                      <a:cubicBezTo>
                        <a:pt x="6" y="17"/>
                        <a:pt x="6" y="17"/>
                        <a:pt x="6" y="17"/>
                      </a:cubicBezTo>
                      <a:cubicBezTo>
                        <a:pt x="6" y="45"/>
                        <a:pt x="6" y="45"/>
                        <a:pt x="6" y="45"/>
                      </a:cubicBezTo>
                      <a:cubicBezTo>
                        <a:pt x="12" y="45"/>
                        <a:pt x="12" y="45"/>
                        <a:pt x="12" y="45"/>
                      </a:cubicBezTo>
                      <a:cubicBezTo>
                        <a:pt x="2" y="55"/>
                        <a:pt x="2" y="55"/>
                        <a:pt x="2" y="55"/>
                      </a:cubicBezTo>
                      <a:cubicBezTo>
                        <a:pt x="0" y="57"/>
                        <a:pt x="0" y="59"/>
                        <a:pt x="2" y="61"/>
                      </a:cubicBezTo>
                      <a:cubicBezTo>
                        <a:pt x="4" y="62"/>
                        <a:pt x="6" y="62"/>
                        <a:pt x="8" y="61"/>
                      </a:cubicBezTo>
                      <a:cubicBezTo>
                        <a:pt x="32" y="37"/>
                        <a:pt x="32" y="37"/>
                        <a:pt x="32" y="37"/>
                      </a:cubicBezTo>
                      <a:cubicBezTo>
                        <a:pt x="38" y="31"/>
                        <a:pt x="38" y="31"/>
                        <a:pt x="38" y="31"/>
                      </a:cubicBezTo>
                      <a:cubicBezTo>
                        <a:pt x="8" y="1"/>
                        <a:pt x="8" y="1"/>
                        <a:pt x="8" y="1"/>
                      </a:cubicBezTo>
                      <a:cubicBezTo>
                        <a:pt x="6" y="0"/>
                        <a:pt x="4" y="0"/>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graphicFrame>
        <p:nvGraphicFramePr>
          <p:cNvPr id="74" name="图表 73"/>
          <p:cNvGraphicFramePr>
            <a:graphicFrameLocks/>
          </p:cNvGraphicFramePr>
          <p:nvPr>
            <p:extLst>
              <p:ext uri="{D42A27DB-BD31-4B8C-83A1-F6EECF244321}">
                <p14:modId xmlns:p14="http://schemas.microsoft.com/office/powerpoint/2010/main" val="1678688222"/>
              </p:ext>
            </p:extLst>
          </p:nvPr>
        </p:nvGraphicFramePr>
        <p:xfrm>
          <a:off x="62764" y="4192994"/>
          <a:ext cx="4401938" cy="2373114"/>
        </p:xfrm>
        <a:graphic>
          <a:graphicData uri="http://schemas.openxmlformats.org/drawingml/2006/chart">
            <c:chart xmlns:c="http://schemas.openxmlformats.org/drawingml/2006/chart" xmlns:r="http://schemas.openxmlformats.org/officeDocument/2006/relationships" r:id="rId3"/>
          </a:graphicData>
        </a:graphic>
      </p:graphicFrame>
      <p:sp>
        <p:nvSpPr>
          <p:cNvPr id="75" name="TextBox 74"/>
          <p:cNvSpPr txBox="1"/>
          <p:nvPr/>
        </p:nvSpPr>
        <p:spPr>
          <a:xfrm>
            <a:off x="1295636" y="6273026"/>
            <a:ext cx="648072" cy="584775"/>
          </a:xfrm>
          <a:prstGeom prst="rect">
            <a:avLst/>
          </a:prstGeom>
          <a:solidFill>
            <a:srgbClr val="F2F2F2"/>
          </a:solidFill>
        </p:spPr>
        <p:txBody>
          <a:bodyPr wrap="square" rtlCol="0">
            <a:spAutoFit/>
          </a:bodyPr>
          <a:lstStyle/>
          <a:p>
            <a:r>
              <a:rPr lang="en-US" altLang="zh-CN" sz="800" dirty="0" smtClean="0"/>
              <a:t>Number  of  employees needed</a:t>
            </a:r>
            <a:endParaRPr lang="zh-CN" altLang="en-US" sz="800" dirty="0"/>
          </a:p>
        </p:txBody>
      </p:sp>
      <p:sp>
        <p:nvSpPr>
          <p:cNvPr id="76" name="TextBox 75"/>
          <p:cNvSpPr txBox="1"/>
          <p:nvPr/>
        </p:nvSpPr>
        <p:spPr>
          <a:xfrm>
            <a:off x="2195736" y="6273025"/>
            <a:ext cx="576064" cy="461665"/>
          </a:xfrm>
          <a:prstGeom prst="rect">
            <a:avLst/>
          </a:prstGeom>
          <a:solidFill>
            <a:srgbClr val="F2F2F2"/>
          </a:solidFill>
        </p:spPr>
        <p:txBody>
          <a:bodyPr wrap="square" rtlCol="0">
            <a:spAutoFit/>
          </a:bodyPr>
          <a:lstStyle/>
          <a:p>
            <a:r>
              <a:rPr lang="en-US" altLang="zh-CN" sz="800" dirty="0" smtClean="0"/>
              <a:t>Number of job seekers</a:t>
            </a:r>
            <a:endParaRPr lang="zh-CN" altLang="en-US" sz="800" dirty="0"/>
          </a:p>
        </p:txBody>
      </p:sp>
      <p:sp>
        <p:nvSpPr>
          <p:cNvPr id="77" name="TextBox 76"/>
          <p:cNvSpPr txBox="1"/>
          <p:nvPr/>
        </p:nvSpPr>
        <p:spPr>
          <a:xfrm>
            <a:off x="6156176" y="6165303"/>
            <a:ext cx="2849860" cy="215444"/>
          </a:xfrm>
          <a:prstGeom prst="rect">
            <a:avLst/>
          </a:prstGeom>
          <a:solidFill>
            <a:srgbClr val="F2F2F2"/>
          </a:solidFill>
        </p:spPr>
        <p:txBody>
          <a:bodyPr wrap="square" rtlCol="0">
            <a:spAutoFit/>
          </a:bodyPr>
          <a:lstStyle/>
          <a:p>
            <a:r>
              <a:rPr lang="en-US" altLang="zh-CN" sz="800" dirty="0" smtClean="0"/>
              <a:t>Growth rate of residents’ per capita disposable  income</a:t>
            </a:r>
            <a:endParaRPr lang="zh-CN" altLang="en-US" sz="800" dirty="0"/>
          </a:p>
        </p:txBody>
      </p:sp>
    </p:spTree>
    <p:extLst>
      <p:ext uri="{BB962C8B-B14F-4D97-AF65-F5344CB8AC3E}">
        <p14:creationId xmlns:p14="http://schemas.microsoft.com/office/powerpoint/2010/main" val="298877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38"/>
          <p:cNvSpPr txBox="1"/>
          <p:nvPr/>
        </p:nvSpPr>
        <p:spPr>
          <a:xfrm>
            <a:off x="462819" y="87881"/>
            <a:ext cx="7786314" cy="707886"/>
          </a:xfrm>
          <a:prstGeom prst="rect">
            <a:avLst/>
          </a:prstGeom>
          <a:noFill/>
        </p:spPr>
        <p:txBody>
          <a:bodyPr wrap="square" rtlCol="0">
            <a:spAutoFit/>
          </a:bodyPr>
          <a:lstStyle/>
          <a:p>
            <a:r>
              <a:rPr lang="zh-CN" altLang="en-US" sz="2000" b="1" dirty="0">
                <a:solidFill>
                  <a:srgbClr val="1084D2"/>
                </a:solidFill>
                <a:cs typeface="+mn-ea"/>
                <a:sym typeface="+mn-lt"/>
              </a:rPr>
              <a:t>Domestic macroscopic view</a:t>
            </a:r>
            <a:r>
              <a:rPr lang="zh-CN" altLang="en-US" sz="2000" b="1" dirty="0" smtClean="0">
                <a:solidFill>
                  <a:srgbClr val="1084D2"/>
                </a:solidFill>
                <a:cs typeface="+mn-ea"/>
                <a:sym typeface="+mn-lt"/>
              </a:rPr>
              <a:t>:</a:t>
            </a:r>
            <a:endParaRPr lang="en-US" altLang="zh-CN" sz="2000" b="1" dirty="0" smtClean="0">
              <a:solidFill>
                <a:srgbClr val="1084D2"/>
              </a:solidFill>
              <a:cs typeface="+mn-ea"/>
              <a:sym typeface="+mn-lt"/>
            </a:endParaRPr>
          </a:p>
          <a:p>
            <a:r>
              <a:rPr lang="en-US" altLang="zh-CN" sz="2000" dirty="0" smtClean="0">
                <a:solidFill>
                  <a:srgbClr val="3B444B"/>
                </a:solidFill>
                <a:cs typeface="+mn-ea"/>
                <a:sym typeface="+mn-lt"/>
              </a:rPr>
              <a:t>G</a:t>
            </a:r>
            <a:r>
              <a:rPr lang="zh-CN" altLang="en-US" sz="2000" dirty="0" smtClean="0">
                <a:solidFill>
                  <a:srgbClr val="3B444B"/>
                </a:solidFill>
                <a:cs typeface="+mn-ea"/>
                <a:sym typeface="+mn-lt"/>
              </a:rPr>
              <a:t>rowth driver has </a:t>
            </a:r>
            <a:r>
              <a:rPr lang="zh-CN" altLang="en-US" sz="2000" dirty="0" smtClean="0">
                <a:solidFill>
                  <a:srgbClr val="3B444B"/>
                </a:solidFill>
                <a:cs typeface="+mn-ea"/>
                <a:sym typeface="+mn-lt"/>
              </a:rPr>
              <a:t>changed </a:t>
            </a:r>
            <a:r>
              <a:rPr lang="zh-CN" altLang="en-US" sz="2000" dirty="0" smtClean="0">
                <a:solidFill>
                  <a:srgbClr val="3B444B"/>
                </a:solidFill>
                <a:cs typeface="+mn-ea"/>
                <a:sym typeface="+mn-lt"/>
              </a:rPr>
              <a:t>consumption has become the engine</a:t>
            </a:r>
          </a:p>
        </p:txBody>
      </p:sp>
      <p:grpSp>
        <p:nvGrpSpPr>
          <p:cNvPr id="74" name="Group 8"/>
          <p:cNvGrpSpPr/>
          <p:nvPr/>
        </p:nvGrpSpPr>
        <p:grpSpPr>
          <a:xfrm>
            <a:off x="539552" y="1377016"/>
            <a:ext cx="3060000" cy="2196000"/>
            <a:chOff x="971600" y="983012"/>
            <a:chExt cx="3060000" cy="2196000"/>
          </a:xfrm>
        </p:grpSpPr>
        <p:sp>
          <p:nvSpPr>
            <p:cNvPr id="75" name="Oval 6"/>
            <p:cNvSpPr/>
            <p:nvPr/>
          </p:nvSpPr>
          <p:spPr>
            <a:xfrm>
              <a:off x="2051600" y="983012"/>
              <a:ext cx="1980000" cy="1980000"/>
            </a:xfrm>
            <a:prstGeom prst="ellipse">
              <a:avLst/>
            </a:prstGeom>
            <a:noFill/>
            <a:ln>
              <a:solidFill>
                <a:srgbClr val="1084D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6" name="Oval 90"/>
            <p:cNvSpPr/>
            <p:nvPr/>
          </p:nvSpPr>
          <p:spPr>
            <a:xfrm>
              <a:off x="2591600" y="1523012"/>
              <a:ext cx="900000" cy="900000"/>
            </a:xfrm>
            <a:prstGeom prst="ellipse">
              <a:avLst/>
            </a:prstGeom>
            <a:noFill/>
            <a:ln>
              <a:solidFill>
                <a:srgbClr val="1084D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7" name="Oval 91"/>
            <p:cNvSpPr/>
            <p:nvPr/>
          </p:nvSpPr>
          <p:spPr>
            <a:xfrm>
              <a:off x="971600" y="2099012"/>
              <a:ext cx="1080000" cy="1080000"/>
            </a:xfrm>
            <a:prstGeom prst="ellipse">
              <a:avLst/>
            </a:prstGeom>
            <a:noFill/>
            <a:ln>
              <a:solidFill>
                <a:srgbClr val="6B727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8" name="Oval 92"/>
            <p:cNvSpPr/>
            <p:nvPr/>
          </p:nvSpPr>
          <p:spPr>
            <a:xfrm>
              <a:off x="1223600" y="2351012"/>
              <a:ext cx="576000" cy="576000"/>
            </a:xfrm>
            <a:prstGeom prst="ellipse">
              <a:avLst/>
            </a:prstGeom>
            <a:noFill/>
            <a:ln>
              <a:solidFill>
                <a:srgbClr val="6B727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9" name="TextBox 78"/>
            <p:cNvSpPr txBox="1"/>
            <p:nvPr/>
          </p:nvSpPr>
          <p:spPr>
            <a:xfrm>
              <a:off x="2623776" y="1857503"/>
              <a:ext cx="872234" cy="261610"/>
            </a:xfrm>
            <a:prstGeom prst="rect">
              <a:avLst/>
            </a:prstGeom>
            <a:noFill/>
          </p:spPr>
          <p:txBody>
            <a:bodyPr wrap="square" lIns="0" rIns="0" rtlCol="0">
              <a:spAutoFit/>
            </a:bodyPr>
            <a:lstStyle/>
            <a:p>
              <a:r>
                <a:rPr lang="zh-CN" altLang="en-US" sz="1100" b="1" dirty="0" smtClean="0">
                  <a:solidFill>
                    <a:srgbClr val="1084D2"/>
                  </a:solidFill>
                  <a:cs typeface="+mn-ea"/>
                  <a:sym typeface="+mn-lt"/>
                </a:rPr>
                <a:t>Consumption</a:t>
              </a:r>
              <a:endParaRPr lang="en-US" sz="1100" b="1" dirty="0">
                <a:solidFill>
                  <a:srgbClr val="1084D2"/>
                </a:solidFill>
                <a:cs typeface="+mn-ea"/>
                <a:sym typeface="+mn-lt"/>
              </a:endParaRPr>
            </a:p>
          </p:txBody>
        </p:sp>
        <p:sp>
          <p:nvSpPr>
            <p:cNvPr id="80" name="TextBox 79"/>
            <p:cNvSpPr txBox="1"/>
            <p:nvPr/>
          </p:nvSpPr>
          <p:spPr>
            <a:xfrm>
              <a:off x="1223600" y="2525709"/>
              <a:ext cx="648040" cy="253916"/>
            </a:xfrm>
            <a:prstGeom prst="rect">
              <a:avLst/>
            </a:prstGeom>
            <a:noFill/>
          </p:spPr>
          <p:txBody>
            <a:bodyPr wrap="square" lIns="0" rIns="0" rtlCol="0">
              <a:spAutoFit/>
            </a:bodyPr>
            <a:lstStyle/>
            <a:p>
              <a:r>
                <a:rPr lang="zh-CN" altLang="en-US" sz="1050" b="1" dirty="0">
                  <a:solidFill>
                    <a:srgbClr val="6B7274"/>
                  </a:solidFill>
                  <a:cs typeface="+mn-ea"/>
                  <a:sym typeface="+mn-lt"/>
                </a:rPr>
                <a:t>Investment</a:t>
              </a:r>
              <a:endParaRPr lang="en-US" sz="1050" b="1" dirty="0">
                <a:solidFill>
                  <a:srgbClr val="6B7274"/>
                </a:solidFill>
                <a:cs typeface="+mn-ea"/>
                <a:sym typeface="+mn-lt"/>
              </a:endParaRPr>
            </a:p>
          </p:txBody>
        </p:sp>
      </p:grpSp>
      <p:sp>
        <p:nvSpPr>
          <p:cNvPr id="81" name="TextBox 80"/>
          <p:cNvSpPr txBox="1"/>
          <p:nvPr/>
        </p:nvSpPr>
        <p:spPr>
          <a:xfrm>
            <a:off x="323528" y="812423"/>
            <a:ext cx="4032448" cy="646331"/>
          </a:xfrm>
          <a:prstGeom prst="rect">
            <a:avLst/>
          </a:prstGeom>
          <a:noFill/>
        </p:spPr>
        <p:txBody>
          <a:bodyPr wrap="square" rtlCol="0">
            <a:spAutoFit/>
          </a:bodyPr>
          <a:lstStyle/>
          <a:p>
            <a:r>
              <a:rPr lang="zh-CN" altLang="en-US" sz="2000" b="1" dirty="0" smtClean="0">
                <a:solidFill>
                  <a:srgbClr val="1084D2"/>
                </a:solidFill>
                <a:cs typeface="+mn-ea"/>
                <a:sym typeface="+mn-lt"/>
              </a:rPr>
              <a:t>Consumption </a:t>
            </a:r>
            <a:r>
              <a:rPr lang="zh-CN" altLang="en-US" sz="1600" dirty="0" smtClean="0">
                <a:cs typeface="+mn-ea"/>
                <a:sym typeface="+mn-lt"/>
              </a:rPr>
              <a:t>has replaced investment as the main engine of economic growth</a:t>
            </a:r>
            <a:endParaRPr lang="en-US" sz="1600" dirty="0">
              <a:cs typeface="+mn-ea"/>
              <a:sym typeface="+mn-lt"/>
            </a:endParaRPr>
          </a:p>
        </p:txBody>
      </p:sp>
      <p:grpSp>
        <p:nvGrpSpPr>
          <p:cNvPr id="82" name="Group 94"/>
          <p:cNvGrpSpPr/>
          <p:nvPr/>
        </p:nvGrpSpPr>
        <p:grpSpPr>
          <a:xfrm>
            <a:off x="3059554" y="1599629"/>
            <a:ext cx="5832923" cy="584775"/>
            <a:chOff x="5148064" y="1044025"/>
            <a:chExt cx="3749392" cy="584775"/>
          </a:xfrm>
        </p:grpSpPr>
        <p:cxnSp>
          <p:nvCxnSpPr>
            <p:cNvPr id="83" name="直接连接符 36"/>
            <p:cNvCxnSpPr>
              <a:stCxn id="84" idx="1"/>
            </p:cNvCxnSpPr>
            <p:nvPr/>
          </p:nvCxnSpPr>
          <p:spPr>
            <a:xfrm flipH="1" flipV="1">
              <a:off x="5148064" y="1223764"/>
              <a:ext cx="473058" cy="112649"/>
            </a:xfrm>
            <a:prstGeom prst="line">
              <a:avLst/>
            </a:prstGeom>
            <a:ln w="15875" cap="rnd">
              <a:solidFill>
                <a:srgbClr val="A8B7C4"/>
              </a:solidFill>
              <a:prstDash val="sysDot"/>
              <a:round/>
              <a:headEnd type="oval"/>
            </a:ln>
          </p:spPr>
          <p:style>
            <a:lnRef idx="1">
              <a:schemeClr val="accent1"/>
            </a:lnRef>
            <a:fillRef idx="0">
              <a:schemeClr val="accent1"/>
            </a:fillRef>
            <a:effectRef idx="0">
              <a:schemeClr val="accent1"/>
            </a:effectRef>
            <a:fontRef idx="minor">
              <a:schemeClr val="tx1"/>
            </a:fontRef>
          </p:style>
        </p:cxnSp>
        <p:sp>
          <p:nvSpPr>
            <p:cNvPr id="84" name="文本框 26"/>
            <p:cNvSpPr txBox="1"/>
            <p:nvPr/>
          </p:nvSpPr>
          <p:spPr>
            <a:xfrm>
              <a:off x="5621122" y="1044025"/>
              <a:ext cx="3276334" cy="584775"/>
            </a:xfrm>
            <a:prstGeom prst="rect">
              <a:avLst/>
            </a:prstGeom>
            <a:noFill/>
          </p:spPr>
          <p:txBody>
            <a:bodyPr wrap="square" rtlCol="0">
              <a:spAutoFit/>
            </a:bodyPr>
            <a:lstStyle/>
            <a:p>
              <a:r>
                <a:rPr lang="zh-CN" altLang="en-US" sz="1600" b="1" dirty="0" smtClean="0">
                  <a:solidFill>
                    <a:srgbClr val="1084D2"/>
                  </a:solidFill>
                  <a:cs typeface="+mn-ea"/>
                  <a:sym typeface="+mn-lt"/>
                </a:rPr>
                <a:t>Employment boom </a:t>
              </a:r>
              <a:r>
                <a:rPr lang="zh-CN" altLang="en-US" sz="1600" dirty="0" smtClean="0">
                  <a:solidFill>
                    <a:srgbClr val="39444A"/>
                  </a:solidFill>
                  <a:cs typeface="+mn-ea"/>
                  <a:sym typeface="+mn-lt"/>
                </a:rPr>
                <a:t>and</a:t>
              </a:r>
              <a:r>
                <a:rPr lang="zh-CN" altLang="en-US" sz="1600" b="1" dirty="0" smtClean="0">
                  <a:solidFill>
                    <a:srgbClr val="1084D2"/>
                  </a:solidFill>
                  <a:cs typeface="+mn-ea"/>
                  <a:sym typeface="+mn-lt"/>
                </a:rPr>
                <a:t> residential income increases </a:t>
              </a:r>
              <a:r>
                <a:rPr lang="zh-CN" altLang="en-US" sz="1600" dirty="0" smtClean="0">
                  <a:solidFill>
                    <a:srgbClr val="39444A"/>
                  </a:solidFill>
                  <a:cs typeface="+mn-ea"/>
                  <a:sym typeface="+mn-lt"/>
                </a:rPr>
                <a:t>constitute a solid foundation for consumption growth</a:t>
              </a:r>
              <a:endParaRPr lang="en-US" altLang="zh-CN" sz="1600" dirty="0" smtClean="0">
                <a:solidFill>
                  <a:srgbClr val="39444A"/>
                </a:solidFill>
                <a:cs typeface="+mn-ea"/>
                <a:sym typeface="+mn-lt"/>
              </a:endParaRPr>
            </a:p>
          </p:txBody>
        </p:sp>
      </p:grpSp>
      <p:grpSp>
        <p:nvGrpSpPr>
          <p:cNvPr id="85" name="Group 97"/>
          <p:cNvGrpSpPr/>
          <p:nvPr/>
        </p:nvGrpSpPr>
        <p:grpSpPr>
          <a:xfrm>
            <a:off x="3275857" y="2184404"/>
            <a:ext cx="5616618" cy="584775"/>
            <a:chOff x="5287104" y="1044025"/>
            <a:chExt cx="3610352" cy="584775"/>
          </a:xfrm>
        </p:grpSpPr>
        <p:cxnSp>
          <p:nvCxnSpPr>
            <p:cNvPr id="86" name="直接连接符 36"/>
            <p:cNvCxnSpPr>
              <a:stCxn id="87" idx="1"/>
            </p:cNvCxnSpPr>
            <p:nvPr/>
          </p:nvCxnSpPr>
          <p:spPr>
            <a:xfrm flipH="1" flipV="1">
              <a:off x="5287104" y="1218534"/>
              <a:ext cx="334018" cy="117879"/>
            </a:xfrm>
            <a:prstGeom prst="line">
              <a:avLst/>
            </a:prstGeom>
            <a:ln w="15875" cap="rnd">
              <a:solidFill>
                <a:srgbClr val="A8B7C4"/>
              </a:solidFill>
              <a:prstDash val="sysDot"/>
              <a:round/>
              <a:headEnd type="oval"/>
            </a:ln>
          </p:spPr>
          <p:style>
            <a:lnRef idx="1">
              <a:schemeClr val="accent1"/>
            </a:lnRef>
            <a:fillRef idx="0">
              <a:schemeClr val="accent1"/>
            </a:fillRef>
            <a:effectRef idx="0">
              <a:schemeClr val="accent1"/>
            </a:effectRef>
            <a:fontRef idx="minor">
              <a:schemeClr val="tx1"/>
            </a:fontRef>
          </p:style>
        </p:cxnSp>
        <p:sp>
          <p:nvSpPr>
            <p:cNvPr id="87" name="文本框 26"/>
            <p:cNvSpPr txBox="1"/>
            <p:nvPr/>
          </p:nvSpPr>
          <p:spPr>
            <a:xfrm>
              <a:off x="5621122" y="1044025"/>
              <a:ext cx="3276334" cy="584775"/>
            </a:xfrm>
            <a:prstGeom prst="rect">
              <a:avLst/>
            </a:prstGeom>
            <a:noFill/>
          </p:spPr>
          <p:txBody>
            <a:bodyPr wrap="square" rtlCol="0">
              <a:spAutoFit/>
            </a:bodyPr>
            <a:lstStyle/>
            <a:p>
              <a:r>
                <a:rPr lang="zh-CN" altLang="en-US" sz="1600" b="1" dirty="0">
                  <a:solidFill>
                    <a:srgbClr val="1084D2"/>
                  </a:solidFill>
                  <a:cs typeface="+mn-ea"/>
                  <a:sym typeface="+mn-lt"/>
                </a:rPr>
                <a:t>Demographic changes</a:t>
              </a:r>
              <a:r>
                <a:rPr lang="zh-CN" altLang="en-US" sz="1600" dirty="0" smtClean="0">
                  <a:solidFill>
                    <a:srgbClr val="39444A"/>
                  </a:solidFill>
                  <a:cs typeface="+mn-ea"/>
                  <a:sym typeface="+mn-lt"/>
                </a:rPr>
                <a:t>, the proportion of the population aged 40-50 rises and brings power to consumption</a:t>
              </a:r>
              <a:endParaRPr lang="en-US" altLang="zh-CN" sz="1600" dirty="0" smtClean="0">
                <a:solidFill>
                  <a:srgbClr val="39444A"/>
                </a:solidFill>
                <a:cs typeface="+mn-ea"/>
                <a:sym typeface="+mn-lt"/>
              </a:endParaRPr>
            </a:p>
          </p:txBody>
        </p:sp>
      </p:grpSp>
      <p:grpSp>
        <p:nvGrpSpPr>
          <p:cNvPr id="88" name="Group 100"/>
          <p:cNvGrpSpPr/>
          <p:nvPr/>
        </p:nvGrpSpPr>
        <p:grpSpPr>
          <a:xfrm>
            <a:off x="3062340" y="2799508"/>
            <a:ext cx="5832923" cy="830997"/>
            <a:chOff x="5148064" y="1044025"/>
            <a:chExt cx="3749392" cy="830997"/>
          </a:xfrm>
        </p:grpSpPr>
        <p:cxnSp>
          <p:nvCxnSpPr>
            <p:cNvPr id="89" name="直接连接符 36"/>
            <p:cNvCxnSpPr>
              <a:stCxn id="90" idx="1"/>
            </p:cNvCxnSpPr>
            <p:nvPr/>
          </p:nvCxnSpPr>
          <p:spPr>
            <a:xfrm flipH="1" flipV="1">
              <a:off x="5148064" y="1223764"/>
              <a:ext cx="473058" cy="235760"/>
            </a:xfrm>
            <a:prstGeom prst="line">
              <a:avLst/>
            </a:prstGeom>
            <a:ln w="15875" cap="rnd">
              <a:solidFill>
                <a:srgbClr val="A8B7C4"/>
              </a:solidFill>
              <a:prstDash val="sysDot"/>
              <a:round/>
              <a:headEnd type="oval"/>
            </a:ln>
          </p:spPr>
          <p:style>
            <a:lnRef idx="1">
              <a:schemeClr val="accent1"/>
            </a:lnRef>
            <a:fillRef idx="0">
              <a:schemeClr val="accent1"/>
            </a:fillRef>
            <a:effectRef idx="0">
              <a:schemeClr val="accent1"/>
            </a:effectRef>
            <a:fontRef idx="minor">
              <a:schemeClr val="tx1"/>
            </a:fontRef>
          </p:style>
        </p:cxnSp>
        <p:sp>
          <p:nvSpPr>
            <p:cNvPr id="90" name="文本框 26"/>
            <p:cNvSpPr txBox="1"/>
            <p:nvPr/>
          </p:nvSpPr>
          <p:spPr>
            <a:xfrm>
              <a:off x="5621122" y="1044025"/>
              <a:ext cx="3276334" cy="830997"/>
            </a:xfrm>
            <a:prstGeom prst="rect">
              <a:avLst/>
            </a:prstGeom>
            <a:noFill/>
          </p:spPr>
          <p:txBody>
            <a:bodyPr wrap="square" rtlCol="0">
              <a:spAutoFit/>
            </a:bodyPr>
            <a:lstStyle/>
            <a:p>
              <a:r>
                <a:rPr lang="zh-CN" altLang="en-US" sz="1600" b="1" dirty="0">
                  <a:solidFill>
                    <a:srgbClr val="1084D2"/>
                  </a:solidFill>
                  <a:cs typeface="+mn-ea"/>
                  <a:sym typeface="+mn-lt"/>
                </a:rPr>
                <a:t>Government increases spending on </a:t>
              </a:r>
              <a:r>
                <a:rPr lang="zh-CN" altLang="en-US" sz="1600" b="1" dirty="0" smtClean="0">
                  <a:solidFill>
                    <a:srgbClr val="1084D2"/>
                  </a:solidFill>
                  <a:cs typeface="+mn-ea"/>
                  <a:sym typeface="+mn-lt"/>
                </a:rPr>
                <a:t>people</a:t>
              </a:r>
              <a:r>
                <a:rPr lang="en-US" altLang="zh-CN" sz="1600" b="1" dirty="0" smtClean="0">
                  <a:solidFill>
                    <a:srgbClr val="1084D2"/>
                  </a:solidFill>
                  <a:cs typeface="+mn-ea"/>
                  <a:sym typeface="+mn-lt"/>
                </a:rPr>
                <a:t>’</a:t>
              </a:r>
              <a:r>
                <a:rPr lang="zh-CN" altLang="en-US" sz="1600" b="1" dirty="0" smtClean="0">
                  <a:solidFill>
                    <a:srgbClr val="1084D2"/>
                  </a:solidFill>
                  <a:cs typeface="+mn-ea"/>
                  <a:sym typeface="+mn-lt"/>
                </a:rPr>
                <a:t>s livelihood </a:t>
              </a:r>
              <a:r>
                <a:rPr lang="zh-CN" altLang="en-US" sz="1600" dirty="0" smtClean="0">
                  <a:solidFill>
                    <a:srgbClr val="39444A"/>
                  </a:solidFill>
                  <a:cs typeface="+mn-ea"/>
                  <a:sym typeface="+mn-lt"/>
                </a:rPr>
                <a:t>to reduce residents' precautionary savings and boost consumption</a:t>
              </a:r>
              <a:endParaRPr lang="en-US" altLang="zh-CN" sz="1600" dirty="0" smtClean="0">
                <a:solidFill>
                  <a:srgbClr val="39444A"/>
                </a:solidFill>
                <a:cs typeface="+mn-ea"/>
                <a:sym typeface="+mn-lt"/>
              </a:endParaRPr>
            </a:p>
          </p:txBody>
        </p:sp>
      </p:grpSp>
      <p:grpSp>
        <p:nvGrpSpPr>
          <p:cNvPr id="91" name="Group 16"/>
          <p:cNvGrpSpPr/>
          <p:nvPr/>
        </p:nvGrpSpPr>
        <p:grpSpPr>
          <a:xfrm>
            <a:off x="174666" y="4077352"/>
            <a:ext cx="8789342" cy="2520000"/>
            <a:chOff x="174666" y="4077352"/>
            <a:chExt cx="8789342" cy="2520000"/>
          </a:xfrm>
          <a:solidFill>
            <a:srgbClr val="F2F2F2"/>
          </a:solidFill>
        </p:grpSpPr>
        <p:graphicFrame>
          <p:nvGraphicFramePr>
            <p:cNvPr id="92" name="图表 8"/>
            <p:cNvGraphicFramePr>
              <a:graphicFrameLocks/>
            </p:cNvGraphicFramePr>
            <p:nvPr>
              <p:extLst>
                <p:ext uri="{D42A27DB-BD31-4B8C-83A1-F6EECF244321}">
                  <p14:modId xmlns:p14="http://schemas.microsoft.com/office/powerpoint/2010/main" val="3145462996"/>
                </p:ext>
              </p:extLst>
            </p:nvPr>
          </p:nvGraphicFramePr>
          <p:xfrm>
            <a:off x="174666" y="4077352"/>
            <a:ext cx="432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3" name="图表 9"/>
            <p:cNvGraphicFramePr>
              <a:graphicFrameLocks/>
            </p:cNvGraphicFramePr>
            <p:nvPr>
              <p:extLst>
                <p:ext uri="{D42A27DB-BD31-4B8C-83A1-F6EECF244321}">
                  <p14:modId xmlns:p14="http://schemas.microsoft.com/office/powerpoint/2010/main" val="2377545587"/>
                </p:ext>
              </p:extLst>
            </p:nvPr>
          </p:nvGraphicFramePr>
          <p:xfrm>
            <a:off x="4644008" y="4077352"/>
            <a:ext cx="4320000" cy="2520000"/>
          </p:xfrm>
          <a:graphic>
            <a:graphicData uri="http://schemas.openxmlformats.org/drawingml/2006/chart">
              <c:chart xmlns:c="http://schemas.openxmlformats.org/drawingml/2006/chart" xmlns:r="http://schemas.openxmlformats.org/officeDocument/2006/relationships" r:id="rId3"/>
            </a:graphicData>
          </a:graphic>
        </p:graphicFrame>
      </p:grpSp>
      <p:sp>
        <p:nvSpPr>
          <p:cNvPr id="94" name="TextBox 93"/>
          <p:cNvSpPr txBox="1"/>
          <p:nvPr/>
        </p:nvSpPr>
        <p:spPr>
          <a:xfrm>
            <a:off x="4660211" y="3853916"/>
            <a:ext cx="4062451" cy="261610"/>
          </a:xfrm>
          <a:prstGeom prst="rect">
            <a:avLst/>
          </a:prstGeom>
          <a:noFill/>
        </p:spPr>
        <p:txBody>
          <a:bodyPr wrap="square" rtlCol="0">
            <a:spAutoFit/>
          </a:bodyPr>
          <a:lstStyle/>
          <a:p>
            <a:r>
              <a:rPr sz="1100" dirty="0">
                <a:solidFill>
                  <a:srgbClr val="3B454B"/>
                </a:solidFill>
                <a:cs typeface="+mn-ea"/>
                <a:sym typeface="+mn-lt"/>
              </a:rPr>
              <a:t>The proportion of the population aged </a:t>
            </a:r>
            <a:r>
              <a:rPr lang="en-US" altLang="zh-CN" sz="1100" dirty="0" smtClean="0">
                <a:solidFill>
                  <a:srgbClr val="3B454B"/>
                </a:solidFill>
                <a:cs typeface="+mn-ea"/>
                <a:sym typeface="+mn-lt"/>
              </a:rPr>
              <a:t>40-50 </a:t>
            </a:r>
            <a:r>
              <a:rPr lang="zh-CN" altLang="en-US" sz="1100" dirty="0" smtClean="0">
                <a:solidFill>
                  <a:srgbClr val="3B454B"/>
                </a:solidFill>
                <a:cs typeface="+mn-ea"/>
                <a:sym typeface="+mn-lt"/>
              </a:rPr>
              <a:t>rises significantly</a:t>
            </a:r>
            <a:endParaRPr lang="en-US" sz="1100" dirty="0">
              <a:solidFill>
                <a:srgbClr val="3B454B"/>
              </a:solidFill>
              <a:cs typeface="+mn-ea"/>
              <a:sym typeface="+mn-lt"/>
            </a:endParaRPr>
          </a:p>
        </p:txBody>
      </p:sp>
      <p:sp>
        <p:nvSpPr>
          <p:cNvPr id="95" name="TextBox 94"/>
          <p:cNvSpPr txBox="1"/>
          <p:nvPr/>
        </p:nvSpPr>
        <p:spPr>
          <a:xfrm>
            <a:off x="323528" y="3853916"/>
            <a:ext cx="4336683" cy="276999"/>
          </a:xfrm>
          <a:prstGeom prst="rect">
            <a:avLst/>
          </a:prstGeom>
          <a:noFill/>
        </p:spPr>
        <p:txBody>
          <a:bodyPr wrap="square" rtlCol="0">
            <a:spAutoFit/>
          </a:bodyPr>
          <a:lstStyle/>
          <a:p>
            <a:r>
              <a:rPr lang="en-US" altLang="zh-CN" sz="1200" dirty="0" smtClean="0">
                <a:solidFill>
                  <a:srgbClr val="3B454B"/>
                </a:solidFill>
                <a:cs typeface="+mn-ea"/>
                <a:sym typeface="+mn-lt"/>
              </a:rPr>
              <a:t>In 2014</a:t>
            </a:r>
            <a:r>
              <a:rPr lang="ja-JP" altLang="en-US" sz="1200" dirty="0">
                <a:solidFill>
                  <a:srgbClr val="3B454B"/>
                </a:solidFill>
                <a:cs typeface="+mn-ea"/>
                <a:sym typeface="+mn-lt"/>
              </a:rPr>
              <a:t> </a:t>
            </a:r>
            <a:r>
              <a:rPr lang="zh-CN" altLang="en-US" sz="1200" dirty="0" smtClean="0">
                <a:solidFill>
                  <a:srgbClr val="3B454B"/>
                </a:solidFill>
                <a:cs typeface="+mn-ea"/>
                <a:sym typeface="+mn-lt"/>
              </a:rPr>
              <a:t>the rate of the stimulation of consumption </a:t>
            </a:r>
            <a:r>
              <a:rPr lang="en-US" altLang="zh-CN" sz="1200" dirty="0" smtClean="0">
                <a:solidFill>
                  <a:srgbClr val="3B454B"/>
                </a:solidFill>
                <a:cs typeface="+mn-ea"/>
                <a:sym typeface="+mn-lt"/>
              </a:rPr>
              <a:t>on GDP </a:t>
            </a:r>
            <a:r>
              <a:rPr lang="zh-CN" altLang="en-US" sz="1200" dirty="0" smtClean="0">
                <a:solidFill>
                  <a:srgbClr val="3B454B"/>
                </a:solidFill>
                <a:cs typeface="+mn-ea"/>
                <a:sym typeface="+mn-lt"/>
              </a:rPr>
              <a:t>growth</a:t>
            </a:r>
            <a:endParaRPr lang="en-US" sz="1200" dirty="0">
              <a:solidFill>
                <a:srgbClr val="3B454B"/>
              </a:solidFill>
              <a:cs typeface="+mn-ea"/>
              <a:sym typeface="+mn-lt"/>
            </a:endParaRPr>
          </a:p>
        </p:txBody>
      </p:sp>
      <p:sp>
        <p:nvSpPr>
          <p:cNvPr id="25" name="TextBox 24"/>
          <p:cNvSpPr txBox="1"/>
          <p:nvPr/>
        </p:nvSpPr>
        <p:spPr>
          <a:xfrm>
            <a:off x="1691680" y="6309320"/>
            <a:ext cx="432048" cy="461665"/>
          </a:xfrm>
          <a:prstGeom prst="rect">
            <a:avLst/>
          </a:prstGeom>
          <a:solidFill>
            <a:srgbClr val="F2F2F2"/>
          </a:solidFill>
        </p:spPr>
        <p:txBody>
          <a:bodyPr wrap="square" rtlCol="0">
            <a:spAutoFit/>
          </a:bodyPr>
          <a:lstStyle/>
          <a:p>
            <a:r>
              <a:rPr lang="en-US" altLang="zh-CN" sz="800" dirty="0" smtClean="0"/>
              <a:t>consumption</a:t>
            </a:r>
            <a:endParaRPr lang="zh-CN" altLang="en-US" sz="800" dirty="0"/>
          </a:p>
        </p:txBody>
      </p:sp>
      <p:sp>
        <p:nvSpPr>
          <p:cNvPr id="26" name="TextBox 25"/>
          <p:cNvSpPr txBox="1"/>
          <p:nvPr/>
        </p:nvSpPr>
        <p:spPr>
          <a:xfrm>
            <a:off x="2339752" y="6309321"/>
            <a:ext cx="432048" cy="338554"/>
          </a:xfrm>
          <a:prstGeom prst="rect">
            <a:avLst/>
          </a:prstGeom>
          <a:solidFill>
            <a:srgbClr val="F2F2F2"/>
          </a:solidFill>
        </p:spPr>
        <p:txBody>
          <a:bodyPr wrap="square" rtlCol="0">
            <a:spAutoFit/>
          </a:bodyPr>
          <a:lstStyle/>
          <a:p>
            <a:r>
              <a:rPr lang="en-US" altLang="zh-CN" sz="800" dirty="0" smtClean="0"/>
              <a:t>investment</a:t>
            </a:r>
            <a:endParaRPr lang="zh-CN" altLang="en-US" sz="800" dirty="0"/>
          </a:p>
        </p:txBody>
      </p:sp>
      <p:sp>
        <p:nvSpPr>
          <p:cNvPr id="27" name="TextBox 26"/>
          <p:cNvSpPr txBox="1"/>
          <p:nvPr/>
        </p:nvSpPr>
        <p:spPr>
          <a:xfrm>
            <a:off x="4971300" y="4293096"/>
            <a:ext cx="160795" cy="1800200"/>
          </a:xfrm>
          <a:prstGeom prst="rect">
            <a:avLst/>
          </a:prstGeom>
          <a:solidFill>
            <a:srgbClr val="F2F2F2"/>
          </a:solidFill>
        </p:spPr>
        <p:txBody>
          <a:bodyPr vert="eaVert" wrap="square" lIns="36000" rIns="108000" rtlCol="0">
            <a:spAutoFit/>
          </a:bodyPr>
          <a:lstStyle/>
          <a:p>
            <a:endParaRPr lang="zh-CN" altLang="en-US" sz="100" dirty="0"/>
          </a:p>
        </p:txBody>
      </p:sp>
    </p:spTree>
    <p:extLst>
      <p:ext uri="{BB962C8B-B14F-4D97-AF65-F5344CB8AC3E}">
        <p14:creationId xmlns:p14="http://schemas.microsoft.com/office/powerpoint/2010/main" val="1179749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mp">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Theme1</Template>
  <TotalTime>3715</TotalTime>
  <Words>2395</Words>
  <Application>Microsoft Office PowerPoint</Application>
  <PresentationFormat>全屏显示(4:3)</PresentationFormat>
  <Paragraphs>297</Paragraphs>
  <Slides>19</Slides>
  <Notes>10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vt:i4>
      </vt:variant>
    </vt:vector>
  </HeadingPairs>
  <TitlesOfParts>
    <vt:vector size="25" baseType="lpstr">
      <vt:lpstr>楷体</vt:lpstr>
      <vt:lpstr>宋体</vt:lpstr>
      <vt:lpstr>Arial</vt:lpstr>
      <vt:lpstr>Calibri</vt:lpstr>
      <vt:lpstr>Times New Roman</vt:lpstr>
      <vt:lpstr>Theme1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Pace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Howie</dc:creator>
  <cp:lastModifiedBy>admin</cp:lastModifiedBy>
  <cp:revision>273</cp:revision>
  <dcterms:created xsi:type="dcterms:W3CDTF">2014-11-27T08:41:48Z</dcterms:created>
  <dcterms:modified xsi:type="dcterms:W3CDTF">2015-05-27T04:46:16Z</dcterms:modified>
</cp:coreProperties>
</file>