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notesSlides/notesSlide4.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drawings/drawing5.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26"/>
  </p:notesMasterIdLst>
  <p:sldIdLst>
    <p:sldId id="459" r:id="rId2"/>
    <p:sldId id="557" r:id="rId3"/>
    <p:sldId id="570" r:id="rId4"/>
    <p:sldId id="573" r:id="rId5"/>
    <p:sldId id="572" r:id="rId6"/>
    <p:sldId id="574" r:id="rId7"/>
    <p:sldId id="576" r:id="rId8"/>
    <p:sldId id="591" r:id="rId9"/>
    <p:sldId id="577" r:id="rId10"/>
    <p:sldId id="590" r:id="rId11"/>
    <p:sldId id="578" r:id="rId12"/>
    <p:sldId id="579" r:id="rId13"/>
    <p:sldId id="580" r:id="rId14"/>
    <p:sldId id="597" r:id="rId15"/>
    <p:sldId id="610" r:id="rId16"/>
    <p:sldId id="599" r:id="rId17"/>
    <p:sldId id="600" r:id="rId18"/>
    <p:sldId id="611" r:id="rId19"/>
    <p:sldId id="612" r:id="rId20"/>
    <p:sldId id="613" r:id="rId21"/>
    <p:sldId id="614" r:id="rId22"/>
    <p:sldId id="615" r:id="rId23"/>
    <p:sldId id="616" r:id="rId24"/>
    <p:sldId id="617" r:id="rId25"/>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iqi TANG"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3115"/>
    <a:srgbClr val="FDE7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27F97BB-C833-4FB7-BDE5-3F7075034690}" styleName="主题样式 2 - 强调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主题样式 2 - 强调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269D01E-BC32-4049-B463-5C60D7B0CCD2}" styleName="Designformatvorlage 2 - Akz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Designformatvorlage 2 - Akz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18" autoAdjust="0"/>
    <p:restoredTop sz="93273" autoAdjust="0"/>
  </p:normalViewPr>
  <p:slideViewPr>
    <p:cSldViewPr>
      <p:cViewPr>
        <p:scale>
          <a:sx n="74" d="100"/>
          <a:sy n="74" d="100"/>
        </p:scale>
        <p:origin x="-1488" y="234"/>
      </p:cViewPr>
      <p:guideLst>
        <p:guide orient="horz" pos="2160"/>
        <p:guide pos="2880"/>
      </p:guideLst>
    </p:cSldViewPr>
  </p:slideViewPr>
  <p:outlineViewPr>
    <p:cViewPr>
      <p:scale>
        <a:sx n="33" d="100"/>
        <a:sy n="33" d="100"/>
      </p:scale>
      <p:origin x="84" y="1268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99"/>
            </a:pPr>
            <a:r>
              <a:rPr lang="en-US" altLang="en-US" sz="1199" dirty="0" smtClean="0"/>
              <a:t>GDP growth</a:t>
            </a:r>
            <a:r>
              <a:rPr lang="en-US" altLang="en-US" sz="1199" baseline="0" dirty="0" smtClean="0"/>
              <a:t> rate quarter-on-quarter and over the same period of late year</a:t>
            </a:r>
            <a:endParaRPr lang="zh-CN" altLang="en-US" sz="1200" dirty="0"/>
          </a:p>
        </c:rich>
      </c:tx>
      <c:layout/>
      <c:overlay val="0"/>
    </c:title>
    <c:autoTitleDeleted val="0"/>
    <c:plotArea>
      <c:layout/>
      <c:lineChart>
        <c:grouping val="standard"/>
        <c:varyColors val="0"/>
        <c:ser>
          <c:idx val="1"/>
          <c:order val="1"/>
          <c:tx>
            <c:v>季度同比(%)</c:v>
          </c:tx>
          <c:marker>
            <c:symbol val="none"/>
          </c:marker>
          <c:cat>
            <c:numRef>
              <c:f>Sheet1!$A$2:$A$81</c:f>
              <c:numCache>
                <c:formatCode>yy\-mm</c:formatCode>
                <c:ptCount val="80"/>
                <c:pt idx="0">
                  <c:v>34880</c:v>
                </c:pt>
                <c:pt idx="1">
                  <c:v>34972</c:v>
                </c:pt>
                <c:pt idx="2">
                  <c:v>35064</c:v>
                </c:pt>
                <c:pt idx="3">
                  <c:v>35155</c:v>
                </c:pt>
                <c:pt idx="4">
                  <c:v>35246</c:v>
                </c:pt>
                <c:pt idx="5">
                  <c:v>35338</c:v>
                </c:pt>
                <c:pt idx="6">
                  <c:v>35430</c:v>
                </c:pt>
                <c:pt idx="7">
                  <c:v>35520</c:v>
                </c:pt>
                <c:pt idx="8">
                  <c:v>35611</c:v>
                </c:pt>
                <c:pt idx="9">
                  <c:v>35703</c:v>
                </c:pt>
                <c:pt idx="10">
                  <c:v>35795</c:v>
                </c:pt>
                <c:pt idx="11">
                  <c:v>35885</c:v>
                </c:pt>
                <c:pt idx="12">
                  <c:v>35976</c:v>
                </c:pt>
                <c:pt idx="13">
                  <c:v>36068</c:v>
                </c:pt>
                <c:pt idx="14">
                  <c:v>36160</c:v>
                </c:pt>
                <c:pt idx="15">
                  <c:v>36250</c:v>
                </c:pt>
                <c:pt idx="16">
                  <c:v>36341</c:v>
                </c:pt>
                <c:pt idx="17">
                  <c:v>36433</c:v>
                </c:pt>
                <c:pt idx="18">
                  <c:v>36525</c:v>
                </c:pt>
                <c:pt idx="19">
                  <c:v>36616</c:v>
                </c:pt>
                <c:pt idx="20">
                  <c:v>36707</c:v>
                </c:pt>
                <c:pt idx="21">
                  <c:v>36799</c:v>
                </c:pt>
                <c:pt idx="22">
                  <c:v>36891</c:v>
                </c:pt>
                <c:pt idx="23">
                  <c:v>36981</c:v>
                </c:pt>
                <c:pt idx="24">
                  <c:v>37072</c:v>
                </c:pt>
                <c:pt idx="25">
                  <c:v>37164</c:v>
                </c:pt>
                <c:pt idx="26">
                  <c:v>37256</c:v>
                </c:pt>
                <c:pt idx="27">
                  <c:v>37346</c:v>
                </c:pt>
                <c:pt idx="28">
                  <c:v>37437</c:v>
                </c:pt>
                <c:pt idx="29">
                  <c:v>37529</c:v>
                </c:pt>
                <c:pt idx="30">
                  <c:v>37621</c:v>
                </c:pt>
                <c:pt idx="31">
                  <c:v>37711</c:v>
                </c:pt>
                <c:pt idx="32">
                  <c:v>37802</c:v>
                </c:pt>
                <c:pt idx="33">
                  <c:v>37894</c:v>
                </c:pt>
                <c:pt idx="34">
                  <c:v>37986</c:v>
                </c:pt>
                <c:pt idx="35">
                  <c:v>38077</c:v>
                </c:pt>
                <c:pt idx="36">
                  <c:v>38168</c:v>
                </c:pt>
                <c:pt idx="37">
                  <c:v>38260</c:v>
                </c:pt>
                <c:pt idx="38">
                  <c:v>38352</c:v>
                </c:pt>
                <c:pt idx="39">
                  <c:v>38442</c:v>
                </c:pt>
                <c:pt idx="40">
                  <c:v>38533</c:v>
                </c:pt>
                <c:pt idx="41">
                  <c:v>38625</c:v>
                </c:pt>
                <c:pt idx="42">
                  <c:v>38717</c:v>
                </c:pt>
                <c:pt idx="43">
                  <c:v>38807</c:v>
                </c:pt>
                <c:pt idx="44">
                  <c:v>38898</c:v>
                </c:pt>
                <c:pt idx="45">
                  <c:v>38990</c:v>
                </c:pt>
                <c:pt idx="46">
                  <c:v>39082</c:v>
                </c:pt>
                <c:pt idx="47">
                  <c:v>39172</c:v>
                </c:pt>
                <c:pt idx="48">
                  <c:v>39263</c:v>
                </c:pt>
                <c:pt idx="49">
                  <c:v>39355</c:v>
                </c:pt>
                <c:pt idx="50">
                  <c:v>39447</c:v>
                </c:pt>
                <c:pt idx="51">
                  <c:v>39538</c:v>
                </c:pt>
                <c:pt idx="52">
                  <c:v>39629</c:v>
                </c:pt>
                <c:pt idx="53">
                  <c:v>39721</c:v>
                </c:pt>
                <c:pt idx="54">
                  <c:v>39813</c:v>
                </c:pt>
                <c:pt idx="55">
                  <c:v>39903</c:v>
                </c:pt>
                <c:pt idx="56">
                  <c:v>39994</c:v>
                </c:pt>
                <c:pt idx="57">
                  <c:v>40086</c:v>
                </c:pt>
                <c:pt idx="58">
                  <c:v>40178</c:v>
                </c:pt>
                <c:pt idx="59">
                  <c:v>40268</c:v>
                </c:pt>
                <c:pt idx="60">
                  <c:v>40359</c:v>
                </c:pt>
                <c:pt idx="61">
                  <c:v>40451</c:v>
                </c:pt>
                <c:pt idx="62">
                  <c:v>40543</c:v>
                </c:pt>
                <c:pt idx="63">
                  <c:v>40633</c:v>
                </c:pt>
                <c:pt idx="64">
                  <c:v>40724</c:v>
                </c:pt>
                <c:pt idx="65">
                  <c:v>40816</c:v>
                </c:pt>
                <c:pt idx="66">
                  <c:v>40908</c:v>
                </c:pt>
                <c:pt idx="67">
                  <c:v>40999</c:v>
                </c:pt>
                <c:pt idx="68">
                  <c:v>41090</c:v>
                </c:pt>
                <c:pt idx="69">
                  <c:v>41182</c:v>
                </c:pt>
                <c:pt idx="70">
                  <c:v>41274</c:v>
                </c:pt>
                <c:pt idx="71">
                  <c:v>41364</c:v>
                </c:pt>
                <c:pt idx="72">
                  <c:v>41455</c:v>
                </c:pt>
                <c:pt idx="73">
                  <c:v>41547</c:v>
                </c:pt>
                <c:pt idx="74">
                  <c:v>41639</c:v>
                </c:pt>
                <c:pt idx="75">
                  <c:v>41729</c:v>
                </c:pt>
                <c:pt idx="76">
                  <c:v>41820</c:v>
                </c:pt>
                <c:pt idx="77">
                  <c:v>41912</c:v>
                </c:pt>
                <c:pt idx="78">
                  <c:v>42004</c:v>
                </c:pt>
                <c:pt idx="79">
                  <c:v>42094</c:v>
                </c:pt>
              </c:numCache>
            </c:numRef>
          </c:cat>
          <c:val>
            <c:numRef>
              <c:f>Sheet1!$C$2:$C$81</c:f>
              <c:numCache>
                <c:formatCode>#,##0.0000</c:formatCode>
                <c:ptCount val="80"/>
                <c:pt idx="0">
                  <c:v>10.199999999999999</c:v>
                </c:pt>
                <c:pt idx="1">
                  <c:v>9.9</c:v>
                </c:pt>
                <c:pt idx="2">
                  <c:v>11.9</c:v>
                </c:pt>
                <c:pt idx="3">
                  <c:v>10.7</c:v>
                </c:pt>
                <c:pt idx="4">
                  <c:v>9.5</c:v>
                </c:pt>
                <c:pt idx="5">
                  <c:v>9.5</c:v>
                </c:pt>
                <c:pt idx="6">
                  <c:v>9.9</c:v>
                </c:pt>
                <c:pt idx="7">
                  <c:v>10.199999999999999</c:v>
                </c:pt>
                <c:pt idx="8">
                  <c:v>9.8000000000000007</c:v>
                </c:pt>
                <c:pt idx="9">
                  <c:v>8.5</c:v>
                </c:pt>
                <c:pt idx="10">
                  <c:v>8.3000000000000007</c:v>
                </c:pt>
                <c:pt idx="11">
                  <c:v>7.3</c:v>
                </c:pt>
                <c:pt idx="12">
                  <c:v>6.7</c:v>
                </c:pt>
                <c:pt idx="13">
                  <c:v>7.9</c:v>
                </c:pt>
                <c:pt idx="14">
                  <c:v>9.3000000000000007</c:v>
                </c:pt>
                <c:pt idx="15">
                  <c:v>8.8000000000000007</c:v>
                </c:pt>
                <c:pt idx="16">
                  <c:v>7.4</c:v>
                </c:pt>
                <c:pt idx="17">
                  <c:v>7.5</c:v>
                </c:pt>
                <c:pt idx="18">
                  <c:v>6.7</c:v>
                </c:pt>
                <c:pt idx="19">
                  <c:v>8.8000000000000007</c:v>
                </c:pt>
                <c:pt idx="20">
                  <c:v>8.6</c:v>
                </c:pt>
                <c:pt idx="21">
                  <c:v>8.6999999999999993</c:v>
                </c:pt>
                <c:pt idx="22">
                  <c:v>7.5</c:v>
                </c:pt>
                <c:pt idx="23">
                  <c:v>9.3000000000000007</c:v>
                </c:pt>
                <c:pt idx="24">
                  <c:v>8.3000000000000007</c:v>
                </c:pt>
                <c:pt idx="25">
                  <c:v>8.1999999999999993</c:v>
                </c:pt>
                <c:pt idx="26">
                  <c:v>7.4</c:v>
                </c:pt>
                <c:pt idx="27">
                  <c:v>8.6999999999999993</c:v>
                </c:pt>
                <c:pt idx="28">
                  <c:v>8.6999999999999993</c:v>
                </c:pt>
                <c:pt idx="29">
                  <c:v>9.6</c:v>
                </c:pt>
                <c:pt idx="30">
                  <c:v>9.4</c:v>
                </c:pt>
                <c:pt idx="31">
                  <c:v>10.7</c:v>
                </c:pt>
                <c:pt idx="32">
                  <c:v>8.6999999999999993</c:v>
                </c:pt>
                <c:pt idx="33">
                  <c:v>10.9</c:v>
                </c:pt>
                <c:pt idx="34">
                  <c:v>9.6999999999999993</c:v>
                </c:pt>
                <c:pt idx="35">
                  <c:v>10.6</c:v>
                </c:pt>
                <c:pt idx="36">
                  <c:v>10.8</c:v>
                </c:pt>
                <c:pt idx="37">
                  <c:v>9.8000000000000007</c:v>
                </c:pt>
                <c:pt idx="38">
                  <c:v>9.1999999999999993</c:v>
                </c:pt>
                <c:pt idx="39">
                  <c:v>11.1</c:v>
                </c:pt>
                <c:pt idx="40">
                  <c:v>10.9</c:v>
                </c:pt>
                <c:pt idx="41">
                  <c:v>11.3</c:v>
                </c:pt>
                <c:pt idx="42">
                  <c:v>11.9</c:v>
                </c:pt>
                <c:pt idx="43">
                  <c:v>12.4</c:v>
                </c:pt>
                <c:pt idx="44">
                  <c:v>13.8</c:v>
                </c:pt>
                <c:pt idx="45">
                  <c:v>12.2</c:v>
                </c:pt>
                <c:pt idx="46">
                  <c:v>12.4</c:v>
                </c:pt>
                <c:pt idx="47">
                  <c:v>14.1</c:v>
                </c:pt>
                <c:pt idx="48">
                  <c:v>14.9</c:v>
                </c:pt>
                <c:pt idx="49">
                  <c:v>14.5</c:v>
                </c:pt>
                <c:pt idx="50">
                  <c:v>13.3</c:v>
                </c:pt>
                <c:pt idx="51">
                  <c:v>11.3</c:v>
                </c:pt>
                <c:pt idx="52">
                  <c:v>10.7</c:v>
                </c:pt>
                <c:pt idx="53">
                  <c:v>9.5</c:v>
                </c:pt>
                <c:pt idx="54">
                  <c:v>6.9</c:v>
                </c:pt>
                <c:pt idx="55">
                  <c:v>6.6</c:v>
                </c:pt>
                <c:pt idx="56">
                  <c:v>8.4</c:v>
                </c:pt>
                <c:pt idx="57">
                  <c:v>9.9</c:v>
                </c:pt>
                <c:pt idx="58">
                  <c:v>11.9</c:v>
                </c:pt>
                <c:pt idx="59">
                  <c:v>12.4</c:v>
                </c:pt>
                <c:pt idx="60">
                  <c:v>10.4</c:v>
                </c:pt>
                <c:pt idx="61">
                  <c:v>9.9</c:v>
                </c:pt>
                <c:pt idx="62">
                  <c:v>9.6999999999999993</c:v>
                </c:pt>
                <c:pt idx="63">
                  <c:v>10.199999999999999</c:v>
                </c:pt>
                <c:pt idx="64">
                  <c:v>9.8000000000000007</c:v>
                </c:pt>
                <c:pt idx="65">
                  <c:v>9.1</c:v>
                </c:pt>
                <c:pt idx="66">
                  <c:v>8.9</c:v>
                </c:pt>
                <c:pt idx="67">
                  <c:v>8</c:v>
                </c:pt>
                <c:pt idx="68">
                  <c:v>7.4</c:v>
                </c:pt>
                <c:pt idx="69">
                  <c:v>7.4</c:v>
                </c:pt>
                <c:pt idx="70">
                  <c:v>8</c:v>
                </c:pt>
                <c:pt idx="71">
                  <c:v>7.8</c:v>
                </c:pt>
                <c:pt idx="72">
                  <c:v>7.5</c:v>
                </c:pt>
                <c:pt idx="73">
                  <c:v>7.9</c:v>
                </c:pt>
                <c:pt idx="74">
                  <c:v>7.6</c:v>
                </c:pt>
                <c:pt idx="75">
                  <c:v>7.4</c:v>
                </c:pt>
                <c:pt idx="76">
                  <c:v>7.5</c:v>
                </c:pt>
                <c:pt idx="77">
                  <c:v>7.3</c:v>
                </c:pt>
                <c:pt idx="78">
                  <c:v>7.3</c:v>
                </c:pt>
                <c:pt idx="79">
                  <c:v>7</c:v>
                </c:pt>
              </c:numCache>
            </c:numRef>
          </c:val>
          <c:smooth val="0"/>
        </c:ser>
        <c:dLbls>
          <c:showLegendKey val="0"/>
          <c:showVal val="0"/>
          <c:showCatName val="0"/>
          <c:showSerName val="0"/>
          <c:showPercent val="0"/>
          <c:showBubbleSize val="0"/>
        </c:dLbls>
        <c:marker val="1"/>
        <c:smooth val="0"/>
        <c:axId val="216565248"/>
        <c:axId val="186910976"/>
      </c:lineChart>
      <c:lineChart>
        <c:grouping val="standard"/>
        <c:varyColors val="0"/>
        <c:ser>
          <c:idx val="0"/>
          <c:order val="0"/>
          <c:tx>
            <c:v>季度环比(%)(右)</c:v>
          </c:tx>
          <c:marker>
            <c:symbol val="none"/>
          </c:marker>
          <c:cat>
            <c:numRef>
              <c:f>Sheet1!$A$2:$A$81</c:f>
              <c:numCache>
                <c:formatCode>yy\-mm</c:formatCode>
                <c:ptCount val="80"/>
                <c:pt idx="0">
                  <c:v>34880</c:v>
                </c:pt>
                <c:pt idx="1">
                  <c:v>34972</c:v>
                </c:pt>
                <c:pt idx="2">
                  <c:v>35064</c:v>
                </c:pt>
                <c:pt idx="3">
                  <c:v>35155</c:v>
                </c:pt>
                <c:pt idx="4">
                  <c:v>35246</c:v>
                </c:pt>
                <c:pt idx="5">
                  <c:v>35338</c:v>
                </c:pt>
                <c:pt idx="6">
                  <c:v>35430</c:v>
                </c:pt>
                <c:pt idx="7">
                  <c:v>35520</c:v>
                </c:pt>
                <c:pt idx="8">
                  <c:v>35611</c:v>
                </c:pt>
                <c:pt idx="9">
                  <c:v>35703</c:v>
                </c:pt>
                <c:pt idx="10">
                  <c:v>35795</c:v>
                </c:pt>
                <c:pt idx="11">
                  <c:v>35885</c:v>
                </c:pt>
                <c:pt idx="12">
                  <c:v>35976</c:v>
                </c:pt>
                <c:pt idx="13">
                  <c:v>36068</c:v>
                </c:pt>
                <c:pt idx="14">
                  <c:v>36160</c:v>
                </c:pt>
                <c:pt idx="15">
                  <c:v>36250</c:v>
                </c:pt>
                <c:pt idx="16">
                  <c:v>36341</c:v>
                </c:pt>
                <c:pt idx="17">
                  <c:v>36433</c:v>
                </c:pt>
                <c:pt idx="18">
                  <c:v>36525</c:v>
                </c:pt>
                <c:pt idx="19">
                  <c:v>36616</c:v>
                </c:pt>
                <c:pt idx="20">
                  <c:v>36707</c:v>
                </c:pt>
                <c:pt idx="21">
                  <c:v>36799</c:v>
                </c:pt>
                <c:pt idx="22">
                  <c:v>36891</c:v>
                </c:pt>
                <c:pt idx="23">
                  <c:v>36981</c:v>
                </c:pt>
                <c:pt idx="24">
                  <c:v>37072</c:v>
                </c:pt>
                <c:pt idx="25">
                  <c:v>37164</c:v>
                </c:pt>
                <c:pt idx="26">
                  <c:v>37256</c:v>
                </c:pt>
                <c:pt idx="27">
                  <c:v>37346</c:v>
                </c:pt>
                <c:pt idx="28">
                  <c:v>37437</c:v>
                </c:pt>
                <c:pt idx="29">
                  <c:v>37529</c:v>
                </c:pt>
                <c:pt idx="30">
                  <c:v>37621</c:v>
                </c:pt>
                <c:pt idx="31">
                  <c:v>37711</c:v>
                </c:pt>
                <c:pt idx="32">
                  <c:v>37802</c:v>
                </c:pt>
                <c:pt idx="33">
                  <c:v>37894</c:v>
                </c:pt>
                <c:pt idx="34">
                  <c:v>37986</c:v>
                </c:pt>
                <c:pt idx="35">
                  <c:v>38077</c:v>
                </c:pt>
                <c:pt idx="36">
                  <c:v>38168</c:v>
                </c:pt>
                <c:pt idx="37">
                  <c:v>38260</c:v>
                </c:pt>
                <c:pt idx="38">
                  <c:v>38352</c:v>
                </c:pt>
                <c:pt idx="39">
                  <c:v>38442</c:v>
                </c:pt>
                <c:pt idx="40">
                  <c:v>38533</c:v>
                </c:pt>
                <c:pt idx="41">
                  <c:v>38625</c:v>
                </c:pt>
                <c:pt idx="42">
                  <c:v>38717</c:v>
                </c:pt>
                <c:pt idx="43">
                  <c:v>38807</c:v>
                </c:pt>
                <c:pt idx="44">
                  <c:v>38898</c:v>
                </c:pt>
                <c:pt idx="45">
                  <c:v>38990</c:v>
                </c:pt>
                <c:pt idx="46">
                  <c:v>39082</c:v>
                </c:pt>
                <c:pt idx="47">
                  <c:v>39172</c:v>
                </c:pt>
                <c:pt idx="48">
                  <c:v>39263</c:v>
                </c:pt>
                <c:pt idx="49">
                  <c:v>39355</c:v>
                </c:pt>
                <c:pt idx="50">
                  <c:v>39447</c:v>
                </c:pt>
                <c:pt idx="51">
                  <c:v>39538</c:v>
                </c:pt>
                <c:pt idx="52">
                  <c:v>39629</c:v>
                </c:pt>
                <c:pt idx="53">
                  <c:v>39721</c:v>
                </c:pt>
                <c:pt idx="54">
                  <c:v>39813</c:v>
                </c:pt>
                <c:pt idx="55">
                  <c:v>39903</c:v>
                </c:pt>
                <c:pt idx="56">
                  <c:v>39994</c:v>
                </c:pt>
                <c:pt idx="57">
                  <c:v>40086</c:v>
                </c:pt>
                <c:pt idx="58">
                  <c:v>40178</c:v>
                </c:pt>
                <c:pt idx="59">
                  <c:v>40268</c:v>
                </c:pt>
                <c:pt idx="60">
                  <c:v>40359</c:v>
                </c:pt>
                <c:pt idx="61">
                  <c:v>40451</c:v>
                </c:pt>
                <c:pt idx="62">
                  <c:v>40543</c:v>
                </c:pt>
                <c:pt idx="63">
                  <c:v>40633</c:v>
                </c:pt>
                <c:pt idx="64">
                  <c:v>40724</c:v>
                </c:pt>
                <c:pt idx="65">
                  <c:v>40816</c:v>
                </c:pt>
                <c:pt idx="66">
                  <c:v>40908</c:v>
                </c:pt>
                <c:pt idx="67">
                  <c:v>40999</c:v>
                </c:pt>
                <c:pt idx="68">
                  <c:v>41090</c:v>
                </c:pt>
                <c:pt idx="69">
                  <c:v>41182</c:v>
                </c:pt>
                <c:pt idx="70">
                  <c:v>41274</c:v>
                </c:pt>
                <c:pt idx="71">
                  <c:v>41364</c:v>
                </c:pt>
                <c:pt idx="72">
                  <c:v>41455</c:v>
                </c:pt>
                <c:pt idx="73">
                  <c:v>41547</c:v>
                </c:pt>
                <c:pt idx="74">
                  <c:v>41639</c:v>
                </c:pt>
                <c:pt idx="75">
                  <c:v>41729</c:v>
                </c:pt>
                <c:pt idx="76">
                  <c:v>41820</c:v>
                </c:pt>
                <c:pt idx="77">
                  <c:v>41912</c:v>
                </c:pt>
                <c:pt idx="78">
                  <c:v>42004</c:v>
                </c:pt>
                <c:pt idx="79">
                  <c:v>42094</c:v>
                </c:pt>
              </c:numCache>
            </c:numRef>
          </c:cat>
          <c:val>
            <c:numRef>
              <c:f>Sheet1!$B$2:$B$81</c:f>
              <c:numCache>
                <c:formatCode>General</c:formatCode>
                <c:ptCount val="80"/>
                <c:pt idx="62" formatCode="#,##0.0000">
                  <c:v>2.4</c:v>
                </c:pt>
                <c:pt idx="63" formatCode="#,##0.0000">
                  <c:v>2.1</c:v>
                </c:pt>
                <c:pt idx="64" formatCode="#,##0.0000">
                  <c:v>2.5</c:v>
                </c:pt>
                <c:pt idx="65" formatCode="#,##0.0000">
                  <c:v>2.2000000000000002</c:v>
                </c:pt>
                <c:pt idx="66" formatCode="#,##0.0000">
                  <c:v>1.6</c:v>
                </c:pt>
                <c:pt idx="67" formatCode="#,##0.0000">
                  <c:v>1.8</c:v>
                </c:pt>
                <c:pt idx="68" formatCode="#,##0.0000">
                  <c:v>2</c:v>
                </c:pt>
                <c:pt idx="69" formatCode="#,##0.0000">
                  <c:v>2</c:v>
                </c:pt>
                <c:pt idx="70" formatCode="#,##0.0000">
                  <c:v>1.9</c:v>
                </c:pt>
                <c:pt idx="71" formatCode="#,##0.0000">
                  <c:v>1.7</c:v>
                </c:pt>
                <c:pt idx="72" formatCode="#,##0.0000">
                  <c:v>1.8</c:v>
                </c:pt>
                <c:pt idx="73" formatCode="#,##0.0000">
                  <c:v>2.2999999999999998</c:v>
                </c:pt>
                <c:pt idx="74" formatCode="#,##0.0000">
                  <c:v>1.8</c:v>
                </c:pt>
                <c:pt idx="75" formatCode="#,##0.0000">
                  <c:v>1.6</c:v>
                </c:pt>
                <c:pt idx="76" formatCode="#,##0.0000">
                  <c:v>2</c:v>
                </c:pt>
                <c:pt idx="77" formatCode="#,##0.0000">
                  <c:v>1.9</c:v>
                </c:pt>
                <c:pt idx="78" formatCode="#,##0.0000">
                  <c:v>1.5</c:v>
                </c:pt>
                <c:pt idx="79" formatCode="#,##0.0000">
                  <c:v>1.3</c:v>
                </c:pt>
              </c:numCache>
            </c:numRef>
          </c:val>
          <c:smooth val="0"/>
        </c:ser>
        <c:dLbls>
          <c:showLegendKey val="0"/>
          <c:showVal val="0"/>
          <c:showCatName val="0"/>
          <c:showSerName val="0"/>
          <c:showPercent val="0"/>
          <c:showBubbleSize val="0"/>
        </c:dLbls>
        <c:marker val="1"/>
        <c:smooth val="0"/>
        <c:axId val="216566272"/>
        <c:axId val="186911552"/>
      </c:lineChart>
      <c:dateAx>
        <c:axId val="216565248"/>
        <c:scaling>
          <c:orientation val="minMax"/>
        </c:scaling>
        <c:delete val="0"/>
        <c:axPos val="b"/>
        <c:numFmt formatCode="yy\-mm" sourceLinked="0"/>
        <c:majorTickMark val="out"/>
        <c:minorTickMark val="none"/>
        <c:tickLblPos val="nextTo"/>
        <c:crossAx val="186910976"/>
        <c:crossesAt val="6"/>
        <c:auto val="1"/>
        <c:lblOffset val="100"/>
        <c:baseTimeUnit val="months"/>
      </c:dateAx>
      <c:valAx>
        <c:axId val="186910976"/>
        <c:scaling>
          <c:orientation val="minMax"/>
          <c:min val="6"/>
        </c:scaling>
        <c:delete val="0"/>
        <c:axPos val="l"/>
        <c:majorGridlines/>
        <c:title>
          <c:tx>
            <c:rich>
              <a:bodyPr/>
              <a:lstStyle/>
              <a:p>
                <a:pPr>
                  <a:defRPr sz="1099" b="0" i="0" u="none" strike="noStrike" baseline="0">
                    <a:solidFill>
                      <a:srgbClr val="000000"/>
                    </a:solidFill>
                    <a:latin typeface="宋体"/>
                    <a:ea typeface="宋体"/>
                    <a:cs typeface="宋体"/>
                  </a:defRPr>
                </a:pPr>
                <a:endParaRPr lang="zh-CN" altLang="en-US"/>
              </a:p>
            </c:rich>
          </c:tx>
          <c:layout/>
          <c:overlay val="0"/>
        </c:title>
        <c:numFmt formatCode="#,##0" sourceLinked="0"/>
        <c:majorTickMark val="out"/>
        <c:minorTickMark val="none"/>
        <c:tickLblPos val="low"/>
        <c:crossAx val="216565248"/>
        <c:crosses val="autoZero"/>
        <c:crossBetween val="between"/>
      </c:valAx>
      <c:dateAx>
        <c:axId val="216566272"/>
        <c:scaling>
          <c:orientation val="minMax"/>
        </c:scaling>
        <c:delete val="1"/>
        <c:axPos val="b"/>
        <c:numFmt formatCode="yy\-mm" sourceLinked="1"/>
        <c:majorTickMark val="out"/>
        <c:minorTickMark val="none"/>
        <c:tickLblPos val="nextTo"/>
        <c:crossAx val="186911552"/>
        <c:crosses val="autoZero"/>
        <c:auto val="1"/>
        <c:lblOffset val="100"/>
        <c:baseTimeUnit val="months"/>
      </c:dateAx>
      <c:valAx>
        <c:axId val="186911552"/>
        <c:scaling>
          <c:orientation val="minMax"/>
          <c:min val="1.3"/>
        </c:scaling>
        <c:delete val="0"/>
        <c:axPos val="r"/>
        <c:numFmt formatCode="#,##0" sourceLinked="0"/>
        <c:majorTickMark val="out"/>
        <c:minorTickMark val="none"/>
        <c:tickLblPos val="nextTo"/>
        <c:crossAx val="216566272"/>
        <c:crosses val="max"/>
        <c:crossBetween val="between"/>
      </c:valAx>
      <c:spPr>
        <a:noFill/>
        <a:ln w="25374">
          <a:noFill/>
        </a:ln>
      </c:spPr>
    </c:plotArea>
    <c:legend>
      <c:legendPos val="b"/>
      <c:layout/>
      <c:overlay val="0"/>
    </c:legend>
    <c:plotVisOnly val="1"/>
    <c:dispBlanksAs val="span"/>
    <c:showDLblsOverMax val="0"/>
  </c:chart>
  <c:spPr>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98"/>
            </a:pPr>
            <a:r>
              <a:rPr lang="en-US" altLang="zh-CN" sz="1198" dirty="0" smtClean="0"/>
              <a:t>Macro-economic</a:t>
            </a:r>
            <a:r>
              <a:rPr lang="en-US" altLang="zh-CN" sz="1198" baseline="0" dirty="0" smtClean="0"/>
              <a:t> climate index</a:t>
            </a:r>
            <a:endParaRPr lang="zh-CN" altLang="en-US" sz="1200" dirty="0"/>
          </a:p>
        </c:rich>
      </c:tx>
      <c:layout/>
      <c:overlay val="0"/>
    </c:title>
    <c:autoTitleDeleted val="0"/>
    <c:plotArea>
      <c:layout/>
      <c:lineChart>
        <c:grouping val="standard"/>
        <c:varyColors val="0"/>
        <c:ser>
          <c:idx val="0"/>
          <c:order val="0"/>
          <c:tx>
            <c:v>预警</c:v>
          </c:tx>
          <c:marker>
            <c:symbol val="none"/>
          </c:marker>
          <c:cat>
            <c:numRef>
              <c:f>Sheet1!$A$2:$A$122</c:f>
              <c:numCache>
                <c:formatCode>yy\-mm</c:formatCode>
                <c:ptCount val="121"/>
                <c:pt idx="0">
                  <c:v>38442</c:v>
                </c:pt>
                <c:pt idx="1">
                  <c:v>38472</c:v>
                </c:pt>
                <c:pt idx="2">
                  <c:v>38503</c:v>
                </c:pt>
                <c:pt idx="3">
                  <c:v>38533</c:v>
                </c:pt>
                <c:pt idx="4">
                  <c:v>38564</c:v>
                </c:pt>
                <c:pt idx="5">
                  <c:v>38595</c:v>
                </c:pt>
                <c:pt idx="6">
                  <c:v>38625</c:v>
                </c:pt>
                <c:pt idx="7">
                  <c:v>38656</c:v>
                </c:pt>
                <c:pt idx="8">
                  <c:v>38686</c:v>
                </c:pt>
                <c:pt idx="9">
                  <c:v>38717</c:v>
                </c:pt>
                <c:pt idx="10">
                  <c:v>38748</c:v>
                </c:pt>
                <c:pt idx="11">
                  <c:v>38776</c:v>
                </c:pt>
                <c:pt idx="12">
                  <c:v>38807</c:v>
                </c:pt>
                <c:pt idx="13">
                  <c:v>38837</c:v>
                </c:pt>
                <c:pt idx="14">
                  <c:v>38868</c:v>
                </c:pt>
                <c:pt idx="15">
                  <c:v>38898</c:v>
                </c:pt>
                <c:pt idx="16">
                  <c:v>38929</c:v>
                </c:pt>
                <c:pt idx="17">
                  <c:v>38960</c:v>
                </c:pt>
                <c:pt idx="18">
                  <c:v>38990</c:v>
                </c:pt>
                <c:pt idx="19">
                  <c:v>39021</c:v>
                </c:pt>
                <c:pt idx="20">
                  <c:v>39051</c:v>
                </c:pt>
                <c:pt idx="21">
                  <c:v>39082</c:v>
                </c:pt>
                <c:pt idx="22">
                  <c:v>39113</c:v>
                </c:pt>
                <c:pt idx="23">
                  <c:v>39141</c:v>
                </c:pt>
                <c:pt idx="24">
                  <c:v>39172</c:v>
                </c:pt>
                <c:pt idx="25">
                  <c:v>39202</c:v>
                </c:pt>
                <c:pt idx="26">
                  <c:v>39233</c:v>
                </c:pt>
                <c:pt idx="27">
                  <c:v>39263</c:v>
                </c:pt>
                <c:pt idx="28">
                  <c:v>39294</c:v>
                </c:pt>
                <c:pt idx="29">
                  <c:v>39325</c:v>
                </c:pt>
                <c:pt idx="30">
                  <c:v>39355</c:v>
                </c:pt>
                <c:pt idx="31">
                  <c:v>39386</c:v>
                </c:pt>
                <c:pt idx="32">
                  <c:v>39416</c:v>
                </c:pt>
                <c:pt idx="33">
                  <c:v>39447</c:v>
                </c:pt>
                <c:pt idx="34">
                  <c:v>39478</c:v>
                </c:pt>
                <c:pt idx="35">
                  <c:v>39507</c:v>
                </c:pt>
                <c:pt idx="36">
                  <c:v>39538</c:v>
                </c:pt>
                <c:pt idx="37">
                  <c:v>39568</c:v>
                </c:pt>
                <c:pt idx="38">
                  <c:v>39599</c:v>
                </c:pt>
                <c:pt idx="39">
                  <c:v>39629</c:v>
                </c:pt>
                <c:pt idx="40">
                  <c:v>39660</c:v>
                </c:pt>
                <c:pt idx="41">
                  <c:v>39691</c:v>
                </c:pt>
                <c:pt idx="42">
                  <c:v>39721</c:v>
                </c:pt>
                <c:pt idx="43">
                  <c:v>39752</c:v>
                </c:pt>
                <c:pt idx="44">
                  <c:v>39782</c:v>
                </c:pt>
                <c:pt idx="45">
                  <c:v>39813</c:v>
                </c:pt>
                <c:pt idx="46">
                  <c:v>39844</c:v>
                </c:pt>
                <c:pt idx="47">
                  <c:v>39872</c:v>
                </c:pt>
                <c:pt idx="48">
                  <c:v>39903</c:v>
                </c:pt>
                <c:pt idx="49">
                  <c:v>39933</c:v>
                </c:pt>
                <c:pt idx="50">
                  <c:v>39964</c:v>
                </c:pt>
                <c:pt idx="51">
                  <c:v>39994</c:v>
                </c:pt>
                <c:pt idx="52">
                  <c:v>40025</c:v>
                </c:pt>
                <c:pt idx="53">
                  <c:v>40056</c:v>
                </c:pt>
                <c:pt idx="54">
                  <c:v>40086</c:v>
                </c:pt>
                <c:pt idx="55">
                  <c:v>40117</c:v>
                </c:pt>
                <c:pt idx="56">
                  <c:v>40147</c:v>
                </c:pt>
                <c:pt idx="57">
                  <c:v>40178</c:v>
                </c:pt>
                <c:pt idx="58">
                  <c:v>40209</c:v>
                </c:pt>
                <c:pt idx="59">
                  <c:v>40237</c:v>
                </c:pt>
                <c:pt idx="60">
                  <c:v>40268</c:v>
                </c:pt>
                <c:pt idx="61">
                  <c:v>40298</c:v>
                </c:pt>
                <c:pt idx="62">
                  <c:v>40329</c:v>
                </c:pt>
                <c:pt idx="63">
                  <c:v>40359</c:v>
                </c:pt>
                <c:pt idx="64">
                  <c:v>40390</c:v>
                </c:pt>
                <c:pt idx="65">
                  <c:v>40421</c:v>
                </c:pt>
                <c:pt idx="66">
                  <c:v>40451</c:v>
                </c:pt>
                <c:pt idx="67">
                  <c:v>40482</c:v>
                </c:pt>
                <c:pt idx="68">
                  <c:v>40512</c:v>
                </c:pt>
                <c:pt idx="69">
                  <c:v>40543</c:v>
                </c:pt>
                <c:pt idx="70">
                  <c:v>40574</c:v>
                </c:pt>
                <c:pt idx="71">
                  <c:v>40602</c:v>
                </c:pt>
                <c:pt idx="72">
                  <c:v>40633</c:v>
                </c:pt>
                <c:pt idx="73">
                  <c:v>40663</c:v>
                </c:pt>
                <c:pt idx="74">
                  <c:v>40694</c:v>
                </c:pt>
                <c:pt idx="75">
                  <c:v>40724</c:v>
                </c:pt>
                <c:pt idx="76">
                  <c:v>40755</c:v>
                </c:pt>
                <c:pt idx="77">
                  <c:v>40786</c:v>
                </c:pt>
                <c:pt idx="78">
                  <c:v>40816</c:v>
                </c:pt>
                <c:pt idx="79">
                  <c:v>40847</c:v>
                </c:pt>
                <c:pt idx="80">
                  <c:v>40877</c:v>
                </c:pt>
                <c:pt idx="81">
                  <c:v>40908</c:v>
                </c:pt>
                <c:pt idx="82">
                  <c:v>40939</c:v>
                </c:pt>
                <c:pt idx="83">
                  <c:v>40968</c:v>
                </c:pt>
                <c:pt idx="84">
                  <c:v>40999</c:v>
                </c:pt>
                <c:pt idx="85">
                  <c:v>41029</c:v>
                </c:pt>
                <c:pt idx="86">
                  <c:v>41060</c:v>
                </c:pt>
                <c:pt idx="87">
                  <c:v>41090</c:v>
                </c:pt>
                <c:pt idx="88">
                  <c:v>41121</c:v>
                </c:pt>
                <c:pt idx="89">
                  <c:v>41152</c:v>
                </c:pt>
                <c:pt idx="90">
                  <c:v>41182</c:v>
                </c:pt>
                <c:pt idx="91">
                  <c:v>41213</c:v>
                </c:pt>
                <c:pt idx="92">
                  <c:v>41243</c:v>
                </c:pt>
                <c:pt idx="93">
                  <c:v>41274</c:v>
                </c:pt>
                <c:pt idx="94">
                  <c:v>41305</c:v>
                </c:pt>
                <c:pt idx="95">
                  <c:v>41333</c:v>
                </c:pt>
                <c:pt idx="96">
                  <c:v>41364</c:v>
                </c:pt>
                <c:pt idx="97">
                  <c:v>41394</c:v>
                </c:pt>
                <c:pt idx="98">
                  <c:v>41425</c:v>
                </c:pt>
                <c:pt idx="99">
                  <c:v>41455</c:v>
                </c:pt>
                <c:pt idx="100">
                  <c:v>41486</c:v>
                </c:pt>
                <c:pt idx="101">
                  <c:v>41517</c:v>
                </c:pt>
                <c:pt idx="102">
                  <c:v>41547</c:v>
                </c:pt>
                <c:pt idx="103">
                  <c:v>41578</c:v>
                </c:pt>
                <c:pt idx="104">
                  <c:v>41608</c:v>
                </c:pt>
                <c:pt idx="105">
                  <c:v>41639</c:v>
                </c:pt>
                <c:pt idx="106">
                  <c:v>41670</c:v>
                </c:pt>
                <c:pt idx="107">
                  <c:v>41698</c:v>
                </c:pt>
                <c:pt idx="108">
                  <c:v>41729</c:v>
                </c:pt>
                <c:pt idx="109">
                  <c:v>41759</c:v>
                </c:pt>
                <c:pt idx="110">
                  <c:v>41790</c:v>
                </c:pt>
                <c:pt idx="111">
                  <c:v>41820</c:v>
                </c:pt>
                <c:pt idx="112">
                  <c:v>41851</c:v>
                </c:pt>
                <c:pt idx="113">
                  <c:v>41882</c:v>
                </c:pt>
                <c:pt idx="114">
                  <c:v>41912</c:v>
                </c:pt>
                <c:pt idx="115">
                  <c:v>41943</c:v>
                </c:pt>
                <c:pt idx="116">
                  <c:v>41973</c:v>
                </c:pt>
                <c:pt idx="117">
                  <c:v>42004</c:v>
                </c:pt>
                <c:pt idx="118">
                  <c:v>42035</c:v>
                </c:pt>
                <c:pt idx="119">
                  <c:v>42063</c:v>
                </c:pt>
                <c:pt idx="120">
                  <c:v>42094</c:v>
                </c:pt>
              </c:numCache>
            </c:numRef>
          </c:cat>
          <c:val>
            <c:numRef>
              <c:f>Sheet1!$B$2:$B$122</c:f>
              <c:numCache>
                <c:formatCode>#,##0.0000</c:formatCode>
                <c:ptCount val="121"/>
                <c:pt idx="0">
                  <c:v>97.3</c:v>
                </c:pt>
                <c:pt idx="1">
                  <c:v>97.3</c:v>
                </c:pt>
                <c:pt idx="2">
                  <c:v>97.3</c:v>
                </c:pt>
                <c:pt idx="3">
                  <c:v>100</c:v>
                </c:pt>
                <c:pt idx="4">
                  <c:v>100</c:v>
                </c:pt>
                <c:pt idx="5">
                  <c:v>102.7</c:v>
                </c:pt>
                <c:pt idx="6">
                  <c:v>106.7</c:v>
                </c:pt>
                <c:pt idx="7">
                  <c:v>106.7</c:v>
                </c:pt>
                <c:pt idx="8">
                  <c:v>106.7</c:v>
                </c:pt>
                <c:pt idx="9">
                  <c:v>104</c:v>
                </c:pt>
                <c:pt idx="10">
                  <c:v>101.3</c:v>
                </c:pt>
                <c:pt idx="11">
                  <c:v>104.7</c:v>
                </c:pt>
                <c:pt idx="12">
                  <c:v>104.7</c:v>
                </c:pt>
                <c:pt idx="13">
                  <c:v>107.3</c:v>
                </c:pt>
                <c:pt idx="14">
                  <c:v>107.3</c:v>
                </c:pt>
                <c:pt idx="15">
                  <c:v>106.7</c:v>
                </c:pt>
                <c:pt idx="16">
                  <c:v>106.7</c:v>
                </c:pt>
                <c:pt idx="17">
                  <c:v>105.3</c:v>
                </c:pt>
                <c:pt idx="18">
                  <c:v>100</c:v>
                </c:pt>
                <c:pt idx="19">
                  <c:v>100</c:v>
                </c:pt>
                <c:pt idx="20">
                  <c:v>101.3</c:v>
                </c:pt>
                <c:pt idx="21">
                  <c:v>101.3</c:v>
                </c:pt>
                <c:pt idx="22">
                  <c:v>104</c:v>
                </c:pt>
                <c:pt idx="23">
                  <c:v>110.7</c:v>
                </c:pt>
                <c:pt idx="24">
                  <c:v>110.7</c:v>
                </c:pt>
                <c:pt idx="25">
                  <c:v>110.7</c:v>
                </c:pt>
                <c:pt idx="26">
                  <c:v>113.3</c:v>
                </c:pt>
                <c:pt idx="27">
                  <c:v>113.3</c:v>
                </c:pt>
                <c:pt idx="28">
                  <c:v>113.3</c:v>
                </c:pt>
                <c:pt idx="29">
                  <c:v>113.3</c:v>
                </c:pt>
                <c:pt idx="30">
                  <c:v>117.3</c:v>
                </c:pt>
                <c:pt idx="31">
                  <c:v>117.3</c:v>
                </c:pt>
                <c:pt idx="32">
                  <c:v>121.3</c:v>
                </c:pt>
                <c:pt idx="33">
                  <c:v>121.3</c:v>
                </c:pt>
                <c:pt idx="34">
                  <c:v>113.3</c:v>
                </c:pt>
                <c:pt idx="35">
                  <c:v>113.3</c:v>
                </c:pt>
                <c:pt idx="36">
                  <c:v>117.3</c:v>
                </c:pt>
                <c:pt idx="37">
                  <c:v>117.3</c:v>
                </c:pt>
                <c:pt idx="38">
                  <c:v>120</c:v>
                </c:pt>
                <c:pt idx="39">
                  <c:v>114.7</c:v>
                </c:pt>
                <c:pt idx="40">
                  <c:v>112</c:v>
                </c:pt>
                <c:pt idx="41">
                  <c:v>102</c:v>
                </c:pt>
                <c:pt idx="42">
                  <c:v>102</c:v>
                </c:pt>
                <c:pt idx="43">
                  <c:v>89.3</c:v>
                </c:pt>
                <c:pt idx="44">
                  <c:v>78.7</c:v>
                </c:pt>
                <c:pt idx="45">
                  <c:v>78.7</c:v>
                </c:pt>
                <c:pt idx="46">
                  <c:v>74.7</c:v>
                </c:pt>
                <c:pt idx="47">
                  <c:v>76</c:v>
                </c:pt>
                <c:pt idx="48">
                  <c:v>75.3</c:v>
                </c:pt>
                <c:pt idx="49">
                  <c:v>78</c:v>
                </c:pt>
                <c:pt idx="50">
                  <c:v>84</c:v>
                </c:pt>
                <c:pt idx="51">
                  <c:v>86.7</c:v>
                </c:pt>
                <c:pt idx="52">
                  <c:v>90</c:v>
                </c:pt>
                <c:pt idx="53">
                  <c:v>96.7</c:v>
                </c:pt>
                <c:pt idx="54">
                  <c:v>103.3</c:v>
                </c:pt>
                <c:pt idx="55">
                  <c:v>106.7</c:v>
                </c:pt>
                <c:pt idx="56">
                  <c:v>117.3</c:v>
                </c:pt>
                <c:pt idx="57">
                  <c:v>116.7</c:v>
                </c:pt>
                <c:pt idx="58">
                  <c:v>116.7</c:v>
                </c:pt>
                <c:pt idx="59">
                  <c:v>118</c:v>
                </c:pt>
                <c:pt idx="60">
                  <c:v>123.3</c:v>
                </c:pt>
                <c:pt idx="61">
                  <c:v>119.3</c:v>
                </c:pt>
                <c:pt idx="62">
                  <c:v>112.7</c:v>
                </c:pt>
                <c:pt idx="63">
                  <c:v>109.3</c:v>
                </c:pt>
                <c:pt idx="64">
                  <c:v>105.3</c:v>
                </c:pt>
                <c:pt idx="65">
                  <c:v>102.7</c:v>
                </c:pt>
                <c:pt idx="66">
                  <c:v>106.7</c:v>
                </c:pt>
                <c:pt idx="67">
                  <c:v>106.7</c:v>
                </c:pt>
                <c:pt idx="68">
                  <c:v>106.7</c:v>
                </c:pt>
                <c:pt idx="69">
                  <c:v>109.3</c:v>
                </c:pt>
                <c:pt idx="70">
                  <c:v>105.3</c:v>
                </c:pt>
                <c:pt idx="71">
                  <c:v>105.3</c:v>
                </c:pt>
                <c:pt idx="72">
                  <c:v>105.3</c:v>
                </c:pt>
                <c:pt idx="73">
                  <c:v>105.3</c:v>
                </c:pt>
                <c:pt idx="74">
                  <c:v>109.3</c:v>
                </c:pt>
                <c:pt idx="75">
                  <c:v>113.3</c:v>
                </c:pt>
                <c:pt idx="76">
                  <c:v>108</c:v>
                </c:pt>
                <c:pt idx="77">
                  <c:v>108</c:v>
                </c:pt>
                <c:pt idx="78">
                  <c:v>101.3</c:v>
                </c:pt>
                <c:pt idx="79">
                  <c:v>101.3</c:v>
                </c:pt>
                <c:pt idx="80">
                  <c:v>101.3</c:v>
                </c:pt>
                <c:pt idx="81">
                  <c:v>101.3</c:v>
                </c:pt>
                <c:pt idx="82">
                  <c:v>98.7</c:v>
                </c:pt>
                <c:pt idx="83">
                  <c:v>95.3</c:v>
                </c:pt>
                <c:pt idx="84">
                  <c:v>91.3</c:v>
                </c:pt>
                <c:pt idx="85">
                  <c:v>87.3</c:v>
                </c:pt>
                <c:pt idx="86">
                  <c:v>84.7</c:v>
                </c:pt>
                <c:pt idx="87">
                  <c:v>84.7</c:v>
                </c:pt>
                <c:pt idx="88">
                  <c:v>88</c:v>
                </c:pt>
                <c:pt idx="89">
                  <c:v>88</c:v>
                </c:pt>
                <c:pt idx="90">
                  <c:v>90.7</c:v>
                </c:pt>
                <c:pt idx="91">
                  <c:v>90.7</c:v>
                </c:pt>
                <c:pt idx="92">
                  <c:v>90.7</c:v>
                </c:pt>
                <c:pt idx="93">
                  <c:v>90.7</c:v>
                </c:pt>
                <c:pt idx="94">
                  <c:v>93.3</c:v>
                </c:pt>
                <c:pt idx="95">
                  <c:v>93.3</c:v>
                </c:pt>
                <c:pt idx="96">
                  <c:v>90.7</c:v>
                </c:pt>
                <c:pt idx="97">
                  <c:v>86.7</c:v>
                </c:pt>
                <c:pt idx="98">
                  <c:v>90.7</c:v>
                </c:pt>
                <c:pt idx="99">
                  <c:v>88</c:v>
                </c:pt>
                <c:pt idx="100">
                  <c:v>88</c:v>
                </c:pt>
                <c:pt idx="101">
                  <c:v>90.7</c:v>
                </c:pt>
                <c:pt idx="102">
                  <c:v>90.7</c:v>
                </c:pt>
                <c:pt idx="103">
                  <c:v>93.3</c:v>
                </c:pt>
                <c:pt idx="104">
                  <c:v>90.7</c:v>
                </c:pt>
                <c:pt idx="105">
                  <c:v>90.7</c:v>
                </c:pt>
                <c:pt idx="106">
                  <c:v>88</c:v>
                </c:pt>
                <c:pt idx="107">
                  <c:v>84</c:v>
                </c:pt>
                <c:pt idx="108">
                  <c:v>84</c:v>
                </c:pt>
                <c:pt idx="109">
                  <c:v>84</c:v>
                </c:pt>
                <c:pt idx="110">
                  <c:v>88</c:v>
                </c:pt>
                <c:pt idx="111">
                  <c:v>88</c:v>
                </c:pt>
                <c:pt idx="112">
                  <c:v>82.7</c:v>
                </c:pt>
                <c:pt idx="113">
                  <c:v>79.3</c:v>
                </c:pt>
                <c:pt idx="114">
                  <c:v>76</c:v>
                </c:pt>
                <c:pt idx="115">
                  <c:v>73.3</c:v>
                </c:pt>
                <c:pt idx="116">
                  <c:v>73.3</c:v>
                </c:pt>
                <c:pt idx="117">
                  <c:v>73.3</c:v>
                </c:pt>
                <c:pt idx="118">
                  <c:v>70.7</c:v>
                </c:pt>
                <c:pt idx="119">
                  <c:v>70.7</c:v>
                </c:pt>
                <c:pt idx="120">
                  <c:v>65.3</c:v>
                </c:pt>
              </c:numCache>
            </c:numRef>
          </c:val>
          <c:smooth val="0"/>
        </c:ser>
        <c:ser>
          <c:idx val="1"/>
          <c:order val="1"/>
          <c:tx>
            <c:v>一致</c:v>
          </c:tx>
          <c:marker>
            <c:symbol val="none"/>
          </c:marker>
          <c:cat>
            <c:numRef>
              <c:f>Sheet1!$A$2:$A$122</c:f>
              <c:numCache>
                <c:formatCode>yy\-mm</c:formatCode>
                <c:ptCount val="121"/>
                <c:pt idx="0">
                  <c:v>38442</c:v>
                </c:pt>
                <c:pt idx="1">
                  <c:v>38472</c:v>
                </c:pt>
                <c:pt idx="2">
                  <c:v>38503</c:v>
                </c:pt>
                <c:pt idx="3">
                  <c:v>38533</c:v>
                </c:pt>
                <c:pt idx="4">
                  <c:v>38564</c:v>
                </c:pt>
                <c:pt idx="5">
                  <c:v>38595</c:v>
                </c:pt>
                <c:pt idx="6">
                  <c:v>38625</c:v>
                </c:pt>
                <c:pt idx="7">
                  <c:v>38656</c:v>
                </c:pt>
                <c:pt idx="8">
                  <c:v>38686</c:v>
                </c:pt>
                <c:pt idx="9">
                  <c:v>38717</c:v>
                </c:pt>
                <c:pt idx="10">
                  <c:v>38748</c:v>
                </c:pt>
                <c:pt idx="11">
                  <c:v>38776</c:v>
                </c:pt>
                <c:pt idx="12">
                  <c:v>38807</c:v>
                </c:pt>
                <c:pt idx="13">
                  <c:v>38837</c:v>
                </c:pt>
                <c:pt idx="14">
                  <c:v>38868</c:v>
                </c:pt>
                <c:pt idx="15">
                  <c:v>38898</c:v>
                </c:pt>
                <c:pt idx="16">
                  <c:v>38929</c:v>
                </c:pt>
                <c:pt idx="17">
                  <c:v>38960</c:v>
                </c:pt>
                <c:pt idx="18">
                  <c:v>38990</c:v>
                </c:pt>
                <c:pt idx="19">
                  <c:v>39021</c:v>
                </c:pt>
                <c:pt idx="20">
                  <c:v>39051</c:v>
                </c:pt>
                <c:pt idx="21">
                  <c:v>39082</c:v>
                </c:pt>
                <c:pt idx="22">
                  <c:v>39113</c:v>
                </c:pt>
                <c:pt idx="23">
                  <c:v>39141</c:v>
                </c:pt>
                <c:pt idx="24">
                  <c:v>39172</c:v>
                </c:pt>
                <c:pt idx="25">
                  <c:v>39202</c:v>
                </c:pt>
                <c:pt idx="26">
                  <c:v>39233</c:v>
                </c:pt>
                <c:pt idx="27">
                  <c:v>39263</c:v>
                </c:pt>
                <c:pt idx="28">
                  <c:v>39294</c:v>
                </c:pt>
                <c:pt idx="29">
                  <c:v>39325</c:v>
                </c:pt>
                <c:pt idx="30">
                  <c:v>39355</c:v>
                </c:pt>
                <c:pt idx="31">
                  <c:v>39386</c:v>
                </c:pt>
                <c:pt idx="32">
                  <c:v>39416</c:v>
                </c:pt>
                <c:pt idx="33">
                  <c:v>39447</c:v>
                </c:pt>
                <c:pt idx="34">
                  <c:v>39478</c:v>
                </c:pt>
                <c:pt idx="35">
                  <c:v>39507</c:v>
                </c:pt>
                <c:pt idx="36">
                  <c:v>39538</c:v>
                </c:pt>
                <c:pt idx="37">
                  <c:v>39568</c:v>
                </c:pt>
                <c:pt idx="38">
                  <c:v>39599</c:v>
                </c:pt>
                <c:pt idx="39">
                  <c:v>39629</c:v>
                </c:pt>
                <c:pt idx="40">
                  <c:v>39660</c:v>
                </c:pt>
                <c:pt idx="41">
                  <c:v>39691</c:v>
                </c:pt>
                <c:pt idx="42">
                  <c:v>39721</c:v>
                </c:pt>
                <c:pt idx="43">
                  <c:v>39752</c:v>
                </c:pt>
                <c:pt idx="44">
                  <c:v>39782</c:v>
                </c:pt>
                <c:pt idx="45">
                  <c:v>39813</c:v>
                </c:pt>
                <c:pt idx="46">
                  <c:v>39844</c:v>
                </c:pt>
                <c:pt idx="47">
                  <c:v>39872</c:v>
                </c:pt>
                <c:pt idx="48">
                  <c:v>39903</c:v>
                </c:pt>
                <c:pt idx="49">
                  <c:v>39933</c:v>
                </c:pt>
                <c:pt idx="50">
                  <c:v>39964</c:v>
                </c:pt>
                <c:pt idx="51">
                  <c:v>39994</c:v>
                </c:pt>
                <c:pt idx="52">
                  <c:v>40025</c:v>
                </c:pt>
                <c:pt idx="53">
                  <c:v>40056</c:v>
                </c:pt>
                <c:pt idx="54">
                  <c:v>40086</c:v>
                </c:pt>
                <c:pt idx="55">
                  <c:v>40117</c:v>
                </c:pt>
                <c:pt idx="56">
                  <c:v>40147</c:v>
                </c:pt>
                <c:pt idx="57">
                  <c:v>40178</c:v>
                </c:pt>
                <c:pt idx="58">
                  <c:v>40209</c:v>
                </c:pt>
                <c:pt idx="59">
                  <c:v>40237</c:v>
                </c:pt>
                <c:pt idx="60">
                  <c:v>40268</c:v>
                </c:pt>
                <c:pt idx="61">
                  <c:v>40298</c:v>
                </c:pt>
                <c:pt idx="62">
                  <c:v>40329</c:v>
                </c:pt>
                <c:pt idx="63">
                  <c:v>40359</c:v>
                </c:pt>
                <c:pt idx="64">
                  <c:v>40390</c:v>
                </c:pt>
                <c:pt idx="65">
                  <c:v>40421</c:v>
                </c:pt>
                <c:pt idx="66">
                  <c:v>40451</c:v>
                </c:pt>
                <c:pt idx="67">
                  <c:v>40482</c:v>
                </c:pt>
                <c:pt idx="68">
                  <c:v>40512</c:v>
                </c:pt>
                <c:pt idx="69">
                  <c:v>40543</c:v>
                </c:pt>
                <c:pt idx="70">
                  <c:v>40574</c:v>
                </c:pt>
                <c:pt idx="71">
                  <c:v>40602</c:v>
                </c:pt>
                <c:pt idx="72">
                  <c:v>40633</c:v>
                </c:pt>
                <c:pt idx="73">
                  <c:v>40663</c:v>
                </c:pt>
                <c:pt idx="74">
                  <c:v>40694</c:v>
                </c:pt>
                <c:pt idx="75">
                  <c:v>40724</c:v>
                </c:pt>
                <c:pt idx="76">
                  <c:v>40755</c:v>
                </c:pt>
                <c:pt idx="77">
                  <c:v>40786</c:v>
                </c:pt>
                <c:pt idx="78">
                  <c:v>40816</c:v>
                </c:pt>
                <c:pt idx="79">
                  <c:v>40847</c:v>
                </c:pt>
                <c:pt idx="80">
                  <c:v>40877</c:v>
                </c:pt>
                <c:pt idx="81">
                  <c:v>40908</c:v>
                </c:pt>
                <c:pt idx="82">
                  <c:v>40939</c:v>
                </c:pt>
                <c:pt idx="83">
                  <c:v>40968</c:v>
                </c:pt>
                <c:pt idx="84">
                  <c:v>40999</c:v>
                </c:pt>
                <c:pt idx="85">
                  <c:v>41029</c:v>
                </c:pt>
                <c:pt idx="86">
                  <c:v>41060</c:v>
                </c:pt>
                <c:pt idx="87">
                  <c:v>41090</c:v>
                </c:pt>
                <c:pt idx="88">
                  <c:v>41121</c:v>
                </c:pt>
                <c:pt idx="89">
                  <c:v>41152</c:v>
                </c:pt>
                <c:pt idx="90">
                  <c:v>41182</c:v>
                </c:pt>
                <c:pt idx="91">
                  <c:v>41213</c:v>
                </c:pt>
                <c:pt idx="92">
                  <c:v>41243</c:v>
                </c:pt>
                <c:pt idx="93">
                  <c:v>41274</c:v>
                </c:pt>
                <c:pt idx="94">
                  <c:v>41305</c:v>
                </c:pt>
                <c:pt idx="95">
                  <c:v>41333</c:v>
                </c:pt>
                <c:pt idx="96">
                  <c:v>41364</c:v>
                </c:pt>
                <c:pt idx="97">
                  <c:v>41394</c:v>
                </c:pt>
                <c:pt idx="98">
                  <c:v>41425</c:v>
                </c:pt>
                <c:pt idx="99">
                  <c:v>41455</c:v>
                </c:pt>
                <c:pt idx="100">
                  <c:v>41486</c:v>
                </c:pt>
                <c:pt idx="101">
                  <c:v>41517</c:v>
                </c:pt>
                <c:pt idx="102">
                  <c:v>41547</c:v>
                </c:pt>
                <c:pt idx="103">
                  <c:v>41578</c:v>
                </c:pt>
                <c:pt idx="104">
                  <c:v>41608</c:v>
                </c:pt>
                <c:pt idx="105">
                  <c:v>41639</c:v>
                </c:pt>
                <c:pt idx="106">
                  <c:v>41670</c:v>
                </c:pt>
                <c:pt idx="107">
                  <c:v>41698</c:v>
                </c:pt>
                <c:pt idx="108">
                  <c:v>41729</c:v>
                </c:pt>
                <c:pt idx="109">
                  <c:v>41759</c:v>
                </c:pt>
                <c:pt idx="110">
                  <c:v>41790</c:v>
                </c:pt>
                <c:pt idx="111">
                  <c:v>41820</c:v>
                </c:pt>
                <c:pt idx="112">
                  <c:v>41851</c:v>
                </c:pt>
                <c:pt idx="113">
                  <c:v>41882</c:v>
                </c:pt>
                <c:pt idx="114">
                  <c:v>41912</c:v>
                </c:pt>
                <c:pt idx="115">
                  <c:v>41943</c:v>
                </c:pt>
                <c:pt idx="116">
                  <c:v>41973</c:v>
                </c:pt>
                <c:pt idx="117">
                  <c:v>42004</c:v>
                </c:pt>
                <c:pt idx="118">
                  <c:v>42035</c:v>
                </c:pt>
                <c:pt idx="119">
                  <c:v>42063</c:v>
                </c:pt>
                <c:pt idx="120">
                  <c:v>42094</c:v>
                </c:pt>
              </c:numCache>
            </c:numRef>
          </c:cat>
          <c:val>
            <c:numRef>
              <c:f>Sheet1!$C$2:$C$122</c:f>
              <c:numCache>
                <c:formatCode>#,##0.0000</c:formatCode>
                <c:ptCount val="121"/>
                <c:pt idx="0">
                  <c:v>99.92</c:v>
                </c:pt>
                <c:pt idx="1">
                  <c:v>100.15</c:v>
                </c:pt>
                <c:pt idx="2">
                  <c:v>100.49</c:v>
                </c:pt>
                <c:pt idx="3">
                  <c:v>100.63</c:v>
                </c:pt>
                <c:pt idx="4">
                  <c:v>100.85</c:v>
                </c:pt>
                <c:pt idx="5">
                  <c:v>100.86</c:v>
                </c:pt>
                <c:pt idx="6">
                  <c:v>101</c:v>
                </c:pt>
                <c:pt idx="7">
                  <c:v>100.92</c:v>
                </c:pt>
                <c:pt idx="8">
                  <c:v>100.84</c:v>
                </c:pt>
                <c:pt idx="9">
                  <c:v>101.04</c:v>
                </c:pt>
                <c:pt idx="10">
                  <c:v>100.83</c:v>
                </c:pt>
                <c:pt idx="11">
                  <c:v>100.94</c:v>
                </c:pt>
                <c:pt idx="12">
                  <c:v>100.82</c:v>
                </c:pt>
                <c:pt idx="13">
                  <c:v>101.36</c:v>
                </c:pt>
                <c:pt idx="14">
                  <c:v>101.57</c:v>
                </c:pt>
                <c:pt idx="15">
                  <c:v>101.64</c:v>
                </c:pt>
                <c:pt idx="16">
                  <c:v>101.39</c:v>
                </c:pt>
                <c:pt idx="17">
                  <c:v>101.16</c:v>
                </c:pt>
                <c:pt idx="18">
                  <c:v>100.93</c:v>
                </c:pt>
                <c:pt idx="19">
                  <c:v>100.94</c:v>
                </c:pt>
                <c:pt idx="20">
                  <c:v>100.69</c:v>
                </c:pt>
                <c:pt idx="21">
                  <c:v>101.3</c:v>
                </c:pt>
                <c:pt idx="22">
                  <c:v>101.75</c:v>
                </c:pt>
                <c:pt idx="23">
                  <c:v>102.08</c:v>
                </c:pt>
                <c:pt idx="24">
                  <c:v>102.06</c:v>
                </c:pt>
                <c:pt idx="25">
                  <c:v>102.14</c:v>
                </c:pt>
                <c:pt idx="26">
                  <c:v>102.42</c:v>
                </c:pt>
                <c:pt idx="27">
                  <c:v>102.53</c:v>
                </c:pt>
                <c:pt idx="28">
                  <c:v>102.62</c:v>
                </c:pt>
                <c:pt idx="29">
                  <c:v>102.79</c:v>
                </c:pt>
                <c:pt idx="30">
                  <c:v>103.05</c:v>
                </c:pt>
                <c:pt idx="31">
                  <c:v>103.18</c:v>
                </c:pt>
                <c:pt idx="32">
                  <c:v>103.3</c:v>
                </c:pt>
                <c:pt idx="33">
                  <c:v>103.1</c:v>
                </c:pt>
                <c:pt idx="34">
                  <c:v>102.6</c:v>
                </c:pt>
                <c:pt idx="35">
                  <c:v>102.6</c:v>
                </c:pt>
                <c:pt idx="36">
                  <c:v>102.45</c:v>
                </c:pt>
                <c:pt idx="37">
                  <c:v>103.26</c:v>
                </c:pt>
                <c:pt idx="38">
                  <c:v>103.33</c:v>
                </c:pt>
                <c:pt idx="39">
                  <c:v>103.4</c:v>
                </c:pt>
                <c:pt idx="40">
                  <c:v>102.8</c:v>
                </c:pt>
                <c:pt idx="41">
                  <c:v>101.9</c:v>
                </c:pt>
                <c:pt idx="42">
                  <c:v>100.8</c:v>
                </c:pt>
                <c:pt idx="43">
                  <c:v>99.1</c:v>
                </c:pt>
                <c:pt idx="44">
                  <c:v>97.6</c:v>
                </c:pt>
                <c:pt idx="45">
                  <c:v>95.5</c:v>
                </c:pt>
                <c:pt idx="46">
                  <c:v>94.5</c:v>
                </c:pt>
                <c:pt idx="47">
                  <c:v>94</c:v>
                </c:pt>
                <c:pt idx="48">
                  <c:v>94.4</c:v>
                </c:pt>
                <c:pt idx="49">
                  <c:v>94.9</c:v>
                </c:pt>
                <c:pt idx="50">
                  <c:v>95.4</c:v>
                </c:pt>
                <c:pt idx="51">
                  <c:v>95.9</c:v>
                </c:pt>
                <c:pt idx="52">
                  <c:v>96.5</c:v>
                </c:pt>
                <c:pt idx="53">
                  <c:v>97.3</c:v>
                </c:pt>
                <c:pt idx="54">
                  <c:v>98.1</c:v>
                </c:pt>
                <c:pt idx="55">
                  <c:v>99.4</c:v>
                </c:pt>
                <c:pt idx="56">
                  <c:v>100.4</c:v>
                </c:pt>
                <c:pt idx="57">
                  <c:v>102.1</c:v>
                </c:pt>
                <c:pt idx="58">
                  <c:v>103.2</c:v>
                </c:pt>
                <c:pt idx="59">
                  <c:v>104</c:v>
                </c:pt>
                <c:pt idx="60">
                  <c:v>104</c:v>
                </c:pt>
                <c:pt idx="61">
                  <c:v>103.8</c:v>
                </c:pt>
                <c:pt idx="62">
                  <c:v>103.3</c:v>
                </c:pt>
                <c:pt idx="63">
                  <c:v>102.6</c:v>
                </c:pt>
                <c:pt idx="64">
                  <c:v>102.1</c:v>
                </c:pt>
                <c:pt idx="65">
                  <c:v>101.8</c:v>
                </c:pt>
                <c:pt idx="66">
                  <c:v>101.9</c:v>
                </c:pt>
                <c:pt idx="67">
                  <c:v>102.4</c:v>
                </c:pt>
                <c:pt idx="68">
                  <c:v>102.8</c:v>
                </c:pt>
                <c:pt idx="69">
                  <c:v>103.6</c:v>
                </c:pt>
                <c:pt idx="70">
                  <c:v>102.8</c:v>
                </c:pt>
                <c:pt idx="71">
                  <c:v>103</c:v>
                </c:pt>
                <c:pt idx="72">
                  <c:v>102.5</c:v>
                </c:pt>
                <c:pt idx="73">
                  <c:v>103.1</c:v>
                </c:pt>
                <c:pt idx="74">
                  <c:v>102.9</c:v>
                </c:pt>
                <c:pt idx="75">
                  <c:v>102.9</c:v>
                </c:pt>
                <c:pt idx="76">
                  <c:v>102.9</c:v>
                </c:pt>
                <c:pt idx="77">
                  <c:v>102.7</c:v>
                </c:pt>
                <c:pt idx="78">
                  <c:v>102.5</c:v>
                </c:pt>
                <c:pt idx="79">
                  <c:v>102</c:v>
                </c:pt>
                <c:pt idx="80">
                  <c:v>100.9</c:v>
                </c:pt>
                <c:pt idx="81">
                  <c:v>99.3</c:v>
                </c:pt>
                <c:pt idx="82">
                  <c:v>98.6</c:v>
                </c:pt>
                <c:pt idx="83">
                  <c:v>98.8</c:v>
                </c:pt>
                <c:pt idx="84">
                  <c:v>98.6</c:v>
                </c:pt>
                <c:pt idx="85">
                  <c:v>97.9</c:v>
                </c:pt>
                <c:pt idx="86">
                  <c:v>97.5</c:v>
                </c:pt>
                <c:pt idx="87">
                  <c:v>97.3</c:v>
                </c:pt>
                <c:pt idx="88">
                  <c:v>96.9</c:v>
                </c:pt>
                <c:pt idx="89">
                  <c:v>96.8</c:v>
                </c:pt>
                <c:pt idx="90">
                  <c:v>97.2</c:v>
                </c:pt>
                <c:pt idx="91">
                  <c:v>97.6</c:v>
                </c:pt>
                <c:pt idx="92">
                  <c:v>98.2</c:v>
                </c:pt>
                <c:pt idx="93">
                  <c:v>98.3</c:v>
                </c:pt>
                <c:pt idx="94">
                  <c:v>98.1</c:v>
                </c:pt>
                <c:pt idx="95">
                  <c:v>97.4</c:v>
                </c:pt>
                <c:pt idx="96">
                  <c:v>97.8</c:v>
                </c:pt>
                <c:pt idx="97">
                  <c:v>97.8</c:v>
                </c:pt>
                <c:pt idx="98">
                  <c:v>97.6</c:v>
                </c:pt>
                <c:pt idx="99">
                  <c:v>97.7</c:v>
                </c:pt>
                <c:pt idx="100">
                  <c:v>98.1</c:v>
                </c:pt>
                <c:pt idx="101">
                  <c:v>98.4</c:v>
                </c:pt>
                <c:pt idx="102">
                  <c:v>98.5</c:v>
                </c:pt>
                <c:pt idx="103">
                  <c:v>98.4</c:v>
                </c:pt>
                <c:pt idx="104">
                  <c:v>98.3</c:v>
                </c:pt>
                <c:pt idx="105">
                  <c:v>98.2</c:v>
                </c:pt>
                <c:pt idx="106">
                  <c:v>97.9</c:v>
                </c:pt>
                <c:pt idx="107">
                  <c:v>97.6</c:v>
                </c:pt>
                <c:pt idx="108">
                  <c:v>96.7</c:v>
                </c:pt>
                <c:pt idx="109">
                  <c:v>96.8</c:v>
                </c:pt>
                <c:pt idx="110">
                  <c:v>97.2</c:v>
                </c:pt>
                <c:pt idx="111">
                  <c:v>97.3</c:v>
                </c:pt>
                <c:pt idx="112">
                  <c:v>97</c:v>
                </c:pt>
                <c:pt idx="113">
                  <c:v>96.6</c:v>
                </c:pt>
                <c:pt idx="114">
                  <c:v>96.3</c:v>
                </c:pt>
                <c:pt idx="115">
                  <c:v>96.2</c:v>
                </c:pt>
                <c:pt idx="116">
                  <c:v>96.2</c:v>
                </c:pt>
                <c:pt idx="117">
                  <c:v>95.4</c:v>
                </c:pt>
                <c:pt idx="118">
                  <c:v>95</c:v>
                </c:pt>
                <c:pt idx="119">
                  <c:v>94.5</c:v>
                </c:pt>
                <c:pt idx="120">
                  <c:v>93.8</c:v>
                </c:pt>
              </c:numCache>
            </c:numRef>
          </c:val>
          <c:smooth val="0"/>
        </c:ser>
        <c:ser>
          <c:idx val="2"/>
          <c:order val="2"/>
          <c:tx>
            <c:v>先行</c:v>
          </c:tx>
          <c:marker>
            <c:symbol val="none"/>
          </c:marker>
          <c:cat>
            <c:numRef>
              <c:f>Sheet1!$A$2:$A$122</c:f>
              <c:numCache>
                <c:formatCode>yy\-mm</c:formatCode>
                <c:ptCount val="121"/>
                <c:pt idx="0">
                  <c:v>38442</c:v>
                </c:pt>
                <c:pt idx="1">
                  <c:v>38472</c:v>
                </c:pt>
                <c:pt idx="2">
                  <c:v>38503</c:v>
                </c:pt>
                <c:pt idx="3">
                  <c:v>38533</c:v>
                </c:pt>
                <c:pt idx="4">
                  <c:v>38564</c:v>
                </c:pt>
                <c:pt idx="5">
                  <c:v>38595</c:v>
                </c:pt>
                <c:pt idx="6">
                  <c:v>38625</c:v>
                </c:pt>
                <c:pt idx="7">
                  <c:v>38656</c:v>
                </c:pt>
                <c:pt idx="8">
                  <c:v>38686</c:v>
                </c:pt>
                <c:pt idx="9">
                  <c:v>38717</c:v>
                </c:pt>
                <c:pt idx="10">
                  <c:v>38748</c:v>
                </c:pt>
                <c:pt idx="11">
                  <c:v>38776</c:v>
                </c:pt>
                <c:pt idx="12">
                  <c:v>38807</c:v>
                </c:pt>
                <c:pt idx="13">
                  <c:v>38837</c:v>
                </c:pt>
                <c:pt idx="14">
                  <c:v>38868</c:v>
                </c:pt>
                <c:pt idx="15">
                  <c:v>38898</c:v>
                </c:pt>
                <c:pt idx="16">
                  <c:v>38929</c:v>
                </c:pt>
                <c:pt idx="17">
                  <c:v>38960</c:v>
                </c:pt>
                <c:pt idx="18">
                  <c:v>38990</c:v>
                </c:pt>
                <c:pt idx="19">
                  <c:v>39021</c:v>
                </c:pt>
                <c:pt idx="20">
                  <c:v>39051</c:v>
                </c:pt>
                <c:pt idx="21">
                  <c:v>39082</c:v>
                </c:pt>
                <c:pt idx="22">
                  <c:v>39113</c:v>
                </c:pt>
                <c:pt idx="23">
                  <c:v>39141</c:v>
                </c:pt>
                <c:pt idx="24">
                  <c:v>39172</c:v>
                </c:pt>
                <c:pt idx="25">
                  <c:v>39202</c:v>
                </c:pt>
                <c:pt idx="26">
                  <c:v>39233</c:v>
                </c:pt>
                <c:pt idx="27">
                  <c:v>39263</c:v>
                </c:pt>
                <c:pt idx="28">
                  <c:v>39294</c:v>
                </c:pt>
                <c:pt idx="29">
                  <c:v>39325</c:v>
                </c:pt>
                <c:pt idx="30">
                  <c:v>39355</c:v>
                </c:pt>
                <c:pt idx="31">
                  <c:v>39386</c:v>
                </c:pt>
                <c:pt idx="32">
                  <c:v>39416</c:v>
                </c:pt>
                <c:pt idx="33">
                  <c:v>39447</c:v>
                </c:pt>
                <c:pt idx="34">
                  <c:v>39478</c:v>
                </c:pt>
                <c:pt idx="35">
                  <c:v>39507</c:v>
                </c:pt>
                <c:pt idx="36">
                  <c:v>39538</c:v>
                </c:pt>
                <c:pt idx="37">
                  <c:v>39568</c:v>
                </c:pt>
                <c:pt idx="38">
                  <c:v>39599</c:v>
                </c:pt>
                <c:pt idx="39">
                  <c:v>39629</c:v>
                </c:pt>
                <c:pt idx="40">
                  <c:v>39660</c:v>
                </c:pt>
                <c:pt idx="41">
                  <c:v>39691</c:v>
                </c:pt>
                <c:pt idx="42">
                  <c:v>39721</c:v>
                </c:pt>
                <c:pt idx="43">
                  <c:v>39752</c:v>
                </c:pt>
                <c:pt idx="44">
                  <c:v>39782</c:v>
                </c:pt>
                <c:pt idx="45">
                  <c:v>39813</c:v>
                </c:pt>
                <c:pt idx="46">
                  <c:v>39844</c:v>
                </c:pt>
                <c:pt idx="47">
                  <c:v>39872</c:v>
                </c:pt>
                <c:pt idx="48">
                  <c:v>39903</c:v>
                </c:pt>
                <c:pt idx="49">
                  <c:v>39933</c:v>
                </c:pt>
                <c:pt idx="50">
                  <c:v>39964</c:v>
                </c:pt>
                <c:pt idx="51">
                  <c:v>39994</c:v>
                </c:pt>
                <c:pt idx="52">
                  <c:v>40025</c:v>
                </c:pt>
                <c:pt idx="53">
                  <c:v>40056</c:v>
                </c:pt>
                <c:pt idx="54">
                  <c:v>40086</c:v>
                </c:pt>
                <c:pt idx="55">
                  <c:v>40117</c:v>
                </c:pt>
                <c:pt idx="56">
                  <c:v>40147</c:v>
                </c:pt>
                <c:pt idx="57">
                  <c:v>40178</c:v>
                </c:pt>
                <c:pt idx="58">
                  <c:v>40209</c:v>
                </c:pt>
                <c:pt idx="59">
                  <c:v>40237</c:v>
                </c:pt>
                <c:pt idx="60">
                  <c:v>40268</c:v>
                </c:pt>
                <c:pt idx="61">
                  <c:v>40298</c:v>
                </c:pt>
                <c:pt idx="62">
                  <c:v>40329</c:v>
                </c:pt>
                <c:pt idx="63">
                  <c:v>40359</c:v>
                </c:pt>
                <c:pt idx="64">
                  <c:v>40390</c:v>
                </c:pt>
                <c:pt idx="65">
                  <c:v>40421</c:v>
                </c:pt>
                <c:pt idx="66">
                  <c:v>40451</c:v>
                </c:pt>
                <c:pt idx="67">
                  <c:v>40482</c:v>
                </c:pt>
                <c:pt idx="68">
                  <c:v>40512</c:v>
                </c:pt>
                <c:pt idx="69">
                  <c:v>40543</c:v>
                </c:pt>
                <c:pt idx="70">
                  <c:v>40574</c:v>
                </c:pt>
                <c:pt idx="71">
                  <c:v>40602</c:v>
                </c:pt>
                <c:pt idx="72">
                  <c:v>40633</c:v>
                </c:pt>
                <c:pt idx="73">
                  <c:v>40663</c:v>
                </c:pt>
                <c:pt idx="74">
                  <c:v>40694</c:v>
                </c:pt>
                <c:pt idx="75">
                  <c:v>40724</c:v>
                </c:pt>
                <c:pt idx="76">
                  <c:v>40755</c:v>
                </c:pt>
                <c:pt idx="77">
                  <c:v>40786</c:v>
                </c:pt>
                <c:pt idx="78">
                  <c:v>40816</c:v>
                </c:pt>
                <c:pt idx="79">
                  <c:v>40847</c:v>
                </c:pt>
                <c:pt idx="80">
                  <c:v>40877</c:v>
                </c:pt>
                <c:pt idx="81">
                  <c:v>40908</c:v>
                </c:pt>
                <c:pt idx="82">
                  <c:v>40939</c:v>
                </c:pt>
                <c:pt idx="83">
                  <c:v>40968</c:v>
                </c:pt>
                <c:pt idx="84">
                  <c:v>40999</c:v>
                </c:pt>
                <c:pt idx="85">
                  <c:v>41029</c:v>
                </c:pt>
                <c:pt idx="86">
                  <c:v>41060</c:v>
                </c:pt>
                <c:pt idx="87">
                  <c:v>41090</c:v>
                </c:pt>
                <c:pt idx="88">
                  <c:v>41121</c:v>
                </c:pt>
                <c:pt idx="89">
                  <c:v>41152</c:v>
                </c:pt>
                <c:pt idx="90">
                  <c:v>41182</c:v>
                </c:pt>
                <c:pt idx="91">
                  <c:v>41213</c:v>
                </c:pt>
                <c:pt idx="92">
                  <c:v>41243</c:v>
                </c:pt>
                <c:pt idx="93">
                  <c:v>41274</c:v>
                </c:pt>
                <c:pt idx="94">
                  <c:v>41305</c:v>
                </c:pt>
                <c:pt idx="95">
                  <c:v>41333</c:v>
                </c:pt>
                <c:pt idx="96">
                  <c:v>41364</c:v>
                </c:pt>
                <c:pt idx="97">
                  <c:v>41394</c:v>
                </c:pt>
                <c:pt idx="98">
                  <c:v>41425</c:v>
                </c:pt>
                <c:pt idx="99">
                  <c:v>41455</c:v>
                </c:pt>
                <c:pt idx="100">
                  <c:v>41486</c:v>
                </c:pt>
                <c:pt idx="101">
                  <c:v>41517</c:v>
                </c:pt>
                <c:pt idx="102">
                  <c:v>41547</c:v>
                </c:pt>
                <c:pt idx="103">
                  <c:v>41578</c:v>
                </c:pt>
                <c:pt idx="104">
                  <c:v>41608</c:v>
                </c:pt>
                <c:pt idx="105">
                  <c:v>41639</c:v>
                </c:pt>
                <c:pt idx="106">
                  <c:v>41670</c:v>
                </c:pt>
                <c:pt idx="107">
                  <c:v>41698</c:v>
                </c:pt>
                <c:pt idx="108">
                  <c:v>41729</c:v>
                </c:pt>
                <c:pt idx="109">
                  <c:v>41759</c:v>
                </c:pt>
                <c:pt idx="110">
                  <c:v>41790</c:v>
                </c:pt>
                <c:pt idx="111">
                  <c:v>41820</c:v>
                </c:pt>
                <c:pt idx="112">
                  <c:v>41851</c:v>
                </c:pt>
                <c:pt idx="113">
                  <c:v>41882</c:v>
                </c:pt>
                <c:pt idx="114">
                  <c:v>41912</c:v>
                </c:pt>
                <c:pt idx="115">
                  <c:v>41943</c:v>
                </c:pt>
                <c:pt idx="116">
                  <c:v>41973</c:v>
                </c:pt>
                <c:pt idx="117">
                  <c:v>42004</c:v>
                </c:pt>
                <c:pt idx="118">
                  <c:v>42035</c:v>
                </c:pt>
                <c:pt idx="119">
                  <c:v>42063</c:v>
                </c:pt>
                <c:pt idx="120">
                  <c:v>42094</c:v>
                </c:pt>
              </c:numCache>
            </c:numRef>
          </c:cat>
          <c:val>
            <c:numRef>
              <c:f>Sheet1!$D$2:$D$122</c:f>
              <c:numCache>
                <c:formatCode>#,##0.0000</c:formatCode>
                <c:ptCount val="121"/>
                <c:pt idx="0">
                  <c:v>101.82</c:v>
                </c:pt>
                <c:pt idx="1">
                  <c:v>102.23</c:v>
                </c:pt>
                <c:pt idx="2">
                  <c:v>102.58</c:v>
                </c:pt>
                <c:pt idx="3">
                  <c:v>102.59</c:v>
                </c:pt>
                <c:pt idx="4">
                  <c:v>102.47</c:v>
                </c:pt>
                <c:pt idx="5">
                  <c:v>102.41</c:v>
                </c:pt>
                <c:pt idx="6">
                  <c:v>102.3</c:v>
                </c:pt>
                <c:pt idx="7">
                  <c:v>102</c:v>
                </c:pt>
                <c:pt idx="8">
                  <c:v>102.05</c:v>
                </c:pt>
                <c:pt idx="9">
                  <c:v>102.22</c:v>
                </c:pt>
                <c:pt idx="10">
                  <c:v>102.66</c:v>
                </c:pt>
                <c:pt idx="11">
                  <c:v>102.88</c:v>
                </c:pt>
                <c:pt idx="12">
                  <c:v>102.83</c:v>
                </c:pt>
                <c:pt idx="13">
                  <c:v>102.53</c:v>
                </c:pt>
                <c:pt idx="14">
                  <c:v>102.31</c:v>
                </c:pt>
                <c:pt idx="15">
                  <c:v>102.04</c:v>
                </c:pt>
                <c:pt idx="16">
                  <c:v>101.89</c:v>
                </c:pt>
                <c:pt idx="17">
                  <c:v>101.98</c:v>
                </c:pt>
                <c:pt idx="18">
                  <c:v>102.27</c:v>
                </c:pt>
                <c:pt idx="19">
                  <c:v>102.5</c:v>
                </c:pt>
                <c:pt idx="20">
                  <c:v>102.52</c:v>
                </c:pt>
                <c:pt idx="21">
                  <c:v>103.02</c:v>
                </c:pt>
                <c:pt idx="22">
                  <c:v>102.89</c:v>
                </c:pt>
                <c:pt idx="23">
                  <c:v>102.61</c:v>
                </c:pt>
                <c:pt idx="24">
                  <c:v>102.38</c:v>
                </c:pt>
                <c:pt idx="25">
                  <c:v>102.95</c:v>
                </c:pt>
                <c:pt idx="26">
                  <c:v>103.44</c:v>
                </c:pt>
                <c:pt idx="27">
                  <c:v>103.82</c:v>
                </c:pt>
                <c:pt idx="28">
                  <c:v>104.06</c:v>
                </c:pt>
                <c:pt idx="29">
                  <c:v>104</c:v>
                </c:pt>
                <c:pt idx="30">
                  <c:v>103.72</c:v>
                </c:pt>
                <c:pt idx="31">
                  <c:v>103.38</c:v>
                </c:pt>
                <c:pt idx="32">
                  <c:v>102.7</c:v>
                </c:pt>
                <c:pt idx="33">
                  <c:v>101.9</c:v>
                </c:pt>
                <c:pt idx="34">
                  <c:v>101.9</c:v>
                </c:pt>
                <c:pt idx="35">
                  <c:v>102.5</c:v>
                </c:pt>
                <c:pt idx="36">
                  <c:v>102.8</c:v>
                </c:pt>
                <c:pt idx="37">
                  <c:v>102.49</c:v>
                </c:pt>
                <c:pt idx="38">
                  <c:v>102.13</c:v>
                </c:pt>
                <c:pt idx="39">
                  <c:v>101.7</c:v>
                </c:pt>
                <c:pt idx="40">
                  <c:v>101.1</c:v>
                </c:pt>
                <c:pt idx="41">
                  <c:v>100.1</c:v>
                </c:pt>
                <c:pt idx="42">
                  <c:v>98.8</c:v>
                </c:pt>
                <c:pt idx="43">
                  <c:v>97.5</c:v>
                </c:pt>
                <c:pt idx="44">
                  <c:v>97.4</c:v>
                </c:pt>
                <c:pt idx="45">
                  <c:v>97.9</c:v>
                </c:pt>
                <c:pt idx="46">
                  <c:v>98.6</c:v>
                </c:pt>
                <c:pt idx="47">
                  <c:v>99</c:v>
                </c:pt>
                <c:pt idx="48">
                  <c:v>100</c:v>
                </c:pt>
                <c:pt idx="49">
                  <c:v>101</c:v>
                </c:pt>
                <c:pt idx="50">
                  <c:v>102</c:v>
                </c:pt>
                <c:pt idx="51">
                  <c:v>102.6</c:v>
                </c:pt>
                <c:pt idx="52">
                  <c:v>103.4</c:v>
                </c:pt>
                <c:pt idx="53">
                  <c:v>104.2</c:v>
                </c:pt>
                <c:pt idx="54">
                  <c:v>105</c:v>
                </c:pt>
                <c:pt idx="55">
                  <c:v>105.8</c:v>
                </c:pt>
                <c:pt idx="56">
                  <c:v>105.4</c:v>
                </c:pt>
                <c:pt idx="57">
                  <c:v>105.4</c:v>
                </c:pt>
                <c:pt idx="58">
                  <c:v>105.3</c:v>
                </c:pt>
                <c:pt idx="59">
                  <c:v>105.9</c:v>
                </c:pt>
                <c:pt idx="60">
                  <c:v>105.2</c:v>
                </c:pt>
                <c:pt idx="61">
                  <c:v>104.8</c:v>
                </c:pt>
                <c:pt idx="62">
                  <c:v>103.8</c:v>
                </c:pt>
                <c:pt idx="63">
                  <c:v>103.2</c:v>
                </c:pt>
                <c:pt idx="64">
                  <c:v>102.9</c:v>
                </c:pt>
                <c:pt idx="65">
                  <c:v>102.4</c:v>
                </c:pt>
                <c:pt idx="66">
                  <c:v>102.5</c:v>
                </c:pt>
                <c:pt idx="67">
                  <c:v>102.3</c:v>
                </c:pt>
                <c:pt idx="68">
                  <c:v>102</c:v>
                </c:pt>
                <c:pt idx="69">
                  <c:v>101.5</c:v>
                </c:pt>
                <c:pt idx="70">
                  <c:v>101.2</c:v>
                </c:pt>
                <c:pt idx="71">
                  <c:v>101.4</c:v>
                </c:pt>
                <c:pt idx="72">
                  <c:v>101.7</c:v>
                </c:pt>
                <c:pt idx="73">
                  <c:v>102</c:v>
                </c:pt>
                <c:pt idx="74">
                  <c:v>101.9</c:v>
                </c:pt>
                <c:pt idx="75">
                  <c:v>102.1</c:v>
                </c:pt>
                <c:pt idx="76">
                  <c:v>101.9</c:v>
                </c:pt>
                <c:pt idx="77">
                  <c:v>101.3</c:v>
                </c:pt>
                <c:pt idx="78">
                  <c:v>100.6</c:v>
                </c:pt>
                <c:pt idx="79">
                  <c:v>100.1</c:v>
                </c:pt>
                <c:pt idx="80">
                  <c:v>100.3</c:v>
                </c:pt>
                <c:pt idx="81">
                  <c:v>100.2</c:v>
                </c:pt>
                <c:pt idx="82">
                  <c:v>100.9</c:v>
                </c:pt>
                <c:pt idx="83">
                  <c:v>100.8</c:v>
                </c:pt>
                <c:pt idx="84">
                  <c:v>100.5</c:v>
                </c:pt>
                <c:pt idx="85">
                  <c:v>99.9</c:v>
                </c:pt>
                <c:pt idx="86">
                  <c:v>99.6</c:v>
                </c:pt>
                <c:pt idx="87">
                  <c:v>99.2</c:v>
                </c:pt>
                <c:pt idx="88">
                  <c:v>99.3</c:v>
                </c:pt>
                <c:pt idx="89">
                  <c:v>99.9</c:v>
                </c:pt>
                <c:pt idx="90">
                  <c:v>100.4</c:v>
                </c:pt>
                <c:pt idx="91">
                  <c:v>100.4</c:v>
                </c:pt>
                <c:pt idx="92">
                  <c:v>100.4</c:v>
                </c:pt>
                <c:pt idx="93">
                  <c:v>100.7</c:v>
                </c:pt>
                <c:pt idx="94">
                  <c:v>100.8</c:v>
                </c:pt>
                <c:pt idx="95">
                  <c:v>100.2</c:v>
                </c:pt>
                <c:pt idx="96">
                  <c:v>99.99</c:v>
                </c:pt>
                <c:pt idx="97">
                  <c:v>99.6</c:v>
                </c:pt>
                <c:pt idx="98">
                  <c:v>99.8</c:v>
                </c:pt>
                <c:pt idx="99">
                  <c:v>99.9</c:v>
                </c:pt>
                <c:pt idx="100">
                  <c:v>99.95</c:v>
                </c:pt>
                <c:pt idx="101">
                  <c:v>99.9</c:v>
                </c:pt>
                <c:pt idx="102">
                  <c:v>99.6</c:v>
                </c:pt>
                <c:pt idx="103">
                  <c:v>99.6</c:v>
                </c:pt>
                <c:pt idx="104">
                  <c:v>99.5</c:v>
                </c:pt>
                <c:pt idx="105">
                  <c:v>99.3</c:v>
                </c:pt>
                <c:pt idx="106">
                  <c:v>99.3</c:v>
                </c:pt>
                <c:pt idx="107">
                  <c:v>99.3</c:v>
                </c:pt>
                <c:pt idx="108">
                  <c:v>99.8</c:v>
                </c:pt>
                <c:pt idx="109">
                  <c:v>99.7</c:v>
                </c:pt>
                <c:pt idx="110">
                  <c:v>99.9</c:v>
                </c:pt>
                <c:pt idx="111">
                  <c:v>99.9</c:v>
                </c:pt>
                <c:pt idx="112">
                  <c:v>100.2</c:v>
                </c:pt>
                <c:pt idx="113">
                  <c:v>99.8</c:v>
                </c:pt>
                <c:pt idx="114">
                  <c:v>99.9</c:v>
                </c:pt>
                <c:pt idx="115">
                  <c:v>99.4</c:v>
                </c:pt>
                <c:pt idx="116">
                  <c:v>99.2</c:v>
                </c:pt>
                <c:pt idx="117">
                  <c:v>98.8</c:v>
                </c:pt>
                <c:pt idx="118">
                  <c:v>98.8</c:v>
                </c:pt>
                <c:pt idx="119">
                  <c:v>98.8</c:v>
                </c:pt>
                <c:pt idx="120">
                  <c:v>98.3</c:v>
                </c:pt>
              </c:numCache>
            </c:numRef>
          </c:val>
          <c:smooth val="0"/>
        </c:ser>
        <c:ser>
          <c:idx val="3"/>
          <c:order val="3"/>
          <c:tx>
            <c:v>滞后</c:v>
          </c:tx>
          <c:marker>
            <c:symbol val="none"/>
          </c:marker>
          <c:cat>
            <c:numRef>
              <c:f>Sheet1!$A$2:$A$122</c:f>
              <c:numCache>
                <c:formatCode>yy\-mm</c:formatCode>
                <c:ptCount val="121"/>
                <c:pt idx="0">
                  <c:v>38442</c:v>
                </c:pt>
                <c:pt idx="1">
                  <c:v>38472</c:v>
                </c:pt>
                <c:pt idx="2">
                  <c:v>38503</c:v>
                </c:pt>
                <c:pt idx="3">
                  <c:v>38533</c:v>
                </c:pt>
                <c:pt idx="4">
                  <c:v>38564</c:v>
                </c:pt>
                <c:pt idx="5">
                  <c:v>38595</c:v>
                </c:pt>
                <c:pt idx="6">
                  <c:v>38625</c:v>
                </c:pt>
                <c:pt idx="7">
                  <c:v>38656</c:v>
                </c:pt>
                <c:pt idx="8">
                  <c:v>38686</c:v>
                </c:pt>
                <c:pt idx="9">
                  <c:v>38717</c:v>
                </c:pt>
                <c:pt idx="10">
                  <c:v>38748</c:v>
                </c:pt>
                <c:pt idx="11">
                  <c:v>38776</c:v>
                </c:pt>
                <c:pt idx="12">
                  <c:v>38807</c:v>
                </c:pt>
                <c:pt idx="13">
                  <c:v>38837</c:v>
                </c:pt>
                <c:pt idx="14">
                  <c:v>38868</c:v>
                </c:pt>
                <c:pt idx="15">
                  <c:v>38898</c:v>
                </c:pt>
                <c:pt idx="16">
                  <c:v>38929</c:v>
                </c:pt>
                <c:pt idx="17">
                  <c:v>38960</c:v>
                </c:pt>
                <c:pt idx="18">
                  <c:v>38990</c:v>
                </c:pt>
                <c:pt idx="19">
                  <c:v>39021</c:v>
                </c:pt>
                <c:pt idx="20">
                  <c:v>39051</c:v>
                </c:pt>
                <c:pt idx="21">
                  <c:v>39082</c:v>
                </c:pt>
                <c:pt idx="22">
                  <c:v>39113</c:v>
                </c:pt>
                <c:pt idx="23">
                  <c:v>39141</c:v>
                </c:pt>
                <c:pt idx="24">
                  <c:v>39172</c:v>
                </c:pt>
                <c:pt idx="25">
                  <c:v>39202</c:v>
                </c:pt>
                <c:pt idx="26">
                  <c:v>39233</c:v>
                </c:pt>
                <c:pt idx="27">
                  <c:v>39263</c:v>
                </c:pt>
                <c:pt idx="28">
                  <c:v>39294</c:v>
                </c:pt>
                <c:pt idx="29">
                  <c:v>39325</c:v>
                </c:pt>
                <c:pt idx="30">
                  <c:v>39355</c:v>
                </c:pt>
                <c:pt idx="31">
                  <c:v>39386</c:v>
                </c:pt>
                <c:pt idx="32">
                  <c:v>39416</c:v>
                </c:pt>
                <c:pt idx="33">
                  <c:v>39447</c:v>
                </c:pt>
                <c:pt idx="34">
                  <c:v>39478</c:v>
                </c:pt>
                <c:pt idx="35">
                  <c:v>39507</c:v>
                </c:pt>
                <c:pt idx="36">
                  <c:v>39538</c:v>
                </c:pt>
                <c:pt idx="37">
                  <c:v>39568</c:v>
                </c:pt>
                <c:pt idx="38">
                  <c:v>39599</c:v>
                </c:pt>
                <c:pt idx="39">
                  <c:v>39629</c:v>
                </c:pt>
                <c:pt idx="40">
                  <c:v>39660</c:v>
                </c:pt>
                <c:pt idx="41">
                  <c:v>39691</c:v>
                </c:pt>
                <c:pt idx="42">
                  <c:v>39721</c:v>
                </c:pt>
                <c:pt idx="43">
                  <c:v>39752</c:v>
                </c:pt>
                <c:pt idx="44">
                  <c:v>39782</c:v>
                </c:pt>
                <c:pt idx="45">
                  <c:v>39813</c:v>
                </c:pt>
                <c:pt idx="46">
                  <c:v>39844</c:v>
                </c:pt>
                <c:pt idx="47">
                  <c:v>39872</c:v>
                </c:pt>
                <c:pt idx="48">
                  <c:v>39903</c:v>
                </c:pt>
                <c:pt idx="49">
                  <c:v>39933</c:v>
                </c:pt>
                <c:pt idx="50">
                  <c:v>39964</c:v>
                </c:pt>
                <c:pt idx="51">
                  <c:v>39994</c:v>
                </c:pt>
                <c:pt idx="52">
                  <c:v>40025</c:v>
                </c:pt>
                <c:pt idx="53">
                  <c:v>40056</c:v>
                </c:pt>
                <c:pt idx="54">
                  <c:v>40086</c:v>
                </c:pt>
                <c:pt idx="55">
                  <c:v>40117</c:v>
                </c:pt>
                <c:pt idx="56">
                  <c:v>40147</c:v>
                </c:pt>
                <c:pt idx="57">
                  <c:v>40178</c:v>
                </c:pt>
                <c:pt idx="58">
                  <c:v>40209</c:v>
                </c:pt>
                <c:pt idx="59">
                  <c:v>40237</c:v>
                </c:pt>
                <c:pt idx="60">
                  <c:v>40268</c:v>
                </c:pt>
                <c:pt idx="61">
                  <c:v>40298</c:v>
                </c:pt>
                <c:pt idx="62">
                  <c:v>40329</c:v>
                </c:pt>
                <c:pt idx="63">
                  <c:v>40359</c:v>
                </c:pt>
                <c:pt idx="64">
                  <c:v>40390</c:v>
                </c:pt>
                <c:pt idx="65">
                  <c:v>40421</c:v>
                </c:pt>
                <c:pt idx="66">
                  <c:v>40451</c:v>
                </c:pt>
                <c:pt idx="67">
                  <c:v>40482</c:v>
                </c:pt>
                <c:pt idx="68">
                  <c:v>40512</c:v>
                </c:pt>
                <c:pt idx="69">
                  <c:v>40543</c:v>
                </c:pt>
                <c:pt idx="70">
                  <c:v>40574</c:v>
                </c:pt>
                <c:pt idx="71">
                  <c:v>40602</c:v>
                </c:pt>
                <c:pt idx="72">
                  <c:v>40633</c:v>
                </c:pt>
                <c:pt idx="73">
                  <c:v>40663</c:v>
                </c:pt>
                <c:pt idx="74">
                  <c:v>40694</c:v>
                </c:pt>
                <c:pt idx="75">
                  <c:v>40724</c:v>
                </c:pt>
                <c:pt idx="76">
                  <c:v>40755</c:v>
                </c:pt>
                <c:pt idx="77">
                  <c:v>40786</c:v>
                </c:pt>
                <c:pt idx="78">
                  <c:v>40816</c:v>
                </c:pt>
                <c:pt idx="79">
                  <c:v>40847</c:v>
                </c:pt>
                <c:pt idx="80">
                  <c:v>40877</c:v>
                </c:pt>
                <c:pt idx="81">
                  <c:v>40908</c:v>
                </c:pt>
                <c:pt idx="82">
                  <c:v>40939</c:v>
                </c:pt>
                <c:pt idx="83">
                  <c:v>40968</c:v>
                </c:pt>
                <c:pt idx="84">
                  <c:v>40999</c:v>
                </c:pt>
                <c:pt idx="85">
                  <c:v>41029</c:v>
                </c:pt>
                <c:pt idx="86">
                  <c:v>41060</c:v>
                </c:pt>
                <c:pt idx="87">
                  <c:v>41090</c:v>
                </c:pt>
                <c:pt idx="88">
                  <c:v>41121</c:v>
                </c:pt>
                <c:pt idx="89">
                  <c:v>41152</c:v>
                </c:pt>
                <c:pt idx="90">
                  <c:v>41182</c:v>
                </c:pt>
                <c:pt idx="91">
                  <c:v>41213</c:v>
                </c:pt>
                <c:pt idx="92">
                  <c:v>41243</c:v>
                </c:pt>
                <c:pt idx="93">
                  <c:v>41274</c:v>
                </c:pt>
                <c:pt idx="94">
                  <c:v>41305</c:v>
                </c:pt>
                <c:pt idx="95">
                  <c:v>41333</c:v>
                </c:pt>
                <c:pt idx="96">
                  <c:v>41364</c:v>
                </c:pt>
                <c:pt idx="97">
                  <c:v>41394</c:v>
                </c:pt>
                <c:pt idx="98">
                  <c:v>41425</c:v>
                </c:pt>
                <c:pt idx="99">
                  <c:v>41455</c:v>
                </c:pt>
                <c:pt idx="100">
                  <c:v>41486</c:v>
                </c:pt>
                <c:pt idx="101">
                  <c:v>41517</c:v>
                </c:pt>
                <c:pt idx="102">
                  <c:v>41547</c:v>
                </c:pt>
                <c:pt idx="103">
                  <c:v>41578</c:v>
                </c:pt>
                <c:pt idx="104">
                  <c:v>41608</c:v>
                </c:pt>
                <c:pt idx="105">
                  <c:v>41639</c:v>
                </c:pt>
                <c:pt idx="106">
                  <c:v>41670</c:v>
                </c:pt>
                <c:pt idx="107">
                  <c:v>41698</c:v>
                </c:pt>
                <c:pt idx="108">
                  <c:v>41729</c:v>
                </c:pt>
                <c:pt idx="109">
                  <c:v>41759</c:v>
                </c:pt>
                <c:pt idx="110">
                  <c:v>41790</c:v>
                </c:pt>
                <c:pt idx="111">
                  <c:v>41820</c:v>
                </c:pt>
                <c:pt idx="112">
                  <c:v>41851</c:v>
                </c:pt>
                <c:pt idx="113">
                  <c:v>41882</c:v>
                </c:pt>
                <c:pt idx="114">
                  <c:v>41912</c:v>
                </c:pt>
                <c:pt idx="115">
                  <c:v>41943</c:v>
                </c:pt>
                <c:pt idx="116">
                  <c:v>41973</c:v>
                </c:pt>
                <c:pt idx="117">
                  <c:v>42004</c:v>
                </c:pt>
                <c:pt idx="118">
                  <c:v>42035</c:v>
                </c:pt>
                <c:pt idx="119">
                  <c:v>42063</c:v>
                </c:pt>
                <c:pt idx="120">
                  <c:v>42094</c:v>
                </c:pt>
              </c:numCache>
            </c:numRef>
          </c:cat>
          <c:val>
            <c:numRef>
              <c:f>Sheet1!$E$2:$E$122</c:f>
              <c:numCache>
                <c:formatCode>#,##0.0000</c:formatCode>
                <c:ptCount val="121"/>
                <c:pt idx="0">
                  <c:v>95.66</c:v>
                </c:pt>
                <c:pt idx="1">
                  <c:v>94.45</c:v>
                </c:pt>
                <c:pt idx="2">
                  <c:v>93.56</c:v>
                </c:pt>
                <c:pt idx="3">
                  <c:v>93.18</c:v>
                </c:pt>
                <c:pt idx="4">
                  <c:v>92.98</c:v>
                </c:pt>
                <c:pt idx="5">
                  <c:v>92.83</c:v>
                </c:pt>
                <c:pt idx="6">
                  <c:v>92.92</c:v>
                </c:pt>
                <c:pt idx="7">
                  <c:v>93.39</c:v>
                </c:pt>
                <c:pt idx="8">
                  <c:v>93.98</c:v>
                </c:pt>
                <c:pt idx="9">
                  <c:v>94.89</c:v>
                </c:pt>
                <c:pt idx="10">
                  <c:v>94.49</c:v>
                </c:pt>
                <c:pt idx="11">
                  <c:v>94.5</c:v>
                </c:pt>
                <c:pt idx="12">
                  <c:v>94.14</c:v>
                </c:pt>
                <c:pt idx="13">
                  <c:v>94.82</c:v>
                </c:pt>
                <c:pt idx="14">
                  <c:v>95.67</c:v>
                </c:pt>
                <c:pt idx="15">
                  <c:v>96.31</c:v>
                </c:pt>
                <c:pt idx="16">
                  <c:v>97.07</c:v>
                </c:pt>
                <c:pt idx="17">
                  <c:v>97.52</c:v>
                </c:pt>
                <c:pt idx="18">
                  <c:v>97.9</c:v>
                </c:pt>
                <c:pt idx="19">
                  <c:v>98.27</c:v>
                </c:pt>
                <c:pt idx="20">
                  <c:v>98.47</c:v>
                </c:pt>
                <c:pt idx="21">
                  <c:v>98.06</c:v>
                </c:pt>
                <c:pt idx="22">
                  <c:v>98.63</c:v>
                </c:pt>
                <c:pt idx="23">
                  <c:v>98.92</c:v>
                </c:pt>
                <c:pt idx="24">
                  <c:v>99.87</c:v>
                </c:pt>
                <c:pt idx="25">
                  <c:v>99.8</c:v>
                </c:pt>
                <c:pt idx="26">
                  <c:v>100.3</c:v>
                </c:pt>
                <c:pt idx="27">
                  <c:v>101.15</c:v>
                </c:pt>
                <c:pt idx="28">
                  <c:v>101.66</c:v>
                </c:pt>
                <c:pt idx="29">
                  <c:v>101.9</c:v>
                </c:pt>
                <c:pt idx="30">
                  <c:v>101.87</c:v>
                </c:pt>
                <c:pt idx="31">
                  <c:v>101.73</c:v>
                </c:pt>
                <c:pt idx="32">
                  <c:v>101.6</c:v>
                </c:pt>
                <c:pt idx="33">
                  <c:v>102</c:v>
                </c:pt>
                <c:pt idx="34">
                  <c:v>102</c:v>
                </c:pt>
                <c:pt idx="35">
                  <c:v>102.3</c:v>
                </c:pt>
                <c:pt idx="36">
                  <c:v>102.36</c:v>
                </c:pt>
                <c:pt idx="37">
                  <c:v>102.87</c:v>
                </c:pt>
                <c:pt idx="38">
                  <c:v>102.7</c:v>
                </c:pt>
                <c:pt idx="39">
                  <c:v>102.2</c:v>
                </c:pt>
                <c:pt idx="40">
                  <c:v>101.1</c:v>
                </c:pt>
                <c:pt idx="41">
                  <c:v>100.4</c:v>
                </c:pt>
                <c:pt idx="42">
                  <c:v>99.7</c:v>
                </c:pt>
                <c:pt idx="43">
                  <c:v>98.6</c:v>
                </c:pt>
                <c:pt idx="44">
                  <c:v>97.1</c:v>
                </c:pt>
                <c:pt idx="45">
                  <c:v>95.6</c:v>
                </c:pt>
                <c:pt idx="46">
                  <c:v>93.9</c:v>
                </c:pt>
                <c:pt idx="47">
                  <c:v>92.7</c:v>
                </c:pt>
                <c:pt idx="48">
                  <c:v>91.2</c:v>
                </c:pt>
                <c:pt idx="49">
                  <c:v>90.7</c:v>
                </c:pt>
                <c:pt idx="50">
                  <c:v>90</c:v>
                </c:pt>
                <c:pt idx="51">
                  <c:v>89.5</c:v>
                </c:pt>
                <c:pt idx="52">
                  <c:v>89.5</c:v>
                </c:pt>
                <c:pt idx="53">
                  <c:v>89.9</c:v>
                </c:pt>
                <c:pt idx="54">
                  <c:v>90.7</c:v>
                </c:pt>
                <c:pt idx="55">
                  <c:v>91.9</c:v>
                </c:pt>
                <c:pt idx="56">
                  <c:v>93.2</c:v>
                </c:pt>
                <c:pt idx="57">
                  <c:v>93.8</c:v>
                </c:pt>
                <c:pt idx="58">
                  <c:v>95.1</c:v>
                </c:pt>
                <c:pt idx="59">
                  <c:v>95.5</c:v>
                </c:pt>
                <c:pt idx="60">
                  <c:v>96.8</c:v>
                </c:pt>
                <c:pt idx="61">
                  <c:v>97.2</c:v>
                </c:pt>
                <c:pt idx="62">
                  <c:v>97.3</c:v>
                </c:pt>
                <c:pt idx="63">
                  <c:v>97.6</c:v>
                </c:pt>
                <c:pt idx="64">
                  <c:v>97.6</c:v>
                </c:pt>
                <c:pt idx="65">
                  <c:v>97.7</c:v>
                </c:pt>
                <c:pt idx="66">
                  <c:v>98.1</c:v>
                </c:pt>
                <c:pt idx="67">
                  <c:v>98.6</c:v>
                </c:pt>
                <c:pt idx="68">
                  <c:v>99.3</c:v>
                </c:pt>
                <c:pt idx="69">
                  <c:v>101.2</c:v>
                </c:pt>
                <c:pt idx="70">
                  <c:v>101.2</c:v>
                </c:pt>
                <c:pt idx="71">
                  <c:v>102.2</c:v>
                </c:pt>
                <c:pt idx="72">
                  <c:v>101.7</c:v>
                </c:pt>
                <c:pt idx="73">
                  <c:v>102.6</c:v>
                </c:pt>
                <c:pt idx="74">
                  <c:v>102.8</c:v>
                </c:pt>
                <c:pt idx="75">
                  <c:v>102.9</c:v>
                </c:pt>
                <c:pt idx="76">
                  <c:v>103</c:v>
                </c:pt>
                <c:pt idx="77">
                  <c:v>102.8</c:v>
                </c:pt>
                <c:pt idx="78">
                  <c:v>102.6</c:v>
                </c:pt>
                <c:pt idx="79">
                  <c:v>101.7</c:v>
                </c:pt>
                <c:pt idx="80">
                  <c:v>101</c:v>
                </c:pt>
                <c:pt idx="81">
                  <c:v>100</c:v>
                </c:pt>
                <c:pt idx="82">
                  <c:v>99.9</c:v>
                </c:pt>
                <c:pt idx="83">
                  <c:v>99.5</c:v>
                </c:pt>
                <c:pt idx="84">
                  <c:v>99</c:v>
                </c:pt>
                <c:pt idx="85">
                  <c:v>98</c:v>
                </c:pt>
                <c:pt idx="86">
                  <c:v>97.1</c:v>
                </c:pt>
                <c:pt idx="87">
                  <c:v>96.6</c:v>
                </c:pt>
                <c:pt idx="88">
                  <c:v>96.1</c:v>
                </c:pt>
                <c:pt idx="89">
                  <c:v>95.9</c:v>
                </c:pt>
                <c:pt idx="90">
                  <c:v>95.4</c:v>
                </c:pt>
                <c:pt idx="91">
                  <c:v>95.5</c:v>
                </c:pt>
                <c:pt idx="92">
                  <c:v>95.8</c:v>
                </c:pt>
                <c:pt idx="93">
                  <c:v>95.9</c:v>
                </c:pt>
                <c:pt idx="94">
                  <c:v>96.3</c:v>
                </c:pt>
                <c:pt idx="95">
                  <c:v>96.1</c:v>
                </c:pt>
                <c:pt idx="96">
                  <c:v>96.4</c:v>
                </c:pt>
                <c:pt idx="97">
                  <c:v>96</c:v>
                </c:pt>
                <c:pt idx="98">
                  <c:v>96</c:v>
                </c:pt>
                <c:pt idx="99">
                  <c:v>95.9</c:v>
                </c:pt>
                <c:pt idx="100">
                  <c:v>96</c:v>
                </c:pt>
                <c:pt idx="101">
                  <c:v>96</c:v>
                </c:pt>
                <c:pt idx="102">
                  <c:v>96.3</c:v>
                </c:pt>
                <c:pt idx="103">
                  <c:v>96.2</c:v>
                </c:pt>
                <c:pt idx="104">
                  <c:v>95.9</c:v>
                </c:pt>
                <c:pt idx="105">
                  <c:v>95.9</c:v>
                </c:pt>
                <c:pt idx="106">
                  <c:v>95.5</c:v>
                </c:pt>
                <c:pt idx="107">
                  <c:v>95.8</c:v>
                </c:pt>
                <c:pt idx="108">
                  <c:v>95.4</c:v>
                </c:pt>
                <c:pt idx="109">
                  <c:v>96.2</c:v>
                </c:pt>
                <c:pt idx="110">
                  <c:v>96.3</c:v>
                </c:pt>
                <c:pt idx="111">
                  <c:v>96.4</c:v>
                </c:pt>
                <c:pt idx="112">
                  <c:v>96.2</c:v>
                </c:pt>
                <c:pt idx="113">
                  <c:v>95.5</c:v>
                </c:pt>
                <c:pt idx="114">
                  <c:v>95</c:v>
                </c:pt>
                <c:pt idx="115">
                  <c:v>94.3</c:v>
                </c:pt>
                <c:pt idx="116">
                  <c:v>94</c:v>
                </c:pt>
                <c:pt idx="117">
                  <c:v>93</c:v>
                </c:pt>
                <c:pt idx="118">
                  <c:v>93.2</c:v>
                </c:pt>
                <c:pt idx="119">
                  <c:v>93.4</c:v>
                </c:pt>
                <c:pt idx="120">
                  <c:v>93.1</c:v>
                </c:pt>
              </c:numCache>
            </c:numRef>
          </c:val>
          <c:smooth val="0"/>
        </c:ser>
        <c:dLbls>
          <c:showLegendKey val="0"/>
          <c:showVal val="0"/>
          <c:showCatName val="0"/>
          <c:showSerName val="0"/>
          <c:showPercent val="0"/>
          <c:showBubbleSize val="0"/>
        </c:dLbls>
        <c:marker val="1"/>
        <c:smooth val="0"/>
        <c:axId val="216675328"/>
        <c:axId val="186913280"/>
      </c:lineChart>
      <c:dateAx>
        <c:axId val="216675328"/>
        <c:scaling>
          <c:orientation val="minMax"/>
        </c:scaling>
        <c:delete val="0"/>
        <c:axPos val="b"/>
        <c:numFmt formatCode="yy\-mm" sourceLinked="0"/>
        <c:majorTickMark val="out"/>
        <c:minorTickMark val="none"/>
        <c:tickLblPos val="nextTo"/>
        <c:crossAx val="186913280"/>
        <c:crossesAt val="60"/>
        <c:auto val="1"/>
        <c:lblOffset val="100"/>
        <c:baseTimeUnit val="months"/>
      </c:dateAx>
      <c:valAx>
        <c:axId val="186913280"/>
        <c:scaling>
          <c:orientation val="minMax"/>
          <c:min val="60"/>
        </c:scaling>
        <c:delete val="0"/>
        <c:axPos val="l"/>
        <c:majorGridlines/>
        <c:title>
          <c:tx>
            <c:rich>
              <a:bodyPr/>
              <a:lstStyle/>
              <a:p>
                <a:pPr>
                  <a:defRPr sz="1098" b="0" i="0" u="none" strike="noStrike" baseline="0">
                    <a:solidFill>
                      <a:srgbClr val="000000"/>
                    </a:solidFill>
                    <a:latin typeface="宋体"/>
                    <a:ea typeface="宋体"/>
                    <a:cs typeface="宋体"/>
                  </a:defRPr>
                </a:pPr>
                <a:endParaRPr lang="zh-CN" altLang="en-US"/>
              </a:p>
            </c:rich>
          </c:tx>
          <c:layout/>
          <c:overlay val="0"/>
        </c:title>
        <c:numFmt formatCode="#,##0" sourceLinked="0"/>
        <c:majorTickMark val="out"/>
        <c:minorTickMark val="none"/>
        <c:tickLblPos val="low"/>
        <c:crossAx val="216675328"/>
        <c:crosses val="autoZero"/>
        <c:crossBetween val="between"/>
      </c:valAx>
      <c:spPr>
        <a:noFill/>
        <a:ln w="25365">
          <a:noFill/>
        </a:ln>
      </c:spPr>
    </c:plotArea>
    <c:legend>
      <c:legendPos val="b"/>
      <c:layout/>
      <c:overlay val="0"/>
    </c:legend>
    <c:plotVisOnly val="1"/>
    <c:dispBlanksAs val="span"/>
    <c:showDLblsOverMax val="0"/>
  </c:chart>
  <c:spPr>
    <a:ln>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zh-CN" sz="1200" dirty="0" smtClean="0"/>
              <a:t>Marco-economic</a:t>
            </a:r>
            <a:r>
              <a:rPr lang="en-US" altLang="zh-CN" sz="1200" baseline="0" dirty="0" smtClean="0"/>
              <a:t> alert index </a:t>
            </a:r>
            <a:r>
              <a:rPr lang="en-US" altLang="zh-CN" sz="1200" baseline="0" dirty="0" err="1" smtClean="0"/>
              <a:t>v.s</a:t>
            </a:r>
            <a:r>
              <a:rPr lang="en-US" altLang="zh-CN" sz="1200" baseline="0" dirty="0" smtClean="0"/>
              <a:t>. quarterly GDP growth rate over the same period of last year</a:t>
            </a:r>
            <a:endParaRPr lang="zh-CN" altLang="en-US" sz="1200" dirty="0"/>
          </a:p>
        </c:rich>
      </c:tx>
      <c:layout/>
      <c:overlay val="0"/>
    </c:title>
    <c:autoTitleDeleted val="0"/>
    <c:plotArea>
      <c:layout/>
      <c:lineChart>
        <c:grouping val="standard"/>
        <c:varyColors val="0"/>
        <c:ser>
          <c:idx val="0"/>
          <c:order val="0"/>
          <c:tx>
            <c:v>预警指数</c:v>
          </c:tx>
          <c:marker>
            <c:symbol val="none"/>
          </c:marker>
          <c:cat>
            <c:numRef>
              <c:f>Sheet1!$A$2:$A$242</c:f>
              <c:numCache>
                <c:formatCode>yy\-mm</c:formatCode>
                <c:ptCount val="241"/>
                <c:pt idx="0">
                  <c:v>34789</c:v>
                </c:pt>
                <c:pt idx="1">
                  <c:v>34819</c:v>
                </c:pt>
                <c:pt idx="2">
                  <c:v>34850</c:v>
                </c:pt>
                <c:pt idx="3">
                  <c:v>34880</c:v>
                </c:pt>
                <c:pt idx="4">
                  <c:v>34911</c:v>
                </c:pt>
                <c:pt idx="5">
                  <c:v>34942</c:v>
                </c:pt>
                <c:pt idx="6">
                  <c:v>34972</c:v>
                </c:pt>
                <c:pt idx="7">
                  <c:v>35003</c:v>
                </c:pt>
                <c:pt idx="8">
                  <c:v>35033</c:v>
                </c:pt>
                <c:pt idx="9">
                  <c:v>35064</c:v>
                </c:pt>
                <c:pt idx="10">
                  <c:v>35095</c:v>
                </c:pt>
                <c:pt idx="11">
                  <c:v>35124</c:v>
                </c:pt>
                <c:pt idx="12">
                  <c:v>35155</c:v>
                </c:pt>
                <c:pt idx="13">
                  <c:v>35185</c:v>
                </c:pt>
                <c:pt idx="14">
                  <c:v>35216</c:v>
                </c:pt>
                <c:pt idx="15">
                  <c:v>35246</c:v>
                </c:pt>
                <c:pt idx="16">
                  <c:v>35277</c:v>
                </c:pt>
                <c:pt idx="17">
                  <c:v>35308</c:v>
                </c:pt>
                <c:pt idx="18">
                  <c:v>35338</c:v>
                </c:pt>
                <c:pt idx="19">
                  <c:v>35369</c:v>
                </c:pt>
                <c:pt idx="20">
                  <c:v>35399</c:v>
                </c:pt>
                <c:pt idx="21">
                  <c:v>35430</c:v>
                </c:pt>
                <c:pt idx="22">
                  <c:v>35461</c:v>
                </c:pt>
                <c:pt idx="23">
                  <c:v>35489</c:v>
                </c:pt>
                <c:pt idx="24">
                  <c:v>35520</c:v>
                </c:pt>
                <c:pt idx="25">
                  <c:v>35550</c:v>
                </c:pt>
                <c:pt idx="26">
                  <c:v>35581</c:v>
                </c:pt>
                <c:pt idx="27">
                  <c:v>35611</c:v>
                </c:pt>
                <c:pt idx="28">
                  <c:v>35642</c:v>
                </c:pt>
                <c:pt idx="29">
                  <c:v>35673</c:v>
                </c:pt>
                <c:pt idx="30">
                  <c:v>35703</c:v>
                </c:pt>
                <c:pt idx="31">
                  <c:v>35734</c:v>
                </c:pt>
                <c:pt idx="32">
                  <c:v>35764</c:v>
                </c:pt>
                <c:pt idx="33">
                  <c:v>35795</c:v>
                </c:pt>
                <c:pt idx="34">
                  <c:v>35826</c:v>
                </c:pt>
                <c:pt idx="35">
                  <c:v>35854</c:v>
                </c:pt>
                <c:pt idx="36">
                  <c:v>35885</c:v>
                </c:pt>
                <c:pt idx="37">
                  <c:v>35915</c:v>
                </c:pt>
                <c:pt idx="38">
                  <c:v>35946</c:v>
                </c:pt>
                <c:pt idx="39">
                  <c:v>35976</c:v>
                </c:pt>
                <c:pt idx="40">
                  <c:v>36007</c:v>
                </c:pt>
                <c:pt idx="41">
                  <c:v>36038</c:v>
                </c:pt>
                <c:pt idx="42">
                  <c:v>36068</c:v>
                </c:pt>
                <c:pt idx="43">
                  <c:v>36099</c:v>
                </c:pt>
                <c:pt idx="44">
                  <c:v>36129</c:v>
                </c:pt>
                <c:pt idx="45">
                  <c:v>36160</c:v>
                </c:pt>
                <c:pt idx="46">
                  <c:v>36191</c:v>
                </c:pt>
                <c:pt idx="47">
                  <c:v>36219</c:v>
                </c:pt>
                <c:pt idx="48">
                  <c:v>36250</c:v>
                </c:pt>
                <c:pt idx="49">
                  <c:v>36280</c:v>
                </c:pt>
                <c:pt idx="50">
                  <c:v>36311</c:v>
                </c:pt>
                <c:pt idx="51">
                  <c:v>36341</c:v>
                </c:pt>
                <c:pt idx="52">
                  <c:v>36372</c:v>
                </c:pt>
                <c:pt idx="53">
                  <c:v>36403</c:v>
                </c:pt>
                <c:pt idx="54">
                  <c:v>36433</c:v>
                </c:pt>
                <c:pt idx="55">
                  <c:v>36464</c:v>
                </c:pt>
                <c:pt idx="56">
                  <c:v>36494</c:v>
                </c:pt>
                <c:pt idx="57">
                  <c:v>36525</c:v>
                </c:pt>
                <c:pt idx="58">
                  <c:v>36556</c:v>
                </c:pt>
                <c:pt idx="59">
                  <c:v>36585</c:v>
                </c:pt>
                <c:pt idx="60">
                  <c:v>36616</c:v>
                </c:pt>
                <c:pt idx="61">
                  <c:v>36646</c:v>
                </c:pt>
                <c:pt idx="62">
                  <c:v>36677</c:v>
                </c:pt>
                <c:pt idx="63">
                  <c:v>36707</c:v>
                </c:pt>
                <c:pt idx="64">
                  <c:v>36738</c:v>
                </c:pt>
                <c:pt idx="65">
                  <c:v>36769</c:v>
                </c:pt>
                <c:pt idx="66">
                  <c:v>36799</c:v>
                </c:pt>
                <c:pt idx="67">
                  <c:v>36830</c:v>
                </c:pt>
                <c:pt idx="68">
                  <c:v>36860</c:v>
                </c:pt>
                <c:pt idx="69">
                  <c:v>36891</c:v>
                </c:pt>
                <c:pt idx="70">
                  <c:v>36922</c:v>
                </c:pt>
                <c:pt idx="71">
                  <c:v>36950</c:v>
                </c:pt>
                <c:pt idx="72">
                  <c:v>36981</c:v>
                </c:pt>
                <c:pt idx="73">
                  <c:v>37011</c:v>
                </c:pt>
                <c:pt idx="74">
                  <c:v>37042</c:v>
                </c:pt>
                <c:pt idx="75">
                  <c:v>37072</c:v>
                </c:pt>
                <c:pt idx="76">
                  <c:v>37103</c:v>
                </c:pt>
                <c:pt idx="77">
                  <c:v>37134</c:v>
                </c:pt>
                <c:pt idx="78">
                  <c:v>37164</c:v>
                </c:pt>
                <c:pt idx="79">
                  <c:v>37195</c:v>
                </c:pt>
                <c:pt idx="80">
                  <c:v>37225</c:v>
                </c:pt>
                <c:pt idx="81">
                  <c:v>37256</c:v>
                </c:pt>
                <c:pt idx="82">
                  <c:v>37287</c:v>
                </c:pt>
                <c:pt idx="83">
                  <c:v>37315</c:v>
                </c:pt>
                <c:pt idx="84">
                  <c:v>37346</c:v>
                </c:pt>
                <c:pt idx="85">
                  <c:v>37376</c:v>
                </c:pt>
                <c:pt idx="86">
                  <c:v>37407</c:v>
                </c:pt>
                <c:pt idx="87">
                  <c:v>37437</c:v>
                </c:pt>
                <c:pt idx="88">
                  <c:v>37468</c:v>
                </c:pt>
                <c:pt idx="89">
                  <c:v>37499</c:v>
                </c:pt>
                <c:pt idx="90">
                  <c:v>37529</c:v>
                </c:pt>
                <c:pt idx="91">
                  <c:v>37560</c:v>
                </c:pt>
                <c:pt idx="92">
                  <c:v>37590</c:v>
                </c:pt>
                <c:pt idx="93">
                  <c:v>37621</c:v>
                </c:pt>
                <c:pt idx="94">
                  <c:v>37652</c:v>
                </c:pt>
                <c:pt idx="95">
                  <c:v>37680</c:v>
                </c:pt>
                <c:pt idx="96">
                  <c:v>37711</c:v>
                </c:pt>
                <c:pt idx="97">
                  <c:v>37741</c:v>
                </c:pt>
                <c:pt idx="98">
                  <c:v>37772</c:v>
                </c:pt>
                <c:pt idx="99">
                  <c:v>37802</c:v>
                </c:pt>
                <c:pt idx="100">
                  <c:v>37833</c:v>
                </c:pt>
                <c:pt idx="101">
                  <c:v>37864</c:v>
                </c:pt>
                <c:pt idx="102">
                  <c:v>37894</c:v>
                </c:pt>
                <c:pt idx="103">
                  <c:v>37925</c:v>
                </c:pt>
                <c:pt idx="104">
                  <c:v>37955</c:v>
                </c:pt>
                <c:pt idx="105">
                  <c:v>37986</c:v>
                </c:pt>
                <c:pt idx="106">
                  <c:v>38017</c:v>
                </c:pt>
                <c:pt idx="107">
                  <c:v>38046</c:v>
                </c:pt>
                <c:pt idx="108">
                  <c:v>38077</c:v>
                </c:pt>
                <c:pt idx="109">
                  <c:v>38107</c:v>
                </c:pt>
                <c:pt idx="110">
                  <c:v>38138</c:v>
                </c:pt>
                <c:pt idx="111">
                  <c:v>38168</c:v>
                </c:pt>
                <c:pt idx="112">
                  <c:v>38199</c:v>
                </c:pt>
                <c:pt idx="113">
                  <c:v>38230</c:v>
                </c:pt>
                <c:pt idx="114">
                  <c:v>38260</c:v>
                </c:pt>
                <c:pt idx="115">
                  <c:v>38291</c:v>
                </c:pt>
                <c:pt idx="116">
                  <c:v>38321</c:v>
                </c:pt>
                <c:pt idx="117">
                  <c:v>38352</c:v>
                </c:pt>
                <c:pt idx="118">
                  <c:v>38383</c:v>
                </c:pt>
                <c:pt idx="119">
                  <c:v>38411</c:v>
                </c:pt>
                <c:pt idx="120">
                  <c:v>38442</c:v>
                </c:pt>
                <c:pt idx="121">
                  <c:v>38472</c:v>
                </c:pt>
                <c:pt idx="122">
                  <c:v>38503</c:v>
                </c:pt>
                <c:pt idx="123">
                  <c:v>38533</c:v>
                </c:pt>
                <c:pt idx="124">
                  <c:v>38564</c:v>
                </c:pt>
                <c:pt idx="125">
                  <c:v>38595</c:v>
                </c:pt>
                <c:pt idx="126">
                  <c:v>38625</c:v>
                </c:pt>
                <c:pt idx="127">
                  <c:v>38656</c:v>
                </c:pt>
                <c:pt idx="128">
                  <c:v>38686</c:v>
                </c:pt>
                <c:pt idx="129">
                  <c:v>38717</c:v>
                </c:pt>
                <c:pt idx="130">
                  <c:v>38748</c:v>
                </c:pt>
                <c:pt idx="131">
                  <c:v>38776</c:v>
                </c:pt>
                <c:pt idx="132">
                  <c:v>38807</c:v>
                </c:pt>
                <c:pt idx="133">
                  <c:v>38837</c:v>
                </c:pt>
                <c:pt idx="134">
                  <c:v>38868</c:v>
                </c:pt>
                <c:pt idx="135">
                  <c:v>38898</c:v>
                </c:pt>
                <c:pt idx="136">
                  <c:v>38929</c:v>
                </c:pt>
                <c:pt idx="137">
                  <c:v>38960</c:v>
                </c:pt>
                <c:pt idx="138">
                  <c:v>38990</c:v>
                </c:pt>
                <c:pt idx="139">
                  <c:v>39021</c:v>
                </c:pt>
                <c:pt idx="140">
                  <c:v>39051</c:v>
                </c:pt>
                <c:pt idx="141">
                  <c:v>39082</c:v>
                </c:pt>
                <c:pt idx="142">
                  <c:v>39113</c:v>
                </c:pt>
                <c:pt idx="143">
                  <c:v>39141</c:v>
                </c:pt>
                <c:pt idx="144">
                  <c:v>39172</c:v>
                </c:pt>
                <c:pt idx="145">
                  <c:v>39202</c:v>
                </c:pt>
                <c:pt idx="146">
                  <c:v>39233</c:v>
                </c:pt>
                <c:pt idx="147">
                  <c:v>39263</c:v>
                </c:pt>
                <c:pt idx="148">
                  <c:v>39294</c:v>
                </c:pt>
                <c:pt idx="149">
                  <c:v>39325</c:v>
                </c:pt>
                <c:pt idx="150">
                  <c:v>39355</c:v>
                </c:pt>
                <c:pt idx="151">
                  <c:v>39386</c:v>
                </c:pt>
                <c:pt idx="152">
                  <c:v>39416</c:v>
                </c:pt>
                <c:pt idx="153">
                  <c:v>39447</c:v>
                </c:pt>
                <c:pt idx="154">
                  <c:v>39478</c:v>
                </c:pt>
                <c:pt idx="155">
                  <c:v>39507</c:v>
                </c:pt>
                <c:pt idx="156">
                  <c:v>39538</c:v>
                </c:pt>
                <c:pt idx="157">
                  <c:v>39568</c:v>
                </c:pt>
                <c:pt idx="158">
                  <c:v>39599</c:v>
                </c:pt>
                <c:pt idx="159">
                  <c:v>39629</c:v>
                </c:pt>
                <c:pt idx="160">
                  <c:v>39660</c:v>
                </c:pt>
                <c:pt idx="161">
                  <c:v>39691</c:v>
                </c:pt>
                <c:pt idx="162">
                  <c:v>39721</c:v>
                </c:pt>
                <c:pt idx="163">
                  <c:v>39752</c:v>
                </c:pt>
                <c:pt idx="164">
                  <c:v>39782</c:v>
                </c:pt>
                <c:pt idx="165">
                  <c:v>39813</c:v>
                </c:pt>
                <c:pt idx="166">
                  <c:v>39844</c:v>
                </c:pt>
                <c:pt idx="167">
                  <c:v>39872</c:v>
                </c:pt>
                <c:pt idx="168">
                  <c:v>39903</c:v>
                </c:pt>
                <c:pt idx="169">
                  <c:v>39933</c:v>
                </c:pt>
                <c:pt idx="170">
                  <c:v>39964</c:v>
                </c:pt>
                <c:pt idx="171">
                  <c:v>39994</c:v>
                </c:pt>
                <c:pt idx="172">
                  <c:v>40025</c:v>
                </c:pt>
                <c:pt idx="173">
                  <c:v>40056</c:v>
                </c:pt>
                <c:pt idx="174">
                  <c:v>40086</c:v>
                </c:pt>
                <c:pt idx="175">
                  <c:v>40117</c:v>
                </c:pt>
                <c:pt idx="176">
                  <c:v>40147</c:v>
                </c:pt>
                <c:pt idx="177">
                  <c:v>40178</c:v>
                </c:pt>
                <c:pt idx="178">
                  <c:v>40209</c:v>
                </c:pt>
                <c:pt idx="179">
                  <c:v>40237</c:v>
                </c:pt>
                <c:pt idx="180">
                  <c:v>40268</c:v>
                </c:pt>
                <c:pt idx="181">
                  <c:v>40298</c:v>
                </c:pt>
                <c:pt idx="182">
                  <c:v>40329</c:v>
                </c:pt>
                <c:pt idx="183">
                  <c:v>40359</c:v>
                </c:pt>
                <c:pt idx="184">
                  <c:v>40390</c:v>
                </c:pt>
                <c:pt idx="185">
                  <c:v>40421</c:v>
                </c:pt>
                <c:pt idx="186">
                  <c:v>40451</c:v>
                </c:pt>
                <c:pt idx="187">
                  <c:v>40482</c:v>
                </c:pt>
                <c:pt idx="188">
                  <c:v>40512</c:v>
                </c:pt>
                <c:pt idx="189">
                  <c:v>40543</c:v>
                </c:pt>
                <c:pt idx="190">
                  <c:v>40574</c:v>
                </c:pt>
                <c:pt idx="191">
                  <c:v>40602</c:v>
                </c:pt>
                <c:pt idx="192">
                  <c:v>40633</c:v>
                </c:pt>
                <c:pt idx="193">
                  <c:v>40663</c:v>
                </c:pt>
                <c:pt idx="194">
                  <c:v>40694</c:v>
                </c:pt>
                <c:pt idx="195">
                  <c:v>40724</c:v>
                </c:pt>
                <c:pt idx="196">
                  <c:v>40755</c:v>
                </c:pt>
                <c:pt idx="197">
                  <c:v>40786</c:v>
                </c:pt>
                <c:pt idx="198">
                  <c:v>40816</c:v>
                </c:pt>
                <c:pt idx="199">
                  <c:v>40847</c:v>
                </c:pt>
                <c:pt idx="200">
                  <c:v>40877</c:v>
                </c:pt>
                <c:pt idx="201">
                  <c:v>40908</c:v>
                </c:pt>
                <c:pt idx="202">
                  <c:v>40939</c:v>
                </c:pt>
                <c:pt idx="203">
                  <c:v>40968</c:v>
                </c:pt>
                <c:pt idx="204">
                  <c:v>40999</c:v>
                </c:pt>
                <c:pt idx="205">
                  <c:v>41029</c:v>
                </c:pt>
                <c:pt idx="206">
                  <c:v>41060</c:v>
                </c:pt>
                <c:pt idx="207">
                  <c:v>41090</c:v>
                </c:pt>
                <c:pt idx="208">
                  <c:v>41121</c:v>
                </c:pt>
                <c:pt idx="209">
                  <c:v>41152</c:v>
                </c:pt>
                <c:pt idx="210">
                  <c:v>41182</c:v>
                </c:pt>
                <c:pt idx="211">
                  <c:v>41213</c:v>
                </c:pt>
                <c:pt idx="212">
                  <c:v>41243</c:v>
                </c:pt>
                <c:pt idx="213">
                  <c:v>41274</c:v>
                </c:pt>
                <c:pt idx="214">
                  <c:v>41305</c:v>
                </c:pt>
                <c:pt idx="215">
                  <c:v>41333</c:v>
                </c:pt>
                <c:pt idx="216">
                  <c:v>41364</c:v>
                </c:pt>
                <c:pt idx="217">
                  <c:v>41394</c:v>
                </c:pt>
                <c:pt idx="218">
                  <c:v>41425</c:v>
                </c:pt>
                <c:pt idx="219">
                  <c:v>41455</c:v>
                </c:pt>
                <c:pt idx="220">
                  <c:v>41486</c:v>
                </c:pt>
                <c:pt idx="221">
                  <c:v>41517</c:v>
                </c:pt>
                <c:pt idx="222">
                  <c:v>41547</c:v>
                </c:pt>
                <c:pt idx="223">
                  <c:v>41578</c:v>
                </c:pt>
                <c:pt idx="224">
                  <c:v>41608</c:v>
                </c:pt>
                <c:pt idx="225">
                  <c:v>41639</c:v>
                </c:pt>
                <c:pt idx="226">
                  <c:v>41670</c:v>
                </c:pt>
                <c:pt idx="227">
                  <c:v>41698</c:v>
                </c:pt>
                <c:pt idx="228">
                  <c:v>41729</c:v>
                </c:pt>
                <c:pt idx="229">
                  <c:v>41759</c:v>
                </c:pt>
                <c:pt idx="230">
                  <c:v>41790</c:v>
                </c:pt>
                <c:pt idx="231">
                  <c:v>41820</c:v>
                </c:pt>
                <c:pt idx="232">
                  <c:v>41851</c:v>
                </c:pt>
                <c:pt idx="233">
                  <c:v>41882</c:v>
                </c:pt>
                <c:pt idx="234">
                  <c:v>41912</c:v>
                </c:pt>
                <c:pt idx="235">
                  <c:v>41943</c:v>
                </c:pt>
                <c:pt idx="236">
                  <c:v>41973</c:v>
                </c:pt>
                <c:pt idx="237">
                  <c:v>42004</c:v>
                </c:pt>
                <c:pt idx="238">
                  <c:v>42035</c:v>
                </c:pt>
                <c:pt idx="239">
                  <c:v>42063</c:v>
                </c:pt>
                <c:pt idx="240">
                  <c:v>42094</c:v>
                </c:pt>
              </c:numCache>
            </c:numRef>
          </c:cat>
          <c:val>
            <c:numRef>
              <c:f>Sheet1!$B$2:$B$242</c:f>
              <c:numCache>
                <c:formatCode>#,##0.0000</c:formatCode>
                <c:ptCount val="241"/>
                <c:pt idx="0">
                  <c:v>124</c:v>
                </c:pt>
                <c:pt idx="1">
                  <c:v>123.3</c:v>
                </c:pt>
                <c:pt idx="2">
                  <c:v>126</c:v>
                </c:pt>
                <c:pt idx="3">
                  <c:v>120.7</c:v>
                </c:pt>
                <c:pt idx="4">
                  <c:v>109.3</c:v>
                </c:pt>
                <c:pt idx="5">
                  <c:v>107.3</c:v>
                </c:pt>
                <c:pt idx="6">
                  <c:v>111.3</c:v>
                </c:pt>
                <c:pt idx="7">
                  <c:v>114</c:v>
                </c:pt>
                <c:pt idx="8">
                  <c:v>114</c:v>
                </c:pt>
                <c:pt idx="9">
                  <c:v>114</c:v>
                </c:pt>
                <c:pt idx="10">
                  <c:v>111.3</c:v>
                </c:pt>
                <c:pt idx="11">
                  <c:v>106</c:v>
                </c:pt>
                <c:pt idx="12">
                  <c:v>106</c:v>
                </c:pt>
                <c:pt idx="13">
                  <c:v>104</c:v>
                </c:pt>
                <c:pt idx="14">
                  <c:v>106.7</c:v>
                </c:pt>
                <c:pt idx="15">
                  <c:v>106.7</c:v>
                </c:pt>
                <c:pt idx="16">
                  <c:v>105.3</c:v>
                </c:pt>
                <c:pt idx="17">
                  <c:v>97.3</c:v>
                </c:pt>
                <c:pt idx="18">
                  <c:v>93.3</c:v>
                </c:pt>
                <c:pt idx="19">
                  <c:v>93.3</c:v>
                </c:pt>
                <c:pt idx="20">
                  <c:v>92</c:v>
                </c:pt>
                <c:pt idx="21">
                  <c:v>92</c:v>
                </c:pt>
                <c:pt idx="22">
                  <c:v>94.7</c:v>
                </c:pt>
                <c:pt idx="23">
                  <c:v>97.3</c:v>
                </c:pt>
                <c:pt idx="24">
                  <c:v>100</c:v>
                </c:pt>
                <c:pt idx="25">
                  <c:v>100</c:v>
                </c:pt>
                <c:pt idx="26">
                  <c:v>99.3</c:v>
                </c:pt>
                <c:pt idx="27">
                  <c:v>100.7</c:v>
                </c:pt>
                <c:pt idx="28">
                  <c:v>94</c:v>
                </c:pt>
                <c:pt idx="29">
                  <c:v>92</c:v>
                </c:pt>
                <c:pt idx="30">
                  <c:v>96</c:v>
                </c:pt>
                <c:pt idx="31">
                  <c:v>93.3</c:v>
                </c:pt>
                <c:pt idx="32">
                  <c:v>88</c:v>
                </c:pt>
                <c:pt idx="33">
                  <c:v>82</c:v>
                </c:pt>
                <c:pt idx="34">
                  <c:v>74</c:v>
                </c:pt>
                <c:pt idx="35">
                  <c:v>70</c:v>
                </c:pt>
                <c:pt idx="36">
                  <c:v>62</c:v>
                </c:pt>
                <c:pt idx="37">
                  <c:v>64.7</c:v>
                </c:pt>
                <c:pt idx="38">
                  <c:v>58.7</c:v>
                </c:pt>
                <c:pt idx="39">
                  <c:v>60.7</c:v>
                </c:pt>
                <c:pt idx="40">
                  <c:v>60.7</c:v>
                </c:pt>
                <c:pt idx="41">
                  <c:v>63.3</c:v>
                </c:pt>
                <c:pt idx="42">
                  <c:v>63.3</c:v>
                </c:pt>
                <c:pt idx="43">
                  <c:v>66</c:v>
                </c:pt>
                <c:pt idx="44">
                  <c:v>70</c:v>
                </c:pt>
                <c:pt idx="45">
                  <c:v>66.7</c:v>
                </c:pt>
                <c:pt idx="46">
                  <c:v>66.7</c:v>
                </c:pt>
                <c:pt idx="47">
                  <c:v>62.7</c:v>
                </c:pt>
                <c:pt idx="48">
                  <c:v>60</c:v>
                </c:pt>
                <c:pt idx="49">
                  <c:v>59.3</c:v>
                </c:pt>
                <c:pt idx="50">
                  <c:v>59.3</c:v>
                </c:pt>
                <c:pt idx="51">
                  <c:v>62.7</c:v>
                </c:pt>
                <c:pt idx="52">
                  <c:v>62.7</c:v>
                </c:pt>
                <c:pt idx="53">
                  <c:v>62</c:v>
                </c:pt>
                <c:pt idx="54">
                  <c:v>70</c:v>
                </c:pt>
                <c:pt idx="55">
                  <c:v>70.7</c:v>
                </c:pt>
                <c:pt idx="56">
                  <c:v>77.3</c:v>
                </c:pt>
                <c:pt idx="57">
                  <c:v>77.3</c:v>
                </c:pt>
                <c:pt idx="58">
                  <c:v>75.3</c:v>
                </c:pt>
                <c:pt idx="59">
                  <c:v>79.3</c:v>
                </c:pt>
                <c:pt idx="60">
                  <c:v>83.3</c:v>
                </c:pt>
                <c:pt idx="61">
                  <c:v>87.3</c:v>
                </c:pt>
                <c:pt idx="62">
                  <c:v>87.3</c:v>
                </c:pt>
                <c:pt idx="63">
                  <c:v>93.3</c:v>
                </c:pt>
                <c:pt idx="64">
                  <c:v>90.7</c:v>
                </c:pt>
                <c:pt idx="65">
                  <c:v>93.3</c:v>
                </c:pt>
                <c:pt idx="66">
                  <c:v>93.3</c:v>
                </c:pt>
                <c:pt idx="67">
                  <c:v>90.7</c:v>
                </c:pt>
                <c:pt idx="68">
                  <c:v>86.7</c:v>
                </c:pt>
                <c:pt idx="69">
                  <c:v>83.3</c:v>
                </c:pt>
                <c:pt idx="70">
                  <c:v>91.3</c:v>
                </c:pt>
                <c:pt idx="71">
                  <c:v>91.3</c:v>
                </c:pt>
                <c:pt idx="72">
                  <c:v>91.3</c:v>
                </c:pt>
                <c:pt idx="73">
                  <c:v>88.7</c:v>
                </c:pt>
                <c:pt idx="74">
                  <c:v>85.3</c:v>
                </c:pt>
                <c:pt idx="75">
                  <c:v>88</c:v>
                </c:pt>
                <c:pt idx="76">
                  <c:v>83.3</c:v>
                </c:pt>
                <c:pt idx="77">
                  <c:v>83.3</c:v>
                </c:pt>
                <c:pt idx="78">
                  <c:v>76.7</c:v>
                </c:pt>
                <c:pt idx="79">
                  <c:v>73.3</c:v>
                </c:pt>
                <c:pt idx="80">
                  <c:v>76</c:v>
                </c:pt>
                <c:pt idx="81">
                  <c:v>76.7</c:v>
                </c:pt>
                <c:pt idx="82">
                  <c:v>76.7</c:v>
                </c:pt>
                <c:pt idx="83">
                  <c:v>76.7</c:v>
                </c:pt>
                <c:pt idx="84">
                  <c:v>76.7</c:v>
                </c:pt>
                <c:pt idx="85">
                  <c:v>82.7</c:v>
                </c:pt>
                <c:pt idx="86">
                  <c:v>85.3</c:v>
                </c:pt>
                <c:pt idx="87">
                  <c:v>85.3</c:v>
                </c:pt>
                <c:pt idx="88">
                  <c:v>89.3</c:v>
                </c:pt>
                <c:pt idx="89">
                  <c:v>94.7</c:v>
                </c:pt>
                <c:pt idx="90">
                  <c:v>94.7</c:v>
                </c:pt>
                <c:pt idx="91">
                  <c:v>94.7</c:v>
                </c:pt>
                <c:pt idx="92">
                  <c:v>100.7</c:v>
                </c:pt>
                <c:pt idx="93">
                  <c:v>100.7</c:v>
                </c:pt>
                <c:pt idx="94">
                  <c:v>107.3</c:v>
                </c:pt>
                <c:pt idx="95">
                  <c:v>107.3</c:v>
                </c:pt>
                <c:pt idx="96">
                  <c:v>104.7</c:v>
                </c:pt>
                <c:pt idx="97">
                  <c:v>101.3</c:v>
                </c:pt>
                <c:pt idx="98">
                  <c:v>97.3</c:v>
                </c:pt>
                <c:pt idx="99">
                  <c:v>97.3</c:v>
                </c:pt>
                <c:pt idx="100">
                  <c:v>109.3</c:v>
                </c:pt>
                <c:pt idx="101">
                  <c:v>109.3</c:v>
                </c:pt>
                <c:pt idx="102">
                  <c:v>109.3</c:v>
                </c:pt>
                <c:pt idx="103">
                  <c:v>112</c:v>
                </c:pt>
                <c:pt idx="104">
                  <c:v>112</c:v>
                </c:pt>
                <c:pt idx="105">
                  <c:v>112.7</c:v>
                </c:pt>
                <c:pt idx="106">
                  <c:v>116.7</c:v>
                </c:pt>
                <c:pt idx="107">
                  <c:v>122.7</c:v>
                </c:pt>
                <c:pt idx="108">
                  <c:v>125.3</c:v>
                </c:pt>
                <c:pt idx="109">
                  <c:v>114.7</c:v>
                </c:pt>
                <c:pt idx="110">
                  <c:v>112</c:v>
                </c:pt>
                <c:pt idx="111">
                  <c:v>112</c:v>
                </c:pt>
                <c:pt idx="112">
                  <c:v>105.3</c:v>
                </c:pt>
                <c:pt idx="113">
                  <c:v>97.3</c:v>
                </c:pt>
                <c:pt idx="114">
                  <c:v>97.3</c:v>
                </c:pt>
                <c:pt idx="115">
                  <c:v>97.3</c:v>
                </c:pt>
                <c:pt idx="116">
                  <c:v>97.3</c:v>
                </c:pt>
                <c:pt idx="117">
                  <c:v>100</c:v>
                </c:pt>
                <c:pt idx="118">
                  <c:v>100</c:v>
                </c:pt>
                <c:pt idx="119">
                  <c:v>100</c:v>
                </c:pt>
                <c:pt idx="120">
                  <c:v>97.3</c:v>
                </c:pt>
                <c:pt idx="121">
                  <c:v>97.3</c:v>
                </c:pt>
                <c:pt idx="122">
                  <c:v>97.3</c:v>
                </c:pt>
                <c:pt idx="123">
                  <c:v>100</c:v>
                </c:pt>
                <c:pt idx="124">
                  <c:v>100</c:v>
                </c:pt>
                <c:pt idx="125">
                  <c:v>102.7</c:v>
                </c:pt>
                <c:pt idx="126">
                  <c:v>106.7</c:v>
                </c:pt>
                <c:pt idx="127">
                  <c:v>106.7</c:v>
                </c:pt>
                <c:pt idx="128">
                  <c:v>106.7</c:v>
                </c:pt>
                <c:pt idx="129">
                  <c:v>104</c:v>
                </c:pt>
                <c:pt idx="130">
                  <c:v>101.3</c:v>
                </c:pt>
                <c:pt idx="131">
                  <c:v>104.7</c:v>
                </c:pt>
                <c:pt idx="132">
                  <c:v>104.7</c:v>
                </c:pt>
                <c:pt idx="133">
                  <c:v>107.3</c:v>
                </c:pt>
                <c:pt idx="134">
                  <c:v>107.3</c:v>
                </c:pt>
                <c:pt idx="135">
                  <c:v>106.7</c:v>
                </c:pt>
                <c:pt idx="136">
                  <c:v>106.7</c:v>
                </c:pt>
                <c:pt idx="137">
                  <c:v>105.3</c:v>
                </c:pt>
                <c:pt idx="138">
                  <c:v>100</c:v>
                </c:pt>
                <c:pt idx="139">
                  <c:v>100</c:v>
                </c:pt>
                <c:pt idx="140">
                  <c:v>101.3</c:v>
                </c:pt>
                <c:pt idx="141">
                  <c:v>101.3</c:v>
                </c:pt>
                <c:pt idx="142">
                  <c:v>104</c:v>
                </c:pt>
                <c:pt idx="143">
                  <c:v>110.7</c:v>
                </c:pt>
                <c:pt idx="144">
                  <c:v>110.7</c:v>
                </c:pt>
                <c:pt idx="145">
                  <c:v>110.7</c:v>
                </c:pt>
                <c:pt idx="146">
                  <c:v>113.3</c:v>
                </c:pt>
                <c:pt idx="147">
                  <c:v>113.3</c:v>
                </c:pt>
                <c:pt idx="148">
                  <c:v>113.3</c:v>
                </c:pt>
                <c:pt idx="149">
                  <c:v>113.3</c:v>
                </c:pt>
                <c:pt idx="150">
                  <c:v>117.3</c:v>
                </c:pt>
                <c:pt idx="151">
                  <c:v>117.3</c:v>
                </c:pt>
                <c:pt idx="152">
                  <c:v>121.3</c:v>
                </c:pt>
                <c:pt idx="153">
                  <c:v>121.3</c:v>
                </c:pt>
                <c:pt idx="154">
                  <c:v>113.3</c:v>
                </c:pt>
                <c:pt idx="155">
                  <c:v>113.3</c:v>
                </c:pt>
                <c:pt idx="156">
                  <c:v>117.3</c:v>
                </c:pt>
                <c:pt idx="157">
                  <c:v>117.3</c:v>
                </c:pt>
                <c:pt idx="158">
                  <c:v>120</c:v>
                </c:pt>
                <c:pt idx="159">
                  <c:v>114.7</c:v>
                </c:pt>
                <c:pt idx="160">
                  <c:v>112</c:v>
                </c:pt>
                <c:pt idx="161">
                  <c:v>102</c:v>
                </c:pt>
                <c:pt idx="162">
                  <c:v>102</c:v>
                </c:pt>
                <c:pt idx="163">
                  <c:v>89.3</c:v>
                </c:pt>
                <c:pt idx="164">
                  <c:v>78.7</c:v>
                </c:pt>
                <c:pt idx="165">
                  <c:v>78.7</c:v>
                </c:pt>
                <c:pt idx="166">
                  <c:v>74.7</c:v>
                </c:pt>
                <c:pt idx="167">
                  <c:v>76</c:v>
                </c:pt>
                <c:pt idx="168">
                  <c:v>75.3</c:v>
                </c:pt>
                <c:pt idx="169">
                  <c:v>78</c:v>
                </c:pt>
                <c:pt idx="170">
                  <c:v>84</c:v>
                </c:pt>
                <c:pt idx="171">
                  <c:v>86.7</c:v>
                </c:pt>
                <c:pt idx="172">
                  <c:v>90</c:v>
                </c:pt>
                <c:pt idx="173">
                  <c:v>96.7</c:v>
                </c:pt>
                <c:pt idx="174">
                  <c:v>103.3</c:v>
                </c:pt>
                <c:pt idx="175">
                  <c:v>106.7</c:v>
                </c:pt>
                <c:pt idx="176">
                  <c:v>117.3</c:v>
                </c:pt>
                <c:pt idx="177">
                  <c:v>116.7</c:v>
                </c:pt>
                <c:pt idx="178">
                  <c:v>116.7</c:v>
                </c:pt>
                <c:pt idx="179">
                  <c:v>118</c:v>
                </c:pt>
                <c:pt idx="180">
                  <c:v>123.3</c:v>
                </c:pt>
                <c:pt idx="181">
                  <c:v>119.3</c:v>
                </c:pt>
                <c:pt idx="182">
                  <c:v>112.7</c:v>
                </c:pt>
                <c:pt idx="183">
                  <c:v>109.3</c:v>
                </c:pt>
                <c:pt idx="184">
                  <c:v>105.3</c:v>
                </c:pt>
                <c:pt idx="185">
                  <c:v>102.7</c:v>
                </c:pt>
                <c:pt idx="186">
                  <c:v>106.7</c:v>
                </c:pt>
                <c:pt idx="187">
                  <c:v>106.7</c:v>
                </c:pt>
                <c:pt idx="188">
                  <c:v>106.7</c:v>
                </c:pt>
                <c:pt idx="189">
                  <c:v>109.3</c:v>
                </c:pt>
                <c:pt idx="190">
                  <c:v>105.3</c:v>
                </c:pt>
                <c:pt idx="191">
                  <c:v>105.3</c:v>
                </c:pt>
                <c:pt idx="192">
                  <c:v>105.3</c:v>
                </c:pt>
                <c:pt idx="193">
                  <c:v>105.3</c:v>
                </c:pt>
                <c:pt idx="194">
                  <c:v>109.3</c:v>
                </c:pt>
                <c:pt idx="195">
                  <c:v>113.3</c:v>
                </c:pt>
                <c:pt idx="196">
                  <c:v>108</c:v>
                </c:pt>
                <c:pt idx="197">
                  <c:v>108</c:v>
                </c:pt>
                <c:pt idx="198">
                  <c:v>101.3</c:v>
                </c:pt>
                <c:pt idx="199">
                  <c:v>101.3</c:v>
                </c:pt>
                <c:pt idx="200">
                  <c:v>101.3</c:v>
                </c:pt>
                <c:pt idx="201">
                  <c:v>101.3</c:v>
                </c:pt>
                <c:pt idx="202">
                  <c:v>98.7</c:v>
                </c:pt>
                <c:pt idx="203">
                  <c:v>95.3</c:v>
                </c:pt>
                <c:pt idx="204">
                  <c:v>91.3</c:v>
                </c:pt>
                <c:pt idx="205">
                  <c:v>87.3</c:v>
                </c:pt>
                <c:pt idx="206">
                  <c:v>84.7</c:v>
                </c:pt>
                <c:pt idx="207">
                  <c:v>84.7</c:v>
                </c:pt>
                <c:pt idx="208">
                  <c:v>88</c:v>
                </c:pt>
                <c:pt idx="209">
                  <c:v>88</c:v>
                </c:pt>
                <c:pt idx="210">
                  <c:v>90.7</c:v>
                </c:pt>
                <c:pt idx="211">
                  <c:v>90.7</c:v>
                </c:pt>
                <c:pt idx="212">
                  <c:v>90.7</c:v>
                </c:pt>
                <c:pt idx="213">
                  <c:v>90.7</c:v>
                </c:pt>
                <c:pt idx="214">
                  <c:v>93.3</c:v>
                </c:pt>
                <c:pt idx="215">
                  <c:v>93.3</c:v>
                </c:pt>
                <c:pt idx="216">
                  <c:v>90.7</c:v>
                </c:pt>
                <c:pt idx="217">
                  <c:v>86.7</c:v>
                </c:pt>
                <c:pt idx="218">
                  <c:v>90.7</c:v>
                </c:pt>
                <c:pt idx="219">
                  <c:v>88</c:v>
                </c:pt>
                <c:pt idx="220">
                  <c:v>88</c:v>
                </c:pt>
                <c:pt idx="221">
                  <c:v>90.7</c:v>
                </c:pt>
                <c:pt idx="222">
                  <c:v>90.7</c:v>
                </c:pt>
                <c:pt idx="223">
                  <c:v>93.3</c:v>
                </c:pt>
                <c:pt idx="224">
                  <c:v>90.7</c:v>
                </c:pt>
                <c:pt idx="225">
                  <c:v>90.7</c:v>
                </c:pt>
                <c:pt idx="226">
                  <c:v>88</c:v>
                </c:pt>
                <c:pt idx="227">
                  <c:v>84</c:v>
                </c:pt>
                <c:pt idx="228">
                  <c:v>84</c:v>
                </c:pt>
                <c:pt idx="229">
                  <c:v>84</c:v>
                </c:pt>
                <c:pt idx="230">
                  <c:v>88</c:v>
                </c:pt>
                <c:pt idx="231">
                  <c:v>88</c:v>
                </c:pt>
                <c:pt idx="232">
                  <c:v>82.7</c:v>
                </c:pt>
                <c:pt idx="233">
                  <c:v>79.3</c:v>
                </c:pt>
                <c:pt idx="234">
                  <c:v>76</c:v>
                </c:pt>
                <c:pt idx="235">
                  <c:v>73.3</c:v>
                </c:pt>
                <c:pt idx="236">
                  <c:v>73.3</c:v>
                </c:pt>
                <c:pt idx="237">
                  <c:v>73.3</c:v>
                </c:pt>
                <c:pt idx="238">
                  <c:v>70.7</c:v>
                </c:pt>
                <c:pt idx="239">
                  <c:v>70.7</c:v>
                </c:pt>
                <c:pt idx="240">
                  <c:v>65.3</c:v>
                </c:pt>
              </c:numCache>
            </c:numRef>
          </c:val>
          <c:smooth val="0"/>
        </c:ser>
        <c:dLbls>
          <c:showLegendKey val="0"/>
          <c:showVal val="0"/>
          <c:showCatName val="0"/>
          <c:showSerName val="0"/>
          <c:showPercent val="0"/>
          <c:showBubbleSize val="0"/>
        </c:dLbls>
        <c:marker val="1"/>
        <c:smooth val="0"/>
        <c:axId val="216676352"/>
        <c:axId val="186915008"/>
      </c:lineChart>
      <c:lineChart>
        <c:grouping val="standard"/>
        <c:varyColors val="0"/>
        <c:ser>
          <c:idx val="1"/>
          <c:order val="1"/>
          <c:tx>
            <c:v>GDP(右)</c:v>
          </c:tx>
          <c:marker>
            <c:symbol val="none"/>
          </c:marker>
          <c:cat>
            <c:numRef>
              <c:f>Sheet1!$A$2:$A$242</c:f>
              <c:numCache>
                <c:formatCode>yy\-mm</c:formatCode>
                <c:ptCount val="241"/>
                <c:pt idx="0">
                  <c:v>34789</c:v>
                </c:pt>
                <c:pt idx="1">
                  <c:v>34819</c:v>
                </c:pt>
                <c:pt idx="2">
                  <c:v>34850</c:v>
                </c:pt>
                <c:pt idx="3">
                  <c:v>34880</c:v>
                </c:pt>
                <c:pt idx="4">
                  <c:v>34911</c:v>
                </c:pt>
                <c:pt idx="5">
                  <c:v>34942</c:v>
                </c:pt>
                <c:pt idx="6">
                  <c:v>34972</c:v>
                </c:pt>
                <c:pt idx="7">
                  <c:v>35003</c:v>
                </c:pt>
                <c:pt idx="8">
                  <c:v>35033</c:v>
                </c:pt>
                <c:pt idx="9">
                  <c:v>35064</c:v>
                </c:pt>
                <c:pt idx="10">
                  <c:v>35095</c:v>
                </c:pt>
                <c:pt idx="11">
                  <c:v>35124</c:v>
                </c:pt>
                <c:pt idx="12">
                  <c:v>35155</c:v>
                </c:pt>
                <c:pt idx="13">
                  <c:v>35185</c:v>
                </c:pt>
                <c:pt idx="14">
                  <c:v>35216</c:v>
                </c:pt>
                <c:pt idx="15">
                  <c:v>35246</c:v>
                </c:pt>
                <c:pt idx="16">
                  <c:v>35277</c:v>
                </c:pt>
                <c:pt idx="17">
                  <c:v>35308</c:v>
                </c:pt>
                <c:pt idx="18">
                  <c:v>35338</c:v>
                </c:pt>
                <c:pt idx="19">
                  <c:v>35369</c:v>
                </c:pt>
                <c:pt idx="20">
                  <c:v>35399</c:v>
                </c:pt>
                <c:pt idx="21">
                  <c:v>35430</c:v>
                </c:pt>
                <c:pt idx="22">
                  <c:v>35461</c:v>
                </c:pt>
                <c:pt idx="23">
                  <c:v>35489</c:v>
                </c:pt>
                <c:pt idx="24">
                  <c:v>35520</c:v>
                </c:pt>
                <c:pt idx="25">
                  <c:v>35550</c:v>
                </c:pt>
                <c:pt idx="26">
                  <c:v>35581</c:v>
                </c:pt>
                <c:pt idx="27">
                  <c:v>35611</c:v>
                </c:pt>
                <c:pt idx="28">
                  <c:v>35642</c:v>
                </c:pt>
                <c:pt idx="29">
                  <c:v>35673</c:v>
                </c:pt>
                <c:pt idx="30">
                  <c:v>35703</c:v>
                </c:pt>
                <c:pt idx="31">
                  <c:v>35734</c:v>
                </c:pt>
                <c:pt idx="32">
                  <c:v>35764</c:v>
                </c:pt>
                <c:pt idx="33">
                  <c:v>35795</c:v>
                </c:pt>
                <c:pt idx="34">
                  <c:v>35826</c:v>
                </c:pt>
                <c:pt idx="35">
                  <c:v>35854</c:v>
                </c:pt>
                <c:pt idx="36">
                  <c:v>35885</c:v>
                </c:pt>
                <c:pt idx="37">
                  <c:v>35915</c:v>
                </c:pt>
                <c:pt idx="38">
                  <c:v>35946</c:v>
                </c:pt>
                <c:pt idx="39">
                  <c:v>35976</c:v>
                </c:pt>
                <c:pt idx="40">
                  <c:v>36007</c:v>
                </c:pt>
                <c:pt idx="41">
                  <c:v>36038</c:v>
                </c:pt>
                <c:pt idx="42">
                  <c:v>36068</c:v>
                </c:pt>
                <c:pt idx="43">
                  <c:v>36099</c:v>
                </c:pt>
                <c:pt idx="44">
                  <c:v>36129</c:v>
                </c:pt>
                <c:pt idx="45">
                  <c:v>36160</c:v>
                </c:pt>
                <c:pt idx="46">
                  <c:v>36191</c:v>
                </c:pt>
                <c:pt idx="47">
                  <c:v>36219</c:v>
                </c:pt>
                <c:pt idx="48">
                  <c:v>36250</c:v>
                </c:pt>
                <c:pt idx="49">
                  <c:v>36280</c:v>
                </c:pt>
                <c:pt idx="50">
                  <c:v>36311</c:v>
                </c:pt>
                <c:pt idx="51">
                  <c:v>36341</c:v>
                </c:pt>
                <c:pt idx="52">
                  <c:v>36372</c:v>
                </c:pt>
                <c:pt idx="53">
                  <c:v>36403</c:v>
                </c:pt>
                <c:pt idx="54">
                  <c:v>36433</c:v>
                </c:pt>
                <c:pt idx="55">
                  <c:v>36464</c:v>
                </c:pt>
                <c:pt idx="56">
                  <c:v>36494</c:v>
                </c:pt>
                <c:pt idx="57">
                  <c:v>36525</c:v>
                </c:pt>
                <c:pt idx="58">
                  <c:v>36556</c:v>
                </c:pt>
                <c:pt idx="59">
                  <c:v>36585</c:v>
                </c:pt>
                <c:pt idx="60">
                  <c:v>36616</c:v>
                </c:pt>
                <c:pt idx="61">
                  <c:v>36646</c:v>
                </c:pt>
                <c:pt idx="62">
                  <c:v>36677</c:v>
                </c:pt>
                <c:pt idx="63">
                  <c:v>36707</c:v>
                </c:pt>
                <c:pt idx="64">
                  <c:v>36738</c:v>
                </c:pt>
                <c:pt idx="65">
                  <c:v>36769</c:v>
                </c:pt>
                <c:pt idx="66">
                  <c:v>36799</c:v>
                </c:pt>
                <c:pt idx="67">
                  <c:v>36830</c:v>
                </c:pt>
                <c:pt idx="68">
                  <c:v>36860</c:v>
                </c:pt>
                <c:pt idx="69">
                  <c:v>36891</c:v>
                </c:pt>
                <c:pt idx="70">
                  <c:v>36922</c:v>
                </c:pt>
                <c:pt idx="71">
                  <c:v>36950</c:v>
                </c:pt>
                <c:pt idx="72">
                  <c:v>36981</c:v>
                </c:pt>
                <c:pt idx="73">
                  <c:v>37011</c:v>
                </c:pt>
                <c:pt idx="74">
                  <c:v>37042</c:v>
                </c:pt>
                <c:pt idx="75">
                  <c:v>37072</c:v>
                </c:pt>
                <c:pt idx="76">
                  <c:v>37103</c:v>
                </c:pt>
                <c:pt idx="77">
                  <c:v>37134</c:v>
                </c:pt>
                <c:pt idx="78">
                  <c:v>37164</c:v>
                </c:pt>
                <c:pt idx="79">
                  <c:v>37195</c:v>
                </c:pt>
                <c:pt idx="80">
                  <c:v>37225</c:v>
                </c:pt>
                <c:pt idx="81">
                  <c:v>37256</c:v>
                </c:pt>
                <c:pt idx="82">
                  <c:v>37287</c:v>
                </c:pt>
                <c:pt idx="83">
                  <c:v>37315</c:v>
                </c:pt>
                <c:pt idx="84">
                  <c:v>37346</c:v>
                </c:pt>
                <c:pt idx="85">
                  <c:v>37376</c:v>
                </c:pt>
                <c:pt idx="86">
                  <c:v>37407</c:v>
                </c:pt>
                <c:pt idx="87">
                  <c:v>37437</c:v>
                </c:pt>
                <c:pt idx="88">
                  <c:v>37468</c:v>
                </c:pt>
                <c:pt idx="89">
                  <c:v>37499</c:v>
                </c:pt>
                <c:pt idx="90">
                  <c:v>37529</c:v>
                </c:pt>
                <c:pt idx="91">
                  <c:v>37560</c:v>
                </c:pt>
                <c:pt idx="92">
                  <c:v>37590</c:v>
                </c:pt>
                <c:pt idx="93">
                  <c:v>37621</c:v>
                </c:pt>
                <c:pt idx="94">
                  <c:v>37652</c:v>
                </c:pt>
                <c:pt idx="95">
                  <c:v>37680</c:v>
                </c:pt>
                <c:pt idx="96">
                  <c:v>37711</c:v>
                </c:pt>
                <c:pt idx="97">
                  <c:v>37741</c:v>
                </c:pt>
                <c:pt idx="98">
                  <c:v>37772</c:v>
                </c:pt>
                <c:pt idx="99">
                  <c:v>37802</c:v>
                </c:pt>
                <c:pt idx="100">
                  <c:v>37833</c:v>
                </c:pt>
                <c:pt idx="101">
                  <c:v>37864</c:v>
                </c:pt>
                <c:pt idx="102">
                  <c:v>37894</c:v>
                </c:pt>
                <c:pt idx="103">
                  <c:v>37925</c:v>
                </c:pt>
                <c:pt idx="104">
                  <c:v>37955</c:v>
                </c:pt>
                <c:pt idx="105">
                  <c:v>37986</c:v>
                </c:pt>
                <c:pt idx="106">
                  <c:v>38017</c:v>
                </c:pt>
                <c:pt idx="107">
                  <c:v>38046</c:v>
                </c:pt>
                <c:pt idx="108">
                  <c:v>38077</c:v>
                </c:pt>
                <c:pt idx="109">
                  <c:v>38107</c:v>
                </c:pt>
                <c:pt idx="110">
                  <c:v>38138</c:v>
                </c:pt>
                <c:pt idx="111">
                  <c:v>38168</c:v>
                </c:pt>
                <c:pt idx="112">
                  <c:v>38199</c:v>
                </c:pt>
                <c:pt idx="113">
                  <c:v>38230</c:v>
                </c:pt>
                <c:pt idx="114">
                  <c:v>38260</c:v>
                </c:pt>
                <c:pt idx="115">
                  <c:v>38291</c:v>
                </c:pt>
                <c:pt idx="116">
                  <c:v>38321</c:v>
                </c:pt>
                <c:pt idx="117">
                  <c:v>38352</c:v>
                </c:pt>
                <c:pt idx="118">
                  <c:v>38383</c:v>
                </c:pt>
                <c:pt idx="119">
                  <c:v>38411</c:v>
                </c:pt>
                <c:pt idx="120">
                  <c:v>38442</c:v>
                </c:pt>
                <c:pt idx="121">
                  <c:v>38472</c:v>
                </c:pt>
                <c:pt idx="122">
                  <c:v>38503</c:v>
                </c:pt>
                <c:pt idx="123">
                  <c:v>38533</c:v>
                </c:pt>
                <c:pt idx="124">
                  <c:v>38564</c:v>
                </c:pt>
                <c:pt idx="125">
                  <c:v>38595</c:v>
                </c:pt>
                <c:pt idx="126">
                  <c:v>38625</c:v>
                </c:pt>
                <c:pt idx="127">
                  <c:v>38656</c:v>
                </c:pt>
                <c:pt idx="128">
                  <c:v>38686</c:v>
                </c:pt>
                <c:pt idx="129">
                  <c:v>38717</c:v>
                </c:pt>
                <c:pt idx="130">
                  <c:v>38748</c:v>
                </c:pt>
                <c:pt idx="131">
                  <c:v>38776</c:v>
                </c:pt>
                <c:pt idx="132">
                  <c:v>38807</c:v>
                </c:pt>
                <c:pt idx="133">
                  <c:v>38837</c:v>
                </c:pt>
                <c:pt idx="134">
                  <c:v>38868</c:v>
                </c:pt>
                <c:pt idx="135">
                  <c:v>38898</c:v>
                </c:pt>
                <c:pt idx="136">
                  <c:v>38929</c:v>
                </c:pt>
                <c:pt idx="137">
                  <c:v>38960</c:v>
                </c:pt>
                <c:pt idx="138">
                  <c:v>38990</c:v>
                </c:pt>
                <c:pt idx="139">
                  <c:v>39021</c:v>
                </c:pt>
                <c:pt idx="140">
                  <c:v>39051</c:v>
                </c:pt>
                <c:pt idx="141">
                  <c:v>39082</c:v>
                </c:pt>
                <c:pt idx="142">
                  <c:v>39113</c:v>
                </c:pt>
                <c:pt idx="143">
                  <c:v>39141</c:v>
                </c:pt>
                <c:pt idx="144">
                  <c:v>39172</c:v>
                </c:pt>
                <c:pt idx="145">
                  <c:v>39202</c:v>
                </c:pt>
                <c:pt idx="146">
                  <c:v>39233</c:v>
                </c:pt>
                <c:pt idx="147">
                  <c:v>39263</c:v>
                </c:pt>
                <c:pt idx="148">
                  <c:v>39294</c:v>
                </c:pt>
                <c:pt idx="149">
                  <c:v>39325</c:v>
                </c:pt>
                <c:pt idx="150">
                  <c:v>39355</c:v>
                </c:pt>
                <c:pt idx="151">
                  <c:v>39386</c:v>
                </c:pt>
                <c:pt idx="152">
                  <c:v>39416</c:v>
                </c:pt>
                <c:pt idx="153">
                  <c:v>39447</c:v>
                </c:pt>
                <c:pt idx="154">
                  <c:v>39478</c:v>
                </c:pt>
                <c:pt idx="155">
                  <c:v>39507</c:v>
                </c:pt>
                <c:pt idx="156">
                  <c:v>39538</c:v>
                </c:pt>
                <c:pt idx="157">
                  <c:v>39568</c:v>
                </c:pt>
                <c:pt idx="158">
                  <c:v>39599</c:v>
                </c:pt>
                <c:pt idx="159">
                  <c:v>39629</c:v>
                </c:pt>
                <c:pt idx="160">
                  <c:v>39660</c:v>
                </c:pt>
                <c:pt idx="161">
                  <c:v>39691</c:v>
                </c:pt>
                <c:pt idx="162">
                  <c:v>39721</c:v>
                </c:pt>
                <c:pt idx="163">
                  <c:v>39752</c:v>
                </c:pt>
                <c:pt idx="164">
                  <c:v>39782</c:v>
                </c:pt>
                <c:pt idx="165">
                  <c:v>39813</c:v>
                </c:pt>
                <c:pt idx="166">
                  <c:v>39844</c:v>
                </c:pt>
                <c:pt idx="167">
                  <c:v>39872</c:v>
                </c:pt>
                <c:pt idx="168">
                  <c:v>39903</c:v>
                </c:pt>
                <c:pt idx="169">
                  <c:v>39933</c:v>
                </c:pt>
                <c:pt idx="170">
                  <c:v>39964</c:v>
                </c:pt>
                <c:pt idx="171">
                  <c:v>39994</c:v>
                </c:pt>
                <c:pt idx="172">
                  <c:v>40025</c:v>
                </c:pt>
                <c:pt idx="173">
                  <c:v>40056</c:v>
                </c:pt>
                <c:pt idx="174">
                  <c:v>40086</c:v>
                </c:pt>
                <c:pt idx="175">
                  <c:v>40117</c:v>
                </c:pt>
                <c:pt idx="176">
                  <c:v>40147</c:v>
                </c:pt>
                <c:pt idx="177">
                  <c:v>40178</c:v>
                </c:pt>
                <c:pt idx="178">
                  <c:v>40209</c:v>
                </c:pt>
                <c:pt idx="179">
                  <c:v>40237</c:v>
                </c:pt>
                <c:pt idx="180">
                  <c:v>40268</c:v>
                </c:pt>
                <c:pt idx="181">
                  <c:v>40298</c:v>
                </c:pt>
                <c:pt idx="182">
                  <c:v>40329</c:v>
                </c:pt>
                <c:pt idx="183">
                  <c:v>40359</c:v>
                </c:pt>
                <c:pt idx="184">
                  <c:v>40390</c:v>
                </c:pt>
                <c:pt idx="185">
                  <c:v>40421</c:v>
                </c:pt>
                <c:pt idx="186">
                  <c:v>40451</c:v>
                </c:pt>
                <c:pt idx="187">
                  <c:v>40482</c:v>
                </c:pt>
                <c:pt idx="188">
                  <c:v>40512</c:v>
                </c:pt>
                <c:pt idx="189">
                  <c:v>40543</c:v>
                </c:pt>
                <c:pt idx="190">
                  <c:v>40574</c:v>
                </c:pt>
                <c:pt idx="191">
                  <c:v>40602</c:v>
                </c:pt>
                <c:pt idx="192">
                  <c:v>40633</c:v>
                </c:pt>
                <c:pt idx="193">
                  <c:v>40663</c:v>
                </c:pt>
                <c:pt idx="194">
                  <c:v>40694</c:v>
                </c:pt>
                <c:pt idx="195">
                  <c:v>40724</c:v>
                </c:pt>
                <c:pt idx="196">
                  <c:v>40755</c:v>
                </c:pt>
                <c:pt idx="197">
                  <c:v>40786</c:v>
                </c:pt>
                <c:pt idx="198">
                  <c:v>40816</c:v>
                </c:pt>
                <c:pt idx="199">
                  <c:v>40847</c:v>
                </c:pt>
                <c:pt idx="200">
                  <c:v>40877</c:v>
                </c:pt>
                <c:pt idx="201">
                  <c:v>40908</c:v>
                </c:pt>
                <c:pt idx="202">
                  <c:v>40939</c:v>
                </c:pt>
                <c:pt idx="203">
                  <c:v>40968</c:v>
                </c:pt>
                <c:pt idx="204">
                  <c:v>40999</c:v>
                </c:pt>
                <c:pt idx="205">
                  <c:v>41029</c:v>
                </c:pt>
                <c:pt idx="206">
                  <c:v>41060</c:v>
                </c:pt>
                <c:pt idx="207">
                  <c:v>41090</c:v>
                </c:pt>
                <c:pt idx="208">
                  <c:v>41121</c:v>
                </c:pt>
                <c:pt idx="209">
                  <c:v>41152</c:v>
                </c:pt>
                <c:pt idx="210">
                  <c:v>41182</c:v>
                </c:pt>
                <c:pt idx="211">
                  <c:v>41213</c:v>
                </c:pt>
                <c:pt idx="212">
                  <c:v>41243</c:v>
                </c:pt>
                <c:pt idx="213">
                  <c:v>41274</c:v>
                </c:pt>
                <c:pt idx="214">
                  <c:v>41305</c:v>
                </c:pt>
                <c:pt idx="215">
                  <c:v>41333</c:v>
                </c:pt>
                <c:pt idx="216">
                  <c:v>41364</c:v>
                </c:pt>
                <c:pt idx="217">
                  <c:v>41394</c:v>
                </c:pt>
                <c:pt idx="218">
                  <c:v>41425</c:v>
                </c:pt>
                <c:pt idx="219">
                  <c:v>41455</c:v>
                </c:pt>
                <c:pt idx="220">
                  <c:v>41486</c:v>
                </c:pt>
                <c:pt idx="221">
                  <c:v>41517</c:v>
                </c:pt>
                <c:pt idx="222">
                  <c:v>41547</c:v>
                </c:pt>
                <c:pt idx="223">
                  <c:v>41578</c:v>
                </c:pt>
                <c:pt idx="224">
                  <c:v>41608</c:v>
                </c:pt>
                <c:pt idx="225">
                  <c:v>41639</c:v>
                </c:pt>
                <c:pt idx="226">
                  <c:v>41670</c:v>
                </c:pt>
                <c:pt idx="227">
                  <c:v>41698</c:v>
                </c:pt>
                <c:pt idx="228">
                  <c:v>41729</c:v>
                </c:pt>
                <c:pt idx="229">
                  <c:v>41759</c:v>
                </c:pt>
                <c:pt idx="230">
                  <c:v>41790</c:v>
                </c:pt>
                <c:pt idx="231">
                  <c:v>41820</c:v>
                </c:pt>
                <c:pt idx="232">
                  <c:v>41851</c:v>
                </c:pt>
                <c:pt idx="233">
                  <c:v>41882</c:v>
                </c:pt>
                <c:pt idx="234">
                  <c:v>41912</c:v>
                </c:pt>
                <c:pt idx="235">
                  <c:v>41943</c:v>
                </c:pt>
                <c:pt idx="236">
                  <c:v>41973</c:v>
                </c:pt>
                <c:pt idx="237">
                  <c:v>42004</c:v>
                </c:pt>
                <c:pt idx="238">
                  <c:v>42035</c:v>
                </c:pt>
                <c:pt idx="239">
                  <c:v>42063</c:v>
                </c:pt>
                <c:pt idx="240">
                  <c:v>42094</c:v>
                </c:pt>
              </c:numCache>
            </c:numRef>
          </c:cat>
          <c:val>
            <c:numRef>
              <c:f>Sheet1!$C$2:$C$242</c:f>
              <c:numCache>
                <c:formatCode>General</c:formatCode>
                <c:ptCount val="241"/>
                <c:pt idx="0" formatCode="#,##0.0000">
                  <c:v>12</c:v>
                </c:pt>
                <c:pt idx="3" formatCode="#,##0.0000">
                  <c:v>10.199999999999999</c:v>
                </c:pt>
                <c:pt idx="6" formatCode="#,##0.0000">
                  <c:v>9.9</c:v>
                </c:pt>
                <c:pt idx="9" formatCode="#,##0.0000">
                  <c:v>11.9</c:v>
                </c:pt>
                <c:pt idx="12" formatCode="#,##0.0000">
                  <c:v>10.7</c:v>
                </c:pt>
                <c:pt idx="15" formatCode="#,##0.0000">
                  <c:v>9.5</c:v>
                </c:pt>
                <c:pt idx="18" formatCode="#,##0.0000">
                  <c:v>9.5</c:v>
                </c:pt>
                <c:pt idx="21" formatCode="#,##0.0000">
                  <c:v>9.9</c:v>
                </c:pt>
                <c:pt idx="24" formatCode="#,##0.0000">
                  <c:v>10.199999999999999</c:v>
                </c:pt>
                <c:pt idx="27" formatCode="#,##0.0000">
                  <c:v>9.8000000000000007</c:v>
                </c:pt>
                <c:pt idx="30" formatCode="#,##0.0000">
                  <c:v>8.5</c:v>
                </c:pt>
                <c:pt idx="33" formatCode="#,##0.0000">
                  <c:v>8.3000000000000007</c:v>
                </c:pt>
                <c:pt idx="36" formatCode="#,##0.0000">
                  <c:v>7.3</c:v>
                </c:pt>
                <c:pt idx="39" formatCode="#,##0.0000">
                  <c:v>6.7</c:v>
                </c:pt>
                <c:pt idx="42" formatCode="#,##0.0000">
                  <c:v>7.9</c:v>
                </c:pt>
                <c:pt idx="45" formatCode="#,##0.0000">
                  <c:v>9.3000000000000007</c:v>
                </c:pt>
                <c:pt idx="48" formatCode="#,##0.0000">
                  <c:v>8.8000000000000007</c:v>
                </c:pt>
                <c:pt idx="51" formatCode="#,##0.0000">
                  <c:v>7.4</c:v>
                </c:pt>
                <c:pt idx="54" formatCode="#,##0.0000">
                  <c:v>7.5</c:v>
                </c:pt>
                <c:pt idx="57" formatCode="#,##0.0000">
                  <c:v>6.7</c:v>
                </c:pt>
                <c:pt idx="60" formatCode="#,##0.0000">
                  <c:v>8.8000000000000007</c:v>
                </c:pt>
                <c:pt idx="63" formatCode="#,##0.0000">
                  <c:v>8.6</c:v>
                </c:pt>
                <c:pt idx="66" formatCode="#,##0.0000">
                  <c:v>8.6999999999999993</c:v>
                </c:pt>
                <c:pt idx="69" formatCode="#,##0.0000">
                  <c:v>7.5</c:v>
                </c:pt>
                <c:pt idx="72" formatCode="#,##0.0000">
                  <c:v>9.3000000000000007</c:v>
                </c:pt>
                <c:pt idx="75" formatCode="#,##0.0000">
                  <c:v>8.3000000000000007</c:v>
                </c:pt>
                <c:pt idx="78" formatCode="#,##0.0000">
                  <c:v>8.1999999999999993</c:v>
                </c:pt>
                <c:pt idx="81" formatCode="#,##0.0000">
                  <c:v>7.4</c:v>
                </c:pt>
                <c:pt idx="84" formatCode="#,##0.0000">
                  <c:v>8.6999999999999993</c:v>
                </c:pt>
                <c:pt idx="87" formatCode="#,##0.0000">
                  <c:v>8.6999999999999993</c:v>
                </c:pt>
                <c:pt idx="90" formatCode="#,##0.0000">
                  <c:v>9.6</c:v>
                </c:pt>
                <c:pt idx="93" formatCode="#,##0.0000">
                  <c:v>9.4</c:v>
                </c:pt>
                <c:pt idx="96" formatCode="#,##0.0000">
                  <c:v>10.7</c:v>
                </c:pt>
                <c:pt idx="99" formatCode="#,##0.0000">
                  <c:v>8.6999999999999993</c:v>
                </c:pt>
                <c:pt idx="102" formatCode="#,##0.0000">
                  <c:v>10.9</c:v>
                </c:pt>
                <c:pt idx="105" formatCode="#,##0.0000">
                  <c:v>9.6999999999999993</c:v>
                </c:pt>
                <c:pt idx="108" formatCode="#,##0.0000">
                  <c:v>10.6</c:v>
                </c:pt>
                <c:pt idx="111" formatCode="#,##0.0000">
                  <c:v>10.8</c:v>
                </c:pt>
                <c:pt idx="114" formatCode="#,##0.0000">
                  <c:v>9.8000000000000007</c:v>
                </c:pt>
                <c:pt idx="117" formatCode="#,##0.0000">
                  <c:v>9.1999999999999993</c:v>
                </c:pt>
                <c:pt idx="120" formatCode="#,##0.0000">
                  <c:v>11.1</c:v>
                </c:pt>
                <c:pt idx="123" formatCode="#,##0.0000">
                  <c:v>10.9</c:v>
                </c:pt>
                <c:pt idx="126" formatCode="#,##0.0000">
                  <c:v>11.3</c:v>
                </c:pt>
                <c:pt idx="129" formatCode="#,##0.0000">
                  <c:v>11.9</c:v>
                </c:pt>
                <c:pt idx="132" formatCode="#,##0.0000">
                  <c:v>12.4</c:v>
                </c:pt>
                <c:pt idx="135" formatCode="#,##0.0000">
                  <c:v>13.8</c:v>
                </c:pt>
                <c:pt idx="138" formatCode="#,##0.0000">
                  <c:v>12.2</c:v>
                </c:pt>
                <c:pt idx="141" formatCode="#,##0.0000">
                  <c:v>12.4</c:v>
                </c:pt>
                <c:pt idx="144" formatCode="#,##0.0000">
                  <c:v>14.1</c:v>
                </c:pt>
                <c:pt idx="147" formatCode="#,##0.0000">
                  <c:v>14.9</c:v>
                </c:pt>
                <c:pt idx="150" formatCode="#,##0.0000">
                  <c:v>14.5</c:v>
                </c:pt>
                <c:pt idx="153" formatCode="#,##0.0000">
                  <c:v>13.3</c:v>
                </c:pt>
                <c:pt idx="156" formatCode="#,##0.0000">
                  <c:v>11.3</c:v>
                </c:pt>
                <c:pt idx="159" formatCode="#,##0.0000">
                  <c:v>10.7</c:v>
                </c:pt>
                <c:pt idx="162" formatCode="#,##0.0000">
                  <c:v>9.5</c:v>
                </c:pt>
                <c:pt idx="165" formatCode="#,##0.0000">
                  <c:v>6.9</c:v>
                </c:pt>
                <c:pt idx="168" formatCode="#,##0.0000">
                  <c:v>6.6</c:v>
                </c:pt>
                <c:pt idx="171" formatCode="#,##0.0000">
                  <c:v>8.4</c:v>
                </c:pt>
                <c:pt idx="174" formatCode="#,##0.0000">
                  <c:v>9.9</c:v>
                </c:pt>
                <c:pt idx="177" formatCode="#,##0.0000">
                  <c:v>11.9</c:v>
                </c:pt>
                <c:pt idx="180" formatCode="#,##0.0000">
                  <c:v>12.4</c:v>
                </c:pt>
                <c:pt idx="183" formatCode="#,##0.0000">
                  <c:v>10.4</c:v>
                </c:pt>
                <c:pt idx="186" formatCode="#,##0.0000">
                  <c:v>9.9</c:v>
                </c:pt>
                <c:pt idx="189" formatCode="#,##0.0000">
                  <c:v>9.6999999999999993</c:v>
                </c:pt>
                <c:pt idx="192" formatCode="#,##0.0000">
                  <c:v>10.199999999999999</c:v>
                </c:pt>
                <c:pt idx="195" formatCode="#,##0.0000">
                  <c:v>9.8000000000000007</c:v>
                </c:pt>
                <c:pt idx="198" formatCode="#,##0.0000">
                  <c:v>9.1</c:v>
                </c:pt>
                <c:pt idx="201" formatCode="#,##0.0000">
                  <c:v>8.9</c:v>
                </c:pt>
                <c:pt idx="204" formatCode="#,##0.0000">
                  <c:v>8</c:v>
                </c:pt>
                <c:pt idx="207" formatCode="#,##0.0000">
                  <c:v>7.4</c:v>
                </c:pt>
                <c:pt idx="210" formatCode="#,##0.0000">
                  <c:v>7.4</c:v>
                </c:pt>
                <c:pt idx="213" formatCode="#,##0.0000">
                  <c:v>8</c:v>
                </c:pt>
                <c:pt idx="216" formatCode="#,##0.0000">
                  <c:v>7.8</c:v>
                </c:pt>
                <c:pt idx="219" formatCode="#,##0.0000">
                  <c:v>7.5</c:v>
                </c:pt>
                <c:pt idx="222" formatCode="#,##0.0000">
                  <c:v>7.9</c:v>
                </c:pt>
                <c:pt idx="225" formatCode="#,##0.0000">
                  <c:v>7.6</c:v>
                </c:pt>
                <c:pt idx="228" formatCode="#,##0.0000">
                  <c:v>7.4</c:v>
                </c:pt>
                <c:pt idx="231" formatCode="#,##0.0000">
                  <c:v>7.5</c:v>
                </c:pt>
                <c:pt idx="234" formatCode="#,##0.0000">
                  <c:v>7.3</c:v>
                </c:pt>
                <c:pt idx="237" formatCode="#,##0.0000">
                  <c:v>7.3</c:v>
                </c:pt>
                <c:pt idx="240" formatCode="#,##0.0000">
                  <c:v>7</c:v>
                </c:pt>
              </c:numCache>
            </c:numRef>
          </c:val>
          <c:smooth val="0"/>
        </c:ser>
        <c:dLbls>
          <c:showLegendKey val="0"/>
          <c:showVal val="0"/>
          <c:showCatName val="0"/>
          <c:showSerName val="0"/>
          <c:showPercent val="0"/>
          <c:showBubbleSize val="0"/>
        </c:dLbls>
        <c:marker val="1"/>
        <c:smooth val="0"/>
        <c:axId val="216678400"/>
        <c:axId val="186915584"/>
      </c:lineChart>
      <c:dateAx>
        <c:axId val="216676352"/>
        <c:scaling>
          <c:orientation val="minMax"/>
        </c:scaling>
        <c:delete val="0"/>
        <c:axPos val="b"/>
        <c:numFmt formatCode="yy\-mm" sourceLinked="0"/>
        <c:majorTickMark val="out"/>
        <c:minorTickMark val="none"/>
        <c:tickLblPos val="nextTo"/>
        <c:crossAx val="186915008"/>
        <c:crossesAt val="50"/>
        <c:auto val="1"/>
        <c:lblOffset val="100"/>
        <c:baseTimeUnit val="months"/>
      </c:dateAx>
      <c:valAx>
        <c:axId val="186915008"/>
        <c:scaling>
          <c:orientation val="minMax"/>
          <c:min val="50"/>
        </c:scaling>
        <c:delete val="0"/>
        <c:axPos val="l"/>
        <c:majorGridlines/>
        <c:title>
          <c:tx>
            <c:rich>
              <a:bodyPr/>
              <a:lstStyle/>
              <a:p>
                <a:pPr>
                  <a:defRPr sz="1100" b="0" i="0" u="none" strike="noStrike" baseline="0">
                    <a:solidFill>
                      <a:srgbClr val="000000"/>
                    </a:solidFill>
                    <a:latin typeface="宋体"/>
                    <a:ea typeface="宋体"/>
                    <a:cs typeface="宋体"/>
                  </a:defRPr>
                </a:pPr>
                <a:endParaRPr lang="zh-CN" altLang="en-US"/>
              </a:p>
            </c:rich>
          </c:tx>
          <c:layout/>
          <c:overlay val="0"/>
        </c:title>
        <c:numFmt formatCode="#,##0" sourceLinked="0"/>
        <c:majorTickMark val="out"/>
        <c:minorTickMark val="none"/>
        <c:tickLblPos val="low"/>
        <c:crossAx val="216676352"/>
        <c:crosses val="autoZero"/>
        <c:crossBetween val="between"/>
      </c:valAx>
      <c:dateAx>
        <c:axId val="216678400"/>
        <c:scaling>
          <c:orientation val="minMax"/>
        </c:scaling>
        <c:delete val="1"/>
        <c:axPos val="b"/>
        <c:numFmt formatCode="yy\-mm" sourceLinked="1"/>
        <c:majorTickMark val="out"/>
        <c:minorTickMark val="none"/>
        <c:tickLblPos val="nextTo"/>
        <c:crossAx val="186915584"/>
        <c:crosses val="autoZero"/>
        <c:auto val="1"/>
        <c:lblOffset val="100"/>
        <c:baseTimeUnit val="months"/>
      </c:dateAx>
      <c:valAx>
        <c:axId val="186915584"/>
        <c:scaling>
          <c:orientation val="minMax"/>
          <c:min val="6"/>
        </c:scaling>
        <c:delete val="0"/>
        <c:axPos val="r"/>
        <c:numFmt formatCode="#,##0" sourceLinked="0"/>
        <c:majorTickMark val="out"/>
        <c:minorTickMark val="none"/>
        <c:tickLblPos val="nextTo"/>
        <c:crossAx val="216678400"/>
        <c:crosses val="max"/>
        <c:crossBetween val="between"/>
      </c:valAx>
      <c:spPr>
        <a:noFill/>
        <a:ln w="25400">
          <a:noFill/>
        </a:ln>
      </c:spPr>
    </c:plotArea>
    <c:legend>
      <c:legendPos val="b"/>
      <c:layout/>
      <c:overlay val="0"/>
    </c:legend>
    <c:plotVisOnly val="1"/>
    <c:dispBlanksAs val="span"/>
    <c:showDLblsOverMax val="0"/>
  </c:chart>
  <c:spPr>
    <a:ln>
      <a:no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zh-CN" dirty="0" smtClean="0"/>
              <a:t>Business Climate</a:t>
            </a:r>
            <a:r>
              <a:rPr lang="en-US" altLang="zh-CN" baseline="0" dirty="0" smtClean="0"/>
              <a:t> Index</a:t>
            </a:r>
            <a:r>
              <a:rPr lang="zh-CN" altLang="en-US" dirty="0" smtClean="0"/>
              <a:t> </a:t>
            </a:r>
            <a:endParaRPr lang="en-US" altLang="zh-CN" dirty="0" smtClean="0"/>
          </a:p>
          <a:p>
            <a:pPr>
              <a:defRPr/>
            </a:pPr>
            <a:r>
              <a:rPr lang="en-US" altLang="zh-CN" sz="1200" b="0" dirty="0" smtClean="0"/>
              <a:t>(published by the</a:t>
            </a:r>
            <a:r>
              <a:rPr lang="en-US" altLang="zh-CN" sz="1200" b="0" baseline="0" dirty="0" smtClean="0"/>
              <a:t> National Bureau of Statistics and the Central Bank respectively)</a:t>
            </a:r>
            <a:endParaRPr lang="zh-CN" altLang="en-US" sz="1200" b="0" dirty="0"/>
          </a:p>
        </c:rich>
      </c:tx>
      <c:layout/>
      <c:overlay val="0"/>
    </c:title>
    <c:autoTitleDeleted val="0"/>
    <c:plotArea>
      <c:layout/>
      <c:lineChart>
        <c:grouping val="standard"/>
        <c:varyColors val="0"/>
        <c:ser>
          <c:idx val="0"/>
          <c:order val="0"/>
          <c:tx>
            <c:v>国统局</c:v>
          </c:tx>
          <c:marker>
            <c:symbol val="none"/>
          </c:marker>
          <c:cat>
            <c:numRef>
              <c:f>Sheet1!$A$2:$A$49</c:f>
              <c:numCache>
                <c:formatCode>yy\-mm</c:formatCode>
                <c:ptCount val="48"/>
                <c:pt idx="0">
                  <c:v>37802</c:v>
                </c:pt>
                <c:pt idx="1">
                  <c:v>37894</c:v>
                </c:pt>
                <c:pt idx="2">
                  <c:v>37986</c:v>
                </c:pt>
                <c:pt idx="3">
                  <c:v>38077</c:v>
                </c:pt>
                <c:pt idx="4">
                  <c:v>38168</c:v>
                </c:pt>
                <c:pt idx="5">
                  <c:v>38260</c:v>
                </c:pt>
                <c:pt idx="6">
                  <c:v>38352</c:v>
                </c:pt>
                <c:pt idx="7">
                  <c:v>38442</c:v>
                </c:pt>
                <c:pt idx="8">
                  <c:v>38533</c:v>
                </c:pt>
                <c:pt idx="9">
                  <c:v>38625</c:v>
                </c:pt>
                <c:pt idx="10">
                  <c:v>38717</c:v>
                </c:pt>
                <c:pt idx="11">
                  <c:v>38807</c:v>
                </c:pt>
                <c:pt idx="12">
                  <c:v>38898</c:v>
                </c:pt>
                <c:pt idx="13">
                  <c:v>38990</c:v>
                </c:pt>
                <c:pt idx="14">
                  <c:v>39082</c:v>
                </c:pt>
                <c:pt idx="15">
                  <c:v>39172</c:v>
                </c:pt>
                <c:pt idx="16">
                  <c:v>39263</c:v>
                </c:pt>
                <c:pt idx="17">
                  <c:v>39355</c:v>
                </c:pt>
                <c:pt idx="18">
                  <c:v>39447</c:v>
                </c:pt>
                <c:pt idx="19">
                  <c:v>39538</c:v>
                </c:pt>
                <c:pt idx="20">
                  <c:v>39629</c:v>
                </c:pt>
                <c:pt idx="21">
                  <c:v>39721</c:v>
                </c:pt>
                <c:pt idx="22">
                  <c:v>39813</c:v>
                </c:pt>
                <c:pt idx="23">
                  <c:v>39903</c:v>
                </c:pt>
                <c:pt idx="24">
                  <c:v>39994</c:v>
                </c:pt>
                <c:pt idx="25">
                  <c:v>40086</c:v>
                </c:pt>
                <c:pt idx="26">
                  <c:v>40178</c:v>
                </c:pt>
                <c:pt idx="27">
                  <c:v>40268</c:v>
                </c:pt>
                <c:pt idx="28">
                  <c:v>40359</c:v>
                </c:pt>
                <c:pt idx="29">
                  <c:v>40451</c:v>
                </c:pt>
                <c:pt idx="30">
                  <c:v>40543</c:v>
                </c:pt>
                <c:pt idx="31">
                  <c:v>40633</c:v>
                </c:pt>
                <c:pt idx="32">
                  <c:v>40724</c:v>
                </c:pt>
                <c:pt idx="33">
                  <c:v>40816</c:v>
                </c:pt>
                <c:pt idx="34">
                  <c:v>40908</c:v>
                </c:pt>
                <c:pt idx="35">
                  <c:v>40999</c:v>
                </c:pt>
                <c:pt idx="36">
                  <c:v>41090</c:v>
                </c:pt>
                <c:pt idx="37">
                  <c:v>41182</c:v>
                </c:pt>
                <c:pt idx="38">
                  <c:v>41274</c:v>
                </c:pt>
                <c:pt idx="39">
                  <c:v>41364</c:v>
                </c:pt>
                <c:pt idx="40">
                  <c:v>41455</c:v>
                </c:pt>
                <c:pt idx="41">
                  <c:v>41547</c:v>
                </c:pt>
                <c:pt idx="42">
                  <c:v>41639</c:v>
                </c:pt>
                <c:pt idx="43">
                  <c:v>41729</c:v>
                </c:pt>
                <c:pt idx="44">
                  <c:v>41820</c:v>
                </c:pt>
                <c:pt idx="45">
                  <c:v>41912</c:v>
                </c:pt>
                <c:pt idx="46">
                  <c:v>42004</c:v>
                </c:pt>
                <c:pt idx="47">
                  <c:v>42094</c:v>
                </c:pt>
              </c:numCache>
            </c:numRef>
          </c:cat>
          <c:val>
            <c:numRef>
              <c:f>Sheet1!$B$2:$B$49</c:f>
              <c:numCache>
                <c:formatCode>#,##0.0000</c:formatCode>
                <c:ptCount val="48"/>
                <c:pt idx="0">
                  <c:v>116.6</c:v>
                </c:pt>
                <c:pt idx="1">
                  <c:v>132.94999999999999</c:v>
                </c:pt>
                <c:pt idx="2">
                  <c:v>135.97</c:v>
                </c:pt>
                <c:pt idx="3">
                  <c:v>135.9</c:v>
                </c:pt>
                <c:pt idx="4">
                  <c:v>134.43</c:v>
                </c:pt>
                <c:pt idx="5">
                  <c:v>134.59</c:v>
                </c:pt>
                <c:pt idx="6">
                  <c:v>134.72999999999999</c:v>
                </c:pt>
                <c:pt idx="7">
                  <c:v>132.46</c:v>
                </c:pt>
                <c:pt idx="8">
                  <c:v>131.71</c:v>
                </c:pt>
                <c:pt idx="9">
                  <c:v>132.04</c:v>
                </c:pt>
                <c:pt idx="10">
                  <c:v>131.69999999999999</c:v>
                </c:pt>
                <c:pt idx="11">
                  <c:v>131.5</c:v>
                </c:pt>
                <c:pt idx="12">
                  <c:v>135.9</c:v>
                </c:pt>
                <c:pt idx="13">
                  <c:v>136.69999999999999</c:v>
                </c:pt>
                <c:pt idx="14">
                  <c:v>139.4</c:v>
                </c:pt>
                <c:pt idx="15">
                  <c:v>139.69999999999999</c:v>
                </c:pt>
                <c:pt idx="16">
                  <c:v>146</c:v>
                </c:pt>
                <c:pt idx="17">
                  <c:v>144.69999999999999</c:v>
                </c:pt>
                <c:pt idx="18">
                  <c:v>143.6</c:v>
                </c:pt>
                <c:pt idx="19">
                  <c:v>136.19999999999999</c:v>
                </c:pt>
                <c:pt idx="20">
                  <c:v>137.4</c:v>
                </c:pt>
                <c:pt idx="21">
                  <c:v>128.6</c:v>
                </c:pt>
                <c:pt idx="22">
                  <c:v>107</c:v>
                </c:pt>
                <c:pt idx="23">
                  <c:v>105.6</c:v>
                </c:pt>
                <c:pt idx="24">
                  <c:v>115.9</c:v>
                </c:pt>
                <c:pt idx="25">
                  <c:v>124.4</c:v>
                </c:pt>
                <c:pt idx="26">
                  <c:v>130.6</c:v>
                </c:pt>
                <c:pt idx="27">
                  <c:v>132.9</c:v>
                </c:pt>
                <c:pt idx="28">
                  <c:v>135.9</c:v>
                </c:pt>
                <c:pt idx="29">
                  <c:v>137.9</c:v>
                </c:pt>
                <c:pt idx="30">
                  <c:v>138</c:v>
                </c:pt>
                <c:pt idx="31">
                  <c:v>140.30000000000001</c:v>
                </c:pt>
                <c:pt idx="32">
                  <c:v>137.9</c:v>
                </c:pt>
                <c:pt idx="33">
                  <c:v>135.6</c:v>
                </c:pt>
                <c:pt idx="34">
                  <c:v>127.8</c:v>
                </c:pt>
                <c:pt idx="35">
                  <c:v>127.3</c:v>
                </c:pt>
                <c:pt idx="36">
                  <c:v>126.9</c:v>
                </c:pt>
                <c:pt idx="37">
                  <c:v>122.8</c:v>
                </c:pt>
                <c:pt idx="38">
                  <c:v>124.4</c:v>
                </c:pt>
                <c:pt idx="39">
                  <c:v>125.6</c:v>
                </c:pt>
                <c:pt idx="40">
                  <c:v>120.6</c:v>
                </c:pt>
                <c:pt idx="41">
                  <c:v>121.5</c:v>
                </c:pt>
                <c:pt idx="42">
                  <c:v>119.5</c:v>
                </c:pt>
              </c:numCache>
            </c:numRef>
          </c:val>
          <c:smooth val="0"/>
        </c:ser>
        <c:dLbls>
          <c:showLegendKey val="0"/>
          <c:showVal val="0"/>
          <c:showCatName val="0"/>
          <c:showSerName val="0"/>
          <c:showPercent val="0"/>
          <c:showBubbleSize val="0"/>
        </c:dLbls>
        <c:marker val="1"/>
        <c:smooth val="0"/>
        <c:axId val="216855040"/>
        <c:axId val="186926784"/>
      </c:lineChart>
      <c:lineChart>
        <c:grouping val="standard"/>
        <c:varyColors val="0"/>
        <c:ser>
          <c:idx val="1"/>
          <c:order val="1"/>
          <c:tx>
            <c:v>央行(右)</c:v>
          </c:tx>
          <c:marker>
            <c:symbol val="none"/>
          </c:marker>
          <c:cat>
            <c:numRef>
              <c:f>Sheet1!$A$2:$A$49</c:f>
              <c:numCache>
                <c:formatCode>yy\-mm</c:formatCode>
                <c:ptCount val="48"/>
                <c:pt idx="0">
                  <c:v>37802</c:v>
                </c:pt>
                <c:pt idx="1">
                  <c:v>37894</c:v>
                </c:pt>
                <c:pt idx="2">
                  <c:v>37986</c:v>
                </c:pt>
                <c:pt idx="3">
                  <c:v>38077</c:v>
                </c:pt>
                <c:pt idx="4">
                  <c:v>38168</c:v>
                </c:pt>
                <c:pt idx="5">
                  <c:v>38260</c:v>
                </c:pt>
                <c:pt idx="6">
                  <c:v>38352</c:v>
                </c:pt>
                <c:pt idx="7">
                  <c:v>38442</c:v>
                </c:pt>
                <c:pt idx="8">
                  <c:v>38533</c:v>
                </c:pt>
                <c:pt idx="9">
                  <c:v>38625</c:v>
                </c:pt>
                <c:pt idx="10">
                  <c:v>38717</c:v>
                </c:pt>
                <c:pt idx="11">
                  <c:v>38807</c:v>
                </c:pt>
                <c:pt idx="12">
                  <c:v>38898</c:v>
                </c:pt>
                <c:pt idx="13">
                  <c:v>38990</c:v>
                </c:pt>
                <c:pt idx="14">
                  <c:v>39082</c:v>
                </c:pt>
                <c:pt idx="15">
                  <c:v>39172</c:v>
                </c:pt>
                <c:pt idx="16">
                  <c:v>39263</c:v>
                </c:pt>
                <c:pt idx="17">
                  <c:v>39355</c:v>
                </c:pt>
                <c:pt idx="18">
                  <c:v>39447</c:v>
                </c:pt>
                <c:pt idx="19">
                  <c:v>39538</c:v>
                </c:pt>
                <c:pt idx="20">
                  <c:v>39629</c:v>
                </c:pt>
                <c:pt idx="21">
                  <c:v>39721</c:v>
                </c:pt>
                <c:pt idx="22">
                  <c:v>39813</c:v>
                </c:pt>
                <c:pt idx="23">
                  <c:v>39903</c:v>
                </c:pt>
                <c:pt idx="24">
                  <c:v>39994</c:v>
                </c:pt>
                <c:pt idx="25">
                  <c:v>40086</c:v>
                </c:pt>
                <c:pt idx="26">
                  <c:v>40178</c:v>
                </c:pt>
                <c:pt idx="27">
                  <c:v>40268</c:v>
                </c:pt>
                <c:pt idx="28">
                  <c:v>40359</c:v>
                </c:pt>
                <c:pt idx="29">
                  <c:v>40451</c:v>
                </c:pt>
                <c:pt idx="30">
                  <c:v>40543</c:v>
                </c:pt>
                <c:pt idx="31">
                  <c:v>40633</c:v>
                </c:pt>
                <c:pt idx="32">
                  <c:v>40724</c:v>
                </c:pt>
                <c:pt idx="33">
                  <c:v>40816</c:v>
                </c:pt>
                <c:pt idx="34">
                  <c:v>40908</c:v>
                </c:pt>
                <c:pt idx="35">
                  <c:v>40999</c:v>
                </c:pt>
                <c:pt idx="36">
                  <c:v>41090</c:v>
                </c:pt>
                <c:pt idx="37">
                  <c:v>41182</c:v>
                </c:pt>
                <c:pt idx="38">
                  <c:v>41274</c:v>
                </c:pt>
                <c:pt idx="39">
                  <c:v>41364</c:v>
                </c:pt>
                <c:pt idx="40">
                  <c:v>41455</c:v>
                </c:pt>
                <c:pt idx="41">
                  <c:v>41547</c:v>
                </c:pt>
                <c:pt idx="42">
                  <c:v>41639</c:v>
                </c:pt>
                <c:pt idx="43">
                  <c:v>41729</c:v>
                </c:pt>
                <c:pt idx="44">
                  <c:v>41820</c:v>
                </c:pt>
                <c:pt idx="45">
                  <c:v>41912</c:v>
                </c:pt>
                <c:pt idx="46">
                  <c:v>42004</c:v>
                </c:pt>
                <c:pt idx="47">
                  <c:v>42094</c:v>
                </c:pt>
              </c:numCache>
            </c:numRef>
          </c:cat>
          <c:val>
            <c:numRef>
              <c:f>Sheet1!$C$2:$C$49</c:f>
              <c:numCache>
                <c:formatCode>#,##0.0000</c:formatCode>
                <c:ptCount val="48"/>
                <c:pt idx="0">
                  <c:v>57.05</c:v>
                </c:pt>
                <c:pt idx="1">
                  <c:v>58.05</c:v>
                </c:pt>
                <c:pt idx="2">
                  <c:v>59.85</c:v>
                </c:pt>
                <c:pt idx="3">
                  <c:v>58.95</c:v>
                </c:pt>
                <c:pt idx="4">
                  <c:v>58.85</c:v>
                </c:pt>
                <c:pt idx="5">
                  <c:v>59.2</c:v>
                </c:pt>
                <c:pt idx="6">
                  <c:v>61.4</c:v>
                </c:pt>
                <c:pt idx="7">
                  <c:v>59.3</c:v>
                </c:pt>
                <c:pt idx="8">
                  <c:v>60.35</c:v>
                </c:pt>
                <c:pt idx="9">
                  <c:v>62.2</c:v>
                </c:pt>
                <c:pt idx="10">
                  <c:v>63.3</c:v>
                </c:pt>
                <c:pt idx="11">
                  <c:v>62.1</c:v>
                </c:pt>
                <c:pt idx="12">
                  <c:v>63.6</c:v>
                </c:pt>
                <c:pt idx="13">
                  <c:v>64</c:v>
                </c:pt>
                <c:pt idx="14">
                  <c:v>65.349999999999994</c:v>
                </c:pt>
                <c:pt idx="15">
                  <c:v>65.150000000000006</c:v>
                </c:pt>
                <c:pt idx="16">
                  <c:v>66.2</c:v>
                </c:pt>
                <c:pt idx="17">
                  <c:v>67</c:v>
                </c:pt>
                <c:pt idx="18">
                  <c:v>72.8</c:v>
                </c:pt>
                <c:pt idx="19">
                  <c:v>69.78</c:v>
                </c:pt>
                <c:pt idx="20">
                  <c:v>70.56</c:v>
                </c:pt>
                <c:pt idx="21">
                  <c:v>67.959999999999994</c:v>
                </c:pt>
                <c:pt idx="22">
                  <c:v>58.53</c:v>
                </c:pt>
                <c:pt idx="23">
                  <c:v>55.11</c:v>
                </c:pt>
                <c:pt idx="24">
                  <c:v>58.11</c:v>
                </c:pt>
                <c:pt idx="25">
                  <c:v>60.94</c:v>
                </c:pt>
                <c:pt idx="26">
                  <c:v>64.37</c:v>
                </c:pt>
                <c:pt idx="27">
                  <c:v>67.27</c:v>
                </c:pt>
                <c:pt idx="28">
                  <c:v>68.790000000000006</c:v>
                </c:pt>
                <c:pt idx="29">
                  <c:v>70.27</c:v>
                </c:pt>
                <c:pt idx="30">
                  <c:v>71.36</c:v>
                </c:pt>
                <c:pt idx="31">
                  <c:v>71.14</c:v>
                </c:pt>
                <c:pt idx="32">
                  <c:v>70.63</c:v>
                </c:pt>
                <c:pt idx="33">
                  <c:v>69.290000000000006</c:v>
                </c:pt>
                <c:pt idx="34">
                  <c:v>67.489999999999995</c:v>
                </c:pt>
                <c:pt idx="35">
                  <c:v>64.400000000000006</c:v>
                </c:pt>
                <c:pt idx="36">
                  <c:v>63.7</c:v>
                </c:pt>
                <c:pt idx="37">
                  <c:v>61.1</c:v>
                </c:pt>
                <c:pt idx="38">
                  <c:v>61.8</c:v>
                </c:pt>
                <c:pt idx="39">
                  <c:v>62.6</c:v>
                </c:pt>
                <c:pt idx="40">
                  <c:v>57.1</c:v>
                </c:pt>
                <c:pt idx="41">
                  <c:v>56.3</c:v>
                </c:pt>
                <c:pt idx="42">
                  <c:v>58.1</c:v>
                </c:pt>
                <c:pt idx="43">
                  <c:v>55.3</c:v>
                </c:pt>
                <c:pt idx="44">
                  <c:v>55.4</c:v>
                </c:pt>
                <c:pt idx="45">
                  <c:v>54.9</c:v>
                </c:pt>
                <c:pt idx="46">
                  <c:v>54.5</c:v>
                </c:pt>
                <c:pt idx="47">
                  <c:v>52.8</c:v>
                </c:pt>
              </c:numCache>
            </c:numRef>
          </c:val>
          <c:smooth val="0"/>
        </c:ser>
        <c:dLbls>
          <c:showLegendKey val="0"/>
          <c:showVal val="0"/>
          <c:showCatName val="0"/>
          <c:showSerName val="0"/>
          <c:showPercent val="0"/>
          <c:showBubbleSize val="0"/>
        </c:dLbls>
        <c:marker val="1"/>
        <c:smooth val="0"/>
        <c:axId val="216856576"/>
        <c:axId val="186927360"/>
      </c:lineChart>
      <c:dateAx>
        <c:axId val="216855040"/>
        <c:scaling>
          <c:orientation val="minMax"/>
        </c:scaling>
        <c:delete val="0"/>
        <c:axPos val="b"/>
        <c:numFmt formatCode="yy\-mm" sourceLinked="0"/>
        <c:majorTickMark val="out"/>
        <c:minorTickMark val="none"/>
        <c:tickLblPos val="nextTo"/>
        <c:crossAx val="186926784"/>
        <c:crossesAt val="105"/>
        <c:auto val="1"/>
        <c:lblOffset val="100"/>
        <c:baseTimeUnit val="months"/>
      </c:dateAx>
      <c:valAx>
        <c:axId val="186926784"/>
        <c:scaling>
          <c:orientation val="minMax"/>
          <c:min val="105"/>
        </c:scaling>
        <c:delete val="0"/>
        <c:axPos val="l"/>
        <c:majorGridlines/>
        <c:title>
          <c:tx>
            <c:rich>
              <a:bodyPr/>
              <a:lstStyle/>
              <a:p>
                <a:pPr>
                  <a:defRPr sz="1100" b="0" i="0" u="none" strike="noStrike" baseline="0">
                    <a:solidFill>
                      <a:srgbClr val="000000"/>
                    </a:solidFill>
                    <a:latin typeface="宋体"/>
                    <a:ea typeface="宋体"/>
                    <a:cs typeface="宋体"/>
                  </a:defRPr>
                </a:pPr>
                <a:endParaRPr lang="zh-CN" altLang="en-US"/>
              </a:p>
            </c:rich>
          </c:tx>
          <c:layout/>
          <c:overlay val="0"/>
        </c:title>
        <c:numFmt formatCode="#,##0" sourceLinked="0"/>
        <c:majorTickMark val="out"/>
        <c:minorTickMark val="none"/>
        <c:tickLblPos val="low"/>
        <c:crossAx val="216855040"/>
        <c:crosses val="autoZero"/>
        <c:crossBetween val="between"/>
      </c:valAx>
      <c:dateAx>
        <c:axId val="216856576"/>
        <c:scaling>
          <c:orientation val="minMax"/>
        </c:scaling>
        <c:delete val="1"/>
        <c:axPos val="b"/>
        <c:numFmt formatCode="yy\-mm" sourceLinked="1"/>
        <c:majorTickMark val="out"/>
        <c:minorTickMark val="none"/>
        <c:tickLblPos val="nextTo"/>
        <c:crossAx val="186927360"/>
        <c:crosses val="autoZero"/>
        <c:auto val="1"/>
        <c:lblOffset val="100"/>
        <c:baseTimeUnit val="months"/>
      </c:dateAx>
      <c:valAx>
        <c:axId val="186927360"/>
        <c:scaling>
          <c:orientation val="minMax"/>
          <c:min val="52"/>
        </c:scaling>
        <c:delete val="0"/>
        <c:axPos val="r"/>
        <c:numFmt formatCode="#,##0" sourceLinked="0"/>
        <c:majorTickMark val="out"/>
        <c:minorTickMark val="none"/>
        <c:tickLblPos val="nextTo"/>
        <c:crossAx val="216856576"/>
        <c:crosses val="max"/>
        <c:crossBetween val="between"/>
      </c:valAx>
      <c:spPr>
        <a:noFill/>
        <a:ln w="25396">
          <a:noFill/>
        </a:ln>
      </c:spPr>
    </c:plotArea>
    <c:legend>
      <c:legendPos val="b"/>
      <c:layout/>
      <c:overlay val="0"/>
    </c:legend>
    <c:plotVisOnly val="1"/>
    <c:dispBlanksAs val="span"/>
    <c:showDLblsOverMax val="0"/>
  </c:chart>
  <c:spPr>
    <a:ln>
      <a:no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CA" altLang="zh-CN" dirty="0" smtClean="0"/>
              <a:t>China Entrepreneur Confidence Index </a:t>
            </a:r>
          </a:p>
          <a:p>
            <a:pPr>
              <a:defRPr/>
            </a:pPr>
            <a:r>
              <a:rPr lang="en-US" sz="1200" b="0" i="0" u="none" strike="noStrike" baseline="0" dirty="0" smtClean="0"/>
              <a:t>(published by the National Bureau of Statistics and the Central Bank respectively)</a:t>
            </a:r>
            <a:endParaRPr lang="zh-CN" altLang="en-US" dirty="0"/>
          </a:p>
        </c:rich>
      </c:tx>
      <c:layout/>
      <c:overlay val="0"/>
    </c:title>
    <c:autoTitleDeleted val="0"/>
    <c:plotArea>
      <c:layout/>
      <c:lineChart>
        <c:grouping val="standard"/>
        <c:varyColors val="0"/>
        <c:ser>
          <c:idx val="0"/>
          <c:order val="0"/>
          <c:tx>
            <c:v>国统局</c:v>
          </c:tx>
          <c:marker>
            <c:symbol val="none"/>
          </c:marker>
          <c:cat>
            <c:numRef>
              <c:f>Sheet1!$A$2:$A$49</c:f>
              <c:numCache>
                <c:formatCode>yy\-mm</c:formatCode>
                <c:ptCount val="48"/>
                <c:pt idx="0">
                  <c:v>37802</c:v>
                </c:pt>
                <c:pt idx="1">
                  <c:v>37894</c:v>
                </c:pt>
                <c:pt idx="2">
                  <c:v>37986</c:v>
                </c:pt>
                <c:pt idx="3">
                  <c:v>38077</c:v>
                </c:pt>
                <c:pt idx="4">
                  <c:v>38168</c:v>
                </c:pt>
                <c:pt idx="5">
                  <c:v>38260</c:v>
                </c:pt>
                <c:pt idx="6">
                  <c:v>38352</c:v>
                </c:pt>
                <c:pt idx="7">
                  <c:v>38442</c:v>
                </c:pt>
                <c:pt idx="8">
                  <c:v>38533</c:v>
                </c:pt>
                <c:pt idx="9">
                  <c:v>38625</c:v>
                </c:pt>
                <c:pt idx="10">
                  <c:v>38717</c:v>
                </c:pt>
                <c:pt idx="11">
                  <c:v>38807</c:v>
                </c:pt>
                <c:pt idx="12">
                  <c:v>38898</c:v>
                </c:pt>
                <c:pt idx="13">
                  <c:v>38990</c:v>
                </c:pt>
                <c:pt idx="14">
                  <c:v>39082</c:v>
                </c:pt>
                <c:pt idx="15">
                  <c:v>39172</c:v>
                </c:pt>
                <c:pt idx="16">
                  <c:v>39263</c:v>
                </c:pt>
                <c:pt idx="17">
                  <c:v>39355</c:v>
                </c:pt>
                <c:pt idx="18">
                  <c:v>39447</c:v>
                </c:pt>
                <c:pt idx="19">
                  <c:v>39538</c:v>
                </c:pt>
                <c:pt idx="20">
                  <c:v>39629</c:v>
                </c:pt>
                <c:pt idx="21">
                  <c:v>39721</c:v>
                </c:pt>
                <c:pt idx="22">
                  <c:v>39813</c:v>
                </c:pt>
                <c:pt idx="23">
                  <c:v>39903</c:v>
                </c:pt>
                <c:pt idx="24">
                  <c:v>39994</c:v>
                </c:pt>
                <c:pt idx="25">
                  <c:v>40086</c:v>
                </c:pt>
                <c:pt idx="26">
                  <c:v>40178</c:v>
                </c:pt>
                <c:pt idx="27">
                  <c:v>40268</c:v>
                </c:pt>
                <c:pt idx="28">
                  <c:v>40359</c:v>
                </c:pt>
                <c:pt idx="29">
                  <c:v>40451</c:v>
                </c:pt>
                <c:pt idx="30">
                  <c:v>40543</c:v>
                </c:pt>
                <c:pt idx="31">
                  <c:v>40633</c:v>
                </c:pt>
                <c:pt idx="32">
                  <c:v>40724</c:v>
                </c:pt>
                <c:pt idx="33">
                  <c:v>40816</c:v>
                </c:pt>
                <c:pt idx="34">
                  <c:v>40908</c:v>
                </c:pt>
                <c:pt idx="35">
                  <c:v>40999</c:v>
                </c:pt>
                <c:pt idx="36">
                  <c:v>41090</c:v>
                </c:pt>
                <c:pt idx="37">
                  <c:v>41182</c:v>
                </c:pt>
                <c:pt idx="38">
                  <c:v>41274</c:v>
                </c:pt>
                <c:pt idx="39">
                  <c:v>41364</c:v>
                </c:pt>
                <c:pt idx="40">
                  <c:v>41455</c:v>
                </c:pt>
                <c:pt idx="41">
                  <c:v>41547</c:v>
                </c:pt>
                <c:pt idx="42">
                  <c:v>41639</c:v>
                </c:pt>
                <c:pt idx="43">
                  <c:v>41729</c:v>
                </c:pt>
                <c:pt idx="44">
                  <c:v>41820</c:v>
                </c:pt>
                <c:pt idx="45">
                  <c:v>41912</c:v>
                </c:pt>
                <c:pt idx="46">
                  <c:v>42004</c:v>
                </c:pt>
                <c:pt idx="47">
                  <c:v>42094</c:v>
                </c:pt>
              </c:numCache>
            </c:numRef>
          </c:cat>
          <c:val>
            <c:numRef>
              <c:f>Sheet1!$B$2:$B$49</c:f>
              <c:numCache>
                <c:formatCode>#,##0.0000</c:formatCode>
                <c:ptCount val="48"/>
                <c:pt idx="0">
                  <c:v>115.37</c:v>
                </c:pt>
                <c:pt idx="1">
                  <c:v>129.63</c:v>
                </c:pt>
                <c:pt idx="2">
                  <c:v>133.71</c:v>
                </c:pt>
                <c:pt idx="3">
                  <c:v>138.84</c:v>
                </c:pt>
                <c:pt idx="4">
                  <c:v>131.44999999999999</c:v>
                </c:pt>
                <c:pt idx="5">
                  <c:v>132.53</c:v>
                </c:pt>
                <c:pt idx="6">
                  <c:v>130.81</c:v>
                </c:pt>
                <c:pt idx="7">
                  <c:v>135.85</c:v>
                </c:pt>
                <c:pt idx="8">
                  <c:v>128.5</c:v>
                </c:pt>
                <c:pt idx="9">
                  <c:v>127.58</c:v>
                </c:pt>
                <c:pt idx="10">
                  <c:v>125.4</c:v>
                </c:pt>
                <c:pt idx="11">
                  <c:v>133.1</c:v>
                </c:pt>
                <c:pt idx="12">
                  <c:v>132.5</c:v>
                </c:pt>
                <c:pt idx="13">
                  <c:v>132.6</c:v>
                </c:pt>
                <c:pt idx="14">
                  <c:v>135.30000000000001</c:v>
                </c:pt>
                <c:pt idx="15">
                  <c:v>142</c:v>
                </c:pt>
                <c:pt idx="16">
                  <c:v>143.1</c:v>
                </c:pt>
                <c:pt idx="17">
                  <c:v>143</c:v>
                </c:pt>
                <c:pt idx="18">
                  <c:v>139.6</c:v>
                </c:pt>
                <c:pt idx="19">
                  <c:v>140.6</c:v>
                </c:pt>
                <c:pt idx="20">
                  <c:v>134.80000000000001</c:v>
                </c:pt>
                <c:pt idx="21">
                  <c:v>123.8</c:v>
                </c:pt>
                <c:pt idx="22">
                  <c:v>94.6</c:v>
                </c:pt>
                <c:pt idx="23">
                  <c:v>101.1</c:v>
                </c:pt>
                <c:pt idx="24">
                  <c:v>110.2</c:v>
                </c:pt>
                <c:pt idx="25">
                  <c:v>120.1</c:v>
                </c:pt>
                <c:pt idx="26">
                  <c:v>127.7</c:v>
                </c:pt>
                <c:pt idx="27">
                  <c:v>135.5</c:v>
                </c:pt>
                <c:pt idx="28">
                  <c:v>133</c:v>
                </c:pt>
                <c:pt idx="29">
                  <c:v>135.9</c:v>
                </c:pt>
                <c:pt idx="30">
                  <c:v>137</c:v>
                </c:pt>
                <c:pt idx="31">
                  <c:v>138.9</c:v>
                </c:pt>
                <c:pt idx="32">
                  <c:v>132.4</c:v>
                </c:pt>
                <c:pt idx="33">
                  <c:v>130</c:v>
                </c:pt>
                <c:pt idx="34">
                  <c:v>120.9</c:v>
                </c:pt>
                <c:pt idx="35">
                  <c:v>123</c:v>
                </c:pt>
                <c:pt idx="36">
                  <c:v>121.2</c:v>
                </c:pt>
                <c:pt idx="37">
                  <c:v>116.5</c:v>
                </c:pt>
                <c:pt idx="38">
                  <c:v>120.4</c:v>
                </c:pt>
                <c:pt idx="39">
                  <c:v>122.4</c:v>
                </c:pt>
                <c:pt idx="40">
                  <c:v>117</c:v>
                </c:pt>
                <c:pt idx="41">
                  <c:v>119.5</c:v>
                </c:pt>
                <c:pt idx="42">
                  <c:v>117.1</c:v>
                </c:pt>
              </c:numCache>
            </c:numRef>
          </c:val>
          <c:smooth val="0"/>
        </c:ser>
        <c:dLbls>
          <c:showLegendKey val="0"/>
          <c:showVal val="0"/>
          <c:showCatName val="0"/>
          <c:showSerName val="0"/>
          <c:showPercent val="0"/>
          <c:showBubbleSize val="0"/>
        </c:dLbls>
        <c:marker val="1"/>
        <c:smooth val="0"/>
        <c:axId val="216855552"/>
        <c:axId val="186929664"/>
      </c:lineChart>
      <c:lineChart>
        <c:grouping val="standard"/>
        <c:varyColors val="0"/>
        <c:ser>
          <c:idx val="1"/>
          <c:order val="1"/>
          <c:tx>
            <c:v>央行(右)</c:v>
          </c:tx>
          <c:marker>
            <c:symbol val="none"/>
          </c:marker>
          <c:cat>
            <c:numRef>
              <c:f>Sheet1!$A$2:$A$49</c:f>
              <c:numCache>
                <c:formatCode>yy\-mm</c:formatCode>
                <c:ptCount val="48"/>
                <c:pt idx="0">
                  <c:v>37802</c:v>
                </c:pt>
                <c:pt idx="1">
                  <c:v>37894</c:v>
                </c:pt>
                <c:pt idx="2">
                  <c:v>37986</c:v>
                </c:pt>
                <c:pt idx="3">
                  <c:v>38077</c:v>
                </c:pt>
                <c:pt idx="4">
                  <c:v>38168</c:v>
                </c:pt>
                <c:pt idx="5">
                  <c:v>38260</c:v>
                </c:pt>
                <c:pt idx="6">
                  <c:v>38352</c:v>
                </c:pt>
                <c:pt idx="7">
                  <c:v>38442</c:v>
                </c:pt>
                <c:pt idx="8">
                  <c:v>38533</c:v>
                </c:pt>
                <c:pt idx="9">
                  <c:v>38625</c:v>
                </c:pt>
                <c:pt idx="10">
                  <c:v>38717</c:v>
                </c:pt>
                <c:pt idx="11">
                  <c:v>38807</c:v>
                </c:pt>
                <c:pt idx="12">
                  <c:v>38898</c:v>
                </c:pt>
                <c:pt idx="13">
                  <c:v>38990</c:v>
                </c:pt>
                <c:pt idx="14">
                  <c:v>39082</c:v>
                </c:pt>
                <c:pt idx="15">
                  <c:v>39172</c:v>
                </c:pt>
                <c:pt idx="16">
                  <c:v>39263</c:v>
                </c:pt>
                <c:pt idx="17">
                  <c:v>39355</c:v>
                </c:pt>
                <c:pt idx="18">
                  <c:v>39447</c:v>
                </c:pt>
                <c:pt idx="19">
                  <c:v>39538</c:v>
                </c:pt>
                <c:pt idx="20">
                  <c:v>39629</c:v>
                </c:pt>
                <c:pt idx="21">
                  <c:v>39721</c:v>
                </c:pt>
                <c:pt idx="22">
                  <c:v>39813</c:v>
                </c:pt>
                <c:pt idx="23">
                  <c:v>39903</c:v>
                </c:pt>
                <c:pt idx="24">
                  <c:v>39994</c:v>
                </c:pt>
                <c:pt idx="25">
                  <c:v>40086</c:v>
                </c:pt>
                <c:pt idx="26">
                  <c:v>40178</c:v>
                </c:pt>
                <c:pt idx="27">
                  <c:v>40268</c:v>
                </c:pt>
                <c:pt idx="28">
                  <c:v>40359</c:v>
                </c:pt>
                <c:pt idx="29">
                  <c:v>40451</c:v>
                </c:pt>
                <c:pt idx="30">
                  <c:v>40543</c:v>
                </c:pt>
                <c:pt idx="31">
                  <c:v>40633</c:v>
                </c:pt>
                <c:pt idx="32">
                  <c:v>40724</c:v>
                </c:pt>
                <c:pt idx="33">
                  <c:v>40816</c:v>
                </c:pt>
                <c:pt idx="34">
                  <c:v>40908</c:v>
                </c:pt>
                <c:pt idx="35">
                  <c:v>40999</c:v>
                </c:pt>
                <c:pt idx="36">
                  <c:v>41090</c:v>
                </c:pt>
                <c:pt idx="37">
                  <c:v>41182</c:v>
                </c:pt>
                <c:pt idx="38">
                  <c:v>41274</c:v>
                </c:pt>
                <c:pt idx="39">
                  <c:v>41364</c:v>
                </c:pt>
                <c:pt idx="40">
                  <c:v>41455</c:v>
                </c:pt>
                <c:pt idx="41">
                  <c:v>41547</c:v>
                </c:pt>
                <c:pt idx="42">
                  <c:v>41639</c:v>
                </c:pt>
                <c:pt idx="43">
                  <c:v>41729</c:v>
                </c:pt>
                <c:pt idx="44">
                  <c:v>41820</c:v>
                </c:pt>
                <c:pt idx="45">
                  <c:v>41912</c:v>
                </c:pt>
                <c:pt idx="46">
                  <c:v>42004</c:v>
                </c:pt>
                <c:pt idx="47">
                  <c:v>42094</c:v>
                </c:pt>
              </c:numCache>
            </c:numRef>
          </c:cat>
          <c:val>
            <c:numRef>
              <c:f>Sheet1!$C$2:$C$49</c:f>
              <c:numCache>
                <c:formatCode>General</c:formatCode>
                <c:ptCount val="48"/>
                <c:pt idx="15" formatCode="#,##0.0000">
                  <c:v>88.5</c:v>
                </c:pt>
                <c:pt idx="16" formatCode="#,##0.0000">
                  <c:v>83.4</c:v>
                </c:pt>
                <c:pt idx="17" formatCode="#,##0.0000">
                  <c:v>77</c:v>
                </c:pt>
                <c:pt idx="18" formatCode="#,##0.0000">
                  <c:v>70.2</c:v>
                </c:pt>
                <c:pt idx="19" formatCode="#,##0.0000">
                  <c:v>70.81</c:v>
                </c:pt>
                <c:pt idx="20" formatCode="#,##0.0000">
                  <c:v>71.38</c:v>
                </c:pt>
                <c:pt idx="21" formatCode="#,##0.0000">
                  <c:v>70.33</c:v>
                </c:pt>
                <c:pt idx="22" formatCode="#,##0.0000">
                  <c:v>48.57</c:v>
                </c:pt>
                <c:pt idx="23" formatCode="#,##0.0000">
                  <c:v>48.84</c:v>
                </c:pt>
                <c:pt idx="24" formatCode="#,##0.0000">
                  <c:v>58.09</c:v>
                </c:pt>
                <c:pt idx="25" formatCode="#,##0.0000">
                  <c:v>67.59</c:v>
                </c:pt>
                <c:pt idx="26" formatCode="#,##0.0000">
                  <c:v>74.62</c:v>
                </c:pt>
                <c:pt idx="27" formatCode="#,##0.0000">
                  <c:v>79.489999999999995</c:v>
                </c:pt>
                <c:pt idx="28" formatCode="#,##0.0000">
                  <c:v>78.83</c:v>
                </c:pt>
                <c:pt idx="29" formatCode="#,##0.0000">
                  <c:v>79.45</c:v>
                </c:pt>
                <c:pt idx="30" formatCode="#,##0.0000">
                  <c:v>74.14</c:v>
                </c:pt>
                <c:pt idx="31" formatCode="#,##0.0000">
                  <c:v>76.290000000000006</c:v>
                </c:pt>
                <c:pt idx="32" formatCode="#,##0.0000">
                  <c:v>75.760000000000005</c:v>
                </c:pt>
                <c:pt idx="33" formatCode="#,##0.0000">
                  <c:v>70.2</c:v>
                </c:pt>
                <c:pt idx="34" formatCode="#,##0.0000">
                  <c:v>68.430000000000007</c:v>
                </c:pt>
                <c:pt idx="35" formatCode="#,##0.0000">
                  <c:v>70.2</c:v>
                </c:pt>
                <c:pt idx="36" formatCode="#,##0.0000">
                  <c:v>67.5</c:v>
                </c:pt>
                <c:pt idx="37" formatCode="#,##0.0000">
                  <c:v>59.2</c:v>
                </c:pt>
                <c:pt idx="38" formatCode="#,##0.0000">
                  <c:v>60.4</c:v>
                </c:pt>
                <c:pt idx="39" formatCode="#,##0.0000">
                  <c:v>68</c:v>
                </c:pt>
                <c:pt idx="40" formatCode="#,##0.0000">
                  <c:v>63.8</c:v>
                </c:pt>
                <c:pt idx="41" formatCode="#,##0.0000">
                  <c:v>62.8</c:v>
                </c:pt>
                <c:pt idx="42" formatCode="#,##0.0000">
                  <c:v>65.900000000000006</c:v>
                </c:pt>
                <c:pt idx="43" formatCode="#,##0.0000">
                  <c:v>67</c:v>
                </c:pt>
                <c:pt idx="44" formatCode="#,##0.0000">
                  <c:v>64.900000000000006</c:v>
                </c:pt>
                <c:pt idx="45" formatCode="#,##0.0000">
                  <c:v>63.6</c:v>
                </c:pt>
                <c:pt idx="46" formatCode="#,##0.0000">
                  <c:v>61</c:v>
                </c:pt>
                <c:pt idx="47" formatCode="#,##0.0000">
                  <c:v>59.2</c:v>
                </c:pt>
              </c:numCache>
            </c:numRef>
          </c:val>
          <c:smooth val="0"/>
        </c:ser>
        <c:dLbls>
          <c:showLegendKey val="0"/>
          <c:showVal val="0"/>
          <c:showCatName val="0"/>
          <c:showSerName val="0"/>
          <c:showPercent val="0"/>
          <c:showBubbleSize val="0"/>
        </c:dLbls>
        <c:marker val="1"/>
        <c:smooth val="0"/>
        <c:axId val="217063936"/>
        <c:axId val="186926208"/>
      </c:lineChart>
      <c:dateAx>
        <c:axId val="216855552"/>
        <c:scaling>
          <c:orientation val="minMax"/>
        </c:scaling>
        <c:delete val="0"/>
        <c:axPos val="b"/>
        <c:numFmt formatCode="yy\-mm" sourceLinked="0"/>
        <c:majorTickMark val="out"/>
        <c:minorTickMark val="none"/>
        <c:tickLblPos val="nextTo"/>
        <c:crossAx val="186929664"/>
        <c:crossesAt val="94"/>
        <c:auto val="1"/>
        <c:lblOffset val="100"/>
        <c:baseTimeUnit val="months"/>
      </c:dateAx>
      <c:valAx>
        <c:axId val="186929664"/>
        <c:scaling>
          <c:orientation val="minMax"/>
          <c:min val="94"/>
        </c:scaling>
        <c:delete val="0"/>
        <c:axPos val="l"/>
        <c:majorGridlines/>
        <c:title>
          <c:tx>
            <c:rich>
              <a:bodyPr/>
              <a:lstStyle/>
              <a:p>
                <a:pPr>
                  <a:defRPr sz="1100" b="0" i="0" u="none" strike="noStrike" baseline="0">
                    <a:solidFill>
                      <a:srgbClr val="000000"/>
                    </a:solidFill>
                    <a:latin typeface="宋体"/>
                    <a:ea typeface="宋体"/>
                    <a:cs typeface="宋体"/>
                  </a:defRPr>
                </a:pPr>
                <a:endParaRPr lang="zh-CN" altLang="en-US"/>
              </a:p>
            </c:rich>
          </c:tx>
          <c:layout/>
          <c:overlay val="0"/>
        </c:title>
        <c:numFmt formatCode="#,##0" sourceLinked="0"/>
        <c:majorTickMark val="out"/>
        <c:minorTickMark val="none"/>
        <c:tickLblPos val="low"/>
        <c:crossAx val="216855552"/>
        <c:crosses val="autoZero"/>
        <c:crossBetween val="between"/>
      </c:valAx>
      <c:dateAx>
        <c:axId val="217063936"/>
        <c:scaling>
          <c:orientation val="minMax"/>
        </c:scaling>
        <c:delete val="1"/>
        <c:axPos val="b"/>
        <c:numFmt formatCode="yy\-mm" sourceLinked="1"/>
        <c:majorTickMark val="out"/>
        <c:minorTickMark val="none"/>
        <c:tickLblPos val="nextTo"/>
        <c:crossAx val="186926208"/>
        <c:crosses val="autoZero"/>
        <c:auto val="1"/>
        <c:lblOffset val="100"/>
        <c:baseTimeUnit val="months"/>
      </c:dateAx>
      <c:valAx>
        <c:axId val="186926208"/>
        <c:scaling>
          <c:orientation val="minMax"/>
          <c:min val="48"/>
        </c:scaling>
        <c:delete val="0"/>
        <c:axPos val="r"/>
        <c:numFmt formatCode="#,##0" sourceLinked="0"/>
        <c:majorTickMark val="out"/>
        <c:minorTickMark val="none"/>
        <c:tickLblPos val="nextTo"/>
        <c:crossAx val="217063936"/>
        <c:crosses val="max"/>
        <c:crossBetween val="between"/>
      </c:valAx>
      <c:spPr>
        <a:noFill/>
        <a:ln w="25400">
          <a:noFill/>
        </a:ln>
      </c:spPr>
    </c:plotArea>
    <c:legend>
      <c:legendPos val="b"/>
      <c:layout/>
      <c:overlay val="0"/>
    </c:legend>
    <c:plotVisOnly val="1"/>
    <c:dispBlanksAs val="span"/>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dirty="0" smtClean="0"/>
              <a:t>Purchasing</a:t>
            </a:r>
            <a:r>
              <a:rPr lang="en-US" altLang="zh-CN" baseline="0" dirty="0" smtClean="0"/>
              <a:t> Managers’ Index</a:t>
            </a:r>
            <a:endParaRPr lang="zh-CN" altLang="en-US" dirty="0"/>
          </a:p>
        </c:rich>
      </c:tx>
      <c:layout/>
      <c:overlay val="0"/>
      <c:spPr>
        <a:noFill/>
        <a:ln w="25398">
          <a:noFill/>
        </a:ln>
      </c:spPr>
    </c:title>
    <c:autoTitleDeleted val="0"/>
    <c:plotArea>
      <c:layout/>
      <c:lineChart>
        <c:grouping val="standard"/>
        <c:varyColors val="0"/>
        <c:ser>
          <c:idx val="0"/>
          <c:order val="0"/>
          <c:tx>
            <c:strRef>
              <c:f>Sheet1!$H$200</c:f>
              <c:strCache>
                <c:ptCount val="1"/>
                <c:pt idx="0">
                  <c:v>PMI</c:v>
                </c:pt>
              </c:strCache>
            </c:strRef>
          </c:tx>
          <c:spPr>
            <a:ln w="28573" cap="rnd">
              <a:solidFill>
                <a:schemeClr val="accent1"/>
              </a:solidFill>
              <a:round/>
            </a:ln>
            <a:effectLst/>
          </c:spPr>
          <c:marker>
            <c:symbol val="none"/>
          </c:marker>
          <c:cat>
            <c:numRef>
              <c:f>Sheet1!$A$201:$A$325</c:f>
              <c:numCache>
                <c:formatCode>yyyy\-mm;@</c:formatCode>
                <c:ptCount val="125"/>
                <c:pt idx="0">
                  <c:v>38383</c:v>
                </c:pt>
                <c:pt idx="1">
                  <c:v>38411</c:v>
                </c:pt>
                <c:pt idx="2">
                  <c:v>38442</c:v>
                </c:pt>
                <c:pt idx="3">
                  <c:v>38472</c:v>
                </c:pt>
                <c:pt idx="4">
                  <c:v>38503</c:v>
                </c:pt>
                <c:pt idx="5">
                  <c:v>38533</c:v>
                </c:pt>
                <c:pt idx="6">
                  <c:v>38564</c:v>
                </c:pt>
                <c:pt idx="7">
                  <c:v>38595</c:v>
                </c:pt>
                <c:pt idx="8">
                  <c:v>38625</c:v>
                </c:pt>
                <c:pt idx="9">
                  <c:v>38656</c:v>
                </c:pt>
                <c:pt idx="10">
                  <c:v>38686</c:v>
                </c:pt>
                <c:pt idx="11">
                  <c:v>38717</c:v>
                </c:pt>
                <c:pt idx="12">
                  <c:v>38748</c:v>
                </c:pt>
                <c:pt idx="13">
                  <c:v>38776</c:v>
                </c:pt>
                <c:pt idx="14">
                  <c:v>38807</c:v>
                </c:pt>
                <c:pt idx="15">
                  <c:v>38837</c:v>
                </c:pt>
                <c:pt idx="16">
                  <c:v>38868</c:v>
                </c:pt>
                <c:pt idx="17">
                  <c:v>38898</c:v>
                </c:pt>
                <c:pt idx="18">
                  <c:v>38929</c:v>
                </c:pt>
                <c:pt idx="19">
                  <c:v>38960</c:v>
                </c:pt>
                <c:pt idx="20">
                  <c:v>38990</c:v>
                </c:pt>
                <c:pt idx="21">
                  <c:v>39021</c:v>
                </c:pt>
                <c:pt idx="22">
                  <c:v>39051</c:v>
                </c:pt>
                <c:pt idx="23">
                  <c:v>39082</c:v>
                </c:pt>
                <c:pt idx="24">
                  <c:v>39113</c:v>
                </c:pt>
                <c:pt idx="25">
                  <c:v>39141</c:v>
                </c:pt>
                <c:pt idx="26">
                  <c:v>39172</c:v>
                </c:pt>
                <c:pt idx="27">
                  <c:v>39202</c:v>
                </c:pt>
                <c:pt idx="28">
                  <c:v>39233</c:v>
                </c:pt>
                <c:pt idx="29">
                  <c:v>39263</c:v>
                </c:pt>
                <c:pt idx="30">
                  <c:v>39294</c:v>
                </c:pt>
                <c:pt idx="31">
                  <c:v>39325</c:v>
                </c:pt>
                <c:pt idx="32">
                  <c:v>39355</c:v>
                </c:pt>
                <c:pt idx="33">
                  <c:v>39386</c:v>
                </c:pt>
                <c:pt idx="34">
                  <c:v>39416</c:v>
                </c:pt>
                <c:pt idx="35">
                  <c:v>39447</c:v>
                </c:pt>
                <c:pt idx="36">
                  <c:v>39478</c:v>
                </c:pt>
                <c:pt idx="37">
                  <c:v>39507</c:v>
                </c:pt>
                <c:pt idx="38">
                  <c:v>39538</c:v>
                </c:pt>
                <c:pt idx="39">
                  <c:v>39568</c:v>
                </c:pt>
                <c:pt idx="40">
                  <c:v>39599</c:v>
                </c:pt>
                <c:pt idx="41">
                  <c:v>39629</c:v>
                </c:pt>
                <c:pt idx="42">
                  <c:v>39660</c:v>
                </c:pt>
                <c:pt idx="43">
                  <c:v>39691</c:v>
                </c:pt>
                <c:pt idx="44">
                  <c:v>39721</c:v>
                </c:pt>
                <c:pt idx="45">
                  <c:v>39752</c:v>
                </c:pt>
                <c:pt idx="46">
                  <c:v>39782</c:v>
                </c:pt>
                <c:pt idx="47">
                  <c:v>39813</c:v>
                </c:pt>
                <c:pt idx="48">
                  <c:v>39844</c:v>
                </c:pt>
                <c:pt idx="49">
                  <c:v>39872</c:v>
                </c:pt>
                <c:pt idx="50">
                  <c:v>39903</c:v>
                </c:pt>
                <c:pt idx="51">
                  <c:v>39933</c:v>
                </c:pt>
                <c:pt idx="52">
                  <c:v>39964</c:v>
                </c:pt>
                <c:pt idx="53">
                  <c:v>39994</c:v>
                </c:pt>
                <c:pt idx="54">
                  <c:v>40025</c:v>
                </c:pt>
                <c:pt idx="55">
                  <c:v>40056</c:v>
                </c:pt>
                <c:pt idx="56">
                  <c:v>40086</c:v>
                </c:pt>
                <c:pt idx="57">
                  <c:v>40117</c:v>
                </c:pt>
                <c:pt idx="58">
                  <c:v>40147</c:v>
                </c:pt>
                <c:pt idx="59">
                  <c:v>40178</c:v>
                </c:pt>
                <c:pt idx="60">
                  <c:v>40209</c:v>
                </c:pt>
                <c:pt idx="61">
                  <c:v>40237</c:v>
                </c:pt>
                <c:pt idx="62">
                  <c:v>40268</c:v>
                </c:pt>
                <c:pt idx="63">
                  <c:v>40298</c:v>
                </c:pt>
                <c:pt idx="64">
                  <c:v>40329</c:v>
                </c:pt>
                <c:pt idx="65">
                  <c:v>40359</c:v>
                </c:pt>
                <c:pt idx="66">
                  <c:v>40390</c:v>
                </c:pt>
                <c:pt idx="67">
                  <c:v>40421</c:v>
                </c:pt>
                <c:pt idx="68">
                  <c:v>40451</c:v>
                </c:pt>
                <c:pt idx="69">
                  <c:v>40482</c:v>
                </c:pt>
                <c:pt idx="70">
                  <c:v>40512</c:v>
                </c:pt>
                <c:pt idx="71">
                  <c:v>40543</c:v>
                </c:pt>
                <c:pt idx="72">
                  <c:v>40574</c:v>
                </c:pt>
                <c:pt idx="73">
                  <c:v>40602</c:v>
                </c:pt>
                <c:pt idx="74">
                  <c:v>40633</c:v>
                </c:pt>
                <c:pt idx="75">
                  <c:v>40663</c:v>
                </c:pt>
                <c:pt idx="76">
                  <c:v>40694</c:v>
                </c:pt>
                <c:pt idx="77">
                  <c:v>40724</c:v>
                </c:pt>
                <c:pt idx="78">
                  <c:v>40755</c:v>
                </c:pt>
                <c:pt idx="79">
                  <c:v>40786</c:v>
                </c:pt>
                <c:pt idx="80">
                  <c:v>40816</c:v>
                </c:pt>
                <c:pt idx="81">
                  <c:v>40847</c:v>
                </c:pt>
                <c:pt idx="82">
                  <c:v>40877</c:v>
                </c:pt>
                <c:pt idx="83">
                  <c:v>40908</c:v>
                </c:pt>
                <c:pt idx="84">
                  <c:v>40939</c:v>
                </c:pt>
                <c:pt idx="85">
                  <c:v>40968</c:v>
                </c:pt>
                <c:pt idx="86">
                  <c:v>40999</c:v>
                </c:pt>
                <c:pt idx="87">
                  <c:v>41029</c:v>
                </c:pt>
                <c:pt idx="88">
                  <c:v>41060</c:v>
                </c:pt>
                <c:pt idx="89">
                  <c:v>41090</c:v>
                </c:pt>
                <c:pt idx="90">
                  <c:v>41121</c:v>
                </c:pt>
                <c:pt idx="91">
                  <c:v>41152</c:v>
                </c:pt>
                <c:pt idx="92">
                  <c:v>41182</c:v>
                </c:pt>
                <c:pt idx="93">
                  <c:v>41213</c:v>
                </c:pt>
                <c:pt idx="94">
                  <c:v>41243</c:v>
                </c:pt>
                <c:pt idx="95">
                  <c:v>41274</c:v>
                </c:pt>
                <c:pt idx="96">
                  <c:v>41305</c:v>
                </c:pt>
                <c:pt idx="97">
                  <c:v>41333</c:v>
                </c:pt>
                <c:pt idx="98">
                  <c:v>41364</c:v>
                </c:pt>
                <c:pt idx="99">
                  <c:v>41394</c:v>
                </c:pt>
                <c:pt idx="100">
                  <c:v>41425</c:v>
                </c:pt>
                <c:pt idx="101">
                  <c:v>41455</c:v>
                </c:pt>
                <c:pt idx="102">
                  <c:v>41486</c:v>
                </c:pt>
                <c:pt idx="103">
                  <c:v>41517</c:v>
                </c:pt>
                <c:pt idx="104">
                  <c:v>41547</c:v>
                </c:pt>
                <c:pt idx="105">
                  <c:v>41578</c:v>
                </c:pt>
                <c:pt idx="106">
                  <c:v>41608</c:v>
                </c:pt>
                <c:pt idx="107">
                  <c:v>41639</c:v>
                </c:pt>
                <c:pt idx="108">
                  <c:v>41670</c:v>
                </c:pt>
                <c:pt idx="109">
                  <c:v>41698</c:v>
                </c:pt>
                <c:pt idx="110">
                  <c:v>41729</c:v>
                </c:pt>
                <c:pt idx="111">
                  <c:v>41759</c:v>
                </c:pt>
                <c:pt idx="112">
                  <c:v>41790</c:v>
                </c:pt>
                <c:pt idx="113">
                  <c:v>41820</c:v>
                </c:pt>
                <c:pt idx="114">
                  <c:v>41851</c:v>
                </c:pt>
                <c:pt idx="115">
                  <c:v>41882</c:v>
                </c:pt>
                <c:pt idx="116">
                  <c:v>41912</c:v>
                </c:pt>
                <c:pt idx="117">
                  <c:v>41943</c:v>
                </c:pt>
                <c:pt idx="118">
                  <c:v>41973</c:v>
                </c:pt>
                <c:pt idx="119">
                  <c:v>42004</c:v>
                </c:pt>
                <c:pt idx="120">
                  <c:v>42035</c:v>
                </c:pt>
                <c:pt idx="121">
                  <c:v>42063</c:v>
                </c:pt>
                <c:pt idx="122">
                  <c:v>42094</c:v>
                </c:pt>
                <c:pt idx="123">
                  <c:v>42124</c:v>
                </c:pt>
                <c:pt idx="124">
                  <c:v>42155</c:v>
                </c:pt>
              </c:numCache>
            </c:numRef>
          </c:cat>
          <c:val>
            <c:numRef>
              <c:f>Sheet1!$H$201:$H$324</c:f>
              <c:numCache>
                <c:formatCode>###,###,###,###,##0.00_ </c:formatCode>
                <c:ptCount val="124"/>
                <c:pt idx="0">
                  <c:v>54.7</c:v>
                </c:pt>
                <c:pt idx="1">
                  <c:v>54.5</c:v>
                </c:pt>
                <c:pt idx="2">
                  <c:v>57.9</c:v>
                </c:pt>
                <c:pt idx="3">
                  <c:v>56.7</c:v>
                </c:pt>
                <c:pt idx="4">
                  <c:v>52.9</c:v>
                </c:pt>
                <c:pt idx="5">
                  <c:v>51.7</c:v>
                </c:pt>
                <c:pt idx="6">
                  <c:v>51.1</c:v>
                </c:pt>
                <c:pt idx="7">
                  <c:v>52.6</c:v>
                </c:pt>
                <c:pt idx="8">
                  <c:v>55.1</c:v>
                </c:pt>
                <c:pt idx="9">
                  <c:v>54.1</c:v>
                </c:pt>
                <c:pt idx="10">
                  <c:v>54.1</c:v>
                </c:pt>
                <c:pt idx="11">
                  <c:v>54.3</c:v>
                </c:pt>
                <c:pt idx="12">
                  <c:v>52.1</c:v>
                </c:pt>
                <c:pt idx="13">
                  <c:v>52.1</c:v>
                </c:pt>
                <c:pt idx="14">
                  <c:v>55.3</c:v>
                </c:pt>
                <c:pt idx="15">
                  <c:v>58.1</c:v>
                </c:pt>
                <c:pt idx="16">
                  <c:v>54.8</c:v>
                </c:pt>
                <c:pt idx="17">
                  <c:v>54.1</c:v>
                </c:pt>
                <c:pt idx="18">
                  <c:v>52.4</c:v>
                </c:pt>
                <c:pt idx="19">
                  <c:v>53.1</c:v>
                </c:pt>
                <c:pt idx="20">
                  <c:v>57</c:v>
                </c:pt>
                <c:pt idx="21">
                  <c:v>54.7</c:v>
                </c:pt>
                <c:pt idx="22">
                  <c:v>55.3</c:v>
                </c:pt>
                <c:pt idx="23">
                  <c:v>54.8</c:v>
                </c:pt>
                <c:pt idx="24">
                  <c:v>55.1</c:v>
                </c:pt>
                <c:pt idx="25">
                  <c:v>53.1</c:v>
                </c:pt>
                <c:pt idx="26">
                  <c:v>56.1</c:v>
                </c:pt>
                <c:pt idx="27">
                  <c:v>58.6</c:v>
                </c:pt>
                <c:pt idx="28">
                  <c:v>55.7</c:v>
                </c:pt>
                <c:pt idx="29">
                  <c:v>54.5</c:v>
                </c:pt>
                <c:pt idx="30">
                  <c:v>53.3</c:v>
                </c:pt>
                <c:pt idx="31">
                  <c:v>54</c:v>
                </c:pt>
                <c:pt idx="32">
                  <c:v>56.1</c:v>
                </c:pt>
                <c:pt idx="33">
                  <c:v>53.2</c:v>
                </c:pt>
                <c:pt idx="34">
                  <c:v>55.4</c:v>
                </c:pt>
                <c:pt idx="35">
                  <c:v>55.3</c:v>
                </c:pt>
                <c:pt idx="36">
                  <c:v>53</c:v>
                </c:pt>
                <c:pt idx="37">
                  <c:v>53.4</c:v>
                </c:pt>
                <c:pt idx="38">
                  <c:v>58.4</c:v>
                </c:pt>
                <c:pt idx="39">
                  <c:v>59.2</c:v>
                </c:pt>
                <c:pt idx="40">
                  <c:v>53.3</c:v>
                </c:pt>
                <c:pt idx="41">
                  <c:v>52</c:v>
                </c:pt>
                <c:pt idx="42">
                  <c:v>48.4</c:v>
                </c:pt>
                <c:pt idx="43">
                  <c:v>48.4</c:v>
                </c:pt>
                <c:pt idx="44">
                  <c:v>51.2</c:v>
                </c:pt>
                <c:pt idx="45">
                  <c:v>44.6</c:v>
                </c:pt>
                <c:pt idx="46">
                  <c:v>38.799999999999997</c:v>
                </c:pt>
                <c:pt idx="47">
                  <c:v>41.2</c:v>
                </c:pt>
                <c:pt idx="48">
                  <c:v>45.3</c:v>
                </c:pt>
                <c:pt idx="49">
                  <c:v>49</c:v>
                </c:pt>
                <c:pt idx="50">
                  <c:v>52.4</c:v>
                </c:pt>
                <c:pt idx="51">
                  <c:v>53.5</c:v>
                </c:pt>
                <c:pt idx="52">
                  <c:v>53.1</c:v>
                </c:pt>
                <c:pt idx="53">
                  <c:v>53.2</c:v>
                </c:pt>
                <c:pt idx="54">
                  <c:v>53.3</c:v>
                </c:pt>
                <c:pt idx="55">
                  <c:v>54</c:v>
                </c:pt>
                <c:pt idx="56">
                  <c:v>54.3</c:v>
                </c:pt>
                <c:pt idx="57">
                  <c:v>55.2</c:v>
                </c:pt>
                <c:pt idx="58">
                  <c:v>55.2</c:v>
                </c:pt>
                <c:pt idx="59">
                  <c:v>56.6</c:v>
                </c:pt>
                <c:pt idx="60">
                  <c:v>55.8</c:v>
                </c:pt>
                <c:pt idx="61">
                  <c:v>52</c:v>
                </c:pt>
                <c:pt idx="62">
                  <c:v>55.1</c:v>
                </c:pt>
                <c:pt idx="63">
                  <c:v>55.7</c:v>
                </c:pt>
                <c:pt idx="64">
                  <c:v>53.9</c:v>
                </c:pt>
                <c:pt idx="65">
                  <c:v>52.1</c:v>
                </c:pt>
                <c:pt idx="66">
                  <c:v>51.2</c:v>
                </c:pt>
                <c:pt idx="67">
                  <c:v>51.7</c:v>
                </c:pt>
                <c:pt idx="68">
                  <c:v>53.8</c:v>
                </c:pt>
                <c:pt idx="69">
                  <c:v>54.7</c:v>
                </c:pt>
                <c:pt idx="70">
                  <c:v>55.2</c:v>
                </c:pt>
                <c:pt idx="71">
                  <c:v>53.9</c:v>
                </c:pt>
                <c:pt idx="72">
                  <c:v>52.9</c:v>
                </c:pt>
                <c:pt idx="73">
                  <c:v>52.2</c:v>
                </c:pt>
                <c:pt idx="74">
                  <c:v>53.4</c:v>
                </c:pt>
                <c:pt idx="75">
                  <c:v>52.9</c:v>
                </c:pt>
                <c:pt idx="76">
                  <c:v>52</c:v>
                </c:pt>
                <c:pt idx="77">
                  <c:v>50.9</c:v>
                </c:pt>
                <c:pt idx="78">
                  <c:v>50.7</c:v>
                </c:pt>
                <c:pt idx="79">
                  <c:v>50.9</c:v>
                </c:pt>
                <c:pt idx="80">
                  <c:v>51.2</c:v>
                </c:pt>
                <c:pt idx="81">
                  <c:v>50.4</c:v>
                </c:pt>
                <c:pt idx="82">
                  <c:v>49</c:v>
                </c:pt>
                <c:pt idx="83">
                  <c:v>50.3</c:v>
                </c:pt>
                <c:pt idx="84">
                  <c:v>50.5</c:v>
                </c:pt>
                <c:pt idx="85">
                  <c:v>51</c:v>
                </c:pt>
                <c:pt idx="86">
                  <c:v>53.1</c:v>
                </c:pt>
                <c:pt idx="87">
                  <c:v>53.3</c:v>
                </c:pt>
                <c:pt idx="88">
                  <c:v>50.4</c:v>
                </c:pt>
                <c:pt idx="89">
                  <c:v>50.2</c:v>
                </c:pt>
                <c:pt idx="90">
                  <c:v>50.1</c:v>
                </c:pt>
                <c:pt idx="91">
                  <c:v>49.2</c:v>
                </c:pt>
                <c:pt idx="92">
                  <c:v>49.8</c:v>
                </c:pt>
                <c:pt idx="93">
                  <c:v>50.2</c:v>
                </c:pt>
                <c:pt idx="94">
                  <c:v>50.6</c:v>
                </c:pt>
                <c:pt idx="95">
                  <c:v>50.6</c:v>
                </c:pt>
                <c:pt idx="96">
                  <c:v>50.4</c:v>
                </c:pt>
                <c:pt idx="97">
                  <c:v>50.1</c:v>
                </c:pt>
                <c:pt idx="98">
                  <c:v>50.9</c:v>
                </c:pt>
                <c:pt idx="99">
                  <c:v>50.6</c:v>
                </c:pt>
                <c:pt idx="100">
                  <c:v>50.8</c:v>
                </c:pt>
                <c:pt idx="101">
                  <c:v>50.1</c:v>
                </c:pt>
                <c:pt idx="102">
                  <c:v>50.3</c:v>
                </c:pt>
                <c:pt idx="103">
                  <c:v>51</c:v>
                </c:pt>
                <c:pt idx="104">
                  <c:v>51.1</c:v>
                </c:pt>
                <c:pt idx="105">
                  <c:v>51.4</c:v>
                </c:pt>
                <c:pt idx="106">
                  <c:v>51.4</c:v>
                </c:pt>
                <c:pt idx="107">
                  <c:v>51</c:v>
                </c:pt>
                <c:pt idx="108">
                  <c:v>50.5</c:v>
                </c:pt>
                <c:pt idx="109">
                  <c:v>50.2</c:v>
                </c:pt>
                <c:pt idx="110">
                  <c:v>50.3</c:v>
                </c:pt>
                <c:pt idx="111">
                  <c:v>50.4</c:v>
                </c:pt>
                <c:pt idx="112">
                  <c:v>50.8</c:v>
                </c:pt>
                <c:pt idx="113">
                  <c:v>51</c:v>
                </c:pt>
                <c:pt idx="114">
                  <c:v>51.7</c:v>
                </c:pt>
                <c:pt idx="115">
                  <c:v>51.1</c:v>
                </c:pt>
                <c:pt idx="116">
                  <c:v>51.1</c:v>
                </c:pt>
                <c:pt idx="117">
                  <c:v>50.8</c:v>
                </c:pt>
                <c:pt idx="118">
                  <c:v>50.3</c:v>
                </c:pt>
                <c:pt idx="119">
                  <c:v>50.1</c:v>
                </c:pt>
                <c:pt idx="120">
                  <c:v>49.8</c:v>
                </c:pt>
                <c:pt idx="121">
                  <c:v>49.9</c:v>
                </c:pt>
                <c:pt idx="122">
                  <c:v>50.1</c:v>
                </c:pt>
                <c:pt idx="123">
                  <c:v>50.1</c:v>
                </c:pt>
              </c:numCache>
            </c:numRef>
          </c:val>
          <c:smooth val="0"/>
        </c:ser>
        <c:ser>
          <c:idx val="1"/>
          <c:order val="1"/>
          <c:tx>
            <c:strRef>
              <c:f>Sheet1!$I$200</c:f>
              <c:strCache>
                <c:ptCount val="1"/>
                <c:pt idx="0">
                  <c:v>PMI:生产</c:v>
                </c:pt>
              </c:strCache>
            </c:strRef>
          </c:tx>
          <c:spPr>
            <a:ln w="28573" cap="rnd">
              <a:solidFill>
                <a:schemeClr val="accent2"/>
              </a:solidFill>
              <a:round/>
            </a:ln>
            <a:effectLst/>
          </c:spPr>
          <c:marker>
            <c:symbol val="none"/>
          </c:marker>
          <c:cat>
            <c:numRef>
              <c:f>Sheet1!$A$201:$A$325</c:f>
              <c:numCache>
                <c:formatCode>yyyy\-mm;@</c:formatCode>
                <c:ptCount val="125"/>
                <c:pt idx="0">
                  <c:v>38383</c:v>
                </c:pt>
                <c:pt idx="1">
                  <c:v>38411</c:v>
                </c:pt>
                <c:pt idx="2">
                  <c:v>38442</c:v>
                </c:pt>
                <c:pt idx="3">
                  <c:v>38472</c:v>
                </c:pt>
                <c:pt idx="4">
                  <c:v>38503</c:v>
                </c:pt>
                <c:pt idx="5">
                  <c:v>38533</c:v>
                </c:pt>
                <c:pt idx="6">
                  <c:v>38564</c:v>
                </c:pt>
                <c:pt idx="7">
                  <c:v>38595</c:v>
                </c:pt>
                <c:pt idx="8">
                  <c:v>38625</c:v>
                </c:pt>
                <c:pt idx="9">
                  <c:v>38656</c:v>
                </c:pt>
                <c:pt idx="10">
                  <c:v>38686</c:v>
                </c:pt>
                <c:pt idx="11">
                  <c:v>38717</c:v>
                </c:pt>
                <c:pt idx="12">
                  <c:v>38748</c:v>
                </c:pt>
                <c:pt idx="13">
                  <c:v>38776</c:v>
                </c:pt>
                <c:pt idx="14">
                  <c:v>38807</c:v>
                </c:pt>
                <c:pt idx="15">
                  <c:v>38837</c:v>
                </c:pt>
                <c:pt idx="16">
                  <c:v>38868</c:v>
                </c:pt>
                <c:pt idx="17">
                  <c:v>38898</c:v>
                </c:pt>
                <c:pt idx="18">
                  <c:v>38929</c:v>
                </c:pt>
                <c:pt idx="19">
                  <c:v>38960</c:v>
                </c:pt>
                <c:pt idx="20">
                  <c:v>38990</c:v>
                </c:pt>
                <c:pt idx="21">
                  <c:v>39021</c:v>
                </c:pt>
                <c:pt idx="22">
                  <c:v>39051</c:v>
                </c:pt>
                <c:pt idx="23">
                  <c:v>39082</c:v>
                </c:pt>
                <c:pt idx="24">
                  <c:v>39113</c:v>
                </c:pt>
                <c:pt idx="25">
                  <c:v>39141</c:v>
                </c:pt>
                <c:pt idx="26">
                  <c:v>39172</c:v>
                </c:pt>
                <c:pt idx="27">
                  <c:v>39202</c:v>
                </c:pt>
                <c:pt idx="28">
                  <c:v>39233</c:v>
                </c:pt>
                <c:pt idx="29">
                  <c:v>39263</c:v>
                </c:pt>
                <c:pt idx="30">
                  <c:v>39294</c:v>
                </c:pt>
                <c:pt idx="31">
                  <c:v>39325</c:v>
                </c:pt>
                <c:pt idx="32">
                  <c:v>39355</c:v>
                </c:pt>
                <c:pt idx="33">
                  <c:v>39386</c:v>
                </c:pt>
                <c:pt idx="34">
                  <c:v>39416</c:v>
                </c:pt>
                <c:pt idx="35">
                  <c:v>39447</c:v>
                </c:pt>
                <c:pt idx="36">
                  <c:v>39478</c:v>
                </c:pt>
                <c:pt idx="37">
                  <c:v>39507</c:v>
                </c:pt>
                <c:pt idx="38">
                  <c:v>39538</c:v>
                </c:pt>
                <c:pt idx="39">
                  <c:v>39568</c:v>
                </c:pt>
                <c:pt idx="40">
                  <c:v>39599</c:v>
                </c:pt>
                <c:pt idx="41">
                  <c:v>39629</c:v>
                </c:pt>
                <c:pt idx="42">
                  <c:v>39660</c:v>
                </c:pt>
                <c:pt idx="43">
                  <c:v>39691</c:v>
                </c:pt>
                <c:pt idx="44">
                  <c:v>39721</c:v>
                </c:pt>
                <c:pt idx="45">
                  <c:v>39752</c:v>
                </c:pt>
                <c:pt idx="46">
                  <c:v>39782</c:v>
                </c:pt>
                <c:pt idx="47">
                  <c:v>39813</c:v>
                </c:pt>
                <c:pt idx="48">
                  <c:v>39844</c:v>
                </c:pt>
                <c:pt idx="49">
                  <c:v>39872</c:v>
                </c:pt>
                <c:pt idx="50">
                  <c:v>39903</c:v>
                </c:pt>
                <c:pt idx="51">
                  <c:v>39933</c:v>
                </c:pt>
                <c:pt idx="52">
                  <c:v>39964</c:v>
                </c:pt>
                <c:pt idx="53">
                  <c:v>39994</c:v>
                </c:pt>
                <c:pt idx="54">
                  <c:v>40025</c:v>
                </c:pt>
                <c:pt idx="55">
                  <c:v>40056</c:v>
                </c:pt>
                <c:pt idx="56">
                  <c:v>40086</c:v>
                </c:pt>
                <c:pt idx="57">
                  <c:v>40117</c:v>
                </c:pt>
                <c:pt idx="58">
                  <c:v>40147</c:v>
                </c:pt>
                <c:pt idx="59">
                  <c:v>40178</c:v>
                </c:pt>
                <c:pt idx="60">
                  <c:v>40209</c:v>
                </c:pt>
                <c:pt idx="61">
                  <c:v>40237</c:v>
                </c:pt>
                <c:pt idx="62">
                  <c:v>40268</c:v>
                </c:pt>
                <c:pt idx="63">
                  <c:v>40298</c:v>
                </c:pt>
                <c:pt idx="64">
                  <c:v>40329</c:v>
                </c:pt>
                <c:pt idx="65">
                  <c:v>40359</c:v>
                </c:pt>
                <c:pt idx="66">
                  <c:v>40390</c:v>
                </c:pt>
                <c:pt idx="67">
                  <c:v>40421</c:v>
                </c:pt>
                <c:pt idx="68">
                  <c:v>40451</c:v>
                </c:pt>
                <c:pt idx="69">
                  <c:v>40482</c:v>
                </c:pt>
                <c:pt idx="70">
                  <c:v>40512</c:v>
                </c:pt>
                <c:pt idx="71">
                  <c:v>40543</c:v>
                </c:pt>
                <c:pt idx="72">
                  <c:v>40574</c:v>
                </c:pt>
                <c:pt idx="73">
                  <c:v>40602</c:v>
                </c:pt>
                <c:pt idx="74">
                  <c:v>40633</c:v>
                </c:pt>
                <c:pt idx="75">
                  <c:v>40663</c:v>
                </c:pt>
                <c:pt idx="76">
                  <c:v>40694</c:v>
                </c:pt>
                <c:pt idx="77">
                  <c:v>40724</c:v>
                </c:pt>
                <c:pt idx="78">
                  <c:v>40755</c:v>
                </c:pt>
                <c:pt idx="79">
                  <c:v>40786</c:v>
                </c:pt>
                <c:pt idx="80">
                  <c:v>40816</c:v>
                </c:pt>
                <c:pt idx="81">
                  <c:v>40847</c:v>
                </c:pt>
                <c:pt idx="82">
                  <c:v>40877</c:v>
                </c:pt>
                <c:pt idx="83">
                  <c:v>40908</c:v>
                </c:pt>
                <c:pt idx="84">
                  <c:v>40939</c:v>
                </c:pt>
                <c:pt idx="85">
                  <c:v>40968</c:v>
                </c:pt>
                <c:pt idx="86">
                  <c:v>40999</c:v>
                </c:pt>
                <c:pt idx="87">
                  <c:v>41029</c:v>
                </c:pt>
                <c:pt idx="88">
                  <c:v>41060</c:v>
                </c:pt>
                <c:pt idx="89">
                  <c:v>41090</c:v>
                </c:pt>
                <c:pt idx="90">
                  <c:v>41121</c:v>
                </c:pt>
                <c:pt idx="91">
                  <c:v>41152</c:v>
                </c:pt>
                <c:pt idx="92">
                  <c:v>41182</c:v>
                </c:pt>
                <c:pt idx="93">
                  <c:v>41213</c:v>
                </c:pt>
                <c:pt idx="94">
                  <c:v>41243</c:v>
                </c:pt>
                <c:pt idx="95">
                  <c:v>41274</c:v>
                </c:pt>
                <c:pt idx="96">
                  <c:v>41305</c:v>
                </c:pt>
                <c:pt idx="97">
                  <c:v>41333</c:v>
                </c:pt>
                <c:pt idx="98">
                  <c:v>41364</c:v>
                </c:pt>
                <c:pt idx="99">
                  <c:v>41394</c:v>
                </c:pt>
                <c:pt idx="100">
                  <c:v>41425</c:v>
                </c:pt>
                <c:pt idx="101">
                  <c:v>41455</c:v>
                </c:pt>
                <c:pt idx="102">
                  <c:v>41486</c:v>
                </c:pt>
                <c:pt idx="103">
                  <c:v>41517</c:v>
                </c:pt>
                <c:pt idx="104">
                  <c:v>41547</c:v>
                </c:pt>
                <c:pt idx="105">
                  <c:v>41578</c:v>
                </c:pt>
                <c:pt idx="106">
                  <c:v>41608</c:v>
                </c:pt>
                <c:pt idx="107">
                  <c:v>41639</c:v>
                </c:pt>
                <c:pt idx="108">
                  <c:v>41670</c:v>
                </c:pt>
                <c:pt idx="109">
                  <c:v>41698</c:v>
                </c:pt>
                <c:pt idx="110">
                  <c:v>41729</c:v>
                </c:pt>
                <c:pt idx="111">
                  <c:v>41759</c:v>
                </c:pt>
                <c:pt idx="112">
                  <c:v>41790</c:v>
                </c:pt>
                <c:pt idx="113">
                  <c:v>41820</c:v>
                </c:pt>
                <c:pt idx="114">
                  <c:v>41851</c:v>
                </c:pt>
                <c:pt idx="115">
                  <c:v>41882</c:v>
                </c:pt>
                <c:pt idx="116">
                  <c:v>41912</c:v>
                </c:pt>
                <c:pt idx="117">
                  <c:v>41943</c:v>
                </c:pt>
                <c:pt idx="118">
                  <c:v>41973</c:v>
                </c:pt>
                <c:pt idx="119">
                  <c:v>42004</c:v>
                </c:pt>
                <c:pt idx="120">
                  <c:v>42035</c:v>
                </c:pt>
                <c:pt idx="121">
                  <c:v>42063</c:v>
                </c:pt>
                <c:pt idx="122">
                  <c:v>42094</c:v>
                </c:pt>
                <c:pt idx="123">
                  <c:v>42124</c:v>
                </c:pt>
                <c:pt idx="124">
                  <c:v>42155</c:v>
                </c:pt>
              </c:numCache>
            </c:numRef>
          </c:cat>
          <c:val>
            <c:numRef>
              <c:f>Sheet1!$I$201:$I$324</c:f>
              <c:numCache>
                <c:formatCode>###,###,###,###,##0.00_ </c:formatCode>
                <c:ptCount val="124"/>
                <c:pt idx="0">
                  <c:v>57.6</c:v>
                </c:pt>
                <c:pt idx="1">
                  <c:v>55.6</c:v>
                </c:pt>
                <c:pt idx="2">
                  <c:v>65.2</c:v>
                </c:pt>
                <c:pt idx="3">
                  <c:v>62.7</c:v>
                </c:pt>
                <c:pt idx="4">
                  <c:v>57</c:v>
                </c:pt>
                <c:pt idx="5">
                  <c:v>55.7</c:v>
                </c:pt>
                <c:pt idx="6">
                  <c:v>53.3</c:v>
                </c:pt>
                <c:pt idx="7">
                  <c:v>55.8</c:v>
                </c:pt>
                <c:pt idx="8">
                  <c:v>61</c:v>
                </c:pt>
                <c:pt idx="9">
                  <c:v>59.7</c:v>
                </c:pt>
                <c:pt idx="10">
                  <c:v>58.8</c:v>
                </c:pt>
                <c:pt idx="11">
                  <c:v>58.7</c:v>
                </c:pt>
                <c:pt idx="12">
                  <c:v>53.9</c:v>
                </c:pt>
                <c:pt idx="13">
                  <c:v>53.2</c:v>
                </c:pt>
                <c:pt idx="14">
                  <c:v>58.2</c:v>
                </c:pt>
                <c:pt idx="15">
                  <c:v>65.099999999999994</c:v>
                </c:pt>
                <c:pt idx="16">
                  <c:v>58.7</c:v>
                </c:pt>
                <c:pt idx="17">
                  <c:v>58.7</c:v>
                </c:pt>
                <c:pt idx="18">
                  <c:v>55.5</c:v>
                </c:pt>
                <c:pt idx="19">
                  <c:v>56</c:v>
                </c:pt>
                <c:pt idx="20">
                  <c:v>62</c:v>
                </c:pt>
                <c:pt idx="21">
                  <c:v>58.2</c:v>
                </c:pt>
                <c:pt idx="22">
                  <c:v>61</c:v>
                </c:pt>
                <c:pt idx="23">
                  <c:v>59.2</c:v>
                </c:pt>
                <c:pt idx="24">
                  <c:v>60.3</c:v>
                </c:pt>
                <c:pt idx="25">
                  <c:v>56.6</c:v>
                </c:pt>
                <c:pt idx="26">
                  <c:v>60.7</c:v>
                </c:pt>
                <c:pt idx="27">
                  <c:v>65.5</c:v>
                </c:pt>
                <c:pt idx="28">
                  <c:v>60.9</c:v>
                </c:pt>
                <c:pt idx="29">
                  <c:v>59.7</c:v>
                </c:pt>
                <c:pt idx="30">
                  <c:v>55.7</c:v>
                </c:pt>
                <c:pt idx="31">
                  <c:v>57.1</c:v>
                </c:pt>
                <c:pt idx="32">
                  <c:v>61.7</c:v>
                </c:pt>
                <c:pt idx="33">
                  <c:v>54.9</c:v>
                </c:pt>
                <c:pt idx="34">
                  <c:v>60.1</c:v>
                </c:pt>
                <c:pt idx="35">
                  <c:v>59.5</c:v>
                </c:pt>
                <c:pt idx="36">
                  <c:v>56.1</c:v>
                </c:pt>
                <c:pt idx="37">
                  <c:v>55.4</c:v>
                </c:pt>
                <c:pt idx="38">
                  <c:v>64.099999999999994</c:v>
                </c:pt>
                <c:pt idx="39">
                  <c:v>66.5</c:v>
                </c:pt>
                <c:pt idx="40">
                  <c:v>55.7</c:v>
                </c:pt>
                <c:pt idx="41">
                  <c:v>54.2</c:v>
                </c:pt>
                <c:pt idx="42">
                  <c:v>47.4</c:v>
                </c:pt>
                <c:pt idx="43">
                  <c:v>48.7</c:v>
                </c:pt>
                <c:pt idx="44">
                  <c:v>54.6</c:v>
                </c:pt>
                <c:pt idx="45">
                  <c:v>44.3</c:v>
                </c:pt>
                <c:pt idx="46">
                  <c:v>35.5</c:v>
                </c:pt>
                <c:pt idx="47">
                  <c:v>39.4</c:v>
                </c:pt>
                <c:pt idx="48">
                  <c:v>45.5</c:v>
                </c:pt>
                <c:pt idx="49">
                  <c:v>51.2</c:v>
                </c:pt>
                <c:pt idx="50">
                  <c:v>56.9</c:v>
                </c:pt>
                <c:pt idx="51">
                  <c:v>57.4</c:v>
                </c:pt>
                <c:pt idx="52">
                  <c:v>56.9</c:v>
                </c:pt>
                <c:pt idx="53">
                  <c:v>57.1</c:v>
                </c:pt>
                <c:pt idx="54">
                  <c:v>57.3</c:v>
                </c:pt>
                <c:pt idx="55">
                  <c:v>57.9</c:v>
                </c:pt>
                <c:pt idx="56">
                  <c:v>58</c:v>
                </c:pt>
                <c:pt idx="57">
                  <c:v>59.3</c:v>
                </c:pt>
                <c:pt idx="58">
                  <c:v>59.4</c:v>
                </c:pt>
                <c:pt idx="59">
                  <c:v>61.4</c:v>
                </c:pt>
                <c:pt idx="60">
                  <c:v>60.5</c:v>
                </c:pt>
                <c:pt idx="61">
                  <c:v>54.3</c:v>
                </c:pt>
                <c:pt idx="62">
                  <c:v>58.4</c:v>
                </c:pt>
                <c:pt idx="63">
                  <c:v>59.1</c:v>
                </c:pt>
                <c:pt idx="64">
                  <c:v>58.2</c:v>
                </c:pt>
                <c:pt idx="65">
                  <c:v>55.8</c:v>
                </c:pt>
                <c:pt idx="66">
                  <c:v>52.7</c:v>
                </c:pt>
                <c:pt idx="67">
                  <c:v>53.1</c:v>
                </c:pt>
                <c:pt idx="68">
                  <c:v>56.4</c:v>
                </c:pt>
                <c:pt idx="69">
                  <c:v>57.1</c:v>
                </c:pt>
                <c:pt idx="70">
                  <c:v>58.5</c:v>
                </c:pt>
                <c:pt idx="71">
                  <c:v>57.5</c:v>
                </c:pt>
                <c:pt idx="72">
                  <c:v>55.3</c:v>
                </c:pt>
                <c:pt idx="73">
                  <c:v>53.8</c:v>
                </c:pt>
                <c:pt idx="74">
                  <c:v>55.7</c:v>
                </c:pt>
                <c:pt idx="75">
                  <c:v>55.3</c:v>
                </c:pt>
                <c:pt idx="76">
                  <c:v>54.9</c:v>
                </c:pt>
                <c:pt idx="77">
                  <c:v>53.1</c:v>
                </c:pt>
                <c:pt idx="78">
                  <c:v>52.1</c:v>
                </c:pt>
                <c:pt idx="79">
                  <c:v>52.3</c:v>
                </c:pt>
                <c:pt idx="80">
                  <c:v>52.7</c:v>
                </c:pt>
                <c:pt idx="81">
                  <c:v>52.3</c:v>
                </c:pt>
                <c:pt idx="82">
                  <c:v>50.9</c:v>
                </c:pt>
                <c:pt idx="83">
                  <c:v>53.4</c:v>
                </c:pt>
                <c:pt idx="84">
                  <c:v>53.6</c:v>
                </c:pt>
                <c:pt idx="85">
                  <c:v>53.8</c:v>
                </c:pt>
                <c:pt idx="86">
                  <c:v>55.2</c:v>
                </c:pt>
                <c:pt idx="87">
                  <c:v>57.2</c:v>
                </c:pt>
                <c:pt idx="88">
                  <c:v>52.9</c:v>
                </c:pt>
                <c:pt idx="89">
                  <c:v>52</c:v>
                </c:pt>
                <c:pt idx="90">
                  <c:v>51.8</c:v>
                </c:pt>
                <c:pt idx="91">
                  <c:v>50.9</c:v>
                </c:pt>
                <c:pt idx="92">
                  <c:v>51.3</c:v>
                </c:pt>
                <c:pt idx="93">
                  <c:v>52.1</c:v>
                </c:pt>
                <c:pt idx="94">
                  <c:v>52.5</c:v>
                </c:pt>
                <c:pt idx="95">
                  <c:v>52</c:v>
                </c:pt>
                <c:pt idx="96">
                  <c:v>51.3</c:v>
                </c:pt>
                <c:pt idx="97">
                  <c:v>51.2</c:v>
                </c:pt>
                <c:pt idx="98">
                  <c:v>52.7</c:v>
                </c:pt>
                <c:pt idx="99">
                  <c:v>52.6</c:v>
                </c:pt>
                <c:pt idx="100">
                  <c:v>53.3</c:v>
                </c:pt>
                <c:pt idx="101">
                  <c:v>52</c:v>
                </c:pt>
                <c:pt idx="102">
                  <c:v>52.4</c:v>
                </c:pt>
                <c:pt idx="103">
                  <c:v>52.6</c:v>
                </c:pt>
                <c:pt idx="104">
                  <c:v>52.9</c:v>
                </c:pt>
                <c:pt idx="105">
                  <c:v>54.4</c:v>
                </c:pt>
                <c:pt idx="106">
                  <c:v>54.5</c:v>
                </c:pt>
                <c:pt idx="107">
                  <c:v>53.9</c:v>
                </c:pt>
                <c:pt idx="108">
                  <c:v>53</c:v>
                </c:pt>
                <c:pt idx="109">
                  <c:v>52.6</c:v>
                </c:pt>
                <c:pt idx="110">
                  <c:v>52.7</c:v>
                </c:pt>
                <c:pt idx="111">
                  <c:v>52.5</c:v>
                </c:pt>
                <c:pt idx="112">
                  <c:v>52.8</c:v>
                </c:pt>
                <c:pt idx="113">
                  <c:v>53</c:v>
                </c:pt>
                <c:pt idx="114">
                  <c:v>54.2</c:v>
                </c:pt>
                <c:pt idx="115">
                  <c:v>53.2</c:v>
                </c:pt>
                <c:pt idx="116">
                  <c:v>53.6</c:v>
                </c:pt>
                <c:pt idx="117">
                  <c:v>53.1</c:v>
                </c:pt>
                <c:pt idx="118">
                  <c:v>52.5</c:v>
                </c:pt>
                <c:pt idx="119">
                  <c:v>52.2</c:v>
                </c:pt>
                <c:pt idx="120">
                  <c:v>51.7</c:v>
                </c:pt>
                <c:pt idx="121">
                  <c:v>51.4</c:v>
                </c:pt>
                <c:pt idx="122">
                  <c:v>52.1</c:v>
                </c:pt>
                <c:pt idx="123">
                  <c:v>52.6</c:v>
                </c:pt>
              </c:numCache>
            </c:numRef>
          </c:val>
          <c:smooth val="0"/>
        </c:ser>
        <c:ser>
          <c:idx val="2"/>
          <c:order val="2"/>
          <c:tx>
            <c:strRef>
              <c:f>Sheet1!$J$200</c:f>
              <c:strCache>
                <c:ptCount val="1"/>
                <c:pt idx="0">
                  <c:v>PMI:新订单</c:v>
                </c:pt>
              </c:strCache>
            </c:strRef>
          </c:tx>
          <c:spPr>
            <a:ln w="28573" cap="rnd">
              <a:solidFill>
                <a:schemeClr val="accent3"/>
              </a:solidFill>
              <a:round/>
            </a:ln>
            <a:effectLst/>
          </c:spPr>
          <c:marker>
            <c:symbol val="none"/>
          </c:marker>
          <c:cat>
            <c:numRef>
              <c:f>Sheet1!$A$201:$A$325</c:f>
              <c:numCache>
                <c:formatCode>yyyy\-mm;@</c:formatCode>
                <c:ptCount val="125"/>
                <c:pt idx="0">
                  <c:v>38383</c:v>
                </c:pt>
                <c:pt idx="1">
                  <c:v>38411</c:v>
                </c:pt>
                <c:pt idx="2">
                  <c:v>38442</c:v>
                </c:pt>
                <c:pt idx="3">
                  <c:v>38472</c:v>
                </c:pt>
                <c:pt idx="4">
                  <c:v>38503</c:v>
                </c:pt>
                <c:pt idx="5">
                  <c:v>38533</c:v>
                </c:pt>
                <c:pt idx="6">
                  <c:v>38564</c:v>
                </c:pt>
                <c:pt idx="7">
                  <c:v>38595</c:v>
                </c:pt>
                <c:pt idx="8">
                  <c:v>38625</c:v>
                </c:pt>
                <c:pt idx="9">
                  <c:v>38656</c:v>
                </c:pt>
                <c:pt idx="10">
                  <c:v>38686</c:v>
                </c:pt>
                <c:pt idx="11">
                  <c:v>38717</c:v>
                </c:pt>
                <c:pt idx="12">
                  <c:v>38748</c:v>
                </c:pt>
                <c:pt idx="13">
                  <c:v>38776</c:v>
                </c:pt>
                <c:pt idx="14">
                  <c:v>38807</c:v>
                </c:pt>
                <c:pt idx="15">
                  <c:v>38837</c:v>
                </c:pt>
                <c:pt idx="16">
                  <c:v>38868</c:v>
                </c:pt>
                <c:pt idx="17">
                  <c:v>38898</c:v>
                </c:pt>
                <c:pt idx="18">
                  <c:v>38929</c:v>
                </c:pt>
                <c:pt idx="19">
                  <c:v>38960</c:v>
                </c:pt>
                <c:pt idx="20">
                  <c:v>38990</c:v>
                </c:pt>
                <c:pt idx="21">
                  <c:v>39021</c:v>
                </c:pt>
                <c:pt idx="22">
                  <c:v>39051</c:v>
                </c:pt>
                <c:pt idx="23">
                  <c:v>39082</c:v>
                </c:pt>
                <c:pt idx="24">
                  <c:v>39113</c:v>
                </c:pt>
                <c:pt idx="25">
                  <c:v>39141</c:v>
                </c:pt>
                <c:pt idx="26">
                  <c:v>39172</c:v>
                </c:pt>
                <c:pt idx="27">
                  <c:v>39202</c:v>
                </c:pt>
                <c:pt idx="28">
                  <c:v>39233</c:v>
                </c:pt>
                <c:pt idx="29">
                  <c:v>39263</c:v>
                </c:pt>
                <c:pt idx="30">
                  <c:v>39294</c:v>
                </c:pt>
                <c:pt idx="31">
                  <c:v>39325</c:v>
                </c:pt>
                <c:pt idx="32">
                  <c:v>39355</c:v>
                </c:pt>
                <c:pt idx="33">
                  <c:v>39386</c:v>
                </c:pt>
                <c:pt idx="34">
                  <c:v>39416</c:v>
                </c:pt>
                <c:pt idx="35">
                  <c:v>39447</c:v>
                </c:pt>
                <c:pt idx="36">
                  <c:v>39478</c:v>
                </c:pt>
                <c:pt idx="37">
                  <c:v>39507</c:v>
                </c:pt>
                <c:pt idx="38">
                  <c:v>39538</c:v>
                </c:pt>
                <c:pt idx="39">
                  <c:v>39568</c:v>
                </c:pt>
                <c:pt idx="40">
                  <c:v>39599</c:v>
                </c:pt>
                <c:pt idx="41">
                  <c:v>39629</c:v>
                </c:pt>
                <c:pt idx="42">
                  <c:v>39660</c:v>
                </c:pt>
                <c:pt idx="43">
                  <c:v>39691</c:v>
                </c:pt>
                <c:pt idx="44">
                  <c:v>39721</c:v>
                </c:pt>
                <c:pt idx="45">
                  <c:v>39752</c:v>
                </c:pt>
                <c:pt idx="46">
                  <c:v>39782</c:v>
                </c:pt>
                <c:pt idx="47">
                  <c:v>39813</c:v>
                </c:pt>
                <c:pt idx="48">
                  <c:v>39844</c:v>
                </c:pt>
                <c:pt idx="49">
                  <c:v>39872</c:v>
                </c:pt>
                <c:pt idx="50">
                  <c:v>39903</c:v>
                </c:pt>
                <c:pt idx="51">
                  <c:v>39933</c:v>
                </c:pt>
                <c:pt idx="52">
                  <c:v>39964</c:v>
                </c:pt>
                <c:pt idx="53">
                  <c:v>39994</c:v>
                </c:pt>
                <c:pt idx="54">
                  <c:v>40025</c:v>
                </c:pt>
                <c:pt idx="55">
                  <c:v>40056</c:v>
                </c:pt>
                <c:pt idx="56">
                  <c:v>40086</c:v>
                </c:pt>
                <c:pt idx="57">
                  <c:v>40117</c:v>
                </c:pt>
                <c:pt idx="58">
                  <c:v>40147</c:v>
                </c:pt>
                <c:pt idx="59">
                  <c:v>40178</c:v>
                </c:pt>
                <c:pt idx="60">
                  <c:v>40209</c:v>
                </c:pt>
                <c:pt idx="61">
                  <c:v>40237</c:v>
                </c:pt>
                <c:pt idx="62">
                  <c:v>40268</c:v>
                </c:pt>
                <c:pt idx="63">
                  <c:v>40298</c:v>
                </c:pt>
                <c:pt idx="64">
                  <c:v>40329</c:v>
                </c:pt>
                <c:pt idx="65">
                  <c:v>40359</c:v>
                </c:pt>
                <c:pt idx="66">
                  <c:v>40390</c:v>
                </c:pt>
                <c:pt idx="67">
                  <c:v>40421</c:v>
                </c:pt>
                <c:pt idx="68">
                  <c:v>40451</c:v>
                </c:pt>
                <c:pt idx="69">
                  <c:v>40482</c:v>
                </c:pt>
                <c:pt idx="70">
                  <c:v>40512</c:v>
                </c:pt>
                <c:pt idx="71">
                  <c:v>40543</c:v>
                </c:pt>
                <c:pt idx="72">
                  <c:v>40574</c:v>
                </c:pt>
                <c:pt idx="73">
                  <c:v>40602</c:v>
                </c:pt>
                <c:pt idx="74">
                  <c:v>40633</c:v>
                </c:pt>
                <c:pt idx="75">
                  <c:v>40663</c:v>
                </c:pt>
                <c:pt idx="76">
                  <c:v>40694</c:v>
                </c:pt>
                <c:pt idx="77">
                  <c:v>40724</c:v>
                </c:pt>
                <c:pt idx="78">
                  <c:v>40755</c:v>
                </c:pt>
                <c:pt idx="79">
                  <c:v>40786</c:v>
                </c:pt>
                <c:pt idx="80">
                  <c:v>40816</c:v>
                </c:pt>
                <c:pt idx="81">
                  <c:v>40847</c:v>
                </c:pt>
                <c:pt idx="82">
                  <c:v>40877</c:v>
                </c:pt>
                <c:pt idx="83">
                  <c:v>40908</c:v>
                </c:pt>
                <c:pt idx="84">
                  <c:v>40939</c:v>
                </c:pt>
                <c:pt idx="85">
                  <c:v>40968</c:v>
                </c:pt>
                <c:pt idx="86">
                  <c:v>40999</c:v>
                </c:pt>
                <c:pt idx="87">
                  <c:v>41029</c:v>
                </c:pt>
                <c:pt idx="88">
                  <c:v>41060</c:v>
                </c:pt>
                <c:pt idx="89">
                  <c:v>41090</c:v>
                </c:pt>
                <c:pt idx="90">
                  <c:v>41121</c:v>
                </c:pt>
                <c:pt idx="91">
                  <c:v>41152</c:v>
                </c:pt>
                <c:pt idx="92">
                  <c:v>41182</c:v>
                </c:pt>
                <c:pt idx="93">
                  <c:v>41213</c:v>
                </c:pt>
                <c:pt idx="94">
                  <c:v>41243</c:v>
                </c:pt>
                <c:pt idx="95">
                  <c:v>41274</c:v>
                </c:pt>
                <c:pt idx="96">
                  <c:v>41305</c:v>
                </c:pt>
                <c:pt idx="97">
                  <c:v>41333</c:v>
                </c:pt>
                <c:pt idx="98">
                  <c:v>41364</c:v>
                </c:pt>
                <c:pt idx="99">
                  <c:v>41394</c:v>
                </c:pt>
                <c:pt idx="100">
                  <c:v>41425</c:v>
                </c:pt>
                <c:pt idx="101">
                  <c:v>41455</c:v>
                </c:pt>
                <c:pt idx="102">
                  <c:v>41486</c:v>
                </c:pt>
                <c:pt idx="103">
                  <c:v>41517</c:v>
                </c:pt>
                <c:pt idx="104">
                  <c:v>41547</c:v>
                </c:pt>
                <c:pt idx="105">
                  <c:v>41578</c:v>
                </c:pt>
                <c:pt idx="106">
                  <c:v>41608</c:v>
                </c:pt>
                <c:pt idx="107">
                  <c:v>41639</c:v>
                </c:pt>
                <c:pt idx="108">
                  <c:v>41670</c:v>
                </c:pt>
                <c:pt idx="109">
                  <c:v>41698</c:v>
                </c:pt>
                <c:pt idx="110">
                  <c:v>41729</c:v>
                </c:pt>
                <c:pt idx="111">
                  <c:v>41759</c:v>
                </c:pt>
                <c:pt idx="112">
                  <c:v>41790</c:v>
                </c:pt>
                <c:pt idx="113">
                  <c:v>41820</c:v>
                </c:pt>
                <c:pt idx="114">
                  <c:v>41851</c:v>
                </c:pt>
                <c:pt idx="115">
                  <c:v>41882</c:v>
                </c:pt>
                <c:pt idx="116">
                  <c:v>41912</c:v>
                </c:pt>
                <c:pt idx="117">
                  <c:v>41943</c:v>
                </c:pt>
                <c:pt idx="118">
                  <c:v>41973</c:v>
                </c:pt>
                <c:pt idx="119">
                  <c:v>42004</c:v>
                </c:pt>
                <c:pt idx="120">
                  <c:v>42035</c:v>
                </c:pt>
                <c:pt idx="121">
                  <c:v>42063</c:v>
                </c:pt>
                <c:pt idx="122">
                  <c:v>42094</c:v>
                </c:pt>
                <c:pt idx="123">
                  <c:v>42124</c:v>
                </c:pt>
                <c:pt idx="124">
                  <c:v>42155</c:v>
                </c:pt>
              </c:numCache>
            </c:numRef>
          </c:cat>
          <c:val>
            <c:numRef>
              <c:f>Sheet1!$J$201:$J$324</c:f>
              <c:numCache>
                <c:formatCode>###,###,###,###,##0.00_ </c:formatCode>
                <c:ptCount val="124"/>
                <c:pt idx="0">
                  <c:v>60.7</c:v>
                </c:pt>
                <c:pt idx="1">
                  <c:v>61.5</c:v>
                </c:pt>
                <c:pt idx="2">
                  <c:v>63.5</c:v>
                </c:pt>
                <c:pt idx="3">
                  <c:v>61.3</c:v>
                </c:pt>
                <c:pt idx="4">
                  <c:v>55.6</c:v>
                </c:pt>
                <c:pt idx="5">
                  <c:v>53.4</c:v>
                </c:pt>
                <c:pt idx="6">
                  <c:v>53.2</c:v>
                </c:pt>
                <c:pt idx="7">
                  <c:v>55</c:v>
                </c:pt>
                <c:pt idx="8">
                  <c:v>58.4</c:v>
                </c:pt>
                <c:pt idx="9">
                  <c:v>58.1</c:v>
                </c:pt>
                <c:pt idx="10">
                  <c:v>58</c:v>
                </c:pt>
                <c:pt idx="11">
                  <c:v>58.9</c:v>
                </c:pt>
                <c:pt idx="12">
                  <c:v>55.7</c:v>
                </c:pt>
                <c:pt idx="13">
                  <c:v>55.7</c:v>
                </c:pt>
                <c:pt idx="14">
                  <c:v>60.7</c:v>
                </c:pt>
                <c:pt idx="15">
                  <c:v>65.099999999999994</c:v>
                </c:pt>
                <c:pt idx="16">
                  <c:v>61</c:v>
                </c:pt>
                <c:pt idx="17">
                  <c:v>57.3</c:v>
                </c:pt>
                <c:pt idx="18">
                  <c:v>54.4</c:v>
                </c:pt>
                <c:pt idx="19">
                  <c:v>57.3</c:v>
                </c:pt>
                <c:pt idx="20">
                  <c:v>62.7</c:v>
                </c:pt>
                <c:pt idx="21">
                  <c:v>59.7</c:v>
                </c:pt>
                <c:pt idx="22">
                  <c:v>59.6</c:v>
                </c:pt>
                <c:pt idx="23">
                  <c:v>58.9</c:v>
                </c:pt>
                <c:pt idx="24">
                  <c:v>59.6</c:v>
                </c:pt>
                <c:pt idx="25">
                  <c:v>57.1</c:v>
                </c:pt>
                <c:pt idx="26">
                  <c:v>60.8</c:v>
                </c:pt>
                <c:pt idx="27">
                  <c:v>65.099999999999994</c:v>
                </c:pt>
                <c:pt idx="28">
                  <c:v>60.4</c:v>
                </c:pt>
                <c:pt idx="29">
                  <c:v>57.4</c:v>
                </c:pt>
                <c:pt idx="30">
                  <c:v>56</c:v>
                </c:pt>
                <c:pt idx="31">
                  <c:v>56.3</c:v>
                </c:pt>
                <c:pt idx="32">
                  <c:v>60.7</c:v>
                </c:pt>
                <c:pt idx="33">
                  <c:v>56.4</c:v>
                </c:pt>
                <c:pt idx="34">
                  <c:v>59.4</c:v>
                </c:pt>
                <c:pt idx="35">
                  <c:v>59.6</c:v>
                </c:pt>
                <c:pt idx="36">
                  <c:v>55.2</c:v>
                </c:pt>
                <c:pt idx="37">
                  <c:v>56.9</c:v>
                </c:pt>
                <c:pt idx="38">
                  <c:v>63.8</c:v>
                </c:pt>
                <c:pt idx="39">
                  <c:v>65</c:v>
                </c:pt>
                <c:pt idx="40">
                  <c:v>55.4</c:v>
                </c:pt>
                <c:pt idx="41">
                  <c:v>52.6</c:v>
                </c:pt>
                <c:pt idx="42">
                  <c:v>46.2</c:v>
                </c:pt>
                <c:pt idx="43">
                  <c:v>46</c:v>
                </c:pt>
                <c:pt idx="44">
                  <c:v>51.3</c:v>
                </c:pt>
                <c:pt idx="45">
                  <c:v>41.7</c:v>
                </c:pt>
                <c:pt idx="46">
                  <c:v>32.299999999999997</c:v>
                </c:pt>
                <c:pt idx="47">
                  <c:v>37.299999999999997</c:v>
                </c:pt>
                <c:pt idx="48">
                  <c:v>45</c:v>
                </c:pt>
                <c:pt idx="49">
                  <c:v>50.4</c:v>
                </c:pt>
                <c:pt idx="50">
                  <c:v>54.6</c:v>
                </c:pt>
                <c:pt idx="51">
                  <c:v>56.6</c:v>
                </c:pt>
                <c:pt idx="52">
                  <c:v>56.2</c:v>
                </c:pt>
                <c:pt idx="53">
                  <c:v>55.5</c:v>
                </c:pt>
                <c:pt idx="54">
                  <c:v>55.5</c:v>
                </c:pt>
                <c:pt idx="55">
                  <c:v>56.3</c:v>
                </c:pt>
                <c:pt idx="56">
                  <c:v>56.8</c:v>
                </c:pt>
                <c:pt idx="57">
                  <c:v>58.5</c:v>
                </c:pt>
                <c:pt idx="58">
                  <c:v>58.4</c:v>
                </c:pt>
                <c:pt idx="59">
                  <c:v>61</c:v>
                </c:pt>
                <c:pt idx="60">
                  <c:v>59.9</c:v>
                </c:pt>
                <c:pt idx="61">
                  <c:v>53.7</c:v>
                </c:pt>
                <c:pt idx="62">
                  <c:v>58.1</c:v>
                </c:pt>
                <c:pt idx="63">
                  <c:v>59.3</c:v>
                </c:pt>
                <c:pt idx="64">
                  <c:v>54.8</c:v>
                </c:pt>
                <c:pt idx="65">
                  <c:v>52.1</c:v>
                </c:pt>
                <c:pt idx="66">
                  <c:v>50.9</c:v>
                </c:pt>
                <c:pt idx="67">
                  <c:v>53.1</c:v>
                </c:pt>
                <c:pt idx="68">
                  <c:v>56.3</c:v>
                </c:pt>
                <c:pt idx="69">
                  <c:v>58.2</c:v>
                </c:pt>
                <c:pt idx="70">
                  <c:v>58.3</c:v>
                </c:pt>
                <c:pt idx="71">
                  <c:v>55.4</c:v>
                </c:pt>
                <c:pt idx="72">
                  <c:v>54.9</c:v>
                </c:pt>
                <c:pt idx="73">
                  <c:v>54.3</c:v>
                </c:pt>
                <c:pt idx="74">
                  <c:v>55.2</c:v>
                </c:pt>
                <c:pt idx="75">
                  <c:v>53.8</c:v>
                </c:pt>
                <c:pt idx="76">
                  <c:v>52.1</c:v>
                </c:pt>
                <c:pt idx="77">
                  <c:v>50.8</c:v>
                </c:pt>
                <c:pt idx="78">
                  <c:v>51.1</c:v>
                </c:pt>
                <c:pt idx="79">
                  <c:v>51.1</c:v>
                </c:pt>
                <c:pt idx="80">
                  <c:v>51.3</c:v>
                </c:pt>
                <c:pt idx="81">
                  <c:v>50.5</c:v>
                </c:pt>
                <c:pt idx="82">
                  <c:v>47.8</c:v>
                </c:pt>
                <c:pt idx="83">
                  <c:v>49.8</c:v>
                </c:pt>
                <c:pt idx="84">
                  <c:v>50.4</c:v>
                </c:pt>
                <c:pt idx="85">
                  <c:v>51</c:v>
                </c:pt>
                <c:pt idx="86">
                  <c:v>55.1</c:v>
                </c:pt>
                <c:pt idx="87">
                  <c:v>54.5</c:v>
                </c:pt>
                <c:pt idx="88">
                  <c:v>49.8</c:v>
                </c:pt>
                <c:pt idx="89">
                  <c:v>49.2</c:v>
                </c:pt>
                <c:pt idx="90">
                  <c:v>49</c:v>
                </c:pt>
                <c:pt idx="91">
                  <c:v>48.7</c:v>
                </c:pt>
                <c:pt idx="92">
                  <c:v>49.8</c:v>
                </c:pt>
                <c:pt idx="93">
                  <c:v>50.4</c:v>
                </c:pt>
                <c:pt idx="94">
                  <c:v>51.2</c:v>
                </c:pt>
                <c:pt idx="95">
                  <c:v>51.2</c:v>
                </c:pt>
                <c:pt idx="96">
                  <c:v>51.6</c:v>
                </c:pt>
                <c:pt idx="97">
                  <c:v>50.1</c:v>
                </c:pt>
                <c:pt idx="98">
                  <c:v>52.3</c:v>
                </c:pt>
                <c:pt idx="99">
                  <c:v>51.7</c:v>
                </c:pt>
                <c:pt idx="100">
                  <c:v>51.8</c:v>
                </c:pt>
                <c:pt idx="101">
                  <c:v>50.4</c:v>
                </c:pt>
                <c:pt idx="102">
                  <c:v>50.6</c:v>
                </c:pt>
                <c:pt idx="103">
                  <c:v>52.4</c:v>
                </c:pt>
                <c:pt idx="104">
                  <c:v>52.8</c:v>
                </c:pt>
                <c:pt idx="105">
                  <c:v>52.5</c:v>
                </c:pt>
                <c:pt idx="106">
                  <c:v>52.3</c:v>
                </c:pt>
                <c:pt idx="107">
                  <c:v>52</c:v>
                </c:pt>
                <c:pt idx="108">
                  <c:v>50.9</c:v>
                </c:pt>
                <c:pt idx="109">
                  <c:v>50.5</c:v>
                </c:pt>
                <c:pt idx="110">
                  <c:v>50.6</c:v>
                </c:pt>
                <c:pt idx="111">
                  <c:v>51.2</c:v>
                </c:pt>
                <c:pt idx="112">
                  <c:v>52.3</c:v>
                </c:pt>
                <c:pt idx="113">
                  <c:v>52.8</c:v>
                </c:pt>
                <c:pt idx="114">
                  <c:v>53.6</c:v>
                </c:pt>
                <c:pt idx="115">
                  <c:v>52.5</c:v>
                </c:pt>
                <c:pt idx="116">
                  <c:v>52.2</c:v>
                </c:pt>
                <c:pt idx="117">
                  <c:v>51.6</c:v>
                </c:pt>
                <c:pt idx="118">
                  <c:v>50.9</c:v>
                </c:pt>
                <c:pt idx="119">
                  <c:v>50.4</c:v>
                </c:pt>
                <c:pt idx="120">
                  <c:v>50.2</c:v>
                </c:pt>
                <c:pt idx="121">
                  <c:v>50.4</c:v>
                </c:pt>
                <c:pt idx="122">
                  <c:v>50.2</c:v>
                </c:pt>
                <c:pt idx="123">
                  <c:v>50.2</c:v>
                </c:pt>
              </c:numCache>
            </c:numRef>
          </c:val>
          <c:smooth val="0"/>
        </c:ser>
        <c:ser>
          <c:idx val="3"/>
          <c:order val="3"/>
          <c:tx>
            <c:strRef>
              <c:f>Sheet1!$K$200</c:f>
              <c:strCache>
                <c:ptCount val="1"/>
                <c:pt idx="0">
                  <c:v>PMI:新出口订单</c:v>
                </c:pt>
              </c:strCache>
            </c:strRef>
          </c:tx>
          <c:spPr>
            <a:ln w="28573" cap="rnd">
              <a:solidFill>
                <a:schemeClr val="accent4"/>
              </a:solidFill>
              <a:round/>
            </a:ln>
            <a:effectLst/>
          </c:spPr>
          <c:marker>
            <c:symbol val="none"/>
          </c:marker>
          <c:cat>
            <c:numRef>
              <c:f>Sheet1!$A$201:$A$325</c:f>
              <c:numCache>
                <c:formatCode>yyyy\-mm;@</c:formatCode>
                <c:ptCount val="125"/>
                <c:pt idx="0">
                  <c:v>38383</c:v>
                </c:pt>
                <c:pt idx="1">
                  <c:v>38411</c:v>
                </c:pt>
                <c:pt idx="2">
                  <c:v>38442</c:v>
                </c:pt>
                <c:pt idx="3">
                  <c:v>38472</c:v>
                </c:pt>
                <c:pt idx="4">
                  <c:v>38503</c:v>
                </c:pt>
                <c:pt idx="5">
                  <c:v>38533</c:v>
                </c:pt>
                <c:pt idx="6">
                  <c:v>38564</c:v>
                </c:pt>
                <c:pt idx="7">
                  <c:v>38595</c:v>
                </c:pt>
                <c:pt idx="8">
                  <c:v>38625</c:v>
                </c:pt>
                <c:pt idx="9">
                  <c:v>38656</c:v>
                </c:pt>
                <c:pt idx="10">
                  <c:v>38686</c:v>
                </c:pt>
                <c:pt idx="11">
                  <c:v>38717</c:v>
                </c:pt>
                <c:pt idx="12">
                  <c:v>38748</c:v>
                </c:pt>
                <c:pt idx="13">
                  <c:v>38776</c:v>
                </c:pt>
                <c:pt idx="14">
                  <c:v>38807</c:v>
                </c:pt>
                <c:pt idx="15">
                  <c:v>38837</c:v>
                </c:pt>
                <c:pt idx="16">
                  <c:v>38868</c:v>
                </c:pt>
                <c:pt idx="17">
                  <c:v>38898</c:v>
                </c:pt>
                <c:pt idx="18">
                  <c:v>38929</c:v>
                </c:pt>
                <c:pt idx="19">
                  <c:v>38960</c:v>
                </c:pt>
                <c:pt idx="20">
                  <c:v>38990</c:v>
                </c:pt>
                <c:pt idx="21">
                  <c:v>39021</c:v>
                </c:pt>
                <c:pt idx="22">
                  <c:v>39051</c:v>
                </c:pt>
                <c:pt idx="23">
                  <c:v>39082</c:v>
                </c:pt>
                <c:pt idx="24">
                  <c:v>39113</c:v>
                </c:pt>
                <c:pt idx="25">
                  <c:v>39141</c:v>
                </c:pt>
                <c:pt idx="26">
                  <c:v>39172</c:v>
                </c:pt>
                <c:pt idx="27">
                  <c:v>39202</c:v>
                </c:pt>
                <c:pt idx="28">
                  <c:v>39233</c:v>
                </c:pt>
                <c:pt idx="29">
                  <c:v>39263</c:v>
                </c:pt>
                <c:pt idx="30">
                  <c:v>39294</c:v>
                </c:pt>
                <c:pt idx="31">
                  <c:v>39325</c:v>
                </c:pt>
                <c:pt idx="32">
                  <c:v>39355</c:v>
                </c:pt>
                <c:pt idx="33">
                  <c:v>39386</c:v>
                </c:pt>
                <c:pt idx="34">
                  <c:v>39416</c:v>
                </c:pt>
                <c:pt idx="35">
                  <c:v>39447</c:v>
                </c:pt>
                <c:pt idx="36">
                  <c:v>39478</c:v>
                </c:pt>
                <c:pt idx="37">
                  <c:v>39507</c:v>
                </c:pt>
                <c:pt idx="38">
                  <c:v>39538</c:v>
                </c:pt>
                <c:pt idx="39">
                  <c:v>39568</c:v>
                </c:pt>
                <c:pt idx="40">
                  <c:v>39599</c:v>
                </c:pt>
                <c:pt idx="41">
                  <c:v>39629</c:v>
                </c:pt>
                <c:pt idx="42">
                  <c:v>39660</c:v>
                </c:pt>
                <c:pt idx="43">
                  <c:v>39691</c:v>
                </c:pt>
                <c:pt idx="44">
                  <c:v>39721</c:v>
                </c:pt>
                <c:pt idx="45">
                  <c:v>39752</c:v>
                </c:pt>
                <c:pt idx="46">
                  <c:v>39782</c:v>
                </c:pt>
                <c:pt idx="47">
                  <c:v>39813</c:v>
                </c:pt>
                <c:pt idx="48">
                  <c:v>39844</c:v>
                </c:pt>
                <c:pt idx="49">
                  <c:v>39872</c:v>
                </c:pt>
                <c:pt idx="50">
                  <c:v>39903</c:v>
                </c:pt>
                <c:pt idx="51">
                  <c:v>39933</c:v>
                </c:pt>
                <c:pt idx="52">
                  <c:v>39964</c:v>
                </c:pt>
                <c:pt idx="53">
                  <c:v>39994</c:v>
                </c:pt>
                <c:pt idx="54">
                  <c:v>40025</c:v>
                </c:pt>
                <c:pt idx="55">
                  <c:v>40056</c:v>
                </c:pt>
                <c:pt idx="56">
                  <c:v>40086</c:v>
                </c:pt>
                <c:pt idx="57">
                  <c:v>40117</c:v>
                </c:pt>
                <c:pt idx="58">
                  <c:v>40147</c:v>
                </c:pt>
                <c:pt idx="59">
                  <c:v>40178</c:v>
                </c:pt>
                <c:pt idx="60">
                  <c:v>40209</c:v>
                </c:pt>
                <c:pt idx="61">
                  <c:v>40237</c:v>
                </c:pt>
                <c:pt idx="62">
                  <c:v>40268</c:v>
                </c:pt>
                <c:pt idx="63">
                  <c:v>40298</c:v>
                </c:pt>
                <c:pt idx="64">
                  <c:v>40329</c:v>
                </c:pt>
                <c:pt idx="65">
                  <c:v>40359</c:v>
                </c:pt>
                <c:pt idx="66">
                  <c:v>40390</c:v>
                </c:pt>
                <c:pt idx="67">
                  <c:v>40421</c:v>
                </c:pt>
                <c:pt idx="68">
                  <c:v>40451</c:v>
                </c:pt>
                <c:pt idx="69">
                  <c:v>40482</c:v>
                </c:pt>
                <c:pt idx="70">
                  <c:v>40512</c:v>
                </c:pt>
                <c:pt idx="71">
                  <c:v>40543</c:v>
                </c:pt>
                <c:pt idx="72">
                  <c:v>40574</c:v>
                </c:pt>
                <c:pt idx="73">
                  <c:v>40602</c:v>
                </c:pt>
                <c:pt idx="74">
                  <c:v>40633</c:v>
                </c:pt>
                <c:pt idx="75">
                  <c:v>40663</c:v>
                </c:pt>
                <c:pt idx="76">
                  <c:v>40694</c:v>
                </c:pt>
                <c:pt idx="77">
                  <c:v>40724</c:v>
                </c:pt>
                <c:pt idx="78">
                  <c:v>40755</c:v>
                </c:pt>
                <c:pt idx="79">
                  <c:v>40786</c:v>
                </c:pt>
                <c:pt idx="80">
                  <c:v>40816</c:v>
                </c:pt>
                <c:pt idx="81">
                  <c:v>40847</c:v>
                </c:pt>
                <c:pt idx="82">
                  <c:v>40877</c:v>
                </c:pt>
                <c:pt idx="83">
                  <c:v>40908</c:v>
                </c:pt>
                <c:pt idx="84">
                  <c:v>40939</c:v>
                </c:pt>
                <c:pt idx="85">
                  <c:v>40968</c:v>
                </c:pt>
                <c:pt idx="86">
                  <c:v>40999</c:v>
                </c:pt>
                <c:pt idx="87">
                  <c:v>41029</c:v>
                </c:pt>
                <c:pt idx="88">
                  <c:v>41060</c:v>
                </c:pt>
                <c:pt idx="89">
                  <c:v>41090</c:v>
                </c:pt>
                <c:pt idx="90">
                  <c:v>41121</c:v>
                </c:pt>
                <c:pt idx="91">
                  <c:v>41152</c:v>
                </c:pt>
                <c:pt idx="92">
                  <c:v>41182</c:v>
                </c:pt>
                <c:pt idx="93">
                  <c:v>41213</c:v>
                </c:pt>
                <c:pt idx="94">
                  <c:v>41243</c:v>
                </c:pt>
                <c:pt idx="95">
                  <c:v>41274</c:v>
                </c:pt>
                <c:pt idx="96">
                  <c:v>41305</c:v>
                </c:pt>
                <c:pt idx="97">
                  <c:v>41333</c:v>
                </c:pt>
                <c:pt idx="98">
                  <c:v>41364</c:v>
                </c:pt>
                <c:pt idx="99">
                  <c:v>41394</c:v>
                </c:pt>
                <c:pt idx="100">
                  <c:v>41425</c:v>
                </c:pt>
                <c:pt idx="101">
                  <c:v>41455</c:v>
                </c:pt>
                <c:pt idx="102">
                  <c:v>41486</c:v>
                </c:pt>
                <c:pt idx="103">
                  <c:v>41517</c:v>
                </c:pt>
                <c:pt idx="104">
                  <c:v>41547</c:v>
                </c:pt>
                <c:pt idx="105">
                  <c:v>41578</c:v>
                </c:pt>
                <c:pt idx="106">
                  <c:v>41608</c:v>
                </c:pt>
                <c:pt idx="107">
                  <c:v>41639</c:v>
                </c:pt>
                <c:pt idx="108">
                  <c:v>41670</c:v>
                </c:pt>
                <c:pt idx="109">
                  <c:v>41698</c:v>
                </c:pt>
                <c:pt idx="110">
                  <c:v>41729</c:v>
                </c:pt>
                <c:pt idx="111">
                  <c:v>41759</c:v>
                </c:pt>
                <c:pt idx="112">
                  <c:v>41790</c:v>
                </c:pt>
                <c:pt idx="113">
                  <c:v>41820</c:v>
                </c:pt>
                <c:pt idx="114">
                  <c:v>41851</c:v>
                </c:pt>
                <c:pt idx="115">
                  <c:v>41882</c:v>
                </c:pt>
                <c:pt idx="116">
                  <c:v>41912</c:v>
                </c:pt>
                <c:pt idx="117">
                  <c:v>41943</c:v>
                </c:pt>
                <c:pt idx="118">
                  <c:v>41973</c:v>
                </c:pt>
                <c:pt idx="119">
                  <c:v>42004</c:v>
                </c:pt>
                <c:pt idx="120">
                  <c:v>42035</c:v>
                </c:pt>
                <c:pt idx="121">
                  <c:v>42063</c:v>
                </c:pt>
                <c:pt idx="122">
                  <c:v>42094</c:v>
                </c:pt>
                <c:pt idx="123">
                  <c:v>42124</c:v>
                </c:pt>
                <c:pt idx="124">
                  <c:v>42155</c:v>
                </c:pt>
              </c:numCache>
            </c:numRef>
          </c:cat>
          <c:val>
            <c:numRef>
              <c:f>Sheet1!$K$201:$K$324</c:f>
              <c:numCache>
                <c:formatCode>###,###,###,###,##0.00_ </c:formatCode>
                <c:ptCount val="124"/>
                <c:pt idx="0">
                  <c:v>58.3</c:v>
                </c:pt>
                <c:pt idx="1">
                  <c:v>59.9</c:v>
                </c:pt>
                <c:pt idx="2">
                  <c:v>63.9</c:v>
                </c:pt>
                <c:pt idx="3">
                  <c:v>60.3</c:v>
                </c:pt>
                <c:pt idx="4">
                  <c:v>58.2</c:v>
                </c:pt>
                <c:pt idx="5">
                  <c:v>56.1</c:v>
                </c:pt>
                <c:pt idx="6">
                  <c:v>52.8</c:v>
                </c:pt>
                <c:pt idx="7">
                  <c:v>52.9</c:v>
                </c:pt>
                <c:pt idx="8">
                  <c:v>57.2</c:v>
                </c:pt>
                <c:pt idx="9">
                  <c:v>55.1</c:v>
                </c:pt>
                <c:pt idx="10">
                  <c:v>57.6</c:v>
                </c:pt>
                <c:pt idx="11">
                  <c:v>56.4</c:v>
                </c:pt>
                <c:pt idx="12">
                  <c:v>50.4</c:v>
                </c:pt>
                <c:pt idx="13">
                  <c:v>53.8</c:v>
                </c:pt>
                <c:pt idx="14">
                  <c:v>58.7</c:v>
                </c:pt>
                <c:pt idx="15">
                  <c:v>61.7</c:v>
                </c:pt>
                <c:pt idx="16">
                  <c:v>58.9</c:v>
                </c:pt>
                <c:pt idx="17">
                  <c:v>58</c:v>
                </c:pt>
                <c:pt idx="18">
                  <c:v>55.2</c:v>
                </c:pt>
                <c:pt idx="19">
                  <c:v>55</c:v>
                </c:pt>
                <c:pt idx="20">
                  <c:v>60.2</c:v>
                </c:pt>
                <c:pt idx="21">
                  <c:v>57.4</c:v>
                </c:pt>
                <c:pt idx="22">
                  <c:v>57.1</c:v>
                </c:pt>
                <c:pt idx="23">
                  <c:v>55</c:v>
                </c:pt>
                <c:pt idx="24">
                  <c:v>55.2</c:v>
                </c:pt>
                <c:pt idx="25">
                  <c:v>53</c:v>
                </c:pt>
                <c:pt idx="26">
                  <c:v>61.5</c:v>
                </c:pt>
                <c:pt idx="27">
                  <c:v>62.3</c:v>
                </c:pt>
                <c:pt idx="28">
                  <c:v>57.7</c:v>
                </c:pt>
                <c:pt idx="29">
                  <c:v>55</c:v>
                </c:pt>
                <c:pt idx="30">
                  <c:v>53.5</c:v>
                </c:pt>
                <c:pt idx="31">
                  <c:v>55.2</c:v>
                </c:pt>
                <c:pt idx="32">
                  <c:v>55.1</c:v>
                </c:pt>
                <c:pt idx="33">
                  <c:v>53.6</c:v>
                </c:pt>
                <c:pt idx="34">
                  <c:v>53.8</c:v>
                </c:pt>
                <c:pt idx="35">
                  <c:v>54.3</c:v>
                </c:pt>
                <c:pt idx="36">
                  <c:v>49</c:v>
                </c:pt>
                <c:pt idx="37">
                  <c:v>51.3</c:v>
                </c:pt>
                <c:pt idx="38">
                  <c:v>59.1</c:v>
                </c:pt>
                <c:pt idx="39">
                  <c:v>58.9</c:v>
                </c:pt>
                <c:pt idx="40">
                  <c:v>53.4</c:v>
                </c:pt>
                <c:pt idx="41">
                  <c:v>50.2</c:v>
                </c:pt>
                <c:pt idx="42">
                  <c:v>46.7</c:v>
                </c:pt>
                <c:pt idx="43">
                  <c:v>48.4</c:v>
                </c:pt>
                <c:pt idx="44">
                  <c:v>48.8</c:v>
                </c:pt>
                <c:pt idx="45">
                  <c:v>41.4</c:v>
                </c:pt>
                <c:pt idx="46">
                  <c:v>29</c:v>
                </c:pt>
                <c:pt idx="47">
                  <c:v>30.7</c:v>
                </c:pt>
                <c:pt idx="48">
                  <c:v>33.700000000000003</c:v>
                </c:pt>
                <c:pt idx="49">
                  <c:v>43.4</c:v>
                </c:pt>
                <c:pt idx="50">
                  <c:v>47.5</c:v>
                </c:pt>
                <c:pt idx="51">
                  <c:v>49.1</c:v>
                </c:pt>
                <c:pt idx="52">
                  <c:v>50.1</c:v>
                </c:pt>
                <c:pt idx="53">
                  <c:v>51.4</c:v>
                </c:pt>
                <c:pt idx="54">
                  <c:v>52.1</c:v>
                </c:pt>
                <c:pt idx="55">
                  <c:v>52.1</c:v>
                </c:pt>
                <c:pt idx="56">
                  <c:v>53.3</c:v>
                </c:pt>
                <c:pt idx="57">
                  <c:v>54.5</c:v>
                </c:pt>
                <c:pt idx="58">
                  <c:v>53.6</c:v>
                </c:pt>
                <c:pt idx="59">
                  <c:v>52.6</c:v>
                </c:pt>
                <c:pt idx="60">
                  <c:v>53.2</c:v>
                </c:pt>
                <c:pt idx="61">
                  <c:v>50.3</c:v>
                </c:pt>
                <c:pt idx="62">
                  <c:v>54.5</c:v>
                </c:pt>
                <c:pt idx="63">
                  <c:v>54.5</c:v>
                </c:pt>
                <c:pt idx="64">
                  <c:v>53.8</c:v>
                </c:pt>
                <c:pt idx="65">
                  <c:v>51.7</c:v>
                </c:pt>
                <c:pt idx="66">
                  <c:v>51.2</c:v>
                </c:pt>
                <c:pt idx="67">
                  <c:v>52.2</c:v>
                </c:pt>
                <c:pt idx="68">
                  <c:v>52.7</c:v>
                </c:pt>
                <c:pt idx="69">
                  <c:v>52.6</c:v>
                </c:pt>
                <c:pt idx="70">
                  <c:v>53.2</c:v>
                </c:pt>
                <c:pt idx="71">
                  <c:v>53.5</c:v>
                </c:pt>
                <c:pt idx="72">
                  <c:v>50.7</c:v>
                </c:pt>
                <c:pt idx="73">
                  <c:v>50.9</c:v>
                </c:pt>
                <c:pt idx="74">
                  <c:v>52.5</c:v>
                </c:pt>
                <c:pt idx="75">
                  <c:v>51.3</c:v>
                </c:pt>
                <c:pt idx="76">
                  <c:v>51.1</c:v>
                </c:pt>
                <c:pt idx="77">
                  <c:v>50.5</c:v>
                </c:pt>
                <c:pt idx="78">
                  <c:v>50.4</c:v>
                </c:pt>
                <c:pt idx="79">
                  <c:v>48.3</c:v>
                </c:pt>
                <c:pt idx="80">
                  <c:v>50.9</c:v>
                </c:pt>
                <c:pt idx="81">
                  <c:v>48.6</c:v>
                </c:pt>
                <c:pt idx="82">
                  <c:v>45.6</c:v>
                </c:pt>
                <c:pt idx="83">
                  <c:v>48.6</c:v>
                </c:pt>
                <c:pt idx="84">
                  <c:v>46.9</c:v>
                </c:pt>
                <c:pt idx="85">
                  <c:v>51.1</c:v>
                </c:pt>
                <c:pt idx="86">
                  <c:v>51.9</c:v>
                </c:pt>
                <c:pt idx="87">
                  <c:v>52.2</c:v>
                </c:pt>
                <c:pt idx="88">
                  <c:v>50.4</c:v>
                </c:pt>
                <c:pt idx="89">
                  <c:v>47.5</c:v>
                </c:pt>
                <c:pt idx="90">
                  <c:v>46.6</c:v>
                </c:pt>
                <c:pt idx="91">
                  <c:v>46.6</c:v>
                </c:pt>
                <c:pt idx="92">
                  <c:v>48.8</c:v>
                </c:pt>
                <c:pt idx="93">
                  <c:v>49.3</c:v>
                </c:pt>
                <c:pt idx="94">
                  <c:v>50.2</c:v>
                </c:pt>
                <c:pt idx="95">
                  <c:v>50</c:v>
                </c:pt>
                <c:pt idx="96">
                  <c:v>48.5</c:v>
                </c:pt>
                <c:pt idx="97">
                  <c:v>47.3</c:v>
                </c:pt>
                <c:pt idx="98">
                  <c:v>50.9</c:v>
                </c:pt>
                <c:pt idx="99">
                  <c:v>48.6</c:v>
                </c:pt>
                <c:pt idx="100">
                  <c:v>49.4</c:v>
                </c:pt>
                <c:pt idx="101">
                  <c:v>47.7</c:v>
                </c:pt>
                <c:pt idx="102">
                  <c:v>49</c:v>
                </c:pt>
                <c:pt idx="103">
                  <c:v>50.2</c:v>
                </c:pt>
                <c:pt idx="104">
                  <c:v>50.7</c:v>
                </c:pt>
                <c:pt idx="105">
                  <c:v>50.4</c:v>
                </c:pt>
                <c:pt idx="106">
                  <c:v>50.6</c:v>
                </c:pt>
                <c:pt idx="107">
                  <c:v>49.8</c:v>
                </c:pt>
                <c:pt idx="108">
                  <c:v>49.3</c:v>
                </c:pt>
                <c:pt idx="109">
                  <c:v>48.2</c:v>
                </c:pt>
                <c:pt idx="110">
                  <c:v>50.1</c:v>
                </c:pt>
                <c:pt idx="111">
                  <c:v>49.1</c:v>
                </c:pt>
                <c:pt idx="112">
                  <c:v>49.3</c:v>
                </c:pt>
                <c:pt idx="113">
                  <c:v>50.3</c:v>
                </c:pt>
                <c:pt idx="114">
                  <c:v>50.8</c:v>
                </c:pt>
                <c:pt idx="115">
                  <c:v>50</c:v>
                </c:pt>
                <c:pt idx="116">
                  <c:v>50.2</c:v>
                </c:pt>
                <c:pt idx="117">
                  <c:v>49.9</c:v>
                </c:pt>
                <c:pt idx="118">
                  <c:v>48.4</c:v>
                </c:pt>
                <c:pt idx="119">
                  <c:v>49.1</c:v>
                </c:pt>
                <c:pt idx="120">
                  <c:v>48.4</c:v>
                </c:pt>
                <c:pt idx="121">
                  <c:v>48.5</c:v>
                </c:pt>
                <c:pt idx="122">
                  <c:v>48.3</c:v>
                </c:pt>
                <c:pt idx="123">
                  <c:v>48.1</c:v>
                </c:pt>
              </c:numCache>
            </c:numRef>
          </c:val>
          <c:smooth val="0"/>
        </c:ser>
        <c:ser>
          <c:idx val="4"/>
          <c:order val="4"/>
          <c:tx>
            <c:strRef>
              <c:f>Sheet1!$L$200</c:f>
              <c:strCache>
                <c:ptCount val="1"/>
                <c:pt idx="0">
                  <c:v>PMI:进口</c:v>
                </c:pt>
              </c:strCache>
            </c:strRef>
          </c:tx>
          <c:spPr>
            <a:ln w="28573" cap="rnd">
              <a:solidFill>
                <a:schemeClr val="accent5"/>
              </a:solidFill>
              <a:round/>
            </a:ln>
            <a:effectLst/>
          </c:spPr>
          <c:marker>
            <c:symbol val="none"/>
          </c:marker>
          <c:cat>
            <c:numRef>
              <c:f>Sheet1!$A$201:$A$325</c:f>
              <c:numCache>
                <c:formatCode>yyyy\-mm;@</c:formatCode>
                <c:ptCount val="125"/>
                <c:pt idx="0">
                  <c:v>38383</c:v>
                </c:pt>
                <c:pt idx="1">
                  <c:v>38411</c:v>
                </c:pt>
                <c:pt idx="2">
                  <c:v>38442</c:v>
                </c:pt>
                <c:pt idx="3">
                  <c:v>38472</c:v>
                </c:pt>
                <c:pt idx="4">
                  <c:v>38503</c:v>
                </c:pt>
                <c:pt idx="5">
                  <c:v>38533</c:v>
                </c:pt>
                <c:pt idx="6">
                  <c:v>38564</c:v>
                </c:pt>
                <c:pt idx="7">
                  <c:v>38595</c:v>
                </c:pt>
                <c:pt idx="8">
                  <c:v>38625</c:v>
                </c:pt>
                <c:pt idx="9">
                  <c:v>38656</c:v>
                </c:pt>
                <c:pt idx="10">
                  <c:v>38686</c:v>
                </c:pt>
                <c:pt idx="11">
                  <c:v>38717</c:v>
                </c:pt>
                <c:pt idx="12">
                  <c:v>38748</c:v>
                </c:pt>
                <c:pt idx="13">
                  <c:v>38776</c:v>
                </c:pt>
                <c:pt idx="14">
                  <c:v>38807</c:v>
                </c:pt>
                <c:pt idx="15">
                  <c:v>38837</c:v>
                </c:pt>
                <c:pt idx="16">
                  <c:v>38868</c:v>
                </c:pt>
                <c:pt idx="17">
                  <c:v>38898</c:v>
                </c:pt>
                <c:pt idx="18">
                  <c:v>38929</c:v>
                </c:pt>
                <c:pt idx="19">
                  <c:v>38960</c:v>
                </c:pt>
                <c:pt idx="20">
                  <c:v>38990</c:v>
                </c:pt>
                <c:pt idx="21">
                  <c:v>39021</c:v>
                </c:pt>
                <c:pt idx="22">
                  <c:v>39051</c:v>
                </c:pt>
                <c:pt idx="23">
                  <c:v>39082</c:v>
                </c:pt>
                <c:pt idx="24">
                  <c:v>39113</c:v>
                </c:pt>
                <c:pt idx="25">
                  <c:v>39141</c:v>
                </c:pt>
                <c:pt idx="26">
                  <c:v>39172</c:v>
                </c:pt>
                <c:pt idx="27">
                  <c:v>39202</c:v>
                </c:pt>
                <c:pt idx="28">
                  <c:v>39233</c:v>
                </c:pt>
                <c:pt idx="29">
                  <c:v>39263</c:v>
                </c:pt>
                <c:pt idx="30">
                  <c:v>39294</c:v>
                </c:pt>
                <c:pt idx="31">
                  <c:v>39325</c:v>
                </c:pt>
                <c:pt idx="32">
                  <c:v>39355</c:v>
                </c:pt>
                <c:pt idx="33">
                  <c:v>39386</c:v>
                </c:pt>
                <c:pt idx="34">
                  <c:v>39416</c:v>
                </c:pt>
                <c:pt idx="35">
                  <c:v>39447</c:v>
                </c:pt>
                <c:pt idx="36">
                  <c:v>39478</c:v>
                </c:pt>
                <c:pt idx="37">
                  <c:v>39507</c:v>
                </c:pt>
                <c:pt idx="38">
                  <c:v>39538</c:v>
                </c:pt>
                <c:pt idx="39">
                  <c:v>39568</c:v>
                </c:pt>
                <c:pt idx="40">
                  <c:v>39599</c:v>
                </c:pt>
                <c:pt idx="41">
                  <c:v>39629</c:v>
                </c:pt>
                <c:pt idx="42">
                  <c:v>39660</c:v>
                </c:pt>
                <c:pt idx="43">
                  <c:v>39691</c:v>
                </c:pt>
                <c:pt idx="44">
                  <c:v>39721</c:v>
                </c:pt>
                <c:pt idx="45">
                  <c:v>39752</c:v>
                </c:pt>
                <c:pt idx="46">
                  <c:v>39782</c:v>
                </c:pt>
                <c:pt idx="47">
                  <c:v>39813</c:v>
                </c:pt>
                <c:pt idx="48">
                  <c:v>39844</c:v>
                </c:pt>
                <c:pt idx="49">
                  <c:v>39872</c:v>
                </c:pt>
                <c:pt idx="50">
                  <c:v>39903</c:v>
                </c:pt>
                <c:pt idx="51">
                  <c:v>39933</c:v>
                </c:pt>
                <c:pt idx="52">
                  <c:v>39964</c:v>
                </c:pt>
                <c:pt idx="53">
                  <c:v>39994</c:v>
                </c:pt>
                <c:pt idx="54">
                  <c:v>40025</c:v>
                </c:pt>
                <c:pt idx="55">
                  <c:v>40056</c:v>
                </c:pt>
                <c:pt idx="56">
                  <c:v>40086</c:v>
                </c:pt>
                <c:pt idx="57">
                  <c:v>40117</c:v>
                </c:pt>
                <c:pt idx="58">
                  <c:v>40147</c:v>
                </c:pt>
                <c:pt idx="59">
                  <c:v>40178</c:v>
                </c:pt>
                <c:pt idx="60">
                  <c:v>40209</c:v>
                </c:pt>
                <c:pt idx="61">
                  <c:v>40237</c:v>
                </c:pt>
                <c:pt idx="62">
                  <c:v>40268</c:v>
                </c:pt>
                <c:pt idx="63">
                  <c:v>40298</c:v>
                </c:pt>
                <c:pt idx="64">
                  <c:v>40329</c:v>
                </c:pt>
                <c:pt idx="65">
                  <c:v>40359</c:v>
                </c:pt>
                <c:pt idx="66">
                  <c:v>40390</c:v>
                </c:pt>
                <c:pt idx="67">
                  <c:v>40421</c:v>
                </c:pt>
                <c:pt idx="68">
                  <c:v>40451</c:v>
                </c:pt>
                <c:pt idx="69">
                  <c:v>40482</c:v>
                </c:pt>
                <c:pt idx="70">
                  <c:v>40512</c:v>
                </c:pt>
                <c:pt idx="71">
                  <c:v>40543</c:v>
                </c:pt>
                <c:pt idx="72">
                  <c:v>40574</c:v>
                </c:pt>
                <c:pt idx="73">
                  <c:v>40602</c:v>
                </c:pt>
                <c:pt idx="74">
                  <c:v>40633</c:v>
                </c:pt>
                <c:pt idx="75">
                  <c:v>40663</c:v>
                </c:pt>
                <c:pt idx="76">
                  <c:v>40694</c:v>
                </c:pt>
                <c:pt idx="77">
                  <c:v>40724</c:v>
                </c:pt>
                <c:pt idx="78">
                  <c:v>40755</c:v>
                </c:pt>
                <c:pt idx="79">
                  <c:v>40786</c:v>
                </c:pt>
                <c:pt idx="80">
                  <c:v>40816</c:v>
                </c:pt>
                <c:pt idx="81">
                  <c:v>40847</c:v>
                </c:pt>
                <c:pt idx="82">
                  <c:v>40877</c:v>
                </c:pt>
                <c:pt idx="83">
                  <c:v>40908</c:v>
                </c:pt>
                <c:pt idx="84">
                  <c:v>40939</c:v>
                </c:pt>
                <c:pt idx="85">
                  <c:v>40968</c:v>
                </c:pt>
                <c:pt idx="86">
                  <c:v>40999</c:v>
                </c:pt>
                <c:pt idx="87">
                  <c:v>41029</c:v>
                </c:pt>
                <c:pt idx="88">
                  <c:v>41060</c:v>
                </c:pt>
                <c:pt idx="89">
                  <c:v>41090</c:v>
                </c:pt>
                <c:pt idx="90">
                  <c:v>41121</c:v>
                </c:pt>
                <c:pt idx="91">
                  <c:v>41152</c:v>
                </c:pt>
                <c:pt idx="92">
                  <c:v>41182</c:v>
                </c:pt>
                <c:pt idx="93">
                  <c:v>41213</c:v>
                </c:pt>
                <c:pt idx="94">
                  <c:v>41243</c:v>
                </c:pt>
                <c:pt idx="95">
                  <c:v>41274</c:v>
                </c:pt>
                <c:pt idx="96">
                  <c:v>41305</c:v>
                </c:pt>
                <c:pt idx="97">
                  <c:v>41333</c:v>
                </c:pt>
                <c:pt idx="98">
                  <c:v>41364</c:v>
                </c:pt>
                <c:pt idx="99">
                  <c:v>41394</c:v>
                </c:pt>
                <c:pt idx="100">
                  <c:v>41425</c:v>
                </c:pt>
                <c:pt idx="101">
                  <c:v>41455</c:v>
                </c:pt>
                <c:pt idx="102">
                  <c:v>41486</c:v>
                </c:pt>
                <c:pt idx="103">
                  <c:v>41517</c:v>
                </c:pt>
                <c:pt idx="104">
                  <c:v>41547</c:v>
                </c:pt>
                <c:pt idx="105">
                  <c:v>41578</c:v>
                </c:pt>
                <c:pt idx="106">
                  <c:v>41608</c:v>
                </c:pt>
                <c:pt idx="107">
                  <c:v>41639</c:v>
                </c:pt>
                <c:pt idx="108">
                  <c:v>41670</c:v>
                </c:pt>
                <c:pt idx="109">
                  <c:v>41698</c:v>
                </c:pt>
                <c:pt idx="110">
                  <c:v>41729</c:v>
                </c:pt>
                <c:pt idx="111">
                  <c:v>41759</c:v>
                </c:pt>
                <c:pt idx="112">
                  <c:v>41790</c:v>
                </c:pt>
                <c:pt idx="113">
                  <c:v>41820</c:v>
                </c:pt>
                <c:pt idx="114">
                  <c:v>41851</c:v>
                </c:pt>
                <c:pt idx="115">
                  <c:v>41882</c:v>
                </c:pt>
                <c:pt idx="116">
                  <c:v>41912</c:v>
                </c:pt>
                <c:pt idx="117">
                  <c:v>41943</c:v>
                </c:pt>
                <c:pt idx="118">
                  <c:v>41973</c:v>
                </c:pt>
                <c:pt idx="119">
                  <c:v>42004</c:v>
                </c:pt>
                <c:pt idx="120">
                  <c:v>42035</c:v>
                </c:pt>
                <c:pt idx="121">
                  <c:v>42063</c:v>
                </c:pt>
                <c:pt idx="122">
                  <c:v>42094</c:v>
                </c:pt>
                <c:pt idx="123">
                  <c:v>42124</c:v>
                </c:pt>
                <c:pt idx="124">
                  <c:v>42155</c:v>
                </c:pt>
              </c:numCache>
            </c:numRef>
          </c:cat>
          <c:val>
            <c:numRef>
              <c:f>Sheet1!$L$201:$L$324</c:f>
              <c:numCache>
                <c:formatCode>###,###,###,###,##0.00_ </c:formatCode>
                <c:ptCount val="124"/>
                <c:pt idx="0">
                  <c:v>54.3</c:v>
                </c:pt>
                <c:pt idx="1">
                  <c:v>55.2</c:v>
                </c:pt>
                <c:pt idx="2">
                  <c:v>56.9</c:v>
                </c:pt>
                <c:pt idx="3">
                  <c:v>54.2</c:v>
                </c:pt>
                <c:pt idx="4">
                  <c:v>49.4</c:v>
                </c:pt>
                <c:pt idx="5">
                  <c:v>49.8</c:v>
                </c:pt>
                <c:pt idx="6">
                  <c:v>50.9</c:v>
                </c:pt>
                <c:pt idx="7">
                  <c:v>49.1</c:v>
                </c:pt>
                <c:pt idx="8">
                  <c:v>54.3</c:v>
                </c:pt>
                <c:pt idx="9">
                  <c:v>52</c:v>
                </c:pt>
                <c:pt idx="10">
                  <c:v>51.7</c:v>
                </c:pt>
                <c:pt idx="11">
                  <c:v>50.9</c:v>
                </c:pt>
                <c:pt idx="12">
                  <c:v>50</c:v>
                </c:pt>
                <c:pt idx="13">
                  <c:v>50.8</c:v>
                </c:pt>
                <c:pt idx="14">
                  <c:v>55.5</c:v>
                </c:pt>
                <c:pt idx="15">
                  <c:v>57</c:v>
                </c:pt>
                <c:pt idx="16">
                  <c:v>54.8</c:v>
                </c:pt>
                <c:pt idx="17">
                  <c:v>51.5</c:v>
                </c:pt>
                <c:pt idx="18">
                  <c:v>50.4</c:v>
                </c:pt>
                <c:pt idx="19">
                  <c:v>49.6</c:v>
                </c:pt>
                <c:pt idx="20">
                  <c:v>54.8</c:v>
                </c:pt>
                <c:pt idx="21">
                  <c:v>53</c:v>
                </c:pt>
                <c:pt idx="22">
                  <c:v>52</c:v>
                </c:pt>
                <c:pt idx="23">
                  <c:v>52.4</c:v>
                </c:pt>
                <c:pt idx="24">
                  <c:v>57</c:v>
                </c:pt>
                <c:pt idx="25">
                  <c:v>51.6</c:v>
                </c:pt>
                <c:pt idx="26">
                  <c:v>56.4</c:v>
                </c:pt>
                <c:pt idx="27">
                  <c:v>56.3</c:v>
                </c:pt>
                <c:pt idx="28">
                  <c:v>51.5</c:v>
                </c:pt>
                <c:pt idx="29">
                  <c:v>53.6</c:v>
                </c:pt>
                <c:pt idx="30">
                  <c:v>50.4</c:v>
                </c:pt>
                <c:pt idx="31">
                  <c:v>52.3</c:v>
                </c:pt>
                <c:pt idx="32">
                  <c:v>53.7</c:v>
                </c:pt>
                <c:pt idx="33">
                  <c:v>51.6</c:v>
                </c:pt>
                <c:pt idx="34">
                  <c:v>53.3</c:v>
                </c:pt>
                <c:pt idx="35">
                  <c:v>54.3</c:v>
                </c:pt>
                <c:pt idx="36">
                  <c:v>51.3</c:v>
                </c:pt>
                <c:pt idx="37">
                  <c:v>50.7</c:v>
                </c:pt>
                <c:pt idx="38">
                  <c:v>57.5</c:v>
                </c:pt>
                <c:pt idx="39">
                  <c:v>56.1</c:v>
                </c:pt>
                <c:pt idx="40">
                  <c:v>50.3</c:v>
                </c:pt>
                <c:pt idx="41">
                  <c:v>50.9</c:v>
                </c:pt>
                <c:pt idx="42">
                  <c:v>45.4</c:v>
                </c:pt>
                <c:pt idx="43">
                  <c:v>45.3</c:v>
                </c:pt>
                <c:pt idx="44">
                  <c:v>46.4</c:v>
                </c:pt>
                <c:pt idx="45">
                  <c:v>39.4</c:v>
                </c:pt>
                <c:pt idx="46">
                  <c:v>32.200000000000003</c:v>
                </c:pt>
                <c:pt idx="47">
                  <c:v>33.299999999999997</c:v>
                </c:pt>
                <c:pt idx="48">
                  <c:v>39.9</c:v>
                </c:pt>
                <c:pt idx="49">
                  <c:v>41.8</c:v>
                </c:pt>
                <c:pt idx="50">
                  <c:v>48.8</c:v>
                </c:pt>
                <c:pt idx="51">
                  <c:v>50</c:v>
                </c:pt>
                <c:pt idx="52">
                  <c:v>49.4</c:v>
                </c:pt>
                <c:pt idx="53">
                  <c:v>49.9</c:v>
                </c:pt>
                <c:pt idx="54">
                  <c:v>48.9</c:v>
                </c:pt>
                <c:pt idx="55">
                  <c:v>51.3</c:v>
                </c:pt>
                <c:pt idx="56">
                  <c:v>50.7</c:v>
                </c:pt>
                <c:pt idx="57">
                  <c:v>52.8</c:v>
                </c:pt>
                <c:pt idx="58">
                  <c:v>52.2</c:v>
                </c:pt>
                <c:pt idx="59">
                  <c:v>52.5</c:v>
                </c:pt>
                <c:pt idx="60">
                  <c:v>53.4</c:v>
                </c:pt>
                <c:pt idx="61">
                  <c:v>49.1</c:v>
                </c:pt>
                <c:pt idx="62">
                  <c:v>53.7</c:v>
                </c:pt>
                <c:pt idx="63">
                  <c:v>53.1</c:v>
                </c:pt>
                <c:pt idx="64">
                  <c:v>50.9</c:v>
                </c:pt>
                <c:pt idx="65">
                  <c:v>50.4</c:v>
                </c:pt>
                <c:pt idx="66">
                  <c:v>49.3</c:v>
                </c:pt>
                <c:pt idx="67">
                  <c:v>48.4</c:v>
                </c:pt>
                <c:pt idx="68">
                  <c:v>52.9</c:v>
                </c:pt>
                <c:pt idx="69">
                  <c:v>52.8</c:v>
                </c:pt>
                <c:pt idx="70">
                  <c:v>50.6</c:v>
                </c:pt>
                <c:pt idx="71">
                  <c:v>50.4</c:v>
                </c:pt>
                <c:pt idx="72">
                  <c:v>53</c:v>
                </c:pt>
                <c:pt idx="73">
                  <c:v>53.9</c:v>
                </c:pt>
                <c:pt idx="74">
                  <c:v>52</c:v>
                </c:pt>
                <c:pt idx="75">
                  <c:v>50.6</c:v>
                </c:pt>
                <c:pt idx="76">
                  <c:v>50.5</c:v>
                </c:pt>
                <c:pt idx="77">
                  <c:v>48.7</c:v>
                </c:pt>
                <c:pt idx="78">
                  <c:v>49.1</c:v>
                </c:pt>
                <c:pt idx="79">
                  <c:v>49.7</c:v>
                </c:pt>
                <c:pt idx="80">
                  <c:v>50.1</c:v>
                </c:pt>
                <c:pt idx="81">
                  <c:v>47</c:v>
                </c:pt>
                <c:pt idx="82">
                  <c:v>47.3</c:v>
                </c:pt>
                <c:pt idx="83">
                  <c:v>49.1</c:v>
                </c:pt>
                <c:pt idx="84">
                  <c:v>46.9</c:v>
                </c:pt>
                <c:pt idx="85">
                  <c:v>50.8</c:v>
                </c:pt>
                <c:pt idx="86">
                  <c:v>51.5</c:v>
                </c:pt>
                <c:pt idx="87">
                  <c:v>50.5</c:v>
                </c:pt>
                <c:pt idx="88">
                  <c:v>48.1</c:v>
                </c:pt>
                <c:pt idx="89">
                  <c:v>46.5</c:v>
                </c:pt>
                <c:pt idx="90">
                  <c:v>45</c:v>
                </c:pt>
                <c:pt idx="91">
                  <c:v>47</c:v>
                </c:pt>
                <c:pt idx="92">
                  <c:v>47.7</c:v>
                </c:pt>
                <c:pt idx="93">
                  <c:v>48.4</c:v>
                </c:pt>
                <c:pt idx="94">
                  <c:v>48.5</c:v>
                </c:pt>
                <c:pt idx="95">
                  <c:v>49</c:v>
                </c:pt>
                <c:pt idx="96">
                  <c:v>49.1</c:v>
                </c:pt>
                <c:pt idx="97">
                  <c:v>48.1</c:v>
                </c:pt>
                <c:pt idx="98">
                  <c:v>48.9</c:v>
                </c:pt>
                <c:pt idx="99">
                  <c:v>48.7</c:v>
                </c:pt>
                <c:pt idx="100">
                  <c:v>50.3</c:v>
                </c:pt>
                <c:pt idx="101">
                  <c:v>47.9</c:v>
                </c:pt>
                <c:pt idx="102">
                  <c:v>48.4</c:v>
                </c:pt>
                <c:pt idx="103">
                  <c:v>50</c:v>
                </c:pt>
                <c:pt idx="104">
                  <c:v>50.4</c:v>
                </c:pt>
                <c:pt idx="105">
                  <c:v>50</c:v>
                </c:pt>
                <c:pt idx="106">
                  <c:v>50.5</c:v>
                </c:pt>
                <c:pt idx="107">
                  <c:v>49</c:v>
                </c:pt>
                <c:pt idx="108">
                  <c:v>48.2</c:v>
                </c:pt>
                <c:pt idx="109">
                  <c:v>46.5</c:v>
                </c:pt>
                <c:pt idx="110">
                  <c:v>49.1</c:v>
                </c:pt>
                <c:pt idx="111">
                  <c:v>48.6</c:v>
                </c:pt>
                <c:pt idx="112">
                  <c:v>49</c:v>
                </c:pt>
                <c:pt idx="113">
                  <c:v>49.2</c:v>
                </c:pt>
                <c:pt idx="114">
                  <c:v>49.3</c:v>
                </c:pt>
                <c:pt idx="115">
                  <c:v>48.5</c:v>
                </c:pt>
                <c:pt idx="116">
                  <c:v>48</c:v>
                </c:pt>
                <c:pt idx="117">
                  <c:v>47.9</c:v>
                </c:pt>
                <c:pt idx="118">
                  <c:v>47.3</c:v>
                </c:pt>
                <c:pt idx="119">
                  <c:v>47.8</c:v>
                </c:pt>
                <c:pt idx="120">
                  <c:v>46.4</c:v>
                </c:pt>
                <c:pt idx="121">
                  <c:v>47.5</c:v>
                </c:pt>
                <c:pt idx="122">
                  <c:v>48.1</c:v>
                </c:pt>
                <c:pt idx="123">
                  <c:v>47.8</c:v>
                </c:pt>
              </c:numCache>
            </c:numRef>
          </c:val>
          <c:smooth val="0"/>
        </c:ser>
        <c:dLbls>
          <c:showLegendKey val="0"/>
          <c:showVal val="0"/>
          <c:showCatName val="0"/>
          <c:showSerName val="0"/>
          <c:showPercent val="0"/>
          <c:showBubbleSize val="0"/>
        </c:dLbls>
        <c:marker val="1"/>
        <c:smooth val="0"/>
        <c:axId val="217061376"/>
        <c:axId val="186931392"/>
      </c:lineChart>
      <c:dateAx>
        <c:axId val="217061376"/>
        <c:scaling>
          <c:orientation val="minMax"/>
        </c:scaling>
        <c:delete val="0"/>
        <c:axPos val="b"/>
        <c:numFmt formatCode="yyyy\-mm;@" sourceLinked="0"/>
        <c:majorTickMark val="none"/>
        <c:minorTickMark val="none"/>
        <c:tickLblPos val="nextTo"/>
        <c:spPr>
          <a:noFill/>
          <a:ln w="9524"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6931392"/>
        <c:crosses val="autoZero"/>
        <c:auto val="1"/>
        <c:lblOffset val="100"/>
        <c:baseTimeUnit val="months"/>
      </c:dateAx>
      <c:valAx>
        <c:axId val="186931392"/>
        <c:scaling>
          <c:orientation val="minMax"/>
          <c:min val="20"/>
        </c:scaling>
        <c:delete val="0"/>
        <c:axPos val="l"/>
        <c:majorGridlines>
          <c:spPr>
            <a:ln w="9524" cap="flat" cmpd="sng" algn="ctr">
              <a:solidFill>
                <a:schemeClr val="tx1">
                  <a:lumMod val="15000"/>
                  <a:lumOff val="85000"/>
                </a:schemeClr>
              </a:solidFill>
              <a:round/>
            </a:ln>
            <a:effectLst/>
          </c:spPr>
        </c:majorGridlines>
        <c:numFmt formatCode="###,###,###,###,##0.00_ " sourceLinked="1"/>
        <c:majorTickMark val="none"/>
        <c:minorTickMark val="none"/>
        <c:tickLblPos val="nextTo"/>
        <c:spPr>
          <a:ln w="9524">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17061376"/>
        <c:crosses val="autoZero"/>
        <c:crossBetween val="between"/>
      </c:valAx>
      <c:spPr>
        <a:noFill/>
        <a:ln w="25398">
          <a:noFill/>
        </a:ln>
      </c:spPr>
    </c:plotArea>
    <c:legend>
      <c:legendPos val="b"/>
      <c:layout/>
      <c:overlay val="0"/>
      <c:spPr>
        <a:noFill/>
        <a:ln w="25398">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a:noFill/>
    </a:ln>
    <a:effectLst/>
  </c:spPr>
  <c:txPr>
    <a:bodyPr/>
    <a:lstStyle/>
    <a:p>
      <a:pPr>
        <a:defRPr/>
      </a:pPr>
      <a:endParaRPr lang="zh-CN"/>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2C2878-1910-4E0B-8D7F-77D571D6F9B0}" type="doc">
      <dgm:prSet loTypeId="urn:microsoft.com/office/officeart/2008/layout/VerticalCurvedList" loCatId="list" qsTypeId="urn:microsoft.com/office/officeart/2005/8/quickstyle/simple1#1" qsCatId="simple" csTypeId="urn:microsoft.com/office/officeart/2005/8/colors/colorful2" csCatId="colorful" phldr="1"/>
      <dgm:spPr/>
      <dgm:t>
        <a:bodyPr/>
        <a:lstStyle/>
        <a:p>
          <a:endParaRPr lang="zh-CN" altLang="en-US"/>
        </a:p>
      </dgm:t>
    </dgm:pt>
    <dgm:pt modelId="{DA51120F-4EA2-4F06-AA21-0E66A7405C71}">
      <dgm:prSet phldrT="[文本]"/>
      <dgm:spPr/>
      <dgm:t>
        <a:bodyPr/>
        <a:lstStyle/>
        <a:p>
          <a:r>
            <a:rPr lang="en-US" altLang="zh-CN" dirty="0" smtClean="0"/>
            <a:t>The once full speed economic growth rate is moderated.</a:t>
          </a:r>
          <a:endParaRPr lang="zh-CN" altLang="en-US" dirty="0"/>
        </a:p>
      </dgm:t>
    </dgm:pt>
    <dgm:pt modelId="{C88D83B5-6079-4F8C-8526-8B66B5EDB22C}" type="parTrans" cxnId="{3744142F-E095-40E1-9936-3B0CC0B65A3F}">
      <dgm:prSet/>
      <dgm:spPr/>
      <dgm:t>
        <a:bodyPr/>
        <a:lstStyle/>
        <a:p>
          <a:endParaRPr lang="zh-CN" altLang="en-US"/>
        </a:p>
      </dgm:t>
    </dgm:pt>
    <dgm:pt modelId="{23E314DF-D428-4CFC-AD50-C9AEBC8F0938}" type="sibTrans" cxnId="{3744142F-E095-40E1-9936-3B0CC0B65A3F}">
      <dgm:prSet/>
      <dgm:spPr/>
      <dgm:t>
        <a:bodyPr/>
        <a:lstStyle/>
        <a:p>
          <a:endParaRPr lang="zh-CN" altLang="en-US"/>
        </a:p>
      </dgm:t>
    </dgm:pt>
    <dgm:pt modelId="{4B65608D-A581-4581-AE57-C56B1D4C9B61}">
      <dgm:prSet phldrT="[文本]"/>
      <dgm:spPr/>
      <dgm:t>
        <a:bodyPr/>
        <a:lstStyle/>
        <a:p>
          <a:r>
            <a:rPr lang="en-US" altLang="zh-CN" dirty="0" smtClean="0"/>
            <a:t>Economic structural adjustment furthers,  and the structural adjustment of the second and tertiary industries and consumption in urban and rural areas accelerated. </a:t>
          </a:r>
          <a:endParaRPr lang="zh-CN" altLang="en-US" dirty="0"/>
        </a:p>
      </dgm:t>
    </dgm:pt>
    <dgm:pt modelId="{66B1B0C1-A4B9-4060-8ACD-97CE75F05B8A}" type="parTrans" cxnId="{1A50DBA6-B44D-4F7F-B62B-19ABD17BE820}">
      <dgm:prSet/>
      <dgm:spPr/>
      <dgm:t>
        <a:bodyPr/>
        <a:lstStyle/>
        <a:p>
          <a:endParaRPr lang="zh-CN" altLang="en-US"/>
        </a:p>
      </dgm:t>
    </dgm:pt>
    <dgm:pt modelId="{2D205DCB-067F-4DBD-8419-760F00D32BC9}" type="sibTrans" cxnId="{1A50DBA6-B44D-4F7F-B62B-19ABD17BE820}">
      <dgm:prSet/>
      <dgm:spPr/>
      <dgm:t>
        <a:bodyPr/>
        <a:lstStyle/>
        <a:p>
          <a:endParaRPr lang="zh-CN" altLang="en-US"/>
        </a:p>
      </dgm:t>
    </dgm:pt>
    <dgm:pt modelId="{B7FED6A6-2D0D-4D97-8697-20762BA0287C}">
      <dgm:prSet phldrT="[文本]"/>
      <dgm:spPr/>
      <dgm:t>
        <a:bodyPr/>
        <a:lstStyle/>
        <a:p>
          <a:r>
            <a:rPr lang="en-US" altLang="zh-CN" dirty="0" smtClean="0"/>
            <a:t>Economic growth pattern shifts from element-driven and investment-driven to innovation-driven. </a:t>
          </a:r>
          <a:endParaRPr lang="zh-CN" altLang="en-US" dirty="0"/>
        </a:p>
      </dgm:t>
    </dgm:pt>
    <dgm:pt modelId="{3175BF06-02C8-4034-9AF1-BA75414B7E39}" type="parTrans" cxnId="{FD4F2A58-A5BA-4FC7-B916-C0163EF69A91}">
      <dgm:prSet/>
      <dgm:spPr/>
      <dgm:t>
        <a:bodyPr/>
        <a:lstStyle/>
        <a:p>
          <a:endParaRPr lang="zh-CN" altLang="en-US"/>
        </a:p>
      </dgm:t>
    </dgm:pt>
    <dgm:pt modelId="{74E30761-BD00-4F4F-B88A-3571F8645864}" type="sibTrans" cxnId="{FD4F2A58-A5BA-4FC7-B916-C0163EF69A91}">
      <dgm:prSet/>
      <dgm:spPr/>
      <dgm:t>
        <a:bodyPr/>
        <a:lstStyle/>
        <a:p>
          <a:endParaRPr lang="zh-CN" altLang="en-US"/>
        </a:p>
      </dgm:t>
    </dgm:pt>
    <dgm:pt modelId="{CE225618-5616-4A08-8CC4-294E50ED1323}" type="pres">
      <dgm:prSet presAssocID="{FA2C2878-1910-4E0B-8D7F-77D571D6F9B0}" presName="Name0" presStyleCnt="0">
        <dgm:presLayoutVars>
          <dgm:chMax val="7"/>
          <dgm:chPref val="7"/>
          <dgm:dir/>
        </dgm:presLayoutVars>
      </dgm:prSet>
      <dgm:spPr/>
      <dgm:t>
        <a:bodyPr/>
        <a:lstStyle/>
        <a:p>
          <a:endParaRPr lang="zh-CN" altLang="en-US"/>
        </a:p>
      </dgm:t>
    </dgm:pt>
    <dgm:pt modelId="{9145A007-E0FC-470B-9107-A8306885D04B}" type="pres">
      <dgm:prSet presAssocID="{FA2C2878-1910-4E0B-8D7F-77D571D6F9B0}" presName="Name1" presStyleCnt="0"/>
      <dgm:spPr/>
    </dgm:pt>
    <dgm:pt modelId="{08EF020F-A614-44B8-B51D-8241FC0D0B25}" type="pres">
      <dgm:prSet presAssocID="{FA2C2878-1910-4E0B-8D7F-77D571D6F9B0}" presName="cycle" presStyleCnt="0"/>
      <dgm:spPr/>
    </dgm:pt>
    <dgm:pt modelId="{5BC30F7B-3805-4507-8980-A29A54541AC7}" type="pres">
      <dgm:prSet presAssocID="{FA2C2878-1910-4E0B-8D7F-77D571D6F9B0}" presName="srcNode" presStyleLbl="node1" presStyleIdx="0" presStyleCnt="3"/>
      <dgm:spPr/>
    </dgm:pt>
    <dgm:pt modelId="{42B938C9-7A66-4BE1-8CF5-CD7D520D22F5}" type="pres">
      <dgm:prSet presAssocID="{FA2C2878-1910-4E0B-8D7F-77D571D6F9B0}" presName="conn" presStyleLbl="parChTrans1D2" presStyleIdx="0" presStyleCnt="1"/>
      <dgm:spPr/>
      <dgm:t>
        <a:bodyPr/>
        <a:lstStyle/>
        <a:p>
          <a:endParaRPr lang="zh-CN" altLang="en-US"/>
        </a:p>
      </dgm:t>
    </dgm:pt>
    <dgm:pt modelId="{2CA9989C-89C2-4B75-97FD-1BDB2D524691}" type="pres">
      <dgm:prSet presAssocID="{FA2C2878-1910-4E0B-8D7F-77D571D6F9B0}" presName="extraNode" presStyleLbl="node1" presStyleIdx="0" presStyleCnt="3"/>
      <dgm:spPr/>
    </dgm:pt>
    <dgm:pt modelId="{3375E494-88BC-4B74-90DD-CB88786E4029}" type="pres">
      <dgm:prSet presAssocID="{FA2C2878-1910-4E0B-8D7F-77D571D6F9B0}" presName="dstNode" presStyleLbl="node1" presStyleIdx="0" presStyleCnt="3"/>
      <dgm:spPr/>
    </dgm:pt>
    <dgm:pt modelId="{FD507013-2457-49D4-A271-89B4372FE38E}" type="pres">
      <dgm:prSet presAssocID="{DA51120F-4EA2-4F06-AA21-0E66A7405C71}" presName="text_1" presStyleLbl="node1" presStyleIdx="0" presStyleCnt="3">
        <dgm:presLayoutVars>
          <dgm:bulletEnabled val="1"/>
        </dgm:presLayoutVars>
      </dgm:prSet>
      <dgm:spPr/>
      <dgm:t>
        <a:bodyPr/>
        <a:lstStyle/>
        <a:p>
          <a:endParaRPr lang="zh-CN" altLang="en-US"/>
        </a:p>
      </dgm:t>
    </dgm:pt>
    <dgm:pt modelId="{7C0E8FAD-9D8D-41D0-9EBC-9F58F2B70076}" type="pres">
      <dgm:prSet presAssocID="{DA51120F-4EA2-4F06-AA21-0E66A7405C71}" presName="accent_1" presStyleCnt="0"/>
      <dgm:spPr/>
    </dgm:pt>
    <dgm:pt modelId="{D0B90AAD-450B-43AE-A20A-F7F58D786042}" type="pres">
      <dgm:prSet presAssocID="{DA51120F-4EA2-4F06-AA21-0E66A7405C71}" presName="accentRepeatNode" presStyleLbl="solidFgAcc1" presStyleIdx="0" presStyleCnt="3"/>
      <dgm:spPr/>
    </dgm:pt>
    <dgm:pt modelId="{33DE78DD-5281-49F5-85FC-BD37BC2B3DE3}" type="pres">
      <dgm:prSet presAssocID="{4B65608D-A581-4581-AE57-C56B1D4C9B61}" presName="text_2" presStyleLbl="node1" presStyleIdx="1" presStyleCnt="3">
        <dgm:presLayoutVars>
          <dgm:bulletEnabled val="1"/>
        </dgm:presLayoutVars>
      </dgm:prSet>
      <dgm:spPr/>
      <dgm:t>
        <a:bodyPr/>
        <a:lstStyle/>
        <a:p>
          <a:endParaRPr lang="zh-CN" altLang="en-US"/>
        </a:p>
      </dgm:t>
    </dgm:pt>
    <dgm:pt modelId="{6A2EEB46-FB90-4F4B-AA43-9298FD6F0B56}" type="pres">
      <dgm:prSet presAssocID="{4B65608D-A581-4581-AE57-C56B1D4C9B61}" presName="accent_2" presStyleCnt="0"/>
      <dgm:spPr/>
    </dgm:pt>
    <dgm:pt modelId="{C200A158-10C9-4632-BA9C-3F3C0F5BE303}" type="pres">
      <dgm:prSet presAssocID="{4B65608D-A581-4581-AE57-C56B1D4C9B61}" presName="accentRepeatNode" presStyleLbl="solidFgAcc1" presStyleIdx="1" presStyleCnt="3"/>
      <dgm:spPr/>
    </dgm:pt>
    <dgm:pt modelId="{44BAF2D9-EC5B-4CBD-84B8-FFC84B7F3111}" type="pres">
      <dgm:prSet presAssocID="{B7FED6A6-2D0D-4D97-8697-20762BA0287C}" presName="text_3" presStyleLbl="node1" presStyleIdx="2" presStyleCnt="3">
        <dgm:presLayoutVars>
          <dgm:bulletEnabled val="1"/>
        </dgm:presLayoutVars>
      </dgm:prSet>
      <dgm:spPr/>
      <dgm:t>
        <a:bodyPr/>
        <a:lstStyle/>
        <a:p>
          <a:endParaRPr lang="zh-CN" altLang="en-US"/>
        </a:p>
      </dgm:t>
    </dgm:pt>
    <dgm:pt modelId="{B0EAAEFA-777C-4D9E-9084-84902157CD6A}" type="pres">
      <dgm:prSet presAssocID="{B7FED6A6-2D0D-4D97-8697-20762BA0287C}" presName="accent_3" presStyleCnt="0"/>
      <dgm:spPr/>
    </dgm:pt>
    <dgm:pt modelId="{CED1FC2F-B127-408D-9E7A-88F3D7318E02}" type="pres">
      <dgm:prSet presAssocID="{B7FED6A6-2D0D-4D97-8697-20762BA0287C}" presName="accentRepeatNode" presStyleLbl="solidFgAcc1" presStyleIdx="2" presStyleCnt="3"/>
      <dgm:spPr/>
    </dgm:pt>
  </dgm:ptLst>
  <dgm:cxnLst>
    <dgm:cxn modelId="{A6DD3E35-06E8-47BE-A05F-4C1DAB86E6BE}" type="presOf" srcId="{23E314DF-D428-4CFC-AD50-C9AEBC8F0938}" destId="{42B938C9-7A66-4BE1-8CF5-CD7D520D22F5}" srcOrd="0" destOrd="0" presId="urn:microsoft.com/office/officeart/2008/layout/VerticalCurvedList"/>
    <dgm:cxn modelId="{3744142F-E095-40E1-9936-3B0CC0B65A3F}" srcId="{FA2C2878-1910-4E0B-8D7F-77D571D6F9B0}" destId="{DA51120F-4EA2-4F06-AA21-0E66A7405C71}" srcOrd="0" destOrd="0" parTransId="{C88D83B5-6079-4F8C-8526-8B66B5EDB22C}" sibTransId="{23E314DF-D428-4CFC-AD50-C9AEBC8F0938}"/>
    <dgm:cxn modelId="{1A50DBA6-B44D-4F7F-B62B-19ABD17BE820}" srcId="{FA2C2878-1910-4E0B-8D7F-77D571D6F9B0}" destId="{4B65608D-A581-4581-AE57-C56B1D4C9B61}" srcOrd="1" destOrd="0" parTransId="{66B1B0C1-A4B9-4060-8ACD-97CE75F05B8A}" sibTransId="{2D205DCB-067F-4DBD-8419-760F00D32BC9}"/>
    <dgm:cxn modelId="{79A201A3-0B99-414A-A7D3-E24ECECD8B3F}" type="presOf" srcId="{4B65608D-A581-4581-AE57-C56B1D4C9B61}" destId="{33DE78DD-5281-49F5-85FC-BD37BC2B3DE3}" srcOrd="0" destOrd="0" presId="urn:microsoft.com/office/officeart/2008/layout/VerticalCurvedList"/>
    <dgm:cxn modelId="{7E0682B6-E425-46A9-B886-6D57F4C5E9F1}" type="presOf" srcId="{FA2C2878-1910-4E0B-8D7F-77D571D6F9B0}" destId="{CE225618-5616-4A08-8CC4-294E50ED1323}" srcOrd="0" destOrd="0" presId="urn:microsoft.com/office/officeart/2008/layout/VerticalCurvedList"/>
    <dgm:cxn modelId="{FD4F2A58-A5BA-4FC7-B916-C0163EF69A91}" srcId="{FA2C2878-1910-4E0B-8D7F-77D571D6F9B0}" destId="{B7FED6A6-2D0D-4D97-8697-20762BA0287C}" srcOrd="2" destOrd="0" parTransId="{3175BF06-02C8-4034-9AF1-BA75414B7E39}" sibTransId="{74E30761-BD00-4F4F-B88A-3571F8645864}"/>
    <dgm:cxn modelId="{A513FE67-F6A6-4A30-8764-297018D3527C}" type="presOf" srcId="{DA51120F-4EA2-4F06-AA21-0E66A7405C71}" destId="{FD507013-2457-49D4-A271-89B4372FE38E}" srcOrd="0" destOrd="0" presId="urn:microsoft.com/office/officeart/2008/layout/VerticalCurvedList"/>
    <dgm:cxn modelId="{AC8DC246-DDA4-4FD6-8753-1805884340AD}" type="presOf" srcId="{B7FED6A6-2D0D-4D97-8697-20762BA0287C}" destId="{44BAF2D9-EC5B-4CBD-84B8-FFC84B7F3111}" srcOrd="0" destOrd="0" presId="urn:microsoft.com/office/officeart/2008/layout/VerticalCurvedList"/>
    <dgm:cxn modelId="{D7D881C9-9F3E-43E7-A0A2-AE09CB86472F}" type="presParOf" srcId="{CE225618-5616-4A08-8CC4-294E50ED1323}" destId="{9145A007-E0FC-470B-9107-A8306885D04B}" srcOrd="0" destOrd="0" presId="urn:microsoft.com/office/officeart/2008/layout/VerticalCurvedList"/>
    <dgm:cxn modelId="{0A8E11E6-0E85-4152-BFB9-B49F6027FE07}" type="presParOf" srcId="{9145A007-E0FC-470B-9107-A8306885D04B}" destId="{08EF020F-A614-44B8-B51D-8241FC0D0B25}" srcOrd="0" destOrd="0" presId="urn:microsoft.com/office/officeart/2008/layout/VerticalCurvedList"/>
    <dgm:cxn modelId="{6303DCF2-2730-4E1D-8B67-8800B2683ED0}" type="presParOf" srcId="{08EF020F-A614-44B8-B51D-8241FC0D0B25}" destId="{5BC30F7B-3805-4507-8980-A29A54541AC7}" srcOrd="0" destOrd="0" presId="urn:microsoft.com/office/officeart/2008/layout/VerticalCurvedList"/>
    <dgm:cxn modelId="{54356A4A-C920-48A6-B402-966403B5094F}" type="presParOf" srcId="{08EF020F-A614-44B8-B51D-8241FC0D0B25}" destId="{42B938C9-7A66-4BE1-8CF5-CD7D520D22F5}" srcOrd="1" destOrd="0" presId="urn:microsoft.com/office/officeart/2008/layout/VerticalCurvedList"/>
    <dgm:cxn modelId="{C2171C4D-5623-48B2-A2D8-7436FBDB713C}" type="presParOf" srcId="{08EF020F-A614-44B8-B51D-8241FC0D0B25}" destId="{2CA9989C-89C2-4B75-97FD-1BDB2D524691}" srcOrd="2" destOrd="0" presId="urn:microsoft.com/office/officeart/2008/layout/VerticalCurvedList"/>
    <dgm:cxn modelId="{F2EE14FC-0EAB-461F-9863-26393E62A79F}" type="presParOf" srcId="{08EF020F-A614-44B8-B51D-8241FC0D0B25}" destId="{3375E494-88BC-4B74-90DD-CB88786E4029}" srcOrd="3" destOrd="0" presId="urn:microsoft.com/office/officeart/2008/layout/VerticalCurvedList"/>
    <dgm:cxn modelId="{8C3A907C-ACDE-4B8F-BDD5-BADB5259D29B}" type="presParOf" srcId="{9145A007-E0FC-470B-9107-A8306885D04B}" destId="{FD507013-2457-49D4-A271-89B4372FE38E}" srcOrd="1" destOrd="0" presId="urn:microsoft.com/office/officeart/2008/layout/VerticalCurvedList"/>
    <dgm:cxn modelId="{DB33A898-BF4A-464F-A4CE-64B21E9CB955}" type="presParOf" srcId="{9145A007-E0FC-470B-9107-A8306885D04B}" destId="{7C0E8FAD-9D8D-41D0-9EBC-9F58F2B70076}" srcOrd="2" destOrd="0" presId="urn:microsoft.com/office/officeart/2008/layout/VerticalCurvedList"/>
    <dgm:cxn modelId="{A7726FB1-9647-4A5A-8393-5E659A53CB79}" type="presParOf" srcId="{7C0E8FAD-9D8D-41D0-9EBC-9F58F2B70076}" destId="{D0B90AAD-450B-43AE-A20A-F7F58D786042}" srcOrd="0" destOrd="0" presId="urn:microsoft.com/office/officeart/2008/layout/VerticalCurvedList"/>
    <dgm:cxn modelId="{ACD093D6-45A9-4409-8E2D-949F733526A9}" type="presParOf" srcId="{9145A007-E0FC-470B-9107-A8306885D04B}" destId="{33DE78DD-5281-49F5-85FC-BD37BC2B3DE3}" srcOrd="3" destOrd="0" presId="urn:microsoft.com/office/officeart/2008/layout/VerticalCurvedList"/>
    <dgm:cxn modelId="{05148FA7-F2CE-4201-A9AF-569069553FA6}" type="presParOf" srcId="{9145A007-E0FC-470B-9107-A8306885D04B}" destId="{6A2EEB46-FB90-4F4B-AA43-9298FD6F0B56}" srcOrd="4" destOrd="0" presId="urn:microsoft.com/office/officeart/2008/layout/VerticalCurvedList"/>
    <dgm:cxn modelId="{AB8EA0CD-32ED-4244-8F07-303F75FAAB86}" type="presParOf" srcId="{6A2EEB46-FB90-4F4B-AA43-9298FD6F0B56}" destId="{C200A158-10C9-4632-BA9C-3F3C0F5BE303}" srcOrd="0" destOrd="0" presId="urn:microsoft.com/office/officeart/2008/layout/VerticalCurvedList"/>
    <dgm:cxn modelId="{DA6D46B6-938F-4DB9-BC29-40D99C43D2CF}" type="presParOf" srcId="{9145A007-E0FC-470B-9107-A8306885D04B}" destId="{44BAF2D9-EC5B-4CBD-84B8-FFC84B7F3111}" srcOrd="5" destOrd="0" presId="urn:microsoft.com/office/officeart/2008/layout/VerticalCurvedList"/>
    <dgm:cxn modelId="{DC89AE51-E3A4-4707-AC91-437A4F27FEFA}" type="presParOf" srcId="{9145A007-E0FC-470B-9107-A8306885D04B}" destId="{B0EAAEFA-777C-4D9E-9084-84902157CD6A}" srcOrd="6" destOrd="0" presId="urn:microsoft.com/office/officeart/2008/layout/VerticalCurvedList"/>
    <dgm:cxn modelId="{3363F5E1-0FCF-4D35-9F0D-91537222AD04}" type="presParOf" srcId="{B0EAAEFA-777C-4D9E-9084-84902157CD6A}" destId="{CED1FC2F-B127-408D-9E7A-88F3D7318E0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2C2878-1910-4E0B-8D7F-77D571D6F9B0}" type="doc">
      <dgm:prSet loTypeId="urn:microsoft.com/office/officeart/2008/layout/VerticalCurvedList" loCatId="list" qsTypeId="urn:microsoft.com/office/officeart/2005/8/quickstyle/simple1#2" qsCatId="simple" csTypeId="urn:microsoft.com/office/officeart/2005/8/colors/colorful2" csCatId="colorful" phldr="1"/>
      <dgm:spPr/>
      <dgm:t>
        <a:bodyPr/>
        <a:lstStyle/>
        <a:p>
          <a:endParaRPr lang="zh-CN" altLang="en-US"/>
        </a:p>
      </dgm:t>
    </dgm:pt>
    <dgm:pt modelId="{DA51120F-4EA2-4F06-AA21-0E66A7405C71}">
      <dgm:prSet phldrT="[文本]"/>
      <dgm:spPr/>
      <dgm:t>
        <a:bodyPr/>
        <a:lstStyle/>
        <a:p>
          <a:r>
            <a:rPr lang="en-US" altLang="zh-CN" dirty="0" smtClean="0"/>
            <a:t>The growth of overall energy consumption decelerates,  and the new pattern of effective demand deciding effective supply is taking shape. </a:t>
          </a:r>
          <a:endParaRPr lang="zh-CN" altLang="en-US" dirty="0"/>
        </a:p>
      </dgm:t>
    </dgm:pt>
    <dgm:pt modelId="{C88D83B5-6079-4F8C-8526-8B66B5EDB22C}" type="parTrans" cxnId="{3744142F-E095-40E1-9936-3B0CC0B65A3F}">
      <dgm:prSet/>
      <dgm:spPr/>
      <dgm:t>
        <a:bodyPr/>
        <a:lstStyle/>
        <a:p>
          <a:endParaRPr lang="zh-CN" altLang="en-US"/>
        </a:p>
      </dgm:t>
    </dgm:pt>
    <dgm:pt modelId="{23E314DF-D428-4CFC-AD50-C9AEBC8F0938}" type="sibTrans" cxnId="{3744142F-E095-40E1-9936-3B0CC0B65A3F}">
      <dgm:prSet/>
      <dgm:spPr/>
      <dgm:t>
        <a:bodyPr/>
        <a:lstStyle/>
        <a:p>
          <a:endParaRPr lang="zh-CN" altLang="en-US"/>
        </a:p>
      </dgm:t>
    </dgm:pt>
    <dgm:pt modelId="{4B65608D-A581-4581-AE57-C56B1D4C9B61}">
      <dgm:prSet phldrT="[文本]"/>
      <dgm:spPr/>
      <dgm:t>
        <a:bodyPr/>
        <a:lstStyle/>
        <a:p>
          <a:r>
            <a:rPr lang="en-US" altLang="zh-CN" dirty="0" smtClean="0"/>
            <a:t>Structural adjustment of energy consumption accelerates, and a energy development pattern that is clean, efficient and low-carbon becomes the new normal. </a:t>
          </a:r>
          <a:endParaRPr lang="zh-CN" altLang="en-US" dirty="0"/>
        </a:p>
      </dgm:t>
    </dgm:pt>
    <dgm:pt modelId="{66B1B0C1-A4B9-4060-8ACD-97CE75F05B8A}" type="parTrans" cxnId="{1A50DBA6-B44D-4F7F-B62B-19ABD17BE820}">
      <dgm:prSet/>
      <dgm:spPr/>
      <dgm:t>
        <a:bodyPr/>
        <a:lstStyle/>
        <a:p>
          <a:endParaRPr lang="zh-CN" altLang="en-US"/>
        </a:p>
      </dgm:t>
    </dgm:pt>
    <dgm:pt modelId="{2D205DCB-067F-4DBD-8419-760F00D32BC9}" type="sibTrans" cxnId="{1A50DBA6-B44D-4F7F-B62B-19ABD17BE820}">
      <dgm:prSet/>
      <dgm:spPr/>
      <dgm:t>
        <a:bodyPr/>
        <a:lstStyle/>
        <a:p>
          <a:endParaRPr lang="zh-CN" altLang="en-US"/>
        </a:p>
      </dgm:t>
    </dgm:pt>
    <dgm:pt modelId="{B7FED6A6-2D0D-4D97-8697-20762BA0287C}">
      <dgm:prSet phldrT="[文本]"/>
      <dgm:spPr/>
      <dgm:t>
        <a:bodyPr/>
        <a:lstStyle/>
        <a:p>
          <a:r>
            <a:rPr lang="en-US" altLang="zh-CN" dirty="0" smtClean="0"/>
            <a:t>The growth pattern of energy economy shifts from investment-driven to consumption-driven and innovation-driven.  The benefits of new business landscape and new mechanism is being felt. </a:t>
          </a:r>
          <a:endParaRPr lang="zh-CN" altLang="en-US" dirty="0"/>
        </a:p>
      </dgm:t>
    </dgm:pt>
    <dgm:pt modelId="{3175BF06-02C8-4034-9AF1-BA75414B7E39}" type="parTrans" cxnId="{FD4F2A58-A5BA-4FC7-B916-C0163EF69A91}">
      <dgm:prSet/>
      <dgm:spPr/>
      <dgm:t>
        <a:bodyPr/>
        <a:lstStyle/>
        <a:p>
          <a:endParaRPr lang="zh-CN" altLang="en-US"/>
        </a:p>
      </dgm:t>
    </dgm:pt>
    <dgm:pt modelId="{74E30761-BD00-4F4F-B88A-3571F8645864}" type="sibTrans" cxnId="{FD4F2A58-A5BA-4FC7-B916-C0163EF69A91}">
      <dgm:prSet/>
      <dgm:spPr/>
      <dgm:t>
        <a:bodyPr/>
        <a:lstStyle/>
        <a:p>
          <a:endParaRPr lang="zh-CN" altLang="en-US"/>
        </a:p>
      </dgm:t>
    </dgm:pt>
    <dgm:pt modelId="{CE225618-5616-4A08-8CC4-294E50ED1323}" type="pres">
      <dgm:prSet presAssocID="{FA2C2878-1910-4E0B-8D7F-77D571D6F9B0}" presName="Name0" presStyleCnt="0">
        <dgm:presLayoutVars>
          <dgm:chMax val="7"/>
          <dgm:chPref val="7"/>
          <dgm:dir/>
        </dgm:presLayoutVars>
      </dgm:prSet>
      <dgm:spPr/>
      <dgm:t>
        <a:bodyPr/>
        <a:lstStyle/>
        <a:p>
          <a:endParaRPr lang="zh-CN" altLang="en-US"/>
        </a:p>
      </dgm:t>
    </dgm:pt>
    <dgm:pt modelId="{9145A007-E0FC-470B-9107-A8306885D04B}" type="pres">
      <dgm:prSet presAssocID="{FA2C2878-1910-4E0B-8D7F-77D571D6F9B0}" presName="Name1" presStyleCnt="0"/>
      <dgm:spPr/>
    </dgm:pt>
    <dgm:pt modelId="{08EF020F-A614-44B8-B51D-8241FC0D0B25}" type="pres">
      <dgm:prSet presAssocID="{FA2C2878-1910-4E0B-8D7F-77D571D6F9B0}" presName="cycle" presStyleCnt="0"/>
      <dgm:spPr/>
    </dgm:pt>
    <dgm:pt modelId="{5BC30F7B-3805-4507-8980-A29A54541AC7}" type="pres">
      <dgm:prSet presAssocID="{FA2C2878-1910-4E0B-8D7F-77D571D6F9B0}" presName="srcNode" presStyleLbl="node1" presStyleIdx="0" presStyleCnt="3"/>
      <dgm:spPr/>
    </dgm:pt>
    <dgm:pt modelId="{42B938C9-7A66-4BE1-8CF5-CD7D520D22F5}" type="pres">
      <dgm:prSet presAssocID="{FA2C2878-1910-4E0B-8D7F-77D571D6F9B0}" presName="conn" presStyleLbl="parChTrans1D2" presStyleIdx="0" presStyleCnt="1"/>
      <dgm:spPr/>
      <dgm:t>
        <a:bodyPr/>
        <a:lstStyle/>
        <a:p>
          <a:endParaRPr lang="zh-CN" altLang="en-US"/>
        </a:p>
      </dgm:t>
    </dgm:pt>
    <dgm:pt modelId="{2CA9989C-89C2-4B75-97FD-1BDB2D524691}" type="pres">
      <dgm:prSet presAssocID="{FA2C2878-1910-4E0B-8D7F-77D571D6F9B0}" presName="extraNode" presStyleLbl="node1" presStyleIdx="0" presStyleCnt="3"/>
      <dgm:spPr/>
    </dgm:pt>
    <dgm:pt modelId="{3375E494-88BC-4B74-90DD-CB88786E4029}" type="pres">
      <dgm:prSet presAssocID="{FA2C2878-1910-4E0B-8D7F-77D571D6F9B0}" presName="dstNode" presStyleLbl="node1" presStyleIdx="0" presStyleCnt="3"/>
      <dgm:spPr/>
    </dgm:pt>
    <dgm:pt modelId="{FD507013-2457-49D4-A271-89B4372FE38E}" type="pres">
      <dgm:prSet presAssocID="{DA51120F-4EA2-4F06-AA21-0E66A7405C71}" presName="text_1" presStyleLbl="node1" presStyleIdx="0" presStyleCnt="3">
        <dgm:presLayoutVars>
          <dgm:bulletEnabled val="1"/>
        </dgm:presLayoutVars>
      </dgm:prSet>
      <dgm:spPr/>
      <dgm:t>
        <a:bodyPr/>
        <a:lstStyle/>
        <a:p>
          <a:endParaRPr lang="zh-CN" altLang="en-US"/>
        </a:p>
      </dgm:t>
    </dgm:pt>
    <dgm:pt modelId="{7C0E8FAD-9D8D-41D0-9EBC-9F58F2B70076}" type="pres">
      <dgm:prSet presAssocID="{DA51120F-4EA2-4F06-AA21-0E66A7405C71}" presName="accent_1" presStyleCnt="0"/>
      <dgm:spPr/>
    </dgm:pt>
    <dgm:pt modelId="{D0B90AAD-450B-43AE-A20A-F7F58D786042}" type="pres">
      <dgm:prSet presAssocID="{DA51120F-4EA2-4F06-AA21-0E66A7405C71}" presName="accentRepeatNode" presStyleLbl="solidFgAcc1" presStyleIdx="0" presStyleCnt="3"/>
      <dgm:spPr/>
    </dgm:pt>
    <dgm:pt modelId="{33DE78DD-5281-49F5-85FC-BD37BC2B3DE3}" type="pres">
      <dgm:prSet presAssocID="{4B65608D-A581-4581-AE57-C56B1D4C9B61}" presName="text_2" presStyleLbl="node1" presStyleIdx="1" presStyleCnt="3">
        <dgm:presLayoutVars>
          <dgm:bulletEnabled val="1"/>
        </dgm:presLayoutVars>
      </dgm:prSet>
      <dgm:spPr/>
      <dgm:t>
        <a:bodyPr/>
        <a:lstStyle/>
        <a:p>
          <a:endParaRPr lang="zh-CN" altLang="en-US"/>
        </a:p>
      </dgm:t>
    </dgm:pt>
    <dgm:pt modelId="{6A2EEB46-FB90-4F4B-AA43-9298FD6F0B56}" type="pres">
      <dgm:prSet presAssocID="{4B65608D-A581-4581-AE57-C56B1D4C9B61}" presName="accent_2" presStyleCnt="0"/>
      <dgm:spPr/>
    </dgm:pt>
    <dgm:pt modelId="{C200A158-10C9-4632-BA9C-3F3C0F5BE303}" type="pres">
      <dgm:prSet presAssocID="{4B65608D-A581-4581-AE57-C56B1D4C9B61}" presName="accentRepeatNode" presStyleLbl="solidFgAcc1" presStyleIdx="1" presStyleCnt="3"/>
      <dgm:spPr/>
    </dgm:pt>
    <dgm:pt modelId="{44BAF2D9-EC5B-4CBD-84B8-FFC84B7F3111}" type="pres">
      <dgm:prSet presAssocID="{B7FED6A6-2D0D-4D97-8697-20762BA0287C}" presName="text_3" presStyleLbl="node1" presStyleIdx="2" presStyleCnt="3">
        <dgm:presLayoutVars>
          <dgm:bulletEnabled val="1"/>
        </dgm:presLayoutVars>
      </dgm:prSet>
      <dgm:spPr/>
      <dgm:t>
        <a:bodyPr/>
        <a:lstStyle/>
        <a:p>
          <a:endParaRPr lang="zh-CN" altLang="en-US"/>
        </a:p>
      </dgm:t>
    </dgm:pt>
    <dgm:pt modelId="{B0EAAEFA-777C-4D9E-9084-84902157CD6A}" type="pres">
      <dgm:prSet presAssocID="{B7FED6A6-2D0D-4D97-8697-20762BA0287C}" presName="accent_3" presStyleCnt="0"/>
      <dgm:spPr/>
    </dgm:pt>
    <dgm:pt modelId="{CED1FC2F-B127-408D-9E7A-88F3D7318E02}" type="pres">
      <dgm:prSet presAssocID="{B7FED6A6-2D0D-4D97-8697-20762BA0287C}" presName="accentRepeatNode" presStyleLbl="solidFgAcc1" presStyleIdx="2" presStyleCnt="3"/>
      <dgm:spPr/>
    </dgm:pt>
  </dgm:ptLst>
  <dgm:cxnLst>
    <dgm:cxn modelId="{53484FC5-DFF7-4D97-BF05-16F3F058CBD2}" type="presOf" srcId="{DA51120F-4EA2-4F06-AA21-0E66A7405C71}" destId="{FD507013-2457-49D4-A271-89B4372FE38E}" srcOrd="0" destOrd="0" presId="urn:microsoft.com/office/officeart/2008/layout/VerticalCurvedList"/>
    <dgm:cxn modelId="{3744142F-E095-40E1-9936-3B0CC0B65A3F}" srcId="{FA2C2878-1910-4E0B-8D7F-77D571D6F9B0}" destId="{DA51120F-4EA2-4F06-AA21-0E66A7405C71}" srcOrd="0" destOrd="0" parTransId="{C88D83B5-6079-4F8C-8526-8B66B5EDB22C}" sibTransId="{23E314DF-D428-4CFC-AD50-C9AEBC8F0938}"/>
    <dgm:cxn modelId="{1A50DBA6-B44D-4F7F-B62B-19ABD17BE820}" srcId="{FA2C2878-1910-4E0B-8D7F-77D571D6F9B0}" destId="{4B65608D-A581-4581-AE57-C56B1D4C9B61}" srcOrd="1" destOrd="0" parTransId="{66B1B0C1-A4B9-4060-8ACD-97CE75F05B8A}" sibTransId="{2D205DCB-067F-4DBD-8419-760F00D32BC9}"/>
    <dgm:cxn modelId="{FD4F2A58-A5BA-4FC7-B916-C0163EF69A91}" srcId="{FA2C2878-1910-4E0B-8D7F-77D571D6F9B0}" destId="{B7FED6A6-2D0D-4D97-8697-20762BA0287C}" srcOrd="2" destOrd="0" parTransId="{3175BF06-02C8-4034-9AF1-BA75414B7E39}" sibTransId="{74E30761-BD00-4F4F-B88A-3571F8645864}"/>
    <dgm:cxn modelId="{BA889C9E-6B5F-411C-97D6-91869BE51215}" type="presOf" srcId="{23E314DF-D428-4CFC-AD50-C9AEBC8F0938}" destId="{42B938C9-7A66-4BE1-8CF5-CD7D520D22F5}" srcOrd="0" destOrd="0" presId="urn:microsoft.com/office/officeart/2008/layout/VerticalCurvedList"/>
    <dgm:cxn modelId="{A7FF964D-29B0-4936-9A0A-FE14C4F5CDAC}" type="presOf" srcId="{FA2C2878-1910-4E0B-8D7F-77D571D6F9B0}" destId="{CE225618-5616-4A08-8CC4-294E50ED1323}" srcOrd="0" destOrd="0" presId="urn:microsoft.com/office/officeart/2008/layout/VerticalCurvedList"/>
    <dgm:cxn modelId="{76673E55-218B-4D6D-808B-44DF56BDA249}" type="presOf" srcId="{B7FED6A6-2D0D-4D97-8697-20762BA0287C}" destId="{44BAF2D9-EC5B-4CBD-84B8-FFC84B7F3111}" srcOrd="0" destOrd="0" presId="urn:microsoft.com/office/officeart/2008/layout/VerticalCurvedList"/>
    <dgm:cxn modelId="{7CFC37DA-9782-42CF-9E9F-E94616551B07}" type="presOf" srcId="{4B65608D-A581-4581-AE57-C56B1D4C9B61}" destId="{33DE78DD-5281-49F5-85FC-BD37BC2B3DE3}" srcOrd="0" destOrd="0" presId="urn:microsoft.com/office/officeart/2008/layout/VerticalCurvedList"/>
    <dgm:cxn modelId="{1AC15CBE-70DD-4A3A-8061-26145DFB528D}" type="presParOf" srcId="{CE225618-5616-4A08-8CC4-294E50ED1323}" destId="{9145A007-E0FC-470B-9107-A8306885D04B}" srcOrd="0" destOrd="0" presId="urn:microsoft.com/office/officeart/2008/layout/VerticalCurvedList"/>
    <dgm:cxn modelId="{33E8331B-8B95-4182-B64C-42B8AB3F7E12}" type="presParOf" srcId="{9145A007-E0FC-470B-9107-A8306885D04B}" destId="{08EF020F-A614-44B8-B51D-8241FC0D0B25}" srcOrd="0" destOrd="0" presId="urn:microsoft.com/office/officeart/2008/layout/VerticalCurvedList"/>
    <dgm:cxn modelId="{3F1C1EFE-98E3-41C6-8741-C738A8E80DA9}" type="presParOf" srcId="{08EF020F-A614-44B8-B51D-8241FC0D0B25}" destId="{5BC30F7B-3805-4507-8980-A29A54541AC7}" srcOrd="0" destOrd="0" presId="urn:microsoft.com/office/officeart/2008/layout/VerticalCurvedList"/>
    <dgm:cxn modelId="{560FA58C-B2F2-4A3B-AC0D-B83F7F7CA769}" type="presParOf" srcId="{08EF020F-A614-44B8-B51D-8241FC0D0B25}" destId="{42B938C9-7A66-4BE1-8CF5-CD7D520D22F5}" srcOrd="1" destOrd="0" presId="urn:microsoft.com/office/officeart/2008/layout/VerticalCurvedList"/>
    <dgm:cxn modelId="{8D93A4DE-76D7-45D9-A431-CDB81095FD9C}" type="presParOf" srcId="{08EF020F-A614-44B8-B51D-8241FC0D0B25}" destId="{2CA9989C-89C2-4B75-97FD-1BDB2D524691}" srcOrd="2" destOrd="0" presId="urn:microsoft.com/office/officeart/2008/layout/VerticalCurvedList"/>
    <dgm:cxn modelId="{024BD6BE-960F-4643-B6D4-1B95771B23FA}" type="presParOf" srcId="{08EF020F-A614-44B8-B51D-8241FC0D0B25}" destId="{3375E494-88BC-4B74-90DD-CB88786E4029}" srcOrd="3" destOrd="0" presId="urn:microsoft.com/office/officeart/2008/layout/VerticalCurvedList"/>
    <dgm:cxn modelId="{1609F438-0775-40BB-B3EE-C9931A2B3CC3}" type="presParOf" srcId="{9145A007-E0FC-470B-9107-A8306885D04B}" destId="{FD507013-2457-49D4-A271-89B4372FE38E}" srcOrd="1" destOrd="0" presId="urn:microsoft.com/office/officeart/2008/layout/VerticalCurvedList"/>
    <dgm:cxn modelId="{54ABD6E9-5034-4ACC-A6C5-DE60817CA138}" type="presParOf" srcId="{9145A007-E0FC-470B-9107-A8306885D04B}" destId="{7C0E8FAD-9D8D-41D0-9EBC-9F58F2B70076}" srcOrd="2" destOrd="0" presId="urn:microsoft.com/office/officeart/2008/layout/VerticalCurvedList"/>
    <dgm:cxn modelId="{6743E65A-8E4F-4805-BE21-7BE407834CD8}" type="presParOf" srcId="{7C0E8FAD-9D8D-41D0-9EBC-9F58F2B70076}" destId="{D0B90AAD-450B-43AE-A20A-F7F58D786042}" srcOrd="0" destOrd="0" presId="urn:microsoft.com/office/officeart/2008/layout/VerticalCurvedList"/>
    <dgm:cxn modelId="{24DF512C-81EC-47F9-83AD-9B9DB78BB212}" type="presParOf" srcId="{9145A007-E0FC-470B-9107-A8306885D04B}" destId="{33DE78DD-5281-49F5-85FC-BD37BC2B3DE3}" srcOrd="3" destOrd="0" presId="urn:microsoft.com/office/officeart/2008/layout/VerticalCurvedList"/>
    <dgm:cxn modelId="{65E38C9D-DA18-4354-BEE4-29E2638D4C0A}" type="presParOf" srcId="{9145A007-E0FC-470B-9107-A8306885D04B}" destId="{6A2EEB46-FB90-4F4B-AA43-9298FD6F0B56}" srcOrd="4" destOrd="0" presId="urn:microsoft.com/office/officeart/2008/layout/VerticalCurvedList"/>
    <dgm:cxn modelId="{131CF738-80F9-423C-82E3-E6492B3C8727}" type="presParOf" srcId="{6A2EEB46-FB90-4F4B-AA43-9298FD6F0B56}" destId="{C200A158-10C9-4632-BA9C-3F3C0F5BE303}" srcOrd="0" destOrd="0" presId="urn:microsoft.com/office/officeart/2008/layout/VerticalCurvedList"/>
    <dgm:cxn modelId="{CD88BE28-9138-4608-864C-A74C61B23A61}" type="presParOf" srcId="{9145A007-E0FC-470B-9107-A8306885D04B}" destId="{44BAF2D9-EC5B-4CBD-84B8-FFC84B7F3111}" srcOrd="5" destOrd="0" presId="urn:microsoft.com/office/officeart/2008/layout/VerticalCurvedList"/>
    <dgm:cxn modelId="{40C6D56C-56B8-4C2B-B9B8-B8CB95785B38}" type="presParOf" srcId="{9145A007-E0FC-470B-9107-A8306885D04B}" destId="{B0EAAEFA-777C-4D9E-9084-84902157CD6A}" srcOrd="6" destOrd="0" presId="urn:microsoft.com/office/officeart/2008/layout/VerticalCurvedList"/>
    <dgm:cxn modelId="{FC8675E5-56D7-4D1E-B80A-C0C17E1243E6}" type="presParOf" srcId="{B0EAAEFA-777C-4D9E-9084-84902157CD6A}" destId="{CED1FC2F-B127-408D-9E7A-88F3D7318E02}"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C23CEC-6BDE-4EB3-9BF9-DFE933C4DECE}" type="doc">
      <dgm:prSet loTypeId="urn:microsoft.com/office/officeart/2005/8/layout/pyramid4" loCatId="relationship" qsTypeId="urn:microsoft.com/office/officeart/2005/8/quickstyle/3d2" qsCatId="3D" csTypeId="urn:microsoft.com/office/officeart/2005/8/colors/colorful2" csCatId="colorful" phldr="1"/>
      <dgm:spPr/>
      <dgm:t>
        <a:bodyPr/>
        <a:lstStyle/>
        <a:p>
          <a:endParaRPr lang="zh-CN" altLang="en-US"/>
        </a:p>
      </dgm:t>
    </dgm:pt>
    <dgm:pt modelId="{32AA645A-E394-447D-9643-D43DAC17A5C2}">
      <dgm:prSet phldrT="[文本]"/>
      <dgm:spPr/>
      <dgm:t>
        <a:bodyPr/>
        <a:lstStyle/>
        <a:p>
          <a:r>
            <a:rPr lang="en-US" altLang="zh-CN" b="1" dirty="0" smtClean="0"/>
            <a:t>Revolution of energy system</a:t>
          </a:r>
          <a:endParaRPr lang="zh-CN" altLang="en-US" b="1" dirty="0"/>
        </a:p>
      </dgm:t>
    </dgm:pt>
    <dgm:pt modelId="{F51E7993-8976-48D0-84E2-66B80FFBB407}" type="parTrans" cxnId="{0BF1DF04-B126-488C-B94F-E385331EAAD2}">
      <dgm:prSet/>
      <dgm:spPr/>
      <dgm:t>
        <a:bodyPr/>
        <a:lstStyle/>
        <a:p>
          <a:endParaRPr lang="zh-CN" altLang="en-US"/>
        </a:p>
      </dgm:t>
    </dgm:pt>
    <dgm:pt modelId="{93D66ECE-9AAF-4E50-9200-252BE231E5E7}" type="sibTrans" cxnId="{0BF1DF04-B126-488C-B94F-E385331EAAD2}">
      <dgm:prSet/>
      <dgm:spPr/>
      <dgm:t>
        <a:bodyPr/>
        <a:lstStyle/>
        <a:p>
          <a:endParaRPr lang="zh-CN" altLang="en-US"/>
        </a:p>
      </dgm:t>
    </dgm:pt>
    <dgm:pt modelId="{DE0C44BD-2888-400C-A635-565D39020885}">
      <dgm:prSet phldrT="[文本]"/>
      <dgm:spPr/>
      <dgm:t>
        <a:bodyPr/>
        <a:lstStyle/>
        <a:p>
          <a:r>
            <a:rPr lang="en-US" altLang="zh-CN" dirty="0" smtClean="0"/>
            <a:t>Revolution of energy production</a:t>
          </a:r>
          <a:endParaRPr lang="zh-CN" altLang="en-US" dirty="0"/>
        </a:p>
      </dgm:t>
    </dgm:pt>
    <dgm:pt modelId="{0EBE309C-AE0B-49F6-8927-C9B98DD4A9DE}" type="parTrans" cxnId="{7FAD7FB8-FD1A-4912-9331-1A7AFCC20666}">
      <dgm:prSet/>
      <dgm:spPr/>
      <dgm:t>
        <a:bodyPr/>
        <a:lstStyle/>
        <a:p>
          <a:endParaRPr lang="zh-CN" altLang="en-US"/>
        </a:p>
      </dgm:t>
    </dgm:pt>
    <dgm:pt modelId="{68F72F68-5B7C-4CB2-825C-D8DE30709B15}" type="sibTrans" cxnId="{7FAD7FB8-FD1A-4912-9331-1A7AFCC20666}">
      <dgm:prSet/>
      <dgm:spPr/>
      <dgm:t>
        <a:bodyPr/>
        <a:lstStyle/>
        <a:p>
          <a:endParaRPr lang="zh-CN" altLang="en-US"/>
        </a:p>
      </dgm:t>
    </dgm:pt>
    <dgm:pt modelId="{CF46F36F-B612-469E-8F32-AE502DB1B87B}">
      <dgm:prSet phldrT="[文本]"/>
      <dgm:spPr/>
      <dgm:t>
        <a:bodyPr/>
        <a:lstStyle/>
        <a:p>
          <a:r>
            <a:rPr lang="en-US" altLang="zh-CN" dirty="0" smtClean="0"/>
            <a:t>Revolution of energy technologies</a:t>
          </a:r>
          <a:endParaRPr lang="zh-CN" altLang="en-US" dirty="0"/>
        </a:p>
      </dgm:t>
    </dgm:pt>
    <dgm:pt modelId="{C0968D96-6E84-40C7-88F9-B8CE48AFC4D5}" type="parTrans" cxnId="{93F2373D-02CA-45C6-A9B0-8F5C66430EB2}">
      <dgm:prSet/>
      <dgm:spPr/>
      <dgm:t>
        <a:bodyPr/>
        <a:lstStyle/>
        <a:p>
          <a:endParaRPr lang="zh-CN" altLang="en-US"/>
        </a:p>
      </dgm:t>
    </dgm:pt>
    <dgm:pt modelId="{0E46B6F9-55C3-4C48-834F-5AD4E9DDFAD5}" type="sibTrans" cxnId="{93F2373D-02CA-45C6-A9B0-8F5C66430EB2}">
      <dgm:prSet/>
      <dgm:spPr/>
      <dgm:t>
        <a:bodyPr/>
        <a:lstStyle/>
        <a:p>
          <a:endParaRPr lang="zh-CN" altLang="en-US"/>
        </a:p>
      </dgm:t>
    </dgm:pt>
    <dgm:pt modelId="{DCB96A74-2CBE-47F2-8B31-F2BFA6F78138}">
      <dgm:prSet phldrT="[文本]"/>
      <dgm:spPr/>
      <dgm:t>
        <a:bodyPr/>
        <a:lstStyle/>
        <a:p>
          <a:r>
            <a:rPr lang="en-US" altLang="zh-CN" dirty="0" smtClean="0"/>
            <a:t>Revolution of energy consumption</a:t>
          </a:r>
          <a:endParaRPr lang="zh-CN" altLang="en-US" dirty="0"/>
        </a:p>
      </dgm:t>
    </dgm:pt>
    <dgm:pt modelId="{EF7680D5-2996-47B9-960A-CEF5D218D674}" type="parTrans" cxnId="{80F3B536-96A5-438E-8926-162660E73123}">
      <dgm:prSet/>
      <dgm:spPr/>
      <dgm:t>
        <a:bodyPr/>
        <a:lstStyle/>
        <a:p>
          <a:endParaRPr lang="zh-CN" altLang="en-US"/>
        </a:p>
      </dgm:t>
    </dgm:pt>
    <dgm:pt modelId="{93FD2862-A305-4015-A7B8-9FA49E32E9AD}" type="sibTrans" cxnId="{80F3B536-96A5-438E-8926-162660E73123}">
      <dgm:prSet/>
      <dgm:spPr/>
      <dgm:t>
        <a:bodyPr/>
        <a:lstStyle/>
        <a:p>
          <a:endParaRPr lang="zh-CN" altLang="en-US"/>
        </a:p>
      </dgm:t>
    </dgm:pt>
    <dgm:pt modelId="{D11CB5C2-D6AC-46F2-B112-D2A3134FC414}" type="pres">
      <dgm:prSet presAssocID="{37C23CEC-6BDE-4EB3-9BF9-DFE933C4DECE}" presName="compositeShape" presStyleCnt="0">
        <dgm:presLayoutVars>
          <dgm:chMax val="9"/>
          <dgm:dir/>
          <dgm:resizeHandles val="exact"/>
        </dgm:presLayoutVars>
      </dgm:prSet>
      <dgm:spPr/>
      <dgm:t>
        <a:bodyPr/>
        <a:lstStyle/>
        <a:p>
          <a:endParaRPr lang="zh-CN" altLang="en-US"/>
        </a:p>
      </dgm:t>
    </dgm:pt>
    <dgm:pt modelId="{28D887CF-6A31-4FF1-B70F-DF5A863C2CA4}" type="pres">
      <dgm:prSet presAssocID="{37C23CEC-6BDE-4EB3-9BF9-DFE933C4DECE}" presName="triangle1" presStyleLbl="node1" presStyleIdx="0" presStyleCnt="4">
        <dgm:presLayoutVars>
          <dgm:bulletEnabled val="1"/>
        </dgm:presLayoutVars>
      </dgm:prSet>
      <dgm:spPr/>
      <dgm:t>
        <a:bodyPr/>
        <a:lstStyle/>
        <a:p>
          <a:endParaRPr lang="zh-CN" altLang="en-US"/>
        </a:p>
      </dgm:t>
    </dgm:pt>
    <dgm:pt modelId="{B705374F-4AE8-4008-9DF6-23EFE69FEB24}" type="pres">
      <dgm:prSet presAssocID="{37C23CEC-6BDE-4EB3-9BF9-DFE933C4DECE}" presName="triangle2" presStyleLbl="node1" presStyleIdx="1" presStyleCnt="4">
        <dgm:presLayoutVars>
          <dgm:bulletEnabled val="1"/>
        </dgm:presLayoutVars>
      </dgm:prSet>
      <dgm:spPr/>
      <dgm:t>
        <a:bodyPr/>
        <a:lstStyle/>
        <a:p>
          <a:endParaRPr lang="zh-CN" altLang="en-US"/>
        </a:p>
      </dgm:t>
    </dgm:pt>
    <dgm:pt modelId="{1646D0E2-4AC8-4451-9040-1C16EAD47DD6}" type="pres">
      <dgm:prSet presAssocID="{37C23CEC-6BDE-4EB3-9BF9-DFE933C4DECE}" presName="triangle3" presStyleLbl="node1" presStyleIdx="2" presStyleCnt="4">
        <dgm:presLayoutVars>
          <dgm:bulletEnabled val="1"/>
        </dgm:presLayoutVars>
      </dgm:prSet>
      <dgm:spPr/>
      <dgm:t>
        <a:bodyPr/>
        <a:lstStyle/>
        <a:p>
          <a:endParaRPr lang="zh-CN" altLang="en-US"/>
        </a:p>
      </dgm:t>
    </dgm:pt>
    <dgm:pt modelId="{26119083-0BA1-4535-B415-39A24A310898}" type="pres">
      <dgm:prSet presAssocID="{37C23CEC-6BDE-4EB3-9BF9-DFE933C4DECE}" presName="triangle4" presStyleLbl="node1" presStyleIdx="3" presStyleCnt="4">
        <dgm:presLayoutVars>
          <dgm:bulletEnabled val="1"/>
        </dgm:presLayoutVars>
      </dgm:prSet>
      <dgm:spPr/>
      <dgm:t>
        <a:bodyPr/>
        <a:lstStyle/>
        <a:p>
          <a:endParaRPr lang="zh-CN" altLang="en-US"/>
        </a:p>
      </dgm:t>
    </dgm:pt>
  </dgm:ptLst>
  <dgm:cxnLst>
    <dgm:cxn modelId="{0BF1DF04-B126-488C-B94F-E385331EAAD2}" srcId="{37C23CEC-6BDE-4EB3-9BF9-DFE933C4DECE}" destId="{32AA645A-E394-447D-9643-D43DAC17A5C2}" srcOrd="0" destOrd="0" parTransId="{F51E7993-8976-48D0-84E2-66B80FFBB407}" sibTransId="{93D66ECE-9AAF-4E50-9200-252BE231E5E7}"/>
    <dgm:cxn modelId="{3DC23799-9EA2-42FB-BD06-A124430C7310}" type="presOf" srcId="{32AA645A-E394-447D-9643-D43DAC17A5C2}" destId="{28D887CF-6A31-4FF1-B70F-DF5A863C2CA4}" srcOrd="0" destOrd="0" presId="urn:microsoft.com/office/officeart/2005/8/layout/pyramid4"/>
    <dgm:cxn modelId="{7FAD7FB8-FD1A-4912-9331-1A7AFCC20666}" srcId="{37C23CEC-6BDE-4EB3-9BF9-DFE933C4DECE}" destId="{DE0C44BD-2888-400C-A635-565D39020885}" srcOrd="1" destOrd="0" parTransId="{0EBE309C-AE0B-49F6-8927-C9B98DD4A9DE}" sibTransId="{68F72F68-5B7C-4CB2-825C-D8DE30709B15}"/>
    <dgm:cxn modelId="{3A16352A-1672-493E-8328-AE93BC72DFF0}" type="presOf" srcId="{DE0C44BD-2888-400C-A635-565D39020885}" destId="{B705374F-4AE8-4008-9DF6-23EFE69FEB24}" srcOrd="0" destOrd="0" presId="urn:microsoft.com/office/officeart/2005/8/layout/pyramid4"/>
    <dgm:cxn modelId="{587511C3-60A2-4967-AC36-DB20A28E3D8E}" type="presOf" srcId="{CF46F36F-B612-469E-8F32-AE502DB1B87B}" destId="{1646D0E2-4AC8-4451-9040-1C16EAD47DD6}" srcOrd="0" destOrd="0" presId="urn:microsoft.com/office/officeart/2005/8/layout/pyramid4"/>
    <dgm:cxn modelId="{80F3B536-96A5-438E-8926-162660E73123}" srcId="{37C23CEC-6BDE-4EB3-9BF9-DFE933C4DECE}" destId="{DCB96A74-2CBE-47F2-8B31-F2BFA6F78138}" srcOrd="3" destOrd="0" parTransId="{EF7680D5-2996-47B9-960A-CEF5D218D674}" sibTransId="{93FD2862-A305-4015-A7B8-9FA49E32E9AD}"/>
    <dgm:cxn modelId="{93F2373D-02CA-45C6-A9B0-8F5C66430EB2}" srcId="{37C23CEC-6BDE-4EB3-9BF9-DFE933C4DECE}" destId="{CF46F36F-B612-469E-8F32-AE502DB1B87B}" srcOrd="2" destOrd="0" parTransId="{C0968D96-6E84-40C7-88F9-B8CE48AFC4D5}" sibTransId="{0E46B6F9-55C3-4C48-834F-5AD4E9DDFAD5}"/>
    <dgm:cxn modelId="{8C5F20A8-6684-4305-82B6-94A68F9D4020}" type="presOf" srcId="{37C23CEC-6BDE-4EB3-9BF9-DFE933C4DECE}" destId="{D11CB5C2-D6AC-46F2-B112-D2A3134FC414}" srcOrd="0" destOrd="0" presId="urn:microsoft.com/office/officeart/2005/8/layout/pyramid4"/>
    <dgm:cxn modelId="{5400BF6D-C075-4B04-AA4C-1421ED5B0CC9}" type="presOf" srcId="{DCB96A74-2CBE-47F2-8B31-F2BFA6F78138}" destId="{26119083-0BA1-4535-B415-39A24A310898}" srcOrd="0" destOrd="0" presId="urn:microsoft.com/office/officeart/2005/8/layout/pyramid4"/>
    <dgm:cxn modelId="{4E2772C2-32AF-4F0D-BBAC-D2B557A86BAD}" type="presParOf" srcId="{D11CB5C2-D6AC-46F2-B112-D2A3134FC414}" destId="{28D887CF-6A31-4FF1-B70F-DF5A863C2CA4}" srcOrd="0" destOrd="0" presId="urn:microsoft.com/office/officeart/2005/8/layout/pyramid4"/>
    <dgm:cxn modelId="{04A9B2E4-0A5C-468E-8240-2827AE29C947}" type="presParOf" srcId="{D11CB5C2-D6AC-46F2-B112-D2A3134FC414}" destId="{B705374F-4AE8-4008-9DF6-23EFE69FEB24}" srcOrd="1" destOrd="0" presId="urn:microsoft.com/office/officeart/2005/8/layout/pyramid4"/>
    <dgm:cxn modelId="{D50C391F-E5FD-49E5-8991-11F89D55E2F5}" type="presParOf" srcId="{D11CB5C2-D6AC-46F2-B112-D2A3134FC414}" destId="{1646D0E2-4AC8-4451-9040-1C16EAD47DD6}" srcOrd="2" destOrd="0" presId="urn:microsoft.com/office/officeart/2005/8/layout/pyramid4"/>
    <dgm:cxn modelId="{5FE4E2D3-2FD7-4478-ACC4-2DABCBFE0926}" type="presParOf" srcId="{D11CB5C2-D6AC-46F2-B112-D2A3134FC414}" destId="{26119083-0BA1-4535-B415-39A24A310898}"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57CCC7-ABF0-400C-BA7D-C764465F009E}" type="doc">
      <dgm:prSet loTypeId="urn:microsoft.com/office/officeart/2005/8/layout/arrow3" loCatId="relationship" qsTypeId="urn:microsoft.com/office/officeart/2005/8/quickstyle/simple5" qsCatId="simple" csTypeId="urn:microsoft.com/office/officeart/2005/8/colors/colorful2" csCatId="colorful" phldr="1"/>
      <dgm:spPr/>
      <dgm:t>
        <a:bodyPr/>
        <a:lstStyle/>
        <a:p>
          <a:endParaRPr lang="zh-CN" altLang="en-US"/>
        </a:p>
      </dgm:t>
    </dgm:pt>
    <dgm:pt modelId="{32F8ADEA-65A3-439D-91B0-2A90088146DF}">
      <dgm:prSet phldrT="[文本]" custT="1"/>
      <dgm:spPr/>
      <dgm:t>
        <a:bodyPr/>
        <a:lstStyle/>
        <a:p>
          <a:r>
            <a:rPr lang="en-US" altLang="zh-CN" sz="1800" b="1" dirty="0" smtClean="0">
              <a:solidFill>
                <a:srgbClr val="00B050"/>
              </a:solidFill>
            </a:rPr>
            <a:t>Enhancing the role of the market;</a:t>
          </a:r>
        </a:p>
        <a:p>
          <a:r>
            <a:rPr lang="en-US" altLang="zh-CN" sz="1800" b="1" dirty="0" smtClean="0">
              <a:solidFill>
                <a:srgbClr val="00B050"/>
              </a:solidFill>
            </a:rPr>
            <a:t>Strengthening regulation</a:t>
          </a:r>
          <a:endParaRPr lang="zh-CN" altLang="en-US" sz="1800" b="1" dirty="0">
            <a:solidFill>
              <a:srgbClr val="00B050"/>
            </a:solidFill>
          </a:endParaRPr>
        </a:p>
      </dgm:t>
    </dgm:pt>
    <dgm:pt modelId="{86201B48-A627-4A90-9E1D-855765851086}" type="parTrans" cxnId="{3C161565-7C36-4503-97FB-D3F374813AA7}">
      <dgm:prSet/>
      <dgm:spPr/>
      <dgm:t>
        <a:bodyPr/>
        <a:lstStyle/>
        <a:p>
          <a:endParaRPr lang="zh-CN" altLang="en-US"/>
        </a:p>
      </dgm:t>
    </dgm:pt>
    <dgm:pt modelId="{4515B4A7-2B2F-4389-81D5-71C4BAF91644}" type="sibTrans" cxnId="{3C161565-7C36-4503-97FB-D3F374813AA7}">
      <dgm:prSet/>
      <dgm:spPr/>
      <dgm:t>
        <a:bodyPr/>
        <a:lstStyle/>
        <a:p>
          <a:endParaRPr lang="zh-CN" altLang="en-US"/>
        </a:p>
      </dgm:t>
    </dgm:pt>
    <dgm:pt modelId="{D0DA5C67-D69D-469F-8032-63A6F87B716F}">
      <dgm:prSet phldrT="[文本]" custT="1"/>
      <dgm:spPr/>
      <dgm:t>
        <a:bodyPr/>
        <a:lstStyle/>
        <a:p>
          <a:r>
            <a:rPr lang="en-US" altLang="zh-CN" sz="1800" b="1" dirty="0" smtClean="0">
              <a:solidFill>
                <a:srgbClr val="FF0000"/>
              </a:solidFill>
            </a:rPr>
            <a:t>Relaxing administrative approvals;</a:t>
          </a:r>
        </a:p>
        <a:p>
          <a:r>
            <a:rPr lang="en-US" altLang="zh-CN" sz="1800" b="1" dirty="0" smtClean="0">
              <a:solidFill>
                <a:srgbClr val="FF0000"/>
              </a:solidFill>
            </a:rPr>
            <a:t>Constraining monopoly</a:t>
          </a:r>
          <a:endParaRPr lang="zh-CN" altLang="en-US" sz="1800" b="1" dirty="0">
            <a:solidFill>
              <a:srgbClr val="FF0000"/>
            </a:solidFill>
          </a:endParaRPr>
        </a:p>
      </dgm:t>
    </dgm:pt>
    <dgm:pt modelId="{0FCB1B0D-ED61-4440-9C5C-BCA5EE360237}" type="parTrans" cxnId="{278580BD-D4A3-4140-99B9-95D7C3A9AF6A}">
      <dgm:prSet/>
      <dgm:spPr/>
      <dgm:t>
        <a:bodyPr/>
        <a:lstStyle/>
        <a:p>
          <a:endParaRPr lang="zh-CN" altLang="en-US"/>
        </a:p>
      </dgm:t>
    </dgm:pt>
    <dgm:pt modelId="{57BD9F55-798B-4CCC-B0C8-1B192C30A78B}" type="sibTrans" cxnId="{278580BD-D4A3-4140-99B9-95D7C3A9AF6A}">
      <dgm:prSet/>
      <dgm:spPr/>
      <dgm:t>
        <a:bodyPr/>
        <a:lstStyle/>
        <a:p>
          <a:endParaRPr lang="zh-CN" altLang="en-US"/>
        </a:p>
      </dgm:t>
    </dgm:pt>
    <dgm:pt modelId="{F0419F16-6D23-42EF-983D-B468D36CA4FF}" type="pres">
      <dgm:prSet presAssocID="{8057CCC7-ABF0-400C-BA7D-C764465F009E}" presName="compositeShape" presStyleCnt="0">
        <dgm:presLayoutVars>
          <dgm:chMax val="2"/>
          <dgm:dir/>
          <dgm:resizeHandles val="exact"/>
        </dgm:presLayoutVars>
      </dgm:prSet>
      <dgm:spPr/>
      <dgm:t>
        <a:bodyPr/>
        <a:lstStyle/>
        <a:p>
          <a:endParaRPr lang="zh-CN" altLang="en-US"/>
        </a:p>
      </dgm:t>
    </dgm:pt>
    <dgm:pt modelId="{19365635-8447-4332-A553-9A6AE559C509}" type="pres">
      <dgm:prSet presAssocID="{8057CCC7-ABF0-400C-BA7D-C764465F009E}" presName="divider" presStyleLbl="fgShp" presStyleIdx="0" presStyleCnt="1"/>
      <dgm:spPr/>
    </dgm:pt>
    <dgm:pt modelId="{6A56DA4C-5CF4-4046-A2EE-960C2F925F88}" type="pres">
      <dgm:prSet presAssocID="{32F8ADEA-65A3-439D-91B0-2A90088146DF}" presName="downArrow" presStyleLbl="node1" presStyleIdx="0" presStyleCnt="2" custScaleX="46541" custLinFactNeighborX="-25652" custLinFactNeighborY="3473"/>
      <dgm:spPr/>
    </dgm:pt>
    <dgm:pt modelId="{9B1202DF-E881-4EFC-9A4C-85F0140DDAC9}" type="pres">
      <dgm:prSet presAssocID="{32F8ADEA-65A3-439D-91B0-2A90088146DF}" presName="downArrowText" presStyleLbl="revTx" presStyleIdx="0" presStyleCnt="2" custScaleX="119047" custLinFactNeighborX="14306" custLinFactNeighborY="16526">
        <dgm:presLayoutVars>
          <dgm:bulletEnabled val="1"/>
        </dgm:presLayoutVars>
      </dgm:prSet>
      <dgm:spPr/>
      <dgm:t>
        <a:bodyPr/>
        <a:lstStyle/>
        <a:p>
          <a:endParaRPr lang="zh-CN" altLang="en-US"/>
        </a:p>
      </dgm:t>
    </dgm:pt>
    <dgm:pt modelId="{BA183F0F-80C1-4CC0-9A77-E8C1FD863397}" type="pres">
      <dgm:prSet presAssocID="{D0DA5C67-D69D-469F-8032-63A6F87B716F}" presName="upArrow" presStyleLbl="node1" presStyleIdx="1" presStyleCnt="2" custScaleX="48782" custLinFactNeighborX="23052" custLinFactNeighborY="-10251"/>
      <dgm:spPr/>
    </dgm:pt>
    <dgm:pt modelId="{29E34763-7C6D-449C-BE74-03BDF2A89D1C}" type="pres">
      <dgm:prSet presAssocID="{D0DA5C67-D69D-469F-8032-63A6F87B716F}" presName="upArrowText" presStyleLbl="revTx" presStyleIdx="1" presStyleCnt="2" custLinFactNeighborX="-25334" custLinFactNeighborY="5433">
        <dgm:presLayoutVars>
          <dgm:bulletEnabled val="1"/>
        </dgm:presLayoutVars>
      </dgm:prSet>
      <dgm:spPr/>
      <dgm:t>
        <a:bodyPr/>
        <a:lstStyle/>
        <a:p>
          <a:endParaRPr lang="zh-CN" altLang="en-US"/>
        </a:p>
      </dgm:t>
    </dgm:pt>
  </dgm:ptLst>
  <dgm:cxnLst>
    <dgm:cxn modelId="{3C161565-7C36-4503-97FB-D3F374813AA7}" srcId="{8057CCC7-ABF0-400C-BA7D-C764465F009E}" destId="{32F8ADEA-65A3-439D-91B0-2A90088146DF}" srcOrd="0" destOrd="0" parTransId="{86201B48-A627-4A90-9E1D-855765851086}" sibTransId="{4515B4A7-2B2F-4389-81D5-71C4BAF91644}"/>
    <dgm:cxn modelId="{08155122-7D5C-4DC6-B0EC-1083E0EFD494}" type="presOf" srcId="{D0DA5C67-D69D-469F-8032-63A6F87B716F}" destId="{29E34763-7C6D-449C-BE74-03BDF2A89D1C}" srcOrd="0" destOrd="0" presId="urn:microsoft.com/office/officeart/2005/8/layout/arrow3"/>
    <dgm:cxn modelId="{16C99FC5-6785-4331-9F43-F529777A1835}" type="presOf" srcId="{8057CCC7-ABF0-400C-BA7D-C764465F009E}" destId="{F0419F16-6D23-42EF-983D-B468D36CA4FF}" srcOrd="0" destOrd="0" presId="urn:microsoft.com/office/officeart/2005/8/layout/arrow3"/>
    <dgm:cxn modelId="{278580BD-D4A3-4140-99B9-95D7C3A9AF6A}" srcId="{8057CCC7-ABF0-400C-BA7D-C764465F009E}" destId="{D0DA5C67-D69D-469F-8032-63A6F87B716F}" srcOrd="1" destOrd="0" parTransId="{0FCB1B0D-ED61-4440-9C5C-BCA5EE360237}" sibTransId="{57BD9F55-798B-4CCC-B0C8-1B192C30A78B}"/>
    <dgm:cxn modelId="{EE39912F-AF07-441D-9E75-ED270EDC297A}" type="presOf" srcId="{32F8ADEA-65A3-439D-91B0-2A90088146DF}" destId="{9B1202DF-E881-4EFC-9A4C-85F0140DDAC9}" srcOrd="0" destOrd="0" presId="urn:microsoft.com/office/officeart/2005/8/layout/arrow3"/>
    <dgm:cxn modelId="{415FAEA3-9FB3-4882-9E30-BCD6298DB3D6}" type="presParOf" srcId="{F0419F16-6D23-42EF-983D-B468D36CA4FF}" destId="{19365635-8447-4332-A553-9A6AE559C509}" srcOrd="0" destOrd="0" presId="urn:microsoft.com/office/officeart/2005/8/layout/arrow3"/>
    <dgm:cxn modelId="{320D37CA-C1BB-4CA9-B616-CDF6106381D8}" type="presParOf" srcId="{F0419F16-6D23-42EF-983D-B468D36CA4FF}" destId="{6A56DA4C-5CF4-4046-A2EE-960C2F925F88}" srcOrd="1" destOrd="0" presId="urn:microsoft.com/office/officeart/2005/8/layout/arrow3"/>
    <dgm:cxn modelId="{71E8EF19-47AB-4504-B5B5-7B38C126ACB9}" type="presParOf" srcId="{F0419F16-6D23-42EF-983D-B468D36CA4FF}" destId="{9B1202DF-E881-4EFC-9A4C-85F0140DDAC9}" srcOrd="2" destOrd="0" presId="urn:microsoft.com/office/officeart/2005/8/layout/arrow3"/>
    <dgm:cxn modelId="{2355E394-4DD4-4E07-8694-1BF403F8CCE0}" type="presParOf" srcId="{F0419F16-6D23-42EF-983D-B468D36CA4FF}" destId="{BA183F0F-80C1-4CC0-9A77-E8C1FD863397}" srcOrd="3" destOrd="0" presId="urn:microsoft.com/office/officeart/2005/8/layout/arrow3"/>
    <dgm:cxn modelId="{BDA8A84E-DDA0-4581-ACFB-4C76EFFC9959}" type="presParOf" srcId="{F0419F16-6D23-42EF-983D-B468D36CA4FF}" destId="{29E34763-7C6D-449C-BE74-03BDF2A89D1C}" srcOrd="4" destOrd="0" presId="urn:microsoft.com/office/officeart/2005/8/layout/arrow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5F21D9-F4E9-4AA3-A615-579FC7CA52EA}"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zh-CN" altLang="en-US"/>
        </a:p>
      </dgm:t>
    </dgm:pt>
    <dgm:pt modelId="{A69AB37D-5AAA-4329-A1BE-2CE9DA08096A}">
      <dgm:prSet phldrT="[文本]" custT="1"/>
      <dgm:spPr/>
      <dgm:t>
        <a:bodyPr/>
        <a:lstStyle/>
        <a:p>
          <a:r>
            <a:rPr lang="en-US" altLang="zh-CN" sz="1200" b="1" dirty="0" smtClean="0">
              <a:solidFill>
                <a:srgbClr val="FF0000"/>
              </a:solidFill>
              <a:latin typeface="Times New Roman" panose="02020603050405020304" pitchFamily="18" charset="0"/>
            </a:rPr>
            <a:t>Reform of market entry rules</a:t>
          </a:r>
        </a:p>
        <a:p>
          <a:r>
            <a:rPr lang="en-US" altLang="zh-CN" sz="1050" b="1" dirty="0" smtClean="0">
              <a:latin typeface="Times New Roman" panose="02020603050405020304" pitchFamily="18" charset="0"/>
            </a:rPr>
            <a:t>To build a well-developed entry, exit and exchange mechanism of oil, gas and mining permits and encourage all sorts of non-governmental capitals to flow into the oil and gas exploitation sector. </a:t>
          </a:r>
          <a:endParaRPr lang="zh-CN" altLang="en-US" sz="1050" b="1" dirty="0"/>
        </a:p>
      </dgm:t>
    </dgm:pt>
    <dgm:pt modelId="{7D761077-263C-420F-9AB8-BACAFAF4FCD1}" type="parTrans" cxnId="{EE739467-9FE4-472E-9BF8-0C335F955277}">
      <dgm:prSet/>
      <dgm:spPr/>
      <dgm:t>
        <a:bodyPr/>
        <a:lstStyle/>
        <a:p>
          <a:endParaRPr lang="zh-CN" altLang="en-US" sz="1200" b="1"/>
        </a:p>
      </dgm:t>
    </dgm:pt>
    <dgm:pt modelId="{CCA11416-AD06-47D5-BA3A-F239AEFED3D8}" type="sibTrans" cxnId="{EE739467-9FE4-472E-9BF8-0C335F955277}">
      <dgm:prSet/>
      <dgm:spPr/>
      <dgm:t>
        <a:bodyPr/>
        <a:lstStyle/>
        <a:p>
          <a:endParaRPr lang="zh-CN" altLang="en-US" sz="1200" b="1"/>
        </a:p>
      </dgm:t>
    </dgm:pt>
    <dgm:pt modelId="{2CB878D0-6B28-4015-B0DB-CB537F9DF081}">
      <dgm:prSet phldrT="[文本]" custT="1"/>
      <dgm:spPr/>
      <dgm:t>
        <a:bodyPr/>
        <a:lstStyle/>
        <a:p>
          <a:r>
            <a:rPr lang="en-US" altLang="zh-CN" sz="1200" b="1" dirty="0" smtClean="0">
              <a:solidFill>
                <a:srgbClr val="FF0000"/>
              </a:solidFill>
              <a:latin typeface="Times New Roman" panose="02020603050405020304" pitchFamily="18" charset="0"/>
            </a:rPr>
            <a:t>Reform of market trading mechanism</a:t>
          </a:r>
        </a:p>
        <a:p>
          <a:r>
            <a:rPr lang="en-US" altLang="zh-CN" sz="1000" b="1" dirty="0" smtClean="0">
              <a:latin typeface="Times New Roman" panose="02020603050405020304" pitchFamily="18" charset="0"/>
            </a:rPr>
            <a:t>To promote reform of electricity grid and oil and gas pipeline network development and management system,  and encourage direct trading between providers and users. </a:t>
          </a:r>
          <a:endParaRPr lang="zh-CN" altLang="en-US" sz="1000" b="1" dirty="0"/>
        </a:p>
      </dgm:t>
    </dgm:pt>
    <dgm:pt modelId="{E578BC93-E98D-413D-BC9E-0676F828484C}" type="parTrans" cxnId="{F483B9F6-109E-480C-B61E-7CE812D3F6C1}">
      <dgm:prSet/>
      <dgm:spPr/>
      <dgm:t>
        <a:bodyPr/>
        <a:lstStyle/>
        <a:p>
          <a:endParaRPr lang="zh-CN" altLang="en-US" sz="1200" b="1"/>
        </a:p>
      </dgm:t>
    </dgm:pt>
    <dgm:pt modelId="{DED42C21-4DC8-428A-8CAB-FBE9367D385A}" type="sibTrans" cxnId="{F483B9F6-109E-480C-B61E-7CE812D3F6C1}">
      <dgm:prSet/>
      <dgm:spPr/>
      <dgm:t>
        <a:bodyPr/>
        <a:lstStyle/>
        <a:p>
          <a:endParaRPr lang="zh-CN" altLang="en-US" sz="1200" b="1"/>
        </a:p>
      </dgm:t>
    </dgm:pt>
    <dgm:pt modelId="{D8B93FF5-01E1-4E45-A99B-44DB102FD6FC}">
      <dgm:prSet phldrT="[文本]" custT="1"/>
      <dgm:spPr/>
      <dgm:t>
        <a:bodyPr/>
        <a:lstStyle/>
        <a:p>
          <a:r>
            <a:rPr lang="en-US" altLang="zh-CN" sz="1200" b="1" dirty="0" smtClean="0">
              <a:solidFill>
                <a:srgbClr val="FF0000"/>
              </a:solidFill>
              <a:latin typeface="Times New Roman" panose="02020603050405020304" pitchFamily="18" charset="0"/>
            </a:rPr>
            <a:t>Reform of pricing mechanism</a:t>
          </a:r>
        </a:p>
        <a:p>
          <a:r>
            <a:rPr lang="en-US" altLang="zh-CN" sz="900" b="1" dirty="0" smtClean="0">
              <a:latin typeface="Times New Roman" panose="02020603050405020304" pitchFamily="18" charset="0"/>
            </a:rPr>
            <a:t>To promote the reform of market-oriented energy pricing, forming a pattern where natural gas wellhead and sales prices, and electricity generation and sales prices are determined by the market, while  power transmission and distribution price and gas and oil  pipeline transmission  price are set by the government. </a:t>
          </a:r>
          <a:endParaRPr lang="zh-CN" altLang="en-US" sz="900" b="1" dirty="0"/>
        </a:p>
      </dgm:t>
    </dgm:pt>
    <dgm:pt modelId="{F3E13E91-2C31-472B-A06C-F6F93D2E8A5C}" type="parTrans" cxnId="{1FA25F05-5CAB-4989-A5D8-63FB652F0B4E}">
      <dgm:prSet/>
      <dgm:spPr/>
      <dgm:t>
        <a:bodyPr/>
        <a:lstStyle/>
        <a:p>
          <a:endParaRPr lang="zh-CN" altLang="en-US" sz="1200" b="1"/>
        </a:p>
      </dgm:t>
    </dgm:pt>
    <dgm:pt modelId="{DE800756-140E-407D-9341-63CF8E7B7880}" type="sibTrans" cxnId="{1FA25F05-5CAB-4989-A5D8-63FB652F0B4E}">
      <dgm:prSet/>
      <dgm:spPr/>
      <dgm:t>
        <a:bodyPr/>
        <a:lstStyle/>
        <a:p>
          <a:endParaRPr lang="zh-CN" altLang="en-US" sz="1200" b="1"/>
        </a:p>
      </dgm:t>
    </dgm:pt>
    <dgm:pt modelId="{1DD78C73-25A1-40E3-B852-18D015089658}">
      <dgm:prSet custT="1"/>
      <dgm:spPr/>
      <dgm:t>
        <a:bodyPr/>
        <a:lstStyle/>
        <a:p>
          <a:r>
            <a:rPr lang="en-US" altLang="zh-CN" sz="1200" b="1" dirty="0" smtClean="0">
              <a:solidFill>
                <a:srgbClr val="FF0000"/>
              </a:solidFill>
              <a:latin typeface="Times New Roman" panose="02020603050405020304" pitchFamily="18" charset="0"/>
            </a:rPr>
            <a:t>Reform of market management mechanism</a:t>
          </a:r>
        </a:p>
        <a:p>
          <a:r>
            <a:rPr lang="en-US" altLang="zh-CN" sz="900" b="1" dirty="0" smtClean="0">
              <a:latin typeface="Times New Roman" panose="02020603050405020304" pitchFamily="18" charset="0"/>
            </a:rPr>
            <a:t>To transform  government functions,  enhancing the formulation and implementation of strategic planning, policies and standards and intensifying energy regulation</a:t>
          </a:r>
          <a:endParaRPr lang="zh-CN" altLang="en-US" sz="900" b="1" dirty="0"/>
        </a:p>
      </dgm:t>
    </dgm:pt>
    <dgm:pt modelId="{17E89A54-A013-4BAC-A752-93F62C58B9C7}" type="sibTrans" cxnId="{54EC76F2-00F5-4F58-903C-1CC64C04C062}">
      <dgm:prSet/>
      <dgm:spPr/>
      <dgm:t>
        <a:bodyPr/>
        <a:lstStyle/>
        <a:p>
          <a:endParaRPr lang="zh-CN" altLang="en-US" b="1"/>
        </a:p>
      </dgm:t>
    </dgm:pt>
    <dgm:pt modelId="{88CFD0A6-C51E-4DDE-963B-4620AA1ECE30}" type="parTrans" cxnId="{54EC76F2-00F5-4F58-903C-1CC64C04C062}">
      <dgm:prSet/>
      <dgm:spPr/>
      <dgm:t>
        <a:bodyPr/>
        <a:lstStyle/>
        <a:p>
          <a:endParaRPr lang="zh-CN" altLang="en-US" b="1"/>
        </a:p>
      </dgm:t>
    </dgm:pt>
    <dgm:pt modelId="{0405DFEB-DAD6-4976-B453-7DD5670559CA}" type="pres">
      <dgm:prSet presAssocID="{865F21D9-F4E9-4AA3-A615-579FC7CA52EA}" presName="linear" presStyleCnt="0">
        <dgm:presLayoutVars>
          <dgm:dir/>
          <dgm:animLvl val="lvl"/>
          <dgm:resizeHandles val="exact"/>
        </dgm:presLayoutVars>
      </dgm:prSet>
      <dgm:spPr/>
      <dgm:t>
        <a:bodyPr/>
        <a:lstStyle/>
        <a:p>
          <a:endParaRPr lang="zh-CN" altLang="en-US"/>
        </a:p>
      </dgm:t>
    </dgm:pt>
    <dgm:pt modelId="{A8E37C8C-9B65-4179-BACC-280D7E5C87FD}" type="pres">
      <dgm:prSet presAssocID="{A69AB37D-5AAA-4329-A1BE-2CE9DA08096A}" presName="parentLin" presStyleCnt="0"/>
      <dgm:spPr/>
    </dgm:pt>
    <dgm:pt modelId="{E4AF67D7-0FA2-446E-8B0A-96A5B9BED97D}" type="pres">
      <dgm:prSet presAssocID="{A69AB37D-5AAA-4329-A1BE-2CE9DA08096A}" presName="parentLeftMargin" presStyleLbl="node1" presStyleIdx="0" presStyleCnt="4"/>
      <dgm:spPr/>
      <dgm:t>
        <a:bodyPr/>
        <a:lstStyle/>
        <a:p>
          <a:endParaRPr lang="zh-CN" altLang="en-US"/>
        </a:p>
      </dgm:t>
    </dgm:pt>
    <dgm:pt modelId="{4F14311B-0C83-484F-B97E-9EFE79D56DC8}" type="pres">
      <dgm:prSet presAssocID="{A69AB37D-5AAA-4329-A1BE-2CE9DA08096A}" presName="parentText" presStyleLbl="node1" presStyleIdx="0" presStyleCnt="4" custLinFactNeighborX="-27515" custLinFactNeighborY="-6544">
        <dgm:presLayoutVars>
          <dgm:chMax val="0"/>
          <dgm:bulletEnabled val="1"/>
        </dgm:presLayoutVars>
      </dgm:prSet>
      <dgm:spPr/>
      <dgm:t>
        <a:bodyPr/>
        <a:lstStyle/>
        <a:p>
          <a:endParaRPr lang="zh-CN" altLang="en-US"/>
        </a:p>
      </dgm:t>
    </dgm:pt>
    <dgm:pt modelId="{431FC7C2-F964-4111-9F04-43BB7A80F75C}" type="pres">
      <dgm:prSet presAssocID="{A69AB37D-5AAA-4329-A1BE-2CE9DA08096A}" presName="negativeSpace" presStyleCnt="0"/>
      <dgm:spPr/>
    </dgm:pt>
    <dgm:pt modelId="{27755498-EE9A-4C3D-9396-4AB8B65926EB}" type="pres">
      <dgm:prSet presAssocID="{A69AB37D-5AAA-4329-A1BE-2CE9DA08096A}" presName="childText" presStyleLbl="conFgAcc1" presStyleIdx="0" presStyleCnt="4">
        <dgm:presLayoutVars>
          <dgm:bulletEnabled val="1"/>
        </dgm:presLayoutVars>
      </dgm:prSet>
      <dgm:spPr/>
    </dgm:pt>
    <dgm:pt modelId="{93C23FBA-EF0B-40E8-80C6-5D0656776435}" type="pres">
      <dgm:prSet presAssocID="{CCA11416-AD06-47D5-BA3A-F239AEFED3D8}" presName="spaceBetweenRectangles" presStyleCnt="0"/>
      <dgm:spPr/>
    </dgm:pt>
    <dgm:pt modelId="{67F7A99D-4E7B-479E-8ABD-2FE7263D71E2}" type="pres">
      <dgm:prSet presAssocID="{2CB878D0-6B28-4015-B0DB-CB537F9DF081}" presName="parentLin" presStyleCnt="0"/>
      <dgm:spPr/>
    </dgm:pt>
    <dgm:pt modelId="{D9D07A54-9469-4920-9FB0-97C0BDD05B38}" type="pres">
      <dgm:prSet presAssocID="{2CB878D0-6B28-4015-B0DB-CB537F9DF081}" presName="parentLeftMargin" presStyleLbl="node1" presStyleIdx="0" presStyleCnt="4"/>
      <dgm:spPr/>
      <dgm:t>
        <a:bodyPr/>
        <a:lstStyle/>
        <a:p>
          <a:endParaRPr lang="zh-CN" altLang="en-US"/>
        </a:p>
      </dgm:t>
    </dgm:pt>
    <dgm:pt modelId="{FDED8EA9-374E-4055-8731-D1E42A3AA585}" type="pres">
      <dgm:prSet presAssocID="{2CB878D0-6B28-4015-B0DB-CB537F9DF081}" presName="parentText" presStyleLbl="node1" presStyleIdx="1" presStyleCnt="4">
        <dgm:presLayoutVars>
          <dgm:chMax val="0"/>
          <dgm:bulletEnabled val="1"/>
        </dgm:presLayoutVars>
      </dgm:prSet>
      <dgm:spPr/>
      <dgm:t>
        <a:bodyPr/>
        <a:lstStyle/>
        <a:p>
          <a:endParaRPr lang="zh-CN" altLang="en-US"/>
        </a:p>
      </dgm:t>
    </dgm:pt>
    <dgm:pt modelId="{E005F2D1-5283-48E2-BBF5-A56B95B53031}" type="pres">
      <dgm:prSet presAssocID="{2CB878D0-6B28-4015-B0DB-CB537F9DF081}" presName="negativeSpace" presStyleCnt="0"/>
      <dgm:spPr/>
    </dgm:pt>
    <dgm:pt modelId="{8AC851BC-AED1-4FB7-84F8-304841F60A39}" type="pres">
      <dgm:prSet presAssocID="{2CB878D0-6B28-4015-B0DB-CB537F9DF081}" presName="childText" presStyleLbl="conFgAcc1" presStyleIdx="1" presStyleCnt="4">
        <dgm:presLayoutVars>
          <dgm:bulletEnabled val="1"/>
        </dgm:presLayoutVars>
      </dgm:prSet>
      <dgm:spPr/>
    </dgm:pt>
    <dgm:pt modelId="{F3139897-CF0F-46B1-8460-B34115535A52}" type="pres">
      <dgm:prSet presAssocID="{DED42C21-4DC8-428A-8CAB-FBE9367D385A}" presName="spaceBetweenRectangles" presStyleCnt="0"/>
      <dgm:spPr/>
    </dgm:pt>
    <dgm:pt modelId="{DE94EF0D-6AAF-411E-BD3F-9170F9565E81}" type="pres">
      <dgm:prSet presAssocID="{D8B93FF5-01E1-4E45-A99B-44DB102FD6FC}" presName="parentLin" presStyleCnt="0"/>
      <dgm:spPr/>
    </dgm:pt>
    <dgm:pt modelId="{FC58D1E3-E763-4BD8-9248-B9C947577E80}" type="pres">
      <dgm:prSet presAssocID="{D8B93FF5-01E1-4E45-A99B-44DB102FD6FC}" presName="parentLeftMargin" presStyleLbl="node1" presStyleIdx="1" presStyleCnt="4"/>
      <dgm:spPr/>
      <dgm:t>
        <a:bodyPr/>
        <a:lstStyle/>
        <a:p>
          <a:endParaRPr lang="zh-CN" altLang="en-US"/>
        </a:p>
      </dgm:t>
    </dgm:pt>
    <dgm:pt modelId="{61C843FB-1EB9-467E-8219-C1DCF338B622}" type="pres">
      <dgm:prSet presAssocID="{D8B93FF5-01E1-4E45-A99B-44DB102FD6FC}" presName="parentText" presStyleLbl="node1" presStyleIdx="2" presStyleCnt="4" custScaleY="110718">
        <dgm:presLayoutVars>
          <dgm:chMax val="0"/>
          <dgm:bulletEnabled val="1"/>
        </dgm:presLayoutVars>
      </dgm:prSet>
      <dgm:spPr/>
      <dgm:t>
        <a:bodyPr/>
        <a:lstStyle/>
        <a:p>
          <a:endParaRPr lang="zh-CN" altLang="en-US"/>
        </a:p>
      </dgm:t>
    </dgm:pt>
    <dgm:pt modelId="{1F31AA2E-2713-48E1-B43D-308AF88F9550}" type="pres">
      <dgm:prSet presAssocID="{D8B93FF5-01E1-4E45-A99B-44DB102FD6FC}" presName="negativeSpace" presStyleCnt="0"/>
      <dgm:spPr/>
    </dgm:pt>
    <dgm:pt modelId="{DE19E4D9-9B1F-4192-B1F6-6F75FFD0B985}" type="pres">
      <dgm:prSet presAssocID="{D8B93FF5-01E1-4E45-A99B-44DB102FD6FC}" presName="childText" presStyleLbl="conFgAcc1" presStyleIdx="2" presStyleCnt="4">
        <dgm:presLayoutVars>
          <dgm:bulletEnabled val="1"/>
        </dgm:presLayoutVars>
      </dgm:prSet>
      <dgm:spPr/>
    </dgm:pt>
    <dgm:pt modelId="{5F81FAAB-E03B-4905-9EF6-723AC4D76A4E}" type="pres">
      <dgm:prSet presAssocID="{DE800756-140E-407D-9341-63CF8E7B7880}" presName="spaceBetweenRectangles" presStyleCnt="0"/>
      <dgm:spPr/>
    </dgm:pt>
    <dgm:pt modelId="{08C4AD78-477D-4CBC-A927-B0905977972C}" type="pres">
      <dgm:prSet presAssocID="{1DD78C73-25A1-40E3-B852-18D015089658}" presName="parentLin" presStyleCnt="0"/>
      <dgm:spPr/>
    </dgm:pt>
    <dgm:pt modelId="{9428030C-7A29-4F61-94DC-785514055E65}" type="pres">
      <dgm:prSet presAssocID="{1DD78C73-25A1-40E3-B852-18D015089658}" presName="parentLeftMargin" presStyleLbl="node1" presStyleIdx="2" presStyleCnt="4"/>
      <dgm:spPr/>
      <dgm:t>
        <a:bodyPr/>
        <a:lstStyle/>
        <a:p>
          <a:endParaRPr lang="zh-CN" altLang="en-US"/>
        </a:p>
      </dgm:t>
    </dgm:pt>
    <dgm:pt modelId="{9A10AB8D-1B3A-4D14-820C-74888F9984D8}" type="pres">
      <dgm:prSet presAssocID="{1DD78C73-25A1-40E3-B852-18D015089658}" presName="parentText" presStyleLbl="node1" presStyleIdx="3" presStyleCnt="4">
        <dgm:presLayoutVars>
          <dgm:chMax val="0"/>
          <dgm:bulletEnabled val="1"/>
        </dgm:presLayoutVars>
      </dgm:prSet>
      <dgm:spPr/>
      <dgm:t>
        <a:bodyPr/>
        <a:lstStyle/>
        <a:p>
          <a:endParaRPr lang="zh-CN" altLang="en-US"/>
        </a:p>
      </dgm:t>
    </dgm:pt>
    <dgm:pt modelId="{032744A0-6A9B-4A84-B460-667E81302F60}" type="pres">
      <dgm:prSet presAssocID="{1DD78C73-25A1-40E3-B852-18D015089658}" presName="negativeSpace" presStyleCnt="0"/>
      <dgm:spPr/>
    </dgm:pt>
    <dgm:pt modelId="{3E10E2D8-00DE-486D-8CF6-F4A123ACA517}" type="pres">
      <dgm:prSet presAssocID="{1DD78C73-25A1-40E3-B852-18D015089658}" presName="childText" presStyleLbl="conFgAcc1" presStyleIdx="3" presStyleCnt="4">
        <dgm:presLayoutVars>
          <dgm:bulletEnabled val="1"/>
        </dgm:presLayoutVars>
      </dgm:prSet>
      <dgm:spPr/>
    </dgm:pt>
  </dgm:ptLst>
  <dgm:cxnLst>
    <dgm:cxn modelId="{1FA25F05-5CAB-4989-A5D8-63FB652F0B4E}" srcId="{865F21D9-F4E9-4AA3-A615-579FC7CA52EA}" destId="{D8B93FF5-01E1-4E45-A99B-44DB102FD6FC}" srcOrd="2" destOrd="0" parTransId="{F3E13E91-2C31-472B-A06C-F6F93D2E8A5C}" sibTransId="{DE800756-140E-407D-9341-63CF8E7B7880}"/>
    <dgm:cxn modelId="{15DE115E-2BE5-40C4-833C-13E351F8313B}" type="presOf" srcId="{865F21D9-F4E9-4AA3-A615-579FC7CA52EA}" destId="{0405DFEB-DAD6-4976-B453-7DD5670559CA}" srcOrd="0" destOrd="0" presId="urn:microsoft.com/office/officeart/2005/8/layout/list1"/>
    <dgm:cxn modelId="{82A9CA83-C06D-4D4D-A5A0-87A935468EA2}" type="presOf" srcId="{D8B93FF5-01E1-4E45-A99B-44DB102FD6FC}" destId="{61C843FB-1EB9-467E-8219-C1DCF338B622}" srcOrd="1" destOrd="0" presId="urn:microsoft.com/office/officeart/2005/8/layout/list1"/>
    <dgm:cxn modelId="{13501E29-9719-4413-992F-8FF35A6B24D1}" type="presOf" srcId="{1DD78C73-25A1-40E3-B852-18D015089658}" destId="{9A10AB8D-1B3A-4D14-820C-74888F9984D8}" srcOrd="1" destOrd="0" presId="urn:microsoft.com/office/officeart/2005/8/layout/list1"/>
    <dgm:cxn modelId="{54EC76F2-00F5-4F58-903C-1CC64C04C062}" srcId="{865F21D9-F4E9-4AA3-A615-579FC7CA52EA}" destId="{1DD78C73-25A1-40E3-B852-18D015089658}" srcOrd="3" destOrd="0" parTransId="{88CFD0A6-C51E-4DDE-963B-4620AA1ECE30}" sibTransId="{17E89A54-A013-4BAC-A752-93F62C58B9C7}"/>
    <dgm:cxn modelId="{775463EB-30B3-43F0-981E-3A69B41C0134}" type="presOf" srcId="{2CB878D0-6B28-4015-B0DB-CB537F9DF081}" destId="{D9D07A54-9469-4920-9FB0-97C0BDD05B38}" srcOrd="0" destOrd="0" presId="urn:microsoft.com/office/officeart/2005/8/layout/list1"/>
    <dgm:cxn modelId="{8D925634-08B6-4F5E-A353-89F95B794FFF}" type="presOf" srcId="{1DD78C73-25A1-40E3-B852-18D015089658}" destId="{9428030C-7A29-4F61-94DC-785514055E65}" srcOrd="0" destOrd="0" presId="urn:microsoft.com/office/officeart/2005/8/layout/list1"/>
    <dgm:cxn modelId="{79F637FC-F423-4A94-A72C-DB3ADA6A1C83}" type="presOf" srcId="{2CB878D0-6B28-4015-B0DB-CB537F9DF081}" destId="{FDED8EA9-374E-4055-8731-D1E42A3AA585}" srcOrd="1" destOrd="0" presId="urn:microsoft.com/office/officeart/2005/8/layout/list1"/>
    <dgm:cxn modelId="{E7D892C0-B1B4-472F-BA0A-034ABAEE3A79}" type="presOf" srcId="{A69AB37D-5AAA-4329-A1BE-2CE9DA08096A}" destId="{E4AF67D7-0FA2-446E-8B0A-96A5B9BED97D}" srcOrd="0" destOrd="0" presId="urn:microsoft.com/office/officeart/2005/8/layout/list1"/>
    <dgm:cxn modelId="{DABE03A5-3577-4223-9267-AD08CA783C0E}" type="presOf" srcId="{D8B93FF5-01E1-4E45-A99B-44DB102FD6FC}" destId="{FC58D1E3-E763-4BD8-9248-B9C947577E80}" srcOrd="0" destOrd="0" presId="urn:microsoft.com/office/officeart/2005/8/layout/list1"/>
    <dgm:cxn modelId="{F8BB9D53-AD73-4260-B500-1C75F3DF672F}" type="presOf" srcId="{A69AB37D-5AAA-4329-A1BE-2CE9DA08096A}" destId="{4F14311B-0C83-484F-B97E-9EFE79D56DC8}" srcOrd="1" destOrd="0" presId="urn:microsoft.com/office/officeart/2005/8/layout/list1"/>
    <dgm:cxn modelId="{F483B9F6-109E-480C-B61E-7CE812D3F6C1}" srcId="{865F21D9-F4E9-4AA3-A615-579FC7CA52EA}" destId="{2CB878D0-6B28-4015-B0DB-CB537F9DF081}" srcOrd="1" destOrd="0" parTransId="{E578BC93-E98D-413D-BC9E-0676F828484C}" sibTransId="{DED42C21-4DC8-428A-8CAB-FBE9367D385A}"/>
    <dgm:cxn modelId="{EE739467-9FE4-472E-9BF8-0C335F955277}" srcId="{865F21D9-F4E9-4AA3-A615-579FC7CA52EA}" destId="{A69AB37D-5AAA-4329-A1BE-2CE9DA08096A}" srcOrd="0" destOrd="0" parTransId="{7D761077-263C-420F-9AB8-BACAFAF4FCD1}" sibTransId="{CCA11416-AD06-47D5-BA3A-F239AEFED3D8}"/>
    <dgm:cxn modelId="{1A594816-4117-4EBD-8ACF-602161D95F44}" type="presParOf" srcId="{0405DFEB-DAD6-4976-B453-7DD5670559CA}" destId="{A8E37C8C-9B65-4179-BACC-280D7E5C87FD}" srcOrd="0" destOrd="0" presId="urn:microsoft.com/office/officeart/2005/8/layout/list1"/>
    <dgm:cxn modelId="{1293E066-BEAE-4597-8C5A-A2440EC87058}" type="presParOf" srcId="{A8E37C8C-9B65-4179-BACC-280D7E5C87FD}" destId="{E4AF67D7-0FA2-446E-8B0A-96A5B9BED97D}" srcOrd="0" destOrd="0" presId="urn:microsoft.com/office/officeart/2005/8/layout/list1"/>
    <dgm:cxn modelId="{90E7521A-574A-444A-A6E3-5FEBF551E0FB}" type="presParOf" srcId="{A8E37C8C-9B65-4179-BACC-280D7E5C87FD}" destId="{4F14311B-0C83-484F-B97E-9EFE79D56DC8}" srcOrd="1" destOrd="0" presId="urn:microsoft.com/office/officeart/2005/8/layout/list1"/>
    <dgm:cxn modelId="{4F64D56F-F440-45A8-9AEB-90E035555C1B}" type="presParOf" srcId="{0405DFEB-DAD6-4976-B453-7DD5670559CA}" destId="{431FC7C2-F964-4111-9F04-43BB7A80F75C}" srcOrd="1" destOrd="0" presId="urn:microsoft.com/office/officeart/2005/8/layout/list1"/>
    <dgm:cxn modelId="{0E32826B-7D8A-46EC-83CE-390D3AD3CD80}" type="presParOf" srcId="{0405DFEB-DAD6-4976-B453-7DD5670559CA}" destId="{27755498-EE9A-4C3D-9396-4AB8B65926EB}" srcOrd="2" destOrd="0" presId="urn:microsoft.com/office/officeart/2005/8/layout/list1"/>
    <dgm:cxn modelId="{3C506AC3-43EC-494A-BE88-5FBE5CF7185D}" type="presParOf" srcId="{0405DFEB-DAD6-4976-B453-7DD5670559CA}" destId="{93C23FBA-EF0B-40E8-80C6-5D0656776435}" srcOrd="3" destOrd="0" presId="urn:microsoft.com/office/officeart/2005/8/layout/list1"/>
    <dgm:cxn modelId="{2652AF0A-6AA6-4624-9D11-F13EB5E50DF4}" type="presParOf" srcId="{0405DFEB-DAD6-4976-B453-7DD5670559CA}" destId="{67F7A99D-4E7B-479E-8ABD-2FE7263D71E2}" srcOrd="4" destOrd="0" presId="urn:microsoft.com/office/officeart/2005/8/layout/list1"/>
    <dgm:cxn modelId="{6254D5E1-D3AB-413B-8C81-DA6F8068554F}" type="presParOf" srcId="{67F7A99D-4E7B-479E-8ABD-2FE7263D71E2}" destId="{D9D07A54-9469-4920-9FB0-97C0BDD05B38}" srcOrd="0" destOrd="0" presId="urn:microsoft.com/office/officeart/2005/8/layout/list1"/>
    <dgm:cxn modelId="{64C3FE01-069C-4477-A408-82F6E7C3BA93}" type="presParOf" srcId="{67F7A99D-4E7B-479E-8ABD-2FE7263D71E2}" destId="{FDED8EA9-374E-4055-8731-D1E42A3AA585}" srcOrd="1" destOrd="0" presId="urn:microsoft.com/office/officeart/2005/8/layout/list1"/>
    <dgm:cxn modelId="{97E1EC1A-4AE8-4B0A-BF83-57616A103790}" type="presParOf" srcId="{0405DFEB-DAD6-4976-B453-7DD5670559CA}" destId="{E005F2D1-5283-48E2-BBF5-A56B95B53031}" srcOrd="5" destOrd="0" presId="urn:microsoft.com/office/officeart/2005/8/layout/list1"/>
    <dgm:cxn modelId="{8E243626-E7AA-4946-8530-5CFEB4DA5713}" type="presParOf" srcId="{0405DFEB-DAD6-4976-B453-7DD5670559CA}" destId="{8AC851BC-AED1-4FB7-84F8-304841F60A39}" srcOrd="6" destOrd="0" presId="urn:microsoft.com/office/officeart/2005/8/layout/list1"/>
    <dgm:cxn modelId="{91EF8A5F-3CB7-439D-BF7D-89B9B7245764}" type="presParOf" srcId="{0405DFEB-DAD6-4976-B453-7DD5670559CA}" destId="{F3139897-CF0F-46B1-8460-B34115535A52}" srcOrd="7" destOrd="0" presId="urn:microsoft.com/office/officeart/2005/8/layout/list1"/>
    <dgm:cxn modelId="{3030A8CE-4C83-4E56-9401-4B16F5B1A6FC}" type="presParOf" srcId="{0405DFEB-DAD6-4976-B453-7DD5670559CA}" destId="{DE94EF0D-6AAF-411E-BD3F-9170F9565E81}" srcOrd="8" destOrd="0" presId="urn:microsoft.com/office/officeart/2005/8/layout/list1"/>
    <dgm:cxn modelId="{59A8CA5A-B9AA-4689-A8E9-B5CA3D6BBD52}" type="presParOf" srcId="{DE94EF0D-6AAF-411E-BD3F-9170F9565E81}" destId="{FC58D1E3-E763-4BD8-9248-B9C947577E80}" srcOrd="0" destOrd="0" presId="urn:microsoft.com/office/officeart/2005/8/layout/list1"/>
    <dgm:cxn modelId="{53FD6B30-0F5B-4100-9780-4A5612795083}" type="presParOf" srcId="{DE94EF0D-6AAF-411E-BD3F-9170F9565E81}" destId="{61C843FB-1EB9-467E-8219-C1DCF338B622}" srcOrd="1" destOrd="0" presId="urn:microsoft.com/office/officeart/2005/8/layout/list1"/>
    <dgm:cxn modelId="{DA658BC9-1DBA-449C-AA2C-D1C68709CED7}" type="presParOf" srcId="{0405DFEB-DAD6-4976-B453-7DD5670559CA}" destId="{1F31AA2E-2713-48E1-B43D-308AF88F9550}" srcOrd="9" destOrd="0" presId="urn:microsoft.com/office/officeart/2005/8/layout/list1"/>
    <dgm:cxn modelId="{377B973F-8336-4206-AC04-7AEB2D90B52B}" type="presParOf" srcId="{0405DFEB-DAD6-4976-B453-7DD5670559CA}" destId="{DE19E4D9-9B1F-4192-B1F6-6F75FFD0B985}" srcOrd="10" destOrd="0" presId="urn:microsoft.com/office/officeart/2005/8/layout/list1"/>
    <dgm:cxn modelId="{87C770D8-6B6D-40D1-BC0D-EE4C913680E7}" type="presParOf" srcId="{0405DFEB-DAD6-4976-B453-7DD5670559CA}" destId="{5F81FAAB-E03B-4905-9EF6-723AC4D76A4E}" srcOrd="11" destOrd="0" presId="urn:microsoft.com/office/officeart/2005/8/layout/list1"/>
    <dgm:cxn modelId="{45C35612-96A9-4AFE-B08F-9786C2A7ABB1}" type="presParOf" srcId="{0405DFEB-DAD6-4976-B453-7DD5670559CA}" destId="{08C4AD78-477D-4CBC-A927-B0905977972C}" srcOrd="12" destOrd="0" presId="urn:microsoft.com/office/officeart/2005/8/layout/list1"/>
    <dgm:cxn modelId="{21697025-6014-49CF-886D-E38280F45020}" type="presParOf" srcId="{08C4AD78-477D-4CBC-A927-B0905977972C}" destId="{9428030C-7A29-4F61-94DC-785514055E65}" srcOrd="0" destOrd="0" presId="urn:microsoft.com/office/officeart/2005/8/layout/list1"/>
    <dgm:cxn modelId="{349A6E24-B359-4852-A4B0-7B0DDB139FC5}" type="presParOf" srcId="{08C4AD78-477D-4CBC-A927-B0905977972C}" destId="{9A10AB8D-1B3A-4D14-820C-74888F9984D8}" srcOrd="1" destOrd="0" presId="urn:microsoft.com/office/officeart/2005/8/layout/list1"/>
    <dgm:cxn modelId="{0F73A2D7-22CE-45A4-8564-B06423B4C1A7}" type="presParOf" srcId="{0405DFEB-DAD6-4976-B453-7DD5670559CA}" destId="{032744A0-6A9B-4A84-B460-667E81302F60}" srcOrd="13" destOrd="0" presId="urn:microsoft.com/office/officeart/2005/8/layout/list1"/>
    <dgm:cxn modelId="{CA4CEE2B-0581-43E6-80B9-6092E9430CBB}" type="presParOf" srcId="{0405DFEB-DAD6-4976-B453-7DD5670559CA}" destId="{3E10E2D8-00DE-486D-8CF6-F4A123ACA517}" srcOrd="14" destOrd="0" presId="urn:microsoft.com/office/officeart/2005/8/layout/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938C9-7A66-4BE1-8CF5-CD7D520D22F5}">
      <dsp:nvSpPr>
        <dsp:cNvPr id="0" name=""/>
        <dsp:cNvSpPr/>
      </dsp:nvSpPr>
      <dsp:spPr>
        <a:xfrm>
          <a:off x="-4576487" y="-701694"/>
          <a:ext cx="5451613" cy="5451613"/>
        </a:xfrm>
        <a:prstGeom prst="blockArc">
          <a:avLst>
            <a:gd name="adj1" fmla="val 18900000"/>
            <a:gd name="adj2" fmla="val 2700000"/>
            <a:gd name="adj3" fmla="val 396"/>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507013-2457-49D4-A271-89B4372FE38E}">
      <dsp:nvSpPr>
        <dsp:cNvPr id="0" name=""/>
        <dsp:cNvSpPr/>
      </dsp:nvSpPr>
      <dsp:spPr>
        <a:xfrm>
          <a:off x="562821" y="404822"/>
          <a:ext cx="3366345" cy="80964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2656" tIns="30480" rIns="30480" bIns="30480" numCol="1" spcCol="1270" anchor="ctr" anchorCtr="0">
          <a:noAutofit/>
        </a:bodyPr>
        <a:lstStyle/>
        <a:p>
          <a:pPr lvl="0" algn="l" defTabSz="533400">
            <a:lnSpc>
              <a:spcPct val="90000"/>
            </a:lnSpc>
            <a:spcBef>
              <a:spcPct val="0"/>
            </a:spcBef>
            <a:spcAft>
              <a:spcPct val="35000"/>
            </a:spcAft>
          </a:pPr>
          <a:r>
            <a:rPr lang="en-US" altLang="zh-CN" sz="1200" kern="1200" dirty="0" smtClean="0"/>
            <a:t>The once full speed economic growth rate is moderated.</a:t>
          </a:r>
          <a:endParaRPr lang="zh-CN" altLang="en-US" sz="1200" kern="1200" dirty="0"/>
        </a:p>
      </dsp:txBody>
      <dsp:txXfrm>
        <a:off x="562821" y="404822"/>
        <a:ext cx="3366345" cy="809644"/>
      </dsp:txXfrm>
    </dsp:sp>
    <dsp:sp modelId="{D0B90AAD-450B-43AE-A20A-F7F58D786042}">
      <dsp:nvSpPr>
        <dsp:cNvPr id="0" name=""/>
        <dsp:cNvSpPr/>
      </dsp:nvSpPr>
      <dsp:spPr>
        <a:xfrm>
          <a:off x="56793" y="303616"/>
          <a:ext cx="1012056" cy="1012056"/>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DE78DD-5281-49F5-85FC-BD37BC2B3DE3}">
      <dsp:nvSpPr>
        <dsp:cNvPr id="0" name=""/>
        <dsp:cNvSpPr/>
      </dsp:nvSpPr>
      <dsp:spPr>
        <a:xfrm>
          <a:off x="857127" y="1619289"/>
          <a:ext cx="3072039" cy="809644"/>
        </a:xfrm>
        <a:prstGeom prst="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2656" tIns="30480" rIns="30480" bIns="30480" numCol="1" spcCol="1270" anchor="ctr" anchorCtr="0">
          <a:noAutofit/>
        </a:bodyPr>
        <a:lstStyle/>
        <a:p>
          <a:pPr lvl="0" algn="l" defTabSz="533400">
            <a:lnSpc>
              <a:spcPct val="90000"/>
            </a:lnSpc>
            <a:spcBef>
              <a:spcPct val="0"/>
            </a:spcBef>
            <a:spcAft>
              <a:spcPct val="35000"/>
            </a:spcAft>
          </a:pPr>
          <a:r>
            <a:rPr lang="en-US" altLang="zh-CN" sz="1200" kern="1200" dirty="0" smtClean="0"/>
            <a:t>Economic structural adjustment furthers,  and the structural adjustment of the second and tertiary industries and consumption in urban and rural areas accelerated. </a:t>
          </a:r>
          <a:endParaRPr lang="zh-CN" altLang="en-US" sz="1200" kern="1200" dirty="0"/>
        </a:p>
      </dsp:txBody>
      <dsp:txXfrm>
        <a:off x="857127" y="1619289"/>
        <a:ext cx="3072039" cy="809644"/>
      </dsp:txXfrm>
    </dsp:sp>
    <dsp:sp modelId="{C200A158-10C9-4632-BA9C-3F3C0F5BE303}">
      <dsp:nvSpPr>
        <dsp:cNvPr id="0" name=""/>
        <dsp:cNvSpPr/>
      </dsp:nvSpPr>
      <dsp:spPr>
        <a:xfrm>
          <a:off x="351099" y="1518083"/>
          <a:ext cx="1012056" cy="1012056"/>
        </a:xfrm>
        <a:prstGeom prst="ellipse">
          <a:avLst/>
        </a:prstGeom>
        <a:solidFill>
          <a:schemeClr val="lt1">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sp>
    <dsp:sp modelId="{44BAF2D9-EC5B-4CBD-84B8-FFC84B7F3111}">
      <dsp:nvSpPr>
        <dsp:cNvPr id="0" name=""/>
        <dsp:cNvSpPr/>
      </dsp:nvSpPr>
      <dsp:spPr>
        <a:xfrm>
          <a:off x="562821" y="2833756"/>
          <a:ext cx="3366345" cy="809644"/>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2656" tIns="30480" rIns="30480" bIns="30480" numCol="1" spcCol="1270" anchor="ctr" anchorCtr="0">
          <a:noAutofit/>
        </a:bodyPr>
        <a:lstStyle/>
        <a:p>
          <a:pPr lvl="0" algn="l" defTabSz="533400">
            <a:lnSpc>
              <a:spcPct val="90000"/>
            </a:lnSpc>
            <a:spcBef>
              <a:spcPct val="0"/>
            </a:spcBef>
            <a:spcAft>
              <a:spcPct val="35000"/>
            </a:spcAft>
          </a:pPr>
          <a:r>
            <a:rPr lang="en-US" altLang="zh-CN" sz="1200" kern="1200" dirty="0" smtClean="0"/>
            <a:t>Economic growth pattern shifts from element-driven and investment-driven to innovation-driven. </a:t>
          </a:r>
          <a:endParaRPr lang="zh-CN" altLang="en-US" sz="1200" kern="1200" dirty="0"/>
        </a:p>
      </dsp:txBody>
      <dsp:txXfrm>
        <a:off x="562821" y="2833756"/>
        <a:ext cx="3366345" cy="809644"/>
      </dsp:txXfrm>
    </dsp:sp>
    <dsp:sp modelId="{CED1FC2F-B127-408D-9E7A-88F3D7318E02}">
      <dsp:nvSpPr>
        <dsp:cNvPr id="0" name=""/>
        <dsp:cNvSpPr/>
      </dsp:nvSpPr>
      <dsp:spPr>
        <a:xfrm>
          <a:off x="56793" y="2732551"/>
          <a:ext cx="1012056" cy="1012056"/>
        </a:xfrm>
        <a:prstGeom prst="ellipse">
          <a:avLst/>
        </a:prstGeom>
        <a:solidFill>
          <a:schemeClr val="lt1">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938C9-7A66-4BE1-8CF5-CD7D520D22F5}">
      <dsp:nvSpPr>
        <dsp:cNvPr id="0" name=""/>
        <dsp:cNvSpPr/>
      </dsp:nvSpPr>
      <dsp:spPr>
        <a:xfrm>
          <a:off x="-4576487" y="-701694"/>
          <a:ext cx="5451613" cy="5451613"/>
        </a:xfrm>
        <a:prstGeom prst="blockArc">
          <a:avLst>
            <a:gd name="adj1" fmla="val 18900000"/>
            <a:gd name="adj2" fmla="val 2700000"/>
            <a:gd name="adj3" fmla="val 396"/>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507013-2457-49D4-A271-89B4372FE38E}">
      <dsp:nvSpPr>
        <dsp:cNvPr id="0" name=""/>
        <dsp:cNvSpPr/>
      </dsp:nvSpPr>
      <dsp:spPr>
        <a:xfrm>
          <a:off x="562821" y="404822"/>
          <a:ext cx="3366345" cy="80964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2656" tIns="30480" rIns="30480" bIns="30480" numCol="1" spcCol="1270" anchor="ctr" anchorCtr="0">
          <a:noAutofit/>
        </a:bodyPr>
        <a:lstStyle/>
        <a:p>
          <a:pPr lvl="0" algn="l" defTabSz="533400">
            <a:lnSpc>
              <a:spcPct val="90000"/>
            </a:lnSpc>
            <a:spcBef>
              <a:spcPct val="0"/>
            </a:spcBef>
            <a:spcAft>
              <a:spcPct val="35000"/>
            </a:spcAft>
          </a:pPr>
          <a:r>
            <a:rPr lang="en-US" altLang="zh-CN" sz="1200" kern="1200" dirty="0" smtClean="0"/>
            <a:t>The growth of overall energy consumption decelerates,  and the new pattern of effective demand deciding effective supply is taking shape. </a:t>
          </a:r>
          <a:endParaRPr lang="zh-CN" altLang="en-US" sz="1200" kern="1200" dirty="0"/>
        </a:p>
      </dsp:txBody>
      <dsp:txXfrm>
        <a:off x="562821" y="404822"/>
        <a:ext cx="3366345" cy="809644"/>
      </dsp:txXfrm>
    </dsp:sp>
    <dsp:sp modelId="{D0B90AAD-450B-43AE-A20A-F7F58D786042}">
      <dsp:nvSpPr>
        <dsp:cNvPr id="0" name=""/>
        <dsp:cNvSpPr/>
      </dsp:nvSpPr>
      <dsp:spPr>
        <a:xfrm>
          <a:off x="56793" y="303616"/>
          <a:ext cx="1012056" cy="1012056"/>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DE78DD-5281-49F5-85FC-BD37BC2B3DE3}">
      <dsp:nvSpPr>
        <dsp:cNvPr id="0" name=""/>
        <dsp:cNvSpPr/>
      </dsp:nvSpPr>
      <dsp:spPr>
        <a:xfrm>
          <a:off x="857127" y="1619289"/>
          <a:ext cx="3072039" cy="809644"/>
        </a:xfrm>
        <a:prstGeom prst="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2656" tIns="30480" rIns="30480" bIns="30480" numCol="1" spcCol="1270" anchor="ctr" anchorCtr="0">
          <a:noAutofit/>
        </a:bodyPr>
        <a:lstStyle/>
        <a:p>
          <a:pPr lvl="0" algn="l" defTabSz="533400">
            <a:lnSpc>
              <a:spcPct val="90000"/>
            </a:lnSpc>
            <a:spcBef>
              <a:spcPct val="0"/>
            </a:spcBef>
            <a:spcAft>
              <a:spcPct val="35000"/>
            </a:spcAft>
          </a:pPr>
          <a:r>
            <a:rPr lang="en-US" altLang="zh-CN" sz="1200" kern="1200" dirty="0" smtClean="0"/>
            <a:t>Structural adjustment of energy consumption accelerates, and a energy development pattern that is clean, efficient and low-carbon becomes the new normal. </a:t>
          </a:r>
          <a:endParaRPr lang="zh-CN" altLang="en-US" sz="1200" kern="1200" dirty="0"/>
        </a:p>
      </dsp:txBody>
      <dsp:txXfrm>
        <a:off x="857127" y="1619289"/>
        <a:ext cx="3072039" cy="809644"/>
      </dsp:txXfrm>
    </dsp:sp>
    <dsp:sp modelId="{C200A158-10C9-4632-BA9C-3F3C0F5BE303}">
      <dsp:nvSpPr>
        <dsp:cNvPr id="0" name=""/>
        <dsp:cNvSpPr/>
      </dsp:nvSpPr>
      <dsp:spPr>
        <a:xfrm>
          <a:off x="351099" y="1518083"/>
          <a:ext cx="1012056" cy="1012056"/>
        </a:xfrm>
        <a:prstGeom prst="ellipse">
          <a:avLst/>
        </a:prstGeom>
        <a:solidFill>
          <a:schemeClr val="lt1">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sp>
    <dsp:sp modelId="{44BAF2D9-EC5B-4CBD-84B8-FFC84B7F3111}">
      <dsp:nvSpPr>
        <dsp:cNvPr id="0" name=""/>
        <dsp:cNvSpPr/>
      </dsp:nvSpPr>
      <dsp:spPr>
        <a:xfrm>
          <a:off x="562821" y="2833756"/>
          <a:ext cx="3366345" cy="809644"/>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2656" tIns="30480" rIns="30480" bIns="30480" numCol="1" spcCol="1270" anchor="ctr" anchorCtr="0">
          <a:noAutofit/>
        </a:bodyPr>
        <a:lstStyle/>
        <a:p>
          <a:pPr lvl="0" algn="l" defTabSz="533400">
            <a:lnSpc>
              <a:spcPct val="90000"/>
            </a:lnSpc>
            <a:spcBef>
              <a:spcPct val="0"/>
            </a:spcBef>
            <a:spcAft>
              <a:spcPct val="35000"/>
            </a:spcAft>
          </a:pPr>
          <a:r>
            <a:rPr lang="en-US" altLang="zh-CN" sz="1200" kern="1200" dirty="0" smtClean="0"/>
            <a:t>The growth pattern of energy economy shifts from investment-driven to consumption-driven and innovation-driven.  The benefits of new business landscape and new mechanism is being felt. </a:t>
          </a:r>
          <a:endParaRPr lang="zh-CN" altLang="en-US" sz="1200" kern="1200" dirty="0"/>
        </a:p>
      </dsp:txBody>
      <dsp:txXfrm>
        <a:off x="562821" y="2833756"/>
        <a:ext cx="3366345" cy="809644"/>
      </dsp:txXfrm>
    </dsp:sp>
    <dsp:sp modelId="{CED1FC2F-B127-408D-9E7A-88F3D7318E02}">
      <dsp:nvSpPr>
        <dsp:cNvPr id="0" name=""/>
        <dsp:cNvSpPr/>
      </dsp:nvSpPr>
      <dsp:spPr>
        <a:xfrm>
          <a:off x="56793" y="2732551"/>
          <a:ext cx="1012056" cy="1012056"/>
        </a:xfrm>
        <a:prstGeom prst="ellipse">
          <a:avLst/>
        </a:prstGeom>
        <a:solidFill>
          <a:schemeClr val="lt1">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D887CF-6A31-4FF1-B70F-DF5A863C2CA4}">
      <dsp:nvSpPr>
        <dsp:cNvPr id="0" name=""/>
        <dsp:cNvSpPr/>
      </dsp:nvSpPr>
      <dsp:spPr>
        <a:xfrm>
          <a:off x="1797155" y="0"/>
          <a:ext cx="1600609" cy="1600609"/>
        </a:xfrm>
        <a:prstGeom prst="triangl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altLang="zh-CN" sz="1100" b="1" kern="1200" dirty="0" smtClean="0"/>
            <a:t>Revolution of energy system</a:t>
          </a:r>
          <a:endParaRPr lang="zh-CN" altLang="en-US" sz="1100" b="1" kern="1200" dirty="0"/>
        </a:p>
      </dsp:txBody>
      <dsp:txXfrm>
        <a:off x="2197307" y="800305"/>
        <a:ext cx="800305" cy="800304"/>
      </dsp:txXfrm>
    </dsp:sp>
    <dsp:sp modelId="{B705374F-4AE8-4008-9DF6-23EFE69FEB24}">
      <dsp:nvSpPr>
        <dsp:cNvPr id="0" name=""/>
        <dsp:cNvSpPr/>
      </dsp:nvSpPr>
      <dsp:spPr>
        <a:xfrm>
          <a:off x="996850" y="1600609"/>
          <a:ext cx="1600609" cy="1600609"/>
        </a:xfrm>
        <a:prstGeom prst="triangle">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altLang="zh-CN" sz="1100" kern="1200" dirty="0" smtClean="0"/>
            <a:t>Revolution of energy production</a:t>
          </a:r>
          <a:endParaRPr lang="zh-CN" altLang="en-US" sz="1100" kern="1200" dirty="0"/>
        </a:p>
      </dsp:txBody>
      <dsp:txXfrm>
        <a:off x="1397002" y="2400914"/>
        <a:ext cx="800305" cy="800304"/>
      </dsp:txXfrm>
    </dsp:sp>
    <dsp:sp modelId="{1646D0E2-4AC8-4451-9040-1C16EAD47DD6}">
      <dsp:nvSpPr>
        <dsp:cNvPr id="0" name=""/>
        <dsp:cNvSpPr/>
      </dsp:nvSpPr>
      <dsp:spPr>
        <a:xfrm rot="10800000">
          <a:off x="1797155" y="1600609"/>
          <a:ext cx="1600609" cy="1600609"/>
        </a:xfrm>
        <a:prstGeom prst="triangle">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altLang="zh-CN" sz="1100" kern="1200" dirty="0" smtClean="0"/>
            <a:t>Revolution of energy technologies</a:t>
          </a:r>
          <a:endParaRPr lang="zh-CN" altLang="en-US" sz="1100" kern="1200" dirty="0"/>
        </a:p>
      </dsp:txBody>
      <dsp:txXfrm rot="10800000">
        <a:off x="2197307" y="1600609"/>
        <a:ext cx="800305" cy="800304"/>
      </dsp:txXfrm>
    </dsp:sp>
    <dsp:sp modelId="{26119083-0BA1-4535-B415-39A24A310898}">
      <dsp:nvSpPr>
        <dsp:cNvPr id="0" name=""/>
        <dsp:cNvSpPr/>
      </dsp:nvSpPr>
      <dsp:spPr>
        <a:xfrm>
          <a:off x="2597460" y="1600609"/>
          <a:ext cx="1600609" cy="1600609"/>
        </a:xfrm>
        <a:prstGeom prst="triangl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altLang="zh-CN" sz="1100" kern="1200" dirty="0" smtClean="0"/>
            <a:t>Revolution of energy consumption</a:t>
          </a:r>
          <a:endParaRPr lang="zh-CN" altLang="en-US" sz="1100" kern="1200" dirty="0"/>
        </a:p>
      </dsp:txBody>
      <dsp:txXfrm>
        <a:off x="2997612" y="2400914"/>
        <a:ext cx="800305" cy="8003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65635-8447-4332-A553-9A6AE559C509}">
      <dsp:nvSpPr>
        <dsp:cNvPr id="0" name=""/>
        <dsp:cNvSpPr/>
      </dsp:nvSpPr>
      <dsp:spPr>
        <a:xfrm rot="21300000">
          <a:off x="17653" y="1228812"/>
          <a:ext cx="5717531" cy="654743"/>
        </a:xfrm>
        <a:prstGeom prst="mathMinus">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6A56DA4C-5CF4-4046-A2EE-960C2F925F88}">
      <dsp:nvSpPr>
        <dsp:cNvPr id="0" name=""/>
        <dsp:cNvSpPr/>
      </dsp:nvSpPr>
      <dsp:spPr>
        <a:xfrm>
          <a:off x="708936" y="198855"/>
          <a:ext cx="803228" cy="1244947"/>
        </a:xfrm>
        <a:prstGeom prst="downArrow">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B1202DF-E881-4EFC-9A4C-85F0140DDAC9}">
      <dsp:nvSpPr>
        <dsp:cNvPr id="0" name=""/>
        <dsp:cNvSpPr/>
      </dsp:nvSpPr>
      <dsp:spPr>
        <a:xfrm>
          <a:off x="3137046" y="216026"/>
          <a:ext cx="2191546" cy="1307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altLang="zh-CN" sz="1800" b="1" kern="1200" dirty="0" smtClean="0">
              <a:solidFill>
                <a:srgbClr val="00B050"/>
              </a:solidFill>
            </a:rPr>
            <a:t>Enhancing the role of the market;</a:t>
          </a:r>
        </a:p>
        <a:p>
          <a:pPr lvl="0" algn="ctr" defTabSz="800100">
            <a:lnSpc>
              <a:spcPct val="90000"/>
            </a:lnSpc>
            <a:spcBef>
              <a:spcPct val="0"/>
            </a:spcBef>
            <a:spcAft>
              <a:spcPct val="35000"/>
            </a:spcAft>
          </a:pPr>
          <a:r>
            <a:rPr lang="en-US" altLang="zh-CN" sz="1800" b="1" kern="1200" dirty="0" smtClean="0">
              <a:solidFill>
                <a:srgbClr val="00B050"/>
              </a:solidFill>
            </a:rPr>
            <a:t>Strengthening regulation</a:t>
          </a:r>
          <a:endParaRPr lang="zh-CN" altLang="en-US" sz="1800" b="1" kern="1200" dirty="0">
            <a:solidFill>
              <a:srgbClr val="00B050"/>
            </a:solidFill>
          </a:endParaRPr>
        </a:p>
      </dsp:txBody>
      <dsp:txXfrm>
        <a:off x="3137046" y="216026"/>
        <a:ext cx="2191546" cy="1307194"/>
      </dsp:txXfrm>
    </dsp:sp>
    <dsp:sp modelId="{BA183F0F-80C1-4CC0-9A77-E8C1FD863397}">
      <dsp:nvSpPr>
        <dsp:cNvPr id="0" name=""/>
        <dsp:cNvSpPr/>
      </dsp:nvSpPr>
      <dsp:spPr>
        <a:xfrm>
          <a:off x="4176463" y="1584182"/>
          <a:ext cx="841904" cy="1244947"/>
        </a:xfrm>
        <a:prstGeom prst="upArrow">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9E34763-7C6D-449C-BE74-03BDF2A89D1C}">
      <dsp:nvSpPr>
        <dsp:cNvPr id="0" name=""/>
        <dsp:cNvSpPr/>
      </dsp:nvSpPr>
      <dsp:spPr>
        <a:xfrm>
          <a:off x="396550" y="1805173"/>
          <a:ext cx="1840908" cy="1307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altLang="zh-CN" sz="1800" b="1" kern="1200" dirty="0" smtClean="0">
              <a:solidFill>
                <a:srgbClr val="FF0000"/>
              </a:solidFill>
            </a:rPr>
            <a:t>Relaxing administrative approvals;</a:t>
          </a:r>
        </a:p>
        <a:p>
          <a:pPr lvl="0" algn="ctr" defTabSz="800100">
            <a:lnSpc>
              <a:spcPct val="90000"/>
            </a:lnSpc>
            <a:spcBef>
              <a:spcPct val="0"/>
            </a:spcBef>
            <a:spcAft>
              <a:spcPct val="35000"/>
            </a:spcAft>
          </a:pPr>
          <a:r>
            <a:rPr lang="en-US" altLang="zh-CN" sz="1800" b="1" kern="1200" dirty="0" smtClean="0">
              <a:solidFill>
                <a:srgbClr val="FF0000"/>
              </a:solidFill>
            </a:rPr>
            <a:t>Constraining monopoly</a:t>
          </a:r>
          <a:endParaRPr lang="zh-CN" altLang="en-US" sz="1800" b="1" kern="1200" dirty="0">
            <a:solidFill>
              <a:srgbClr val="FF0000"/>
            </a:solidFill>
          </a:endParaRPr>
        </a:p>
      </dsp:txBody>
      <dsp:txXfrm>
        <a:off x="396550" y="1805173"/>
        <a:ext cx="1840908" cy="13071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755498-EE9A-4C3D-9396-4AB8B65926EB}">
      <dsp:nvSpPr>
        <dsp:cNvPr id="0" name=""/>
        <dsp:cNvSpPr/>
      </dsp:nvSpPr>
      <dsp:spPr>
        <a:xfrm>
          <a:off x="0" y="482262"/>
          <a:ext cx="3816424" cy="7812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4F14311B-0C83-484F-B97E-9EFE79D56DC8}">
      <dsp:nvSpPr>
        <dsp:cNvPr id="0" name=""/>
        <dsp:cNvSpPr/>
      </dsp:nvSpPr>
      <dsp:spPr>
        <a:xfrm>
          <a:off x="138316" y="0"/>
          <a:ext cx="2671496" cy="91512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0976" tIns="0" rIns="100976" bIns="0" numCol="1" spcCol="1270" anchor="ctr" anchorCtr="0">
          <a:noAutofit/>
        </a:bodyPr>
        <a:lstStyle/>
        <a:p>
          <a:pPr lvl="0" algn="l" defTabSz="533400">
            <a:lnSpc>
              <a:spcPct val="90000"/>
            </a:lnSpc>
            <a:spcBef>
              <a:spcPct val="0"/>
            </a:spcBef>
            <a:spcAft>
              <a:spcPct val="35000"/>
            </a:spcAft>
          </a:pPr>
          <a:r>
            <a:rPr lang="en-US" altLang="zh-CN" sz="1200" b="1" kern="1200" dirty="0" smtClean="0">
              <a:solidFill>
                <a:srgbClr val="FF0000"/>
              </a:solidFill>
              <a:latin typeface="Times New Roman" panose="02020603050405020304" pitchFamily="18" charset="0"/>
            </a:rPr>
            <a:t>Reform of market entry rules</a:t>
          </a:r>
        </a:p>
        <a:p>
          <a:pPr lvl="0" algn="l" defTabSz="533400">
            <a:lnSpc>
              <a:spcPct val="90000"/>
            </a:lnSpc>
            <a:spcBef>
              <a:spcPct val="0"/>
            </a:spcBef>
            <a:spcAft>
              <a:spcPct val="35000"/>
            </a:spcAft>
          </a:pPr>
          <a:r>
            <a:rPr lang="en-US" altLang="zh-CN" sz="1050" b="1" kern="1200" dirty="0" smtClean="0">
              <a:latin typeface="Times New Roman" panose="02020603050405020304" pitchFamily="18" charset="0"/>
            </a:rPr>
            <a:t>To build a well-developed entry, exit and exchange mechanism of oil, gas and mining permits and encourage all sorts of non-governmental capitals to flow into the oil and gas exploitation sector. </a:t>
          </a:r>
          <a:endParaRPr lang="zh-CN" altLang="en-US" sz="1050" b="1" kern="1200" dirty="0"/>
        </a:p>
      </dsp:txBody>
      <dsp:txXfrm>
        <a:off x="182988" y="44672"/>
        <a:ext cx="2582152" cy="825776"/>
      </dsp:txXfrm>
    </dsp:sp>
    <dsp:sp modelId="{8AC851BC-AED1-4FB7-84F8-304841F60A39}">
      <dsp:nvSpPr>
        <dsp:cNvPr id="0" name=""/>
        <dsp:cNvSpPr/>
      </dsp:nvSpPr>
      <dsp:spPr>
        <a:xfrm>
          <a:off x="0" y="1888422"/>
          <a:ext cx="3816424" cy="781200"/>
        </a:xfrm>
        <a:prstGeom prst="rect">
          <a:avLst/>
        </a:prstGeom>
        <a:solidFill>
          <a:schemeClr val="lt1">
            <a:alpha val="90000"/>
            <a:hueOff val="0"/>
            <a:satOff val="0"/>
            <a:lumOff val="0"/>
            <a:alphaOff val="0"/>
          </a:schemeClr>
        </a:solidFill>
        <a:ln w="9525" cap="flat" cmpd="sng" algn="ctr">
          <a:solidFill>
            <a:schemeClr val="accent3">
              <a:hueOff val="3750088"/>
              <a:satOff val="-5627"/>
              <a:lumOff val="-91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DED8EA9-374E-4055-8731-D1E42A3AA585}">
      <dsp:nvSpPr>
        <dsp:cNvPr id="0" name=""/>
        <dsp:cNvSpPr/>
      </dsp:nvSpPr>
      <dsp:spPr>
        <a:xfrm>
          <a:off x="190821" y="1430862"/>
          <a:ext cx="2671496" cy="915120"/>
        </a:xfrm>
        <a:prstGeom prst="round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0976" tIns="0" rIns="100976" bIns="0" numCol="1" spcCol="1270" anchor="ctr" anchorCtr="0">
          <a:noAutofit/>
        </a:bodyPr>
        <a:lstStyle/>
        <a:p>
          <a:pPr lvl="0" algn="l" defTabSz="533400">
            <a:lnSpc>
              <a:spcPct val="90000"/>
            </a:lnSpc>
            <a:spcBef>
              <a:spcPct val="0"/>
            </a:spcBef>
            <a:spcAft>
              <a:spcPct val="35000"/>
            </a:spcAft>
          </a:pPr>
          <a:r>
            <a:rPr lang="en-US" altLang="zh-CN" sz="1200" b="1" kern="1200" dirty="0" smtClean="0">
              <a:solidFill>
                <a:srgbClr val="FF0000"/>
              </a:solidFill>
              <a:latin typeface="Times New Roman" panose="02020603050405020304" pitchFamily="18" charset="0"/>
            </a:rPr>
            <a:t>Reform of market trading mechanism</a:t>
          </a:r>
        </a:p>
        <a:p>
          <a:pPr lvl="0" algn="l" defTabSz="533400">
            <a:lnSpc>
              <a:spcPct val="90000"/>
            </a:lnSpc>
            <a:spcBef>
              <a:spcPct val="0"/>
            </a:spcBef>
            <a:spcAft>
              <a:spcPct val="35000"/>
            </a:spcAft>
          </a:pPr>
          <a:r>
            <a:rPr lang="en-US" altLang="zh-CN" sz="1000" b="1" kern="1200" dirty="0" smtClean="0">
              <a:latin typeface="Times New Roman" panose="02020603050405020304" pitchFamily="18" charset="0"/>
            </a:rPr>
            <a:t>To promote reform of electricity grid and oil and gas pipeline network development and management system,  and encourage direct trading between providers and users. </a:t>
          </a:r>
          <a:endParaRPr lang="zh-CN" altLang="en-US" sz="1000" b="1" kern="1200" dirty="0"/>
        </a:p>
      </dsp:txBody>
      <dsp:txXfrm>
        <a:off x="235493" y="1475534"/>
        <a:ext cx="2582152" cy="825776"/>
      </dsp:txXfrm>
    </dsp:sp>
    <dsp:sp modelId="{DE19E4D9-9B1F-4192-B1F6-6F75FFD0B985}">
      <dsp:nvSpPr>
        <dsp:cNvPr id="0" name=""/>
        <dsp:cNvSpPr/>
      </dsp:nvSpPr>
      <dsp:spPr>
        <a:xfrm>
          <a:off x="0" y="3392665"/>
          <a:ext cx="3816424" cy="781200"/>
        </a:xfrm>
        <a:prstGeom prst="rect">
          <a:avLst/>
        </a:prstGeom>
        <a:solidFill>
          <a:schemeClr val="lt1">
            <a:alpha val="90000"/>
            <a:hueOff val="0"/>
            <a:satOff val="0"/>
            <a:lumOff val="0"/>
            <a:alphaOff val="0"/>
          </a:schemeClr>
        </a:solidFill>
        <a:ln w="9525" cap="flat" cmpd="sng" algn="ctr">
          <a:solidFill>
            <a:schemeClr val="accent3">
              <a:hueOff val="7500176"/>
              <a:satOff val="-11253"/>
              <a:lumOff val="-183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61C843FB-1EB9-467E-8219-C1DCF338B622}">
      <dsp:nvSpPr>
        <dsp:cNvPr id="0" name=""/>
        <dsp:cNvSpPr/>
      </dsp:nvSpPr>
      <dsp:spPr>
        <a:xfrm>
          <a:off x="190821" y="2837022"/>
          <a:ext cx="2671496" cy="1013202"/>
        </a:xfrm>
        <a:prstGeom prst="round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0976" tIns="0" rIns="100976" bIns="0" numCol="1" spcCol="1270" anchor="ctr" anchorCtr="0">
          <a:noAutofit/>
        </a:bodyPr>
        <a:lstStyle/>
        <a:p>
          <a:pPr lvl="0" algn="l" defTabSz="533400">
            <a:lnSpc>
              <a:spcPct val="90000"/>
            </a:lnSpc>
            <a:spcBef>
              <a:spcPct val="0"/>
            </a:spcBef>
            <a:spcAft>
              <a:spcPct val="35000"/>
            </a:spcAft>
          </a:pPr>
          <a:r>
            <a:rPr lang="en-US" altLang="zh-CN" sz="1200" b="1" kern="1200" dirty="0" smtClean="0">
              <a:solidFill>
                <a:srgbClr val="FF0000"/>
              </a:solidFill>
              <a:latin typeface="Times New Roman" panose="02020603050405020304" pitchFamily="18" charset="0"/>
            </a:rPr>
            <a:t>Reform of pricing mechanism</a:t>
          </a:r>
        </a:p>
        <a:p>
          <a:pPr lvl="0" algn="l" defTabSz="533400">
            <a:lnSpc>
              <a:spcPct val="90000"/>
            </a:lnSpc>
            <a:spcBef>
              <a:spcPct val="0"/>
            </a:spcBef>
            <a:spcAft>
              <a:spcPct val="35000"/>
            </a:spcAft>
          </a:pPr>
          <a:r>
            <a:rPr lang="en-US" altLang="zh-CN" sz="900" b="1" kern="1200" dirty="0" smtClean="0">
              <a:latin typeface="Times New Roman" panose="02020603050405020304" pitchFamily="18" charset="0"/>
            </a:rPr>
            <a:t>To promote the reform of market-oriented energy pricing, forming a pattern where natural gas wellhead and sales prices, and electricity generation and sales prices are determined by the market, while  power transmission and distribution price and gas and oil  pipeline transmission  price are set by the government. </a:t>
          </a:r>
          <a:endParaRPr lang="zh-CN" altLang="en-US" sz="900" b="1" kern="1200" dirty="0"/>
        </a:p>
      </dsp:txBody>
      <dsp:txXfrm>
        <a:off x="240281" y="2886482"/>
        <a:ext cx="2572576" cy="914282"/>
      </dsp:txXfrm>
    </dsp:sp>
    <dsp:sp modelId="{3E10E2D8-00DE-486D-8CF6-F4A123ACA517}">
      <dsp:nvSpPr>
        <dsp:cNvPr id="0" name=""/>
        <dsp:cNvSpPr/>
      </dsp:nvSpPr>
      <dsp:spPr>
        <a:xfrm>
          <a:off x="0" y="4798825"/>
          <a:ext cx="3816424" cy="781200"/>
        </a:xfrm>
        <a:prstGeom prst="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A10AB8D-1B3A-4D14-820C-74888F9984D8}">
      <dsp:nvSpPr>
        <dsp:cNvPr id="0" name=""/>
        <dsp:cNvSpPr/>
      </dsp:nvSpPr>
      <dsp:spPr>
        <a:xfrm>
          <a:off x="190821" y="4341265"/>
          <a:ext cx="2671496" cy="915120"/>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0976" tIns="0" rIns="100976" bIns="0" numCol="1" spcCol="1270" anchor="ctr" anchorCtr="0">
          <a:noAutofit/>
        </a:bodyPr>
        <a:lstStyle/>
        <a:p>
          <a:pPr lvl="0" algn="l" defTabSz="533400">
            <a:lnSpc>
              <a:spcPct val="90000"/>
            </a:lnSpc>
            <a:spcBef>
              <a:spcPct val="0"/>
            </a:spcBef>
            <a:spcAft>
              <a:spcPct val="35000"/>
            </a:spcAft>
          </a:pPr>
          <a:r>
            <a:rPr lang="en-US" altLang="zh-CN" sz="1200" b="1" kern="1200" dirty="0" smtClean="0">
              <a:solidFill>
                <a:srgbClr val="FF0000"/>
              </a:solidFill>
              <a:latin typeface="Times New Roman" panose="02020603050405020304" pitchFamily="18" charset="0"/>
            </a:rPr>
            <a:t>Reform of market management mechanism</a:t>
          </a:r>
        </a:p>
        <a:p>
          <a:pPr lvl="0" algn="l" defTabSz="533400">
            <a:lnSpc>
              <a:spcPct val="90000"/>
            </a:lnSpc>
            <a:spcBef>
              <a:spcPct val="0"/>
            </a:spcBef>
            <a:spcAft>
              <a:spcPct val="35000"/>
            </a:spcAft>
          </a:pPr>
          <a:r>
            <a:rPr lang="en-US" altLang="zh-CN" sz="900" b="1" kern="1200" dirty="0" smtClean="0">
              <a:latin typeface="Times New Roman" panose="02020603050405020304" pitchFamily="18" charset="0"/>
            </a:rPr>
            <a:t>To transform  government functions,  enhancing the formulation and implementation of strategic planning, policies and standards and intensifying energy regulation</a:t>
          </a:r>
          <a:endParaRPr lang="zh-CN" altLang="en-US" sz="900" b="1" kern="1200" dirty="0"/>
        </a:p>
      </dsp:txBody>
      <dsp:txXfrm>
        <a:off x="235493" y="4385937"/>
        <a:ext cx="2582152" cy="82577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0.56396</cdr:x>
      <cdr:y>0.88933</cdr:y>
    </cdr:from>
    <cdr:to>
      <cdr:x>0.82037</cdr:x>
      <cdr:y>0.96057</cdr:y>
    </cdr:to>
    <cdr:sp macro="" textlink="">
      <cdr:nvSpPr>
        <cdr:cNvPr id="2" name="TextBox 10"/>
        <cdr:cNvSpPr txBox="1"/>
      </cdr:nvSpPr>
      <cdr:spPr>
        <a:xfrm xmlns:a="http://schemas.openxmlformats.org/drawingml/2006/main">
          <a:off x="2356884" y="2305396"/>
          <a:ext cx="1071570" cy="184666"/>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defPPr>
            <a:defRPr lang="zh-CN"/>
          </a:defPPr>
          <a:lvl1pPr algn="l" rtl="0" fontAlgn="base">
            <a:spcBef>
              <a:spcPct val="0"/>
            </a:spcBef>
            <a:spcAft>
              <a:spcPct val="0"/>
            </a:spcAft>
            <a:defRPr kern="1200">
              <a:solidFill>
                <a:sysClr val="windowText" lastClr="000000"/>
              </a:solidFill>
              <a:latin typeface="Arial" pitchFamily="34" charset="0"/>
              <a:ea typeface="宋体" pitchFamily="2" charset="-122"/>
            </a:defRPr>
          </a:lvl1pPr>
          <a:lvl2pPr marL="457200" algn="l" rtl="0" fontAlgn="base">
            <a:spcBef>
              <a:spcPct val="0"/>
            </a:spcBef>
            <a:spcAft>
              <a:spcPct val="0"/>
            </a:spcAft>
            <a:defRPr kern="1200">
              <a:solidFill>
                <a:sysClr val="windowText" lastClr="000000"/>
              </a:solidFill>
              <a:latin typeface="Arial" pitchFamily="34" charset="0"/>
              <a:ea typeface="宋体" pitchFamily="2" charset="-122"/>
            </a:defRPr>
          </a:lvl2pPr>
          <a:lvl3pPr marL="914400" algn="l" rtl="0" fontAlgn="base">
            <a:spcBef>
              <a:spcPct val="0"/>
            </a:spcBef>
            <a:spcAft>
              <a:spcPct val="0"/>
            </a:spcAft>
            <a:defRPr kern="1200">
              <a:solidFill>
                <a:sysClr val="windowText" lastClr="000000"/>
              </a:solidFill>
              <a:latin typeface="Arial" pitchFamily="34" charset="0"/>
              <a:ea typeface="宋体" pitchFamily="2" charset="-122"/>
            </a:defRPr>
          </a:lvl3pPr>
          <a:lvl4pPr marL="1371600" algn="l" rtl="0" fontAlgn="base">
            <a:spcBef>
              <a:spcPct val="0"/>
            </a:spcBef>
            <a:spcAft>
              <a:spcPct val="0"/>
            </a:spcAft>
            <a:defRPr kern="1200">
              <a:solidFill>
                <a:sysClr val="windowText" lastClr="000000"/>
              </a:solidFill>
              <a:latin typeface="Arial" pitchFamily="34" charset="0"/>
              <a:ea typeface="宋体" pitchFamily="2" charset="-122"/>
            </a:defRPr>
          </a:lvl4pPr>
          <a:lvl5pPr marL="1828800" algn="l" rtl="0" fontAlgn="base">
            <a:spcBef>
              <a:spcPct val="0"/>
            </a:spcBef>
            <a:spcAft>
              <a:spcPct val="0"/>
            </a:spcAft>
            <a:defRPr kern="1200">
              <a:solidFill>
                <a:sysClr val="windowText" lastClr="000000"/>
              </a:solidFill>
              <a:latin typeface="Arial" pitchFamily="34" charset="0"/>
              <a:ea typeface="宋体" pitchFamily="2" charset="-122"/>
            </a:defRPr>
          </a:lvl5pPr>
          <a:lvl6pPr marL="2286000" algn="l" defTabSz="914400" rtl="0" eaLnBrk="1" latinLnBrk="0" hangingPunct="1">
            <a:defRPr kern="1200">
              <a:solidFill>
                <a:sysClr val="windowText" lastClr="000000"/>
              </a:solidFill>
              <a:latin typeface="Arial" pitchFamily="34" charset="0"/>
              <a:ea typeface="宋体" pitchFamily="2" charset="-122"/>
            </a:defRPr>
          </a:lvl6pPr>
          <a:lvl7pPr marL="2743200" algn="l" defTabSz="914400" rtl="0" eaLnBrk="1" latinLnBrk="0" hangingPunct="1">
            <a:defRPr kern="1200">
              <a:solidFill>
                <a:sysClr val="windowText" lastClr="000000"/>
              </a:solidFill>
              <a:latin typeface="Arial" pitchFamily="34" charset="0"/>
              <a:ea typeface="宋体" pitchFamily="2" charset="-122"/>
            </a:defRPr>
          </a:lvl7pPr>
          <a:lvl8pPr marL="3200400" algn="l" defTabSz="914400" rtl="0" eaLnBrk="1" latinLnBrk="0" hangingPunct="1">
            <a:defRPr kern="1200">
              <a:solidFill>
                <a:sysClr val="windowText" lastClr="000000"/>
              </a:solidFill>
              <a:latin typeface="Arial" pitchFamily="34" charset="0"/>
              <a:ea typeface="宋体" pitchFamily="2" charset="-122"/>
            </a:defRPr>
          </a:lvl8pPr>
          <a:lvl9pPr marL="3657600" algn="l" defTabSz="914400" rtl="0" eaLnBrk="1" latinLnBrk="0" hangingPunct="1">
            <a:defRPr kern="1200">
              <a:solidFill>
                <a:sysClr val="windowText" lastClr="000000"/>
              </a:solidFill>
              <a:latin typeface="Arial" pitchFamily="34" charset="0"/>
              <a:ea typeface="宋体" pitchFamily="2" charset="-122"/>
            </a:defRPr>
          </a:lvl9pPr>
        </a:lstStyle>
        <a:p xmlns:a="http://schemas.openxmlformats.org/drawingml/2006/main">
          <a:r>
            <a:rPr lang="en-US" altLang="zh-CN" sz="600" dirty="0" smtClean="0"/>
            <a:t>Quarter-on-quarter  (right)</a:t>
          </a:r>
          <a:endParaRPr lang="zh-CN" altLang="en-US" sz="600" dirty="0"/>
        </a:p>
      </cdr:txBody>
    </cdr:sp>
  </cdr:relSizeAnchor>
</c:userShapes>
</file>

<file path=ppt/drawings/drawing2.xml><?xml version="1.0" encoding="utf-8"?>
<c:userShapes xmlns:c="http://schemas.openxmlformats.org/drawingml/2006/chart">
  <cdr:relSizeAnchor xmlns:cdr="http://schemas.openxmlformats.org/drawingml/2006/chartDrawing">
    <cdr:from>
      <cdr:x>0.57423</cdr:x>
      <cdr:y>0.907</cdr:y>
    </cdr:from>
    <cdr:to>
      <cdr:x>0.69389</cdr:x>
      <cdr:y>0.97406</cdr:y>
    </cdr:to>
    <cdr:sp macro="" textlink="">
      <cdr:nvSpPr>
        <cdr:cNvPr id="3" name="TextBox 6"/>
        <cdr:cNvSpPr txBox="1"/>
      </cdr:nvSpPr>
      <cdr:spPr>
        <a:xfrm xmlns:a="http://schemas.openxmlformats.org/drawingml/2006/main">
          <a:off x="2399308" y="2498171"/>
          <a:ext cx="499975" cy="184704"/>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defPPr>
            <a:defRPr lang="zh-CN"/>
          </a:defPPr>
          <a:lvl1pPr algn="l" rtl="0" fontAlgn="base">
            <a:spcBef>
              <a:spcPct val="0"/>
            </a:spcBef>
            <a:spcAft>
              <a:spcPct val="0"/>
            </a:spcAft>
            <a:defRPr kern="1200">
              <a:solidFill>
                <a:sysClr val="windowText" lastClr="000000"/>
              </a:solidFill>
              <a:latin typeface="Arial" pitchFamily="34" charset="0"/>
              <a:ea typeface="宋体" pitchFamily="2" charset="-122"/>
            </a:defRPr>
          </a:lvl1pPr>
          <a:lvl2pPr marL="457200" algn="l" rtl="0" fontAlgn="base">
            <a:spcBef>
              <a:spcPct val="0"/>
            </a:spcBef>
            <a:spcAft>
              <a:spcPct val="0"/>
            </a:spcAft>
            <a:defRPr kern="1200">
              <a:solidFill>
                <a:sysClr val="windowText" lastClr="000000"/>
              </a:solidFill>
              <a:latin typeface="Arial" pitchFamily="34" charset="0"/>
              <a:ea typeface="宋体" pitchFamily="2" charset="-122"/>
            </a:defRPr>
          </a:lvl2pPr>
          <a:lvl3pPr marL="914400" algn="l" rtl="0" fontAlgn="base">
            <a:spcBef>
              <a:spcPct val="0"/>
            </a:spcBef>
            <a:spcAft>
              <a:spcPct val="0"/>
            </a:spcAft>
            <a:defRPr kern="1200">
              <a:solidFill>
                <a:sysClr val="windowText" lastClr="000000"/>
              </a:solidFill>
              <a:latin typeface="Arial" pitchFamily="34" charset="0"/>
              <a:ea typeface="宋体" pitchFamily="2" charset="-122"/>
            </a:defRPr>
          </a:lvl3pPr>
          <a:lvl4pPr marL="1371600" algn="l" rtl="0" fontAlgn="base">
            <a:spcBef>
              <a:spcPct val="0"/>
            </a:spcBef>
            <a:spcAft>
              <a:spcPct val="0"/>
            </a:spcAft>
            <a:defRPr kern="1200">
              <a:solidFill>
                <a:sysClr val="windowText" lastClr="000000"/>
              </a:solidFill>
              <a:latin typeface="Arial" pitchFamily="34" charset="0"/>
              <a:ea typeface="宋体" pitchFamily="2" charset="-122"/>
            </a:defRPr>
          </a:lvl4pPr>
          <a:lvl5pPr marL="1828800" algn="l" rtl="0" fontAlgn="base">
            <a:spcBef>
              <a:spcPct val="0"/>
            </a:spcBef>
            <a:spcAft>
              <a:spcPct val="0"/>
            </a:spcAft>
            <a:defRPr kern="1200">
              <a:solidFill>
                <a:sysClr val="windowText" lastClr="000000"/>
              </a:solidFill>
              <a:latin typeface="Arial" pitchFamily="34" charset="0"/>
              <a:ea typeface="宋体" pitchFamily="2" charset="-122"/>
            </a:defRPr>
          </a:lvl5pPr>
          <a:lvl6pPr marL="2286000" algn="l" defTabSz="914400" rtl="0" eaLnBrk="1" latinLnBrk="0" hangingPunct="1">
            <a:defRPr kern="1200">
              <a:solidFill>
                <a:sysClr val="windowText" lastClr="000000"/>
              </a:solidFill>
              <a:latin typeface="Arial" pitchFamily="34" charset="0"/>
              <a:ea typeface="宋体" pitchFamily="2" charset="-122"/>
            </a:defRPr>
          </a:lvl6pPr>
          <a:lvl7pPr marL="2743200" algn="l" defTabSz="914400" rtl="0" eaLnBrk="1" latinLnBrk="0" hangingPunct="1">
            <a:defRPr kern="1200">
              <a:solidFill>
                <a:sysClr val="windowText" lastClr="000000"/>
              </a:solidFill>
              <a:latin typeface="Arial" pitchFamily="34" charset="0"/>
              <a:ea typeface="宋体" pitchFamily="2" charset="-122"/>
            </a:defRPr>
          </a:lvl7pPr>
          <a:lvl8pPr marL="3200400" algn="l" defTabSz="914400" rtl="0" eaLnBrk="1" latinLnBrk="0" hangingPunct="1">
            <a:defRPr kern="1200">
              <a:solidFill>
                <a:sysClr val="windowText" lastClr="000000"/>
              </a:solidFill>
              <a:latin typeface="Arial" pitchFamily="34" charset="0"/>
              <a:ea typeface="宋体" pitchFamily="2" charset="-122"/>
            </a:defRPr>
          </a:lvl8pPr>
          <a:lvl9pPr marL="3657600" algn="l" defTabSz="914400" rtl="0" eaLnBrk="1" latinLnBrk="0" hangingPunct="1">
            <a:defRPr kern="1200">
              <a:solidFill>
                <a:sysClr val="windowText" lastClr="000000"/>
              </a:solidFill>
              <a:latin typeface="Arial" pitchFamily="34" charset="0"/>
              <a:ea typeface="宋体" pitchFamily="2" charset="-122"/>
            </a:defRPr>
          </a:lvl9pPr>
        </a:lstStyle>
        <a:p xmlns:a="http://schemas.openxmlformats.org/drawingml/2006/main">
          <a:r>
            <a:rPr lang="en-US" altLang="zh-CN" sz="600" dirty="0" smtClean="0"/>
            <a:t>Leading</a:t>
          </a:r>
          <a:endParaRPr lang="zh-CN" altLang="en-US" sz="600" dirty="0"/>
        </a:p>
      </cdr:txBody>
    </cdr:sp>
  </cdr:relSizeAnchor>
  <cdr:relSizeAnchor xmlns:cdr="http://schemas.openxmlformats.org/drawingml/2006/chartDrawing">
    <cdr:from>
      <cdr:x>0.72933</cdr:x>
      <cdr:y>0.9072</cdr:y>
    </cdr:from>
    <cdr:to>
      <cdr:x>0.84898</cdr:x>
      <cdr:y>0.97426</cdr:y>
    </cdr:to>
    <cdr:sp macro="" textlink="">
      <cdr:nvSpPr>
        <cdr:cNvPr id="4" name="TextBox 6"/>
        <cdr:cNvSpPr txBox="1"/>
      </cdr:nvSpPr>
      <cdr:spPr>
        <a:xfrm xmlns:a="http://schemas.openxmlformats.org/drawingml/2006/main">
          <a:off x="3047380" y="2498725"/>
          <a:ext cx="499934" cy="184704"/>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lvl1pPr marL="0" indent="0">
            <a:defRPr sz="1100">
              <a:latin typeface="Tw Cen MT"/>
              <a:ea typeface="仿宋"/>
            </a:defRPr>
          </a:lvl1pPr>
          <a:lvl2pPr marL="457200" indent="0">
            <a:defRPr sz="1100">
              <a:latin typeface="Tw Cen MT"/>
              <a:ea typeface="仿宋"/>
            </a:defRPr>
          </a:lvl2pPr>
          <a:lvl3pPr marL="914400" indent="0">
            <a:defRPr sz="1100">
              <a:latin typeface="Tw Cen MT"/>
              <a:ea typeface="仿宋"/>
            </a:defRPr>
          </a:lvl3pPr>
          <a:lvl4pPr marL="1371600" indent="0">
            <a:defRPr sz="1100">
              <a:latin typeface="Tw Cen MT"/>
              <a:ea typeface="仿宋"/>
            </a:defRPr>
          </a:lvl4pPr>
          <a:lvl5pPr marL="1828800" indent="0">
            <a:defRPr sz="1100">
              <a:latin typeface="Tw Cen MT"/>
              <a:ea typeface="仿宋"/>
            </a:defRPr>
          </a:lvl5pPr>
          <a:lvl6pPr marL="2286000" indent="0">
            <a:defRPr sz="1100">
              <a:latin typeface="Tw Cen MT"/>
              <a:ea typeface="仿宋"/>
            </a:defRPr>
          </a:lvl6pPr>
          <a:lvl7pPr marL="2743200" indent="0">
            <a:defRPr sz="1100">
              <a:latin typeface="Tw Cen MT"/>
              <a:ea typeface="仿宋"/>
            </a:defRPr>
          </a:lvl7pPr>
          <a:lvl8pPr marL="3200400" indent="0">
            <a:defRPr sz="1100">
              <a:latin typeface="Tw Cen MT"/>
              <a:ea typeface="仿宋"/>
            </a:defRPr>
          </a:lvl8pPr>
          <a:lvl9pPr marL="3657600" indent="0">
            <a:defRPr sz="1100">
              <a:latin typeface="Tw Cen MT"/>
              <a:ea typeface="仿宋"/>
            </a:defRPr>
          </a:lvl9pPr>
        </a:lstStyle>
        <a:p xmlns:a="http://schemas.openxmlformats.org/drawingml/2006/main">
          <a:r>
            <a:rPr lang="en-US" altLang="zh-CN" sz="600" dirty="0" smtClean="0">
              <a:latin typeface="Arial" pitchFamily="34" charset="0"/>
              <a:cs typeface="Arial" pitchFamily="34" charset="0"/>
            </a:rPr>
            <a:t>Lagging</a:t>
          </a:r>
          <a:endParaRPr lang="zh-CN" altLang="en-US" sz="600" dirty="0">
            <a:latin typeface="Arial" pitchFamily="34" charset="0"/>
            <a:cs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0.58788</cdr:x>
      <cdr:y>0.90759</cdr:y>
    </cdr:from>
    <cdr:to>
      <cdr:x>0.72232</cdr:x>
      <cdr:y>0.97465</cdr:y>
    </cdr:to>
    <cdr:sp macro="" textlink="">
      <cdr:nvSpPr>
        <cdr:cNvPr id="3" name="TextBox 11"/>
        <cdr:cNvSpPr txBox="1"/>
      </cdr:nvSpPr>
      <cdr:spPr>
        <a:xfrm xmlns:a="http://schemas.openxmlformats.org/drawingml/2006/main">
          <a:off x="2499190" y="2499190"/>
          <a:ext cx="571504" cy="184666"/>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defPPr>
            <a:defRPr lang="zh-CN"/>
          </a:defPPr>
          <a:lvl1pPr algn="l" rtl="0" fontAlgn="base">
            <a:spcBef>
              <a:spcPct val="0"/>
            </a:spcBef>
            <a:spcAft>
              <a:spcPct val="0"/>
            </a:spcAft>
            <a:defRPr kern="1200">
              <a:solidFill>
                <a:sysClr val="windowText" lastClr="000000"/>
              </a:solidFill>
              <a:latin typeface="Arial" pitchFamily="34" charset="0"/>
              <a:ea typeface="宋体" pitchFamily="2" charset="-122"/>
            </a:defRPr>
          </a:lvl1pPr>
          <a:lvl2pPr marL="457200" algn="l" rtl="0" fontAlgn="base">
            <a:spcBef>
              <a:spcPct val="0"/>
            </a:spcBef>
            <a:spcAft>
              <a:spcPct val="0"/>
            </a:spcAft>
            <a:defRPr kern="1200">
              <a:solidFill>
                <a:sysClr val="windowText" lastClr="000000"/>
              </a:solidFill>
              <a:latin typeface="Arial" pitchFamily="34" charset="0"/>
              <a:ea typeface="宋体" pitchFamily="2" charset="-122"/>
            </a:defRPr>
          </a:lvl2pPr>
          <a:lvl3pPr marL="914400" algn="l" rtl="0" fontAlgn="base">
            <a:spcBef>
              <a:spcPct val="0"/>
            </a:spcBef>
            <a:spcAft>
              <a:spcPct val="0"/>
            </a:spcAft>
            <a:defRPr kern="1200">
              <a:solidFill>
                <a:sysClr val="windowText" lastClr="000000"/>
              </a:solidFill>
              <a:latin typeface="Arial" pitchFamily="34" charset="0"/>
              <a:ea typeface="宋体" pitchFamily="2" charset="-122"/>
            </a:defRPr>
          </a:lvl3pPr>
          <a:lvl4pPr marL="1371600" algn="l" rtl="0" fontAlgn="base">
            <a:spcBef>
              <a:spcPct val="0"/>
            </a:spcBef>
            <a:spcAft>
              <a:spcPct val="0"/>
            </a:spcAft>
            <a:defRPr kern="1200">
              <a:solidFill>
                <a:sysClr val="windowText" lastClr="000000"/>
              </a:solidFill>
              <a:latin typeface="Arial" pitchFamily="34" charset="0"/>
              <a:ea typeface="宋体" pitchFamily="2" charset="-122"/>
            </a:defRPr>
          </a:lvl4pPr>
          <a:lvl5pPr marL="1828800" algn="l" rtl="0" fontAlgn="base">
            <a:spcBef>
              <a:spcPct val="0"/>
            </a:spcBef>
            <a:spcAft>
              <a:spcPct val="0"/>
            </a:spcAft>
            <a:defRPr kern="1200">
              <a:solidFill>
                <a:sysClr val="windowText" lastClr="000000"/>
              </a:solidFill>
              <a:latin typeface="Arial" pitchFamily="34" charset="0"/>
              <a:ea typeface="宋体" pitchFamily="2" charset="-122"/>
            </a:defRPr>
          </a:lvl5pPr>
          <a:lvl6pPr marL="2286000" algn="l" defTabSz="914400" rtl="0" eaLnBrk="1" latinLnBrk="0" hangingPunct="1">
            <a:defRPr kern="1200">
              <a:solidFill>
                <a:sysClr val="windowText" lastClr="000000"/>
              </a:solidFill>
              <a:latin typeface="Arial" pitchFamily="34" charset="0"/>
              <a:ea typeface="宋体" pitchFamily="2" charset="-122"/>
            </a:defRPr>
          </a:lvl6pPr>
          <a:lvl7pPr marL="2743200" algn="l" defTabSz="914400" rtl="0" eaLnBrk="1" latinLnBrk="0" hangingPunct="1">
            <a:defRPr kern="1200">
              <a:solidFill>
                <a:sysClr val="windowText" lastClr="000000"/>
              </a:solidFill>
              <a:latin typeface="Arial" pitchFamily="34" charset="0"/>
              <a:ea typeface="宋体" pitchFamily="2" charset="-122"/>
            </a:defRPr>
          </a:lvl7pPr>
          <a:lvl8pPr marL="3200400" algn="l" defTabSz="914400" rtl="0" eaLnBrk="1" latinLnBrk="0" hangingPunct="1">
            <a:defRPr kern="1200">
              <a:solidFill>
                <a:sysClr val="windowText" lastClr="000000"/>
              </a:solidFill>
              <a:latin typeface="Arial" pitchFamily="34" charset="0"/>
              <a:ea typeface="宋体" pitchFamily="2" charset="-122"/>
            </a:defRPr>
          </a:lvl8pPr>
          <a:lvl9pPr marL="3657600" algn="l" defTabSz="914400" rtl="0" eaLnBrk="1" latinLnBrk="0" hangingPunct="1">
            <a:defRPr kern="1200">
              <a:solidFill>
                <a:sysClr val="windowText" lastClr="000000"/>
              </a:solidFill>
              <a:latin typeface="Arial" pitchFamily="34" charset="0"/>
              <a:ea typeface="宋体" pitchFamily="2" charset="-122"/>
            </a:defRPr>
          </a:lvl9pPr>
        </a:lstStyle>
        <a:p xmlns:a="http://schemas.openxmlformats.org/drawingml/2006/main">
          <a:r>
            <a:rPr lang="en-US" altLang="zh-CN" sz="600" dirty="0" smtClean="0"/>
            <a:t>GDP (right)</a:t>
          </a:r>
          <a:endParaRPr lang="zh-CN" altLang="en-US" sz="600" dirty="0"/>
        </a:p>
      </cdr:txBody>
    </cdr:sp>
  </cdr:relSizeAnchor>
</c:userShapes>
</file>

<file path=ppt/drawings/drawing4.xml><?xml version="1.0" encoding="utf-8"?>
<c:userShapes xmlns:c="http://schemas.openxmlformats.org/drawingml/2006/chart">
  <cdr:relSizeAnchor xmlns:cdr="http://schemas.openxmlformats.org/drawingml/2006/chartDrawing">
    <cdr:from>
      <cdr:x>0.57528</cdr:x>
      <cdr:y>0.90604</cdr:y>
    </cdr:from>
    <cdr:to>
      <cdr:x>0.81586</cdr:x>
      <cdr:y>0.97313</cdr:y>
    </cdr:to>
    <cdr:sp macro="" textlink="">
      <cdr:nvSpPr>
        <cdr:cNvPr id="2" name="TextBox 12"/>
        <cdr:cNvSpPr txBox="1"/>
      </cdr:nvSpPr>
      <cdr:spPr>
        <a:xfrm xmlns:a="http://schemas.openxmlformats.org/drawingml/2006/main">
          <a:off x="2238375" y="2494091"/>
          <a:ext cx="936104" cy="184666"/>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defPPr>
            <a:defRPr lang="zh-CN"/>
          </a:defPPr>
          <a:lvl1pPr algn="l" rtl="0" fontAlgn="base">
            <a:spcBef>
              <a:spcPct val="0"/>
            </a:spcBef>
            <a:spcAft>
              <a:spcPct val="0"/>
            </a:spcAft>
            <a:defRPr kern="1200">
              <a:solidFill>
                <a:sysClr val="windowText" lastClr="000000"/>
              </a:solidFill>
              <a:latin typeface="Arial" pitchFamily="34" charset="0"/>
              <a:ea typeface="宋体" pitchFamily="2" charset="-122"/>
            </a:defRPr>
          </a:lvl1pPr>
          <a:lvl2pPr marL="457200" algn="l" rtl="0" fontAlgn="base">
            <a:spcBef>
              <a:spcPct val="0"/>
            </a:spcBef>
            <a:spcAft>
              <a:spcPct val="0"/>
            </a:spcAft>
            <a:defRPr kern="1200">
              <a:solidFill>
                <a:sysClr val="windowText" lastClr="000000"/>
              </a:solidFill>
              <a:latin typeface="Arial" pitchFamily="34" charset="0"/>
              <a:ea typeface="宋体" pitchFamily="2" charset="-122"/>
            </a:defRPr>
          </a:lvl2pPr>
          <a:lvl3pPr marL="914400" algn="l" rtl="0" fontAlgn="base">
            <a:spcBef>
              <a:spcPct val="0"/>
            </a:spcBef>
            <a:spcAft>
              <a:spcPct val="0"/>
            </a:spcAft>
            <a:defRPr kern="1200">
              <a:solidFill>
                <a:sysClr val="windowText" lastClr="000000"/>
              </a:solidFill>
              <a:latin typeface="Arial" pitchFamily="34" charset="0"/>
              <a:ea typeface="宋体" pitchFamily="2" charset="-122"/>
            </a:defRPr>
          </a:lvl3pPr>
          <a:lvl4pPr marL="1371600" algn="l" rtl="0" fontAlgn="base">
            <a:spcBef>
              <a:spcPct val="0"/>
            </a:spcBef>
            <a:spcAft>
              <a:spcPct val="0"/>
            </a:spcAft>
            <a:defRPr kern="1200">
              <a:solidFill>
                <a:sysClr val="windowText" lastClr="000000"/>
              </a:solidFill>
              <a:latin typeface="Arial" pitchFamily="34" charset="0"/>
              <a:ea typeface="宋体" pitchFamily="2" charset="-122"/>
            </a:defRPr>
          </a:lvl4pPr>
          <a:lvl5pPr marL="1828800" algn="l" rtl="0" fontAlgn="base">
            <a:spcBef>
              <a:spcPct val="0"/>
            </a:spcBef>
            <a:spcAft>
              <a:spcPct val="0"/>
            </a:spcAft>
            <a:defRPr kern="1200">
              <a:solidFill>
                <a:sysClr val="windowText" lastClr="000000"/>
              </a:solidFill>
              <a:latin typeface="Arial" pitchFamily="34" charset="0"/>
              <a:ea typeface="宋体" pitchFamily="2" charset="-122"/>
            </a:defRPr>
          </a:lvl5pPr>
          <a:lvl6pPr marL="2286000" algn="l" defTabSz="914400" rtl="0" eaLnBrk="1" latinLnBrk="0" hangingPunct="1">
            <a:defRPr kern="1200">
              <a:solidFill>
                <a:sysClr val="windowText" lastClr="000000"/>
              </a:solidFill>
              <a:latin typeface="Arial" pitchFamily="34" charset="0"/>
              <a:ea typeface="宋体" pitchFamily="2" charset="-122"/>
            </a:defRPr>
          </a:lvl6pPr>
          <a:lvl7pPr marL="2743200" algn="l" defTabSz="914400" rtl="0" eaLnBrk="1" latinLnBrk="0" hangingPunct="1">
            <a:defRPr kern="1200">
              <a:solidFill>
                <a:sysClr val="windowText" lastClr="000000"/>
              </a:solidFill>
              <a:latin typeface="Arial" pitchFamily="34" charset="0"/>
              <a:ea typeface="宋体" pitchFamily="2" charset="-122"/>
            </a:defRPr>
          </a:lvl7pPr>
          <a:lvl8pPr marL="3200400" algn="l" defTabSz="914400" rtl="0" eaLnBrk="1" latinLnBrk="0" hangingPunct="1">
            <a:defRPr kern="1200">
              <a:solidFill>
                <a:sysClr val="windowText" lastClr="000000"/>
              </a:solidFill>
              <a:latin typeface="Arial" pitchFamily="34" charset="0"/>
              <a:ea typeface="宋体" pitchFamily="2" charset="-122"/>
            </a:defRPr>
          </a:lvl8pPr>
          <a:lvl9pPr marL="3657600" algn="l" defTabSz="914400" rtl="0" eaLnBrk="1" latinLnBrk="0" hangingPunct="1">
            <a:defRPr kern="1200">
              <a:solidFill>
                <a:sysClr val="windowText" lastClr="000000"/>
              </a:solidFill>
              <a:latin typeface="Arial" pitchFamily="34" charset="0"/>
              <a:ea typeface="宋体" pitchFamily="2" charset="-122"/>
            </a:defRPr>
          </a:lvl9pPr>
        </a:lstStyle>
        <a:p xmlns:a="http://schemas.openxmlformats.org/drawingml/2006/main">
          <a:r>
            <a:rPr lang="en-US" altLang="zh-CN" sz="600" dirty="0" smtClean="0"/>
            <a:t>Central bank (right)</a:t>
          </a:r>
          <a:endParaRPr lang="zh-CN" altLang="en-US" sz="600" dirty="0"/>
        </a:p>
      </cdr:txBody>
    </cdr:sp>
  </cdr:relSizeAnchor>
</c:userShapes>
</file>

<file path=ppt/drawings/drawing5.xml><?xml version="1.0" encoding="utf-8"?>
<c:userShapes xmlns:c="http://schemas.openxmlformats.org/drawingml/2006/chart">
  <cdr:relSizeAnchor xmlns:cdr="http://schemas.openxmlformats.org/drawingml/2006/chartDrawing">
    <cdr:from>
      <cdr:x>0.6</cdr:x>
      <cdr:y>0.90466</cdr:y>
    </cdr:from>
    <cdr:to>
      <cdr:x>0.7823</cdr:x>
      <cdr:y>1</cdr:y>
    </cdr:to>
    <cdr:sp macro="" textlink="">
      <cdr:nvSpPr>
        <cdr:cNvPr id="2" name="TextBox 9"/>
        <cdr:cNvSpPr txBox="1"/>
      </cdr:nvSpPr>
      <cdr:spPr>
        <a:xfrm xmlns:a="http://schemas.openxmlformats.org/drawingml/2006/main">
          <a:off x="2821422" y="2643206"/>
          <a:ext cx="857256" cy="276999"/>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defPPr>
            <a:defRPr lang="zh-CN"/>
          </a:defPPr>
          <a:lvl1pPr algn="l" rtl="0" fontAlgn="base">
            <a:spcBef>
              <a:spcPct val="0"/>
            </a:spcBef>
            <a:spcAft>
              <a:spcPct val="0"/>
            </a:spcAft>
            <a:defRPr kern="1200">
              <a:solidFill>
                <a:sysClr val="windowText" lastClr="000000"/>
              </a:solidFill>
              <a:latin typeface="Arial" pitchFamily="34" charset="0"/>
              <a:ea typeface="宋体" pitchFamily="2" charset="-122"/>
            </a:defRPr>
          </a:lvl1pPr>
          <a:lvl2pPr marL="457200" algn="l" rtl="0" fontAlgn="base">
            <a:spcBef>
              <a:spcPct val="0"/>
            </a:spcBef>
            <a:spcAft>
              <a:spcPct val="0"/>
            </a:spcAft>
            <a:defRPr kern="1200">
              <a:solidFill>
                <a:sysClr val="windowText" lastClr="000000"/>
              </a:solidFill>
              <a:latin typeface="Arial" pitchFamily="34" charset="0"/>
              <a:ea typeface="宋体" pitchFamily="2" charset="-122"/>
            </a:defRPr>
          </a:lvl2pPr>
          <a:lvl3pPr marL="914400" algn="l" rtl="0" fontAlgn="base">
            <a:spcBef>
              <a:spcPct val="0"/>
            </a:spcBef>
            <a:spcAft>
              <a:spcPct val="0"/>
            </a:spcAft>
            <a:defRPr kern="1200">
              <a:solidFill>
                <a:sysClr val="windowText" lastClr="000000"/>
              </a:solidFill>
              <a:latin typeface="Arial" pitchFamily="34" charset="0"/>
              <a:ea typeface="宋体" pitchFamily="2" charset="-122"/>
            </a:defRPr>
          </a:lvl3pPr>
          <a:lvl4pPr marL="1371600" algn="l" rtl="0" fontAlgn="base">
            <a:spcBef>
              <a:spcPct val="0"/>
            </a:spcBef>
            <a:spcAft>
              <a:spcPct val="0"/>
            </a:spcAft>
            <a:defRPr kern="1200">
              <a:solidFill>
                <a:sysClr val="windowText" lastClr="000000"/>
              </a:solidFill>
              <a:latin typeface="Arial" pitchFamily="34" charset="0"/>
              <a:ea typeface="宋体" pitchFamily="2" charset="-122"/>
            </a:defRPr>
          </a:lvl4pPr>
          <a:lvl5pPr marL="1828800" algn="l" rtl="0" fontAlgn="base">
            <a:spcBef>
              <a:spcPct val="0"/>
            </a:spcBef>
            <a:spcAft>
              <a:spcPct val="0"/>
            </a:spcAft>
            <a:defRPr kern="1200">
              <a:solidFill>
                <a:sysClr val="windowText" lastClr="000000"/>
              </a:solidFill>
              <a:latin typeface="Arial" pitchFamily="34" charset="0"/>
              <a:ea typeface="宋体" pitchFamily="2" charset="-122"/>
            </a:defRPr>
          </a:lvl5pPr>
          <a:lvl6pPr marL="2286000" algn="l" defTabSz="914400" rtl="0" eaLnBrk="1" latinLnBrk="0" hangingPunct="1">
            <a:defRPr kern="1200">
              <a:solidFill>
                <a:sysClr val="windowText" lastClr="000000"/>
              </a:solidFill>
              <a:latin typeface="Arial" pitchFamily="34" charset="0"/>
              <a:ea typeface="宋体" pitchFamily="2" charset="-122"/>
            </a:defRPr>
          </a:lvl6pPr>
          <a:lvl7pPr marL="2743200" algn="l" defTabSz="914400" rtl="0" eaLnBrk="1" latinLnBrk="0" hangingPunct="1">
            <a:defRPr kern="1200">
              <a:solidFill>
                <a:sysClr val="windowText" lastClr="000000"/>
              </a:solidFill>
              <a:latin typeface="Arial" pitchFamily="34" charset="0"/>
              <a:ea typeface="宋体" pitchFamily="2" charset="-122"/>
            </a:defRPr>
          </a:lvl7pPr>
          <a:lvl8pPr marL="3200400" algn="l" defTabSz="914400" rtl="0" eaLnBrk="1" latinLnBrk="0" hangingPunct="1">
            <a:defRPr kern="1200">
              <a:solidFill>
                <a:sysClr val="windowText" lastClr="000000"/>
              </a:solidFill>
              <a:latin typeface="Arial" pitchFamily="34" charset="0"/>
              <a:ea typeface="宋体" pitchFamily="2" charset="-122"/>
            </a:defRPr>
          </a:lvl8pPr>
          <a:lvl9pPr marL="3657600" algn="l" defTabSz="914400" rtl="0" eaLnBrk="1" latinLnBrk="0" hangingPunct="1">
            <a:defRPr kern="1200">
              <a:solidFill>
                <a:sysClr val="windowText" lastClr="000000"/>
              </a:solidFill>
              <a:latin typeface="Arial" pitchFamily="34" charset="0"/>
              <a:ea typeface="宋体" pitchFamily="2" charset="-122"/>
            </a:defRPr>
          </a:lvl9pPr>
        </a:lstStyle>
        <a:p xmlns:a="http://schemas.openxmlformats.org/drawingml/2006/main">
          <a:r>
            <a:rPr lang="en-US" altLang="zh-CN" sz="600" dirty="0" smtClean="0"/>
            <a:t>PMI: new export order</a:t>
          </a:r>
          <a:endParaRPr lang="zh-CN" altLang="en-US" sz="6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宋体" pitchFamily="2" charset="-122"/>
              </a:defRPr>
            </a:lvl1pPr>
          </a:lstStyle>
          <a:p>
            <a:pPr>
              <a:defRPr/>
            </a:pPr>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pitchFamily="34" charset="0"/>
                <a:ea typeface="宋体" pitchFamily="2" charset="-122"/>
              </a:defRPr>
            </a:lvl1pPr>
          </a:lstStyle>
          <a:p>
            <a:pPr>
              <a:defRPr/>
            </a:pPr>
            <a:fld id="{ED345490-4550-4488-BDCF-45AD131B7320}" type="datetimeFigureOut">
              <a:rPr lang="zh-CN" altLang="en-US"/>
              <a:pPr>
                <a:defRPr/>
              </a:pPr>
              <a:t>2015/5/28</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endParaRPr lang="zh-CN" alt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宋体" pitchFamily="2" charset="-122"/>
              </a:defRPr>
            </a:lvl1pPr>
          </a:lstStyle>
          <a:p>
            <a:pPr>
              <a:defRPr/>
            </a:pPr>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atin typeface="Arial" pitchFamily="34" charset="0"/>
                <a:ea typeface="宋体" pitchFamily="2" charset="-122"/>
              </a:defRPr>
            </a:lvl1pPr>
          </a:lstStyle>
          <a:p>
            <a:pPr>
              <a:defRPr/>
            </a:pPr>
            <a:fld id="{6B7609B0-C068-4551-9BDB-E83B08E1CB13}" type="slidenum">
              <a:rPr lang="zh-CN" altLang="en-US"/>
              <a:pPr>
                <a:defRPr/>
              </a:pPr>
              <a:t>‹#›</a:t>
            </a:fld>
            <a:endParaRPr lang="zh-CN" altLang="en-US"/>
          </a:p>
        </p:txBody>
      </p:sp>
    </p:spTree>
    <p:extLst>
      <p:ext uri="{BB962C8B-B14F-4D97-AF65-F5344CB8AC3E}">
        <p14:creationId xmlns:p14="http://schemas.microsoft.com/office/powerpoint/2010/main" val="2898212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noFill/>
          <a:ln>
            <a:solidFill>
              <a:srgbClr val="000000"/>
            </a:solidFill>
            <a:miter lim="800000"/>
            <a:headEnd/>
            <a:tailEnd/>
          </a:ln>
        </p:spPr>
      </p:sp>
      <p:sp>
        <p:nvSpPr>
          <p:cNvPr id="1536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536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7FC552-39EA-486D-9C3B-4845D320EBC8}" type="slidenum">
              <a:rPr lang="zh-CN" altLang="en-US">
                <a:latin typeface="Arial" charset="0"/>
                <a:ea typeface="宋体" charset="-122"/>
              </a:rPr>
              <a:pPr/>
              <a:t>1</a:t>
            </a:fld>
            <a:endParaRPr lang="zh-CN" altLang="en-US">
              <a:latin typeface="Arial" charset="0"/>
              <a:ea typeface="宋体"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noFill/>
          <a:ln>
            <a:solidFill>
              <a:srgbClr val="000000"/>
            </a:solidFill>
            <a:miter lim="800000"/>
            <a:headEnd/>
            <a:tailEnd/>
          </a:ln>
        </p:spPr>
      </p:sp>
      <p:sp>
        <p:nvSpPr>
          <p:cNvPr id="1741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741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A9A2F9-1DEA-4D31-B535-01580032300B}" type="slidenum">
              <a:rPr lang="zh-CN" altLang="en-US">
                <a:latin typeface="Arial" charset="0"/>
                <a:ea typeface="宋体" charset="-122"/>
              </a:rPr>
              <a:pPr/>
              <a:t>2</a:t>
            </a:fld>
            <a:endParaRPr lang="zh-CN" altLang="en-US">
              <a:latin typeface="Arial" charset="0"/>
              <a:ea typeface="宋体"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6B7609B0-C068-4551-9BDB-E83B08E1CB13}" type="slidenum">
              <a:rPr lang="zh-CN" altLang="en-US" smtClean="0"/>
              <a:pPr>
                <a:defRPr/>
              </a:pPr>
              <a:t>3</a:t>
            </a:fld>
            <a:endParaRPr lang="zh-CN" altLang="en-US"/>
          </a:p>
        </p:txBody>
      </p:sp>
    </p:spTree>
    <p:extLst>
      <p:ext uri="{BB962C8B-B14F-4D97-AF65-F5344CB8AC3E}">
        <p14:creationId xmlns:p14="http://schemas.microsoft.com/office/powerpoint/2010/main" val="2285590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2048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991F4D-EAA8-481E-B916-0246EE04D282}" type="slidenum">
              <a:rPr lang="zh-CN" altLang="en-US">
                <a:latin typeface="Arial" charset="0"/>
                <a:ea typeface="宋体" charset="-122"/>
              </a:rPr>
              <a:pPr/>
              <a:t>4</a:t>
            </a:fld>
            <a:endParaRPr lang="zh-CN" altLang="en-US">
              <a:latin typeface="Arial" charset="0"/>
              <a:ea typeface="宋体"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p:spPr>
      </p:sp>
      <p:sp>
        <p:nvSpPr>
          <p:cNvPr id="56323"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dirty="0" smtClean="0"/>
              <a:t/>
            </a:r>
            <a:br>
              <a:rPr lang="en-US" altLang="zh-CN" dirty="0" smtClean="0"/>
            </a:br>
            <a:endParaRPr lang="zh-CN"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p:cNvSpPr>
          <p:nvPr>
            <p:ph type="sldImg"/>
          </p:nvPr>
        </p:nvSpPr>
        <p:spPr bwMode="auto">
          <a:noFill/>
          <a:ln>
            <a:solidFill>
              <a:srgbClr val="000000"/>
            </a:solidFill>
            <a:miter lim="800000"/>
            <a:headEnd/>
            <a:tailEnd/>
          </a:ln>
        </p:spPr>
      </p:sp>
      <p:sp>
        <p:nvSpPr>
          <p:cNvPr id="3" name="备注占位符 2"/>
          <p:cNvSpPr>
            <a:spLocks noGrp="1"/>
          </p:cNvSpPr>
          <p:nvPr>
            <p:ph type="body" idx="1"/>
          </p:nvPr>
        </p:nvSpPr>
        <p:spPr/>
        <p:txBody>
          <a:bodyPr>
            <a:normAutofit fontScale="92500"/>
          </a:bodyPr>
          <a:lstStyle/>
          <a:p>
            <a:pPr fontAlgn="auto">
              <a:spcBef>
                <a:spcPts val="0"/>
              </a:spcBef>
              <a:spcAft>
                <a:spcPts val="0"/>
              </a:spcAft>
              <a:defRPr/>
            </a:pPr>
            <a:r>
              <a:rPr lang="en-US" altLang="zh-CN" dirty="0" smtClean="0"/>
              <a:t>Gas output: nationwide: MTD </a:t>
            </a:r>
            <a:r>
              <a:rPr lang="en-US" altLang="zh-CN" dirty="0" err="1" smtClean="0"/>
              <a:t>YoY</a:t>
            </a:r>
            <a:endParaRPr lang="en-US" altLang="zh-CN" dirty="0" smtClean="0"/>
          </a:p>
          <a:p>
            <a:pPr fontAlgn="auto">
              <a:spcBef>
                <a:spcPts val="0"/>
              </a:spcBef>
              <a:spcAft>
                <a:spcPts val="0"/>
              </a:spcAft>
              <a:defRPr/>
            </a:pPr>
            <a:r>
              <a:rPr lang="en-US" altLang="zh-CN" dirty="0" smtClean="0"/>
              <a:t>Gas output: nationwide: accumulated </a:t>
            </a:r>
            <a:r>
              <a:rPr lang="en-US" altLang="zh-CN" dirty="0" err="1" smtClean="0"/>
              <a:t>YoY</a:t>
            </a:r>
            <a:endParaRPr lang="en-US" altLang="zh-CN" dirty="0" smtClean="0"/>
          </a:p>
          <a:p>
            <a:pPr fontAlgn="auto">
              <a:spcBef>
                <a:spcPts val="0"/>
              </a:spcBef>
              <a:spcAft>
                <a:spcPts val="0"/>
              </a:spcAft>
              <a:defRPr/>
            </a:pPr>
            <a:r>
              <a:rPr lang="en-US" altLang="zh-CN" dirty="0" smtClean="0"/>
              <a:t>Output: crude oil processing, MTD, </a:t>
            </a:r>
            <a:r>
              <a:rPr lang="en-US" altLang="zh-CN" dirty="0" err="1" smtClean="0"/>
              <a:t>YoY</a:t>
            </a:r>
            <a:endParaRPr lang="en-US" altLang="zh-CN" dirty="0" smtClean="0"/>
          </a:p>
          <a:p>
            <a:pPr fontAlgn="auto">
              <a:spcBef>
                <a:spcPts val="0"/>
              </a:spcBef>
              <a:spcAft>
                <a:spcPts val="0"/>
              </a:spcAft>
              <a:defRPr/>
            </a:pPr>
            <a:r>
              <a:rPr lang="en-US" altLang="zh-CN" dirty="0" smtClean="0"/>
              <a:t>Output:</a:t>
            </a:r>
            <a:r>
              <a:rPr lang="en-US" altLang="zh-CN" b="1" dirty="0" smtClean="0"/>
              <a:t> </a:t>
            </a:r>
            <a:r>
              <a:rPr lang="en-US" altLang="zh-CN" dirty="0" smtClean="0"/>
              <a:t>crude oil processing, accumulated, </a:t>
            </a:r>
            <a:r>
              <a:rPr lang="en-US" altLang="zh-CN" dirty="0" err="1" smtClean="0"/>
              <a:t>YoY</a:t>
            </a:r>
            <a:endParaRPr lang="en-US" altLang="zh-CN" dirty="0" smtClean="0"/>
          </a:p>
          <a:p>
            <a:pPr fontAlgn="auto">
              <a:spcBef>
                <a:spcPts val="0"/>
              </a:spcBef>
              <a:spcAft>
                <a:spcPts val="0"/>
              </a:spcAft>
              <a:defRPr/>
            </a:pPr>
            <a:endParaRPr lang="en-US" altLang="zh-CN" dirty="0" smtClean="0"/>
          </a:p>
          <a:p>
            <a:pPr fontAlgn="auto">
              <a:spcBef>
                <a:spcPts val="0"/>
              </a:spcBef>
              <a:spcAft>
                <a:spcPts val="0"/>
              </a:spcAft>
              <a:defRPr/>
            </a:pPr>
            <a:endParaRPr lang="en-US" altLang="zh-CN" dirty="0" smtClean="0"/>
          </a:p>
          <a:p>
            <a:pPr fontAlgn="auto">
              <a:spcBef>
                <a:spcPts val="0"/>
              </a:spcBef>
              <a:spcAft>
                <a:spcPts val="0"/>
              </a:spcAft>
              <a:defRPr/>
            </a:pPr>
            <a:endParaRPr lang="en-US" altLang="zh-CN" dirty="0" smtClean="0"/>
          </a:p>
          <a:p>
            <a:pPr fontAlgn="auto">
              <a:spcBef>
                <a:spcPts val="0"/>
              </a:spcBef>
              <a:spcAft>
                <a:spcPts val="0"/>
              </a:spcAft>
              <a:defRPr/>
            </a:pPr>
            <a:endParaRPr lang="en-US" altLang="zh-CN" dirty="0" smtClean="0"/>
          </a:p>
          <a:p>
            <a:pPr fontAlgn="auto">
              <a:spcBef>
                <a:spcPts val="0"/>
              </a:spcBef>
              <a:spcAft>
                <a:spcPts val="0"/>
              </a:spcAft>
              <a:defRPr/>
            </a:pPr>
            <a:endParaRPr lang="zh-CN" altLang="en-US" dirty="0"/>
          </a:p>
        </p:txBody>
      </p:sp>
      <p:sp>
        <p:nvSpPr>
          <p:cNvPr id="2355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20C8DC-8595-4012-8528-84941474700D}" type="slidenum">
              <a:rPr lang="zh-CN" altLang="en-US">
                <a:latin typeface="Arial" charset="0"/>
                <a:ea typeface="宋体" charset="-122"/>
              </a:rPr>
              <a:pPr/>
              <a:t>6</a:t>
            </a:fld>
            <a:endParaRPr lang="en-US" altLang="zh-CN">
              <a:latin typeface="Arial" charset="0"/>
              <a:ea typeface="宋体"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p:cNvSpPr>
          <p:nvPr>
            <p:ph type="sldImg"/>
          </p:nvPr>
        </p:nvSpPr>
        <p:spPr bwMode="auto">
          <a:noFill/>
          <a:ln>
            <a:solidFill>
              <a:srgbClr val="000000"/>
            </a:solidFill>
            <a:miter lim="800000"/>
            <a:headEnd/>
            <a:tailEnd/>
          </a:ln>
        </p:spPr>
      </p:sp>
      <p:sp>
        <p:nvSpPr>
          <p:cNvPr id="2560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CN" dirty="0" smtClean="0"/>
              <a:t>Output: natural gas: accumulated</a:t>
            </a:r>
          </a:p>
          <a:p>
            <a:pPr>
              <a:spcBef>
                <a:spcPct val="0"/>
              </a:spcBef>
            </a:pPr>
            <a:r>
              <a:rPr lang="en-US" altLang="zh-CN" dirty="0" smtClean="0"/>
              <a:t>Import: natural gas: accumulated</a:t>
            </a:r>
          </a:p>
          <a:p>
            <a:pPr>
              <a:spcBef>
                <a:spcPct val="0"/>
              </a:spcBef>
            </a:pPr>
            <a:r>
              <a:rPr lang="en-US" altLang="zh-CN" dirty="0" smtClean="0"/>
              <a:t>Export: natural gas: accumulated</a:t>
            </a:r>
          </a:p>
          <a:p>
            <a:pPr>
              <a:spcBef>
                <a:spcPct val="0"/>
              </a:spcBef>
            </a:pPr>
            <a:r>
              <a:rPr lang="en-US" altLang="zh-CN" dirty="0" smtClean="0"/>
              <a:t>Apparent natural gas: accumulated</a:t>
            </a:r>
          </a:p>
          <a:p>
            <a:pPr>
              <a:spcBef>
                <a:spcPct val="0"/>
              </a:spcBef>
            </a:pPr>
            <a:endParaRPr lang="en-US" altLang="zh-CN" dirty="0" smtClean="0"/>
          </a:p>
          <a:p>
            <a:pPr>
              <a:spcBef>
                <a:spcPct val="0"/>
              </a:spcBef>
            </a:pPr>
            <a:endParaRPr lang="zh-CN" altLang="en-US" dirty="0" smtClean="0"/>
          </a:p>
        </p:txBody>
      </p:sp>
      <p:sp>
        <p:nvSpPr>
          <p:cNvPr id="2560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0B10AAF-017E-47D5-B095-4DCE78FA9DB0}" type="slidenum">
              <a:rPr lang="zh-CN" altLang="en-US">
                <a:latin typeface="Arial" charset="0"/>
                <a:ea typeface="宋体" charset="-122"/>
              </a:rPr>
              <a:pPr/>
              <a:t>7</a:t>
            </a:fld>
            <a:endParaRPr lang="en-US" altLang="zh-CN">
              <a:latin typeface="Arial" charset="0"/>
              <a:ea typeface="宋体"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p:cNvSpPr>
          <p:nvPr>
            <p:ph type="sldImg"/>
          </p:nvPr>
        </p:nvSpPr>
        <p:spPr bwMode="auto">
          <a:noFill/>
          <a:ln>
            <a:solidFill>
              <a:srgbClr val="000000"/>
            </a:solidFill>
            <a:miter lim="800000"/>
            <a:headEnd/>
            <a:tailEnd/>
          </a:ln>
        </p:spPr>
      </p:sp>
      <p:sp>
        <p:nvSpPr>
          <p:cNvPr id="2867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2867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F63BE5-EBA8-4F10-B6DA-F2C7F32E54EC}" type="slidenum">
              <a:rPr lang="zh-CN" altLang="en-US">
                <a:latin typeface="Arial" charset="0"/>
                <a:ea typeface="宋体" charset="-122"/>
              </a:rPr>
              <a:pPr/>
              <a:t>9</a:t>
            </a:fld>
            <a:endParaRPr lang="zh-CN" altLang="en-US">
              <a:latin typeface="Arial" charset="0"/>
              <a:ea typeface="宋体"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图片 8"/>
          <p:cNvPicPr>
            <a:picLocks noChangeAspect="1"/>
          </p:cNvPicPr>
          <p:nvPr userDrawn="1"/>
        </p:nvPicPr>
        <p:blipFill>
          <a:blip r:embed="rId2">
            <a:lum bright="6000" contrast="-12000"/>
          </a:blip>
          <a:srcRect/>
          <a:stretch>
            <a:fillRect/>
          </a:stretch>
        </p:blipFill>
        <p:spPr bwMode="auto">
          <a:xfrm>
            <a:off x="2195513" y="620713"/>
            <a:ext cx="9144000" cy="6856412"/>
          </a:xfrm>
          <a:prstGeom prst="rect">
            <a:avLst/>
          </a:prstGeom>
          <a:noFill/>
          <a:ln w="9525">
            <a:noFill/>
            <a:miter lim="800000"/>
            <a:headEnd/>
            <a:tailEnd/>
          </a:ln>
        </p:spPr>
      </p:pic>
      <p:sp>
        <p:nvSpPr>
          <p:cNvPr id="5" name="矩形 3"/>
          <p:cNvSpPr/>
          <p:nvPr userDrawn="1"/>
        </p:nvSpPr>
        <p:spPr>
          <a:xfrm>
            <a:off x="5580063" y="0"/>
            <a:ext cx="3563937" cy="5661025"/>
          </a:xfrm>
          <a:prstGeom prst="rect">
            <a:avLst/>
          </a:prstGeom>
          <a:gradFill flip="none" rotWithShape="1">
            <a:gsLst>
              <a:gs pos="0">
                <a:schemeClr val="bg1">
                  <a:lumMod val="95000"/>
                  <a:alpha val="50000"/>
                </a:schemeClr>
              </a:gs>
              <a:gs pos="40000">
                <a:srgbClr val="F9F9F9">
                  <a:alpha val="20000"/>
                </a:srgb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Title 1"/>
          <p:cNvSpPr>
            <a:spLocks noGrp="1"/>
          </p:cNvSpPr>
          <p:nvPr>
            <p:ph type="ctrTitle"/>
          </p:nvPr>
        </p:nvSpPr>
        <p:spPr>
          <a:xfrm>
            <a:off x="685800" y="2130425"/>
            <a:ext cx="7772400" cy="1470025"/>
          </a:xfrm>
        </p:spPr>
        <p:txBody>
          <a:bodyPr/>
          <a:lstStyle>
            <a:lvl1pPr algn="ctr">
              <a:defRPr/>
            </a:lvl1pPr>
          </a:lstStyle>
          <a:p>
            <a:r>
              <a:rPr lang="en-US" altLang="zh-CN" dirty="0" smtClean="0"/>
              <a:t>Click to edit Master title style</a:t>
            </a:r>
            <a:endParaRPr lang="zh-CN" alt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Click to edit Master subtitle style</a:t>
            </a:r>
            <a:endParaRPr lang="zh-CN" altLang="en-US" dirty="0"/>
          </a:p>
        </p:txBody>
      </p:sp>
      <p:sp>
        <p:nvSpPr>
          <p:cNvPr id="6" name="Date Placeholder 3"/>
          <p:cNvSpPr>
            <a:spLocks noGrp="1"/>
          </p:cNvSpPr>
          <p:nvPr>
            <p:ph type="dt" sz="half" idx="10"/>
          </p:nvPr>
        </p:nvSpPr>
        <p:spPr/>
        <p:txBody>
          <a:bodyPr/>
          <a:lstStyle>
            <a:lvl1pPr>
              <a:defRPr/>
            </a:lvl1pPr>
          </a:lstStyle>
          <a:p>
            <a:pPr>
              <a:defRPr/>
            </a:pPr>
            <a:fld id="{C69BED83-FCD1-4FFC-9B3A-386871D76835}" type="datetimeFigureOut">
              <a:rPr lang="zh-CN" altLang="en-US"/>
              <a:pPr>
                <a:defRPr/>
              </a:pPr>
              <a:t>2015/5/28</a:t>
            </a:fld>
            <a:endParaRPr lang="zh-CN" altLang="en-US"/>
          </a:p>
        </p:txBody>
      </p:sp>
      <p:sp>
        <p:nvSpPr>
          <p:cNvPr id="7" name="Footer Placeholder 4"/>
          <p:cNvSpPr>
            <a:spLocks noGrp="1"/>
          </p:cNvSpPr>
          <p:nvPr>
            <p:ph type="ftr" sz="quarter" idx="11"/>
          </p:nvPr>
        </p:nvSpPr>
        <p:spPr/>
        <p:txBody>
          <a:bodyPr/>
          <a:lstStyle>
            <a:lvl1pPr>
              <a:defRPr/>
            </a:lvl1pPr>
          </a:lstStyle>
          <a:p>
            <a:pPr>
              <a:defRPr/>
            </a:pPr>
            <a:endParaRPr lang="zh-CN" altLang="en-US"/>
          </a:p>
        </p:txBody>
      </p:sp>
      <p:sp>
        <p:nvSpPr>
          <p:cNvPr id="8" name="Slide Number Placeholder 5"/>
          <p:cNvSpPr>
            <a:spLocks noGrp="1"/>
          </p:cNvSpPr>
          <p:nvPr>
            <p:ph type="sldNum" sz="quarter" idx="12"/>
          </p:nvPr>
        </p:nvSpPr>
        <p:spPr/>
        <p:txBody>
          <a:bodyPr/>
          <a:lstStyle>
            <a:lvl1pPr>
              <a:defRPr/>
            </a:lvl1pPr>
          </a:lstStyle>
          <a:p>
            <a:pPr>
              <a:defRPr/>
            </a:pPr>
            <a:fld id="{8C1D809B-00F0-478E-BDDF-93EACEA66486}"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Arrow Connector 3"/>
          <p:cNvCxnSpPr/>
          <p:nvPr userDrawn="1"/>
        </p:nvCxnSpPr>
        <p:spPr>
          <a:xfrm>
            <a:off x="179512" y="836712"/>
            <a:ext cx="7920880" cy="1588"/>
          </a:xfrm>
          <a:prstGeom prst="straightConnector1">
            <a:avLst/>
          </a:prstGeom>
          <a:ln w="28575">
            <a:gradFill flip="none" rotWithShape="1">
              <a:gsLst>
                <a:gs pos="0">
                  <a:srgbClr val="C00000"/>
                </a:gs>
                <a:gs pos="50000">
                  <a:srgbClr val="FF0000"/>
                </a:gs>
                <a:gs pos="100000">
                  <a:srgbClr val="FFC000"/>
                </a:gs>
              </a:gsLst>
              <a:lin ang="0" scaled="1"/>
              <a:tileRect/>
            </a:gradFill>
            <a:headEnd type="oval" w="sm" len="sm"/>
            <a:tailEnd type="stealth" w="med" len="lg"/>
          </a:ln>
          <a:effectLst>
            <a:outerShdw blurRad="38100" dist="25400" dir="2700000" algn="tl" rotWithShape="0">
              <a:schemeClr val="tx2">
                <a:alpha val="50000"/>
              </a:scheme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pPr>
              <a:defRPr/>
            </a:pPr>
            <a:fld id="{24E49193-0E92-4309-A741-4BDA43BC1A86}" type="datetimeFigureOut">
              <a:rPr lang="zh-CN" altLang="en-US"/>
              <a:pPr>
                <a:defRPr/>
              </a:pPr>
              <a:t>2015/5/28</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09F5FC61-B1AF-40FF-8249-3A9C22C3097D}"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Arrow Connector 3"/>
          <p:cNvCxnSpPr/>
          <p:nvPr userDrawn="1"/>
        </p:nvCxnSpPr>
        <p:spPr>
          <a:xfrm>
            <a:off x="179512" y="836712"/>
            <a:ext cx="7920880" cy="1588"/>
          </a:xfrm>
          <a:prstGeom prst="straightConnector1">
            <a:avLst/>
          </a:prstGeom>
          <a:ln w="28575">
            <a:gradFill flip="none" rotWithShape="1">
              <a:gsLst>
                <a:gs pos="0">
                  <a:srgbClr val="C00000"/>
                </a:gs>
                <a:gs pos="50000">
                  <a:srgbClr val="FF0000"/>
                </a:gs>
                <a:gs pos="100000">
                  <a:srgbClr val="FFC000"/>
                </a:gs>
              </a:gsLst>
              <a:lin ang="0" scaled="1"/>
              <a:tileRect/>
            </a:gradFill>
            <a:headEnd type="oval" w="sm" len="sm"/>
            <a:tailEnd type="stealth" w="med" len="lg"/>
          </a:ln>
          <a:effectLst>
            <a:outerShdw blurRad="38100" dist="25400" dir="2700000" algn="tl" rotWithShape="0">
              <a:schemeClr val="tx2">
                <a:alpha val="50000"/>
              </a:schemeClr>
            </a:outerShdw>
          </a:effectLst>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6629400" y="908720"/>
            <a:ext cx="2057400" cy="5217443"/>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908720"/>
            <a:ext cx="6019800" cy="5217443"/>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pPr>
              <a:defRPr/>
            </a:pPr>
            <a:fld id="{903DF4C3-3312-42B7-B98E-3CA111B00B61}" type="datetimeFigureOut">
              <a:rPr lang="zh-CN" altLang="en-US"/>
              <a:pPr>
                <a:defRPr/>
              </a:pPr>
              <a:t>2015/5/28</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985A20D4-9DB9-47B5-8664-0AB7629983A5}"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图片 11"/>
          <p:cNvPicPr>
            <a:picLocks noChangeAspect="1"/>
          </p:cNvPicPr>
          <p:nvPr userDrawn="1"/>
        </p:nvPicPr>
        <p:blipFill>
          <a:blip r:embed="rId2"/>
          <a:srcRect t="30037" b="46666"/>
          <a:stretch>
            <a:fillRect/>
          </a:stretch>
        </p:blipFill>
        <p:spPr bwMode="auto">
          <a:xfrm>
            <a:off x="-6350" y="4763"/>
            <a:ext cx="8180388" cy="909637"/>
          </a:xfrm>
          <a:prstGeom prst="rect">
            <a:avLst/>
          </a:prstGeom>
          <a:noFill/>
          <a:ln w="9525">
            <a:noFill/>
            <a:miter lim="800000"/>
            <a:headEnd/>
            <a:tailEnd/>
          </a:ln>
        </p:spPr>
      </p:pic>
      <p:pic>
        <p:nvPicPr>
          <p:cNvPr id="5" name="图片 16"/>
          <p:cNvPicPr>
            <a:picLocks noChangeAspect="1"/>
          </p:cNvPicPr>
          <p:nvPr userDrawn="1"/>
        </p:nvPicPr>
        <p:blipFill>
          <a:blip r:embed="rId3"/>
          <a:srcRect l="-128" t="30167" r="55260" b="47728"/>
          <a:stretch>
            <a:fillRect/>
          </a:stretch>
        </p:blipFill>
        <p:spPr bwMode="auto">
          <a:xfrm>
            <a:off x="6684963" y="4763"/>
            <a:ext cx="2459037" cy="909637"/>
          </a:xfrm>
          <a:prstGeom prst="rect">
            <a:avLst/>
          </a:prstGeom>
          <a:noFill/>
          <a:ln w="9525">
            <a:noFill/>
            <a:miter lim="800000"/>
            <a:headEnd/>
            <a:tailEnd/>
          </a:ln>
        </p:spPr>
      </p:pic>
      <p:sp>
        <p:nvSpPr>
          <p:cNvPr id="6" name="矩形 10"/>
          <p:cNvSpPr/>
          <p:nvPr userDrawn="1"/>
        </p:nvSpPr>
        <p:spPr>
          <a:xfrm>
            <a:off x="0" y="0"/>
            <a:ext cx="9144000" cy="903212"/>
          </a:xfrm>
          <a:prstGeom prst="rect">
            <a:avLst/>
          </a:prstGeom>
          <a:gradFill flip="none" rotWithShape="1">
            <a:gsLst>
              <a:gs pos="0">
                <a:srgbClr val="5E9EFF"/>
              </a:gs>
              <a:gs pos="100000">
                <a:srgbClr val="85C2FF">
                  <a:alpha val="52000"/>
                </a:srgbClr>
              </a:gs>
              <a:gs pos="70000">
                <a:srgbClr val="C4D6EB"/>
              </a:gs>
              <a:gs pos="100000">
                <a:srgbClr val="FFEBFA"/>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7" name="Picture 7" descr="Untitled-2 copy（半透明）xiao.gif"/>
          <p:cNvPicPr>
            <a:picLocks noChangeAspect="1"/>
          </p:cNvPicPr>
          <p:nvPr userDrawn="1"/>
        </p:nvPicPr>
        <p:blipFill>
          <a:blip r:embed="rId4"/>
          <a:srcRect l="10938" t="10101" r="10938" b="10100"/>
          <a:stretch>
            <a:fillRect/>
          </a:stretch>
        </p:blipFill>
        <p:spPr bwMode="auto">
          <a:xfrm>
            <a:off x="8220075" y="60325"/>
            <a:ext cx="800100" cy="801688"/>
          </a:xfrm>
          <a:prstGeom prst="rect">
            <a:avLst/>
          </a:prstGeom>
          <a:noFill/>
          <a:ln w="9525">
            <a:noFill/>
            <a:miter lim="800000"/>
            <a:headEnd/>
            <a:tailEnd/>
          </a:ln>
        </p:spPr>
      </p:pic>
      <p:sp>
        <p:nvSpPr>
          <p:cNvPr id="2" name="Title 1"/>
          <p:cNvSpPr>
            <a:spLocks noGrp="1"/>
          </p:cNvSpPr>
          <p:nvPr>
            <p:ph type="title"/>
          </p:nvPr>
        </p:nvSpPr>
        <p:spPr/>
        <p:txBody>
          <a:bodyPr/>
          <a:lstStyle/>
          <a:p>
            <a:r>
              <a:rPr lang="en-US" altLang="zh-CN" dirty="0" smtClean="0"/>
              <a:t>Click to edit Master title style</a:t>
            </a:r>
            <a:endParaRPr lang="zh-CN" altLang="en-US" dirty="0"/>
          </a:p>
        </p:txBody>
      </p:sp>
      <p:sp>
        <p:nvSpPr>
          <p:cNvPr id="3" name="Content Placeholder 2"/>
          <p:cNvSpPr>
            <a:spLocks noGrp="1"/>
          </p:cNvSpPr>
          <p:nvPr>
            <p:ph idx="1"/>
          </p:nvPr>
        </p:nvSpPr>
        <p:spPr/>
        <p:txBody>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endParaRPr lang="zh-CN" altLang="en-US" dirty="0"/>
          </a:p>
        </p:txBody>
      </p:sp>
      <p:sp>
        <p:nvSpPr>
          <p:cNvPr id="8" name="Date Placeholder 3"/>
          <p:cNvSpPr>
            <a:spLocks noGrp="1"/>
          </p:cNvSpPr>
          <p:nvPr>
            <p:ph type="dt" sz="half" idx="10"/>
          </p:nvPr>
        </p:nvSpPr>
        <p:spPr/>
        <p:txBody>
          <a:bodyPr/>
          <a:lstStyle>
            <a:lvl1pPr>
              <a:defRPr/>
            </a:lvl1pPr>
          </a:lstStyle>
          <a:p>
            <a:pPr>
              <a:defRPr/>
            </a:pPr>
            <a:fld id="{F74B9E9E-FA39-45E2-927A-FF56988ADBF2}" type="datetimeFigureOut">
              <a:rPr lang="zh-CN" altLang="en-US"/>
              <a:pPr>
                <a:defRPr/>
              </a:pPr>
              <a:t>2015/5/28</a:t>
            </a:fld>
            <a:endParaRPr lang="zh-CN" altLang="en-US"/>
          </a:p>
        </p:txBody>
      </p:sp>
      <p:sp>
        <p:nvSpPr>
          <p:cNvPr id="9" name="Footer Placeholder 4"/>
          <p:cNvSpPr>
            <a:spLocks noGrp="1"/>
          </p:cNvSpPr>
          <p:nvPr>
            <p:ph type="ftr" sz="quarter" idx="11"/>
          </p:nvPr>
        </p:nvSpPr>
        <p:spPr>
          <a:xfrm>
            <a:off x="2700338" y="5300663"/>
            <a:ext cx="2895600" cy="365125"/>
          </a:xfrm>
        </p:spPr>
        <p:txBody>
          <a:bodyPr/>
          <a:lstStyle>
            <a:lvl1pPr>
              <a:defRPr dirty="0"/>
            </a:lvl1pPr>
          </a:lstStyle>
          <a:p>
            <a:pPr>
              <a:defRPr/>
            </a:pPr>
            <a:endParaRPr lang="zh-CN" altLang="en-US"/>
          </a:p>
        </p:txBody>
      </p:sp>
      <p:sp>
        <p:nvSpPr>
          <p:cNvPr id="10" name="Slide Number Placeholder 5"/>
          <p:cNvSpPr>
            <a:spLocks noGrp="1"/>
          </p:cNvSpPr>
          <p:nvPr>
            <p:ph type="sldNum" sz="quarter" idx="12"/>
          </p:nvPr>
        </p:nvSpPr>
        <p:spPr/>
        <p:txBody>
          <a:bodyPr/>
          <a:lstStyle>
            <a:lvl1pPr>
              <a:defRPr/>
            </a:lvl1pPr>
          </a:lstStyle>
          <a:p>
            <a:pPr>
              <a:defRPr/>
            </a:pPr>
            <a:fld id="{C4D83B3D-D8F2-4CA2-9C94-DD82CF651571}"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1"/>
          <p:cNvPicPr>
            <a:picLocks noChangeAspect="1" noChangeArrowheads="1"/>
          </p:cNvPicPr>
          <p:nvPr userDrawn="1"/>
        </p:nvPicPr>
        <p:blipFill>
          <a:blip r:embed="rId2">
            <a:lum bright="-2000" contrast="4000"/>
          </a:blip>
          <a:srcRect/>
          <a:stretch>
            <a:fillRect/>
          </a:stretch>
        </p:blipFill>
        <p:spPr bwMode="auto">
          <a:xfrm>
            <a:off x="0" y="0"/>
            <a:ext cx="9144000" cy="3429000"/>
          </a:xfrm>
          <a:prstGeom prst="rect">
            <a:avLst/>
          </a:prstGeom>
          <a:noFill/>
          <a:ln w="9525">
            <a:noFill/>
            <a:miter lim="800000"/>
            <a:headEnd/>
            <a:tailEnd/>
          </a:ln>
        </p:spPr>
      </p:pic>
      <p:pic>
        <p:nvPicPr>
          <p:cNvPr id="5" name="Picture 7" descr="Untitled-2 copy（半透明）xiao.gif"/>
          <p:cNvPicPr>
            <a:picLocks noChangeAspect="1"/>
          </p:cNvPicPr>
          <p:nvPr userDrawn="1"/>
        </p:nvPicPr>
        <p:blipFill>
          <a:blip r:embed="rId3"/>
          <a:srcRect l="10938" t="10101" r="10938" b="10100"/>
          <a:stretch>
            <a:fillRect/>
          </a:stretch>
        </p:blipFill>
        <p:spPr bwMode="auto">
          <a:xfrm>
            <a:off x="8220075" y="60325"/>
            <a:ext cx="800100" cy="801688"/>
          </a:xfrm>
          <a:prstGeom prst="rect">
            <a:avLst/>
          </a:prstGeom>
          <a:noFill/>
          <a:ln w="9525">
            <a:noFill/>
            <a:miter lim="800000"/>
            <a:headEnd/>
            <a:tailEnd/>
          </a:ln>
        </p:spPr>
      </p:pic>
      <p:sp>
        <p:nvSpPr>
          <p:cNvPr id="6" name="TextBox 9"/>
          <p:cNvSpPr txBox="1"/>
          <p:nvPr userDrawn="1"/>
        </p:nvSpPr>
        <p:spPr>
          <a:xfrm>
            <a:off x="5508625" y="188913"/>
            <a:ext cx="2663825" cy="461962"/>
          </a:xfrm>
          <a:prstGeom prst="rect">
            <a:avLst/>
          </a:prstGeom>
          <a:noFill/>
        </p:spPr>
        <p:txBody>
          <a:bodyPr>
            <a:spAutoFit/>
          </a:bodyPr>
          <a:lstStyle/>
          <a:p>
            <a:pPr algn="r">
              <a:defRPr/>
            </a:pPr>
            <a:r>
              <a:rPr lang="en-US" altLang="zh-CN" sz="1200" b="1"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Center for Energy Economics and Strategy Studies</a:t>
            </a:r>
            <a:endParaRPr lang="zh-CN" altLang="en-US" sz="1200" b="1" dirty="0">
              <a:solidFill>
                <a:schemeClr val="bg1"/>
              </a:solidFill>
              <a:effectLst>
                <a:outerShdw blurRad="38100" dist="38100" dir="2700000" algn="tl">
                  <a:srgbClr val="000000">
                    <a:alpha val="43137"/>
                  </a:srgbClr>
                </a:outerShdw>
              </a:effectLst>
              <a:latin typeface="Tahoma" pitchFamily="34" charset="0"/>
              <a:ea typeface="宋体" pitchFamily="2" charset="-122"/>
              <a:cs typeface="Tahoma" pitchFamily="34"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C7C091E2-B2F5-40F5-92B9-41797CDB04CB}" type="datetimeFigureOut">
              <a:rPr lang="zh-CN" altLang="en-US"/>
              <a:pPr>
                <a:defRPr/>
              </a:pPr>
              <a:t>2015/5/28</a:t>
            </a:fld>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AF99E0FD-145C-45B5-A420-059D74546F7B}"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Arrow Connector 7"/>
          <p:cNvCxnSpPr/>
          <p:nvPr userDrawn="1"/>
        </p:nvCxnSpPr>
        <p:spPr>
          <a:xfrm>
            <a:off x="179512" y="836712"/>
            <a:ext cx="7920880" cy="1588"/>
          </a:xfrm>
          <a:prstGeom prst="straightConnector1">
            <a:avLst/>
          </a:prstGeom>
          <a:ln w="28575">
            <a:gradFill flip="none" rotWithShape="1">
              <a:gsLst>
                <a:gs pos="0">
                  <a:srgbClr val="C00000"/>
                </a:gs>
                <a:gs pos="50000">
                  <a:srgbClr val="FF0000"/>
                </a:gs>
                <a:gs pos="100000">
                  <a:srgbClr val="FFC000"/>
                </a:gs>
              </a:gsLst>
              <a:lin ang="0" scaled="1"/>
              <a:tileRect/>
            </a:gradFill>
            <a:headEnd type="oval" w="sm" len="sm"/>
            <a:tailEnd type="stealth" w="med" len="lg"/>
          </a:ln>
          <a:effectLst>
            <a:outerShdw blurRad="38100" dist="25400" dir="2700000" algn="tl" rotWithShape="0">
              <a:schemeClr val="tx2">
                <a:alpha val="50000"/>
              </a:scheme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Date Placeholder 4"/>
          <p:cNvSpPr>
            <a:spLocks noGrp="1"/>
          </p:cNvSpPr>
          <p:nvPr>
            <p:ph type="dt" sz="half" idx="10"/>
          </p:nvPr>
        </p:nvSpPr>
        <p:spPr/>
        <p:txBody>
          <a:bodyPr/>
          <a:lstStyle>
            <a:lvl1pPr>
              <a:defRPr/>
            </a:lvl1pPr>
          </a:lstStyle>
          <a:p>
            <a:pPr>
              <a:defRPr/>
            </a:pPr>
            <a:fld id="{E94EC830-B388-4FA2-9354-D40902533B99}" type="datetimeFigureOut">
              <a:rPr lang="zh-CN" altLang="en-US"/>
              <a:pPr>
                <a:defRPr/>
              </a:pPr>
              <a:t>2015/5/28</a:t>
            </a:fld>
            <a:endParaRPr lang="zh-CN" altLang="en-US"/>
          </a:p>
        </p:txBody>
      </p:sp>
      <p:sp>
        <p:nvSpPr>
          <p:cNvPr id="7" name="Footer Placeholder 5"/>
          <p:cNvSpPr>
            <a:spLocks noGrp="1"/>
          </p:cNvSpPr>
          <p:nvPr>
            <p:ph type="ftr" sz="quarter" idx="11"/>
          </p:nvPr>
        </p:nvSpPr>
        <p:spPr/>
        <p:txBody>
          <a:bodyPr/>
          <a:lstStyle>
            <a:lvl1pPr>
              <a:defRPr/>
            </a:lvl1pPr>
          </a:lstStyle>
          <a:p>
            <a:pPr>
              <a:defRPr/>
            </a:pPr>
            <a:endParaRPr lang="zh-CN" altLang="en-US"/>
          </a:p>
        </p:txBody>
      </p:sp>
      <p:sp>
        <p:nvSpPr>
          <p:cNvPr id="8" name="Slide Number Placeholder 6"/>
          <p:cNvSpPr>
            <a:spLocks noGrp="1"/>
          </p:cNvSpPr>
          <p:nvPr>
            <p:ph type="sldNum" sz="quarter" idx="12"/>
          </p:nvPr>
        </p:nvSpPr>
        <p:spPr/>
        <p:txBody>
          <a:bodyPr/>
          <a:lstStyle>
            <a:lvl1pPr>
              <a:defRPr/>
            </a:lvl1pPr>
          </a:lstStyle>
          <a:p>
            <a:pPr>
              <a:defRPr/>
            </a:pPr>
            <a:fld id="{B94A79E7-3CB6-49A8-9C56-F21B46DB4FEA}"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Arrow Connector 9"/>
          <p:cNvCxnSpPr/>
          <p:nvPr userDrawn="1"/>
        </p:nvCxnSpPr>
        <p:spPr>
          <a:xfrm>
            <a:off x="179512" y="836712"/>
            <a:ext cx="7920880" cy="1588"/>
          </a:xfrm>
          <a:prstGeom prst="straightConnector1">
            <a:avLst/>
          </a:prstGeom>
          <a:ln w="28575">
            <a:gradFill flip="none" rotWithShape="1">
              <a:gsLst>
                <a:gs pos="0">
                  <a:srgbClr val="C00000"/>
                </a:gs>
                <a:gs pos="50000">
                  <a:srgbClr val="FF0000"/>
                </a:gs>
                <a:gs pos="100000">
                  <a:srgbClr val="FFC000"/>
                </a:gs>
              </a:gsLst>
              <a:lin ang="0" scaled="1"/>
              <a:tileRect/>
            </a:gradFill>
            <a:headEnd type="oval" w="sm" len="sm"/>
            <a:tailEnd type="stealth" w="med" len="lg"/>
          </a:ln>
          <a:effectLst>
            <a:outerShdw blurRad="38100" dist="25400" dir="2700000" algn="tl" rotWithShape="0">
              <a:schemeClr val="tx2">
                <a:alpha val="50000"/>
              </a:scheme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8" name="Date Placeholder 6"/>
          <p:cNvSpPr>
            <a:spLocks noGrp="1"/>
          </p:cNvSpPr>
          <p:nvPr>
            <p:ph type="dt" sz="half" idx="10"/>
          </p:nvPr>
        </p:nvSpPr>
        <p:spPr/>
        <p:txBody>
          <a:bodyPr/>
          <a:lstStyle>
            <a:lvl1pPr>
              <a:defRPr/>
            </a:lvl1pPr>
          </a:lstStyle>
          <a:p>
            <a:pPr>
              <a:defRPr/>
            </a:pPr>
            <a:fld id="{649A7105-804A-4CE6-A54A-B866A06D71C6}" type="datetimeFigureOut">
              <a:rPr lang="zh-CN" altLang="en-US"/>
              <a:pPr>
                <a:defRPr/>
              </a:pPr>
              <a:t>2015/5/28</a:t>
            </a:fld>
            <a:endParaRPr lang="zh-CN" altLang="en-US"/>
          </a:p>
        </p:txBody>
      </p:sp>
      <p:sp>
        <p:nvSpPr>
          <p:cNvPr id="9" name="Footer Placeholder 7"/>
          <p:cNvSpPr>
            <a:spLocks noGrp="1"/>
          </p:cNvSpPr>
          <p:nvPr>
            <p:ph type="ftr" sz="quarter" idx="11"/>
          </p:nvPr>
        </p:nvSpPr>
        <p:spPr/>
        <p:txBody>
          <a:bodyPr/>
          <a:lstStyle>
            <a:lvl1pPr>
              <a:defRPr/>
            </a:lvl1pPr>
          </a:lstStyle>
          <a:p>
            <a:pPr>
              <a:defRPr/>
            </a:pPr>
            <a:endParaRPr lang="zh-CN" altLang="en-US"/>
          </a:p>
        </p:txBody>
      </p:sp>
      <p:sp>
        <p:nvSpPr>
          <p:cNvPr id="10" name="Slide Number Placeholder 8"/>
          <p:cNvSpPr>
            <a:spLocks noGrp="1"/>
          </p:cNvSpPr>
          <p:nvPr>
            <p:ph type="sldNum" sz="quarter" idx="12"/>
          </p:nvPr>
        </p:nvSpPr>
        <p:spPr/>
        <p:txBody>
          <a:bodyPr/>
          <a:lstStyle>
            <a:lvl1pPr>
              <a:defRPr/>
            </a:lvl1pPr>
          </a:lstStyle>
          <a:p>
            <a:pPr>
              <a:defRPr/>
            </a:pPr>
            <a:fld id="{358E33ED-419D-482E-AF4C-B8DBB46CFB88}"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Arrow Connector 5"/>
          <p:cNvCxnSpPr/>
          <p:nvPr userDrawn="1"/>
        </p:nvCxnSpPr>
        <p:spPr>
          <a:xfrm>
            <a:off x="179512" y="836712"/>
            <a:ext cx="7920880" cy="1588"/>
          </a:xfrm>
          <a:prstGeom prst="straightConnector1">
            <a:avLst/>
          </a:prstGeom>
          <a:ln w="28575">
            <a:gradFill flip="none" rotWithShape="1">
              <a:gsLst>
                <a:gs pos="0">
                  <a:srgbClr val="C00000"/>
                </a:gs>
                <a:gs pos="50000">
                  <a:srgbClr val="FF0000"/>
                </a:gs>
                <a:gs pos="100000">
                  <a:srgbClr val="FFC000"/>
                </a:gs>
              </a:gsLst>
              <a:lin ang="0" scaled="1"/>
              <a:tileRect/>
            </a:gradFill>
            <a:headEnd type="oval" w="sm" len="sm"/>
            <a:tailEnd type="stealth" w="med" len="lg"/>
          </a:ln>
          <a:effectLst>
            <a:outerShdw blurRad="38100" dist="25400" dir="2700000" algn="tl" rotWithShape="0">
              <a:schemeClr val="tx2">
                <a:alpha val="50000"/>
              </a:scheme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4" name="Date Placeholder 2"/>
          <p:cNvSpPr>
            <a:spLocks noGrp="1"/>
          </p:cNvSpPr>
          <p:nvPr>
            <p:ph type="dt" sz="half" idx="10"/>
          </p:nvPr>
        </p:nvSpPr>
        <p:spPr/>
        <p:txBody>
          <a:bodyPr/>
          <a:lstStyle>
            <a:lvl1pPr>
              <a:defRPr/>
            </a:lvl1pPr>
          </a:lstStyle>
          <a:p>
            <a:pPr>
              <a:defRPr/>
            </a:pPr>
            <a:fld id="{8A22B1AB-FCF5-436C-8EAA-D8F98122F3EE}" type="datetimeFigureOut">
              <a:rPr lang="zh-CN" altLang="en-US"/>
              <a:pPr>
                <a:defRPr/>
              </a:pPr>
              <a:t>2015/5/28</a:t>
            </a:fld>
            <a:endParaRPr lang="zh-CN" altLang="en-US"/>
          </a:p>
        </p:txBody>
      </p:sp>
      <p:sp>
        <p:nvSpPr>
          <p:cNvPr id="5" name="Footer Placeholder 3"/>
          <p:cNvSpPr>
            <a:spLocks noGrp="1"/>
          </p:cNvSpPr>
          <p:nvPr>
            <p:ph type="ftr" sz="quarter" idx="11"/>
          </p:nvPr>
        </p:nvSpPr>
        <p:spPr/>
        <p:txBody>
          <a:bodyPr/>
          <a:lstStyle>
            <a:lvl1pPr>
              <a:defRPr/>
            </a:lvl1pPr>
          </a:lstStyle>
          <a:p>
            <a:pPr>
              <a:defRPr/>
            </a:pPr>
            <a:endParaRPr lang="zh-CN" altLang="en-US"/>
          </a:p>
        </p:txBody>
      </p:sp>
      <p:sp>
        <p:nvSpPr>
          <p:cNvPr id="6" name="Slide Number Placeholder 4"/>
          <p:cNvSpPr>
            <a:spLocks noGrp="1"/>
          </p:cNvSpPr>
          <p:nvPr>
            <p:ph type="sldNum" sz="quarter" idx="12"/>
          </p:nvPr>
        </p:nvSpPr>
        <p:spPr/>
        <p:txBody>
          <a:bodyPr/>
          <a:lstStyle>
            <a:lvl1pPr>
              <a:defRPr/>
            </a:lvl1pPr>
          </a:lstStyle>
          <a:p>
            <a:pPr>
              <a:defRPr/>
            </a:pPr>
            <a:fld id="{67DC8709-C6A5-44D4-8751-27AC83025E5A}"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Arrow Connector 4"/>
          <p:cNvCxnSpPr/>
          <p:nvPr userDrawn="1"/>
        </p:nvCxnSpPr>
        <p:spPr>
          <a:xfrm>
            <a:off x="179512" y="836712"/>
            <a:ext cx="7920880" cy="1588"/>
          </a:xfrm>
          <a:prstGeom prst="straightConnector1">
            <a:avLst/>
          </a:prstGeom>
          <a:ln w="28575">
            <a:gradFill flip="none" rotWithShape="1">
              <a:gsLst>
                <a:gs pos="0">
                  <a:srgbClr val="C00000"/>
                </a:gs>
                <a:gs pos="50000">
                  <a:srgbClr val="FF0000"/>
                </a:gs>
                <a:gs pos="100000">
                  <a:srgbClr val="FFC000"/>
                </a:gs>
              </a:gsLst>
              <a:lin ang="0" scaled="1"/>
              <a:tileRect/>
            </a:gradFill>
            <a:headEnd type="oval" w="sm" len="sm"/>
            <a:tailEnd type="stealth" w="med" len="lg"/>
          </a:ln>
          <a:effectLst>
            <a:outerShdw blurRad="38100" dist="25400" dir="2700000" algn="tl" rotWithShape="0">
              <a:schemeClr val="tx2">
                <a:alpha val="50000"/>
              </a:schemeClr>
            </a:outerShdw>
          </a:effectLst>
        </p:spPr>
        <p:style>
          <a:lnRef idx="1">
            <a:schemeClr val="accent1"/>
          </a:lnRef>
          <a:fillRef idx="0">
            <a:schemeClr val="accent1"/>
          </a:fillRef>
          <a:effectRef idx="0">
            <a:schemeClr val="accent1"/>
          </a:effectRef>
          <a:fontRef idx="minor">
            <a:schemeClr val="tx1"/>
          </a:fontRef>
        </p:style>
      </p:cxnSp>
      <p:sp>
        <p:nvSpPr>
          <p:cNvPr id="3" name="Date Placeholder 1"/>
          <p:cNvSpPr>
            <a:spLocks noGrp="1"/>
          </p:cNvSpPr>
          <p:nvPr>
            <p:ph type="dt" sz="half" idx="10"/>
          </p:nvPr>
        </p:nvSpPr>
        <p:spPr/>
        <p:txBody>
          <a:bodyPr/>
          <a:lstStyle>
            <a:lvl1pPr>
              <a:defRPr/>
            </a:lvl1pPr>
          </a:lstStyle>
          <a:p>
            <a:pPr>
              <a:defRPr/>
            </a:pPr>
            <a:fld id="{5F56352F-7B29-467C-8E6A-A4B1A87BF55C}" type="datetimeFigureOut">
              <a:rPr lang="zh-CN" altLang="en-US"/>
              <a:pPr>
                <a:defRPr/>
              </a:pPr>
              <a:t>2015/5/28</a:t>
            </a:fld>
            <a:endParaRPr lang="zh-CN" altLang="en-US"/>
          </a:p>
        </p:txBody>
      </p:sp>
      <p:sp>
        <p:nvSpPr>
          <p:cNvPr id="4" name="Footer Placeholder 2"/>
          <p:cNvSpPr>
            <a:spLocks noGrp="1"/>
          </p:cNvSpPr>
          <p:nvPr>
            <p:ph type="ftr" sz="quarter" idx="11"/>
          </p:nvPr>
        </p:nvSpPr>
        <p:spPr/>
        <p:txBody>
          <a:bodyPr/>
          <a:lstStyle>
            <a:lvl1pPr>
              <a:defRPr/>
            </a:lvl1pPr>
          </a:lstStyle>
          <a:p>
            <a:pPr>
              <a:defRPr/>
            </a:pPr>
            <a:endParaRPr lang="zh-CN" altLang="en-US"/>
          </a:p>
        </p:txBody>
      </p:sp>
      <p:sp>
        <p:nvSpPr>
          <p:cNvPr id="5" name="Slide Number Placeholder 3"/>
          <p:cNvSpPr>
            <a:spLocks noGrp="1"/>
          </p:cNvSpPr>
          <p:nvPr>
            <p:ph type="sldNum" sz="quarter" idx="12"/>
          </p:nvPr>
        </p:nvSpPr>
        <p:spPr/>
        <p:txBody>
          <a:bodyPr/>
          <a:lstStyle>
            <a:lvl1pPr>
              <a:defRPr/>
            </a:lvl1pPr>
          </a:lstStyle>
          <a:p>
            <a:pPr>
              <a:defRPr/>
            </a:pPr>
            <a:fld id="{952786CC-51E9-46B0-9D59-99A4E2718373}"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Arrow Connector 7"/>
          <p:cNvCxnSpPr/>
          <p:nvPr userDrawn="1"/>
        </p:nvCxnSpPr>
        <p:spPr>
          <a:xfrm>
            <a:off x="179512" y="836712"/>
            <a:ext cx="7920880" cy="1588"/>
          </a:xfrm>
          <a:prstGeom prst="straightConnector1">
            <a:avLst/>
          </a:prstGeom>
          <a:ln w="28575">
            <a:gradFill flip="none" rotWithShape="1">
              <a:gsLst>
                <a:gs pos="0">
                  <a:srgbClr val="C00000"/>
                </a:gs>
                <a:gs pos="50000">
                  <a:srgbClr val="FF0000"/>
                </a:gs>
                <a:gs pos="100000">
                  <a:srgbClr val="FFC000"/>
                </a:gs>
              </a:gsLst>
              <a:lin ang="0" scaled="1"/>
              <a:tileRect/>
            </a:gradFill>
            <a:headEnd type="oval" w="sm" len="sm"/>
            <a:tailEnd type="stealth" w="med" len="lg"/>
          </a:ln>
          <a:effectLst>
            <a:outerShdw blurRad="38100" dist="25400" dir="2700000" algn="tl" rotWithShape="0">
              <a:schemeClr val="tx2">
                <a:alpha val="50000"/>
              </a:scheme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67544" y="908720"/>
            <a:ext cx="3008313" cy="946026"/>
          </a:xfrm>
        </p:spPr>
        <p:txBody>
          <a:bodyPr anchor="b"/>
          <a:lstStyle>
            <a:lvl1pPr algn="l">
              <a:defRPr sz="2000" b="1"/>
            </a:lvl1pPr>
          </a:lstStyle>
          <a:p>
            <a:r>
              <a:rPr lang="en-US" altLang="zh-CN" dirty="0" smtClean="0"/>
              <a:t>Click to edit Master title style</a:t>
            </a:r>
            <a:endParaRPr lang="zh-CN" altLang="en-US" dirty="0"/>
          </a:p>
        </p:txBody>
      </p:sp>
      <p:sp>
        <p:nvSpPr>
          <p:cNvPr id="3" name="Content Placeholder 2"/>
          <p:cNvSpPr>
            <a:spLocks noGrp="1"/>
          </p:cNvSpPr>
          <p:nvPr>
            <p:ph idx="1"/>
          </p:nvPr>
        </p:nvSpPr>
        <p:spPr>
          <a:xfrm>
            <a:off x="3575050" y="908720"/>
            <a:ext cx="5111750" cy="52174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844824"/>
            <a:ext cx="3008313" cy="42813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dirty="0"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2FD5654F-9BCA-44E6-A178-46E1C071DD78}" type="datetimeFigureOut">
              <a:rPr lang="zh-CN" altLang="en-US"/>
              <a:pPr>
                <a:defRPr/>
              </a:pPr>
              <a:t>2015/5/28</a:t>
            </a:fld>
            <a:endParaRPr lang="zh-CN" altLang="en-US"/>
          </a:p>
        </p:txBody>
      </p:sp>
      <p:sp>
        <p:nvSpPr>
          <p:cNvPr id="7" name="Footer Placeholder 5"/>
          <p:cNvSpPr>
            <a:spLocks noGrp="1"/>
          </p:cNvSpPr>
          <p:nvPr>
            <p:ph type="ftr" sz="quarter" idx="11"/>
          </p:nvPr>
        </p:nvSpPr>
        <p:spPr/>
        <p:txBody>
          <a:bodyPr/>
          <a:lstStyle>
            <a:lvl1pPr>
              <a:defRPr/>
            </a:lvl1pPr>
          </a:lstStyle>
          <a:p>
            <a:pPr>
              <a:defRPr/>
            </a:pPr>
            <a:endParaRPr lang="zh-CN" altLang="en-US"/>
          </a:p>
        </p:txBody>
      </p:sp>
      <p:sp>
        <p:nvSpPr>
          <p:cNvPr id="8" name="Slide Number Placeholder 6"/>
          <p:cNvSpPr>
            <a:spLocks noGrp="1"/>
          </p:cNvSpPr>
          <p:nvPr>
            <p:ph type="sldNum" sz="quarter" idx="12"/>
          </p:nvPr>
        </p:nvSpPr>
        <p:spPr/>
        <p:txBody>
          <a:bodyPr/>
          <a:lstStyle>
            <a:lvl1pPr>
              <a:defRPr/>
            </a:lvl1pPr>
          </a:lstStyle>
          <a:p>
            <a:pPr>
              <a:defRPr/>
            </a:pPr>
            <a:fld id="{C223B9E3-77AE-4640-8409-4579678C040F}"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Arrow Connector 7"/>
          <p:cNvCxnSpPr/>
          <p:nvPr userDrawn="1"/>
        </p:nvCxnSpPr>
        <p:spPr>
          <a:xfrm>
            <a:off x="179512" y="836712"/>
            <a:ext cx="7920880" cy="1588"/>
          </a:xfrm>
          <a:prstGeom prst="straightConnector1">
            <a:avLst/>
          </a:prstGeom>
          <a:ln w="28575">
            <a:gradFill flip="none" rotWithShape="1">
              <a:gsLst>
                <a:gs pos="0">
                  <a:srgbClr val="C00000"/>
                </a:gs>
                <a:gs pos="50000">
                  <a:srgbClr val="FF0000"/>
                </a:gs>
                <a:gs pos="100000">
                  <a:srgbClr val="FFC000"/>
                </a:gs>
              </a:gsLst>
              <a:lin ang="0" scaled="1"/>
              <a:tileRect/>
            </a:gradFill>
            <a:headEnd type="oval" w="sm" len="sm"/>
            <a:tailEnd type="stealth" w="med" len="lg"/>
          </a:ln>
          <a:effectLst>
            <a:outerShdw blurRad="38100" dist="25400" dir="2700000" algn="tl" rotWithShape="0">
              <a:schemeClr val="tx2">
                <a:alpha val="50000"/>
              </a:scheme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908719"/>
            <a:ext cx="5486400" cy="381885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EF914ADF-645A-44C1-8A48-F3E4CD00117B}" type="datetimeFigureOut">
              <a:rPr lang="zh-CN" altLang="en-US"/>
              <a:pPr>
                <a:defRPr/>
              </a:pPr>
              <a:t>2015/5/28</a:t>
            </a:fld>
            <a:endParaRPr lang="zh-CN" altLang="en-US"/>
          </a:p>
        </p:txBody>
      </p:sp>
      <p:sp>
        <p:nvSpPr>
          <p:cNvPr id="7" name="Footer Placeholder 5"/>
          <p:cNvSpPr>
            <a:spLocks noGrp="1"/>
          </p:cNvSpPr>
          <p:nvPr>
            <p:ph type="ftr" sz="quarter" idx="11"/>
          </p:nvPr>
        </p:nvSpPr>
        <p:spPr/>
        <p:txBody>
          <a:bodyPr/>
          <a:lstStyle>
            <a:lvl1pPr>
              <a:defRPr/>
            </a:lvl1pPr>
          </a:lstStyle>
          <a:p>
            <a:pPr>
              <a:defRPr/>
            </a:pPr>
            <a:endParaRPr lang="zh-CN" altLang="en-US"/>
          </a:p>
        </p:txBody>
      </p:sp>
      <p:sp>
        <p:nvSpPr>
          <p:cNvPr id="8" name="Slide Number Placeholder 6"/>
          <p:cNvSpPr>
            <a:spLocks noGrp="1"/>
          </p:cNvSpPr>
          <p:nvPr>
            <p:ph type="sldNum" sz="quarter" idx="12"/>
          </p:nvPr>
        </p:nvSpPr>
        <p:spPr/>
        <p:txBody>
          <a:bodyPr/>
          <a:lstStyle>
            <a:lvl1pPr>
              <a:defRPr/>
            </a:lvl1pPr>
          </a:lstStyle>
          <a:p>
            <a:pPr>
              <a:defRPr/>
            </a:pPr>
            <a:fld id="{A493273D-E7F3-460A-AB7D-18A37989C347}"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15888"/>
            <a:ext cx="7488237" cy="720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zh-CN" altLang="en-US" smtClean="0"/>
          </a:p>
        </p:txBody>
      </p:sp>
      <p:sp>
        <p:nvSpPr>
          <p:cNvPr id="1027" name="Text Placeholder 2"/>
          <p:cNvSpPr>
            <a:spLocks noGrp="1"/>
          </p:cNvSpPr>
          <p:nvPr>
            <p:ph type="body" idx="1"/>
          </p:nvPr>
        </p:nvSpPr>
        <p:spPr bwMode="auto">
          <a:xfrm>
            <a:off x="457200" y="1052513"/>
            <a:ext cx="8229600" cy="5073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defRPr>
            </a:lvl1pPr>
          </a:lstStyle>
          <a:p>
            <a:pPr>
              <a:defRPr/>
            </a:pPr>
            <a:fld id="{03F91865-99D2-4597-B91C-59D9F46FC6B1}" type="datetimeFigureOut">
              <a:rPr lang="zh-CN" altLang="en-US"/>
              <a:pPr>
                <a:defRPr/>
              </a:pPr>
              <a:t>2015/5/28</a:t>
            </a:fld>
            <a:endParaRPr lang="zh-CN"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mn-ea"/>
              </a:defRPr>
            </a:lvl1pPr>
          </a:lstStyle>
          <a:p>
            <a:pPr>
              <a:defRPr/>
            </a:pPr>
            <a:fld id="{17F1C9B8-512B-47EA-9BD9-1BC67C79EA89}"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rtl="0" eaLnBrk="0" fontAlgn="base" hangingPunct="0">
        <a:spcBef>
          <a:spcPct val="0"/>
        </a:spcBef>
        <a:spcAft>
          <a:spcPct val="0"/>
        </a:spcAft>
        <a:defRPr sz="3600" kern="1200">
          <a:solidFill>
            <a:schemeClr val="tx1"/>
          </a:solidFill>
          <a:latin typeface="+mj-lt"/>
          <a:ea typeface="+mj-ea"/>
          <a:cs typeface="仿宋"/>
        </a:defRPr>
      </a:lvl1pPr>
      <a:lvl2pPr algn="l" rtl="0" eaLnBrk="0" fontAlgn="base" hangingPunct="0">
        <a:spcBef>
          <a:spcPct val="0"/>
        </a:spcBef>
        <a:spcAft>
          <a:spcPct val="0"/>
        </a:spcAft>
        <a:defRPr sz="3600">
          <a:solidFill>
            <a:schemeClr val="tx1"/>
          </a:solidFill>
          <a:latin typeface="Tw Cen MT"/>
          <a:ea typeface="仿宋"/>
          <a:cs typeface="仿宋"/>
        </a:defRPr>
      </a:lvl2pPr>
      <a:lvl3pPr algn="l" rtl="0" eaLnBrk="0" fontAlgn="base" hangingPunct="0">
        <a:spcBef>
          <a:spcPct val="0"/>
        </a:spcBef>
        <a:spcAft>
          <a:spcPct val="0"/>
        </a:spcAft>
        <a:defRPr sz="3600">
          <a:solidFill>
            <a:schemeClr val="tx1"/>
          </a:solidFill>
          <a:latin typeface="Tw Cen MT"/>
          <a:ea typeface="仿宋"/>
          <a:cs typeface="仿宋"/>
        </a:defRPr>
      </a:lvl3pPr>
      <a:lvl4pPr algn="l" rtl="0" eaLnBrk="0" fontAlgn="base" hangingPunct="0">
        <a:spcBef>
          <a:spcPct val="0"/>
        </a:spcBef>
        <a:spcAft>
          <a:spcPct val="0"/>
        </a:spcAft>
        <a:defRPr sz="3600">
          <a:solidFill>
            <a:schemeClr val="tx1"/>
          </a:solidFill>
          <a:latin typeface="Tw Cen MT"/>
          <a:ea typeface="仿宋"/>
          <a:cs typeface="仿宋"/>
        </a:defRPr>
      </a:lvl4pPr>
      <a:lvl5pPr algn="l" rtl="0" eaLnBrk="0" fontAlgn="base" hangingPunct="0">
        <a:spcBef>
          <a:spcPct val="0"/>
        </a:spcBef>
        <a:spcAft>
          <a:spcPct val="0"/>
        </a:spcAft>
        <a:defRPr sz="3600">
          <a:solidFill>
            <a:schemeClr val="tx1"/>
          </a:solidFill>
          <a:latin typeface="Tw Cen MT"/>
          <a:ea typeface="仿宋"/>
          <a:cs typeface="仿宋"/>
        </a:defRPr>
      </a:lvl5pPr>
      <a:lvl6pPr marL="457200" algn="l" rtl="0" fontAlgn="base">
        <a:spcBef>
          <a:spcPct val="0"/>
        </a:spcBef>
        <a:spcAft>
          <a:spcPct val="0"/>
        </a:spcAft>
        <a:defRPr sz="3600">
          <a:solidFill>
            <a:schemeClr val="tx1"/>
          </a:solidFill>
          <a:latin typeface="Calibri" pitchFamily="34" charset="0"/>
          <a:ea typeface="宋体" pitchFamily="2" charset="-122"/>
        </a:defRPr>
      </a:lvl6pPr>
      <a:lvl7pPr marL="914400" algn="l" rtl="0" fontAlgn="base">
        <a:spcBef>
          <a:spcPct val="0"/>
        </a:spcBef>
        <a:spcAft>
          <a:spcPct val="0"/>
        </a:spcAft>
        <a:defRPr sz="3600">
          <a:solidFill>
            <a:schemeClr val="tx1"/>
          </a:solidFill>
          <a:latin typeface="Calibri" pitchFamily="34" charset="0"/>
          <a:ea typeface="宋体" pitchFamily="2" charset="-122"/>
        </a:defRPr>
      </a:lvl7pPr>
      <a:lvl8pPr marL="1371600" algn="l" rtl="0" fontAlgn="base">
        <a:spcBef>
          <a:spcPct val="0"/>
        </a:spcBef>
        <a:spcAft>
          <a:spcPct val="0"/>
        </a:spcAft>
        <a:defRPr sz="3600">
          <a:solidFill>
            <a:schemeClr val="tx1"/>
          </a:solidFill>
          <a:latin typeface="Calibri" pitchFamily="34" charset="0"/>
          <a:ea typeface="宋体" pitchFamily="2" charset="-122"/>
        </a:defRPr>
      </a:lvl8pPr>
      <a:lvl9pPr marL="1828800" algn="l" rtl="0" fontAlgn="base">
        <a:spcBef>
          <a:spcPct val="0"/>
        </a:spcBef>
        <a:spcAft>
          <a:spcPct val="0"/>
        </a:spcAft>
        <a:defRPr sz="36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仿宋"/>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仿宋"/>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仿宋"/>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仿宋"/>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仿宋"/>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8.xml"/><Relationship Id="rId16" Type="http://schemas.openxmlformats.org/officeDocument/2006/relationships/diagramColors" Target="../diagrams/colors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feld 3"/>
          <p:cNvSpPr txBox="1">
            <a:spLocks noChangeArrowheads="1"/>
          </p:cNvSpPr>
          <p:nvPr/>
        </p:nvSpPr>
        <p:spPr bwMode="auto">
          <a:xfrm>
            <a:off x="323528" y="4076700"/>
            <a:ext cx="7993385" cy="2246769"/>
          </a:xfrm>
          <a:prstGeom prst="rect">
            <a:avLst/>
          </a:prstGeom>
          <a:noFill/>
          <a:ln w="9525">
            <a:noFill/>
            <a:miter lim="800000"/>
            <a:headEnd/>
            <a:tailEnd/>
          </a:ln>
        </p:spPr>
        <p:txBody>
          <a:bodyPr wrap="square">
            <a:spAutoFit/>
          </a:bodyPr>
          <a:lstStyle/>
          <a:p>
            <a:pPr algn="r"/>
            <a:r>
              <a:rPr lang="en-US" altLang="zh-CN" sz="2000" b="1" dirty="0">
                <a:latin typeface="Times New Roman" pitchFamily="18" charset="0"/>
                <a:ea typeface="仿宋"/>
                <a:cs typeface="Times New Roman" pitchFamily="18" charset="0"/>
              </a:rPr>
              <a:t>Wu </a:t>
            </a:r>
            <a:r>
              <a:rPr lang="en-US" altLang="zh-CN" sz="2000" b="1" dirty="0" err="1">
                <a:latin typeface="Times New Roman" pitchFamily="18" charset="0"/>
                <a:ea typeface="仿宋"/>
                <a:cs typeface="Times New Roman" pitchFamily="18" charset="0"/>
              </a:rPr>
              <a:t>Libo</a:t>
            </a:r>
            <a:endParaRPr lang="en-US" altLang="zh-CN" sz="2000" b="1" dirty="0">
              <a:latin typeface="Times New Roman" pitchFamily="18" charset="0"/>
              <a:ea typeface="仿宋"/>
              <a:cs typeface="Times New Roman" pitchFamily="18" charset="0"/>
            </a:endParaRPr>
          </a:p>
          <a:p>
            <a:pPr algn="r"/>
            <a:endParaRPr lang="en-US" altLang="zh-CN" sz="2000" b="1" dirty="0">
              <a:latin typeface="Times New Roman" pitchFamily="18" charset="0"/>
              <a:ea typeface="仿宋"/>
              <a:cs typeface="Times New Roman" pitchFamily="18" charset="0"/>
            </a:endParaRPr>
          </a:p>
          <a:p>
            <a:pPr algn="r"/>
            <a:r>
              <a:rPr lang="en-US" altLang="zh-CN" sz="2000" b="1" dirty="0">
                <a:latin typeface="Times New Roman" pitchFamily="18" charset="0"/>
                <a:ea typeface="仿宋"/>
                <a:cs typeface="Times New Roman" pitchFamily="18" charset="0"/>
              </a:rPr>
              <a:t>Professor, Doctoral Advisor, School of Economics, </a:t>
            </a:r>
            <a:r>
              <a:rPr lang="en-US" altLang="zh-CN" sz="2000" b="1" dirty="0" err="1">
                <a:latin typeface="Times New Roman" pitchFamily="18" charset="0"/>
                <a:ea typeface="仿宋"/>
                <a:cs typeface="Times New Roman" pitchFamily="18" charset="0"/>
              </a:rPr>
              <a:t>Fudan</a:t>
            </a:r>
            <a:r>
              <a:rPr lang="en-US" altLang="zh-CN" sz="2000" b="1" dirty="0">
                <a:latin typeface="Times New Roman" pitchFamily="18" charset="0"/>
                <a:ea typeface="仿宋"/>
                <a:cs typeface="Times New Roman" pitchFamily="18" charset="0"/>
              </a:rPr>
              <a:t> </a:t>
            </a:r>
            <a:r>
              <a:rPr lang="en-US" altLang="zh-CN" sz="2000" b="1" dirty="0" smtClean="0">
                <a:latin typeface="Times New Roman" pitchFamily="18" charset="0"/>
                <a:ea typeface="仿宋"/>
                <a:cs typeface="Times New Roman" pitchFamily="18" charset="0"/>
              </a:rPr>
              <a:t>University</a:t>
            </a:r>
          </a:p>
          <a:p>
            <a:pPr algn="r"/>
            <a:r>
              <a:rPr lang="en-US" altLang="zh-CN" sz="2000" b="1" dirty="0" smtClean="0">
                <a:latin typeface="Times New Roman" pitchFamily="18" charset="0"/>
                <a:ea typeface="仿宋"/>
                <a:cs typeface="Times New Roman" pitchFamily="18" charset="0"/>
              </a:rPr>
              <a:t>Deputy Director, Research Center for Energy Economics and Strategy</a:t>
            </a:r>
          </a:p>
          <a:p>
            <a:pPr algn="r"/>
            <a:endParaRPr lang="en-US" altLang="zh-CN" sz="2000" b="1" dirty="0">
              <a:latin typeface="Times New Roman" pitchFamily="18" charset="0"/>
              <a:ea typeface="仿宋"/>
              <a:cs typeface="Times New Roman" pitchFamily="18" charset="0"/>
            </a:endParaRPr>
          </a:p>
          <a:p>
            <a:pPr algn="r"/>
            <a:r>
              <a:rPr lang="en-US" altLang="zh-CN" sz="2000" b="1" dirty="0">
                <a:latin typeface="Times New Roman" pitchFamily="18" charset="0"/>
                <a:ea typeface="仿宋"/>
                <a:cs typeface="Times New Roman" pitchFamily="18" charset="0"/>
              </a:rPr>
              <a:t>Email</a:t>
            </a:r>
            <a:r>
              <a:rPr lang="en-US" altLang="zh-CN" sz="2000" b="1" dirty="0" smtClean="0">
                <a:latin typeface="Times New Roman" pitchFamily="18" charset="0"/>
                <a:ea typeface="仿宋"/>
                <a:cs typeface="Times New Roman" pitchFamily="18" charset="0"/>
              </a:rPr>
              <a:t>: wulibo@fudan.edu.cn</a:t>
            </a:r>
            <a:endParaRPr lang="en-US" altLang="zh-CN" sz="2000" b="1" dirty="0">
              <a:latin typeface="Times New Roman" pitchFamily="18" charset="0"/>
              <a:ea typeface="仿宋"/>
              <a:cs typeface="Times New Roman" pitchFamily="18" charset="0"/>
            </a:endParaRPr>
          </a:p>
          <a:p>
            <a:pPr algn="r"/>
            <a:r>
              <a:rPr lang="en-US" altLang="zh-CN" sz="2000" b="1" dirty="0">
                <a:latin typeface="Times New Roman" pitchFamily="18" charset="0"/>
                <a:ea typeface="仿宋"/>
                <a:cs typeface="Times New Roman" pitchFamily="18" charset="0"/>
              </a:rPr>
              <a:t>2015.5.28</a:t>
            </a:r>
          </a:p>
        </p:txBody>
      </p:sp>
      <p:sp>
        <p:nvSpPr>
          <p:cNvPr id="5" name="Title 1"/>
          <p:cNvSpPr txBox="1">
            <a:spLocks/>
          </p:cNvSpPr>
          <p:nvPr/>
        </p:nvSpPr>
        <p:spPr bwMode="auto">
          <a:xfrm>
            <a:off x="428625" y="1557338"/>
            <a:ext cx="7888288" cy="1871662"/>
          </a:xfrm>
          <a:prstGeom prst="rect">
            <a:avLst/>
          </a:prstGeom>
          <a:noFill/>
          <a:ln w="9525">
            <a:noFill/>
            <a:miter lim="800000"/>
            <a:headEnd/>
            <a:tailEnd/>
          </a:ln>
        </p:spPr>
        <p:txBody>
          <a:bodyPr anchor="ctr">
            <a:normAutofit fontScale="82500" lnSpcReduction="10000"/>
          </a:bodyPr>
          <a:lstStyle/>
          <a:p>
            <a:pPr algn="r">
              <a:defRPr/>
            </a:pPr>
            <a:r>
              <a:rPr lang="en-US" altLang="zh-CN" sz="3600" b="1" dirty="0">
                <a:solidFill>
                  <a:srgbClr val="FF0000"/>
                </a:solidFill>
                <a:latin typeface="Times New Roman" pitchFamily="18" charset="0"/>
                <a:ea typeface="仿宋" pitchFamily="49" charset="-122"/>
                <a:cs typeface="Times New Roman" pitchFamily="18" charset="0"/>
              </a:rPr>
              <a:t>New</a:t>
            </a:r>
            <a:r>
              <a:rPr lang="zh-CN" altLang="en-US" sz="3600" b="1" dirty="0">
                <a:solidFill>
                  <a:srgbClr val="FF0000"/>
                </a:solidFill>
                <a:latin typeface="Times New Roman" pitchFamily="18" charset="0"/>
                <a:ea typeface="仿宋" pitchFamily="49" charset="-122"/>
                <a:cs typeface="Times New Roman" pitchFamily="18" charset="0"/>
              </a:rPr>
              <a:t> </a:t>
            </a:r>
            <a:r>
              <a:rPr lang="en-US" altLang="zh-CN" sz="3600" b="1" dirty="0">
                <a:latin typeface="Times New Roman" pitchFamily="18" charset="0"/>
                <a:ea typeface="仿宋" pitchFamily="49" charset="-122"/>
                <a:cs typeface="Times New Roman" pitchFamily="18" charset="0"/>
              </a:rPr>
              <a:t>Normal</a:t>
            </a:r>
            <a:r>
              <a:rPr lang="zh-CN" altLang="en-US" sz="3600" b="1" dirty="0">
                <a:latin typeface="Times New Roman" pitchFamily="18" charset="0"/>
                <a:ea typeface="仿宋" pitchFamily="49" charset="-122"/>
                <a:cs typeface="Times New Roman" pitchFamily="18" charset="0"/>
              </a:rPr>
              <a:t> </a:t>
            </a:r>
            <a:r>
              <a:rPr lang="en-US" altLang="zh-CN" sz="3600" b="1" dirty="0">
                <a:latin typeface="Times New Roman" pitchFamily="18" charset="0"/>
                <a:ea typeface="仿宋" pitchFamily="49" charset="-122"/>
                <a:cs typeface="Times New Roman" pitchFamily="18" charset="0"/>
              </a:rPr>
              <a:t>and </a:t>
            </a:r>
            <a:r>
              <a:rPr lang="en-US" altLang="zh-CN" sz="3600" b="1" dirty="0">
                <a:solidFill>
                  <a:srgbClr val="FF0000"/>
                </a:solidFill>
                <a:latin typeface="Times New Roman" pitchFamily="18" charset="0"/>
                <a:ea typeface="仿宋" pitchFamily="49" charset="-122"/>
                <a:cs typeface="Times New Roman" pitchFamily="18" charset="0"/>
              </a:rPr>
              <a:t>New </a:t>
            </a:r>
            <a:r>
              <a:rPr lang="en-US" altLang="zh-CN" sz="3600" b="1" dirty="0">
                <a:latin typeface="Times New Roman" pitchFamily="18" charset="0"/>
                <a:ea typeface="仿宋" pitchFamily="49" charset="-122"/>
                <a:cs typeface="Times New Roman" pitchFamily="18" charset="0"/>
              </a:rPr>
              <a:t>Business </a:t>
            </a:r>
            <a:r>
              <a:rPr lang="en-US" altLang="zh-CN" sz="3600" b="1" dirty="0" smtClean="0">
                <a:latin typeface="Times New Roman" pitchFamily="18" charset="0"/>
                <a:ea typeface="仿宋" pitchFamily="49" charset="-122"/>
                <a:cs typeface="Times New Roman" pitchFamily="18" charset="0"/>
              </a:rPr>
              <a:t>Landscape </a:t>
            </a:r>
          </a:p>
          <a:p>
            <a:pPr algn="r">
              <a:defRPr/>
            </a:pPr>
            <a:r>
              <a:rPr lang="en-US" altLang="zh-CN" sz="3600" b="1" dirty="0" smtClean="0">
                <a:latin typeface="Times New Roman" pitchFamily="18" charset="0"/>
                <a:ea typeface="仿宋" pitchFamily="49" charset="-122"/>
                <a:cs typeface="Times New Roman" pitchFamily="18" charset="0"/>
              </a:rPr>
              <a:t>—</a:t>
            </a:r>
            <a:r>
              <a:rPr lang="en-US" altLang="zh-CN" sz="3600" b="1" dirty="0" smtClean="0">
                <a:solidFill>
                  <a:srgbClr val="FF0000"/>
                </a:solidFill>
                <a:latin typeface="Times New Roman" pitchFamily="18" charset="0"/>
                <a:ea typeface="仿宋" pitchFamily="49" charset="-122"/>
                <a:cs typeface="Times New Roman" pitchFamily="18" charset="0"/>
              </a:rPr>
              <a:t>New</a:t>
            </a:r>
            <a:r>
              <a:rPr lang="en-US" altLang="zh-CN" sz="3600" b="1" dirty="0" smtClean="0">
                <a:latin typeface="Times New Roman" pitchFamily="18" charset="0"/>
                <a:ea typeface="仿宋" pitchFamily="49" charset="-122"/>
                <a:cs typeface="Times New Roman" pitchFamily="18" charset="0"/>
              </a:rPr>
              <a:t> Opportunities Emerged from China’s </a:t>
            </a:r>
          </a:p>
          <a:p>
            <a:pPr algn="r">
              <a:defRPr/>
            </a:pPr>
            <a:r>
              <a:rPr lang="en-US" altLang="zh-CN" sz="3600" b="1" dirty="0" smtClean="0">
                <a:latin typeface="Times New Roman" pitchFamily="18" charset="0"/>
                <a:ea typeface="仿宋" pitchFamily="49" charset="-122"/>
                <a:cs typeface="Times New Roman" pitchFamily="18" charset="0"/>
              </a:rPr>
              <a:t>Reform towards a Market-oriented Energy Industry</a:t>
            </a:r>
            <a:endParaRPr lang="zh-CN" altLang="zh-CN" sz="3600" b="1" dirty="0">
              <a:latin typeface="Times New Roman" pitchFamily="18" charset="0"/>
              <a:ea typeface="仿宋" pitchFamily="49" charset="-122"/>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标题 1"/>
          <p:cNvSpPr>
            <a:spLocks noGrp="1"/>
          </p:cNvSpPr>
          <p:nvPr>
            <p:ph type="title"/>
          </p:nvPr>
        </p:nvSpPr>
        <p:spPr>
          <a:xfrm>
            <a:off x="250825" y="115888"/>
            <a:ext cx="7705725" cy="720725"/>
          </a:xfrm>
        </p:spPr>
        <p:txBody>
          <a:bodyPr/>
          <a:lstStyle/>
          <a:p>
            <a:r>
              <a:rPr lang="en-US" altLang="zh-CN" sz="2800" b="1" dirty="0" smtClean="0"/>
              <a:t>Key Measures and Benefits of Energy Reform</a:t>
            </a:r>
            <a:endParaRPr lang="zh-CN" altLang="en-US" sz="2800" b="1" dirty="0" smtClean="0"/>
          </a:p>
        </p:txBody>
      </p:sp>
      <p:sp>
        <p:nvSpPr>
          <p:cNvPr id="4" name="矩形 3"/>
          <p:cNvSpPr/>
          <p:nvPr/>
        </p:nvSpPr>
        <p:spPr>
          <a:xfrm>
            <a:off x="266700" y="4756150"/>
            <a:ext cx="1785938"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p>
        </p:txBody>
      </p:sp>
      <p:sp>
        <p:nvSpPr>
          <p:cNvPr id="29699" name="文本框 4"/>
          <p:cNvSpPr txBox="1">
            <a:spLocks noChangeArrowheads="1"/>
          </p:cNvSpPr>
          <p:nvPr/>
        </p:nvSpPr>
        <p:spPr bwMode="auto">
          <a:xfrm>
            <a:off x="261938" y="4794250"/>
            <a:ext cx="1749425" cy="430213"/>
          </a:xfrm>
          <a:prstGeom prst="rect">
            <a:avLst/>
          </a:prstGeom>
          <a:noFill/>
          <a:ln w="9525">
            <a:noFill/>
            <a:miter lim="800000"/>
            <a:headEnd/>
            <a:tailEnd/>
          </a:ln>
        </p:spPr>
        <p:txBody>
          <a:bodyPr>
            <a:spAutoFit/>
          </a:bodyPr>
          <a:lstStyle/>
          <a:p>
            <a:pPr algn="ctr"/>
            <a:r>
              <a:rPr lang="en-US" altLang="zh-CN" sz="1100" dirty="0"/>
              <a:t>Reform of </a:t>
            </a:r>
            <a:r>
              <a:rPr lang="en-US" altLang="zh-CN" sz="1100" dirty="0" smtClean="0"/>
              <a:t>Pricing Mechanism</a:t>
            </a:r>
            <a:endParaRPr lang="zh-CN" altLang="en-US" sz="1100" dirty="0"/>
          </a:p>
        </p:txBody>
      </p:sp>
      <p:sp>
        <p:nvSpPr>
          <p:cNvPr id="6" name="矩形 5"/>
          <p:cNvSpPr/>
          <p:nvPr/>
        </p:nvSpPr>
        <p:spPr>
          <a:xfrm>
            <a:off x="2678113" y="4273550"/>
            <a:ext cx="1765300" cy="4238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p>
        </p:txBody>
      </p:sp>
      <p:sp>
        <p:nvSpPr>
          <p:cNvPr id="29701" name="文本框 20"/>
          <p:cNvSpPr txBox="1">
            <a:spLocks noChangeArrowheads="1"/>
          </p:cNvSpPr>
          <p:nvPr/>
        </p:nvSpPr>
        <p:spPr bwMode="auto">
          <a:xfrm>
            <a:off x="2754313" y="4303712"/>
            <a:ext cx="1612900" cy="401638"/>
          </a:xfrm>
          <a:prstGeom prst="rect">
            <a:avLst/>
          </a:prstGeom>
          <a:noFill/>
          <a:ln w="9525">
            <a:noFill/>
            <a:miter lim="800000"/>
            <a:headEnd/>
            <a:tailEnd/>
          </a:ln>
        </p:spPr>
        <p:txBody>
          <a:bodyPr>
            <a:spAutoFit/>
          </a:bodyPr>
          <a:lstStyle/>
          <a:p>
            <a:pPr algn="ctr"/>
            <a:r>
              <a:rPr lang="en-US" altLang="zh-CN" sz="1000" dirty="0"/>
              <a:t>Independently approve power transmission price</a:t>
            </a:r>
            <a:endParaRPr lang="zh-CN" altLang="en-US" sz="1000" dirty="0"/>
          </a:p>
        </p:txBody>
      </p:sp>
      <p:sp>
        <p:nvSpPr>
          <p:cNvPr id="8" name="矩形 7"/>
          <p:cNvSpPr/>
          <p:nvPr/>
        </p:nvSpPr>
        <p:spPr>
          <a:xfrm>
            <a:off x="2678113" y="4759325"/>
            <a:ext cx="1765300" cy="4238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p>
        </p:txBody>
      </p:sp>
      <p:sp>
        <p:nvSpPr>
          <p:cNvPr id="29703" name="文本框 22"/>
          <p:cNvSpPr txBox="1">
            <a:spLocks noChangeArrowheads="1"/>
          </p:cNvSpPr>
          <p:nvPr/>
        </p:nvSpPr>
        <p:spPr bwMode="auto">
          <a:xfrm>
            <a:off x="2678113" y="4759325"/>
            <a:ext cx="1719262" cy="400050"/>
          </a:xfrm>
          <a:prstGeom prst="rect">
            <a:avLst/>
          </a:prstGeom>
          <a:noFill/>
          <a:ln w="9525">
            <a:noFill/>
            <a:miter lim="800000"/>
            <a:headEnd/>
            <a:tailEnd/>
          </a:ln>
        </p:spPr>
        <p:txBody>
          <a:bodyPr>
            <a:spAutoFit/>
          </a:bodyPr>
          <a:lstStyle/>
          <a:p>
            <a:pPr algn="ctr"/>
            <a:r>
              <a:rPr lang="en-US" altLang="zh-CN" sz="1000" dirty="0"/>
              <a:t>All competitive prices decided by the market</a:t>
            </a:r>
            <a:endParaRPr lang="zh-CN" altLang="en-US" sz="1000" dirty="0"/>
          </a:p>
        </p:txBody>
      </p:sp>
      <p:sp>
        <p:nvSpPr>
          <p:cNvPr id="10" name="矩形 9"/>
          <p:cNvSpPr/>
          <p:nvPr/>
        </p:nvSpPr>
        <p:spPr>
          <a:xfrm>
            <a:off x="2678113" y="5232400"/>
            <a:ext cx="1765300" cy="4238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p>
        </p:txBody>
      </p:sp>
      <p:sp>
        <p:nvSpPr>
          <p:cNvPr id="29705" name="文本框 24"/>
          <p:cNvSpPr txBox="1">
            <a:spLocks noChangeArrowheads="1"/>
          </p:cNvSpPr>
          <p:nvPr/>
        </p:nvSpPr>
        <p:spPr bwMode="auto">
          <a:xfrm>
            <a:off x="2705175" y="5157192"/>
            <a:ext cx="1719263" cy="554038"/>
          </a:xfrm>
          <a:prstGeom prst="rect">
            <a:avLst/>
          </a:prstGeom>
          <a:noFill/>
          <a:ln w="9525">
            <a:noFill/>
            <a:miter lim="800000"/>
            <a:headEnd/>
            <a:tailEnd/>
          </a:ln>
        </p:spPr>
        <p:txBody>
          <a:bodyPr>
            <a:spAutoFit/>
          </a:bodyPr>
          <a:lstStyle/>
          <a:p>
            <a:pPr algn="ctr"/>
            <a:r>
              <a:rPr lang="en-US" altLang="zh-CN" sz="1000" dirty="0"/>
              <a:t>Appropriate </a:t>
            </a:r>
            <a:r>
              <a:rPr lang="en-US" altLang="zh-CN" sz="1000" dirty="0" smtClean="0"/>
              <a:t>cross-subsidization </a:t>
            </a:r>
            <a:r>
              <a:rPr lang="en-US" altLang="zh-CN" sz="1000" dirty="0"/>
              <a:t>and adjust price relations</a:t>
            </a:r>
            <a:endParaRPr lang="zh-CN" altLang="en-US" sz="1000" dirty="0"/>
          </a:p>
        </p:txBody>
      </p:sp>
      <p:cxnSp>
        <p:nvCxnSpPr>
          <p:cNvPr id="12" name="肘形连接符 11"/>
          <p:cNvCxnSpPr>
            <a:stCxn id="4" idx="3"/>
            <a:endCxn id="6" idx="1"/>
          </p:cNvCxnSpPr>
          <p:nvPr/>
        </p:nvCxnSpPr>
        <p:spPr>
          <a:xfrm flipV="1">
            <a:off x="2052638" y="4484688"/>
            <a:ext cx="625475" cy="48736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肘形连接符 12"/>
          <p:cNvCxnSpPr>
            <a:stCxn id="4" idx="3"/>
            <a:endCxn id="10" idx="1"/>
          </p:cNvCxnSpPr>
          <p:nvPr/>
        </p:nvCxnSpPr>
        <p:spPr>
          <a:xfrm>
            <a:off x="2052638" y="4972050"/>
            <a:ext cx="625475" cy="47148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4" idx="3"/>
            <a:endCxn id="8" idx="1"/>
          </p:cNvCxnSpPr>
          <p:nvPr/>
        </p:nvCxnSpPr>
        <p:spPr>
          <a:xfrm>
            <a:off x="2052638" y="4972050"/>
            <a:ext cx="6254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261938" y="2214563"/>
            <a:ext cx="1751012"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9710" name="文本框 14"/>
          <p:cNvSpPr txBox="1">
            <a:spLocks noChangeArrowheads="1"/>
          </p:cNvSpPr>
          <p:nvPr/>
        </p:nvSpPr>
        <p:spPr bwMode="auto">
          <a:xfrm>
            <a:off x="142875" y="2245678"/>
            <a:ext cx="1895475" cy="430887"/>
          </a:xfrm>
          <a:prstGeom prst="rect">
            <a:avLst/>
          </a:prstGeom>
          <a:noFill/>
          <a:ln w="9525">
            <a:noFill/>
            <a:miter lim="800000"/>
            <a:headEnd/>
            <a:tailEnd/>
          </a:ln>
        </p:spPr>
        <p:txBody>
          <a:bodyPr>
            <a:spAutoFit/>
          </a:bodyPr>
          <a:lstStyle/>
          <a:p>
            <a:pPr algn="ctr"/>
            <a:r>
              <a:rPr lang="en-US" altLang="zh-CN" sz="1100" dirty="0"/>
              <a:t>Reform of </a:t>
            </a:r>
            <a:r>
              <a:rPr lang="en-US" altLang="zh-CN" sz="1100" dirty="0" smtClean="0"/>
              <a:t>Market Entry Rules</a:t>
            </a:r>
            <a:endParaRPr lang="zh-CN" altLang="en-US" sz="1100" dirty="0"/>
          </a:p>
        </p:txBody>
      </p:sp>
      <p:sp>
        <p:nvSpPr>
          <p:cNvPr id="17" name="矩形 16"/>
          <p:cNvSpPr/>
          <p:nvPr/>
        </p:nvSpPr>
        <p:spPr>
          <a:xfrm>
            <a:off x="2565400" y="1430338"/>
            <a:ext cx="1765300" cy="4222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00"/>
          </a:p>
        </p:txBody>
      </p:sp>
      <p:sp>
        <p:nvSpPr>
          <p:cNvPr id="29712" name="文本框 42"/>
          <p:cNvSpPr txBox="1">
            <a:spLocks noChangeArrowheads="1"/>
          </p:cNvSpPr>
          <p:nvPr/>
        </p:nvSpPr>
        <p:spPr bwMode="auto">
          <a:xfrm>
            <a:off x="2589213" y="1411288"/>
            <a:ext cx="1719262" cy="507831"/>
          </a:xfrm>
          <a:prstGeom prst="rect">
            <a:avLst/>
          </a:prstGeom>
          <a:noFill/>
          <a:ln w="9525">
            <a:noFill/>
            <a:miter lim="800000"/>
            <a:headEnd/>
            <a:tailEnd/>
          </a:ln>
        </p:spPr>
        <p:txBody>
          <a:bodyPr>
            <a:spAutoFit/>
          </a:bodyPr>
          <a:lstStyle/>
          <a:p>
            <a:pPr algn="ctr"/>
            <a:r>
              <a:rPr lang="en-US" altLang="zh-CN" sz="900" dirty="0"/>
              <a:t>Encourage non-governmental capital to invest in power distribution</a:t>
            </a:r>
            <a:endParaRPr lang="zh-CN" altLang="en-US" sz="900" dirty="0"/>
          </a:p>
        </p:txBody>
      </p:sp>
      <p:sp>
        <p:nvSpPr>
          <p:cNvPr id="19" name="矩形 18"/>
          <p:cNvSpPr/>
          <p:nvPr/>
        </p:nvSpPr>
        <p:spPr>
          <a:xfrm>
            <a:off x="2565400" y="1903413"/>
            <a:ext cx="1765300" cy="42386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00"/>
          </a:p>
        </p:txBody>
      </p:sp>
      <p:sp>
        <p:nvSpPr>
          <p:cNvPr id="29714" name="文本框 44"/>
          <p:cNvSpPr txBox="1">
            <a:spLocks noChangeArrowheads="1"/>
          </p:cNvSpPr>
          <p:nvPr/>
        </p:nvSpPr>
        <p:spPr bwMode="auto">
          <a:xfrm>
            <a:off x="2589213" y="1911350"/>
            <a:ext cx="1719262" cy="369332"/>
          </a:xfrm>
          <a:prstGeom prst="rect">
            <a:avLst/>
          </a:prstGeom>
          <a:noFill/>
          <a:ln w="9525">
            <a:noFill/>
            <a:miter lim="800000"/>
            <a:headEnd/>
            <a:tailEnd/>
          </a:ln>
        </p:spPr>
        <p:txBody>
          <a:bodyPr>
            <a:spAutoFit/>
          </a:bodyPr>
          <a:lstStyle/>
          <a:p>
            <a:pPr algn="ctr"/>
            <a:r>
              <a:rPr lang="en-US" altLang="zh-CN" sz="900" dirty="0"/>
              <a:t>Develop entry and exit mechanism</a:t>
            </a:r>
            <a:endParaRPr lang="zh-CN" altLang="en-US" sz="900" dirty="0"/>
          </a:p>
        </p:txBody>
      </p:sp>
      <p:sp>
        <p:nvSpPr>
          <p:cNvPr id="21" name="矩形 20"/>
          <p:cNvSpPr/>
          <p:nvPr/>
        </p:nvSpPr>
        <p:spPr>
          <a:xfrm>
            <a:off x="2565400" y="2373313"/>
            <a:ext cx="1765300" cy="42386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00"/>
          </a:p>
        </p:txBody>
      </p:sp>
      <p:sp>
        <p:nvSpPr>
          <p:cNvPr id="29716" name="文本框 46"/>
          <p:cNvSpPr txBox="1">
            <a:spLocks noChangeArrowheads="1"/>
          </p:cNvSpPr>
          <p:nvPr/>
        </p:nvSpPr>
        <p:spPr bwMode="auto">
          <a:xfrm>
            <a:off x="2581349" y="2377837"/>
            <a:ext cx="1719263" cy="369332"/>
          </a:xfrm>
          <a:prstGeom prst="rect">
            <a:avLst/>
          </a:prstGeom>
          <a:noFill/>
          <a:ln w="9525">
            <a:noFill/>
            <a:miter lim="800000"/>
            <a:headEnd/>
            <a:tailEnd/>
          </a:ln>
        </p:spPr>
        <p:txBody>
          <a:bodyPr>
            <a:spAutoFit/>
          </a:bodyPr>
          <a:lstStyle/>
          <a:p>
            <a:pPr algn="ctr"/>
            <a:r>
              <a:rPr lang="en-US" altLang="zh-CN" sz="900" dirty="0"/>
              <a:t>Foster market participants through multiple channels</a:t>
            </a:r>
            <a:endParaRPr lang="zh-CN" altLang="en-US" sz="900" dirty="0"/>
          </a:p>
        </p:txBody>
      </p:sp>
      <p:sp>
        <p:nvSpPr>
          <p:cNvPr id="23" name="矩形 22"/>
          <p:cNvSpPr/>
          <p:nvPr/>
        </p:nvSpPr>
        <p:spPr>
          <a:xfrm>
            <a:off x="2565400" y="2851150"/>
            <a:ext cx="1765300" cy="4238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00"/>
          </a:p>
        </p:txBody>
      </p:sp>
      <p:sp>
        <p:nvSpPr>
          <p:cNvPr id="29718" name="文本框 48"/>
          <p:cNvSpPr txBox="1">
            <a:spLocks noChangeArrowheads="1"/>
          </p:cNvSpPr>
          <p:nvPr/>
        </p:nvSpPr>
        <p:spPr bwMode="auto">
          <a:xfrm>
            <a:off x="2589213" y="2909888"/>
            <a:ext cx="1719262" cy="369332"/>
          </a:xfrm>
          <a:prstGeom prst="rect">
            <a:avLst/>
          </a:prstGeom>
          <a:noFill/>
          <a:ln w="9525">
            <a:noFill/>
            <a:miter lim="800000"/>
            <a:headEnd/>
            <a:tailEnd/>
          </a:ln>
        </p:spPr>
        <p:txBody>
          <a:bodyPr>
            <a:spAutoFit/>
          </a:bodyPr>
          <a:lstStyle/>
          <a:p>
            <a:pPr algn="ctr"/>
            <a:r>
              <a:rPr lang="en-US" altLang="zh-CN" sz="900" dirty="0"/>
              <a:t>Placing rights and obligations on market participants</a:t>
            </a:r>
            <a:endParaRPr lang="zh-CN" altLang="en-US" sz="900" dirty="0"/>
          </a:p>
        </p:txBody>
      </p:sp>
      <p:cxnSp>
        <p:nvCxnSpPr>
          <p:cNvPr id="25" name="肘形连接符 24"/>
          <p:cNvCxnSpPr>
            <a:stCxn id="15" idx="3"/>
            <a:endCxn id="17" idx="1"/>
          </p:cNvCxnSpPr>
          <p:nvPr/>
        </p:nvCxnSpPr>
        <p:spPr>
          <a:xfrm flipV="1">
            <a:off x="2012950" y="1641475"/>
            <a:ext cx="552450" cy="78898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肘形连接符 25"/>
          <p:cNvCxnSpPr>
            <a:cxnSpLocks noChangeShapeType="1"/>
          </p:cNvCxnSpPr>
          <p:nvPr/>
        </p:nvCxnSpPr>
        <p:spPr bwMode="auto">
          <a:xfrm flipV="1">
            <a:off x="2011363" y="2097361"/>
            <a:ext cx="527050" cy="344647"/>
          </a:xfrm>
          <a:prstGeom prst="bentConnector3">
            <a:avLst>
              <a:gd name="adj1" fmla="val 50000"/>
            </a:avLst>
          </a:prstGeom>
          <a:noFill/>
          <a:ln w="9525" algn="ctr">
            <a:solidFill>
              <a:srgbClr val="4A7EBB"/>
            </a:solidFill>
            <a:miter lim="800000"/>
            <a:headEnd/>
            <a:tailEnd type="triangle" w="med" len="med"/>
          </a:ln>
        </p:spPr>
      </p:cxnSp>
      <p:cxnSp>
        <p:nvCxnSpPr>
          <p:cNvPr id="27" name="肘形连接符 26"/>
          <p:cNvCxnSpPr>
            <a:stCxn id="15" idx="3"/>
            <a:endCxn id="21" idx="1"/>
          </p:cNvCxnSpPr>
          <p:nvPr/>
        </p:nvCxnSpPr>
        <p:spPr>
          <a:xfrm>
            <a:off x="2012950" y="2430463"/>
            <a:ext cx="552450" cy="15398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肘形连接符 27"/>
          <p:cNvCxnSpPr>
            <a:stCxn id="15" idx="3"/>
            <a:endCxn id="23" idx="1"/>
          </p:cNvCxnSpPr>
          <p:nvPr/>
        </p:nvCxnSpPr>
        <p:spPr>
          <a:xfrm>
            <a:off x="2012950" y="2430463"/>
            <a:ext cx="552450" cy="63341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4572000" y="2179638"/>
            <a:ext cx="17272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p>
        </p:txBody>
      </p:sp>
      <p:sp>
        <p:nvSpPr>
          <p:cNvPr id="29724" name="文本框 8"/>
          <p:cNvSpPr txBox="1">
            <a:spLocks noChangeArrowheads="1"/>
          </p:cNvSpPr>
          <p:nvPr/>
        </p:nvSpPr>
        <p:spPr bwMode="auto">
          <a:xfrm>
            <a:off x="4578712" y="2184400"/>
            <a:ext cx="1682750" cy="430212"/>
          </a:xfrm>
          <a:prstGeom prst="rect">
            <a:avLst/>
          </a:prstGeom>
          <a:noFill/>
          <a:ln w="9525">
            <a:noFill/>
            <a:miter lim="800000"/>
            <a:headEnd/>
            <a:tailEnd/>
          </a:ln>
        </p:spPr>
        <p:txBody>
          <a:bodyPr>
            <a:spAutoFit/>
          </a:bodyPr>
          <a:lstStyle/>
          <a:p>
            <a:pPr algn="ctr"/>
            <a:r>
              <a:rPr lang="en-US" altLang="zh-CN" sz="1100" dirty="0"/>
              <a:t>Reform of </a:t>
            </a:r>
            <a:r>
              <a:rPr lang="en-US" altLang="zh-CN" sz="1100" dirty="0" smtClean="0"/>
              <a:t>Market </a:t>
            </a:r>
            <a:r>
              <a:rPr lang="en-US" altLang="zh-CN" sz="1100" dirty="0"/>
              <a:t>T</a:t>
            </a:r>
            <a:r>
              <a:rPr lang="en-US" altLang="zh-CN" sz="1100" dirty="0" smtClean="0"/>
              <a:t>rading Mechanism</a:t>
            </a:r>
            <a:endParaRPr lang="zh-CN" altLang="en-US" sz="1100" dirty="0"/>
          </a:p>
        </p:txBody>
      </p:sp>
      <p:sp>
        <p:nvSpPr>
          <p:cNvPr id="42" name="矩形 41"/>
          <p:cNvSpPr/>
          <p:nvPr/>
        </p:nvSpPr>
        <p:spPr>
          <a:xfrm>
            <a:off x="6881813" y="1181100"/>
            <a:ext cx="1765300" cy="4238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p>
        </p:txBody>
      </p:sp>
      <p:sp>
        <p:nvSpPr>
          <p:cNvPr id="29726" name="文本框 26"/>
          <p:cNvSpPr txBox="1">
            <a:spLocks noChangeArrowheads="1"/>
          </p:cNvSpPr>
          <p:nvPr/>
        </p:nvSpPr>
        <p:spPr bwMode="auto">
          <a:xfrm>
            <a:off x="6904038" y="1246188"/>
            <a:ext cx="1719262" cy="246221"/>
          </a:xfrm>
          <a:prstGeom prst="rect">
            <a:avLst/>
          </a:prstGeom>
          <a:noFill/>
          <a:ln w="9525">
            <a:noFill/>
            <a:miter lim="800000"/>
            <a:headEnd/>
            <a:tailEnd/>
          </a:ln>
        </p:spPr>
        <p:txBody>
          <a:bodyPr>
            <a:spAutoFit/>
          </a:bodyPr>
          <a:lstStyle/>
          <a:p>
            <a:pPr algn="ctr"/>
            <a:r>
              <a:rPr lang="en-US" altLang="zh-CN" sz="1000" dirty="0"/>
              <a:t>Regulate market entry</a:t>
            </a:r>
            <a:endParaRPr lang="zh-CN" altLang="en-US" sz="1000" dirty="0"/>
          </a:p>
        </p:txBody>
      </p:sp>
      <p:sp>
        <p:nvSpPr>
          <p:cNvPr id="44" name="矩形 43"/>
          <p:cNvSpPr/>
          <p:nvPr/>
        </p:nvSpPr>
        <p:spPr>
          <a:xfrm>
            <a:off x="6881813" y="1679575"/>
            <a:ext cx="1765300" cy="4238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p>
        </p:txBody>
      </p:sp>
      <p:sp>
        <p:nvSpPr>
          <p:cNvPr id="29728" name="文本框 28"/>
          <p:cNvSpPr txBox="1">
            <a:spLocks noChangeArrowheads="1"/>
          </p:cNvSpPr>
          <p:nvPr/>
        </p:nvSpPr>
        <p:spPr bwMode="auto">
          <a:xfrm>
            <a:off x="6953250" y="1679575"/>
            <a:ext cx="1622425" cy="400050"/>
          </a:xfrm>
          <a:prstGeom prst="rect">
            <a:avLst/>
          </a:prstGeom>
          <a:noFill/>
          <a:ln w="9525">
            <a:noFill/>
            <a:miter lim="800000"/>
            <a:headEnd/>
            <a:tailEnd/>
          </a:ln>
        </p:spPr>
        <p:txBody>
          <a:bodyPr>
            <a:spAutoFit/>
          </a:bodyPr>
          <a:lstStyle/>
          <a:p>
            <a:pPr algn="ctr"/>
            <a:r>
              <a:rPr lang="en-US" altLang="zh-CN" sz="1000" dirty="0"/>
              <a:t>Guide direct trading between multiple parties</a:t>
            </a:r>
            <a:endParaRPr lang="zh-CN" altLang="en-US" sz="1000" dirty="0"/>
          </a:p>
        </p:txBody>
      </p:sp>
      <p:sp>
        <p:nvSpPr>
          <p:cNvPr id="46" name="矩形 45"/>
          <p:cNvSpPr/>
          <p:nvPr/>
        </p:nvSpPr>
        <p:spPr>
          <a:xfrm>
            <a:off x="6881813" y="2187575"/>
            <a:ext cx="1765300" cy="4238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p>
        </p:txBody>
      </p:sp>
      <p:sp>
        <p:nvSpPr>
          <p:cNvPr id="29730" name="文本框 30"/>
          <p:cNvSpPr txBox="1">
            <a:spLocks noChangeArrowheads="1"/>
          </p:cNvSpPr>
          <p:nvPr/>
        </p:nvSpPr>
        <p:spPr bwMode="auto">
          <a:xfrm>
            <a:off x="6904038" y="2171700"/>
            <a:ext cx="1719262" cy="400050"/>
          </a:xfrm>
          <a:prstGeom prst="rect">
            <a:avLst/>
          </a:prstGeom>
          <a:noFill/>
          <a:ln w="9525">
            <a:noFill/>
            <a:miter lim="800000"/>
            <a:headEnd/>
            <a:tailEnd/>
          </a:ln>
        </p:spPr>
        <p:txBody>
          <a:bodyPr>
            <a:spAutoFit/>
          </a:bodyPr>
          <a:lstStyle/>
          <a:p>
            <a:pPr algn="ctr"/>
            <a:r>
              <a:rPr lang="en-US" altLang="zh-CN" sz="1000" dirty="0"/>
              <a:t>Facilitate long-term stable  trading mechanism</a:t>
            </a:r>
            <a:endParaRPr lang="zh-CN" altLang="en-US" sz="1000" dirty="0"/>
          </a:p>
        </p:txBody>
      </p:sp>
      <p:sp>
        <p:nvSpPr>
          <p:cNvPr id="48" name="矩形 47"/>
          <p:cNvSpPr/>
          <p:nvPr/>
        </p:nvSpPr>
        <p:spPr>
          <a:xfrm>
            <a:off x="6881813" y="2670175"/>
            <a:ext cx="1765300" cy="4238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p>
        </p:txBody>
      </p:sp>
      <p:sp>
        <p:nvSpPr>
          <p:cNvPr id="49" name="文本框 32"/>
          <p:cNvSpPr txBox="1"/>
          <p:nvPr/>
        </p:nvSpPr>
        <p:spPr>
          <a:xfrm>
            <a:off x="6980238" y="2670175"/>
            <a:ext cx="1654175" cy="400110"/>
          </a:xfrm>
          <a:prstGeom prst="rect">
            <a:avLst/>
          </a:prstGeom>
          <a:noFill/>
        </p:spPr>
        <p:txBody>
          <a:bodyPr>
            <a:spAutoFit/>
          </a:bodyPr>
          <a:lstStyle/>
          <a:p>
            <a:pPr algn="ctr">
              <a:defRPr/>
            </a:pPr>
            <a:r>
              <a:rPr lang="en-US" altLang="zh-CN" sz="1000" dirty="0">
                <a:latin typeface="Arial" pitchFamily="34" charset="0"/>
                <a:ea typeface="宋体" pitchFamily="2" charset="-122"/>
              </a:rPr>
              <a:t>Build market trading platforms</a:t>
            </a:r>
            <a:endParaRPr lang="zh-CN" altLang="en-US" sz="1000" dirty="0">
              <a:latin typeface="Arial" pitchFamily="34" charset="0"/>
              <a:ea typeface="宋体" pitchFamily="2" charset="-122"/>
            </a:endParaRPr>
          </a:p>
        </p:txBody>
      </p:sp>
      <p:cxnSp>
        <p:nvCxnSpPr>
          <p:cNvPr id="52" name="肘形连接符 51"/>
          <p:cNvCxnSpPr>
            <a:stCxn id="40" idx="3"/>
            <a:endCxn id="42" idx="1"/>
          </p:cNvCxnSpPr>
          <p:nvPr/>
        </p:nvCxnSpPr>
        <p:spPr>
          <a:xfrm flipV="1">
            <a:off x="6299200" y="1392238"/>
            <a:ext cx="582613" cy="100330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肘形连接符 52"/>
          <p:cNvCxnSpPr>
            <a:stCxn id="40" idx="3"/>
            <a:endCxn id="44" idx="1"/>
          </p:cNvCxnSpPr>
          <p:nvPr/>
        </p:nvCxnSpPr>
        <p:spPr>
          <a:xfrm flipV="1">
            <a:off x="6299200" y="1892300"/>
            <a:ext cx="582613" cy="50323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肘形连接符 53"/>
          <p:cNvCxnSpPr>
            <a:stCxn id="40" idx="3"/>
            <a:endCxn id="48" idx="1"/>
          </p:cNvCxnSpPr>
          <p:nvPr/>
        </p:nvCxnSpPr>
        <p:spPr>
          <a:xfrm>
            <a:off x="6299200" y="2395538"/>
            <a:ext cx="582613" cy="48736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a:endCxn id="46" idx="1"/>
          </p:cNvCxnSpPr>
          <p:nvPr/>
        </p:nvCxnSpPr>
        <p:spPr>
          <a:xfrm>
            <a:off x="6235700" y="2387600"/>
            <a:ext cx="646113" cy="12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矩形 67"/>
          <p:cNvSpPr/>
          <p:nvPr/>
        </p:nvSpPr>
        <p:spPr>
          <a:xfrm>
            <a:off x="4673600" y="4705350"/>
            <a:ext cx="17272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9738" name="文本框 18"/>
          <p:cNvSpPr txBox="1">
            <a:spLocks noChangeArrowheads="1"/>
          </p:cNvSpPr>
          <p:nvPr/>
        </p:nvSpPr>
        <p:spPr bwMode="auto">
          <a:xfrm>
            <a:off x="4572000" y="4724400"/>
            <a:ext cx="2000250" cy="430213"/>
          </a:xfrm>
          <a:prstGeom prst="rect">
            <a:avLst/>
          </a:prstGeom>
          <a:noFill/>
          <a:ln w="9525">
            <a:noFill/>
            <a:miter lim="800000"/>
            <a:headEnd/>
            <a:tailEnd/>
          </a:ln>
        </p:spPr>
        <p:txBody>
          <a:bodyPr>
            <a:spAutoFit/>
          </a:bodyPr>
          <a:lstStyle/>
          <a:p>
            <a:pPr algn="ctr"/>
            <a:r>
              <a:rPr lang="en-US" altLang="zh-CN" sz="1100" dirty="0"/>
              <a:t>Reform of </a:t>
            </a:r>
            <a:r>
              <a:rPr lang="en-US" altLang="zh-CN" sz="1100" dirty="0" smtClean="0"/>
              <a:t>Market </a:t>
            </a:r>
            <a:r>
              <a:rPr lang="en-US" altLang="zh-CN" sz="1100" dirty="0"/>
              <a:t>M</a:t>
            </a:r>
            <a:r>
              <a:rPr lang="en-US" altLang="zh-CN" sz="1100" dirty="0" smtClean="0"/>
              <a:t>anagement Mechanism </a:t>
            </a:r>
            <a:endParaRPr lang="zh-CN" altLang="en-US" sz="1100" dirty="0"/>
          </a:p>
        </p:txBody>
      </p:sp>
      <p:sp>
        <p:nvSpPr>
          <p:cNvPr id="70" name="矩形 69"/>
          <p:cNvSpPr/>
          <p:nvPr/>
        </p:nvSpPr>
        <p:spPr>
          <a:xfrm>
            <a:off x="6948488" y="3635375"/>
            <a:ext cx="1765300" cy="4238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p>
        </p:txBody>
      </p:sp>
      <p:sp>
        <p:nvSpPr>
          <p:cNvPr id="29740" name="文本框 58"/>
          <p:cNvSpPr txBox="1">
            <a:spLocks noChangeArrowheads="1"/>
          </p:cNvSpPr>
          <p:nvPr/>
        </p:nvSpPr>
        <p:spPr bwMode="auto">
          <a:xfrm>
            <a:off x="6970713" y="3573016"/>
            <a:ext cx="1719262" cy="554038"/>
          </a:xfrm>
          <a:prstGeom prst="rect">
            <a:avLst/>
          </a:prstGeom>
          <a:noFill/>
          <a:ln w="9525">
            <a:noFill/>
            <a:miter lim="800000"/>
            <a:headEnd/>
            <a:tailEnd/>
          </a:ln>
        </p:spPr>
        <p:txBody>
          <a:bodyPr>
            <a:spAutoFit/>
          </a:bodyPr>
          <a:lstStyle/>
          <a:p>
            <a:pPr algn="ctr"/>
            <a:r>
              <a:rPr lang="en-US" altLang="zh-CN" sz="1000" dirty="0"/>
              <a:t>Enhance industry planning and coordinate multi-layered planning</a:t>
            </a:r>
            <a:endParaRPr lang="zh-CN" altLang="en-US" sz="1000" dirty="0"/>
          </a:p>
        </p:txBody>
      </p:sp>
      <p:sp>
        <p:nvSpPr>
          <p:cNvPr id="72" name="矩形 71"/>
          <p:cNvSpPr/>
          <p:nvPr/>
        </p:nvSpPr>
        <p:spPr>
          <a:xfrm>
            <a:off x="6924675" y="4175125"/>
            <a:ext cx="1765300" cy="4238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p>
        </p:txBody>
      </p:sp>
      <p:sp>
        <p:nvSpPr>
          <p:cNvPr id="29742" name="文本框 60"/>
          <p:cNvSpPr txBox="1">
            <a:spLocks noChangeArrowheads="1"/>
          </p:cNvSpPr>
          <p:nvPr/>
        </p:nvSpPr>
        <p:spPr bwMode="auto">
          <a:xfrm>
            <a:off x="6948488" y="4099138"/>
            <a:ext cx="1719262" cy="553998"/>
          </a:xfrm>
          <a:prstGeom prst="rect">
            <a:avLst/>
          </a:prstGeom>
          <a:noFill/>
          <a:ln w="9525">
            <a:noFill/>
            <a:miter lim="800000"/>
            <a:headEnd/>
            <a:tailEnd/>
          </a:ln>
        </p:spPr>
        <p:txBody>
          <a:bodyPr>
            <a:spAutoFit/>
          </a:bodyPr>
          <a:lstStyle/>
          <a:p>
            <a:pPr algn="ctr"/>
            <a:r>
              <a:rPr lang="en-US" altLang="zh-CN" sz="1000" dirty="0"/>
              <a:t>Enhance scientific regulation of the industry and relevant sectors </a:t>
            </a:r>
            <a:endParaRPr lang="zh-CN" altLang="en-US" sz="1000" dirty="0"/>
          </a:p>
        </p:txBody>
      </p:sp>
      <p:sp>
        <p:nvSpPr>
          <p:cNvPr id="74" name="矩形 73"/>
          <p:cNvSpPr/>
          <p:nvPr/>
        </p:nvSpPr>
        <p:spPr>
          <a:xfrm>
            <a:off x="6948488" y="4710113"/>
            <a:ext cx="1765300" cy="42386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p>
        </p:txBody>
      </p:sp>
      <p:sp>
        <p:nvSpPr>
          <p:cNvPr id="75" name="文本框 62"/>
          <p:cNvSpPr txBox="1"/>
          <p:nvPr/>
        </p:nvSpPr>
        <p:spPr>
          <a:xfrm>
            <a:off x="6970713" y="4725144"/>
            <a:ext cx="1719262" cy="400110"/>
          </a:xfrm>
          <a:prstGeom prst="rect">
            <a:avLst/>
          </a:prstGeom>
          <a:noFill/>
        </p:spPr>
        <p:txBody>
          <a:bodyPr>
            <a:spAutoFit/>
          </a:bodyPr>
          <a:lstStyle/>
          <a:p>
            <a:pPr algn="ctr">
              <a:defRPr/>
            </a:pPr>
            <a:r>
              <a:rPr lang="en-US" altLang="zh-CN" sz="1000" dirty="0">
                <a:latin typeface="Arial" pitchFamily="34" charset="0"/>
                <a:ea typeface="宋体" pitchFamily="2" charset="-122"/>
              </a:rPr>
              <a:t>Reduce and standardize administrative approvals</a:t>
            </a:r>
            <a:endParaRPr lang="zh-CN" altLang="en-US" sz="1000" dirty="0">
              <a:latin typeface="Arial" pitchFamily="34" charset="0"/>
              <a:ea typeface="宋体" pitchFamily="2" charset="-122"/>
            </a:endParaRPr>
          </a:p>
        </p:txBody>
      </p:sp>
      <p:sp>
        <p:nvSpPr>
          <p:cNvPr id="76" name="矩形 75"/>
          <p:cNvSpPr/>
          <p:nvPr/>
        </p:nvSpPr>
        <p:spPr>
          <a:xfrm>
            <a:off x="6948488" y="5227638"/>
            <a:ext cx="1765300" cy="42386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p>
        </p:txBody>
      </p:sp>
      <p:sp>
        <p:nvSpPr>
          <p:cNvPr id="29746" name="文本框 64"/>
          <p:cNvSpPr txBox="1">
            <a:spLocks noChangeArrowheads="1"/>
          </p:cNvSpPr>
          <p:nvPr/>
        </p:nvSpPr>
        <p:spPr bwMode="auto">
          <a:xfrm>
            <a:off x="6970713" y="5229200"/>
            <a:ext cx="1719262" cy="400110"/>
          </a:xfrm>
          <a:prstGeom prst="rect">
            <a:avLst/>
          </a:prstGeom>
          <a:noFill/>
          <a:ln w="9525">
            <a:noFill/>
            <a:miter lim="800000"/>
            <a:headEnd/>
            <a:tailEnd/>
          </a:ln>
        </p:spPr>
        <p:txBody>
          <a:bodyPr>
            <a:spAutoFit/>
          </a:bodyPr>
          <a:lstStyle/>
          <a:p>
            <a:pPr algn="ctr"/>
            <a:r>
              <a:rPr lang="en-US" altLang="zh-CN" sz="1000" dirty="0"/>
              <a:t>Improve credit system of market participants</a:t>
            </a:r>
            <a:endParaRPr lang="zh-CN" altLang="en-US" sz="1000" dirty="0"/>
          </a:p>
        </p:txBody>
      </p:sp>
      <p:sp>
        <p:nvSpPr>
          <p:cNvPr id="78" name="矩形 77"/>
          <p:cNvSpPr/>
          <p:nvPr/>
        </p:nvSpPr>
        <p:spPr>
          <a:xfrm>
            <a:off x="6948488" y="5726113"/>
            <a:ext cx="1765300" cy="4222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p>
        </p:txBody>
      </p:sp>
      <p:sp>
        <p:nvSpPr>
          <p:cNvPr id="29748" name="文本框 177"/>
          <p:cNvSpPr txBox="1">
            <a:spLocks noChangeArrowheads="1"/>
          </p:cNvSpPr>
          <p:nvPr/>
        </p:nvSpPr>
        <p:spPr bwMode="auto">
          <a:xfrm>
            <a:off x="6978650" y="5734050"/>
            <a:ext cx="1719263" cy="400110"/>
          </a:xfrm>
          <a:prstGeom prst="rect">
            <a:avLst/>
          </a:prstGeom>
          <a:noFill/>
          <a:ln w="9525">
            <a:noFill/>
            <a:miter lim="800000"/>
            <a:headEnd/>
            <a:tailEnd/>
          </a:ln>
        </p:spPr>
        <p:txBody>
          <a:bodyPr>
            <a:spAutoFit/>
          </a:bodyPr>
          <a:lstStyle/>
          <a:p>
            <a:pPr algn="ctr"/>
            <a:r>
              <a:rPr lang="en-US" altLang="zh-CN" sz="1000" dirty="0"/>
              <a:t>Amend energy-related laws and regulations</a:t>
            </a:r>
            <a:endParaRPr lang="zh-CN" altLang="en-US" sz="1000" dirty="0"/>
          </a:p>
        </p:txBody>
      </p:sp>
      <p:cxnSp>
        <p:nvCxnSpPr>
          <p:cNvPr id="80" name="肘形连接符 79"/>
          <p:cNvCxnSpPr>
            <a:stCxn id="68" idx="3"/>
            <a:endCxn id="70" idx="1"/>
          </p:cNvCxnSpPr>
          <p:nvPr/>
        </p:nvCxnSpPr>
        <p:spPr>
          <a:xfrm flipV="1">
            <a:off x="6400800" y="3848100"/>
            <a:ext cx="547688" cy="107315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肘形连接符 80"/>
          <p:cNvCxnSpPr>
            <a:stCxn id="68" idx="3"/>
            <a:endCxn id="29742" idx="1"/>
          </p:cNvCxnSpPr>
          <p:nvPr/>
        </p:nvCxnSpPr>
        <p:spPr>
          <a:xfrm flipV="1">
            <a:off x="6400800" y="4376137"/>
            <a:ext cx="547688" cy="54511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肘形连接符 81"/>
          <p:cNvCxnSpPr>
            <a:stCxn id="68" idx="3"/>
            <a:endCxn id="74" idx="1"/>
          </p:cNvCxnSpPr>
          <p:nvPr/>
        </p:nvCxnSpPr>
        <p:spPr>
          <a:xfrm>
            <a:off x="6400800" y="4921250"/>
            <a:ext cx="547688" cy="158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肘形连接符 82"/>
          <p:cNvCxnSpPr>
            <a:stCxn id="68" idx="3"/>
            <a:endCxn id="29746" idx="1"/>
          </p:cNvCxnSpPr>
          <p:nvPr/>
        </p:nvCxnSpPr>
        <p:spPr>
          <a:xfrm>
            <a:off x="6400800" y="4921250"/>
            <a:ext cx="569913" cy="50800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肘形连接符 83"/>
          <p:cNvCxnSpPr>
            <a:stCxn id="68" idx="3"/>
            <a:endCxn id="78" idx="1"/>
          </p:cNvCxnSpPr>
          <p:nvPr/>
        </p:nvCxnSpPr>
        <p:spPr>
          <a:xfrm>
            <a:off x="6400800" y="4921250"/>
            <a:ext cx="547688" cy="101600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00" name="上箭头 99"/>
          <p:cNvSpPr/>
          <p:nvPr/>
        </p:nvSpPr>
        <p:spPr>
          <a:xfrm>
            <a:off x="921544" y="1666875"/>
            <a:ext cx="431800" cy="501650"/>
          </a:xfrm>
          <a:prstGeom prst="upArrow">
            <a:avLst/>
          </a:prstGeom>
        </p:spPr>
        <p:style>
          <a:lnRef idx="1">
            <a:schemeClr val="accent2"/>
          </a:lnRef>
          <a:fillRef idx="2">
            <a:schemeClr val="accent2"/>
          </a:fillRef>
          <a:effectRef idx="1">
            <a:schemeClr val="accent2"/>
          </a:effectRef>
          <a:fontRef idx="minor">
            <a:schemeClr val="dk1"/>
          </a:fontRef>
        </p:style>
        <p:txBody>
          <a:bodyPr vert="eaVert" anchor="ctr"/>
          <a:lstStyle/>
          <a:p>
            <a:pPr algn="ctr">
              <a:defRPr/>
            </a:pPr>
            <a:endParaRPr lang="zh-CN" altLang="en-US" dirty="0">
              <a:solidFill>
                <a:srgbClr val="FF0000"/>
              </a:solidFill>
            </a:endParaRPr>
          </a:p>
        </p:txBody>
      </p:sp>
      <p:sp>
        <p:nvSpPr>
          <p:cNvPr id="29755" name="TextBox 100"/>
          <p:cNvSpPr txBox="1">
            <a:spLocks noChangeArrowheads="1"/>
          </p:cNvSpPr>
          <p:nvPr/>
        </p:nvSpPr>
        <p:spPr bwMode="auto">
          <a:xfrm>
            <a:off x="589756" y="1181100"/>
            <a:ext cx="1150937" cy="523875"/>
          </a:xfrm>
          <a:prstGeom prst="rect">
            <a:avLst/>
          </a:prstGeom>
          <a:noFill/>
          <a:ln w="9525">
            <a:noFill/>
            <a:miter lim="800000"/>
            <a:headEnd/>
            <a:tailEnd/>
          </a:ln>
        </p:spPr>
        <p:txBody>
          <a:bodyPr>
            <a:spAutoFit/>
          </a:bodyPr>
          <a:lstStyle/>
          <a:p>
            <a:r>
              <a:rPr lang="en-US" altLang="zh-CN" sz="1400" b="1" dirty="0">
                <a:solidFill>
                  <a:srgbClr val="C00000"/>
                </a:solidFill>
              </a:rPr>
              <a:t>Encourage I</a:t>
            </a:r>
            <a:r>
              <a:rPr lang="en-US" altLang="zh-CN" sz="1400" b="1" dirty="0" smtClean="0">
                <a:solidFill>
                  <a:srgbClr val="C00000"/>
                </a:solidFill>
              </a:rPr>
              <a:t>nvestment</a:t>
            </a:r>
            <a:endParaRPr lang="zh-CN" altLang="en-US" sz="1400" b="1" dirty="0">
              <a:solidFill>
                <a:srgbClr val="C00000"/>
              </a:solidFill>
            </a:endParaRPr>
          </a:p>
        </p:txBody>
      </p:sp>
      <p:sp>
        <p:nvSpPr>
          <p:cNvPr id="102" name="上箭头 101"/>
          <p:cNvSpPr/>
          <p:nvPr/>
        </p:nvSpPr>
        <p:spPr>
          <a:xfrm>
            <a:off x="5197475" y="1620838"/>
            <a:ext cx="431800" cy="503237"/>
          </a:xfrm>
          <a:prstGeom prst="upArrow">
            <a:avLst/>
          </a:prstGeom>
        </p:spPr>
        <p:style>
          <a:lnRef idx="1">
            <a:schemeClr val="accent2"/>
          </a:lnRef>
          <a:fillRef idx="2">
            <a:schemeClr val="accent2"/>
          </a:fillRef>
          <a:effectRef idx="1">
            <a:schemeClr val="accent2"/>
          </a:effectRef>
          <a:fontRef idx="minor">
            <a:schemeClr val="dk1"/>
          </a:fontRef>
        </p:style>
        <p:txBody>
          <a:bodyPr vert="eaVert" anchor="ctr"/>
          <a:lstStyle/>
          <a:p>
            <a:pPr algn="ctr">
              <a:defRPr/>
            </a:pPr>
            <a:endParaRPr lang="zh-CN" altLang="en-US" dirty="0">
              <a:solidFill>
                <a:srgbClr val="FF0000"/>
              </a:solidFill>
            </a:endParaRPr>
          </a:p>
        </p:txBody>
      </p:sp>
      <p:sp>
        <p:nvSpPr>
          <p:cNvPr id="29757" name="TextBox 102"/>
          <p:cNvSpPr txBox="1">
            <a:spLocks noChangeArrowheads="1"/>
          </p:cNvSpPr>
          <p:nvPr/>
        </p:nvSpPr>
        <p:spPr bwMode="auto">
          <a:xfrm>
            <a:off x="4747781" y="1297186"/>
            <a:ext cx="1344612" cy="307777"/>
          </a:xfrm>
          <a:prstGeom prst="rect">
            <a:avLst/>
          </a:prstGeom>
          <a:noFill/>
          <a:ln w="9525">
            <a:noFill/>
            <a:miter lim="800000"/>
            <a:headEnd/>
            <a:tailEnd/>
          </a:ln>
        </p:spPr>
        <p:txBody>
          <a:bodyPr wrap="square">
            <a:spAutoFit/>
          </a:bodyPr>
          <a:lstStyle/>
          <a:p>
            <a:pPr algn="ctr"/>
            <a:r>
              <a:rPr lang="en-US" altLang="zh-CN" sz="1400" b="1" dirty="0">
                <a:solidFill>
                  <a:srgbClr val="C00000"/>
                </a:solidFill>
              </a:rPr>
              <a:t>Control R</a:t>
            </a:r>
            <a:r>
              <a:rPr lang="en-US" altLang="zh-CN" sz="1400" b="1" dirty="0" smtClean="0">
                <a:solidFill>
                  <a:srgbClr val="C00000"/>
                </a:solidFill>
              </a:rPr>
              <a:t>isk</a:t>
            </a:r>
            <a:endParaRPr lang="zh-CN" altLang="en-US" sz="1400" b="1" dirty="0">
              <a:solidFill>
                <a:srgbClr val="C00000"/>
              </a:solidFill>
            </a:endParaRPr>
          </a:p>
        </p:txBody>
      </p:sp>
      <p:sp>
        <p:nvSpPr>
          <p:cNvPr id="104" name="上箭头 103"/>
          <p:cNvSpPr/>
          <p:nvPr/>
        </p:nvSpPr>
        <p:spPr>
          <a:xfrm>
            <a:off x="949325" y="4233863"/>
            <a:ext cx="431800" cy="503237"/>
          </a:xfrm>
          <a:prstGeom prst="upArrow">
            <a:avLst/>
          </a:prstGeom>
        </p:spPr>
        <p:style>
          <a:lnRef idx="1">
            <a:schemeClr val="accent2"/>
          </a:lnRef>
          <a:fillRef idx="2">
            <a:schemeClr val="accent2"/>
          </a:fillRef>
          <a:effectRef idx="1">
            <a:schemeClr val="accent2"/>
          </a:effectRef>
          <a:fontRef idx="minor">
            <a:schemeClr val="dk1"/>
          </a:fontRef>
        </p:style>
        <p:txBody>
          <a:bodyPr vert="eaVert" anchor="ctr"/>
          <a:lstStyle/>
          <a:p>
            <a:pPr algn="ctr">
              <a:defRPr/>
            </a:pPr>
            <a:endParaRPr lang="zh-CN" altLang="en-US" dirty="0">
              <a:solidFill>
                <a:srgbClr val="FF0000"/>
              </a:solidFill>
            </a:endParaRPr>
          </a:p>
        </p:txBody>
      </p:sp>
      <p:sp>
        <p:nvSpPr>
          <p:cNvPr id="29759" name="TextBox 104"/>
          <p:cNvSpPr txBox="1">
            <a:spLocks noChangeArrowheads="1"/>
          </p:cNvSpPr>
          <p:nvPr/>
        </p:nvSpPr>
        <p:spPr bwMode="auto">
          <a:xfrm>
            <a:off x="691430" y="3785394"/>
            <a:ext cx="1150938" cy="522288"/>
          </a:xfrm>
          <a:prstGeom prst="rect">
            <a:avLst/>
          </a:prstGeom>
          <a:noFill/>
          <a:ln w="9525">
            <a:noFill/>
            <a:miter lim="800000"/>
            <a:headEnd/>
            <a:tailEnd/>
          </a:ln>
        </p:spPr>
        <p:txBody>
          <a:bodyPr>
            <a:spAutoFit/>
          </a:bodyPr>
          <a:lstStyle/>
          <a:p>
            <a:pPr algn="ctr"/>
            <a:r>
              <a:rPr lang="en-US" altLang="zh-CN" sz="1400" b="1" dirty="0">
                <a:solidFill>
                  <a:srgbClr val="C00000"/>
                </a:solidFill>
              </a:rPr>
              <a:t>Improve E</a:t>
            </a:r>
            <a:r>
              <a:rPr lang="en-US" altLang="zh-CN" sz="1400" b="1" dirty="0" smtClean="0">
                <a:solidFill>
                  <a:srgbClr val="C00000"/>
                </a:solidFill>
              </a:rPr>
              <a:t>fficiency</a:t>
            </a:r>
            <a:endParaRPr lang="zh-CN" altLang="en-US" sz="1400" b="1" dirty="0">
              <a:solidFill>
                <a:srgbClr val="C00000"/>
              </a:solidFill>
            </a:endParaRPr>
          </a:p>
        </p:txBody>
      </p:sp>
      <p:sp>
        <p:nvSpPr>
          <p:cNvPr id="106" name="上箭头 105"/>
          <p:cNvSpPr/>
          <p:nvPr/>
        </p:nvSpPr>
        <p:spPr>
          <a:xfrm>
            <a:off x="5292725" y="4156075"/>
            <a:ext cx="431800" cy="503238"/>
          </a:xfrm>
          <a:prstGeom prst="upArrow">
            <a:avLst/>
          </a:prstGeom>
        </p:spPr>
        <p:style>
          <a:lnRef idx="1">
            <a:schemeClr val="accent2"/>
          </a:lnRef>
          <a:fillRef idx="2">
            <a:schemeClr val="accent2"/>
          </a:fillRef>
          <a:effectRef idx="1">
            <a:schemeClr val="accent2"/>
          </a:effectRef>
          <a:fontRef idx="minor">
            <a:schemeClr val="dk1"/>
          </a:fontRef>
        </p:style>
        <p:txBody>
          <a:bodyPr vert="eaVert" anchor="ctr"/>
          <a:lstStyle/>
          <a:p>
            <a:pPr algn="ctr">
              <a:defRPr/>
            </a:pPr>
            <a:endParaRPr lang="zh-CN" altLang="en-US" dirty="0">
              <a:solidFill>
                <a:srgbClr val="FF0000"/>
              </a:solidFill>
            </a:endParaRPr>
          </a:p>
        </p:txBody>
      </p:sp>
      <p:sp>
        <p:nvSpPr>
          <p:cNvPr id="29761" name="TextBox 106"/>
          <p:cNvSpPr txBox="1">
            <a:spLocks noChangeArrowheads="1"/>
          </p:cNvSpPr>
          <p:nvPr/>
        </p:nvSpPr>
        <p:spPr bwMode="auto">
          <a:xfrm>
            <a:off x="4886325" y="3692451"/>
            <a:ext cx="1244600" cy="523220"/>
          </a:xfrm>
          <a:prstGeom prst="rect">
            <a:avLst/>
          </a:prstGeom>
          <a:noFill/>
          <a:ln w="9525">
            <a:noFill/>
            <a:miter lim="800000"/>
            <a:headEnd/>
            <a:tailEnd/>
          </a:ln>
        </p:spPr>
        <p:txBody>
          <a:bodyPr wrap="square">
            <a:spAutoFit/>
          </a:bodyPr>
          <a:lstStyle/>
          <a:p>
            <a:pPr algn="ctr"/>
            <a:r>
              <a:rPr lang="en-US" altLang="zh-CN" sz="1400" b="1" dirty="0">
                <a:solidFill>
                  <a:srgbClr val="C00000"/>
                </a:solidFill>
              </a:rPr>
              <a:t>Enhance O</a:t>
            </a:r>
            <a:r>
              <a:rPr lang="en-US" altLang="zh-CN" sz="1400" b="1" dirty="0" smtClean="0">
                <a:solidFill>
                  <a:srgbClr val="C00000"/>
                </a:solidFill>
              </a:rPr>
              <a:t>pening-up</a:t>
            </a:r>
            <a:endParaRPr lang="zh-CN" altLang="en-US" sz="1400" b="1" dirty="0">
              <a:solidFill>
                <a:srgbClr val="C00000"/>
              </a:solidFill>
            </a:endParaRPr>
          </a:p>
        </p:txBody>
      </p:sp>
      <p:sp>
        <p:nvSpPr>
          <p:cNvPr id="108" name="上箭头 107"/>
          <p:cNvSpPr/>
          <p:nvPr/>
        </p:nvSpPr>
        <p:spPr>
          <a:xfrm rot="10800000">
            <a:off x="920750" y="2684463"/>
            <a:ext cx="431800" cy="501650"/>
          </a:xfrm>
          <a:prstGeom prst="upArrow">
            <a:avLst/>
          </a:prstGeom>
        </p:spPr>
        <p:style>
          <a:lnRef idx="1">
            <a:schemeClr val="accent2"/>
          </a:lnRef>
          <a:fillRef idx="2">
            <a:schemeClr val="accent2"/>
          </a:fillRef>
          <a:effectRef idx="1">
            <a:schemeClr val="accent2"/>
          </a:effectRef>
          <a:fontRef idx="minor">
            <a:schemeClr val="dk1"/>
          </a:fontRef>
        </p:style>
        <p:txBody>
          <a:bodyPr vert="eaVert" anchor="ctr"/>
          <a:lstStyle/>
          <a:p>
            <a:pPr algn="ctr">
              <a:defRPr/>
            </a:pPr>
            <a:endParaRPr lang="zh-CN" altLang="en-US" dirty="0">
              <a:solidFill>
                <a:srgbClr val="FF0000"/>
              </a:solidFill>
            </a:endParaRPr>
          </a:p>
        </p:txBody>
      </p:sp>
      <p:sp>
        <p:nvSpPr>
          <p:cNvPr id="29763" name="TextBox 108"/>
          <p:cNvSpPr txBox="1">
            <a:spLocks noChangeArrowheads="1"/>
          </p:cNvSpPr>
          <p:nvPr/>
        </p:nvSpPr>
        <p:spPr bwMode="auto">
          <a:xfrm>
            <a:off x="142875" y="3214688"/>
            <a:ext cx="1152525" cy="461962"/>
          </a:xfrm>
          <a:prstGeom prst="rect">
            <a:avLst/>
          </a:prstGeom>
          <a:noFill/>
          <a:ln w="9525">
            <a:noFill/>
            <a:miter lim="800000"/>
            <a:headEnd/>
            <a:tailEnd/>
          </a:ln>
        </p:spPr>
        <p:txBody>
          <a:bodyPr>
            <a:spAutoFit/>
          </a:bodyPr>
          <a:lstStyle/>
          <a:p>
            <a:r>
              <a:rPr lang="en-US" altLang="zh-CN" sz="1200" b="1" dirty="0">
                <a:solidFill>
                  <a:srgbClr val="C00000"/>
                </a:solidFill>
              </a:rPr>
              <a:t>Multiple P</a:t>
            </a:r>
            <a:r>
              <a:rPr lang="en-US" altLang="zh-CN" sz="1200" b="1" dirty="0" smtClean="0">
                <a:solidFill>
                  <a:srgbClr val="C00000"/>
                </a:solidFill>
              </a:rPr>
              <a:t>articipants</a:t>
            </a:r>
            <a:endParaRPr lang="zh-CN" altLang="en-US" sz="1200" b="1" dirty="0">
              <a:solidFill>
                <a:srgbClr val="C00000"/>
              </a:solidFill>
            </a:endParaRPr>
          </a:p>
        </p:txBody>
      </p:sp>
      <p:sp>
        <p:nvSpPr>
          <p:cNvPr id="110" name="上箭头 109"/>
          <p:cNvSpPr/>
          <p:nvPr/>
        </p:nvSpPr>
        <p:spPr>
          <a:xfrm rot="10800000">
            <a:off x="5197475" y="2633663"/>
            <a:ext cx="431800" cy="501650"/>
          </a:xfrm>
          <a:prstGeom prst="upArrow">
            <a:avLst/>
          </a:prstGeom>
        </p:spPr>
        <p:style>
          <a:lnRef idx="1">
            <a:schemeClr val="accent2"/>
          </a:lnRef>
          <a:fillRef idx="2">
            <a:schemeClr val="accent2"/>
          </a:fillRef>
          <a:effectRef idx="1">
            <a:schemeClr val="accent2"/>
          </a:effectRef>
          <a:fontRef idx="minor">
            <a:schemeClr val="dk1"/>
          </a:fontRef>
        </p:style>
        <p:txBody>
          <a:bodyPr vert="eaVert" anchor="ctr"/>
          <a:lstStyle/>
          <a:p>
            <a:pPr algn="ctr">
              <a:defRPr/>
            </a:pPr>
            <a:endParaRPr lang="zh-CN" altLang="en-US" dirty="0">
              <a:solidFill>
                <a:srgbClr val="FF0000"/>
              </a:solidFill>
            </a:endParaRPr>
          </a:p>
        </p:txBody>
      </p:sp>
      <p:sp>
        <p:nvSpPr>
          <p:cNvPr id="29765" name="TextBox 110"/>
          <p:cNvSpPr txBox="1">
            <a:spLocks noChangeArrowheads="1"/>
          </p:cNvSpPr>
          <p:nvPr/>
        </p:nvSpPr>
        <p:spPr bwMode="auto">
          <a:xfrm>
            <a:off x="4756512" y="3148013"/>
            <a:ext cx="1327150" cy="523875"/>
          </a:xfrm>
          <a:prstGeom prst="rect">
            <a:avLst/>
          </a:prstGeom>
          <a:noFill/>
          <a:ln w="9525">
            <a:noFill/>
            <a:miter lim="800000"/>
            <a:headEnd/>
            <a:tailEnd/>
          </a:ln>
        </p:spPr>
        <p:txBody>
          <a:bodyPr>
            <a:spAutoFit/>
          </a:bodyPr>
          <a:lstStyle/>
          <a:p>
            <a:pPr algn="ctr"/>
            <a:r>
              <a:rPr lang="en-US" altLang="zh-CN" sz="1400" b="1" dirty="0">
                <a:solidFill>
                  <a:srgbClr val="C00000"/>
                </a:solidFill>
              </a:rPr>
              <a:t>Innovation </a:t>
            </a:r>
            <a:r>
              <a:rPr lang="en-US" altLang="zh-CN" sz="1400" b="1" dirty="0" smtClean="0">
                <a:solidFill>
                  <a:srgbClr val="C00000"/>
                </a:solidFill>
              </a:rPr>
              <a:t>Incubation</a:t>
            </a:r>
            <a:endParaRPr lang="zh-CN" altLang="en-US" sz="1400" b="1" dirty="0">
              <a:solidFill>
                <a:srgbClr val="C00000"/>
              </a:solidFill>
            </a:endParaRPr>
          </a:p>
        </p:txBody>
      </p:sp>
      <p:sp>
        <p:nvSpPr>
          <p:cNvPr id="112" name="上箭头 111"/>
          <p:cNvSpPr/>
          <p:nvPr/>
        </p:nvSpPr>
        <p:spPr>
          <a:xfrm rot="10800000">
            <a:off x="944563" y="5224463"/>
            <a:ext cx="431800" cy="503237"/>
          </a:xfrm>
          <a:prstGeom prst="upArrow">
            <a:avLst/>
          </a:prstGeom>
        </p:spPr>
        <p:style>
          <a:lnRef idx="1">
            <a:schemeClr val="accent2"/>
          </a:lnRef>
          <a:fillRef idx="2">
            <a:schemeClr val="accent2"/>
          </a:fillRef>
          <a:effectRef idx="1">
            <a:schemeClr val="accent2"/>
          </a:effectRef>
          <a:fontRef idx="minor">
            <a:schemeClr val="dk1"/>
          </a:fontRef>
        </p:style>
        <p:txBody>
          <a:bodyPr vert="eaVert" anchor="ctr"/>
          <a:lstStyle/>
          <a:p>
            <a:pPr algn="ctr">
              <a:defRPr/>
            </a:pPr>
            <a:endParaRPr lang="zh-CN" altLang="en-US" dirty="0">
              <a:solidFill>
                <a:srgbClr val="FF0000"/>
              </a:solidFill>
            </a:endParaRPr>
          </a:p>
        </p:txBody>
      </p:sp>
      <p:sp>
        <p:nvSpPr>
          <p:cNvPr id="29767" name="TextBox 112"/>
          <p:cNvSpPr txBox="1">
            <a:spLocks noChangeArrowheads="1"/>
          </p:cNvSpPr>
          <p:nvPr/>
        </p:nvSpPr>
        <p:spPr bwMode="auto">
          <a:xfrm>
            <a:off x="431180" y="5787093"/>
            <a:ext cx="1512540" cy="523220"/>
          </a:xfrm>
          <a:prstGeom prst="rect">
            <a:avLst/>
          </a:prstGeom>
          <a:noFill/>
          <a:ln w="9525">
            <a:noFill/>
            <a:miter lim="800000"/>
            <a:headEnd/>
            <a:tailEnd/>
          </a:ln>
        </p:spPr>
        <p:txBody>
          <a:bodyPr wrap="square">
            <a:spAutoFit/>
          </a:bodyPr>
          <a:lstStyle/>
          <a:p>
            <a:pPr algn="ctr"/>
            <a:r>
              <a:rPr lang="en-US" altLang="zh-CN" sz="1400" b="1" dirty="0" smtClean="0">
                <a:solidFill>
                  <a:srgbClr val="C00000"/>
                </a:solidFill>
              </a:rPr>
              <a:t>Promote Transformation</a:t>
            </a:r>
            <a:endParaRPr lang="zh-CN" altLang="en-US" sz="1400" b="1" dirty="0">
              <a:solidFill>
                <a:srgbClr val="C00000"/>
              </a:solidFill>
            </a:endParaRPr>
          </a:p>
        </p:txBody>
      </p:sp>
      <p:sp>
        <p:nvSpPr>
          <p:cNvPr id="116" name="上箭头 115"/>
          <p:cNvSpPr/>
          <p:nvPr/>
        </p:nvSpPr>
        <p:spPr>
          <a:xfrm rot="10800000">
            <a:off x="5292725" y="5167313"/>
            <a:ext cx="431800" cy="503237"/>
          </a:xfrm>
          <a:prstGeom prst="upArrow">
            <a:avLst/>
          </a:prstGeom>
        </p:spPr>
        <p:style>
          <a:lnRef idx="1">
            <a:schemeClr val="accent2"/>
          </a:lnRef>
          <a:fillRef idx="2">
            <a:schemeClr val="accent2"/>
          </a:fillRef>
          <a:effectRef idx="1">
            <a:schemeClr val="accent2"/>
          </a:effectRef>
          <a:fontRef idx="minor">
            <a:schemeClr val="dk1"/>
          </a:fontRef>
        </p:style>
        <p:txBody>
          <a:bodyPr vert="eaVert" anchor="ctr"/>
          <a:lstStyle/>
          <a:p>
            <a:pPr algn="ctr">
              <a:defRPr/>
            </a:pPr>
            <a:endParaRPr lang="zh-CN" altLang="en-US" dirty="0">
              <a:solidFill>
                <a:srgbClr val="FF0000"/>
              </a:solidFill>
            </a:endParaRPr>
          </a:p>
        </p:txBody>
      </p:sp>
      <p:sp>
        <p:nvSpPr>
          <p:cNvPr id="29769" name="TextBox 116"/>
          <p:cNvSpPr txBox="1">
            <a:spLocks noChangeArrowheads="1"/>
          </p:cNvSpPr>
          <p:nvPr/>
        </p:nvSpPr>
        <p:spPr bwMode="auto">
          <a:xfrm>
            <a:off x="4960937" y="5734050"/>
            <a:ext cx="1152525" cy="523875"/>
          </a:xfrm>
          <a:prstGeom prst="rect">
            <a:avLst/>
          </a:prstGeom>
          <a:noFill/>
          <a:ln w="9525">
            <a:noFill/>
            <a:miter lim="800000"/>
            <a:headEnd/>
            <a:tailEnd/>
          </a:ln>
        </p:spPr>
        <p:txBody>
          <a:bodyPr>
            <a:spAutoFit/>
          </a:bodyPr>
          <a:lstStyle/>
          <a:p>
            <a:pPr algn="ctr"/>
            <a:r>
              <a:rPr lang="en-US" altLang="zh-CN" sz="1400" b="1" dirty="0">
                <a:solidFill>
                  <a:srgbClr val="C00000"/>
                </a:solidFill>
              </a:rPr>
              <a:t>Enhance F</a:t>
            </a:r>
            <a:r>
              <a:rPr lang="en-US" altLang="zh-CN" sz="1400" b="1" dirty="0" smtClean="0">
                <a:solidFill>
                  <a:srgbClr val="C00000"/>
                </a:solidFill>
              </a:rPr>
              <a:t>airness</a:t>
            </a:r>
            <a:endParaRPr lang="zh-CN" altLang="en-US" sz="1400" b="1" dirty="0">
              <a:solidFill>
                <a:srgbClr val="C00000"/>
              </a:solidFill>
            </a:endParaRPr>
          </a:p>
        </p:txBody>
      </p:sp>
      <p:sp>
        <p:nvSpPr>
          <p:cNvPr id="29770" name="TextBox 117"/>
          <p:cNvSpPr txBox="1">
            <a:spLocks noChangeArrowheads="1"/>
          </p:cNvSpPr>
          <p:nvPr/>
        </p:nvSpPr>
        <p:spPr bwMode="auto">
          <a:xfrm>
            <a:off x="1285875" y="3214688"/>
            <a:ext cx="1152525" cy="461962"/>
          </a:xfrm>
          <a:prstGeom prst="rect">
            <a:avLst/>
          </a:prstGeom>
          <a:noFill/>
          <a:ln w="9525">
            <a:noFill/>
            <a:miter lim="800000"/>
            <a:headEnd/>
            <a:tailEnd/>
          </a:ln>
        </p:spPr>
        <p:txBody>
          <a:bodyPr>
            <a:spAutoFit/>
          </a:bodyPr>
          <a:lstStyle/>
          <a:p>
            <a:r>
              <a:rPr lang="en-US" altLang="zh-CN" sz="1200" b="1" dirty="0">
                <a:solidFill>
                  <a:srgbClr val="C00000"/>
                </a:solidFill>
              </a:rPr>
              <a:t>Technology S</a:t>
            </a:r>
            <a:r>
              <a:rPr lang="en-US" altLang="zh-CN" sz="1200" b="1" dirty="0" smtClean="0">
                <a:solidFill>
                  <a:srgbClr val="C00000"/>
                </a:solidFill>
              </a:rPr>
              <a:t>pillover</a:t>
            </a:r>
            <a:endParaRPr lang="zh-CN" altLang="en-US" sz="1200" b="1" dirty="0">
              <a:solidFill>
                <a:srgbClr val="C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标题 1"/>
          <p:cNvSpPr>
            <a:spLocks noGrp="1"/>
          </p:cNvSpPr>
          <p:nvPr>
            <p:ph type="title"/>
          </p:nvPr>
        </p:nvSpPr>
        <p:spPr>
          <a:xfrm>
            <a:off x="179388" y="116632"/>
            <a:ext cx="7920037" cy="720725"/>
          </a:xfrm>
        </p:spPr>
        <p:txBody>
          <a:bodyPr/>
          <a:lstStyle/>
          <a:p>
            <a:r>
              <a:rPr lang="en-US" altLang="zh-CN" sz="2800" b="1" dirty="0" smtClean="0"/>
              <a:t>Mechanisms </a:t>
            </a:r>
            <a:r>
              <a:rPr lang="en-US" altLang="zh-CN" sz="2800" b="1" dirty="0"/>
              <a:t>T</a:t>
            </a:r>
            <a:r>
              <a:rPr lang="en-US" altLang="zh-CN" sz="2800" b="1" dirty="0" smtClean="0"/>
              <a:t>riggering the Reform towards a Market-oriented Energy Industry</a:t>
            </a:r>
          </a:p>
        </p:txBody>
      </p:sp>
      <p:sp>
        <p:nvSpPr>
          <p:cNvPr id="30722" name="内容占位符 2"/>
          <p:cNvSpPr>
            <a:spLocks noGrp="1"/>
          </p:cNvSpPr>
          <p:nvPr>
            <p:ph idx="1"/>
          </p:nvPr>
        </p:nvSpPr>
        <p:spPr>
          <a:xfrm>
            <a:off x="334963" y="1700213"/>
            <a:ext cx="3384550" cy="3130550"/>
          </a:xfrm>
        </p:spPr>
        <p:txBody>
          <a:bodyPr/>
          <a:lstStyle/>
          <a:p>
            <a:r>
              <a:rPr lang="en-US" altLang="zh-CN" sz="1400" b="1" dirty="0" smtClean="0">
                <a:solidFill>
                  <a:srgbClr val="FF0000"/>
                </a:solidFill>
              </a:rPr>
              <a:t>Mechanism 1</a:t>
            </a:r>
            <a:r>
              <a:rPr lang="zh-CN" altLang="zh-CN" sz="1400" b="1" dirty="0" smtClean="0">
                <a:solidFill>
                  <a:srgbClr val="FF0000"/>
                </a:solidFill>
              </a:rPr>
              <a:t>：</a:t>
            </a:r>
            <a:r>
              <a:rPr lang="en-US" altLang="zh-CN" sz="1400" b="1" dirty="0" smtClean="0">
                <a:solidFill>
                  <a:srgbClr val="FF0000"/>
                </a:solidFill>
              </a:rPr>
              <a:t>Diversified Oil Reservation</a:t>
            </a:r>
          </a:p>
          <a:p>
            <a:r>
              <a:rPr lang="en-US" altLang="zh-CN" sz="1400" dirty="0" smtClean="0"/>
              <a:t>Mechanism 2</a:t>
            </a:r>
            <a:r>
              <a:rPr lang="zh-CN" altLang="zh-CN" sz="1400" dirty="0" smtClean="0"/>
              <a:t>：</a:t>
            </a:r>
            <a:r>
              <a:rPr lang="en-US" altLang="zh-CN" sz="1400" dirty="0" smtClean="0"/>
              <a:t>Domestic Output Changes</a:t>
            </a:r>
          </a:p>
          <a:p>
            <a:r>
              <a:rPr lang="en-US" altLang="zh-CN" sz="1400" dirty="0" smtClean="0"/>
              <a:t>Mechanism 3</a:t>
            </a:r>
            <a:r>
              <a:rPr lang="zh-CN" altLang="zh-CN" sz="1400" dirty="0" smtClean="0"/>
              <a:t>：</a:t>
            </a:r>
            <a:r>
              <a:rPr lang="en-US" altLang="zh-CN" sz="1400" dirty="0" smtClean="0"/>
              <a:t>Domestic Demand Changes</a:t>
            </a:r>
          </a:p>
          <a:p>
            <a:r>
              <a:rPr lang="en-US" altLang="zh-CN" sz="1400" dirty="0" smtClean="0"/>
              <a:t>Mechanism 4</a:t>
            </a:r>
            <a:r>
              <a:rPr lang="zh-CN" altLang="zh-CN" sz="1400" dirty="0" smtClean="0"/>
              <a:t>：</a:t>
            </a:r>
            <a:r>
              <a:rPr lang="en-US" altLang="zh-CN" sz="1400" dirty="0" smtClean="0"/>
              <a:t>Geopolitical Changes</a:t>
            </a:r>
          </a:p>
          <a:p>
            <a:r>
              <a:rPr lang="en-US" altLang="zh-CN" sz="1400" b="1" dirty="0" smtClean="0">
                <a:solidFill>
                  <a:srgbClr val="FF0000"/>
                </a:solidFill>
              </a:rPr>
              <a:t>Mechanism 5</a:t>
            </a:r>
            <a:r>
              <a:rPr lang="zh-CN" altLang="zh-CN" sz="1400" b="1" dirty="0" smtClean="0">
                <a:solidFill>
                  <a:srgbClr val="FF0000"/>
                </a:solidFill>
              </a:rPr>
              <a:t>：</a:t>
            </a:r>
            <a:r>
              <a:rPr lang="en-US" altLang="zh-CN" sz="1400" b="1" dirty="0" smtClean="0">
                <a:solidFill>
                  <a:srgbClr val="FF0000"/>
                </a:solidFill>
              </a:rPr>
              <a:t>Development of Market Mechanism</a:t>
            </a:r>
          </a:p>
          <a:p>
            <a:r>
              <a:rPr lang="en-US" altLang="zh-CN" sz="1400" b="1" dirty="0" smtClean="0">
                <a:solidFill>
                  <a:srgbClr val="FF0000"/>
                </a:solidFill>
              </a:rPr>
              <a:t>Mechanism 6</a:t>
            </a:r>
            <a:r>
              <a:rPr lang="zh-CN" altLang="zh-CN" sz="1400" b="1" dirty="0" smtClean="0">
                <a:solidFill>
                  <a:srgbClr val="FF0000"/>
                </a:solidFill>
              </a:rPr>
              <a:t>：</a:t>
            </a:r>
            <a:r>
              <a:rPr lang="en-US" altLang="zh-CN" sz="1400" b="1" dirty="0" smtClean="0">
                <a:solidFill>
                  <a:srgbClr val="FF0000"/>
                </a:solidFill>
              </a:rPr>
              <a:t>Development of Financial Market</a:t>
            </a:r>
          </a:p>
          <a:p>
            <a:r>
              <a:rPr lang="en-US" altLang="zh-CN" sz="1400" b="1" dirty="0" smtClean="0">
                <a:solidFill>
                  <a:srgbClr val="FF0000"/>
                </a:solidFill>
              </a:rPr>
              <a:t>Mechanism 7</a:t>
            </a:r>
            <a:r>
              <a:rPr lang="zh-CN" altLang="zh-CN" sz="1400" b="1" dirty="0" smtClean="0">
                <a:solidFill>
                  <a:srgbClr val="FF0000"/>
                </a:solidFill>
              </a:rPr>
              <a:t>：</a:t>
            </a:r>
            <a:r>
              <a:rPr lang="en-US" altLang="zh-CN" sz="1400" b="1" dirty="0" smtClean="0">
                <a:solidFill>
                  <a:srgbClr val="FF0000"/>
                </a:solidFill>
              </a:rPr>
              <a:t>Opening-up of Domestic Oil Industry</a:t>
            </a:r>
          </a:p>
          <a:p>
            <a:r>
              <a:rPr lang="en-US" altLang="zh-CN" sz="1400" dirty="0" smtClean="0"/>
              <a:t>Mechanism 8</a:t>
            </a:r>
            <a:r>
              <a:rPr lang="zh-CN" altLang="zh-CN" sz="1400" dirty="0" smtClean="0"/>
              <a:t>：</a:t>
            </a:r>
            <a:r>
              <a:rPr lang="en-US" altLang="zh-CN" sz="1400" dirty="0" smtClean="0"/>
              <a:t>Impact of </a:t>
            </a:r>
            <a:r>
              <a:rPr lang="en-US" altLang="zh-CN" sz="1400" dirty="0"/>
              <a:t>E</a:t>
            </a:r>
            <a:r>
              <a:rPr lang="en-US" altLang="zh-CN" sz="1400" dirty="0" smtClean="0"/>
              <a:t>xternal Prices</a:t>
            </a:r>
            <a:endParaRPr lang="zh-CN" altLang="en-US" sz="1400" dirty="0" smtClean="0"/>
          </a:p>
        </p:txBody>
      </p:sp>
      <p:pic>
        <p:nvPicPr>
          <p:cNvPr id="30723" name="图片 3"/>
          <p:cNvPicPr>
            <a:picLocks noChangeAspect="1" noChangeArrowheads="1"/>
          </p:cNvPicPr>
          <p:nvPr/>
        </p:nvPicPr>
        <p:blipFill>
          <a:blip r:embed="rId2"/>
          <a:srcRect/>
          <a:stretch>
            <a:fillRect/>
          </a:stretch>
        </p:blipFill>
        <p:spPr bwMode="auto">
          <a:xfrm>
            <a:off x="3845817" y="1484982"/>
            <a:ext cx="4933950" cy="4032250"/>
          </a:xfrm>
          <a:prstGeom prst="rect">
            <a:avLst/>
          </a:prstGeom>
          <a:noFill/>
          <a:ln w="9525">
            <a:noFill/>
            <a:miter lim="800000"/>
            <a:headEnd/>
            <a:tailEnd/>
          </a:ln>
        </p:spPr>
      </p:pic>
      <p:sp>
        <p:nvSpPr>
          <p:cNvPr id="30725" name="TextBox 5"/>
          <p:cNvSpPr txBox="1">
            <a:spLocks noChangeArrowheads="1"/>
          </p:cNvSpPr>
          <p:nvPr/>
        </p:nvSpPr>
        <p:spPr bwMode="auto">
          <a:xfrm>
            <a:off x="5147567" y="1484982"/>
            <a:ext cx="720725" cy="338138"/>
          </a:xfrm>
          <a:prstGeom prst="rect">
            <a:avLst/>
          </a:prstGeom>
          <a:solidFill>
            <a:schemeClr val="bg1"/>
          </a:solidFill>
          <a:ln w="9525">
            <a:noFill/>
            <a:miter lim="800000"/>
            <a:headEnd/>
            <a:tailEnd/>
          </a:ln>
        </p:spPr>
        <p:txBody>
          <a:bodyPr>
            <a:spAutoFit/>
          </a:bodyPr>
          <a:lstStyle/>
          <a:p>
            <a:r>
              <a:rPr lang="en-US" altLang="zh-CN" sz="1600"/>
              <a:t>China</a:t>
            </a:r>
            <a:endParaRPr lang="zh-CN" altLang="en-US" sz="1600"/>
          </a:p>
        </p:txBody>
      </p:sp>
      <p:sp>
        <p:nvSpPr>
          <p:cNvPr id="30726" name="TextBox 6"/>
          <p:cNvSpPr txBox="1">
            <a:spLocks noChangeArrowheads="1"/>
          </p:cNvSpPr>
          <p:nvPr/>
        </p:nvSpPr>
        <p:spPr bwMode="auto">
          <a:xfrm>
            <a:off x="6185792" y="1499270"/>
            <a:ext cx="666750" cy="339725"/>
          </a:xfrm>
          <a:prstGeom prst="rect">
            <a:avLst/>
          </a:prstGeom>
          <a:solidFill>
            <a:schemeClr val="bg1"/>
          </a:solidFill>
          <a:ln w="9525">
            <a:noFill/>
            <a:miter lim="800000"/>
            <a:headEnd/>
            <a:tailEnd/>
          </a:ln>
        </p:spPr>
        <p:txBody>
          <a:bodyPr>
            <a:spAutoFit/>
          </a:bodyPr>
          <a:lstStyle/>
          <a:p>
            <a:r>
              <a:rPr lang="en-US" altLang="zh-CN" sz="1600"/>
              <a:t>U.S.</a:t>
            </a:r>
            <a:endParaRPr lang="zh-CN" altLang="en-US" sz="1600"/>
          </a:p>
        </p:txBody>
      </p:sp>
      <p:sp>
        <p:nvSpPr>
          <p:cNvPr id="30727" name="TextBox 7"/>
          <p:cNvSpPr txBox="1">
            <a:spLocks noChangeArrowheads="1"/>
          </p:cNvSpPr>
          <p:nvPr/>
        </p:nvSpPr>
        <p:spPr bwMode="auto">
          <a:xfrm>
            <a:off x="3995042" y="1838995"/>
            <a:ext cx="2857500" cy="276225"/>
          </a:xfrm>
          <a:prstGeom prst="rect">
            <a:avLst/>
          </a:prstGeom>
          <a:solidFill>
            <a:schemeClr val="bg1"/>
          </a:solidFill>
          <a:ln w="9525">
            <a:noFill/>
            <a:miter lim="800000"/>
            <a:headEnd/>
            <a:tailEnd/>
          </a:ln>
        </p:spPr>
        <p:txBody>
          <a:bodyPr>
            <a:spAutoFit/>
          </a:bodyPr>
          <a:lstStyle/>
          <a:p>
            <a:r>
              <a:rPr lang="en-US" altLang="zh-CN" sz="1200" dirty="0"/>
              <a:t>Market </a:t>
            </a:r>
            <a:r>
              <a:rPr lang="en-US" altLang="zh-CN" sz="1200" dirty="0" smtClean="0"/>
              <a:t>Opening-up (Low </a:t>
            </a:r>
            <a:r>
              <a:rPr lang="en-US" altLang="zh-CN" sz="1200" dirty="0"/>
              <a:t>to H</a:t>
            </a:r>
            <a:r>
              <a:rPr lang="en-US" altLang="zh-CN" sz="1200" dirty="0" smtClean="0"/>
              <a:t>igh</a:t>
            </a:r>
            <a:r>
              <a:rPr lang="en-US" altLang="zh-CN" sz="1200" dirty="0"/>
              <a:t>)</a:t>
            </a:r>
            <a:endParaRPr lang="zh-CN" altLang="en-US" sz="1200" dirty="0"/>
          </a:p>
        </p:txBody>
      </p:sp>
      <p:sp>
        <p:nvSpPr>
          <p:cNvPr id="30728" name="TextBox 8"/>
          <p:cNvSpPr txBox="1">
            <a:spLocks noChangeArrowheads="1"/>
          </p:cNvSpPr>
          <p:nvPr/>
        </p:nvSpPr>
        <p:spPr bwMode="auto">
          <a:xfrm>
            <a:off x="3995042" y="5241007"/>
            <a:ext cx="2857500" cy="276225"/>
          </a:xfrm>
          <a:prstGeom prst="rect">
            <a:avLst/>
          </a:prstGeom>
          <a:solidFill>
            <a:schemeClr val="bg1"/>
          </a:solidFill>
          <a:ln w="9525">
            <a:noFill/>
            <a:miter lim="800000"/>
            <a:headEnd/>
            <a:tailEnd/>
          </a:ln>
        </p:spPr>
        <p:txBody>
          <a:bodyPr>
            <a:spAutoFit/>
          </a:bodyPr>
          <a:lstStyle/>
          <a:p>
            <a:r>
              <a:rPr lang="en-US" altLang="zh-CN" sz="1200" dirty="0"/>
              <a:t>Government </a:t>
            </a:r>
            <a:r>
              <a:rPr lang="en-US" altLang="zh-CN" sz="1200" dirty="0" smtClean="0"/>
              <a:t>Intervention (High </a:t>
            </a:r>
            <a:r>
              <a:rPr lang="en-US" altLang="zh-CN" sz="1200" dirty="0"/>
              <a:t>to </a:t>
            </a:r>
            <a:r>
              <a:rPr lang="en-US" altLang="zh-CN" sz="1200" dirty="0" smtClean="0"/>
              <a:t>Low</a:t>
            </a:r>
            <a:r>
              <a:rPr lang="en-US" altLang="zh-CN" sz="1200" dirty="0"/>
              <a:t>)</a:t>
            </a:r>
            <a:endParaRPr lang="zh-CN" altLang="en-US" sz="1200" dirty="0"/>
          </a:p>
        </p:txBody>
      </p:sp>
      <p:sp>
        <p:nvSpPr>
          <p:cNvPr id="30729" name="TextBox 9"/>
          <p:cNvSpPr txBox="1">
            <a:spLocks noChangeArrowheads="1"/>
          </p:cNvSpPr>
          <p:nvPr/>
        </p:nvSpPr>
        <p:spPr bwMode="auto">
          <a:xfrm>
            <a:off x="4109342" y="2340645"/>
            <a:ext cx="1314450" cy="554037"/>
          </a:xfrm>
          <a:prstGeom prst="rect">
            <a:avLst/>
          </a:prstGeom>
          <a:solidFill>
            <a:schemeClr val="bg1"/>
          </a:solidFill>
          <a:ln w="9525">
            <a:noFill/>
            <a:miter lim="800000"/>
            <a:headEnd/>
            <a:tailEnd/>
          </a:ln>
        </p:spPr>
        <p:txBody>
          <a:bodyPr>
            <a:spAutoFit/>
          </a:bodyPr>
          <a:lstStyle/>
          <a:p>
            <a:r>
              <a:rPr lang="en-US" altLang="zh-CN" sz="1400"/>
              <a:t>Model 4</a:t>
            </a:r>
          </a:p>
          <a:p>
            <a:r>
              <a:rPr lang="en-US" altLang="zh-CN" sz="800"/>
              <a:t>referring international price</a:t>
            </a:r>
            <a:endParaRPr lang="zh-CN" altLang="en-US" sz="800"/>
          </a:p>
        </p:txBody>
      </p:sp>
      <p:sp>
        <p:nvSpPr>
          <p:cNvPr id="30730" name="TextBox 10"/>
          <p:cNvSpPr txBox="1">
            <a:spLocks noChangeArrowheads="1"/>
          </p:cNvSpPr>
          <p:nvPr/>
        </p:nvSpPr>
        <p:spPr bwMode="auto">
          <a:xfrm>
            <a:off x="5884167" y="2359695"/>
            <a:ext cx="965200" cy="523875"/>
          </a:xfrm>
          <a:prstGeom prst="rect">
            <a:avLst/>
          </a:prstGeom>
          <a:solidFill>
            <a:schemeClr val="bg1"/>
          </a:solidFill>
          <a:ln w="9525">
            <a:noFill/>
            <a:miter lim="800000"/>
            <a:headEnd/>
            <a:tailEnd/>
          </a:ln>
        </p:spPr>
        <p:txBody>
          <a:bodyPr>
            <a:spAutoFit/>
          </a:bodyPr>
          <a:lstStyle/>
          <a:p>
            <a:r>
              <a:rPr lang="en-US" altLang="zh-CN" sz="1400"/>
              <a:t>Model 5</a:t>
            </a:r>
          </a:p>
          <a:p>
            <a:r>
              <a:rPr lang="en-US" altLang="zh-CN" sz="700"/>
              <a:t>linked to international price</a:t>
            </a:r>
            <a:endParaRPr lang="zh-CN" altLang="en-US" sz="700"/>
          </a:p>
        </p:txBody>
      </p:sp>
      <p:sp>
        <p:nvSpPr>
          <p:cNvPr id="30731" name="TextBox 11"/>
          <p:cNvSpPr txBox="1">
            <a:spLocks noChangeArrowheads="1"/>
          </p:cNvSpPr>
          <p:nvPr/>
        </p:nvSpPr>
        <p:spPr bwMode="auto">
          <a:xfrm>
            <a:off x="7478017" y="2339057"/>
            <a:ext cx="966788" cy="554038"/>
          </a:xfrm>
          <a:prstGeom prst="rect">
            <a:avLst/>
          </a:prstGeom>
          <a:solidFill>
            <a:schemeClr val="bg1"/>
          </a:solidFill>
          <a:ln w="9525">
            <a:noFill/>
            <a:miter lim="800000"/>
            <a:headEnd/>
            <a:tailEnd/>
          </a:ln>
        </p:spPr>
        <p:txBody>
          <a:bodyPr>
            <a:spAutoFit/>
          </a:bodyPr>
          <a:lstStyle/>
          <a:p>
            <a:r>
              <a:rPr lang="en-US" altLang="zh-CN" sz="1400"/>
              <a:t>Model 6</a:t>
            </a:r>
          </a:p>
          <a:p>
            <a:r>
              <a:rPr lang="en-US" altLang="zh-CN" sz="800"/>
              <a:t>Fully open market</a:t>
            </a:r>
            <a:endParaRPr lang="zh-CN" altLang="en-US" sz="800"/>
          </a:p>
        </p:txBody>
      </p:sp>
      <p:sp>
        <p:nvSpPr>
          <p:cNvPr id="30732" name="TextBox 12"/>
          <p:cNvSpPr txBox="1">
            <a:spLocks noChangeArrowheads="1"/>
          </p:cNvSpPr>
          <p:nvPr/>
        </p:nvSpPr>
        <p:spPr bwMode="auto">
          <a:xfrm>
            <a:off x="4109342" y="4613945"/>
            <a:ext cx="1038225" cy="584775"/>
          </a:xfrm>
          <a:prstGeom prst="rect">
            <a:avLst/>
          </a:prstGeom>
          <a:solidFill>
            <a:schemeClr val="bg1"/>
          </a:solidFill>
          <a:ln w="9525">
            <a:noFill/>
            <a:miter lim="800000"/>
            <a:headEnd/>
            <a:tailEnd/>
          </a:ln>
        </p:spPr>
        <p:txBody>
          <a:bodyPr>
            <a:spAutoFit/>
          </a:bodyPr>
          <a:lstStyle/>
          <a:p>
            <a:r>
              <a:rPr lang="en-US" altLang="zh-CN" sz="1400" dirty="0"/>
              <a:t>Model 1</a:t>
            </a:r>
          </a:p>
          <a:p>
            <a:r>
              <a:rPr lang="en-US" altLang="zh-CN" sz="900" dirty="0"/>
              <a:t>Planning price </a:t>
            </a:r>
            <a:r>
              <a:rPr lang="en-US" altLang="zh-CN" sz="900" dirty="0" smtClean="0"/>
              <a:t>directive</a:t>
            </a:r>
            <a:endParaRPr lang="zh-CN" altLang="en-US" sz="900" dirty="0"/>
          </a:p>
        </p:txBody>
      </p:sp>
      <p:sp>
        <p:nvSpPr>
          <p:cNvPr id="30733" name="TextBox 13"/>
          <p:cNvSpPr txBox="1">
            <a:spLocks noChangeArrowheads="1"/>
          </p:cNvSpPr>
          <p:nvPr/>
        </p:nvSpPr>
        <p:spPr bwMode="auto">
          <a:xfrm>
            <a:off x="5876230" y="4629820"/>
            <a:ext cx="965200" cy="554037"/>
          </a:xfrm>
          <a:prstGeom prst="rect">
            <a:avLst/>
          </a:prstGeom>
          <a:solidFill>
            <a:schemeClr val="bg1"/>
          </a:solidFill>
          <a:ln w="9525">
            <a:noFill/>
            <a:miter lim="800000"/>
            <a:headEnd/>
            <a:tailEnd/>
          </a:ln>
        </p:spPr>
        <p:txBody>
          <a:bodyPr>
            <a:spAutoFit/>
          </a:bodyPr>
          <a:lstStyle/>
          <a:p>
            <a:r>
              <a:rPr lang="en-US" altLang="zh-CN" sz="1400"/>
              <a:t>Model 2</a:t>
            </a:r>
          </a:p>
          <a:p>
            <a:r>
              <a:rPr lang="en-US" altLang="zh-CN" sz="800"/>
              <a:t>Direct price control</a:t>
            </a:r>
          </a:p>
        </p:txBody>
      </p:sp>
      <p:sp>
        <p:nvSpPr>
          <p:cNvPr id="30734" name="TextBox 14"/>
          <p:cNvSpPr txBox="1">
            <a:spLocks noChangeArrowheads="1"/>
          </p:cNvSpPr>
          <p:nvPr/>
        </p:nvSpPr>
        <p:spPr bwMode="auto">
          <a:xfrm>
            <a:off x="7478017" y="4652045"/>
            <a:ext cx="966788" cy="523875"/>
          </a:xfrm>
          <a:prstGeom prst="rect">
            <a:avLst/>
          </a:prstGeom>
          <a:solidFill>
            <a:schemeClr val="bg1"/>
          </a:solidFill>
          <a:ln w="9525">
            <a:noFill/>
            <a:miter lim="800000"/>
            <a:headEnd/>
            <a:tailEnd/>
          </a:ln>
        </p:spPr>
        <p:txBody>
          <a:bodyPr>
            <a:spAutoFit/>
          </a:bodyPr>
          <a:lstStyle/>
          <a:p>
            <a:r>
              <a:rPr lang="en-US" altLang="zh-CN" sz="1400"/>
              <a:t>Model 3</a:t>
            </a:r>
          </a:p>
          <a:p>
            <a:r>
              <a:rPr lang="en-US" altLang="zh-CN" sz="700"/>
              <a:t>Output and price control</a:t>
            </a:r>
            <a:endParaRPr lang="zh-CN" altLang="en-US" sz="700"/>
          </a:p>
        </p:txBody>
      </p:sp>
      <p:sp>
        <p:nvSpPr>
          <p:cNvPr id="30735" name="TextBox 15"/>
          <p:cNvSpPr txBox="1">
            <a:spLocks noChangeArrowheads="1"/>
          </p:cNvSpPr>
          <p:nvPr/>
        </p:nvSpPr>
        <p:spPr bwMode="auto">
          <a:xfrm>
            <a:off x="4541142" y="2993107"/>
            <a:ext cx="750888" cy="214313"/>
          </a:xfrm>
          <a:prstGeom prst="rect">
            <a:avLst/>
          </a:prstGeom>
          <a:solidFill>
            <a:schemeClr val="bg1"/>
          </a:solidFill>
          <a:ln w="9525">
            <a:noFill/>
            <a:miter lim="800000"/>
            <a:headEnd/>
            <a:tailEnd/>
          </a:ln>
        </p:spPr>
        <p:txBody>
          <a:bodyPr>
            <a:spAutoFit/>
          </a:bodyPr>
          <a:lstStyle/>
          <a:p>
            <a:r>
              <a:rPr lang="en-US" altLang="zh-CN" sz="800"/>
              <a:t>Mechanism</a:t>
            </a:r>
            <a:endParaRPr lang="zh-CN" altLang="en-US" sz="800"/>
          </a:p>
        </p:txBody>
      </p:sp>
      <p:sp>
        <p:nvSpPr>
          <p:cNvPr id="30736" name="TextBox 16"/>
          <p:cNvSpPr txBox="1">
            <a:spLocks noChangeArrowheads="1"/>
          </p:cNvSpPr>
          <p:nvPr/>
        </p:nvSpPr>
        <p:spPr bwMode="auto">
          <a:xfrm>
            <a:off x="6122292" y="3005807"/>
            <a:ext cx="750888" cy="215900"/>
          </a:xfrm>
          <a:prstGeom prst="rect">
            <a:avLst/>
          </a:prstGeom>
          <a:solidFill>
            <a:schemeClr val="bg1"/>
          </a:solidFill>
          <a:ln w="9525">
            <a:noFill/>
            <a:miter lim="800000"/>
            <a:headEnd/>
            <a:tailEnd/>
          </a:ln>
        </p:spPr>
        <p:txBody>
          <a:bodyPr>
            <a:spAutoFit/>
          </a:bodyPr>
          <a:lstStyle/>
          <a:p>
            <a:r>
              <a:rPr lang="en-US" altLang="zh-CN" sz="800"/>
              <a:t>Mechanism</a:t>
            </a:r>
            <a:endParaRPr lang="zh-CN" altLang="en-US" sz="800"/>
          </a:p>
        </p:txBody>
      </p:sp>
      <p:sp>
        <p:nvSpPr>
          <p:cNvPr id="30737" name="TextBox 17"/>
          <p:cNvSpPr txBox="1">
            <a:spLocks noChangeArrowheads="1"/>
          </p:cNvSpPr>
          <p:nvPr/>
        </p:nvSpPr>
        <p:spPr bwMode="auto">
          <a:xfrm>
            <a:off x="4109342" y="3645570"/>
            <a:ext cx="750888" cy="214312"/>
          </a:xfrm>
          <a:prstGeom prst="rect">
            <a:avLst/>
          </a:prstGeom>
          <a:solidFill>
            <a:schemeClr val="bg1"/>
          </a:solidFill>
          <a:ln w="9525">
            <a:noFill/>
            <a:miter lim="800000"/>
            <a:headEnd/>
            <a:tailEnd/>
          </a:ln>
        </p:spPr>
        <p:txBody>
          <a:bodyPr>
            <a:spAutoFit/>
          </a:bodyPr>
          <a:lstStyle/>
          <a:p>
            <a:r>
              <a:rPr lang="en-US" altLang="zh-CN" sz="800"/>
              <a:t>Mechanism</a:t>
            </a:r>
            <a:endParaRPr lang="zh-CN" altLang="en-US" sz="800"/>
          </a:p>
        </p:txBody>
      </p:sp>
      <p:sp>
        <p:nvSpPr>
          <p:cNvPr id="30738" name="TextBox 18"/>
          <p:cNvSpPr txBox="1">
            <a:spLocks noChangeArrowheads="1"/>
          </p:cNvSpPr>
          <p:nvPr/>
        </p:nvSpPr>
        <p:spPr bwMode="auto">
          <a:xfrm>
            <a:off x="5436492" y="3429670"/>
            <a:ext cx="749300" cy="215900"/>
          </a:xfrm>
          <a:prstGeom prst="rect">
            <a:avLst/>
          </a:prstGeom>
          <a:solidFill>
            <a:schemeClr val="bg1"/>
          </a:solidFill>
          <a:ln w="9525">
            <a:noFill/>
            <a:miter lim="800000"/>
            <a:headEnd/>
            <a:tailEnd/>
          </a:ln>
        </p:spPr>
        <p:txBody>
          <a:bodyPr>
            <a:spAutoFit/>
          </a:bodyPr>
          <a:lstStyle/>
          <a:p>
            <a:r>
              <a:rPr lang="en-US" altLang="zh-CN" sz="800"/>
              <a:t>Mechanism</a:t>
            </a:r>
            <a:endParaRPr lang="zh-CN" altLang="en-US" sz="800"/>
          </a:p>
        </p:txBody>
      </p:sp>
      <p:sp>
        <p:nvSpPr>
          <p:cNvPr id="30739" name="TextBox 19"/>
          <p:cNvSpPr txBox="1">
            <a:spLocks noChangeArrowheads="1"/>
          </p:cNvSpPr>
          <p:nvPr/>
        </p:nvSpPr>
        <p:spPr bwMode="auto">
          <a:xfrm>
            <a:off x="6300192" y="3431257"/>
            <a:ext cx="750888" cy="215900"/>
          </a:xfrm>
          <a:prstGeom prst="rect">
            <a:avLst/>
          </a:prstGeom>
          <a:solidFill>
            <a:schemeClr val="bg1"/>
          </a:solidFill>
          <a:ln w="9525">
            <a:noFill/>
            <a:miter lim="800000"/>
            <a:headEnd/>
            <a:tailEnd/>
          </a:ln>
        </p:spPr>
        <p:txBody>
          <a:bodyPr>
            <a:spAutoFit/>
          </a:bodyPr>
          <a:lstStyle/>
          <a:p>
            <a:r>
              <a:rPr lang="en-US" altLang="zh-CN" sz="800" dirty="0"/>
              <a:t>Mechanism</a:t>
            </a:r>
            <a:endParaRPr lang="zh-CN" altLang="en-US" sz="800" dirty="0"/>
          </a:p>
        </p:txBody>
      </p:sp>
      <p:sp>
        <p:nvSpPr>
          <p:cNvPr id="30740" name="TextBox 20"/>
          <p:cNvSpPr txBox="1">
            <a:spLocks noChangeArrowheads="1"/>
          </p:cNvSpPr>
          <p:nvPr/>
        </p:nvSpPr>
        <p:spPr bwMode="auto">
          <a:xfrm>
            <a:off x="6873180" y="3647157"/>
            <a:ext cx="1011237" cy="215900"/>
          </a:xfrm>
          <a:prstGeom prst="rect">
            <a:avLst/>
          </a:prstGeom>
          <a:solidFill>
            <a:schemeClr val="bg1"/>
          </a:solidFill>
          <a:ln w="9525">
            <a:noFill/>
            <a:miter lim="800000"/>
            <a:headEnd/>
            <a:tailEnd/>
          </a:ln>
        </p:spPr>
        <p:txBody>
          <a:bodyPr>
            <a:spAutoFit/>
          </a:bodyPr>
          <a:lstStyle/>
          <a:p>
            <a:r>
              <a:rPr lang="en-US" altLang="zh-CN" sz="800"/>
              <a:t>Mechanism 1,2,3</a:t>
            </a:r>
            <a:endParaRPr lang="zh-CN" altLang="en-US" sz="800"/>
          </a:p>
        </p:txBody>
      </p:sp>
      <p:sp>
        <p:nvSpPr>
          <p:cNvPr id="30741" name="TextBox 21"/>
          <p:cNvSpPr txBox="1">
            <a:spLocks noChangeArrowheads="1"/>
          </p:cNvSpPr>
          <p:nvPr/>
        </p:nvSpPr>
        <p:spPr bwMode="auto">
          <a:xfrm>
            <a:off x="7984430" y="3647157"/>
            <a:ext cx="908050" cy="215900"/>
          </a:xfrm>
          <a:prstGeom prst="rect">
            <a:avLst/>
          </a:prstGeom>
          <a:solidFill>
            <a:schemeClr val="bg1"/>
          </a:solidFill>
          <a:ln w="9525">
            <a:noFill/>
            <a:miter lim="800000"/>
            <a:headEnd/>
            <a:tailEnd/>
          </a:ln>
        </p:spPr>
        <p:txBody>
          <a:bodyPr>
            <a:spAutoFit/>
          </a:bodyPr>
          <a:lstStyle/>
          <a:p>
            <a:r>
              <a:rPr lang="en-US" altLang="zh-CN" sz="800"/>
              <a:t>Mechanism 2</a:t>
            </a:r>
            <a:endParaRPr lang="zh-CN" altLang="en-US" sz="800"/>
          </a:p>
        </p:txBody>
      </p:sp>
      <p:sp>
        <p:nvSpPr>
          <p:cNvPr id="30742" name="TextBox 22"/>
          <p:cNvSpPr txBox="1">
            <a:spLocks noChangeArrowheads="1"/>
          </p:cNvSpPr>
          <p:nvPr/>
        </p:nvSpPr>
        <p:spPr bwMode="auto">
          <a:xfrm>
            <a:off x="4860230" y="4544095"/>
            <a:ext cx="1011237" cy="215900"/>
          </a:xfrm>
          <a:prstGeom prst="rect">
            <a:avLst/>
          </a:prstGeom>
          <a:solidFill>
            <a:schemeClr val="bg1"/>
          </a:solidFill>
          <a:ln w="9525">
            <a:noFill/>
            <a:miter lim="800000"/>
            <a:headEnd/>
            <a:tailEnd/>
          </a:ln>
        </p:spPr>
        <p:txBody>
          <a:bodyPr>
            <a:spAutoFit/>
          </a:bodyPr>
          <a:lstStyle/>
          <a:p>
            <a:r>
              <a:rPr lang="en-US" altLang="zh-CN" sz="800"/>
              <a:t>Mechanism 2,3</a:t>
            </a:r>
            <a:endParaRPr lang="zh-CN" altLang="en-US" sz="800"/>
          </a:p>
        </p:txBody>
      </p:sp>
      <p:sp>
        <p:nvSpPr>
          <p:cNvPr id="30724" name="矩形 4"/>
          <p:cNvSpPr>
            <a:spLocks noChangeArrowheads="1"/>
          </p:cNvSpPr>
          <p:nvPr/>
        </p:nvSpPr>
        <p:spPr bwMode="auto">
          <a:xfrm>
            <a:off x="323850" y="1012825"/>
            <a:ext cx="4898231" cy="369332"/>
          </a:xfrm>
          <a:prstGeom prst="rect">
            <a:avLst/>
          </a:prstGeom>
          <a:noFill/>
          <a:ln w="9525">
            <a:noFill/>
            <a:miter lim="800000"/>
            <a:headEnd/>
            <a:tailEnd/>
          </a:ln>
        </p:spPr>
        <p:txBody>
          <a:bodyPr wrap="square">
            <a:spAutoFit/>
          </a:bodyPr>
          <a:lstStyle/>
          <a:p>
            <a:r>
              <a:rPr lang="en-US" altLang="zh-CN" b="1" dirty="0"/>
              <a:t>Triggering </a:t>
            </a:r>
            <a:r>
              <a:rPr lang="en-US" altLang="zh-CN" b="1" dirty="0" smtClean="0"/>
              <a:t>Mechanisms </a:t>
            </a:r>
            <a:r>
              <a:rPr lang="en-US" altLang="zh-CN" b="1" dirty="0"/>
              <a:t>and </a:t>
            </a:r>
            <a:r>
              <a:rPr lang="en-US" altLang="zh-CN" b="1" dirty="0" smtClean="0"/>
              <a:t>Roadmap </a:t>
            </a:r>
            <a:r>
              <a:rPr lang="en-US" altLang="zh-CN" b="1" dirty="0"/>
              <a:t>- </a:t>
            </a:r>
            <a:r>
              <a:rPr lang="en-US" altLang="zh-CN" b="1" dirty="0" smtClean="0"/>
              <a:t>Oil</a:t>
            </a:r>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288" y="1916113"/>
            <a:ext cx="3024187" cy="5073650"/>
          </a:xfrm>
        </p:spPr>
        <p:txBody>
          <a:bodyPr/>
          <a:lstStyle/>
          <a:p>
            <a:pPr>
              <a:defRPr/>
            </a:pPr>
            <a:r>
              <a:rPr lang="en-US" altLang="zh-CN" sz="1400" dirty="0"/>
              <a:t>Mechanism 1- C</a:t>
            </a:r>
            <a:r>
              <a:rPr lang="en-US" altLang="zh-CN" sz="1400" dirty="0" smtClean="0"/>
              <a:t>ross Subsidization</a:t>
            </a:r>
            <a:endParaRPr lang="en-US" altLang="zh-CN" sz="1400" dirty="0"/>
          </a:p>
          <a:p>
            <a:pPr>
              <a:defRPr/>
            </a:pPr>
            <a:r>
              <a:rPr lang="en-US" altLang="zh-CN" sz="1400" dirty="0"/>
              <a:t>Mechanism 2- </a:t>
            </a:r>
            <a:r>
              <a:rPr lang="en-US" altLang="zh-CN" sz="1400" dirty="0" smtClean="0"/>
              <a:t>Information Cost</a:t>
            </a:r>
            <a:endParaRPr lang="en-US" altLang="zh-CN" sz="1400" dirty="0"/>
          </a:p>
          <a:p>
            <a:pPr>
              <a:defRPr/>
            </a:pPr>
            <a:r>
              <a:rPr lang="en-US" altLang="zh-CN" sz="1400" dirty="0"/>
              <a:t>Mechanism 3- </a:t>
            </a:r>
            <a:r>
              <a:rPr lang="en-US" altLang="zh-CN" sz="1400" dirty="0" smtClean="0"/>
              <a:t>Supply Uncertainty</a:t>
            </a:r>
            <a:endParaRPr lang="en-US" altLang="zh-CN" sz="1400" dirty="0"/>
          </a:p>
          <a:p>
            <a:pPr>
              <a:defRPr/>
            </a:pPr>
            <a:r>
              <a:rPr lang="en-US" altLang="zh-CN" sz="1400" dirty="0"/>
              <a:t>Mechanism 4- </a:t>
            </a:r>
            <a:r>
              <a:rPr lang="en-US" altLang="zh-CN" sz="1400" dirty="0" smtClean="0"/>
              <a:t>Demand Uncertainty</a:t>
            </a:r>
            <a:endParaRPr lang="en-US" altLang="zh-CN" sz="1400" dirty="0"/>
          </a:p>
          <a:p>
            <a:pPr>
              <a:defRPr/>
            </a:pPr>
            <a:r>
              <a:rPr lang="en-US" altLang="zh-CN" sz="1400" dirty="0"/>
              <a:t>Mechanism 5- </a:t>
            </a:r>
            <a:r>
              <a:rPr lang="en-US" altLang="zh-CN" sz="1400" dirty="0" smtClean="0"/>
              <a:t>Policies </a:t>
            </a:r>
            <a:r>
              <a:rPr lang="en-US" altLang="zh-CN" sz="1400" dirty="0"/>
              <a:t>and D</a:t>
            </a:r>
            <a:r>
              <a:rPr lang="en-US" altLang="zh-CN" sz="1400" dirty="0" smtClean="0"/>
              <a:t>irectives</a:t>
            </a:r>
            <a:endParaRPr lang="en-US" altLang="zh-CN" sz="1400" dirty="0"/>
          </a:p>
          <a:p>
            <a:pPr>
              <a:defRPr/>
            </a:pPr>
            <a:r>
              <a:rPr lang="en-US" altLang="zh-CN" sz="1400" dirty="0"/>
              <a:t>Mechanism 6- </a:t>
            </a:r>
            <a:r>
              <a:rPr lang="en-US" altLang="zh-CN" sz="1400" dirty="0" smtClean="0"/>
              <a:t>Distortion </a:t>
            </a:r>
            <a:r>
              <a:rPr lang="en-US" altLang="zh-CN" sz="1400" dirty="0"/>
              <a:t>of </a:t>
            </a:r>
            <a:r>
              <a:rPr lang="en-US" altLang="zh-CN" sz="1400" dirty="0" smtClean="0"/>
              <a:t>Price </a:t>
            </a:r>
            <a:r>
              <a:rPr lang="en-US" altLang="zh-CN" sz="1400" dirty="0"/>
              <a:t>C</a:t>
            </a:r>
            <a:r>
              <a:rPr lang="en-US" altLang="zh-CN" sz="1400" dirty="0" smtClean="0"/>
              <a:t>ontrol</a:t>
            </a:r>
            <a:endParaRPr lang="en-US" altLang="zh-CN" sz="1400" dirty="0"/>
          </a:p>
          <a:p>
            <a:pPr>
              <a:defRPr/>
            </a:pPr>
            <a:r>
              <a:rPr lang="en-US" altLang="zh-CN" sz="1400" dirty="0">
                <a:solidFill>
                  <a:srgbClr val="FF0000"/>
                </a:solidFill>
              </a:rPr>
              <a:t>Mechanism 7- </a:t>
            </a:r>
            <a:r>
              <a:rPr lang="en-US" altLang="zh-CN" sz="1400" dirty="0" smtClean="0">
                <a:solidFill>
                  <a:srgbClr val="FF0000"/>
                </a:solidFill>
              </a:rPr>
              <a:t>Monopolistic Price Distortion </a:t>
            </a:r>
          </a:p>
          <a:p>
            <a:pPr>
              <a:defRPr/>
            </a:pPr>
            <a:r>
              <a:rPr lang="en-US" altLang="zh-CN" sz="1400" dirty="0" smtClean="0"/>
              <a:t>Mechanism </a:t>
            </a:r>
            <a:r>
              <a:rPr lang="en-US" altLang="zh-CN" sz="1400" dirty="0"/>
              <a:t>8- </a:t>
            </a:r>
            <a:r>
              <a:rPr lang="en-US" altLang="zh-CN" sz="1400" dirty="0" smtClean="0"/>
              <a:t>Specialized Capital</a:t>
            </a:r>
            <a:endParaRPr lang="en-US" altLang="zh-CN" sz="1400" dirty="0"/>
          </a:p>
          <a:p>
            <a:pPr>
              <a:defRPr/>
            </a:pPr>
            <a:r>
              <a:rPr lang="en-US" altLang="zh-CN" sz="1400" dirty="0"/>
              <a:t>Mechanism 9- </a:t>
            </a:r>
            <a:r>
              <a:rPr lang="en-US" altLang="zh-CN" sz="1400" dirty="0" smtClean="0"/>
              <a:t>Standardized Contract</a:t>
            </a:r>
            <a:endParaRPr lang="zh-CN" altLang="zh-CN" sz="1400" dirty="0"/>
          </a:p>
          <a:p>
            <a:pPr>
              <a:defRPr/>
            </a:pPr>
            <a:endParaRPr lang="zh-CN" altLang="en-US" sz="1600" dirty="0">
              <a:latin typeface="+mn-ea"/>
              <a:cs typeface="+mn-cs"/>
            </a:endParaRPr>
          </a:p>
        </p:txBody>
      </p:sp>
      <p:pic>
        <p:nvPicPr>
          <p:cNvPr id="31746" name="图片 3"/>
          <p:cNvPicPr>
            <a:picLocks noChangeAspect="1" noChangeArrowheads="1"/>
          </p:cNvPicPr>
          <p:nvPr/>
        </p:nvPicPr>
        <p:blipFill>
          <a:blip r:embed="rId2"/>
          <a:srcRect/>
          <a:stretch>
            <a:fillRect/>
          </a:stretch>
        </p:blipFill>
        <p:spPr bwMode="auto">
          <a:xfrm>
            <a:off x="3576638" y="1827683"/>
            <a:ext cx="5314950" cy="4105275"/>
          </a:xfrm>
          <a:prstGeom prst="rect">
            <a:avLst/>
          </a:prstGeom>
          <a:noFill/>
          <a:ln w="9525">
            <a:noFill/>
            <a:miter lim="800000"/>
            <a:headEnd/>
            <a:tailEnd/>
          </a:ln>
        </p:spPr>
      </p:pic>
      <p:sp>
        <p:nvSpPr>
          <p:cNvPr id="31747" name="标题 1"/>
          <p:cNvSpPr>
            <a:spLocks noGrp="1"/>
          </p:cNvSpPr>
          <p:nvPr>
            <p:ph type="title"/>
          </p:nvPr>
        </p:nvSpPr>
        <p:spPr>
          <a:xfrm>
            <a:off x="395288" y="1125538"/>
            <a:ext cx="7488237" cy="720725"/>
          </a:xfrm>
        </p:spPr>
        <p:txBody>
          <a:bodyPr/>
          <a:lstStyle/>
          <a:p>
            <a:r>
              <a:rPr lang="zh-CN" altLang="en-US" sz="2000" b="1" dirty="0" smtClean="0"/>
              <a:t>天然气部门市场化改革路径</a:t>
            </a:r>
          </a:p>
        </p:txBody>
      </p:sp>
      <p:sp>
        <p:nvSpPr>
          <p:cNvPr id="2" name="椭圆 1"/>
          <p:cNvSpPr/>
          <p:nvPr/>
        </p:nvSpPr>
        <p:spPr>
          <a:xfrm>
            <a:off x="8676201" y="1873433"/>
            <a:ext cx="216000" cy="216000"/>
          </a:xfrm>
          <a:prstGeom prst="ellipse">
            <a:avLst/>
          </a:prstGeom>
          <a:solidFill>
            <a:srgbClr val="7030A0"/>
          </a:solidFill>
          <a:ln>
            <a:solidFill>
              <a:srgbClr val="7030A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solidFill>
                <a:srgbClr val="7030A0"/>
              </a:solidFill>
            </a:endParaRPr>
          </a:p>
        </p:txBody>
      </p:sp>
      <p:sp>
        <p:nvSpPr>
          <p:cNvPr id="31751" name="TextBox 6"/>
          <p:cNvSpPr txBox="1">
            <a:spLocks noChangeArrowheads="1"/>
          </p:cNvSpPr>
          <p:nvPr/>
        </p:nvSpPr>
        <p:spPr bwMode="auto">
          <a:xfrm>
            <a:off x="8027988" y="1827683"/>
            <a:ext cx="647700" cy="246221"/>
          </a:xfrm>
          <a:prstGeom prst="rect">
            <a:avLst/>
          </a:prstGeom>
          <a:noFill/>
          <a:ln w="9525">
            <a:noFill/>
            <a:miter lim="800000"/>
            <a:headEnd/>
            <a:tailEnd/>
          </a:ln>
        </p:spPr>
        <p:txBody>
          <a:bodyPr>
            <a:spAutoFit/>
          </a:bodyPr>
          <a:lstStyle/>
          <a:p>
            <a:r>
              <a:rPr lang="zh-CN" altLang="en-US" sz="1000" b="1"/>
              <a:t>中国</a:t>
            </a:r>
          </a:p>
        </p:txBody>
      </p:sp>
      <p:sp>
        <p:nvSpPr>
          <p:cNvPr id="8" name="椭圆 7"/>
          <p:cNvSpPr/>
          <p:nvPr/>
        </p:nvSpPr>
        <p:spPr>
          <a:xfrm>
            <a:off x="4572000" y="5141093"/>
            <a:ext cx="216000" cy="216000"/>
          </a:xfrm>
          <a:prstGeom prst="ellipse">
            <a:avLst/>
          </a:prstGeom>
          <a:solidFill>
            <a:srgbClr val="7030A0"/>
          </a:solidFill>
          <a:ln>
            <a:solidFill>
              <a:srgbClr val="7030A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7030A0"/>
              </a:solidFill>
            </a:endParaRPr>
          </a:p>
        </p:txBody>
      </p:sp>
      <p:sp>
        <p:nvSpPr>
          <p:cNvPr id="31756" name="矩形 9"/>
          <p:cNvSpPr>
            <a:spLocks noChangeArrowheads="1"/>
          </p:cNvSpPr>
          <p:nvPr/>
        </p:nvSpPr>
        <p:spPr bwMode="auto">
          <a:xfrm>
            <a:off x="307975" y="1231900"/>
            <a:ext cx="5904245" cy="369332"/>
          </a:xfrm>
          <a:prstGeom prst="rect">
            <a:avLst/>
          </a:prstGeom>
          <a:solidFill>
            <a:schemeClr val="bg1"/>
          </a:solidFill>
          <a:ln w="9525">
            <a:noFill/>
            <a:miter lim="800000"/>
            <a:headEnd/>
            <a:tailEnd/>
          </a:ln>
        </p:spPr>
        <p:txBody>
          <a:bodyPr wrap="none">
            <a:spAutoFit/>
          </a:bodyPr>
          <a:lstStyle/>
          <a:p>
            <a:r>
              <a:rPr lang="en-US" altLang="zh-CN" b="1" dirty="0"/>
              <a:t>Triggering M</a:t>
            </a:r>
            <a:r>
              <a:rPr lang="en-US" altLang="zh-CN" b="1" dirty="0" smtClean="0"/>
              <a:t>echanisms </a:t>
            </a:r>
            <a:r>
              <a:rPr lang="en-US" altLang="zh-CN" b="1" dirty="0"/>
              <a:t>and </a:t>
            </a:r>
            <a:r>
              <a:rPr lang="en-US" altLang="zh-CN" b="1" dirty="0" smtClean="0"/>
              <a:t>Roadmap </a:t>
            </a:r>
            <a:r>
              <a:rPr lang="en-US" altLang="zh-CN" b="1" dirty="0"/>
              <a:t>– </a:t>
            </a:r>
            <a:r>
              <a:rPr lang="en-US" altLang="zh-CN" b="1" dirty="0" smtClean="0"/>
              <a:t>Natural Gas</a:t>
            </a:r>
            <a:endParaRPr lang="zh-CN" altLang="en-US" dirty="0"/>
          </a:p>
        </p:txBody>
      </p:sp>
      <p:sp>
        <p:nvSpPr>
          <p:cNvPr id="31757" name="TextBox 10"/>
          <p:cNvSpPr txBox="1">
            <a:spLocks noChangeArrowheads="1"/>
          </p:cNvSpPr>
          <p:nvPr/>
        </p:nvSpPr>
        <p:spPr bwMode="auto">
          <a:xfrm>
            <a:off x="4860032" y="1844824"/>
            <a:ext cx="444599" cy="246221"/>
          </a:xfrm>
          <a:prstGeom prst="rect">
            <a:avLst/>
          </a:prstGeom>
          <a:solidFill>
            <a:schemeClr val="bg1"/>
          </a:solidFill>
          <a:ln w="9525">
            <a:noFill/>
            <a:miter lim="800000"/>
            <a:headEnd/>
            <a:tailEnd/>
          </a:ln>
        </p:spPr>
        <p:txBody>
          <a:bodyPr wrap="square">
            <a:spAutoFit/>
          </a:bodyPr>
          <a:lstStyle/>
          <a:p>
            <a:r>
              <a:rPr lang="en-US" altLang="zh-CN" sz="1000" dirty="0"/>
              <a:t>U.K.</a:t>
            </a:r>
            <a:endParaRPr lang="zh-CN" altLang="en-US" sz="1000" dirty="0"/>
          </a:p>
        </p:txBody>
      </p:sp>
      <p:sp>
        <p:nvSpPr>
          <p:cNvPr id="31758" name="TextBox 11"/>
          <p:cNvSpPr txBox="1">
            <a:spLocks noChangeArrowheads="1"/>
          </p:cNvSpPr>
          <p:nvPr/>
        </p:nvSpPr>
        <p:spPr bwMode="auto">
          <a:xfrm>
            <a:off x="5508103" y="1846733"/>
            <a:ext cx="635521" cy="246221"/>
          </a:xfrm>
          <a:prstGeom prst="rect">
            <a:avLst/>
          </a:prstGeom>
          <a:solidFill>
            <a:schemeClr val="bg1"/>
          </a:solidFill>
          <a:ln w="9525">
            <a:noFill/>
            <a:miter lim="800000"/>
            <a:headEnd/>
            <a:tailEnd/>
          </a:ln>
        </p:spPr>
        <p:txBody>
          <a:bodyPr wrap="square">
            <a:spAutoFit/>
          </a:bodyPr>
          <a:lstStyle/>
          <a:p>
            <a:r>
              <a:rPr lang="en-US" altLang="zh-CN" sz="1000" dirty="0"/>
              <a:t>France</a:t>
            </a:r>
            <a:endParaRPr lang="zh-CN" altLang="en-US" sz="1000" dirty="0"/>
          </a:p>
        </p:txBody>
      </p:sp>
      <p:sp>
        <p:nvSpPr>
          <p:cNvPr id="31759" name="TextBox 12"/>
          <p:cNvSpPr txBox="1">
            <a:spLocks noChangeArrowheads="1"/>
          </p:cNvSpPr>
          <p:nvPr/>
        </p:nvSpPr>
        <p:spPr bwMode="auto">
          <a:xfrm>
            <a:off x="6283076" y="1844825"/>
            <a:ext cx="737196" cy="246221"/>
          </a:xfrm>
          <a:prstGeom prst="rect">
            <a:avLst/>
          </a:prstGeom>
          <a:solidFill>
            <a:schemeClr val="bg1"/>
          </a:solidFill>
          <a:ln w="9525">
            <a:noFill/>
            <a:miter lim="800000"/>
            <a:headEnd/>
            <a:tailEnd/>
          </a:ln>
        </p:spPr>
        <p:txBody>
          <a:bodyPr wrap="square">
            <a:spAutoFit/>
          </a:bodyPr>
          <a:lstStyle/>
          <a:p>
            <a:r>
              <a:rPr lang="en-US" altLang="zh-CN" sz="1000" dirty="0"/>
              <a:t>Germany</a:t>
            </a:r>
            <a:endParaRPr lang="zh-CN" altLang="en-US" sz="1000" dirty="0"/>
          </a:p>
        </p:txBody>
      </p:sp>
      <p:sp>
        <p:nvSpPr>
          <p:cNvPr id="31760" name="TextBox 13"/>
          <p:cNvSpPr txBox="1">
            <a:spLocks noChangeArrowheads="1"/>
          </p:cNvSpPr>
          <p:nvPr/>
        </p:nvSpPr>
        <p:spPr bwMode="auto">
          <a:xfrm>
            <a:off x="7153275" y="1858322"/>
            <a:ext cx="533400" cy="246221"/>
          </a:xfrm>
          <a:prstGeom prst="rect">
            <a:avLst/>
          </a:prstGeom>
          <a:solidFill>
            <a:schemeClr val="bg1"/>
          </a:solidFill>
          <a:ln w="9525">
            <a:noFill/>
            <a:miter lim="800000"/>
            <a:headEnd/>
            <a:tailEnd/>
          </a:ln>
        </p:spPr>
        <p:txBody>
          <a:bodyPr>
            <a:spAutoFit/>
          </a:bodyPr>
          <a:lstStyle/>
          <a:p>
            <a:r>
              <a:rPr lang="en-US" altLang="zh-CN" sz="1000" dirty="0"/>
              <a:t>U.S.</a:t>
            </a:r>
            <a:endParaRPr lang="zh-CN" altLang="en-US" sz="1000" dirty="0"/>
          </a:p>
        </p:txBody>
      </p:sp>
      <p:sp>
        <p:nvSpPr>
          <p:cNvPr id="31761" name="TextBox 14"/>
          <p:cNvSpPr txBox="1">
            <a:spLocks noChangeArrowheads="1"/>
          </p:cNvSpPr>
          <p:nvPr/>
        </p:nvSpPr>
        <p:spPr bwMode="auto">
          <a:xfrm>
            <a:off x="7893844" y="1843558"/>
            <a:ext cx="642938" cy="246221"/>
          </a:xfrm>
          <a:prstGeom prst="rect">
            <a:avLst/>
          </a:prstGeom>
          <a:solidFill>
            <a:schemeClr val="bg1"/>
          </a:solidFill>
          <a:ln w="9525">
            <a:noFill/>
            <a:miter lim="800000"/>
            <a:headEnd/>
            <a:tailEnd/>
          </a:ln>
        </p:spPr>
        <p:txBody>
          <a:bodyPr wrap="square">
            <a:spAutoFit/>
          </a:bodyPr>
          <a:lstStyle/>
          <a:p>
            <a:r>
              <a:rPr lang="en-US" altLang="zh-CN" sz="1000"/>
              <a:t>China</a:t>
            </a:r>
            <a:endParaRPr lang="zh-CN" altLang="en-US" sz="1000"/>
          </a:p>
        </p:txBody>
      </p:sp>
      <p:sp>
        <p:nvSpPr>
          <p:cNvPr id="16" name="TextBox 15"/>
          <p:cNvSpPr txBox="1"/>
          <p:nvPr/>
        </p:nvSpPr>
        <p:spPr>
          <a:xfrm>
            <a:off x="3605213" y="2771636"/>
            <a:ext cx="563562" cy="369332"/>
          </a:xfrm>
          <a:prstGeom prst="rect">
            <a:avLst/>
          </a:prstGeom>
          <a:solidFill>
            <a:schemeClr val="bg1"/>
          </a:solidFill>
        </p:spPr>
        <p:txBody>
          <a:bodyPr wrap="square">
            <a:spAutoFit/>
          </a:bodyPr>
          <a:lstStyle/>
          <a:p>
            <a:pPr>
              <a:defRPr/>
            </a:pPr>
            <a:r>
              <a:rPr lang="en-US" altLang="zh-CN" sz="900" dirty="0">
                <a:latin typeface="Arial" pitchFamily="34" charset="0"/>
                <a:ea typeface="宋体" pitchFamily="2" charset="-122"/>
              </a:rPr>
              <a:t>Com-</a:t>
            </a:r>
            <a:r>
              <a:rPr lang="en-US" altLang="zh-CN" sz="900" dirty="0" err="1">
                <a:latin typeface="Arial" pitchFamily="34" charset="0"/>
                <a:ea typeface="宋体" pitchFamily="2" charset="-122"/>
              </a:rPr>
              <a:t>petitive</a:t>
            </a:r>
            <a:endParaRPr lang="zh-CN" altLang="en-US" sz="900" dirty="0">
              <a:latin typeface="Arial" pitchFamily="34" charset="0"/>
              <a:ea typeface="宋体" pitchFamily="2" charset="-122"/>
            </a:endParaRPr>
          </a:p>
        </p:txBody>
      </p:sp>
      <p:sp>
        <p:nvSpPr>
          <p:cNvPr id="17" name="TextBox 16"/>
          <p:cNvSpPr txBox="1"/>
          <p:nvPr/>
        </p:nvSpPr>
        <p:spPr>
          <a:xfrm>
            <a:off x="3605213" y="4695527"/>
            <a:ext cx="534987" cy="461665"/>
          </a:xfrm>
          <a:prstGeom prst="rect">
            <a:avLst/>
          </a:prstGeom>
          <a:solidFill>
            <a:schemeClr val="bg1"/>
          </a:solidFill>
        </p:spPr>
        <p:txBody>
          <a:bodyPr wrap="square">
            <a:spAutoFit/>
          </a:bodyPr>
          <a:lstStyle/>
          <a:p>
            <a:pPr>
              <a:defRPr/>
            </a:pPr>
            <a:r>
              <a:rPr lang="en-US" altLang="zh-CN" sz="800" dirty="0">
                <a:latin typeface="Arial" pitchFamily="34" charset="0"/>
                <a:ea typeface="宋体" pitchFamily="2" charset="-122"/>
              </a:rPr>
              <a:t>Non-com-</a:t>
            </a:r>
            <a:r>
              <a:rPr lang="en-US" altLang="zh-CN" sz="800" dirty="0" err="1">
                <a:latin typeface="Arial" pitchFamily="34" charset="0"/>
                <a:ea typeface="宋体" pitchFamily="2" charset="-122"/>
              </a:rPr>
              <a:t>petitive</a:t>
            </a:r>
            <a:endParaRPr lang="zh-CN" altLang="en-US" sz="800" dirty="0">
              <a:latin typeface="Arial" pitchFamily="34" charset="0"/>
              <a:ea typeface="宋体" pitchFamily="2" charset="-122"/>
            </a:endParaRPr>
          </a:p>
        </p:txBody>
      </p:sp>
      <p:sp>
        <p:nvSpPr>
          <p:cNvPr id="31764" name="TextBox 17"/>
          <p:cNvSpPr txBox="1">
            <a:spLocks noChangeArrowheads="1"/>
          </p:cNvSpPr>
          <p:nvPr/>
        </p:nvSpPr>
        <p:spPr bwMode="auto">
          <a:xfrm>
            <a:off x="4500563" y="2129308"/>
            <a:ext cx="1285875" cy="523220"/>
          </a:xfrm>
          <a:prstGeom prst="rect">
            <a:avLst/>
          </a:prstGeom>
          <a:solidFill>
            <a:schemeClr val="bg1"/>
          </a:solidFill>
          <a:ln w="9525">
            <a:noFill/>
            <a:miter lim="800000"/>
            <a:headEnd/>
            <a:tailEnd/>
          </a:ln>
        </p:spPr>
        <p:txBody>
          <a:bodyPr>
            <a:spAutoFit/>
          </a:bodyPr>
          <a:lstStyle/>
          <a:p>
            <a:r>
              <a:rPr lang="en-US" altLang="zh-CN" sz="1200" b="1" dirty="0"/>
              <a:t>Model 2</a:t>
            </a:r>
          </a:p>
          <a:p>
            <a:r>
              <a:rPr lang="en-US" altLang="zh-CN" sz="800" dirty="0"/>
              <a:t>Integrated operation (competitive)</a:t>
            </a:r>
          </a:p>
        </p:txBody>
      </p:sp>
      <p:sp>
        <p:nvSpPr>
          <p:cNvPr id="31765" name="TextBox 18"/>
          <p:cNvSpPr txBox="1">
            <a:spLocks noChangeArrowheads="1"/>
          </p:cNvSpPr>
          <p:nvPr/>
        </p:nvSpPr>
        <p:spPr bwMode="auto">
          <a:xfrm>
            <a:off x="5572125" y="2129308"/>
            <a:ext cx="1714500" cy="646331"/>
          </a:xfrm>
          <a:prstGeom prst="rect">
            <a:avLst/>
          </a:prstGeom>
          <a:solidFill>
            <a:schemeClr val="bg1"/>
          </a:solidFill>
          <a:ln w="9525">
            <a:noFill/>
            <a:miter lim="800000"/>
            <a:headEnd/>
            <a:tailEnd/>
          </a:ln>
        </p:spPr>
        <p:txBody>
          <a:bodyPr>
            <a:spAutoFit/>
          </a:bodyPr>
          <a:lstStyle/>
          <a:p>
            <a:r>
              <a:rPr lang="en-US" altLang="zh-CN" sz="1200" b="1" dirty="0"/>
              <a:t>Model 4</a:t>
            </a:r>
          </a:p>
          <a:p>
            <a:r>
              <a:rPr lang="en-US" altLang="zh-CN" sz="800" dirty="0"/>
              <a:t>Competitive up-stream, bundling transmission and distribution  (competitive)</a:t>
            </a:r>
          </a:p>
        </p:txBody>
      </p:sp>
      <p:sp>
        <p:nvSpPr>
          <p:cNvPr id="31766" name="TextBox 19"/>
          <p:cNvSpPr txBox="1">
            <a:spLocks noChangeArrowheads="1"/>
          </p:cNvSpPr>
          <p:nvPr/>
        </p:nvSpPr>
        <p:spPr bwMode="auto">
          <a:xfrm>
            <a:off x="7249988" y="2132856"/>
            <a:ext cx="1714500" cy="523220"/>
          </a:xfrm>
          <a:prstGeom prst="rect">
            <a:avLst/>
          </a:prstGeom>
          <a:solidFill>
            <a:schemeClr val="bg1"/>
          </a:solidFill>
          <a:ln w="9525">
            <a:noFill/>
            <a:miter lim="800000"/>
            <a:headEnd/>
            <a:tailEnd/>
          </a:ln>
        </p:spPr>
        <p:txBody>
          <a:bodyPr>
            <a:spAutoFit/>
          </a:bodyPr>
          <a:lstStyle/>
          <a:p>
            <a:r>
              <a:rPr lang="en-US" altLang="zh-CN" sz="1200" b="1" dirty="0"/>
              <a:t>Model 6</a:t>
            </a:r>
          </a:p>
          <a:p>
            <a:r>
              <a:rPr lang="en-US" altLang="zh-CN" sz="800" dirty="0"/>
              <a:t>Fully un-integrated operation (</a:t>
            </a:r>
            <a:r>
              <a:rPr lang="en-US" altLang="zh-CN" sz="800" dirty="0" smtClean="0"/>
              <a:t>competitive)</a:t>
            </a:r>
            <a:endParaRPr lang="en-US" altLang="zh-CN" sz="800" dirty="0"/>
          </a:p>
        </p:txBody>
      </p:sp>
      <p:sp>
        <p:nvSpPr>
          <p:cNvPr id="31767" name="TextBox 20"/>
          <p:cNvSpPr txBox="1">
            <a:spLocks noChangeArrowheads="1"/>
          </p:cNvSpPr>
          <p:nvPr/>
        </p:nvSpPr>
        <p:spPr bwMode="auto">
          <a:xfrm>
            <a:off x="4396840" y="3843808"/>
            <a:ext cx="1285875" cy="215900"/>
          </a:xfrm>
          <a:prstGeom prst="rect">
            <a:avLst/>
          </a:prstGeom>
          <a:solidFill>
            <a:schemeClr val="bg1"/>
          </a:solidFill>
          <a:ln w="9525">
            <a:noFill/>
            <a:miter lim="800000"/>
            <a:headEnd/>
            <a:tailEnd/>
          </a:ln>
        </p:spPr>
        <p:txBody>
          <a:bodyPr>
            <a:spAutoFit/>
          </a:bodyPr>
          <a:lstStyle/>
          <a:p>
            <a:r>
              <a:rPr lang="en-US" altLang="zh-CN" sz="800" dirty="0"/>
              <a:t>Integrated operation</a:t>
            </a:r>
          </a:p>
        </p:txBody>
      </p:sp>
      <p:sp>
        <p:nvSpPr>
          <p:cNvPr id="31768" name="TextBox 21"/>
          <p:cNvSpPr txBox="1">
            <a:spLocks noChangeArrowheads="1"/>
          </p:cNvSpPr>
          <p:nvPr/>
        </p:nvSpPr>
        <p:spPr bwMode="auto">
          <a:xfrm>
            <a:off x="5834856" y="3733582"/>
            <a:ext cx="1331913" cy="415498"/>
          </a:xfrm>
          <a:prstGeom prst="rect">
            <a:avLst/>
          </a:prstGeom>
          <a:solidFill>
            <a:schemeClr val="bg1"/>
          </a:solidFill>
          <a:ln w="9525">
            <a:noFill/>
            <a:miter lim="800000"/>
            <a:headEnd/>
            <a:tailEnd/>
          </a:ln>
        </p:spPr>
        <p:txBody>
          <a:bodyPr wrap="square">
            <a:spAutoFit/>
          </a:bodyPr>
          <a:lstStyle/>
          <a:p>
            <a:r>
              <a:rPr lang="en-US" altLang="zh-CN" sz="700" dirty="0"/>
              <a:t>Competitive up-stream, bundling transmission and distribution  (competitive)</a:t>
            </a:r>
          </a:p>
        </p:txBody>
      </p:sp>
      <p:sp>
        <p:nvSpPr>
          <p:cNvPr id="31769" name="TextBox 22"/>
          <p:cNvSpPr txBox="1">
            <a:spLocks noChangeArrowheads="1"/>
          </p:cNvSpPr>
          <p:nvPr/>
        </p:nvSpPr>
        <p:spPr bwMode="auto">
          <a:xfrm>
            <a:off x="7308304" y="3762637"/>
            <a:ext cx="1285875" cy="338554"/>
          </a:xfrm>
          <a:prstGeom prst="rect">
            <a:avLst/>
          </a:prstGeom>
          <a:solidFill>
            <a:schemeClr val="bg1"/>
          </a:solidFill>
          <a:ln w="9525">
            <a:noFill/>
            <a:miter lim="800000"/>
            <a:headEnd/>
            <a:tailEnd/>
          </a:ln>
        </p:spPr>
        <p:txBody>
          <a:bodyPr wrap="square">
            <a:spAutoFit/>
          </a:bodyPr>
          <a:lstStyle/>
          <a:p>
            <a:r>
              <a:rPr lang="en-US" altLang="zh-CN" sz="800" dirty="0"/>
              <a:t>Fully un-integrated operation (competitive)</a:t>
            </a:r>
          </a:p>
        </p:txBody>
      </p:sp>
      <p:sp>
        <p:nvSpPr>
          <p:cNvPr id="31770" name="TextBox 23"/>
          <p:cNvSpPr txBox="1">
            <a:spLocks noChangeArrowheads="1"/>
          </p:cNvSpPr>
          <p:nvPr/>
        </p:nvSpPr>
        <p:spPr bwMode="auto">
          <a:xfrm>
            <a:off x="4286250" y="5445224"/>
            <a:ext cx="1428750" cy="523220"/>
          </a:xfrm>
          <a:prstGeom prst="rect">
            <a:avLst/>
          </a:prstGeom>
          <a:solidFill>
            <a:schemeClr val="bg1"/>
          </a:solidFill>
          <a:ln w="9525">
            <a:noFill/>
            <a:miter lim="800000"/>
            <a:headEnd/>
            <a:tailEnd/>
          </a:ln>
        </p:spPr>
        <p:txBody>
          <a:bodyPr>
            <a:spAutoFit/>
          </a:bodyPr>
          <a:lstStyle/>
          <a:p>
            <a:r>
              <a:rPr lang="en-US" altLang="zh-CN" sz="1200" b="1" dirty="0"/>
              <a:t>Model 1</a:t>
            </a:r>
          </a:p>
          <a:p>
            <a:r>
              <a:rPr lang="en-US" altLang="zh-CN" sz="800" dirty="0"/>
              <a:t>Integrated operation (non-competitive)</a:t>
            </a:r>
          </a:p>
        </p:txBody>
      </p:sp>
      <p:sp>
        <p:nvSpPr>
          <p:cNvPr id="31771" name="TextBox 24"/>
          <p:cNvSpPr txBox="1">
            <a:spLocks noChangeArrowheads="1"/>
          </p:cNvSpPr>
          <p:nvPr/>
        </p:nvSpPr>
        <p:spPr bwMode="auto">
          <a:xfrm>
            <a:off x="5661819" y="5383668"/>
            <a:ext cx="1714500" cy="646331"/>
          </a:xfrm>
          <a:prstGeom prst="rect">
            <a:avLst/>
          </a:prstGeom>
          <a:solidFill>
            <a:schemeClr val="bg1"/>
          </a:solidFill>
          <a:ln w="9525">
            <a:noFill/>
            <a:miter lim="800000"/>
            <a:headEnd/>
            <a:tailEnd/>
          </a:ln>
        </p:spPr>
        <p:txBody>
          <a:bodyPr>
            <a:spAutoFit/>
          </a:bodyPr>
          <a:lstStyle/>
          <a:p>
            <a:r>
              <a:rPr lang="en-US" altLang="zh-CN" sz="1200" b="1" dirty="0"/>
              <a:t>Model 3</a:t>
            </a:r>
          </a:p>
          <a:p>
            <a:r>
              <a:rPr lang="en-US" altLang="zh-CN" sz="800" dirty="0"/>
              <a:t>Competitive up-stream, bundling transmission and distribution  (non-competitive)</a:t>
            </a:r>
          </a:p>
        </p:txBody>
      </p:sp>
      <p:sp>
        <p:nvSpPr>
          <p:cNvPr id="31772" name="TextBox 25"/>
          <p:cNvSpPr txBox="1">
            <a:spLocks noChangeArrowheads="1"/>
          </p:cNvSpPr>
          <p:nvPr/>
        </p:nvSpPr>
        <p:spPr bwMode="auto">
          <a:xfrm>
            <a:off x="7320846" y="5378032"/>
            <a:ext cx="1714500" cy="523220"/>
          </a:xfrm>
          <a:prstGeom prst="rect">
            <a:avLst/>
          </a:prstGeom>
          <a:solidFill>
            <a:schemeClr val="bg1"/>
          </a:solidFill>
          <a:ln w="9525">
            <a:noFill/>
            <a:miter lim="800000"/>
            <a:headEnd/>
            <a:tailEnd/>
          </a:ln>
        </p:spPr>
        <p:txBody>
          <a:bodyPr>
            <a:spAutoFit/>
          </a:bodyPr>
          <a:lstStyle/>
          <a:p>
            <a:r>
              <a:rPr lang="en-US" altLang="zh-CN" sz="1200" b="1" dirty="0"/>
              <a:t>Model 5</a:t>
            </a:r>
          </a:p>
          <a:p>
            <a:r>
              <a:rPr lang="en-US" altLang="zh-CN" sz="800" dirty="0"/>
              <a:t>Fully un-integrated operation (non-competitive)</a:t>
            </a:r>
          </a:p>
        </p:txBody>
      </p:sp>
      <p:sp>
        <p:nvSpPr>
          <p:cNvPr id="31773" name="TextBox 26"/>
          <p:cNvSpPr txBox="1">
            <a:spLocks noChangeArrowheads="1"/>
          </p:cNvSpPr>
          <p:nvPr/>
        </p:nvSpPr>
        <p:spPr bwMode="auto">
          <a:xfrm>
            <a:off x="3929063" y="3415183"/>
            <a:ext cx="750887" cy="215900"/>
          </a:xfrm>
          <a:prstGeom prst="rect">
            <a:avLst/>
          </a:prstGeom>
          <a:solidFill>
            <a:schemeClr val="bg1"/>
          </a:solidFill>
          <a:ln w="9525">
            <a:noFill/>
            <a:miter lim="800000"/>
            <a:headEnd/>
            <a:tailEnd/>
          </a:ln>
        </p:spPr>
        <p:txBody>
          <a:bodyPr>
            <a:spAutoFit/>
          </a:bodyPr>
          <a:lstStyle/>
          <a:p>
            <a:r>
              <a:rPr lang="en-US" altLang="zh-CN" sz="800"/>
              <a:t>Mechanism</a:t>
            </a:r>
            <a:endParaRPr lang="zh-CN" altLang="en-US" sz="800"/>
          </a:p>
        </p:txBody>
      </p:sp>
      <p:sp>
        <p:nvSpPr>
          <p:cNvPr id="31774" name="TextBox 27"/>
          <p:cNvSpPr txBox="1">
            <a:spLocks noChangeArrowheads="1"/>
          </p:cNvSpPr>
          <p:nvPr/>
        </p:nvSpPr>
        <p:spPr bwMode="auto">
          <a:xfrm>
            <a:off x="5004048" y="2925068"/>
            <a:ext cx="750888" cy="215900"/>
          </a:xfrm>
          <a:prstGeom prst="rect">
            <a:avLst/>
          </a:prstGeom>
          <a:solidFill>
            <a:schemeClr val="bg1"/>
          </a:solidFill>
          <a:ln w="9525">
            <a:noFill/>
            <a:miter lim="800000"/>
            <a:headEnd/>
            <a:tailEnd/>
          </a:ln>
        </p:spPr>
        <p:txBody>
          <a:bodyPr>
            <a:spAutoFit/>
          </a:bodyPr>
          <a:lstStyle/>
          <a:p>
            <a:r>
              <a:rPr lang="en-US" altLang="zh-CN" sz="800" dirty="0"/>
              <a:t>Mechanism</a:t>
            </a:r>
            <a:endParaRPr lang="zh-CN" altLang="en-US" sz="800" dirty="0"/>
          </a:p>
        </p:txBody>
      </p:sp>
      <p:sp>
        <p:nvSpPr>
          <p:cNvPr id="31775" name="TextBox 28"/>
          <p:cNvSpPr txBox="1">
            <a:spLocks noChangeArrowheads="1"/>
          </p:cNvSpPr>
          <p:nvPr/>
        </p:nvSpPr>
        <p:spPr bwMode="auto">
          <a:xfrm>
            <a:off x="5004048" y="3285564"/>
            <a:ext cx="750887" cy="215444"/>
          </a:xfrm>
          <a:prstGeom prst="rect">
            <a:avLst/>
          </a:prstGeom>
          <a:solidFill>
            <a:schemeClr val="bg1"/>
          </a:solidFill>
          <a:ln w="9525">
            <a:noFill/>
            <a:miter lim="800000"/>
            <a:headEnd/>
            <a:tailEnd/>
          </a:ln>
        </p:spPr>
        <p:txBody>
          <a:bodyPr wrap="square">
            <a:spAutoFit/>
          </a:bodyPr>
          <a:lstStyle/>
          <a:p>
            <a:r>
              <a:rPr lang="en-US" altLang="zh-CN" sz="800" dirty="0"/>
              <a:t>Mechanism</a:t>
            </a:r>
            <a:endParaRPr lang="zh-CN" altLang="en-US" sz="800" dirty="0"/>
          </a:p>
        </p:txBody>
      </p:sp>
      <p:sp>
        <p:nvSpPr>
          <p:cNvPr id="31776" name="TextBox 29"/>
          <p:cNvSpPr txBox="1">
            <a:spLocks noChangeArrowheads="1"/>
          </p:cNvSpPr>
          <p:nvPr/>
        </p:nvSpPr>
        <p:spPr bwMode="auto">
          <a:xfrm>
            <a:off x="6386225" y="2915121"/>
            <a:ext cx="634047" cy="184666"/>
          </a:xfrm>
          <a:prstGeom prst="rect">
            <a:avLst/>
          </a:prstGeom>
          <a:solidFill>
            <a:schemeClr val="bg1"/>
          </a:solidFill>
          <a:ln w="9525">
            <a:noFill/>
            <a:miter lim="800000"/>
            <a:headEnd/>
            <a:tailEnd/>
          </a:ln>
        </p:spPr>
        <p:txBody>
          <a:bodyPr wrap="square">
            <a:spAutoFit/>
          </a:bodyPr>
          <a:lstStyle/>
          <a:p>
            <a:r>
              <a:rPr lang="en-US" altLang="zh-CN" sz="600" dirty="0"/>
              <a:t>Mechanism</a:t>
            </a:r>
            <a:endParaRPr lang="zh-CN" altLang="en-US" sz="600" dirty="0"/>
          </a:p>
        </p:txBody>
      </p:sp>
      <p:sp>
        <p:nvSpPr>
          <p:cNvPr id="31777" name="TextBox 30"/>
          <p:cNvSpPr txBox="1">
            <a:spLocks noChangeArrowheads="1"/>
          </p:cNvSpPr>
          <p:nvPr/>
        </p:nvSpPr>
        <p:spPr bwMode="auto">
          <a:xfrm>
            <a:off x="7429500" y="3486621"/>
            <a:ext cx="750888" cy="215900"/>
          </a:xfrm>
          <a:prstGeom prst="rect">
            <a:avLst/>
          </a:prstGeom>
          <a:solidFill>
            <a:schemeClr val="bg1"/>
          </a:solidFill>
          <a:ln w="9525">
            <a:noFill/>
            <a:miter lim="800000"/>
            <a:headEnd/>
            <a:tailEnd/>
          </a:ln>
        </p:spPr>
        <p:txBody>
          <a:bodyPr>
            <a:spAutoFit/>
          </a:bodyPr>
          <a:lstStyle/>
          <a:p>
            <a:r>
              <a:rPr lang="en-US" altLang="zh-CN" sz="800"/>
              <a:t>Mechanism</a:t>
            </a:r>
            <a:endParaRPr lang="zh-CN" altLang="en-US" sz="800"/>
          </a:p>
        </p:txBody>
      </p:sp>
      <p:sp>
        <p:nvSpPr>
          <p:cNvPr id="31778" name="TextBox 31"/>
          <p:cNvSpPr txBox="1">
            <a:spLocks noChangeArrowheads="1"/>
          </p:cNvSpPr>
          <p:nvPr/>
        </p:nvSpPr>
        <p:spPr bwMode="auto">
          <a:xfrm>
            <a:off x="4973241" y="4941168"/>
            <a:ext cx="750887" cy="215900"/>
          </a:xfrm>
          <a:prstGeom prst="rect">
            <a:avLst/>
          </a:prstGeom>
          <a:solidFill>
            <a:schemeClr val="bg1"/>
          </a:solidFill>
          <a:ln w="9525">
            <a:noFill/>
            <a:miter lim="800000"/>
            <a:headEnd/>
            <a:tailEnd/>
          </a:ln>
        </p:spPr>
        <p:txBody>
          <a:bodyPr>
            <a:spAutoFit/>
          </a:bodyPr>
          <a:lstStyle/>
          <a:p>
            <a:r>
              <a:rPr lang="en-US" altLang="zh-CN" sz="800" dirty="0"/>
              <a:t>Mechanism</a:t>
            </a:r>
            <a:endParaRPr lang="zh-CN" altLang="en-US" sz="800" dirty="0"/>
          </a:p>
        </p:txBody>
      </p:sp>
      <p:sp>
        <p:nvSpPr>
          <p:cNvPr id="31779" name="TextBox 32"/>
          <p:cNvSpPr txBox="1">
            <a:spLocks noChangeArrowheads="1"/>
          </p:cNvSpPr>
          <p:nvPr/>
        </p:nvSpPr>
        <p:spPr bwMode="auto">
          <a:xfrm>
            <a:off x="6143625" y="4343871"/>
            <a:ext cx="750888" cy="215900"/>
          </a:xfrm>
          <a:prstGeom prst="rect">
            <a:avLst/>
          </a:prstGeom>
          <a:solidFill>
            <a:schemeClr val="bg1"/>
          </a:solidFill>
          <a:ln w="9525">
            <a:noFill/>
            <a:miter lim="800000"/>
            <a:headEnd/>
            <a:tailEnd/>
          </a:ln>
        </p:spPr>
        <p:txBody>
          <a:bodyPr>
            <a:spAutoFit/>
          </a:bodyPr>
          <a:lstStyle/>
          <a:p>
            <a:r>
              <a:rPr lang="en-US" altLang="zh-CN" sz="800"/>
              <a:t>Mechanism</a:t>
            </a:r>
            <a:endParaRPr lang="zh-CN" altLang="en-US" sz="800"/>
          </a:p>
        </p:txBody>
      </p:sp>
      <p:sp>
        <p:nvSpPr>
          <p:cNvPr id="31780" name="TextBox 33"/>
          <p:cNvSpPr txBox="1">
            <a:spLocks noChangeArrowheads="1"/>
          </p:cNvSpPr>
          <p:nvPr/>
        </p:nvSpPr>
        <p:spPr bwMode="auto">
          <a:xfrm>
            <a:off x="6300192" y="4693121"/>
            <a:ext cx="749300" cy="215900"/>
          </a:xfrm>
          <a:prstGeom prst="rect">
            <a:avLst/>
          </a:prstGeom>
          <a:solidFill>
            <a:schemeClr val="bg1"/>
          </a:solidFill>
          <a:ln w="9525">
            <a:noFill/>
            <a:miter lim="800000"/>
            <a:headEnd/>
            <a:tailEnd/>
          </a:ln>
        </p:spPr>
        <p:txBody>
          <a:bodyPr>
            <a:spAutoFit/>
          </a:bodyPr>
          <a:lstStyle/>
          <a:p>
            <a:r>
              <a:rPr lang="en-US" altLang="zh-CN" sz="800" dirty="0"/>
              <a:t>Mechanism</a:t>
            </a:r>
            <a:endParaRPr lang="zh-CN" altLang="en-US" sz="800" dirty="0"/>
          </a:p>
        </p:txBody>
      </p:sp>
      <p:sp>
        <p:nvSpPr>
          <p:cNvPr id="31781" name="TextBox 34"/>
          <p:cNvSpPr txBox="1">
            <a:spLocks noChangeArrowheads="1"/>
          </p:cNvSpPr>
          <p:nvPr/>
        </p:nvSpPr>
        <p:spPr bwMode="auto">
          <a:xfrm>
            <a:off x="6485408" y="4986808"/>
            <a:ext cx="750888" cy="215900"/>
          </a:xfrm>
          <a:prstGeom prst="rect">
            <a:avLst/>
          </a:prstGeom>
          <a:solidFill>
            <a:schemeClr val="bg1"/>
          </a:solidFill>
          <a:ln w="9525">
            <a:noFill/>
            <a:miter lim="800000"/>
            <a:headEnd/>
            <a:tailEnd/>
          </a:ln>
        </p:spPr>
        <p:txBody>
          <a:bodyPr>
            <a:spAutoFit/>
          </a:bodyPr>
          <a:lstStyle/>
          <a:p>
            <a:r>
              <a:rPr lang="en-US" altLang="zh-CN" sz="800" dirty="0"/>
              <a:t>Mechanism</a:t>
            </a:r>
            <a:endParaRPr lang="zh-CN" altLang="en-US" sz="800" dirty="0"/>
          </a:p>
        </p:txBody>
      </p:sp>
      <p:sp>
        <p:nvSpPr>
          <p:cNvPr id="35" name="标题 1"/>
          <p:cNvSpPr txBox="1">
            <a:spLocks/>
          </p:cNvSpPr>
          <p:nvPr/>
        </p:nvSpPr>
        <p:spPr bwMode="auto">
          <a:xfrm>
            <a:off x="179388" y="116632"/>
            <a:ext cx="7920037" cy="720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kern="1200">
                <a:solidFill>
                  <a:schemeClr val="tx1"/>
                </a:solidFill>
                <a:latin typeface="+mj-lt"/>
                <a:ea typeface="+mj-ea"/>
                <a:cs typeface="仿宋"/>
              </a:defRPr>
            </a:lvl1pPr>
            <a:lvl2pPr algn="l" rtl="0" eaLnBrk="0" fontAlgn="base" hangingPunct="0">
              <a:spcBef>
                <a:spcPct val="0"/>
              </a:spcBef>
              <a:spcAft>
                <a:spcPct val="0"/>
              </a:spcAft>
              <a:defRPr sz="3600">
                <a:solidFill>
                  <a:schemeClr val="tx1"/>
                </a:solidFill>
                <a:latin typeface="Tw Cen MT"/>
                <a:ea typeface="仿宋"/>
                <a:cs typeface="仿宋"/>
              </a:defRPr>
            </a:lvl2pPr>
            <a:lvl3pPr algn="l" rtl="0" eaLnBrk="0" fontAlgn="base" hangingPunct="0">
              <a:spcBef>
                <a:spcPct val="0"/>
              </a:spcBef>
              <a:spcAft>
                <a:spcPct val="0"/>
              </a:spcAft>
              <a:defRPr sz="3600">
                <a:solidFill>
                  <a:schemeClr val="tx1"/>
                </a:solidFill>
                <a:latin typeface="Tw Cen MT"/>
                <a:ea typeface="仿宋"/>
                <a:cs typeface="仿宋"/>
              </a:defRPr>
            </a:lvl3pPr>
            <a:lvl4pPr algn="l" rtl="0" eaLnBrk="0" fontAlgn="base" hangingPunct="0">
              <a:spcBef>
                <a:spcPct val="0"/>
              </a:spcBef>
              <a:spcAft>
                <a:spcPct val="0"/>
              </a:spcAft>
              <a:defRPr sz="3600">
                <a:solidFill>
                  <a:schemeClr val="tx1"/>
                </a:solidFill>
                <a:latin typeface="Tw Cen MT"/>
                <a:ea typeface="仿宋"/>
                <a:cs typeface="仿宋"/>
              </a:defRPr>
            </a:lvl4pPr>
            <a:lvl5pPr algn="l" rtl="0" eaLnBrk="0" fontAlgn="base" hangingPunct="0">
              <a:spcBef>
                <a:spcPct val="0"/>
              </a:spcBef>
              <a:spcAft>
                <a:spcPct val="0"/>
              </a:spcAft>
              <a:defRPr sz="3600">
                <a:solidFill>
                  <a:schemeClr val="tx1"/>
                </a:solidFill>
                <a:latin typeface="Tw Cen MT"/>
                <a:ea typeface="仿宋"/>
                <a:cs typeface="仿宋"/>
              </a:defRPr>
            </a:lvl5pPr>
            <a:lvl6pPr marL="457200" algn="l" rtl="0" fontAlgn="base">
              <a:spcBef>
                <a:spcPct val="0"/>
              </a:spcBef>
              <a:spcAft>
                <a:spcPct val="0"/>
              </a:spcAft>
              <a:defRPr sz="3600">
                <a:solidFill>
                  <a:schemeClr val="tx1"/>
                </a:solidFill>
                <a:latin typeface="Calibri" pitchFamily="34" charset="0"/>
                <a:ea typeface="宋体" pitchFamily="2" charset="-122"/>
              </a:defRPr>
            </a:lvl6pPr>
            <a:lvl7pPr marL="914400" algn="l" rtl="0" fontAlgn="base">
              <a:spcBef>
                <a:spcPct val="0"/>
              </a:spcBef>
              <a:spcAft>
                <a:spcPct val="0"/>
              </a:spcAft>
              <a:defRPr sz="3600">
                <a:solidFill>
                  <a:schemeClr val="tx1"/>
                </a:solidFill>
                <a:latin typeface="Calibri" pitchFamily="34" charset="0"/>
                <a:ea typeface="宋体" pitchFamily="2" charset="-122"/>
              </a:defRPr>
            </a:lvl7pPr>
            <a:lvl8pPr marL="1371600" algn="l" rtl="0" fontAlgn="base">
              <a:spcBef>
                <a:spcPct val="0"/>
              </a:spcBef>
              <a:spcAft>
                <a:spcPct val="0"/>
              </a:spcAft>
              <a:defRPr sz="3600">
                <a:solidFill>
                  <a:schemeClr val="tx1"/>
                </a:solidFill>
                <a:latin typeface="Calibri" pitchFamily="34" charset="0"/>
                <a:ea typeface="宋体" pitchFamily="2" charset="-122"/>
              </a:defRPr>
            </a:lvl8pPr>
            <a:lvl9pPr marL="1828800" algn="l" rtl="0" fontAlgn="base">
              <a:spcBef>
                <a:spcPct val="0"/>
              </a:spcBef>
              <a:spcAft>
                <a:spcPct val="0"/>
              </a:spcAft>
              <a:defRPr sz="3600">
                <a:solidFill>
                  <a:schemeClr val="tx1"/>
                </a:solidFill>
                <a:latin typeface="Calibri" pitchFamily="34" charset="0"/>
                <a:ea typeface="宋体" pitchFamily="2" charset="-122"/>
              </a:defRPr>
            </a:lvl9pPr>
          </a:lstStyle>
          <a:p>
            <a:r>
              <a:rPr lang="en-US" altLang="zh-CN" sz="2800" b="1" dirty="0" smtClean="0"/>
              <a:t>Mechanisms Triggering the Reform towards a Market-oriented Energy Industry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标题 1"/>
          <p:cNvSpPr>
            <a:spLocks noGrp="1"/>
          </p:cNvSpPr>
          <p:nvPr>
            <p:ph type="title"/>
          </p:nvPr>
        </p:nvSpPr>
        <p:spPr>
          <a:xfrm>
            <a:off x="211138" y="1052736"/>
            <a:ext cx="7488237" cy="504056"/>
          </a:xfrm>
        </p:spPr>
        <p:txBody>
          <a:bodyPr/>
          <a:lstStyle/>
          <a:p>
            <a:r>
              <a:rPr lang="en-US" altLang="zh-CN" sz="1800" b="1" dirty="0">
                <a:latin typeface="Arial" panose="020B0604020202020204" pitchFamily="34" charset="0"/>
                <a:cs typeface="Arial" panose="020B0604020202020204" pitchFamily="34" charset="0"/>
              </a:rPr>
              <a:t>Triggering M</a:t>
            </a:r>
            <a:r>
              <a:rPr lang="en-US" altLang="zh-CN" sz="1800" b="1" dirty="0" smtClean="0">
                <a:latin typeface="Arial" panose="020B0604020202020204" pitchFamily="34" charset="0"/>
                <a:cs typeface="Arial" panose="020B0604020202020204" pitchFamily="34" charset="0"/>
              </a:rPr>
              <a:t>echanisms </a:t>
            </a:r>
            <a:r>
              <a:rPr lang="en-US" altLang="zh-CN" sz="1800" b="1" dirty="0">
                <a:latin typeface="Arial" panose="020B0604020202020204" pitchFamily="34" charset="0"/>
                <a:cs typeface="Arial" panose="020B0604020202020204" pitchFamily="34" charset="0"/>
              </a:rPr>
              <a:t>and </a:t>
            </a:r>
            <a:r>
              <a:rPr lang="en-US" altLang="zh-CN" sz="1800" b="1" dirty="0" smtClean="0">
                <a:latin typeface="Arial" panose="020B0604020202020204" pitchFamily="34" charset="0"/>
                <a:cs typeface="Arial" panose="020B0604020202020204" pitchFamily="34" charset="0"/>
              </a:rPr>
              <a:t>Roadmap </a:t>
            </a:r>
            <a:r>
              <a:rPr lang="en-US" altLang="zh-CN" sz="1800" b="1" dirty="0">
                <a:latin typeface="Arial" panose="020B0604020202020204" pitchFamily="34" charset="0"/>
                <a:cs typeface="Arial" panose="020B0604020202020204" pitchFamily="34" charset="0"/>
              </a:rPr>
              <a:t>– </a:t>
            </a:r>
            <a:r>
              <a:rPr lang="en-US" altLang="zh-CN" sz="1800" b="1" dirty="0" smtClean="0">
                <a:latin typeface="Arial" panose="020B0604020202020204" pitchFamily="34" charset="0"/>
                <a:cs typeface="Arial" panose="020B0604020202020204" pitchFamily="34" charset="0"/>
              </a:rPr>
              <a:t>Power</a:t>
            </a:r>
            <a:endParaRPr lang="zh-CN" altLang="en-US" sz="1800" b="1" dirty="0">
              <a:latin typeface="Arial" panose="020B0604020202020204" pitchFamily="34" charset="0"/>
              <a:cs typeface="Arial" panose="020B0604020202020204" pitchFamily="34" charset="0"/>
            </a:endParaRPr>
          </a:p>
        </p:txBody>
      </p:sp>
      <p:pic>
        <p:nvPicPr>
          <p:cNvPr id="32770" name="Picture 1"/>
          <p:cNvPicPr>
            <a:picLocks noGrp="1"/>
          </p:cNvPicPr>
          <p:nvPr>
            <p:ph idx="1"/>
          </p:nvPr>
        </p:nvPicPr>
        <p:blipFill>
          <a:blip r:embed="rId2"/>
          <a:srcRect/>
          <a:stretch>
            <a:fillRect/>
          </a:stretch>
        </p:blipFill>
        <p:spPr>
          <a:xfrm>
            <a:off x="3132138" y="1700485"/>
            <a:ext cx="5867400" cy="4968875"/>
          </a:xfrm>
        </p:spPr>
      </p:pic>
      <p:sp>
        <p:nvSpPr>
          <p:cNvPr id="5" name="矩形 4"/>
          <p:cNvSpPr/>
          <p:nvPr/>
        </p:nvSpPr>
        <p:spPr>
          <a:xfrm>
            <a:off x="357188" y="2238375"/>
            <a:ext cx="2808287" cy="3754874"/>
          </a:xfrm>
          <a:prstGeom prst="rect">
            <a:avLst/>
          </a:prstGeom>
        </p:spPr>
        <p:txBody>
          <a:bodyPr>
            <a:spAutoFit/>
          </a:bodyPr>
          <a:lstStyle/>
          <a:p>
            <a:pPr>
              <a:defRPr/>
            </a:pPr>
            <a:r>
              <a:rPr lang="en-US" altLang="zh-CN" sz="1400" b="1" dirty="0">
                <a:solidFill>
                  <a:srgbClr val="FF0000"/>
                </a:solidFill>
                <a:latin typeface="+mn-ea"/>
                <a:ea typeface="+mn-ea"/>
              </a:rPr>
              <a:t>Mechanism 1</a:t>
            </a:r>
            <a:r>
              <a:rPr lang="zh-CN" altLang="zh-CN" sz="1400" b="1" dirty="0" smtClean="0">
                <a:solidFill>
                  <a:srgbClr val="FF0000"/>
                </a:solidFill>
                <a:latin typeface="+mn-ea"/>
                <a:ea typeface="+mn-ea"/>
              </a:rPr>
              <a:t>：</a:t>
            </a:r>
            <a:r>
              <a:rPr lang="en-US" altLang="zh-CN" sz="1400" b="1" dirty="0" smtClean="0">
                <a:solidFill>
                  <a:srgbClr val="FF0000"/>
                </a:solidFill>
                <a:latin typeface="+mn-ea"/>
                <a:ea typeface="+mn-ea"/>
              </a:rPr>
              <a:t>Loss </a:t>
            </a:r>
            <a:r>
              <a:rPr lang="en-US" altLang="zh-CN" sz="1400" b="1" dirty="0">
                <a:solidFill>
                  <a:srgbClr val="FF0000"/>
                </a:solidFill>
                <a:latin typeface="+mn-ea"/>
                <a:ea typeface="+mn-ea"/>
              </a:rPr>
              <a:t>of efficiency caused by monopoly out of vertically integrated </a:t>
            </a:r>
            <a:r>
              <a:rPr lang="en-US" altLang="zh-CN" sz="1400" b="1" dirty="0" smtClean="0">
                <a:solidFill>
                  <a:srgbClr val="FF0000"/>
                </a:solidFill>
                <a:latin typeface="+mn-ea"/>
                <a:ea typeface="+mn-ea"/>
              </a:rPr>
              <a:t>operation</a:t>
            </a:r>
          </a:p>
          <a:p>
            <a:pPr>
              <a:defRPr/>
            </a:pPr>
            <a:endParaRPr lang="zh-CN" altLang="zh-CN" sz="1400" dirty="0">
              <a:latin typeface="+mn-ea"/>
              <a:ea typeface="+mn-ea"/>
            </a:endParaRPr>
          </a:p>
          <a:p>
            <a:pPr>
              <a:defRPr/>
            </a:pPr>
            <a:r>
              <a:rPr lang="en-US" altLang="zh-CN" sz="1400" b="1" dirty="0">
                <a:solidFill>
                  <a:srgbClr val="FF0000"/>
                </a:solidFill>
                <a:latin typeface="+mn-ea"/>
                <a:ea typeface="宋体" pitchFamily="2" charset="-122"/>
              </a:rPr>
              <a:t>Mechanism </a:t>
            </a:r>
            <a:r>
              <a:rPr lang="en-US" altLang="zh-CN" sz="1400" b="1" dirty="0">
                <a:solidFill>
                  <a:srgbClr val="FF0000"/>
                </a:solidFill>
                <a:latin typeface="+mn-ea"/>
                <a:ea typeface="+mn-ea"/>
              </a:rPr>
              <a:t>2</a:t>
            </a:r>
            <a:r>
              <a:rPr lang="zh-CN" altLang="zh-CN" sz="1400" b="1" dirty="0" smtClean="0">
                <a:solidFill>
                  <a:srgbClr val="FF0000"/>
                </a:solidFill>
                <a:latin typeface="+mn-ea"/>
                <a:ea typeface="+mn-ea"/>
              </a:rPr>
              <a:t>：</a:t>
            </a:r>
            <a:r>
              <a:rPr lang="en-US" altLang="zh-CN" sz="1400" b="1" dirty="0" smtClean="0">
                <a:solidFill>
                  <a:srgbClr val="FF0000"/>
                </a:solidFill>
                <a:latin typeface="+mn-ea"/>
                <a:ea typeface="+mn-ea"/>
              </a:rPr>
              <a:t>Loss </a:t>
            </a:r>
            <a:r>
              <a:rPr lang="en-US" altLang="zh-CN" sz="1400" b="1" dirty="0">
                <a:solidFill>
                  <a:srgbClr val="FF0000"/>
                </a:solidFill>
                <a:latin typeface="+mn-ea"/>
                <a:ea typeface="+mn-ea"/>
              </a:rPr>
              <a:t>of power plants caused by control over power </a:t>
            </a:r>
            <a:r>
              <a:rPr lang="en-US" altLang="zh-CN" sz="1400" b="1" dirty="0" smtClean="0">
                <a:solidFill>
                  <a:srgbClr val="FF0000"/>
                </a:solidFill>
                <a:latin typeface="+mn-ea"/>
                <a:ea typeface="+mn-ea"/>
              </a:rPr>
              <a:t>generation</a:t>
            </a:r>
          </a:p>
          <a:p>
            <a:pPr>
              <a:defRPr/>
            </a:pPr>
            <a:endParaRPr lang="en-US" altLang="zh-CN" sz="1400" dirty="0">
              <a:latin typeface="+mn-ea"/>
              <a:ea typeface="+mn-ea"/>
            </a:endParaRPr>
          </a:p>
          <a:p>
            <a:pPr>
              <a:defRPr/>
            </a:pPr>
            <a:r>
              <a:rPr lang="en-US" altLang="zh-CN" sz="1400" dirty="0">
                <a:latin typeface="+mn-ea"/>
                <a:ea typeface="+mn-ea"/>
              </a:rPr>
              <a:t>Mechanism 3</a:t>
            </a:r>
            <a:r>
              <a:rPr lang="zh-CN" altLang="zh-CN" sz="1400" dirty="0" smtClean="0">
                <a:latin typeface="+mn-ea"/>
                <a:ea typeface="+mn-ea"/>
              </a:rPr>
              <a:t>：</a:t>
            </a:r>
            <a:r>
              <a:rPr lang="en-US" altLang="zh-CN" sz="1400" dirty="0" smtClean="0">
                <a:latin typeface="+mn-ea"/>
                <a:ea typeface="+mn-ea"/>
              </a:rPr>
              <a:t>Gaming </a:t>
            </a:r>
            <a:r>
              <a:rPr lang="en-US" altLang="zh-CN" sz="1400" dirty="0">
                <a:latin typeface="+mn-ea"/>
                <a:ea typeface="+mn-ea"/>
              </a:rPr>
              <a:t>conflict among market participants caused by control over power transmission and </a:t>
            </a:r>
            <a:r>
              <a:rPr lang="en-US" altLang="zh-CN" sz="1400" dirty="0" smtClean="0">
                <a:latin typeface="+mn-ea"/>
                <a:ea typeface="+mn-ea"/>
              </a:rPr>
              <a:t>distribution</a:t>
            </a:r>
          </a:p>
          <a:p>
            <a:pPr>
              <a:defRPr/>
            </a:pPr>
            <a:endParaRPr lang="en-US" altLang="zh-CN" sz="1400" dirty="0">
              <a:latin typeface="+mn-ea"/>
              <a:ea typeface="+mn-ea"/>
            </a:endParaRPr>
          </a:p>
          <a:p>
            <a:pPr>
              <a:defRPr/>
            </a:pPr>
            <a:r>
              <a:rPr lang="en-US" altLang="zh-CN" sz="1400" b="1" dirty="0">
                <a:solidFill>
                  <a:srgbClr val="FF0000"/>
                </a:solidFill>
                <a:latin typeface="+mn-ea"/>
                <a:ea typeface="宋体" pitchFamily="2" charset="-122"/>
              </a:rPr>
              <a:t>Mechanism </a:t>
            </a:r>
            <a:r>
              <a:rPr lang="en-US" altLang="zh-CN" sz="1400" b="1" dirty="0">
                <a:solidFill>
                  <a:srgbClr val="FF0000"/>
                </a:solidFill>
                <a:latin typeface="+mn-ea"/>
                <a:ea typeface="+mn-ea"/>
              </a:rPr>
              <a:t>4</a:t>
            </a:r>
            <a:r>
              <a:rPr lang="zh-CN" altLang="zh-CN" sz="1400" b="1" dirty="0" smtClean="0">
                <a:solidFill>
                  <a:srgbClr val="FF0000"/>
                </a:solidFill>
                <a:latin typeface="+mn-ea"/>
                <a:ea typeface="+mn-ea"/>
              </a:rPr>
              <a:t>：</a:t>
            </a:r>
            <a:r>
              <a:rPr lang="en-US" altLang="zh-CN" sz="1400" b="1" dirty="0" smtClean="0">
                <a:solidFill>
                  <a:srgbClr val="FF0000"/>
                </a:solidFill>
                <a:latin typeface="+mn-ea"/>
                <a:ea typeface="+mn-ea"/>
              </a:rPr>
              <a:t>Price </a:t>
            </a:r>
            <a:r>
              <a:rPr lang="en-US" altLang="zh-CN" sz="1400" b="1" dirty="0">
                <a:solidFill>
                  <a:srgbClr val="FF0000"/>
                </a:solidFill>
                <a:latin typeface="+mn-ea"/>
                <a:ea typeface="+mn-ea"/>
              </a:rPr>
              <a:t>distortion caused by control over power sales</a:t>
            </a:r>
            <a:endParaRPr lang="zh-CN" altLang="zh-CN" sz="1400" b="1" dirty="0">
              <a:solidFill>
                <a:srgbClr val="FF0000"/>
              </a:solidFill>
              <a:latin typeface="+mn-ea"/>
              <a:ea typeface="+mn-ea"/>
            </a:endParaRPr>
          </a:p>
        </p:txBody>
      </p:sp>
      <p:sp>
        <p:nvSpPr>
          <p:cNvPr id="7" name="椭圆 6"/>
          <p:cNvSpPr/>
          <p:nvPr/>
        </p:nvSpPr>
        <p:spPr>
          <a:xfrm>
            <a:off x="8820472" y="1772840"/>
            <a:ext cx="216000" cy="216000"/>
          </a:xfrm>
          <a:prstGeom prst="ellipse">
            <a:avLst/>
          </a:prstGeom>
          <a:solidFill>
            <a:srgbClr val="7030A0"/>
          </a:solidFill>
          <a:ln>
            <a:solidFill>
              <a:srgbClr val="7030A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7030A0"/>
              </a:solidFill>
            </a:endParaRPr>
          </a:p>
        </p:txBody>
      </p:sp>
      <p:sp>
        <p:nvSpPr>
          <p:cNvPr id="32775" name="TextBox 7"/>
          <p:cNvSpPr txBox="1">
            <a:spLocks noChangeArrowheads="1"/>
          </p:cNvSpPr>
          <p:nvPr/>
        </p:nvSpPr>
        <p:spPr bwMode="auto">
          <a:xfrm>
            <a:off x="8243888" y="1725885"/>
            <a:ext cx="647700" cy="307975"/>
          </a:xfrm>
          <a:prstGeom prst="rect">
            <a:avLst/>
          </a:prstGeom>
          <a:noFill/>
          <a:ln w="9525">
            <a:noFill/>
            <a:miter lim="800000"/>
            <a:headEnd/>
            <a:tailEnd/>
          </a:ln>
        </p:spPr>
        <p:txBody>
          <a:bodyPr>
            <a:spAutoFit/>
          </a:bodyPr>
          <a:lstStyle/>
          <a:p>
            <a:r>
              <a:rPr lang="zh-CN" altLang="en-US" sz="1400" b="1"/>
              <a:t>中国</a:t>
            </a:r>
          </a:p>
        </p:txBody>
      </p:sp>
      <p:sp>
        <p:nvSpPr>
          <p:cNvPr id="9" name="椭圆 8"/>
          <p:cNvSpPr/>
          <p:nvPr/>
        </p:nvSpPr>
        <p:spPr>
          <a:xfrm>
            <a:off x="6286512" y="5004080"/>
            <a:ext cx="216000" cy="216000"/>
          </a:xfrm>
          <a:prstGeom prst="ellipse">
            <a:avLst/>
          </a:prstGeom>
          <a:solidFill>
            <a:srgbClr val="7030A0"/>
          </a:solidFill>
          <a:ln>
            <a:solidFill>
              <a:srgbClr val="7030A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7030A0"/>
              </a:solidFill>
            </a:endParaRPr>
          </a:p>
        </p:txBody>
      </p:sp>
      <p:sp>
        <p:nvSpPr>
          <p:cNvPr id="13" name="TextBox 12"/>
          <p:cNvSpPr txBox="1"/>
          <p:nvPr/>
        </p:nvSpPr>
        <p:spPr>
          <a:xfrm>
            <a:off x="3245769" y="2996952"/>
            <a:ext cx="606151" cy="369332"/>
          </a:xfrm>
          <a:prstGeom prst="rect">
            <a:avLst/>
          </a:prstGeom>
          <a:solidFill>
            <a:schemeClr val="bg1"/>
          </a:solidFill>
        </p:spPr>
        <p:txBody>
          <a:bodyPr wrap="square">
            <a:spAutoFit/>
          </a:bodyPr>
          <a:lstStyle/>
          <a:p>
            <a:pPr>
              <a:defRPr/>
            </a:pPr>
            <a:r>
              <a:rPr lang="en-US" altLang="zh-CN" sz="900" dirty="0">
                <a:latin typeface="Arial" pitchFamily="34" charset="0"/>
                <a:ea typeface="宋体" pitchFamily="2" charset="-122"/>
              </a:rPr>
              <a:t>Com-</a:t>
            </a:r>
            <a:r>
              <a:rPr lang="en-US" altLang="zh-CN" sz="900" dirty="0" err="1">
                <a:latin typeface="Arial" pitchFamily="34" charset="0"/>
                <a:ea typeface="宋体" pitchFamily="2" charset="-122"/>
              </a:rPr>
              <a:t>petitive</a:t>
            </a:r>
            <a:endParaRPr lang="zh-CN" altLang="en-US" sz="900" dirty="0">
              <a:latin typeface="Arial" pitchFamily="34" charset="0"/>
              <a:ea typeface="宋体" pitchFamily="2" charset="-122"/>
            </a:endParaRPr>
          </a:p>
        </p:txBody>
      </p:sp>
      <p:sp>
        <p:nvSpPr>
          <p:cNvPr id="14" name="TextBox 13"/>
          <p:cNvSpPr txBox="1"/>
          <p:nvPr/>
        </p:nvSpPr>
        <p:spPr>
          <a:xfrm>
            <a:off x="3245768" y="5297433"/>
            <a:ext cx="606152" cy="507831"/>
          </a:xfrm>
          <a:prstGeom prst="rect">
            <a:avLst/>
          </a:prstGeom>
          <a:solidFill>
            <a:schemeClr val="bg1"/>
          </a:solidFill>
        </p:spPr>
        <p:txBody>
          <a:bodyPr wrap="square">
            <a:spAutoFit/>
          </a:bodyPr>
          <a:lstStyle/>
          <a:p>
            <a:pPr>
              <a:defRPr/>
            </a:pPr>
            <a:r>
              <a:rPr lang="en-US" altLang="zh-CN" sz="900" dirty="0">
                <a:latin typeface="Arial" pitchFamily="34" charset="0"/>
                <a:ea typeface="宋体" pitchFamily="2" charset="-122"/>
              </a:rPr>
              <a:t>Non-com-</a:t>
            </a:r>
            <a:r>
              <a:rPr lang="en-US" altLang="zh-CN" sz="900" dirty="0" err="1">
                <a:latin typeface="Arial" pitchFamily="34" charset="0"/>
                <a:ea typeface="宋体" pitchFamily="2" charset="-122"/>
              </a:rPr>
              <a:t>petitive</a:t>
            </a:r>
            <a:endParaRPr lang="zh-CN" altLang="en-US" sz="900" dirty="0">
              <a:latin typeface="Arial" pitchFamily="34" charset="0"/>
              <a:ea typeface="宋体" pitchFamily="2" charset="-122"/>
            </a:endParaRPr>
          </a:p>
        </p:txBody>
      </p:sp>
      <p:sp>
        <p:nvSpPr>
          <p:cNvPr id="32783" name="TextBox 14"/>
          <p:cNvSpPr txBox="1">
            <a:spLocks noChangeArrowheads="1"/>
          </p:cNvSpPr>
          <p:nvPr/>
        </p:nvSpPr>
        <p:spPr bwMode="auto">
          <a:xfrm>
            <a:off x="3965005" y="1772816"/>
            <a:ext cx="534987" cy="276225"/>
          </a:xfrm>
          <a:prstGeom prst="rect">
            <a:avLst/>
          </a:prstGeom>
          <a:solidFill>
            <a:schemeClr val="bg1"/>
          </a:solidFill>
          <a:ln w="9525">
            <a:noFill/>
            <a:miter lim="800000"/>
            <a:headEnd/>
            <a:tailEnd/>
          </a:ln>
        </p:spPr>
        <p:txBody>
          <a:bodyPr>
            <a:spAutoFit/>
          </a:bodyPr>
          <a:lstStyle/>
          <a:p>
            <a:r>
              <a:rPr lang="en-US" altLang="zh-CN" sz="1200" dirty="0"/>
              <a:t>U.K.</a:t>
            </a:r>
            <a:endParaRPr lang="zh-CN" altLang="en-US" sz="1200" dirty="0"/>
          </a:p>
        </p:txBody>
      </p:sp>
      <p:sp>
        <p:nvSpPr>
          <p:cNvPr id="32784" name="TextBox 15"/>
          <p:cNvSpPr txBox="1">
            <a:spLocks noChangeArrowheads="1"/>
          </p:cNvSpPr>
          <p:nvPr/>
        </p:nvSpPr>
        <p:spPr bwMode="auto">
          <a:xfrm>
            <a:off x="4859338" y="1771922"/>
            <a:ext cx="641350" cy="261938"/>
          </a:xfrm>
          <a:prstGeom prst="rect">
            <a:avLst/>
          </a:prstGeom>
          <a:solidFill>
            <a:schemeClr val="bg1"/>
          </a:solidFill>
          <a:ln w="9525">
            <a:noFill/>
            <a:miter lim="800000"/>
            <a:headEnd/>
            <a:tailEnd/>
          </a:ln>
        </p:spPr>
        <p:txBody>
          <a:bodyPr>
            <a:spAutoFit/>
          </a:bodyPr>
          <a:lstStyle/>
          <a:p>
            <a:r>
              <a:rPr lang="en-US" altLang="zh-CN" sz="1100" dirty="0"/>
              <a:t>France</a:t>
            </a:r>
            <a:endParaRPr lang="zh-CN" altLang="en-US" sz="1100" dirty="0"/>
          </a:p>
        </p:txBody>
      </p:sp>
      <p:sp>
        <p:nvSpPr>
          <p:cNvPr id="32785" name="TextBox 16"/>
          <p:cNvSpPr txBox="1">
            <a:spLocks noChangeArrowheads="1"/>
          </p:cNvSpPr>
          <p:nvPr/>
        </p:nvSpPr>
        <p:spPr bwMode="auto">
          <a:xfrm>
            <a:off x="5861050" y="1771922"/>
            <a:ext cx="641350" cy="261938"/>
          </a:xfrm>
          <a:prstGeom prst="rect">
            <a:avLst/>
          </a:prstGeom>
          <a:solidFill>
            <a:schemeClr val="bg1"/>
          </a:solidFill>
          <a:ln w="9525">
            <a:noFill/>
            <a:miter lim="800000"/>
            <a:headEnd/>
            <a:tailEnd/>
          </a:ln>
        </p:spPr>
        <p:txBody>
          <a:bodyPr>
            <a:spAutoFit/>
          </a:bodyPr>
          <a:lstStyle/>
          <a:p>
            <a:r>
              <a:rPr lang="en-US" altLang="zh-CN" sz="1100" dirty="0"/>
              <a:t>Japan</a:t>
            </a:r>
            <a:endParaRPr lang="zh-CN" altLang="en-US" sz="1100" dirty="0"/>
          </a:p>
        </p:txBody>
      </p:sp>
      <p:sp>
        <p:nvSpPr>
          <p:cNvPr id="32786" name="TextBox 17"/>
          <p:cNvSpPr txBox="1">
            <a:spLocks noChangeArrowheads="1"/>
          </p:cNvSpPr>
          <p:nvPr/>
        </p:nvSpPr>
        <p:spPr bwMode="auto">
          <a:xfrm>
            <a:off x="6888798" y="1772816"/>
            <a:ext cx="858837" cy="261938"/>
          </a:xfrm>
          <a:prstGeom prst="rect">
            <a:avLst/>
          </a:prstGeom>
          <a:solidFill>
            <a:schemeClr val="bg1"/>
          </a:solidFill>
          <a:ln w="9525">
            <a:noFill/>
            <a:miter lim="800000"/>
            <a:headEnd/>
            <a:tailEnd/>
          </a:ln>
        </p:spPr>
        <p:txBody>
          <a:bodyPr>
            <a:spAutoFit/>
          </a:bodyPr>
          <a:lstStyle/>
          <a:p>
            <a:r>
              <a:rPr lang="en-US" altLang="zh-CN" sz="1100" dirty="0"/>
              <a:t>Australia</a:t>
            </a:r>
            <a:endParaRPr lang="zh-CN" altLang="en-US" sz="1100" dirty="0"/>
          </a:p>
        </p:txBody>
      </p:sp>
      <p:sp>
        <p:nvSpPr>
          <p:cNvPr id="32787" name="TextBox 18"/>
          <p:cNvSpPr txBox="1">
            <a:spLocks noChangeArrowheads="1"/>
          </p:cNvSpPr>
          <p:nvPr/>
        </p:nvSpPr>
        <p:spPr bwMode="auto">
          <a:xfrm>
            <a:off x="8143875" y="1756047"/>
            <a:ext cx="609600" cy="260350"/>
          </a:xfrm>
          <a:prstGeom prst="rect">
            <a:avLst/>
          </a:prstGeom>
          <a:solidFill>
            <a:schemeClr val="bg1"/>
          </a:solidFill>
          <a:ln w="9525">
            <a:noFill/>
            <a:miter lim="800000"/>
            <a:headEnd/>
            <a:tailEnd/>
          </a:ln>
        </p:spPr>
        <p:txBody>
          <a:bodyPr>
            <a:spAutoFit/>
          </a:bodyPr>
          <a:lstStyle/>
          <a:p>
            <a:r>
              <a:rPr lang="en-US" altLang="zh-CN" sz="1100" dirty="0"/>
              <a:t>China</a:t>
            </a:r>
            <a:endParaRPr lang="zh-CN" altLang="en-US" sz="1100" dirty="0"/>
          </a:p>
        </p:txBody>
      </p:sp>
      <p:sp>
        <p:nvSpPr>
          <p:cNvPr id="32788" name="TextBox 19"/>
          <p:cNvSpPr txBox="1">
            <a:spLocks noChangeArrowheads="1"/>
          </p:cNvSpPr>
          <p:nvPr/>
        </p:nvSpPr>
        <p:spPr bwMode="auto">
          <a:xfrm>
            <a:off x="4214813" y="2218010"/>
            <a:ext cx="1214437" cy="677862"/>
          </a:xfrm>
          <a:prstGeom prst="rect">
            <a:avLst/>
          </a:prstGeom>
          <a:solidFill>
            <a:schemeClr val="bg1"/>
          </a:solidFill>
          <a:ln w="9525">
            <a:noFill/>
            <a:miter lim="800000"/>
            <a:headEnd/>
            <a:tailEnd/>
          </a:ln>
        </p:spPr>
        <p:txBody>
          <a:bodyPr>
            <a:spAutoFit/>
          </a:bodyPr>
          <a:lstStyle/>
          <a:p>
            <a:r>
              <a:rPr lang="en-US" altLang="zh-CN" sz="1400" dirty="0"/>
              <a:t>Model 4</a:t>
            </a:r>
          </a:p>
          <a:p>
            <a:r>
              <a:rPr lang="en-US" altLang="zh-CN" sz="800" dirty="0"/>
              <a:t>Fully vertically integrated,</a:t>
            </a:r>
          </a:p>
          <a:p>
            <a:r>
              <a:rPr lang="en-US" altLang="zh-CN" sz="800" dirty="0" smtClean="0"/>
              <a:t>price </a:t>
            </a:r>
            <a:r>
              <a:rPr lang="en-US" altLang="zh-CN" sz="800" dirty="0"/>
              <a:t>competition</a:t>
            </a:r>
          </a:p>
        </p:txBody>
      </p:sp>
      <p:sp>
        <p:nvSpPr>
          <p:cNvPr id="32789" name="TextBox 20"/>
          <p:cNvSpPr txBox="1">
            <a:spLocks noChangeArrowheads="1"/>
          </p:cNvSpPr>
          <p:nvPr/>
        </p:nvSpPr>
        <p:spPr bwMode="auto">
          <a:xfrm>
            <a:off x="5786438" y="2218010"/>
            <a:ext cx="1214437" cy="677862"/>
          </a:xfrm>
          <a:prstGeom prst="rect">
            <a:avLst/>
          </a:prstGeom>
          <a:solidFill>
            <a:schemeClr val="bg1"/>
          </a:solidFill>
          <a:ln w="9525">
            <a:noFill/>
            <a:miter lim="800000"/>
            <a:headEnd/>
            <a:tailEnd/>
          </a:ln>
        </p:spPr>
        <p:txBody>
          <a:bodyPr>
            <a:spAutoFit/>
          </a:bodyPr>
          <a:lstStyle/>
          <a:p>
            <a:r>
              <a:rPr lang="en-US" altLang="zh-CN" sz="1400" dirty="0"/>
              <a:t>Model 5</a:t>
            </a:r>
          </a:p>
          <a:p>
            <a:r>
              <a:rPr lang="en-US" altLang="zh-CN" sz="800" dirty="0"/>
              <a:t>Certain segment separated,</a:t>
            </a:r>
          </a:p>
          <a:p>
            <a:r>
              <a:rPr lang="en-US" altLang="zh-CN" sz="800" dirty="0" smtClean="0"/>
              <a:t>price </a:t>
            </a:r>
            <a:r>
              <a:rPr lang="en-US" altLang="zh-CN" sz="800" dirty="0"/>
              <a:t>competition</a:t>
            </a:r>
          </a:p>
        </p:txBody>
      </p:sp>
      <p:sp>
        <p:nvSpPr>
          <p:cNvPr id="32790" name="TextBox 21"/>
          <p:cNvSpPr txBox="1">
            <a:spLocks noChangeArrowheads="1"/>
          </p:cNvSpPr>
          <p:nvPr/>
        </p:nvSpPr>
        <p:spPr bwMode="auto">
          <a:xfrm>
            <a:off x="7429500" y="2248172"/>
            <a:ext cx="1143000" cy="554038"/>
          </a:xfrm>
          <a:prstGeom prst="rect">
            <a:avLst/>
          </a:prstGeom>
          <a:solidFill>
            <a:schemeClr val="bg1"/>
          </a:solidFill>
          <a:ln w="9525">
            <a:noFill/>
            <a:miter lim="800000"/>
            <a:headEnd/>
            <a:tailEnd/>
          </a:ln>
        </p:spPr>
        <p:txBody>
          <a:bodyPr>
            <a:spAutoFit/>
          </a:bodyPr>
          <a:lstStyle/>
          <a:p>
            <a:r>
              <a:rPr lang="en-US" altLang="zh-CN" sz="1400"/>
              <a:t>Model 4</a:t>
            </a:r>
          </a:p>
          <a:p>
            <a:r>
              <a:rPr lang="en-US" altLang="zh-CN" sz="800"/>
              <a:t>Fully un-integrated price competition</a:t>
            </a:r>
          </a:p>
        </p:txBody>
      </p:sp>
      <p:sp>
        <p:nvSpPr>
          <p:cNvPr id="32791" name="TextBox 22"/>
          <p:cNvSpPr txBox="1">
            <a:spLocks noChangeArrowheads="1"/>
          </p:cNvSpPr>
          <p:nvPr/>
        </p:nvSpPr>
        <p:spPr bwMode="auto">
          <a:xfrm>
            <a:off x="4252119" y="4170566"/>
            <a:ext cx="1214437" cy="338554"/>
          </a:xfrm>
          <a:prstGeom prst="rect">
            <a:avLst/>
          </a:prstGeom>
          <a:solidFill>
            <a:schemeClr val="bg1"/>
          </a:solidFill>
          <a:ln w="9525">
            <a:noFill/>
            <a:miter lim="800000"/>
            <a:headEnd/>
            <a:tailEnd/>
          </a:ln>
        </p:spPr>
        <p:txBody>
          <a:bodyPr>
            <a:spAutoFit/>
          </a:bodyPr>
          <a:lstStyle/>
          <a:p>
            <a:r>
              <a:rPr lang="en-US" altLang="zh-CN" sz="800" dirty="0"/>
              <a:t>Fully vertically integrated</a:t>
            </a:r>
            <a:r>
              <a:rPr lang="en-US" altLang="zh-CN" sz="800" dirty="0" smtClean="0"/>
              <a:t>,</a:t>
            </a:r>
            <a:endParaRPr lang="en-US" altLang="zh-CN" sz="800" dirty="0"/>
          </a:p>
        </p:txBody>
      </p:sp>
      <p:sp>
        <p:nvSpPr>
          <p:cNvPr id="32792" name="TextBox 23"/>
          <p:cNvSpPr txBox="1">
            <a:spLocks noChangeArrowheads="1"/>
          </p:cNvSpPr>
          <p:nvPr/>
        </p:nvSpPr>
        <p:spPr bwMode="auto">
          <a:xfrm>
            <a:off x="5786438" y="4170566"/>
            <a:ext cx="1214437" cy="338554"/>
          </a:xfrm>
          <a:prstGeom prst="rect">
            <a:avLst/>
          </a:prstGeom>
          <a:solidFill>
            <a:schemeClr val="bg1"/>
          </a:solidFill>
          <a:ln w="9525">
            <a:noFill/>
            <a:miter lim="800000"/>
            <a:headEnd/>
            <a:tailEnd/>
          </a:ln>
        </p:spPr>
        <p:txBody>
          <a:bodyPr>
            <a:spAutoFit/>
          </a:bodyPr>
          <a:lstStyle/>
          <a:p>
            <a:r>
              <a:rPr lang="en-US" altLang="zh-CN" sz="800" dirty="0"/>
              <a:t>Certain segment separated</a:t>
            </a:r>
            <a:r>
              <a:rPr lang="en-US" altLang="zh-CN" sz="800" dirty="0" smtClean="0"/>
              <a:t>,</a:t>
            </a:r>
            <a:endParaRPr lang="en-US" altLang="zh-CN" sz="800" dirty="0"/>
          </a:p>
        </p:txBody>
      </p:sp>
      <p:sp>
        <p:nvSpPr>
          <p:cNvPr id="32793" name="TextBox 24"/>
          <p:cNvSpPr txBox="1">
            <a:spLocks noChangeArrowheads="1"/>
          </p:cNvSpPr>
          <p:nvPr/>
        </p:nvSpPr>
        <p:spPr bwMode="auto">
          <a:xfrm>
            <a:off x="7358063" y="4168646"/>
            <a:ext cx="1143000" cy="338137"/>
          </a:xfrm>
          <a:prstGeom prst="rect">
            <a:avLst/>
          </a:prstGeom>
          <a:solidFill>
            <a:schemeClr val="bg1"/>
          </a:solidFill>
          <a:ln w="9525">
            <a:noFill/>
            <a:miter lim="800000"/>
            <a:headEnd/>
            <a:tailEnd/>
          </a:ln>
        </p:spPr>
        <p:txBody>
          <a:bodyPr>
            <a:spAutoFit/>
          </a:bodyPr>
          <a:lstStyle/>
          <a:p>
            <a:r>
              <a:rPr lang="en-US" altLang="zh-CN" sz="800"/>
              <a:t>Fully un-integrated price competition</a:t>
            </a:r>
          </a:p>
        </p:txBody>
      </p:sp>
      <p:sp>
        <p:nvSpPr>
          <p:cNvPr id="32794" name="TextBox 25"/>
          <p:cNvSpPr txBox="1">
            <a:spLocks noChangeArrowheads="1"/>
          </p:cNvSpPr>
          <p:nvPr/>
        </p:nvSpPr>
        <p:spPr bwMode="auto">
          <a:xfrm>
            <a:off x="4214813" y="5932760"/>
            <a:ext cx="1214437" cy="677862"/>
          </a:xfrm>
          <a:prstGeom prst="rect">
            <a:avLst/>
          </a:prstGeom>
          <a:solidFill>
            <a:schemeClr val="bg1"/>
          </a:solidFill>
          <a:ln w="9525">
            <a:noFill/>
            <a:miter lim="800000"/>
            <a:headEnd/>
            <a:tailEnd/>
          </a:ln>
        </p:spPr>
        <p:txBody>
          <a:bodyPr>
            <a:spAutoFit/>
          </a:bodyPr>
          <a:lstStyle/>
          <a:p>
            <a:r>
              <a:rPr lang="en-US" altLang="zh-CN" sz="1400" dirty="0"/>
              <a:t>Model 1</a:t>
            </a:r>
          </a:p>
          <a:p>
            <a:r>
              <a:rPr lang="en-US" altLang="zh-CN" sz="800" dirty="0"/>
              <a:t>Fully vertically integrated,</a:t>
            </a:r>
          </a:p>
          <a:p>
            <a:r>
              <a:rPr lang="en-US" altLang="zh-CN" sz="800" dirty="0" smtClean="0"/>
              <a:t>price </a:t>
            </a:r>
            <a:r>
              <a:rPr lang="en-US" altLang="zh-CN" sz="800" dirty="0"/>
              <a:t>control</a:t>
            </a:r>
          </a:p>
        </p:txBody>
      </p:sp>
      <p:sp>
        <p:nvSpPr>
          <p:cNvPr id="32795" name="TextBox 26"/>
          <p:cNvSpPr txBox="1">
            <a:spLocks noChangeArrowheads="1"/>
          </p:cNvSpPr>
          <p:nvPr/>
        </p:nvSpPr>
        <p:spPr bwMode="auto">
          <a:xfrm>
            <a:off x="5643563" y="5932760"/>
            <a:ext cx="1214437" cy="677862"/>
          </a:xfrm>
          <a:prstGeom prst="rect">
            <a:avLst/>
          </a:prstGeom>
          <a:solidFill>
            <a:schemeClr val="bg1"/>
          </a:solidFill>
          <a:ln w="9525">
            <a:noFill/>
            <a:miter lim="800000"/>
            <a:headEnd/>
            <a:tailEnd/>
          </a:ln>
        </p:spPr>
        <p:txBody>
          <a:bodyPr>
            <a:spAutoFit/>
          </a:bodyPr>
          <a:lstStyle/>
          <a:p>
            <a:r>
              <a:rPr lang="en-US" altLang="zh-CN" sz="1400" dirty="0"/>
              <a:t>Model 2</a:t>
            </a:r>
          </a:p>
          <a:p>
            <a:r>
              <a:rPr lang="en-US" altLang="zh-CN" sz="800" dirty="0"/>
              <a:t>Certain segment separated,</a:t>
            </a:r>
          </a:p>
          <a:p>
            <a:r>
              <a:rPr lang="en-US" altLang="zh-CN" sz="800" dirty="0" smtClean="0"/>
              <a:t>price </a:t>
            </a:r>
            <a:r>
              <a:rPr lang="en-US" altLang="zh-CN" sz="800" dirty="0"/>
              <a:t>control</a:t>
            </a:r>
          </a:p>
        </p:txBody>
      </p:sp>
      <p:sp>
        <p:nvSpPr>
          <p:cNvPr id="32796" name="TextBox 27"/>
          <p:cNvSpPr txBox="1">
            <a:spLocks noChangeArrowheads="1"/>
          </p:cNvSpPr>
          <p:nvPr/>
        </p:nvSpPr>
        <p:spPr bwMode="auto">
          <a:xfrm>
            <a:off x="7286625" y="6004197"/>
            <a:ext cx="1143000" cy="554038"/>
          </a:xfrm>
          <a:prstGeom prst="rect">
            <a:avLst/>
          </a:prstGeom>
          <a:solidFill>
            <a:schemeClr val="bg1"/>
          </a:solidFill>
          <a:ln w="9525">
            <a:noFill/>
            <a:miter lim="800000"/>
            <a:headEnd/>
            <a:tailEnd/>
          </a:ln>
        </p:spPr>
        <p:txBody>
          <a:bodyPr>
            <a:spAutoFit/>
          </a:bodyPr>
          <a:lstStyle/>
          <a:p>
            <a:r>
              <a:rPr lang="en-US" altLang="zh-CN" sz="1400" dirty="0"/>
              <a:t>Model 3</a:t>
            </a:r>
          </a:p>
          <a:p>
            <a:r>
              <a:rPr lang="en-US" altLang="zh-CN" sz="800" dirty="0"/>
              <a:t>Fully un-integrated price control</a:t>
            </a:r>
          </a:p>
        </p:txBody>
      </p:sp>
      <p:sp>
        <p:nvSpPr>
          <p:cNvPr id="32797" name="TextBox 28"/>
          <p:cNvSpPr txBox="1">
            <a:spLocks noChangeArrowheads="1"/>
          </p:cNvSpPr>
          <p:nvPr/>
        </p:nvSpPr>
        <p:spPr bwMode="auto">
          <a:xfrm>
            <a:off x="5261272" y="3432447"/>
            <a:ext cx="750888" cy="215900"/>
          </a:xfrm>
          <a:prstGeom prst="rect">
            <a:avLst/>
          </a:prstGeom>
          <a:solidFill>
            <a:schemeClr val="bg1"/>
          </a:solidFill>
          <a:ln w="9525">
            <a:noFill/>
            <a:miter lim="800000"/>
            <a:headEnd/>
            <a:tailEnd/>
          </a:ln>
        </p:spPr>
        <p:txBody>
          <a:bodyPr>
            <a:spAutoFit/>
          </a:bodyPr>
          <a:lstStyle/>
          <a:p>
            <a:r>
              <a:rPr lang="en-US" altLang="zh-CN" sz="800" dirty="0"/>
              <a:t>Mechanism</a:t>
            </a:r>
            <a:endParaRPr lang="zh-CN" altLang="en-US" sz="800" dirty="0"/>
          </a:p>
        </p:txBody>
      </p:sp>
      <p:sp>
        <p:nvSpPr>
          <p:cNvPr id="32798" name="TextBox 29"/>
          <p:cNvSpPr txBox="1">
            <a:spLocks noChangeArrowheads="1"/>
          </p:cNvSpPr>
          <p:nvPr/>
        </p:nvSpPr>
        <p:spPr bwMode="auto">
          <a:xfrm>
            <a:off x="6300192" y="3432447"/>
            <a:ext cx="750888" cy="215900"/>
          </a:xfrm>
          <a:prstGeom prst="rect">
            <a:avLst/>
          </a:prstGeom>
          <a:solidFill>
            <a:schemeClr val="bg1"/>
          </a:solidFill>
          <a:ln w="9525">
            <a:noFill/>
            <a:miter lim="800000"/>
            <a:headEnd/>
            <a:tailEnd/>
          </a:ln>
        </p:spPr>
        <p:txBody>
          <a:bodyPr>
            <a:spAutoFit/>
          </a:bodyPr>
          <a:lstStyle/>
          <a:p>
            <a:r>
              <a:rPr lang="en-US" altLang="zh-CN" sz="800"/>
              <a:t>Mechanism</a:t>
            </a:r>
            <a:endParaRPr lang="zh-CN" altLang="en-US" sz="800"/>
          </a:p>
        </p:txBody>
      </p:sp>
      <p:sp>
        <p:nvSpPr>
          <p:cNvPr id="32799" name="TextBox 30"/>
          <p:cNvSpPr txBox="1">
            <a:spLocks noChangeArrowheads="1"/>
          </p:cNvSpPr>
          <p:nvPr/>
        </p:nvSpPr>
        <p:spPr bwMode="auto">
          <a:xfrm>
            <a:off x="7596336" y="3429000"/>
            <a:ext cx="750888" cy="215900"/>
          </a:xfrm>
          <a:prstGeom prst="rect">
            <a:avLst/>
          </a:prstGeom>
          <a:solidFill>
            <a:schemeClr val="bg1"/>
          </a:solidFill>
          <a:ln w="9525">
            <a:noFill/>
            <a:miter lim="800000"/>
            <a:headEnd/>
            <a:tailEnd/>
          </a:ln>
        </p:spPr>
        <p:txBody>
          <a:bodyPr>
            <a:spAutoFit/>
          </a:bodyPr>
          <a:lstStyle/>
          <a:p>
            <a:r>
              <a:rPr lang="en-US" altLang="zh-CN" sz="800"/>
              <a:t>Mechanism</a:t>
            </a:r>
            <a:endParaRPr lang="zh-CN" altLang="en-US" sz="800"/>
          </a:p>
        </p:txBody>
      </p:sp>
      <p:sp>
        <p:nvSpPr>
          <p:cNvPr id="32800" name="TextBox 31"/>
          <p:cNvSpPr txBox="1">
            <a:spLocks noChangeArrowheads="1"/>
          </p:cNvSpPr>
          <p:nvPr/>
        </p:nvSpPr>
        <p:spPr bwMode="auto">
          <a:xfrm>
            <a:off x="4357688" y="4646885"/>
            <a:ext cx="750887" cy="215900"/>
          </a:xfrm>
          <a:prstGeom prst="rect">
            <a:avLst/>
          </a:prstGeom>
          <a:solidFill>
            <a:schemeClr val="bg1"/>
          </a:solidFill>
          <a:ln w="9525">
            <a:noFill/>
            <a:miter lim="800000"/>
            <a:headEnd/>
            <a:tailEnd/>
          </a:ln>
        </p:spPr>
        <p:txBody>
          <a:bodyPr>
            <a:spAutoFit/>
          </a:bodyPr>
          <a:lstStyle/>
          <a:p>
            <a:r>
              <a:rPr lang="en-US" altLang="zh-CN" sz="800"/>
              <a:t>Mechanism</a:t>
            </a:r>
            <a:endParaRPr lang="zh-CN" altLang="en-US" sz="800"/>
          </a:p>
        </p:txBody>
      </p:sp>
      <p:sp>
        <p:nvSpPr>
          <p:cNvPr id="32801" name="TextBox 32"/>
          <p:cNvSpPr txBox="1">
            <a:spLocks noChangeArrowheads="1"/>
          </p:cNvSpPr>
          <p:nvPr/>
        </p:nvSpPr>
        <p:spPr bwMode="auto">
          <a:xfrm>
            <a:off x="5643563" y="4646885"/>
            <a:ext cx="1143000" cy="215900"/>
          </a:xfrm>
          <a:prstGeom prst="rect">
            <a:avLst/>
          </a:prstGeom>
          <a:solidFill>
            <a:schemeClr val="bg1"/>
          </a:solidFill>
          <a:ln w="9525">
            <a:noFill/>
            <a:miter lim="800000"/>
            <a:headEnd/>
            <a:tailEnd/>
          </a:ln>
        </p:spPr>
        <p:txBody>
          <a:bodyPr>
            <a:spAutoFit/>
          </a:bodyPr>
          <a:lstStyle/>
          <a:p>
            <a:r>
              <a:rPr lang="en-US" altLang="zh-CN" sz="800"/>
              <a:t>Mechanism 1,4</a:t>
            </a:r>
            <a:endParaRPr lang="zh-CN" altLang="en-US" sz="800"/>
          </a:p>
        </p:txBody>
      </p:sp>
      <p:sp>
        <p:nvSpPr>
          <p:cNvPr id="32802" name="TextBox 33"/>
          <p:cNvSpPr txBox="1">
            <a:spLocks noChangeArrowheads="1"/>
          </p:cNvSpPr>
          <p:nvPr/>
        </p:nvSpPr>
        <p:spPr bwMode="auto">
          <a:xfrm>
            <a:off x="6643688" y="4646885"/>
            <a:ext cx="1143000" cy="215900"/>
          </a:xfrm>
          <a:prstGeom prst="rect">
            <a:avLst/>
          </a:prstGeom>
          <a:solidFill>
            <a:schemeClr val="bg1"/>
          </a:solidFill>
          <a:ln w="9525">
            <a:noFill/>
            <a:miter lim="800000"/>
            <a:headEnd/>
            <a:tailEnd/>
          </a:ln>
        </p:spPr>
        <p:txBody>
          <a:bodyPr>
            <a:spAutoFit/>
          </a:bodyPr>
          <a:lstStyle/>
          <a:p>
            <a:r>
              <a:rPr lang="en-US" altLang="zh-CN" sz="800"/>
              <a:t>Mechanism 1,2, 4</a:t>
            </a:r>
            <a:endParaRPr lang="zh-CN" altLang="en-US" sz="800"/>
          </a:p>
        </p:txBody>
      </p:sp>
      <p:sp>
        <p:nvSpPr>
          <p:cNvPr id="32803" name="TextBox 34"/>
          <p:cNvSpPr txBox="1">
            <a:spLocks noChangeArrowheads="1"/>
          </p:cNvSpPr>
          <p:nvPr/>
        </p:nvSpPr>
        <p:spPr bwMode="auto">
          <a:xfrm>
            <a:off x="7572375" y="4718322"/>
            <a:ext cx="1143000" cy="215900"/>
          </a:xfrm>
          <a:prstGeom prst="rect">
            <a:avLst/>
          </a:prstGeom>
          <a:solidFill>
            <a:schemeClr val="bg1"/>
          </a:solidFill>
          <a:ln w="9525">
            <a:noFill/>
            <a:miter lim="800000"/>
            <a:headEnd/>
            <a:tailEnd/>
          </a:ln>
        </p:spPr>
        <p:txBody>
          <a:bodyPr>
            <a:spAutoFit/>
          </a:bodyPr>
          <a:lstStyle/>
          <a:p>
            <a:r>
              <a:rPr lang="en-US" altLang="zh-CN" sz="800"/>
              <a:t>Mechanism 1,4</a:t>
            </a:r>
            <a:endParaRPr lang="zh-CN" altLang="en-US" sz="800"/>
          </a:p>
        </p:txBody>
      </p:sp>
      <p:sp>
        <p:nvSpPr>
          <p:cNvPr id="32804" name="TextBox 35"/>
          <p:cNvSpPr txBox="1">
            <a:spLocks noChangeArrowheads="1"/>
          </p:cNvSpPr>
          <p:nvPr/>
        </p:nvSpPr>
        <p:spPr bwMode="auto">
          <a:xfrm>
            <a:off x="5643563" y="5218385"/>
            <a:ext cx="1143000" cy="215900"/>
          </a:xfrm>
          <a:prstGeom prst="rect">
            <a:avLst/>
          </a:prstGeom>
          <a:solidFill>
            <a:schemeClr val="bg1"/>
          </a:solidFill>
          <a:ln w="9525">
            <a:noFill/>
            <a:miter lim="800000"/>
            <a:headEnd/>
            <a:tailEnd/>
          </a:ln>
        </p:spPr>
        <p:txBody>
          <a:bodyPr>
            <a:spAutoFit/>
          </a:bodyPr>
          <a:lstStyle/>
          <a:p>
            <a:r>
              <a:rPr lang="en-US" altLang="zh-CN" sz="800"/>
              <a:t>Mechanism 1,2</a:t>
            </a:r>
            <a:endParaRPr lang="zh-CN" altLang="en-US" sz="800"/>
          </a:p>
        </p:txBody>
      </p:sp>
      <p:sp>
        <p:nvSpPr>
          <p:cNvPr id="32805" name="TextBox 36"/>
          <p:cNvSpPr txBox="1">
            <a:spLocks noChangeArrowheads="1"/>
          </p:cNvSpPr>
          <p:nvPr/>
        </p:nvSpPr>
        <p:spPr bwMode="auto">
          <a:xfrm>
            <a:off x="6858000" y="5575572"/>
            <a:ext cx="1143000" cy="215900"/>
          </a:xfrm>
          <a:prstGeom prst="rect">
            <a:avLst/>
          </a:prstGeom>
          <a:solidFill>
            <a:schemeClr val="bg1"/>
          </a:solidFill>
          <a:ln w="9525">
            <a:noFill/>
            <a:miter lim="800000"/>
            <a:headEnd/>
            <a:tailEnd/>
          </a:ln>
        </p:spPr>
        <p:txBody>
          <a:bodyPr>
            <a:spAutoFit/>
          </a:bodyPr>
          <a:lstStyle/>
          <a:p>
            <a:r>
              <a:rPr lang="en-US" altLang="zh-CN" sz="800"/>
              <a:t>Mechanism 2,3</a:t>
            </a:r>
            <a:endParaRPr lang="zh-CN" altLang="en-US" sz="800"/>
          </a:p>
        </p:txBody>
      </p:sp>
      <p:sp>
        <p:nvSpPr>
          <p:cNvPr id="35" name="标题 1"/>
          <p:cNvSpPr txBox="1">
            <a:spLocks/>
          </p:cNvSpPr>
          <p:nvPr/>
        </p:nvSpPr>
        <p:spPr bwMode="auto">
          <a:xfrm>
            <a:off x="179388" y="116632"/>
            <a:ext cx="7920037" cy="720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kern="1200">
                <a:solidFill>
                  <a:schemeClr val="tx1"/>
                </a:solidFill>
                <a:latin typeface="+mj-lt"/>
                <a:ea typeface="+mj-ea"/>
                <a:cs typeface="仿宋"/>
              </a:defRPr>
            </a:lvl1pPr>
            <a:lvl2pPr algn="l" rtl="0" eaLnBrk="0" fontAlgn="base" hangingPunct="0">
              <a:spcBef>
                <a:spcPct val="0"/>
              </a:spcBef>
              <a:spcAft>
                <a:spcPct val="0"/>
              </a:spcAft>
              <a:defRPr sz="3600">
                <a:solidFill>
                  <a:schemeClr val="tx1"/>
                </a:solidFill>
                <a:latin typeface="Tw Cen MT"/>
                <a:ea typeface="仿宋"/>
                <a:cs typeface="仿宋"/>
              </a:defRPr>
            </a:lvl2pPr>
            <a:lvl3pPr algn="l" rtl="0" eaLnBrk="0" fontAlgn="base" hangingPunct="0">
              <a:spcBef>
                <a:spcPct val="0"/>
              </a:spcBef>
              <a:spcAft>
                <a:spcPct val="0"/>
              </a:spcAft>
              <a:defRPr sz="3600">
                <a:solidFill>
                  <a:schemeClr val="tx1"/>
                </a:solidFill>
                <a:latin typeface="Tw Cen MT"/>
                <a:ea typeface="仿宋"/>
                <a:cs typeface="仿宋"/>
              </a:defRPr>
            </a:lvl3pPr>
            <a:lvl4pPr algn="l" rtl="0" eaLnBrk="0" fontAlgn="base" hangingPunct="0">
              <a:spcBef>
                <a:spcPct val="0"/>
              </a:spcBef>
              <a:spcAft>
                <a:spcPct val="0"/>
              </a:spcAft>
              <a:defRPr sz="3600">
                <a:solidFill>
                  <a:schemeClr val="tx1"/>
                </a:solidFill>
                <a:latin typeface="Tw Cen MT"/>
                <a:ea typeface="仿宋"/>
                <a:cs typeface="仿宋"/>
              </a:defRPr>
            </a:lvl4pPr>
            <a:lvl5pPr algn="l" rtl="0" eaLnBrk="0" fontAlgn="base" hangingPunct="0">
              <a:spcBef>
                <a:spcPct val="0"/>
              </a:spcBef>
              <a:spcAft>
                <a:spcPct val="0"/>
              </a:spcAft>
              <a:defRPr sz="3600">
                <a:solidFill>
                  <a:schemeClr val="tx1"/>
                </a:solidFill>
                <a:latin typeface="Tw Cen MT"/>
                <a:ea typeface="仿宋"/>
                <a:cs typeface="仿宋"/>
              </a:defRPr>
            </a:lvl5pPr>
            <a:lvl6pPr marL="457200" algn="l" rtl="0" fontAlgn="base">
              <a:spcBef>
                <a:spcPct val="0"/>
              </a:spcBef>
              <a:spcAft>
                <a:spcPct val="0"/>
              </a:spcAft>
              <a:defRPr sz="3600">
                <a:solidFill>
                  <a:schemeClr val="tx1"/>
                </a:solidFill>
                <a:latin typeface="Calibri" pitchFamily="34" charset="0"/>
                <a:ea typeface="宋体" pitchFamily="2" charset="-122"/>
              </a:defRPr>
            </a:lvl6pPr>
            <a:lvl7pPr marL="914400" algn="l" rtl="0" fontAlgn="base">
              <a:spcBef>
                <a:spcPct val="0"/>
              </a:spcBef>
              <a:spcAft>
                <a:spcPct val="0"/>
              </a:spcAft>
              <a:defRPr sz="3600">
                <a:solidFill>
                  <a:schemeClr val="tx1"/>
                </a:solidFill>
                <a:latin typeface="Calibri" pitchFamily="34" charset="0"/>
                <a:ea typeface="宋体" pitchFamily="2" charset="-122"/>
              </a:defRPr>
            </a:lvl7pPr>
            <a:lvl8pPr marL="1371600" algn="l" rtl="0" fontAlgn="base">
              <a:spcBef>
                <a:spcPct val="0"/>
              </a:spcBef>
              <a:spcAft>
                <a:spcPct val="0"/>
              </a:spcAft>
              <a:defRPr sz="3600">
                <a:solidFill>
                  <a:schemeClr val="tx1"/>
                </a:solidFill>
                <a:latin typeface="Calibri" pitchFamily="34" charset="0"/>
                <a:ea typeface="宋体" pitchFamily="2" charset="-122"/>
              </a:defRPr>
            </a:lvl8pPr>
            <a:lvl9pPr marL="1828800" algn="l" rtl="0" fontAlgn="base">
              <a:spcBef>
                <a:spcPct val="0"/>
              </a:spcBef>
              <a:spcAft>
                <a:spcPct val="0"/>
              </a:spcAft>
              <a:defRPr sz="3600">
                <a:solidFill>
                  <a:schemeClr val="tx1"/>
                </a:solidFill>
                <a:latin typeface="Calibri" pitchFamily="34" charset="0"/>
                <a:ea typeface="宋体" pitchFamily="2" charset="-122"/>
              </a:defRPr>
            </a:lvl9pPr>
          </a:lstStyle>
          <a:p>
            <a:r>
              <a:rPr lang="en-US" altLang="zh-CN" sz="2800" b="1" dirty="0" smtClean="0"/>
              <a:t>Mechanisms Triggering the Reform towards a Market-oriented Energy Industry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43"/>
          <p:cNvSpPr txBox="1">
            <a:spLocks noChangeArrowheads="1"/>
          </p:cNvSpPr>
          <p:nvPr/>
        </p:nvSpPr>
        <p:spPr bwMode="auto">
          <a:xfrm>
            <a:off x="755650" y="1557338"/>
            <a:ext cx="1316038" cy="522287"/>
          </a:xfrm>
          <a:prstGeom prst="rect">
            <a:avLst/>
          </a:prstGeom>
          <a:noFill/>
          <a:ln w="9525">
            <a:noFill/>
            <a:miter lim="800000"/>
            <a:headEnd/>
            <a:tailEnd/>
          </a:ln>
        </p:spPr>
        <p:txBody>
          <a:bodyPr>
            <a:spAutoFit/>
          </a:bodyPr>
          <a:lstStyle/>
          <a:p>
            <a:r>
              <a:rPr lang="en-US" altLang="zh-CN" sz="2800" b="1"/>
              <a:t>Coal</a:t>
            </a:r>
            <a:endParaRPr lang="zh-CN" altLang="en-US" sz="2800" b="1"/>
          </a:p>
        </p:txBody>
      </p:sp>
      <p:grpSp>
        <p:nvGrpSpPr>
          <p:cNvPr id="33794" name="组合 3"/>
          <p:cNvGrpSpPr>
            <a:grpSpLocks/>
          </p:cNvGrpSpPr>
          <p:nvPr/>
        </p:nvGrpSpPr>
        <p:grpSpPr bwMode="auto">
          <a:xfrm>
            <a:off x="161925" y="2348880"/>
            <a:ext cx="8767763" cy="3102827"/>
            <a:chOff x="268976" y="1624001"/>
            <a:chExt cx="8767520" cy="3103885"/>
          </a:xfrm>
        </p:grpSpPr>
        <p:grpSp>
          <p:nvGrpSpPr>
            <p:cNvPr id="33798" name="组合 2"/>
            <p:cNvGrpSpPr>
              <a:grpSpLocks/>
            </p:cNvGrpSpPr>
            <p:nvPr/>
          </p:nvGrpSpPr>
          <p:grpSpPr bwMode="auto">
            <a:xfrm>
              <a:off x="268976" y="1624001"/>
              <a:ext cx="8767520" cy="3103885"/>
              <a:chOff x="268976" y="1984041"/>
              <a:chExt cx="8767520" cy="3103885"/>
            </a:xfrm>
          </p:grpSpPr>
          <p:grpSp>
            <p:nvGrpSpPr>
              <p:cNvPr id="33800" name="组合 42"/>
              <p:cNvGrpSpPr>
                <a:grpSpLocks/>
              </p:cNvGrpSpPr>
              <p:nvPr/>
            </p:nvGrpSpPr>
            <p:grpSpPr bwMode="auto">
              <a:xfrm>
                <a:off x="268976" y="1984041"/>
                <a:ext cx="8767520" cy="3103885"/>
                <a:chOff x="268976" y="529367"/>
                <a:chExt cx="8767520" cy="3103885"/>
              </a:xfrm>
            </p:grpSpPr>
            <p:grpSp>
              <p:nvGrpSpPr>
                <p:cNvPr id="33802" name="组合 40"/>
                <p:cNvGrpSpPr>
                  <a:grpSpLocks/>
                </p:cNvGrpSpPr>
                <p:nvPr/>
              </p:nvGrpSpPr>
              <p:grpSpPr bwMode="auto">
                <a:xfrm>
                  <a:off x="268976" y="529367"/>
                  <a:ext cx="8767520" cy="3103885"/>
                  <a:chOff x="268976" y="529367"/>
                  <a:chExt cx="8767520" cy="3103885"/>
                </a:xfrm>
              </p:grpSpPr>
              <p:grpSp>
                <p:nvGrpSpPr>
                  <p:cNvPr id="33804" name="组合 33"/>
                  <p:cNvGrpSpPr>
                    <a:grpSpLocks/>
                  </p:cNvGrpSpPr>
                  <p:nvPr/>
                </p:nvGrpSpPr>
                <p:grpSpPr bwMode="auto">
                  <a:xfrm>
                    <a:off x="268976" y="529367"/>
                    <a:ext cx="8767520" cy="3103885"/>
                    <a:chOff x="644014" y="529367"/>
                    <a:chExt cx="8767520" cy="3103885"/>
                  </a:xfrm>
                </p:grpSpPr>
                <p:cxnSp>
                  <p:nvCxnSpPr>
                    <p:cNvPr id="5" name="直接箭头连接符 4"/>
                    <p:cNvCxnSpPr/>
                    <p:nvPr/>
                  </p:nvCxnSpPr>
                  <p:spPr>
                    <a:xfrm>
                      <a:off x="683701" y="1555862"/>
                      <a:ext cx="8727833" cy="0"/>
                    </a:xfrm>
                    <a:prstGeom prst="straightConnector1">
                      <a:avLst/>
                    </a:prstGeom>
                    <a:ln w="25400" cmpd="thickThin">
                      <a:round/>
                      <a:tailEnd type="arrow"/>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3808" name="TextBox 6"/>
                    <p:cNvSpPr txBox="1">
                      <a:spLocks noChangeArrowheads="1"/>
                    </p:cNvSpPr>
                    <p:nvPr/>
                  </p:nvSpPr>
                  <p:spPr bwMode="auto">
                    <a:xfrm>
                      <a:off x="733608" y="777403"/>
                      <a:ext cx="1007386" cy="646331"/>
                    </a:xfrm>
                    <a:prstGeom prst="rect">
                      <a:avLst/>
                    </a:prstGeom>
                    <a:noFill/>
                    <a:ln w="9525">
                      <a:noFill/>
                      <a:miter lim="800000"/>
                      <a:headEnd/>
                      <a:tailEnd/>
                    </a:ln>
                  </p:spPr>
                  <p:txBody>
                    <a:bodyPr wrap="square">
                      <a:spAutoFit/>
                    </a:bodyPr>
                    <a:lstStyle/>
                    <a:p>
                      <a:pPr algn="ctr"/>
                      <a:r>
                        <a:rPr lang="en-US" altLang="zh-CN" sz="1200" b="1" dirty="0">
                          <a:latin typeface="仿宋"/>
                          <a:ea typeface="仿宋"/>
                          <a:cs typeface="仿宋"/>
                        </a:rPr>
                        <a:t>Nationally unified price</a:t>
                      </a:r>
                      <a:endParaRPr lang="zh-CN" altLang="en-US" sz="1200" b="1" dirty="0">
                        <a:latin typeface="仿宋"/>
                        <a:ea typeface="仿宋"/>
                        <a:cs typeface="仿宋"/>
                      </a:endParaRPr>
                    </a:p>
                  </p:txBody>
                </p:sp>
                <p:grpSp>
                  <p:nvGrpSpPr>
                    <p:cNvPr id="33809" name="组合 16"/>
                    <p:cNvGrpSpPr>
                      <a:grpSpLocks/>
                    </p:cNvGrpSpPr>
                    <p:nvPr/>
                  </p:nvGrpSpPr>
                  <p:grpSpPr bwMode="auto">
                    <a:xfrm>
                      <a:off x="1503478" y="534166"/>
                      <a:ext cx="864096" cy="1593468"/>
                      <a:chOff x="1503478" y="534166"/>
                      <a:chExt cx="864096" cy="1593468"/>
                    </a:xfrm>
                  </p:grpSpPr>
                  <p:grpSp>
                    <p:nvGrpSpPr>
                      <p:cNvPr id="33824" name="组合 10"/>
                      <p:cNvGrpSpPr>
                        <a:grpSpLocks/>
                      </p:cNvGrpSpPr>
                      <p:nvPr/>
                    </p:nvGrpSpPr>
                    <p:grpSpPr bwMode="auto">
                      <a:xfrm>
                        <a:off x="1740992" y="534166"/>
                        <a:ext cx="194534" cy="1195108"/>
                        <a:chOff x="1740992" y="534166"/>
                        <a:chExt cx="194534" cy="1195108"/>
                      </a:xfrm>
                    </p:grpSpPr>
                    <p:sp>
                      <p:nvSpPr>
                        <p:cNvPr id="6" name="等腰三角形 5"/>
                        <p:cNvSpPr/>
                        <p:nvPr/>
                      </p:nvSpPr>
                      <p:spPr>
                        <a:xfrm>
                          <a:off x="1740946" y="1584447"/>
                          <a:ext cx="195257" cy="144512"/>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9" name="直接连接符 8"/>
                        <p:cNvCxnSpPr/>
                        <p:nvPr/>
                      </p:nvCxnSpPr>
                      <p:spPr>
                        <a:xfrm>
                          <a:off x="1836194" y="533164"/>
                          <a:ext cx="0" cy="884539"/>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sp>
                    <p:nvSpPr>
                      <p:cNvPr id="33825" name="TextBox 9"/>
                      <p:cNvSpPr txBox="1">
                        <a:spLocks noChangeArrowheads="1"/>
                      </p:cNvSpPr>
                      <p:nvPr/>
                    </p:nvSpPr>
                    <p:spPr bwMode="auto">
                      <a:xfrm>
                        <a:off x="1503478" y="1758302"/>
                        <a:ext cx="864096" cy="369332"/>
                      </a:xfrm>
                      <a:prstGeom prst="rect">
                        <a:avLst/>
                      </a:prstGeom>
                      <a:noFill/>
                      <a:ln w="9525">
                        <a:noFill/>
                        <a:miter lim="800000"/>
                        <a:headEnd/>
                        <a:tailEnd/>
                      </a:ln>
                    </p:spPr>
                    <p:txBody>
                      <a:bodyPr>
                        <a:spAutoFit/>
                      </a:bodyPr>
                      <a:lstStyle/>
                      <a:p>
                        <a:r>
                          <a:rPr lang="en-US" altLang="zh-CN">
                            <a:cs typeface="Arial" charset="0"/>
                          </a:rPr>
                          <a:t>1979</a:t>
                        </a:r>
                        <a:endParaRPr lang="zh-CN" altLang="en-US">
                          <a:cs typeface="Arial" charset="0"/>
                        </a:endParaRPr>
                      </a:p>
                    </p:txBody>
                  </p:sp>
                </p:grpSp>
                <p:grpSp>
                  <p:nvGrpSpPr>
                    <p:cNvPr id="33810" name="组合 15"/>
                    <p:cNvGrpSpPr>
                      <a:grpSpLocks/>
                    </p:cNvGrpSpPr>
                    <p:nvPr/>
                  </p:nvGrpSpPr>
                  <p:grpSpPr bwMode="auto">
                    <a:xfrm>
                      <a:off x="2971074" y="550754"/>
                      <a:ext cx="864096" cy="1578954"/>
                      <a:chOff x="2033566" y="548680"/>
                      <a:chExt cx="864096" cy="1578954"/>
                    </a:xfrm>
                  </p:grpSpPr>
                  <p:grpSp>
                    <p:nvGrpSpPr>
                      <p:cNvPr id="33820" name="组合 11"/>
                      <p:cNvGrpSpPr>
                        <a:grpSpLocks/>
                      </p:cNvGrpSpPr>
                      <p:nvPr/>
                    </p:nvGrpSpPr>
                    <p:grpSpPr bwMode="auto">
                      <a:xfrm>
                        <a:off x="2303174" y="548680"/>
                        <a:ext cx="194534" cy="1195108"/>
                        <a:chOff x="-145098" y="534166"/>
                        <a:chExt cx="194534" cy="1195108"/>
                      </a:xfrm>
                    </p:grpSpPr>
                    <p:sp>
                      <p:nvSpPr>
                        <p:cNvPr id="13" name="等腰三角形 12"/>
                        <p:cNvSpPr/>
                        <p:nvPr/>
                      </p:nvSpPr>
                      <p:spPr>
                        <a:xfrm>
                          <a:off x="-144687" y="1583738"/>
                          <a:ext cx="193670" cy="144512"/>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4" name="直接连接符 13"/>
                        <p:cNvCxnSpPr/>
                        <p:nvPr/>
                      </p:nvCxnSpPr>
                      <p:spPr>
                        <a:xfrm>
                          <a:off x="-49439" y="534044"/>
                          <a:ext cx="0" cy="882951"/>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sp>
                    <p:nvSpPr>
                      <p:cNvPr id="33821" name="TextBox 14"/>
                      <p:cNvSpPr txBox="1">
                        <a:spLocks noChangeArrowheads="1"/>
                      </p:cNvSpPr>
                      <p:nvPr/>
                    </p:nvSpPr>
                    <p:spPr bwMode="auto">
                      <a:xfrm>
                        <a:off x="2033566" y="1758302"/>
                        <a:ext cx="864096" cy="369332"/>
                      </a:xfrm>
                      <a:prstGeom prst="rect">
                        <a:avLst/>
                      </a:prstGeom>
                      <a:noFill/>
                      <a:ln w="9525">
                        <a:noFill/>
                        <a:miter lim="800000"/>
                        <a:headEnd/>
                        <a:tailEnd/>
                      </a:ln>
                    </p:spPr>
                    <p:txBody>
                      <a:bodyPr>
                        <a:spAutoFit/>
                      </a:bodyPr>
                      <a:lstStyle/>
                      <a:p>
                        <a:r>
                          <a:rPr lang="en-US" altLang="zh-CN">
                            <a:cs typeface="Arial" charset="0"/>
                          </a:rPr>
                          <a:t>1985</a:t>
                        </a:r>
                        <a:endParaRPr lang="zh-CN" altLang="en-US">
                          <a:cs typeface="Arial" charset="0"/>
                        </a:endParaRPr>
                      </a:p>
                    </p:txBody>
                  </p:sp>
                </p:grpSp>
                <p:grpSp>
                  <p:nvGrpSpPr>
                    <p:cNvPr id="33811" name="组合 17"/>
                    <p:cNvGrpSpPr>
                      <a:grpSpLocks/>
                    </p:cNvGrpSpPr>
                    <p:nvPr/>
                  </p:nvGrpSpPr>
                  <p:grpSpPr bwMode="auto">
                    <a:xfrm>
                      <a:off x="5739126" y="548680"/>
                      <a:ext cx="864096" cy="1578954"/>
                      <a:chOff x="3089344" y="548680"/>
                      <a:chExt cx="864096" cy="1578954"/>
                    </a:xfrm>
                  </p:grpSpPr>
                  <p:grpSp>
                    <p:nvGrpSpPr>
                      <p:cNvPr id="33816" name="组合 18"/>
                      <p:cNvGrpSpPr>
                        <a:grpSpLocks/>
                      </p:cNvGrpSpPr>
                      <p:nvPr/>
                    </p:nvGrpSpPr>
                    <p:grpSpPr bwMode="auto">
                      <a:xfrm>
                        <a:off x="3320852" y="548680"/>
                        <a:ext cx="194534" cy="1195108"/>
                        <a:chOff x="872580" y="534166"/>
                        <a:chExt cx="194534" cy="1195108"/>
                      </a:xfrm>
                    </p:grpSpPr>
                    <p:sp>
                      <p:nvSpPr>
                        <p:cNvPr id="21" name="等腰三角形 20"/>
                        <p:cNvSpPr/>
                        <p:nvPr/>
                      </p:nvSpPr>
                      <p:spPr>
                        <a:xfrm>
                          <a:off x="873463" y="1584226"/>
                          <a:ext cx="193670" cy="144511"/>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22" name="直接连接符 21"/>
                        <p:cNvCxnSpPr/>
                        <p:nvPr/>
                      </p:nvCxnSpPr>
                      <p:spPr>
                        <a:xfrm>
                          <a:off x="968711" y="534530"/>
                          <a:ext cx="0" cy="882951"/>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sp>
                    <p:nvSpPr>
                      <p:cNvPr id="33817" name="TextBox 19"/>
                      <p:cNvSpPr txBox="1">
                        <a:spLocks noChangeArrowheads="1"/>
                      </p:cNvSpPr>
                      <p:nvPr/>
                    </p:nvSpPr>
                    <p:spPr bwMode="auto">
                      <a:xfrm>
                        <a:off x="3089344" y="1758302"/>
                        <a:ext cx="864096" cy="369332"/>
                      </a:xfrm>
                      <a:prstGeom prst="rect">
                        <a:avLst/>
                      </a:prstGeom>
                      <a:noFill/>
                      <a:ln w="9525">
                        <a:noFill/>
                        <a:miter lim="800000"/>
                        <a:headEnd/>
                        <a:tailEnd/>
                      </a:ln>
                    </p:spPr>
                    <p:txBody>
                      <a:bodyPr>
                        <a:spAutoFit/>
                      </a:bodyPr>
                      <a:lstStyle/>
                      <a:p>
                        <a:r>
                          <a:rPr lang="en-US" altLang="zh-CN">
                            <a:cs typeface="Arial" charset="0"/>
                          </a:rPr>
                          <a:t>1993</a:t>
                        </a:r>
                        <a:endParaRPr lang="zh-CN" altLang="en-US">
                          <a:cs typeface="Arial" charset="0"/>
                        </a:endParaRPr>
                      </a:p>
                    </p:txBody>
                  </p:sp>
                </p:grpSp>
                <p:sp>
                  <p:nvSpPr>
                    <p:cNvPr id="33812" name="TextBox 22"/>
                    <p:cNvSpPr txBox="1">
                      <a:spLocks noChangeArrowheads="1"/>
                    </p:cNvSpPr>
                    <p:nvPr/>
                  </p:nvSpPr>
                  <p:spPr bwMode="auto">
                    <a:xfrm>
                      <a:off x="644014" y="2247784"/>
                      <a:ext cx="1273042" cy="523399"/>
                    </a:xfrm>
                    <a:prstGeom prst="rect">
                      <a:avLst/>
                    </a:prstGeom>
                    <a:noFill/>
                    <a:ln w="9525">
                      <a:noFill/>
                      <a:miter lim="800000"/>
                      <a:headEnd/>
                      <a:tailEnd/>
                    </a:ln>
                  </p:spPr>
                  <p:txBody>
                    <a:bodyPr>
                      <a:spAutoFit/>
                    </a:bodyPr>
                    <a:lstStyle/>
                    <a:p>
                      <a:pPr algn="ctr"/>
                      <a:r>
                        <a:rPr lang="en-US" altLang="zh-CN" sz="1400" i="1" dirty="0">
                          <a:latin typeface="仿宋"/>
                          <a:ea typeface="仿宋"/>
                          <a:cs typeface="仿宋"/>
                        </a:rPr>
                        <a:t>Planned economy</a:t>
                      </a:r>
                      <a:endParaRPr lang="zh-CN" altLang="en-US" sz="1400" i="1" dirty="0">
                        <a:latin typeface="仿宋"/>
                        <a:ea typeface="仿宋"/>
                        <a:cs typeface="仿宋"/>
                      </a:endParaRPr>
                    </a:p>
                  </p:txBody>
                </p:sp>
                <p:sp>
                  <p:nvSpPr>
                    <p:cNvPr id="33813" name="TextBox 23"/>
                    <p:cNvSpPr txBox="1">
                      <a:spLocks noChangeArrowheads="1"/>
                    </p:cNvSpPr>
                    <p:nvPr/>
                  </p:nvSpPr>
                  <p:spPr bwMode="auto">
                    <a:xfrm>
                      <a:off x="1853912" y="529367"/>
                      <a:ext cx="1280970" cy="1016009"/>
                    </a:xfrm>
                    <a:prstGeom prst="rect">
                      <a:avLst/>
                    </a:prstGeom>
                    <a:noFill/>
                    <a:ln w="9525">
                      <a:noFill/>
                      <a:miter lim="800000"/>
                      <a:headEnd/>
                      <a:tailEnd/>
                    </a:ln>
                  </p:spPr>
                  <p:txBody>
                    <a:bodyPr>
                      <a:spAutoFit/>
                    </a:bodyPr>
                    <a:lstStyle/>
                    <a:p>
                      <a:pPr algn="ctr"/>
                      <a:r>
                        <a:rPr lang="en-US" altLang="zh-CN" sz="1200" b="1" dirty="0">
                          <a:latin typeface="仿宋"/>
                          <a:ea typeface="仿宋"/>
                          <a:cs typeface="仿宋"/>
                        </a:rPr>
                        <a:t>Price adjustment;</a:t>
                      </a:r>
                    </a:p>
                    <a:p>
                      <a:pPr algn="ctr"/>
                      <a:r>
                        <a:rPr lang="en-US" altLang="zh-CN" sz="1200" b="1" dirty="0">
                          <a:latin typeface="仿宋"/>
                          <a:ea typeface="仿宋"/>
                          <a:cs typeface="仿宋"/>
                        </a:rPr>
                        <a:t>Higher price for excessive output</a:t>
                      </a:r>
                      <a:endParaRPr lang="zh-CN" altLang="en-US" sz="1200" b="1" dirty="0">
                        <a:latin typeface="仿宋"/>
                        <a:ea typeface="仿宋"/>
                        <a:cs typeface="仿宋"/>
                      </a:endParaRPr>
                    </a:p>
                  </p:txBody>
                </p:sp>
                <p:sp>
                  <p:nvSpPr>
                    <p:cNvPr id="33814" name="TextBox 25"/>
                    <p:cNvSpPr txBox="1">
                      <a:spLocks noChangeArrowheads="1"/>
                    </p:cNvSpPr>
                    <p:nvPr/>
                  </p:nvSpPr>
                  <p:spPr bwMode="auto">
                    <a:xfrm>
                      <a:off x="3448389" y="673432"/>
                      <a:ext cx="2522245" cy="831280"/>
                    </a:xfrm>
                    <a:prstGeom prst="rect">
                      <a:avLst/>
                    </a:prstGeom>
                    <a:noFill/>
                    <a:ln w="9525">
                      <a:noFill/>
                      <a:miter lim="800000"/>
                      <a:headEnd/>
                      <a:tailEnd/>
                    </a:ln>
                  </p:spPr>
                  <p:txBody>
                    <a:bodyPr>
                      <a:spAutoFit/>
                    </a:bodyPr>
                    <a:lstStyle/>
                    <a:p>
                      <a:pPr algn="ctr"/>
                      <a:r>
                        <a:rPr lang="en-US" altLang="zh-CN" sz="1200" b="1" dirty="0">
                          <a:latin typeface="仿宋"/>
                          <a:ea typeface="仿宋"/>
                          <a:cs typeface="仿宋"/>
                        </a:rPr>
                        <a:t>Price liberalization, supplemented by regulation; overall contracting of input and output</a:t>
                      </a:r>
                      <a:endParaRPr lang="zh-CN" altLang="en-US" sz="1200" b="1" dirty="0">
                        <a:latin typeface="仿宋"/>
                        <a:ea typeface="仿宋"/>
                        <a:cs typeface="仿宋"/>
                      </a:endParaRPr>
                    </a:p>
                  </p:txBody>
                </p:sp>
                <p:sp>
                  <p:nvSpPr>
                    <p:cNvPr id="33815" name="TextBox 28"/>
                    <p:cNvSpPr txBox="1">
                      <a:spLocks noChangeArrowheads="1"/>
                    </p:cNvSpPr>
                    <p:nvPr/>
                  </p:nvSpPr>
                  <p:spPr bwMode="auto">
                    <a:xfrm>
                      <a:off x="1922702" y="2247785"/>
                      <a:ext cx="1525687" cy="1385467"/>
                    </a:xfrm>
                    <a:prstGeom prst="rect">
                      <a:avLst/>
                    </a:prstGeom>
                    <a:noFill/>
                    <a:ln w="9525">
                      <a:noFill/>
                      <a:miter lim="800000"/>
                      <a:headEnd/>
                      <a:tailEnd/>
                    </a:ln>
                  </p:spPr>
                  <p:txBody>
                    <a:bodyPr>
                      <a:spAutoFit/>
                    </a:bodyPr>
                    <a:lstStyle/>
                    <a:p>
                      <a:r>
                        <a:rPr lang="en-US" altLang="zh-CN" sz="1400" i="1" dirty="0">
                          <a:latin typeface="仿宋"/>
                          <a:ea typeface="仿宋"/>
                          <a:cs typeface="仿宋"/>
                        </a:rPr>
                        <a:t>Coal price </a:t>
                      </a:r>
                      <a:r>
                        <a:rPr lang="en-US" altLang="zh-CN" sz="1400" i="1" dirty="0" smtClean="0">
                          <a:latin typeface="仿宋"/>
                          <a:ea typeface="仿宋"/>
                          <a:cs typeface="仿宋"/>
                        </a:rPr>
                        <a:t>lower </a:t>
                      </a:r>
                      <a:r>
                        <a:rPr lang="en-US" altLang="zh-CN" sz="1400" i="1" dirty="0">
                          <a:latin typeface="仿宋"/>
                          <a:ea typeface="仿宋"/>
                          <a:cs typeface="仿宋"/>
                        </a:rPr>
                        <a:t>than it should </a:t>
                      </a:r>
                      <a:r>
                        <a:rPr lang="en-US" altLang="zh-CN" sz="1400" i="1" dirty="0" smtClean="0">
                          <a:latin typeface="仿宋"/>
                          <a:ea typeface="仿宋"/>
                          <a:cs typeface="仿宋"/>
                        </a:rPr>
                        <a:t>be; </a:t>
                      </a:r>
                    </a:p>
                    <a:p>
                      <a:r>
                        <a:rPr lang="en-US" altLang="zh-CN" sz="1400" i="1" dirty="0" smtClean="0">
                          <a:latin typeface="仿宋"/>
                          <a:ea typeface="仿宋"/>
                          <a:cs typeface="仿宋"/>
                        </a:rPr>
                        <a:t>Coal </a:t>
                      </a:r>
                      <a:r>
                        <a:rPr lang="en-US" altLang="zh-CN" sz="1400" i="1" dirty="0">
                          <a:latin typeface="仿宋"/>
                          <a:ea typeface="仿宋"/>
                          <a:cs typeface="仿宋"/>
                        </a:rPr>
                        <a:t>miners </a:t>
                      </a:r>
                      <a:r>
                        <a:rPr lang="en-US" altLang="zh-CN" sz="1400" i="1" dirty="0" smtClean="0">
                          <a:latin typeface="仿宋"/>
                          <a:ea typeface="仿宋"/>
                          <a:cs typeface="仿宋"/>
                        </a:rPr>
                        <a:t>making </a:t>
                      </a:r>
                      <a:r>
                        <a:rPr lang="en-US" altLang="zh-CN" sz="1400" i="1" dirty="0">
                          <a:latin typeface="仿宋"/>
                          <a:ea typeface="仿宋"/>
                          <a:cs typeface="仿宋"/>
                        </a:rPr>
                        <a:t>heavy losses</a:t>
                      </a:r>
                    </a:p>
                  </p:txBody>
                </p:sp>
              </p:grpSp>
              <p:sp>
                <p:nvSpPr>
                  <p:cNvPr id="36" name="等腰三角形 35"/>
                  <p:cNvSpPr/>
                  <p:nvPr/>
                </p:nvSpPr>
                <p:spPr>
                  <a:xfrm>
                    <a:off x="8404689" y="1605092"/>
                    <a:ext cx="193670" cy="142924"/>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3806" name="TextBox 37"/>
                  <p:cNvSpPr txBox="1">
                    <a:spLocks noChangeArrowheads="1"/>
                  </p:cNvSpPr>
                  <p:nvPr/>
                </p:nvSpPr>
                <p:spPr bwMode="auto">
                  <a:xfrm>
                    <a:off x="8172400" y="1763524"/>
                    <a:ext cx="864096" cy="369332"/>
                  </a:xfrm>
                  <a:prstGeom prst="rect">
                    <a:avLst/>
                  </a:prstGeom>
                  <a:noFill/>
                  <a:ln w="9525">
                    <a:noFill/>
                    <a:miter lim="800000"/>
                    <a:headEnd/>
                    <a:tailEnd/>
                  </a:ln>
                </p:spPr>
                <p:txBody>
                  <a:bodyPr>
                    <a:spAutoFit/>
                  </a:bodyPr>
                  <a:lstStyle/>
                  <a:p>
                    <a:r>
                      <a:rPr lang="en-US" altLang="zh-CN">
                        <a:cs typeface="Arial" charset="0"/>
                      </a:rPr>
                      <a:t>2013</a:t>
                    </a:r>
                    <a:endParaRPr lang="zh-CN" altLang="en-US">
                      <a:cs typeface="Arial" charset="0"/>
                    </a:endParaRPr>
                  </a:p>
                </p:txBody>
              </p:sp>
            </p:grpSp>
            <p:sp>
              <p:nvSpPr>
                <p:cNvPr id="33803" name="TextBox 39"/>
                <p:cNvSpPr txBox="1">
                  <a:spLocks noChangeArrowheads="1"/>
                </p:cNvSpPr>
                <p:nvPr/>
              </p:nvSpPr>
              <p:spPr bwMode="auto">
                <a:xfrm>
                  <a:off x="5804075" y="634510"/>
                  <a:ext cx="2040241" cy="831281"/>
                </a:xfrm>
                <a:prstGeom prst="rect">
                  <a:avLst/>
                </a:prstGeom>
                <a:noFill/>
                <a:ln w="9525">
                  <a:noFill/>
                  <a:miter lim="800000"/>
                  <a:headEnd/>
                  <a:tailEnd/>
                </a:ln>
              </p:spPr>
              <p:txBody>
                <a:bodyPr wrap="square">
                  <a:spAutoFit/>
                </a:bodyPr>
                <a:lstStyle/>
                <a:p>
                  <a:pPr algn="ctr"/>
                  <a:r>
                    <a:rPr lang="en-US" altLang="zh-CN" sz="1200" b="1" dirty="0">
                      <a:latin typeface="仿宋"/>
                      <a:ea typeface="仿宋"/>
                      <a:cs typeface="仿宋"/>
                    </a:rPr>
                    <a:t>Full liberalization with </a:t>
                  </a:r>
                  <a:r>
                    <a:rPr lang="en-US" altLang="zh-CN" sz="1200" b="1" dirty="0" smtClean="0">
                      <a:latin typeface="仿宋"/>
                      <a:ea typeface="仿宋"/>
                      <a:cs typeface="仿宋"/>
                    </a:rPr>
                    <a:t>market-decided price; </a:t>
                  </a:r>
                </a:p>
                <a:p>
                  <a:pPr algn="ctr"/>
                  <a:r>
                    <a:rPr lang="en-US" altLang="zh-CN" sz="1200" b="1" dirty="0" smtClean="0">
                      <a:latin typeface="仿宋"/>
                      <a:ea typeface="仿宋"/>
                      <a:cs typeface="仿宋"/>
                    </a:rPr>
                    <a:t>Steam </a:t>
                  </a:r>
                  <a:r>
                    <a:rPr lang="en-US" altLang="zh-CN" sz="1200" b="1" dirty="0">
                      <a:latin typeface="仿宋"/>
                      <a:ea typeface="仿宋"/>
                      <a:cs typeface="仿宋"/>
                    </a:rPr>
                    <a:t>coal controlled by the government</a:t>
                  </a:r>
                </a:p>
              </p:txBody>
            </p:sp>
          </p:grpSp>
          <p:sp>
            <p:nvSpPr>
              <p:cNvPr id="33801" name="TextBox 34"/>
              <p:cNvSpPr txBox="1">
                <a:spLocks noChangeArrowheads="1"/>
              </p:cNvSpPr>
              <p:nvPr/>
            </p:nvSpPr>
            <p:spPr bwMode="auto">
              <a:xfrm>
                <a:off x="3653429" y="3704332"/>
                <a:ext cx="1422627" cy="523399"/>
              </a:xfrm>
              <a:prstGeom prst="rect">
                <a:avLst/>
              </a:prstGeom>
              <a:noFill/>
              <a:ln w="9525">
                <a:noFill/>
                <a:miter lim="800000"/>
                <a:headEnd/>
                <a:tailEnd/>
              </a:ln>
            </p:spPr>
            <p:txBody>
              <a:bodyPr>
                <a:spAutoFit/>
              </a:bodyPr>
              <a:lstStyle/>
              <a:p>
                <a:r>
                  <a:rPr lang="en-US" altLang="zh-CN" sz="1400" i="1" dirty="0">
                    <a:latin typeface="仿宋"/>
                    <a:ea typeface="仿宋"/>
                    <a:cs typeface="仿宋"/>
                  </a:rPr>
                  <a:t>Coal price on the increase</a:t>
                </a:r>
                <a:endParaRPr lang="zh-CN" altLang="en-US" sz="1400" i="1" dirty="0">
                  <a:latin typeface="仿宋"/>
                  <a:ea typeface="仿宋"/>
                  <a:cs typeface="仿宋"/>
                </a:endParaRPr>
              </a:p>
            </p:txBody>
          </p:sp>
        </p:grpSp>
        <p:sp>
          <p:nvSpPr>
            <p:cNvPr id="33799" name="TextBox 38"/>
            <p:cNvSpPr txBox="1">
              <a:spLocks noChangeArrowheads="1"/>
            </p:cNvSpPr>
            <p:nvPr/>
          </p:nvSpPr>
          <p:spPr bwMode="auto">
            <a:xfrm>
              <a:off x="5813669" y="3348484"/>
              <a:ext cx="2784689" cy="1169950"/>
            </a:xfrm>
            <a:prstGeom prst="rect">
              <a:avLst/>
            </a:prstGeom>
            <a:noFill/>
            <a:ln w="9525">
              <a:noFill/>
              <a:miter lim="800000"/>
              <a:headEnd/>
              <a:tailEnd/>
            </a:ln>
          </p:spPr>
          <p:txBody>
            <a:bodyPr wrap="square">
              <a:spAutoFit/>
            </a:bodyPr>
            <a:lstStyle/>
            <a:p>
              <a:r>
                <a:rPr lang="en-US" altLang="zh-CN" sz="1400" i="1" dirty="0">
                  <a:latin typeface="仿宋"/>
                  <a:ea typeface="仿宋"/>
                  <a:cs typeface="仿宋"/>
                </a:rPr>
                <a:t>Price affected much non-coal factors; </a:t>
              </a:r>
              <a:endParaRPr lang="en-US" altLang="zh-CN" sz="1400" i="1" dirty="0" smtClean="0">
                <a:latin typeface="仿宋"/>
                <a:ea typeface="仿宋"/>
                <a:cs typeface="仿宋"/>
              </a:endParaRPr>
            </a:p>
            <a:p>
              <a:r>
                <a:rPr lang="en-US" altLang="zh-CN" sz="1400" i="1" dirty="0" smtClean="0">
                  <a:latin typeface="仿宋"/>
                  <a:ea typeface="仿宋"/>
                  <a:cs typeface="仿宋"/>
                </a:rPr>
                <a:t>Wide </a:t>
              </a:r>
              <a:r>
                <a:rPr lang="en-US" altLang="zh-CN" sz="1400" i="1" dirty="0">
                  <a:latin typeface="仿宋"/>
                  <a:ea typeface="仿宋"/>
                  <a:cs typeface="仿宋"/>
                </a:rPr>
                <a:t>spread between </a:t>
              </a:r>
              <a:r>
                <a:rPr lang="en-US" altLang="zh-CN" sz="1400" i="1" dirty="0" smtClean="0">
                  <a:latin typeface="仿宋"/>
                  <a:ea typeface="仿宋"/>
                  <a:cs typeface="仿宋"/>
                </a:rPr>
                <a:t>stock-in and stock-out price;</a:t>
              </a:r>
              <a:endParaRPr lang="en-US" altLang="zh-CN" sz="1400" i="1" dirty="0">
                <a:latin typeface="仿宋"/>
                <a:ea typeface="仿宋"/>
                <a:cs typeface="仿宋"/>
              </a:endParaRPr>
            </a:p>
            <a:p>
              <a:r>
                <a:rPr lang="en-US" altLang="zh-CN" sz="1400" i="1" dirty="0">
                  <a:latin typeface="仿宋"/>
                  <a:ea typeface="仿宋"/>
                  <a:cs typeface="仿宋"/>
                </a:rPr>
                <a:t>Disorder </a:t>
              </a:r>
              <a:r>
                <a:rPr lang="en-US" altLang="zh-CN" sz="1400" i="1" dirty="0" smtClean="0">
                  <a:latin typeface="仿宋"/>
                  <a:ea typeface="仿宋"/>
                  <a:cs typeface="仿宋"/>
                </a:rPr>
                <a:t>market competition</a:t>
              </a:r>
              <a:endParaRPr lang="en-US" altLang="zh-CN" sz="1400" i="1" dirty="0">
                <a:latin typeface="仿宋"/>
                <a:ea typeface="仿宋"/>
                <a:cs typeface="仿宋"/>
              </a:endParaRPr>
            </a:p>
          </p:txBody>
        </p:sp>
      </p:grpSp>
      <p:cxnSp>
        <p:nvCxnSpPr>
          <p:cNvPr id="41" name="直接连接符 40"/>
          <p:cNvCxnSpPr/>
          <p:nvPr/>
        </p:nvCxnSpPr>
        <p:spPr>
          <a:xfrm>
            <a:off x="7786688" y="2428875"/>
            <a:ext cx="0" cy="884238"/>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33796" name="TextBox 41"/>
          <p:cNvSpPr txBox="1">
            <a:spLocks noChangeArrowheads="1"/>
          </p:cNvSpPr>
          <p:nvPr/>
        </p:nvSpPr>
        <p:spPr bwMode="auto">
          <a:xfrm>
            <a:off x="7737475" y="2286962"/>
            <a:ext cx="1406525" cy="1015663"/>
          </a:xfrm>
          <a:prstGeom prst="rect">
            <a:avLst/>
          </a:prstGeom>
          <a:noFill/>
          <a:ln w="9525">
            <a:noFill/>
            <a:miter lim="800000"/>
            <a:headEnd/>
            <a:tailEnd/>
          </a:ln>
        </p:spPr>
        <p:txBody>
          <a:bodyPr>
            <a:spAutoFit/>
          </a:bodyPr>
          <a:lstStyle/>
          <a:p>
            <a:pPr algn="ctr"/>
            <a:r>
              <a:rPr lang="en-US" altLang="zh-CN" sz="1200" b="1" dirty="0">
                <a:latin typeface="仿宋"/>
                <a:ea typeface="仿宋"/>
                <a:cs typeface="仿宋"/>
              </a:rPr>
              <a:t>Removing key coal contracts; </a:t>
            </a:r>
            <a:r>
              <a:rPr lang="en-US" altLang="zh-CN" sz="1200" b="1" dirty="0" smtClean="0">
                <a:latin typeface="仿宋"/>
                <a:ea typeface="仿宋"/>
                <a:cs typeface="仿宋"/>
              </a:rPr>
              <a:t>Fully marketed-oriented open transaction</a:t>
            </a:r>
            <a:endParaRPr lang="zh-CN" altLang="en-US" sz="1200" b="1" dirty="0">
              <a:latin typeface="仿宋"/>
              <a:ea typeface="仿宋"/>
              <a:cs typeface="仿宋"/>
            </a:endParaRPr>
          </a:p>
        </p:txBody>
      </p:sp>
      <p:sp>
        <p:nvSpPr>
          <p:cNvPr id="33797" name="标题 33"/>
          <p:cNvSpPr>
            <a:spLocks noGrp="1"/>
          </p:cNvSpPr>
          <p:nvPr>
            <p:ph type="title"/>
          </p:nvPr>
        </p:nvSpPr>
        <p:spPr>
          <a:xfrm>
            <a:off x="212725" y="146050"/>
            <a:ext cx="7488238" cy="720725"/>
          </a:xfrm>
        </p:spPr>
        <p:txBody>
          <a:bodyPr/>
          <a:lstStyle/>
          <a:p>
            <a:r>
              <a:rPr lang="en-US" altLang="zh-CN" sz="2800" b="1" dirty="0"/>
              <a:t>Roadmap of China’s R</a:t>
            </a:r>
            <a:r>
              <a:rPr lang="en-US" altLang="zh-CN" sz="2800" b="1" dirty="0" smtClean="0"/>
              <a:t>eform </a:t>
            </a:r>
            <a:r>
              <a:rPr lang="en-US" altLang="zh-CN" sz="2800" b="1" dirty="0"/>
              <a:t>towards </a:t>
            </a:r>
            <a:r>
              <a:rPr lang="en-US" altLang="zh-CN" sz="2800" b="1" dirty="0" smtClean="0"/>
              <a:t>a Market-oriented Energy Industry</a:t>
            </a:r>
            <a:endParaRPr lang="zh-CN" altLang="en-US" sz="28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组合 42"/>
          <p:cNvGrpSpPr>
            <a:grpSpLocks/>
          </p:cNvGrpSpPr>
          <p:nvPr/>
        </p:nvGrpSpPr>
        <p:grpSpPr bwMode="auto">
          <a:xfrm>
            <a:off x="134938" y="2690813"/>
            <a:ext cx="8951912" cy="3221037"/>
            <a:chOff x="85114" y="534166"/>
            <a:chExt cx="8951382" cy="3220612"/>
          </a:xfrm>
        </p:grpSpPr>
        <p:grpSp>
          <p:nvGrpSpPr>
            <p:cNvPr id="34831" name="组合 40"/>
            <p:cNvGrpSpPr>
              <a:grpSpLocks/>
            </p:cNvGrpSpPr>
            <p:nvPr/>
          </p:nvGrpSpPr>
          <p:grpSpPr bwMode="auto">
            <a:xfrm>
              <a:off x="85114" y="534166"/>
              <a:ext cx="8951382" cy="3220612"/>
              <a:chOff x="85114" y="534166"/>
              <a:chExt cx="8951382" cy="3220612"/>
            </a:xfrm>
          </p:grpSpPr>
          <p:grpSp>
            <p:nvGrpSpPr>
              <p:cNvPr id="34833" name="组合 33"/>
              <p:cNvGrpSpPr>
                <a:grpSpLocks/>
              </p:cNvGrpSpPr>
              <p:nvPr/>
            </p:nvGrpSpPr>
            <p:grpSpPr bwMode="auto">
              <a:xfrm>
                <a:off x="85114" y="534166"/>
                <a:ext cx="8951382" cy="2896259"/>
                <a:chOff x="460152" y="534166"/>
                <a:chExt cx="8951382" cy="2896259"/>
              </a:xfrm>
            </p:grpSpPr>
            <p:cxnSp>
              <p:nvCxnSpPr>
                <p:cNvPr id="5" name="直接箭头连接符 4"/>
                <p:cNvCxnSpPr/>
                <p:nvPr/>
              </p:nvCxnSpPr>
              <p:spPr>
                <a:xfrm>
                  <a:off x="683976" y="1556381"/>
                  <a:ext cx="8727558" cy="0"/>
                </a:xfrm>
                <a:prstGeom prst="straightConnector1">
                  <a:avLst/>
                </a:prstGeom>
                <a:ln w="25400" cmpd="thickThin">
                  <a:round/>
                  <a:tailEnd type="arrow"/>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838" name="TextBox 6"/>
                <p:cNvSpPr txBox="1">
                  <a:spLocks noChangeArrowheads="1"/>
                </p:cNvSpPr>
                <p:nvPr/>
              </p:nvSpPr>
              <p:spPr bwMode="auto">
                <a:xfrm>
                  <a:off x="460152" y="814151"/>
                  <a:ext cx="1248354" cy="461604"/>
                </a:xfrm>
                <a:prstGeom prst="rect">
                  <a:avLst/>
                </a:prstGeom>
                <a:noFill/>
                <a:ln w="9525">
                  <a:noFill/>
                  <a:miter lim="800000"/>
                  <a:headEnd/>
                  <a:tailEnd/>
                </a:ln>
              </p:spPr>
              <p:txBody>
                <a:bodyPr>
                  <a:spAutoFit/>
                </a:bodyPr>
                <a:lstStyle/>
                <a:p>
                  <a:pPr algn="ctr"/>
                  <a:r>
                    <a:rPr lang="en-US" altLang="zh-CN" sz="1200" b="1" dirty="0">
                      <a:latin typeface="仿宋"/>
                      <a:ea typeface="仿宋"/>
                      <a:cs typeface="仿宋"/>
                    </a:rPr>
                    <a:t>Unified planned price</a:t>
                  </a:r>
                  <a:endParaRPr lang="zh-CN" altLang="en-US" sz="1200" b="1" dirty="0">
                    <a:latin typeface="仿宋"/>
                    <a:ea typeface="仿宋"/>
                    <a:cs typeface="仿宋"/>
                  </a:endParaRPr>
                </a:p>
              </p:txBody>
            </p:sp>
            <p:grpSp>
              <p:nvGrpSpPr>
                <p:cNvPr id="34839" name="组合 16"/>
                <p:cNvGrpSpPr>
                  <a:grpSpLocks/>
                </p:cNvGrpSpPr>
                <p:nvPr/>
              </p:nvGrpSpPr>
              <p:grpSpPr bwMode="auto">
                <a:xfrm>
                  <a:off x="1357288" y="534166"/>
                  <a:ext cx="864096" cy="1501098"/>
                  <a:chOff x="1357288" y="534166"/>
                  <a:chExt cx="864096" cy="1501098"/>
                </a:xfrm>
              </p:grpSpPr>
              <p:grpSp>
                <p:nvGrpSpPr>
                  <p:cNvPr id="34857" name="组合 10"/>
                  <p:cNvGrpSpPr>
                    <a:grpSpLocks/>
                  </p:cNvGrpSpPr>
                  <p:nvPr/>
                </p:nvGrpSpPr>
                <p:grpSpPr bwMode="auto">
                  <a:xfrm>
                    <a:off x="1594802" y="534166"/>
                    <a:ext cx="194534" cy="1195108"/>
                    <a:chOff x="1594802" y="534166"/>
                    <a:chExt cx="194534" cy="1195108"/>
                  </a:xfrm>
                </p:grpSpPr>
                <p:sp>
                  <p:nvSpPr>
                    <p:cNvPr id="6" name="等腰三角形 5"/>
                    <p:cNvSpPr/>
                    <p:nvPr/>
                  </p:nvSpPr>
                  <p:spPr>
                    <a:xfrm>
                      <a:off x="1595147" y="1584952"/>
                      <a:ext cx="195252" cy="144443"/>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p>
                  </p:txBody>
                </p:sp>
                <p:cxnSp>
                  <p:nvCxnSpPr>
                    <p:cNvPr id="9" name="直接连接符 8"/>
                    <p:cNvCxnSpPr/>
                    <p:nvPr/>
                  </p:nvCxnSpPr>
                  <p:spPr>
                    <a:xfrm>
                      <a:off x="1690392" y="534166"/>
                      <a:ext cx="0" cy="88412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sp>
                <p:nvSpPr>
                  <p:cNvPr id="34858" name="TextBox 9"/>
                  <p:cNvSpPr txBox="1">
                    <a:spLocks noChangeArrowheads="1"/>
                  </p:cNvSpPr>
                  <p:nvPr/>
                </p:nvSpPr>
                <p:spPr bwMode="auto">
                  <a:xfrm>
                    <a:off x="1357288" y="1758302"/>
                    <a:ext cx="864096" cy="276962"/>
                  </a:xfrm>
                  <a:prstGeom prst="rect">
                    <a:avLst/>
                  </a:prstGeom>
                  <a:noFill/>
                  <a:ln w="9525">
                    <a:noFill/>
                    <a:miter lim="800000"/>
                    <a:headEnd/>
                    <a:tailEnd/>
                  </a:ln>
                </p:spPr>
                <p:txBody>
                  <a:bodyPr>
                    <a:spAutoFit/>
                  </a:bodyPr>
                  <a:lstStyle/>
                  <a:p>
                    <a:r>
                      <a:rPr lang="en-US" altLang="zh-CN" sz="1200">
                        <a:cs typeface="Arial" charset="0"/>
                      </a:rPr>
                      <a:t>1981</a:t>
                    </a:r>
                    <a:endParaRPr lang="zh-CN" altLang="en-US" sz="1200">
                      <a:cs typeface="Arial" charset="0"/>
                    </a:endParaRPr>
                  </a:p>
                </p:txBody>
              </p:sp>
            </p:grpSp>
            <p:grpSp>
              <p:nvGrpSpPr>
                <p:cNvPr id="34840" name="组合 15"/>
                <p:cNvGrpSpPr>
                  <a:grpSpLocks/>
                </p:cNvGrpSpPr>
                <p:nvPr/>
              </p:nvGrpSpPr>
              <p:grpSpPr bwMode="auto">
                <a:xfrm>
                  <a:off x="2483075" y="554231"/>
                  <a:ext cx="864096" cy="1498352"/>
                  <a:chOff x="1545567" y="552157"/>
                  <a:chExt cx="864096" cy="1498352"/>
                </a:xfrm>
              </p:grpSpPr>
              <p:grpSp>
                <p:nvGrpSpPr>
                  <p:cNvPr id="34853" name="组合 11"/>
                  <p:cNvGrpSpPr>
                    <a:grpSpLocks/>
                  </p:cNvGrpSpPr>
                  <p:nvPr/>
                </p:nvGrpSpPr>
                <p:grpSpPr bwMode="auto">
                  <a:xfrm>
                    <a:off x="1845959" y="552157"/>
                    <a:ext cx="194534" cy="1152028"/>
                    <a:chOff x="-602313" y="537643"/>
                    <a:chExt cx="194534" cy="1152028"/>
                  </a:xfrm>
                </p:grpSpPr>
                <p:sp>
                  <p:nvSpPr>
                    <p:cNvPr id="13" name="等腰三角形 12"/>
                    <p:cNvSpPr/>
                    <p:nvPr/>
                  </p:nvSpPr>
                  <p:spPr>
                    <a:xfrm>
                      <a:off x="-603254" y="1546142"/>
                      <a:ext cx="195252" cy="144443"/>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p>
                  </p:txBody>
                </p:sp>
                <p:cxnSp>
                  <p:nvCxnSpPr>
                    <p:cNvPr id="14" name="直接连接符 13"/>
                    <p:cNvCxnSpPr/>
                    <p:nvPr/>
                  </p:nvCxnSpPr>
                  <p:spPr>
                    <a:xfrm>
                      <a:off x="-504835" y="538212"/>
                      <a:ext cx="0" cy="884121"/>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sp>
                <p:nvSpPr>
                  <p:cNvPr id="34854" name="TextBox 14"/>
                  <p:cNvSpPr txBox="1">
                    <a:spLocks noChangeArrowheads="1"/>
                  </p:cNvSpPr>
                  <p:nvPr/>
                </p:nvSpPr>
                <p:spPr bwMode="auto">
                  <a:xfrm>
                    <a:off x="1545567" y="1773547"/>
                    <a:ext cx="864096" cy="276962"/>
                  </a:xfrm>
                  <a:prstGeom prst="rect">
                    <a:avLst/>
                  </a:prstGeom>
                  <a:noFill/>
                  <a:ln w="9525">
                    <a:noFill/>
                    <a:miter lim="800000"/>
                    <a:headEnd/>
                    <a:tailEnd/>
                  </a:ln>
                </p:spPr>
                <p:txBody>
                  <a:bodyPr>
                    <a:spAutoFit/>
                  </a:bodyPr>
                  <a:lstStyle/>
                  <a:p>
                    <a:r>
                      <a:rPr lang="en-US" altLang="zh-CN" sz="1200">
                        <a:cs typeface="Arial" charset="0"/>
                      </a:rPr>
                      <a:t>1994</a:t>
                    </a:r>
                    <a:endParaRPr lang="zh-CN" altLang="en-US" sz="1200">
                      <a:cs typeface="Arial" charset="0"/>
                    </a:endParaRPr>
                  </a:p>
                </p:txBody>
              </p:sp>
            </p:grpSp>
            <p:grpSp>
              <p:nvGrpSpPr>
                <p:cNvPr id="34841" name="组合 17"/>
                <p:cNvGrpSpPr>
                  <a:grpSpLocks/>
                </p:cNvGrpSpPr>
                <p:nvPr/>
              </p:nvGrpSpPr>
              <p:grpSpPr bwMode="auto">
                <a:xfrm>
                  <a:off x="3816838" y="598047"/>
                  <a:ext cx="864096" cy="1405920"/>
                  <a:chOff x="1167056" y="598047"/>
                  <a:chExt cx="864096" cy="1405920"/>
                </a:xfrm>
              </p:grpSpPr>
              <p:grpSp>
                <p:nvGrpSpPr>
                  <p:cNvPr id="34849" name="组合 18"/>
                  <p:cNvGrpSpPr>
                    <a:grpSpLocks/>
                  </p:cNvGrpSpPr>
                  <p:nvPr/>
                </p:nvGrpSpPr>
                <p:grpSpPr bwMode="auto">
                  <a:xfrm>
                    <a:off x="1429829" y="598047"/>
                    <a:ext cx="194534" cy="1128958"/>
                    <a:chOff x="-1018443" y="583533"/>
                    <a:chExt cx="194534" cy="1128958"/>
                  </a:xfrm>
                </p:grpSpPr>
                <p:sp>
                  <p:nvSpPr>
                    <p:cNvPr id="21" name="等腰三角形 20"/>
                    <p:cNvSpPr/>
                    <p:nvPr/>
                  </p:nvSpPr>
                  <p:spPr>
                    <a:xfrm>
                      <a:off x="-1018617" y="1567264"/>
                      <a:ext cx="195251" cy="144443"/>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p>
                  </p:txBody>
                </p:sp>
                <p:cxnSp>
                  <p:nvCxnSpPr>
                    <p:cNvPr id="22" name="直接连接符 21"/>
                    <p:cNvCxnSpPr/>
                    <p:nvPr/>
                  </p:nvCxnSpPr>
                  <p:spPr>
                    <a:xfrm>
                      <a:off x="-920198" y="583144"/>
                      <a:ext cx="0" cy="88412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sp>
                <p:nvSpPr>
                  <p:cNvPr id="34850" name="TextBox 19"/>
                  <p:cNvSpPr txBox="1">
                    <a:spLocks noChangeArrowheads="1"/>
                  </p:cNvSpPr>
                  <p:nvPr/>
                </p:nvSpPr>
                <p:spPr bwMode="auto">
                  <a:xfrm>
                    <a:off x="1167056" y="1727005"/>
                    <a:ext cx="864096" cy="276962"/>
                  </a:xfrm>
                  <a:prstGeom prst="rect">
                    <a:avLst/>
                  </a:prstGeom>
                  <a:noFill/>
                  <a:ln w="9525">
                    <a:noFill/>
                    <a:miter lim="800000"/>
                    <a:headEnd/>
                    <a:tailEnd/>
                  </a:ln>
                </p:spPr>
                <p:txBody>
                  <a:bodyPr>
                    <a:spAutoFit/>
                  </a:bodyPr>
                  <a:lstStyle/>
                  <a:p>
                    <a:r>
                      <a:rPr lang="en-US" altLang="zh-CN" sz="1200">
                        <a:cs typeface="Arial" charset="0"/>
                      </a:rPr>
                      <a:t>1998</a:t>
                    </a:r>
                    <a:endParaRPr lang="zh-CN" altLang="en-US" sz="1200">
                      <a:cs typeface="Arial" charset="0"/>
                    </a:endParaRPr>
                  </a:p>
                </p:txBody>
              </p:sp>
            </p:grpSp>
            <p:sp>
              <p:nvSpPr>
                <p:cNvPr id="34842" name="TextBox 22"/>
                <p:cNvSpPr txBox="1">
                  <a:spLocks noChangeArrowheads="1"/>
                </p:cNvSpPr>
                <p:nvPr/>
              </p:nvSpPr>
              <p:spPr bwMode="auto">
                <a:xfrm>
                  <a:off x="460152" y="2230096"/>
                  <a:ext cx="1273042" cy="461665"/>
                </a:xfrm>
                <a:prstGeom prst="rect">
                  <a:avLst/>
                </a:prstGeom>
                <a:noFill/>
                <a:ln w="9525">
                  <a:noFill/>
                  <a:miter lim="800000"/>
                  <a:headEnd/>
                  <a:tailEnd/>
                </a:ln>
              </p:spPr>
              <p:txBody>
                <a:bodyPr>
                  <a:spAutoFit/>
                </a:bodyPr>
                <a:lstStyle/>
                <a:p>
                  <a:pPr algn="ctr"/>
                  <a:r>
                    <a:rPr lang="en-US" altLang="zh-CN" sz="1200" i="1" dirty="0">
                      <a:latin typeface="仿宋"/>
                      <a:ea typeface="仿宋"/>
                      <a:cs typeface="仿宋"/>
                    </a:rPr>
                    <a:t>Planned economy</a:t>
                  </a:r>
                  <a:endParaRPr lang="zh-CN" altLang="en-US" sz="1200" i="1" dirty="0">
                    <a:latin typeface="仿宋"/>
                    <a:ea typeface="仿宋"/>
                    <a:cs typeface="仿宋"/>
                  </a:endParaRPr>
                </a:p>
              </p:txBody>
            </p:sp>
            <p:sp>
              <p:nvSpPr>
                <p:cNvPr id="34843" name="TextBox 23"/>
                <p:cNvSpPr txBox="1">
                  <a:spLocks noChangeArrowheads="1"/>
                </p:cNvSpPr>
                <p:nvPr/>
              </p:nvSpPr>
              <p:spPr bwMode="auto">
                <a:xfrm>
                  <a:off x="1645241" y="624269"/>
                  <a:ext cx="1280970" cy="830997"/>
                </a:xfrm>
                <a:prstGeom prst="rect">
                  <a:avLst/>
                </a:prstGeom>
                <a:noFill/>
                <a:ln w="9525">
                  <a:noFill/>
                  <a:miter lim="800000"/>
                  <a:headEnd/>
                  <a:tailEnd/>
                </a:ln>
              </p:spPr>
              <p:txBody>
                <a:bodyPr>
                  <a:spAutoFit/>
                </a:bodyPr>
                <a:lstStyle/>
                <a:p>
                  <a:pPr algn="ctr"/>
                  <a:r>
                    <a:rPr lang="en-US" altLang="zh-CN" sz="1200" b="1" dirty="0">
                      <a:latin typeface="仿宋"/>
                      <a:ea typeface="仿宋"/>
                      <a:cs typeface="仿宋"/>
                    </a:rPr>
                    <a:t>Higher price for excessive output; </a:t>
                  </a:r>
                  <a:endParaRPr lang="en-US" altLang="zh-CN" sz="1200" b="1" dirty="0" smtClean="0">
                    <a:latin typeface="仿宋"/>
                    <a:ea typeface="仿宋"/>
                    <a:cs typeface="仿宋"/>
                  </a:endParaRPr>
                </a:p>
                <a:p>
                  <a:pPr algn="ctr"/>
                  <a:r>
                    <a:rPr lang="en-US" altLang="zh-CN" sz="1200" b="1" dirty="0" smtClean="0">
                      <a:latin typeface="仿宋"/>
                      <a:ea typeface="仿宋"/>
                      <a:cs typeface="仿宋"/>
                    </a:rPr>
                    <a:t>“Dual Scheme</a:t>
                  </a:r>
                  <a:r>
                    <a:rPr lang="en-US" altLang="zh-CN" sz="1200" b="1" dirty="0">
                      <a:latin typeface="仿宋"/>
                      <a:ea typeface="仿宋"/>
                      <a:cs typeface="仿宋"/>
                    </a:rPr>
                    <a:t>”</a:t>
                  </a:r>
                  <a:endParaRPr lang="zh-CN" altLang="en-US" sz="1200" b="1" dirty="0">
                    <a:latin typeface="仿宋"/>
                    <a:ea typeface="仿宋"/>
                    <a:cs typeface="仿宋"/>
                  </a:endParaRPr>
                </a:p>
              </p:txBody>
            </p:sp>
            <p:sp>
              <p:nvSpPr>
                <p:cNvPr id="34844" name="TextBox 24"/>
                <p:cNvSpPr txBox="1">
                  <a:spLocks noChangeArrowheads="1"/>
                </p:cNvSpPr>
                <p:nvPr/>
              </p:nvSpPr>
              <p:spPr bwMode="auto">
                <a:xfrm>
                  <a:off x="1488050" y="2230096"/>
                  <a:ext cx="1438161" cy="1200329"/>
                </a:xfrm>
                <a:prstGeom prst="rect">
                  <a:avLst/>
                </a:prstGeom>
                <a:noFill/>
                <a:ln w="9525">
                  <a:noFill/>
                  <a:miter lim="800000"/>
                  <a:headEnd/>
                  <a:tailEnd/>
                </a:ln>
              </p:spPr>
              <p:txBody>
                <a:bodyPr>
                  <a:spAutoFit/>
                </a:bodyPr>
                <a:lstStyle/>
                <a:p>
                  <a:r>
                    <a:rPr lang="en-US" altLang="zh-CN" sz="1200" i="1" dirty="0">
                      <a:latin typeface="仿宋"/>
                      <a:ea typeface="仿宋"/>
                      <a:cs typeface="仿宋"/>
                    </a:rPr>
                    <a:t>Production contract responsibility system and pricing system reform</a:t>
                  </a:r>
                  <a:endParaRPr lang="zh-CN" altLang="en-US" sz="1200" i="1" dirty="0">
                    <a:latin typeface="仿宋"/>
                    <a:ea typeface="仿宋"/>
                    <a:cs typeface="仿宋"/>
                  </a:endParaRPr>
                </a:p>
              </p:txBody>
            </p:sp>
            <p:sp>
              <p:nvSpPr>
                <p:cNvPr id="34845" name="TextBox 25"/>
                <p:cNvSpPr txBox="1">
                  <a:spLocks noChangeArrowheads="1"/>
                </p:cNvSpPr>
                <p:nvPr/>
              </p:nvSpPr>
              <p:spPr bwMode="auto">
                <a:xfrm>
                  <a:off x="2895944" y="648237"/>
                  <a:ext cx="1280970" cy="830997"/>
                </a:xfrm>
                <a:prstGeom prst="rect">
                  <a:avLst/>
                </a:prstGeom>
                <a:noFill/>
                <a:ln w="9525">
                  <a:noFill/>
                  <a:miter lim="800000"/>
                  <a:headEnd/>
                  <a:tailEnd/>
                </a:ln>
              </p:spPr>
              <p:txBody>
                <a:bodyPr>
                  <a:spAutoFit/>
                </a:bodyPr>
                <a:lstStyle/>
                <a:p>
                  <a:pPr algn="ctr"/>
                  <a:r>
                    <a:rPr lang="en-US" altLang="zh-CN" sz="1200" b="1" dirty="0">
                      <a:latin typeface="仿宋"/>
                      <a:ea typeface="仿宋"/>
                      <a:cs typeface="仿宋"/>
                    </a:rPr>
                    <a:t>Removing dual </a:t>
                  </a:r>
                  <a:r>
                    <a:rPr lang="en-US" altLang="zh-CN" sz="1200" b="1" dirty="0" smtClean="0">
                      <a:latin typeface="仿宋"/>
                      <a:ea typeface="仿宋"/>
                      <a:cs typeface="仿宋"/>
                    </a:rPr>
                    <a:t>scheme; Quality-based </a:t>
                  </a:r>
                  <a:r>
                    <a:rPr lang="en-US" altLang="zh-CN" sz="1200" b="1" dirty="0">
                      <a:latin typeface="仿宋"/>
                      <a:ea typeface="仿宋"/>
                      <a:cs typeface="仿宋"/>
                    </a:rPr>
                    <a:t>pricing</a:t>
                  </a:r>
                  <a:endParaRPr lang="zh-CN" altLang="en-US" sz="1200" b="1" dirty="0">
                    <a:latin typeface="仿宋"/>
                    <a:ea typeface="仿宋"/>
                    <a:cs typeface="仿宋"/>
                  </a:endParaRPr>
                </a:p>
              </p:txBody>
            </p:sp>
            <p:sp>
              <p:nvSpPr>
                <p:cNvPr id="34846" name="TextBox 28"/>
                <p:cNvSpPr txBox="1">
                  <a:spLocks noChangeArrowheads="1"/>
                </p:cNvSpPr>
                <p:nvPr/>
              </p:nvSpPr>
              <p:spPr bwMode="auto">
                <a:xfrm>
                  <a:off x="2900098" y="2201058"/>
                  <a:ext cx="1179513" cy="1200329"/>
                </a:xfrm>
                <a:prstGeom prst="rect">
                  <a:avLst/>
                </a:prstGeom>
                <a:noFill/>
                <a:ln w="9525">
                  <a:noFill/>
                  <a:miter lim="800000"/>
                  <a:headEnd/>
                  <a:tailEnd/>
                </a:ln>
              </p:spPr>
              <p:txBody>
                <a:bodyPr>
                  <a:spAutoFit/>
                </a:bodyPr>
                <a:lstStyle/>
                <a:p>
                  <a:r>
                    <a:rPr lang="en-US" altLang="zh-CN" sz="1200" i="1" dirty="0">
                      <a:latin typeface="仿宋"/>
                      <a:ea typeface="仿宋"/>
                      <a:cs typeface="仿宋"/>
                    </a:rPr>
                    <a:t>Oil price in disorder; </a:t>
                  </a:r>
                  <a:endParaRPr lang="en-US" altLang="zh-CN" sz="1200" i="1" dirty="0" smtClean="0">
                    <a:latin typeface="仿宋"/>
                    <a:ea typeface="仿宋"/>
                    <a:cs typeface="仿宋"/>
                  </a:endParaRPr>
                </a:p>
                <a:p>
                  <a:r>
                    <a:rPr lang="en-US" altLang="zh-CN" sz="1200" i="1" dirty="0" smtClean="0">
                      <a:latin typeface="仿宋"/>
                      <a:ea typeface="仿宋"/>
                      <a:cs typeface="仿宋"/>
                    </a:rPr>
                    <a:t>Oil </a:t>
                  </a:r>
                  <a:r>
                    <a:rPr lang="en-US" altLang="zh-CN" sz="1200" i="1" dirty="0">
                      <a:latin typeface="仿宋"/>
                      <a:ea typeface="仿宋"/>
                      <a:cs typeface="仿宋"/>
                    </a:rPr>
                    <a:t>industry making tremendous losses</a:t>
                  </a:r>
                  <a:endParaRPr lang="zh-CN" altLang="en-US" sz="1200" i="1" dirty="0">
                    <a:latin typeface="仿宋"/>
                    <a:ea typeface="仿宋"/>
                    <a:cs typeface="仿宋"/>
                  </a:endParaRPr>
                </a:p>
              </p:txBody>
            </p:sp>
            <p:sp>
              <p:nvSpPr>
                <p:cNvPr id="34847" name="TextBox 29"/>
                <p:cNvSpPr txBox="1">
                  <a:spLocks noChangeArrowheads="1"/>
                </p:cNvSpPr>
                <p:nvPr/>
              </p:nvSpPr>
              <p:spPr bwMode="auto">
                <a:xfrm>
                  <a:off x="3953878" y="2185119"/>
                  <a:ext cx="1190679" cy="1200170"/>
                </a:xfrm>
                <a:prstGeom prst="rect">
                  <a:avLst/>
                </a:prstGeom>
                <a:noFill/>
                <a:ln w="9525">
                  <a:noFill/>
                  <a:miter lim="800000"/>
                  <a:headEnd/>
                  <a:tailEnd/>
                </a:ln>
              </p:spPr>
              <p:txBody>
                <a:bodyPr>
                  <a:spAutoFit/>
                </a:bodyPr>
                <a:lstStyle/>
                <a:p>
                  <a:r>
                    <a:rPr lang="en-US" altLang="zh-CN" sz="1200" i="1" dirty="0">
                      <a:latin typeface="仿宋"/>
                      <a:ea typeface="仿宋"/>
                      <a:cs typeface="仿宋"/>
                    </a:rPr>
                    <a:t>International oil price fluctuation; </a:t>
                  </a:r>
                  <a:r>
                    <a:rPr lang="en-US" altLang="zh-CN" sz="1200" i="1" dirty="0" smtClean="0">
                      <a:latin typeface="仿宋"/>
                      <a:ea typeface="仿宋"/>
                      <a:cs typeface="仿宋"/>
                    </a:rPr>
                    <a:t>Domestic companies </a:t>
                  </a:r>
                  <a:r>
                    <a:rPr lang="en-US" altLang="zh-CN" sz="1200" i="1" dirty="0">
                      <a:latin typeface="仿宋"/>
                      <a:ea typeface="仿宋"/>
                      <a:cs typeface="仿宋"/>
                    </a:rPr>
                    <a:t>in disadvantage</a:t>
                  </a:r>
                  <a:endParaRPr lang="zh-CN" altLang="en-US" sz="1200" i="1" dirty="0">
                    <a:latin typeface="仿宋"/>
                    <a:ea typeface="仿宋"/>
                    <a:cs typeface="仿宋"/>
                  </a:endParaRPr>
                </a:p>
              </p:txBody>
            </p:sp>
            <p:sp>
              <p:nvSpPr>
                <p:cNvPr id="34848" name="TextBox 32"/>
                <p:cNvSpPr txBox="1">
                  <a:spLocks noChangeArrowheads="1"/>
                </p:cNvSpPr>
                <p:nvPr/>
              </p:nvSpPr>
              <p:spPr bwMode="auto">
                <a:xfrm>
                  <a:off x="4104910" y="801292"/>
                  <a:ext cx="1198293" cy="646331"/>
                </a:xfrm>
                <a:prstGeom prst="rect">
                  <a:avLst/>
                </a:prstGeom>
                <a:noFill/>
                <a:ln w="9525">
                  <a:noFill/>
                  <a:miter lim="800000"/>
                  <a:headEnd/>
                  <a:tailEnd/>
                </a:ln>
              </p:spPr>
              <p:txBody>
                <a:bodyPr wrap="square">
                  <a:spAutoFit/>
                </a:bodyPr>
                <a:lstStyle/>
                <a:p>
                  <a:pPr algn="ctr"/>
                  <a:r>
                    <a:rPr lang="en-US" altLang="zh-CN" sz="1200" b="1" dirty="0">
                      <a:latin typeface="仿宋"/>
                      <a:ea typeface="仿宋"/>
                      <a:cs typeface="仿宋"/>
                    </a:rPr>
                    <a:t>Linked to international price</a:t>
                  </a:r>
                  <a:endParaRPr lang="zh-CN" altLang="en-US" sz="1200" b="1" dirty="0">
                    <a:latin typeface="仿宋"/>
                    <a:ea typeface="仿宋"/>
                    <a:cs typeface="仿宋"/>
                  </a:endParaRPr>
                </a:p>
              </p:txBody>
            </p:sp>
          </p:grpSp>
          <p:sp>
            <p:nvSpPr>
              <p:cNvPr id="36" name="等腰三角形 35"/>
              <p:cNvSpPr/>
              <p:nvPr/>
            </p:nvSpPr>
            <p:spPr>
              <a:xfrm>
                <a:off x="4769549" y="1584952"/>
                <a:ext cx="195251" cy="144443"/>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p>
            </p:txBody>
          </p:sp>
          <p:sp>
            <p:nvSpPr>
              <p:cNvPr id="34835" name="TextBox 37"/>
              <p:cNvSpPr txBox="1">
                <a:spLocks noChangeArrowheads="1"/>
              </p:cNvSpPr>
              <p:nvPr/>
            </p:nvSpPr>
            <p:spPr bwMode="auto">
              <a:xfrm>
                <a:off x="4458436" y="1727005"/>
                <a:ext cx="864096" cy="276962"/>
              </a:xfrm>
              <a:prstGeom prst="rect">
                <a:avLst/>
              </a:prstGeom>
              <a:noFill/>
              <a:ln w="9525">
                <a:noFill/>
                <a:miter lim="800000"/>
                <a:headEnd/>
                <a:tailEnd/>
              </a:ln>
            </p:spPr>
            <p:txBody>
              <a:bodyPr>
                <a:spAutoFit/>
              </a:bodyPr>
              <a:lstStyle/>
              <a:p>
                <a:r>
                  <a:rPr lang="en-US" altLang="zh-CN" sz="1200">
                    <a:cs typeface="Arial" charset="0"/>
                  </a:rPr>
                  <a:t>2009</a:t>
                </a:r>
                <a:endParaRPr lang="zh-CN" altLang="en-US" sz="1200">
                  <a:cs typeface="Arial" charset="0"/>
                </a:endParaRPr>
              </a:p>
            </p:txBody>
          </p:sp>
          <p:sp>
            <p:nvSpPr>
              <p:cNvPr id="34836" name="TextBox 38"/>
              <p:cNvSpPr txBox="1">
                <a:spLocks noChangeArrowheads="1"/>
              </p:cNvSpPr>
              <p:nvPr/>
            </p:nvSpPr>
            <p:spPr bwMode="auto">
              <a:xfrm>
                <a:off x="4737925" y="2185118"/>
                <a:ext cx="1192469" cy="1569660"/>
              </a:xfrm>
              <a:prstGeom prst="rect">
                <a:avLst/>
              </a:prstGeom>
              <a:noFill/>
              <a:ln w="9525">
                <a:noFill/>
                <a:miter lim="800000"/>
                <a:headEnd/>
                <a:tailEnd/>
              </a:ln>
            </p:spPr>
            <p:txBody>
              <a:bodyPr wrap="square">
                <a:spAutoFit/>
              </a:bodyPr>
              <a:lstStyle/>
              <a:p>
                <a:r>
                  <a:rPr lang="en-US" altLang="zh-CN" sz="1200" i="1" dirty="0">
                    <a:latin typeface="仿宋"/>
                    <a:ea typeface="仿宋"/>
                    <a:cs typeface="仿宋"/>
                  </a:rPr>
                  <a:t>International oil price surged; D</a:t>
                </a:r>
                <a:r>
                  <a:rPr lang="en-US" altLang="zh-CN" sz="1200" i="1" dirty="0" smtClean="0">
                    <a:latin typeface="仿宋"/>
                    <a:ea typeface="仿宋"/>
                    <a:cs typeface="仿宋"/>
                  </a:rPr>
                  <a:t>omestic </a:t>
                </a:r>
                <a:r>
                  <a:rPr lang="en-US" altLang="zh-CN" sz="1200" i="1" dirty="0">
                    <a:latin typeface="仿宋"/>
                    <a:ea typeface="仿宋"/>
                    <a:cs typeface="仿宋"/>
                  </a:rPr>
                  <a:t>market short of supply, leading to overshooting</a:t>
                </a:r>
                <a:endParaRPr lang="zh-CN" altLang="en-US" sz="1200" i="1" dirty="0">
                  <a:latin typeface="仿宋"/>
                  <a:ea typeface="仿宋"/>
                  <a:cs typeface="仿宋"/>
                </a:endParaRPr>
              </a:p>
            </p:txBody>
          </p:sp>
        </p:grpSp>
        <p:sp>
          <p:nvSpPr>
            <p:cNvPr id="34832" name="TextBox 39"/>
            <p:cNvSpPr txBox="1">
              <a:spLocks noChangeArrowheads="1"/>
            </p:cNvSpPr>
            <p:nvPr/>
          </p:nvSpPr>
          <p:spPr bwMode="auto">
            <a:xfrm>
              <a:off x="4858701" y="657364"/>
              <a:ext cx="1535309" cy="830887"/>
            </a:xfrm>
            <a:prstGeom prst="rect">
              <a:avLst/>
            </a:prstGeom>
            <a:noFill/>
            <a:ln w="9525">
              <a:noFill/>
              <a:miter lim="800000"/>
              <a:headEnd/>
              <a:tailEnd/>
            </a:ln>
          </p:spPr>
          <p:txBody>
            <a:bodyPr wrap="square">
              <a:spAutoFit/>
            </a:bodyPr>
            <a:lstStyle/>
            <a:p>
              <a:pPr algn="ctr"/>
              <a:r>
                <a:rPr lang="en-US" altLang="zh-CN" sz="1200" b="1" dirty="0">
                  <a:latin typeface="仿宋"/>
                  <a:ea typeface="仿宋"/>
                  <a:cs typeface="仿宋"/>
                </a:rPr>
                <a:t>Improving market structure and pricing mechanism </a:t>
              </a:r>
              <a:endParaRPr lang="en-US" altLang="zh-CN" sz="1200" b="1" dirty="0" smtClean="0">
                <a:latin typeface="仿宋"/>
                <a:ea typeface="仿宋"/>
                <a:cs typeface="仿宋"/>
              </a:endParaRPr>
            </a:p>
            <a:p>
              <a:pPr algn="ctr"/>
              <a:r>
                <a:rPr lang="en-US" altLang="zh-CN" sz="1200" b="1" dirty="0" smtClean="0">
                  <a:latin typeface="仿宋"/>
                  <a:ea typeface="仿宋"/>
                  <a:cs typeface="仿宋"/>
                </a:rPr>
                <a:t>22+4</a:t>
              </a:r>
              <a:r>
                <a:rPr lang="en-US" altLang="zh-CN" sz="1200" b="1" dirty="0">
                  <a:latin typeface="仿宋"/>
                  <a:ea typeface="仿宋"/>
                  <a:cs typeface="仿宋"/>
                </a:rPr>
                <a:t>%</a:t>
              </a:r>
              <a:endParaRPr lang="zh-CN" altLang="en-US" sz="1200" b="1" dirty="0">
                <a:latin typeface="仿宋"/>
                <a:ea typeface="仿宋"/>
                <a:cs typeface="仿宋"/>
              </a:endParaRPr>
            </a:p>
          </p:txBody>
        </p:sp>
      </p:grpSp>
      <p:sp>
        <p:nvSpPr>
          <p:cNvPr id="34818" name="TextBox 43"/>
          <p:cNvSpPr txBox="1">
            <a:spLocks noChangeArrowheads="1"/>
          </p:cNvSpPr>
          <p:nvPr/>
        </p:nvSpPr>
        <p:spPr bwMode="auto">
          <a:xfrm>
            <a:off x="539750" y="1773238"/>
            <a:ext cx="903288" cy="522287"/>
          </a:xfrm>
          <a:prstGeom prst="rect">
            <a:avLst/>
          </a:prstGeom>
          <a:noFill/>
          <a:ln w="9525">
            <a:noFill/>
            <a:miter lim="800000"/>
            <a:headEnd/>
            <a:tailEnd/>
          </a:ln>
        </p:spPr>
        <p:txBody>
          <a:bodyPr>
            <a:spAutoFit/>
          </a:bodyPr>
          <a:lstStyle/>
          <a:p>
            <a:r>
              <a:rPr lang="en-US" altLang="zh-CN" sz="2800" b="1"/>
              <a:t>Oil</a:t>
            </a:r>
            <a:endParaRPr lang="zh-CN" altLang="en-US" sz="2800" b="1"/>
          </a:p>
        </p:txBody>
      </p:sp>
      <p:cxnSp>
        <p:nvCxnSpPr>
          <p:cNvPr id="35" name="直接连接符 34"/>
          <p:cNvCxnSpPr/>
          <p:nvPr/>
        </p:nvCxnSpPr>
        <p:spPr>
          <a:xfrm>
            <a:off x="4916488" y="2754313"/>
            <a:ext cx="0" cy="88423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6357938" y="2786063"/>
            <a:ext cx="0" cy="88423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34822" name="TextBox 40"/>
          <p:cNvSpPr txBox="1">
            <a:spLocks noChangeArrowheads="1"/>
          </p:cNvSpPr>
          <p:nvPr/>
        </p:nvSpPr>
        <p:spPr bwMode="auto">
          <a:xfrm>
            <a:off x="5931458" y="4343400"/>
            <a:ext cx="1364133" cy="1570038"/>
          </a:xfrm>
          <a:prstGeom prst="rect">
            <a:avLst/>
          </a:prstGeom>
          <a:noFill/>
          <a:ln w="9525">
            <a:noFill/>
            <a:miter lim="800000"/>
            <a:headEnd/>
            <a:tailEnd/>
          </a:ln>
        </p:spPr>
        <p:txBody>
          <a:bodyPr wrap="square">
            <a:spAutoFit/>
          </a:bodyPr>
          <a:lstStyle/>
          <a:p>
            <a:r>
              <a:rPr lang="en-US" altLang="zh-CN" sz="1200" i="1" dirty="0">
                <a:latin typeface="仿宋"/>
                <a:ea typeface="仿宋"/>
                <a:cs typeface="仿宋"/>
              </a:rPr>
              <a:t>Delayed response to price changes putting domestic market in a disadvantageous position</a:t>
            </a:r>
            <a:endParaRPr lang="zh-CN" altLang="en-US" sz="1200" i="1" dirty="0">
              <a:latin typeface="仿宋"/>
              <a:ea typeface="仿宋"/>
              <a:cs typeface="仿宋"/>
            </a:endParaRPr>
          </a:p>
        </p:txBody>
      </p:sp>
      <p:sp>
        <p:nvSpPr>
          <p:cNvPr id="42" name="等腰三角形 41"/>
          <p:cNvSpPr/>
          <p:nvPr/>
        </p:nvSpPr>
        <p:spPr>
          <a:xfrm>
            <a:off x="6418263" y="3770313"/>
            <a:ext cx="195262" cy="144462"/>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4824" name="TextBox 42"/>
          <p:cNvSpPr txBox="1">
            <a:spLocks noChangeArrowheads="1"/>
          </p:cNvSpPr>
          <p:nvPr/>
        </p:nvSpPr>
        <p:spPr bwMode="auto">
          <a:xfrm>
            <a:off x="6181725" y="3956050"/>
            <a:ext cx="863600" cy="369888"/>
          </a:xfrm>
          <a:prstGeom prst="rect">
            <a:avLst/>
          </a:prstGeom>
          <a:noFill/>
          <a:ln w="9525">
            <a:noFill/>
            <a:miter lim="800000"/>
            <a:headEnd/>
            <a:tailEnd/>
          </a:ln>
        </p:spPr>
        <p:txBody>
          <a:bodyPr>
            <a:spAutoFit/>
          </a:bodyPr>
          <a:lstStyle/>
          <a:p>
            <a:r>
              <a:rPr lang="en-US" altLang="zh-CN">
                <a:cs typeface="Arial" charset="0"/>
              </a:rPr>
              <a:t>2013</a:t>
            </a:r>
            <a:endParaRPr lang="zh-CN" altLang="en-US">
              <a:cs typeface="Arial" charset="0"/>
            </a:endParaRPr>
          </a:p>
        </p:txBody>
      </p:sp>
      <p:sp>
        <p:nvSpPr>
          <p:cNvPr id="34825" name="TextBox 44"/>
          <p:cNvSpPr txBox="1">
            <a:spLocks noChangeArrowheads="1"/>
          </p:cNvSpPr>
          <p:nvPr/>
        </p:nvSpPr>
        <p:spPr bwMode="auto">
          <a:xfrm>
            <a:off x="6357938" y="2513013"/>
            <a:ext cx="1425575" cy="1200150"/>
          </a:xfrm>
          <a:prstGeom prst="rect">
            <a:avLst/>
          </a:prstGeom>
          <a:noFill/>
          <a:ln w="9525">
            <a:noFill/>
            <a:miter lim="800000"/>
            <a:headEnd/>
            <a:tailEnd/>
          </a:ln>
        </p:spPr>
        <p:txBody>
          <a:bodyPr>
            <a:spAutoFit/>
          </a:bodyPr>
          <a:lstStyle/>
          <a:p>
            <a:pPr algn="ctr"/>
            <a:r>
              <a:rPr lang="en-US" altLang="zh-CN" sz="1200" b="1" dirty="0">
                <a:latin typeface="仿宋"/>
                <a:ea typeface="仿宋"/>
                <a:cs typeface="仿宋"/>
              </a:rPr>
              <a:t>Improving pricing </a:t>
            </a:r>
            <a:r>
              <a:rPr lang="en-US" altLang="zh-CN" sz="1200" b="1" dirty="0" smtClean="0">
                <a:latin typeface="仿宋"/>
                <a:ea typeface="仿宋"/>
                <a:cs typeface="仿宋"/>
              </a:rPr>
              <a:t>mechanism; Removing </a:t>
            </a:r>
            <a:r>
              <a:rPr lang="en-US" altLang="zh-CN" sz="1200" b="1" dirty="0">
                <a:latin typeface="仿宋"/>
                <a:ea typeface="仿宋"/>
                <a:cs typeface="仿宋"/>
              </a:rPr>
              <a:t>4</a:t>
            </a:r>
            <a:r>
              <a:rPr lang="en-US" altLang="zh-CN" sz="1200" b="1" dirty="0" smtClean="0">
                <a:latin typeface="仿宋"/>
                <a:ea typeface="仿宋"/>
                <a:cs typeface="仿宋"/>
              </a:rPr>
              <a:t>%; </a:t>
            </a:r>
            <a:r>
              <a:rPr lang="en-US" altLang="zh-CN" sz="1200" b="1" dirty="0">
                <a:latin typeface="仿宋"/>
                <a:ea typeface="仿宋"/>
                <a:cs typeface="仿宋"/>
              </a:rPr>
              <a:t>S</a:t>
            </a:r>
            <a:r>
              <a:rPr lang="en-US" altLang="zh-CN" sz="1200" b="1" dirty="0" smtClean="0">
                <a:latin typeface="仿宋"/>
                <a:ea typeface="仿宋"/>
                <a:cs typeface="仿宋"/>
              </a:rPr>
              <a:t>hortened </a:t>
            </a:r>
            <a:r>
              <a:rPr lang="en-US" altLang="zh-CN" sz="1200" b="1" dirty="0">
                <a:latin typeface="仿宋"/>
                <a:ea typeface="仿宋"/>
                <a:cs typeface="仿宋"/>
              </a:rPr>
              <a:t>to 10 business days</a:t>
            </a:r>
            <a:endParaRPr lang="zh-CN" altLang="en-US" sz="1200" b="1" dirty="0">
              <a:latin typeface="仿宋"/>
              <a:ea typeface="仿宋"/>
              <a:cs typeface="仿宋"/>
            </a:endParaRPr>
          </a:p>
        </p:txBody>
      </p:sp>
      <p:sp>
        <p:nvSpPr>
          <p:cNvPr id="46" name="等腰三角形 45"/>
          <p:cNvSpPr/>
          <p:nvPr/>
        </p:nvSpPr>
        <p:spPr>
          <a:xfrm>
            <a:off x="7715250" y="3714750"/>
            <a:ext cx="195263" cy="144463"/>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4827" name="TextBox 46"/>
          <p:cNvSpPr txBox="1">
            <a:spLocks noChangeArrowheads="1"/>
          </p:cNvSpPr>
          <p:nvPr/>
        </p:nvSpPr>
        <p:spPr bwMode="auto">
          <a:xfrm>
            <a:off x="7429500" y="3929063"/>
            <a:ext cx="863600" cy="369887"/>
          </a:xfrm>
          <a:prstGeom prst="rect">
            <a:avLst/>
          </a:prstGeom>
          <a:noFill/>
          <a:ln w="9525">
            <a:noFill/>
            <a:miter lim="800000"/>
            <a:headEnd/>
            <a:tailEnd/>
          </a:ln>
        </p:spPr>
        <p:txBody>
          <a:bodyPr>
            <a:spAutoFit/>
          </a:bodyPr>
          <a:lstStyle/>
          <a:p>
            <a:r>
              <a:rPr lang="en-US" altLang="zh-CN">
                <a:cs typeface="Arial" charset="0"/>
              </a:rPr>
              <a:t>2015</a:t>
            </a:r>
            <a:endParaRPr lang="zh-CN" altLang="en-US">
              <a:cs typeface="Arial" charset="0"/>
            </a:endParaRPr>
          </a:p>
        </p:txBody>
      </p:sp>
      <p:cxnSp>
        <p:nvCxnSpPr>
          <p:cNvPr id="48" name="直接连接符 47"/>
          <p:cNvCxnSpPr/>
          <p:nvPr/>
        </p:nvCxnSpPr>
        <p:spPr>
          <a:xfrm>
            <a:off x="7786688" y="2786063"/>
            <a:ext cx="0" cy="88423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34829" name="TextBox 48"/>
          <p:cNvSpPr txBox="1">
            <a:spLocks noChangeArrowheads="1"/>
          </p:cNvSpPr>
          <p:nvPr/>
        </p:nvSpPr>
        <p:spPr bwMode="auto">
          <a:xfrm>
            <a:off x="7755573" y="2516703"/>
            <a:ext cx="1425575" cy="1200329"/>
          </a:xfrm>
          <a:prstGeom prst="rect">
            <a:avLst/>
          </a:prstGeom>
          <a:noFill/>
          <a:ln w="9525">
            <a:noFill/>
            <a:miter lim="800000"/>
            <a:headEnd/>
            <a:tailEnd/>
          </a:ln>
        </p:spPr>
        <p:txBody>
          <a:bodyPr>
            <a:spAutoFit/>
          </a:bodyPr>
          <a:lstStyle/>
          <a:p>
            <a:pPr algn="ctr"/>
            <a:r>
              <a:rPr lang="en-US" altLang="zh-CN" sz="1200" b="1" dirty="0">
                <a:latin typeface="仿宋"/>
                <a:ea typeface="仿宋"/>
                <a:cs typeface="仿宋"/>
              </a:rPr>
              <a:t>Launching crude oil </a:t>
            </a:r>
            <a:r>
              <a:rPr lang="en-US" altLang="zh-CN" sz="1200" b="1" dirty="0" smtClean="0">
                <a:latin typeface="仿宋"/>
                <a:ea typeface="仿宋"/>
                <a:cs typeface="仿宋"/>
              </a:rPr>
              <a:t>futures; </a:t>
            </a:r>
            <a:endParaRPr lang="en-US" altLang="zh-CN" sz="1200" b="1" dirty="0">
              <a:latin typeface="仿宋"/>
              <a:ea typeface="仿宋"/>
              <a:cs typeface="仿宋"/>
            </a:endParaRPr>
          </a:p>
          <a:p>
            <a:pPr algn="ctr"/>
            <a:r>
              <a:rPr lang="en-US" altLang="zh-CN" sz="1200" b="1" dirty="0">
                <a:latin typeface="仿宋"/>
                <a:ea typeface="仿宋"/>
                <a:cs typeface="仿宋"/>
              </a:rPr>
              <a:t>R</a:t>
            </a:r>
            <a:r>
              <a:rPr lang="en-US" altLang="zh-CN" sz="1200" b="1" dirty="0" smtClean="0">
                <a:latin typeface="仿宋"/>
                <a:ea typeface="仿宋"/>
                <a:cs typeface="仿宋"/>
              </a:rPr>
              <a:t>esearching </a:t>
            </a:r>
            <a:r>
              <a:rPr lang="en-US" altLang="zh-CN" sz="1200" b="1" dirty="0">
                <a:latin typeface="仿宋"/>
                <a:ea typeface="仿宋"/>
                <a:cs typeface="仿宋"/>
              </a:rPr>
              <a:t>to propose in-depth reform to open up pipe network</a:t>
            </a:r>
            <a:endParaRPr lang="zh-CN" altLang="en-US" sz="1200" b="1" dirty="0">
              <a:latin typeface="仿宋"/>
              <a:ea typeface="仿宋"/>
              <a:cs typeface="仿宋"/>
            </a:endParaRPr>
          </a:p>
        </p:txBody>
      </p:sp>
      <p:sp>
        <p:nvSpPr>
          <p:cNvPr id="34830" name="TextBox 49"/>
          <p:cNvSpPr txBox="1">
            <a:spLocks noChangeArrowheads="1"/>
          </p:cNvSpPr>
          <p:nvPr/>
        </p:nvSpPr>
        <p:spPr bwMode="auto">
          <a:xfrm>
            <a:off x="7236296" y="4286250"/>
            <a:ext cx="1850554" cy="2308324"/>
          </a:xfrm>
          <a:prstGeom prst="rect">
            <a:avLst/>
          </a:prstGeom>
          <a:noFill/>
          <a:ln w="9525">
            <a:noFill/>
            <a:miter lim="800000"/>
            <a:headEnd/>
            <a:tailEnd/>
          </a:ln>
        </p:spPr>
        <p:txBody>
          <a:bodyPr wrap="square">
            <a:spAutoFit/>
          </a:bodyPr>
          <a:lstStyle/>
          <a:p>
            <a:r>
              <a:rPr lang="en-US" altLang="zh-CN" sz="1200" i="1" dirty="0">
                <a:latin typeface="仿宋"/>
                <a:ea typeface="仿宋"/>
                <a:cs typeface="仿宋"/>
              </a:rPr>
              <a:t>Growth of demand for crude oil </a:t>
            </a:r>
            <a:r>
              <a:rPr lang="en-US" altLang="zh-CN" sz="1200" i="1" dirty="0" smtClean="0">
                <a:latin typeface="仿宋"/>
                <a:ea typeface="仿宋"/>
                <a:cs typeface="仿宋"/>
              </a:rPr>
              <a:t>decelerates</a:t>
            </a:r>
            <a:r>
              <a:rPr lang="en-US" altLang="zh-CN" sz="1200" i="1" dirty="0">
                <a:latin typeface="仿宋"/>
                <a:ea typeface="仿宋"/>
                <a:cs typeface="仿宋"/>
              </a:rPr>
              <a:t>;</a:t>
            </a:r>
            <a:r>
              <a:rPr lang="en-US" altLang="zh-CN" sz="1200" i="1" dirty="0" smtClean="0">
                <a:latin typeface="仿宋"/>
                <a:ea typeface="仿宋"/>
                <a:cs typeface="仿宋"/>
              </a:rPr>
              <a:t> International </a:t>
            </a:r>
            <a:r>
              <a:rPr lang="en-US" altLang="zh-CN" sz="1200" i="1" dirty="0">
                <a:latin typeface="仿宋"/>
                <a:ea typeface="仿宋"/>
                <a:cs typeface="仿宋"/>
              </a:rPr>
              <a:t>oversupply and regional shortage of supply of crude oil; D</a:t>
            </a:r>
            <a:r>
              <a:rPr lang="en-US" altLang="zh-CN" sz="1200" i="1" dirty="0" smtClean="0">
                <a:latin typeface="仿宋"/>
                <a:ea typeface="仿宋"/>
                <a:cs typeface="仿宋"/>
              </a:rPr>
              <a:t>omestic </a:t>
            </a:r>
            <a:r>
              <a:rPr lang="en-US" altLang="zh-CN" sz="1200" i="1" dirty="0">
                <a:latin typeface="仿宋"/>
                <a:ea typeface="仿宋"/>
                <a:cs typeface="仿宋"/>
              </a:rPr>
              <a:t>market remains slow in response to price change and thus disadvantageous</a:t>
            </a:r>
          </a:p>
          <a:p>
            <a:endParaRPr lang="zh-CN" altLang="en-US" sz="1200" i="1" dirty="0">
              <a:latin typeface="仿宋"/>
              <a:ea typeface="仿宋"/>
              <a:cs typeface="仿宋"/>
            </a:endParaRPr>
          </a:p>
        </p:txBody>
      </p:sp>
      <p:sp>
        <p:nvSpPr>
          <p:cNvPr id="49" name="标题 33"/>
          <p:cNvSpPr>
            <a:spLocks noGrp="1"/>
          </p:cNvSpPr>
          <p:nvPr>
            <p:ph type="title"/>
          </p:nvPr>
        </p:nvSpPr>
        <p:spPr>
          <a:xfrm>
            <a:off x="212725" y="146050"/>
            <a:ext cx="7488238" cy="720725"/>
          </a:xfrm>
        </p:spPr>
        <p:txBody>
          <a:bodyPr/>
          <a:lstStyle/>
          <a:p>
            <a:r>
              <a:rPr lang="en-US" altLang="zh-CN" sz="2800" b="1" dirty="0"/>
              <a:t>Roadmap of China’s R</a:t>
            </a:r>
            <a:r>
              <a:rPr lang="en-US" altLang="zh-CN" sz="2800" b="1" dirty="0" smtClean="0"/>
              <a:t>eform </a:t>
            </a:r>
            <a:r>
              <a:rPr lang="en-US" altLang="zh-CN" sz="2800" b="1" dirty="0"/>
              <a:t>towards </a:t>
            </a:r>
            <a:r>
              <a:rPr lang="en-US" altLang="zh-CN" sz="2800" b="1" dirty="0" smtClean="0"/>
              <a:t>a Market-oriented Energy Industry</a:t>
            </a:r>
            <a:endParaRPr lang="zh-CN" altLang="en-US" sz="28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43"/>
          <p:cNvSpPr txBox="1">
            <a:spLocks noChangeArrowheads="1"/>
          </p:cNvSpPr>
          <p:nvPr/>
        </p:nvSpPr>
        <p:spPr bwMode="auto">
          <a:xfrm>
            <a:off x="755650" y="1419225"/>
            <a:ext cx="2087563" cy="461963"/>
          </a:xfrm>
          <a:prstGeom prst="rect">
            <a:avLst/>
          </a:prstGeom>
          <a:noFill/>
          <a:ln w="9525">
            <a:noFill/>
            <a:miter lim="800000"/>
            <a:headEnd/>
            <a:tailEnd/>
          </a:ln>
        </p:spPr>
        <p:txBody>
          <a:bodyPr>
            <a:spAutoFit/>
          </a:bodyPr>
          <a:lstStyle/>
          <a:p>
            <a:r>
              <a:rPr lang="en-US" altLang="zh-CN" sz="2400" b="1"/>
              <a:t>Natural gas</a:t>
            </a:r>
            <a:endParaRPr lang="zh-CN" altLang="en-US" sz="2400" b="1"/>
          </a:p>
        </p:txBody>
      </p:sp>
      <p:grpSp>
        <p:nvGrpSpPr>
          <p:cNvPr id="35842" name="组合 7"/>
          <p:cNvGrpSpPr>
            <a:grpSpLocks/>
          </p:cNvGrpSpPr>
          <p:nvPr/>
        </p:nvGrpSpPr>
        <p:grpSpPr bwMode="auto">
          <a:xfrm>
            <a:off x="268288" y="1635939"/>
            <a:ext cx="8767762" cy="3094499"/>
            <a:chOff x="268976" y="1270213"/>
            <a:chExt cx="8767520" cy="3093551"/>
          </a:xfrm>
        </p:grpSpPr>
        <p:grpSp>
          <p:nvGrpSpPr>
            <p:cNvPr id="35849" name="组合 2"/>
            <p:cNvGrpSpPr>
              <a:grpSpLocks/>
            </p:cNvGrpSpPr>
            <p:nvPr/>
          </p:nvGrpSpPr>
          <p:grpSpPr bwMode="auto">
            <a:xfrm>
              <a:off x="268976" y="1295426"/>
              <a:ext cx="8767520" cy="3068338"/>
              <a:chOff x="268976" y="1655466"/>
              <a:chExt cx="8767520" cy="3068338"/>
            </a:xfrm>
          </p:grpSpPr>
          <p:grpSp>
            <p:nvGrpSpPr>
              <p:cNvPr id="35853" name="组合 42"/>
              <p:cNvGrpSpPr>
                <a:grpSpLocks/>
              </p:cNvGrpSpPr>
              <p:nvPr/>
            </p:nvGrpSpPr>
            <p:grpSpPr bwMode="auto">
              <a:xfrm>
                <a:off x="268976" y="1655466"/>
                <a:ext cx="8767520" cy="2877736"/>
                <a:chOff x="268976" y="200792"/>
                <a:chExt cx="8767520" cy="2877736"/>
              </a:xfrm>
            </p:grpSpPr>
            <p:grpSp>
              <p:nvGrpSpPr>
                <p:cNvPr id="35856" name="组合 40"/>
                <p:cNvGrpSpPr>
                  <a:grpSpLocks/>
                </p:cNvGrpSpPr>
                <p:nvPr/>
              </p:nvGrpSpPr>
              <p:grpSpPr bwMode="auto">
                <a:xfrm>
                  <a:off x="268976" y="484399"/>
                  <a:ext cx="8767520" cy="2594129"/>
                  <a:chOff x="268976" y="484399"/>
                  <a:chExt cx="8767520" cy="2594129"/>
                </a:xfrm>
              </p:grpSpPr>
              <p:grpSp>
                <p:nvGrpSpPr>
                  <p:cNvPr id="35858" name="组合 33"/>
                  <p:cNvGrpSpPr>
                    <a:grpSpLocks/>
                  </p:cNvGrpSpPr>
                  <p:nvPr/>
                </p:nvGrpSpPr>
                <p:grpSpPr bwMode="auto">
                  <a:xfrm>
                    <a:off x="268976" y="484399"/>
                    <a:ext cx="8767520" cy="2594129"/>
                    <a:chOff x="644014" y="484399"/>
                    <a:chExt cx="8767520" cy="2594129"/>
                  </a:xfrm>
                </p:grpSpPr>
                <p:cxnSp>
                  <p:nvCxnSpPr>
                    <p:cNvPr id="5" name="直接箭头连接符 4"/>
                    <p:cNvCxnSpPr/>
                    <p:nvPr/>
                  </p:nvCxnSpPr>
                  <p:spPr>
                    <a:xfrm>
                      <a:off x="683700" y="1557053"/>
                      <a:ext cx="8727834" cy="0"/>
                    </a:xfrm>
                    <a:prstGeom prst="straightConnector1">
                      <a:avLst/>
                    </a:prstGeom>
                    <a:ln w="25400" cmpd="thickThin">
                      <a:round/>
                      <a:tailEnd type="arrow"/>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5862" name="TextBox 6"/>
                    <p:cNvSpPr txBox="1">
                      <a:spLocks noChangeArrowheads="1"/>
                    </p:cNvSpPr>
                    <p:nvPr/>
                  </p:nvSpPr>
                  <p:spPr bwMode="auto">
                    <a:xfrm>
                      <a:off x="714195" y="794553"/>
                      <a:ext cx="1046040" cy="646133"/>
                    </a:xfrm>
                    <a:prstGeom prst="rect">
                      <a:avLst/>
                    </a:prstGeom>
                    <a:noFill/>
                    <a:ln w="9525">
                      <a:noFill/>
                      <a:miter lim="800000"/>
                      <a:headEnd/>
                      <a:tailEnd/>
                    </a:ln>
                  </p:spPr>
                  <p:txBody>
                    <a:bodyPr wrap="square">
                      <a:spAutoFit/>
                    </a:bodyPr>
                    <a:lstStyle/>
                    <a:p>
                      <a:pPr algn="ctr"/>
                      <a:r>
                        <a:rPr lang="en-US" altLang="zh-CN" sz="1200" b="1" dirty="0">
                          <a:latin typeface="仿宋"/>
                          <a:ea typeface="仿宋"/>
                          <a:cs typeface="仿宋"/>
                        </a:rPr>
                        <a:t>Price set by </a:t>
                      </a:r>
                      <a:r>
                        <a:rPr lang="en-US" altLang="zh-CN" sz="1200" b="1" dirty="0" smtClean="0">
                          <a:latin typeface="仿宋"/>
                          <a:ea typeface="仿宋"/>
                          <a:cs typeface="仿宋"/>
                        </a:rPr>
                        <a:t>government</a:t>
                      </a:r>
                      <a:endParaRPr lang="zh-CN" altLang="en-US" sz="1200" b="1" dirty="0">
                        <a:latin typeface="仿宋"/>
                        <a:ea typeface="仿宋"/>
                        <a:cs typeface="仿宋"/>
                      </a:endParaRPr>
                    </a:p>
                  </p:txBody>
                </p:sp>
                <p:grpSp>
                  <p:nvGrpSpPr>
                    <p:cNvPr id="35863" name="组合 16"/>
                    <p:cNvGrpSpPr>
                      <a:grpSpLocks/>
                    </p:cNvGrpSpPr>
                    <p:nvPr/>
                  </p:nvGrpSpPr>
                  <p:grpSpPr bwMode="auto">
                    <a:xfrm>
                      <a:off x="1503478" y="534166"/>
                      <a:ext cx="864096" cy="1593468"/>
                      <a:chOff x="1503478" y="534166"/>
                      <a:chExt cx="864096" cy="1593468"/>
                    </a:xfrm>
                  </p:grpSpPr>
                  <p:grpSp>
                    <p:nvGrpSpPr>
                      <p:cNvPr id="35879" name="组合 10"/>
                      <p:cNvGrpSpPr>
                        <a:grpSpLocks/>
                      </p:cNvGrpSpPr>
                      <p:nvPr/>
                    </p:nvGrpSpPr>
                    <p:grpSpPr bwMode="auto">
                      <a:xfrm>
                        <a:off x="1740992" y="534166"/>
                        <a:ext cx="194534" cy="1195108"/>
                        <a:chOff x="1740992" y="534166"/>
                        <a:chExt cx="194534" cy="1195108"/>
                      </a:xfrm>
                    </p:grpSpPr>
                    <p:sp>
                      <p:nvSpPr>
                        <p:cNvPr id="6" name="等腰三角形 5"/>
                        <p:cNvSpPr/>
                        <p:nvPr/>
                      </p:nvSpPr>
                      <p:spPr>
                        <a:xfrm>
                          <a:off x="1740945" y="1584032"/>
                          <a:ext cx="195258" cy="144419"/>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9" name="直接连接符 8"/>
                        <p:cNvCxnSpPr/>
                        <p:nvPr/>
                      </p:nvCxnSpPr>
                      <p:spPr>
                        <a:xfrm>
                          <a:off x="1836193" y="533429"/>
                          <a:ext cx="0" cy="88396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sp>
                    <p:nvSpPr>
                      <p:cNvPr id="35880" name="TextBox 9"/>
                      <p:cNvSpPr txBox="1">
                        <a:spLocks noChangeArrowheads="1"/>
                      </p:cNvSpPr>
                      <p:nvPr/>
                    </p:nvSpPr>
                    <p:spPr bwMode="auto">
                      <a:xfrm>
                        <a:off x="1503478" y="1758302"/>
                        <a:ext cx="864096" cy="369332"/>
                      </a:xfrm>
                      <a:prstGeom prst="rect">
                        <a:avLst/>
                      </a:prstGeom>
                      <a:noFill/>
                      <a:ln w="9525">
                        <a:noFill/>
                        <a:miter lim="800000"/>
                        <a:headEnd/>
                        <a:tailEnd/>
                      </a:ln>
                    </p:spPr>
                    <p:txBody>
                      <a:bodyPr>
                        <a:spAutoFit/>
                      </a:bodyPr>
                      <a:lstStyle/>
                      <a:p>
                        <a:r>
                          <a:rPr lang="en-US" altLang="zh-CN">
                            <a:cs typeface="Arial" charset="0"/>
                          </a:rPr>
                          <a:t>1987</a:t>
                        </a:r>
                        <a:endParaRPr lang="zh-CN" altLang="en-US">
                          <a:cs typeface="Arial" charset="0"/>
                        </a:endParaRPr>
                      </a:p>
                    </p:txBody>
                  </p:sp>
                </p:grpSp>
                <p:grpSp>
                  <p:nvGrpSpPr>
                    <p:cNvPr id="35864" name="组合 15"/>
                    <p:cNvGrpSpPr>
                      <a:grpSpLocks/>
                    </p:cNvGrpSpPr>
                    <p:nvPr/>
                  </p:nvGrpSpPr>
                  <p:grpSpPr bwMode="auto">
                    <a:xfrm>
                      <a:off x="2971074" y="550754"/>
                      <a:ext cx="864096" cy="1578954"/>
                      <a:chOff x="2033566" y="548680"/>
                      <a:chExt cx="864096" cy="1578954"/>
                    </a:xfrm>
                  </p:grpSpPr>
                  <p:grpSp>
                    <p:nvGrpSpPr>
                      <p:cNvPr id="35875" name="组合 11"/>
                      <p:cNvGrpSpPr>
                        <a:grpSpLocks/>
                      </p:cNvGrpSpPr>
                      <p:nvPr/>
                    </p:nvGrpSpPr>
                    <p:grpSpPr bwMode="auto">
                      <a:xfrm>
                        <a:off x="2303174" y="548680"/>
                        <a:ext cx="194534" cy="1195108"/>
                        <a:chOff x="-145098" y="534166"/>
                        <a:chExt cx="194534" cy="1195108"/>
                      </a:xfrm>
                    </p:grpSpPr>
                    <p:sp>
                      <p:nvSpPr>
                        <p:cNvPr id="13" name="等腰三角形 12"/>
                        <p:cNvSpPr/>
                        <p:nvPr/>
                      </p:nvSpPr>
                      <p:spPr>
                        <a:xfrm>
                          <a:off x="-144687" y="1584902"/>
                          <a:ext cx="193670" cy="144418"/>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4" name="直接连接符 13"/>
                        <p:cNvCxnSpPr/>
                        <p:nvPr/>
                      </p:nvCxnSpPr>
                      <p:spPr>
                        <a:xfrm>
                          <a:off x="-49439" y="532711"/>
                          <a:ext cx="0" cy="885554"/>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sp>
                    <p:nvSpPr>
                      <p:cNvPr id="35876" name="TextBox 14"/>
                      <p:cNvSpPr txBox="1">
                        <a:spLocks noChangeArrowheads="1"/>
                      </p:cNvSpPr>
                      <p:nvPr/>
                    </p:nvSpPr>
                    <p:spPr bwMode="auto">
                      <a:xfrm>
                        <a:off x="2033566" y="1758302"/>
                        <a:ext cx="864096" cy="369332"/>
                      </a:xfrm>
                      <a:prstGeom prst="rect">
                        <a:avLst/>
                      </a:prstGeom>
                      <a:noFill/>
                      <a:ln w="9525">
                        <a:noFill/>
                        <a:miter lim="800000"/>
                        <a:headEnd/>
                        <a:tailEnd/>
                      </a:ln>
                    </p:spPr>
                    <p:txBody>
                      <a:bodyPr>
                        <a:spAutoFit/>
                      </a:bodyPr>
                      <a:lstStyle/>
                      <a:p>
                        <a:r>
                          <a:rPr lang="en-US" altLang="zh-CN">
                            <a:cs typeface="Arial" charset="0"/>
                          </a:rPr>
                          <a:t>1992</a:t>
                        </a:r>
                        <a:endParaRPr lang="zh-CN" altLang="en-US">
                          <a:cs typeface="Arial" charset="0"/>
                        </a:endParaRPr>
                      </a:p>
                    </p:txBody>
                  </p:sp>
                </p:grpSp>
                <p:grpSp>
                  <p:nvGrpSpPr>
                    <p:cNvPr id="35865" name="组合 17"/>
                    <p:cNvGrpSpPr>
                      <a:grpSpLocks/>
                    </p:cNvGrpSpPr>
                    <p:nvPr/>
                  </p:nvGrpSpPr>
                  <p:grpSpPr bwMode="auto">
                    <a:xfrm>
                      <a:off x="4734148" y="548680"/>
                      <a:ext cx="864096" cy="1578954"/>
                      <a:chOff x="2084366" y="548680"/>
                      <a:chExt cx="864096" cy="1578954"/>
                    </a:xfrm>
                  </p:grpSpPr>
                  <p:grpSp>
                    <p:nvGrpSpPr>
                      <p:cNvPr id="35871" name="组合 18"/>
                      <p:cNvGrpSpPr>
                        <a:grpSpLocks/>
                      </p:cNvGrpSpPr>
                      <p:nvPr/>
                    </p:nvGrpSpPr>
                    <p:grpSpPr bwMode="auto">
                      <a:xfrm>
                        <a:off x="2315874" y="548680"/>
                        <a:ext cx="194534" cy="1195108"/>
                        <a:chOff x="-132398" y="534166"/>
                        <a:chExt cx="194534" cy="1195108"/>
                      </a:xfrm>
                    </p:grpSpPr>
                    <p:sp>
                      <p:nvSpPr>
                        <p:cNvPr id="21" name="等腰三角形 20"/>
                        <p:cNvSpPr/>
                        <p:nvPr/>
                      </p:nvSpPr>
                      <p:spPr>
                        <a:xfrm>
                          <a:off x="-131397" y="1583803"/>
                          <a:ext cx="193670" cy="144418"/>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22" name="直接连接符 21"/>
                        <p:cNvCxnSpPr/>
                        <p:nvPr/>
                      </p:nvCxnSpPr>
                      <p:spPr>
                        <a:xfrm>
                          <a:off x="-36149" y="533199"/>
                          <a:ext cx="0" cy="883966"/>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sp>
                    <p:nvSpPr>
                      <p:cNvPr id="35872" name="TextBox 19"/>
                      <p:cNvSpPr txBox="1">
                        <a:spLocks noChangeArrowheads="1"/>
                      </p:cNvSpPr>
                      <p:nvPr/>
                    </p:nvSpPr>
                    <p:spPr bwMode="auto">
                      <a:xfrm>
                        <a:off x="2084366" y="1758302"/>
                        <a:ext cx="864096" cy="369332"/>
                      </a:xfrm>
                      <a:prstGeom prst="rect">
                        <a:avLst/>
                      </a:prstGeom>
                      <a:noFill/>
                      <a:ln w="9525">
                        <a:noFill/>
                        <a:miter lim="800000"/>
                        <a:headEnd/>
                        <a:tailEnd/>
                      </a:ln>
                    </p:spPr>
                    <p:txBody>
                      <a:bodyPr>
                        <a:spAutoFit/>
                      </a:bodyPr>
                      <a:lstStyle/>
                      <a:p>
                        <a:r>
                          <a:rPr lang="en-US" altLang="zh-CN">
                            <a:cs typeface="Arial" charset="0"/>
                          </a:rPr>
                          <a:t>2005</a:t>
                        </a:r>
                        <a:endParaRPr lang="zh-CN" altLang="en-US">
                          <a:cs typeface="Arial" charset="0"/>
                        </a:endParaRPr>
                      </a:p>
                    </p:txBody>
                  </p:sp>
                </p:grpSp>
                <p:sp>
                  <p:nvSpPr>
                    <p:cNvPr id="35866" name="TextBox 22"/>
                    <p:cNvSpPr txBox="1">
                      <a:spLocks noChangeArrowheads="1"/>
                    </p:cNvSpPr>
                    <p:nvPr/>
                  </p:nvSpPr>
                  <p:spPr bwMode="auto">
                    <a:xfrm>
                      <a:off x="644014" y="2247784"/>
                      <a:ext cx="1273042" cy="461665"/>
                    </a:xfrm>
                    <a:prstGeom prst="rect">
                      <a:avLst/>
                    </a:prstGeom>
                    <a:noFill/>
                    <a:ln w="9525">
                      <a:noFill/>
                      <a:miter lim="800000"/>
                      <a:headEnd/>
                      <a:tailEnd/>
                    </a:ln>
                  </p:spPr>
                  <p:txBody>
                    <a:bodyPr>
                      <a:spAutoFit/>
                    </a:bodyPr>
                    <a:lstStyle/>
                    <a:p>
                      <a:pPr algn="ctr"/>
                      <a:r>
                        <a:rPr lang="en-US" altLang="zh-CN" sz="1200" i="1">
                          <a:latin typeface="仿宋"/>
                          <a:ea typeface="仿宋"/>
                          <a:cs typeface="仿宋"/>
                        </a:rPr>
                        <a:t>Planned economy</a:t>
                      </a:r>
                      <a:endParaRPr lang="zh-CN" altLang="en-US" sz="1200" i="1">
                        <a:latin typeface="仿宋"/>
                        <a:ea typeface="仿宋"/>
                        <a:cs typeface="仿宋"/>
                      </a:endParaRPr>
                    </a:p>
                  </p:txBody>
                </p:sp>
                <p:sp>
                  <p:nvSpPr>
                    <p:cNvPr id="35867" name="TextBox 23"/>
                    <p:cNvSpPr txBox="1">
                      <a:spLocks noChangeArrowheads="1"/>
                    </p:cNvSpPr>
                    <p:nvPr/>
                  </p:nvSpPr>
                  <p:spPr bwMode="auto">
                    <a:xfrm>
                      <a:off x="1917056" y="484399"/>
                      <a:ext cx="1324036" cy="1015352"/>
                    </a:xfrm>
                    <a:prstGeom prst="rect">
                      <a:avLst/>
                    </a:prstGeom>
                    <a:noFill/>
                    <a:ln w="9525">
                      <a:noFill/>
                      <a:miter lim="800000"/>
                      <a:headEnd/>
                      <a:tailEnd/>
                    </a:ln>
                  </p:spPr>
                  <p:txBody>
                    <a:bodyPr wrap="square">
                      <a:spAutoFit/>
                    </a:bodyPr>
                    <a:lstStyle/>
                    <a:p>
                      <a:pPr algn="ctr"/>
                      <a:r>
                        <a:rPr lang="en-US" altLang="zh-CN" sz="1200" b="1" dirty="0">
                          <a:latin typeface="仿宋"/>
                          <a:ea typeface="仿宋"/>
                          <a:cs typeface="仿宋"/>
                        </a:rPr>
                        <a:t>Base contracting; H</a:t>
                      </a:r>
                      <a:r>
                        <a:rPr lang="en-US" altLang="zh-CN" sz="1200" b="1" dirty="0" smtClean="0">
                          <a:latin typeface="仿宋"/>
                          <a:ea typeface="仿宋"/>
                          <a:cs typeface="仿宋"/>
                        </a:rPr>
                        <a:t>igher </a:t>
                      </a:r>
                      <a:r>
                        <a:rPr lang="en-US" altLang="zh-CN" sz="1200" b="1" dirty="0">
                          <a:latin typeface="仿宋"/>
                          <a:ea typeface="仿宋"/>
                          <a:cs typeface="仿宋"/>
                        </a:rPr>
                        <a:t>price for excessive output</a:t>
                      </a:r>
                      <a:endParaRPr lang="zh-CN" altLang="en-US" sz="1200" b="1" dirty="0">
                        <a:latin typeface="仿宋"/>
                        <a:ea typeface="仿宋"/>
                        <a:cs typeface="仿宋"/>
                      </a:endParaRPr>
                    </a:p>
                  </p:txBody>
                </p:sp>
                <p:sp>
                  <p:nvSpPr>
                    <p:cNvPr id="35868" name="TextBox 25"/>
                    <p:cNvSpPr txBox="1">
                      <a:spLocks noChangeArrowheads="1"/>
                    </p:cNvSpPr>
                    <p:nvPr/>
                  </p:nvSpPr>
                  <p:spPr bwMode="auto">
                    <a:xfrm>
                      <a:off x="3386418" y="646189"/>
                      <a:ext cx="1417744" cy="830742"/>
                    </a:xfrm>
                    <a:prstGeom prst="rect">
                      <a:avLst/>
                    </a:prstGeom>
                    <a:noFill/>
                    <a:ln w="9525">
                      <a:noFill/>
                      <a:miter lim="800000"/>
                      <a:headEnd/>
                      <a:tailEnd/>
                    </a:ln>
                  </p:spPr>
                  <p:txBody>
                    <a:bodyPr wrap="square">
                      <a:spAutoFit/>
                    </a:bodyPr>
                    <a:lstStyle/>
                    <a:p>
                      <a:pPr algn="ctr"/>
                      <a:r>
                        <a:rPr lang="en-US" altLang="zh-CN" sz="1200" b="1" dirty="0">
                          <a:latin typeface="仿宋"/>
                          <a:ea typeface="仿宋"/>
                          <a:cs typeface="仿宋"/>
                        </a:rPr>
                        <a:t>Categorized prices;</a:t>
                      </a:r>
                    </a:p>
                    <a:p>
                      <a:pPr algn="ctr"/>
                      <a:r>
                        <a:rPr lang="en-US" altLang="zh-CN" sz="1200" b="1" dirty="0" smtClean="0">
                          <a:latin typeface="仿宋"/>
                          <a:ea typeface="仿宋"/>
                          <a:cs typeface="仿宋"/>
                        </a:rPr>
                        <a:t>“New </a:t>
                      </a:r>
                      <a:r>
                        <a:rPr lang="en-US" altLang="zh-CN" sz="1200" b="1" dirty="0">
                          <a:latin typeface="仿宋"/>
                          <a:ea typeface="仿宋"/>
                          <a:cs typeface="仿宋"/>
                        </a:rPr>
                        <a:t>prices for new pipelines”</a:t>
                      </a:r>
                      <a:endParaRPr lang="zh-CN" altLang="en-US" sz="1200" b="1" dirty="0">
                        <a:latin typeface="仿宋"/>
                        <a:ea typeface="仿宋"/>
                        <a:cs typeface="仿宋"/>
                      </a:endParaRPr>
                    </a:p>
                  </p:txBody>
                </p:sp>
                <p:sp>
                  <p:nvSpPr>
                    <p:cNvPr id="35869" name="TextBox 28"/>
                    <p:cNvSpPr txBox="1">
                      <a:spLocks noChangeArrowheads="1"/>
                    </p:cNvSpPr>
                    <p:nvPr/>
                  </p:nvSpPr>
                  <p:spPr bwMode="auto">
                    <a:xfrm>
                      <a:off x="2701271" y="2247785"/>
                      <a:ext cx="1598282" cy="830743"/>
                    </a:xfrm>
                    <a:prstGeom prst="rect">
                      <a:avLst/>
                    </a:prstGeom>
                    <a:noFill/>
                    <a:ln w="9525">
                      <a:noFill/>
                      <a:miter lim="800000"/>
                      <a:headEnd/>
                      <a:tailEnd/>
                    </a:ln>
                  </p:spPr>
                  <p:txBody>
                    <a:bodyPr wrap="square">
                      <a:spAutoFit/>
                    </a:bodyPr>
                    <a:lstStyle/>
                    <a:p>
                      <a:r>
                        <a:rPr lang="en-US" altLang="zh-CN" sz="1200" i="1" dirty="0">
                          <a:latin typeface="仿宋"/>
                          <a:ea typeface="仿宋"/>
                          <a:cs typeface="仿宋"/>
                        </a:rPr>
                        <a:t>Domestic natural gas output </a:t>
                      </a:r>
                      <a:r>
                        <a:rPr lang="en-US" altLang="zh-CN" sz="1200" i="1" dirty="0" smtClean="0">
                          <a:latin typeface="仿宋"/>
                          <a:ea typeface="仿宋"/>
                          <a:cs typeface="仿宋"/>
                        </a:rPr>
                        <a:t>and demand on </a:t>
                      </a:r>
                      <a:r>
                        <a:rPr lang="en-US" altLang="zh-CN" sz="1200" i="1" dirty="0">
                          <a:latin typeface="仿宋"/>
                          <a:ea typeface="仿宋"/>
                          <a:cs typeface="仿宋"/>
                        </a:rPr>
                        <a:t>the increase</a:t>
                      </a:r>
                      <a:endParaRPr lang="zh-CN" altLang="en-US" sz="1200" i="1" dirty="0">
                        <a:latin typeface="仿宋"/>
                        <a:ea typeface="仿宋"/>
                        <a:cs typeface="仿宋"/>
                      </a:endParaRPr>
                    </a:p>
                  </p:txBody>
                </p:sp>
                <p:sp>
                  <p:nvSpPr>
                    <p:cNvPr id="35870" name="TextBox 32"/>
                    <p:cNvSpPr txBox="1">
                      <a:spLocks noChangeArrowheads="1"/>
                    </p:cNvSpPr>
                    <p:nvPr/>
                  </p:nvSpPr>
                  <p:spPr bwMode="auto">
                    <a:xfrm>
                      <a:off x="5063491" y="707892"/>
                      <a:ext cx="1440160" cy="646133"/>
                    </a:xfrm>
                    <a:prstGeom prst="rect">
                      <a:avLst/>
                    </a:prstGeom>
                    <a:noFill/>
                    <a:ln w="9525">
                      <a:noFill/>
                      <a:miter lim="800000"/>
                      <a:headEnd/>
                      <a:tailEnd/>
                    </a:ln>
                  </p:spPr>
                  <p:txBody>
                    <a:bodyPr>
                      <a:spAutoFit/>
                    </a:bodyPr>
                    <a:lstStyle/>
                    <a:p>
                      <a:pPr algn="ctr"/>
                      <a:r>
                        <a:rPr lang="en-US" altLang="zh-CN" sz="1200" b="1" dirty="0">
                          <a:latin typeface="仿宋"/>
                          <a:ea typeface="仿宋"/>
                          <a:cs typeface="仿宋"/>
                        </a:rPr>
                        <a:t>Increasing </a:t>
                      </a:r>
                      <a:r>
                        <a:rPr lang="en-US" altLang="zh-CN" sz="1200" b="1" dirty="0" smtClean="0">
                          <a:latin typeface="仿宋"/>
                          <a:ea typeface="仿宋"/>
                          <a:cs typeface="仿宋"/>
                        </a:rPr>
                        <a:t>price</a:t>
                      </a:r>
                      <a:r>
                        <a:rPr lang="en-US" altLang="zh-CN" sz="1200" b="1" dirty="0">
                          <a:latin typeface="仿宋"/>
                          <a:ea typeface="仿宋"/>
                          <a:cs typeface="仿宋"/>
                        </a:rPr>
                        <a:t>; </a:t>
                      </a:r>
                      <a:r>
                        <a:rPr lang="en-US" altLang="zh-CN" sz="1200" b="1" dirty="0" smtClean="0">
                          <a:latin typeface="仿宋"/>
                          <a:ea typeface="仿宋"/>
                          <a:cs typeface="仿宋"/>
                        </a:rPr>
                        <a:t>Proposing </a:t>
                      </a:r>
                      <a:r>
                        <a:rPr lang="en-US" altLang="zh-CN" sz="1200" b="1" dirty="0">
                          <a:latin typeface="仿宋"/>
                          <a:ea typeface="仿宋"/>
                          <a:cs typeface="仿宋"/>
                        </a:rPr>
                        <a:t>reform objectives</a:t>
                      </a:r>
                    </a:p>
                  </p:txBody>
                </p:sp>
              </p:grpSp>
              <p:sp>
                <p:nvSpPr>
                  <p:cNvPr id="36" name="等腰三角形 35"/>
                  <p:cNvSpPr/>
                  <p:nvPr/>
                </p:nvSpPr>
                <p:spPr>
                  <a:xfrm>
                    <a:off x="6706110" y="1604664"/>
                    <a:ext cx="195258" cy="144418"/>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5860" name="TextBox 37"/>
                  <p:cNvSpPr txBox="1">
                    <a:spLocks noChangeArrowheads="1"/>
                  </p:cNvSpPr>
                  <p:nvPr/>
                </p:nvSpPr>
                <p:spPr bwMode="auto">
                  <a:xfrm>
                    <a:off x="6474792" y="1763524"/>
                    <a:ext cx="864096" cy="369332"/>
                  </a:xfrm>
                  <a:prstGeom prst="rect">
                    <a:avLst/>
                  </a:prstGeom>
                  <a:noFill/>
                  <a:ln w="9525">
                    <a:noFill/>
                    <a:miter lim="800000"/>
                    <a:headEnd/>
                    <a:tailEnd/>
                  </a:ln>
                </p:spPr>
                <p:txBody>
                  <a:bodyPr>
                    <a:spAutoFit/>
                  </a:bodyPr>
                  <a:lstStyle/>
                  <a:p>
                    <a:r>
                      <a:rPr lang="en-US" altLang="zh-CN">
                        <a:cs typeface="Arial" charset="0"/>
                      </a:rPr>
                      <a:t>2012</a:t>
                    </a:r>
                    <a:endParaRPr lang="zh-CN" altLang="en-US">
                      <a:cs typeface="Arial" charset="0"/>
                    </a:endParaRPr>
                  </a:p>
                </p:txBody>
              </p:sp>
            </p:grpSp>
            <p:sp>
              <p:nvSpPr>
                <p:cNvPr id="35857" name="TextBox 39"/>
                <p:cNvSpPr txBox="1">
                  <a:spLocks noChangeArrowheads="1"/>
                </p:cNvSpPr>
                <p:nvPr/>
              </p:nvSpPr>
              <p:spPr bwMode="auto">
                <a:xfrm>
                  <a:off x="5936513" y="200792"/>
                  <a:ext cx="1873198" cy="646133"/>
                </a:xfrm>
                <a:prstGeom prst="rect">
                  <a:avLst/>
                </a:prstGeom>
                <a:noFill/>
                <a:ln w="9525">
                  <a:noFill/>
                  <a:miter lim="800000"/>
                  <a:headEnd/>
                  <a:tailEnd/>
                </a:ln>
              </p:spPr>
              <p:txBody>
                <a:bodyPr>
                  <a:spAutoFit/>
                </a:bodyPr>
                <a:lstStyle/>
                <a:p>
                  <a:pPr algn="ctr"/>
                  <a:r>
                    <a:rPr lang="en-US" altLang="zh-CN" sz="1200" b="1" dirty="0">
                      <a:latin typeface="仿宋"/>
                      <a:ea typeface="仿宋"/>
                      <a:cs typeface="仿宋"/>
                    </a:rPr>
                    <a:t>Price reform pilot;</a:t>
                  </a:r>
                </a:p>
                <a:p>
                  <a:pPr algn="ctr"/>
                  <a:r>
                    <a:rPr lang="zh-CN" altLang="en-US" sz="1200" b="1" dirty="0" smtClean="0">
                      <a:latin typeface="仿宋"/>
                      <a:ea typeface="仿宋"/>
                      <a:cs typeface="仿宋"/>
                    </a:rPr>
                    <a:t>“</a:t>
                  </a:r>
                  <a:r>
                    <a:rPr lang="en-US" altLang="zh-CN" sz="1200" b="1" dirty="0" smtClean="0">
                      <a:latin typeface="仿宋"/>
                      <a:ea typeface="仿宋"/>
                      <a:cs typeface="仿宋"/>
                    </a:rPr>
                    <a:t>Net </a:t>
                  </a:r>
                  <a:r>
                    <a:rPr lang="en-US" altLang="zh-CN" sz="1200" b="1" dirty="0">
                      <a:latin typeface="仿宋"/>
                      <a:ea typeface="仿宋"/>
                      <a:cs typeface="仿宋"/>
                    </a:rPr>
                    <a:t>market value pricing method</a:t>
                  </a:r>
                  <a:r>
                    <a:rPr lang="zh-CN" altLang="en-US" sz="1200" b="1" dirty="0">
                      <a:latin typeface="仿宋"/>
                      <a:ea typeface="仿宋"/>
                      <a:cs typeface="仿宋"/>
                    </a:rPr>
                    <a:t>”</a:t>
                  </a:r>
                </a:p>
              </p:txBody>
            </p:sp>
          </p:grpSp>
          <p:sp>
            <p:nvSpPr>
              <p:cNvPr id="35854" name="矩形 1"/>
              <p:cNvSpPr>
                <a:spLocks noChangeArrowheads="1"/>
              </p:cNvSpPr>
              <p:nvPr/>
            </p:nvSpPr>
            <p:spPr bwMode="auto">
              <a:xfrm>
                <a:off x="6012079" y="2301599"/>
                <a:ext cx="1727464" cy="646133"/>
              </a:xfrm>
              <a:prstGeom prst="rect">
                <a:avLst/>
              </a:prstGeom>
              <a:noFill/>
              <a:ln w="9525">
                <a:noFill/>
                <a:miter lim="800000"/>
                <a:headEnd/>
                <a:tailEnd/>
              </a:ln>
            </p:spPr>
            <p:txBody>
              <a:bodyPr wrap="square">
                <a:spAutoFit/>
              </a:bodyPr>
              <a:lstStyle/>
              <a:p>
                <a:pPr algn="ctr"/>
                <a:r>
                  <a:rPr lang="en-US" altLang="zh-CN" sz="1200" b="1" dirty="0">
                    <a:latin typeface="仿宋"/>
                    <a:ea typeface="仿宋"/>
                    <a:cs typeface="仿宋"/>
                  </a:rPr>
                  <a:t>Sorting out price relations; </a:t>
                </a:r>
                <a:r>
                  <a:rPr lang="en-US" altLang="zh-CN" sz="1200" b="1" dirty="0" smtClean="0">
                    <a:latin typeface="仿宋"/>
                    <a:ea typeface="仿宋"/>
                    <a:cs typeface="仿宋"/>
                  </a:rPr>
                  <a:t>Building </a:t>
                </a:r>
                <a:r>
                  <a:rPr lang="en-US" altLang="zh-CN" sz="1200" b="1" dirty="0">
                    <a:latin typeface="仿宋"/>
                    <a:ea typeface="仿宋"/>
                    <a:cs typeface="仿宋"/>
                  </a:rPr>
                  <a:t>a </a:t>
                </a:r>
                <a:r>
                  <a:rPr lang="en-US" altLang="zh-CN" sz="1200" b="1" dirty="0" smtClean="0">
                    <a:latin typeface="仿宋"/>
                    <a:ea typeface="仿宋"/>
                    <a:cs typeface="仿宋"/>
                  </a:rPr>
                  <a:t>linking </a:t>
                </a:r>
                <a:r>
                  <a:rPr lang="en-US" altLang="zh-CN" sz="1200" b="1" dirty="0">
                    <a:latin typeface="仿宋"/>
                    <a:ea typeface="仿宋"/>
                    <a:cs typeface="仿宋"/>
                  </a:rPr>
                  <a:t>system</a:t>
                </a:r>
              </a:p>
            </p:txBody>
          </p:sp>
          <p:sp>
            <p:nvSpPr>
              <p:cNvPr id="35855" name="TextBox 34"/>
              <p:cNvSpPr txBox="1">
                <a:spLocks noChangeArrowheads="1"/>
              </p:cNvSpPr>
              <p:nvPr/>
            </p:nvSpPr>
            <p:spPr bwMode="auto">
              <a:xfrm>
                <a:off x="4429124" y="3708452"/>
                <a:ext cx="2071702" cy="1015352"/>
              </a:xfrm>
              <a:prstGeom prst="rect">
                <a:avLst/>
              </a:prstGeom>
              <a:noFill/>
              <a:ln w="9525">
                <a:noFill/>
                <a:miter lim="800000"/>
                <a:headEnd/>
                <a:tailEnd/>
              </a:ln>
            </p:spPr>
            <p:txBody>
              <a:bodyPr>
                <a:spAutoFit/>
              </a:bodyPr>
              <a:lstStyle/>
              <a:p>
                <a:r>
                  <a:rPr lang="en-US" altLang="zh-CN" sz="1200" i="1" dirty="0">
                    <a:latin typeface="仿宋"/>
                    <a:ea typeface="仿宋"/>
                    <a:cs typeface="仿宋"/>
                  </a:rPr>
                  <a:t>International gas market </a:t>
                </a:r>
                <a:r>
                  <a:rPr lang="en-US" altLang="zh-CN" sz="1200" i="1" dirty="0" smtClean="0">
                    <a:latin typeface="仿宋"/>
                    <a:ea typeface="仿宋"/>
                    <a:cs typeface="仿宋"/>
                  </a:rPr>
                  <a:t>keeping </a:t>
                </a:r>
                <a:r>
                  <a:rPr lang="en-US" altLang="zh-CN" sz="1200" i="1" dirty="0">
                    <a:latin typeface="仿宋"/>
                    <a:ea typeface="仿宋"/>
                    <a:cs typeface="仿宋"/>
                  </a:rPr>
                  <a:t>integrating;</a:t>
                </a:r>
              </a:p>
              <a:p>
                <a:r>
                  <a:rPr lang="en-US" altLang="zh-CN" sz="1200" i="1" dirty="0">
                    <a:latin typeface="仿宋"/>
                    <a:ea typeface="仿宋"/>
                    <a:cs typeface="仿宋"/>
                  </a:rPr>
                  <a:t>China’s relative weak pricing power;</a:t>
                </a:r>
              </a:p>
              <a:p>
                <a:r>
                  <a:rPr lang="en-US" altLang="zh-CN" sz="1200" i="1" dirty="0" smtClean="0">
                    <a:latin typeface="仿宋"/>
                    <a:ea typeface="仿宋"/>
                    <a:cs typeface="仿宋"/>
                  </a:rPr>
                  <a:t>Distorted</a:t>
                </a:r>
                <a:r>
                  <a:rPr lang="zh-CN" altLang="en-US" sz="1200" i="1" dirty="0" smtClean="0">
                    <a:latin typeface="仿宋"/>
                    <a:ea typeface="仿宋"/>
                    <a:cs typeface="仿宋"/>
                  </a:rPr>
                  <a:t> </a:t>
                </a:r>
                <a:r>
                  <a:rPr lang="en-US" altLang="zh-CN" sz="1200" i="1" dirty="0">
                    <a:latin typeface="仿宋"/>
                    <a:ea typeface="仿宋"/>
                    <a:cs typeface="仿宋"/>
                  </a:rPr>
                  <a:t>m</a:t>
                </a:r>
                <a:r>
                  <a:rPr lang="en-US" altLang="zh-CN" sz="1200" i="1" dirty="0" smtClean="0">
                    <a:latin typeface="仿宋"/>
                    <a:ea typeface="仿宋"/>
                    <a:cs typeface="仿宋"/>
                  </a:rPr>
                  <a:t>arket price</a:t>
                </a:r>
                <a:endParaRPr lang="zh-CN" altLang="en-US" sz="1200" i="1" dirty="0">
                  <a:latin typeface="仿宋"/>
                  <a:ea typeface="仿宋"/>
                  <a:cs typeface="仿宋"/>
                </a:endParaRPr>
              </a:p>
            </p:txBody>
          </p:sp>
        </p:grpSp>
        <p:sp>
          <p:nvSpPr>
            <p:cNvPr id="45" name="等腰三角形 44"/>
            <p:cNvSpPr/>
            <p:nvPr/>
          </p:nvSpPr>
          <p:spPr>
            <a:xfrm>
              <a:off x="4409062" y="2680254"/>
              <a:ext cx="100009" cy="92047"/>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5851" name="TextBox 45"/>
            <p:cNvSpPr txBox="1">
              <a:spLocks noChangeArrowheads="1"/>
            </p:cNvSpPr>
            <p:nvPr/>
          </p:nvSpPr>
          <p:spPr bwMode="auto">
            <a:xfrm>
              <a:off x="3848321" y="1270213"/>
              <a:ext cx="1121480" cy="553828"/>
            </a:xfrm>
            <a:prstGeom prst="rect">
              <a:avLst/>
            </a:prstGeom>
            <a:noFill/>
            <a:ln w="9525">
              <a:noFill/>
              <a:miter lim="800000"/>
              <a:headEnd/>
              <a:tailEnd/>
            </a:ln>
          </p:spPr>
          <p:txBody>
            <a:bodyPr>
              <a:spAutoFit/>
            </a:bodyPr>
            <a:lstStyle/>
            <a:p>
              <a:pPr algn="ctr"/>
              <a:r>
                <a:rPr lang="en-US" altLang="zh-CN" sz="1000" b="1" dirty="0">
                  <a:latin typeface="仿宋"/>
                  <a:ea typeface="仿宋"/>
                  <a:cs typeface="仿宋"/>
                </a:rPr>
                <a:t>LNG started; </a:t>
              </a:r>
            </a:p>
            <a:p>
              <a:pPr algn="ctr"/>
              <a:r>
                <a:rPr lang="en-US" altLang="zh-CN" sz="1000" b="1" dirty="0">
                  <a:latin typeface="仿宋"/>
                  <a:ea typeface="仿宋"/>
                  <a:cs typeface="仿宋"/>
                </a:rPr>
                <a:t>AP market pricing</a:t>
              </a:r>
              <a:endParaRPr lang="zh-CN" altLang="en-US" sz="1000" b="1" dirty="0">
                <a:latin typeface="仿宋"/>
                <a:ea typeface="仿宋"/>
                <a:cs typeface="仿宋"/>
              </a:endParaRPr>
            </a:p>
          </p:txBody>
        </p:sp>
        <p:cxnSp>
          <p:nvCxnSpPr>
            <p:cNvPr id="47" name="直接连接符 46"/>
            <p:cNvCxnSpPr/>
            <p:nvPr/>
          </p:nvCxnSpPr>
          <p:spPr>
            <a:xfrm>
              <a:off x="4458272" y="1866116"/>
              <a:ext cx="1588" cy="658611"/>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sp>
        <p:nvSpPr>
          <p:cNvPr id="41" name="等腰三角形 40"/>
          <p:cNvSpPr/>
          <p:nvPr/>
        </p:nvSpPr>
        <p:spPr>
          <a:xfrm>
            <a:off x="7739063" y="3049588"/>
            <a:ext cx="193675" cy="144462"/>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5844" name="TextBox 41"/>
          <p:cNvSpPr txBox="1">
            <a:spLocks noChangeArrowheads="1"/>
          </p:cNvSpPr>
          <p:nvPr/>
        </p:nvSpPr>
        <p:spPr bwMode="auto">
          <a:xfrm>
            <a:off x="7500938" y="3219450"/>
            <a:ext cx="863600" cy="369888"/>
          </a:xfrm>
          <a:prstGeom prst="rect">
            <a:avLst/>
          </a:prstGeom>
          <a:noFill/>
          <a:ln w="9525">
            <a:noFill/>
            <a:miter lim="800000"/>
            <a:headEnd/>
            <a:tailEnd/>
          </a:ln>
        </p:spPr>
        <p:txBody>
          <a:bodyPr>
            <a:spAutoFit/>
          </a:bodyPr>
          <a:lstStyle/>
          <a:p>
            <a:r>
              <a:rPr lang="en-US" altLang="zh-CN">
                <a:cs typeface="Arial" charset="0"/>
              </a:rPr>
              <a:t>2015</a:t>
            </a:r>
            <a:endParaRPr lang="zh-CN" altLang="en-US">
              <a:cs typeface="Arial" charset="0"/>
            </a:endParaRPr>
          </a:p>
        </p:txBody>
      </p:sp>
      <p:cxnSp>
        <p:nvCxnSpPr>
          <p:cNvPr id="43" name="直接连接符 42"/>
          <p:cNvCxnSpPr/>
          <p:nvPr/>
        </p:nvCxnSpPr>
        <p:spPr>
          <a:xfrm>
            <a:off x="7812088" y="2049463"/>
            <a:ext cx="0" cy="88423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35846" name="矩形 47"/>
          <p:cNvSpPr>
            <a:spLocks noChangeArrowheads="1"/>
          </p:cNvSpPr>
          <p:nvPr/>
        </p:nvSpPr>
        <p:spPr bwMode="auto">
          <a:xfrm>
            <a:off x="7739063" y="1632842"/>
            <a:ext cx="1404937" cy="1384995"/>
          </a:xfrm>
          <a:prstGeom prst="rect">
            <a:avLst/>
          </a:prstGeom>
          <a:noFill/>
          <a:ln w="9525">
            <a:noFill/>
            <a:miter lim="800000"/>
            <a:headEnd/>
            <a:tailEnd/>
          </a:ln>
        </p:spPr>
        <p:txBody>
          <a:bodyPr>
            <a:spAutoFit/>
          </a:bodyPr>
          <a:lstStyle/>
          <a:p>
            <a:pPr algn="ctr"/>
            <a:r>
              <a:rPr lang="en-US" altLang="zh-CN" sz="1200" b="1" dirty="0" smtClean="0">
                <a:latin typeface="仿宋"/>
                <a:ea typeface="仿宋"/>
                <a:cs typeface="仿宋"/>
              </a:rPr>
              <a:t>Direct </a:t>
            </a:r>
            <a:r>
              <a:rPr lang="en-US" altLang="zh-CN" sz="1200" b="1" dirty="0">
                <a:latin typeface="仿宋"/>
                <a:ea typeface="仿宋"/>
                <a:cs typeface="仿宋"/>
              </a:rPr>
              <a:t>gas purchasing price pilots for </a:t>
            </a:r>
            <a:r>
              <a:rPr lang="en-US" altLang="zh-CN" sz="1200" b="1" dirty="0" smtClean="0">
                <a:latin typeface="仿宋"/>
                <a:ea typeface="仿宋"/>
                <a:cs typeface="仿宋"/>
              </a:rPr>
              <a:t>key clients, Formulating </a:t>
            </a:r>
            <a:r>
              <a:rPr lang="en-US" altLang="zh-CN" sz="1200" b="1" dirty="0">
                <a:latin typeface="仿宋"/>
                <a:ea typeface="仿宋"/>
                <a:cs typeface="仿宋"/>
              </a:rPr>
              <a:t>overall reform proposal</a:t>
            </a:r>
            <a:endParaRPr lang="zh-CN" altLang="en-US" sz="1200" b="1" dirty="0">
              <a:latin typeface="仿宋"/>
              <a:ea typeface="仿宋"/>
              <a:cs typeface="仿宋"/>
            </a:endParaRPr>
          </a:p>
        </p:txBody>
      </p:sp>
      <p:sp>
        <p:nvSpPr>
          <p:cNvPr id="35847" name="TextBox 48"/>
          <p:cNvSpPr txBox="1">
            <a:spLocks noChangeArrowheads="1"/>
          </p:cNvSpPr>
          <p:nvPr/>
        </p:nvSpPr>
        <p:spPr bwMode="auto">
          <a:xfrm>
            <a:off x="6610350" y="3714750"/>
            <a:ext cx="2533650" cy="1938338"/>
          </a:xfrm>
          <a:prstGeom prst="rect">
            <a:avLst/>
          </a:prstGeom>
          <a:noFill/>
          <a:ln w="9525">
            <a:noFill/>
            <a:miter lim="800000"/>
            <a:headEnd/>
            <a:tailEnd/>
          </a:ln>
        </p:spPr>
        <p:txBody>
          <a:bodyPr>
            <a:spAutoFit/>
          </a:bodyPr>
          <a:lstStyle/>
          <a:p>
            <a:r>
              <a:rPr lang="en-US" altLang="zh-CN" sz="1200" i="1" dirty="0">
                <a:latin typeface="仿宋"/>
                <a:ea typeface="仿宋"/>
                <a:cs typeface="仿宋"/>
              </a:rPr>
              <a:t>Linked mechanism of gas pricing</a:t>
            </a:r>
            <a:endParaRPr lang="zh-CN" altLang="en-US" sz="1200" dirty="0">
              <a:latin typeface="仿宋"/>
              <a:ea typeface="仿宋"/>
              <a:cs typeface="仿宋"/>
            </a:endParaRPr>
          </a:p>
          <a:p>
            <a:r>
              <a:rPr lang="en-US" altLang="zh-CN" sz="1200" i="1" dirty="0">
                <a:latin typeface="仿宋"/>
                <a:ea typeface="仿宋"/>
                <a:cs typeface="仿宋"/>
              </a:rPr>
              <a:t>High price hindering development</a:t>
            </a:r>
          </a:p>
          <a:p>
            <a:r>
              <a:rPr lang="en-US" altLang="zh-CN" sz="1200" i="1" dirty="0">
                <a:latin typeface="仿宋"/>
                <a:ea typeface="仿宋"/>
                <a:cs typeface="仿宋"/>
              </a:rPr>
              <a:t>Monopoly of governmental grid hindering efficient allocation of resources</a:t>
            </a:r>
          </a:p>
          <a:p>
            <a:r>
              <a:rPr lang="en-US" altLang="zh-CN" sz="1200" i="1" dirty="0">
                <a:latin typeface="仿宋"/>
                <a:ea typeface="仿宋"/>
                <a:cs typeface="仿宋"/>
              </a:rPr>
              <a:t>Weak gaming power in terms of pricing, international price acceptor</a:t>
            </a:r>
            <a:endParaRPr lang="zh-CN" altLang="en-US" sz="1200" i="1" dirty="0">
              <a:latin typeface="仿宋"/>
              <a:ea typeface="仿宋"/>
              <a:cs typeface="仿宋"/>
            </a:endParaRPr>
          </a:p>
        </p:txBody>
      </p:sp>
      <p:sp>
        <p:nvSpPr>
          <p:cNvPr id="44" name="标题 33"/>
          <p:cNvSpPr>
            <a:spLocks noGrp="1"/>
          </p:cNvSpPr>
          <p:nvPr>
            <p:ph type="title"/>
          </p:nvPr>
        </p:nvSpPr>
        <p:spPr>
          <a:xfrm>
            <a:off x="212725" y="146050"/>
            <a:ext cx="7488238" cy="720725"/>
          </a:xfrm>
        </p:spPr>
        <p:txBody>
          <a:bodyPr/>
          <a:lstStyle/>
          <a:p>
            <a:r>
              <a:rPr lang="en-US" altLang="zh-CN" sz="2800" b="1" dirty="0"/>
              <a:t>Roadmap of China’s R</a:t>
            </a:r>
            <a:r>
              <a:rPr lang="en-US" altLang="zh-CN" sz="2800" b="1" dirty="0" smtClean="0"/>
              <a:t>eform </a:t>
            </a:r>
            <a:r>
              <a:rPr lang="en-US" altLang="zh-CN" sz="2800" b="1" dirty="0"/>
              <a:t>towards </a:t>
            </a:r>
            <a:r>
              <a:rPr lang="en-US" altLang="zh-CN" sz="2800" b="1" dirty="0" smtClean="0"/>
              <a:t>a Market-oriented Energy Industry</a:t>
            </a:r>
            <a:endParaRPr lang="zh-CN" altLang="en-US" sz="28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43"/>
          <p:cNvSpPr txBox="1">
            <a:spLocks noChangeArrowheads="1"/>
          </p:cNvSpPr>
          <p:nvPr/>
        </p:nvSpPr>
        <p:spPr bwMode="auto">
          <a:xfrm>
            <a:off x="204788" y="1062038"/>
            <a:ext cx="1581150" cy="523875"/>
          </a:xfrm>
          <a:prstGeom prst="rect">
            <a:avLst/>
          </a:prstGeom>
          <a:noFill/>
          <a:ln w="9525">
            <a:noFill/>
            <a:miter lim="800000"/>
            <a:headEnd/>
            <a:tailEnd/>
          </a:ln>
        </p:spPr>
        <p:txBody>
          <a:bodyPr>
            <a:spAutoFit/>
          </a:bodyPr>
          <a:lstStyle/>
          <a:p>
            <a:r>
              <a:rPr lang="en-US" altLang="zh-CN" sz="2800" b="1"/>
              <a:t>Power</a:t>
            </a:r>
            <a:endParaRPr lang="zh-CN" altLang="en-US" sz="2800" b="1"/>
          </a:p>
        </p:txBody>
      </p:sp>
      <p:grpSp>
        <p:nvGrpSpPr>
          <p:cNvPr id="36866" name="组合 3"/>
          <p:cNvGrpSpPr>
            <a:grpSpLocks/>
          </p:cNvGrpSpPr>
          <p:nvPr/>
        </p:nvGrpSpPr>
        <p:grpSpPr bwMode="auto">
          <a:xfrm>
            <a:off x="-115888" y="2532063"/>
            <a:ext cx="9259888" cy="3473924"/>
            <a:chOff x="180076" y="1628800"/>
            <a:chExt cx="9260233" cy="3474097"/>
          </a:xfrm>
        </p:grpSpPr>
        <p:grpSp>
          <p:nvGrpSpPr>
            <p:cNvPr id="36885" name="组合 2"/>
            <p:cNvGrpSpPr>
              <a:grpSpLocks/>
            </p:cNvGrpSpPr>
            <p:nvPr/>
          </p:nvGrpSpPr>
          <p:grpSpPr bwMode="auto">
            <a:xfrm>
              <a:off x="180076" y="1628800"/>
              <a:ext cx="8856993" cy="2544616"/>
              <a:chOff x="180076" y="1988840"/>
              <a:chExt cx="8856993" cy="2544616"/>
            </a:xfrm>
          </p:grpSpPr>
          <p:grpSp>
            <p:nvGrpSpPr>
              <p:cNvPr id="36887" name="组合 40"/>
              <p:cNvGrpSpPr>
                <a:grpSpLocks/>
              </p:cNvGrpSpPr>
              <p:nvPr/>
            </p:nvGrpSpPr>
            <p:grpSpPr bwMode="auto">
              <a:xfrm>
                <a:off x="180076" y="1988840"/>
                <a:ext cx="8856993" cy="2544616"/>
                <a:chOff x="180076" y="534166"/>
                <a:chExt cx="8856993" cy="2544616"/>
              </a:xfrm>
            </p:grpSpPr>
            <p:grpSp>
              <p:nvGrpSpPr>
                <p:cNvPr id="36889" name="组合 33"/>
                <p:cNvGrpSpPr>
                  <a:grpSpLocks/>
                </p:cNvGrpSpPr>
                <p:nvPr/>
              </p:nvGrpSpPr>
              <p:grpSpPr bwMode="auto">
                <a:xfrm>
                  <a:off x="180076" y="534166"/>
                  <a:ext cx="8856993" cy="2544616"/>
                  <a:chOff x="555114" y="534166"/>
                  <a:chExt cx="8856993" cy="2544616"/>
                </a:xfrm>
              </p:grpSpPr>
              <p:cxnSp>
                <p:nvCxnSpPr>
                  <p:cNvPr id="5" name="直接箭头连接符 4"/>
                  <p:cNvCxnSpPr/>
                  <p:nvPr/>
                </p:nvCxnSpPr>
                <p:spPr>
                  <a:xfrm>
                    <a:off x="683707" y="1556567"/>
                    <a:ext cx="8728400" cy="0"/>
                  </a:xfrm>
                  <a:prstGeom prst="straightConnector1">
                    <a:avLst/>
                  </a:prstGeom>
                  <a:ln w="25400" cmpd="thickThin">
                    <a:round/>
                    <a:tailEnd type="arrow"/>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78514" y="777065"/>
                    <a:ext cx="962507" cy="769479"/>
                  </a:xfrm>
                  <a:prstGeom prst="rect">
                    <a:avLst/>
                  </a:prstGeom>
                  <a:noFill/>
                </p:spPr>
                <p:txBody>
                  <a:bodyPr wrap="square">
                    <a:spAutoFit/>
                  </a:bodyPr>
                  <a:lstStyle/>
                  <a:p>
                    <a:pPr algn="ctr">
                      <a:defRPr/>
                    </a:pPr>
                    <a:r>
                      <a:rPr lang="en-US" altLang="zh-CN" sz="1100" b="1" dirty="0">
                        <a:latin typeface="仿宋" pitchFamily="49" charset="-122"/>
                        <a:ea typeface="仿宋" pitchFamily="49" charset="-122"/>
                      </a:rPr>
                      <a:t>Monopolized by the central government</a:t>
                    </a:r>
                    <a:endParaRPr lang="zh-CN" altLang="en-US" sz="1100" b="1" dirty="0">
                      <a:latin typeface="仿宋" pitchFamily="49" charset="-122"/>
                      <a:ea typeface="仿宋" pitchFamily="49" charset="-122"/>
                    </a:endParaRPr>
                  </a:p>
                </p:txBody>
              </p:sp>
              <p:grpSp>
                <p:nvGrpSpPr>
                  <p:cNvPr id="36894" name="组合 16"/>
                  <p:cNvGrpSpPr>
                    <a:grpSpLocks/>
                  </p:cNvGrpSpPr>
                  <p:nvPr/>
                </p:nvGrpSpPr>
                <p:grpSpPr bwMode="auto">
                  <a:xfrm>
                    <a:off x="1503478" y="534166"/>
                    <a:ext cx="864096" cy="1593468"/>
                    <a:chOff x="1503478" y="534166"/>
                    <a:chExt cx="864096" cy="1593468"/>
                  </a:xfrm>
                </p:grpSpPr>
                <p:grpSp>
                  <p:nvGrpSpPr>
                    <p:cNvPr id="36909" name="组合 10"/>
                    <p:cNvGrpSpPr>
                      <a:grpSpLocks/>
                    </p:cNvGrpSpPr>
                    <p:nvPr/>
                  </p:nvGrpSpPr>
                  <p:grpSpPr bwMode="auto">
                    <a:xfrm>
                      <a:off x="1740992" y="534166"/>
                      <a:ext cx="194534" cy="1195108"/>
                      <a:chOff x="1740992" y="534166"/>
                      <a:chExt cx="194534" cy="1195108"/>
                    </a:xfrm>
                  </p:grpSpPr>
                  <p:sp>
                    <p:nvSpPr>
                      <p:cNvPr id="6" name="等腰三角形 5"/>
                      <p:cNvSpPr/>
                      <p:nvPr/>
                    </p:nvSpPr>
                    <p:spPr>
                      <a:xfrm>
                        <a:off x="1741021" y="1585144"/>
                        <a:ext cx="195270" cy="144469"/>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9" name="直接连接符 8"/>
                      <p:cNvCxnSpPr/>
                      <p:nvPr/>
                    </p:nvCxnSpPr>
                    <p:spPr>
                      <a:xfrm>
                        <a:off x="1836274" y="534166"/>
                        <a:ext cx="0" cy="884281"/>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sp>
                  <p:nvSpPr>
                    <p:cNvPr id="36910" name="TextBox 9"/>
                    <p:cNvSpPr txBox="1">
                      <a:spLocks noChangeArrowheads="1"/>
                    </p:cNvSpPr>
                    <p:nvPr/>
                  </p:nvSpPr>
                  <p:spPr bwMode="auto">
                    <a:xfrm>
                      <a:off x="1503478" y="1758302"/>
                      <a:ext cx="864096" cy="369332"/>
                    </a:xfrm>
                    <a:prstGeom prst="rect">
                      <a:avLst/>
                    </a:prstGeom>
                    <a:noFill/>
                    <a:ln w="9525">
                      <a:noFill/>
                      <a:miter lim="800000"/>
                      <a:headEnd/>
                      <a:tailEnd/>
                    </a:ln>
                  </p:spPr>
                  <p:txBody>
                    <a:bodyPr>
                      <a:spAutoFit/>
                    </a:bodyPr>
                    <a:lstStyle/>
                    <a:p>
                      <a:r>
                        <a:rPr lang="en-US" altLang="zh-CN">
                          <a:cs typeface="Arial" charset="0"/>
                        </a:rPr>
                        <a:t>1979</a:t>
                      </a:r>
                      <a:endParaRPr lang="zh-CN" altLang="en-US">
                        <a:cs typeface="Arial" charset="0"/>
                      </a:endParaRPr>
                    </a:p>
                  </p:txBody>
                </p:sp>
              </p:grpSp>
              <p:grpSp>
                <p:nvGrpSpPr>
                  <p:cNvPr id="36895" name="组合 15"/>
                  <p:cNvGrpSpPr>
                    <a:grpSpLocks/>
                  </p:cNvGrpSpPr>
                  <p:nvPr/>
                </p:nvGrpSpPr>
                <p:grpSpPr bwMode="auto">
                  <a:xfrm>
                    <a:off x="2971074" y="550754"/>
                    <a:ext cx="864096" cy="1578954"/>
                    <a:chOff x="2033566" y="548680"/>
                    <a:chExt cx="864096" cy="1578954"/>
                  </a:xfrm>
                </p:grpSpPr>
                <p:grpSp>
                  <p:nvGrpSpPr>
                    <p:cNvPr id="36905" name="组合 11"/>
                    <p:cNvGrpSpPr>
                      <a:grpSpLocks/>
                    </p:cNvGrpSpPr>
                    <p:nvPr/>
                  </p:nvGrpSpPr>
                  <p:grpSpPr bwMode="auto">
                    <a:xfrm>
                      <a:off x="2303174" y="548680"/>
                      <a:ext cx="194534" cy="1195108"/>
                      <a:chOff x="-145098" y="534166"/>
                      <a:chExt cx="194534" cy="1195108"/>
                    </a:xfrm>
                  </p:grpSpPr>
                  <p:sp>
                    <p:nvSpPr>
                      <p:cNvPr id="13" name="等腰三角形 12"/>
                      <p:cNvSpPr/>
                      <p:nvPr/>
                    </p:nvSpPr>
                    <p:spPr>
                      <a:xfrm>
                        <a:off x="-144515" y="1584432"/>
                        <a:ext cx="193682" cy="144469"/>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4" name="直接连接符 13"/>
                      <p:cNvCxnSpPr/>
                      <p:nvPr/>
                    </p:nvCxnSpPr>
                    <p:spPr>
                      <a:xfrm>
                        <a:off x="-49262" y="533454"/>
                        <a:ext cx="0" cy="884281"/>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sp>
                  <p:nvSpPr>
                    <p:cNvPr id="36906" name="TextBox 14"/>
                    <p:cNvSpPr txBox="1">
                      <a:spLocks noChangeArrowheads="1"/>
                    </p:cNvSpPr>
                    <p:nvPr/>
                  </p:nvSpPr>
                  <p:spPr bwMode="auto">
                    <a:xfrm>
                      <a:off x="2033566" y="1758302"/>
                      <a:ext cx="864096" cy="369332"/>
                    </a:xfrm>
                    <a:prstGeom prst="rect">
                      <a:avLst/>
                    </a:prstGeom>
                    <a:noFill/>
                    <a:ln w="9525">
                      <a:noFill/>
                      <a:miter lim="800000"/>
                      <a:headEnd/>
                      <a:tailEnd/>
                    </a:ln>
                  </p:spPr>
                  <p:txBody>
                    <a:bodyPr>
                      <a:spAutoFit/>
                    </a:bodyPr>
                    <a:lstStyle/>
                    <a:p>
                      <a:r>
                        <a:rPr lang="en-US" altLang="zh-CN">
                          <a:cs typeface="Arial" charset="0"/>
                        </a:rPr>
                        <a:t>1985</a:t>
                      </a:r>
                      <a:endParaRPr lang="zh-CN" altLang="en-US">
                        <a:cs typeface="Arial" charset="0"/>
                      </a:endParaRPr>
                    </a:p>
                  </p:txBody>
                </p:sp>
              </p:grpSp>
              <p:grpSp>
                <p:nvGrpSpPr>
                  <p:cNvPr id="36896" name="组合 17"/>
                  <p:cNvGrpSpPr>
                    <a:grpSpLocks/>
                  </p:cNvGrpSpPr>
                  <p:nvPr/>
                </p:nvGrpSpPr>
                <p:grpSpPr bwMode="auto">
                  <a:xfrm>
                    <a:off x="4181048" y="617801"/>
                    <a:ext cx="864096" cy="1480805"/>
                    <a:chOff x="1531266" y="617801"/>
                    <a:chExt cx="864096" cy="1480805"/>
                  </a:xfrm>
                </p:grpSpPr>
                <p:grpSp>
                  <p:nvGrpSpPr>
                    <p:cNvPr id="36901" name="组合 18"/>
                    <p:cNvGrpSpPr>
                      <a:grpSpLocks/>
                    </p:cNvGrpSpPr>
                    <p:nvPr/>
                  </p:nvGrpSpPr>
                  <p:grpSpPr bwMode="auto">
                    <a:xfrm>
                      <a:off x="1848623" y="617801"/>
                      <a:ext cx="194534" cy="1076631"/>
                      <a:chOff x="-599649" y="603287"/>
                      <a:chExt cx="194534" cy="1076631"/>
                    </a:xfrm>
                  </p:grpSpPr>
                  <p:sp>
                    <p:nvSpPr>
                      <p:cNvPr id="21" name="等腰三角形 20"/>
                      <p:cNvSpPr/>
                      <p:nvPr/>
                    </p:nvSpPr>
                    <p:spPr>
                      <a:xfrm>
                        <a:off x="-599442" y="1535703"/>
                        <a:ext cx="193682" cy="144469"/>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22" name="直接连接符 21"/>
                      <p:cNvCxnSpPr/>
                      <p:nvPr/>
                    </p:nvCxnSpPr>
                    <p:spPr>
                      <a:xfrm>
                        <a:off x="-491488" y="603793"/>
                        <a:ext cx="0" cy="884282"/>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sp>
                  <p:nvSpPr>
                    <p:cNvPr id="36902" name="TextBox 19"/>
                    <p:cNvSpPr txBox="1">
                      <a:spLocks noChangeArrowheads="1"/>
                    </p:cNvSpPr>
                    <p:nvPr/>
                  </p:nvSpPr>
                  <p:spPr bwMode="auto">
                    <a:xfrm>
                      <a:off x="1531266" y="1729274"/>
                      <a:ext cx="864096" cy="369332"/>
                    </a:xfrm>
                    <a:prstGeom prst="rect">
                      <a:avLst/>
                    </a:prstGeom>
                    <a:noFill/>
                    <a:ln w="9525">
                      <a:noFill/>
                      <a:miter lim="800000"/>
                      <a:headEnd/>
                      <a:tailEnd/>
                    </a:ln>
                  </p:spPr>
                  <p:txBody>
                    <a:bodyPr>
                      <a:spAutoFit/>
                    </a:bodyPr>
                    <a:lstStyle/>
                    <a:p>
                      <a:r>
                        <a:rPr lang="en-US" altLang="zh-CN">
                          <a:cs typeface="Arial" charset="0"/>
                        </a:rPr>
                        <a:t>1998</a:t>
                      </a:r>
                      <a:endParaRPr lang="zh-CN" altLang="en-US">
                        <a:cs typeface="Arial" charset="0"/>
                      </a:endParaRPr>
                    </a:p>
                  </p:txBody>
                </p:sp>
              </p:grpSp>
              <p:sp>
                <p:nvSpPr>
                  <p:cNvPr id="36897" name="TextBox 22"/>
                  <p:cNvSpPr txBox="1">
                    <a:spLocks noChangeArrowheads="1"/>
                  </p:cNvSpPr>
                  <p:nvPr/>
                </p:nvSpPr>
                <p:spPr bwMode="auto">
                  <a:xfrm>
                    <a:off x="555114" y="2247784"/>
                    <a:ext cx="1273042" cy="461688"/>
                  </a:xfrm>
                  <a:prstGeom prst="rect">
                    <a:avLst/>
                  </a:prstGeom>
                  <a:noFill/>
                  <a:ln w="9525">
                    <a:noFill/>
                    <a:miter lim="800000"/>
                    <a:headEnd/>
                    <a:tailEnd/>
                  </a:ln>
                </p:spPr>
                <p:txBody>
                  <a:bodyPr>
                    <a:spAutoFit/>
                  </a:bodyPr>
                  <a:lstStyle/>
                  <a:p>
                    <a:pPr algn="ctr"/>
                    <a:r>
                      <a:rPr lang="en-US" altLang="zh-CN" sz="1200" i="1" dirty="0">
                        <a:latin typeface="仿宋"/>
                        <a:ea typeface="仿宋"/>
                        <a:cs typeface="仿宋"/>
                      </a:rPr>
                      <a:t>Planned economy</a:t>
                    </a:r>
                    <a:endParaRPr lang="zh-CN" altLang="en-US" sz="1200" i="1" dirty="0">
                      <a:latin typeface="仿宋"/>
                      <a:ea typeface="仿宋"/>
                      <a:cs typeface="仿宋"/>
                    </a:endParaRPr>
                  </a:p>
                </p:txBody>
              </p:sp>
              <p:sp>
                <p:nvSpPr>
                  <p:cNvPr id="36898" name="TextBox 23"/>
                  <p:cNvSpPr txBox="1">
                    <a:spLocks noChangeArrowheads="1"/>
                  </p:cNvSpPr>
                  <p:nvPr/>
                </p:nvSpPr>
                <p:spPr bwMode="auto">
                  <a:xfrm>
                    <a:off x="1853911" y="783923"/>
                    <a:ext cx="1482267" cy="600194"/>
                  </a:xfrm>
                  <a:prstGeom prst="rect">
                    <a:avLst/>
                  </a:prstGeom>
                  <a:noFill/>
                  <a:ln w="9525">
                    <a:noFill/>
                    <a:miter lim="800000"/>
                    <a:headEnd/>
                    <a:tailEnd/>
                  </a:ln>
                </p:spPr>
                <p:txBody>
                  <a:bodyPr>
                    <a:spAutoFit/>
                  </a:bodyPr>
                  <a:lstStyle/>
                  <a:p>
                    <a:pPr algn="ctr"/>
                    <a:r>
                      <a:rPr lang="en-US" altLang="zh-CN" sz="1100" b="1" dirty="0">
                        <a:latin typeface="仿宋"/>
                        <a:ea typeface="仿宋"/>
                        <a:cs typeface="仿宋"/>
                      </a:rPr>
                      <a:t>Starting phase; </a:t>
                    </a:r>
                    <a:r>
                      <a:rPr lang="en-US" altLang="zh-CN" sz="1100" b="1" dirty="0" smtClean="0">
                        <a:latin typeface="仿宋"/>
                        <a:ea typeface="仿宋"/>
                        <a:cs typeface="仿宋"/>
                      </a:rPr>
                      <a:t>Adjusting </a:t>
                    </a:r>
                    <a:r>
                      <a:rPr lang="en-US" altLang="zh-CN" sz="1100" b="1" dirty="0">
                        <a:latin typeface="仿宋"/>
                        <a:ea typeface="仿宋"/>
                        <a:cs typeface="仿宋"/>
                      </a:rPr>
                      <a:t>price structure</a:t>
                    </a:r>
                  </a:p>
                </p:txBody>
              </p:sp>
              <p:sp>
                <p:nvSpPr>
                  <p:cNvPr id="36899" name="TextBox 25"/>
                  <p:cNvSpPr txBox="1">
                    <a:spLocks noChangeArrowheads="1"/>
                  </p:cNvSpPr>
                  <p:nvPr/>
                </p:nvSpPr>
                <p:spPr bwMode="auto">
                  <a:xfrm>
                    <a:off x="3255923" y="806809"/>
                    <a:ext cx="1399011" cy="769441"/>
                  </a:xfrm>
                  <a:prstGeom prst="rect">
                    <a:avLst/>
                  </a:prstGeom>
                  <a:noFill/>
                  <a:ln w="9525">
                    <a:noFill/>
                    <a:miter lim="800000"/>
                    <a:headEnd/>
                    <a:tailEnd/>
                  </a:ln>
                </p:spPr>
                <p:txBody>
                  <a:bodyPr>
                    <a:spAutoFit/>
                  </a:bodyPr>
                  <a:lstStyle/>
                  <a:p>
                    <a:pPr algn="ctr"/>
                    <a:r>
                      <a:rPr lang="en-US" altLang="zh-CN" sz="1100" b="1">
                        <a:latin typeface="仿宋"/>
                        <a:ea typeface="仿宋"/>
                        <a:cs typeface="仿宋"/>
                      </a:rPr>
                      <a:t>Multiple prices as set by individual power plants </a:t>
                    </a:r>
                  </a:p>
                </p:txBody>
              </p:sp>
              <p:sp>
                <p:nvSpPr>
                  <p:cNvPr id="36900" name="TextBox 28"/>
                  <p:cNvSpPr txBox="1">
                    <a:spLocks noChangeArrowheads="1"/>
                  </p:cNvSpPr>
                  <p:nvPr/>
                </p:nvSpPr>
                <p:spPr bwMode="auto">
                  <a:xfrm>
                    <a:off x="1738426" y="2247785"/>
                    <a:ext cx="1910114" cy="830997"/>
                  </a:xfrm>
                  <a:prstGeom prst="rect">
                    <a:avLst/>
                  </a:prstGeom>
                  <a:noFill/>
                  <a:ln w="9525">
                    <a:noFill/>
                    <a:miter lim="800000"/>
                    <a:headEnd/>
                    <a:tailEnd/>
                  </a:ln>
                </p:spPr>
                <p:txBody>
                  <a:bodyPr>
                    <a:spAutoFit/>
                  </a:bodyPr>
                  <a:lstStyle/>
                  <a:p>
                    <a:r>
                      <a:rPr lang="en-US" altLang="zh-CN" sz="1200" i="1" dirty="0">
                        <a:latin typeface="仿宋"/>
                        <a:ea typeface="仿宋"/>
                        <a:cs typeface="仿宋"/>
                      </a:rPr>
                      <a:t>Power industry lagging behind;</a:t>
                    </a:r>
                  </a:p>
                  <a:p>
                    <a:r>
                      <a:rPr lang="en-US" altLang="zh-CN" sz="1200" i="1" dirty="0">
                        <a:latin typeface="仿宋"/>
                        <a:ea typeface="仿宋"/>
                        <a:cs typeface="仿宋"/>
                      </a:rPr>
                      <a:t>Nationwide shortage of power</a:t>
                    </a:r>
                  </a:p>
                </p:txBody>
              </p:sp>
            </p:grpSp>
            <p:sp>
              <p:nvSpPr>
                <p:cNvPr id="36" name="等腰三角形 35"/>
                <p:cNvSpPr/>
                <p:nvPr/>
              </p:nvSpPr>
              <p:spPr>
                <a:xfrm>
                  <a:off x="8484598" y="1593081"/>
                  <a:ext cx="195270" cy="142882"/>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6891" name="TextBox 37"/>
                <p:cNvSpPr txBox="1">
                  <a:spLocks noChangeArrowheads="1"/>
                </p:cNvSpPr>
                <p:nvPr/>
              </p:nvSpPr>
              <p:spPr bwMode="auto">
                <a:xfrm>
                  <a:off x="7191434" y="1682096"/>
                  <a:ext cx="864096" cy="369332"/>
                </a:xfrm>
                <a:prstGeom prst="rect">
                  <a:avLst/>
                </a:prstGeom>
                <a:noFill/>
                <a:ln w="9525">
                  <a:noFill/>
                  <a:miter lim="800000"/>
                  <a:headEnd/>
                  <a:tailEnd/>
                </a:ln>
              </p:spPr>
              <p:txBody>
                <a:bodyPr>
                  <a:spAutoFit/>
                </a:bodyPr>
                <a:lstStyle/>
                <a:p>
                  <a:r>
                    <a:rPr lang="en-US" altLang="zh-CN">
                      <a:cs typeface="Arial" charset="0"/>
                    </a:rPr>
                    <a:t>2013</a:t>
                  </a:r>
                  <a:endParaRPr lang="zh-CN" altLang="en-US">
                    <a:cs typeface="Arial" charset="0"/>
                  </a:endParaRPr>
                </a:p>
              </p:txBody>
            </p:sp>
          </p:grpSp>
          <p:sp>
            <p:nvSpPr>
              <p:cNvPr id="36888" name="TextBox 34"/>
              <p:cNvSpPr txBox="1">
                <a:spLocks noChangeArrowheads="1"/>
              </p:cNvSpPr>
              <p:nvPr/>
            </p:nvSpPr>
            <p:spPr bwMode="auto">
              <a:xfrm>
                <a:off x="3260802" y="3708524"/>
                <a:ext cx="1942167" cy="646363"/>
              </a:xfrm>
              <a:prstGeom prst="rect">
                <a:avLst/>
              </a:prstGeom>
              <a:noFill/>
              <a:ln w="9525">
                <a:noFill/>
                <a:miter lim="800000"/>
                <a:headEnd/>
                <a:tailEnd/>
              </a:ln>
            </p:spPr>
            <p:txBody>
              <a:bodyPr>
                <a:spAutoFit/>
              </a:bodyPr>
              <a:lstStyle/>
              <a:p>
                <a:r>
                  <a:rPr lang="en-US" altLang="zh-CN" sz="1200" i="1" dirty="0">
                    <a:latin typeface="仿宋"/>
                    <a:ea typeface="仿宋"/>
                    <a:cs typeface="仿宋"/>
                  </a:rPr>
                  <a:t>Power price in disorder and increasing year by year</a:t>
                </a:r>
                <a:endParaRPr lang="zh-CN" altLang="en-US" sz="1200" i="1" dirty="0">
                  <a:latin typeface="仿宋"/>
                  <a:ea typeface="仿宋"/>
                  <a:cs typeface="仿宋"/>
                </a:endParaRPr>
              </a:p>
            </p:txBody>
          </p:sp>
        </p:grpSp>
        <p:sp>
          <p:nvSpPr>
            <p:cNvPr id="36886" name="TextBox 38"/>
            <p:cNvSpPr txBox="1">
              <a:spLocks noChangeArrowheads="1"/>
            </p:cNvSpPr>
            <p:nvPr/>
          </p:nvSpPr>
          <p:spPr bwMode="auto">
            <a:xfrm>
              <a:off x="7368639" y="3348484"/>
              <a:ext cx="2071670" cy="1754413"/>
            </a:xfrm>
            <a:prstGeom prst="rect">
              <a:avLst/>
            </a:prstGeom>
            <a:noFill/>
            <a:ln w="9525">
              <a:noFill/>
              <a:miter lim="800000"/>
              <a:headEnd/>
              <a:tailEnd/>
            </a:ln>
          </p:spPr>
          <p:txBody>
            <a:bodyPr>
              <a:spAutoFit/>
            </a:bodyPr>
            <a:lstStyle/>
            <a:p>
              <a:r>
                <a:rPr lang="en-US" altLang="zh-CN" sz="1200" i="1" dirty="0">
                  <a:latin typeface="仿宋"/>
                  <a:ea typeface="仿宋"/>
                  <a:cs typeface="仿宋"/>
                </a:rPr>
                <a:t>Severe competition between coal and power; I</a:t>
              </a:r>
              <a:r>
                <a:rPr lang="en-US" altLang="zh-CN" sz="1200" i="1" dirty="0" smtClean="0">
                  <a:latin typeface="仿宋"/>
                  <a:ea typeface="仿宋"/>
                  <a:cs typeface="仿宋"/>
                </a:rPr>
                <a:t>nefficiency </a:t>
              </a:r>
              <a:r>
                <a:rPr lang="en-US" altLang="zh-CN" sz="1200" i="1" dirty="0">
                  <a:latin typeface="仿宋"/>
                  <a:ea typeface="仿宋"/>
                  <a:cs typeface="仿宋"/>
                </a:rPr>
                <a:t>of the allocation of on-grid transmission resources; M</a:t>
              </a:r>
              <a:r>
                <a:rPr lang="en-US" altLang="zh-CN" sz="1200" i="1" dirty="0" smtClean="0">
                  <a:latin typeface="仿宋"/>
                  <a:ea typeface="仿宋"/>
                  <a:cs typeface="仿宋"/>
                </a:rPr>
                <a:t>argins </a:t>
              </a:r>
              <a:r>
                <a:rPr lang="en-US" altLang="zh-CN" sz="1200" i="1" dirty="0">
                  <a:latin typeface="仿宋"/>
                  <a:ea typeface="仿宋"/>
                  <a:cs typeface="仿宋"/>
                </a:rPr>
                <a:t>monopolized by the grid; </a:t>
              </a:r>
            </a:p>
            <a:p>
              <a:r>
                <a:rPr lang="en-US" altLang="zh-CN" sz="1200" i="1" dirty="0" smtClean="0">
                  <a:latin typeface="仿宋"/>
                  <a:ea typeface="仿宋"/>
                  <a:cs typeface="仿宋"/>
                </a:rPr>
                <a:t>The </a:t>
              </a:r>
              <a:r>
                <a:rPr lang="en-US" altLang="zh-CN" sz="1200" i="1" dirty="0">
                  <a:latin typeface="仿宋"/>
                  <a:ea typeface="仿宋"/>
                  <a:cs typeface="仿宋"/>
                </a:rPr>
                <a:t>demand party calling for better management</a:t>
              </a:r>
            </a:p>
          </p:txBody>
        </p:sp>
      </p:grpSp>
      <p:sp>
        <p:nvSpPr>
          <p:cNvPr id="36867" name="TextBox 41"/>
          <p:cNvSpPr txBox="1">
            <a:spLocks noChangeArrowheads="1"/>
          </p:cNvSpPr>
          <p:nvPr/>
        </p:nvSpPr>
        <p:spPr bwMode="auto">
          <a:xfrm>
            <a:off x="4321175" y="3678238"/>
            <a:ext cx="865188" cy="369887"/>
          </a:xfrm>
          <a:prstGeom prst="rect">
            <a:avLst/>
          </a:prstGeom>
          <a:noFill/>
          <a:ln w="9525">
            <a:noFill/>
            <a:miter lim="800000"/>
            <a:headEnd/>
            <a:tailEnd/>
          </a:ln>
        </p:spPr>
        <p:txBody>
          <a:bodyPr>
            <a:spAutoFit/>
          </a:bodyPr>
          <a:lstStyle/>
          <a:p>
            <a:r>
              <a:rPr lang="en-US" altLang="zh-CN">
                <a:cs typeface="Arial" charset="0"/>
              </a:rPr>
              <a:t>2001</a:t>
            </a:r>
            <a:endParaRPr lang="zh-CN" altLang="en-US">
              <a:cs typeface="Arial" charset="0"/>
            </a:endParaRPr>
          </a:p>
        </p:txBody>
      </p:sp>
      <p:sp>
        <p:nvSpPr>
          <p:cNvPr id="36868" name="TextBox 45"/>
          <p:cNvSpPr txBox="1">
            <a:spLocks noChangeArrowheads="1"/>
          </p:cNvSpPr>
          <p:nvPr/>
        </p:nvSpPr>
        <p:spPr bwMode="auto">
          <a:xfrm>
            <a:off x="5424488" y="3717925"/>
            <a:ext cx="863600" cy="369888"/>
          </a:xfrm>
          <a:prstGeom prst="rect">
            <a:avLst/>
          </a:prstGeom>
          <a:noFill/>
          <a:ln w="9525">
            <a:noFill/>
            <a:miter lim="800000"/>
            <a:headEnd/>
            <a:tailEnd/>
          </a:ln>
        </p:spPr>
        <p:txBody>
          <a:bodyPr>
            <a:spAutoFit/>
          </a:bodyPr>
          <a:lstStyle/>
          <a:p>
            <a:r>
              <a:rPr lang="en-US" altLang="zh-CN">
                <a:cs typeface="Arial" charset="0"/>
              </a:rPr>
              <a:t>2003</a:t>
            </a:r>
            <a:endParaRPr lang="zh-CN" altLang="en-US">
              <a:cs typeface="Arial" charset="0"/>
            </a:endParaRPr>
          </a:p>
        </p:txBody>
      </p:sp>
      <p:sp>
        <p:nvSpPr>
          <p:cNvPr id="36869" name="TextBox 46"/>
          <p:cNvSpPr txBox="1">
            <a:spLocks noChangeArrowheads="1"/>
          </p:cNvSpPr>
          <p:nvPr/>
        </p:nvSpPr>
        <p:spPr bwMode="auto">
          <a:xfrm>
            <a:off x="4000500" y="2714625"/>
            <a:ext cx="1149350" cy="246221"/>
          </a:xfrm>
          <a:prstGeom prst="rect">
            <a:avLst/>
          </a:prstGeom>
          <a:noFill/>
          <a:ln w="9525">
            <a:noFill/>
            <a:miter lim="800000"/>
            <a:headEnd/>
            <a:tailEnd/>
          </a:ln>
        </p:spPr>
        <p:txBody>
          <a:bodyPr wrap="square">
            <a:spAutoFit/>
          </a:bodyPr>
          <a:lstStyle/>
          <a:p>
            <a:pPr algn="ctr"/>
            <a:r>
              <a:rPr lang="en-US" altLang="zh-CN" sz="1000" b="1" dirty="0">
                <a:latin typeface="仿宋"/>
                <a:ea typeface="仿宋"/>
                <a:cs typeface="仿宋"/>
              </a:rPr>
              <a:t>Pilot reform;</a:t>
            </a:r>
            <a:endParaRPr lang="zh-CN" altLang="en-US" sz="1000" b="1" dirty="0">
              <a:latin typeface="仿宋"/>
              <a:ea typeface="仿宋"/>
              <a:cs typeface="仿宋"/>
            </a:endParaRPr>
          </a:p>
        </p:txBody>
      </p:sp>
      <p:sp>
        <p:nvSpPr>
          <p:cNvPr id="36870" name="TextBox 47"/>
          <p:cNvSpPr txBox="1">
            <a:spLocks noChangeArrowheads="1"/>
          </p:cNvSpPr>
          <p:nvPr/>
        </p:nvSpPr>
        <p:spPr bwMode="auto">
          <a:xfrm>
            <a:off x="4000500" y="2996952"/>
            <a:ext cx="1149350" cy="553998"/>
          </a:xfrm>
          <a:prstGeom prst="rect">
            <a:avLst/>
          </a:prstGeom>
          <a:noFill/>
          <a:ln w="9525">
            <a:noFill/>
            <a:miter lim="800000"/>
            <a:headEnd/>
            <a:tailEnd/>
          </a:ln>
        </p:spPr>
        <p:txBody>
          <a:bodyPr>
            <a:spAutoFit/>
          </a:bodyPr>
          <a:lstStyle/>
          <a:p>
            <a:pPr algn="ctr"/>
            <a:r>
              <a:rPr lang="en-US" altLang="zh-CN" sz="1000" b="1" dirty="0">
                <a:latin typeface="仿宋"/>
                <a:ea typeface="仿宋"/>
                <a:cs typeface="仿宋"/>
              </a:rPr>
              <a:t>Price competition to get on grid</a:t>
            </a:r>
            <a:endParaRPr lang="zh-CN" altLang="en-US" sz="1000" b="1" dirty="0">
              <a:latin typeface="仿宋"/>
              <a:ea typeface="仿宋"/>
              <a:cs typeface="仿宋"/>
            </a:endParaRPr>
          </a:p>
        </p:txBody>
      </p:sp>
      <p:sp>
        <p:nvSpPr>
          <p:cNvPr id="36871" name="TextBox 48"/>
          <p:cNvSpPr txBox="1">
            <a:spLocks noChangeArrowheads="1"/>
          </p:cNvSpPr>
          <p:nvPr/>
        </p:nvSpPr>
        <p:spPr bwMode="auto">
          <a:xfrm>
            <a:off x="5165725" y="2888587"/>
            <a:ext cx="846435" cy="507831"/>
          </a:xfrm>
          <a:prstGeom prst="rect">
            <a:avLst/>
          </a:prstGeom>
          <a:noFill/>
          <a:ln w="9525">
            <a:noFill/>
            <a:miter lim="800000"/>
            <a:headEnd/>
            <a:tailEnd/>
          </a:ln>
        </p:spPr>
        <p:txBody>
          <a:bodyPr wrap="square">
            <a:spAutoFit/>
          </a:bodyPr>
          <a:lstStyle/>
          <a:p>
            <a:pPr algn="ctr"/>
            <a:r>
              <a:rPr lang="en-US" altLang="zh-CN" sz="900" b="1" dirty="0">
                <a:latin typeface="仿宋"/>
                <a:ea typeface="仿宋"/>
                <a:cs typeface="仿宋"/>
              </a:rPr>
              <a:t>Separating plants and grids</a:t>
            </a:r>
            <a:endParaRPr lang="zh-CN" altLang="en-US" sz="900" b="1" dirty="0">
              <a:latin typeface="仿宋"/>
              <a:ea typeface="仿宋"/>
              <a:cs typeface="仿宋"/>
            </a:endParaRPr>
          </a:p>
        </p:txBody>
      </p:sp>
      <p:sp>
        <p:nvSpPr>
          <p:cNvPr id="36872" name="TextBox 50"/>
          <p:cNvSpPr txBox="1">
            <a:spLocks noChangeArrowheads="1"/>
          </p:cNvSpPr>
          <p:nvPr/>
        </p:nvSpPr>
        <p:spPr bwMode="auto">
          <a:xfrm>
            <a:off x="6129338" y="3711575"/>
            <a:ext cx="863600" cy="369888"/>
          </a:xfrm>
          <a:prstGeom prst="rect">
            <a:avLst/>
          </a:prstGeom>
          <a:noFill/>
          <a:ln w="9525">
            <a:noFill/>
            <a:miter lim="800000"/>
            <a:headEnd/>
            <a:tailEnd/>
          </a:ln>
        </p:spPr>
        <p:txBody>
          <a:bodyPr>
            <a:spAutoFit/>
          </a:bodyPr>
          <a:lstStyle/>
          <a:p>
            <a:r>
              <a:rPr lang="en-US" altLang="zh-CN">
                <a:cs typeface="Arial" charset="0"/>
              </a:rPr>
              <a:t>2004</a:t>
            </a:r>
            <a:endParaRPr lang="zh-CN" altLang="en-US">
              <a:cs typeface="Arial" charset="0"/>
            </a:endParaRPr>
          </a:p>
        </p:txBody>
      </p:sp>
      <p:sp>
        <p:nvSpPr>
          <p:cNvPr id="36873" name="TextBox 51"/>
          <p:cNvSpPr txBox="1">
            <a:spLocks noChangeArrowheads="1"/>
          </p:cNvSpPr>
          <p:nvPr/>
        </p:nvSpPr>
        <p:spPr bwMode="auto">
          <a:xfrm>
            <a:off x="6012160" y="2668588"/>
            <a:ext cx="1060247" cy="784830"/>
          </a:xfrm>
          <a:prstGeom prst="rect">
            <a:avLst/>
          </a:prstGeom>
          <a:noFill/>
          <a:ln w="9525">
            <a:noFill/>
            <a:miter lim="800000"/>
            <a:headEnd/>
            <a:tailEnd/>
          </a:ln>
        </p:spPr>
        <p:txBody>
          <a:bodyPr wrap="square">
            <a:spAutoFit/>
          </a:bodyPr>
          <a:lstStyle/>
          <a:p>
            <a:r>
              <a:rPr lang="en-US" altLang="zh-CN" sz="900" b="1" dirty="0">
                <a:latin typeface="仿宋"/>
                <a:ea typeface="仿宋"/>
                <a:cs typeface="仿宋"/>
              </a:rPr>
              <a:t>Pilot reform of transmission and distribution</a:t>
            </a:r>
            <a:r>
              <a:rPr lang="en-US" altLang="zh-CN" sz="900" b="1" dirty="0" smtClean="0">
                <a:latin typeface="仿宋"/>
                <a:ea typeface="仿宋"/>
                <a:cs typeface="仿宋"/>
              </a:rPr>
              <a:t>/ sales </a:t>
            </a:r>
            <a:r>
              <a:rPr lang="en-US" altLang="zh-CN" sz="900" b="1" dirty="0">
                <a:latin typeface="仿宋"/>
                <a:ea typeface="仿宋"/>
                <a:cs typeface="仿宋"/>
              </a:rPr>
              <a:t>prices</a:t>
            </a:r>
            <a:endParaRPr lang="zh-CN" altLang="en-US" sz="900" b="1" dirty="0">
              <a:latin typeface="仿宋"/>
              <a:ea typeface="仿宋"/>
              <a:cs typeface="仿宋"/>
            </a:endParaRPr>
          </a:p>
        </p:txBody>
      </p:sp>
      <p:sp>
        <p:nvSpPr>
          <p:cNvPr id="53" name="等腰三角形 52"/>
          <p:cNvSpPr/>
          <p:nvPr/>
        </p:nvSpPr>
        <p:spPr>
          <a:xfrm>
            <a:off x="4583113" y="3551238"/>
            <a:ext cx="98425" cy="92075"/>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4" name="等腰三角形 53"/>
          <p:cNvSpPr/>
          <p:nvPr/>
        </p:nvSpPr>
        <p:spPr>
          <a:xfrm>
            <a:off x="6461125" y="3589338"/>
            <a:ext cx="100013" cy="92075"/>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5" name="等腰三角形 54"/>
          <p:cNvSpPr/>
          <p:nvPr/>
        </p:nvSpPr>
        <p:spPr>
          <a:xfrm>
            <a:off x="5561013" y="3581400"/>
            <a:ext cx="179387" cy="125413"/>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6877" name="TextBox 49"/>
          <p:cNvSpPr txBox="1">
            <a:spLocks noChangeArrowheads="1"/>
          </p:cNvSpPr>
          <p:nvPr/>
        </p:nvSpPr>
        <p:spPr bwMode="auto">
          <a:xfrm>
            <a:off x="7019925" y="2659559"/>
            <a:ext cx="828675" cy="769441"/>
          </a:xfrm>
          <a:prstGeom prst="rect">
            <a:avLst/>
          </a:prstGeom>
          <a:noFill/>
          <a:ln w="9525">
            <a:noFill/>
            <a:miter lim="800000"/>
            <a:headEnd/>
            <a:tailEnd/>
          </a:ln>
        </p:spPr>
        <p:txBody>
          <a:bodyPr>
            <a:spAutoFit/>
          </a:bodyPr>
          <a:lstStyle/>
          <a:p>
            <a:pPr algn="ctr"/>
            <a:r>
              <a:rPr lang="en-US" altLang="zh-CN" sz="1100" b="1" dirty="0">
                <a:latin typeface="仿宋"/>
                <a:ea typeface="仿宋"/>
                <a:cs typeface="仿宋"/>
              </a:rPr>
              <a:t>Self-generated feed-in tariff</a:t>
            </a:r>
            <a:endParaRPr lang="zh-CN" altLang="en-US" sz="1100" b="1" dirty="0">
              <a:latin typeface="仿宋"/>
              <a:ea typeface="仿宋"/>
              <a:cs typeface="仿宋"/>
            </a:endParaRPr>
          </a:p>
        </p:txBody>
      </p:sp>
      <p:sp>
        <p:nvSpPr>
          <p:cNvPr id="45" name="等腰三角形 44"/>
          <p:cNvSpPr/>
          <p:nvPr/>
        </p:nvSpPr>
        <p:spPr>
          <a:xfrm>
            <a:off x="7115175" y="3570288"/>
            <a:ext cx="98425" cy="92075"/>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6879" name="TextBox 55"/>
          <p:cNvSpPr txBox="1">
            <a:spLocks noChangeArrowheads="1"/>
          </p:cNvSpPr>
          <p:nvPr/>
        </p:nvSpPr>
        <p:spPr bwMode="auto">
          <a:xfrm>
            <a:off x="7875588" y="3770313"/>
            <a:ext cx="865187" cy="368300"/>
          </a:xfrm>
          <a:prstGeom prst="rect">
            <a:avLst/>
          </a:prstGeom>
          <a:noFill/>
          <a:ln w="9525">
            <a:noFill/>
            <a:miter lim="800000"/>
            <a:headEnd/>
            <a:tailEnd/>
          </a:ln>
        </p:spPr>
        <p:txBody>
          <a:bodyPr>
            <a:spAutoFit/>
          </a:bodyPr>
          <a:lstStyle/>
          <a:p>
            <a:r>
              <a:rPr lang="en-US" altLang="zh-CN">
                <a:cs typeface="Arial" charset="0"/>
              </a:rPr>
              <a:t>2015</a:t>
            </a:r>
            <a:endParaRPr lang="zh-CN" altLang="en-US">
              <a:cs typeface="Arial" charset="0"/>
            </a:endParaRPr>
          </a:p>
        </p:txBody>
      </p:sp>
      <p:cxnSp>
        <p:nvCxnSpPr>
          <p:cNvPr id="57" name="直接连接符 56"/>
          <p:cNvCxnSpPr/>
          <p:nvPr/>
        </p:nvCxnSpPr>
        <p:spPr>
          <a:xfrm>
            <a:off x="7840663" y="2655888"/>
            <a:ext cx="0" cy="88265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36881" name="TextBox 57"/>
          <p:cNvSpPr txBox="1">
            <a:spLocks noChangeArrowheads="1"/>
          </p:cNvSpPr>
          <p:nvPr/>
        </p:nvSpPr>
        <p:spPr bwMode="auto">
          <a:xfrm>
            <a:off x="7843838" y="1428750"/>
            <a:ext cx="1398587" cy="2123658"/>
          </a:xfrm>
          <a:prstGeom prst="rect">
            <a:avLst/>
          </a:prstGeom>
          <a:noFill/>
          <a:ln w="9525">
            <a:noFill/>
            <a:miter lim="800000"/>
            <a:headEnd/>
            <a:tailEnd/>
          </a:ln>
        </p:spPr>
        <p:txBody>
          <a:bodyPr>
            <a:spAutoFit/>
          </a:bodyPr>
          <a:lstStyle/>
          <a:p>
            <a:r>
              <a:rPr lang="en-US" altLang="zh-CN" sz="1100" b="1" dirty="0">
                <a:latin typeface="仿宋"/>
                <a:ea typeface="仿宋"/>
                <a:cs typeface="仿宋"/>
              </a:rPr>
              <a:t>Liberalizing power distribution and sales; </a:t>
            </a:r>
            <a:r>
              <a:rPr lang="en-US" altLang="zh-CN" sz="1100" b="1" dirty="0" smtClean="0">
                <a:latin typeface="仿宋"/>
                <a:ea typeface="仿宋"/>
                <a:cs typeface="仿宋"/>
              </a:rPr>
              <a:t>Reform </a:t>
            </a:r>
            <a:r>
              <a:rPr lang="en-US" altLang="zh-CN" sz="1100" b="1" dirty="0">
                <a:latin typeface="仿宋"/>
                <a:ea typeface="仿宋"/>
                <a:cs typeface="仿宋"/>
              </a:rPr>
              <a:t>of power generation and usage plans; I</a:t>
            </a:r>
            <a:r>
              <a:rPr lang="en-US" altLang="zh-CN" sz="1100" b="1" dirty="0" smtClean="0">
                <a:latin typeface="仿宋"/>
                <a:ea typeface="仿宋"/>
                <a:cs typeface="仿宋"/>
              </a:rPr>
              <a:t>ndependent </a:t>
            </a:r>
            <a:r>
              <a:rPr lang="en-US" altLang="zh-CN" sz="1100" b="1" dirty="0">
                <a:latin typeface="仿宋"/>
                <a:ea typeface="仿宋"/>
                <a:cs typeface="仿宋"/>
              </a:rPr>
              <a:t>approval of transmission and sales prices; </a:t>
            </a:r>
            <a:r>
              <a:rPr lang="en-US" altLang="zh-CN" sz="1100" b="1" dirty="0" smtClean="0">
                <a:latin typeface="仿宋"/>
                <a:ea typeface="仿宋"/>
                <a:cs typeface="仿宋"/>
              </a:rPr>
              <a:t>Market-oriented transaction</a:t>
            </a:r>
            <a:endParaRPr lang="en-US" altLang="zh-CN" sz="1100" b="1" dirty="0">
              <a:latin typeface="仿宋"/>
              <a:ea typeface="仿宋"/>
              <a:cs typeface="仿宋"/>
            </a:endParaRPr>
          </a:p>
        </p:txBody>
      </p:sp>
      <p:cxnSp>
        <p:nvCxnSpPr>
          <p:cNvPr id="59" name="直接连接符 58"/>
          <p:cNvCxnSpPr/>
          <p:nvPr/>
        </p:nvCxnSpPr>
        <p:spPr>
          <a:xfrm>
            <a:off x="5214938" y="2668588"/>
            <a:ext cx="0" cy="88265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36883" name="TextBox 59"/>
          <p:cNvSpPr txBox="1">
            <a:spLocks noChangeArrowheads="1"/>
          </p:cNvSpPr>
          <p:nvPr/>
        </p:nvSpPr>
        <p:spPr bwMode="auto">
          <a:xfrm>
            <a:off x="4825787" y="4245595"/>
            <a:ext cx="2214562" cy="1569660"/>
          </a:xfrm>
          <a:prstGeom prst="rect">
            <a:avLst/>
          </a:prstGeom>
          <a:noFill/>
          <a:ln w="9525">
            <a:noFill/>
            <a:miter lim="800000"/>
            <a:headEnd/>
            <a:tailEnd/>
          </a:ln>
        </p:spPr>
        <p:txBody>
          <a:bodyPr>
            <a:spAutoFit/>
          </a:bodyPr>
          <a:lstStyle/>
          <a:p>
            <a:r>
              <a:rPr lang="en-US" altLang="zh-CN" sz="1200" i="1" dirty="0">
                <a:latin typeface="仿宋"/>
                <a:ea typeface="仿宋"/>
                <a:cs typeface="仿宋"/>
              </a:rPr>
              <a:t>Fast growth of demand for power; </a:t>
            </a:r>
            <a:endParaRPr lang="en-US" altLang="zh-CN" sz="1200" i="1" dirty="0" smtClean="0">
              <a:latin typeface="仿宋"/>
              <a:ea typeface="仿宋"/>
              <a:cs typeface="仿宋"/>
            </a:endParaRPr>
          </a:p>
          <a:p>
            <a:r>
              <a:rPr lang="en-US" altLang="zh-CN" sz="1200" i="1" dirty="0" smtClean="0">
                <a:latin typeface="仿宋"/>
                <a:ea typeface="仿宋"/>
                <a:cs typeface="仿宋"/>
              </a:rPr>
              <a:t>Constrained </a:t>
            </a:r>
            <a:r>
              <a:rPr lang="en-US" altLang="zh-CN" sz="1200" i="1" dirty="0">
                <a:latin typeface="仿宋"/>
                <a:ea typeface="仿宋"/>
                <a:cs typeface="仿宋"/>
              </a:rPr>
              <a:t>development of power-generating sector; </a:t>
            </a:r>
            <a:endParaRPr lang="en-US" altLang="zh-CN" sz="1200" i="1" dirty="0" smtClean="0">
              <a:latin typeface="仿宋"/>
              <a:ea typeface="仿宋"/>
              <a:cs typeface="仿宋"/>
            </a:endParaRPr>
          </a:p>
          <a:p>
            <a:r>
              <a:rPr lang="en-US" altLang="zh-CN" sz="1200" i="1" dirty="0" smtClean="0">
                <a:latin typeface="仿宋"/>
                <a:ea typeface="仿宋"/>
                <a:cs typeface="仿宋"/>
              </a:rPr>
              <a:t>Power </a:t>
            </a:r>
            <a:r>
              <a:rPr lang="en-US" altLang="zh-CN" sz="1200" i="1" dirty="0">
                <a:latin typeface="仿宋"/>
                <a:ea typeface="仿宋"/>
                <a:cs typeface="仿宋"/>
              </a:rPr>
              <a:t>transmission incapacity; </a:t>
            </a:r>
            <a:endParaRPr lang="en-US" altLang="zh-CN" sz="1200" i="1" dirty="0" smtClean="0">
              <a:latin typeface="仿宋"/>
              <a:ea typeface="仿宋"/>
              <a:cs typeface="仿宋"/>
            </a:endParaRPr>
          </a:p>
          <a:p>
            <a:r>
              <a:rPr lang="en-US" altLang="zh-CN" sz="1200" i="1" dirty="0">
                <a:latin typeface="仿宋"/>
                <a:ea typeface="仿宋"/>
                <a:cs typeface="仿宋"/>
              </a:rPr>
              <a:t>Constrained development of renewable energy</a:t>
            </a:r>
          </a:p>
        </p:txBody>
      </p:sp>
      <p:sp>
        <p:nvSpPr>
          <p:cNvPr id="52" name="标题 33"/>
          <p:cNvSpPr>
            <a:spLocks noGrp="1"/>
          </p:cNvSpPr>
          <p:nvPr>
            <p:ph type="title"/>
          </p:nvPr>
        </p:nvSpPr>
        <p:spPr>
          <a:xfrm>
            <a:off x="212725" y="146050"/>
            <a:ext cx="7488238" cy="720725"/>
          </a:xfrm>
        </p:spPr>
        <p:txBody>
          <a:bodyPr/>
          <a:lstStyle/>
          <a:p>
            <a:r>
              <a:rPr lang="en-US" altLang="zh-CN" sz="2800" b="1" dirty="0"/>
              <a:t>Roadmap of China’s R</a:t>
            </a:r>
            <a:r>
              <a:rPr lang="en-US" altLang="zh-CN" sz="2800" b="1" dirty="0" smtClean="0"/>
              <a:t>eform </a:t>
            </a:r>
            <a:r>
              <a:rPr lang="en-US" altLang="zh-CN" sz="2800" b="1" dirty="0"/>
              <a:t>towards </a:t>
            </a:r>
            <a:r>
              <a:rPr lang="en-US" altLang="zh-CN" sz="2800" b="1" dirty="0" smtClean="0"/>
              <a:t>a Market-oriented Energy Industry</a:t>
            </a:r>
            <a:endParaRPr lang="zh-CN" altLang="en-US" sz="28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标题 1"/>
          <p:cNvSpPr>
            <a:spLocks noGrp="1"/>
          </p:cNvSpPr>
          <p:nvPr>
            <p:ph type="title"/>
          </p:nvPr>
        </p:nvSpPr>
        <p:spPr/>
        <p:txBody>
          <a:bodyPr/>
          <a:lstStyle/>
          <a:p>
            <a:r>
              <a:rPr lang="en-US" altLang="zh-CN" dirty="0" smtClean="0"/>
              <a:t>Benefits of Oil and Gas Reform</a:t>
            </a:r>
            <a:endParaRPr lang="zh-CN" altLang="en-US" dirty="0" smtClean="0"/>
          </a:p>
        </p:txBody>
      </p:sp>
      <p:sp>
        <p:nvSpPr>
          <p:cNvPr id="3" name="内容占位符 2"/>
          <p:cNvSpPr>
            <a:spLocks noGrp="1"/>
          </p:cNvSpPr>
          <p:nvPr>
            <p:ph idx="1"/>
          </p:nvPr>
        </p:nvSpPr>
        <p:spPr>
          <a:xfrm>
            <a:off x="611188" y="1196975"/>
            <a:ext cx="8064500" cy="5073650"/>
          </a:xfrm>
        </p:spPr>
        <p:txBody>
          <a:bodyPr/>
          <a:lstStyle/>
          <a:p>
            <a:pPr marL="0" lvl="1" indent="0">
              <a:buFont typeface="Arial" charset="0"/>
              <a:buNone/>
              <a:defRPr/>
            </a:pPr>
            <a:r>
              <a:rPr lang="en-US" altLang="zh-CN" sz="2000" b="1" u="sng" dirty="0" smtClean="0">
                <a:solidFill>
                  <a:srgbClr val="00B050"/>
                </a:solidFill>
                <a:cs typeface="+mn-cs"/>
              </a:rPr>
              <a:t>Reform of market entry rules encourages investment, and promotes the diversification of participants, non-governmental risk control and technology spillover.</a:t>
            </a:r>
          </a:p>
          <a:p>
            <a:pPr lvl="1">
              <a:spcBef>
                <a:spcPts val="1200"/>
              </a:spcBef>
              <a:defRPr/>
            </a:pPr>
            <a:r>
              <a:rPr lang="en-US" altLang="zh-CN" sz="1800" dirty="0" smtClean="0">
                <a:cs typeface="+mn-cs"/>
              </a:rPr>
              <a:t>Liberalization of up-stream conventional oil and gas exploration licenses bring investment from multiple resources in favor of small-and-medium-sized project, while equity investment favors the innovation spillover of energy companies, promoting all rounded technological advancement along the industry chain. </a:t>
            </a:r>
          </a:p>
          <a:p>
            <a:pPr lvl="1">
              <a:spcBef>
                <a:spcPts val="1200"/>
              </a:spcBef>
              <a:defRPr/>
            </a:pPr>
            <a:r>
              <a:rPr lang="en-US" altLang="zh-CN" sz="1800" dirty="0" smtClean="0">
                <a:cs typeface="+mn-cs"/>
              </a:rPr>
              <a:t>The removal of barriers into unconventional oil and gas exploration market  helps attracting non-governmental investment, dispersing risks and attracting the involvement of financial institutions. </a:t>
            </a:r>
          </a:p>
          <a:p>
            <a:pPr lvl="1">
              <a:spcBef>
                <a:spcPts val="1200"/>
              </a:spcBef>
              <a:defRPr/>
            </a:pPr>
            <a:r>
              <a:rPr lang="en-US" altLang="zh-CN" sz="1800" dirty="0" smtClean="0">
                <a:cs typeface="+mn-cs"/>
              </a:rPr>
              <a:t>Liberalization of crude oil import licenses  attracts more investors to partake in trading of spot oil and futures, effectively weakening monopoly and improving market allocation efficiency. </a:t>
            </a:r>
          </a:p>
          <a:p>
            <a:pPr lvl="1">
              <a:spcBef>
                <a:spcPts val="1200"/>
              </a:spcBef>
              <a:defRPr/>
            </a:pPr>
            <a:r>
              <a:rPr lang="en-US" altLang="zh-CN" sz="1800" dirty="0" smtClean="0">
                <a:cs typeface="+mn-cs"/>
              </a:rPr>
              <a:t>The opening-up of governmental grid reflects the nature of pipelines and grids as public goods. Public-private-partnership brings private capital into public goods investment. </a:t>
            </a:r>
            <a:endParaRPr lang="zh-CN" altLang="en-US" sz="1800" dirty="0">
              <a:cs typeface="+mn-cs"/>
            </a:endParaRPr>
          </a:p>
        </p:txBody>
      </p:sp>
    </p:spTree>
    <p:extLst>
      <p:ext uri="{BB962C8B-B14F-4D97-AF65-F5344CB8AC3E}">
        <p14:creationId xmlns:p14="http://schemas.microsoft.com/office/powerpoint/2010/main" val="20735153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标题 1"/>
          <p:cNvSpPr>
            <a:spLocks noGrp="1"/>
          </p:cNvSpPr>
          <p:nvPr>
            <p:ph type="title"/>
          </p:nvPr>
        </p:nvSpPr>
        <p:spPr/>
        <p:txBody>
          <a:bodyPr/>
          <a:lstStyle/>
          <a:p>
            <a:endParaRPr lang="zh-CN" altLang="en-US" smtClean="0"/>
          </a:p>
        </p:txBody>
      </p:sp>
      <p:sp>
        <p:nvSpPr>
          <p:cNvPr id="38914" name="内容占位符 2"/>
          <p:cNvSpPr>
            <a:spLocks noGrp="1"/>
          </p:cNvSpPr>
          <p:nvPr>
            <p:ph idx="1"/>
          </p:nvPr>
        </p:nvSpPr>
        <p:spPr>
          <a:xfrm>
            <a:off x="500063" y="1071563"/>
            <a:ext cx="8229600" cy="5073650"/>
          </a:xfrm>
        </p:spPr>
        <p:txBody>
          <a:bodyPr/>
          <a:lstStyle/>
          <a:p>
            <a:pPr marL="0" indent="0">
              <a:buFont typeface="Arial" charset="0"/>
              <a:buNone/>
            </a:pPr>
            <a:r>
              <a:rPr lang="en-US" altLang="zh-CN" sz="2400" b="1" u="sng" dirty="0" smtClean="0">
                <a:solidFill>
                  <a:srgbClr val="00B050"/>
                </a:solidFill>
              </a:rPr>
              <a:t>Pricing formation mechanism reform improves market efficiency in a comprehensive way</a:t>
            </a:r>
          </a:p>
          <a:p>
            <a:pPr lvl="1">
              <a:spcBef>
                <a:spcPts val="1200"/>
              </a:spcBef>
              <a:spcAft>
                <a:spcPts val="1200"/>
              </a:spcAft>
            </a:pPr>
            <a:r>
              <a:rPr lang="en-US" altLang="zh-CN" sz="2000" dirty="0" smtClean="0"/>
              <a:t>Price of oil products being determined by the market will further reduce adjustment cost, reflecting refined oil’s actual price movement,  and increasing the profitability of refineries and down-stream retailing sectors. </a:t>
            </a:r>
          </a:p>
          <a:p>
            <a:pPr lvl="1">
              <a:spcBef>
                <a:spcPts val="1200"/>
              </a:spcBef>
              <a:spcAft>
                <a:spcPts val="1200"/>
              </a:spcAft>
            </a:pPr>
            <a:r>
              <a:rPr lang="en-US" altLang="zh-CN" sz="2000" dirty="0" smtClean="0"/>
              <a:t>Improving the pricing mechanism of natural gas.  Supplying price for key clients being determined by the market  helps to ensure gas price fall back to reasonable level and stimulate demand from key clients. </a:t>
            </a:r>
          </a:p>
          <a:p>
            <a:pPr lvl="1">
              <a:spcBef>
                <a:spcPts val="1200"/>
              </a:spcBef>
              <a:spcAft>
                <a:spcPts val="1200"/>
              </a:spcAft>
            </a:pPr>
            <a:r>
              <a:rPr lang="en-US" altLang="zh-CN" sz="2000" dirty="0" smtClean="0"/>
              <a:t>Pipeline price being approved by the government and pipeline companies profiting in ways other than the difference between feed-in and feed-out prices will further open up pipelines, ensure reasonable allocation of pipeline resources and reducing transmission cost. </a:t>
            </a:r>
          </a:p>
          <a:p>
            <a:pPr marL="0" indent="0">
              <a:buFont typeface="Arial" charset="0"/>
              <a:buNone/>
            </a:pPr>
            <a:endParaRPr lang="en-US" altLang="zh-CN" sz="2800" dirty="0" smtClean="0"/>
          </a:p>
          <a:p>
            <a:pPr marL="0" indent="0">
              <a:buFont typeface="Arial" charset="0"/>
              <a:buNone/>
            </a:pPr>
            <a:endParaRPr lang="zh-CN" altLang="en-US" sz="2800" dirty="0" smtClean="0"/>
          </a:p>
        </p:txBody>
      </p:sp>
    </p:spTree>
    <p:extLst>
      <p:ext uri="{BB962C8B-B14F-4D97-AF65-F5344CB8AC3E}">
        <p14:creationId xmlns:p14="http://schemas.microsoft.com/office/powerpoint/2010/main" val="3420342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内容占位符 2"/>
          <p:cNvSpPr>
            <a:spLocks noGrp="1"/>
          </p:cNvSpPr>
          <p:nvPr>
            <p:ph idx="1"/>
          </p:nvPr>
        </p:nvSpPr>
        <p:spPr>
          <a:xfrm>
            <a:off x="642938" y="1000125"/>
            <a:ext cx="8229600" cy="5073650"/>
          </a:xfrm>
        </p:spPr>
        <p:txBody>
          <a:bodyPr/>
          <a:lstStyle/>
          <a:p>
            <a:pPr>
              <a:buFont typeface="Wingdings" pitchFamily="2" charset="2"/>
              <a:buChar char="Ø"/>
            </a:pPr>
            <a:r>
              <a:rPr lang="en-US" altLang="zh-CN" sz="2800" b="1" dirty="0" smtClean="0"/>
              <a:t>New normal of China’s economy and the energy industry</a:t>
            </a:r>
          </a:p>
          <a:p>
            <a:pPr>
              <a:buFont typeface="Wingdings" pitchFamily="2" charset="2"/>
              <a:buChar char="Ø"/>
            </a:pPr>
            <a:endParaRPr lang="en-US" altLang="zh-CN" sz="2800" b="1" dirty="0" smtClean="0"/>
          </a:p>
          <a:p>
            <a:pPr>
              <a:buFont typeface="Wingdings" pitchFamily="2" charset="2"/>
              <a:buChar char="Ø"/>
            </a:pPr>
            <a:r>
              <a:rPr lang="en-US" altLang="zh-CN" sz="2800" b="1" dirty="0" smtClean="0"/>
              <a:t>Philosophy and key measures of the reform towards a market-oriented energy industry</a:t>
            </a:r>
          </a:p>
          <a:p>
            <a:pPr>
              <a:buFont typeface="Wingdings" pitchFamily="2" charset="2"/>
              <a:buChar char="Ø"/>
            </a:pPr>
            <a:endParaRPr lang="en-US" altLang="zh-CN" sz="2800" b="1" dirty="0" smtClean="0"/>
          </a:p>
          <a:p>
            <a:pPr>
              <a:buFont typeface="Wingdings" pitchFamily="2" charset="2"/>
              <a:buChar char="Ø"/>
            </a:pPr>
            <a:r>
              <a:rPr lang="en-US" altLang="zh-CN" sz="2800" b="1" dirty="0" smtClean="0"/>
              <a:t>Mechanisms triggering the reform towards a market-oriented energy industry</a:t>
            </a:r>
          </a:p>
          <a:p>
            <a:pPr>
              <a:buFont typeface="Wingdings" pitchFamily="2" charset="2"/>
              <a:buChar char="Ø"/>
            </a:pPr>
            <a:endParaRPr lang="en-US" altLang="zh-CN" sz="2800" b="1" dirty="0" smtClean="0"/>
          </a:p>
          <a:p>
            <a:pPr>
              <a:buFont typeface="Wingdings" pitchFamily="2" charset="2"/>
              <a:buChar char="Ø"/>
            </a:pPr>
            <a:r>
              <a:rPr lang="en-US" altLang="zh-CN" sz="2800" b="1" dirty="0" smtClean="0"/>
              <a:t>New business landscape and new investment opportunities against the backdrop</a:t>
            </a:r>
            <a:endParaRPr lang="zh-CN" altLang="en-US" sz="2800" b="1" dirty="0" smtClean="0"/>
          </a:p>
        </p:txBody>
      </p:sp>
      <p:sp>
        <p:nvSpPr>
          <p:cNvPr id="16386" name="标题 3"/>
          <p:cNvSpPr>
            <a:spLocks noGrp="1"/>
          </p:cNvSpPr>
          <p:nvPr>
            <p:ph type="title"/>
          </p:nvPr>
        </p:nvSpPr>
        <p:spPr/>
        <p:txBody>
          <a:bodyPr/>
          <a:lstStyle/>
          <a:p>
            <a:endParaRPr lang="zh-CN" alt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title"/>
          </p:nvPr>
        </p:nvSpPr>
        <p:spPr/>
        <p:txBody>
          <a:bodyPr/>
          <a:lstStyle/>
          <a:p>
            <a:endParaRPr lang="zh-CN" altLang="en-US" smtClean="0"/>
          </a:p>
        </p:txBody>
      </p:sp>
      <p:sp>
        <p:nvSpPr>
          <p:cNvPr id="3" name="内容占位符 2"/>
          <p:cNvSpPr>
            <a:spLocks noGrp="1"/>
          </p:cNvSpPr>
          <p:nvPr>
            <p:ph idx="1"/>
          </p:nvPr>
        </p:nvSpPr>
        <p:spPr>
          <a:xfrm>
            <a:off x="684213" y="1125538"/>
            <a:ext cx="8280400" cy="5073650"/>
          </a:xfrm>
        </p:spPr>
        <p:txBody>
          <a:bodyPr/>
          <a:lstStyle/>
          <a:p>
            <a:pPr marL="0" indent="0">
              <a:buFont typeface="Arial" charset="0"/>
              <a:buNone/>
              <a:defRPr/>
            </a:pPr>
            <a:r>
              <a:rPr lang="en-US" altLang="zh-CN" sz="2400" b="1" u="sng" dirty="0" smtClean="0">
                <a:solidFill>
                  <a:srgbClr val="00B050"/>
                </a:solidFill>
                <a:cs typeface="+mn-cs"/>
              </a:rPr>
              <a:t>Reform of market trading mechanism improves price discovery capabilities, strengthening China’s influence on domestic and neighboring market price</a:t>
            </a:r>
          </a:p>
          <a:p>
            <a:pPr lvl="1">
              <a:defRPr/>
            </a:pPr>
            <a:r>
              <a:rPr lang="en-US" altLang="zh-CN" sz="1600" dirty="0" smtClean="0">
                <a:cs typeface="+mn-cs"/>
              </a:rPr>
              <a:t>The development of crude oil and other energy futures will  bring about the gaming between actual supply and demand and liquidity of local capital market, improving price discovery capabilities in Chinese and Asian markets, and China’s ability in price-negotiating as a crude oil consumer amid global oversupply and regional imbalance.</a:t>
            </a:r>
            <a:endParaRPr lang="en-US" altLang="zh-CN" sz="1600" dirty="0">
              <a:cs typeface="+mn-cs"/>
            </a:endParaRPr>
          </a:p>
          <a:p>
            <a:pPr lvl="1">
              <a:defRPr/>
            </a:pPr>
            <a:r>
              <a:rPr lang="en-US" altLang="zh-CN" sz="1600" dirty="0" smtClean="0">
                <a:cs typeface="+mn-cs"/>
              </a:rPr>
              <a:t>The diversification of market participants will better reflect the fluctuating on the demand side,  playing an important role in optimizing capacity allocation on the supply side, and avoiding oversupply disadvantages brought about by investment-driven growth. </a:t>
            </a:r>
          </a:p>
          <a:p>
            <a:pPr lvl="1">
              <a:defRPr/>
            </a:pPr>
            <a:r>
              <a:rPr lang="en-US" altLang="zh-CN" sz="1600" dirty="0" smtClean="0">
                <a:cs typeface="+mn-cs"/>
              </a:rPr>
              <a:t>The establishment of open trading market will attract private capitals,  driving the development of relevant financial services and increasing influence of the prices in neighboring markets.  Crude oil and energy futures will play an important role in strengthening the link between financial market and real economy and increasing the diversity of financial products.  The hand-in-hand development of spot and forward trading markets will future improve market functions. </a:t>
            </a:r>
            <a:endParaRPr lang="en-US" altLang="zh-CN" sz="1600" dirty="0">
              <a:cs typeface="+mn-cs"/>
            </a:endParaRPr>
          </a:p>
          <a:p>
            <a:pPr marL="400050" lvl="1" indent="0">
              <a:buFont typeface="Arial" charset="0"/>
              <a:buNone/>
              <a:defRPr/>
            </a:pPr>
            <a:endParaRPr lang="en-US" altLang="zh-CN" sz="2000" dirty="0" smtClean="0">
              <a:cs typeface="+mn-cs"/>
            </a:endParaRPr>
          </a:p>
          <a:p>
            <a:pPr marL="400050" lvl="1" indent="0">
              <a:buFont typeface="Arial" charset="0"/>
              <a:buNone/>
              <a:defRPr/>
            </a:pPr>
            <a:endParaRPr lang="en-US" altLang="zh-CN" sz="2000" dirty="0" smtClean="0">
              <a:cs typeface="+mn-cs"/>
            </a:endParaRPr>
          </a:p>
          <a:p>
            <a:pPr marL="0" indent="0">
              <a:buFont typeface="Arial" charset="0"/>
              <a:buNone/>
              <a:defRPr/>
            </a:pPr>
            <a:endParaRPr lang="zh-CN" altLang="en-US" sz="2400" dirty="0">
              <a:cs typeface="+mn-cs"/>
            </a:endParaRPr>
          </a:p>
        </p:txBody>
      </p:sp>
    </p:spTree>
    <p:extLst>
      <p:ext uri="{BB962C8B-B14F-4D97-AF65-F5344CB8AC3E}">
        <p14:creationId xmlns:p14="http://schemas.microsoft.com/office/powerpoint/2010/main" val="2092902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p:cNvSpPr>
          <p:nvPr>
            <p:ph type="title"/>
          </p:nvPr>
        </p:nvSpPr>
        <p:spPr/>
        <p:txBody>
          <a:bodyPr/>
          <a:lstStyle/>
          <a:p>
            <a:endParaRPr lang="zh-CN" altLang="en-US" smtClean="0"/>
          </a:p>
        </p:txBody>
      </p:sp>
      <p:sp>
        <p:nvSpPr>
          <p:cNvPr id="40963" name="内容占位符 2"/>
          <p:cNvSpPr>
            <a:spLocks noGrp="1"/>
          </p:cNvSpPr>
          <p:nvPr>
            <p:ph idx="1"/>
          </p:nvPr>
        </p:nvSpPr>
        <p:spPr>
          <a:xfrm>
            <a:off x="468313" y="908050"/>
            <a:ext cx="8362950" cy="5218113"/>
          </a:xfrm>
        </p:spPr>
        <p:txBody>
          <a:bodyPr/>
          <a:lstStyle/>
          <a:p>
            <a:pPr marL="0" indent="0">
              <a:buFont typeface="Arial" charset="0"/>
              <a:buNone/>
            </a:pPr>
            <a:r>
              <a:rPr lang="en-US" altLang="zh-CN" sz="2000" b="1" u="sng" dirty="0" smtClean="0">
                <a:solidFill>
                  <a:srgbClr val="00B050"/>
                </a:solidFill>
              </a:rPr>
              <a:t>Reform of market management mechanism promotes the all-round opening-up of energy industry, and the intensification of regulation over non-competitive pipeline resources reduces intervention of competitive segments and improves the market’s capabilities in resource allocation. </a:t>
            </a:r>
          </a:p>
          <a:p>
            <a:pPr lvl="1">
              <a:spcAft>
                <a:spcPts val="1200"/>
              </a:spcAft>
            </a:pPr>
            <a:r>
              <a:rPr lang="en-US" altLang="zh-CN" sz="1600" dirty="0" smtClean="0"/>
              <a:t>As the central government decentralized certain approvals,  and local government takes on a guiding rather than intervening role,  more and more private and foreign capital will flow into energy sector, so that the profit of energy sector will flow into the market, thus bringing about</a:t>
            </a:r>
            <a:r>
              <a:rPr lang="zh-CN" altLang="zh-CN" sz="1600" dirty="0" smtClean="0"/>
              <a:t> the growth effect</a:t>
            </a:r>
            <a:r>
              <a:rPr lang="zh-CN" altLang="en-US" sz="1600" dirty="0" smtClean="0"/>
              <a:t>.</a:t>
            </a:r>
            <a:endParaRPr lang="en-US" altLang="zh-CN" sz="1600" dirty="0" smtClean="0"/>
          </a:p>
          <a:p>
            <a:pPr lvl="1">
              <a:spcAft>
                <a:spcPts val="1200"/>
              </a:spcAft>
            </a:pPr>
            <a:r>
              <a:rPr lang="en-US" altLang="zh-CN" sz="1600" dirty="0" smtClean="0"/>
              <a:t>Intensified regulation of non-competitive segments makes it no longer possible for long oil and gas companies to earn excessive profit by taking advantage of monopoly,  ensuring fair allocation of pipeline resources. </a:t>
            </a:r>
          </a:p>
          <a:p>
            <a:pPr lvl="1">
              <a:spcAft>
                <a:spcPts val="1200"/>
              </a:spcAft>
            </a:pPr>
            <a:r>
              <a:rPr lang="en-US" altLang="zh-CN" sz="1600" dirty="0" smtClean="0"/>
              <a:t>The opening-up of competitive segments promote the gaming between providers and users, while the diversified wholesale and retail participants reflect needs of different user groups, improving market efficiency.</a:t>
            </a:r>
          </a:p>
          <a:p>
            <a:pPr lvl="1">
              <a:spcAft>
                <a:spcPts val="1200"/>
              </a:spcAft>
            </a:pPr>
            <a:r>
              <a:rPr lang="en-US" altLang="zh-CN" sz="1600" dirty="0" smtClean="0"/>
              <a:t>The ingrained problems of state-owned companies enjoying funding priorities, monopoly and government subsidies prevent Chinese energy companies from going global.  The reform reduces the entry and exit cost of private capital,  tearing down the barrier of going global and making innovation driven by the demand side possible. </a:t>
            </a:r>
          </a:p>
        </p:txBody>
      </p:sp>
    </p:spTree>
    <p:extLst>
      <p:ext uri="{BB962C8B-B14F-4D97-AF65-F5344CB8AC3E}">
        <p14:creationId xmlns:p14="http://schemas.microsoft.com/office/powerpoint/2010/main" val="10490021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标题 1"/>
          <p:cNvSpPr>
            <a:spLocks noGrp="1"/>
          </p:cNvSpPr>
          <p:nvPr>
            <p:ph type="title"/>
          </p:nvPr>
        </p:nvSpPr>
        <p:spPr/>
        <p:txBody>
          <a:bodyPr/>
          <a:lstStyle/>
          <a:p>
            <a:r>
              <a:rPr lang="en-US" altLang="zh-CN" sz="2800" b="1" dirty="0" smtClean="0"/>
              <a:t>Factors Potentially Hindering the Success of </a:t>
            </a:r>
            <a:r>
              <a:rPr lang="en-US" altLang="zh-CN" sz="2800" b="1" dirty="0"/>
              <a:t>E</a:t>
            </a:r>
            <a:r>
              <a:rPr lang="en-US" altLang="zh-CN" sz="2800" b="1" dirty="0" smtClean="0"/>
              <a:t>nergy Reform</a:t>
            </a:r>
            <a:endParaRPr lang="zh-CN" altLang="en-US" sz="2800" b="1" dirty="0" smtClean="0"/>
          </a:p>
        </p:txBody>
      </p:sp>
      <p:sp>
        <p:nvSpPr>
          <p:cNvPr id="3" name="内容占位符 2"/>
          <p:cNvSpPr>
            <a:spLocks noGrp="1"/>
          </p:cNvSpPr>
          <p:nvPr>
            <p:ph idx="1"/>
          </p:nvPr>
        </p:nvSpPr>
        <p:spPr/>
        <p:txBody>
          <a:bodyPr/>
          <a:lstStyle/>
          <a:p>
            <a:pPr marL="514350" indent="-514350">
              <a:spcAft>
                <a:spcPts val="1200"/>
              </a:spcAft>
              <a:buFont typeface="Tw Cen MT"/>
              <a:buAutoNum type="arabicPeriod"/>
            </a:pPr>
            <a:r>
              <a:rPr lang="en-US" altLang="zh-CN" sz="2400" b="1" dirty="0" smtClean="0">
                <a:solidFill>
                  <a:srgbClr val="C00000"/>
                </a:solidFill>
              </a:rPr>
              <a:t>Supply-driven Reform VS. Structure Adjustment Reform</a:t>
            </a:r>
          </a:p>
          <a:p>
            <a:pPr marL="800100" lvl="2" indent="0">
              <a:buFont typeface="Arial" charset="0"/>
              <a:buNone/>
            </a:pPr>
            <a:r>
              <a:rPr lang="en-US" altLang="zh-CN" sz="1800" dirty="0" smtClean="0"/>
              <a:t>China’s reform of energy system tends to be supply-driven, and energy companies are internally driven to be involved in such reform. But what’s driving structure adjustment reform?  Energy sector trying to make up for the decline of revenue out of traditional businesses?  Private capitals looking for the lucrative returns of energy sector?  Demand for green, efficient, clean and smart energy products? The driving forces from outside of energy sector is crucial to the success of such reform. </a:t>
            </a:r>
          </a:p>
          <a:p>
            <a:pPr marL="514350" indent="-514350">
              <a:spcBef>
                <a:spcPts val="1200"/>
              </a:spcBef>
              <a:buFont typeface="Arial" charset="0"/>
              <a:buNone/>
            </a:pPr>
            <a:r>
              <a:rPr lang="en-US" altLang="zh-CN" sz="2400" b="1" dirty="0" smtClean="0">
                <a:solidFill>
                  <a:srgbClr val="C00000"/>
                </a:solidFill>
              </a:rPr>
              <a:t>2.    Reform of </a:t>
            </a:r>
            <a:r>
              <a:rPr lang="en-US" altLang="zh-CN" sz="2400" b="1" dirty="0">
                <a:solidFill>
                  <a:srgbClr val="C00000"/>
                </a:solidFill>
              </a:rPr>
              <a:t>P</a:t>
            </a:r>
            <a:r>
              <a:rPr lang="en-US" altLang="zh-CN" sz="2400" b="1" dirty="0" smtClean="0">
                <a:solidFill>
                  <a:srgbClr val="C00000"/>
                </a:solidFill>
              </a:rPr>
              <a:t>ricing Mechanism VS. </a:t>
            </a:r>
            <a:r>
              <a:rPr lang="en-US" altLang="zh-CN" sz="2400" b="1" dirty="0">
                <a:solidFill>
                  <a:srgbClr val="C00000"/>
                </a:solidFill>
              </a:rPr>
              <a:t>R</a:t>
            </a:r>
            <a:r>
              <a:rPr lang="en-US" altLang="zh-CN" sz="2400" b="1" dirty="0" smtClean="0">
                <a:solidFill>
                  <a:srgbClr val="C00000"/>
                </a:solidFill>
              </a:rPr>
              <a:t>eform of Market Trading Mechanism</a:t>
            </a:r>
          </a:p>
          <a:p>
            <a:pPr marL="800100" lvl="2" indent="0">
              <a:buFont typeface="Arial" charset="0"/>
              <a:buNone/>
            </a:pPr>
            <a:r>
              <a:rPr lang="en-US" altLang="zh-CN" sz="1800" dirty="0" smtClean="0"/>
              <a:t>Reform of pricing mechanism has always been a key measure in China’s energy reform, while the reform of market trading mechanism remains lagging behind.  A throughout reform of pricing mechanism is based on reform of market trading mechanism. There is no price without trading. The roadmap is essential to the success of reform.</a:t>
            </a:r>
          </a:p>
          <a:p>
            <a:pPr marL="514350" indent="-514350">
              <a:buFont typeface="Arial" charset="0"/>
              <a:buNone/>
            </a:pPr>
            <a:endParaRPr lang="en-US" altLang="zh-CN" sz="2400" dirty="0" smtClean="0"/>
          </a:p>
          <a:p>
            <a:pPr marL="514350" indent="-514350">
              <a:buFont typeface="Arial" charset="0"/>
              <a:buNone/>
            </a:pPr>
            <a:r>
              <a:rPr lang="en-US" altLang="zh-CN" sz="2400" dirty="0" smtClean="0"/>
              <a:t>     </a:t>
            </a:r>
          </a:p>
        </p:txBody>
      </p:sp>
    </p:spTree>
    <p:extLst>
      <p:ext uri="{BB962C8B-B14F-4D97-AF65-F5344CB8AC3E}">
        <p14:creationId xmlns:p14="http://schemas.microsoft.com/office/powerpoint/2010/main" val="42902795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p:cNvSpPr>
          <p:nvPr>
            <p:ph type="title"/>
          </p:nvPr>
        </p:nvSpPr>
        <p:spPr/>
        <p:txBody>
          <a:bodyPr/>
          <a:lstStyle/>
          <a:p>
            <a:endParaRPr lang="zh-CN" altLang="en-US" smtClean="0"/>
          </a:p>
        </p:txBody>
      </p:sp>
      <p:sp>
        <p:nvSpPr>
          <p:cNvPr id="3" name="内容占位符 2"/>
          <p:cNvSpPr>
            <a:spLocks noGrp="1"/>
          </p:cNvSpPr>
          <p:nvPr>
            <p:ph idx="1"/>
          </p:nvPr>
        </p:nvSpPr>
        <p:spPr>
          <a:xfrm>
            <a:off x="395536" y="1052736"/>
            <a:ext cx="8496944" cy="5073650"/>
          </a:xfrm>
        </p:spPr>
        <p:txBody>
          <a:bodyPr/>
          <a:lstStyle/>
          <a:p>
            <a:pPr marL="514350" indent="-514350">
              <a:spcBef>
                <a:spcPts val="1200"/>
              </a:spcBef>
              <a:buNone/>
            </a:pPr>
            <a:r>
              <a:rPr lang="en-US" altLang="zh-CN" sz="2400" b="1" dirty="0" smtClean="0">
                <a:solidFill>
                  <a:srgbClr val="C00000"/>
                </a:solidFill>
              </a:rPr>
              <a:t>3.   Reform </a:t>
            </a:r>
            <a:r>
              <a:rPr lang="en-US" altLang="zh-CN" sz="2400" b="1" dirty="0">
                <a:solidFill>
                  <a:srgbClr val="C00000"/>
                </a:solidFill>
              </a:rPr>
              <a:t>of Market Entry Rules VS. Reform of Market                </a:t>
            </a:r>
            <a:r>
              <a:rPr lang="en-US" altLang="zh-CN" sz="2400" b="1" dirty="0" smtClean="0">
                <a:solidFill>
                  <a:srgbClr val="C00000"/>
                </a:solidFill>
              </a:rPr>
              <a:t>  Management Mechanism</a:t>
            </a:r>
          </a:p>
          <a:p>
            <a:pPr marL="800100" lvl="2" indent="0">
              <a:buFont typeface="Arial" charset="0"/>
              <a:buNone/>
            </a:pPr>
            <a:r>
              <a:rPr lang="en-US" altLang="zh-CN" sz="1800" dirty="0" smtClean="0"/>
              <a:t>Changing market entry rules and opening-up competitive segments does not necessarily bring about effective competition in the short run. SMEs will simply be pushed out of market by incumbent energy giants. The only way to make rooms for emerging capital  is changing market management mechanism, splitting up competitive and non-competitive segments, preventing competitive segments from monopoly,  imposing strict regulation on non-competitive segments and opening up the market. </a:t>
            </a:r>
          </a:p>
          <a:p>
            <a:pPr marL="0" lvl="2" indent="0">
              <a:buFont typeface="Arial" charset="0"/>
              <a:buNone/>
            </a:pPr>
            <a:r>
              <a:rPr lang="en-US" altLang="zh-CN" b="1" dirty="0" smtClean="0">
                <a:solidFill>
                  <a:srgbClr val="C00000"/>
                </a:solidFill>
              </a:rPr>
              <a:t>4.  Administrative Reform VS. </a:t>
            </a:r>
            <a:r>
              <a:rPr lang="en-US" altLang="zh-CN" b="1" dirty="0">
                <a:solidFill>
                  <a:srgbClr val="C00000"/>
                </a:solidFill>
              </a:rPr>
              <a:t>F</a:t>
            </a:r>
            <a:r>
              <a:rPr lang="en-US" altLang="zh-CN" b="1" dirty="0" smtClean="0">
                <a:solidFill>
                  <a:srgbClr val="C00000"/>
                </a:solidFill>
              </a:rPr>
              <a:t>iscal and Personnel Reform</a:t>
            </a:r>
          </a:p>
          <a:p>
            <a:pPr marL="800100" lvl="2" indent="0">
              <a:buFont typeface="Arial" charset="0"/>
              <a:buNone/>
            </a:pPr>
            <a:r>
              <a:rPr lang="en-US" altLang="zh-CN" sz="1800" dirty="0" smtClean="0"/>
              <a:t>To further the reform proposal, administrative, fiscal and personnel reform should be coordinated.  Measure and entities to be held accountable should be defined and incentive and accountability mechanisms both established.  The reform should being geared to </a:t>
            </a:r>
            <a:r>
              <a:rPr lang="en-US" altLang="zh-CN" sz="1800" dirty="0" smtClean="0">
                <a:solidFill>
                  <a:srgbClr val="FF0000"/>
                </a:solidFill>
              </a:rPr>
              <a:t>international practices</a:t>
            </a:r>
            <a:r>
              <a:rPr lang="en-US" altLang="zh-CN" sz="1800" dirty="0" smtClean="0"/>
              <a:t>, polices based on </a:t>
            </a:r>
            <a:r>
              <a:rPr lang="en-US" altLang="zh-CN" sz="1800" dirty="0" smtClean="0">
                <a:solidFill>
                  <a:srgbClr val="FF0000"/>
                </a:solidFill>
              </a:rPr>
              <a:t>public opinions </a:t>
            </a:r>
            <a:r>
              <a:rPr lang="en-US" altLang="zh-CN" sz="1800" dirty="0" smtClean="0"/>
              <a:t>and measures </a:t>
            </a:r>
            <a:r>
              <a:rPr lang="en-US" altLang="zh-CN" sz="1800" dirty="0" smtClean="0">
                <a:solidFill>
                  <a:srgbClr val="FF0000"/>
                </a:solidFill>
              </a:rPr>
              <a:t>pragmatic</a:t>
            </a:r>
            <a:r>
              <a:rPr lang="en-US" altLang="zh-CN" sz="1800" dirty="0" smtClean="0"/>
              <a:t> are crucial to be success of such reform. </a:t>
            </a:r>
            <a:endParaRPr lang="en-US" altLang="zh-CN" sz="1800" b="1" dirty="0" smtClean="0">
              <a:solidFill>
                <a:srgbClr val="C00000"/>
              </a:solidFill>
            </a:endParaRPr>
          </a:p>
        </p:txBody>
      </p:sp>
    </p:spTree>
    <p:extLst>
      <p:ext uri="{BB962C8B-B14F-4D97-AF65-F5344CB8AC3E}">
        <p14:creationId xmlns:p14="http://schemas.microsoft.com/office/powerpoint/2010/main" val="8014137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内容占位符 2"/>
          <p:cNvSpPr>
            <a:spLocks noGrp="1"/>
          </p:cNvSpPr>
          <p:nvPr>
            <p:ph idx="1"/>
          </p:nvPr>
        </p:nvSpPr>
        <p:spPr>
          <a:xfrm>
            <a:off x="479425" y="1916113"/>
            <a:ext cx="8229600" cy="3417887"/>
          </a:xfrm>
        </p:spPr>
        <p:txBody>
          <a:bodyPr/>
          <a:lstStyle/>
          <a:p>
            <a:pPr marL="0" indent="0" algn="ctr">
              <a:buFont typeface="Arial" charset="0"/>
              <a:buNone/>
            </a:pPr>
            <a:r>
              <a:rPr lang="en-US" altLang="zh-CN" sz="7200" smtClean="0">
                <a:latin typeface="华文新魏" pitchFamily="2" charset="-122"/>
                <a:ea typeface="华文新魏" pitchFamily="2" charset="-122"/>
              </a:rPr>
              <a:t>Thank you!</a:t>
            </a:r>
            <a:endParaRPr lang="zh-CN" altLang="en-US" sz="7200" smtClean="0">
              <a:latin typeface="华文新魏" pitchFamily="2" charset="-122"/>
              <a:ea typeface="华文新魏" pitchFamily="2" charset="-122"/>
            </a:endParaRPr>
          </a:p>
        </p:txBody>
      </p:sp>
    </p:spTree>
    <p:extLst>
      <p:ext uri="{BB962C8B-B14F-4D97-AF65-F5344CB8AC3E}">
        <p14:creationId xmlns:p14="http://schemas.microsoft.com/office/powerpoint/2010/main" val="36637928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p:nvPr>
        </p:nvSpPr>
        <p:spPr/>
        <p:txBody>
          <a:bodyPr/>
          <a:lstStyle/>
          <a:p>
            <a:r>
              <a:rPr lang="en-US" altLang="zh-CN" dirty="0" smtClean="0"/>
              <a:t>New Normal of China’s Economy</a:t>
            </a:r>
            <a:endParaRPr lang="zh-CN" altLang="en-US" dirty="0" smtClean="0"/>
          </a:p>
        </p:txBody>
      </p:sp>
      <p:sp>
        <p:nvSpPr>
          <p:cNvPr id="18434" name="内容占位符 2"/>
          <p:cNvSpPr>
            <a:spLocks noGrp="1"/>
          </p:cNvSpPr>
          <p:nvPr>
            <p:ph idx="1"/>
          </p:nvPr>
        </p:nvSpPr>
        <p:spPr>
          <a:xfrm>
            <a:off x="323850" y="1268413"/>
            <a:ext cx="4611688" cy="5073650"/>
          </a:xfrm>
        </p:spPr>
        <p:txBody>
          <a:bodyPr/>
          <a:lstStyle/>
          <a:p>
            <a:pPr marL="0" indent="0">
              <a:buFont typeface="Arial" charset="0"/>
              <a:buNone/>
            </a:pPr>
            <a:r>
              <a:rPr lang="en-US" altLang="zh-CN" sz="2400" smtClean="0"/>
              <a:t>As China’s economy and GDP growth rate slow down,  there are debates as to whether it is new normal, abnormal or recession in effect.</a:t>
            </a:r>
            <a:endParaRPr lang="zh-CN" altLang="en-US" sz="2400" smtClean="0"/>
          </a:p>
        </p:txBody>
      </p:sp>
      <p:graphicFrame>
        <p:nvGraphicFramePr>
          <p:cNvPr id="4" name="图表 5"/>
          <p:cNvGraphicFramePr>
            <a:graphicFrameLocks/>
          </p:cNvGraphicFramePr>
          <p:nvPr>
            <p:extLst>
              <p:ext uri="{D42A27DB-BD31-4B8C-83A1-F6EECF244321}">
                <p14:modId xmlns:p14="http://schemas.microsoft.com/office/powerpoint/2010/main" val="1934318255"/>
              </p:ext>
            </p:extLst>
          </p:nvPr>
        </p:nvGraphicFramePr>
        <p:xfrm>
          <a:off x="4643438" y="981075"/>
          <a:ext cx="4179887" cy="25923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图表 7"/>
          <p:cNvGraphicFramePr>
            <a:graphicFrameLocks/>
          </p:cNvGraphicFramePr>
          <p:nvPr>
            <p:extLst>
              <p:ext uri="{D42A27DB-BD31-4B8C-83A1-F6EECF244321}">
                <p14:modId xmlns:p14="http://schemas.microsoft.com/office/powerpoint/2010/main" val="2462687414"/>
              </p:ext>
            </p:extLst>
          </p:nvPr>
        </p:nvGraphicFramePr>
        <p:xfrm>
          <a:off x="444500" y="3644900"/>
          <a:ext cx="4178300" cy="27543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图表 8"/>
          <p:cNvGraphicFramePr>
            <a:graphicFrameLocks/>
          </p:cNvGraphicFramePr>
          <p:nvPr>
            <p:extLst>
              <p:ext uri="{D42A27DB-BD31-4B8C-83A1-F6EECF244321}">
                <p14:modId xmlns:p14="http://schemas.microsoft.com/office/powerpoint/2010/main" val="1195777903"/>
              </p:ext>
            </p:extLst>
          </p:nvPr>
        </p:nvGraphicFramePr>
        <p:xfrm>
          <a:off x="4716463" y="3573463"/>
          <a:ext cx="4251325" cy="2752725"/>
        </p:xfrm>
        <a:graphic>
          <a:graphicData uri="http://schemas.openxmlformats.org/drawingml/2006/chart">
            <c:chart xmlns:c="http://schemas.openxmlformats.org/drawingml/2006/chart" xmlns:r="http://schemas.openxmlformats.org/officeDocument/2006/relationships" r:id="rId5"/>
          </a:graphicData>
        </a:graphic>
      </p:graphicFrame>
      <p:sp>
        <p:nvSpPr>
          <p:cNvPr id="18438" name="TextBox 6"/>
          <p:cNvSpPr txBox="1">
            <a:spLocks noChangeArrowheads="1"/>
          </p:cNvSpPr>
          <p:nvPr/>
        </p:nvSpPr>
        <p:spPr bwMode="auto">
          <a:xfrm>
            <a:off x="1571625" y="6143625"/>
            <a:ext cx="357188" cy="184150"/>
          </a:xfrm>
          <a:prstGeom prst="rect">
            <a:avLst/>
          </a:prstGeom>
          <a:solidFill>
            <a:schemeClr val="bg1"/>
          </a:solidFill>
          <a:ln w="9525">
            <a:noFill/>
            <a:miter lim="800000"/>
            <a:headEnd/>
            <a:tailEnd/>
          </a:ln>
        </p:spPr>
        <p:txBody>
          <a:bodyPr>
            <a:spAutoFit/>
          </a:bodyPr>
          <a:lstStyle/>
          <a:p>
            <a:r>
              <a:rPr lang="en-US" altLang="zh-CN" sz="600"/>
              <a:t>Alert</a:t>
            </a:r>
            <a:endParaRPr lang="zh-CN" altLang="en-US" sz="600"/>
          </a:p>
        </p:txBody>
      </p:sp>
      <p:sp>
        <p:nvSpPr>
          <p:cNvPr id="18439" name="TextBox 9"/>
          <p:cNvSpPr txBox="1">
            <a:spLocks noChangeArrowheads="1"/>
          </p:cNvSpPr>
          <p:nvPr/>
        </p:nvSpPr>
        <p:spPr bwMode="auto">
          <a:xfrm>
            <a:off x="2143125" y="6143625"/>
            <a:ext cx="571500" cy="184150"/>
          </a:xfrm>
          <a:prstGeom prst="rect">
            <a:avLst/>
          </a:prstGeom>
          <a:solidFill>
            <a:schemeClr val="bg1"/>
          </a:solidFill>
          <a:ln w="9525">
            <a:noFill/>
            <a:miter lim="800000"/>
            <a:headEnd/>
            <a:tailEnd/>
          </a:ln>
        </p:spPr>
        <p:txBody>
          <a:bodyPr>
            <a:spAutoFit/>
          </a:bodyPr>
          <a:lstStyle/>
          <a:p>
            <a:r>
              <a:rPr lang="en-US" altLang="zh-CN" sz="600"/>
              <a:t>Coincident</a:t>
            </a:r>
            <a:endParaRPr lang="zh-CN" altLang="en-US" sz="600"/>
          </a:p>
        </p:txBody>
      </p:sp>
      <p:sp>
        <p:nvSpPr>
          <p:cNvPr id="18440" name="TextBox 10"/>
          <p:cNvSpPr txBox="1">
            <a:spLocks noChangeArrowheads="1"/>
          </p:cNvSpPr>
          <p:nvPr/>
        </p:nvSpPr>
        <p:spPr bwMode="auto">
          <a:xfrm>
            <a:off x="5857875" y="3286125"/>
            <a:ext cx="785813" cy="369888"/>
          </a:xfrm>
          <a:prstGeom prst="rect">
            <a:avLst/>
          </a:prstGeom>
          <a:solidFill>
            <a:schemeClr val="bg1"/>
          </a:solidFill>
          <a:ln w="9525">
            <a:noFill/>
            <a:miter lim="800000"/>
            <a:headEnd/>
            <a:tailEnd/>
          </a:ln>
        </p:spPr>
        <p:txBody>
          <a:bodyPr>
            <a:spAutoFit/>
          </a:bodyPr>
          <a:lstStyle/>
          <a:p>
            <a:r>
              <a:rPr lang="en-US" altLang="zh-CN" sz="600" dirty="0"/>
              <a:t>Over the same period of last year  (%)</a:t>
            </a:r>
            <a:endParaRPr lang="zh-CN" altLang="en-US" sz="600" dirty="0"/>
          </a:p>
        </p:txBody>
      </p:sp>
      <p:sp>
        <p:nvSpPr>
          <p:cNvPr id="18441" name="TextBox 11"/>
          <p:cNvSpPr txBox="1">
            <a:spLocks noChangeArrowheads="1"/>
          </p:cNvSpPr>
          <p:nvPr/>
        </p:nvSpPr>
        <p:spPr bwMode="auto">
          <a:xfrm>
            <a:off x="6286500" y="6072188"/>
            <a:ext cx="571500" cy="184150"/>
          </a:xfrm>
          <a:prstGeom prst="rect">
            <a:avLst/>
          </a:prstGeom>
          <a:solidFill>
            <a:schemeClr val="bg1"/>
          </a:solidFill>
          <a:ln w="9525">
            <a:noFill/>
            <a:miter lim="800000"/>
            <a:headEnd/>
            <a:tailEnd/>
          </a:ln>
        </p:spPr>
        <p:txBody>
          <a:bodyPr>
            <a:spAutoFit/>
          </a:bodyPr>
          <a:lstStyle/>
          <a:p>
            <a:r>
              <a:rPr lang="en-US" altLang="zh-CN" sz="600"/>
              <a:t>Alert</a:t>
            </a:r>
            <a:endParaRPr lang="zh-CN" altLang="en-US" sz="6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3"/>
          <p:cNvGraphicFramePr>
            <a:graphicFrameLocks/>
          </p:cNvGraphicFramePr>
          <p:nvPr>
            <p:extLst>
              <p:ext uri="{D42A27DB-BD31-4B8C-83A1-F6EECF244321}">
                <p14:modId xmlns:p14="http://schemas.microsoft.com/office/powerpoint/2010/main" val="590143045"/>
              </p:ext>
            </p:extLst>
          </p:nvPr>
        </p:nvGraphicFramePr>
        <p:xfrm>
          <a:off x="4500563" y="981075"/>
          <a:ext cx="3890962" cy="2752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内容占位符 4"/>
          <p:cNvGraphicFramePr>
            <a:graphicFrameLocks noGrp="1"/>
          </p:cNvGraphicFramePr>
          <p:nvPr>
            <p:ph idx="1"/>
            <p:extLst>
              <p:ext uri="{D42A27DB-BD31-4B8C-83A1-F6EECF244321}">
                <p14:modId xmlns:p14="http://schemas.microsoft.com/office/powerpoint/2010/main" val="819390563"/>
              </p:ext>
            </p:extLst>
          </p:nvPr>
        </p:nvGraphicFramePr>
        <p:xfrm>
          <a:off x="4427538" y="3716338"/>
          <a:ext cx="4608958" cy="29527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图表 6"/>
          <p:cNvGraphicFramePr>
            <a:graphicFrameLocks/>
          </p:cNvGraphicFramePr>
          <p:nvPr>
            <p:extLst>
              <p:ext uri="{D42A27DB-BD31-4B8C-83A1-F6EECF244321}">
                <p14:modId xmlns:p14="http://schemas.microsoft.com/office/powerpoint/2010/main" val="1683721121"/>
              </p:ext>
            </p:extLst>
          </p:nvPr>
        </p:nvGraphicFramePr>
        <p:xfrm>
          <a:off x="107950" y="3429000"/>
          <a:ext cx="4702175" cy="2905125"/>
        </p:xfrm>
        <a:graphic>
          <a:graphicData uri="http://schemas.openxmlformats.org/drawingml/2006/chart">
            <c:chart xmlns:c="http://schemas.openxmlformats.org/drawingml/2006/chart" xmlns:r="http://schemas.openxmlformats.org/officeDocument/2006/relationships" r:id="rId5"/>
          </a:graphicData>
        </a:graphic>
      </p:graphicFrame>
      <p:sp>
        <p:nvSpPr>
          <p:cNvPr id="19460" name="矩形 2"/>
          <p:cNvSpPr>
            <a:spLocks noChangeArrowheads="1"/>
          </p:cNvSpPr>
          <p:nvPr/>
        </p:nvSpPr>
        <p:spPr bwMode="auto">
          <a:xfrm>
            <a:off x="357188" y="1214438"/>
            <a:ext cx="4143375" cy="1631950"/>
          </a:xfrm>
          <a:prstGeom prst="rect">
            <a:avLst/>
          </a:prstGeom>
          <a:noFill/>
          <a:ln w="9525">
            <a:noFill/>
            <a:miter lim="800000"/>
            <a:headEnd/>
            <a:tailEnd/>
          </a:ln>
        </p:spPr>
        <p:txBody>
          <a:bodyPr>
            <a:spAutoFit/>
          </a:bodyPr>
          <a:lstStyle/>
          <a:p>
            <a:r>
              <a:rPr lang="en-US" altLang="zh-CN" sz="2000" b="1">
                <a:latin typeface="Times New Roman" pitchFamily="18" charset="0"/>
                <a:ea typeface="仿宋"/>
                <a:cs typeface="Times New Roman" pitchFamily="18" charset="0"/>
              </a:rPr>
              <a:t>Investment is further depressed by the sluggishness of real economy, micro market’s lack of confidence and the virtual economy bubble.</a:t>
            </a:r>
            <a:endParaRPr lang="zh-CN" altLang="en-US" sz="2000" b="1">
              <a:latin typeface="Times New Roman" pitchFamily="18" charset="0"/>
              <a:ea typeface="仿宋"/>
              <a:cs typeface="Times New Roman" pitchFamily="18" charset="0"/>
            </a:endParaRPr>
          </a:p>
        </p:txBody>
      </p:sp>
      <p:sp>
        <p:nvSpPr>
          <p:cNvPr id="19461" name="标题 1"/>
          <p:cNvSpPr>
            <a:spLocks noGrp="1"/>
          </p:cNvSpPr>
          <p:nvPr>
            <p:ph type="title"/>
          </p:nvPr>
        </p:nvSpPr>
        <p:spPr/>
        <p:txBody>
          <a:bodyPr/>
          <a:lstStyle/>
          <a:p>
            <a:r>
              <a:rPr lang="en-US" altLang="zh-CN" dirty="0" smtClean="0"/>
              <a:t>New Normal of China’s Economy</a:t>
            </a:r>
            <a:endParaRPr lang="zh-CN" altLang="en-US" dirty="0" smtClean="0"/>
          </a:p>
        </p:txBody>
      </p:sp>
      <p:sp>
        <p:nvSpPr>
          <p:cNvPr id="19462" name="TextBox 9"/>
          <p:cNvSpPr txBox="1">
            <a:spLocks noChangeArrowheads="1"/>
          </p:cNvSpPr>
          <p:nvPr/>
        </p:nvSpPr>
        <p:spPr bwMode="auto">
          <a:xfrm>
            <a:off x="2000250" y="6072188"/>
            <a:ext cx="771550" cy="184666"/>
          </a:xfrm>
          <a:prstGeom prst="rect">
            <a:avLst/>
          </a:prstGeom>
          <a:solidFill>
            <a:schemeClr val="bg1"/>
          </a:solidFill>
          <a:ln w="9525">
            <a:noFill/>
            <a:miter lim="800000"/>
            <a:headEnd/>
            <a:tailEnd/>
          </a:ln>
        </p:spPr>
        <p:txBody>
          <a:bodyPr wrap="square">
            <a:spAutoFit/>
          </a:bodyPr>
          <a:lstStyle/>
          <a:p>
            <a:r>
              <a:rPr lang="en-US" altLang="zh-CN" sz="600" dirty="0"/>
              <a:t>PMI: new order</a:t>
            </a:r>
            <a:endParaRPr lang="zh-CN" altLang="en-US" sz="600" dirty="0"/>
          </a:p>
        </p:txBody>
      </p:sp>
      <p:sp>
        <p:nvSpPr>
          <p:cNvPr id="19463" name="TextBox 10"/>
          <p:cNvSpPr txBox="1">
            <a:spLocks noChangeArrowheads="1"/>
          </p:cNvSpPr>
          <p:nvPr/>
        </p:nvSpPr>
        <p:spPr bwMode="auto">
          <a:xfrm>
            <a:off x="1214438" y="6072188"/>
            <a:ext cx="642937" cy="184150"/>
          </a:xfrm>
          <a:prstGeom prst="rect">
            <a:avLst/>
          </a:prstGeom>
          <a:solidFill>
            <a:schemeClr val="bg1"/>
          </a:solidFill>
          <a:ln w="9525">
            <a:noFill/>
            <a:miter lim="800000"/>
            <a:headEnd/>
            <a:tailEnd/>
          </a:ln>
        </p:spPr>
        <p:txBody>
          <a:bodyPr>
            <a:spAutoFit/>
          </a:bodyPr>
          <a:lstStyle/>
          <a:p>
            <a:r>
              <a:rPr lang="en-US" altLang="zh-CN" sz="600" dirty="0"/>
              <a:t>PMI: output</a:t>
            </a:r>
            <a:endParaRPr lang="zh-CN" altLang="en-US" sz="600" dirty="0"/>
          </a:p>
        </p:txBody>
      </p:sp>
      <p:sp>
        <p:nvSpPr>
          <p:cNvPr id="19464" name="TextBox 9"/>
          <p:cNvSpPr txBox="1">
            <a:spLocks noChangeArrowheads="1"/>
          </p:cNvSpPr>
          <p:nvPr/>
        </p:nvSpPr>
        <p:spPr bwMode="auto">
          <a:xfrm>
            <a:off x="4071938" y="6072188"/>
            <a:ext cx="857250" cy="184150"/>
          </a:xfrm>
          <a:prstGeom prst="rect">
            <a:avLst/>
          </a:prstGeom>
          <a:solidFill>
            <a:srgbClr val="FFFFFF"/>
          </a:solidFill>
          <a:ln w="9525">
            <a:noFill/>
            <a:miter lim="800000"/>
            <a:headEnd/>
            <a:tailEnd/>
          </a:ln>
        </p:spPr>
        <p:txBody>
          <a:bodyPr>
            <a:spAutoFit/>
          </a:bodyPr>
          <a:lstStyle/>
          <a:p>
            <a:r>
              <a:rPr lang="en-US" altLang="zh-CN" sz="600">
                <a:ea typeface="仿宋"/>
                <a:cs typeface="Arial" charset="0"/>
              </a:rPr>
              <a:t>PMI: import</a:t>
            </a:r>
            <a:endParaRPr lang="zh-CN" altLang="en-US" sz="600">
              <a:ea typeface="仿宋"/>
              <a:cs typeface="Arial" charset="0"/>
            </a:endParaRPr>
          </a:p>
        </p:txBody>
      </p:sp>
      <p:sp>
        <p:nvSpPr>
          <p:cNvPr id="19465" name="TextBox 12"/>
          <p:cNvSpPr txBox="1">
            <a:spLocks noChangeArrowheads="1"/>
          </p:cNvSpPr>
          <p:nvPr/>
        </p:nvSpPr>
        <p:spPr bwMode="auto">
          <a:xfrm>
            <a:off x="5940152" y="3419708"/>
            <a:ext cx="636947" cy="369332"/>
          </a:xfrm>
          <a:prstGeom prst="rect">
            <a:avLst/>
          </a:prstGeom>
          <a:solidFill>
            <a:schemeClr val="bg1"/>
          </a:solidFill>
          <a:ln w="9525">
            <a:noFill/>
            <a:miter lim="800000"/>
            <a:headEnd/>
            <a:tailEnd/>
          </a:ln>
        </p:spPr>
        <p:txBody>
          <a:bodyPr wrap="square">
            <a:spAutoFit/>
          </a:bodyPr>
          <a:lstStyle/>
          <a:p>
            <a:r>
              <a:rPr lang="en-US" altLang="zh-CN" sz="600" dirty="0"/>
              <a:t>National Bureau of Statistics</a:t>
            </a:r>
            <a:endParaRPr lang="zh-CN" altLang="en-US" sz="600" dirty="0"/>
          </a:p>
        </p:txBody>
      </p:sp>
      <p:sp>
        <p:nvSpPr>
          <p:cNvPr id="19466" name="TextBox 13"/>
          <p:cNvSpPr txBox="1">
            <a:spLocks noChangeArrowheads="1"/>
          </p:cNvSpPr>
          <p:nvPr/>
        </p:nvSpPr>
        <p:spPr bwMode="auto">
          <a:xfrm>
            <a:off x="6228184" y="6309320"/>
            <a:ext cx="576064" cy="369332"/>
          </a:xfrm>
          <a:prstGeom prst="rect">
            <a:avLst/>
          </a:prstGeom>
          <a:solidFill>
            <a:schemeClr val="bg1"/>
          </a:solidFill>
          <a:ln w="9525">
            <a:noFill/>
            <a:miter lim="800000"/>
            <a:headEnd/>
            <a:tailEnd/>
          </a:ln>
        </p:spPr>
        <p:txBody>
          <a:bodyPr wrap="square">
            <a:spAutoFit/>
          </a:bodyPr>
          <a:lstStyle/>
          <a:p>
            <a:r>
              <a:rPr lang="en-US" altLang="zh-CN" sz="600" dirty="0"/>
              <a:t>National Bureau of Statistics</a:t>
            </a:r>
            <a:endParaRPr lang="zh-CN" altLang="en-US" sz="600" dirty="0"/>
          </a:p>
        </p:txBody>
      </p:sp>
      <p:sp>
        <p:nvSpPr>
          <p:cNvPr id="19467" name="TextBox 12"/>
          <p:cNvSpPr txBox="1">
            <a:spLocks noChangeArrowheads="1"/>
          </p:cNvSpPr>
          <p:nvPr/>
        </p:nvSpPr>
        <p:spPr bwMode="auto">
          <a:xfrm>
            <a:off x="7020272" y="6401931"/>
            <a:ext cx="881211" cy="184666"/>
          </a:xfrm>
          <a:prstGeom prst="rect">
            <a:avLst/>
          </a:prstGeom>
          <a:solidFill>
            <a:srgbClr val="FFFFFF"/>
          </a:solidFill>
          <a:ln w="9525">
            <a:noFill/>
            <a:miter lim="800000"/>
            <a:headEnd/>
            <a:tailEnd/>
          </a:ln>
        </p:spPr>
        <p:txBody>
          <a:bodyPr wrap="square">
            <a:spAutoFit/>
          </a:bodyPr>
          <a:lstStyle/>
          <a:p>
            <a:r>
              <a:rPr lang="en-US" altLang="zh-CN" sz="600" dirty="0">
                <a:latin typeface="Tw Cen MT"/>
                <a:ea typeface="仿宋"/>
                <a:cs typeface="仿宋"/>
              </a:rPr>
              <a:t>Central bank (right)</a:t>
            </a:r>
            <a:endParaRPr lang="zh-CN" altLang="en-US" sz="600" dirty="0">
              <a:latin typeface="Tw Cen MT"/>
              <a:ea typeface="仿宋"/>
              <a:cs typeface="仿宋"/>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1"/>
          <p:cNvSpPr>
            <a:spLocks noGrp="1"/>
          </p:cNvSpPr>
          <p:nvPr>
            <p:ph type="title"/>
          </p:nvPr>
        </p:nvSpPr>
        <p:spPr/>
        <p:txBody>
          <a:bodyPr/>
          <a:lstStyle/>
          <a:p>
            <a:r>
              <a:rPr lang="en-US" altLang="zh-CN" dirty="0" smtClean="0"/>
              <a:t>New Normal of the Energy Economy</a:t>
            </a:r>
            <a:endParaRPr lang="zh-CN" altLang="en-US" dirty="0" smtClean="0"/>
          </a:p>
        </p:txBody>
      </p:sp>
      <p:pic>
        <p:nvPicPr>
          <p:cNvPr id="21506" name="Picture 1"/>
          <p:cNvPicPr>
            <a:picLocks noGrp="1" noChangeAspect="1" noChangeArrowheads="1"/>
          </p:cNvPicPr>
          <p:nvPr>
            <p:ph idx="1"/>
          </p:nvPr>
        </p:nvPicPr>
        <p:blipFill>
          <a:blip r:embed="rId3"/>
          <a:srcRect/>
          <a:stretch>
            <a:fillRect/>
          </a:stretch>
        </p:blipFill>
        <p:spPr>
          <a:xfrm>
            <a:off x="4325938" y="981075"/>
            <a:ext cx="4573587" cy="2765425"/>
          </a:xfrm>
        </p:spPr>
      </p:pic>
      <p:pic>
        <p:nvPicPr>
          <p:cNvPr id="21507" name="Picture 1"/>
          <p:cNvPicPr>
            <a:picLocks noChangeAspect="1" noChangeArrowheads="1"/>
          </p:cNvPicPr>
          <p:nvPr/>
        </p:nvPicPr>
        <p:blipFill>
          <a:blip r:embed="rId4"/>
          <a:srcRect/>
          <a:stretch>
            <a:fillRect/>
          </a:stretch>
        </p:blipFill>
        <p:spPr bwMode="auto">
          <a:xfrm>
            <a:off x="4427538" y="4005263"/>
            <a:ext cx="4573587" cy="2570162"/>
          </a:xfrm>
          <a:prstGeom prst="rect">
            <a:avLst/>
          </a:prstGeom>
          <a:noFill/>
          <a:ln w="9525">
            <a:noFill/>
            <a:miter lim="800000"/>
            <a:headEnd/>
            <a:tailEnd/>
          </a:ln>
        </p:spPr>
      </p:pic>
      <p:pic>
        <p:nvPicPr>
          <p:cNvPr id="21508" name="Picture 1"/>
          <p:cNvPicPr>
            <a:picLocks noChangeAspect="1" noChangeArrowheads="1"/>
          </p:cNvPicPr>
          <p:nvPr/>
        </p:nvPicPr>
        <p:blipFill>
          <a:blip r:embed="rId5"/>
          <a:srcRect/>
          <a:stretch>
            <a:fillRect/>
          </a:stretch>
        </p:blipFill>
        <p:spPr bwMode="auto">
          <a:xfrm>
            <a:off x="179388" y="4076700"/>
            <a:ext cx="4048125" cy="2274888"/>
          </a:xfrm>
          <a:prstGeom prst="rect">
            <a:avLst/>
          </a:prstGeom>
          <a:noFill/>
          <a:ln w="9525">
            <a:noFill/>
            <a:miter lim="800000"/>
            <a:headEnd/>
            <a:tailEnd/>
          </a:ln>
        </p:spPr>
      </p:pic>
      <p:sp>
        <p:nvSpPr>
          <p:cNvPr id="21509" name="TextBox 2"/>
          <p:cNvSpPr txBox="1">
            <a:spLocks noChangeArrowheads="1"/>
          </p:cNvSpPr>
          <p:nvPr/>
        </p:nvSpPr>
        <p:spPr bwMode="auto">
          <a:xfrm>
            <a:off x="357188" y="1071563"/>
            <a:ext cx="3714750" cy="2708275"/>
          </a:xfrm>
          <a:prstGeom prst="rect">
            <a:avLst/>
          </a:prstGeom>
          <a:noFill/>
          <a:ln w="9525">
            <a:noFill/>
            <a:miter lim="800000"/>
            <a:headEnd/>
            <a:tailEnd/>
          </a:ln>
        </p:spPr>
        <p:txBody>
          <a:bodyPr>
            <a:spAutoFit/>
          </a:bodyPr>
          <a:lstStyle/>
          <a:p>
            <a:pPr>
              <a:buFont typeface="Arial" charset="0"/>
              <a:buChar char="•"/>
            </a:pPr>
            <a:r>
              <a:rPr lang="en-US" altLang="zh-CN" sz="1700" dirty="0">
                <a:latin typeface="Times New Roman" pitchFamily="18" charset="0"/>
                <a:ea typeface="仿宋"/>
                <a:cs typeface="Times New Roman" pitchFamily="18" charset="0"/>
              </a:rPr>
              <a:t>As the growth of the energy sector slowed down as well in 2014, the revenues of main businesses </a:t>
            </a:r>
            <a:r>
              <a:rPr lang="en-US" altLang="zh-CN" sz="1700" dirty="0" smtClean="0">
                <a:latin typeface="Times New Roman" pitchFamily="18" charset="0"/>
                <a:ea typeface="仿宋"/>
                <a:cs typeface="Times New Roman" pitchFamily="18" charset="0"/>
              </a:rPr>
              <a:t>slid </a:t>
            </a:r>
            <a:r>
              <a:rPr lang="en-US" altLang="zh-CN" sz="1700" dirty="0">
                <a:latin typeface="Times New Roman" pitchFamily="18" charset="0"/>
                <a:ea typeface="仿宋"/>
                <a:cs typeface="Times New Roman" pitchFamily="18" charset="0"/>
              </a:rPr>
              <a:t>in general, particularly oil and gas miners. </a:t>
            </a:r>
          </a:p>
          <a:p>
            <a:pPr>
              <a:buFont typeface="Arial" charset="0"/>
              <a:buChar char="•"/>
            </a:pPr>
            <a:r>
              <a:rPr lang="en-US" altLang="zh-CN" sz="1700" dirty="0">
                <a:latin typeface="Times New Roman" pitchFamily="18" charset="0"/>
                <a:ea typeface="仿宋"/>
                <a:cs typeface="Times New Roman" pitchFamily="18" charset="0"/>
              </a:rPr>
              <a:t>The margin and industrial added value of energy mining and manufacturing sector declined, except for gas manufacturing and provision. </a:t>
            </a:r>
          </a:p>
          <a:p>
            <a:pPr>
              <a:buFont typeface="Arial" charset="0"/>
              <a:buChar char="•"/>
            </a:pPr>
            <a:r>
              <a:rPr lang="en-US" altLang="zh-CN" sz="1700" dirty="0">
                <a:latin typeface="Times New Roman" pitchFamily="18" charset="0"/>
                <a:ea typeface="仿宋"/>
                <a:cs typeface="Times New Roman" pitchFamily="18" charset="0"/>
              </a:rPr>
              <a:t>The situation of oil and gas extraction and coal mining is especially grim. </a:t>
            </a:r>
          </a:p>
        </p:txBody>
      </p:sp>
      <p:sp>
        <p:nvSpPr>
          <p:cNvPr id="21510" name="TextBox 8"/>
          <p:cNvSpPr txBox="1">
            <a:spLocks noChangeArrowheads="1"/>
          </p:cNvSpPr>
          <p:nvPr/>
        </p:nvSpPr>
        <p:spPr bwMode="auto">
          <a:xfrm>
            <a:off x="7858125" y="3571875"/>
            <a:ext cx="1285875" cy="200025"/>
          </a:xfrm>
          <a:prstGeom prst="rect">
            <a:avLst/>
          </a:prstGeom>
          <a:solidFill>
            <a:schemeClr val="bg1"/>
          </a:solidFill>
          <a:ln w="9525">
            <a:noFill/>
            <a:miter lim="800000"/>
            <a:headEnd/>
            <a:tailEnd/>
          </a:ln>
        </p:spPr>
        <p:txBody>
          <a:bodyPr>
            <a:spAutoFit/>
          </a:bodyPr>
          <a:lstStyle/>
          <a:p>
            <a:r>
              <a:rPr lang="en-US" altLang="zh-CN" sz="700" i="1">
                <a:solidFill>
                  <a:srgbClr val="FF0000"/>
                </a:solidFill>
              </a:rPr>
              <a:t>Source: Wind Info</a:t>
            </a:r>
            <a:endParaRPr lang="zh-CN" altLang="en-US" sz="700" i="1">
              <a:solidFill>
                <a:srgbClr val="FF0000"/>
              </a:solidFill>
            </a:endParaRPr>
          </a:p>
        </p:txBody>
      </p:sp>
      <p:sp>
        <p:nvSpPr>
          <p:cNvPr id="2" name="TextBox 1"/>
          <p:cNvSpPr txBox="1"/>
          <p:nvPr/>
        </p:nvSpPr>
        <p:spPr>
          <a:xfrm>
            <a:off x="4551472" y="3234178"/>
            <a:ext cx="2079675" cy="184666"/>
          </a:xfrm>
          <a:prstGeom prst="rect">
            <a:avLst/>
          </a:prstGeom>
          <a:solidFill>
            <a:schemeClr val="bg1"/>
          </a:solidFill>
        </p:spPr>
        <p:txBody>
          <a:bodyPr wrap="square" rtlCol="0">
            <a:spAutoFit/>
          </a:bodyPr>
          <a:lstStyle/>
          <a:p>
            <a:r>
              <a:rPr lang="en-US" altLang="zh-CN" sz="600" dirty="0" smtClean="0"/>
              <a:t>Total</a:t>
            </a:r>
            <a:r>
              <a:rPr lang="en-US" altLang="zh-CN" sz="600" dirty="0"/>
              <a:t> </a:t>
            </a:r>
            <a:r>
              <a:rPr lang="en-US" altLang="zh-CN" sz="600" dirty="0" smtClean="0"/>
              <a:t>profit of Oil</a:t>
            </a:r>
            <a:r>
              <a:rPr lang="en-US" altLang="zh-CN" sz="600" dirty="0"/>
              <a:t> and gas exploration</a:t>
            </a:r>
            <a:r>
              <a:rPr lang="en-US" altLang="zh-CN" sz="600" dirty="0" smtClean="0"/>
              <a:t>:</a:t>
            </a:r>
            <a:r>
              <a:rPr lang="en-US" altLang="zh-CN" sz="600" dirty="0"/>
              <a:t> accumulated </a:t>
            </a:r>
            <a:r>
              <a:rPr lang="en-US" altLang="zh-CN" sz="600" dirty="0" err="1"/>
              <a:t>YoY</a:t>
            </a:r>
            <a:endParaRPr lang="zh-CN" altLang="en-US" sz="600" dirty="0"/>
          </a:p>
        </p:txBody>
      </p:sp>
      <p:sp>
        <p:nvSpPr>
          <p:cNvPr id="11" name="TextBox 10"/>
          <p:cNvSpPr txBox="1"/>
          <p:nvPr/>
        </p:nvSpPr>
        <p:spPr>
          <a:xfrm>
            <a:off x="6823611" y="3234178"/>
            <a:ext cx="2177514" cy="276999"/>
          </a:xfrm>
          <a:prstGeom prst="rect">
            <a:avLst/>
          </a:prstGeom>
          <a:solidFill>
            <a:schemeClr val="bg1"/>
          </a:solidFill>
        </p:spPr>
        <p:txBody>
          <a:bodyPr wrap="square" rtlCol="0">
            <a:spAutoFit/>
          </a:bodyPr>
          <a:lstStyle/>
          <a:p>
            <a:r>
              <a:rPr lang="en-US" altLang="zh-CN" sz="600" dirty="0"/>
              <a:t>Total profit of power and heat </a:t>
            </a:r>
            <a:r>
              <a:rPr lang="en-US" altLang="zh-CN" sz="600" dirty="0" smtClean="0"/>
              <a:t>generation</a:t>
            </a:r>
            <a:r>
              <a:rPr lang="en-US" altLang="zh-CN" sz="600" dirty="0"/>
              <a:t> </a:t>
            </a:r>
            <a:r>
              <a:rPr lang="en-US" altLang="zh-CN" sz="600" dirty="0" smtClean="0"/>
              <a:t>and</a:t>
            </a:r>
            <a:r>
              <a:rPr lang="en-US" altLang="zh-CN" sz="600" dirty="0"/>
              <a:t> provision: </a:t>
            </a:r>
            <a:endParaRPr lang="en-US" altLang="zh-CN" sz="600" dirty="0" smtClean="0"/>
          </a:p>
          <a:p>
            <a:r>
              <a:rPr lang="en-US" altLang="zh-CN" sz="600" dirty="0" smtClean="0"/>
              <a:t>accumulated</a:t>
            </a:r>
            <a:r>
              <a:rPr lang="en-US" altLang="zh-CN" sz="600" dirty="0"/>
              <a:t> </a:t>
            </a:r>
            <a:r>
              <a:rPr lang="en-US" altLang="zh-CN" sz="600" dirty="0" err="1"/>
              <a:t>YoY</a:t>
            </a:r>
            <a:endParaRPr lang="zh-CN" altLang="en-US" sz="600" dirty="0"/>
          </a:p>
        </p:txBody>
      </p:sp>
      <p:sp>
        <p:nvSpPr>
          <p:cNvPr id="12" name="TextBox 11"/>
          <p:cNvSpPr txBox="1"/>
          <p:nvPr/>
        </p:nvSpPr>
        <p:spPr>
          <a:xfrm>
            <a:off x="4551472" y="3418844"/>
            <a:ext cx="2272139" cy="184666"/>
          </a:xfrm>
          <a:prstGeom prst="rect">
            <a:avLst/>
          </a:prstGeom>
          <a:solidFill>
            <a:schemeClr val="bg1"/>
          </a:solidFill>
        </p:spPr>
        <p:txBody>
          <a:bodyPr wrap="square" rtlCol="0">
            <a:spAutoFit/>
          </a:bodyPr>
          <a:lstStyle/>
          <a:p>
            <a:r>
              <a:rPr lang="en-US" altLang="zh-CN" sz="600" dirty="0"/>
              <a:t>Total profit of coal mining and washing: accumulated </a:t>
            </a:r>
            <a:r>
              <a:rPr lang="en-US" altLang="zh-CN" sz="600" dirty="0" err="1"/>
              <a:t>YoY</a:t>
            </a:r>
            <a:r>
              <a:rPr lang="en-US" altLang="zh-CN" sz="600" dirty="0"/>
              <a:t> </a:t>
            </a:r>
            <a:endParaRPr lang="zh-CN" altLang="en-US" sz="600" dirty="0"/>
          </a:p>
        </p:txBody>
      </p:sp>
      <p:sp>
        <p:nvSpPr>
          <p:cNvPr id="13" name="TextBox 12"/>
          <p:cNvSpPr txBox="1"/>
          <p:nvPr/>
        </p:nvSpPr>
        <p:spPr>
          <a:xfrm>
            <a:off x="400135" y="5937805"/>
            <a:ext cx="3975993" cy="523220"/>
          </a:xfrm>
          <a:prstGeom prst="rect">
            <a:avLst/>
          </a:prstGeom>
          <a:solidFill>
            <a:schemeClr val="bg1"/>
          </a:solidFill>
        </p:spPr>
        <p:txBody>
          <a:bodyPr wrap="square" rtlCol="0">
            <a:spAutoFit/>
          </a:bodyPr>
          <a:lstStyle/>
          <a:p>
            <a:r>
              <a:rPr lang="en-US" altLang="zh-CN" sz="700" dirty="0" smtClean="0"/>
              <a:t>Oil</a:t>
            </a:r>
            <a:r>
              <a:rPr lang="en-US" altLang="zh-CN" sz="700" dirty="0"/>
              <a:t> and gas exploration: primary business revenue: accumulated </a:t>
            </a:r>
            <a:r>
              <a:rPr lang="en-US" altLang="zh-CN" sz="700" dirty="0" err="1" smtClean="0"/>
              <a:t>YoY</a:t>
            </a:r>
            <a:endParaRPr lang="en-US" altLang="zh-CN" sz="700" dirty="0" smtClean="0"/>
          </a:p>
          <a:p>
            <a:r>
              <a:rPr lang="en-US" altLang="zh-CN" sz="700" dirty="0" smtClean="0"/>
              <a:t>Coal</a:t>
            </a:r>
            <a:r>
              <a:rPr lang="en-US" altLang="zh-CN" sz="700" dirty="0"/>
              <a:t> mining and washing: primary business revenue: accumulated </a:t>
            </a:r>
            <a:r>
              <a:rPr lang="en-US" altLang="zh-CN" sz="700" dirty="0" err="1" smtClean="0"/>
              <a:t>YoY</a:t>
            </a:r>
            <a:endParaRPr lang="en-US" altLang="zh-CN" sz="700" dirty="0" smtClean="0"/>
          </a:p>
          <a:p>
            <a:r>
              <a:rPr lang="en-US" altLang="zh-CN" sz="700" dirty="0"/>
              <a:t>Generation and provision of power and heat: primary business revenue: accumulated </a:t>
            </a:r>
            <a:r>
              <a:rPr lang="en-US" altLang="zh-CN" sz="700" dirty="0" err="1" smtClean="0"/>
              <a:t>YoY</a:t>
            </a:r>
            <a:endParaRPr lang="en-US" altLang="zh-CN" sz="700" dirty="0" smtClean="0"/>
          </a:p>
          <a:p>
            <a:endParaRPr lang="en-US" altLang="zh-CN" sz="700" dirty="0"/>
          </a:p>
        </p:txBody>
      </p:sp>
      <p:sp>
        <p:nvSpPr>
          <p:cNvPr id="21511" name="TextBox 9"/>
          <p:cNvSpPr txBox="1">
            <a:spLocks noChangeArrowheads="1"/>
          </p:cNvSpPr>
          <p:nvPr/>
        </p:nvSpPr>
        <p:spPr bwMode="auto">
          <a:xfrm>
            <a:off x="2907358" y="6361012"/>
            <a:ext cx="1285875" cy="200025"/>
          </a:xfrm>
          <a:prstGeom prst="rect">
            <a:avLst/>
          </a:prstGeom>
          <a:solidFill>
            <a:schemeClr val="bg1"/>
          </a:solidFill>
          <a:ln w="9525">
            <a:noFill/>
            <a:miter lim="800000"/>
            <a:headEnd/>
            <a:tailEnd/>
          </a:ln>
        </p:spPr>
        <p:txBody>
          <a:bodyPr>
            <a:spAutoFit/>
          </a:bodyPr>
          <a:lstStyle/>
          <a:p>
            <a:r>
              <a:rPr lang="en-US" altLang="zh-CN" sz="700" i="1" dirty="0">
                <a:solidFill>
                  <a:srgbClr val="FF0000"/>
                </a:solidFill>
              </a:rPr>
              <a:t>Source: Wind Info</a:t>
            </a:r>
            <a:endParaRPr lang="zh-CN" altLang="en-US" sz="700" i="1" dirty="0">
              <a:solidFill>
                <a:srgbClr val="FF0000"/>
              </a:solidFill>
            </a:endParaRPr>
          </a:p>
        </p:txBody>
      </p:sp>
      <p:cxnSp>
        <p:nvCxnSpPr>
          <p:cNvPr id="4" name="直接连接符 3"/>
          <p:cNvCxnSpPr/>
          <p:nvPr/>
        </p:nvCxnSpPr>
        <p:spPr>
          <a:xfrm>
            <a:off x="251520" y="6237312"/>
            <a:ext cx="14861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14235" y="6115362"/>
            <a:ext cx="3286827" cy="553998"/>
          </a:xfrm>
          <a:prstGeom prst="rect">
            <a:avLst/>
          </a:prstGeom>
          <a:solidFill>
            <a:schemeClr val="bg1"/>
          </a:solidFill>
        </p:spPr>
        <p:txBody>
          <a:bodyPr wrap="square" rtlCol="0">
            <a:spAutoFit/>
          </a:bodyPr>
          <a:lstStyle/>
          <a:p>
            <a:r>
              <a:rPr lang="en-US" altLang="zh-CN" sz="600" dirty="0" smtClean="0"/>
              <a:t>Industrial value added:</a:t>
            </a:r>
            <a:r>
              <a:rPr lang="en-US" altLang="zh-CN" sz="600" dirty="0"/>
              <a:t> power and heat generation and provision: MTD </a:t>
            </a:r>
            <a:r>
              <a:rPr lang="en-US" altLang="zh-CN" sz="600" dirty="0" err="1"/>
              <a:t>YoY</a:t>
            </a:r>
            <a:r>
              <a:rPr lang="en-US" altLang="zh-CN" sz="600" dirty="0"/>
              <a:t/>
            </a:r>
            <a:br>
              <a:rPr lang="en-US" altLang="zh-CN" sz="600" dirty="0"/>
            </a:br>
            <a:r>
              <a:rPr lang="en-US" altLang="zh-CN" sz="600" dirty="0"/>
              <a:t>Industrial value added: oil and gas exploration: MTD </a:t>
            </a:r>
            <a:r>
              <a:rPr lang="en-US" altLang="zh-CN" sz="600" dirty="0" err="1"/>
              <a:t>YoY</a:t>
            </a:r>
            <a:r>
              <a:rPr lang="en-US" altLang="zh-CN" sz="600" dirty="0"/>
              <a:t/>
            </a:r>
            <a:br>
              <a:rPr lang="en-US" altLang="zh-CN" sz="600" dirty="0"/>
            </a:br>
            <a:r>
              <a:rPr lang="en-US" altLang="zh-CN" sz="600" dirty="0"/>
              <a:t>Industrial value added: gas production and provision: MTD </a:t>
            </a:r>
            <a:r>
              <a:rPr lang="en-US" altLang="zh-CN" sz="600" dirty="0" err="1" smtClean="0"/>
              <a:t>YoY</a:t>
            </a:r>
            <a:endParaRPr lang="en-US" altLang="zh-CN" sz="600" dirty="0" smtClean="0"/>
          </a:p>
          <a:p>
            <a:r>
              <a:rPr lang="en-US" altLang="zh-CN" sz="600" dirty="0"/>
              <a:t>Industrial value added: coal mining and washing: MTD </a:t>
            </a:r>
            <a:r>
              <a:rPr lang="en-US" altLang="zh-CN" sz="600" dirty="0" err="1"/>
              <a:t>YoY</a:t>
            </a:r>
            <a:r>
              <a:rPr lang="en-US" altLang="zh-CN" sz="600" dirty="0"/>
              <a:t/>
            </a:r>
            <a:br>
              <a:rPr lang="en-US" altLang="zh-CN" sz="600" dirty="0"/>
            </a:br>
            <a:r>
              <a:rPr lang="en-US" altLang="zh-CN" sz="600" dirty="0"/>
              <a:t>Industrial value added: oil processing, coal coking and nuclear fuel processing: MTD </a:t>
            </a:r>
            <a:r>
              <a:rPr lang="en-US" altLang="zh-CN" sz="600" dirty="0" err="1"/>
              <a:t>YoY</a:t>
            </a:r>
            <a:endParaRPr lang="zh-CN" altLang="en-US" sz="600" dirty="0"/>
          </a:p>
        </p:txBody>
      </p:sp>
      <p:sp>
        <p:nvSpPr>
          <p:cNvPr id="21512" name="TextBox 10"/>
          <p:cNvSpPr txBox="1">
            <a:spLocks noChangeArrowheads="1"/>
          </p:cNvSpPr>
          <p:nvPr/>
        </p:nvSpPr>
        <p:spPr bwMode="auto">
          <a:xfrm>
            <a:off x="8316416" y="6397327"/>
            <a:ext cx="936104" cy="200055"/>
          </a:xfrm>
          <a:prstGeom prst="rect">
            <a:avLst/>
          </a:prstGeom>
          <a:solidFill>
            <a:schemeClr val="bg1"/>
          </a:solidFill>
          <a:ln w="9525">
            <a:noFill/>
            <a:miter lim="800000"/>
            <a:headEnd/>
            <a:tailEnd/>
          </a:ln>
        </p:spPr>
        <p:txBody>
          <a:bodyPr wrap="square">
            <a:spAutoFit/>
          </a:bodyPr>
          <a:lstStyle/>
          <a:p>
            <a:r>
              <a:rPr lang="en-US" altLang="zh-CN" sz="700" i="1" dirty="0">
                <a:solidFill>
                  <a:srgbClr val="FF0000"/>
                </a:solidFill>
              </a:rPr>
              <a:t>Source: Wind Info</a:t>
            </a:r>
            <a:endParaRPr lang="zh-CN" altLang="en-US" sz="700" i="1" dirty="0">
              <a:solidFill>
                <a:srgbClr val="FF0000"/>
              </a:solidFill>
            </a:endParaRPr>
          </a:p>
        </p:txBody>
      </p:sp>
      <p:cxnSp>
        <p:nvCxnSpPr>
          <p:cNvPr id="18" name="直接连接符 17"/>
          <p:cNvCxnSpPr/>
          <p:nvPr/>
        </p:nvCxnSpPr>
        <p:spPr>
          <a:xfrm>
            <a:off x="5087730" y="6525344"/>
            <a:ext cx="13234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087730" y="6597352"/>
            <a:ext cx="132342"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1"/>
          <p:cNvSpPr>
            <a:spLocks noGrp="1"/>
          </p:cNvSpPr>
          <p:nvPr>
            <p:ph type="title"/>
          </p:nvPr>
        </p:nvSpPr>
        <p:spPr/>
        <p:txBody>
          <a:bodyPr/>
          <a:lstStyle/>
          <a:p>
            <a:r>
              <a:rPr lang="en-US" altLang="zh-CN" dirty="0" smtClean="0"/>
              <a:t>New Normal of the Energy Economy</a:t>
            </a:r>
            <a:endParaRPr lang="zh-CN" altLang="en-US" dirty="0" smtClean="0"/>
          </a:p>
        </p:txBody>
      </p:sp>
      <p:pic>
        <p:nvPicPr>
          <p:cNvPr id="22530" name="Picture 1"/>
          <p:cNvPicPr>
            <a:picLocks noGrp="1" noChangeAspect="1" noChangeArrowheads="1"/>
          </p:cNvPicPr>
          <p:nvPr>
            <p:ph idx="1"/>
          </p:nvPr>
        </p:nvPicPr>
        <p:blipFill>
          <a:blip r:embed="rId3"/>
          <a:srcRect/>
          <a:stretch>
            <a:fillRect/>
          </a:stretch>
        </p:blipFill>
        <p:spPr>
          <a:xfrm>
            <a:off x="349250" y="1636713"/>
            <a:ext cx="3995738" cy="2189162"/>
          </a:xfrm>
        </p:spPr>
      </p:pic>
      <p:sp>
        <p:nvSpPr>
          <p:cNvPr id="22532" name="矩形 2"/>
          <p:cNvSpPr>
            <a:spLocks noChangeArrowheads="1"/>
          </p:cNvSpPr>
          <p:nvPr/>
        </p:nvSpPr>
        <p:spPr bwMode="auto">
          <a:xfrm>
            <a:off x="539552" y="906463"/>
            <a:ext cx="3765748" cy="646331"/>
          </a:xfrm>
          <a:prstGeom prst="rect">
            <a:avLst/>
          </a:prstGeom>
          <a:noFill/>
          <a:ln w="9525">
            <a:noFill/>
            <a:miter lim="800000"/>
            <a:headEnd/>
            <a:tailEnd/>
          </a:ln>
        </p:spPr>
        <p:txBody>
          <a:bodyPr wrap="square">
            <a:spAutoFit/>
          </a:bodyPr>
          <a:lstStyle/>
          <a:p>
            <a:r>
              <a:rPr lang="en-US" altLang="zh-CN" sz="1200" b="1" dirty="0" smtClean="0">
                <a:latin typeface="仿宋"/>
                <a:ea typeface="仿宋"/>
                <a:cs typeface="仿宋"/>
              </a:rPr>
              <a:t>Flows </a:t>
            </a:r>
            <a:r>
              <a:rPr lang="en-US" altLang="zh-CN" sz="1200" b="1" dirty="0">
                <a:latin typeface="仿宋"/>
                <a:ea typeface="仿宋"/>
                <a:cs typeface="仿宋"/>
              </a:rPr>
              <a:t>of </a:t>
            </a:r>
            <a:r>
              <a:rPr lang="en-US" altLang="zh-CN" sz="1200" b="1" dirty="0" smtClean="0">
                <a:latin typeface="仿宋"/>
                <a:ea typeface="仿宋"/>
                <a:cs typeface="仿宋"/>
              </a:rPr>
              <a:t>capital </a:t>
            </a:r>
            <a:r>
              <a:rPr lang="en-US" altLang="zh-CN" sz="1200" b="1" dirty="0">
                <a:latin typeface="仿宋"/>
                <a:ea typeface="仿宋"/>
                <a:cs typeface="仿宋"/>
              </a:rPr>
              <a:t>into </a:t>
            </a:r>
            <a:r>
              <a:rPr lang="en-US" altLang="zh-CN" sz="1200" b="1" dirty="0" smtClean="0">
                <a:latin typeface="仿宋"/>
                <a:ea typeface="仿宋"/>
                <a:cs typeface="仿宋"/>
              </a:rPr>
              <a:t>the energy </a:t>
            </a:r>
            <a:r>
              <a:rPr lang="en-US" altLang="zh-CN" sz="1200" b="1" dirty="0">
                <a:latin typeface="仿宋"/>
                <a:ea typeface="仿宋"/>
                <a:cs typeface="仿宋"/>
              </a:rPr>
              <a:t>industry </a:t>
            </a:r>
            <a:r>
              <a:rPr lang="en-US" altLang="zh-CN" sz="1200" b="1" dirty="0" smtClean="0">
                <a:latin typeface="仿宋"/>
                <a:ea typeface="仿宋"/>
                <a:cs typeface="仿宋"/>
              </a:rPr>
              <a:t>decelerate </a:t>
            </a:r>
            <a:r>
              <a:rPr lang="en-US" altLang="zh-CN" sz="1200" b="1" dirty="0">
                <a:latin typeface="仿宋"/>
                <a:ea typeface="仿宋"/>
                <a:cs typeface="仿宋"/>
              </a:rPr>
              <a:t>and signs of insufficient investment into </a:t>
            </a:r>
            <a:r>
              <a:rPr lang="en-US" altLang="zh-CN" sz="1200" b="1" dirty="0" smtClean="0">
                <a:latin typeface="仿宋"/>
                <a:ea typeface="仿宋"/>
                <a:cs typeface="仿宋"/>
              </a:rPr>
              <a:t>high </a:t>
            </a:r>
            <a:r>
              <a:rPr lang="en-US" altLang="zh-CN" sz="1200" b="1" dirty="0">
                <a:latin typeface="仿宋"/>
                <a:ea typeface="仿宋"/>
                <a:cs typeface="仿宋"/>
              </a:rPr>
              <a:t>energy-consuming </a:t>
            </a:r>
            <a:r>
              <a:rPr lang="en-US" altLang="zh-CN" sz="1200" b="1" dirty="0" smtClean="0">
                <a:latin typeface="仿宋"/>
                <a:ea typeface="仿宋"/>
                <a:cs typeface="仿宋"/>
              </a:rPr>
              <a:t>industry </a:t>
            </a:r>
            <a:r>
              <a:rPr lang="en-US" altLang="zh-CN" sz="1200" b="1" dirty="0">
                <a:latin typeface="仿宋"/>
                <a:ea typeface="仿宋"/>
                <a:cs typeface="仿宋"/>
              </a:rPr>
              <a:t>emerge.</a:t>
            </a:r>
            <a:endParaRPr lang="zh-CN" altLang="en-US" sz="1200" b="1" dirty="0">
              <a:latin typeface="仿宋"/>
              <a:ea typeface="仿宋"/>
              <a:cs typeface="仿宋"/>
            </a:endParaRPr>
          </a:p>
        </p:txBody>
      </p:sp>
      <p:pic>
        <p:nvPicPr>
          <p:cNvPr id="22533" name="Picture 1"/>
          <p:cNvPicPr>
            <a:picLocks noChangeAspect="1" noChangeArrowheads="1"/>
          </p:cNvPicPr>
          <p:nvPr/>
        </p:nvPicPr>
        <p:blipFill>
          <a:blip r:embed="rId4"/>
          <a:srcRect/>
          <a:stretch>
            <a:fillRect/>
          </a:stretch>
        </p:blipFill>
        <p:spPr bwMode="auto">
          <a:xfrm>
            <a:off x="4572000" y="3929063"/>
            <a:ext cx="4445000" cy="2497137"/>
          </a:xfrm>
          <a:prstGeom prst="rect">
            <a:avLst/>
          </a:prstGeom>
          <a:noFill/>
          <a:ln w="9525">
            <a:noFill/>
            <a:miter lim="800000"/>
            <a:headEnd/>
            <a:tailEnd/>
          </a:ln>
        </p:spPr>
      </p:pic>
      <p:pic>
        <p:nvPicPr>
          <p:cNvPr id="22534" name="Picture 1"/>
          <p:cNvPicPr>
            <a:picLocks noChangeAspect="1" noChangeArrowheads="1"/>
          </p:cNvPicPr>
          <p:nvPr/>
        </p:nvPicPr>
        <p:blipFill>
          <a:blip r:embed="rId5"/>
          <a:srcRect/>
          <a:stretch>
            <a:fillRect/>
          </a:stretch>
        </p:blipFill>
        <p:spPr bwMode="auto">
          <a:xfrm>
            <a:off x="4500563" y="1285875"/>
            <a:ext cx="4437062" cy="2492375"/>
          </a:xfrm>
          <a:prstGeom prst="rect">
            <a:avLst/>
          </a:prstGeom>
          <a:noFill/>
          <a:ln w="9525">
            <a:noFill/>
            <a:miter lim="800000"/>
            <a:headEnd/>
            <a:tailEnd/>
          </a:ln>
        </p:spPr>
      </p:pic>
      <p:sp>
        <p:nvSpPr>
          <p:cNvPr id="22535" name="矩形 7"/>
          <p:cNvSpPr>
            <a:spLocks noChangeArrowheads="1"/>
          </p:cNvSpPr>
          <p:nvPr/>
        </p:nvSpPr>
        <p:spPr bwMode="auto">
          <a:xfrm>
            <a:off x="5062538" y="912813"/>
            <a:ext cx="3313112" cy="461665"/>
          </a:xfrm>
          <a:prstGeom prst="rect">
            <a:avLst/>
          </a:prstGeom>
          <a:noFill/>
          <a:ln w="9525">
            <a:noFill/>
            <a:miter lim="800000"/>
            <a:headEnd/>
            <a:tailEnd/>
          </a:ln>
        </p:spPr>
        <p:txBody>
          <a:bodyPr>
            <a:spAutoFit/>
          </a:bodyPr>
          <a:lstStyle/>
          <a:p>
            <a:r>
              <a:rPr lang="en-US" altLang="zh-CN" sz="1200" b="1" dirty="0" smtClean="0">
                <a:latin typeface="仿宋"/>
                <a:ea typeface="仿宋"/>
                <a:cs typeface="仿宋"/>
              </a:rPr>
              <a:t>Energy demand is </a:t>
            </a:r>
            <a:r>
              <a:rPr lang="en-US" altLang="zh-CN" sz="1200" b="1" dirty="0">
                <a:latin typeface="仿宋"/>
                <a:ea typeface="仿宋"/>
                <a:cs typeface="仿宋"/>
              </a:rPr>
              <a:t>weak and </a:t>
            </a:r>
            <a:r>
              <a:rPr lang="en-US" altLang="zh-CN" sz="1200" b="1" dirty="0" smtClean="0">
                <a:latin typeface="仿宋"/>
                <a:ea typeface="仿宋"/>
                <a:cs typeface="仿宋"/>
              </a:rPr>
              <a:t>end-consumption effect is limited. </a:t>
            </a:r>
            <a:endParaRPr lang="zh-CN" altLang="en-US" sz="1200" b="1" dirty="0">
              <a:latin typeface="仿宋"/>
              <a:ea typeface="仿宋"/>
              <a:cs typeface="仿宋"/>
            </a:endParaRPr>
          </a:p>
        </p:txBody>
      </p:sp>
      <p:sp>
        <p:nvSpPr>
          <p:cNvPr id="22536" name="TextBox 8"/>
          <p:cNvSpPr txBox="1">
            <a:spLocks noChangeArrowheads="1"/>
          </p:cNvSpPr>
          <p:nvPr/>
        </p:nvSpPr>
        <p:spPr bwMode="auto">
          <a:xfrm>
            <a:off x="7858125" y="3571875"/>
            <a:ext cx="1285875" cy="200025"/>
          </a:xfrm>
          <a:prstGeom prst="rect">
            <a:avLst/>
          </a:prstGeom>
          <a:solidFill>
            <a:schemeClr val="bg1"/>
          </a:solidFill>
          <a:ln w="9525">
            <a:noFill/>
            <a:miter lim="800000"/>
            <a:headEnd/>
            <a:tailEnd/>
          </a:ln>
        </p:spPr>
        <p:txBody>
          <a:bodyPr>
            <a:spAutoFit/>
          </a:bodyPr>
          <a:lstStyle/>
          <a:p>
            <a:r>
              <a:rPr lang="en-US" altLang="zh-CN" sz="700" i="1">
                <a:solidFill>
                  <a:srgbClr val="FF0000"/>
                </a:solidFill>
              </a:rPr>
              <a:t>Source: Wind Info</a:t>
            </a:r>
            <a:endParaRPr lang="zh-CN" altLang="en-US" sz="700" i="1">
              <a:solidFill>
                <a:srgbClr val="FF0000"/>
              </a:solidFill>
            </a:endParaRPr>
          </a:p>
        </p:txBody>
      </p:sp>
      <p:sp>
        <p:nvSpPr>
          <p:cNvPr id="22537" name="TextBox 9"/>
          <p:cNvSpPr txBox="1">
            <a:spLocks noChangeArrowheads="1"/>
          </p:cNvSpPr>
          <p:nvPr/>
        </p:nvSpPr>
        <p:spPr bwMode="auto">
          <a:xfrm>
            <a:off x="3429000" y="3714750"/>
            <a:ext cx="1285875" cy="200025"/>
          </a:xfrm>
          <a:prstGeom prst="rect">
            <a:avLst/>
          </a:prstGeom>
          <a:solidFill>
            <a:schemeClr val="bg1"/>
          </a:solidFill>
          <a:ln w="9525">
            <a:noFill/>
            <a:miter lim="800000"/>
            <a:headEnd/>
            <a:tailEnd/>
          </a:ln>
        </p:spPr>
        <p:txBody>
          <a:bodyPr>
            <a:spAutoFit/>
          </a:bodyPr>
          <a:lstStyle/>
          <a:p>
            <a:r>
              <a:rPr lang="en-US" altLang="zh-CN" sz="700" i="1">
                <a:solidFill>
                  <a:srgbClr val="FF0000"/>
                </a:solidFill>
              </a:rPr>
              <a:t>Source: Wind Info</a:t>
            </a:r>
            <a:endParaRPr lang="zh-CN" altLang="en-US" sz="700" i="1">
              <a:solidFill>
                <a:srgbClr val="FF0000"/>
              </a:solidFill>
            </a:endParaRPr>
          </a:p>
        </p:txBody>
      </p:sp>
      <p:sp>
        <p:nvSpPr>
          <p:cNvPr id="22539" name="TextBox 11"/>
          <p:cNvSpPr txBox="1">
            <a:spLocks noChangeArrowheads="1"/>
          </p:cNvSpPr>
          <p:nvPr/>
        </p:nvSpPr>
        <p:spPr bwMode="auto">
          <a:xfrm>
            <a:off x="7858125" y="6286500"/>
            <a:ext cx="1285875" cy="200025"/>
          </a:xfrm>
          <a:prstGeom prst="rect">
            <a:avLst/>
          </a:prstGeom>
          <a:solidFill>
            <a:schemeClr val="bg1"/>
          </a:solidFill>
          <a:ln w="9525">
            <a:noFill/>
            <a:miter lim="800000"/>
            <a:headEnd/>
            <a:tailEnd/>
          </a:ln>
        </p:spPr>
        <p:txBody>
          <a:bodyPr>
            <a:spAutoFit/>
          </a:bodyPr>
          <a:lstStyle/>
          <a:p>
            <a:r>
              <a:rPr lang="en-US" altLang="zh-CN" sz="700" i="1">
                <a:solidFill>
                  <a:srgbClr val="FF0000"/>
                </a:solidFill>
              </a:rPr>
              <a:t>Source: Wind Info</a:t>
            </a:r>
            <a:endParaRPr lang="zh-CN" altLang="en-US" sz="700" i="1">
              <a:solidFill>
                <a:srgbClr val="FF0000"/>
              </a:solidFill>
            </a:endParaRPr>
          </a:p>
        </p:txBody>
      </p:sp>
      <p:sp>
        <p:nvSpPr>
          <p:cNvPr id="2" name="TextBox 1"/>
          <p:cNvSpPr txBox="1"/>
          <p:nvPr/>
        </p:nvSpPr>
        <p:spPr>
          <a:xfrm>
            <a:off x="1229390" y="1665094"/>
            <a:ext cx="2448272" cy="323165"/>
          </a:xfrm>
          <a:prstGeom prst="rect">
            <a:avLst/>
          </a:prstGeom>
          <a:noFill/>
        </p:spPr>
        <p:txBody>
          <a:bodyPr wrap="square" rtlCol="0">
            <a:spAutoFit/>
          </a:bodyPr>
          <a:lstStyle/>
          <a:p>
            <a:r>
              <a:rPr lang="en-US" altLang="zh-CN" sz="800" b="1" dirty="0"/>
              <a:t>Completed amount of fixed asset </a:t>
            </a:r>
            <a:r>
              <a:rPr lang="en-US" altLang="zh-CN" sz="800" b="1" dirty="0" smtClean="0"/>
              <a:t>investment</a:t>
            </a:r>
          </a:p>
          <a:p>
            <a:pPr algn="ctr"/>
            <a:r>
              <a:rPr lang="en-US" altLang="zh-CN" sz="700" dirty="0" smtClean="0"/>
              <a:t>(</a:t>
            </a:r>
            <a:r>
              <a:rPr lang="en-US" altLang="zh-CN" sz="700" dirty="0"/>
              <a:t>A</a:t>
            </a:r>
            <a:r>
              <a:rPr lang="en-US" altLang="zh-CN" sz="700" dirty="0" smtClean="0"/>
              <a:t>ccumulated </a:t>
            </a:r>
            <a:r>
              <a:rPr lang="en-US" altLang="zh-CN" sz="700" dirty="0" err="1" smtClean="0"/>
              <a:t>YoY</a:t>
            </a:r>
            <a:r>
              <a:rPr lang="en-US" altLang="zh-CN" sz="700" dirty="0" smtClean="0"/>
              <a:t>)</a:t>
            </a:r>
            <a:endParaRPr lang="en-US" altLang="zh-CN" sz="700" dirty="0"/>
          </a:p>
        </p:txBody>
      </p:sp>
      <p:sp>
        <p:nvSpPr>
          <p:cNvPr id="3" name="TextBox 2"/>
          <p:cNvSpPr txBox="1"/>
          <p:nvPr/>
        </p:nvSpPr>
        <p:spPr>
          <a:xfrm>
            <a:off x="564730" y="3301534"/>
            <a:ext cx="1703014" cy="415498"/>
          </a:xfrm>
          <a:prstGeom prst="rect">
            <a:avLst/>
          </a:prstGeom>
          <a:solidFill>
            <a:schemeClr val="bg1"/>
          </a:solidFill>
        </p:spPr>
        <p:txBody>
          <a:bodyPr wrap="square" rtlCol="0">
            <a:spAutoFit/>
          </a:bodyPr>
          <a:lstStyle/>
          <a:p>
            <a:pPr fontAlgn="auto">
              <a:spcBef>
                <a:spcPts val="0"/>
              </a:spcBef>
              <a:spcAft>
                <a:spcPts val="0"/>
              </a:spcAft>
              <a:defRPr/>
            </a:pPr>
            <a:r>
              <a:rPr lang="en-US" altLang="zh-CN" sz="700" dirty="0" smtClean="0"/>
              <a:t>Coal mining and washing </a:t>
            </a:r>
          </a:p>
          <a:p>
            <a:pPr fontAlgn="auto">
              <a:spcBef>
                <a:spcPts val="0"/>
              </a:spcBef>
              <a:spcAft>
                <a:spcPts val="0"/>
              </a:spcAft>
              <a:defRPr/>
            </a:pPr>
            <a:r>
              <a:rPr lang="en-US" altLang="zh-CN" sz="700" dirty="0" smtClean="0"/>
              <a:t>Black metal mining and processing</a:t>
            </a:r>
          </a:p>
          <a:p>
            <a:pPr fontAlgn="auto">
              <a:spcBef>
                <a:spcPts val="0"/>
              </a:spcBef>
              <a:spcAft>
                <a:spcPts val="0"/>
              </a:spcAft>
              <a:defRPr/>
            </a:pPr>
            <a:r>
              <a:rPr lang="en-US" altLang="zh-CN" sz="700" dirty="0" smtClean="0"/>
              <a:t>Non-metal mining and processing</a:t>
            </a:r>
            <a:endParaRPr lang="en-US" altLang="zh-CN" sz="700" dirty="0"/>
          </a:p>
        </p:txBody>
      </p:sp>
      <p:sp>
        <p:nvSpPr>
          <p:cNvPr id="19" name="TextBox 18"/>
          <p:cNvSpPr txBox="1"/>
          <p:nvPr/>
        </p:nvSpPr>
        <p:spPr>
          <a:xfrm>
            <a:off x="2510545" y="3301534"/>
            <a:ext cx="1845431" cy="307777"/>
          </a:xfrm>
          <a:prstGeom prst="rect">
            <a:avLst/>
          </a:prstGeom>
          <a:solidFill>
            <a:schemeClr val="bg1"/>
          </a:solidFill>
        </p:spPr>
        <p:txBody>
          <a:bodyPr wrap="square" rtlCol="0">
            <a:spAutoFit/>
          </a:bodyPr>
          <a:lstStyle/>
          <a:p>
            <a:pPr fontAlgn="auto">
              <a:spcBef>
                <a:spcPts val="0"/>
              </a:spcBef>
              <a:spcAft>
                <a:spcPts val="0"/>
              </a:spcAft>
              <a:defRPr/>
            </a:pPr>
            <a:r>
              <a:rPr lang="en-US" altLang="zh-CN" sz="700" dirty="0"/>
              <a:t>Oil and gas exploration</a:t>
            </a:r>
          </a:p>
          <a:p>
            <a:pPr fontAlgn="auto">
              <a:spcBef>
                <a:spcPts val="0"/>
              </a:spcBef>
              <a:spcAft>
                <a:spcPts val="0"/>
              </a:spcAft>
              <a:defRPr/>
            </a:pPr>
            <a:r>
              <a:rPr lang="en-US" altLang="zh-CN" sz="700" dirty="0"/>
              <a:t>Non-ferrous metal mining and processing</a:t>
            </a:r>
          </a:p>
        </p:txBody>
      </p:sp>
      <p:sp>
        <p:nvSpPr>
          <p:cNvPr id="4" name="TextBox 3"/>
          <p:cNvSpPr txBox="1"/>
          <p:nvPr/>
        </p:nvSpPr>
        <p:spPr>
          <a:xfrm>
            <a:off x="5206150" y="3347120"/>
            <a:ext cx="1008112" cy="153888"/>
          </a:xfrm>
          <a:prstGeom prst="rect">
            <a:avLst/>
          </a:prstGeom>
          <a:solidFill>
            <a:schemeClr val="bg1"/>
          </a:solidFill>
        </p:spPr>
        <p:txBody>
          <a:bodyPr wrap="square" rtlCol="0">
            <a:spAutoFit/>
          </a:bodyPr>
          <a:lstStyle/>
          <a:p>
            <a:r>
              <a:rPr lang="en-US" altLang="zh-CN" sz="400" dirty="0"/>
              <a:t>Coal </a:t>
            </a:r>
            <a:r>
              <a:rPr lang="en-US" altLang="zh-CN" sz="400" dirty="0" smtClean="0"/>
              <a:t>sales: nationwide: MTD </a:t>
            </a:r>
            <a:r>
              <a:rPr lang="en-US" altLang="zh-CN" sz="400" dirty="0" err="1" smtClean="0"/>
              <a:t>YoY</a:t>
            </a:r>
            <a:endParaRPr lang="en-US" altLang="zh-CN" sz="400" dirty="0"/>
          </a:p>
        </p:txBody>
      </p:sp>
      <p:sp>
        <p:nvSpPr>
          <p:cNvPr id="24" name="TextBox 23"/>
          <p:cNvSpPr txBox="1"/>
          <p:nvPr/>
        </p:nvSpPr>
        <p:spPr>
          <a:xfrm>
            <a:off x="7511554" y="3337359"/>
            <a:ext cx="864096" cy="153888"/>
          </a:xfrm>
          <a:prstGeom prst="rect">
            <a:avLst/>
          </a:prstGeom>
          <a:solidFill>
            <a:schemeClr val="bg1"/>
          </a:solidFill>
        </p:spPr>
        <p:txBody>
          <a:bodyPr wrap="square" rtlCol="0">
            <a:spAutoFit/>
          </a:bodyPr>
          <a:lstStyle/>
          <a:p>
            <a:pPr fontAlgn="auto">
              <a:spcBef>
                <a:spcPts val="0"/>
              </a:spcBef>
              <a:spcAft>
                <a:spcPts val="0"/>
              </a:spcAft>
              <a:defRPr/>
            </a:pPr>
            <a:r>
              <a:rPr lang="en-US" altLang="zh-CN" sz="400" dirty="0"/>
              <a:t>Output: raw </a:t>
            </a:r>
            <a:r>
              <a:rPr lang="en-US" altLang="zh-CN" sz="400" dirty="0" smtClean="0"/>
              <a:t>coal: MTD </a:t>
            </a:r>
            <a:r>
              <a:rPr lang="en-US" altLang="zh-CN" sz="400" dirty="0" err="1"/>
              <a:t>YoY</a:t>
            </a:r>
            <a:endParaRPr lang="en-US" altLang="zh-CN" sz="400" dirty="0"/>
          </a:p>
        </p:txBody>
      </p:sp>
      <p:sp>
        <p:nvSpPr>
          <p:cNvPr id="25" name="TextBox 24"/>
          <p:cNvSpPr txBox="1"/>
          <p:nvPr/>
        </p:nvSpPr>
        <p:spPr>
          <a:xfrm>
            <a:off x="5206150" y="3477017"/>
            <a:ext cx="1152128" cy="153888"/>
          </a:xfrm>
          <a:prstGeom prst="rect">
            <a:avLst/>
          </a:prstGeom>
          <a:solidFill>
            <a:schemeClr val="bg1"/>
          </a:solidFill>
        </p:spPr>
        <p:txBody>
          <a:bodyPr wrap="square" rtlCol="0">
            <a:spAutoFit/>
          </a:bodyPr>
          <a:lstStyle/>
          <a:p>
            <a:pPr fontAlgn="auto">
              <a:spcBef>
                <a:spcPts val="0"/>
              </a:spcBef>
              <a:spcAft>
                <a:spcPts val="0"/>
              </a:spcAft>
              <a:defRPr/>
            </a:pPr>
            <a:r>
              <a:rPr lang="en-US" altLang="zh-CN" sz="400" dirty="0"/>
              <a:t>Output: raw </a:t>
            </a:r>
            <a:r>
              <a:rPr lang="en-US" altLang="zh-CN" sz="400" dirty="0" smtClean="0"/>
              <a:t>coal: accumulated </a:t>
            </a:r>
            <a:r>
              <a:rPr lang="en-US" altLang="zh-CN" sz="400" dirty="0" err="1"/>
              <a:t>YoY</a:t>
            </a:r>
            <a:endParaRPr lang="en-US" altLang="zh-CN" sz="400" dirty="0"/>
          </a:p>
        </p:txBody>
      </p:sp>
      <p:sp>
        <p:nvSpPr>
          <p:cNvPr id="26" name="TextBox 25"/>
          <p:cNvSpPr txBox="1"/>
          <p:nvPr/>
        </p:nvSpPr>
        <p:spPr>
          <a:xfrm>
            <a:off x="6358278" y="3338517"/>
            <a:ext cx="1008112" cy="215444"/>
          </a:xfrm>
          <a:prstGeom prst="rect">
            <a:avLst/>
          </a:prstGeom>
          <a:solidFill>
            <a:schemeClr val="bg1"/>
          </a:solidFill>
        </p:spPr>
        <p:txBody>
          <a:bodyPr wrap="square" rtlCol="0">
            <a:spAutoFit/>
          </a:bodyPr>
          <a:lstStyle/>
          <a:p>
            <a:pPr fontAlgn="auto">
              <a:spcBef>
                <a:spcPts val="0"/>
              </a:spcBef>
              <a:spcAft>
                <a:spcPts val="0"/>
              </a:spcAft>
              <a:defRPr/>
            </a:pPr>
            <a:r>
              <a:rPr lang="en-US" altLang="zh-CN" sz="400" dirty="0"/>
              <a:t>Coal </a:t>
            </a:r>
            <a:r>
              <a:rPr lang="en-US" altLang="zh-CN" sz="400" dirty="0" smtClean="0"/>
              <a:t>sales: nationwide:</a:t>
            </a:r>
          </a:p>
          <a:p>
            <a:pPr fontAlgn="auto">
              <a:spcBef>
                <a:spcPts val="0"/>
              </a:spcBef>
              <a:spcAft>
                <a:spcPts val="0"/>
              </a:spcAft>
              <a:defRPr/>
            </a:pPr>
            <a:r>
              <a:rPr lang="en-US" altLang="zh-CN" sz="400" dirty="0" smtClean="0"/>
              <a:t>accumulated </a:t>
            </a:r>
            <a:r>
              <a:rPr lang="en-US" altLang="zh-CN" sz="400" dirty="0" err="1"/>
              <a:t>YoY</a:t>
            </a:r>
            <a:endParaRPr lang="en-US" altLang="zh-CN" sz="400" dirty="0"/>
          </a:p>
        </p:txBody>
      </p:sp>
      <p:sp>
        <p:nvSpPr>
          <p:cNvPr id="27" name="TextBox 26"/>
          <p:cNvSpPr txBox="1"/>
          <p:nvPr/>
        </p:nvSpPr>
        <p:spPr>
          <a:xfrm>
            <a:off x="5148064" y="5984996"/>
            <a:ext cx="1008112" cy="153888"/>
          </a:xfrm>
          <a:prstGeom prst="rect">
            <a:avLst/>
          </a:prstGeom>
          <a:solidFill>
            <a:schemeClr val="bg1"/>
          </a:solidFill>
        </p:spPr>
        <p:txBody>
          <a:bodyPr wrap="square" rtlCol="0">
            <a:spAutoFit/>
          </a:bodyPr>
          <a:lstStyle/>
          <a:p>
            <a:pPr fontAlgn="auto">
              <a:spcBef>
                <a:spcPts val="0"/>
              </a:spcBef>
              <a:spcAft>
                <a:spcPts val="0"/>
              </a:spcAft>
              <a:defRPr/>
            </a:pPr>
            <a:r>
              <a:rPr lang="en-US" altLang="zh-CN" sz="400" dirty="0"/>
              <a:t>Gas output: nationwide: MTD </a:t>
            </a:r>
            <a:r>
              <a:rPr lang="en-US" altLang="zh-CN" sz="400" dirty="0" err="1"/>
              <a:t>YoY</a:t>
            </a:r>
            <a:endParaRPr lang="en-US" altLang="zh-CN" sz="400" dirty="0"/>
          </a:p>
        </p:txBody>
      </p:sp>
      <p:sp>
        <p:nvSpPr>
          <p:cNvPr id="28" name="TextBox 27"/>
          <p:cNvSpPr txBox="1"/>
          <p:nvPr/>
        </p:nvSpPr>
        <p:spPr>
          <a:xfrm>
            <a:off x="7596336" y="5992277"/>
            <a:ext cx="1111498" cy="153888"/>
          </a:xfrm>
          <a:prstGeom prst="rect">
            <a:avLst/>
          </a:prstGeom>
          <a:solidFill>
            <a:schemeClr val="bg1"/>
          </a:solidFill>
        </p:spPr>
        <p:txBody>
          <a:bodyPr wrap="square" rtlCol="0">
            <a:spAutoFit/>
          </a:bodyPr>
          <a:lstStyle/>
          <a:p>
            <a:pPr fontAlgn="auto">
              <a:spcBef>
                <a:spcPts val="0"/>
              </a:spcBef>
              <a:spcAft>
                <a:spcPts val="0"/>
              </a:spcAft>
              <a:defRPr/>
            </a:pPr>
            <a:r>
              <a:rPr lang="en-US" altLang="zh-CN" sz="400" dirty="0"/>
              <a:t>Output: crude oil processing, </a:t>
            </a:r>
            <a:r>
              <a:rPr lang="en-US" altLang="zh-CN" sz="400" dirty="0" smtClean="0"/>
              <a:t>MTD </a:t>
            </a:r>
            <a:r>
              <a:rPr lang="en-US" altLang="zh-CN" sz="400" dirty="0" err="1"/>
              <a:t>YoY</a:t>
            </a:r>
            <a:endParaRPr lang="en-US" altLang="zh-CN" sz="400" dirty="0"/>
          </a:p>
        </p:txBody>
      </p:sp>
      <p:sp>
        <p:nvSpPr>
          <p:cNvPr id="29" name="TextBox 28"/>
          <p:cNvSpPr txBox="1"/>
          <p:nvPr/>
        </p:nvSpPr>
        <p:spPr>
          <a:xfrm>
            <a:off x="5134142" y="6122775"/>
            <a:ext cx="1296144" cy="153888"/>
          </a:xfrm>
          <a:prstGeom prst="rect">
            <a:avLst/>
          </a:prstGeom>
          <a:solidFill>
            <a:schemeClr val="bg1"/>
          </a:solidFill>
        </p:spPr>
        <p:txBody>
          <a:bodyPr wrap="square" rtlCol="0">
            <a:spAutoFit/>
          </a:bodyPr>
          <a:lstStyle/>
          <a:p>
            <a:pPr fontAlgn="auto">
              <a:spcBef>
                <a:spcPts val="0"/>
              </a:spcBef>
              <a:spcAft>
                <a:spcPts val="0"/>
              </a:spcAft>
              <a:defRPr/>
            </a:pPr>
            <a:r>
              <a:rPr lang="en-US" altLang="zh-CN" sz="400" dirty="0" smtClean="0"/>
              <a:t>Output</a:t>
            </a:r>
            <a:r>
              <a:rPr lang="en-US" altLang="zh-CN" sz="400" dirty="0"/>
              <a:t>:</a:t>
            </a:r>
            <a:r>
              <a:rPr lang="en-US" altLang="zh-CN" sz="400" b="1" dirty="0"/>
              <a:t> </a:t>
            </a:r>
            <a:r>
              <a:rPr lang="en-US" altLang="zh-CN" sz="400" dirty="0"/>
              <a:t>crude oil processing, </a:t>
            </a:r>
            <a:r>
              <a:rPr lang="en-US" altLang="zh-CN" sz="400" dirty="0" smtClean="0"/>
              <a:t>accumulated </a:t>
            </a:r>
            <a:r>
              <a:rPr lang="en-US" altLang="zh-CN" sz="400" dirty="0" err="1"/>
              <a:t>YoY</a:t>
            </a:r>
            <a:endParaRPr lang="en-US" altLang="zh-CN" sz="400" dirty="0"/>
          </a:p>
        </p:txBody>
      </p:sp>
      <p:sp>
        <p:nvSpPr>
          <p:cNvPr id="30" name="TextBox 29"/>
          <p:cNvSpPr txBox="1"/>
          <p:nvPr/>
        </p:nvSpPr>
        <p:spPr>
          <a:xfrm>
            <a:off x="6390236" y="5984996"/>
            <a:ext cx="976154" cy="215444"/>
          </a:xfrm>
          <a:prstGeom prst="rect">
            <a:avLst/>
          </a:prstGeom>
          <a:solidFill>
            <a:schemeClr val="bg1"/>
          </a:solidFill>
        </p:spPr>
        <p:txBody>
          <a:bodyPr wrap="square" rtlCol="0">
            <a:spAutoFit/>
          </a:bodyPr>
          <a:lstStyle/>
          <a:p>
            <a:pPr fontAlgn="auto">
              <a:spcBef>
                <a:spcPts val="0"/>
              </a:spcBef>
              <a:spcAft>
                <a:spcPts val="0"/>
              </a:spcAft>
              <a:defRPr/>
            </a:pPr>
            <a:r>
              <a:rPr lang="en-US" altLang="zh-CN" sz="400" dirty="0"/>
              <a:t>Gas output: nationwide: accumulated </a:t>
            </a:r>
            <a:r>
              <a:rPr lang="en-US" altLang="zh-CN" sz="400" dirty="0" err="1"/>
              <a:t>YoY</a:t>
            </a:r>
            <a:endParaRPr lang="en-US" altLang="zh-CN" sz="400" dirty="0"/>
          </a:p>
        </p:txBody>
      </p:sp>
      <p:pic>
        <p:nvPicPr>
          <p:cNvPr id="31"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039" y="4150675"/>
            <a:ext cx="4221523" cy="237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8406" y="905863"/>
            <a:ext cx="4750246" cy="714374"/>
          </a:xfrm>
        </p:spPr>
        <p:txBody>
          <a:bodyPr/>
          <a:lstStyle/>
          <a:p>
            <a:pPr marL="0" indent="0">
              <a:buFont typeface="Arial" charset="0"/>
              <a:buNone/>
              <a:defRPr/>
            </a:pPr>
            <a:r>
              <a:rPr lang="en-US" altLang="zh-CN" sz="1050" b="1" dirty="0" smtClean="0">
                <a:latin typeface="+mn-ea"/>
                <a:cs typeface="+mn-cs"/>
              </a:rPr>
              <a:t>The combined output of crude oil and oil products remains stable, and will grow slowly. </a:t>
            </a:r>
          </a:p>
          <a:p>
            <a:pPr marL="0" indent="0">
              <a:buFont typeface="Arial" charset="0"/>
              <a:buNone/>
              <a:defRPr/>
            </a:pPr>
            <a:r>
              <a:rPr lang="en-US" altLang="zh-CN" sz="1050" b="1" dirty="0" smtClean="0">
                <a:latin typeface="+mn-ea"/>
                <a:cs typeface="+mn-cs"/>
              </a:rPr>
              <a:t>The demand for refined oil will grow faster than that for crude oil. </a:t>
            </a:r>
          </a:p>
        </p:txBody>
      </p:sp>
      <p:pic>
        <p:nvPicPr>
          <p:cNvPr id="24578" name="Picture 1"/>
          <p:cNvPicPr>
            <a:picLocks noChangeAspect="1" noChangeArrowheads="1"/>
          </p:cNvPicPr>
          <p:nvPr/>
        </p:nvPicPr>
        <p:blipFill>
          <a:blip r:embed="rId3"/>
          <a:srcRect/>
          <a:stretch>
            <a:fillRect/>
          </a:stretch>
        </p:blipFill>
        <p:spPr bwMode="auto">
          <a:xfrm>
            <a:off x="4643438" y="1693863"/>
            <a:ext cx="4498975" cy="2527300"/>
          </a:xfrm>
          <a:prstGeom prst="rect">
            <a:avLst/>
          </a:prstGeom>
          <a:noFill/>
          <a:ln w="9525">
            <a:noFill/>
            <a:miter lim="800000"/>
            <a:headEnd/>
            <a:tailEnd/>
          </a:ln>
        </p:spPr>
      </p:pic>
      <p:pic>
        <p:nvPicPr>
          <p:cNvPr id="24579" name="Picture 1"/>
          <p:cNvPicPr>
            <a:picLocks noChangeAspect="1" noChangeArrowheads="1"/>
          </p:cNvPicPr>
          <p:nvPr/>
        </p:nvPicPr>
        <p:blipFill>
          <a:blip r:embed="rId4"/>
          <a:srcRect/>
          <a:stretch>
            <a:fillRect/>
          </a:stretch>
        </p:blipFill>
        <p:spPr bwMode="auto">
          <a:xfrm>
            <a:off x="4727575" y="4194175"/>
            <a:ext cx="4351338" cy="2444750"/>
          </a:xfrm>
          <a:prstGeom prst="rect">
            <a:avLst/>
          </a:prstGeom>
          <a:noFill/>
          <a:ln w="9525">
            <a:noFill/>
            <a:miter lim="800000"/>
            <a:headEnd/>
            <a:tailEnd/>
          </a:ln>
        </p:spPr>
      </p:pic>
      <p:pic>
        <p:nvPicPr>
          <p:cNvPr id="24580" name="Picture 1"/>
          <p:cNvPicPr>
            <a:picLocks noChangeAspect="1" noChangeArrowheads="1"/>
          </p:cNvPicPr>
          <p:nvPr/>
        </p:nvPicPr>
        <p:blipFill>
          <a:blip r:embed="rId5"/>
          <a:srcRect/>
          <a:stretch>
            <a:fillRect/>
          </a:stretch>
        </p:blipFill>
        <p:spPr bwMode="auto">
          <a:xfrm>
            <a:off x="168275" y="4243388"/>
            <a:ext cx="4527550" cy="2544762"/>
          </a:xfrm>
          <a:prstGeom prst="rect">
            <a:avLst/>
          </a:prstGeom>
          <a:noFill/>
          <a:ln w="9525">
            <a:noFill/>
            <a:miter lim="800000"/>
            <a:headEnd/>
            <a:tailEnd/>
          </a:ln>
        </p:spPr>
      </p:pic>
      <p:pic>
        <p:nvPicPr>
          <p:cNvPr id="24581" name="Picture 1"/>
          <p:cNvPicPr>
            <a:picLocks noChangeAspect="1" noChangeArrowheads="1"/>
          </p:cNvPicPr>
          <p:nvPr/>
        </p:nvPicPr>
        <p:blipFill>
          <a:blip r:embed="rId6"/>
          <a:srcRect/>
          <a:stretch>
            <a:fillRect/>
          </a:stretch>
        </p:blipFill>
        <p:spPr bwMode="auto">
          <a:xfrm>
            <a:off x="142875" y="1643063"/>
            <a:ext cx="4586288" cy="2576512"/>
          </a:xfrm>
          <a:prstGeom prst="rect">
            <a:avLst/>
          </a:prstGeom>
          <a:noFill/>
          <a:ln w="9525">
            <a:noFill/>
            <a:miter lim="800000"/>
            <a:headEnd/>
            <a:tailEnd/>
          </a:ln>
        </p:spPr>
      </p:pic>
      <p:sp>
        <p:nvSpPr>
          <p:cNvPr id="2" name="矩形 1"/>
          <p:cNvSpPr/>
          <p:nvPr/>
        </p:nvSpPr>
        <p:spPr>
          <a:xfrm>
            <a:off x="4858652" y="908720"/>
            <a:ext cx="4143375" cy="634020"/>
          </a:xfrm>
          <a:prstGeom prst="rect">
            <a:avLst/>
          </a:prstGeom>
        </p:spPr>
        <p:txBody>
          <a:bodyPr>
            <a:spAutoFit/>
          </a:bodyPr>
          <a:lstStyle/>
          <a:p>
            <a:pPr eaLnBrk="0" hangingPunct="0">
              <a:spcBef>
                <a:spcPct val="20000"/>
              </a:spcBef>
              <a:defRPr/>
            </a:pPr>
            <a:r>
              <a:rPr lang="en-US" altLang="zh-CN" sz="1100" b="1" dirty="0">
                <a:latin typeface="+mn-ea"/>
                <a:ea typeface="+mn-ea"/>
              </a:rPr>
              <a:t>Natural gas maintains fast growth, and the growth rate of import is higher than domestic output. </a:t>
            </a:r>
          </a:p>
          <a:p>
            <a:pPr eaLnBrk="0" hangingPunct="0">
              <a:spcBef>
                <a:spcPct val="20000"/>
              </a:spcBef>
              <a:defRPr/>
            </a:pPr>
            <a:r>
              <a:rPr lang="en-US" altLang="zh-CN" sz="1100" b="1" dirty="0" smtClean="0">
                <a:latin typeface="+mn-ea"/>
                <a:ea typeface="+mn-ea"/>
              </a:rPr>
              <a:t>An oversupply will occur in coal market. </a:t>
            </a:r>
            <a:endParaRPr lang="zh-CN" altLang="en-US" sz="1100" b="1" dirty="0">
              <a:latin typeface="+mn-ea"/>
              <a:ea typeface="+mn-ea"/>
            </a:endParaRPr>
          </a:p>
        </p:txBody>
      </p:sp>
      <p:sp>
        <p:nvSpPr>
          <p:cNvPr id="24583" name="标题 1"/>
          <p:cNvSpPr>
            <a:spLocks noGrp="1"/>
          </p:cNvSpPr>
          <p:nvPr>
            <p:ph type="title"/>
          </p:nvPr>
        </p:nvSpPr>
        <p:spPr/>
        <p:txBody>
          <a:bodyPr/>
          <a:lstStyle/>
          <a:p>
            <a:r>
              <a:rPr lang="en-US" altLang="zh-CN" dirty="0" smtClean="0"/>
              <a:t>New Normal of the Energy Economy</a:t>
            </a:r>
            <a:endParaRPr lang="zh-CN" altLang="en-US" dirty="0" smtClean="0"/>
          </a:p>
        </p:txBody>
      </p:sp>
      <p:sp>
        <p:nvSpPr>
          <p:cNvPr id="24584" name="TextBox 8"/>
          <p:cNvSpPr txBox="1">
            <a:spLocks noChangeArrowheads="1"/>
          </p:cNvSpPr>
          <p:nvPr/>
        </p:nvSpPr>
        <p:spPr bwMode="auto">
          <a:xfrm>
            <a:off x="3601137" y="4071938"/>
            <a:ext cx="1094688" cy="200025"/>
          </a:xfrm>
          <a:prstGeom prst="rect">
            <a:avLst/>
          </a:prstGeom>
          <a:solidFill>
            <a:schemeClr val="bg1"/>
          </a:solidFill>
          <a:ln w="9525">
            <a:noFill/>
            <a:miter lim="800000"/>
            <a:headEnd/>
            <a:tailEnd/>
          </a:ln>
        </p:spPr>
        <p:txBody>
          <a:bodyPr wrap="square">
            <a:spAutoFit/>
          </a:bodyPr>
          <a:lstStyle/>
          <a:p>
            <a:r>
              <a:rPr lang="en-US" altLang="zh-CN" sz="700" i="1" dirty="0">
                <a:solidFill>
                  <a:srgbClr val="FF0000"/>
                </a:solidFill>
              </a:rPr>
              <a:t>Source: Wind Info</a:t>
            </a:r>
            <a:endParaRPr lang="zh-CN" altLang="en-US" sz="700" i="1" dirty="0">
              <a:solidFill>
                <a:srgbClr val="FF0000"/>
              </a:solidFill>
            </a:endParaRPr>
          </a:p>
        </p:txBody>
      </p:sp>
      <p:sp>
        <p:nvSpPr>
          <p:cNvPr id="24585" name="TextBox 9"/>
          <p:cNvSpPr txBox="1">
            <a:spLocks noChangeArrowheads="1"/>
          </p:cNvSpPr>
          <p:nvPr/>
        </p:nvSpPr>
        <p:spPr bwMode="auto">
          <a:xfrm>
            <a:off x="7858125" y="4071938"/>
            <a:ext cx="1285875" cy="200025"/>
          </a:xfrm>
          <a:prstGeom prst="rect">
            <a:avLst/>
          </a:prstGeom>
          <a:solidFill>
            <a:schemeClr val="bg1"/>
          </a:solidFill>
          <a:ln w="9525">
            <a:noFill/>
            <a:miter lim="800000"/>
            <a:headEnd/>
            <a:tailEnd/>
          </a:ln>
        </p:spPr>
        <p:txBody>
          <a:bodyPr>
            <a:spAutoFit/>
          </a:bodyPr>
          <a:lstStyle/>
          <a:p>
            <a:r>
              <a:rPr lang="en-US" altLang="zh-CN" sz="700" i="1">
                <a:solidFill>
                  <a:srgbClr val="FF0000"/>
                </a:solidFill>
              </a:rPr>
              <a:t>Source: Wind Info</a:t>
            </a:r>
            <a:endParaRPr lang="zh-CN" altLang="en-US" sz="700" i="1">
              <a:solidFill>
                <a:srgbClr val="FF0000"/>
              </a:solidFill>
            </a:endParaRPr>
          </a:p>
        </p:txBody>
      </p:sp>
      <p:sp>
        <p:nvSpPr>
          <p:cNvPr id="24586" name="TextBox 10"/>
          <p:cNvSpPr txBox="1">
            <a:spLocks noChangeArrowheads="1"/>
          </p:cNvSpPr>
          <p:nvPr/>
        </p:nvSpPr>
        <p:spPr bwMode="auto">
          <a:xfrm>
            <a:off x="3571875" y="6657975"/>
            <a:ext cx="1285875" cy="200025"/>
          </a:xfrm>
          <a:prstGeom prst="rect">
            <a:avLst/>
          </a:prstGeom>
          <a:solidFill>
            <a:schemeClr val="bg1"/>
          </a:solidFill>
          <a:ln w="9525">
            <a:noFill/>
            <a:miter lim="800000"/>
            <a:headEnd/>
            <a:tailEnd/>
          </a:ln>
        </p:spPr>
        <p:txBody>
          <a:bodyPr>
            <a:spAutoFit/>
          </a:bodyPr>
          <a:lstStyle/>
          <a:p>
            <a:r>
              <a:rPr lang="en-US" altLang="zh-CN" sz="700" i="1">
                <a:solidFill>
                  <a:srgbClr val="FF0000"/>
                </a:solidFill>
              </a:rPr>
              <a:t>Source: Wind Info</a:t>
            </a:r>
            <a:endParaRPr lang="zh-CN" altLang="en-US" sz="700" i="1">
              <a:solidFill>
                <a:srgbClr val="FF0000"/>
              </a:solidFill>
            </a:endParaRPr>
          </a:p>
        </p:txBody>
      </p:sp>
      <p:sp>
        <p:nvSpPr>
          <p:cNvPr id="24587" name="TextBox 11"/>
          <p:cNvSpPr txBox="1">
            <a:spLocks noChangeArrowheads="1"/>
          </p:cNvSpPr>
          <p:nvPr/>
        </p:nvSpPr>
        <p:spPr bwMode="auto">
          <a:xfrm>
            <a:off x="7858125" y="6500813"/>
            <a:ext cx="1285875" cy="200025"/>
          </a:xfrm>
          <a:prstGeom prst="rect">
            <a:avLst/>
          </a:prstGeom>
          <a:solidFill>
            <a:schemeClr val="bg1"/>
          </a:solidFill>
          <a:ln w="9525">
            <a:noFill/>
            <a:miter lim="800000"/>
            <a:headEnd/>
            <a:tailEnd/>
          </a:ln>
        </p:spPr>
        <p:txBody>
          <a:bodyPr>
            <a:spAutoFit/>
          </a:bodyPr>
          <a:lstStyle/>
          <a:p>
            <a:r>
              <a:rPr lang="en-US" altLang="zh-CN" sz="700" i="1">
                <a:solidFill>
                  <a:srgbClr val="FF0000"/>
                </a:solidFill>
              </a:rPr>
              <a:t>Source: Wind Info</a:t>
            </a:r>
            <a:endParaRPr lang="zh-CN" altLang="en-US" sz="700" i="1">
              <a:solidFill>
                <a:srgbClr val="FF0000"/>
              </a:solidFill>
            </a:endParaRPr>
          </a:p>
        </p:txBody>
      </p:sp>
      <p:sp>
        <p:nvSpPr>
          <p:cNvPr id="13" name="TextBox 12"/>
          <p:cNvSpPr txBox="1"/>
          <p:nvPr/>
        </p:nvSpPr>
        <p:spPr>
          <a:xfrm>
            <a:off x="1691680" y="1758717"/>
            <a:ext cx="1254378" cy="215444"/>
          </a:xfrm>
          <a:prstGeom prst="rect">
            <a:avLst/>
          </a:prstGeom>
          <a:noFill/>
        </p:spPr>
        <p:txBody>
          <a:bodyPr wrap="square" rtlCol="0">
            <a:spAutoFit/>
          </a:bodyPr>
          <a:lstStyle/>
          <a:p>
            <a:r>
              <a:rPr lang="en-US" altLang="zh-CN" sz="800" b="1" dirty="0" smtClean="0"/>
              <a:t>Supply-demand Gap</a:t>
            </a:r>
          </a:p>
        </p:txBody>
      </p:sp>
      <p:sp>
        <p:nvSpPr>
          <p:cNvPr id="14" name="TextBox 13"/>
          <p:cNvSpPr txBox="1"/>
          <p:nvPr/>
        </p:nvSpPr>
        <p:spPr>
          <a:xfrm>
            <a:off x="1475656" y="3892406"/>
            <a:ext cx="956394" cy="184666"/>
          </a:xfrm>
          <a:prstGeom prst="rect">
            <a:avLst/>
          </a:prstGeom>
          <a:solidFill>
            <a:schemeClr val="bg1"/>
          </a:solidFill>
        </p:spPr>
        <p:txBody>
          <a:bodyPr wrap="square" rtlCol="0">
            <a:spAutoFit/>
          </a:bodyPr>
          <a:lstStyle/>
          <a:p>
            <a:r>
              <a:rPr lang="en-US" altLang="zh-CN" sz="600" dirty="0" smtClean="0"/>
              <a:t>Stream </a:t>
            </a:r>
            <a:r>
              <a:rPr lang="en-US" altLang="zh-CN" sz="600" dirty="0"/>
              <a:t>coal: MTD</a:t>
            </a:r>
          </a:p>
        </p:txBody>
      </p:sp>
      <p:sp>
        <p:nvSpPr>
          <p:cNvPr id="16" name="TextBox 15"/>
          <p:cNvSpPr txBox="1"/>
          <p:nvPr/>
        </p:nvSpPr>
        <p:spPr>
          <a:xfrm>
            <a:off x="2627784" y="3892406"/>
            <a:ext cx="1092423" cy="184666"/>
          </a:xfrm>
          <a:prstGeom prst="rect">
            <a:avLst/>
          </a:prstGeom>
          <a:solidFill>
            <a:schemeClr val="bg1"/>
          </a:solidFill>
        </p:spPr>
        <p:txBody>
          <a:bodyPr wrap="square" rtlCol="0">
            <a:spAutoFit/>
          </a:bodyPr>
          <a:lstStyle/>
          <a:p>
            <a:r>
              <a:rPr lang="en-US" altLang="zh-CN" sz="600" dirty="0" smtClean="0"/>
              <a:t>Coking </a:t>
            </a:r>
            <a:r>
              <a:rPr lang="en-US" altLang="zh-CN" sz="600" dirty="0"/>
              <a:t>coal: MTD</a:t>
            </a:r>
          </a:p>
        </p:txBody>
      </p:sp>
      <p:sp>
        <p:nvSpPr>
          <p:cNvPr id="17" name="TextBox 16"/>
          <p:cNvSpPr txBox="1"/>
          <p:nvPr/>
        </p:nvSpPr>
        <p:spPr>
          <a:xfrm>
            <a:off x="5724128" y="1700808"/>
            <a:ext cx="2520280" cy="400110"/>
          </a:xfrm>
          <a:prstGeom prst="rect">
            <a:avLst/>
          </a:prstGeom>
          <a:noFill/>
        </p:spPr>
        <p:txBody>
          <a:bodyPr wrap="square" rtlCol="0">
            <a:spAutoFit/>
          </a:bodyPr>
          <a:lstStyle/>
          <a:p>
            <a:pPr algn="ctr"/>
            <a:r>
              <a:rPr lang="en-US" altLang="zh-CN" sz="1000" b="1" dirty="0" smtClean="0"/>
              <a:t>Crude </a:t>
            </a:r>
            <a:r>
              <a:rPr lang="en-US" altLang="zh-CN" sz="1000" b="1" dirty="0"/>
              <a:t>oil and oil products </a:t>
            </a:r>
            <a:r>
              <a:rPr lang="en-US" altLang="zh-CN" sz="1000" b="1" dirty="0" smtClean="0"/>
              <a:t>combined</a:t>
            </a:r>
          </a:p>
          <a:p>
            <a:pPr algn="ctr"/>
            <a:r>
              <a:rPr lang="en-US" altLang="zh-CN" sz="1000" dirty="0" smtClean="0"/>
              <a:t>(Accumulated)</a:t>
            </a:r>
            <a:endParaRPr lang="en-US" altLang="zh-CN" sz="1000" b="1" dirty="0" smtClean="0"/>
          </a:p>
        </p:txBody>
      </p:sp>
      <p:sp>
        <p:nvSpPr>
          <p:cNvPr id="18" name="TextBox 17"/>
          <p:cNvSpPr txBox="1"/>
          <p:nvPr/>
        </p:nvSpPr>
        <p:spPr>
          <a:xfrm>
            <a:off x="5508104" y="3764161"/>
            <a:ext cx="1296144" cy="307777"/>
          </a:xfrm>
          <a:prstGeom prst="rect">
            <a:avLst/>
          </a:prstGeom>
          <a:solidFill>
            <a:schemeClr val="bg1"/>
          </a:solidFill>
        </p:spPr>
        <p:txBody>
          <a:bodyPr wrap="square" rtlCol="0">
            <a:spAutoFit/>
          </a:bodyPr>
          <a:lstStyle/>
          <a:p>
            <a:r>
              <a:rPr lang="en-US" altLang="zh-CN" sz="700" dirty="0" smtClean="0"/>
              <a:t>Output</a:t>
            </a:r>
          </a:p>
          <a:p>
            <a:r>
              <a:rPr lang="en-US" altLang="zh-CN" sz="700" dirty="0" smtClean="0"/>
              <a:t>Export</a:t>
            </a:r>
            <a:endParaRPr lang="en-US" altLang="zh-CN" sz="700" dirty="0"/>
          </a:p>
        </p:txBody>
      </p:sp>
      <p:sp>
        <p:nvSpPr>
          <p:cNvPr id="19" name="TextBox 18"/>
          <p:cNvSpPr txBox="1"/>
          <p:nvPr/>
        </p:nvSpPr>
        <p:spPr>
          <a:xfrm>
            <a:off x="7092280" y="3769295"/>
            <a:ext cx="1584176" cy="307777"/>
          </a:xfrm>
          <a:prstGeom prst="rect">
            <a:avLst/>
          </a:prstGeom>
          <a:solidFill>
            <a:schemeClr val="bg1"/>
          </a:solidFill>
        </p:spPr>
        <p:txBody>
          <a:bodyPr wrap="square" rtlCol="0">
            <a:spAutoFit/>
          </a:bodyPr>
          <a:lstStyle/>
          <a:p>
            <a:r>
              <a:rPr lang="en-US" altLang="zh-CN" sz="700" dirty="0" smtClean="0"/>
              <a:t>Import</a:t>
            </a:r>
          </a:p>
          <a:p>
            <a:r>
              <a:rPr lang="en-US" altLang="zh-CN" sz="700" dirty="0" smtClean="0"/>
              <a:t>Apparent consumption</a:t>
            </a:r>
            <a:endParaRPr lang="en-US" altLang="zh-CN" sz="700" dirty="0"/>
          </a:p>
        </p:txBody>
      </p:sp>
      <p:sp>
        <p:nvSpPr>
          <p:cNvPr id="20" name="TextBox 19"/>
          <p:cNvSpPr txBox="1"/>
          <p:nvPr/>
        </p:nvSpPr>
        <p:spPr>
          <a:xfrm>
            <a:off x="944565" y="4271963"/>
            <a:ext cx="2748607" cy="400110"/>
          </a:xfrm>
          <a:prstGeom prst="rect">
            <a:avLst/>
          </a:prstGeom>
          <a:noFill/>
        </p:spPr>
        <p:txBody>
          <a:bodyPr wrap="square" rtlCol="0">
            <a:spAutoFit/>
          </a:bodyPr>
          <a:lstStyle/>
          <a:p>
            <a:pPr algn="ctr"/>
            <a:r>
              <a:rPr lang="en-US" altLang="zh-CN" sz="1000" b="1" dirty="0" smtClean="0"/>
              <a:t>Refined </a:t>
            </a:r>
            <a:r>
              <a:rPr lang="en-US" altLang="zh-CN" sz="1000" b="1" dirty="0"/>
              <a:t>oil (gas, coal and diesel combined</a:t>
            </a:r>
            <a:r>
              <a:rPr lang="en-US" altLang="zh-CN" sz="1000" b="1" dirty="0" smtClean="0"/>
              <a:t>)</a:t>
            </a:r>
          </a:p>
          <a:p>
            <a:pPr algn="ctr"/>
            <a:r>
              <a:rPr lang="en-US" altLang="zh-CN" sz="1000" dirty="0" smtClean="0"/>
              <a:t>(Accumulated)</a:t>
            </a:r>
            <a:endParaRPr lang="en-US" altLang="zh-CN" sz="1000" b="1" dirty="0" smtClean="0"/>
          </a:p>
        </p:txBody>
      </p:sp>
      <p:sp>
        <p:nvSpPr>
          <p:cNvPr id="21" name="TextBox 20"/>
          <p:cNvSpPr txBox="1"/>
          <p:nvPr/>
        </p:nvSpPr>
        <p:spPr>
          <a:xfrm>
            <a:off x="534576" y="5855099"/>
            <a:ext cx="1419277" cy="307777"/>
          </a:xfrm>
          <a:prstGeom prst="rect">
            <a:avLst/>
          </a:prstGeom>
          <a:solidFill>
            <a:schemeClr val="bg1"/>
          </a:solidFill>
        </p:spPr>
        <p:txBody>
          <a:bodyPr wrap="square" rtlCol="0">
            <a:spAutoFit/>
          </a:bodyPr>
          <a:lstStyle/>
          <a:p>
            <a:r>
              <a:rPr lang="en-US" altLang="zh-CN" sz="700" dirty="0" smtClean="0"/>
              <a:t>Output</a:t>
            </a:r>
          </a:p>
          <a:p>
            <a:r>
              <a:rPr lang="en-US" altLang="zh-CN" sz="700" dirty="0" smtClean="0"/>
              <a:t>Export</a:t>
            </a:r>
            <a:endParaRPr lang="en-US" altLang="zh-CN" sz="700" dirty="0"/>
          </a:p>
        </p:txBody>
      </p:sp>
      <p:sp>
        <p:nvSpPr>
          <p:cNvPr id="22" name="TextBox 21"/>
          <p:cNvSpPr txBox="1"/>
          <p:nvPr/>
        </p:nvSpPr>
        <p:spPr>
          <a:xfrm>
            <a:off x="2627784" y="6309320"/>
            <a:ext cx="1584176" cy="307777"/>
          </a:xfrm>
          <a:prstGeom prst="rect">
            <a:avLst/>
          </a:prstGeom>
          <a:solidFill>
            <a:schemeClr val="bg1"/>
          </a:solidFill>
        </p:spPr>
        <p:txBody>
          <a:bodyPr wrap="square" rtlCol="0">
            <a:spAutoFit/>
          </a:bodyPr>
          <a:lstStyle/>
          <a:p>
            <a:r>
              <a:rPr lang="en-US" altLang="zh-CN" sz="700" dirty="0" smtClean="0"/>
              <a:t>Import</a:t>
            </a:r>
          </a:p>
          <a:p>
            <a:r>
              <a:rPr lang="en-US" altLang="zh-CN" sz="700" dirty="0" smtClean="0"/>
              <a:t>Apparent consumption</a:t>
            </a:r>
            <a:endParaRPr lang="en-US" altLang="zh-CN" sz="700" dirty="0"/>
          </a:p>
        </p:txBody>
      </p:sp>
      <p:sp>
        <p:nvSpPr>
          <p:cNvPr id="23" name="TextBox 22"/>
          <p:cNvSpPr txBox="1"/>
          <p:nvPr/>
        </p:nvSpPr>
        <p:spPr>
          <a:xfrm>
            <a:off x="5556035" y="4253843"/>
            <a:ext cx="2748607" cy="246221"/>
          </a:xfrm>
          <a:prstGeom prst="rect">
            <a:avLst/>
          </a:prstGeom>
          <a:noFill/>
        </p:spPr>
        <p:txBody>
          <a:bodyPr wrap="square" rtlCol="0">
            <a:spAutoFit/>
          </a:bodyPr>
          <a:lstStyle/>
          <a:p>
            <a:pPr algn="ctr"/>
            <a:r>
              <a:rPr lang="en-US" altLang="zh-CN" sz="1000" b="1" dirty="0" smtClean="0"/>
              <a:t>Natural Gas </a:t>
            </a:r>
            <a:r>
              <a:rPr lang="en-US" altLang="zh-CN" sz="1000" dirty="0" smtClean="0"/>
              <a:t>(Accumulated)</a:t>
            </a:r>
            <a:endParaRPr lang="en-US" altLang="zh-CN" sz="1000" b="1" dirty="0" smtClean="0"/>
          </a:p>
        </p:txBody>
      </p:sp>
      <p:sp>
        <p:nvSpPr>
          <p:cNvPr id="24" name="TextBox 23"/>
          <p:cNvSpPr txBox="1"/>
          <p:nvPr/>
        </p:nvSpPr>
        <p:spPr>
          <a:xfrm>
            <a:off x="5292080" y="6181273"/>
            <a:ext cx="880864" cy="200055"/>
          </a:xfrm>
          <a:prstGeom prst="rect">
            <a:avLst/>
          </a:prstGeom>
          <a:solidFill>
            <a:schemeClr val="bg1"/>
          </a:solidFill>
        </p:spPr>
        <p:txBody>
          <a:bodyPr wrap="square" rtlCol="0">
            <a:spAutoFit/>
          </a:bodyPr>
          <a:lstStyle/>
          <a:p>
            <a:r>
              <a:rPr lang="en-US" altLang="zh-CN" sz="700" dirty="0" smtClean="0"/>
              <a:t>Output</a:t>
            </a:r>
          </a:p>
        </p:txBody>
      </p:sp>
      <p:sp>
        <p:nvSpPr>
          <p:cNvPr id="25" name="TextBox 24"/>
          <p:cNvSpPr txBox="1"/>
          <p:nvPr/>
        </p:nvSpPr>
        <p:spPr>
          <a:xfrm>
            <a:off x="7728578" y="6181272"/>
            <a:ext cx="1152128" cy="200055"/>
          </a:xfrm>
          <a:prstGeom prst="rect">
            <a:avLst/>
          </a:prstGeom>
          <a:solidFill>
            <a:schemeClr val="bg1"/>
          </a:solidFill>
        </p:spPr>
        <p:txBody>
          <a:bodyPr wrap="square" rtlCol="0">
            <a:spAutoFit/>
          </a:bodyPr>
          <a:lstStyle/>
          <a:p>
            <a:r>
              <a:rPr lang="en-US" altLang="zh-CN" sz="700" dirty="0" smtClean="0"/>
              <a:t>Export</a:t>
            </a:r>
          </a:p>
        </p:txBody>
      </p:sp>
      <p:sp>
        <p:nvSpPr>
          <p:cNvPr id="26" name="TextBox 25"/>
          <p:cNvSpPr txBox="1"/>
          <p:nvPr/>
        </p:nvSpPr>
        <p:spPr>
          <a:xfrm>
            <a:off x="5292080" y="6331148"/>
            <a:ext cx="1152128" cy="200055"/>
          </a:xfrm>
          <a:prstGeom prst="rect">
            <a:avLst/>
          </a:prstGeom>
          <a:solidFill>
            <a:schemeClr val="bg1"/>
          </a:solidFill>
        </p:spPr>
        <p:txBody>
          <a:bodyPr wrap="square" rtlCol="0">
            <a:spAutoFit/>
          </a:bodyPr>
          <a:lstStyle/>
          <a:p>
            <a:r>
              <a:rPr lang="en-US" altLang="zh-CN" sz="700" dirty="0" smtClean="0"/>
              <a:t>Apparent consumption</a:t>
            </a:r>
          </a:p>
        </p:txBody>
      </p:sp>
      <p:sp>
        <p:nvSpPr>
          <p:cNvPr id="27" name="TextBox 26"/>
          <p:cNvSpPr txBox="1"/>
          <p:nvPr/>
        </p:nvSpPr>
        <p:spPr>
          <a:xfrm>
            <a:off x="6516216" y="6177844"/>
            <a:ext cx="936104" cy="200055"/>
          </a:xfrm>
          <a:prstGeom prst="rect">
            <a:avLst/>
          </a:prstGeom>
          <a:solidFill>
            <a:schemeClr val="bg1"/>
          </a:solidFill>
        </p:spPr>
        <p:txBody>
          <a:bodyPr wrap="square" rtlCol="0">
            <a:spAutoFit/>
          </a:bodyPr>
          <a:lstStyle/>
          <a:p>
            <a:r>
              <a:rPr lang="en-US" altLang="zh-CN" sz="700" dirty="0" smtClean="0"/>
              <a:t>Import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1"/>
          <p:cNvSpPr>
            <a:spLocks noGrp="1"/>
          </p:cNvSpPr>
          <p:nvPr>
            <p:ph type="title"/>
          </p:nvPr>
        </p:nvSpPr>
        <p:spPr/>
        <p:txBody>
          <a:bodyPr/>
          <a:lstStyle/>
          <a:p>
            <a:endParaRPr lang="zh-CN" altLang="en-US" smtClean="0"/>
          </a:p>
        </p:txBody>
      </p:sp>
      <p:sp>
        <p:nvSpPr>
          <p:cNvPr id="26626" name="内容占位符 2"/>
          <p:cNvSpPr>
            <a:spLocks noGrp="1"/>
          </p:cNvSpPr>
          <p:nvPr>
            <p:ph idx="1"/>
          </p:nvPr>
        </p:nvSpPr>
        <p:spPr>
          <a:xfrm>
            <a:off x="251520" y="1052513"/>
            <a:ext cx="8784976" cy="5073650"/>
          </a:xfrm>
        </p:spPr>
        <p:txBody>
          <a:bodyPr/>
          <a:lstStyle/>
          <a:p>
            <a:pPr marL="0" indent="0">
              <a:buFont typeface="Arial" charset="0"/>
              <a:buNone/>
            </a:pPr>
            <a:r>
              <a:rPr lang="en-US" altLang="zh-CN" sz="2200" b="1" dirty="0" smtClean="0"/>
              <a:t>New Normal of China’s  Economy </a:t>
            </a:r>
            <a:r>
              <a:rPr lang="zh-CN" altLang="en-US" sz="2200" b="1" dirty="0" smtClean="0"/>
              <a:t>   </a:t>
            </a:r>
            <a:r>
              <a:rPr lang="en-US" altLang="zh-CN" sz="2200" b="1" dirty="0" smtClean="0"/>
              <a:t>New Normal of the Energy Economy</a:t>
            </a:r>
            <a:endParaRPr lang="zh-CN" altLang="en-US" sz="2200" b="1" dirty="0" smtClean="0"/>
          </a:p>
        </p:txBody>
      </p:sp>
      <p:graphicFrame>
        <p:nvGraphicFramePr>
          <p:cNvPr id="4" name="图示 3"/>
          <p:cNvGraphicFramePr/>
          <p:nvPr/>
        </p:nvGraphicFramePr>
        <p:xfrm>
          <a:off x="107504" y="1844824"/>
          <a:ext cx="3984104" cy="4048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图示 5"/>
          <p:cNvGraphicFramePr/>
          <p:nvPr>
            <p:extLst>
              <p:ext uri="{D42A27DB-BD31-4B8C-83A1-F6EECF244321}">
                <p14:modId xmlns:p14="http://schemas.microsoft.com/office/powerpoint/2010/main" val="1045530232"/>
              </p:ext>
            </p:extLst>
          </p:nvPr>
        </p:nvGraphicFramePr>
        <p:xfrm>
          <a:off x="4788024" y="1772816"/>
          <a:ext cx="3984104" cy="40482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标题 1"/>
          <p:cNvSpPr>
            <a:spLocks noGrp="1"/>
          </p:cNvSpPr>
          <p:nvPr>
            <p:ph type="title"/>
          </p:nvPr>
        </p:nvSpPr>
        <p:spPr/>
        <p:txBody>
          <a:bodyPr/>
          <a:lstStyle/>
          <a:p>
            <a:r>
              <a:rPr lang="en-US" altLang="zh-CN" sz="2800" b="1" dirty="0" smtClean="0"/>
              <a:t>Philosophy of the Reform towards a Market-oriented Energy Industry </a:t>
            </a:r>
          </a:p>
        </p:txBody>
      </p:sp>
      <p:graphicFrame>
        <p:nvGraphicFramePr>
          <p:cNvPr id="6" name="内容占位符 5"/>
          <p:cNvGraphicFramePr>
            <a:graphicFrameLocks noGrp="1"/>
          </p:cNvGraphicFramePr>
          <p:nvPr>
            <p:ph idx="1"/>
          </p:nvPr>
        </p:nvGraphicFramePr>
        <p:xfrm>
          <a:off x="-252536" y="2924944"/>
          <a:ext cx="5194920" cy="3201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图示 7"/>
          <p:cNvGraphicFramePr/>
          <p:nvPr>
            <p:extLst>
              <p:ext uri="{D42A27DB-BD31-4B8C-83A1-F6EECF244321}">
                <p14:modId xmlns:p14="http://schemas.microsoft.com/office/powerpoint/2010/main" val="4106752953"/>
              </p:ext>
            </p:extLst>
          </p:nvPr>
        </p:nvGraphicFramePr>
        <p:xfrm>
          <a:off x="-396552" y="1052736"/>
          <a:ext cx="5752839" cy="31123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图示 8"/>
          <p:cNvGraphicFramePr/>
          <p:nvPr>
            <p:extLst>
              <p:ext uri="{D42A27DB-BD31-4B8C-83A1-F6EECF244321}">
                <p14:modId xmlns:p14="http://schemas.microsoft.com/office/powerpoint/2010/main" val="3351767117"/>
              </p:ext>
            </p:extLst>
          </p:nvPr>
        </p:nvGraphicFramePr>
        <p:xfrm>
          <a:off x="5148064" y="980728"/>
          <a:ext cx="3816424" cy="560472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Tw Cen MT"/>
        <a:ea typeface="仿宋"/>
        <a:cs typeface=""/>
      </a:majorFont>
      <a:minorFont>
        <a:latin typeface="Tw Cen MT"/>
        <a:ea typeface="仿宋"/>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16966</TotalTime>
  <Words>3110</Words>
  <Application>Microsoft Office PowerPoint</Application>
  <PresentationFormat>全屏显示(4:3)</PresentationFormat>
  <Paragraphs>442</Paragraphs>
  <Slides>24</Slides>
  <Notes>8</Notes>
  <HiddenSlides>0</HiddenSlides>
  <MMClips>0</MMClips>
  <ScaleCrop>false</ScaleCrop>
  <HeadingPairs>
    <vt:vector size="4" baseType="variant">
      <vt:variant>
        <vt:lpstr>主题</vt:lpstr>
      </vt:variant>
      <vt:variant>
        <vt:i4>1</vt:i4>
      </vt:variant>
      <vt:variant>
        <vt:lpstr>幻灯片标题</vt:lpstr>
      </vt:variant>
      <vt:variant>
        <vt:i4>24</vt:i4>
      </vt:variant>
    </vt:vector>
  </HeadingPairs>
  <TitlesOfParts>
    <vt:vector size="25" baseType="lpstr">
      <vt:lpstr>1_Office Theme</vt:lpstr>
      <vt:lpstr>PowerPoint 演示文稿</vt:lpstr>
      <vt:lpstr>PowerPoint 演示文稿</vt:lpstr>
      <vt:lpstr>New Normal of China’s Economy</vt:lpstr>
      <vt:lpstr>New Normal of China’s Economy</vt:lpstr>
      <vt:lpstr>New Normal of the Energy Economy</vt:lpstr>
      <vt:lpstr>New Normal of the Energy Economy</vt:lpstr>
      <vt:lpstr>New Normal of the Energy Economy</vt:lpstr>
      <vt:lpstr>PowerPoint 演示文稿</vt:lpstr>
      <vt:lpstr>Philosophy of the Reform towards a Market-oriented Energy Industry </vt:lpstr>
      <vt:lpstr>Key Measures and Benefits of Energy Reform</vt:lpstr>
      <vt:lpstr>Mechanisms Triggering the Reform towards a Market-oriented Energy Industry</vt:lpstr>
      <vt:lpstr>天然气部门市场化改革路径</vt:lpstr>
      <vt:lpstr>Triggering Mechanisms and Roadmap – Power</vt:lpstr>
      <vt:lpstr>Roadmap of China’s Reform towards a Market-oriented Energy Industry</vt:lpstr>
      <vt:lpstr>Roadmap of China’s Reform towards a Market-oriented Energy Industry</vt:lpstr>
      <vt:lpstr>Roadmap of China’s Reform towards a Market-oriented Energy Industry</vt:lpstr>
      <vt:lpstr>Roadmap of China’s Reform towards a Market-oriented Energy Industry</vt:lpstr>
      <vt:lpstr>Benefits of Oil and Gas Reform</vt:lpstr>
      <vt:lpstr>PowerPoint 演示文稿</vt:lpstr>
      <vt:lpstr>PowerPoint 演示文稿</vt:lpstr>
      <vt:lpstr>PowerPoint 演示文稿</vt:lpstr>
      <vt:lpstr>Factors Potentially Hindering the Success of Energy Reform</vt:lpstr>
      <vt:lpstr>PowerPoint 演示文稿</vt:lpstr>
      <vt:lpstr>PowerPoint 演示文稿</vt:lpstr>
    </vt:vector>
  </TitlesOfParts>
  <Company>CEESS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气候变化与能源—经济—技术 复杂系统建模研究</dc:title>
  <dc:creator>Weiqi TANG</dc:creator>
  <cp:lastModifiedBy>grandmei</cp:lastModifiedBy>
  <cp:revision>1258</cp:revision>
  <dcterms:created xsi:type="dcterms:W3CDTF">2010-10-18T19:26:11Z</dcterms:created>
  <dcterms:modified xsi:type="dcterms:W3CDTF">2015-05-28T04:01:53Z</dcterms:modified>
</cp:coreProperties>
</file>