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8"/>
  </p:notesMasterIdLst>
  <p:handoutMasterIdLst>
    <p:handoutMasterId r:id="rId19"/>
  </p:handoutMasterIdLst>
  <p:sldIdLst>
    <p:sldId id="286" r:id="rId2"/>
    <p:sldId id="361" r:id="rId3"/>
    <p:sldId id="359" r:id="rId4"/>
    <p:sldId id="362" r:id="rId5"/>
    <p:sldId id="372" r:id="rId6"/>
    <p:sldId id="360" r:id="rId7"/>
    <p:sldId id="373" r:id="rId8"/>
    <p:sldId id="363" r:id="rId9"/>
    <p:sldId id="364" r:id="rId10"/>
    <p:sldId id="365" r:id="rId11"/>
    <p:sldId id="368" r:id="rId12"/>
    <p:sldId id="374" r:id="rId13"/>
    <p:sldId id="375" r:id="rId14"/>
    <p:sldId id="376" r:id="rId15"/>
    <p:sldId id="378" r:id="rId16"/>
    <p:sldId id="379" r:id="rId17"/>
  </p:sldIdLst>
  <p:sldSz cx="9144000" cy="6858000" type="screen4x3"/>
  <p:notesSz cx="6797675" cy="9872663"/>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0028"/>
    <a:srgbClr val="B8080C"/>
    <a:srgbClr val="645E99"/>
    <a:srgbClr val="91929C"/>
    <a:srgbClr val="E1B4A6"/>
    <a:srgbClr val="F5AA74"/>
    <a:srgbClr val="EDC57F"/>
    <a:srgbClr val="A6AE5D"/>
    <a:srgbClr val="7CB4AF"/>
    <a:srgbClr val="7CB1D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62" autoAdjust="0"/>
    <p:restoredTop sz="89066" autoAdjust="0"/>
  </p:normalViewPr>
  <p:slideViewPr>
    <p:cSldViewPr snapToGrid="0">
      <p:cViewPr varScale="1">
        <p:scale>
          <a:sx n="110" d="100"/>
          <a:sy n="110" d="100"/>
        </p:scale>
        <p:origin x="-156" y="-90"/>
      </p:cViewPr>
      <p:guideLst>
        <p:guide orient="horz" pos="2160"/>
        <p:guide orient="horz" pos="74"/>
        <p:guide orient="horz" pos="347"/>
        <p:guide orient="horz" pos="664"/>
        <p:guide orient="horz" pos="4161"/>
        <p:guide orient="horz" pos="2251"/>
        <p:guide orient="horz" pos="3748"/>
        <p:guide orient="horz" pos="165"/>
        <p:guide orient="horz" pos="845"/>
        <p:guide orient="horz" pos="822"/>
        <p:guide orient="horz" pos="2409"/>
        <p:guide orient="horz" pos="2433"/>
        <p:guide pos="351"/>
        <p:guide pos="5409"/>
        <p:guide pos="2925"/>
        <p:guide pos="2834"/>
        <p:guide pos="5601"/>
        <p:guide pos="4785"/>
        <p:guide pos="2614"/>
        <p:guide pos="2525"/>
        <p:guide pos="15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7" d="100"/>
          <a:sy n="77" d="100"/>
        </p:scale>
        <p:origin x="-2136" y="-84"/>
      </p:cViewPr>
      <p:guideLst>
        <p:guide orient="horz" pos="3110"/>
        <p:guide pos="214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2945659" cy="493634"/>
          </a:xfrm>
          <a:prstGeom prst="rect">
            <a:avLst/>
          </a:prstGeom>
        </p:spPr>
        <p:txBody>
          <a:bodyPr vert="horz" lIns="95259" tIns="47629" rIns="95259" bIns="47629" rtlCol="0"/>
          <a:lstStyle>
            <a:lvl1pPr algn="l">
              <a:defRPr sz="1300"/>
            </a:lvl1pPr>
          </a:lstStyle>
          <a:p>
            <a:endParaRPr lang="en-GB"/>
          </a:p>
        </p:txBody>
      </p:sp>
      <p:sp>
        <p:nvSpPr>
          <p:cNvPr id="3" name="Date Placeholder 2"/>
          <p:cNvSpPr>
            <a:spLocks noGrp="1"/>
          </p:cNvSpPr>
          <p:nvPr>
            <p:ph type="dt" sz="quarter" idx="1"/>
          </p:nvPr>
        </p:nvSpPr>
        <p:spPr>
          <a:xfrm>
            <a:off x="3850444" y="3"/>
            <a:ext cx="2945659" cy="493634"/>
          </a:xfrm>
          <a:prstGeom prst="rect">
            <a:avLst/>
          </a:prstGeom>
        </p:spPr>
        <p:txBody>
          <a:bodyPr vert="horz" lIns="95259" tIns="47629" rIns="95259" bIns="47629" rtlCol="0"/>
          <a:lstStyle>
            <a:lvl1pPr algn="r">
              <a:defRPr sz="1300"/>
            </a:lvl1pPr>
          </a:lstStyle>
          <a:p>
            <a:fld id="{E640F6A5-9080-4E70-B802-25C28AB79C70}" type="datetimeFigureOut">
              <a:rPr lang="en-GB" smtClean="0"/>
              <a:pPr/>
              <a:t>25/05/2015</a:t>
            </a:fld>
            <a:endParaRPr lang="en-GB"/>
          </a:p>
        </p:txBody>
      </p:sp>
      <p:sp>
        <p:nvSpPr>
          <p:cNvPr id="4" name="Footer Placeholder 3"/>
          <p:cNvSpPr>
            <a:spLocks noGrp="1"/>
          </p:cNvSpPr>
          <p:nvPr>
            <p:ph type="ftr" sz="quarter" idx="2"/>
          </p:nvPr>
        </p:nvSpPr>
        <p:spPr>
          <a:xfrm>
            <a:off x="2" y="9377319"/>
            <a:ext cx="2945659" cy="493634"/>
          </a:xfrm>
          <a:prstGeom prst="rect">
            <a:avLst/>
          </a:prstGeom>
        </p:spPr>
        <p:txBody>
          <a:bodyPr vert="horz" lIns="95259" tIns="47629" rIns="95259" bIns="47629" rtlCol="0" anchor="b"/>
          <a:lstStyle>
            <a:lvl1pPr algn="l">
              <a:defRPr sz="1300"/>
            </a:lvl1pPr>
          </a:lstStyle>
          <a:p>
            <a:endParaRPr lang="en-GB"/>
          </a:p>
        </p:txBody>
      </p:sp>
      <p:sp>
        <p:nvSpPr>
          <p:cNvPr id="5" name="Slide Number Placeholder 4"/>
          <p:cNvSpPr>
            <a:spLocks noGrp="1"/>
          </p:cNvSpPr>
          <p:nvPr>
            <p:ph type="sldNum" sz="quarter" idx="3"/>
          </p:nvPr>
        </p:nvSpPr>
        <p:spPr>
          <a:xfrm>
            <a:off x="3850444" y="9377319"/>
            <a:ext cx="2945659" cy="493634"/>
          </a:xfrm>
          <a:prstGeom prst="rect">
            <a:avLst/>
          </a:prstGeom>
        </p:spPr>
        <p:txBody>
          <a:bodyPr vert="horz" lIns="95259" tIns="47629" rIns="95259" bIns="47629" rtlCol="0" anchor="b"/>
          <a:lstStyle>
            <a:lvl1pPr algn="r">
              <a:defRPr sz="1300"/>
            </a:lvl1pPr>
          </a:lstStyle>
          <a:p>
            <a:fld id="{3820602F-4F05-45D9-805B-E85885946F2A}" type="slidenum">
              <a:rPr lang="en-GB" smtClean="0"/>
              <a:pPr/>
              <a:t>‹#›</a:t>
            </a:fld>
            <a:endParaRPr lang="en-GB"/>
          </a:p>
        </p:txBody>
      </p:sp>
    </p:spTree>
    <p:extLst>
      <p:ext uri="{BB962C8B-B14F-4D97-AF65-F5344CB8AC3E}">
        <p14:creationId xmlns:p14="http://schemas.microsoft.com/office/powerpoint/2010/main" xmlns="" val="458885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2945659" cy="493634"/>
          </a:xfrm>
          <a:prstGeom prst="rect">
            <a:avLst/>
          </a:prstGeom>
        </p:spPr>
        <p:txBody>
          <a:bodyPr vert="horz" lIns="95259" tIns="47629" rIns="95259" bIns="47629" rtlCol="0"/>
          <a:lstStyle>
            <a:lvl1pPr algn="l">
              <a:defRPr sz="1300"/>
            </a:lvl1pPr>
          </a:lstStyle>
          <a:p>
            <a:endParaRPr lang="en-GB"/>
          </a:p>
        </p:txBody>
      </p:sp>
      <p:sp>
        <p:nvSpPr>
          <p:cNvPr id="3" name="Date Placeholder 2"/>
          <p:cNvSpPr>
            <a:spLocks noGrp="1"/>
          </p:cNvSpPr>
          <p:nvPr>
            <p:ph type="dt" idx="1"/>
          </p:nvPr>
        </p:nvSpPr>
        <p:spPr>
          <a:xfrm>
            <a:off x="3850444" y="3"/>
            <a:ext cx="2945659" cy="493634"/>
          </a:xfrm>
          <a:prstGeom prst="rect">
            <a:avLst/>
          </a:prstGeom>
        </p:spPr>
        <p:txBody>
          <a:bodyPr vert="horz" lIns="95259" tIns="47629" rIns="95259" bIns="47629" rtlCol="0"/>
          <a:lstStyle>
            <a:lvl1pPr algn="r">
              <a:defRPr sz="1300"/>
            </a:lvl1pPr>
          </a:lstStyle>
          <a:p>
            <a:fld id="{02B4D840-579E-4A0A-8746-563BB81BFCF8}" type="datetimeFigureOut">
              <a:rPr lang="en-GB" smtClean="0"/>
              <a:pPr/>
              <a:t>25/05/2015</a:t>
            </a:fld>
            <a:endParaRPr lang="en-GB"/>
          </a:p>
        </p:txBody>
      </p:sp>
      <p:sp>
        <p:nvSpPr>
          <p:cNvPr id="4" name="Slide Image Placeholder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5259" tIns="47629" rIns="95259" bIns="47629" rtlCol="0" anchor="ctr"/>
          <a:lstStyle/>
          <a:p>
            <a:endParaRPr lang="en-GB"/>
          </a:p>
        </p:txBody>
      </p:sp>
      <p:sp>
        <p:nvSpPr>
          <p:cNvPr id="5" name="Notes Placeholder 4"/>
          <p:cNvSpPr>
            <a:spLocks noGrp="1"/>
          </p:cNvSpPr>
          <p:nvPr>
            <p:ph type="body" sz="quarter" idx="3"/>
          </p:nvPr>
        </p:nvSpPr>
        <p:spPr>
          <a:xfrm>
            <a:off x="679768" y="4689518"/>
            <a:ext cx="5438140" cy="4442699"/>
          </a:xfrm>
          <a:prstGeom prst="rect">
            <a:avLst/>
          </a:prstGeom>
        </p:spPr>
        <p:txBody>
          <a:bodyPr vert="horz" lIns="95259" tIns="47629" rIns="95259" bIns="4762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9377319"/>
            <a:ext cx="2945659" cy="493634"/>
          </a:xfrm>
          <a:prstGeom prst="rect">
            <a:avLst/>
          </a:prstGeom>
        </p:spPr>
        <p:txBody>
          <a:bodyPr vert="horz" lIns="95259" tIns="47629" rIns="95259" bIns="47629" rtlCol="0" anchor="b"/>
          <a:lstStyle>
            <a:lvl1pPr algn="l">
              <a:defRPr sz="1300"/>
            </a:lvl1pPr>
          </a:lstStyle>
          <a:p>
            <a:endParaRPr lang="en-GB"/>
          </a:p>
        </p:txBody>
      </p:sp>
      <p:sp>
        <p:nvSpPr>
          <p:cNvPr id="7" name="Slide Number Placeholder 6"/>
          <p:cNvSpPr>
            <a:spLocks noGrp="1"/>
          </p:cNvSpPr>
          <p:nvPr>
            <p:ph type="sldNum" sz="quarter" idx="5"/>
          </p:nvPr>
        </p:nvSpPr>
        <p:spPr>
          <a:xfrm>
            <a:off x="3850444" y="9377319"/>
            <a:ext cx="2945659" cy="493634"/>
          </a:xfrm>
          <a:prstGeom prst="rect">
            <a:avLst/>
          </a:prstGeom>
        </p:spPr>
        <p:txBody>
          <a:bodyPr vert="horz" lIns="95259" tIns="47629" rIns="95259" bIns="47629" rtlCol="0" anchor="b"/>
          <a:lstStyle>
            <a:lvl1pPr algn="r">
              <a:defRPr sz="1300"/>
            </a:lvl1pPr>
          </a:lstStyle>
          <a:p>
            <a:fld id="{B849F58B-522D-43AE-9196-6FF1A84B551E}" type="slidenum">
              <a:rPr lang="en-GB" smtClean="0"/>
              <a:pPr/>
              <a:t>‹#›</a:t>
            </a:fld>
            <a:endParaRPr lang="en-GB"/>
          </a:p>
        </p:txBody>
      </p:sp>
    </p:spTree>
    <p:extLst>
      <p:ext uri="{BB962C8B-B14F-4D97-AF65-F5344CB8AC3E}">
        <p14:creationId xmlns:p14="http://schemas.microsoft.com/office/powerpoint/2010/main" xmlns="" val="1451060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B849F58B-522D-43AE-9196-6FF1A84B551E}" type="slidenum">
              <a:rPr lang="en-GB" smtClean="0"/>
              <a:pPr/>
              <a:t>12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B849F58B-522D-43AE-9196-6FF1A84B551E}" type="slidenum">
              <a:rPr lang="en-GB" smtClean="0"/>
              <a:pPr/>
              <a:t>13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 Cover-Without Pictur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57213" y="2081350"/>
            <a:ext cx="8029574" cy="1249200"/>
          </a:xfrm>
        </p:spPr>
        <p:txBody>
          <a:bodyPr>
            <a:noAutofit/>
          </a:bodyPr>
          <a:lstStyle>
            <a:lvl1pPr algn="ctr" defTabSz="914400" rtl="0" eaLnBrk="1" fontAlgn="base" latinLnBrk="0" hangingPunct="1">
              <a:lnSpc>
                <a:spcPct val="90000"/>
              </a:lnSpc>
              <a:spcBef>
                <a:spcPct val="0"/>
              </a:spcBef>
              <a:spcAft>
                <a:spcPct val="0"/>
              </a:spcAft>
              <a:buNone/>
              <a:defRPr lang="en-GB" sz="3500" b="0" kern="1200" cap="all" baseline="0" noProof="0" dirty="0" smtClean="0">
                <a:solidFill>
                  <a:srgbClr val="E60028"/>
                </a:solidFill>
                <a:latin typeface="Arial" pitchFamily="34" charset="0"/>
                <a:ea typeface="+mj-ea"/>
                <a:cs typeface="Arial" pitchFamily="34" charset="0"/>
              </a:defRPr>
            </a:lvl1pPr>
          </a:lstStyle>
          <a:p>
            <a:r>
              <a:rPr lang="en-US" noProof="0" dirty="0" smtClean="0"/>
              <a:t>CLICK TO EDIT MASTER </a:t>
            </a:r>
            <a:br>
              <a:rPr lang="en-US" noProof="0" dirty="0" smtClean="0"/>
            </a:br>
            <a:r>
              <a:rPr lang="en-US" noProof="0" dirty="0" smtClean="0"/>
              <a:t>TITLE STYLE</a:t>
            </a:r>
            <a:endParaRPr lang="en-US" noProof="0" dirty="0"/>
          </a:p>
        </p:txBody>
      </p:sp>
      <p:sp>
        <p:nvSpPr>
          <p:cNvPr id="3" name="Subtitle 2"/>
          <p:cNvSpPr>
            <a:spLocks noGrp="1"/>
          </p:cNvSpPr>
          <p:nvPr>
            <p:ph type="subTitle" idx="1" hasCustomPrompt="1"/>
          </p:nvPr>
        </p:nvSpPr>
        <p:spPr>
          <a:xfrm>
            <a:off x="557213" y="3494703"/>
            <a:ext cx="8029574" cy="324000"/>
          </a:xfrm>
        </p:spPr>
        <p:txBody>
          <a:bodyPr>
            <a:noAutofit/>
          </a:bodyPr>
          <a:lstStyle>
            <a:lvl1pPr marL="0" indent="0" algn="ctr" defTabSz="914400" rtl="0" eaLnBrk="1" latinLnBrk="0" hangingPunct="1">
              <a:spcBef>
                <a:spcPts val="900"/>
              </a:spcBef>
              <a:buClr>
                <a:schemeClr val="tx2"/>
              </a:buClr>
              <a:buSzPct val="90000"/>
              <a:buFont typeface="Wingdings" pitchFamily="2" charset="2"/>
              <a:buNone/>
              <a:defRPr lang="en-GB" sz="2000" b="0" kern="1200" cap="none" baseline="0" dirty="0" smtClean="0">
                <a:solidFill>
                  <a:schemeClr val="tx1"/>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subtitle style</a:t>
            </a:r>
            <a:endParaRPr lang="en-US" noProof="0"/>
          </a:p>
        </p:txBody>
      </p:sp>
      <p:sp>
        <p:nvSpPr>
          <p:cNvPr id="9" name="Text Placeholder 15"/>
          <p:cNvSpPr>
            <a:spLocks noGrp="1"/>
          </p:cNvSpPr>
          <p:nvPr>
            <p:ph type="body" sz="quarter" idx="13" hasCustomPrompt="1"/>
          </p:nvPr>
        </p:nvSpPr>
        <p:spPr>
          <a:xfrm>
            <a:off x="444766" y="806692"/>
            <a:ext cx="3403334" cy="360558"/>
          </a:xfrm>
          <a:ln>
            <a:noFill/>
            <a:prstDash val="dash"/>
          </a:ln>
        </p:spPr>
        <p:txBody>
          <a:bodyPr anchor="ctr">
            <a:noAutofit/>
          </a:bodyPr>
          <a:lstStyle>
            <a:lvl1pPr marL="0" indent="0" algn="r">
              <a:buNone/>
              <a:defRPr sz="700" b="0" i="1" baseline="0">
                <a:latin typeface="Arial" pitchFamily="34" charset="0"/>
              </a:defRPr>
            </a:lvl1pPr>
            <a:lvl2pPr>
              <a:buNone/>
              <a:defRPr/>
            </a:lvl2pPr>
            <a:lvl3pPr>
              <a:buNone/>
              <a:defRPr/>
            </a:lvl3pPr>
            <a:lvl4pPr>
              <a:buNone/>
              <a:defRPr/>
            </a:lvl4pPr>
            <a:lvl5pPr>
              <a:buNone/>
              <a:defRPr/>
            </a:lvl5pPr>
          </a:lstStyle>
          <a:p>
            <a:pPr lvl="0"/>
            <a:r>
              <a:rPr lang="en-US" dirty="0" smtClean="0"/>
              <a:t>OPTIONAL: USE C1-C2-C3 for internal use and Confidential otherwise </a:t>
            </a:r>
            <a:br>
              <a:rPr lang="en-US" dirty="0" smtClean="0"/>
            </a:br>
            <a:r>
              <a:rPr lang="en-US" dirty="0" smtClean="0"/>
              <a:t>– Please delete box once decided</a:t>
            </a:r>
            <a:endParaRPr lang="en-GB" dirty="0"/>
          </a:p>
        </p:txBody>
      </p:sp>
      <p:sp>
        <p:nvSpPr>
          <p:cNvPr id="13" name="Text Placeholder 15"/>
          <p:cNvSpPr>
            <a:spLocks noGrp="1"/>
          </p:cNvSpPr>
          <p:nvPr>
            <p:ph type="body" sz="quarter" idx="12" hasCustomPrompt="1"/>
          </p:nvPr>
        </p:nvSpPr>
        <p:spPr>
          <a:xfrm>
            <a:off x="3527884" y="4472537"/>
            <a:ext cx="2088232" cy="1252928"/>
          </a:xfrm>
          <a:prstGeom prst="rect">
            <a:avLst/>
          </a:prstGeom>
          <a:ln>
            <a:noFill/>
            <a:prstDash val="dash"/>
          </a:ln>
        </p:spPr>
        <p:txBody>
          <a:bodyPr anchor="ctr">
            <a:noAutofit/>
          </a:bodyPr>
          <a:lstStyle>
            <a:lvl1pPr marL="0" indent="0" algn="ctr">
              <a:buNone/>
              <a:defRPr sz="900" b="0" i="0" baseline="0">
                <a:latin typeface="Arial" pitchFamily="34" charset="0"/>
              </a:defRPr>
            </a:lvl1pPr>
            <a:lvl2pPr>
              <a:buNone/>
              <a:defRPr/>
            </a:lvl2pPr>
            <a:lvl3pPr>
              <a:buNone/>
              <a:defRPr/>
            </a:lvl3pPr>
            <a:lvl4pPr>
              <a:buNone/>
              <a:defRPr/>
            </a:lvl4pPr>
            <a:lvl5pPr>
              <a:buNone/>
              <a:defRPr/>
            </a:lvl5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ysClr val="windowText" lastClr="000000"/>
                </a:solidFill>
                <a:effectLst/>
                <a:uLnTx/>
                <a:uFillTx/>
                <a:latin typeface="Arial" pitchFamily="34" charset="0"/>
              </a:rPr>
              <a:t>OPTIONAL : Client Logo Area </a:t>
            </a:r>
            <a:br>
              <a:rPr kumimoji="0" lang="en-US" sz="900" b="0" i="0" u="none" strike="noStrike" kern="0" cap="none" spc="0" normalizeH="0" baseline="0" noProof="0" dirty="0" smtClean="0">
                <a:ln>
                  <a:noFill/>
                </a:ln>
                <a:solidFill>
                  <a:sysClr val="windowText" lastClr="000000"/>
                </a:solidFill>
                <a:effectLst/>
                <a:uLnTx/>
                <a:uFillTx/>
                <a:latin typeface="Arial" pitchFamily="34" charset="0"/>
              </a:rPr>
            </a:br>
            <a:r>
              <a:rPr kumimoji="0" lang="en-US" sz="900" b="0" i="0" u="none" strike="noStrike" kern="0" cap="none" spc="0" normalizeH="0" baseline="0" noProof="0" dirty="0" smtClean="0">
                <a:ln>
                  <a:noFill/>
                </a:ln>
                <a:solidFill>
                  <a:sysClr val="windowText" lastClr="000000"/>
                </a:solidFill>
                <a:effectLst/>
                <a:uLnTx/>
                <a:uFillTx/>
                <a:latin typeface="Arial" pitchFamily="34" charset="0"/>
              </a:rPr>
              <a:t>Please resize the logo to fit this area. </a:t>
            </a:r>
            <a:br>
              <a:rPr kumimoji="0" lang="en-US" sz="900" b="0" i="0" u="none" strike="noStrike" kern="0" cap="none" spc="0" normalizeH="0" baseline="0" noProof="0" dirty="0" smtClean="0">
                <a:ln>
                  <a:noFill/>
                </a:ln>
                <a:solidFill>
                  <a:sysClr val="windowText" lastClr="000000"/>
                </a:solidFill>
                <a:effectLst/>
                <a:uLnTx/>
                <a:uFillTx/>
                <a:latin typeface="Arial" pitchFamily="34" charset="0"/>
              </a:rPr>
            </a:br>
            <a:r>
              <a:rPr kumimoji="0" lang="en-US" sz="900" b="0" i="0" u="none" strike="noStrike" kern="0" cap="none" spc="0" normalizeH="0" baseline="0" noProof="0" dirty="0" smtClean="0">
                <a:ln>
                  <a:noFill/>
                </a:ln>
                <a:solidFill>
                  <a:sysClr val="windowText" lastClr="000000"/>
                </a:solidFill>
                <a:effectLst/>
                <a:uLnTx/>
                <a:uFillTx/>
                <a:latin typeface="Arial" pitchFamily="34" charset="0"/>
              </a:rPr>
              <a:t>This box must be deleted once the presentation is complete.</a:t>
            </a:r>
            <a:endParaRPr kumimoji="0" lang="en-GB" sz="900" b="0" i="0" u="none" strike="noStrike" kern="0" cap="none" spc="0" normalizeH="0" baseline="0" noProof="0" dirty="0">
              <a:ln>
                <a:noFill/>
              </a:ln>
              <a:solidFill>
                <a:sysClr val="windowText" lastClr="000000"/>
              </a:solidFill>
              <a:effectLst/>
              <a:uLnTx/>
              <a:uFillTx/>
              <a:latin typeface="Arial" pitchFamily="34" charset="0"/>
            </a:endParaRPr>
          </a:p>
        </p:txBody>
      </p:sp>
      <p:pic>
        <p:nvPicPr>
          <p:cNvPr id="15" name="Image 1" descr="COMMINTGBIS.tif"/>
          <p:cNvPicPr>
            <a:picLocks noChangeAspect="1"/>
          </p:cNvPicPr>
          <p:nvPr userDrawn="1"/>
        </p:nvPicPr>
        <p:blipFill>
          <a:blip r:embed="rId2" cstate="print"/>
          <a:stretch>
            <a:fillRect/>
          </a:stretch>
        </p:blipFill>
        <p:spPr>
          <a:xfrm>
            <a:off x="4335966" y="203162"/>
            <a:ext cx="1705233" cy="420624"/>
          </a:xfrm>
          <a:prstGeom prst="rect">
            <a:avLst/>
          </a:prstGeom>
        </p:spPr>
      </p:pic>
      <p:sp>
        <p:nvSpPr>
          <p:cNvPr id="17" name="TextBox 16"/>
          <p:cNvSpPr txBox="1"/>
          <p:nvPr userDrawn="1"/>
        </p:nvSpPr>
        <p:spPr>
          <a:xfrm>
            <a:off x="3837339" y="1054100"/>
            <a:ext cx="1469322" cy="108192"/>
          </a:xfrm>
          <a:prstGeom prst="rect">
            <a:avLst/>
          </a:prstGeom>
          <a:noFill/>
        </p:spPr>
        <p:txBody>
          <a:bodyPr wrap="square" lIns="36000" tIns="36000" rIns="36000" bIns="36000" rtlCol="0" anchor="ctr">
            <a:noAutofit/>
          </a:bodyPr>
          <a:lstStyle/>
          <a:p>
            <a:pPr algn="ctr"/>
            <a:r>
              <a:rPr lang="fr-FR" sz="700" b="1" dirty="0" smtClean="0">
                <a:latin typeface="Arial" pitchFamily="34" charset="0"/>
                <a:cs typeface="Arial" pitchFamily="34" charset="0"/>
              </a:rPr>
              <a:t>C1 | </a:t>
            </a:r>
            <a:r>
              <a:rPr lang="fr-FR" sz="700" b="1" dirty="0" smtClean="0">
                <a:solidFill>
                  <a:srgbClr val="E60028"/>
                </a:solidFill>
                <a:latin typeface="Arial" pitchFamily="34" charset="0"/>
                <a:cs typeface="Arial" pitchFamily="34" charset="0"/>
              </a:rPr>
              <a:t>INTERNAL</a:t>
            </a:r>
            <a:r>
              <a:rPr lang="fr-FR" sz="700" b="1" dirty="0" smtClean="0">
                <a:latin typeface="Arial" pitchFamily="34" charset="0"/>
                <a:cs typeface="Arial" pitchFamily="34" charset="0"/>
              </a:rPr>
              <a:t> PUBLICATION</a:t>
            </a:r>
          </a:p>
        </p:txBody>
      </p:sp>
      <p:sp>
        <p:nvSpPr>
          <p:cNvPr id="18" name="Date Placeholder 3"/>
          <p:cNvSpPr txBox="1">
            <a:spLocks/>
          </p:cNvSpPr>
          <p:nvPr userDrawn="1"/>
        </p:nvSpPr>
        <p:spPr>
          <a:xfrm>
            <a:off x="4122748" y="1861463"/>
            <a:ext cx="898504" cy="145333"/>
          </a:xfrm>
          <a:prstGeom prst="rect">
            <a:avLst/>
          </a:prstGeom>
        </p:spPr>
        <p:txBody>
          <a:bodyPr anchor="ctr"/>
          <a:lstStyle>
            <a:lvl1pPr algn="l">
              <a:defRPr sz="900"/>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3A7D07B9-9BF6-4590-8068-E934DFF88FCF}" type="datetime1">
              <a:rPr kumimoji="0" lang="en-GB" sz="900" b="0"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25/05/2015</a:t>
            </a:fld>
            <a:endParaRPr kumimoji="0" lang="en-GB" sz="900" b="0" i="0" u="none" strike="noStrike" kern="1200" cap="none" spc="0" normalizeH="0" baseline="0" noProof="0" dirty="0">
              <a:ln>
                <a:noFill/>
              </a:ln>
              <a:solidFill>
                <a:schemeClr val="tx1"/>
              </a:solidFill>
              <a:effectLst/>
              <a:uLnTx/>
              <a:uFillTx/>
              <a:latin typeface="+mn-lt"/>
              <a:ea typeface="+mn-ea"/>
              <a:cs typeface="+mn-cs"/>
            </a:endParaRPr>
          </a:p>
        </p:txBody>
      </p:sp>
      <p:pic>
        <p:nvPicPr>
          <p:cNvPr id="10" name="Picture 9" descr="SOCEE104"/>
          <p:cNvPicPr>
            <a:picLocks noChangeAspect="1" noChangeArrowheads="1"/>
          </p:cNvPicPr>
          <p:nvPr userDrawn="1"/>
        </p:nvPicPr>
        <p:blipFill>
          <a:blip r:embed="rId3" cstate="print"/>
          <a:stretch>
            <a:fillRect/>
          </a:stretch>
        </p:blipFill>
        <p:spPr bwMode="gray">
          <a:xfrm>
            <a:off x="2673546" y="5819775"/>
            <a:ext cx="3803631" cy="85581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Layout: Basic + Sideba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1600"/>
            </a:lvl1pPr>
          </a:lstStyle>
          <a:p>
            <a:r>
              <a:rPr lang="en-US" dirty="0" smtClean="0"/>
              <a:t>CLICK TO ADD TITLE</a:t>
            </a:r>
            <a:endParaRPr lang="en-GB" dirty="0"/>
          </a:p>
        </p:txBody>
      </p:sp>
      <p:sp>
        <p:nvSpPr>
          <p:cNvPr id="3" name="Content Placeholder 2"/>
          <p:cNvSpPr>
            <a:spLocks noGrp="1"/>
          </p:cNvSpPr>
          <p:nvPr>
            <p:ph idx="1" hasCustomPrompt="1"/>
          </p:nvPr>
        </p:nvSpPr>
        <p:spPr>
          <a:xfrm>
            <a:off x="557213" y="1050924"/>
            <a:ext cx="7038000" cy="489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yout: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1600"/>
            </a:lvl1pPr>
          </a:lstStyle>
          <a:p>
            <a:r>
              <a:rPr lang="en-US" dirty="0" smtClean="0"/>
              <a:t>CLICK TO ADD TITLE</a:t>
            </a:r>
            <a:endParaRPr lang="en-GB" dirty="0"/>
          </a:p>
        </p:txBody>
      </p:sp>
      <p:sp>
        <p:nvSpPr>
          <p:cNvPr id="3" name="Content Placeholder 2"/>
          <p:cNvSpPr>
            <a:spLocks noGrp="1"/>
          </p:cNvSpPr>
          <p:nvPr>
            <p:ph idx="1" hasCustomPrompt="1"/>
          </p:nvPr>
        </p:nvSpPr>
        <p:spPr>
          <a:xfrm>
            <a:off x="557213" y="1050924"/>
            <a:ext cx="3942000" cy="489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Content Placeholder 2"/>
          <p:cNvSpPr>
            <a:spLocks noGrp="1"/>
          </p:cNvSpPr>
          <p:nvPr>
            <p:ph idx="14" hasCustomPrompt="1"/>
          </p:nvPr>
        </p:nvSpPr>
        <p:spPr>
          <a:xfrm>
            <a:off x="4643213" y="1050924"/>
            <a:ext cx="3942000" cy="489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yout: 2 Columns &amp; Heading Spac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1600"/>
            </a:lvl1pPr>
          </a:lstStyle>
          <a:p>
            <a:r>
              <a:rPr lang="en-US" dirty="0" smtClean="0"/>
              <a:t>CLICK TO ADD TITLE</a:t>
            </a:r>
            <a:endParaRPr lang="en-GB" dirty="0"/>
          </a:p>
        </p:txBody>
      </p:sp>
      <p:sp>
        <p:nvSpPr>
          <p:cNvPr id="3" name="Content Placeholder 2"/>
          <p:cNvSpPr>
            <a:spLocks noGrp="1"/>
          </p:cNvSpPr>
          <p:nvPr>
            <p:ph idx="1" hasCustomPrompt="1"/>
          </p:nvPr>
        </p:nvSpPr>
        <p:spPr>
          <a:xfrm>
            <a:off x="557213" y="1341438"/>
            <a:ext cx="3942000" cy="4605486"/>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Content Placeholder 2"/>
          <p:cNvSpPr>
            <a:spLocks noGrp="1"/>
          </p:cNvSpPr>
          <p:nvPr>
            <p:ph idx="14" hasCustomPrompt="1"/>
          </p:nvPr>
        </p:nvSpPr>
        <p:spPr>
          <a:xfrm>
            <a:off x="4643213" y="1341438"/>
            <a:ext cx="3942000" cy="4605486"/>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yout: 2 Columns + Sideba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1600"/>
            </a:lvl1pPr>
          </a:lstStyle>
          <a:p>
            <a:r>
              <a:rPr lang="en-US" dirty="0" smtClean="0"/>
              <a:t>CLICK TO ADD TITLE</a:t>
            </a:r>
            <a:endParaRPr lang="en-GB" dirty="0"/>
          </a:p>
        </p:txBody>
      </p:sp>
      <p:sp>
        <p:nvSpPr>
          <p:cNvPr id="3" name="Content Placeholder 2"/>
          <p:cNvSpPr>
            <a:spLocks noGrp="1"/>
          </p:cNvSpPr>
          <p:nvPr>
            <p:ph idx="1" hasCustomPrompt="1"/>
          </p:nvPr>
        </p:nvSpPr>
        <p:spPr>
          <a:xfrm>
            <a:off x="557213" y="1050924"/>
            <a:ext cx="3445200" cy="489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2"/>
          <p:cNvSpPr>
            <a:spLocks noGrp="1"/>
          </p:cNvSpPr>
          <p:nvPr>
            <p:ph idx="15" hasCustomPrompt="1"/>
          </p:nvPr>
        </p:nvSpPr>
        <p:spPr>
          <a:xfrm>
            <a:off x="4149725" y="1050924"/>
            <a:ext cx="3445200" cy="489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Layout: 2 Columns + Sidebar &amp; Heading Spac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1600"/>
            </a:lvl1pPr>
          </a:lstStyle>
          <a:p>
            <a:r>
              <a:rPr lang="en-US" dirty="0" smtClean="0"/>
              <a:t>CLICK TO ADD TITLE</a:t>
            </a:r>
            <a:endParaRPr lang="en-GB" dirty="0"/>
          </a:p>
        </p:txBody>
      </p:sp>
      <p:sp>
        <p:nvSpPr>
          <p:cNvPr id="3" name="Content Placeholder 2"/>
          <p:cNvSpPr>
            <a:spLocks noGrp="1"/>
          </p:cNvSpPr>
          <p:nvPr>
            <p:ph idx="1" hasCustomPrompt="1"/>
          </p:nvPr>
        </p:nvSpPr>
        <p:spPr>
          <a:xfrm>
            <a:off x="557213" y="1341438"/>
            <a:ext cx="3445200" cy="4605486"/>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2"/>
          <p:cNvSpPr>
            <a:spLocks noGrp="1"/>
          </p:cNvSpPr>
          <p:nvPr>
            <p:ph idx="15" hasCustomPrompt="1"/>
          </p:nvPr>
        </p:nvSpPr>
        <p:spPr>
          <a:xfrm>
            <a:off x="4149725" y="1341438"/>
            <a:ext cx="3445200" cy="4605486"/>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Layout: 4 Quarter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1600"/>
            </a:lvl1pPr>
          </a:lstStyle>
          <a:p>
            <a:r>
              <a:rPr lang="en-US" dirty="0" smtClean="0"/>
              <a:t>CLICK TO ADD TITLE</a:t>
            </a:r>
            <a:endParaRPr lang="en-GB" dirty="0"/>
          </a:p>
        </p:txBody>
      </p:sp>
      <p:sp>
        <p:nvSpPr>
          <p:cNvPr id="3" name="Content Placeholder 2"/>
          <p:cNvSpPr>
            <a:spLocks noGrp="1"/>
          </p:cNvSpPr>
          <p:nvPr>
            <p:ph idx="1" hasCustomPrompt="1"/>
          </p:nvPr>
        </p:nvSpPr>
        <p:spPr>
          <a:xfrm>
            <a:off x="557213" y="1050924"/>
            <a:ext cx="39420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Content Placeholder 2"/>
          <p:cNvSpPr>
            <a:spLocks noGrp="1"/>
          </p:cNvSpPr>
          <p:nvPr>
            <p:ph idx="14" hasCustomPrompt="1"/>
          </p:nvPr>
        </p:nvSpPr>
        <p:spPr>
          <a:xfrm>
            <a:off x="4643213" y="1050924"/>
            <a:ext cx="39420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2"/>
          <p:cNvSpPr>
            <a:spLocks noGrp="1"/>
          </p:cNvSpPr>
          <p:nvPr>
            <p:ph idx="15" hasCustomPrompt="1"/>
          </p:nvPr>
        </p:nvSpPr>
        <p:spPr>
          <a:xfrm>
            <a:off x="557213" y="3570924"/>
            <a:ext cx="39420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Content Placeholder 2"/>
          <p:cNvSpPr>
            <a:spLocks noGrp="1"/>
          </p:cNvSpPr>
          <p:nvPr>
            <p:ph idx="16" hasCustomPrompt="1"/>
          </p:nvPr>
        </p:nvSpPr>
        <p:spPr>
          <a:xfrm>
            <a:off x="4643213" y="3570924"/>
            <a:ext cx="39420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Layout: 4 Quarters &amp; Heading Spac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1600"/>
            </a:lvl1pPr>
          </a:lstStyle>
          <a:p>
            <a:r>
              <a:rPr lang="en-US" dirty="0" smtClean="0"/>
              <a:t>CLICK TO ADD TITLE</a:t>
            </a:r>
            <a:endParaRPr lang="en-GB" dirty="0"/>
          </a:p>
        </p:txBody>
      </p:sp>
      <p:sp>
        <p:nvSpPr>
          <p:cNvPr id="3" name="Content Placeholder 2"/>
          <p:cNvSpPr>
            <a:spLocks noGrp="1"/>
          </p:cNvSpPr>
          <p:nvPr>
            <p:ph idx="1" hasCustomPrompt="1"/>
          </p:nvPr>
        </p:nvSpPr>
        <p:spPr>
          <a:xfrm>
            <a:off x="557213" y="1341438"/>
            <a:ext cx="3942000" cy="2085486"/>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Content Placeholder 2"/>
          <p:cNvSpPr>
            <a:spLocks noGrp="1"/>
          </p:cNvSpPr>
          <p:nvPr>
            <p:ph idx="14" hasCustomPrompt="1"/>
          </p:nvPr>
        </p:nvSpPr>
        <p:spPr>
          <a:xfrm>
            <a:off x="4643213" y="1341438"/>
            <a:ext cx="3942000" cy="2085486"/>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2"/>
          <p:cNvSpPr>
            <a:spLocks noGrp="1"/>
          </p:cNvSpPr>
          <p:nvPr>
            <p:ph idx="15" hasCustomPrompt="1"/>
          </p:nvPr>
        </p:nvSpPr>
        <p:spPr>
          <a:xfrm>
            <a:off x="557213" y="3861438"/>
            <a:ext cx="3942000" cy="2085486"/>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Content Placeholder 2"/>
          <p:cNvSpPr>
            <a:spLocks noGrp="1"/>
          </p:cNvSpPr>
          <p:nvPr>
            <p:ph idx="16" hasCustomPrompt="1"/>
          </p:nvPr>
        </p:nvSpPr>
        <p:spPr>
          <a:xfrm>
            <a:off x="4643213" y="3861438"/>
            <a:ext cx="3942000" cy="2085486"/>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Layout: 4 Quarters + Sideba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1600"/>
            </a:lvl1pPr>
          </a:lstStyle>
          <a:p>
            <a:r>
              <a:rPr lang="en-US" dirty="0" smtClean="0"/>
              <a:t>CLICK TO ADD TITLE</a:t>
            </a:r>
            <a:endParaRPr lang="en-GB" dirty="0"/>
          </a:p>
        </p:txBody>
      </p:sp>
      <p:sp>
        <p:nvSpPr>
          <p:cNvPr id="3" name="Content Placeholder 2"/>
          <p:cNvSpPr>
            <a:spLocks noGrp="1"/>
          </p:cNvSpPr>
          <p:nvPr>
            <p:ph idx="1" hasCustomPrompt="1"/>
          </p:nvPr>
        </p:nvSpPr>
        <p:spPr>
          <a:xfrm>
            <a:off x="557213" y="1050924"/>
            <a:ext cx="34452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2"/>
          <p:cNvSpPr>
            <a:spLocks noGrp="1"/>
          </p:cNvSpPr>
          <p:nvPr>
            <p:ph idx="15" hasCustomPrompt="1"/>
          </p:nvPr>
        </p:nvSpPr>
        <p:spPr>
          <a:xfrm>
            <a:off x="4149725" y="1050924"/>
            <a:ext cx="34452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Content Placeholder 2"/>
          <p:cNvSpPr>
            <a:spLocks noGrp="1"/>
          </p:cNvSpPr>
          <p:nvPr>
            <p:ph idx="16" hasCustomPrompt="1"/>
          </p:nvPr>
        </p:nvSpPr>
        <p:spPr>
          <a:xfrm>
            <a:off x="557213" y="3570924"/>
            <a:ext cx="34452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Content Placeholder 2"/>
          <p:cNvSpPr>
            <a:spLocks noGrp="1"/>
          </p:cNvSpPr>
          <p:nvPr>
            <p:ph idx="17" hasCustomPrompt="1"/>
          </p:nvPr>
        </p:nvSpPr>
        <p:spPr>
          <a:xfrm>
            <a:off x="4149725" y="3570924"/>
            <a:ext cx="34452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Layout: 4 Quarters + Sidebar &amp; Heading Spac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1600"/>
            </a:lvl1pPr>
          </a:lstStyle>
          <a:p>
            <a:r>
              <a:rPr lang="en-US" dirty="0" smtClean="0"/>
              <a:t>CLICK TO ADD TITLE</a:t>
            </a:r>
            <a:endParaRPr lang="en-GB" dirty="0"/>
          </a:p>
        </p:txBody>
      </p:sp>
      <p:sp>
        <p:nvSpPr>
          <p:cNvPr id="3" name="Content Placeholder 2"/>
          <p:cNvSpPr>
            <a:spLocks noGrp="1"/>
          </p:cNvSpPr>
          <p:nvPr>
            <p:ph idx="1" hasCustomPrompt="1"/>
          </p:nvPr>
        </p:nvSpPr>
        <p:spPr>
          <a:xfrm>
            <a:off x="557213" y="1341438"/>
            <a:ext cx="3445200" cy="2085486"/>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2"/>
          <p:cNvSpPr>
            <a:spLocks noGrp="1"/>
          </p:cNvSpPr>
          <p:nvPr>
            <p:ph idx="15" hasCustomPrompt="1"/>
          </p:nvPr>
        </p:nvSpPr>
        <p:spPr>
          <a:xfrm>
            <a:off x="4149725" y="1341438"/>
            <a:ext cx="3445200" cy="2085486"/>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Content Placeholder 2"/>
          <p:cNvSpPr>
            <a:spLocks noGrp="1"/>
          </p:cNvSpPr>
          <p:nvPr>
            <p:ph idx="16" hasCustomPrompt="1"/>
          </p:nvPr>
        </p:nvSpPr>
        <p:spPr>
          <a:xfrm>
            <a:off x="557213" y="3861438"/>
            <a:ext cx="3445200" cy="2085486"/>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Content Placeholder 2"/>
          <p:cNvSpPr>
            <a:spLocks noGrp="1"/>
          </p:cNvSpPr>
          <p:nvPr>
            <p:ph idx="17" hasCustomPrompt="1"/>
          </p:nvPr>
        </p:nvSpPr>
        <p:spPr>
          <a:xfrm>
            <a:off x="4149725" y="3861438"/>
            <a:ext cx="3445200" cy="2085486"/>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Layout: 2 Row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1600"/>
            </a:lvl1pPr>
          </a:lstStyle>
          <a:p>
            <a:r>
              <a:rPr lang="en-US" dirty="0" smtClean="0"/>
              <a:t>CLICK TO ADD TITLE</a:t>
            </a:r>
            <a:endParaRPr lang="en-GB" dirty="0"/>
          </a:p>
        </p:txBody>
      </p:sp>
      <p:sp>
        <p:nvSpPr>
          <p:cNvPr id="3" name="Content Placeholder 2"/>
          <p:cNvSpPr>
            <a:spLocks noGrp="1"/>
          </p:cNvSpPr>
          <p:nvPr>
            <p:ph idx="1" hasCustomPrompt="1"/>
          </p:nvPr>
        </p:nvSpPr>
        <p:spPr>
          <a:xfrm>
            <a:off x="557213" y="1050924"/>
            <a:ext cx="80280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Content Placeholder 2"/>
          <p:cNvSpPr>
            <a:spLocks noGrp="1"/>
          </p:cNvSpPr>
          <p:nvPr>
            <p:ph idx="14" hasCustomPrompt="1"/>
          </p:nvPr>
        </p:nvSpPr>
        <p:spPr>
          <a:xfrm>
            <a:off x="557213" y="3570924"/>
            <a:ext cx="80280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4_1. Cover Internal_C1">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563152" y="4770330"/>
            <a:ext cx="8029574" cy="324000"/>
          </a:xfrm>
        </p:spPr>
        <p:txBody>
          <a:bodyPr>
            <a:noAutofit/>
          </a:bodyPr>
          <a:lstStyle>
            <a:lvl1pPr marL="0" indent="0" algn="ctr" defTabSz="914400" rtl="0" eaLnBrk="1" latinLnBrk="0" hangingPunct="1">
              <a:spcBef>
                <a:spcPts val="900"/>
              </a:spcBef>
              <a:buClr>
                <a:schemeClr val="tx2"/>
              </a:buClr>
              <a:buSzPct val="90000"/>
              <a:buFont typeface="Wingdings" pitchFamily="2" charset="2"/>
              <a:buNone/>
              <a:defRPr lang="en-GB" sz="2000" b="0" kern="1200" cap="none" baseline="0" dirty="0" smtClean="0">
                <a:solidFill>
                  <a:schemeClr val="tx1"/>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a:t>
            </a:r>
            <a:r>
              <a:rPr lang="en-US" dirty="0" smtClean="0"/>
              <a:t> to edit subtitle style</a:t>
            </a:r>
            <a:endParaRPr lang="en-GB" dirty="0"/>
          </a:p>
        </p:txBody>
      </p:sp>
      <p:sp>
        <p:nvSpPr>
          <p:cNvPr id="13" name="Text Placeholder 15"/>
          <p:cNvSpPr>
            <a:spLocks noGrp="1"/>
          </p:cNvSpPr>
          <p:nvPr>
            <p:ph type="body" sz="quarter" idx="12" hasCustomPrompt="1"/>
          </p:nvPr>
        </p:nvSpPr>
        <p:spPr>
          <a:xfrm>
            <a:off x="3527884" y="5190429"/>
            <a:ext cx="2088232" cy="777835"/>
          </a:xfrm>
          <a:prstGeom prst="rect">
            <a:avLst/>
          </a:prstGeom>
          <a:ln>
            <a:noFill/>
            <a:prstDash val="dash"/>
          </a:ln>
        </p:spPr>
        <p:txBody>
          <a:bodyPr anchor="ctr">
            <a:noAutofit/>
          </a:bodyPr>
          <a:lstStyle>
            <a:lvl1pPr marL="0" indent="0" algn="ctr">
              <a:buNone/>
              <a:defRPr sz="900" b="0" i="0" baseline="0">
                <a:latin typeface="Arial" pitchFamily="34" charset="0"/>
              </a:defRPr>
            </a:lvl1pPr>
            <a:lvl2pPr>
              <a:buNone/>
              <a:defRPr/>
            </a:lvl2pPr>
            <a:lvl3pPr>
              <a:buNone/>
              <a:defRPr/>
            </a:lvl3pPr>
            <a:lvl4pPr>
              <a:buNone/>
              <a:defRPr/>
            </a:lvl4pPr>
            <a:lvl5pPr>
              <a:buNone/>
              <a:defRPr/>
            </a:lvl5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ysClr val="windowText" lastClr="000000"/>
                </a:solidFill>
                <a:effectLst/>
                <a:uLnTx/>
                <a:uFillTx/>
                <a:latin typeface="Arial" pitchFamily="34" charset="0"/>
              </a:rPr>
              <a:t>OPTIONAL : Client Logo Area </a:t>
            </a:r>
            <a:br>
              <a:rPr kumimoji="0" lang="en-US" sz="900" b="0" i="0" u="none" strike="noStrike" kern="0" cap="none" spc="0" normalizeH="0" baseline="0" noProof="0" dirty="0" smtClean="0">
                <a:ln>
                  <a:noFill/>
                </a:ln>
                <a:solidFill>
                  <a:sysClr val="windowText" lastClr="000000"/>
                </a:solidFill>
                <a:effectLst/>
                <a:uLnTx/>
                <a:uFillTx/>
                <a:latin typeface="Arial" pitchFamily="34" charset="0"/>
              </a:rPr>
            </a:br>
            <a:r>
              <a:rPr kumimoji="0" lang="en-US" sz="900" b="0" i="0" u="none" strike="noStrike" kern="0" cap="none" spc="0" normalizeH="0" baseline="0" noProof="0" dirty="0" smtClean="0">
                <a:ln>
                  <a:noFill/>
                </a:ln>
                <a:solidFill>
                  <a:sysClr val="windowText" lastClr="000000"/>
                </a:solidFill>
                <a:effectLst/>
                <a:uLnTx/>
                <a:uFillTx/>
                <a:latin typeface="Arial" pitchFamily="34" charset="0"/>
              </a:rPr>
              <a:t>Please resize the logo to fit this area. </a:t>
            </a:r>
            <a:br>
              <a:rPr kumimoji="0" lang="en-US" sz="900" b="0" i="0" u="none" strike="noStrike" kern="0" cap="none" spc="0" normalizeH="0" baseline="0" noProof="0" dirty="0" smtClean="0">
                <a:ln>
                  <a:noFill/>
                </a:ln>
                <a:solidFill>
                  <a:sysClr val="windowText" lastClr="000000"/>
                </a:solidFill>
                <a:effectLst/>
                <a:uLnTx/>
                <a:uFillTx/>
                <a:latin typeface="Arial" pitchFamily="34" charset="0"/>
              </a:rPr>
            </a:br>
            <a:r>
              <a:rPr kumimoji="0" lang="en-US" sz="900" b="0" i="0" u="none" strike="noStrike" kern="0" cap="none" spc="0" normalizeH="0" baseline="0" noProof="0" dirty="0" smtClean="0">
                <a:ln>
                  <a:noFill/>
                </a:ln>
                <a:solidFill>
                  <a:sysClr val="windowText" lastClr="000000"/>
                </a:solidFill>
                <a:effectLst/>
                <a:uLnTx/>
                <a:uFillTx/>
                <a:latin typeface="Arial" pitchFamily="34" charset="0"/>
              </a:rPr>
              <a:t>This box must be deleted once the presentation is complete.</a:t>
            </a:r>
            <a:endParaRPr kumimoji="0" lang="en-GB" sz="900" b="0" i="0" u="none" strike="noStrike" kern="0" cap="none" spc="0" normalizeH="0" baseline="0" noProof="0" dirty="0">
              <a:ln>
                <a:noFill/>
              </a:ln>
              <a:solidFill>
                <a:sysClr val="windowText" lastClr="000000"/>
              </a:solidFill>
              <a:effectLst/>
              <a:uLnTx/>
              <a:uFillTx/>
              <a:latin typeface="Arial" pitchFamily="34" charset="0"/>
            </a:endParaRPr>
          </a:p>
        </p:txBody>
      </p:sp>
      <p:sp>
        <p:nvSpPr>
          <p:cNvPr id="24" name="Title 1"/>
          <p:cNvSpPr>
            <a:spLocks noGrp="1"/>
          </p:cNvSpPr>
          <p:nvPr>
            <p:ph type="ctrTitle" hasCustomPrompt="1"/>
          </p:nvPr>
        </p:nvSpPr>
        <p:spPr>
          <a:xfrm>
            <a:off x="545336" y="905698"/>
            <a:ext cx="8040523" cy="1053380"/>
          </a:xfrm>
        </p:spPr>
        <p:txBody>
          <a:bodyPr anchor="ctr">
            <a:noAutofit/>
          </a:bodyPr>
          <a:lstStyle>
            <a:lvl1pPr algn="ctr" defTabSz="914400" rtl="0" eaLnBrk="1" fontAlgn="base" latinLnBrk="0" hangingPunct="1">
              <a:lnSpc>
                <a:spcPct val="90000"/>
              </a:lnSpc>
              <a:spcBef>
                <a:spcPct val="0"/>
              </a:spcBef>
              <a:spcAft>
                <a:spcPct val="0"/>
              </a:spcAft>
              <a:buNone/>
              <a:defRPr kumimoji="0" lang="en-GB" sz="3200" b="0" i="0" u="none" strike="noStrike" kern="1200" cap="all" spc="0" normalizeH="0" baseline="0" noProof="0" dirty="0">
                <a:ln>
                  <a:noFill/>
                </a:ln>
                <a:solidFill>
                  <a:srgbClr val="E60028"/>
                </a:solidFill>
                <a:effectLst/>
                <a:uLnTx/>
                <a:uFillTx/>
                <a:latin typeface="Arial" pitchFamily="34" charset="0"/>
                <a:ea typeface="+mj-ea"/>
                <a:cs typeface="Arial" pitchFamily="34" charset="0"/>
              </a:defRPr>
            </a:lvl1pPr>
          </a:lstStyle>
          <a:p>
            <a:pPr marL="0" marR="0" lvl="0" indent="0" algn="ctr" defTabSz="914400" rtl="0" eaLnBrk="1" fontAlgn="base" latinLnBrk="0" hangingPunct="1">
              <a:lnSpc>
                <a:spcPct val="90000"/>
              </a:lnSpc>
              <a:spcBef>
                <a:spcPct val="0"/>
              </a:spcBef>
              <a:spcAft>
                <a:spcPct val="0"/>
              </a:spcAft>
              <a:buClrTx/>
              <a:buSzTx/>
              <a:buFontTx/>
              <a:buNone/>
              <a:tabLst/>
              <a:defRPr/>
            </a:pPr>
            <a:r>
              <a:rPr lang="en-US" noProof="0" smtClean="0"/>
              <a:t>CLICK TO EDIT MASTER </a:t>
            </a:r>
            <a:br>
              <a:rPr lang="en-US" noProof="0" smtClean="0"/>
            </a:br>
            <a:r>
              <a:rPr lang="en-US" noProof="0" smtClean="0"/>
              <a:t>TITLE STYLE</a:t>
            </a:r>
            <a:endParaRPr lang="en-US" noProof="0"/>
          </a:p>
        </p:txBody>
      </p:sp>
      <p:pic>
        <p:nvPicPr>
          <p:cNvPr id="2" name="Image 1" descr="COMMINTGBIS.tif"/>
          <p:cNvPicPr>
            <a:picLocks noChangeAspect="1"/>
          </p:cNvPicPr>
          <p:nvPr userDrawn="1"/>
        </p:nvPicPr>
        <p:blipFill>
          <a:blip r:embed="rId2" cstate="print"/>
          <a:stretch>
            <a:fillRect/>
          </a:stretch>
        </p:blipFill>
        <p:spPr>
          <a:xfrm>
            <a:off x="4335966" y="203162"/>
            <a:ext cx="1705233" cy="420624"/>
          </a:xfrm>
          <a:prstGeom prst="rect">
            <a:avLst/>
          </a:prstGeom>
        </p:spPr>
      </p:pic>
      <p:pic>
        <p:nvPicPr>
          <p:cNvPr id="15" name="Picture 14" descr="SOCEE104"/>
          <p:cNvPicPr>
            <a:picLocks noChangeAspect="1" noChangeArrowheads="1"/>
          </p:cNvPicPr>
          <p:nvPr userDrawn="1"/>
        </p:nvPicPr>
        <p:blipFill>
          <a:blip r:embed="rId3" cstate="print"/>
          <a:stretch>
            <a:fillRect/>
          </a:stretch>
        </p:blipFill>
        <p:spPr bwMode="gray">
          <a:xfrm>
            <a:off x="2673546" y="5819775"/>
            <a:ext cx="3803631" cy="855815"/>
          </a:xfrm>
          <a:prstGeom prst="rect">
            <a:avLst/>
          </a:prstGeom>
          <a:noFill/>
          <a:ln w="9525">
            <a:noFill/>
            <a:miter lim="800000"/>
            <a:headEnd/>
            <a:tailEnd/>
          </a:ln>
        </p:spPr>
      </p:pic>
      <p:sp>
        <p:nvSpPr>
          <p:cNvPr id="10" name="Rectangle 9"/>
          <p:cNvSpPr/>
          <p:nvPr userDrawn="1"/>
        </p:nvSpPr>
        <p:spPr>
          <a:xfrm>
            <a:off x="5689600" y="5930900"/>
            <a:ext cx="800100" cy="558800"/>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solidFill>
                <a:schemeClr val="bg1"/>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Layout: 2 Rows + Sideba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1600"/>
            </a:lvl1pPr>
          </a:lstStyle>
          <a:p>
            <a:r>
              <a:rPr lang="en-US" dirty="0" smtClean="0"/>
              <a:t>CLICK TO ADD TITLE</a:t>
            </a:r>
            <a:endParaRPr lang="en-GB" dirty="0"/>
          </a:p>
        </p:txBody>
      </p:sp>
      <p:sp>
        <p:nvSpPr>
          <p:cNvPr id="3" name="Content Placeholder 2"/>
          <p:cNvSpPr>
            <a:spLocks noGrp="1"/>
          </p:cNvSpPr>
          <p:nvPr>
            <p:ph idx="1" hasCustomPrompt="1"/>
          </p:nvPr>
        </p:nvSpPr>
        <p:spPr>
          <a:xfrm>
            <a:off x="557213" y="1050924"/>
            <a:ext cx="70380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2"/>
          <p:cNvSpPr>
            <a:spLocks noGrp="1"/>
          </p:cNvSpPr>
          <p:nvPr>
            <p:ph idx="15" hasCustomPrompt="1"/>
          </p:nvPr>
        </p:nvSpPr>
        <p:spPr>
          <a:xfrm>
            <a:off x="557213" y="3570924"/>
            <a:ext cx="70380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Layout: 1 Column + 2 Quarter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1600"/>
            </a:lvl1pPr>
          </a:lstStyle>
          <a:p>
            <a:r>
              <a:rPr lang="en-US" dirty="0" smtClean="0"/>
              <a:t>CLICK TO ADD TITLE</a:t>
            </a:r>
            <a:endParaRPr lang="en-GB" dirty="0"/>
          </a:p>
        </p:txBody>
      </p:sp>
      <p:sp>
        <p:nvSpPr>
          <p:cNvPr id="3" name="Content Placeholder 2"/>
          <p:cNvSpPr>
            <a:spLocks noGrp="1"/>
          </p:cNvSpPr>
          <p:nvPr>
            <p:ph idx="1" hasCustomPrompt="1"/>
          </p:nvPr>
        </p:nvSpPr>
        <p:spPr>
          <a:xfrm>
            <a:off x="557213" y="1050924"/>
            <a:ext cx="3941762" cy="4899026"/>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2"/>
          <p:cNvSpPr>
            <a:spLocks noGrp="1"/>
          </p:cNvSpPr>
          <p:nvPr>
            <p:ph idx="15" hasCustomPrompt="1"/>
          </p:nvPr>
        </p:nvSpPr>
        <p:spPr>
          <a:xfrm>
            <a:off x="4643438" y="1053000"/>
            <a:ext cx="39420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Content Placeholder 2"/>
          <p:cNvSpPr>
            <a:spLocks noGrp="1"/>
          </p:cNvSpPr>
          <p:nvPr>
            <p:ph idx="16" hasCustomPrompt="1"/>
          </p:nvPr>
        </p:nvSpPr>
        <p:spPr>
          <a:xfrm>
            <a:off x="4643213" y="3570924"/>
            <a:ext cx="39420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Layout: 2 Quarters + 1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1600"/>
            </a:lvl1pPr>
          </a:lstStyle>
          <a:p>
            <a:r>
              <a:rPr lang="en-US" dirty="0" smtClean="0"/>
              <a:t>CLICK TO ADD TITLE</a:t>
            </a:r>
            <a:endParaRPr lang="en-GB" dirty="0"/>
          </a:p>
        </p:txBody>
      </p:sp>
      <p:sp>
        <p:nvSpPr>
          <p:cNvPr id="3" name="Content Placeholder 2"/>
          <p:cNvSpPr>
            <a:spLocks noGrp="1"/>
          </p:cNvSpPr>
          <p:nvPr>
            <p:ph idx="1" hasCustomPrompt="1"/>
          </p:nvPr>
        </p:nvSpPr>
        <p:spPr>
          <a:xfrm>
            <a:off x="557213" y="1050924"/>
            <a:ext cx="3941762" cy="2378076"/>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2"/>
          <p:cNvSpPr>
            <a:spLocks noGrp="1"/>
          </p:cNvSpPr>
          <p:nvPr>
            <p:ph idx="15" hasCustomPrompt="1"/>
          </p:nvPr>
        </p:nvSpPr>
        <p:spPr>
          <a:xfrm>
            <a:off x="4643438" y="1053000"/>
            <a:ext cx="3942000" cy="489695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Content Placeholder 2"/>
          <p:cNvSpPr>
            <a:spLocks noGrp="1"/>
          </p:cNvSpPr>
          <p:nvPr>
            <p:ph idx="16" hasCustomPrompt="1"/>
          </p:nvPr>
        </p:nvSpPr>
        <p:spPr>
          <a:xfrm>
            <a:off x="556975" y="3570924"/>
            <a:ext cx="3942000" cy="2379026"/>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Layout: 1 Row + 2 Quarter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1600"/>
            </a:lvl1pPr>
          </a:lstStyle>
          <a:p>
            <a:r>
              <a:rPr lang="en-US" dirty="0" smtClean="0"/>
              <a:t>CLICK TO ADD TITLE</a:t>
            </a:r>
            <a:endParaRPr lang="en-GB" dirty="0"/>
          </a:p>
        </p:txBody>
      </p:sp>
      <p:sp>
        <p:nvSpPr>
          <p:cNvPr id="3" name="Content Placeholder 2"/>
          <p:cNvSpPr>
            <a:spLocks noGrp="1"/>
          </p:cNvSpPr>
          <p:nvPr>
            <p:ph idx="1" hasCustomPrompt="1"/>
          </p:nvPr>
        </p:nvSpPr>
        <p:spPr>
          <a:xfrm>
            <a:off x="557213" y="1050924"/>
            <a:ext cx="80280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2"/>
          <p:cNvSpPr>
            <a:spLocks noGrp="1"/>
          </p:cNvSpPr>
          <p:nvPr>
            <p:ph idx="15" hasCustomPrompt="1"/>
          </p:nvPr>
        </p:nvSpPr>
        <p:spPr>
          <a:xfrm>
            <a:off x="557213" y="3570924"/>
            <a:ext cx="39420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Content Placeholder 2"/>
          <p:cNvSpPr>
            <a:spLocks noGrp="1"/>
          </p:cNvSpPr>
          <p:nvPr>
            <p:ph idx="16" hasCustomPrompt="1"/>
          </p:nvPr>
        </p:nvSpPr>
        <p:spPr>
          <a:xfrm>
            <a:off x="4643213" y="3570924"/>
            <a:ext cx="39420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Layout: 2 Quarters + 1 Row">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1600"/>
            </a:lvl1pPr>
          </a:lstStyle>
          <a:p>
            <a:r>
              <a:rPr lang="en-US" dirty="0" smtClean="0"/>
              <a:t>CLICK TO ADD TITLE</a:t>
            </a:r>
            <a:endParaRPr lang="en-GB" dirty="0"/>
          </a:p>
        </p:txBody>
      </p:sp>
      <p:sp>
        <p:nvSpPr>
          <p:cNvPr id="3" name="Content Placeholder 2"/>
          <p:cNvSpPr>
            <a:spLocks noGrp="1"/>
          </p:cNvSpPr>
          <p:nvPr>
            <p:ph idx="1" hasCustomPrompt="1"/>
          </p:nvPr>
        </p:nvSpPr>
        <p:spPr>
          <a:xfrm>
            <a:off x="557213" y="1050924"/>
            <a:ext cx="39420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Content Placeholder 2"/>
          <p:cNvSpPr>
            <a:spLocks noGrp="1"/>
          </p:cNvSpPr>
          <p:nvPr>
            <p:ph idx="14" hasCustomPrompt="1"/>
          </p:nvPr>
        </p:nvSpPr>
        <p:spPr>
          <a:xfrm>
            <a:off x="4643213" y="1050924"/>
            <a:ext cx="39420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2"/>
          <p:cNvSpPr>
            <a:spLocks noGrp="1"/>
          </p:cNvSpPr>
          <p:nvPr>
            <p:ph idx="15" hasCustomPrompt="1"/>
          </p:nvPr>
        </p:nvSpPr>
        <p:spPr>
          <a:xfrm>
            <a:off x="557213" y="3570924"/>
            <a:ext cx="80280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ayout: 1 Row + 2 Quarters + Sideba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1600"/>
            </a:lvl1pPr>
          </a:lstStyle>
          <a:p>
            <a:r>
              <a:rPr lang="en-US" dirty="0" smtClean="0"/>
              <a:t>CLICK TO ADD TITLE</a:t>
            </a:r>
            <a:endParaRPr lang="en-GB" dirty="0"/>
          </a:p>
        </p:txBody>
      </p:sp>
      <p:sp>
        <p:nvSpPr>
          <p:cNvPr id="3" name="Content Placeholder 2"/>
          <p:cNvSpPr>
            <a:spLocks noGrp="1"/>
          </p:cNvSpPr>
          <p:nvPr>
            <p:ph idx="1" hasCustomPrompt="1"/>
          </p:nvPr>
        </p:nvSpPr>
        <p:spPr>
          <a:xfrm>
            <a:off x="557213" y="1050924"/>
            <a:ext cx="70380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Content Placeholder 2"/>
          <p:cNvSpPr>
            <a:spLocks noGrp="1"/>
          </p:cNvSpPr>
          <p:nvPr>
            <p:ph idx="16" hasCustomPrompt="1"/>
          </p:nvPr>
        </p:nvSpPr>
        <p:spPr>
          <a:xfrm>
            <a:off x="557213" y="3570924"/>
            <a:ext cx="34452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Content Placeholder 2"/>
          <p:cNvSpPr>
            <a:spLocks noGrp="1"/>
          </p:cNvSpPr>
          <p:nvPr>
            <p:ph idx="17" hasCustomPrompt="1"/>
          </p:nvPr>
        </p:nvSpPr>
        <p:spPr>
          <a:xfrm>
            <a:off x="4149725" y="3570924"/>
            <a:ext cx="34452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Layout: 2 Quarters + 1 Row + Sideba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1600"/>
            </a:lvl1pPr>
          </a:lstStyle>
          <a:p>
            <a:r>
              <a:rPr lang="en-US" dirty="0" smtClean="0"/>
              <a:t>CLICK TO ADD TITLE</a:t>
            </a:r>
            <a:endParaRPr lang="en-GB" dirty="0"/>
          </a:p>
        </p:txBody>
      </p:sp>
      <p:sp>
        <p:nvSpPr>
          <p:cNvPr id="3" name="Content Placeholder 2"/>
          <p:cNvSpPr>
            <a:spLocks noGrp="1"/>
          </p:cNvSpPr>
          <p:nvPr>
            <p:ph idx="1" hasCustomPrompt="1"/>
          </p:nvPr>
        </p:nvSpPr>
        <p:spPr>
          <a:xfrm>
            <a:off x="557213" y="1050924"/>
            <a:ext cx="3445200" cy="2376000"/>
          </a:xfrm>
        </p:spPr>
        <p:txBody>
          <a:bodyPr/>
          <a:lstStyle>
            <a:lvl1pPr>
              <a:defRPr sz="1100" b="0"/>
            </a:lvl1pPr>
            <a:lvl2pPr>
              <a:defRPr sz="1100"/>
            </a:lvl2pPr>
            <a:lvl3pPr>
              <a:defRPr sz="1100"/>
            </a:lvl3pPr>
            <a:lvl4pPr>
              <a:defRPr sz="1100"/>
            </a:lvl4pPr>
            <a:lvl5pPr>
              <a:defRPr sz="11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2"/>
          <p:cNvSpPr>
            <a:spLocks noGrp="1"/>
          </p:cNvSpPr>
          <p:nvPr>
            <p:ph idx="15" hasCustomPrompt="1"/>
          </p:nvPr>
        </p:nvSpPr>
        <p:spPr>
          <a:xfrm>
            <a:off x="4149725" y="1050924"/>
            <a:ext cx="34452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Content Placeholder 2"/>
          <p:cNvSpPr>
            <a:spLocks noGrp="1"/>
          </p:cNvSpPr>
          <p:nvPr>
            <p:ph idx="16" hasCustomPrompt="1"/>
          </p:nvPr>
        </p:nvSpPr>
        <p:spPr>
          <a:xfrm>
            <a:off x="557213" y="3570924"/>
            <a:ext cx="7038000" cy="2376000"/>
          </a:xfrm>
        </p:spPr>
        <p:txBody>
          <a:bodyPr/>
          <a:lstStyle>
            <a:lvl1pPr>
              <a:defRPr sz="1100" b="0"/>
            </a:lvl1pPr>
            <a:lvl2pPr>
              <a:defRPr sz="1100" b="0"/>
            </a:lvl2pPr>
            <a:lvl3pPr>
              <a:defRPr sz="1100" b="0"/>
            </a:lvl3pPr>
            <a:lvl4pPr>
              <a:defRPr sz="1100" b="0"/>
            </a:lvl4pPr>
            <a:lvl5pPr>
              <a:defRPr sz="1100" b="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Layout: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ADD TITLE</a:t>
            </a:r>
            <a:endParaRPr lang="en-GB"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Layout: Blank">
    <p:spTree>
      <p:nvGrpSpPr>
        <p:cNvPr id="1" name=""/>
        <p:cNvGrpSpPr/>
        <p:nvPr/>
      </p:nvGrpSpPr>
      <p:grpSpPr>
        <a:xfrm>
          <a:off x="0" y="0"/>
          <a:ext cx="0" cy="0"/>
          <a:chOff x="0" y="0"/>
          <a:chExt cx="0" cy="0"/>
        </a:xfrm>
      </p:grpSpPr>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8" name="Text Placeholder 7"/>
          <p:cNvSpPr>
            <a:spLocks noGrp="1"/>
          </p:cNvSpPr>
          <p:nvPr>
            <p:ph type="body" sz="quarter" idx="12"/>
          </p:nvPr>
        </p:nvSpPr>
        <p:spPr>
          <a:xfrm>
            <a:off x="250825" y="1539089"/>
            <a:ext cx="8639175" cy="45448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dirty="0" smtClean="0"/>
              <a:t>Click to edit Master title style</a:t>
            </a:r>
            <a:endParaRPr lang="en-US" dirty="0"/>
          </a:p>
        </p:txBody>
      </p:sp>
      <p:sp>
        <p:nvSpPr>
          <p:cNvPr id="4" name="Rectangle 6"/>
          <p:cNvSpPr>
            <a:spLocks noGrp="1" noChangeArrowheads="1"/>
          </p:cNvSpPr>
          <p:nvPr>
            <p:ph type="sldNum" sz="quarter" idx="13"/>
          </p:nvPr>
        </p:nvSpPr>
        <p:spPr>
          <a:xfrm>
            <a:off x="8837613" y="6664325"/>
            <a:ext cx="246062" cy="136525"/>
          </a:xfrm>
          <a:prstGeom prst="rect">
            <a:avLst/>
          </a:prstGeom>
          <a:ln/>
        </p:spPr>
        <p:txBody>
          <a:bodyPr/>
          <a:lstStyle>
            <a:lvl1pPr>
              <a:defRPr/>
            </a:lvl1pPr>
          </a:lstStyle>
          <a:p>
            <a:pPr>
              <a:defRPr/>
            </a:pPr>
            <a:fld id="{5FA73E7A-C1B2-4A4F-B4FA-5F4D62AF735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_1. Cover Internal_C2">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563152" y="4770330"/>
            <a:ext cx="8029574" cy="324000"/>
          </a:xfrm>
        </p:spPr>
        <p:txBody>
          <a:bodyPr>
            <a:noAutofit/>
          </a:bodyPr>
          <a:lstStyle>
            <a:lvl1pPr marL="0" indent="0" algn="ctr" defTabSz="914400" rtl="0" eaLnBrk="1" latinLnBrk="0" hangingPunct="1">
              <a:spcBef>
                <a:spcPts val="900"/>
              </a:spcBef>
              <a:buClr>
                <a:schemeClr val="tx2"/>
              </a:buClr>
              <a:buSzPct val="90000"/>
              <a:buFont typeface="Wingdings" pitchFamily="2" charset="2"/>
              <a:buNone/>
              <a:defRPr lang="en-GB" sz="2000" b="0" kern="1200" cap="none" baseline="0" dirty="0" smtClean="0">
                <a:solidFill>
                  <a:schemeClr val="tx1"/>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subtitle style</a:t>
            </a:r>
            <a:endParaRPr lang="en-US" noProof="0"/>
          </a:p>
        </p:txBody>
      </p:sp>
      <p:sp>
        <p:nvSpPr>
          <p:cNvPr id="13" name="Text Placeholder 15"/>
          <p:cNvSpPr>
            <a:spLocks noGrp="1"/>
          </p:cNvSpPr>
          <p:nvPr>
            <p:ph type="body" sz="quarter" idx="12" hasCustomPrompt="1"/>
          </p:nvPr>
        </p:nvSpPr>
        <p:spPr>
          <a:xfrm>
            <a:off x="3527884" y="5190429"/>
            <a:ext cx="2088232" cy="777835"/>
          </a:xfrm>
          <a:prstGeom prst="rect">
            <a:avLst/>
          </a:prstGeom>
          <a:ln>
            <a:noFill/>
            <a:prstDash val="dash"/>
          </a:ln>
        </p:spPr>
        <p:txBody>
          <a:bodyPr anchor="ctr">
            <a:noAutofit/>
          </a:bodyPr>
          <a:lstStyle>
            <a:lvl1pPr marL="0" indent="0" algn="ctr">
              <a:buNone/>
              <a:defRPr sz="900" b="0" i="0" baseline="0">
                <a:latin typeface="Arial" pitchFamily="34" charset="0"/>
              </a:defRPr>
            </a:lvl1pPr>
            <a:lvl2pPr>
              <a:buNone/>
              <a:defRPr/>
            </a:lvl2pPr>
            <a:lvl3pPr>
              <a:buNone/>
              <a:defRPr/>
            </a:lvl3pPr>
            <a:lvl4pPr>
              <a:buNone/>
              <a:defRPr/>
            </a:lvl4pPr>
            <a:lvl5pPr>
              <a:buNone/>
              <a:defRPr/>
            </a:lvl5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ysClr val="windowText" lastClr="000000"/>
                </a:solidFill>
                <a:effectLst/>
                <a:uLnTx/>
                <a:uFillTx/>
                <a:latin typeface="Arial" pitchFamily="34" charset="0"/>
              </a:rPr>
              <a:t>OPTIONAL : Client Logo Area </a:t>
            </a:r>
            <a:br>
              <a:rPr kumimoji="0" lang="en-US" sz="900" b="0" i="0" u="none" strike="noStrike" kern="0" cap="none" spc="0" normalizeH="0" baseline="0" noProof="0" dirty="0" smtClean="0">
                <a:ln>
                  <a:noFill/>
                </a:ln>
                <a:solidFill>
                  <a:sysClr val="windowText" lastClr="000000"/>
                </a:solidFill>
                <a:effectLst/>
                <a:uLnTx/>
                <a:uFillTx/>
                <a:latin typeface="Arial" pitchFamily="34" charset="0"/>
              </a:rPr>
            </a:br>
            <a:r>
              <a:rPr kumimoji="0" lang="en-US" sz="900" b="0" i="0" u="none" strike="noStrike" kern="0" cap="none" spc="0" normalizeH="0" baseline="0" noProof="0" dirty="0" smtClean="0">
                <a:ln>
                  <a:noFill/>
                </a:ln>
                <a:solidFill>
                  <a:sysClr val="windowText" lastClr="000000"/>
                </a:solidFill>
                <a:effectLst/>
                <a:uLnTx/>
                <a:uFillTx/>
                <a:latin typeface="Arial" pitchFamily="34" charset="0"/>
              </a:rPr>
              <a:t>Please resize the logo to fit this area. </a:t>
            </a:r>
            <a:br>
              <a:rPr kumimoji="0" lang="en-US" sz="900" b="0" i="0" u="none" strike="noStrike" kern="0" cap="none" spc="0" normalizeH="0" baseline="0" noProof="0" dirty="0" smtClean="0">
                <a:ln>
                  <a:noFill/>
                </a:ln>
                <a:solidFill>
                  <a:sysClr val="windowText" lastClr="000000"/>
                </a:solidFill>
                <a:effectLst/>
                <a:uLnTx/>
                <a:uFillTx/>
                <a:latin typeface="Arial" pitchFamily="34" charset="0"/>
              </a:rPr>
            </a:br>
            <a:r>
              <a:rPr kumimoji="0" lang="en-US" sz="900" b="0" i="0" u="none" strike="noStrike" kern="0" cap="none" spc="0" normalizeH="0" baseline="0" noProof="0" dirty="0" smtClean="0">
                <a:ln>
                  <a:noFill/>
                </a:ln>
                <a:solidFill>
                  <a:sysClr val="windowText" lastClr="000000"/>
                </a:solidFill>
                <a:effectLst/>
                <a:uLnTx/>
                <a:uFillTx/>
                <a:latin typeface="Arial" pitchFamily="34" charset="0"/>
              </a:rPr>
              <a:t>This box must be deleted once the presentation is complete.</a:t>
            </a:r>
            <a:endParaRPr kumimoji="0" lang="en-GB" sz="900" b="0" i="0" u="none" strike="noStrike" kern="0" cap="none" spc="0" normalizeH="0" baseline="0" noProof="0" dirty="0">
              <a:ln>
                <a:noFill/>
              </a:ln>
              <a:solidFill>
                <a:sysClr val="windowText" lastClr="000000"/>
              </a:solidFill>
              <a:effectLst/>
              <a:uLnTx/>
              <a:uFillTx/>
              <a:latin typeface="Arial" pitchFamily="34" charset="0"/>
            </a:endParaRPr>
          </a:p>
        </p:txBody>
      </p:sp>
      <p:pic>
        <p:nvPicPr>
          <p:cNvPr id="17" name="Picture 2" descr="F:\SGIB-COM-PAO\_Design\PhotoBanks\Getty - SGIB\FEMME-AFFAIRE.jpg"/>
          <p:cNvPicPr>
            <a:picLocks noChangeAspect="1" noChangeArrowheads="1"/>
          </p:cNvPicPr>
          <p:nvPr userDrawn="1"/>
        </p:nvPicPr>
        <p:blipFill>
          <a:blip r:embed="rId2" cstate="print"/>
          <a:stretch>
            <a:fillRect/>
          </a:stretch>
        </p:blipFill>
        <p:spPr bwMode="auto">
          <a:xfrm>
            <a:off x="567070" y="2289412"/>
            <a:ext cx="8012760" cy="2446320"/>
          </a:xfrm>
          <a:prstGeom prst="rect">
            <a:avLst/>
          </a:prstGeom>
          <a:noFill/>
        </p:spPr>
      </p:pic>
      <p:sp>
        <p:nvSpPr>
          <p:cNvPr id="24" name="Title 1"/>
          <p:cNvSpPr>
            <a:spLocks noGrp="1"/>
          </p:cNvSpPr>
          <p:nvPr>
            <p:ph type="ctrTitle" hasCustomPrompt="1"/>
          </p:nvPr>
        </p:nvSpPr>
        <p:spPr>
          <a:xfrm>
            <a:off x="545336" y="905698"/>
            <a:ext cx="8040523" cy="1053380"/>
          </a:xfrm>
        </p:spPr>
        <p:txBody>
          <a:bodyPr anchor="ctr">
            <a:noAutofit/>
          </a:bodyPr>
          <a:lstStyle>
            <a:lvl1pPr algn="ctr" defTabSz="914400" rtl="0" eaLnBrk="1" fontAlgn="base" latinLnBrk="0" hangingPunct="1">
              <a:lnSpc>
                <a:spcPct val="90000"/>
              </a:lnSpc>
              <a:spcBef>
                <a:spcPct val="0"/>
              </a:spcBef>
              <a:spcAft>
                <a:spcPct val="0"/>
              </a:spcAft>
              <a:buNone/>
              <a:defRPr kumimoji="0" lang="en-GB" sz="3200" b="0" i="0" u="none" strike="noStrike" kern="1200" cap="all" spc="0" normalizeH="0" baseline="0" noProof="0" dirty="0">
                <a:ln>
                  <a:noFill/>
                </a:ln>
                <a:solidFill>
                  <a:srgbClr val="E60028"/>
                </a:solidFill>
                <a:effectLst/>
                <a:uLnTx/>
                <a:uFillTx/>
                <a:latin typeface="Arial" pitchFamily="34" charset="0"/>
                <a:ea typeface="+mj-ea"/>
                <a:cs typeface="Arial" pitchFamily="34" charset="0"/>
              </a:defRPr>
            </a:lvl1pPr>
          </a:lstStyle>
          <a:p>
            <a:pPr marL="0" marR="0" lvl="0" indent="0" algn="ctr" defTabSz="914400" rtl="0" eaLnBrk="1" fontAlgn="base" latinLnBrk="0" hangingPunct="1">
              <a:lnSpc>
                <a:spcPct val="90000"/>
              </a:lnSpc>
              <a:spcBef>
                <a:spcPct val="0"/>
              </a:spcBef>
              <a:spcAft>
                <a:spcPct val="0"/>
              </a:spcAft>
              <a:buClrTx/>
              <a:buSzTx/>
              <a:buFontTx/>
              <a:buNone/>
              <a:tabLst/>
              <a:defRPr/>
            </a:pPr>
            <a:r>
              <a:rPr lang="en-US" noProof="0" smtClean="0"/>
              <a:t>CLICK TO EDIT MASTER </a:t>
            </a:r>
            <a:br>
              <a:rPr lang="en-US" noProof="0" smtClean="0"/>
            </a:br>
            <a:r>
              <a:rPr lang="en-US" noProof="0" smtClean="0"/>
              <a:t>TITLE STYLE</a:t>
            </a:r>
            <a:endParaRPr lang="en-US" noProof="0"/>
          </a:p>
        </p:txBody>
      </p:sp>
      <p:pic>
        <p:nvPicPr>
          <p:cNvPr id="2" name="Image 1" descr="COMMINTGBIS.tif"/>
          <p:cNvPicPr>
            <a:picLocks noChangeAspect="1"/>
          </p:cNvPicPr>
          <p:nvPr userDrawn="1"/>
        </p:nvPicPr>
        <p:blipFill>
          <a:blip r:embed="rId3" cstate="print"/>
          <a:stretch>
            <a:fillRect/>
          </a:stretch>
        </p:blipFill>
        <p:spPr>
          <a:xfrm>
            <a:off x="4335966" y="203162"/>
            <a:ext cx="1705233" cy="420624"/>
          </a:xfrm>
          <a:prstGeom prst="rect">
            <a:avLst/>
          </a:prstGeom>
        </p:spPr>
      </p:pic>
      <p:sp>
        <p:nvSpPr>
          <p:cNvPr id="11" name="Rectangle 10"/>
          <p:cNvSpPr/>
          <p:nvPr userDrawn="1"/>
        </p:nvSpPr>
        <p:spPr>
          <a:xfrm>
            <a:off x="3821634" y="2283524"/>
            <a:ext cx="1500733" cy="188464"/>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smtClean="0"/>
          </a:p>
        </p:txBody>
      </p:sp>
      <p:sp>
        <p:nvSpPr>
          <p:cNvPr id="12" name="TextBox 11"/>
          <p:cNvSpPr txBox="1"/>
          <p:nvPr userDrawn="1"/>
        </p:nvSpPr>
        <p:spPr>
          <a:xfrm>
            <a:off x="3837339" y="2312550"/>
            <a:ext cx="1469322" cy="108192"/>
          </a:xfrm>
          <a:prstGeom prst="rect">
            <a:avLst/>
          </a:prstGeom>
          <a:noFill/>
        </p:spPr>
        <p:txBody>
          <a:bodyPr wrap="square" lIns="36000" tIns="36000" rIns="36000" bIns="36000" rtlCol="0" anchor="ctr">
            <a:noAutofit/>
          </a:bodyPr>
          <a:lstStyle/>
          <a:p>
            <a:pPr algn="ctr"/>
            <a:r>
              <a:rPr lang="fr-FR" sz="700" b="1" dirty="0" smtClean="0">
                <a:latin typeface="Arial" pitchFamily="34" charset="0"/>
                <a:cs typeface="Arial" pitchFamily="34" charset="0"/>
              </a:rPr>
              <a:t>C2 | </a:t>
            </a:r>
            <a:r>
              <a:rPr lang="fr-FR" sz="700" b="1" dirty="0" smtClean="0">
                <a:solidFill>
                  <a:srgbClr val="E60028"/>
                </a:solidFill>
                <a:latin typeface="Arial" pitchFamily="34" charset="0"/>
                <a:cs typeface="Arial" pitchFamily="34" charset="0"/>
              </a:rPr>
              <a:t>INTERNAL</a:t>
            </a:r>
            <a:r>
              <a:rPr lang="fr-FR" sz="700" b="1" dirty="0" smtClean="0">
                <a:latin typeface="Arial" pitchFamily="34" charset="0"/>
                <a:cs typeface="Arial" pitchFamily="34" charset="0"/>
              </a:rPr>
              <a:t> PUBLICATION</a:t>
            </a:r>
          </a:p>
        </p:txBody>
      </p:sp>
      <p:sp>
        <p:nvSpPr>
          <p:cNvPr id="15" name="Date Placeholder 3"/>
          <p:cNvSpPr txBox="1">
            <a:spLocks/>
          </p:cNvSpPr>
          <p:nvPr userDrawn="1"/>
        </p:nvSpPr>
        <p:spPr>
          <a:xfrm>
            <a:off x="4122748" y="2032913"/>
            <a:ext cx="898504" cy="145333"/>
          </a:xfrm>
          <a:prstGeom prst="rect">
            <a:avLst/>
          </a:prstGeom>
        </p:spPr>
        <p:txBody>
          <a:bodyPr anchor="ctr"/>
          <a:lstStyle>
            <a:lvl1pPr algn="l">
              <a:defRPr sz="900"/>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3A7D07B9-9BF6-4590-8068-E934DFF88FCF}" type="datetime1">
              <a:rPr kumimoji="0" lang="en-GB" sz="900" b="0"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25/05/2015</a:t>
            </a:fld>
            <a:endParaRPr kumimoji="0" lang="en-GB" sz="900" b="0" i="0" u="none" strike="noStrike" kern="1200" cap="none" spc="0" normalizeH="0" baseline="0" noProof="0" dirty="0">
              <a:ln>
                <a:noFill/>
              </a:ln>
              <a:solidFill>
                <a:schemeClr val="tx1"/>
              </a:solidFill>
              <a:effectLst/>
              <a:uLnTx/>
              <a:uFillTx/>
              <a:latin typeface="+mn-lt"/>
              <a:ea typeface="+mn-ea"/>
              <a:cs typeface="+mn-cs"/>
            </a:endParaRPr>
          </a:p>
        </p:txBody>
      </p:sp>
      <p:pic>
        <p:nvPicPr>
          <p:cNvPr id="14" name="Picture 13" descr="SOCEE104"/>
          <p:cNvPicPr>
            <a:picLocks noChangeAspect="1" noChangeArrowheads="1"/>
          </p:cNvPicPr>
          <p:nvPr userDrawn="1"/>
        </p:nvPicPr>
        <p:blipFill>
          <a:blip r:embed="rId4" cstate="print"/>
          <a:stretch>
            <a:fillRect/>
          </a:stretch>
        </p:blipFill>
        <p:spPr bwMode="gray">
          <a:xfrm>
            <a:off x="2673546" y="5819775"/>
            <a:ext cx="3803631" cy="855815"/>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5_1. Cover Internal_C3">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563152" y="4770330"/>
            <a:ext cx="8029574" cy="324000"/>
          </a:xfrm>
        </p:spPr>
        <p:txBody>
          <a:bodyPr>
            <a:noAutofit/>
          </a:bodyPr>
          <a:lstStyle>
            <a:lvl1pPr marL="0" indent="0" algn="ctr" defTabSz="914400" rtl="0" eaLnBrk="1" latinLnBrk="0" hangingPunct="1">
              <a:spcBef>
                <a:spcPts val="900"/>
              </a:spcBef>
              <a:buClr>
                <a:schemeClr val="tx2"/>
              </a:buClr>
              <a:buSzPct val="90000"/>
              <a:buFont typeface="Wingdings" pitchFamily="2" charset="2"/>
              <a:buNone/>
              <a:defRPr lang="en-GB" sz="2000" b="0" kern="1200" cap="none" baseline="0" dirty="0" smtClean="0">
                <a:solidFill>
                  <a:schemeClr val="tx1"/>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subtitle style</a:t>
            </a:r>
            <a:endParaRPr lang="en-US" noProof="0"/>
          </a:p>
        </p:txBody>
      </p:sp>
      <p:sp>
        <p:nvSpPr>
          <p:cNvPr id="13" name="Text Placeholder 15"/>
          <p:cNvSpPr>
            <a:spLocks noGrp="1"/>
          </p:cNvSpPr>
          <p:nvPr>
            <p:ph type="body" sz="quarter" idx="12" hasCustomPrompt="1"/>
          </p:nvPr>
        </p:nvSpPr>
        <p:spPr>
          <a:xfrm>
            <a:off x="3527884" y="5190429"/>
            <a:ext cx="2088232" cy="777835"/>
          </a:xfrm>
          <a:prstGeom prst="rect">
            <a:avLst/>
          </a:prstGeom>
          <a:ln>
            <a:noFill/>
            <a:prstDash val="dash"/>
          </a:ln>
        </p:spPr>
        <p:txBody>
          <a:bodyPr anchor="ctr">
            <a:noAutofit/>
          </a:bodyPr>
          <a:lstStyle>
            <a:lvl1pPr marL="0" indent="0" algn="ctr">
              <a:buNone/>
              <a:defRPr sz="900" b="0" i="0" baseline="0">
                <a:latin typeface="Arial" pitchFamily="34" charset="0"/>
              </a:defRPr>
            </a:lvl1pPr>
            <a:lvl2pPr>
              <a:buNone/>
              <a:defRPr/>
            </a:lvl2pPr>
            <a:lvl3pPr>
              <a:buNone/>
              <a:defRPr/>
            </a:lvl3pPr>
            <a:lvl4pPr>
              <a:buNone/>
              <a:defRPr/>
            </a:lvl4pPr>
            <a:lvl5pPr>
              <a:buNone/>
              <a:defRPr/>
            </a:lvl5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ysClr val="windowText" lastClr="000000"/>
                </a:solidFill>
                <a:effectLst/>
                <a:uLnTx/>
                <a:uFillTx/>
                <a:latin typeface="Arial" pitchFamily="34" charset="0"/>
              </a:rPr>
              <a:t>OPTIONAL : Client Logo Area </a:t>
            </a:r>
            <a:br>
              <a:rPr kumimoji="0" lang="en-US" sz="900" b="0" i="0" u="none" strike="noStrike" kern="0" cap="none" spc="0" normalizeH="0" baseline="0" noProof="0" dirty="0" smtClean="0">
                <a:ln>
                  <a:noFill/>
                </a:ln>
                <a:solidFill>
                  <a:sysClr val="windowText" lastClr="000000"/>
                </a:solidFill>
                <a:effectLst/>
                <a:uLnTx/>
                <a:uFillTx/>
                <a:latin typeface="Arial" pitchFamily="34" charset="0"/>
              </a:rPr>
            </a:br>
            <a:r>
              <a:rPr kumimoji="0" lang="en-US" sz="900" b="0" i="0" u="none" strike="noStrike" kern="0" cap="none" spc="0" normalizeH="0" baseline="0" noProof="0" dirty="0" smtClean="0">
                <a:ln>
                  <a:noFill/>
                </a:ln>
                <a:solidFill>
                  <a:sysClr val="windowText" lastClr="000000"/>
                </a:solidFill>
                <a:effectLst/>
                <a:uLnTx/>
                <a:uFillTx/>
                <a:latin typeface="Arial" pitchFamily="34" charset="0"/>
              </a:rPr>
              <a:t>Please resize the logo to fit this area. </a:t>
            </a:r>
            <a:br>
              <a:rPr kumimoji="0" lang="en-US" sz="900" b="0" i="0" u="none" strike="noStrike" kern="0" cap="none" spc="0" normalizeH="0" baseline="0" noProof="0" dirty="0" smtClean="0">
                <a:ln>
                  <a:noFill/>
                </a:ln>
                <a:solidFill>
                  <a:sysClr val="windowText" lastClr="000000"/>
                </a:solidFill>
                <a:effectLst/>
                <a:uLnTx/>
                <a:uFillTx/>
                <a:latin typeface="Arial" pitchFamily="34" charset="0"/>
              </a:rPr>
            </a:br>
            <a:r>
              <a:rPr kumimoji="0" lang="en-US" sz="900" b="0" i="0" u="none" strike="noStrike" kern="0" cap="none" spc="0" normalizeH="0" baseline="0" noProof="0" dirty="0" smtClean="0">
                <a:ln>
                  <a:noFill/>
                </a:ln>
                <a:solidFill>
                  <a:sysClr val="windowText" lastClr="000000"/>
                </a:solidFill>
                <a:effectLst/>
                <a:uLnTx/>
                <a:uFillTx/>
                <a:latin typeface="Arial" pitchFamily="34" charset="0"/>
              </a:rPr>
              <a:t>This box must be deleted once the presentation is complete.</a:t>
            </a:r>
            <a:endParaRPr kumimoji="0" lang="en-GB" sz="900" b="0" i="0" u="none" strike="noStrike" kern="0" cap="none" spc="0" normalizeH="0" baseline="0" noProof="0" dirty="0">
              <a:ln>
                <a:noFill/>
              </a:ln>
              <a:solidFill>
                <a:sysClr val="windowText" lastClr="000000"/>
              </a:solidFill>
              <a:effectLst/>
              <a:uLnTx/>
              <a:uFillTx/>
              <a:latin typeface="Arial" pitchFamily="34" charset="0"/>
            </a:endParaRPr>
          </a:p>
        </p:txBody>
      </p:sp>
      <p:pic>
        <p:nvPicPr>
          <p:cNvPr id="17" name="Picture 2" descr="F:\SGIB-COM-PAO\_Design\PhotoBanks\Getty - SGIB\FEMME-AFFAIRE.jpg"/>
          <p:cNvPicPr>
            <a:picLocks noChangeAspect="1" noChangeArrowheads="1"/>
          </p:cNvPicPr>
          <p:nvPr userDrawn="1"/>
        </p:nvPicPr>
        <p:blipFill>
          <a:blip r:embed="rId2" cstate="print"/>
          <a:stretch>
            <a:fillRect/>
          </a:stretch>
        </p:blipFill>
        <p:spPr bwMode="auto">
          <a:xfrm>
            <a:off x="567070" y="2289412"/>
            <a:ext cx="8012760" cy="2446320"/>
          </a:xfrm>
          <a:prstGeom prst="rect">
            <a:avLst/>
          </a:prstGeom>
          <a:noFill/>
        </p:spPr>
      </p:pic>
      <p:sp>
        <p:nvSpPr>
          <p:cNvPr id="24" name="Title 1"/>
          <p:cNvSpPr>
            <a:spLocks noGrp="1"/>
          </p:cNvSpPr>
          <p:nvPr>
            <p:ph type="ctrTitle" hasCustomPrompt="1"/>
          </p:nvPr>
        </p:nvSpPr>
        <p:spPr>
          <a:xfrm>
            <a:off x="545336" y="905698"/>
            <a:ext cx="8040523" cy="1053380"/>
          </a:xfrm>
        </p:spPr>
        <p:txBody>
          <a:bodyPr anchor="ctr">
            <a:noAutofit/>
          </a:bodyPr>
          <a:lstStyle>
            <a:lvl1pPr algn="ctr" defTabSz="914400" rtl="0" eaLnBrk="1" fontAlgn="base" latinLnBrk="0" hangingPunct="1">
              <a:lnSpc>
                <a:spcPct val="90000"/>
              </a:lnSpc>
              <a:spcBef>
                <a:spcPct val="0"/>
              </a:spcBef>
              <a:spcAft>
                <a:spcPct val="0"/>
              </a:spcAft>
              <a:buNone/>
              <a:defRPr kumimoji="0" lang="en-GB" sz="3200" b="0" i="0" u="none" strike="noStrike" kern="1200" cap="all" spc="0" normalizeH="0" baseline="0" noProof="0" dirty="0">
                <a:ln>
                  <a:noFill/>
                </a:ln>
                <a:solidFill>
                  <a:srgbClr val="E60028"/>
                </a:solidFill>
                <a:effectLst/>
                <a:uLnTx/>
                <a:uFillTx/>
                <a:latin typeface="Arial" pitchFamily="34" charset="0"/>
                <a:ea typeface="+mj-ea"/>
                <a:cs typeface="Arial" pitchFamily="34" charset="0"/>
              </a:defRPr>
            </a:lvl1pPr>
          </a:lstStyle>
          <a:p>
            <a:pPr marL="0" marR="0" lvl="0" indent="0" algn="ctr" defTabSz="914400" rtl="0" eaLnBrk="1" fontAlgn="base" latinLnBrk="0" hangingPunct="1">
              <a:lnSpc>
                <a:spcPct val="90000"/>
              </a:lnSpc>
              <a:spcBef>
                <a:spcPct val="0"/>
              </a:spcBef>
              <a:spcAft>
                <a:spcPct val="0"/>
              </a:spcAft>
              <a:buClrTx/>
              <a:buSzTx/>
              <a:buFontTx/>
              <a:buNone/>
              <a:tabLst/>
              <a:defRPr/>
            </a:pPr>
            <a:r>
              <a:rPr lang="en-US" noProof="0" smtClean="0"/>
              <a:t>CLICK TO EDIT MASTER </a:t>
            </a:r>
            <a:br>
              <a:rPr lang="en-US" noProof="0" smtClean="0"/>
            </a:br>
            <a:r>
              <a:rPr lang="en-US" noProof="0" smtClean="0"/>
              <a:t>TITLE STYLE</a:t>
            </a:r>
            <a:endParaRPr lang="en-US" noProof="0"/>
          </a:p>
        </p:txBody>
      </p:sp>
      <p:pic>
        <p:nvPicPr>
          <p:cNvPr id="2" name="Image 1" descr="COMMINTGBIS.tif"/>
          <p:cNvPicPr>
            <a:picLocks noChangeAspect="1"/>
          </p:cNvPicPr>
          <p:nvPr userDrawn="1"/>
        </p:nvPicPr>
        <p:blipFill>
          <a:blip r:embed="rId3" cstate="print"/>
          <a:stretch>
            <a:fillRect/>
          </a:stretch>
        </p:blipFill>
        <p:spPr>
          <a:xfrm>
            <a:off x="4335966" y="203162"/>
            <a:ext cx="1705233" cy="420624"/>
          </a:xfrm>
          <a:prstGeom prst="rect">
            <a:avLst/>
          </a:prstGeom>
        </p:spPr>
      </p:pic>
      <p:sp>
        <p:nvSpPr>
          <p:cNvPr id="11" name="Rectangle 10"/>
          <p:cNvSpPr/>
          <p:nvPr userDrawn="1"/>
        </p:nvSpPr>
        <p:spPr>
          <a:xfrm>
            <a:off x="3821634" y="2283524"/>
            <a:ext cx="1500733" cy="188464"/>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smtClean="0"/>
          </a:p>
        </p:txBody>
      </p:sp>
      <p:sp>
        <p:nvSpPr>
          <p:cNvPr id="12" name="TextBox 11"/>
          <p:cNvSpPr txBox="1"/>
          <p:nvPr userDrawn="1"/>
        </p:nvSpPr>
        <p:spPr>
          <a:xfrm>
            <a:off x="3837339" y="2312550"/>
            <a:ext cx="1469322" cy="108192"/>
          </a:xfrm>
          <a:prstGeom prst="rect">
            <a:avLst/>
          </a:prstGeom>
          <a:noFill/>
        </p:spPr>
        <p:txBody>
          <a:bodyPr wrap="square" lIns="36000" tIns="36000" rIns="36000" bIns="36000" rtlCol="0" anchor="ctr">
            <a:noAutofit/>
          </a:bodyPr>
          <a:lstStyle/>
          <a:p>
            <a:pPr algn="ctr"/>
            <a:r>
              <a:rPr lang="fr-FR" sz="700" b="1" dirty="0" smtClean="0">
                <a:latin typeface="Arial" pitchFamily="34" charset="0"/>
                <a:cs typeface="Arial" pitchFamily="34" charset="0"/>
              </a:rPr>
              <a:t>C3 | </a:t>
            </a:r>
            <a:r>
              <a:rPr lang="fr-FR" sz="700" b="1" dirty="0" smtClean="0">
                <a:solidFill>
                  <a:srgbClr val="E60028"/>
                </a:solidFill>
                <a:latin typeface="Arial" pitchFamily="34" charset="0"/>
                <a:cs typeface="Arial" pitchFamily="34" charset="0"/>
              </a:rPr>
              <a:t>INTERNAL</a:t>
            </a:r>
            <a:r>
              <a:rPr lang="fr-FR" sz="700" b="1" dirty="0" smtClean="0">
                <a:latin typeface="Arial" pitchFamily="34" charset="0"/>
                <a:cs typeface="Arial" pitchFamily="34" charset="0"/>
              </a:rPr>
              <a:t> PUBLICATION</a:t>
            </a:r>
          </a:p>
        </p:txBody>
      </p:sp>
      <p:sp>
        <p:nvSpPr>
          <p:cNvPr id="15" name="Date Placeholder 3"/>
          <p:cNvSpPr txBox="1">
            <a:spLocks/>
          </p:cNvSpPr>
          <p:nvPr userDrawn="1"/>
        </p:nvSpPr>
        <p:spPr>
          <a:xfrm>
            <a:off x="4122748" y="2032913"/>
            <a:ext cx="898504" cy="145333"/>
          </a:xfrm>
          <a:prstGeom prst="rect">
            <a:avLst/>
          </a:prstGeom>
        </p:spPr>
        <p:txBody>
          <a:bodyPr anchor="ctr"/>
          <a:lstStyle>
            <a:lvl1pPr algn="l">
              <a:defRPr sz="900"/>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3A7D07B9-9BF6-4590-8068-E934DFF88FCF}" type="datetime1">
              <a:rPr kumimoji="0" lang="en-GB" sz="900" b="0"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25/05/2015</a:t>
            </a:fld>
            <a:endParaRPr kumimoji="0" lang="en-GB" sz="900" b="0" i="0" u="none" strike="noStrike" kern="1200" cap="none" spc="0" normalizeH="0" baseline="0" noProof="0" dirty="0">
              <a:ln>
                <a:noFill/>
              </a:ln>
              <a:solidFill>
                <a:schemeClr val="tx1"/>
              </a:solidFill>
              <a:effectLst/>
              <a:uLnTx/>
              <a:uFillTx/>
              <a:latin typeface="+mn-lt"/>
              <a:ea typeface="+mn-ea"/>
              <a:cs typeface="+mn-cs"/>
            </a:endParaRPr>
          </a:p>
        </p:txBody>
      </p:sp>
      <p:pic>
        <p:nvPicPr>
          <p:cNvPr id="14" name="Picture 13" descr="SOCEE104"/>
          <p:cNvPicPr>
            <a:picLocks noChangeAspect="1" noChangeArrowheads="1"/>
          </p:cNvPicPr>
          <p:nvPr userDrawn="1"/>
        </p:nvPicPr>
        <p:blipFill>
          <a:blip r:embed="rId4" cstate="print"/>
          <a:stretch>
            <a:fillRect/>
          </a:stretch>
        </p:blipFill>
        <p:spPr bwMode="gray">
          <a:xfrm>
            <a:off x="2673546" y="5819775"/>
            <a:ext cx="3803631" cy="855815"/>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 Disclaim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1600" b="0"/>
            </a:lvl1pPr>
          </a:lstStyle>
          <a:p>
            <a:r>
              <a:rPr lang="en-US" dirty="0" smtClean="0"/>
              <a:t>DISCLAIMER</a:t>
            </a:r>
            <a:endParaRPr lang="en-US" dirty="0"/>
          </a:p>
        </p:txBody>
      </p:sp>
      <p:sp>
        <p:nvSpPr>
          <p:cNvPr id="6" name="Content Placeholder 2"/>
          <p:cNvSpPr>
            <a:spLocks noGrp="1"/>
          </p:cNvSpPr>
          <p:nvPr>
            <p:ph idx="1" hasCustomPrompt="1"/>
          </p:nvPr>
        </p:nvSpPr>
        <p:spPr>
          <a:xfrm>
            <a:off x="557213" y="1050924"/>
            <a:ext cx="8028000" cy="4896000"/>
          </a:xfrm>
        </p:spPr>
        <p:txBody>
          <a:bodyPr>
            <a:noAutofit/>
          </a:bodyPr>
          <a:lstStyle>
            <a:lvl1pPr marL="0" indent="0">
              <a:buNone/>
              <a:defRPr sz="1200" b="0" baseline="0"/>
            </a:lvl1pPr>
            <a:lvl2pPr>
              <a:buNone/>
              <a:defRPr sz="1100"/>
            </a:lvl2pPr>
            <a:lvl3pPr>
              <a:buNone/>
              <a:defRPr sz="1100"/>
            </a:lvl3pPr>
            <a:lvl4pPr>
              <a:buNone/>
              <a:defRPr sz="1100"/>
            </a:lvl4pPr>
            <a:lvl5pPr>
              <a:buNone/>
              <a:defRPr sz="1100"/>
            </a:lvl5pPr>
          </a:lstStyle>
          <a:p>
            <a:pPr lvl="0"/>
            <a:r>
              <a:rPr lang="en-US" dirty="0" smtClean="0"/>
              <a:t>Click to add text</a:t>
            </a:r>
          </a:p>
        </p:txBody>
      </p:sp>
      <p:pic>
        <p:nvPicPr>
          <p:cNvPr id="35841" name="Picture 1" descr="Risk_Awards+2015_RGB"/>
          <p:cNvPicPr>
            <a:picLocks noChangeAspect="1" noChangeArrowheads="1"/>
          </p:cNvPicPr>
          <p:nvPr userDrawn="1"/>
        </p:nvPicPr>
        <p:blipFill>
          <a:blip r:embed="rId2" cstate="print"/>
          <a:srcRect/>
          <a:stretch>
            <a:fillRect/>
          </a:stretch>
        </p:blipFill>
        <p:spPr bwMode="auto">
          <a:xfrm>
            <a:off x="8130994" y="36416"/>
            <a:ext cx="860611" cy="849137"/>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3. Table of Contents Interna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7213" y="1054100"/>
            <a:ext cx="8028000" cy="576000"/>
          </a:xfrm>
        </p:spPr>
        <p:txBody>
          <a:bodyPr anchor="ctr">
            <a:noAutofit/>
          </a:bodyPr>
          <a:lstStyle>
            <a:lvl1pPr algn="ctr">
              <a:defRPr sz="2100" b="0" baseline="0">
                <a:solidFill>
                  <a:schemeClr val="tx1"/>
                </a:solidFill>
              </a:defRPr>
            </a:lvl1pPr>
          </a:lstStyle>
          <a:p>
            <a:r>
              <a:rPr lang="en-US" dirty="0" smtClean="0"/>
              <a:t>CLICK TO EDIT MASTER TITLE STYLE</a:t>
            </a:r>
            <a:endParaRPr lang="en-GB" dirty="0"/>
          </a:p>
        </p:txBody>
      </p:sp>
      <p:cxnSp>
        <p:nvCxnSpPr>
          <p:cNvPr id="31" name="Straight Connector 30"/>
          <p:cNvCxnSpPr/>
          <p:nvPr userDrawn="1"/>
        </p:nvCxnSpPr>
        <p:spPr>
          <a:xfrm>
            <a:off x="8688388" y="6524654"/>
            <a:ext cx="0" cy="82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Line 10"/>
          <p:cNvSpPr>
            <a:spLocks noChangeShapeType="1"/>
          </p:cNvSpPr>
          <p:nvPr userDrawn="1"/>
        </p:nvSpPr>
        <p:spPr bwMode="gray">
          <a:xfrm flipH="1">
            <a:off x="244475" y="6256340"/>
            <a:ext cx="8658225" cy="0"/>
          </a:xfrm>
          <a:prstGeom prst="line">
            <a:avLst/>
          </a:prstGeom>
          <a:noFill/>
          <a:ln w="6350">
            <a:solidFill>
              <a:srgbClr val="E60028"/>
            </a:solidFill>
            <a:round/>
            <a:headEnd/>
            <a:tailEnd/>
          </a:ln>
          <a:effectLst/>
        </p:spPr>
        <p:txBody>
          <a:bodyPr/>
          <a:lstStyle/>
          <a:p>
            <a:pPr>
              <a:defRPr/>
            </a:pPr>
            <a:endParaRPr lang="fr-FR">
              <a:latin typeface="Arial" charset="0"/>
              <a:cs typeface="Arial" charset="0"/>
            </a:endParaRPr>
          </a:p>
        </p:txBody>
      </p:sp>
      <p:sp>
        <p:nvSpPr>
          <p:cNvPr id="12" name="Slide Number Placeholder 5"/>
          <p:cNvSpPr txBox="1">
            <a:spLocks/>
          </p:cNvSpPr>
          <p:nvPr userDrawn="1"/>
        </p:nvSpPr>
        <p:spPr>
          <a:xfrm>
            <a:off x="8639588" y="6507984"/>
            <a:ext cx="252000" cy="216000"/>
          </a:xfrm>
          <a:prstGeom prst="rect">
            <a:avLst/>
          </a:prstGeom>
        </p:spPr>
        <p:txBody>
          <a:bodyPr vert="horz" lIns="0" tIns="0" rIns="0" bIns="0" rtlCol="0" anchor="t"/>
          <a:lstStyle>
            <a:lvl1pPr algn="r">
              <a:defRPr sz="800" b="1">
                <a:solidFill>
                  <a:schemeClr val="tx1"/>
                </a:solidFill>
                <a:latin typeface="Arial" pitchFamily="34" charset="0"/>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fld id="{C6CC3D56-96BB-45E4-94D9-DF781FE65A81}" type="slidenum">
              <a:rPr kumimoji="0" lang="en-GB" sz="8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9" name="Content Placeholder 2"/>
          <p:cNvSpPr>
            <a:spLocks noGrp="1"/>
          </p:cNvSpPr>
          <p:nvPr>
            <p:ph idx="10" hasCustomPrompt="1"/>
          </p:nvPr>
        </p:nvSpPr>
        <p:spPr>
          <a:xfrm>
            <a:off x="556022" y="1911096"/>
            <a:ext cx="8030766" cy="4035600"/>
          </a:xfrm>
        </p:spPr>
        <p:txBody>
          <a:bodyPr rIns="0"/>
          <a:lstStyle>
            <a:lvl1pPr marL="0" indent="0">
              <a:buNone/>
              <a:tabLst>
                <a:tab pos="8696325" algn="r"/>
              </a:tabLst>
              <a:defRPr sz="1100" b="1" cap="all" baseline="0">
                <a:solidFill>
                  <a:srgbClr val="E60028"/>
                </a:solidFill>
              </a:defRPr>
            </a:lvl1pPr>
            <a:lvl2pPr marL="0" indent="0">
              <a:buNone/>
              <a:tabLst>
                <a:tab pos="8696325" algn="r"/>
              </a:tabLst>
              <a:defRPr sz="900" cap="all" baseline="0"/>
            </a:lvl2pPr>
            <a:lvl3pPr marL="0" indent="0">
              <a:buNone/>
              <a:tabLst>
                <a:tab pos="8696325" algn="r"/>
              </a:tabLst>
              <a:defRPr sz="900" cap="all" baseline="0"/>
            </a:lvl3pPr>
            <a:lvl4pPr marL="0" indent="0">
              <a:buNone/>
              <a:tabLst>
                <a:tab pos="8696325" algn="r"/>
              </a:tabLst>
              <a:defRPr sz="900" cap="all" baseline="0"/>
            </a:lvl4pPr>
            <a:lvl5pPr marL="0" indent="0">
              <a:buNone/>
              <a:tabLst>
                <a:tab pos="8696325" algn="r"/>
              </a:tabLst>
              <a:defRPr sz="900" cap="all" baseline="0"/>
            </a:lvl5pPr>
          </a:lstStyle>
          <a:p>
            <a:pPr lvl="0"/>
            <a:r>
              <a:rPr lang="en-US" dirty="0" smtClean="0"/>
              <a:t>CLICK TO EDIT MASTER TEXT STYLES	x</a:t>
            </a:r>
          </a:p>
          <a:p>
            <a:pPr lvl="1"/>
            <a:r>
              <a:rPr lang="en-US" dirty="0" smtClean="0"/>
              <a:t>SECOND LEVEL	x</a:t>
            </a:r>
          </a:p>
          <a:p>
            <a:pPr lvl="2"/>
            <a:r>
              <a:rPr lang="en-US" dirty="0" smtClean="0"/>
              <a:t>THIRD LEVEL	x</a:t>
            </a:r>
          </a:p>
          <a:p>
            <a:pPr lvl="3"/>
            <a:r>
              <a:rPr lang="en-US" dirty="0" smtClean="0"/>
              <a:t>FOURTH LEVEL	x</a:t>
            </a:r>
          </a:p>
          <a:p>
            <a:pPr lvl="4"/>
            <a:r>
              <a:rPr lang="en-US" dirty="0" smtClean="0"/>
              <a:t>FIFTH LEVEL	x</a:t>
            </a:r>
            <a:endParaRPr lang="en-GB" dirty="0"/>
          </a:p>
        </p:txBody>
      </p:sp>
      <p:pic>
        <p:nvPicPr>
          <p:cNvPr id="14" name="Picture 4" descr="G:\_DTP Bureau\LIVE JOBS\DTP56000 - 56999\DTP56185 - SG CIB PPT Template 2011\graphics\SOCCIB104_CMYK Black Text.emf"/>
          <p:cNvPicPr>
            <a:picLocks noChangeAspect="1" noChangeArrowheads="1"/>
          </p:cNvPicPr>
          <p:nvPr userDrawn="1"/>
        </p:nvPicPr>
        <p:blipFill>
          <a:blip r:embed="rId2" cstate="print"/>
          <a:srcRect/>
          <a:stretch>
            <a:fillRect/>
          </a:stretch>
        </p:blipFill>
        <p:spPr bwMode="auto">
          <a:xfrm>
            <a:off x="261143" y="6423025"/>
            <a:ext cx="1980000" cy="260159"/>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3. Table of Contents - 2 column">
    <p:spTree>
      <p:nvGrpSpPr>
        <p:cNvPr id="1" name=""/>
        <p:cNvGrpSpPr/>
        <p:nvPr/>
      </p:nvGrpSpPr>
      <p:grpSpPr>
        <a:xfrm>
          <a:off x="0" y="0"/>
          <a:ext cx="0" cy="0"/>
          <a:chOff x="0" y="0"/>
          <a:chExt cx="0" cy="0"/>
        </a:xfrm>
      </p:grpSpPr>
      <p:pic>
        <p:nvPicPr>
          <p:cNvPr id="12" name="Picture 2" descr="group"/>
          <p:cNvPicPr>
            <a:picLocks noChangeAspect="1" noChangeArrowheads="1"/>
          </p:cNvPicPr>
          <p:nvPr userDrawn="1"/>
        </p:nvPicPr>
        <p:blipFill>
          <a:blip r:embed="rId2" cstate="print"/>
          <a:srcRect/>
          <a:stretch>
            <a:fillRect/>
          </a:stretch>
        </p:blipFill>
        <p:spPr bwMode="gray">
          <a:xfrm>
            <a:off x="287338" y="6091238"/>
            <a:ext cx="3065462" cy="766762"/>
          </a:xfrm>
          <a:prstGeom prst="rect">
            <a:avLst/>
          </a:prstGeom>
          <a:noFill/>
          <a:ln w="9525">
            <a:noFill/>
            <a:miter lim="800000"/>
            <a:headEnd/>
            <a:tailEnd/>
          </a:ln>
        </p:spPr>
      </p:pic>
      <p:sp>
        <p:nvSpPr>
          <p:cNvPr id="2" name="Title 1"/>
          <p:cNvSpPr>
            <a:spLocks noGrp="1"/>
          </p:cNvSpPr>
          <p:nvPr>
            <p:ph type="title" hasCustomPrompt="1"/>
          </p:nvPr>
        </p:nvSpPr>
        <p:spPr>
          <a:xfrm>
            <a:off x="557213" y="1054100"/>
            <a:ext cx="8028000" cy="576000"/>
          </a:xfrm>
        </p:spPr>
        <p:txBody>
          <a:bodyPr anchor="ctr">
            <a:noAutofit/>
          </a:bodyPr>
          <a:lstStyle>
            <a:lvl1pPr algn="ctr">
              <a:defRPr sz="2100" b="0" baseline="0">
                <a:solidFill>
                  <a:schemeClr val="tx1"/>
                </a:solidFill>
              </a:defRPr>
            </a:lvl1pPr>
          </a:lstStyle>
          <a:p>
            <a:r>
              <a:rPr lang="en-US" dirty="0" smtClean="0"/>
              <a:t>CLICK TO EDIT MASTER TITLE STYLE</a:t>
            </a:r>
            <a:endParaRPr lang="en-GB" dirty="0"/>
          </a:p>
        </p:txBody>
      </p:sp>
      <p:sp>
        <p:nvSpPr>
          <p:cNvPr id="9" name="Line 11"/>
          <p:cNvSpPr>
            <a:spLocks noChangeShapeType="1"/>
          </p:cNvSpPr>
          <p:nvPr/>
        </p:nvSpPr>
        <p:spPr bwMode="gray">
          <a:xfrm flipV="1">
            <a:off x="4572000" y="260350"/>
            <a:ext cx="0" cy="504825"/>
          </a:xfrm>
          <a:prstGeom prst="line">
            <a:avLst/>
          </a:prstGeom>
          <a:noFill/>
          <a:ln w="12700">
            <a:solidFill>
              <a:srgbClr val="E60028"/>
            </a:solidFill>
            <a:round/>
            <a:headEnd/>
            <a:tailEnd/>
          </a:ln>
          <a:effectLst/>
        </p:spPr>
        <p:txBody>
          <a:bodyPr/>
          <a:lstStyle/>
          <a:p>
            <a:endParaRPr lang="en-US" noProof="0"/>
          </a:p>
        </p:txBody>
      </p:sp>
      <p:sp>
        <p:nvSpPr>
          <p:cNvPr id="30" name="Content Placeholder 2"/>
          <p:cNvSpPr>
            <a:spLocks noGrp="1"/>
          </p:cNvSpPr>
          <p:nvPr>
            <p:ph idx="1" hasCustomPrompt="1"/>
          </p:nvPr>
        </p:nvSpPr>
        <p:spPr>
          <a:xfrm>
            <a:off x="557213" y="1911096"/>
            <a:ext cx="8028000" cy="4035600"/>
          </a:xfrm>
        </p:spPr>
        <p:txBody>
          <a:bodyPr rIns="0" numCol="2" spcCol="216000"/>
          <a:lstStyle>
            <a:lvl1pPr marL="0" indent="0">
              <a:buNone/>
              <a:tabLst>
                <a:tab pos="3924000" algn="r"/>
                <a:tab pos="7920000" algn="r"/>
              </a:tabLst>
              <a:defRPr sz="1100" b="1" cap="all" baseline="0">
                <a:solidFill>
                  <a:srgbClr val="E60028"/>
                </a:solidFill>
              </a:defRPr>
            </a:lvl1pPr>
            <a:lvl2pPr marL="0" indent="0">
              <a:buNone/>
              <a:tabLst>
                <a:tab pos="3924000" algn="r"/>
                <a:tab pos="7920000" algn="r"/>
              </a:tabLst>
              <a:defRPr sz="900" cap="all" baseline="0"/>
            </a:lvl2pPr>
            <a:lvl3pPr marL="0" indent="0">
              <a:buNone/>
              <a:tabLst>
                <a:tab pos="3924000" algn="r"/>
                <a:tab pos="7920000" algn="r"/>
              </a:tabLst>
              <a:defRPr sz="900" cap="all" baseline="0"/>
            </a:lvl3pPr>
            <a:lvl4pPr marL="0" indent="0">
              <a:buNone/>
              <a:tabLst>
                <a:tab pos="3924000" algn="r"/>
                <a:tab pos="7920000" algn="r"/>
              </a:tabLst>
              <a:defRPr sz="900" cap="all" baseline="0"/>
            </a:lvl4pPr>
            <a:lvl5pPr marL="0" indent="0">
              <a:buNone/>
              <a:tabLst>
                <a:tab pos="3924000" algn="r"/>
                <a:tab pos="7920000" algn="r"/>
              </a:tabLst>
              <a:defRPr sz="900" cap="all" baseline="0"/>
            </a:lvl5pPr>
          </a:lstStyle>
          <a:p>
            <a:pPr lvl="0"/>
            <a:r>
              <a:rPr lang="en-US" dirty="0" smtClean="0"/>
              <a:t>CLICK TO EDIT MASTER TEXT STYLES	x</a:t>
            </a:r>
          </a:p>
          <a:p>
            <a:pPr lvl="1"/>
            <a:r>
              <a:rPr lang="en-US" dirty="0" smtClean="0"/>
              <a:t>SECOND LEVEL	x</a:t>
            </a:r>
          </a:p>
          <a:p>
            <a:pPr lvl="2"/>
            <a:r>
              <a:rPr lang="en-US" dirty="0" smtClean="0"/>
              <a:t>THIRD LEVEL	x</a:t>
            </a:r>
          </a:p>
          <a:p>
            <a:pPr lvl="3"/>
            <a:r>
              <a:rPr lang="en-US" dirty="0" smtClean="0"/>
              <a:t>FOURTH LEVEL	x</a:t>
            </a:r>
          </a:p>
          <a:p>
            <a:pPr lvl="4"/>
            <a:r>
              <a:rPr lang="en-US" dirty="0" smtClean="0"/>
              <a:t>FIFTH LEVEL	x</a:t>
            </a:r>
            <a:endParaRPr lang="en-GB" dirty="0" smtClean="0"/>
          </a:p>
          <a:p>
            <a:pPr lvl="0"/>
            <a:endParaRPr lang="en-US" dirty="0" smtClean="0"/>
          </a:p>
        </p:txBody>
      </p:sp>
      <p:cxnSp>
        <p:nvCxnSpPr>
          <p:cNvPr id="32" name="Straight Connector 31"/>
          <p:cNvCxnSpPr/>
          <p:nvPr userDrawn="1"/>
        </p:nvCxnSpPr>
        <p:spPr>
          <a:xfrm>
            <a:off x="8688388" y="6524654"/>
            <a:ext cx="0" cy="82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Slide Number Placeholder 5"/>
          <p:cNvSpPr txBox="1">
            <a:spLocks/>
          </p:cNvSpPr>
          <p:nvPr userDrawn="1"/>
        </p:nvSpPr>
        <p:spPr>
          <a:xfrm>
            <a:off x="8658638" y="6507984"/>
            <a:ext cx="252000" cy="216000"/>
          </a:xfrm>
          <a:prstGeom prst="rect">
            <a:avLst/>
          </a:prstGeom>
        </p:spPr>
        <p:txBody>
          <a:bodyPr vert="horz" lIns="0" tIns="0" rIns="0" bIns="0" rtlCol="0" anchor="t"/>
          <a:lstStyle>
            <a:lvl1pPr algn="r">
              <a:defRPr sz="800" b="1">
                <a:solidFill>
                  <a:schemeClr val="tx1"/>
                </a:solidFill>
                <a:latin typeface="Arial" pitchFamily="34" charset="0"/>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fld id="{C6CC3D56-96BB-45E4-94D9-DF781FE65A81}" type="slidenum">
              <a:rPr kumimoji="0" lang="en-GB" sz="8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11" name="Line 10"/>
          <p:cNvSpPr>
            <a:spLocks noChangeShapeType="1"/>
          </p:cNvSpPr>
          <p:nvPr userDrawn="1"/>
        </p:nvSpPr>
        <p:spPr bwMode="gray">
          <a:xfrm flipH="1">
            <a:off x="244475" y="6256340"/>
            <a:ext cx="8658225" cy="0"/>
          </a:xfrm>
          <a:prstGeom prst="line">
            <a:avLst/>
          </a:prstGeom>
          <a:noFill/>
          <a:ln w="6350">
            <a:solidFill>
              <a:srgbClr val="E60028"/>
            </a:solidFill>
            <a:round/>
            <a:headEnd/>
            <a:tailEnd/>
          </a:ln>
          <a:effectLst/>
        </p:spPr>
        <p:txBody>
          <a:bodyPr/>
          <a:lstStyle/>
          <a:p>
            <a:pPr>
              <a:defRPr/>
            </a:pPr>
            <a:endParaRPr lang="fr-FR">
              <a:latin typeface="Arial" charset="0"/>
              <a:cs typeface="Arial" charset="0"/>
            </a:endParaRPr>
          </a:p>
        </p:txBody>
      </p:sp>
      <p:pic>
        <p:nvPicPr>
          <p:cNvPr id="10" name="Picture 1" descr="Risk_Awards+2015_RGB"/>
          <p:cNvPicPr>
            <a:picLocks noChangeAspect="1" noChangeArrowheads="1"/>
          </p:cNvPicPr>
          <p:nvPr userDrawn="1"/>
        </p:nvPicPr>
        <p:blipFill>
          <a:blip r:embed="rId3" cstate="print"/>
          <a:srcRect/>
          <a:stretch>
            <a:fillRect/>
          </a:stretch>
        </p:blipFill>
        <p:spPr bwMode="auto">
          <a:xfrm>
            <a:off x="8130994" y="36416"/>
            <a:ext cx="860611" cy="849137"/>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4. Section Divider">
    <p:spTree>
      <p:nvGrpSpPr>
        <p:cNvPr id="1" name=""/>
        <p:cNvGrpSpPr/>
        <p:nvPr/>
      </p:nvGrpSpPr>
      <p:grpSpPr>
        <a:xfrm>
          <a:off x="0" y="0"/>
          <a:ext cx="0" cy="0"/>
          <a:chOff x="0" y="0"/>
          <a:chExt cx="0" cy="0"/>
        </a:xfrm>
      </p:grpSpPr>
      <p:pic>
        <p:nvPicPr>
          <p:cNvPr id="10" name="Picture 2" descr="group"/>
          <p:cNvPicPr>
            <a:picLocks noChangeAspect="1" noChangeArrowheads="1"/>
          </p:cNvPicPr>
          <p:nvPr userDrawn="1"/>
        </p:nvPicPr>
        <p:blipFill>
          <a:blip r:embed="rId2" cstate="print"/>
          <a:srcRect/>
          <a:stretch>
            <a:fillRect/>
          </a:stretch>
        </p:blipFill>
        <p:spPr bwMode="gray">
          <a:xfrm>
            <a:off x="287338" y="6091238"/>
            <a:ext cx="3065462" cy="766762"/>
          </a:xfrm>
          <a:prstGeom prst="rect">
            <a:avLst/>
          </a:prstGeom>
          <a:noFill/>
          <a:ln w="9525">
            <a:noFill/>
            <a:miter lim="800000"/>
            <a:headEnd/>
            <a:tailEnd/>
          </a:ln>
        </p:spPr>
      </p:pic>
      <p:sp>
        <p:nvSpPr>
          <p:cNvPr id="2" name="Title 1"/>
          <p:cNvSpPr>
            <a:spLocks noGrp="1"/>
          </p:cNvSpPr>
          <p:nvPr>
            <p:ph type="ctrTitle" hasCustomPrompt="1"/>
          </p:nvPr>
        </p:nvSpPr>
        <p:spPr>
          <a:xfrm>
            <a:off x="557212" y="2179800"/>
            <a:ext cx="8029575" cy="1249200"/>
          </a:xfrm>
        </p:spPr>
        <p:txBody>
          <a:bodyPr>
            <a:noAutofit/>
          </a:bodyPr>
          <a:lstStyle>
            <a:lvl1pPr algn="ctr" defTabSz="914400" rtl="0" eaLnBrk="1" fontAlgn="base" latinLnBrk="0" hangingPunct="1">
              <a:lnSpc>
                <a:spcPct val="90000"/>
              </a:lnSpc>
              <a:spcBef>
                <a:spcPct val="0"/>
              </a:spcBef>
              <a:spcAft>
                <a:spcPct val="0"/>
              </a:spcAft>
              <a:buNone/>
              <a:defRPr lang="en-GB" sz="3000" b="0" kern="1200" cap="all" baseline="0" noProof="0" dirty="0" smtClean="0">
                <a:solidFill>
                  <a:schemeClr val="tx1"/>
                </a:solidFill>
                <a:latin typeface="Arial" pitchFamily="34" charset="0"/>
                <a:ea typeface="+mj-ea"/>
                <a:cs typeface="Arial" pitchFamily="34" charset="0"/>
              </a:defRPr>
            </a:lvl1pPr>
          </a:lstStyle>
          <a:p>
            <a:r>
              <a:rPr lang="en-US" dirty="0" smtClean="0"/>
              <a:t>Click to edit divider title style</a:t>
            </a:r>
            <a:endParaRPr lang="en-GB" dirty="0"/>
          </a:p>
        </p:txBody>
      </p:sp>
      <p:sp>
        <p:nvSpPr>
          <p:cNvPr id="3" name="Subtitle 2"/>
          <p:cNvSpPr>
            <a:spLocks noGrp="1"/>
          </p:cNvSpPr>
          <p:nvPr>
            <p:ph type="subTitle" idx="1" hasCustomPrompt="1"/>
          </p:nvPr>
        </p:nvSpPr>
        <p:spPr>
          <a:xfrm>
            <a:off x="557213" y="3573463"/>
            <a:ext cx="8029574" cy="324000"/>
          </a:xfrm>
        </p:spPr>
        <p:txBody>
          <a:bodyPr>
            <a:noAutofit/>
          </a:bodyPr>
          <a:lstStyle>
            <a:lvl1pPr marL="0" indent="0" algn="ctr" defTabSz="914400" rtl="0" eaLnBrk="1" latinLnBrk="0" hangingPunct="1">
              <a:spcBef>
                <a:spcPts val="900"/>
              </a:spcBef>
              <a:buClr>
                <a:schemeClr val="tx2"/>
              </a:buClr>
              <a:buSzPct val="90000"/>
              <a:buFont typeface="Wingdings" pitchFamily="2" charset="2"/>
              <a:buNone/>
              <a:defRPr lang="en-GB" sz="1800" b="0" kern="1200" cap="none" baseline="0" dirty="0" smtClean="0">
                <a:solidFill>
                  <a:schemeClr val="tx2"/>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lang="en-GB" dirty="0"/>
          </a:p>
        </p:txBody>
      </p:sp>
      <p:sp>
        <p:nvSpPr>
          <p:cNvPr id="9" name="Line 11"/>
          <p:cNvSpPr>
            <a:spLocks noChangeShapeType="1"/>
          </p:cNvSpPr>
          <p:nvPr/>
        </p:nvSpPr>
        <p:spPr bwMode="gray">
          <a:xfrm flipV="1">
            <a:off x="4572000" y="260350"/>
            <a:ext cx="0" cy="504825"/>
          </a:xfrm>
          <a:prstGeom prst="line">
            <a:avLst/>
          </a:prstGeom>
          <a:noFill/>
          <a:ln w="12700">
            <a:solidFill>
              <a:srgbClr val="E60028"/>
            </a:solidFill>
            <a:round/>
            <a:headEnd/>
            <a:tailEnd/>
          </a:ln>
          <a:effectLst/>
        </p:spPr>
        <p:txBody>
          <a:bodyPr/>
          <a:lstStyle/>
          <a:p>
            <a:endParaRPr lang="en-US" noProof="0"/>
          </a:p>
        </p:txBody>
      </p:sp>
      <p:sp>
        <p:nvSpPr>
          <p:cNvPr id="7" name="Line 10"/>
          <p:cNvSpPr>
            <a:spLocks noChangeShapeType="1"/>
          </p:cNvSpPr>
          <p:nvPr userDrawn="1"/>
        </p:nvSpPr>
        <p:spPr bwMode="gray">
          <a:xfrm flipH="1">
            <a:off x="244475" y="6256340"/>
            <a:ext cx="8658225" cy="0"/>
          </a:xfrm>
          <a:prstGeom prst="line">
            <a:avLst/>
          </a:prstGeom>
          <a:noFill/>
          <a:ln w="6350">
            <a:solidFill>
              <a:srgbClr val="E60028"/>
            </a:solidFill>
            <a:round/>
            <a:headEnd/>
            <a:tailEnd/>
          </a:ln>
          <a:effectLst/>
        </p:spPr>
        <p:txBody>
          <a:bodyPr/>
          <a:lstStyle/>
          <a:p>
            <a:pPr>
              <a:defRPr/>
            </a:pPr>
            <a:endParaRPr lang="fr-FR">
              <a:latin typeface="Arial" charset="0"/>
              <a:cs typeface="Arial"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ayout: Basic">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vert="horz" lIns="0" tIns="0" rIns="0" bIns="0" rtlCol="0" anchor="b">
            <a:noAutofit/>
          </a:bodyPr>
          <a:lstStyle>
            <a:lvl1pPr algn="l" defTabSz="914400" rtl="0" eaLnBrk="1" fontAlgn="base" latinLnBrk="0" hangingPunct="1">
              <a:lnSpc>
                <a:spcPct val="90000"/>
              </a:lnSpc>
              <a:spcBef>
                <a:spcPct val="0"/>
              </a:spcBef>
              <a:spcAft>
                <a:spcPct val="0"/>
              </a:spcAft>
              <a:buNone/>
              <a:defRPr lang="en-GB" sz="1600" b="0" kern="1200" cap="all" baseline="0" noProof="0" dirty="0">
                <a:solidFill>
                  <a:srgbClr val="E60028"/>
                </a:solidFill>
                <a:latin typeface="Arial" pitchFamily="34" charset="0"/>
                <a:ea typeface="+mj-ea"/>
                <a:cs typeface="Arial" pitchFamily="34" charset="0"/>
              </a:defRPr>
            </a:lvl1pPr>
          </a:lstStyle>
          <a:p>
            <a:r>
              <a:rPr lang="en-US" dirty="0" smtClean="0"/>
              <a:t>CLICK TO ADD TITLE</a:t>
            </a:r>
            <a:endParaRPr lang="en-GB" dirty="0"/>
          </a:p>
        </p:txBody>
      </p:sp>
      <p:sp>
        <p:nvSpPr>
          <p:cNvPr id="3" name="Content Placeholder 2"/>
          <p:cNvSpPr>
            <a:spLocks noGrp="1"/>
          </p:cNvSpPr>
          <p:nvPr>
            <p:ph idx="1" hasCustomPrompt="1"/>
          </p:nvPr>
        </p:nvSpPr>
        <p:spPr/>
        <p:txBody>
          <a:bodyPr vert="horz" lIns="0" tIns="0" rIns="0" bIns="0" rtlCol="0">
            <a:noAutofit/>
          </a:bodyPr>
          <a:lstStyle>
            <a:lvl1pPr algn="l" defTabSz="914400" rtl="0" eaLnBrk="1" latinLnBrk="0" hangingPunct="1">
              <a:spcBef>
                <a:spcPts val="600"/>
              </a:spcBef>
              <a:buClr>
                <a:schemeClr val="tx2"/>
              </a:buClr>
              <a:defRPr lang="en-US" sz="1100" b="0" kern="1200" baseline="0" dirty="0" smtClean="0">
                <a:solidFill>
                  <a:schemeClr val="tx1"/>
                </a:solidFill>
                <a:latin typeface="Arial" pitchFamily="34" charset="0"/>
                <a:ea typeface="+mn-ea"/>
                <a:cs typeface="Arial" pitchFamily="34" charset="0"/>
              </a:defRPr>
            </a:lvl1pPr>
            <a:lvl2pPr algn="l" defTabSz="914400" rtl="0" eaLnBrk="1" latinLnBrk="0" hangingPunct="1">
              <a:spcBef>
                <a:spcPts val="600"/>
              </a:spcBef>
              <a:buClr>
                <a:schemeClr val="tx2"/>
              </a:buClr>
              <a:defRPr lang="en-US" sz="1100" b="0" kern="1200" baseline="0" dirty="0" smtClean="0">
                <a:solidFill>
                  <a:schemeClr val="tx1"/>
                </a:solidFill>
                <a:latin typeface="Arial" pitchFamily="34" charset="0"/>
                <a:ea typeface="+mn-ea"/>
                <a:cs typeface="Arial" pitchFamily="34" charset="0"/>
              </a:defRPr>
            </a:lvl2pPr>
            <a:lvl3pPr algn="l" defTabSz="914400" rtl="0" eaLnBrk="1" latinLnBrk="0" hangingPunct="1">
              <a:spcBef>
                <a:spcPts val="600"/>
              </a:spcBef>
              <a:buClr>
                <a:schemeClr val="tx2"/>
              </a:buClr>
              <a:defRPr lang="en-US" sz="1100" b="0" kern="1200" baseline="0" dirty="0" smtClean="0">
                <a:solidFill>
                  <a:schemeClr val="tx1"/>
                </a:solidFill>
                <a:latin typeface="Arial" pitchFamily="34" charset="0"/>
                <a:ea typeface="+mn-ea"/>
                <a:cs typeface="Arial" pitchFamily="34" charset="0"/>
              </a:defRPr>
            </a:lvl3pPr>
            <a:lvl4pPr algn="l" defTabSz="914400" rtl="0" eaLnBrk="1" latinLnBrk="0" hangingPunct="1">
              <a:spcBef>
                <a:spcPts val="600"/>
              </a:spcBef>
              <a:buClr>
                <a:schemeClr val="tx2"/>
              </a:buClr>
              <a:defRPr lang="en-US" sz="1100" b="0" kern="1200" baseline="0" dirty="0" smtClean="0">
                <a:solidFill>
                  <a:schemeClr val="tx1"/>
                </a:solidFill>
                <a:latin typeface="Arial" pitchFamily="34" charset="0"/>
                <a:ea typeface="+mn-ea"/>
                <a:cs typeface="Arial" pitchFamily="34" charset="0"/>
              </a:defRPr>
            </a:lvl4pPr>
            <a:lvl5pPr algn="l" defTabSz="914400" rtl="0" eaLnBrk="1" latinLnBrk="0" hangingPunct="1">
              <a:spcBef>
                <a:spcPts val="600"/>
              </a:spcBef>
              <a:buClr>
                <a:schemeClr val="tx2"/>
              </a:buClr>
              <a:defRPr lang="en-GB" sz="1100" b="0" kern="1200" baseline="0" dirty="0">
                <a:solidFill>
                  <a:schemeClr val="tx1"/>
                </a:solidFill>
                <a:latin typeface="Arial" pitchFamily="34" charset="0"/>
                <a:ea typeface="+mn-ea"/>
                <a:cs typeface="Arial" pitchFamily="34" charset="0"/>
              </a:defRPr>
            </a:lvl5pPr>
          </a:lstStyle>
          <a:p>
            <a:pPr lvl="0"/>
            <a:r>
              <a:rPr lang="en-US" noProof="0" smtClean="0"/>
              <a:t>Click to add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60349"/>
            <a:ext cx="7038000" cy="288000"/>
          </a:xfrm>
          <a:prstGeom prst="rect">
            <a:avLst/>
          </a:prstGeom>
        </p:spPr>
        <p:txBody>
          <a:bodyPr vert="horz" lIns="0" tIns="0" rIns="0" bIns="0" rtlCol="0" anchor="b">
            <a:noAutofit/>
          </a:bodyPr>
          <a:lstStyle/>
          <a:p>
            <a:r>
              <a:rPr lang="en-US" noProof="0" dirty="0" smtClean="0"/>
              <a:t>CLICK TO ADD TITLE </a:t>
            </a:r>
            <a:endParaRPr lang="en-US" noProof="0" dirty="0"/>
          </a:p>
        </p:txBody>
      </p:sp>
      <p:sp>
        <p:nvSpPr>
          <p:cNvPr id="3" name="Text Placeholder 2"/>
          <p:cNvSpPr>
            <a:spLocks noGrp="1"/>
          </p:cNvSpPr>
          <p:nvPr>
            <p:ph type="body" idx="1"/>
          </p:nvPr>
        </p:nvSpPr>
        <p:spPr>
          <a:xfrm>
            <a:off x="557213" y="1050924"/>
            <a:ext cx="8028000" cy="4896000"/>
          </a:xfrm>
          <a:prstGeom prst="rect">
            <a:avLst/>
          </a:prstGeom>
        </p:spPr>
        <p:txBody>
          <a:bodyPr vert="horz" lIns="0" tIns="0" rIns="0" bIns="0" rtlCol="0">
            <a:noAutofit/>
          </a:bodyPr>
          <a:lstStyle/>
          <a:p>
            <a:pPr lvl="0"/>
            <a:r>
              <a:rPr lang="en-US" noProof="0" dirty="0" smtClean="0"/>
              <a:t>Click to add text</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8" name="Line 10"/>
          <p:cNvSpPr>
            <a:spLocks noChangeShapeType="1"/>
          </p:cNvSpPr>
          <p:nvPr/>
        </p:nvSpPr>
        <p:spPr bwMode="gray">
          <a:xfrm flipH="1">
            <a:off x="244475" y="765175"/>
            <a:ext cx="8658225" cy="0"/>
          </a:xfrm>
          <a:prstGeom prst="line">
            <a:avLst/>
          </a:prstGeom>
          <a:noFill/>
          <a:ln w="6350">
            <a:solidFill>
              <a:srgbClr val="E60028"/>
            </a:solidFill>
            <a:round/>
            <a:headEnd/>
            <a:tailEnd/>
          </a:ln>
          <a:effectLst/>
        </p:spPr>
        <p:txBody>
          <a:bodyPr/>
          <a:lstStyle/>
          <a:p>
            <a:pPr>
              <a:defRPr/>
            </a:pPr>
            <a:endParaRPr lang="fr-FR">
              <a:latin typeface="Arial" charset="0"/>
              <a:cs typeface="Arial" charset="0"/>
            </a:endParaRPr>
          </a:p>
        </p:txBody>
      </p:sp>
      <p:cxnSp>
        <p:nvCxnSpPr>
          <p:cNvPr id="13" name="Straight Connector 12"/>
          <p:cNvCxnSpPr/>
          <p:nvPr/>
        </p:nvCxnSpPr>
        <p:spPr>
          <a:xfrm>
            <a:off x="8688388" y="6524654"/>
            <a:ext cx="0" cy="82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Slide Number Placeholder 5"/>
          <p:cNvSpPr txBox="1">
            <a:spLocks/>
          </p:cNvSpPr>
          <p:nvPr/>
        </p:nvSpPr>
        <p:spPr>
          <a:xfrm>
            <a:off x="8639588" y="6507984"/>
            <a:ext cx="252000" cy="216000"/>
          </a:xfrm>
          <a:prstGeom prst="rect">
            <a:avLst/>
          </a:prstGeom>
        </p:spPr>
        <p:txBody>
          <a:bodyPr vert="horz" lIns="0" tIns="0" rIns="0" bIns="0" rtlCol="0" anchor="t"/>
          <a:lstStyle>
            <a:lvl1pPr algn="r">
              <a:defRPr sz="800" b="1">
                <a:solidFill>
                  <a:schemeClr val="tx1"/>
                </a:solidFill>
                <a:latin typeface="Arial" pitchFamily="34" charset="0"/>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fld id="{C6CC3D56-96BB-45E4-94D9-DF781FE65A81}" type="slidenum">
              <a:rPr kumimoji="0" lang="en-GB" sz="8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30" name="Date Placeholder 3"/>
          <p:cNvSpPr txBox="1">
            <a:spLocks/>
          </p:cNvSpPr>
          <p:nvPr/>
        </p:nvSpPr>
        <p:spPr>
          <a:xfrm>
            <a:off x="6772388" y="6507984"/>
            <a:ext cx="1814400" cy="216000"/>
          </a:xfrm>
          <a:prstGeom prst="rect">
            <a:avLst/>
          </a:prstGeom>
        </p:spPr>
        <p:txBody>
          <a:bodyPr vert="horz" lIns="0" tIns="0" rIns="0" bIns="0" rtlCol="0" anchor="t"/>
          <a:lstStyle>
            <a:lvl1pPr algn="r">
              <a:defRPr sz="800">
                <a:solidFill>
                  <a:schemeClr val="tx1"/>
                </a:solidFill>
                <a:latin typeface="Arial" pitchFamily="34" charset="0"/>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04/02/2015</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11" name="Line 10"/>
          <p:cNvSpPr>
            <a:spLocks noChangeShapeType="1"/>
          </p:cNvSpPr>
          <p:nvPr/>
        </p:nvSpPr>
        <p:spPr bwMode="gray">
          <a:xfrm flipH="1">
            <a:off x="250824" y="6256340"/>
            <a:ext cx="8640762" cy="0"/>
          </a:xfrm>
          <a:prstGeom prst="line">
            <a:avLst/>
          </a:prstGeom>
          <a:noFill/>
          <a:ln w="6350">
            <a:solidFill>
              <a:srgbClr val="E60028"/>
            </a:solidFill>
            <a:round/>
            <a:headEnd/>
            <a:tailEnd/>
          </a:ln>
          <a:effectLst/>
        </p:spPr>
        <p:txBody>
          <a:bodyPr/>
          <a:lstStyle/>
          <a:p>
            <a:pPr>
              <a:defRPr/>
            </a:pPr>
            <a:endParaRPr lang="fr-FR">
              <a:latin typeface="Arial" charset="0"/>
              <a:cs typeface="Arial" charset="0"/>
            </a:endParaRPr>
          </a:p>
        </p:txBody>
      </p:sp>
      <p:pic>
        <p:nvPicPr>
          <p:cNvPr id="14" name="Picture 4" descr="G:\_DTP Bureau\LIVE JOBS\DTP56000 - 56999\DTP56185 - SG CIB PPT Template 2011\graphics\SOCCIB104_CMYK Black Text.emf"/>
          <p:cNvPicPr>
            <a:picLocks noChangeAspect="1" noChangeArrowheads="1"/>
          </p:cNvPicPr>
          <p:nvPr userDrawn="1"/>
        </p:nvPicPr>
        <p:blipFill>
          <a:blip r:embed="rId31" cstate="print"/>
          <a:srcRect/>
          <a:stretch>
            <a:fillRect/>
          </a:stretch>
        </p:blipFill>
        <p:spPr bwMode="auto">
          <a:xfrm>
            <a:off x="261143" y="6423025"/>
            <a:ext cx="1980000" cy="260159"/>
          </a:xfrm>
          <a:prstGeom prst="rect">
            <a:avLst/>
          </a:prstGeom>
          <a:noFill/>
        </p:spPr>
      </p:pic>
    </p:spTree>
  </p:cSld>
  <p:clrMap bg1="lt1" tx1="dk1" bg2="lt2" tx2="dk2" accent1="accent1" accent2="accent2" accent3="accent3" accent4="accent4" accent5="accent5" accent6="accent6" hlink="hlink" folHlink="folHlink"/>
  <p:sldLayoutIdLst>
    <p:sldLayoutId id="2147483829" r:id="rId1"/>
    <p:sldLayoutId id="2147483860" r:id="rId2"/>
    <p:sldLayoutId id="2147483858" r:id="rId3"/>
    <p:sldLayoutId id="2147483859" r:id="rId4"/>
    <p:sldLayoutId id="2147483830" r:id="rId5"/>
    <p:sldLayoutId id="2147483857" r:id="rId6"/>
    <p:sldLayoutId id="2147483832" r:id="rId7"/>
    <p:sldLayoutId id="2147483833" r:id="rId8"/>
    <p:sldLayoutId id="2147483834" r:id="rId9"/>
    <p:sldLayoutId id="2147483835" r:id="rId10"/>
    <p:sldLayoutId id="2147483836" r:id="rId11"/>
    <p:sldLayoutId id="2147483848" r:id="rId12"/>
    <p:sldLayoutId id="2147483837" r:id="rId13"/>
    <p:sldLayoutId id="2147483851" r:id="rId14"/>
    <p:sldLayoutId id="2147483838" r:id="rId15"/>
    <p:sldLayoutId id="2147483849" r:id="rId16"/>
    <p:sldLayoutId id="2147483839" r:id="rId17"/>
    <p:sldLayoutId id="2147483850" r:id="rId18"/>
    <p:sldLayoutId id="2147483840" r:id="rId19"/>
    <p:sldLayoutId id="2147483841" r:id="rId20"/>
    <p:sldLayoutId id="2147483852" r:id="rId21"/>
    <p:sldLayoutId id="2147483853" r:id="rId22"/>
    <p:sldLayoutId id="2147483842" r:id="rId23"/>
    <p:sldLayoutId id="2147483843" r:id="rId24"/>
    <p:sldLayoutId id="2147483844" r:id="rId25"/>
    <p:sldLayoutId id="2147483845" r:id="rId26"/>
    <p:sldLayoutId id="2147483846" r:id="rId27"/>
    <p:sldLayoutId id="2147483847" r:id="rId28"/>
    <p:sldLayoutId id="2147483861" r:id="rId29"/>
  </p:sldLayoutIdLst>
  <p:hf hdr="0" ftr="0"/>
  <p:txStyles>
    <p:titleStyle>
      <a:lvl1pPr algn="l" defTabSz="914400" rtl="0" eaLnBrk="1" fontAlgn="base" latinLnBrk="0" hangingPunct="1">
        <a:lnSpc>
          <a:spcPct val="90000"/>
        </a:lnSpc>
        <a:spcBef>
          <a:spcPct val="0"/>
        </a:spcBef>
        <a:spcAft>
          <a:spcPct val="0"/>
        </a:spcAft>
        <a:buNone/>
        <a:defRPr lang="en-GB" sz="1600" b="0" kern="1200" cap="all" baseline="0" noProof="0" dirty="0" smtClean="0">
          <a:solidFill>
            <a:srgbClr val="E60028"/>
          </a:solidFill>
          <a:latin typeface="Arial" pitchFamily="34" charset="0"/>
          <a:ea typeface="+mj-ea"/>
          <a:cs typeface="Arial" pitchFamily="34" charset="0"/>
        </a:defRPr>
      </a:lvl1pPr>
    </p:titleStyle>
    <p:bodyStyle>
      <a:lvl1pPr marL="182563" indent="-182563" algn="l" defTabSz="914400" rtl="0" eaLnBrk="1" latinLnBrk="0" hangingPunct="1">
        <a:spcBef>
          <a:spcPts val="600"/>
        </a:spcBef>
        <a:buClr>
          <a:schemeClr val="tx2"/>
        </a:buClr>
        <a:buSzPct val="90000"/>
        <a:buFont typeface="Wingdings" pitchFamily="2" charset="2"/>
        <a:buChar char="n"/>
        <a:defRPr sz="1100" b="0" kern="1200">
          <a:solidFill>
            <a:schemeClr val="tx1"/>
          </a:solidFill>
          <a:latin typeface="Arial" pitchFamily="34" charset="0"/>
          <a:ea typeface="+mn-ea"/>
          <a:cs typeface="Arial" pitchFamily="34" charset="0"/>
        </a:defRPr>
      </a:lvl1pPr>
      <a:lvl2pPr marL="357188" indent="-174625" algn="l" defTabSz="914400" rtl="0" eaLnBrk="1" latinLnBrk="0" hangingPunct="1">
        <a:spcBef>
          <a:spcPts val="600"/>
        </a:spcBef>
        <a:buClr>
          <a:schemeClr val="tx2"/>
        </a:buClr>
        <a:buFont typeface="Arial" pitchFamily="34" charset="0"/>
        <a:buChar char="●"/>
        <a:defRPr sz="1100" b="0" kern="1200">
          <a:solidFill>
            <a:schemeClr val="tx1"/>
          </a:solidFill>
          <a:latin typeface="Arial" pitchFamily="34" charset="0"/>
          <a:ea typeface="+mn-ea"/>
          <a:cs typeface="Arial" pitchFamily="34" charset="0"/>
        </a:defRPr>
      </a:lvl2pPr>
      <a:lvl3pPr marL="539750" indent="-182563" algn="l" defTabSz="914400" rtl="0" eaLnBrk="1" latinLnBrk="0" hangingPunct="1">
        <a:spcBef>
          <a:spcPts val="600"/>
        </a:spcBef>
        <a:buClr>
          <a:schemeClr val="tx2"/>
        </a:buClr>
        <a:buFont typeface="Webdings" pitchFamily="18" charset="2"/>
        <a:buChar char="4"/>
        <a:defRPr sz="1100" b="0" kern="1200">
          <a:solidFill>
            <a:schemeClr val="tx1"/>
          </a:solidFill>
          <a:latin typeface="Arial" pitchFamily="34" charset="0"/>
          <a:ea typeface="+mn-ea"/>
          <a:cs typeface="Arial" pitchFamily="34" charset="0"/>
        </a:defRPr>
      </a:lvl3pPr>
      <a:lvl4pPr marL="712788" indent="-173038" algn="l" defTabSz="914400" rtl="0" eaLnBrk="1" latinLnBrk="0" hangingPunct="1">
        <a:spcBef>
          <a:spcPts val="600"/>
        </a:spcBef>
        <a:buClr>
          <a:schemeClr val="tx2"/>
        </a:buClr>
        <a:buFont typeface="Arial" pitchFamily="34" charset="0"/>
        <a:buChar char="–"/>
        <a:defRPr sz="1100" b="0" kern="1200">
          <a:solidFill>
            <a:schemeClr val="tx1"/>
          </a:solidFill>
          <a:latin typeface="Arial" pitchFamily="34" charset="0"/>
          <a:ea typeface="+mn-ea"/>
          <a:cs typeface="Arial" pitchFamily="34" charset="0"/>
        </a:defRPr>
      </a:lvl4pPr>
      <a:lvl5pPr marL="895350" indent="-182563" algn="l" defTabSz="914400" rtl="0" eaLnBrk="1" latinLnBrk="0" hangingPunct="1">
        <a:spcBef>
          <a:spcPts val="600"/>
        </a:spcBef>
        <a:buClr>
          <a:schemeClr val="tx2"/>
        </a:buClr>
        <a:buFont typeface="Wingdings" pitchFamily="2" charset="2"/>
        <a:buChar char="w"/>
        <a:defRPr sz="1100" b="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9.pn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8.png"/><Relationship Id="rId2" Type="http://schemas.openxmlformats.org/officeDocument/2006/relationships/slideLayout" Target="../slideLayouts/slideLayout29.xml"/><Relationship Id="rId1" Type="http://schemas.openxmlformats.org/officeDocument/2006/relationships/tags" Target="../tags/tag3.xml"/><Relationship Id="rId6" Type="http://schemas.openxmlformats.org/officeDocument/2006/relationships/image" Target="../media/image17.png"/><Relationship Id="rId5" Type="http://schemas.openxmlformats.org/officeDocument/2006/relationships/image" Target="../media/image16.jpeg"/><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9.xml"/><Relationship Id="rId1" Type="http://schemas.openxmlformats.org/officeDocument/2006/relationships/tags" Target="../tags/tag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9000" y="809625"/>
            <a:ext cx="7696859" cy="1149453"/>
          </a:xfrm>
        </p:spPr>
        <p:txBody>
          <a:bodyPr/>
          <a:lstStyle/>
          <a:p>
            <a:r>
              <a:rPr lang="en-US" altLang="zh-CN" sz="2800" b="1" dirty="0" smtClean="0"/>
              <a:t>one </a:t>
            </a:r>
            <a:r>
              <a:rPr lang="en-US" altLang="zh-CN" sz="2800" b="1" dirty="0" smtClean="0"/>
              <a:t>belt and one road </a:t>
            </a:r>
            <a:r>
              <a:rPr lang="en-US" altLang="zh-CN" sz="2800" b="1" dirty="0" smtClean="0"/>
              <a:t>initiative: Opportunities and </a:t>
            </a:r>
            <a:r>
              <a:rPr lang="en-US" altLang="zh-CN" sz="2800" b="1" dirty="0" smtClean="0"/>
              <a:t>challenges</a:t>
            </a:r>
            <a:r>
              <a:rPr lang="en-US" altLang="zh-CN" sz="2400" dirty="0" smtClean="0"/>
              <a:t/>
            </a:r>
            <a:br>
              <a:rPr lang="en-US" altLang="zh-CN" sz="2400" dirty="0" smtClean="0"/>
            </a:br>
            <a:r>
              <a:rPr lang="zh-CN" altLang="en-US" sz="2400" dirty="0" smtClean="0"/>
              <a:t>“一带一路</a:t>
            </a:r>
            <a:r>
              <a:rPr lang="zh-CN" altLang="en-US" sz="2400" dirty="0" smtClean="0"/>
              <a:t>”的机遇与挑战：国际投行视角</a:t>
            </a:r>
            <a:endParaRPr lang="en-US" altLang="en-US" sz="2400" dirty="0" smtClean="0"/>
          </a:p>
        </p:txBody>
      </p:sp>
      <p:pic>
        <p:nvPicPr>
          <p:cNvPr id="9" name="Picture 3" descr="Risk_Awards+2015_RGB"/>
          <p:cNvPicPr>
            <a:picLocks noChangeAspect="1" noChangeArrowheads="1"/>
          </p:cNvPicPr>
          <p:nvPr/>
        </p:nvPicPr>
        <p:blipFill>
          <a:blip r:embed="rId3" cstate="print"/>
          <a:srcRect/>
          <a:stretch>
            <a:fillRect/>
          </a:stretch>
        </p:blipFill>
        <p:spPr bwMode="auto">
          <a:xfrm>
            <a:off x="5872633" y="2886074"/>
            <a:ext cx="1548823" cy="1528173"/>
          </a:xfrm>
          <a:prstGeom prst="rect">
            <a:avLst/>
          </a:prstGeom>
          <a:noFill/>
        </p:spPr>
      </p:pic>
      <p:sp>
        <p:nvSpPr>
          <p:cNvPr id="11" name="TextBox 10"/>
          <p:cNvSpPr txBox="1"/>
          <p:nvPr/>
        </p:nvSpPr>
        <p:spPr>
          <a:xfrm>
            <a:off x="5224013" y="4501638"/>
            <a:ext cx="2979175" cy="678426"/>
          </a:xfrm>
          <a:prstGeom prst="rect">
            <a:avLst/>
          </a:prstGeom>
          <a:noFill/>
        </p:spPr>
        <p:txBody>
          <a:bodyPr wrap="none" lIns="36000" tIns="36000" rIns="36000" bIns="36000" rtlCol="0">
            <a:noAutofit/>
          </a:bodyPr>
          <a:lstStyle/>
          <a:p>
            <a:pPr algn="ctr"/>
            <a:r>
              <a:rPr lang="en-US" sz="1200" b="1" dirty="0" smtClean="0"/>
              <a:t>SG - GLOBAL DERIVATIVES</a:t>
            </a:r>
          </a:p>
          <a:p>
            <a:pPr algn="ctr"/>
            <a:r>
              <a:rPr lang="en-US" sz="1200" b="1" dirty="0" smtClean="0"/>
              <a:t>HOUSE OF THE YEAR</a:t>
            </a:r>
          </a:p>
          <a:p>
            <a:pPr algn="ctr"/>
            <a:r>
              <a:rPr lang="zh-CN" altLang="en-US" sz="1000" dirty="0" smtClean="0"/>
              <a:t>全球最佳衍生品银行</a:t>
            </a:r>
            <a:endParaRPr lang="en-US" sz="1000" dirty="0" smtClean="0"/>
          </a:p>
        </p:txBody>
      </p:sp>
      <p:sp>
        <p:nvSpPr>
          <p:cNvPr id="6" name="Date Placeholder 3"/>
          <p:cNvSpPr txBox="1">
            <a:spLocks/>
          </p:cNvSpPr>
          <p:nvPr/>
        </p:nvSpPr>
        <p:spPr>
          <a:xfrm>
            <a:off x="4151323" y="2147213"/>
            <a:ext cx="898504" cy="145333"/>
          </a:xfrm>
          <a:prstGeom prst="rect">
            <a:avLst/>
          </a:prstGeom>
        </p:spPr>
        <p:txBody>
          <a:bodyPr anchor="ctr"/>
          <a:lstStyle>
            <a:lvl1pPr algn="l">
              <a:defRPr sz="900"/>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schemeClr val="tx1"/>
                </a:solidFill>
                <a:effectLst/>
                <a:uLnTx/>
                <a:uFillTx/>
                <a:latin typeface="+mn-lt"/>
                <a:ea typeface="+mn-ea"/>
                <a:cs typeface="+mn-cs"/>
              </a:rPr>
              <a:t>05/</a:t>
            </a:r>
            <a:r>
              <a:rPr kumimoji="0" lang="en-US" altLang="zh-CN" sz="900" b="0" i="0" u="none" strike="noStrike" kern="1200" cap="none" spc="0" normalizeH="0" baseline="0" noProof="0" dirty="0" smtClean="0">
                <a:ln>
                  <a:noFill/>
                </a:ln>
                <a:solidFill>
                  <a:schemeClr val="tx1"/>
                </a:solidFill>
                <a:effectLst/>
                <a:uLnTx/>
                <a:uFillTx/>
                <a:latin typeface="+mn-lt"/>
                <a:ea typeface="+mn-ea"/>
                <a:cs typeface="+mn-cs"/>
              </a:rPr>
              <a:t>28</a:t>
            </a:r>
            <a:r>
              <a:rPr kumimoji="0" lang="en-GB" sz="900" b="0" i="0" u="none" strike="noStrike" kern="1200" cap="none" spc="0" normalizeH="0" baseline="0" noProof="0" dirty="0" smtClean="0">
                <a:ln>
                  <a:noFill/>
                </a:ln>
                <a:solidFill>
                  <a:schemeClr val="tx1"/>
                </a:solidFill>
                <a:effectLst/>
                <a:uLnTx/>
                <a:uFillTx/>
                <a:latin typeface="+mn-lt"/>
                <a:ea typeface="+mn-ea"/>
                <a:cs typeface="+mn-cs"/>
              </a:rPr>
              <a:t>/2015</a:t>
            </a:r>
            <a:endParaRPr kumimoji="0" lang="en-GB" sz="9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Date Placeholder 3"/>
          <p:cNvSpPr txBox="1">
            <a:spLocks/>
          </p:cNvSpPr>
          <p:nvPr/>
        </p:nvSpPr>
        <p:spPr>
          <a:xfrm>
            <a:off x="1657350" y="5657850"/>
            <a:ext cx="5924549" cy="292297"/>
          </a:xfrm>
          <a:prstGeom prst="rect">
            <a:avLst/>
          </a:prstGeom>
        </p:spPr>
        <p:txBody>
          <a:bodyPr anchor="ctr"/>
          <a:lstStyle>
            <a:lvl1pPr algn="l">
              <a:defRPr sz="900"/>
            </a:lvl1pPr>
          </a:lstStyle>
          <a:p>
            <a:pPr lvl="0" algn="ctr">
              <a:defRPr/>
            </a:pPr>
            <a:r>
              <a:rPr kumimoji="0" lang="en-US" altLang="zh-CN" sz="1200" b="1" i="0" u="none" strike="noStrike" kern="1200" cap="none" spc="0" normalizeH="0" baseline="0" noProof="0" dirty="0" smtClean="0">
                <a:ln>
                  <a:noFill/>
                </a:ln>
                <a:solidFill>
                  <a:schemeClr val="tx1"/>
                </a:solidFill>
                <a:effectLst/>
                <a:uLnTx/>
                <a:uFillTx/>
                <a:latin typeface="+mn-lt"/>
                <a:ea typeface="+mn-ea"/>
                <a:cs typeface="+mn-cs"/>
              </a:rPr>
              <a:t>Antoine</a:t>
            </a:r>
            <a:r>
              <a:rPr kumimoji="0" lang="zh-CN" altLang="en-US" sz="1200" b="1" i="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CN" sz="1200" b="1" i="0" u="none" strike="noStrike" kern="1200" cap="none" spc="0" normalizeH="0" baseline="0" noProof="0" dirty="0" smtClean="0">
                <a:ln>
                  <a:noFill/>
                </a:ln>
                <a:solidFill>
                  <a:schemeClr val="tx1"/>
                </a:solidFill>
                <a:effectLst/>
                <a:uLnTx/>
                <a:uFillTx/>
                <a:latin typeface="+mn-lt"/>
                <a:ea typeface="+mn-ea"/>
                <a:cs typeface="+mn-cs"/>
              </a:rPr>
              <a:t>CASTEL</a:t>
            </a:r>
          </a:p>
          <a:p>
            <a:pPr lvl="0" algn="ctr">
              <a:defRPr/>
            </a:pPr>
            <a:r>
              <a:rPr lang="en-US" sz="1200" dirty="0" smtClean="0"/>
              <a:t>Managing Director, Head of Global Market China</a:t>
            </a:r>
            <a:endParaRPr kumimoji="0" lang="en-GB" sz="1200" b="0" i="0" u="none" strike="noStrike" kern="1200" cap="none" spc="0" normalizeH="0" baseline="0" noProof="0" dirty="0">
              <a:ln>
                <a:noFill/>
              </a:ln>
              <a:solidFill>
                <a:schemeClr val="tx1"/>
              </a:solidFill>
              <a:effectLst/>
              <a:uLnTx/>
              <a:uFillTx/>
              <a:latin typeface="+mn-lt"/>
              <a:ea typeface="+mn-ea"/>
              <a:cs typeface="+mn-cs"/>
            </a:endParaRPr>
          </a:p>
        </p:txBody>
      </p:sp>
      <p:pic>
        <p:nvPicPr>
          <p:cNvPr id="1026" name="Picture 2"/>
          <p:cNvPicPr>
            <a:picLocks noChangeAspect="1" noChangeArrowheads="1"/>
          </p:cNvPicPr>
          <p:nvPr/>
        </p:nvPicPr>
        <p:blipFill>
          <a:blip r:embed="rId4" cstate="print"/>
          <a:srcRect/>
          <a:stretch>
            <a:fillRect/>
          </a:stretch>
        </p:blipFill>
        <p:spPr bwMode="auto">
          <a:xfrm>
            <a:off x="785992" y="2181848"/>
            <a:ext cx="3362325" cy="3305175"/>
          </a:xfrm>
          <a:prstGeom prst="rect">
            <a:avLst/>
          </a:prstGeom>
          <a:noFill/>
          <a:ln w="9525">
            <a:noFill/>
            <a:miter lim="800000"/>
            <a:headEnd/>
            <a:tailEnd/>
          </a:ln>
        </p:spPr>
      </p:pic>
      <p:pic>
        <p:nvPicPr>
          <p:cNvPr id="1027" name="Picture 3"/>
          <p:cNvPicPr>
            <a:picLocks noChangeAspect="1" noChangeArrowheads="1"/>
          </p:cNvPicPr>
          <p:nvPr/>
        </p:nvPicPr>
        <p:blipFill>
          <a:blip r:embed="rId5" cstate="print"/>
          <a:srcRect/>
          <a:stretch>
            <a:fillRect/>
          </a:stretch>
        </p:blipFill>
        <p:spPr bwMode="auto">
          <a:xfrm>
            <a:off x="1121073" y="3666223"/>
            <a:ext cx="2202250" cy="400409"/>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28" y="192653"/>
            <a:ext cx="8742881" cy="531966"/>
          </a:xfrm>
        </p:spPr>
        <p:txBody>
          <a:bodyPr/>
          <a:lstStyle/>
          <a:p>
            <a:r>
              <a:rPr lang="en-US" altLang="zh-CN" sz="2000" b="1" dirty="0" smtClean="0">
                <a:latin typeface="+mj-lt"/>
                <a:ea typeface="宋体" pitchFamily="2" charset="-122"/>
              </a:rPr>
              <a:t>8.</a:t>
            </a:r>
            <a:r>
              <a:rPr lang="zh-CN" altLang="en-US" sz="2000" b="1" dirty="0" smtClean="0">
                <a:latin typeface="+mj-lt"/>
                <a:ea typeface="宋体" pitchFamily="2" charset="-122"/>
              </a:rPr>
              <a:t> </a:t>
            </a:r>
            <a:r>
              <a:rPr lang="en-US" altLang="zh-CN" sz="2000" b="1" dirty="0" smtClean="0"/>
              <a:t>The key fields of expertise of SG in </a:t>
            </a:r>
            <a:r>
              <a:rPr lang="en-US" altLang="zh-CN" sz="2000" b="1" dirty="0" smtClean="0"/>
              <a:t>DERIVATIVES</a:t>
            </a:r>
            <a:br>
              <a:rPr lang="en-US" altLang="zh-CN" sz="2000" b="1" dirty="0" smtClean="0"/>
            </a:br>
            <a:r>
              <a:rPr lang="zh-CN" altLang="en-US" sz="2000" b="1" dirty="0" smtClean="0"/>
              <a:t>法兴在衍生品上的主要专业领域</a:t>
            </a:r>
            <a:endParaRPr lang="en-US" altLang="zh-CN" sz="2000" b="1" dirty="0">
              <a:latin typeface="+mj-lt"/>
              <a:ea typeface="宋体" pitchFamily="2" charset="-122"/>
            </a:endParaRPr>
          </a:p>
        </p:txBody>
      </p:sp>
      <p:sp>
        <p:nvSpPr>
          <p:cNvPr id="4" name="Date Placeholder 3"/>
          <p:cNvSpPr txBox="1">
            <a:spLocks/>
          </p:cNvSpPr>
          <p:nvPr/>
        </p:nvSpPr>
        <p:spPr>
          <a:xfrm>
            <a:off x="6772388" y="6507984"/>
            <a:ext cx="1814400" cy="216000"/>
          </a:xfrm>
          <a:prstGeom prst="rect">
            <a:avLst/>
          </a:prstGeom>
          <a:solidFill>
            <a:schemeClr val="bg1"/>
          </a:solidFill>
        </p:spPr>
        <p:txBody>
          <a:bodyPr vert="horz" lIns="0" tIns="0" rIns="0" bIns="0" rtlCol="0" anchor="t"/>
          <a:lstStyle>
            <a:lvl1pPr algn="r">
              <a:defRPr sz="800">
                <a:solidFill>
                  <a:schemeClr val="tx1"/>
                </a:solidFill>
                <a:latin typeface="Arial" pitchFamily="34" charset="0"/>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28</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/0</a:t>
            </a: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5</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/2015</a:t>
            </a:r>
            <a:endParaRPr kumimoji="0" lang="en-GB" sz="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5" name="Text Box 3"/>
          <p:cNvSpPr txBox="1">
            <a:spLocks noChangeArrowheads="1"/>
          </p:cNvSpPr>
          <p:nvPr/>
        </p:nvSpPr>
        <p:spPr bwMode="auto">
          <a:xfrm>
            <a:off x="163629" y="1009403"/>
            <a:ext cx="8532696" cy="5078313"/>
          </a:xfrm>
          <a:prstGeom prst="rect">
            <a:avLst/>
          </a:prstGeom>
          <a:noFill/>
          <a:ln w="9525">
            <a:noFill/>
            <a:miter lim="800000"/>
            <a:headEnd/>
            <a:tailEnd/>
          </a:ln>
          <a:effectLst/>
        </p:spPr>
        <p:txBody>
          <a:bodyPr wrap="square">
            <a:spAutoFit/>
          </a:bodyPr>
          <a:lstStyle/>
          <a:p>
            <a:pPr>
              <a:spcBef>
                <a:spcPct val="50000"/>
              </a:spcBef>
            </a:pPr>
            <a:r>
              <a:rPr lang="en-US" altLang="zh-CN" sz="1200" b="1" dirty="0" smtClean="0">
                <a:ea typeface="宋体" pitchFamily="2" charset="-122"/>
                <a:cs typeface="Arial" pitchFamily="34" charset="0"/>
              </a:rPr>
              <a:t>Societe Generale is a recognized market player with a traditional stronghold in Europe and significant areas of global leadership in Equity Derivatives and Commodities</a:t>
            </a:r>
          </a:p>
          <a:p>
            <a:pPr>
              <a:spcBef>
                <a:spcPct val="50000"/>
              </a:spcBef>
            </a:pPr>
            <a:r>
              <a:rPr lang="zh-CN" altLang="en-US" sz="1200" dirty="0" smtClean="0">
                <a:solidFill>
                  <a:schemeClr val="bg1">
                    <a:lumMod val="50000"/>
                  </a:schemeClr>
                </a:solidFill>
              </a:rPr>
              <a:t>法兴银行是一个在市场广获认可的股票及商品衍生品的全球领先者</a:t>
            </a:r>
            <a:endParaRPr lang="en-US" altLang="zh-CN" sz="1200" dirty="0" smtClean="0">
              <a:solidFill>
                <a:schemeClr val="bg1">
                  <a:lumMod val="50000"/>
                </a:schemeClr>
              </a:solidFill>
            </a:endParaRPr>
          </a:p>
          <a:p>
            <a:pPr>
              <a:spcBef>
                <a:spcPct val="50000"/>
              </a:spcBef>
            </a:pPr>
            <a:endParaRPr lang="en-US" altLang="zh-CN" sz="1200" dirty="0" smtClean="0">
              <a:solidFill>
                <a:schemeClr val="bg1">
                  <a:lumMod val="50000"/>
                </a:schemeClr>
              </a:solidFill>
            </a:endParaRPr>
          </a:p>
          <a:p>
            <a:pPr marL="342900" indent="-342900">
              <a:spcBef>
                <a:spcPct val="50000"/>
              </a:spcBef>
              <a:buFont typeface="Arial" pitchFamily="34" charset="0"/>
              <a:buChar char="•"/>
            </a:pPr>
            <a:r>
              <a:rPr lang="en-US" sz="1200" dirty="0" smtClean="0"/>
              <a:t>A world-leader in </a:t>
            </a:r>
            <a:r>
              <a:rPr lang="en-US" sz="1200" b="1" dirty="0" smtClean="0"/>
              <a:t>Equity Derivatives </a:t>
            </a:r>
            <a:r>
              <a:rPr lang="en-US" sz="1200" dirty="0" smtClean="0"/>
              <a:t>and </a:t>
            </a:r>
            <a:r>
              <a:rPr lang="en-US" sz="1200" b="1" dirty="0" smtClean="0"/>
              <a:t>Structured Products</a:t>
            </a:r>
          </a:p>
          <a:p>
            <a:pPr marL="800100" lvl="1" indent="-342900">
              <a:spcBef>
                <a:spcPct val="50000"/>
              </a:spcBef>
              <a:buFont typeface="Arial" pitchFamily="34" charset="0"/>
              <a:buChar char="−"/>
            </a:pPr>
            <a:r>
              <a:rPr lang="en-US" sz="1200" b="1" dirty="0" smtClean="0"/>
              <a:t>#1: Global Derivatives House </a:t>
            </a:r>
            <a:r>
              <a:rPr lang="en-US" sz="1200" dirty="0" smtClean="0"/>
              <a:t>of the Year (Risk Award 2015)</a:t>
            </a:r>
            <a:r>
              <a:rPr lang="zh-CN" altLang="en-US" sz="1200" dirty="0" smtClean="0"/>
              <a:t> </a:t>
            </a:r>
            <a:r>
              <a:rPr lang="zh-CN" altLang="en-US" sz="1200" dirty="0" smtClean="0">
                <a:solidFill>
                  <a:schemeClr val="bg1">
                    <a:lumMod val="50000"/>
                  </a:schemeClr>
                </a:solidFill>
              </a:rPr>
              <a:t>最佳衍生品银行</a:t>
            </a:r>
            <a:endParaRPr lang="en-US" sz="1200" dirty="0" smtClean="0">
              <a:solidFill>
                <a:schemeClr val="bg1">
                  <a:lumMod val="50000"/>
                </a:schemeClr>
              </a:solidFill>
            </a:endParaRPr>
          </a:p>
          <a:p>
            <a:pPr marL="800100" lvl="1" indent="-342900">
              <a:spcBef>
                <a:spcPct val="50000"/>
              </a:spcBef>
              <a:buFont typeface="Arial" pitchFamily="34" charset="0"/>
              <a:buChar char="−"/>
            </a:pPr>
            <a:r>
              <a:rPr lang="en-US" sz="1200" b="1" dirty="0" smtClean="0"/>
              <a:t>#1: Global </a:t>
            </a:r>
            <a:r>
              <a:rPr lang="en-US" altLang="zh-CN" sz="1200" b="1" dirty="0" smtClean="0">
                <a:ea typeface="宋体" pitchFamily="2" charset="-122"/>
                <a:cs typeface="Arial" pitchFamily="34" charset="0"/>
              </a:rPr>
              <a:t>Equity Derivatives </a:t>
            </a:r>
            <a:r>
              <a:rPr lang="en-US" altLang="zh-CN" sz="1200" dirty="0" smtClean="0">
                <a:ea typeface="宋体" pitchFamily="2" charset="-122"/>
                <a:cs typeface="Arial" pitchFamily="34" charset="0"/>
              </a:rPr>
              <a:t>House of the Year</a:t>
            </a:r>
            <a:r>
              <a:rPr lang="en-US" sz="1200" dirty="0" smtClean="0"/>
              <a:t> (Risk Award 2015)</a:t>
            </a:r>
            <a:r>
              <a:rPr lang="zh-CN" altLang="en-US" sz="1200" dirty="0" smtClean="0"/>
              <a:t> </a:t>
            </a:r>
            <a:r>
              <a:rPr lang="zh-CN" altLang="en-US" sz="1200" dirty="0" smtClean="0">
                <a:solidFill>
                  <a:schemeClr val="bg1">
                    <a:lumMod val="50000"/>
                  </a:schemeClr>
                </a:solidFill>
              </a:rPr>
              <a:t>最佳股票衍生品银行</a:t>
            </a:r>
            <a:endParaRPr lang="en-US" altLang="zh-CN" sz="1200" dirty="0" smtClean="0">
              <a:solidFill>
                <a:schemeClr val="bg1">
                  <a:lumMod val="50000"/>
                </a:schemeClr>
              </a:solidFill>
              <a:ea typeface="宋体" pitchFamily="2" charset="-122"/>
              <a:cs typeface="Arial" pitchFamily="34" charset="0"/>
            </a:endParaRPr>
          </a:p>
          <a:p>
            <a:pPr marL="800100" lvl="1" indent="-342900">
              <a:spcBef>
                <a:spcPct val="50000"/>
              </a:spcBef>
              <a:buFont typeface="Arial" pitchFamily="34" charset="0"/>
              <a:buChar char="−"/>
            </a:pPr>
            <a:r>
              <a:rPr lang="en-US" sz="1200" b="1" dirty="0" smtClean="0"/>
              <a:t>#1: Global Risk Solutions House </a:t>
            </a:r>
            <a:r>
              <a:rPr lang="en-US" sz="1200" dirty="0" smtClean="0"/>
              <a:t>of the Year (Risk Award 2015)</a:t>
            </a:r>
            <a:r>
              <a:rPr lang="zh-CN" altLang="en-US" sz="1200" dirty="0" smtClean="0"/>
              <a:t> </a:t>
            </a:r>
            <a:r>
              <a:rPr lang="zh-CN" altLang="en-US" sz="1200" dirty="0" smtClean="0">
                <a:solidFill>
                  <a:schemeClr val="bg1">
                    <a:lumMod val="50000"/>
                  </a:schemeClr>
                </a:solidFill>
              </a:rPr>
              <a:t>最佳风险方案银行</a:t>
            </a:r>
            <a:endParaRPr lang="en-US" sz="1200" dirty="0" smtClean="0">
              <a:solidFill>
                <a:schemeClr val="bg1">
                  <a:lumMod val="50000"/>
                </a:schemeClr>
              </a:solidFill>
            </a:endParaRPr>
          </a:p>
          <a:p>
            <a:pPr marL="800100" lvl="1" indent="-342900">
              <a:spcBef>
                <a:spcPct val="50000"/>
              </a:spcBef>
              <a:buFont typeface="Arial" pitchFamily="34" charset="0"/>
              <a:buChar char="−"/>
            </a:pPr>
            <a:r>
              <a:rPr lang="en-US" sz="1200" b="1" dirty="0" smtClean="0"/>
              <a:t>#1: Global Structured Product House </a:t>
            </a:r>
            <a:r>
              <a:rPr lang="en-US" sz="1200" dirty="0" smtClean="0"/>
              <a:t>(Risk Award 2014)</a:t>
            </a:r>
            <a:r>
              <a:rPr lang="zh-CN" altLang="en-US" sz="1200" dirty="0" smtClean="0"/>
              <a:t> </a:t>
            </a:r>
            <a:r>
              <a:rPr lang="zh-CN" altLang="en-US" sz="1200" dirty="0" smtClean="0">
                <a:solidFill>
                  <a:schemeClr val="bg1">
                    <a:lumMod val="50000"/>
                  </a:schemeClr>
                </a:solidFill>
              </a:rPr>
              <a:t>最佳结构性产品银行</a:t>
            </a:r>
            <a:endParaRPr lang="en-US" sz="1200" dirty="0" smtClean="0">
              <a:solidFill>
                <a:schemeClr val="bg1">
                  <a:lumMod val="50000"/>
                </a:schemeClr>
              </a:solidFill>
            </a:endParaRPr>
          </a:p>
          <a:p>
            <a:pPr marL="800100" lvl="1" indent="-342900">
              <a:spcBef>
                <a:spcPct val="50000"/>
              </a:spcBef>
              <a:buFont typeface="Arial" pitchFamily="34" charset="0"/>
              <a:buChar char="•"/>
            </a:pPr>
            <a:endParaRPr lang="en-US" sz="1200" dirty="0" smtClean="0"/>
          </a:p>
          <a:p>
            <a:pPr marL="342900" indent="-342900">
              <a:spcBef>
                <a:spcPct val="50000"/>
              </a:spcBef>
              <a:buFont typeface="Arial" pitchFamily="34" charset="0"/>
              <a:buChar char="•"/>
            </a:pPr>
            <a:r>
              <a:rPr lang="en-US" sz="1200" dirty="0" smtClean="0"/>
              <a:t>A top </a:t>
            </a:r>
            <a:r>
              <a:rPr lang="en-US" sz="1200" b="1" dirty="0" smtClean="0"/>
              <a:t>Energy Risk rankings, </a:t>
            </a:r>
            <a:r>
              <a:rPr lang="en-US" sz="1200" dirty="0" smtClean="0"/>
              <a:t>#1 Best overall dealer on Commodities (Energy and Base Metals)</a:t>
            </a:r>
          </a:p>
          <a:p>
            <a:pPr marL="800100" lvl="1" indent="-342900">
              <a:spcBef>
                <a:spcPct val="50000"/>
              </a:spcBef>
              <a:buFont typeface="Arial" pitchFamily="34" charset="0"/>
              <a:buChar char="−"/>
            </a:pPr>
            <a:r>
              <a:rPr lang="en-US" sz="1200" b="1" dirty="0" smtClean="0"/>
              <a:t>#1: Best overall dealer</a:t>
            </a:r>
            <a:r>
              <a:rPr lang="zh-CN" altLang="en-US" sz="1200" b="1" dirty="0" smtClean="0"/>
              <a:t>  </a:t>
            </a:r>
            <a:r>
              <a:rPr lang="zh-CN" altLang="en-US" sz="1200" dirty="0" smtClean="0">
                <a:solidFill>
                  <a:schemeClr val="bg1">
                    <a:lumMod val="50000"/>
                  </a:schemeClr>
                </a:solidFill>
              </a:rPr>
              <a:t>最佳综合交易商</a:t>
            </a:r>
            <a:endParaRPr lang="en-US" sz="1200" dirty="0" smtClean="0">
              <a:solidFill>
                <a:schemeClr val="bg1">
                  <a:lumMod val="50000"/>
                </a:schemeClr>
              </a:solidFill>
            </a:endParaRPr>
          </a:p>
          <a:p>
            <a:pPr marL="800100" lvl="1" indent="-342900">
              <a:spcBef>
                <a:spcPct val="50000"/>
              </a:spcBef>
              <a:buFont typeface="Arial" pitchFamily="34" charset="0"/>
              <a:buChar char="−"/>
            </a:pPr>
            <a:r>
              <a:rPr lang="en-US" sz="1200" b="1" dirty="0" smtClean="0"/>
              <a:t>#1: Energy Dealer</a:t>
            </a:r>
            <a:r>
              <a:rPr lang="zh-CN" altLang="en-US" sz="1200" b="1" dirty="0" smtClean="0"/>
              <a:t>  </a:t>
            </a:r>
            <a:r>
              <a:rPr lang="zh-CN" altLang="en-US" sz="1200" dirty="0" smtClean="0">
                <a:solidFill>
                  <a:schemeClr val="bg1">
                    <a:lumMod val="50000"/>
                  </a:schemeClr>
                </a:solidFill>
              </a:rPr>
              <a:t>最佳能源交易商</a:t>
            </a:r>
            <a:endParaRPr lang="en-US" altLang="en-US" sz="1200" dirty="0" smtClean="0">
              <a:solidFill>
                <a:schemeClr val="bg1">
                  <a:lumMod val="50000"/>
                </a:schemeClr>
              </a:solidFill>
            </a:endParaRPr>
          </a:p>
          <a:p>
            <a:pPr marL="800100" lvl="1" indent="-342900">
              <a:spcBef>
                <a:spcPct val="50000"/>
              </a:spcBef>
              <a:buFont typeface="Arial" pitchFamily="34" charset="0"/>
              <a:buChar char="−"/>
            </a:pPr>
            <a:r>
              <a:rPr lang="en-US" sz="1200" b="1" dirty="0" smtClean="0"/>
              <a:t>#1: Base metals dealer/broker</a:t>
            </a:r>
            <a:r>
              <a:rPr lang="zh-CN" altLang="en-US" sz="1200" b="1" dirty="0" smtClean="0"/>
              <a:t> </a:t>
            </a:r>
            <a:r>
              <a:rPr lang="zh-CN" altLang="en-US" sz="1200" dirty="0" smtClean="0">
                <a:solidFill>
                  <a:schemeClr val="bg1">
                    <a:lumMod val="50000"/>
                  </a:schemeClr>
                </a:solidFill>
              </a:rPr>
              <a:t>最佳基本金属交易商</a:t>
            </a:r>
            <a:r>
              <a:rPr lang="en-US" altLang="zh-CN" sz="1200" dirty="0" smtClean="0">
                <a:solidFill>
                  <a:schemeClr val="bg1">
                    <a:lumMod val="50000"/>
                  </a:schemeClr>
                </a:solidFill>
              </a:rPr>
              <a:t>/</a:t>
            </a:r>
            <a:r>
              <a:rPr lang="zh-CN" altLang="en-US" sz="1200" dirty="0" smtClean="0">
                <a:solidFill>
                  <a:schemeClr val="bg1">
                    <a:lumMod val="50000"/>
                  </a:schemeClr>
                </a:solidFill>
              </a:rPr>
              <a:t>经纪</a:t>
            </a:r>
            <a:endParaRPr lang="en-US" altLang="en-US" sz="1200" dirty="0" smtClean="0">
              <a:solidFill>
                <a:schemeClr val="bg1">
                  <a:lumMod val="50000"/>
                </a:schemeClr>
              </a:solidFill>
            </a:endParaRPr>
          </a:p>
          <a:p>
            <a:pPr marL="800100" lvl="1" indent="-342900">
              <a:spcBef>
                <a:spcPct val="50000"/>
              </a:spcBef>
              <a:buFont typeface="Arial" pitchFamily="34" charset="0"/>
              <a:buChar char="−"/>
            </a:pPr>
            <a:r>
              <a:rPr lang="en-US" sz="1200" b="1" dirty="0" smtClean="0"/>
              <a:t>#1: Soft Commodities</a:t>
            </a:r>
            <a:r>
              <a:rPr lang="zh-CN" altLang="en-US" sz="1200" b="1" dirty="0" smtClean="0"/>
              <a:t>  </a:t>
            </a:r>
            <a:r>
              <a:rPr lang="zh-CN" altLang="en-US" sz="1200" dirty="0" smtClean="0">
                <a:solidFill>
                  <a:schemeClr val="bg1">
                    <a:lumMod val="50000"/>
                  </a:schemeClr>
                </a:solidFill>
              </a:rPr>
              <a:t>最佳软商品</a:t>
            </a:r>
            <a:endParaRPr lang="en-US" altLang="en-US" sz="1200" dirty="0" smtClean="0">
              <a:solidFill>
                <a:schemeClr val="bg1">
                  <a:lumMod val="50000"/>
                </a:schemeClr>
              </a:solidFill>
            </a:endParaRPr>
          </a:p>
          <a:p>
            <a:pPr marL="1257300" lvl="2" indent="-342900">
              <a:spcBef>
                <a:spcPct val="50000"/>
              </a:spcBef>
              <a:buFont typeface="Arial" pitchFamily="34" charset="0"/>
              <a:buChar char="•"/>
            </a:pPr>
            <a:endParaRPr lang="en-US" sz="1200" b="1" dirty="0" smtClean="0"/>
          </a:p>
          <a:p>
            <a:pPr marL="342900" indent="-342900">
              <a:spcBef>
                <a:spcPct val="50000"/>
              </a:spcBef>
              <a:buFont typeface="Arial" pitchFamily="34" charset="0"/>
              <a:buChar char="•"/>
            </a:pPr>
            <a:r>
              <a:rPr lang="en-US" sz="1200" dirty="0" smtClean="0"/>
              <a:t>World leading derivatives broker (Best global Prime Broker, HFM Award 2014)</a:t>
            </a:r>
            <a:r>
              <a:rPr lang="zh-CN" altLang="en-US" sz="1200" dirty="0" smtClean="0"/>
              <a:t> </a:t>
            </a:r>
            <a:r>
              <a:rPr lang="zh-CN" altLang="en-US" sz="1200" dirty="0" smtClean="0">
                <a:solidFill>
                  <a:schemeClr val="bg1">
                    <a:lumMod val="50000"/>
                  </a:schemeClr>
                </a:solidFill>
              </a:rPr>
              <a:t>全球领先衍生品经纪</a:t>
            </a:r>
            <a:endParaRPr lang="en-US" sz="1200" dirty="0" smtClean="0">
              <a:solidFill>
                <a:schemeClr val="bg1">
                  <a:lumMod val="50000"/>
                </a:schemeClr>
              </a:solidFill>
            </a:endParaRPr>
          </a:p>
          <a:p>
            <a:pPr marL="342900" indent="-342900">
              <a:spcBef>
                <a:spcPct val="50000"/>
              </a:spcBef>
              <a:buFont typeface="Arial" pitchFamily="34" charset="0"/>
              <a:buChar char="•"/>
            </a:pPr>
            <a:r>
              <a:rPr lang="en-US" sz="1200" dirty="0" smtClean="0"/>
              <a:t>Access to more than </a:t>
            </a:r>
            <a:r>
              <a:rPr lang="en-US" sz="1200" b="1" dirty="0" smtClean="0"/>
              <a:t>85 cash &amp; derivatives markets thanks to Newedge integration</a:t>
            </a:r>
            <a:r>
              <a:rPr lang="zh-CN" altLang="en-US" sz="1200" b="1" dirty="0" smtClean="0"/>
              <a:t> </a:t>
            </a:r>
            <a:r>
              <a:rPr lang="zh-CN" altLang="en-US" sz="1200" dirty="0" smtClean="0">
                <a:solidFill>
                  <a:schemeClr val="bg1">
                    <a:lumMod val="50000"/>
                  </a:schemeClr>
                </a:solidFill>
              </a:rPr>
              <a:t>受益于与新际集团的合并，接入超过</a:t>
            </a:r>
            <a:r>
              <a:rPr lang="en-US" altLang="zh-CN" sz="1200" dirty="0" smtClean="0">
                <a:solidFill>
                  <a:schemeClr val="bg1">
                    <a:lumMod val="50000"/>
                  </a:schemeClr>
                </a:solidFill>
              </a:rPr>
              <a:t>85</a:t>
            </a:r>
            <a:r>
              <a:rPr lang="zh-CN" altLang="en-US" sz="1200" dirty="0" smtClean="0">
                <a:solidFill>
                  <a:schemeClr val="bg1">
                    <a:lumMod val="50000"/>
                  </a:schemeClr>
                </a:solidFill>
              </a:rPr>
              <a:t>个现金和衍生品市场</a:t>
            </a:r>
            <a:endParaRPr lang="en-US" altLang="en-US" sz="1200" dirty="0" smtClean="0">
              <a:solidFill>
                <a:schemeClr val="bg1">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28" y="451261"/>
            <a:ext cx="8305433" cy="288000"/>
          </a:xfrm>
        </p:spPr>
        <p:txBody>
          <a:bodyPr/>
          <a:lstStyle/>
          <a:p>
            <a:r>
              <a:rPr lang="en-US" altLang="zh-CN" sz="2000" b="1" dirty="0" smtClean="0">
                <a:latin typeface="+mj-lt"/>
                <a:ea typeface="宋体" pitchFamily="2" charset="-122"/>
              </a:rPr>
              <a:t>9. </a:t>
            </a:r>
            <a:r>
              <a:rPr lang="en-US" altLang="zh-CN" sz="2000" b="1" dirty="0" smtClean="0">
                <a:latin typeface="+mj-lt"/>
                <a:ea typeface="宋体" pitchFamily="2" charset="-122"/>
              </a:rPr>
              <a:t>SG - GLOBAL presence</a:t>
            </a:r>
            <a:br>
              <a:rPr lang="en-US" altLang="zh-CN" sz="2000" b="1" dirty="0" smtClean="0">
                <a:latin typeface="+mj-lt"/>
                <a:ea typeface="宋体" pitchFamily="2" charset="-122"/>
              </a:rPr>
            </a:br>
            <a:r>
              <a:rPr lang="zh-CN" altLang="en-US" sz="2000" b="1" dirty="0" smtClean="0">
                <a:ea typeface="宋体" pitchFamily="2" charset="-122"/>
              </a:rPr>
              <a:t>法</a:t>
            </a:r>
            <a:r>
              <a:rPr lang="zh-CN" altLang="en-US" sz="2000" b="1" dirty="0" smtClean="0">
                <a:ea typeface="宋体" pitchFamily="2" charset="-122"/>
              </a:rPr>
              <a:t>兴银行 </a:t>
            </a:r>
            <a:r>
              <a:rPr lang="en-US" altLang="zh-CN" sz="2000" b="1" dirty="0" smtClean="0">
                <a:ea typeface="宋体" pitchFamily="2" charset="-122"/>
              </a:rPr>
              <a:t>-</a:t>
            </a:r>
            <a:r>
              <a:rPr lang="zh-CN" altLang="en-US" sz="2000" b="1" dirty="0" smtClean="0">
                <a:ea typeface="宋体" pitchFamily="2" charset="-122"/>
              </a:rPr>
              <a:t> </a:t>
            </a:r>
            <a:r>
              <a:rPr lang="zh-CN" altLang="en-US" sz="2000" b="1" dirty="0" smtClean="0">
                <a:latin typeface="+mj-lt"/>
                <a:ea typeface="宋体" pitchFamily="2" charset="-122"/>
              </a:rPr>
              <a:t>网</a:t>
            </a:r>
            <a:r>
              <a:rPr lang="zh-CN" altLang="en-US" sz="2000" b="1" dirty="0" smtClean="0">
                <a:latin typeface="+mj-lt"/>
                <a:ea typeface="宋体" pitchFamily="2" charset="-122"/>
              </a:rPr>
              <a:t>络覆盖</a:t>
            </a:r>
            <a:r>
              <a:rPr lang="zh-CN" altLang="en-US" sz="2000" b="1" dirty="0" smtClean="0">
                <a:ea typeface="宋体" pitchFamily="2" charset="-122"/>
              </a:rPr>
              <a:t>全</a:t>
            </a:r>
            <a:r>
              <a:rPr lang="zh-CN" altLang="en-US" sz="2000" b="1" dirty="0" smtClean="0">
                <a:ea typeface="宋体" pitchFamily="2" charset="-122"/>
              </a:rPr>
              <a:t>球</a:t>
            </a:r>
            <a:endParaRPr lang="en-US" altLang="zh-CN" sz="2000" b="1" dirty="0">
              <a:latin typeface="+mj-lt"/>
              <a:ea typeface="宋体" pitchFamily="2" charset="-122"/>
            </a:endParaRPr>
          </a:p>
        </p:txBody>
      </p:sp>
      <p:pic>
        <p:nvPicPr>
          <p:cNvPr id="3075" name="Picture 3"/>
          <p:cNvPicPr>
            <a:picLocks noChangeAspect="1" noChangeArrowheads="1"/>
          </p:cNvPicPr>
          <p:nvPr/>
        </p:nvPicPr>
        <p:blipFill>
          <a:blip r:embed="rId2" cstate="print"/>
          <a:srcRect/>
          <a:stretch>
            <a:fillRect/>
          </a:stretch>
        </p:blipFill>
        <p:spPr bwMode="auto">
          <a:xfrm>
            <a:off x="331607" y="1098693"/>
            <a:ext cx="8500240" cy="4749449"/>
          </a:xfrm>
          <a:prstGeom prst="rect">
            <a:avLst/>
          </a:prstGeom>
          <a:noFill/>
          <a:ln w="9525">
            <a:noFill/>
            <a:miter lim="800000"/>
            <a:headEnd/>
            <a:tailEnd/>
          </a:ln>
        </p:spPr>
      </p:pic>
      <p:sp>
        <p:nvSpPr>
          <p:cNvPr id="4" name="Rectangle 3"/>
          <p:cNvSpPr/>
          <p:nvPr/>
        </p:nvSpPr>
        <p:spPr>
          <a:xfrm>
            <a:off x="4994694" y="1121434"/>
            <a:ext cx="1518249" cy="776377"/>
          </a:xfrm>
          <a:prstGeom prst="rect">
            <a:avLst/>
          </a:prstGeom>
          <a:noFill/>
          <a:ln w="38100">
            <a:solidFill>
              <a:srgbClr val="E60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a:spLocks noChangeArrowheads="1"/>
          </p:cNvSpPr>
          <p:nvPr/>
        </p:nvSpPr>
        <p:spPr bwMode="auto">
          <a:xfrm>
            <a:off x="149224" y="204808"/>
            <a:ext cx="8994775" cy="503237"/>
          </a:xfrm>
          <a:prstGeom prst="rect">
            <a:avLst/>
          </a:prstGeom>
          <a:noFill/>
          <a:ln w="9525">
            <a:noFill/>
            <a:miter lim="800000"/>
            <a:headEnd/>
            <a:tailEnd/>
          </a:ln>
          <a:effectLst/>
        </p:spPr>
        <p:txBody>
          <a:bodyPr lIns="92075" tIns="46038" rIns="92075" bIns="46038" anchor="ctr"/>
          <a:lstStyle/>
          <a:p>
            <a:r>
              <a:rPr lang="en-US" altLang="zh-CN" sz="2000" b="1" cap="all" dirty="0" smtClean="0">
                <a:solidFill>
                  <a:srgbClr val="E60028"/>
                </a:solidFill>
                <a:latin typeface="+mj-lt"/>
                <a:ea typeface="宋体" pitchFamily="2" charset="-122"/>
                <a:cs typeface="Arial" pitchFamily="34" charset="0"/>
              </a:rPr>
              <a:t>10. </a:t>
            </a:r>
            <a:r>
              <a:rPr lang="en-US" altLang="zh-CN" sz="2000" b="1" cap="all" dirty="0" err="1" smtClean="0">
                <a:solidFill>
                  <a:srgbClr val="E60028"/>
                </a:solidFill>
                <a:latin typeface="+mj-lt"/>
                <a:ea typeface="宋体" pitchFamily="2" charset="-122"/>
                <a:cs typeface="Arial" pitchFamily="34" charset="0"/>
              </a:rPr>
              <a:t>sg</a:t>
            </a:r>
            <a:r>
              <a:rPr lang="en-US" altLang="zh-CN" sz="2000" b="1" cap="all" dirty="0" smtClean="0">
                <a:solidFill>
                  <a:srgbClr val="E60028"/>
                </a:solidFill>
                <a:latin typeface="+mj-lt"/>
                <a:ea typeface="宋体" pitchFamily="2" charset="-122"/>
                <a:cs typeface="Arial" pitchFamily="34" charset="0"/>
              </a:rPr>
              <a:t> presence in china on OTC derivatives</a:t>
            </a:r>
          </a:p>
          <a:p>
            <a:r>
              <a:rPr lang="zh-CN" altLang="en-US" sz="2000" b="1" cap="all" dirty="0" smtClean="0">
                <a:solidFill>
                  <a:srgbClr val="E60028"/>
                </a:solidFill>
                <a:latin typeface="+mj-lt"/>
                <a:ea typeface="宋体" pitchFamily="2" charset="-122"/>
                <a:cs typeface="Arial" pitchFamily="34" charset="0"/>
              </a:rPr>
              <a:t>法</a:t>
            </a:r>
            <a:r>
              <a:rPr lang="zh-CN" altLang="en-US" sz="2000" b="1" cap="all" dirty="0" smtClean="0">
                <a:solidFill>
                  <a:srgbClr val="E60028"/>
                </a:solidFill>
                <a:latin typeface="+mj-lt"/>
                <a:ea typeface="宋体" pitchFamily="2" charset="-122"/>
                <a:cs typeface="Arial" pitchFamily="34" charset="0"/>
              </a:rPr>
              <a:t>兴银行在中国场外衍</a:t>
            </a:r>
            <a:r>
              <a:rPr lang="zh-CN" altLang="en-US" sz="2000" b="1" cap="all" dirty="0" smtClean="0">
                <a:solidFill>
                  <a:srgbClr val="E60028"/>
                </a:solidFill>
                <a:latin typeface="+mj-lt"/>
                <a:ea typeface="宋体" pitchFamily="2" charset="-122"/>
                <a:cs typeface="Arial" pitchFamily="34" charset="0"/>
              </a:rPr>
              <a:t>生</a:t>
            </a:r>
            <a:r>
              <a:rPr lang="zh-CN" altLang="en-US" sz="2000" b="1" cap="all" dirty="0" smtClean="0">
                <a:solidFill>
                  <a:srgbClr val="E60028"/>
                </a:solidFill>
                <a:latin typeface="+mj-lt"/>
                <a:ea typeface="宋体" pitchFamily="2" charset="-122"/>
                <a:cs typeface="Arial" pitchFamily="34" charset="0"/>
              </a:rPr>
              <a:t>品市场的发展情况</a:t>
            </a:r>
            <a:endParaRPr lang="zh-CN" altLang="en-US" sz="2000" cap="all" dirty="0">
              <a:solidFill>
                <a:srgbClr val="E60028"/>
              </a:solidFill>
              <a:latin typeface="+mj-lt"/>
              <a:ea typeface="+mj-ea"/>
              <a:cs typeface="Arial" pitchFamily="34" charset="0"/>
            </a:endParaRPr>
          </a:p>
        </p:txBody>
      </p:sp>
      <p:sp>
        <p:nvSpPr>
          <p:cNvPr id="68" name="Text Box 3"/>
          <p:cNvSpPr txBox="1">
            <a:spLocks noChangeArrowheads="1"/>
          </p:cNvSpPr>
          <p:nvPr/>
        </p:nvSpPr>
        <p:spPr bwMode="auto">
          <a:xfrm>
            <a:off x="1" y="934062"/>
            <a:ext cx="8852598" cy="5724644"/>
          </a:xfrm>
          <a:prstGeom prst="rect">
            <a:avLst/>
          </a:prstGeom>
          <a:noFill/>
          <a:ln w="9525">
            <a:noFill/>
            <a:miter lim="800000"/>
            <a:headEnd/>
            <a:tailEnd/>
          </a:ln>
          <a:effectLst/>
        </p:spPr>
        <p:txBody>
          <a:bodyPr wrap="square">
            <a:spAutoFit/>
          </a:bodyPr>
          <a:lstStyle/>
          <a:p>
            <a:pPr lvl="1" indent="346075">
              <a:spcBef>
                <a:spcPct val="50000"/>
              </a:spcBef>
              <a:buFont typeface="Arial" pitchFamily="34" charset="0"/>
              <a:buChar char="•"/>
            </a:pPr>
            <a:r>
              <a:rPr lang="en-US" altLang="zh-CN" sz="1200" dirty="0" smtClean="0">
                <a:ea typeface="宋体" pitchFamily="2" charset="-122"/>
                <a:cs typeface="Arial" pitchFamily="34" charset="0"/>
              </a:rPr>
              <a:t>Full Derivatives license since 2004, </a:t>
            </a:r>
            <a:r>
              <a:rPr lang="en-US" altLang="zh-CN" sz="1200" dirty="0" err="1" smtClean="0">
                <a:ea typeface="宋体" pitchFamily="2" charset="-122"/>
                <a:cs typeface="Arial" pitchFamily="34" charset="0"/>
              </a:rPr>
              <a:t>Forex</a:t>
            </a:r>
            <a:r>
              <a:rPr lang="en-US" altLang="zh-CN" sz="1200" dirty="0" smtClean="0">
                <a:ea typeface="宋体" pitchFamily="2" charset="-122"/>
                <a:cs typeface="Arial" pitchFamily="34" charset="0"/>
              </a:rPr>
              <a:t> options license since 2014, appointed by PBOC as EUR/CNY direct market maker </a:t>
            </a:r>
            <a:r>
              <a:rPr lang="en-US" altLang="zh-CN" sz="1200" dirty="0" smtClean="0">
                <a:ea typeface="宋体" pitchFamily="2" charset="-122"/>
                <a:cs typeface="Arial" pitchFamily="34" charset="0"/>
              </a:rPr>
              <a:t>and FX </a:t>
            </a:r>
            <a:r>
              <a:rPr lang="en-US" altLang="zh-CN" sz="1200" dirty="0" smtClean="0">
                <a:ea typeface="宋体" pitchFamily="2" charset="-122"/>
                <a:cs typeface="Arial" pitchFamily="34" charset="0"/>
              </a:rPr>
              <a:t>trial market maker </a:t>
            </a:r>
            <a:r>
              <a:rPr lang="en-US" altLang="zh-CN" sz="1200" dirty="0" smtClean="0">
                <a:ea typeface="宋体" pitchFamily="2" charset="-122"/>
                <a:cs typeface="Arial" pitchFamily="34" charset="0"/>
              </a:rPr>
              <a:t>in 2014, </a:t>
            </a:r>
            <a:r>
              <a:rPr lang="en-US" altLang="zh-CN" sz="1200" dirty="0" smtClean="0">
                <a:ea typeface="宋体" pitchFamily="2" charset="-122"/>
                <a:cs typeface="Arial" pitchFamily="34" charset="0"/>
              </a:rPr>
              <a:t>CNY Interest Rate Swap active member in the interbank market since 2013, LME OTC Commodities hedging solutions since 2011, member of IRS Shanghai Clearing House since 2014 </a:t>
            </a:r>
            <a:r>
              <a:rPr lang="en-US" altLang="zh-CN" sz="1200" dirty="0" smtClean="0">
                <a:solidFill>
                  <a:schemeClr val="bg1">
                    <a:lumMod val="50000"/>
                  </a:schemeClr>
                </a:solidFill>
                <a:latin typeface="+mj-ea"/>
                <a:ea typeface="+mj-ea"/>
                <a:cs typeface="Arial" pitchFamily="34" charset="0"/>
              </a:rPr>
              <a:t>2004</a:t>
            </a:r>
            <a:r>
              <a:rPr lang="zh-CN" altLang="en-US" sz="1200" dirty="0" smtClean="0">
                <a:solidFill>
                  <a:schemeClr val="bg1">
                    <a:lumMod val="50000"/>
                  </a:schemeClr>
                </a:solidFill>
                <a:latin typeface="+mj-ea"/>
                <a:ea typeface="+mj-ea"/>
                <a:cs typeface="Arial" pitchFamily="34" charset="0"/>
              </a:rPr>
              <a:t>年获批</a:t>
            </a:r>
            <a:r>
              <a:rPr lang="zh-CN" altLang="en-US" sz="1200" dirty="0" smtClean="0">
                <a:solidFill>
                  <a:schemeClr val="bg1">
                    <a:lumMod val="50000"/>
                  </a:schemeClr>
                </a:solidFill>
                <a:latin typeface="+mj-ea"/>
                <a:ea typeface="+mj-ea"/>
              </a:rPr>
              <a:t>开展衍生产品业务。</a:t>
            </a:r>
            <a:r>
              <a:rPr lang="en-US" altLang="zh-CN" sz="1200" dirty="0" smtClean="0">
                <a:solidFill>
                  <a:schemeClr val="bg1">
                    <a:lumMod val="50000"/>
                  </a:schemeClr>
                </a:solidFill>
                <a:latin typeface="+mj-ea"/>
                <a:ea typeface="+mj-ea"/>
              </a:rPr>
              <a:t>2014</a:t>
            </a:r>
            <a:r>
              <a:rPr lang="zh-CN" altLang="en-US" sz="1200" dirty="0" smtClean="0">
                <a:solidFill>
                  <a:schemeClr val="bg1">
                    <a:lumMod val="50000"/>
                  </a:schemeClr>
                </a:solidFill>
                <a:latin typeface="+mj-ea"/>
                <a:ea typeface="+mj-ea"/>
              </a:rPr>
              <a:t>年获外汇期权资格，并获批成为首批人民币对欧元直接交易做市商</a:t>
            </a:r>
            <a:r>
              <a:rPr lang="zh-CN" altLang="en-US" sz="1200" dirty="0" smtClean="0">
                <a:solidFill>
                  <a:schemeClr val="bg1">
                    <a:lumMod val="50000"/>
                  </a:schemeClr>
                </a:solidFill>
                <a:latin typeface="+mj-ea"/>
                <a:ea typeface="+mj-ea"/>
              </a:rPr>
              <a:t>，获批外</a:t>
            </a:r>
            <a:r>
              <a:rPr lang="zh-CN" altLang="en-US" sz="1200" dirty="0" smtClean="0">
                <a:solidFill>
                  <a:schemeClr val="bg1">
                    <a:lumMod val="50000"/>
                  </a:schemeClr>
                </a:solidFill>
                <a:latin typeface="+mj-ea"/>
                <a:ea typeface="+mj-ea"/>
              </a:rPr>
              <a:t>汇尝试做市商。自</a:t>
            </a:r>
            <a:r>
              <a:rPr lang="en-US" altLang="zh-CN" sz="1200" dirty="0" smtClean="0">
                <a:solidFill>
                  <a:schemeClr val="bg1">
                    <a:lumMod val="50000"/>
                  </a:schemeClr>
                </a:solidFill>
                <a:latin typeface="+mj-ea"/>
                <a:ea typeface="+mj-ea"/>
              </a:rPr>
              <a:t>2013</a:t>
            </a:r>
            <a:r>
              <a:rPr lang="zh-CN" altLang="en-US" sz="1200" dirty="0" smtClean="0">
                <a:solidFill>
                  <a:schemeClr val="bg1">
                    <a:lumMod val="50000"/>
                  </a:schemeClr>
                </a:solidFill>
                <a:latin typeface="+mj-ea"/>
                <a:ea typeface="+mj-ea"/>
              </a:rPr>
              <a:t>年起在人民币利率掉期市场上非常活跃。自</a:t>
            </a:r>
            <a:r>
              <a:rPr lang="en-US" altLang="zh-CN" sz="1200" dirty="0" smtClean="0">
                <a:solidFill>
                  <a:schemeClr val="bg1">
                    <a:lumMod val="50000"/>
                  </a:schemeClr>
                </a:solidFill>
                <a:latin typeface="+mj-ea"/>
                <a:ea typeface="+mj-ea"/>
              </a:rPr>
              <a:t>2011</a:t>
            </a:r>
            <a:r>
              <a:rPr lang="zh-CN" altLang="en-US" sz="1200" dirty="0" smtClean="0">
                <a:solidFill>
                  <a:schemeClr val="bg1">
                    <a:lumMod val="50000"/>
                  </a:schemeClr>
                </a:solidFill>
                <a:latin typeface="+mj-ea"/>
                <a:ea typeface="+mj-ea"/>
              </a:rPr>
              <a:t>年起在提供伦敦金属交易所场外商品套保解决方案。</a:t>
            </a:r>
            <a:r>
              <a:rPr lang="en-US" altLang="zh-CN" sz="1200" dirty="0" smtClean="0">
                <a:solidFill>
                  <a:schemeClr val="bg1">
                    <a:lumMod val="50000"/>
                  </a:schemeClr>
                </a:solidFill>
                <a:latin typeface="+mj-ea"/>
                <a:ea typeface="+mj-ea"/>
              </a:rPr>
              <a:t>2014</a:t>
            </a:r>
            <a:r>
              <a:rPr lang="zh-CN" altLang="en-US" sz="1200" dirty="0" smtClean="0">
                <a:solidFill>
                  <a:schemeClr val="bg1">
                    <a:lumMod val="50000"/>
                  </a:schemeClr>
                </a:solidFill>
                <a:latin typeface="+mj-ea"/>
                <a:ea typeface="+mj-ea"/>
              </a:rPr>
              <a:t>年成为上海清算所会员。</a:t>
            </a:r>
            <a:endParaRPr lang="en-US" altLang="zh-CN" sz="1200" dirty="0" smtClean="0">
              <a:solidFill>
                <a:schemeClr val="bg1">
                  <a:lumMod val="50000"/>
                </a:schemeClr>
              </a:solidFill>
              <a:latin typeface="+mj-ea"/>
              <a:ea typeface="+mj-ea"/>
              <a:cs typeface="Arial" pitchFamily="34" charset="0"/>
            </a:endParaRPr>
          </a:p>
          <a:p>
            <a:pPr lvl="1" indent="346075">
              <a:spcBef>
                <a:spcPct val="50000"/>
              </a:spcBef>
              <a:buFont typeface="Arial" pitchFamily="34" charset="0"/>
              <a:buChar char="•"/>
            </a:pPr>
            <a:r>
              <a:rPr lang="en-US" altLang="zh-CN" sz="1200" dirty="0" smtClean="0">
                <a:ea typeface="宋体" pitchFamily="2" charset="-122"/>
                <a:cs typeface="Arial" pitchFamily="34" charset="0"/>
              </a:rPr>
              <a:t>Discussion with local Exchanges (SHFE, CFFEX and SSE) for potential cooperation on Crude Oil contract, Bond futures and future development on listed options on ETF, index and single-stocks, mock trading on CFFEX index options </a:t>
            </a:r>
            <a:r>
              <a:rPr lang="en-US" altLang="zh-CN" sz="1200" dirty="0" smtClean="0">
                <a:ea typeface="宋体" pitchFamily="2" charset="-122"/>
                <a:cs typeface="Arial" pitchFamily="34" charset="0"/>
              </a:rPr>
              <a:t>(Jun 2015</a:t>
            </a:r>
            <a:r>
              <a:rPr lang="en-US" altLang="zh-CN" sz="1200" dirty="0" smtClean="0">
                <a:ea typeface="宋体" pitchFamily="2" charset="-122"/>
                <a:cs typeface="Arial" pitchFamily="34" charset="0"/>
              </a:rPr>
              <a:t>) </a:t>
            </a:r>
            <a:r>
              <a:rPr lang="zh-CN" altLang="en-US" sz="1200" dirty="0" smtClean="0">
                <a:solidFill>
                  <a:schemeClr val="bg1">
                    <a:lumMod val="50000"/>
                  </a:schemeClr>
                </a:solidFill>
                <a:latin typeface="+mj-ea"/>
                <a:ea typeface="+mj-ea"/>
              </a:rPr>
              <a:t>与当地交易所（上海期货交易所、中国金融期货交易所和上海证券交易所）探讨原油期货、国债期货、场内期权（</a:t>
            </a:r>
            <a:r>
              <a:rPr lang="en-US" altLang="zh-CN" sz="1200" dirty="0" smtClean="0">
                <a:solidFill>
                  <a:schemeClr val="bg1">
                    <a:lumMod val="50000"/>
                  </a:schemeClr>
                </a:solidFill>
                <a:latin typeface="+mj-ea"/>
                <a:ea typeface="+mj-ea"/>
              </a:rPr>
              <a:t>ETF</a:t>
            </a:r>
            <a:r>
              <a:rPr lang="zh-CN" altLang="en-US" sz="1200" dirty="0" smtClean="0">
                <a:solidFill>
                  <a:schemeClr val="bg1">
                    <a:lumMod val="50000"/>
                  </a:schemeClr>
                </a:solidFill>
                <a:latin typeface="+mj-ea"/>
                <a:ea typeface="+mj-ea"/>
              </a:rPr>
              <a:t>、股指和个股）产品上的潜在合作机会，参与中国金融交易所组织的股指期权模拟大赛（</a:t>
            </a:r>
            <a:r>
              <a:rPr lang="en-US" altLang="zh-CN" sz="1200" dirty="0" smtClean="0">
                <a:solidFill>
                  <a:schemeClr val="bg1">
                    <a:lumMod val="50000"/>
                  </a:schemeClr>
                </a:solidFill>
                <a:latin typeface="+mj-ea"/>
                <a:ea typeface="+mj-ea"/>
              </a:rPr>
              <a:t>2015</a:t>
            </a:r>
            <a:r>
              <a:rPr lang="zh-CN" altLang="en-US" sz="1200" dirty="0" smtClean="0">
                <a:solidFill>
                  <a:schemeClr val="bg1">
                    <a:lumMod val="50000"/>
                  </a:schemeClr>
                </a:solidFill>
                <a:latin typeface="+mj-ea"/>
                <a:ea typeface="+mj-ea"/>
              </a:rPr>
              <a:t>年</a:t>
            </a:r>
            <a:r>
              <a:rPr lang="en-US" altLang="zh-CN" sz="1200" dirty="0" smtClean="0">
                <a:solidFill>
                  <a:schemeClr val="bg1">
                    <a:lumMod val="50000"/>
                  </a:schemeClr>
                </a:solidFill>
                <a:latin typeface="+mj-ea"/>
                <a:ea typeface="+mj-ea"/>
              </a:rPr>
              <a:t>6</a:t>
            </a:r>
            <a:r>
              <a:rPr lang="zh-CN" altLang="en-US" sz="1200" dirty="0" smtClean="0">
                <a:solidFill>
                  <a:schemeClr val="bg1">
                    <a:lumMod val="50000"/>
                  </a:schemeClr>
                </a:solidFill>
                <a:latin typeface="+mj-ea"/>
                <a:ea typeface="+mj-ea"/>
              </a:rPr>
              <a:t>月</a:t>
            </a:r>
            <a:r>
              <a:rPr lang="zh-CN" altLang="en-US"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rPr>
              <a:t> 。</a:t>
            </a:r>
            <a:endParaRPr lang="en-US" altLang="zh-CN" sz="1200" dirty="0" smtClean="0">
              <a:solidFill>
                <a:schemeClr val="bg1">
                  <a:lumMod val="50000"/>
                </a:schemeClr>
              </a:solidFill>
              <a:latin typeface="+mj-ea"/>
              <a:ea typeface="+mj-ea"/>
            </a:endParaRPr>
          </a:p>
          <a:p>
            <a:pPr lvl="1" indent="346075">
              <a:spcBef>
                <a:spcPct val="50000"/>
              </a:spcBef>
              <a:buFont typeface="Arial" pitchFamily="34" charset="0"/>
              <a:buChar char="•"/>
            </a:pPr>
            <a:r>
              <a:rPr lang="en-US" altLang="zh-CN" sz="1200" dirty="0" smtClean="0">
                <a:ea typeface="宋体" pitchFamily="2" charset="-122"/>
                <a:cs typeface="Arial" pitchFamily="34" charset="0"/>
              </a:rPr>
              <a:t>Training on OTC and Risk management</a:t>
            </a:r>
            <a:r>
              <a:rPr lang="zh-CN" altLang="en-US" sz="1200" dirty="0" smtClean="0">
                <a:ea typeface="宋体" pitchFamily="2" charset="-122"/>
                <a:cs typeface="Arial" pitchFamily="34" charset="0"/>
              </a:rPr>
              <a:t> </a:t>
            </a:r>
            <a:r>
              <a:rPr lang="zh-CN" altLang="en-US" sz="1200" dirty="0" smtClean="0">
                <a:solidFill>
                  <a:schemeClr val="bg1">
                    <a:lumMod val="50000"/>
                  </a:schemeClr>
                </a:solidFill>
                <a:latin typeface="+mj-ea"/>
                <a:ea typeface="+mj-ea"/>
              </a:rPr>
              <a:t>场外及风险管理的培训</a:t>
            </a:r>
            <a:endParaRPr lang="en-US" altLang="zh-CN" sz="1200" dirty="0" smtClean="0">
              <a:solidFill>
                <a:schemeClr val="bg1">
                  <a:lumMod val="50000"/>
                </a:schemeClr>
              </a:solidFill>
              <a:latin typeface="+mj-ea"/>
              <a:ea typeface="+mj-ea"/>
            </a:endParaRPr>
          </a:p>
          <a:p>
            <a:pPr marL="3033713" lvl="2" indent="-342900">
              <a:buClr>
                <a:srgbClr val="FF0000"/>
              </a:buClr>
              <a:buFont typeface="Wingdings" pitchFamily="2" charset="2"/>
              <a:buChar char="Ø"/>
            </a:pPr>
            <a:r>
              <a:rPr lang="en-US" sz="1200" dirty="0" smtClean="0"/>
              <a:t>21 Jan 2015, arranged by Shanghai Stock Exchange, SG provided “Risk Management for Options Market Making” training to 108 securities and 13 futures companies</a:t>
            </a:r>
            <a:r>
              <a:rPr lang="zh-CN" altLang="en-US" sz="1200" dirty="0" smtClean="0"/>
              <a:t> </a:t>
            </a:r>
            <a:r>
              <a:rPr lang="en-US" altLang="zh-CN" sz="1200" dirty="0" smtClean="0">
                <a:solidFill>
                  <a:schemeClr val="bg1">
                    <a:lumMod val="50000"/>
                  </a:schemeClr>
                </a:solidFill>
                <a:latin typeface="+mj-ea"/>
                <a:ea typeface="+mj-ea"/>
              </a:rPr>
              <a:t>2015</a:t>
            </a:r>
            <a:r>
              <a:rPr lang="zh-CN" altLang="en-US" sz="1200" dirty="0" smtClean="0">
                <a:solidFill>
                  <a:schemeClr val="bg1">
                    <a:lumMod val="50000"/>
                  </a:schemeClr>
                </a:solidFill>
                <a:latin typeface="+mj-ea"/>
                <a:ea typeface="+mj-ea"/>
              </a:rPr>
              <a:t>年</a:t>
            </a:r>
            <a:r>
              <a:rPr lang="en-US" altLang="zh-CN" sz="1200" dirty="0" smtClean="0">
                <a:solidFill>
                  <a:schemeClr val="bg1">
                    <a:lumMod val="50000"/>
                  </a:schemeClr>
                </a:solidFill>
                <a:latin typeface="+mj-ea"/>
                <a:ea typeface="+mj-ea"/>
              </a:rPr>
              <a:t>1</a:t>
            </a:r>
            <a:r>
              <a:rPr lang="zh-CN" altLang="en-US" sz="1200" dirty="0" smtClean="0">
                <a:solidFill>
                  <a:schemeClr val="bg1">
                    <a:lumMod val="50000"/>
                  </a:schemeClr>
                </a:solidFill>
                <a:latin typeface="+mj-ea"/>
                <a:ea typeface="+mj-ea"/>
              </a:rPr>
              <a:t>月</a:t>
            </a:r>
            <a:r>
              <a:rPr lang="en-US" altLang="zh-CN" sz="1200" dirty="0" smtClean="0">
                <a:solidFill>
                  <a:schemeClr val="bg1">
                    <a:lumMod val="50000"/>
                  </a:schemeClr>
                </a:solidFill>
                <a:latin typeface="+mj-ea"/>
                <a:ea typeface="+mj-ea"/>
              </a:rPr>
              <a:t>21</a:t>
            </a:r>
            <a:r>
              <a:rPr lang="zh-CN" altLang="en-US" sz="1200" dirty="0" smtClean="0">
                <a:solidFill>
                  <a:schemeClr val="bg1">
                    <a:lumMod val="50000"/>
                  </a:schemeClr>
                </a:solidFill>
                <a:latin typeface="+mj-ea"/>
                <a:ea typeface="+mj-ea"/>
              </a:rPr>
              <a:t>日在上海证券交易所组织的</a:t>
            </a:r>
            <a:r>
              <a:rPr lang="en-US" altLang="zh-CN" sz="1200" dirty="0" smtClean="0">
                <a:solidFill>
                  <a:schemeClr val="bg1">
                    <a:lumMod val="50000"/>
                  </a:schemeClr>
                </a:solidFill>
                <a:latin typeface="+mj-ea"/>
                <a:ea typeface="+mj-ea"/>
              </a:rPr>
              <a:t>ETF</a:t>
            </a:r>
            <a:r>
              <a:rPr lang="zh-CN" altLang="en-US" sz="1200" dirty="0" smtClean="0">
                <a:solidFill>
                  <a:schemeClr val="bg1">
                    <a:lumMod val="50000"/>
                  </a:schemeClr>
                </a:solidFill>
                <a:latin typeface="+mj-ea"/>
                <a:ea typeface="+mj-ea"/>
              </a:rPr>
              <a:t>期权风险管理培训会上，为中国</a:t>
            </a:r>
            <a:r>
              <a:rPr lang="en-US" altLang="zh-CN" sz="1200" dirty="0" smtClean="0">
                <a:solidFill>
                  <a:schemeClr val="bg1">
                    <a:lumMod val="50000"/>
                  </a:schemeClr>
                </a:solidFill>
                <a:latin typeface="+mj-ea"/>
                <a:ea typeface="+mj-ea"/>
              </a:rPr>
              <a:t>108</a:t>
            </a:r>
            <a:r>
              <a:rPr lang="zh-CN" altLang="en-US" sz="1200" dirty="0" smtClean="0">
                <a:solidFill>
                  <a:schemeClr val="bg1">
                    <a:lumMod val="50000"/>
                  </a:schemeClr>
                </a:solidFill>
                <a:latin typeface="+mj-ea"/>
                <a:ea typeface="+mj-ea"/>
              </a:rPr>
              <a:t>家证券公司和</a:t>
            </a:r>
            <a:r>
              <a:rPr lang="en-US" altLang="zh-CN" sz="1200" dirty="0" smtClean="0">
                <a:solidFill>
                  <a:schemeClr val="bg1">
                    <a:lumMod val="50000"/>
                  </a:schemeClr>
                </a:solidFill>
                <a:latin typeface="+mj-ea"/>
                <a:ea typeface="+mj-ea"/>
              </a:rPr>
              <a:t>13</a:t>
            </a:r>
            <a:r>
              <a:rPr lang="zh-CN" altLang="en-US" sz="1200" dirty="0" smtClean="0">
                <a:solidFill>
                  <a:schemeClr val="bg1">
                    <a:lumMod val="50000"/>
                  </a:schemeClr>
                </a:solidFill>
                <a:latin typeface="+mj-ea"/>
                <a:ea typeface="+mj-ea"/>
              </a:rPr>
              <a:t>家期货公司提供了期权做市商风险管理培</a:t>
            </a:r>
            <a:r>
              <a:rPr lang="zh-CN" altLang="en-US" sz="1200" dirty="0" smtClean="0">
                <a:solidFill>
                  <a:schemeClr val="bg1">
                    <a:lumMod val="50000"/>
                  </a:schemeClr>
                </a:solidFill>
                <a:latin typeface="+mj-ea"/>
                <a:ea typeface="+mj-ea"/>
              </a:rPr>
              <a:t>训</a:t>
            </a:r>
            <a:r>
              <a:rPr lang="zh-CN" altLang="en-US" sz="1200" dirty="0" smtClean="0">
                <a:solidFill>
                  <a:schemeClr val="bg1">
                    <a:lumMod val="50000"/>
                  </a:schemeClr>
                </a:solidFill>
                <a:latin typeface="+mj-ea"/>
                <a:ea typeface="+mj-ea"/>
              </a:rPr>
              <a:t>。</a:t>
            </a:r>
            <a:endParaRPr lang="en-US" altLang="en-US" sz="1200" dirty="0" smtClean="0">
              <a:solidFill>
                <a:schemeClr val="bg1">
                  <a:lumMod val="50000"/>
                </a:schemeClr>
              </a:solidFill>
              <a:latin typeface="+mj-ea"/>
              <a:ea typeface="+mj-ea"/>
            </a:endParaRPr>
          </a:p>
          <a:p>
            <a:pPr marL="3033713" lvl="2" indent="-342900">
              <a:buClr>
                <a:srgbClr val="FF0000"/>
              </a:buClr>
              <a:buFont typeface="Wingdings" pitchFamily="2" charset="2"/>
              <a:buChar char="Ø"/>
            </a:pPr>
            <a:r>
              <a:rPr lang="en-US" sz="1200" dirty="0" smtClean="0"/>
              <a:t>6 Dec 2014  Presentation on 10</a:t>
            </a:r>
            <a:r>
              <a:rPr lang="en-US" sz="1200" baseline="30000" dirty="0" smtClean="0"/>
              <a:t>th</a:t>
            </a:r>
            <a:r>
              <a:rPr lang="en-US" sz="1200" dirty="0" smtClean="0"/>
              <a:t> China</a:t>
            </a:r>
            <a:r>
              <a:rPr lang="zh-CN" altLang="en-US" sz="1200" dirty="0" smtClean="0"/>
              <a:t> </a:t>
            </a:r>
            <a:r>
              <a:rPr lang="en-US" sz="1200" dirty="0" smtClean="0"/>
              <a:t>(Shenzhen) International Derivatives Forum: The concept of OTC risk management</a:t>
            </a:r>
            <a:r>
              <a:rPr lang="zh-CN" altLang="en-US" sz="1200" dirty="0" smtClean="0"/>
              <a:t> </a:t>
            </a:r>
            <a:r>
              <a:rPr lang="en-US" altLang="zh-CN" sz="1200" dirty="0" smtClean="0">
                <a:solidFill>
                  <a:schemeClr val="bg1">
                    <a:lumMod val="50000"/>
                  </a:schemeClr>
                </a:solidFill>
                <a:latin typeface="+mj-ea"/>
                <a:ea typeface="+mj-ea"/>
              </a:rPr>
              <a:t>2014</a:t>
            </a:r>
            <a:r>
              <a:rPr lang="zh-CN" altLang="en-US" sz="1200" dirty="0" smtClean="0">
                <a:solidFill>
                  <a:schemeClr val="bg1">
                    <a:lumMod val="50000"/>
                  </a:schemeClr>
                </a:solidFill>
                <a:latin typeface="+mj-ea"/>
                <a:ea typeface="+mj-ea"/>
              </a:rPr>
              <a:t>年</a:t>
            </a:r>
            <a:r>
              <a:rPr lang="en-US" altLang="zh-CN" sz="1200" dirty="0" smtClean="0">
                <a:solidFill>
                  <a:schemeClr val="bg1">
                    <a:lumMod val="50000"/>
                  </a:schemeClr>
                </a:solidFill>
                <a:latin typeface="+mj-ea"/>
                <a:ea typeface="+mj-ea"/>
              </a:rPr>
              <a:t>12</a:t>
            </a:r>
            <a:r>
              <a:rPr lang="zh-CN" altLang="en-US" sz="1200" dirty="0" smtClean="0">
                <a:solidFill>
                  <a:schemeClr val="bg1">
                    <a:lumMod val="50000"/>
                  </a:schemeClr>
                </a:solidFill>
                <a:latin typeface="+mj-ea"/>
                <a:ea typeface="+mj-ea"/>
              </a:rPr>
              <a:t>月</a:t>
            </a:r>
            <a:r>
              <a:rPr lang="en-US" altLang="zh-CN" sz="1200" dirty="0" smtClean="0">
                <a:solidFill>
                  <a:schemeClr val="bg1">
                    <a:lumMod val="50000"/>
                  </a:schemeClr>
                </a:solidFill>
                <a:latin typeface="+mj-ea"/>
                <a:ea typeface="+mj-ea"/>
              </a:rPr>
              <a:t>6</a:t>
            </a:r>
            <a:r>
              <a:rPr lang="zh-CN" altLang="en-US" sz="1200" dirty="0" smtClean="0">
                <a:solidFill>
                  <a:schemeClr val="bg1">
                    <a:lumMod val="50000"/>
                  </a:schemeClr>
                </a:solidFill>
                <a:latin typeface="+mj-ea"/>
                <a:ea typeface="+mj-ea"/>
              </a:rPr>
              <a:t>日在第十届中国（深圳）国际衍生品论坛上分享海外场外衍生品风险管理的经</a:t>
            </a:r>
            <a:r>
              <a:rPr lang="zh-CN" altLang="en-US" sz="1200" dirty="0" smtClean="0">
                <a:solidFill>
                  <a:schemeClr val="bg1">
                    <a:lumMod val="50000"/>
                  </a:schemeClr>
                </a:solidFill>
                <a:latin typeface="+mj-ea"/>
                <a:ea typeface="+mj-ea"/>
              </a:rPr>
              <a:t>验。</a:t>
            </a:r>
            <a:endParaRPr lang="en-US" altLang="en-US" sz="1200" dirty="0" smtClean="0">
              <a:solidFill>
                <a:schemeClr val="bg1">
                  <a:lumMod val="50000"/>
                </a:schemeClr>
              </a:solidFill>
              <a:latin typeface="+mj-ea"/>
              <a:ea typeface="+mj-ea"/>
            </a:endParaRPr>
          </a:p>
          <a:p>
            <a:pPr marL="3033713" lvl="2" indent="-342900">
              <a:buClr>
                <a:srgbClr val="FF0000"/>
              </a:buClr>
              <a:buFont typeface="Wingdings" pitchFamily="2" charset="2"/>
              <a:buChar char="Ø"/>
            </a:pPr>
            <a:r>
              <a:rPr lang="en-US" sz="1200" dirty="0" smtClean="0"/>
              <a:t>18 Nov 2014, SG shared options business experience to all futures companies in the 5th Summit for futures Institutional Investors</a:t>
            </a:r>
            <a:r>
              <a:rPr lang="zh-CN" altLang="en-US" sz="1200" dirty="0" smtClean="0"/>
              <a:t> </a:t>
            </a:r>
            <a:r>
              <a:rPr lang="en-US" altLang="zh-CN" sz="1200" dirty="0" smtClean="0"/>
              <a:t>arranged by CFA</a:t>
            </a:r>
            <a:r>
              <a:rPr lang="zh-CN" altLang="en-US" sz="1200" dirty="0" smtClean="0"/>
              <a:t> </a:t>
            </a:r>
            <a:r>
              <a:rPr lang="en-US" altLang="zh-CN" sz="1200" dirty="0" smtClean="0">
                <a:solidFill>
                  <a:schemeClr val="bg1">
                    <a:lumMod val="50000"/>
                  </a:schemeClr>
                </a:solidFill>
                <a:latin typeface="+mj-ea"/>
                <a:ea typeface="+mj-ea"/>
              </a:rPr>
              <a:t>2014</a:t>
            </a:r>
            <a:r>
              <a:rPr lang="zh-CN" altLang="en-US" sz="1200" dirty="0" smtClean="0">
                <a:solidFill>
                  <a:schemeClr val="bg1">
                    <a:lumMod val="50000"/>
                  </a:schemeClr>
                </a:solidFill>
                <a:latin typeface="+mj-ea"/>
                <a:ea typeface="+mj-ea"/>
              </a:rPr>
              <a:t>年</a:t>
            </a:r>
            <a:r>
              <a:rPr lang="en-US" altLang="zh-CN" sz="1200" dirty="0" smtClean="0">
                <a:solidFill>
                  <a:schemeClr val="bg1">
                    <a:lumMod val="50000"/>
                  </a:schemeClr>
                </a:solidFill>
                <a:latin typeface="+mj-ea"/>
                <a:ea typeface="+mj-ea"/>
              </a:rPr>
              <a:t>11</a:t>
            </a:r>
            <a:r>
              <a:rPr lang="zh-CN" altLang="en-US" sz="1200" dirty="0" smtClean="0">
                <a:solidFill>
                  <a:schemeClr val="bg1">
                    <a:lumMod val="50000"/>
                  </a:schemeClr>
                </a:solidFill>
                <a:latin typeface="+mj-ea"/>
                <a:ea typeface="+mj-ea"/>
              </a:rPr>
              <a:t>月</a:t>
            </a:r>
            <a:r>
              <a:rPr lang="en-US" altLang="zh-CN" sz="1200" dirty="0" smtClean="0">
                <a:solidFill>
                  <a:schemeClr val="bg1">
                    <a:lumMod val="50000"/>
                  </a:schemeClr>
                </a:solidFill>
                <a:latin typeface="+mj-ea"/>
                <a:ea typeface="+mj-ea"/>
              </a:rPr>
              <a:t>18</a:t>
            </a:r>
            <a:r>
              <a:rPr lang="zh-CN" altLang="en-US" sz="1200" dirty="0" smtClean="0">
                <a:solidFill>
                  <a:schemeClr val="bg1">
                    <a:lumMod val="50000"/>
                  </a:schemeClr>
                </a:solidFill>
                <a:latin typeface="+mj-ea"/>
                <a:ea typeface="+mj-ea"/>
              </a:rPr>
              <a:t>日在中国期货业协会组织的第五届期货机构投资者年会上和中国期货公司分享期权业务经</a:t>
            </a:r>
            <a:r>
              <a:rPr lang="zh-CN" altLang="en-US" sz="1200" dirty="0" smtClean="0">
                <a:solidFill>
                  <a:schemeClr val="bg1">
                    <a:lumMod val="50000"/>
                  </a:schemeClr>
                </a:solidFill>
                <a:latin typeface="+mj-ea"/>
                <a:ea typeface="+mj-ea"/>
              </a:rPr>
              <a:t>验。</a:t>
            </a:r>
            <a:endParaRPr lang="en-US" altLang="zh-CN" sz="1200" dirty="0" smtClean="0">
              <a:solidFill>
                <a:schemeClr val="bg1">
                  <a:lumMod val="50000"/>
                </a:schemeClr>
              </a:solidFill>
              <a:latin typeface="+mj-ea"/>
              <a:ea typeface="+mj-ea"/>
            </a:endParaRPr>
          </a:p>
          <a:p>
            <a:pPr marL="3033713" lvl="2" indent="-342900">
              <a:buClr>
                <a:srgbClr val="FF0000"/>
              </a:buClr>
              <a:buFont typeface="Wingdings" pitchFamily="2" charset="2"/>
              <a:buChar char="Ø"/>
            </a:pPr>
            <a:r>
              <a:rPr lang="en-US" sz="1200" dirty="0" smtClean="0"/>
              <a:t>21 Sep 2014 Training for Dalian Commodity exchange: An introduction to hedging in base metal markets + Option training</a:t>
            </a:r>
            <a:r>
              <a:rPr lang="zh-CN" altLang="en-US" sz="1200" dirty="0" smtClean="0"/>
              <a:t> </a:t>
            </a:r>
            <a:r>
              <a:rPr lang="en-US" altLang="zh-CN" sz="1200" dirty="0" smtClean="0">
                <a:solidFill>
                  <a:schemeClr val="bg1">
                    <a:lumMod val="50000"/>
                  </a:schemeClr>
                </a:solidFill>
                <a:latin typeface="+mj-ea"/>
                <a:ea typeface="+mj-ea"/>
              </a:rPr>
              <a:t>2014</a:t>
            </a:r>
            <a:r>
              <a:rPr lang="zh-CN" altLang="en-US" sz="1200" dirty="0" smtClean="0">
                <a:solidFill>
                  <a:schemeClr val="bg1">
                    <a:lumMod val="50000"/>
                  </a:schemeClr>
                </a:solidFill>
                <a:latin typeface="+mj-ea"/>
                <a:ea typeface="+mj-ea"/>
              </a:rPr>
              <a:t>年</a:t>
            </a:r>
            <a:r>
              <a:rPr lang="en-US" altLang="zh-CN" sz="1200" dirty="0" smtClean="0">
                <a:solidFill>
                  <a:schemeClr val="bg1">
                    <a:lumMod val="50000"/>
                  </a:schemeClr>
                </a:solidFill>
                <a:latin typeface="+mj-ea"/>
                <a:ea typeface="+mj-ea"/>
              </a:rPr>
              <a:t>9</a:t>
            </a:r>
            <a:r>
              <a:rPr lang="zh-CN" altLang="en-US" sz="1200" dirty="0" smtClean="0">
                <a:solidFill>
                  <a:schemeClr val="bg1">
                    <a:lumMod val="50000"/>
                  </a:schemeClr>
                </a:solidFill>
                <a:latin typeface="+mj-ea"/>
                <a:ea typeface="+mj-ea"/>
              </a:rPr>
              <a:t>月</a:t>
            </a:r>
            <a:r>
              <a:rPr lang="en-US" altLang="zh-CN" sz="1200" dirty="0" smtClean="0">
                <a:solidFill>
                  <a:schemeClr val="bg1">
                    <a:lumMod val="50000"/>
                  </a:schemeClr>
                </a:solidFill>
                <a:latin typeface="+mj-ea"/>
                <a:ea typeface="+mj-ea"/>
              </a:rPr>
              <a:t>21</a:t>
            </a:r>
            <a:r>
              <a:rPr lang="zh-CN" altLang="en-US" sz="1200" dirty="0" smtClean="0">
                <a:solidFill>
                  <a:schemeClr val="bg1">
                    <a:lumMod val="50000"/>
                  </a:schemeClr>
                </a:solidFill>
                <a:latin typeface="+mj-ea"/>
                <a:ea typeface="+mj-ea"/>
              </a:rPr>
              <a:t>日在大连商品交易所提供了基本金属套保</a:t>
            </a:r>
            <a:r>
              <a:rPr lang="en-US" altLang="zh-CN"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ea typeface="+mj-ea"/>
              </a:rPr>
              <a:t> 期权培</a:t>
            </a:r>
            <a:r>
              <a:rPr lang="zh-CN" altLang="en-US" sz="1200" dirty="0" smtClean="0">
                <a:solidFill>
                  <a:schemeClr val="bg1">
                    <a:lumMod val="50000"/>
                  </a:schemeClr>
                </a:solidFill>
                <a:latin typeface="+mj-ea"/>
                <a:ea typeface="+mj-ea"/>
              </a:rPr>
              <a:t>训。</a:t>
            </a:r>
            <a:endParaRPr lang="en-US" altLang="en-US" sz="1200" dirty="0" smtClean="0">
              <a:solidFill>
                <a:schemeClr val="bg1">
                  <a:lumMod val="50000"/>
                </a:schemeClr>
              </a:solidFill>
              <a:latin typeface="+mj-ea"/>
              <a:ea typeface="+mj-ea"/>
            </a:endParaRPr>
          </a:p>
          <a:p>
            <a:pPr marL="3033713" lvl="2" indent="-342900">
              <a:buClr>
                <a:srgbClr val="FF0000"/>
              </a:buClr>
              <a:buFont typeface="Wingdings" pitchFamily="2" charset="2"/>
              <a:buChar char="Ø"/>
            </a:pPr>
            <a:r>
              <a:rPr lang="en-US" sz="1200" dirty="0" smtClean="0"/>
              <a:t>15 Sep 2014 Training for Shanghai Futures Exchange: An introduction to hedging in base metal markets </a:t>
            </a:r>
            <a:r>
              <a:rPr lang="zh-CN" altLang="en-US" sz="1200" dirty="0" smtClean="0"/>
              <a:t> </a:t>
            </a:r>
            <a:r>
              <a:rPr lang="en-US" altLang="zh-CN" sz="1200" dirty="0" smtClean="0">
                <a:solidFill>
                  <a:schemeClr val="bg1">
                    <a:lumMod val="50000"/>
                  </a:schemeClr>
                </a:solidFill>
                <a:latin typeface="+mj-ea"/>
                <a:ea typeface="+mj-ea"/>
              </a:rPr>
              <a:t>2014</a:t>
            </a:r>
            <a:r>
              <a:rPr lang="zh-CN" altLang="en-US" sz="1200" dirty="0" smtClean="0">
                <a:solidFill>
                  <a:schemeClr val="bg1">
                    <a:lumMod val="50000"/>
                  </a:schemeClr>
                </a:solidFill>
                <a:latin typeface="+mj-ea"/>
                <a:ea typeface="+mj-ea"/>
              </a:rPr>
              <a:t>年</a:t>
            </a:r>
            <a:r>
              <a:rPr lang="en-US" altLang="zh-CN" sz="1200" dirty="0" smtClean="0">
                <a:solidFill>
                  <a:schemeClr val="bg1">
                    <a:lumMod val="50000"/>
                  </a:schemeClr>
                </a:solidFill>
                <a:latin typeface="+mj-ea"/>
                <a:ea typeface="+mj-ea"/>
              </a:rPr>
              <a:t>9</a:t>
            </a:r>
            <a:r>
              <a:rPr lang="zh-CN" altLang="en-US" sz="1200" dirty="0" smtClean="0">
                <a:solidFill>
                  <a:schemeClr val="bg1">
                    <a:lumMod val="50000"/>
                  </a:schemeClr>
                </a:solidFill>
                <a:latin typeface="+mj-ea"/>
                <a:ea typeface="+mj-ea"/>
              </a:rPr>
              <a:t>月</a:t>
            </a:r>
            <a:r>
              <a:rPr lang="en-US" altLang="zh-CN" sz="1200" dirty="0" smtClean="0">
                <a:solidFill>
                  <a:schemeClr val="bg1">
                    <a:lumMod val="50000"/>
                  </a:schemeClr>
                </a:solidFill>
                <a:latin typeface="+mj-ea"/>
                <a:ea typeface="+mj-ea"/>
              </a:rPr>
              <a:t>15</a:t>
            </a:r>
            <a:r>
              <a:rPr lang="zh-CN" altLang="en-US" sz="1200" dirty="0" smtClean="0">
                <a:solidFill>
                  <a:schemeClr val="bg1">
                    <a:lumMod val="50000"/>
                  </a:schemeClr>
                </a:solidFill>
                <a:latin typeface="+mj-ea"/>
                <a:ea typeface="+mj-ea"/>
              </a:rPr>
              <a:t>日在上海期货交易所介绍关于基本金属套保的经</a:t>
            </a:r>
            <a:r>
              <a:rPr lang="zh-CN" altLang="en-US" sz="1200" dirty="0" smtClean="0">
                <a:solidFill>
                  <a:schemeClr val="bg1">
                    <a:lumMod val="50000"/>
                  </a:schemeClr>
                </a:solidFill>
                <a:latin typeface="+mj-ea"/>
                <a:ea typeface="+mj-ea"/>
              </a:rPr>
              <a:t>验。</a:t>
            </a:r>
            <a:endParaRPr lang="en-US" altLang="zh-CN" sz="1200" dirty="0" smtClean="0">
              <a:solidFill>
                <a:schemeClr val="bg1">
                  <a:lumMod val="50000"/>
                </a:schemeClr>
              </a:solidFill>
              <a:latin typeface="+mj-ea"/>
              <a:ea typeface="+mj-ea"/>
            </a:endParaRPr>
          </a:p>
          <a:p>
            <a:pPr lvl="2" indent="346075">
              <a:spcBef>
                <a:spcPct val="50000"/>
              </a:spcBef>
              <a:buFont typeface="Arial" pitchFamily="34" charset="0"/>
              <a:buChar char="•"/>
            </a:pPr>
            <a:endParaRPr lang="en-US" altLang="zh-CN" sz="1600" dirty="0" smtClean="0">
              <a:ea typeface="宋体" pitchFamily="2" charset="-122"/>
              <a:cs typeface="Arial" pitchFamily="34" charset="0"/>
            </a:endParaRPr>
          </a:p>
        </p:txBody>
      </p:sp>
      <p:pic>
        <p:nvPicPr>
          <p:cNvPr id="4" name="hoverImg" descr="http://imgt4.bdstatic.com/it/u=2715254580,1484487448&amp;fm=23&amp;gp=0.jpg"/>
          <p:cNvPicPr/>
          <p:nvPr/>
        </p:nvPicPr>
        <p:blipFill>
          <a:blip r:embed="rId4" cstate="print"/>
          <a:srcRect/>
          <a:stretch>
            <a:fillRect/>
          </a:stretch>
        </p:blipFill>
        <p:spPr bwMode="auto">
          <a:xfrm>
            <a:off x="555872" y="3449621"/>
            <a:ext cx="1963972" cy="400106"/>
          </a:xfrm>
          <a:prstGeom prst="rect">
            <a:avLst/>
          </a:prstGeom>
          <a:noFill/>
          <a:ln w="9525">
            <a:noFill/>
            <a:miter lim="800000"/>
            <a:headEnd/>
            <a:tailEnd/>
          </a:ln>
        </p:spPr>
      </p:pic>
      <p:pic>
        <p:nvPicPr>
          <p:cNvPr id="5" name="Picture 4" descr="C:\Users\vli052614\Desktop\01300000110309122880044367146.jpg"/>
          <p:cNvPicPr/>
          <p:nvPr/>
        </p:nvPicPr>
        <p:blipFill>
          <a:blip r:embed="rId5" cstate="print"/>
          <a:srcRect/>
          <a:stretch>
            <a:fillRect/>
          </a:stretch>
        </p:blipFill>
        <p:spPr bwMode="auto">
          <a:xfrm>
            <a:off x="536523" y="5249161"/>
            <a:ext cx="1998861" cy="509865"/>
          </a:xfrm>
          <a:prstGeom prst="rect">
            <a:avLst/>
          </a:prstGeom>
          <a:noFill/>
          <a:ln w="9525">
            <a:noFill/>
            <a:miter lim="800000"/>
            <a:headEnd/>
            <a:tailEnd/>
          </a:ln>
        </p:spPr>
      </p:pic>
      <p:pic>
        <p:nvPicPr>
          <p:cNvPr id="6" name="Picture 5"/>
          <p:cNvPicPr/>
          <p:nvPr/>
        </p:nvPicPr>
        <p:blipFill>
          <a:blip r:embed="rId6" cstate="print"/>
          <a:srcRect/>
          <a:stretch>
            <a:fillRect/>
          </a:stretch>
        </p:blipFill>
        <p:spPr bwMode="auto">
          <a:xfrm>
            <a:off x="468235" y="3982182"/>
            <a:ext cx="1890503" cy="575657"/>
          </a:xfrm>
          <a:prstGeom prst="rect">
            <a:avLst/>
          </a:prstGeom>
          <a:noFill/>
          <a:ln w="9525">
            <a:noFill/>
            <a:miter lim="800000"/>
            <a:headEnd/>
            <a:tailEnd/>
          </a:ln>
        </p:spPr>
      </p:pic>
      <p:pic>
        <p:nvPicPr>
          <p:cNvPr id="11267" name="Picture 3"/>
          <p:cNvPicPr>
            <a:picLocks noChangeAspect="1" noChangeArrowheads="1"/>
          </p:cNvPicPr>
          <p:nvPr/>
        </p:nvPicPr>
        <p:blipFill>
          <a:blip r:embed="rId7" cstate="print"/>
          <a:srcRect/>
          <a:stretch>
            <a:fillRect/>
          </a:stretch>
        </p:blipFill>
        <p:spPr bwMode="auto">
          <a:xfrm>
            <a:off x="528208" y="4661944"/>
            <a:ext cx="2131868" cy="442888"/>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a:spLocks noChangeArrowheads="1"/>
          </p:cNvSpPr>
          <p:nvPr/>
        </p:nvSpPr>
        <p:spPr bwMode="auto">
          <a:xfrm>
            <a:off x="149224" y="25052"/>
            <a:ext cx="8994775" cy="835025"/>
          </a:xfrm>
          <a:prstGeom prst="rect">
            <a:avLst/>
          </a:prstGeom>
          <a:noFill/>
          <a:ln w="9525">
            <a:noFill/>
            <a:miter lim="800000"/>
            <a:headEnd/>
            <a:tailEnd/>
          </a:ln>
          <a:effectLst/>
        </p:spPr>
        <p:txBody>
          <a:bodyPr lIns="92075" tIns="46038" rIns="92075" bIns="46038" anchor="ctr"/>
          <a:lstStyle/>
          <a:p>
            <a:r>
              <a:rPr lang="en-US" altLang="zh-CN" b="1" cap="all" dirty="0" smtClean="0">
                <a:solidFill>
                  <a:srgbClr val="E60028"/>
                </a:solidFill>
                <a:latin typeface="+mj-lt"/>
                <a:ea typeface="宋体" pitchFamily="2" charset="-122"/>
                <a:cs typeface="Arial" pitchFamily="34" charset="0"/>
              </a:rPr>
              <a:t>11.</a:t>
            </a:r>
            <a:r>
              <a:rPr lang="zh-CN" altLang="en-US" b="1" cap="all" dirty="0" smtClean="0">
                <a:solidFill>
                  <a:srgbClr val="E60028"/>
                </a:solidFill>
                <a:latin typeface="+mj-lt"/>
                <a:ea typeface="宋体" pitchFamily="2" charset="-122"/>
                <a:cs typeface="Arial" pitchFamily="34" charset="0"/>
              </a:rPr>
              <a:t> </a:t>
            </a:r>
            <a:r>
              <a:rPr lang="en-US" altLang="zh-CN" b="1" cap="all" dirty="0" smtClean="0">
                <a:solidFill>
                  <a:srgbClr val="E60028"/>
                </a:solidFill>
                <a:latin typeface="+mj-lt"/>
                <a:ea typeface="宋体" pitchFamily="2" charset="-122"/>
                <a:cs typeface="Arial" pitchFamily="34" charset="0"/>
              </a:rPr>
              <a:t>SG can participate to the </a:t>
            </a:r>
            <a:r>
              <a:rPr lang="en-US" altLang="zh-CN" b="1" cap="all" dirty="0" err="1" smtClean="0">
                <a:solidFill>
                  <a:srgbClr val="E60028"/>
                </a:solidFill>
                <a:latin typeface="+mj-lt"/>
                <a:ea typeface="宋体" pitchFamily="2" charset="-122"/>
                <a:cs typeface="Arial" pitchFamily="34" charset="0"/>
              </a:rPr>
              <a:t>otc</a:t>
            </a:r>
            <a:r>
              <a:rPr lang="en-US" altLang="zh-CN" b="1" cap="all" dirty="0" smtClean="0">
                <a:solidFill>
                  <a:srgbClr val="E60028"/>
                </a:solidFill>
                <a:latin typeface="+mj-lt"/>
                <a:ea typeface="宋体" pitchFamily="2" charset="-122"/>
                <a:cs typeface="Arial" pitchFamily="34" charset="0"/>
              </a:rPr>
              <a:t> derivatives development in china</a:t>
            </a:r>
          </a:p>
          <a:p>
            <a:r>
              <a:rPr lang="zh-CN" altLang="en-US" b="1" cap="all" dirty="0" smtClean="0">
                <a:solidFill>
                  <a:srgbClr val="E60028"/>
                </a:solidFill>
                <a:latin typeface="+mj-lt"/>
                <a:ea typeface="宋体" pitchFamily="2" charset="-122"/>
                <a:cs typeface="Arial" pitchFamily="34" charset="0"/>
              </a:rPr>
              <a:t>法兴致力于参与中国场外衍生品市场的发展</a:t>
            </a:r>
            <a:endParaRPr lang="zh-CN" altLang="en-US" cap="all" dirty="0">
              <a:solidFill>
                <a:srgbClr val="E60028"/>
              </a:solidFill>
              <a:latin typeface="+mj-lt"/>
              <a:ea typeface="+mj-ea"/>
              <a:cs typeface="Arial" pitchFamily="34" charset="0"/>
            </a:endParaRPr>
          </a:p>
        </p:txBody>
      </p:sp>
      <p:sp>
        <p:nvSpPr>
          <p:cNvPr id="68" name="Text Box 3"/>
          <p:cNvSpPr txBox="1">
            <a:spLocks noChangeArrowheads="1"/>
          </p:cNvSpPr>
          <p:nvPr/>
        </p:nvSpPr>
        <p:spPr bwMode="auto">
          <a:xfrm>
            <a:off x="140677" y="831274"/>
            <a:ext cx="8862645" cy="5493812"/>
          </a:xfrm>
          <a:prstGeom prst="rect">
            <a:avLst/>
          </a:prstGeom>
          <a:noFill/>
          <a:ln w="9525">
            <a:noFill/>
            <a:miter lim="800000"/>
            <a:headEnd/>
            <a:tailEnd/>
          </a:ln>
          <a:effectLst/>
        </p:spPr>
        <p:txBody>
          <a:bodyPr wrap="square">
            <a:spAutoFit/>
          </a:bodyPr>
          <a:lstStyle/>
          <a:p>
            <a:pPr marL="0" lvl="1" indent="346075">
              <a:spcBef>
                <a:spcPct val="50000"/>
              </a:spcBef>
              <a:buFont typeface="Arial" pitchFamily="34" charset="0"/>
              <a:buChar char="•"/>
            </a:pPr>
            <a:r>
              <a:rPr lang="en-US" dirty="0" smtClean="0"/>
              <a:t>SG has the unique expertise on derivatives and can contribute to the sound development of OTC derivatives in China across several assets</a:t>
            </a:r>
          </a:p>
          <a:p>
            <a:pPr marL="400050" lvl="1" indent="-347472">
              <a:spcBef>
                <a:spcPct val="50000"/>
              </a:spcBef>
            </a:pPr>
            <a:r>
              <a:rPr lang="en-US" altLang="zh-CN" sz="1400" dirty="0" smtClean="0">
                <a:solidFill>
                  <a:schemeClr val="bg1">
                    <a:lumMod val="50000"/>
                  </a:schemeClr>
                </a:solidFill>
                <a:latin typeface="+mj-ea"/>
                <a:ea typeface="+mj-ea"/>
              </a:rPr>
              <a:t>	</a:t>
            </a:r>
            <a:r>
              <a:rPr lang="zh-CN" altLang="en-US" sz="1400" dirty="0" smtClean="0">
                <a:solidFill>
                  <a:schemeClr val="bg1">
                    <a:lumMod val="50000"/>
                  </a:schemeClr>
                </a:solidFill>
                <a:latin typeface="+mj-ea"/>
                <a:ea typeface="+mj-ea"/>
              </a:rPr>
              <a:t>法兴拥有衍生品方面的专才，可以为中国场外多种资产衍生品的发展做出贡献</a:t>
            </a:r>
            <a:endParaRPr lang="en-US" altLang="zh-CN" sz="1400" dirty="0" smtClean="0">
              <a:solidFill>
                <a:schemeClr val="bg1">
                  <a:lumMod val="50000"/>
                </a:schemeClr>
              </a:solidFill>
              <a:latin typeface="+mj-ea"/>
              <a:ea typeface="+mj-ea"/>
            </a:endParaRPr>
          </a:p>
          <a:p>
            <a:pPr lvl="1" indent="346075">
              <a:spcBef>
                <a:spcPct val="50000"/>
              </a:spcBef>
              <a:buFont typeface="Arial" pitchFamily="34" charset="0"/>
              <a:buChar char="•"/>
            </a:pPr>
            <a:r>
              <a:rPr lang="en-US" sz="1400" dirty="0" smtClean="0"/>
              <a:t>Global and cross-asset derivatives Risk Management expertise</a:t>
            </a:r>
          </a:p>
          <a:p>
            <a:pPr lvl="1" indent="346075">
              <a:spcBef>
                <a:spcPct val="50000"/>
              </a:spcBef>
              <a:buFont typeface="Arial" pitchFamily="34" charset="0"/>
              <a:buChar char="•"/>
            </a:pPr>
            <a:r>
              <a:rPr lang="en-US" sz="1400" dirty="0" smtClean="0"/>
              <a:t>Experience of several listed/OTC market take-off in Asia-Pacific and worldwide</a:t>
            </a:r>
          </a:p>
          <a:p>
            <a:pPr lvl="1" indent="346075">
              <a:spcBef>
                <a:spcPct val="50000"/>
              </a:spcBef>
              <a:buFont typeface="Arial" pitchFamily="34" charset="0"/>
              <a:buChar char="•"/>
            </a:pPr>
            <a:r>
              <a:rPr lang="en-US" sz="1400" dirty="0" smtClean="0"/>
              <a:t>Worldwide access and cross-asset research</a:t>
            </a:r>
          </a:p>
          <a:p>
            <a:pPr marL="400050" indent="-347472">
              <a:spcBef>
                <a:spcPct val="50000"/>
              </a:spcBef>
              <a:buFont typeface="Arial" pitchFamily="34" charset="0"/>
              <a:buChar char="•"/>
            </a:pPr>
            <a:r>
              <a:rPr lang="en-US" dirty="0" smtClean="0"/>
              <a:t>SG has a local strong commitment </a:t>
            </a:r>
            <a:r>
              <a:rPr lang="en-US" altLang="zh-CN" dirty="0" smtClean="0"/>
              <a:t>+</a:t>
            </a:r>
            <a:r>
              <a:rPr lang="zh-CN" altLang="en-US" dirty="0" smtClean="0"/>
              <a:t> </a:t>
            </a:r>
            <a:r>
              <a:rPr lang="en-US" dirty="0" smtClean="0"/>
              <a:t>30 years in derivatives + 25 years presence in Asia</a:t>
            </a:r>
          </a:p>
          <a:p>
            <a:pPr marL="400050" indent="-347472">
              <a:spcBef>
                <a:spcPct val="50000"/>
              </a:spcBef>
            </a:pPr>
            <a:r>
              <a:rPr lang="en-US" altLang="zh-CN" sz="1400" dirty="0" smtClean="0">
                <a:solidFill>
                  <a:schemeClr val="bg1">
                    <a:lumMod val="50000"/>
                  </a:schemeClr>
                </a:solidFill>
                <a:latin typeface="+mn-ea"/>
              </a:rPr>
              <a:t>	</a:t>
            </a:r>
            <a:r>
              <a:rPr lang="zh-CN" altLang="en-US" sz="1400" dirty="0" smtClean="0">
                <a:solidFill>
                  <a:schemeClr val="bg1">
                    <a:lumMod val="50000"/>
                  </a:schemeClr>
                </a:solidFill>
                <a:latin typeface="+mn-ea"/>
              </a:rPr>
              <a:t>法兴对中国的强力承诺 </a:t>
            </a:r>
            <a:r>
              <a:rPr lang="en-US" altLang="zh-CN" sz="1400" dirty="0" smtClean="0">
                <a:solidFill>
                  <a:schemeClr val="bg1">
                    <a:lumMod val="50000"/>
                  </a:schemeClr>
                </a:solidFill>
                <a:latin typeface="+mn-ea"/>
              </a:rPr>
              <a:t>+ 30</a:t>
            </a:r>
            <a:r>
              <a:rPr lang="zh-CN" altLang="en-US" sz="1400" dirty="0" smtClean="0">
                <a:solidFill>
                  <a:schemeClr val="bg1">
                    <a:lumMod val="50000"/>
                  </a:schemeClr>
                </a:solidFill>
                <a:latin typeface="+mn-ea"/>
              </a:rPr>
              <a:t>年衍生品经验 </a:t>
            </a:r>
            <a:r>
              <a:rPr lang="en-US" altLang="zh-CN" sz="1400" dirty="0" smtClean="0">
                <a:solidFill>
                  <a:schemeClr val="bg1">
                    <a:lumMod val="50000"/>
                  </a:schemeClr>
                </a:solidFill>
                <a:latin typeface="+mn-ea"/>
              </a:rPr>
              <a:t>+ 25</a:t>
            </a:r>
            <a:r>
              <a:rPr lang="zh-CN" altLang="en-US" sz="1400" dirty="0" smtClean="0">
                <a:solidFill>
                  <a:schemeClr val="bg1">
                    <a:lumMod val="50000"/>
                  </a:schemeClr>
                </a:solidFill>
                <a:latin typeface="+mn-ea"/>
              </a:rPr>
              <a:t>年在亚洲的业务覆盖</a:t>
            </a:r>
            <a:endParaRPr lang="en-US" altLang="en-US" sz="1400" dirty="0" smtClean="0">
              <a:solidFill>
                <a:schemeClr val="bg1">
                  <a:lumMod val="50000"/>
                </a:schemeClr>
              </a:solidFill>
              <a:latin typeface="+mn-ea"/>
            </a:endParaRPr>
          </a:p>
          <a:p>
            <a:pPr lvl="1" indent="346075">
              <a:spcBef>
                <a:spcPct val="50000"/>
              </a:spcBef>
              <a:buFont typeface="Arial" pitchFamily="34" charset="0"/>
              <a:buChar char="•"/>
            </a:pPr>
            <a:r>
              <a:rPr lang="en-US" sz="1400" dirty="0" smtClean="0"/>
              <a:t>SG capitalistic presence in China through SG (China) Ltd, Leasing, Equipment Finance and Fortune</a:t>
            </a:r>
          </a:p>
          <a:p>
            <a:pPr lvl="1" indent="346075">
              <a:spcBef>
                <a:spcPct val="50000"/>
              </a:spcBef>
              <a:buFont typeface="Arial" pitchFamily="34" charset="0"/>
              <a:buChar char="•"/>
            </a:pPr>
            <a:r>
              <a:rPr lang="en-US" sz="1400" dirty="0" smtClean="0"/>
              <a:t>Local Regulators cooperation</a:t>
            </a:r>
          </a:p>
          <a:p>
            <a:pPr lvl="1" indent="346075">
              <a:spcBef>
                <a:spcPct val="50000"/>
              </a:spcBef>
              <a:buFont typeface="Arial" pitchFamily="34" charset="0"/>
              <a:buChar char="•"/>
            </a:pPr>
            <a:r>
              <a:rPr lang="en-US" sz="1400" dirty="0" smtClean="0"/>
              <a:t>Local training on OTC pricing and risk management</a:t>
            </a:r>
          </a:p>
          <a:p>
            <a:pPr lvl="1" indent="346075">
              <a:spcBef>
                <a:spcPct val="50000"/>
              </a:spcBef>
              <a:buFont typeface="Arial" pitchFamily="34" charset="0"/>
              <a:buChar char="•"/>
            </a:pPr>
            <a:r>
              <a:rPr lang="en-US" sz="1400" dirty="0" smtClean="0"/>
              <a:t>Development of local Global Markets teams in Shanghai and Beijing</a:t>
            </a:r>
          </a:p>
          <a:p>
            <a:pPr lvl="1" indent="346075">
              <a:spcBef>
                <a:spcPct val="50000"/>
              </a:spcBef>
              <a:buFont typeface="Arial" pitchFamily="34" charset="0"/>
              <a:buChar char="•"/>
            </a:pPr>
            <a:endParaRPr lang="en-US" sz="1400" dirty="0" smtClean="0"/>
          </a:p>
          <a:p>
            <a:pPr lvl="1" indent="346075" algn="ctr"/>
            <a:r>
              <a:rPr lang="en-US" sz="2000" dirty="0" smtClean="0"/>
              <a:t>SG can participate to the safe opening and sound development </a:t>
            </a:r>
          </a:p>
          <a:p>
            <a:pPr lvl="1" indent="346075" algn="ctr"/>
            <a:r>
              <a:rPr lang="en-US" sz="2000" dirty="0" smtClean="0"/>
              <a:t>of the OTC derivatives</a:t>
            </a:r>
            <a:r>
              <a:rPr lang="zh-CN" altLang="en-US" sz="2000" dirty="0" smtClean="0"/>
              <a:t> </a:t>
            </a:r>
            <a:r>
              <a:rPr lang="en-US" sz="2000" dirty="0" smtClean="0"/>
              <a:t>market</a:t>
            </a:r>
          </a:p>
          <a:p>
            <a:pPr lvl="1" indent="346075" algn="ctr"/>
            <a:r>
              <a:rPr lang="en-US" altLang="zh-CN" sz="2000" dirty="0" smtClean="0"/>
              <a:t>if SG can access to listed derivatives market in China</a:t>
            </a: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28" y="451261"/>
            <a:ext cx="8305433" cy="288000"/>
          </a:xfrm>
        </p:spPr>
        <p:txBody>
          <a:bodyPr/>
          <a:lstStyle/>
          <a:p>
            <a:r>
              <a:rPr lang="en-US" altLang="zh-CN" sz="2000" b="1" dirty="0" smtClean="0">
                <a:latin typeface="+mj-lt"/>
                <a:ea typeface="宋体" pitchFamily="2" charset="-122"/>
              </a:rPr>
              <a:t>12. Why derivatives are important to one </a:t>
            </a:r>
            <a:r>
              <a:rPr lang="en-US" altLang="zh-CN" sz="2000" b="1" dirty="0" err="1" smtClean="0">
                <a:latin typeface="+mj-lt"/>
                <a:ea typeface="宋体" pitchFamily="2" charset="-122"/>
              </a:rPr>
              <a:t>belf</a:t>
            </a:r>
            <a:r>
              <a:rPr lang="en-US" altLang="zh-CN" sz="2000" b="1" dirty="0" smtClean="0">
                <a:latin typeface="+mj-lt"/>
                <a:ea typeface="宋体" pitchFamily="2" charset="-122"/>
              </a:rPr>
              <a:t> one road</a:t>
            </a:r>
            <a:r>
              <a:rPr lang="en-US" altLang="zh-CN" sz="2000" b="1" dirty="0" smtClean="0">
                <a:latin typeface="+mj-lt"/>
                <a:ea typeface="宋体" pitchFamily="2" charset="-122"/>
              </a:rPr>
              <a:t/>
            </a:r>
            <a:br>
              <a:rPr lang="en-US" altLang="zh-CN" sz="2000" b="1" dirty="0" smtClean="0">
                <a:latin typeface="+mj-lt"/>
                <a:ea typeface="宋体" pitchFamily="2" charset="-122"/>
              </a:rPr>
            </a:br>
            <a:r>
              <a:rPr lang="zh-CN" altLang="en-US" sz="2000" b="1" dirty="0" smtClean="0">
                <a:latin typeface="+mj-lt"/>
                <a:ea typeface="宋体" pitchFamily="2" charset="-122"/>
              </a:rPr>
              <a:t>衍生品对“一带一路” 发挥的作用</a:t>
            </a:r>
            <a:endParaRPr lang="en-US" altLang="zh-CN" sz="2000" b="1" dirty="0">
              <a:latin typeface="+mj-lt"/>
              <a:ea typeface="宋体" pitchFamily="2" charset="-122"/>
            </a:endParaRPr>
          </a:p>
        </p:txBody>
      </p:sp>
      <p:sp>
        <p:nvSpPr>
          <p:cNvPr id="3076" name="Rectangle 4"/>
          <p:cNvSpPr>
            <a:spLocks noChangeArrowheads="1"/>
          </p:cNvSpPr>
          <p:nvPr/>
        </p:nvSpPr>
        <p:spPr bwMode="auto">
          <a:xfrm>
            <a:off x="323850" y="931653"/>
            <a:ext cx="8220075" cy="50364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5750" marR="0" lvl="0" indent="-285750" fontAlgn="base">
              <a:lnSpc>
                <a:spcPct val="100000"/>
              </a:lnSpc>
              <a:spcBef>
                <a:spcPct val="0"/>
              </a:spcBef>
              <a:spcAft>
                <a:spcPct val="0"/>
              </a:spcAft>
              <a:buClr>
                <a:srgbClr val="FF0000"/>
              </a:buClr>
              <a:buSzTx/>
              <a:buFont typeface="Wingdings" pitchFamily="2" charset="2"/>
              <a:buChar char="Ø"/>
              <a:tabLst/>
            </a:pPr>
            <a:r>
              <a:rPr lang="en-US" sz="1600" dirty="0" smtClean="0"/>
              <a:t>Locally and globally support Chinese </a:t>
            </a:r>
            <a:r>
              <a:rPr lang="en-US" sz="1600" dirty="0" err="1" smtClean="0"/>
              <a:t>Corporates</a:t>
            </a:r>
            <a:r>
              <a:rPr lang="en-US" sz="1600" dirty="0" smtClean="0"/>
              <a:t> and cooperate with Chinese and International Financial Institutions to develop exchanges between China, Asia, Europe, Middle-East  and Africa and propose innovative financing and investment solutions.</a:t>
            </a:r>
          </a:p>
          <a:p>
            <a:pPr marL="285750" indent="-285750" fontAlgn="base">
              <a:spcBef>
                <a:spcPct val="0"/>
              </a:spcBef>
              <a:spcAft>
                <a:spcPct val="0"/>
              </a:spcAft>
            </a:pPr>
            <a:r>
              <a:rPr lang="en-US" altLang="zh-CN" sz="1200" dirty="0" smtClean="0">
                <a:solidFill>
                  <a:schemeClr val="bg1">
                    <a:lumMod val="50000"/>
                  </a:schemeClr>
                </a:solidFill>
                <a:latin typeface="+mj-ea"/>
              </a:rPr>
              <a:t>	</a:t>
            </a:r>
            <a:r>
              <a:rPr lang="zh-CN" altLang="en-US" sz="1200" dirty="0" smtClean="0">
                <a:solidFill>
                  <a:schemeClr val="bg1">
                    <a:lumMod val="50000"/>
                  </a:schemeClr>
                </a:solidFill>
                <a:latin typeface="+mj-ea"/>
              </a:rPr>
              <a:t>支持中国的企业，与中国和国际金融机构合作，共同开发中国，亚洲，欧洲，中东和非洲之间的往来，并提出创新的融资和投资解决方案。</a:t>
            </a:r>
            <a:endParaRPr lang="en-US" altLang="en-US" sz="1200" dirty="0" smtClean="0">
              <a:solidFill>
                <a:schemeClr val="bg1">
                  <a:lumMod val="50000"/>
                </a:schemeClr>
              </a:solidFill>
              <a:latin typeface="+mj-ea"/>
            </a:endParaRPr>
          </a:p>
          <a:p>
            <a:pPr marL="285750" marR="0" lvl="0" indent="-285750" fontAlgn="base">
              <a:lnSpc>
                <a:spcPct val="100000"/>
              </a:lnSpc>
              <a:spcBef>
                <a:spcPct val="0"/>
              </a:spcBef>
              <a:spcAft>
                <a:spcPct val="0"/>
              </a:spcAft>
              <a:buClrTx/>
              <a:buSzTx/>
              <a:buFont typeface="Arial" pitchFamily="34" charset="0"/>
              <a:buChar char="•"/>
              <a:tabLst/>
            </a:pPr>
            <a:endParaRPr lang="en-US" sz="1600" dirty="0" smtClean="0"/>
          </a:p>
          <a:p>
            <a:pPr marL="285750" marR="0" lvl="0" indent="-285750" fontAlgn="base">
              <a:lnSpc>
                <a:spcPct val="100000"/>
              </a:lnSpc>
              <a:spcBef>
                <a:spcPct val="0"/>
              </a:spcBef>
              <a:spcAft>
                <a:spcPct val="0"/>
              </a:spcAft>
              <a:buClr>
                <a:srgbClr val="FF0000"/>
              </a:buClr>
              <a:buSzTx/>
              <a:buFont typeface="Wingdings" pitchFamily="2" charset="2"/>
              <a:buChar char="Ø"/>
              <a:tabLst/>
            </a:pPr>
            <a:r>
              <a:rPr lang="en-US" sz="1600" dirty="0" smtClean="0"/>
              <a:t>Bring our global Derivatives expertise in Shanghai Financial Center to participate to the development of the RMB domestic market and RMB internationalization, helping indirectly to fund the development.</a:t>
            </a:r>
          </a:p>
          <a:p>
            <a:pPr marL="285750" indent="-285750" fontAlgn="base">
              <a:spcBef>
                <a:spcPct val="0"/>
              </a:spcBef>
              <a:spcAft>
                <a:spcPct val="0"/>
              </a:spcAft>
            </a:pPr>
            <a:r>
              <a:rPr lang="en-US" altLang="zh-CN" sz="1200" dirty="0" smtClean="0">
                <a:solidFill>
                  <a:schemeClr val="bg1">
                    <a:lumMod val="50000"/>
                  </a:schemeClr>
                </a:solidFill>
                <a:latin typeface="+mj-ea"/>
              </a:rPr>
              <a:t>	</a:t>
            </a:r>
            <a:r>
              <a:rPr lang="zh-CN" altLang="en-US" sz="1200" dirty="0" smtClean="0">
                <a:solidFill>
                  <a:schemeClr val="bg1">
                    <a:lumMod val="50000"/>
                  </a:schemeClr>
                </a:solidFill>
                <a:latin typeface="+mj-ea"/>
              </a:rPr>
              <a:t>将我行全球衍生品的专业知识带到上海国际金融中心，参与人民币国内市场的建设和人民币国际化，间接地为“一带一路”发展提供金融支持。</a:t>
            </a:r>
            <a:endParaRPr lang="en-US" altLang="zh-CN" sz="1200" dirty="0" smtClean="0">
              <a:solidFill>
                <a:schemeClr val="bg1">
                  <a:lumMod val="50000"/>
                </a:schemeClr>
              </a:solidFill>
              <a:latin typeface="+mj-ea"/>
            </a:endParaRPr>
          </a:p>
          <a:p>
            <a:pPr marL="285750" indent="-285750" fontAlgn="base">
              <a:spcBef>
                <a:spcPct val="0"/>
              </a:spcBef>
              <a:spcAft>
                <a:spcPct val="0"/>
              </a:spcAft>
            </a:pPr>
            <a:endParaRPr lang="en-US" sz="1200" dirty="0" smtClean="0">
              <a:solidFill>
                <a:schemeClr val="bg1">
                  <a:lumMod val="50000"/>
                </a:schemeClr>
              </a:solidFill>
              <a:latin typeface="+mj-ea"/>
            </a:endParaRPr>
          </a:p>
          <a:p>
            <a:pPr marL="285750" indent="-285750">
              <a:buClr>
                <a:srgbClr val="FF0000"/>
              </a:buClr>
              <a:buFont typeface="Wingdings" pitchFamily="2" charset="2"/>
              <a:buChar char="Ø"/>
            </a:pPr>
            <a:r>
              <a:rPr lang="en-US" sz="1600" dirty="0" smtClean="0"/>
              <a:t>Participate to bring Shanghai financial markets platform in line with the economic capacity of China, i.e., the 2</a:t>
            </a:r>
            <a:r>
              <a:rPr lang="en-US" sz="1600" baseline="30000" dirty="0" smtClean="0"/>
              <a:t>nd</a:t>
            </a:r>
            <a:r>
              <a:rPr lang="en-US" sz="1600" dirty="0" smtClean="0"/>
              <a:t> market in the world, by bringing a global OTC derivatives expertise in local liquid market, by bringing risk management best practices in China to secure a sustainable development.</a:t>
            </a:r>
          </a:p>
          <a:p>
            <a:pPr marL="285750" lvl="0" indent="-285750"/>
            <a:r>
              <a:rPr lang="en-US" altLang="zh-CN" sz="1200" dirty="0" smtClean="0">
                <a:solidFill>
                  <a:schemeClr val="bg1">
                    <a:lumMod val="50000"/>
                  </a:schemeClr>
                </a:solidFill>
                <a:latin typeface="+mj-ea"/>
              </a:rPr>
              <a:t>	</a:t>
            </a:r>
            <a:r>
              <a:rPr lang="zh-CN" altLang="en-US" sz="1200" dirty="0" smtClean="0">
                <a:solidFill>
                  <a:schemeClr val="bg1">
                    <a:lumMod val="50000"/>
                  </a:schemeClr>
                </a:solidFill>
                <a:latin typeface="+mj-ea"/>
              </a:rPr>
              <a:t>参与建设与中国经济能力（世界第二大经济体）相匹配的的上海金融市场平台，将我行的全球衍生产品市场的专业知识和产品带到国内金融市场并提供相应的流动性，通过将风险管理方面的最佳实践带到中国来确保市场可持续的发展。</a:t>
            </a:r>
            <a:endParaRPr lang="en-US" altLang="en-US" sz="1200" dirty="0" smtClean="0">
              <a:solidFill>
                <a:schemeClr val="bg1">
                  <a:lumMod val="50000"/>
                </a:schemeClr>
              </a:solidFill>
              <a:latin typeface="+mj-ea"/>
            </a:endParaRPr>
          </a:p>
          <a:p>
            <a:pPr marL="285750" indent="-285750" fontAlgn="base">
              <a:spcBef>
                <a:spcPct val="0"/>
              </a:spcBef>
              <a:spcAft>
                <a:spcPct val="0"/>
              </a:spcAft>
            </a:pPr>
            <a:endParaRPr lang="en-US" sz="1200" dirty="0" smtClean="0">
              <a:solidFill>
                <a:schemeClr val="bg1">
                  <a:lumMod val="50000"/>
                </a:schemeClr>
              </a:solidFill>
              <a:latin typeface="+mj-ea"/>
              <a:ea typeface="+mj-ea"/>
            </a:endParaRPr>
          </a:p>
          <a:p>
            <a:pPr marL="285750" indent="-285750" fontAlgn="base">
              <a:spcBef>
                <a:spcPct val="0"/>
              </a:spcBef>
              <a:spcAft>
                <a:spcPct val="0"/>
              </a:spcAft>
            </a:pPr>
            <a:endParaRPr lang="en-US" sz="1200" dirty="0" smtClean="0">
              <a:solidFill>
                <a:schemeClr val="bg1">
                  <a:lumMod val="50000"/>
                </a:schemeClr>
              </a:solidFill>
              <a:latin typeface="+mj-ea"/>
              <a:ea typeface="+mj-ea"/>
            </a:endParaRPr>
          </a:p>
          <a:p>
            <a:pPr marL="285750" indent="-285750" fontAlgn="base">
              <a:spcBef>
                <a:spcPct val="0"/>
              </a:spcBef>
              <a:spcAft>
                <a:spcPct val="0"/>
              </a:spcAft>
            </a:pPr>
            <a:endParaRPr lang="en-US" sz="1200" dirty="0" smtClean="0">
              <a:latin typeface="+mj-ea"/>
              <a:ea typeface="+mj-ea"/>
            </a:endParaRPr>
          </a:p>
        </p:txBody>
      </p:sp>
      <p:sp>
        <p:nvSpPr>
          <p:cNvPr id="4" name="Date Placeholder 3"/>
          <p:cNvSpPr txBox="1">
            <a:spLocks/>
          </p:cNvSpPr>
          <p:nvPr/>
        </p:nvSpPr>
        <p:spPr>
          <a:xfrm>
            <a:off x="6772388" y="6507984"/>
            <a:ext cx="1814400" cy="216000"/>
          </a:xfrm>
          <a:prstGeom prst="rect">
            <a:avLst/>
          </a:prstGeom>
          <a:solidFill>
            <a:schemeClr val="bg1"/>
          </a:solidFill>
        </p:spPr>
        <p:txBody>
          <a:bodyPr vert="horz" lIns="0" tIns="0" rIns="0" bIns="0" rtlCol="0" anchor="t"/>
          <a:lstStyle>
            <a:lvl1pPr algn="r">
              <a:defRPr sz="800">
                <a:solidFill>
                  <a:schemeClr val="tx1"/>
                </a:solidFill>
                <a:latin typeface="Arial" pitchFamily="34" charset="0"/>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28</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/0</a:t>
            </a: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5</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/2015</a:t>
            </a:r>
            <a:endParaRPr kumimoji="0" lang="en-GB" sz="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28" y="477139"/>
            <a:ext cx="8305433" cy="288000"/>
          </a:xfrm>
        </p:spPr>
        <p:txBody>
          <a:bodyPr/>
          <a:lstStyle/>
          <a:p>
            <a:r>
              <a:rPr lang="en-US" altLang="zh-CN" sz="1800" b="1" dirty="0" smtClean="0">
                <a:latin typeface="+mj-lt"/>
                <a:ea typeface="宋体" pitchFamily="2" charset="-122"/>
              </a:rPr>
              <a:t>13. </a:t>
            </a:r>
            <a:r>
              <a:rPr lang="en-US" altLang="zh-CN" sz="1800" b="1" dirty="0" smtClean="0">
                <a:ea typeface="宋体" pitchFamily="2" charset="-122"/>
              </a:rPr>
              <a:t>Well </a:t>
            </a:r>
            <a:r>
              <a:rPr lang="en-US" altLang="zh-CN" sz="1800" b="1" dirty="0" smtClean="0">
                <a:ea typeface="宋体" pitchFamily="2" charset="-122"/>
              </a:rPr>
              <a:t>managed, derivatives contribute positively to the global economy by securing the cash flows</a:t>
            </a:r>
            <a:r>
              <a:rPr lang="en-US" altLang="zh-CN" sz="1800" b="1" dirty="0" smtClean="0">
                <a:latin typeface="+mj-lt"/>
                <a:ea typeface="宋体" pitchFamily="2" charset="-122"/>
              </a:rPr>
              <a:t/>
            </a:r>
            <a:br>
              <a:rPr lang="en-US" altLang="zh-CN" sz="1800" b="1" dirty="0" smtClean="0">
                <a:latin typeface="+mj-lt"/>
                <a:ea typeface="宋体" pitchFamily="2" charset="-122"/>
              </a:rPr>
            </a:br>
            <a:r>
              <a:rPr lang="zh-CN" altLang="en-US" sz="1800" b="1" dirty="0" smtClean="0">
                <a:latin typeface="+mj-lt"/>
                <a:ea typeface="宋体" pitchFamily="2" charset="-122"/>
              </a:rPr>
              <a:t>衍生</a:t>
            </a:r>
            <a:r>
              <a:rPr lang="zh-CN" altLang="en-US" sz="1800" b="1" dirty="0" smtClean="0">
                <a:latin typeface="+mj-lt"/>
                <a:ea typeface="宋体" pitchFamily="2" charset="-122"/>
              </a:rPr>
              <a:t>品对全球经</a:t>
            </a:r>
            <a:r>
              <a:rPr lang="zh-CN" altLang="en-US" sz="1800" b="1" dirty="0" smtClean="0">
                <a:latin typeface="+mj-lt"/>
                <a:ea typeface="宋体" pitchFamily="2" charset="-122"/>
              </a:rPr>
              <a:t>济的贡献</a:t>
            </a:r>
            <a:endParaRPr lang="en-US" altLang="zh-CN" sz="1800" b="1" dirty="0">
              <a:latin typeface="+mj-lt"/>
              <a:ea typeface="宋体" pitchFamily="2" charset="-122"/>
            </a:endParaRPr>
          </a:p>
        </p:txBody>
      </p:sp>
      <p:sp>
        <p:nvSpPr>
          <p:cNvPr id="4" name="Date Placeholder 3"/>
          <p:cNvSpPr txBox="1">
            <a:spLocks/>
          </p:cNvSpPr>
          <p:nvPr/>
        </p:nvSpPr>
        <p:spPr>
          <a:xfrm>
            <a:off x="6772388" y="6507984"/>
            <a:ext cx="1814400" cy="216000"/>
          </a:xfrm>
          <a:prstGeom prst="rect">
            <a:avLst/>
          </a:prstGeom>
          <a:solidFill>
            <a:schemeClr val="bg1"/>
          </a:solidFill>
        </p:spPr>
        <p:txBody>
          <a:bodyPr vert="horz" lIns="0" tIns="0" rIns="0" bIns="0" rtlCol="0" anchor="t"/>
          <a:lstStyle>
            <a:lvl1pPr algn="r">
              <a:defRPr sz="800">
                <a:solidFill>
                  <a:schemeClr val="tx1"/>
                </a:solidFill>
                <a:latin typeface="Arial" pitchFamily="34" charset="0"/>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28</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/0</a:t>
            </a: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5</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/2015</a:t>
            </a:r>
            <a:endParaRPr kumimoji="0" lang="en-GB" sz="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5" name="Rectangle 4"/>
          <p:cNvSpPr>
            <a:spLocks noChangeArrowheads="1"/>
          </p:cNvSpPr>
          <p:nvPr/>
        </p:nvSpPr>
        <p:spPr bwMode="auto">
          <a:xfrm>
            <a:off x="333086" y="1061778"/>
            <a:ext cx="8220075"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5750" marR="0" lvl="0" indent="-285750" fontAlgn="base">
              <a:lnSpc>
                <a:spcPct val="100000"/>
              </a:lnSpc>
              <a:spcBef>
                <a:spcPct val="0"/>
              </a:spcBef>
              <a:spcAft>
                <a:spcPct val="0"/>
              </a:spcAft>
              <a:buClr>
                <a:srgbClr val="FF0000"/>
              </a:buClr>
              <a:buSzTx/>
              <a:buFont typeface="Wingdings" pitchFamily="2" charset="2"/>
              <a:buChar char="Ø"/>
              <a:tabLst/>
            </a:pPr>
            <a:r>
              <a:rPr lang="en-US" sz="1600" dirty="0" smtClean="0"/>
              <a:t>One Belt One Road is firstly about infrastructure in emerging countries and secondly about developing commercial flows between East and </a:t>
            </a:r>
            <a:r>
              <a:rPr lang="en-US" sz="1600" dirty="0" smtClean="0"/>
              <a:t>West </a:t>
            </a:r>
            <a:r>
              <a:rPr lang="zh-CN" altLang="en-US" sz="1200" dirty="0" smtClean="0">
                <a:solidFill>
                  <a:schemeClr val="bg1">
                    <a:lumMod val="50000"/>
                  </a:schemeClr>
                </a:solidFill>
                <a:latin typeface="+mj-ea"/>
              </a:rPr>
              <a:t>“一带一路</a:t>
            </a:r>
            <a:r>
              <a:rPr lang="zh-CN" altLang="en-US" sz="1200" dirty="0" smtClean="0">
                <a:solidFill>
                  <a:schemeClr val="bg1">
                    <a:lumMod val="50000"/>
                  </a:schemeClr>
                </a:solidFill>
                <a:latin typeface="+mj-ea"/>
              </a:rPr>
              <a:t>”第一阶段是要在新</a:t>
            </a:r>
            <a:r>
              <a:rPr lang="zh-CN" altLang="en-US" sz="1200" dirty="0" smtClean="0">
                <a:solidFill>
                  <a:schemeClr val="bg1">
                    <a:lumMod val="50000"/>
                  </a:schemeClr>
                </a:solidFill>
                <a:latin typeface="+mj-ea"/>
              </a:rPr>
              <a:t>兴国家建设基础设</a:t>
            </a:r>
            <a:r>
              <a:rPr lang="zh-CN" altLang="en-US" sz="1200" dirty="0" smtClean="0">
                <a:solidFill>
                  <a:schemeClr val="bg1">
                    <a:lumMod val="50000"/>
                  </a:schemeClr>
                </a:solidFill>
                <a:latin typeface="+mj-ea"/>
              </a:rPr>
              <a:t>施，第二阶段是要发</a:t>
            </a:r>
            <a:r>
              <a:rPr lang="zh-CN" altLang="en-US" sz="1200" dirty="0" smtClean="0">
                <a:solidFill>
                  <a:schemeClr val="bg1">
                    <a:lumMod val="50000"/>
                  </a:schemeClr>
                </a:solidFill>
                <a:latin typeface="+mj-ea"/>
              </a:rPr>
              <a:t>展东方和西方之间</a:t>
            </a:r>
            <a:r>
              <a:rPr lang="zh-CN" altLang="en-US" sz="1200" dirty="0" smtClean="0">
                <a:solidFill>
                  <a:schemeClr val="bg1">
                    <a:lumMod val="50000"/>
                  </a:schemeClr>
                </a:solidFill>
                <a:latin typeface="+mj-ea"/>
              </a:rPr>
              <a:t>的金融贯通</a:t>
            </a:r>
            <a:endParaRPr lang="en-US" altLang="en-US" sz="1200" dirty="0" smtClean="0">
              <a:solidFill>
                <a:schemeClr val="bg1">
                  <a:lumMod val="50000"/>
                </a:schemeClr>
              </a:solidFill>
              <a:latin typeface="+mj-ea"/>
            </a:endParaRPr>
          </a:p>
          <a:p>
            <a:pPr marL="285750" marR="0" lvl="0" indent="-285750" fontAlgn="base">
              <a:lnSpc>
                <a:spcPct val="100000"/>
              </a:lnSpc>
              <a:spcBef>
                <a:spcPct val="0"/>
              </a:spcBef>
              <a:spcAft>
                <a:spcPct val="0"/>
              </a:spcAft>
              <a:buClrTx/>
              <a:buSzTx/>
              <a:buFont typeface="Arial" pitchFamily="34" charset="0"/>
              <a:buChar char="•"/>
              <a:tabLst/>
            </a:pPr>
            <a:endParaRPr lang="en-US" dirty="0" smtClean="0"/>
          </a:p>
          <a:p>
            <a:pPr marL="742950" lvl="1" indent="-285750" fontAlgn="base">
              <a:spcBef>
                <a:spcPct val="0"/>
              </a:spcBef>
              <a:spcAft>
                <a:spcPct val="0"/>
              </a:spcAft>
              <a:buClr>
                <a:srgbClr val="FF0000"/>
              </a:buClr>
              <a:buFont typeface="Wingdings" pitchFamily="2" charset="2"/>
              <a:buChar char="Ø"/>
            </a:pPr>
            <a:r>
              <a:rPr lang="en-US" sz="1600" dirty="0" smtClean="0"/>
              <a:t>Each step of this unique project will require safe cash flows in a volatile </a:t>
            </a:r>
            <a:r>
              <a:rPr lang="en-US" sz="1600" dirty="0" smtClean="0"/>
              <a:t>market</a:t>
            </a:r>
            <a:r>
              <a:rPr lang="zh-CN" altLang="en-US" sz="1600" dirty="0" smtClean="0"/>
              <a:t> </a:t>
            </a:r>
            <a:endParaRPr lang="en-US" altLang="zh-CN" sz="1600" dirty="0" smtClean="0"/>
          </a:p>
          <a:p>
            <a:pPr marL="742950" lvl="1" indent="-1588" fontAlgn="base">
              <a:spcBef>
                <a:spcPct val="0"/>
              </a:spcBef>
              <a:spcAft>
                <a:spcPct val="0"/>
              </a:spcAft>
              <a:buClr>
                <a:srgbClr val="FF0000"/>
              </a:buClr>
            </a:pPr>
            <a:r>
              <a:rPr lang="zh-CN" altLang="en-US" sz="1200" dirty="0" smtClean="0">
                <a:solidFill>
                  <a:schemeClr val="bg1">
                    <a:lumMod val="50000"/>
                  </a:schemeClr>
                </a:solidFill>
                <a:latin typeface="+mj-ea"/>
              </a:rPr>
              <a:t>每</a:t>
            </a:r>
            <a:r>
              <a:rPr lang="zh-CN" altLang="en-US" sz="1200" dirty="0" smtClean="0">
                <a:solidFill>
                  <a:schemeClr val="bg1">
                    <a:lumMod val="50000"/>
                  </a:schemeClr>
                </a:solidFill>
                <a:latin typeface="+mj-ea"/>
              </a:rPr>
              <a:t>一阶段都需要在波动的市场中保证稳定的现金流</a:t>
            </a:r>
            <a:r>
              <a:rPr lang="en-US" altLang="en-US" sz="1200" dirty="0" smtClean="0">
                <a:solidFill>
                  <a:schemeClr val="bg1">
                    <a:lumMod val="50000"/>
                  </a:schemeClr>
                </a:solidFill>
                <a:latin typeface="+mj-ea"/>
              </a:rPr>
              <a:t> </a:t>
            </a:r>
          </a:p>
          <a:p>
            <a:pPr marL="1200150" lvl="2" indent="-285750" fontAlgn="base">
              <a:spcBef>
                <a:spcPct val="0"/>
              </a:spcBef>
              <a:spcAft>
                <a:spcPct val="0"/>
              </a:spcAft>
              <a:buClr>
                <a:srgbClr val="FF0000"/>
              </a:buClr>
              <a:buFont typeface="Wingdings" pitchFamily="2" charset="2"/>
              <a:buChar char="Ø"/>
            </a:pPr>
            <a:r>
              <a:rPr lang="en-US" sz="1600" dirty="0" smtClean="0"/>
              <a:t>Necessity to hedge </a:t>
            </a:r>
            <a:r>
              <a:rPr lang="en-US" sz="1600" dirty="0" err="1" smtClean="0"/>
              <a:t>forex</a:t>
            </a:r>
            <a:r>
              <a:rPr lang="en-US" sz="1600" dirty="0" smtClean="0"/>
              <a:t>, rates and commodities including in emerging </a:t>
            </a:r>
            <a:r>
              <a:rPr lang="en-US" sz="1600" dirty="0" smtClean="0"/>
              <a:t>markets</a:t>
            </a:r>
            <a:r>
              <a:rPr lang="zh-CN" altLang="en-US" sz="1600" dirty="0" smtClean="0"/>
              <a:t> </a:t>
            </a:r>
            <a:r>
              <a:rPr lang="zh-CN" altLang="en-US" sz="1200" dirty="0" smtClean="0">
                <a:solidFill>
                  <a:schemeClr val="bg1">
                    <a:lumMod val="50000"/>
                  </a:schemeClr>
                </a:solidFill>
                <a:latin typeface="+mj-ea"/>
              </a:rPr>
              <a:t>在新兴市</a:t>
            </a:r>
            <a:r>
              <a:rPr lang="zh-CN" altLang="en-US" sz="1200" dirty="0" smtClean="0">
                <a:solidFill>
                  <a:schemeClr val="bg1">
                    <a:lumMod val="50000"/>
                  </a:schemeClr>
                </a:solidFill>
                <a:latin typeface="+mj-ea"/>
              </a:rPr>
              <a:t>场对冲外</a:t>
            </a:r>
            <a:r>
              <a:rPr lang="zh-CN" altLang="en-US" sz="1200" dirty="0" smtClean="0">
                <a:solidFill>
                  <a:schemeClr val="bg1">
                    <a:lumMod val="50000"/>
                  </a:schemeClr>
                </a:solidFill>
                <a:latin typeface="+mj-ea"/>
              </a:rPr>
              <a:t>汇、利率和商</a:t>
            </a:r>
            <a:r>
              <a:rPr lang="zh-CN" altLang="en-US" sz="1200" dirty="0" smtClean="0">
                <a:solidFill>
                  <a:schemeClr val="bg1">
                    <a:lumMod val="50000"/>
                  </a:schemeClr>
                </a:solidFill>
                <a:latin typeface="+mj-ea"/>
              </a:rPr>
              <a:t>品风险的必要性</a:t>
            </a:r>
            <a:endParaRPr lang="en-US" altLang="en-US" sz="1200" dirty="0" smtClean="0">
              <a:solidFill>
                <a:schemeClr val="bg1">
                  <a:lumMod val="50000"/>
                </a:schemeClr>
              </a:solidFill>
              <a:latin typeface="+mj-ea"/>
            </a:endParaRPr>
          </a:p>
          <a:p>
            <a:pPr marL="285750" marR="0" lvl="0" indent="-285750" fontAlgn="base">
              <a:lnSpc>
                <a:spcPct val="100000"/>
              </a:lnSpc>
              <a:spcBef>
                <a:spcPct val="0"/>
              </a:spcBef>
              <a:spcAft>
                <a:spcPct val="0"/>
              </a:spcAft>
              <a:buClr>
                <a:srgbClr val="FF0000"/>
              </a:buClr>
              <a:buSzTx/>
              <a:buFont typeface="Wingdings" pitchFamily="2" charset="2"/>
              <a:buChar char="Ø"/>
              <a:tabLst/>
            </a:pPr>
            <a:endParaRPr lang="en-US" sz="1600" dirty="0" smtClean="0"/>
          </a:p>
          <a:p>
            <a:pPr marL="742950" lvl="1" indent="-285750" fontAlgn="base">
              <a:spcBef>
                <a:spcPct val="0"/>
              </a:spcBef>
              <a:spcAft>
                <a:spcPct val="0"/>
              </a:spcAft>
              <a:buClr>
                <a:srgbClr val="FF0000"/>
              </a:buClr>
              <a:buFont typeface="Wingdings" pitchFamily="2" charset="2"/>
              <a:buChar char="Ø"/>
            </a:pPr>
            <a:r>
              <a:rPr lang="en-US" sz="1600" dirty="0" smtClean="0"/>
              <a:t>Necessity for </a:t>
            </a:r>
            <a:r>
              <a:rPr lang="en-US" sz="1600" dirty="0" err="1" smtClean="0"/>
              <a:t>Corporates</a:t>
            </a:r>
            <a:r>
              <a:rPr lang="en-US" sz="1600" dirty="0" smtClean="0"/>
              <a:t> and Financial Institutions to access liquidity to finance their </a:t>
            </a:r>
            <a:r>
              <a:rPr lang="en-US" sz="1600" dirty="0" smtClean="0"/>
              <a:t>development</a:t>
            </a:r>
            <a:r>
              <a:rPr lang="zh-CN" altLang="en-US" sz="1600" dirty="0" smtClean="0"/>
              <a:t> </a:t>
            </a:r>
            <a:r>
              <a:rPr lang="zh-CN" altLang="en-US" sz="1200" dirty="0" smtClean="0">
                <a:solidFill>
                  <a:schemeClr val="bg1">
                    <a:lumMod val="50000"/>
                  </a:schemeClr>
                </a:solidFill>
                <a:latin typeface="+mj-ea"/>
              </a:rPr>
              <a:t>企业和金融机</a:t>
            </a:r>
            <a:r>
              <a:rPr lang="zh-CN" altLang="en-US" sz="1200" dirty="0" smtClean="0">
                <a:solidFill>
                  <a:schemeClr val="bg1">
                    <a:lumMod val="50000"/>
                  </a:schemeClr>
                </a:solidFill>
                <a:latin typeface="+mj-ea"/>
              </a:rPr>
              <a:t>构融资获得流动的资金来支持其发展的必要性</a:t>
            </a:r>
            <a:endParaRPr lang="en-US" altLang="en-US" sz="1200" dirty="0" smtClean="0">
              <a:solidFill>
                <a:schemeClr val="bg1">
                  <a:lumMod val="50000"/>
                </a:schemeClr>
              </a:solidFill>
              <a:latin typeface="+mj-ea"/>
            </a:endParaRPr>
          </a:p>
          <a:p>
            <a:pPr marL="1200150" lvl="2" indent="-285750" fontAlgn="base">
              <a:spcBef>
                <a:spcPct val="0"/>
              </a:spcBef>
              <a:spcAft>
                <a:spcPct val="0"/>
              </a:spcAft>
              <a:buClr>
                <a:srgbClr val="FF0000"/>
              </a:buClr>
              <a:buFont typeface="Wingdings" pitchFamily="2" charset="2"/>
              <a:buChar char="Ø"/>
            </a:pPr>
            <a:r>
              <a:rPr lang="en-US" sz="1600" dirty="0" smtClean="0"/>
              <a:t>Necessity to develop equity and credit derivatives to increase the liquidity and safety of the local </a:t>
            </a:r>
            <a:r>
              <a:rPr lang="en-US" sz="1600" dirty="0" smtClean="0"/>
              <a:t>markets</a:t>
            </a:r>
            <a:r>
              <a:rPr lang="zh-CN" altLang="en-US" sz="1200" dirty="0" smtClean="0">
                <a:solidFill>
                  <a:schemeClr val="bg1">
                    <a:lumMod val="50000"/>
                  </a:schemeClr>
                </a:solidFill>
                <a:latin typeface="+mj-ea"/>
              </a:rPr>
              <a:t> 发展股票和信用衍生品来增加当地市场的流动性和安全</a:t>
            </a:r>
            <a:r>
              <a:rPr lang="zh-CN" altLang="en-US" sz="1200" dirty="0" smtClean="0">
                <a:solidFill>
                  <a:schemeClr val="bg1">
                    <a:lumMod val="50000"/>
                  </a:schemeClr>
                </a:solidFill>
                <a:latin typeface="+mj-ea"/>
              </a:rPr>
              <a:t>性</a:t>
            </a:r>
            <a:endParaRPr lang="en-US" sz="1600" dirty="0" smtClean="0"/>
          </a:p>
          <a:p>
            <a:pPr marL="1200150" lvl="2" indent="-285750" fontAlgn="base">
              <a:spcBef>
                <a:spcPct val="0"/>
              </a:spcBef>
              <a:spcAft>
                <a:spcPct val="0"/>
              </a:spcAft>
              <a:buClr>
                <a:srgbClr val="FF0000"/>
              </a:buClr>
              <a:buFont typeface="Wingdings" pitchFamily="2" charset="2"/>
              <a:buChar char="Ø"/>
            </a:pPr>
            <a:endParaRPr lang="en-US" sz="1600" dirty="0" smtClean="0"/>
          </a:p>
          <a:p>
            <a:pPr marL="285750" marR="0" lvl="0" indent="-285750" fontAlgn="base">
              <a:lnSpc>
                <a:spcPct val="100000"/>
              </a:lnSpc>
              <a:spcBef>
                <a:spcPct val="0"/>
              </a:spcBef>
              <a:spcAft>
                <a:spcPct val="0"/>
              </a:spcAft>
              <a:buClr>
                <a:srgbClr val="FF0000"/>
              </a:buClr>
              <a:buSzTx/>
              <a:buFont typeface="Wingdings" pitchFamily="2" charset="2"/>
              <a:buChar char="Ø"/>
              <a:tabLst/>
            </a:pPr>
            <a:r>
              <a:rPr lang="en-US" sz="1600" dirty="0" smtClean="0"/>
              <a:t>Shanghai Derivatives Markets platform is ideally placed to benefit from this initiative if its local markets are efficient and accessible to foreign </a:t>
            </a:r>
            <a:r>
              <a:rPr lang="en-US" sz="1600" dirty="0" smtClean="0"/>
              <a:t>players</a:t>
            </a:r>
            <a:r>
              <a:rPr lang="zh-CN" altLang="en-US" sz="1600" dirty="0" smtClean="0"/>
              <a:t> </a:t>
            </a:r>
            <a:r>
              <a:rPr lang="zh-CN" altLang="en-US" sz="1200" dirty="0" smtClean="0">
                <a:solidFill>
                  <a:schemeClr val="bg1">
                    <a:lumMod val="50000"/>
                  </a:schemeClr>
                </a:solidFill>
                <a:latin typeface="+mj-ea"/>
              </a:rPr>
              <a:t>如</a:t>
            </a:r>
            <a:r>
              <a:rPr lang="zh-CN" altLang="en-US" sz="1200" dirty="0" smtClean="0">
                <a:solidFill>
                  <a:schemeClr val="bg1">
                    <a:lumMod val="50000"/>
                  </a:schemeClr>
                </a:solidFill>
                <a:latin typeface="+mj-ea"/>
              </a:rPr>
              <a:t>果当地市场是有效的并且对外开放</a:t>
            </a:r>
            <a:r>
              <a:rPr lang="zh-CN" altLang="en-US" sz="1200" dirty="0" smtClean="0">
                <a:solidFill>
                  <a:schemeClr val="bg1">
                    <a:lumMod val="50000"/>
                  </a:schemeClr>
                </a:solidFill>
                <a:latin typeface="+mj-ea"/>
              </a:rPr>
              <a:t>的，</a:t>
            </a:r>
            <a:r>
              <a:rPr lang="zh-CN" altLang="en-US" sz="1200" dirty="0" smtClean="0">
                <a:solidFill>
                  <a:schemeClr val="bg1">
                    <a:lumMod val="50000"/>
                  </a:schemeClr>
                </a:solidFill>
                <a:latin typeface="+mj-ea"/>
              </a:rPr>
              <a:t>上海衍生品市</a:t>
            </a:r>
            <a:r>
              <a:rPr lang="zh-CN" altLang="en-US" sz="1200" dirty="0" smtClean="0">
                <a:solidFill>
                  <a:schemeClr val="bg1">
                    <a:lumMod val="50000"/>
                  </a:schemeClr>
                </a:solidFill>
                <a:latin typeface="+mj-ea"/>
              </a:rPr>
              <a:t>场的平</a:t>
            </a:r>
            <a:r>
              <a:rPr lang="zh-CN" altLang="en-US" sz="1200" dirty="0" smtClean="0">
                <a:solidFill>
                  <a:schemeClr val="bg1">
                    <a:lumMod val="50000"/>
                  </a:schemeClr>
                </a:solidFill>
                <a:latin typeface="+mj-ea"/>
              </a:rPr>
              <a:t>台</a:t>
            </a:r>
            <a:r>
              <a:rPr lang="zh-CN" altLang="en-US" sz="1200" dirty="0" smtClean="0">
                <a:solidFill>
                  <a:schemeClr val="bg1">
                    <a:lumMod val="50000"/>
                  </a:schemeClr>
                </a:solidFill>
                <a:latin typeface="+mj-ea"/>
              </a:rPr>
              <a:t>将很大程度上受益于“</a:t>
            </a:r>
            <a:r>
              <a:rPr lang="zh-CN" altLang="en-US" sz="1200" dirty="0" smtClean="0">
                <a:solidFill>
                  <a:schemeClr val="bg1">
                    <a:lumMod val="50000"/>
                  </a:schemeClr>
                </a:solidFill>
                <a:latin typeface="+mj-ea"/>
              </a:rPr>
              <a:t>一带一路</a:t>
            </a:r>
            <a:r>
              <a:rPr lang="zh-CN" altLang="en-US" sz="1200" dirty="0" smtClean="0">
                <a:solidFill>
                  <a:schemeClr val="bg1">
                    <a:lumMod val="50000"/>
                  </a:schemeClr>
                </a:solidFill>
                <a:latin typeface="+mj-ea"/>
              </a:rPr>
              <a:t>”倡导</a:t>
            </a:r>
            <a:endParaRPr lang="en-US" altLang="en-US" sz="1200" dirty="0" smtClean="0">
              <a:solidFill>
                <a:schemeClr val="bg1">
                  <a:lumMod val="50000"/>
                </a:schemeClr>
              </a:solidFill>
              <a:latin typeface="+mj-ea"/>
            </a:endParaRPr>
          </a:p>
          <a:p>
            <a:pPr marL="1200150" lvl="2" indent="-285750" fontAlgn="base">
              <a:spcBef>
                <a:spcPct val="0"/>
              </a:spcBef>
              <a:spcAft>
                <a:spcPct val="0"/>
              </a:spcAft>
              <a:buClr>
                <a:srgbClr val="FF0000"/>
              </a:buClr>
              <a:buFont typeface="Wingdings" pitchFamily="2" charset="2"/>
              <a:buChar char="Ø"/>
            </a:pPr>
            <a:endParaRPr lang="en-US" sz="1600" dirty="0" smtClean="0"/>
          </a:p>
          <a:p>
            <a:pPr marL="1200150" lvl="2" indent="-285750" fontAlgn="base">
              <a:spcBef>
                <a:spcPct val="0"/>
              </a:spcBef>
              <a:spcAft>
                <a:spcPct val="0"/>
              </a:spcAft>
              <a:buClr>
                <a:srgbClr val="FF0000"/>
              </a:buClr>
              <a:buFont typeface="Wingdings" pitchFamily="2" charset="2"/>
              <a:buChar char="Ø"/>
            </a:pPr>
            <a:endParaRPr lang="en-US" sz="16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txBox="1">
            <a:spLocks/>
          </p:cNvSpPr>
          <p:nvPr/>
        </p:nvSpPr>
        <p:spPr>
          <a:xfrm>
            <a:off x="6772388" y="6507984"/>
            <a:ext cx="1814400" cy="216000"/>
          </a:xfrm>
          <a:prstGeom prst="rect">
            <a:avLst/>
          </a:prstGeom>
          <a:solidFill>
            <a:schemeClr val="bg1"/>
          </a:solidFill>
        </p:spPr>
        <p:txBody>
          <a:bodyPr vert="horz" lIns="0" tIns="0" rIns="0" bIns="0" rtlCol="0" anchor="t"/>
          <a:lstStyle>
            <a:lvl1pPr algn="r">
              <a:defRPr sz="800">
                <a:solidFill>
                  <a:schemeClr val="tx1"/>
                </a:solidFill>
                <a:latin typeface="Arial" pitchFamily="34" charset="0"/>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28</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/0</a:t>
            </a: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5</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/2015</a:t>
            </a:r>
            <a:endParaRPr kumimoji="0" lang="en-GB" sz="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5" name="TextBox 4"/>
          <p:cNvSpPr txBox="1"/>
          <p:nvPr/>
        </p:nvSpPr>
        <p:spPr>
          <a:xfrm>
            <a:off x="2390775" y="2486025"/>
            <a:ext cx="4352925" cy="2190750"/>
          </a:xfrm>
          <a:prstGeom prst="rect">
            <a:avLst/>
          </a:prstGeom>
          <a:noFill/>
        </p:spPr>
        <p:txBody>
          <a:bodyPr wrap="square" lIns="36000" tIns="36000" rIns="36000" bIns="36000" rtlCol="0">
            <a:noAutofit/>
          </a:bodyPr>
          <a:lstStyle/>
          <a:p>
            <a:pPr algn="ctr"/>
            <a:r>
              <a:rPr lang="zh-CN" altLang="en-US" sz="5000" b="1" dirty="0" smtClean="0">
                <a:solidFill>
                  <a:srgbClr val="FF0000"/>
                </a:solidFill>
              </a:rPr>
              <a:t>谢谢</a:t>
            </a:r>
            <a:endParaRPr lang="en-US" sz="5000" b="1" dirty="0" smtClean="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28" y="257175"/>
            <a:ext cx="8918372" cy="482086"/>
          </a:xfrm>
        </p:spPr>
        <p:txBody>
          <a:bodyPr/>
          <a:lstStyle/>
          <a:p>
            <a:r>
              <a:rPr lang="en-US" altLang="zh-CN" sz="2000" b="1" dirty="0" smtClean="0">
                <a:latin typeface="+mj-lt"/>
                <a:ea typeface="宋体" pitchFamily="2" charset="-122"/>
              </a:rPr>
              <a:t>1.</a:t>
            </a:r>
            <a:r>
              <a:rPr lang="zh-CN" altLang="en-US" sz="2000" b="1" dirty="0" smtClean="0">
                <a:latin typeface="+mj-lt"/>
                <a:ea typeface="宋体" pitchFamily="2" charset="-122"/>
              </a:rPr>
              <a:t> </a:t>
            </a:r>
            <a:r>
              <a:rPr lang="en-US" altLang="zh-CN" sz="2000" b="1" dirty="0" smtClean="0">
                <a:latin typeface="+mj-lt"/>
                <a:ea typeface="宋体" pitchFamily="2" charset="-122"/>
              </a:rPr>
              <a:t>SILK ROAD brought prosperity and mutual understanding</a:t>
            </a:r>
            <a:r>
              <a:rPr lang="en-US" sz="2000" b="1" dirty="0" smtClean="0"/>
              <a:t/>
            </a:r>
            <a:br>
              <a:rPr lang="en-US" sz="2000" b="1" dirty="0" smtClean="0"/>
            </a:br>
            <a:r>
              <a:rPr lang="zh-CN" altLang="en-US" sz="2000" b="1" dirty="0" smtClean="0">
                <a:latin typeface="宋体" pitchFamily="2" charset="-122"/>
                <a:ea typeface="宋体" pitchFamily="2" charset="-122"/>
              </a:rPr>
              <a:t>丝绸之</a:t>
            </a:r>
            <a:r>
              <a:rPr lang="zh-CN" altLang="en-US" sz="2000" b="1" dirty="0" smtClean="0">
                <a:latin typeface="宋体" pitchFamily="2" charset="-122"/>
                <a:ea typeface="宋体" pitchFamily="2" charset="-122"/>
              </a:rPr>
              <a:t>路打造繁荣和互信</a:t>
            </a:r>
            <a:endParaRPr lang="en-US" altLang="zh-CN" sz="2000" b="1" dirty="0">
              <a:latin typeface="宋体" pitchFamily="2" charset="-122"/>
              <a:ea typeface="宋体" pitchFamily="2" charset="-122"/>
            </a:endParaRPr>
          </a:p>
        </p:txBody>
      </p:sp>
      <p:sp>
        <p:nvSpPr>
          <p:cNvPr id="3076" name="Rectangle 4"/>
          <p:cNvSpPr>
            <a:spLocks noChangeArrowheads="1"/>
          </p:cNvSpPr>
          <p:nvPr/>
        </p:nvSpPr>
        <p:spPr bwMode="auto">
          <a:xfrm>
            <a:off x="370032" y="919603"/>
            <a:ext cx="8422986" cy="2923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5750" marR="0" lvl="0" indent="-285750" fontAlgn="base">
              <a:lnSpc>
                <a:spcPct val="100000"/>
              </a:lnSpc>
              <a:spcBef>
                <a:spcPct val="0"/>
              </a:spcBef>
              <a:spcAft>
                <a:spcPct val="0"/>
              </a:spcAft>
              <a:buClr>
                <a:srgbClr val="FF0000"/>
              </a:buClr>
              <a:buSzTx/>
              <a:buFont typeface="Wingdings" pitchFamily="2" charset="2"/>
              <a:buChar char="Ø"/>
              <a:tabLst/>
            </a:pPr>
            <a:r>
              <a:rPr lang="en-US" sz="1600" dirty="0" smtClean="0"/>
              <a:t>More than two thousand years ago, China was East part of a link to Europe and opened up several routes of trades that linked the major civilization of Asia, Europe and Africa</a:t>
            </a:r>
            <a:r>
              <a:rPr lang="en-US" sz="1600" dirty="0" smtClean="0"/>
              <a:t>.</a:t>
            </a:r>
          </a:p>
          <a:p>
            <a:pPr marL="285750" marR="0" lvl="0" indent="-285750" fontAlgn="base">
              <a:lnSpc>
                <a:spcPct val="100000"/>
              </a:lnSpc>
              <a:spcBef>
                <a:spcPct val="0"/>
              </a:spcBef>
              <a:spcAft>
                <a:spcPct val="0"/>
              </a:spcAft>
              <a:buClr>
                <a:srgbClr val="FF0000"/>
              </a:buClr>
              <a:buSzTx/>
              <a:tabLst/>
            </a:pPr>
            <a:r>
              <a:rPr lang="en-US" altLang="zh-CN" sz="1200" dirty="0" smtClean="0">
                <a:latin typeface="+mn-ea"/>
              </a:rPr>
              <a:t>	</a:t>
            </a:r>
            <a:r>
              <a:rPr lang="zh-CN" altLang="en-US" sz="1200" dirty="0" smtClean="0">
                <a:solidFill>
                  <a:schemeClr val="bg1">
                    <a:lumMod val="50000"/>
                  </a:schemeClr>
                </a:solidFill>
                <a:latin typeface="+mj-ea"/>
              </a:rPr>
              <a:t>两千多年以前，中国是连接到欧洲东部的枢纽，并且开设了数条将亚洲、欧洲和非洲主要文明联系到一起的贸易路</a:t>
            </a:r>
            <a:r>
              <a:rPr lang="zh-CN" altLang="en-US" sz="1200" dirty="0" smtClean="0">
                <a:solidFill>
                  <a:schemeClr val="bg1">
                    <a:lumMod val="50000"/>
                  </a:schemeClr>
                </a:solidFill>
                <a:latin typeface="+mj-ea"/>
              </a:rPr>
              <a:t>线。</a:t>
            </a:r>
            <a:endParaRPr lang="en-US" altLang="en-US" sz="1200" dirty="0" smtClean="0">
              <a:solidFill>
                <a:schemeClr val="bg1">
                  <a:lumMod val="50000"/>
                </a:schemeClr>
              </a:solidFill>
              <a:latin typeface="+mj-ea"/>
            </a:endParaRPr>
          </a:p>
          <a:p>
            <a:pPr marL="285750" indent="-285750" fontAlgn="base">
              <a:spcBef>
                <a:spcPct val="0"/>
              </a:spcBef>
              <a:spcAft>
                <a:spcPct val="0"/>
              </a:spcAft>
            </a:pPr>
            <a:r>
              <a:rPr lang="en-US" altLang="zh-CN" sz="1200" dirty="0" smtClean="0">
                <a:solidFill>
                  <a:schemeClr val="bg1">
                    <a:lumMod val="50000"/>
                  </a:schemeClr>
                </a:solidFill>
                <a:latin typeface="+mj-ea"/>
                <a:ea typeface="+mj-ea"/>
              </a:rPr>
              <a:t>	</a:t>
            </a:r>
            <a:endParaRPr lang="en-US" dirty="0" smtClean="0"/>
          </a:p>
          <a:p>
            <a:pPr marL="285750" marR="0" lvl="0" indent="-285750" fontAlgn="base">
              <a:lnSpc>
                <a:spcPct val="100000"/>
              </a:lnSpc>
              <a:spcBef>
                <a:spcPct val="0"/>
              </a:spcBef>
              <a:spcAft>
                <a:spcPct val="0"/>
              </a:spcAft>
              <a:buClr>
                <a:srgbClr val="FF0000"/>
              </a:buClr>
              <a:buSzTx/>
              <a:buFont typeface="Wingdings" pitchFamily="2" charset="2"/>
              <a:buChar char="Ø"/>
              <a:tabLst/>
            </a:pPr>
            <a:r>
              <a:rPr lang="en-US" sz="1600" dirty="0" smtClean="0"/>
              <a:t>Several Silk Roads have developed mutual respect and brought a stability based on mutual economic </a:t>
            </a:r>
            <a:r>
              <a:rPr lang="en-US" sz="1600" dirty="0" smtClean="0"/>
              <a:t>interest.</a:t>
            </a:r>
          </a:p>
          <a:p>
            <a:pPr marL="285750" indent="-285750" fontAlgn="base">
              <a:spcBef>
                <a:spcPct val="0"/>
              </a:spcBef>
              <a:spcAft>
                <a:spcPct val="0"/>
              </a:spcAft>
              <a:buClr>
                <a:srgbClr val="FF0000"/>
              </a:buClr>
            </a:pPr>
            <a:r>
              <a:rPr lang="en-US" altLang="zh-CN" sz="1200" dirty="0" smtClean="0">
                <a:solidFill>
                  <a:schemeClr val="bg1">
                    <a:lumMod val="50000"/>
                  </a:schemeClr>
                </a:solidFill>
                <a:latin typeface="+mj-ea"/>
              </a:rPr>
              <a:t>	</a:t>
            </a:r>
            <a:r>
              <a:rPr lang="zh-CN" altLang="en-US" sz="1200" dirty="0" smtClean="0">
                <a:solidFill>
                  <a:schemeClr val="bg1">
                    <a:lumMod val="50000"/>
                  </a:schemeClr>
                </a:solidFill>
                <a:latin typeface="+mj-ea"/>
              </a:rPr>
              <a:t>数</a:t>
            </a:r>
            <a:r>
              <a:rPr lang="zh-CN" altLang="en-US" sz="1200" dirty="0" smtClean="0">
                <a:solidFill>
                  <a:schemeClr val="bg1">
                    <a:lumMod val="50000"/>
                  </a:schemeClr>
                </a:solidFill>
                <a:latin typeface="+mj-ea"/>
              </a:rPr>
              <a:t>条丝绸之路发展了相互间的尊重并带来</a:t>
            </a:r>
            <a:r>
              <a:rPr lang="zh-CN" altLang="en-US" sz="1200" dirty="0" smtClean="0">
                <a:solidFill>
                  <a:schemeClr val="bg1">
                    <a:lumMod val="50000"/>
                  </a:schemeClr>
                </a:solidFill>
                <a:latin typeface="+mj-ea"/>
              </a:rPr>
              <a:t>了稳定的经济融通。</a:t>
            </a:r>
            <a:endParaRPr lang="en-US" altLang="en-US" sz="1200" dirty="0" smtClean="0">
              <a:solidFill>
                <a:schemeClr val="bg1">
                  <a:lumMod val="50000"/>
                </a:schemeClr>
              </a:solidFill>
              <a:latin typeface="+mj-ea"/>
            </a:endParaRPr>
          </a:p>
          <a:p>
            <a:pPr marL="285750" marR="0" lvl="0" indent="-285750" fontAlgn="base">
              <a:lnSpc>
                <a:spcPct val="100000"/>
              </a:lnSpc>
              <a:spcBef>
                <a:spcPct val="0"/>
              </a:spcBef>
              <a:spcAft>
                <a:spcPct val="0"/>
              </a:spcAft>
              <a:buClr>
                <a:srgbClr val="FF0000"/>
              </a:buClr>
              <a:buSzTx/>
              <a:buFont typeface="Wingdings" pitchFamily="2" charset="2"/>
              <a:buChar char="Ø"/>
              <a:tabLst/>
            </a:pPr>
            <a:endParaRPr lang="en-US" sz="1600" dirty="0" smtClean="0"/>
          </a:p>
          <a:p>
            <a:pPr marL="285750" marR="0" lvl="0" indent="-285750" fontAlgn="base">
              <a:lnSpc>
                <a:spcPct val="100000"/>
              </a:lnSpc>
              <a:spcBef>
                <a:spcPct val="0"/>
              </a:spcBef>
              <a:spcAft>
                <a:spcPct val="0"/>
              </a:spcAft>
              <a:buClr>
                <a:srgbClr val="FF0000"/>
              </a:buClr>
              <a:buSzTx/>
              <a:buFont typeface="Wingdings" pitchFamily="2" charset="2"/>
              <a:buChar char="Ø"/>
              <a:tabLst/>
            </a:pPr>
            <a:endParaRPr lang="en-US" sz="1600" dirty="0" smtClean="0"/>
          </a:p>
          <a:p>
            <a:pPr marL="285750" marR="0" lvl="0" indent="-285750" fontAlgn="base">
              <a:lnSpc>
                <a:spcPct val="100000"/>
              </a:lnSpc>
              <a:spcBef>
                <a:spcPct val="0"/>
              </a:spcBef>
              <a:spcAft>
                <a:spcPct val="0"/>
              </a:spcAft>
              <a:buClr>
                <a:srgbClr val="FF0000"/>
              </a:buClr>
              <a:buSzTx/>
              <a:buFont typeface="Wingdings" pitchFamily="2" charset="2"/>
              <a:buChar char="Ø"/>
              <a:tabLst/>
            </a:pPr>
            <a:endParaRPr lang="en-US" sz="1600" dirty="0" smtClean="0"/>
          </a:p>
          <a:p>
            <a:pPr marL="285750" indent="-285750" fontAlgn="base">
              <a:spcBef>
                <a:spcPct val="0"/>
              </a:spcBef>
              <a:spcAft>
                <a:spcPct val="0"/>
              </a:spcAft>
            </a:pPr>
            <a:endParaRPr lang="en-US" altLang="zh-CN" sz="1200" dirty="0" smtClean="0">
              <a:solidFill>
                <a:schemeClr val="bg1">
                  <a:lumMod val="50000"/>
                </a:schemeClr>
              </a:solidFill>
              <a:latin typeface="+mj-ea"/>
              <a:ea typeface="+mj-ea"/>
            </a:endParaRPr>
          </a:p>
          <a:p>
            <a:pPr marL="285750" indent="-285750" fontAlgn="base">
              <a:spcBef>
                <a:spcPct val="0"/>
              </a:spcBef>
              <a:spcAft>
                <a:spcPct val="0"/>
              </a:spcAft>
            </a:pPr>
            <a:endParaRPr lang="en-US" sz="1200" dirty="0" smtClean="0">
              <a:solidFill>
                <a:schemeClr val="bg1">
                  <a:lumMod val="50000"/>
                </a:schemeClr>
              </a:solidFill>
              <a:latin typeface="+mj-ea"/>
              <a:ea typeface="+mj-ea"/>
            </a:endParaRPr>
          </a:p>
          <a:p>
            <a:pPr marL="285750" indent="-285750" fontAlgn="base">
              <a:spcBef>
                <a:spcPct val="0"/>
              </a:spcBef>
              <a:spcAft>
                <a:spcPct val="0"/>
              </a:spcAft>
            </a:pPr>
            <a:endParaRPr lang="en-US" sz="1200" dirty="0" smtClean="0">
              <a:latin typeface="+mj-ea"/>
              <a:ea typeface="+mj-ea"/>
            </a:endParaRPr>
          </a:p>
        </p:txBody>
      </p:sp>
      <p:sp>
        <p:nvSpPr>
          <p:cNvPr id="4" name="Date Placeholder 3"/>
          <p:cNvSpPr txBox="1">
            <a:spLocks/>
          </p:cNvSpPr>
          <p:nvPr/>
        </p:nvSpPr>
        <p:spPr>
          <a:xfrm>
            <a:off x="6772388" y="6507984"/>
            <a:ext cx="1814400" cy="216000"/>
          </a:xfrm>
          <a:prstGeom prst="rect">
            <a:avLst/>
          </a:prstGeom>
          <a:solidFill>
            <a:schemeClr val="bg1"/>
          </a:solidFill>
        </p:spPr>
        <p:txBody>
          <a:bodyPr vert="horz" lIns="0" tIns="0" rIns="0" bIns="0" rtlCol="0" anchor="t"/>
          <a:lstStyle>
            <a:lvl1pPr algn="r">
              <a:defRPr sz="800">
                <a:solidFill>
                  <a:schemeClr val="tx1"/>
                </a:solidFill>
                <a:latin typeface="Arial" pitchFamily="34" charset="0"/>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28</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/0</a:t>
            </a: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5</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/2015</a:t>
            </a:r>
            <a:endParaRPr kumimoji="0" lang="en-GB" sz="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pic>
        <p:nvPicPr>
          <p:cNvPr id="1026" name="Picture 2" descr="http://www.slate.fr/sites/default/files/photos/640px-Transasia_trade_routes_1stC_CE_gr2.png"/>
          <p:cNvPicPr>
            <a:picLocks noChangeAspect="1" noChangeArrowheads="1"/>
          </p:cNvPicPr>
          <p:nvPr/>
        </p:nvPicPr>
        <p:blipFill>
          <a:blip r:embed="rId2" cstate="print"/>
          <a:srcRect/>
          <a:stretch>
            <a:fillRect/>
          </a:stretch>
        </p:blipFill>
        <p:spPr bwMode="auto">
          <a:xfrm>
            <a:off x="1648605" y="2742633"/>
            <a:ext cx="5309756" cy="32527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28" y="257175"/>
            <a:ext cx="8305433" cy="482086"/>
          </a:xfrm>
        </p:spPr>
        <p:txBody>
          <a:bodyPr/>
          <a:lstStyle/>
          <a:p>
            <a:r>
              <a:rPr lang="en-US" altLang="zh-CN" sz="2000" b="1" dirty="0" smtClean="0">
                <a:latin typeface="+mj-lt"/>
                <a:ea typeface="宋体" pitchFamily="2" charset="-122"/>
              </a:rPr>
              <a:t>2.</a:t>
            </a:r>
            <a:r>
              <a:rPr lang="zh-CN" altLang="en-US" sz="2000" b="1" dirty="0" smtClean="0">
                <a:latin typeface="+mj-lt"/>
                <a:ea typeface="宋体" pitchFamily="2" charset="-122"/>
              </a:rPr>
              <a:t> </a:t>
            </a:r>
            <a:r>
              <a:rPr lang="en-US" altLang="zh-CN" sz="2000" b="1" dirty="0" smtClean="0">
                <a:latin typeface="+mj-lt"/>
                <a:ea typeface="宋体" pitchFamily="2" charset="-122"/>
              </a:rPr>
              <a:t>one belt and one road: a new dream in a new </a:t>
            </a:r>
            <a:r>
              <a:rPr lang="en-US" altLang="zh-CN" sz="2000" b="1" dirty="0" smtClean="0">
                <a:latin typeface="+mj-lt"/>
                <a:ea typeface="宋体" pitchFamily="2" charset="-122"/>
              </a:rPr>
              <a:t>world</a:t>
            </a:r>
            <a:br>
              <a:rPr lang="en-US" altLang="zh-CN" sz="2000" b="1" dirty="0" smtClean="0">
                <a:latin typeface="+mj-lt"/>
                <a:ea typeface="宋体" pitchFamily="2" charset="-122"/>
              </a:rPr>
            </a:br>
            <a:r>
              <a:rPr lang="zh-CN" altLang="en-US" sz="2000" b="1" dirty="0" smtClean="0">
                <a:latin typeface="宋体" pitchFamily="2" charset="-122"/>
                <a:ea typeface="宋体" pitchFamily="2" charset="-122"/>
              </a:rPr>
              <a:t>一带一路：新梦时代</a:t>
            </a:r>
            <a:endParaRPr lang="en-US" altLang="zh-CN" sz="2000" b="1" dirty="0">
              <a:latin typeface="宋体" pitchFamily="2" charset="-122"/>
              <a:ea typeface="宋体" pitchFamily="2" charset="-122"/>
            </a:endParaRPr>
          </a:p>
        </p:txBody>
      </p:sp>
      <p:sp>
        <p:nvSpPr>
          <p:cNvPr id="3076" name="Rectangle 4"/>
          <p:cNvSpPr>
            <a:spLocks noChangeArrowheads="1"/>
          </p:cNvSpPr>
          <p:nvPr/>
        </p:nvSpPr>
        <p:spPr bwMode="auto">
          <a:xfrm>
            <a:off x="323850" y="1106455"/>
            <a:ext cx="8423335"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5750" marR="0" lvl="0" indent="-285750" fontAlgn="base">
              <a:lnSpc>
                <a:spcPct val="100000"/>
              </a:lnSpc>
              <a:spcBef>
                <a:spcPct val="0"/>
              </a:spcBef>
              <a:spcAft>
                <a:spcPct val="0"/>
              </a:spcAft>
              <a:buClr>
                <a:srgbClr val="FF0000"/>
              </a:buClr>
              <a:buSzTx/>
              <a:buFont typeface="Wingdings" pitchFamily="2" charset="2"/>
              <a:buChar char="Ø"/>
              <a:tabLst/>
            </a:pPr>
            <a:r>
              <a:rPr lang="en-US" sz="1600" dirty="0" smtClean="0">
                <a:latin typeface="+mj-lt"/>
              </a:rPr>
              <a:t>The initiative of “one belt and one road” further confirm China’s determination to move from participating to the joust of </a:t>
            </a:r>
            <a:r>
              <a:rPr lang="en-US" sz="1600" dirty="0" err="1" smtClean="0">
                <a:latin typeface="+mj-lt"/>
              </a:rPr>
              <a:t>thalassocracy</a:t>
            </a:r>
            <a:r>
              <a:rPr lang="zh-CN" altLang="en-US" sz="1600" dirty="0" smtClean="0">
                <a:latin typeface="+mj-lt"/>
              </a:rPr>
              <a:t> </a:t>
            </a:r>
            <a:r>
              <a:rPr lang="en-US" altLang="zh-CN" sz="1600" dirty="0" smtClean="0">
                <a:latin typeface="+mj-lt"/>
              </a:rPr>
              <a:t>in the last century to the joust of land power. It aims to rebuild the silk road which linked cooperation between the East and the West more than two millennia ago.</a:t>
            </a:r>
            <a:endParaRPr lang="en-US" sz="1600" dirty="0" smtClean="0">
              <a:latin typeface="+mj-lt"/>
            </a:endParaRPr>
          </a:p>
          <a:p>
            <a:pPr marL="285750" indent="-285750" fontAlgn="base">
              <a:spcBef>
                <a:spcPct val="0"/>
              </a:spcBef>
              <a:spcAft>
                <a:spcPct val="0"/>
              </a:spcAft>
            </a:pPr>
            <a:r>
              <a:rPr lang="en-US" altLang="zh-CN" sz="1200" dirty="0" smtClean="0">
                <a:solidFill>
                  <a:schemeClr val="bg1">
                    <a:lumMod val="50000"/>
                  </a:schemeClr>
                </a:solidFill>
                <a:latin typeface="+mj-ea"/>
                <a:ea typeface="+mj-ea"/>
              </a:rPr>
              <a:t>	</a:t>
            </a:r>
            <a:r>
              <a:rPr lang="zh-CN" altLang="en-US" sz="1200" dirty="0" smtClean="0">
                <a:solidFill>
                  <a:schemeClr val="bg1">
                    <a:lumMod val="50000"/>
                  </a:schemeClr>
                </a:solidFill>
                <a:latin typeface="+mj-ea"/>
                <a:ea typeface="+mj-ea"/>
              </a:rPr>
              <a:t>中国</a:t>
            </a:r>
            <a:r>
              <a:rPr lang="zh-CN" altLang="en-US" sz="1200" dirty="0" smtClean="0">
                <a:solidFill>
                  <a:schemeClr val="bg1">
                    <a:lumMod val="50000"/>
                  </a:schemeClr>
                </a:solidFill>
                <a:latin typeface="+mj-ea"/>
              </a:rPr>
              <a:t>“一带一路</a:t>
            </a:r>
            <a:r>
              <a:rPr lang="zh-CN" altLang="en-US" sz="1200" dirty="0" smtClean="0">
                <a:solidFill>
                  <a:schemeClr val="bg1">
                    <a:lumMod val="50000"/>
                  </a:schemeClr>
                </a:solidFill>
                <a:latin typeface="+mj-ea"/>
              </a:rPr>
              <a:t>”倡议的</a:t>
            </a:r>
            <a:r>
              <a:rPr lang="zh-CN" altLang="en-US" sz="1200" dirty="0" smtClean="0">
                <a:solidFill>
                  <a:schemeClr val="bg1">
                    <a:lumMod val="50000"/>
                  </a:schemeClr>
                </a:solidFill>
                <a:latin typeface="+mj-ea"/>
              </a:rPr>
              <a:t>提出，明确了国家决心从上世纪参与国际海权的角逐转向陆权的角</a:t>
            </a:r>
            <a:r>
              <a:rPr lang="zh-CN" altLang="en-US" sz="1200" dirty="0" smtClean="0">
                <a:solidFill>
                  <a:schemeClr val="bg1">
                    <a:lumMod val="50000"/>
                  </a:schemeClr>
                </a:solidFill>
                <a:latin typeface="+mj-ea"/>
              </a:rPr>
              <a:t>逐，突破了二</a:t>
            </a:r>
            <a:r>
              <a:rPr lang="zh-CN" altLang="en-US" sz="1200" dirty="0" smtClean="0">
                <a:solidFill>
                  <a:schemeClr val="bg1">
                    <a:lumMod val="50000"/>
                  </a:schemeClr>
                </a:solidFill>
                <a:latin typeface="+mj-ea"/>
              </a:rPr>
              <a:t>战以来中国海上出路相对狭窄的事实，重新恢</a:t>
            </a:r>
            <a:r>
              <a:rPr lang="zh-CN" altLang="en-US" sz="1200" dirty="0" smtClean="0">
                <a:solidFill>
                  <a:schemeClr val="bg1">
                    <a:lumMod val="50000"/>
                  </a:schemeClr>
                </a:solidFill>
                <a:latin typeface="+mj-ea"/>
              </a:rPr>
              <a:t>复了中国两千年以前沟</a:t>
            </a:r>
            <a:r>
              <a:rPr lang="zh-CN" altLang="en-US" sz="1200" dirty="0" smtClean="0">
                <a:solidFill>
                  <a:schemeClr val="bg1">
                    <a:lumMod val="50000"/>
                  </a:schemeClr>
                </a:solidFill>
                <a:latin typeface="+mj-ea"/>
              </a:rPr>
              <a:t>通西方世界的丝绸之路。</a:t>
            </a:r>
            <a:endParaRPr lang="en-US" altLang="zh-CN" sz="1200" dirty="0" smtClean="0">
              <a:solidFill>
                <a:schemeClr val="bg1">
                  <a:lumMod val="50000"/>
                </a:schemeClr>
              </a:solidFill>
              <a:latin typeface="+mj-ea"/>
            </a:endParaRPr>
          </a:p>
          <a:p>
            <a:pPr marL="285750" indent="-285750" fontAlgn="base">
              <a:spcBef>
                <a:spcPct val="0"/>
              </a:spcBef>
              <a:spcAft>
                <a:spcPct val="0"/>
              </a:spcAft>
            </a:pPr>
            <a:endParaRPr lang="en-US" sz="1200" dirty="0" smtClean="0">
              <a:solidFill>
                <a:schemeClr val="bg1">
                  <a:lumMod val="50000"/>
                </a:schemeClr>
              </a:solidFill>
              <a:latin typeface="+mj-ea"/>
              <a:ea typeface="+mj-ea"/>
            </a:endParaRPr>
          </a:p>
          <a:p>
            <a:pPr marL="285750" indent="-285750" fontAlgn="base">
              <a:spcBef>
                <a:spcPct val="0"/>
              </a:spcBef>
              <a:spcAft>
                <a:spcPct val="0"/>
              </a:spcAft>
            </a:pPr>
            <a:endParaRPr lang="en-US" altLang="zh-CN" sz="1200" dirty="0" smtClean="0">
              <a:solidFill>
                <a:schemeClr val="bg1">
                  <a:lumMod val="50000"/>
                </a:schemeClr>
              </a:solidFill>
              <a:latin typeface="+mj-ea"/>
              <a:ea typeface="+mj-ea"/>
            </a:endParaRPr>
          </a:p>
          <a:p>
            <a:pPr marL="285750" indent="-285750" fontAlgn="base">
              <a:spcBef>
                <a:spcPct val="0"/>
              </a:spcBef>
              <a:spcAft>
                <a:spcPct val="0"/>
              </a:spcAft>
              <a:buClr>
                <a:srgbClr val="FF0000"/>
              </a:buClr>
              <a:buFont typeface="Wingdings" pitchFamily="2" charset="2"/>
              <a:buChar char="Ø"/>
            </a:pPr>
            <a:r>
              <a:rPr lang="en-US" altLang="zh-CN" sz="1600" dirty="0" smtClean="0"/>
              <a:t>The core principle of one belt and one road is to promote peace and cooperation, openness and inclusiveness, mutual learning and benefit between China and related countries.</a:t>
            </a:r>
          </a:p>
          <a:p>
            <a:pPr marL="285750" indent="-285750" fontAlgn="base">
              <a:spcBef>
                <a:spcPct val="0"/>
              </a:spcBef>
              <a:spcAft>
                <a:spcPct val="0"/>
              </a:spcAft>
            </a:pPr>
            <a:r>
              <a:rPr lang="en-US" altLang="zh-CN" sz="1200" dirty="0" smtClean="0">
                <a:solidFill>
                  <a:schemeClr val="bg1">
                    <a:lumMod val="50000"/>
                  </a:schemeClr>
                </a:solidFill>
                <a:latin typeface="+mj-ea"/>
              </a:rPr>
              <a:t>	</a:t>
            </a:r>
            <a:r>
              <a:rPr lang="zh-CN" altLang="en-US" sz="1200" dirty="0" smtClean="0">
                <a:solidFill>
                  <a:schemeClr val="bg1">
                    <a:lumMod val="50000"/>
                  </a:schemeClr>
                </a:solidFill>
                <a:latin typeface="+mj-ea"/>
              </a:rPr>
              <a:t>“一带一路”的核心思想是合作发展的理念和倡议，依靠中国与相关国家的多双边机制，建立政治互信、经济融合与文化包容。</a:t>
            </a:r>
            <a:endParaRPr lang="en-US" altLang="zh-CN" sz="1200" dirty="0" smtClean="0">
              <a:solidFill>
                <a:schemeClr val="bg1">
                  <a:lumMod val="50000"/>
                </a:schemeClr>
              </a:solidFill>
              <a:latin typeface="+mj-ea"/>
            </a:endParaRPr>
          </a:p>
          <a:p>
            <a:pPr marL="285750" indent="-285750" fontAlgn="base">
              <a:spcBef>
                <a:spcPct val="0"/>
              </a:spcBef>
              <a:spcAft>
                <a:spcPct val="0"/>
              </a:spcAft>
            </a:pPr>
            <a:endParaRPr lang="en-US" altLang="zh-CN" sz="1200" dirty="0" smtClean="0">
              <a:solidFill>
                <a:schemeClr val="bg1">
                  <a:lumMod val="50000"/>
                </a:schemeClr>
              </a:solidFill>
              <a:latin typeface="+mj-ea"/>
            </a:endParaRPr>
          </a:p>
          <a:p>
            <a:pPr marL="285750" marR="0" lvl="0" indent="-285750" fontAlgn="base">
              <a:lnSpc>
                <a:spcPct val="100000"/>
              </a:lnSpc>
              <a:spcBef>
                <a:spcPct val="0"/>
              </a:spcBef>
              <a:spcAft>
                <a:spcPct val="0"/>
              </a:spcAft>
              <a:buClrTx/>
              <a:buSzTx/>
              <a:buFont typeface="Arial" pitchFamily="34" charset="0"/>
              <a:buChar char="•"/>
              <a:tabLst/>
            </a:pPr>
            <a:endParaRPr lang="en-US" sz="1200" dirty="0" smtClean="0"/>
          </a:p>
          <a:p>
            <a:pPr marL="285750" marR="0" lvl="0" indent="-285750" fontAlgn="base">
              <a:lnSpc>
                <a:spcPct val="100000"/>
              </a:lnSpc>
              <a:spcBef>
                <a:spcPct val="0"/>
              </a:spcBef>
              <a:spcAft>
                <a:spcPct val="0"/>
              </a:spcAft>
              <a:buClr>
                <a:srgbClr val="FF0000"/>
              </a:buClr>
              <a:buSzTx/>
              <a:buFont typeface="Wingdings" pitchFamily="2" charset="2"/>
              <a:buChar char="Ø"/>
              <a:tabLst/>
            </a:pPr>
            <a:r>
              <a:rPr lang="en-US" altLang="zh-CN" sz="1600" dirty="0" smtClean="0"/>
              <a:t>France is always supporting multilateral world ideality, </a:t>
            </a:r>
            <a:r>
              <a:rPr lang="fr-FR" altLang="zh-CN" sz="1600" dirty="0" smtClean="0"/>
              <a:t>Charles De Gaulle </a:t>
            </a:r>
            <a:r>
              <a:rPr lang="fr-FR" altLang="zh-CN" sz="1600" dirty="0" err="1" smtClean="0"/>
              <a:t>was</a:t>
            </a:r>
            <a:r>
              <a:rPr lang="fr-FR" altLang="zh-CN" sz="1600" dirty="0" smtClean="0"/>
              <a:t> the first leader </a:t>
            </a:r>
            <a:r>
              <a:rPr lang="fr-FR" altLang="zh-CN" sz="1600" dirty="0" err="1" smtClean="0"/>
              <a:t>from</a:t>
            </a:r>
            <a:r>
              <a:rPr lang="fr-FR" altLang="zh-CN" sz="1600" dirty="0" smtClean="0"/>
              <a:t> Western countries to </a:t>
            </a:r>
            <a:r>
              <a:rPr lang="fr-FR" altLang="zh-CN" sz="1600" dirty="0" err="1" smtClean="0"/>
              <a:t>establish</a:t>
            </a:r>
            <a:r>
              <a:rPr lang="fr-FR" altLang="zh-CN" sz="1600" dirty="0" smtClean="0"/>
              <a:t> </a:t>
            </a:r>
            <a:r>
              <a:rPr lang="fr-FR" altLang="zh-CN" sz="1600" dirty="0" err="1" smtClean="0"/>
              <a:t>cooperation</a:t>
            </a:r>
            <a:r>
              <a:rPr lang="fr-FR" altLang="zh-CN" sz="1600" dirty="0" smtClean="0"/>
              <a:t> </a:t>
            </a:r>
            <a:r>
              <a:rPr lang="fr-FR" altLang="zh-CN" sz="1600" dirty="0" err="1" smtClean="0"/>
              <a:t>with</a:t>
            </a:r>
            <a:r>
              <a:rPr lang="fr-FR" altLang="zh-CN" sz="1600" dirty="0" smtClean="0"/>
              <a:t> China in 1964. This </a:t>
            </a:r>
            <a:r>
              <a:rPr lang="fr-FR" altLang="zh-CN" sz="1600" dirty="0" err="1" smtClean="0"/>
              <a:t>demonstrates</a:t>
            </a:r>
            <a:r>
              <a:rPr lang="fr-FR" altLang="zh-CN" sz="1600" dirty="0" smtClean="0"/>
              <a:t> the </a:t>
            </a:r>
            <a:r>
              <a:rPr lang="en-US" altLang="zh-CN" sz="1600" dirty="0" smtClean="0"/>
              <a:t>determination of France in supporting China on opening exchanges to the world.</a:t>
            </a:r>
          </a:p>
          <a:p>
            <a:pPr marL="285750" indent="-1588" fontAlgn="base">
              <a:spcBef>
                <a:spcPct val="0"/>
              </a:spcBef>
              <a:spcAft>
                <a:spcPct val="0"/>
              </a:spcAft>
            </a:pPr>
            <a:r>
              <a:rPr lang="zh-CN" altLang="en-US" sz="1200" dirty="0" smtClean="0">
                <a:solidFill>
                  <a:schemeClr val="bg1">
                    <a:lumMod val="50000"/>
                  </a:schemeClr>
                </a:solidFill>
                <a:latin typeface="+mj-ea"/>
              </a:rPr>
              <a:t>法</a:t>
            </a:r>
            <a:r>
              <a:rPr lang="zh-CN" altLang="en-US" sz="1200" dirty="0" smtClean="0">
                <a:solidFill>
                  <a:schemeClr val="bg1">
                    <a:lumMod val="50000"/>
                  </a:schemeClr>
                </a:solidFill>
                <a:latin typeface="+mj-ea"/>
              </a:rPr>
              <a:t>国一直赞同多元世界理想，戴高乐将军</a:t>
            </a:r>
            <a:r>
              <a:rPr lang="en-US" altLang="zh-CN" sz="1200" dirty="0" smtClean="0">
                <a:solidFill>
                  <a:schemeClr val="bg1">
                    <a:lumMod val="50000"/>
                  </a:schemeClr>
                </a:solidFill>
                <a:latin typeface="+mj-ea"/>
              </a:rPr>
              <a:t>1964</a:t>
            </a:r>
            <a:r>
              <a:rPr lang="zh-CN" altLang="en-US" sz="1200" dirty="0" smtClean="0">
                <a:solidFill>
                  <a:schemeClr val="bg1">
                    <a:lumMod val="50000"/>
                  </a:schemeClr>
                </a:solidFill>
                <a:latin typeface="+mj-ea"/>
              </a:rPr>
              <a:t>率先在西方国家中与中国建交，表明了法国支持中国重新走向世界的决心</a:t>
            </a:r>
            <a:r>
              <a:rPr lang="zh-CN" altLang="en-US" sz="1200" dirty="0" smtClean="0">
                <a:solidFill>
                  <a:schemeClr val="bg1">
                    <a:lumMod val="50000"/>
                  </a:schemeClr>
                </a:solidFill>
                <a:latin typeface="+mj-ea"/>
              </a:rPr>
              <a:t>。</a:t>
            </a:r>
            <a:endParaRPr lang="en-US" sz="1200" dirty="0" smtClean="0">
              <a:solidFill>
                <a:schemeClr val="bg1">
                  <a:lumMod val="50000"/>
                </a:schemeClr>
              </a:solidFill>
              <a:latin typeface="+mj-ea"/>
              <a:ea typeface="+mj-ea"/>
            </a:endParaRPr>
          </a:p>
          <a:p>
            <a:pPr marL="285750" indent="-285750" fontAlgn="base">
              <a:spcBef>
                <a:spcPct val="0"/>
              </a:spcBef>
              <a:spcAft>
                <a:spcPct val="0"/>
              </a:spcAft>
            </a:pPr>
            <a:endParaRPr lang="en-US" sz="1200" dirty="0" smtClean="0">
              <a:latin typeface="+mj-ea"/>
              <a:ea typeface="+mj-ea"/>
            </a:endParaRPr>
          </a:p>
        </p:txBody>
      </p:sp>
      <p:sp>
        <p:nvSpPr>
          <p:cNvPr id="4" name="Date Placeholder 3"/>
          <p:cNvSpPr txBox="1">
            <a:spLocks/>
          </p:cNvSpPr>
          <p:nvPr/>
        </p:nvSpPr>
        <p:spPr>
          <a:xfrm>
            <a:off x="6772388" y="6507984"/>
            <a:ext cx="1814400" cy="216000"/>
          </a:xfrm>
          <a:prstGeom prst="rect">
            <a:avLst/>
          </a:prstGeom>
          <a:solidFill>
            <a:schemeClr val="bg1"/>
          </a:solidFill>
        </p:spPr>
        <p:txBody>
          <a:bodyPr vert="horz" lIns="0" tIns="0" rIns="0" bIns="0" rtlCol="0" anchor="t"/>
          <a:lstStyle>
            <a:lvl1pPr algn="r">
              <a:defRPr sz="800">
                <a:solidFill>
                  <a:schemeClr val="tx1"/>
                </a:solidFill>
                <a:latin typeface="Arial" pitchFamily="34" charset="0"/>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28</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/0</a:t>
            </a: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5</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/2015</a:t>
            </a:r>
            <a:endParaRPr kumimoji="0" lang="en-GB" sz="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28" y="457199"/>
            <a:ext cx="8305433" cy="282061"/>
          </a:xfrm>
        </p:spPr>
        <p:txBody>
          <a:bodyPr/>
          <a:lstStyle/>
          <a:p>
            <a:r>
              <a:rPr lang="en-US" altLang="zh-CN" b="1" dirty="0" smtClean="0">
                <a:latin typeface="+mj-lt"/>
                <a:ea typeface="宋体" pitchFamily="2" charset="-122"/>
              </a:rPr>
              <a:t>3.</a:t>
            </a:r>
            <a:r>
              <a:rPr lang="zh-CN" altLang="en-US" b="1" dirty="0" smtClean="0">
                <a:latin typeface="+mj-lt"/>
                <a:ea typeface="宋体" pitchFamily="2" charset="-122"/>
              </a:rPr>
              <a:t> </a:t>
            </a:r>
            <a:r>
              <a:rPr lang="en-US" altLang="zh-CN" b="1" dirty="0" smtClean="0">
                <a:latin typeface="+mj-lt"/>
                <a:ea typeface="宋体" pitchFamily="2" charset="-122"/>
              </a:rPr>
              <a:t>The “new roads of silk” needs infrastructure to develop commercial </a:t>
            </a:r>
            <a:r>
              <a:rPr lang="en-US" altLang="zh-CN" b="1" dirty="0" smtClean="0">
                <a:latin typeface="+mj-lt"/>
                <a:ea typeface="宋体" pitchFamily="2" charset="-122"/>
              </a:rPr>
              <a:t>exchanges </a:t>
            </a:r>
            <a:br>
              <a:rPr lang="en-US" altLang="zh-CN" b="1" dirty="0" smtClean="0">
                <a:latin typeface="+mj-lt"/>
                <a:ea typeface="宋体" pitchFamily="2" charset="-122"/>
              </a:rPr>
            </a:br>
            <a:r>
              <a:rPr lang="zh-CN" altLang="en-US" sz="1800" b="1" dirty="0" smtClean="0">
                <a:latin typeface="宋体" pitchFamily="2" charset="-122"/>
                <a:ea typeface="宋体" pitchFamily="2" charset="-122"/>
              </a:rPr>
              <a:t>“新丝绸之路”需要通过基础设施建设来发展经济融合</a:t>
            </a:r>
            <a:endParaRPr lang="en-US" altLang="zh-CN" sz="1800" b="1" dirty="0">
              <a:latin typeface="宋体" pitchFamily="2" charset="-122"/>
              <a:ea typeface="宋体" pitchFamily="2" charset="-122"/>
            </a:endParaRPr>
          </a:p>
        </p:txBody>
      </p:sp>
      <p:sp>
        <p:nvSpPr>
          <p:cNvPr id="3076" name="Rectangle 4"/>
          <p:cNvSpPr>
            <a:spLocks noChangeArrowheads="1"/>
          </p:cNvSpPr>
          <p:nvPr/>
        </p:nvSpPr>
        <p:spPr bwMode="auto">
          <a:xfrm>
            <a:off x="241540" y="866196"/>
            <a:ext cx="8397345"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5750" marR="0" lvl="0" indent="-285750" fontAlgn="base">
              <a:lnSpc>
                <a:spcPct val="100000"/>
              </a:lnSpc>
              <a:spcBef>
                <a:spcPct val="0"/>
              </a:spcBef>
              <a:spcAft>
                <a:spcPct val="0"/>
              </a:spcAft>
              <a:buClr>
                <a:srgbClr val="FF0000"/>
              </a:buClr>
              <a:buSzTx/>
              <a:buFont typeface="Wingdings" pitchFamily="2" charset="2"/>
              <a:buChar char="Ø"/>
              <a:tabLst/>
            </a:pPr>
            <a:r>
              <a:rPr lang="en-US" sz="1600" dirty="0" smtClean="0"/>
              <a:t>At least 5 different routes, creating railroads, highways, airport, ports, electricity grid, optic fiber networks, telecom </a:t>
            </a:r>
            <a:r>
              <a:rPr lang="en-US" sz="1600" dirty="0" smtClean="0"/>
              <a:t>networks.</a:t>
            </a:r>
          </a:p>
          <a:p>
            <a:pPr marL="285750" marR="0" lvl="0" indent="-285750" fontAlgn="base">
              <a:lnSpc>
                <a:spcPct val="100000"/>
              </a:lnSpc>
              <a:spcBef>
                <a:spcPct val="0"/>
              </a:spcBef>
              <a:spcAft>
                <a:spcPct val="0"/>
              </a:spcAft>
              <a:buClr>
                <a:srgbClr val="FF0000"/>
              </a:buClr>
              <a:buSzTx/>
              <a:tabLst/>
            </a:pPr>
            <a:r>
              <a:rPr lang="en-US" altLang="en-US" sz="1200" dirty="0" smtClean="0">
                <a:solidFill>
                  <a:schemeClr val="bg1">
                    <a:lumMod val="50000"/>
                  </a:schemeClr>
                </a:solidFill>
                <a:latin typeface="+mj-ea"/>
              </a:rPr>
              <a:t>	</a:t>
            </a:r>
            <a:r>
              <a:rPr lang="zh-CN" altLang="en-US" sz="1200" dirty="0" smtClean="0">
                <a:solidFill>
                  <a:schemeClr val="bg1">
                    <a:lumMod val="50000"/>
                  </a:schemeClr>
                </a:solidFill>
                <a:latin typeface="+mj-ea"/>
              </a:rPr>
              <a:t>至少有</a:t>
            </a:r>
            <a:r>
              <a:rPr lang="en-US" altLang="en-US" sz="1200" dirty="0" smtClean="0">
                <a:solidFill>
                  <a:schemeClr val="bg1">
                    <a:lumMod val="50000"/>
                  </a:schemeClr>
                </a:solidFill>
                <a:latin typeface="+mj-ea"/>
              </a:rPr>
              <a:t>5</a:t>
            </a:r>
            <a:r>
              <a:rPr lang="zh-CN" altLang="en-US" sz="1200" dirty="0" smtClean="0">
                <a:solidFill>
                  <a:schemeClr val="bg1">
                    <a:lumMod val="50000"/>
                  </a:schemeClr>
                </a:solidFill>
                <a:latin typeface="+mj-ea"/>
              </a:rPr>
              <a:t>条不同的路线，建立铁路、公路运输、机场、港口、电网、光纤网络和电信网</a:t>
            </a:r>
            <a:r>
              <a:rPr lang="zh-CN" altLang="en-US" sz="1200" dirty="0" smtClean="0">
                <a:solidFill>
                  <a:schemeClr val="bg1">
                    <a:lumMod val="50000"/>
                  </a:schemeClr>
                </a:solidFill>
                <a:latin typeface="+mj-ea"/>
              </a:rPr>
              <a:t>络。</a:t>
            </a:r>
            <a:endParaRPr lang="en-US" altLang="zh-CN" sz="1200" dirty="0" smtClean="0">
              <a:solidFill>
                <a:schemeClr val="bg1">
                  <a:lumMod val="50000"/>
                </a:schemeClr>
              </a:solidFill>
              <a:latin typeface="+mj-ea"/>
            </a:endParaRPr>
          </a:p>
          <a:p>
            <a:pPr marL="285750" marR="0" lvl="0" indent="-285750" fontAlgn="base">
              <a:lnSpc>
                <a:spcPct val="100000"/>
              </a:lnSpc>
              <a:spcBef>
                <a:spcPct val="0"/>
              </a:spcBef>
              <a:spcAft>
                <a:spcPct val="0"/>
              </a:spcAft>
              <a:buClr>
                <a:srgbClr val="FF0000"/>
              </a:buClr>
              <a:buSzTx/>
              <a:tabLst/>
            </a:pPr>
            <a:endParaRPr lang="en-US" altLang="en-US" sz="1200" dirty="0" smtClean="0">
              <a:solidFill>
                <a:schemeClr val="bg1">
                  <a:lumMod val="50000"/>
                </a:schemeClr>
              </a:solidFill>
              <a:latin typeface="+mj-ea"/>
            </a:endParaRPr>
          </a:p>
          <a:p>
            <a:pPr marL="285750" marR="0" lvl="0" indent="-285750" fontAlgn="base">
              <a:lnSpc>
                <a:spcPct val="100000"/>
              </a:lnSpc>
              <a:spcBef>
                <a:spcPct val="0"/>
              </a:spcBef>
              <a:spcAft>
                <a:spcPct val="0"/>
              </a:spcAft>
              <a:buClr>
                <a:srgbClr val="FF0000"/>
              </a:buClr>
              <a:buSzTx/>
              <a:buFont typeface="Wingdings" pitchFamily="2" charset="2"/>
              <a:buChar char="Ø"/>
              <a:tabLst/>
            </a:pPr>
            <a:r>
              <a:rPr lang="en-US" sz="1600" dirty="0" smtClean="0"/>
              <a:t>All </a:t>
            </a:r>
            <a:r>
              <a:rPr lang="en-US" sz="1600" dirty="0" smtClean="0"/>
              <a:t>the big projects have been opening new routes like Panama, Suez </a:t>
            </a:r>
            <a:r>
              <a:rPr lang="en-US" sz="1600" dirty="0" smtClean="0"/>
              <a:t>waterways.</a:t>
            </a:r>
          </a:p>
          <a:p>
            <a:pPr marL="285750" indent="-285750" fontAlgn="base">
              <a:spcBef>
                <a:spcPct val="0"/>
              </a:spcBef>
              <a:spcAft>
                <a:spcPct val="0"/>
              </a:spcAft>
              <a:buClr>
                <a:srgbClr val="FF0000"/>
              </a:buClr>
            </a:pPr>
            <a:r>
              <a:rPr lang="en-US" altLang="zh-CN" sz="1200" dirty="0" smtClean="0">
                <a:solidFill>
                  <a:schemeClr val="bg1">
                    <a:lumMod val="50000"/>
                  </a:schemeClr>
                </a:solidFill>
                <a:latin typeface="+mj-ea"/>
              </a:rPr>
              <a:t>	</a:t>
            </a:r>
            <a:r>
              <a:rPr lang="zh-CN" altLang="en-US" sz="1200" dirty="0" smtClean="0">
                <a:solidFill>
                  <a:schemeClr val="bg1">
                    <a:lumMod val="50000"/>
                  </a:schemeClr>
                </a:solidFill>
                <a:latin typeface="+mj-ea"/>
              </a:rPr>
              <a:t>所有大的项目都在打开了新路线比如巴拿马，苏伊士运河航道新航</a:t>
            </a:r>
            <a:r>
              <a:rPr lang="zh-CN" altLang="en-US" sz="1200" dirty="0" smtClean="0">
                <a:solidFill>
                  <a:schemeClr val="bg1">
                    <a:lumMod val="50000"/>
                  </a:schemeClr>
                </a:solidFill>
                <a:latin typeface="+mj-ea"/>
              </a:rPr>
              <a:t>线。</a:t>
            </a:r>
            <a:endParaRPr lang="en-US" altLang="zh-CN" sz="1200" dirty="0" smtClean="0">
              <a:solidFill>
                <a:schemeClr val="bg1">
                  <a:lumMod val="50000"/>
                </a:schemeClr>
              </a:solidFill>
              <a:latin typeface="+mj-ea"/>
            </a:endParaRPr>
          </a:p>
          <a:p>
            <a:pPr marL="285750" indent="-285750" fontAlgn="base">
              <a:spcBef>
                <a:spcPct val="0"/>
              </a:spcBef>
              <a:spcAft>
                <a:spcPct val="0"/>
              </a:spcAft>
              <a:buClr>
                <a:srgbClr val="FF0000"/>
              </a:buClr>
            </a:pPr>
            <a:endParaRPr lang="en-US" altLang="en-US" sz="1200" dirty="0" smtClean="0">
              <a:solidFill>
                <a:schemeClr val="bg1">
                  <a:lumMod val="50000"/>
                </a:schemeClr>
              </a:solidFill>
              <a:latin typeface="+mj-ea"/>
            </a:endParaRPr>
          </a:p>
          <a:p>
            <a:pPr marL="285750" marR="0" lvl="0" indent="-285750" fontAlgn="base">
              <a:lnSpc>
                <a:spcPct val="100000"/>
              </a:lnSpc>
              <a:spcBef>
                <a:spcPct val="0"/>
              </a:spcBef>
              <a:spcAft>
                <a:spcPct val="0"/>
              </a:spcAft>
              <a:buClr>
                <a:srgbClr val="FF0000"/>
              </a:buClr>
              <a:buSzTx/>
              <a:buFont typeface="Wingdings" pitchFamily="2" charset="2"/>
              <a:buChar char="Ø"/>
              <a:tabLst/>
            </a:pPr>
            <a:r>
              <a:rPr lang="en-US" altLang="zh-CN" sz="1600" dirty="0" smtClean="0"/>
              <a:t>China </a:t>
            </a:r>
            <a:r>
              <a:rPr lang="en-US" altLang="zh-CN" sz="1600" dirty="0" smtClean="0"/>
              <a:t>development in the last 30 years is partly about strong drive on </a:t>
            </a:r>
            <a:r>
              <a:rPr lang="en-US" altLang="zh-CN" sz="1600" dirty="0" smtClean="0"/>
              <a:t>infrastructure.</a:t>
            </a:r>
          </a:p>
          <a:p>
            <a:pPr marL="285750" marR="0" lvl="0" indent="-285750" fontAlgn="base">
              <a:lnSpc>
                <a:spcPct val="100000"/>
              </a:lnSpc>
              <a:spcBef>
                <a:spcPct val="0"/>
              </a:spcBef>
              <a:spcAft>
                <a:spcPct val="0"/>
              </a:spcAft>
              <a:buClr>
                <a:srgbClr val="FF0000"/>
              </a:buClr>
              <a:buSzTx/>
              <a:tabLst/>
            </a:pPr>
            <a:r>
              <a:rPr lang="en-US" altLang="zh-CN" sz="1200" dirty="0" smtClean="0">
                <a:solidFill>
                  <a:schemeClr val="bg1">
                    <a:lumMod val="50000"/>
                  </a:schemeClr>
                </a:solidFill>
                <a:latin typeface="+mj-ea"/>
              </a:rPr>
              <a:t>	</a:t>
            </a:r>
            <a:r>
              <a:rPr lang="zh-CN" altLang="en-US" sz="1200" dirty="0" smtClean="0">
                <a:solidFill>
                  <a:schemeClr val="bg1">
                    <a:lumMod val="50000"/>
                  </a:schemeClr>
                </a:solidFill>
                <a:latin typeface="+mj-ea"/>
              </a:rPr>
              <a:t>中国过去发展</a:t>
            </a:r>
            <a:r>
              <a:rPr lang="en-US" altLang="zh-CN" sz="1200" dirty="0" smtClean="0">
                <a:solidFill>
                  <a:schemeClr val="bg1">
                    <a:lumMod val="50000"/>
                  </a:schemeClr>
                </a:solidFill>
                <a:latin typeface="+mj-ea"/>
              </a:rPr>
              <a:t>30</a:t>
            </a:r>
            <a:r>
              <a:rPr lang="zh-CN" altLang="en-US" sz="1200" dirty="0" smtClean="0">
                <a:solidFill>
                  <a:schemeClr val="bg1">
                    <a:lumMod val="50000"/>
                  </a:schemeClr>
                </a:solidFill>
                <a:latin typeface="+mj-ea"/>
              </a:rPr>
              <a:t>年的成功部分取决于基础设施建设的强大驱动</a:t>
            </a:r>
            <a:r>
              <a:rPr lang="zh-CN" altLang="en-US" sz="1200" dirty="0" smtClean="0">
                <a:solidFill>
                  <a:schemeClr val="bg1">
                    <a:lumMod val="50000"/>
                  </a:schemeClr>
                </a:solidFill>
                <a:latin typeface="+mj-ea"/>
              </a:rPr>
              <a:t>力。</a:t>
            </a:r>
            <a:endParaRPr lang="en-US" altLang="zh-CN" sz="1200" dirty="0" smtClean="0">
              <a:solidFill>
                <a:schemeClr val="bg1">
                  <a:lumMod val="50000"/>
                </a:schemeClr>
              </a:solidFill>
              <a:latin typeface="+mj-ea"/>
            </a:endParaRPr>
          </a:p>
          <a:p>
            <a:pPr marL="285750" indent="-285750" fontAlgn="base">
              <a:spcBef>
                <a:spcPct val="0"/>
              </a:spcBef>
              <a:spcAft>
                <a:spcPct val="0"/>
              </a:spcAft>
            </a:pPr>
            <a:endParaRPr lang="en-US" altLang="zh-CN" sz="1200" dirty="0" smtClean="0">
              <a:solidFill>
                <a:schemeClr val="bg1">
                  <a:lumMod val="50000"/>
                </a:schemeClr>
              </a:solidFill>
              <a:latin typeface="+mj-ea"/>
              <a:ea typeface="+mj-ea"/>
            </a:endParaRPr>
          </a:p>
          <a:p>
            <a:pPr marL="285750" indent="-285750" fontAlgn="base">
              <a:spcBef>
                <a:spcPct val="0"/>
              </a:spcBef>
              <a:spcAft>
                <a:spcPct val="0"/>
              </a:spcAft>
            </a:pPr>
            <a:endParaRPr lang="en-US" sz="1200" dirty="0" smtClean="0">
              <a:solidFill>
                <a:schemeClr val="bg1">
                  <a:lumMod val="50000"/>
                </a:schemeClr>
              </a:solidFill>
              <a:latin typeface="+mj-ea"/>
              <a:ea typeface="+mj-ea"/>
            </a:endParaRPr>
          </a:p>
          <a:p>
            <a:pPr marL="285750" indent="-285750" fontAlgn="base">
              <a:spcBef>
                <a:spcPct val="0"/>
              </a:spcBef>
              <a:spcAft>
                <a:spcPct val="0"/>
              </a:spcAft>
            </a:pPr>
            <a:endParaRPr lang="en-US" sz="1200" dirty="0" smtClean="0">
              <a:latin typeface="+mj-ea"/>
              <a:ea typeface="+mj-ea"/>
            </a:endParaRPr>
          </a:p>
        </p:txBody>
      </p:sp>
      <p:sp>
        <p:nvSpPr>
          <p:cNvPr id="4" name="Date Placeholder 3"/>
          <p:cNvSpPr txBox="1">
            <a:spLocks/>
          </p:cNvSpPr>
          <p:nvPr/>
        </p:nvSpPr>
        <p:spPr>
          <a:xfrm>
            <a:off x="6772388" y="6507984"/>
            <a:ext cx="1814400" cy="216000"/>
          </a:xfrm>
          <a:prstGeom prst="rect">
            <a:avLst/>
          </a:prstGeom>
          <a:solidFill>
            <a:schemeClr val="bg1"/>
          </a:solidFill>
        </p:spPr>
        <p:txBody>
          <a:bodyPr vert="horz" lIns="0" tIns="0" rIns="0" bIns="0" rtlCol="0" anchor="t"/>
          <a:lstStyle>
            <a:lvl1pPr algn="r">
              <a:defRPr sz="800">
                <a:solidFill>
                  <a:schemeClr val="tx1"/>
                </a:solidFill>
                <a:latin typeface="Arial" pitchFamily="34" charset="0"/>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28</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/0</a:t>
            </a: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5</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/2015</a:t>
            </a:r>
            <a:endParaRPr kumimoji="0" lang="en-GB" sz="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pic>
        <p:nvPicPr>
          <p:cNvPr id="44034" name="Picture 2" descr="Carte Routes De La Soie"/>
          <p:cNvPicPr>
            <a:picLocks noChangeAspect="1" noChangeArrowheads="1"/>
          </p:cNvPicPr>
          <p:nvPr/>
        </p:nvPicPr>
        <p:blipFill>
          <a:blip r:embed="rId2" cstate="print"/>
          <a:srcRect/>
          <a:stretch>
            <a:fillRect/>
          </a:stretch>
        </p:blipFill>
        <p:spPr bwMode="auto">
          <a:xfrm>
            <a:off x="2271624" y="2977932"/>
            <a:ext cx="3896302" cy="313095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28" y="457199"/>
            <a:ext cx="8305433" cy="282061"/>
          </a:xfrm>
        </p:spPr>
        <p:txBody>
          <a:bodyPr/>
          <a:lstStyle/>
          <a:p>
            <a:r>
              <a:rPr lang="en-US" altLang="zh-CN" b="1" dirty="0" smtClean="0">
                <a:latin typeface="+mj-lt"/>
                <a:ea typeface="宋体" pitchFamily="2" charset="-122"/>
              </a:rPr>
              <a:t>3.</a:t>
            </a:r>
            <a:r>
              <a:rPr lang="zh-CN" altLang="en-US" b="1" dirty="0" smtClean="0">
                <a:latin typeface="+mj-lt"/>
                <a:ea typeface="宋体" pitchFamily="2" charset="-122"/>
              </a:rPr>
              <a:t> </a:t>
            </a:r>
            <a:r>
              <a:rPr lang="en-US" altLang="zh-CN" b="1" dirty="0" smtClean="0">
                <a:latin typeface="+mj-lt"/>
                <a:ea typeface="宋体" pitchFamily="2" charset="-122"/>
              </a:rPr>
              <a:t>The “new roads of silk” needs infrastructure to develop commercial </a:t>
            </a:r>
            <a:r>
              <a:rPr lang="en-US" altLang="zh-CN" b="1" dirty="0" smtClean="0">
                <a:latin typeface="+mj-lt"/>
                <a:ea typeface="宋体" pitchFamily="2" charset="-122"/>
              </a:rPr>
              <a:t>exchanges </a:t>
            </a:r>
            <a:br>
              <a:rPr lang="en-US" altLang="zh-CN" b="1" dirty="0" smtClean="0">
                <a:latin typeface="+mj-lt"/>
                <a:ea typeface="宋体" pitchFamily="2" charset="-122"/>
              </a:rPr>
            </a:br>
            <a:r>
              <a:rPr lang="zh-CN" altLang="en-US" sz="1800" b="1" dirty="0" smtClean="0">
                <a:latin typeface="宋体" pitchFamily="2" charset="-122"/>
                <a:ea typeface="宋体" pitchFamily="2" charset="-122"/>
              </a:rPr>
              <a:t>“新丝绸之路”需要通过基础设施建设来发展经济融合</a:t>
            </a:r>
            <a:endParaRPr lang="en-US" altLang="zh-CN" sz="1800" b="1" dirty="0">
              <a:latin typeface="宋体" pitchFamily="2" charset="-122"/>
              <a:ea typeface="宋体" pitchFamily="2" charset="-122"/>
            </a:endParaRPr>
          </a:p>
        </p:txBody>
      </p:sp>
      <p:sp>
        <p:nvSpPr>
          <p:cNvPr id="4" name="Date Placeholder 3"/>
          <p:cNvSpPr txBox="1">
            <a:spLocks/>
          </p:cNvSpPr>
          <p:nvPr/>
        </p:nvSpPr>
        <p:spPr>
          <a:xfrm>
            <a:off x="6772388" y="6507984"/>
            <a:ext cx="1814400" cy="216000"/>
          </a:xfrm>
          <a:prstGeom prst="rect">
            <a:avLst/>
          </a:prstGeom>
          <a:solidFill>
            <a:schemeClr val="bg1"/>
          </a:solidFill>
        </p:spPr>
        <p:txBody>
          <a:bodyPr vert="horz" lIns="0" tIns="0" rIns="0" bIns="0" rtlCol="0" anchor="t"/>
          <a:lstStyle>
            <a:lvl1pPr algn="r">
              <a:defRPr sz="800">
                <a:solidFill>
                  <a:schemeClr val="tx1"/>
                </a:solidFill>
                <a:latin typeface="Arial" pitchFamily="34" charset="0"/>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28</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/0</a:t>
            </a: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5</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/2015</a:t>
            </a:r>
            <a:endParaRPr kumimoji="0" lang="en-GB" sz="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pic>
        <p:nvPicPr>
          <p:cNvPr id="2050" name="Picture 1" descr="image004"/>
          <p:cNvPicPr>
            <a:picLocks noChangeAspect="1" noChangeArrowheads="1"/>
          </p:cNvPicPr>
          <p:nvPr/>
        </p:nvPicPr>
        <p:blipFill>
          <a:blip r:embed="rId2" cstate="print"/>
          <a:srcRect/>
          <a:stretch>
            <a:fillRect/>
          </a:stretch>
        </p:blipFill>
        <p:spPr bwMode="auto">
          <a:xfrm>
            <a:off x="560717" y="1061048"/>
            <a:ext cx="8039100" cy="484981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28" y="451261"/>
            <a:ext cx="8305433" cy="288000"/>
          </a:xfrm>
        </p:spPr>
        <p:txBody>
          <a:bodyPr/>
          <a:lstStyle/>
          <a:p>
            <a:r>
              <a:rPr lang="en-US" altLang="zh-CN" sz="2000" b="1" dirty="0" smtClean="0">
                <a:latin typeface="+mj-lt"/>
                <a:ea typeface="宋体" pitchFamily="2" charset="-122"/>
              </a:rPr>
              <a:t>4.</a:t>
            </a:r>
            <a:r>
              <a:rPr lang="zh-CN" altLang="en-US" sz="2000" b="1" dirty="0" smtClean="0">
                <a:latin typeface="+mj-lt"/>
                <a:ea typeface="宋体" pitchFamily="2" charset="-122"/>
              </a:rPr>
              <a:t> </a:t>
            </a:r>
            <a:r>
              <a:rPr lang="en-US" sz="2000" b="1" dirty="0" smtClean="0"/>
              <a:t>How banks &amp; financial institutions will contribute</a:t>
            </a:r>
            <a:r>
              <a:rPr lang="en-US" altLang="zh-CN" sz="2000" b="1" dirty="0" smtClean="0">
                <a:latin typeface="+mj-lt"/>
                <a:ea typeface="宋体" pitchFamily="2" charset="-122"/>
              </a:rPr>
              <a:t/>
            </a:r>
            <a:br>
              <a:rPr lang="en-US" altLang="zh-CN" sz="2000" b="1" dirty="0" smtClean="0">
                <a:latin typeface="+mj-lt"/>
                <a:ea typeface="宋体" pitchFamily="2" charset="-122"/>
              </a:rPr>
            </a:br>
            <a:r>
              <a:rPr lang="zh-CN" altLang="en-US" sz="2000" b="1" dirty="0" smtClean="0">
                <a:latin typeface="宋体" pitchFamily="2" charset="-122"/>
                <a:ea typeface="宋体" pitchFamily="2" charset="-122"/>
              </a:rPr>
              <a:t>银行和其他金融机构如何做贡献</a:t>
            </a:r>
            <a:endParaRPr lang="en-US" altLang="zh-CN" sz="2000" b="1" dirty="0">
              <a:latin typeface="宋体" pitchFamily="2" charset="-122"/>
              <a:ea typeface="宋体" pitchFamily="2" charset="-122"/>
            </a:endParaRPr>
          </a:p>
        </p:txBody>
      </p:sp>
      <p:sp>
        <p:nvSpPr>
          <p:cNvPr id="3076" name="Rectangle 4"/>
          <p:cNvSpPr>
            <a:spLocks noChangeArrowheads="1"/>
          </p:cNvSpPr>
          <p:nvPr/>
        </p:nvSpPr>
        <p:spPr bwMode="auto">
          <a:xfrm>
            <a:off x="360794" y="993632"/>
            <a:ext cx="8305799"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5750" marR="0" lvl="0" indent="-285750" fontAlgn="base">
              <a:lnSpc>
                <a:spcPct val="100000"/>
              </a:lnSpc>
              <a:spcBef>
                <a:spcPct val="0"/>
              </a:spcBef>
              <a:spcAft>
                <a:spcPct val="0"/>
              </a:spcAft>
              <a:buClr>
                <a:srgbClr val="FF0000"/>
              </a:buClr>
              <a:buSzTx/>
              <a:buFont typeface="Wingdings" pitchFamily="2" charset="2"/>
              <a:buChar char="Ø"/>
              <a:tabLst/>
            </a:pPr>
            <a:r>
              <a:rPr lang="en-US" sz="1600" dirty="0" smtClean="0"/>
              <a:t>Financing activity is a key support to one belt and one road initiative. This initiative will require several hundreds of billions of investment.</a:t>
            </a:r>
          </a:p>
          <a:p>
            <a:pPr marL="285750" indent="-285750" fontAlgn="base">
              <a:spcBef>
                <a:spcPct val="0"/>
              </a:spcBef>
              <a:spcAft>
                <a:spcPct val="0"/>
              </a:spcAft>
            </a:pPr>
            <a:r>
              <a:rPr lang="en-US" altLang="zh-CN" sz="1200" dirty="0" smtClean="0">
                <a:solidFill>
                  <a:schemeClr val="bg1">
                    <a:lumMod val="50000"/>
                  </a:schemeClr>
                </a:solidFill>
                <a:latin typeface="+mj-ea"/>
                <a:ea typeface="+mj-ea"/>
              </a:rPr>
              <a:t>	</a:t>
            </a:r>
            <a:r>
              <a:rPr lang="zh-CN" altLang="en-US" sz="1200" dirty="0" smtClean="0">
                <a:solidFill>
                  <a:schemeClr val="bg1">
                    <a:lumMod val="50000"/>
                  </a:schemeClr>
                </a:solidFill>
                <a:latin typeface="+mj-ea"/>
                <a:ea typeface="+mj-ea"/>
              </a:rPr>
              <a:t>资金融通是“一带一路”倡议的重要支撑。该倡议将需要几千亿的投资。</a:t>
            </a:r>
            <a:endParaRPr lang="en-US" altLang="zh-CN" sz="1200" dirty="0" smtClean="0">
              <a:solidFill>
                <a:schemeClr val="bg1">
                  <a:lumMod val="50000"/>
                </a:schemeClr>
              </a:solidFill>
              <a:latin typeface="+mj-ea"/>
              <a:ea typeface="+mj-ea"/>
            </a:endParaRPr>
          </a:p>
          <a:p>
            <a:pPr marL="285750" indent="-285750" fontAlgn="base">
              <a:spcBef>
                <a:spcPct val="0"/>
              </a:spcBef>
              <a:spcAft>
                <a:spcPct val="0"/>
              </a:spcAft>
            </a:pPr>
            <a:endParaRPr lang="en-US" sz="1600" dirty="0" smtClean="0"/>
          </a:p>
          <a:p>
            <a:pPr marL="285750" indent="-285750" fontAlgn="base">
              <a:spcBef>
                <a:spcPct val="0"/>
              </a:spcBef>
              <a:spcAft>
                <a:spcPct val="0"/>
              </a:spcAft>
              <a:buClr>
                <a:srgbClr val="FF0000"/>
              </a:buClr>
              <a:buFont typeface="Wingdings" pitchFamily="2" charset="2"/>
              <a:buChar char="Ø"/>
            </a:pPr>
            <a:r>
              <a:rPr lang="en-US" sz="1600" dirty="0" smtClean="0"/>
              <a:t>Financing will come from China and other countries through Banks, Silk Road Funds (40B$), Asian Infrastructure and Investment Bank (100B$ on which 30% China funded) and potentially other multilateral development </a:t>
            </a:r>
            <a:r>
              <a:rPr lang="en-US" sz="1600" dirty="0" smtClean="0"/>
              <a:t>banks.</a:t>
            </a:r>
            <a:endParaRPr lang="en-US" sz="1600" dirty="0" smtClean="0"/>
          </a:p>
          <a:p>
            <a:pPr marL="285750" indent="-285750" fontAlgn="base">
              <a:spcBef>
                <a:spcPct val="0"/>
              </a:spcBef>
              <a:spcAft>
                <a:spcPct val="0"/>
              </a:spcAft>
              <a:buClr>
                <a:srgbClr val="FF0000"/>
              </a:buClr>
            </a:pPr>
            <a:r>
              <a:rPr lang="en-US" altLang="zh-CN" sz="1200" dirty="0" smtClean="0">
                <a:solidFill>
                  <a:schemeClr val="bg1">
                    <a:lumMod val="50000"/>
                  </a:schemeClr>
                </a:solidFill>
                <a:latin typeface="+mj-ea"/>
                <a:ea typeface="+mj-ea"/>
              </a:rPr>
              <a:t>	</a:t>
            </a:r>
            <a:r>
              <a:rPr lang="zh-CN" altLang="en-US" sz="1200" dirty="0" smtClean="0">
                <a:solidFill>
                  <a:schemeClr val="bg1">
                    <a:lumMod val="50000"/>
                  </a:schemeClr>
                </a:solidFill>
                <a:latin typeface="+mj-ea"/>
                <a:ea typeface="+mj-ea"/>
              </a:rPr>
              <a:t>融资将来源于中国和其他国家，通过银行、丝路基金（</a:t>
            </a:r>
            <a:r>
              <a:rPr lang="en-US" altLang="zh-CN" sz="1200" dirty="0" smtClean="0">
                <a:solidFill>
                  <a:schemeClr val="bg1">
                    <a:lumMod val="50000"/>
                  </a:schemeClr>
                </a:solidFill>
                <a:latin typeface="+mj-ea"/>
                <a:ea typeface="+mj-ea"/>
              </a:rPr>
              <a:t>400</a:t>
            </a:r>
            <a:r>
              <a:rPr lang="zh-CN" altLang="en-US" sz="1200" dirty="0" smtClean="0">
                <a:solidFill>
                  <a:schemeClr val="bg1">
                    <a:lumMod val="50000"/>
                  </a:schemeClr>
                </a:solidFill>
                <a:latin typeface="+mj-ea"/>
                <a:ea typeface="+mj-ea"/>
              </a:rPr>
              <a:t>亿美元）、亚洲基础设施投资银行（</a:t>
            </a:r>
            <a:r>
              <a:rPr lang="en-US" altLang="zh-CN" sz="1200" dirty="0" smtClean="0">
                <a:solidFill>
                  <a:schemeClr val="bg1">
                    <a:lumMod val="50000"/>
                  </a:schemeClr>
                </a:solidFill>
                <a:latin typeface="+mj-ea"/>
                <a:ea typeface="+mj-ea"/>
              </a:rPr>
              <a:t>1000</a:t>
            </a:r>
            <a:r>
              <a:rPr lang="zh-CN" altLang="en-US" sz="1200" dirty="0" smtClean="0">
                <a:solidFill>
                  <a:schemeClr val="bg1">
                    <a:lumMod val="50000"/>
                  </a:schemeClr>
                </a:solidFill>
                <a:latin typeface="+mj-ea"/>
                <a:ea typeface="+mj-ea"/>
              </a:rPr>
              <a:t>亿美元其中</a:t>
            </a:r>
            <a:r>
              <a:rPr lang="en-US" altLang="zh-CN" sz="1200" dirty="0" smtClean="0">
                <a:solidFill>
                  <a:schemeClr val="bg1">
                    <a:lumMod val="50000"/>
                  </a:schemeClr>
                </a:solidFill>
                <a:latin typeface="+mj-ea"/>
                <a:ea typeface="+mj-ea"/>
              </a:rPr>
              <a:t>30%</a:t>
            </a:r>
            <a:r>
              <a:rPr lang="zh-CN" altLang="en-US" sz="1200" dirty="0" smtClean="0">
                <a:solidFill>
                  <a:schemeClr val="bg1">
                    <a:lumMod val="50000"/>
                  </a:schemeClr>
                </a:solidFill>
                <a:latin typeface="+mj-ea"/>
                <a:ea typeface="+mj-ea"/>
              </a:rPr>
              <a:t>由中国提供）和其他多边开发银行。</a:t>
            </a:r>
            <a:endParaRPr lang="en-US" altLang="en-US" sz="1200" dirty="0" smtClean="0">
              <a:solidFill>
                <a:schemeClr val="bg1">
                  <a:lumMod val="50000"/>
                </a:schemeClr>
              </a:solidFill>
              <a:latin typeface="+mj-ea"/>
              <a:ea typeface="+mj-ea"/>
            </a:endParaRPr>
          </a:p>
          <a:p>
            <a:pPr marL="285750" indent="-285750" fontAlgn="base">
              <a:spcBef>
                <a:spcPct val="0"/>
              </a:spcBef>
              <a:spcAft>
                <a:spcPct val="0"/>
              </a:spcAft>
              <a:buClr>
                <a:srgbClr val="FF0000"/>
              </a:buClr>
              <a:buFont typeface="Wingdings" pitchFamily="2" charset="2"/>
              <a:buChar char="Ø"/>
            </a:pPr>
            <a:endParaRPr lang="en-US" sz="1600" dirty="0" smtClean="0"/>
          </a:p>
          <a:p>
            <a:pPr marL="285750" marR="0" lvl="0" indent="-285750" fontAlgn="base">
              <a:lnSpc>
                <a:spcPct val="100000"/>
              </a:lnSpc>
              <a:spcBef>
                <a:spcPct val="0"/>
              </a:spcBef>
              <a:spcAft>
                <a:spcPct val="0"/>
              </a:spcAft>
              <a:buClrTx/>
              <a:buSzTx/>
              <a:tabLst/>
            </a:pPr>
            <a:endParaRPr lang="en-US" dirty="0" smtClean="0"/>
          </a:p>
          <a:p>
            <a:pPr marL="285750" marR="0" lvl="0" indent="-285750" fontAlgn="base">
              <a:lnSpc>
                <a:spcPct val="100000"/>
              </a:lnSpc>
              <a:spcBef>
                <a:spcPct val="0"/>
              </a:spcBef>
              <a:spcAft>
                <a:spcPct val="0"/>
              </a:spcAft>
              <a:buClr>
                <a:srgbClr val="FF0000"/>
              </a:buClr>
              <a:buSzTx/>
              <a:buFont typeface="Wingdings" pitchFamily="2" charset="2"/>
              <a:buChar char="Ø"/>
              <a:tabLst/>
            </a:pPr>
            <a:endParaRPr lang="en-US" sz="1600" dirty="0" smtClean="0"/>
          </a:p>
          <a:p>
            <a:pPr marL="285750" marR="0" lvl="0" indent="-285750" fontAlgn="base">
              <a:lnSpc>
                <a:spcPct val="100000"/>
              </a:lnSpc>
              <a:spcBef>
                <a:spcPct val="0"/>
              </a:spcBef>
              <a:spcAft>
                <a:spcPct val="0"/>
              </a:spcAft>
              <a:buClr>
                <a:srgbClr val="FF0000"/>
              </a:buClr>
              <a:buSzTx/>
              <a:buFont typeface="Wingdings" pitchFamily="2" charset="2"/>
              <a:buChar char="Ø"/>
              <a:tabLst/>
            </a:pPr>
            <a:endParaRPr lang="en-US" sz="1600" dirty="0" smtClean="0"/>
          </a:p>
          <a:p>
            <a:pPr marL="285750" marR="0" lvl="0" indent="-285750" fontAlgn="base">
              <a:lnSpc>
                <a:spcPct val="100000"/>
              </a:lnSpc>
              <a:spcBef>
                <a:spcPct val="0"/>
              </a:spcBef>
              <a:spcAft>
                <a:spcPct val="0"/>
              </a:spcAft>
              <a:buClr>
                <a:srgbClr val="FF0000"/>
              </a:buClr>
              <a:buSzTx/>
              <a:buFont typeface="Wingdings" pitchFamily="2" charset="2"/>
              <a:buChar char="Ø"/>
              <a:tabLst/>
            </a:pPr>
            <a:r>
              <a:rPr lang="en-US" sz="1600" dirty="0" smtClean="0"/>
              <a:t>Strong </a:t>
            </a:r>
            <a:r>
              <a:rPr lang="en-US" sz="1600" dirty="0" smtClean="0"/>
              <a:t>public &amp; private expertise will be required to tackle with the numerous challenge of these New </a:t>
            </a:r>
            <a:r>
              <a:rPr lang="en-US" sz="1600" dirty="0" smtClean="0"/>
              <a:t>Roads.</a:t>
            </a:r>
            <a:endParaRPr lang="en-US" sz="1600" dirty="0" smtClean="0"/>
          </a:p>
          <a:p>
            <a:pPr marL="285750" marR="0" lvl="0" indent="-285750" fontAlgn="base">
              <a:lnSpc>
                <a:spcPct val="100000"/>
              </a:lnSpc>
              <a:spcBef>
                <a:spcPct val="0"/>
              </a:spcBef>
              <a:spcAft>
                <a:spcPct val="0"/>
              </a:spcAft>
              <a:buClr>
                <a:srgbClr val="FF0000"/>
              </a:buClr>
              <a:buSzTx/>
              <a:tabLst/>
            </a:pPr>
            <a:r>
              <a:rPr lang="en-US" altLang="zh-CN" sz="1200" dirty="0" smtClean="0">
                <a:solidFill>
                  <a:schemeClr val="bg1">
                    <a:lumMod val="50000"/>
                  </a:schemeClr>
                </a:solidFill>
                <a:latin typeface="+mj-ea"/>
                <a:ea typeface="+mj-ea"/>
              </a:rPr>
              <a:t>	</a:t>
            </a:r>
            <a:r>
              <a:rPr lang="zh-CN" altLang="en-US" sz="1200" dirty="0" smtClean="0">
                <a:solidFill>
                  <a:schemeClr val="bg1">
                    <a:lumMod val="50000"/>
                  </a:schemeClr>
                </a:solidFill>
                <a:latin typeface="+mj-ea"/>
                <a:ea typeface="+mj-ea"/>
              </a:rPr>
              <a:t>强大的政府和商业专业知识可以帮助应付“一带一路</a:t>
            </a:r>
            <a:r>
              <a:rPr lang="zh-CN" altLang="en-US" sz="1200" dirty="0" smtClean="0">
                <a:solidFill>
                  <a:schemeClr val="bg1">
                    <a:lumMod val="50000"/>
                  </a:schemeClr>
                </a:solidFill>
                <a:latin typeface="+mj-ea"/>
                <a:ea typeface="+mj-ea"/>
              </a:rPr>
              <a:t>”带来的各</a:t>
            </a:r>
            <a:r>
              <a:rPr lang="zh-CN" altLang="en-US" sz="1200" dirty="0" smtClean="0">
                <a:solidFill>
                  <a:schemeClr val="bg1">
                    <a:lumMod val="50000"/>
                  </a:schemeClr>
                </a:solidFill>
                <a:latin typeface="+mj-ea"/>
                <a:ea typeface="+mj-ea"/>
              </a:rPr>
              <a:t>种挑战。</a:t>
            </a:r>
            <a:endParaRPr lang="en-US" altLang="en-US" sz="1200" dirty="0" smtClean="0">
              <a:solidFill>
                <a:schemeClr val="bg1">
                  <a:lumMod val="50000"/>
                </a:schemeClr>
              </a:solidFill>
              <a:latin typeface="+mj-ea"/>
              <a:ea typeface="+mj-ea"/>
            </a:endParaRPr>
          </a:p>
          <a:p>
            <a:pPr marL="742950" lvl="1" indent="-285750" fontAlgn="base">
              <a:spcBef>
                <a:spcPct val="0"/>
              </a:spcBef>
              <a:spcAft>
                <a:spcPct val="0"/>
              </a:spcAft>
              <a:buClr>
                <a:srgbClr val="FF0000"/>
              </a:buClr>
              <a:buFont typeface="Wingdings" pitchFamily="2" charset="2"/>
              <a:buChar char="Ø"/>
            </a:pPr>
            <a:r>
              <a:rPr lang="en-US" sz="1600" dirty="0" smtClean="0"/>
              <a:t>Structured Finance and Natural Resources and Energy </a:t>
            </a:r>
            <a:r>
              <a:rPr lang="en-US" sz="1600" dirty="0" smtClean="0"/>
              <a:t>Financing.</a:t>
            </a:r>
            <a:endParaRPr lang="en-US" sz="1600" dirty="0" smtClean="0"/>
          </a:p>
          <a:p>
            <a:pPr marL="742950" lvl="1" indent="-285750" fontAlgn="base">
              <a:spcBef>
                <a:spcPct val="0"/>
              </a:spcBef>
              <a:spcAft>
                <a:spcPct val="0"/>
              </a:spcAft>
              <a:buClr>
                <a:srgbClr val="FF0000"/>
              </a:buClr>
            </a:pPr>
            <a:r>
              <a:rPr lang="en-US" altLang="zh-CN" sz="1200" dirty="0" smtClean="0">
                <a:solidFill>
                  <a:schemeClr val="bg1">
                    <a:lumMod val="50000"/>
                  </a:schemeClr>
                </a:solidFill>
                <a:latin typeface="+mj-ea"/>
                <a:ea typeface="+mj-ea"/>
              </a:rPr>
              <a:t>	</a:t>
            </a:r>
            <a:r>
              <a:rPr lang="zh-CN" altLang="en-US" sz="1200" dirty="0" smtClean="0">
                <a:solidFill>
                  <a:schemeClr val="bg1">
                    <a:lumMod val="50000"/>
                  </a:schemeClr>
                </a:solidFill>
                <a:latin typeface="+mj-ea"/>
                <a:ea typeface="+mj-ea"/>
              </a:rPr>
              <a:t>结构性融资、自然资源和能源融资。</a:t>
            </a:r>
            <a:endParaRPr lang="en-US" altLang="en-US" sz="1200" dirty="0" smtClean="0">
              <a:solidFill>
                <a:schemeClr val="bg1">
                  <a:lumMod val="50000"/>
                </a:schemeClr>
              </a:solidFill>
              <a:latin typeface="+mj-ea"/>
              <a:ea typeface="+mj-ea"/>
            </a:endParaRPr>
          </a:p>
          <a:p>
            <a:pPr marL="742950" lvl="1" indent="-285750" fontAlgn="base">
              <a:spcBef>
                <a:spcPct val="0"/>
              </a:spcBef>
              <a:spcAft>
                <a:spcPct val="0"/>
              </a:spcAft>
              <a:buClr>
                <a:srgbClr val="FF0000"/>
              </a:buClr>
              <a:buFont typeface="Wingdings" pitchFamily="2" charset="2"/>
              <a:buChar char="Ø"/>
            </a:pPr>
            <a:r>
              <a:rPr lang="en-US" sz="1600" dirty="0" smtClean="0"/>
              <a:t>Risk management including Emerging markets </a:t>
            </a:r>
            <a:r>
              <a:rPr lang="en-US" sz="1600" dirty="0" smtClean="0"/>
              <a:t>knowledge.</a:t>
            </a:r>
          </a:p>
          <a:p>
            <a:pPr marL="742950" lvl="1" indent="-285750" fontAlgn="base">
              <a:spcBef>
                <a:spcPct val="0"/>
              </a:spcBef>
              <a:spcAft>
                <a:spcPct val="0"/>
              </a:spcAft>
              <a:buClr>
                <a:srgbClr val="FF0000"/>
              </a:buClr>
            </a:pPr>
            <a:r>
              <a:rPr lang="en-US" altLang="zh-CN" sz="1200" dirty="0" smtClean="0">
                <a:solidFill>
                  <a:schemeClr val="bg1">
                    <a:lumMod val="50000"/>
                  </a:schemeClr>
                </a:solidFill>
                <a:latin typeface="+mj-ea"/>
                <a:ea typeface="+mj-ea"/>
              </a:rPr>
              <a:t>	</a:t>
            </a:r>
            <a:r>
              <a:rPr lang="zh-CN" altLang="en-US" sz="1200" dirty="0" smtClean="0">
                <a:solidFill>
                  <a:schemeClr val="bg1">
                    <a:lumMod val="50000"/>
                  </a:schemeClr>
                </a:solidFill>
                <a:latin typeface="+mj-ea"/>
                <a:ea typeface="+mj-ea"/>
              </a:rPr>
              <a:t>风险管理包括新兴市场知识。</a:t>
            </a:r>
            <a:endParaRPr lang="en-US" altLang="en-US" sz="1200" dirty="0" smtClean="0">
              <a:solidFill>
                <a:schemeClr val="bg1">
                  <a:lumMod val="50000"/>
                </a:schemeClr>
              </a:solidFill>
              <a:latin typeface="+mj-ea"/>
              <a:ea typeface="+mj-ea"/>
            </a:endParaRPr>
          </a:p>
          <a:p>
            <a:pPr marL="285750" indent="-285750" fontAlgn="base">
              <a:spcBef>
                <a:spcPct val="0"/>
              </a:spcBef>
              <a:spcAft>
                <a:spcPct val="0"/>
              </a:spcAft>
            </a:pPr>
            <a:endParaRPr lang="en-US" sz="1200" dirty="0" smtClean="0">
              <a:solidFill>
                <a:schemeClr val="bg1">
                  <a:lumMod val="50000"/>
                </a:schemeClr>
              </a:solidFill>
              <a:latin typeface="+mj-ea"/>
              <a:ea typeface="+mj-ea"/>
            </a:endParaRPr>
          </a:p>
          <a:p>
            <a:pPr marL="285750" indent="-285750" fontAlgn="base">
              <a:spcBef>
                <a:spcPct val="0"/>
              </a:spcBef>
              <a:spcAft>
                <a:spcPct val="0"/>
              </a:spcAft>
            </a:pPr>
            <a:endParaRPr lang="en-US" sz="1200" dirty="0" smtClean="0">
              <a:latin typeface="+mj-ea"/>
              <a:ea typeface="+mj-ea"/>
            </a:endParaRPr>
          </a:p>
        </p:txBody>
      </p:sp>
      <p:sp>
        <p:nvSpPr>
          <p:cNvPr id="4" name="Date Placeholder 3"/>
          <p:cNvSpPr txBox="1">
            <a:spLocks/>
          </p:cNvSpPr>
          <p:nvPr/>
        </p:nvSpPr>
        <p:spPr>
          <a:xfrm>
            <a:off x="6772388" y="6507984"/>
            <a:ext cx="1814400" cy="216000"/>
          </a:xfrm>
          <a:prstGeom prst="rect">
            <a:avLst/>
          </a:prstGeom>
          <a:solidFill>
            <a:schemeClr val="bg1"/>
          </a:solidFill>
        </p:spPr>
        <p:txBody>
          <a:bodyPr vert="horz" lIns="0" tIns="0" rIns="0" bIns="0" rtlCol="0" anchor="t"/>
          <a:lstStyle>
            <a:lvl1pPr algn="r">
              <a:defRPr sz="800">
                <a:solidFill>
                  <a:schemeClr val="tx1"/>
                </a:solidFill>
                <a:latin typeface="Arial" pitchFamily="34" charset="0"/>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28</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/0</a:t>
            </a: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5</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/2015</a:t>
            </a:r>
            <a:endParaRPr kumimoji="0" lang="en-GB" sz="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3234441" y="3258932"/>
            <a:ext cx="2428875" cy="5048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28" y="451261"/>
            <a:ext cx="8763097" cy="288000"/>
          </a:xfrm>
        </p:spPr>
        <p:txBody>
          <a:bodyPr/>
          <a:lstStyle/>
          <a:p>
            <a:r>
              <a:rPr lang="en-US" altLang="zh-CN" b="1" dirty="0" smtClean="0">
                <a:latin typeface="+mj-lt"/>
                <a:ea typeface="宋体" pitchFamily="2" charset="-122"/>
              </a:rPr>
              <a:t>5. </a:t>
            </a:r>
            <a:r>
              <a:rPr lang="en-US" altLang="zh-CN" b="1" dirty="0" err="1" smtClean="0">
                <a:latin typeface="+mj-lt"/>
                <a:ea typeface="宋体" pitchFamily="2" charset="-122"/>
              </a:rPr>
              <a:t>Sg</a:t>
            </a:r>
            <a:r>
              <a:rPr lang="en-US" altLang="zh-CN" b="1" dirty="0" smtClean="0">
                <a:latin typeface="+mj-lt"/>
                <a:ea typeface="宋体" pitchFamily="2" charset="-122"/>
              </a:rPr>
              <a:t> </a:t>
            </a:r>
            <a:r>
              <a:rPr lang="en-US" altLang="zh-CN" b="1" dirty="0" err="1" smtClean="0">
                <a:latin typeface="+mj-lt"/>
                <a:ea typeface="宋体" pitchFamily="2" charset="-122"/>
              </a:rPr>
              <a:t>cib</a:t>
            </a:r>
            <a:r>
              <a:rPr lang="en-US" altLang="zh-CN" b="1" dirty="0" smtClean="0">
                <a:latin typeface="+mj-lt"/>
                <a:ea typeface="宋体" pitchFamily="2" charset="-122"/>
              </a:rPr>
              <a:t> awarded several deals of the year in the trade &amp; export finance</a:t>
            </a:r>
            <a:r>
              <a:rPr lang="en-US" altLang="zh-CN" b="1" dirty="0" smtClean="0">
                <a:latin typeface="+mj-lt"/>
                <a:ea typeface="宋体" pitchFamily="2" charset="-122"/>
              </a:rPr>
              <a:t/>
            </a:r>
            <a:br>
              <a:rPr lang="en-US" altLang="zh-CN" b="1" dirty="0" smtClean="0">
                <a:latin typeface="+mj-lt"/>
                <a:ea typeface="宋体" pitchFamily="2" charset="-122"/>
              </a:rPr>
            </a:br>
            <a:r>
              <a:rPr lang="zh-CN" altLang="en-US" sz="1800" b="1" dirty="0" smtClean="0">
                <a:latin typeface="宋体" pitchFamily="2" charset="-122"/>
                <a:ea typeface="宋体" pitchFamily="2" charset="-122"/>
              </a:rPr>
              <a:t>法兴投资银行贸易和出口信贷业务载誉市场</a:t>
            </a:r>
            <a:endParaRPr lang="en-US" altLang="zh-CN" sz="1800" b="1" dirty="0" smtClean="0">
              <a:latin typeface="宋体" pitchFamily="2" charset="-122"/>
              <a:ea typeface="宋体" pitchFamily="2" charset="-122"/>
            </a:endParaRPr>
          </a:p>
        </p:txBody>
      </p:sp>
      <p:sp>
        <p:nvSpPr>
          <p:cNvPr id="3076" name="Rectangle 4"/>
          <p:cNvSpPr>
            <a:spLocks noChangeArrowheads="1"/>
          </p:cNvSpPr>
          <p:nvPr/>
        </p:nvSpPr>
        <p:spPr bwMode="auto">
          <a:xfrm>
            <a:off x="360794" y="1174460"/>
            <a:ext cx="8305799"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400" b="1" dirty="0" smtClean="0">
                <a:latin typeface="+mj-lt"/>
              </a:rPr>
              <a:t>For </a:t>
            </a:r>
            <a:r>
              <a:rPr lang="en-US" sz="1400" b="1" dirty="0" smtClean="0">
                <a:latin typeface="+mj-lt"/>
              </a:rPr>
              <a:t>Natural Resources &amp; Commodities </a:t>
            </a:r>
            <a:r>
              <a:rPr lang="en-US" sz="1400" b="1" dirty="0" smtClean="0">
                <a:latin typeface="+mj-lt"/>
              </a:rPr>
              <a:t>Finance:</a:t>
            </a:r>
            <a:r>
              <a:rPr lang="zh-CN" altLang="en-US" sz="1400" b="1" dirty="0" smtClean="0">
                <a:latin typeface="+mj-lt"/>
              </a:rPr>
              <a:t> </a:t>
            </a:r>
            <a:r>
              <a:rPr lang="zh-CN" altLang="en-US" sz="1200" dirty="0" smtClean="0">
                <a:solidFill>
                  <a:schemeClr val="bg1">
                    <a:lumMod val="50000"/>
                  </a:schemeClr>
                </a:solidFill>
                <a:latin typeface="+mj-ea"/>
                <a:ea typeface="+mj-ea"/>
              </a:rPr>
              <a:t>关</a:t>
            </a:r>
            <a:r>
              <a:rPr lang="zh-CN" altLang="en-US" sz="1200" dirty="0" smtClean="0">
                <a:solidFill>
                  <a:schemeClr val="bg1">
                    <a:lumMod val="50000"/>
                  </a:schemeClr>
                </a:solidFill>
                <a:latin typeface="+mj-ea"/>
                <a:ea typeface="+mj-ea"/>
              </a:rPr>
              <a:t>于自然资源和商品融资</a:t>
            </a:r>
            <a:endParaRPr lang="en-US" altLang="en-US" sz="1200" dirty="0" smtClean="0">
              <a:solidFill>
                <a:schemeClr val="bg1">
                  <a:lumMod val="50000"/>
                </a:schemeClr>
              </a:solidFill>
              <a:latin typeface="+mj-ea"/>
              <a:ea typeface="+mj-ea"/>
            </a:endParaRPr>
          </a:p>
          <a:p>
            <a:pPr lvl="1"/>
            <a:r>
              <a:rPr lang="en-US" sz="1400" dirty="0" smtClean="0">
                <a:latin typeface="+mj-lt"/>
              </a:rPr>
              <a:t>Best Overall Commodities Finance DOY:  </a:t>
            </a:r>
            <a:r>
              <a:rPr lang="en-US" sz="1400" dirty="0" err="1" smtClean="0">
                <a:latin typeface="+mj-lt"/>
              </a:rPr>
              <a:t>Tangsteel</a:t>
            </a:r>
            <a:r>
              <a:rPr lang="en-US" sz="1400" dirty="0" smtClean="0">
                <a:latin typeface="+mj-lt"/>
              </a:rPr>
              <a:t> - China -  USD 1.5bn pre-financing </a:t>
            </a:r>
            <a:r>
              <a:rPr lang="en-US" sz="1400" dirty="0" smtClean="0">
                <a:latin typeface="+mj-lt"/>
              </a:rPr>
              <a:t>facility </a:t>
            </a:r>
          </a:p>
          <a:p>
            <a:pPr indent="457200"/>
            <a:r>
              <a:rPr lang="zh-CN" altLang="en-US" sz="1200" dirty="0" smtClean="0">
                <a:solidFill>
                  <a:schemeClr val="bg1">
                    <a:lumMod val="50000"/>
                  </a:schemeClr>
                </a:solidFill>
                <a:latin typeface="+mj-ea"/>
                <a:ea typeface="+mj-ea"/>
              </a:rPr>
              <a:t>最佳整体商品融资</a:t>
            </a:r>
            <a:r>
              <a:rPr lang="en-US" altLang="en-US" sz="1200" dirty="0" smtClean="0">
                <a:solidFill>
                  <a:schemeClr val="bg1">
                    <a:lumMod val="50000"/>
                  </a:schemeClr>
                </a:solidFill>
                <a:latin typeface="+mj-ea"/>
                <a:ea typeface="+mj-ea"/>
              </a:rPr>
              <a:t>DOY</a:t>
            </a:r>
            <a:r>
              <a:rPr lang="zh-CN" altLang="en-US" sz="1200" dirty="0" smtClean="0">
                <a:solidFill>
                  <a:schemeClr val="bg1">
                    <a:lumMod val="50000"/>
                  </a:schemeClr>
                </a:solidFill>
                <a:latin typeface="+mj-ea"/>
                <a:ea typeface="+mj-ea"/>
              </a:rPr>
              <a:t>：唐钢</a:t>
            </a:r>
            <a:r>
              <a:rPr lang="en-US" altLang="en-US"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ea typeface="+mj-ea"/>
              </a:rPr>
              <a:t>中国</a:t>
            </a:r>
            <a:r>
              <a:rPr lang="en-US" altLang="en-US"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ea typeface="+mj-ea"/>
              </a:rPr>
              <a:t>前期融资</a:t>
            </a:r>
            <a:r>
              <a:rPr lang="en-US" altLang="en-US" sz="1200" dirty="0" smtClean="0">
                <a:solidFill>
                  <a:schemeClr val="bg1">
                    <a:lumMod val="50000"/>
                  </a:schemeClr>
                </a:solidFill>
                <a:latin typeface="+mj-ea"/>
                <a:ea typeface="+mj-ea"/>
              </a:rPr>
              <a:t>15</a:t>
            </a:r>
            <a:r>
              <a:rPr lang="zh-CN" altLang="en-US" sz="1200" dirty="0" smtClean="0">
                <a:solidFill>
                  <a:schemeClr val="bg1">
                    <a:lumMod val="50000"/>
                  </a:schemeClr>
                </a:solidFill>
                <a:latin typeface="+mj-ea"/>
                <a:ea typeface="+mj-ea"/>
              </a:rPr>
              <a:t>亿美元</a:t>
            </a:r>
            <a:endParaRPr lang="en-US" altLang="en-US" sz="1200" dirty="0" smtClean="0">
              <a:solidFill>
                <a:schemeClr val="bg1">
                  <a:lumMod val="50000"/>
                </a:schemeClr>
              </a:solidFill>
              <a:latin typeface="+mj-ea"/>
              <a:ea typeface="+mj-ea"/>
            </a:endParaRPr>
          </a:p>
          <a:p>
            <a:pPr lvl="1"/>
            <a:r>
              <a:rPr lang="en-US" sz="1400" dirty="0" smtClean="0">
                <a:latin typeface="+mj-lt"/>
              </a:rPr>
              <a:t>Best </a:t>
            </a:r>
            <a:r>
              <a:rPr lang="en-US" sz="1400" dirty="0" smtClean="0">
                <a:latin typeface="+mj-lt"/>
              </a:rPr>
              <a:t>Asia-Pacific Commodities Finance DOY:  Noble </a:t>
            </a:r>
            <a:r>
              <a:rPr lang="en-US" sz="1400" dirty="0" err="1" smtClean="0">
                <a:latin typeface="+mj-lt"/>
              </a:rPr>
              <a:t>Agri</a:t>
            </a:r>
            <a:r>
              <a:rPr lang="en-US" sz="1400" dirty="0" smtClean="0">
                <a:latin typeface="+mj-lt"/>
              </a:rPr>
              <a:t> USD 2.55bn Revolving Credit </a:t>
            </a:r>
            <a:r>
              <a:rPr lang="en-US" sz="1400" dirty="0" smtClean="0">
                <a:latin typeface="+mj-lt"/>
              </a:rPr>
              <a:t>Facility</a:t>
            </a:r>
            <a:r>
              <a:rPr lang="zh-CN" altLang="en-US" sz="1200" dirty="0" smtClean="0">
                <a:solidFill>
                  <a:schemeClr val="bg1">
                    <a:lumMod val="50000"/>
                  </a:schemeClr>
                </a:solidFill>
                <a:latin typeface="+mj-ea"/>
                <a:ea typeface="+mj-ea"/>
              </a:rPr>
              <a:t>最佳亚太金融商品</a:t>
            </a:r>
            <a:r>
              <a:rPr lang="en-US" altLang="en-US" sz="1200" dirty="0" smtClean="0">
                <a:solidFill>
                  <a:schemeClr val="bg1">
                    <a:lumMod val="50000"/>
                  </a:schemeClr>
                </a:solidFill>
                <a:latin typeface="+mj-ea"/>
                <a:ea typeface="+mj-ea"/>
              </a:rPr>
              <a:t>DOY</a:t>
            </a:r>
            <a:r>
              <a:rPr lang="zh-CN" altLang="en-US" sz="1200" dirty="0" smtClean="0">
                <a:solidFill>
                  <a:schemeClr val="bg1">
                    <a:lumMod val="50000"/>
                  </a:schemeClr>
                </a:solidFill>
                <a:latin typeface="+mj-ea"/>
                <a:ea typeface="+mj-ea"/>
              </a:rPr>
              <a:t>：来宝农业</a:t>
            </a:r>
            <a:r>
              <a:rPr lang="en-US" altLang="en-US"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ea typeface="+mj-ea"/>
              </a:rPr>
              <a:t>循环信用贷款</a:t>
            </a:r>
            <a:r>
              <a:rPr lang="en-US" altLang="en-US" sz="1200" dirty="0" smtClean="0">
                <a:solidFill>
                  <a:schemeClr val="bg1">
                    <a:lumMod val="50000"/>
                  </a:schemeClr>
                </a:solidFill>
                <a:latin typeface="+mj-ea"/>
                <a:ea typeface="+mj-ea"/>
              </a:rPr>
              <a:t>25.5</a:t>
            </a:r>
            <a:r>
              <a:rPr lang="zh-CN" altLang="en-US" sz="1200" dirty="0" smtClean="0">
                <a:solidFill>
                  <a:schemeClr val="bg1">
                    <a:lumMod val="50000"/>
                  </a:schemeClr>
                </a:solidFill>
                <a:latin typeface="+mj-ea"/>
                <a:ea typeface="+mj-ea"/>
              </a:rPr>
              <a:t>亿美元</a:t>
            </a:r>
            <a:endParaRPr lang="en-US" altLang="en-US" sz="1200" dirty="0" smtClean="0">
              <a:solidFill>
                <a:schemeClr val="bg1">
                  <a:lumMod val="50000"/>
                </a:schemeClr>
              </a:solidFill>
              <a:latin typeface="+mj-ea"/>
              <a:ea typeface="+mj-ea"/>
            </a:endParaRPr>
          </a:p>
          <a:p>
            <a:pPr lvl="1"/>
            <a:r>
              <a:rPr lang="en-US" sz="1400" dirty="0" smtClean="0">
                <a:latin typeface="+mj-lt"/>
              </a:rPr>
              <a:t>Best </a:t>
            </a:r>
            <a:r>
              <a:rPr lang="en-US" sz="1400" dirty="0" smtClean="0">
                <a:latin typeface="+mj-lt"/>
              </a:rPr>
              <a:t>African Commodities Finance DOY:  </a:t>
            </a:r>
            <a:r>
              <a:rPr lang="en-US" sz="1400" dirty="0" err="1" smtClean="0">
                <a:latin typeface="+mj-lt"/>
              </a:rPr>
              <a:t>Glencore</a:t>
            </a:r>
            <a:r>
              <a:rPr lang="en-US" sz="1400" dirty="0" smtClean="0">
                <a:latin typeface="+mj-lt"/>
              </a:rPr>
              <a:t> SHT (Chad) - Chad - USD 1.3bn limited recourse </a:t>
            </a:r>
            <a:r>
              <a:rPr lang="en-US" sz="1400" dirty="0" smtClean="0">
                <a:latin typeface="+mj-lt"/>
              </a:rPr>
              <a:t>facility</a:t>
            </a:r>
            <a:r>
              <a:rPr lang="zh-CN" altLang="en-US" sz="1400" dirty="0" smtClean="0">
                <a:latin typeface="+mj-lt"/>
              </a:rPr>
              <a:t> </a:t>
            </a:r>
            <a:r>
              <a:rPr lang="zh-CN" altLang="en-US" sz="1200" dirty="0" smtClean="0">
                <a:solidFill>
                  <a:schemeClr val="bg1">
                    <a:lumMod val="50000"/>
                  </a:schemeClr>
                </a:solidFill>
                <a:latin typeface="+mj-ea"/>
                <a:ea typeface="+mj-ea"/>
              </a:rPr>
              <a:t>最佳非洲金融商品</a:t>
            </a:r>
            <a:r>
              <a:rPr lang="en-US" altLang="en-US" sz="1200" dirty="0" smtClean="0">
                <a:solidFill>
                  <a:schemeClr val="bg1">
                    <a:lumMod val="50000"/>
                  </a:schemeClr>
                </a:solidFill>
                <a:latin typeface="+mj-ea"/>
                <a:ea typeface="+mj-ea"/>
              </a:rPr>
              <a:t>DOY</a:t>
            </a:r>
            <a:r>
              <a:rPr lang="zh-CN" altLang="en-US" sz="1200" dirty="0" smtClean="0">
                <a:solidFill>
                  <a:schemeClr val="bg1">
                    <a:lumMod val="50000"/>
                  </a:schemeClr>
                </a:solidFill>
                <a:latin typeface="+mj-ea"/>
                <a:ea typeface="+mj-ea"/>
              </a:rPr>
              <a:t>：</a:t>
            </a:r>
            <a:r>
              <a:rPr lang="en-US" altLang="en-US" sz="1200" dirty="0" err="1" smtClean="0">
                <a:solidFill>
                  <a:schemeClr val="bg1">
                    <a:lumMod val="50000"/>
                  </a:schemeClr>
                </a:solidFill>
                <a:latin typeface="+mj-ea"/>
                <a:ea typeface="+mj-ea"/>
              </a:rPr>
              <a:t>Glencore</a:t>
            </a:r>
            <a:r>
              <a:rPr lang="en-US" altLang="en-US" sz="1200" dirty="0" smtClean="0">
                <a:solidFill>
                  <a:schemeClr val="bg1">
                    <a:lumMod val="50000"/>
                  </a:schemeClr>
                </a:solidFill>
                <a:latin typeface="+mj-ea"/>
                <a:ea typeface="+mj-ea"/>
              </a:rPr>
              <a:t> SHT (Chad) - Chad - USD 1.3bn limited recourse facility</a:t>
            </a:r>
          </a:p>
          <a:p>
            <a:pPr lvl="1"/>
            <a:r>
              <a:rPr lang="en-US" sz="1400" dirty="0" smtClean="0">
                <a:latin typeface="+mj-lt"/>
              </a:rPr>
              <a:t>Best </a:t>
            </a:r>
            <a:r>
              <a:rPr lang="en-US" sz="1400" dirty="0" smtClean="0">
                <a:latin typeface="+mj-lt"/>
              </a:rPr>
              <a:t>Middle Eastern Commodities Finance DOY:  </a:t>
            </a:r>
            <a:r>
              <a:rPr lang="en-US" sz="1400" dirty="0" err="1" smtClean="0">
                <a:latin typeface="+mj-lt"/>
              </a:rPr>
              <a:t>Tiryaki</a:t>
            </a:r>
            <a:r>
              <a:rPr lang="en-US" sz="1400" dirty="0" smtClean="0">
                <a:latin typeface="+mj-lt"/>
              </a:rPr>
              <a:t> Agro USD 250m Revolving Credit </a:t>
            </a:r>
            <a:r>
              <a:rPr lang="en-US" sz="1400" dirty="0" smtClean="0">
                <a:latin typeface="+mj-lt"/>
              </a:rPr>
              <a:t>Facility</a:t>
            </a:r>
            <a:r>
              <a:rPr lang="zh-CN" altLang="en-US" sz="1400" dirty="0" smtClean="0">
                <a:latin typeface="+mj-lt"/>
              </a:rPr>
              <a:t> </a:t>
            </a:r>
            <a:r>
              <a:rPr lang="zh-CN" altLang="en-US" sz="1200" dirty="0" smtClean="0">
                <a:solidFill>
                  <a:schemeClr val="bg1">
                    <a:lumMod val="50000"/>
                  </a:schemeClr>
                </a:solidFill>
                <a:latin typeface="+mj-ea"/>
                <a:ea typeface="+mj-ea"/>
              </a:rPr>
              <a:t>最佳中东商品金融</a:t>
            </a:r>
            <a:r>
              <a:rPr lang="en-US" altLang="en-US" sz="1200" dirty="0" smtClean="0">
                <a:solidFill>
                  <a:schemeClr val="bg1">
                    <a:lumMod val="50000"/>
                  </a:schemeClr>
                </a:solidFill>
                <a:latin typeface="+mj-ea"/>
                <a:ea typeface="+mj-ea"/>
              </a:rPr>
              <a:t>DOY</a:t>
            </a:r>
            <a:r>
              <a:rPr lang="zh-CN" altLang="en-US" sz="1200" dirty="0" smtClean="0">
                <a:solidFill>
                  <a:schemeClr val="bg1">
                    <a:lumMod val="50000"/>
                  </a:schemeClr>
                </a:solidFill>
                <a:latin typeface="+mj-ea"/>
                <a:ea typeface="+mj-ea"/>
              </a:rPr>
              <a:t>：</a:t>
            </a:r>
            <a:r>
              <a:rPr lang="en-US" altLang="en-US" sz="1200" dirty="0" err="1" smtClean="0">
                <a:solidFill>
                  <a:schemeClr val="bg1">
                    <a:lumMod val="50000"/>
                  </a:schemeClr>
                </a:solidFill>
                <a:latin typeface="+mj-ea"/>
                <a:ea typeface="+mj-ea"/>
              </a:rPr>
              <a:t>Tiryaki</a:t>
            </a:r>
            <a:r>
              <a:rPr lang="en-US" altLang="en-US" sz="1200" dirty="0" smtClean="0">
                <a:solidFill>
                  <a:schemeClr val="bg1">
                    <a:lumMod val="50000"/>
                  </a:schemeClr>
                </a:solidFill>
                <a:latin typeface="+mj-ea"/>
                <a:ea typeface="+mj-ea"/>
              </a:rPr>
              <a:t> Agro-</a:t>
            </a:r>
            <a:r>
              <a:rPr lang="zh-CN" altLang="en-US" sz="1200" dirty="0" smtClean="0">
                <a:solidFill>
                  <a:schemeClr val="bg1">
                    <a:lumMod val="50000"/>
                  </a:schemeClr>
                </a:solidFill>
                <a:latin typeface="+mj-ea"/>
                <a:ea typeface="+mj-ea"/>
              </a:rPr>
              <a:t>循环信用贷款</a:t>
            </a:r>
            <a:r>
              <a:rPr lang="en-US" altLang="en-US" sz="1200" dirty="0" smtClean="0">
                <a:solidFill>
                  <a:schemeClr val="bg1">
                    <a:lumMod val="50000"/>
                  </a:schemeClr>
                </a:solidFill>
                <a:latin typeface="+mj-ea"/>
                <a:ea typeface="+mj-ea"/>
              </a:rPr>
              <a:t>2.5</a:t>
            </a:r>
            <a:r>
              <a:rPr lang="zh-CN" altLang="en-US" sz="1200" dirty="0" smtClean="0">
                <a:solidFill>
                  <a:schemeClr val="bg1">
                    <a:lumMod val="50000"/>
                  </a:schemeClr>
                </a:solidFill>
                <a:latin typeface="+mj-ea"/>
                <a:ea typeface="+mj-ea"/>
              </a:rPr>
              <a:t>亿</a:t>
            </a:r>
            <a:endParaRPr lang="en-US" altLang="en-US" sz="1200" dirty="0" smtClean="0">
              <a:solidFill>
                <a:schemeClr val="bg1">
                  <a:lumMod val="50000"/>
                </a:schemeClr>
              </a:solidFill>
              <a:latin typeface="+mj-ea"/>
              <a:ea typeface="+mj-ea"/>
            </a:endParaRPr>
          </a:p>
          <a:p>
            <a:pPr lvl="1"/>
            <a:endParaRPr lang="en-US" sz="1400" dirty="0" smtClean="0">
              <a:latin typeface="+mj-lt"/>
            </a:endParaRPr>
          </a:p>
          <a:p>
            <a:r>
              <a:rPr lang="en-US" i="1" dirty="0" smtClean="0">
                <a:latin typeface="+mj-lt"/>
              </a:rPr>
              <a:t> </a:t>
            </a:r>
            <a:r>
              <a:rPr lang="en-US" sz="1400" b="1" dirty="0" smtClean="0">
                <a:latin typeface="+mj-lt"/>
              </a:rPr>
              <a:t>For </a:t>
            </a:r>
            <a:r>
              <a:rPr lang="en-US" sz="1400" b="1" dirty="0" smtClean="0">
                <a:latin typeface="+mj-lt"/>
              </a:rPr>
              <a:t>Export &amp; Project Finance</a:t>
            </a:r>
            <a:r>
              <a:rPr lang="en-US" sz="1400" b="1" dirty="0" smtClean="0">
                <a:latin typeface="+mj-lt"/>
              </a:rPr>
              <a:t>:</a:t>
            </a:r>
            <a:r>
              <a:rPr lang="zh-CN" altLang="en-US" sz="1400" b="1" dirty="0" smtClean="0">
                <a:latin typeface="+mj-lt"/>
              </a:rPr>
              <a:t> </a:t>
            </a:r>
            <a:r>
              <a:rPr lang="zh-CN" altLang="en-US" sz="1200" dirty="0" smtClean="0">
                <a:solidFill>
                  <a:schemeClr val="bg1">
                    <a:lumMod val="50000"/>
                  </a:schemeClr>
                </a:solidFill>
                <a:latin typeface="+mj-ea"/>
                <a:ea typeface="+mj-ea"/>
              </a:rPr>
              <a:t>关</a:t>
            </a:r>
            <a:r>
              <a:rPr lang="zh-CN" altLang="en-US" sz="1200" dirty="0" smtClean="0">
                <a:solidFill>
                  <a:schemeClr val="bg1">
                    <a:lumMod val="50000"/>
                  </a:schemeClr>
                </a:solidFill>
                <a:latin typeface="+mj-ea"/>
                <a:ea typeface="+mj-ea"/>
              </a:rPr>
              <a:t>于出口及项目融资</a:t>
            </a:r>
            <a:endParaRPr lang="en-US" altLang="en-US" sz="1200" dirty="0" smtClean="0">
              <a:solidFill>
                <a:schemeClr val="bg1">
                  <a:lumMod val="50000"/>
                </a:schemeClr>
              </a:solidFill>
              <a:latin typeface="+mj-ea"/>
              <a:ea typeface="+mj-ea"/>
            </a:endParaRPr>
          </a:p>
          <a:p>
            <a:pPr lvl="1"/>
            <a:r>
              <a:rPr lang="en-US" sz="1400" dirty="0" smtClean="0">
                <a:latin typeface="+mj-lt"/>
              </a:rPr>
              <a:t>Best Innovative ECA/Project Finance DOY </a:t>
            </a:r>
            <a:r>
              <a:rPr lang="en-US" sz="1400" dirty="0" err="1" smtClean="0">
                <a:latin typeface="+mj-lt"/>
              </a:rPr>
              <a:t>Sarulla</a:t>
            </a:r>
            <a:r>
              <a:rPr lang="en-US" sz="1400" dirty="0" smtClean="0">
                <a:latin typeface="+mj-lt"/>
              </a:rPr>
              <a:t> Geothermal - Indonesia - USD 1.17bn geothermal power project </a:t>
            </a:r>
            <a:r>
              <a:rPr lang="en-US" sz="1400" dirty="0" smtClean="0">
                <a:latin typeface="+mj-lt"/>
              </a:rPr>
              <a:t>financing</a:t>
            </a:r>
            <a:r>
              <a:rPr lang="zh-CN" altLang="en-US" sz="1400" dirty="0" smtClean="0">
                <a:latin typeface="+mj-lt"/>
              </a:rPr>
              <a:t> </a:t>
            </a:r>
            <a:r>
              <a:rPr lang="zh-CN" altLang="en-US" sz="1200" dirty="0" smtClean="0">
                <a:solidFill>
                  <a:schemeClr val="bg1">
                    <a:lumMod val="50000"/>
                  </a:schemeClr>
                </a:solidFill>
                <a:latin typeface="+mj-ea"/>
                <a:ea typeface="+mj-ea"/>
              </a:rPr>
              <a:t>最</a:t>
            </a:r>
            <a:r>
              <a:rPr lang="zh-CN" altLang="en-US" sz="1200" dirty="0" smtClean="0">
                <a:solidFill>
                  <a:schemeClr val="bg1">
                    <a:lumMod val="50000"/>
                  </a:schemeClr>
                </a:solidFill>
                <a:latin typeface="+mj-ea"/>
                <a:ea typeface="+mj-ea"/>
              </a:rPr>
              <a:t>佳创新</a:t>
            </a:r>
            <a:r>
              <a:rPr lang="en-US" altLang="en-US" sz="1200" dirty="0" smtClean="0">
                <a:solidFill>
                  <a:schemeClr val="bg1">
                    <a:lumMod val="50000"/>
                  </a:schemeClr>
                </a:solidFill>
                <a:latin typeface="+mj-ea"/>
                <a:ea typeface="+mj-ea"/>
              </a:rPr>
              <a:t>ECA/</a:t>
            </a:r>
            <a:r>
              <a:rPr lang="zh-CN" altLang="en-US" sz="1200" dirty="0" smtClean="0">
                <a:solidFill>
                  <a:schemeClr val="bg1">
                    <a:lumMod val="50000"/>
                  </a:schemeClr>
                </a:solidFill>
                <a:latin typeface="+mj-ea"/>
                <a:ea typeface="+mj-ea"/>
              </a:rPr>
              <a:t>项目金融</a:t>
            </a:r>
            <a:r>
              <a:rPr lang="en-US" altLang="en-US" sz="1200" dirty="0" smtClean="0">
                <a:solidFill>
                  <a:schemeClr val="bg1">
                    <a:lumMod val="50000"/>
                  </a:schemeClr>
                </a:solidFill>
                <a:latin typeface="+mj-ea"/>
                <a:ea typeface="+mj-ea"/>
              </a:rPr>
              <a:t>DOY </a:t>
            </a:r>
            <a:r>
              <a:rPr lang="en-US" altLang="en-US" sz="1200" dirty="0" err="1" smtClean="0">
                <a:solidFill>
                  <a:schemeClr val="bg1">
                    <a:lumMod val="50000"/>
                  </a:schemeClr>
                </a:solidFill>
                <a:latin typeface="+mj-ea"/>
                <a:ea typeface="+mj-ea"/>
              </a:rPr>
              <a:t>Sarulla</a:t>
            </a:r>
            <a:r>
              <a:rPr lang="zh-CN" altLang="en-US" sz="1200" dirty="0" smtClean="0">
                <a:solidFill>
                  <a:schemeClr val="bg1">
                    <a:lumMod val="50000"/>
                  </a:schemeClr>
                </a:solidFill>
                <a:latin typeface="+mj-ea"/>
                <a:ea typeface="+mj-ea"/>
              </a:rPr>
              <a:t>地热</a:t>
            </a:r>
            <a:r>
              <a:rPr lang="en-US" altLang="en-US"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ea typeface="+mj-ea"/>
              </a:rPr>
              <a:t>印度尼西亚</a:t>
            </a:r>
            <a:r>
              <a:rPr lang="en-US" altLang="en-US"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ea typeface="+mj-ea"/>
              </a:rPr>
              <a:t>地热发电项目融资</a:t>
            </a:r>
            <a:r>
              <a:rPr lang="en-US" altLang="en-US" sz="1200" dirty="0" smtClean="0">
                <a:solidFill>
                  <a:schemeClr val="bg1">
                    <a:lumMod val="50000"/>
                  </a:schemeClr>
                </a:solidFill>
                <a:latin typeface="+mj-ea"/>
                <a:ea typeface="+mj-ea"/>
              </a:rPr>
              <a:t>11.7</a:t>
            </a:r>
            <a:r>
              <a:rPr lang="zh-CN" altLang="en-US" sz="1200" dirty="0" smtClean="0">
                <a:solidFill>
                  <a:schemeClr val="bg1">
                    <a:lumMod val="50000"/>
                  </a:schemeClr>
                </a:solidFill>
                <a:latin typeface="+mj-ea"/>
                <a:ea typeface="+mj-ea"/>
              </a:rPr>
              <a:t>亿美</a:t>
            </a:r>
            <a:r>
              <a:rPr lang="zh-CN" altLang="en-US" sz="1200" dirty="0" smtClean="0">
                <a:solidFill>
                  <a:schemeClr val="bg1">
                    <a:lumMod val="50000"/>
                  </a:schemeClr>
                </a:solidFill>
                <a:latin typeface="+mj-ea"/>
                <a:ea typeface="+mj-ea"/>
              </a:rPr>
              <a:t>元</a:t>
            </a:r>
            <a:endParaRPr lang="en-US" altLang="en-US" sz="1200" dirty="0" smtClean="0">
              <a:solidFill>
                <a:schemeClr val="bg1">
                  <a:lumMod val="50000"/>
                </a:schemeClr>
              </a:solidFill>
              <a:latin typeface="+mj-ea"/>
              <a:ea typeface="+mj-ea"/>
            </a:endParaRPr>
          </a:p>
          <a:p>
            <a:pPr lvl="1"/>
            <a:r>
              <a:rPr lang="en-US" sz="1400" dirty="0" smtClean="0">
                <a:latin typeface="+mj-lt"/>
              </a:rPr>
              <a:t>Best </a:t>
            </a:r>
            <a:r>
              <a:rPr lang="en-US" sz="1400" dirty="0" smtClean="0">
                <a:latin typeface="+mj-lt"/>
              </a:rPr>
              <a:t>Overall ECA/Project Finance DOY:  Star Refinery  - Turkey - USD 3.29bn project financing comprising ECA covered loans for development of a 10 </a:t>
            </a:r>
            <a:r>
              <a:rPr lang="en-US" sz="1400" dirty="0" err="1" smtClean="0">
                <a:latin typeface="+mj-lt"/>
              </a:rPr>
              <a:t>mpta</a:t>
            </a:r>
            <a:r>
              <a:rPr lang="en-US" sz="1400" dirty="0" smtClean="0">
                <a:latin typeface="+mj-lt"/>
              </a:rPr>
              <a:t> crude oil </a:t>
            </a:r>
            <a:r>
              <a:rPr lang="en-US" sz="1400" dirty="0" smtClean="0">
                <a:latin typeface="+mj-lt"/>
              </a:rPr>
              <a:t>refinery</a:t>
            </a:r>
            <a:r>
              <a:rPr lang="zh-CN" altLang="en-US" sz="1400" dirty="0" smtClean="0">
                <a:latin typeface="+mj-lt"/>
              </a:rPr>
              <a:t> </a:t>
            </a:r>
            <a:r>
              <a:rPr lang="zh-CN" altLang="en-US" sz="1200" dirty="0" smtClean="0">
                <a:solidFill>
                  <a:schemeClr val="bg1">
                    <a:lumMod val="50000"/>
                  </a:schemeClr>
                </a:solidFill>
                <a:latin typeface="+mj-ea"/>
                <a:ea typeface="+mj-ea"/>
              </a:rPr>
              <a:t>最</a:t>
            </a:r>
            <a:r>
              <a:rPr lang="zh-CN" altLang="en-US" sz="1200" dirty="0" smtClean="0">
                <a:solidFill>
                  <a:schemeClr val="bg1">
                    <a:lumMod val="50000"/>
                  </a:schemeClr>
                </a:solidFill>
                <a:latin typeface="+mj-ea"/>
                <a:ea typeface="+mj-ea"/>
              </a:rPr>
              <a:t>佳整体</a:t>
            </a:r>
            <a:r>
              <a:rPr lang="en-US" altLang="en-US" sz="1200" dirty="0" smtClean="0">
                <a:solidFill>
                  <a:schemeClr val="bg1">
                    <a:lumMod val="50000"/>
                  </a:schemeClr>
                </a:solidFill>
                <a:latin typeface="+mj-ea"/>
                <a:ea typeface="+mj-ea"/>
              </a:rPr>
              <a:t>ECA/</a:t>
            </a:r>
            <a:r>
              <a:rPr lang="zh-CN" altLang="en-US" sz="1200" dirty="0" smtClean="0">
                <a:solidFill>
                  <a:schemeClr val="bg1">
                    <a:lumMod val="50000"/>
                  </a:schemeClr>
                </a:solidFill>
                <a:latin typeface="+mj-ea"/>
                <a:ea typeface="+mj-ea"/>
              </a:rPr>
              <a:t>项目金融</a:t>
            </a:r>
            <a:r>
              <a:rPr lang="en-US" altLang="en-US" sz="1200" dirty="0" smtClean="0">
                <a:solidFill>
                  <a:schemeClr val="bg1">
                    <a:lumMod val="50000"/>
                  </a:schemeClr>
                </a:solidFill>
                <a:latin typeface="+mj-ea"/>
                <a:ea typeface="+mj-ea"/>
              </a:rPr>
              <a:t>DOY</a:t>
            </a:r>
            <a:r>
              <a:rPr lang="zh-CN" altLang="en-US" sz="1200" dirty="0" smtClean="0">
                <a:solidFill>
                  <a:schemeClr val="bg1">
                    <a:lumMod val="50000"/>
                  </a:schemeClr>
                </a:solidFill>
                <a:latin typeface="+mj-ea"/>
                <a:ea typeface="+mj-ea"/>
              </a:rPr>
              <a:t>：星炼油厂</a:t>
            </a:r>
            <a:r>
              <a:rPr lang="en-US" altLang="en-US"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ea typeface="+mj-ea"/>
              </a:rPr>
              <a:t>土耳其</a:t>
            </a:r>
            <a:r>
              <a:rPr lang="en-US" altLang="en-US"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ea typeface="+mj-ea"/>
              </a:rPr>
              <a:t>覆盖了</a:t>
            </a:r>
            <a:r>
              <a:rPr lang="en-US" altLang="en-US" sz="1200" dirty="0" smtClean="0">
                <a:solidFill>
                  <a:schemeClr val="bg1">
                    <a:lumMod val="50000"/>
                  </a:schemeClr>
                </a:solidFill>
                <a:latin typeface="+mj-ea"/>
                <a:ea typeface="+mj-ea"/>
              </a:rPr>
              <a:t>10 </a:t>
            </a:r>
            <a:r>
              <a:rPr lang="zh-CN" altLang="en-US" sz="1200" dirty="0" smtClean="0">
                <a:solidFill>
                  <a:schemeClr val="bg1">
                    <a:lumMod val="50000"/>
                  </a:schemeClr>
                </a:solidFill>
                <a:latin typeface="+mj-ea"/>
                <a:ea typeface="+mj-ea"/>
              </a:rPr>
              <a:t>个</a:t>
            </a:r>
            <a:r>
              <a:rPr lang="en-US" altLang="en-US" sz="1200" dirty="0" smtClean="0">
                <a:solidFill>
                  <a:schemeClr val="bg1">
                    <a:lumMod val="50000"/>
                  </a:schemeClr>
                </a:solidFill>
                <a:latin typeface="+mj-ea"/>
                <a:ea typeface="+mj-ea"/>
              </a:rPr>
              <a:t>MPTA</a:t>
            </a:r>
            <a:r>
              <a:rPr lang="zh-CN" altLang="en-US" sz="1200" dirty="0" smtClean="0">
                <a:solidFill>
                  <a:schemeClr val="bg1">
                    <a:lumMod val="50000"/>
                  </a:schemeClr>
                </a:solidFill>
                <a:latin typeface="+mj-ea"/>
                <a:ea typeface="+mj-ea"/>
              </a:rPr>
              <a:t>炼厂原油开发的</a:t>
            </a:r>
            <a:r>
              <a:rPr lang="en-US" altLang="en-US" sz="1200" dirty="0" smtClean="0">
                <a:solidFill>
                  <a:schemeClr val="bg1">
                    <a:lumMod val="50000"/>
                  </a:schemeClr>
                </a:solidFill>
                <a:latin typeface="+mj-ea"/>
                <a:ea typeface="+mj-ea"/>
              </a:rPr>
              <a:t>ECA</a:t>
            </a:r>
            <a:r>
              <a:rPr lang="zh-CN" altLang="en-US" sz="1200" dirty="0" smtClean="0">
                <a:solidFill>
                  <a:schemeClr val="bg1">
                    <a:lumMod val="50000"/>
                  </a:schemeClr>
                </a:solidFill>
                <a:latin typeface="+mj-ea"/>
                <a:ea typeface="+mj-ea"/>
              </a:rPr>
              <a:t>贷款项目融</a:t>
            </a:r>
            <a:r>
              <a:rPr lang="zh-CN" altLang="en-US" sz="1200" dirty="0" smtClean="0">
                <a:solidFill>
                  <a:schemeClr val="bg1">
                    <a:lumMod val="50000"/>
                  </a:schemeClr>
                </a:solidFill>
                <a:latin typeface="+mj-ea"/>
                <a:ea typeface="+mj-ea"/>
              </a:rPr>
              <a:t>资</a:t>
            </a:r>
            <a:endParaRPr lang="en-US" altLang="en-US" sz="1200" dirty="0" smtClean="0">
              <a:solidFill>
                <a:schemeClr val="bg1">
                  <a:lumMod val="50000"/>
                </a:schemeClr>
              </a:solidFill>
              <a:latin typeface="+mj-ea"/>
              <a:ea typeface="+mj-ea"/>
            </a:endParaRPr>
          </a:p>
          <a:p>
            <a:pPr lvl="1"/>
            <a:r>
              <a:rPr lang="en-US" sz="1400" dirty="0" smtClean="0">
                <a:latin typeface="+mj-lt"/>
              </a:rPr>
              <a:t>Best </a:t>
            </a:r>
            <a:r>
              <a:rPr lang="en-US" sz="1400" dirty="0" smtClean="0">
                <a:latin typeface="+mj-lt"/>
              </a:rPr>
              <a:t>Project Finance DOY Cameron LNG - US : USD 7.9bn project financing for new natural gas liquefaction facilities at the existing Cameron LNG </a:t>
            </a:r>
            <a:r>
              <a:rPr lang="en-US" sz="1400" dirty="0" smtClean="0">
                <a:latin typeface="+mj-lt"/>
              </a:rPr>
              <a:t>terminal</a:t>
            </a:r>
            <a:r>
              <a:rPr lang="zh-CN" altLang="en-US" sz="1400" dirty="0" smtClean="0">
                <a:latin typeface="+mj-lt"/>
              </a:rPr>
              <a:t> </a:t>
            </a:r>
            <a:r>
              <a:rPr lang="zh-CN" altLang="en-US" sz="1200" dirty="0" smtClean="0">
                <a:solidFill>
                  <a:schemeClr val="bg1">
                    <a:lumMod val="50000"/>
                  </a:schemeClr>
                </a:solidFill>
                <a:latin typeface="+mj-ea"/>
                <a:ea typeface="+mj-ea"/>
              </a:rPr>
              <a:t>最</a:t>
            </a:r>
            <a:r>
              <a:rPr lang="zh-CN" altLang="en-US" sz="1200" dirty="0" smtClean="0">
                <a:solidFill>
                  <a:schemeClr val="bg1">
                    <a:lumMod val="50000"/>
                  </a:schemeClr>
                </a:solidFill>
                <a:latin typeface="+mj-ea"/>
                <a:ea typeface="+mj-ea"/>
              </a:rPr>
              <a:t>佳项目融资</a:t>
            </a:r>
            <a:r>
              <a:rPr lang="en-US" altLang="en-US" sz="1200" dirty="0" smtClean="0">
                <a:solidFill>
                  <a:schemeClr val="bg1">
                    <a:lumMod val="50000"/>
                  </a:schemeClr>
                </a:solidFill>
                <a:latin typeface="+mj-ea"/>
                <a:ea typeface="+mj-ea"/>
              </a:rPr>
              <a:t>DOY</a:t>
            </a:r>
            <a:r>
              <a:rPr lang="zh-CN" altLang="en-US" sz="1200" dirty="0" smtClean="0">
                <a:solidFill>
                  <a:schemeClr val="bg1">
                    <a:lumMod val="50000"/>
                  </a:schemeClr>
                </a:solidFill>
                <a:latin typeface="+mj-ea"/>
                <a:ea typeface="+mj-ea"/>
              </a:rPr>
              <a:t>卡梅伦液化天然气：在现有的卡梅伦</a:t>
            </a:r>
            <a:r>
              <a:rPr lang="en-US" altLang="en-US" sz="1200" dirty="0" smtClean="0">
                <a:solidFill>
                  <a:schemeClr val="bg1">
                    <a:lumMod val="50000"/>
                  </a:schemeClr>
                </a:solidFill>
                <a:latin typeface="+mj-ea"/>
                <a:ea typeface="+mj-ea"/>
              </a:rPr>
              <a:t>LNG</a:t>
            </a:r>
            <a:r>
              <a:rPr lang="zh-CN" altLang="en-US" sz="1200" dirty="0" smtClean="0">
                <a:solidFill>
                  <a:schemeClr val="bg1">
                    <a:lumMod val="50000"/>
                  </a:schemeClr>
                </a:solidFill>
                <a:latin typeface="+mj-ea"/>
                <a:ea typeface="+mj-ea"/>
              </a:rPr>
              <a:t>接收站有</a:t>
            </a:r>
            <a:r>
              <a:rPr lang="en-US" altLang="en-US" sz="1200" dirty="0" smtClean="0">
                <a:solidFill>
                  <a:schemeClr val="bg1">
                    <a:lumMod val="50000"/>
                  </a:schemeClr>
                </a:solidFill>
                <a:latin typeface="+mj-ea"/>
                <a:ea typeface="+mj-ea"/>
              </a:rPr>
              <a:t>79</a:t>
            </a:r>
            <a:r>
              <a:rPr lang="zh-CN" altLang="en-US" sz="1200" dirty="0" smtClean="0">
                <a:solidFill>
                  <a:schemeClr val="bg1">
                    <a:lumMod val="50000"/>
                  </a:schemeClr>
                </a:solidFill>
                <a:latin typeface="+mj-ea"/>
                <a:ea typeface="+mj-ea"/>
              </a:rPr>
              <a:t>亿美元新天然气液化设施的项目融</a:t>
            </a:r>
            <a:r>
              <a:rPr lang="zh-CN" altLang="en-US" sz="1200" dirty="0" smtClean="0">
                <a:solidFill>
                  <a:schemeClr val="bg1">
                    <a:lumMod val="50000"/>
                  </a:schemeClr>
                </a:solidFill>
                <a:latin typeface="+mj-ea"/>
                <a:ea typeface="+mj-ea"/>
              </a:rPr>
              <a:t>资</a:t>
            </a:r>
            <a:endParaRPr lang="en-US" altLang="en-US" sz="1200" dirty="0" smtClean="0">
              <a:solidFill>
                <a:schemeClr val="bg1">
                  <a:lumMod val="50000"/>
                </a:schemeClr>
              </a:solidFill>
              <a:latin typeface="+mj-ea"/>
              <a:ea typeface="+mj-ea"/>
            </a:endParaRPr>
          </a:p>
          <a:p>
            <a:pPr marL="285750" indent="-285750" fontAlgn="base">
              <a:spcBef>
                <a:spcPct val="0"/>
              </a:spcBef>
              <a:spcAft>
                <a:spcPct val="0"/>
              </a:spcAft>
            </a:pPr>
            <a:endParaRPr lang="en-US" sz="1200" dirty="0" smtClean="0">
              <a:solidFill>
                <a:schemeClr val="bg1">
                  <a:lumMod val="50000"/>
                </a:schemeClr>
              </a:solidFill>
              <a:latin typeface="+mj-lt"/>
              <a:ea typeface="+mj-ea"/>
            </a:endParaRPr>
          </a:p>
          <a:p>
            <a:pPr marL="285750" indent="-285750" fontAlgn="base">
              <a:spcBef>
                <a:spcPct val="0"/>
              </a:spcBef>
              <a:spcAft>
                <a:spcPct val="0"/>
              </a:spcAft>
            </a:pPr>
            <a:endParaRPr lang="en-US" sz="1200" dirty="0" smtClean="0">
              <a:latin typeface="+mj-lt"/>
              <a:ea typeface="+mj-ea"/>
            </a:endParaRPr>
          </a:p>
        </p:txBody>
      </p:sp>
      <p:sp>
        <p:nvSpPr>
          <p:cNvPr id="4" name="Date Placeholder 3"/>
          <p:cNvSpPr txBox="1">
            <a:spLocks/>
          </p:cNvSpPr>
          <p:nvPr/>
        </p:nvSpPr>
        <p:spPr>
          <a:xfrm>
            <a:off x="6772388" y="6507984"/>
            <a:ext cx="1814400" cy="216000"/>
          </a:xfrm>
          <a:prstGeom prst="rect">
            <a:avLst/>
          </a:prstGeom>
          <a:solidFill>
            <a:schemeClr val="bg1"/>
          </a:solidFill>
        </p:spPr>
        <p:txBody>
          <a:bodyPr vert="horz" lIns="0" tIns="0" rIns="0" bIns="0" rtlCol="0" anchor="t"/>
          <a:lstStyle>
            <a:lvl1pPr algn="r">
              <a:defRPr sz="800">
                <a:solidFill>
                  <a:schemeClr val="tx1"/>
                </a:solidFill>
                <a:latin typeface="Arial" pitchFamily="34" charset="0"/>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28</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/0</a:t>
            </a: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5</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/2015</a:t>
            </a:r>
            <a:endParaRPr kumimoji="0" lang="en-GB" sz="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28" y="451261"/>
            <a:ext cx="8742881" cy="288000"/>
          </a:xfrm>
        </p:spPr>
        <p:txBody>
          <a:bodyPr/>
          <a:lstStyle/>
          <a:p>
            <a:r>
              <a:rPr lang="en-US" altLang="zh-CN" sz="2000" b="1" dirty="0" smtClean="0">
                <a:latin typeface="+mj-lt"/>
                <a:ea typeface="宋体" pitchFamily="2" charset="-122"/>
              </a:rPr>
              <a:t>6.</a:t>
            </a:r>
            <a:r>
              <a:rPr lang="zh-CN" altLang="en-US" sz="2000" b="1" dirty="0" smtClean="0">
                <a:latin typeface="+mj-lt"/>
                <a:ea typeface="宋体" pitchFamily="2" charset="-122"/>
              </a:rPr>
              <a:t> </a:t>
            </a:r>
            <a:r>
              <a:rPr lang="en-US" altLang="zh-CN" sz="2000" b="1" dirty="0" smtClean="0"/>
              <a:t>The key fields of expertise of SG in structured finance</a:t>
            </a:r>
            <a:r>
              <a:rPr lang="en-US" altLang="zh-CN" sz="2000" b="1" dirty="0" smtClean="0">
                <a:latin typeface="+mj-lt"/>
                <a:ea typeface="宋体" pitchFamily="2" charset="-122"/>
              </a:rPr>
              <a:t/>
            </a:r>
            <a:br>
              <a:rPr lang="en-US" altLang="zh-CN" sz="2000" b="1" dirty="0" smtClean="0">
                <a:latin typeface="+mj-lt"/>
                <a:ea typeface="宋体" pitchFamily="2" charset="-122"/>
              </a:rPr>
            </a:br>
            <a:r>
              <a:rPr lang="zh-CN" altLang="en-US" sz="2000" b="1" dirty="0" smtClean="0">
                <a:latin typeface="宋体" pitchFamily="2" charset="-122"/>
                <a:ea typeface="宋体" pitchFamily="2" charset="-122"/>
              </a:rPr>
              <a:t>法兴在结构性融资上的主要优势</a:t>
            </a:r>
            <a:endParaRPr lang="en-US" altLang="zh-CN" sz="2000" b="1" dirty="0">
              <a:latin typeface="宋体" pitchFamily="2" charset="-122"/>
              <a:ea typeface="宋体" pitchFamily="2" charset="-122"/>
            </a:endParaRPr>
          </a:p>
        </p:txBody>
      </p:sp>
      <p:sp>
        <p:nvSpPr>
          <p:cNvPr id="3076" name="Rectangle 4"/>
          <p:cNvSpPr>
            <a:spLocks noChangeArrowheads="1"/>
          </p:cNvSpPr>
          <p:nvPr/>
        </p:nvSpPr>
        <p:spPr bwMode="auto">
          <a:xfrm>
            <a:off x="215660" y="835678"/>
            <a:ext cx="8652295"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200" b="1" dirty="0" smtClean="0"/>
              <a:t>Infrastructure &amp; Asset Based </a:t>
            </a:r>
            <a:r>
              <a:rPr lang="en-US" sz="1200" b="1" dirty="0" smtClean="0"/>
              <a:t>Finance</a:t>
            </a:r>
            <a:r>
              <a:rPr lang="zh-CN" altLang="en-US" sz="1200" b="1" dirty="0" smtClean="0"/>
              <a:t> </a:t>
            </a:r>
            <a:r>
              <a:rPr lang="zh-CN" altLang="en-US" sz="1200" dirty="0" smtClean="0">
                <a:solidFill>
                  <a:schemeClr val="bg1">
                    <a:lumMod val="50000"/>
                  </a:schemeClr>
                </a:solidFill>
                <a:latin typeface="+mj-ea"/>
                <a:ea typeface="+mj-ea"/>
              </a:rPr>
              <a:t>基础设施和基础金融资产</a:t>
            </a:r>
            <a:endParaRPr lang="en-US" altLang="en-US" sz="1200" dirty="0" smtClean="0">
              <a:solidFill>
                <a:schemeClr val="bg1">
                  <a:lumMod val="50000"/>
                </a:schemeClr>
              </a:solidFill>
              <a:latin typeface="+mj-ea"/>
              <a:ea typeface="+mj-ea"/>
            </a:endParaRPr>
          </a:p>
          <a:p>
            <a:r>
              <a:rPr lang="en-US" sz="1200" dirty="0" smtClean="0"/>
              <a:t>SG offers a broad range of products to our clients, whether corporate or public, including capital-raising, risk management and advisory services in:</a:t>
            </a:r>
            <a:r>
              <a:rPr lang="zh-CN" altLang="en-US" sz="1200" dirty="0" smtClean="0"/>
              <a:t> </a:t>
            </a:r>
            <a:r>
              <a:rPr lang="zh-CN" altLang="en-US" sz="1200" dirty="0" smtClean="0">
                <a:solidFill>
                  <a:schemeClr val="bg1">
                    <a:lumMod val="50000"/>
                  </a:schemeClr>
                </a:solidFill>
                <a:latin typeface="+mj-ea"/>
                <a:ea typeface="+mj-ea"/>
              </a:rPr>
              <a:t>法兴银行为我们的客户提供范围广泛的产品</a:t>
            </a:r>
            <a:r>
              <a:rPr lang="en-US" altLang="en-US" sz="1200" dirty="0" smtClean="0">
                <a:solidFill>
                  <a:schemeClr val="bg1">
                    <a:lumMod val="50000"/>
                  </a:schemeClr>
                </a:solidFill>
                <a:latin typeface="+mj-ea"/>
                <a:ea typeface="+mj-ea"/>
              </a:rPr>
              <a:t>, </a:t>
            </a:r>
            <a:r>
              <a:rPr lang="zh-CN" altLang="en-US" sz="1200" dirty="0" smtClean="0">
                <a:solidFill>
                  <a:schemeClr val="bg1">
                    <a:lumMod val="50000"/>
                  </a:schemeClr>
                </a:solidFill>
                <a:latin typeface="+mj-ea"/>
                <a:ea typeface="+mj-ea"/>
              </a:rPr>
              <a:t>无论是企业还是公众</a:t>
            </a:r>
            <a:r>
              <a:rPr lang="en-US" altLang="en-US" sz="1200" dirty="0" smtClean="0">
                <a:solidFill>
                  <a:schemeClr val="bg1">
                    <a:lumMod val="50000"/>
                  </a:schemeClr>
                </a:solidFill>
                <a:latin typeface="+mj-ea"/>
                <a:ea typeface="+mj-ea"/>
              </a:rPr>
              <a:t>, </a:t>
            </a:r>
            <a:r>
              <a:rPr lang="zh-CN" altLang="en-US" sz="1200" dirty="0" smtClean="0">
                <a:solidFill>
                  <a:schemeClr val="bg1">
                    <a:lumMod val="50000"/>
                  </a:schemeClr>
                </a:solidFill>
                <a:latin typeface="+mj-ea"/>
                <a:ea typeface="+mj-ea"/>
              </a:rPr>
              <a:t>包括融资、风险管理和咨询服务</a:t>
            </a:r>
            <a:r>
              <a:rPr lang="en-US" altLang="en-US" sz="1200" dirty="0" smtClean="0">
                <a:solidFill>
                  <a:schemeClr val="bg1">
                    <a:lumMod val="50000"/>
                  </a:schemeClr>
                </a:solidFill>
                <a:latin typeface="+mj-ea"/>
                <a:ea typeface="+mj-ea"/>
              </a:rPr>
              <a:t>:</a:t>
            </a:r>
          </a:p>
          <a:p>
            <a:r>
              <a:rPr lang="en-US" altLang="en-US" sz="1200" dirty="0" smtClean="0">
                <a:solidFill>
                  <a:schemeClr val="bg1">
                    <a:lumMod val="50000"/>
                  </a:schemeClr>
                </a:solidFill>
                <a:latin typeface="+mj-ea"/>
                <a:ea typeface="+mj-ea"/>
              </a:rPr>
              <a:t>Project finance</a:t>
            </a:r>
            <a:r>
              <a:rPr lang="zh-CN" altLang="en-US" sz="1200" dirty="0" smtClean="0">
                <a:solidFill>
                  <a:schemeClr val="bg1">
                    <a:lumMod val="50000"/>
                  </a:schemeClr>
                </a:solidFill>
                <a:latin typeface="+mj-ea"/>
                <a:ea typeface="+mj-ea"/>
              </a:rPr>
              <a:t> 项目融资</a:t>
            </a:r>
            <a:endParaRPr lang="en-US" altLang="en-US" sz="1200" dirty="0" smtClean="0">
              <a:solidFill>
                <a:schemeClr val="bg1">
                  <a:lumMod val="50000"/>
                </a:schemeClr>
              </a:solidFill>
              <a:latin typeface="+mj-ea"/>
              <a:ea typeface="+mj-ea"/>
            </a:endParaRPr>
          </a:p>
          <a:p>
            <a:pPr lvl="0"/>
            <a:r>
              <a:rPr lang="en-US" sz="1200" dirty="0" smtClean="0"/>
              <a:t>Public </a:t>
            </a:r>
            <a:r>
              <a:rPr lang="en-US" sz="1200" dirty="0" smtClean="0"/>
              <a:t>Private Partnerships (PPPs</a:t>
            </a:r>
            <a:r>
              <a:rPr lang="en-US" sz="1200" dirty="0" smtClean="0"/>
              <a:t>)</a:t>
            </a:r>
            <a:r>
              <a:rPr lang="zh-CN" altLang="en-US" sz="1200" dirty="0" smtClean="0"/>
              <a:t> </a:t>
            </a:r>
            <a:r>
              <a:rPr lang="zh-CN" altLang="en-US" sz="1200" dirty="0" smtClean="0">
                <a:solidFill>
                  <a:schemeClr val="bg1">
                    <a:lumMod val="50000"/>
                  </a:schemeClr>
                </a:solidFill>
                <a:latin typeface="+mj-ea"/>
                <a:ea typeface="+mj-ea"/>
              </a:rPr>
              <a:t>公私合作伙伴关系</a:t>
            </a:r>
            <a:endParaRPr lang="en-US" altLang="en-US" sz="1200" dirty="0" smtClean="0">
              <a:solidFill>
                <a:schemeClr val="bg1">
                  <a:lumMod val="50000"/>
                </a:schemeClr>
              </a:solidFill>
              <a:latin typeface="+mj-ea"/>
              <a:ea typeface="+mj-ea"/>
            </a:endParaRPr>
          </a:p>
          <a:p>
            <a:r>
              <a:rPr lang="en-US" sz="1200" dirty="0" smtClean="0"/>
              <a:t>Asset finance: asset-backed finance, tax leases, operating leases and export </a:t>
            </a:r>
            <a:r>
              <a:rPr lang="en-US" sz="1200" dirty="0" smtClean="0"/>
              <a:t>leases</a:t>
            </a:r>
            <a:r>
              <a:rPr lang="zh-CN" altLang="en-US" sz="1200" dirty="0" smtClean="0">
                <a:solidFill>
                  <a:schemeClr val="bg1">
                    <a:lumMod val="50000"/>
                  </a:schemeClr>
                </a:solidFill>
                <a:latin typeface="+mj-ea"/>
                <a:ea typeface="+mj-ea"/>
              </a:rPr>
              <a:t>资产融资</a:t>
            </a:r>
            <a:r>
              <a:rPr lang="en-US" altLang="en-US" sz="1200" dirty="0" smtClean="0">
                <a:solidFill>
                  <a:schemeClr val="bg1">
                    <a:lumMod val="50000"/>
                  </a:schemeClr>
                </a:solidFill>
                <a:latin typeface="+mj-ea"/>
                <a:ea typeface="+mj-ea"/>
              </a:rPr>
              <a:t>: </a:t>
            </a:r>
            <a:r>
              <a:rPr lang="zh-CN" altLang="en-US" sz="1200" dirty="0" smtClean="0">
                <a:solidFill>
                  <a:schemeClr val="bg1">
                    <a:lumMod val="50000"/>
                  </a:schemeClr>
                </a:solidFill>
                <a:latin typeface="+mj-ea"/>
                <a:ea typeface="+mj-ea"/>
              </a:rPr>
              <a:t>资产担保融资、税收租赁</a:t>
            </a:r>
            <a:r>
              <a:rPr lang="en-US" altLang="en-US"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ea typeface="+mj-ea"/>
              </a:rPr>
              <a:t>经营租赁和出口租赁</a:t>
            </a:r>
            <a:endParaRPr lang="en-US" altLang="en-US" sz="1200" dirty="0" smtClean="0">
              <a:solidFill>
                <a:schemeClr val="bg1">
                  <a:lumMod val="50000"/>
                </a:schemeClr>
              </a:solidFill>
              <a:latin typeface="+mj-ea"/>
              <a:ea typeface="+mj-ea"/>
            </a:endParaRPr>
          </a:p>
          <a:p>
            <a:r>
              <a:rPr lang="en-US" sz="1200" dirty="0" smtClean="0"/>
              <a:t>Based </a:t>
            </a:r>
            <a:r>
              <a:rPr lang="en-US" sz="1200" dirty="0" smtClean="0"/>
              <a:t>on asset and sector expertise as well as structuring skills in tax, regulatory compliance and accounting areas, the team is involved in a wide range of assets and financing projects linked mainly to infrastructure and offers tailor-made solutions in dedicated sectors such as</a:t>
            </a:r>
            <a:r>
              <a:rPr lang="en-US" sz="1200" dirty="0" smtClean="0"/>
              <a:t>:</a:t>
            </a:r>
            <a:r>
              <a:rPr lang="zh-CN" altLang="en-US" sz="1200" dirty="0" smtClean="0"/>
              <a:t> </a:t>
            </a:r>
            <a:r>
              <a:rPr lang="zh-CN" altLang="en-US" sz="1200" dirty="0" smtClean="0">
                <a:solidFill>
                  <a:schemeClr val="bg1">
                    <a:lumMod val="50000"/>
                  </a:schemeClr>
                </a:solidFill>
                <a:latin typeface="+mj-ea"/>
                <a:ea typeface="+mj-ea"/>
              </a:rPr>
              <a:t>基于针对资产以及税收制定的技能、法规遵从性和会计领域的行业专业知识</a:t>
            </a:r>
            <a:r>
              <a:rPr lang="en-US" altLang="en-US"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ea typeface="+mj-ea"/>
              </a:rPr>
              <a:t>我们的团队为广泛的资产和融资项目与主要基础设施和专业部门提供量身打造的解决方案，例如</a:t>
            </a:r>
            <a:r>
              <a:rPr lang="en-US" altLang="en-US" sz="1200" dirty="0" smtClean="0">
                <a:solidFill>
                  <a:schemeClr val="bg1">
                    <a:lumMod val="50000"/>
                  </a:schemeClr>
                </a:solidFill>
                <a:latin typeface="+mj-ea"/>
                <a:ea typeface="+mj-ea"/>
              </a:rPr>
              <a:t>:</a:t>
            </a:r>
          </a:p>
          <a:p>
            <a:r>
              <a:rPr lang="en-US" sz="1200" dirty="0" smtClean="0"/>
              <a:t>Transportation</a:t>
            </a:r>
            <a:r>
              <a:rPr lang="en-US" sz="1200" dirty="0" smtClean="0"/>
              <a:t>: ground (subways and buses), road, logistics and support </a:t>
            </a:r>
            <a:r>
              <a:rPr lang="en-US" sz="1200" dirty="0" smtClean="0"/>
              <a:t>services</a:t>
            </a:r>
            <a:r>
              <a:rPr lang="zh-CN" altLang="en-US" sz="1200" dirty="0" smtClean="0"/>
              <a:t> </a:t>
            </a:r>
            <a:r>
              <a:rPr lang="zh-CN" altLang="en-US" sz="1200" dirty="0" smtClean="0">
                <a:solidFill>
                  <a:schemeClr val="bg1">
                    <a:lumMod val="50000"/>
                  </a:schemeClr>
                </a:solidFill>
                <a:latin typeface="+mj-ea"/>
                <a:ea typeface="+mj-ea"/>
              </a:rPr>
              <a:t>交</a:t>
            </a:r>
            <a:r>
              <a:rPr lang="zh-CN" altLang="en-US" sz="1200" dirty="0" smtClean="0">
                <a:solidFill>
                  <a:schemeClr val="bg1">
                    <a:lumMod val="50000"/>
                  </a:schemeClr>
                </a:solidFill>
                <a:latin typeface="+mj-ea"/>
                <a:ea typeface="+mj-ea"/>
              </a:rPr>
              <a:t>通</a:t>
            </a:r>
            <a:r>
              <a:rPr lang="en-US" altLang="en-US"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ea typeface="+mj-ea"/>
              </a:rPr>
              <a:t>地面</a:t>
            </a:r>
            <a:r>
              <a:rPr lang="en-US" altLang="en-US"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ea typeface="+mj-ea"/>
              </a:rPr>
              <a:t>地铁和公共汽车</a:t>
            </a:r>
            <a:r>
              <a:rPr lang="en-US" altLang="en-US"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ea typeface="+mj-ea"/>
              </a:rPr>
              <a:t>、道路、物流和后勤支持</a:t>
            </a:r>
            <a:endParaRPr lang="en-US" altLang="en-US" sz="1200" dirty="0" smtClean="0">
              <a:solidFill>
                <a:schemeClr val="bg1">
                  <a:lumMod val="50000"/>
                </a:schemeClr>
              </a:solidFill>
              <a:latin typeface="+mj-ea"/>
              <a:ea typeface="+mj-ea"/>
            </a:endParaRPr>
          </a:p>
          <a:p>
            <a:r>
              <a:rPr lang="en-US" sz="1200" dirty="0" smtClean="0"/>
              <a:t>Sea </a:t>
            </a:r>
            <a:r>
              <a:rPr lang="en-US" sz="1200" dirty="0" smtClean="0"/>
              <a:t>: ports, vessels and </a:t>
            </a:r>
            <a:r>
              <a:rPr lang="en-US" sz="1200" dirty="0" smtClean="0"/>
              <a:t>cranes</a:t>
            </a:r>
            <a:r>
              <a:rPr lang="zh-CN" altLang="en-US" sz="1200" dirty="0" smtClean="0"/>
              <a:t> </a:t>
            </a:r>
            <a:r>
              <a:rPr lang="zh-CN" altLang="en-US" sz="1200" dirty="0" smtClean="0">
                <a:solidFill>
                  <a:schemeClr val="bg1">
                    <a:lumMod val="50000"/>
                  </a:schemeClr>
                </a:solidFill>
                <a:latin typeface="+mj-ea"/>
                <a:ea typeface="+mj-ea"/>
              </a:rPr>
              <a:t>海</a:t>
            </a:r>
            <a:r>
              <a:rPr lang="zh-CN" altLang="en-US" sz="1200" dirty="0" smtClean="0">
                <a:solidFill>
                  <a:schemeClr val="bg1">
                    <a:lumMod val="50000"/>
                  </a:schemeClr>
                </a:solidFill>
                <a:latin typeface="+mj-ea"/>
                <a:ea typeface="+mj-ea"/>
              </a:rPr>
              <a:t>洋</a:t>
            </a:r>
            <a:r>
              <a:rPr lang="en-US" altLang="en-US"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ea typeface="+mj-ea"/>
              </a:rPr>
              <a:t>港口、船舶和起重机</a:t>
            </a:r>
            <a:endParaRPr lang="en-US" altLang="en-US" sz="1200" dirty="0" smtClean="0">
              <a:solidFill>
                <a:schemeClr val="bg1">
                  <a:lumMod val="50000"/>
                </a:schemeClr>
              </a:solidFill>
              <a:latin typeface="+mj-ea"/>
              <a:ea typeface="+mj-ea"/>
            </a:endParaRPr>
          </a:p>
          <a:p>
            <a:r>
              <a:rPr lang="en-US" sz="1200" dirty="0" smtClean="0"/>
              <a:t>Air </a:t>
            </a:r>
            <a:r>
              <a:rPr lang="en-US" sz="1200" dirty="0" smtClean="0"/>
              <a:t>: airports, aircraft and baggage </a:t>
            </a:r>
            <a:r>
              <a:rPr lang="en-US" sz="1200" dirty="0" smtClean="0"/>
              <a:t>handling</a:t>
            </a:r>
            <a:r>
              <a:rPr lang="zh-CN" altLang="en-US" sz="1200" dirty="0" smtClean="0"/>
              <a:t> </a:t>
            </a:r>
            <a:r>
              <a:rPr lang="zh-CN" altLang="en-US" sz="1200" dirty="0" smtClean="0">
                <a:solidFill>
                  <a:schemeClr val="bg1">
                    <a:lumMod val="50000"/>
                  </a:schemeClr>
                </a:solidFill>
                <a:latin typeface="+mj-ea"/>
                <a:ea typeface="+mj-ea"/>
              </a:rPr>
              <a:t>空</a:t>
            </a:r>
            <a:r>
              <a:rPr lang="zh-CN" altLang="en-US" sz="1200" dirty="0" smtClean="0">
                <a:solidFill>
                  <a:schemeClr val="bg1">
                    <a:lumMod val="50000"/>
                  </a:schemeClr>
                </a:solidFill>
                <a:latin typeface="+mj-ea"/>
                <a:ea typeface="+mj-ea"/>
              </a:rPr>
              <a:t>中</a:t>
            </a:r>
            <a:r>
              <a:rPr lang="en-US" altLang="en-US"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ea typeface="+mj-ea"/>
              </a:rPr>
              <a:t>机场、飞机和行李处理</a:t>
            </a:r>
            <a:endParaRPr lang="en-US" altLang="en-US" sz="1200" dirty="0" smtClean="0">
              <a:solidFill>
                <a:schemeClr val="bg1">
                  <a:lumMod val="50000"/>
                </a:schemeClr>
              </a:solidFill>
              <a:latin typeface="+mj-ea"/>
              <a:ea typeface="+mj-ea"/>
            </a:endParaRPr>
          </a:p>
          <a:p>
            <a:r>
              <a:rPr lang="en-US" sz="1200" dirty="0" smtClean="0"/>
              <a:t>Public </a:t>
            </a:r>
            <a:r>
              <a:rPr lang="en-US" sz="1200" dirty="0" smtClean="0"/>
              <a:t>services: health, education, public infrastructure, defense and </a:t>
            </a:r>
            <a:r>
              <a:rPr lang="en-US" sz="1200" dirty="0" smtClean="0"/>
              <a:t>custodial</a:t>
            </a:r>
            <a:r>
              <a:rPr lang="zh-CN" altLang="en-US" sz="1200" dirty="0" smtClean="0"/>
              <a:t> </a:t>
            </a:r>
            <a:r>
              <a:rPr lang="zh-CN" altLang="en-US" sz="1200" dirty="0" smtClean="0">
                <a:solidFill>
                  <a:schemeClr val="bg1">
                    <a:lumMod val="50000"/>
                  </a:schemeClr>
                </a:solidFill>
                <a:latin typeface="+mj-ea"/>
                <a:ea typeface="+mj-ea"/>
              </a:rPr>
              <a:t>公</a:t>
            </a:r>
            <a:r>
              <a:rPr lang="zh-CN" altLang="en-US" sz="1200" dirty="0" smtClean="0">
                <a:solidFill>
                  <a:schemeClr val="bg1">
                    <a:lumMod val="50000"/>
                  </a:schemeClr>
                </a:solidFill>
                <a:latin typeface="+mj-ea"/>
                <a:ea typeface="+mj-ea"/>
              </a:rPr>
              <a:t>共服务</a:t>
            </a:r>
            <a:r>
              <a:rPr lang="en-US" altLang="en-US"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ea typeface="+mj-ea"/>
              </a:rPr>
              <a:t>卫生、教育、公共基础设施、国防和后勤支持</a:t>
            </a:r>
            <a:endParaRPr lang="en-US" altLang="en-US" sz="1200" dirty="0" smtClean="0">
              <a:solidFill>
                <a:schemeClr val="bg1">
                  <a:lumMod val="50000"/>
                </a:schemeClr>
              </a:solidFill>
              <a:latin typeface="+mj-ea"/>
              <a:ea typeface="+mj-ea"/>
            </a:endParaRPr>
          </a:p>
          <a:p>
            <a:pPr lvl="0"/>
            <a:r>
              <a:rPr lang="en-US" sz="1200" dirty="0" smtClean="0"/>
              <a:t> </a:t>
            </a:r>
          </a:p>
          <a:p>
            <a:r>
              <a:rPr lang="en-US" sz="1200" b="1" dirty="0" smtClean="0"/>
              <a:t>Debt </a:t>
            </a:r>
            <a:r>
              <a:rPr lang="en-US" sz="1200" b="1" dirty="0" smtClean="0"/>
              <a:t>Optimization</a:t>
            </a:r>
            <a:r>
              <a:rPr lang="zh-CN" altLang="en-US" sz="1200" b="1" dirty="0" smtClean="0"/>
              <a:t> </a:t>
            </a:r>
            <a:r>
              <a:rPr lang="zh-CN" altLang="en-US" sz="1200" dirty="0" smtClean="0">
                <a:solidFill>
                  <a:schemeClr val="bg1">
                    <a:lumMod val="50000"/>
                  </a:schemeClr>
                </a:solidFill>
                <a:latin typeface="+mj-ea"/>
                <a:ea typeface="+mj-ea"/>
              </a:rPr>
              <a:t>债</a:t>
            </a:r>
            <a:r>
              <a:rPr lang="zh-CN" altLang="en-US" sz="1200" dirty="0" smtClean="0">
                <a:solidFill>
                  <a:schemeClr val="bg1">
                    <a:lumMod val="50000"/>
                  </a:schemeClr>
                </a:solidFill>
                <a:latin typeface="+mj-ea"/>
                <a:ea typeface="+mj-ea"/>
              </a:rPr>
              <a:t>务优化</a:t>
            </a:r>
            <a:endParaRPr lang="en-US" altLang="en-US" sz="1200" dirty="0" smtClean="0">
              <a:solidFill>
                <a:schemeClr val="bg1">
                  <a:lumMod val="50000"/>
                </a:schemeClr>
              </a:solidFill>
              <a:latin typeface="+mj-ea"/>
              <a:ea typeface="+mj-ea"/>
            </a:endParaRPr>
          </a:p>
          <a:p>
            <a:r>
              <a:rPr lang="en-US" sz="1200" dirty="0" smtClean="0"/>
              <a:t>SG </a:t>
            </a:r>
            <a:r>
              <a:rPr lang="en-US" sz="1200" dirty="0" smtClean="0"/>
              <a:t>is in charge of debt optimization and provides innovative financial solutions, combining various financial instruments, in order to ensure the best regulatory, tax and accounting terms</a:t>
            </a:r>
            <a:r>
              <a:rPr lang="en-US" sz="1200" dirty="0" smtClean="0"/>
              <a:t>.</a:t>
            </a:r>
            <a:r>
              <a:rPr lang="zh-CN" altLang="en-US" sz="1200" dirty="0" smtClean="0"/>
              <a:t> </a:t>
            </a:r>
            <a:r>
              <a:rPr lang="zh-CN" altLang="en-US" sz="1200" dirty="0" smtClean="0">
                <a:solidFill>
                  <a:schemeClr val="bg1">
                    <a:lumMod val="50000"/>
                  </a:schemeClr>
                </a:solidFill>
                <a:latin typeface="+mj-ea"/>
                <a:ea typeface="+mj-ea"/>
              </a:rPr>
              <a:t>法</a:t>
            </a:r>
            <a:r>
              <a:rPr lang="zh-CN" altLang="en-US" sz="1200" dirty="0" smtClean="0">
                <a:solidFill>
                  <a:schemeClr val="bg1">
                    <a:lumMod val="50000"/>
                  </a:schemeClr>
                </a:solidFill>
                <a:latin typeface="+mj-ea"/>
                <a:ea typeface="+mj-ea"/>
              </a:rPr>
              <a:t>兴银行负责债务优化和提供创新的金融解决方案</a:t>
            </a:r>
            <a:r>
              <a:rPr lang="en-US" altLang="en-US" sz="1200" dirty="0" smtClean="0">
                <a:solidFill>
                  <a:schemeClr val="bg1">
                    <a:lumMod val="50000"/>
                  </a:schemeClr>
                </a:solidFill>
                <a:latin typeface="+mj-ea"/>
                <a:ea typeface="+mj-ea"/>
              </a:rPr>
              <a:t>, </a:t>
            </a:r>
            <a:r>
              <a:rPr lang="zh-CN" altLang="en-US" sz="1200" dirty="0" smtClean="0">
                <a:solidFill>
                  <a:schemeClr val="bg1">
                    <a:lumMod val="50000"/>
                  </a:schemeClr>
                </a:solidFill>
                <a:latin typeface="+mj-ea"/>
                <a:ea typeface="+mj-ea"/>
              </a:rPr>
              <a:t>结合各种金融工具</a:t>
            </a:r>
            <a:r>
              <a:rPr lang="en-US" altLang="en-US" sz="1200" dirty="0" smtClean="0">
                <a:solidFill>
                  <a:schemeClr val="bg1">
                    <a:lumMod val="50000"/>
                  </a:schemeClr>
                </a:solidFill>
                <a:latin typeface="+mj-ea"/>
                <a:ea typeface="+mj-ea"/>
              </a:rPr>
              <a:t>, </a:t>
            </a:r>
            <a:r>
              <a:rPr lang="zh-CN" altLang="en-US" sz="1200" dirty="0" smtClean="0">
                <a:solidFill>
                  <a:schemeClr val="bg1">
                    <a:lumMod val="50000"/>
                  </a:schemeClr>
                </a:solidFill>
                <a:latin typeface="+mj-ea"/>
                <a:ea typeface="+mj-ea"/>
              </a:rPr>
              <a:t>以确保最佳的监管</a:t>
            </a:r>
            <a:r>
              <a:rPr lang="en-US" altLang="en-US"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ea typeface="+mj-ea"/>
              </a:rPr>
              <a:t>税收和会计条件。</a:t>
            </a:r>
            <a:endParaRPr lang="en-US" altLang="en-US" sz="1200" dirty="0" smtClean="0">
              <a:solidFill>
                <a:schemeClr val="bg1">
                  <a:lumMod val="50000"/>
                </a:schemeClr>
              </a:solidFill>
              <a:latin typeface="+mj-ea"/>
              <a:ea typeface="+mj-ea"/>
            </a:endParaRPr>
          </a:p>
          <a:p>
            <a:r>
              <a:rPr lang="en-US" sz="1200" dirty="0" smtClean="0"/>
              <a:t> </a:t>
            </a:r>
          </a:p>
          <a:p>
            <a:r>
              <a:rPr lang="fr-FR" sz="1200" b="1" dirty="0" smtClean="0"/>
              <a:t>Export </a:t>
            </a:r>
            <a:r>
              <a:rPr lang="fr-FR" sz="1200" b="1" dirty="0" smtClean="0"/>
              <a:t>Finance</a:t>
            </a:r>
            <a:r>
              <a:rPr lang="zh-CN" altLang="en-US" sz="1200" b="1" dirty="0" smtClean="0"/>
              <a:t> </a:t>
            </a:r>
            <a:r>
              <a:rPr lang="zh-CN" altLang="en-US" sz="1200" dirty="0" smtClean="0">
                <a:solidFill>
                  <a:schemeClr val="bg1">
                    <a:lumMod val="50000"/>
                  </a:schemeClr>
                </a:solidFill>
                <a:latin typeface="+mj-ea"/>
                <a:ea typeface="+mj-ea"/>
              </a:rPr>
              <a:t>出</a:t>
            </a:r>
            <a:r>
              <a:rPr lang="zh-CN" altLang="en-US" sz="1200" dirty="0" smtClean="0">
                <a:solidFill>
                  <a:schemeClr val="bg1">
                    <a:lumMod val="50000"/>
                  </a:schemeClr>
                </a:solidFill>
                <a:latin typeface="+mj-ea"/>
                <a:ea typeface="+mj-ea"/>
              </a:rPr>
              <a:t>口融资</a:t>
            </a:r>
            <a:endParaRPr lang="en-US" altLang="en-US" sz="1200" dirty="0" smtClean="0">
              <a:solidFill>
                <a:schemeClr val="bg1">
                  <a:lumMod val="50000"/>
                </a:schemeClr>
              </a:solidFill>
              <a:latin typeface="+mj-ea"/>
              <a:ea typeface="+mj-ea"/>
            </a:endParaRPr>
          </a:p>
          <a:p>
            <a:r>
              <a:rPr lang="en-US" sz="1200" dirty="0" smtClean="0"/>
              <a:t>SG </a:t>
            </a:r>
            <a:r>
              <a:rPr lang="en-US" sz="1200" dirty="0" smtClean="0"/>
              <a:t>has global responsibility for the origination, structuring and implementation of financing for export of capital goods and associated services. This division is responsible globally for the </a:t>
            </a:r>
            <a:r>
              <a:rPr lang="en-US" sz="1200" dirty="0" smtClean="0"/>
              <a:t>Group‘s </a:t>
            </a:r>
            <a:r>
              <a:rPr lang="en-US" sz="1200" dirty="0" smtClean="0"/>
              <a:t>relationships with export credit agencies (ECA) and public agencies supporting exports</a:t>
            </a:r>
            <a:r>
              <a:rPr lang="en-US" sz="1200" dirty="0" smtClean="0"/>
              <a:t>.</a:t>
            </a:r>
            <a:r>
              <a:rPr lang="zh-CN" altLang="en-US" sz="1200" dirty="0" smtClean="0"/>
              <a:t> </a:t>
            </a:r>
            <a:r>
              <a:rPr lang="zh-CN" altLang="en-US" sz="1200" dirty="0" smtClean="0">
                <a:solidFill>
                  <a:schemeClr val="bg1">
                    <a:lumMod val="50000"/>
                  </a:schemeClr>
                </a:solidFill>
                <a:latin typeface="+mj-ea"/>
                <a:ea typeface="+mj-ea"/>
              </a:rPr>
              <a:t>法</a:t>
            </a:r>
            <a:r>
              <a:rPr lang="zh-CN" altLang="en-US" sz="1200" dirty="0" smtClean="0">
                <a:solidFill>
                  <a:schemeClr val="bg1">
                    <a:lumMod val="50000"/>
                  </a:schemeClr>
                </a:solidFill>
                <a:latin typeface="+mj-ea"/>
                <a:ea typeface="+mj-ea"/>
              </a:rPr>
              <a:t>兴银行对于出口贸易业务融资中资本货物和相关服务的起始、结构和履行都负有全球责任。法兴有专门的部门负责与全球支持出口贸易的信贷机构 </a:t>
            </a:r>
            <a:r>
              <a:rPr lang="en-US" altLang="en-US" sz="1200" dirty="0" smtClean="0">
                <a:solidFill>
                  <a:schemeClr val="bg1">
                    <a:lumMod val="50000"/>
                  </a:schemeClr>
                </a:solidFill>
                <a:latin typeface="+mj-ea"/>
                <a:ea typeface="+mj-ea"/>
              </a:rPr>
              <a:t>(ECA) </a:t>
            </a:r>
            <a:r>
              <a:rPr lang="zh-CN" altLang="en-US" sz="1200" dirty="0" smtClean="0">
                <a:solidFill>
                  <a:schemeClr val="bg1">
                    <a:lumMod val="50000"/>
                  </a:schemeClr>
                </a:solidFill>
                <a:latin typeface="+mj-ea"/>
                <a:ea typeface="+mj-ea"/>
              </a:rPr>
              <a:t>和公共机构建立集团关系。</a:t>
            </a:r>
            <a:endParaRPr lang="en-US" altLang="en-US" sz="1200" dirty="0" smtClean="0">
              <a:solidFill>
                <a:schemeClr val="bg1">
                  <a:lumMod val="50000"/>
                </a:schemeClr>
              </a:solidFill>
              <a:latin typeface="+mj-ea"/>
              <a:ea typeface="+mj-ea"/>
            </a:endParaRPr>
          </a:p>
          <a:p>
            <a:endParaRPr lang="en-US" sz="1200" dirty="0"/>
          </a:p>
        </p:txBody>
      </p:sp>
      <p:sp>
        <p:nvSpPr>
          <p:cNvPr id="4" name="Date Placeholder 3"/>
          <p:cNvSpPr txBox="1">
            <a:spLocks/>
          </p:cNvSpPr>
          <p:nvPr/>
        </p:nvSpPr>
        <p:spPr>
          <a:xfrm>
            <a:off x="6772388" y="6507984"/>
            <a:ext cx="1814400" cy="216000"/>
          </a:xfrm>
          <a:prstGeom prst="rect">
            <a:avLst/>
          </a:prstGeom>
          <a:solidFill>
            <a:schemeClr val="bg1"/>
          </a:solidFill>
        </p:spPr>
        <p:txBody>
          <a:bodyPr vert="horz" lIns="0" tIns="0" rIns="0" bIns="0" rtlCol="0" anchor="t"/>
          <a:lstStyle>
            <a:lvl1pPr algn="r">
              <a:defRPr sz="800">
                <a:solidFill>
                  <a:schemeClr val="tx1"/>
                </a:solidFill>
                <a:latin typeface="Arial" pitchFamily="34" charset="0"/>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28</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/0</a:t>
            </a: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5</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/2015</a:t>
            </a:r>
            <a:endParaRPr kumimoji="0" lang="en-GB" sz="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28" y="595221"/>
            <a:ext cx="8742881" cy="169918"/>
          </a:xfrm>
        </p:spPr>
        <p:txBody>
          <a:bodyPr/>
          <a:lstStyle/>
          <a:p>
            <a:r>
              <a:rPr lang="en-US" altLang="zh-CN" sz="1800" b="1" dirty="0" smtClean="0">
                <a:latin typeface="+mj-lt"/>
                <a:ea typeface="宋体" pitchFamily="2" charset="-122"/>
              </a:rPr>
              <a:t>7.</a:t>
            </a:r>
            <a:r>
              <a:rPr lang="zh-CN" altLang="en-US" sz="1800" b="1" dirty="0" smtClean="0">
                <a:latin typeface="+mj-lt"/>
                <a:ea typeface="宋体" pitchFamily="2" charset="-122"/>
              </a:rPr>
              <a:t> </a:t>
            </a:r>
            <a:r>
              <a:rPr lang="en-US" altLang="zh-CN" sz="1800" b="1" dirty="0" smtClean="0"/>
              <a:t>The key fields of expertise of SG in NATURAL RESOURCES and ENERGY </a:t>
            </a:r>
            <a:r>
              <a:rPr lang="en-US" altLang="zh-CN" sz="1800" b="1" dirty="0" smtClean="0"/>
              <a:t>FINANCING</a:t>
            </a:r>
            <a:br>
              <a:rPr lang="en-US" altLang="zh-CN" sz="1800" b="1" dirty="0" smtClean="0"/>
            </a:br>
            <a:r>
              <a:rPr lang="zh-CN" altLang="en-US" sz="1800" b="1" dirty="0" smtClean="0">
                <a:latin typeface="宋体" pitchFamily="2" charset="-122"/>
                <a:ea typeface="宋体" pitchFamily="2" charset="-122"/>
              </a:rPr>
              <a:t>法兴在自然资源和能源融资上的主要优势</a:t>
            </a:r>
            <a:endParaRPr lang="en-US" altLang="zh-CN" sz="1800" b="1" dirty="0">
              <a:latin typeface="宋体" pitchFamily="2" charset="-122"/>
              <a:ea typeface="宋体" pitchFamily="2" charset="-122"/>
            </a:endParaRPr>
          </a:p>
        </p:txBody>
      </p:sp>
      <p:sp>
        <p:nvSpPr>
          <p:cNvPr id="3076" name="Rectangle 4"/>
          <p:cNvSpPr>
            <a:spLocks noChangeArrowheads="1"/>
          </p:cNvSpPr>
          <p:nvPr/>
        </p:nvSpPr>
        <p:spPr bwMode="auto">
          <a:xfrm>
            <a:off x="301926" y="739391"/>
            <a:ext cx="8392378"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400" dirty="0" smtClean="0"/>
              <a:t>The Natural Resources &amp; Energy Financing Group provides a full range of finance and advisory services for producers, traders, processors and end-users of energy, metals and soft commodities through three key platforms: </a:t>
            </a:r>
            <a:r>
              <a:rPr lang="zh-CN" altLang="en-US" sz="1200" dirty="0" smtClean="0">
                <a:solidFill>
                  <a:schemeClr val="bg1">
                    <a:lumMod val="50000"/>
                  </a:schemeClr>
                </a:solidFill>
                <a:latin typeface="+mj-ea"/>
                <a:ea typeface="+mj-ea"/>
              </a:rPr>
              <a:t>自</a:t>
            </a:r>
            <a:r>
              <a:rPr lang="zh-CN" altLang="en-US" sz="1200" dirty="0" smtClean="0">
                <a:solidFill>
                  <a:schemeClr val="bg1">
                    <a:lumMod val="50000"/>
                  </a:schemeClr>
                </a:solidFill>
                <a:latin typeface="+mj-ea"/>
                <a:ea typeface="+mj-ea"/>
              </a:rPr>
              <a:t>然资源和能源融资组通过三个关键平台面向能源、金属和软性商品的生产者、贸易商、加工者和最终使用者提供全方位的金融和咨询服务：</a:t>
            </a:r>
            <a:endParaRPr lang="en-US" altLang="en-US" sz="1200" dirty="0" smtClean="0">
              <a:solidFill>
                <a:schemeClr val="bg1">
                  <a:lumMod val="50000"/>
                </a:schemeClr>
              </a:solidFill>
              <a:latin typeface="+mj-ea"/>
              <a:ea typeface="+mj-ea"/>
            </a:endParaRPr>
          </a:p>
          <a:p>
            <a:r>
              <a:rPr lang="en-US" sz="1400" dirty="0" smtClean="0"/>
              <a:t> </a:t>
            </a:r>
          </a:p>
          <a:p>
            <a:r>
              <a:rPr lang="en-US" sz="1400" dirty="0" smtClean="0"/>
              <a:t>Energy </a:t>
            </a:r>
            <a:r>
              <a:rPr lang="en-US" sz="1400" dirty="0" smtClean="0"/>
              <a:t>group: financing and advisory services for energy projects worldwide as well as structured financings and reserve-based lending for energy </a:t>
            </a:r>
            <a:r>
              <a:rPr lang="en-US" sz="1400" dirty="0" smtClean="0"/>
              <a:t>players. </a:t>
            </a:r>
            <a:r>
              <a:rPr lang="zh-CN" altLang="en-US" sz="1200" dirty="0" smtClean="0">
                <a:solidFill>
                  <a:schemeClr val="bg1">
                    <a:lumMod val="50000"/>
                  </a:schemeClr>
                </a:solidFill>
                <a:latin typeface="+mj-ea"/>
                <a:ea typeface="+mj-ea"/>
              </a:rPr>
              <a:t>能源组</a:t>
            </a:r>
            <a:r>
              <a:rPr lang="en-US" altLang="en-US"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ea typeface="+mj-ea"/>
              </a:rPr>
              <a:t>全球能源项目的融资和咨询服务以及向能源机构提供结构化融资和储备贷款。</a:t>
            </a:r>
            <a:endParaRPr lang="en-US" altLang="en-US" sz="1200" dirty="0" smtClean="0">
              <a:solidFill>
                <a:schemeClr val="bg1">
                  <a:lumMod val="50000"/>
                </a:schemeClr>
              </a:solidFill>
              <a:latin typeface="+mj-ea"/>
              <a:ea typeface="+mj-ea"/>
            </a:endParaRPr>
          </a:p>
          <a:p>
            <a:r>
              <a:rPr lang="en-US" sz="1400" dirty="0" smtClean="0"/>
              <a:t> </a:t>
            </a:r>
          </a:p>
          <a:p>
            <a:r>
              <a:rPr lang="en-US" sz="1400" dirty="0" smtClean="0"/>
              <a:t>Metals &amp; mining finance group: structured financing and advisory services for metals &amp; minerals sector players as well as financing of large and diversified mining </a:t>
            </a:r>
            <a:r>
              <a:rPr lang="en-US" sz="1400" dirty="0" smtClean="0"/>
              <a:t>companies. </a:t>
            </a:r>
            <a:r>
              <a:rPr lang="zh-CN" altLang="en-US" sz="1200" dirty="0" smtClean="0">
                <a:solidFill>
                  <a:schemeClr val="bg1">
                    <a:lumMod val="50000"/>
                  </a:schemeClr>
                </a:solidFill>
                <a:latin typeface="+mj-ea"/>
                <a:ea typeface="+mj-ea"/>
              </a:rPr>
              <a:t>金</a:t>
            </a:r>
            <a:r>
              <a:rPr lang="zh-CN" altLang="en-US" sz="1200" dirty="0" smtClean="0">
                <a:solidFill>
                  <a:schemeClr val="bg1">
                    <a:lumMod val="50000"/>
                  </a:schemeClr>
                </a:solidFill>
                <a:latin typeface="+mj-ea"/>
                <a:ea typeface="+mj-ea"/>
              </a:rPr>
              <a:t>属和矿业金融组</a:t>
            </a:r>
            <a:r>
              <a:rPr lang="en-US" altLang="en-US"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ea typeface="+mj-ea"/>
              </a:rPr>
              <a:t>为金属和矿产机构以及大型多元化矿业公司提供 结构化融资和咨询服务。 </a:t>
            </a:r>
            <a:r>
              <a:rPr lang="en-US" sz="1400" dirty="0" smtClean="0"/>
              <a:t/>
            </a:r>
            <a:br>
              <a:rPr lang="en-US" sz="1400" dirty="0" smtClean="0"/>
            </a:br>
            <a:r>
              <a:rPr lang="en-US" sz="1400" dirty="0" smtClean="0"/>
              <a:t> </a:t>
            </a:r>
          </a:p>
          <a:p>
            <a:r>
              <a:rPr lang="en-US" sz="1400" dirty="0" smtClean="0"/>
              <a:t>Traders, commodity finance &amp; agribusiness group: financing of traders and commodity players/processors as well as trade finance to cover traders and commodity players against non-payment risk as further </a:t>
            </a:r>
            <a:r>
              <a:rPr lang="en-US" sz="1400" dirty="0" smtClean="0"/>
              <a:t>characterized </a:t>
            </a:r>
            <a:r>
              <a:rPr lang="zh-CN" altLang="en-US" sz="1200" dirty="0" smtClean="0">
                <a:solidFill>
                  <a:schemeClr val="bg1">
                    <a:lumMod val="50000"/>
                  </a:schemeClr>
                </a:solidFill>
                <a:latin typeface="+mj-ea"/>
                <a:ea typeface="+mj-ea"/>
              </a:rPr>
              <a:t>贸</a:t>
            </a:r>
            <a:r>
              <a:rPr lang="zh-CN" altLang="en-US" sz="1200" dirty="0" smtClean="0">
                <a:solidFill>
                  <a:schemeClr val="bg1">
                    <a:lumMod val="50000"/>
                  </a:schemeClr>
                </a:solidFill>
                <a:latin typeface="+mj-ea"/>
                <a:ea typeface="+mj-ea"/>
              </a:rPr>
              <a:t>易商，大宗商品金融和农业综合企业组</a:t>
            </a:r>
            <a:r>
              <a:rPr lang="en-US" altLang="en-US"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ea typeface="+mj-ea"/>
              </a:rPr>
              <a:t>为大宗商品融资机构</a:t>
            </a:r>
            <a:r>
              <a:rPr lang="en-US" altLang="en-US"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ea typeface="+mj-ea"/>
              </a:rPr>
              <a:t>加工者以及贸易融资交易商和大宗商品交易者的非支付风险进一步描述</a:t>
            </a:r>
            <a:r>
              <a:rPr lang="en-US" altLang="en-US" sz="1200" dirty="0" smtClean="0">
                <a:solidFill>
                  <a:schemeClr val="bg1">
                    <a:lumMod val="50000"/>
                  </a:schemeClr>
                </a:solidFill>
                <a:latin typeface="+mj-ea"/>
                <a:ea typeface="+mj-ea"/>
              </a:rPr>
              <a:t>:</a:t>
            </a:r>
            <a:r>
              <a:rPr lang="en-US" sz="1400" dirty="0" smtClean="0"/>
              <a:t/>
            </a:r>
            <a:br>
              <a:rPr lang="en-US" sz="1400" dirty="0" smtClean="0"/>
            </a:br>
            <a:r>
              <a:rPr lang="en-US" sz="1400" dirty="0" smtClean="0"/>
              <a:t>	- with the exception of the bigger players, financings backed by short-term trade-related 	assets (inventories and receivables) of commodity traders, producers, processors, logistics 	companies, distributors, refiners, etc</a:t>
            </a:r>
            <a:r>
              <a:rPr lang="en-US" sz="1400" dirty="0" smtClean="0"/>
              <a:t>. </a:t>
            </a:r>
            <a:r>
              <a:rPr lang="zh-CN" altLang="en-US" sz="1200" dirty="0" smtClean="0">
                <a:solidFill>
                  <a:schemeClr val="bg1">
                    <a:lumMod val="50000"/>
                  </a:schemeClr>
                </a:solidFill>
                <a:latin typeface="+mj-ea"/>
                <a:ea typeface="+mj-ea"/>
              </a:rPr>
              <a:t>通</a:t>
            </a:r>
            <a:r>
              <a:rPr lang="zh-CN" altLang="en-US" sz="1200" dirty="0" smtClean="0">
                <a:solidFill>
                  <a:schemeClr val="bg1">
                    <a:lumMod val="50000"/>
                  </a:schemeClr>
                </a:solidFill>
                <a:latin typeface="+mj-ea"/>
                <a:ea typeface="+mj-ea"/>
              </a:rPr>
              <a:t>过短期贸易融资对大型贸易机构以外的商品贸易商、生产商</a:t>
            </a:r>
            <a:r>
              <a:rPr lang="zh-CN" altLang="en-US" sz="1200" dirty="0" smtClean="0">
                <a:solidFill>
                  <a:schemeClr val="bg1">
                    <a:lumMod val="50000"/>
                  </a:schemeClr>
                </a:solidFill>
                <a:latin typeface="+mj-ea"/>
                <a:ea typeface="+mj-ea"/>
              </a:rPr>
              <a:t>、</a:t>
            </a:r>
            <a:r>
              <a:rPr lang="en-US" altLang="zh-CN" sz="1200" dirty="0" smtClean="0">
                <a:solidFill>
                  <a:schemeClr val="bg1">
                    <a:lumMod val="50000"/>
                  </a:schemeClr>
                </a:solidFill>
                <a:latin typeface="+mj-ea"/>
                <a:ea typeface="+mj-ea"/>
              </a:rPr>
              <a:t>	</a:t>
            </a:r>
            <a:r>
              <a:rPr lang="zh-CN" altLang="en-US" sz="1200" dirty="0" smtClean="0">
                <a:solidFill>
                  <a:schemeClr val="bg1">
                    <a:lumMod val="50000"/>
                  </a:schemeClr>
                </a:solidFill>
                <a:latin typeface="+mj-ea"/>
                <a:ea typeface="+mj-ea"/>
              </a:rPr>
              <a:t>加</a:t>
            </a:r>
            <a:r>
              <a:rPr lang="zh-CN" altLang="en-US" sz="1200" dirty="0" smtClean="0">
                <a:solidFill>
                  <a:schemeClr val="bg1">
                    <a:lumMod val="50000"/>
                  </a:schemeClr>
                </a:solidFill>
                <a:latin typeface="+mj-ea"/>
                <a:ea typeface="+mj-ea"/>
              </a:rPr>
              <a:t>工、物流公司、经</a:t>
            </a:r>
            <a:r>
              <a:rPr lang="en-US" altLang="en-US" sz="1200" dirty="0" smtClean="0">
                <a:solidFill>
                  <a:schemeClr val="bg1">
                    <a:lumMod val="50000"/>
                  </a:schemeClr>
                </a:solidFill>
                <a:latin typeface="+mj-ea"/>
                <a:ea typeface="+mj-ea"/>
              </a:rPr>
              <a:t> </a:t>
            </a:r>
            <a:r>
              <a:rPr lang="zh-CN" altLang="en-US" sz="1200" dirty="0" smtClean="0">
                <a:solidFill>
                  <a:schemeClr val="bg1">
                    <a:lumMod val="50000"/>
                  </a:schemeClr>
                </a:solidFill>
                <a:latin typeface="+mj-ea"/>
                <a:ea typeface="+mj-ea"/>
              </a:rPr>
              <a:t>销</a:t>
            </a:r>
            <a:r>
              <a:rPr lang="zh-CN" altLang="en-US" sz="1200" dirty="0" smtClean="0">
                <a:solidFill>
                  <a:schemeClr val="bg1">
                    <a:lumMod val="50000"/>
                  </a:schemeClr>
                </a:solidFill>
                <a:latin typeface="+mj-ea"/>
                <a:ea typeface="+mj-ea"/>
              </a:rPr>
              <a:t>商、炼油厂等提供融资支持（存货和应收账款）。 </a:t>
            </a:r>
            <a:r>
              <a:rPr lang="en-US" sz="1400" dirty="0" smtClean="0"/>
              <a:t/>
            </a:r>
            <a:br>
              <a:rPr lang="en-US" sz="1400" dirty="0" smtClean="0"/>
            </a:br>
            <a:r>
              <a:rPr lang="en-US" sz="1400" dirty="0" smtClean="0"/>
              <a:t>	- covering of commodity clients and exporters against non-payment risk on end-	users/banks, covering these end-users against the non-transferability of funds caused by 	political or economic events or due to corporate failure, granting secured financing to end-	buyers</a:t>
            </a:r>
            <a:r>
              <a:rPr lang="en-US" sz="1400" dirty="0" smtClean="0"/>
              <a:t>. </a:t>
            </a:r>
            <a:r>
              <a:rPr lang="zh-CN" altLang="en-US" sz="1200" dirty="0" smtClean="0">
                <a:solidFill>
                  <a:schemeClr val="bg1">
                    <a:lumMod val="50000"/>
                  </a:schemeClr>
                </a:solidFill>
                <a:latin typeface="+mj-ea"/>
                <a:ea typeface="+mj-ea"/>
              </a:rPr>
              <a:t>覆</a:t>
            </a:r>
            <a:r>
              <a:rPr lang="zh-CN" altLang="en-US" sz="1200" dirty="0" smtClean="0">
                <a:solidFill>
                  <a:schemeClr val="bg1">
                    <a:lumMod val="50000"/>
                  </a:schemeClr>
                </a:solidFill>
                <a:latin typeface="+mj-ea"/>
                <a:ea typeface="+mj-ea"/>
              </a:rPr>
              <a:t>盖出口商面临的对于因进口方</a:t>
            </a:r>
            <a:r>
              <a:rPr lang="en-US" altLang="en-US" sz="1200" dirty="0" smtClean="0">
                <a:solidFill>
                  <a:schemeClr val="bg1">
                    <a:lumMod val="50000"/>
                  </a:schemeClr>
                </a:solidFill>
                <a:latin typeface="+mj-ea"/>
                <a:ea typeface="+mj-ea"/>
              </a:rPr>
              <a:t>/</a:t>
            </a:r>
            <a:r>
              <a:rPr lang="zh-CN" altLang="en-US" sz="1200" dirty="0" smtClean="0">
                <a:solidFill>
                  <a:schemeClr val="bg1">
                    <a:lumMod val="50000"/>
                  </a:schemeClr>
                </a:solidFill>
                <a:latin typeface="+mj-ea"/>
                <a:ea typeface="+mj-ea"/>
              </a:rPr>
              <a:t>银行因政治、经济活动或企业经营失败造成无法支付资金的风险</a:t>
            </a:r>
            <a:r>
              <a:rPr lang="zh-CN" altLang="en-US" sz="1200" dirty="0" smtClean="0">
                <a:solidFill>
                  <a:schemeClr val="bg1">
                    <a:lumMod val="50000"/>
                  </a:schemeClr>
                </a:solidFill>
                <a:latin typeface="+mj-ea"/>
                <a:ea typeface="+mj-ea"/>
              </a:rPr>
              <a:t>，</a:t>
            </a:r>
            <a:r>
              <a:rPr lang="en-US" altLang="zh-CN" sz="1200" dirty="0" smtClean="0">
                <a:solidFill>
                  <a:schemeClr val="bg1">
                    <a:lumMod val="50000"/>
                  </a:schemeClr>
                </a:solidFill>
                <a:latin typeface="+mj-ea"/>
                <a:ea typeface="+mj-ea"/>
              </a:rPr>
              <a:t>	</a:t>
            </a:r>
            <a:r>
              <a:rPr lang="zh-CN" altLang="en-US" sz="1200" dirty="0" smtClean="0">
                <a:solidFill>
                  <a:schemeClr val="bg1">
                    <a:lumMod val="50000"/>
                  </a:schemeClr>
                </a:solidFill>
                <a:latin typeface="+mj-ea"/>
                <a:ea typeface="+mj-ea"/>
              </a:rPr>
              <a:t>为</a:t>
            </a:r>
            <a:r>
              <a:rPr lang="zh-CN" altLang="en-US" sz="1200" dirty="0" smtClean="0">
                <a:solidFill>
                  <a:schemeClr val="bg1">
                    <a:lumMod val="50000"/>
                  </a:schemeClr>
                </a:solidFill>
                <a:latin typeface="+mj-ea"/>
                <a:ea typeface="+mj-ea"/>
              </a:rPr>
              <a:t>进口方提供融资担保服务。</a:t>
            </a:r>
            <a:endParaRPr lang="en-US" altLang="en-US" sz="1200" dirty="0" smtClean="0">
              <a:solidFill>
                <a:schemeClr val="bg1">
                  <a:lumMod val="50000"/>
                </a:schemeClr>
              </a:solidFill>
              <a:latin typeface="+mj-ea"/>
              <a:ea typeface="+mj-ea"/>
            </a:endParaRPr>
          </a:p>
        </p:txBody>
      </p:sp>
      <p:sp>
        <p:nvSpPr>
          <p:cNvPr id="4" name="Date Placeholder 3"/>
          <p:cNvSpPr txBox="1">
            <a:spLocks/>
          </p:cNvSpPr>
          <p:nvPr/>
        </p:nvSpPr>
        <p:spPr>
          <a:xfrm>
            <a:off x="6772388" y="6507984"/>
            <a:ext cx="1814400" cy="216000"/>
          </a:xfrm>
          <a:prstGeom prst="rect">
            <a:avLst/>
          </a:prstGeom>
          <a:solidFill>
            <a:schemeClr val="bg1"/>
          </a:solidFill>
        </p:spPr>
        <p:txBody>
          <a:bodyPr vert="horz" lIns="0" tIns="0" rIns="0" bIns="0" rtlCol="0" anchor="t"/>
          <a:lstStyle>
            <a:lvl1pPr algn="r">
              <a:defRPr sz="800">
                <a:solidFill>
                  <a:schemeClr val="tx1"/>
                </a:solidFill>
                <a:latin typeface="Arial" pitchFamily="34" charset="0"/>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28</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/0</a:t>
            </a:r>
            <a:r>
              <a:rPr kumimoji="0" lang="en-US" altLang="zh-CN"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5</a:t>
            </a:r>
            <a:r>
              <a:rPr kumimoji="0" lang="en-GB" sz="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/2015</a:t>
            </a:r>
            <a:endParaRPr kumimoji="0" lang="en-GB" sz="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_SAVED_OFF_VER" val="12"/>
</p:tagLst>
</file>

<file path=ppt/tags/tag2.xml><?xml version="1.0" encoding="utf-8"?>
<p:tagLst xmlns:a="http://schemas.openxmlformats.org/drawingml/2006/main" xmlns:r="http://schemas.openxmlformats.org/officeDocument/2006/relationships" xmlns:p="http://schemas.openxmlformats.org/presentationml/2006/main">
  <p:tag name="SLIDE_LAYOUT_CONST" val="32"/>
</p:tagLst>
</file>

<file path=ppt/tags/tag3.xml><?xml version="1.0" encoding="utf-8"?>
<p:tagLst xmlns:a="http://schemas.openxmlformats.org/drawingml/2006/main" xmlns:r="http://schemas.openxmlformats.org/officeDocument/2006/relationships" xmlns:p="http://schemas.openxmlformats.org/presentationml/2006/main">
  <p:tag name="SLIDE_LAYOUT_CONST" val="32"/>
</p:tagLst>
</file>

<file path=ppt/tags/tag4.xml><?xml version="1.0" encoding="utf-8"?>
<p:tagLst xmlns:a="http://schemas.openxmlformats.org/drawingml/2006/main" xmlns:r="http://schemas.openxmlformats.org/officeDocument/2006/relationships" xmlns:p="http://schemas.openxmlformats.org/presentationml/2006/main">
  <p:tag name="SLIDE_LAYOUT_CONST" val="32"/>
</p:tagLst>
</file>

<file path=ppt/theme/theme1.xml><?xml version="1.0" encoding="utf-8"?>
<a:theme xmlns:a="http://schemas.openxmlformats.org/drawingml/2006/main" name="GBIS Internal Template 2013">
  <a:themeElements>
    <a:clrScheme name="SG CIB Theme Colours 2011">
      <a:dk1>
        <a:srgbClr val="000000"/>
      </a:dk1>
      <a:lt1>
        <a:srgbClr val="FFFFFF"/>
      </a:lt1>
      <a:dk2>
        <a:srgbClr val="AA8778"/>
      </a:dk2>
      <a:lt2>
        <a:srgbClr val="E1694B"/>
      </a:lt2>
      <a:accent1>
        <a:srgbClr val="BE574B"/>
      </a:accent1>
      <a:accent2>
        <a:srgbClr val="EF8341"/>
      </a:accent2>
      <a:accent3>
        <a:srgbClr val="EBAF47"/>
      </a:accent3>
      <a:accent4>
        <a:srgbClr val="709127"/>
      </a:accent4>
      <a:accent5>
        <a:srgbClr val="645E99"/>
      </a:accent5>
      <a:accent6>
        <a:srgbClr val="91929C"/>
      </a:accent6>
      <a:hlink>
        <a:srgbClr val="78236E"/>
      </a:hlink>
      <a:folHlink>
        <a:srgbClr val="91929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spPr>
      <a:bodyPr rtlCol="0" anchor="ctr"/>
      <a:lstStyle>
        <a:defPPr algn="ctr">
          <a:defRPr sz="12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oAutofit/>
      </a:bodyPr>
      <a:lstStyle>
        <a:defPPr>
          <a:defRPr sz="1100"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SG CIB OnScreen Template 2012</Template>
  <TotalTime>24959</TotalTime>
  <Words>1993</Words>
  <Application>Microsoft Office PowerPoint</Application>
  <PresentationFormat>On-screen Show (4:3)</PresentationFormat>
  <Paragraphs>173</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GBIS Internal Template 2013</vt:lpstr>
      <vt:lpstr>one belt and one road initiative: Opportunities and challenges “一带一路”的机遇与挑战：国际投行视角</vt:lpstr>
      <vt:lpstr>1. SILK ROAD brought prosperity and mutual understanding 丝绸之路打造繁荣和互信</vt:lpstr>
      <vt:lpstr>2. one belt and one road: a new dream in a new world 一带一路：新梦时代</vt:lpstr>
      <vt:lpstr>3. The “new roads of silk” needs infrastructure to develop commercial exchanges  “新丝绸之路”需要通过基础设施建设来发展经济融合</vt:lpstr>
      <vt:lpstr>3. The “new roads of silk” needs infrastructure to develop commercial exchanges  “新丝绸之路”需要通过基础设施建设来发展经济融合</vt:lpstr>
      <vt:lpstr>4. How banks &amp; financial institutions will contribute 银行和其他金融机构如何做贡献</vt:lpstr>
      <vt:lpstr>5. Sg cib awarded several deals of the year in the trade &amp; export finance 法兴投资银行贸易和出口信贷业务载誉市场</vt:lpstr>
      <vt:lpstr>6. The key fields of expertise of SG in structured finance 法兴在结构性融资上的主要优势</vt:lpstr>
      <vt:lpstr>7. The key fields of expertise of SG in NATURAL RESOURCES and ENERGY FINANCING 法兴在自然资源和能源融资上的主要优势</vt:lpstr>
      <vt:lpstr>8. The key fields of expertise of SG in DERIVATIVES 法兴在衍生品上的主要专业领域</vt:lpstr>
      <vt:lpstr>9. SG - GLOBAL presence 法兴银行 - 网络覆盖全球</vt:lpstr>
      <vt:lpstr>Slide 12</vt:lpstr>
      <vt:lpstr>Slide 13</vt:lpstr>
      <vt:lpstr>12. Why derivatives are important to one belf one road 衍生品对“一带一路” 发挥的作用</vt:lpstr>
      <vt:lpstr>13. Well managed, derivatives contribute positively to the global economy by securing the cash flows 衍生品对全球经济的贡献</vt:lpstr>
      <vt:lpstr>Slide 16</vt:lpstr>
    </vt:vector>
  </TitlesOfParts>
  <Company>SOCIETE GENERALE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ONE OR MORE LINES</dc:title>
  <dc:creator>clevesqu092112</dc:creator>
  <cp:lastModifiedBy>Paris-Yayun SUN (bejbpasu)</cp:lastModifiedBy>
  <cp:revision>1403</cp:revision>
  <dcterms:created xsi:type="dcterms:W3CDTF">2013-08-05T12:11:43Z</dcterms:created>
  <dcterms:modified xsi:type="dcterms:W3CDTF">2015-05-25T10:47:14Z</dcterms:modified>
</cp:coreProperties>
</file>