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2"/>
  </p:notesMasterIdLst>
  <p:sldIdLst>
    <p:sldId id="849" r:id="rId2"/>
    <p:sldId id="943" r:id="rId3"/>
    <p:sldId id="1003" r:id="rId4"/>
    <p:sldId id="1058" r:id="rId5"/>
    <p:sldId id="1035" r:id="rId6"/>
    <p:sldId id="950" r:id="rId7"/>
    <p:sldId id="1036" r:id="rId8"/>
    <p:sldId id="1037" r:id="rId9"/>
    <p:sldId id="1039" r:id="rId10"/>
    <p:sldId id="1064" r:id="rId11"/>
    <p:sldId id="1045" r:id="rId12"/>
    <p:sldId id="1081" r:id="rId13"/>
    <p:sldId id="1072" r:id="rId14"/>
    <p:sldId id="1041" r:id="rId15"/>
    <p:sldId id="1080" r:id="rId16"/>
    <p:sldId id="1044" r:id="rId17"/>
    <p:sldId id="1049" r:id="rId18"/>
    <p:sldId id="1070" r:id="rId19"/>
    <p:sldId id="1056" r:id="rId20"/>
    <p:sldId id="1071" r:id="rId21"/>
    <p:sldId id="983" r:id="rId22"/>
    <p:sldId id="1052" r:id="rId23"/>
    <p:sldId id="721" r:id="rId24"/>
    <p:sldId id="1073" r:id="rId25"/>
    <p:sldId id="1074" r:id="rId26"/>
    <p:sldId id="1075" r:id="rId27"/>
    <p:sldId id="1076" r:id="rId28"/>
    <p:sldId id="1077" r:id="rId29"/>
    <p:sldId id="1078" r:id="rId30"/>
    <p:sldId id="1079" r:id="rId31"/>
  </p:sldIdLst>
  <p:sldSz cx="9144000" cy="6858000" type="screen4x3"/>
  <p:notesSz cx="6735763" cy="98694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  <a:srgbClr val="00CC00"/>
    <a:srgbClr val="FFFFCC"/>
    <a:srgbClr val="EBEBF5"/>
    <a:srgbClr val="DDDDEF"/>
    <a:srgbClr val="F9F9F9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748" autoAdjust="0"/>
  </p:normalViewPr>
  <p:slideViewPr>
    <p:cSldViewPr>
      <p:cViewPr>
        <p:scale>
          <a:sx n="66" d="100"/>
          <a:sy n="66" d="100"/>
        </p:scale>
        <p:origin x="-209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872" y="-72"/>
      </p:cViewPr>
      <p:guideLst>
        <p:guide orient="horz" pos="3109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AD861-E4F6-4BE1-90C8-5AE0F2E46A5C}" type="doc">
      <dgm:prSet loTypeId="urn:microsoft.com/office/officeart/2005/8/layout/matrix1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9F8A85D3-9ECE-4998-AAD5-F433DE426DCE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rgbClr val="C00000"/>
              </a:solidFill>
              <a:ea typeface="宋体" charset="-122"/>
            </a:rPr>
            <a:t>Key measures</a:t>
          </a:r>
          <a:endParaRPr lang="zh-CN" alt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gm:t>
    </dgm:pt>
    <dgm:pt modelId="{085C8898-738F-4015-BD75-2FDEF3F42CB4}" type="parTrans" cxnId="{E68B684E-27AB-4D21-BCE6-1D6BC262F10D}">
      <dgm:prSet/>
      <dgm:spPr/>
      <dgm:t>
        <a:bodyPr/>
        <a:lstStyle/>
        <a:p>
          <a:endParaRPr lang="zh-CN" altLang="en-US"/>
        </a:p>
      </dgm:t>
    </dgm:pt>
    <dgm:pt modelId="{9E6CF5FC-A88C-4FD0-8077-42453F732993}" type="sibTrans" cxnId="{E68B684E-27AB-4D21-BCE6-1D6BC262F10D}">
      <dgm:prSet/>
      <dgm:spPr/>
      <dgm:t>
        <a:bodyPr/>
        <a:lstStyle/>
        <a:p>
          <a:endParaRPr lang="zh-CN" altLang="en-US"/>
        </a:p>
      </dgm:t>
    </dgm:pt>
    <dgm:pt modelId="{247FE968-333E-4B27-AE94-625624E53812}">
      <dgm:prSet phldrT="[文本]" custT="1"/>
      <dgm:spPr/>
      <dgm:t>
        <a:bodyPr/>
        <a:lstStyle/>
        <a:p>
          <a:r>
            <a:rPr lang="en-US" altLang="zh-CN" sz="3200" dirty="0" smtClean="0">
              <a:ea typeface="宋体" charset="-122"/>
            </a:rPr>
            <a:t>Accelerate relevant free trade arrangements</a:t>
          </a:r>
          <a:endParaRPr lang="zh-CN" alt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舒体" pitchFamily="2" charset="-122"/>
            <a:ea typeface="方正舒体" pitchFamily="2" charset="-122"/>
          </a:endParaRPr>
        </a:p>
      </dgm:t>
    </dgm:pt>
    <dgm:pt modelId="{D41547C7-74E2-4B6D-AC24-C9932712ECDC}" type="parTrans" cxnId="{22C02085-7A3B-467A-85E5-64B5435723C3}">
      <dgm:prSet/>
      <dgm:spPr/>
      <dgm:t>
        <a:bodyPr/>
        <a:lstStyle/>
        <a:p>
          <a:endParaRPr lang="zh-CN" altLang="en-US"/>
        </a:p>
      </dgm:t>
    </dgm:pt>
    <dgm:pt modelId="{692831D2-0B2F-472B-B3DB-CCA84A09FE22}" type="sibTrans" cxnId="{22C02085-7A3B-467A-85E5-64B5435723C3}">
      <dgm:prSet/>
      <dgm:spPr/>
      <dgm:t>
        <a:bodyPr/>
        <a:lstStyle/>
        <a:p>
          <a:endParaRPr lang="zh-CN" altLang="en-US"/>
        </a:p>
      </dgm:t>
    </dgm:pt>
    <dgm:pt modelId="{B61F45D7-B4F0-4CC4-B565-99A08FEEEFBE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chemeClr val="tx1"/>
              </a:solidFill>
              <a:ea typeface="宋体" charset="-122"/>
            </a:rPr>
            <a:t>Prepare to establish regional policy financial institutions</a:t>
          </a:r>
          <a:endParaRPr lang="en-US" altLang="zh-CN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gm:t>
    </dgm:pt>
    <dgm:pt modelId="{44343528-F6B7-4697-B95B-CED5653D09D0}" type="parTrans" cxnId="{FD5E1B04-25D6-4AF0-B786-BE8F707C41A9}">
      <dgm:prSet/>
      <dgm:spPr/>
      <dgm:t>
        <a:bodyPr/>
        <a:lstStyle/>
        <a:p>
          <a:endParaRPr lang="zh-CN" altLang="en-US"/>
        </a:p>
      </dgm:t>
    </dgm:pt>
    <dgm:pt modelId="{DCA25DF9-0FF5-497D-A6A5-67EE16A45312}" type="sibTrans" cxnId="{FD5E1B04-25D6-4AF0-B786-BE8F707C41A9}">
      <dgm:prSet/>
      <dgm:spPr/>
      <dgm:t>
        <a:bodyPr/>
        <a:lstStyle/>
        <a:p>
          <a:endParaRPr lang="zh-CN" altLang="en-US"/>
        </a:p>
      </dgm:t>
    </dgm:pt>
    <dgm:pt modelId="{78AA3D12-CC20-4DF6-AAB8-4583EE7CE961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chemeClr val="tx1"/>
              </a:solidFill>
              <a:ea typeface="宋体" charset="-122"/>
            </a:rPr>
            <a:t>Select large projects to promote infrastructure interconnection</a:t>
          </a:r>
          <a:endParaRPr lang="zh-CN" alt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gm:t>
    </dgm:pt>
    <dgm:pt modelId="{8774DDD0-57FB-49B5-9839-60775BCF3884}" type="parTrans" cxnId="{026F2DDF-241F-4C1A-B9CC-7412F8F00DC9}">
      <dgm:prSet/>
      <dgm:spPr/>
      <dgm:t>
        <a:bodyPr/>
        <a:lstStyle/>
        <a:p>
          <a:endParaRPr lang="zh-CN" altLang="en-US"/>
        </a:p>
      </dgm:t>
    </dgm:pt>
    <dgm:pt modelId="{48F1BED9-38BB-40A3-A6AF-475570874F43}" type="sibTrans" cxnId="{026F2DDF-241F-4C1A-B9CC-7412F8F00DC9}">
      <dgm:prSet/>
      <dgm:spPr/>
      <dgm:t>
        <a:bodyPr/>
        <a:lstStyle/>
        <a:p>
          <a:endParaRPr lang="zh-CN" altLang="en-US"/>
        </a:p>
      </dgm:t>
    </dgm:pt>
    <dgm:pt modelId="{A2DA8C0B-AFA5-4E52-924F-3159D4894D4A}">
      <dgm:prSet phldrT="[文本]" custT="1"/>
      <dgm:spPr/>
      <dgm:t>
        <a:bodyPr/>
        <a:lstStyle/>
        <a:p>
          <a:r>
            <a:rPr lang="en-US" altLang="zh-CN" sz="3200" dirty="0" smtClean="0">
              <a:ea typeface="宋体" charset="-122"/>
            </a:rPr>
            <a:t>Make an overall plan and reasonable layout</a:t>
          </a:r>
          <a:endParaRPr lang="zh-CN" alt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gm:t>
    </dgm:pt>
    <dgm:pt modelId="{A11AC0C1-8BA1-490F-82FA-8594DE60E34D}" type="sibTrans" cxnId="{C1752904-BFA1-459E-AC44-CBF185C0EB5D}">
      <dgm:prSet/>
      <dgm:spPr/>
      <dgm:t>
        <a:bodyPr/>
        <a:lstStyle/>
        <a:p>
          <a:endParaRPr lang="zh-CN" altLang="en-US"/>
        </a:p>
      </dgm:t>
    </dgm:pt>
    <dgm:pt modelId="{0F93A849-9488-49AF-9FE2-154F85F5BB72}" type="parTrans" cxnId="{C1752904-BFA1-459E-AC44-CBF185C0EB5D}">
      <dgm:prSet/>
      <dgm:spPr/>
      <dgm:t>
        <a:bodyPr/>
        <a:lstStyle/>
        <a:p>
          <a:endParaRPr lang="zh-CN" altLang="en-US"/>
        </a:p>
      </dgm:t>
    </dgm:pt>
    <dgm:pt modelId="{DFE5328C-FBA7-4313-81D9-8767D4B8BA17}" type="pres">
      <dgm:prSet presAssocID="{F11AD861-E4F6-4BE1-90C8-5AE0F2E46A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6B68866-F3D9-4CB4-99BE-73F6409CFEAA}" type="pres">
      <dgm:prSet presAssocID="{F11AD861-E4F6-4BE1-90C8-5AE0F2E46A5C}" presName="matrix" presStyleCnt="0"/>
      <dgm:spPr/>
    </dgm:pt>
    <dgm:pt modelId="{C8513868-70A8-4D47-A694-2A837DC882CD}" type="pres">
      <dgm:prSet presAssocID="{F11AD861-E4F6-4BE1-90C8-5AE0F2E46A5C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3FD1A268-B8CA-40B8-8123-5DA5C6182BBE}" type="pres">
      <dgm:prSet presAssocID="{F11AD861-E4F6-4BE1-90C8-5AE0F2E46A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6E25BA-7CDE-4C1F-AD6D-F417D448DB8E}" type="pres">
      <dgm:prSet presAssocID="{F11AD861-E4F6-4BE1-90C8-5AE0F2E46A5C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238D8FFD-6F0F-4771-8638-3F7DAC501D45}" type="pres">
      <dgm:prSet presAssocID="{F11AD861-E4F6-4BE1-90C8-5AE0F2E46A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123327-9B81-46FC-815E-1E0CB8D63A03}" type="pres">
      <dgm:prSet presAssocID="{F11AD861-E4F6-4BE1-90C8-5AE0F2E46A5C}" presName="tile3" presStyleLbl="node1" presStyleIdx="2" presStyleCnt="4" custLinFactNeighborY="-255"/>
      <dgm:spPr/>
      <dgm:t>
        <a:bodyPr/>
        <a:lstStyle/>
        <a:p>
          <a:endParaRPr lang="zh-CN" altLang="en-US"/>
        </a:p>
      </dgm:t>
    </dgm:pt>
    <dgm:pt modelId="{54982BF2-A37B-4890-8D4C-5C31115A0C75}" type="pres">
      <dgm:prSet presAssocID="{F11AD861-E4F6-4BE1-90C8-5AE0F2E46A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4635A3-05A6-4950-8E0D-75C321985E6D}" type="pres">
      <dgm:prSet presAssocID="{F11AD861-E4F6-4BE1-90C8-5AE0F2E46A5C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CA67FD1B-74B6-40D1-8262-E67993518B4D}" type="pres">
      <dgm:prSet presAssocID="{F11AD861-E4F6-4BE1-90C8-5AE0F2E46A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74F519-027A-4042-9401-264424194E73}" type="pres">
      <dgm:prSet presAssocID="{F11AD861-E4F6-4BE1-90C8-5AE0F2E46A5C}" presName="centerTile" presStyleLbl="fgShp" presStyleIdx="0" presStyleCnt="1" custLinFactNeighborX="4350" custLinFactNeighborY="-297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2C02085-7A3B-467A-85E5-64B5435723C3}" srcId="{9F8A85D3-9ECE-4998-AAD5-F433DE426DCE}" destId="{247FE968-333E-4B27-AE94-625624E53812}" srcOrd="1" destOrd="0" parTransId="{D41547C7-74E2-4B6D-AC24-C9932712ECDC}" sibTransId="{692831D2-0B2F-472B-B3DB-CCA84A09FE22}"/>
    <dgm:cxn modelId="{36F7D4DB-4D02-49DE-A70E-BA1B5ADEE53C}" type="presOf" srcId="{F11AD861-E4F6-4BE1-90C8-5AE0F2E46A5C}" destId="{DFE5328C-FBA7-4313-81D9-8767D4B8BA17}" srcOrd="0" destOrd="0" presId="urn:microsoft.com/office/officeart/2005/8/layout/matrix1"/>
    <dgm:cxn modelId="{E68B684E-27AB-4D21-BCE6-1D6BC262F10D}" srcId="{F11AD861-E4F6-4BE1-90C8-5AE0F2E46A5C}" destId="{9F8A85D3-9ECE-4998-AAD5-F433DE426DCE}" srcOrd="0" destOrd="0" parTransId="{085C8898-738F-4015-BD75-2FDEF3F42CB4}" sibTransId="{9E6CF5FC-A88C-4FD0-8077-42453F732993}"/>
    <dgm:cxn modelId="{026F2DDF-241F-4C1A-B9CC-7412F8F00DC9}" srcId="{9F8A85D3-9ECE-4998-AAD5-F433DE426DCE}" destId="{78AA3D12-CC20-4DF6-AAB8-4583EE7CE961}" srcOrd="3" destOrd="0" parTransId="{8774DDD0-57FB-49B5-9839-60775BCF3884}" sibTransId="{48F1BED9-38BB-40A3-A6AF-475570874F43}"/>
    <dgm:cxn modelId="{CA198DFF-D92D-4F24-AD28-42601FAFB8D5}" type="presOf" srcId="{78AA3D12-CC20-4DF6-AAB8-4583EE7CE961}" destId="{CA67FD1B-74B6-40D1-8262-E67993518B4D}" srcOrd="1" destOrd="0" presId="urn:microsoft.com/office/officeart/2005/8/layout/matrix1"/>
    <dgm:cxn modelId="{97AB05AF-E8C4-4270-9868-1AE6D8DF4F2E}" type="presOf" srcId="{A2DA8C0B-AFA5-4E52-924F-3159D4894D4A}" destId="{3FD1A268-B8CA-40B8-8123-5DA5C6182BBE}" srcOrd="1" destOrd="0" presId="urn:microsoft.com/office/officeart/2005/8/layout/matrix1"/>
    <dgm:cxn modelId="{7118F144-8969-4C10-9A80-77E87DA39054}" type="presOf" srcId="{247FE968-333E-4B27-AE94-625624E53812}" destId="{238D8FFD-6F0F-4771-8638-3F7DAC501D45}" srcOrd="1" destOrd="0" presId="urn:microsoft.com/office/officeart/2005/8/layout/matrix1"/>
    <dgm:cxn modelId="{CA3AA478-E44C-47F0-9451-FC7812495EBD}" type="presOf" srcId="{B61F45D7-B4F0-4CC4-B565-99A08FEEEFBE}" destId="{54982BF2-A37B-4890-8D4C-5C31115A0C75}" srcOrd="1" destOrd="0" presId="urn:microsoft.com/office/officeart/2005/8/layout/matrix1"/>
    <dgm:cxn modelId="{FD5E1B04-25D6-4AF0-B786-BE8F707C41A9}" srcId="{9F8A85D3-9ECE-4998-AAD5-F433DE426DCE}" destId="{B61F45D7-B4F0-4CC4-B565-99A08FEEEFBE}" srcOrd="2" destOrd="0" parTransId="{44343528-F6B7-4697-B95B-CED5653D09D0}" sibTransId="{DCA25DF9-0FF5-497D-A6A5-67EE16A45312}"/>
    <dgm:cxn modelId="{1EA4C565-EA61-43AD-A6DE-8DAC3A576347}" type="presOf" srcId="{B61F45D7-B4F0-4CC4-B565-99A08FEEEFBE}" destId="{E5123327-9B81-46FC-815E-1E0CB8D63A03}" srcOrd="0" destOrd="0" presId="urn:microsoft.com/office/officeart/2005/8/layout/matrix1"/>
    <dgm:cxn modelId="{A7F5E3A1-7DC9-416A-80AE-CEDEA9609AA4}" type="presOf" srcId="{78AA3D12-CC20-4DF6-AAB8-4583EE7CE961}" destId="{CB4635A3-05A6-4950-8E0D-75C321985E6D}" srcOrd="0" destOrd="0" presId="urn:microsoft.com/office/officeart/2005/8/layout/matrix1"/>
    <dgm:cxn modelId="{2AAF839A-81F2-4504-900D-5FB67F60889B}" type="presOf" srcId="{247FE968-333E-4B27-AE94-625624E53812}" destId="{9D6E25BA-7CDE-4C1F-AD6D-F417D448DB8E}" srcOrd="0" destOrd="0" presId="urn:microsoft.com/office/officeart/2005/8/layout/matrix1"/>
    <dgm:cxn modelId="{D62881B8-B3EA-40B9-B5C4-AA6E495BD387}" type="presOf" srcId="{9F8A85D3-9ECE-4998-AAD5-F433DE426DCE}" destId="{7274F519-027A-4042-9401-264424194E73}" srcOrd="0" destOrd="0" presId="urn:microsoft.com/office/officeart/2005/8/layout/matrix1"/>
    <dgm:cxn modelId="{F80AF0AB-475A-41D2-BACD-ADB7A7E384E1}" type="presOf" srcId="{A2DA8C0B-AFA5-4E52-924F-3159D4894D4A}" destId="{C8513868-70A8-4D47-A694-2A837DC882CD}" srcOrd="0" destOrd="0" presId="urn:microsoft.com/office/officeart/2005/8/layout/matrix1"/>
    <dgm:cxn modelId="{C1752904-BFA1-459E-AC44-CBF185C0EB5D}" srcId="{9F8A85D3-9ECE-4998-AAD5-F433DE426DCE}" destId="{A2DA8C0B-AFA5-4E52-924F-3159D4894D4A}" srcOrd="0" destOrd="0" parTransId="{0F93A849-9488-49AF-9FE2-154F85F5BB72}" sibTransId="{A11AC0C1-8BA1-490F-82FA-8594DE60E34D}"/>
    <dgm:cxn modelId="{37C3EDE1-7401-4DBC-BA4E-042CAB799A44}" type="presParOf" srcId="{DFE5328C-FBA7-4313-81D9-8767D4B8BA17}" destId="{06B68866-F3D9-4CB4-99BE-73F6409CFEAA}" srcOrd="0" destOrd="0" presId="urn:microsoft.com/office/officeart/2005/8/layout/matrix1"/>
    <dgm:cxn modelId="{B972A8B8-F0D9-4368-88F5-2D4294720742}" type="presParOf" srcId="{06B68866-F3D9-4CB4-99BE-73F6409CFEAA}" destId="{C8513868-70A8-4D47-A694-2A837DC882CD}" srcOrd="0" destOrd="0" presId="urn:microsoft.com/office/officeart/2005/8/layout/matrix1"/>
    <dgm:cxn modelId="{7BEB754F-41D2-4C12-9C3F-29E42BB7D634}" type="presParOf" srcId="{06B68866-F3D9-4CB4-99BE-73F6409CFEAA}" destId="{3FD1A268-B8CA-40B8-8123-5DA5C6182BBE}" srcOrd="1" destOrd="0" presId="urn:microsoft.com/office/officeart/2005/8/layout/matrix1"/>
    <dgm:cxn modelId="{67433514-058B-4262-AD4A-2C836B5381A4}" type="presParOf" srcId="{06B68866-F3D9-4CB4-99BE-73F6409CFEAA}" destId="{9D6E25BA-7CDE-4C1F-AD6D-F417D448DB8E}" srcOrd="2" destOrd="0" presId="urn:microsoft.com/office/officeart/2005/8/layout/matrix1"/>
    <dgm:cxn modelId="{9ED58A8D-3A73-4948-9A8F-DF4EC9C43F0A}" type="presParOf" srcId="{06B68866-F3D9-4CB4-99BE-73F6409CFEAA}" destId="{238D8FFD-6F0F-4771-8638-3F7DAC501D45}" srcOrd="3" destOrd="0" presId="urn:microsoft.com/office/officeart/2005/8/layout/matrix1"/>
    <dgm:cxn modelId="{616FAF62-34FA-43D2-AB87-A1239CFBB203}" type="presParOf" srcId="{06B68866-F3D9-4CB4-99BE-73F6409CFEAA}" destId="{E5123327-9B81-46FC-815E-1E0CB8D63A03}" srcOrd="4" destOrd="0" presId="urn:microsoft.com/office/officeart/2005/8/layout/matrix1"/>
    <dgm:cxn modelId="{511659BE-8E88-471E-9F3F-98199A5F059B}" type="presParOf" srcId="{06B68866-F3D9-4CB4-99BE-73F6409CFEAA}" destId="{54982BF2-A37B-4890-8D4C-5C31115A0C75}" srcOrd="5" destOrd="0" presId="urn:microsoft.com/office/officeart/2005/8/layout/matrix1"/>
    <dgm:cxn modelId="{450363BC-BF6A-43E2-A85F-74978B581F32}" type="presParOf" srcId="{06B68866-F3D9-4CB4-99BE-73F6409CFEAA}" destId="{CB4635A3-05A6-4950-8E0D-75C321985E6D}" srcOrd="6" destOrd="0" presId="urn:microsoft.com/office/officeart/2005/8/layout/matrix1"/>
    <dgm:cxn modelId="{25B96240-BBE4-4389-A555-25C72B619E12}" type="presParOf" srcId="{06B68866-F3D9-4CB4-99BE-73F6409CFEAA}" destId="{CA67FD1B-74B6-40D1-8262-E67993518B4D}" srcOrd="7" destOrd="0" presId="urn:microsoft.com/office/officeart/2005/8/layout/matrix1"/>
    <dgm:cxn modelId="{01050D5C-CF86-4B99-A572-A41EBEAFCDBB}" type="presParOf" srcId="{DFE5328C-FBA7-4313-81D9-8767D4B8BA17}" destId="{7274F519-027A-4042-9401-264424194E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13868-70A8-4D47-A694-2A837DC882CD}">
      <dsp:nvSpPr>
        <dsp:cNvPr id="0" name=""/>
        <dsp:cNvSpPr/>
      </dsp:nvSpPr>
      <dsp:spPr>
        <a:xfrm rot="16200000">
          <a:off x="992187" y="-992187"/>
          <a:ext cx="1862137" cy="3846512"/>
        </a:xfrm>
        <a:prstGeom prst="round1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ea typeface="宋体" charset="-122"/>
            </a:rPr>
            <a:t>Make an overall plan and reasonable layout</a:t>
          </a:r>
          <a:endParaRPr lang="zh-CN" alt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sp:txBody>
      <dsp:txXfrm rot="16200000">
        <a:off x="1224954" y="-1224954"/>
        <a:ext cx="1396603" cy="3846512"/>
      </dsp:txXfrm>
    </dsp:sp>
    <dsp:sp modelId="{9D6E25BA-7CDE-4C1F-AD6D-F417D448DB8E}">
      <dsp:nvSpPr>
        <dsp:cNvPr id="0" name=""/>
        <dsp:cNvSpPr/>
      </dsp:nvSpPr>
      <dsp:spPr>
        <a:xfrm>
          <a:off x="3846512" y="0"/>
          <a:ext cx="3846512" cy="1862137"/>
        </a:xfrm>
        <a:prstGeom prst="round1Rect">
          <a:avLst/>
        </a:prstGeom>
        <a:solidFill>
          <a:schemeClr val="accent6">
            <a:shade val="50000"/>
            <a:hueOff val="0"/>
            <a:satOff val="2898"/>
            <a:lumOff val="18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ea typeface="宋体" charset="-122"/>
            </a:rPr>
            <a:t>Accelerate relevant free trade arrangements</a:t>
          </a:r>
          <a:endParaRPr lang="zh-CN" alt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舒体" pitchFamily="2" charset="-122"/>
            <a:ea typeface="方正舒体" pitchFamily="2" charset="-122"/>
          </a:endParaRPr>
        </a:p>
      </dsp:txBody>
      <dsp:txXfrm>
        <a:off x="3846512" y="0"/>
        <a:ext cx="3846512" cy="1396603"/>
      </dsp:txXfrm>
    </dsp:sp>
    <dsp:sp modelId="{E5123327-9B81-46FC-815E-1E0CB8D63A03}">
      <dsp:nvSpPr>
        <dsp:cNvPr id="0" name=""/>
        <dsp:cNvSpPr/>
      </dsp:nvSpPr>
      <dsp:spPr>
        <a:xfrm rot="10800000">
          <a:off x="0" y="1857389"/>
          <a:ext cx="3846512" cy="1862137"/>
        </a:xfrm>
        <a:prstGeom prst="round1Rect">
          <a:avLst/>
        </a:prstGeom>
        <a:solidFill>
          <a:schemeClr val="accent6">
            <a:shade val="50000"/>
            <a:hueOff val="0"/>
            <a:satOff val="5795"/>
            <a:lumOff val="366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chemeClr val="tx1"/>
              </a:solidFill>
              <a:ea typeface="宋体" charset="-122"/>
            </a:rPr>
            <a:t>Prepare to establish regional policy financial institutions</a:t>
          </a:r>
          <a:endParaRPr lang="en-US" altLang="zh-CN" sz="24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sp:txBody>
      <dsp:txXfrm rot="10800000">
        <a:off x="0" y="2322923"/>
        <a:ext cx="3846512" cy="1396603"/>
      </dsp:txXfrm>
    </dsp:sp>
    <dsp:sp modelId="{CB4635A3-05A6-4950-8E0D-75C321985E6D}">
      <dsp:nvSpPr>
        <dsp:cNvPr id="0" name=""/>
        <dsp:cNvSpPr/>
      </dsp:nvSpPr>
      <dsp:spPr>
        <a:xfrm rot="5400000">
          <a:off x="4838699" y="869950"/>
          <a:ext cx="1862137" cy="3846512"/>
        </a:xfrm>
        <a:prstGeom prst="round1Rect">
          <a:avLst/>
        </a:prstGeom>
        <a:solidFill>
          <a:schemeClr val="accent6">
            <a:shade val="50000"/>
            <a:hueOff val="0"/>
            <a:satOff val="2898"/>
            <a:lumOff val="18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chemeClr val="tx1"/>
              </a:solidFill>
              <a:ea typeface="宋体" charset="-122"/>
            </a:rPr>
            <a:t>Select large projects to promote infrastructure interconnection</a:t>
          </a:r>
          <a:endParaRPr lang="zh-CN" alt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sp:txBody>
      <dsp:txXfrm rot="5400000">
        <a:off x="5071466" y="1102717"/>
        <a:ext cx="1396603" cy="3846512"/>
      </dsp:txXfrm>
    </dsp:sp>
    <dsp:sp modelId="{7274F519-027A-4042-9401-264424194E73}">
      <dsp:nvSpPr>
        <dsp:cNvPr id="0" name=""/>
        <dsp:cNvSpPr/>
      </dsp:nvSpPr>
      <dsp:spPr>
        <a:xfrm>
          <a:off x="2792952" y="1393837"/>
          <a:ext cx="2307907" cy="931068"/>
        </a:xfrm>
        <a:prstGeom prst="roundRect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C00000"/>
              </a:solidFill>
              <a:ea typeface="宋体" charset="-122"/>
            </a:rPr>
            <a:t>Key measures</a:t>
          </a:r>
          <a:endParaRPr lang="zh-CN" alt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华文行楷" pitchFamily="2" charset="-122"/>
            <a:ea typeface="华文行楷" pitchFamily="2" charset="-122"/>
          </a:endParaRPr>
        </a:p>
      </dsp:txBody>
      <dsp:txXfrm>
        <a:off x="2792952" y="1393837"/>
        <a:ext cx="2307907" cy="93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C265E452-70AB-4C3C-9EA2-199E06EDC989}" type="datetimeFigureOut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9F06675-7F5C-47F0-B700-7808BDB7B9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Industries benefiting most from “One Belt and One Road” Initiative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Industries obtaining benefit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Industries related to infrastructure construction</a:t>
            </a:r>
          </a:p>
          <a:p>
            <a:r>
              <a:rPr lang="en-US" altLang="zh-CN" dirty="0" smtClean="0">
                <a:ea typeface="宋体" charset="-122"/>
              </a:rPr>
              <a:t>Industries related to resources and energy</a:t>
            </a:r>
          </a:p>
          <a:p>
            <a:r>
              <a:rPr lang="en-US" altLang="zh-CN" dirty="0" smtClean="0">
                <a:ea typeface="宋体" charset="-122"/>
              </a:rPr>
              <a:t>Equipment manufacturing</a:t>
            </a:r>
          </a:p>
          <a:p>
            <a:r>
              <a:rPr lang="en-US" altLang="zh-CN" dirty="0" smtClean="0">
                <a:ea typeface="宋体" charset="-122"/>
              </a:rPr>
              <a:t>Service industries such as financial and telecommunications industries</a:t>
            </a:r>
            <a:br>
              <a:rPr lang="en-US" altLang="zh-CN" dirty="0" smtClean="0">
                <a:ea typeface="宋体" charset="-122"/>
              </a:rPr>
            </a:br>
            <a:r>
              <a:rPr lang="en-US" altLang="zh-CN" dirty="0" smtClean="0">
                <a:ea typeface="宋体" charset="-122"/>
              </a:rPr>
              <a:t>Transportation industry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Factors restricting trade and investment cooperation of “One Belt and One Road”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Difficulties and obstacles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Slow progress in regional economic integration</a:t>
            </a:r>
          </a:p>
          <a:p>
            <a:r>
              <a:rPr lang="en-US" altLang="zh-CN" dirty="0" smtClean="0">
                <a:ea typeface="宋体" charset="-122"/>
              </a:rPr>
              <a:t>Low proportion of trade investment in the region</a:t>
            </a:r>
          </a:p>
          <a:p>
            <a:r>
              <a:rPr lang="en-US" altLang="zh-CN" dirty="0" smtClean="0">
                <a:ea typeface="宋体" charset="-122"/>
              </a:rPr>
              <a:t>Many obstacles for trade and investment relations</a:t>
            </a:r>
          </a:p>
          <a:p>
            <a:r>
              <a:rPr lang="en-US" altLang="zh-CN" dirty="0" smtClean="0">
                <a:ea typeface="宋体" charset="-122"/>
              </a:rPr>
              <a:t>Lagging infrastructure construction</a:t>
            </a:r>
          </a:p>
          <a:p>
            <a:r>
              <a:rPr lang="en-US" altLang="zh-CN" dirty="0" smtClean="0">
                <a:ea typeface="宋体" charset="-122"/>
              </a:rPr>
              <a:t>Interruption and adverse impacts of non-economic factors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Three opportunities for China in “One Belt and One Road” Initiative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Expand foreign trade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Three opportunities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Accelerate “going global” of enterprises</a:t>
            </a:r>
          </a:p>
          <a:p>
            <a:r>
              <a:rPr lang="en-US" altLang="zh-CN" dirty="0" smtClean="0">
                <a:ea typeface="宋体" charset="-122"/>
              </a:rPr>
              <a:t>Promote interconnection with neighboring regions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latin typeface="Arial" charset="0"/>
                <a:ea typeface="宋体" charset="-122"/>
              </a:rPr>
              <a:t>Five major impacts on Chinese economy</a:t>
            </a:r>
          </a:p>
          <a:p>
            <a:endParaRPr lang="en-US" altLang="zh-CN" dirty="0" smtClean="0">
              <a:latin typeface="Arial" charset="0"/>
              <a:ea typeface="宋体" charset="-122"/>
            </a:endParaRPr>
          </a:p>
          <a:p>
            <a:r>
              <a:rPr lang="en-US" altLang="zh-CN" dirty="0" smtClean="0">
                <a:latin typeface="Arial" charset="0"/>
                <a:ea typeface="宋体" charset="-122"/>
              </a:rPr>
              <a:t>New impetus for sustainable economic growth</a:t>
            </a:r>
          </a:p>
          <a:p>
            <a:r>
              <a:rPr lang="en-US" altLang="zh-CN" dirty="0" smtClean="0">
                <a:latin typeface="Arial" charset="0"/>
                <a:ea typeface="宋体" charset="-122"/>
              </a:rPr>
              <a:t>Booster for structural adjustment</a:t>
            </a:r>
          </a:p>
          <a:p>
            <a:r>
              <a:rPr lang="en-US" altLang="zh-CN" dirty="0" smtClean="0">
                <a:latin typeface="Arial" charset="0"/>
                <a:ea typeface="宋体" charset="-122"/>
              </a:rPr>
              <a:t>Security support for energy and resources</a:t>
            </a:r>
          </a:p>
          <a:p>
            <a:r>
              <a:rPr lang="en-US" altLang="zh-CN" dirty="0" smtClean="0">
                <a:latin typeface="Arial" charset="0"/>
                <a:ea typeface="宋体" charset="-122"/>
              </a:rPr>
              <a:t>Important platform for culturing China’s multinationals</a:t>
            </a:r>
          </a:p>
          <a:p>
            <a:r>
              <a:rPr lang="en-US" altLang="zh-CN" dirty="0" smtClean="0">
                <a:latin typeface="Arial" charset="0"/>
                <a:ea typeface="宋体" charset="-122"/>
              </a:rPr>
              <a:t>Bridge between mutually beneficial regional cooperation network</a:t>
            </a: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1F0E7-F4F0-4CE4-B767-225133F84E99}" type="slidenum">
              <a:rPr lang="zh-CN" altLang="en-US" smtClean="0">
                <a:ea typeface="宋体" charset="-122"/>
              </a:rPr>
              <a:pPr/>
              <a:t>17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Reform in administration policy  for “going global” is extremely urgent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Liberalization 		Market-based		More convenient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Deepen opening-up, raise trade liberalization</a:t>
            </a:r>
          </a:p>
          <a:p>
            <a:r>
              <a:rPr lang="en-US" altLang="zh-CN" dirty="0" smtClean="0">
                <a:ea typeface="宋体" charset="-122"/>
              </a:rPr>
              <a:t>Give play to adjustment role of market, reduce administrative intervention</a:t>
            </a:r>
          </a:p>
          <a:p>
            <a:r>
              <a:rPr lang="en-US" altLang="zh-CN" dirty="0" smtClean="0">
                <a:ea typeface="宋体" charset="-122"/>
              </a:rPr>
              <a:t>Create a convenient environment for enterprises to conduct cross-border trade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Key measures to promote “One Belt and One Road” Initiative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Make an overall plan and reasonable layout</a:t>
            </a:r>
          </a:p>
          <a:p>
            <a:r>
              <a:rPr lang="en-US" altLang="zh-CN" dirty="0" smtClean="0">
                <a:ea typeface="宋体" charset="-122"/>
              </a:rPr>
              <a:t>Accelerate relevant free trade arrangements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Key measures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Prepare to establish regional policy financial institutions</a:t>
            </a:r>
          </a:p>
          <a:p>
            <a:r>
              <a:rPr lang="en-US" altLang="zh-CN" dirty="0" smtClean="0">
                <a:ea typeface="宋体" charset="-122"/>
              </a:rPr>
              <a:t>Select large projects to promote infrastructure interconnection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Focuses of domestic section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Development focuses of domestic section of “One Belt and One Road”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Build a new model for coordinated development of East, Middle and West China</a:t>
            </a:r>
          </a:p>
          <a:p>
            <a:r>
              <a:rPr lang="en-US" altLang="zh-CN" dirty="0" smtClean="0">
                <a:ea typeface="宋体" charset="-122"/>
              </a:rPr>
              <a:t>Construct an international corridor connecting East, South, West and North China</a:t>
            </a:r>
          </a:p>
          <a:p>
            <a:r>
              <a:rPr lang="en-US" altLang="zh-CN" dirty="0" smtClean="0">
                <a:ea typeface="宋体" charset="-122"/>
              </a:rPr>
              <a:t>Establish a new platform for trade and investment cooperation and opening-up</a:t>
            </a:r>
          </a:p>
          <a:p>
            <a:r>
              <a:rPr lang="en-US" altLang="zh-CN" dirty="0" smtClean="0">
                <a:ea typeface="宋体" charset="-122"/>
              </a:rPr>
              <a:t>Boost adjustment of domestic industrial layout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Construct an international corridor connecting East, Middle and West China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China (Inland City) Pilot Free Trade Zone (estimated)</a:t>
            </a:r>
          </a:p>
          <a:p>
            <a:r>
              <a:rPr lang="en-US" altLang="zh-CN" dirty="0" smtClean="0">
                <a:ea typeface="宋体" charset="-122"/>
              </a:rPr>
              <a:t>China (Xinjiang) Pilot Asia-Europe Cooperation Zone (recommended)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Pilot Cross-border Development and Opening-up Zone (border opening-up platform)</a:t>
            </a:r>
          </a:p>
          <a:p>
            <a:r>
              <a:rPr lang="en-US" altLang="zh-CN" dirty="0" smtClean="0">
                <a:ea typeface="宋体" charset="-122"/>
              </a:rPr>
              <a:t>China (Tianjin) Pilot Free Trade Zone</a:t>
            </a:r>
          </a:p>
          <a:p>
            <a:r>
              <a:rPr lang="en-US" altLang="zh-CN" dirty="0" smtClean="0">
                <a:ea typeface="宋体" charset="-122"/>
              </a:rPr>
              <a:t>China (Shanghai) Pilot Free Trade Zone</a:t>
            </a:r>
          </a:p>
          <a:p>
            <a:r>
              <a:rPr lang="en-US" altLang="zh-CN" dirty="0" smtClean="0">
                <a:ea typeface="宋体" charset="-122"/>
              </a:rPr>
              <a:t>China (Fujian) Pilot Free Trade Zone</a:t>
            </a:r>
          </a:p>
          <a:p>
            <a:r>
              <a:rPr lang="en-US" altLang="zh-CN" dirty="0" smtClean="0">
                <a:ea typeface="宋体" charset="-122"/>
              </a:rPr>
              <a:t>China (Guangdong) Pilot Free Trade Zone</a:t>
            </a:r>
          </a:p>
          <a:p>
            <a:r>
              <a:rPr lang="en-US" altLang="zh-CN" dirty="0" smtClean="0">
                <a:ea typeface="宋体" charset="-122"/>
              </a:rPr>
              <a:t>Hainan International Tourism Island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China issued the </a:t>
            </a:r>
            <a:r>
              <a:rPr lang="en-US" altLang="zh-CN" sz="1000" dirty="0" smtClean="0">
                <a:latin typeface="黑体" pitchFamily="49" charset="-122"/>
                <a:ea typeface="黑体" pitchFamily="49" charset="-122"/>
              </a:rPr>
              <a:t>Vision and Actions on Jointly Building Silk Road Economic Belt and 21st-Century Maritime Silk Road</a:t>
            </a:r>
            <a:r>
              <a:rPr lang="en-US" altLang="zh-CN" dirty="0" smtClean="0">
                <a:ea typeface="宋体" charset="-122"/>
              </a:rPr>
              <a:t> </a:t>
            </a:r>
            <a:br>
              <a:rPr lang="en-US" altLang="zh-CN" dirty="0" smtClean="0">
                <a:ea typeface="宋体" charset="-122"/>
              </a:rPr>
            </a:b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Historical inheritance, major power responsibility, opening-up and inclusion, cooperation and win-win, external and internal cultivation, marine and land coordination, east and west orientations, economy and trade first, facility interconnection, role of market</a:t>
            </a:r>
          </a:p>
          <a:p>
            <a:r>
              <a:rPr lang="en-US" altLang="zh-CN" dirty="0" smtClean="0">
                <a:ea typeface="宋体" charset="-122"/>
              </a:rPr>
              <a:t>-- Connotations of “One Belt and One Road”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rtl="1"/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The economic growth of the Silk Road region is highly dependent on cross-border trade and investment growth</a:t>
            </a:r>
          </a:p>
          <a:p>
            <a:endParaRPr lang="zh-CN" altLang="en-US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Dependence on trade (%)</a:t>
            </a:r>
          </a:p>
          <a:p>
            <a:r>
              <a:rPr lang="en-US" altLang="zh-CN" dirty="0" smtClean="0">
                <a:ea typeface="宋体" charset="-122"/>
              </a:rPr>
              <a:t>World			Silk Road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Dependence on net foreign capital inflow (%)</a:t>
            </a:r>
          </a:p>
          <a:p>
            <a:r>
              <a:rPr lang="en-US" altLang="zh-CN" dirty="0" smtClean="0">
                <a:ea typeface="宋体" charset="-122"/>
              </a:rPr>
              <a:t>World			Silk Road</a:t>
            </a:r>
          </a:p>
          <a:p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Silk Road region is one of the regions enjoying the fastest growth in global trade and cross-border investment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Annual average growth rate of foreign trade (%)</a:t>
            </a:r>
          </a:p>
          <a:p>
            <a:r>
              <a:rPr lang="en-US" altLang="zh-CN" dirty="0" smtClean="0">
                <a:ea typeface="宋体" charset="-122"/>
              </a:rPr>
              <a:t>World			Silk Road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Annual average growth rate of net foreign capital inflow (%)</a:t>
            </a:r>
          </a:p>
          <a:p>
            <a:r>
              <a:rPr lang="en-US" altLang="zh-CN" dirty="0" smtClean="0">
                <a:ea typeface="宋体" charset="-122"/>
              </a:rPr>
              <a:t>World			Silk Road</a:t>
            </a:r>
          </a:p>
          <a:p>
            <a:endParaRPr lang="en-US" altLang="zh-CN" dirty="0" smtClean="0">
              <a:ea typeface="宋体" charset="-122"/>
            </a:endParaRPr>
          </a:p>
          <a:p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Regions along “One Belt and One Road” boast huge development space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Groups by per capita GDP in 2013 (%)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Above USD20,000		USD10,000-20,000		Below USD10,000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Average per capita GDP of the groups (USD)</a:t>
            </a:r>
          </a:p>
          <a:p>
            <a:r>
              <a:rPr lang="en-US" altLang="zh-CN" dirty="0" smtClean="0">
                <a:ea typeface="宋体" charset="-122"/>
              </a:rPr>
              <a:t>World average</a:t>
            </a:r>
          </a:p>
          <a:p>
            <a:r>
              <a:rPr lang="en-US" altLang="zh-CN" dirty="0" smtClean="0">
                <a:ea typeface="宋体" charset="-122"/>
              </a:rPr>
              <a:t>Average of Silk Road region</a:t>
            </a:r>
          </a:p>
          <a:p>
            <a:r>
              <a:rPr lang="en-US" altLang="zh-CN" dirty="0" smtClean="0">
                <a:ea typeface="宋体" charset="-122"/>
              </a:rPr>
              <a:t>Below USD10,000</a:t>
            </a:r>
          </a:p>
          <a:p>
            <a:r>
              <a:rPr lang="en-US" altLang="zh-CN" dirty="0" smtClean="0">
                <a:ea typeface="宋体" charset="-122"/>
              </a:rPr>
              <a:t>USD10,000-20,000 </a:t>
            </a:r>
          </a:p>
          <a:p>
            <a:r>
              <a:rPr lang="en-US" altLang="zh-CN" dirty="0" smtClean="0">
                <a:ea typeface="宋体" charset="-122"/>
              </a:rPr>
              <a:t>Above USD20,000		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Countries along the Silk Road are important trade and investment partners of China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Annual average growth rate of China’s trade with and investment in Silk Road region in recent 10 years</a:t>
            </a:r>
          </a:p>
          <a:p>
            <a:r>
              <a:rPr lang="en-US" altLang="zh-CN" dirty="0" smtClean="0">
                <a:ea typeface="宋体" charset="-122"/>
              </a:rPr>
              <a:t>Trade		Investment</a:t>
            </a:r>
          </a:p>
          <a:p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Proportion in China’s total in 2013</a:t>
            </a:r>
          </a:p>
          <a:p>
            <a:r>
              <a:rPr lang="en-US" altLang="zh-CN" dirty="0" smtClean="0">
                <a:ea typeface="宋体" charset="-122"/>
              </a:rPr>
              <a:t>Trade		Investment		Project contracting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65239-2CD5-47AC-B9A8-DF69481D93AE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200601061739042cd48[1]"/>
          <p:cNvPicPr>
            <a:picLocks noChangeAspect="1" noChangeArrowheads="1"/>
          </p:cNvPicPr>
          <p:nvPr userDrawn="1"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214813" y="5202238"/>
            <a:ext cx="15716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</p:grpSp>
      <p:pic>
        <p:nvPicPr>
          <p:cNvPr id="18" name="Picture 25" descr="5_101012211240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181600"/>
            <a:ext cx="17272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早期电动车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013325"/>
            <a:ext cx="13684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Administrator\桌面\5af4d7ead2d64a91d539c9f8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429125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MINI E纯电动车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4508500"/>
            <a:ext cx="1511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drc.gov.cn/images/blue_01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350" y="0"/>
            <a:ext cx="9150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3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0C8D-7100-4028-9645-4EED3417D785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  <p:sp>
        <p:nvSpPr>
          <p:cNvPr id="24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B2BF43C-56E3-4B59-87A9-0E64C7472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58C4-6078-4281-8813-AD535ED4DF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953AC-42B9-49DC-A3B6-C976532EBEEB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D20D-43C5-4307-A188-1C08135004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3EB2-381A-40F1-8625-CCDB6648BDFF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3544-6DCB-4714-9CB9-CD884F2DC0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C2D7-E388-49F7-9A26-D0D8FFCC58F0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63F3-984B-44FE-B756-19DF12C1C6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E31DA-30DE-466F-8FA7-57A68736507A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206F-087E-4D39-A77F-550B9ADD5C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1DAE-16B8-4E93-8A11-4FA78C7A8AD1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DEC0-6FC7-424C-8717-EE511F142D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C7BC-DECE-4FAD-8029-A640B205BCD0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7CA2-F7FE-4A03-9CBA-753D948E6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79E6-FCA7-46A3-8755-5E6966DDF98C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CC2E-FD74-48F0-BC2C-FC267E3372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811A5-8EBA-450B-8A50-40CFE6F66D60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F8F0-4B41-49A8-8A1A-739E91EEAA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7425-D871-4C67-AE08-6D767C977DEC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68CB-BD7B-44F4-B505-2DA58F08D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CA89-C528-47A9-B6DD-92751C0F45FC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3A87-A124-4114-B9FA-482794F5DA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6BF8-1617-442B-9AB4-85CA7400FCC6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DFBE-E525-424C-8B90-BD87D39A28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2F0B-BA1A-4CBF-90A0-311C4815694D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3366CC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59C814F-0923-4545-8175-EBBE3FE737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hlink"/>
                </a:solidFill>
                <a:ea typeface="宋体" pitchFamily="2" charset="-122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hlink"/>
                </a:solidFill>
                <a:ea typeface="宋体" pitchFamily="2" charset="-122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accent2"/>
                </a:solidFill>
                <a:ea typeface="宋体" pitchFamily="2" charset="-122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hlink"/>
                </a:solidFill>
                <a:ea typeface="宋体" pitchFamily="2" charset="-122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accent2"/>
                </a:solidFill>
                <a:ea typeface="宋体" pitchFamily="2" charset="-122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accent2"/>
                </a:solidFill>
                <a:ea typeface="宋体" pitchFamily="2" charset="-122"/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E191EF3-AB35-4C88-B738-6DF125FC772C}" type="datetime1">
              <a:rPr lang="zh-CN" altLang="en-US"/>
              <a:pPr>
                <a:defRPr/>
              </a:pPr>
              <a:t>2015/5/28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0" r:id="rId2"/>
    <p:sldLayoutId id="2147484699" r:id="rId3"/>
    <p:sldLayoutId id="2147484698" r:id="rId4"/>
    <p:sldLayoutId id="2147484697" r:id="rId5"/>
    <p:sldLayoutId id="2147484696" r:id="rId6"/>
    <p:sldLayoutId id="2147484695" r:id="rId7"/>
    <p:sldLayoutId id="2147484694" r:id="rId8"/>
    <p:sldLayoutId id="2147484693" r:id="rId9"/>
    <p:sldLayoutId id="2147484692" r:id="rId10"/>
    <p:sldLayoutId id="2147484691" r:id="rId11"/>
    <p:sldLayoutId id="2147484690" r:id="rId12"/>
    <p:sldLayoutId id="2147484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baike.baidu.com/picture/10938006/11255652/0/d31b0ef41bd5ad6e881d2c5885cb39dbb7fd3c9f.html?fr=lemma&amp;ct=sing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0" y="1857375"/>
            <a:ext cx="6858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Connotations, Economic Impacts and Key Measures of “One Belt and One Road” Strategy</a:t>
            </a:r>
          </a:p>
          <a:p>
            <a:pPr algn="r"/>
            <a:endParaRPr lang="en-US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r"/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Head of Research Department of Foreign Economic Relations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Zhao </a:t>
            </a:r>
            <a:r>
              <a:rPr lang="en-US" altLang="zh-CN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Jinping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</a:t>
            </a:r>
          </a:p>
        </p:txBody>
      </p:sp>
      <p:pic>
        <p:nvPicPr>
          <p:cNvPr id="11267" name="Picture 9" descr="u=107126670,1037883737&amp;fm=23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221163"/>
            <a:ext cx="23749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图片 2" descr="9b4c492661d044e3b719c66b0dbe0761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23850" y="4868863"/>
            <a:ext cx="20161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梯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508500"/>
            <a:ext cx="3025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" descr="C:\Users\slayer\Pictures\u=1208315657,1668582213&amp;fm=21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52963"/>
            <a:ext cx="151288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8893175" cy="11430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Regions along “One Belt and One Road” boast huge development space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0" y="6381328"/>
            <a:ext cx="7380312" cy="4766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0" y="1556792"/>
          <a:ext cx="4464050" cy="4502150"/>
        </p:xfrm>
        <a:graphic>
          <a:graphicData uri="http://schemas.openxmlformats.org/presentationml/2006/ole">
            <p:oleObj spid="_x0000_s6146" name="图表" r:id="rId4" imgW="5534058" imgH="5276932" progId="MSGraph.Chart.8">
              <p:embed followColorScheme="full"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427537" y="1556792"/>
          <a:ext cx="4716463" cy="4500563"/>
        </p:xfrm>
        <a:graphic>
          <a:graphicData uri="http://schemas.openxmlformats.org/presentationml/2006/ole">
            <p:oleObj spid="_x0000_s6147" name="图表" r:id="rId5" imgW="5534058" imgH="527693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76672"/>
            <a:ext cx="7673975" cy="11430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Countries along the Silk Road are important trade and investment partners of China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69900" y="2490788"/>
          <a:ext cx="3970338" cy="3813175"/>
        </p:xfrm>
        <a:graphic>
          <a:graphicData uri="http://schemas.openxmlformats.org/presentationml/2006/ole">
            <p:oleObj spid="_x0000_s8194" name="图表" r:id="rId4" imgW="5524610" imgH="5305545" progId="MSGraph.Chart.8">
              <p:embed followColorScheme="full"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500563" y="2565400"/>
          <a:ext cx="3970337" cy="3813175"/>
        </p:xfrm>
        <a:graphic>
          <a:graphicData uri="http://schemas.openxmlformats.org/presentationml/2006/ole">
            <p:oleObj spid="_x0000_s8195" name="图表" r:id="rId5" imgW="5514892" imgH="5314992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3"/>
          <p:cNvSpPr>
            <a:spLocks noGrp="1"/>
          </p:cNvSpPr>
          <p:nvPr>
            <p:ph type="ftr" sz="quarter" idx="10"/>
          </p:nvPr>
        </p:nvSpPr>
        <p:spPr bwMode="gray"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sz="1000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sz="1000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94210" name="AutoShape 2"/>
          <p:cNvSpPr>
            <a:spLocks noChangeArrowheads="1"/>
          </p:cNvSpPr>
          <p:nvPr/>
        </p:nvSpPr>
        <p:spPr bwMode="ltGray">
          <a:xfrm rot="5400000">
            <a:off x="-957262" y="1671637"/>
            <a:ext cx="3505200" cy="35909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gray">
          <a:xfrm rot="5400000">
            <a:off x="-1643886" y="1286639"/>
            <a:ext cx="4645027" cy="46434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ltGray">
          <a:xfrm>
            <a:off x="3175000" y="3471863"/>
            <a:ext cx="4826000" cy="528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43188" y="3500438"/>
            <a:ext cx="501650" cy="501650"/>
            <a:chOff x="1583" y="1494"/>
            <a:chExt cx="526" cy="526"/>
          </a:xfrm>
        </p:grpSpPr>
        <p:sp>
          <p:nvSpPr>
            <p:cNvPr id="14385" name="Oval 6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6" name="Oval 7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7" name="Oval 8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8" name="Oval 9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9" name="Oval 10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5" name="AutoShape 11"/>
          <p:cNvSpPr>
            <a:spLocks noChangeArrowheads="1"/>
          </p:cNvSpPr>
          <p:nvPr/>
        </p:nvSpPr>
        <p:spPr bwMode="ltGray">
          <a:xfrm>
            <a:off x="3143250" y="2614613"/>
            <a:ext cx="4827588" cy="528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632075" y="2641600"/>
            <a:ext cx="501650" cy="501650"/>
            <a:chOff x="1583" y="1494"/>
            <a:chExt cx="526" cy="526"/>
          </a:xfrm>
        </p:grpSpPr>
        <p:sp>
          <p:nvSpPr>
            <p:cNvPr id="14380" name="Oval 13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1" name="Oval 14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2" name="Oval 15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3" name="Oval 16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4" name="Oval 17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7" name="AutoShape 18"/>
          <p:cNvSpPr>
            <a:spLocks noChangeArrowheads="1"/>
          </p:cNvSpPr>
          <p:nvPr/>
        </p:nvSpPr>
        <p:spPr bwMode="ltGray">
          <a:xfrm>
            <a:off x="2598738" y="1747838"/>
            <a:ext cx="4826000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经济持续增长的新动力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228850" y="1763713"/>
            <a:ext cx="501650" cy="501650"/>
            <a:chOff x="1583" y="1494"/>
            <a:chExt cx="526" cy="526"/>
          </a:xfrm>
        </p:grpSpPr>
        <p:sp>
          <p:nvSpPr>
            <p:cNvPr id="14375" name="Oval 20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6" name="Oval 21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7" name="Oval 22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8" name="Oval 23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9" name="Oval 24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49" name="AutoShape 25"/>
          <p:cNvSpPr>
            <a:spLocks noChangeArrowheads="1"/>
          </p:cNvSpPr>
          <p:nvPr/>
        </p:nvSpPr>
        <p:spPr bwMode="ltGray">
          <a:xfrm>
            <a:off x="3001963" y="4286250"/>
            <a:ext cx="4827587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/>
              <a:t>培育中国跨国企业的重要平台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357438" y="4357688"/>
            <a:ext cx="501650" cy="501650"/>
            <a:chOff x="1583" y="1494"/>
            <a:chExt cx="526" cy="526"/>
          </a:xfrm>
        </p:grpSpPr>
        <p:sp>
          <p:nvSpPr>
            <p:cNvPr id="14370" name="Oval 2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1" name="Oval 2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2" name="Oval 2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3" name="Oval 3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4" name="Oval 31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51" name="AutoShape 32"/>
          <p:cNvSpPr>
            <a:spLocks noChangeArrowheads="1"/>
          </p:cNvSpPr>
          <p:nvPr/>
        </p:nvSpPr>
        <p:spPr bwMode="ltGray">
          <a:xfrm>
            <a:off x="2552700" y="5113338"/>
            <a:ext cx="4827588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784350" y="5143500"/>
            <a:ext cx="501650" cy="501650"/>
            <a:chOff x="1583" y="1494"/>
            <a:chExt cx="526" cy="526"/>
          </a:xfrm>
        </p:grpSpPr>
        <p:sp>
          <p:nvSpPr>
            <p:cNvPr id="14365" name="Oval 34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6" name="Oval 35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7" name="Oval 36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8" name="Oval 37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9" name="Oval 38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4247" name="Text Box 39"/>
          <p:cNvSpPr txBox="1">
            <a:spLocks noChangeArrowheads="1"/>
          </p:cNvSpPr>
          <p:nvPr/>
        </p:nvSpPr>
        <p:spPr bwMode="white">
          <a:xfrm>
            <a:off x="714375" y="2714625"/>
            <a:ext cx="1665288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对中国经济五大影响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54" name="Text Box 40"/>
          <p:cNvSpPr txBox="1">
            <a:spLocks noChangeArrowheads="1"/>
          </p:cNvSpPr>
          <p:nvPr/>
        </p:nvSpPr>
        <p:spPr bwMode="auto">
          <a:xfrm>
            <a:off x="2308225" y="1817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55" name="Text Box 41"/>
          <p:cNvSpPr txBox="1">
            <a:spLocks noChangeArrowheads="1"/>
          </p:cNvSpPr>
          <p:nvPr/>
        </p:nvSpPr>
        <p:spPr bwMode="auto">
          <a:xfrm>
            <a:off x="2724150" y="27051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56" name="Text Box 42"/>
          <p:cNvSpPr txBox="1">
            <a:spLocks noChangeArrowheads="1"/>
          </p:cNvSpPr>
          <p:nvPr/>
        </p:nvSpPr>
        <p:spPr bwMode="auto">
          <a:xfrm>
            <a:off x="2786063" y="356235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57" name="Text Box 43"/>
          <p:cNvSpPr txBox="1">
            <a:spLocks noChangeArrowheads="1"/>
          </p:cNvSpPr>
          <p:nvPr/>
        </p:nvSpPr>
        <p:spPr bwMode="auto">
          <a:xfrm>
            <a:off x="2428875" y="44291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58" name="Text Box 44"/>
          <p:cNvSpPr txBox="1">
            <a:spLocks noChangeArrowheads="1"/>
          </p:cNvSpPr>
          <p:nvPr/>
        </p:nvSpPr>
        <p:spPr bwMode="auto">
          <a:xfrm>
            <a:off x="1857375" y="52149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4254" name="Text Box 46"/>
          <p:cNvSpPr txBox="1">
            <a:spLocks noChangeArrowheads="1"/>
          </p:cNvSpPr>
          <p:nvPr/>
        </p:nvSpPr>
        <p:spPr bwMode="black">
          <a:xfrm>
            <a:off x="3102002" y="2565400"/>
            <a:ext cx="5256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结构调整的助推器</a:t>
            </a: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black">
          <a:xfrm>
            <a:off x="3390900" y="3467100"/>
            <a:ext cx="482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能源和资源的安全保障</a:t>
            </a:r>
            <a:endParaRPr lang="en-US" altLang="zh-CN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4256" name="Text Box 48"/>
          <p:cNvSpPr txBox="1">
            <a:spLocks noChangeArrowheads="1"/>
          </p:cNvSpPr>
          <p:nvPr/>
        </p:nvSpPr>
        <p:spPr bwMode="black">
          <a:xfrm>
            <a:off x="2714625" y="514350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互利共赢区域合作网络的桥梁和纽带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599384" y="6353944"/>
            <a:ext cx="5544616" cy="5040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国务院发展研究中心对外经济研究部  赵晋平</a:t>
            </a:r>
            <a:endParaRPr lang="zh-CN" altLang="en-US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55650" y="576263"/>
            <a:ext cx="7477125" cy="69215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Industries benefiting most from “One Belt and One Road” Initiative</a:t>
            </a:r>
          </a:p>
        </p:txBody>
      </p:sp>
      <p:grpSp>
        <p:nvGrpSpPr>
          <p:cNvPr id="19460" name="Group 14"/>
          <p:cNvGrpSpPr>
            <a:grpSpLocks/>
          </p:cNvGrpSpPr>
          <p:nvPr/>
        </p:nvGrpSpPr>
        <p:grpSpPr bwMode="auto">
          <a:xfrm>
            <a:off x="1071563" y="2000250"/>
            <a:ext cx="7461122" cy="3984625"/>
            <a:chOff x="540" y="974"/>
            <a:chExt cx="5047" cy="2926"/>
          </a:xfrm>
        </p:grpSpPr>
        <p:sp>
          <p:nvSpPr>
            <p:cNvPr id="19461" name="AutoShape 3"/>
            <p:cNvSpPr>
              <a:spLocks noChangeArrowheads="1"/>
            </p:cNvSpPr>
            <p:nvPr/>
          </p:nvSpPr>
          <p:spPr bwMode="gray">
            <a:xfrm>
              <a:off x="540" y="974"/>
              <a:ext cx="2545" cy="2926"/>
            </a:xfrm>
            <a:prstGeom prst="rtTriangl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2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lang="en-US" altLang="zh-CN" sz="2400" dirty="0" smtClean="0"/>
                <a:t>Industries </a:t>
              </a:r>
            </a:p>
            <a:p>
              <a:r>
                <a:rPr lang="en-US" altLang="zh-CN" sz="2400" dirty="0" smtClean="0"/>
                <a:t>obtaining benefit</a:t>
              </a:r>
            </a:p>
          </p:txBody>
        </p:sp>
        <p:sp>
          <p:nvSpPr>
            <p:cNvPr id="19462" name="AutoShape 4"/>
            <p:cNvSpPr>
              <a:spLocks noChangeArrowheads="1"/>
            </p:cNvSpPr>
            <p:nvPr/>
          </p:nvSpPr>
          <p:spPr bwMode="gray">
            <a:xfrm>
              <a:off x="1388" y="1061"/>
              <a:ext cx="3322" cy="43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3F25F"/>
                </a:gs>
                <a:gs pos="100000">
                  <a:srgbClr val="92D955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Industries related to infrastructure construction</a:t>
              </a:r>
            </a:p>
          </p:txBody>
        </p:sp>
        <p:sp>
          <p:nvSpPr>
            <p:cNvPr id="361477" name="AutoShape 5"/>
            <p:cNvSpPr>
              <a:spLocks noChangeArrowheads="1"/>
            </p:cNvSpPr>
            <p:nvPr/>
          </p:nvSpPr>
          <p:spPr bwMode="gray">
            <a:xfrm>
              <a:off x="859" y="1140"/>
              <a:ext cx="484" cy="275"/>
            </a:xfrm>
            <a:prstGeom prst="rightArrow">
              <a:avLst>
                <a:gd name="adj1" fmla="val 50000"/>
                <a:gd name="adj2" fmla="val 6422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78" name="AutoShape 6"/>
            <p:cNvSpPr>
              <a:spLocks noChangeArrowheads="1"/>
            </p:cNvSpPr>
            <p:nvPr/>
          </p:nvSpPr>
          <p:spPr bwMode="gray">
            <a:xfrm>
              <a:off x="1887" y="1628"/>
              <a:ext cx="2872" cy="3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Industries related to resources and energy</a:t>
              </a:r>
            </a:p>
          </p:txBody>
        </p:sp>
        <p:sp>
          <p:nvSpPr>
            <p:cNvPr id="19465" name="AutoShape 7"/>
            <p:cNvSpPr>
              <a:spLocks noChangeArrowheads="1"/>
            </p:cNvSpPr>
            <p:nvPr/>
          </p:nvSpPr>
          <p:spPr bwMode="gray">
            <a:xfrm>
              <a:off x="2310" y="2155"/>
              <a:ext cx="1999" cy="41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Equipment manufacturing</a:t>
              </a:r>
            </a:p>
          </p:txBody>
        </p:sp>
        <p:sp>
          <p:nvSpPr>
            <p:cNvPr id="361480" name="AutoShape 8"/>
            <p:cNvSpPr>
              <a:spLocks noChangeArrowheads="1"/>
            </p:cNvSpPr>
            <p:nvPr/>
          </p:nvSpPr>
          <p:spPr bwMode="gray">
            <a:xfrm>
              <a:off x="2829" y="2699"/>
              <a:ext cx="2758" cy="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gamma/>
                    <a:tint val="7019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defRPr/>
              </a:pPr>
              <a:r>
                <a:rPr lang="en-US" altLang="zh-CN" sz="1600" dirty="0" smtClean="0"/>
                <a:t>Service industries such as financial and</a:t>
              </a:r>
            </a:p>
            <a:p>
              <a:pPr algn="ctr" eaLnBrk="0" hangingPunct="0">
                <a:defRPr/>
              </a:pPr>
              <a:r>
                <a:rPr lang="en-US" altLang="zh-CN" sz="1600" dirty="0" smtClean="0"/>
                <a:t> telecommunications industries</a:t>
              </a:r>
              <a:endParaRPr kumimoji="1" lang="en-US" altLang="ko-KR" sz="16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361481" name="AutoShape 9"/>
            <p:cNvSpPr>
              <a:spLocks noChangeArrowheads="1"/>
            </p:cNvSpPr>
            <p:nvPr/>
          </p:nvSpPr>
          <p:spPr bwMode="gray">
            <a:xfrm>
              <a:off x="3295" y="3243"/>
              <a:ext cx="2000" cy="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>
                    <a:gamma/>
                    <a:tint val="7019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0" hangingPunct="0">
                <a:defRPr/>
              </a:pPr>
              <a:r>
                <a:rPr lang="en-US" altLang="zh-CN" sz="1600" dirty="0" smtClean="0"/>
                <a:t>Transportation industry</a:t>
              </a:r>
              <a:endParaRPr kumimoji="1" lang="en-US" altLang="ko-KR" sz="16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361482" name="AutoShape 10"/>
            <p:cNvSpPr>
              <a:spLocks noChangeArrowheads="1"/>
            </p:cNvSpPr>
            <p:nvPr/>
          </p:nvSpPr>
          <p:spPr bwMode="gray">
            <a:xfrm>
              <a:off x="1340" y="1699"/>
              <a:ext cx="489" cy="280"/>
            </a:xfrm>
            <a:prstGeom prst="rightArrow">
              <a:avLst>
                <a:gd name="adj1" fmla="val 50000"/>
                <a:gd name="adj2" fmla="val 64358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83" name="AutoShape 11"/>
            <p:cNvSpPr>
              <a:spLocks noChangeArrowheads="1"/>
            </p:cNvSpPr>
            <p:nvPr/>
          </p:nvSpPr>
          <p:spPr bwMode="gray">
            <a:xfrm>
              <a:off x="1814" y="2225"/>
              <a:ext cx="493" cy="281"/>
            </a:xfrm>
            <a:prstGeom prst="rightArrow">
              <a:avLst>
                <a:gd name="adj1" fmla="val 50000"/>
                <a:gd name="adj2" fmla="val 6422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84" name="AutoShape 12"/>
            <p:cNvSpPr>
              <a:spLocks noChangeArrowheads="1"/>
            </p:cNvSpPr>
            <p:nvPr/>
          </p:nvSpPr>
          <p:spPr bwMode="gray">
            <a:xfrm>
              <a:off x="2279" y="2769"/>
              <a:ext cx="494" cy="279"/>
            </a:xfrm>
            <a:prstGeom prst="rightArrow">
              <a:avLst>
                <a:gd name="adj1" fmla="val 50000"/>
                <a:gd name="adj2" fmla="val 64358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85" name="AutoShape 13"/>
            <p:cNvSpPr>
              <a:spLocks noChangeArrowheads="1"/>
            </p:cNvSpPr>
            <p:nvPr/>
          </p:nvSpPr>
          <p:spPr bwMode="gray">
            <a:xfrm>
              <a:off x="2753" y="3312"/>
              <a:ext cx="482" cy="275"/>
            </a:xfrm>
            <a:prstGeom prst="rightArrow">
              <a:avLst>
                <a:gd name="adj1" fmla="val 50000"/>
                <a:gd name="adj2" fmla="val 6422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95288" y="620713"/>
            <a:ext cx="8485187" cy="692150"/>
          </a:xfrm>
        </p:spPr>
        <p:txBody>
          <a:bodyPr/>
          <a:lstStyle/>
          <a:p>
            <a:r>
              <a:rPr lang="en-US" altLang="zh-CN" sz="3600" dirty="0" smtClean="0">
                <a:ea typeface="宋体" charset="-122"/>
              </a:rPr>
              <a:t>Factors restricting trade and investment cooperation of “One Belt and One Road”</a:t>
            </a:r>
          </a:p>
        </p:txBody>
      </p:sp>
      <p:grpSp>
        <p:nvGrpSpPr>
          <p:cNvPr id="15364" name="Group 14"/>
          <p:cNvGrpSpPr>
            <a:grpSpLocks/>
          </p:cNvGrpSpPr>
          <p:nvPr/>
        </p:nvGrpSpPr>
        <p:grpSpPr bwMode="auto">
          <a:xfrm>
            <a:off x="1042988" y="1989138"/>
            <a:ext cx="8100833" cy="3984625"/>
            <a:chOff x="540" y="974"/>
            <a:chExt cx="5481" cy="2926"/>
          </a:xfrm>
        </p:grpSpPr>
        <p:sp>
          <p:nvSpPr>
            <p:cNvPr id="15365" name="AutoShape 3"/>
            <p:cNvSpPr>
              <a:spLocks noChangeArrowheads="1"/>
            </p:cNvSpPr>
            <p:nvPr/>
          </p:nvSpPr>
          <p:spPr bwMode="gray">
            <a:xfrm>
              <a:off x="540" y="974"/>
              <a:ext cx="2545" cy="2926"/>
            </a:xfrm>
            <a:prstGeom prst="rtTriangl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tx2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r>
                <a:rPr lang="en-US" altLang="zh-CN" sz="2400" dirty="0" smtClean="0"/>
                <a:t>Difficulties </a:t>
              </a:r>
            </a:p>
            <a:p>
              <a:r>
                <a:rPr lang="en-US" altLang="zh-CN" sz="2400" dirty="0" smtClean="0"/>
                <a:t>and obstacles</a:t>
              </a:r>
            </a:p>
          </p:txBody>
        </p:sp>
        <p:sp>
          <p:nvSpPr>
            <p:cNvPr id="15366" name="AutoShape 4"/>
            <p:cNvSpPr>
              <a:spLocks noChangeArrowheads="1"/>
            </p:cNvSpPr>
            <p:nvPr/>
          </p:nvSpPr>
          <p:spPr bwMode="gray">
            <a:xfrm>
              <a:off x="1544" y="1080"/>
              <a:ext cx="3186" cy="3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3F25F"/>
                </a:gs>
                <a:gs pos="100000">
                  <a:srgbClr val="92D955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Slow progress in regional economic integration</a:t>
              </a:r>
            </a:p>
          </p:txBody>
        </p:sp>
        <p:sp>
          <p:nvSpPr>
            <p:cNvPr id="361477" name="AutoShape 5"/>
            <p:cNvSpPr>
              <a:spLocks noChangeArrowheads="1"/>
            </p:cNvSpPr>
            <p:nvPr/>
          </p:nvSpPr>
          <p:spPr bwMode="gray">
            <a:xfrm>
              <a:off x="859" y="1140"/>
              <a:ext cx="484" cy="275"/>
            </a:xfrm>
            <a:prstGeom prst="rightArrow">
              <a:avLst>
                <a:gd name="adj1" fmla="val 50000"/>
                <a:gd name="adj2" fmla="val 6422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78" name="AutoShape 6"/>
            <p:cNvSpPr>
              <a:spLocks noChangeArrowheads="1"/>
            </p:cNvSpPr>
            <p:nvPr/>
          </p:nvSpPr>
          <p:spPr bwMode="gray">
            <a:xfrm>
              <a:off x="1983" y="1608"/>
              <a:ext cx="3137" cy="4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Low proportion of trade investment in the region</a:t>
              </a:r>
            </a:p>
          </p:txBody>
        </p:sp>
        <p:sp>
          <p:nvSpPr>
            <p:cNvPr id="15369" name="AutoShape 7"/>
            <p:cNvSpPr>
              <a:spLocks noChangeArrowheads="1"/>
            </p:cNvSpPr>
            <p:nvPr/>
          </p:nvSpPr>
          <p:spPr bwMode="gray">
            <a:xfrm>
              <a:off x="3170" y="3353"/>
              <a:ext cx="2851" cy="41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Interruption and adverse impacts of </a:t>
              </a:r>
            </a:p>
            <a:p>
              <a:r>
                <a:rPr lang="en-US" altLang="zh-CN" sz="1600" dirty="0" smtClean="0"/>
                <a:t>non-economic factors </a:t>
              </a:r>
            </a:p>
          </p:txBody>
        </p:sp>
        <p:sp>
          <p:nvSpPr>
            <p:cNvPr id="361480" name="AutoShape 8"/>
            <p:cNvSpPr>
              <a:spLocks noChangeArrowheads="1"/>
            </p:cNvSpPr>
            <p:nvPr/>
          </p:nvSpPr>
          <p:spPr bwMode="gray">
            <a:xfrm>
              <a:off x="2829" y="2699"/>
              <a:ext cx="2271" cy="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gamma/>
                    <a:tint val="7019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Lagging infrastructure construction</a:t>
              </a:r>
            </a:p>
          </p:txBody>
        </p:sp>
        <p:sp>
          <p:nvSpPr>
            <p:cNvPr id="361481" name="AutoShape 9"/>
            <p:cNvSpPr>
              <a:spLocks noChangeArrowheads="1"/>
            </p:cNvSpPr>
            <p:nvPr/>
          </p:nvSpPr>
          <p:spPr bwMode="gray">
            <a:xfrm>
              <a:off x="2355" y="2137"/>
              <a:ext cx="3155" cy="4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>
                    <a:gamma/>
                    <a:tint val="7019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r>
                <a:rPr lang="en-US" altLang="zh-CN" sz="1600" dirty="0" smtClean="0"/>
                <a:t>Many obstacles for trade and investment relations</a:t>
              </a:r>
            </a:p>
          </p:txBody>
        </p:sp>
        <p:sp>
          <p:nvSpPr>
            <p:cNvPr id="361482" name="AutoShape 10"/>
            <p:cNvSpPr>
              <a:spLocks noChangeArrowheads="1"/>
            </p:cNvSpPr>
            <p:nvPr/>
          </p:nvSpPr>
          <p:spPr bwMode="gray">
            <a:xfrm>
              <a:off x="1340" y="1699"/>
              <a:ext cx="489" cy="280"/>
            </a:xfrm>
            <a:prstGeom prst="rightArrow">
              <a:avLst>
                <a:gd name="adj1" fmla="val 50000"/>
                <a:gd name="adj2" fmla="val 64358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83" name="AutoShape 11"/>
            <p:cNvSpPr>
              <a:spLocks noChangeArrowheads="1"/>
            </p:cNvSpPr>
            <p:nvPr/>
          </p:nvSpPr>
          <p:spPr bwMode="gray">
            <a:xfrm>
              <a:off x="1814" y="2225"/>
              <a:ext cx="493" cy="281"/>
            </a:xfrm>
            <a:prstGeom prst="rightArrow">
              <a:avLst>
                <a:gd name="adj1" fmla="val 50000"/>
                <a:gd name="adj2" fmla="val 6422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84" name="AutoShape 12"/>
            <p:cNvSpPr>
              <a:spLocks noChangeArrowheads="1"/>
            </p:cNvSpPr>
            <p:nvPr/>
          </p:nvSpPr>
          <p:spPr bwMode="gray">
            <a:xfrm>
              <a:off x="2279" y="2769"/>
              <a:ext cx="494" cy="279"/>
            </a:xfrm>
            <a:prstGeom prst="rightArrow">
              <a:avLst>
                <a:gd name="adj1" fmla="val 50000"/>
                <a:gd name="adj2" fmla="val 64358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1485" name="AutoShape 13"/>
            <p:cNvSpPr>
              <a:spLocks noChangeArrowheads="1"/>
            </p:cNvSpPr>
            <p:nvPr/>
          </p:nvSpPr>
          <p:spPr bwMode="gray">
            <a:xfrm>
              <a:off x="2753" y="3312"/>
              <a:ext cx="482" cy="275"/>
            </a:xfrm>
            <a:prstGeom prst="rightArrow">
              <a:avLst>
                <a:gd name="adj1" fmla="val 50000"/>
                <a:gd name="adj2" fmla="val 64226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428750" y="1978025"/>
            <a:ext cx="857250" cy="593725"/>
            <a:chOff x="1299" y="2484"/>
            <a:chExt cx="334" cy="291"/>
          </a:xfrm>
        </p:grpSpPr>
        <p:sp>
          <p:nvSpPr>
            <p:cNvPr id="12431" name="Text Box 59"/>
            <p:cNvSpPr txBox="1">
              <a:spLocks noChangeArrowheads="1"/>
            </p:cNvSpPr>
            <p:nvPr/>
          </p:nvSpPr>
          <p:spPr bwMode="gray">
            <a:xfrm>
              <a:off x="1397" y="2485"/>
              <a:ext cx="131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432" name="Oval 60"/>
            <p:cNvSpPr>
              <a:spLocks noChangeArrowheads="1"/>
            </p:cNvSpPr>
            <p:nvPr/>
          </p:nvSpPr>
          <p:spPr bwMode="gray">
            <a:xfrm>
              <a:off x="1320" y="2512"/>
              <a:ext cx="72" cy="236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97" name="Oval 61"/>
            <p:cNvSpPr>
              <a:spLocks noChangeArrowheads="1"/>
            </p:cNvSpPr>
            <p:nvPr/>
          </p:nvSpPr>
          <p:spPr bwMode="gray">
            <a:xfrm>
              <a:off x="1320" y="2512"/>
              <a:ext cx="72" cy="2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65598" name="Oval 62"/>
            <p:cNvSpPr>
              <a:spLocks noChangeArrowheads="1"/>
            </p:cNvSpPr>
            <p:nvPr/>
          </p:nvSpPr>
          <p:spPr bwMode="gray">
            <a:xfrm>
              <a:off x="1299" y="2512"/>
              <a:ext cx="334" cy="2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65599" name="Oval 63"/>
            <p:cNvSpPr>
              <a:spLocks noChangeArrowheads="1"/>
            </p:cNvSpPr>
            <p:nvPr/>
          </p:nvSpPr>
          <p:spPr bwMode="gray">
            <a:xfrm>
              <a:off x="1299" y="2513"/>
              <a:ext cx="334" cy="23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12436" name="Oval 64"/>
            <p:cNvSpPr>
              <a:spLocks noChangeArrowheads="1"/>
            </p:cNvSpPr>
            <p:nvPr/>
          </p:nvSpPr>
          <p:spPr bwMode="gray">
            <a:xfrm>
              <a:off x="1317" y="2511"/>
              <a:ext cx="300" cy="23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7" name="Oval 65"/>
            <p:cNvSpPr>
              <a:spLocks noChangeArrowheads="1"/>
            </p:cNvSpPr>
            <p:nvPr/>
          </p:nvSpPr>
          <p:spPr bwMode="gray">
            <a:xfrm>
              <a:off x="1322" y="2484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8" name="Oval 66"/>
            <p:cNvSpPr>
              <a:spLocks noChangeArrowheads="1"/>
            </p:cNvSpPr>
            <p:nvPr/>
          </p:nvSpPr>
          <p:spPr bwMode="gray">
            <a:xfrm>
              <a:off x="1326" y="2486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9" name="Oval 67"/>
            <p:cNvSpPr>
              <a:spLocks noChangeArrowheads="1"/>
            </p:cNvSpPr>
            <p:nvPr/>
          </p:nvSpPr>
          <p:spPr bwMode="gray">
            <a:xfrm>
              <a:off x="1329" y="2488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40" name="Oval 68"/>
            <p:cNvSpPr>
              <a:spLocks noChangeArrowheads="1"/>
            </p:cNvSpPr>
            <p:nvPr/>
          </p:nvSpPr>
          <p:spPr bwMode="gray">
            <a:xfrm>
              <a:off x="1344" y="2496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1" name="Rectangle 2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086600" cy="487362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39875" y="2994025"/>
            <a:ext cx="569913" cy="520700"/>
            <a:chOff x="841" y="1913"/>
            <a:chExt cx="359" cy="328"/>
          </a:xfrm>
        </p:grpSpPr>
        <p:sp>
          <p:nvSpPr>
            <p:cNvPr id="65549" name="Oval 13"/>
            <p:cNvSpPr>
              <a:spLocks noChangeArrowheads="1"/>
            </p:cNvSpPr>
            <p:nvPr/>
          </p:nvSpPr>
          <p:spPr bwMode="gray">
            <a:xfrm>
              <a:off x="855" y="1913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gray">
            <a:xfrm>
              <a:off x="855" y="1913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gray">
            <a:xfrm>
              <a:off x="841" y="1913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gray">
            <a:xfrm>
              <a:off x="866" y="1938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426" name="Oval 17"/>
            <p:cNvSpPr>
              <a:spLocks noChangeArrowheads="1"/>
            </p:cNvSpPr>
            <p:nvPr/>
          </p:nvSpPr>
          <p:spPr bwMode="gray">
            <a:xfrm>
              <a:off x="859" y="1914"/>
              <a:ext cx="300" cy="3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7" name="Oval 18"/>
            <p:cNvSpPr>
              <a:spLocks noChangeArrowheads="1"/>
            </p:cNvSpPr>
            <p:nvPr/>
          </p:nvSpPr>
          <p:spPr bwMode="gray">
            <a:xfrm>
              <a:off x="864" y="1919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8" name="Oval 19"/>
            <p:cNvSpPr>
              <a:spLocks noChangeArrowheads="1"/>
            </p:cNvSpPr>
            <p:nvPr/>
          </p:nvSpPr>
          <p:spPr bwMode="gray">
            <a:xfrm>
              <a:off x="868" y="1921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9" name="Oval 20"/>
            <p:cNvSpPr>
              <a:spLocks noChangeArrowheads="1"/>
            </p:cNvSpPr>
            <p:nvPr/>
          </p:nvSpPr>
          <p:spPr bwMode="gray">
            <a:xfrm>
              <a:off x="871" y="1923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0" name="Oval 21"/>
            <p:cNvSpPr>
              <a:spLocks noChangeArrowheads="1"/>
            </p:cNvSpPr>
            <p:nvPr/>
          </p:nvSpPr>
          <p:spPr bwMode="gray">
            <a:xfrm>
              <a:off x="886" y="1931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3" name="Line 25"/>
          <p:cNvSpPr>
            <a:spLocks noChangeShapeType="1"/>
          </p:cNvSpPr>
          <p:nvPr/>
        </p:nvSpPr>
        <p:spPr bwMode="auto">
          <a:xfrm>
            <a:off x="2143125" y="3500438"/>
            <a:ext cx="5172075" cy="492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Text Box 42"/>
          <p:cNvSpPr txBox="1">
            <a:spLocks noChangeArrowheads="1"/>
          </p:cNvSpPr>
          <p:nvPr/>
        </p:nvSpPr>
        <p:spPr bwMode="gray">
          <a:xfrm>
            <a:off x="1571625" y="3000375"/>
            <a:ext cx="42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95" name="Line 27"/>
          <p:cNvSpPr>
            <a:spLocks noChangeShapeType="1"/>
          </p:cNvSpPr>
          <p:nvPr/>
        </p:nvSpPr>
        <p:spPr bwMode="auto">
          <a:xfrm>
            <a:off x="2071688" y="4395788"/>
            <a:ext cx="5243512" cy="4603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6" name="Text Box 28"/>
          <p:cNvSpPr txBox="1">
            <a:spLocks noChangeArrowheads="1"/>
          </p:cNvSpPr>
          <p:nvPr/>
        </p:nvSpPr>
        <p:spPr bwMode="auto">
          <a:xfrm>
            <a:off x="2071688" y="3643314"/>
            <a:ext cx="55721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Framework and Measures for Promoting "One Belt and One Road" Strategy</a:t>
            </a:r>
            <a:endParaRPr lang="zh-CN" alt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501775" y="3813175"/>
            <a:ext cx="530225" cy="482600"/>
            <a:chOff x="1299" y="2478"/>
            <a:chExt cx="334" cy="304"/>
          </a:xfrm>
        </p:grpSpPr>
        <p:sp>
          <p:nvSpPr>
            <p:cNvPr id="12412" name="Text Box 46"/>
            <p:cNvSpPr txBox="1">
              <a:spLocks noChangeArrowheads="1"/>
            </p:cNvSpPr>
            <p:nvPr/>
          </p:nvSpPr>
          <p:spPr bwMode="gray">
            <a:xfrm>
              <a:off x="1357" y="2485"/>
              <a:ext cx="21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413" name="Oval 47"/>
            <p:cNvSpPr>
              <a:spLocks noChangeArrowheads="1"/>
            </p:cNvSpPr>
            <p:nvPr/>
          </p:nvSpPr>
          <p:spPr bwMode="gray">
            <a:xfrm>
              <a:off x="1313" y="2478"/>
              <a:ext cx="116" cy="303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84" name="Oval 48"/>
            <p:cNvSpPr>
              <a:spLocks noChangeArrowheads="1"/>
            </p:cNvSpPr>
            <p:nvPr/>
          </p:nvSpPr>
          <p:spPr bwMode="gray">
            <a:xfrm>
              <a:off x="1313" y="2478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85" name="Oval 49"/>
            <p:cNvSpPr>
              <a:spLocks noChangeArrowheads="1"/>
            </p:cNvSpPr>
            <p:nvPr/>
          </p:nvSpPr>
          <p:spPr bwMode="gray">
            <a:xfrm>
              <a:off x="1299" y="2478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86" name="Oval 50"/>
            <p:cNvSpPr>
              <a:spLocks noChangeArrowheads="1"/>
            </p:cNvSpPr>
            <p:nvPr/>
          </p:nvSpPr>
          <p:spPr bwMode="gray">
            <a:xfrm>
              <a:off x="1299" y="2479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417" name="Oval 51"/>
            <p:cNvSpPr>
              <a:spLocks noChangeArrowheads="1"/>
            </p:cNvSpPr>
            <p:nvPr/>
          </p:nvSpPr>
          <p:spPr bwMode="gray">
            <a:xfrm>
              <a:off x="1317" y="2479"/>
              <a:ext cx="300" cy="3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8" name="Oval 52"/>
            <p:cNvSpPr>
              <a:spLocks noChangeArrowheads="1"/>
            </p:cNvSpPr>
            <p:nvPr/>
          </p:nvSpPr>
          <p:spPr bwMode="gray">
            <a:xfrm>
              <a:off x="1322" y="2484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9" name="Oval 53"/>
            <p:cNvSpPr>
              <a:spLocks noChangeArrowheads="1"/>
            </p:cNvSpPr>
            <p:nvPr/>
          </p:nvSpPr>
          <p:spPr bwMode="gray">
            <a:xfrm>
              <a:off x="1326" y="2486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0" name="Oval 54"/>
            <p:cNvSpPr>
              <a:spLocks noChangeArrowheads="1"/>
            </p:cNvSpPr>
            <p:nvPr/>
          </p:nvSpPr>
          <p:spPr bwMode="gray">
            <a:xfrm>
              <a:off x="1329" y="2488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1" name="Oval 55"/>
            <p:cNvSpPr>
              <a:spLocks noChangeArrowheads="1"/>
            </p:cNvSpPr>
            <p:nvPr/>
          </p:nvSpPr>
          <p:spPr bwMode="gray">
            <a:xfrm>
              <a:off x="1344" y="2496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8" name="Text Box 56"/>
          <p:cNvSpPr txBox="1">
            <a:spLocks noChangeArrowheads="1"/>
          </p:cNvSpPr>
          <p:nvPr/>
        </p:nvSpPr>
        <p:spPr bwMode="gray">
          <a:xfrm>
            <a:off x="1693863" y="20716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299" name="Line 23"/>
          <p:cNvSpPr>
            <a:spLocks noChangeShapeType="1"/>
          </p:cNvSpPr>
          <p:nvPr/>
        </p:nvSpPr>
        <p:spPr bwMode="auto">
          <a:xfrm>
            <a:off x="2071688" y="2500306"/>
            <a:ext cx="5068887" cy="666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0" name="Text Box 69"/>
          <p:cNvSpPr txBox="1">
            <a:spLocks noChangeArrowheads="1"/>
          </p:cNvSpPr>
          <p:nvPr/>
        </p:nvSpPr>
        <p:spPr bwMode="gray">
          <a:xfrm>
            <a:off x="1579563" y="385762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01" name="矩形 57"/>
          <p:cNvSpPr>
            <a:spLocks noChangeArrowheads="1"/>
          </p:cNvSpPr>
          <p:nvPr/>
        </p:nvSpPr>
        <p:spPr bwMode="auto">
          <a:xfrm>
            <a:off x="2286027" y="1751006"/>
            <a:ext cx="61436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Connotations of "One Belt and One Road" Strategy</a:t>
            </a:r>
            <a:endParaRPr lang="zh-CN" alt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6516688" y="6381750"/>
            <a:ext cx="2627312" cy="476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DRC  Research Department of Foreign Economic Relations</a:t>
            </a:r>
            <a:r>
              <a: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部</a:t>
            </a:r>
          </a:p>
        </p:txBody>
      </p: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187450" y="4797425"/>
            <a:ext cx="7551738" cy="1427163"/>
            <a:chOff x="664" y="1951"/>
            <a:chExt cx="4308" cy="2120"/>
          </a:xfrm>
        </p:grpSpPr>
        <p:sp>
          <p:nvSpPr>
            <p:cNvPr id="12305" name="Freeform 141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Freeform 248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142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143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144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Freeform 145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Freeform 146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Freeform 147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148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Freeform 150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Freeform 151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Freeform 152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Freeform 153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Freeform 154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Freeform 155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Freeform 156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Freeform 157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Freeform 158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Freeform 159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Freeform 160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161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Freeform 162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7" name="Freeform 163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Freeform 164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165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166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67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Freeform 168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169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Freeform 170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5" name="Freeform 171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Freeform 172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Freeform 173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174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Freeform 175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0" name="Freeform 176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Freeform 177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Freeform 178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3" name="Freeform 179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Freeform 180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5" name="Freeform 181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Freeform 182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7" name="Freeform 183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Freeform 184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9" name="Freeform 185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Freeform 186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1" name="Freeform 187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Freeform 188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3" name="Freeform 189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4" name="Freeform 190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5" name="Freeform 191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6" name="Freeform 192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7" name="Freeform 193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8" name="Freeform 194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9" name="Freeform 195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0" name="Freeform 196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1" name="Freeform 197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2" name="Freeform 198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3" name="Freeform 199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4" name="Freeform 200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5" name="Freeform 201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6" name="Freeform 202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7" name="Freeform 203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8" name="Freeform 204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9" name="Freeform 205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0" name="Freeform 206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1" name="Freeform 207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2" name="Freeform 208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3" name="Freeform 209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4" name="Freeform 210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5" name="Freeform 211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6" name="Freeform 212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7" name="Freeform 213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8" name="Freeform 214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9" name="Freeform 215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0" name="Freeform 216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1" name="Freeform 217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2" name="Freeform 218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3" name="Freeform 219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4" name="Freeform 220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5" name="Freeform 221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6" name="Freeform 222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7" name="Freeform 223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8" name="Freeform 224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9" name="Freeform 225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0" name="Freeform 226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1" name="Freeform 227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2" name="Freeform 228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3" name="Freeform 229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4" name="Freeform 230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5" name="Freeform 231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6" name="Freeform 232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7" name="Freeform 233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8" name="Freeform 234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9" name="Freeform 235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0" name="Freeform 236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1" name="Freeform 237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2" name="Freeform 238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3" name="Freeform 239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4" name="Freeform 240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5" name="Freeform 241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6" name="Freeform 242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7" name="Freeform 243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8" name="Freeform 244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9" name="Freeform 245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0" name="Freeform 246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1" name="Freeform 247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4" name="Text Box 28"/>
          <p:cNvSpPr txBox="1">
            <a:spLocks noChangeArrowheads="1"/>
          </p:cNvSpPr>
          <p:nvPr/>
        </p:nvSpPr>
        <p:spPr bwMode="auto">
          <a:xfrm>
            <a:off x="2224088" y="2714620"/>
            <a:ext cx="55721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Overlook on Economic Impacts of "One Belt and One Road" Strategy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765175"/>
            <a:ext cx="8858250" cy="487363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Three opportunities for China in “One Belt and One Road” Initiative</a:t>
            </a: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gray">
          <a:xfrm>
            <a:off x="2457450" y="1970088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gray">
          <a:xfrm>
            <a:off x="2674938" y="2176463"/>
            <a:ext cx="3490912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gray">
          <a:xfrm>
            <a:off x="2890838" y="2503488"/>
            <a:ext cx="2973387" cy="297338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gray">
          <a:xfrm rot="9044363">
            <a:off x="2133600" y="3802063"/>
            <a:ext cx="1871663" cy="1855787"/>
          </a:xfrm>
          <a:prstGeom prst="chevron">
            <a:avLst>
              <a:gd name="adj" fmla="val 28655"/>
            </a:avLst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gray">
          <a:xfrm rot="-5400000">
            <a:off x="3422650" y="160813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gray">
          <a:xfrm rot="1788254">
            <a:off x="4679950" y="381476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gray">
          <a:xfrm>
            <a:off x="3419475" y="3468688"/>
            <a:ext cx="18557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2000" dirty="0" smtClean="0"/>
              <a:t>Three opportunities</a:t>
            </a: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gray">
          <a:xfrm>
            <a:off x="3357563" y="2143125"/>
            <a:ext cx="20431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Expand foreign trade</a:t>
            </a:r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gray">
          <a:xfrm>
            <a:off x="2143125" y="4357688"/>
            <a:ext cx="15716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Accelerate “going global” of enterprises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gray">
          <a:xfrm>
            <a:off x="5281712" y="4221088"/>
            <a:ext cx="130651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Promote interconnection with neighboring regions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3"/>
          <p:cNvSpPr>
            <a:spLocks noGrp="1"/>
          </p:cNvSpPr>
          <p:nvPr>
            <p:ph type="ftr" sz="quarter" idx="10"/>
          </p:nvPr>
        </p:nvSpPr>
        <p:spPr bwMode="gray"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sz="1000" b="1" smtClean="0">
                <a:solidFill>
                  <a:srgbClr val="3366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</a:t>
            </a:r>
          </a:p>
          <a:p>
            <a:pPr algn="r"/>
            <a:r>
              <a:rPr lang="en-US" altLang="zh-CN" sz="1000" b="1" smtClean="0">
                <a:solidFill>
                  <a:srgbClr val="3366C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 </a:t>
            </a:r>
          </a:p>
        </p:txBody>
      </p:sp>
      <p:sp>
        <p:nvSpPr>
          <p:cNvPr id="94210" name="AutoShape 2"/>
          <p:cNvSpPr>
            <a:spLocks noChangeArrowheads="1"/>
          </p:cNvSpPr>
          <p:nvPr/>
        </p:nvSpPr>
        <p:spPr bwMode="ltGray">
          <a:xfrm rot="5400000">
            <a:off x="-957262" y="1671637"/>
            <a:ext cx="3505200" cy="35909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gray">
          <a:xfrm rot="5400000">
            <a:off x="-1643886" y="1286639"/>
            <a:ext cx="4645027" cy="46434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439" name="AutoShape 4"/>
          <p:cNvSpPr>
            <a:spLocks noChangeArrowheads="1"/>
          </p:cNvSpPr>
          <p:nvPr/>
        </p:nvSpPr>
        <p:spPr bwMode="ltGray">
          <a:xfrm>
            <a:off x="3175000" y="3471863"/>
            <a:ext cx="4826000" cy="528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40" name="Group 5"/>
          <p:cNvGrpSpPr>
            <a:grpSpLocks/>
          </p:cNvGrpSpPr>
          <p:nvPr/>
        </p:nvGrpSpPr>
        <p:grpSpPr bwMode="auto">
          <a:xfrm>
            <a:off x="2643188" y="3500438"/>
            <a:ext cx="501650" cy="501650"/>
            <a:chOff x="1583" y="1494"/>
            <a:chExt cx="526" cy="526"/>
          </a:xfrm>
        </p:grpSpPr>
        <p:sp>
          <p:nvSpPr>
            <p:cNvPr id="18481" name="Oval 6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2" name="Oval 7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3" name="Oval 8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4" name="Oval 9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5" name="Oval 10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41" name="AutoShape 11"/>
          <p:cNvSpPr>
            <a:spLocks noChangeArrowheads="1"/>
          </p:cNvSpPr>
          <p:nvPr/>
        </p:nvSpPr>
        <p:spPr bwMode="ltGray">
          <a:xfrm>
            <a:off x="3143250" y="2614613"/>
            <a:ext cx="4827588" cy="5286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42" name="Group 12"/>
          <p:cNvGrpSpPr>
            <a:grpSpLocks/>
          </p:cNvGrpSpPr>
          <p:nvPr/>
        </p:nvGrpSpPr>
        <p:grpSpPr bwMode="auto">
          <a:xfrm>
            <a:off x="2632075" y="2641600"/>
            <a:ext cx="501650" cy="501650"/>
            <a:chOff x="1583" y="1494"/>
            <a:chExt cx="526" cy="526"/>
          </a:xfrm>
        </p:grpSpPr>
        <p:sp>
          <p:nvSpPr>
            <p:cNvPr id="18476" name="Oval 13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7" name="Oval 14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8" name="Oval 15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9" name="Oval 16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0" name="Oval 17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43" name="AutoShape 18"/>
          <p:cNvSpPr>
            <a:spLocks noChangeArrowheads="1"/>
          </p:cNvSpPr>
          <p:nvPr/>
        </p:nvSpPr>
        <p:spPr bwMode="ltGray">
          <a:xfrm>
            <a:off x="2598738" y="1747838"/>
            <a:ext cx="4826000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dirty="0" smtClean="0"/>
              <a:t>New impetus for sustainable economic growth</a:t>
            </a:r>
          </a:p>
        </p:txBody>
      </p:sp>
      <p:grpSp>
        <p:nvGrpSpPr>
          <p:cNvPr id="18444" name="Group 19"/>
          <p:cNvGrpSpPr>
            <a:grpSpLocks/>
          </p:cNvGrpSpPr>
          <p:nvPr/>
        </p:nvGrpSpPr>
        <p:grpSpPr bwMode="auto">
          <a:xfrm>
            <a:off x="2228850" y="1763713"/>
            <a:ext cx="501650" cy="501650"/>
            <a:chOff x="1583" y="1494"/>
            <a:chExt cx="526" cy="526"/>
          </a:xfrm>
        </p:grpSpPr>
        <p:sp>
          <p:nvSpPr>
            <p:cNvPr id="18471" name="Oval 20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2" name="Oval 21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3" name="Oval 22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4" name="Oval 23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5" name="Oval 24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45" name="AutoShape 25"/>
          <p:cNvSpPr>
            <a:spLocks noChangeArrowheads="1"/>
          </p:cNvSpPr>
          <p:nvPr/>
        </p:nvSpPr>
        <p:spPr bwMode="ltGray">
          <a:xfrm>
            <a:off x="3001963" y="4286250"/>
            <a:ext cx="4827587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 dirty="0" smtClean="0"/>
              <a:t>Important platform for culturing China’s multinationals</a:t>
            </a:r>
          </a:p>
        </p:txBody>
      </p:sp>
      <p:grpSp>
        <p:nvGrpSpPr>
          <p:cNvPr id="18446" name="Group 26"/>
          <p:cNvGrpSpPr>
            <a:grpSpLocks/>
          </p:cNvGrpSpPr>
          <p:nvPr/>
        </p:nvGrpSpPr>
        <p:grpSpPr bwMode="auto">
          <a:xfrm>
            <a:off x="2357438" y="4357688"/>
            <a:ext cx="501650" cy="501650"/>
            <a:chOff x="1583" y="1494"/>
            <a:chExt cx="526" cy="526"/>
          </a:xfrm>
        </p:grpSpPr>
        <p:sp>
          <p:nvSpPr>
            <p:cNvPr id="18466" name="Oval 2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7" name="Oval 2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8" name="Oval 2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9" name="Oval 3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0" name="Oval 31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47" name="AutoShape 32"/>
          <p:cNvSpPr>
            <a:spLocks noChangeArrowheads="1"/>
          </p:cNvSpPr>
          <p:nvPr/>
        </p:nvSpPr>
        <p:spPr bwMode="ltGray">
          <a:xfrm>
            <a:off x="2552700" y="5113338"/>
            <a:ext cx="4827588" cy="530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48" name="Group 33"/>
          <p:cNvGrpSpPr>
            <a:grpSpLocks/>
          </p:cNvGrpSpPr>
          <p:nvPr/>
        </p:nvGrpSpPr>
        <p:grpSpPr bwMode="auto">
          <a:xfrm>
            <a:off x="1784350" y="5143500"/>
            <a:ext cx="501650" cy="501650"/>
            <a:chOff x="1583" y="1494"/>
            <a:chExt cx="526" cy="526"/>
          </a:xfrm>
        </p:grpSpPr>
        <p:sp>
          <p:nvSpPr>
            <p:cNvPr id="18461" name="Oval 34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2" name="Oval 35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3" name="Oval 36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4" name="Oval 37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5" name="Oval 38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247" name="Text Box 39"/>
          <p:cNvSpPr txBox="1">
            <a:spLocks noChangeArrowheads="1"/>
          </p:cNvSpPr>
          <p:nvPr/>
        </p:nvSpPr>
        <p:spPr bwMode="white">
          <a:xfrm>
            <a:off x="714375" y="2714625"/>
            <a:ext cx="16652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Five major impacts on Chinese economy</a:t>
            </a:r>
          </a:p>
        </p:txBody>
      </p:sp>
      <p:sp>
        <p:nvSpPr>
          <p:cNvPr id="18450" name="Text Box 40"/>
          <p:cNvSpPr txBox="1">
            <a:spLocks noChangeArrowheads="1"/>
          </p:cNvSpPr>
          <p:nvPr/>
        </p:nvSpPr>
        <p:spPr bwMode="auto">
          <a:xfrm>
            <a:off x="2314575" y="18176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451" name="Text Box 41"/>
          <p:cNvSpPr txBox="1">
            <a:spLocks noChangeArrowheads="1"/>
          </p:cNvSpPr>
          <p:nvPr/>
        </p:nvSpPr>
        <p:spPr bwMode="auto">
          <a:xfrm>
            <a:off x="2730500" y="2705100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52" name="Text Box 42"/>
          <p:cNvSpPr txBox="1">
            <a:spLocks noChangeArrowheads="1"/>
          </p:cNvSpPr>
          <p:nvPr/>
        </p:nvSpPr>
        <p:spPr bwMode="auto">
          <a:xfrm>
            <a:off x="2792413" y="3562350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53" name="Text Box 43"/>
          <p:cNvSpPr txBox="1">
            <a:spLocks noChangeArrowheads="1"/>
          </p:cNvSpPr>
          <p:nvPr/>
        </p:nvSpPr>
        <p:spPr bwMode="auto">
          <a:xfrm>
            <a:off x="2435225" y="4429125"/>
            <a:ext cx="298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454" name="Text Box 44"/>
          <p:cNvSpPr txBox="1">
            <a:spLocks noChangeArrowheads="1"/>
          </p:cNvSpPr>
          <p:nvPr/>
        </p:nvSpPr>
        <p:spPr bwMode="auto">
          <a:xfrm>
            <a:off x="1863725" y="521493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4254" name="Text Box 46"/>
          <p:cNvSpPr txBox="1">
            <a:spLocks noChangeArrowheads="1"/>
          </p:cNvSpPr>
          <p:nvPr/>
        </p:nvSpPr>
        <p:spPr bwMode="black">
          <a:xfrm>
            <a:off x="3102002" y="2565400"/>
            <a:ext cx="5256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sx="1000" sy="1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CN" dirty="0" smtClean="0"/>
              <a:t>Booster for structural adjustment</a:t>
            </a: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black">
          <a:xfrm>
            <a:off x="3390900" y="3467100"/>
            <a:ext cx="4824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sx="1000" sy="1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CN" dirty="0" smtClean="0"/>
              <a:t>Security support for energy and resources</a:t>
            </a:r>
          </a:p>
        </p:txBody>
      </p:sp>
      <p:sp>
        <p:nvSpPr>
          <p:cNvPr id="94256" name="Text Box 48"/>
          <p:cNvSpPr txBox="1">
            <a:spLocks noChangeArrowheads="1"/>
          </p:cNvSpPr>
          <p:nvPr/>
        </p:nvSpPr>
        <p:spPr bwMode="black">
          <a:xfrm>
            <a:off x="2714625" y="5143500"/>
            <a:ext cx="5286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sx="1000" sy="1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CN" sz="1600" dirty="0" smtClean="0"/>
              <a:t>Bridge between mutually beneficial regional cooperation network</a:t>
            </a:r>
          </a:p>
        </p:txBody>
      </p:sp>
      <p:sp>
        <p:nvSpPr>
          <p:cNvPr id="51" name="矩形 50"/>
          <p:cNvSpPr/>
          <p:nvPr/>
        </p:nvSpPr>
        <p:spPr>
          <a:xfrm>
            <a:off x="539552" y="6353944"/>
            <a:ext cx="8604448" cy="5040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Research Department of Foreign Economic Relations, DRC of the State Council</a:t>
            </a:r>
            <a:r>
              <a:rPr lang="zh-CN" altLang="en-US" sz="20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Zhao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Jinping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3"/>
          <p:cNvSpPr txBox="1">
            <a:spLocks noGrp="1"/>
          </p:cNvSpPr>
          <p:nvPr/>
        </p:nvSpPr>
        <p:spPr bwMode="auto">
          <a:xfrm>
            <a:off x="7046913" y="63817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zh-CN" altLang="en-US" sz="1200"/>
              <a:t>   </a:t>
            </a:r>
          </a:p>
          <a:p>
            <a:pPr algn="ctr"/>
            <a:r>
              <a:rPr lang="en-US" altLang="zh-CN" sz="1200"/>
              <a:t>   </a:t>
            </a:r>
          </a:p>
        </p:txBody>
      </p:sp>
      <p:sp>
        <p:nvSpPr>
          <p:cNvPr id="25603" name="Freeform 2"/>
          <p:cNvSpPr>
            <a:spLocks/>
          </p:cNvSpPr>
          <p:nvPr/>
        </p:nvSpPr>
        <p:spPr bwMode="gray">
          <a:xfrm rot="-424169">
            <a:off x="631825" y="2917825"/>
            <a:ext cx="1812925" cy="2336800"/>
          </a:xfrm>
          <a:custGeom>
            <a:avLst/>
            <a:gdLst>
              <a:gd name="T0" fmla="*/ 2147483647 w 2220"/>
              <a:gd name="T1" fmla="*/ 0 h 2878"/>
              <a:gd name="T2" fmla="*/ 2147483647 w 2220"/>
              <a:gd name="T3" fmla="*/ 2147483647 h 2878"/>
              <a:gd name="T4" fmla="*/ 2147483647 w 2220"/>
              <a:gd name="T5" fmla="*/ 2147483647 h 2878"/>
              <a:gd name="T6" fmla="*/ 2147483647 w 2220"/>
              <a:gd name="T7" fmla="*/ 2147483647 h 2878"/>
              <a:gd name="T8" fmla="*/ 2147483647 w 2220"/>
              <a:gd name="T9" fmla="*/ 2147483647 h 2878"/>
              <a:gd name="T10" fmla="*/ 2147483647 w 2220"/>
              <a:gd name="T11" fmla="*/ 2147483647 h 2878"/>
              <a:gd name="T12" fmla="*/ 2147483647 w 2220"/>
              <a:gd name="T13" fmla="*/ 2147483647 h 2878"/>
              <a:gd name="T14" fmla="*/ 2147483647 w 2220"/>
              <a:gd name="T15" fmla="*/ 2147483647 h 2878"/>
              <a:gd name="T16" fmla="*/ 2147483647 w 2220"/>
              <a:gd name="T17" fmla="*/ 2147483647 h 2878"/>
              <a:gd name="T18" fmla="*/ 2147483647 w 2220"/>
              <a:gd name="T19" fmla="*/ 2147483647 h 2878"/>
              <a:gd name="T20" fmla="*/ 2147483647 w 2220"/>
              <a:gd name="T21" fmla="*/ 2147483647 h 2878"/>
              <a:gd name="T22" fmla="*/ 2147483647 w 2220"/>
              <a:gd name="T23" fmla="*/ 2147483647 h 2878"/>
              <a:gd name="T24" fmla="*/ 2147483647 w 2220"/>
              <a:gd name="T25" fmla="*/ 2147483647 h 2878"/>
              <a:gd name="T26" fmla="*/ 2147483647 w 2220"/>
              <a:gd name="T27" fmla="*/ 2147483647 h 2878"/>
              <a:gd name="T28" fmla="*/ 2147483647 w 2220"/>
              <a:gd name="T29" fmla="*/ 2147483647 h 2878"/>
              <a:gd name="T30" fmla="*/ 2147483647 w 2220"/>
              <a:gd name="T31" fmla="*/ 2147483647 h 2878"/>
              <a:gd name="T32" fmla="*/ 2147483647 w 2220"/>
              <a:gd name="T33" fmla="*/ 2147483647 h 2878"/>
              <a:gd name="T34" fmla="*/ 2147483647 w 2220"/>
              <a:gd name="T35" fmla="*/ 2147483647 h 2878"/>
              <a:gd name="T36" fmla="*/ 2147483647 w 2220"/>
              <a:gd name="T37" fmla="*/ 2147483647 h 2878"/>
              <a:gd name="T38" fmla="*/ 2147483647 w 2220"/>
              <a:gd name="T39" fmla="*/ 2147483647 h 2878"/>
              <a:gd name="T40" fmla="*/ 2147483647 w 2220"/>
              <a:gd name="T41" fmla="*/ 2147483647 h 2878"/>
              <a:gd name="T42" fmla="*/ 2147483647 w 2220"/>
              <a:gd name="T43" fmla="*/ 2147483647 h 2878"/>
              <a:gd name="T44" fmla="*/ 2147483647 w 2220"/>
              <a:gd name="T45" fmla="*/ 2147483647 h 2878"/>
              <a:gd name="T46" fmla="*/ 2147483647 w 2220"/>
              <a:gd name="T47" fmla="*/ 2147483647 h 2878"/>
              <a:gd name="T48" fmla="*/ 2147483647 w 2220"/>
              <a:gd name="T49" fmla="*/ 2147483647 h 2878"/>
              <a:gd name="T50" fmla="*/ 2147483647 w 2220"/>
              <a:gd name="T51" fmla="*/ 2147483647 h 2878"/>
              <a:gd name="T52" fmla="*/ 2147483647 w 2220"/>
              <a:gd name="T53" fmla="*/ 2147483647 h 2878"/>
              <a:gd name="T54" fmla="*/ 2147483647 w 2220"/>
              <a:gd name="T55" fmla="*/ 2147483647 h 2878"/>
              <a:gd name="T56" fmla="*/ 2147483647 w 2220"/>
              <a:gd name="T57" fmla="*/ 2147483647 h 2878"/>
              <a:gd name="T58" fmla="*/ 2147483647 w 2220"/>
              <a:gd name="T59" fmla="*/ 2147483647 h 2878"/>
              <a:gd name="T60" fmla="*/ 2147483647 w 2220"/>
              <a:gd name="T61" fmla="*/ 2147483647 h 2878"/>
              <a:gd name="T62" fmla="*/ 2147483647 w 2220"/>
              <a:gd name="T63" fmla="*/ 2147483647 h 2878"/>
              <a:gd name="T64" fmla="*/ 2147483647 w 2220"/>
              <a:gd name="T65" fmla="*/ 2147483647 h 2878"/>
              <a:gd name="T66" fmla="*/ 2147483647 w 2220"/>
              <a:gd name="T67" fmla="*/ 2147483647 h 2878"/>
              <a:gd name="T68" fmla="*/ 2147483647 w 2220"/>
              <a:gd name="T69" fmla="*/ 2147483647 h 2878"/>
              <a:gd name="T70" fmla="*/ 2147483647 w 2220"/>
              <a:gd name="T71" fmla="*/ 2147483647 h 2878"/>
              <a:gd name="T72" fmla="*/ 2147483647 w 2220"/>
              <a:gd name="T73" fmla="*/ 2147483647 h 2878"/>
              <a:gd name="T74" fmla="*/ 2147483647 w 2220"/>
              <a:gd name="T75" fmla="*/ 2147483647 h 2878"/>
              <a:gd name="T76" fmla="*/ 2147483647 w 2220"/>
              <a:gd name="T77" fmla="*/ 2147483647 h 2878"/>
              <a:gd name="T78" fmla="*/ 2147483647 w 2220"/>
              <a:gd name="T79" fmla="*/ 2147483647 h 2878"/>
              <a:gd name="T80" fmla="*/ 2147483647 w 2220"/>
              <a:gd name="T81" fmla="*/ 2147483647 h 2878"/>
              <a:gd name="T82" fmla="*/ 2147483647 w 2220"/>
              <a:gd name="T83" fmla="*/ 2147483647 h 2878"/>
              <a:gd name="T84" fmla="*/ 2147483647 w 2220"/>
              <a:gd name="T85" fmla="*/ 2147483647 h 2878"/>
              <a:gd name="T86" fmla="*/ 2147483647 w 2220"/>
              <a:gd name="T87" fmla="*/ 2147483647 h 2878"/>
              <a:gd name="T88" fmla="*/ 2147483647 w 2220"/>
              <a:gd name="T89" fmla="*/ 2147483647 h 2878"/>
              <a:gd name="T90" fmla="*/ 2147483647 w 2220"/>
              <a:gd name="T91" fmla="*/ 2147483647 h 2878"/>
              <a:gd name="T92" fmla="*/ 2147483647 w 2220"/>
              <a:gd name="T93" fmla="*/ 2147483647 h 2878"/>
              <a:gd name="T94" fmla="*/ 2147483647 w 2220"/>
              <a:gd name="T95" fmla="*/ 2147483647 h 2878"/>
              <a:gd name="T96" fmla="*/ 2147483647 w 2220"/>
              <a:gd name="T97" fmla="*/ 2147483647 h 2878"/>
              <a:gd name="T98" fmla="*/ 2147483647 w 2220"/>
              <a:gd name="T99" fmla="*/ 2147483647 h 2878"/>
              <a:gd name="T100" fmla="*/ 2147483647 w 2220"/>
              <a:gd name="T101" fmla="*/ 2147483647 h 2878"/>
              <a:gd name="T102" fmla="*/ 2147483647 w 2220"/>
              <a:gd name="T103" fmla="*/ 2147483647 h 2878"/>
              <a:gd name="T104" fmla="*/ 2147483647 w 2220"/>
              <a:gd name="T105" fmla="*/ 2147483647 h 2878"/>
              <a:gd name="T106" fmla="*/ 2147483647 w 2220"/>
              <a:gd name="T107" fmla="*/ 2147483647 h 2878"/>
              <a:gd name="T108" fmla="*/ 2147483647 w 2220"/>
              <a:gd name="T109" fmla="*/ 2147483647 h 2878"/>
              <a:gd name="T110" fmla="*/ 2147483647 w 2220"/>
              <a:gd name="T111" fmla="*/ 2147483647 h 2878"/>
              <a:gd name="T112" fmla="*/ 2147483647 w 2220"/>
              <a:gd name="T113" fmla="*/ 2147483647 h 2878"/>
              <a:gd name="T114" fmla="*/ 2147483647 w 2220"/>
              <a:gd name="T115" fmla="*/ 2147483647 h 2878"/>
              <a:gd name="T116" fmla="*/ 2147483647 w 2220"/>
              <a:gd name="T117" fmla="*/ 2147483647 h 2878"/>
              <a:gd name="T118" fmla="*/ 2147483647 w 2220"/>
              <a:gd name="T119" fmla="*/ 2147483647 h 2878"/>
              <a:gd name="T120" fmla="*/ 2147483647 w 2220"/>
              <a:gd name="T121" fmla="*/ 2147483647 h 28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20"/>
              <a:gd name="T184" fmla="*/ 0 h 2878"/>
              <a:gd name="T185" fmla="*/ 2220 w 2220"/>
              <a:gd name="T186" fmla="*/ 2878 h 28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V="1">
            <a:off x="1949450" y="2465388"/>
            <a:ext cx="4784725" cy="3025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1922463" y="5368925"/>
            <a:ext cx="203200" cy="190500"/>
            <a:chOff x="1355" y="3452"/>
            <a:chExt cx="183" cy="172"/>
          </a:xfrm>
        </p:grpSpPr>
        <p:pic>
          <p:nvPicPr>
            <p:cNvPr id="25665" name="Picture 5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06" name="Oval 6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5667" name="Group 7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25669" name="Group 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75" name="AutoShape 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76" name="AutoShape 1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77" name="AutoShape 1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78" name="AutoShape 1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70" name="Group 1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71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72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73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74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25668" name="Picture 1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Group 19"/>
          <p:cNvGrpSpPr>
            <a:grpSpLocks/>
          </p:cNvGrpSpPr>
          <p:nvPr/>
        </p:nvGrpSpPr>
        <p:grpSpPr bwMode="auto">
          <a:xfrm>
            <a:off x="3605213" y="4273550"/>
            <a:ext cx="203200" cy="190500"/>
            <a:chOff x="1355" y="3452"/>
            <a:chExt cx="183" cy="172"/>
          </a:xfrm>
        </p:grpSpPr>
        <p:pic>
          <p:nvPicPr>
            <p:cNvPr id="25651" name="Picture 20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21" name="Oval 2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5653" name="Group 22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25655" name="Group 2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61" name="AutoShape 2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62" name="AutoShape 2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63" name="AutoShape 2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64" name="AutoShape 2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56" name="Group 2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57" name="AutoShape 2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58" name="AutoShape 3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59" name="AutoShape 3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60" name="AutoShape 3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25654" name="Picture 33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7" name="Group 34"/>
          <p:cNvGrpSpPr>
            <a:grpSpLocks/>
          </p:cNvGrpSpPr>
          <p:nvPr/>
        </p:nvGrpSpPr>
        <p:grpSpPr bwMode="auto">
          <a:xfrm>
            <a:off x="5213350" y="3275013"/>
            <a:ext cx="203200" cy="190500"/>
            <a:chOff x="1355" y="3452"/>
            <a:chExt cx="183" cy="172"/>
          </a:xfrm>
        </p:grpSpPr>
        <p:pic>
          <p:nvPicPr>
            <p:cNvPr id="25637" name="Picture 35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36" name="Oval 36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>
                    <a:alpha val="50000"/>
                  </a:schemeClr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5639" name="Group 37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25641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47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48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49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50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42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43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44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45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46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25640" name="Picture 4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8" name="Group 49"/>
          <p:cNvGrpSpPr>
            <a:grpSpLocks/>
          </p:cNvGrpSpPr>
          <p:nvPr/>
        </p:nvGrpSpPr>
        <p:grpSpPr bwMode="auto">
          <a:xfrm>
            <a:off x="6569075" y="2390775"/>
            <a:ext cx="203200" cy="190500"/>
            <a:chOff x="1355" y="3452"/>
            <a:chExt cx="183" cy="172"/>
          </a:xfrm>
        </p:grpSpPr>
        <p:pic>
          <p:nvPicPr>
            <p:cNvPr id="25621" name="Picture 50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364" y="3452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1" name="Oval 51"/>
            <p:cNvSpPr>
              <a:spLocks noChangeArrowheads="1"/>
            </p:cNvSpPr>
            <p:nvPr/>
          </p:nvSpPr>
          <p:spPr bwMode="gray">
            <a:xfrm>
              <a:off x="1364" y="3452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01BCFF">
                    <a:gamma/>
                    <a:shade val="46275"/>
                    <a:invGamma/>
                  </a:srgbClr>
                </a:gs>
                <a:gs pos="50000">
                  <a:srgbClr val="01BCFF">
                    <a:alpha val="50000"/>
                  </a:srgbClr>
                </a:gs>
                <a:gs pos="100000">
                  <a:srgbClr val="01B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5625" name="Group 52"/>
            <p:cNvGrpSpPr>
              <a:grpSpLocks/>
            </p:cNvGrpSpPr>
            <p:nvPr/>
          </p:nvGrpSpPr>
          <p:grpSpPr bwMode="auto">
            <a:xfrm rot="-1297425" flipH="1" flipV="1">
              <a:off x="1377" y="3586"/>
              <a:ext cx="151" cy="37"/>
              <a:chOff x="2532" y="1051"/>
              <a:chExt cx="893" cy="246"/>
            </a:xfrm>
          </p:grpSpPr>
          <p:grpSp>
            <p:nvGrpSpPr>
              <p:cNvPr id="25627" name="Group 5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33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34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35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36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28" name="Group 5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29" name="AutoShape 5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30" name="AutoShape 6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31" name="AutoShape 6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32" name="AutoShape 6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25626" name="Picture 63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23740"/>
            <a:stretch>
              <a:fillRect/>
            </a:stretch>
          </p:blipFill>
          <p:spPr bwMode="gray">
            <a:xfrm rot="-2569845">
              <a:off x="1355" y="3467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64" name="AutoShape 64"/>
          <p:cNvSpPr>
            <a:spLocks noChangeArrowheads="1"/>
          </p:cNvSpPr>
          <p:nvPr/>
        </p:nvSpPr>
        <p:spPr bwMode="gray">
          <a:xfrm>
            <a:off x="611188" y="4941168"/>
            <a:ext cx="1728564" cy="936103"/>
          </a:xfrm>
          <a:prstGeom prst="roundRect">
            <a:avLst>
              <a:gd name="adj" fmla="val 22815"/>
            </a:avLst>
          </a:prstGeom>
          <a:solidFill>
            <a:schemeClr val="accent2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60865" name="AutoShape 65"/>
          <p:cNvSpPr>
            <a:spLocks noChangeArrowheads="1"/>
          </p:cNvSpPr>
          <p:nvPr/>
        </p:nvSpPr>
        <p:spPr bwMode="gray">
          <a:xfrm>
            <a:off x="2265363" y="3717032"/>
            <a:ext cx="1339850" cy="720079"/>
          </a:xfrm>
          <a:prstGeom prst="roundRect">
            <a:avLst>
              <a:gd name="adj" fmla="val 22815"/>
            </a:avLst>
          </a:prstGeom>
          <a:solidFill>
            <a:schemeClr val="accent2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60866" name="AutoShape 66"/>
          <p:cNvSpPr>
            <a:spLocks noChangeArrowheads="1"/>
          </p:cNvSpPr>
          <p:nvPr/>
        </p:nvSpPr>
        <p:spPr bwMode="gray">
          <a:xfrm>
            <a:off x="3491880" y="2852936"/>
            <a:ext cx="1656383" cy="720080"/>
          </a:xfrm>
          <a:prstGeom prst="roundRect">
            <a:avLst>
              <a:gd name="adj" fmla="val 22815"/>
            </a:avLst>
          </a:prstGeom>
          <a:solidFill>
            <a:schemeClr val="accent2"/>
          </a:solidFill>
          <a:ln w="12700" algn="ctr">
            <a:solidFill>
              <a:srgbClr val="080808"/>
            </a:solidFill>
            <a:round/>
            <a:headEnd/>
            <a:tailEnd/>
          </a:ln>
          <a:effectLst>
            <a:outerShdw dist="28398" dir="6993903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5612" name="Text Box 67"/>
          <p:cNvSpPr txBox="1">
            <a:spLocks noChangeArrowheads="1"/>
          </p:cNvSpPr>
          <p:nvPr/>
        </p:nvSpPr>
        <p:spPr bwMode="white">
          <a:xfrm>
            <a:off x="539552" y="5013176"/>
            <a:ext cx="158410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 smtClean="0"/>
              <a:t>More convenient</a:t>
            </a:r>
            <a:endParaRPr lang="en-US" altLang="zh-CN" sz="1600" b="1" dirty="0"/>
          </a:p>
        </p:txBody>
      </p:sp>
      <p:sp>
        <p:nvSpPr>
          <p:cNvPr id="25613" name="Text Box 68"/>
          <p:cNvSpPr txBox="1">
            <a:spLocks noChangeArrowheads="1"/>
          </p:cNvSpPr>
          <p:nvPr/>
        </p:nvSpPr>
        <p:spPr bwMode="white">
          <a:xfrm>
            <a:off x="2411413" y="3717032"/>
            <a:ext cx="11525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 smtClean="0"/>
              <a:t>Market-based</a:t>
            </a:r>
            <a:endParaRPr lang="en-US" altLang="zh-CN" sz="1600" b="1" dirty="0"/>
          </a:p>
        </p:txBody>
      </p:sp>
      <p:sp>
        <p:nvSpPr>
          <p:cNvPr id="25614" name="Text Box 69"/>
          <p:cNvSpPr txBox="1">
            <a:spLocks noChangeArrowheads="1"/>
          </p:cNvSpPr>
          <p:nvPr/>
        </p:nvSpPr>
        <p:spPr bwMode="white">
          <a:xfrm>
            <a:off x="3851275" y="2930525"/>
            <a:ext cx="10493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 smtClean="0"/>
              <a:t>Liberalization </a:t>
            </a:r>
            <a:endParaRPr lang="en-US" altLang="zh-CN" sz="1600" b="1" i="1" dirty="0"/>
          </a:p>
        </p:txBody>
      </p:sp>
      <p:pic>
        <p:nvPicPr>
          <p:cNvPr id="25615" name="Picture 70" descr="0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729413" y="1228725"/>
            <a:ext cx="14351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 Box 71"/>
          <p:cNvSpPr txBox="1">
            <a:spLocks noChangeArrowheads="1"/>
          </p:cNvSpPr>
          <p:nvPr/>
        </p:nvSpPr>
        <p:spPr bwMode="black">
          <a:xfrm>
            <a:off x="2028824" y="5517232"/>
            <a:ext cx="542349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/>
              <a:t>Create a convenient environment for enterprises to conduct cross-border trade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25617" name="Text Box 72"/>
          <p:cNvSpPr txBox="1">
            <a:spLocks noChangeArrowheads="1"/>
          </p:cNvSpPr>
          <p:nvPr/>
        </p:nvSpPr>
        <p:spPr bwMode="black">
          <a:xfrm>
            <a:off x="3748088" y="4383088"/>
            <a:ext cx="449632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Give play to adjustment role of market, reduce administrative intervention</a:t>
            </a:r>
          </a:p>
        </p:txBody>
      </p:sp>
      <p:sp>
        <p:nvSpPr>
          <p:cNvPr id="25618" name="Text Box 73"/>
          <p:cNvSpPr txBox="1">
            <a:spLocks noChangeArrowheads="1"/>
          </p:cNvSpPr>
          <p:nvPr/>
        </p:nvSpPr>
        <p:spPr bwMode="black">
          <a:xfrm>
            <a:off x="5360988" y="3417888"/>
            <a:ext cx="338747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zh-CN" sz="2000" dirty="0" smtClean="0"/>
              <a:t>Deepen opening-up, raise trade liberalization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CN" sz="1600" b="1" dirty="0">
              <a:solidFill>
                <a:srgbClr val="000000"/>
              </a:solidFill>
            </a:endParaRPr>
          </a:p>
        </p:txBody>
      </p:sp>
      <p:sp>
        <p:nvSpPr>
          <p:cNvPr id="25619" name="Rectangle 7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335962" cy="862013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Reform in administration policy  for “going global” is extremely urgent</a:t>
            </a:r>
          </a:p>
        </p:txBody>
      </p:sp>
      <p:sp>
        <p:nvSpPr>
          <p:cNvPr id="76" name="圆角矩形 75"/>
          <p:cNvSpPr/>
          <p:nvPr/>
        </p:nvSpPr>
        <p:spPr bwMode="auto">
          <a:xfrm>
            <a:off x="395536" y="6381750"/>
            <a:ext cx="7128792" cy="476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8229600" cy="13716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Key measures to promote “One Belt and One Road” Initiative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42937" y="2035165"/>
          <a:ext cx="7693024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圆角矩形 4"/>
          <p:cNvSpPr/>
          <p:nvPr/>
        </p:nvSpPr>
        <p:spPr bwMode="auto">
          <a:xfrm>
            <a:off x="179512" y="6165304"/>
            <a:ext cx="8064896" cy="476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58"/>
          <p:cNvGrpSpPr>
            <a:grpSpLocks/>
          </p:cNvGrpSpPr>
          <p:nvPr/>
        </p:nvGrpSpPr>
        <p:grpSpPr bwMode="auto">
          <a:xfrm>
            <a:off x="1428750" y="1978025"/>
            <a:ext cx="857250" cy="593725"/>
            <a:chOff x="1299" y="2484"/>
            <a:chExt cx="334" cy="291"/>
          </a:xfrm>
        </p:grpSpPr>
        <p:sp>
          <p:nvSpPr>
            <p:cNvPr id="12431" name="Text Box 59"/>
            <p:cNvSpPr txBox="1">
              <a:spLocks noChangeArrowheads="1"/>
            </p:cNvSpPr>
            <p:nvPr/>
          </p:nvSpPr>
          <p:spPr bwMode="gray">
            <a:xfrm>
              <a:off x="1397" y="2485"/>
              <a:ext cx="131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432" name="Oval 60"/>
            <p:cNvSpPr>
              <a:spLocks noChangeArrowheads="1"/>
            </p:cNvSpPr>
            <p:nvPr/>
          </p:nvSpPr>
          <p:spPr bwMode="gray">
            <a:xfrm>
              <a:off x="1320" y="2512"/>
              <a:ext cx="72" cy="236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97" name="Oval 61"/>
            <p:cNvSpPr>
              <a:spLocks noChangeArrowheads="1"/>
            </p:cNvSpPr>
            <p:nvPr/>
          </p:nvSpPr>
          <p:spPr bwMode="gray">
            <a:xfrm>
              <a:off x="1320" y="2512"/>
              <a:ext cx="72" cy="2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65598" name="Oval 62"/>
            <p:cNvSpPr>
              <a:spLocks noChangeArrowheads="1"/>
            </p:cNvSpPr>
            <p:nvPr/>
          </p:nvSpPr>
          <p:spPr bwMode="gray">
            <a:xfrm>
              <a:off x="1299" y="2512"/>
              <a:ext cx="334" cy="2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65599" name="Oval 63"/>
            <p:cNvSpPr>
              <a:spLocks noChangeArrowheads="1"/>
            </p:cNvSpPr>
            <p:nvPr/>
          </p:nvSpPr>
          <p:spPr bwMode="gray">
            <a:xfrm>
              <a:off x="1299" y="2513"/>
              <a:ext cx="334" cy="23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12436" name="Oval 64"/>
            <p:cNvSpPr>
              <a:spLocks noChangeArrowheads="1"/>
            </p:cNvSpPr>
            <p:nvPr/>
          </p:nvSpPr>
          <p:spPr bwMode="gray">
            <a:xfrm>
              <a:off x="1317" y="2511"/>
              <a:ext cx="300" cy="23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7" name="Oval 65"/>
            <p:cNvSpPr>
              <a:spLocks noChangeArrowheads="1"/>
            </p:cNvSpPr>
            <p:nvPr/>
          </p:nvSpPr>
          <p:spPr bwMode="gray">
            <a:xfrm>
              <a:off x="1322" y="2484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8" name="Oval 66"/>
            <p:cNvSpPr>
              <a:spLocks noChangeArrowheads="1"/>
            </p:cNvSpPr>
            <p:nvPr/>
          </p:nvSpPr>
          <p:spPr bwMode="gray">
            <a:xfrm>
              <a:off x="1326" y="2486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9" name="Oval 67"/>
            <p:cNvSpPr>
              <a:spLocks noChangeArrowheads="1"/>
            </p:cNvSpPr>
            <p:nvPr/>
          </p:nvSpPr>
          <p:spPr bwMode="gray">
            <a:xfrm>
              <a:off x="1329" y="2488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40" name="Oval 68"/>
            <p:cNvSpPr>
              <a:spLocks noChangeArrowheads="1"/>
            </p:cNvSpPr>
            <p:nvPr/>
          </p:nvSpPr>
          <p:spPr bwMode="gray">
            <a:xfrm>
              <a:off x="1344" y="2496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1" name="Rectangle 2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086600" cy="487362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grpSp>
        <p:nvGrpSpPr>
          <p:cNvPr id="12292" name="Group 12"/>
          <p:cNvGrpSpPr>
            <a:grpSpLocks/>
          </p:cNvGrpSpPr>
          <p:nvPr/>
        </p:nvGrpSpPr>
        <p:grpSpPr bwMode="auto">
          <a:xfrm>
            <a:off x="1539875" y="2994025"/>
            <a:ext cx="569913" cy="520700"/>
            <a:chOff x="841" y="1913"/>
            <a:chExt cx="359" cy="328"/>
          </a:xfrm>
        </p:grpSpPr>
        <p:sp>
          <p:nvSpPr>
            <p:cNvPr id="65549" name="Oval 13"/>
            <p:cNvSpPr>
              <a:spLocks noChangeArrowheads="1"/>
            </p:cNvSpPr>
            <p:nvPr/>
          </p:nvSpPr>
          <p:spPr bwMode="gray">
            <a:xfrm>
              <a:off x="855" y="1913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gray">
            <a:xfrm>
              <a:off x="855" y="1913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gray">
            <a:xfrm>
              <a:off x="841" y="1913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gray">
            <a:xfrm>
              <a:off x="866" y="1938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426" name="Oval 17"/>
            <p:cNvSpPr>
              <a:spLocks noChangeArrowheads="1"/>
            </p:cNvSpPr>
            <p:nvPr/>
          </p:nvSpPr>
          <p:spPr bwMode="gray">
            <a:xfrm>
              <a:off x="859" y="1914"/>
              <a:ext cx="300" cy="3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7" name="Oval 18"/>
            <p:cNvSpPr>
              <a:spLocks noChangeArrowheads="1"/>
            </p:cNvSpPr>
            <p:nvPr/>
          </p:nvSpPr>
          <p:spPr bwMode="gray">
            <a:xfrm>
              <a:off x="864" y="1919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8" name="Oval 19"/>
            <p:cNvSpPr>
              <a:spLocks noChangeArrowheads="1"/>
            </p:cNvSpPr>
            <p:nvPr/>
          </p:nvSpPr>
          <p:spPr bwMode="gray">
            <a:xfrm>
              <a:off x="868" y="1921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9" name="Oval 20"/>
            <p:cNvSpPr>
              <a:spLocks noChangeArrowheads="1"/>
            </p:cNvSpPr>
            <p:nvPr/>
          </p:nvSpPr>
          <p:spPr bwMode="gray">
            <a:xfrm>
              <a:off x="871" y="1923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30" name="Oval 21"/>
            <p:cNvSpPr>
              <a:spLocks noChangeArrowheads="1"/>
            </p:cNvSpPr>
            <p:nvPr/>
          </p:nvSpPr>
          <p:spPr bwMode="gray">
            <a:xfrm>
              <a:off x="886" y="1931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3" name="Line 25"/>
          <p:cNvSpPr>
            <a:spLocks noChangeShapeType="1"/>
          </p:cNvSpPr>
          <p:nvPr/>
        </p:nvSpPr>
        <p:spPr bwMode="auto">
          <a:xfrm>
            <a:off x="2143125" y="3500438"/>
            <a:ext cx="5172075" cy="492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4" name="Text Box 42"/>
          <p:cNvSpPr txBox="1">
            <a:spLocks noChangeArrowheads="1"/>
          </p:cNvSpPr>
          <p:nvPr/>
        </p:nvSpPr>
        <p:spPr bwMode="gray">
          <a:xfrm>
            <a:off x="1571625" y="3000375"/>
            <a:ext cx="42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95" name="Line 27"/>
          <p:cNvSpPr>
            <a:spLocks noChangeShapeType="1"/>
          </p:cNvSpPr>
          <p:nvPr/>
        </p:nvSpPr>
        <p:spPr bwMode="auto">
          <a:xfrm>
            <a:off x="2071688" y="4395788"/>
            <a:ext cx="5243512" cy="4603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6" name="Text Box 28"/>
          <p:cNvSpPr txBox="1">
            <a:spLocks noChangeArrowheads="1"/>
          </p:cNvSpPr>
          <p:nvPr/>
        </p:nvSpPr>
        <p:spPr bwMode="auto">
          <a:xfrm>
            <a:off x="2071688" y="3643314"/>
            <a:ext cx="55721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Framework and Measures for Promoting "One Belt and One Road" Strategy</a:t>
            </a:r>
            <a:endParaRPr lang="zh-CN" alt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2297" name="Group 57"/>
          <p:cNvGrpSpPr>
            <a:grpSpLocks/>
          </p:cNvGrpSpPr>
          <p:nvPr/>
        </p:nvGrpSpPr>
        <p:grpSpPr bwMode="auto">
          <a:xfrm>
            <a:off x="1501775" y="3813175"/>
            <a:ext cx="530225" cy="482600"/>
            <a:chOff x="1299" y="2478"/>
            <a:chExt cx="334" cy="304"/>
          </a:xfrm>
        </p:grpSpPr>
        <p:sp>
          <p:nvSpPr>
            <p:cNvPr id="12412" name="Text Box 46"/>
            <p:cNvSpPr txBox="1">
              <a:spLocks noChangeArrowheads="1"/>
            </p:cNvSpPr>
            <p:nvPr/>
          </p:nvSpPr>
          <p:spPr bwMode="gray">
            <a:xfrm>
              <a:off x="1357" y="2485"/>
              <a:ext cx="21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2413" name="Oval 47"/>
            <p:cNvSpPr>
              <a:spLocks noChangeArrowheads="1"/>
            </p:cNvSpPr>
            <p:nvPr/>
          </p:nvSpPr>
          <p:spPr bwMode="gray">
            <a:xfrm>
              <a:off x="1313" y="2478"/>
              <a:ext cx="116" cy="303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84" name="Oval 48"/>
            <p:cNvSpPr>
              <a:spLocks noChangeArrowheads="1"/>
            </p:cNvSpPr>
            <p:nvPr/>
          </p:nvSpPr>
          <p:spPr bwMode="gray">
            <a:xfrm>
              <a:off x="1313" y="2478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85" name="Oval 49"/>
            <p:cNvSpPr>
              <a:spLocks noChangeArrowheads="1"/>
            </p:cNvSpPr>
            <p:nvPr/>
          </p:nvSpPr>
          <p:spPr bwMode="gray">
            <a:xfrm>
              <a:off x="1299" y="2478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86" name="Oval 50"/>
            <p:cNvSpPr>
              <a:spLocks noChangeArrowheads="1"/>
            </p:cNvSpPr>
            <p:nvPr/>
          </p:nvSpPr>
          <p:spPr bwMode="gray">
            <a:xfrm>
              <a:off x="1299" y="2479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417" name="Oval 51"/>
            <p:cNvSpPr>
              <a:spLocks noChangeArrowheads="1"/>
            </p:cNvSpPr>
            <p:nvPr/>
          </p:nvSpPr>
          <p:spPr bwMode="gray">
            <a:xfrm>
              <a:off x="1317" y="2479"/>
              <a:ext cx="300" cy="3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8" name="Oval 52"/>
            <p:cNvSpPr>
              <a:spLocks noChangeArrowheads="1"/>
            </p:cNvSpPr>
            <p:nvPr/>
          </p:nvSpPr>
          <p:spPr bwMode="gray">
            <a:xfrm>
              <a:off x="1322" y="2484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19" name="Oval 53"/>
            <p:cNvSpPr>
              <a:spLocks noChangeArrowheads="1"/>
            </p:cNvSpPr>
            <p:nvPr/>
          </p:nvSpPr>
          <p:spPr bwMode="gray">
            <a:xfrm>
              <a:off x="1326" y="2486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0" name="Oval 54"/>
            <p:cNvSpPr>
              <a:spLocks noChangeArrowheads="1"/>
            </p:cNvSpPr>
            <p:nvPr/>
          </p:nvSpPr>
          <p:spPr bwMode="gray">
            <a:xfrm>
              <a:off x="1329" y="2488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21" name="Oval 55"/>
            <p:cNvSpPr>
              <a:spLocks noChangeArrowheads="1"/>
            </p:cNvSpPr>
            <p:nvPr/>
          </p:nvSpPr>
          <p:spPr bwMode="gray">
            <a:xfrm>
              <a:off x="1344" y="2496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8" name="Text Box 56"/>
          <p:cNvSpPr txBox="1">
            <a:spLocks noChangeArrowheads="1"/>
          </p:cNvSpPr>
          <p:nvPr/>
        </p:nvSpPr>
        <p:spPr bwMode="gray">
          <a:xfrm>
            <a:off x="1693863" y="207168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299" name="Line 23"/>
          <p:cNvSpPr>
            <a:spLocks noChangeShapeType="1"/>
          </p:cNvSpPr>
          <p:nvPr/>
        </p:nvSpPr>
        <p:spPr bwMode="auto">
          <a:xfrm>
            <a:off x="2071688" y="2500306"/>
            <a:ext cx="5068887" cy="666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0" name="Text Box 69"/>
          <p:cNvSpPr txBox="1">
            <a:spLocks noChangeArrowheads="1"/>
          </p:cNvSpPr>
          <p:nvPr/>
        </p:nvSpPr>
        <p:spPr bwMode="gray">
          <a:xfrm>
            <a:off x="1579563" y="385762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01" name="矩形 57"/>
          <p:cNvSpPr>
            <a:spLocks noChangeArrowheads="1"/>
          </p:cNvSpPr>
          <p:nvPr/>
        </p:nvSpPr>
        <p:spPr bwMode="auto">
          <a:xfrm>
            <a:off x="2286027" y="1751006"/>
            <a:ext cx="61436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Connotations of "One Belt and One Road" Strategy</a:t>
            </a:r>
            <a:endParaRPr lang="zh-CN" alt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6516688" y="6381750"/>
            <a:ext cx="2627312" cy="476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DRC  Research Department of Foreign Economic Relations</a:t>
            </a:r>
            <a:r>
              <a:rPr lang="zh-C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部</a:t>
            </a:r>
          </a:p>
        </p:txBody>
      </p:sp>
      <p:grpSp>
        <p:nvGrpSpPr>
          <p:cNvPr id="12303" name="Group 140"/>
          <p:cNvGrpSpPr>
            <a:grpSpLocks/>
          </p:cNvGrpSpPr>
          <p:nvPr/>
        </p:nvGrpSpPr>
        <p:grpSpPr bwMode="auto">
          <a:xfrm>
            <a:off x="1187450" y="4797425"/>
            <a:ext cx="7551738" cy="1427163"/>
            <a:chOff x="664" y="1951"/>
            <a:chExt cx="4308" cy="2120"/>
          </a:xfrm>
        </p:grpSpPr>
        <p:sp>
          <p:nvSpPr>
            <p:cNvPr id="12305" name="Freeform 141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Freeform 248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142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143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144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Freeform 145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Freeform 146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Freeform 147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148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Freeform 150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Freeform 151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Freeform 152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Freeform 153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Freeform 154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Freeform 155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Freeform 156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Freeform 157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Freeform 158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Freeform 159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Freeform 160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161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Freeform 162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7" name="Freeform 163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Freeform 164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165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Freeform 166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1" name="Freeform 167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Freeform 168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169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Freeform 170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5" name="Freeform 171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Freeform 172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Freeform 173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174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Freeform 175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0" name="Freeform 176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Freeform 177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Freeform 178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3" name="Freeform 179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4" name="Freeform 180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5" name="Freeform 181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6" name="Freeform 182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7" name="Freeform 183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8" name="Freeform 184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9" name="Freeform 185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0" name="Freeform 186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1" name="Freeform 187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2" name="Freeform 188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3" name="Freeform 189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4" name="Freeform 190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5" name="Freeform 191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6" name="Freeform 192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7" name="Freeform 193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8" name="Freeform 194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9" name="Freeform 195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0" name="Freeform 196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1" name="Freeform 197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2" name="Freeform 198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3" name="Freeform 199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4" name="Freeform 200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5" name="Freeform 201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6" name="Freeform 202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7" name="Freeform 203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8" name="Freeform 204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9" name="Freeform 205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0" name="Freeform 206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1" name="Freeform 207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2" name="Freeform 208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3" name="Freeform 209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4" name="Freeform 210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5" name="Freeform 211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6" name="Freeform 212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7" name="Freeform 213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8" name="Freeform 214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9" name="Freeform 215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0" name="Freeform 216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1" name="Freeform 217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2" name="Freeform 218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3" name="Freeform 219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4" name="Freeform 220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5" name="Freeform 221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6" name="Freeform 222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7" name="Freeform 223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8" name="Freeform 224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9" name="Freeform 225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0" name="Freeform 226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1" name="Freeform 227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2" name="Freeform 228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3" name="Freeform 229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4" name="Freeform 230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5" name="Freeform 231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6" name="Freeform 232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7" name="Freeform 233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8" name="Freeform 234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9" name="Freeform 235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0" name="Freeform 236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1" name="Freeform 237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2" name="Freeform 238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3" name="Freeform 239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4" name="Freeform 240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5" name="Freeform 241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6" name="Freeform 242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7" name="Freeform 243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8" name="Freeform 244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09" name="Freeform 245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0" name="Freeform 246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1" name="Freeform 247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04" name="Text Box 28"/>
          <p:cNvSpPr txBox="1">
            <a:spLocks noChangeArrowheads="1"/>
          </p:cNvSpPr>
          <p:nvPr/>
        </p:nvSpPr>
        <p:spPr bwMode="auto">
          <a:xfrm>
            <a:off x="2224088" y="2714620"/>
            <a:ext cx="55721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Overlook on Economic Impacts of "One Belt and One Road" Strategy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339178-F9A7-4952-B80C-71313E06A8F1}" type="slidenum">
              <a:rPr lang="en-US" altLang="zh-CN" smtClean="0">
                <a:ea typeface="宋体" charset="-122"/>
              </a:rPr>
              <a:pPr/>
              <a:t>20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2532" name="图片 4" descr="业务范围">
            <a:hlinkClick r:id="rId2" tooltip="&quot;业务范围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620713"/>
            <a:ext cx="32400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zhaojp\Pictures\448d63085878d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411003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m1.sinaimg.cn/maxwidth.640/m1.sinaimg.cn/d4daf4354ebd3b38c65dd20504bdbfa4_640_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950" y="3573463"/>
            <a:ext cx="44640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sp>
        <p:nvSpPr>
          <p:cNvPr id="95234" name="AutoShape 2"/>
          <p:cNvSpPr>
            <a:spLocks noChangeArrowheads="1"/>
          </p:cNvSpPr>
          <p:nvPr/>
        </p:nvSpPr>
        <p:spPr bwMode="gray">
          <a:xfrm>
            <a:off x="684213" y="1981200"/>
            <a:ext cx="3833812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tint val="60784"/>
                  <a:invGamma/>
                  <a:alpha val="12000"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5235" name="Oval 3"/>
          <p:cNvSpPr>
            <a:spLocks noChangeArrowheads="1"/>
          </p:cNvSpPr>
          <p:nvPr/>
        </p:nvSpPr>
        <p:spPr bwMode="gray">
          <a:xfrm>
            <a:off x="928688" y="2286000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4143372" y="2928934"/>
            <a:ext cx="4265641" cy="8572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lvl="8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 smtClean="0"/>
              <a:t>Construct an international corridor connecting </a:t>
            </a:r>
          </a:p>
          <a:p>
            <a:pPr marL="0" lvl="8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 smtClean="0"/>
              <a:t>East, South, West and North China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gray">
          <a:xfrm>
            <a:off x="3995738" y="4143375"/>
            <a:ext cx="4505325" cy="9286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1600" dirty="0" smtClean="0"/>
              <a:t>Establish a new platform for trade and investment </a:t>
            </a:r>
          </a:p>
          <a:p>
            <a:pPr algn="ctr" eaLnBrk="0" hangingPunct="0">
              <a:defRPr/>
            </a:pPr>
            <a:r>
              <a:rPr lang="en-US" altLang="zh-CN" sz="1600" dirty="0" smtClean="0"/>
              <a:t>cooperation and opening-up</a:t>
            </a:r>
            <a:endParaRPr lang="en-US" altLang="zh-CN" sz="16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gray">
          <a:xfrm>
            <a:off x="1143000" y="3071810"/>
            <a:ext cx="273526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en-US" altLang="zh-CN" sz="2000" dirty="0" smtClean="0"/>
              <a:t>Development focuses of domestic section of “One Belt and One Road”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179512" y="6237312"/>
            <a:ext cx="8280920" cy="6206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637" name="Rectangle 2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086600" cy="487362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Focuses of domestic section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3500438" y="1857375"/>
            <a:ext cx="5643562" cy="7858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dirty="0" smtClean="0"/>
              <a:t>Build a new model for coordinated development of </a:t>
            </a:r>
          </a:p>
          <a:p>
            <a:r>
              <a:rPr lang="en-US" altLang="zh-CN" sz="1600" dirty="0" smtClean="0"/>
              <a:t>East, Middle and West China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3148013" y="5429250"/>
            <a:ext cx="4710112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dirty="0" smtClean="0"/>
              <a:t>Boost adjustment of domestic industrial layout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40" grpId="0" animBg="1"/>
      <p:bldP spid="95241" grpId="0"/>
      <p:bldP spid="26637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716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Construct an international corridor connecting East, Middle and West China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zh-CN" altLang="en-US" sz="24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C28999-49BC-4F72-8A97-457BD9EB3406}" type="slidenum">
              <a:rPr lang="en-US" altLang="zh-CN" smtClean="0">
                <a:ea typeface="宋体" charset="-122"/>
              </a:rPr>
              <a:pPr/>
              <a:t>22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24580" name="Picture 2" descr="G:\29681536294151891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89138"/>
            <a:ext cx="5857875" cy="4376737"/>
          </a:xfrm>
          <a:solidFill>
            <a:srgbClr val="FF0000"/>
          </a:solidFill>
        </p:spPr>
      </p:pic>
      <p:sp>
        <p:nvSpPr>
          <p:cNvPr id="6" name="矩形标注 5"/>
          <p:cNvSpPr/>
          <p:nvPr/>
        </p:nvSpPr>
        <p:spPr>
          <a:xfrm>
            <a:off x="5786438" y="1643063"/>
            <a:ext cx="2857500" cy="714375"/>
          </a:xfrm>
          <a:prstGeom prst="wedgeRectCallout">
            <a:avLst>
              <a:gd name="adj1" fmla="val -82063"/>
              <a:gd name="adj2" fmla="val 177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400" dirty="0" smtClean="0">
                <a:solidFill>
                  <a:schemeClr val="accent5">
                    <a:lumMod val="10000"/>
                  </a:schemeClr>
                </a:solidFill>
                <a:ea typeface="宋体" charset="-122"/>
              </a:rPr>
              <a:t>Pilot Cross-border Development and Opening-up Zone (border opening-up platform)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5786438" y="2286000"/>
            <a:ext cx="2857500" cy="714375"/>
          </a:xfrm>
          <a:prstGeom prst="wedgeRectCallout">
            <a:avLst>
              <a:gd name="adj1" fmla="val -89044"/>
              <a:gd name="adj2" fmla="val 1423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600" dirty="0" smtClean="0">
                <a:solidFill>
                  <a:schemeClr val="accent5">
                    <a:lumMod val="10000"/>
                  </a:schemeClr>
                </a:solidFill>
                <a:ea typeface="宋体" charset="-122"/>
              </a:rPr>
              <a:t>China (Tianjin) Pilot Free Trade Zone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142875" y="5786438"/>
            <a:ext cx="2857500" cy="714375"/>
          </a:xfrm>
          <a:prstGeom prst="wedgeRectCallout">
            <a:avLst>
              <a:gd name="adj1" fmla="val 790"/>
              <a:gd name="adj2" fmla="val -420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600" dirty="0" smtClean="0">
                <a:solidFill>
                  <a:schemeClr val="accent5">
                    <a:lumMod val="10000"/>
                  </a:schemeClr>
                </a:solidFill>
                <a:ea typeface="宋体" charset="-122"/>
              </a:rPr>
              <a:t>China (Xinjiang) Pilot Asia-Europe Cooperation Zone (recommended)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5786438" y="4143375"/>
            <a:ext cx="2857500" cy="714375"/>
          </a:xfrm>
          <a:prstGeom prst="wedgeRectCallout">
            <a:avLst>
              <a:gd name="adj1" fmla="val -88099"/>
              <a:gd name="adj2" fmla="val 1266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China (Fujian) Pilot Free Trade Zone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5786438" y="5000625"/>
            <a:ext cx="2857500" cy="714375"/>
          </a:xfrm>
          <a:prstGeom prst="wedgeRectCallout">
            <a:avLst>
              <a:gd name="adj1" fmla="val -107654"/>
              <a:gd name="adj2" fmla="val 448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China (Guangdong) Pilot Free Trade Zone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5857875" y="5857875"/>
            <a:ext cx="2857500" cy="714375"/>
          </a:xfrm>
          <a:prstGeom prst="wedgeRectCallout">
            <a:avLst>
              <a:gd name="adj1" fmla="val -122765"/>
              <a:gd name="adj2" fmla="val -49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Hainan International Tourism Island</a:t>
            </a:r>
          </a:p>
        </p:txBody>
      </p:sp>
      <p:sp>
        <p:nvSpPr>
          <p:cNvPr id="14" name="矩形标注 13"/>
          <p:cNvSpPr/>
          <p:nvPr/>
        </p:nvSpPr>
        <p:spPr>
          <a:xfrm>
            <a:off x="1214438" y="1785938"/>
            <a:ext cx="3000375" cy="714375"/>
          </a:xfrm>
          <a:prstGeom prst="wedgeRectCallout">
            <a:avLst>
              <a:gd name="adj1" fmla="val 21764"/>
              <a:gd name="adj2" fmla="val 355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600" dirty="0" smtClean="0">
                <a:solidFill>
                  <a:schemeClr val="accent5">
                    <a:lumMod val="10000"/>
                  </a:schemeClr>
                </a:solidFill>
                <a:ea typeface="宋体" charset="-122"/>
              </a:rPr>
              <a:t>China (Inland City) Pilot Free Trade Zone (estimated)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5786438" y="3214688"/>
            <a:ext cx="2857500" cy="714375"/>
          </a:xfrm>
          <a:prstGeom prst="wedgeRectCallout">
            <a:avLst>
              <a:gd name="adj1" fmla="val -77375"/>
              <a:gd name="adj2" fmla="val 1476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 smtClean="0">
                <a:ea typeface="宋体" charset="-122"/>
              </a:rPr>
              <a:t>China (Shanghai) Pilot Free Trade Zone</a:t>
            </a:r>
          </a:p>
        </p:txBody>
      </p:sp>
      <p:sp>
        <p:nvSpPr>
          <p:cNvPr id="15" name="下弧形箭头 14"/>
          <p:cNvSpPr/>
          <p:nvPr/>
        </p:nvSpPr>
        <p:spPr>
          <a:xfrm rot="10800000">
            <a:off x="1071563" y="4429125"/>
            <a:ext cx="3857625" cy="785813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下弧形箭头 16"/>
          <p:cNvSpPr/>
          <p:nvPr/>
        </p:nvSpPr>
        <p:spPr>
          <a:xfrm rot="1351022" flipH="1">
            <a:off x="830263" y="3498850"/>
            <a:ext cx="3897312" cy="860425"/>
          </a:xfrm>
          <a:prstGeom prst="curvedUpArrow">
            <a:avLst>
              <a:gd name="adj1" fmla="val 25000"/>
              <a:gd name="adj2" fmla="val 6233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357188"/>
            <a:ext cx="8229600" cy="1371600"/>
          </a:xfrm>
        </p:spPr>
        <p:txBody>
          <a:bodyPr/>
          <a:lstStyle/>
          <a:p>
            <a:r>
              <a:rPr lang="en-US" altLang="zh-CN" sz="4000" b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China has become a great power in the world</a:t>
            </a:r>
            <a:endParaRPr lang="zh-CN" altLang="en-US" sz="2400" b="1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8313" y="1849438"/>
          <a:ext cx="3898900" cy="4167187"/>
        </p:xfrm>
        <a:graphic>
          <a:graphicData uri="http://schemas.openxmlformats.org/presentationml/2006/ole">
            <p:oleObj spid="_x0000_s1026" name="图表" r:id="rId4" imgW="5248190" imgH="5610300" progId="MSGraph.Chart.8">
              <p:embed followColorScheme="full"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633913" y="1428750"/>
          <a:ext cx="3898900" cy="5000625"/>
        </p:xfrm>
        <a:graphic>
          <a:graphicData uri="http://schemas.openxmlformats.org/presentationml/2006/ole">
            <p:oleObj spid="_x0000_s1027" name="图表" r:id="rId5" imgW="5238742" imgH="5619747" progId="MSGraph.Chart.8">
              <p:embed followColorScheme="full"/>
            </p:oleObj>
          </a:graphicData>
        </a:graphic>
      </p:graphicFrame>
      <p:sp>
        <p:nvSpPr>
          <p:cNvPr id="5" name="圆角矩形 4"/>
          <p:cNvSpPr/>
          <p:nvPr/>
        </p:nvSpPr>
        <p:spPr bwMode="auto">
          <a:xfrm>
            <a:off x="827584" y="6381750"/>
            <a:ext cx="6912768" cy="476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 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1988840"/>
            <a:ext cx="2808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ea typeface="宋体" charset="-122"/>
              </a:rPr>
              <a:t>GDP of developed economies in the world’s total (%)</a:t>
            </a:r>
          </a:p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48064" y="1556792"/>
            <a:ext cx="28083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ea typeface="宋体" charset="-122"/>
              </a:rPr>
              <a:t>GDP of emerging economies in the world’s total (%)</a:t>
            </a:r>
          </a:p>
          <a:p>
            <a:pPr algn="ctr"/>
            <a:endParaRPr lang="zh-CN" altLang="en-US" sz="1400" dirty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pPr algn="r"/>
            <a:r>
              <a:rPr lang="zh-CN" altLang="en-US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  <a:p>
            <a:pPr algn="r"/>
            <a:r>
              <a:rPr lang="en-US" altLang="zh-CN" b="1" smtClean="0">
                <a:solidFill>
                  <a:srgbClr val="3366CC"/>
                </a:solidFill>
                <a:ea typeface="宋体" charset="-122"/>
              </a:rPr>
              <a:t>   </a:t>
            </a:r>
          </a:p>
        </p:txBody>
      </p:sp>
      <p:sp>
        <p:nvSpPr>
          <p:cNvPr id="358402" name="WordArt 2"/>
          <p:cNvSpPr>
            <a:spLocks noChangeArrowheads="1" noChangeShapeType="1" noTextEdit="1"/>
          </p:cNvSpPr>
          <p:nvPr/>
        </p:nvSpPr>
        <p:spPr bwMode="ltGray">
          <a:xfrm>
            <a:off x="1835150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046913" y="6381750"/>
            <a:ext cx="2133600" cy="244475"/>
          </a:xfrm>
          <a:noFill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   </a:t>
            </a:r>
          </a:p>
          <a:p>
            <a:r>
              <a:rPr lang="en-US" altLang="zh-CN" smtClean="0">
                <a:ea typeface="宋体" charset="-122"/>
              </a:rPr>
              <a:t>   </a:t>
            </a:r>
          </a:p>
        </p:txBody>
      </p:sp>
      <p:pic>
        <p:nvPicPr>
          <p:cNvPr id="13315" name="Picture 2" descr="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53340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50" y="500063"/>
            <a:ext cx="8102600" cy="762000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宋体" charset="-122"/>
              </a:rPr>
              <a:t>China issued the </a:t>
            </a:r>
            <a:r>
              <a:rPr lang="en-US" altLang="zh-CN" sz="2000" dirty="0" smtClean="0">
                <a:ea typeface="黑体" pitchFamily="49" charset="-122"/>
              </a:rPr>
              <a:t>Vision and Actions on Jointly Building Silk Road Economic Belt and 21st-Century Maritime Silk Road</a:t>
            </a:r>
            <a:r>
              <a:rPr lang="en-US" altLang="zh-CN" sz="2000" dirty="0" smtClean="0">
                <a:ea typeface="宋体" charset="-122"/>
              </a:rPr>
              <a:t> </a:t>
            </a:r>
            <a:endParaRPr lang="en-US" altLang="zh-CN" sz="2000" b="1" dirty="0" smtClean="0">
              <a:ea typeface="黑体" pitchFamily="49" charset="-122"/>
            </a:endParaRP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1905000" y="3429000"/>
            <a:ext cx="5257800" cy="1524000"/>
            <a:chOff x="1440" y="1968"/>
            <a:chExt cx="2526" cy="722"/>
          </a:xfrm>
        </p:grpSpPr>
        <p:pic>
          <p:nvPicPr>
            <p:cNvPr id="13319" name="Picture 5" descr="L_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1968"/>
              <a:ext cx="596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6" descr="L_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1968"/>
              <a:ext cx="542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7" descr="L_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1968"/>
              <a:ext cx="568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8" descr="L_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1968"/>
              <a:ext cx="606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827584" y="4653136"/>
            <a:ext cx="7786688" cy="2000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2800" dirty="0"/>
          </a:p>
          <a:p>
            <a:r>
              <a:rPr lang="en-US" altLang="zh-CN" sz="1600" dirty="0"/>
              <a:t>Historical inheritance, major power responsibility, opening-up and inclusion, cooperation and win-win, external and internal cultivation, marine and land coordination, east and west orientations, economy and trade first, facility interconnection, role of market</a:t>
            </a:r>
          </a:p>
          <a:p>
            <a:r>
              <a:rPr lang="en-US" altLang="zh-CN" sz="1600" dirty="0"/>
              <a:t>-- Connotations of “One Belt and One Road”</a:t>
            </a:r>
          </a:p>
          <a:p>
            <a:pPr eaLnBrk="0" hangingPunct="0"/>
            <a:endParaRPr lang="en-US" altLang="zh-CN" sz="16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701675"/>
            <a:ext cx="8785225" cy="1143000"/>
          </a:xfrm>
        </p:spPr>
        <p:txBody>
          <a:bodyPr/>
          <a:lstStyle/>
          <a:p>
            <a:r>
              <a:rPr lang="en-US" altLang="zh-CN" sz="2400" dirty="0" smtClean="0">
                <a:ea typeface="宋体" charset="-122"/>
              </a:rPr>
              <a:t>The Silk Road region has playing an increasingly important role in the global economy </a:t>
            </a:r>
            <a:r>
              <a:rPr lang="en-US" altLang="zh-CN" sz="3200" dirty="0" smtClean="0">
                <a:ea typeface="宋体" charset="-122"/>
              </a:rPr>
              <a:t/>
            </a:r>
            <a:br>
              <a:rPr lang="en-US" altLang="zh-CN" sz="3200" dirty="0" smtClean="0">
                <a:ea typeface="宋体" charset="-122"/>
              </a:rPr>
            </a:b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800" dirty="0" smtClean="0">
                <a:latin typeface="黑体" pitchFamily="49" charset="-122"/>
                <a:ea typeface="黑体" pitchFamily="49" charset="-122"/>
              </a:rPr>
            </a:b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23850" y="1773238"/>
          <a:ext cx="8515350" cy="4457700"/>
        </p:xfrm>
        <a:graphic>
          <a:graphicData uri="http://schemas.openxmlformats.org/presentationml/2006/ole">
            <p:oleObj spid="_x0000_s2050" name="图表" r:id="rId4" imgW="4686174" imgH="2457475" progId="MSGraph.Chart.8">
              <p:embed followColorScheme="full"/>
            </p:oleObj>
          </a:graphicData>
        </a:graphic>
      </p:graphicFrame>
      <p:sp>
        <p:nvSpPr>
          <p:cNvPr id="4" name="矩形 3"/>
          <p:cNvSpPr/>
          <p:nvPr/>
        </p:nvSpPr>
        <p:spPr>
          <a:xfrm>
            <a:off x="4788024" y="1700808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Population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213285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Agriculture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3861048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Industry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5589240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Outports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28056" y="5453608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Imports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16216" y="3861048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Net foreign capital inflow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8"/>
          <p:cNvGrpSpPr>
            <a:grpSpLocks/>
          </p:cNvGrpSpPr>
          <p:nvPr/>
        </p:nvGrpSpPr>
        <p:grpSpPr bwMode="auto">
          <a:xfrm>
            <a:off x="1357313" y="2928938"/>
            <a:ext cx="857250" cy="593725"/>
            <a:chOff x="1299" y="2484"/>
            <a:chExt cx="334" cy="291"/>
          </a:xfrm>
        </p:grpSpPr>
        <p:sp>
          <p:nvSpPr>
            <p:cNvPr id="14479" name="Text Box 59"/>
            <p:cNvSpPr txBox="1">
              <a:spLocks noChangeArrowheads="1"/>
            </p:cNvSpPr>
            <p:nvPr/>
          </p:nvSpPr>
          <p:spPr bwMode="gray">
            <a:xfrm>
              <a:off x="1397" y="2485"/>
              <a:ext cx="131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4480" name="Oval 60"/>
            <p:cNvSpPr>
              <a:spLocks noChangeArrowheads="1"/>
            </p:cNvSpPr>
            <p:nvPr/>
          </p:nvSpPr>
          <p:spPr bwMode="gray">
            <a:xfrm>
              <a:off x="1320" y="2512"/>
              <a:ext cx="72" cy="236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97" name="Oval 61"/>
            <p:cNvSpPr>
              <a:spLocks noChangeArrowheads="1"/>
            </p:cNvSpPr>
            <p:nvPr/>
          </p:nvSpPr>
          <p:spPr bwMode="gray">
            <a:xfrm>
              <a:off x="1320" y="2512"/>
              <a:ext cx="72" cy="2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65598" name="Oval 62"/>
            <p:cNvSpPr>
              <a:spLocks noChangeArrowheads="1"/>
            </p:cNvSpPr>
            <p:nvPr/>
          </p:nvSpPr>
          <p:spPr bwMode="gray">
            <a:xfrm>
              <a:off x="1299" y="2512"/>
              <a:ext cx="334" cy="2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65599" name="Oval 63"/>
            <p:cNvSpPr>
              <a:spLocks noChangeArrowheads="1"/>
            </p:cNvSpPr>
            <p:nvPr/>
          </p:nvSpPr>
          <p:spPr bwMode="gray">
            <a:xfrm>
              <a:off x="1299" y="2513"/>
              <a:ext cx="334" cy="23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 b="1">
                <a:solidFill>
                  <a:srgbClr val="FF3300"/>
                </a:solidFill>
                <a:ea typeface="宋体" pitchFamily="2" charset="-122"/>
              </a:endParaRPr>
            </a:p>
          </p:txBody>
        </p:sp>
        <p:sp>
          <p:nvSpPr>
            <p:cNvPr id="14484" name="Oval 64"/>
            <p:cNvSpPr>
              <a:spLocks noChangeArrowheads="1"/>
            </p:cNvSpPr>
            <p:nvPr/>
          </p:nvSpPr>
          <p:spPr bwMode="gray">
            <a:xfrm>
              <a:off x="1317" y="2511"/>
              <a:ext cx="300" cy="23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85" name="Oval 65"/>
            <p:cNvSpPr>
              <a:spLocks noChangeArrowheads="1"/>
            </p:cNvSpPr>
            <p:nvPr/>
          </p:nvSpPr>
          <p:spPr bwMode="gray">
            <a:xfrm>
              <a:off x="1322" y="2484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86" name="Oval 66"/>
            <p:cNvSpPr>
              <a:spLocks noChangeArrowheads="1"/>
            </p:cNvSpPr>
            <p:nvPr/>
          </p:nvSpPr>
          <p:spPr bwMode="gray">
            <a:xfrm>
              <a:off x="1326" y="2486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87" name="Oval 67"/>
            <p:cNvSpPr>
              <a:spLocks noChangeArrowheads="1"/>
            </p:cNvSpPr>
            <p:nvPr/>
          </p:nvSpPr>
          <p:spPr bwMode="gray">
            <a:xfrm>
              <a:off x="1329" y="2488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88" name="Oval 68"/>
            <p:cNvSpPr>
              <a:spLocks noChangeArrowheads="1"/>
            </p:cNvSpPr>
            <p:nvPr/>
          </p:nvSpPr>
          <p:spPr bwMode="gray">
            <a:xfrm>
              <a:off x="1344" y="2496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39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371600"/>
          </a:xfrm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1501775" y="2065338"/>
            <a:ext cx="569913" cy="520700"/>
            <a:chOff x="841" y="1913"/>
            <a:chExt cx="359" cy="328"/>
          </a:xfrm>
        </p:grpSpPr>
        <p:sp>
          <p:nvSpPr>
            <p:cNvPr id="65549" name="Oval 13"/>
            <p:cNvSpPr>
              <a:spLocks noChangeArrowheads="1"/>
            </p:cNvSpPr>
            <p:nvPr/>
          </p:nvSpPr>
          <p:spPr bwMode="gray">
            <a:xfrm>
              <a:off x="855" y="1913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gray">
            <a:xfrm>
              <a:off x="855" y="1913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gray">
            <a:xfrm>
              <a:off x="841" y="1913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gray">
            <a:xfrm>
              <a:off x="866" y="1938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474" name="Oval 17"/>
            <p:cNvSpPr>
              <a:spLocks noChangeArrowheads="1"/>
            </p:cNvSpPr>
            <p:nvPr/>
          </p:nvSpPr>
          <p:spPr bwMode="gray">
            <a:xfrm>
              <a:off x="859" y="1914"/>
              <a:ext cx="300" cy="3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75" name="Oval 18"/>
            <p:cNvSpPr>
              <a:spLocks noChangeArrowheads="1"/>
            </p:cNvSpPr>
            <p:nvPr/>
          </p:nvSpPr>
          <p:spPr bwMode="gray">
            <a:xfrm>
              <a:off x="864" y="1919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76" name="Oval 19"/>
            <p:cNvSpPr>
              <a:spLocks noChangeArrowheads="1"/>
            </p:cNvSpPr>
            <p:nvPr/>
          </p:nvSpPr>
          <p:spPr bwMode="gray">
            <a:xfrm>
              <a:off x="868" y="1921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77" name="Oval 20"/>
            <p:cNvSpPr>
              <a:spLocks noChangeArrowheads="1"/>
            </p:cNvSpPr>
            <p:nvPr/>
          </p:nvSpPr>
          <p:spPr bwMode="gray">
            <a:xfrm>
              <a:off x="871" y="1923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78" name="Oval 21"/>
            <p:cNvSpPr>
              <a:spLocks noChangeArrowheads="1"/>
            </p:cNvSpPr>
            <p:nvPr/>
          </p:nvSpPr>
          <p:spPr bwMode="gray">
            <a:xfrm>
              <a:off x="886" y="1931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1" name="Line 25"/>
          <p:cNvSpPr>
            <a:spLocks noChangeShapeType="1"/>
          </p:cNvSpPr>
          <p:nvPr/>
        </p:nvSpPr>
        <p:spPr bwMode="auto">
          <a:xfrm>
            <a:off x="2143125" y="3500438"/>
            <a:ext cx="5172075" cy="492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Text Box 42"/>
          <p:cNvSpPr txBox="1">
            <a:spLocks noChangeArrowheads="1"/>
          </p:cNvSpPr>
          <p:nvPr/>
        </p:nvSpPr>
        <p:spPr bwMode="gray">
          <a:xfrm>
            <a:off x="1571625" y="2109788"/>
            <a:ext cx="42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43" name="Line 27"/>
          <p:cNvSpPr>
            <a:spLocks noChangeShapeType="1"/>
          </p:cNvSpPr>
          <p:nvPr/>
        </p:nvSpPr>
        <p:spPr bwMode="auto">
          <a:xfrm>
            <a:off x="2071688" y="4395788"/>
            <a:ext cx="5243512" cy="4603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2071709" y="3598135"/>
            <a:ext cx="55721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Framework and Measures for Promoting "One Belt and One Road" Strategy</a:t>
            </a:r>
            <a:endParaRPr lang="zh-CN" altLang="en-US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4345" name="Group 57"/>
          <p:cNvGrpSpPr>
            <a:grpSpLocks/>
          </p:cNvGrpSpPr>
          <p:nvPr/>
        </p:nvGrpSpPr>
        <p:grpSpPr bwMode="auto">
          <a:xfrm>
            <a:off x="1501775" y="3813175"/>
            <a:ext cx="530225" cy="482600"/>
            <a:chOff x="1299" y="2478"/>
            <a:chExt cx="334" cy="304"/>
          </a:xfrm>
        </p:grpSpPr>
        <p:sp>
          <p:nvSpPr>
            <p:cNvPr id="14460" name="Text Box 46"/>
            <p:cNvSpPr txBox="1">
              <a:spLocks noChangeArrowheads="1"/>
            </p:cNvSpPr>
            <p:nvPr/>
          </p:nvSpPr>
          <p:spPr bwMode="gray">
            <a:xfrm>
              <a:off x="1357" y="2485"/>
              <a:ext cx="21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4461" name="Oval 47"/>
            <p:cNvSpPr>
              <a:spLocks noChangeArrowheads="1"/>
            </p:cNvSpPr>
            <p:nvPr/>
          </p:nvSpPr>
          <p:spPr bwMode="gray">
            <a:xfrm>
              <a:off x="1313" y="2478"/>
              <a:ext cx="116" cy="303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584" name="Oval 48"/>
            <p:cNvSpPr>
              <a:spLocks noChangeArrowheads="1"/>
            </p:cNvSpPr>
            <p:nvPr/>
          </p:nvSpPr>
          <p:spPr bwMode="gray">
            <a:xfrm>
              <a:off x="1313" y="2478"/>
              <a:ext cx="116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85" name="Oval 49"/>
            <p:cNvSpPr>
              <a:spLocks noChangeArrowheads="1"/>
            </p:cNvSpPr>
            <p:nvPr/>
          </p:nvSpPr>
          <p:spPr bwMode="gray">
            <a:xfrm>
              <a:off x="1299" y="2478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86" name="Oval 50"/>
            <p:cNvSpPr>
              <a:spLocks noChangeArrowheads="1"/>
            </p:cNvSpPr>
            <p:nvPr/>
          </p:nvSpPr>
          <p:spPr bwMode="gray">
            <a:xfrm>
              <a:off x="1299" y="2479"/>
              <a:ext cx="33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465" name="Oval 51"/>
            <p:cNvSpPr>
              <a:spLocks noChangeArrowheads="1"/>
            </p:cNvSpPr>
            <p:nvPr/>
          </p:nvSpPr>
          <p:spPr bwMode="gray">
            <a:xfrm>
              <a:off x="1317" y="2479"/>
              <a:ext cx="300" cy="3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6" name="Oval 52"/>
            <p:cNvSpPr>
              <a:spLocks noChangeArrowheads="1"/>
            </p:cNvSpPr>
            <p:nvPr/>
          </p:nvSpPr>
          <p:spPr bwMode="gray">
            <a:xfrm>
              <a:off x="1322" y="2484"/>
              <a:ext cx="291" cy="291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7" name="Oval 53"/>
            <p:cNvSpPr>
              <a:spLocks noChangeArrowheads="1"/>
            </p:cNvSpPr>
            <p:nvPr/>
          </p:nvSpPr>
          <p:spPr bwMode="gray">
            <a:xfrm>
              <a:off x="1326" y="2486"/>
              <a:ext cx="283" cy="2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8" name="Oval 54"/>
            <p:cNvSpPr>
              <a:spLocks noChangeArrowheads="1"/>
            </p:cNvSpPr>
            <p:nvPr/>
          </p:nvSpPr>
          <p:spPr bwMode="gray">
            <a:xfrm>
              <a:off x="1329" y="2488"/>
              <a:ext cx="270" cy="26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9" name="Oval 55"/>
            <p:cNvSpPr>
              <a:spLocks noChangeArrowheads="1"/>
            </p:cNvSpPr>
            <p:nvPr/>
          </p:nvSpPr>
          <p:spPr bwMode="gray">
            <a:xfrm>
              <a:off x="1344" y="2496"/>
              <a:ext cx="240" cy="21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6" name="Text Box 56"/>
          <p:cNvSpPr txBox="1">
            <a:spLocks noChangeArrowheads="1"/>
          </p:cNvSpPr>
          <p:nvPr/>
        </p:nvSpPr>
        <p:spPr bwMode="gray">
          <a:xfrm>
            <a:off x="1500188" y="3000375"/>
            <a:ext cx="571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347" name="Line 23"/>
          <p:cNvSpPr>
            <a:spLocks noChangeShapeType="1"/>
          </p:cNvSpPr>
          <p:nvPr/>
        </p:nvSpPr>
        <p:spPr bwMode="auto">
          <a:xfrm>
            <a:off x="2071688" y="2500313"/>
            <a:ext cx="5068887" cy="666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8" name="Text Box 69"/>
          <p:cNvSpPr txBox="1">
            <a:spLocks noChangeArrowheads="1"/>
          </p:cNvSpPr>
          <p:nvPr/>
        </p:nvSpPr>
        <p:spPr bwMode="gray">
          <a:xfrm>
            <a:off x="1579563" y="385762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349" name="矩形 57"/>
          <p:cNvSpPr>
            <a:spLocks noChangeArrowheads="1"/>
          </p:cNvSpPr>
          <p:nvPr/>
        </p:nvSpPr>
        <p:spPr bwMode="auto">
          <a:xfrm>
            <a:off x="2071713" y="1714488"/>
            <a:ext cx="61436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Connotations of "One Belt and One Road" Strategy</a:t>
            </a:r>
          </a:p>
        </p:txBody>
      </p:sp>
      <p:sp>
        <p:nvSpPr>
          <p:cNvPr id="44" name="圆角矩形 43"/>
          <p:cNvSpPr/>
          <p:nvPr/>
        </p:nvSpPr>
        <p:spPr bwMode="auto">
          <a:xfrm>
            <a:off x="611560" y="6165304"/>
            <a:ext cx="7056784" cy="476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51" name="Group 140"/>
          <p:cNvGrpSpPr>
            <a:grpSpLocks/>
          </p:cNvGrpSpPr>
          <p:nvPr/>
        </p:nvGrpSpPr>
        <p:grpSpPr bwMode="auto">
          <a:xfrm>
            <a:off x="1214438" y="4786313"/>
            <a:ext cx="7551737" cy="1427162"/>
            <a:chOff x="664" y="1951"/>
            <a:chExt cx="4308" cy="2120"/>
          </a:xfrm>
        </p:grpSpPr>
        <p:sp>
          <p:nvSpPr>
            <p:cNvPr id="14353" name="Freeform 141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Freeform 248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Freeform 142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Freeform 143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Freeform 144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Freeform 145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Freeform 146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Freeform 147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Freeform 148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Freeform 150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Freeform 151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Freeform 152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Freeform 153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Freeform 154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155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156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Freeform 157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158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Freeform 159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Freeform 160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161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162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163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Freeform 164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165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Freeform 166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167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Freeform 168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Freeform 169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170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Freeform 171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Freeform 172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173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Freeform 174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Freeform 175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8" name="Freeform 176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Freeform 177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Freeform 178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Freeform 179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Freeform 180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3" name="Freeform 181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4" name="Freeform 182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5" name="Freeform 183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6" name="Freeform 184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Freeform 185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8" name="Freeform 186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Freeform 187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Freeform 188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1" name="Freeform 189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Freeform 190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3" name="Freeform 191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4" name="Freeform 192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5" name="Freeform 193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6" name="Freeform 194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7" name="Freeform 195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8" name="Freeform 196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9" name="Freeform 197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0" name="Freeform 198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1" name="Freeform 199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Freeform 200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3" name="Freeform 201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4" name="Freeform 202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5" name="Freeform 203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6" name="Freeform 204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7" name="Freeform 205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8" name="Freeform 206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9" name="Freeform 207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0" name="Freeform 208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1" name="Freeform 209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2" name="Freeform 210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3" name="Freeform 211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4" name="Freeform 212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5" name="Freeform 213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6" name="Freeform 214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7" name="Freeform 215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8" name="Freeform 216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Freeform 217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0" name="Freeform 218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1" name="Freeform 219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2" name="Freeform 220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3" name="Freeform 221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4" name="Freeform 222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5" name="Freeform 223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6" name="Freeform 224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7" name="Freeform 225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8" name="Freeform 226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9" name="Freeform 227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" name="Freeform 228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1" name="Freeform 229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2" name="Freeform 230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3" name="Freeform 231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4" name="Freeform 232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5" name="Freeform 233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Freeform 234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7" name="Freeform 235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8" name="Freeform 236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9" name="Freeform 237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0" name="Freeform 238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1" name="Freeform 239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2" name="Freeform 240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3" name="Freeform 241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4" name="Freeform 242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5" name="Freeform 243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6" name="Freeform 244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7" name="Freeform 245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8" name="Freeform 246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9" name="Freeform 247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6350">
              <a:noFill/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2143147" y="2714620"/>
            <a:ext cx="55721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Overlook on Economic Impacts of "One Belt and One Road" Strategy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76672"/>
            <a:ext cx="7673975" cy="1143000"/>
          </a:xfrm>
        </p:spPr>
        <p:txBody>
          <a:bodyPr/>
          <a:lstStyle/>
          <a:p>
            <a:r>
              <a:rPr lang="en-US" altLang="zh-CN" sz="2000" dirty="0" smtClean="0">
                <a:ea typeface="宋体" charset="-122"/>
              </a:rPr>
              <a:t>The economic development of the Silk Road region has made more obvious contributions to the global growth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9388" y="1916113"/>
          <a:ext cx="4033837" cy="4502150"/>
        </p:xfrm>
        <a:graphic>
          <a:graphicData uri="http://schemas.openxmlformats.org/presentationml/2006/ole">
            <p:oleObj spid="_x0000_s3074" name="图表" r:id="rId4" imgW="5514892" imgH="5295827" progId="MSGraph.Chart.8">
              <p:embed followColorScheme="full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84663" y="1989138"/>
          <a:ext cx="3970337" cy="4429125"/>
        </p:xfrm>
        <a:graphic>
          <a:graphicData uri="http://schemas.openxmlformats.org/presentationml/2006/ole">
            <p:oleObj spid="_x0000_s3075" name="图表" r:id="rId5" imgW="5514892" imgH="5295827" progId="MSGraph.Chart.8">
              <p:embed followColorScheme="full"/>
            </p:oleObj>
          </a:graphicData>
        </a:graphic>
      </p:graphicFrame>
      <p:sp>
        <p:nvSpPr>
          <p:cNvPr id="5" name="圆角矩形 4"/>
          <p:cNvSpPr/>
          <p:nvPr/>
        </p:nvSpPr>
        <p:spPr bwMode="auto">
          <a:xfrm>
            <a:off x="323528" y="6381328"/>
            <a:ext cx="8064896" cy="4766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04664"/>
            <a:ext cx="8135937" cy="1143000"/>
          </a:xfrm>
        </p:spPr>
        <p:txBody>
          <a:bodyPr/>
          <a:lstStyle/>
          <a:p>
            <a:r>
              <a:rPr lang="en-US" altLang="zh-CN" sz="2400" dirty="0" smtClean="0">
                <a:ea typeface="宋体" charset="-122"/>
              </a:rPr>
              <a:t>The economic growth of the Silk Road region is highly dependent on cross-border trade and investment growth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69900" y="1989138"/>
          <a:ext cx="3970338" cy="4429125"/>
        </p:xfrm>
        <a:graphic>
          <a:graphicData uri="http://schemas.openxmlformats.org/presentationml/2006/ole">
            <p:oleObj spid="_x0000_s4098" name="图表" r:id="rId4" imgW="5514892" imgH="5295827" progId="MSGraph.Chart.8">
              <p:embed followColorScheme="full"/>
            </p:oleObj>
          </a:graphicData>
        </a:graphic>
      </p:graphicFrame>
      <p:sp>
        <p:nvSpPr>
          <p:cNvPr id="5" name="圆角矩形 4"/>
          <p:cNvSpPr/>
          <p:nvPr/>
        </p:nvSpPr>
        <p:spPr bwMode="auto">
          <a:xfrm>
            <a:off x="395536" y="6453336"/>
            <a:ext cx="7848872" cy="4046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788024" y="1916832"/>
          <a:ext cx="3970338" cy="4645025"/>
        </p:xfrm>
        <a:graphic>
          <a:graphicData uri="http://schemas.openxmlformats.org/presentationml/2006/ole">
            <p:oleObj spid="_x0000_s4099" name="图表" r:id="rId5" imgW="5514892" imgH="5286379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04664"/>
            <a:ext cx="8208963" cy="1143000"/>
          </a:xfrm>
        </p:spPr>
        <p:txBody>
          <a:bodyPr/>
          <a:lstStyle/>
          <a:p>
            <a:r>
              <a:rPr lang="en-US" altLang="zh-CN" sz="2400" dirty="0" smtClean="0">
                <a:ea typeface="宋体" charset="-122"/>
              </a:rPr>
              <a:t>Silk Road region is one of the regions enjoying the fastest growth in global trade and cross-border investment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251520" y="6381328"/>
            <a:ext cx="7560840" cy="4766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altLang="zh-CN" b="1" dirty="0">
                <a:solidFill>
                  <a:srgbClr val="FF0000"/>
                </a:solidFill>
              </a:rPr>
              <a:t>DRC  Research Department of Foreign Economic </a:t>
            </a:r>
            <a:r>
              <a:rPr lang="en-US" altLang="zh-CN" b="1" dirty="0" smtClean="0">
                <a:solidFill>
                  <a:srgbClr val="FF0000"/>
                </a:solidFill>
              </a:rPr>
              <a:t>Relations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68313" y="1951038"/>
          <a:ext cx="4033837" cy="4502150"/>
        </p:xfrm>
        <a:graphic>
          <a:graphicData uri="http://schemas.openxmlformats.org/presentationml/2006/ole">
            <p:oleObj spid="_x0000_s5122" name="图表" r:id="rId4" imgW="5534058" imgH="5276932" progId="MSGraph.Chart.8">
              <p:embed followColorScheme="full"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4283075" y="1989138"/>
          <a:ext cx="4033838" cy="4502150"/>
        </p:xfrm>
        <a:graphic>
          <a:graphicData uri="http://schemas.openxmlformats.org/presentationml/2006/ole">
            <p:oleObj spid="_x0000_s5123" name="图表" r:id="rId5" imgW="5534058" imgH="5295827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13463</TotalTime>
  <Words>1406</Words>
  <Application>Microsoft Office PowerPoint</Application>
  <PresentationFormat>全屏显示(4:3)</PresentationFormat>
  <Paragraphs>286</Paragraphs>
  <Slides>30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Pixel</vt:lpstr>
      <vt:lpstr>图表</vt:lpstr>
      <vt:lpstr>幻灯片 1</vt:lpstr>
      <vt:lpstr>Contents</vt:lpstr>
      <vt:lpstr>China has become a great power in the world</vt:lpstr>
      <vt:lpstr>China issued the Vision and Actions on Jointly Building Silk Road Economic Belt and 21st-Century Maritime Silk Road </vt:lpstr>
      <vt:lpstr>The Silk Road region has playing an increasingly important role in the global economy   </vt:lpstr>
      <vt:lpstr>Contents</vt:lpstr>
      <vt:lpstr>The economic development of the Silk Road region has made more obvious contributions to the global growth</vt:lpstr>
      <vt:lpstr>The economic growth of the Silk Road region is highly dependent on cross-border trade and investment growth</vt:lpstr>
      <vt:lpstr>Silk Road region is one of the regions enjoying the fastest growth in global trade and cross-border investment</vt:lpstr>
      <vt:lpstr>Regions along “One Belt and One Road” boast huge development space</vt:lpstr>
      <vt:lpstr>Countries along the Silk Road are important trade and investment partners of China</vt:lpstr>
      <vt:lpstr>幻灯片 12</vt:lpstr>
      <vt:lpstr>Industries benefiting most from “One Belt and One Road” Initiative</vt:lpstr>
      <vt:lpstr>Factors restricting trade and investment cooperation of “One Belt and One Road”</vt:lpstr>
      <vt:lpstr>Contents</vt:lpstr>
      <vt:lpstr>Three opportunities for China in “One Belt and One Road” Initiative</vt:lpstr>
      <vt:lpstr>幻灯片 17</vt:lpstr>
      <vt:lpstr>Reform in administration policy  for “going global” is extremely urgent</vt:lpstr>
      <vt:lpstr>Key measures to promote “One Belt and One Road” Initiative</vt:lpstr>
      <vt:lpstr>幻灯片 20</vt:lpstr>
      <vt:lpstr>Focuses of domestic section</vt:lpstr>
      <vt:lpstr>Construct an international corridor connecting East, Middle and West China 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drc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中国汽车增长潜力 （2011－）</dc:title>
  <dc:creator>wangqing</dc:creator>
  <cp:lastModifiedBy>lx</cp:lastModifiedBy>
  <cp:revision>817</cp:revision>
  <dcterms:created xsi:type="dcterms:W3CDTF">2011-06-01T14:56:06Z</dcterms:created>
  <dcterms:modified xsi:type="dcterms:W3CDTF">2015-05-28T01:47:34Z</dcterms:modified>
</cp:coreProperties>
</file>