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handoutMasterIdLst>
    <p:handoutMasterId r:id="rId14"/>
  </p:handoutMasterIdLst>
  <p:sldIdLst>
    <p:sldId id="256" r:id="rId2"/>
    <p:sldId id="280" r:id="rId3"/>
    <p:sldId id="293" r:id="rId4"/>
    <p:sldId id="281" r:id="rId5"/>
    <p:sldId id="282" r:id="rId6"/>
    <p:sldId id="285" r:id="rId7"/>
    <p:sldId id="287" r:id="rId8"/>
    <p:sldId id="288" r:id="rId9"/>
    <p:sldId id="294" r:id="rId10"/>
    <p:sldId id="289" r:id="rId11"/>
    <p:sldId id="291" r:id="rId12"/>
  </p:sldIdLst>
  <p:sldSz cx="9144000" cy="6858000" type="screen4x3"/>
  <p:notesSz cx="9928225" cy="6797675"/>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Times New Roman"/>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Times New Roman"/>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Times New Roman"/>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Times New Roman"/>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Times New Roman"/>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Times New Roman"/>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Times New Roman"/>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Times New Roman"/>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Times New Roman"/>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浅色样式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ED083AE6-46FA-4A59-8FB0-9F97EB10719F}" styleName="浅色样式 3 - 强调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409" autoAdjust="0"/>
  </p:normalViewPr>
  <p:slideViewPr>
    <p:cSldViewPr snapToGrid="0">
      <p:cViewPr varScale="1">
        <p:scale>
          <a:sx n="100" d="100"/>
          <a:sy n="100" d="100"/>
        </p:scale>
        <p:origin x="-660"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4302231" cy="339884"/>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5623697" y="0"/>
            <a:ext cx="4302231" cy="339884"/>
          </a:xfrm>
          <a:prstGeom prst="rect">
            <a:avLst/>
          </a:prstGeom>
        </p:spPr>
        <p:txBody>
          <a:bodyPr vert="horz" lIns="91440" tIns="45720" rIns="91440" bIns="45720" rtlCol="0"/>
          <a:lstStyle>
            <a:lvl1pPr algn="r">
              <a:defRPr sz="1200"/>
            </a:lvl1pPr>
          </a:lstStyle>
          <a:p>
            <a:fld id="{C500A486-3FC8-4CE8-903D-BD6AA2FA0F1E}" type="datetimeFigureOut">
              <a:rPr lang="zh-CN" altLang="en-US" smtClean="0"/>
              <a:pPr/>
              <a:t>2018/3/23</a:t>
            </a:fld>
            <a:endParaRPr lang="zh-CN" altLang="en-US"/>
          </a:p>
        </p:txBody>
      </p:sp>
      <p:sp>
        <p:nvSpPr>
          <p:cNvPr id="4" name="页脚占位符 3"/>
          <p:cNvSpPr>
            <a:spLocks noGrp="1"/>
          </p:cNvSpPr>
          <p:nvPr>
            <p:ph type="ftr" sz="quarter" idx="2"/>
          </p:nvPr>
        </p:nvSpPr>
        <p:spPr>
          <a:xfrm>
            <a:off x="0" y="6456612"/>
            <a:ext cx="4302231" cy="339884"/>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5623697" y="6456612"/>
            <a:ext cx="4302231" cy="339884"/>
          </a:xfrm>
          <a:prstGeom prst="rect">
            <a:avLst/>
          </a:prstGeom>
        </p:spPr>
        <p:txBody>
          <a:bodyPr vert="horz" lIns="91440" tIns="45720" rIns="91440" bIns="45720" rtlCol="0" anchor="b"/>
          <a:lstStyle>
            <a:lvl1pPr algn="r">
              <a:defRPr sz="1200"/>
            </a:lvl1pPr>
          </a:lstStyle>
          <a:p>
            <a:fld id="{AD09DF03-C64F-4182-8C2C-C7F128124A88}" type="slidenum">
              <a:rPr lang="zh-CN" altLang="en-US" smtClean="0"/>
              <a:pPr/>
              <a:t>‹#›</a:t>
            </a:fld>
            <a:endParaRPr lang="zh-CN" altLang="en-US"/>
          </a:p>
        </p:txBody>
      </p:sp>
    </p:spTree>
    <p:extLst>
      <p:ext uri="{BB962C8B-B14F-4D97-AF65-F5344CB8AC3E}">
        <p14:creationId xmlns:p14="http://schemas.microsoft.com/office/powerpoint/2010/main" xmlns="" val="22811539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1" name="Shape 111"/>
          <p:cNvSpPr>
            <a:spLocks noGrp="1" noRot="1" noChangeAspect="1"/>
          </p:cNvSpPr>
          <p:nvPr>
            <p:ph type="sldImg"/>
          </p:nvPr>
        </p:nvSpPr>
        <p:spPr>
          <a:xfrm>
            <a:off x="3263900" y="509588"/>
            <a:ext cx="3400425" cy="2549525"/>
          </a:xfrm>
          <a:prstGeom prst="rect">
            <a:avLst/>
          </a:prstGeom>
        </p:spPr>
        <p:txBody>
          <a:bodyPr/>
          <a:lstStyle/>
          <a:p>
            <a:endParaRPr/>
          </a:p>
        </p:txBody>
      </p:sp>
      <p:sp>
        <p:nvSpPr>
          <p:cNvPr id="112" name="Shape 112"/>
          <p:cNvSpPr>
            <a:spLocks noGrp="1"/>
          </p:cNvSpPr>
          <p:nvPr>
            <p:ph type="body" sz="quarter" idx="1"/>
          </p:nvPr>
        </p:nvSpPr>
        <p:spPr>
          <a:xfrm>
            <a:off x="1323764" y="3228895"/>
            <a:ext cx="7280698" cy="3058954"/>
          </a:xfrm>
          <a:prstGeom prst="rect">
            <a:avLst/>
          </a:prstGeom>
        </p:spPr>
        <p:txBody>
          <a:bodyPr/>
          <a:lstStyle/>
          <a:p>
            <a:endParaRPr/>
          </a:p>
        </p:txBody>
      </p:sp>
    </p:spTree>
    <p:extLst>
      <p:ext uri="{BB962C8B-B14F-4D97-AF65-F5344CB8AC3E}">
        <p14:creationId xmlns:p14="http://schemas.microsoft.com/office/powerpoint/2010/main" xmlns="" val="1768322165"/>
      </p:ext>
    </p:extLst>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Times New Roman"/>
      </a:defRPr>
    </a:lvl1pPr>
    <a:lvl2pPr indent="228600" latinLnBrk="0">
      <a:spcBef>
        <a:spcPts val="400"/>
      </a:spcBef>
      <a:defRPr sz="1200">
        <a:latin typeface="+mn-lt"/>
        <a:ea typeface="+mn-ea"/>
        <a:cs typeface="+mn-cs"/>
        <a:sym typeface="Times New Roman"/>
      </a:defRPr>
    </a:lvl2pPr>
    <a:lvl3pPr indent="457200" latinLnBrk="0">
      <a:spcBef>
        <a:spcPts val="400"/>
      </a:spcBef>
      <a:defRPr sz="1200">
        <a:latin typeface="+mn-lt"/>
        <a:ea typeface="+mn-ea"/>
        <a:cs typeface="+mn-cs"/>
        <a:sym typeface="Times New Roman"/>
      </a:defRPr>
    </a:lvl3pPr>
    <a:lvl4pPr indent="685800" latinLnBrk="0">
      <a:spcBef>
        <a:spcPts val="400"/>
      </a:spcBef>
      <a:defRPr sz="1200">
        <a:latin typeface="+mn-lt"/>
        <a:ea typeface="+mn-ea"/>
        <a:cs typeface="+mn-cs"/>
        <a:sym typeface="Times New Roman"/>
      </a:defRPr>
    </a:lvl4pPr>
    <a:lvl5pPr indent="914400" latinLnBrk="0">
      <a:spcBef>
        <a:spcPts val="400"/>
      </a:spcBef>
      <a:defRPr sz="1200">
        <a:latin typeface="+mn-lt"/>
        <a:ea typeface="+mn-ea"/>
        <a:cs typeface="+mn-cs"/>
        <a:sym typeface="Times New Roman"/>
      </a:defRPr>
    </a:lvl5pPr>
    <a:lvl6pPr indent="1143000" latinLnBrk="0">
      <a:spcBef>
        <a:spcPts val="400"/>
      </a:spcBef>
      <a:defRPr sz="1200">
        <a:latin typeface="+mn-lt"/>
        <a:ea typeface="+mn-ea"/>
        <a:cs typeface="+mn-cs"/>
        <a:sym typeface="Times New Roman"/>
      </a:defRPr>
    </a:lvl6pPr>
    <a:lvl7pPr indent="1371600" latinLnBrk="0">
      <a:spcBef>
        <a:spcPts val="400"/>
      </a:spcBef>
      <a:defRPr sz="1200">
        <a:latin typeface="+mn-lt"/>
        <a:ea typeface="+mn-ea"/>
        <a:cs typeface="+mn-cs"/>
        <a:sym typeface="Times New Roman"/>
      </a:defRPr>
    </a:lvl7pPr>
    <a:lvl8pPr indent="1600200" latinLnBrk="0">
      <a:spcBef>
        <a:spcPts val="400"/>
      </a:spcBef>
      <a:defRPr sz="1200">
        <a:latin typeface="+mn-lt"/>
        <a:ea typeface="+mn-ea"/>
        <a:cs typeface="+mn-cs"/>
        <a:sym typeface="Times New Roman"/>
      </a:defRPr>
    </a:lvl8pPr>
    <a:lvl9pPr indent="1828800" latinLnBrk="0">
      <a:spcBef>
        <a:spcPts val="400"/>
      </a:spcBef>
      <a:defRPr sz="1200">
        <a:latin typeface="+mn-lt"/>
        <a:ea typeface="+mn-ea"/>
        <a:cs typeface="+mn-cs"/>
        <a:sym typeface="Times New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13" name="标题文本"/>
          <p:cNvSpPr>
            <a:spLocks noGrp="1"/>
          </p:cNvSpPr>
          <p:nvPr>
            <p:ph type="title"/>
          </p:nvPr>
        </p:nvSpPr>
        <p:spPr>
          <a:xfrm>
            <a:off x="685800" y="2130425"/>
            <a:ext cx="7772400" cy="1470025"/>
          </a:xfrm>
          <a:prstGeom prst="rect">
            <a:avLst/>
          </a:prstGeom>
        </p:spPr>
        <p:txBody>
          <a:bodyPr/>
          <a:lstStyle/>
          <a:p>
            <a:r>
              <a:t>标题文本</a:t>
            </a:r>
          </a:p>
        </p:txBody>
      </p:sp>
      <p:sp>
        <p:nvSpPr>
          <p:cNvPr id="14" name="正文级别 1…"/>
          <p:cNvSpPr>
            <a:spLocks noGrp="1"/>
          </p:cNvSpPr>
          <p:nvPr>
            <p:ph type="body" sz="quarter" idx="1"/>
          </p:nvPr>
        </p:nvSpPr>
        <p:spPr>
          <a:xfrm>
            <a:off x="1371600" y="3886200"/>
            <a:ext cx="6400800" cy="1752600"/>
          </a:xfrm>
          <a:prstGeom prst="rect">
            <a:avLst/>
          </a:prstGeom>
        </p:spPr>
        <p:txBody>
          <a:bodyPr/>
          <a:lstStyle>
            <a:lvl1pPr marL="0" indent="0" algn="ctr">
              <a:buSzTx/>
              <a:buNone/>
            </a:lvl1pPr>
            <a:lvl2pPr marL="0" indent="457200" algn="ctr">
              <a:buSzTx/>
              <a:buNone/>
            </a:lvl2pPr>
            <a:lvl3pPr marL="0" indent="914400" algn="ctr">
              <a:buSzTx/>
              <a:buNone/>
            </a:lvl3pPr>
            <a:lvl4pPr marL="0" indent="1371600" algn="ctr">
              <a:buSzTx/>
              <a:buNone/>
            </a:lvl4pPr>
            <a:lvl5pPr marL="0" indent="1828800" algn="ctr">
              <a:buSzTx/>
              <a:buNone/>
            </a:lvl5pPr>
          </a:lstStyle>
          <a:p>
            <a:r>
              <a:t>正文级别 1</a:t>
            </a:r>
          </a:p>
          <a:p>
            <a:pPr lvl="1"/>
            <a:r>
              <a:t>正文级别 2</a:t>
            </a:r>
          </a:p>
          <a:p>
            <a:pPr lvl="2"/>
            <a:r>
              <a:t>正文级别 3</a:t>
            </a:r>
          </a:p>
          <a:p>
            <a:pPr lvl="3"/>
            <a:r>
              <a:t>正文级别 4</a:t>
            </a:r>
          </a:p>
          <a:p>
            <a:pPr lvl="4"/>
            <a:r>
              <a:t>正文级别 5</a:t>
            </a:r>
          </a:p>
        </p:txBody>
      </p:sp>
      <p:sp>
        <p:nvSpPr>
          <p:cNvPr id="15" name="幻灯片编号"/>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标题和竖排文字">
    <p:spTree>
      <p:nvGrpSpPr>
        <p:cNvPr id="1" name=""/>
        <p:cNvGrpSpPr/>
        <p:nvPr/>
      </p:nvGrpSpPr>
      <p:grpSpPr>
        <a:xfrm>
          <a:off x="0" y="0"/>
          <a:ext cx="0" cy="0"/>
          <a:chOff x="0" y="0"/>
          <a:chExt cx="0" cy="0"/>
        </a:xfrm>
      </p:grpSpPr>
      <p:sp>
        <p:nvSpPr>
          <p:cNvPr id="94" name="标题文本"/>
          <p:cNvSpPr>
            <a:spLocks noGrp="1"/>
          </p:cNvSpPr>
          <p:nvPr>
            <p:ph type="title"/>
          </p:nvPr>
        </p:nvSpPr>
        <p:spPr>
          <a:prstGeom prst="rect">
            <a:avLst/>
          </a:prstGeom>
        </p:spPr>
        <p:txBody>
          <a:bodyPr/>
          <a:lstStyle/>
          <a:p>
            <a:r>
              <a:t>标题文本</a:t>
            </a:r>
          </a:p>
        </p:txBody>
      </p:sp>
      <p:sp>
        <p:nvSpPr>
          <p:cNvPr id="95" name="正文级别 1…"/>
          <p:cNvSpPr>
            <a:spLocks noGrp="1"/>
          </p:cNvSpPr>
          <p:nvPr>
            <p:ph type="body" idx="1"/>
          </p:nvPr>
        </p:nvSpPr>
        <p:spPr>
          <a:prstGeom prst="rect">
            <a:avLst/>
          </a:prstGeom>
        </p:spPr>
        <p:txBody>
          <a:bodyPr/>
          <a:lstStyle/>
          <a:p>
            <a:r>
              <a:t>正文级别 1</a:t>
            </a:r>
          </a:p>
          <a:p>
            <a:pPr lvl="1"/>
            <a:r>
              <a:t>正文级别 2</a:t>
            </a:r>
          </a:p>
          <a:p>
            <a:pPr lvl="2"/>
            <a:r>
              <a:t>正文级别 3</a:t>
            </a:r>
          </a:p>
          <a:p>
            <a:pPr lvl="3"/>
            <a:r>
              <a:t>正文级别 4</a:t>
            </a:r>
          </a:p>
          <a:p>
            <a:pPr lvl="4"/>
            <a:r>
              <a:t>正文级别 5</a:t>
            </a:r>
          </a:p>
        </p:txBody>
      </p:sp>
      <p:sp>
        <p:nvSpPr>
          <p:cNvPr id="96" name="幻灯片编号"/>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垂直排列标题与文本">
    <p:spTree>
      <p:nvGrpSpPr>
        <p:cNvPr id="1" name=""/>
        <p:cNvGrpSpPr/>
        <p:nvPr/>
      </p:nvGrpSpPr>
      <p:grpSpPr>
        <a:xfrm>
          <a:off x="0" y="0"/>
          <a:ext cx="0" cy="0"/>
          <a:chOff x="0" y="0"/>
          <a:chExt cx="0" cy="0"/>
        </a:xfrm>
      </p:grpSpPr>
      <p:sp>
        <p:nvSpPr>
          <p:cNvPr id="103" name="标题文本"/>
          <p:cNvSpPr>
            <a:spLocks noGrp="1"/>
          </p:cNvSpPr>
          <p:nvPr>
            <p:ph type="title"/>
          </p:nvPr>
        </p:nvSpPr>
        <p:spPr>
          <a:xfrm>
            <a:off x="6629400" y="274638"/>
            <a:ext cx="2057400" cy="5851526"/>
          </a:xfrm>
          <a:prstGeom prst="rect">
            <a:avLst/>
          </a:prstGeom>
        </p:spPr>
        <p:txBody>
          <a:bodyPr/>
          <a:lstStyle/>
          <a:p>
            <a:r>
              <a:t>标题文本</a:t>
            </a:r>
          </a:p>
        </p:txBody>
      </p:sp>
      <p:sp>
        <p:nvSpPr>
          <p:cNvPr id="104" name="正文级别 1…"/>
          <p:cNvSpPr>
            <a:spLocks noGrp="1"/>
          </p:cNvSpPr>
          <p:nvPr>
            <p:ph type="body" idx="1"/>
          </p:nvPr>
        </p:nvSpPr>
        <p:spPr>
          <a:xfrm>
            <a:off x="457200" y="274638"/>
            <a:ext cx="6019800" cy="5851526"/>
          </a:xfrm>
          <a:prstGeom prst="rect">
            <a:avLst/>
          </a:prstGeom>
        </p:spPr>
        <p:txBody>
          <a:bodyPr/>
          <a:lstStyle/>
          <a:p>
            <a:r>
              <a:t>正文级别 1</a:t>
            </a:r>
          </a:p>
          <a:p>
            <a:pPr lvl="1"/>
            <a:r>
              <a:t>正文级别 2</a:t>
            </a:r>
          </a:p>
          <a:p>
            <a:pPr lvl="2"/>
            <a:r>
              <a:t>正文级别 3</a:t>
            </a:r>
          </a:p>
          <a:p>
            <a:pPr lvl="3"/>
            <a:r>
              <a:t>正文级别 4</a:t>
            </a:r>
          </a:p>
          <a:p>
            <a:pPr lvl="4"/>
            <a:r>
              <a:t>正文级别 5</a:t>
            </a:r>
          </a:p>
        </p:txBody>
      </p:sp>
      <p:sp>
        <p:nvSpPr>
          <p:cNvPr id="105" name="幻灯片编号"/>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标题和内容">
    <p:spTree>
      <p:nvGrpSpPr>
        <p:cNvPr id="1" name=""/>
        <p:cNvGrpSpPr/>
        <p:nvPr/>
      </p:nvGrpSpPr>
      <p:grpSpPr>
        <a:xfrm>
          <a:off x="0" y="0"/>
          <a:ext cx="0" cy="0"/>
          <a:chOff x="0" y="0"/>
          <a:chExt cx="0" cy="0"/>
        </a:xfrm>
      </p:grpSpPr>
      <p:sp>
        <p:nvSpPr>
          <p:cNvPr id="22" name="标题文本"/>
          <p:cNvSpPr>
            <a:spLocks noGrp="1"/>
          </p:cNvSpPr>
          <p:nvPr>
            <p:ph type="title"/>
          </p:nvPr>
        </p:nvSpPr>
        <p:spPr>
          <a:prstGeom prst="rect">
            <a:avLst/>
          </a:prstGeom>
        </p:spPr>
        <p:txBody>
          <a:bodyPr/>
          <a:lstStyle/>
          <a:p>
            <a:r>
              <a:t>标题文本</a:t>
            </a:r>
          </a:p>
        </p:txBody>
      </p:sp>
      <p:sp>
        <p:nvSpPr>
          <p:cNvPr id="23" name="正文级别 1…"/>
          <p:cNvSpPr>
            <a:spLocks noGrp="1"/>
          </p:cNvSpPr>
          <p:nvPr>
            <p:ph type="body" idx="1"/>
          </p:nvPr>
        </p:nvSpPr>
        <p:spPr>
          <a:prstGeom prst="rect">
            <a:avLst/>
          </a:prstGeom>
        </p:spPr>
        <p:txBody>
          <a:bodyPr/>
          <a:lstStyle/>
          <a:p>
            <a:r>
              <a:t>正文级别 1</a:t>
            </a:r>
          </a:p>
          <a:p>
            <a:pPr lvl="1"/>
            <a:r>
              <a:t>正文级别 2</a:t>
            </a:r>
          </a:p>
          <a:p>
            <a:pPr lvl="2"/>
            <a:r>
              <a:t>正文级别 3</a:t>
            </a:r>
          </a:p>
          <a:p>
            <a:pPr lvl="3"/>
            <a:r>
              <a:t>正文级别 4</a:t>
            </a:r>
          </a:p>
          <a:p>
            <a:pPr lvl="4"/>
            <a:r>
              <a:t>正文级别 5</a:t>
            </a:r>
          </a:p>
        </p:txBody>
      </p:sp>
      <p:sp>
        <p:nvSpPr>
          <p:cNvPr id="24" name="幻灯片编号"/>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节标题">
    <p:spTree>
      <p:nvGrpSpPr>
        <p:cNvPr id="1" name=""/>
        <p:cNvGrpSpPr/>
        <p:nvPr/>
      </p:nvGrpSpPr>
      <p:grpSpPr>
        <a:xfrm>
          <a:off x="0" y="0"/>
          <a:ext cx="0" cy="0"/>
          <a:chOff x="0" y="0"/>
          <a:chExt cx="0" cy="0"/>
        </a:xfrm>
      </p:grpSpPr>
      <p:sp>
        <p:nvSpPr>
          <p:cNvPr id="31" name="标题文本"/>
          <p:cNvSpPr>
            <a:spLocks noGrp="1"/>
          </p:cNvSpPr>
          <p:nvPr>
            <p:ph type="title"/>
          </p:nvPr>
        </p:nvSpPr>
        <p:spPr>
          <a:xfrm>
            <a:off x="722312" y="4406900"/>
            <a:ext cx="7772401" cy="1362075"/>
          </a:xfrm>
          <a:prstGeom prst="rect">
            <a:avLst/>
          </a:prstGeom>
        </p:spPr>
        <p:txBody>
          <a:bodyPr/>
          <a:lstStyle>
            <a:lvl1pPr algn="l">
              <a:defRPr sz="4000" b="1" cap="all"/>
            </a:lvl1pPr>
          </a:lstStyle>
          <a:p>
            <a:r>
              <a:t>标题文本</a:t>
            </a:r>
          </a:p>
        </p:txBody>
      </p:sp>
      <p:sp>
        <p:nvSpPr>
          <p:cNvPr id="32" name="正文级别 1…"/>
          <p:cNvSpPr>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None/>
              <a:defRPr sz="2000"/>
            </a:lvl1pPr>
            <a:lvl2pPr marL="0" indent="457200">
              <a:spcBef>
                <a:spcPts val="400"/>
              </a:spcBef>
              <a:buSzTx/>
              <a:buNone/>
              <a:defRPr sz="2000"/>
            </a:lvl2pPr>
            <a:lvl3pPr marL="0" indent="914400">
              <a:spcBef>
                <a:spcPts val="400"/>
              </a:spcBef>
              <a:buSzTx/>
              <a:buNone/>
              <a:defRPr sz="2000"/>
            </a:lvl3pPr>
            <a:lvl4pPr marL="0" indent="1371600">
              <a:spcBef>
                <a:spcPts val="400"/>
              </a:spcBef>
              <a:buSzTx/>
              <a:buNone/>
              <a:defRPr sz="2000"/>
            </a:lvl4pPr>
            <a:lvl5pPr marL="0" indent="1828800">
              <a:spcBef>
                <a:spcPts val="400"/>
              </a:spcBef>
              <a:buSzTx/>
              <a:buNone/>
              <a:defRPr sz="2000"/>
            </a:lvl5pPr>
          </a:lstStyle>
          <a:p>
            <a:r>
              <a:t>正文级别 1</a:t>
            </a:r>
          </a:p>
          <a:p>
            <a:pPr lvl="1"/>
            <a:r>
              <a:t>正文级别 2</a:t>
            </a:r>
          </a:p>
          <a:p>
            <a:pPr lvl="2"/>
            <a:r>
              <a:t>正文级别 3</a:t>
            </a:r>
          </a:p>
          <a:p>
            <a:pPr lvl="3"/>
            <a:r>
              <a:t>正文级别 4</a:t>
            </a:r>
          </a:p>
          <a:p>
            <a:pPr lvl="4"/>
            <a:r>
              <a:t>正文级别 5</a:t>
            </a:r>
          </a:p>
        </p:txBody>
      </p:sp>
      <p:sp>
        <p:nvSpPr>
          <p:cNvPr id="33" name="幻灯片编号"/>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两栏内容">
    <p:spTree>
      <p:nvGrpSpPr>
        <p:cNvPr id="1" name=""/>
        <p:cNvGrpSpPr/>
        <p:nvPr/>
      </p:nvGrpSpPr>
      <p:grpSpPr>
        <a:xfrm>
          <a:off x="0" y="0"/>
          <a:ext cx="0" cy="0"/>
          <a:chOff x="0" y="0"/>
          <a:chExt cx="0" cy="0"/>
        </a:xfrm>
      </p:grpSpPr>
      <p:sp>
        <p:nvSpPr>
          <p:cNvPr id="40" name="标题文本"/>
          <p:cNvSpPr>
            <a:spLocks noGrp="1"/>
          </p:cNvSpPr>
          <p:nvPr>
            <p:ph type="title"/>
          </p:nvPr>
        </p:nvSpPr>
        <p:spPr>
          <a:prstGeom prst="rect">
            <a:avLst/>
          </a:prstGeom>
        </p:spPr>
        <p:txBody>
          <a:bodyPr/>
          <a:lstStyle/>
          <a:p>
            <a:r>
              <a:t>标题文本</a:t>
            </a:r>
          </a:p>
        </p:txBody>
      </p:sp>
      <p:sp>
        <p:nvSpPr>
          <p:cNvPr id="41" name="正文级别 1…"/>
          <p:cNvSpPr>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正文级别 1</a:t>
            </a:r>
          </a:p>
          <a:p>
            <a:pPr lvl="1"/>
            <a:r>
              <a:t>正文级别 2</a:t>
            </a:r>
          </a:p>
          <a:p>
            <a:pPr lvl="2"/>
            <a:r>
              <a:t>正文级别 3</a:t>
            </a:r>
          </a:p>
          <a:p>
            <a:pPr lvl="3"/>
            <a:r>
              <a:t>正文级别 4</a:t>
            </a:r>
          </a:p>
          <a:p>
            <a:pPr lvl="4"/>
            <a:r>
              <a:t>正文级别 5</a:t>
            </a:r>
          </a:p>
        </p:txBody>
      </p:sp>
      <p:sp>
        <p:nvSpPr>
          <p:cNvPr id="42" name="幻灯片编号"/>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比较">
    <p:spTree>
      <p:nvGrpSpPr>
        <p:cNvPr id="1" name=""/>
        <p:cNvGrpSpPr/>
        <p:nvPr/>
      </p:nvGrpSpPr>
      <p:grpSpPr>
        <a:xfrm>
          <a:off x="0" y="0"/>
          <a:ext cx="0" cy="0"/>
          <a:chOff x="0" y="0"/>
          <a:chExt cx="0" cy="0"/>
        </a:xfrm>
      </p:grpSpPr>
      <p:sp>
        <p:nvSpPr>
          <p:cNvPr id="49" name="标题文本"/>
          <p:cNvSpPr>
            <a:spLocks noGrp="1"/>
          </p:cNvSpPr>
          <p:nvPr>
            <p:ph type="title"/>
          </p:nvPr>
        </p:nvSpPr>
        <p:spPr>
          <a:prstGeom prst="rect">
            <a:avLst/>
          </a:prstGeom>
        </p:spPr>
        <p:txBody>
          <a:bodyPr/>
          <a:lstStyle/>
          <a:p>
            <a:r>
              <a:t>标题文本</a:t>
            </a:r>
          </a:p>
        </p:txBody>
      </p:sp>
      <p:sp>
        <p:nvSpPr>
          <p:cNvPr id="50" name="正文级别 1…"/>
          <p:cNvSpPr>
            <a:spLocks noGrp="1"/>
          </p:cNvSpPr>
          <p:nvPr>
            <p:ph type="body" sz="quarter" idx="1"/>
          </p:nvPr>
        </p:nvSpPr>
        <p:spPr>
          <a:xfrm>
            <a:off x="457200" y="1535112"/>
            <a:ext cx="4040188" cy="639763"/>
          </a:xfrm>
          <a:prstGeom prst="rect">
            <a:avLst/>
          </a:prstGeom>
        </p:spPr>
        <p:txBody>
          <a:bodyPr anchor="b"/>
          <a:lstStyle>
            <a:lvl1pPr marL="0" indent="0">
              <a:spcBef>
                <a:spcPts val="500"/>
              </a:spcBef>
              <a:buSzTx/>
              <a:buNone/>
              <a:defRPr sz="2400" b="1"/>
            </a:lvl1pPr>
            <a:lvl2pPr marL="0" indent="457200">
              <a:spcBef>
                <a:spcPts val="500"/>
              </a:spcBef>
              <a:buSzTx/>
              <a:buNone/>
              <a:defRPr sz="2400" b="1"/>
            </a:lvl2pPr>
            <a:lvl3pPr marL="0" indent="914400">
              <a:spcBef>
                <a:spcPts val="500"/>
              </a:spcBef>
              <a:buSzTx/>
              <a:buNone/>
              <a:defRPr sz="2400" b="1"/>
            </a:lvl3pPr>
            <a:lvl4pPr marL="0" indent="1371600">
              <a:spcBef>
                <a:spcPts val="500"/>
              </a:spcBef>
              <a:buSzTx/>
              <a:buNone/>
              <a:defRPr sz="2400" b="1"/>
            </a:lvl4pPr>
            <a:lvl5pPr marL="0" indent="1828800">
              <a:spcBef>
                <a:spcPts val="500"/>
              </a:spcBef>
              <a:buSzTx/>
              <a:buNone/>
              <a:defRPr sz="2400" b="1"/>
            </a:lvl5pPr>
          </a:lstStyle>
          <a:p>
            <a:r>
              <a:t>正文级别 1</a:t>
            </a:r>
          </a:p>
          <a:p>
            <a:pPr lvl="1"/>
            <a:r>
              <a:t>正文级别 2</a:t>
            </a:r>
          </a:p>
          <a:p>
            <a:pPr lvl="2"/>
            <a:r>
              <a:t>正文级别 3</a:t>
            </a:r>
          </a:p>
          <a:p>
            <a:pPr lvl="3"/>
            <a:r>
              <a:t>正文级别 4</a:t>
            </a:r>
          </a:p>
          <a:p>
            <a:pPr lvl="4"/>
            <a:r>
              <a:t>正文级别 5</a:t>
            </a:r>
          </a:p>
        </p:txBody>
      </p:sp>
      <p:sp>
        <p:nvSpPr>
          <p:cNvPr id="51" name="文本占位符 4"/>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None/>
              <a:defRPr sz="2400" b="1"/>
            </a:pPr>
            <a:endParaRPr/>
          </a:p>
        </p:txBody>
      </p:sp>
      <p:sp>
        <p:nvSpPr>
          <p:cNvPr id="52" name="幻灯片编号"/>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仅标题">
    <p:spTree>
      <p:nvGrpSpPr>
        <p:cNvPr id="1" name=""/>
        <p:cNvGrpSpPr/>
        <p:nvPr/>
      </p:nvGrpSpPr>
      <p:grpSpPr>
        <a:xfrm>
          <a:off x="0" y="0"/>
          <a:ext cx="0" cy="0"/>
          <a:chOff x="0" y="0"/>
          <a:chExt cx="0" cy="0"/>
        </a:xfrm>
      </p:grpSpPr>
      <p:sp>
        <p:nvSpPr>
          <p:cNvPr id="59" name="标题文本"/>
          <p:cNvSpPr>
            <a:spLocks noGrp="1"/>
          </p:cNvSpPr>
          <p:nvPr>
            <p:ph type="title"/>
          </p:nvPr>
        </p:nvSpPr>
        <p:spPr>
          <a:prstGeom prst="rect">
            <a:avLst/>
          </a:prstGeom>
        </p:spPr>
        <p:txBody>
          <a:bodyPr/>
          <a:lstStyle/>
          <a:p>
            <a:r>
              <a:t>标题文本</a:t>
            </a:r>
          </a:p>
        </p:txBody>
      </p:sp>
      <p:sp>
        <p:nvSpPr>
          <p:cNvPr id="60" name="幻灯片编号"/>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空白">
    <p:spTree>
      <p:nvGrpSpPr>
        <p:cNvPr id="1" name=""/>
        <p:cNvGrpSpPr/>
        <p:nvPr/>
      </p:nvGrpSpPr>
      <p:grpSpPr>
        <a:xfrm>
          <a:off x="0" y="0"/>
          <a:ext cx="0" cy="0"/>
          <a:chOff x="0" y="0"/>
          <a:chExt cx="0" cy="0"/>
        </a:xfrm>
      </p:grpSpPr>
      <p:sp>
        <p:nvSpPr>
          <p:cNvPr id="67" name="幻灯片编号"/>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内容与标题">
    <p:spTree>
      <p:nvGrpSpPr>
        <p:cNvPr id="1" name=""/>
        <p:cNvGrpSpPr/>
        <p:nvPr/>
      </p:nvGrpSpPr>
      <p:grpSpPr>
        <a:xfrm>
          <a:off x="0" y="0"/>
          <a:ext cx="0" cy="0"/>
          <a:chOff x="0" y="0"/>
          <a:chExt cx="0" cy="0"/>
        </a:xfrm>
      </p:grpSpPr>
      <p:sp>
        <p:nvSpPr>
          <p:cNvPr id="74" name="标题文本"/>
          <p:cNvSpPr>
            <a:spLocks noGrp="1"/>
          </p:cNvSpPr>
          <p:nvPr>
            <p:ph type="title"/>
          </p:nvPr>
        </p:nvSpPr>
        <p:spPr>
          <a:xfrm>
            <a:off x="457200" y="273050"/>
            <a:ext cx="3008314" cy="1162050"/>
          </a:xfrm>
          <a:prstGeom prst="rect">
            <a:avLst/>
          </a:prstGeom>
        </p:spPr>
        <p:txBody>
          <a:bodyPr anchor="b"/>
          <a:lstStyle>
            <a:lvl1pPr algn="l">
              <a:defRPr sz="2000" b="1"/>
            </a:lvl1pPr>
          </a:lstStyle>
          <a:p>
            <a:r>
              <a:t>标题文本</a:t>
            </a:r>
          </a:p>
        </p:txBody>
      </p:sp>
      <p:sp>
        <p:nvSpPr>
          <p:cNvPr id="75" name="正文级别 1…"/>
          <p:cNvSpPr>
            <a:spLocks noGrp="1"/>
          </p:cNvSpPr>
          <p:nvPr>
            <p:ph type="body" idx="1"/>
          </p:nvPr>
        </p:nvSpPr>
        <p:spPr>
          <a:xfrm>
            <a:off x="3575050" y="273050"/>
            <a:ext cx="5111750" cy="5853113"/>
          </a:xfrm>
          <a:prstGeom prst="rect">
            <a:avLst/>
          </a:prstGeom>
        </p:spPr>
        <p:txBody>
          <a:bodyPr/>
          <a:lstStyle/>
          <a:p>
            <a:r>
              <a:t>正文级别 1</a:t>
            </a:r>
          </a:p>
          <a:p>
            <a:pPr lvl="1"/>
            <a:r>
              <a:t>正文级别 2</a:t>
            </a:r>
          </a:p>
          <a:p>
            <a:pPr lvl="2"/>
            <a:r>
              <a:t>正文级别 3</a:t>
            </a:r>
          </a:p>
          <a:p>
            <a:pPr lvl="3"/>
            <a:r>
              <a:t>正文级别 4</a:t>
            </a:r>
          </a:p>
          <a:p>
            <a:pPr lvl="4"/>
            <a:r>
              <a:t>正文级别 5</a:t>
            </a:r>
          </a:p>
        </p:txBody>
      </p:sp>
      <p:sp>
        <p:nvSpPr>
          <p:cNvPr id="76" name="文本占位符 3"/>
          <p:cNvSpPr>
            <a:spLocks noGrp="1"/>
          </p:cNvSpPr>
          <p:nvPr>
            <p:ph type="body" sz="half" idx="13"/>
          </p:nvPr>
        </p:nvSpPr>
        <p:spPr>
          <a:xfrm>
            <a:off x="457199" y="1435100"/>
            <a:ext cx="3008315" cy="4691063"/>
          </a:xfrm>
          <a:prstGeom prst="rect">
            <a:avLst/>
          </a:prstGeom>
        </p:spPr>
        <p:txBody>
          <a:bodyPr/>
          <a:lstStyle/>
          <a:p>
            <a:pPr marL="0" indent="0">
              <a:spcBef>
                <a:spcPts val="300"/>
              </a:spcBef>
              <a:buSzTx/>
              <a:buNone/>
              <a:defRPr sz="1400"/>
            </a:pPr>
            <a:endParaRPr/>
          </a:p>
        </p:txBody>
      </p:sp>
      <p:sp>
        <p:nvSpPr>
          <p:cNvPr id="77" name="幻灯片编号"/>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图片与标题">
    <p:spTree>
      <p:nvGrpSpPr>
        <p:cNvPr id="1" name=""/>
        <p:cNvGrpSpPr/>
        <p:nvPr/>
      </p:nvGrpSpPr>
      <p:grpSpPr>
        <a:xfrm>
          <a:off x="0" y="0"/>
          <a:ext cx="0" cy="0"/>
          <a:chOff x="0" y="0"/>
          <a:chExt cx="0" cy="0"/>
        </a:xfrm>
      </p:grpSpPr>
      <p:sp>
        <p:nvSpPr>
          <p:cNvPr id="84" name="标题文本"/>
          <p:cNvSpPr>
            <a:spLocks noGrp="1"/>
          </p:cNvSpPr>
          <p:nvPr>
            <p:ph type="title"/>
          </p:nvPr>
        </p:nvSpPr>
        <p:spPr>
          <a:xfrm>
            <a:off x="1792288" y="4800600"/>
            <a:ext cx="5486401" cy="566738"/>
          </a:xfrm>
          <a:prstGeom prst="rect">
            <a:avLst/>
          </a:prstGeom>
        </p:spPr>
        <p:txBody>
          <a:bodyPr anchor="b"/>
          <a:lstStyle>
            <a:lvl1pPr algn="l">
              <a:defRPr sz="2000" b="1"/>
            </a:lvl1pPr>
          </a:lstStyle>
          <a:p>
            <a:r>
              <a:t>标题文本</a:t>
            </a:r>
          </a:p>
        </p:txBody>
      </p:sp>
      <p:sp>
        <p:nvSpPr>
          <p:cNvPr id="85" name="图片占位符 2"/>
          <p:cNvSpPr>
            <a:spLocks noGrp="1"/>
          </p:cNvSpPr>
          <p:nvPr>
            <p:ph type="pic" sz="half" idx="13"/>
          </p:nvPr>
        </p:nvSpPr>
        <p:spPr>
          <a:xfrm>
            <a:off x="1792288" y="612775"/>
            <a:ext cx="5486401" cy="4114800"/>
          </a:xfrm>
          <a:prstGeom prst="rect">
            <a:avLst/>
          </a:prstGeom>
        </p:spPr>
        <p:txBody>
          <a:bodyPr lIns="91439" rIns="91439">
            <a:noAutofit/>
          </a:bodyPr>
          <a:lstStyle/>
          <a:p>
            <a:endParaRPr/>
          </a:p>
        </p:txBody>
      </p:sp>
      <p:sp>
        <p:nvSpPr>
          <p:cNvPr id="86" name="正文级别 1…"/>
          <p:cNvSpPr>
            <a:spLocks noGrp="1"/>
          </p:cNvSpPr>
          <p:nvPr>
            <p:ph type="body" sz="quarter" idx="1"/>
          </p:nvPr>
        </p:nvSpPr>
        <p:spPr>
          <a:xfrm>
            <a:off x="1792288" y="5367337"/>
            <a:ext cx="5486401" cy="804863"/>
          </a:xfrm>
          <a:prstGeom prst="rect">
            <a:avLst/>
          </a:prstGeom>
        </p:spPr>
        <p:txBody>
          <a:bodyPr/>
          <a:lstStyle>
            <a:lvl1pPr marL="0" indent="0">
              <a:spcBef>
                <a:spcPts val="300"/>
              </a:spcBef>
              <a:buSzTx/>
              <a:buNone/>
              <a:defRPr sz="1400"/>
            </a:lvl1pPr>
            <a:lvl2pPr marL="0" indent="457200">
              <a:spcBef>
                <a:spcPts val="300"/>
              </a:spcBef>
              <a:buSzTx/>
              <a:buNone/>
              <a:defRPr sz="1400"/>
            </a:lvl2pPr>
            <a:lvl3pPr marL="0" indent="914400">
              <a:spcBef>
                <a:spcPts val="300"/>
              </a:spcBef>
              <a:buSzTx/>
              <a:buNone/>
              <a:defRPr sz="1400"/>
            </a:lvl3pPr>
            <a:lvl4pPr marL="0" indent="1371600">
              <a:spcBef>
                <a:spcPts val="300"/>
              </a:spcBef>
              <a:buSzTx/>
              <a:buNone/>
              <a:defRPr sz="1400"/>
            </a:lvl4pPr>
            <a:lvl5pPr marL="0" indent="1828800">
              <a:spcBef>
                <a:spcPts val="300"/>
              </a:spcBef>
              <a:buSzTx/>
              <a:buNone/>
              <a:defRPr sz="1400"/>
            </a:lvl5pPr>
          </a:lstStyle>
          <a:p>
            <a:r>
              <a:t>正文级别 1</a:t>
            </a:r>
          </a:p>
          <a:p>
            <a:pPr lvl="1"/>
            <a:r>
              <a:t>正文级别 2</a:t>
            </a:r>
          </a:p>
          <a:p>
            <a:pPr lvl="2"/>
            <a:r>
              <a:t>正文级别 3</a:t>
            </a:r>
          </a:p>
          <a:p>
            <a:pPr lvl="3"/>
            <a:r>
              <a:t>正文级别 4</a:t>
            </a:r>
          </a:p>
          <a:p>
            <a:pPr lvl="4"/>
            <a:r>
              <a:t>正文级别 5</a:t>
            </a:r>
          </a:p>
        </p:txBody>
      </p:sp>
      <p:sp>
        <p:nvSpPr>
          <p:cNvPr id="87" name="幻灯片编号"/>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pic>
        <p:nvPicPr>
          <p:cNvPr id="2" name="Picture 14" descr="Picture 14"/>
          <p:cNvPicPr>
            <a:picLocks noChangeAspect="1"/>
          </p:cNvPicPr>
          <p:nvPr/>
        </p:nvPicPr>
        <p:blipFill>
          <a:blip r:embed="rId13" cstate="print">
            <a:extLst/>
          </a:blip>
          <a:stretch>
            <a:fillRect/>
          </a:stretch>
        </p:blipFill>
        <p:spPr>
          <a:xfrm>
            <a:off x="0" y="0"/>
            <a:ext cx="9144000" cy="6858000"/>
          </a:xfrm>
          <a:prstGeom prst="rect">
            <a:avLst/>
          </a:prstGeom>
          <a:ln w="12700">
            <a:miter lim="400000"/>
          </a:ln>
        </p:spPr>
      </p:pic>
      <p:sp>
        <p:nvSpPr>
          <p:cNvPr id="3" name="Text Box 12"/>
          <p:cNvSpPr/>
          <p:nvPr/>
        </p:nvSpPr>
        <p:spPr>
          <a:xfrm>
            <a:off x="1828800" y="6324600"/>
            <a:ext cx="1828800" cy="25654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spcBef>
                <a:spcPts val="500"/>
              </a:spcBef>
              <a:defRPr sz="900">
                <a:solidFill>
                  <a:srgbClr val="333399"/>
                </a:solidFill>
                <a:latin typeface="Arial Black"/>
                <a:ea typeface="Arial Black"/>
                <a:cs typeface="Arial Black"/>
                <a:sym typeface="Arial Black"/>
              </a:defRPr>
            </a:lvl1pPr>
          </a:lstStyle>
          <a:p>
            <a:r>
              <a:t>L e a r n e d    R e p o r t</a:t>
            </a:r>
          </a:p>
        </p:txBody>
      </p:sp>
      <p:sp>
        <p:nvSpPr>
          <p:cNvPr id="4" name="标题文本"/>
          <p:cNvSpPr>
            <a:spLocks noGrp="1"/>
          </p:cNvSpPr>
          <p:nvPr>
            <p:ph type="title"/>
          </p:nvPr>
        </p:nvSpPr>
        <p:spPr>
          <a:xfrm>
            <a:off x="457200" y="274638"/>
            <a:ext cx="8229600" cy="1143001"/>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r>
              <a:t>标题文本</a:t>
            </a:r>
          </a:p>
        </p:txBody>
      </p:sp>
      <p:sp>
        <p:nvSpPr>
          <p:cNvPr id="5" name="正文级别 1…"/>
          <p:cNvSpPr>
            <a:spLocks noGrp="1"/>
          </p:cNvSpPr>
          <p:nvPr>
            <p:ph type="body" idx="1"/>
          </p:nvPr>
        </p:nvSpPr>
        <p:spPr>
          <a:xfrm>
            <a:off x="457200" y="1600200"/>
            <a:ext cx="8229600" cy="4525963"/>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r>
              <a:t>正文级别 1</a:t>
            </a:r>
          </a:p>
          <a:p>
            <a:pPr lvl="1"/>
            <a:r>
              <a:t>正文级别 2</a:t>
            </a:r>
          </a:p>
          <a:p>
            <a:pPr lvl="2"/>
            <a:r>
              <a:t>正文级别 3</a:t>
            </a:r>
          </a:p>
          <a:p>
            <a:pPr lvl="3"/>
            <a:r>
              <a:t>正文级别 4</a:t>
            </a:r>
          </a:p>
          <a:p>
            <a:pPr lvl="4"/>
            <a:r>
              <a:t>正文级别 5</a:t>
            </a:r>
          </a:p>
        </p:txBody>
      </p:sp>
      <p:sp>
        <p:nvSpPr>
          <p:cNvPr id="6" name="幻灯片编号"/>
          <p:cNvSpPr>
            <a:spLocks noGrp="1"/>
          </p:cNvSpPr>
          <p:nvPr>
            <p:ph type="sldNum" sz="quarter" idx="2"/>
          </p:nvPr>
        </p:nvSpPr>
        <p:spPr>
          <a:xfrm>
            <a:off x="4419600" y="6172200"/>
            <a:ext cx="2133600" cy="368301"/>
          </a:xfrm>
          <a:prstGeom prst="rect">
            <a:avLst/>
          </a:prstGeom>
          <a:ln w="12700">
            <a:miter lim="400000"/>
          </a:ln>
        </p:spPr>
        <p:txBody>
          <a:bodyPr wrap="none" lIns="45719" rIns="45719" anchor="ctr">
            <a:spAutoFit/>
          </a:bodyPr>
          <a:lstStyle>
            <a:lvl1pPr algn="r">
              <a:defRPr sz="1200">
                <a:latin typeface="宋体"/>
                <a:ea typeface="宋体"/>
                <a:cs typeface="宋体"/>
                <a:sym typeface="宋体"/>
              </a:defRPr>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Times New Roman"/>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Times New Roman"/>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Times New Roman"/>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Times New Roman"/>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Times New Roman"/>
        </a:defRPr>
      </a:lvl5pPr>
      <a:lvl6pPr marL="0" marR="0" indent="4572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Times New Roman"/>
        </a:defRPr>
      </a:lvl6pPr>
      <a:lvl7pPr marL="0" marR="0" indent="9144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Times New Roman"/>
        </a:defRPr>
      </a:lvl7pPr>
      <a:lvl8pPr marL="0" marR="0" indent="13716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Times New Roman"/>
        </a:defRPr>
      </a:lvl8pPr>
      <a:lvl9pPr marL="0" marR="0" indent="18288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Times New Roman"/>
        </a:defRPr>
      </a:lvl9pPr>
    </p:titleStyle>
    <p:bodyStyle>
      <a:lvl1pPr marL="342900" marR="0" indent="-3429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mn-lt"/>
          <a:ea typeface="+mn-ea"/>
          <a:cs typeface="+mn-cs"/>
          <a:sym typeface="Times New Roman"/>
        </a:defRPr>
      </a:lvl1pPr>
      <a:lvl2pPr marL="783771" marR="0" indent="-326571"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mn-lt"/>
          <a:ea typeface="+mn-ea"/>
          <a:cs typeface="+mn-cs"/>
          <a:sym typeface="Times New Roman"/>
        </a:defRPr>
      </a:lvl2pPr>
      <a:lvl3pPr marL="1219200" marR="0" indent="-3048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mn-lt"/>
          <a:ea typeface="+mn-ea"/>
          <a:cs typeface="+mn-cs"/>
          <a:sym typeface="Times New Roman"/>
        </a:defRPr>
      </a:lvl3pPr>
      <a:lvl4pPr marL="1737360" marR="0" indent="-36576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mn-lt"/>
          <a:ea typeface="+mn-ea"/>
          <a:cs typeface="+mn-cs"/>
          <a:sym typeface="Times New Roman"/>
        </a:defRPr>
      </a:lvl4pPr>
      <a:lvl5pPr marL="2194560" marR="0" indent="-36576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mn-lt"/>
          <a:ea typeface="+mn-ea"/>
          <a:cs typeface="+mn-cs"/>
          <a:sym typeface="Times New Roman"/>
        </a:defRPr>
      </a:lvl5pPr>
      <a:lvl6pPr marL="2651760" marR="0" indent="-36576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mn-lt"/>
          <a:ea typeface="+mn-ea"/>
          <a:cs typeface="+mn-cs"/>
          <a:sym typeface="Times New Roman"/>
        </a:defRPr>
      </a:lvl6pPr>
      <a:lvl7pPr marL="3108960" marR="0" indent="-36576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mn-lt"/>
          <a:ea typeface="+mn-ea"/>
          <a:cs typeface="+mn-cs"/>
          <a:sym typeface="Times New Roman"/>
        </a:defRPr>
      </a:lvl7pPr>
      <a:lvl8pPr marL="3566159" marR="0" indent="-365759"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mn-lt"/>
          <a:ea typeface="+mn-ea"/>
          <a:cs typeface="+mn-cs"/>
          <a:sym typeface="Times New Roman"/>
        </a:defRPr>
      </a:lvl8pPr>
      <a:lvl9pPr marL="4023359" marR="0" indent="-365759"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mn-lt"/>
          <a:ea typeface="+mn-ea"/>
          <a:cs typeface="+mn-cs"/>
          <a:sym typeface="Times New Roman"/>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宋体"/>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宋体"/>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宋体"/>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宋体"/>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宋体"/>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宋体"/>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宋体"/>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宋体"/>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宋体"/>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4" name="Picture 11" descr="Picture 11"/>
          <p:cNvPicPr>
            <a:picLocks noChangeAspect="1"/>
          </p:cNvPicPr>
          <p:nvPr/>
        </p:nvPicPr>
        <p:blipFill>
          <a:blip r:embed="rId2" cstate="print">
            <a:extLst/>
          </a:blip>
          <a:stretch>
            <a:fillRect/>
          </a:stretch>
        </p:blipFill>
        <p:spPr>
          <a:xfrm>
            <a:off x="0" y="-2278"/>
            <a:ext cx="9144000" cy="6858001"/>
          </a:xfrm>
          <a:prstGeom prst="rect">
            <a:avLst/>
          </a:prstGeom>
          <a:ln w="12700">
            <a:miter lim="400000"/>
          </a:ln>
        </p:spPr>
      </p:pic>
      <p:sp>
        <p:nvSpPr>
          <p:cNvPr id="115" name="Rectangle 3"/>
          <p:cNvSpPr>
            <a:spLocks noGrp="1"/>
          </p:cNvSpPr>
          <p:nvPr>
            <p:ph type="title" idx="4294967295"/>
          </p:nvPr>
        </p:nvSpPr>
        <p:spPr>
          <a:xfrm>
            <a:off x="683567" y="2278405"/>
            <a:ext cx="7848874" cy="1441450"/>
          </a:xfrm>
          <a:prstGeom prst="rect">
            <a:avLst/>
          </a:prstGeom>
        </p:spPr>
        <p:txBody>
          <a:bodyPr>
            <a:normAutofit/>
          </a:bodyPr>
          <a:lstStyle/>
          <a:p>
            <a:pPr defTabSz="612648">
              <a:defRPr sz="2680">
                <a:latin typeface="黑体"/>
                <a:ea typeface="黑体"/>
                <a:cs typeface="黑体"/>
                <a:sym typeface="黑体"/>
              </a:defRPr>
            </a:pPr>
            <a:r>
              <a:rPr lang="en-US" altLang="zh-CN" sz="5300" b="1" dirty="0" smtClean="0"/>
              <a:t>LME</a:t>
            </a:r>
            <a:r>
              <a:rPr lang="zh-CN" altLang="en-US" sz="5300" b="1" dirty="0" smtClean="0"/>
              <a:t>铜期权合约介绍</a:t>
            </a:r>
            <a:endParaRPr dirty="0"/>
          </a:p>
        </p:txBody>
      </p:sp>
      <p:sp>
        <p:nvSpPr>
          <p:cNvPr id="116" name="Text Box 15"/>
          <p:cNvSpPr/>
          <p:nvPr/>
        </p:nvSpPr>
        <p:spPr>
          <a:xfrm>
            <a:off x="2232025" y="4487862"/>
            <a:ext cx="4752975" cy="6629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a:spcBef>
                <a:spcPts val="1900"/>
              </a:spcBef>
              <a:defRPr>
                <a:latin typeface="黑体"/>
                <a:ea typeface="黑体"/>
                <a:cs typeface="黑体"/>
                <a:sym typeface="黑体"/>
              </a:defRPr>
            </a:lvl1pPr>
          </a:lstStyle>
          <a:p>
            <a:pPr>
              <a:defRPr>
                <a:latin typeface="+mn-lt"/>
                <a:ea typeface="+mn-ea"/>
                <a:cs typeface="+mn-cs"/>
                <a:sym typeface="Times New Roman"/>
              </a:defRPr>
            </a:pPr>
            <a:r>
              <a:rPr dirty="0">
                <a:latin typeface="黑体"/>
                <a:ea typeface="黑体"/>
                <a:cs typeface="黑体"/>
                <a:sym typeface="黑体"/>
              </a:rPr>
              <a:t>衍生品部</a:t>
            </a:r>
          </a:p>
        </p:txBody>
      </p:sp>
      <p:sp>
        <p:nvSpPr>
          <p:cNvPr id="117" name="Text Box 16"/>
          <p:cNvSpPr/>
          <p:nvPr/>
        </p:nvSpPr>
        <p:spPr>
          <a:xfrm>
            <a:off x="2916238" y="5111750"/>
            <a:ext cx="3384551" cy="584775"/>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gn="ctr">
              <a:spcBef>
                <a:spcPts val="1900"/>
              </a:spcBef>
            </a:pPr>
            <a:r>
              <a:rPr dirty="0" smtClean="0">
                <a:latin typeface="黑体"/>
                <a:ea typeface="黑体"/>
                <a:cs typeface="黑体"/>
                <a:sym typeface="黑体"/>
              </a:rPr>
              <a:t>201</a:t>
            </a:r>
            <a:r>
              <a:rPr lang="en-US" altLang="zh-CN" dirty="0" smtClean="0">
                <a:latin typeface="黑体"/>
                <a:ea typeface="黑体"/>
                <a:cs typeface="黑体"/>
                <a:sym typeface="黑体"/>
              </a:rPr>
              <a:t>8</a:t>
            </a:r>
            <a:r>
              <a:rPr dirty="0" smtClean="0">
                <a:latin typeface="黑体"/>
                <a:ea typeface="黑体"/>
                <a:cs typeface="黑体"/>
                <a:sym typeface="黑体"/>
              </a:rPr>
              <a:t>年</a:t>
            </a:r>
            <a:r>
              <a:rPr lang="en-US" altLang="zh-CN" dirty="0" smtClean="0">
                <a:latin typeface="黑体"/>
                <a:ea typeface="黑体"/>
                <a:cs typeface="黑体"/>
                <a:sym typeface="黑体"/>
              </a:rPr>
              <a:t>02</a:t>
            </a:r>
            <a:r>
              <a:rPr lang="zh-CN" altLang="en-US" dirty="0" smtClean="0">
                <a:latin typeface="黑体"/>
                <a:ea typeface="黑体"/>
                <a:cs typeface="黑体"/>
                <a:sym typeface="黑体"/>
              </a:rPr>
              <a:t>月</a:t>
            </a:r>
            <a:r>
              <a:rPr lang="en-US" altLang="zh-CN" dirty="0" smtClean="0">
                <a:latin typeface="黑体"/>
                <a:ea typeface="黑体"/>
                <a:cs typeface="黑体"/>
                <a:sym typeface="黑体"/>
              </a:rPr>
              <a:t>12</a:t>
            </a:r>
            <a:r>
              <a:rPr dirty="0" smtClean="0">
                <a:latin typeface="黑体"/>
                <a:ea typeface="黑体"/>
                <a:cs typeface="黑体"/>
                <a:sym typeface="黑体"/>
              </a:rPr>
              <a:t>日</a:t>
            </a:r>
            <a:endParaRPr dirty="0">
              <a:latin typeface="黑体"/>
              <a:ea typeface="黑体"/>
              <a:cs typeface="黑体"/>
              <a:sym typeface="黑体"/>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p:cNvSpPr>
            <a:spLocks noGrp="1"/>
          </p:cNvSpPr>
          <p:nvPr>
            <p:ph type="title"/>
          </p:nvPr>
        </p:nvSpPr>
        <p:spPr>
          <a:xfrm>
            <a:off x="457200" y="274638"/>
            <a:ext cx="8229600" cy="1143001"/>
          </a:xfrm>
          <a:prstGeom prst="rect">
            <a:avLst/>
          </a:prstGeom>
        </p:spPr>
        <p:txBody>
          <a:bodyPr/>
          <a:lstStyle>
            <a:lvl1pPr algn="l">
              <a:defRPr sz="3600">
                <a:latin typeface="宋体"/>
                <a:ea typeface="宋体"/>
                <a:cs typeface="宋体"/>
                <a:sym typeface="宋体"/>
              </a:defRPr>
            </a:lvl1pPr>
          </a:lstStyle>
          <a:p>
            <a:pPr>
              <a:defRPr b="1">
                <a:latin typeface="+mn-lt"/>
                <a:ea typeface="+mn-ea"/>
                <a:cs typeface="+mn-cs"/>
                <a:sym typeface="Times New Roman"/>
              </a:defRPr>
            </a:pPr>
            <a:r>
              <a:rPr lang="zh-CN" altLang="en-US" b="1" dirty="0" smtClean="0">
                <a:latin typeface="+mn-lt"/>
                <a:ea typeface="+mn-ea"/>
                <a:cs typeface="+mn-cs"/>
                <a:sym typeface="Times New Roman"/>
              </a:rPr>
              <a:t>境外铜期权合约介绍</a:t>
            </a:r>
            <a:endParaRPr b="0" dirty="0">
              <a:latin typeface="宋体"/>
              <a:ea typeface="宋体"/>
              <a:cs typeface="宋体"/>
              <a:sym typeface="宋体"/>
            </a:endParaRPr>
          </a:p>
        </p:txBody>
      </p:sp>
      <p:sp>
        <p:nvSpPr>
          <p:cNvPr id="8" name="TextBox 7"/>
          <p:cNvSpPr txBox="1"/>
          <p:nvPr/>
        </p:nvSpPr>
        <p:spPr>
          <a:xfrm>
            <a:off x="2061757" y="1656266"/>
            <a:ext cx="5227564" cy="5847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altLang="zh-CN" sz="1600" b="1" i="0" u="none" strike="noStrike" cap="none" spc="0" normalizeH="0" baseline="0" dirty="0" smtClean="0">
                <a:ln>
                  <a:noFill/>
                </a:ln>
                <a:solidFill>
                  <a:srgbClr val="000000"/>
                </a:solidFill>
                <a:effectLst/>
                <a:uFillTx/>
                <a:latin typeface="宋体" pitchFamily="2" charset="-122"/>
                <a:ea typeface="宋体" pitchFamily="2" charset="-122"/>
                <a:sym typeface="Times New Roman"/>
              </a:rPr>
              <a:t>LME 2015</a:t>
            </a:r>
            <a:r>
              <a:rPr kumimoji="0" lang="zh-CN" altLang="en-US" sz="1600" b="1" i="0" u="none" strike="noStrike" cap="none" spc="0" normalizeH="0" baseline="0" dirty="0" smtClean="0">
                <a:ln>
                  <a:noFill/>
                </a:ln>
                <a:solidFill>
                  <a:srgbClr val="000000"/>
                </a:solidFill>
                <a:effectLst/>
                <a:uFillTx/>
                <a:latin typeface="宋体" pitchFamily="2" charset="-122"/>
                <a:ea typeface="宋体" pitchFamily="2" charset="-122"/>
                <a:sym typeface="Times New Roman"/>
              </a:rPr>
              <a:t>、</a:t>
            </a:r>
            <a:r>
              <a:rPr lang="en-US" altLang="zh-CN" sz="1600" b="1" dirty="0" smtClean="0">
                <a:latin typeface="宋体" pitchFamily="2" charset="-122"/>
                <a:ea typeface="宋体" pitchFamily="2" charset="-122"/>
              </a:rPr>
              <a:t>2016</a:t>
            </a:r>
            <a:r>
              <a:rPr lang="zh-CN" altLang="en-US" sz="1600" b="1" dirty="0" smtClean="0">
                <a:latin typeface="宋体" pitchFamily="2" charset="-122"/>
                <a:ea typeface="宋体" pitchFamily="2" charset="-122"/>
              </a:rPr>
              <a:t>年铜期货、期权每月成交量对比</a:t>
            </a:r>
            <a:endParaRPr lang="en-US" altLang="zh-CN" sz="1600" b="1" dirty="0" smtClean="0">
              <a:latin typeface="宋体" pitchFamily="2" charset="-122"/>
              <a:ea typeface="宋体" pitchFamily="2" charset="-122"/>
            </a:endParaRPr>
          </a:p>
          <a:p>
            <a:pPr marL="0" marR="0" indent="0" algn="ctr" defTabSz="914400" rtl="0" fontAlgn="auto" latinLnBrk="0" hangingPunct="0">
              <a:lnSpc>
                <a:spcPct val="100000"/>
              </a:lnSpc>
              <a:spcBef>
                <a:spcPts val="0"/>
              </a:spcBef>
              <a:spcAft>
                <a:spcPts val="0"/>
              </a:spcAft>
              <a:buClrTx/>
              <a:buSzTx/>
              <a:buFontTx/>
              <a:buNone/>
              <a:tabLst/>
            </a:pPr>
            <a:r>
              <a:rPr lang="zh-CN" altLang="en-US" sz="1600" b="1" dirty="0" smtClean="0">
                <a:latin typeface="宋体" pitchFamily="2" charset="-122"/>
                <a:ea typeface="宋体" pitchFamily="2" charset="-122"/>
              </a:rPr>
              <a:t>蓝色为期权、红色为期货</a:t>
            </a:r>
            <a:endParaRPr lang="en-US" altLang="zh-CN" sz="1600" b="1" dirty="0" smtClean="0">
              <a:latin typeface="宋体" pitchFamily="2" charset="-122"/>
              <a:ea typeface="宋体" pitchFamily="2" charset="-122"/>
            </a:endParaRPr>
          </a:p>
        </p:txBody>
      </p:sp>
      <p:sp>
        <p:nvSpPr>
          <p:cNvPr id="12" name="TextBox 11"/>
          <p:cNvSpPr txBox="1"/>
          <p:nvPr/>
        </p:nvSpPr>
        <p:spPr>
          <a:xfrm>
            <a:off x="465816" y="4494342"/>
            <a:ext cx="8186488" cy="163121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just" defTabSz="914400" rtl="0" fontAlgn="auto" latinLnBrk="0" hangingPunct="0">
              <a:lnSpc>
                <a:spcPct val="100000"/>
              </a:lnSpc>
              <a:spcBef>
                <a:spcPts val="0"/>
              </a:spcBef>
              <a:spcAft>
                <a:spcPts val="0"/>
              </a:spcAft>
              <a:buClrTx/>
              <a:buSzTx/>
              <a:buFontTx/>
              <a:buNone/>
              <a:tabLst/>
            </a:pPr>
            <a:r>
              <a:rPr lang="zh-CN" altLang="en-US" sz="2000" dirty="0" smtClean="0">
                <a:latin typeface="宋体" pitchFamily="2" charset="-122"/>
                <a:ea typeface="宋体" pitchFamily="2" charset="-122"/>
              </a:rPr>
              <a:t>①</a:t>
            </a:r>
            <a:r>
              <a:rPr lang="en-US" altLang="zh-CN" sz="2000" dirty="0" smtClean="0">
                <a:latin typeface="宋体" pitchFamily="2" charset="-122"/>
                <a:ea typeface="宋体" pitchFamily="2" charset="-122"/>
              </a:rPr>
              <a:t>2015</a:t>
            </a:r>
            <a:r>
              <a:rPr lang="zh-CN" altLang="en-US" sz="2000" dirty="0" smtClean="0">
                <a:latin typeface="宋体" pitchFamily="2" charset="-122"/>
                <a:ea typeface="宋体" pitchFamily="2" charset="-122"/>
              </a:rPr>
              <a:t>年，</a:t>
            </a:r>
            <a:r>
              <a:rPr lang="en-US" altLang="zh-CN" sz="2000" dirty="0" smtClean="0">
                <a:latin typeface="宋体" pitchFamily="2" charset="-122"/>
                <a:ea typeface="宋体" pitchFamily="2" charset="-122"/>
              </a:rPr>
              <a:t>LME</a:t>
            </a:r>
            <a:r>
              <a:rPr lang="zh-CN" altLang="en-US" sz="2000" dirty="0" smtClean="0">
                <a:latin typeface="宋体" pitchFamily="2" charset="-122"/>
                <a:ea typeface="宋体" pitchFamily="2" charset="-122"/>
              </a:rPr>
              <a:t>铜期货期权成交量为</a:t>
            </a:r>
            <a:r>
              <a:rPr lang="en-US" altLang="zh-CN" sz="2000" dirty="0" smtClean="0">
                <a:latin typeface="宋体" pitchFamily="2" charset="-122"/>
                <a:ea typeface="宋体" pitchFamily="2" charset="-122"/>
              </a:rPr>
              <a:t>249</a:t>
            </a:r>
            <a:r>
              <a:rPr lang="zh-CN" altLang="en-US" sz="2000" dirty="0" smtClean="0">
                <a:latin typeface="宋体" pitchFamily="2" charset="-122"/>
                <a:ea typeface="宋体" pitchFamily="2" charset="-122"/>
              </a:rPr>
              <a:t>万张，</a:t>
            </a:r>
            <a:r>
              <a:rPr lang="en-US" altLang="zh-CN" sz="2000" dirty="0" smtClean="0">
                <a:latin typeface="宋体" pitchFamily="2" charset="-122"/>
                <a:ea typeface="宋体" pitchFamily="2" charset="-122"/>
              </a:rPr>
              <a:t>2016</a:t>
            </a:r>
            <a:r>
              <a:rPr lang="zh-CN" altLang="en-US" sz="2000" dirty="0" smtClean="0">
                <a:latin typeface="宋体" pitchFamily="2" charset="-122"/>
                <a:ea typeface="宋体" pitchFamily="2" charset="-122"/>
              </a:rPr>
              <a:t>年为</a:t>
            </a:r>
            <a:r>
              <a:rPr lang="en-US" altLang="zh-CN" sz="2000" dirty="0" smtClean="0">
                <a:latin typeface="宋体" pitchFamily="2" charset="-122"/>
                <a:ea typeface="宋体" pitchFamily="2" charset="-122"/>
              </a:rPr>
              <a:t>176</a:t>
            </a:r>
            <a:r>
              <a:rPr lang="zh-CN" altLang="en-US" sz="2000" dirty="0" smtClean="0">
                <a:latin typeface="宋体" pitchFamily="2" charset="-122"/>
                <a:ea typeface="宋体" pitchFamily="2" charset="-122"/>
              </a:rPr>
              <a:t>万张。</a:t>
            </a:r>
            <a:endParaRPr lang="en-US" altLang="zh-CN" sz="2000" dirty="0" smtClean="0">
              <a:latin typeface="宋体" pitchFamily="2" charset="-122"/>
              <a:ea typeface="宋体" pitchFamily="2" charset="-122"/>
            </a:endParaRPr>
          </a:p>
          <a:p>
            <a:pPr algn="just"/>
            <a:r>
              <a:rPr lang="zh-CN" altLang="en-US" sz="2000" dirty="0" smtClean="0">
                <a:latin typeface="宋体" pitchFamily="2" charset="-122"/>
                <a:ea typeface="宋体" pitchFamily="2" charset="-122"/>
              </a:rPr>
              <a:t>②</a:t>
            </a:r>
            <a:r>
              <a:rPr lang="en-US" altLang="zh-CN" sz="2000" dirty="0" smtClean="0">
                <a:latin typeface="宋体" pitchFamily="2" charset="-122"/>
                <a:ea typeface="宋体" pitchFamily="2" charset="-122"/>
              </a:rPr>
              <a:t>2015</a:t>
            </a:r>
            <a:r>
              <a:rPr lang="zh-CN" altLang="en-US" sz="2000" dirty="0" smtClean="0">
                <a:latin typeface="宋体" pitchFamily="2" charset="-122"/>
                <a:ea typeface="宋体" pitchFamily="2" charset="-122"/>
              </a:rPr>
              <a:t>年，</a:t>
            </a:r>
            <a:r>
              <a:rPr lang="en-US" altLang="zh-CN" sz="2000" dirty="0" smtClean="0">
                <a:latin typeface="宋体" pitchFamily="2" charset="-122"/>
                <a:ea typeface="宋体" pitchFamily="2" charset="-122"/>
              </a:rPr>
              <a:t>LME</a:t>
            </a:r>
            <a:r>
              <a:rPr lang="zh-CN" altLang="en-US" sz="2000" dirty="0" smtClean="0">
                <a:latin typeface="宋体" pitchFamily="2" charset="-122"/>
                <a:ea typeface="宋体" pitchFamily="2" charset="-122"/>
              </a:rPr>
              <a:t>铜期货成交量为</a:t>
            </a:r>
            <a:r>
              <a:rPr lang="en-US" altLang="zh-CN" sz="2000" dirty="0" smtClean="0">
                <a:latin typeface="宋体" pitchFamily="2" charset="-122"/>
                <a:ea typeface="宋体" pitchFamily="2" charset="-122"/>
              </a:rPr>
              <a:t>3900</a:t>
            </a:r>
            <a:r>
              <a:rPr lang="zh-CN" altLang="en-US" sz="2000" dirty="0" smtClean="0">
                <a:latin typeface="宋体" pitchFamily="2" charset="-122"/>
                <a:ea typeface="宋体" pitchFamily="2" charset="-122"/>
              </a:rPr>
              <a:t>万张，</a:t>
            </a:r>
            <a:r>
              <a:rPr lang="en-US" altLang="zh-CN" sz="2000" dirty="0" smtClean="0">
                <a:latin typeface="宋体" pitchFamily="2" charset="-122"/>
                <a:ea typeface="宋体" pitchFamily="2" charset="-122"/>
              </a:rPr>
              <a:t>2016</a:t>
            </a:r>
            <a:r>
              <a:rPr lang="zh-CN" altLang="en-US" sz="2000" dirty="0" smtClean="0">
                <a:latin typeface="宋体" pitchFamily="2" charset="-122"/>
                <a:ea typeface="宋体" pitchFamily="2" charset="-122"/>
              </a:rPr>
              <a:t>年为</a:t>
            </a:r>
            <a:r>
              <a:rPr lang="en-US" altLang="zh-CN" sz="2000" dirty="0" smtClean="0">
                <a:latin typeface="宋体" pitchFamily="2" charset="-122"/>
                <a:ea typeface="宋体" pitchFamily="2" charset="-122"/>
              </a:rPr>
              <a:t>3700</a:t>
            </a:r>
            <a:r>
              <a:rPr lang="zh-CN" altLang="en-US" sz="2000" dirty="0" smtClean="0">
                <a:latin typeface="宋体" pitchFamily="2" charset="-122"/>
                <a:ea typeface="宋体" pitchFamily="2" charset="-122"/>
              </a:rPr>
              <a:t>万张。</a:t>
            </a:r>
            <a:endParaRPr lang="en-US" altLang="zh-CN" sz="2000" dirty="0" smtClean="0">
              <a:latin typeface="宋体" pitchFamily="2" charset="-122"/>
              <a:ea typeface="宋体" pitchFamily="2" charset="-122"/>
            </a:endParaRPr>
          </a:p>
          <a:p>
            <a:pPr algn="just"/>
            <a:r>
              <a:rPr lang="zh-CN" altLang="en-US" sz="2000" dirty="0" smtClean="0">
                <a:latin typeface="宋体" pitchFamily="2" charset="-122"/>
                <a:ea typeface="宋体" pitchFamily="2" charset="-122"/>
              </a:rPr>
              <a:t>③</a:t>
            </a:r>
            <a:r>
              <a:rPr lang="en-US" altLang="zh-CN" sz="2000" dirty="0" smtClean="0">
                <a:latin typeface="宋体" pitchFamily="2" charset="-122"/>
                <a:ea typeface="宋体" pitchFamily="2" charset="-122"/>
              </a:rPr>
              <a:t>LME</a:t>
            </a:r>
            <a:r>
              <a:rPr lang="zh-CN" altLang="en-US" sz="2000" dirty="0" smtClean="0">
                <a:latin typeface="宋体" pitchFamily="2" charset="-122"/>
                <a:ea typeface="宋体" pitchFamily="2" charset="-122"/>
              </a:rPr>
              <a:t>铜期货期权成交情况很好，</a:t>
            </a:r>
            <a:r>
              <a:rPr lang="en-US" altLang="zh-CN" sz="2000" dirty="0" smtClean="0">
                <a:latin typeface="宋体" pitchFamily="2" charset="-122"/>
                <a:ea typeface="宋体" pitchFamily="2" charset="-122"/>
              </a:rPr>
              <a:t>15</a:t>
            </a:r>
            <a:r>
              <a:rPr lang="zh-CN" altLang="en-US" sz="2000" dirty="0" smtClean="0">
                <a:latin typeface="宋体" pitchFamily="2" charset="-122"/>
                <a:ea typeface="宋体" pitchFamily="2" charset="-122"/>
              </a:rPr>
              <a:t>、</a:t>
            </a:r>
            <a:r>
              <a:rPr lang="en-US" altLang="zh-CN" sz="2000" dirty="0" smtClean="0">
                <a:latin typeface="宋体" pitchFamily="2" charset="-122"/>
                <a:ea typeface="宋体" pitchFamily="2" charset="-122"/>
              </a:rPr>
              <a:t>16</a:t>
            </a:r>
            <a:r>
              <a:rPr lang="zh-CN" altLang="en-US" sz="2000" dirty="0" smtClean="0">
                <a:latin typeface="宋体" pitchFamily="2" charset="-122"/>
                <a:ea typeface="宋体" pitchFamily="2" charset="-122"/>
              </a:rPr>
              <a:t>年月均成交量达到</a:t>
            </a:r>
            <a:r>
              <a:rPr lang="en-US" altLang="zh-CN" sz="2000" dirty="0" smtClean="0">
                <a:latin typeface="宋体" pitchFamily="2" charset="-122"/>
                <a:ea typeface="宋体" pitchFamily="2" charset="-122"/>
              </a:rPr>
              <a:t>18</a:t>
            </a:r>
            <a:r>
              <a:rPr lang="zh-CN" altLang="en-US" sz="2000" dirty="0" smtClean="0">
                <a:latin typeface="宋体" pitchFamily="2" charset="-122"/>
                <a:ea typeface="宋体" pitchFamily="2" charset="-122"/>
              </a:rPr>
              <a:t>万张左右。</a:t>
            </a:r>
            <a:endParaRPr lang="en-US" altLang="zh-CN" sz="2000" dirty="0" smtClean="0">
              <a:latin typeface="宋体" pitchFamily="2" charset="-122"/>
              <a:ea typeface="宋体" pitchFamily="2" charset="-122"/>
            </a:endParaRPr>
          </a:p>
          <a:p>
            <a:pPr algn="just"/>
            <a:r>
              <a:rPr lang="zh-CN" altLang="en-US" sz="2000" dirty="0" smtClean="0">
                <a:latin typeface="宋体" pitchFamily="2" charset="-122"/>
                <a:ea typeface="宋体" pitchFamily="2" charset="-122"/>
              </a:rPr>
              <a:t>④</a:t>
            </a:r>
            <a:r>
              <a:rPr lang="en-US" altLang="zh-CN" sz="2000" dirty="0" smtClean="0">
                <a:latin typeface="宋体" pitchFamily="2" charset="-122"/>
                <a:ea typeface="宋体" pitchFamily="2" charset="-122"/>
              </a:rPr>
              <a:t>LME</a:t>
            </a:r>
            <a:r>
              <a:rPr lang="zh-CN" altLang="en-US" sz="2000" dirty="0" smtClean="0">
                <a:latin typeface="宋体" pitchFamily="2" charset="-122"/>
                <a:ea typeface="宋体" pitchFamily="2" charset="-122"/>
              </a:rPr>
              <a:t>铜期货期权成交量占标的期货合约成交量的比例约为</a:t>
            </a:r>
            <a:r>
              <a:rPr lang="en-US" altLang="zh-CN" sz="2000" dirty="0" smtClean="0">
                <a:latin typeface="宋体" pitchFamily="2" charset="-122"/>
                <a:ea typeface="宋体" pitchFamily="2" charset="-122"/>
              </a:rPr>
              <a:t>5.6%</a:t>
            </a:r>
            <a:r>
              <a:rPr lang="zh-CN" altLang="en-US" sz="2000" dirty="0" smtClean="0">
                <a:latin typeface="宋体" pitchFamily="2" charset="-122"/>
                <a:ea typeface="宋体" pitchFamily="2" charset="-122"/>
              </a:rPr>
              <a:t>，相比于标的期货市场，期权市场并不大。</a:t>
            </a:r>
            <a:endParaRPr lang="en-US" altLang="zh-CN" sz="2000" dirty="0" smtClean="0">
              <a:latin typeface="宋体" pitchFamily="2" charset="-122"/>
              <a:ea typeface="宋体" pitchFamily="2" charset="-122"/>
            </a:endParaRPr>
          </a:p>
        </p:txBody>
      </p:sp>
      <p:sp>
        <p:nvSpPr>
          <p:cNvPr id="13" name="矩形 8"/>
          <p:cNvSpPr/>
          <p:nvPr/>
        </p:nvSpPr>
        <p:spPr>
          <a:xfrm>
            <a:off x="571472" y="1214422"/>
            <a:ext cx="7917620" cy="461665"/>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lvl="1" algn="just">
              <a:defRPr sz="2800">
                <a:latin typeface="宋体"/>
                <a:ea typeface="宋体"/>
                <a:cs typeface="宋体"/>
                <a:sym typeface="宋体"/>
              </a:defRPr>
            </a:pPr>
            <a:r>
              <a:rPr lang="en-US" altLang="zh-CN" sz="2400" b="1" dirty="0" smtClean="0">
                <a:latin typeface="宋体"/>
                <a:ea typeface="宋体"/>
                <a:cs typeface="宋体"/>
                <a:sym typeface="宋体"/>
              </a:rPr>
              <a:t>LME</a:t>
            </a:r>
            <a:r>
              <a:rPr lang="zh-CN" altLang="en-US" sz="2400" b="1" dirty="0" smtClean="0">
                <a:latin typeface="宋体"/>
                <a:ea typeface="宋体"/>
                <a:cs typeface="宋体"/>
                <a:sym typeface="宋体"/>
              </a:rPr>
              <a:t>铜期货、期权成交量对比</a:t>
            </a:r>
            <a:endParaRPr lang="en-US" altLang="zh-CN" sz="2400" b="1" dirty="0" smtClean="0">
              <a:latin typeface="宋体"/>
              <a:ea typeface="宋体"/>
              <a:cs typeface="宋体"/>
              <a:sym typeface="宋体"/>
            </a:endParaRPr>
          </a:p>
        </p:txBody>
      </p:sp>
      <p:pic>
        <p:nvPicPr>
          <p:cNvPr id="2" name="Picture 3"/>
          <p:cNvPicPr>
            <a:picLocks noChangeAspect="1" noChangeArrowheads="1"/>
          </p:cNvPicPr>
          <p:nvPr/>
        </p:nvPicPr>
        <p:blipFill>
          <a:blip r:embed="rId2" cstate="print"/>
          <a:srcRect/>
          <a:stretch>
            <a:fillRect/>
          </a:stretch>
        </p:blipFill>
        <p:spPr bwMode="auto">
          <a:xfrm>
            <a:off x="222460" y="2259155"/>
            <a:ext cx="8662987" cy="2182813"/>
          </a:xfrm>
          <a:prstGeom prst="rect">
            <a:avLst/>
          </a:prstGeom>
          <a:noFill/>
          <a:ln w="9525">
            <a:noFill/>
            <a:miter lim="800000"/>
            <a:headEnd/>
            <a:tailEnd/>
          </a:ln>
          <a:effectLst/>
        </p:spPr>
      </p:pic>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p:cNvSpPr>
            <a:spLocks noGrp="1"/>
          </p:cNvSpPr>
          <p:nvPr>
            <p:ph type="title"/>
          </p:nvPr>
        </p:nvSpPr>
        <p:spPr>
          <a:xfrm>
            <a:off x="457200" y="274638"/>
            <a:ext cx="8229600" cy="1143001"/>
          </a:xfrm>
          <a:prstGeom prst="rect">
            <a:avLst/>
          </a:prstGeom>
        </p:spPr>
        <p:txBody>
          <a:bodyPr/>
          <a:lstStyle>
            <a:lvl1pPr algn="l">
              <a:defRPr sz="3600">
                <a:latin typeface="宋体"/>
                <a:ea typeface="宋体"/>
                <a:cs typeface="宋体"/>
                <a:sym typeface="宋体"/>
              </a:defRPr>
            </a:lvl1pPr>
          </a:lstStyle>
          <a:p>
            <a:pPr>
              <a:defRPr b="1">
                <a:latin typeface="+mn-lt"/>
                <a:ea typeface="+mn-ea"/>
                <a:cs typeface="+mn-cs"/>
                <a:sym typeface="Times New Roman"/>
              </a:defRPr>
            </a:pPr>
            <a:r>
              <a:rPr lang="zh-CN" altLang="en-US" b="1" dirty="0" smtClean="0">
                <a:latin typeface="+mn-lt"/>
                <a:ea typeface="+mn-ea"/>
                <a:cs typeface="+mn-cs"/>
                <a:sym typeface="Times New Roman"/>
              </a:rPr>
              <a:t>境外铜期权合约介绍</a:t>
            </a:r>
            <a:endParaRPr b="0" dirty="0">
              <a:latin typeface="宋体"/>
              <a:ea typeface="宋体"/>
              <a:cs typeface="宋体"/>
              <a:sym typeface="宋体"/>
            </a:endParaRPr>
          </a:p>
        </p:txBody>
      </p:sp>
      <p:sp>
        <p:nvSpPr>
          <p:cNvPr id="8" name="TextBox 7"/>
          <p:cNvSpPr txBox="1"/>
          <p:nvPr/>
        </p:nvSpPr>
        <p:spPr>
          <a:xfrm>
            <a:off x="2061757" y="1725274"/>
            <a:ext cx="5227564" cy="5847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altLang="zh-CN" sz="1600" b="1" dirty="0" smtClean="0">
                <a:latin typeface="宋体" pitchFamily="2" charset="-122"/>
                <a:ea typeface="宋体" pitchFamily="2" charset="-122"/>
              </a:rPr>
              <a:t>LME 2015</a:t>
            </a:r>
            <a:r>
              <a:rPr lang="zh-CN" altLang="en-US" sz="1600" b="1" dirty="0" smtClean="0">
                <a:latin typeface="宋体" pitchFamily="2" charset="-122"/>
                <a:ea typeface="宋体" pitchFamily="2" charset="-122"/>
              </a:rPr>
              <a:t>、</a:t>
            </a:r>
            <a:r>
              <a:rPr lang="en-US" altLang="zh-CN" sz="1600" b="1" dirty="0" smtClean="0">
                <a:latin typeface="宋体" pitchFamily="2" charset="-122"/>
                <a:ea typeface="宋体" pitchFamily="2" charset="-122"/>
              </a:rPr>
              <a:t>2016</a:t>
            </a:r>
            <a:r>
              <a:rPr lang="zh-CN" altLang="en-US" sz="1600" b="1" dirty="0" smtClean="0">
                <a:latin typeface="宋体" pitchFamily="2" charset="-122"/>
                <a:ea typeface="宋体" pitchFamily="2" charset="-122"/>
              </a:rPr>
              <a:t>年铜期货、期权每月持仓量对比图</a:t>
            </a:r>
            <a:endParaRPr lang="en-US" altLang="zh-CN" sz="1600" b="1" dirty="0" smtClean="0">
              <a:latin typeface="宋体" pitchFamily="2" charset="-122"/>
              <a:ea typeface="宋体" pitchFamily="2" charset="-122"/>
            </a:endParaRPr>
          </a:p>
          <a:p>
            <a:pPr algn="ctr"/>
            <a:r>
              <a:rPr lang="zh-CN" altLang="en-US" sz="1600" b="1" dirty="0" smtClean="0">
                <a:latin typeface="宋体" pitchFamily="2" charset="-122"/>
                <a:ea typeface="宋体" pitchFamily="2" charset="-122"/>
              </a:rPr>
              <a:t>蓝色为期权、红色为期货</a:t>
            </a:r>
            <a:endParaRPr lang="en-US" altLang="zh-CN" sz="1600" b="1" dirty="0" smtClean="0">
              <a:latin typeface="宋体" pitchFamily="2" charset="-122"/>
              <a:ea typeface="宋体" pitchFamily="2" charset="-122"/>
            </a:endParaRPr>
          </a:p>
        </p:txBody>
      </p:sp>
      <p:sp>
        <p:nvSpPr>
          <p:cNvPr id="13" name="矩形 8"/>
          <p:cNvSpPr/>
          <p:nvPr/>
        </p:nvSpPr>
        <p:spPr>
          <a:xfrm>
            <a:off x="571472" y="1214422"/>
            <a:ext cx="7917620" cy="461665"/>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lvl="1" algn="just">
              <a:defRPr sz="2800">
                <a:latin typeface="宋体"/>
                <a:ea typeface="宋体"/>
                <a:cs typeface="宋体"/>
                <a:sym typeface="宋体"/>
              </a:defRPr>
            </a:pPr>
            <a:r>
              <a:rPr lang="en-US" altLang="zh-CN" sz="2400" b="1" dirty="0" smtClean="0">
                <a:latin typeface="宋体"/>
                <a:ea typeface="宋体"/>
                <a:cs typeface="宋体"/>
                <a:sym typeface="宋体"/>
              </a:rPr>
              <a:t>LME</a:t>
            </a:r>
            <a:r>
              <a:rPr lang="zh-CN" altLang="en-US" sz="2400" b="1" dirty="0" smtClean="0">
                <a:latin typeface="宋体"/>
                <a:ea typeface="宋体"/>
                <a:cs typeface="宋体"/>
                <a:sym typeface="宋体"/>
              </a:rPr>
              <a:t>铜期货、期权持仓量对比</a:t>
            </a:r>
            <a:endParaRPr lang="en-US" altLang="zh-CN" sz="2400" b="1" dirty="0" smtClean="0">
              <a:latin typeface="宋体"/>
              <a:ea typeface="宋体"/>
              <a:cs typeface="宋体"/>
              <a:sym typeface="宋体"/>
            </a:endParaRPr>
          </a:p>
        </p:txBody>
      </p:sp>
      <p:sp>
        <p:nvSpPr>
          <p:cNvPr id="14" name="TextBox 13"/>
          <p:cNvSpPr txBox="1"/>
          <p:nvPr/>
        </p:nvSpPr>
        <p:spPr>
          <a:xfrm>
            <a:off x="224288" y="4580602"/>
            <a:ext cx="8686810" cy="163121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just" defTabSz="914400" rtl="0" fontAlgn="auto" latinLnBrk="0" hangingPunct="0">
              <a:lnSpc>
                <a:spcPct val="100000"/>
              </a:lnSpc>
              <a:spcBef>
                <a:spcPts val="0"/>
              </a:spcBef>
              <a:spcAft>
                <a:spcPts val="0"/>
              </a:spcAft>
              <a:buClrTx/>
              <a:buSzTx/>
              <a:buFontTx/>
              <a:buNone/>
              <a:tabLst/>
            </a:pPr>
            <a:r>
              <a:rPr lang="zh-CN" altLang="en-US" sz="2000" dirty="0" smtClean="0">
                <a:latin typeface="宋体" pitchFamily="2" charset="-122"/>
                <a:ea typeface="宋体" pitchFamily="2" charset="-122"/>
              </a:rPr>
              <a:t>①</a:t>
            </a:r>
            <a:r>
              <a:rPr lang="en-US" altLang="zh-CN" sz="2000" dirty="0" smtClean="0">
                <a:latin typeface="宋体" pitchFamily="2" charset="-122"/>
                <a:ea typeface="宋体" pitchFamily="2" charset="-122"/>
              </a:rPr>
              <a:t>2015</a:t>
            </a:r>
            <a:r>
              <a:rPr lang="zh-CN" altLang="en-US" sz="2000" dirty="0" smtClean="0">
                <a:latin typeface="宋体" pitchFamily="2" charset="-122"/>
                <a:ea typeface="宋体" pitchFamily="2" charset="-122"/>
              </a:rPr>
              <a:t>年末，</a:t>
            </a:r>
            <a:r>
              <a:rPr lang="en-US" altLang="zh-CN" sz="2000" dirty="0" smtClean="0">
                <a:latin typeface="宋体" pitchFamily="2" charset="-122"/>
                <a:ea typeface="宋体" pitchFamily="2" charset="-122"/>
              </a:rPr>
              <a:t>LME</a:t>
            </a:r>
            <a:r>
              <a:rPr lang="zh-CN" altLang="en-US" sz="2000" dirty="0" smtClean="0">
                <a:latin typeface="宋体" pitchFamily="2" charset="-122"/>
                <a:ea typeface="宋体" pitchFamily="2" charset="-122"/>
              </a:rPr>
              <a:t>铜期货期权持仓量约为</a:t>
            </a:r>
            <a:r>
              <a:rPr lang="en-US" altLang="zh-CN" sz="2000" dirty="0" smtClean="0">
                <a:latin typeface="宋体" pitchFamily="2" charset="-122"/>
                <a:ea typeface="宋体" pitchFamily="2" charset="-122"/>
              </a:rPr>
              <a:t>10</a:t>
            </a:r>
            <a:r>
              <a:rPr lang="zh-CN" altLang="en-US" sz="2000" dirty="0" smtClean="0">
                <a:latin typeface="宋体" pitchFamily="2" charset="-122"/>
                <a:ea typeface="宋体" pitchFamily="2" charset="-122"/>
              </a:rPr>
              <a:t>万张，</a:t>
            </a:r>
            <a:r>
              <a:rPr lang="en-US" altLang="zh-CN" sz="2000" dirty="0" smtClean="0">
                <a:latin typeface="宋体" pitchFamily="2" charset="-122"/>
                <a:ea typeface="宋体" pitchFamily="2" charset="-122"/>
              </a:rPr>
              <a:t>2016</a:t>
            </a:r>
            <a:r>
              <a:rPr lang="zh-CN" altLang="en-US" sz="2000" dirty="0" smtClean="0">
                <a:latin typeface="宋体" pitchFamily="2" charset="-122"/>
                <a:ea typeface="宋体" pitchFamily="2" charset="-122"/>
              </a:rPr>
              <a:t>年末仍为</a:t>
            </a:r>
            <a:r>
              <a:rPr lang="en-US" altLang="zh-CN" sz="2000" dirty="0" smtClean="0">
                <a:latin typeface="宋体" pitchFamily="2" charset="-122"/>
                <a:ea typeface="宋体" pitchFamily="2" charset="-122"/>
              </a:rPr>
              <a:t>10</a:t>
            </a:r>
            <a:r>
              <a:rPr lang="zh-CN" altLang="en-US" sz="2000" dirty="0" smtClean="0">
                <a:latin typeface="宋体" pitchFamily="2" charset="-122"/>
                <a:ea typeface="宋体" pitchFamily="2" charset="-122"/>
              </a:rPr>
              <a:t>万张左右。</a:t>
            </a:r>
            <a:endParaRPr lang="en-US" altLang="zh-CN" sz="2000" dirty="0" smtClean="0">
              <a:latin typeface="宋体" pitchFamily="2" charset="-122"/>
              <a:ea typeface="宋体" pitchFamily="2" charset="-122"/>
            </a:endParaRPr>
          </a:p>
          <a:p>
            <a:pPr algn="just"/>
            <a:r>
              <a:rPr lang="zh-CN" altLang="en-US" sz="2000" dirty="0" smtClean="0">
                <a:latin typeface="宋体" pitchFamily="2" charset="-122"/>
                <a:ea typeface="宋体" pitchFamily="2" charset="-122"/>
              </a:rPr>
              <a:t>②</a:t>
            </a:r>
            <a:r>
              <a:rPr lang="en-US" altLang="zh-CN" sz="2000" dirty="0" smtClean="0">
                <a:latin typeface="宋体" pitchFamily="2" charset="-122"/>
                <a:ea typeface="宋体" pitchFamily="2" charset="-122"/>
              </a:rPr>
              <a:t>2015</a:t>
            </a:r>
            <a:r>
              <a:rPr lang="zh-CN" altLang="en-US" sz="2000" dirty="0" smtClean="0">
                <a:latin typeface="宋体" pitchFamily="2" charset="-122"/>
                <a:ea typeface="宋体" pitchFamily="2" charset="-122"/>
              </a:rPr>
              <a:t>年末，</a:t>
            </a:r>
            <a:r>
              <a:rPr lang="en-US" altLang="zh-CN" sz="2000" dirty="0" smtClean="0">
                <a:latin typeface="宋体" pitchFamily="2" charset="-122"/>
                <a:ea typeface="宋体" pitchFamily="2" charset="-122"/>
              </a:rPr>
              <a:t>LME</a:t>
            </a:r>
            <a:r>
              <a:rPr lang="zh-CN" altLang="en-US" sz="2000" dirty="0" smtClean="0">
                <a:latin typeface="宋体" pitchFamily="2" charset="-122"/>
                <a:ea typeface="宋体" pitchFamily="2" charset="-122"/>
              </a:rPr>
              <a:t>铜期货持仓量为</a:t>
            </a:r>
            <a:r>
              <a:rPr lang="en-US" altLang="zh-CN" sz="2000" dirty="0" smtClean="0">
                <a:latin typeface="宋体" pitchFamily="2" charset="-122"/>
                <a:ea typeface="宋体" pitchFamily="2" charset="-122"/>
              </a:rPr>
              <a:t>40</a:t>
            </a:r>
            <a:r>
              <a:rPr lang="zh-CN" altLang="en-US" sz="2000" dirty="0" smtClean="0">
                <a:latin typeface="宋体" pitchFamily="2" charset="-122"/>
                <a:ea typeface="宋体" pitchFamily="2" charset="-122"/>
              </a:rPr>
              <a:t>万张，</a:t>
            </a:r>
            <a:r>
              <a:rPr lang="en-US" altLang="zh-CN" sz="2000" dirty="0" smtClean="0">
                <a:latin typeface="宋体" pitchFamily="2" charset="-122"/>
                <a:ea typeface="宋体" pitchFamily="2" charset="-122"/>
              </a:rPr>
              <a:t>2016</a:t>
            </a:r>
            <a:r>
              <a:rPr lang="zh-CN" altLang="en-US" sz="2000" dirty="0" smtClean="0">
                <a:latin typeface="宋体" pitchFamily="2" charset="-122"/>
                <a:ea typeface="宋体" pitchFamily="2" charset="-122"/>
              </a:rPr>
              <a:t>年末为</a:t>
            </a:r>
            <a:r>
              <a:rPr lang="en-US" altLang="zh-CN" sz="2000" dirty="0" smtClean="0">
                <a:latin typeface="宋体" pitchFamily="2" charset="-122"/>
                <a:ea typeface="宋体" pitchFamily="2" charset="-122"/>
              </a:rPr>
              <a:t>45</a:t>
            </a:r>
            <a:r>
              <a:rPr lang="zh-CN" altLang="en-US" sz="2000" dirty="0" smtClean="0">
                <a:latin typeface="宋体" pitchFamily="2" charset="-122"/>
                <a:ea typeface="宋体" pitchFamily="2" charset="-122"/>
              </a:rPr>
              <a:t>万张。</a:t>
            </a:r>
            <a:endParaRPr lang="en-US" altLang="zh-CN" sz="2000" dirty="0" smtClean="0">
              <a:latin typeface="宋体" pitchFamily="2" charset="-122"/>
              <a:ea typeface="宋体" pitchFamily="2" charset="-122"/>
            </a:endParaRPr>
          </a:p>
          <a:p>
            <a:pPr algn="just"/>
            <a:r>
              <a:rPr lang="zh-CN" altLang="en-US" sz="2000" dirty="0" smtClean="0">
                <a:latin typeface="宋体" pitchFamily="2" charset="-122"/>
                <a:ea typeface="宋体" pitchFamily="2" charset="-122"/>
              </a:rPr>
              <a:t>③</a:t>
            </a:r>
            <a:r>
              <a:rPr lang="en-US" altLang="zh-CN" sz="2000" dirty="0" smtClean="0">
                <a:latin typeface="宋体" pitchFamily="2" charset="-122"/>
                <a:ea typeface="宋体" pitchFamily="2" charset="-122"/>
              </a:rPr>
              <a:t>LME</a:t>
            </a:r>
            <a:r>
              <a:rPr lang="zh-CN" altLang="en-US" sz="2000" dirty="0" smtClean="0">
                <a:latin typeface="宋体" pitchFamily="2" charset="-122"/>
                <a:ea typeface="宋体" pitchFamily="2" charset="-122"/>
              </a:rPr>
              <a:t>铜期货期权持仓量占标的期货合约持仓量的比例约为</a:t>
            </a:r>
            <a:r>
              <a:rPr lang="en-US" altLang="zh-CN" sz="2000" dirty="0" smtClean="0">
                <a:latin typeface="宋体" pitchFamily="2" charset="-122"/>
                <a:ea typeface="宋体" pitchFamily="2" charset="-122"/>
              </a:rPr>
              <a:t>23.5%</a:t>
            </a:r>
            <a:r>
              <a:rPr lang="zh-CN" altLang="en-US" sz="2000" dirty="0" smtClean="0">
                <a:latin typeface="宋体" pitchFamily="2" charset="-122"/>
                <a:ea typeface="宋体" pitchFamily="2" charset="-122"/>
              </a:rPr>
              <a:t>。</a:t>
            </a:r>
            <a:endParaRPr lang="en-US" altLang="zh-CN" sz="2000" dirty="0" smtClean="0">
              <a:latin typeface="宋体" pitchFamily="2" charset="-122"/>
              <a:ea typeface="宋体" pitchFamily="2" charset="-122"/>
            </a:endParaRPr>
          </a:p>
          <a:p>
            <a:pPr algn="just"/>
            <a:r>
              <a:rPr lang="zh-CN" altLang="en-US" sz="2000" dirty="0" smtClean="0">
                <a:latin typeface="宋体" pitchFamily="2" charset="-122"/>
                <a:ea typeface="宋体" pitchFamily="2" charset="-122"/>
              </a:rPr>
              <a:t>从持仓量的角度来看，</a:t>
            </a:r>
            <a:r>
              <a:rPr lang="en-US" altLang="zh-CN" sz="2000" dirty="0" smtClean="0">
                <a:latin typeface="宋体" pitchFamily="2" charset="-122"/>
                <a:ea typeface="宋体" pitchFamily="2" charset="-122"/>
              </a:rPr>
              <a:t>LME</a:t>
            </a:r>
            <a:r>
              <a:rPr lang="zh-CN" altLang="en-US" sz="2000" dirty="0" smtClean="0">
                <a:latin typeface="宋体" pitchFamily="2" charset="-122"/>
                <a:ea typeface="宋体" pitchFamily="2" charset="-122"/>
              </a:rPr>
              <a:t>期权市场的份额占标的期货市场的</a:t>
            </a:r>
            <a:r>
              <a:rPr lang="en-US" altLang="zh-CN" sz="2000" dirty="0" smtClean="0">
                <a:latin typeface="宋体" pitchFamily="2" charset="-122"/>
                <a:ea typeface="宋体" pitchFamily="2" charset="-122"/>
              </a:rPr>
              <a:t>23.5%</a:t>
            </a:r>
            <a:r>
              <a:rPr lang="zh-CN" altLang="en-US" sz="2000" dirty="0" smtClean="0">
                <a:latin typeface="宋体" pitchFamily="2" charset="-122"/>
                <a:ea typeface="宋体" pitchFamily="2" charset="-122"/>
              </a:rPr>
              <a:t>，颇具一定规模。</a:t>
            </a:r>
            <a:endParaRPr lang="en-US" altLang="zh-CN" sz="2000" dirty="0" smtClean="0">
              <a:latin typeface="宋体" pitchFamily="2" charset="-122"/>
              <a:ea typeface="宋体" pitchFamily="2" charset="-122"/>
            </a:endParaRPr>
          </a:p>
        </p:txBody>
      </p:sp>
      <p:pic>
        <p:nvPicPr>
          <p:cNvPr id="2" name="Picture 2"/>
          <p:cNvPicPr>
            <a:picLocks noChangeAspect="1" noChangeArrowheads="1"/>
          </p:cNvPicPr>
          <p:nvPr/>
        </p:nvPicPr>
        <p:blipFill>
          <a:blip r:embed="rId2" cstate="print"/>
          <a:srcRect/>
          <a:stretch>
            <a:fillRect/>
          </a:stretch>
        </p:blipFill>
        <p:spPr bwMode="auto">
          <a:xfrm>
            <a:off x="227912" y="2359491"/>
            <a:ext cx="8669337" cy="2189163"/>
          </a:xfrm>
          <a:prstGeom prst="rect">
            <a:avLst/>
          </a:prstGeom>
          <a:noFill/>
          <a:ln w="9525">
            <a:noFill/>
            <a:miter lim="800000"/>
            <a:headEnd/>
            <a:tailEnd/>
          </a:ln>
          <a:effectLst/>
        </p:spPr>
      </p:pic>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标题 1"/>
          <p:cNvSpPr>
            <a:spLocks noGrp="1"/>
          </p:cNvSpPr>
          <p:nvPr>
            <p:ph type="title"/>
          </p:nvPr>
        </p:nvSpPr>
        <p:spPr>
          <a:prstGeom prst="rect">
            <a:avLst/>
          </a:prstGeom>
        </p:spPr>
        <p:txBody>
          <a:bodyPr/>
          <a:lstStyle>
            <a:lvl1pPr algn="l">
              <a:defRPr sz="3600">
                <a:latin typeface="宋体"/>
                <a:ea typeface="宋体"/>
                <a:cs typeface="宋体"/>
                <a:sym typeface="宋体"/>
              </a:defRPr>
            </a:lvl1pPr>
          </a:lstStyle>
          <a:p>
            <a:pPr>
              <a:defRPr b="1">
                <a:latin typeface="+mn-lt"/>
                <a:ea typeface="+mn-ea"/>
                <a:cs typeface="+mn-cs"/>
                <a:sym typeface="Times New Roman"/>
              </a:defRPr>
            </a:pPr>
            <a:r>
              <a:rPr lang="zh-CN" altLang="en-US" b="1" dirty="0" smtClean="0">
                <a:latin typeface="+mn-lt"/>
                <a:ea typeface="+mn-ea"/>
                <a:cs typeface="+mn-cs"/>
                <a:sym typeface="Times New Roman"/>
              </a:rPr>
              <a:t>境外铜期权合约介绍</a:t>
            </a:r>
            <a:endParaRPr b="0" dirty="0">
              <a:latin typeface="宋体"/>
              <a:ea typeface="宋体"/>
              <a:cs typeface="宋体"/>
              <a:sym typeface="宋体"/>
            </a:endParaRPr>
          </a:p>
        </p:txBody>
      </p:sp>
      <p:sp>
        <p:nvSpPr>
          <p:cNvPr id="11" name="矩形 8"/>
          <p:cNvSpPr/>
          <p:nvPr/>
        </p:nvSpPr>
        <p:spPr>
          <a:xfrm>
            <a:off x="571472" y="1214422"/>
            <a:ext cx="8029064" cy="3385542"/>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lvl="1" algn="just">
              <a:defRPr sz="2800">
                <a:latin typeface="宋体"/>
                <a:ea typeface="宋体"/>
                <a:cs typeface="宋体"/>
                <a:sym typeface="宋体"/>
              </a:defRPr>
            </a:pPr>
            <a:r>
              <a:rPr lang="en-US" altLang="zh-CN" sz="2800" b="1" dirty="0" smtClean="0">
                <a:latin typeface="宋体"/>
                <a:ea typeface="宋体"/>
                <a:cs typeface="宋体"/>
                <a:sym typeface="宋体"/>
              </a:rPr>
              <a:t>LME</a:t>
            </a:r>
            <a:r>
              <a:rPr lang="zh-CN" altLang="en-US" sz="2800" b="1" dirty="0" smtClean="0">
                <a:latin typeface="宋体"/>
                <a:ea typeface="宋体"/>
                <a:cs typeface="宋体"/>
                <a:sym typeface="宋体"/>
              </a:rPr>
              <a:t>铜期权合约有两种：</a:t>
            </a:r>
            <a:endParaRPr lang="en-US" altLang="zh-CN" sz="2800" dirty="0" smtClean="0">
              <a:latin typeface="宋体"/>
              <a:ea typeface="宋体"/>
              <a:cs typeface="宋体"/>
              <a:sym typeface="宋体"/>
            </a:endParaRPr>
          </a:p>
          <a:p>
            <a:pPr lvl="1" algn="just">
              <a:defRPr sz="2800">
                <a:latin typeface="宋体"/>
                <a:ea typeface="宋体"/>
                <a:cs typeface="宋体"/>
                <a:sym typeface="宋体"/>
              </a:defRPr>
            </a:pPr>
            <a:endParaRPr lang="en-US" altLang="zh-CN" sz="1800" b="1" dirty="0" smtClean="0">
              <a:latin typeface="宋体"/>
              <a:ea typeface="宋体"/>
              <a:cs typeface="宋体"/>
              <a:sym typeface="宋体"/>
            </a:endParaRPr>
          </a:p>
          <a:p>
            <a:pPr lvl="1" algn="just">
              <a:defRPr sz="2800">
                <a:latin typeface="宋体"/>
                <a:ea typeface="宋体"/>
                <a:cs typeface="宋体"/>
                <a:sym typeface="宋体"/>
              </a:defRPr>
            </a:pPr>
            <a:r>
              <a:rPr lang="zh-CN" altLang="en-US" sz="2400" b="1" dirty="0" smtClean="0">
                <a:latin typeface="宋体"/>
                <a:ea typeface="宋体"/>
                <a:cs typeface="宋体"/>
                <a:sym typeface="宋体"/>
              </a:rPr>
              <a:t>① </a:t>
            </a:r>
            <a:r>
              <a:rPr lang="en-US" altLang="zh-CN" sz="2400" b="1" dirty="0" smtClean="0">
                <a:latin typeface="宋体"/>
                <a:ea typeface="宋体"/>
                <a:cs typeface="宋体"/>
                <a:sym typeface="宋体"/>
              </a:rPr>
              <a:t>LME</a:t>
            </a:r>
            <a:r>
              <a:rPr lang="zh-CN" altLang="en-US" sz="2400" b="1" dirty="0" smtClean="0">
                <a:latin typeface="宋体"/>
                <a:ea typeface="宋体"/>
                <a:cs typeface="宋体"/>
                <a:sym typeface="宋体"/>
              </a:rPr>
              <a:t>铜期货期权（</a:t>
            </a:r>
            <a:r>
              <a:rPr lang="en-US" altLang="zh-CN" sz="2400" b="1" dirty="0" smtClean="0">
                <a:latin typeface="宋体"/>
                <a:ea typeface="宋体"/>
                <a:cs typeface="宋体"/>
                <a:sym typeface="宋体"/>
              </a:rPr>
              <a:t>Copper Option</a:t>
            </a:r>
            <a:r>
              <a:rPr lang="zh-CN" altLang="en-US" sz="2400" b="1" dirty="0" smtClean="0">
                <a:latin typeface="宋体"/>
                <a:ea typeface="宋体"/>
                <a:cs typeface="宋体"/>
                <a:sym typeface="宋体"/>
              </a:rPr>
              <a:t>）</a:t>
            </a:r>
            <a:endParaRPr lang="en-US" altLang="zh-CN" sz="2400" b="1" dirty="0" smtClean="0">
              <a:latin typeface="宋体"/>
              <a:ea typeface="宋体"/>
              <a:cs typeface="宋体"/>
              <a:sym typeface="宋体"/>
            </a:endParaRPr>
          </a:p>
          <a:p>
            <a:pPr lvl="1" algn="just">
              <a:defRPr sz="2800">
                <a:latin typeface="宋体"/>
                <a:ea typeface="宋体"/>
                <a:cs typeface="宋体"/>
                <a:sym typeface="宋体"/>
              </a:defRPr>
            </a:pPr>
            <a:r>
              <a:rPr lang="zh-CN" altLang="en-US" sz="2000" dirty="0" smtClean="0">
                <a:latin typeface="宋体"/>
                <a:ea typeface="宋体"/>
                <a:cs typeface="宋体"/>
                <a:sym typeface="宋体"/>
              </a:rPr>
              <a:t>该期权合约给予买方购买（看涨）或销售（看跌）标的期货合约的权利（而非义务），买方应为该权利付出权利金。</a:t>
            </a:r>
            <a:endParaRPr lang="en-US" altLang="zh-CN" sz="2000" dirty="0" smtClean="0">
              <a:latin typeface="宋体"/>
              <a:ea typeface="宋体"/>
              <a:cs typeface="宋体"/>
              <a:sym typeface="宋体"/>
            </a:endParaRPr>
          </a:p>
          <a:p>
            <a:pPr lvl="1" algn="just">
              <a:defRPr sz="2800">
                <a:latin typeface="宋体"/>
                <a:ea typeface="宋体"/>
                <a:cs typeface="宋体"/>
                <a:sym typeface="宋体"/>
              </a:defRPr>
            </a:pPr>
            <a:r>
              <a:rPr lang="zh-CN" altLang="en-US" sz="2000" dirty="0" smtClean="0">
                <a:latin typeface="宋体"/>
                <a:ea typeface="宋体"/>
                <a:cs typeface="宋体"/>
                <a:sym typeface="宋体"/>
              </a:rPr>
              <a:t>该期权合约行权后转变为期货，因此是实物期权。</a:t>
            </a:r>
            <a:endParaRPr lang="en-US" altLang="zh-CN" sz="2000" dirty="0" smtClean="0">
              <a:latin typeface="宋体"/>
              <a:ea typeface="宋体"/>
              <a:cs typeface="宋体"/>
              <a:sym typeface="宋体"/>
            </a:endParaRPr>
          </a:p>
          <a:p>
            <a:pPr lvl="1" algn="just">
              <a:defRPr sz="2800">
                <a:latin typeface="宋体"/>
                <a:ea typeface="宋体"/>
                <a:cs typeface="宋体"/>
                <a:sym typeface="宋体"/>
              </a:defRPr>
            </a:pPr>
            <a:endParaRPr lang="en-US" altLang="zh-CN" sz="2000" dirty="0" smtClean="0">
              <a:latin typeface="宋体"/>
              <a:ea typeface="宋体"/>
              <a:cs typeface="宋体"/>
              <a:sym typeface="宋体"/>
            </a:endParaRPr>
          </a:p>
          <a:p>
            <a:pPr lvl="1">
              <a:defRPr sz="2800">
                <a:latin typeface="宋体"/>
                <a:ea typeface="宋体"/>
                <a:cs typeface="宋体"/>
                <a:sym typeface="宋体"/>
              </a:defRPr>
            </a:pPr>
            <a:r>
              <a:rPr lang="zh-CN" altLang="en-US" sz="2400" b="1" dirty="0" smtClean="0">
                <a:latin typeface="宋体"/>
                <a:ea typeface="宋体"/>
                <a:cs typeface="宋体"/>
                <a:sym typeface="宋体"/>
              </a:rPr>
              <a:t>② </a:t>
            </a:r>
            <a:r>
              <a:rPr lang="en-US" altLang="zh-CN" sz="2400" b="1" dirty="0" smtClean="0">
                <a:latin typeface="宋体"/>
                <a:ea typeface="宋体"/>
                <a:cs typeface="宋体"/>
                <a:sym typeface="宋体"/>
              </a:rPr>
              <a:t>LME</a:t>
            </a:r>
            <a:r>
              <a:rPr lang="zh-CN" altLang="en-US" sz="2400" b="1" dirty="0" smtClean="0">
                <a:latin typeface="宋体"/>
                <a:ea typeface="宋体"/>
                <a:cs typeface="宋体"/>
                <a:sym typeface="宋体"/>
              </a:rPr>
              <a:t>铜均价期权（</a:t>
            </a:r>
            <a:r>
              <a:rPr lang="en-US" altLang="zh-CN" sz="2400" b="1" dirty="0" smtClean="0">
                <a:latin typeface="宋体"/>
                <a:ea typeface="宋体"/>
                <a:cs typeface="宋体"/>
                <a:sym typeface="宋体"/>
              </a:rPr>
              <a:t>Traded Average Price Options</a:t>
            </a:r>
            <a:r>
              <a:rPr lang="zh-CN" altLang="en-US" sz="2400" b="1" dirty="0" smtClean="0">
                <a:latin typeface="宋体"/>
                <a:ea typeface="宋体"/>
                <a:cs typeface="宋体"/>
                <a:sym typeface="宋体"/>
              </a:rPr>
              <a:t>）</a:t>
            </a:r>
            <a:endParaRPr lang="en-US" altLang="zh-CN" sz="2400" b="1" dirty="0" smtClean="0">
              <a:latin typeface="宋体"/>
              <a:ea typeface="宋体"/>
              <a:cs typeface="宋体"/>
              <a:sym typeface="宋体"/>
            </a:endParaRPr>
          </a:p>
          <a:p>
            <a:pPr lvl="1" algn="just">
              <a:defRPr sz="2800">
                <a:latin typeface="宋体"/>
                <a:ea typeface="宋体"/>
                <a:cs typeface="宋体"/>
                <a:sym typeface="宋体"/>
              </a:defRPr>
            </a:pPr>
            <a:r>
              <a:rPr lang="zh-CN" altLang="en-US" sz="2000" dirty="0" smtClean="0">
                <a:latin typeface="宋体"/>
                <a:ea typeface="宋体"/>
                <a:cs typeface="宋体"/>
                <a:sym typeface="宋体"/>
              </a:rPr>
              <a:t>该期权是实物交割的期权，因为该合约行权后产生</a:t>
            </a:r>
            <a:r>
              <a:rPr lang="zh-CN" altLang="en-US" sz="2000" b="1" dirty="0" smtClean="0">
                <a:solidFill>
                  <a:srgbClr val="FF0000"/>
                </a:solidFill>
                <a:latin typeface="宋体"/>
                <a:ea typeface="宋体"/>
                <a:cs typeface="宋体"/>
                <a:sym typeface="宋体"/>
              </a:rPr>
              <a:t>两个</a:t>
            </a:r>
            <a:r>
              <a:rPr lang="zh-CN" altLang="en-US" sz="2000" dirty="0" smtClean="0">
                <a:latin typeface="宋体"/>
                <a:ea typeface="宋体"/>
                <a:cs typeface="宋体"/>
                <a:sym typeface="宋体"/>
              </a:rPr>
              <a:t>方向相反的标的铜期货合约，</a:t>
            </a:r>
            <a:r>
              <a:rPr lang="zh-CN" altLang="en-US" sz="2000" b="1" dirty="0" smtClean="0">
                <a:solidFill>
                  <a:srgbClr val="FF0000"/>
                </a:solidFill>
                <a:latin typeface="宋体"/>
                <a:ea typeface="宋体"/>
                <a:cs typeface="宋体"/>
                <a:sym typeface="宋体"/>
              </a:rPr>
              <a:t>其效果等价于现金交割。</a:t>
            </a:r>
            <a:endParaRPr lang="en-US" altLang="zh-CN" sz="2000" b="1" dirty="0" smtClean="0">
              <a:solidFill>
                <a:srgbClr val="FF0000"/>
              </a:solidFill>
              <a:latin typeface="宋体"/>
              <a:ea typeface="宋体"/>
              <a:cs typeface="宋体"/>
              <a:sym typeface="宋体"/>
            </a:endParaRP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8"/>
          <p:cNvSpPr/>
          <p:nvPr/>
        </p:nvSpPr>
        <p:spPr>
          <a:xfrm>
            <a:off x="571472" y="1214422"/>
            <a:ext cx="7917620" cy="1138773"/>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lvl="1" algn="just">
              <a:defRPr sz="2800">
                <a:latin typeface="宋体"/>
                <a:ea typeface="宋体"/>
                <a:cs typeface="宋体"/>
                <a:sym typeface="宋体"/>
              </a:defRPr>
            </a:pPr>
            <a:r>
              <a:rPr lang="zh-CN" altLang="en-US" sz="2400" b="1" dirty="0" smtClean="0">
                <a:latin typeface="宋体"/>
                <a:ea typeface="宋体"/>
                <a:cs typeface="宋体"/>
                <a:sym typeface="宋体"/>
              </a:rPr>
              <a:t>期权合约标的物</a:t>
            </a:r>
            <a:endParaRPr lang="en-US" altLang="zh-CN" sz="2400" b="1" dirty="0" smtClean="0">
              <a:latin typeface="宋体"/>
              <a:ea typeface="宋体"/>
              <a:cs typeface="宋体"/>
              <a:sym typeface="宋体"/>
            </a:endParaRPr>
          </a:p>
          <a:p>
            <a:pPr lvl="1" algn="just">
              <a:defRPr sz="2800">
                <a:latin typeface="宋体"/>
                <a:ea typeface="宋体"/>
                <a:cs typeface="宋体"/>
                <a:sym typeface="宋体"/>
              </a:defRPr>
            </a:pPr>
            <a:endParaRPr lang="en-US" altLang="zh-CN" sz="2200" b="1" dirty="0" smtClean="0">
              <a:latin typeface="宋体"/>
              <a:ea typeface="宋体"/>
              <a:cs typeface="宋体"/>
              <a:sym typeface="宋体"/>
            </a:endParaRPr>
          </a:p>
          <a:p>
            <a:pPr lvl="1" algn="just">
              <a:defRPr sz="2800">
                <a:latin typeface="宋体"/>
                <a:ea typeface="宋体"/>
                <a:cs typeface="宋体"/>
                <a:sym typeface="宋体"/>
              </a:defRPr>
            </a:pPr>
            <a:endParaRPr lang="en-US" altLang="zh-CN" sz="2200" dirty="0" smtClean="0">
              <a:latin typeface="宋体"/>
              <a:ea typeface="宋体"/>
              <a:cs typeface="宋体"/>
              <a:sym typeface="宋体"/>
            </a:endParaRPr>
          </a:p>
        </p:txBody>
      </p:sp>
      <p:graphicFrame>
        <p:nvGraphicFramePr>
          <p:cNvPr id="4" name="表格 3"/>
          <p:cNvGraphicFramePr>
            <a:graphicFrameLocks noGrp="1"/>
          </p:cNvGraphicFramePr>
          <p:nvPr/>
        </p:nvGraphicFramePr>
        <p:xfrm>
          <a:off x="1032295" y="1742062"/>
          <a:ext cx="7257692" cy="1529080"/>
        </p:xfrm>
        <a:graphic>
          <a:graphicData uri="http://schemas.openxmlformats.org/drawingml/2006/table">
            <a:tbl>
              <a:tblPr firstRow="1" bandRow="1">
                <a:tableStyleId>{5940675A-B579-460E-94D1-54222C63F5DA}</a:tableStyleId>
              </a:tblPr>
              <a:tblGrid>
                <a:gridCol w="3628846"/>
                <a:gridCol w="3628846"/>
              </a:tblGrid>
              <a:tr h="370840">
                <a:tc>
                  <a:txBody>
                    <a:bodyPr/>
                    <a:lstStyle/>
                    <a:p>
                      <a:pPr algn="ctr"/>
                      <a:r>
                        <a:rPr lang="zh-CN" altLang="en-US" sz="1600" b="1" dirty="0" smtClean="0">
                          <a:latin typeface="宋体" pitchFamily="2" charset="-122"/>
                          <a:ea typeface="宋体" pitchFamily="2" charset="-122"/>
                        </a:rPr>
                        <a:t>合约名称</a:t>
                      </a:r>
                      <a:endParaRPr lang="zh-CN" altLang="en-US" sz="1600" b="1" dirty="0">
                        <a:latin typeface="宋体" pitchFamily="2" charset="-122"/>
                        <a:ea typeface="宋体" pitchFamily="2" charset="-122"/>
                      </a:endParaRPr>
                    </a:p>
                  </a:txBody>
                  <a:tcPr anchor="ctr">
                    <a:solidFill>
                      <a:schemeClr val="bg1"/>
                    </a:solidFill>
                  </a:tcPr>
                </a:tc>
                <a:tc>
                  <a:txBody>
                    <a:bodyPr/>
                    <a:lstStyle/>
                    <a:p>
                      <a:pPr algn="ctr"/>
                      <a:r>
                        <a:rPr lang="zh-CN" altLang="en-US" sz="1600" b="1" dirty="0" smtClean="0">
                          <a:latin typeface="宋体" pitchFamily="2" charset="-122"/>
                          <a:ea typeface="宋体" pitchFamily="2" charset="-122"/>
                        </a:rPr>
                        <a:t>期权合约标的物</a:t>
                      </a:r>
                      <a:endParaRPr lang="zh-CN" altLang="en-US" sz="1600" b="1" dirty="0">
                        <a:latin typeface="宋体" pitchFamily="2" charset="-122"/>
                        <a:ea typeface="宋体" pitchFamily="2" charset="-122"/>
                      </a:endParaRPr>
                    </a:p>
                  </a:txBody>
                  <a:tcPr anchor="ctr">
                    <a:solidFill>
                      <a:schemeClr val="bg1"/>
                    </a:solidFill>
                  </a:tcPr>
                </a:tc>
              </a:tr>
              <a:tr h="370840">
                <a:tc>
                  <a:txBody>
                    <a:bodyPr/>
                    <a:lstStyle/>
                    <a:p>
                      <a:pPr algn="ctr"/>
                      <a:r>
                        <a:rPr lang="en-US" altLang="zh-CN" sz="1600" b="1" dirty="0" smtClean="0">
                          <a:latin typeface="宋体" pitchFamily="2" charset="-122"/>
                          <a:ea typeface="宋体" pitchFamily="2" charset="-122"/>
                        </a:rPr>
                        <a:t>LME</a:t>
                      </a:r>
                      <a:r>
                        <a:rPr lang="zh-CN" altLang="en-US" sz="1600" b="1" dirty="0" smtClean="0">
                          <a:latin typeface="宋体" pitchFamily="2" charset="-122"/>
                          <a:ea typeface="宋体" pitchFamily="2" charset="-122"/>
                        </a:rPr>
                        <a:t>铜期货期权合约</a:t>
                      </a:r>
                      <a:endParaRPr lang="zh-CN" altLang="en-US" sz="1600" b="1" dirty="0">
                        <a:latin typeface="宋体" pitchFamily="2" charset="-122"/>
                        <a:ea typeface="宋体" pitchFamily="2" charset="-122"/>
                      </a:endParaRPr>
                    </a:p>
                  </a:txBody>
                  <a:tcPr anchor="ctr">
                    <a:solidFill>
                      <a:schemeClr val="bg1"/>
                    </a:solidFill>
                  </a:tcPr>
                </a:tc>
                <a:tc>
                  <a:txBody>
                    <a:bodyPr/>
                    <a:lstStyle/>
                    <a:p>
                      <a:pPr algn="ctr"/>
                      <a:r>
                        <a:rPr lang="zh-CN" altLang="en-US" sz="1600" b="1" dirty="0" smtClean="0">
                          <a:solidFill>
                            <a:srgbClr val="FF0000"/>
                          </a:solidFill>
                          <a:latin typeface="宋体" pitchFamily="2" charset="-122"/>
                          <a:ea typeface="宋体" pitchFamily="2" charset="-122"/>
                        </a:rPr>
                        <a:t>一份</a:t>
                      </a:r>
                      <a:r>
                        <a:rPr lang="en-US" altLang="zh-CN" sz="1600" dirty="0" smtClean="0">
                          <a:latin typeface="宋体" pitchFamily="2" charset="-122"/>
                          <a:ea typeface="宋体" pitchFamily="2" charset="-122"/>
                        </a:rPr>
                        <a:t>LME</a:t>
                      </a:r>
                      <a:r>
                        <a:rPr lang="zh-CN" altLang="en-US" sz="1600" dirty="0" smtClean="0">
                          <a:latin typeface="宋体" pitchFamily="2" charset="-122"/>
                          <a:ea typeface="宋体" pitchFamily="2" charset="-122"/>
                        </a:rPr>
                        <a:t>铜期货合约</a:t>
                      </a:r>
                    </a:p>
                    <a:p>
                      <a:pPr algn="ctr"/>
                      <a:r>
                        <a:rPr lang="zh-CN" altLang="en-US" sz="1600" dirty="0" smtClean="0">
                          <a:latin typeface="宋体" pitchFamily="2" charset="-122"/>
                          <a:ea typeface="宋体" pitchFamily="2" charset="-122"/>
                        </a:rPr>
                        <a:t>（交割日期为合约月的第三个周三）</a:t>
                      </a:r>
                      <a:endParaRPr lang="zh-CN" altLang="en-US" sz="1600" dirty="0">
                        <a:latin typeface="宋体" pitchFamily="2" charset="-122"/>
                        <a:ea typeface="宋体" pitchFamily="2" charset="-122"/>
                      </a:endParaRPr>
                    </a:p>
                  </a:txBody>
                  <a:tcPr anchor="ctr">
                    <a:solidFill>
                      <a:schemeClr val="bg1"/>
                    </a:solidFill>
                  </a:tcPr>
                </a:tc>
              </a:tr>
              <a:tr h="370840">
                <a:tc>
                  <a:txBody>
                    <a:bodyPr/>
                    <a:lstStyle/>
                    <a:p>
                      <a:pPr algn="ctr"/>
                      <a:r>
                        <a:rPr lang="en-US" altLang="zh-CN" sz="1600" b="1" dirty="0" smtClean="0">
                          <a:latin typeface="宋体" pitchFamily="2" charset="-122"/>
                          <a:ea typeface="宋体" pitchFamily="2" charset="-122"/>
                        </a:rPr>
                        <a:t>LME</a:t>
                      </a:r>
                      <a:r>
                        <a:rPr lang="zh-CN" altLang="en-US" sz="1600" b="1" dirty="0" smtClean="0">
                          <a:latin typeface="宋体" pitchFamily="2" charset="-122"/>
                          <a:ea typeface="宋体" pitchFamily="2" charset="-122"/>
                        </a:rPr>
                        <a:t>铜均价期权合约</a:t>
                      </a:r>
                      <a:endParaRPr lang="zh-CN" altLang="en-US" sz="1600" b="1" dirty="0">
                        <a:latin typeface="宋体" pitchFamily="2" charset="-122"/>
                        <a:ea typeface="宋体" pitchFamily="2" charset="-122"/>
                      </a:endParaRP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600" b="1" dirty="0" smtClean="0">
                          <a:solidFill>
                            <a:srgbClr val="FF0000"/>
                          </a:solidFill>
                          <a:latin typeface="宋体" pitchFamily="2" charset="-122"/>
                          <a:ea typeface="宋体" pitchFamily="2" charset="-122"/>
                        </a:rPr>
                        <a:t>两份</a:t>
                      </a:r>
                      <a:r>
                        <a:rPr lang="en-US" altLang="zh-CN" sz="1600" dirty="0" smtClean="0">
                          <a:latin typeface="宋体" pitchFamily="2" charset="-122"/>
                          <a:ea typeface="宋体" pitchFamily="2" charset="-122"/>
                        </a:rPr>
                        <a:t>LME</a:t>
                      </a:r>
                      <a:r>
                        <a:rPr lang="zh-CN" altLang="en-US" sz="1600" dirty="0" smtClean="0">
                          <a:latin typeface="宋体" pitchFamily="2" charset="-122"/>
                          <a:ea typeface="宋体" pitchFamily="2" charset="-122"/>
                        </a:rPr>
                        <a:t>铜期货合约</a:t>
                      </a:r>
                      <a:endParaRPr lang="en-US" altLang="zh-CN" sz="1600" dirty="0" smtClean="0">
                        <a:latin typeface="宋体" pitchFamily="2" charset="-122"/>
                        <a:ea typeface="宋体" pitchFamily="2" charset="-122"/>
                      </a:endParaRPr>
                    </a:p>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600" dirty="0" smtClean="0">
                          <a:latin typeface="宋体" pitchFamily="2" charset="-122"/>
                          <a:ea typeface="宋体" pitchFamily="2" charset="-122"/>
                        </a:rPr>
                        <a:t>（行权后产生两个标的期货合约）</a:t>
                      </a:r>
                    </a:p>
                  </a:txBody>
                  <a:tcPr anchor="ctr">
                    <a:solidFill>
                      <a:schemeClr val="bg1"/>
                    </a:solidFill>
                  </a:tcPr>
                </a:tc>
              </a:tr>
            </a:tbl>
          </a:graphicData>
        </a:graphic>
      </p:graphicFrame>
      <p:sp>
        <p:nvSpPr>
          <p:cNvPr id="5" name="TextBox 4"/>
          <p:cNvSpPr txBox="1"/>
          <p:nvPr/>
        </p:nvSpPr>
        <p:spPr>
          <a:xfrm>
            <a:off x="1043801" y="3390212"/>
            <a:ext cx="7358327" cy="224676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just" defTabSz="914400" rtl="0" fontAlgn="auto" latinLnBrk="0" hangingPunct="0">
              <a:lnSpc>
                <a:spcPct val="100000"/>
              </a:lnSpc>
              <a:spcBef>
                <a:spcPts val="0"/>
              </a:spcBef>
              <a:spcAft>
                <a:spcPts val="0"/>
              </a:spcAft>
              <a:buClrTx/>
              <a:buSzTx/>
              <a:buFontTx/>
              <a:buNone/>
              <a:tabLst/>
            </a:pPr>
            <a:r>
              <a:rPr kumimoji="0" lang="zh-CN" altLang="en-US" sz="2000" i="0" u="none" strike="noStrike" cap="none" spc="0" normalizeH="0" baseline="0" dirty="0" smtClean="0">
                <a:ln>
                  <a:noFill/>
                </a:ln>
                <a:solidFill>
                  <a:srgbClr val="000000"/>
                </a:solidFill>
                <a:effectLst/>
                <a:uFillTx/>
                <a:latin typeface="宋体" pitchFamily="2" charset="-122"/>
                <a:ea typeface="宋体" pitchFamily="2" charset="-122"/>
                <a:sym typeface="Times New Roman"/>
              </a:rPr>
              <a:t>①</a:t>
            </a:r>
            <a:r>
              <a:rPr kumimoji="0" lang="en-US" altLang="zh-CN" sz="2000" i="0" u="none" strike="noStrike" cap="none" spc="0" normalizeH="0" baseline="0" dirty="0" smtClean="0">
                <a:ln>
                  <a:noFill/>
                </a:ln>
                <a:solidFill>
                  <a:srgbClr val="000000"/>
                </a:solidFill>
                <a:effectLst/>
                <a:uFillTx/>
                <a:latin typeface="宋体" pitchFamily="2" charset="-122"/>
                <a:ea typeface="宋体" pitchFamily="2" charset="-122"/>
                <a:sym typeface="Times New Roman"/>
              </a:rPr>
              <a:t>LME</a:t>
            </a:r>
            <a:r>
              <a:rPr kumimoji="0" lang="zh-CN" altLang="en-US" sz="2000" i="0" u="none" strike="noStrike" cap="none" spc="0" normalizeH="0" baseline="0" dirty="0" smtClean="0">
                <a:ln>
                  <a:noFill/>
                </a:ln>
                <a:solidFill>
                  <a:srgbClr val="000000"/>
                </a:solidFill>
                <a:effectLst/>
                <a:uFillTx/>
                <a:latin typeface="宋体" pitchFamily="2" charset="-122"/>
                <a:ea typeface="宋体" pitchFamily="2" charset="-122"/>
                <a:sym typeface="Times New Roman"/>
              </a:rPr>
              <a:t>铜期货期权合约的标的物为标的期货合约，这与我所的铜期货期权做法一致。</a:t>
            </a:r>
            <a:endParaRPr kumimoji="0" lang="en-US" altLang="zh-CN" sz="2000" i="0" u="none" strike="noStrike" cap="none" spc="0" normalizeH="0" baseline="0" dirty="0" smtClean="0">
              <a:ln>
                <a:noFill/>
              </a:ln>
              <a:solidFill>
                <a:srgbClr val="000000"/>
              </a:solidFill>
              <a:effectLst/>
              <a:uFillTx/>
              <a:latin typeface="宋体" pitchFamily="2" charset="-122"/>
              <a:ea typeface="宋体" pitchFamily="2" charset="-122"/>
              <a:sym typeface="Times New Roman"/>
            </a:endParaRPr>
          </a:p>
          <a:p>
            <a:pPr marL="0" marR="0" indent="0" algn="just" defTabSz="914400" rtl="0" fontAlgn="auto" latinLnBrk="0" hangingPunct="0">
              <a:lnSpc>
                <a:spcPct val="100000"/>
              </a:lnSpc>
              <a:spcBef>
                <a:spcPts val="0"/>
              </a:spcBef>
              <a:spcAft>
                <a:spcPts val="0"/>
              </a:spcAft>
              <a:buClrTx/>
              <a:buSzTx/>
              <a:buFontTx/>
              <a:buNone/>
              <a:tabLst/>
            </a:pPr>
            <a:endParaRPr kumimoji="0" lang="en-US" altLang="zh-CN" sz="2000" i="0" u="none" strike="noStrike" cap="none" spc="0" normalizeH="0" baseline="0" dirty="0" smtClean="0">
              <a:ln>
                <a:noFill/>
              </a:ln>
              <a:solidFill>
                <a:srgbClr val="000000"/>
              </a:solidFill>
              <a:effectLst/>
              <a:uFillTx/>
              <a:latin typeface="宋体" pitchFamily="2" charset="-122"/>
              <a:ea typeface="宋体" pitchFamily="2" charset="-122"/>
              <a:sym typeface="Times New Roman"/>
            </a:endParaRPr>
          </a:p>
          <a:p>
            <a:pPr marL="0" marR="0" indent="0" algn="just" defTabSz="914400" rtl="0" fontAlgn="auto" latinLnBrk="0" hangingPunct="0">
              <a:lnSpc>
                <a:spcPct val="100000"/>
              </a:lnSpc>
              <a:spcBef>
                <a:spcPts val="0"/>
              </a:spcBef>
              <a:spcAft>
                <a:spcPts val="0"/>
              </a:spcAft>
              <a:buClrTx/>
              <a:buSzTx/>
              <a:buFontTx/>
              <a:buNone/>
              <a:tabLst/>
            </a:pPr>
            <a:r>
              <a:rPr lang="zh-CN" altLang="en-US" sz="2000" dirty="0" smtClean="0">
                <a:latin typeface="宋体" pitchFamily="2" charset="-122"/>
                <a:ea typeface="宋体" pitchFamily="2" charset="-122"/>
              </a:rPr>
              <a:t>②</a:t>
            </a:r>
            <a:r>
              <a:rPr lang="en-US" altLang="zh-CN" sz="2000" dirty="0" smtClean="0">
                <a:latin typeface="宋体" pitchFamily="2" charset="-122"/>
                <a:ea typeface="宋体" pitchFamily="2" charset="-122"/>
              </a:rPr>
              <a:t>LME</a:t>
            </a:r>
            <a:r>
              <a:rPr lang="zh-CN" altLang="en-US" sz="2000" dirty="0" smtClean="0">
                <a:latin typeface="宋体" pitchFamily="2" charset="-122"/>
                <a:ea typeface="宋体" pitchFamily="2" charset="-122"/>
              </a:rPr>
              <a:t>铜均价期权的标的物也是铜期货合约，不同点在于它行权后产生两份期货合约。其中一份的价格为期权</a:t>
            </a:r>
            <a:r>
              <a:rPr lang="zh-CN" altLang="en-US" sz="2000" b="1" dirty="0" smtClean="0">
                <a:solidFill>
                  <a:srgbClr val="FF0000"/>
                </a:solidFill>
                <a:latin typeface="宋体" pitchFamily="2" charset="-122"/>
                <a:ea typeface="宋体" pitchFamily="2" charset="-122"/>
              </a:rPr>
              <a:t>行权价</a:t>
            </a:r>
            <a:r>
              <a:rPr lang="zh-CN" altLang="en-US" sz="2000" dirty="0" smtClean="0">
                <a:latin typeface="宋体" pitchFamily="2" charset="-122"/>
                <a:ea typeface="宋体" pitchFamily="2" charset="-122"/>
              </a:rPr>
              <a:t>，另一份的价格为</a:t>
            </a:r>
            <a:r>
              <a:rPr lang="zh-CN" altLang="en-US" sz="2000" b="1" dirty="0" smtClean="0">
                <a:solidFill>
                  <a:srgbClr val="FF0000"/>
                </a:solidFill>
                <a:latin typeface="宋体" pitchFamily="2" charset="-122"/>
                <a:ea typeface="宋体" pitchFamily="2" charset="-122"/>
              </a:rPr>
              <a:t>月度平均结算价（</a:t>
            </a:r>
            <a:r>
              <a:rPr lang="en-US" altLang="zh-CN" sz="2000" b="1" dirty="0" smtClean="0">
                <a:solidFill>
                  <a:srgbClr val="FF0000"/>
                </a:solidFill>
                <a:latin typeface="宋体" pitchFamily="2" charset="-122"/>
                <a:ea typeface="宋体" pitchFamily="2" charset="-122"/>
              </a:rPr>
              <a:t>MASP</a:t>
            </a:r>
            <a:r>
              <a:rPr lang="zh-CN" altLang="en-US" sz="2000" b="1" dirty="0" smtClean="0">
                <a:solidFill>
                  <a:srgbClr val="FF0000"/>
                </a:solidFill>
                <a:latin typeface="宋体" pitchFamily="2" charset="-122"/>
                <a:ea typeface="宋体" pitchFamily="2" charset="-122"/>
              </a:rPr>
              <a:t>），</a:t>
            </a:r>
            <a:r>
              <a:rPr lang="zh-CN" altLang="en-US" sz="2000" dirty="0" smtClean="0">
                <a:latin typeface="宋体" pitchFamily="2" charset="-122"/>
                <a:ea typeface="宋体" pitchFamily="2" charset="-122"/>
              </a:rPr>
              <a:t>即该月所有交易日的</a:t>
            </a:r>
            <a:r>
              <a:rPr lang="zh-CN" altLang="en-US" sz="2000" b="1" dirty="0" smtClean="0">
                <a:solidFill>
                  <a:srgbClr val="FF0000"/>
                </a:solidFill>
                <a:latin typeface="宋体" pitchFamily="2" charset="-122"/>
                <a:ea typeface="宋体" pitchFamily="2" charset="-122"/>
              </a:rPr>
              <a:t>现货</a:t>
            </a:r>
            <a:r>
              <a:rPr lang="zh-CN" altLang="en-US" sz="2000" dirty="0" smtClean="0">
                <a:latin typeface="宋体" pitchFamily="2" charset="-122"/>
                <a:ea typeface="宋体" pitchFamily="2" charset="-122"/>
              </a:rPr>
              <a:t>合约结算价的算术平均值。</a:t>
            </a:r>
            <a:endParaRPr kumimoji="0" lang="en-US" altLang="zh-CN" sz="2000" i="0" u="none" strike="noStrike" cap="none" spc="0" normalizeH="0" baseline="0" dirty="0" smtClean="0">
              <a:ln>
                <a:noFill/>
              </a:ln>
              <a:solidFill>
                <a:srgbClr val="000000"/>
              </a:solidFill>
              <a:effectLst/>
              <a:uFillTx/>
              <a:latin typeface="宋体" pitchFamily="2" charset="-122"/>
              <a:ea typeface="宋体" pitchFamily="2" charset="-122"/>
              <a:sym typeface="Times New Roman"/>
            </a:endParaRPr>
          </a:p>
        </p:txBody>
      </p:sp>
      <p:sp>
        <p:nvSpPr>
          <p:cNvPr id="7" name="标题 1"/>
          <p:cNvSpPr>
            <a:spLocks noGrp="1"/>
          </p:cNvSpPr>
          <p:nvPr>
            <p:ph type="title"/>
          </p:nvPr>
        </p:nvSpPr>
        <p:spPr>
          <a:xfrm>
            <a:off x="457200" y="274638"/>
            <a:ext cx="8229600" cy="1143001"/>
          </a:xfrm>
          <a:prstGeom prst="rect">
            <a:avLst/>
          </a:prstGeom>
        </p:spPr>
        <p:txBody>
          <a:bodyPr/>
          <a:lstStyle>
            <a:lvl1pPr algn="l">
              <a:defRPr sz="3600">
                <a:latin typeface="宋体"/>
                <a:ea typeface="宋体"/>
                <a:cs typeface="宋体"/>
                <a:sym typeface="宋体"/>
              </a:defRPr>
            </a:lvl1pPr>
          </a:lstStyle>
          <a:p>
            <a:pPr>
              <a:defRPr b="1">
                <a:latin typeface="+mn-lt"/>
                <a:ea typeface="+mn-ea"/>
                <a:cs typeface="+mn-cs"/>
                <a:sym typeface="Times New Roman"/>
              </a:defRPr>
            </a:pPr>
            <a:r>
              <a:rPr lang="zh-CN" altLang="en-US" b="1" dirty="0" smtClean="0">
                <a:latin typeface="+mn-lt"/>
                <a:ea typeface="+mn-ea"/>
                <a:cs typeface="+mn-cs"/>
                <a:sym typeface="Times New Roman"/>
              </a:rPr>
              <a:t>境外铜期权合约介绍</a:t>
            </a:r>
            <a:endParaRPr b="0" dirty="0">
              <a:latin typeface="宋体"/>
              <a:ea typeface="宋体"/>
              <a:cs typeface="宋体"/>
              <a:sym typeface="宋体"/>
            </a:endParaRP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8"/>
          <p:cNvSpPr/>
          <p:nvPr/>
        </p:nvSpPr>
        <p:spPr>
          <a:xfrm>
            <a:off x="571472" y="1119536"/>
            <a:ext cx="7917620" cy="1138773"/>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lvl="1" algn="just">
              <a:defRPr sz="2800">
                <a:latin typeface="宋体"/>
                <a:ea typeface="宋体"/>
                <a:cs typeface="宋体"/>
                <a:sym typeface="宋体"/>
              </a:defRPr>
            </a:pPr>
            <a:r>
              <a:rPr lang="zh-CN" altLang="en-US" sz="2400" b="1" dirty="0" smtClean="0">
                <a:latin typeface="宋体"/>
                <a:ea typeface="宋体"/>
                <a:cs typeface="宋体"/>
                <a:sym typeface="宋体"/>
              </a:rPr>
              <a:t>挂牌合约月份</a:t>
            </a:r>
            <a:endParaRPr lang="en-US" altLang="zh-CN" sz="2400" b="1" dirty="0" smtClean="0">
              <a:latin typeface="宋体"/>
              <a:ea typeface="宋体"/>
              <a:cs typeface="宋体"/>
              <a:sym typeface="宋体"/>
            </a:endParaRPr>
          </a:p>
          <a:p>
            <a:pPr lvl="1" algn="just">
              <a:defRPr sz="2800">
                <a:latin typeface="宋体"/>
                <a:ea typeface="宋体"/>
                <a:cs typeface="宋体"/>
                <a:sym typeface="宋体"/>
              </a:defRPr>
            </a:pPr>
            <a:endParaRPr lang="en-US" altLang="zh-CN" sz="2200" b="1" dirty="0" smtClean="0">
              <a:latin typeface="宋体"/>
              <a:ea typeface="宋体"/>
              <a:cs typeface="宋体"/>
              <a:sym typeface="宋体"/>
            </a:endParaRPr>
          </a:p>
          <a:p>
            <a:pPr lvl="1" algn="just">
              <a:defRPr sz="2800">
                <a:latin typeface="宋体"/>
                <a:ea typeface="宋体"/>
                <a:cs typeface="宋体"/>
                <a:sym typeface="宋体"/>
              </a:defRPr>
            </a:pPr>
            <a:endParaRPr lang="en-US" altLang="zh-CN" sz="2200" dirty="0" smtClean="0">
              <a:latin typeface="宋体"/>
              <a:ea typeface="宋体"/>
              <a:cs typeface="宋体"/>
              <a:sym typeface="宋体"/>
            </a:endParaRPr>
          </a:p>
        </p:txBody>
      </p:sp>
      <p:graphicFrame>
        <p:nvGraphicFramePr>
          <p:cNvPr id="4" name="表格 3"/>
          <p:cNvGraphicFramePr>
            <a:graphicFrameLocks noGrp="1"/>
          </p:cNvGraphicFramePr>
          <p:nvPr/>
        </p:nvGraphicFramePr>
        <p:xfrm>
          <a:off x="1032295" y="1578168"/>
          <a:ext cx="7257692" cy="1112520"/>
        </p:xfrm>
        <a:graphic>
          <a:graphicData uri="http://schemas.openxmlformats.org/drawingml/2006/table">
            <a:tbl>
              <a:tblPr firstRow="1" bandRow="1">
                <a:tableStyleId>{5940675A-B579-460E-94D1-54222C63F5DA}</a:tableStyleId>
              </a:tblPr>
              <a:tblGrid>
                <a:gridCol w="3628846"/>
                <a:gridCol w="3628846"/>
              </a:tblGrid>
              <a:tr h="370840">
                <a:tc>
                  <a:txBody>
                    <a:bodyPr/>
                    <a:lstStyle/>
                    <a:p>
                      <a:pPr algn="ctr"/>
                      <a:r>
                        <a:rPr lang="zh-CN" altLang="en-US" sz="1600" b="1" dirty="0" smtClean="0">
                          <a:latin typeface="宋体" pitchFamily="2" charset="-122"/>
                          <a:ea typeface="宋体" pitchFamily="2" charset="-122"/>
                        </a:rPr>
                        <a:t>合约名称</a:t>
                      </a:r>
                      <a:endParaRPr lang="zh-CN" altLang="en-US" sz="1600" b="1" dirty="0">
                        <a:latin typeface="宋体" pitchFamily="2" charset="-122"/>
                        <a:ea typeface="宋体" pitchFamily="2" charset="-122"/>
                      </a:endParaRPr>
                    </a:p>
                  </a:txBody>
                  <a:tcPr anchor="ctr">
                    <a:solidFill>
                      <a:schemeClr val="bg1"/>
                    </a:solidFill>
                  </a:tcPr>
                </a:tc>
                <a:tc>
                  <a:txBody>
                    <a:bodyPr/>
                    <a:lstStyle/>
                    <a:p>
                      <a:pPr algn="ctr"/>
                      <a:r>
                        <a:rPr lang="zh-CN" altLang="en-US" sz="1600" b="1" dirty="0" smtClean="0">
                          <a:latin typeface="宋体" pitchFamily="2" charset="-122"/>
                          <a:ea typeface="宋体" pitchFamily="2" charset="-122"/>
                        </a:rPr>
                        <a:t>挂牌合约月份</a:t>
                      </a:r>
                      <a:endParaRPr lang="zh-CN" altLang="en-US" sz="1600" b="1" dirty="0">
                        <a:latin typeface="宋体" pitchFamily="2" charset="-122"/>
                        <a:ea typeface="宋体" pitchFamily="2" charset="-122"/>
                      </a:endParaRPr>
                    </a:p>
                  </a:txBody>
                  <a:tcPr anchor="ctr">
                    <a:solidFill>
                      <a:schemeClr val="bg1"/>
                    </a:solidFill>
                  </a:tcPr>
                </a:tc>
              </a:tr>
              <a:tr h="370840">
                <a:tc>
                  <a:txBody>
                    <a:bodyPr/>
                    <a:lstStyle/>
                    <a:p>
                      <a:pPr algn="ctr"/>
                      <a:r>
                        <a:rPr lang="en-US" altLang="zh-CN" sz="1600" b="1" dirty="0" smtClean="0">
                          <a:latin typeface="宋体" pitchFamily="2" charset="-122"/>
                          <a:ea typeface="宋体" pitchFamily="2" charset="-122"/>
                        </a:rPr>
                        <a:t>LME</a:t>
                      </a:r>
                      <a:r>
                        <a:rPr lang="zh-CN" altLang="en-US" sz="1600" b="1" dirty="0" smtClean="0">
                          <a:latin typeface="宋体" pitchFamily="2" charset="-122"/>
                          <a:ea typeface="宋体" pitchFamily="2" charset="-122"/>
                        </a:rPr>
                        <a:t>铜期货期权合约</a:t>
                      </a:r>
                      <a:endParaRPr lang="zh-CN" altLang="en-US" sz="1600" b="1" dirty="0">
                        <a:latin typeface="宋体" pitchFamily="2" charset="-122"/>
                        <a:ea typeface="宋体" pitchFamily="2" charset="-122"/>
                      </a:endParaRPr>
                    </a:p>
                  </a:txBody>
                  <a:tcPr>
                    <a:solidFill>
                      <a:schemeClr val="bg1"/>
                    </a:solidFill>
                  </a:tcPr>
                </a:tc>
                <a:tc>
                  <a:txBody>
                    <a:bodyPr/>
                    <a:lstStyle/>
                    <a:p>
                      <a:pPr algn="ctr"/>
                      <a:r>
                        <a:rPr lang="zh-CN" altLang="en-US" sz="1600" dirty="0" smtClean="0">
                          <a:latin typeface="宋体" pitchFamily="2" charset="-122"/>
                          <a:ea typeface="宋体" pitchFamily="2" charset="-122"/>
                        </a:rPr>
                        <a:t>每月挂期权合约，共</a:t>
                      </a:r>
                      <a:r>
                        <a:rPr lang="en-US" altLang="zh-CN" sz="1600" dirty="0" smtClean="0">
                          <a:latin typeface="宋体" pitchFamily="2" charset="-122"/>
                          <a:ea typeface="宋体" pitchFamily="2" charset="-122"/>
                        </a:rPr>
                        <a:t>63</a:t>
                      </a:r>
                      <a:r>
                        <a:rPr lang="zh-CN" altLang="en-US" sz="1600" dirty="0" smtClean="0">
                          <a:latin typeface="宋体" pitchFamily="2" charset="-122"/>
                          <a:ea typeface="宋体" pitchFamily="2" charset="-122"/>
                        </a:rPr>
                        <a:t>个月</a:t>
                      </a:r>
                      <a:endParaRPr lang="zh-CN" altLang="en-US" sz="1600" dirty="0">
                        <a:latin typeface="宋体" pitchFamily="2" charset="-122"/>
                        <a:ea typeface="宋体" pitchFamily="2" charset="-122"/>
                      </a:endParaRPr>
                    </a:p>
                  </a:txBody>
                  <a:tcPr>
                    <a:solidFill>
                      <a:schemeClr val="bg1"/>
                    </a:solidFill>
                  </a:tcPr>
                </a:tc>
              </a:tr>
              <a:tr h="370840">
                <a:tc>
                  <a:txBody>
                    <a:bodyPr/>
                    <a:lstStyle/>
                    <a:p>
                      <a:pPr algn="ctr"/>
                      <a:r>
                        <a:rPr lang="en-US" altLang="zh-CN" sz="1600" b="1" dirty="0" smtClean="0">
                          <a:latin typeface="宋体" pitchFamily="2" charset="-122"/>
                          <a:ea typeface="宋体" pitchFamily="2" charset="-122"/>
                        </a:rPr>
                        <a:t>LME</a:t>
                      </a:r>
                      <a:r>
                        <a:rPr lang="zh-CN" altLang="en-US" sz="1600" b="1" dirty="0" smtClean="0">
                          <a:latin typeface="宋体" pitchFamily="2" charset="-122"/>
                          <a:ea typeface="宋体" pitchFamily="2" charset="-122"/>
                        </a:rPr>
                        <a:t>铜均价期权合约</a:t>
                      </a:r>
                      <a:endParaRPr lang="zh-CN" altLang="en-US" sz="1600" b="1" dirty="0">
                        <a:latin typeface="宋体" pitchFamily="2" charset="-122"/>
                        <a:ea typeface="宋体" pitchFamily="2" charset="-122"/>
                      </a:endParaRP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600" dirty="0" smtClean="0">
                          <a:latin typeface="宋体" pitchFamily="2" charset="-122"/>
                          <a:ea typeface="宋体" pitchFamily="2" charset="-122"/>
                        </a:rPr>
                        <a:t>每月挂期权合约，共</a:t>
                      </a:r>
                      <a:r>
                        <a:rPr lang="en-US" altLang="zh-CN" sz="1600" dirty="0" smtClean="0">
                          <a:latin typeface="宋体" pitchFamily="2" charset="-122"/>
                          <a:ea typeface="宋体" pitchFamily="2" charset="-122"/>
                        </a:rPr>
                        <a:t>63</a:t>
                      </a:r>
                      <a:r>
                        <a:rPr lang="zh-CN" altLang="en-US" sz="1600" dirty="0" smtClean="0">
                          <a:latin typeface="宋体" pitchFamily="2" charset="-122"/>
                          <a:ea typeface="宋体" pitchFamily="2" charset="-122"/>
                        </a:rPr>
                        <a:t>个月</a:t>
                      </a:r>
                    </a:p>
                  </a:txBody>
                  <a:tcPr>
                    <a:solidFill>
                      <a:schemeClr val="bg1"/>
                    </a:solidFill>
                  </a:tcPr>
                </a:tc>
              </a:tr>
            </a:tbl>
          </a:graphicData>
        </a:graphic>
      </p:graphicFrame>
      <p:sp>
        <p:nvSpPr>
          <p:cNvPr id="5" name="TextBox 4"/>
          <p:cNvSpPr txBox="1"/>
          <p:nvPr/>
        </p:nvSpPr>
        <p:spPr>
          <a:xfrm>
            <a:off x="681509" y="2795018"/>
            <a:ext cx="7988038"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just"/>
            <a:r>
              <a:rPr lang="zh-CN" altLang="en-US" sz="1800" dirty="0" smtClean="0">
                <a:latin typeface="宋体" pitchFamily="2" charset="-122"/>
                <a:ea typeface="宋体" pitchFamily="2" charset="-122"/>
              </a:rPr>
              <a:t>①</a:t>
            </a:r>
            <a:r>
              <a:rPr kumimoji="0" lang="en-US" altLang="zh-CN" sz="1800" i="0" u="none" strike="noStrike" cap="none" spc="0" normalizeH="0" baseline="0" dirty="0" smtClean="0">
                <a:ln>
                  <a:noFill/>
                </a:ln>
                <a:solidFill>
                  <a:srgbClr val="000000"/>
                </a:solidFill>
                <a:effectLst/>
                <a:uFillTx/>
                <a:latin typeface="宋体" pitchFamily="2" charset="-122"/>
                <a:ea typeface="宋体" pitchFamily="2" charset="-122"/>
                <a:sym typeface="Times New Roman"/>
              </a:rPr>
              <a:t>LME</a:t>
            </a:r>
            <a:r>
              <a:rPr kumimoji="0" lang="zh-CN" altLang="en-US" sz="1800" i="0" u="none" strike="noStrike" cap="none" spc="0" normalizeH="0" baseline="0" dirty="0" smtClean="0">
                <a:ln>
                  <a:noFill/>
                </a:ln>
                <a:solidFill>
                  <a:srgbClr val="000000"/>
                </a:solidFill>
                <a:effectLst/>
                <a:uFillTx/>
                <a:latin typeface="宋体" pitchFamily="2" charset="-122"/>
                <a:ea typeface="宋体" pitchFamily="2" charset="-122"/>
                <a:sym typeface="Times New Roman"/>
              </a:rPr>
              <a:t>铜期货期权合约挂出了</a:t>
            </a:r>
            <a:r>
              <a:rPr kumimoji="0" lang="en-US" altLang="zh-CN" sz="1800" i="0" u="none" strike="noStrike" cap="none" spc="0" normalizeH="0" baseline="0" dirty="0" smtClean="0">
                <a:ln>
                  <a:noFill/>
                </a:ln>
                <a:solidFill>
                  <a:srgbClr val="000000"/>
                </a:solidFill>
                <a:effectLst/>
                <a:uFillTx/>
                <a:latin typeface="宋体" pitchFamily="2" charset="-122"/>
                <a:ea typeface="宋体" pitchFamily="2" charset="-122"/>
                <a:sym typeface="Times New Roman"/>
              </a:rPr>
              <a:t>63</a:t>
            </a:r>
            <a:r>
              <a:rPr kumimoji="0" lang="zh-CN" altLang="en-US" sz="1800" i="0" u="none" strike="noStrike" cap="none" spc="0" normalizeH="0" baseline="0" dirty="0" smtClean="0">
                <a:ln>
                  <a:noFill/>
                </a:ln>
                <a:solidFill>
                  <a:srgbClr val="000000"/>
                </a:solidFill>
                <a:effectLst/>
                <a:uFillTx/>
                <a:latin typeface="宋体" pitchFamily="2" charset="-122"/>
                <a:ea typeface="宋体" pitchFamily="2" charset="-122"/>
                <a:sym typeface="Times New Roman"/>
              </a:rPr>
              <a:t>个月，不过仍远远少于标的期货合约的</a:t>
            </a:r>
            <a:r>
              <a:rPr kumimoji="0" lang="en-US" altLang="zh-CN" sz="1800" i="0" u="none" strike="noStrike" cap="none" spc="0" normalizeH="0" baseline="0" dirty="0" smtClean="0">
                <a:ln>
                  <a:noFill/>
                </a:ln>
                <a:solidFill>
                  <a:srgbClr val="000000"/>
                </a:solidFill>
                <a:effectLst/>
                <a:uFillTx/>
                <a:latin typeface="宋体" pitchFamily="2" charset="-122"/>
                <a:ea typeface="宋体" pitchFamily="2" charset="-122"/>
                <a:sym typeface="Times New Roman"/>
              </a:rPr>
              <a:t>123</a:t>
            </a:r>
            <a:r>
              <a:rPr kumimoji="0" lang="zh-CN" altLang="en-US" sz="1800" i="0" u="none" strike="noStrike" cap="none" spc="0" normalizeH="0" baseline="0" dirty="0" smtClean="0">
                <a:ln>
                  <a:noFill/>
                </a:ln>
                <a:solidFill>
                  <a:srgbClr val="000000"/>
                </a:solidFill>
                <a:effectLst/>
                <a:uFillTx/>
                <a:latin typeface="宋体" pitchFamily="2" charset="-122"/>
                <a:ea typeface="宋体" pitchFamily="2" charset="-122"/>
                <a:sym typeface="Times New Roman"/>
              </a:rPr>
              <a:t>个月（覆盖了十年）。</a:t>
            </a:r>
            <a:endParaRPr kumimoji="0" lang="en-US" altLang="zh-CN" sz="1800" i="0" u="none" strike="noStrike" cap="none" spc="0" normalizeH="0" baseline="0" dirty="0" smtClean="0">
              <a:ln>
                <a:noFill/>
              </a:ln>
              <a:solidFill>
                <a:srgbClr val="000000"/>
              </a:solidFill>
              <a:effectLst/>
              <a:uFillTx/>
              <a:latin typeface="宋体" pitchFamily="2" charset="-122"/>
              <a:ea typeface="宋体" pitchFamily="2" charset="-122"/>
              <a:sym typeface="Times New Roman"/>
            </a:endParaRPr>
          </a:p>
        </p:txBody>
      </p:sp>
      <p:sp>
        <p:nvSpPr>
          <p:cNvPr id="7" name="标题 1"/>
          <p:cNvSpPr>
            <a:spLocks noGrp="1"/>
          </p:cNvSpPr>
          <p:nvPr>
            <p:ph type="title"/>
          </p:nvPr>
        </p:nvSpPr>
        <p:spPr>
          <a:xfrm>
            <a:off x="457200" y="274638"/>
            <a:ext cx="8229600" cy="1143001"/>
          </a:xfrm>
          <a:prstGeom prst="rect">
            <a:avLst/>
          </a:prstGeom>
        </p:spPr>
        <p:txBody>
          <a:bodyPr/>
          <a:lstStyle>
            <a:lvl1pPr algn="l">
              <a:defRPr sz="3600">
                <a:latin typeface="宋体"/>
                <a:ea typeface="宋体"/>
                <a:cs typeface="宋体"/>
                <a:sym typeface="宋体"/>
              </a:defRPr>
            </a:lvl1pPr>
          </a:lstStyle>
          <a:p>
            <a:pPr>
              <a:defRPr b="1">
                <a:latin typeface="+mn-lt"/>
                <a:ea typeface="+mn-ea"/>
                <a:cs typeface="+mn-cs"/>
                <a:sym typeface="Times New Roman"/>
              </a:defRPr>
            </a:pPr>
            <a:r>
              <a:rPr lang="zh-CN" altLang="en-US" b="1" dirty="0" smtClean="0">
                <a:latin typeface="+mn-lt"/>
                <a:ea typeface="+mn-ea"/>
                <a:cs typeface="+mn-cs"/>
                <a:sym typeface="Times New Roman"/>
              </a:rPr>
              <a:t>境外铜期权合约介绍</a:t>
            </a:r>
            <a:endParaRPr b="0" dirty="0">
              <a:latin typeface="宋体"/>
              <a:ea typeface="宋体"/>
              <a:cs typeface="宋体"/>
              <a:sym typeface="宋体"/>
            </a:endParaRPr>
          </a:p>
        </p:txBody>
      </p:sp>
      <p:sp>
        <p:nvSpPr>
          <p:cNvPr id="9" name="矩形 8"/>
          <p:cNvSpPr/>
          <p:nvPr/>
        </p:nvSpPr>
        <p:spPr>
          <a:xfrm>
            <a:off x="571472" y="3577946"/>
            <a:ext cx="7917620" cy="461665"/>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lvl="1" algn="just">
              <a:defRPr sz="2800">
                <a:latin typeface="宋体"/>
                <a:ea typeface="宋体"/>
                <a:cs typeface="宋体"/>
                <a:sym typeface="宋体"/>
              </a:defRPr>
            </a:pPr>
            <a:r>
              <a:rPr lang="zh-CN" altLang="en-US" sz="2400" b="1" dirty="0" smtClean="0">
                <a:latin typeface="宋体"/>
                <a:ea typeface="宋体"/>
                <a:cs typeface="宋体"/>
                <a:sym typeface="宋体"/>
              </a:rPr>
              <a:t>最小变动价位</a:t>
            </a:r>
            <a:endParaRPr lang="en-US" altLang="zh-CN" sz="2400" b="1" dirty="0" smtClean="0">
              <a:latin typeface="宋体"/>
              <a:ea typeface="宋体"/>
              <a:cs typeface="宋体"/>
              <a:sym typeface="宋体"/>
            </a:endParaRPr>
          </a:p>
        </p:txBody>
      </p:sp>
      <p:graphicFrame>
        <p:nvGraphicFramePr>
          <p:cNvPr id="10" name="表格 9"/>
          <p:cNvGraphicFramePr>
            <a:graphicFrameLocks noGrp="1"/>
          </p:cNvGraphicFramePr>
          <p:nvPr/>
        </p:nvGraphicFramePr>
        <p:xfrm>
          <a:off x="1032295" y="4027952"/>
          <a:ext cx="7257692" cy="1112520"/>
        </p:xfrm>
        <a:graphic>
          <a:graphicData uri="http://schemas.openxmlformats.org/drawingml/2006/table">
            <a:tbl>
              <a:tblPr firstRow="1" bandRow="1">
                <a:tableStyleId>{5940675A-B579-460E-94D1-54222C63F5DA}</a:tableStyleId>
              </a:tblPr>
              <a:tblGrid>
                <a:gridCol w="3628846"/>
                <a:gridCol w="3628846"/>
              </a:tblGrid>
              <a:tr h="370840">
                <a:tc>
                  <a:txBody>
                    <a:bodyPr/>
                    <a:lstStyle/>
                    <a:p>
                      <a:pPr algn="ctr"/>
                      <a:r>
                        <a:rPr lang="zh-CN" altLang="en-US" sz="1600" b="1" dirty="0" smtClean="0">
                          <a:latin typeface="宋体" pitchFamily="2" charset="-122"/>
                          <a:ea typeface="宋体" pitchFamily="2" charset="-122"/>
                        </a:rPr>
                        <a:t>合约名称</a:t>
                      </a:r>
                      <a:endParaRPr lang="zh-CN" altLang="en-US" sz="1600" b="1" dirty="0">
                        <a:latin typeface="宋体" pitchFamily="2" charset="-122"/>
                        <a:ea typeface="宋体" pitchFamily="2" charset="-122"/>
                      </a:endParaRPr>
                    </a:p>
                  </a:txBody>
                  <a:tcPr anchor="ctr">
                    <a:solidFill>
                      <a:schemeClr val="bg1"/>
                    </a:solidFill>
                  </a:tcPr>
                </a:tc>
                <a:tc>
                  <a:txBody>
                    <a:bodyPr/>
                    <a:lstStyle/>
                    <a:p>
                      <a:pPr algn="ctr"/>
                      <a:r>
                        <a:rPr lang="zh-CN" altLang="en-US" sz="1600" b="1" dirty="0" smtClean="0">
                          <a:latin typeface="宋体" pitchFamily="2" charset="-122"/>
                          <a:ea typeface="宋体" pitchFamily="2" charset="-122"/>
                        </a:rPr>
                        <a:t>最小变动价位</a:t>
                      </a:r>
                      <a:endParaRPr lang="zh-CN" altLang="en-US" sz="1600" b="1" dirty="0">
                        <a:latin typeface="宋体" pitchFamily="2" charset="-122"/>
                        <a:ea typeface="宋体" pitchFamily="2" charset="-122"/>
                      </a:endParaRPr>
                    </a:p>
                  </a:txBody>
                  <a:tcPr anchor="ctr">
                    <a:solidFill>
                      <a:schemeClr val="bg1"/>
                    </a:solidFill>
                  </a:tcPr>
                </a:tc>
              </a:tr>
              <a:tr h="370840">
                <a:tc>
                  <a:txBody>
                    <a:bodyPr/>
                    <a:lstStyle/>
                    <a:p>
                      <a:pPr algn="ctr"/>
                      <a:r>
                        <a:rPr lang="en-US" altLang="zh-CN" sz="1600" b="1" dirty="0" smtClean="0">
                          <a:latin typeface="宋体" pitchFamily="2" charset="-122"/>
                          <a:ea typeface="宋体" pitchFamily="2" charset="-122"/>
                        </a:rPr>
                        <a:t>LME </a:t>
                      </a:r>
                      <a:r>
                        <a:rPr lang="zh-CN" altLang="en-US" sz="1600" b="1" dirty="0" smtClean="0">
                          <a:latin typeface="宋体" pitchFamily="2" charset="-122"/>
                          <a:ea typeface="宋体" pitchFamily="2" charset="-122"/>
                        </a:rPr>
                        <a:t>铜期货期权合约</a:t>
                      </a:r>
                      <a:endParaRPr lang="zh-CN" altLang="en-US" sz="1600" b="1" dirty="0">
                        <a:latin typeface="宋体" pitchFamily="2" charset="-122"/>
                        <a:ea typeface="宋体" pitchFamily="2" charset="-122"/>
                      </a:endParaRPr>
                    </a:p>
                  </a:txBody>
                  <a:tcPr>
                    <a:solidFill>
                      <a:schemeClr val="bg1"/>
                    </a:solidFill>
                  </a:tcPr>
                </a:tc>
                <a:tc>
                  <a:txBody>
                    <a:bodyPr/>
                    <a:lstStyle/>
                    <a:p>
                      <a:pPr algn="ctr"/>
                      <a:r>
                        <a:rPr lang="en-US" altLang="zh-CN" sz="1600" b="1" dirty="0" smtClean="0">
                          <a:solidFill>
                            <a:srgbClr val="FF0000"/>
                          </a:solidFill>
                          <a:latin typeface="宋体" pitchFamily="2" charset="-122"/>
                          <a:ea typeface="宋体" pitchFamily="2" charset="-122"/>
                        </a:rPr>
                        <a:t>0.01</a:t>
                      </a:r>
                      <a:r>
                        <a:rPr lang="zh-CN" altLang="en-US" sz="1600" b="1" dirty="0" smtClean="0">
                          <a:solidFill>
                            <a:srgbClr val="FF0000"/>
                          </a:solidFill>
                          <a:latin typeface="宋体" pitchFamily="2" charset="-122"/>
                          <a:ea typeface="宋体" pitchFamily="2" charset="-122"/>
                        </a:rPr>
                        <a:t>美元</a:t>
                      </a:r>
                      <a:r>
                        <a:rPr lang="en-US" altLang="zh-CN" sz="1600" b="1" dirty="0" smtClean="0">
                          <a:solidFill>
                            <a:srgbClr val="FF0000"/>
                          </a:solidFill>
                          <a:latin typeface="宋体" pitchFamily="2" charset="-122"/>
                          <a:ea typeface="宋体" pitchFamily="2" charset="-122"/>
                        </a:rPr>
                        <a:t>/</a:t>
                      </a:r>
                      <a:r>
                        <a:rPr lang="zh-CN" altLang="en-US" sz="1600" b="1" dirty="0" smtClean="0">
                          <a:solidFill>
                            <a:srgbClr val="FF0000"/>
                          </a:solidFill>
                          <a:latin typeface="宋体" pitchFamily="2" charset="-122"/>
                          <a:ea typeface="宋体" pitchFamily="2" charset="-122"/>
                        </a:rPr>
                        <a:t>吨，约为</a:t>
                      </a:r>
                      <a:r>
                        <a:rPr lang="en-US" altLang="zh-CN" sz="1600" b="1" dirty="0" smtClean="0">
                          <a:solidFill>
                            <a:srgbClr val="FF0000"/>
                          </a:solidFill>
                          <a:latin typeface="宋体" pitchFamily="2" charset="-122"/>
                          <a:ea typeface="宋体" pitchFamily="2" charset="-122"/>
                        </a:rPr>
                        <a:t>0.06</a:t>
                      </a:r>
                      <a:r>
                        <a:rPr lang="zh-CN" altLang="en-US" sz="1600" b="1" dirty="0" smtClean="0">
                          <a:solidFill>
                            <a:srgbClr val="FF0000"/>
                          </a:solidFill>
                          <a:latin typeface="宋体" pitchFamily="2" charset="-122"/>
                          <a:ea typeface="宋体" pitchFamily="2" charset="-122"/>
                        </a:rPr>
                        <a:t>元</a:t>
                      </a:r>
                      <a:r>
                        <a:rPr lang="en-US" altLang="zh-CN" sz="1600" b="1" dirty="0" smtClean="0">
                          <a:solidFill>
                            <a:srgbClr val="FF0000"/>
                          </a:solidFill>
                          <a:latin typeface="宋体" pitchFamily="2" charset="-122"/>
                          <a:ea typeface="宋体" pitchFamily="2" charset="-122"/>
                        </a:rPr>
                        <a:t>/</a:t>
                      </a:r>
                      <a:r>
                        <a:rPr lang="zh-CN" altLang="en-US" sz="1600" b="1" dirty="0" smtClean="0">
                          <a:solidFill>
                            <a:srgbClr val="FF0000"/>
                          </a:solidFill>
                          <a:latin typeface="宋体" pitchFamily="2" charset="-122"/>
                          <a:ea typeface="宋体" pitchFamily="2" charset="-122"/>
                        </a:rPr>
                        <a:t>吨</a:t>
                      </a:r>
                      <a:endParaRPr lang="zh-CN" altLang="en-US" sz="1600" b="1" dirty="0">
                        <a:solidFill>
                          <a:srgbClr val="FF0000"/>
                        </a:solidFill>
                        <a:latin typeface="宋体" pitchFamily="2" charset="-122"/>
                        <a:ea typeface="宋体" pitchFamily="2" charset="-122"/>
                      </a:endParaRPr>
                    </a:p>
                  </a:txBody>
                  <a:tcPr>
                    <a:solidFill>
                      <a:schemeClr val="bg1"/>
                    </a:solidFill>
                  </a:tcPr>
                </a:tc>
              </a:tr>
              <a:tr h="370840">
                <a:tc>
                  <a:txBody>
                    <a:bodyPr/>
                    <a:lstStyle/>
                    <a:p>
                      <a:pPr algn="ctr"/>
                      <a:r>
                        <a:rPr lang="en-US" altLang="zh-CN" sz="1600" b="1" dirty="0" smtClean="0">
                          <a:latin typeface="宋体" pitchFamily="2" charset="-122"/>
                          <a:ea typeface="宋体" pitchFamily="2" charset="-122"/>
                        </a:rPr>
                        <a:t>LME</a:t>
                      </a:r>
                      <a:r>
                        <a:rPr lang="zh-CN" altLang="en-US" sz="1600" b="1" dirty="0" smtClean="0">
                          <a:latin typeface="宋体" pitchFamily="2" charset="-122"/>
                          <a:ea typeface="宋体" pitchFamily="2" charset="-122"/>
                        </a:rPr>
                        <a:t>铜均价期权合约</a:t>
                      </a:r>
                      <a:endParaRPr lang="zh-CN" altLang="en-US" sz="1600" b="1" dirty="0">
                        <a:latin typeface="宋体" pitchFamily="2" charset="-122"/>
                        <a:ea typeface="宋体" pitchFamily="2" charset="-122"/>
                      </a:endParaRP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latin typeface="宋体" pitchFamily="2" charset="-122"/>
                          <a:ea typeface="宋体" pitchFamily="2" charset="-122"/>
                        </a:rPr>
                        <a:t>0.01</a:t>
                      </a:r>
                      <a:r>
                        <a:rPr lang="zh-CN" altLang="en-US" sz="1600" dirty="0" smtClean="0">
                          <a:latin typeface="宋体" pitchFamily="2" charset="-122"/>
                          <a:ea typeface="宋体" pitchFamily="2" charset="-122"/>
                        </a:rPr>
                        <a:t>美元</a:t>
                      </a:r>
                      <a:r>
                        <a:rPr lang="en-US" altLang="zh-CN" sz="1600" dirty="0" smtClean="0">
                          <a:latin typeface="宋体" pitchFamily="2" charset="-122"/>
                          <a:ea typeface="宋体" pitchFamily="2" charset="-122"/>
                        </a:rPr>
                        <a:t>/</a:t>
                      </a:r>
                      <a:r>
                        <a:rPr lang="zh-CN" altLang="en-US" sz="1600" dirty="0" smtClean="0">
                          <a:latin typeface="宋体" pitchFamily="2" charset="-122"/>
                          <a:ea typeface="宋体" pitchFamily="2" charset="-122"/>
                        </a:rPr>
                        <a:t>吨，约为</a:t>
                      </a:r>
                      <a:r>
                        <a:rPr lang="en-US" altLang="zh-CN" sz="1600" dirty="0" smtClean="0">
                          <a:latin typeface="宋体" pitchFamily="2" charset="-122"/>
                          <a:ea typeface="宋体" pitchFamily="2" charset="-122"/>
                        </a:rPr>
                        <a:t>0.06</a:t>
                      </a:r>
                      <a:r>
                        <a:rPr lang="zh-CN" altLang="en-US" sz="1600" dirty="0" smtClean="0">
                          <a:latin typeface="宋体" pitchFamily="2" charset="-122"/>
                          <a:ea typeface="宋体" pitchFamily="2" charset="-122"/>
                        </a:rPr>
                        <a:t>元</a:t>
                      </a:r>
                      <a:r>
                        <a:rPr lang="en-US" altLang="zh-CN" sz="1600" dirty="0" smtClean="0">
                          <a:latin typeface="宋体" pitchFamily="2" charset="-122"/>
                          <a:ea typeface="宋体" pitchFamily="2" charset="-122"/>
                        </a:rPr>
                        <a:t>/</a:t>
                      </a:r>
                      <a:r>
                        <a:rPr lang="zh-CN" altLang="en-US" sz="1600" dirty="0" smtClean="0">
                          <a:latin typeface="宋体" pitchFamily="2" charset="-122"/>
                          <a:ea typeface="宋体" pitchFamily="2" charset="-122"/>
                        </a:rPr>
                        <a:t>吨</a:t>
                      </a:r>
                    </a:p>
                  </a:txBody>
                  <a:tcPr>
                    <a:solidFill>
                      <a:schemeClr val="bg1"/>
                    </a:solidFill>
                  </a:tcPr>
                </a:tc>
              </a:tr>
            </a:tbl>
          </a:graphicData>
        </a:graphic>
      </p:graphicFrame>
      <p:sp>
        <p:nvSpPr>
          <p:cNvPr id="13" name="TextBox 12"/>
          <p:cNvSpPr txBox="1"/>
          <p:nvPr/>
        </p:nvSpPr>
        <p:spPr>
          <a:xfrm>
            <a:off x="707371" y="5244861"/>
            <a:ext cx="8057067"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just" defTabSz="914400" rtl="0" fontAlgn="auto" latinLnBrk="0" hangingPunct="0">
              <a:lnSpc>
                <a:spcPct val="100000"/>
              </a:lnSpc>
              <a:spcBef>
                <a:spcPts val="0"/>
              </a:spcBef>
              <a:spcAft>
                <a:spcPts val="0"/>
              </a:spcAft>
              <a:buClrTx/>
              <a:buSzTx/>
              <a:buFontTx/>
              <a:buNone/>
              <a:tabLst/>
            </a:pPr>
            <a:r>
              <a:rPr kumimoji="0" lang="zh-CN" altLang="en-US" sz="1800" i="0" u="none" strike="noStrike" cap="none" spc="0" normalizeH="0" baseline="0" dirty="0" smtClean="0">
                <a:ln>
                  <a:noFill/>
                </a:ln>
                <a:solidFill>
                  <a:srgbClr val="000000"/>
                </a:solidFill>
                <a:effectLst/>
                <a:uFillTx/>
                <a:latin typeface="宋体" pitchFamily="2" charset="-122"/>
                <a:ea typeface="宋体" pitchFamily="2" charset="-122"/>
                <a:sym typeface="Times New Roman"/>
              </a:rPr>
              <a:t>①</a:t>
            </a:r>
            <a:r>
              <a:rPr kumimoji="0" lang="en-US" altLang="zh-CN" sz="1800" i="0" u="none" strike="noStrike" cap="none" spc="0" normalizeH="0" baseline="0" dirty="0" smtClean="0">
                <a:ln>
                  <a:noFill/>
                </a:ln>
                <a:solidFill>
                  <a:srgbClr val="000000"/>
                </a:solidFill>
                <a:effectLst/>
                <a:uFillTx/>
                <a:latin typeface="宋体" pitchFamily="2" charset="-122"/>
                <a:ea typeface="宋体" pitchFamily="2" charset="-122"/>
                <a:sym typeface="Times New Roman"/>
              </a:rPr>
              <a:t>LME</a:t>
            </a:r>
            <a:r>
              <a:rPr kumimoji="0" lang="zh-CN" altLang="en-US" sz="1800" i="0" u="none" strike="noStrike" cap="none" spc="0" normalizeH="0" baseline="0" dirty="0" smtClean="0">
                <a:ln>
                  <a:noFill/>
                </a:ln>
                <a:solidFill>
                  <a:srgbClr val="000000"/>
                </a:solidFill>
                <a:effectLst/>
                <a:uFillTx/>
                <a:latin typeface="宋体" pitchFamily="2" charset="-122"/>
                <a:ea typeface="宋体" pitchFamily="2" charset="-122"/>
                <a:sym typeface="Times New Roman"/>
              </a:rPr>
              <a:t>铜期货期权最小变动价位为</a:t>
            </a:r>
            <a:r>
              <a:rPr kumimoji="0" lang="en-US" altLang="zh-CN" sz="1800" i="0" u="none" strike="noStrike" cap="none" spc="0" normalizeH="0" baseline="0" dirty="0" smtClean="0">
                <a:ln>
                  <a:noFill/>
                </a:ln>
                <a:solidFill>
                  <a:srgbClr val="000000"/>
                </a:solidFill>
                <a:effectLst/>
                <a:uFillTx/>
                <a:latin typeface="宋体" pitchFamily="2" charset="-122"/>
                <a:ea typeface="宋体" pitchFamily="2" charset="-122"/>
                <a:sym typeface="Times New Roman"/>
              </a:rPr>
              <a:t>0.06</a:t>
            </a:r>
            <a:r>
              <a:rPr kumimoji="0" lang="zh-CN" altLang="en-US" sz="1800" i="0" u="none" strike="noStrike" cap="none" spc="0" normalizeH="0" baseline="0" dirty="0" smtClean="0">
                <a:ln>
                  <a:noFill/>
                </a:ln>
                <a:solidFill>
                  <a:srgbClr val="000000"/>
                </a:solidFill>
                <a:effectLst/>
                <a:uFillTx/>
                <a:latin typeface="宋体" pitchFamily="2" charset="-122"/>
                <a:ea typeface="宋体" pitchFamily="2" charset="-122"/>
                <a:sym typeface="Times New Roman"/>
              </a:rPr>
              <a:t>元</a:t>
            </a:r>
            <a:r>
              <a:rPr kumimoji="0" lang="en-US" altLang="zh-CN" sz="1800" i="0" u="none" strike="noStrike" cap="none" spc="0" normalizeH="0" baseline="0" dirty="0" smtClean="0">
                <a:ln>
                  <a:noFill/>
                </a:ln>
                <a:solidFill>
                  <a:srgbClr val="000000"/>
                </a:solidFill>
                <a:effectLst/>
                <a:uFillTx/>
                <a:latin typeface="宋体" pitchFamily="2" charset="-122"/>
                <a:ea typeface="宋体" pitchFamily="2" charset="-122"/>
                <a:sym typeface="Times New Roman"/>
              </a:rPr>
              <a:t>/</a:t>
            </a:r>
            <a:r>
              <a:rPr kumimoji="0" lang="zh-CN" altLang="en-US" sz="1800" i="0" u="none" strike="noStrike" cap="none" spc="0" normalizeH="0" baseline="0" dirty="0" smtClean="0">
                <a:ln>
                  <a:noFill/>
                </a:ln>
                <a:solidFill>
                  <a:srgbClr val="000000"/>
                </a:solidFill>
                <a:effectLst/>
                <a:uFillTx/>
                <a:latin typeface="宋体" pitchFamily="2" charset="-122"/>
                <a:ea typeface="宋体" pitchFamily="2" charset="-122"/>
                <a:sym typeface="Times New Roman"/>
              </a:rPr>
              <a:t>吨，</a:t>
            </a:r>
            <a:r>
              <a:rPr lang="zh-CN" altLang="en-US" sz="1800" dirty="0" smtClean="0">
                <a:latin typeface="宋体" pitchFamily="2" charset="-122"/>
                <a:ea typeface="宋体" pitchFamily="2" charset="-122"/>
              </a:rPr>
              <a:t>由于</a:t>
            </a:r>
            <a:r>
              <a:rPr lang="en-US" altLang="zh-CN" sz="1800" dirty="0" smtClean="0">
                <a:latin typeface="宋体" pitchFamily="2" charset="-122"/>
                <a:ea typeface="宋体" pitchFamily="2" charset="-122"/>
              </a:rPr>
              <a:t>LME</a:t>
            </a:r>
            <a:r>
              <a:rPr lang="zh-CN" altLang="en-US" sz="1800" dirty="0" smtClean="0">
                <a:latin typeface="宋体" pitchFamily="2" charset="-122"/>
                <a:ea typeface="宋体" pitchFamily="2" charset="-122"/>
              </a:rPr>
              <a:t>铜期货、期权市场流动性均非常好，因此不担心最小变动价位过小导致流动性被分散。</a:t>
            </a:r>
            <a:endParaRPr lang="en-US" altLang="zh-CN" sz="1800" dirty="0" smtClean="0">
              <a:latin typeface="宋体" pitchFamily="2" charset="-122"/>
              <a:ea typeface="宋体" pitchFamily="2" charset="-122"/>
            </a:endParaRP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8"/>
          <p:cNvSpPr/>
          <p:nvPr/>
        </p:nvSpPr>
        <p:spPr>
          <a:xfrm>
            <a:off x="571472" y="1214422"/>
            <a:ext cx="7917620" cy="461665"/>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lvl="1" algn="just">
              <a:defRPr sz="2800">
                <a:latin typeface="宋体"/>
                <a:ea typeface="宋体"/>
                <a:cs typeface="宋体"/>
                <a:sym typeface="宋体"/>
              </a:defRPr>
            </a:pPr>
            <a:r>
              <a:rPr lang="zh-CN" altLang="en-US" sz="2400" b="1" dirty="0" smtClean="0">
                <a:latin typeface="宋体"/>
                <a:ea typeface="宋体"/>
                <a:cs typeface="宋体"/>
                <a:sym typeface="宋体"/>
              </a:rPr>
              <a:t>行权方式</a:t>
            </a:r>
            <a:endParaRPr lang="en-US" altLang="zh-CN" sz="2200" b="1" dirty="0" smtClean="0">
              <a:latin typeface="宋体"/>
              <a:ea typeface="宋体"/>
              <a:cs typeface="宋体"/>
              <a:sym typeface="宋体"/>
            </a:endParaRPr>
          </a:p>
        </p:txBody>
      </p:sp>
      <p:graphicFrame>
        <p:nvGraphicFramePr>
          <p:cNvPr id="6" name="表格 5"/>
          <p:cNvGraphicFramePr>
            <a:graphicFrameLocks noGrp="1"/>
          </p:cNvGraphicFramePr>
          <p:nvPr/>
        </p:nvGraphicFramePr>
        <p:xfrm>
          <a:off x="1032295" y="1742062"/>
          <a:ext cx="7257692" cy="1112520"/>
        </p:xfrm>
        <a:graphic>
          <a:graphicData uri="http://schemas.openxmlformats.org/drawingml/2006/table">
            <a:tbl>
              <a:tblPr firstRow="1" bandRow="1">
                <a:tableStyleId>{5940675A-B579-460E-94D1-54222C63F5DA}</a:tableStyleId>
              </a:tblPr>
              <a:tblGrid>
                <a:gridCol w="3628846"/>
                <a:gridCol w="3628846"/>
              </a:tblGrid>
              <a:tr h="370840">
                <a:tc>
                  <a:txBody>
                    <a:bodyPr/>
                    <a:lstStyle/>
                    <a:p>
                      <a:pPr algn="ctr"/>
                      <a:r>
                        <a:rPr lang="zh-CN" altLang="en-US" sz="1600" b="1" dirty="0" smtClean="0">
                          <a:latin typeface="宋体" pitchFamily="2" charset="-122"/>
                          <a:ea typeface="宋体" pitchFamily="2" charset="-122"/>
                        </a:rPr>
                        <a:t>合约名称</a:t>
                      </a:r>
                      <a:endParaRPr lang="zh-CN" altLang="en-US" sz="1600" b="1" dirty="0">
                        <a:latin typeface="宋体" pitchFamily="2" charset="-122"/>
                        <a:ea typeface="宋体" pitchFamily="2" charset="-122"/>
                      </a:endParaRPr>
                    </a:p>
                  </a:txBody>
                  <a:tcPr anchor="ctr">
                    <a:solidFill>
                      <a:schemeClr val="bg1"/>
                    </a:solidFill>
                  </a:tcPr>
                </a:tc>
                <a:tc>
                  <a:txBody>
                    <a:bodyPr/>
                    <a:lstStyle/>
                    <a:p>
                      <a:pPr algn="ctr"/>
                      <a:r>
                        <a:rPr lang="zh-CN" altLang="en-US" sz="1600" b="1" dirty="0" smtClean="0">
                          <a:latin typeface="宋体" pitchFamily="2" charset="-122"/>
                          <a:ea typeface="宋体" pitchFamily="2" charset="-122"/>
                        </a:rPr>
                        <a:t>行权方式</a:t>
                      </a:r>
                      <a:endParaRPr lang="zh-CN" altLang="en-US" sz="1600" b="1" dirty="0">
                        <a:latin typeface="宋体" pitchFamily="2" charset="-122"/>
                        <a:ea typeface="宋体" pitchFamily="2" charset="-122"/>
                      </a:endParaRPr>
                    </a:p>
                  </a:txBody>
                  <a:tcPr anchor="ctr">
                    <a:solidFill>
                      <a:schemeClr val="bg1"/>
                    </a:solidFill>
                  </a:tcPr>
                </a:tc>
              </a:tr>
              <a:tr h="370840">
                <a:tc>
                  <a:txBody>
                    <a:bodyPr/>
                    <a:lstStyle/>
                    <a:p>
                      <a:pPr algn="ctr"/>
                      <a:r>
                        <a:rPr lang="en-US" altLang="zh-CN" sz="1600" b="1" dirty="0" smtClean="0">
                          <a:latin typeface="宋体" pitchFamily="2" charset="-122"/>
                          <a:ea typeface="宋体" pitchFamily="2" charset="-122"/>
                        </a:rPr>
                        <a:t>LME</a:t>
                      </a:r>
                      <a:r>
                        <a:rPr lang="zh-CN" altLang="en-US" sz="1600" b="1" dirty="0" smtClean="0">
                          <a:latin typeface="宋体" pitchFamily="2" charset="-122"/>
                          <a:ea typeface="宋体" pitchFamily="2" charset="-122"/>
                        </a:rPr>
                        <a:t>铜期货期权合约</a:t>
                      </a:r>
                      <a:endParaRPr lang="zh-CN" altLang="en-US" sz="1600" b="1" dirty="0">
                        <a:latin typeface="宋体" pitchFamily="2" charset="-122"/>
                        <a:ea typeface="宋体" pitchFamily="2" charset="-122"/>
                      </a:endParaRPr>
                    </a:p>
                  </a:txBody>
                  <a:tcPr>
                    <a:solidFill>
                      <a:schemeClr val="bg1"/>
                    </a:solidFill>
                  </a:tcPr>
                </a:tc>
                <a:tc>
                  <a:txBody>
                    <a:bodyPr/>
                    <a:lstStyle/>
                    <a:p>
                      <a:pPr algn="ctr"/>
                      <a:r>
                        <a:rPr lang="zh-CN" altLang="en-US" sz="1600" dirty="0" smtClean="0">
                          <a:latin typeface="宋体" pitchFamily="2" charset="-122"/>
                          <a:ea typeface="宋体" pitchFamily="2" charset="-122"/>
                        </a:rPr>
                        <a:t>美式（上市初期为欧式期权）</a:t>
                      </a:r>
                      <a:endParaRPr lang="zh-CN" altLang="en-US" sz="1600" dirty="0">
                        <a:latin typeface="宋体" pitchFamily="2" charset="-122"/>
                        <a:ea typeface="宋体" pitchFamily="2" charset="-122"/>
                      </a:endParaRPr>
                    </a:p>
                  </a:txBody>
                  <a:tcPr>
                    <a:solidFill>
                      <a:schemeClr val="bg1"/>
                    </a:solidFill>
                  </a:tcPr>
                </a:tc>
              </a:tr>
              <a:tr h="370840">
                <a:tc>
                  <a:txBody>
                    <a:bodyPr/>
                    <a:lstStyle/>
                    <a:p>
                      <a:pPr algn="ctr"/>
                      <a:r>
                        <a:rPr lang="en-US" altLang="zh-CN" sz="1600" b="1" dirty="0" smtClean="0">
                          <a:latin typeface="宋体" pitchFamily="2" charset="-122"/>
                          <a:ea typeface="宋体" pitchFamily="2" charset="-122"/>
                        </a:rPr>
                        <a:t>LME</a:t>
                      </a:r>
                      <a:r>
                        <a:rPr lang="zh-CN" altLang="en-US" sz="1600" b="1" dirty="0" smtClean="0">
                          <a:latin typeface="宋体" pitchFamily="2" charset="-122"/>
                          <a:ea typeface="宋体" pitchFamily="2" charset="-122"/>
                        </a:rPr>
                        <a:t>铜均价期权合约</a:t>
                      </a:r>
                      <a:endParaRPr lang="zh-CN" altLang="en-US" sz="1600" b="1" dirty="0">
                        <a:latin typeface="宋体" pitchFamily="2" charset="-122"/>
                        <a:ea typeface="宋体" pitchFamily="2" charset="-122"/>
                      </a:endParaRP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600" dirty="0" smtClean="0">
                          <a:latin typeface="宋体" pitchFamily="2" charset="-122"/>
                          <a:ea typeface="宋体" pitchFamily="2" charset="-122"/>
                        </a:rPr>
                        <a:t>亚式（欧式）</a:t>
                      </a:r>
                    </a:p>
                  </a:txBody>
                  <a:tcPr>
                    <a:solidFill>
                      <a:schemeClr val="bg1"/>
                    </a:solidFill>
                  </a:tcPr>
                </a:tc>
              </a:tr>
            </a:tbl>
          </a:graphicData>
        </a:graphic>
      </p:graphicFrame>
      <p:sp>
        <p:nvSpPr>
          <p:cNvPr id="7" name="TextBox 6"/>
          <p:cNvSpPr txBox="1"/>
          <p:nvPr/>
        </p:nvSpPr>
        <p:spPr>
          <a:xfrm>
            <a:off x="1043801" y="3079676"/>
            <a:ext cx="7358327" cy="22775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just" defTabSz="914400" rtl="0" fontAlgn="auto" latinLnBrk="0" hangingPunct="0">
              <a:lnSpc>
                <a:spcPct val="100000"/>
              </a:lnSpc>
              <a:spcBef>
                <a:spcPts val="0"/>
              </a:spcBef>
              <a:spcAft>
                <a:spcPts val="0"/>
              </a:spcAft>
              <a:buClrTx/>
              <a:buSzTx/>
              <a:buFontTx/>
              <a:buNone/>
              <a:tabLst/>
            </a:pPr>
            <a:r>
              <a:rPr kumimoji="0" lang="zh-CN" altLang="en-US" sz="2000" i="0" u="none" strike="noStrike" cap="none" spc="0" normalizeH="0" baseline="0" dirty="0" smtClean="0">
                <a:ln>
                  <a:noFill/>
                </a:ln>
                <a:solidFill>
                  <a:srgbClr val="000000"/>
                </a:solidFill>
                <a:effectLst/>
                <a:uFillTx/>
                <a:latin typeface="宋体" pitchFamily="2" charset="-122"/>
                <a:ea typeface="宋体" pitchFamily="2" charset="-122"/>
                <a:sym typeface="Times New Roman"/>
              </a:rPr>
              <a:t>①</a:t>
            </a:r>
            <a:r>
              <a:rPr kumimoji="0" lang="en-US" altLang="zh-CN" sz="2000" i="0" u="none" strike="noStrike" cap="none" spc="0" normalizeH="0" baseline="0" dirty="0" smtClean="0">
                <a:ln>
                  <a:noFill/>
                </a:ln>
                <a:solidFill>
                  <a:srgbClr val="000000"/>
                </a:solidFill>
                <a:effectLst/>
                <a:uFillTx/>
                <a:latin typeface="宋体" pitchFamily="2" charset="-122"/>
                <a:ea typeface="宋体" pitchFamily="2" charset="-122"/>
                <a:sym typeface="Times New Roman"/>
              </a:rPr>
              <a:t>LME</a:t>
            </a:r>
            <a:r>
              <a:rPr kumimoji="0" lang="zh-CN" altLang="en-US" sz="2000" i="0" u="none" strike="noStrike" cap="none" spc="0" normalizeH="0" baseline="0" dirty="0" smtClean="0">
                <a:ln>
                  <a:noFill/>
                </a:ln>
                <a:solidFill>
                  <a:srgbClr val="000000"/>
                </a:solidFill>
                <a:effectLst/>
                <a:uFillTx/>
                <a:latin typeface="宋体" pitchFamily="2" charset="-122"/>
                <a:ea typeface="宋体" pitchFamily="2" charset="-122"/>
                <a:sym typeface="Times New Roman"/>
              </a:rPr>
              <a:t>铜期货</a:t>
            </a:r>
            <a:r>
              <a:rPr lang="zh-CN" altLang="en-US" sz="2000" dirty="0" smtClean="0">
                <a:latin typeface="宋体" pitchFamily="2" charset="-122"/>
                <a:ea typeface="宋体" pitchFamily="2" charset="-122"/>
              </a:rPr>
              <a:t>期权合约</a:t>
            </a:r>
            <a:r>
              <a:rPr kumimoji="0" lang="zh-CN" altLang="en-US" sz="2000" i="0" u="none" strike="noStrike" cap="none" spc="0" normalizeH="0" baseline="0" dirty="0" smtClean="0">
                <a:ln>
                  <a:noFill/>
                </a:ln>
                <a:solidFill>
                  <a:srgbClr val="000000"/>
                </a:solidFill>
                <a:effectLst/>
                <a:uFillTx/>
                <a:latin typeface="宋体" pitchFamily="2" charset="-122"/>
                <a:ea typeface="宋体" pitchFamily="2" charset="-122"/>
                <a:sym typeface="Times New Roman"/>
              </a:rPr>
              <a:t>为美式期权，不过</a:t>
            </a:r>
            <a:r>
              <a:rPr lang="zh-CN" altLang="en-US" sz="2000" dirty="0" smtClean="0">
                <a:latin typeface="宋体" pitchFamily="2" charset="-122"/>
                <a:ea typeface="宋体" pitchFamily="2" charset="-122"/>
              </a:rPr>
              <a:t>其早期为欧式期权</a:t>
            </a:r>
            <a:r>
              <a:rPr lang="zh-CN" altLang="en-US" sz="1200" baseline="100000" dirty="0" smtClean="0">
                <a:solidFill>
                  <a:srgbClr val="FF0000"/>
                </a:solidFill>
                <a:latin typeface="宋体" pitchFamily="2" charset="-122"/>
                <a:ea typeface="宋体" pitchFamily="2" charset="-122"/>
              </a:rPr>
              <a:t>注释</a:t>
            </a:r>
            <a:r>
              <a:rPr lang="zh-CN" altLang="en-US" sz="2000" dirty="0" smtClean="0">
                <a:latin typeface="宋体" pitchFamily="2" charset="-122"/>
                <a:ea typeface="宋体" pitchFamily="2" charset="-122"/>
              </a:rPr>
              <a:t>。</a:t>
            </a:r>
            <a:endParaRPr lang="en-US" altLang="zh-CN" sz="2000" dirty="0" smtClean="0">
              <a:latin typeface="宋体" pitchFamily="2" charset="-122"/>
              <a:ea typeface="宋体" pitchFamily="2" charset="-122"/>
            </a:endParaRPr>
          </a:p>
          <a:p>
            <a:pPr lvl="1" indent="0" algn="just"/>
            <a:r>
              <a:rPr lang="zh-CN" altLang="en-US" sz="2000" dirty="0" smtClean="0">
                <a:latin typeface="宋体" pitchFamily="2" charset="-122"/>
                <a:ea typeface="宋体" pitchFamily="2" charset="-122"/>
              </a:rPr>
              <a:t>②</a:t>
            </a:r>
            <a:r>
              <a:rPr lang="en-US" altLang="zh-CN" sz="2000" dirty="0" smtClean="0">
                <a:latin typeface="宋体" pitchFamily="2" charset="-122"/>
                <a:ea typeface="宋体" pitchFamily="2" charset="-122"/>
              </a:rPr>
              <a:t>LME</a:t>
            </a:r>
            <a:r>
              <a:rPr lang="zh-CN" altLang="en-US" sz="2000" dirty="0" smtClean="0">
                <a:latin typeface="宋体" pitchFamily="2" charset="-122"/>
                <a:ea typeface="宋体" pitchFamily="2" charset="-122"/>
              </a:rPr>
              <a:t>铜均价期权为亚式期权，实际上它是</a:t>
            </a:r>
            <a:r>
              <a:rPr lang="zh-CN" altLang="en-US" sz="2000" b="1" dirty="0" smtClean="0">
                <a:solidFill>
                  <a:srgbClr val="FF0000"/>
                </a:solidFill>
                <a:latin typeface="宋体" pitchFamily="2" charset="-122"/>
                <a:ea typeface="宋体" pitchFamily="2" charset="-122"/>
              </a:rPr>
              <a:t>欧式期权</a:t>
            </a:r>
            <a:r>
              <a:rPr lang="zh-CN" altLang="en-US" sz="2000" dirty="0" smtClean="0">
                <a:latin typeface="宋体" pitchFamily="2" charset="-122"/>
                <a:ea typeface="宋体" pitchFamily="2" charset="-122"/>
              </a:rPr>
              <a:t>，不过由于该期权在确定期权收益时采用的是月度平均结算价（</a:t>
            </a:r>
            <a:r>
              <a:rPr lang="en-US" altLang="zh-CN" sz="2000" dirty="0" smtClean="0">
                <a:latin typeface="宋体" pitchFamily="2" charset="-122"/>
                <a:ea typeface="宋体" pitchFamily="2" charset="-122"/>
              </a:rPr>
              <a:t>MASP</a:t>
            </a:r>
            <a:r>
              <a:rPr lang="zh-CN" altLang="en-US" sz="2000" dirty="0" smtClean="0">
                <a:latin typeface="宋体" pitchFamily="2" charset="-122"/>
                <a:ea typeface="宋体" pitchFamily="2" charset="-122"/>
              </a:rPr>
              <a:t>），因此又叫做亚式期权。</a:t>
            </a:r>
            <a:endParaRPr lang="en-US" altLang="zh-CN" sz="2000" dirty="0" smtClean="0">
              <a:latin typeface="宋体" pitchFamily="2" charset="-122"/>
              <a:ea typeface="宋体" pitchFamily="2" charset="-122"/>
            </a:endParaRPr>
          </a:p>
          <a:p>
            <a:pPr lvl="1" indent="0" algn="just"/>
            <a:endParaRPr lang="en-US" altLang="zh-CN" sz="2000" dirty="0" smtClean="0">
              <a:latin typeface="宋体" pitchFamily="2" charset="-122"/>
              <a:ea typeface="宋体" pitchFamily="2" charset="-122"/>
            </a:endParaRPr>
          </a:p>
          <a:p>
            <a:pPr marL="0" marR="0" indent="0" algn="just" defTabSz="914400" rtl="0" fontAlgn="auto" latinLnBrk="0" hangingPunct="0">
              <a:lnSpc>
                <a:spcPct val="100000"/>
              </a:lnSpc>
              <a:spcBef>
                <a:spcPts val="0"/>
              </a:spcBef>
              <a:spcAft>
                <a:spcPts val="0"/>
              </a:spcAft>
              <a:buClrTx/>
              <a:buSzTx/>
              <a:buFontTx/>
              <a:buNone/>
              <a:tabLst/>
            </a:pPr>
            <a:r>
              <a:rPr lang="zh-CN" altLang="en-US" sz="1400" b="1" dirty="0" smtClean="0">
                <a:latin typeface="宋体" pitchFamily="2" charset="-122"/>
                <a:ea typeface="宋体" pitchFamily="2" charset="-122"/>
              </a:rPr>
              <a:t>注释：</a:t>
            </a:r>
            <a:r>
              <a:rPr lang="en-US" altLang="zh-CN" sz="1400" b="1" dirty="0" smtClean="0">
                <a:latin typeface="宋体" pitchFamily="2" charset="-122"/>
                <a:ea typeface="宋体" pitchFamily="2" charset="-122"/>
              </a:rPr>
              <a:t>LME</a:t>
            </a:r>
            <a:r>
              <a:rPr lang="zh-CN" altLang="en-US" sz="1400" b="1" dirty="0" smtClean="0">
                <a:latin typeface="宋体" pitchFamily="2" charset="-122"/>
                <a:ea typeface="宋体" pitchFamily="2" charset="-122"/>
              </a:rPr>
              <a:t>铜期货期权上市初期为欧式，这一点可以从期货业协会于</a:t>
            </a:r>
            <a:r>
              <a:rPr lang="en-US" altLang="zh-CN" sz="1400" b="1" dirty="0" smtClean="0">
                <a:latin typeface="宋体" pitchFamily="2" charset="-122"/>
                <a:ea typeface="宋体" pitchFamily="2" charset="-122"/>
              </a:rPr>
              <a:t>2010</a:t>
            </a:r>
            <a:r>
              <a:rPr lang="zh-CN" altLang="en-US" sz="1400" b="1" dirty="0" smtClean="0">
                <a:latin typeface="宋体" pitchFamily="2" charset="-122"/>
                <a:ea typeface="宋体" pitchFamily="2" charset="-122"/>
              </a:rPr>
              <a:t>年出版的投资者教育丛书</a:t>
            </a:r>
            <a:r>
              <a:rPr lang="en-US" altLang="zh-CN" sz="1400" b="1" dirty="0" smtClean="0">
                <a:latin typeface="宋体" pitchFamily="2" charset="-122"/>
                <a:ea typeface="宋体" pitchFamily="2" charset="-122"/>
              </a:rPr>
              <a:t>《</a:t>
            </a:r>
            <a:r>
              <a:rPr lang="zh-CN" altLang="en-US" sz="1400" b="1" dirty="0" smtClean="0">
                <a:latin typeface="宋体" pitchFamily="2" charset="-122"/>
                <a:ea typeface="宋体" pitchFamily="2" charset="-122"/>
              </a:rPr>
              <a:t>铜</a:t>
            </a:r>
            <a:r>
              <a:rPr lang="en-US" altLang="zh-CN" sz="1400" b="1" dirty="0" smtClean="0">
                <a:latin typeface="宋体" pitchFamily="2" charset="-122"/>
                <a:ea typeface="宋体" pitchFamily="2" charset="-122"/>
              </a:rPr>
              <a:t>》</a:t>
            </a:r>
            <a:r>
              <a:rPr lang="zh-CN" altLang="en-US" sz="1400" b="1" dirty="0" smtClean="0">
                <a:latin typeface="宋体" pitchFamily="2" charset="-122"/>
                <a:ea typeface="宋体" pitchFamily="2" charset="-122"/>
              </a:rPr>
              <a:t>中考证。而</a:t>
            </a:r>
            <a:r>
              <a:rPr lang="en-US" altLang="zh-CN" sz="1400" b="1" dirty="0" smtClean="0">
                <a:latin typeface="宋体" pitchFamily="2" charset="-122"/>
                <a:ea typeface="宋体" pitchFamily="2" charset="-122"/>
              </a:rPr>
              <a:t>LME</a:t>
            </a:r>
            <a:r>
              <a:rPr lang="zh-CN" altLang="en-US" sz="1400" b="1" dirty="0" smtClean="0">
                <a:latin typeface="宋体" pitchFamily="2" charset="-122"/>
                <a:ea typeface="宋体" pitchFamily="2" charset="-122"/>
              </a:rPr>
              <a:t>铜期货期权上市日期为</a:t>
            </a:r>
            <a:r>
              <a:rPr lang="en-US" altLang="zh-CN" sz="1400" b="1" dirty="0" smtClean="0">
                <a:latin typeface="宋体" pitchFamily="2" charset="-122"/>
                <a:ea typeface="宋体" pitchFamily="2" charset="-122"/>
              </a:rPr>
              <a:t>1987</a:t>
            </a:r>
            <a:r>
              <a:rPr lang="zh-CN" altLang="en-US" sz="1400" b="1" dirty="0" smtClean="0">
                <a:latin typeface="宋体" pitchFamily="2" charset="-122"/>
                <a:ea typeface="宋体" pitchFamily="2" charset="-122"/>
              </a:rPr>
              <a:t>年，可见</a:t>
            </a:r>
            <a:r>
              <a:rPr lang="en-US" altLang="zh-CN" sz="1400" b="1" dirty="0" smtClean="0">
                <a:latin typeface="宋体" pitchFamily="2" charset="-122"/>
                <a:ea typeface="宋体" pitchFamily="2" charset="-122"/>
              </a:rPr>
              <a:t>LME</a:t>
            </a:r>
            <a:r>
              <a:rPr lang="zh-CN" altLang="en-US" sz="1400" b="1" dirty="0" smtClean="0">
                <a:latin typeface="宋体" pitchFamily="2" charset="-122"/>
                <a:ea typeface="宋体" pitchFamily="2" charset="-122"/>
              </a:rPr>
              <a:t>铜期货期权的行权方式保持欧式持续了</a:t>
            </a:r>
            <a:r>
              <a:rPr lang="en-US" altLang="zh-CN" sz="1400" b="1" dirty="0" smtClean="0">
                <a:latin typeface="宋体" pitchFamily="2" charset="-122"/>
                <a:ea typeface="宋体" pitchFamily="2" charset="-122"/>
              </a:rPr>
              <a:t>20</a:t>
            </a:r>
            <a:r>
              <a:rPr lang="zh-CN" altLang="en-US" sz="1400" b="1" dirty="0" smtClean="0">
                <a:latin typeface="宋体" pitchFamily="2" charset="-122"/>
                <a:ea typeface="宋体" pitchFamily="2" charset="-122"/>
              </a:rPr>
              <a:t>几年。</a:t>
            </a:r>
            <a:endParaRPr lang="zh-CN" altLang="en-US" sz="1400" b="1" dirty="0">
              <a:latin typeface="宋体" pitchFamily="2" charset="-122"/>
              <a:ea typeface="宋体" pitchFamily="2" charset="-122"/>
            </a:endParaRPr>
          </a:p>
        </p:txBody>
      </p:sp>
      <p:sp>
        <p:nvSpPr>
          <p:cNvPr id="10" name="标题 1"/>
          <p:cNvSpPr>
            <a:spLocks noGrp="1"/>
          </p:cNvSpPr>
          <p:nvPr>
            <p:ph type="title"/>
          </p:nvPr>
        </p:nvSpPr>
        <p:spPr>
          <a:xfrm>
            <a:off x="457200" y="274638"/>
            <a:ext cx="8229600" cy="1143001"/>
          </a:xfrm>
          <a:prstGeom prst="rect">
            <a:avLst/>
          </a:prstGeom>
        </p:spPr>
        <p:txBody>
          <a:bodyPr/>
          <a:lstStyle>
            <a:lvl1pPr algn="l">
              <a:defRPr sz="3600">
                <a:latin typeface="宋体"/>
                <a:ea typeface="宋体"/>
                <a:cs typeface="宋体"/>
                <a:sym typeface="宋体"/>
              </a:defRPr>
            </a:lvl1pPr>
          </a:lstStyle>
          <a:p>
            <a:pPr>
              <a:defRPr b="1">
                <a:latin typeface="+mn-lt"/>
                <a:ea typeface="+mn-ea"/>
                <a:cs typeface="+mn-cs"/>
                <a:sym typeface="Times New Roman"/>
              </a:defRPr>
            </a:pPr>
            <a:r>
              <a:rPr lang="zh-CN" altLang="en-US" b="1" dirty="0" smtClean="0">
                <a:latin typeface="+mn-lt"/>
                <a:ea typeface="+mn-ea"/>
                <a:cs typeface="+mn-cs"/>
                <a:sym typeface="Times New Roman"/>
              </a:rPr>
              <a:t>境外铜期权合约介绍</a:t>
            </a:r>
            <a:endParaRPr b="0" dirty="0">
              <a:latin typeface="宋体"/>
              <a:ea typeface="宋体"/>
              <a:cs typeface="宋体"/>
              <a:sym typeface="宋体"/>
            </a:endParaRP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8"/>
          <p:cNvSpPr/>
          <p:nvPr/>
        </p:nvSpPr>
        <p:spPr>
          <a:xfrm>
            <a:off x="571472" y="1214422"/>
            <a:ext cx="7917620" cy="461665"/>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lvl="1" algn="just">
              <a:defRPr sz="2800">
                <a:latin typeface="宋体"/>
                <a:ea typeface="宋体"/>
                <a:cs typeface="宋体"/>
                <a:sym typeface="宋体"/>
              </a:defRPr>
            </a:pPr>
            <a:r>
              <a:rPr lang="zh-CN" altLang="en-US" sz="2400" b="1" dirty="0" smtClean="0">
                <a:latin typeface="宋体"/>
                <a:ea typeface="宋体"/>
                <a:cs typeface="宋体"/>
                <a:sym typeface="宋体"/>
              </a:rPr>
              <a:t>行权价格间距设定</a:t>
            </a:r>
            <a:endParaRPr lang="en-US" altLang="zh-CN" sz="2400" b="1" dirty="0" smtClean="0">
              <a:latin typeface="宋体"/>
              <a:ea typeface="宋体"/>
              <a:cs typeface="宋体"/>
              <a:sym typeface="宋体"/>
            </a:endParaRPr>
          </a:p>
        </p:txBody>
      </p:sp>
      <p:graphicFrame>
        <p:nvGraphicFramePr>
          <p:cNvPr id="4" name="表格 3"/>
          <p:cNvGraphicFramePr>
            <a:graphicFrameLocks noGrp="1"/>
          </p:cNvGraphicFramePr>
          <p:nvPr/>
        </p:nvGraphicFramePr>
        <p:xfrm>
          <a:off x="1032295" y="1742062"/>
          <a:ext cx="7257692" cy="1564640"/>
        </p:xfrm>
        <a:graphic>
          <a:graphicData uri="http://schemas.openxmlformats.org/drawingml/2006/table">
            <a:tbl>
              <a:tblPr firstRow="1" bandRow="1">
                <a:tableStyleId>{5940675A-B579-460E-94D1-54222C63F5DA}</a:tableStyleId>
              </a:tblPr>
              <a:tblGrid>
                <a:gridCol w="2297501"/>
                <a:gridCol w="4960191"/>
              </a:tblGrid>
              <a:tr h="370840">
                <a:tc>
                  <a:txBody>
                    <a:bodyPr/>
                    <a:lstStyle/>
                    <a:p>
                      <a:pPr algn="ctr"/>
                      <a:r>
                        <a:rPr lang="zh-CN" altLang="en-US" sz="1600" b="1" dirty="0" smtClean="0">
                          <a:latin typeface="宋体" pitchFamily="2" charset="-122"/>
                          <a:ea typeface="宋体" pitchFamily="2" charset="-122"/>
                        </a:rPr>
                        <a:t>合约名称</a:t>
                      </a:r>
                      <a:endParaRPr lang="zh-CN" altLang="en-US" sz="1600" b="1" dirty="0">
                        <a:latin typeface="宋体" pitchFamily="2" charset="-122"/>
                        <a:ea typeface="宋体" pitchFamily="2" charset="-122"/>
                      </a:endParaRPr>
                    </a:p>
                  </a:txBody>
                  <a:tcPr anchor="ctr">
                    <a:solidFill>
                      <a:schemeClr val="bg1"/>
                    </a:solidFill>
                  </a:tcPr>
                </a:tc>
                <a:tc>
                  <a:txBody>
                    <a:bodyPr/>
                    <a:lstStyle/>
                    <a:p>
                      <a:pPr algn="ctr"/>
                      <a:r>
                        <a:rPr lang="zh-CN" altLang="en-US" sz="1600" b="1" dirty="0" smtClean="0">
                          <a:latin typeface="宋体" pitchFamily="2" charset="-122"/>
                          <a:ea typeface="宋体" pitchFamily="2" charset="-122"/>
                        </a:rPr>
                        <a:t>行权价格间距设定</a:t>
                      </a:r>
                      <a:endParaRPr lang="zh-CN" altLang="en-US" sz="1600" b="1" dirty="0">
                        <a:latin typeface="宋体" pitchFamily="2" charset="-122"/>
                        <a:ea typeface="宋体" pitchFamily="2" charset="-122"/>
                      </a:endParaRPr>
                    </a:p>
                  </a:txBody>
                  <a:tcPr anchor="ctr">
                    <a:solidFill>
                      <a:schemeClr val="bg1"/>
                    </a:solidFill>
                  </a:tcPr>
                </a:tc>
              </a:tr>
              <a:tr h="370840">
                <a:tc>
                  <a:txBody>
                    <a:bodyPr/>
                    <a:lstStyle/>
                    <a:p>
                      <a:pPr algn="ctr"/>
                      <a:r>
                        <a:rPr lang="en-US" altLang="zh-CN" sz="1600" b="1" dirty="0" smtClean="0">
                          <a:latin typeface="宋体" pitchFamily="2" charset="-122"/>
                          <a:ea typeface="宋体" pitchFamily="2" charset="-122"/>
                        </a:rPr>
                        <a:t>LME</a:t>
                      </a:r>
                      <a:r>
                        <a:rPr lang="zh-CN" altLang="en-US" sz="1600" b="1" dirty="0" smtClean="0">
                          <a:latin typeface="宋体" pitchFamily="2" charset="-122"/>
                          <a:ea typeface="宋体" pitchFamily="2" charset="-122"/>
                        </a:rPr>
                        <a:t>铜期货期权合约</a:t>
                      </a:r>
                      <a:endParaRPr lang="zh-CN" altLang="en-US" sz="1600" b="1" dirty="0">
                        <a:latin typeface="宋体" pitchFamily="2" charset="-122"/>
                        <a:ea typeface="宋体" pitchFamily="2" charset="-122"/>
                      </a:endParaRPr>
                    </a:p>
                  </a:txBody>
                  <a:tcPr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600" b="0" i="0" u="none" strike="noStrike" cap="none" spc="0" baseline="0" dirty="0" smtClean="0">
                          <a:ln>
                            <a:noFill/>
                          </a:ln>
                          <a:solidFill>
                            <a:schemeClr val="tx1"/>
                          </a:solidFill>
                          <a:uFillTx/>
                          <a:latin typeface="宋体" pitchFamily="2" charset="-122"/>
                          <a:ea typeface="宋体" pitchFamily="2" charset="-122"/>
                          <a:cs typeface="+mn-cs"/>
                          <a:sym typeface="宋体"/>
                        </a:rPr>
                        <a:t>行权价格范围</a:t>
                      </a:r>
                      <a:r>
                        <a:rPr lang="en-US" altLang="zh-CN" sz="1600" b="0" i="0" u="none" strike="noStrike" cap="none" spc="0" baseline="0" dirty="0" smtClean="0">
                          <a:ln>
                            <a:noFill/>
                          </a:ln>
                          <a:solidFill>
                            <a:schemeClr val="tx1"/>
                          </a:solidFill>
                          <a:uFillTx/>
                          <a:latin typeface="宋体" pitchFamily="2" charset="-122"/>
                          <a:ea typeface="宋体" pitchFamily="2" charset="-122"/>
                          <a:cs typeface="+mn-cs"/>
                          <a:sym typeface="宋体"/>
                        </a:rPr>
                        <a:t>[25,9975]</a:t>
                      </a:r>
                      <a:r>
                        <a:rPr lang="zh-CN" altLang="en-US" sz="1600" b="0" i="0" u="none" strike="noStrike" cap="none" spc="0" baseline="0" dirty="0" smtClean="0">
                          <a:ln>
                            <a:noFill/>
                          </a:ln>
                          <a:solidFill>
                            <a:schemeClr val="tx1"/>
                          </a:solidFill>
                          <a:uFillTx/>
                          <a:latin typeface="宋体" pitchFamily="2" charset="-122"/>
                          <a:ea typeface="宋体" pitchFamily="2" charset="-122"/>
                          <a:cs typeface="+mn-cs"/>
                          <a:sym typeface="宋体"/>
                        </a:rPr>
                        <a:t>美元</a:t>
                      </a:r>
                      <a:r>
                        <a:rPr lang="en-US" altLang="zh-CN" sz="1600" b="0" i="0" u="none" strike="noStrike" cap="none" spc="0" baseline="0" dirty="0" smtClean="0">
                          <a:ln>
                            <a:noFill/>
                          </a:ln>
                          <a:solidFill>
                            <a:schemeClr val="tx1"/>
                          </a:solidFill>
                          <a:uFillTx/>
                          <a:latin typeface="宋体" pitchFamily="2" charset="-122"/>
                          <a:ea typeface="宋体" pitchFamily="2" charset="-122"/>
                          <a:cs typeface="+mn-cs"/>
                          <a:sym typeface="宋体"/>
                        </a:rPr>
                        <a:t>/</a:t>
                      </a:r>
                      <a:r>
                        <a:rPr lang="zh-CN" altLang="en-US" sz="1600" b="0" i="0" u="none" strike="noStrike" cap="none" spc="0" baseline="0" dirty="0" smtClean="0">
                          <a:ln>
                            <a:noFill/>
                          </a:ln>
                          <a:solidFill>
                            <a:schemeClr val="tx1"/>
                          </a:solidFill>
                          <a:uFillTx/>
                          <a:latin typeface="宋体" pitchFamily="2" charset="-122"/>
                          <a:ea typeface="宋体" pitchFamily="2" charset="-122"/>
                          <a:cs typeface="+mn-cs"/>
                          <a:sym typeface="宋体"/>
                        </a:rPr>
                        <a:t>吨，间距</a:t>
                      </a:r>
                      <a:r>
                        <a:rPr lang="en-US" altLang="zh-CN" sz="1600" b="0" i="0" u="none" strike="noStrike" cap="none" spc="0" baseline="0" dirty="0" smtClean="0">
                          <a:ln>
                            <a:noFill/>
                          </a:ln>
                          <a:solidFill>
                            <a:schemeClr val="tx1"/>
                          </a:solidFill>
                          <a:uFillTx/>
                          <a:latin typeface="宋体" pitchFamily="2" charset="-122"/>
                          <a:ea typeface="宋体" pitchFamily="2" charset="-122"/>
                          <a:cs typeface="+mn-cs"/>
                          <a:sym typeface="宋体"/>
                        </a:rPr>
                        <a:t>25</a:t>
                      </a:r>
                      <a:r>
                        <a:rPr lang="zh-CN" altLang="en-US" sz="1600" b="0" i="0" u="none" strike="noStrike" cap="none" spc="0" baseline="0" dirty="0" smtClean="0">
                          <a:ln>
                            <a:noFill/>
                          </a:ln>
                          <a:solidFill>
                            <a:schemeClr val="tx1"/>
                          </a:solidFill>
                          <a:uFillTx/>
                          <a:latin typeface="宋体" pitchFamily="2" charset="-122"/>
                          <a:ea typeface="宋体" pitchFamily="2" charset="-122"/>
                          <a:cs typeface="+mn-cs"/>
                          <a:sym typeface="宋体"/>
                        </a:rPr>
                        <a:t>美元</a:t>
                      </a:r>
                      <a:r>
                        <a:rPr lang="en-US" altLang="zh-CN" sz="1600" b="0" i="0" u="none" strike="noStrike" cap="none" spc="0" baseline="0" dirty="0" smtClean="0">
                          <a:ln>
                            <a:noFill/>
                          </a:ln>
                          <a:solidFill>
                            <a:schemeClr val="tx1"/>
                          </a:solidFill>
                          <a:uFillTx/>
                          <a:latin typeface="宋体" pitchFamily="2" charset="-122"/>
                          <a:ea typeface="宋体" pitchFamily="2" charset="-122"/>
                          <a:cs typeface="+mn-cs"/>
                          <a:sym typeface="宋体"/>
                        </a:rPr>
                        <a:t>/</a:t>
                      </a:r>
                      <a:r>
                        <a:rPr lang="zh-CN" altLang="en-US" sz="1600" b="0" i="0" u="none" strike="noStrike" cap="none" spc="0" baseline="0" dirty="0" smtClean="0">
                          <a:ln>
                            <a:noFill/>
                          </a:ln>
                          <a:solidFill>
                            <a:schemeClr val="tx1"/>
                          </a:solidFill>
                          <a:uFillTx/>
                          <a:latin typeface="宋体" pitchFamily="2" charset="-122"/>
                          <a:ea typeface="宋体" pitchFamily="2" charset="-122"/>
                          <a:cs typeface="+mn-cs"/>
                          <a:sym typeface="宋体"/>
                        </a:rPr>
                        <a:t>吨</a:t>
                      </a:r>
                      <a:endParaRPr lang="en-US" altLang="zh-CN" sz="1600" b="0" i="0" u="none" strike="noStrike" cap="none" spc="0" baseline="0" dirty="0" smtClean="0">
                        <a:ln>
                          <a:noFill/>
                        </a:ln>
                        <a:solidFill>
                          <a:schemeClr val="tx1"/>
                        </a:solidFill>
                        <a:uFillTx/>
                        <a:latin typeface="宋体" pitchFamily="2" charset="-122"/>
                        <a:ea typeface="宋体" pitchFamily="2" charset="-122"/>
                        <a:cs typeface="+mn-cs"/>
                        <a:sym typeface="宋体"/>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600" b="0" i="0" u="none" strike="noStrike" cap="none" spc="0" baseline="0" dirty="0" smtClean="0">
                          <a:ln>
                            <a:noFill/>
                          </a:ln>
                          <a:solidFill>
                            <a:schemeClr val="tx1"/>
                          </a:solidFill>
                          <a:uFillTx/>
                          <a:latin typeface="宋体" pitchFamily="2" charset="-122"/>
                          <a:ea typeface="宋体" pitchFamily="2" charset="-122"/>
                          <a:cs typeface="+mn-cs"/>
                          <a:sym typeface="宋体"/>
                        </a:rPr>
                        <a:t>行权价格范围</a:t>
                      </a:r>
                      <a:r>
                        <a:rPr lang="en-US" altLang="zh-CN" sz="1600" b="0" i="0" u="none" strike="noStrike" cap="none" spc="0" baseline="0" dirty="0" smtClean="0">
                          <a:ln>
                            <a:noFill/>
                          </a:ln>
                          <a:solidFill>
                            <a:schemeClr val="tx1"/>
                          </a:solidFill>
                          <a:uFillTx/>
                          <a:latin typeface="宋体" pitchFamily="2" charset="-122"/>
                          <a:ea typeface="宋体" pitchFamily="2" charset="-122"/>
                          <a:cs typeface="+mn-cs"/>
                          <a:sym typeface="宋体"/>
                        </a:rPr>
                        <a:t>[10000,19950]</a:t>
                      </a:r>
                      <a:r>
                        <a:rPr lang="zh-CN" altLang="en-US" sz="1600" b="0" i="0" u="none" strike="noStrike" cap="none" spc="0" baseline="0" dirty="0" smtClean="0">
                          <a:ln>
                            <a:noFill/>
                          </a:ln>
                          <a:solidFill>
                            <a:schemeClr val="tx1"/>
                          </a:solidFill>
                          <a:uFillTx/>
                          <a:latin typeface="宋体" pitchFamily="2" charset="-122"/>
                          <a:ea typeface="宋体" pitchFamily="2" charset="-122"/>
                          <a:cs typeface="+mn-cs"/>
                          <a:sym typeface="宋体"/>
                        </a:rPr>
                        <a:t>美元</a:t>
                      </a:r>
                      <a:r>
                        <a:rPr lang="en-US" altLang="zh-CN" sz="1600" b="0" i="0" u="none" strike="noStrike" cap="none" spc="0" baseline="0" dirty="0" smtClean="0">
                          <a:ln>
                            <a:noFill/>
                          </a:ln>
                          <a:solidFill>
                            <a:schemeClr val="tx1"/>
                          </a:solidFill>
                          <a:uFillTx/>
                          <a:latin typeface="宋体" pitchFamily="2" charset="-122"/>
                          <a:ea typeface="宋体" pitchFamily="2" charset="-122"/>
                          <a:cs typeface="+mn-cs"/>
                          <a:sym typeface="宋体"/>
                        </a:rPr>
                        <a:t>/</a:t>
                      </a:r>
                      <a:r>
                        <a:rPr lang="zh-CN" altLang="en-US" sz="1600" b="0" i="0" u="none" strike="noStrike" cap="none" spc="0" baseline="0" dirty="0" smtClean="0">
                          <a:ln>
                            <a:noFill/>
                          </a:ln>
                          <a:solidFill>
                            <a:schemeClr val="tx1"/>
                          </a:solidFill>
                          <a:uFillTx/>
                          <a:latin typeface="宋体" pitchFamily="2" charset="-122"/>
                          <a:ea typeface="宋体" pitchFamily="2" charset="-122"/>
                          <a:cs typeface="+mn-cs"/>
                          <a:sym typeface="宋体"/>
                        </a:rPr>
                        <a:t>吨，间距</a:t>
                      </a:r>
                      <a:r>
                        <a:rPr lang="en-US" altLang="zh-CN" sz="1600" b="0" i="0" u="none" strike="noStrike" cap="none" spc="0" baseline="0" dirty="0" smtClean="0">
                          <a:ln>
                            <a:noFill/>
                          </a:ln>
                          <a:solidFill>
                            <a:schemeClr val="tx1"/>
                          </a:solidFill>
                          <a:uFillTx/>
                          <a:latin typeface="宋体" pitchFamily="2" charset="-122"/>
                          <a:ea typeface="宋体" pitchFamily="2" charset="-122"/>
                          <a:cs typeface="+mn-cs"/>
                          <a:sym typeface="宋体"/>
                        </a:rPr>
                        <a:t>50</a:t>
                      </a:r>
                      <a:r>
                        <a:rPr lang="zh-CN" altLang="en-US" sz="1600" b="0" i="0" u="none" strike="noStrike" cap="none" spc="0" baseline="0" dirty="0" smtClean="0">
                          <a:ln>
                            <a:noFill/>
                          </a:ln>
                          <a:solidFill>
                            <a:schemeClr val="tx1"/>
                          </a:solidFill>
                          <a:uFillTx/>
                          <a:latin typeface="宋体" pitchFamily="2" charset="-122"/>
                          <a:ea typeface="宋体" pitchFamily="2" charset="-122"/>
                          <a:cs typeface="+mn-cs"/>
                          <a:sym typeface="宋体"/>
                        </a:rPr>
                        <a:t>美元</a:t>
                      </a:r>
                      <a:r>
                        <a:rPr lang="en-US" altLang="zh-CN" sz="1600" b="0" i="0" u="none" strike="noStrike" cap="none" spc="0" baseline="0" dirty="0" smtClean="0">
                          <a:ln>
                            <a:noFill/>
                          </a:ln>
                          <a:solidFill>
                            <a:schemeClr val="tx1"/>
                          </a:solidFill>
                          <a:uFillTx/>
                          <a:latin typeface="宋体" pitchFamily="2" charset="-122"/>
                          <a:ea typeface="宋体" pitchFamily="2" charset="-122"/>
                          <a:cs typeface="+mn-cs"/>
                          <a:sym typeface="宋体"/>
                        </a:rPr>
                        <a:t>/</a:t>
                      </a:r>
                      <a:r>
                        <a:rPr lang="zh-CN" altLang="en-US" sz="1600" b="0" i="0" u="none" strike="noStrike" cap="none" spc="0" baseline="0" dirty="0" smtClean="0">
                          <a:ln>
                            <a:noFill/>
                          </a:ln>
                          <a:solidFill>
                            <a:schemeClr val="tx1"/>
                          </a:solidFill>
                          <a:uFillTx/>
                          <a:latin typeface="宋体" pitchFamily="2" charset="-122"/>
                          <a:ea typeface="宋体" pitchFamily="2" charset="-122"/>
                          <a:cs typeface="+mn-cs"/>
                          <a:sym typeface="宋体"/>
                        </a:rPr>
                        <a:t>吨</a:t>
                      </a:r>
                      <a:endParaRPr lang="en-US" altLang="zh-CN" sz="1600" b="0" i="0" u="none" strike="noStrike" cap="none" spc="0" baseline="0" dirty="0" smtClean="0">
                        <a:ln>
                          <a:noFill/>
                        </a:ln>
                        <a:solidFill>
                          <a:schemeClr val="tx1"/>
                        </a:solidFill>
                        <a:uFillTx/>
                        <a:latin typeface="宋体" pitchFamily="2" charset="-122"/>
                        <a:ea typeface="宋体" pitchFamily="2" charset="-122"/>
                        <a:cs typeface="+mn-cs"/>
                        <a:sym typeface="宋体"/>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600" b="0" i="0" u="none" strike="noStrike" cap="none" spc="0" baseline="0" dirty="0" smtClean="0">
                          <a:ln>
                            <a:noFill/>
                          </a:ln>
                          <a:solidFill>
                            <a:schemeClr val="tx1"/>
                          </a:solidFill>
                          <a:uFillTx/>
                          <a:latin typeface="宋体" pitchFamily="2" charset="-122"/>
                          <a:ea typeface="宋体" pitchFamily="2" charset="-122"/>
                          <a:cs typeface="+mn-cs"/>
                          <a:sym typeface="宋体"/>
                        </a:rPr>
                        <a:t>行权价格范围</a:t>
                      </a:r>
                      <a:r>
                        <a:rPr lang="en-US" altLang="zh-CN" sz="1600" b="0" i="0" u="none" strike="noStrike" cap="none" spc="0" baseline="0" dirty="0" smtClean="0">
                          <a:ln>
                            <a:noFill/>
                          </a:ln>
                          <a:solidFill>
                            <a:schemeClr val="tx1"/>
                          </a:solidFill>
                          <a:uFillTx/>
                          <a:latin typeface="宋体" pitchFamily="2" charset="-122"/>
                          <a:ea typeface="宋体" pitchFamily="2" charset="-122"/>
                          <a:cs typeface="+mn-cs"/>
                          <a:sym typeface="宋体"/>
                        </a:rPr>
                        <a:t>[20000,+</a:t>
                      </a:r>
                      <a:r>
                        <a:rPr lang="zh-CN" altLang="en-US" sz="1600" b="0" i="0" u="none" strike="noStrike" cap="none" spc="0" baseline="0" dirty="0" smtClean="0">
                          <a:ln>
                            <a:noFill/>
                          </a:ln>
                          <a:solidFill>
                            <a:schemeClr val="tx1"/>
                          </a:solidFill>
                          <a:uFillTx/>
                          <a:latin typeface="宋体" pitchFamily="2" charset="-122"/>
                          <a:ea typeface="宋体" pitchFamily="2" charset="-122"/>
                          <a:cs typeface="+mn-cs"/>
                          <a:sym typeface="宋体"/>
                        </a:rPr>
                        <a:t>∞</a:t>
                      </a:r>
                      <a:r>
                        <a:rPr lang="en-US" altLang="zh-CN" sz="1600" b="0" i="0" u="none" strike="noStrike" cap="none" spc="0" baseline="0" dirty="0" smtClean="0">
                          <a:ln>
                            <a:noFill/>
                          </a:ln>
                          <a:solidFill>
                            <a:schemeClr val="tx1"/>
                          </a:solidFill>
                          <a:uFillTx/>
                          <a:latin typeface="宋体" pitchFamily="2" charset="-122"/>
                          <a:ea typeface="宋体" pitchFamily="2" charset="-122"/>
                          <a:cs typeface="+mn-cs"/>
                          <a:sym typeface="宋体"/>
                        </a:rPr>
                        <a:t>]</a:t>
                      </a:r>
                      <a:r>
                        <a:rPr lang="zh-CN" altLang="en-US" sz="1600" b="0" i="0" u="none" strike="noStrike" cap="none" spc="0" baseline="0" dirty="0" smtClean="0">
                          <a:ln>
                            <a:noFill/>
                          </a:ln>
                          <a:solidFill>
                            <a:schemeClr val="tx1"/>
                          </a:solidFill>
                          <a:uFillTx/>
                          <a:latin typeface="宋体" pitchFamily="2" charset="-122"/>
                          <a:ea typeface="宋体" pitchFamily="2" charset="-122"/>
                          <a:cs typeface="+mn-cs"/>
                          <a:sym typeface="宋体"/>
                        </a:rPr>
                        <a:t>美元</a:t>
                      </a:r>
                      <a:r>
                        <a:rPr lang="en-US" altLang="zh-CN" sz="1600" b="0" i="0" u="none" strike="noStrike" cap="none" spc="0" baseline="0" dirty="0" smtClean="0">
                          <a:ln>
                            <a:noFill/>
                          </a:ln>
                          <a:solidFill>
                            <a:schemeClr val="tx1"/>
                          </a:solidFill>
                          <a:uFillTx/>
                          <a:latin typeface="宋体" pitchFamily="2" charset="-122"/>
                          <a:ea typeface="宋体" pitchFamily="2" charset="-122"/>
                          <a:cs typeface="+mn-cs"/>
                          <a:sym typeface="宋体"/>
                        </a:rPr>
                        <a:t>/</a:t>
                      </a:r>
                      <a:r>
                        <a:rPr lang="zh-CN" altLang="en-US" sz="1600" b="0" i="0" u="none" strike="noStrike" cap="none" spc="0" baseline="0" dirty="0" smtClean="0">
                          <a:ln>
                            <a:noFill/>
                          </a:ln>
                          <a:solidFill>
                            <a:schemeClr val="tx1"/>
                          </a:solidFill>
                          <a:uFillTx/>
                          <a:latin typeface="宋体" pitchFamily="2" charset="-122"/>
                          <a:ea typeface="宋体" pitchFamily="2" charset="-122"/>
                          <a:cs typeface="+mn-cs"/>
                          <a:sym typeface="宋体"/>
                        </a:rPr>
                        <a:t>吨，间距</a:t>
                      </a:r>
                      <a:r>
                        <a:rPr lang="en-US" altLang="zh-CN" sz="1600" b="0" i="0" u="none" strike="noStrike" cap="none" spc="0" baseline="0" dirty="0" smtClean="0">
                          <a:ln>
                            <a:noFill/>
                          </a:ln>
                          <a:solidFill>
                            <a:schemeClr val="tx1"/>
                          </a:solidFill>
                          <a:uFillTx/>
                          <a:latin typeface="宋体" pitchFamily="2" charset="-122"/>
                          <a:ea typeface="宋体" pitchFamily="2" charset="-122"/>
                          <a:cs typeface="+mn-cs"/>
                          <a:sym typeface="宋体"/>
                        </a:rPr>
                        <a:t>100</a:t>
                      </a:r>
                      <a:r>
                        <a:rPr lang="zh-CN" altLang="en-US" sz="1600" b="0" i="0" u="none" strike="noStrike" cap="none" spc="0" baseline="0" dirty="0" smtClean="0">
                          <a:ln>
                            <a:noFill/>
                          </a:ln>
                          <a:solidFill>
                            <a:schemeClr val="tx1"/>
                          </a:solidFill>
                          <a:uFillTx/>
                          <a:latin typeface="宋体" pitchFamily="2" charset="-122"/>
                          <a:ea typeface="宋体" pitchFamily="2" charset="-122"/>
                          <a:cs typeface="+mn-cs"/>
                          <a:sym typeface="宋体"/>
                        </a:rPr>
                        <a:t>美元</a:t>
                      </a:r>
                      <a:r>
                        <a:rPr lang="en-US" altLang="zh-CN" sz="1600" b="0" i="0" u="none" strike="noStrike" cap="none" spc="0" baseline="0" dirty="0" smtClean="0">
                          <a:ln>
                            <a:noFill/>
                          </a:ln>
                          <a:solidFill>
                            <a:schemeClr val="tx1"/>
                          </a:solidFill>
                          <a:uFillTx/>
                          <a:latin typeface="宋体" pitchFamily="2" charset="-122"/>
                          <a:ea typeface="宋体" pitchFamily="2" charset="-122"/>
                          <a:cs typeface="+mn-cs"/>
                          <a:sym typeface="宋体"/>
                        </a:rPr>
                        <a:t>/</a:t>
                      </a:r>
                      <a:r>
                        <a:rPr lang="zh-CN" altLang="en-US" sz="1600" b="0" i="0" u="none" strike="noStrike" cap="none" spc="0" baseline="0" dirty="0" smtClean="0">
                          <a:ln>
                            <a:noFill/>
                          </a:ln>
                          <a:solidFill>
                            <a:schemeClr val="tx1"/>
                          </a:solidFill>
                          <a:uFillTx/>
                          <a:latin typeface="宋体" pitchFamily="2" charset="-122"/>
                          <a:ea typeface="宋体" pitchFamily="2" charset="-122"/>
                          <a:cs typeface="+mn-cs"/>
                          <a:sym typeface="宋体"/>
                        </a:rPr>
                        <a:t>吨</a:t>
                      </a:r>
                      <a:endParaRPr lang="en-US" altLang="zh-CN" sz="1600" b="0" i="0" u="none" strike="noStrike" cap="none" spc="0" baseline="0" dirty="0" smtClean="0">
                        <a:ln>
                          <a:noFill/>
                        </a:ln>
                        <a:solidFill>
                          <a:schemeClr val="tx1"/>
                        </a:solidFill>
                        <a:uFillTx/>
                        <a:latin typeface="宋体" pitchFamily="2" charset="-122"/>
                        <a:ea typeface="宋体" pitchFamily="2" charset="-122"/>
                        <a:cs typeface="+mn-cs"/>
                        <a:sym typeface="宋体"/>
                      </a:endParaRPr>
                    </a:p>
                  </a:txBody>
                  <a:tcPr>
                    <a:solidFill>
                      <a:schemeClr val="bg1"/>
                    </a:solidFill>
                  </a:tcPr>
                </a:tc>
              </a:tr>
              <a:tr h="370840">
                <a:tc>
                  <a:txBody>
                    <a:bodyPr/>
                    <a:lstStyle/>
                    <a:p>
                      <a:pPr algn="ctr"/>
                      <a:r>
                        <a:rPr lang="en-US" altLang="zh-CN" sz="1600" b="1" dirty="0" smtClean="0">
                          <a:latin typeface="宋体" pitchFamily="2" charset="-122"/>
                          <a:ea typeface="宋体" pitchFamily="2" charset="-122"/>
                        </a:rPr>
                        <a:t>LME</a:t>
                      </a:r>
                      <a:r>
                        <a:rPr lang="zh-CN" altLang="en-US" sz="1600" b="1" dirty="0" smtClean="0">
                          <a:latin typeface="宋体" pitchFamily="2" charset="-122"/>
                          <a:ea typeface="宋体" pitchFamily="2" charset="-122"/>
                        </a:rPr>
                        <a:t>铜均价期权合约</a:t>
                      </a:r>
                      <a:endParaRPr lang="zh-CN" altLang="en-US" sz="1600" b="1" dirty="0">
                        <a:latin typeface="宋体" pitchFamily="2" charset="-122"/>
                        <a:ea typeface="宋体" pitchFamily="2" charset="-122"/>
                      </a:endParaRP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b="0" i="0" u="none" strike="noStrike" cap="none" spc="0" baseline="0" dirty="0" smtClean="0">
                          <a:ln>
                            <a:noFill/>
                          </a:ln>
                          <a:solidFill>
                            <a:schemeClr val="tx1"/>
                          </a:solidFill>
                          <a:uFillTx/>
                          <a:latin typeface="宋体" pitchFamily="2" charset="-122"/>
                          <a:ea typeface="宋体" pitchFamily="2" charset="-122"/>
                          <a:cs typeface="+mn-cs"/>
                          <a:sym typeface="宋体"/>
                        </a:rPr>
                        <a:t>1</a:t>
                      </a:r>
                      <a:r>
                        <a:rPr lang="zh-CN" altLang="en-US" sz="1600" b="0" i="0" u="none" strike="noStrike" cap="none" spc="0" baseline="0" dirty="0" smtClean="0">
                          <a:ln>
                            <a:noFill/>
                          </a:ln>
                          <a:solidFill>
                            <a:schemeClr val="tx1"/>
                          </a:solidFill>
                          <a:uFillTx/>
                          <a:latin typeface="宋体" pitchFamily="2" charset="-122"/>
                          <a:ea typeface="宋体" pitchFamily="2" charset="-122"/>
                          <a:cs typeface="+mn-cs"/>
                          <a:sym typeface="宋体"/>
                        </a:rPr>
                        <a:t>美元</a:t>
                      </a:r>
                      <a:r>
                        <a:rPr lang="en-US" altLang="zh-CN" sz="1600" b="0" i="0" u="none" strike="noStrike" cap="none" spc="0" baseline="0" dirty="0" smtClean="0">
                          <a:ln>
                            <a:noFill/>
                          </a:ln>
                          <a:solidFill>
                            <a:schemeClr val="tx1"/>
                          </a:solidFill>
                          <a:uFillTx/>
                          <a:latin typeface="宋体" pitchFamily="2" charset="-122"/>
                          <a:ea typeface="宋体" pitchFamily="2" charset="-122"/>
                          <a:cs typeface="+mn-cs"/>
                          <a:sym typeface="宋体"/>
                        </a:rPr>
                        <a:t>/</a:t>
                      </a:r>
                      <a:r>
                        <a:rPr lang="zh-CN" altLang="en-US" sz="1600" b="0" i="0" u="none" strike="noStrike" cap="none" spc="0" baseline="0" dirty="0" smtClean="0">
                          <a:ln>
                            <a:noFill/>
                          </a:ln>
                          <a:solidFill>
                            <a:schemeClr val="tx1"/>
                          </a:solidFill>
                          <a:uFillTx/>
                          <a:latin typeface="宋体" pitchFamily="2" charset="-122"/>
                          <a:ea typeface="宋体" pitchFamily="2" charset="-122"/>
                          <a:cs typeface="+mn-cs"/>
                          <a:sym typeface="宋体"/>
                        </a:rPr>
                        <a:t>吨</a:t>
                      </a:r>
                      <a:endParaRPr lang="en-US" altLang="zh-CN" sz="1600" b="0" i="0" u="none" strike="noStrike" cap="none" spc="0" baseline="0" dirty="0" smtClean="0">
                        <a:ln>
                          <a:noFill/>
                        </a:ln>
                        <a:solidFill>
                          <a:schemeClr val="tx1"/>
                        </a:solidFill>
                        <a:uFillTx/>
                        <a:latin typeface="宋体" pitchFamily="2" charset="-122"/>
                        <a:ea typeface="宋体" pitchFamily="2" charset="-122"/>
                        <a:cs typeface="+mn-cs"/>
                        <a:sym typeface="宋体"/>
                      </a:endParaRPr>
                    </a:p>
                  </a:txBody>
                  <a:tcPr>
                    <a:solidFill>
                      <a:schemeClr val="bg1"/>
                    </a:solidFill>
                  </a:tcPr>
                </a:tc>
              </a:tr>
            </a:tbl>
          </a:graphicData>
        </a:graphic>
      </p:graphicFrame>
      <p:sp>
        <p:nvSpPr>
          <p:cNvPr id="7" name="标题 1"/>
          <p:cNvSpPr>
            <a:spLocks noGrp="1"/>
          </p:cNvSpPr>
          <p:nvPr>
            <p:ph type="title"/>
          </p:nvPr>
        </p:nvSpPr>
        <p:spPr>
          <a:xfrm>
            <a:off x="457200" y="274638"/>
            <a:ext cx="8229600" cy="1143001"/>
          </a:xfrm>
          <a:prstGeom prst="rect">
            <a:avLst/>
          </a:prstGeom>
        </p:spPr>
        <p:txBody>
          <a:bodyPr/>
          <a:lstStyle>
            <a:lvl1pPr algn="l">
              <a:defRPr sz="3600">
                <a:latin typeface="宋体"/>
                <a:ea typeface="宋体"/>
                <a:cs typeface="宋体"/>
                <a:sym typeface="宋体"/>
              </a:defRPr>
            </a:lvl1pPr>
          </a:lstStyle>
          <a:p>
            <a:pPr>
              <a:defRPr b="1">
                <a:latin typeface="+mn-lt"/>
                <a:ea typeface="+mn-ea"/>
                <a:cs typeface="+mn-cs"/>
                <a:sym typeface="Times New Roman"/>
              </a:defRPr>
            </a:pPr>
            <a:r>
              <a:rPr lang="zh-CN" altLang="en-US" b="1" dirty="0" smtClean="0">
                <a:latin typeface="+mn-lt"/>
                <a:ea typeface="+mn-ea"/>
                <a:cs typeface="+mn-cs"/>
                <a:sym typeface="Times New Roman"/>
              </a:rPr>
              <a:t>境外铜期权合约介绍</a:t>
            </a:r>
            <a:endParaRPr b="0" dirty="0">
              <a:latin typeface="宋体"/>
              <a:ea typeface="宋体"/>
              <a:cs typeface="宋体"/>
              <a:sym typeface="宋体"/>
            </a:endParaRP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8"/>
          <p:cNvSpPr/>
          <p:nvPr/>
        </p:nvSpPr>
        <p:spPr>
          <a:xfrm>
            <a:off x="571472" y="1214422"/>
            <a:ext cx="7917620" cy="461665"/>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lvl="1" algn="just">
              <a:defRPr sz="2800">
                <a:latin typeface="宋体"/>
                <a:ea typeface="宋体"/>
                <a:cs typeface="宋体"/>
                <a:sym typeface="宋体"/>
              </a:defRPr>
            </a:pPr>
            <a:r>
              <a:rPr lang="zh-CN" altLang="en-US" sz="2400" b="1" dirty="0" smtClean="0">
                <a:latin typeface="宋体"/>
                <a:ea typeface="宋体"/>
                <a:cs typeface="宋体"/>
                <a:sym typeface="宋体"/>
              </a:rPr>
              <a:t>行权模式</a:t>
            </a:r>
            <a:endParaRPr lang="en-US" altLang="zh-CN" sz="2400" b="1" dirty="0" smtClean="0">
              <a:latin typeface="宋体"/>
              <a:ea typeface="宋体"/>
              <a:cs typeface="宋体"/>
              <a:sym typeface="宋体"/>
            </a:endParaRPr>
          </a:p>
        </p:txBody>
      </p:sp>
      <p:sp>
        <p:nvSpPr>
          <p:cNvPr id="7" name="标题 1"/>
          <p:cNvSpPr>
            <a:spLocks noGrp="1"/>
          </p:cNvSpPr>
          <p:nvPr>
            <p:ph type="title"/>
          </p:nvPr>
        </p:nvSpPr>
        <p:spPr>
          <a:xfrm>
            <a:off x="457200" y="274638"/>
            <a:ext cx="8229600" cy="1143001"/>
          </a:xfrm>
          <a:prstGeom prst="rect">
            <a:avLst/>
          </a:prstGeom>
        </p:spPr>
        <p:txBody>
          <a:bodyPr/>
          <a:lstStyle>
            <a:lvl1pPr algn="l">
              <a:defRPr sz="3600">
                <a:latin typeface="宋体"/>
                <a:ea typeface="宋体"/>
                <a:cs typeface="宋体"/>
                <a:sym typeface="宋体"/>
              </a:defRPr>
            </a:lvl1pPr>
          </a:lstStyle>
          <a:p>
            <a:pPr>
              <a:defRPr b="1">
                <a:latin typeface="+mn-lt"/>
                <a:ea typeface="+mn-ea"/>
                <a:cs typeface="+mn-cs"/>
                <a:sym typeface="Times New Roman"/>
              </a:defRPr>
            </a:pPr>
            <a:r>
              <a:rPr lang="zh-CN" altLang="en-US" b="1" dirty="0" smtClean="0">
                <a:latin typeface="+mn-lt"/>
                <a:ea typeface="+mn-ea"/>
                <a:cs typeface="+mn-cs"/>
                <a:sym typeface="Times New Roman"/>
              </a:rPr>
              <a:t>境外铜期权合约介绍</a:t>
            </a:r>
            <a:endParaRPr b="0" dirty="0">
              <a:latin typeface="宋体"/>
              <a:ea typeface="宋体"/>
              <a:cs typeface="宋体"/>
              <a:sym typeface="宋体"/>
            </a:endParaRPr>
          </a:p>
        </p:txBody>
      </p:sp>
      <p:sp>
        <p:nvSpPr>
          <p:cNvPr id="8" name="TextBox 7"/>
          <p:cNvSpPr txBox="1"/>
          <p:nvPr/>
        </p:nvSpPr>
        <p:spPr>
          <a:xfrm>
            <a:off x="741878" y="3027863"/>
            <a:ext cx="7772395" cy="19389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just" defTabSz="914400" rtl="0" fontAlgn="auto" latinLnBrk="0" hangingPunct="0">
              <a:lnSpc>
                <a:spcPct val="100000"/>
              </a:lnSpc>
              <a:spcBef>
                <a:spcPts val="0"/>
              </a:spcBef>
              <a:spcAft>
                <a:spcPts val="0"/>
              </a:spcAft>
              <a:buClrTx/>
              <a:buSzTx/>
              <a:buFontTx/>
              <a:buNone/>
              <a:tabLst/>
            </a:pPr>
            <a:r>
              <a:rPr lang="zh-CN" altLang="en-US" sz="2000" dirty="0" smtClean="0">
                <a:latin typeface="宋体" pitchFamily="2" charset="-122"/>
                <a:ea typeface="宋体" pitchFamily="2" charset="-122"/>
              </a:rPr>
              <a:t>①</a:t>
            </a:r>
            <a:r>
              <a:rPr lang="en-US" altLang="zh-CN" sz="2000" dirty="0" smtClean="0">
                <a:latin typeface="宋体" pitchFamily="2" charset="-122"/>
                <a:ea typeface="宋体" pitchFamily="2" charset="-122"/>
              </a:rPr>
              <a:t>LME</a:t>
            </a:r>
            <a:r>
              <a:rPr lang="zh-CN" altLang="en-US" sz="2000" dirty="0" smtClean="0">
                <a:latin typeface="宋体" pitchFamily="2" charset="-122"/>
                <a:ea typeface="宋体" pitchFamily="2" charset="-122"/>
              </a:rPr>
              <a:t>铜期货期权行权模式为实值期权自动行权</a:t>
            </a:r>
            <a:r>
              <a:rPr lang="en-US" altLang="zh-CN" sz="2000" dirty="0" smtClean="0">
                <a:latin typeface="宋体" pitchFamily="2" charset="-122"/>
                <a:ea typeface="宋体" pitchFamily="2" charset="-122"/>
              </a:rPr>
              <a:t>+</a:t>
            </a:r>
            <a:r>
              <a:rPr lang="zh-CN" altLang="en-US" sz="2000" dirty="0" smtClean="0">
                <a:latin typeface="宋体" pitchFamily="2" charset="-122"/>
                <a:ea typeface="宋体" pitchFamily="2" charset="-122"/>
              </a:rPr>
              <a:t>特殊需求提申请。</a:t>
            </a:r>
            <a:endParaRPr lang="en-US" altLang="zh-CN" sz="2000" dirty="0" smtClean="0">
              <a:latin typeface="宋体" pitchFamily="2" charset="-122"/>
              <a:ea typeface="宋体" pitchFamily="2" charset="-122"/>
            </a:endParaRPr>
          </a:p>
          <a:p>
            <a:pPr marL="0" marR="0" indent="0" algn="just" defTabSz="914400" rtl="0" fontAlgn="auto" latinLnBrk="0" hangingPunct="0">
              <a:lnSpc>
                <a:spcPct val="100000"/>
              </a:lnSpc>
              <a:spcBef>
                <a:spcPts val="0"/>
              </a:spcBef>
              <a:spcAft>
                <a:spcPts val="0"/>
              </a:spcAft>
              <a:buClrTx/>
              <a:buSzTx/>
              <a:buFontTx/>
              <a:buNone/>
              <a:tabLst/>
            </a:pPr>
            <a:r>
              <a:rPr kumimoji="0" lang="zh-CN" altLang="en-US" sz="2000" i="0" u="none" strike="noStrike" cap="none" spc="0" normalizeH="0" baseline="0" dirty="0" smtClean="0">
                <a:ln>
                  <a:noFill/>
                </a:ln>
                <a:solidFill>
                  <a:srgbClr val="000000"/>
                </a:solidFill>
                <a:effectLst/>
                <a:uFillTx/>
                <a:latin typeface="宋体" pitchFamily="2" charset="-122"/>
                <a:ea typeface="宋体" pitchFamily="2" charset="-122"/>
                <a:sym typeface="Times New Roman"/>
              </a:rPr>
              <a:t>②</a:t>
            </a:r>
            <a:r>
              <a:rPr lang="zh-CN" altLang="en-US" sz="2000" dirty="0" smtClean="0">
                <a:solidFill>
                  <a:srgbClr val="FF0000"/>
                </a:solidFill>
                <a:latin typeface="宋体" pitchFamily="2" charset="-122"/>
                <a:ea typeface="宋体" pitchFamily="2" charset="-122"/>
              </a:rPr>
              <a:t>特殊需求包括：实值期权放弃、虚值期权行权。</a:t>
            </a:r>
            <a:endParaRPr lang="en-US" altLang="zh-CN" sz="2000" dirty="0" smtClean="0">
              <a:solidFill>
                <a:srgbClr val="FF0000"/>
              </a:solidFill>
              <a:latin typeface="宋体" pitchFamily="2" charset="-122"/>
              <a:ea typeface="宋体" pitchFamily="2" charset="-122"/>
            </a:endParaRPr>
          </a:p>
          <a:p>
            <a:pPr algn="just"/>
            <a:r>
              <a:rPr lang="zh-CN" altLang="en-US" sz="2000" dirty="0" smtClean="0">
                <a:latin typeface="宋体" pitchFamily="2" charset="-122"/>
                <a:ea typeface="宋体" pitchFamily="2" charset="-122"/>
              </a:rPr>
              <a:t>③</a:t>
            </a:r>
            <a:r>
              <a:rPr lang="en-US" altLang="zh-CN" sz="2000" dirty="0" smtClean="0">
                <a:latin typeface="宋体" pitchFamily="2" charset="-122"/>
                <a:ea typeface="宋体" pitchFamily="2" charset="-122"/>
              </a:rPr>
              <a:t>LME</a:t>
            </a:r>
            <a:r>
              <a:rPr lang="zh-CN" altLang="en-US" sz="2000" dirty="0" smtClean="0">
                <a:latin typeface="宋体" pitchFamily="2" charset="-122"/>
                <a:ea typeface="宋体" pitchFamily="2" charset="-122"/>
              </a:rPr>
              <a:t>铜均价期权合约完全自动行权，不允许提特殊需求，这是因为该期权合约行权后产生两个方向相反的期货合约，等价于现金结算，可以理解为实值期权自动行权后直接获得现金，投资者没有不行权的理由。</a:t>
            </a:r>
            <a:endParaRPr lang="en-US" altLang="zh-CN" sz="2000" dirty="0" smtClean="0">
              <a:latin typeface="宋体" pitchFamily="2" charset="-122"/>
              <a:ea typeface="宋体" pitchFamily="2" charset="-122"/>
            </a:endParaRPr>
          </a:p>
        </p:txBody>
      </p:sp>
      <p:graphicFrame>
        <p:nvGraphicFramePr>
          <p:cNvPr id="9" name="表格 8"/>
          <p:cNvGraphicFramePr>
            <a:graphicFrameLocks noGrp="1"/>
          </p:cNvGraphicFramePr>
          <p:nvPr/>
        </p:nvGraphicFramePr>
        <p:xfrm>
          <a:off x="1032295" y="1742062"/>
          <a:ext cx="7257692" cy="1112520"/>
        </p:xfrm>
        <a:graphic>
          <a:graphicData uri="http://schemas.openxmlformats.org/drawingml/2006/table">
            <a:tbl>
              <a:tblPr firstRow="1" bandRow="1">
                <a:tableStyleId>{5940675A-B579-460E-94D1-54222C63F5DA}</a:tableStyleId>
              </a:tblPr>
              <a:tblGrid>
                <a:gridCol w="3628846"/>
                <a:gridCol w="3628846"/>
              </a:tblGrid>
              <a:tr h="370840">
                <a:tc>
                  <a:txBody>
                    <a:bodyPr/>
                    <a:lstStyle/>
                    <a:p>
                      <a:pPr algn="ctr"/>
                      <a:r>
                        <a:rPr lang="zh-CN" altLang="en-US" sz="1600" b="1" dirty="0" smtClean="0">
                          <a:latin typeface="宋体" pitchFamily="2" charset="-122"/>
                          <a:ea typeface="宋体" pitchFamily="2" charset="-122"/>
                        </a:rPr>
                        <a:t>合约名称</a:t>
                      </a:r>
                      <a:endParaRPr lang="zh-CN" altLang="en-US" sz="1600" b="1" dirty="0">
                        <a:latin typeface="宋体" pitchFamily="2" charset="-122"/>
                        <a:ea typeface="宋体" pitchFamily="2" charset="-122"/>
                      </a:endParaRPr>
                    </a:p>
                  </a:txBody>
                  <a:tcPr anchor="ctr">
                    <a:solidFill>
                      <a:schemeClr val="bg1"/>
                    </a:solidFill>
                  </a:tcPr>
                </a:tc>
                <a:tc>
                  <a:txBody>
                    <a:bodyPr/>
                    <a:lstStyle/>
                    <a:p>
                      <a:pPr algn="ctr"/>
                      <a:r>
                        <a:rPr lang="zh-CN" altLang="en-US" sz="1600" b="1" dirty="0" smtClean="0">
                          <a:latin typeface="宋体" pitchFamily="2" charset="-122"/>
                          <a:ea typeface="宋体" pitchFamily="2" charset="-122"/>
                        </a:rPr>
                        <a:t>行权模式</a:t>
                      </a:r>
                      <a:endParaRPr lang="zh-CN" altLang="en-US" sz="1600" b="1" dirty="0">
                        <a:latin typeface="宋体" pitchFamily="2" charset="-122"/>
                        <a:ea typeface="宋体" pitchFamily="2" charset="-122"/>
                      </a:endParaRPr>
                    </a:p>
                  </a:txBody>
                  <a:tcPr anchor="ctr">
                    <a:solidFill>
                      <a:schemeClr val="bg1"/>
                    </a:solidFill>
                  </a:tcPr>
                </a:tc>
              </a:tr>
              <a:tr h="370840">
                <a:tc>
                  <a:txBody>
                    <a:bodyPr/>
                    <a:lstStyle/>
                    <a:p>
                      <a:pPr algn="ctr"/>
                      <a:r>
                        <a:rPr lang="en-US" altLang="zh-CN" sz="1600" b="1" dirty="0" smtClean="0">
                          <a:latin typeface="宋体" pitchFamily="2" charset="-122"/>
                          <a:ea typeface="宋体" pitchFamily="2" charset="-122"/>
                        </a:rPr>
                        <a:t>LME</a:t>
                      </a:r>
                      <a:r>
                        <a:rPr lang="zh-CN" altLang="en-US" sz="1600" b="1" dirty="0" smtClean="0">
                          <a:latin typeface="宋体" pitchFamily="2" charset="-122"/>
                          <a:ea typeface="宋体" pitchFamily="2" charset="-122"/>
                        </a:rPr>
                        <a:t>铜期货期权合约</a:t>
                      </a:r>
                      <a:endParaRPr lang="zh-CN" altLang="en-US" sz="1600" b="1" dirty="0">
                        <a:latin typeface="宋体" pitchFamily="2" charset="-122"/>
                        <a:ea typeface="宋体" pitchFamily="2" charset="-122"/>
                      </a:endParaRP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600" b="0" i="0" u="none" strike="noStrike" cap="none" spc="0" baseline="0" dirty="0" smtClean="0">
                          <a:ln>
                            <a:noFill/>
                          </a:ln>
                          <a:solidFill>
                            <a:schemeClr val="tx1"/>
                          </a:solidFill>
                          <a:uFillTx/>
                          <a:latin typeface="宋体" pitchFamily="2" charset="-122"/>
                          <a:ea typeface="宋体" pitchFamily="2" charset="-122"/>
                          <a:cs typeface="+mn-cs"/>
                          <a:sym typeface="宋体"/>
                        </a:rPr>
                        <a:t>实值期权自动行权</a:t>
                      </a:r>
                      <a:r>
                        <a:rPr lang="en-US" altLang="zh-CN" sz="1600" b="0" i="0" u="none" strike="noStrike" cap="none" spc="0" baseline="0" dirty="0" smtClean="0">
                          <a:ln>
                            <a:noFill/>
                          </a:ln>
                          <a:solidFill>
                            <a:schemeClr val="tx1"/>
                          </a:solidFill>
                          <a:uFillTx/>
                          <a:latin typeface="宋体" pitchFamily="2" charset="-122"/>
                          <a:ea typeface="宋体" pitchFamily="2" charset="-122"/>
                          <a:cs typeface="+mn-cs"/>
                          <a:sym typeface="宋体"/>
                        </a:rPr>
                        <a:t>+</a:t>
                      </a:r>
                      <a:r>
                        <a:rPr lang="zh-CN" altLang="en-US" sz="1600" b="0" i="0" u="none" strike="noStrike" cap="none" spc="0" baseline="0" dirty="0" smtClean="0">
                          <a:ln>
                            <a:noFill/>
                          </a:ln>
                          <a:solidFill>
                            <a:schemeClr val="tx1"/>
                          </a:solidFill>
                          <a:uFillTx/>
                          <a:latin typeface="宋体" pitchFamily="2" charset="-122"/>
                          <a:ea typeface="宋体" pitchFamily="2" charset="-122"/>
                          <a:cs typeface="+mn-cs"/>
                          <a:sym typeface="宋体"/>
                        </a:rPr>
                        <a:t>特殊需求提申请</a:t>
                      </a:r>
                    </a:p>
                  </a:txBody>
                  <a:tcPr anchor="ctr">
                    <a:solidFill>
                      <a:schemeClr val="bg1"/>
                    </a:solidFill>
                  </a:tcPr>
                </a:tc>
              </a:tr>
              <a:tr h="370840">
                <a:tc>
                  <a:txBody>
                    <a:bodyPr/>
                    <a:lstStyle/>
                    <a:p>
                      <a:pPr algn="ctr"/>
                      <a:r>
                        <a:rPr lang="en-US" altLang="zh-CN" sz="1600" b="1" dirty="0" smtClean="0">
                          <a:latin typeface="宋体" pitchFamily="2" charset="-122"/>
                          <a:ea typeface="宋体" pitchFamily="2" charset="-122"/>
                        </a:rPr>
                        <a:t>LME</a:t>
                      </a:r>
                      <a:r>
                        <a:rPr lang="zh-CN" altLang="en-US" sz="1600" b="1" dirty="0" smtClean="0">
                          <a:latin typeface="宋体" pitchFamily="2" charset="-122"/>
                          <a:ea typeface="宋体" pitchFamily="2" charset="-122"/>
                        </a:rPr>
                        <a:t>铜均价期权合约</a:t>
                      </a:r>
                      <a:endParaRPr lang="zh-CN" altLang="en-US" sz="1600" b="1" dirty="0">
                        <a:latin typeface="宋体" pitchFamily="2" charset="-122"/>
                        <a:ea typeface="宋体" pitchFamily="2" charset="-122"/>
                      </a:endParaRP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600" b="0" i="0" u="none" strike="noStrike" cap="none" spc="0" baseline="0" dirty="0" smtClean="0">
                          <a:ln>
                            <a:noFill/>
                          </a:ln>
                          <a:solidFill>
                            <a:schemeClr val="tx1"/>
                          </a:solidFill>
                          <a:uFillTx/>
                          <a:latin typeface="宋体" pitchFamily="2" charset="-122"/>
                          <a:ea typeface="宋体" pitchFamily="2" charset="-122"/>
                          <a:cs typeface="+mn-cs"/>
                          <a:sym typeface="宋体"/>
                        </a:rPr>
                        <a:t>完全自动行权</a:t>
                      </a:r>
                    </a:p>
                  </a:txBody>
                  <a:tcPr anchor="ctr">
                    <a:solidFill>
                      <a:schemeClr val="bg1"/>
                    </a:solidFill>
                  </a:tcPr>
                </a:tc>
              </a:tr>
            </a:tbl>
          </a:graphicData>
        </a:graphic>
      </p:graphicFrame>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8"/>
          <p:cNvSpPr/>
          <p:nvPr/>
        </p:nvSpPr>
        <p:spPr>
          <a:xfrm>
            <a:off x="571472" y="1214422"/>
            <a:ext cx="7917620" cy="461665"/>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lvl="1" algn="just">
              <a:defRPr sz="2800">
                <a:latin typeface="宋体"/>
                <a:ea typeface="宋体"/>
                <a:cs typeface="宋体"/>
                <a:sym typeface="宋体"/>
              </a:defRPr>
            </a:pPr>
            <a:r>
              <a:rPr lang="zh-CN" altLang="en-US" sz="2400" b="1" dirty="0" smtClean="0">
                <a:latin typeface="宋体"/>
                <a:ea typeface="宋体"/>
                <a:cs typeface="宋体"/>
                <a:sym typeface="宋体"/>
              </a:rPr>
              <a:t>最后交易日与到期日</a:t>
            </a:r>
            <a:endParaRPr lang="en-US" altLang="zh-CN" sz="2400" b="1" dirty="0" smtClean="0">
              <a:latin typeface="宋体"/>
              <a:ea typeface="宋体"/>
              <a:cs typeface="宋体"/>
              <a:sym typeface="宋体"/>
            </a:endParaRPr>
          </a:p>
        </p:txBody>
      </p:sp>
      <p:sp>
        <p:nvSpPr>
          <p:cNvPr id="7" name="标题 1"/>
          <p:cNvSpPr>
            <a:spLocks noGrp="1"/>
          </p:cNvSpPr>
          <p:nvPr>
            <p:ph type="title"/>
          </p:nvPr>
        </p:nvSpPr>
        <p:spPr>
          <a:xfrm>
            <a:off x="457200" y="274638"/>
            <a:ext cx="8229600" cy="1143001"/>
          </a:xfrm>
          <a:prstGeom prst="rect">
            <a:avLst/>
          </a:prstGeom>
        </p:spPr>
        <p:txBody>
          <a:bodyPr/>
          <a:lstStyle>
            <a:lvl1pPr algn="l">
              <a:defRPr sz="3600">
                <a:latin typeface="宋体"/>
                <a:ea typeface="宋体"/>
                <a:cs typeface="宋体"/>
                <a:sym typeface="宋体"/>
              </a:defRPr>
            </a:lvl1pPr>
          </a:lstStyle>
          <a:p>
            <a:pPr>
              <a:defRPr b="1">
                <a:latin typeface="+mn-lt"/>
                <a:ea typeface="+mn-ea"/>
                <a:cs typeface="+mn-cs"/>
                <a:sym typeface="Times New Roman"/>
              </a:defRPr>
            </a:pPr>
            <a:r>
              <a:rPr lang="zh-CN" altLang="en-US" b="1" dirty="0" smtClean="0">
                <a:latin typeface="+mn-lt"/>
                <a:ea typeface="+mn-ea"/>
                <a:cs typeface="+mn-cs"/>
                <a:sym typeface="Times New Roman"/>
              </a:rPr>
              <a:t>境外铜期权合约介绍</a:t>
            </a:r>
            <a:endParaRPr b="0" dirty="0">
              <a:latin typeface="宋体"/>
              <a:ea typeface="宋体"/>
              <a:cs typeface="宋体"/>
              <a:sym typeface="宋体"/>
            </a:endParaRPr>
          </a:p>
        </p:txBody>
      </p:sp>
      <p:graphicFrame>
        <p:nvGraphicFramePr>
          <p:cNvPr id="9" name="表格 8"/>
          <p:cNvGraphicFramePr>
            <a:graphicFrameLocks noGrp="1"/>
          </p:cNvGraphicFramePr>
          <p:nvPr/>
        </p:nvGraphicFramePr>
        <p:xfrm>
          <a:off x="764889" y="1742058"/>
          <a:ext cx="7710346" cy="1938223"/>
        </p:xfrm>
        <a:graphic>
          <a:graphicData uri="http://schemas.openxmlformats.org/drawingml/2006/table">
            <a:tbl>
              <a:tblPr firstRow="1" bandRow="1">
                <a:tableStyleId>{5940675A-B579-460E-94D1-54222C63F5DA}</a:tableStyleId>
              </a:tblPr>
              <a:tblGrid>
                <a:gridCol w="2029142"/>
                <a:gridCol w="2840602"/>
                <a:gridCol w="2840602"/>
              </a:tblGrid>
              <a:tr h="530559">
                <a:tc>
                  <a:txBody>
                    <a:bodyPr/>
                    <a:lstStyle/>
                    <a:p>
                      <a:pPr algn="ctr"/>
                      <a:r>
                        <a:rPr lang="zh-CN" altLang="en-US" sz="1600" b="1" dirty="0" smtClean="0">
                          <a:latin typeface="宋体" pitchFamily="2" charset="-122"/>
                          <a:ea typeface="宋体" pitchFamily="2" charset="-122"/>
                        </a:rPr>
                        <a:t>合约名称</a:t>
                      </a:r>
                      <a:endParaRPr lang="zh-CN" altLang="en-US" sz="1600" b="1" dirty="0">
                        <a:latin typeface="宋体" pitchFamily="2" charset="-122"/>
                        <a:ea typeface="宋体" pitchFamily="2" charset="-122"/>
                      </a:endParaRPr>
                    </a:p>
                  </a:txBody>
                  <a:tcPr anchor="ctr">
                    <a:solidFill>
                      <a:schemeClr val="bg1"/>
                    </a:solidFill>
                  </a:tcPr>
                </a:tc>
                <a:tc>
                  <a:txBody>
                    <a:bodyPr/>
                    <a:lstStyle/>
                    <a:p>
                      <a:pPr algn="ctr"/>
                      <a:r>
                        <a:rPr lang="zh-CN" altLang="en-US" sz="1600" b="1" dirty="0" smtClean="0">
                          <a:latin typeface="宋体" pitchFamily="2" charset="-122"/>
                          <a:ea typeface="宋体" pitchFamily="2" charset="-122"/>
                        </a:rPr>
                        <a:t>最后交易日</a:t>
                      </a:r>
                      <a:endParaRPr lang="zh-CN" altLang="en-US" sz="1600" b="1" dirty="0">
                        <a:latin typeface="宋体" pitchFamily="2" charset="-122"/>
                        <a:ea typeface="宋体" pitchFamily="2" charset="-122"/>
                      </a:endParaRPr>
                    </a:p>
                  </a:txBody>
                  <a:tcPr anchor="ctr">
                    <a:solidFill>
                      <a:schemeClr val="bg1"/>
                    </a:solidFill>
                  </a:tcPr>
                </a:tc>
                <a:tc>
                  <a:txBody>
                    <a:bodyPr/>
                    <a:lstStyle/>
                    <a:p>
                      <a:pPr algn="ctr"/>
                      <a:r>
                        <a:rPr lang="zh-CN" altLang="en-US" sz="1600" b="1" dirty="0" smtClean="0">
                          <a:latin typeface="宋体" pitchFamily="2" charset="-122"/>
                          <a:ea typeface="宋体" pitchFamily="2" charset="-122"/>
                        </a:rPr>
                        <a:t>到期日</a:t>
                      </a:r>
                      <a:endParaRPr lang="zh-CN" altLang="en-US" sz="1600" b="1" dirty="0">
                        <a:latin typeface="宋体" pitchFamily="2" charset="-122"/>
                        <a:ea typeface="宋体" pitchFamily="2" charset="-122"/>
                      </a:endParaRPr>
                    </a:p>
                  </a:txBody>
                  <a:tcPr anchor="ctr">
                    <a:solidFill>
                      <a:schemeClr val="bg1"/>
                    </a:solidFill>
                  </a:tcPr>
                </a:tc>
              </a:tr>
              <a:tr h="828544">
                <a:tc>
                  <a:txBody>
                    <a:bodyPr/>
                    <a:lstStyle/>
                    <a:p>
                      <a:pPr algn="ctr"/>
                      <a:r>
                        <a:rPr lang="en-US" altLang="zh-CN" sz="1600" b="1" dirty="0" smtClean="0">
                          <a:latin typeface="宋体" pitchFamily="2" charset="-122"/>
                          <a:ea typeface="宋体" pitchFamily="2" charset="-122"/>
                        </a:rPr>
                        <a:t>LME</a:t>
                      </a:r>
                      <a:r>
                        <a:rPr lang="zh-CN" altLang="en-US" sz="1600" b="1" dirty="0" smtClean="0">
                          <a:latin typeface="宋体" pitchFamily="2" charset="-122"/>
                          <a:ea typeface="宋体" pitchFamily="2" charset="-122"/>
                        </a:rPr>
                        <a:t>铜期货期权合约</a:t>
                      </a:r>
                      <a:endParaRPr lang="zh-CN" altLang="en-US" sz="1600" b="1" dirty="0">
                        <a:latin typeface="宋体" pitchFamily="2" charset="-122"/>
                        <a:ea typeface="宋体" pitchFamily="2" charset="-122"/>
                      </a:endParaRP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zh-CN" sz="1600" b="0" i="0" u="none" strike="noStrike" cap="none" spc="0" baseline="0" dirty="0" smtClean="0">
                          <a:ln>
                            <a:noFill/>
                          </a:ln>
                          <a:solidFill>
                            <a:schemeClr val="tx1"/>
                          </a:solidFill>
                          <a:uFillTx/>
                          <a:latin typeface="宋体" pitchFamily="2" charset="-122"/>
                          <a:ea typeface="宋体" pitchFamily="2" charset="-122"/>
                          <a:cs typeface="+mn-cs"/>
                          <a:sym typeface="宋体"/>
                        </a:rPr>
                        <a:t>合约</a:t>
                      </a:r>
                      <a:r>
                        <a:rPr lang="zh-CN" altLang="en-US" sz="1600" b="0" i="0" u="none" strike="noStrike" cap="none" spc="0" baseline="0" dirty="0" smtClean="0">
                          <a:ln>
                            <a:noFill/>
                          </a:ln>
                          <a:solidFill>
                            <a:schemeClr val="tx1"/>
                          </a:solidFill>
                          <a:uFillTx/>
                          <a:latin typeface="宋体" pitchFamily="2" charset="-122"/>
                          <a:ea typeface="宋体" pitchFamily="2" charset="-122"/>
                          <a:cs typeface="+mn-cs"/>
                          <a:sym typeface="宋体"/>
                        </a:rPr>
                        <a:t>月的</a:t>
                      </a:r>
                      <a:r>
                        <a:rPr lang="zh-CN" altLang="zh-CN" sz="1600" b="0" i="0" u="none" strike="noStrike" cap="none" spc="0" baseline="0" dirty="0" smtClean="0">
                          <a:ln>
                            <a:noFill/>
                          </a:ln>
                          <a:solidFill>
                            <a:schemeClr val="tx1"/>
                          </a:solidFill>
                          <a:uFillTx/>
                          <a:latin typeface="宋体" pitchFamily="2" charset="-122"/>
                          <a:ea typeface="宋体" pitchFamily="2" charset="-122"/>
                          <a:cs typeface="+mn-cs"/>
                          <a:sym typeface="宋体"/>
                        </a:rPr>
                        <a:t>第一个星期三的</a:t>
                      </a:r>
                      <a:endParaRPr lang="en-US" altLang="zh-CN" sz="1600" b="0" i="0" u="none" strike="noStrike" cap="none" spc="0" baseline="0" dirty="0" smtClean="0">
                        <a:ln>
                          <a:noFill/>
                        </a:ln>
                        <a:solidFill>
                          <a:schemeClr val="tx1"/>
                        </a:solidFill>
                        <a:uFillTx/>
                        <a:latin typeface="宋体" pitchFamily="2" charset="-122"/>
                        <a:ea typeface="宋体" pitchFamily="2" charset="-122"/>
                        <a:cs typeface="+mn-cs"/>
                        <a:sym typeface="宋体"/>
                      </a:endParaRPr>
                    </a:p>
                    <a:p>
                      <a:pPr marL="0" marR="0" indent="0" algn="ctr" defTabSz="914400" rtl="0" eaLnBrk="1" fontAlgn="auto" latinLnBrk="0" hangingPunct="1">
                        <a:lnSpc>
                          <a:spcPct val="100000"/>
                        </a:lnSpc>
                        <a:spcBef>
                          <a:spcPts val="0"/>
                        </a:spcBef>
                        <a:spcAft>
                          <a:spcPts val="0"/>
                        </a:spcAft>
                        <a:buClrTx/>
                        <a:buSzTx/>
                        <a:buFontTx/>
                        <a:buNone/>
                        <a:tabLst/>
                        <a:defRPr/>
                      </a:pPr>
                      <a:r>
                        <a:rPr lang="zh-CN" altLang="zh-CN" sz="1600" b="0" i="0" u="none" strike="noStrike" cap="none" spc="0" baseline="0" dirty="0" smtClean="0">
                          <a:ln>
                            <a:noFill/>
                          </a:ln>
                          <a:solidFill>
                            <a:schemeClr val="tx1"/>
                          </a:solidFill>
                          <a:uFillTx/>
                          <a:latin typeface="宋体" pitchFamily="2" charset="-122"/>
                          <a:ea typeface="宋体" pitchFamily="2" charset="-122"/>
                          <a:cs typeface="+mn-cs"/>
                          <a:sym typeface="宋体"/>
                        </a:rPr>
                        <a:t>前一个星期二</a:t>
                      </a:r>
                      <a:endParaRPr lang="en-US" altLang="zh-CN" sz="1600" b="0" i="0" u="none" strike="noStrike" cap="none" spc="0" baseline="0" dirty="0" smtClean="0">
                        <a:ln>
                          <a:noFill/>
                        </a:ln>
                        <a:solidFill>
                          <a:schemeClr val="tx1"/>
                        </a:solidFill>
                        <a:uFillTx/>
                        <a:latin typeface="宋体" pitchFamily="2" charset="-122"/>
                        <a:ea typeface="宋体" pitchFamily="2" charset="-122"/>
                        <a:cs typeface="+mn-cs"/>
                        <a:sym typeface="宋体"/>
                      </a:endParaRP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600" b="0" i="0" u="none" strike="noStrike" cap="none" spc="0" baseline="0" dirty="0" smtClean="0">
                          <a:ln>
                            <a:noFill/>
                          </a:ln>
                          <a:solidFill>
                            <a:schemeClr val="tx1"/>
                          </a:solidFill>
                          <a:uFillTx/>
                          <a:latin typeface="宋体" pitchFamily="2" charset="-122"/>
                          <a:ea typeface="宋体" pitchFamily="2" charset="-122"/>
                          <a:cs typeface="+mn-cs"/>
                          <a:sym typeface="宋体"/>
                        </a:rPr>
                        <a:t>合约月份的</a:t>
                      </a:r>
                      <a:endParaRPr lang="en-US" altLang="zh-CN" sz="1600" b="0" i="0" u="none" strike="noStrike" cap="none" spc="0" baseline="0" dirty="0" smtClean="0">
                        <a:ln>
                          <a:noFill/>
                        </a:ln>
                        <a:solidFill>
                          <a:schemeClr val="tx1"/>
                        </a:solidFill>
                        <a:uFillTx/>
                        <a:latin typeface="宋体" pitchFamily="2" charset="-122"/>
                        <a:ea typeface="宋体" pitchFamily="2" charset="-122"/>
                        <a:cs typeface="+mn-cs"/>
                        <a:sym typeface="宋体"/>
                      </a:endParaRPr>
                    </a:p>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600" b="0" i="0" u="none" strike="noStrike" cap="none" spc="0" baseline="0" dirty="0" smtClean="0">
                          <a:ln>
                            <a:noFill/>
                          </a:ln>
                          <a:solidFill>
                            <a:schemeClr val="tx1"/>
                          </a:solidFill>
                          <a:uFillTx/>
                          <a:latin typeface="宋体" pitchFamily="2" charset="-122"/>
                          <a:ea typeface="宋体" pitchFamily="2" charset="-122"/>
                          <a:cs typeface="+mn-cs"/>
                          <a:sym typeface="宋体"/>
                        </a:rPr>
                        <a:t>第一个星期三</a:t>
                      </a:r>
                      <a:endParaRPr lang="en-US" altLang="zh-CN" sz="1600" b="0" i="0" u="none" strike="noStrike" cap="none" spc="0" baseline="0" dirty="0" smtClean="0">
                        <a:ln>
                          <a:noFill/>
                        </a:ln>
                        <a:solidFill>
                          <a:schemeClr val="tx1"/>
                        </a:solidFill>
                        <a:uFillTx/>
                        <a:latin typeface="宋体" pitchFamily="2" charset="-122"/>
                        <a:ea typeface="宋体" pitchFamily="2" charset="-122"/>
                        <a:cs typeface="+mn-cs"/>
                        <a:sym typeface="宋体"/>
                      </a:endParaRPr>
                    </a:p>
                  </a:txBody>
                  <a:tcPr anchor="ctr">
                    <a:solidFill>
                      <a:schemeClr val="bg1"/>
                    </a:solidFill>
                  </a:tcPr>
                </a:tc>
              </a:tr>
              <a:tr h="530559">
                <a:tc>
                  <a:txBody>
                    <a:bodyPr/>
                    <a:lstStyle/>
                    <a:p>
                      <a:pPr algn="ctr"/>
                      <a:r>
                        <a:rPr lang="en-US" altLang="zh-CN" sz="1600" b="1" dirty="0" smtClean="0">
                          <a:latin typeface="宋体" pitchFamily="2" charset="-122"/>
                          <a:ea typeface="宋体" pitchFamily="2" charset="-122"/>
                        </a:rPr>
                        <a:t>LME</a:t>
                      </a:r>
                      <a:r>
                        <a:rPr lang="zh-CN" altLang="en-US" sz="1600" b="1" dirty="0" smtClean="0">
                          <a:latin typeface="宋体" pitchFamily="2" charset="-122"/>
                          <a:ea typeface="宋体" pitchFamily="2" charset="-122"/>
                        </a:rPr>
                        <a:t>铜均价期权合约</a:t>
                      </a:r>
                      <a:endParaRPr lang="zh-CN" altLang="en-US" sz="1600" b="1" dirty="0">
                        <a:latin typeface="宋体" pitchFamily="2" charset="-122"/>
                        <a:ea typeface="宋体" pitchFamily="2" charset="-122"/>
                      </a:endParaRP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zh-CN" sz="1600" b="0" i="0" u="none" strike="noStrike" cap="none" spc="0" baseline="0" dirty="0" smtClean="0">
                          <a:ln>
                            <a:noFill/>
                          </a:ln>
                          <a:solidFill>
                            <a:schemeClr val="tx1"/>
                          </a:solidFill>
                          <a:uFillTx/>
                          <a:latin typeface="宋体" pitchFamily="2" charset="-122"/>
                          <a:ea typeface="宋体" pitchFamily="2" charset="-122"/>
                          <a:cs typeface="+mn-cs"/>
                          <a:sym typeface="宋体"/>
                        </a:rPr>
                        <a:t>合约月的倒数</a:t>
                      </a:r>
                      <a:endParaRPr lang="en-US" altLang="zh-CN" sz="1600" b="0" i="0" u="none" strike="noStrike" cap="none" spc="0" baseline="0" dirty="0" smtClean="0">
                        <a:ln>
                          <a:noFill/>
                        </a:ln>
                        <a:solidFill>
                          <a:schemeClr val="tx1"/>
                        </a:solidFill>
                        <a:uFillTx/>
                        <a:latin typeface="宋体" pitchFamily="2" charset="-122"/>
                        <a:ea typeface="宋体" pitchFamily="2" charset="-122"/>
                        <a:cs typeface="+mn-cs"/>
                        <a:sym typeface="宋体"/>
                      </a:endParaRPr>
                    </a:p>
                    <a:p>
                      <a:pPr marL="0" marR="0" indent="0" algn="ctr" defTabSz="914400" rtl="0" eaLnBrk="1" fontAlgn="auto" latinLnBrk="0" hangingPunct="1">
                        <a:lnSpc>
                          <a:spcPct val="100000"/>
                        </a:lnSpc>
                        <a:spcBef>
                          <a:spcPts val="0"/>
                        </a:spcBef>
                        <a:spcAft>
                          <a:spcPts val="0"/>
                        </a:spcAft>
                        <a:buClrTx/>
                        <a:buSzTx/>
                        <a:buFontTx/>
                        <a:buNone/>
                        <a:tabLst/>
                        <a:defRPr/>
                      </a:pPr>
                      <a:r>
                        <a:rPr lang="zh-CN" altLang="zh-CN" sz="1600" b="0" i="0" u="none" strike="noStrike" cap="none" spc="0" baseline="0" dirty="0" smtClean="0">
                          <a:ln>
                            <a:noFill/>
                          </a:ln>
                          <a:solidFill>
                            <a:schemeClr val="tx1"/>
                          </a:solidFill>
                          <a:uFillTx/>
                          <a:latin typeface="宋体" pitchFamily="2" charset="-122"/>
                          <a:ea typeface="宋体" pitchFamily="2" charset="-122"/>
                          <a:cs typeface="+mn-cs"/>
                          <a:sym typeface="宋体"/>
                        </a:rPr>
                        <a:t>第二个交易日</a:t>
                      </a:r>
                      <a:endParaRPr lang="zh-CN" altLang="en-US" sz="1600" b="0" i="0" u="none" strike="noStrike" cap="none" spc="0" baseline="0" dirty="0" smtClean="0">
                        <a:ln>
                          <a:noFill/>
                        </a:ln>
                        <a:solidFill>
                          <a:schemeClr val="tx1"/>
                        </a:solidFill>
                        <a:uFillTx/>
                        <a:latin typeface="宋体" pitchFamily="2" charset="-122"/>
                        <a:ea typeface="宋体" pitchFamily="2" charset="-122"/>
                        <a:cs typeface="+mn-cs"/>
                        <a:sym typeface="宋体"/>
                      </a:endParaRP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600" b="0" i="0" u="none" strike="noStrike" cap="none" spc="0" baseline="0" dirty="0" smtClean="0">
                          <a:ln>
                            <a:noFill/>
                          </a:ln>
                          <a:solidFill>
                            <a:schemeClr val="tx1"/>
                          </a:solidFill>
                          <a:uFillTx/>
                          <a:latin typeface="宋体" pitchFamily="2" charset="-122"/>
                          <a:ea typeface="宋体" pitchFamily="2" charset="-122"/>
                          <a:cs typeface="+mn-cs"/>
                          <a:sym typeface="宋体"/>
                        </a:rPr>
                        <a:t>合约月份的倒数</a:t>
                      </a:r>
                      <a:endParaRPr lang="en-US" altLang="zh-CN" sz="1600" b="0" i="0" u="none" strike="noStrike" cap="none" spc="0" baseline="0" dirty="0" smtClean="0">
                        <a:ln>
                          <a:noFill/>
                        </a:ln>
                        <a:solidFill>
                          <a:schemeClr val="tx1"/>
                        </a:solidFill>
                        <a:uFillTx/>
                        <a:latin typeface="宋体" pitchFamily="2" charset="-122"/>
                        <a:ea typeface="宋体" pitchFamily="2" charset="-122"/>
                        <a:cs typeface="+mn-cs"/>
                        <a:sym typeface="宋体"/>
                      </a:endParaRPr>
                    </a:p>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600" b="0" i="0" u="none" strike="noStrike" cap="none" spc="0" baseline="0" dirty="0" smtClean="0">
                          <a:ln>
                            <a:noFill/>
                          </a:ln>
                          <a:solidFill>
                            <a:schemeClr val="tx1"/>
                          </a:solidFill>
                          <a:uFillTx/>
                          <a:latin typeface="宋体" pitchFamily="2" charset="-122"/>
                          <a:ea typeface="宋体" pitchFamily="2" charset="-122"/>
                          <a:cs typeface="+mn-cs"/>
                          <a:sym typeface="宋体"/>
                        </a:rPr>
                        <a:t>第一个交易日</a:t>
                      </a:r>
                    </a:p>
                  </a:txBody>
                  <a:tcPr anchor="ctr">
                    <a:solidFill>
                      <a:schemeClr val="bg1"/>
                    </a:solidFill>
                  </a:tcPr>
                </a:tc>
              </a:tr>
            </a:tbl>
          </a:graphicData>
        </a:graphic>
      </p:graphicFrame>
      <p:sp>
        <p:nvSpPr>
          <p:cNvPr id="10" name="TextBox 9"/>
          <p:cNvSpPr txBox="1"/>
          <p:nvPr/>
        </p:nvSpPr>
        <p:spPr>
          <a:xfrm>
            <a:off x="388211" y="3890452"/>
            <a:ext cx="8453869" cy="101566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just" defTabSz="914400" rtl="0" fontAlgn="auto" latinLnBrk="0" hangingPunct="0">
              <a:lnSpc>
                <a:spcPct val="100000"/>
              </a:lnSpc>
              <a:spcBef>
                <a:spcPts val="0"/>
              </a:spcBef>
              <a:spcAft>
                <a:spcPts val="0"/>
              </a:spcAft>
              <a:buClrTx/>
              <a:buSzTx/>
              <a:buFontTx/>
              <a:buNone/>
              <a:tabLst/>
            </a:pPr>
            <a:r>
              <a:rPr lang="zh-CN" altLang="en-US" sz="2000" dirty="0" smtClean="0">
                <a:latin typeface="宋体" pitchFamily="2" charset="-122"/>
                <a:ea typeface="宋体" pitchFamily="2" charset="-122"/>
              </a:rPr>
              <a:t>①</a:t>
            </a:r>
            <a:r>
              <a:rPr lang="en-US" altLang="zh-CN" sz="2000" dirty="0" smtClean="0">
                <a:latin typeface="宋体" pitchFamily="2" charset="-122"/>
                <a:ea typeface="宋体" pitchFamily="2" charset="-122"/>
              </a:rPr>
              <a:t>LME</a:t>
            </a:r>
            <a:r>
              <a:rPr lang="zh-CN" altLang="en-US" sz="2000" dirty="0" smtClean="0">
                <a:latin typeface="宋体" pitchFamily="2" charset="-122"/>
                <a:ea typeface="宋体" pitchFamily="2" charset="-122"/>
              </a:rPr>
              <a:t>铜期货期权最后交易日在到期日之前</a:t>
            </a:r>
            <a:r>
              <a:rPr lang="zh-CN" altLang="en-US" sz="2000" dirty="0" smtClean="0">
                <a:solidFill>
                  <a:srgbClr val="FF0000"/>
                </a:solidFill>
                <a:latin typeface="宋体" pitchFamily="2" charset="-122"/>
                <a:ea typeface="宋体" pitchFamily="2" charset="-122"/>
              </a:rPr>
              <a:t>（未必一定是前一天，因为合约月的第一个星期二可能不是交易日）</a:t>
            </a:r>
            <a:endParaRPr lang="en-US" altLang="zh-CN" sz="2000" dirty="0" smtClean="0">
              <a:solidFill>
                <a:srgbClr val="FF0000"/>
              </a:solidFill>
              <a:latin typeface="宋体" pitchFamily="2" charset="-122"/>
              <a:ea typeface="宋体" pitchFamily="2" charset="-122"/>
            </a:endParaRPr>
          </a:p>
          <a:p>
            <a:pPr marL="0" marR="0" indent="0" algn="just" defTabSz="914400" rtl="0" fontAlgn="auto" latinLnBrk="0" hangingPunct="0">
              <a:lnSpc>
                <a:spcPct val="100000"/>
              </a:lnSpc>
              <a:spcBef>
                <a:spcPts val="0"/>
              </a:spcBef>
              <a:spcAft>
                <a:spcPts val="0"/>
              </a:spcAft>
              <a:buClrTx/>
              <a:buSzTx/>
              <a:buFontTx/>
              <a:buNone/>
              <a:tabLst/>
            </a:pPr>
            <a:r>
              <a:rPr lang="zh-CN" altLang="en-US" sz="2000" dirty="0" smtClean="0">
                <a:latin typeface="宋体" pitchFamily="2" charset="-122"/>
                <a:ea typeface="宋体" pitchFamily="2" charset="-122"/>
              </a:rPr>
              <a:t>②</a:t>
            </a:r>
            <a:r>
              <a:rPr lang="en-US" altLang="zh-CN" sz="2000" dirty="0" smtClean="0">
                <a:latin typeface="宋体" pitchFamily="2" charset="-122"/>
                <a:ea typeface="宋体" pitchFamily="2" charset="-122"/>
              </a:rPr>
              <a:t>LME</a:t>
            </a:r>
            <a:r>
              <a:rPr lang="zh-CN" altLang="en-US" sz="2000" dirty="0" smtClean="0">
                <a:latin typeface="宋体" pitchFamily="2" charset="-122"/>
                <a:ea typeface="宋体" pitchFamily="2" charset="-122"/>
              </a:rPr>
              <a:t>铜均价期权最后交易日则是在到期日前一天</a:t>
            </a:r>
            <a:endParaRPr lang="en-US" altLang="zh-CN" sz="2000" dirty="0" smtClean="0">
              <a:latin typeface="宋体" pitchFamily="2" charset="-122"/>
              <a:ea typeface="宋体" pitchFamily="2" charset="-122"/>
            </a:endParaRP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8"/>
          <p:cNvSpPr/>
          <p:nvPr/>
        </p:nvSpPr>
        <p:spPr>
          <a:xfrm>
            <a:off x="571472" y="1214422"/>
            <a:ext cx="7917620" cy="461665"/>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lvl="1" algn="just">
              <a:defRPr sz="2800">
                <a:latin typeface="宋体"/>
                <a:ea typeface="宋体"/>
                <a:cs typeface="宋体"/>
                <a:sym typeface="宋体"/>
              </a:defRPr>
            </a:pPr>
            <a:r>
              <a:rPr lang="en-US" altLang="zh-CN" sz="2400" b="1" dirty="0" smtClean="0">
                <a:latin typeface="宋体"/>
                <a:ea typeface="宋体"/>
                <a:cs typeface="宋体"/>
                <a:sym typeface="宋体"/>
              </a:rPr>
              <a:t>LME</a:t>
            </a:r>
            <a:r>
              <a:rPr lang="zh-CN" altLang="en-US" sz="2400" b="1" dirty="0" smtClean="0">
                <a:latin typeface="宋体"/>
                <a:ea typeface="宋体"/>
                <a:cs typeface="宋体"/>
                <a:sym typeface="宋体"/>
              </a:rPr>
              <a:t>交易保证金计算模式</a:t>
            </a:r>
            <a:endParaRPr lang="en-US" altLang="zh-CN" sz="2400" b="1" dirty="0" smtClean="0">
              <a:latin typeface="宋体"/>
              <a:ea typeface="宋体"/>
              <a:cs typeface="宋体"/>
              <a:sym typeface="宋体"/>
            </a:endParaRPr>
          </a:p>
        </p:txBody>
      </p:sp>
      <p:sp>
        <p:nvSpPr>
          <p:cNvPr id="7" name="标题 1"/>
          <p:cNvSpPr>
            <a:spLocks noGrp="1"/>
          </p:cNvSpPr>
          <p:nvPr>
            <p:ph type="title"/>
          </p:nvPr>
        </p:nvSpPr>
        <p:spPr>
          <a:xfrm>
            <a:off x="457200" y="274638"/>
            <a:ext cx="8229600" cy="1143001"/>
          </a:xfrm>
          <a:prstGeom prst="rect">
            <a:avLst/>
          </a:prstGeom>
        </p:spPr>
        <p:txBody>
          <a:bodyPr/>
          <a:lstStyle>
            <a:lvl1pPr algn="l">
              <a:defRPr sz="3600">
                <a:latin typeface="宋体"/>
                <a:ea typeface="宋体"/>
                <a:cs typeface="宋体"/>
                <a:sym typeface="宋体"/>
              </a:defRPr>
            </a:lvl1pPr>
          </a:lstStyle>
          <a:p>
            <a:pPr>
              <a:defRPr b="1">
                <a:latin typeface="+mn-lt"/>
                <a:ea typeface="+mn-ea"/>
                <a:cs typeface="+mn-cs"/>
                <a:sym typeface="Times New Roman"/>
              </a:defRPr>
            </a:pPr>
            <a:r>
              <a:rPr lang="zh-CN" altLang="en-US" b="1" dirty="0" smtClean="0">
                <a:latin typeface="+mn-lt"/>
                <a:ea typeface="+mn-ea"/>
                <a:cs typeface="+mn-cs"/>
                <a:sym typeface="Times New Roman"/>
              </a:rPr>
              <a:t>境外铜期权合约介绍</a:t>
            </a:r>
            <a:endParaRPr b="0" dirty="0">
              <a:latin typeface="宋体"/>
              <a:ea typeface="宋体"/>
              <a:cs typeface="宋体"/>
              <a:sym typeface="宋体"/>
            </a:endParaRPr>
          </a:p>
        </p:txBody>
      </p:sp>
      <p:sp>
        <p:nvSpPr>
          <p:cNvPr id="10" name="TextBox 9"/>
          <p:cNvSpPr txBox="1"/>
          <p:nvPr/>
        </p:nvSpPr>
        <p:spPr>
          <a:xfrm>
            <a:off x="293325" y="1828838"/>
            <a:ext cx="8617766" cy="430887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just" defTabSz="914400" rtl="0" fontAlgn="auto" latinLnBrk="0" hangingPunct="0">
              <a:lnSpc>
                <a:spcPct val="100000"/>
              </a:lnSpc>
              <a:spcBef>
                <a:spcPts val="0"/>
              </a:spcBef>
              <a:spcAft>
                <a:spcPts val="0"/>
              </a:spcAft>
              <a:buClrTx/>
              <a:buSzTx/>
              <a:buFontTx/>
              <a:buNone/>
              <a:tabLst/>
            </a:pPr>
            <a:r>
              <a:rPr lang="zh-CN" altLang="en-US" sz="2000" b="1" dirty="0" smtClean="0">
                <a:latin typeface="宋体" pitchFamily="2" charset="-122"/>
                <a:ea typeface="宋体" pitchFamily="2" charset="-122"/>
              </a:rPr>
              <a:t>初始保证金（</a:t>
            </a:r>
            <a:r>
              <a:rPr lang="en-US" altLang="zh-CN" sz="2000" b="1" dirty="0" smtClean="0">
                <a:latin typeface="宋体" pitchFamily="2" charset="-122"/>
                <a:ea typeface="宋体" pitchFamily="2" charset="-122"/>
              </a:rPr>
              <a:t>initial margin</a:t>
            </a:r>
            <a:r>
              <a:rPr lang="zh-CN" altLang="en-US" sz="2000" b="1" dirty="0" smtClean="0">
                <a:latin typeface="宋体" pitchFamily="2" charset="-122"/>
                <a:ea typeface="宋体" pitchFamily="2" charset="-122"/>
              </a:rPr>
              <a:t>）：</a:t>
            </a:r>
            <a:endParaRPr lang="en-US" altLang="zh-CN" sz="2000" b="1" dirty="0" smtClean="0">
              <a:latin typeface="宋体" pitchFamily="2" charset="-122"/>
              <a:ea typeface="宋体" pitchFamily="2" charset="-122"/>
            </a:endParaRPr>
          </a:p>
          <a:p>
            <a:pPr marL="0" marR="0" indent="0" algn="just" defTabSz="914400" rtl="0" fontAlgn="auto" latinLnBrk="0" hangingPunct="0">
              <a:lnSpc>
                <a:spcPct val="100000"/>
              </a:lnSpc>
              <a:spcBef>
                <a:spcPts val="0"/>
              </a:spcBef>
              <a:spcAft>
                <a:spcPts val="0"/>
              </a:spcAft>
              <a:buClrTx/>
              <a:buSzTx/>
              <a:buFontTx/>
              <a:buNone/>
              <a:tabLst/>
            </a:pPr>
            <a:r>
              <a:rPr lang="zh-CN" altLang="en-US" sz="2000" dirty="0" smtClean="0">
                <a:latin typeface="宋体" pitchFamily="2" charset="-122"/>
                <a:ea typeface="宋体" pitchFamily="2" charset="-122"/>
              </a:rPr>
              <a:t>①</a:t>
            </a:r>
            <a:r>
              <a:rPr lang="en-US" altLang="zh-CN" sz="2000" dirty="0" smtClean="0">
                <a:latin typeface="宋体" pitchFamily="2" charset="-122"/>
                <a:ea typeface="宋体" pitchFamily="2" charset="-122"/>
              </a:rPr>
              <a:t>LME</a:t>
            </a:r>
            <a:r>
              <a:rPr lang="zh-CN" altLang="en-US" sz="2000" dirty="0" smtClean="0">
                <a:latin typeface="宋体" pitchFamily="2" charset="-122"/>
                <a:ea typeface="宋体" pitchFamily="2" charset="-122"/>
              </a:rPr>
              <a:t> </a:t>
            </a:r>
            <a:r>
              <a:rPr lang="en-US" altLang="zh-CN" sz="2000" dirty="0" smtClean="0">
                <a:latin typeface="宋体" pitchFamily="2" charset="-122"/>
                <a:ea typeface="宋体" pitchFamily="2" charset="-122"/>
              </a:rPr>
              <a:t>Clear</a:t>
            </a:r>
            <a:r>
              <a:rPr lang="zh-CN" altLang="en-US" sz="2000" dirty="0" smtClean="0">
                <a:latin typeface="宋体" pitchFamily="2" charset="-122"/>
                <a:ea typeface="宋体" pitchFamily="2" charset="-122"/>
              </a:rPr>
              <a:t>使用</a:t>
            </a:r>
            <a:r>
              <a:rPr lang="en-US" altLang="zh-CN" sz="2000" b="1" dirty="0" smtClean="0">
                <a:solidFill>
                  <a:srgbClr val="FF0000"/>
                </a:solidFill>
                <a:latin typeface="宋体" pitchFamily="2" charset="-122"/>
                <a:ea typeface="宋体" pitchFamily="2" charset="-122"/>
              </a:rPr>
              <a:t>SPAN</a:t>
            </a:r>
            <a:r>
              <a:rPr lang="zh-CN" altLang="en-US" sz="2000" b="1" dirty="0" smtClean="0">
                <a:solidFill>
                  <a:srgbClr val="FF0000"/>
                </a:solidFill>
                <a:latin typeface="宋体" pitchFamily="2" charset="-122"/>
                <a:ea typeface="宋体" pitchFamily="2" charset="-122"/>
              </a:rPr>
              <a:t>系统</a:t>
            </a:r>
            <a:r>
              <a:rPr lang="zh-CN" altLang="en-US" sz="2000" dirty="0" smtClean="0">
                <a:latin typeface="宋体" pitchFamily="2" charset="-122"/>
                <a:ea typeface="宋体" pitchFamily="2" charset="-122"/>
              </a:rPr>
              <a:t>（</a:t>
            </a:r>
            <a:r>
              <a:rPr lang="en-US" altLang="zh-CN" sz="2000" dirty="0" smtClean="0">
                <a:latin typeface="宋体" pitchFamily="2" charset="-122"/>
                <a:ea typeface="宋体" pitchFamily="2" charset="-122"/>
              </a:rPr>
              <a:t>Standard Portfolio Analysis of Risk</a:t>
            </a:r>
            <a:r>
              <a:rPr lang="zh-CN" altLang="en-US" sz="2000" dirty="0" smtClean="0">
                <a:latin typeface="宋体" pitchFamily="2" charset="-122"/>
                <a:ea typeface="宋体" pitchFamily="2" charset="-122"/>
              </a:rPr>
              <a:t>）来计算</a:t>
            </a:r>
            <a:r>
              <a:rPr lang="zh-CN" altLang="en-US" sz="2000" b="1" dirty="0" smtClean="0">
                <a:solidFill>
                  <a:srgbClr val="FF0000"/>
                </a:solidFill>
                <a:latin typeface="宋体" pitchFamily="2" charset="-122"/>
                <a:ea typeface="宋体" pitchFamily="2" charset="-122"/>
              </a:rPr>
              <a:t>初始保证金。</a:t>
            </a:r>
            <a:endParaRPr lang="en-US" altLang="zh-CN" sz="2000" b="1" dirty="0" smtClean="0">
              <a:solidFill>
                <a:srgbClr val="FF0000"/>
              </a:solidFill>
              <a:latin typeface="宋体" pitchFamily="2" charset="-122"/>
              <a:ea typeface="宋体" pitchFamily="2" charset="-122"/>
            </a:endParaRPr>
          </a:p>
          <a:p>
            <a:pPr marL="0" marR="0" indent="0" algn="just" defTabSz="914400" rtl="0" fontAlgn="auto" latinLnBrk="0" hangingPunct="0">
              <a:lnSpc>
                <a:spcPct val="100000"/>
              </a:lnSpc>
              <a:spcBef>
                <a:spcPts val="0"/>
              </a:spcBef>
              <a:spcAft>
                <a:spcPts val="0"/>
              </a:spcAft>
              <a:buClrTx/>
              <a:buSzTx/>
              <a:buFontTx/>
              <a:buNone/>
              <a:tabLst/>
            </a:pPr>
            <a:r>
              <a:rPr lang="zh-CN" altLang="en-US" sz="2000" dirty="0" smtClean="0">
                <a:latin typeface="宋体" pitchFamily="2" charset="-122"/>
                <a:ea typeface="宋体" pitchFamily="2" charset="-122"/>
              </a:rPr>
              <a:t>②</a:t>
            </a:r>
            <a:r>
              <a:rPr lang="en-US" altLang="zh-CN" sz="2000" dirty="0" smtClean="0">
                <a:latin typeface="宋体" pitchFamily="2" charset="-122"/>
                <a:ea typeface="宋体" pitchFamily="2" charset="-122"/>
              </a:rPr>
              <a:t>LME SPAN</a:t>
            </a:r>
            <a:r>
              <a:rPr lang="zh-CN" altLang="en-US" sz="2000" dirty="0" smtClean="0">
                <a:latin typeface="宋体" pitchFamily="2" charset="-122"/>
                <a:ea typeface="宋体" pitchFamily="2" charset="-122"/>
              </a:rPr>
              <a:t>系统考虑的是投资组合的价值随着标的期货价格和波动率变化的情况，它模拟潜在的市场波动，并计算单个合约的损益，取最大亏损来计算保证金额度。</a:t>
            </a:r>
            <a:endParaRPr lang="en-US" altLang="zh-CN" sz="2000" dirty="0" smtClean="0">
              <a:latin typeface="宋体" pitchFamily="2" charset="-122"/>
              <a:ea typeface="宋体" pitchFamily="2" charset="-122"/>
            </a:endParaRPr>
          </a:p>
          <a:p>
            <a:pPr marL="0" marR="0" indent="0" algn="just" defTabSz="914400" rtl="0" fontAlgn="auto" latinLnBrk="0" hangingPunct="0">
              <a:lnSpc>
                <a:spcPct val="100000"/>
              </a:lnSpc>
              <a:spcBef>
                <a:spcPts val="0"/>
              </a:spcBef>
              <a:spcAft>
                <a:spcPts val="0"/>
              </a:spcAft>
              <a:buClrTx/>
              <a:buSzTx/>
              <a:buFontTx/>
              <a:buNone/>
              <a:tabLst/>
            </a:pPr>
            <a:r>
              <a:rPr lang="zh-CN" altLang="en-US" sz="2000" dirty="0" smtClean="0">
                <a:latin typeface="宋体" pitchFamily="2" charset="-122"/>
                <a:ea typeface="宋体" pitchFamily="2" charset="-122"/>
              </a:rPr>
              <a:t>③</a:t>
            </a:r>
            <a:r>
              <a:rPr lang="en-US" altLang="zh-CN" sz="2000" dirty="0" smtClean="0">
                <a:latin typeface="宋体" pitchFamily="2" charset="-122"/>
                <a:ea typeface="宋体" pitchFamily="2" charset="-122"/>
              </a:rPr>
              <a:t>LME Clear</a:t>
            </a:r>
            <a:r>
              <a:rPr lang="zh-CN" altLang="en-US" sz="2000" dirty="0" smtClean="0">
                <a:latin typeface="宋体" pitchFamily="2" charset="-122"/>
                <a:ea typeface="宋体" pitchFamily="2" charset="-122"/>
              </a:rPr>
              <a:t>计算初始保证金的参数是每日计算、每月更新的，不过输入到</a:t>
            </a:r>
            <a:r>
              <a:rPr lang="en-US" altLang="zh-CN" sz="2000" dirty="0" smtClean="0">
                <a:latin typeface="宋体" pitchFamily="2" charset="-122"/>
                <a:ea typeface="宋体" pitchFamily="2" charset="-122"/>
              </a:rPr>
              <a:t>SPAN</a:t>
            </a:r>
            <a:r>
              <a:rPr lang="zh-CN" altLang="en-US" sz="2000" dirty="0" smtClean="0">
                <a:latin typeface="宋体" pitchFamily="2" charset="-122"/>
                <a:ea typeface="宋体" pitchFamily="2" charset="-122"/>
              </a:rPr>
              <a:t>系统中时是</a:t>
            </a:r>
            <a:r>
              <a:rPr lang="zh-CN" altLang="en-US" sz="2000" b="1" dirty="0" smtClean="0">
                <a:solidFill>
                  <a:srgbClr val="FF0000"/>
                </a:solidFill>
                <a:latin typeface="宋体" pitchFamily="2" charset="-122"/>
                <a:ea typeface="宋体" pitchFamily="2" charset="-122"/>
              </a:rPr>
              <a:t>固定的</a:t>
            </a:r>
            <a:r>
              <a:rPr lang="zh-CN" altLang="en-US" sz="2000" dirty="0" smtClean="0">
                <a:latin typeface="宋体" pitchFamily="2" charset="-122"/>
                <a:ea typeface="宋体" pitchFamily="2" charset="-122"/>
              </a:rPr>
              <a:t>参数。</a:t>
            </a:r>
            <a:endParaRPr lang="en-US" altLang="zh-CN" sz="2000" dirty="0" smtClean="0">
              <a:latin typeface="宋体" pitchFamily="2" charset="-122"/>
              <a:ea typeface="宋体" pitchFamily="2" charset="-122"/>
            </a:endParaRPr>
          </a:p>
          <a:p>
            <a:pPr marL="0" marR="0" indent="0" defTabSz="914400" rtl="0" fontAlgn="auto" latinLnBrk="0" hangingPunct="0">
              <a:lnSpc>
                <a:spcPct val="100000"/>
              </a:lnSpc>
              <a:spcBef>
                <a:spcPts val="0"/>
              </a:spcBef>
              <a:spcAft>
                <a:spcPts val="0"/>
              </a:spcAft>
              <a:buClrTx/>
              <a:buSzTx/>
              <a:buFontTx/>
              <a:buNone/>
              <a:tabLst/>
            </a:pPr>
            <a:r>
              <a:rPr lang="zh-CN" altLang="en-US" sz="2000" b="1" dirty="0" smtClean="0">
                <a:latin typeface="宋体" pitchFamily="2" charset="-122"/>
                <a:ea typeface="宋体" pitchFamily="2" charset="-122"/>
              </a:rPr>
              <a:t>额外保证金（</a:t>
            </a:r>
            <a:r>
              <a:rPr lang="en-US" altLang="zh-CN" sz="2000" b="1" dirty="0" smtClean="0">
                <a:latin typeface="宋体" pitchFamily="2" charset="-122"/>
                <a:ea typeface="宋体" pitchFamily="2" charset="-122"/>
              </a:rPr>
              <a:t>additional margin</a:t>
            </a:r>
            <a:r>
              <a:rPr lang="zh-CN" altLang="en-US" sz="2000" b="1" dirty="0" smtClean="0">
                <a:latin typeface="宋体" pitchFamily="2" charset="-122"/>
                <a:ea typeface="宋体" pitchFamily="2" charset="-122"/>
              </a:rPr>
              <a:t>）：</a:t>
            </a:r>
            <a:endParaRPr lang="en-US" altLang="zh-CN" sz="2000" b="1" dirty="0" smtClean="0">
              <a:latin typeface="宋体" pitchFamily="2" charset="-122"/>
              <a:ea typeface="宋体" pitchFamily="2" charset="-122"/>
            </a:endParaRPr>
          </a:p>
          <a:p>
            <a:pPr marL="0" marR="0" indent="0" defTabSz="914400" rtl="0" fontAlgn="auto" latinLnBrk="0" hangingPunct="0">
              <a:lnSpc>
                <a:spcPct val="100000"/>
              </a:lnSpc>
              <a:spcBef>
                <a:spcPts val="0"/>
              </a:spcBef>
              <a:spcAft>
                <a:spcPts val="0"/>
              </a:spcAft>
              <a:buClrTx/>
              <a:buSzTx/>
              <a:buFontTx/>
              <a:buNone/>
              <a:tabLst/>
            </a:pPr>
            <a:r>
              <a:rPr lang="zh-CN" altLang="en-US" sz="2000" dirty="0" smtClean="0">
                <a:latin typeface="宋体" pitchFamily="2" charset="-122"/>
                <a:ea typeface="宋体" pitchFamily="2" charset="-122"/>
              </a:rPr>
              <a:t>①</a:t>
            </a:r>
            <a:r>
              <a:rPr lang="en-US" altLang="zh-CN" sz="2000" dirty="0" smtClean="0">
                <a:latin typeface="宋体" pitchFamily="2" charset="-122"/>
                <a:ea typeface="宋体" pitchFamily="2" charset="-122"/>
              </a:rPr>
              <a:t>LME Clear</a:t>
            </a:r>
            <a:r>
              <a:rPr lang="zh-CN" altLang="en-US" sz="2000" dirty="0" smtClean="0">
                <a:latin typeface="宋体" pitchFamily="2" charset="-122"/>
                <a:ea typeface="宋体" pitchFamily="2" charset="-122"/>
              </a:rPr>
              <a:t>作为风险管理者，有时候投资组合或者清算会员的某些特征导致了初始保证金不足以保护自己免受风险，因此</a:t>
            </a:r>
            <a:r>
              <a:rPr lang="en-US" altLang="zh-CN" sz="2000" dirty="0" smtClean="0">
                <a:latin typeface="宋体" pitchFamily="2" charset="-122"/>
                <a:ea typeface="宋体" pitchFamily="2" charset="-122"/>
              </a:rPr>
              <a:t>LME Clear</a:t>
            </a:r>
            <a:r>
              <a:rPr lang="zh-CN" altLang="en-US" sz="2000" dirty="0" smtClean="0">
                <a:latin typeface="宋体" pitchFamily="2" charset="-122"/>
                <a:ea typeface="宋体" pitchFamily="2" charset="-122"/>
              </a:rPr>
              <a:t>保留了让投资者追加额外保证金的权利。</a:t>
            </a:r>
            <a:endParaRPr lang="en-US" altLang="zh-CN" sz="2000" dirty="0" smtClean="0">
              <a:latin typeface="宋体" pitchFamily="2" charset="-122"/>
              <a:ea typeface="宋体" pitchFamily="2" charset="-122"/>
            </a:endParaRPr>
          </a:p>
          <a:p>
            <a:pPr marL="0" marR="0" indent="0" defTabSz="914400" rtl="0" fontAlgn="auto" latinLnBrk="0" hangingPunct="0">
              <a:lnSpc>
                <a:spcPct val="100000"/>
              </a:lnSpc>
              <a:spcBef>
                <a:spcPts val="0"/>
              </a:spcBef>
              <a:spcAft>
                <a:spcPts val="0"/>
              </a:spcAft>
              <a:buClrTx/>
              <a:buSzTx/>
              <a:buFontTx/>
              <a:buNone/>
              <a:tabLst/>
            </a:pPr>
            <a:endParaRPr lang="en-US" altLang="zh-CN" sz="2000" dirty="0" smtClean="0">
              <a:latin typeface="宋体" pitchFamily="2" charset="-122"/>
              <a:ea typeface="宋体" pitchFamily="2" charset="-122"/>
            </a:endParaRPr>
          </a:p>
          <a:p>
            <a:r>
              <a:rPr lang="zh-CN" altLang="en-US" sz="1400" b="1" dirty="0" smtClean="0">
                <a:latin typeface="宋体" pitchFamily="2" charset="-122"/>
                <a:ea typeface="宋体" pitchFamily="2" charset="-122"/>
              </a:rPr>
              <a:t>该段文字出自</a:t>
            </a:r>
            <a:r>
              <a:rPr lang="en-US" altLang="zh-CN" sz="1400" b="1" dirty="0" smtClean="0">
                <a:latin typeface="宋体" pitchFamily="2" charset="-122"/>
                <a:ea typeface="宋体" pitchFamily="2" charset="-122"/>
              </a:rPr>
              <a:t>LME</a:t>
            </a:r>
            <a:r>
              <a:rPr lang="zh-CN" altLang="en-US" sz="1400" b="1" dirty="0" smtClean="0">
                <a:latin typeface="宋体" pitchFamily="2" charset="-122"/>
                <a:ea typeface="宋体" pitchFamily="2" charset="-122"/>
              </a:rPr>
              <a:t>官方网站，链接如下：</a:t>
            </a:r>
            <a:r>
              <a:rPr lang="en-US" altLang="zh-CN" sz="1100" b="1" dirty="0" smtClean="0">
                <a:latin typeface="宋体" pitchFamily="2" charset="-122"/>
                <a:ea typeface="宋体" pitchFamily="2" charset="-122"/>
              </a:rPr>
              <a:t>https://www.lme.com/LME-Clear/Risk-management/Margin-information#tabIndex=0</a:t>
            </a:r>
            <a:endParaRPr lang="en-US" altLang="zh-CN" sz="1400" b="1" dirty="0" smtClean="0">
              <a:latin typeface="宋体" pitchFamily="2" charset="-122"/>
              <a:ea typeface="宋体" pitchFamily="2" charset="-122"/>
            </a:endParaRP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默认设计模板">
  <a:themeElements>
    <a:clrScheme name="默认设计模板">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默认设计模板">
      <a:majorFont>
        <a:latin typeface="Helvetica"/>
        <a:ea typeface="Helvetica"/>
        <a:cs typeface="Helvetica"/>
      </a:majorFont>
      <a:minorFont>
        <a:latin typeface="Times New Roman"/>
        <a:ea typeface="Times New Roman"/>
        <a:cs typeface="Times New Roman"/>
      </a:minorFont>
    </a:fontScheme>
    <a:fmtScheme name="默认设计模板">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默认设计模板">
  <a:themeElements>
    <a:clrScheme name="默认设计模板">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默认设计模板">
      <a:majorFont>
        <a:latin typeface="Helvetica"/>
        <a:ea typeface="Helvetica"/>
        <a:cs typeface="Helvetica"/>
      </a:majorFont>
      <a:minorFont>
        <a:latin typeface="Times New Roman"/>
        <a:ea typeface="Times New Roman"/>
        <a:cs typeface="Times New Roman"/>
      </a:minorFont>
    </a:fontScheme>
    <a:fmtScheme name="默认设计模板">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4574</TotalTime>
  <Words>1321</Words>
  <Application>Microsoft Office PowerPoint</Application>
  <PresentationFormat>全屏显示(4:3)</PresentationFormat>
  <Paragraphs>118</Paragraphs>
  <Slides>11</Slides>
  <Notes>0</Notes>
  <HiddenSlides>0</HiddenSlides>
  <MMClips>0</MMClips>
  <ScaleCrop>false</ScaleCrop>
  <HeadingPairs>
    <vt:vector size="4" baseType="variant">
      <vt:variant>
        <vt:lpstr>主题</vt:lpstr>
      </vt:variant>
      <vt:variant>
        <vt:i4>1</vt:i4>
      </vt:variant>
      <vt:variant>
        <vt:lpstr>幻灯片标题</vt:lpstr>
      </vt:variant>
      <vt:variant>
        <vt:i4>11</vt:i4>
      </vt:variant>
    </vt:vector>
  </HeadingPairs>
  <TitlesOfParts>
    <vt:vector size="12" baseType="lpstr">
      <vt:lpstr>默认设计模板</vt:lpstr>
      <vt:lpstr>LME铜期权合约介绍</vt:lpstr>
      <vt:lpstr>境外铜期权合约介绍</vt:lpstr>
      <vt:lpstr>境外铜期权合约介绍</vt:lpstr>
      <vt:lpstr>境外铜期权合约介绍</vt:lpstr>
      <vt:lpstr>境外铜期权合约介绍</vt:lpstr>
      <vt:lpstr>境外铜期权合约介绍</vt:lpstr>
      <vt:lpstr>境外铜期权合约介绍</vt:lpstr>
      <vt:lpstr>境外铜期权合约介绍</vt:lpstr>
      <vt:lpstr>境外铜期权合约介绍</vt:lpstr>
      <vt:lpstr>境外铜期权合约介绍</vt:lpstr>
      <vt:lpstr>境外铜期权合约介绍</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郑州商品交易所白糖期权 上市情况介绍</dc:title>
  <dc:creator>Administrator</dc:creator>
  <cp:lastModifiedBy>袁婷婷</cp:lastModifiedBy>
  <cp:revision>1855</cp:revision>
  <dcterms:modified xsi:type="dcterms:W3CDTF">2018-03-23T06:55:59Z</dcterms:modified>
</cp:coreProperties>
</file>