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828" r:id="rId1"/>
  </p:sldMasterIdLst>
  <p:notesMasterIdLst>
    <p:notesMasterId r:id="rId26"/>
  </p:notesMasterIdLst>
  <p:handoutMasterIdLst>
    <p:handoutMasterId r:id="rId27"/>
  </p:handoutMasterIdLst>
  <p:sldIdLst>
    <p:sldId id="256" r:id="rId2"/>
    <p:sldId id="444" r:id="rId3"/>
    <p:sldId id="338" r:id="rId4"/>
    <p:sldId id="435" r:id="rId5"/>
    <p:sldId id="455" r:id="rId6"/>
    <p:sldId id="445" r:id="rId7"/>
    <p:sldId id="456" r:id="rId8"/>
    <p:sldId id="457" r:id="rId9"/>
    <p:sldId id="458" r:id="rId10"/>
    <p:sldId id="459" r:id="rId11"/>
    <p:sldId id="460" r:id="rId12"/>
    <p:sldId id="446" r:id="rId13"/>
    <p:sldId id="447" r:id="rId14"/>
    <p:sldId id="461" r:id="rId15"/>
    <p:sldId id="367" r:id="rId16"/>
    <p:sldId id="449" r:id="rId17"/>
    <p:sldId id="450" r:id="rId18"/>
    <p:sldId id="451" r:id="rId19"/>
    <p:sldId id="452" r:id="rId20"/>
    <p:sldId id="453" r:id="rId21"/>
    <p:sldId id="454" r:id="rId22"/>
    <p:sldId id="271" r:id="rId23"/>
    <p:sldId id="272" r:id="rId24"/>
    <p:sldId id="462" r:id="rId25"/>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558C"/>
    <a:srgbClr val="645E99"/>
    <a:srgbClr val="91929C"/>
    <a:srgbClr val="E1B4A6"/>
    <a:srgbClr val="F5AA74"/>
    <a:srgbClr val="EDC57F"/>
    <a:srgbClr val="A6AE5D"/>
    <a:srgbClr val="7CB4AF"/>
    <a:srgbClr val="7CB1D4"/>
    <a:srgbClr val="A2A2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08" autoAdjust="0"/>
    <p:restoredTop sz="94660"/>
  </p:normalViewPr>
  <p:slideViewPr>
    <p:cSldViewPr snapToGrid="0">
      <p:cViewPr>
        <p:scale>
          <a:sx n="100" d="100"/>
          <a:sy n="100" d="100"/>
        </p:scale>
        <p:origin x="-666" y="1134"/>
      </p:cViewPr>
      <p:guideLst>
        <p:guide orient="horz" pos="2160"/>
        <p:guide orient="horz" pos="74"/>
        <p:guide orient="horz" pos="255"/>
        <p:guide orient="horz" pos="662"/>
        <p:guide orient="horz" pos="4163"/>
        <p:guide pos="354"/>
        <p:guide pos="5409"/>
        <p:guide pos="2835"/>
        <p:guide pos="5613"/>
        <p:guide pos="2881"/>
        <p:guide pos="2925"/>
        <p:guide pos="4785"/>
      </p:guideLst>
    </p:cSldViewPr>
  </p:slideViewPr>
  <p:notesTextViewPr>
    <p:cViewPr>
      <p:scale>
        <a:sx n="100" d="100"/>
        <a:sy n="100" d="100"/>
      </p:scale>
      <p:origin x="0" y="0"/>
    </p:cViewPr>
  </p:notesTextViewPr>
  <p:sorterViewPr>
    <p:cViewPr>
      <p:scale>
        <a:sx n="60" d="100"/>
        <a:sy n="60" d="100"/>
      </p:scale>
      <p:origin x="0" y="0"/>
    </p:cViewPr>
  </p:sorterViewPr>
  <p:notesViewPr>
    <p:cSldViewPr snapToGrid="0">
      <p:cViewPr varScale="1">
        <p:scale>
          <a:sx n="66" d="100"/>
          <a:sy n="66" d="100"/>
        </p:scale>
        <p:origin x="-2298" y="-114"/>
      </p:cViewPr>
      <p:guideLst>
        <p:guide orient="horz" pos="3120"/>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3" cy="495300"/>
          </a:xfrm>
          <a:prstGeom prst="rect">
            <a:avLst/>
          </a:prstGeom>
        </p:spPr>
        <p:txBody>
          <a:bodyPr vert="horz" lIns="96650" tIns="48325" rIns="96650" bIns="48325" rtlCol="0"/>
          <a:lstStyle>
            <a:lvl1pPr algn="l">
              <a:defRPr sz="1300"/>
            </a:lvl1pPr>
          </a:lstStyle>
          <a:p>
            <a:endParaRPr lang="en-GB" dirty="0"/>
          </a:p>
        </p:txBody>
      </p:sp>
      <p:sp>
        <p:nvSpPr>
          <p:cNvPr id="3" name="Date Placeholder 2"/>
          <p:cNvSpPr>
            <a:spLocks noGrp="1"/>
          </p:cNvSpPr>
          <p:nvPr>
            <p:ph type="dt" sz="quarter" idx="1"/>
          </p:nvPr>
        </p:nvSpPr>
        <p:spPr>
          <a:xfrm>
            <a:off x="3848644" y="1"/>
            <a:ext cx="2944283" cy="495300"/>
          </a:xfrm>
          <a:prstGeom prst="rect">
            <a:avLst/>
          </a:prstGeom>
        </p:spPr>
        <p:txBody>
          <a:bodyPr vert="horz" lIns="96650" tIns="48325" rIns="96650" bIns="48325" rtlCol="0"/>
          <a:lstStyle>
            <a:lvl1pPr algn="r">
              <a:defRPr sz="1300"/>
            </a:lvl1pPr>
          </a:lstStyle>
          <a:p>
            <a:fld id="{E640F6A5-9080-4E70-B802-25C28AB79C70}" type="datetimeFigureOut">
              <a:rPr lang="en-GB" smtClean="0"/>
              <a:pPr/>
              <a:t>28/05/2013</a:t>
            </a:fld>
            <a:endParaRPr lang="en-GB" dirty="0"/>
          </a:p>
        </p:txBody>
      </p:sp>
      <p:sp>
        <p:nvSpPr>
          <p:cNvPr id="4" name="Footer Placeholder 3"/>
          <p:cNvSpPr>
            <a:spLocks noGrp="1"/>
          </p:cNvSpPr>
          <p:nvPr>
            <p:ph type="ftr" sz="quarter" idx="2"/>
          </p:nvPr>
        </p:nvSpPr>
        <p:spPr>
          <a:xfrm>
            <a:off x="0" y="9408981"/>
            <a:ext cx="2944283" cy="495300"/>
          </a:xfrm>
          <a:prstGeom prst="rect">
            <a:avLst/>
          </a:prstGeom>
        </p:spPr>
        <p:txBody>
          <a:bodyPr vert="horz" lIns="96650" tIns="48325" rIns="96650" bIns="48325" rtlCol="0" anchor="b"/>
          <a:lstStyle>
            <a:lvl1pPr algn="l">
              <a:defRPr sz="1300"/>
            </a:lvl1pPr>
          </a:lstStyle>
          <a:p>
            <a:endParaRPr lang="en-GB" dirty="0"/>
          </a:p>
        </p:txBody>
      </p:sp>
      <p:sp>
        <p:nvSpPr>
          <p:cNvPr id="5" name="Slide Number Placeholder 4"/>
          <p:cNvSpPr>
            <a:spLocks noGrp="1"/>
          </p:cNvSpPr>
          <p:nvPr>
            <p:ph type="sldNum" sz="quarter" idx="3"/>
          </p:nvPr>
        </p:nvSpPr>
        <p:spPr>
          <a:xfrm>
            <a:off x="3848644" y="9408981"/>
            <a:ext cx="2944283" cy="495300"/>
          </a:xfrm>
          <a:prstGeom prst="rect">
            <a:avLst/>
          </a:prstGeom>
        </p:spPr>
        <p:txBody>
          <a:bodyPr vert="horz" lIns="96650" tIns="48325" rIns="96650" bIns="48325" rtlCol="0" anchor="b"/>
          <a:lstStyle>
            <a:lvl1pPr algn="r">
              <a:defRPr sz="1300"/>
            </a:lvl1pPr>
          </a:lstStyle>
          <a:p>
            <a:fld id="{3820602F-4F05-45D9-805B-E85885946F2A}" type="slidenum">
              <a:rPr lang="en-GB" smtClean="0"/>
              <a:pPr/>
              <a:t>‹#›</a:t>
            </a:fld>
            <a:endParaRPr lang="en-GB" dirty="0"/>
          </a:p>
        </p:txBody>
      </p:sp>
    </p:spTree>
    <p:extLst>
      <p:ext uri="{BB962C8B-B14F-4D97-AF65-F5344CB8AC3E}">
        <p14:creationId xmlns:p14="http://schemas.microsoft.com/office/powerpoint/2010/main" val="1605029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3" cy="495300"/>
          </a:xfrm>
          <a:prstGeom prst="rect">
            <a:avLst/>
          </a:prstGeom>
        </p:spPr>
        <p:txBody>
          <a:bodyPr vert="horz" lIns="96650" tIns="48325" rIns="96650" bIns="48325" rtlCol="0"/>
          <a:lstStyle>
            <a:lvl1pPr algn="l">
              <a:defRPr sz="1300"/>
            </a:lvl1pPr>
          </a:lstStyle>
          <a:p>
            <a:endParaRPr lang="en-GB" dirty="0"/>
          </a:p>
        </p:txBody>
      </p:sp>
      <p:sp>
        <p:nvSpPr>
          <p:cNvPr id="3" name="Date Placeholder 2"/>
          <p:cNvSpPr>
            <a:spLocks noGrp="1"/>
          </p:cNvSpPr>
          <p:nvPr>
            <p:ph type="dt" idx="1"/>
          </p:nvPr>
        </p:nvSpPr>
        <p:spPr>
          <a:xfrm>
            <a:off x="3848644" y="1"/>
            <a:ext cx="2944283" cy="495300"/>
          </a:xfrm>
          <a:prstGeom prst="rect">
            <a:avLst/>
          </a:prstGeom>
        </p:spPr>
        <p:txBody>
          <a:bodyPr vert="horz" lIns="96650" tIns="48325" rIns="96650" bIns="48325" rtlCol="0"/>
          <a:lstStyle>
            <a:lvl1pPr algn="r">
              <a:defRPr sz="1300"/>
            </a:lvl1pPr>
          </a:lstStyle>
          <a:p>
            <a:fld id="{02B4D840-579E-4A0A-8746-563BB81BFCF8}" type="datetimeFigureOut">
              <a:rPr lang="en-GB" smtClean="0"/>
              <a:pPr/>
              <a:t>28/05/2013</a:t>
            </a:fld>
            <a:endParaRPr lang="en-GB" dirty="0"/>
          </a:p>
        </p:txBody>
      </p:sp>
      <p:sp>
        <p:nvSpPr>
          <p:cNvPr id="4" name="Slide Image Placeholder 3"/>
          <p:cNvSpPr>
            <a:spLocks noGrp="1" noRot="1" noChangeAspect="1"/>
          </p:cNvSpPr>
          <p:nvPr>
            <p:ph type="sldImg" idx="2"/>
          </p:nvPr>
        </p:nvSpPr>
        <p:spPr>
          <a:xfrm>
            <a:off x="922338" y="742950"/>
            <a:ext cx="4949825" cy="3713163"/>
          </a:xfrm>
          <a:prstGeom prst="rect">
            <a:avLst/>
          </a:prstGeom>
          <a:noFill/>
          <a:ln w="12700">
            <a:solidFill>
              <a:prstClr val="black"/>
            </a:solidFill>
          </a:ln>
        </p:spPr>
        <p:txBody>
          <a:bodyPr vert="horz" lIns="96650" tIns="48325" rIns="96650" bIns="48325" rtlCol="0" anchor="ctr"/>
          <a:lstStyle/>
          <a:p>
            <a:endParaRPr lang="en-GB" dirty="0"/>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6650" tIns="48325" rIns="96650" bIns="483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08981"/>
            <a:ext cx="2944283" cy="495300"/>
          </a:xfrm>
          <a:prstGeom prst="rect">
            <a:avLst/>
          </a:prstGeom>
        </p:spPr>
        <p:txBody>
          <a:bodyPr vert="horz" lIns="96650" tIns="48325" rIns="96650" bIns="48325"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48644" y="9408981"/>
            <a:ext cx="2944283" cy="495300"/>
          </a:xfrm>
          <a:prstGeom prst="rect">
            <a:avLst/>
          </a:prstGeom>
        </p:spPr>
        <p:txBody>
          <a:bodyPr vert="horz" lIns="96650" tIns="48325" rIns="96650" bIns="48325" rtlCol="0" anchor="b"/>
          <a:lstStyle>
            <a:lvl1pPr algn="r">
              <a:defRPr sz="1300"/>
            </a:lvl1pPr>
          </a:lstStyle>
          <a:p>
            <a:fld id="{B849F58B-522D-43AE-9196-6FF1A84B551E}" type="slidenum">
              <a:rPr lang="en-GB" smtClean="0"/>
              <a:pPr/>
              <a:t>‹#›</a:t>
            </a:fld>
            <a:endParaRPr lang="en-GB" dirty="0"/>
          </a:p>
        </p:txBody>
      </p:sp>
    </p:spTree>
    <p:extLst>
      <p:ext uri="{BB962C8B-B14F-4D97-AF65-F5344CB8AC3E}">
        <p14:creationId xmlns:p14="http://schemas.microsoft.com/office/powerpoint/2010/main" val="3012207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 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7213" y="2215007"/>
            <a:ext cx="8029574" cy="1249200"/>
          </a:xfrm>
        </p:spPr>
        <p:txBody>
          <a:bodyPr>
            <a:noAutofit/>
          </a:bodyPr>
          <a:lstStyle>
            <a:lvl1pPr algn="ctr" defTabSz="914400" rtl="0" eaLnBrk="1" fontAlgn="base" latinLnBrk="0" hangingPunct="1">
              <a:lnSpc>
                <a:spcPct val="90000"/>
              </a:lnSpc>
              <a:spcBef>
                <a:spcPct val="0"/>
              </a:spcBef>
              <a:spcAft>
                <a:spcPct val="0"/>
              </a:spcAft>
              <a:buNone/>
              <a:defRPr lang="en-GB" sz="3400" b="0" kern="1200" cap="all" baseline="0" noProof="0" dirty="0" smtClean="0">
                <a:solidFill>
                  <a:schemeClr val="accent1"/>
                </a:solidFill>
                <a:latin typeface="Arial" pitchFamily="34" charset="0"/>
                <a:ea typeface="+mj-ea"/>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hasCustomPrompt="1"/>
          </p:nvPr>
        </p:nvSpPr>
        <p:spPr>
          <a:xfrm>
            <a:off x="557213" y="3592449"/>
            <a:ext cx="8029574" cy="324000"/>
          </a:xfrm>
        </p:spPr>
        <p:txBody>
          <a:bodyPr>
            <a:noAutofit/>
          </a:bodyPr>
          <a:lstStyle>
            <a:lvl1pPr marL="0" indent="0" algn="ctr" defTabSz="914400" rtl="0" eaLnBrk="1" latinLnBrk="0" hangingPunct="1">
              <a:spcBef>
                <a:spcPts val="900"/>
              </a:spcBef>
              <a:buClr>
                <a:schemeClr val="tx2"/>
              </a:buClr>
              <a:buSzPct val="90000"/>
              <a:buFont typeface="Wingdings" pitchFamily="2" charset="2"/>
              <a:buNone/>
              <a:defRPr lang="en-GB" sz="2000" b="0" kern="1200" cap="none" baseline="0" dirty="0" smtClean="0">
                <a:solidFill>
                  <a:schemeClr val="tx1"/>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lang="en-GB" dirty="0"/>
          </a:p>
        </p:txBody>
      </p:sp>
      <p:sp>
        <p:nvSpPr>
          <p:cNvPr id="4" name="Date Placeholder 3"/>
          <p:cNvSpPr>
            <a:spLocks noGrp="1"/>
          </p:cNvSpPr>
          <p:nvPr>
            <p:ph type="dt" sz="half" idx="10"/>
          </p:nvPr>
        </p:nvSpPr>
        <p:spPr>
          <a:xfrm>
            <a:off x="4645024" y="258432"/>
            <a:ext cx="2936875" cy="144000"/>
          </a:xfrm>
          <a:prstGeom prst="rect">
            <a:avLst/>
          </a:prstGeom>
        </p:spPr>
        <p:txBody>
          <a:bodyPr anchor="ctr"/>
          <a:lstStyle>
            <a:lvl1pPr algn="l">
              <a:defRPr sz="1100"/>
            </a:lvl1pPr>
          </a:lstStyle>
          <a:p>
            <a:pPr>
              <a:defRPr/>
            </a:pPr>
            <a:r>
              <a:rPr lang="en-GB" dirty="0" smtClean="0">
                <a:cs typeface="Arial" pitchFamily="34" charset="0"/>
              </a:rPr>
              <a:t>March 2013</a:t>
            </a:r>
            <a:endParaRPr lang="en-GB" dirty="0">
              <a:cs typeface="Arial" pitchFamily="34" charset="0"/>
            </a:endParaRPr>
          </a:p>
        </p:txBody>
      </p:sp>
      <p:sp>
        <p:nvSpPr>
          <p:cNvPr id="8" name="Line 12"/>
          <p:cNvSpPr>
            <a:spLocks noChangeShapeType="1"/>
          </p:cNvSpPr>
          <p:nvPr userDrawn="1"/>
        </p:nvSpPr>
        <p:spPr bwMode="gray">
          <a:xfrm flipV="1">
            <a:off x="4572000" y="209550"/>
            <a:ext cx="0" cy="266700"/>
          </a:xfrm>
          <a:prstGeom prst="line">
            <a:avLst/>
          </a:prstGeom>
          <a:noFill/>
          <a:ln w="12700">
            <a:solidFill>
              <a:srgbClr val="23558C"/>
            </a:solidFill>
            <a:round/>
            <a:headEnd/>
            <a:tailEnd/>
          </a:ln>
          <a:effectLst/>
        </p:spPr>
        <p:txBody>
          <a:bodyPr/>
          <a:lstStyle/>
          <a:p>
            <a:endParaRPr lang="en-US" noProof="0" dirty="0"/>
          </a:p>
        </p:txBody>
      </p:sp>
      <p:sp>
        <p:nvSpPr>
          <p:cNvPr id="9" name="Text Placeholder 15"/>
          <p:cNvSpPr>
            <a:spLocks noGrp="1"/>
          </p:cNvSpPr>
          <p:nvPr>
            <p:ph type="body" sz="quarter" idx="13" hasCustomPrompt="1"/>
          </p:nvPr>
        </p:nvSpPr>
        <p:spPr>
          <a:xfrm>
            <a:off x="556260" y="476672"/>
            <a:ext cx="3943732" cy="432048"/>
          </a:xfrm>
          <a:ln>
            <a:noFill/>
            <a:prstDash val="dash"/>
          </a:ln>
        </p:spPr>
        <p:txBody>
          <a:bodyPr anchor="ctr">
            <a:noAutofit/>
          </a:bodyPr>
          <a:lstStyle>
            <a:lvl1pPr marL="0" indent="0" algn="r">
              <a:buNone/>
              <a:defRPr sz="900" b="0" i="0" baseline="0">
                <a:latin typeface="Arial" pitchFamily="34" charset="0"/>
              </a:defRPr>
            </a:lvl1pPr>
            <a:lvl2pPr>
              <a:buNone/>
              <a:defRPr/>
            </a:lvl2pPr>
            <a:lvl3pPr>
              <a:buNone/>
              <a:defRPr/>
            </a:lvl3pPr>
            <a:lvl4pPr>
              <a:buNone/>
              <a:defRPr/>
            </a:lvl4pPr>
            <a:lvl5pPr>
              <a:buNone/>
              <a:defRPr/>
            </a:lvl5pPr>
          </a:lstStyle>
          <a:p>
            <a:pPr lvl="0"/>
            <a:r>
              <a:rPr lang="en-US" dirty="0" smtClean="0"/>
              <a:t>OPTIONAL: USE C1-C2-C3 for internal use and Confidential otherwise – Please delete box once decided</a:t>
            </a:r>
            <a:endParaRPr lang="en-GB" dirty="0"/>
          </a:p>
        </p:txBody>
      </p:sp>
      <p:sp>
        <p:nvSpPr>
          <p:cNvPr id="13" name="Text Placeholder 15"/>
          <p:cNvSpPr>
            <a:spLocks noGrp="1"/>
          </p:cNvSpPr>
          <p:nvPr>
            <p:ph type="body" sz="quarter" idx="12" hasCustomPrompt="1"/>
          </p:nvPr>
        </p:nvSpPr>
        <p:spPr>
          <a:xfrm>
            <a:off x="3527884" y="4408320"/>
            <a:ext cx="2088232" cy="1252928"/>
          </a:xfrm>
          <a:prstGeom prst="rect">
            <a:avLst/>
          </a:prstGeom>
          <a:ln>
            <a:noFill/>
            <a:prstDash val="dash"/>
          </a:ln>
        </p:spPr>
        <p:txBody>
          <a:bodyPr anchor="ctr">
            <a:noAutofit/>
          </a:bodyPr>
          <a:lstStyle>
            <a:lvl1pPr marL="0" indent="0" algn="ctr">
              <a:buNone/>
              <a:defRPr sz="900" b="0" i="0" baseline="0">
                <a:latin typeface="Arial" pitchFamily="34" charset="0"/>
              </a:defRPr>
            </a:lvl1pPr>
            <a:lvl2pPr>
              <a:buNone/>
              <a:defRPr/>
            </a:lvl2pPr>
            <a:lvl3pPr>
              <a:buNone/>
              <a:defRPr/>
            </a:lvl3pPr>
            <a:lvl4pPr>
              <a:buNone/>
              <a:defRPr/>
            </a:lvl4pPr>
            <a:lvl5pPr>
              <a:buNone/>
              <a:defRPr/>
            </a:lvl5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ysClr val="windowText" lastClr="000000"/>
                </a:solidFill>
                <a:effectLst/>
                <a:uLnTx/>
                <a:uFillTx/>
                <a:latin typeface="Arial" pitchFamily="34" charset="0"/>
              </a:rPr>
              <a:t>OPTIONAL : Client Logo Area </a:t>
            </a:r>
            <a:br>
              <a:rPr kumimoji="0" lang="en-US" sz="900" b="0" i="0" u="none" strike="noStrike" kern="0" cap="none" spc="0" normalizeH="0" baseline="0" noProof="0" dirty="0" smtClean="0">
                <a:ln>
                  <a:noFill/>
                </a:ln>
                <a:solidFill>
                  <a:sysClr val="windowText" lastClr="000000"/>
                </a:solidFill>
                <a:effectLst/>
                <a:uLnTx/>
                <a:uFillTx/>
                <a:latin typeface="Arial" pitchFamily="34" charset="0"/>
              </a:rPr>
            </a:br>
            <a:r>
              <a:rPr kumimoji="0" lang="en-US" sz="900" b="0" i="0" u="none" strike="noStrike" kern="0" cap="none" spc="0" normalizeH="0" baseline="0" noProof="0" dirty="0" smtClean="0">
                <a:ln>
                  <a:noFill/>
                </a:ln>
                <a:solidFill>
                  <a:sysClr val="windowText" lastClr="000000"/>
                </a:solidFill>
                <a:effectLst/>
                <a:uLnTx/>
                <a:uFillTx/>
                <a:latin typeface="Arial" pitchFamily="34" charset="0"/>
              </a:rPr>
              <a:t>Please resize the logo to fit this area. </a:t>
            </a:r>
            <a:br>
              <a:rPr kumimoji="0" lang="en-US" sz="900" b="0" i="0" u="none" strike="noStrike" kern="0" cap="none" spc="0" normalizeH="0" baseline="0" noProof="0" dirty="0" smtClean="0">
                <a:ln>
                  <a:noFill/>
                </a:ln>
                <a:solidFill>
                  <a:sysClr val="windowText" lastClr="000000"/>
                </a:solidFill>
                <a:effectLst/>
                <a:uLnTx/>
                <a:uFillTx/>
                <a:latin typeface="Arial" pitchFamily="34" charset="0"/>
              </a:rPr>
            </a:br>
            <a:r>
              <a:rPr kumimoji="0" lang="en-US" sz="900" b="0" i="0" u="none" strike="noStrike" kern="0" cap="none" spc="0" normalizeH="0" baseline="0" noProof="0" dirty="0" smtClean="0">
                <a:ln>
                  <a:noFill/>
                </a:ln>
                <a:solidFill>
                  <a:sysClr val="windowText" lastClr="000000"/>
                </a:solidFill>
                <a:effectLst/>
                <a:uLnTx/>
                <a:uFillTx/>
                <a:latin typeface="Arial" pitchFamily="34" charset="0"/>
              </a:rPr>
              <a:t>This box must be deleted once the presentation is complete.</a:t>
            </a:r>
            <a:endParaRPr kumimoji="0" lang="en-GB" sz="900" b="0" i="0" u="none" strike="noStrike" kern="0" cap="none" spc="0" normalizeH="0" baseline="0" noProof="0" dirty="0">
              <a:ln>
                <a:noFill/>
              </a:ln>
              <a:solidFill>
                <a:sysClr val="windowText" lastClr="000000"/>
              </a:solidFill>
              <a:effectLst/>
              <a:uLnTx/>
              <a:uFillTx/>
              <a:latin typeface="Arial" pitchFamily="34" charset="0"/>
            </a:endParaRPr>
          </a:p>
        </p:txBody>
      </p:sp>
      <p:sp>
        <p:nvSpPr>
          <p:cNvPr id="15" name="Text Placeholder 15"/>
          <p:cNvSpPr>
            <a:spLocks noGrp="1"/>
          </p:cNvSpPr>
          <p:nvPr>
            <p:ph type="body" sz="quarter" idx="14" hasCustomPrompt="1"/>
          </p:nvPr>
        </p:nvSpPr>
        <p:spPr>
          <a:xfrm>
            <a:off x="557784" y="1293709"/>
            <a:ext cx="8028432" cy="190800"/>
          </a:xfrm>
          <a:prstGeom prst="rect">
            <a:avLst/>
          </a:prstGeom>
          <a:ln>
            <a:noFill/>
            <a:prstDash val="dash"/>
          </a:ln>
        </p:spPr>
        <p:txBody>
          <a:bodyPr anchor="t">
            <a:noAutofit/>
          </a:bodyPr>
          <a:lstStyle>
            <a:lvl1pPr marL="0" indent="0" algn="ctr">
              <a:buNone/>
              <a:defRPr sz="1200" b="1" i="0" cap="all" baseline="0">
                <a:latin typeface="Arial" pitchFamily="34" charset="0"/>
              </a:defRPr>
            </a:lvl1pPr>
            <a:lvl2pPr>
              <a:buNone/>
              <a:defRPr/>
            </a:lvl2pPr>
            <a:lvl3pPr>
              <a:buNone/>
              <a:defRPr/>
            </a:lvl3pPr>
            <a:lvl4pPr>
              <a:buNone/>
              <a:defRPr/>
            </a:lvl4pPr>
            <a:lvl5pPr>
              <a:buNone/>
              <a:defRPr/>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noProof="0" dirty="0" smtClean="0"/>
              <a:t>OPTIONAL: SERVICE/ID</a:t>
            </a:r>
            <a:endParaRPr lang="en-US" noProof="0" dirty="0"/>
          </a:p>
        </p:txBody>
      </p:sp>
      <p:pic>
        <p:nvPicPr>
          <p:cNvPr id="14" name="Picture 2" descr="G:\_DTP Bureau\Main Administration\Logos\SG logos\Cross Asset Research\SG Cross Asset Research (RGB).jpg"/>
          <p:cNvPicPr>
            <a:picLocks noChangeAspect="1" noChangeArrowheads="1"/>
          </p:cNvPicPr>
          <p:nvPr userDrawn="1"/>
        </p:nvPicPr>
        <p:blipFill>
          <a:blip r:embed="rId2" cstate="print"/>
          <a:srcRect/>
          <a:stretch>
            <a:fillRect/>
          </a:stretch>
        </p:blipFill>
        <p:spPr bwMode="auto">
          <a:xfrm>
            <a:off x="250825" y="6298249"/>
            <a:ext cx="2556000" cy="304164"/>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1 Row + 2 Quart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smtClean="0"/>
              <a:t>CLICK TO ADD TITLE</a:t>
            </a:r>
            <a:endParaRPr lang="en-GB" dirty="0"/>
          </a:p>
        </p:txBody>
      </p:sp>
      <p:sp>
        <p:nvSpPr>
          <p:cNvPr id="3" name="Content Placeholder 2"/>
          <p:cNvSpPr>
            <a:spLocks noGrp="1"/>
          </p:cNvSpPr>
          <p:nvPr>
            <p:ph idx="1" hasCustomPrompt="1"/>
          </p:nvPr>
        </p:nvSpPr>
        <p:spPr>
          <a:xfrm>
            <a:off x="557213" y="1050924"/>
            <a:ext cx="8028000" cy="2376000"/>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ontent Placeholder 2"/>
          <p:cNvSpPr>
            <a:spLocks noGrp="1"/>
          </p:cNvSpPr>
          <p:nvPr>
            <p:ph idx="15" hasCustomPrompt="1"/>
          </p:nvPr>
        </p:nvSpPr>
        <p:spPr>
          <a:xfrm>
            <a:off x="557213" y="3570924"/>
            <a:ext cx="3942000" cy="2376000"/>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Content Placeholder 2"/>
          <p:cNvSpPr>
            <a:spLocks noGrp="1"/>
          </p:cNvSpPr>
          <p:nvPr>
            <p:ph idx="16" hasCustomPrompt="1"/>
          </p:nvPr>
        </p:nvSpPr>
        <p:spPr>
          <a:xfrm>
            <a:off x="4643213" y="3570924"/>
            <a:ext cx="3942000" cy="2376000"/>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6"/>
          <p:cNvSpPr>
            <a:spLocks noGrp="1"/>
          </p:cNvSpPr>
          <p:nvPr>
            <p:ph type="body" sz="quarter" idx="10" hasCustomPrompt="1"/>
          </p:nvPr>
        </p:nvSpPr>
        <p:spPr>
          <a:xfrm>
            <a:off x="557213" y="5989638"/>
            <a:ext cx="8028000" cy="236537"/>
          </a:xfrm>
        </p:spPr>
        <p:txBody>
          <a:bodyPr anchor="b">
            <a:normAutofit/>
          </a:bodyPr>
          <a:lstStyle>
            <a:lvl1pPr marL="0" indent="0">
              <a:buNone/>
              <a:defRPr sz="700" b="0" i="1"/>
            </a:lvl1pPr>
          </a:lstStyle>
          <a:p>
            <a:pPr lvl="0"/>
            <a:r>
              <a:rPr lang="en-US" dirty="0" smtClean="0"/>
              <a:t>Source:</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2 Quarters + 1 Row">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smtClean="0"/>
              <a:t>CLICK TO ADD TITLE</a:t>
            </a:r>
            <a:endParaRPr lang="en-GB" dirty="0"/>
          </a:p>
        </p:txBody>
      </p:sp>
      <p:sp>
        <p:nvSpPr>
          <p:cNvPr id="3" name="Content Placeholder 2"/>
          <p:cNvSpPr>
            <a:spLocks noGrp="1"/>
          </p:cNvSpPr>
          <p:nvPr>
            <p:ph idx="1" hasCustomPrompt="1"/>
          </p:nvPr>
        </p:nvSpPr>
        <p:spPr>
          <a:xfrm>
            <a:off x="557213" y="1050924"/>
            <a:ext cx="3942000" cy="2376000"/>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Content Placeholder 2"/>
          <p:cNvSpPr>
            <a:spLocks noGrp="1"/>
          </p:cNvSpPr>
          <p:nvPr>
            <p:ph idx="14" hasCustomPrompt="1"/>
          </p:nvPr>
        </p:nvSpPr>
        <p:spPr>
          <a:xfrm>
            <a:off x="4643213" y="1050924"/>
            <a:ext cx="3942000" cy="2376000"/>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ontent Placeholder 2"/>
          <p:cNvSpPr>
            <a:spLocks noGrp="1"/>
          </p:cNvSpPr>
          <p:nvPr>
            <p:ph idx="15" hasCustomPrompt="1"/>
          </p:nvPr>
        </p:nvSpPr>
        <p:spPr>
          <a:xfrm>
            <a:off x="557213" y="3570924"/>
            <a:ext cx="8028000" cy="2376000"/>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6"/>
          <p:cNvSpPr>
            <a:spLocks noGrp="1"/>
          </p:cNvSpPr>
          <p:nvPr>
            <p:ph type="body" sz="quarter" idx="10" hasCustomPrompt="1"/>
          </p:nvPr>
        </p:nvSpPr>
        <p:spPr>
          <a:xfrm>
            <a:off x="557213" y="5989638"/>
            <a:ext cx="8028000" cy="236537"/>
          </a:xfrm>
        </p:spPr>
        <p:txBody>
          <a:bodyPr anchor="b">
            <a:normAutofit/>
          </a:bodyPr>
          <a:lstStyle>
            <a:lvl1pPr marL="0" indent="0">
              <a:buNone/>
              <a:defRPr sz="700" b="0" i="1"/>
            </a:lvl1pPr>
          </a:lstStyle>
          <a:p>
            <a:pPr lvl="0"/>
            <a:r>
              <a:rPr lang="en-US" dirty="0" smtClean="0"/>
              <a:t>Source:</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smtClean="0"/>
              <a:t>CLICK TO ADD TITLE</a:t>
            </a:r>
            <a:endParaRPr lang="en-GB" dirty="0"/>
          </a:p>
        </p:txBody>
      </p:sp>
      <p:sp>
        <p:nvSpPr>
          <p:cNvPr id="3" name="Text Placeholder 6"/>
          <p:cNvSpPr>
            <a:spLocks noGrp="1"/>
          </p:cNvSpPr>
          <p:nvPr>
            <p:ph type="body" sz="quarter" idx="10" hasCustomPrompt="1"/>
          </p:nvPr>
        </p:nvSpPr>
        <p:spPr>
          <a:xfrm>
            <a:off x="557213" y="5989638"/>
            <a:ext cx="8028000" cy="236537"/>
          </a:xfrm>
        </p:spPr>
        <p:txBody>
          <a:bodyPr anchor="b">
            <a:normAutofit/>
          </a:bodyPr>
          <a:lstStyle>
            <a:lvl1pPr marL="0" indent="0">
              <a:buNone/>
              <a:defRPr sz="700" b="0" i="1"/>
            </a:lvl1pPr>
          </a:lstStyle>
          <a:p>
            <a:pPr lvl="0"/>
            <a:r>
              <a:rPr lang="en-US" dirty="0" smtClean="0"/>
              <a:t>Source:</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Layout: 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 Disclaim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1600">
                <a:solidFill>
                  <a:schemeClr val="accent1"/>
                </a:solidFill>
              </a:defRPr>
            </a:lvl1pPr>
          </a:lstStyle>
          <a:p>
            <a:r>
              <a:rPr lang="en-US" dirty="0" smtClean="0"/>
              <a:t>DISCLAIMER</a:t>
            </a:r>
            <a:endParaRPr lang="en-US" dirty="0"/>
          </a:p>
        </p:txBody>
      </p:sp>
      <p:sp>
        <p:nvSpPr>
          <p:cNvPr id="6" name="Content Placeholder 2"/>
          <p:cNvSpPr>
            <a:spLocks noGrp="1"/>
          </p:cNvSpPr>
          <p:nvPr>
            <p:ph idx="1" hasCustomPrompt="1"/>
          </p:nvPr>
        </p:nvSpPr>
        <p:spPr>
          <a:xfrm>
            <a:off x="557213" y="1050924"/>
            <a:ext cx="8028000" cy="4896000"/>
          </a:xfrm>
        </p:spPr>
        <p:txBody>
          <a:bodyPr>
            <a:normAutofit/>
          </a:bodyPr>
          <a:lstStyle>
            <a:lvl1pPr marL="0" indent="0">
              <a:buNone/>
              <a:defRPr sz="1100" b="0" baseline="0"/>
            </a:lvl1pPr>
            <a:lvl2pPr>
              <a:buNone/>
              <a:defRPr sz="1100"/>
            </a:lvl2pPr>
            <a:lvl3pPr>
              <a:buNone/>
              <a:defRPr sz="1100"/>
            </a:lvl3pPr>
            <a:lvl4pPr>
              <a:buNone/>
              <a:defRPr sz="1100"/>
            </a:lvl4pPr>
            <a:lvl5pPr>
              <a:buNone/>
              <a:defRPr sz="1100"/>
            </a:lvl5pPr>
          </a:lstStyle>
          <a:p>
            <a:pPr lvl="0"/>
            <a:r>
              <a:rPr lang="en-US" dirty="0" smtClean="0"/>
              <a:t>Click to add text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 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213" y="1129029"/>
            <a:ext cx="8028000" cy="576000"/>
          </a:xfrm>
        </p:spPr>
        <p:txBody>
          <a:bodyPr anchor="ctr">
            <a:normAutofit/>
          </a:bodyPr>
          <a:lstStyle>
            <a:lvl1pPr algn="ctr">
              <a:defRPr sz="2100" b="0" baseline="0">
                <a:solidFill>
                  <a:schemeClr val="tx1"/>
                </a:solidFill>
              </a:defRPr>
            </a:lvl1pPr>
          </a:lstStyle>
          <a:p>
            <a:r>
              <a:rPr lang="en-US" dirty="0" smtClean="0"/>
              <a:t>CLICK TO EDIT MASTER TITLE STYLE</a:t>
            </a:r>
            <a:endParaRPr lang="en-GB" dirty="0"/>
          </a:p>
        </p:txBody>
      </p:sp>
      <p:sp>
        <p:nvSpPr>
          <p:cNvPr id="3" name="Content Placeholder 2"/>
          <p:cNvSpPr>
            <a:spLocks noGrp="1"/>
          </p:cNvSpPr>
          <p:nvPr>
            <p:ph idx="1" hasCustomPrompt="1"/>
          </p:nvPr>
        </p:nvSpPr>
        <p:spPr>
          <a:xfrm>
            <a:off x="557213" y="1911096"/>
            <a:ext cx="8028000" cy="4035600"/>
          </a:xfrm>
        </p:spPr>
        <p:txBody>
          <a:bodyPr/>
          <a:lstStyle>
            <a:lvl1pPr marL="0" indent="0">
              <a:buNone/>
              <a:tabLst>
                <a:tab pos="7920000" algn="r"/>
              </a:tabLst>
              <a:defRPr b="1" cap="all" baseline="0">
                <a:solidFill>
                  <a:schemeClr val="accent1"/>
                </a:solidFill>
              </a:defRPr>
            </a:lvl1pPr>
            <a:lvl2pPr marL="0" indent="0">
              <a:buNone/>
              <a:tabLst>
                <a:tab pos="7920000" algn="r"/>
              </a:tabLst>
              <a:defRPr cap="all" baseline="0"/>
            </a:lvl2pPr>
            <a:lvl3pPr marL="0" indent="0">
              <a:buNone/>
              <a:tabLst>
                <a:tab pos="7920000" algn="r"/>
              </a:tabLst>
              <a:defRPr sz="1000" cap="all" baseline="0"/>
            </a:lvl3pPr>
            <a:lvl4pPr marL="0" indent="0">
              <a:buNone/>
              <a:tabLst>
                <a:tab pos="7920000" algn="r"/>
              </a:tabLst>
              <a:defRPr sz="900" cap="all" baseline="0"/>
            </a:lvl4pPr>
            <a:lvl5pPr marL="0" indent="0">
              <a:buNone/>
              <a:tabLst>
                <a:tab pos="7920000" algn="r"/>
              </a:tabLst>
              <a:defRPr sz="800" cap="all" baseline="0"/>
            </a:lvl5pPr>
          </a:lstStyle>
          <a:p>
            <a:pPr lvl="0"/>
            <a:r>
              <a:rPr lang="en-US" dirty="0" smtClean="0"/>
              <a:t>CLICK TO EDIT MASTER TEXT STYLES	x</a:t>
            </a:r>
          </a:p>
          <a:p>
            <a:pPr lvl="1"/>
            <a:r>
              <a:rPr lang="en-US" dirty="0" smtClean="0"/>
              <a:t>SECOND LEVEL	x</a:t>
            </a:r>
          </a:p>
          <a:p>
            <a:pPr lvl="2"/>
            <a:r>
              <a:rPr lang="en-US" dirty="0" smtClean="0"/>
              <a:t>THIRD LEVEL	x</a:t>
            </a:r>
          </a:p>
          <a:p>
            <a:pPr lvl="3"/>
            <a:r>
              <a:rPr lang="en-US" dirty="0" smtClean="0"/>
              <a:t>FOURTH LEVEL	x</a:t>
            </a:r>
          </a:p>
          <a:p>
            <a:pPr lvl="4"/>
            <a:r>
              <a:rPr lang="en-US" dirty="0" smtClean="0"/>
              <a:t>FIFTH LEVEL	x</a:t>
            </a:r>
            <a:endParaRPr lang="en-GB" dirty="0"/>
          </a:p>
        </p:txBody>
      </p:sp>
      <p:pic>
        <p:nvPicPr>
          <p:cNvPr id="29" name="Picture 2" descr="G:\_DTP Bureau\Main Administration\Logos\SG logos\Cross Asset Research\SG Cross Asset Research (RGB).jpg"/>
          <p:cNvPicPr>
            <a:picLocks noChangeAspect="1" noChangeArrowheads="1"/>
          </p:cNvPicPr>
          <p:nvPr userDrawn="1"/>
        </p:nvPicPr>
        <p:blipFill>
          <a:blip r:embed="rId2" cstate="print"/>
          <a:srcRect/>
          <a:stretch>
            <a:fillRect/>
          </a:stretch>
        </p:blipFill>
        <p:spPr bwMode="auto">
          <a:xfrm>
            <a:off x="250825" y="6371166"/>
            <a:ext cx="1980000" cy="235620"/>
          </a:xfrm>
          <a:prstGeom prst="rect">
            <a:avLst/>
          </a:prstGeom>
          <a:noFill/>
        </p:spPr>
      </p:pic>
      <p:sp>
        <p:nvSpPr>
          <p:cNvPr id="31" name="Slide Number Placeholder 5"/>
          <p:cNvSpPr txBox="1">
            <a:spLocks/>
          </p:cNvSpPr>
          <p:nvPr userDrawn="1"/>
        </p:nvSpPr>
        <p:spPr>
          <a:xfrm>
            <a:off x="8658638" y="6507984"/>
            <a:ext cx="252000" cy="216000"/>
          </a:xfrm>
          <a:prstGeom prst="rect">
            <a:avLst/>
          </a:prstGeom>
        </p:spPr>
        <p:txBody>
          <a:bodyPr vert="horz" lIns="0" tIns="0" rIns="0" bIns="0" rtlCol="0" anchor="t"/>
          <a:lstStyle>
            <a:lvl1pPr algn="r">
              <a:defRPr sz="800" b="1">
                <a:solidFill>
                  <a:schemeClr val="tx1"/>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fld id="{C6CC3D56-96BB-45E4-94D9-DF781FE65A81}" type="slidenum">
              <a:rPr kumimoji="0" lang="en-GB" sz="8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8" name="Line 10"/>
          <p:cNvSpPr>
            <a:spLocks noChangeShapeType="1"/>
          </p:cNvSpPr>
          <p:nvPr userDrawn="1"/>
        </p:nvSpPr>
        <p:spPr bwMode="gray">
          <a:xfrm flipH="1">
            <a:off x="244475" y="6256340"/>
            <a:ext cx="8658225" cy="0"/>
          </a:xfrm>
          <a:prstGeom prst="line">
            <a:avLst/>
          </a:prstGeom>
          <a:noFill/>
          <a:ln w="6350">
            <a:solidFill>
              <a:schemeClr val="accent1"/>
            </a:solidFill>
            <a:round/>
            <a:headEnd/>
            <a:tailEnd/>
          </a:ln>
          <a:effectLst/>
        </p:spPr>
        <p:txBody>
          <a:bodyPr/>
          <a:lstStyle/>
          <a:p>
            <a:pPr>
              <a:defRPr/>
            </a:pPr>
            <a:endParaRPr lang="fr-FR" dirty="0">
              <a:latin typeface="Arial" charset="0"/>
              <a:cs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 Table of Contents -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213" y="1129029"/>
            <a:ext cx="8028000" cy="576000"/>
          </a:xfrm>
        </p:spPr>
        <p:txBody>
          <a:bodyPr anchor="ctr">
            <a:normAutofit/>
          </a:bodyPr>
          <a:lstStyle>
            <a:lvl1pPr algn="ctr">
              <a:defRPr sz="2100" b="0" baseline="0">
                <a:solidFill>
                  <a:schemeClr val="tx1"/>
                </a:solidFill>
              </a:defRPr>
            </a:lvl1pPr>
          </a:lstStyle>
          <a:p>
            <a:r>
              <a:rPr lang="en-US" dirty="0" smtClean="0"/>
              <a:t>CLICK TO EDIT MASTER TITLE STYLE</a:t>
            </a:r>
            <a:endParaRPr lang="en-GB" dirty="0"/>
          </a:p>
        </p:txBody>
      </p:sp>
      <p:sp>
        <p:nvSpPr>
          <p:cNvPr id="30" name="Content Placeholder 2"/>
          <p:cNvSpPr>
            <a:spLocks noGrp="1"/>
          </p:cNvSpPr>
          <p:nvPr>
            <p:ph idx="1" hasCustomPrompt="1"/>
          </p:nvPr>
        </p:nvSpPr>
        <p:spPr>
          <a:xfrm>
            <a:off x="557213" y="1911096"/>
            <a:ext cx="8028000" cy="4035600"/>
          </a:xfrm>
        </p:spPr>
        <p:txBody>
          <a:bodyPr rIns="0" numCol="2" spcCol="216000"/>
          <a:lstStyle>
            <a:lvl1pPr marL="0" indent="0">
              <a:buNone/>
              <a:tabLst>
                <a:tab pos="3924000" algn="r"/>
                <a:tab pos="7920000" algn="r"/>
              </a:tabLst>
              <a:defRPr b="1" cap="all" baseline="0">
                <a:solidFill>
                  <a:schemeClr val="accent1"/>
                </a:solidFill>
              </a:defRPr>
            </a:lvl1pPr>
            <a:lvl2pPr marL="0" indent="0">
              <a:buNone/>
              <a:tabLst>
                <a:tab pos="3924000" algn="r"/>
                <a:tab pos="7920000" algn="r"/>
              </a:tabLst>
              <a:defRPr cap="all" baseline="0"/>
            </a:lvl2pPr>
            <a:lvl3pPr marL="0" indent="0">
              <a:buNone/>
              <a:tabLst>
                <a:tab pos="3924000" algn="r"/>
                <a:tab pos="7920000" algn="r"/>
              </a:tabLst>
              <a:defRPr sz="1000" cap="all" baseline="0"/>
            </a:lvl3pPr>
            <a:lvl4pPr marL="0" indent="0">
              <a:buNone/>
              <a:tabLst>
                <a:tab pos="3924000" algn="r"/>
                <a:tab pos="7920000" algn="r"/>
              </a:tabLst>
              <a:defRPr sz="900" cap="all" baseline="0"/>
            </a:lvl4pPr>
            <a:lvl5pPr marL="0" indent="0">
              <a:buNone/>
              <a:tabLst>
                <a:tab pos="3924000" algn="r"/>
                <a:tab pos="7920000" algn="r"/>
              </a:tabLst>
              <a:defRPr sz="800" cap="all" baseline="0"/>
            </a:lvl5pPr>
          </a:lstStyle>
          <a:p>
            <a:pPr lvl="0"/>
            <a:r>
              <a:rPr lang="en-US" dirty="0" smtClean="0"/>
              <a:t>CLICK TO EDIT MASTER TEXT STYLES	x</a:t>
            </a:r>
          </a:p>
          <a:p>
            <a:pPr lvl="1"/>
            <a:r>
              <a:rPr lang="en-US" dirty="0" smtClean="0"/>
              <a:t>SECOND LEVEL	x</a:t>
            </a:r>
          </a:p>
          <a:p>
            <a:pPr lvl="2"/>
            <a:r>
              <a:rPr lang="en-US" dirty="0" smtClean="0"/>
              <a:t>THIRD LEVEL	x</a:t>
            </a:r>
          </a:p>
          <a:p>
            <a:pPr lvl="3"/>
            <a:r>
              <a:rPr lang="en-US" dirty="0" smtClean="0"/>
              <a:t>FOURTH LEVEL	x</a:t>
            </a:r>
          </a:p>
          <a:p>
            <a:pPr lvl="4"/>
            <a:r>
              <a:rPr lang="en-US" dirty="0" smtClean="0"/>
              <a:t>FIFTH LEVEL	x</a:t>
            </a:r>
            <a:endParaRPr lang="en-GB" dirty="0" smtClean="0"/>
          </a:p>
          <a:p>
            <a:pPr lvl="0"/>
            <a:endParaRPr lang="en-US" dirty="0" smtClean="0"/>
          </a:p>
        </p:txBody>
      </p:sp>
      <p:pic>
        <p:nvPicPr>
          <p:cNvPr id="22" name="Picture 2" descr="G:\_DTP Bureau\Main Administration\Logos\SG logos\Cross Asset Research\SG Cross Asset Research (RGB).jpg"/>
          <p:cNvPicPr>
            <a:picLocks noChangeAspect="1" noChangeArrowheads="1"/>
          </p:cNvPicPr>
          <p:nvPr userDrawn="1"/>
        </p:nvPicPr>
        <p:blipFill>
          <a:blip r:embed="rId2" cstate="print"/>
          <a:srcRect/>
          <a:stretch>
            <a:fillRect/>
          </a:stretch>
        </p:blipFill>
        <p:spPr bwMode="auto">
          <a:xfrm>
            <a:off x="250825" y="6371166"/>
            <a:ext cx="1980000" cy="235620"/>
          </a:xfrm>
          <a:prstGeom prst="rect">
            <a:avLst/>
          </a:prstGeom>
          <a:noFill/>
        </p:spPr>
      </p:pic>
      <p:sp>
        <p:nvSpPr>
          <p:cNvPr id="32" name="Slide Number Placeholder 5"/>
          <p:cNvSpPr txBox="1">
            <a:spLocks/>
          </p:cNvSpPr>
          <p:nvPr userDrawn="1"/>
        </p:nvSpPr>
        <p:spPr>
          <a:xfrm>
            <a:off x="8658638" y="6507984"/>
            <a:ext cx="252000" cy="216000"/>
          </a:xfrm>
          <a:prstGeom prst="rect">
            <a:avLst/>
          </a:prstGeom>
        </p:spPr>
        <p:txBody>
          <a:bodyPr vert="horz" lIns="0" tIns="0" rIns="0" bIns="0" rtlCol="0" anchor="t"/>
          <a:lstStyle>
            <a:lvl1pPr algn="r">
              <a:defRPr sz="800" b="1">
                <a:solidFill>
                  <a:schemeClr val="tx1"/>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fld id="{C6CC3D56-96BB-45E4-94D9-DF781FE65A81}" type="slidenum">
              <a:rPr kumimoji="0" lang="en-GB" sz="8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8" name="Line 10"/>
          <p:cNvSpPr>
            <a:spLocks noChangeShapeType="1"/>
          </p:cNvSpPr>
          <p:nvPr userDrawn="1"/>
        </p:nvSpPr>
        <p:spPr bwMode="gray">
          <a:xfrm flipH="1">
            <a:off x="244475" y="6256340"/>
            <a:ext cx="8658225" cy="0"/>
          </a:xfrm>
          <a:prstGeom prst="line">
            <a:avLst/>
          </a:prstGeom>
          <a:noFill/>
          <a:ln w="6350">
            <a:solidFill>
              <a:schemeClr val="accent1"/>
            </a:solidFill>
            <a:round/>
            <a:headEnd/>
            <a:tailEnd/>
          </a:ln>
          <a:effectLst/>
        </p:spPr>
        <p:txBody>
          <a:bodyPr/>
          <a:lstStyle/>
          <a:p>
            <a:pPr>
              <a:defRPr/>
            </a:pPr>
            <a:endParaRPr lang="fr-FR" dirty="0">
              <a:latin typeface="Arial" charset="0"/>
              <a:cs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 Section 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7213" y="2215007"/>
            <a:ext cx="8029574" cy="1249200"/>
          </a:xfrm>
        </p:spPr>
        <p:txBody>
          <a:bodyPr>
            <a:noAutofit/>
          </a:bodyPr>
          <a:lstStyle>
            <a:lvl1pPr algn="ctr" defTabSz="914400" rtl="0" eaLnBrk="1" fontAlgn="base" latinLnBrk="0" hangingPunct="1">
              <a:lnSpc>
                <a:spcPct val="90000"/>
              </a:lnSpc>
              <a:spcBef>
                <a:spcPct val="0"/>
              </a:spcBef>
              <a:spcAft>
                <a:spcPct val="0"/>
              </a:spcAft>
              <a:buNone/>
              <a:defRPr lang="en-GB" sz="3000" b="0" kern="1200" cap="all" baseline="0" noProof="0" dirty="0" smtClean="0">
                <a:solidFill>
                  <a:schemeClr val="tx1"/>
                </a:solidFill>
                <a:latin typeface="Arial" pitchFamily="34" charset="0"/>
                <a:ea typeface="+mj-ea"/>
                <a:cs typeface="Arial" pitchFamily="34" charset="0"/>
              </a:defRPr>
            </a:lvl1pPr>
          </a:lstStyle>
          <a:p>
            <a:r>
              <a:rPr lang="en-US" dirty="0" smtClean="0"/>
              <a:t>Click to edit divider title style</a:t>
            </a:r>
            <a:endParaRPr lang="en-GB" dirty="0"/>
          </a:p>
        </p:txBody>
      </p:sp>
      <p:sp>
        <p:nvSpPr>
          <p:cNvPr id="3" name="Subtitle 2"/>
          <p:cNvSpPr>
            <a:spLocks noGrp="1"/>
          </p:cNvSpPr>
          <p:nvPr>
            <p:ph type="subTitle" idx="1" hasCustomPrompt="1"/>
          </p:nvPr>
        </p:nvSpPr>
        <p:spPr>
          <a:xfrm>
            <a:off x="557213" y="3592449"/>
            <a:ext cx="8029574" cy="324000"/>
          </a:xfrm>
        </p:spPr>
        <p:txBody>
          <a:bodyPr>
            <a:noAutofit/>
          </a:bodyPr>
          <a:lstStyle>
            <a:lvl1pPr marL="0" indent="0" algn="ctr" defTabSz="914400" rtl="0" eaLnBrk="1" latinLnBrk="0" hangingPunct="1">
              <a:spcBef>
                <a:spcPts val="900"/>
              </a:spcBef>
              <a:buClr>
                <a:schemeClr val="tx2"/>
              </a:buClr>
              <a:buSzPct val="90000"/>
              <a:buFont typeface="Wingdings" pitchFamily="2" charset="2"/>
              <a:buNone/>
              <a:defRPr lang="en-GB" sz="1800" b="0" kern="1200" cap="none" baseline="0" dirty="0" smtClean="0">
                <a:solidFill>
                  <a:schemeClr val="accent1"/>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lang="en-GB" dirty="0"/>
          </a:p>
        </p:txBody>
      </p:sp>
      <p:pic>
        <p:nvPicPr>
          <p:cNvPr id="29" name="Picture 2" descr="G:\_DTP Bureau\Main Administration\Logos\SG logos\Cross Asset Research\SG Cross Asset Research (RGB).jpg"/>
          <p:cNvPicPr>
            <a:picLocks noChangeAspect="1" noChangeArrowheads="1"/>
          </p:cNvPicPr>
          <p:nvPr userDrawn="1"/>
        </p:nvPicPr>
        <p:blipFill>
          <a:blip r:embed="rId2" cstate="print"/>
          <a:srcRect/>
          <a:stretch>
            <a:fillRect/>
          </a:stretch>
        </p:blipFill>
        <p:spPr bwMode="auto">
          <a:xfrm>
            <a:off x="250825" y="6371166"/>
            <a:ext cx="1980000" cy="235620"/>
          </a:xfrm>
          <a:prstGeom prst="rect">
            <a:avLst/>
          </a:prstGeom>
          <a:noFill/>
        </p:spPr>
      </p:pic>
      <p:sp>
        <p:nvSpPr>
          <p:cNvPr id="15" name="Line 10"/>
          <p:cNvSpPr>
            <a:spLocks noChangeShapeType="1"/>
          </p:cNvSpPr>
          <p:nvPr userDrawn="1"/>
        </p:nvSpPr>
        <p:spPr bwMode="gray">
          <a:xfrm flipH="1">
            <a:off x="244475" y="6256340"/>
            <a:ext cx="8658225" cy="0"/>
          </a:xfrm>
          <a:prstGeom prst="line">
            <a:avLst/>
          </a:prstGeom>
          <a:noFill/>
          <a:ln w="6350">
            <a:solidFill>
              <a:schemeClr val="accent1"/>
            </a:solidFill>
            <a:round/>
            <a:headEnd/>
            <a:tailEnd/>
          </a:ln>
          <a:effectLst/>
        </p:spPr>
        <p:txBody>
          <a:bodyPr/>
          <a:lstStyle/>
          <a:p>
            <a:pPr>
              <a:defRPr/>
            </a:pPr>
            <a:endParaRPr lang="fr-FR" dirty="0">
              <a:latin typeface="Arial" charset="0"/>
              <a:cs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Bas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212" y="180975"/>
            <a:ext cx="8029575" cy="514349"/>
          </a:xfrm>
        </p:spPr>
        <p:txBody>
          <a:bodyPr>
            <a:normAutofit/>
          </a:bodyPr>
          <a:lstStyle>
            <a:lvl1pPr>
              <a:lnSpc>
                <a:spcPct val="100000"/>
              </a:lnSpc>
              <a:defRPr sz="1600">
                <a:solidFill>
                  <a:schemeClr val="accent1"/>
                </a:solidFill>
              </a:defRPr>
            </a:lvl1pPr>
          </a:lstStyle>
          <a:p>
            <a:r>
              <a:rPr lang="en-US" dirty="0" smtClean="0"/>
              <a:t>CLICK TO ADD TITLE</a:t>
            </a:r>
            <a:endParaRPr lang="en-GB" dirty="0"/>
          </a:p>
        </p:txBody>
      </p:sp>
      <p:sp>
        <p:nvSpPr>
          <p:cNvPr id="3" name="Content Placeholder 2"/>
          <p:cNvSpPr>
            <a:spLocks noGrp="1"/>
          </p:cNvSpPr>
          <p:nvPr>
            <p:ph idx="1" hasCustomPrompt="1"/>
          </p:nvPr>
        </p:nvSpPr>
        <p:spPr>
          <a:xfrm>
            <a:off x="557213" y="1050924"/>
            <a:ext cx="8028000" cy="4896000"/>
          </a:xfrm>
        </p:spPr>
        <p:txBody>
          <a:bodyPr/>
          <a:lstStyle>
            <a:lvl1pPr>
              <a:defRPr baseline="0"/>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 Placeholder 6"/>
          <p:cNvSpPr>
            <a:spLocks noGrp="1"/>
          </p:cNvSpPr>
          <p:nvPr>
            <p:ph type="body" sz="quarter" idx="10" hasCustomPrompt="1"/>
          </p:nvPr>
        </p:nvSpPr>
        <p:spPr>
          <a:xfrm>
            <a:off x="557213" y="5989638"/>
            <a:ext cx="8028000" cy="236537"/>
          </a:xfrm>
        </p:spPr>
        <p:txBody>
          <a:bodyPr anchor="b">
            <a:normAutofit/>
          </a:bodyPr>
          <a:lstStyle>
            <a:lvl1pPr marL="0" indent="0">
              <a:buNone/>
              <a:defRPr sz="700" b="0" i="1"/>
            </a:lvl1pPr>
          </a:lstStyle>
          <a:p>
            <a:pPr lvl="0"/>
            <a:r>
              <a:rPr lang="en-US" dirty="0" smtClean="0"/>
              <a:t>Source: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smtClean="0"/>
              <a:t>CLICK TO ADD TITLE</a:t>
            </a:r>
            <a:endParaRPr lang="en-GB" dirty="0"/>
          </a:p>
        </p:txBody>
      </p:sp>
      <p:sp>
        <p:nvSpPr>
          <p:cNvPr id="3" name="Content Placeholder 2"/>
          <p:cNvSpPr>
            <a:spLocks noGrp="1"/>
          </p:cNvSpPr>
          <p:nvPr>
            <p:ph idx="1" hasCustomPrompt="1"/>
          </p:nvPr>
        </p:nvSpPr>
        <p:spPr>
          <a:xfrm>
            <a:off x="557213" y="1050924"/>
            <a:ext cx="3942000" cy="4896000"/>
          </a:xfrm>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Content Placeholder 2"/>
          <p:cNvSpPr>
            <a:spLocks noGrp="1"/>
          </p:cNvSpPr>
          <p:nvPr>
            <p:ph idx="14" hasCustomPrompt="1"/>
          </p:nvPr>
        </p:nvSpPr>
        <p:spPr>
          <a:xfrm>
            <a:off x="4643213" y="1050924"/>
            <a:ext cx="3942000" cy="4896000"/>
          </a:xfrm>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6"/>
          <p:cNvSpPr>
            <a:spLocks noGrp="1"/>
          </p:cNvSpPr>
          <p:nvPr>
            <p:ph type="body" sz="quarter" idx="10" hasCustomPrompt="1"/>
          </p:nvPr>
        </p:nvSpPr>
        <p:spPr>
          <a:xfrm>
            <a:off x="557213" y="5989638"/>
            <a:ext cx="8028000" cy="236537"/>
          </a:xfrm>
        </p:spPr>
        <p:txBody>
          <a:bodyPr anchor="b">
            <a:normAutofit/>
          </a:bodyPr>
          <a:lstStyle>
            <a:lvl1pPr marL="0" indent="0">
              <a:buNone/>
              <a:defRPr sz="700" b="0" i="1"/>
            </a:lvl1pPr>
          </a:lstStyle>
          <a:p>
            <a:pPr lvl="0"/>
            <a:r>
              <a:rPr lang="en-US" dirty="0" smtClean="0"/>
              <a:t>Source:</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4 Quart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smtClean="0"/>
              <a:t>CLICK TO ADD TITLE</a:t>
            </a:r>
            <a:endParaRPr lang="en-GB" dirty="0"/>
          </a:p>
        </p:txBody>
      </p:sp>
      <p:sp>
        <p:nvSpPr>
          <p:cNvPr id="3" name="Content Placeholder 2"/>
          <p:cNvSpPr>
            <a:spLocks noGrp="1"/>
          </p:cNvSpPr>
          <p:nvPr>
            <p:ph idx="1" hasCustomPrompt="1"/>
          </p:nvPr>
        </p:nvSpPr>
        <p:spPr>
          <a:xfrm>
            <a:off x="557213" y="1050924"/>
            <a:ext cx="3942000" cy="2376000"/>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Content Placeholder 2"/>
          <p:cNvSpPr>
            <a:spLocks noGrp="1"/>
          </p:cNvSpPr>
          <p:nvPr>
            <p:ph idx="14" hasCustomPrompt="1"/>
          </p:nvPr>
        </p:nvSpPr>
        <p:spPr>
          <a:xfrm>
            <a:off x="4643213" y="1050924"/>
            <a:ext cx="3942000" cy="2376000"/>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ontent Placeholder 2"/>
          <p:cNvSpPr>
            <a:spLocks noGrp="1"/>
          </p:cNvSpPr>
          <p:nvPr>
            <p:ph idx="15" hasCustomPrompt="1"/>
          </p:nvPr>
        </p:nvSpPr>
        <p:spPr>
          <a:xfrm>
            <a:off x="557213" y="3570924"/>
            <a:ext cx="3942000" cy="2376000"/>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Content Placeholder 2"/>
          <p:cNvSpPr>
            <a:spLocks noGrp="1"/>
          </p:cNvSpPr>
          <p:nvPr>
            <p:ph idx="16" hasCustomPrompt="1"/>
          </p:nvPr>
        </p:nvSpPr>
        <p:spPr>
          <a:xfrm>
            <a:off x="4643213" y="3570924"/>
            <a:ext cx="3942000" cy="2376000"/>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6"/>
          <p:cNvSpPr>
            <a:spLocks noGrp="1"/>
          </p:cNvSpPr>
          <p:nvPr>
            <p:ph type="body" sz="quarter" idx="10" hasCustomPrompt="1"/>
          </p:nvPr>
        </p:nvSpPr>
        <p:spPr>
          <a:xfrm>
            <a:off x="557213" y="5989638"/>
            <a:ext cx="8028000" cy="236537"/>
          </a:xfrm>
        </p:spPr>
        <p:txBody>
          <a:bodyPr anchor="b">
            <a:normAutofit/>
          </a:bodyPr>
          <a:lstStyle>
            <a:lvl1pPr marL="0" indent="0">
              <a:buNone/>
              <a:defRPr sz="700" b="0" i="1"/>
            </a:lvl1pPr>
          </a:lstStyle>
          <a:p>
            <a:pPr lvl="0"/>
            <a:r>
              <a:rPr lang="en-US" dirty="0" smtClean="0"/>
              <a:t>Source:</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2 Row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smtClean="0"/>
              <a:t>CLICK TO ADD TITLE</a:t>
            </a:r>
            <a:endParaRPr lang="en-GB" dirty="0"/>
          </a:p>
        </p:txBody>
      </p:sp>
      <p:sp>
        <p:nvSpPr>
          <p:cNvPr id="3" name="Content Placeholder 2"/>
          <p:cNvSpPr>
            <a:spLocks noGrp="1"/>
          </p:cNvSpPr>
          <p:nvPr>
            <p:ph idx="1" hasCustomPrompt="1"/>
          </p:nvPr>
        </p:nvSpPr>
        <p:spPr>
          <a:xfrm>
            <a:off x="557213" y="1050924"/>
            <a:ext cx="8028000" cy="2376000"/>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Content Placeholder 2"/>
          <p:cNvSpPr>
            <a:spLocks noGrp="1"/>
          </p:cNvSpPr>
          <p:nvPr>
            <p:ph idx="14" hasCustomPrompt="1"/>
          </p:nvPr>
        </p:nvSpPr>
        <p:spPr>
          <a:xfrm>
            <a:off x="557213" y="3570924"/>
            <a:ext cx="8028000" cy="2376000"/>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6"/>
          <p:cNvSpPr>
            <a:spLocks noGrp="1"/>
          </p:cNvSpPr>
          <p:nvPr>
            <p:ph type="body" sz="quarter" idx="10" hasCustomPrompt="1"/>
          </p:nvPr>
        </p:nvSpPr>
        <p:spPr>
          <a:xfrm>
            <a:off x="557213" y="5989638"/>
            <a:ext cx="8028000" cy="236537"/>
          </a:xfrm>
        </p:spPr>
        <p:txBody>
          <a:bodyPr anchor="b">
            <a:normAutofit/>
          </a:bodyPr>
          <a:lstStyle>
            <a:lvl1pPr marL="0" indent="0">
              <a:buNone/>
              <a:defRPr sz="700" b="0" i="1"/>
            </a:lvl1pPr>
          </a:lstStyle>
          <a:p>
            <a:pPr lvl="0"/>
            <a:r>
              <a:rPr lang="en-US" dirty="0" smtClean="0"/>
              <a:t>Source:</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2" y="260348"/>
            <a:ext cx="8029575" cy="387351"/>
          </a:xfrm>
          <a:prstGeom prst="rect">
            <a:avLst/>
          </a:prstGeom>
        </p:spPr>
        <p:txBody>
          <a:bodyPr vert="horz" lIns="0" tIns="0" rIns="72000" bIns="0" rtlCol="0" anchor="b">
            <a:normAutofit/>
          </a:bodyPr>
          <a:lstStyle/>
          <a:p>
            <a:r>
              <a:rPr lang="en-US" dirty="0" smtClean="0"/>
              <a:t>CLICK TO ADD TITLE</a:t>
            </a:r>
            <a:endParaRPr lang="en-GB" dirty="0"/>
          </a:p>
        </p:txBody>
      </p:sp>
      <p:sp>
        <p:nvSpPr>
          <p:cNvPr id="3" name="Text Placeholder 2"/>
          <p:cNvSpPr>
            <a:spLocks noGrp="1"/>
          </p:cNvSpPr>
          <p:nvPr>
            <p:ph type="body" idx="1"/>
          </p:nvPr>
        </p:nvSpPr>
        <p:spPr>
          <a:xfrm>
            <a:off x="557213" y="1050924"/>
            <a:ext cx="8028000" cy="4896000"/>
          </a:xfrm>
          <a:prstGeom prst="rect">
            <a:avLst/>
          </a:prstGeom>
        </p:spPr>
        <p:txBody>
          <a:bodyPr vert="horz" lIns="0" tIns="0" rIns="72000" bIns="0" rtlCol="0">
            <a:normAutofit/>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p:nvSpPr>
        <p:spPr bwMode="gray">
          <a:xfrm flipH="1">
            <a:off x="244475" y="765175"/>
            <a:ext cx="8658225" cy="0"/>
          </a:xfrm>
          <a:prstGeom prst="line">
            <a:avLst/>
          </a:prstGeom>
          <a:noFill/>
          <a:ln w="6350">
            <a:solidFill>
              <a:schemeClr val="accent1"/>
            </a:solidFill>
            <a:round/>
            <a:headEnd/>
            <a:tailEnd/>
          </a:ln>
          <a:effectLst/>
        </p:spPr>
        <p:txBody>
          <a:bodyPr/>
          <a:lstStyle/>
          <a:p>
            <a:pPr>
              <a:defRPr/>
            </a:pPr>
            <a:endParaRPr lang="fr-FR" dirty="0">
              <a:latin typeface="Arial" charset="0"/>
              <a:cs typeface="Arial" charset="0"/>
            </a:endParaRPr>
          </a:p>
        </p:txBody>
      </p:sp>
      <p:pic>
        <p:nvPicPr>
          <p:cNvPr id="1026" name="Picture 2" descr="G:\_DTP Bureau\Main Administration\Logos\SG logos\Cross Asset Research\SG Cross Asset Research (RGB).jpg"/>
          <p:cNvPicPr>
            <a:picLocks noChangeAspect="1" noChangeArrowheads="1"/>
          </p:cNvPicPr>
          <p:nvPr/>
        </p:nvPicPr>
        <p:blipFill>
          <a:blip r:embed="rId15" cstate="print"/>
          <a:srcRect/>
          <a:stretch>
            <a:fillRect/>
          </a:stretch>
        </p:blipFill>
        <p:spPr bwMode="auto">
          <a:xfrm>
            <a:off x="250825" y="6371166"/>
            <a:ext cx="1980000" cy="235620"/>
          </a:xfrm>
          <a:prstGeom prst="rect">
            <a:avLst/>
          </a:prstGeom>
          <a:noFill/>
        </p:spPr>
      </p:pic>
      <p:cxnSp>
        <p:nvCxnSpPr>
          <p:cNvPr id="23" name="Straight Connector 22"/>
          <p:cNvCxnSpPr/>
          <p:nvPr/>
        </p:nvCxnSpPr>
        <p:spPr>
          <a:xfrm>
            <a:off x="8688388" y="6524654"/>
            <a:ext cx="0" cy="8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Slide Number Placeholder 5"/>
          <p:cNvSpPr txBox="1">
            <a:spLocks/>
          </p:cNvSpPr>
          <p:nvPr/>
        </p:nvSpPr>
        <p:spPr>
          <a:xfrm>
            <a:off x="8658638" y="6507984"/>
            <a:ext cx="252000" cy="216000"/>
          </a:xfrm>
          <a:prstGeom prst="rect">
            <a:avLst/>
          </a:prstGeom>
        </p:spPr>
        <p:txBody>
          <a:bodyPr vert="horz" lIns="0" tIns="0" rIns="0" bIns="0" rtlCol="0" anchor="t"/>
          <a:lstStyle>
            <a:lvl1pPr algn="r">
              <a:defRPr sz="800" b="1">
                <a:solidFill>
                  <a:schemeClr val="tx1"/>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fld id="{C6CC3D56-96BB-45E4-94D9-DF781FE65A81}" type="slidenum">
              <a:rPr kumimoji="0" lang="en-GB" sz="8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28" name="Date Placeholder 3"/>
          <p:cNvSpPr txBox="1">
            <a:spLocks/>
          </p:cNvSpPr>
          <p:nvPr/>
        </p:nvSpPr>
        <p:spPr>
          <a:xfrm>
            <a:off x="6772388" y="6507984"/>
            <a:ext cx="1814400" cy="216000"/>
          </a:xfrm>
          <a:prstGeom prst="rect">
            <a:avLst/>
          </a:prstGeom>
        </p:spPr>
        <p:txBody>
          <a:bodyPr vert="horz" lIns="0" tIns="0" rIns="0" bIns="0" rtlCol="0" anchor="t"/>
          <a:lstStyle>
            <a:lvl1pPr algn="r">
              <a:defRPr sz="800">
                <a:solidFill>
                  <a:schemeClr val="tx1"/>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May 2013</a:t>
            </a:r>
            <a:endParaRPr kumimoji="0" lang="en-GB" sz="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8" name="Line 10"/>
          <p:cNvSpPr>
            <a:spLocks noChangeShapeType="1"/>
          </p:cNvSpPr>
          <p:nvPr/>
        </p:nvSpPr>
        <p:spPr bwMode="gray">
          <a:xfrm flipH="1">
            <a:off x="244475" y="6256340"/>
            <a:ext cx="8658225" cy="0"/>
          </a:xfrm>
          <a:prstGeom prst="line">
            <a:avLst/>
          </a:prstGeom>
          <a:noFill/>
          <a:ln w="6350">
            <a:solidFill>
              <a:srgbClr val="23558C"/>
            </a:solidFill>
            <a:round/>
            <a:headEnd/>
            <a:tailEnd/>
          </a:ln>
          <a:effectLst/>
        </p:spPr>
        <p:txBody>
          <a:bodyPr/>
          <a:lstStyle/>
          <a:p>
            <a:pPr>
              <a:defRPr/>
            </a:pPr>
            <a:endParaRPr lang="fr-FR" dirty="0">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6" r:id="rId7"/>
    <p:sldLayoutId id="2147483838" r:id="rId8"/>
    <p:sldLayoutId id="2147483840" r:id="rId9"/>
    <p:sldLayoutId id="2147483842" r:id="rId10"/>
    <p:sldLayoutId id="2147483843" r:id="rId11"/>
    <p:sldLayoutId id="2147483846" r:id="rId12"/>
    <p:sldLayoutId id="2147483847" r:id="rId13"/>
  </p:sldLayoutIdLst>
  <p:hf sldNum="0" hdr="0" ftr="0" dt="0"/>
  <p:txStyles>
    <p:titleStyle>
      <a:lvl1pPr algn="l" defTabSz="914400" rtl="0" eaLnBrk="1" fontAlgn="base" latinLnBrk="0" hangingPunct="1">
        <a:lnSpc>
          <a:spcPct val="100000"/>
        </a:lnSpc>
        <a:spcBef>
          <a:spcPct val="0"/>
        </a:spcBef>
        <a:spcAft>
          <a:spcPct val="0"/>
        </a:spcAft>
        <a:buNone/>
        <a:defRPr lang="en-GB" sz="1800" b="1" kern="1200" cap="all" baseline="0" noProof="0" dirty="0" smtClean="0">
          <a:solidFill>
            <a:schemeClr val="accent1"/>
          </a:solidFill>
          <a:latin typeface="Arial" pitchFamily="34" charset="0"/>
          <a:ea typeface="+mj-ea"/>
          <a:cs typeface="Arial" pitchFamily="34" charset="0"/>
        </a:defRPr>
      </a:lvl1pPr>
    </p:titleStyle>
    <p:bodyStyle>
      <a:lvl1pPr marL="182563" indent="-182563" algn="l" defTabSz="914400" rtl="0" eaLnBrk="1" latinLnBrk="0" hangingPunct="1">
        <a:spcBef>
          <a:spcPts val="900"/>
        </a:spcBef>
        <a:buClr>
          <a:schemeClr val="accent1"/>
        </a:buClr>
        <a:buSzPct val="90000"/>
        <a:buFont typeface="Wingdings" pitchFamily="2" charset="2"/>
        <a:buChar char="n"/>
        <a:defRPr sz="1400" b="1" kern="1200">
          <a:solidFill>
            <a:schemeClr val="tx1"/>
          </a:solidFill>
          <a:latin typeface="Arial" pitchFamily="34" charset="0"/>
          <a:ea typeface="+mn-ea"/>
          <a:cs typeface="Arial" pitchFamily="34" charset="0"/>
        </a:defRPr>
      </a:lvl1pPr>
      <a:lvl2pPr marL="357188" indent="-174625" algn="l" defTabSz="914400" rtl="0" eaLnBrk="1" latinLnBrk="0" hangingPunct="1">
        <a:spcBef>
          <a:spcPts val="600"/>
        </a:spcBef>
        <a:buClr>
          <a:schemeClr val="accent1"/>
        </a:buClr>
        <a:buFont typeface="Arial" pitchFamily="34" charset="0"/>
        <a:buChar char="●"/>
        <a:defRPr sz="1200" kern="1200">
          <a:solidFill>
            <a:schemeClr val="tx1"/>
          </a:solidFill>
          <a:latin typeface="Arial" pitchFamily="34" charset="0"/>
          <a:ea typeface="+mn-ea"/>
          <a:cs typeface="Arial" pitchFamily="34" charset="0"/>
        </a:defRPr>
      </a:lvl2pPr>
      <a:lvl3pPr marL="539750" indent="-182563" algn="l" defTabSz="914400" rtl="0" eaLnBrk="1" latinLnBrk="0" hangingPunct="1">
        <a:spcBef>
          <a:spcPts val="600"/>
        </a:spcBef>
        <a:buClr>
          <a:schemeClr val="accent1"/>
        </a:buClr>
        <a:buFont typeface="Webdings" pitchFamily="18" charset="2"/>
        <a:buChar char="4"/>
        <a:defRPr sz="1200" kern="1200">
          <a:solidFill>
            <a:schemeClr val="tx1"/>
          </a:solidFill>
          <a:latin typeface="Arial" pitchFamily="34" charset="0"/>
          <a:ea typeface="+mn-ea"/>
          <a:cs typeface="Arial" pitchFamily="34" charset="0"/>
        </a:defRPr>
      </a:lvl3pPr>
      <a:lvl4pPr marL="712788" indent="-173038" algn="l" defTabSz="914400" rtl="0" eaLnBrk="1" latinLnBrk="0" hangingPunct="1">
        <a:spcBef>
          <a:spcPts val="600"/>
        </a:spcBef>
        <a:buClr>
          <a:schemeClr val="accent1"/>
        </a:buClr>
        <a:buFont typeface="Arial" pitchFamily="34" charset="0"/>
        <a:buChar char="–"/>
        <a:defRPr sz="1200" kern="1200">
          <a:solidFill>
            <a:schemeClr val="tx1"/>
          </a:solidFill>
          <a:latin typeface="Arial" pitchFamily="34" charset="0"/>
          <a:ea typeface="+mn-ea"/>
          <a:cs typeface="Arial" pitchFamily="34" charset="0"/>
        </a:defRPr>
      </a:lvl4pPr>
      <a:lvl5pPr marL="895350" indent="-182563" algn="l" defTabSz="914400" rtl="0" eaLnBrk="1" latinLnBrk="0" hangingPunct="1">
        <a:spcBef>
          <a:spcPts val="600"/>
        </a:spcBef>
        <a:buClr>
          <a:schemeClr val="accent1"/>
        </a:buClr>
        <a:buFont typeface="Wingdings" pitchFamily="2" charset="2"/>
        <a:buChar char="w"/>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54732" y="1256374"/>
            <a:ext cx="5151218" cy="2210725"/>
          </a:xfrm>
        </p:spPr>
        <p:txBody>
          <a:bodyPr/>
          <a:lstStyle/>
          <a:p>
            <a:r>
              <a:rPr lang="en-US" sz="2000" b="1" dirty="0" smtClean="0"/>
              <a:t/>
            </a:r>
            <a:br>
              <a:rPr lang="en-US" sz="2000" b="1" dirty="0" smtClean="0"/>
            </a:br>
            <a:r>
              <a:rPr lang="en-US" sz="2000" b="1" dirty="0" smtClean="0"/>
              <a:t>BASE METALS OUTLOOK</a:t>
            </a:r>
            <a:br>
              <a:rPr lang="en-US" sz="2000" b="1" dirty="0" smtClean="0"/>
            </a:br>
            <a:r>
              <a:rPr lang="en-US" sz="2000" b="1" dirty="0" smtClean="0"/>
              <a:t/>
            </a:r>
            <a:br>
              <a:rPr lang="en-US" sz="2000" b="1" dirty="0" smtClean="0"/>
            </a:br>
            <a:r>
              <a:rPr lang="en-US" sz="2000" b="1" cap="none" dirty="0"/>
              <a:t>O</a:t>
            </a:r>
            <a:r>
              <a:rPr lang="en-US" sz="2000" b="1" cap="none" dirty="0" smtClean="0"/>
              <a:t>ffering a different</a:t>
            </a:r>
            <a:br>
              <a:rPr lang="en-US" sz="2000" b="1" cap="none" dirty="0" smtClean="0"/>
            </a:br>
            <a:r>
              <a:rPr lang="en-US" sz="2000" b="1" cap="none" dirty="0" smtClean="0"/>
              <a:t>perspective to the end of QE</a:t>
            </a:r>
            <a:endParaRPr lang="en-GB" sz="2000" b="1" cap="none" dirty="0">
              <a:solidFill>
                <a:schemeClr val="accent1"/>
              </a:solidFill>
            </a:endParaRPr>
          </a:p>
        </p:txBody>
      </p:sp>
      <p:sp>
        <p:nvSpPr>
          <p:cNvPr id="10" name="Text Placeholder 6"/>
          <p:cNvSpPr txBox="1">
            <a:spLocks/>
          </p:cNvSpPr>
          <p:nvPr/>
        </p:nvSpPr>
        <p:spPr>
          <a:xfrm>
            <a:off x="2267744" y="258432"/>
            <a:ext cx="2232248" cy="144000"/>
          </a:xfrm>
          <a:prstGeom prst="rect">
            <a:avLst/>
          </a:prstGeom>
          <a:ln>
            <a:noFill/>
            <a:prstDash val="dash"/>
          </a:ln>
        </p:spPr>
        <p:txBody>
          <a:bodyPr vert="horz" lIns="72000" tIns="0" rIns="72000" bIns="0" rtlCol="0" anchor="ctr">
            <a:noAutofit/>
          </a:bodyPr>
          <a:lstStyle/>
          <a:p>
            <a:pPr marL="0" marR="0" lvl="0" indent="0" algn="r" defTabSz="914400" rtl="0" eaLnBrk="1" fontAlgn="auto" latinLnBrk="0" hangingPunct="1">
              <a:lnSpc>
                <a:spcPct val="100000"/>
              </a:lnSpc>
              <a:spcBef>
                <a:spcPts val="900"/>
              </a:spcBef>
              <a:spcAft>
                <a:spcPts val="0"/>
              </a:spcAft>
              <a:buClr>
                <a:schemeClr val="tx2"/>
              </a:buClr>
              <a:buSzPct val="90000"/>
              <a:buFont typeface="Wingdings" pitchFamily="2" charset="2"/>
              <a:buNone/>
              <a:tabLst/>
              <a:defRPr/>
            </a:pPr>
            <a:endParaRPr kumimoji="0" lang="en-GB" sz="110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1" name="Date Placeholder 10"/>
          <p:cNvSpPr>
            <a:spLocks noGrp="1"/>
          </p:cNvSpPr>
          <p:nvPr>
            <p:ph type="dt" sz="half" idx="10"/>
          </p:nvPr>
        </p:nvSpPr>
        <p:spPr/>
        <p:txBody>
          <a:bodyPr/>
          <a:lstStyle/>
          <a:p>
            <a:pPr lvl="0">
              <a:defRPr/>
            </a:pPr>
            <a:r>
              <a:rPr lang="en-GB" dirty="0" smtClean="0">
                <a:latin typeface="Arial" pitchFamily="34" charset="0"/>
                <a:cs typeface="Arial" pitchFamily="34" charset="0"/>
              </a:rPr>
              <a:t>May 2013</a:t>
            </a:r>
            <a:endParaRPr lang="en-GB" dirty="0">
              <a:latin typeface="Arial" pitchFamily="34" charset="0"/>
              <a:cs typeface="Arial" pitchFamily="34" charset="0"/>
            </a:endParaRPr>
          </a:p>
        </p:txBody>
      </p:sp>
      <p:sp>
        <p:nvSpPr>
          <p:cNvPr id="9" name="Rectangle 13"/>
          <p:cNvSpPr>
            <a:spLocks noChangeArrowheads="1"/>
          </p:cNvSpPr>
          <p:nvPr/>
        </p:nvSpPr>
        <p:spPr bwMode="auto">
          <a:xfrm>
            <a:off x="4124325" y="4100441"/>
            <a:ext cx="4827156" cy="964367"/>
          </a:xfrm>
          <a:prstGeom prst="rect">
            <a:avLst/>
          </a:prstGeom>
          <a:noFill/>
          <a:ln w="6350" algn="ctr">
            <a:noFill/>
            <a:miter lim="800000"/>
            <a:headEnd/>
            <a:tailEnd/>
          </a:ln>
        </p:spPr>
        <p:txBody>
          <a:bodyPr wrap="square" lIns="0" rIns="0" anchor="ctr">
            <a:spAutoFit/>
          </a:bodyPr>
          <a:lstStyle/>
          <a:p>
            <a:pPr algn="ctr" eaLnBrk="0" hangingPunct="0">
              <a:spcAft>
                <a:spcPts val="200"/>
              </a:spcAft>
              <a:tabLst>
                <a:tab pos="1792288" algn="l"/>
              </a:tabLst>
            </a:pPr>
            <a:r>
              <a:rPr lang="en-US" sz="1000" b="1" dirty="0" smtClean="0">
                <a:latin typeface="Arial" charset="0"/>
              </a:rPr>
              <a:t>     Mark Keenan, Commodity Research &amp; Strategy</a:t>
            </a:r>
          </a:p>
          <a:p>
            <a:pPr algn="ctr" eaLnBrk="0" hangingPunct="0">
              <a:spcAft>
                <a:spcPts val="200"/>
              </a:spcAft>
              <a:tabLst>
                <a:tab pos="1792288" algn="l"/>
              </a:tabLst>
            </a:pPr>
            <a:endParaRPr lang="en-US" sz="1000" b="1" dirty="0" smtClean="0">
              <a:latin typeface="Arial" charset="0"/>
            </a:endParaRPr>
          </a:p>
          <a:p>
            <a:pPr eaLnBrk="0" hangingPunct="0">
              <a:spcAft>
                <a:spcPts val="200"/>
              </a:spcAft>
              <a:tabLst>
                <a:tab pos="1792288" algn="l"/>
              </a:tabLst>
            </a:pPr>
            <a:r>
              <a:rPr lang="en-US" sz="1000" dirty="0" smtClean="0">
                <a:latin typeface="Arial" charset="0"/>
              </a:rPr>
              <a:t>		Phone: +65 6326 7851</a:t>
            </a:r>
          </a:p>
          <a:p>
            <a:pPr eaLnBrk="0" hangingPunct="0">
              <a:spcAft>
                <a:spcPts val="200"/>
              </a:spcAft>
              <a:tabLst>
                <a:tab pos="1792288" algn="l"/>
              </a:tabLst>
            </a:pPr>
            <a:endParaRPr lang="en-US" sz="1000" dirty="0" smtClean="0">
              <a:latin typeface="Arial" charset="0"/>
            </a:endParaRPr>
          </a:p>
          <a:p>
            <a:pPr eaLnBrk="0" hangingPunct="0">
              <a:spcAft>
                <a:spcPts val="200"/>
              </a:spcAft>
              <a:tabLst>
                <a:tab pos="1792288" algn="l"/>
              </a:tabLst>
            </a:pPr>
            <a:r>
              <a:rPr lang="en-US" sz="1000" dirty="0" smtClean="0">
                <a:latin typeface="Arial" charset="0"/>
              </a:rPr>
              <a:t>		</a:t>
            </a:r>
            <a:r>
              <a:rPr lang="en-US" sz="1000" u="sng" dirty="0" smtClean="0">
                <a:solidFill>
                  <a:schemeClr val="tx2"/>
                </a:solidFill>
              </a:rPr>
              <a:t>mark.keenan@sgcib.com</a:t>
            </a:r>
            <a:endParaRPr lang="en-US" sz="1000" dirty="0">
              <a:latin typeface="Arial" charset="0"/>
            </a:endParaRPr>
          </a:p>
        </p:txBody>
      </p:sp>
      <p:sp>
        <p:nvSpPr>
          <p:cNvPr id="12" name="Rectangle 11"/>
          <p:cNvSpPr>
            <a:spLocks noChangeArrowheads="1"/>
          </p:cNvSpPr>
          <p:nvPr/>
        </p:nvSpPr>
        <p:spPr bwMode="auto">
          <a:xfrm>
            <a:off x="257175" y="5640388"/>
            <a:ext cx="8582025" cy="554037"/>
          </a:xfrm>
          <a:prstGeom prst="rect">
            <a:avLst/>
          </a:prstGeom>
          <a:noFill/>
          <a:ln w="6350" algn="ctr">
            <a:noFill/>
            <a:miter lim="800000"/>
            <a:headEnd/>
            <a:tailEnd/>
          </a:ln>
        </p:spPr>
        <p:txBody>
          <a:bodyPr lIns="0" tIns="0" rIns="0" bIns="0" anchor="ctr">
            <a:spAutoFit/>
          </a:bodyPr>
          <a:lstStyle/>
          <a:p>
            <a:pPr eaLnBrk="0" hangingPunct="0"/>
            <a:r>
              <a:rPr lang="en-US" sz="900" b="1" dirty="0">
                <a:ea typeface="ＭＳ Ｐゴシック"/>
                <a:cs typeface="ＭＳ Ｐゴシック"/>
              </a:rPr>
              <a:t>Important Notice: </a:t>
            </a:r>
            <a:r>
              <a:rPr lang="en-US" sz="900" b="1" dirty="0">
                <a:solidFill>
                  <a:schemeClr val="tx2"/>
                </a:solidFill>
                <a:ea typeface="ＭＳ Ｐゴシック"/>
                <a:cs typeface="ＭＳ Ｐゴシック"/>
              </a:rPr>
              <a:t>The circumstances in which this publication has been produced are such that it is not appropriate to characterise it as independent investment research as referred to in MiFID and that it should be treated as a marketing communication even if it contains a research recommendation. This publication is also not subject to any prohibition on dealing ahead of the dissemination of investment research. However, SG is required to have policies to manage the conflicts which may arise in the production of its research, including preventing dealing ahead of investment research.</a:t>
            </a:r>
          </a:p>
        </p:txBody>
      </p:sp>
      <p:pic>
        <p:nvPicPr>
          <p:cNvPr id="8" name="Picture 2"/>
          <p:cNvPicPr>
            <a:picLocks noChangeAspect="1" noChangeArrowheads="1"/>
          </p:cNvPicPr>
          <p:nvPr/>
        </p:nvPicPr>
        <p:blipFill>
          <a:blip r:embed="rId2" cstate="print"/>
          <a:srcRect/>
          <a:stretch>
            <a:fillRect/>
          </a:stretch>
        </p:blipFill>
        <p:spPr bwMode="auto">
          <a:xfrm>
            <a:off x="266702" y="228600"/>
            <a:ext cx="4238624"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What do other commodities look like?</a:t>
            </a:r>
            <a:endParaRPr lang="en-GB" dirty="0"/>
          </a:p>
        </p:txBody>
      </p:sp>
      <p:sp>
        <p:nvSpPr>
          <p:cNvPr id="6" name="Content Placeholder 5"/>
          <p:cNvSpPr>
            <a:spLocks noGrp="1"/>
          </p:cNvSpPr>
          <p:nvPr>
            <p:ph idx="1"/>
          </p:nvPr>
        </p:nvSpPr>
        <p:spPr>
          <a:xfrm>
            <a:off x="447676" y="981074"/>
            <a:ext cx="8277224" cy="4733925"/>
          </a:xfrm>
        </p:spPr>
        <p:txBody>
          <a:bodyPr>
            <a:normAutofit/>
          </a:bodyPr>
          <a:lstStyle/>
          <a:p>
            <a:endParaRPr lang="en-US" dirty="0" smtClean="0"/>
          </a:p>
          <a:p>
            <a:pPr lvl="1"/>
            <a:endParaRPr lang="en-US" dirty="0" smtClean="0"/>
          </a:p>
        </p:txBody>
      </p:sp>
      <p:sp>
        <p:nvSpPr>
          <p:cNvPr id="28676" name="Rectangle 4"/>
          <p:cNvSpPr>
            <a:spLocks noChangeArrowheads="1"/>
          </p:cNvSpPr>
          <p:nvPr/>
        </p:nvSpPr>
        <p:spPr bwMode="auto">
          <a:xfrm>
            <a:off x="447675" y="6026377"/>
            <a:ext cx="5943600"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800" b="0" i="0" u="none" strike="noStrike" cap="none" normalizeH="0" baseline="0" dirty="0" smtClean="0">
                <a:ln>
                  <a:noFill/>
                </a:ln>
                <a:solidFill>
                  <a:schemeClr val="tx1"/>
                </a:solidFill>
                <a:effectLst/>
                <a:latin typeface="HelveticaNeue LT 55 Roman"/>
                <a:ea typeface="Times New Roman" pitchFamily="18" charset="0"/>
                <a:cs typeface="Times New Roman" pitchFamily="18" charset="0"/>
              </a:rPr>
              <a:t>Source: SG Cross Asset Research</a:t>
            </a:r>
            <a:r>
              <a:rPr kumimoji="0" lang="en-US" altLang="zh-CN" sz="800" b="0" i="0" u="none" strike="noStrike" cap="none" normalizeH="0" baseline="0" dirty="0" smtClean="0">
                <a:ln>
                  <a:noFill/>
                </a:ln>
                <a:solidFill>
                  <a:schemeClr val="tx1"/>
                </a:solidFill>
                <a:effectLst/>
                <a:latin typeface="Arial" pitchFamily="34" charset="0"/>
              </a:rPr>
              <a:t> </a:t>
            </a:r>
          </a:p>
        </p:txBody>
      </p:sp>
      <p:sp>
        <p:nvSpPr>
          <p:cNvPr id="10" name="Rectangle 9"/>
          <p:cNvSpPr/>
          <p:nvPr/>
        </p:nvSpPr>
        <p:spPr>
          <a:xfrm>
            <a:off x="4737523" y="948809"/>
            <a:ext cx="3501602" cy="246221"/>
          </a:xfrm>
          <a:prstGeom prst="rect">
            <a:avLst/>
          </a:prstGeom>
        </p:spPr>
        <p:txBody>
          <a:bodyPr wrap="square">
            <a:spAutoFit/>
          </a:bodyPr>
          <a:lstStyle/>
          <a:p>
            <a:r>
              <a:rPr lang="en-GB" sz="1000" b="1" dirty="0" smtClean="0"/>
              <a:t>PCA output for Silver</a:t>
            </a:r>
            <a:endParaRPr lang="en-US" sz="1000" b="1" dirty="0"/>
          </a:p>
        </p:txBody>
      </p:sp>
      <p:sp>
        <p:nvSpPr>
          <p:cNvPr id="13" name="Rectangle 12"/>
          <p:cNvSpPr/>
          <p:nvPr/>
        </p:nvSpPr>
        <p:spPr>
          <a:xfrm>
            <a:off x="451273" y="958334"/>
            <a:ext cx="3501602" cy="246221"/>
          </a:xfrm>
          <a:prstGeom prst="rect">
            <a:avLst/>
          </a:prstGeom>
        </p:spPr>
        <p:txBody>
          <a:bodyPr wrap="square">
            <a:spAutoFit/>
          </a:bodyPr>
          <a:lstStyle/>
          <a:p>
            <a:r>
              <a:rPr lang="en-GB" sz="1000" b="1" dirty="0" smtClean="0"/>
              <a:t>PCA output for Gold</a:t>
            </a:r>
            <a:endParaRPr lang="en-US" sz="1000" b="1" dirty="0"/>
          </a:p>
        </p:txBody>
      </p:sp>
      <p:sp>
        <p:nvSpPr>
          <p:cNvPr id="14" name="Rectangle 13"/>
          <p:cNvSpPr/>
          <p:nvPr/>
        </p:nvSpPr>
        <p:spPr>
          <a:xfrm>
            <a:off x="460798" y="3596759"/>
            <a:ext cx="3501602" cy="246221"/>
          </a:xfrm>
          <a:prstGeom prst="rect">
            <a:avLst/>
          </a:prstGeom>
        </p:spPr>
        <p:txBody>
          <a:bodyPr wrap="square">
            <a:spAutoFit/>
          </a:bodyPr>
          <a:lstStyle/>
          <a:p>
            <a:r>
              <a:rPr lang="en-GB" sz="1000" b="1" dirty="0" smtClean="0"/>
              <a:t>PCA output for Natural Gas</a:t>
            </a:r>
            <a:endParaRPr lang="en-US" sz="1000" b="1" dirty="0"/>
          </a:p>
        </p:txBody>
      </p:sp>
      <p:sp>
        <p:nvSpPr>
          <p:cNvPr id="15" name="Rectangle 14"/>
          <p:cNvSpPr/>
          <p:nvPr/>
        </p:nvSpPr>
        <p:spPr>
          <a:xfrm>
            <a:off x="4718473" y="3558659"/>
            <a:ext cx="3501602" cy="246221"/>
          </a:xfrm>
          <a:prstGeom prst="rect">
            <a:avLst/>
          </a:prstGeom>
        </p:spPr>
        <p:txBody>
          <a:bodyPr wrap="square">
            <a:spAutoFit/>
          </a:bodyPr>
          <a:lstStyle/>
          <a:p>
            <a:r>
              <a:rPr lang="en-GB" sz="1000" b="1" dirty="0" smtClean="0"/>
              <a:t>PCA output for Crude Oil (WTI)</a:t>
            </a:r>
            <a:endParaRPr lang="en-US" sz="1000" b="1" dirty="0"/>
          </a:p>
        </p:txBody>
      </p:sp>
      <p:pic>
        <p:nvPicPr>
          <p:cNvPr id="6146" name="Picture 2"/>
          <p:cNvPicPr>
            <a:picLocks noChangeAspect="1" noChangeArrowheads="1"/>
          </p:cNvPicPr>
          <p:nvPr/>
        </p:nvPicPr>
        <p:blipFill>
          <a:blip r:embed="rId2" cstate="print"/>
          <a:srcRect/>
          <a:stretch>
            <a:fillRect/>
          </a:stretch>
        </p:blipFill>
        <p:spPr bwMode="auto">
          <a:xfrm>
            <a:off x="466725" y="1185863"/>
            <a:ext cx="3943350" cy="196024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4733925" y="1176338"/>
            <a:ext cx="3943350" cy="1960245"/>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457200" y="3824288"/>
            <a:ext cx="3943350" cy="1960245"/>
          </a:xfrm>
          <a:prstGeom prst="rect">
            <a:avLst/>
          </a:prstGeom>
          <a:noFill/>
          <a:ln w="9525">
            <a:noFill/>
            <a:miter lim="800000"/>
            <a:headEnd/>
            <a:tailEnd/>
          </a:ln>
        </p:spPr>
      </p:pic>
      <p:pic>
        <p:nvPicPr>
          <p:cNvPr id="6149" name="Picture 5"/>
          <p:cNvPicPr>
            <a:picLocks noChangeAspect="1" noChangeArrowheads="1"/>
          </p:cNvPicPr>
          <p:nvPr/>
        </p:nvPicPr>
        <p:blipFill>
          <a:blip r:embed="rId5" cstate="print"/>
          <a:srcRect/>
          <a:stretch>
            <a:fillRect/>
          </a:stretch>
        </p:blipFill>
        <p:spPr bwMode="auto">
          <a:xfrm>
            <a:off x="4724400" y="3814763"/>
            <a:ext cx="3943350" cy="19602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TO RECAP...</a:t>
            </a:r>
            <a:endParaRPr lang="en-GB" dirty="0"/>
          </a:p>
        </p:txBody>
      </p:sp>
      <p:sp>
        <p:nvSpPr>
          <p:cNvPr id="6" name="Content Placeholder 5"/>
          <p:cNvSpPr>
            <a:spLocks noGrp="1"/>
          </p:cNvSpPr>
          <p:nvPr>
            <p:ph idx="1"/>
          </p:nvPr>
        </p:nvSpPr>
        <p:spPr>
          <a:xfrm>
            <a:off x="485776" y="971549"/>
            <a:ext cx="8277224" cy="4733925"/>
          </a:xfrm>
        </p:spPr>
        <p:txBody>
          <a:bodyPr>
            <a:normAutofit/>
          </a:bodyPr>
          <a:lstStyle/>
          <a:p>
            <a:r>
              <a:rPr lang="en-US" sz="1200" dirty="0" smtClean="0"/>
              <a:t>Signs that suggest QE is ending,  will likely cause prices to increase. This will be a function of economic growth returning and despite the anticipated higher yields and a higher dollar, we anticipate prices to respond positively to this.</a:t>
            </a:r>
          </a:p>
          <a:p>
            <a:endParaRPr lang="en-US" sz="1200" dirty="0" smtClean="0"/>
          </a:p>
          <a:p>
            <a:r>
              <a:rPr lang="en-US" sz="1200" dirty="0" smtClean="0"/>
              <a:t>Inventories are likely to decline – this will also support prices, but  more specifically will act to reduce the cushion that dampens each market from its own specific supply &amp; demand dynamics.</a:t>
            </a:r>
          </a:p>
          <a:p>
            <a:pPr>
              <a:buNone/>
            </a:pPr>
            <a:endParaRPr lang="en-US" sz="1200" dirty="0" smtClean="0"/>
          </a:p>
          <a:p>
            <a:r>
              <a:rPr lang="en-US" sz="1200" dirty="0" smtClean="0"/>
              <a:t>We therefore expect a realignment of the risk attribution profile (idiosyncratic risk vs. system risk) to historical norms and we expect supply &amp; demand dynamics to re-exert themselves  as a key driver of variance .</a:t>
            </a:r>
          </a:p>
          <a:p>
            <a:endParaRPr lang="en-US" sz="1200" dirty="0" smtClean="0"/>
          </a:p>
          <a:p>
            <a:r>
              <a:rPr lang="en-US" sz="1200" dirty="0" smtClean="0"/>
              <a:t>As idiosyncratic risk (driven by supply &amp; demand dynamics) can be hedged reasonably effectively, and systemic risk (macro shocks) cannot.  This should increase the efficiency of hedging programs and investment strategies as fundamentals return.</a:t>
            </a:r>
          </a:p>
          <a:p>
            <a:endParaRPr lang="en-US" sz="1200" dirty="0" smtClean="0"/>
          </a:p>
          <a:p>
            <a:endParaRPr lang="en-US" sz="1200" dirty="0" smtClean="0"/>
          </a:p>
          <a:p>
            <a:pPr>
              <a:buFont typeface="Wingdings" pitchFamily="2" charset="2"/>
              <a:buChar char="Ø"/>
            </a:pPr>
            <a:r>
              <a:rPr lang="en-US" sz="1200" dirty="0" smtClean="0"/>
              <a:t>With this in mind we can now have a brief look into each of the SHFE metal markets.</a:t>
            </a:r>
          </a:p>
          <a:p>
            <a:endParaRPr lang="en-US" b="0" dirty="0" smtClean="0"/>
          </a:p>
          <a:p>
            <a:endParaRPr lang="en-US" b="0" dirty="0" smtClean="0"/>
          </a:p>
          <a:p>
            <a:pPr lvl="1"/>
            <a:endParaRPr lang="en-US" dirty="0" smtClean="0"/>
          </a:p>
          <a:p>
            <a:pPr lvl="1"/>
            <a:endParaRPr lang="en-US" b="0" dirty="0" smtClean="0"/>
          </a:p>
        </p:txBody>
      </p:sp>
      <p:sp>
        <p:nvSpPr>
          <p:cNvPr id="28676" name="Rectangle 4"/>
          <p:cNvSpPr>
            <a:spLocks noChangeArrowheads="1"/>
          </p:cNvSpPr>
          <p:nvPr/>
        </p:nvSpPr>
        <p:spPr bwMode="auto">
          <a:xfrm>
            <a:off x="447675" y="5902552"/>
            <a:ext cx="5943600"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800" b="0" i="0" u="none" strike="noStrike" cap="none" normalizeH="0" baseline="0" dirty="0" smtClean="0">
                <a:ln>
                  <a:noFill/>
                </a:ln>
                <a:solidFill>
                  <a:schemeClr val="tx1"/>
                </a:solidFill>
                <a:effectLst/>
                <a:latin typeface="HelveticaNeue LT 55 Roman"/>
                <a:ea typeface="Times New Roman" pitchFamily="18" charset="0"/>
                <a:cs typeface="Times New Roman" pitchFamily="18" charset="0"/>
              </a:rPr>
              <a:t>Source: SG Cross Asset Research</a:t>
            </a:r>
            <a:r>
              <a:rPr kumimoji="0" lang="en-US" altLang="zh-CN" sz="800" b="0" i="0" u="none" strike="noStrike" cap="none" normalizeH="0" baseline="0" dirty="0" smtClean="0">
                <a:ln>
                  <a:noFill/>
                </a:ln>
                <a:solidFill>
                  <a:schemeClr val="tx1"/>
                </a:solidFill>
                <a:effectLst/>
                <a:latin typeface="Arial" pitchFamily="34"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GOLD</a:t>
            </a:r>
            <a:endParaRPr lang="en-GB" dirty="0"/>
          </a:p>
        </p:txBody>
      </p:sp>
      <p:sp>
        <p:nvSpPr>
          <p:cNvPr id="6" name="Content Placeholder 5"/>
          <p:cNvSpPr>
            <a:spLocks noGrp="1"/>
          </p:cNvSpPr>
          <p:nvPr>
            <p:ph idx="1"/>
          </p:nvPr>
        </p:nvSpPr>
        <p:spPr>
          <a:xfrm>
            <a:off x="485775" y="971549"/>
            <a:ext cx="8420100" cy="4972051"/>
          </a:xfrm>
        </p:spPr>
        <p:txBody>
          <a:bodyPr>
            <a:noAutofit/>
          </a:bodyPr>
          <a:lstStyle/>
          <a:p>
            <a:r>
              <a:rPr lang="en-GB" sz="1200" dirty="0" smtClean="0"/>
              <a:t>What caused the fall and why was it so sudden?</a:t>
            </a:r>
          </a:p>
          <a:p>
            <a:pPr lvl="1"/>
            <a:r>
              <a:rPr lang="en-GB" dirty="0" smtClean="0"/>
              <a:t>Inflationary outlook remains muted</a:t>
            </a:r>
          </a:p>
          <a:p>
            <a:pPr lvl="2"/>
            <a:r>
              <a:rPr lang="en-GB" dirty="0" smtClean="0"/>
              <a:t>50% of EM inflation driven by agriculture &amp; food prices – SG forecasts weaker prices going forward</a:t>
            </a:r>
          </a:p>
          <a:p>
            <a:pPr lvl="1"/>
            <a:r>
              <a:rPr lang="en-GB" dirty="0" smtClean="0"/>
              <a:t>Cyprus</a:t>
            </a:r>
          </a:p>
          <a:p>
            <a:pPr lvl="2"/>
            <a:r>
              <a:rPr lang="en-GB" dirty="0" smtClean="0"/>
              <a:t>Proposed monetisation of gold reserves – extending to Italy?</a:t>
            </a:r>
          </a:p>
          <a:p>
            <a:pPr lvl="1"/>
            <a:r>
              <a:rPr lang="en-GB" dirty="0" smtClean="0"/>
              <a:t>Significant investor outflows</a:t>
            </a:r>
          </a:p>
          <a:p>
            <a:pPr lvl="2"/>
            <a:r>
              <a:rPr lang="en-GB" dirty="0" smtClean="0"/>
              <a:t>Accelerating from the </a:t>
            </a:r>
            <a:r>
              <a:rPr lang="en-GB" dirty="0" err="1" smtClean="0"/>
              <a:t>ytd</a:t>
            </a:r>
            <a:r>
              <a:rPr lang="en-GB" dirty="0" smtClean="0"/>
              <a:t> average of $145m / day to $600m / day (week of 10</a:t>
            </a:r>
            <a:r>
              <a:rPr lang="en-GB" baseline="30000" dirty="0" smtClean="0"/>
              <a:t>th</a:t>
            </a:r>
            <a:r>
              <a:rPr lang="en-GB" dirty="0" smtClean="0"/>
              <a:t> – 16</a:t>
            </a:r>
            <a:r>
              <a:rPr lang="en-GB" baseline="30000" dirty="0" smtClean="0"/>
              <a:t>th</a:t>
            </a:r>
            <a:r>
              <a:rPr lang="en-GB" dirty="0" smtClean="0"/>
              <a:t> April)</a:t>
            </a:r>
          </a:p>
          <a:p>
            <a:r>
              <a:rPr lang="en-GB" sz="1200" dirty="0" smtClean="0"/>
              <a:t>Physical Buying and Producer Selling</a:t>
            </a:r>
          </a:p>
          <a:p>
            <a:pPr lvl="1"/>
            <a:r>
              <a:rPr lang="en-GB" dirty="0" smtClean="0"/>
              <a:t>Physical buying– how much was going to be done anyway?</a:t>
            </a:r>
          </a:p>
          <a:p>
            <a:pPr lvl="1"/>
            <a:r>
              <a:rPr lang="en-GB" dirty="0" smtClean="0"/>
              <a:t>Producer hedging – capping upside &amp; exacerbating downside?</a:t>
            </a:r>
          </a:p>
          <a:p>
            <a:r>
              <a:rPr lang="en-GB" sz="1200" dirty="0" smtClean="0"/>
              <a:t>Downside Support?</a:t>
            </a:r>
          </a:p>
          <a:p>
            <a:pPr lvl="1"/>
            <a:r>
              <a:rPr lang="en-GB" b="0" dirty="0" smtClean="0"/>
              <a:t>The latest Gold Survey from Thomson Reuters GFMS records “all-in costs” at $1,211/ounce</a:t>
            </a:r>
          </a:p>
          <a:p>
            <a:pPr lvl="1"/>
            <a:r>
              <a:rPr lang="en-GB" dirty="0" smtClean="0"/>
              <a:t>Our forecast average of $1,500/ounce this year, puts 10% of world mine production on the marginal–to-loss making threshold</a:t>
            </a:r>
            <a:endParaRPr lang="en-GB" b="0" dirty="0" smtClean="0"/>
          </a:p>
          <a:p>
            <a:r>
              <a:rPr lang="en-GB" sz="1200" dirty="0" smtClean="0"/>
              <a:t>Current Forecasts</a:t>
            </a:r>
          </a:p>
          <a:p>
            <a:pPr lvl="2"/>
            <a:r>
              <a:rPr lang="en-GB" dirty="0" smtClean="0"/>
              <a:t>2013 Q4 - $1375/oz</a:t>
            </a:r>
          </a:p>
          <a:p>
            <a:pPr lvl="2"/>
            <a:r>
              <a:rPr lang="en-GB" dirty="0" smtClean="0"/>
              <a:t>2014 - $1400</a:t>
            </a:r>
          </a:p>
          <a:p>
            <a:pPr lvl="2"/>
            <a:r>
              <a:rPr lang="en-GB" dirty="0" smtClean="0"/>
              <a:t>Future decline of $100/oz/year to $1,000/oz by 2018</a:t>
            </a:r>
          </a:p>
          <a:p>
            <a:endParaRPr lang="en-US" dirty="0"/>
          </a:p>
        </p:txBody>
      </p:sp>
      <p:sp>
        <p:nvSpPr>
          <p:cNvPr id="28676" name="Rectangle 4"/>
          <p:cNvSpPr>
            <a:spLocks noChangeArrowheads="1"/>
          </p:cNvSpPr>
          <p:nvPr/>
        </p:nvSpPr>
        <p:spPr bwMode="auto">
          <a:xfrm>
            <a:off x="447675" y="5902552"/>
            <a:ext cx="5943600"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800" b="0" i="0" u="none" strike="noStrike" cap="none" normalizeH="0" baseline="0" dirty="0" smtClean="0">
                <a:ln>
                  <a:noFill/>
                </a:ln>
                <a:solidFill>
                  <a:schemeClr val="tx1"/>
                </a:solidFill>
                <a:effectLst/>
                <a:latin typeface="HelveticaNeue LT 55 Roman"/>
                <a:ea typeface="Times New Roman" pitchFamily="18" charset="0"/>
                <a:cs typeface="Times New Roman" pitchFamily="18" charset="0"/>
              </a:rPr>
              <a:t>Source: SG Cross Asset Research</a:t>
            </a:r>
            <a:r>
              <a:rPr kumimoji="0" lang="en-US" altLang="zh-CN" sz="800" b="0" i="0" u="none" strike="noStrike" cap="none" normalizeH="0" baseline="0" dirty="0" smtClean="0">
                <a:ln>
                  <a:noFill/>
                </a:ln>
                <a:solidFill>
                  <a:schemeClr val="tx1"/>
                </a:solidFill>
                <a:effectLst/>
                <a:latin typeface="Arial" pitchFamily="34"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638288" y="785815"/>
            <a:ext cx="5859780" cy="2766060"/>
          </a:xfrm>
          <a:prstGeom prst="rect">
            <a:avLst/>
          </a:prstGeom>
          <a:noFill/>
          <a:ln w="9525">
            <a:noFill/>
            <a:miter lim="800000"/>
            <a:headEnd/>
            <a:tailEnd/>
          </a:ln>
        </p:spPr>
      </p:pic>
      <p:sp>
        <p:nvSpPr>
          <p:cNvPr id="5" name="Title 4"/>
          <p:cNvSpPr>
            <a:spLocks noGrp="1"/>
          </p:cNvSpPr>
          <p:nvPr>
            <p:ph type="title"/>
          </p:nvPr>
        </p:nvSpPr>
        <p:spPr/>
        <p:txBody>
          <a:bodyPr>
            <a:normAutofit/>
          </a:bodyPr>
          <a:lstStyle/>
          <a:p>
            <a:r>
              <a:rPr lang="en-GB" dirty="0" smtClean="0"/>
              <a:t>EXCHANGE TRADED GOLD OPTIONS – what do they tell us?</a:t>
            </a:r>
            <a:endParaRPr lang="en-US" dirty="0"/>
          </a:p>
        </p:txBody>
      </p:sp>
      <p:pic>
        <p:nvPicPr>
          <p:cNvPr id="7" name="Picture 4"/>
          <p:cNvPicPr>
            <a:picLocks noChangeAspect="1" noChangeArrowheads="1"/>
          </p:cNvPicPr>
          <p:nvPr/>
        </p:nvPicPr>
        <p:blipFill>
          <a:blip r:embed="rId3" cstate="print"/>
          <a:srcRect/>
          <a:stretch>
            <a:fillRect/>
          </a:stretch>
        </p:blipFill>
        <p:spPr bwMode="auto">
          <a:xfrm>
            <a:off x="1638298" y="3462340"/>
            <a:ext cx="5859780" cy="2766060"/>
          </a:xfrm>
          <a:prstGeom prst="rect">
            <a:avLst/>
          </a:prstGeom>
          <a:noFill/>
          <a:ln w="9525">
            <a:noFill/>
            <a:miter lim="800000"/>
            <a:headEnd/>
            <a:tailEnd/>
          </a:ln>
        </p:spPr>
      </p:pic>
      <p:sp>
        <p:nvSpPr>
          <p:cNvPr id="11" name="Rectangle 10"/>
          <p:cNvSpPr/>
          <p:nvPr/>
        </p:nvSpPr>
        <p:spPr>
          <a:xfrm>
            <a:off x="3651674" y="1339334"/>
            <a:ext cx="1615652" cy="246221"/>
          </a:xfrm>
          <a:prstGeom prst="rect">
            <a:avLst/>
          </a:prstGeom>
        </p:spPr>
        <p:txBody>
          <a:bodyPr wrap="square">
            <a:spAutoFit/>
          </a:bodyPr>
          <a:lstStyle/>
          <a:p>
            <a:r>
              <a:rPr lang="en-GB" sz="1000" b="1" dirty="0" smtClean="0"/>
              <a:t>Call Open Interest</a:t>
            </a:r>
            <a:endParaRPr lang="en-US" sz="1000" b="1" dirty="0"/>
          </a:p>
        </p:txBody>
      </p:sp>
      <p:sp>
        <p:nvSpPr>
          <p:cNvPr id="12" name="Rectangle 11"/>
          <p:cNvSpPr/>
          <p:nvPr/>
        </p:nvSpPr>
        <p:spPr>
          <a:xfrm>
            <a:off x="3651674" y="4101584"/>
            <a:ext cx="1615652" cy="246221"/>
          </a:xfrm>
          <a:prstGeom prst="rect">
            <a:avLst/>
          </a:prstGeom>
        </p:spPr>
        <p:txBody>
          <a:bodyPr wrap="square">
            <a:spAutoFit/>
          </a:bodyPr>
          <a:lstStyle/>
          <a:p>
            <a:r>
              <a:rPr lang="en-GB" sz="1000" b="1" dirty="0" smtClean="0"/>
              <a:t>Put Open Interest</a:t>
            </a:r>
            <a:endParaRPr lang="en-US" sz="1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t>SILVER</a:t>
            </a:r>
            <a:endParaRPr lang="en-US" dirty="0"/>
          </a:p>
        </p:txBody>
      </p:sp>
      <p:sp>
        <p:nvSpPr>
          <p:cNvPr id="4" name="Content Placeholder 5"/>
          <p:cNvSpPr>
            <a:spLocks noGrp="1"/>
          </p:cNvSpPr>
          <p:nvPr>
            <p:ph idx="1"/>
          </p:nvPr>
        </p:nvSpPr>
        <p:spPr>
          <a:xfrm>
            <a:off x="485776" y="971552"/>
            <a:ext cx="8277224" cy="5114923"/>
          </a:xfrm>
        </p:spPr>
        <p:txBody>
          <a:bodyPr>
            <a:normAutofit/>
          </a:bodyPr>
          <a:lstStyle/>
          <a:p>
            <a:r>
              <a:rPr lang="en-US" sz="1200" dirty="0" smtClean="0"/>
              <a:t>Relative to Gold, investor flows remain relatively stable</a:t>
            </a:r>
          </a:p>
          <a:p>
            <a:r>
              <a:rPr lang="en-GB" sz="1200" dirty="0" smtClean="0"/>
              <a:t>Identifiable bullion stocks stood at a 17-year high of almost 42,490 tonnes at the end of 2012.</a:t>
            </a:r>
          </a:p>
          <a:p>
            <a:pPr lvl="1"/>
            <a:r>
              <a:rPr lang="en-GB" b="0" dirty="0" smtClean="0"/>
              <a:t>The vast majority of these bullion stocks were with European dealers, reflecting continued interest among investors – these stocks increased by 5800 tonnes last year.</a:t>
            </a:r>
          </a:p>
          <a:p>
            <a:r>
              <a:rPr lang="en-GB" sz="1200" dirty="0" smtClean="0"/>
              <a:t>We continue to believe that the longer-term bear market in gold will take silver prices lower</a:t>
            </a:r>
            <a:r>
              <a:rPr lang="en-GB" sz="1200" b="0" dirty="0" smtClean="0"/>
              <a:t>. </a:t>
            </a:r>
          </a:p>
          <a:p>
            <a:pPr lvl="1"/>
            <a:r>
              <a:rPr lang="en-GB" b="0" dirty="0" smtClean="0"/>
              <a:t>The average price for the year to date is $29/oz; we are expecting an annual average in the region of $27/oz this year.</a:t>
            </a:r>
          </a:p>
          <a:p>
            <a:pPr lvl="1"/>
            <a:r>
              <a:rPr lang="en-GB" dirty="0" smtClean="0"/>
              <a:t>High stock levels however, particularly across the investment products, could exacerbate price falls as investors liquidate positions.</a:t>
            </a:r>
          </a:p>
          <a:p>
            <a:pPr lvl="1"/>
            <a:endParaRPr lang="en-US" b="0" dirty="0" smtClean="0"/>
          </a:p>
          <a:p>
            <a:endParaRPr lang="en-US" b="0" dirty="0" smtClean="0"/>
          </a:p>
          <a:p>
            <a:endParaRPr lang="en-US" b="0" dirty="0" smtClean="0"/>
          </a:p>
          <a:p>
            <a:endParaRPr lang="en-US" b="0" dirty="0" smtClean="0"/>
          </a:p>
          <a:p>
            <a:endParaRPr lang="en-US" sz="1200" b="0" dirty="0" smtClean="0"/>
          </a:p>
          <a:p>
            <a:pPr>
              <a:buNone/>
            </a:pPr>
            <a:endParaRPr lang="en-GB" dirty="0" smtClean="0"/>
          </a:p>
          <a:p>
            <a:pPr lvl="2"/>
            <a:endParaRPr lang="en-GB" dirty="0" smtClean="0"/>
          </a:p>
          <a:p>
            <a:endParaRPr lang="en-GB" dirty="0" smtClean="0"/>
          </a:p>
        </p:txBody>
      </p:sp>
      <p:pic>
        <p:nvPicPr>
          <p:cNvPr id="1026" name="Picture 2"/>
          <p:cNvPicPr>
            <a:picLocks noChangeAspect="1" noChangeArrowheads="1"/>
          </p:cNvPicPr>
          <p:nvPr/>
        </p:nvPicPr>
        <p:blipFill>
          <a:blip r:embed="rId2" cstate="print"/>
          <a:srcRect/>
          <a:stretch>
            <a:fillRect/>
          </a:stretch>
        </p:blipFill>
        <p:spPr bwMode="auto">
          <a:xfrm>
            <a:off x="1943105" y="3605220"/>
            <a:ext cx="5257800" cy="2613660"/>
          </a:xfrm>
          <a:prstGeom prst="rect">
            <a:avLst/>
          </a:prstGeom>
          <a:noFill/>
          <a:ln w="9525">
            <a:noFill/>
            <a:miter lim="800000"/>
            <a:headEnd/>
            <a:tailEnd/>
          </a:ln>
        </p:spPr>
      </p:pic>
      <p:sp>
        <p:nvSpPr>
          <p:cNvPr id="6" name="Rectangle 5"/>
          <p:cNvSpPr/>
          <p:nvPr/>
        </p:nvSpPr>
        <p:spPr>
          <a:xfrm>
            <a:off x="1956224" y="3377684"/>
            <a:ext cx="2768176" cy="246221"/>
          </a:xfrm>
          <a:prstGeom prst="rect">
            <a:avLst/>
          </a:prstGeom>
        </p:spPr>
        <p:txBody>
          <a:bodyPr wrap="square">
            <a:spAutoFit/>
          </a:bodyPr>
          <a:lstStyle/>
          <a:p>
            <a:r>
              <a:rPr lang="en-GB" sz="1000" b="1" dirty="0" smtClean="0"/>
              <a:t>Gold &amp; Silver Total ETF Holdings YTD</a:t>
            </a:r>
            <a:endParaRPr lang="en-US" sz="1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Base metals – general </a:t>
            </a:r>
            <a:r>
              <a:rPr lang="en-GB" dirty="0" err="1" smtClean="0"/>
              <a:t>ouTlook</a:t>
            </a:r>
            <a:endParaRPr lang="en-GB" dirty="0"/>
          </a:p>
        </p:txBody>
      </p:sp>
      <p:sp>
        <p:nvSpPr>
          <p:cNvPr id="6" name="Content Placeholder 5"/>
          <p:cNvSpPr>
            <a:spLocks noGrp="1"/>
          </p:cNvSpPr>
          <p:nvPr>
            <p:ph idx="1"/>
          </p:nvPr>
        </p:nvSpPr>
        <p:spPr>
          <a:xfrm>
            <a:off x="485776" y="971549"/>
            <a:ext cx="8277224" cy="2438401"/>
          </a:xfrm>
        </p:spPr>
        <p:txBody>
          <a:bodyPr>
            <a:normAutofit/>
          </a:bodyPr>
          <a:lstStyle/>
          <a:p>
            <a:r>
              <a:rPr lang="en-US" sz="1200" dirty="0" smtClean="0"/>
              <a:t>We consider the recent sell-off in base metals prices to be overdone and expect prices to rally in Q2 2013 on the back of seasonal restocking and the emerging signs of an economic recovery taking root.</a:t>
            </a:r>
          </a:p>
          <a:p>
            <a:r>
              <a:rPr lang="en-US" sz="1200" dirty="0" smtClean="0"/>
              <a:t>We also expect China’s economic growth to fade by mid-year as the Chinese government’s policies to rebalance the economy act as a brake.</a:t>
            </a:r>
          </a:p>
          <a:p>
            <a:r>
              <a:rPr lang="en-US" sz="1200" dirty="0" smtClean="0"/>
              <a:t>Within the base metals complex, copper should increasingly underperform as China seeks to rebalance the economy away from infrastructure spending to a more consumer driven economy, with metals like Aluminum likely to outperform.</a:t>
            </a:r>
            <a:endParaRPr lang="en-US" sz="1200" dirty="0"/>
          </a:p>
        </p:txBody>
      </p:sp>
      <p:pic>
        <p:nvPicPr>
          <p:cNvPr id="8" name="Picture 2"/>
          <p:cNvPicPr>
            <a:picLocks noChangeAspect="1" noChangeArrowheads="1"/>
          </p:cNvPicPr>
          <p:nvPr/>
        </p:nvPicPr>
        <p:blipFill>
          <a:blip r:embed="rId2" cstate="print"/>
          <a:srcRect/>
          <a:stretch>
            <a:fillRect/>
          </a:stretch>
        </p:blipFill>
        <p:spPr bwMode="auto">
          <a:xfrm>
            <a:off x="400051" y="3494094"/>
            <a:ext cx="3766907" cy="2127294"/>
          </a:xfrm>
          <a:prstGeom prst="rect">
            <a:avLst/>
          </a:prstGeom>
          <a:noFill/>
          <a:ln w="9525">
            <a:noFill/>
            <a:miter lim="800000"/>
            <a:headEnd/>
            <a:tailEnd/>
          </a:ln>
          <a:effectLst/>
        </p:spPr>
      </p:pic>
      <p:pic>
        <p:nvPicPr>
          <p:cNvPr id="9" name="Picture 3"/>
          <p:cNvPicPr>
            <a:picLocks noChangeAspect="1" noChangeArrowheads="1"/>
          </p:cNvPicPr>
          <p:nvPr/>
        </p:nvPicPr>
        <p:blipFill>
          <a:blip r:embed="rId3" cstate="print"/>
          <a:srcRect/>
          <a:stretch>
            <a:fillRect/>
          </a:stretch>
        </p:blipFill>
        <p:spPr bwMode="auto">
          <a:xfrm>
            <a:off x="4341815" y="3460300"/>
            <a:ext cx="4264257" cy="2194980"/>
          </a:xfrm>
          <a:prstGeom prst="rect">
            <a:avLst/>
          </a:prstGeom>
          <a:noFill/>
          <a:ln w="9525">
            <a:noFill/>
            <a:miter lim="800000"/>
            <a:headEnd/>
            <a:tailEnd/>
          </a:ln>
          <a:effectLst/>
        </p:spPr>
      </p:pic>
      <p:sp>
        <p:nvSpPr>
          <p:cNvPr id="10" name="Rectangle 9"/>
          <p:cNvSpPr/>
          <p:nvPr/>
        </p:nvSpPr>
        <p:spPr>
          <a:xfrm>
            <a:off x="737024" y="3015734"/>
            <a:ext cx="1615652" cy="246221"/>
          </a:xfrm>
          <a:prstGeom prst="rect">
            <a:avLst/>
          </a:prstGeom>
        </p:spPr>
        <p:txBody>
          <a:bodyPr wrap="square">
            <a:spAutoFit/>
          </a:bodyPr>
          <a:lstStyle/>
          <a:p>
            <a:r>
              <a:rPr lang="en-GB" sz="1000" b="1" dirty="0" smtClean="0"/>
              <a:t>Copper C1 Cost Curve</a:t>
            </a:r>
            <a:endParaRPr lang="en-US" sz="1000" b="1" dirty="0"/>
          </a:p>
        </p:txBody>
      </p:sp>
      <p:sp>
        <p:nvSpPr>
          <p:cNvPr id="11" name="Rectangle 10"/>
          <p:cNvSpPr/>
          <p:nvPr/>
        </p:nvSpPr>
        <p:spPr>
          <a:xfrm>
            <a:off x="4556549" y="3025259"/>
            <a:ext cx="2463376" cy="246221"/>
          </a:xfrm>
          <a:prstGeom prst="rect">
            <a:avLst/>
          </a:prstGeom>
        </p:spPr>
        <p:txBody>
          <a:bodyPr wrap="square">
            <a:spAutoFit/>
          </a:bodyPr>
          <a:lstStyle/>
          <a:p>
            <a:r>
              <a:rPr lang="en-GB" sz="1000" b="1" dirty="0" smtClean="0"/>
              <a:t>Aluminium C1 Cost Curve</a:t>
            </a:r>
            <a:endParaRPr lang="en-US" sz="1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COPPER</a:t>
            </a:r>
            <a:endParaRPr lang="en-GB" dirty="0"/>
          </a:p>
        </p:txBody>
      </p:sp>
      <p:sp>
        <p:nvSpPr>
          <p:cNvPr id="6" name="Content Placeholder 5"/>
          <p:cNvSpPr>
            <a:spLocks noGrp="1"/>
          </p:cNvSpPr>
          <p:nvPr>
            <p:ph idx="1"/>
          </p:nvPr>
        </p:nvSpPr>
        <p:spPr>
          <a:xfrm>
            <a:off x="428626" y="3990975"/>
            <a:ext cx="8277224" cy="1800226"/>
          </a:xfrm>
        </p:spPr>
        <p:txBody>
          <a:bodyPr>
            <a:normAutofit/>
          </a:bodyPr>
          <a:lstStyle/>
          <a:p>
            <a:r>
              <a:rPr lang="en-US" sz="1200" dirty="0" smtClean="0"/>
              <a:t>Copper has been trading significantly above C1 cost curve in order to dampen demand in supply constrained market.</a:t>
            </a:r>
          </a:p>
          <a:p>
            <a:r>
              <a:rPr lang="en-GB" sz="1200" dirty="0" smtClean="0">
                <a:solidFill>
                  <a:srgbClr val="000000"/>
                </a:solidFill>
                <a:latin typeface="Arial"/>
                <a:cs typeface="+mn-cs"/>
              </a:rPr>
              <a:t>With mine supply growth now accelerating due to restarts, numerous expansions, and </a:t>
            </a:r>
            <a:r>
              <a:rPr lang="en-GB" sz="1200" dirty="0" err="1" smtClean="0">
                <a:solidFill>
                  <a:srgbClr val="000000"/>
                </a:solidFill>
                <a:latin typeface="Arial"/>
                <a:cs typeface="+mn-cs"/>
              </a:rPr>
              <a:t>greenfield</a:t>
            </a:r>
            <a:r>
              <a:rPr lang="en-GB" sz="1200" dirty="0" smtClean="0">
                <a:solidFill>
                  <a:srgbClr val="000000"/>
                </a:solidFill>
                <a:latin typeface="Arial"/>
                <a:cs typeface="+mn-cs"/>
              </a:rPr>
              <a:t> projects combined with the anticipated </a:t>
            </a:r>
            <a:r>
              <a:rPr lang="en-US" sz="1200" dirty="0" smtClean="0"/>
              <a:t>Chinese slowdown, Copper is likely to flip into a surplus this  year and also in 2014</a:t>
            </a:r>
          </a:p>
          <a:p>
            <a:r>
              <a:rPr lang="en-US" sz="1200" dirty="0" smtClean="0"/>
              <a:t>Increasing substitution from Aluminum, but also plastics and fiber optics will contribute to the surplus. Substitution reduced demand by approximately 500,000 tons in 2012.</a:t>
            </a:r>
          </a:p>
          <a:p>
            <a:endParaRPr lang="en-US" b="0" dirty="0" smtClean="0"/>
          </a:p>
          <a:p>
            <a:endParaRPr lang="en-US" sz="1200" dirty="0"/>
          </a:p>
        </p:txBody>
      </p:sp>
      <p:graphicFrame>
        <p:nvGraphicFramePr>
          <p:cNvPr id="14" name="Table 13"/>
          <p:cNvGraphicFramePr>
            <a:graphicFrameLocks noGrp="1"/>
          </p:cNvGraphicFramePr>
          <p:nvPr/>
        </p:nvGraphicFramePr>
        <p:xfrm>
          <a:off x="314325" y="920397"/>
          <a:ext cx="8496300" cy="640080"/>
        </p:xfrm>
        <a:graphic>
          <a:graphicData uri="http://schemas.openxmlformats.org/drawingml/2006/table">
            <a:tbl>
              <a:tblPr firstRow="1" bandRow="1">
                <a:tableStyleId>{F5AB1C69-6EDB-4FF4-983F-18BD219EF322}</a:tableStyleId>
              </a:tblPr>
              <a:tblGrid>
                <a:gridCol w="1571626"/>
                <a:gridCol w="1260474"/>
                <a:gridCol w="1416050"/>
                <a:gridCol w="1416050"/>
                <a:gridCol w="1416050"/>
                <a:gridCol w="1416050"/>
              </a:tblGrid>
              <a:tr h="169843">
                <a:tc>
                  <a:txBody>
                    <a:bodyPr/>
                    <a:lstStyle/>
                    <a:p>
                      <a:r>
                        <a:rPr lang="en-US" sz="1000" dirty="0" smtClean="0">
                          <a:solidFill>
                            <a:schemeClr val="tx1"/>
                          </a:solidFill>
                        </a:rPr>
                        <a:t>Commodity</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2013</a:t>
                      </a:r>
                      <a:r>
                        <a:rPr lang="en-US" sz="1000" baseline="0" dirty="0" smtClean="0">
                          <a:solidFill>
                            <a:schemeClr val="tx1"/>
                          </a:solidFill>
                        </a:rPr>
                        <a:t> Q4 Forecast (average)</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2014 Forecast</a:t>
                      </a:r>
                      <a:endParaRPr lang="en-US" sz="1000" baseline="0" dirty="0" smtClean="0">
                        <a:solidFill>
                          <a:schemeClr val="tx1"/>
                        </a:solidFill>
                      </a:endParaRPr>
                    </a:p>
                    <a:p>
                      <a:r>
                        <a:rPr lang="en-US" sz="1000" baseline="0" dirty="0" smtClean="0">
                          <a:solidFill>
                            <a:schemeClr val="tx1"/>
                          </a:solidFill>
                        </a:rPr>
                        <a:t>(average)</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Highest Operational</a:t>
                      </a:r>
                      <a:r>
                        <a:rPr lang="en-US" sz="1000" baseline="0" dirty="0" smtClean="0">
                          <a:solidFill>
                            <a:schemeClr val="tx1"/>
                          </a:solidFill>
                        </a:rPr>
                        <a:t> Cost</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90 Percentile</a:t>
                      </a:r>
                      <a:r>
                        <a:rPr lang="en-US" sz="1000" baseline="0" dirty="0" smtClean="0">
                          <a:solidFill>
                            <a:schemeClr val="tx1"/>
                          </a:solidFill>
                        </a:rPr>
                        <a:t> Operational Cost</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Current </a:t>
                      </a:r>
                      <a:r>
                        <a:rPr lang="en-US" sz="1000" dirty="0" err="1" smtClean="0">
                          <a:solidFill>
                            <a:schemeClr val="tx1"/>
                          </a:solidFill>
                        </a:rPr>
                        <a:t>Mkt</a:t>
                      </a:r>
                      <a:r>
                        <a:rPr lang="en-US" sz="1000" dirty="0" smtClean="0">
                          <a:solidFill>
                            <a:schemeClr val="tx1"/>
                          </a:solidFill>
                        </a:rPr>
                        <a:t> Price (15</a:t>
                      </a:r>
                      <a:r>
                        <a:rPr lang="en-US" sz="1000" baseline="30000" dirty="0" smtClean="0">
                          <a:solidFill>
                            <a:schemeClr val="tx1"/>
                          </a:solidFill>
                        </a:rPr>
                        <a:t>th</a:t>
                      </a:r>
                      <a:r>
                        <a:rPr lang="en-US" sz="1000" dirty="0" smtClean="0">
                          <a:solidFill>
                            <a:schemeClr val="tx1"/>
                          </a:solidFill>
                        </a:rPr>
                        <a:t>  May 2013)</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r>
                        <a:rPr lang="en-US" sz="1000" dirty="0" smtClean="0">
                          <a:solidFill>
                            <a:schemeClr val="tx1"/>
                          </a:solidFill>
                        </a:rPr>
                        <a:t>Copper ($/mt)</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7000</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7000</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7000</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4500</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7198</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2052" name="Picture 4"/>
          <p:cNvPicPr>
            <a:picLocks noChangeAspect="1" noChangeArrowheads="1"/>
          </p:cNvPicPr>
          <p:nvPr/>
        </p:nvPicPr>
        <p:blipFill>
          <a:blip r:embed="rId2" cstate="print"/>
          <a:srcRect/>
          <a:stretch>
            <a:fillRect/>
          </a:stretch>
        </p:blipFill>
        <p:spPr bwMode="auto">
          <a:xfrm>
            <a:off x="5276850" y="1733550"/>
            <a:ext cx="3238500" cy="2000250"/>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619125" y="1733550"/>
            <a:ext cx="3238500" cy="2000250"/>
          </a:xfrm>
          <a:prstGeom prst="rect">
            <a:avLst/>
          </a:prstGeom>
          <a:noFill/>
          <a:ln w="9525">
            <a:noFill/>
            <a:miter lim="800000"/>
            <a:headEnd/>
            <a:tailEnd/>
          </a:ln>
        </p:spPr>
      </p:pic>
      <p:sp>
        <p:nvSpPr>
          <p:cNvPr id="15" name="Rectangle 4"/>
          <p:cNvSpPr>
            <a:spLocks noChangeArrowheads="1"/>
          </p:cNvSpPr>
          <p:nvPr/>
        </p:nvSpPr>
        <p:spPr bwMode="auto">
          <a:xfrm>
            <a:off x="447675" y="5902552"/>
            <a:ext cx="5943600"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800" b="0" i="0" u="none" strike="noStrike" cap="none" normalizeH="0" baseline="0" dirty="0" smtClean="0">
                <a:ln>
                  <a:noFill/>
                </a:ln>
                <a:solidFill>
                  <a:schemeClr val="tx1"/>
                </a:solidFill>
                <a:effectLst/>
                <a:latin typeface="HelveticaNeue LT 55 Roman"/>
                <a:ea typeface="Times New Roman" pitchFamily="18" charset="0"/>
                <a:cs typeface="Times New Roman" pitchFamily="18" charset="0"/>
              </a:rPr>
              <a:t>Source: SG Cross Asset Research</a:t>
            </a:r>
            <a:r>
              <a:rPr kumimoji="0" lang="en-US" altLang="zh-CN" sz="800" b="0" i="0" u="none" strike="noStrike" cap="none" normalizeH="0" baseline="0" dirty="0" smtClean="0">
                <a:ln>
                  <a:noFill/>
                </a:ln>
                <a:solidFill>
                  <a:schemeClr val="tx1"/>
                </a:solidFill>
                <a:effectLst/>
                <a:latin typeface="Arial" pitchFamily="34"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ALUMINIUM</a:t>
            </a:r>
            <a:endParaRPr lang="en-GB" dirty="0"/>
          </a:p>
        </p:txBody>
      </p:sp>
      <p:sp>
        <p:nvSpPr>
          <p:cNvPr id="6" name="Content Placeholder 5"/>
          <p:cNvSpPr>
            <a:spLocks noGrp="1"/>
          </p:cNvSpPr>
          <p:nvPr>
            <p:ph idx="1"/>
          </p:nvPr>
        </p:nvSpPr>
        <p:spPr>
          <a:xfrm>
            <a:off x="428626" y="3990975"/>
            <a:ext cx="8277224" cy="1800226"/>
          </a:xfrm>
        </p:spPr>
        <p:txBody>
          <a:bodyPr>
            <a:normAutofit/>
          </a:bodyPr>
          <a:lstStyle/>
          <a:p>
            <a:r>
              <a:rPr lang="en-US" sz="1200" dirty="0" err="1" smtClean="0"/>
              <a:t>Aluminium</a:t>
            </a:r>
            <a:r>
              <a:rPr lang="en-US" sz="1200" dirty="0" smtClean="0"/>
              <a:t> has been trading at or below its C1 cost despite robust consumption growth. We see this increasing 7.8% this year. Strengthening global growth and receding systemic risk from Europe is also likely to boost restocking.</a:t>
            </a:r>
          </a:p>
          <a:p>
            <a:r>
              <a:rPr lang="en-US" sz="1200" dirty="0" smtClean="0"/>
              <a:t>Aluminum is less exposed to infrastructural spending than other metals as aluminum consumption is very diversified. Aluminum is also steadily taking market share for copper in the wiring market.</a:t>
            </a:r>
          </a:p>
          <a:p>
            <a:r>
              <a:rPr lang="en-US" sz="1200" dirty="0" smtClean="0"/>
              <a:t>Significant amounts of Aluminum remain tied up in financing deals.</a:t>
            </a:r>
          </a:p>
        </p:txBody>
      </p:sp>
      <p:pic>
        <p:nvPicPr>
          <p:cNvPr id="3074" name="Picture 2"/>
          <p:cNvPicPr>
            <a:picLocks noChangeAspect="1" noChangeArrowheads="1"/>
          </p:cNvPicPr>
          <p:nvPr/>
        </p:nvPicPr>
        <p:blipFill>
          <a:blip r:embed="rId2" cstate="print"/>
          <a:srcRect/>
          <a:stretch>
            <a:fillRect/>
          </a:stretch>
        </p:blipFill>
        <p:spPr bwMode="auto">
          <a:xfrm>
            <a:off x="5276850" y="1733550"/>
            <a:ext cx="3238500" cy="200025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19125" y="1733550"/>
            <a:ext cx="3238500" cy="2000250"/>
          </a:xfrm>
          <a:prstGeom prst="rect">
            <a:avLst/>
          </a:prstGeom>
          <a:noFill/>
          <a:ln w="9525">
            <a:noFill/>
            <a:miter lim="800000"/>
            <a:headEnd/>
            <a:tailEnd/>
          </a:ln>
        </p:spPr>
      </p:pic>
      <p:graphicFrame>
        <p:nvGraphicFramePr>
          <p:cNvPr id="10" name="Table 9"/>
          <p:cNvGraphicFramePr>
            <a:graphicFrameLocks noGrp="1"/>
          </p:cNvGraphicFramePr>
          <p:nvPr/>
        </p:nvGraphicFramePr>
        <p:xfrm>
          <a:off x="314325" y="920397"/>
          <a:ext cx="8496300" cy="640080"/>
        </p:xfrm>
        <a:graphic>
          <a:graphicData uri="http://schemas.openxmlformats.org/drawingml/2006/table">
            <a:tbl>
              <a:tblPr firstRow="1" bandRow="1">
                <a:tableStyleId>{F5AB1C69-6EDB-4FF4-983F-18BD219EF322}</a:tableStyleId>
              </a:tblPr>
              <a:tblGrid>
                <a:gridCol w="1571626"/>
                <a:gridCol w="1260474"/>
                <a:gridCol w="1416050"/>
                <a:gridCol w="1416050"/>
                <a:gridCol w="1416050"/>
                <a:gridCol w="1416050"/>
              </a:tblGrid>
              <a:tr h="169843">
                <a:tc>
                  <a:txBody>
                    <a:bodyPr/>
                    <a:lstStyle/>
                    <a:p>
                      <a:r>
                        <a:rPr lang="en-US" sz="1000" dirty="0" smtClean="0">
                          <a:solidFill>
                            <a:schemeClr val="tx1"/>
                          </a:solidFill>
                        </a:rPr>
                        <a:t>Commodity</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2013</a:t>
                      </a:r>
                      <a:r>
                        <a:rPr lang="en-US" sz="1000" baseline="0" dirty="0" smtClean="0">
                          <a:solidFill>
                            <a:schemeClr val="tx1"/>
                          </a:solidFill>
                        </a:rPr>
                        <a:t> Q4 Forecast (average)</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2014 Forecast</a:t>
                      </a:r>
                      <a:endParaRPr lang="en-US" sz="1000" baseline="0" dirty="0" smtClean="0">
                        <a:solidFill>
                          <a:schemeClr val="tx1"/>
                        </a:solidFill>
                      </a:endParaRPr>
                    </a:p>
                    <a:p>
                      <a:r>
                        <a:rPr lang="en-US" sz="1000" baseline="0" dirty="0" smtClean="0">
                          <a:solidFill>
                            <a:schemeClr val="tx1"/>
                          </a:solidFill>
                        </a:rPr>
                        <a:t>(average)</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Highest Operational</a:t>
                      </a:r>
                      <a:r>
                        <a:rPr lang="en-US" sz="1000" baseline="0" dirty="0" smtClean="0">
                          <a:solidFill>
                            <a:schemeClr val="tx1"/>
                          </a:solidFill>
                        </a:rPr>
                        <a:t> Cost</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90 Percentile</a:t>
                      </a:r>
                      <a:r>
                        <a:rPr lang="en-US" sz="1000" baseline="0" dirty="0" smtClean="0">
                          <a:solidFill>
                            <a:schemeClr val="tx1"/>
                          </a:solidFill>
                        </a:rPr>
                        <a:t> Operational Cost</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Current </a:t>
                      </a:r>
                      <a:r>
                        <a:rPr lang="en-US" sz="1000" dirty="0" err="1" smtClean="0">
                          <a:solidFill>
                            <a:schemeClr val="tx1"/>
                          </a:solidFill>
                        </a:rPr>
                        <a:t>Mkt</a:t>
                      </a:r>
                      <a:r>
                        <a:rPr lang="en-US" sz="1000" dirty="0" smtClean="0">
                          <a:solidFill>
                            <a:schemeClr val="tx1"/>
                          </a:solidFill>
                        </a:rPr>
                        <a:t> Price (15</a:t>
                      </a:r>
                      <a:r>
                        <a:rPr lang="en-US" sz="1000" baseline="30000" dirty="0" smtClean="0">
                          <a:solidFill>
                            <a:schemeClr val="tx1"/>
                          </a:solidFill>
                        </a:rPr>
                        <a:t>th</a:t>
                      </a:r>
                      <a:r>
                        <a:rPr lang="en-US" sz="1000" dirty="0" smtClean="0">
                          <a:solidFill>
                            <a:schemeClr val="tx1"/>
                          </a:solidFill>
                        </a:rPr>
                        <a:t>  May 2013)</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r>
                        <a:rPr lang="en-US" sz="1000" dirty="0" err="1" smtClean="0">
                          <a:solidFill>
                            <a:schemeClr val="tx1"/>
                          </a:solidFill>
                        </a:rPr>
                        <a:t>Aluminium</a:t>
                      </a:r>
                      <a:r>
                        <a:rPr lang="en-US" sz="1000" dirty="0" smtClean="0">
                          <a:solidFill>
                            <a:schemeClr val="tx1"/>
                          </a:solidFill>
                        </a:rPr>
                        <a:t> ($/mt)</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2100</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2200</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2400</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2200</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1839.50</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ZINC</a:t>
            </a:r>
            <a:endParaRPr lang="en-GB" dirty="0"/>
          </a:p>
        </p:txBody>
      </p:sp>
      <p:sp>
        <p:nvSpPr>
          <p:cNvPr id="6" name="Content Placeholder 5"/>
          <p:cNvSpPr>
            <a:spLocks noGrp="1"/>
          </p:cNvSpPr>
          <p:nvPr>
            <p:ph idx="1"/>
          </p:nvPr>
        </p:nvSpPr>
        <p:spPr>
          <a:xfrm>
            <a:off x="428626" y="3990974"/>
            <a:ext cx="8277224" cy="2200275"/>
          </a:xfrm>
        </p:spPr>
        <p:txBody>
          <a:bodyPr>
            <a:noAutofit/>
          </a:bodyPr>
          <a:lstStyle/>
          <a:p>
            <a:r>
              <a:rPr lang="en-GB" sz="1200" dirty="0" smtClean="0"/>
              <a:t>Global zinc consumption is estimated to have increased by 3.2% in 2012 and is set to accelerate further this year by 5.4% due to a pick-up in global manufacturing activity. Developing economies should continue to drive global zinc consumption, led by China, with growth in the developed economies more subdued, with the exception of the US.</a:t>
            </a:r>
            <a:endParaRPr lang="en-US" sz="1200" dirty="0" smtClean="0"/>
          </a:p>
          <a:p>
            <a:pPr algn="just"/>
            <a:r>
              <a:rPr lang="en-GB" sz="1200" dirty="0" smtClean="0"/>
              <a:t>We forecast that last year’s deficit will continue this year,  which suggesting that reported stocks will decline</a:t>
            </a:r>
            <a:endParaRPr lang="en-US" sz="1200" dirty="0" smtClean="0"/>
          </a:p>
          <a:p>
            <a:pPr algn="just"/>
            <a:r>
              <a:rPr lang="en-GB" sz="1200" dirty="0" smtClean="0"/>
              <a:t>A significant tonnage of LME stocks is tied up in long-term warehouse financing. Cancelled warrant % are very high and with lengthy delivery queues flat price should be firmly supported.</a:t>
            </a:r>
            <a:endParaRPr lang="en-US" sz="1200" dirty="0" smtClean="0"/>
          </a:p>
        </p:txBody>
      </p:sp>
      <p:pic>
        <p:nvPicPr>
          <p:cNvPr id="4098" name="Picture 2"/>
          <p:cNvPicPr>
            <a:picLocks noChangeAspect="1" noChangeArrowheads="1"/>
          </p:cNvPicPr>
          <p:nvPr/>
        </p:nvPicPr>
        <p:blipFill>
          <a:blip r:embed="rId2" cstate="print"/>
          <a:srcRect/>
          <a:stretch>
            <a:fillRect/>
          </a:stretch>
        </p:blipFill>
        <p:spPr bwMode="auto">
          <a:xfrm>
            <a:off x="5276850" y="1724025"/>
            <a:ext cx="3238500" cy="200025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619125" y="1724025"/>
            <a:ext cx="3238500" cy="2000250"/>
          </a:xfrm>
          <a:prstGeom prst="rect">
            <a:avLst/>
          </a:prstGeom>
          <a:noFill/>
          <a:ln w="9525">
            <a:noFill/>
            <a:miter lim="800000"/>
            <a:headEnd/>
            <a:tailEnd/>
          </a:ln>
        </p:spPr>
      </p:pic>
      <p:graphicFrame>
        <p:nvGraphicFramePr>
          <p:cNvPr id="9" name="Table 8"/>
          <p:cNvGraphicFramePr>
            <a:graphicFrameLocks noGrp="1"/>
          </p:cNvGraphicFramePr>
          <p:nvPr/>
        </p:nvGraphicFramePr>
        <p:xfrm>
          <a:off x="314325" y="920397"/>
          <a:ext cx="8496300" cy="640080"/>
        </p:xfrm>
        <a:graphic>
          <a:graphicData uri="http://schemas.openxmlformats.org/drawingml/2006/table">
            <a:tbl>
              <a:tblPr firstRow="1" bandRow="1">
                <a:tableStyleId>{F5AB1C69-6EDB-4FF4-983F-18BD219EF322}</a:tableStyleId>
              </a:tblPr>
              <a:tblGrid>
                <a:gridCol w="1571626"/>
                <a:gridCol w="1260474"/>
                <a:gridCol w="1416050"/>
                <a:gridCol w="1416050"/>
                <a:gridCol w="1416050"/>
                <a:gridCol w="1416050"/>
              </a:tblGrid>
              <a:tr h="0">
                <a:tc>
                  <a:txBody>
                    <a:bodyPr/>
                    <a:lstStyle/>
                    <a:p>
                      <a:r>
                        <a:rPr lang="en-US" sz="1000" dirty="0" smtClean="0">
                          <a:solidFill>
                            <a:schemeClr val="tx1"/>
                          </a:solidFill>
                        </a:rPr>
                        <a:t>Commodity</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2013</a:t>
                      </a:r>
                      <a:r>
                        <a:rPr lang="en-US" sz="1000" baseline="0" dirty="0" smtClean="0">
                          <a:solidFill>
                            <a:schemeClr val="tx1"/>
                          </a:solidFill>
                        </a:rPr>
                        <a:t> Q4 Forecast (average)</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2014 Forecast</a:t>
                      </a:r>
                      <a:endParaRPr lang="en-US" sz="1000" baseline="0" dirty="0" smtClean="0">
                        <a:solidFill>
                          <a:schemeClr val="tx1"/>
                        </a:solidFill>
                      </a:endParaRPr>
                    </a:p>
                    <a:p>
                      <a:r>
                        <a:rPr lang="en-US" sz="1000" baseline="0" dirty="0" smtClean="0">
                          <a:solidFill>
                            <a:schemeClr val="tx1"/>
                          </a:solidFill>
                        </a:rPr>
                        <a:t>(average)</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Highest Operational</a:t>
                      </a:r>
                      <a:r>
                        <a:rPr lang="en-US" sz="1000" baseline="0" dirty="0" smtClean="0">
                          <a:solidFill>
                            <a:schemeClr val="tx1"/>
                          </a:solidFill>
                        </a:rPr>
                        <a:t> Cost</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90 Percentile</a:t>
                      </a:r>
                      <a:r>
                        <a:rPr lang="en-US" sz="1000" baseline="0" dirty="0" smtClean="0">
                          <a:solidFill>
                            <a:schemeClr val="tx1"/>
                          </a:solidFill>
                        </a:rPr>
                        <a:t> Operational Cost</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Current </a:t>
                      </a:r>
                      <a:r>
                        <a:rPr lang="en-US" sz="1000" dirty="0" err="1" smtClean="0">
                          <a:solidFill>
                            <a:schemeClr val="tx1"/>
                          </a:solidFill>
                        </a:rPr>
                        <a:t>Mkt</a:t>
                      </a:r>
                      <a:r>
                        <a:rPr lang="en-US" sz="1000" dirty="0" smtClean="0">
                          <a:solidFill>
                            <a:schemeClr val="tx1"/>
                          </a:solidFill>
                        </a:rPr>
                        <a:t> Price (15</a:t>
                      </a:r>
                      <a:r>
                        <a:rPr lang="en-US" sz="1000" baseline="30000" dirty="0" smtClean="0">
                          <a:solidFill>
                            <a:schemeClr val="tx1"/>
                          </a:solidFill>
                        </a:rPr>
                        <a:t>th</a:t>
                      </a:r>
                      <a:r>
                        <a:rPr lang="en-US" sz="1000" dirty="0" smtClean="0">
                          <a:solidFill>
                            <a:schemeClr val="tx1"/>
                          </a:solidFill>
                        </a:rPr>
                        <a:t>  May 2013)</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r>
                        <a:rPr lang="en-US" sz="1000" dirty="0" smtClean="0">
                          <a:solidFill>
                            <a:schemeClr val="tx1"/>
                          </a:solidFill>
                        </a:rPr>
                        <a:t>Zinc  ($/mt)</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2000</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2200</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1800</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1700</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1823</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LEAD</a:t>
            </a:r>
            <a:endParaRPr lang="en-GB" dirty="0"/>
          </a:p>
        </p:txBody>
      </p:sp>
      <p:sp>
        <p:nvSpPr>
          <p:cNvPr id="6" name="Content Placeholder 5"/>
          <p:cNvSpPr>
            <a:spLocks noGrp="1"/>
          </p:cNvSpPr>
          <p:nvPr>
            <p:ph idx="1"/>
          </p:nvPr>
        </p:nvSpPr>
        <p:spPr>
          <a:xfrm>
            <a:off x="428626" y="3990975"/>
            <a:ext cx="8277224" cy="2152650"/>
          </a:xfrm>
        </p:spPr>
        <p:txBody>
          <a:bodyPr>
            <a:normAutofit/>
          </a:bodyPr>
          <a:lstStyle/>
          <a:p>
            <a:r>
              <a:rPr lang="en-US" sz="1200" dirty="0" smtClean="0"/>
              <a:t>Fundamentals are tight.</a:t>
            </a:r>
          </a:p>
          <a:p>
            <a:pPr algn="just"/>
            <a:r>
              <a:rPr lang="en-GB" sz="1200" dirty="0" smtClean="0"/>
              <a:t>Global lead consumption grew by 5% </a:t>
            </a:r>
            <a:r>
              <a:rPr lang="en-GB" sz="1200" dirty="0" err="1" smtClean="0"/>
              <a:t>YoY</a:t>
            </a:r>
            <a:r>
              <a:rPr lang="en-GB" sz="1200" dirty="0" smtClean="0"/>
              <a:t> last year.  We forecast further growth of 5.7% </a:t>
            </a:r>
            <a:r>
              <a:rPr lang="en-GB" sz="1200" dirty="0" err="1" smtClean="0"/>
              <a:t>yoy</a:t>
            </a:r>
            <a:r>
              <a:rPr lang="en-GB" sz="1200" dirty="0" smtClean="0"/>
              <a:t> in 2013 on the back of Chinese and US demand, offsetting more subdued conditions in Europe. </a:t>
            </a:r>
          </a:p>
          <a:p>
            <a:pPr algn="just"/>
            <a:r>
              <a:rPr lang="en-GB" sz="1200" dirty="0" smtClean="0"/>
              <a:t>While the automotive sector is strong, non-automotive applications for lead, including industrial and standby/emergency battery power uses, telecoms and motive applications, are experiencing robust demand.</a:t>
            </a:r>
          </a:p>
          <a:p>
            <a:pPr algn="just"/>
            <a:r>
              <a:rPr lang="en-GB" sz="1200" dirty="0" smtClean="0"/>
              <a:t>As with Zinc, significant tonnage of LME stocks is tied up in long-term warehouse financing. Cancelled warrant % are very high and with lengthy delivery queues flat price should be firmly supported.</a:t>
            </a:r>
            <a:endParaRPr lang="en-US" sz="1200" dirty="0" smtClean="0"/>
          </a:p>
          <a:p>
            <a:pPr algn="just"/>
            <a:endParaRPr lang="en-US" b="0" dirty="0" smtClean="0"/>
          </a:p>
        </p:txBody>
      </p:sp>
      <p:pic>
        <p:nvPicPr>
          <p:cNvPr id="5122" name="Picture 2"/>
          <p:cNvPicPr>
            <a:picLocks noChangeAspect="1" noChangeArrowheads="1"/>
          </p:cNvPicPr>
          <p:nvPr/>
        </p:nvPicPr>
        <p:blipFill>
          <a:blip r:embed="rId2" cstate="print"/>
          <a:srcRect/>
          <a:stretch>
            <a:fillRect/>
          </a:stretch>
        </p:blipFill>
        <p:spPr bwMode="auto">
          <a:xfrm>
            <a:off x="5267325" y="1724025"/>
            <a:ext cx="3238500" cy="200025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619125" y="1733550"/>
            <a:ext cx="3238500" cy="2000250"/>
          </a:xfrm>
          <a:prstGeom prst="rect">
            <a:avLst/>
          </a:prstGeom>
          <a:noFill/>
          <a:ln w="9525">
            <a:noFill/>
            <a:miter lim="800000"/>
            <a:headEnd/>
            <a:tailEnd/>
          </a:ln>
        </p:spPr>
      </p:pic>
      <p:graphicFrame>
        <p:nvGraphicFramePr>
          <p:cNvPr id="10" name="Table 9"/>
          <p:cNvGraphicFramePr>
            <a:graphicFrameLocks noGrp="1"/>
          </p:cNvGraphicFramePr>
          <p:nvPr/>
        </p:nvGraphicFramePr>
        <p:xfrm>
          <a:off x="314325" y="920397"/>
          <a:ext cx="8496300" cy="640080"/>
        </p:xfrm>
        <a:graphic>
          <a:graphicData uri="http://schemas.openxmlformats.org/drawingml/2006/table">
            <a:tbl>
              <a:tblPr firstRow="1" bandRow="1">
                <a:tableStyleId>{F5AB1C69-6EDB-4FF4-983F-18BD219EF322}</a:tableStyleId>
              </a:tblPr>
              <a:tblGrid>
                <a:gridCol w="1571626"/>
                <a:gridCol w="1260474"/>
                <a:gridCol w="1416050"/>
                <a:gridCol w="1416050"/>
                <a:gridCol w="1416050"/>
                <a:gridCol w="1416050"/>
              </a:tblGrid>
              <a:tr h="169843">
                <a:tc>
                  <a:txBody>
                    <a:bodyPr/>
                    <a:lstStyle/>
                    <a:p>
                      <a:r>
                        <a:rPr lang="en-US" sz="1000" dirty="0" smtClean="0">
                          <a:solidFill>
                            <a:schemeClr val="tx1"/>
                          </a:solidFill>
                        </a:rPr>
                        <a:t>Commodity</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2013</a:t>
                      </a:r>
                      <a:r>
                        <a:rPr lang="en-US" sz="1000" baseline="0" dirty="0" smtClean="0">
                          <a:solidFill>
                            <a:schemeClr val="tx1"/>
                          </a:solidFill>
                        </a:rPr>
                        <a:t> Q4 Forecast (average)</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2014 Forecast</a:t>
                      </a:r>
                      <a:endParaRPr lang="en-US" sz="1000" baseline="0" dirty="0" smtClean="0">
                        <a:solidFill>
                          <a:schemeClr val="tx1"/>
                        </a:solidFill>
                      </a:endParaRPr>
                    </a:p>
                    <a:p>
                      <a:r>
                        <a:rPr lang="en-US" sz="1000" baseline="0" dirty="0" smtClean="0">
                          <a:solidFill>
                            <a:schemeClr val="tx1"/>
                          </a:solidFill>
                        </a:rPr>
                        <a:t>(average)</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Highest Operational</a:t>
                      </a:r>
                      <a:r>
                        <a:rPr lang="en-US" sz="1000" baseline="0" dirty="0" smtClean="0">
                          <a:solidFill>
                            <a:schemeClr val="tx1"/>
                          </a:solidFill>
                        </a:rPr>
                        <a:t> Cost</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90 Percentile</a:t>
                      </a:r>
                      <a:r>
                        <a:rPr lang="en-US" sz="1000" baseline="0" dirty="0" smtClean="0">
                          <a:solidFill>
                            <a:schemeClr val="tx1"/>
                          </a:solidFill>
                        </a:rPr>
                        <a:t> Operational Cost</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Current </a:t>
                      </a:r>
                      <a:r>
                        <a:rPr lang="en-US" sz="1000" dirty="0" err="1" smtClean="0">
                          <a:solidFill>
                            <a:schemeClr val="tx1"/>
                          </a:solidFill>
                        </a:rPr>
                        <a:t>Mkt</a:t>
                      </a:r>
                      <a:r>
                        <a:rPr lang="en-US" sz="1000" dirty="0" smtClean="0">
                          <a:solidFill>
                            <a:schemeClr val="tx1"/>
                          </a:solidFill>
                        </a:rPr>
                        <a:t> Price (15</a:t>
                      </a:r>
                      <a:r>
                        <a:rPr lang="en-US" sz="1000" baseline="30000" dirty="0" smtClean="0">
                          <a:solidFill>
                            <a:schemeClr val="tx1"/>
                          </a:solidFill>
                        </a:rPr>
                        <a:t>th</a:t>
                      </a:r>
                      <a:r>
                        <a:rPr lang="en-US" sz="1000" dirty="0" smtClean="0">
                          <a:solidFill>
                            <a:schemeClr val="tx1"/>
                          </a:solidFill>
                        </a:rPr>
                        <a:t>  May 2013)</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r>
                        <a:rPr lang="en-US" sz="1000" dirty="0" smtClean="0">
                          <a:solidFill>
                            <a:schemeClr val="tx1"/>
                          </a:solidFill>
                        </a:rPr>
                        <a:t>Lead  ($/mt)</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2300</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2400</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1475</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1350</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1969</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CONTENTS</a:t>
            </a:r>
            <a:endParaRPr lang="en-GB" dirty="0"/>
          </a:p>
        </p:txBody>
      </p:sp>
      <p:sp>
        <p:nvSpPr>
          <p:cNvPr id="6" name="Content Placeholder 5"/>
          <p:cNvSpPr>
            <a:spLocks noGrp="1"/>
          </p:cNvSpPr>
          <p:nvPr>
            <p:ph idx="1"/>
          </p:nvPr>
        </p:nvSpPr>
        <p:spPr>
          <a:xfrm>
            <a:off x="485776" y="971551"/>
            <a:ext cx="8277224" cy="2971800"/>
          </a:xfrm>
        </p:spPr>
        <p:txBody>
          <a:bodyPr>
            <a:normAutofit/>
          </a:bodyPr>
          <a:lstStyle/>
          <a:p>
            <a:endParaRPr lang="en-US" sz="1200" b="0" dirty="0" smtClean="0"/>
          </a:p>
          <a:p>
            <a:r>
              <a:rPr lang="en-GB" sz="1200" dirty="0" smtClean="0"/>
              <a:t>MACRO OUTLOOK &amp; COMMODITY PRICES IN GENERAL</a:t>
            </a:r>
          </a:p>
          <a:p>
            <a:endParaRPr lang="en-US" sz="1200" b="0" dirty="0" smtClean="0"/>
          </a:p>
          <a:p>
            <a:r>
              <a:rPr lang="en-GB" sz="1200" cap="all" dirty="0" smtClean="0"/>
              <a:t>HOW THE END OF QE MIGHT AFFECT METAL PRICE DYNAMICS</a:t>
            </a:r>
          </a:p>
          <a:p>
            <a:pPr lvl="1"/>
            <a:r>
              <a:rPr lang="en-GB" b="1" dirty="0" smtClean="0"/>
              <a:t> Offering a different perspective</a:t>
            </a:r>
            <a:r>
              <a:rPr lang="en-GB" b="1" cap="all" dirty="0" smtClean="0"/>
              <a:t>?</a:t>
            </a:r>
          </a:p>
          <a:p>
            <a:endParaRPr lang="en-US" sz="1200" b="0" dirty="0" smtClean="0"/>
          </a:p>
          <a:p>
            <a:r>
              <a:rPr lang="en-US" sz="1200" cap="all" dirty="0" smtClean="0"/>
              <a:t>Individual base &amp; PRECIOUS metals outlook</a:t>
            </a:r>
          </a:p>
          <a:p>
            <a:endParaRPr lang="en-US" b="0" dirty="0" smtClean="0"/>
          </a:p>
        </p:txBody>
      </p:sp>
      <p:sp>
        <p:nvSpPr>
          <p:cNvPr id="7" name="TextBox 6"/>
          <p:cNvSpPr txBox="1"/>
          <p:nvPr/>
        </p:nvSpPr>
        <p:spPr>
          <a:xfrm>
            <a:off x="609599" y="3638550"/>
            <a:ext cx="4391025" cy="419100"/>
          </a:xfrm>
          <a:prstGeom prst="rect">
            <a:avLst/>
          </a:prstGeom>
          <a:noFill/>
        </p:spPr>
        <p:txBody>
          <a:bodyPr wrap="none" lIns="72000" tIns="72000" rIns="72000" bIns="72000" rtlCol="0">
            <a:noAutofit/>
          </a:bodyPr>
          <a:lstStyle/>
          <a:p>
            <a:endParaRPr lang="en-US" sz="11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Cancelled warrant ratios (%)</a:t>
            </a:r>
            <a:endParaRPr lang="en-GB" dirty="0"/>
          </a:p>
        </p:txBody>
      </p:sp>
      <p:sp>
        <p:nvSpPr>
          <p:cNvPr id="6" name="Content Placeholder 5"/>
          <p:cNvSpPr>
            <a:spLocks noGrp="1"/>
          </p:cNvSpPr>
          <p:nvPr>
            <p:ph idx="1"/>
          </p:nvPr>
        </p:nvSpPr>
        <p:spPr>
          <a:xfrm>
            <a:off x="438151" y="1076325"/>
            <a:ext cx="8277224" cy="866775"/>
          </a:xfrm>
        </p:spPr>
        <p:txBody>
          <a:bodyPr>
            <a:normAutofit/>
          </a:bodyPr>
          <a:lstStyle/>
          <a:p>
            <a:r>
              <a:rPr lang="en-US" b="0" dirty="0" smtClean="0"/>
              <a:t>Cancelled warrant ratio calculated as: Cancelled Warrants / Total LME stocks</a:t>
            </a:r>
          </a:p>
          <a:p>
            <a:r>
              <a:rPr lang="en-US" b="0" dirty="0" smtClean="0"/>
              <a:t>We estimate that &gt;90% of cancelled warrants are related to trade finance</a:t>
            </a:r>
          </a:p>
          <a:p>
            <a:pPr algn="just"/>
            <a:endParaRPr lang="en-US" b="0" dirty="0" smtClean="0"/>
          </a:p>
        </p:txBody>
      </p:sp>
      <p:pic>
        <p:nvPicPr>
          <p:cNvPr id="6146" name="Picture 2"/>
          <p:cNvPicPr>
            <a:picLocks noChangeAspect="1" noChangeArrowheads="1"/>
          </p:cNvPicPr>
          <p:nvPr/>
        </p:nvPicPr>
        <p:blipFill>
          <a:blip r:embed="rId2" cstate="print"/>
          <a:srcRect/>
          <a:stretch>
            <a:fillRect/>
          </a:stretch>
        </p:blipFill>
        <p:spPr bwMode="auto">
          <a:xfrm>
            <a:off x="1285875" y="2224088"/>
            <a:ext cx="6572250" cy="326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CONCLUSION</a:t>
            </a:r>
            <a:endParaRPr lang="en-GB" dirty="0"/>
          </a:p>
        </p:txBody>
      </p:sp>
      <p:sp>
        <p:nvSpPr>
          <p:cNvPr id="6" name="Content Placeholder 5"/>
          <p:cNvSpPr>
            <a:spLocks noGrp="1"/>
          </p:cNvSpPr>
          <p:nvPr>
            <p:ph idx="1"/>
          </p:nvPr>
        </p:nvSpPr>
        <p:spPr>
          <a:xfrm>
            <a:off x="438151" y="1076324"/>
            <a:ext cx="8277224" cy="5076825"/>
          </a:xfrm>
        </p:spPr>
        <p:txBody>
          <a:bodyPr>
            <a:normAutofit/>
          </a:bodyPr>
          <a:lstStyle/>
          <a:p>
            <a:r>
              <a:rPr lang="en-US" b="0" dirty="0" smtClean="0"/>
              <a:t>The end of QE will be supportive for prices</a:t>
            </a:r>
          </a:p>
          <a:p>
            <a:endParaRPr lang="en-US" b="0" dirty="0" smtClean="0"/>
          </a:p>
          <a:p>
            <a:r>
              <a:rPr lang="en-US" b="0" dirty="0" smtClean="0"/>
              <a:t>The end of QE will likely cause inventories to decline</a:t>
            </a:r>
          </a:p>
          <a:p>
            <a:endParaRPr lang="en-US" b="0" dirty="0" smtClean="0"/>
          </a:p>
          <a:p>
            <a:r>
              <a:rPr lang="en-US" b="0" dirty="0" smtClean="0"/>
              <a:t>The end of QE will likely cause correlations among the sector to decrease</a:t>
            </a:r>
          </a:p>
          <a:p>
            <a:endParaRPr lang="en-US" b="0" dirty="0" smtClean="0"/>
          </a:p>
          <a:p>
            <a:r>
              <a:rPr lang="en-US" b="0" dirty="0" smtClean="0"/>
              <a:t>The end of QE will cause Fundamentals to return</a:t>
            </a:r>
          </a:p>
          <a:p>
            <a:endParaRPr lang="en-US" b="0" dirty="0" smtClean="0"/>
          </a:p>
          <a:p>
            <a:pPr>
              <a:buNone/>
            </a:pPr>
            <a:endParaRPr lang="en-US" b="0" dirty="0" smtClean="0"/>
          </a:p>
          <a:p>
            <a:r>
              <a:rPr lang="en-US" b="0" dirty="0" smtClean="0"/>
              <a:t>Trade Ideas:</a:t>
            </a:r>
          </a:p>
          <a:p>
            <a:endParaRPr lang="en-US" b="0" dirty="0" smtClean="0"/>
          </a:p>
          <a:p>
            <a:pPr lvl="2"/>
            <a:r>
              <a:rPr lang="en-US" b="0" dirty="0" smtClean="0"/>
              <a:t>Long Aluminum / Short Copper</a:t>
            </a:r>
          </a:p>
          <a:p>
            <a:pPr lvl="2"/>
            <a:endParaRPr lang="en-US" b="0" dirty="0" smtClean="0"/>
          </a:p>
          <a:p>
            <a:pPr lvl="2"/>
            <a:r>
              <a:rPr lang="en-US" dirty="0" smtClean="0"/>
              <a:t>Long Lead / Short Zinc</a:t>
            </a:r>
            <a:endParaRPr lang="en-US" b="0" dirty="0" smtClean="0"/>
          </a:p>
          <a:p>
            <a:endParaRPr lang="en-US" b="0" dirty="0" smtClean="0"/>
          </a:p>
          <a:p>
            <a:pPr algn="just"/>
            <a:endParaRPr lang="en-US" b="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rtlCol="0"/>
          <a:lstStyle/>
          <a:p>
            <a:pPr eaLnBrk="1" hangingPunct="1">
              <a:defRPr/>
            </a:pPr>
            <a:r>
              <a:rPr lang="fr-FR" dirty="0" smtClean="0"/>
              <a:t>Appendix - Disclaimer</a:t>
            </a:r>
            <a:endParaRPr lang="en-US" dirty="0"/>
          </a:p>
        </p:txBody>
      </p:sp>
      <p:sp>
        <p:nvSpPr>
          <p:cNvPr id="11267" name="Content Placeholder 4"/>
          <p:cNvSpPr>
            <a:spLocks noGrp="1"/>
          </p:cNvSpPr>
          <p:nvPr>
            <p:ph idx="1"/>
          </p:nvPr>
        </p:nvSpPr>
        <p:spPr>
          <a:xfrm>
            <a:off x="557213" y="1050925"/>
            <a:ext cx="8027987" cy="4397375"/>
          </a:xfrm>
        </p:spPr>
        <p:txBody>
          <a:bodyPr/>
          <a:lstStyle/>
          <a:p>
            <a:pPr marL="9525" indent="-9525" eaLnBrk="1" hangingPunct="1">
              <a:lnSpc>
                <a:spcPct val="110000"/>
              </a:lnSpc>
              <a:spcBef>
                <a:spcPct val="0"/>
              </a:spcBef>
              <a:spcAft>
                <a:spcPts val="50"/>
              </a:spcAft>
              <a:defRPr/>
            </a:pPr>
            <a:r>
              <a:rPr lang="en-US" sz="800" dirty="0" smtClean="0"/>
              <a:t>ANALYST CERTIFICATION </a:t>
            </a:r>
          </a:p>
          <a:p>
            <a:pPr marL="9525" indent="-9525" eaLnBrk="1" hangingPunct="1">
              <a:lnSpc>
                <a:spcPct val="110000"/>
              </a:lnSpc>
              <a:spcBef>
                <a:spcPct val="0"/>
              </a:spcBef>
              <a:spcAft>
                <a:spcPts val="50"/>
              </a:spcAft>
              <a:defRPr/>
            </a:pPr>
            <a:r>
              <a:rPr lang="en-US" sz="800" dirty="0" smtClean="0"/>
              <a:t>Each author of this research report listed on the cover hereby certifies that the views expressed in the research report accurately reflect his or her personal views, including views about subject securities or issuers mentioned in the report, if any.  No part of his or her compensation was, is or will be related, directly or indirectly to the specific recommendations or views expressed in this report. </a:t>
            </a:r>
          </a:p>
          <a:p>
            <a:pPr>
              <a:defRPr/>
            </a:pPr>
            <a:r>
              <a:rPr lang="en-GB" sz="800" dirty="0" smtClean="0"/>
              <a:t>The information herein is not intended to be an offer to buy or sell, or a solicitation of an offer to buy or sell, any securities or other financial instrument and including any expression of opinion, has been obtained from or is based upon sources believed to be reliable but is not guaranteed as to accuracy or completeness although Société Générale (“SG”) believe it to be fair and not misleading or deceptive. SG, and their affiliated companies in the SG Group, may from time to time deal in, profit from the trading of, hold or act as market-makers or act as advisers, brokers or bankers, in relation to the securities, or derivatives of persons, firms or entities mentioned in this publication, or be represented on the board of such persons, firms or entities. Employees of SG, and their affiliated companies in the SG Group, or individuals connected to them may from time to time have a position in or be holding any of the investments or related investments mentioned in this publication. SG and their affiliated companies in the SG Group are under no obligation to disclose or take account of this publication when advising or dealing with or for their customers. The views of SG reflected in this publication may change without notice. To the maximum extent possible at law, SG does not accept any liability whatsoever arising from the use of the material or information contained herein. Dealing in warrants and/or derivative products such as futures, options, and contracts for differences has specific risks and other significant aspects. You should not deal in these products unless you understand their nature and the extent of your exposure to risk. This publication is not intended for use by or targeted at retail customers. Should a retail customer obtain a copy of this report they should not base their investment decisions solely on the basis of this document but must seek independent financial advice. </a:t>
            </a:r>
          </a:p>
          <a:p>
            <a:pPr>
              <a:defRPr/>
            </a:pPr>
            <a:r>
              <a:rPr lang="en-GB" sz="800" dirty="0" smtClean="0"/>
              <a:t>The financial instrument discussed in this report may not be suitable for all investors and investors must make their own informed decisions and seek their own advice regarding the appropriateness of investing in financial instruments or implementing strategies discussed herein.    The value of securities and financial instruments is subject to currency exchange rate fluctuation that may have a positive or negative effect on the price of such securities or financial instruments, and investors in securities such as ADRs effectively assume this risk.  SG does not provide any tax advice.  Past performance is not necessarily a guide to future performance.   Estimates of future performance are based on assumptions that may not be realized.  Investments in general and derivatives in particular, involve numerous risks, including, among others, market, counterparty default and liquidity risk.  Trading in options involves additional risks and is not suitable for all investors.  An option may become worthless by its expiration date, as it is a depreciating asset.  Option ownership could result in significant loss or gain, especially for options of unhedged positions. Prior to buying or selling an option, investors must review the "Characteristics and Risks of Standardized Options" at http://www.optionsclearing.com/publications/risks/riskchap.1.jsp. </a:t>
            </a:r>
          </a:p>
          <a:p>
            <a:pPr>
              <a:defRPr/>
            </a:pPr>
            <a:r>
              <a:rPr lang="en-GB" sz="800" b="1" dirty="0" smtClean="0"/>
              <a:t>CONFLICTS OF INTEREST </a:t>
            </a:r>
            <a:endParaRPr lang="en-GB" sz="800" dirty="0" smtClean="0"/>
          </a:p>
          <a:p>
            <a:pPr>
              <a:defRPr/>
            </a:pPr>
            <a:r>
              <a:rPr lang="en-GB" sz="800" dirty="0" smtClean="0"/>
              <a:t>This research contains the views, opinions and recommendations of Société Générale (SG) analysts and/or strategists. Analysts and/or strategists routinely consult with SG sales and trading desk personnel regarding market information including, but not limited to, pricing, spread levels and trading activity of a specific fixed income security or financial instrument, sector or other asset class. Trading desks may trade, or have traded, as principal on the basis of the analyst(s) views and reports. In addition, analysts receive compensation based, in part, on the quality and accuracy of their analysis, client feedback, trading desk and firm revenues and competitive factors. As a general matter, SG and/or its affiliates normally make a market and trade as principal in fixed income securities discussed in research reports.</a:t>
            </a:r>
          </a:p>
          <a:p>
            <a:pPr marL="9525" indent="-9525" eaLnBrk="1" hangingPunct="1">
              <a:lnSpc>
                <a:spcPct val="110000"/>
              </a:lnSpc>
              <a:spcBef>
                <a:spcPct val="0"/>
              </a:spcBef>
              <a:spcAft>
                <a:spcPts val="50"/>
              </a:spcAft>
              <a:defRPr/>
            </a:pPr>
            <a:endParaRPr lang="en-US" sz="800" dirty="0" smtClean="0"/>
          </a:p>
          <a:p>
            <a:pPr marL="9525" indent="-9525" eaLnBrk="1" hangingPunct="1">
              <a:lnSpc>
                <a:spcPct val="110000"/>
              </a:lnSpc>
              <a:spcBef>
                <a:spcPct val="0"/>
              </a:spcBef>
              <a:spcAft>
                <a:spcPts val="50"/>
              </a:spcAft>
              <a:defRPr/>
            </a:pPr>
            <a:r>
              <a:rPr lang="en-US" sz="800" dirty="0" smtClean="0"/>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rtlCol="0"/>
          <a:lstStyle/>
          <a:p>
            <a:pPr eaLnBrk="1" hangingPunct="1">
              <a:defRPr/>
            </a:pPr>
            <a:r>
              <a:rPr lang="fr-FR" dirty="0" smtClean="0"/>
              <a:t>Appendix – DisclaimeR (CONT’D)</a:t>
            </a:r>
            <a:endParaRPr lang="en-US" dirty="0"/>
          </a:p>
        </p:txBody>
      </p:sp>
      <p:sp>
        <p:nvSpPr>
          <p:cNvPr id="12291" name="Content Placeholder 4"/>
          <p:cNvSpPr>
            <a:spLocks noGrp="1"/>
          </p:cNvSpPr>
          <p:nvPr>
            <p:ph idx="1"/>
          </p:nvPr>
        </p:nvSpPr>
        <p:spPr>
          <a:xfrm>
            <a:off x="249238" y="812800"/>
            <a:ext cx="8645525" cy="5375275"/>
          </a:xfrm>
        </p:spPr>
        <p:txBody>
          <a:bodyPr rIns="0"/>
          <a:lstStyle/>
          <a:p>
            <a:pPr>
              <a:lnSpc>
                <a:spcPct val="90000"/>
              </a:lnSpc>
            </a:pPr>
            <a:r>
              <a:rPr lang="en-US" sz="800" b="1" dirty="0" smtClean="0"/>
              <a:t>Notice  to French Investors</a:t>
            </a:r>
            <a:r>
              <a:rPr lang="en-US" sz="800" dirty="0" smtClean="0"/>
              <a:t>:  This publication is issued in France by or through Société Générale ("SG") which is authorised and supervised by the Autorité de Contrôle Prudentiel and regulated by the Autorite des Marches Financiers. </a:t>
            </a:r>
          </a:p>
          <a:p>
            <a:pPr>
              <a:lnSpc>
                <a:spcPct val="90000"/>
              </a:lnSpc>
            </a:pPr>
            <a:r>
              <a:rPr lang="en-US" sz="800" b="1" dirty="0" smtClean="0"/>
              <a:t>Notice to U.K. Investors</a:t>
            </a:r>
            <a:r>
              <a:rPr lang="en-US" sz="800" dirty="0" smtClean="0"/>
              <a:t>:  This publication is issued in the United Kingdom by or through Société Générale ("SG"), London Branch. Société Générale is a French credit institution (bank) authorised and supervised by the Autorité de Contrôle Prudentiel (the French Prudential Control Authority). Société Générale is subject to limited regulation by the Financial Services Authority (“FSA”) in the U.K. Details of the extent of SG's regulation by the FSA are available from SG on request. The information and any advice contained herein is directed only at, and made available only to, professional clients and eligible counterparties (as defined in the FSA rules) and should not be relied upon by any other person or party.</a:t>
            </a:r>
          </a:p>
          <a:p>
            <a:pPr>
              <a:lnSpc>
                <a:spcPct val="90000"/>
              </a:lnSpc>
            </a:pPr>
            <a:r>
              <a:rPr lang="en-US" sz="800" b="1" dirty="0" smtClean="0"/>
              <a:t>Notice to Polish Investors:</a:t>
            </a:r>
            <a:r>
              <a:rPr lang="en-US" sz="800" dirty="0" smtClean="0"/>
              <a:t> this publication has been issued in Poland by Societe Generale S.A. Oddzial w Polsce (“the Branch”) with its registered office in Warsaw (Poland) at 111 Marszałkowska St. The Branch is supervised by the Polish Financial Supervision Authority and the French “Autorité de Contrôle Prudentiel”. This report is addressed to financial institutions only, as defined in the Act on trading in financial instruments. The Branch certifies that this publication has been elaborated with due diligence and care.</a:t>
            </a:r>
          </a:p>
          <a:p>
            <a:pPr>
              <a:lnSpc>
                <a:spcPct val="90000"/>
              </a:lnSpc>
            </a:pPr>
            <a:r>
              <a:rPr lang="en-US" sz="800" b="1" dirty="0" smtClean="0"/>
              <a:t>Notice to US Investors</a:t>
            </a:r>
            <a:r>
              <a:rPr lang="en-US" sz="800" dirty="0" smtClean="0"/>
              <a:t>: SG research reports issued by non-US SG analysts or affiliates on securities are issued solely to major US institutional investors pursuant to SEC Rule 15a-6. Any US person wishing to discuss this report or effect transactions in any security discussed herein should do so with or through SG Americas Securities, LLC to conform with the requirements of US securities law. SG Americas Securities LLC has its registered office at 1221 Avenue of the Americas, New York, NY, 10020. (212) 278-6000.</a:t>
            </a:r>
          </a:p>
          <a:p>
            <a:pPr>
              <a:lnSpc>
                <a:spcPct val="90000"/>
              </a:lnSpc>
            </a:pPr>
            <a:r>
              <a:rPr lang="en-US" sz="800" b="1" dirty="0" smtClean="0"/>
              <a:t>Notice to Canadian Investors</a:t>
            </a:r>
            <a:r>
              <a:rPr lang="en-US" sz="800" dirty="0" smtClean="0"/>
              <a:t>: This publication is for information purposes only and is intended for use by Permitted Clients, as defined under National Instrument 31-103, Accredited Investors, as defined under National Instrument 45-106, Accredited Counterparties as defined under the Derivatives Act (Québec) and "Qualified Parties" as defined under the ASC, BCSC, SFSC and NBSC Orders.</a:t>
            </a:r>
          </a:p>
          <a:p>
            <a:pPr>
              <a:lnSpc>
                <a:spcPct val="90000"/>
              </a:lnSpc>
            </a:pPr>
            <a:r>
              <a:rPr lang="en-US" sz="800" b="1" dirty="0" smtClean="0"/>
              <a:t>Notice to Singapore Investors</a:t>
            </a:r>
            <a:r>
              <a:rPr lang="en-US" sz="800" dirty="0" smtClean="0"/>
              <a:t>:  This publication is provided in Singapore by or through Société Générale ("SG"), Singapore Branch and is provided only to accredited investors, expert investors and institutional investors, as defined in Section 4A of the Securities and Futures Act, Cap. 289.  Recipients of this publication are to contact Société Générale, Singapore Branch in respect of any matters arising from, or in connection with, the publication.  If you are an accredited investor or expert investor, please be informed that in SG's dealings with you, SG is  relying on the following exemptions to the Financial Advisers Act, Cap. 110 (“FAA”): (1) the exemption in Regulation 33 of the Financial Advisers Regulations (“FAR”), which exempts SG from complying with Section 25 of the FAA on disclosure of product information to clients; (2) the exemption set out in Regulation 34 of the FAR, which exempts SG from complying with Section 27 of the FAA on recommendations; and (3) the exemption set out in Regulation 35 of the FAR, which exempts SG from complying with Section 36 of the FAA on disclosure of certain interests in securities.</a:t>
            </a:r>
          </a:p>
          <a:p>
            <a:pPr>
              <a:lnSpc>
                <a:spcPct val="90000"/>
              </a:lnSpc>
            </a:pPr>
            <a:r>
              <a:rPr lang="en-US" sz="800" b="1" dirty="0" smtClean="0"/>
              <a:t>Notice to Hong Kong Investors</a:t>
            </a:r>
            <a:r>
              <a:rPr lang="en-US" sz="800" dirty="0" smtClean="0"/>
              <a:t>:  This report is distributed in Hong Kong by Société Générale, Hong Kong Branch which is licensed by the Securities and Futures Commission of Hong Kong under the Securities and Futures Ordinance (Chapter 571 of the Laws of Hong Kong) ("SFO"). This publication does not constitute a solicitation or an offer of securities or an invitation to the public within the meaning of the SFO.  This report is to be circulated only to "professional investors" as defined in the SFO.</a:t>
            </a:r>
          </a:p>
          <a:p>
            <a:pPr>
              <a:lnSpc>
                <a:spcPct val="90000"/>
              </a:lnSpc>
            </a:pPr>
            <a:r>
              <a:rPr lang="en-US" sz="800" b="1" dirty="0" smtClean="0"/>
              <a:t>Notice to Japanese Investors</a:t>
            </a:r>
            <a:r>
              <a:rPr lang="en-US" sz="800" dirty="0" smtClean="0"/>
              <a:t>: This publication is distributed in Japan by Societe Generale Securities (North Pacific) Ltd., Tokyo Branch, which is regulated by the Financial Services Agency of Japan.  This publication is intended only for the Specified Investors, as defined by the Financial Instruments and Exchange Law in Japan and only for those people to whom it is sent directly by Societe Generale Securities (North Pacific) Ltd., Tokyo Branch, and under no circumstances should it be forwarded to any third party. The products mentioned in this report may not be eligible for sale in Japan and they may not be suitable for all types of investors.</a:t>
            </a:r>
          </a:p>
          <a:p>
            <a:pPr>
              <a:lnSpc>
                <a:spcPct val="90000"/>
              </a:lnSpc>
            </a:pPr>
            <a:r>
              <a:rPr lang="en-US" sz="800" b="1" dirty="0" smtClean="0"/>
              <a:t>Notice to Australian Investors</a:t>
            </a:r>
            <a:r>
              <a:rPr lang="en-US" sz="800" dirty="0" smtClean="0"/>
              <a:t>:  This publication is issued in Australia by Société Générale (ABN 71 092 516 286) ("SG").  SG is regulated by APRA and ASIC and holds an AFSL no. 236651 issued under the Corporations Act 2001 (Cth) ("Act"). The information contained in this publication is only directed to recipients who are wholesale clients as defined under the Act.  </a:t>
            </a:r>
          </a:p>
          <a:p>
            <a:pPr>
              <a:lnSpc>
                <a:spcPct val="90000"/>
              </a:lnSpc>
            </a:pPr>
            <a:r>
              <a:rPr lang="en-US" sz="800" dirty="0" smtClean="0"/>
              <a:t> </a:t>
            </a:r>
          </a:p>
          <a:p>
            <a:pPr>
              <a:lnSpc>
                <a:spcPct val="90000"/>
              </a:lnSpc>
            </a:pPr>
            <a:r>
              <a:rPr lang="en-US" sz="800" dirty="0" smtClean="0"/>
              <a:t>http://www.sgcib.com. Copyright: The Société Générale Group 2013.  All rights reserved.</a:t>
            </a:r>
          </a:p>
          <a:p>
            <a:pPr>
              <a:lnSpc>
                <a:spcPct val="90000"/>
              </a:lnSpc>
            </a:pPr>
            <a:r>
              <a:rPr lang="en-US" sz="800" dirty="0" smtClean="0"/>
              <a:t>This publication may not be reproduced or redistributed in whole in part without the prior consent of SG or its affiliates.</a:t>
            </a:r>
          </a:p>
          <a:p>
            <a:pPr eaLnBrk="1" hangingPunct="1">
              <a:spcBef>
                <a:spcPct val="0"/>
              </a:spcBef>
              <a:spcAft>
                <a:spcPts val="50"/>
              </a:spcAft>
            </a:pPr>
            <a:endParaRPr lang="en-US" sz="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TextBox 3"/>
          <p:cNvSpPr txBox="1"/>
          <p:nvPr/>
        </p:nvSpPr>
        <p:spPr>
          <a:xfrm>
            <a:off x="0" y="2613392"/>
            <a:ext cx="9144000" cy="16312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00" dirty="0" smtClean="0"/>
              <a:t>Thank You!</a:t>
            </a:r>
            <a:endParaRPr lang="zh-CN" altLang="en-US" sz="10000" dirty="0"/>
          </a:p>
        </p:txBody>
      </p:sp>
    </p:spTree>
    <p:extLst>
      <p:ext uri="{BB962C8B-B14F-4D97-AF65-F5344CB8AC3E}">
        <p14:creationId xmlns:p14="http://schemas.microsoft.com/office/powerpoint/2010/main" val="11885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MACRO OUTLOOK &amp; IMPACT ON COMMODITIES</a:t>
            </a:r>
            <a:endParaRPr lang="en-GB" dirty="0"/>
          </a:p>
        </p:txBody>
      </p:sp>
      <p:sp>
        <p:nvSpPr>
          <p:cNvPr id="6" name="Content Placeholder 5"/>
          <p:cNvSpPr>
            <a:spLocks noGrp="1"/>
          </p:cNvSpPr>
          <p:nvPr>
            <p:ph idx="1"/>
          </p:nvPr>
        </p:nvSpPr>
        <p:spPr>
          <a:xfrm>
            <a:off x="485776" y="971551"/>
            <a:ext cx="8277224" cy="2971800"/>
          </a:xfrm>
        </p:spPr>
        <p:txBody>
          <a:bodyPr>
            <a:normAutofit/>
          </a:bodyPr>
          <a:lstStyle/>
          <a:p>
            <a:r>
              <a:rPr lang="en-US" sz="1200" dirty="0" smtClean="0"/>
              <a:t>The conditions are finally coming into place for a sustainable US economic recovery. </a:t>
            </a:r>
          </a:p>
          <a:p>
            <a:pPr lvl="1"/>
            <a:r>
              <a:rPr lang="en-US" b="0" dirty="0" smtClean="0"/>
              <a:t>This will provide support for pro-cyclical commodities. </a:t>
            </a:r>
          </a:p>
          <a:p>
            <a:r>
              <a:rPr lang="en-US" sz="1200" dirty="0" smtClean="0"/>
              <a:t>Europe is not there yet, and China’s economic growth is likely to fade by mid-year as the Chinese government’s policies to rebalance the economy, act as a brake. </a:t>
            </a:r>
          </a:p>
          <a:p>
            <a:pPr lvl="1"/>
            <a:r>
              <a:rPr lang="en-US" dirty="0" smtClean="0"/>
              <a:t>This will reduce overall upside, but provide interesting opportunities within commodity sectors</a:t>
            </a:r>
            <a:endParaRPr lang="en-US" b="0" dirty="0" smtClean="0"/>
          </a:p>
          <a:p>
            <a:r>
              <a:rPr lang="en-US" sz="1200" dirty="0" smtClean="0"/>
              <a:t>Overall commodity upside moderately positive for the year and most of the upside is likely to come from energy prices</a:t>
            </a:r>
            <a:r>
              <a:rPr lang="en-US" sz="1200" b="0" dirty="0" smtClean="0"/>
              <a:t>. </a:t>
            </a:r>
          </a:p>
          <a:p>
            <a:pPr lvl="1"/>
            <a:r>
              <a:rPr lang="en-US" dirty="0" smtClean="0"/>
              <a:t>We see clear upside in Brent</a:t>
            </a:r>
            <a:endParaRPr lang="en-US" b="0" dirty="0" smtClean="0"/>
          </a:p>
          <a:p>
            <a:r>
              <a:rPr lang="en-US" sz="1200" dirty="0" smtClean="0"/>
              <a:t>The recent sharp sell-off in base metal prices is, in our view, now overdone, and we should see a partial recovery during the second quarter</a:t>
            </a:r>
            <a:r>
              <a:rPr lang="en-US" sz="1200" b="0" dirty="0" smtClean="0"/>
              <a:t>. </a:t>
            </a:r>
          </a:p>
          <a:p>
            <a:pPr lvl="1"/>
            <a:r>
              <a:rPr lang="en-US" b="0" dirty="0" smtClean="0"/>
              <a:t>But this is unlikely to be extended into the second half of the year as Chinese economic growth should be slowing by then.</a:t>
            </a:r>
          </a:p>
          <a:p>
            <a:endParaRPr lang="en-US" b="0" dirty="0" smtClean="0"/>
          </a:p>
        </p:txBody>
      </p:sp>
      <p:graphicFrame>
        <p:nvGraphicFramePr>
          <p:cNvPr id="8" name="Table 7"/>
          <p:cNvGraphicFramePr>
            <a:graphicFrameLocks noGrp="1"/>
          </p:cNvGraphicFramePr>
          <p:nvPr/>
        </p:nvGraphicFramePr>
        <p:xfrm>
          <a:off x="571498" y="3876674"/>
          <a:ext cx="7772402" cy="1976374"/>
        </p:xfrm>
        <a:graphic>
          <a:graphicData uri="http://schemas.openxmlformats.org/drawingml/2006/table">
            <a:tbl>
              <a:tblPr/>
              <a:tblGrid>
                <a:gridCol w="2376454"/>
                <a:gridCol w="1348987"/>
                <a:gridCol w="1348987"/>
                <a:gridCol w="1348987"/>
                <a:gridCol w="1348987"/>
              </a:tblGrid>
              <a:tr h="311150">
                <a:tc>
                  <a:txBody>
                    <a:bodyPr/>
                    <a:lstStyle/>
                    <a:p>
                      <a:pPr marL="0" marR="0">
                        <a:lnSpc>
                          <a:spcPct val="115000"/>
                        </a:lnSpc>
                        <a:spcBef>
                          <a:spcPts val="0"/>
                        </a:spcBef>
                        <a:spcAft>
                          <a:spcPts val="0"/>
                        </a:spcAft>
                      </a:pPr>
                      <a:r>
                        <a:rPr lang="en-US" sz="1200" b="1" dirty="0">
                          <a:latin typeface="Arial"/>
                          <a:ea typeface="Calibri"/>
                          <a:cs typeface="Times New Roman"/>
                        </a:rPr>
                        <a:t>SG GDP forecasts</a:t>
                      </a:r>
                      <a:endParaRPr lang="en-US" sz="1200" dirty="0">
                        <a:latin typeface="Calibri"/>
                        <a:ea typeface="Calibri"/>
                        <a:cs typeface="Times New Roman"/>
                      </a:endParaRPr>
                    </a:p>
                  </a:txBody>
                  <a:tcPr marL="65784" marR="65784" marT="0" marB="0">
                    <a:lnL>
                      <a:noFill/>
                    </a:lnL>
                    <a:lnR>
                      <a:noFill/>
                    </a:lnR>
                    <a:lnT>
                      <a:noFill/>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nSpc>
                          <a:spcPct val="115000"/>
                        </a:lnSpc>
                        <a:spcBef>
                          <a:spcPts val="0"/>
                        </a:spcBef>
                        <a:spcAft>
                          <a:spcPts val="0"/>
                        </a:spcAft>
                      </a:pPr>
                      <a:r>
                        <a:rPr lang="en-US" sz="1200" b="1" dirty="0" smtClean="0">
                          <a:latin typeface="Arial"/>
                          <a:ea typeface="Calibri"/>
                          <a:cs typeface="Times New Roman"/>
                        </a:rPr>
                        <a:t>2013f</a:t>
                      </a:r>
                      <a:endParaRPr lang="en-US" sz="1200" dirty="0">
                        <a:latin typeface="Calibri"/>
                        <a:ea typeface="Calibri"/>
                        <a:cs typeface="Times New Roman"/>
                      </a:endParaRPr>
                    </a:p>
                  </a:txBody>
                  <a:tcPr marL="65784" marR="65784" marT="0" marB="0">
                    <a:lnL>
                      <a:noFill/>
                    </a:lnL>
                    <a:lnR>
                      <a:noFill/>
                    </a:lnR>
                    <a:lnT>
                      <a:noFill/>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nSpc>
                          <a:spcPct val="115000"/>
                        </a:lnSpc>
                        <a:spcBef>
                          <a:spcPts val="0"/>
                        </a:spcBef>
                        <a:spcAft>
                          <a:spcPts val="0"/>
                        </a:spcAft>
                      </a:pPr>
                      <a:r>
                        <a:rPr lang="en-US" sz="1200" b="1" dirty="0" smtClean="0">
                          <a:latin typeface="Arial"/>
                          <a:ea typeface="Calibri"/>
                          <a:cs typeface="Times New Roman"/>
                        </a:rPr>
                        <a:t>2014f</a:t>
                      </a:r>
                      <a:endParaRPr lang="en-US" sz="1200" dirty="0">
                        <a:latin typeface="Calibri"/>
                        <a:ea typeface="Calibri"/>
                        <a:cs typeface="Times New Roman"/>
                      </a:endParaRPr>
                    </a:p>
                  </a:txBody>
                  <a:tcPr marL="65784" marR="65784" marT="0" marB="0">
                    <a:lnL>
                      <a:noFill/>
                    </a:lnL>
                    <a:lnR>
                      <a:noFill/>
                    </a:lnR>
                    <a:lnT>
                      <a:noFill/>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nSpc>
                          <a:spcPct val="115000"/>
                        </a:lnSpc>
                        <a:spcBef>
                          <a:spcPts val="0"/>
                        </a:spcBef>
                        <a:spcAft>
                          <a:spcPts val="0"/>
                        </a:spcAft>
                      </a:pPr>
                      <a:r>
                        <a:rPr lang="en-US" sz="1200" b="1" dirty="0" smtClean="0">
                          <a:latin typeface="Arial"/>
                          <a:ea typeface="Calibri"/>
                          <a:cs typeface="Times New Roman"/>
                        </a:rPr>
                        <a:t>2015f</a:t>
                      </a:r>
                      <a:endParaRPr lang="en-US" sz="1200" dirty="0">
                        <a:latin typeface="Calibri"/>
                        <a:ea typeface="Calibri"/>
                        <a:cs typeface="Times New Roman"/>
                      </a:endParaRPr>
                    </a:p>
                  </a:txBody>
                  <a:tcPr marL="65784" marR="65784" marT="0" marB="0">
                    <a:lnL>
                      <a:noFill/>
                    </a:lnL>
                    <a:lnR>
                      <a:noFill/>
                    </a:lnR>
                    <a:lnT>
                      <a:noFill/>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nSpc>
                          <a:spcPct val="115000"/>
                        </a:lnSpc>
                        <a:spcBef>
                          <a:spcPts val="0"/>
                        </a:spcBef>
                        <a:spcAft>
                          <a:spcPts val="0"/>
                        </a:spcAft>
                      </a:pPr>
                      <a:r>
                        <a:rPr lang="en-US" sz="1200" b="1" dirty="0" smtClean="0">
                          <a:latin typeface="Arial"/>
                          <a:ea typeface="Calibri"/>
                          <a:cs typeface="Times New Roman"/>
                        </a:rPr>
                        <a:t>2016f</a:t>
                      </a:r>
                      <a:endParaRPr lang="en-US" sz="1200" dirty="0">
                        <a:latin typeface="Calibri"/>
                        <a:ea typeface="Calibri"/>
                        <a:cs typeface="Times New Roman"/>
                      </a:endParaRPr>
                    </a:p>
                  </a:txBody>
                  <a:tcPr marL="65784" marR="65784" marT="0" marB="0">
                    <a:lnL>
                      <a:noFill/>
                    </a:lnL>
                    <a:lnR>
                      <a:noFill/>
                    </a:lnR>
                    <a:lnT>
                      <a:noFill/>
                    </a:lnT>
                    <a:lnB w="12700" cap="flat" cmpd="sng" algn="ctr">
                      <a:solidFill>
                        <a:srgbClr val="000000"/>
                      </a:solidFill>
                      <a:prstDash val="solid"/>
                      <a:round/>
                      <a:headEnd type="none" w="med" len="med"/>
                      <a:tailEnd type="none" w="med" len="med"/>
                    </a:lnB>
                    <a:solidFill>
                      <a:schemeClr val="bg1">
                        <a:lumMod val="75000"/>
                      </a:schemeClr>
                    </a:solidFill>
                  </a:tcPr>
                </a:tc>
              </a:tr>
              <a:tr h="311150">
                <a:tc>
                  <a:txBody>
                    <a:bodyPr/>
                    <a:lstStyle/>
                    <a:p>
                      <a:pPr marL="0" marR="0">
                        <a:lnSpc>
                          <a:spcPct val="115000"/>
                        </a:lnSpc>
                        <a:spcBef>
                          <a:spcPts val="0"/>
                        </a:spcBef>
                        <a:spcAft>
                          <a:spcPts val="0"/>
                        </a:spcAft>
                      </a:pPr>
                      <a:r>
                        <a:rPr lang="en-US" sz="1200" b="1" dirty="0">
                          <a:solidFill>
                            <a:schemeClr val="tx1"/>
                          </a:solidFill>
                          <a:latin typeface="Arial"/>
                          <a:ea typeface="Calibri"/>
                          <a:cs typeface="Times New Roman"/>
                        </a:rPr>
                        <a:t>Eurozone</a:t>
                      </a:r>
                      <a:endParaRPr lang="en-US" sz="1200" dirty="0">
                        <a:solidFill>
                          <a:schemeClr val="tx1"/>
                        </a:solidFill>
                        <a:latin typeface="Calibri"/>
                        <a:ea typeface="Calibri"/>
                        <a:cs typeface="Times New Roman"/>
                      </a:endParaRPr>
                    </a:p>
                  </a:txBody>
                  <a:tcPr marL="65784" marR="65784" marT="0" marB="0">
                    <a:lnL>
                      <a:noFill/>
                    </a:lnL>
                    <a:lnR>
                      <a:noFill/>
                    </a:lnR>
                    <a:lnT w="1270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marL="0" marR="0">
                        <a:lnSpc>
                          <a:spcPct val="115000"/>
                        </a:lnSpc>
                        <a:spcBef>
                          <a:spcPts val="0"/>
                        </a:spcBef>
                        <a:spcAft>
                          <a:spcPts val="0"/>
                        </a:spcAft>
                      </a:pPr>
                      <a:r>
                        <a:rPr lang="en-GB" sz="1200" b="1" dirty="0" smtClean="0">
                          <a:solidFill>
                            <a:schemeClr val="accent1"/>
                          </a:solidFill>
                          <a:latin typeface="+mj-lt"/>
                          <a:ea typeface="Calibri"/>
                          <a:cs typeface="Times New Roman"/>
                        </a:rPr>
                        <a:t>-0.6</a:t>
                      </a:r>
                      <a:endParaRPr lang="en-US" sz="1200" b="1" dirty="0">
                        <a:solidFill>
                          <a:schemeClr val="accent1"/>
                        </a:solidFill>
                        <a:latin typeface="+mj-lt"/>
                        <a:ea typeface="Calibri"/>
                        <a:cs typeface="Times New Roman"/>
                      </a:endParaRPr>
                    </a:p>
                  </a:txBody>
                  <a:tcPr marL="65784" marR="65784" marT="0" marB="0">
                    <a:lnL>
                      <a:noFill/>
                    </a:lnL>
                    <a:lnR>
                      <a:noFill/>
                    </a:lnR>
                    <a:lnT w="1270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marL="0" marR="0">
                        <a:lnSpc>
                          <a:spcPct val="115000"/>
                        </a:lnSpc>
                        <a:spcBef>
                          <a:spcPts val="0"/>
                        </a:spcBef>
                        <a:spcAft>
                          <a:spcPts val="0"/>
                        </a:spcAft>
                      </a:pPr>
                      <a:r>
                        <a:rPr lang="en-US" sz="1200" b="1" dirty="0" smtClean="0">
                          <a:solidFill>
                            <a:schemeClr val="accent1"/>
                          </a:solidFill>
                          <a:latin typeface="+mj-lt"/>
                          <a:ea typeface="Calibri"/>
                          <a:cs typeface="Times New Roman"/>
                        </a:rPr>
                        <a:t>0.5</a:t>
                      </a:r>
                      <a:endParaRPr lang="en-US" sz="1200" b="1" dirty="0">
                        <a:solidFill>
                          <a:schemeClr val="accent1"/>
                        </a:solidFill>
                        <a:latin typeface="+mj-lt"/>
                        <a:ea typeface="Calibri"/>
                        <a:cs typeface="Times New Roman"/>
                      </a:endParaRPr>
                    </a:p>
                  </a:txBody>
                  <a:tcPr marL="65784" marR="65784" marT="0" marB="0">
                    <a:lnL>
                      <a:noFill/>
                    </a:lnL>
                    <a:lnR>
                      <a:noFill/>
                    </a:lnR>
                    <a:lnT w="1270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marL="0" marR="0">
                        <a:lnSpc>
                          <a:spcPct val="115000"/>
                        </a:lnSpc>
                        <a:spcBef>
                          <a:spcPts val="0"/>
                        </a:spcBef>
                        <a:spcAft>
                          <a:spcPts val="0"/>
                        </a:spcAft>
                      </a:pPr>
                      <a:r>
                        <a:rPr lang="en-US" sz="1200" b="1" dirty="0" smtClean="0">
                          <a:solidFill>
                            <a:schemeClr val="accent1"/>
                          </a:solidFill>
                          <a:latin typeface="+mj-lt"/>
                          <a:ea typeface="Calibri"/>
                          <a:cs typeface="Times New Roman"/>
                        </a:rPr>
                        <a:t>1.2</a:t>
                      </a:r>
                      <a:endParaRPr lang="en-US" sz="1200" b="1" dirty="0">
                        <a:solidFill>
                          <a:schemeClr val="accent1"/>
                        </a:solidFill>
                        <a:latin typeface="+mj-lt"/>
                        <a:ea typeface="Calibri"/>
                        <a:cs typeface="Times New Roman"/>
                      </a:endParaRPr>
                    </a:p>
                  </a:txBody>
                  <a:tcPr marL="65784" marR="65784" marT="0" marB="0">
                    <a:lnL>
                      <a:noFill/>
                    </a:lnL>
                    <a:lnR>
                      <a:noFill/>
                    </a:lnR>
                    <a:lnT w="1270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marL="0" marR="0">
                        <a:lnSpc>
                          <a:spcPct val="115000"/>
                        </a:lnSpc>
                        <a:spcBef>
                          <a:spcPts val="0"/>
                        </a:spcBef>
                        <a:spcAft>
                          <a:spcPts val="0"/>
                        </a:spcAft>
                      </a:pPr>
                      <a:r>
                        <a:rPr lang="en-US" sz="1200" b="1" dirty="0" smtClean="0">
                          <a:solidFill>
                            <a:schemeClr val="accent1"/>
                          </a:solidFill>
                          <a:latin typeface="+mj-lt"/>
                          <a:ea typeface="Calibri"/>
                          <a:cs typeface="Times New Roman"/>
                        </a:rPr>
                        <a:t>1.6</a:t>
                      </a:r>
                      <a:endParaRPr lang="en-US" sz="1200" b="1" dirty="0">
                        <a:solidFill>
                          <a:schemeClr val="accent1"/>
                        </a:solidFill>
                        <a:latin typeface="+mj-lt"/>
                        <a:ea typeface="Calibri"/>
                        <a:cs typeface="Times New Roman"/>
                      </a:endParaRPr>
                    </a:p>
                  </a:txBody>
                  <a:tcPr marL="65784" marR="65784" marT="0" marB="0">
                    <a:lnL>
                      <a:noFill/>
                    </a:lnL>
                    <a:lnR>
                      <a:noFill/>
                    </a:lnR>
                    <a:lnT w="12700" cap="flat" cmpd="sng" algn="ctr">
                      <a:solidFill>
                        <a:srgbClr val="000000"/>
                      </a:solidFill>
                      <a:prstDash val="solid"/>
                      <a:round/>
                      <a:headEnd type="none" w="med" len="med"/>
                      <a:tailEnd type="none" w="med" len="med"/>
                    </a:lnT>
                    <a:lnB>
                      <a:noFill/>
                    </a:lnB>
                    <a:solidFill>
                      <a:schemeClr val="bg1">
                        <a:lumMod val="75000"/>
                      </a:schemeClr>
                    </a:solidFill>
                  </a:tcPr>
                </a:tc>
              </a:tr>
              <a:tr h="311150">
                <a:tc>
                  <a:txBody>
                    <a:bodyPr/>
                    <a:lstStyle/>
                    <a:p>
                      <a:pPr marL="0" marR="0">
                        <a:lnSpc>
                          <a:spcPct val="115000"/>
                        </a:lnSpc>
                        <a:spcBef>
                          <a:spcPts val="0"/>
                        </a:spcBef>
                        <a:spcAft>
                          <a:spcPts val="0"/>
                        </a:spcAft>
                      </a:pPr>
                      <a:r>
                        <a:rPr lang="en-US" sz="1200" b="1" dirty="0">
                          <a:solidFill>
                            <a:schemeClr val="tx1"/>
                          </a:solidFill>
                          <a:latin typeface="Arial"/>
                          <a:ea typeface="Calibri"/>
                          <a:cs typeface="Times New Roman"/>
                        </a:rPr>
                        <a:t>US</a:t>
                      </a:r>
                      <a:endParaRPr lang="en-US" sz="1200" dirty="0">
                        <a:solidFill>
                          <a:schemeClr val="tx1"/>
                        </a:solidFill>
                        <a:latin typeface="Calibri"/>
                        <a:ea typeface="Calibri"/>
                        <a:cs typeface="Times New Roman"/>
                      </a:endParaRPr>
                    </a:p>
                  </a:txBody>
                  <a:tcPr marL="65784" marR="65784" marT="0" marB="0">
                    <a:lnL>
                      <a:noFill/>
                    </a:lnL>
                    <a:lnR>
                      <a:noFill/>
                    </a:lnR>
                    <a:lnT>
                      <a:noFill/>
                    </a:lnT>
                    <a:lnB>
                      <a:noFill/>
                    </a:lnB>
                    <a:solidFill>
                      <a:schemeClr val="bg1">
                        <a:lumMod val="75000"/>
                      </a:schemeClr>
                    </a:solidFill>
                  </a:tcPr>
                </a:tc>
                <a:tc>
                  <a:txBody>
                    <a:bodyPr/>
                    <a:lstStyle/>
                    <a:p>
                      <a:pPr marL="0" marR="0">
                        <a:lnSpc>
                          <a:spcPct val="115000"/>
                        </a:lnSpc>
                        <a:spcBef>
                          <a:spcPts val="0"/>
                        </a:spcBef>
                        <a:spcAft>
                          <a:spcPts val="0"/>
                        </a:spcAft>
                      </a:pPr>
                      <a:r>
                        <a:rPr lang="en-US" sz="1200" b="1" dirty="0" smtClean="0">
                          <a:solidFill>
                            <a:schemeClr val="accent1"/>
                          </a:solidFill>
                          <a:latin typeface="+mj-lt"/>
                          <a:ea typeface="Calibri"/>
                          <a:cs typeface="Times New Roman"/>
                        </a:rPr>
                        <a:t>2.1</a:t>
                      </a:r>
                      <a:endParaRPr lang="en-US" sz="1200" b="1" dirty="0">
                        <a:solidFill>
                          <a:schemeClr val="accent1"/>
                        </a:solidFill>
                        <a:latin typeface="+mj-lt"/>
                        <a:ea typeface="Calibri"/>
                        <a:cs typeface="Times New Roman"/>
                      </a:endParaRPr>
                    </a:p>
                  </a:txBody>
                  <a:tcPr marL="65784" marR="65784" marT="0" marB="0">
                    <a:lnL>
                      <a:noFill/>
                    </a:lnL>
                    <a:lnR>
                      <a:noFill/>
                    </a:lnR>
                    <a:lnT>
                      <a:noFill/>
                    </a:lnT>
                    <a:lnB>
                      <a:noFill/>
                    </a:lnB>
                    <a:solidFill>
                      <a:schemeClr val="bg1">
                        <a:lumMod val="75000"/>
                      </a:schemeClr>
                    </a:solidFill>
                  </a:tcPr>
                </a:tc>
                <a:tc>
                  <a:txBody>
                    <a:bodyPr/>
                    <a:lstStyle/>
                    <a:p>
                      <a:pPr marL="0" marR="0">
                        <a:lnSpc>
                          <a:spcPct val="115000"/>
                        </a:lnSpc>
                        <a:spcBef>
                          <a:spcPts val="0"/>
                        </a:spcBef>
                        <a:spcAft>
                          <a:spcPts val="0"/>
                        </a:spcAft>
                      </a:pPr>
                      <a:r>
                        <a:rPr lang="en-US" sz="1200" b="1" dirty="0" smtClean="0">
                          <a:solidFill>
                            <a:schemeClr val="accent1"/>
                          </a:solidFill>
                          <a:latin typeface="+mj-lt"/>
                          <a:ea typeface="Calibri"/>
                          <a:cs typeface="Times New Roman"/>
                        </a:rPr>
                        <a:t> 3.0</a:t>
                      </a:r>
                      <a:endParaRPr lang="en-US" sz="1200" b="1" dirty="0">
                        <a:solidFill>
                          <a:schemeClr val="accent1"/>
                        </a:solidFill>
                        <a:latin typeface="+mj-lt"/>
                        <a:ea typeface="Calibri"/>
                        <a:cs typeface="Times New Roman"/>
                      </a:endParaRPr>
                    </a:p>
                  </a:txBody>
                  <a:tcPr marL="65784" marR="65784" marT="0" marB="0">
                    <a:lnL>
                      <a:noFill/>
                    </a:lnL>
                    <a:lnR>
                      <a:noFill/>
                    </a:lnR>
                    <a:lnT>
                      <a:noFill/>
                    </a:lnT>
                    <a:lnB>
                      <a:noFill/>
                    </a:lnB>
                    <a:solidFill>
                      <a:schemeClr val="bg1">
                        <a:lumMod val="75000"/>
                      </a:schemeClr>
                    </a:solidFill>
                  </a:tcPr>
                </a:tc>
                <a:tc>
                  <a:txBody>
                    <a:bodyPr/>
                    <a:lstStyle/>
                    <a:p>
                      <a:pPr marL="0" marR="0">
                        <a:lnSpc>
                          <a:spcPct val="115000"/>
                        </a:lnSpc>
                        <a:spcBef>
                          <a:spcPts val="0"/>
                        </a:spcBef>
                        <a:spcAft>
                          <a:spcPts val="0"/>
                        </a:spcAft>
                      </a:pPr>
                      <a:r>
                        <a:rPr lang="en-US" sz="1200" b="1" dirty="0" smtClean="0">
                          <a:solidFill>
                            <a:schemeClr val="accent1"/>
                          </a:solidFill>
                          <a:latin typeface="+mj-lt"/>
                          <a:ea typeface="Calibri"/>
                          <a:cs typeface="Times New Roman"/>
                        </a:rPr>
                        <a:t>3.3</a:t>
                      </a:r>
                      <a:endParaRPr lang="en-US" sz="1200" b="1" dirty="0">
                        <a:solidFill>
                          <a:schemeClr val="accent1"/>
                        </a:solidFill>
                        <a:latin typeface="+mj-lt"/>
                        <a:ea typeface="Calibri"/>
                        <a:cs typeface="Times New Roman"/>
                      </a:endParaRPr>
                    </a:p>
                  </a:txBody>
                  <a:tcPr marL="65784" marR="65784" marT="0" marB="0">
                    <a:lnL>
                      <a:noFill/>
                    </a:lnL>
                    <a:lnR>
                      <a:noFill/>
                    </a:lnR>
                    <a:lnT>
                      <a:noFill/>
                    </a:lnT>
                    <a:lnB>
                      <a:noFill/>
                    </a:lnB>
                    <a:solidFill>
                      <a:schemeClr val="bg1">
                        <a:lumMod val="75000"/>
                      </a:schemeClr>
                    </a:solidFill>
                  </a:tcPr>
                </a:tc>
                <a:tc>
                  <a:txBody>
                    <a:bodyPr/>
                    <a:lstStyle/>
                    <a:p>
                      <a:pPr marL="0" marR="0">
                        <a:lnSpc>
                          <a:spcPct val="115000"/>
                        </a:lnSpc>
                        <a:spcBef>
                          <a:spcPts val="0"/>
                        </a:spcBef>
                        <a:spcAft>
                          <a:spcPts val="0"/>
                        </a:spcAft>
                      </a:pPr>
                      <a:r>
                        <a:rPr lang="en-US" sz="1200" b="1" dirty="0" smtClean="0">
                          <a:solidFill>
                            <a:schemeClr val="accent1"/>
                          </a:solidFill>
                          <a:latin typeface="+mj-lt"/>
                          <a:ea typeface="Calibri"/>
                          <a:cs typeface="Times New Roman"/>
                        </a:rPr>
                        <a:t>3.7</a:t>
                      </a:r>
                      <a:endParaRPr lang="en-US" sz="1200" b="1" dirty="0">
                        <a:solidFill>
                          <a:schemeClr val="accent1"/>
                        </a:solidFill>
                        <a:latin typeface="+mj-lt"/>
                        <a:ea typeface="Calibri"/>
                        <a:cs typeface="Times New Roman"/>
                      </a:endParaRPr>
                    </a:p>
                  </a:txBody>
                  <a:tcPr marL="65784" marR="65784" marT="0" marB="0">
                    <a:lnL>
                      <a:noFill/>
                    </a:lnL>
                    <a:lnR>
                      <a:noFill/>
                    </a:lnR>
                    <a:lnT>
                      <a:noFill/>
                    </a:lnT>
                    <a:lnB>
                      <a:noFill/>
                    </a:lnB>
                    <a:solidFill>
                      <a:schemeClr val="bg1">
                        <a:lumMod val="75000"/>
                      </a:schemeClr>
                    </a:solidFill>
                  </a:tcPr>
                </a:tc>
              </a:tr>
              <a:tr h="311150">
                <a:tc>
                  <a:txBody>
                    <a:bodyPr/>
                    <a:lstStyle/>
                    <a:p>
                      <a:pPr marL="0" marR="0">
                        <a:lnSpc>
                          <a:spcPct val="115000"/>
                        </a:lnSpc>
                        <a:spcBef>
                          <a:spcPts val="0"/>
                        </a:spcBef>
                        <a:spcAft>
                          <a:spcPts val="0"/>
                        </a:spcAft>
                      </a:pPr>
                      <a:r>
                        <a:rPr lang="en-US" sz="1200" b="1" dirty="0">
                          <a:solidFill>
                            <a:schemeClr val="tx1"/>
                          </a:solidFill>
                          <a:latin typeface="Arial"/>
                          <a:ea typeface="Calibri"/>
                          <a:cs typeface="Times New Roman"/>
                        </a:rPr>
                        <a:t>Japan</a:t>
                      </a:r>
                      <a:endParaRPr lang="en-US" sz="1200" dirty="0">
                        <a:solidFill>
                          <a:schemeClr val="tx1"/>
                        </a:solidFill>
                        <a:latin typeface="Calibri"/>
                        <a:ea typeface="Calibri"/>
                        <a:cs typeface="Times New Roman"/>
                      </a:endParaRPr>
                    </a:p>
                  </a:txBody>
                  <a:tcPr marL="65784" marR="65784" marT="0" marB="0">
                    <a:lnL>
                      <a:noFill/>
                    </a:lnL>
                    <a:lnR>
                      <a:noFill/>
                    </a:lnR>
                    <a:lnT>
                      <a:noFill/>
                    </a:lnT>
                    <a:lnB>
                      <a:noFill/>
                    </a:lnB>
                    <a:solidFill>
                      <a:schemeClr val="bg1">
                        <a:lumMod val="75000"/>
                      </a:schemeClr>
                    </a:solidFill>
                  </a:tcPr>
                </a:tc>
                <a:tc>
                  <a:txBody>
                    <a:bodyPr/>
                    <a:lstStyle/>
                    <a:p>
                      <a:pPr marL="0" marR="0">
                        <a:lnSpc>
                          <a:spcPct val="115000"/>
                        </a:lnSpc>
                        <a:spcBef>
                          <a:spcPts val="0"/>
                        </a:spcBef>
                        <a:spcAft>
                          <a:spcPts val="0"/>
                        </a:spcAft>
                      </a:pPr>
                      <a:r>
                        <a:rPr lang="en-US" sz="1200" b="1" dirty="0" smtClean="0">
                          <a:solidFill>
                            <a:schemeClr val="accent1"/>
                          </a:solidFill>
                          <a:latin typeface="+mj-lt"/>
                          <a:ea typeface="Calibri"/>
                          <a:cs typeface="Times New Roman"/>
                        </a:rPr>
                        <a:t>1.5</a:t>
                      </a:r>
                      <a:endParaRPr lang="en-US" sz="1200" b="1" dirty="0">
                        <a:solidFill>
                          <a:schemeClr val="accent1"/>
                        </a:solidFill>
                        <a:latin typeface="+mj-lt"/>
                        <a:ea typeface="Calibri"/>
                        <a:cs typeface="Times New Roman"/>
                      </a:endParaRPr>
                    </a:p>
                  </a:txBody>
                  <a:tcPr marL="65784" marR="65784" marT="0" marB="0">
                    <a:lnL>
                      <a:noFill/>
                    </a:lnL>
                    <a:lnR>
                      <a:noFill/>
                    </a:lnR>
                    <a:lnT>
                      <a:noFill/>
                    </a:lnT>
                    <a:lnB>
                      <a:noFill/>
                    </a:lnB>
                    <a:solidFill>
                      <a:schemeClr val="bg1">
                        <a:lumMod val="75000"/>
                      </a:schemeClr>
                    </a:solidFill>
                  </a:tcPr>
                </a:tc>
                <a:tc>
                  <a:txBody>
                    <a:bodyPr/>
                    <a:lstStyle/>
                    <a:p>
                      <a:pPr marL="0" marR="0">
                        <a:lnSpc>
                          <a:spcPct val="115000"/>
                        </a:lnSpc>
                        <a:spcBef>
                          <a:spcPts val="0"/>
                        </a:spcBef>
                        <a:spcAft>
                          <a:spcPts val="0"/>
                        </a:spcAft>
                      </a:pPr>
                      <a:r>
                        <a:rPr lang="en-US" sz="1200" b="1" dirty="0" smtClean="0">
                          <a:solidFill>
                            <a:schemeClr val="accent1"/>
                          </a:solidFill>
                          <a:latin typeface="+mj-lt"/>
                          <a:ea typeface="Calibri"/>
                          <a:cs typeface="Times New Roman"/>
                        </a:rPr>
                        <a:t>2.0</a:t>
                      </a:r>
                      <a:endParaRPr lang="en-US" sz="1200" b="1" dirty="0">
                        <a:solidFill>
                          <a:schemeClr val="accent1"/>
                        </a:solidFill>
                        <a:latin typeface="+mj-lt"/>
                        <a:ea typeface="Calibri"/>
                        <a:cs typeface="Times New Roman"/>
                      </a:endParaRPr>
                    </a:p>
                  </a:txBody>
                  <a:tcPr marL="65784" marR="65784" marT="0" marB="0">
                    <a:lnL>
                      <a:noFill/>
                    </a:lnL>
                    <a:lnR>
                      <a:noFill/>
                    </a:lnR>
                    <a:lnT>
                      <a:noFill/>
                    </a:lnT>
                    <a:lnB>
                      <a:noFill/>
                    </a:lnB>
                    <a:solidFill>
                      <a:schemeClr val="bg1">
                        <a:lumMod val="75000"/>
                      </a:schemeClr>
                    </a:solidFill>
                  </a:tcPr>
                </a:tc>
                <a:tc>
                  <a:txBody>
                    <a:bodyPr/>
                    <a:lstStyle/>
                    <a:p>
                      <a:pPr marL="0" marR="0">
                        <a:lnSpc>
                          <a:spcPct val="115000"/>
                        </a:lnSpc>
                        <a:spcBef>
                          <a:spcPts val="0"/>
                        </a:spcBef>
                        <a:spcAft>
                          <a:spcPts val="0"/>
                        </a:spcAft>
                      </a:pPr>
                      <a:r>
                        <a:rPr lang="en-US" sz="1200" b="1" dirty="0" smtClean="0">
                          <a:solidFill>
                            <a:schemeClr val="accent1"/>
                          </a:solidFill>
                          <a:latin typeface="+mj-lt"/>
                          <a:ea typeface="Calibri"/>
                          <a:cs typeface="Times New Roman"/>
                        </a:rPr>
                        <a:t>1.2</a:t>
                      </a:r>
                      <a:endParaRPr lang="en-US" sz="1200" b="1" dirty="0">
                        <a:solidFill>
                          <a:schemeClr val="accent1"/>
                        </a:solidFill>
                        <a:latin typeface="+mj-lt"/>
                        <a:ea typeface="Calibri"/>
                        <a:cs typeface="Times New Roman"/>
                      </a:endParaRPr>
                    </a:p>
                  </a:txBody>
                  <a:tcPr marL="65784" marR="65784" marT="0" marB="0">
                    <a:lnL>
                      <a:noFill/>
                    </a:lnL>
                    <a:lnR>
                      <a:noFill/>
                    </a:lnR>
                    <a:lnT>
                      <a:noFill/>
                    </a:lnT>
                    <a:lnB>
                      <a:noFill/>
                    </a:lnB>
                    <a:solidFill>
                      <a:schemeClr val="bg1">
                        <a:lumMod val="75000"/>
                      </a:schemeClr>
                    </a:solidFill>
                  </a:tcPr>
                </a:tc>
                <a:tc>
                  <a:txBody>
                    <a:bodyPr/>
                    <a:lstStyle/>
                    <a:p>
                      <a:pPr marL="0" marR="0">
                        <a:lnSpc>
                          <a:spcPct val="115000"/>
                        </a:lnSpc>
                        <a:spcBef>
                          <a:spcPts val="0"/>
                        </a:spcBef>
                        <a:spcAft>
                          <a:spcPts val="0"/>
                        </a:spcAft>
                      </a:pPr>
                      <a:r>
                        <a:rPr lang="en-US" sz="1200" b="1" dirty="0" smtClean="0">
                          <a:solidFill>
                            <a:schemeClr val="accent1"/>
                          </a:solidFill>
                          <a:latin typeface="+mj-lt"/>
                          <a:ea typeface="Calibri"/>
                          <a:cs typeface="Times New Roman"/>
                        </a:rPr>
                        <a:t>1.3</a:t>
                      </a:r>
                      <a:endParaRPr lang="en-US" sz="1200" b="1" dirty="0">
                        <a:solidFill>
                          <a:schemeClr val="accent1"/>
                        </a:solidFill>
                        <a:latin typeface="+mj-lt"/>
                        <a:ea typeface="Calibri"/>
                        <a:cs typeface="Times New Roman"/>
                      </a:endParaRPr>
                    </a:p>
                  </a:txBody>
                  <a:tcPr marL="65784" marR="65784" marT="0" marB="0">
                    <a:lnL>
                      <a:noFill/>
                    </a:lnL>
                    <a:lnR>
                      <a:noFill/>
                    </a:lnR>
                    <a:lnT>
                      <a:noFill/>
                    </a:lnT>
                    <a:lnB>
                      <a:noFill/>
                    </a:lnB>
                    <a:solidFill>
                      <a:schemeClr val="bg1">
                        <a:lumMod val="75000"/>
                      </a:schemeClr>
                    </a:solidFill>
                  </a:tcPr>
                </a:tc>
              </a:tr>
              <a:tr h="311150">
                <a:tc>
                  <a:txBody>
                    <a:bodyPr/>
                    <a:lstStyle/>
                    <a:p>
                      <a:pPr marL="0" marR="0">
                        <a:lnSpc>
                          <a:spcPct val="115000"/>
                        </a:lnSpc>
                        <a:spcBef>
                          <a:spcPts val="0"/>
                        </a:spcBef>
                        <a:spcAft>
                          <a:spcPts val="0"/>
                        </a:spcAft>
                      </a:pPr>
                      <a:r>
                        <a:rPr lang="en-US" sz="1200" b="1" dirty="0">
                          <a:solidFill>
                            <a:schemeClr val="tx1"/>
                          </a:solidFill>
                          <a:latin typeface="Arial"/>
                          <a:ea typeface="Calibri"/>
                          <a:cs typeface="Times New Roman"/>
                        </a:rPr>
                        <a:t>China</a:t>
                      </a:r>
                      <a:endParaRPr lang="en-US" sz="1200" dirty="0">
                        <a:solidFill>
                          <a:schemeClr val="tx1"/>
                        </a:solidFill>
                        <a:latin typeface="Calibri"/>
                        <a:ea typeface="Calibri"/>
                        <a:cs typeface="Times New Roman"/>
                      </a:endParaRPr>
                    </a:p>
                  </a:txBody>
                  <a:tcPr marL="65784" marR="65784" marT="0" marB="0">
                    <a:lnL>
                      <a:noFill/>
                    </a:lnL>
                    <a:lnR>
                      <a:noFill/>
                    </a:lnR>
                    <a:lnT>
                      <a:noFill/>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nSpc>
                          <a:spcPct val="115000"/>
                        </a:lnSpc>
                        <a:spcBef>
                          <a:spcPts val="0"/>
                        </a:spcBef>
                        <a:spcAft>
                          <a:spcPts val="0"/>
                        </a:spcAft>
                      </a:pPr>
                      <a:r>
                        <a:rPr lang="en-US" sz="1200" b="1" dirty="0" smtClean="0">
                          <a:solidFill>
                            <a:schemeClr val="accent1"/>
                          </a:solidFill>
                          <a:latin typeface="+mj-lt"/>
                          <a:ea typeface="Calibri"/>
                          <a:cs typeface="Times New Roman"/>
                        </a:rPr>
                        <a:t> 7.6</a:t>
                      </a:r>
                      <a:endParaRPr lang="en-US" sz="1200" b="1" dirty="0">
                        <a:solidFill>
                          <a:schemeClr val="accent1"/>
                        </a:solidFill>
                        <a:latin typeface="+mj-lt"/>
                        <a:ea typeface="Calibri"/>
                        <a:cs typeface="Times New Roman"/>
                      </a:endParaRPr>
                    </a:p>
                  </a:txBody>
                  <a:tcPr marL="65784" marR="65784" marT="0" marB="0">
                    <a:lnL>
                      <a:noFill/>
                    </a:lnL>
                    <a:lnR>
                      <a:noFill/>
                    </a:lnR>
                    <a:lnT>
                      <a:noFill/>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nSpc>
                          <a:spcPct val="115000"/>
                        </a:lnSpc>
                        <a:spcBef>
                          <a:spcPts val="0"/>
                        </a:spcBef>
                        <a:spcAft>
                          <a:spcPts val="0"/>
                        </a:spcAft>
                      </a:pPr>
                      <a:r>
                        <a:rPr lang="en-US" sz="1200" b="1" dirty="0" smtClean="0">
                          <a:solidFill>
                            <a:schemeClr val="accent1"/>
                          </a:solidFill>
                          <a:latin typeface="+mj-lt"/>
                          <a:ea typeface="Calibri"/>
                          <a:cs typeface="Times New Roman"/>
                        </a:rPr>
                        <a:t> 7.2</a:t>
                      </a:r>
                      <a:endParaRPr lang="en-US" sz="1200" b="1" dirty="0">
                        <a:solidFill>
                          <a:schemeClr val="accent1"/>
                        </a:solidFill>
                        <a:latin typeface="+mj-lt"/>
                        <a:ea typeface="Calibri"/>
                        <a:cs typeface="Times New Roman"/>
                      </a:endParaRPr>
                    </a:p>
                  </a:txBody>
                  <a:tcPr marL="65784" marR="65784" marT="0" marB="0">
                    <a:lnL>
                      <a:noFill/>
                    </a:lnL>
                    <a:lnR>
                      <a:noFill/>
                    </a:lnR>
                    <a:lnT>
                      <a:noFill/>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nSpc>
                          <a:spcPct val="115000"/>
                        </a:lnSpc>
                        <a:spcBef>
                          <a:spcPts val="0"/>
                        </a:spcBef>
                        <a:spcAft>
                          <a:spcPts val="0"/>
                        </a:spcAft>
                      </a:pPr>
                      <a:r>
                        <a:rPr lang="en-US" sz="1200" b="1" dirty="0" smtClean="0">
                          <a:solidFill>
                            <a:schemeClr val="accent1"/>
                          </a:solidFill>
                          <a:latin typeface="+mj-lt"/>
                          <a:ea typeface="Calibri"/>
                          <a:cs typeface="Times New Roman"/>
                        </a:rPr>
                        <a:t>6.9</a:t>
                      </a:r>
                      <a:endParaRPr lang="en-US" sz="1200" b="1" dirty="0">
                        <a:solidFill>
                          <a:schemeClr val="accent1"/>
                        </a:solidFill>
                        <a:latin typeface="+mj-lt"/>
                        <a:ea typeface="Calibri"/>
                        <a:cs typeface="Times New Roman"/>
                      </a:endParaRPr>
                    </a:p>
                  </a:txBody>
                  <a:tcPr marL="65784" marR="65784" marT="0" marB="0">
                    <a:lnL>
                      <a:noFill/>
                    </a:lnL>
                    <a:lnR>
                      <a:noFill/>
                    </a:lnR>
                    <a:lnT>
                      <a:noFill/>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nSpc>
                          <a:spcPct val="115000"/>
                        </a:lnSpc>
                        <a:spcBef>
                          <a:spcPts val="0"/>
                        </a:spcBef>
                        <a:spcAft>
                          <a:spcPts val="0"/>
                        </a:spcAft>
                      </a:pPr>
                      <a:r>
                        <a:rPr lang="en-US" sz="1200" b="1" dirty="0" smtClean="0">
                          <a:solidFill>
                            <a:schemeClr val="accent1"/>
                          </a:solidFill>
                          <a:latin typeface="+mj-lt"/>
                          <a:ea typeface="Calibri"/>
                          <a:cs typeface="Times New Roman"/>
                        </a:rPr>
                        <a:t>6.9</a:t>
                      </a:r>
                      <a:endParaRPr lang="en-US" sz="1200" b="1" dirty="0">
                        <a:solidFill>
                          <a:schemeClr val="accent1"/>
                        </a:solidFill>
                        <a:latin typeface="+mj-lt"/>
                        <a:ea typeface="Calibri"/>
                        <a:cs typeface="Times New Roman"/>
                      </a:endParaRPr>
                    </a:p>
                  </a:txBody>
                  <a:tcPr marL="65784" marR="65784" marT="0" marB="0">
                    <a:lnL>
                      <a:noFill/>
                    </a:lnL>
                    <a:lnR>
                      <a:noFill/>
                    </a:lnR>
                    <a:lnT>
                      <a:noFill/>
                    </a:lnT>
                    <a:lnB w="12700" cap="flat" cmpd="sng" algn="ctr">
                      <a:solidFill>
                        <a:srgbClr val="000000"/>
                      </a:solidFill>
                      <a:prstDash val="solid"/>
                      <a:round/>
                      <a:headEnd type="none" w="med" len="med"/>
                      <a:tailEnd type="none" w="med" len="med"/>
                    </a:lnB>
                    <a:solidFill>
                      <a:schemeClr val="bg1">
                        <a:lumMod val="75000"/>
                      </a:schemeClr>
                    </a:solidFill>
                  </a:tcPr>
                </a:tc>
              </a:tr>
              <a:tr h="311150">
                <a:tc>
                  <a:txBody>
                    <a:bodyPr/>
                    <a:lstStyle/>
                    <a:p>
                      <a:pPr marL="0" marR="0" algn="l">
                        <a:lnSpc>
                          <a:spcPct val="115000"/>
                        </a:lnSpc>
                        <a:spcBef>
                          <a:spcPts val="0"/>
                        </a:spcBef>
                        <a:spcAft>
                          <a:spcPts val="0"/>
                        </a:spcAft>
                      </a:pPr>
                      <a:r>
                        <a:rPr lang="en-US" sz="1200" b="1" dirty="0" smtClean="0">
                          <a:solidFill>
                            <a:schemeClr val="tx1"/>
                          </a:solidFill>
                          <a:latin typeface="Arial"/>
                          <a:ea typeface="Calibri"/>
                          <a:cs typeface="Times New Roman"/>
                        </a:rPr>
                        <a:t>Global </a:t>
                      </a:r>
                      <a:r>
                        <a:rPr lang="en-US" sz="1200" b="1" dirty="0">
                          <a:solidFill>
                            <a:schemeClr val="tx1"/>
                          </a:solidFill>
                          <a:latin typeface="Arial"/>
                          <a:ea typeface="Calibri"/>
                          <a:cs typeface="Times New Roman"/>
                        </a:rPr>
                        <a:t>(mkt FX weights</a:t>
                      </a:r>
                      <a:r>
                        <a:rPr lang="en-US" sz="1200" b="1" dirty="0" smtClean="0">
                          <a:solidFill>
                            <a:schemeClr val="tx1"/>
                          </a:solidFill>
                          <a:latin typeface="Arial"/>
                          <a:ea typeface="Calibri"/>
                          <a:cs typeface="Times New Roman"/>
                        </a:rPr>
                        <a:t>)</a:t>
                      </a:r>
                    </a:p>
                    <a:p>
                      <a:pPr marL="0" marR="0" algn="l">
                        <a:lnSpc>
                          <a:spcPct val="115000"/>
                        </a:lnSpc>
                        <a:spcBef>
                          <a:spcPts val="0"/>
                        </a:spcBef>
                        <a:spcAft>
                          <a:spcPts val="0"/>
                        </a:spcAft>
                      </a:pPr>
                      <a:r>
                        <a:rPr lang="en-US" sz="1200" b="1" dirty="0" smtClean="0">
                          <a:solidFill>
                            <a:schemeClr val="tx1"/>
                          </a:solidFill>
                          <a:latin typeface="Arial"/>
                          <a:ea typeface="Calibri"/>
                          <a:cs typeface="Times New Roman"/>
                        </a:rPr>
                        <a:t>Global (PPP FX</a:t>
                      </a:r>
                      <a:r>
                        <a:rPr lang="en-US" sz="1200" b="1" baseline="0" dirty="0" smtClean="0">
                          <a:solidFill>
                            <a:schemeClr val="tx1"/>
                          </a:solidFill>
                          <a:latin typeface="Arial"/>
                          <a:ea typeface="Calibri"/>
                          <a:cs typeface="Times New Roman"/>
                        </a:rPr>
                        <a:t> weights</a:t>
                      </a:r>
                      <a:r>
                        <a:rPr lang="en-US" sz="1200" b="1" dirty="0" smtClean="0">
                          <a:solidFill>
                            <a:schemeClr val="tx1"/>
                          </a:solidFill>
                          <a:latin typeface="Arial"/>
                          <a:ea typeface="Calibri"/>
                          <a:cs typeface="Times New Roman"/>
                        </a:rPr>
                        <a:t>)</a:t>
                      </a:r>
                      <a:endParaRPr lang="en-US" sz="1200" dirty="0">
                        <a:solidFill>
                          <a:schemeClr val="tx1"/>
                        </a:solidFill>
                        <a:latin typeface="Calibri"/>
                        <a:ea typeface="Calibri"/>
                        <a:cs typeface="Times New Roman"/>
                      </a:endParaRPr>
                    </a:p>
                  </a:txBody>
                  <a:tcPr marL="65784" marR="65784" marT="0" marB="0">
                    <a:lnL>
                      <a:noFill/>
                    </a:lnL>
                    <a:lnR>
                      <a:noFill/>
                    </a:lnR>
                    <a:lnT w="1270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marL="0" marR="0" algn="l">
                        <a:lnSpc>
                          <a:spcPct val="115000"/>
                        </a:lnSpc>
                        <a:spcBef>
                          <a:spcPts val="0"/>
                        </a:spcBef>
                        <a:spcAft>
                          <a:spcPts val="0"/>
                        </a:spcAft>
                      </a:pPr>
                      <a:r>
                        <a:rPr lang="en-US" sz="1200" b="1" dirty="0" smtClean="0">
                          <a:solidFill>
                            <a:schemeClr val="tx1"/>
                          </a:solidFill>
                          <a:latin typeface="+mj-lt"/>
                          <a:ea typeface="Calibri"/>
                          <a:cs typeface="Times New Roman"/>
                        </a:rPr>
                        <a:t> 2.7</a:t>
                      </a:r>
                    </a:p>
                    <a:p>
                      <a:pPr marL="0" marR="0" algn="l">
                        <a:lnSpc>
                          <a:spcPct val="115000"/>
                        </a:lnSpc>
                        <a:spcBef>
                          <a:spcPts val="0"/>
                        </a:spcBef>
                        <a:spcAft>
                          <a:spcPts val="0"/>
                        </a:spcAft>
                      </a:pPr>
                      <a:r>
                        <a:rPr lang="en-US" sz="1200" b="1" dirty="0" smtClean="0">
                          <a:solidFill>
                            <a:schemeClr val="tx1"/>
                          </a:solidFill>
                          <a:latin typeface="+mj-lt"/>
                          <a:ea typeface="Calibri"/>
                          <a:cs typeface="Times New Roman"/>
                        </a:rPr>
                        <a:t> 3.3</a:t>
                      </a:r>
                      <a:endParaRPr lang="en-US" sz="1200" b="1" dirty="0">
                        <a:solidFill>
                          <a:schemeClr val="tx1"/>
                        </a:solidFill>
                        <a:latin typeface="+mj-lt"/>
                        <a:ea typeface="Calibri"/>
                        <a:cs typeface="Times New Roman"/>
                      </a:endParaRPr>
                    </a:p>
                  </a:txBody>
                  <a:tcPr marL="65784" marR="65784" marT="0" marB="0">
                    <a:lnL>
                      <a:noFill/>
                    </a:lnL>
                    <a:lnR>
                      <a:noFill/>
                    </a:lnR>
                    <a:lnT w="1270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marL="0" marR="0" algn="l">
                        <a:lnSpc>
                          <a:spcPct val="115000"/>
                        </a:lnSpc>
                        <a:spcBef>
                          <a:spcPts val="0"/>
                        </a:spcBef>
                        <a:spcAft>
                          <a:spcPts val="0"/>
                        </a:spcAft>
                      </a:pPr>
                      <a:r>
                        <a:rPr lang="en-US" sz="1200" b="1" dirty="0" smtClean="0">
                          <a:solidFill>
                            <a:schemeClr val="tx1"/>
                          </a:solidFill>
                          <a:latin typeface="+mj-lt"/>
                          <a:ea typeface="Calibri"/>
                          <a:cs typeface="Times New Roman"/>
                        </a:rPr>
                        <a:t> 3.3</a:t>
                      </a:r>
                    </a:p>
                    <a:p>
                      <a:pPr marL="0" marR="0" algn="l">
                        <a:lnSpc>
                          <a:spcPct val="115000"/>
                        </a:lnSpc>
                        <a:spcBef>
                          <a:spcPts val="0"/>
                        </a:spcBef>
                        <a:spcAft>
                          <a:spcPts val="0"/>
                        </a:spcAft>
                      </a:pPr>
                      <a:r>
                        <a:rPr lang="en-US" sz="1200" b="1" dirty="0" smtClean="0">
                          <a:solidFill>
                            <a:schemeClr val="tx1"/>
                          </a:solidFill>
                          <a:latin typeface="+mj-lt"/>
                          <a:ea typeface="Calibri"/>
                          <a:cs typeface="Times New Roman"/>
                        </a:rPr>
                        <a:t> 3.8</a:t>
                      </a:r>
                      <a:endParaRPr lang="en-US" sz="1200" b="1" dirty="0">
                        <a:solidFill>
                          <a:schemeClr val="tx1"/>
                        </a:solidFill>
                        <a:latin typeface="+mj-lt"/>
                        <a:ea typeface="Calibri"/>
                        <a:cs typeface="Times New Roman"/>
                      </a:endParaRPr>
                    </a:p>
                  </a:txBody>
                  <a:tcPr marL="65784" marR="65784" marT="0" marB="0">
                    <a:lnL>
                      <a:noFill/>
                    </a:lnL>
                    <a:lnR>
                      <a:noFill/>
                    </a:lnR>
                    <a:lnT w="1270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marL="0" marR="0" algn="l">
                        <a:lnSpc>
                          <a:spcPct val="115000"/>
                        </a:lnSpc>
                        <a:spcBef>
                          <a:spcPts val="0"/>
                        </a:spcBef>
                        <a:spcAft>
                          <a:spcPts val="0"/>
                        </a:spcAft>
                      </a:pPr>
                      <a:r>
                        <a:rPr lang="en-US" sz="1200" b="1" dirty="0" smtClean="0">
                          <a:solidFill>
                            <a:schemeClr val="tx1"/>
                          </a:solidFill>
                          <a:latin typeface="+mj-lt"/>
                          <a:ea typeface="Calibri"/>
                          <a:cs typeface="Times New Roman"/>
                        </a:rPr>
                        <a:t>3.5</a:t>
                      </a:r>
                    </a:p>
                    <a:p>
                      <a:pPr marL="0" marR="0" algn="l">
                        <a:lnSpc>
                          <a:spcPct val="115000"/>
                        </a:lnSpc>
                        <a:spcBef>
                          <a:spcPts val="0"/>
                        </a:spcBef>
                        <a:spcAft>
                          <a:spcPts val="0"/>
                        </a:spcAft>
                      </a:pPr>
                      <a:r>
                        <a:rPr lang="en-US" sz="1200" b="1" dirty="0" smtClean="0">
                          <a:solidFill>
                            <a:schemeClr val="tx1"/>
                          </a:solidFill>
                          <a:latin typeface="+mj-lt"/>
                          <a:ea typeface="Calibri"/>
                          <a:cs typeface="Times New Roman"/>
                        </a:rPr>
                        <a:t>4.0</a:t>
                      </a:r>
                      <a:endParaRPr lang="en-US" sz="1200" b="1" dirty="0">
                        <a:solidFill>
                          <a:schemeClr val="tx1"/>
                        </a:solidFill>
                        <a:latin typeface="+mj-lt"/>
                        <a:ea typeface="Calibri"/>
                        <a:cs typeface="Times New Roman"/>
                      </a:endParaRPr>
                    </a:p>
                  </a:txBody>
                  <a:tcPr marL="65784" marR="65784" marT="0" marB="0">
                    <a:lnL>
                      <a:noFill/>
                    </a:lnL>
                    <a:lnR>
                      <a:noFill/>
                    </a:lnR>
                    <a:lnT w="1270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marL="0" marR="0" algn="l">
                        <a:lnSpc>
                          <a:spcPct val="115000"/>
                        </a:lnSpc>
                        <a:spcBef>
                          <a:spcPts val="0"/>
                        </a:spcBef>
                        <a:spcAft>
                          <a:spcPts val="0"/>
                        </a:spcAft>
                      </a:pPr>
                      <a:r>
                        <a:rPr lang="en-US" sz="1200" b="1" dirty="0" smtClean="0">
                          <a:solidFill>
                            <a:schemeClr val="tx1"/>
                          </a:solidFill>
                          <a:latin typeface="+mj-lt"/>
                          <a:ea typeface="Calibri"/>
                          <a:cs typeface="Times New Roman"/>
                        </a:rPr>
                        <a:t>3.8</a:t>
                      </a:r>
                    </a:p>
                    <a:p>
                      <a:pPr marL="0" marR="0" algn="l">
                        <a:lnSpc>
                          <a:spcPct val="115000"/>
                        </a:lnSpc>
                        <a:spcBef>
                          <a:spcPts val="0"/>
                        </a:spcBef>
                        <a:spcAft>
                          <a:spcPts val="0"/>
                        </a:spcAft>
                      </a:pPr>
                      <a:r>
                        <a:rPr lang="en-US" sz="1200" b="1" dirty="0" smtClean="0">
                          <a:solidFill>
                            <a:schemeClr val="tx1"/>
                          </a:solidFill>
                          <a:latin typeface="+mj-lt"/>
                          <a:ea typeface="Calibri"/>
                          <a:cs typeface="Times New Roman"/>
                        </a:rPr>
                        <a:t>4.2</a:t>
                      </a:r>
                      <a:endParaRPr lang="en-US" sz="1200" b="1" dirty="0">
                        <a:solidFill>
                          <a:schemeClr val="tx1"/>
                        </a:solidFill>
                        <a:latin typeface="+mj-lt"/>
                        <a:ea typeface="Calibri"/>
                        <a:cs typeface="Times New Roman"/>
                      </a:endParaRPr>
                    </a:p>
                  </a:txBody>
                  <a:tcPr marL="65784" marR="65784" marT="0" marB="0">
                    <a:lnL>
                      <a:noFill/>
                    </a:lnL>
                    <a:lnR>
                      <a:noFill/>
                    </a:lnR>
                    <a:lnT w="12700" cap="flat" cmpd="sng" algn="ctr">
                      <a:solidFill>
                        <a:srgbClr val="000000"/>
                      </a:solidFill>
                      <a:prstDash val="solid"/>
                      <a:round/>
                      <a:headEnd type="none" w="med" len="med"/>
                      <a:tailEnd type="none" w="med" len="med"/>
                    </a:lnT>
                    <a:lnB>
                      <a:noFill/>
                    </a:lnB>
                    <a:solidFill>
                      <a:schemeClr val="bg1">
                        <a:lumMod val="75000"/>
                      </a:schemeClr>
                    </a:solidFill>
                  </a:tcPr>
                </a:tc>
              </a:tr>
            </a:tbl>
          </a:graphicData>
        </a:graphic>
      </p:graphicFrame>
      <p:sp>
        <p:nvSpPr>
          <p:cNvPr id="7" name="TextBox 6"/>
          <p:cNvSpPr txBox="1"/>
          <p:nvPr/>
        </p:nvSpPr>
        <p:spPr>
          <a:xfrm>
            <a:off x="609599" y="3638550"/>
            <a:ext cx="4391025" cy="419100"/>
          </a:xfrm>
          <a:prstGeom prst="rect">
            <a:avLst/>
          </a:prstGeom>
          <a:noFill/>
        </p:spPr>
        <p:txBody>
          <a:bodyPr wrap="none" lIns="72000" tIns="72000" rIns="72000" bIns="72000" rtlCol="0">
            <a:noAutofit/>
          </a:bodyPr>
          <a:lstStyle/>
          <a:p>
            <a:endParaRPr lang="en-US" sz="1100" dirty="0"/>
          </a:p>
        </p:txBody>
      </p:sp>
      <p:sp>
        <p:nvSpPr>
          <p:cNvPr id="9" name="Rectangle 4"/>
          <p:cNvSpPr>
            <a:spLocks noChangeArrowheads="1"/>
          </p:cNvSpPr>
          <p:nvPr/>
        </p:nvSpPr>
        <p:spPr bwMode="auto">
          <a:xfrm>
            <a:off x="447675" y="5902552"/>
            <a:ext cx="5943600"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800" b="0" i="0" u="none" strike="noStrike" cap="none" normalizeH="0" baseline="0" dirty="0" smtClean="0">
                <a:ln>
                  <a:noFill/>
                </a:ln>
                <a:solidFill>
                  <a:schemeClr val="tx1"/>
                </a:solidFill>
                <a:effectLst/>
                <a:latin typeface="HelveticaNeue LT 55 Roman"/>
                <a:ea typeface="Times New Roman" pitchFamily="18" charset="0"/>
                <a:cs typeface="Times New Roman" pitchFamily="18" charset="0"/>
              </a:rPr>
              <a:t>Source: SG Cross Asset Research</a:t>
            </a:r>
            <a:r>
              <a:rPr kumimoji="0" lang="en-US" altLang="zh-CN" sz="800" b="0" i="0" u="none" strike="noStrike" cap="none" normalizeH="0" baseline="0" dirty="0" smtClean="0">
                <a:ln>
                  <a:noFill/>
                </a:ln>
                <a:solidFill>
                  <a:schemeClr val="tx1"/>
                </a:solidFill>
                <a:effectLst/>
                <a:latin typeface="Arial" pitchFamily="34"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THE END OF QE? - higher us bond yields, HIGHER USD?</a:t>
            </a:r>
            <a:endParaRPr lang="en-GB" dirty="0"/>
          </a:p>
        </p:txBody>
      </p:sp>
      <p:sp>
        <p:nvSpPr>
          <p:cNvPr id="6" name="Content Placeholder 5"/>
          <p:cNvSpPr>
            <a:spLocks noGrp="1"/>
          </p:cNvSpPr>
          <p:nvPr>
            <p:ph idx="1"/>
          </p:nvPr>
        </p:nvSpPr>
        <p:spPr>
          <a:xfrm>
            <a:off x="485776" y="971549"/>
            <a:ext cx="8277224" cy="4733925"/>
          </a:xfrm>
        </p:spPr>
        <p:txBody>
          <a:bodyPr>
            <a:normAutofit/>
          </a:bodyPr>
          <a:lstStyle/>
          <a:p>
            <a:r>
              <a:rPr lang="en-US" sz="1200" dirty="0" smtClean="0"/>
              <a:t>Strength and sustainability in the US economic recovery suggests that the Fed’s QE program will likely be scaled back in Q4 2013. </a:t>
            </a:r>
          </a:p>
          <a:p>
            <a:endParaRPr lang="en-US" sz="1200" b="0" dirty="0" smtClean="0"/>
          </a:p>
          <a:p>
            <a:r>
              <a:rPr lang="en-US" sz="1200" dirty="0" smtClean="0"/>
              <a:t>US bond yields are likely to rise substantially ahead of the expected QE exit. Our economists have a central scenario of US 10-year bond yields reaching 2.75% by year-end</a:t>
            </a:r>
          </a:p>
          <a:p>
            <a:endParaRPr lang="en-US" sz="1200" b="0" dirty="0" smtClean="0"/>
          </a:p>
          <a:p>
            <a:r>
              <a:rPr lang="en-US" sz="1200" dirty="0" smtClean="0"/>
              <a:t>Would such a dramatic increase in US bond yields have the potential to push commodity prices lower?</a:t>
            </a:r>
          </a:p>
          <a:p>
            <a:endParaRPr lang="en-US" sz="1200" b="0" dirty="0" smtClean="0"/>
          </a:p>
          <a:p>
            <a:r>
              <a:rPr lang="en-US" sz="1200" dirty="0" smtClean="0"/>
              <a:t>Would the expected strength in the dollar have the potential to push commodity prices lower?</a:t>
            </a:r>
          </a:p>
          <a:p>
            <a:endParaRPr lang="en-US" sz="1200" b="0" dirty="0" smtClean="0"/>
          </a:p>
          <a:p>
            <a:r>
              <a:rPr lang="en-US" sz="1200" dirty="0" smtClean="0"/>
              <a:t>Our analysis of past yield increases suggest not: </a:t>
            </a:r>
          </a:p>
          <a:p>
            <a:pPr lvl="2"/>
            <a:r>
              <a:rPr lang="en-US" b="0" dirty="0" smtClean="0"/>
              <a:t>The key driver of pro-cyclical commodities is economic growth (apart from supply changes) rather than interest rates. </a:t>
            </a:r>
          </a:p>
          <a:p>
            <a:pPr lvl="2"/>
            <a:r>
              <a:rPr lang="en-US" b="0" dirty="0" smtClean="0"/>
              <a:t>Also - the US economy is unlikely to push real interest rates so high that it would weaken the economy. </a:t>
            </a:r>
          </a:p>
          <a:p>
            <a:endParaRPr lang="en-US" dirty="0"/>
          </a:p>
        </p:txBody>
      </p:sp>
      <p:sp>
        <p:nvSpPr>
          <p:cNvPr id="28676" name="Rectangle 4"/>
          <p:cNvSpPr>
            <a:spLocks noChangeArrowheads="1"/>
          </p:cNvSpPr>
          <p:nvPr/>
        </p:nvSpPr>
        <p:spPr bwMode="auto">
          <a:xfrm>
            <a:off x="447675" y="5902552"/>
            <a:ext cx="5943600"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800" b="0" i="0" u="none" strike="noStrike" cap="none" normalizeH="0" baseline="0" dirty="0" smtClean="0">
                <a:ln>
                  <a:noFill/>
                </a:ln>
                <a:solidFill>
                  <a:schemeClr val="tx1"/>
                </a:solidFill>
                <a:effectLst/>
                <a:latin typeface="HelveticaNeue LT 55 Roman"/>
                <a:ea typeface="Times New Roman" pitchFamily="18" charset="0"/>
                <a:cs typeface="Times New Roman" pitchFamily="18" charset="0"/>
              </a:rPr>
              <a:t>Source: SG Cross Asset Research</a:t>
            </a:r>
            <a:r>
              <a:rPr kumimoji="0" lang="en-US" altLang="zh-CN" sz="800" b="0" i="0" u="none" strike="noStrike" cap="none" normalizeH="0" baseline="0" dirty="0" smtClean="0">
                <a:ln>
                  <a:noFill/>
                </a:ln>
                <a:solidFill>
                  <a:schemeClr val="tx1"/>
                </a:solidFill>
                <a:effectLst/>
                <a:latin typeface="Arial" pitchFamily="34"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cstate="print"/>
          <a:srcRect/>
          <a:stretch>
            <a:fillRect/>
          </a:stretch>
        </p:blipFill>
        <p:spPr bwMode="auto">
          <a:xfrm>
            <a:off x="714378" y="4124325"/>
            <a:ext cx="3171825" cy="1920240"/>
          </a:xfrm>
          <a:prstGeom prst="rect">
            <a:avLst/>
          </a:prstGeom>
          <a:noFill/>
          <a:ln w="9525">
            <a:noFill/>
            <a:miter lim="800000"/>
            <a:headEnd/>
            <a:tailEnd/>
          </a:ln>
        </p:spPr>
      </p:pic>
      <p:sp>
        <p:nvSpPr>
          <p:cNvPr id="5" name="Title 4"/>
          <p:cNvSpPr>
            <a:spLocks noGrp="1"/>
          </p:cNvSpPr>
          <p:nvPr>
            <p:ph type="title"/>
          </p:nvPr>
        </p:nvSpPr>
        <p:spPr/>
        <p:txBody>
          <a:bodyPr/>
          <a:lstStyle/>
          <a:p>
            <a:r>
              <a:rPr lang="en-GB" dirty="0" smtClean="0"/>
              <a:t>BASE METAL PRICE DYNAMICS &amp; THE END OF QE</a:t>
            </a:r>
            <a:endParaRPr lang="en-GB" dirty="0"/>
          </a:p>
        </p:txBody>
      </p:sp>
      <p:sp>
        <p:nvSpPr>
          <p:cNvPr id="6" name="Content Placeholder 5"/>
          <p:cNvSpPr>
            <a:spLocks noGrp="1"/>
          </p:cNvSpPr>
          <p:nvPr>
            <p:ph idx="1"/>
          </p:nvPr>
        </p:nvSpPr>
        <p:spPr>
          <a:xfrm>
            <a:off x="485776" y="971550"/>
            <a:ext cx="8277224" cy="2466976"/>
          </a:xfrm>
        </p:spPr>
        <p:txBody>
          <a:bodyPr>
            <a:noAutofit/>
          </a:bodyPr>
          <a:lstStyle/>
          <a:p>
            <a:r>
              <a:rPr lang="en-US" sz="1300" dirty="0" smtClean="0"/>
              <a:t>Academic literature suggests the following:</a:t>
            </a:r>
          </a:p>
          <a:p>
            <a:pPr lvl="1"/>
            <a:r>
              <a:rPr lang="en-US" sz="1300" dirty="0" smtClean="0"/>
              <a:t>Yields will rise, the dollar will rise and commodities should therefore fall. </a:t>
            </a:r>
          </a:p>
          <a:p>
            <a:r>
              <a:rPr lang="en-US" sz="1300" dirty="0" smtClean="0"/>
              <a:t>In reality, the outcome is more likely to be:</a:t>
            </a:r>
          </a:p>
          <a:p>
            <a:pPr lvl="1"/>
            <a:r>
              <a:rPr lang="en-US" sz="1300" dirty="0" smtClean="0"/>
              <a:t>Commodity prices will rise as the end of QE signifies growth – economic growth is a key driver of commodity prices especially in the current climate</a:t>
            </a:r>
            <a:endParaRPr lang="en-US" sz="1300" b="0" dirty="0" smtClean="0"/>
          </a:p>
          <a:p>
            <a:r>
              <a:rPr lang="en-US" sz="1300" dirty="0" smtClean="0"/>
              <a:t>What else might happen?</a:t>
            </a:r>
          </a:p>
          <a:p>
            <a:pPr lvl="1"/>
            <a:r>
              <a:rPr lang="en-US" sz="1300" dirty="0" smtClean="0"/>
              <a:t>The average correlation between each metal is likely to fall. </a:t>
            </a:r>
          </a:p>
          <a:p>
            <a:pPr lvl="1"/>
            <a:r>
              <a:rPr lang="en-US" sz="1300" dirty="0" smtClean="0"/>
              <a:t>The standard deviation of the correlations between the metals  is likely to increase – i.e. the metal’s innate character returns</a:t>
            </a:r>
          </a:p>
          <a:p>
            <a:pPr lvl="1"/>
            <a:endParaRPr lang="en-US" b="0" dirty="0" smtClean="0"/>
          </a:p>
          <a:p>
            <a:pPr lvl="1"/>
            <a:endParaRPr lang="en-US" b="0" dirty="0" smtClean="0"/>
          </a:p>
          <a:p>
            <a:pPr lvl="1"/>
            <a:endParaRPr lang="en-US" dirty="0" smtClean="0"/>
          </a:p>
          <a:p>
            <a:pPr lvl="1"/>
            <a:endParaRPr lang="en-US" dirty="0" smtClean="0"/>
          </a:p>
          <a:p>
            <a:pPr lvl="1"/>
            <a:endParaRPr lang="en-US" dirty="0" smtClean="0"/>
          </a:p>
          <a:p>
            <a:pPr lvl="1"/>
            <a:endParaRPr lang="en-US" b="0" dirty="0" smtClean="0"/>
          </a:p>
        </p:txBody>
      </p:sp>
      <p:sp>
        <p:nvSpPr>
          <p:cNvPr id="28676" name="Rectangle 4"/>
          <p:cNvSpPr>
            <a:spLocks noChangeArrowheads="1"/>
          </p:cNvSpPr>
          <p:nvPr/>
        </p:nvSpPr>
        <p:spPr bwMode="auto">
          <a:xfrm>
            <a:off x="447675" y="6035902"/>
            <a:ext cx="5943600"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800" b="0" i="0" u="none" strike="noStrike" cap="none" normalizeH="0" baseline="0" dirty="0" smtClean="0">
                <a:ln>
                  <a:noFill/>
                </a:ln>
                <a:solidFill>
                  <a:schemeClr val="tx1"/>
                </a:solidFill>
                <a:effectLst/>
                <a:latin typeface="HelveticaNeue LT 55 Roman"/>
                <a:ea typeface="Times New Roman" pitchFamily="18" charset="0"/>
                <a:cs typeface="Times New Roman" pitchFamily="18" charset="0"/>
              </a:rPr>
              <a:t>Source: SG Cross Asset Research</a:t>
            </a:r>
            <a:r>
              <a:rPr kumimoji="0" lang="en-US" altLang="zh-CN" sz="800" b="0" i="0" u="none" strike="noStrike" cap="none" normalizeH="0" baseline="0" dirty="0" smtClean="0">
                <a:ln>
                  <a:noFill/>
                </a:ln>
                <a:solidFill>
                  <a:schemeClr val="tx1"/>
                </a:solidFill>
                <a:effectLst/>
                <a:latin typeface="Arial" pitchFamily="34" charset="0"/>
              </a:rPr>
              <a:t> </a:t>
            </a:r>
          </a:p>
        </p:txBody>
      </p:sp>
      <p:sp>
        <p:nvSpPr>
          <p:cNvPr id="11" name="Rectangle 10"/>
          <p:cNvSpPr/>
          <p:nvPr/>
        </p:nvSpPr>
        <p:spPr>
          <a:xfrm>
            <a:off x="727498" y="3892034"/>
            <a:ext cx="2892001" cy="246221"/>
          </a:xfrm>
          <a:prstGeom prst="rect">
            <a:avLst/>
          </a:prstGeom>
        </p:spPr>
        <p:txBody>
          <a:bodyPr wrap="square">
            <a:spAutoFit/>
          </a:bodyPr>
          <a:lstStyle/>
          <a:p>
            <a:r>
              <a:rPr lang="en-GB" sz="1000" b="1" dirty="0" smtClean="0"/>
              <a:t>12m rolling correlation between metals</a:t>
            </a:r>
            <a:endParaRPr lang="en-US" sz="1000" b="1" dirty="0"/>
          </a:p>
        </p:txBody>
      </p:sp>
      <p:sp>
        <p:nvSpPr>
          <p:cNvPr id="12" name="Rectangle 11"/>
          <p:cNvSpPr/>
          <p:nvPr/>
        </p:nvSpPr>
        <p:spPr>
          <a:xfrm>
            <a:off x="4899448" y="3892034"/>
            <a:ext cx="2892001" cy="246221"/>
          </a:xfrm>
          <a:prstGeom prst="rect">
            <a:avLst/>
          </a:prstGeom>
        </p:spPr>
        <p:txBody>
          <a:bodyPr wrap="square">
            <a:spAutoFit/>
          </a:bodyPr>
          <a:lstStyle/>
          <a:p>
            <a:r>
              <a:rPr lang="en-GB" sz="1000" b="1" dirty="0" smtClean="0"/>
              <a:t>Standard deviation of metal correlation</a:t>
            </a:r>
            <a:endParaRPr lang="en-US" sz="1000" b="1" dirty="0"/>
          </a:p>
        </p:txBody>
      </p:sp>
      <p:cxnSp>
        <p:nvCxnSpPr>
          <p:cNvPr id="14" name="Straight Arrow Connector 13"/>
          <p:cNvCxnSpPr/>
          <p:nvPr/>
        </p:nvCxnSpPr>
        <p:spPr>
          <a:xfrm flipV="1">
            <a:off x="3009900" y="4591050"/>
            <a:ext cx="1162050" cy="8191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32" name="Picture 8"/>
          <p:cNvPicPr>
            <a:picLocks noChangeAspect="1" noChangeArrowheads="1"/>
          </p:cNvPicPr>
          <p:nvPr/>
        </p:nvPicPr>
        <p:blipFill>
          <a:blip r:embed="rId3" cstate="print"/>
          <a:srcRect/>
          <a:stretch>
            <a:fillRect/>
          </a:stretch>
        </p:blipFill>
        <p:spPr bwMode="auto">
          <a:xfrm>
            <a:off x="4886328" y="4124325"/>
            <a:ext cx="3171825" cy="1920240"/>
          </a:xfrm>
          <a:prstGeom prst="rect">
            <a:avLst/>
          </a:prstGeom>
          <a:noFill/>
          <a:ln w="9525">
            <a:noFill/>
            <a:miter lim="800000"/>
            <a:headEnd/>
            <a:tailEnd/>
          </a:ln>
        </p:spPr>
      </p:pic>
      <p:cxnSp>
        <p:nvCxnSpPr>
          <p:cNvPr id="15" name="Straight Arrow Connector 14"/>
          <p:cNvCxnSpPr/>
          <p:nvPr/>
        </p:nvCxnSpPr>
        <p:spPr>
          <a:xfrm>
            <a:off x="7229475" y="4924425"/>
            <a:ext cx="981075" cy="5524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THE RELATIONSHIP BETWEEN INTEREST RATES &amp; COMMODITIES?</a:t>
            </a:r>
            <a:endParaRPr lang="en-GB" dirty="0"/>
          </a:p>
        </p:txBody>
      </p:sp>
      <p:sp>
        <p:nvSpPr>
          <p:cNvPr id="6" name="Content Placeholder 5"/>
          <p:cNvSpPr>
            <a:spLocks noGrp="1"/>
          </p:cNvSpPr>
          <p:nvPr>
            <p:ph idx="1"/>
          </p:nvPr>
        </p:nvSpPr>
        <p:spPr>
          <a:xfrm>
            <a:off x="485776" y="971549"/>
            <a:ext cx="8277224" cy="4733925"/>
          </a:xfrm>
        </p:spPr>
        <p:txBody>
          <a:bodyPr>
            <a:normAutofit/>
          </a:bodyPr>
          <a:lstStyle/>
          <a:p>
            <a:r>
              <a:rPr lang="en-US" sz="1200" dirty="0" smtClean="0"/>
              <a:t>High (Low) interest rates generally lead to lower (higher) commodity prices in real terms - these results are supported empirically. </a:t>
            </a:r>
            <a:endParaRPr lang="en-US" sz="1200" dirty="0"/>
          </a:p>
          <a:p>
            <a:r>
              <a:rPr lang="en-US" sz="1200" dirty="0" smtClean="0"/>
              <a:t>Higher interest rates can influence the price of commodities (by lowering them) through a number of channels</a:t>
            </a:r>
            <a:r>
              <a:rPr lang="en-US" sz="1200" b="0" dirty="0" smtClean="0"/>
              <a:t>:</a:t>
            </a:r>
          </a:p>
          <a:p>
            <a:pPr lvl="1"/>
            <a:r>
              <a:rPr lang="en-US" dirty="0" smtClean="0"/>
              <a:t>By appreciating the USD – therefore increasing their price in foreign terms</a:t>
            </a:r>
          </a:p>
          <a:p>
            <a:pPr lvl="1"/>
            <a:r>
              <a:rPr lang="en-US" dirty="0" smtClean="0"/>
              <a:t>Influencing speculators out of commodities into higher yielding assets (bonds)</a:t>
            </a:r>
          </a:p>
          <a:p>
            <a:pPr lvl="1"/>
            <a:r>
              <a:rPr lang="en-US" dirty="0" smtClean="0"/>
              <a:t>Reducing inflation possibilities and therefore reducing the appeal of commodities as a hedge</a:t>
            </a:r>
          </a:p>
          <a:p>
            <a:pPr lvl="1"/>
            <a:r>
              <a:rPr lang="en-US" dirty="0" smtClean="0"/>
              <a:t>Increasing the incentive to extract today rather than tomorrow (sell commodity and earn interest on proceeds)</a:t>
            </a:r>
          </a:p>
          <a:p>
            <a:pPr lvl="1"/>
            <a:r>
              <a:rPr lang="en-US" b="1" i="1" dirty="0" smtClean="0">
                <a:solidFill>
                  <a:schemeClr val="accent1"/>
                </a:solidFill>
              </a:rPr>
              <a:t>Influencing the desire to carry inventories – carry trade, increased convenience yield, decreased opportunity cost.</a:t>
            </a:r>
          </a:p>
          <a:p>
            <a:pPr lvl="1"/>
            <a:endParaRPr lang="en-US" dirty="0" smtClean="0"/>
          </a:p>
          <a:p>
            <a:pPr lvl="1"/>
            <a:endParaRPr lang="en-US" b="0" dirty="0" smtClean="0"/>
          </a:p>
        </p:txBody>
      </p:sp>
      <p:sp>
        <p:nvSpPr>
          <p:cNvPr id="28676" name="Rectangle 4"/>
          <p:cNvSpPr>
            <a:spLocks noChangeArrowheads="1"/>
          </p:cNvSpPr>
          <p:nvPr/>
        </p:nvSpPr>
        <p:spPr bwMode="auto">
          <a:xfrm>
            <a:off x="447675" y="5902552"/>
            <a:ext cx="5943600"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800" b="0" i="0" u="none" strike="noStrike" cap="none" normalizeH="0" baseline="0" dirty="0" smtClean="0">
                <a:ln>
                  <a:noFill/>
                </a:ln>
                <a:solidFill>
                  <a:schemeClr val="tx1"/>
                </a:solidFill>
                <a:effectLst/>
                <a:latin typeface="HelveticaNeue LT 55 Roman"/>
                <a:ea typeface="Times New Roman" pitchFamily="18" charset="0"/>
                <a:cs typeface="Times New Roman" pitchFamily="18" charset="0"/>
              </a:rPr>
              <a:t>Source: SG Cross Asset Research</a:t>
            </a:r>
            <a:r>
              <a:rPr kumimoji="0" lang="en-US" altLang="zh-CN" sz="800" b="0" i="0" u="none" strike="noStrike" cap="none" normalizeH="0" baseline="0" dirty="0" smtClean="0">
                <a:ln>
                  <a:noFill/>
                </a:ln>
                <a:solidFill>
                  <a:schemeClr val="tx1"/>
                </a:solidFill>
                <a:effectLst/>
                <a:latin typeface="Arial" pitchFamily="34" charset="0"/>
              </a:rPr>
              <a:t> </a:t>
            </a:r>
          </a:p>
        </p:txBody>
      </p:sp>
      <p:pic>
        <p:nvPicPr>
          <p:cNvPr id="2052" name="Picture 4"/>
          <p:cNvPicPr>
            <a:picLocks noChangeAspect="1" noChangeArrowheads="1"/>
          </p:cNvPicPr>
          <p:nvPr/>
        </p:nvPicPr>
        <p:blipFill>
          <a:blip r:embed="rId2" cstate="print"/>
          <a:srcRect/>
          <a:stretch>
            <a:fillRect/>
          </a:stretch>
        </p:blipFill>
        <p:spPr bwMode="auto">
          <a:xfrm>
            <a:off x="714375" y="3733800"/>
            <a:ext cx="3524250" cy="2133600"/>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4953000" y="3733800"/>
            <a:ext cx="3524250" cy="2133600"/>
          </a:xfrm>
          <a:prstGeom prst="rect">
            <a:avLst/>
          </a:prstGeom>
          <a:noFill/>
          <a:ln w="9525">
            <a:noFill/>
            <a:miter lim="800000"/>
            <a:headEnd/>
            <a:tailEnd/>
          </a:ln>
        </p:spPr>
      </p:pic>
      <p:sp>
        <p:nvSpPr>
          <p:cNvPr id="9" name="Rectangle 8"/>
          <p:cNvSpPr/>
          <p:nvPr/>
        </p:nvSpPr>
        <p:spPr>
          <a:xfrm>
            <a:off x="727498" y="3501509"/>
            <a:ext cx="2892001" cy="246221"/>
          </a:xfrm>
          <a:prstGeom prst="rect">
            <a:avLst/>
          </a:prstGeom>
        </p:spPr>
        <p:txBody>
          <a:bodyPr wrap="square">
            <a:spAutoFit/>
          </a:bodyPr>
          <a:lstStyle/>
          <a:p>
            <a:r>
              <a:rPr lang="en-GB" sz="1000" b="1" dirty="0" smtClean="0"/>
              <a:t>Aluminium Inventory vs. 5YR Bond Yield</a:t>
            </a:r>
            <a:endParaRPr lang="en-US" sz="1000" b="1" dirty="0"/>
          </a:p>
        </p:txBody>
      </p:sp>
      <p:sp>
        <p:nvSpPr>
          <p:cNvPr id="10" name="Rectangle 9"/>
          <p:cNvSpPr/>
          <p:nvPr/>
        </p:nvSpPr>
        <p:spPr>
          <a:xfrm>
            <a:off x="4956598" y="3501509"/>
            <a:ext cx="3501602" cy="246221"/>
          </a:xfrm>
          <a:prstGeom prst="rect">
            <a:avLst/>
          </a:prstGeom>
        </p:spPr>
        <p:txBody>
          <a:bodyPr wrap="square">
            <a:spAutoFit/>
          </a:bodyPr>
          <a:lstStyle/>
          <a:p>
            <a:r>
              <a:rPr lang="en-GB" sz="1000" b="1" dirty="0" smtClean="0"/>
              <a:t>Aluminium Inventory vs. 5YR Bond Yield (nom &amp; real)</a:t>
            </a:r>
            <a:endParaRPr lang="en-US" sz="1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t>RISK ATTRIBUTION AS A FUNCTION OF INVENTORIES</a:t>
            </a:r>
            <a:endParaRPr lang="en-GB" dirty="0"/>
          </a:p>
        </p:txBody>
      </p:sp>
      <p:sp>
        <p:nvSpPr>
          <p:cNvPr id="6" name="Content Placeholder 5"/>
          <p:cNvSpPr>
            <a:spLocks noGrp="1"/>
          </p:cNvSpPr>
          <p:nvPr>
            <p:ph idx="1"/>
          </p:nvPr>
        </p:nvSpPr>
        <p:spPr>
          <a:xfrm>
            <a:off x="485776" y="971549"/>
            <a:ext cx="8277224" cy="4733925"/>
          </a:xfrm>
        </p:spPr>
        <p:txBody>
          <a:bodyPr>
            <a:normAutofit/>
          </a:bodyPr>
          <a:lstStyle/>
          <a:p>
            <a:r>
              <a:rPr lang="en-US" sz="1200" dirty="0" smtClean="0"/>
              <a:t>We are interested in how interest rates affect inventory levels and in turn how this might affect  volatility (risk attribution) and hence correlation.</a:t>
            </a:r>
          </a:p>
          <a:p>
            <a:r>
              <a:rPr lang="en-US" sz="1200" dirty="0" smtClean="0"/>
              <a:t>Specifically we look at how the distribution between systemic risk (market (macro) driven volatility) and idiosyncratic risk (specific supply/demand driven volatility) has changed, and suggest  that this change is linked to low interest rates driving higher inventories which changes the risk attribution.</a:t>
            </a:r>
          </a:p>
          <a:p>
            <a:r>
              <a:rPr lang="en-US" sz="1200" dirty="0" smtClean="0"/>
              <a:t>We use principal component analysis (PCA) to decompose  the individual price variance for each metal.</a:t>
            </a:r>
          </a:p>
          <a:p>
            <a:endParaRPr lang="en-US" dirty="0" smtClean="0"/>
          </a:p>
          <a:p>
            <a:pPr lvl="1"/>
            <a:endParaRPr lang="en-US" dirty="0" smtClean="0"/>
          </a:p>
          <a:p>
            <a:pPr lvl="1"/>
            <a:endParaRPr lang="en-US" b="0" dirty="0" smtClean="0"/>
          </a:p>
        </p:txBody>
      </p:sp>
      <p:sp>
        <p:nvSpPr>
          <p:cNvPr id="28676" name="Rectangle 4"/>
          <p:cNvSpPr>
            <a:spLocks noChangeArrowheads="1"/>
          </p:cNvSpPr>
          <p:nvPr/>
        </p:nvSpPr>
        <p:spPr bwMode="auto">
          <a:xfrm>
            <a:off x="447675" y="5902552"/>
            <a:ext cx="5943600"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800" b="0" i="0" u="none" strike="noStrike" cap="none" normalizeH="0" baseline="0" dirty="0" smtClean="0">
                <a:ln>
                  <a:noFill/>
                </a:ln>
                <a:solidFill>
                  <a:schemeClr val="tx1"/>
                </a:solidFill>
                <a:effectLst/>
                <a:latin typeface="HelveticaNeue LT 55 Roman"/>
                <a:ea typeface="Times New Roman" pitchFamily="18" charset="0"/>
                <a:cs typeface="Times New Roman" pitchFamily="18" charset="0"/>
              </a:rPr>
              <a:t>Source: SG Cross Asset Research</a:t>
            </a:r>
            <a:r>
              <a:rPr kumimoji="0" lang="en-US" altLang="zh-CN" sz="800" b="0" i="0" u="none" strike="noStrike" cap="none" normalizeH="0" baseline="0" dirty="0" smtClean="0">
                <a:ln>
                  <a:noFill/>
                </a:ln>
                <a:solidFill>
                  <a:schemeClr val="tx1"/>
                </a:solidFill>
                <a:effectLst/>
                <a:latin typeface="Arial" pitchFamily="34" charset="0"/>
              </a:rPr>
              <a:t> </a:t>
            </a:r>
          </a:p>
        </p:txBody>
      </p:sp>
      <p:sp>
        <p:nvSpPr>
          <p:cNvPr id="10" name="Rectangle 9"/>
          <p:cNvSpPr/>
          <p:nvPr/>
        </p:nvSpPr>
        <p:spPr>
          <a:xfrm>
            <a:off x="1946698" y="3006209"/>
            <a:ext cx="3501602" cy="246221"/>
          </a:xfrm>
          <a:prstGeom prst="rect">
            <a:avLst/>
          </a:prstGeom>
        </p:spPr>
        <p:txBody>
          <a:bodyPr wrap="square">
            <a:spAutoFit/>
          </a:bodyPr>
          <a:lstStyle/>
          <a:p>
            <a:r>
              <a:rPr lang="en-GB" sz="1000" b="1" dirty="0" smtClean="0"/>
              <a:t>PCA output for Aluminium (23 factor)</a:t>
            </a:r>
            <a:endParaRPr lang="en-US" sz="1000" b="1" dirty="0"/>
          </a:p>
        </p:txBody>
      </p:sp>
      <p:pic>
        <p:nvPicPr>
          <p:cNvPr id="3074" name="Picture 2"/>
          <p:cNvPicPr>
            <a:picLocks noChangeAspect="1" noChangeArrowheads="1"/>
          </p:cNvPicPr>
          <p:nvPr/>
        </p:nvPicPr>
        <p:blipFill>
          <a:blip r:embed="rId2" cstate="print"/>
          <a:srcRect/>
          <a:stretch>
            <a:fillRect/>
          </a:stretch>
        </p:blipFill>
        <p:spPr bwMode="auto">
          <a:xfrm>
            <a:off x="1943105" y="3233745"/>
            <a:ext cx="5257800" cy="2613660"/>
          </a:xfrm>
          <a:prstGeom prst="rect">
            <a:avLst/>
          </a:prstGeom>
          <a:noFill/>
          <a:ln w="9525">
            <a:noFill/>
            <a:miter lim="800000"/>
            <a:headEnd/>
            <a:tailEnd/>
          </a:ln>
        </p:spPr>
      </p:pic>
      <p:cxnSp>
        <p:nvCxnSpPr>
          <p:cNvPr id="11" name="Straight Arrow Connector 10"/>
          <p:cNvCxnSpPr/>
          <p:nvPr/>
        </p:nvCxnSpPr>
        <p:spPr>
          <a:xfrm>
            <a:off x="1390650" y="3533775"/>
            <a:ext cx="1628775" cy="5619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32198" y="3110984"/>
            <a:ext cx="1548977" cy="400110"/>
          </a:xfrm>
          <a:prstGeom prst="rect">
            <a:avLst/>
          </a:prstGeom>
        </p:spPr>
        <p:txBody>
          <a:bodyPr wrap="square">
            <a:spAutoFit/>
          </a:bodyPr>
          <a:lstStyle/>
          <a:p>
            <a:r>
              <a:rPr lang="en-GB" sz="1000" b="1" dirty="0" smtClean="0"/>
              <a:t>Idiosyncratic Volatility</a:t>
            </a:r>
          </a:p>
          <a:p>
            <a:r>
              <a:rPr lang="en-GB" sz="1000" b="1" dirty="0" smtClean="0"/>
              <a:t>(Fundamentals)</a:t>
            </a:r>
            <a:endParaRPr lang="en-US" sz="1000" b="1" dirty="0"/>
          </a:p>
        </p:txBody>
      </p:sp>
      <p:sp>
        <p:nvSpPr>
          <p:cNvPr id="13" name="Right Brace 12"/>
          <p:cNvSpPr/>
          <p:nvPr/>
        </p:nvSpPr>
        <p:spPr>
          <a:xfrm>
            <a:off x="5857875" y="4029075"/>
            <a:ext cx="247650" cy="134302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Arrow Connector 14"/>
          <p:cNvCxnSpPr/>
          <p:nvPr/>
        </p:nvCxnSpPr>
        <p:spPr>
          <a:xfrm flipH="1">
            <a:off x="6153150" y="3686175"/>
            <a:ext cx="1457325" cy="9810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328323" y="3253859"/>
            <a:ext cx="1548977" cy="400110"/>
          </a:xfrm>
          <a:prstGeom prst="rect">
            <a:avLst/>
          </a:prstGeom>
        </p:spPr>
        <p:txBody>
          <a:bodyPr wrap="square">
            <a:spAutoFit/>
          </a:bodyPr>
          <a:lstStyle/>
          <a:p>
            <a:r>
              <a:rPr lang="en-GB" sz="1000" b="1" dirty="0" smtClean="0"/>
              <a:t>Systemic Risk</a:t>
            </a:r>
          </a:p>
          <a:p>
            <a:r>
              <a:rPr lang="en-GB" sz="1000" b="1" dirty="0" smtClean="0"/>
              <a:t>(Macro / Dollar etc)</a:t>
            </a:r>
            <a:endParaRPr lang="en-US" sz="1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t>Interest rates, inventory, volatility and correlation – the link</a:t>
            </a:r>
            <a:endParaRPr lang="en-GB" dirty="0"/>
          </a:p>
        </p:txBody>
      </p:sp>
      <p:sp>
        <p:nvSpPr>
          <p:cNvPr id="6" name="Content Placeholder 5"/>
          <p:cNvSpPr>
            <a:spLocks noGrp="1"/>
          </p:cNvSpPr>
          <p:nvPr>
            <p:ph idx="1"/>
          </p:nvPr>
        </p:nvSpPr>
        <p:spPr>
          <a:xfrm>
            <a:off x="447676" y="981074"/>
            <a:ext cx="8277224" cy="4733925"/>
          </a:xfrm>
        </p:spPr>
        <p:txBody>
          <a:bodyPr>
            <a:normAutofit/>
          </a:bodyPr>
          <a:lstStyle/>
          <a:p>
            <a:endParaRPr lang="en-US" dirty="0" smtClean="0"/>
          </a:p>
          <a:p>
            <a:pPr lvl="1"/>
            <a:endParaRPr lang="en-US" dirty="0" smtClean="0"/>
          </a:p>
          <a:p>
            <a:pPr lvl="1"/>
            <a:endParaRPr lang="en-US" b="0" dirty="0" smtClean="0"/>
          </a:p>
        </p:txBody>
      </p:sp>
      <p:sp>
        <p:nvSpPr>
          <p:cNvPr id="28676" name="Rectangle 4"/>
          <p:cNvSpPr>
            <a:spLocks noChangeArrowheads="1"/>
          </p:cNvSpPr>
          <p:nvPr/>
        </p:nvSpPr>
        <p:spPr bwMode="auto">
          <a:xfrm>
            <a:off x="447675" y="6026377"/>
            <a:ext cx="5943600"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800" b="0" i="0" u="none" strike="noStrike" cap="none" normalizeH="0" baseline="0" dirty="0" smtClean="0">
                <a:ln>
                  <a:noFill/>
                </a:ln>
                <a:solidFill>
                  <a:schemeClr val="tx1"/>
                </a:solidFill>
                <a:effectLst/>
                <a:latin typeface="HelveticaNeue LT 55 Roman"/>
                <a:ea typeface="Times New Roman" pitchFamily="18" charset="0"/>
                <a:cs typeface="Times New Roman" pitchFamily="18" charset="0"/>
              </a:rPr>
              <a:t>Source: SG Cross Asset Research</a:t>
            </a:r>
            <a:r>
              <a:rPr kumimoji="0" lang="en-US" altLang="zh-CN" sz="800" b="0" i="0" u="none" strike="noStrike" cap="none" normalizeH="0" baseline="0" dirty="0" smtClean="0">
                <a:ln>
                  <a:noFill/>
                </a:ln>
                <a:solidFill>
                  <a:schemeClr val="tx1"/>
                </a:solidFill>
                <a:effectLst/>
                <a:latin typeface="Arial" pitchFamily="34" charset="0"/>
              </a:rPr>
              <a:t> </a:t>
            </a:r>
          </a:p>
        </p:txBody>
      </p:sp>
      <p:sp>
        <p:nvSpPr>
          <p:cNvPr id="10" name="Rectangle 9"/>
          <p:cNvSpPr/>
          <p:nvPr/>
        </p:nvSpPr>
        <p:spPr>
          <a:xfrm>
            <a:off x="4213648" y="3539609"/>
            <a:ext cx="3501602" cy="246221"/>
          </a:xfrm>
          <a:prstGeom prst="rect">
            <a:avLst/>
          </a:prstGeom>
        </p:spPr>
        <p:txBody>
          <a:bodyPr wrap="square">
            <a:spAutoFit/>
          </a:bodyPr>
          <a:lstStyle/>
          <a:p>
            <a:r>
              <a:rPr lang="en-GB" sz="1000" b="1" dirty="0" smtClean="0"/>
              <a:t>PCA output for Aluminium + Inventory</a:t>
            </a:r>
            <a:endParaRPr lang="en-US" sz="1000" b="1" dirty="0"/>
          </a:p>
        </p:txBody>
      </p:sp>
      <p:pic>
        <p:nvPicPr>
          <p:cNvPr id="4098" name="Picture 2"/>
          <p:cNvPicPr>
            <a:picLocks noChangeAspect="1" noChangeArrowheads="1"/>
          </p:cNvPicPr>
          <p:nvPr/>
        </p:nvPicPr>
        <p:blipFill>
          <a:blip r:embed="rId2" cstate="print"/>
          <a:srcRect/>
          <a:stretch>
            <a:fillRect/>
          </a:stretch>
        </p:blipFill>
        <p:spPr bwMode="auto">
          <a:xfrm>
            <a:off x="4219583" y="3767149"/>
            <a:ext cx="4600575" cy="2286953"/>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200533" y="1204924"/>
            <a:ext cx="4600575" cy="2286953"/>
          </a:xfrm>
          <a:prstGeom prst="rect">
            <a:avLst/>
          </a:prstGeom>
          <a:noFill/>
          <a:ln w="9525">
            <a:noFill/>
            <a:miter lim="800000"/>
            <a:headEnd/>
            <a:tailEnd/>
          </a:ln>
        </p:spPr>
      </p:pic>
      <p:sp>
        <p:nvSpPr>
          <p:cNvPr id="11" name="Rectangle 10"/>
          <p:cNvSpPr/>
          <p:nvPr/>
        </p:nvSpPr>
        <p:spPr>
          <a:xfrm>
            <a:off x="4204123" y="967859"/>
            <a:ext cx="3501602" cy="246221"/>
          </a:xfrm>
          <a:prstGeom prst="rect">
            <a:avLst/>
          </a:prstGeom>
        </p:spPr>
        <p:txBody>
          <a:bodyPr wrap="square">
            <a:spAutoFit/>
          </a:bodyPr>
          <a:lstStyle/>
          <a:p>
            <a:r>
              <a:rPr lang="en-GB" sz="1000" b="1" dirty="0" smtClean="0"/>
              <a:t>PCA output for Aluminium + Interest Rates</a:t>
            </a:r>
            <a:endParaRPr lang="en-US" sz="1000" b="1" dirty="0"/>
          </a:p>
        </p:txBody>
      </p:sp>
      <p:sp>
        <p:nvSpPr>
          <p:cNvPr id="12" name="Content Placeholder 5"/>
          <p:cNvSpPr txBox="1">
            <a:spLocks/>
          </p:cNvSpPr>
          <p:nvPr/>
        </p:nvSpPr>
        <p:spPr>
          <a:xfrm>
            <a:off x="485776" y="971549"/>
            <a:ext cx="3609974" cy="5076826"/>
          </a:xfrm>
          <a:prstGeom prst="rect">
            <a:avLst/>
          </a:prstGeom>
        </p:spPr>
        <p:txBody>
          <a:bodyPr vert="horz" lIns="0" tIns="0" rIns="72000" bIns="0" rtlCol="0">
            <a:normAutofit/>
          </a:bodyPr>
          <a:lstStyle/>
          <a:p>
            <a:pPr marL="182563" lvl="0" indent="-182563">
              <a:spcBef>
                <a:spcPts val="900"/>
              </a:spcBef>
              <a:buClr>
                <a:schemeClr val="accent1"/>
              </a:buClr>
              <a:buSzPct val="90000"/>
              <a:buFont typeface="Wingdings" pitchFamily="2" charset="2"/>
              <a:buChar char="n"/>
              <a:defRPr/>
            </a:pPr>
            <a:r>
              <a:rPr kumimoji="0" lang="en-US"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Low</a:t>
            </a:r>
            <a:r>
              <a:rPr kumimoji="0" lang="en-US" sz="1200" b="1" i="0" u="none" strike="noStrike" kern="1200" cap="none" spc="0" normalizeH="0" noProof="0" dirty="0" smtClean="0">
                <a:ln>
                  <a:noFill/>
                </a:ln>
                <a:solidFill>
                  <a:schemeClr val="tx1"/>
                </a:solidFill>
                <a:effectLst/>
                <a:uLnTx/>
                <a:uFillTx/>
                <a:latin typeface="Arial" pitchFamily="34" charset="0"/>
                <a:ea typeface="+mn-ea"/>
                <a:cs typeface="Arial" pitchFamily="34" charset="0"/>
              </a:rPr>
              <a:t> interest </a:t>
            </a:r>
            <a:r>
              <a:rPr lang="en-US" sz="1200" b="1" dirty="0" smtClean="0">
                <a:latin typeface="Arial" pitchFamily="34" charset="0"/>
                <a:cs typeface="Arial" pitchFamily="34" charset="0"/>
              </a:rPr>
              <a:t>rates ～ high inventories</a:t>
            </a:r>
          </a:p>
          <a:p>
            <a:pPr marL="182563" marR="0" lvl="0" indent="-182563" algn="l" defTabSz="914400" rtl="0" eaLnBrk="1" fontAlgn="auto" latinLnBrk="0" hangingPunct="1">
              <a:lnSpc>
                <a:spcPct val="100000"/>
              </a:lnSpc>
              <a:spcBef>
                <a:spcPts val="900"/>
              </a:spcBef>
              <a:spcAft>
                <a:spcPts val="0"/>
              </a:spcAft>
              <a:buClr>
                <a:schemeClr val="accent1"/>
              </a:buClr>
              <a:buSzPct val="90000"/>
              <a:buFont typeface="Wingdings" pitchFamily="2" charset="2"/>
              <a:buChar char="n"/>
              <a:tabLst/>
              <a:defRPr/>
            </a:pPr>
            <a:r>
              <a:rPr kumimoji="0" lang="en-US"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High inventories</a:t>
            </a:r>
            <a:r>
              <a:rPr lang="en-US" sz="1200" b="1" noProof="0" dirty="0" smtClean="0">
                <a:latin typeface="Arial" pitchFamily="34" charset="0"/>
                <a:cs typeface="Arial" pitchFamily="34" charset="0"/>
              </a:rPr>
              <a:t> act as a cushion to supply / demand shocks.</a:t>
            </a:r>
          </a:p>
          <a:p>
            <a:pPr marL="182563" marR="0" lvl="0" indent="-182563" algn="l" defTabSz="914400" rtl="0" eaLnBrk="1" fontAlgn="auto" latinLnBrk="0" hangingPunct="1">
              <a:lnSpc>
                <a:spcPct val="100000"/>
              </a:lnSpc>
              <a:spcBef>
                <a:spcPts val="900"/>
              </a:spcBef>
              <a:spcAft>
                <a:spcPts val="0"/>
              </a:spcAft>
              <a:buClr>
                <a:schemeClr val="accent1"/>
              </a:buClr>
              <a:buSzPct val="90000"/>
              <a:buFont typeface="Wingdings" pitchFamily="2" charset="2"/>
              <a:buChar char="n"/>
              <a:tabLst/>
              <a:defRPr/>
            </a:pPr>
            <a:r>
              <a:rPr lang="en-US" sz="1200" b="1" noProof="0" dirty="0" smtClean="0">
                <a:latin typeface="Arial" pitchFamily="34" charset="0"/>
                <a:cs typeface="Arial" pitchFamily="34" charset="0"/>
              </a:rPr>
              <a:t>Idiosyncratic risk becomes less significant as a </a:t>
            </a:r>
            <a:r>
              <a:rPr lang="en-US" sz="1200" b="1" dirty="0" smtClean="0">
                <a:latin typeface="Arial" pitchFamily="34" charset="0"/>
                <a:cs typeface="Arial" pitchFamily="34" charset="0"/>
              </a:rPr>
              <a:t>key </a:t>
            </a:r>
            <a:r>
              <a:rPr lang="en-US" sz="1200" b="1" noProof="0" dirty="0" smtClean="0">
                <a:latin typeface="Arial" pitchFamily="34" charset="0"/>
                <a:cs typeface="Arial" pitchFamily="34" charset="0"/>
              </a:rPr>
              <a:t>driver of  volatility.</a:t>
            </a:r>
          </a:p>
          <a:p>
            <a:pPr marL="182563" lvl="0" indent="-182563">
              <a:spcBef>
                <a:spcPts val="900"/>
              </a:spcBef>
              <a:buClr>
                <a:schemeClr val="accent1"/>
              </a:buClr>
              <a:buSzPct val="90000"/>
              <a:buFont typeface="Wingdings" pitchFamily="2" charset="2"/>
              <a:buChar char="n"/>
              <a:defRPr/>
            </a:pPr>
            <a:r>
              <a:rPr kumimoji="0" lang="en-US" sz="1200" b="1" i="0" u="none" strike="noStrike" kern="1200" cap="none" spc="0" normalizeH="0" baseline="0" dirty="0" smtClean="0">
                <a:ln>
                  <a:noFill/>
                </a:ln>
                <a:solidFill>
                  <a:schemeClr val="tx1"/>
                </a:solidFill>
                <a:effectLst/>
                <a:uLnTx/>
                <a:uFillTx/>
                <a:latin typeface="Arial" pitchFamily="34" charset="0"/>
                <a:ea typeface="+mn-ea"/>
                <a:cs typeface="Arial" pitchFamily="34" charset="0"/>
              </a:rPr>
              <a:t>S</a:t>
            </a:r>
            <a:r>
              <a:rPr kumimoji="0" lang="en-US" sz="1200" b="1" i="0" u="none" strike="noStrike" kern="1200" cap="none" spc="0" normalizeH="0" dirty="0" smtClean="0">
                <a:ln>
                  <a:noFill/>
                </a:ln>
                <a:solidFill>
                  <a:schemeClr val="tx1"/>
                </a:solidFill>
                <a:effectLst/>
                <a:uLnTx/>
                <a:uFillTx/>
                <a:latin typeface="Arial" pitchFamily="34" charset="0"/>
                <a:ea typeface="+mn-ea"/>
                <a:cs typeface="Arial" pitchFamily="34" charset="0"/>
              </a:rPr>
              <a:t>ystemic risk becomes more significant as a key driver of volatility.  </a:t>
            </a:r>
          </a:p>
          <a:p>
            <a:pPr marL="182563" lvl="0" indent="-182563">
              <a:spcBef>
                <a:spcPts val="900"/>
              </a:spcBef>
              <a:buClr>
                <a:schemeClr val="accent1"/>
              </a:buClr>
              <a:buSzPct val="90000"/>
              <a:buFont typeface="Wingdings" pitchFamily="2" charset="2"/>
              <a:buChar char="n"/>
              <a:defRPr/>
            </a:pPr>
            <a:r>
              <a:rPr kumimoji="0" lang="en-US" sz="1200" b="1" i="0" u="none" strike="noStrike" kern="1200" cap="none" spc="0" normalizeH="0" dirty="0" smtClean="0">
                <a:ln>
                  <a:noFill/>
                </a:ln>
                <a:solidFill>
                  <a:schemeClr val="tx1"/>
                </a:solidFill>
                <a:effectLst/>
                <a:uLnTx/>
                <a:uFillTx/>
                <a:latin typeface="Arial" pitchFamily="34" charset="0"/>
                <a:ea typeface="+mn-ea"/>
                <a:cs typeface="Arial" pitchFamily="34" charset="0"/>
              </a:rPr>
              <a:t>The recent economic climate has increased the frequency of systemic risk shocks</a:t>
            </a:r>
          </a:p>
          <a:p>
            <a:pPr marL="182563" lvl="0" indent="-182563">
              <a:spcBef>
                <a:spcPts val="900"/>
              </a:spcBef>
              <a:buClr>
                <a:schemeClr val="accent1"/>
              </a:buClr>
              <a:buSzPct val="90000"/>
              <a:buFont typeface="Wingdings" pitchFamily="2" charset="2"/>
              <a:buChar char="n"/>
              <a:defRPr/>
            </a:pPr>
            <a:r>
              <a:rPr lang="en-US" sz="1200" b="1" dirty="0" smtClean="0">
                <a:latin typeface="Arial" pitchFamily="34" charset="0"/>
                <a:cs typeface="Arial" pitchFamily="34" charset="0"/>
              </a:rPr>
              <a:t>Without idiosyncratic risk to balance the volatility, markets </a:t>
            </a:r>
            <a:r>
              <a:rPr kumimoji="0" lang="en-US" sz="1200" b="1" i="0" u="none" strike="noStrike" kern="1200" cap="none" spc="0" normalizeH="0" noProof="0" dirty="0" smtClean="0">
                <a:ln>
                  <a:noFill/>
                </a:ln>
                <a:solidFill>
                  <a:schemeClr val="tx1"/>
                </a:solidFill>
                <a:effectLst/>
                <a:uLnTx/>
                <a:uFillTx/>
                <a:latin typeface="Arial" pitchFamily="34" charset="0"/>
                <a:ea typeface="+mn-ea"/>
                <a:cs typeface="Arial" pitchFamily="34" charset="0"/>
              </a:rPr>
              <a:t>become highly correlated as individual supply &amp;demand dynamics become less relevant and macro dynamics dominate.</a:t>
            </a:r>
          </a:p>
          <a:p>
            <a:pPr marL="182563" marR="0" lvl="0" indent="-182563" algn="l" defTabSz="914400" rtl="0" eaLnBrk="1" fontAlgn="auto" latinLnBrk="0" hangingPunct="1">
              <a:lnSpc>
                <a:spcPct val="100000"/>
              </a:lnSpc>
              <a:spcBef>
                <a:spcPts val="900"/>
              </a:spcBef>
              <a:spcAft>
                <a:spcPts val="0"/>
              </a:spcAft>
              <a:buClr>
                <a:schemeClr val="accent1"/>
              </a:buClr>
              <a:buSzPct val="90000"/>
              <a:buFont typeface="Wingdings" pitchFamily="2" charset="2"/>
              <a:buChar char="n"/>
              <a:tabLst/>
              <a:defRPr/>
            </a:pPr>
            <a:r>
              <a:rPr lang="en-US" sz="1200" b="1" baseline="0" dirty="0" smtClean="0">
                <a:latin typeface="Arial" pitchFamily="34" charset="0"/>
                <a:cs typeface="Arial" pitchFamily="34" charset="0"/>
              </a:rPr>
              <a:t>This significantly </a:t>
            </a:r>
            <a:r>
              <a:rPr lang="en-US" sz="1200" b="1" dirty="0" smtClean="0">
                <a:latin typeface="Arial" pitchFamily="34" charset="0"/>
                <a:cs typeface="Arial" pitchFamily="34" charset="0"/>
              </a:rPr>
              <a:t>impacts hedging strategies and investment methodologies (“risk on, risk off”)</a:t>
            </a:r>
            <a:endParaRPr kumimoji="0" lang="en-US"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57188" marR="0" lvl="1" indent="-174625" algn="l" defTabSz="914400" rtl="0" eaLnBrk="1" fontAlgn="auto" latinLnBrk="0" hangingPunct="1">
              <a:lnSpc>
                <a:spcPct val="100000"/>
              </a:lnSpc>
              <a:spcBef>
                <a:spcPts val="600"/>
              </a:spcBef>
              <a:spcAft>
                <a:spcPts val="0"/>
              </a:spcAft>
              <a:buClr>
                <a:schemeClr val="accent1"/>
              </a:buClr>
              <a:buSzTx/>
              <a:buFont typeface="Arial" pitchFamily="34" charset="0"/>
              <a:buChar char="●"/>
              <a:tabLst/>
              <a:defRPr/>
            </a:pPr>
            <a:endParaRPr kumimoji="0" lang="en-US"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57188" marR="0" lvl="1" indent="-174625" algn="l" defTabSz="914400" rtl="0" eaLnBrk="1" fontAlgn="auto" latinLnBrk="0" hangingPunct="1">
              <a:lnSpc>
                <a:spcPct val="100000"/>
              </a:lnSpc>
              <a:spcBef>
                <a:spcPts val="600"/>
              </a:spcBef>
              <a:spcAft>
                <a:spcPts val="0"/>
              </a:spcAft>
              <a:buClr>
                <a:schemeClr val="accent1"/>
              </a:buClr>
              <a:buSzTx/>
              <a:buFont typeface="Arial" pitchFamily="34" charset="0"/>
              <a:buChar char="●"/>
              <a:tabLst/>
              <a:defRPr/>
            </a:pPr>
            <a:endParaRPr kumimoji="0" lang="en-US"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What do the other metals look like?</a:t>
            </a:r>
            <a:endParaRPr lang="en-GB" dirty="0"/>
          </a:p>
        </p:txBody>
      </p:sp>
      <p:sp>
        <p:nvSpPr>
          <p:cNvPr id="6" name="Content Placeholder 5"/>
          <p:cNvSpPr>
            <a:spLocks noGrp="1"/>
          </p:cNvSpPr>
          <p:nvPr>
            <p:ph idx="1"/>
          </p:nvPr>
        </p:nvSpPr>
        <p:spPr>
          <a:xfrm>
            <a:off x="447676" y="981074"/>
            <a:ext cx="8277224" cy="4733925"/>
          </a:xfrm>
        </p:spPr>
        <p:txBody>
          <a:bodyPr>
            <a:normAutofit/>
          </a:bodyPr>
          <a:lstStyle/>
          <a:p>
            <a:endParaRPr lang="en-US" dirty="0" smtClean="0"/>
          </a:p>
          <a:p>
            <a:pPr lvl="1"/>
            <a:endParaRPr lang="en-US" dirty="0" smtClean="0"/>
          </a:p>
          <a:p>
            <a:pPr lvl="1"/>
            <a:endParaRPr lang="en-US" b="0" dirty="0" smtClean="0"/>
          </a:p>
        </p:txBody>
      </p:sp>
      <p:sp>
        <p:nvSpPr>
          <p:cNvPr id="28676" name="Rectangle 4"/>
          <p:cNvSpPr>
            <a:spLocks noChangeArrowheads="1"/>
          </p:cNvSpPr>
          <p:nvPr/>
        </p:nvSpPr>
        <p:spPr bwMode="auto">
          <a:xfrm>
            <a:off x="447675" y="6026377"/>
            <a:ext cx="5943600"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800" b="0" i="0" u="none" strike="noStrike" cap="none" normalizeH="0" baseline="0" dirty="0" smtClean="0">
                <a:ln>
                  <a:noFill/>
                </a:ln>
                <a:solidFill>
                  <a:schemeClr val="tx1"/>
                </a:solidFill>
                <a:effectLst/>
                <a:latin typeface="HelveticaNeue LT 55 Roman"/>
                <a:ea typeface="Times New Roman" pitchFamily="18" charset="0"/>
                <a:cs typeface="Times New Roman" pitchFamily="18" charset="0"/>
              </a:rPr>
              <a:t>Source: SG Cross Asset Research</a:t>
            </a:r>
            <a:r>
              <a:rPr kumimoji="0" lang="en-US" altLang="zh-CN" sz="800" b="0" i="0" u="none" strike="noStrike" cap="none" normalizeH="0" baseline="0" dirty="0" smtClean="0">
                <a:ln>
                  <a:noFill/>
                </a:ln>
                <a:solidFill>
                  <a:schemeClr val="tx1"/>
                </a:solidFill>
                <a:effectLst/>
                <a:latin typeface="Arial" pitchFamily="34" charset="0"/>
              </a:rPr>
              <a:t> </a:t>
            </a:r>
          </a:p>
        </p:txBody>
      </p:sp>
      <p:sp>
        <p:nvSpPr>
          <p:cNvPr id="10" name="Rectangle 9"/>
          <p:cNvSpPr/>
          <p:nvPr/>
        </p:nvSpPr>
        <p:spPr>
          <a:xfrm>
            <a:off x="4737523" y="948809"/>
            <a:ext cx="3501602" cy="246221"/>
          </a:xfrm>
          <a:prstGeom prst="rect">
            <a:avLst/>
          </a:prstGeom>
        </p:spPr>
        <p:txBody>
          <a:bodyPr wrap="square">
            <a:spAutoFit/>
          </a:bodyPr>
          <a:lstStyle/>
          <a:p>
            <a:r>
              <a:rPr lang="en-GB" sz="1000" b="1" dirty="0" smtClean="0"/>
              <a:t>PCA output for Aluminium + Inventory</a:t>
            </a:r>
            <a:endParaRPr lang="en-US" sz="1000" b="1" dirty="0"/>
          </a:p>
        </p:txBody>
      </p:sp>
      <p:pic>
        <p:nvPicPr>
          <p:cNvPr id="5122" name="Picture 2"/>
          <p:cNvPicPr>
            <a:picLocks noChangeAspect="1" noChangeArrowheads="1"/>
          </p:cNvPicPr>
          <p:nvPr/>
        </p:nvPicPr>
        <p:blipFill>
          <a:blip r:embed="rId2" cstate="print"/>
          <a:srcRect/>
          <a:stretch>
            <a:fillRect/>
          </a:stretch>
        </p:blipFill>
        <p:spPr bwMode="auto">
          <a:xfrm>
            <a:off x="447685" y="1185878"/>
            <a:ext cx="3943350" cy="1960245"/>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4724400" y="1185863"/>
            <a:ext cx="3943350" cy="1960245"/>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457200" y="3824288"/>
            <a:ext cx="3943350" cy="1960245"/>
          </a:xfrm>
          <a:prstGeom prst="rect">
            <a:avLst/>
          </a:prstGeom>
          <a:noFill/>
          <a:ln w="9525">
            <a:noFill/>
            <a:miter lim="800000"/>
            <a:headEnd/>
            <a:tailEnd/>
          </a:ln>
        </p:spPr>
      </p:pic>
      <p:pic>
        <p:nvPicPr>
          <p:cNvPr id="5125" name="Picture 5"/>
          <p:cNvPicPr>
            <a:picLocks noChangeAspect="1" noChangeArrowheads="1"/>
          </p:cNvPicPr>
          <p:nvPr/>
        </p:nvPicPr>
        <p:blipFill>
          <a:blip r:embed="rId5" cstate="print"/>
          <a:srcRect/>
          <a:stretch>
            <a:fillRect/>
          </a:stretch>
        </p:blipFill>
        <p:spPr bwMode="auto">
          <a:xfrm>
            <a:off x="4724400" y="3786188"/>
            <a:ext cx="3943350" cy="1960245"/>
          </a:xfrm>
          <a:prstGeom prst="rect">
            <a:avLst/>
          </a:prstGeom>
          <a:noFill/>
          <a:ln w="9525">
            <a:noFill/>
            <a:miter lim="800000"/>
            <a:headEnd/>
            <a:tailEnd/>
          </a:ln>
        </p:spPr>
      </p:pic>
      <p:sp>
        <p:nvSpPr>
          <p:cNvPr id="13" name="Rectangle 12"/>
          <p:cNvSpPr/>
          <p:nvPr/>
        </p:nvSpPr>
        <p:spPr>
          <a:xfrm>
            <a:off x="451273" y="958334"/>
            <a:ext cx="3501602" cy="246221"/>
          </a:xfrm>
          <a:prstGeom prst="rect">
            <a:avLst/>
          </a:prstGeom>
        </p:spPr>
        <p:txBody>
          <a:bodyPr wrap="square">
            <a:spAutoFit/>
          </a:bodyPr>
          <a:lstStyle/>
          <a:p>
            <a:r>
              <a:rPr lang="en-GB" sz="1000" b="1" dirty="0" smtClean="0"/>
              <a:t>PCA output for Copper + Inventory</a:t>
            </a:r>
            <a:endParaRPr lang="en-US" sz="1000" b="1" dirty="0"/>
          </a:p>
        </p:txBody>
      </p:sp>
      <p:sp>
        <p:nvSpPr>
          <p:cNvPr id="14" name="Rectangle 13"/>
          <p:cNvSpPr/>
          <p:nvPr/>
        </p:nvSpPr>
        <p:spPr>
          <a:xfrm>
            <a:off x="460798" y="3596759"/>
            <a:ext cx="3501602" cy="246221"/>
          </a:xfrm>
          <a:prstGeom prst="rect">
            <a:avLst/>
          </a:prstGeom>
        </p:spPr>
        <p:txBody>
          <a:bodyPr wrap="square">
            <a:spAutoFit/>
          </a:bodyPr>
          <a:lstStyle/>
          <a:p>
            <a:r>
              <a:rPr lang="en-GB" sz="1000" b="1" dirty="0" smtClean="0"/>
              <a:t>PCA output for Zinc + Inventory</a:t>
            </a:r>
            <a:endParaRPr lang="en-US" sz="1000" b="1" dirty="0"/>
          </a:p>
        </p:txBody>
      </p:sp>
      <p:sp>
        <p:nvSpPr>
          <p:cNvPr id="15" name="Rectangle 14"/>
          <p:cNvSpPr/>
          <p:nvPr/>
        </p:nvSpPr>
        <p:spPr>
          <a:xfrm>
            <a:off x="4718473" y="3558659"/>
            <a:ext cx="3501602" cy="246221"/>
          </a:xfrm>
          <a:prstGeom prst="rect">
            <a:avLst/>
          </a:prstGeom>
        </p:spPr>
        <p:txBody>
          <a:bodyPr wrap="square">
            <a:spAutoFit/>
          </a:bodyPr>
          <a:lstStyle/>
          <a:p>
            <a:r>
              <a:rPr lang="en-GB" sz="1000" b="1" dirty="0" smtClean="0"/>
              <a:t>PCA output for Lead + Inventory</a:t>
            </a:r>
            <a:endParaRPr lang="en-US" sz="10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mmodities and Sentiment">
  <a:themeElements>
    <a:clrScheme name="Cross Asset Research">
      <a:dk1>
        <a:srgbClr val="000000"/>
      </a:dk1>
      <a:lt1>
        <a:srgbClr val="FFFFFF"/>
      </a:lt1>
      <a:dk2>
        <a:srgbClr val="AA8778"/>
      </a:dk2>
      <a:lt2>
        <a:srgbClr val="BDBEC4"/>
      </a:lt2>
      <a:accent1>
        <a:srgbClr val="23558C"/>
      </a:accent1>
      <a:accent2>
        <a:srgbClr val="AA8778"/>
      </a:accent2>
      <a:accent3>
        <a:srgbClr val="BDBEC4"/>
      </a:accent3>
      <a:accent4>
        <a:srgbClr val="E1694B"/>
      </a:accent4>
      <a:accent5>
        <a:srgbClr val="000000"/>
      </a:accent5>
      <a:accent6>
        <a:srgbClr val="91929C"/>
      </a:accent6>
      <a:hlink>
        <a:srgbClr val="23558C"/>
      </a:hlink>
      <a:folHlink>
        <a:srgbClr val="2355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pPr>
      <a:bodyPr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72000" tIns="72000" rIns="72000" bIns="72000" rtlCol="0">
        <a:noAutofit/>
      </a:bodyPr>
      <a:lstStyle>
        <a:defPPr>
          <a:defRPr sz="1100"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Commodities and Sentiment</Template>
  <TotalTime>18521</TotalTime>
  <Words>4054</Words>
  <Application>Microsoft Office PowerPoint</Application>
  <PresentationFormat>全屏显示(4:3)</PresentationFormat>
  <Paragraphs>303</Paragraphs>
  <Slides>24</Slides>
  <Notes>0</Notes>
  <HiddenSlides>0</HiddenSlides>
  <MMClips>0</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Commodities and Sentiment</vt:lpstr>
      <vt:lpstr> BASE METALS OUTLOOK  Offering a different perspective to the end of QE</vt:lpstr>
      <vt:lpstr>CONTENTS</vt:lpstr>
      <vt:lpstr>MACRO OUTLOOK &amp; IMPACT ON COMMODITIES</vt:lpstr>
      <vt:lpstr>THE END OF QE? - higher us bond yields, HIGHER USD?</vt:lpstr>
      <vt:lpstr>BASE METAL PRICE DYNAMICS &amp; THE END OF QE</vt:lpstr>
      <vt:lpstr>THE RELATIONSHIP BETWEEN INTEREST RATES &amp; COMMODITIES?</vt:lpstr>
      <vt:lpstr>RISK ATTRIBUTION AS A FUNCTION OF INVENTORIES</vt:lpstr>
      <vt:lpstr>Interest rates, inventory, volatility and correlation – the link</vt:lpstr>
      <vt:lpstr>What do the other metals look like?</vt:lpstr>
      <vt:lpstr>What do other commodities look like?</vt:lpstr>
      <vt:lpstr>TO RECAP...</vt:lpstr>
      <vt:lpstr>GOLD</vt:lpstr>
      <vt:lpstr>EXCHANGE TRADED GOLD OPTIONS – what do they tell us?</vt:lpstr>
      <vt:lpstr>SILVER</vt:lpstr>
      <vt:lpstr>Base metals – general ouTlook</vt:lpstr>
      <vt:lpstr>COPPER</vt:lpstr>
      <vt:lpstr>ALUMINIUM</vt:lpstr>
      <vt:lpstr>ZINC</vt:lpstr>
      <vt:lpstr>LEAD</vt:lpstr>
      <vt:lpstr>Cancelled warrant ratios (%)</vt:lpstr>
      <vt:lpstr>CONCLUSION</vt:lpstr>
      <vt:lpstr>Appendix - Disclaimer</vt:lpstr>
      <vt:lpstr>Appendix – DisclaimeR (CONT’D)</vt:lpstr>
      <vt:lpstr>PowerPoint 演示文稿</vt:lpstr>
    </vt:vector>
  </TitlesOfParts>
  <Company>SOCIETE GENERALE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Commodities and Sentiment</dc:title>
  <dc:creator>mhaigh</dc:creator>
  <cp:lastModifiedBy>User</cp:lastModifiedBy>
  <cp:revision>620</cp:revision>
  <dcterms:created xsi:type="dcterms:W3CDTF">2012-10-01T16:30:06Z</dcterms:created>
  <dcterms:modified xsi:type="dcterms:W3CDTF">2013-05-27T23:04:32Z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