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24" r:id="rId2"/>
    <p:sldId id="372" r:id="rId3"/>
    <p:sldId id="378" r:id="rId4"/>
    <p:sldId id="402" r:id="rId5"/>
    <p:sldId id="401" r:id="rId6"/>
    <p:sldId id="416" r:id="rId7"/>
    <p:sldId id="384" r:id="rId8"/>
    <p:sldId id="414" r:id="rId9"/>
    <p:sldId id="415" r:id="rId10"/>
    <p:sldId id="385" r:id="rId11"/>
    <p:sldId id="386" r:id="rId12"/>
    <p:sldId id="387" r:id="rId13"/>
    <p:sldId id="403" r:id="rId14"/>
    <p:sldId id="417" r:id="rId15"/>
    <p:sldId id="390" r:id="rId16"/>
    <p:sldId id="394" r:id="rId17"/>
    <p:sldId id="404" r:id="rId18"/>
    <p:sldId id="405" r:id="rId19"/>
    <p:sldId id="406" r:id="rId20"/>
    <p:sldId id="408" r:id="rId21"/>
    <p:sldId id="395" r:id="rId22"/>
    <p:sldId id="409" r:id="rId23"/>
    <p:sldId id="410" r:id="rId24"/>
    <p:sldId id="396" r:id="rId25"/>
    <p:sldId id="399" r:id="rId26"/>
    <p:sldId id="397" r:id="rId27"/>
    <p:sldId id="413" r:id="rId28"/>
    <p:sldId id="398" r:id="rId29"/>
    <p:sldId id="418" r:id="rId30"/>
    <p:sldId id="400" r:id="rId31"/>
    <p:sldId id="31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49" userDrawn="1">
          <p15:clr>
            <a:srgbClr val="A4A3A4"/>
          </p15:clr>
        </p15:guide>
        <p15:guide id="2" pos="5541"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AC"/>
    <a:srgbClr val="F2D39A"/>
    <a:srgbClr val="78BED8"/>
    <a:srgbClr val="408EBF"/>
    <a:srgbClr val="084EA6"/>
    <a:srgbClr val="0D79CA"/>
    <a:srgbClr val="0D5FA8"/>
    <a:srgbClr val="7C86B8"/>
    <a:srgbClr val="F2F2F2"/>
    <a:srgbClr val="568D1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718" autoAdjust="0"/>
    <p:restoredTop sz="91709" autoAdjust="0"/>
  </p:normalViewPr>
  <p:slideViewPr>
    <p:cSldViewPr snapToGrid="0">
      <p:cViewPr>
        <p:scale>
          <a:sx n="70" d="100"/>
          <a:sy n="70" d="100"/>
        </p:scale>
        <p:origin x="-498" y="-570"/>
      </p:cViewPr>
      <p:guideLst>
        <p:guide orient="horz" pos="1049"/>
        <p:guide pos="5541"/>
      </p:guideLst>
    </p:cSldViewPr>
  </p:slideViewPr>
  <p:notesTextViewPr>
    <p:cViewPr>
      <p:scale>
        <a:sx n="125" d="100"/>
        <a:sy n="125" d="100"/>
      </p:scale>
      <p:origin x="0" y="0"/>
    </p:cViewPr>
  </p:notesTextViewPr>
  <p:sorterViewPr>
    <p:cViewPr>
      <p:scale>
        <a:sx n="82" d="100"/>
        <a:sy n="82" d="100"/>
      </p:scale>
      <p:origin x="0" y="0"/>
    </p:cViewPr>
  </p:sorterViewPr>
  <p:notesViewPr>
    <p:cSldViewPr snapToGrid="0">
      <p:cViewPr varScale="1">
        <p:scale>
          <a:sx n="67" d="100"/>
          <a:sy n="67" d="100"/>
        </p:scale>
        <p:origin x="3312"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670AB9-2477-4B31-92BF-0C130983E40B}" type="doc">
      <dgm:prSet loTypeId="urn:microsoft.com/office/officeart/2005/8/layout/hierarchy6" loCatId="hierarchy" qsTypeId="urn:microsoft.com/office/officeart/2005/8/quickstyle/3d2#1" qsCatId="3D" csTypeId="urn:microsoft.com/office/officeart/2005/8/colors/colorful3" csCatId="colorful" phldr="1"/>
      <dgm:spPr/>
      <dgm:t>
        <a:bodyPr/>
        <a:lstStyle/>
        <a:p>
          <a:endParaRPr lang="en-US" altLang="en-US"/>
        </a:p>
      </dgm:t>
    </dgm:pt>
    <dgm:pt modelId="{6510C526-2F82-4CAF-8DD6-D1420C4BCCFA}">
      <dgm:prSet phldrT="[文本]"/>
      <dgm:spPr>
        <a:solidFill>
          <a:srgbClr val="0062AC"/>
        </a:solidFill>
        <a:scene3d>
          <a:camera prst="orthographicFront"/>
          <a:lightRig rig="threePt" dir="t">
            <a:rot lat="0" lon="0" rev="7500000"/>
          </a:lightRig>
        </a:scene3d>
        <a:sp3d prstMaterial="plastic"/>
      </dgm:spPr>
      <dgm:t>
        <a:bodyPr/>
        <a:lstStyle/>
        <a:p>
          <a:pPr algn="ctr" rtl="0"/>
          <a:r>
            <a:rPr lang="en-US" b="1" i="0" u="none" baseline="0" dirty="0">
              <a:solidFill>
                <a:schemeClr val="bg1"/>
              </a:solidFill>
              <a:latin typeface="Times New Roman" pitchFamily="18" charset="0"/>
              <a:ea typeface="+mn-ea"/>
              <a:cs typeface="Times New Roman" pitchFamily="18" charset="0"/>
              <a:sym typeface="+mn-lt"/>
            </a:rPr>
            <a:t>Transaction type</a:t>
          </a:r>
        </a:p>
      </dgm:t>
    </dgm:pt>
    <dgm:pt modelId="{8876F5FA-F178-4CBF-952A-6DA34381FD91}" type="parTrans" cxnId="{B1962A78-BDF0-403D-8AF3-9D8DA79C29EB}">
      <dgm:prSet/>
      <dgm:spPr/>
      <dgm:t>
        <a:bodyPr/>
        <a:lstStyle/>
        <a:p>
          <a:endParaRPr lang="en-US" altLang="en-US"/>
        </a:p>
      </dgm:t>
    </dgm:pt>
    <dgm:pt modelId="{7243FB0D-0B56-439F-920E-D2CFCA78BEEA}" type="sibTrans" cxnId="{B1962A78-BDF0-403D-8AF3-9D8DA79C29EB}">
      <dgm:prSet/>
      <dgm:spPr/>
      <dgm:t>
        <a:bodyPr/>
        <a:lstStyle/>
        <a:p>
          <a:endParaRPr lang="en-US" altLang="en-US"/>
        </a:p>
      </dgm:t>
    </dgm:pt>
    <dgm:pt modelId="{0FA2F107-6ADC-491A-AC5E-776D42D4F478}">
      <dgm:prSet phldrT="[文本]"/>
      <dgm:spPr>
        <a:solidFill>
          <a:srgbClr val="0062AC"/>
        </a:solidFill>
        <a:scene3d>
          <a:camera prst="orthographicFront"/>
          <a:lightRig rig="threePt" dir="t">
            <a:rot lat="0" lon="0" rev="7500000"/>
          </a:lightRig>
        </a:scene3d>
        <a:sp3d prstMaterial="plastic"/>
      </dgm:spPr>
      <dgm:t>
        <a:bodyPr/>
        <a:lstStyle/>
        <a:p>
          <a:pPr algn="ctr" rtl="0"/>
          <a:r>
            <a:rPr lang="en-US" b="1" i="0" u="none" baseline="0" dirty="0">
              <a:solidFill>
                <a:schemeClr val="bg1"/>
              </a:solidFill>
              <a:latin typeface="Times New Roman" pitchFamily="18" charset="0"/>
              <a:ea typeface="+mn-ea"/>
              <a:cs typeface="Times New Roman" pitchFamily="18" charset="0"/>
              <a:sym typeface="+mn-lt"/>
            </a:rPr>
            <a:t>Warrant B/S</a:t>
          </a:r>
        </a:p>
      </dgm:t>
    </dgm:pt>
    <dgm:pt modelId="{BAA287F0-98D6-48C0-9F01-4FE5EFC6D954}" type="parTrans" cxnId="{1A878909-5C40-44F0-951E-96BAD45CF142}">
      <dgm:prSet/>
      <dgm:spPr>
        <a:ln>
          <a:solidFill>
            <a:srgbClr val="084EA6"/>
          </a:solidFill>
        </a:ln>
        <a:scene3d>
          <a:camera prst="orthographicFront"/>
          <a:lightRig rig="threePt" dir="t">
            <a:rot lat="0" lon="0" rev="7500000"/>
          </a:lightRig>
        </a:scene3d>
      </dgm:spPr>
      <dgm:t>
        <a:bodyPr/>
        <a:lstStyle/>
        <a:p>
          <a:endParaRPr lang="en-US" altLang="en-US" dirty="0">
            <a:latin typeface="Times New Roman" pitchFamily="18" charset="0"/>
            <a:cs typeface="Times New Roman" pitchFamily="18" charset="0"/>
          </a:endParaRPr>
        </a:p>
      </dgm:t>
    </dgm:pt>
    <dgm:pt modelId="{FE2A7A12-A8A1-4D6F-851B-84D5A31B9F2C}" type="sibTrans" cxnId="{1A878909-5C40-44F0-951E-96BAD45CF142}">
      <dgm:prSet/>
      <dgm:spPr/>
      <dgm:t>
        <a:bodyPr/>
        <a:lstStyle/>
        <a:p>
          <a:endParaRPr lang="en-US" altLang="en-US"/>
        </a:p>
      </dgm:t>
    </dgm:pt>
    <dgm:pt modelId="{3B47F379-4E2F-4EE4-9784-14D431D50C06}">
      <dgm:prSet phldrT="[文本]"/>
      <dgm:spPr>
        <a:solidFill>
          <a:srgbClr val="0062AC"/>
        </a:solidFill>
        <a:scene3d>
          <a:camera prst="orthographicFront"/>
          <a:lightRig rig="threePt" dir="t">
            <a:rot lat="0" lon="0" rev="7500000"/>
          </a:lightRig>
        </a:scene3d>
        <a:sp3d prstMaterial="plastic"/>
      </dgm:spPr>
      <dgm:t>
        <a:bodyPr/>
        <a:lstStyle/>
        <a:p>
          <a:pPr algn="ctr" rtl="0"/>
          <a:r>
            <a:rPr lang="en-US" b="1" i="0" u="none" baseline="0" dirty="0">
              <a:solidFill>
                <a:schemeClr val="bg1"/>
              </a:solidFill>
              <a:latin typeface="Times New Roman" pitchFamily="18" charset="0"/>
              <a:ea typeface="+mn-ea"/>
              <a:cs typeface="Times New Roman" pitchFamily="18" charset="0"/>
              <a:sym typeface="+mn-lt"/>
            </a:rPr>
            <a:t>Listing by buyer</a:t>
          </a:r>
        </a:p>
      </dgm:t>
    </dgm:pt>
    <dgm:pt modelId="{7617318D-9A09-40E8-B83D-0687DE65E2DF}" type="parTrans" cxnId="{1E5F56BB-2DB8-44AE-B5BB-D306DC73AD49}">
      <dgm:prSet/>
      <dgm:spPr>
        <a:ln>
          <a:solidFill>
            <a:srgbClr val="084EA6"/>
          </a:solidFill>
        </a:ln>
        <a:scene3d>
          <a:camera prst="orthographicFront"/>
          <a:lightRig rig="threePt" dir="t">
            <a:rot lat="0" lon="0" rev="7500000"/>
          </a:lightRig>
        </a:scene3d>
      </dgm:spPr>
      <dgm:t>
        <a:bodyPr/>
        <a:lstStyle/>
        <a:p>
          <a:endParaRPr lang="en-US" altLang="en-US" dirty="0">
            <a:latin typeface="Times New Roman" pitchFamily="18" charset="0"/>
            <a:cs typeface="Times New Roman" pitchFamily="18" charset="0"/>
          </a:endParaRPr>
        </a:p>
      </dgm:t>
    </dgm:pt>
    <dgm:pt modelId="{81B7B548-C58D-4FB9-A73E-A48B8A20630E}" type="sibTrans" cxnId="{1E5F56BB-2DB8-44AE-B5BB-D306DC73AD49}">
      <dgm:prSet/>
      <dgm:spPr/>
      <dgm:t>
        <a:bodyPr/>
        <a:lstStyle/>
        <a:p>
          <a:endParaRPr lang="en-US" altLang="en-US"/>
        </a:p>
      </dgm:t>
    </dgm:pt>
    <dgm:pt modelId="{3A7FBB9F-8B5C-4492-9D0A-E3C02919A67F}">
      <dgm:prSet phldrT="[文本]"/>
      <dgm:spPr>
        <a:solidFill>
          <a:srgbClr val="0062AC"/>
        </a:solidFill>
        <a:scene3d>
          <a:camera prst="orthographicFront"/>
          <a:lightRig rig="threePt" dir="t">
            <a:rot lat="0" lon="0" rev="7500000"/>
          </a:lightRig>
        </a:scene3d>
        <a:sp3d prstMaterial="plastic"/>
      </dgm:spPr>
      <dgm:t>
        <a:bodyPr/>
        <a:lstStyle/>
        <a:p>
          <a:pPr algn="ctr" rtl="0"/>
          <a:r>
            <a:rPr lang="en-US" b="1" i="0" u="none" baseline="0" dirty="0">
              <a:solidFill>
                <a:schemeClr val="bg1"/>
              </a:solidFill>
              <a:latin typeface="Times New Roman" pitchFamily="18" charset="0"/>
              <a:ea typeface="+mn-ea"/>
              <a:cs typeface="Times New Roman" pitchFamily="18" charset="0"/>
              <a:sym typeface="+mn-lt"/>
            </a:rPr>
            <a:t>Listing by seller</a:t>
          </a:r>
        </a:p>
      </dgm:t>
    </dgm:pt>
    <dgm:pt modelId="{282C78E0-05DB-4561-9049-8EFDF0D4A4BB}" type="parTrans" cxnId="{D16B8ABD-CAA0-4AE0-A4F6-340918712EEA}">
      <dgm:prSet/>
      <dgm:spPr>
        <a:ln>
          <a:solidFill>
            <a:srgbClr val="084EA6"/>
          </a:solidFill>
        </a:ln>
        <a:scene3d>
          <a:camera prst="orthographicFront"/>
          <a:lightRig rig="threePt" dir="t">
            <a:rot lat="0" lon="0" rev="7500000"/>
          </a:lightRig>
        </a:scene3d>
      </dgm:spPr>
      <dgm:t>
        <a:bodyPr/>
        <a:lstStyle/>
        <a:p>
          <a:endParaRPr lang="en-US" altLang="en-US" dirty="0">
            <a:latin typeface="Times New Roman" pitchFamily="18" charset="0"/>
            <a:cs typeface="Times New Roman" pitchFamily="18" charset="0"/>
          </a:endParaRPr>
        </a:p>
      </dgm:t>
    </dgm:pt>
    <dgm:pt modelId="{139B01F1-8847-49E3-A84E-CA53EE21AF1F}" type="sibTrans" cxnId="{D16B8ABD-CAA0-4AE0-A4F6-340918712EEA}">
      <dgm:prSet/>
      <dgm:spPr/>
      <dgm:t>
        <a:bodyPr/>
        <a:lstStyle/>
        <a:p>
          <a:endParaRPr lang="en-US" altLang="en-US"/>
        </a:p>
      </dgm:t>
    </dgm:pt>
    <dgm:pt modelId="{274BEE08-0D26-4FCE-9375-BB5683D1BD04}">
      <dgm:prSet phldrT="[文本]"/>
      <dgm:spPr>
        <a:solidFill>
          <a:srgbClr val="0062AC"/>
        </a:solidFill>
        <a:scene3d>
          <a:camera prst="orthographicFront"/>
          <a:lightRig rig="threePt" dir="t">
            <a:rot lat="0" lon="0" rev="7500000"/>
          </a:lightRig>
        </a:scene3d>
        <a:sp3d prstMaterial="plastic"/>
      </dgm:spPr>
      <dgm:t>
        <a:bodyPr/>
        <a:lstStyle/>
        <a:p>
          <a:pPr algn="ctr" rtl="0"/>
          <a:r>
            <a:rPr lang="en-US" b="1" i="0" u="none" baseline="0" dirty="0">
              <a:solidFill>
                <a:schemeClr val="bg1"/>
              </a:solidFill>
              <a:latin typeface="Times New Roman" pitchFamily="18" charset="0"/>
              <a:ea typeface="+mn-ea"/>
              <a:cs typeface="Times New Roman" pitchFamily="18" charset="0"/>
              <a:sym typeface="+mn-lt"/>
            </a:rPr>
            <a:t>Quote counter</a:t>
          </a:r>
        </a:p>
      </dgm:t>
    </dgm:pt>
    <dgm:pt modelId="{3A194A41-6DA0-4F4A-B8FA-451CDA1B4F11}" type="parTrans" cxnId="{85525A95-8E5F-4333-9AE5-7C5C2F63DEAA}">
      <dgm:prSet/>
      <dgm:spPr>
        <a:ln>
          <a:solidFill>
            <a:srgbClr val="084EA6"/>
          </a:solidFill>
        </a:ln>
        <a:scene3d>
          <a:camera prst="orthographicFront"/>
          <a:lightRig rig="threePt" dir="t">
            <a:rot lat="0" lon="0" rev="7500000"/>
          </a:lightRig>
        </a:scene3d>
      </dgm:spPr>
      <dgm:t>
        <a:bodyPr/>
        <a:lstStyle/>
        <a:p>
          <a:endParaRPr lang="en-US" altLang="en-US" dirty="0">
            <a:latin typeface="Times New Roman" pitchFamily="18" charset="0"/>
            <a:cs typeface="Times New Roman" pitchFamily="18" charset="0"/>
          </a:endParaRPr>
        </a:p>
      </dgm:t>
    </dgm:pt>
    <dgm:pt modelId="{6ED44E65-4EB2-496D-8A3A-C0A703C6B443}" type="sibTrans" cxnId="{85525A95-8E5F-4333-9AE5-7C5C2F63DEAA}">
      <dgm:prSet/>
      <dgm:spPr/>
      <dgm:t>
        <a:bodyPr/>
        <a:lstStyle/>
        <a:p>
          <a:endParaRPr lang="en-US" altLang="en-US"/>
        </a:p>
      </dgm:t>
    </dgm:pt>
    <dgm:pt modelId="{FB755AFB-B65A-4326-BEC2-3F7708967AE1}">
      <dgm:prSet/>
      <dgm:spPr>
        <a:solidFill>
          <a:srgbClr val="0062AC"/>
        </a:solidFill>
        <a:scene3d>
          <a:camera prst="orthographicFront"/>
          <a:lightRig rig="threePt" dir="t">
            <a:rot lat="0" lon="0" rev="7500000"/>
          </a:lightRig>
        </a:scene3d>
        <a:sp3d prstMaterial="plastic"/>
      </dgm:spPr>
      <dgm:t>
        <a:bodyPr/>
        <a:lstStyle/>
        <a:p>
          <a:pPr algn="ctr" rtl="0"/>
          <a:r>
            <a:rPr lang="en-US" b="1" i="0" u="none" baseline="0" dirty="0">
              <a:solidFill>
                <a:schemeClr val="bg1"/>
              </a:solidFill>
              <a:latin typeface="Times New Roman" pitchFamily="18" charset="0"/>
              <a:ea typeface="+mn-ea"/>
              <a:cs typeface="Times New Roman" pitchFamily="18" charset="0"/>
              <a:sym typeface="+mn-lt"/>
            </a:rPr>
            <a:t>Warrant swap</a:t>
          </a:r>
        </a:p>
      </dgm:t>
    </dgm:pt>
    <dgm:pt modelId="{6DC1E2C6-AB8A-4D40-926C-2FD3EFA0ADC6}" type="parTrans" cxnId="{AA8B3AB3-C6BF-499D-8AA5-C8EB9F322B30}">
      <dgm:prSet/>
      <dgm:spPr>
        <a:ln>
          <a:solidFill>
            <a:srgbClr val="084EA6"/>
          </a:solidFill>
        </a:ln>
        <a:scene3d>
          <a:camera prst="orthographicFront"/>
          <a:lightRig rig="threePt" dir="t">
            <a:rot lat="0" lon="0" rev="7500000"/>
          </a:lightRig>
        </a:scene3d>
      </dgm:spPr>
      <dgm:t>
        <a:bodyPr/>
        <a:lstStyle/>
        <a:p>
          <a:endParaRPr lang="en-US" altLang="en-US" dirty="0">
            <a:latin typeface="Times New Roman" pitchFamily="18" charset="0"/>
            <a:cs typeface="Times New Roman" pitchFamily="18" charset="0"/>
          </a:endParaRPr>
        </a:p>
      </dgm:t>
    </dgm:pt>
    <dgm:pt modelId="{AA078088-07DD-439E-A098-764798727587}" type="sibTrans" cxnId="{AA8B3AB3-C6BF-499D-8AA5-C8EB9F322B30}">
      <dgm:prSet/>
      <dgm:spPr/>
      <dgm:t>
        <a:bodyPr/>
        <a:lstStyle/>
        <a:p>
          <a:endParaRPr lang="en-US" altLang="en-US"/>
        </a:p>
      </dgm:t>
    </dgm:pt>
    <dgm:pt modelId="{FE5C85F6-A6EA-4E43-A955-24F6101328EF}" type="pres">
      <dgm:prSet presAssocID="{7B670AB9-2477-4B31-92BF-0C130983E40B}" presName="mainComposite" presStyleCnt="0">
        <dgm:presLayoutVars>
          <dgm:chPref val="1"/>
          <dgm:dir/>
          <dgm:animOne val="branch"/>
          <dgm:animLvl val="lvl"/>
          <dgm:resizeHandles val="exact"/>
        </dgm:presLayoutVars>
      </dgm:prSet>
      <dgm:spPr/>
      <dgm:t>
        <a:bodyPr/>
        <a:lstStyle/>
        <a:p>
          <a:endParaRPr lang="en-US" altLang="en-US"/>
        </a:p>
      </dgm:t>
    </dgm:pt>
    <dgm:pt modelId="{D4DD1974-0710-46DB-BF40-875B48A7E815}" type="pres">
      <dgm:prSet presAssocID="{7B670AB9-2477-4B31-92BF-0C130983E40B}" presName="hierFlow" presStyleCnt="0"/>
      <dgm:spPr/>
    </dgm:pt>
    <dgm:pt modelId="{C99FF174-5E08-4C68-B6BF-7E8927710467}" type="pres">
      <dgm:prSet presAssocID="{7B670AB9-2477-4B31-92BF-0C130983E40B}" presName="hierChild1" presStyleCnt="0">
        <dgm:presLayoutVars>
          <dgm:chPref val="1"/>
          <dgm:animOne val="branch"/>
          <dgm:animLvl val="lvl"/>
        </dgm:presLayoutVars>
      </dgm:prSet>
      <dgm:spPr/>
    </dgm:pt>
    <dgm:pt modelId="{232938D5-E7ED-4E17-A6B8-591835B70364}" type="pres">
      <dgm:prSet presAssocID="{6510C526-2F82-4CAF-8DD6-D1420C4BCCFA}" presName="Name14" presStyleCnt="0"/>
      <dgm:spPr/>
    </dgm:pt>
    <dgm:pt modelId="{0C70D784-584C-42E0-81E3-F47F8E142BAE}" type="pres">
      <dgm:prSet presAssocID="{6510C526-2F82-4CAF-8DD6-D1420C4BCCFA}" presName="level1Shape" presStyleLbl="node0" presStyleIdx="0" presStyleCnt="1">
        <dgm:presLayoutVars>
          <dgm:chPref val="3"/>
        </dgm:presLayoutVars>
      </dgm:prSet>
      <dgm:spPr/>
      <dgm:t>
        <a:bodyPr/>
        <a:lstStyle/>
        <a:p>
          <a:endParaRPr lang="en-US" altLang="en-US"/>
        </a:p>
      </dgm:t>
    </dgm:pt>
    <dgm:pt modelId="{39105FDC-00A3-46E0-8353-632E1DF1E2AB}" type="pres">
      <dgm:prSet presAssocID="{6510C526-2F82-4CAF-8DD6-D1420C4BCCFA}" presName="hierChild2" presStyleCnt="0"/>
      <dgm:spPr/>
    </dgm:pt>
    <dgm:pt modelId="{D5572DC9-28FB-469D-8C19-95E875675648}" type="pres">
      <dgm:prSet presAssocID="{BAA287F0-98D6-48C0-9F01-4FE5EFC6D954}" presName="Name19" presStyleLbl="parChTrans1D2" presStyleIdx="0" presStyleCnt="3"/>
      <dgm:spPr/>
      <dgm:t>
        <a:bodyPr/>
        <a:lstStyle/>
        <a:p>
          <a:endParaRPr lang="en-US" altLang="en-US"/>
        </a:p>
      </dgm:t>
    </dgm:pt>
    <dgm:pt modelId="{13305A56-F51B-4393-ABB3-8A1992B775DA}" type="pres">
      <dgm:prSet presAssocID="{0FA2F107-6ADC-491A-AC5E-776D42D4F478}" presName="Name21" presStyleCnt="0"/>
      <dgm:spPr/>
    </dgm:pt>
    <dgm:pt modelId="{045EEDE0-88F6-4AD4-87A4-52A9A7FB5491}" type="pres">
      <dgm:prSet presAssocID="{0FA2F107-6ADC-491A-AC5E-776D42D4F478}" presName="level2Shape" presStyleLbl="node2" presStyleIdx="0" presStyleCnt="3"/>
      <dgm:spPr/>
      <dgm:t>
        <a:bodyPr/>
        <a:lstStyle/>
        <a:p>
          <a:endParaRPr lang="en-US" altLang="en-US"/>
        </a:p>
      </dgm:t>
    </dgm:pt>
    <dgm:pt modelId="{B9109681-755F-402D-951F-C4055ABC3466}" type="pres">
      <dgm:prSet presAssocID="{0FA2F107-6ADC-491A-AC5E-776D42D4F478}" presName="hierChild3" presStyleCnt="0"/>
      <dgm:spPr/>
    </dgm:pt>
    <dgm:pt modelId="{62D0429A-7E7D-46BC-9056-CA8A7BE6FA16}" type="pres">
      <dgm:prSet presAssocID="{7617318D-9A09-40E8-B83D-0687DE65E2DF}" presName="Name19" presStyleLbl="parChTrans1D3" presStyleIdx="0" presStyleCnt="2"/>
      <dgm:spPr/>
      <dgm:t>
        <a:bodyPr/>
        <a:lstStyle/>
        <a:p>
          <a:endParaRPr lang="en-US" altLang="en-US"/>
        </a:p>
      </dgm:t>
    </dgm:pt>
    <dgm:pt modelId="{AD478E60-09BB-46F0-A988-DDDC59795B68}" type="pres">
      <dgm:prSet presAssocID="{3B47F379-4E2F-4EE4-9784-14D431D50C06}" presName="Name21" presStyleCnt="0"/>
      <dgm:spPr/>
    </dgm:pt>
    <dgm:pt modelId="{6E4B7C06-96D6-49B0-BF9E-F311DD619521}" type="pres">
      <dgm:prSet presAssocID="{3B47F379-4E2F-4EE4-9784-14D431D50C06}" presName="level2Shape" presStyleLbl="node3" presStyleIdx="0" presStyleCnt="2"/>
      <dgm:spPr/>
      <dgm:t>
        <a:bodyPr/>
        <a:lstStyle/>
        <a:p>
          <a:endParaRPr lang="en-US" altLang="en-US"/>
        </a:p>
      </dgm:t>
    </dgm:pt>
    <dgm:pt modelId="{4BBBD57A-066D-40B8-872A-1ECB594A46D3}" type="pres">
      <dgm:prSet presAssocID="{3B47F379-4E2F-4EE4-9784-14D431D50C06}" presName="hierChild3" presStyleCnt="0"/>
      <dgm:spPr/>
    </dgm:pt>
    <dgm:pt modelId="{E74B1234-E9D1-417F-96C9-DBAB2B9A87DE}" type="pres">
      <dgm:prSet presAssocID="{282C78E0-05DB-4561-9049-8EFDF0D4A4BB}" presName="Name19" presStyleLbl="parChTrans1D3" presStyleIdx="1" presStyleCnt="2"/>
      <dgm:spPr/>
      <dgm:t>
        <a:bodyPr/>
        <a:lstStyle/>
        <a:p>
          <a:endParaRPr lang="en-US" altLang="en-US"/>
        </a:p>
      </dgm:t>
    </dgm:pt>
    <dgm:pt modelId="{FDDF5E7D-95B5-4B22-9187-1553BF35E960}" type="pres">
      <dgm:prSet presAssocID="{3A7FBB9F-8B5C-4492-9D0A-E3C02919A67F}" presName="Name21" presStyleCnt="0"/>
      <dgm:spPr/>
    </dgm:pt>
    <dgm:pt modelId="{35D54C66-8457-4D20-81D9-B6C7F14D6ACD}" type="pres">
      <dgm:prSet presAssocID="{3A7FBB9F-8B5C-4492-9D0A-E3C02919A67F}" presName="level2Shape" presStyleLbl="node3" presStyleIdx="1" presStyleCnt="2"/>
      <dgm:spPr/>
      <dgm:t>
        <a:bodyPr/>
        <a:lstStyle/>
        <a:p>
          <a:endParaRPr lang="en-US" altLang="en-US"/>
        </a:p>
      </dgm:t>
    </dgm:pt>
    <dgm:pt modelId="{84B92FFD-2D15-4A46-ACDB-7259B4393D15}" type="pres">
      <dgm:prSet presAssocID="{3A7FBB9F-8B5C-4492-9D0A-E3C02919A67F}" presName="hierChild3" presStyleCnt="0"/>
      <dgm:spPr/>
    </dgm:pt>
    <dgm:pt modelId="{20163423-1B24-4BBF-8BAE-3759A491BE38}" type="pres">
      <dgm:prSet presAssocID="{6DC1E2C6-AB8A-4D40-926C-2FD3EFA0ADC6}" presName="Name19" presStyleLbl="parChTrans1D2" presStyleIdx="1" presStyleCnt="3"/>
      <dgm:spPr/>
      <dgm:t>
        <a:bodyPr/>
        <a:lstStyle/>
        <a:p>
          <a:endParaRPr lang="en-US" altLang="en-US"/>
        </a:p>
      </dgm:t>
    </dgm:pt>
    <dgm:pt modelId="{A13EB4E4-610A-42E9-8791-489A2AFD44BF}" type="pres">
      <dgm:prSet presAssocID="{FB755AFB-B65A-4326-BEC2-3F7708967AE1}" presName="Name21" presStyleCnt="0"/>
      <dgm:spPr/>
    </dgm:pt>
    <dgm:pt modelId="{02630B59-37C0-4374-9F18-1C940DF1175A}" type="pres">
      <dgm:prSet presAssocID="{FB755AFB-B65A-4326-BEC2-3F7708967AE1}" presName="level2Shape" presStyleLbl="node2" presStyleIdx="1" presStyleCnt="3"/>
      <dgm:spPr/>
      <dgm:t>
        <a:bodyPr/>
        <a:lstStyle/>
        <a:p>
          <a:endParaRPr lang="en-US" altLang="en-US"/>
        </a:p>
      </dgm:t>
    </dgm:pt>
    <dgm:pt modelId="{E2E7976F-9F4A-4E7C-9D36-B5A981671AEE}" type="pres">
      <dgm:prSet presAssocID="{FB755AFB-B65A-4326-BEC2-3F7708967AE1}" presName="hierChild3" presStyleCnt="0"/>
      <dgm:spPr/>
    </dgm:pt>
    <dgm:pt modelId="{F4817D56-DA5C-423C-9A8A-EF0513D37A03}" type="pres">
      <dgm:prSet presAssocID="{3A194A41-6DA0-4F4A-B8FA-451CDA1B4F11}" presName="Name19" presStyleLbl="parChTrans1D2" presStyleIdx="2" presStyleCnt="3"/>
      <dgm:spPr/>
      <dgm:t>
        <a:bodyPr/>
        <a:lstStyle/>
        <a:p>
          <a:endParaRPr lang="en-US" altLang="en-US"/>
        </a:p>
      </dgm:t>
    </dgm:pt>
    <dgm:pt modelId="{DD092467-0051-4F4D-9DA8-DBE017DE0FA4}" type="pres">
      <dgm:prSet presAssocID="{274BEE08-0D26-4FCE-9375-BB5683D1BD04}" presName="Name21" presStyleCnt="0"/>
      <dgm:spPr/>
    </dgm:pt>
    <dgm:pt modelId="{9F47A0CF-B9C0-4EE2-8882-4CE73BB083F9}" type="pres">
      <dgm:prSet presAssocID="{274BEE08-0D26-4FCE-9375-BB5683D1BD04}" presName="level2Shape" presStyleLbl="node2" presStyleIdx="2" presStyleCnt="3"/>
      <dgm:spPr/>
      <dgm:t>
        <a:bodyPr/>
        <a:lstStyle/>
        <a:p>
          <a:endParaRPr lang="en-US" altLang="en-US"/>
        </a:p>
      </dgm:t>
    </dgm:pt>
    <dgm:pt modelId="{7CF9934E-9826-4880-94CE-7E2AA5E59CB9}" type="pres">
      <dgm:prSet presAssocID="{274BEE08-0D26-4FCE-9375-BB5683D1BD04}" presName="hierChild3" presStyleCnt="0"/>
      <dgm:spPr/>
    </dgm:pt>
    <dgm:pt modelId="{C602158D-D4A1-45E7-ABDF-5570C8D9395B}" type="pres">
      <dgm:prSet presAssocID="{7B670AB9-2477-4B31-92BF-0C130983E40B}" presName="bgShapesFlow" presStyleCnt="0"/>
      <dgm:spPr/>
    </dgm:pt>
  </dgm:ptLst>
  <dgm:cxnLst>
    <dgm:cxn modelId="{D68CC647-0AAB-4501-9A0D-4BE6A1B04B1C}" type="presOf" srcId="{6DC1E2C6-AB8A-4D40-926C-2FD3EFA0ADC6}" destId="{20163423-1B24-4BBF-8BAE-3759A491BE38}" srcOrd="0" destOrd="0" presId="urn:microsoft.com/office/officeart/2005/8/layout/hierarchy6"/>
    <dgm:cxn modelId="{1A878909-5C40-44F0-951E-96BAD45CF142}" srcId="{6510C526-2F82-4CAF-8DD6-D1420C4BCCFA}" destId="{0FA2F107-6ADC-491A-AC5E-776D42D4F478}" srcOrd="0" destOrd="0" parTransId="{BAA287F0-98D6-48C0-9F01-4FE5EFC6D954}" sibTransId="{FE2A7A12-A8A1-4D6F-851B-84D5A31B9F2C}"/>
    <dgm:cxn modelId="{B1962A78-BDF0-403D-8AF3-9D8DA79C29EB}" srcId="{7B670AB9-2477-4B31-92BF-0C130983E40B}" destId="{6510C526-2F82-4CAF-8DD6-D1420C4BCCFA}" srcOrd="0" destOrd="0" parTransId="{8876F5FA-F178-4CBF-952A-6DA34381FD91}" sibTransId="{7243FB0D-0B56-439F-920E-D2CFCA78BEEA}"/>
    <dgm:cxn modelId="{CF83F502-908B-436E-A86C-E5399F3ADD1B}" type="presOf" srcId="{0FA2F107-6ADC-491A-AC5E-776D42D4F478}" destId="{045EEDE0-88F6-4AD4-87A4-52A9A7FB5491}" srcOrd="0" destOrd="0" presId="urn:microsoft.com/office/officeart/2005/8/layout/hierarchy6"/>
    <dgm:cxn modelId="{182BC710-C150-4208-BFD0-5F3070DF11AA}" type="presOf" srcId="{BAA287F0-98D6-48C0-9F01-4FE5EFC6D954}" destId="{D5572DC9-28FB-469D-8C19-95E875675648}" srcOrd="0" destOrd="0" presId="urn:microsoft.com/office/officeart/2005/8/layout/hierarchy6"/>
    <dgm:cxn modelId="{9536D497-F3D0-4E47-B968-27BE189E1FFB}" type="presOf" srcId="{3B47F379-4E2F-4EE4-9784-14D431D50C06}" destId="{6E4B7C06-96D6-49B0-BF9E-F311DD619521}" srcOrd="0" destOrd="0" presId="urn:microsoft.com/office/officeart/2005/8/layout/hierarchy6"/>
    <dgm:cxn modelId="{6894CB59-9A25-44BD-840F-5E5088318B33}" type="presOf" srcId="{7617318D-9A09-40E8-B83D-0687DE65E2DF}" destId="{62D0429A-7E7D-46BC-9056-CA8A7BE6FA16}" srcOrd="0" destOrd="0" presId="urn:microsoft.com/office/officeart/2005/8/layout/hierarchy6"/>
    <dgm:cxn modelId="{6FF19A41-12A0-44D1-9E9D-C5E79DDAB344}" type="presOf" srcId="{3A7FBB9F-8B5C-4492-9D0A-E3C02919A67F}" destId="{35D54C66-8457-4D20-81D9-B6C7F14D6ACD}" srcOrd="0" destOrd="0" presId="urn:microsoft.com/office/officeart/2005/8/layout/hierarchy6"/>
    <dgm:cxn modelId="{2573E4C4-3040-4F6D-B30B-8CC9B11DB3A2}" type="presOf" srcId="{282C78E0-05DB-4561-9049-8EFDF0D4A4BB}" destId="{E74B1234-E9D1-417F-96C9-DBAB2B9A87DE}" srcOrd="0" destOrd="0" presId="urn:microsoft.com/office/officeart/2005/8/layout/hierarchy6"/>
    <dgm:cxn modelId="{85525A95-8E5F-4333-9AE5-7C5C2F63DEAA}" srcId="{6510C526-2F82-4CAF-8DD6-D1420C4BCCFA}" destId="{274BEE08-0D26-4FCE-9375-BB5683D1BD04}" srcOrd="2" destOrd="0" parTransId="{3A194A41-6DA0-4F4A-B8FA-451CDA1B4F11}" sibTransId="{6ED44E65-4EB2-496D-8A3A-C0A703C6B443}"/>
    <dgm:cxn modelId="{E007B3E2-A92F-4A01-95C3-6D2EB36F68A7}" type="presOf" srcId="{3A194A41-6DA0-4F4A-B8FA-451CDA1B4F11}" destId="{F4817D56-DA5C-423C-9A8A-EF0513D37A03}" srcOrd="0" destOrd="0" presId="urn:microsoft.com/office/officeart/2005/8/layout/hierarchy6"/>
    <dgm:cxn modelId="{32748B8D-5787-441C-8853-7572933AD83E}" type="presOf" srcId="{FB755AFB-B65A-4326-BEC2-3F7708967AE1}" destId="{02630B59-37C0-4374-9F18-1C940DF1175A}" srcOrd="0" destOrd="0" presId="urn:microsoft.com/office/officeart/2005/8/layout/hierarchy6"/>
    <dgm:cxn modelId="{D16B8ABD-CAA0-4AE0-A4F6-340918712EEA}" srcId="{0FA2F107-6ADC-491A-AC5E-776D42D4F478}" destId="{3A7FBB9F-8B5C-4492-9D0A-E3C02919A67F}" srcOrd="1" destOrd="0" parTransId="{282C78E0-05DB-4561-9049-8EFDF0D4A4BB}" sibTransId="{139B01F1-8847-49E3-A84E-CA53EE21AF1F}"/>
    <dgm:cxn modelId="{9F7C7574-D262-41EA-B79F-1A49AD24B8C6}" type="presOf" srcId="{7B670AB9-2477-4B31-92BF-0C130983E40B}" destId="{FE5C85F6-A6EA-4E43-A955-24F6101328EF}" srcOrd="0" destOrd="0" presId="urn:microsoft.com/office/officeart/2005/8/layout/hierarchy6"/>
    <dgm:cxn modelId="{51A50637-5850-4582-9D80-0DB03E806747}" type="presOf" srcId="{6510C526-2F82-4CAF-8DD6-D1420C4BCCFA}" destId="{0C70D784-584C-42E0-81E3-F47F8E142BAE}" srcOrd="0" destOrd="0" presId="urn:microsoft.com/office/officeart/2005/8/layout/hierarchy6"/>
    <dgm:cxn modelId="{AA8B3AB3-C6BF-499D-8AA5-C8EB9F322B30}" srcId="{6510C526-2F82-4CAF-8DD6-D1420C4BCCFA}" destId="{FB755AFB-B65A-4326-BEC2-3F7708967AE1}" srcOrd="1" destOrd="0" parTransId="{6DC1E2C6-AB8A-4D40-926C-2FD3EFA0ADC6}" sibTransId="{AA078088-07DD-439E-A098-764798727587}"/>
    <dgm:cxn modelId="{B7B06942-A38A-496F-96BD-50698C5A51ED}" type="presOf" srcId="{274BEE08-0D26-4FCE-9375-BB5683D1BD04}" destId="{9F47A0CF-B9C0-4EE2-8882-4CE73BB083F9}" srcOrd="0" destOrd="0" presId="urn:microsoft.com/office/officeart/2005/8/layout/hierarchy6"/>
    <dgm:cxn modelId="{1E5F56BB-2DB8-44AE-B5BB-D306DC73AD49}" srcId="{0FA2F107-6ADC-491A-AC5E-776D42D4F478}" destId="{3B47F379-4E2F-4EE4-9784-14D431D50C06}" srcOrd="0" destOrd="0" parTransId="{7617318D-9A09-40E8-B83D-0687DE65E2DF}" sibTransId="{81B7B548-C58D-4FB9-A73E-A48B8A20630E}"/>
    <dgm:cxn modelId="{1862BEB5-210A-4B90-82C0-414131A6F80C}" type="presParOf" srcId="{FE5C85F6-A6EA-4E43-A955-24F6101328EF}" destId="{D4DD1974-0710-46DB-BF40-875B48A7E815}" srcOrd="0" destOrd="0" presId="urn:microsoft.com/office/officeart/2005/8/layout/hierarchy6"/>
    <dgm:cxn modelId="{E5400912-EF78-4431-8230-7C2EF3EFAEEB}" type="presParOf" srcId="{D4DD1974-0710-46DB-BF40-875B48A7E815}" destId="{C99FF174-5E08-4C68-B6BF-7E8927710467}" srcOrd="0" destOrd="0" presId="urn:microsoft.com/office/officeart/2005/8/layout/hierarchy6"/>
    <dgm:cxn modelId="{B4FA19BC-EA5E-4B9E-8C0F-E2ED31E0A7AF}" type="presParOf" srcId="{C99FF174-5E08-4C68-B6BF-7E8927710467}" destId="{232938D5-E7ED-4E17-A6B8-591835B70364}" srcOrd="0" destOrd="0" presId="urn:microsoft.com/office/officeart/2005/8/layout/hierarchy6"/>
    <dgm:cxn modelId="{49B93A59-3474-4D3D-92A5-8DB63B9283CC}" type="presParOf" srcId="{232938D5-E7ED-4E17-A6B8-591835B70364}" destId="{0C70D784-584C-42E0-81E3-F47F8E142BAE}" srcOrd="0" destOrd="0" presId="urn:microsoft.com/office/officeart/2005/8/layout/hierarchy6"/>
    <dgm:cxn modelId="{EC8069CC-4A2B-4433-85BF-66CBEDF6EAFC}" type="presParOf" srcId="{232938D5-E7ED-4E17-A6B8-591835B70364}" destId="{39105FDC-00A3-46E0-8353-632E1DF1E2AB}" srcOrd="1" destOrd="0" presId="urn:microsoft.com/office/officeart/2005/8/layout/hierarchy6"/>
    <dgm:cxn modelId="{60456941-98E2-4A26-9BC1-E32879DFF8C8}" type="presParOf" srcId="{39105FDC-00A3-46E0-8353-632E1DF1E2AB}" destId="{D5572DC9-28FB-469D-8C19-95E875675648}" srcOrd="0" destOrd="0" presId="urn:microsoft.com/office/officeart/2005/8/layout/hierarchy6"/>
    <dgm:cxn modelId="{C5EC2C96-3AAA-454C-B4EA-18E98A6616A6}" type="presParOf" srcId="{39105FDC-00A3-46E0-8353-632E1DF1E2AB}" destId="{13305A56-F51B-4393-ABB3-8A1992B775DA}" srcOrd="1" destOrd="0" presId="urn:microsoft.com/office/officeart/2005/8/layout/hierarchy6"/>
    <dgm:cxn modelId="{F227F629-DC8E-4872-A331-CF5822C5C984}" type="presParOf" srcId="{13305A56-F51B-4393-ABB3-8A1992B775DA}" destId="{045EEDE0-88F6-4AD4-87A4-52A9A7FB5491}" srcOrd="0" destOrd="0" presId="urn:microsoft.com/office/officeart/2005/8/layout/hierarchy6"/>
    <dgm:cxn modelId="{E66592B1-054A-4FE4-9FEA-F40C85D2422E}" type="presParOf" srcId="{13305A56-F51B-4393-ABB3-8A1992B775DA}" destId="{B9109681-755F-402D-951F-C4055ABC3466}" srcOrd="1" destOrd="0" presId="urn:microsoft.com/office/officeart/2005/8/layout/hierarchy6"/>
    <dgm:cxn modelId="{AF691502-6840-45AD-A1FC-A88A5ABCF985}" type="presParOf" srcId="{B9109681-755F-402D-951F-C4055ABC3466}" destId="{62D0429A-7E7D-46BC-9056-CA8A7BE6FA16}" srcOrd="0" destOrd="0" presId="urn:microsoft.com/office/officeart/2005/8/layout/hierarchy6"/>
    <dgm:cxn modelId="{4C072022-67CB-422C-A749-1966E5C9EAA7}" type="presParOf" srcId="{B9109681-755F-402D-951F-C4055ABC3466}" destId="{AD478E60-09BB-46F0-A988-DDDC59795B68}" srcOrd="1" destOrd="0" presId="urn:microsoft.com/office/officeart/2005/8/layout/hierarchy6"/>
    <dgm:cxn modelId="{256971BF-1A2C-47DE-B7B2-E5F0F3BD41DF}" type="presParOf" srcId="{AD478E60-09BB-46F0-A988-DDDC59795B68}" destId="{6E4B7C06-96D6-49B0-BF9E-F311DD619521}" srcOrd="0" destOrd="0" presId="urn:microsoft.com/office/officeart/2005/8/layout/hierarchy6"/>
    <dgm:cxn modelId="{4D100C6D-CF39-46E7-A96E-3A17C9B6A683}" type="presParOf" srcId="{AD478E60-09BB-46F0-A988-DDDC59795B68}" destId="{4BBBD57A-066D-40B8-872A-1ECB594A46D3}" srcOrd="1" destOrd="0" presId="urn:microsoft.com/office/officeart/2005/8/layout/hierarchy6"/>
    <dgm:cxn modelId="{FE9E6204-4965-4302-B3A4-003B3875A977}" type="presParOf" srcId="{B9109681-755F-402D-951F-C4055ABC3466}" destId="{E74B1234-E9D1-417F-96C9-DBAB2B9A87DE}" srcOrd="2" destOrd="0" presId="urn:microsoft.com/office/officeart/2005/8/layout/hierarchy6"/>
    <dgm:cxn modelId="{A5CDC07E-49A2-437C-9160-8CFB6F9BFFA1}" type="presParOf" srcId="{B9109681-755F-402D-951F-C4055ABC3466}" destId="{FDDF5E7D-95B5-4B22-9187-1553BF35E960}" srcOrd="3" destOrd="0" presId="urn:microsoft.com/office/officeart/2005/8/layout/hierarchy6"/>
    <dgm:cxn modelId="{70AF6613-9667-4841-83E7-7DBE90C867B3}" type="presParOf" srcId="{FDDF5E7D-95B5-4B22-9187-1553BF35E960}" destId="{35D54C66-8457-4D20-81D9-B6C7F14D6ACD}" srcOrd="0" destOrd="0" presId="urn:microsoft.com/office/officeart/2005/8/layout/hierarchy6"/>
    <dgm:cxn modelId="{688BBE96-F6F7-44B5-906F-5B977FE84FAA}" type="presParOf" srcId="{FDDF5E7D-95B5-4B22-9187-1553BF35E960}" destId="{84B92FFD-2D15-4A46-ACDB-7259B4393D15}" srcOrd="1" destOrd="0" presId="urn:microsoft.com/office/officeart/2005/8/layout/hierarchy6"/>
    <dgm:cxn modelId="{AF6DEBA3-A51C-4F9A-A20B-4FA44794666A}" type="presParOf" srcId="{39105FDC-00A3-46E0-8353-632E1DF1E2AB}" destId="{20163423-1B24-4BBF-8BAE-3759A491BE38}" srcOrd="2" destOrd="0" presId="urn:microsoft.com/office/officeart/2005/8/layout/hierarchy6"/>
    <dgm:cxn modelId="{BA540D5C-6974-4BC7-8744-DF29E07E6121}" type="presParOf" srcId="{39105FDC-00A3-46E0-8353-632E1DF1E2AB}" destId="{A13EB4E4-610A-42E9-8791-489A2AFD44BF}" srcOrd="3" destOrd="0" presId="urn:microsoft.com/office/officeart/2005/8/layout/hierarchy6"/>
    <dgm:cxn modelId="{22461AB1-EAA1-42E9-86B5-E7D6A4281831}" type="presParOf" srcId="{A13EB4E4-610A-42E9-8791-489A2AFD44BF}" destId="{02630B59-37C0-4374-9F18-1C940DF1175A}" srcOrd="0" destOrd="0" presId="urn:microsoft.com/office/officeart/2005/8/layout/hierarchy6"/>
    <dgm:cxn modelId="{1115D898-AF3B-4214-AC7F-7EDBB59FB3A7}" type="presParOf" srcId="{A13EB4E4-610A-42E9-8791-489A2AFD44BF}" destId="{E2E7976F-9F4A-4E7C-9D36-B5A981671AEE}" srcOrd="1" destOrd="0" presId="urn:microsoft.com/office/officeart/2005/8/layout/hierarchy6"/>
    <dgm:cxn modelId="{6AD094C2-3FE5-4D57-875C-753E019C0884}" type="presParOf" srcId="{39105FDC-00A3-46E0-8353-632E1DF1E2AB}" destId="{F4817D56-DA5C-423C-9A8A-EF0513D37A03}" srcOrd="4" destOrd="0" presId="urn:microsoft.com/office/officeart/2005/8/layout/hierarchy6"/>
    <dgm:cxn modelId="{075BE143-F28E-42BE-AE2F-270B75C23144}" type="presParOf" srcId="{39105FDC-00A3-46E0-8353-632E1DF1E2AB}" destId="{DD092467-0051-4F4D-9DA8-DBE017DE0FA4}" srcOrd="5" destOrd="0" presId="urn:microsoft.com/office/officeart/2005/8/layout/hierarchy6"/>
    <dgm:cxn modelId="{1300B0AA-365C-4B2A-BBB3-FD38260FB3B5}" type="presParOf" srcId="{DD092467-0051-4F4D-9DA8-DBE017DE0FA4}" destId="{9F47A0CF-B9C0-4EE2-8882-4CE73BB083F9}" srcOrd="0" destOrd="0" presId="urn:microsoft.com/office/officeart/2005/8/layout/hierarchy6"/>
    <dgm:cxn modelId="{74508BD7-C822-479F-BCC9-E3A7EFD8C4DE}" type="presParOf" srcId="{DD092467-0051-4F4D-9DA8-DBE017DE0FA4}" destId="{7CF9934E-9826-4880-94CE-7E2AA5E59CB9}" srcOrd="1" destOrd="0" presId="urn:microsoft.com/office/officeart/2005/8/layout/hierarchy6"/>
    <dgm:cxn modelId="{72D35FF6-AEC7-416F-90E6-18275D875D0D}" type="presParOf" srcId="{FE5C85F6-A6EA-4E43-A955-24F6101328EF}" destId="{C602158D-D4A1-45E7-ABDF-5570C8D9395B}" srcOrd="1" destOrd="0" presId="urn:microsoft.com/office/officeart/2005/8/layout/hierarchy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02260D-2D79-48F4-BBE6-5BA4879B0CE3}"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51097EB1-516E-4EC7-BD68-83E33CAF397F}">
      <dgm:prSet phldrT="[Text]" custT="1"/>
      <dgm:spPr>
        <a:solidFill>
          <a:srgbClr val="0062AC"/>
        </a:solidFill>
        <a:ln>
          <a:noFill/>
        </a:ln>
        <a:effectLst/>
      </dgm:spPr>
      <dgm:t>
        <a:bodyPr/>
        <a:lstStyle/>
        <a:p>
          <a:pPr algn="ctr" rtl="0"/>
          <a:r>
            <a:rPr lang="en-US" sz="1800" b="1" i="0" u="none" baseline="0" dirty="0">
              <a:solidFill>
                <a:schemeClr val="bg1"/>
              </a:solidFill>
              <a:latin typeface="Times New Roman" pitchFamily="18" charset="0"/>
              <a:ea typeface="+mn-ea"/>
              <a:cs typeface="Times New Roman" pitchFamily="18" charset="0"/>
              <a:sym typeface="+mn-lt"/>
            </a:rPr>
            <a:t>Warrant trading</a:t>
          </a:r>
          <a:endParaRPr lang="en-US" sz="1800" b="1" dirty="0">
            <a:solidFill>
              <a:schemeClr val="bg1"/>
            </a:solidFill>
            <a:latin typeface="Times New Roman" pitchFamily="18" charset="0"/>
            <a:ea typeface="+mn-ea"/>
            <a:cs typeface="Times New Roman" pitchFamily="18" charset="0"/>
            <a:sym typeface="+mn-lt"/>
          </a:endParaRPr>
        </a:p>
      </dgm:t>
    </dgm:pt>
    <dgm:pt modelId="{7A2E801E-9373-4173-B020-8195E09C8BB8}" type="parTrans" cxnId="{9711C3EA-4A92-4762-B8BE-D0E3B6FB30E1}">
      <dgm:prSet/>
      <dgm:spPr/>
      <dgm:t>
        <a:bodyPr/>
        <a:lstStyle/>
        <a:p>
          <a:endParaRPr lang="en-US" sz="1800">
            <a:latin typeface="Gill Sans MT" pitchFamily="34" charset="0"/>
          </a:endParaRPr>
        </a:p>
      </dgm:t>
    </dgm:pt>
    <dgm:pt modelId="{469E5092-8C79-4049-9B8F-29CF9F271070}" type="sibTrans" cxnId="{9711C3EA-4A92-4762-B8BE-D0E3B6FB30E1}">
      <dgm:prSet/>
      <dgm:spPr/>
      <dgm:t>
        <a:bodyPr/>
        <a:lstStyle/>
        <a:p>
          <a:endParaRPr lang="en-US" sz="1800">
            <a:latin typeface="Gill Sans MT" pitchFamily="34" charset="0"/>
          </a:endParaRPr>
        </a:p>
      </dgm:t>
    </dgm:pt>
    <dgm:pt modelId="{84BB3171-D547-4EE0-975C-B1EE37E294B3}">
      <dgm:prSet phldrT="[Text]" custT="1"/>
      <dgm:spPr>
        <a:solidFill>
          <a:srgbClr val="0062AC"/>
        </a:solidFill>
        <a:ln w="12700" cap="flat" cmpd="sng" algn="ctr">
          <a:noFill/>
          <a:prstDash val="solid"/>
          <a:miter lim="800000"/>
        </a:ln>
        <a:effectLst/>
      </dgm:spPr>
      <dgm:t>
        <a:bodyPr spcFirstLastPara="0" vert="horz" wrap="square" lIns="11430" tIns="11430" rIns="11430" bIns="11430" numCol="1" spcCol="1270" anchor="ctr" anchorCtr="0"/>
        <a:lstStyle/>
        <a:p>
          <a:pPr algn="ctr" rtl="0"/>
          <a:r>
            <a:rPr lang="en-US" sz="1800" b="1" i="0" u="none" kern="1200" baseline="0" dirty="0">
              <a:solidFill>
                <a:prstClr val="white"/>
              </a:solidFill>
              <a:latin typeface="Times New Roman" pitchFamily="18" charset="0"/>
              <a:ea typeface="+mn-ea"/>
              <a:cs typeface="Times New Roman" pitchFamily="18" charset="0"/>
              <a:sym typeface="+mn-lt"/>
            </a:rPr>
            <a:t>Standard </a:t>
          </a:r>
          <a:r>
            <a:rPr lang="en-US" sz="1800" b="1" i="0" u="none" kern="1200" baseline="0" dirty="0">
              <a:latin typeface="Times New Roman" pitchFamily="18" charset="0"/>
              <a:ea typeface="+mn-ea"/>
              <a:cs typeface="Times New Roman" pitchFamily="18" charset="0"/>
              <a:sym typeface="+mn-lt"/>
            </a:rPr>
            <a:t>warrant</a:t>
          </a:r>
          <a:endParaRPr lang="en-US" sz="1800" b="1" kern="1200" dirty="0">
            <a:latin typeface="Times New Roman" pitchFamily="18" charset="0"/>
            <a:ea typeface="+mn-ea"/>
            <a:cs typeface="Times New Roman" pitchFamily="18" charset="0"/>
            <a:sym typeface="+mn-lt"/>
          </a:endParaRPr>
        </a:p>
      </dgm:t>
    </dgm:pt>
    <dgm:pt modelId="{32311DAE-60AB-4328-B6C4-AB469884960A}" type="parTrans" cxnId="{75303680-BD82-4AAE-8136-5BF421012345}">
      <dgm:prSet/>
      <dgm:spPr/>
      <dgm:t>
        <a:bodyPr/>
        <a:lstStyle/>
        <a:p>
          <a:endParaRPr lang="en-US" sz="1800" dirty="0">
            <a:latin typeface="Times New Roman" pitchFamily="18" charset="0"/>
            <a:ea typeface="微软雅黑" pitchFamily="34" charset="-122"/>
            <a:cs typeface="Times New Roman" pitchFamily="18" charset="0"/>
          </a:endParaRPr>
        </a:p>
      </dgm:t>
    </dgm:pt>
    <dgm:pt modelId="{CC95A488-F6CD-45C5-B122-455B1BBEA1E6}" type="sibTrans" cxnId="{75303680-BD82-4AAE-8136-5BF421012345}">
      <dgm:prSet/>
      <dgm:spPr/>
      <dgm:t>
        <a:bodyPr/>
        <a:lstStyle/>
        <a:p>
          <a:endParaRPr lang="en-US" sz="1800">
            <a:latin typeface="Gill Sans MT" pitchFamily="34" charset="0"/>
          </a:endParaRPr>
        </a:p>
      </dgm:t>
    </dgm:pt>
    <dgm:pt modelId="{B587D8A3-6776-4852-8225-AA7C13B9DC0C}">
      <dgm:prSet phldrT="[Text]" custT="1"/>
      <dgm:spPr>
        <a:solidFill>
          <a:srgbClr val="0062AC"/>
        </a:solidFill>
        <a:ln w="12700" cap="flat" cmpd="sng" algn="ctr">
          <a:noFill/>
          <a:prstDash val="solid"/>
          <a:miter lim="800000"/>
        </a:ln>
        <a:effectLst/>
      </dgm:spPr>
      <dgm:t>
        <a:bodyPr spcFirstLastPara="0" vert="horz" wrap="square" lIns="11430" tIns="11430" rIns="11430" bIns="11430" numCol="1" spcCol="1270" anchor="ctr" anchorCtr="0"/>
        <a:lstStyle/>
        <a:p>
          <a:pPr algn="ctr" rtl="0"/>
          <a:r>
            <a:rPr lang="en-US" sz="1800" b="1" i="0" u="none" kern="1200" baseline="0" dirty="0">
              <a:solidFill>
                <a:prstClr val="white"/>
              </a:solidFill>
              <a:latin typeface="Times New Roman" pitchFamily="18" charset="0"/>
              <a:ea typeface="+mn-ea"/>
              <a:cs typeface="Times New Roman" pitchFamily="18" charset="0"/>
              <a:sym typeface="+mn-lt"/>
            </a:rPr>
            <a:t>Non-standard </a:t>
          </a:r>
          <a:r>
            <a:rPr lang="en-US" sz="1800" b="1" i="0" u="none" kern="1200" baseline="0" dirty="0">
              <a:latin typeface="Times New Roman" pitchFamily="18" charset="0"/>
              <a:ea typeface="+mn-ea"/>
              <a:cs typeface="Times New Roman" pitchFamily="18" charset="0"/>
              <a:sym typeface="+mn-lt"/>
            </a:rPr>
            <a:t>warrant</a:t>
          </a:r>
          <a:endParaRPr lang="en-US" sz="1800" b="1" kern="1200" dirty="0">
            <a:latin typeface="Times New Roman" pitchFamily="18" charset="0"/>
            <a:ea typeface="+mn-ea"/>
            <a:cs typeface="Times New Roman" pitchFamily="18" charset="0"/>
            <a:sym typeface="+mn-lt"/>
          </a:endParaRPr>
        </a:p>
      </dgm:t>
    </dgm:pt>
    <dgm:pt modelId="{881E1EED-3ABE-4B57-A992-77DB54D31452}" type="parTrans" cxnId="{FD9600FC-9809-4E22-AA7A-A9D053D242F6}">
      <dgm:prSet/>
      <dgm:spPr/>
      <dgm:t>
        <a:bodyPr/>
        <a:lstStyle/>
        <a:p>
          <a:endParaRPr lang="en-US" sz="1800" dirty="0">
            <a:latin typeface="Times New Roman" pitchFamily="18" charset="0"/>
            <a:ea typeface="微软雅黑" pitchFamily="34" charset="-122"/>
            <a:cs typeface="Times New Roman" pitchFamily="18" charset="0"/>
          </a:endParaRPr>
        </a:p>
      </dgm:t>
    </dgm:pt>
    <dgm:pt modelId="{3BFEDC02-F77F-43F2-A5FF-5DF3929D4B1F}" type="sibTrans" cxnId="{FD9600FC-9809-4E22-AA7A-A9D053D242F6}">
      <dgm:prSet/>
      <dgm:spPr/>
      <dgm:t>
        <a:bodyPr/>
        <a:lstStyle/>
        <a:p>
          <a:endParaRPr lang="en-US" sz="1800">
            <a:latin typeface="Gill Sans MT" pitchFamily="34" charset="0"/>
          </a:endParaRPr>
        </a:p>
      </dgm:t>
    </dgm:pt>
    <dgm:pt modelId="{8D1BCD80-A289-4753-89A9-08E3EDA9B073}">
      <dgm:prSet phldrT="[Text]" custT="1"/>
      <dgm:spPr>
        <a:solidFill>
          <a:srgbClr val="0062AC"/>
        </a:solidFill>
        <a:ln w="12700" cap="flat" cmpd="sng" algn="ctr">
          <a:noFill/>
          <a:prstDash val="solid"/>
          <a:miter lim="800000"/>
        </a:ln>
        <a:effectLst/>
      </dgm:spPr>
      <dgm:t>
        <a:bodyPr spcFirstLastPara="0" vert="horz" wrap="square" lIns="11430" tIns="11430" rIns="11430" bIns="11430" numCol="1" spcCol="1270" anchor="ctr" anchorCtr="0"/>
        <a:lstStyle/>
        <a:p>
          <a:pPr marL="0" lvl="0" indent="0" algn="ctr" defTabSz="800100" rtl="0">
            <a:lnSpc>
              <a:spcPct val="90000"/>
            </a:lnSpc>
            <a:spcBef>
              <a:spcPct val="0"/>
            </a:spcBef>
            <a:spcAft>
              <a:spcPct val="35000"/>
            </a:spcAft>
            <a:buNone/>
          </a:pPr>
          <a:r>
            <a:rPr lang="en-US" sz="1800" b="1" i="0" u="none" kern="1200" baseline="0" dirty="0">
              <a:solidFill>
                <a:prstClr val="white"/>
              </a:solidFill>
              <a:latin typeface="Times New Roman" pitchFamily="18" charset="0"/>
              <a:ea typeface="+mn-ea"/>
              <a:cs typeface="Times New Roman" pitchFamily="18" charset="0"/>
              <a:sym typeface="+mn-lt"/>
            </a:rPr>
            <a:t>Standard warehouse warrant </a:t>
          </a:r>
          <a:endParaRPr lang="en-US" sz="1800" b="1" kern="1200" dirty="0">
            <a:solidFill>
              <a:prstClr val="white"/>
            </a:solidFill>
            <a:latin typeface="Times New Roman" pitchFamily="18" charset="0"/>
            <a:ea typeface="+mn-ea"/>
            <a:cs typeface="Times New Roman" pitchFamily="18" charset="0"/>
            <a:sym typeface="+mn-lt"/>
          </a:endParaRPr>
        </a:p>
      </dgm:t>
    </dgm:pt>
    <dgm:pt modelId="{40304D92-845E-4959-9D9D-38DEB2DD43BB}" type="parTrans" cxnId="{1ECC2A3F-9427-47BE-973F-4DCFD4462726}">
      <dgm:prSet/>
      <dgm:spPr/>
      <dgm:t>
        <a:bodyPr/>
        <a:lstStyle/>
        <a:p>
          <a:endParaRPr lang="en-US" sz="1800" dirty="0">
            <a:latin typeface="Times New Roman" pitchFamily="18" charset="0"/>
            <a:ea typeface="微软雅黑" pitchFamily="34" charset="-122"/>
            <a:cs typeface="Times New Roman" pitchFamily="18" charset="0"/>
          </a:endParaRPr>
        </a:p>
      </dgm:t>
    </dgm:pt>
    <dgm:pt modelId="{A053173E-12A6-463F-95A3-93FDEB2B57AA}" type="sibTrans" cxnId="{1ECC2A3F-9427-47BE-973F-4DCFD4462726}">
      <dgm:prSet/>
      <dgm:spPr/>
      <dgm:t>
        <a:bodyPr/>
        <a:lstStyle/>
        <a:p>
          <a:endParaRPr lang="en-US" sz="1800">
            <a:latin typeface="Gill Sans MT" pitchFamily="34" charset="0"/>
          </a:endParaRPr>
        </a:p>
      </dgm:t>
    </dgm:pt>
    <dgm:pt modelId="{F9DC2850-A1F8-4A92-AE32-EAC5B9DF17F0}">
      <dgm:prSet phldrT="[Text]" custT="1"/>
      <dgm:spPr>
        <a:solidFill>
          <a:srgbClr val="0062AC"/>
        </a:solidFill>
        <a:ln w="12700" cap="flat" cmpd="sng" algn="ctr">
          <a:noFill/>
          <a:prstDash val="solid"/>
          <a:miter lim="800000"/>
        </a:ln>
        <a:effectLst/>
      </dgm:spPr>
      <dgm:t>
        <a:bodyPr spcFirstLastPara="0" vert="horz" wrap="square" lIns="11430" tIns="11430" rIns="11430" bIns="11430" numCol="1" spcCol="1270" anchor="ctr" anchorCtr="0"/>
        <a:lstStyle/>
        <a:p>
          <a:pPr algn="ctr" rtl="0"/>
          <a:r>
            <a:rPr lang="en-US" sz="1800" b="1" i="0" u="none" baseline="0" dirty="0">
              <a:latin typeface="Times New Roman" pitchFamily="18" charset="0"/>
              <a:ea typeface="+mn-ea"/>
              <a:cs typeface="Times New Roman" pitchFamily="18" charset="0"/>
              <a:sym typeface="+mn-lt"/>
            </a:rPr>
            <a:t>Standard factory warehouse warrant </a:t>
          </a:r>
          <a:endParaRPr lang="en-US" sz="1800" b="1" dirty="0">
            <a:latin typeface="Times New Roman" pitchFamily="18" charset="0"/>
            <a:ea typeface="+mn-ea"/>
            <a:cs typeface="Times New Roman" pitchFamily="18" charset="0"/>
            <a:sym typeface="+mn-lt"/>
          </a:endParaRPr>
        </a:p>
      </dgm:t>
    </dgm:pt>
    <dgm:pt modelId="{A988EA30-FD68-49C6-9A61-7B07355B1465}" type="parTrans" cxnId="{32414A1F-C67A-466E-9F15-ABFFBB5DEE83}">
      <dgm:prSet/>
      <dgm:spPr/>
      <dgm:t>
        <a:bodyPr/>
        <a:lstStyle/>
        <a:p>
          <a:endParaRPr lang="en-US" sz="1800" dirty="0">
            <a:latin typeface="Times New Roman" pitchFamily="18" charset="0"/>
            <a:ea typeface="微软雅黑" pitchFamily="34" charset="-122"/>
            <a:cs typeface="Times New Roman" pitchFamily="18" charset="0"/>
          </a:endParaRPr>
        </a:p>
      </dgm:t>
    </dgm:pt>
    <dgm:pt modelId="{13A38596-ECDE-4D8A-913E-0DA209FA83A0}" type="sibTrans" cxnId="{32414A1F-C67A-466E-9F15-ABFFBB5DEE83}">
      <dgm:prSet/>
      <dgm:spPr/>
      <dgm:t>
        <a:bodyPr/>
        <a:lstStyle/>
        <a:p>
          <a:endParaRPr lang="en-US" sz="1800">
            <a:latin typeface="Gill Sans MT" pitchFamily="34" charset="0"/>
          </a:endParaRPr>
        </a:p>
      </dgm:t>
    </dgm:pt>
    <dgm:pt modelId="{6C53FCE4-4785-4ED3-AEF4-E1F2CB0800E3}">
      <dgm:prSet custT="1"/>
      <dgm:spPr>
        <a:solidFill>
          <a:srgbClr val="0062AC"/>
        </a:solidFill>
        <a:ln w="12700" cap="flat" cmpd="sng" algn="ctr">
          <a:noFill/>
          <a:prstDash val="solid"/>
          <a:miter lim="800000"/>
        </a:ln>
        <a:effectLst/>
      </dgm:spPr>
      <dgm:t>
        <a:bodyPr spcFirstLastPara="0" vert="horz" wrap="square" lIns="11430" tIns="11430" rIns="11430" bIns="11430" numCol="1" spcCol="1270" anchor="ctr" anchorCtr="0"/>
        <a:lstStyle/>
        <a:p>
          <a:pPr algn="ctr" rtl="0"/>
          <a:r>
            <a:rPr lang="en-US" sz="1800" b="1" i="0" u="none" kern="1200" baseline="0" dirty="0">
              <a:latin typeface="Times New Roman" pitchFamily="18" charset="0"/>
              <a:ea typeface="+mn-ea"/>
              <a:cs typeface="Times New Roman" pitchFamily="18" charset="0"/>
              <a:sym typeface="+mn-lt"/>
            </a:rPr>
            <a:t>Appointed delivery </a:t>
          </a:r>
          <a:r>
            <a:rPr lang="en-US" altLang="zh-CN" sz="1800" b="1" i="0" u="none" kern="1200" baseline="0" dirty="0" smtClean="0">
              <a:latin typeface="Times New Roman" pitchFamily="18" charset="0"/>
              <a:ea typeface="+mn-ea"/>
              <a:cs typeface="Times New Roman" pitchFamily="18" charset="0"/>
              <a:sym typeface="+mn-lt"/>
            </a:rPr>
            <a:t>n</a:t>
          </a:r>
          <a:r>
            <a:rPr lang="en-US" sz="1800" b="1" i="0" u="none" kern="1200" baseline="0" dirty="0" smtClean="0">
              <a:solidFill>
                <a:prstClr val="white"/>
              </a:solidFill>
              <a:latin typeface="Times New Roman" pitchFamily="18" charset="0"/>
              <a:ea typeface="+mn-ea"/>
              <a:cs typeface="Times New Roman" pitchFamily="18" charset="0"/>
              <a:sym typeface="+mn-lt"/>
            </a:rPr>
            <a:t>on-standard </a:t>
          </a:r>
          <a:r>
            <a:rPr lang="en-US" sz="1800" b="1" i="0" u="none" kern="1200" baseline="0" dirty="0" smtClean="0">
              <a:latin typeface="Times New Roman" pitchFamily="18" charset="0"/>
              <a:ea typeface="+mn-ea"/>
              <a:cs typeface="Times New Roman" pitchFamily="18" charset="0"/>
              <a:sym typeface="+mn-lt"/>
            </a:rPr>
            <a:t>warrant</a:t>
          </a:r>
          <a:endParaRPr lang="en-US" sz="1800" b="1" i="0" u="none" kern="1200" baseline="0" dirty="0">
            <a:solidFill>
              <a:prstClr val="white"/>
            </a:solidFill>
            <a:latin typeface="Times New Roman" pitchFamily="18" charset="0"/>
            <a:ea typeface="+mn-ea"/>
            <a:cs typeface="Times New Roman" pitchFamily="18" charset="0"/>
            <a:sym typeface="+mn-lt"/>
          </a:endParaRPr>
        </a:p>
      </dgm:t>
    </dgm:pt>
    <dgm:pt modelId="{46621AE2-CF55-4DFA-BE75-D1685153FE8A}" type="parTrans" cxnId="{D2211CB5-C249-4809-BE8E-1A4F50613F34}">
      <dgm:prSet/>
      <dgm:spPr/>
      <dgm:t>
        <a:bodyPr/>
        <a:lstStyle/>
        <a:p>
          <a:endParaRPr lang="en-US" altLang="en-US" sz="1800" dirty="0">
            <a:latin typeface="Times New Roman" pitchFamily="18" charset="0"/>
            <a:cs typeface="Times New Roman" pitchFamily="18" charset="0"/>
          </a:endParaRPr>
        </a:p>
      </dgm:t>
    </dgm:pt>
    <dgm:pt modelId="{E58D9009-F4D6-4434-9848-670CD17499FC}" type="sibTrans" cxnId="{D2211CB5-C249-4809-BE8E-1A4F50613F34}">
      <dgm:prSet/>
      <dgm:spPr/>
      <dgm:t>
        <a:bodyPr/>
        <a:lstStyle/>
        <a:p>
          <a:endParaRPr lang="en-US" altLang="en-US" sz="1800"/>
        </a:p>
      </dgm:t>
    </dgm:pt>
    <dgm:pt modelId="{54500EB0-F463-48FD-8449-3ED29885FD42}">
      <dgm:prSet custT="1">
        <dgm:style>
          <a:lnRef idx="0">
            <a:schemeClr val="accent1"/>
          </a:lnRef>
          <a:fillRef idx="3">
            <a:schemeClr val="accent1"/>
          </a:fillRef>
          <a:effectRef idx="3">
            <a:schemeClr val="accent1"/>
          </a:effectRef>
          <a:fontRef idx="minor">
            <a:schemeClr val="lt1"/>
          </a:fontRef>
        </dgm:style>
      </dgm:prSet>
      <dgm:spPr>
        <a:solidFill>
          <a:srgbClr val="0062AC"/>
        </a:solidFill>
        <a:ln w="12700" cap="flat" cmpd="sng" algn="ctr">
          <a:noFill/>
          <a:prstDash val="solid"/>
          <a:miter lim="800000"/>
        </a:ln>
        <a:effectLst/>
      </dgm:spPr>
      <dgm:t>
        <a:bodyPr spcFirstLastPara="0" vert="horz" wrap="square" lIns="11430" tIns="11430" rIns="11430" bIns="11430" numCol="1" spcCol="1270" anchor="ctr" anchorCtr="0"/>
        <a:lstStyle/>
        <a:p>
          <a:pPr algn="ctr" rtl="0"/>
          <a:r>
            <a:rPr lang="en-US" sz="1800" b="1" i="0" u="none" baseline="0" dirty="0">
              <a:latin typeface="Times New Roman" pitchFamily="18" charset="0"/>
              <a:ea typeface="+mn-ea"/>
              <a:cs typeface="Times New Roman" pitchFamily="18" charset="0"/>
              <a:sym typeface="+mn-lt"/>
            </a:rPr>
            <a:t>Tax-inclusive warrant</a:t>
          </a:r>
        </a:p>
      </dgm:t>
    </dgm:pt>
    <dgm:pt modelId="{39BC4D36-5708-4CE5-8810-F508B97F9CFD}" type="parTrans" cxnId="{381CF2B8-D676-4038-88C3-8E8117216E1A}">
      <dgm:prSet/>
      <dgm:spPr/>
      <dgm:t>
        <a:bodyPr/>
        <a:lstStyle/>
        <a:p>
          <a:endParaRPr lang="en-US" altLang="en-US" sz="1800" dirty="0">
            <a:latin typeface="Times New Roman" pitchFamily="18" charset="0"/>
            <a:cs typeface="Times New Roman" pitchFamily="18" charset="0"/>
          </a:endParaRPr>
        </a:p>
      </dgm:t>
    </dgm:pt>
    <dgm:pt modelId="{59064846-4B27-4988-9293-EDF5283B2EF7}" type="sibTrans" cxnId="{381CF2B8-D676-4038-88C3-8E8117216E1A}">
      <dgm:prSet/>
      <dgm:spPr/>
      <dgm:t>
        <a:bodyPr/>
        <a:lstStyle/>
        <a:p>
          <a:endParaRPr lang="en-US" altLang="en-US" sz="1800"/>
        </a:p>
      </dgm:t>
    </dgm:pt>
    <dgm:pt modelId="{2DC6BC06-44FD-4F94-B776-22881D0EEDDF}">
      <dgm:prSet custT="1"/>
      <dgm:spPr>
        <a:solidFill>
          <a:srgbClr val="0062AC"/>
        </a:solidFill>
        <a:ln w="12700" cap="flat" cmpd="sng" algn="ctr">
          <a:noFill/>
          <a:prstDash val="solid"/>
          <a:miter lim="800000"/>
        </a:ln>
        <a:effectLst/>
      </dgm:spPr>
      <dgm:t>
        <a:bodyPr spcFirstLastPara="0" vert="horz" wrap="square" lIns="11430" tIns="11430" rIns="11430" bIns="11430" numCol="1" spcCol="1270" anchor="ctr" anchorCtr="0"/>
        <a:lstStyle/>
        <a:p>
          <a:pPr algn="ctr" rtl="0"/>
          <a:r>
            <a:rPr lang="en-US" sz="1800" b="1" i="0" u="none" baseline="0" dirty="0">
              <a:latin typeface="Times New Roman" pitchFamily="18" charset="0"/>
              <a:ea typeface="+mn-ea"/>
              <a:cs typeface="Times New Roman" pitchFamily="18" charset="0"/>
              <a:sym typeface="+mn-lt"/>
            </a:rPr>
            <a:t>Non-standard warrant certified by the warrant system</a:t>
          </a:r>
        </a:p>
      </dgm:t>
    </dgm:pt>
    <dgm:pt modelId="{FCC30AFB-E05D-4070-A69F-39B9541B8357}" type="parTrans" cxnId="{40AED77D-EA95-4B94-A5DD-3B29C93D8A95}">
      <dgm:prSet/>
      <dgm:spPr/>
      <dgm:t>
        <a:bodyPr/>
        <a:lstStyle/>
        <a:p>
          <a:endParaRPr lang="en-US" altLang="en-US" sz="1800" dirty="0">
            <a:latin typeface="Times New Roman" pitchFamily="18" charset="0"/>
            <a:cs typeface="Times New Roman" pitchFamily="18" charset="0"/>
          </a:endParaRPr>
        </a:p>
      </dgm:t>
    </dgm:pt>
    <dgm:pt modelId="{4A107FB5-A9D2-4770-8832-7A791AFDD7E2}" type="sibTrans" cxnId="{40AED77D-EA95-4B94-A5DD-3B29C93D8A95}">
      <dgm:prSet/>
      <dgm:spPr/>
      <dgm:t>
        <a:bodyPr/>
        <a:lstStyle/>
        <a:p>
          <a:endParaRPr lang="en-US" altLang="en-US" sz="1800"/>
        </a:p>
      </dgm:t>
    </dgm:pt>
    <dgm:pt modelId="{6640A753-BD5A-47F0-A0BB-5FB4AEC6669B}">
      <dgm:prSet custT="1"/>
      <dgm:spPr>
        <a:solidFill>
          <a:srgbClr val="0062AC"/>
        </a:solidFill>
        <a:ln w="12700" cap="flat" cmpd="sng" algn="ctr">
          <a:noFill/>
          <a:prstDash val="solid"/>
          <a:miter lim="800000"/>
        </a:ln>
        <a:effectLst/>
      </dgm:spPr>
      <dgm:t>
        <a:bodyPr spcFirstLastPara="0" vert="horz" wrap="square" lIns="11430" tIns="11430" rIns="11430" bIns="11430" numCol="1" spcCol="1270" anchor="ctr" anchorCtr="0"/>
        <a:lstStyle/>
        <a:p>
          <a:pPr algn="ctr" rtl="0"/>
          <a:r>
            <a:rPr lang="en-US" sz="1800" b="1" i="0" u="none" baseline="0" dirty="0">
              <a:latin typeface="Times New Roman" pitchFamily="18" charset="0"/>
              <a:ea typeface="+mn-ea"/>
              <a:cs typeface="Times New Roman" pitchFamily="18" charset="0"/>
              <a:sym typeface="+mn-lt"/>
            </a:rPr>
            <a:t>Bond warrant</a:t>
          </a:r>
        </a:p>
      </dgm:t>
    </dgm:pt>
    <dgm:pt modelId="{F011B0B0-7A39-4A65-94FE-2DE962EA9554}" type="parTrans" cxnId="{B5D48AF0-F6C0-4939-880E-EFD698834ECD}">
      <dgm:prSet/>
      <dgm:spPr/>
      <dgm:t>
        <a:bodyPr/>
        <a:lstStyle/>
        <a:p>
          <a:endParaRPr lang="en-US" altLang="en-US" sz="1800" dirty="0">
            <a:latin typeface="Times New Roman" pitchFamily="18" charset="0"/>
            <a:cs typeface="Times New Roman" pitchFamily="18" charset="0"/>
          </a:endParaRPr>
        </a:p>
      </dgm:t>
    </dgm:pt>
    <dgm:pt modelId="{A0C9C3F0-A18C-44C1-971A-0FEDBBB4CFD4}" type="sibTrans" cxnId="{B5D48AF0-F6C0-4939-880E-EFD698834ECD}">
      <dgm:prSet/>
      <dgm:spPr/>
      <dgm:t>
        <a:bodyPr/>
        <a:lstStyle/>
        <a:p>
          <a:endParaRPr lang="en-US" altLang="en-US" sz="1800"/>
        </a:p>
      </dgm:t>
    </dgm:pt>
    <dgm:pt modelId="{5CA0D473-6771-4A33-9DC3-ACC74D14F698}" type="pres">
      <dgm:prSet presAssocID="{7A02260D-2D79-48F4-BBE6-5BA4879B0CE3}" presName="hierChild1" presStyleCnt="0">
        <dgm:presLayoutVars>
          <dgm:orgChart val="1"/>
          <dgm:chPref val="1"/>
          <dgm:dir/>
          <dgm:animOne val="branch"/>
          <dgm:animLvl val="lvl"/>
          <dgm:resizeHandles/>
        </dgm:presLayoutVars>
      </dgm:prSet>
      <dgm:spPr/>
      <dgm:t>
        <a:bodyPr/>
        <a:lstStyle/>
        <a:p>
          <a:endParaRPr lang="en-US" altLang="en-US"/>
        </a:p>
      </dgm:t>
    </dgm:pt>
    <dgm:pt modelId="{102AAC2E-DC28-47CE-ADB6-A2AB742C31A8}" type="pres">
      <dgm:prSet presAssocID="{51097EB1-516E-4EC7-BD68-83E33CAF397F}" presName="hierRoot1" presStyleCnt="0">
        <dgm:presLayoutVars>
          <dgm:hierBranch val="init"/>
        </dgm:presLayoutVars>
      </dgm:prSet>
      <dgm:spPr/>
    </dgm:pt>
    <dgm:pt modelId="{EB575DE2-FB9F-490F-BE34-2715EE3B6B3D}" type="pres">
      <dgm:prSet presAssocID="{51097EB1-516E-4EC7-BD68-83E33CAF397F}" presName="rootComposite1" presStyleCnt="0"/>
      <dgm:spPr/>
    </dgm:pt>
    <dgm:pt modelId="{C9A035FE-5008-4BC8-9EEA-39B76791A635}" type="pres">
      <dgm:prSet presAssocID="{51097EB1-516E-4EC7-BD68-83E33CAF397F}" presName="rootText1" presStyleLbl="node0" presStyleIdx="0" presStyleCnt="1">
        <dgm:presLayoutVars>
          <dgm:chPref val="3"/>
        </dgm:presLayoutVars>
      </dgm:prSet>
      <dgm:spPr/>
      <dgm:t>
        <a:bodyPr/>
        <a:lstStyle/>
        <a:p>
          <a:endParaRPr lang="en-US" altLang="en-US"/>
        </a:p>
      </dgm:t>
    </dgm:pt>
    <dgm:pt modelId="{58B1F493-6B6A-4192-BBEC-2EE4ED968CAF}" type="pres">
      <dgm:prSet presAssocID="{51097EB1-516E-4EC7-BD68-83E33CAF397F}" presName="rootConnector1" presStyleLbl="node1" presStyleIdx="0" presStyleCnt="0"/>
      <dgm:spPr/>
      <dgm:t>
        <a:bodyPr/>
        <a:lstStyle/>
        <a:p>
          <a:endParaRPr lang="en-US" altLang="en-US"/>
        </a:p>
      </dgm:t>
    </dgm:pt>
    <dgm:pt modelId="{40327EC4-416E-4893-A297-3015D2C47E1C}" type="pres">
      <dgm:prSet presAssocID="{51097EB1-516E-4EC7-BD68-83E33CAF397F}" presName="hierChild2" presStyleCnt="0"/>
      <dgm:spPr/>
    </dgm:pt>
    <dgm:pt modelId="{8D2EAE55-E2FD-4DE4-8694-8962CB7AF8AD}" type="pres">
      <dgm:prSet presAssocID="{32311DAE-60AB-4328-B6C4-AB469884960A}" presName="Name64" presStyleLbl="parChTrans1D2" presStyleIdx="0" presStyleCnt="2"/>
      <dgm:spPr/>
      <dgm:t>
        <a:bodyPr/>
        <a:lstStyle/>
        <a:p>
          <a:endParaRPr lang="en-US" altLang="en-US"/>
        </a:p>
      </dgm:t>
    </dgm:pt>
    <dgm:pt modelId="{76A98AAF-9D55-4713-8EF0-BDCACE36FD01}" type="pres">
      <dgm:prSet presAssocID="{84BB3171-D547-4EE0-975C-B1EE37E294B3}" presName="hierRoot2" presStyleCnt="0">
        <dgm:presLayoutVars>
          <dgm:hierBranch val="init"/>
        </dgm:presLayoutVars>
      </dgm:prSet>
      <dgm:spPr/>
    </dgm:pt>
    <dgm:pt modelId="{58135150-A57E-4BFD-9A03-AD309D973475}" type="pres">
      <dgm:prSet presAssocID="{84BB3171-D547-4EE0-975C-B1EE37E294B3}" presName="rootComposite" presStyleCnt="0"/>
      <dgm:spPr/>
    </dgm:pt>
    <dgm:pt modelId="{A8787053-74A3-4CED-9331-D25B1B684CA1}" type="pres">
      <dgm:prSet presAssocID="{84BB3171-D547-4EE0-975C-B1EE37E294B3}" presName="rootText" presStyleLbl="node2" presStyleIdx="0" presStyleCnt="2">
        <dgm:presLayoutVars>
          <dgm:chPref val="3"/>
        </dgm:presLayoutVars>
      </dgm:prSet>
      <dgm:spPr>
        <a:xfrm>
          <a:off x="2470283" y="856250"/>
          <a:ext cx="1985886" cy="605695"/>
        </a:xfrm>
        <a:prstGeom prst="rect">
          <a:avLst/>
        </a:prstGeom>
      </dgm:spPr>
      <dgm:t>
        <a:bodyPr/>
        <a:lstStyle/>
        <a:p>
          <a:endParaRPr lang="en-US" altLang="en-US"/>
        </a:p>
      </dgm:t>
    </dgm:pt>
    <dgm:pt modelId="{D6B30831-C16A-47F7-BF73-8A69A3D6AC4C}" type="pres">
      <dgm:prSet presAssocID="{84BB3171-D547-4EE0-975C-B1EE37E294B3}" presName="rootConnector" presStyleLbl="node2" presStyleIdx="0" presStyleCnt="2"/>
      <dgm:spPr/>
      <dgm:t>
        <a:bodyPr/>
        <a:lstStyle/>
        <a:p>
          <a:endParaRPr lang="en-US" altLang="en-US"/>
        </a:p>
      </dgm:t>
    </dgm:pt>
    <dgm:pt modelId="{865DE26B-139F-4AA4-BF7A-D98D3C148CCF}" type="pres">
      <dgm:prSet presAssocID="{84BB3171-D547-4EE0-975C-B1EE37E294B3}" presName="hierChild4" presStyleCnt="0"/>
      <dgm:spPr/>
    </dgm:pt>
    <dgm:pt modelId="{20CBA7DA-9BE8-4DA2-909A-C5CCF3C15A24}" type="pres">
      <dgm:prSet presAssocID="{40304D92-845E-4959-9D9D-38DEB2DD43BB}" presName="Name64" presStyleLbl="parChTrans1D3" presStyleIdx="0" presStyleCnt="4"/>
      <dgm:spPr/>
      <dgm:t>
        <a:bodyPr/>
        <a:lstStyle/>
        <a:p>
          <a:endParaRPr lang="en-US" altLang="en-US"/>
        </a:p>
      </dgm:t>
    </dgm:pt>
    <dgm:pt modelId="{9A58DE0A-47D0-40FC-AB72-0E46BD4C4598}" type="pres">
      <dgm:prSet presAssocID="{8D1BCD80-A289-4753-89A9-08E3EDA9B073}" presName="hierRoot2" presStyleCnt="0">
        <dgm:presLayoutVars>
          <dgm:hierBranch val="init"/>
        </dgm:presLayoutVars>
      </dgm:prSet>
      <dgm:spPr/>
    </dgm:pt>
    <dgm:pt modelId="{18456301-D746-4451-94FD-BAC8D103D790}" type="pres">
      <dgm:prSet presAssocID="{8D1BCD80-A289-4753-89A9-08E3EDA9B073}" presName="rootComposite" presStyleCnt="0"/>
      <dgm:spPr/>
    </dgm:pt>
    <dgm:pt modelId="{DFF09980-DE60-487C-9F97-69701875D54F}" type="pres">
      <dgm:prSet presAssocID="{8D1BCD80-A289-4753-89A9-08E3EDA9B073}" presName="rootText" presStyleLbl="node3" presStyleIdx="0" presStyleCnt="4">
        <dgm:presLayoutVars>
          <dgm:chPref val="3"/>
        </dgm:presLayoutVars>
      </dgm:prSet>
      <dgm:spPr>
        <a:xfrm>
          <a:off x="4853347" y="429284"/>
          <a:ext cx="1985886" cy="605695"/>
        </a:xfrm>
        <a:prstGeom prst="rect">
          <a:avLst/>
        </a:prstGeom>
      </dgm:spPr>
      <dgm:t>
        <a:bodyPr/>
        <a:lstStyle/>
        <a:p>
          <a:endParaRPr lang="en-US" altLang="en-US"/>
        </a:p>
      </dgm:t>
    </dgm:pt>
    <dgm:pt modelId="{7FA79DFB-D380-4579-B7C0-7A5406AB99DC}" type="pres">
      <dgm:prSet presAssocID="{8D1BCD80-A289-4753-89A9-08E3EDA9B073}" presName="rootConnector" presStyleLbl="node3" presStyleIdx="0" presStyleCnt="4"/>
      <dgm:spPr/>
      <dgm:t>
        <a:bodyPr/>
        <a:lstStyle/>
        <a:p>
          <a:endParaRPr lang="en-US" altLang="en-US"/>
        </a:p>
      </dgm:t>
    </dgm:pt>
    <dgm:pt modelId="{2ABD56B5-4B5D-450F-B396-A2E4B8092632}" type="pres">
      <dgm:prSet presAssocID="{8D1BCD80-A289-4753-89A9-08E3EDA9B073}" presName="hierChild4" presStyleCnt="0"/>
      <dgm:spPr/>
    </dgm:pt>
    <dgm:pt modelId="{3F2249E5-B56A-4269-83A9-71EB859CEEF9}" type="pres">
      <dgm:prSet presAssocID="{39BC4D36-5708-4CE5-8810-F508B97F9CFD}" presName="Name64" presStyleLbl="parChTrans1D4" presStyleIdx="0" presStyleCnt="2"/>
      <dgm:spPr/>
      <dgm:t>
        <a:bodyPr/>
        <a:lstStyle/>
        <a:p>
          <a:endParaRPr lang="en-US" altLang="en-US"/>
        </a:p>
      </dgm:t>
    </dgm:pt>
    <dgm:pt modelId="{BB522C79-EA60-4BEB-A23A-ECAD97204524}" type="pres">
      <dgm:prSet presAssocID="{54500EB0-F463-48FD-8449-3ED29885FD42}" presName="hierRoot2" presStyleCnt="0">
        <dgm:presLayoutVars>
          <dgm:hierBranch val="init"/>
        </dgm:presLayoutVars>
      </dgm:prSet>
      <dgm:spPr/>
    </dgm:pt>
    <dgm:pt modelId="{6F833A23-62D6-4860-984C-605AC945B2B5}" type="pres">
      <dgm:prSet presAssocID="{54500EB0-F463-48FD-8449-3ED29885FD42}" presName="rootComposite" presStyleCnt="0"/>
      <dgm:spPr/>
    </dgm:pt>
    <dgm:pt modelId="{2EBEF257-2F51-4A6B-8BC1-BF2836BF5534}" type="pres">
      <dgm:prSet presAssocID="{54500EB0-F463-48FD-8449-3ED29885FD42}" presName="rootText" presStyleLbl="node4" presStyleIdx="0" presStyleCnt="2">
        <dgm:presLayoutVars>
          <dgm:chPref val="3"/>
        </dgm:presLayoutVars>
      </dgm:prSet>
      <dgm:spPr>
        <a:xfrm>
          <a:off x="7236411" y="2319"/>
          <a:ext cx="1985886" cy="605695"/>
        </a:xfrm>
        <a:prstGeom prst="rect">
          <a:avLst/>
        </a:prstGeom>
      </dgm:spPr>
      <dgm:t>
        <a:bodyPr/>
        <a:lstStyle/>
        <a:p>
          <a:endParaRPr lang="en-US" altLang="en-US"/>
        </a:p>
      </dgm:t>
    </dgm:pt>
    <dgm:pt modelId="{48598722-3B13-4758-A5BB-3CF68091B1F1}" type="pres">
      <dgm:prSet presAssocID="{54500EB0-F463-48FD-8449-3ED29885FD42}" presName="rootConnector" presStyleLbl="node4" presStyleIdx="0" presStyleCnt="2"/>
      <dgm:spPr/>
      <dgm:t>
        <a:bodyPr/>
        <a:lstStyle/>
        <a:p>
          <a:endParaRPr lang="en-US" altLang="en-US"/>
        </a:p>
      </dgm:t>
    </dgm:pt>
    <dgm:pt modelId="{99B13D8C-8502-45E3-B2AC-ED19CF479ED0}" type="pres">
      <dgm:prSet presAssocID="{54500EB0-F463-48FD-8449-3ED29885FD42}" presName="hierChild4" presStyleCnt="0"/>
      <dgm:spPr/>
    </dgm:pt>
    <dgm:pt modelId="{DE155902-4894-4CDC-A1D0-B440F9D4B259}" type="pres">
      <dgm:prSet presAssocID="{54500EB0-F463-48FD-8449-3ED29885FD42}" presName="hierChild5" presStyleCnt="0"/>
      <dgm:spPr/>
    </dgm:pt>
    <dgm:pt modelId="{D0EF2D1D-725C-4FA2-A016-FA62A572CFCF}" type="pres">
      <dgm:prSet presAssocID="{F011B0B0-7A39-4A65-94FE-2DE962EA9554}" presName="Name64" presStyleLbl="parChTrans1D4" presStyleIdx="1" presStyleCnt="2"/>
      <dgm:spPr/>
      <dgm:t>
        <a:bodyPr/>
        <a:lstStyle/>
        <a:p>
          <a:endParaRPr lang="en-US" altLang="en-US"/>
        </a:p>
      </dgm:t>
    </dgm:pt>
    <dgm:pt modelId="{C7339823-6223-4E25-BCF5-A54345F19794}" type="pres">
      <dgm:prSet presAssocID="{6640A753-BD5A-47F0-A0BB-5FB4AEC6669B}" presName="hierRoot2" presStyleCnt="0">
        <dgm:presLayoutVars>
          <dgm:hierBranch val="init"/>
        </dgm:presLayoutVars>
      </dgm:prSet>
      <dgm:spPr/>
    </dgm:pt>
    <dgm:pt modelId="{62C57C07-A753-4B51-9FC3-22CF0C0982ED}" type="pres">
      <dgm:prSet presAssocID="{6640A753-BD5A-47F0-A0BB-5FB4AEC6669B}" presName="rootComposite" presStyleCnt="0"/>
      <dgm:spPr/>
    </dgm:pt>
    <dgm:pt modelId="{859B1567-E9D1-4408-A5F2-C9E58FEFF257}" type="pres">
      <dgm:prSet presAssocID="{6640A753-BD5A-47F0-A0BB-5FB4AEC6669B}" presName="rootText" presStyleLbl="node4" presStyleIdx="1" presStyleCnt="2">
        <dgm:presLayoutVars>
          <dgm:chPref val="3"/>
        </dgm:presLayoutVars>
      </dgm:prSet>
      <dgm:spPr>
        <a:xfrm>
          <a:off x="7236411" y="856250"/>
          <a:ext cx="1985886" cy="605695"/>
        </a:xfrm>
        <a:prstGeom prst="rect">
          <a:avLst/>
        </a:prstGeom>
      </dgm:spPr>
      <dgm:t>
        <a:bodyPr/>
        <a:lstStyle/>
        <a:p>
          <a:endParaRPr lang="en-US" altLang="en-US"/>
        </a:p>
      </dgm:t>
    </dgm:pt>
    <dgm:pt modelId="{2B0C54C4-6667-499A-9BA1-7497072C9FEF}" type="pres">
      <dgm:prSet presAssocID="{6640A753-BD5A-47F0-A0BB-5FB4AEC6669B}" presName="rootConnector" presStyleLbl="node4" presStyleIdx="1" presStyleCnt="2"/>
      <dgm:spPr/>
      <dgm:t>
        <a:bodyPr/>
        <a:lstStyle/>
        <a:p>
          <a:endParaRPr lang="en-US" altLang="en-US"/>
        </a:p>
      </dgm:t>
    </dgm:pt>
    <dgm:pt modelId="{BF0431D4-B2B3-424A-89F3-5B28BB9F956A}" type="pres">
      <dgm:prSet presAssocID="{6640A753-BD5A-47F0-A0BB-5FB4AEC6669B}" presName="hierChild4" presStyleCnt="0"/>
      <dgm:spPr/>
    </dgm:pt>
    <dgm:pt modelId="{8B20928F-5EAD-4A49-9F4D-ECBB4B33584F}" type="pres">
      <dgm:prSet presAssocID="{6640A753-BD5A-47F0-A0BB-5FB4AEC6669B}" presName="hierChild5" presStyleCnt="0"/>
      <dgm:spPr/>
    </dgm:pt>
    <dgm:pt modelId="{E7069371-7D69-434F-B614-939FC969BD72}" type="pres">
      <dgm:prSet presAssocID="{8D1BCD80-A289-4753-89A9-08E3EDA9B073}" presName="hierChild5" presStyleCnt="0"/>
      <dgm:spPr/>
    </dgm:pt>
    <dgm:pt modelId="{6F698662-496D-4690-87C4-F2205E62F1D8}" type="pres">
      <dgm:prSet presAssocID="{A988EA30-FD68-49C6-9A61-7B07355B1465}" presName="Name64" presStyleLbl="parChTrans1D3" presStyleIdx="1" presStyleCnt="4"/>
      <dgm:spPr/>
      <dgm:t>
        <a:bodyPr/>
        <a:lstStyle/>
        <a:p>
          <a:endParaRPr lang="en-US" altLang="en-US"/>
        </a:p>
      </dgm:t>
    </dgm:pt>
    <dgm:pt modelId="{EA3FC0C7-DADF-4A9F-863A-249EDC3492F7}" type="pres">
      <dgm:prSet presAssocID="{F9DC2850-A1F8-4A92-AE32-EAC5B9DF17F0}" presName="hierRoot2" presStyleCnt="0">
        <dgm:presLayoutVars>
          <dgm:hierBranch val="init"/>
        </dgm:presLayoutVars>
      </dgm:prSet>
      <dgm:spPr/>
    </dgm:pt>
    <dgm:pt modelId="{BBCDA7D0-2777-4738-97AE-A7FC5D2995D0}" type="pres">
      <dgm:prSet presAssocID="{F9DC2850-A1F8-4A92-AE32-EAC5B9DF17F0}" presName="rootComposite" presStyleCnt="0"/>
      <dgm:spPr/>
    </dgm:pt>
    <dgm:pt modelId="{13F578E2-4C9E-48CF-B51D-D86F28EF54EA}" type="pres">
      <dgm:prSet presAssocID="{F9DC2850-A1F8-4A92-AE32-EAC5B9DF17F0}" presName="rootText" presStyleLbl="node3" presStyleIdx="1" presStyleCnt="4">
        <dgm:presLayoutVars>
          <dgm:chPref val="3"/>
        </dgm:presLayoutVars>
      </dgm:prSet>
      <dgm:spPr>
        <a:xfrm>
          <a:off x="4853347" y="1283215"/>
          <a:ext cx="1985886" cy="605695"/>
        </a:xfrm>
        <a:prstGeom prst="rect">
          <a:avLst/>
        </a:prstGeom>
      </dgm:spPr>
      <dgm:t>
        <a:bodyPr/>
        <a:lstStyle/>
        <a:p>
          <a:endParaRPr lang="en-US" altLang="en-US"/>
        </a:p>
      </dgm:t>
    </dgm:pt>
    <dgm:pt modelId="{8F6D0DDD-7FE3-4D68-A858-9D53DB3A7547}" type="pres">
      <dgm:prSet presAssocID="{F9DC2850-A1F8-4A92-AE32-EAC5B9DF17F0}" presName="rootConnector" presStyleLbl="node3" presStyleIdx="1" presStyleCnt="4"/>
      <dgm:spPr/>
      <dgm:t>
        <a:bodyPr/>
        <a:lstStyle/>
        <a:p>
          <a:endParaRPr lang="en-US" altLang="en-US"/>
        </a:p>
      </dgm:t>
    </dgm:pt>
    <dgm:pt modelId="{3E8C5C01-B02E-480F-8A9A-2A8E12841BC4}" type="pres">
      <dgm:prSet presAssocID="{F9DC2850-A1F8-4A92-AE32-EAC5B9DF17F0}" presName="hierChild4" presStyleCnt="0"/>
      <dgm:spPr/>
    </dgm:pt>
    <dgm:pt modelId="{4321AE96-02CB-4D4A-ADF9-4D32740350CF}" type="pres">
      <dgm:prSet presAssocID="{F9DC2850-A1F8-4A92-AE32-EAC5B9DF17F0}" presName="hierChild5" presStyleCnt="0"/>
      <dgm:spPr/>
    </dgm:pt>
    <dgm:pt modelId="{14ACC22B-B229-4B02-A352-3DC76DC8C651}" type="pres">
      <dgm:prSet presAssocID="{84BB3171-D547-4EE0-975C-B1EE37E294B3}" presName="hierChild5" presStyleCnt="0"/>
      <dgm:spPr/>
    </dgm:pt>
    <dgm:pt modelId="{00375260-90FC-43A5-A19B-CF09185C9D0C}" type="pres">
      <dgm:prSet presAssocID="{881E1EED-3ABE-4B57-A992-77DB54D31452}" presName="Name64" presStyleLbl="parChTrans1D2" presStyleIdx="1" presStyleCnt="2"/>
      <dgm:spPr/>
      <dgm:t>
        <a:bodyPr/>
        <a:lstStyle/>
        <a:p>
          <a:endParaRPr lang="en-US" altLang="en-US"/>
        </a:p>
      </dgm:t>
    </dgm:pt>
    <dgm:pt modelId="{777A3ACE-18BB-44E3-B25E-F9C5E5B27FE0}" type="pres">
      <dgm:prSet presAssocID="{B587D8A3-6776-4852-8225-AA7C13B9DC0C}" presName="hierRoot2" presStyleCnt="0">
        <dgm:presLayoutVars>
          <dgm:hierBranch val="init"/>
        </dgm:presLayoutVars>
      </dgm:prSet>
      <dgm:spPr/>
    </dgm:pt>
    <dgm:pt modelId="{BCFE9932-4405-43A0-94D3-DAB68C622AB7}" type="pres">
      <dgm:prSet presAssocID="{B587D8A3-6776-4852-8225-AA7C13B9DC0C}" presName="rootComposite" presStyleCnt="0"/>
      <dgm:spPr/>
    </dgm:pt>
    <dgm:pt modelId="{692DC5C7-593A-435C-A684-2CA36B9D3937}" type="pres">
      <dgm:prSet presAssocID="{B587D8A3-6776-4852-8225-AA7C13B9DC0C}" presName="rootText" presStyleLbl="node2" presStyleIdx="1" presStyleCnt="2">
        <dgm:presLayoutVars>
          <dgm:chPref val="3"/>
        </dgm:presLayoutVars>
      </dgm:prSet>
      <dgm:spPr>
        <a:xfrm>
          <a:off x="2470283" y="2564112"/>
          <a:ext cx="1985886" cy="605695"/>
        </a:xfrm>
        <a:prstGeom prst="rect">
          <a:avLst/>
        </a:prstGeom>
      </dgm:spPr>
      <dgm:t>
        <a:bodyPr/>
        <a:lstStyle/>
        <a:p>
          <a:endParaRPr lang="en-US" altLang="en-US"/>
        </a:p>
      </dgm:t>
    </dgm:pt>
    <dgm:pt modelId="{C3E92260-12A9-420B-8699-EAC225F4C581}" type="pres">
      <dgm:prSet presAssocID="{B587D8A3-6776-4852-8225-AA7C13B9DC0C}" presName="rootConnector" presStyleLbl="node2" presStyleIdx="1" presStyleCnt="2"/>
      <dgm:spPr/>
      <dgm:t>
        <a:bodyPr/>
        <a:lstStyle/>
        <a:p>
          <a:endParaRPr lang="en-US" altLang="en-US"/>
        </a:p>
      </dgm:t>
    </dgm:pt>
    <dgm:pt modelId="{1CC753ED-8699-4BFD-BBB9-8ABDDACEC10E}" type="pres">
      <dgm:prSet presAssocID="{B587D8A3-6776-4852-8225-AA7C13B9DC0C}" presName="hierChild4" presStyleCnt="0"/>
      <dgm:spPr/>
    </dgm:pt>
    <dgm:pt modelId="{1BC58B3A-C958-4A1B-A8AB-F756F2F1603C}" type="pres">
      <dgm:prSet presAssocID="{46621AE2-CF55-4DFA-BE75-D1685153FE8A}" presName="Name64" presStyleLbl="parChTrans1D3" presStyleIdx="2" presStyleCnt="4"/>
      <dgm:spPr/>
      <dgm:t>
        <a:bodyPr/>
        <a:lstStyle/>
        <a:p>
          <a:endParaRPr lang="en-US" altLang="en-US"/>
        </a:p>
      </dgm:t>
    </dgm:pt>
    <dgm:pt modelId="{29AE4022-525E-4A9A-86A8-8D87C693DC6E}" type="pres">
      <dgm:prSet presAssocID="{6C53FCE4-4785-4ED3-AEF4-E1F2CB0800E3}" presName="hierRoot2" presStyleCnt="0">
        <dgm:presLayoutVars>
          <dgm:hierBranch val="init"/>
        </dgm:presLayoutVars>
      </dgm:prSet>
      <dgm:spPr/>
    </dgm:pt>
    <dgm:pt modelId="{4F003966-BB1C-4008-A152-93A59A1BE8F2}" type="pres">
      <dgm:prSet presAssocID="{6C53FCE4-4785-4ED3-AEF4-E1F2CB0800E3}" presName="rootComposite" presStyleCnt="0"/>
      <dgm:spPr/>
    </dgm:pt>
    <dgm:pt modelId="{FF0C4240-AB6C-4B8C-B82C-846119FB1E55}" type="pres">
      <dgm:prSet presAssocID="{6C53FCE4-4785-4ED3-AEF4-E1F2CB0800E3}" presName="rootText" presStyleLbl="node3" presStyleIdx="2" presStyleCnt="4" custScaleX="184740">
        <dgm:presLayoutVars>
          <dgm:chPref val="3"/>
        </dgm:presLayoutVars>
      </dgm:prSet>
      <dgm:spPr>
        <a:xfrm>
          <a:off x="4853347" y="2137147"/>
          <a:ext cx="3668726" cy="605695"/>
        </a:xfrm>
        <a:prstGeom prst="rect">
          <a:avLst/>
        </a:prstGeom>
      </dgm:spPr>
      <dgm:t>
        <a:bodyPr/>
        <a:lstStyle/>
        <a:p>
          <a:endParaRPr lang="en-US" altLang="en-US"/>
        </a:p>
      </dgm:t>
    </dgm:pt>
    <dgm:pt modelId="{774D085C-638F-4B2F-A242-B59F741AB8D4}" type="pres">
      <dgm:prSet presAssocID="{6C53FCE4-4785-4ED3-AEF4-E1F2CB0800E3}" presName="rootConnector" presStyleLbl="node3" presStyleIdx="2" presStyleCnt="4"/>
      <dgm:spPr/>
      <dgm:t>
        <a:bodyPr/>
        <a:lstStyle/>
        <a:p>
          <a:endParaRPr lang="en-US" altLang="en-US"/>
        </a:p>
      </dgm:t>
    </dgm:pt>
    <dgm:pt modelId="{4A1E5230-B574-40DC-BC15-BB2CDF8222D4}" type="pres">
      <dgm:prSet presAssocID="{6C53FCE4-4785-4ED3-AEF4-E1F2CB0800E3}" presName="hierChild4" presStyleCnt="0"/>
      <dgm:spPr/>
    </dgm:pt>
    <dgm:pt modelId="{291549D9-8B89-4BD2-9312-2A4735643261}" type="pres">
      <dgm:prSet presAssocID="{6C53FCE4-4785-4ED3-AEF4-E1F2CB0800E3}" presName="hierChild5" presStyleCnt="0"/>
      <dgm:spPr/>
    </dgm:pt>
    <dgm:pt modelId="{0F67D203-428E-40C9-A1A0-79DAC265E84B}" type="pres">
      <dgm:prSet presAssocID="{FCC30AFB-E05D-4070-A69F-39B9541B8357}" presName="Name64" presStyleLbl="parChTrans1D3" presStyleIdx="3" presStyleCnt="4"/>
      <dgm:spPr/>
      <dgm:t>
        <a:bodyPr/>
        <a:lstStyle/>
        <a:p>
          <a:endParaRPr lang="en-US" altLang="en-US"/>
        </a:p>
      </dgm:t>
    </dgm:pt>
    <dgm:pt modelId="{AAD24EDC-ECEA-4192-A749-D48B11A23B93}" type="pres">
      <dgm:prSet presAssocID="{2DC6BC06-44FD-4F94-B776-22881D0EEDDF}" presName="hierRoot2" presStyleCnt="0">
        <dgm:presLayoutVars>
          <dgm:hierBranch val="init"/>
        </dgm:presLayoutVars>
      </dgm:prSet>
      <dgm:spPr/>
    </dgm:pt>
    <dgm:pt modelId="{7D79A510-CB8C-40D2-B50F-0F4C2E6F612B}" type="pres">
      <dgm:prSet presAssocID="{2DC6BC06-44FD-4F94-B776-22881D0EEDDF}" presName="rootComposite" presStyleCnt="0"/>
      <dgm:spPr/>
    </dgm:pt>
    <dgm:pt modelId="{D38BD93D-08B8-4FA5-8BB0-811C356B0463}" type="pres">
      <dgm:prSet presAssocID="{2DC6BC06-44FD-4F94-B776-22881D0EEDDF}" presName="rootText" presStyleLbl="node3" presStyleIdx="3" presStyleCnt="4" custScaleX="185053">
        <dgm:presLayoutVars>
          <dgm:chPref val="3"/>
        </dgm:presLayoutVars>
      </dgm:prSet>
      <dgm:spPr>
        <a:xfrm>
          <a:off x="4853347" y="2991078"/>
          <a:ext cx="3674942" cy="605695"/>
        </a:xfrm>
        <a:prstGeom prst="rect">
          <a:avLst/>
        </a:prstGeom>
      </dgm:spPr>
      <dgm:t>
        <a:bodyPr/>
        <a:lstStyle/>
        <a:p>
          <a:endParaRPr lang="en-US" altLang="en-US"/>
        </a:p>
      </dgm:t>
    </dgm:pt>
    <dgm:pt modelId="{67EB6A1C-CEE8-4F80-89E7-15EFF961DE2E}" type="pres">
      <dgm:prSet presAssocID="{2DC6BC06-44FD-4F94-B776-22881D0EEDDF}" presName="rootConnector" presStyleLbl="node3" presStyleIdx="3" presStyleCnt="4"/>
      <dgm:spPr/>
      <dgm:t>
        <a:bodyPr/>
        <a:lstStyle/>
        <a:p>
          <a:endParaRPr lang="en-US" altLang="en-US"/>
        </a:p>
      </dgm:t>
    </dgm:pt>
    <dgm:pt modelId="{CC097B81-B21D-41DE-BA1A-292640A534B9}" type="pres">
      <dgm:prSet presAssocID="{2DC6BC06-44FD-4F94-B776-22881D0EEDDF}" presName="hierChild4" presStyleCnt="0"/>
      <dgm:spPr/>
    </dgm:pt>
    <dgm:pt modelId="{F45D2B04-FD54-4635-A6AB-E98B251B2088}" type="pres">
      <dgm:prSet presAssocID="{2DC6BC06-44FD-4F94-B776-22881D0EEDDF}" presName="hierChild5" presStyleCnt="0"/>
      <dgm:spPr/>
    </dgm:pt>
    <dgm:pt modelId="{A35D78D5-E1E2-487E-A89B-6FC853709152}" type="pres">
      <dgm:prSet presAssocID="{B587D8A3-6776-4852-8225-AA7C13B9DC0C}" presName="hierChild5" presStyleCnt="0"/>
      <dgm:spPr/>
    </dgm:pt>
    <dgm:pt modelId="{3D374964-8B0E-4698-9451-F7F9B50DD63C}" type="pres">
      <dgm:prSet presAssocID="{51097EB1-516E-4EC7-BD68-83E33CAF397F}" presName="hierChild3" presStyleCnt="0"/>
      <dgm:spPr/>
    </dgm:pt>
  </dgm:ptLst>
  <dgm:cxnLst>
    <dgm:cxn modelId="{7FE6D4BA-22B4-4E44-9F31-D217109F56E2}" type="presOf" srcId="{6640A753-BD5A-47F0-A0BB-5FB4AEC6669B}" destId="{859B1567-E9D1-4408-A5F2-C9E58FEFF257}" srcOrd="0" destOrd="0" presId="urn:microsoft.com/office/officeart/2009/3/layout/HorizontalOrganizationChart"/>
    <dgm:cxn modelId="{D2211CB5-C249-4809-BE8E-1A4F50613F34}" srcId="{B587D8A3-6776-4852-8225-AA7C13B9DC0C}" destId="{6C53FCE4-4785-4ED3-AEF4-E1F2CB0800E3}" srcOrd="0" destOrd="0" parTransId="{46621AE2-CF55-4DFA-BE75-D1685153FE8A}" sibTransId="{E58D9009-F4D6-4434-9848-670CD17499FC}"/>
    <dgm:cxn modelId="{B5D48AF0-F6C0-4939-880E-EFD698834ECD}" srcId="{8D1BCD80-A289-4753-89A9-08E3EDA9B073}" destId="{6640A753-BD5A-47F0-A0BB-5FB4AEC6669B}" srcOrd="1" destOrd="0" parTransId="{F011B0B0-7A39-4A65-94FE-2DE962EA9554}" sibTransId="{A0C9C3F0-A18C-44C1-971A-0FEDBBB4CFD4}"/>
    <dgm:cxn modelId="{0A1D522C-8A49-4165-A647-76F96E1F74BC}" type="presOf" srcId="{84BB3171-D547-4EE0-975C-B1EE37E294B3}" destId="{A8787053-74A3-4CED-9331-D25B1B684CA1}" srcOrd="0" destOrd="0" presId="urn:microsoft.com/office/officeart/2009/3/layout/HorizontalOrganizationChart"/>
    <dgm:cxn modelId="{FD3D167F-A022-4C83-8CAE-B2C95405D03E}" type="presOf" srcId="{84BB3171-D547-4EE0-975C-B1EE37E294B3}" destId="{D6B30831-C16A-47F7-BF73-8A69A3D6AC4C}" srcOrd="1" destOrd="0" presId="urn:microsoft.com/office/officeart/2009/3/layout/HorizontalOrganizationChart"/>
    <dgm:cxn modelId="{BEB6DC87-0294-4043-B776-70747B432ED6}" type="presOf" srcId="{32311DAE-60AB-4328-B6C4-AB469884960A}" destId="{8D2EAE55-E2FD-4DE4-8694-8962CB7AF8AD}" srcOrd="0" destOrd="0" presId="urn:microsoft.com/office/officeart/2009/3/layout/HorizontalOrganizationChart"/>
    <dgm:cxn modelId="{82CA3D60-C912-4A89-A6B1-6CC75B60C047}" type="presOf" srcId="{2DC6BC06-44FD-4F94-B776-22881D0EEDDF}" destId="{67EB6A1C-CEE8-4F80-89E7-15EFF961DE2E}" srcOrd="1" destOrd="0" presId="urn:microsoft.com/office/officeart/2009/3/layout/HorizontalOrganizationChart"/>
    <dgm:cxn modelId="{E077B74A-4C39-4B29-9BA0-D9F779A2C6A2}" type="presOf" srcId="{51097EB1-516E-4EC7-BD68-83E33CAF397F}" destId="{C9A035FE-5008-4BC8-9EEA-39B76791A635}" srcOrd="0" destOrd="0" presId="urn:microsoft.com/office/officeart/2009/3/layout/HorizontalOrganizationChart"/>
    <dgm:cxn modelId="{CE810796-D49E-4C23-99F7-89BDEE11FCE5}" type="presOf" srcId="{6640A753-BD5A-47F0-A0BB-5FB4AEC6669B}" destId="{2B0C54C4-6667-499A-9BA1-7497072C9FEF}" srcOrd="1" destOrd="0" presId="urn:microsoft.com/office/officeart/2009/3/layout/HorizontalOrganizationChart"/>
    <dgm:cxn modelId="{7300EE2B-D2BA-4EB5-8D09-75330D4E00CB}" type="presOf" srcId="{7A02260D-2D79-48F4-BBE6-5BA4879B0CE3}" destId="{5CA0D473-6771-4A33-9DC3-ACC74D14F698}" srcOrd="0" destOrd="0" presId="urn:microsoft.com/office/officeart/2009/3/layout/HorizontalOrganizationChart"/>
    <dgm:cxn modelId="{9A075706-9FAB-4F36-A586-A92B6E9CE66D}" type="presOf" srcId="{51097EB1-516E-4EC7-BD68-83E33CAF397F}" destId="{58B1F493-6B6A-4192-BBEC-2EE4ED968CAF}" srcOrd="1" destOrd="0" presId="urn:microsoft.com/office/officeart/2009/3/layout/HorizontalOrganizationChart"/>
    <dgm:cxn modelId="{8660F192-F7F8-490B-8FB8-494930A9F7A9}" type="presOf" srcId="{881E1EED-3ABE-4B57-A992-77DB54D31452}" destId="{00375260-90FC-43A5-A19B-CF09185C9D0C}" srcOrd="0" destOrd="0" presId="urn:microsoft.com/office/officeart/2009/3/layout/HorizontalOrganizationChart"/>
    <dgm:cxn modelId="{1FFA2978-A490-48B1-812A-800288F4C5A6}" type="presOf" srcId="{F9DC2850-A1F8-4A92-AE32-EAC5B9DF17F0}" destId="{13F578E2-4C9E-48CF-B51D-D86F28EF54EA}" srcOrd="0" destOrd="0" presId="urn:microsoft.com/office/officeart/2009/3/layout/HorizontalOrganizationChart"/>
    <dgm:cxn modelId="{89EEFAB2-6ADF-43BF-A804-E31D29904765}" type="presOf" srcId="{A988EA30-FD68-49C6-9A61-7B07355B1465}" destId="{6F698662-496D-4690-87C4-F2205E62F1D8}" srcOrd="0" destOrd="0" presId="urn:microsoft.com/office/officeart/2009/3/layout/HorizontalOrganizationChart"/>
    <dgm:cxn modelId="{1ECC2A3F-9427-47BE-973F-4DCFD4462726}" srcId="{84BB3171-D547-4EE0-975C-B1EE37E294B3}" destId="{8D1BCD80-A289-4753-89A9-08E3EDA9B073}" srcOrd="0" destOrd="0" parTransId="{40304D92-845E-4959-9D9D-38DEB2DD43BB}" sibTransId="{A053173E-12A6-463F-95A3-93FDEB2B57AA}"/>
    <dgm:cxn modelId="{D92FF0C7-9D2B-48D2-BB2E-51560FFE6E2D}" type="presOf" srcId="{46621AE2-CF55-4DFA-BE75-D1685153FE8A}" destId="{1BC58B3A-C958-4A1B-A8AB-F756F2F1603C}" srcOrd="0" destOrd="0" presId="urn:microsoft.com/office/officeart/2009/3/layout/HorizontalOrganizationChart"/>
    <dgm:cxn modelId="{81936E81-F3A5-424B-A59B-98417C25196D}" type="presOf" srcId="{8D1BCD80-A289-4753-89A9-08E3EDA9B073}" destId="{7FA79DFB-D380-4579-B7C0-7A5406AB99DC}" srcOrd="1" destOrd="0" presId="urn:microsoft.com/office/officeart/2009/3/layout/HorizontalOrganizationChart"/>
    <dgm:cxn modelId="{8BD18E77-BEF4-43F3-8E0B-012F5BCDA5F9}" type="presOf" srcId="{FCC30AFB-E05D-4070-A69F-39B9541B8357}" destId="{0F67D203-428E-40C9-A1A0-79DAC265E84B}" srcOrd="0" destOrd="0" presId="urn:microsoft.com/office/officeart/2009/3/layout/HorizontalOrganizationChart"/>
    <dgm:cxn modelId="{DF37992A-6F0B-4A6D-9D7B-CD039D610338}" type="presOf" srcId="{F9DC2850-A1F8-4A92-AE32-EAC5B9DF17F0}" destId="{8F6D0DDD-7FE3-4D68-A858-9D53DB3A7547}" srcOrd="1" destOrd="0" presId="urn:microsoft.com/office/officeart/2009/3/layout/HorizontalOrganizationChart"/>
    <dgm:cxn modelId="{4F3DBDD2-9CCF-4EBA-A72A-EB60B74F475D}" type="presOf" srcId="{2DC6BC06-44FD-4F94-B776-22881D0EEDDF}" destId="{D38BD93D-08B8-4FA5-8BB0-811C356B0463}" srcOrd="0" destOrd="0" presId="urn:microsoft.com/office/officeart/2009/3/layout/HorizontalOrganizationChart"/>
    <dgm:cxn modelId="{5B0F80AB-AE09-4F3B-9A76-244328BA0263}" type="presOf" srcId="{6C53FCE4-4785-4ED3-AEF4-E1F2CB0800E3}" destId="{FF0C4240-AB6C-4B8C-B82C-846119FB1E55}" srcOrd="0" destOrd="0" presId="urn:microsoft.com/office/officeart/2009/3/layout/HorizontalOrganizationChart"/>
    <dgm:cxn modelId="{32414A1F-C67A-466E-9F15-ABFFBB5DEE83}" srcId="{84BB3171-D547-4EE0-975C-B1EE37E294B3}" destId="{F9DC2850-A1F8-4A92-AE32-EAC5B9DF17F0}" srcOrd="1" destOrd="0" parTransId="{A988EA30-FD68-49C6-9A61-7B07355B1465}" sibTransId="{13A38596-ECDE-4D8A-913E-0DA209FA83A0}"/>
    <dgm:cxn modelId="{FD9600FC-9809-4E22-AA7A-A9D053D242F6}" srcId="{51097EB1-516E-4EC7-BD68-83E33CAF397F}" destId="{B587D8A3-6776-4852-8225-AA7C13B9DC0C}" srcOrd="1" destOrd="0" parTransId="{881E1EED-3ABE-4B57-A992-77DB54D31452}" sibTransId="{3BFEDC02-F77F-43F2-A5FF-5DF3929D4B1F}"/>
    <dgm:cxn modelId="{21CCF91C-8F80-4162-B4CB-2594E8F4476D}" type="presOf" srcId="{8D1BCD80-A289-4753-89A9-08E3EDA9B073}" destId="{DFF09980-DE60-487C-9F97-69701875D54F}" srcOrd="0" destOrd="0" presId="urn:microsoft.com/office/officeart/2009/3/layout/HorizontalOrganizationChart"/>
    <dgm:cxn modelId="{381CF2B8-D676-4038-88C3-8E8117216E1A}" srcId="{8D1BCD80-A289-4753-89A9-08E3EDA9B073}" destId="{54500EB0-F463-48FD-8449-3ED29885FD42}" srcOrd="0" destOrd="0" parTransId="{39BC4D36-5708-4CE5-8810-F508B97F9CFD}" sibTransId="{59064846-4B27-4988-9293-EDF5283B2EF7}"/>
    <dgm:cxn modelId="{0487F130-4E5A-46B2-B9A8-017D386166E8}" type="presOf" srcId="{40304D92-845E-4959-9D9D-38DEB2DD43BB}" destId="{20CBA7DA-9BE8-4DA2-909A-C5CCF3C15A24}" srcOrd="0" destOrd="0" presId="urn:microsoft.com/office/officeart/2009/3/layout/HorizontalOrganizationChart"/>
    <dgm:cxn modelId="{75303680-BD82-4AAE-8136-5BF421012345}" srcId="{51097EB1-516E-4EC7-BD68-83E33CAF397F}" destId="{84BB3171-D547-4EE0-975C-B1EE37E294B3}" srcOrd="0" destOrd="0" parTransId="{32311DAE-60AB-4328-B6C4-AB469884960A}" sibTransId="{CC95A488-F6CD-45C5-B122-455B1BBEA1E6}"/>
    <dgm:cxn modelId="{4945F68F-8C9A-49DF-8FCF-27739AA382D0}" type="presOf" srcId="{B587D8A3-6776-4852-8225-AA7C13B9DC0C}" destId="{C3E92260-12A9-420B-8699-EAC225F4C581}" srcOrd="1" destOrd="0" presId="urn:microsoft.com/office/officeart/2009/3/layout/HorizontalOrganizationChart"/>
    <dgm:cxn modelId="{40AED77D-EA95-4B94-A5DD-3B29C93D8A95}" srcId="{B587D8A3-6776-4852-8225-AA7C13B9DC0C}" destId="{2DC6BC06-44FD-4F94-B776-22881D0EEDDF}" srcOrd="1" destOrd="0" parTransId="{FCC30AFB-E05D-4070-A69F-39B9541B8357}" sibTransId="{4A107FB5-A9D2-4770-8832-7A791AFDD7E2}"/>
    <dgm:cxn modelId="{283DFD3C-2DAB-4DF5-8558-B04FB79086EA}" type="presOf" srcId="{6C53FCE4-4785-4ED3-AEF4-E1F2CB0800E3}" destId="{774D085C-638F-4B2F-A242-B59F741AB8D4}" srcOrd="1" destOrd="0" presId="urn:microsoft.com/office/officeart/2009/3/layout/HorizontalOrganizationChart"/>
    <dgm:cxn modelId="{C71BE575-47D3-4F4B-90C0-32E9DFE0F71D}" type="presOf" srcId="{54500EB0-F463-48FD-8449-3ED29885FD42}" destId="{2EBEF257-2F51-4A6B-8BC1-BF2836BF5534}" srcOrd="0" destOrd="0" presId="urn:microsoft.com/office/officeart/2009/3/layout/HorizontalOrganizationChart"/>
    <dgm:cxn modelId="{F91EE0DF-4A6E-4E38-A762-EF5C292C024B}" type="presOf" srcId="{B587D8A3-6776-4852-8225-AA7C13B9DC0C}" destId="{692DC5C7-593A-435C-A684-2CA36B9D3937}" srcOrd="0" destOrd="0" presId="urn:microsoft.com/office/officeart/2009/3/layout/HorizontalOrganizationChart"/>
    <dgm:cxn modelId="{2F410F57-4708-43FB-B0FE-53B369AD3954}" type="presOf" srcId="{39BC4D36-5708-4CE5-8810-F508B97F9CFD}" destId="{3F2249E5-B56A-4269-83A9-71EB859CEEF9}" srcOrd="0" destOrd="0" presId="urn:microsoft.com/office/officeart/2009/3/layout/HorizontalOrganizationChart"/>
    <dgm:cxn modelId="{5C689544-B4C7-4077-892C-411E4E2E2486}" type="presOf" srcId="{F011B0B0-7A39-4A65-94FE-2DE962EA9554}" destId="{D0EF2D1D-725C-4FA2-A016-FA62A572CFCF}" srcOrd="0" destOrd="0" presId="urn:microsoft.com/office/officeart/2009/3/layout/HorizontalOrganizationChart"/>
    <dgm:cxn modelId="{9711C3EA-4A92-4762-B8BE-D0E3B6FB30E1}" srcId="{7A02260D-2D79-48F4-BBE6-5BA4879B0CE3}" destId="{51097EB1-516E-4EC7-BD68-83E33CAF397F}" srcOrd="0" destOrd="0" parTransId="{7A2E801E-9373-4173-B020-8195E09C8BB8}" sibTransId="{469E5092-8C79-4049-9B8F-29CF9F271070}"/>
    <dgm:cxn modelId="{2C0CB4FD-7597-410C-8099-1F516B7CDFC6}" type="presOf" srcId="{54500EB0-F463-48FD-8449-3ED29885FD42}" destId="{48598722-3B13-4758-A5BB-3CF68091B1F1}" srcOrd="1" destOrd="0" presId="urn:microsoft.com/office/officeart/2009/3/layout/HorizontalOrganizationChart"/>
    <dgm:cxn modelId="{1E1EBBC4-CF44-43CA-A22C-17EFF117597D}" type="presParOf" srcId="{5CA0D473-6771-4A33-9DC3-ACC74D14F698}" destId="{102AAC2E-DC28-47CE-ADB6-A2AB742C31A8}" srcOrd="0" destOrd="0" presId="urn:microsoft.com/office/officeart/2009/3/layout/HorizontalOrganizationChart"/>
    <dgm:cxn modelId="{4ABBBFDE-C597-4EDD-937E-B0079EA0AEF0}" type="presParOf" srcId="{102AAC2E-DC28-47CE-ADB6-A2AB742C31A8}" destId="{EB575DE2-FB9F-490F-BE34-2715EE3B6B3D}" srcOrd="0" destOrd="0" presId="urn:microsoft.com/office/officeart/2009/3/layout/HorizontalOrganizationChart"/>
    <dgm:cxn modelId="{457575D4-1EB1-42AB-BE5C-0E0C7971AC7B}" type="presParOf" srcId="{EB575DE2-FB9F-490F-BE34-2715EE3B6B3D}" destId="{C9A035FE-5008-4BC8-9EEA-39B76791A635}" srcOrd="0" destOrd="0" presId="urn:microsoft.com/office/officeart/2009/3/layout/HorizontalOrganizationChart"/>
    <dgm:cxn modelId="{FB36D457-FEED-4E22-9563-B38EA12C0561}" type="presParOf" srcId="{EB575DE2-FB9F-490F-BE34-2715EE3B6B3D}" destId="{58B1F493-6B6A-4192-BBEC-2EE4ED968CAF}" srcOrd="1" destOrd="0" presId="urn:microsoft.com/office/officeart/2009/3/layout/HorizontalOrganizationChart"/>
    <dgm:cxn modelId="{BFE33181-BAB8-4415-BB60-F1295F12517B}" type="presParOf" srcId="{102AAC2E-DC28-47CE-ADB6-A2AB742C31A8}" destId="{40327EC4-416E-4893-A297-3015D2C47E1C}" srcOrd="1" destOrd="0" presId="urn:microsoft.com/office/officeart/2009/3/layout/HorizontalOrganizationChart"/>
    <dgm:cxn modelId="{19573946-5947-43AA-84FE-342E02D0E996}" type="presParOf" srcId="{40327EC4-416E-4893-A297-3015D2C47E1C}" destId="{8D2EAE55-E2FD-4DE4-8694-8962CB7AF8AD}" srcOrd="0" destOrd="0" presId="urn:microsoft.com/office/officeart/2009/3/layout/HorizontalOrganizationChart"/>
    <dgm:cxn modelId="{45E0D23B-57B8-488D-9309-FFAED1409240}" type="presParOf" srcId="{40327EC4-416E-4893-A297-3015D2C47E1C}" destId="{76A98AAF-9D55-4713-8EF0-BDCACE36FD01}" srcOrd="1" destOrd="0" presId="urn:microsoft.com/office/officeart/2009/3/layout/HorizontalOrganizationChart"/>
    <dgm:cxn modelId="{F173670E-B2DD-4E6C-A319-67198665ED78}" type="presParOf" srcId="{76A98AAF-9D55-4713-8EF0-BDCACE36FD01}" destId="{58135150-A57E-4BFD-9A03-AD309D973475}" srcOrd="0" destOrd="0" presId="urn:microsoft.com/office/officeart/2009/3/layout/HorizontalOrganizationChart"/>
    <dgm:cxn modelId="{3B4BFC8C-EB98-442F-863D-A24C0EAD1EDC}" type="presParOf" srcId="{58135150-A57E-4BFD-9A03-AD309D973475}" destId="{A8787053-74A3-4CED-9331-D25B1B684CA1}" srcOrd="0" destOrd="0" presId="urn:microsoft.com/office/officeart/2009/3/layout/HorizontalOrganizationChart"/>
    <dgm:cxn modelId="{65AFB09D-5B08-4FB7-8ABE-6782F6284CEB}" type="presParOf" srcId="{58135150-A57E-4BFD-9A03-AD309D973475}" destId="{D6B30831-C16A-47F7-BF73-8A69A3D6AC4C}" srcOrd="1" destOrd="0" presId="urn:microsoft.com/office/officeart/2009/3/layout/HorizontalOrganizationChart"/>
    <dgm:cxn modelId="{9E8F9FB6-B8D9-441D-9507-2EF528564BC6}" type="presParOf" srcId="{76A98AAF-9D55-4713-8EF0-BDCACE36FD01}" destId="{865DE26B-139F-4AA4-BF7A-D98D3C148CCF}" srcOrd="1" destOrd="0" presId="urn:microsoft.com/office/officeart/2009/3/layout/HorizontalOrganizationChart"/>
    <dgm:cxn modelId="{8C204949-8168-4460-AD2B-DADCF338AD23}" type="presParOf" srcId="{865DE26B-139F-4AA4-BF7A-D98D3C148CCF}" destId="{20CBA7DA-9BE8-4DA2-909A-C5CCF3C15A24}" srcOrd="0" destOrd="0" presId="urn:microsoft.com/office/officeart/2009/3/layout/HorizontalOrganizationChart"/>
    <dgm:cxn modelId="{3A0C871C-F1B5-4284-BE21-7178652F69FB}" type="presParOf" srcId="{865DE26B-139F-4AA4-BF7A-D98D3C148CCF}" destId="{9A58DE0A-47D0-40FC-AB72-0E46BD4C4598}" srcOrd="1" destOrd="0" presId="urn:microsoft.com/office/officeart/2009/3/layout/HorizontalOrganizationChart"/>
    <dgm:cxn modelId="{CB292420-4C66-48B3-B4DD-7582AE94A518}" type="presParOf" srcId="{9A58DE0A-47D0-40FC-AB72-0E46BD4C4598}" destId="{18456301-D746-4451-94FD-BAC8D103D790}" srcOrd="0" destOrd="0" presId="urn:microsoft.com/office/officeart/2009/3/layout/HorizontalOrganizationChart"/>
    <dgm:cxn modelId="{62A1189D-539E-47FA-A2F2-3C983188C4A5}" type="presParOf" srcId="{18456301-D746-4451-94FD-BAC8D103D790}" destId="{DFF09980-DE60-487C-9F97-69701875D54F}" srcOrd="0" destOrd="0" presId="urn:microsoft.com/office/officeart/2009/3/layout/HorizontalOrganizationChart"/>
    <dgm:cxn modelId="{753C4A5D-2D05-4EFE-B446-42CAE5794E02}" type="presParOf" srcId="{18456301-D746-4451-94FD-BAC8D103D790}" destId="{7FA79DFB-D380-4579-B7C0-7A5406AB99DC}" srcOrd="1" destOrd="0" presId="urn:microsoft.com/office/officeart/2009/3/layout/HorizontalOrganizationChart"/>
    <dgm:cxn modelId="{279E9AC6-885A-4B4A-B07B-502116504761}" type="presParOf" srcId="{9A58DE0A-47D0-40FC-AB72-0E46BD4C4598}" destId="{2ABD56B5-4B5D-450F-B396-A2E4B8092632}" srcOrd="1" destOrd="0" presId="urn:microsoft.com/office/officeart/2009/3/layout/HorizontalOrganizationChart"/>
    <dgm:cxn modelId="{5E93AD86-A15E-4B02-84A3-13C10D92D177}" type="presParOf" srcId="{2ABD56B5-4B5D-450F-B396-A2E4B8092632}" destId="{3F2249E5-B56A-4269-83A9-71EB859CEEF9}" srcOrd="0" destOrd="0" presId="urn:microsoft.com/office/officeart/2009/3/layout/HorizontalOrganizationChart"/>
    <dgm:cxn modelId="{09720CDD-D0AE-44C7-B26E-FA7C7CCD20B3}" type="presParOf" srcId="{2ABD56B5-4B5D-450F-B396-A2E4B8092632}" destId="{BB522C79-EA60-4BEB-A23A-ECAD97204524}" srcOrd="1" destOrd="0" presId="urn:microsoft.com/office/officeart/2009/3/layout/HorizontalOrganizationChart"/>
    <dgm:cxn modelId="{7B452C18-B66D-4580-9CB4-4A58C458C013}" type="presParOf" srcId="{BB522C79-EA60-4BEB-A23A-ECAD97204524}" destId="{6F833A23-62D6-4860-984C-605AC945B2B5}" srcOrd="0" destOrd="0" presId="urn:microsoft.com/office/officeart/2009/3/layout/HorizontalOrganizationChart"/>
    <dgm:cxn modelId="{D7BE58F6-787C-4098-B68D-E164383567F0}" type="presParOf" srcId="{6F833A23-62D6-4860-984C-605AC945B2B5}" destId="{2EBEF257-2F51-4A6B-8BC1-BF2836BF5534}" srcOrd="0" destOrd="0" presId="urn:microsoft.com/office/officeart/2009/3/layout/HorizontalOrganizationChart"/>
    <dgm:cxn modelId="{16209A91-C56F-483C-9935-C01B85B347E2}" type="presParOf" srcId="{6F833A23-62D6-4860-984C-605AC945B2B5}" destId="{48598722-3B13-4758-A5BB-3CF68091B1F1}" srcOrd="1" destOrd="0" presId="urn:microsoft.com/office/officeart/2009/3/layout/HorizontalOrganizationChart"/>
    <dgm:cxn modelId="{C6855FF8-2684-4280-A4F9-FF827DDB55FC}" type="presParOf" srcId="{BB522C79-EA60-4BEB-A23A-ECAD97204524}" destId="{99B13D8C-8502-45E3-B2AC-ED19CF479ED0}" srcOrd="1" destOrd="0" presId="urn:microsoft.com/office/officeart/2009/3/layout/HorizontalOrganizationChart"/>
    <dgm:cxn modelId="{0305A09E-720D-4523-8FAB-894746CCE9FA}" type="presParOf" srcId="{BB522C79-EA60-4BEB-A23A-ECAD97204524}" destId="{DE155902-4894-4CDC-A1D0-B440F9D4B259}" srcOrd="2" destOrd="0" presId="urn:microsoft.com/office/officeart/2009/3/layout/HorizontalOrganizationChart"/>
    <dgm:cxn modelId="{E7D7636A-5F9A-4287-B7C0-B46090F58298}" type="presParOf" srcId="{2ABD56B5-4B5D-450F-B396-A2E4B8092632}" destId="{D0EF2D1D-725C-4FA2-A016-FA62A572CFCF}" srcOrd="2" destOrd="0" presId="urn:microsoft.com/office/officeart/2009/3/layout/HorizontalOrganizationChart"/>
    <dgm:cxn modelId="{C4257F1A-7F2E-4517-97C9-48F0ABC8B9E9}" type="presParOf" srcId="{2ABD56B5-4B5D-450F-B396-A2E4B8092632}" destId="{C7339823-6223-4E25-BCF5-A54345F19794}" srcOrd="3" destOrd="0" presId="urn:microsoft.com/office/officeart/2009/3/layout/HorizontalOrganizationChart"/>
    <dgm:cxn modelId="{BFC2D676-FF46-4656-BE11-F1FDB7EB860F}" type="presParOf" srcId="{C7339823-6223-4E25-BCF5-A54345F19794}" destId="{62C57C07-A753-4B51-9FC3-22CF0C0982ED}" srcOrd="0" destOrd="0" presId="urn:microsoft.com/office/officeart/2009/3/layout/HorizontalOrganizationChart"/>
    <dgm:cxn modelId="{642F87C4-918A-4D49-9BA2-D4D83F976E8D}" type="presParOf" srcId="{62C57C07-A753-4B51-9FC3-22CF0C0982ED}" destId="{859B1567-E9D1-4408-A5F2-C9E58FEFF257}" srcOrd="0" destOrd="0" presId="urn:microsoft.com/office/officeart/2009/3/layout/HorizontalOrganizationChart"/>
    <dgm:cxn modelId="{14F74BDF-EDB6-4AB7-8297-C5981C7297D4}" type="presParOf" srcId="{62C57C07-A753-4B51-9FC3-22CF0C0982ED}" destId="{2B0C54C4-6667-499A-9BA1-7497072C9FEF}" srcOrd="1" destOrd="0" presId="urn:microsoft.com/office/officeart/2009/3/layout/HorizontalOrganizationChart"/>
    <dgm:cxn modelId="{E699C0D4-6106-4EDB-AB79-D6E654696949}" type="presParOf" srcId="{C7339823-6223-4E25-BCF5-A54345F19794}" destId="{BF0431D4-B2B3-424A-89F3-5B28BB9F956A}" srcOrd="1" destOrd="0" presId="urn:microsoft.com/office/officeart/2009/3/layout/HorizontalOrganizationChart"/>
    <dgm:cxn modelId="{C8959F2A-9B8F-4A5E-911A-C9E9219A0939}" type="presParOf" srcId="{C7339823-6223-4E25-BCF5-A54345F19794}" destId="{8B20928F-5EAD-4A49-9F4D-ECBB4B33584F}" srcOrd="2" destOrd="0" presId="urn:microsoft.com/office/officeart/2009/3/layout/HorizontalOrganizationChart"/>
    <dgm:cxn modelId="{23F28585-62BB-4164-9282-87C387E2E6A3}" type="presParOf" srcId="{9A58DE0A-47D0-40FC-AB72-0E46BD4C4598}" destId="{E7069371-7D69-434F-B614-939FC969BD72}" srcOrd="2" destOrd="0" presId="urn:microsoft.com/office/officeart/2009/3/layout/HorizontalOrganizationChart"/>
    <dgm:cxn modelId="{B3C6E5CB-C488-46B5-B90F-CADEAF821F72}" type="presParOf" srcId="{865DE26B-139F-4AA4-BF7A-D98D3C148CCF}" destId="{6F698662-496D-4690-87C4-F2205E62F1D8}" srcOrd="2" destOrd="0" presId="urn:microsoft.com/office/officeart/2009/3/layout/HorizontalOrganizationChart"/>
    <dgm:cxn modelId="{5CFEE768-9F17-4626-9120-D53E71321DE0}" type="presParOf" srcId="{865DE26B-139F-4AA4-BF7A-D98D3C148CCF}" destId="{EA3FC0C7-DADF-4A9F-863A-249EDC3492F7}" srcOrd="3" destOrd="0" presId="urn:microsoft.com/office/officeart/2009/3/layout/HorizontalOrganizationChart"/>
    <dgm:cxn modelId="{970E1FD5-2A52-4AF3-B8A2-7F2E2947EFA8}" type="presParOf" srcId="{EA3FC0C7-DADF-4A9F-863A-249EDC3492F7}" destId="{BBCDA7D0-2777-4738-97AE-A7FC5D2995D0}" srcOrd="0" destOrd="0" presId="urn:microsoft.com/office/officeart/2009/3/layout/HorizontalOrganizationChart"/>
    <dgm:cxn modelId="{7B232C6E-D909-4A24-95C1-5CB114DF93E2}" type="presParOf" srcId="{BBCDA7D0-2777-4738-97AE-A7FC5D2995D0}" destId="{13F578E2-4C9E-48CF-B51D-D86F28EF54EA}" srcOrd="0" destOrd="0" presId="urn:microsoft.com/office/officeart/2009/3/layout/HorizontalOrganizationChart"/>
    <dgm:cxn modelId="{85DFD003-9383-4C3D-BE74-F9B0A3D9A500}" type="presParOf" srcId="{BBCDA7D0-2777-4738-97AE-A7FC5D2995D0}" destId="{8F6D0DDD-7FE3-4D68-A858-9D53DB3A7547}" srcOrd="1" destOrd="0" presId="urn:microsoft.com/office/officeart/2009/3/layout/HorizontalOrganizationChart"/>
    <dgm:cxn modelId="{AC4C58C9-1E7D-4CCD-914D-903E80102499}" type="presParOf" srcId="{EA3FC0C7-DADF-4A9F-863A-249EDC3492F7}" destId="{3E8C5C01-B02E-480F-8A9A-2A8E12841BC4}" srcOrd="1" destOrd="0" presId="urn:microsoft.com/office/officeart/2009/3/layout/HorizontalOrganizationChart"/>
    <dgm:cxn modelId="{05D3896B-B482-4C3B-ACFF-276D44AB91E2}" type="presParOf" srcId="{EA3FC0C7-DADF-4A9F-863A-249EDC3492F7}" destId="{4321AE96-02CB-4D4A-ADF9-4D32740350CF}" srcOrd="2" destOrd="0" presId="urn:microsoft.com/office/officeart/2009/3/layout/HorizontalOrganizationChart"/>
    <dgm:cxn modelId="{A9858926-8058-4DE5-A89D-A2A51A6AD21E}" type="presParOf" srcId="{76A98AAF-9D55-4713-8EF0-BDCACE36FD01}" destId="{14ACC22B-B229-4B02-A352-3DC76DC8C651}" srcOrd="2" destOrd="0" presId="urn:microsoft.com/office/officeart/2009/3/layout/HorizontalOrganizationChart"/>
    <dgm:cxn modelId="{D72D494B-592A-4148-9942-09EA19DB798A}" type="presParOf" srcId="{40327EC4-416E-4893-A297-3015D2C47E1C}" destId="{00375260-90FC-43A5-A19B-CF09185C9D0C}" srcOrd="2" destOrd="0" presId="urn:microsoft.com/office/officeart/2009/3/layout/HorizontalOrganizationChart"/>
    <dgm:cxn modelId="{5B6F2CA0-8BE2-4992-B484-8EF8E2C9C99A}" type="presParOf" srcId="{40327EC4-416E-4893-A297-3015D2C47E1C}" destId="{777A3ACE-18BB-44E3-B25E-F9C5E5B27FE0}" srcOrd="3" destOrd="0" presId="urn:microsoft.com/office/officeart/2009/3/layout/HorizontalOrganizationChart"/>
    <dgm:cxn modelId="{DC4361C0-1088-4C9D-B533-EC0AA2571573}" type="presParOf" srcId="{777A3ACE-18BB-44E3-B25E-F9C5E5B27FE0}" destId="{BCFE9932-4405-43A0-94D3-DAB68C622AB7}" srcOrd="0" destOrd="0" presId="urn:microsoft.com/office/officeart/2009/3/layout/HorizontalOrganizationChart"/>
    <dgm:cxn modelId="{54582367-303E-474F-9F53-7263DF4994EF}" type="presParOf" srcId="{BCFE9932-4405-43A0-94D3-DAB68C622AB7}" destId="{692DC5C7-593A-435C-A684-2CA36B9D3937}" srcOrd="0" destOrd="0" presId="urn:microsoft.com/office/officeart/2009/3/layout/HorizontalOrganizationChart"/>
    <dgm:cxn modelId="{8DFAD949-8234-4E17-A4A0-920DEF2C6B74}" type="presParOf" srcId="{BCFE9932-4405-43A0-94D3-DAB68C622AB7}" destId="{C3E92260-12A9-420B-8699-EAC225F4C581}" srcOrd="1" destOrd="0" presId="urn:microsoft.com/office/officeart/2009/3/layout/HorizontalOrganizationChart"/>
    <dgm:cxn modelId="{FB136129-71A6-4B37-882E-D321BD928233}" type="presParOf" srcId="{777A3ACE-18BB-44E3-B25E-F9C5E5B27FE0}" destId="{1CC753ED-8699-4BFD-BBB9-8ABDDACEC10E}" srcOrd="1" destOrd="0" presId="urn:microsoft.com/office/officeart/2009/3/layout/HorizontalOrganizationChart"/>
    <dgm:cxn modelId="{482218CD-AC28-42EC-9FB9-7C0966B4E83E}" type="presParOf" srcId="{1CC753ED-8699-4BFD-BBB9-8ABDDACEC10E}" destId="{1BC58B3A-C958-4A1B-A8AB-F756F2F1603C}" srcOrd="0" destOrd="0" presId="urn:microsoft.com/office/officeart/2009/3/layout/HorizontalOrganizationChart"/>
    <dgm:cxn modelId="{4A36BD86-2CD5-490D-8DFD-A322912FF387}" type="presParOf" srcId="{1CC753ED-8699-4BFD-BBB9-8ABDDACEC10E}" destId="{29AE4022-525E-4A9A-86A8-8D87C693DC6E}" srcOrd="1" destOrd="0" presId="urn:microsoft.com/office/officeart/2009/3/layout/HorizontalOrganizationChart"/>
    <dgm:cxn modelId="{3F3AB8F5-6FE0-4CA4-99C6-A2C16CE022CD}" type="presParOf" srcId="{29AE4022-525E-4A9A-86A8-8D87C693DC6E}" destId="{4F003966-BB1C-4008-A152-93A59A1BE8F2}" srcOrd="0" destOrd="0" presId="urn:microsoft.com/office/officeart/2009/3/layout/HorizontalOrganizationChart"/>
    <dgm:cxn modelId="{C90C4748-072E-4026-B920-C53D54F106C6}" type="presParOf" srcId="{4F003966-BB1C-4008-A152-93A59A1BE8F2}" destId="{FF0C4240-AB6C-4B8C-B82C-846119FB1E55}" srcOrd="0" destOrd="0" presId="urn:microsoft.com/office/officeart/2009/3/layout/HorizontalOrganizationChart"/>
    <dgm:cxn modelId="{80F4D73C-C371-4561-880C-40AB1A3B8A06}" type="presParOf" srcId="{4F003966-BB1C-4008-A152-93A59A1BE8F2}" destId="{774D085C-638F-4B2F-A242-B59F741AB8D4}" srcOrd="1" destOrd="0" presId="urn:microsoft.com/office/officeart/2009/3/layout/HorizontalOrganizationChart"/>
    <dgm:cxn modelId="{E5573305-F04E-44BD-92BB-F387C321A59E}" type="presParOf" srcId="{29AE4022-525E-4A9A-86A8-8D87C693DC6E}" destId="{4A1E5230-B574-40DC-BC15-BB2CDF8222D4}" srcOrd="1" destOrd="0" presId="urn:microsoft.com/office/officeart/2009/3/layout/HorizontalOrganizationChart"/>
    <dgm:cxn modelId="{25B0DB41-6E9B-49AB-8613-498420EAD6F0}" type="presParOf" srcId="{29AE4022-525E-4A9A-86A8-8D87C693DC6E}" destId="{291549D9-8B89-4BD2-9312-2A4735643261}" srcOrd="2" destOrd="0" presId="urn:microsoft.com/office/officeart/2009/3/layout/HorizontalOrganizationChart"/>
    <dgm:cxn modelId="{DE3BFBA0-8ACD-44C2-B395-FBAB454E6CC3}" type="presParOf" srcId="{1CC753ED-8699-4BFD-BBB9-8ABDDACEC10E}" destId="{0F67D203-428E-40C9-A1A0-79DAC265E84B}" srcOrd="2" destOrd="0" presId="urn:microsoft.com/office/officeart/2009/3/layout/HorizontalOrganizationChart"/>
    <dgm:cxn modelId="{283C4B80-3066-499B-A265-81C710AFDED3}" type="presParOf" srcId="{1CC753ED-8699-4BFD-BBB9-8ABDDACEC10E}" destId="{AAD24EDC-ECEA-4192-A749-D48B11A23B93}" srcOrd="3" destOrd="0" presId="urn:microsoft.com/office/officeart/2009/3/layout/HorizontalOrganizationChart"/>
    <dgm:cxn modelId="{F0EFFAD0-9415-47BB-85F8-8412D822EC01}" type="presParOf" srcId="{AAD24EDC-ECEA-4192-A749-D48B11A23B93}" destId="{7D79A510-CB8C-40D2-B50F-0F4C2E6F612B}" srcOrd="0" destOrd="0" presId="urn:microsoft.com/office/officeart/2009/3/layout/HorizontalOrganizationChart"/>
    <dgm:cxn modelId="{2D3C6F65-85FE-489D-9CD9-DF84B500D6E5}" type="presParOf" srcId="{7D79A510-CB8C-40D2-B50F-0F4C2E6F612B}" destId="{D38BD93D-08B8-4FA5-8BB0-811C356B0463}" srcOrd="0" destOrd="0" presId="urn:microsoft.com/office/officeart/2009/3/layout/HorizontalOrganizationChart"/>
    <dgm:cxn modelId="{AACB1BFA-5781-4371-B5CC-2CBA1A855940}" type="presParOf" srcId="{7D79A510-CB8C-40D2-B50F-0F4C2E6F612B}" destId="{67EB6A1C-CEE8-4F80-89E7-15EFF961DE2E}" srcOrd="1" destOrd="0" presId="urn:microsoft.com/office/officeart/2009/3/layout/HorizontalOrganizationChart"/>
    <dgm:cxn modelId="{3E3484F4-B81E-4641-AD84-0AF749CB7F36}" type="presParOf" srcId="{AAD24EDC-ECEA-4192-A749-D48B11A23B93}" destId="{CC097B81-B21D-41DE-BA1A-292640A534B9}" srcOrd="1" destOrd="0" presId="urn:microsoft.com/office/officeart/2009/3/layout/HorizontalOrganizationChart"/>
    <dgm:cxn modelId="{3C692810-40E6-4ABF-8F21-3140ADF5CD66}" type="presParOf" srcId="{AAD24EDC-ECEA-4192-A749-D48B11A23B93}" destId="{F45D2B04-FD54-4635-A6AB-E98B251B2088}" srcOrd="2" destOrd="0" presId="urn:microsoft.com/office/officeart/2009/3/layout/HorizontalOrganizationChart"/>
    <dgm:cxn modelId="{7B090F58-B5CB-47F3-AF67-C792531BB8A3}" type="presParOf" srcId="{777A3ACE-18BB-44E3-B25E-F9C5E5B27FE0}" destId="{A35D78D5-E1E2-487E-A89B-6FC853709152}" srcOrd="2" destOrd="0" presId="urn:microsoft.com/office/officeart/2009/3/layout/HorizontalOrganizationChart"/>
    <dgm:cxn modelId="{6C56E710-72C1-41D8-A16E-9A599C030667}" type="presParOf" srcId="{102AAC2E-DC28-47CE-ADB6-A2AB742C31A8}" destId="{3D374964-8B0E-4698-9451-F7F9B50DD63C}" srcOrd="2" destOrd="0" presId="urn:microsoft.com/office/officeart/2009/3/layout/HorizontalOrganizationChart"/>
  </dgm:cxnLst>
  <dgm:bg>
    <a:effectLst>
      <a:outerShdw blurRad="63500" sx="102000" sy="102000" algn="ctr" rotWithShape="0">
        <a:prstClr val="black">
          <a:alpha val="40000"/>
        </a:prstClr>
      </a:outerShdw>
    </a:effect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550A7B-7174-447F-BEC3-25888F4FED79}" type="doc">
      <dgm:prSet loTypeId="urn:microsoft.com/office/officeart/2005/8/layout/hProcess9" loCatId="process" qsTypeId="urn:microsoft.com/office/officeart/2005/8/quickstyle/simple5" qsCatId="simple" csTypeId="urn:microsoft.com/office/officeart/2005/8/colors/accent1_2" csCatId="accent1" phldr="1"/>
      <dgm:spPr/>
    </dgm:pt>
    <dgm:pt modelId="{DF62982A-C512-4F50-8BBD-287E0DF41CC5}">
      <dgm:prSet phldrT="[文本]" custT="1"/>
      <dgm:spPr>
        <a:solidFill>
          <a:srgbClr val="0D79CA"/>
        </a:solidFill>
        <a:effectLst/>
      </dgm:spPr>
      <dgm:t>
        <a:bodyPr/>
        <a:lstStyle/>
        <a:p>
          <a:pPr algn="ctr" rtl="0"/>
          <a:r>
            <a:rPr lang="en-US" sz="1800" b="1" i="0" u="none" baseline="0" dirty="0">
              <a:latin typeface="Times New Roman" pitchFamily="18" charset="0"/>
              <a:ea typeface="+mn-ea"/>
              <a:cs typeface="Times New Roman" pitchFamily="18" charset="0"/>
              <a:sym typeface="+mn-lt"/>
            </a:rPr>
            <a:t>Active products in the </a:t>
          </a:r>
          <a:r>
            <a:rPr lang="en-US" sz="1800" b="1" i="0" u="none" baseline="0" dirty="0" smtClean="0">
              <a:latin typeface="Times New Roman" pitchFamily="18" charset="0"/>
              <a:ea typeface="+mn-ea"/>
              <a:cs typeface="Times New Roman" pitchFamily="18" charset="0"/>
              <a:sym typeface="+mn-lt"/>
            </a:rPr>
            <a:t>SHFE</a:t>
          </a:r>
          <a:endParaRPr lang="en-US" altLang="zh-CN" sz="1800" b="1" dirty="0">
            <a:latin typeface="Times New Roman" pitchFamily="18" charset="0"/>
            <a:ea typeface="+mn-ea"/>
            <a:cs typeface="Times New Roman" pitchFamily="18" charset="0"/>
            <a:sym typeface="+mn-lt"/>
          </a:endParaRPr>
        </a:p>
        <a:p>
          <a:pPr algn="ctr" rtl="0"/>
          <a:r>
            <a:rPr lang="en-US" sz="1800" b="1" i="0" u="none" baseline="0" dirty="0">
              <a:latin typeface="Times New Roman" pitchFamily="18" charset="0"/>
              <a:ea typeface="+mn-ea"/>
              <a:cs typeface="Times New Roman" pitchFamily="18" charset="0"/>
              <a:sym typeface="+mn-lt"/>
            </a:rPr>
            <a:t>Nonferrous metals</a:t>
          </a:r>
        </a:p>
      </dgm:t>
    </dgm:pt>
    <dgm:pt modelId="{EDD11E63-2F32-4197-A10E-247C60D05CE2}" type="parTrans" cxnId="{6FDFDE9A-AE84-4581-A95C-C9A2AA5F8BF2}">
      <dgm:prSet/>
      <dgm:spPr/>
      <dgm:t>
        <a:bodyPr/>
        <a:lstStyle/>
        <a:p>
          <a:endParaRPr lang="en-US" altLang="en-US" sz="800"/>
        </a:p>
      </dgm:t>
    </dgm:pt>
    <dgm:pt modelId="{E4C0B408-BAF0-4911-A491-ACD471BED164}" type="sibTrans" cxnId="{6FDFDE9A-AE84-4581-A95C-C9A2AA5F8BF2}">
      <dgm:prSet/>
      <dgm:spPr/>
      <dgm:t>
        <a:bodyPr/>
        <a:lstStyle/>
        <a:p>
          <a:endParaRPr lang="en-US" altLang="en-US" sz="800"/>
        </a:p>
      </dgm:t>
    </dgm:pt>
    <dgm:pt modelId="{649A9AB6-D850-4E36-B612-6A713E9BBD46}">
      <dgm:prSet phldrT="[文本]" custT="1"/>
      <dgm:spPr>
        <a:solidFill>
          <a:srgbClr val="0D79CA"/>
        </a:solidFill>
        <a:effectLst/>
      </dgm:spPr>
      <dgm:t>
        <a:bodyPr/>
        <a:lstStyle/>
        <a:p>
          <a:pPr algn="ctr" rtl="0"/>
          <a:r>
            <a:rPr lang="en-US" sz="1800" b="1" i="0" u="none" baseline="0" dirty="0">
              <a:latin typeface="Times New Roman" pitchFamily="18" charset="0"/>
              <a:ea typeface="+mn-ea"/>
              <a:cs typeface="Times New Roman" pitchFamily="18" charset="0"/>
              <a:sym typeface="+mn-lt"/>
            </a:rPr>
            <a:t>All listed products in the </a:t>
          </a:r>
          <a:r>
            <a:rPr lang="en-US" sz="1800" b="1" i="0" u="none" baseline="0" dirty="0" smtClean="0">
              <a:latin typeface="Times New Roman" pitchFamily="18" charset="0"/>
              <a:ea typeface="+mn-ea"/>
              <a:cs typeface="Times New Roman" pitchFamily="18" charset="0"/>
              <a:sym typeface="+mn-lt"/>
            </a:rPr>
            <a:t>SHFE</a:t>
          </a:r>
          <a:endParaRPr lang="en-US" sz="1800" b="1" i="0" u="none" baseline="0" dirty="0">
            <a:latin typeface="Times New Roman" pitchFamily="18" charset="0"/>
            <a:ea typeface="+mn-ea"/>
            <a:cs typeface="Times New Roman" pitchFamily="18" charset="0"/>
            <a:sym typeface="+mn-lt"/>
          </a:endParaRPr>
        </a:p>
      </dgm:t>
    </dgm:pt>
    <dgm:pt modelId="{8DA47135-BB5B-48E6-886E-36A6688ADFD1}" type="parTrans" cxnId="{B0ABEF68-4FD6-40FB-8BDD-C623E2364207}">
      <dgm:prSet/>
      <dgm:spPr/>
      <dgm:t>
        <a:bodyPr/>
        <a:lstStyle/>
        <a:p>
          <a:endParaRPr lang="en-US" altLang="en-US" sz="800"/>
        </a:p>
      </dgm:t>
    </dgm:pt>
    <dgm:pt modelId="{6517677C-233F-428A-B8F9-A0315F92AEB0}" type="sibTrans" cxnId="{B0ABEF68-4FD6-40FB-8BDD-C623E2364207}">
      <dgm:prSet/>
      <dgm:spPr/>
      <dgm:t>
        <a:bodyPr/>
        <a:lstStyle/>
        <a:p>
          <a:endParaRPr lang="en-US" altLang="en-US" sz="800"/>
        </a:p>
      </dgm:t>
    </dgm:pt>
    <dgm:pt modelId="{05BF3DCD-CF92-42BB-B7FA-77B692681CB5}">
      <dgm:prSet phldrT="[文本]" custT="1"/>
      <dgm:spPr>
        <a:solidFill>
          <a:srgbClr val="0D79CA"/>
        </a:solidFill>
        <a:effectLst/>
      </dgm:spPr>
      <dgm:t>
        <a:bodyPr/>
        <a:lstStyle/>
        <a:p>
          <a:pPr algn="ctr" rtl="0"/>
          <a:r>
            <a:rPr lang="en-US" sz="1800" b="1" i="0" u="none" baseline="0" dirty="0">
              <a:latin typeface="Times New Roman" pitchFamily="18" charset="0"/>
              <a:ea typeface="+mn-ea"/>
              <a:cs typeface="Times New Roman" pitchFamily="18" charset="0"/>
              <a:sym typeface="+mn-lt"/>
            </a:rPr>
            <a:t>Upstream and downstream products of industry chain</a:t>
          </a:r>
          <a:endParaRPr lang="en-US" altLang="zh-CN" sz="1800" b="1" dirty="0">
            <a:latin typeface="Times New Roman" pitchFamily="18" charset="0"/>
            <a:ea typeface="+mn-ea"/>
            <a:cs typeface="Times New Roman" pitchFamily="18" charset="0"/>
            <a:sym typeface="+mn-lt"/>
          </a:endParaRPr>
        </a:p>
        <a:p>
          <a:pPr algn="ctr" rtl="0"/>
          <a:r>
            <a:rPr lang="en-US" sz="1800" b="1" i="0" u="none" baseline="0" dirty="0">
              <a:latin typeface="Times New Roman" pitchFamily="18" charset="0"/>
              <a:ea typeface="+mn-ea"/>
              <a:cs typeface="Times New Roman" pitchFamily="18" charset="0"/>
              <a:sym typeface="+mn-lt"/>
            </a:rPr>
            <a:t>Futures reserve products</a:t>
          </a:r>
        </a:p>
      </dgm:t>
    </dgm:pt>
    <dgm:pt modelId="{BAC2D1CD-E03E-4BF5-A6D0-68C1010C9B1C}" type="parTrans" cxnId="{FAD0F534-A5EA-4F25-B6D6-FBE3A6365BAE}">
      <dgm:prSet/>
      <dgm:spPr/>
      <dgm:t>
        <a:bodyPr/>
        <a:lstStyle/>
        <a:p>
          <a:endParaRPr lang="en-US" altLang="en-US" sz="800"/>
        </a:p>
      </dgm:t>
    </dgm:pt>
    <dgm:pt modelId="{C15FA1D1-16CA-45B8-9D6F-D556B06BE78F}" type="sibTrans" cxnId="{FAD0F534-A5EA-4F25-B6D6-FBE3A6365BAE}">
      <dgm:prSet/>
      <dgm:spPr/>
      <dgm:t>
        <a:bodyPr/>
        <a:lstStyle/>
        <a:p>
          <a:endParaRPr lang="en-US" altLang="en-US" sz="800"/>
        </a:p>
      </dgm:t>
    </dgm:pt>
    <dgm:pt modelId="{30B1CA54-05BF-4F6F-8A0E-2EF6F1B0FBAE}" type="pres">
      <dgm:prSet presAssocID="{B6550A7B-7174-447F-BEC3-25888F4FED79}" presName="CompostProcess" presStyleCnt="0">
        <dgm:presLayoutVars>
          <dgm:dir/>
          <dgm:resizeHandles val="exact"/>
        </dgm:presLayoutVars>
      </dgm:prSet>
      <dgm:spPr/>
    </dgm:pt>
    <dgm:pt modelId="{4E0E34D6-0DA6-49E0-81B4-D7BEBD8BE47D}" type="pres">
      <dgm:prSet presAssocID="{B6550A7B-7174-447F-BEC3-25888F4FED79}" presName="arrow" presStyleLbl="bgShp" presStyleIdx="0" presStyleCnt="1"/>
      <dgm:spPr>
        <a:solidFill>
          <a:srgbClr val="F2D39A"/>
        </a:solidFill>
      </dgm:spPr>
    </dgm:pt>
    <dgm:pt modelId="{D999A2E1-72D8-4554-A5BC-991F02450548}" type="pres">
      <dgm:prSet presAssocID="{B6550A7B-7174-447F-BEC3-25888F4FED79}" presName="linearProcess" presStyleCnt="0"/>
      <dgm:spPr/>
    </dgm:pt>
    <dgm:pt modelId="{60C6ECD9-5115-4417-85A9-B8EB98C02B54}" type="pres">
      <dgm:prSet presAssocID="{DF62982A-C512-4F50-8BBD-287E0DF41CC5}" presName="textNode" presStyleLbl="node1" presStyleIdx="0" presStyleCnt="3">
        <dgm:presLayoutVars>
          <dgm:bulletEnabled val="1"/>
        </dgm:presLayoutVars>
      </dgm:prSet>
      <dgm:spPr/>
      <dgm:t>
        <a:bodyPr/>
        <a:lstStyle/>
        <a:p>
          <a:endParaRPr lang="en-US" altLang="en-US"/>
        </a:p>
      </dgm:t>
    </dgm:pt>
    <dgm:pt modelId="{3442DE91-F83F-4584-A1B7-0DD370EBF780}" type="pres">
      <dgm:prSet presAssocID="{E4C0B408-BAF0-4911-A491-ACD471BED164}" presName="sibTrans" presStyleCnt="0"/>
      <dgm:spPr/>
    </dgm:pt>
    <dgm:pt modelId="{5A8D53F0-9D76-4251-BDE0-182969A73EC0}" type="pres">
      <dgm:prSet presAssocID="{649A9AB6-D850-4E36-B612-6A713E9BBD46}" presName="textNode" presStyleLbl="node1" presStyleIdx="1" presStyleCnt="3">
        <dgm:presLayoutVars>
          <dgm:bulletEnabled val="1"/>
        </dgm:presLayoutVars>
      </dgm:prSet>
      <dgm:spPr/>
      <dgm:t>
        <a:bodyPr/>
        <a:lstStyle/>
        <a:p>
          <a:endParaRPr lang="en-US" altLang="en-US"/>
        </a:p>
      </dgm:t>
    </dgm:pt>
    <dgm:pt modelId="{14CE06D0-3DC3-45C8-AF15-8955FA3438D8}" type="pres">
      <dgm:prSet presAssocID="{6517677C-233F-428A-B8F9-A0315F92AEB0}" presName="sibTrans" presStyleCnt="0"/>
      <dgm:spPr/>
    </dgm:pt>
    <dgm:pt modelId="{CA14DF93-73BF-4C2D-85B5-7C9DCCDAC69E}" type="pres">
      <dgm:prSet presAssocID="{05BF3DCD-CF92-42BB-B7FA-77B692681CB5}" presName="textNode" presStyleLbl="node1" presStyleIdx="2" presStyleCnt="3">
        <dgm:presLayoutVars>
          <dgm:bulletEnabled val="1"/>
        </dgm:presLayoutVars>
      </dgm:prSet>
      <dgm:spPr/>
      <dgm:t>
        <a:bodyPr/>
        <a:lstStyle/>
        <a:p>
          <a:endParaRPr lang="en-US" altLang="en-US"/>
        </a:p>
      </dgm:t>
    </dgm:pt>
  </dgm:ptLst>
  <dgm:cxnLst>
    <dgm:cxn modelId="{FAD0F534-A5EA-4F25-B6D6-FBE3A6365BAE}" srcId="{B6550A7B-7174-447F-BEC3-25888F4FED79}" destId="{05BF3DCD-CF92-42BB-B7FA-77B692681CB5}" srcOrd="2" destOrd="0" parTransId="{BAC2D1CD-E03E-4BF5-A6D0-68C1010C9B1C}" sibTransId="{C15FA1D1-16CA-45B8-9D6F-D556B06BE78F}"/>
    <dgm:cxn modelId="{B0ABEF68-4FD6-40FB-8BDD-C623E2364207}" srcId="{B6550A7B-7174-447F-BEC3-25888F4FED79}" destId="{649A9AB6-D850-4E36-B612-6A713E9BBD46}" srcOrd="1" destOrd="0" parTransId="{8DA47135-BB5B-48E6-886E-36A6688ADFD1}" sibTransId="{6517677C-233F-428A-B8F9-A0315F92AEB0}"/>
    <dgm:cxn modelId="{6FDFDE9A-AE84-4581-A95C-C9A2AA5F8BF2}" srcId="{B6550A7B-7174-447F-BEC3-25888F4FED79}" destId="{DF62982A-C512-4F50-8BBD-287E0DF41CC5}" srcOrd="0" destOrd="0" parTransId="{EDD11E63-2F32-4197-A10E-247C60D05CE2}" sibTransId="{E4C0B408-BAF0-4911-A491-ACD471BED164}"/>
    <dgm:cxn modelId="{F1E325CB-CEE9-4BE8-B0EA-36C250BAE84F}" type="presOf" srcId="{B6550A7B-7174-447F-BEC3-25888F4FED79}" destId="{30B1CA54-05BF-4F6F-8A0E-2EF6F1B0FBAE}" srcOrd="0" destOrd="0" presId="urn:microsoft.com/office/officeart/2005/8/layout/hProcess9"/>
    <dgm:cxn modelId="{764F4255-3A71-4EDC-8445-81153A55E889}" type="presOf" srcId="{05BF3DCD-CF92-42BB-B7FA-77B692681CB5}" destId="{CA14DF93-73BF-4C2D-85B5-7C9DCCDAC69E}" srcOrd="0" destOrd="0" presId="urn:microsoft.com/office/officeart/2005/8/layout/hProcess9"/>
    <dgm:cxn modelId="{1C8CFE2D-6B7B-4BED-A219-4F50F5B78A45}" type="presOf" srcId="{DF62982A-C512-4F50-8BBD-287E0DF41CC5}" destId="{60C6ECD9-5115-4417-85A9-B8EB98C02B54}" srcOrd="0" destOrd="0" presId="urn:microsoft.com/office/officeart/2005/8/layout/hProcess9"/>
    <dgm:cxn modelId="{DF858AE9-417A-41F4-BFC8-6A61BFB1B27E}" type="presOf" srcId="{649A9AB6-D850-4E36-B612-6A713E9BBD46}" destId="{5A8D53F0-9D76-4251-BDE0-182969A73EC0}" srcOrd="0" destOrd="0" presId="urn:microsoft.com/office/officeart/2005/8/layout/hProcess9"/>
    <dgm:cxn modelId="{284C8251-14AE-4836-8F25-7478C31A1B3F}" type="presParOf" srcId="{30B1CA54-05BF-4F6F-8A0E-2EF6F1B0FBAE}" destId="{4E0E34D6-0DA6-49E0-81B4-D7BEBD8BE47D}" srcOrd="0" destOrd="0" presId="urn:microsoft.com/office/officeart/2005/8/layout/hProcess9"/>
    <dgm:cxn modelId="{145F631F-B542-4BB2-8A76-F23DBC57A46F}" type="presParOf" srcId="{30B1CA54-05BF-4F6F-8A0E-2EF6F1B0FBAE}" destId="{D999A2E1-72D8-4554-A5BC-991F02450548}" srcOrd="1" destOrd="0" presId="urn:microsoft.com/office/officeart/2005/8/layout/hProcess9"/>
    <dgm:cxn modelId="{E43D4791-FCCA-48D2-9A9B-A35BB1699958}" type="presParOf" srcId="{D999A2E1-72D8-4554-A5BC-991F02450548}" destId="{60C6ECD9-5115-4417-85A9-B8EB98C02B54}" srcOrd="0" destOrd="0" presId="urn:microsoft.com/office/officeart/2005/8/layout/hProcess9"/>
    <dgm:cxn modelId="{E3693D59-4EF9-461B-82E8-95FC032E3B33}" type="presParOf" srcId="{D999A2E1-72D8-4554-A5BC-991F02450548}" destId="{3442DE91-F83F-4584-A1B7-0DD370EBF780}" srcOrd="1" destOrd="0" presId="urn:microsoft.com/office/officeart/2005/8/layout/hProcess9"/>
    <dgm:cxn modelId="{ECBE9A02-9533-495E-96AA-DB5D6FFE5002}" type="presParOf" srcId="{D999A2E1-72D8-4554-A5BC-991F02450548}" destId="{5A8D53F0-9D76-4251-BDE0-182969A73EC0}" srcOrd="2" destOrd="0" presId="urn:microsoft.com/office/officeart/2005/8/layout/hProcess9"/>
    <dgm:cxn modelId="{462C6DFA-2B8C-479B-9775-846EFB55BF0E}" type="presParOf" srcId="{D999A2E1-72D8-4554-A5BC-991F02450548}" destId="{14CE06D0-3DC3-45C8-AF15-8955FA3438D8}" srcOrd="3" destOrd="0" presId="urn:microsoft.com/office/officeart/2005/8/layout/hProcess9"/>
    <dgm:cxn modelId="{E6566E25-726D-4DE9-8091-2BA1CB491B59}" type="presParOf" srcId="{D999A2E1-72D8-4554-A5BC-991F02450548}" destId="{CA14DF93-73BF-4C2D-85B5-7C9DCCDAC69E}" srcOrd="4"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1619BA-8CA7-42A7-9B86-D0884D5E3E50}" type="doc">
      <dgm:prSet loTypeId="urn:microsoft.com/office/officeart/2005/8/layout/orgChart1" loCatId="hierarchy" qsTypeId="urn:microsoft.com/office/officeart/2005/8/quickstyle/simple1" qsCatId="simple" csTypeId="urn:microsoft.com/office/officeart/2005/8/colors/accent1_3" csCatId="accent1" phldr="1"/>
      <dgm:spPr/>
      <dgm:t>
        <a:bodyPr/>
        <a:lstStyle/>
        <a:p>
          <a:endParaRPr lang="en-US" altLang="en-US"/>
        </a:p>
      </dgm:t>
    </dgm:pt>
    <dgm:pt modelId="{CB6FF42E-D7EB-49AC-BFCE-CB2F6DF267AC}">
      <dgm:prSet phldrT="[文本]" custT="1"/>
      <dgm:spPr>
        <a:solidFill>
          <a:srgbClr val="0D79CA"/>
        </a:solidFill>
      </dgm:spPr>
      <dgm:t>
        <a:bodyPr/>
        <a:lstStyle/>
        <a:p>
          <a:pPr algn="ctr" rtl="0"/>
          <a:r>
            <a:rPr lang="en-US" sz="1800" b="1" i="0" u="none" baseline="0" dirty="0">
              <a:latin typeface="Times New Roman" pitchFamily="18" charset="0"/>
              <a:cs typeface="Times New Roman" pitchFamily="18" charset="0"/>
            </a:rPr>
            <a:t>Clearing form</a:t>
          </a:r>
        </a:p>
      </dgm:t>
    </dgm:pt>
    <dgm:pt modelId="{BD00D84A-C70C-48FE-947A-821074607C80}" type="parTrans" cxnId="{FAA8EBDB-B8A7-4741-88CB-87B5E25A420A}">
      <dgm:prSet/>
      <dgm:spPr/>
      <dgm:t>
        <a:bodyPr/>
        <a:lstStyle/>
        <a:p>
          <a:endParaRPr lang="en-US" altLang="en-US" sz="1100"/>
        </a:p>
      </dgm:t>
    </dgm:pt>
    <dgm:pt modelId="{A2DADC67-DFA3-4E69-8CD6-10C9EE0518BA}" type="sibTrans" cxnId="{FAA8EBDB-B8A7-4741-88CB-87B5E25A420A}">
      <dgm:prSet/>
      <dgm:spPr/>
      <dgm:t>
        <a:bodyPr/>
        <a:lstStyle/>
        <a:p>
          <a:endParaRPr lang="en-US" altLang="en-US" sz="1100"/>
        </a:p>
      </dgm:t>
    </dgm:pt>
    <dgm:pt modelId="{D2BE299D-116B-4C26-8A33-40D0FC17C75B}">
      <dgm:prSet phldrT="[文本]" custT="1"/>
      <dgm:spPr>
        <a:solidFill>
          <a:srgbClr val="0D79CA"/>
        </a:solidFill>
      </dgm:spPr>
      <dgm:t>
        <a:bodyPr/>
        <a:lstStyle/>
        <a:p>
          <a:pPr algn="ctr" rtl="0">
            <a:lnSpc>
              <a:spcPct val="100000"/>
            </a:lnSpc>
          </a:pPr>
          <a:r>
            <a:rPr lang="en-US" sz="1600" b="1" i="0" u="none" baseline="0" dirty="0">
              <a:latin typeface="Times New Roman" pitchFamily="18" charset="0"/>
              <a:cs typeface="Times New Roman" pitchFamily="18" charset="0"/>
            </a:rPr>
            <a:t>Immediate clearing</a:t>
          </a:r>
          <a:endParaRPr lang="en-US" altLang="zh-CN" sz="1600" b="1" dirty="0">
            <a:latin typeface="Times New Roman" pitchFamily="18" charset="0"/>
            <a:cs typeface="Times New Roman" pitchFamily="18" charset="0"/>
          </a:endParaRPr>
        </a:p>
        <a:p>
          <a:pPr algn="ctr" rtl="0">
            <a:lnSpc>
              <a:spcPct val="100000"/>
            </a:lnSpc>
          </a:pPr>
          <a:r>
            <a:rPr lang="en-US" sz="1200" b="0" i="0" u="none" baseline="0" dirty="0">
              <a:latin typeface="Times New Roman" pitchFamily="18" charset="0"/>
              <a:cs typeface="Times New Roman" pitchFamily="18" charset="0"/>
            </a:rPr>
            <a:t>(The goods are delivered and the bill is cleared in the trading time)</a:t>
          </a:r>
        </a:p>
      </dgm:t>
    </dgm:pt>
    <dgm:pt modelId="{1541B56E-9B06-4171-BAC4-9AB716F1BDEA}" type="parTrans" cxnId="{134F8AE2-C6BB-4183-8991-F2D4CE0596F4}">
      <dgm:prSet/>
      <dgm:spPr/>
      <dgm:t>
        <a:bodyPr/>
        <a:lstStyle/>
        <a:p>
          <a:endParaRPr lang="en-US" altLang="en-US" sz="1100" dirty="0">
            <a:latin typeface="Times New Roman" pitchFamily="18" charset="0"/>
            <a:cs typeface="Times New Roman" pitchFamily="18" charset="0"/>
          </a:endParaRPr>
        </a:p>
      </dgm:t>
    </dgm:pt>
    <dgm:pt modelId="{8A253A03-906B-4C08-8DB9-7CFF9ABC0DDE}" type="sibTrans" cxnId="{134F8AE2-C6BB-4183-8991-F2D4CE0596F4}">
      <dgm:prSet/>
      <dgm:spPr/>
      <dgm:t>
        <a:bodyPr/>
        <a:lstStyle/>
        <a:p>
          <a:endParaRPr lang="en-US" altLang="en-US" sz="1100"/>
        </a:p>
      </dgm:t>
    </dgm:pt>
    <dgm:pt modelId="{8CDB5D45-DA0C-44C6-B426-78644A776FB9}">
      <dgm:prSet phldrT="[文本]" custT="1"/>
      <dgm:spPr>
        <a:solidFill>
          <a:srgbClr val="0D79CA"/>
        </a:solidFill>
      </dgm:spPr>
      <dgm:t>
        <a:bodyPr/>
        <a:lstStyle/>
        <a:p>
          <a:pPr marL="0" lvl="0" indent="0" algn="ctr" defTabSz="711200" rtl="0">
            <a:lnSpc>
              <a:spcPct val="100000"/>
            </a:lnSpc>
            <a:spcBef>
              <a:spcPct val="0"/>
            </a:spcBef>
            <a:spcAft>
              <a:spcPct val="35000"/>
            </a:spcAft>
            <a:buNone/>
          </a:pPr>
          <a:r>
            <a:rPr lang="en-US" sz="1600" b="1" i="0" u="none" kern="1200" baseline="0" dirty="0">
              <a:solidFill>
                <a:prstClr val="white"/>
              </a:solidFill>
              <a:latin typeface="Times New Roman" pitchFamily="18" charset="0"/>
              <a:ea typeface="微软雅黑"/>
              <a:cs typeface="Times New Roman" pitchFamily="18" charset="0"/>
            </a:rPr>
            <a:t>Day-end clearing</a:t>
          </a:r>
          <a:endParaRPr lang="en-US" altLang="zh-CN" sz="1600" b="1" kern="1200" dirty="0">
            <a:solidFill>
              <a:prstClr val="white"/>
            </a:solidFill>
            <a:latin typeface="Times New Roman" pitchFamily="18" charset="0"/>
            <a:ea typeface="微软雅黑"/>
            <a:cs typeface="Times New Roman" pitchFamily="18" charset="0"/>
          </a:endParaRPr>
        </a:p>
        <a:p>
          <a:pPr marL="0" lvl="0" algn="ctr" defTabSz="711200" rtl="0">
            <a:lnSpc>
              <a:spcPct val="90000"/>
            </a:lnSpc>
            <a:spcBef>
              <a:spcPct val="0"/>
            </a:spcBef>
            <a:spcAft>
              <a:spcPct val="35000"/>
            </a:spcAft>
            <a:buNone/>
          </a:pPr>
          <a:r>
            <a:rPr lang="en-US" sz="1200" b="0" i="0" u="none" kern="1200" baseline="0" dirty="0" smtClean="0">
              <a:latin typeface="Times New Roman" pitchFamily="18" charset="0"/>
              <a:cs typeface="Times New Roman" pitchFamily="18" charset="0"/>
            </a:rPr>
            <a:t>(Handling </a:t>
          </a:r>
          <a:r>
            <a:rPr lang="en-US" sz="1200" b="0" i="0" u="none" kern="1200" baseline="0" dirty="0">
              <a:latin typeface="Times New Roman" pitchFamily="18" charset="0"/>
              <a:cs typeface="Times New Roman" pitchFamily="18" charset="0"/>
            </a:rPr>
            <a:t>in a unified manner in 1h after day-end)</a:t>
          </a:r>
        </a:p>
      </dgm:t>
    </dgm:pt>
    <dgm:pt modelId="{551713E2-44F9-4B93-A782-A3014EED7455}" type="parTrans" cxnId="{E3F888CA-B34F-4487-9620-6D265865307E}">
      <dgm:prSet/>
      <dgm:spPr/>
      <dgm:t>
        <a:bodyPr/>
        <a:lstStyle/>
        <a:p>
          <a:endParaRPr lang="en-US" altLang="en-US" sz="1100" dirty="0">
            <a:latin typeface="Times New Roman" pitchFamily="18" charset="0"/>
            <a:cs typeface="Times New Roman" pitchFamily="18" charset="0"/>
          </a:endParaRPr>
        </a:p>
      </dgm:t>
    </dgm:pt>
    <dgm:pt modelId="{7E622DA8-CE4A-4ADD-9655-A16EE5534500}" type="sibTrans" cxnId="{E3F888CA-B34F-4487-9620-6D265865307E}">
      <dgm:prSet/>
      <dgm:spPr/>
      <dgm:t>
        <a:bodyPr/>
        <a:lstStyle/>
        <a:p>
          <a:endParaRPr lang="en-US" altLang="en-US" sz="1100"/>
        </a:p>
      </dgm:t>
    </dgm:pt>
    <dgm:pt modelId="{3D60A86D-E1EC-4000-8842-5DB2963EAD3E}" type="pres">
      <dgm:prSet presAssocID="{701619BA-8CA7-42A7-9B86-D0884D5E3E50}" presName="hierChild1" presStyleCnt="0">
        <dgm:presLayoutVars>
          <dgm:orgChart val="1"/>
          <dgm:chPref val="1"/>
          <dgm:dir/>
          <dgm:animOne val="branch"/>
          <dgm:animLvl val="lvl"/>
          <dgm:resizeHandles/>
        </dgm:presLayoutVars>
      </dgm:prSet>
      <dgm:spPr/>
      <dgm:t>
        <a:bodyPr/>
        <a:lstStyle/>
        <a:p>
          <a:endParaRPr lang="en-US" altLang="en-US"/>
        </a:p>
      </dgm:t>
    </dgm:pt>
    <dgm:pt modelId="{F0FC02E2-E9B3-463F-825B-70CC39712D1F}" type="pres">
      <dgm:prSet presAssocID="{CB6FF42E-D7EB-49AC-BFCE-CB2F6DF267AC}" presName="hierRoot1" presStyleCnt="0">
        <dgm:presLayoutVars>
          <dgm:hierBranch val="init"/>
        </dgm:presLayoutVars>
      </dgm:prSet>
      <dgm:spPr/>
    </dgm:pt>
    <dgm:pt modelId="{35757ED1-B9CE-42DA-B6BE-2A5C60A6F7C2}" type="pres">
      <dgm:prSet presAssocID="{CB6FF42E-D7EB-49AC-BFCE-CB2F6DF267AC}" presName="rootComposite1" presStyleCnt="0"/>
      <dgm:spPr/>
    </dgm:pt>
    <dgm:pt modelId="{FEF95CBF-F440-4403-A7A5-96446FBC41D3}" type="pres">
      <dgm:prSet presAssocID="{CB6FF42E-D7EB-49AC-BFCE-CB2F6DF267AC}" presName="rootText1" presStyleLbl="node0" presStyleIdx="0" presStyleCnt="1">
        <dgm:presLayoutVars>
          <dgm:chPref val="3"/>
        </dgm:presLayoutVars>
      </dgm:prSet>
      <dgm:spPr/>
      <dgm:t>
        <a:bodyPr/>
        <a:lstStyle/>
        <a:p>
          <a:endParaRPr lang="en-US" altLang="en-US"/>
        </a:p>
      </dgm:t>
    </dgm:pt>
    <dgm:pt modelId="{33A9F1C9-3D76-4C40-89B5-3592B732EED3}" type="pres">
      <dgm:prSet presAssocID="{CB6FF42E-D7EB-49AC-BFCE-CB2F6DF267AC}" presName="rootConnector1" presStyleLbl="node1" presStyleIdx="0" presStyleCnt="0"/>
      <dgm:spPr/>
      <dgm:t>
        <a:bodyPr/>
        <a:lstStyle/>
        <a:p>
          <a:endParaRPr lang="en-US" altLang="en-US"/>
        </a:p>
      </dgm:t>
    </dgm:pt>
    <dgm:pt modelId="{E8D8A26D-E95D-4426-8EA7-44077325B874}" type="pres">
      <dgm:prSet presAssocID="{CB6FF42E-D7EB-49AC-BFCE-CB2F6DF267AC}" presName="hierChild2" presStyleCnt="0"/>
      <dgm:spPr/>
    </dgm:pt>
    <dgm:pt modelId="{8D11EAD8-AD91-4DC9-91F5-418ECAE52263}" type="pres">
      <dgm:prSet presAssocID="{1541B56E-9B06-4171-BAC4-9AB716F1BDEA}" presName="Name37" presStyleLbl="parChTrans1D2" presStyleIdx="0" presStyleCnt="2"/>
      <dgm:spPr/>
      <dgm:t>
        <a:bodyPr/>
        <a:lstStyle/>
        <a:p>
          <a:endParaRPr lang="en-US" altLang="en-US"/>
        </a:p>
      </dgm:t>
    </dgm:pt>
    <dgm:pt modelId="{1282B960-0025-4077-B811-92BE04CC5194}" type="pres">
      <dgm:prSet presAssocID="{D2BE299D-116B-4C26-8A33-40D0FC17C75B}" presName="hierRoot2" presStyleCnt="0">
        <dgm:presLayoutVars>
          <dgm:hierBranch val="init"/>
        </dgm:presLayoutVars>
      </dgm:prSet>
      <dgm:spPr/>
    </dgm:pt>
    <dgm:pt modelId="{0378E84A-9017-4518-B65C-40203632C03A}" type="pres">
      <dgm:prSet presAssocID="{D2BE299D-116B-4C26-8A33-40D0FC17C75B}" presName="rootComposite" presStyleCnt="0"/>
      <dgm:spPr/>
    </dgm:pt>
    <dgm:pt modelId="{9971EAE8-FC29-4EB0-BBD5-38F2AA94744B}" type="pres">
      <dgm:prSet presAssocID="{D2BE299D-116B-4C26-8A33-40D0FC17C75B}" presName="rootText" presStyleLbl="node2" presStyleIdx="0" presStyleCnt="2">
        <dgm:presLayoutVars>
          <dgm:chPref val="3"/>
        </dgm:presLayoutVars>
      </dgm:prSet>
      <dgm:spPr/>
      <dgm:t>
        <a:bodyPr/>
        <a:lstStyle/>
        <a:p>
          <a:endParaRPr lang="en-US" altLang="en-US"/>
        </a:p>
      </dgm:t>
    </dgm:pt>
    <dgm:pt modelId="{192CC6BE-DC9F-4A69-8E18-AF2041CC2520}" type="pres">
      <dgm:prSet presAssocID="{D2BE299D-116B-4C26-8A33-40D0FC17C75B}" presName="rootConnector" presStyleLbl="node2" presStyleIdx="0" presStyleCnt="2"/>
      <dgm:spPr/>
      <dgm:t>
        <a:bodyPr/>
        <a:lstStyle/>
        <a:p>
          <a:endParaRPr lang="en-US" altLang="en-US"/>
        </a:p>
      </dgm:t>
    </dgm:pt>
    <dgm:pt modelId="{CB8B4B6C-E060-4B9C-8E83-D1DE6D7F3914}" type="pres">
      <dgm:prSet presAssocID="{D2BE299D-116B-4C26-8A33-40D0FC17C75B}" presName="hierChild4" presStyleCnt="0"/>
      <dgm:spPr/>
    </dgm:pt>
    <dgm:pt modelId="{46186A4A-1DA5-4929-8CCB-F362C7578B9D}" type="pres">
      <dgm:prSet presAssocID="{D2BE299D-116B-4C26-8A33-40D0FC17C75B}" presName="hierChild5" presStyleCnt="0"/>
      <dgm:spPr/>
    </dgm:pt>
    <dgm:pt modelId="{B5236F22-CA86-4FB2-9E21-A8677A0DA81F}" type="pres">
      <dgm:prSet presAssocID="{551713E2-44F9-4B93-A782-A3014EED7455}" presName="Name37" presStyleLbl="parChTrans1D2" presStyleIdx="1" presStyleCnt="2"/>
      <dgm:spPr/>
      <dgm:t>
        <a:bodyPr/>
        <a:lstStyle/>
        <a:p>
          <a:endParaRPr lang="en-US" altLang="en-US"/>
        </a:p>
      </dgm:t>
    </dgm:pt>
    <dgm:pt modelId="{24D87D93-5C79-4B39-B30D-76185E3E9FEC}" type="pres">
      <dgm:prSet presAssocID="{8CDB5D45-DA0C-44C6-B426-78644A776FB9}" presName="hierRoot2" presStyleCnt="0">
        <dgm:presLayoutVars>
          <dgm:hierBranch val="init"/>
        </dgm:presLayoutVars>
      </dgm:prSet>
      <dgm:spPr/>
    </dgm:pt>
    <dgm:pt modelId="{A5810FA8-2DE9-4964-A375-2D98D5583C86}" type="pres">
      <dgm:prSet presAssocID="{8CDB5D45-DA0C-44C6-B426-78644A776FB9}" presName="rootComposite" presStyleCnt="0"/>
      <dgm:spPr/>
    </dgm:pt>
    <dgm:pt modelId="{2C5010D7-BC95-4538-AF77-D8EDC93539B1}" type="pres">
      <dgm:prSet presAssocID="{8CDB5D45-DA0C-44C6-B426-78644A776FB9}" presName="rootText" presStyleLbl="node2" presStyleIdx="1" presStyleCnt="2">
        <dgm:presLayoutVars>
          <dgm:chPref val="3"/>
        </dgm:presLayoutVars>
      </dgm:prSet>
      <dgm:spPr/>
      <dgm:t>
        <a:bodyPr/>
        <a:lstStyle/>
        <a:p>
          <a:endParaRPr lang="en-US" altLang="en-US"/>
        </a:p>
      </dgm:t>
    </dgm:pt>
    <dgm:pt modelId="{F2E5DCE8-54B2-4524-B6D0-55B7C9CEF889}" type="pres">
      <dgm:prSet presAssocID="{8CDB5D45-DA0C-44C6-B426-78644A776FB9}" presName="rootConnector" presStyleLbl="node2" presStyleIdx="1" presStyleCnt="2"/>
      <dgm:spPr/>
      <dgm:t>
        <a:bodyPr/>
        <a:lstStyle/>
        <a:p>
          <a:endParaRPr lang="en-US" altLang="en-US"/>
        </a:p>
      </dgm:t>
    </dgm:pt>
    <dgm:pt modelId="{64BBCC45-1B2A-44F4-B179-78DCAE06347C}" type="pres">
      <dgm:prSet presAssocID="{8CDB5D45-DA0C-44C6-B426-78644A776FB9}" presName="hierChild4" presStyleCnt="0"/>
      <dgm:spPr/>
    </dgm:pt>
    <dgm:pt modelId="{D49FC659-9CBE-414D-B220-7DA86E2356F7}" type="pres">
      <dgm:prSet presAssocID="{8CDB5D45-DA0C-44C6-B426-78644A776FB9}" presName="hierChild5" presStyleCnt="0"/>
      <dgm:spPr/>
    </dgm:pt>
    <dgm:pt modelId="{791E999F-C9D2-4CDD-B9EE-2BEEB06AB169}" type="pres">
      <dgm:prSet presAssocID="{CB6FF42E-D7EB-49AC-BFCE-CB2F6DF267AC}" presName="hierChild3" presStyleCnt="0"/>
      <dgm:spPr/>
    </dgm:pt>
  </dgm:ptLst>
  <dgm:cxnLst>
    <dgm:cxn modelId="{8B0F6380-7965-469D-AD16-CD3D11F69471}" type="presOf" srcId="{CB6FF42E-D7EB-49AC-BFCE-CB2F6DF267AC}" destId="{33A9F1C9-3D76-4C40-89B5-3592B732EED3}" srcOrd="1" destOrd="0" presId="urn:microsoft.com/office/officeart/2005/8/layout/orgChart1"/>
    <dgm:cxn modelId="{B7E3EAA3-F4A3-4175-9EDC-891FAAC67345}" type="presOf" srcId="{CB6FF42E-D7EB-49AC-BFCE-CB2F6DF267AC}" destId="{FEF95CBF-F440-4403-A7A5-96446FBC41D3}" srcOrd="0" destOrd="0" presId="urn:microsoft.com/office/officeart/2005/8/layout/orgChart1"/>
    <dgm:cxn modelId="{134F8AE2-C6BB-4183-8991-F2D4CE0596F4}" srcId="{CB6FF42E-D7EB-49AC-BFCE-CB2F6DF267AC}" destId="{D2BE299D-116B-4C26-8A33-40D0FC17C75B}" srcOrd="0" destOrd="0" parTransId="{1541B56E-9B06-4171-BAC4-9AB716F1BDEA}" sibTransId="{8A253A03-906B-4C08-8DB9-7CFF9ABC0DDE}"/>
    <dgm:cxn modelId="{E3F888CA-B34F-4487-9620-6D265865307E}" srcId="{CB6FF42E-D7EB-49AC-BFCE-CB2F6DF267AC}" destId="{8CDB5D45-DA0C-44C6-B426-78644A776FB9}" srcOrd="1" destOrd="0" parTransId="{551713E2-44F9-4B93-A782-A3014EED7455}" sibTransId="{7E622DA8-CE4A-4ADD-9655-A16EE5534500}"/>
    <dgm:cxn modelId="{7308DF72-D3E4-4A46-B09F-E27C65466187}" type="presOf" srcId="{D2BE299D-116B-4C26-8A33-40D0FC17C75B}" destId="{9971EAE8-FC29-4EB0-BBD5-38F2AA94744B}" srcOrd="0" destOrd="0" presId="urn:microsoft.com/office/officeart/2005/8/layout/orgChart1"/>
    <dgm:cxn modelId="{8BA89E59-2A44-41D0-994D-7F2098E37B3B}" type="presOf" srcId="{8CDB5D45-DA0C-44C6-B426-78644A776FB9}" destId="{F2E5DCE8-54B2-4524-B6D0-55B7C9CEF889}" srcOrd="1" destOrd="0" presId="urn:microsoft.com/office/officeart/2005/8/layout/orgChart1"/>
    <dgm:cxn modelId="{86436377-B673-4F46-9CF4-8ECAAF07644F}" type="presOf" srcId="{D2BE299D-116B-4C26-8A33-40D0FC17C75B}" destId="{192CC6BE-DC9F-4A69-8E18-AF2041CC2520}" srcOrd="1" destOrd="0" presId="urn:microsoft.com/office/officeart/2005/8/layout/orgChart1"/>
    <dgm:cxn modelId="{CAFBF29B-C2C6-4498-B151-28AB955FA4E2}" type="presOf" srcId="{551713E2-44F9-4B93-A782-A3014EED7455}" destId="{B5236F22-CA86-4FB2-9E21-A8677A0DA81F}" srcOrd="0" destOrd="0" presId="urn:microsoft.com/office/officeart/2005/8/layout/orgChart1"/>
    <dgm:cxn modelId="{8954F215-63CE-46E9-AA4D-10A3991D80C2}" type="presOf" srcId="{1541B56E-9B06-4171-BAC4-9AB716F1BDEA}" destId="{8D11EAD8-AD91-4DC9-91F5-418ECAE52263}" srcOrd="0" destOrd="0" presId="urn:microsoft.com/office/officeart/2005/8/layout/orgChart1"/>
    <dgm:cxn modelId="{1BBCB3AB-6D34-42AA-AE8E-D853D4B3E5AB}" type="presOf" srcId="{8CDB5D45-DA0C-44C6-B426-78644A776FB9}" destId="{2C5010D7-BC95-4538-AF77-D8EDC93539B1}" srcOrd="0" destOrd="0" presId="urn:microsoft.com/office/officeart/2005/8/layout/orgChart1"/>
    <dgm:cxn modelId="{42190DCD-D025-42A7-8913-0568E3AE840F}" type="presOf" srcId="{701619BA-8CA7-42A7-9B86-D0884D5E3E50}" destId="{3D60A86D-E1EC-4000-8842-5DB2963EAD3E}" srcOrd="0" destOrd="0" presId="urn:microsoft.com/office/officeart/2005/8/layout/orgChart1"/>
    <dgm:cxn modelId="{FAA8EBDB-B8A7-4741-88CB-87B5E25A420A}" srcId="{701619BA-8CA7-42A7-9B86-D0884D5E3E50}" destId="{CB6FF42E-D7EB-49AC-BFCE-CB2F6DF267AC}" srcOrd="0" destOrd="0" parTransId="{BD00D84A-C70C-48FE-947A-821074607C80}" sibTransId="{A2DADC67-DFA3-4E69-8CD6-10C9EE0518BA}"/>
    <dgm:cxn modelId="{7D560349-B1E1-45EB-8A73-C0185CD47F7C}" type="presParOf" srcId="{3D60A86D-E1EC-4000-8842-5DB2963EAD3E}" destId="{F0FC02E2-E9B3-463F-825B-70CC39712D1F}" srcOrd="0" destOrd="0" presId="urn:microsoft.com/office/officeart/2005/8/layout/orgChart1"/>
    <dgm:cxn modelId="{A480CA66-DD74-47F1-BD41-D30077A7F67C}" type="presParOf" srcId="{F0FC02E2-E9B3-463F-825B-70CC39712D1F}" destId="{35757ED1-B9CE-42DA-B6BE-2A5C60A6F7C2}" srcOrd="0" destOrd="0" presId="urn:microsoft.com/office/officeart/2005/8/layout/orgChart1"/>
    <dgm:cxn modelId="{B49C69C7-E85B-46D8-8E70-16464072106D}" type="presParOf" srcId="{35757ED1-B9CE-42DA-B6BE-2A5C60A6F7C2}" destId="{FEF95CBF-F440-4403-A7A5-96446FBC41D3}" srcOrd="0" destOrd="0" presId="urn:microsoft.com/office/officeart/2005/8/layout/orgChart1"/>
    <dgm:cxn modelId="{BF5CA275-DECF-44E6-9004-8D67E4E4F694}" type="presParOf" srcId="{35757ED1-B9CE-42DA-B6BE-2A5C60A6F7C2}" destId="{33A9F1C9-3D76-4C40-89B5-3592B732EED3}" srcOrd="1" destOrd="0" presId="urn:microsoft.com/office/officeart/2005/8/layout/orgChart1"/>
    <dgm:cxn modelId="{8FD9FA1F-20D1-4DDF-8182-C88010188375}" type="presParOf" srcId="{F0FC02E2-E9B3-463F-825B-70CC39712D1F}" destId="{E8D8A26D-E95D-4426-8EA7-44077325B874}" srcOrd="1" destOrd="0" presId="urn:microsoft.com/office/officeart/2005/8/layout/orgChart1"/>
    <dgm:cxn modelId="{77CAEA19-ED81-4331-B6BC-0D88CDE6B9C2}" type="presParOf" srcId="{E8D8A26D-E95D-4426-8EA7-44077325B874}" destId="{8D11EAD8-AD91-4DC9-91F5-418ECAE52263}" srcOrd="0" destOrd="0" presId="urn:microsoft.com/office/officeart/2005/8/layout/orgChart1"/>
    <dgm:cxn modelId="{E3A41F7A-3D4E-48D9-B74A-07A71FBB6A2F}" type="presParOf" srcId="{E8D8A26D-E95D-4426-8EA7-44077325B874}" destId="{1282B960-0025-4077-B811-92BE04CC5194}" srcOrd="1" destOrd="0" presId="urn:microsoft.com/office/officeart/2005/8/layout/orgChart1"/>
    <dgm:cxn modelId="{AF009E7C-7B8F-47AC-B81C-AE4CFF4CA037}" type="presParOf" srcId="{1282B960-0025-4077-B811-92BE04CC5194}" destId="{0378E84A-9017-4518-B65C-40203632C03A}" srcOrd="0" destOrd="0" presId="urn:microsoft.com/office/officeart/2005/8/layout/orgChart1"/>
    <dgm:cxn modelId="{FFF48D5B-CE11-431D-A457-F789D17091A6}" type="presParOf" srcId="{0378E84A-9017-4518-B65C-40203632C03A}" destId="{9971EAE8-FC29-4EB0-BBD5-38F2AA94744B}" srcOrd="0" destOrd="0" presId="urn:microsoft.com/office/officeart/2005/8/layout/orgChart1"/>
    <dgm:cxn modelId="{2CC52402-33E2-4689-B00D-5330D08DF66B}" type="presParOf" srcId="{0378E84A-9017-4518-B65C-40203632C03A}" destId="{192CC6BE-DC9F-4A69-8E18-AF2041CC2520}" srcOrd="1" destOrd="0" presId="urn:microsoft.com/office/officeart/2005/8/layout/orgChart1"/>
    <dgm:cxn modelId="{53786BBB-8251-43AC-ACCB-83E35540D2E2}" type="presParOf" srcId="{1282B960-0025-4077-B811-92BE04CC5194}" destId="{CB8B4B6C-E060-4B9C-8E83-D1DE6D7F3914}" srcOrd="1" destOrd="0" presId="urn:microsoft.com/office/officeart/2005/8/layout/orgChart1"/>
    <dgm:cxn modelId="{5817C416-9375-4D0C-8A1B-B832BD3A66B9}" type="presParOf" srcId="{1282B960-0025-4077-B811-92BE04CC5194}" destId="{46186A4A-1DA5-4929-8CCB-F362C7578B9D}" srcOrd="2" destOrd="0" presId="urn:microsoft.com/office/officeart/2005/8/layout/orgChart1"/>
    <dgm:cxn modelId="{4A03D8B7-FAF0-4417-AB84-E1661B9B80A5}" type="presParOf" srcId="{E8D8A26D-E95D-4426-8EA7-44077325B874}" destId="{B5236F22-CA86-4FB2-9E21-A8677A0DA81F}" srcOrd="2" destOrd="0" presId="urn:microsoft.com/office/officeart/2005/8/layout/orgChart1"/>
    <dgm:cxn modelId="{C4BC3CC2-31BB-44C7-9ACC-2623CE76D06E}" type="presParOf" srcId="{E8D8A26D-E95D-4426-8EA7-44077325B874}" destId="{24D87D93-5C79-4B39-B30D-76185E3E9FEC}" srcOrd="3" destOrd="0" presId="urn:microsoft.com/office/officeart/2005/8/layout/orgChart1"/>
    <dgm:cxn modelId="{5A729A38-D8AF-4F97-A6D6-A9406C71C71B}" type="presParOf" srcId="{24D87D93-5C79-4B39-B30D-76185E3E9FEC}" destId="{A5810FA8-2DE9-4964-A375-2D98D5583C86}" srcOrd="0" destOrd="0" presId="urn:microsoft.com/office/officeart/2005/8/layout/orgChart1"/>
    <dgm:cxn modelId="{B9681F35-9312-42AF-A626-FC137EE34463}" type="presParOf" srcId="{A5810FA8-2DE9-4964-A375-2D98D5583C86}" destId="{2C5010D7-BC95-4538-AF77-D8EDC93539B1}" srcOrd="0" destOrd="0" presId="urn:microsoft.com/office/officeart/2005/8/layout/orgChart1"/>
    <dgm:cxn modelId="{E64C8279-5A21-4F3B-B13E-56D700D81671}" type="presParOf" srcId="{A5810FA8-2DE9-4964-A375-2D98D5583C86}" destId="{F2E5DCE8-54B2-4524-B6D0-55B7C9CEF889}" srcOrd="1" destOrd="0" presId="urn:microsoft.com/office/officeart/2005/8/layout/orgChart1"/>
    <dgm:cxn modelId="{C1B74B69-F220-411E-97B5-DA8B6E469EC9}" type="presParOf" srcId="{24D87D93-5C79-4B39-B30D-76185E3E9FEC}" destId="{64BBCC45-1B2A-44F4-B179-78DCAE06347C}" srcOrd="1" destOrd="0" presId="urn:microsoft.com/office/officeart/2005/8/layout/orgChart1"/>
    <dgm:cxn modelId="{F63AFAEE-C9F0-4D5F-8BC4-B9CDF0756720}" type="presParOf" srcId="{24D87D93-5C79-4B39-B30D-76185E3E9FEC}" destId="{D49FC659-9CBE-414D-B220-7DA86E2356F7}" srcOrd="2" destOrd="0" presId="urn:microsoft.com/office/officeart/2005/8/layout/orgChart1"/>
    <dgm:cxn modelId="{146104A3-65D1-4B47-BD80-B138CEDF6864}" type="presParOf" srcId="{F0FC02E2-E9B3-463F-825B-70CC39712D1F}" destId="{791E999F-C9D2-4CDD-B9EE-2BEEB06AB169}"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1619BA-8CA7-42A7-9B86-D0884D5E3E50}" type="doc">
      <dgm:prSet loTypeId="urn:microsoft.com/office/officeart/2005/8/layout/orgChart1" loCatId="hierarchy" qsTypeId="urn:microsoft.com/office/officeart/2005/8/quickstyle/simple1" qsCatId="simple" csTypeId="urn:microsoft.com/office/officeart/2005/8/colors/accent1_3" csCatId="accent1" phldr="1"/>
      <dgm:spPr/>
      <dgm:t>
        <a:bodyPr/>
        <a:lstStyle/>
        <a:p>
          <a:endParaRPr lang="en-US" altLang="en-US"/>
        </a:p>
      </dgm:t>
    </dgm:pt>
    <dgm:pt modelId="{CB6FF42E-D7EB-49AC-BFCE-CB2F6DF267AC}">
      <dgm:prSet phldrT="[文本]" custT="1"/>
      <dgm:spPr>
        <a:solidFill>
          <a:srgbClr val="0D79CA"/>
        </a:solidFill>
      </dgm:spPr>
      <dgm:t>
        <a:bodyPr/>
        <a:lstStyle/>
        <a:p>
          <a:pPr algn="ctr" rtl="0"/>
          <a:r>
            <a:rPr lang="en-US" sz="2400" b="1" i="0" u="none" baseline="0" dirty="0">
              <a:latin typeface="Times New Roman" pitchFamily="18" charset="0"/>
              <a:cs typeface="Times New Roman" pitchFamily="18" charset="0"/>
            </a:rPr>
            <a:t>Trading platform</a:t>
          </a:r>
        </a:p>
      </dgm:t>
    </dgm:pt>
    <dgm:pt modelId="{BD00D84A-C70C-48FE-947A-821074607C80}" type="parTrans" cxnId="{FAA8EBDB-B8A7-4741-88CB-87B5E25A420A}">
      <dgm:prSet/>
      <dgm:spPr/>
      <dgm:t>
        <a:bodyPr/>
        <a:lstStyle/>
        <a:p>
          <a:endParaRPr lang="en-US" altLang="en-US" sz="1400"/>
        </a:p>
      </dgm:t>
    </dgm:pt>
    <dgm:pt modelId="{A2DADC67-DFA3-4E69-8CD6-10C9EE0518BA}" type="sibTrans" cxnId="{FAA8EBDB-B8A7-4741-88CB-87B5E25A420A}">
      <dgm:prSet/>
      <dgm:spPr/>
      <dgm:t>
        <a:bodyPr/>
        <a:lstStyle/>
        <a:p>
          <a:endParaRPr lang="en-US" altLang="en-US" sz="1400"/>
        </a:p>
      </dgm:t>
    </dgm:pt>
    <dgm:pt modelId="{D2BE299D-116B-4C26-8A33-40D0FC17C75B}">
      <dgm:prSet phldrT="[文本]" custT="1"/>
      <dgm:spPr>
        <a:solidFill>
          <a:srgbClr val="0D79CA"/>
        </a:solidFill>
      </dgm:spPr>
      <dgm:t>
        <a:bodyPr/>
        <a:lstStyle/>
        <a:p>
          <a:pPr algn="ctr" rtl="0"/>
          <a:r>
            <a:rPr lang="en-US" sz="2400" b="1" i="0" u="none" baseline="0" dirty="0">
              <a:latin typeface="Times New Roman" pitchFamily="18" charset="0"/>
              <a:cs typeface="Times New Roman" pitchFamily="18" charset="0"/>
            </a:rPr>
            <a:t>Clearing member</a:t>
          </a:r>
        </a:p>
      </dgm:t>
    </dgm:pt>
    <dgm:pt modelId="{1541B56E-9B06-4171-BAC4-9AB716F1BDEA}" type="parTrans" cxnId="{134F8AE2-C6BB-4183-8991-F2D4CE0596F4}">
      <dgm:prSet/>
      <dgm:spPr/>
      <dgm:t>
        <a:bodyPr/>
        <a:lstStyle/>
        <a:p>
          <a:endParaRPr lang="en-US" altLang="en-US" sz="1400" dirty="0">
            <a:latin typeface="Times New Roman" pitchFamily="18" charset="0"/>
            <a:cs typeface="Times New Roman" pitchFamily="18" charset="0"/>
          </a:endParaRPr>
        </a:p>
      </dgm:t>
    </dgm:pt>
    <dgm:pt modelId="{8A253A03-906B-4C08-8DB9-7CFF9ABC0DDE}" type="sibTrans" cxnId="{134F8AE2-C6BB-4183-8991-F2D4CE0596F4}">
      <dgm:prSet/>
      <dgm:spPr/>
      <dgm:t>
        <a:bodyPr/>
        <a:lstStyle/>
        <a:p>
          <a:endParaRPr lang="en-US" altLang="en-US" sz="1400"/>
        </a:p>
      </dgm:t>
    </dgm:pt>
    <dgm:pt modelId="{8CDB5D45-DA0C-44C6-B426-78644A776FB9}">
      <dgm:prSet phldrT="[文本]" custT="1"/>
      <dgm:spPr>
        <a:solidFill>
          <a:srgbClr val="0D79CA"/>
        </a:solidFill>
      </dgm:spPr>
      <dgm:t>
        <a:bodyPr/>
        <a:lstStyle/>
        <a:p>
          <a:pPr algn="ctr" rtl="0"/>
          <a:r>
            <a:rPr lang="en-US" sz="2400" b="1" i="0" u="none" baseline="0" dirty="0">
              <a:latin typeface="Times New Roman" pitchFamily="18" charset="0"/>
              <a:cs typeface="Times New Roman" pitchFamily="18" charset="0"/>
            </a:rPr>
            <a:t>Trading member</a:t>
          </a:r>
        </a:p>
      </dgm:t>
    </dgm:pt>
    <dgm:pt modelId="{551713E2-44F9-4B93-A782-A3014EED7455}" type="parTrans" cxnId="{E3F888CA-B34F-4487-9620-6D265865307E}">
      <dgm:prSet/>
      <dgm:spPr/>
      <dgm:t>
        <a:bodyPr/>
        <a:lstStyle/>
        <a:p>
          <a:endParaRPr lang="en-US" altLang="en-US" sz="1400" dirty="0">
            <a:latin typeface="Times New Roman" pitchFamily="18" charset="0"/>
            <a:cs typeface="Times New Roman" pitchFamily="18" charset="0"/>
          </a:endParaRPr>
        </a:p>
      </dgm:t>
    </dgm:pt>
    <dgm:pt modelId="{7E622DA8-CE4A-4ADD-9655-A16EE5534500}" type="sibTrans" cxnId="{E3F888CA-B34F-4487-9620-6D265865307E}">
      <dgm:prSet/>
      <dgm:spPr/>
      <dgm:t>
        <a:bodyPr/>
        <a:lstStyle/>
        <a:p>
          <a:endParaRPr lang="en-US" altLang="en-US" sz="1400"/>
        </a:p>
      </dgm:t>
    </dgm:pt>
    <dgm:pt modelId="{9E084956-CDC5-43DA-B0B2-623D8FA6C81E}" type="asst">
      <dgm:prSet custT="1"/>
      <dgm:spPr>
        <a:solidFill>
          <a:srgbClr val="0D79CA"/>
        </a:solidFill>
      </dgm:spPr>
      <dgm:t>
        <a:bodyPr/>
        <a:lstStyle/>
        <a:p>
          <a:pPr algn="ctr" rtl="0"/>
          <a:r>
            <a:rPr lang="en-US" sz="2400" b="1" i="0" u="none" baseline="0" dirty="0">
              <a:latin typeface="Times New Roman" pitchFamily="18" charset="0"/>
              <a:cs typeface="Times New Roman" pitchFamily="18" charset="0"/>
            </a:rPr>
            <a:t>Institutional dealer</a:t>
          </a:r>
        </a:p>
      </dgm:t>
    </dgm:pt>
    <dgm:pt modelId="{0C8F6797-81CF-4C67-A941-D909710F8101}" type="parTrans" cxnId="{2350689C-07EE-46C1-A72B-0C649E3AE63A}">
      <dgm:prSet/>
      <dgm:spPr/>
      <dgm:t>
        <a:bodyPr/>
        <a:lstStyle/>
        <a:p>
          <a:endParaRPr lang="en-US" altLang="en-US" sz="1400" dirty="0">
            <a:latin typeface="Times New Roman" pitchFamily="18" charset="0"/>
            <a:cs typeface="Times New Roman" pitchFamily="18" charset="0"/>
          </a:endParaRPr>
        </a:p>
      </dgm:t>
    </dgm:pt>
    <dgm:pt modelId="{A43081E6-9859-4D4F-A316-AF8175A8962E}" type="sibTrans" cxnId="{2350689C-07EE-46C1-A72B-0C649E3AE63A}">
      <dgm:prSet/>
      <dgm:spPr/>
      <dgm:t>
        <a:bodyPr/>
        <a:lstStyle/>
        <a:p>
          <a:endParaRPr lang="en-US" altLang="en-US" sz="1400"/>
        </a:p>
      </dgm:t>
    </dgm:pt>
    <dgm:pt modelId="{8311B987-9002-48DE-A17C-6DD54A0ABF0F}" type="asst">
      <dgm:prSet custT="1"/>
      <dgm:spPr>
        <a:solidFill>
          <a:srgbClr val="0D79CA"/>
        </a:solidFill>
      </dgm:spPr>
      <dgm:t>
        <a:bodyPr/>
        <a:lstStyle/>
        <a:p>
          <a:pPr algn="r" rtl="0"/>
          <a:r>
            <a:rPr lang="en-US" sz="2400" b="1" i="0" u="none" baseline="0" dirty="0">
              <a:latin typeface="Times New Roman" pitchFamily="18" charset="0"/>
              <a:cs typeface="Times New Roman" pitchFamily="18" charset="0"/>
            </a:rPr>
            <a:t>Personal dealer</a:t>
          </a:r>
        </a:p>
      </dgm:t>
    </dgm:pt>
    <dgm:pt modelId="{E04385F1-B04A-4771-B8B6-28E15B759E0A}" type="parTrans" cxnId="{17CFD13C-95BB-4C4D-9D59-3BEA9E9634CB}">
      <dgm:prSet/>
      <dgm:spPr/>
      <dgm:t>
        <a:bodyPr/>
        <a:lstStyle/>
        <a:p>
          <a:endParaRPr lang="en-US" altLang="en-US" sz="1400" dirty="0">
            <a:latin typeface="Times New Roman" pitchFamily="18" charset="0"/>
            <a:cs typeface="Times New Roman" pitchFamily="18" charset="0"/>
          </a:endParaRPr>
        </a:p>
      </dgm:t>
    </dgm:pt>
    <dgm:pt modelId="{F75E9D8F-6C31-46B5-986A-B738131A683A}" type="sibTrans" cxnId="{17CFD13C-95BB-4C4D-9D59-3BEA9E9634CB}">
      <dgm:prSet/>
      <dgm:spPr/>
      <dgm:t>
        <a:bodyPr/>
        <a:lstStyle/>
        <a:p>
          <a:endParaRPr lang="en-US" altLang="en-US" sz="1400"/>
        </a:p>
      </dgm:t>
    </dgm:pt>
    <dgm:pt modelId="{3D60A86D-E1EC-4000-8842-5DB2963EAD3E}" type="pres">
      <dgm:prSet presAssocID="{701619BA-8CA7-42A7-9B86-D0884D5E3E50}" presName="hierChild1" presStyleCnt="0">
        <dgm:presLayoutVars>
          <dgm:orgChart val="1"/>
          <dgm:chPref val="1"/>
          <dgm:dir/>
          <dgm:animOne val="branch"/>
          <dgm:animLvl val="lvl"/>
          <dgm:resizeHandles/>
        </dgm:presLayoutVars>
      </dgm:prSet>
      <dgm:spPr/>
      <dgm:t>
        <a:bodyPr/>
        <a:lstStyle/>
        <a:p>
          <a:endParaRPr lang="en-US" altLang="en-US"/>
        </a:p>
      </dgm:t>
    </dgm:pt>
    <dgm:pt modelId="{F0FC02E2-E9B3-463F-825B-70CC39712D1F}" type="pres">
      <dgm:prSet presAssocID="{CB6FF42E-D7EB-49AC-BFCE-CB2F6DF267AC}" presName="hierRoot1" presStyleCnt="0">
        <dgm:presLayoutVars>
          <dgm:hierBranch val="init"/>
        </dgm:presLayoutVars>
      </dgm:prSet>
      <dgm:spPr/>
    </dgm:pt>
    <dgm:pt modelId="{35757ED1-B9CE-42DA-B6BE-2A5C60A6F7C2}" type="pres">
      <dgm:prSet presAssocID="{CB6FF42E-D7EB-49AC-BFCE-CB2F6DF267AC}" presName="rootComposite1" presStyleCnt="0"/>
      <dgm:spPr/>
    </dgm:pt>
    <dgm:pt modelId="{FEF95CBF-F440-4403-A7A5-96446FBC41D3}" type="pres">
      <dgm:prSet presAssocID="{CB6FF42E-D7EB-49AC-BFCE-CB2F6DF267AC}" presName="rootText1" presStyleLbl="node0" presStyleIdx="0" presStyleCnt="1">
        <dgm:presLayoutVars>
          <dgm:chPref val="3"/>
        </dgm:presLayoutVars>
      </dgm:prSet>
      <dgm:spPr/>
      <dgm:t>
        <a:bodyPr/>
        <a:lstStyle/>
        <a:p>
          <a:endParaRPr lang="en-US" altLang="en-US"/>
        </a:p>
      </dgm:t>
    </dgm:pt>
    <dgm:pt modelId="{33A9F1C9-3D76-4C40-89B5-3592B732EED3}" type="pres">
      <dgm:prSet presAssocID="{CB6FF42E-D7EB-49AC-BFCE-CB2F6DF267AC}" presName="rootConnector1" presStyleLbl="node1" presStyleIdx="0" presStyleCnt="0"/>
      <dgm:spPr/>
      <dgm:t>
        <a:bodyPr/>
        <a:lstStyle/>
        <a:p>
          <a:endParaRPr lang="en-US" altLang="en-US"/>
        </a:p>
      </dgm:t>
    </dgm:pt>
    <dgm:pt modelId="{E8D8A26D-E95D-4426-8EA7-44077325B874}" type="pres">
      <dgm:prSet presAssocID="{CB6FF42E-D7EB-49AC-BFCE-CB2F6DF267AC}" presName="hierChild2" presStyleCnt="0"/>
      <dgm:spPr/>
    </dgm:pt>
    <dgm:pt modelId="{8D11EAD8-AD91-4DC9-91F5-418ECAE52263}" type="pres">
      <dgm:prSet presAssocID="{1541B56E-9B06-4171-BAC4-9AB716F1BDEA}" presName="Name37" presStyleLbl="parChTrans1D2" presStyleIdx="0" presStyleCnt="2"/>
      <dgm:spPr/>
      <dgm:t>
        <a:bodyPr/>
        <a:lstStyle/>
        <a:p>
          <a:endParaRPr lang="en-US" altLang="en-US"/>
        </a:p>
      </dgm:t>
    </dgm:pt>
    <dgm:pt modelId="{1282B960-0025-4077-B811-92BE04CC5194}" type="pres">
      <dgm:prSet presAssocID="{D2BE299D-116B-4C26-8A33-40D0FC17C75B}" presName="hierRoot2" presStyleCnt="0">
        <dgm:presLayoutVars>
          <dgm:hierBranch val="init"/>
        </dgm:presLayoutVars>
      </dgm:prSet>
      <dgm:spPr/>
    </dgm:pt>
    <dgm:pt modelId="{0378E84A-9017-4518-B65C-40203632C03A}" type="pres">
      <dgm:prSet presAssocID="{D2BE299D-116B-4C26-8A33-40D0FC17C75B}" presName="rootComposite" presStyleCnt="0"/>
      <dgm:spPr/>
    </dgm:pt>
    <dgm:pt modelId="{9971EAE8-FC29-4EB0-BBD5-38F2AA94744B}" type="pres">
      <dgm:prSet presAssocID="{D2BE299D-116B-4C26-8A33-40D0FC17C75B}" presName="rootText" presStyleLbl="node2" presStyleIdx="0" presStyleCnt="2">
        <dgm:presLayoutVars>
          <dgm:chPref val="3"/>
        </dgm:presLayoutVars>
      </dgm:prSet>
      <dgm:spPr/>
      <dgm:t>
        <a:bodyPr/>
        <a:lstStyle/>
        <a:p>
          <a:endParaRPr lang="en-US" altLang="en-US"/>
        </a:p>
      </dgm:t>
    </dgm:pt>
    <dgm:pt modelId="{192CC6BE-DC9F-4A69-8E18-AF2041CC2520}" type="pres">
      <dgm:prSet presAssocID="{D2BE299D-116B-4C26-8A33-40D0FC17C75B}" presName="rootConnector" presStyleLbl="node2" presStyleIdx="0" presStyleCnt="2"/>
      <dgm:spPr/>
      <dgm:t>
        <a:bodyPr/>
        <a:lstStyle/>
        <a:p>
          <a:endParaRPr lang="en-US" altLang="en-US"/>
        </a:p>
      </dgm:t>
    </dgm:pt>
    <dgm:pt modelId="{CB8B4B6C-E060-4B9C-8E83-D1DE6D7F3914}" type="pres">
      <dgm:prSet presAssocID="{D2BE299D-116B-4C26-8A33-40D0FC17C75B}" presName="hierChild4" presStyleCnt="0"/>
      <dgm:spPr/>
    </dgm:pt>
    <dgm:pt modelId="{46186A4A-1DA5-4929-8CCB-F362C7578B9D}" type="pres">
      <dgm:prSet presAssocID="{D2BE299D-116B-4C26-8A33-40D0FC17C75B}" presName="hierChild5" presStyleCnt="0"/>
      <dgm:spPr/>
    </dgm:pt>
    <dgm:pt modelId="{DF985953-2C21-425F-B14F-115A6F8BB70E}" type="pres">
      <dgm:prSet presAssocID="{0C8F6797-81CF-4C67-A941-D909710F8101}" presName="Name111" presStyleLbl="parChTrans1D3" presStyleIdx="0" presStyleCnt="2"/>
      <dgm:spPr/>
      <dgm:t>
        <a:bodyPr/>
        <a:lstStyle/>
        <a:p>
          <a:endParaRPr lang="en-US" altLang="en-US"/>
        </a:p>
      </dgm:t>
    </dgm:pt>
    <dgm:pt modelId="{C6A943EB-FD77-462F-82C5-6EB832C473EE}" type="pres">
      <dgm:prSet presAssocID="{9E084956-CDC5-43DA-B0B2-623D8FA6C81E}" presName="hierRoot3" presStyleCnt="0">
        <dgm:presLayoutVars>
          <dgm:hierBranch val="init"/>
        </dgm:presLayoutVars>
      </dgm:prSet>
      <dgm:spPr/>
    </dgm:pt>
    <dgm:pt modelId="{4281ED66-9A80-464A-9276-0AAC825C91F4}" type="pres">
      <dgm:prSet presAssocID="{9E084956-CDC5-43DA-B0B2-623D8FA6C81E}" presName="rootComposite3" presStyleCnt="0"/>
      <dgm:spPr/>
    </dgm:pt>
    <dgm:pt modelId="{5F56446F-B7E1-45BF-B6A8-EA0A104D7BAC}" type="pres">
      <dgm:prSet presAssocID="{9E084956-CDC5-43DA-B0B2-623D8FA6C81E}" presName="rootText3" presStyleLbl="asst2" presStyleIdx="0" presStyleCnt="2">
        <dgm:presLayoutVars>
          <dgm:chPref val="3"/>
        </dgm:presLayoutVars>
      </dgm:prSet>
      <dgm:spPr/>
      <dgm:t>
        <a:bodyPr/>
        <a:lstStyle/>
        <a:p>
          <a:endParaRPr lang="en-US" altLang="en-US"/>
        </a:p>
      </dgm:t>
    </dgm:pt>
    <dgm:pt modelId="{F7C63359-B6AE-4737-85A5-373E8D7FECA5}" type="pres">
      <dgm:prSet presAssocID="{9E084956-CDC5-43DA-B0B2-623D8FA6C81E}" presName="rootConnector3" presStyleLbl="asst2" presStyleIdx="0" presStyleCnt="2"/>
      <dgm:spPr/>
      <dgm:t>
        <a:bodyPr/>
        <a:lstStyle/>
        <a:p>
          <a:endParaRPr lang="en-US" altLang="en-US"/>
        </a:p>
      </dgm:t>
    </dgm:pt>
    <dgm:pt modelId="{2DE69370-F29C-4082-B3DD-746ED45C1EC5}" type="pres">
      <dgm:prSet presAssocID="{9E084956-CDC5-43DA-B0B2-623D8FA6C81E}" presName="hierChild6" presStyleCnt="0"/>
      <dgm:spPr/>
    </dgm:pt>
    <dgm:pt modelId="{35D45D94-37C1-4417-A000-449D308A92AF}" type="pres">
      <dgm:prSet presAssocID="{9E084956-CDC5-43DA-B0B2-623D8FA6C81E}" presName="hierChild7" presStyleCnt="0"/>
      <dgm:spPr/>
    </dgm:pt>
    <dgm:pt modelId="{813F8E1E-4D25-4E33-9CBB-1D75A1D67AEE}" type="pres">
      <dgm:prSet presAssocID="{E04385F1-B04A-4771-B8B6-28E15B759E0A}" presName="Name111" presStyleLbl="parChTrans1D3" presStyleIdx="1" presStyleCnt="2"/>
      <dgm:spPr/>
      <dgm:t>
        <a:bodyPr/>
        <a:lstStyle/>
        <a:p>
          <a:endParaRPr lang="en-US" altLang="en-US"/>
        </a:p>
      </dgm:t>
    </dgm:pt>
    <dgm:pt modelId="{C9E656E8-8197-40CB-9526-622A9DECAAA1}" type="pres">
      <dgm:prSet presAssocID="{8311B987-9002-48DE-A17C-6DD54A0ABF0F}" presName="hierRoot3" presStyleCnt="0">
        <dgm:presLayoutVars>
          <dgm:hierBranch val="init"/>
        </dgm:presLayoutVars>
      </dgm:prSet>
      <dgm:spPr/>
    </dgm:pt>
    <dgm:pt modelId="{A8211750-6CA3-4436-A687-6C92FD95D40B}" type="pres">
      <dgm:prSet presAssocID="{8311B987-9002-48DE-A17C-6DD54A0ABF0F}" presName="rootComposite3" presStyleCnt="0"/>
      <dgm:spPr/>
    </dgm:pt>
    <dgm:pt modelId="{6DC0AFE2-5934-4CD6-81C6-DA4F66BDA17D}" type="pres">
      <dgm:prSet presAssocID="{8311B987-9002-48DE-A17C-6DD54A0ABF0F}" presName="rootText3" presStyleLbl="asst2" presStyleIdx="1" presStyleCnt="2">
        <dgm:presLayoutVars>
          <dgm:chPref val="3"/>
        </dgm:presLayoutVars>
      </dgm:prSet>
      <dgm:spPr/>
      <dgm:t>
        <a:bodyPr/>
        <a:lstStyle/>
        <a:p>
          <a:endParaRPr lang="en-US" altLang="en-US"/>
        </a:p>
      </dgm:t>
    </dgm:pt>
    <dgm:pt modelId="{C24C06B7-673A-4CC8-83F1-783DC4C47A99}" type="pres">
      <dgm:prSet presAssocID="{8311B987-9002-48DE-A17C-6DD54A0ABF0F}" presName="rootConnector3" presStyleLbl="asst2" presStyleIdx="1" presStyleCnt="2"/>
      <dgm:spPr/>
      <dgm:t>
        <a:bodyPr/>
        <a:lstStyle/>
        <a:p>
          <a:endParaRPr lang="en-US" altLang="en-US"/>
        </a:p>
      </dgm:t>
    </dgm:pt>
    <dgm:pt modelId="{18E60CE6-FFA8-4053-9A54-35A0C439EE99}" type="pres">
      <dgm:prSet presAssocID="{8311B987-9002-48DE-A17C-6DD54A0ABF0F}" presName="hierChild6" presStyleCnt="0"/>
      <dgm:spPr/>
    </dgm:pt>
    <dgm:pt modelId="{124F45EE-C2F0-44F9-87E8-AF73C864766D}" type="pres">
      <dgm:prSet presAssocID="{8311B987-9002-48DE-A17C-6DD54A0ABF0F}" presName="hierChild7" presStyleCnt="0"/>
      <dgm:spPr/>
    </dgm:pt>
    <dgm:pt modelId="{B5236F22-CA86-4FB2-9E21-A8677A0DA81F}" type="pres">
      <dgm:prSet presAssocID="{551713E2-44F9-4B93-A782-A3014EED7455}" presName="Name37" presStyleLbl="parChTrans1D2" presStyleIdx="1" presStyleCnt="2"/>
      <dgm:spPr/>
      <dgm:t>
        <a:bodyPr/>
        <a:lstStyle/>
        <a:p>
          <a:endParaRPr lang="en-US" altLang="en-US"/>
        </a:p>
      </dgm:t>
    </dgm:pt>
    <dgm:pt modelId="{24D87D93-5C79-4B39-B30D-76185E3E9FEC}" type="pres">
      <dgm:prSet presAssocID="{8CDB5D45-DA0C-44C6-B426-78644A776FB9}" presName="hierRoot2" presStyleCnt="0">
        <dgm:presLayoutVars>
          <dgm:hierBranch val="init"/>
        </dgm:presLayoutVars>
      </dgm:prSet>
      <dgm:spPr/>
    </dgm:pt>
    <dgm:pt modelId="{A5810FA8-2DE9-4964-A375-2D98D5583C86}" type="pres">
      <dgm:prSet presAssocID="{8CDB5D45-DA0C-44C6-B426-78644A776FB9}" presName="rootComposite" presStyleCnt="0"/>
      <dgm:spPr/>
    </dgm:pt>
    <dgm:pt modelId="{2C5010D7-BC95-4538-AF77-D8EDC93539B1}" type="pres">
      <dgm:prSet presAssocID="{8CDB5D45-DA0C-44C6-B426-78644A776FB9}" presName="rootText" presStyleLbl="node2" presStyleIdx="1" presStyleCnt="2">
        <dgm:presLayoutVars>
          <dgm:chPref val="3"/>
        </dgm:presLayoutVars>
      </dgm:prSet>
      <dgm:spPr/>
      <dgm:t>
        <a:bodyPr/>
        <a:lstStyle/>
        <a:p>
          <a:endParaRPr lang="en-US" altLang="en-US"/>
        </a:p>
      </dgm:t>
    </dgm:pt>
    <dgm:pt modelId="{F2E5DCE8-54B2-4524-B6D0-55B7C9CEF889}" type="pres">
      <dgm:prSet presAssocID="{8CDB5D45-DA0C-44C6-B426-78644A776FB9}" presName="rootConnector" presStyleLbl="node2" presStyleIdx="1" presStyleCnt="2"/>
      <dgm:spPr/>
      <dgm:t>
        <a:bodyPr/>
        <a:lstStyle/>
        <a:p>
          <a:endParaRPr lang="en-US" altLang="en-US"/>
        </a:p>
      </dgm:t>
    </dgm:pt>
    <dgm:pt modelId="{64BBCC45-1B2A-44F4-B179-78DCAE06347C}" type="pres">
      <dgm:prSet presAssocID="{8CDB5D45-DA0C-44C6-B426-78644A776FB9}" presName="hierChild4" presStyleCnt="0"/>
      <dgm:spPr/>
    </dgm:pt>
    <dgm:pt modelId="{D49FC659-9CBE-414D-B220-7DA86E2356F7}" type="pres">
      <dgm:prSet presAssocID="{8CDB5D45-DA0C-44C6-B426-78644A776FB9}" presName="hierChild5" presStyleCnt="0"/>
      <dgm:spPr/>
    </dgm:pt>
    <dgm:pt modelId="{791E999F-C9D2-4CDD-B9EE-2BEEB06AB169}" type="pres">
      <dgm:prSet presAssocID="{CB6FF42E-D7EB-49AC-BFCE-CB2F6DF267AC}" presName="hierChild3" presStyleCnt="0"/>
      <dgm:spPr/>
    </dgm:pt>
  </dgm:ptLst>
  <dgm:cxnLst>
    <dgm:cxn modelId="{2350689C-07EE-46C1-A72B-0C649E3AE63A}" srcId="{D2BE299D-116B-4C26-8A33-40D0FC17C75B}" destId="{9E084956-CDC5-43DA-B0B2-623D8FA6C81E}" srcOrd="0" destOrd="0" parTransId="{0C8F6797-81CF-4C67-A941-D909710F8101}" sibTransId="{A43081E6-9859-4D4F-A316-AF8175A8962E}"/>
    <dgm:cxn modelId="{8954F215-63CE-46E9-AA4D-10A3991D80C2}" type="presOf" srcId="{1541B56E-9B06-4171-BAC4-9AB716F1BDEA}" destId="{8D11EAD8-AD91-4DC9-91F5-418ECAE52263}" srcOrd="0" destOrd="0" presId="urn:microsoft.com/office/officeart/2005/8/layout/orgChart1"/>
    <dgm:cxn modelId="{1BBCB3AB-6D34-42AA-AE8E-D853D4B3E5AB}" type="presOf" srcId="{8CDB5D45-DA0C-44C6-B426-78644A776FB9}" destId="{2C5010D7-BC95-4538-AF77-D8EDC93539B1}" srcOrd="0" destOrd="0" presId="urn:microsoft.com/office/officeart/2005/8/layout/orgChart1"/>
    <dgm:cxn modelId="{CAFBF29B-C2C6-4498-B151-28AB955FA4E2}" type="presOf" srcId="{551713E2-44F9-4B93-A782-A3014EED7455}" destId="{B5236F22-CA86-4FB2-9E21-A8677A0DA81F}" srcOrd="0" destOrd="0" presId="urn:microsoft.com/office/officeart/2005/8/layout/orgChart1"/>
    <dgm:cxn modelId="{129CFB33-9A12-4A3E-A93E-99AD731A37DC}" type="presOf" srcId="{8311B987-9002-48DE-A17C-6DD54A0ABF0F}" destId="{C24C06B7-673A-4CC8-83F1-783DC4C47A99}" srcOrd="1" destOrd="0" presId="urn:microsoft.com/office/officeart/2005/8/layout/orgChart1"/>
    <dgm:cxn modelId="{BC2EFD7E-E624-437B-A695-5BFFE02A8AD3}" type="presOf" srcId="{9E084956-CDC5-43DA-B0B2-623D8FA6C81E}" destId="{5F56446F-B7E1-45BF-B6A8-EA0A104D7BAC}" srcOrd="0" destOrd="0" presId="urn:microsoft.com/office/officeart/2005/8/layout/orgChart1"/>
    <dgm:cxn modelId="{86436377-B673-4F46-9CF4-8ECAAF07644F}" type="presOf" srcId="{D2BE299D-116B-4C26-8A33-40D0FC17C75B}" destId="{192CC6BE-DC9F-4A69-8E18-AF2041CC2520}" srcOrd="1" destOrd="0" presId="urn:microsoft.com/office/officeart/2005/8/layout/orgChart1"/>
    <dgm:cxn modelId="{134F8AE2-C6BB-4183-8991-F2D4CE0596F4}" srcId="{CB6FF42E-D7EB-49AC-BFCE-CB2F6DF267AC}" destId="{D2BE299D-116B-4C26-8A33-40D0FC17C75B}" srcOrd="0" destOrd="0" parTransId="{1541B56E-9B06-4171-BAC4-9AB716F1BDEA}" sibTransId="{8A253A03-906B-4C08-8DB9-7CFF9ABC0DDE}"/>
    <dgm:cxn modelId="{0AB725C5-8801-4EAD-87AD-856822B8F5F9}" type="presOf" srcId="{8311B987-9002-48DE-A17C-6DD54A0ABF0F}" destId="{6DC0AFE2-5934-4CD6-81C6-DA4F66BDA17D}" srcOrd="0" destOrd="0" presId="urn:microsoft.com/office/officeart/2005/8/layout/orgChart1"/>
    <dgm:cxn modelId="{8BA89E59-2A44-41D0-994D-7F2098E37B3B}" type="presOf" srcId="{8CDB5D45-DA0C-44C6-B426-78644A776FB9}" destId="{F2E5DCE8-54B2-4524-B6D0-55B7C9CEF889}" srcOrd="1" destOrd="0" presId="urn:microsoft.com/office/officeart/2005/8/layout/orgChart1"/>
    <dgm:cxn modelId="{42190DCD-D025-42A7-8913-0568E3AE840F}" type="presOf" srcId="{701619BA-8CA7-42A7-9B86-D0884D5E3E50}" destId="{3D60A86D-E1EC-4000-8842-5DB2963EAD3E}" srcOrd="0" destOrd="0" presId="urn:microsoft.com/office/officeart/2005/8/layout/orgChart1"/>
    <dgm:cxn modelId="{E3F888CA-B34F-4487-9620-6D265865307E}" srcId="{CB6FF42E-D7EB-49AC-BFCE-CB2F6DF267AC}" destId="{8CDB5D45-DA0C-44C6-B426-78644A776FB9}" srcOrd="1" destOrd="0" parTransId="{551713E2-44F9-4B93-A782-A3014EED7455}" sibTransId="{7E622DA8-CE4A-4ADD-9655-A16EE5534500}"/>
    <dgm:cxn modelId="{B7E3EAA3-F4A3-4175-9EDC-891FAAC67345}" type="presOf" srcId="{CB6FF42E-D7EB-49AC-BFCE-CB2F6DF267AC}" destId="{FEF95CBF-F440-4403-A7A5-96446FBC41D3}" srcOrd="0" destOrd="0" presId="urn:microsoft.com/office/officeart/2005/8/layout/orgChart1"/>
    <dgm:cxn modelId="{1C5E9C33-2113-4CE7-A465-D1697F7D9981}" type="presOf" srcId="{9E084956-CDC5-43DA-B0B2-623D8FA6C81E}" destId="{F7C63359-B6AE-4737-85A5-373E8D7FECA5}" srcOrd="1" destOrd="0" presId="urn:microsoft.com/office/officeart/2005/8/layout/orgChart1"/>
    <dgm:cxn modelId="{FAA8EBDB-B8A7-4741-88CB-87B5E25A420A}" srcId="{701619BA-8CA7-42A7-9B86-D0884D5E3E50}" destId="{CB6FF42E-D7EB-49AC-BFCE-CB2F6DF267AC}" srcOrd="0" destOrd="0" parTransId="{BD00D84A-C70C-48FE-947A-821074607C80}" sibTransId="{A2DADC67-DFA3-4E69-8CD6-10C9EE0518BA}"/>
    <dgm:cxn modelId="{966822F6-3EB1-432D-B9BE-034ABCE08319}" type="presOf" srcId="{E04385F1-B04A-4771-B8B6-28E15B759E0A}" destId="{813F8E1E-4D25-4E33-9CBB-1D75A1D67AEE}" srcOrd="0" destOrd="0" presId="urn:microsoft.com/office/officeart/2005/8/layout/orgChart1"/>
    <dgm:cxn modelId="{B3C31B8E-9727-46EE-9D1B-9ABC3D802F2D}" type="presOf" srcId="{0C8F6797-81CF-4C67-A941-D909710F8101}" destId="{DF985953-2C21-425F-B14F-115A6F8BB70E}" srcOrd="0" destOrd="0" presId="urn:microsoft.com/office/officeart/2005/8/layout/orgChart1"/>
    <dgm:cxn modelId="{8B0F6380-7965-469D-AD16-CD3D11F69471}" type="presOf" srcId="{CB6FF42E-D7EB-49AC-BFCE-CB2F6DF267AC}" destId="{33A9F1C9-3D76-4C40-89B5-3592B732EED3}" srcOrd="1" destOrd="0" presId="urn:microsoft.com/office/officeart/2005/8/layout/orgChart1"/>
    <dgm:cxn modelId="{17CFD13C-95BB-4C4D-9D59-3BEA9E9634CB}" srcId="{D2BE299D-116B-4C26-8A33-40D0FC17C75B}" destId="{8311B987-9002-48DE-A17C-6DD54A0ABF0F}" srcOrd="1" destOrd="0" parTransId="{E04385F1-B04A-4771-B8B6-28E15B759E0A}" sibTransId="{F75E9D8F-6C31-46B5-986A-B738131A683A}"/>
    <dgm:cxn modelId="{7308DF72-D3E4-4A46-B09F-E27C65466187}" type="presOf" srcId="{D2BE299D-116B-4C26-8A33-40D0FC17C75B}" destId="{9971EAE8-FC29-4EB0-BBD5-38F2AA94744B}" srcOrd="0" destOrd="0" presId="urn:microsoft.com/office/officeart/2005/8/layout/orgChart1"/>
    <dgm:cxn modelId="{7D560349-B1E1-45EB-8A73-C0185CD47F7C}" type="presParOf" srcId="{3D60A86D-E1EC-4000-8842-5DB2963EAD3E}" destId="{F0FC02E2-E9B3-463F-825B-70CC39712D1F}" srcOrd="0" destOrd="0" presId="urn:microsoft.com/office/officeart/2005/8/layout/orgChart1"/>
    <dgm:cxn modelId="{A480CA66-DD74-47F1-BD41-D30077A7F67C}" type="presParOf" srcId="{F0FC02E2-E9B3-463F-825B-70CC39712D1F}" destId="{35757ED1-B9CE-42DA-B6BE-2A5C60A6F7C2}" srcOrd="0" destOrd="0" presId="urn:microsoft.com/office/officeart/2005/8/layout/orgChart1"/>
    <dgm:cxn modelId="{B49C69C7-E85B-46D8-8E70-16464072106D}" type="presParOf" srcId="{35757ED1-B9CE-42DA-B6BE-2A5C60A6F7C2}" destId="{FEF95CBF-F440-4403-A7A5-96446FBC41D3}" srcOrd="0" destOrd="0" presId="urn:microsoft.com/office/officeart/2005/8/layout/orgChart1"/>
    <dgm:cxn modelId="{BF5CA275-DECF-44E6-9004-8D67E4E4F694}" type="presParOf" srcId="{35757ED1-B9CE-42DA-B6BE-2A5C60A6F7C2}" destId="{33A9F1C9-3D76-4C40-89B5-3592B732EED3}" srcOrd="1" destOrd="0" presId="urn:microsoft.com/office/officeart/2005/8/layout/orgChart1"/>
    <dgm:cxn modelId="{8FD9FA1F-20D1-4DDF-8182-C88010188375}" type="presParOf" srcId="{F0FC02E2-E9B3-463F-825B-70CC39712D1F}" destId="{E8D8A26D-E95D-4426-8EA7-44077325B874}" srcOrd="1" destOrd="0" presId="urn:microsoft.com/office/officeart/2005/8/layout/orgChart1"/>
    <dgm:cxn modelId="{77CAEA19-ED81-4331-B6BC-0D88CDE6B9C2}" type="presParOf" srcId="{E8D8A26D-E95D-4426-8EA7-44077325B874}" destId="{8D11EAD8-AD91-4DC9-91F5-418ECAE52263}" srcOrd="0" destOrd="0" presId="urn:microsoft.com/office/officeart/2005/8/layout/orgChart1"/>
    <dgm:cxn modelId="{E3A41F7A-3D4E-48D9-B74A-07A71FBB6A2F}" type="presParOf" srcId="{E8D8A26D-E95D-4426-8EA7-44077325B874}" destId="{1282B960-0025-4077-B811-92BE04CC5194}" srcOrd="1" destOrd="0" presId="urn:microsoft.com/office/officeart/2005/8/layout/orgChart1"/>
    <dgm:cxn modelId="{AF009E7C-7B8F-47AC-B81C-AE4CFF4CA037}" type="presParOf" srcId="{1282B960-0025-4077-B811-92BE04CC5194}" destId="{0378E84A-9017-4518-B65C-40203632C03A}" srcOrd="0" destOrd="0" presId="urn:microsoft.com/office/officeart/2005/8/layout/orgChart1"/>
    <dgm:cxn modelId="{FFF48D5B-CE11-431D-A457-F789D17091A6}" type="presParOf" srcId="{0378E84A-9017-4518-B65C-40203632C03A}" destId="{9971EAE8-FC29-4EB0-BBD5-38F2AA94744B}" srcOrd="0" destOrd="0" presId="urn:microsoft.com/office/officeart/2005/8/layout/orgChart1"/>
    <dgm:cxn modelId="{2CC52402-33E2-4689-B00D-5330D08DF66B}" type="presParOf" srcId="{0378E84A-9017-4518-B65C-40203632C03A}" destId="{192CC6BE-DC9F-4A69-8E18-AF2041CC2520}" srcOrd="1" destOrd="0" presId="urn:microsoft.com/office/officeart/2005/8/layout/orgChart1"/>
    <dgm:cxn modelId="{53786BBB-8251-43AC-ACCB-83E35540D2E2}" type="presParOf" srcId="{1282B960-0025-4077-B811-92BE04CC5194}" destId="{CB8B4B6C-E060-4B9C-8E83-D1DE6D7F3914}" srcOrd="1" destOrd="0" presId="urn:microsoft.com/office/officeart/2005/8/layout/orgChart1"/>
    <dgm:cxn modelId="{5817C416-9375-4D0C-8A1B-B832BD3A66B9}" type="presParOf" srcId="{1282B960-0025-4077-B811-92BE04CC5194}" destId="{46186A4A-1DA5-4929-8CCB-F362C7578B9D}" srcOrd="2" destOrd="0" presId="urn:microsoft.com/office/officeart/2005/8/layout/orgChart1"/>
    <dgm:cxn modelId="{5F559CAC-F71E-47C1-B76B-36C43BE7FC2C}" type="presParOf" srcId="{46186A4A-1DA5-4929-8CCB-F362C7578B9D}" destId="{DF985953-2C21-425F-B14F-115A6F8BB70E}" srcOrd="0" destOrd="0" presId="urn:microsoft.com/office/officeart/2005/8/layout/orgChart1"/>
    <dgm:cxn modelId="{5F33E632-D47B-4EFD-A709-2CBADF1C2082}" type="presParOf" srcId="{46186A4A-1DA5-4929-8CCB-F362C7578B9D}" destId="{C6A943EB-FD77-462F-82C5-6EB832C473EE}" srcOrd="1" destOrd="0" presId="urn:microsoft.com/office/officeart/2005/8/layout/orgChart1"/>
    <dgm:cxn modelId="{29596495-ECDA-4256-BBF1-71B770CDF877}" type="presParOf" srcId="{C6A943EB-FD77-462F-82C5-6EB832C473EE}" destId="{4281ED66-9A80-464A-9276-0AAC825C91F4}" srcOrd="0" destOrd="0" presId="urn:microsoft.com/office/officeart/2005/8/layout/orgChart1"/>
    <dgm:cxn modelId="{49E17F30-918A-4F0B-9C95-D93213A3EDB5}" type="presParOf" srcId="{4281ED66-9A80-464A-9276-0AAC825C91F4}" destId="{5F56446F-B7E1-45BF-B6A8-EA0A104D7BAC}" srcOrd="0" destOrd="0" presId="urn:microsoft.com/office/officeart/2005/8/layout/orgChart1"/>
    <dgm:cxn modelId="{1F9D473B-8FFF-4F6B-AE17-60BD4A7CACCA}" type="presParOf" srcId="{4281ED66-9A80-464A-9276-0AAC825C91F4}" destId="{F7C63359-B6AE-4737-85A5-373E8D7FECA5}" srcOrd="1" destOrd="0" presId="urn:microsoft.com/office/officeart/2005/8/layout/orgChart1"/>
    <dgm:cxn modelId="{AD2A9F60-CF91-4E9E-8BFB-AB0ED66BE7AA}" type="presParOf" srcId="{C6A943EB-FD77-462F-82C5-6EB832C473EE}" destId="{2DE69370-F29C-4082-B3DD-746ED45C1EC5}" srcOrd="1" destOrd="0" presId="urn:microsoft.com/office/officeart/2005/8/layout/orgChart1"/>
    <dgm:cxn modelId="{01B0016C-E5AF-4FD8-900B-57AEB0E2397F}" type="presParOf" srcId="{C6A943EB-FD77-462F-82C5-6EB832C473EE}" destId="{35D45D94-37C1-4417-A000-449D308A92AF}" srcOrd="2" destOrd="0" presId="urn:microsoft.com/office/officeart/2005/8/layout/orgChart1"/>
    <dgm:cxn modelId="{170ABA4E-45AA-43AE-B3CF-465C7115746E}" type="presParOf" srcId="{46186A4A-1DA5-4929-8CCB-F362C7578B9D}" destId="{813F8E1E-4D25-4E33-9CBB-1D75A1D67AEE}" srcOrd="2" destOrd="0" presId="urn:microsoft.com/office/officeart/2005/8/layout/orgChart1"/>
    <dgm:cxn modelId="{FB8F306F-C11E-4335-891E-6CFFBEE8D7D9}" type="presParOf" srcId="{46186A4A-1DA5-4929-8CCB-F362C7578B9D}" destId="{C9E656E8-8197-40CB-9526-622A9DECAAA1}" srcOrd="3" destOrd="0" presId="urn:microsoft.com/office/officeart/2005/8/layout/orgChart1"/>
    <dgm:cxn modelId="{6FECA436-8CF3-453D-A7BC-24EC9CAE792D}" type="presParOf" srcId="{C9E656E8-8197-40CB-9526-622A9DECAAA1}" destId="{A8211750-6CA3-4436-A687-6C92FD95D40B}" srcOrd="0" destOrd="0" presId="urn:microsoft.com/office/officeart/2005/8/layout/orgChart1"/>
    <dgm:cxn modelId="{F20D77A2-6DF6-4DE9-B557-D69A9DDD4391}" type="presParOf" srcId="{A8211750-6CA3-4436-A687-6C92FD95D40B}" destId="{6DC0AFE2-5934-4CD6-81C6-DA4F66BDA17D}" srcOrd="0" destOrd="0" presId="urn:microsoft.com/office/officeart/2005/8/layout/orgChart1"/>
    <dgm:cxn modelId="{16BC59F7-0BF3-42C5-9521-D280A026DA46}" type="presParOf" srcId="{A8211750-6CA3-4436-A687-6C92FD95D40B}" destId="{C24C06B7-673A-4CC8-83F1-783DC4C47A99}" srcOrd="1" destOrd="0" presId="urn:microsoft.com/office/officeart/2005/8/layout/orgChart1"/>
    <dgm:cxn modelId="{9D23DDAC-00BA-407F-8525-54B37F04F57A}" type="presParOf" srcId="{C9E656E8-8197-40CB-9526-622A9DECAAA1}" destId="{18E60CE6-FFA8-4053-9A54-35A0C439EE99}" srcOrd="1" destOrd="0" presId="urn:microsoft.com/office/officeart/2005/8/layout/orgChart1"/>
    <dgm:cxn modelId="{6D7EB082-673D-455F-8D98-04F38C1FE02B}" type="presParOf" srcId="{C9E656E8-8197-40CB-9526-622A9DECAAA1}" destId="{124F45EE-C2F0-44F9-87E8-AF73C864766D}" srcOrd="2" destOrd="0" presId="urn:microsoft.com/office/officeart/2005/8/layout/orgChart1"/>
    <dgm:cxn modelId="{4A03D8B7-FAF0-4417-AB84-E1661B9B80A5}" type="presParOf" srcId="{E8D8A26D-E95D-4426-8EA7-44077325B874}" destId="{B5236F22-CA86-4FB2-9E21-A8677A0DA81F}" srcOrd="2" destOrd="0" presId="urn:microsoft.com/office/officeart/2005/8/layout/orgChart1"/>
    <dgm:cxn modelId="{C4BC3CC2-31BB-44C7-9ACC-2623CE76D06E}" type="presParOf" srcId="{E8D8A26D-E95D-4426-8EA7-44077325B874}" destId="{24D87D93-5C79-4B39-B30D-76185E3E9FEC}" srcOrd="3" destOrd="0" presId="urn:microsoft.com/office/officeart/2005/8/layout/orgChart1"/>
    <dgm:cxn modelId="{5A729A38-D8AF-4F97-A6D6-A9406C71C71B}" type="presParOf" srcId="{24D87D93-5C79-4B39-B30D-76185E3E9FEC}" destId="{A5810FA8-2DE9-4964-A375-2D98D5583C86}" srcOrd="0" destOrd="0" presId="urn:microsoft.com/office/officeart/2005/8/layout/orgChart1"/>
    <dgm:cxn modelId="{B9681F35-9312-42AF-A626-FC137EE34463}" type="presParOf" srcId="{A5810FA8-2DE9-4964-A375-2D98D5583C86}" destId="{2C5010D7-BC95-4538-AF77-D8EDC93539B1}" srcOrd="0" destOrd="0" presId="urn:microsoft.com/office/officeart/2005/8/layout/orgChart1"/>
    <dgm:cxn modelId="{E64C8279-5A21-4F3B-B13E-56D700D81671}" type="presParOf" srcId="{A5810FA8-2DE9-4964-A375-2D98D5583C86}" destId="{F2E5DCE8-54B2-4524-B6D0-55B7C9CEF889}" srcOrd="1" destOrd="0" presId="urn:microsoft.com/office/officeart/2005/8/layout/orgChart1"/>
    <dgm:cxn modelId="{C1B74B69-F220-411E-97B5-DA8B6E469EC9}" type="presParOf" srcId="{24D87D93-5C79-4B39-B30D-76185E3E9FEC}" destId="{64BBCC45-1B2A-44F4-B179-78DCAE06347C}" srcOrd="1" destOrd="0" presId="urn:microsoft.com/office/officeart/2005/8/layout/orgChart1"/>
    <dgm:cxn modelId="{F63AFAEE-C9F0-4D5F-8BC4-B9CDF0756720}" type="presParOf" srcId="{24D87D93-5C79-4B39-B30D-76185E3E9FEC}" destId="{D49FC659-9CBE-414D-B220-7DA86E2356F7}" srcOrd="2" destOrd="0" presId="urn:microsoft.com/office/officeart/2005/8/layout/orgChart1"/>
    <dgm:cxn modelId="{146104A3-65D1-4B47-BD80-B138CEDF6864}" type="presParOf" srcId="{F0FC02E2-E9B3-463F-825B-70CC39712D1F}" destId="{791E999F-C9D2-4CDD-B9EE-2BEEB06AB169}"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E194DC-C6B4-45E5-87E1-A6F01591B5DD}" type="doc">
      <dgm:prSet loTypeId="urn:microsoft.com/office/officeart/2011/layout/HexagonRadial" loCatId="officeonline" qsTypeId="urn:microsoft.com/office/officeart/2005/8/quickstyle/simple5" qsCatId="simple" csTypeId="urn:microsoft.com/office/officeart/2005/8/colors/colorful3" csCatId="colorful" phldr="1"/>
      <dgm:spPr/>
      <dgm:t>
        <a:bodyPr/>
        <a:lstStyle/>
        <a:p>
          <a:endParaRPr lang="en-US" altLang="en-US"/>
        </a:p>
      </dgm:t>
    </dgm:pt>
    <dgm:pt modelId="{3C84F266-FA96-4F2C-8FDF-E8C42D23E49C}">
      <dgm:prSet phldrT="[文本]" custT="1"/>
      <dgm:spPr>
        <a:solidFill>
          <a:srgbClr val="F2D39A"/>
        </a:solidFill>
        <a:effectLst/>
      </dgm:spPr>
      <dgm:t>
        <a:bodyPr/>
        <a:lstStyle/>
        <a:p>
          <a:pPr algn="ctr" rtl="0"/>
          <a:r>
            <a:rPr lang="en-US" sz="1400" b="1" i="0" u="none" baseline="0" dirty="0">
              <a:solidFill>
                <a:schemeClr val="tx1"/>
              </a:solidFill>
              <a:latin typeface="Times New Roman" pitchFamily="18" charset="0"/>
              <a:ea typeface="+mn-ea"/>
              <a:cs typeface="Times New Roman" pitchFamily="18" charset="0"/>
              <a:sym typeface="+mn-lt"/>
            </a:rPr>
            <a:t>Risk</a:t>
          </a:r>
          <a:endParaRPr lang="en-US" altLang="zh-CN" sz="1400" b="1" dirty="0">
            <a:solidFill>
              <a:schemeClr val="tx1"/>
            </a:solidFill>
            <a:latin typeface="Times New Roman" pitchFamily="18" charset="0"/>
            <a:ea typeface="+mn-ea"/>
            <a:cs typeface="Times New Roman" pitchFamily="18" charset="0"/>
            <a:sym typeface="+mn-lt"/>
          </a:endParaRPr>
        </a:p>
        <a:p>
          <a:pPr algn="ctr" rtl="0"/>
          <a:r>
            <a:rPr lang="en-US" sz="1400" b="1" i="0" u="none" baseline="0" dirty="0">
              <a:solidFill>
                <a:schemeClr val="tx1"/>
              </a:solidFill>
              <a:latin typeface="Times New Roman" pitchFamily="18" charset="0"/>
              <a:ea typeface="+mn-ea"/>
              <a:cs typeface="Times New Roman" pitchFamily="18" charset="0"/>
              <a:sym typeface="+mn-lt"/>
            </a:rPr>
            <a:t>Classification</a:t>
          </a:r>
        </a:p>
      </dgm:t>
    </dgm:pt>
    <dgm:pt modelId="{61CA7CBC-E5DC-4102-AD7F-3C75516BD542}" type="parTrans" cxnId="{DCEA4913-662C-45D4-8C24-DE9B238B3CCD}">
      <dgm:prSet/>
      <dgm:spPr/>
      <dgm:t>
        <a:bodyPr/>
        <a:lstStyle/>
        <a:p>
          <a:endParaRPr lang="en-US" altLang="en-US" sz="1600" b="1">
            <a:latin typeface="+mn-ea"/>
            <a:ea typeface="+mn-ea"/>
          </a:endParaRPr>
        </a:p>
      </dgm:t>
    </dgm:pt>
    <dgm:pt modelId="{84CFA1B8-02EA-4B85-B0CB-63709070FE4B}" type="sibTrans" cxnId="{DCEA4913-662C-45D4-8C24-DE9B238B3CCD}">
      <dgm:prSet/>
      <dgm:spPr/>
      <dgm:t>
        <a:bodyPr/>
        <a:lstStyle/>
        <a:p>
          <a:endParaRPr lang="en-US" altLang="en-US" sz="1600" b="1">
            <a:latin typeface="+mn-ea"/>
            <a:ea typeface="+mn-ea"/>
          </a:endParaRPr>
        </a:p>
      </dgm:t>
    </dgm:pt>
    <dgm:pt modelId="{FC209F2B-43DA-40F3-82E1-B57A54E16F4A}">
      <dgm:prSet phldrT="[文本]" custT="1"/>
      <dgm:spPr>
        <a:solidFill>
          <a:srgbClr val="0D79CA"/>
        </a:solidFill>
        <a:effectLst/>
      </dgm:spPr>
      <dgm:t>
        <a:bodyPr/>
        <a:lstStyle/>
        <a:p>
          <a:pPr algn="ctr" rtl="0"/>
          <a:r>
            <a:rPr lang="en-US" sz="1600" b="1" i="0" u="none" baseline="0" dirty="0" smtClean="0">
              <a:latin typeface="Times New Roman" pitchFamily="18" charset="0"/>
              <a:ea typeface="+mn-ea"/>
              <a:cs typeface="Times New Roman" pitchFamily="18" charset="0"/>
              <a:sym typeface="+mn-lt"/>
            </a:rPr>
            <a:t>Trading</a:t>
          </a:r>
          <a:endParaRPr lang="en-US" altLang="zh-CN" sz="1600" b="1" dirty="0" smtClean="0">
            <a:latin typeface="Times New Roman" pitchFamily="18" charset="0"/>
            <a:ea typeface="+mn-ea"/>
            <a:cs typeface="Times New Roman" pitchFamily="18" charset="0"/>
            <a:sym typeface="+mn-lt"/>
          </a:endParaRPr>
        </a:p>
        <a:p>
          <a:pPr algn="ctr" rtl="0"/>
          <a:r>
            <a:rPr lang="en-US" sz="1600" b="1" i="0" u="none" baseline="0" dirty="0" smtClean="0">
              <a:latin typeface="Times New Roman" pitchFamily="18" charset="0"/>
              <a:ea typeface="+mn-ea"/>
              <a:cs typeface="Times New Roman" pitchFamily="18" charset="0"/>
              <a:sym typeface="+mn-lt"/>
            </a:rPr>
            <a:t>risk</a:t>
          </a:r>
          <a:endParaRPr lang="en-US" sz="1600" b="1" i="0" u="none" baseline="0" dirty="0">
            <a:latin typeface="Times New Roman" pitchFamily="18" charset="0"/>
            <a:ea typeface="+mn-ea"/>
            <a:cs typeface="Times New Roman" pitchFamily="18" charset="0"/>
            <a:sym typeface="+mn-lt"/>
          </a:endParaRPr>
        </a:p>
      </dgm:t>
    </dgm:pt>
    <dgm:pt modelId="{2EBBA48E-217D-4686-912D-7EBC9D2ECC28}" type="parTrans" cxnId="{9F0DB8C0-32A9-4E07-B99E-411A3E8D3544}">
      <dgm:prSet/>
      <dgm:spPr/>
      <dgm:t>
        <a:bodyPr/>
        <a:lstStyle/>
        <a:p>
          <a:endParaRPr lang="en-US" altLang="en-US" sz="1600" b="1">
            <a:latin typeface="+mn-ea"/>
            <a:ea typeface="+mn-ea"/>
          </a:endParaRPr>
        </a:p>
      </dgm:t>
    </dgm:pt>
    <dgm:pt modelId="{507D48E9-653E-4154-A11A-0D5DE448E9DD}" type="sibTrans" cxnId="{9F0DB8C0-32A9-4E07-B99E-411A3E8D3544}">
      <dgm:prSet/>
      <dgm:spPr/>
      <dgm:t>
        <a:bodyPr/>
        <a:lstStyle/>
        <a:p>
          <a:endParaRPr lang="en-US" altLang="en-US" sz="1600" b="1">
            <a:latin typeface="+mn-ea"/>
            <a:ea typeface="+mn-ea"/>
          </a:endParaRPr>
        </a:p>
      </dgm:t>
    </dgm:pt>
    <dgm:pt modelId="{505FF4B4-1CBE-4724-B17C-C8B10A05741B}">
      <dgm:prSet phldrT="[文本]" custT="1"/>
      <dgm:spPr>
        <a:solidFill>
          <a:srgbClr val="0D79CA"/>
        </a:solidFill>
        <a:effectLst/>
      </dgm:spPr>
      <dgm:t>
        <a:bodyPr/>
        <a:lstStyle/>
        <a:p>
          <a:pPr algn="ctr" rtl="0"/>
          <a:r>
            <a:rPr lang="en-US" sz="1600" b="1" i="0" u="none" baseline="0" dirty="0">
              <a:latin typeface="Times New Roman" pitchFamily="18" charset="0"/>
              <a:ea typeface="+mn-ea"/>
              <a:cs typeface="Times New Roman" pitchFamily="18" charset="0"/>
              <a:sym typeface="+mn-lt"/>
            </a:rPr>
            <a:t>Clearing</a:t>
          </a:r>
          <a:endParaRPr lang="en-US" altLang="zh-CN" sz="1600" b="1" dirty="0">
            <a:latin typeface="Times New Roman" pitchFamily="18" charset="0"/>
            <a:ea typeface="+mn-ea"/>
            <a:cs typeface="Times New Roman" pitchFamily="18" charset="0"/>
            <a:sym typeface="+mn-lt"/>
          </a:endParaRPr>
        </a:p>
        <a:p>
          <a:pPr algn="ctr" rtl="0"/>
          <a:r>
            <a:rPr lang="en-US" sz="1600" b="1" i="0" u="none" baseline="0" dirty="0" smtClean="0">
              <a:latin typeface="Times New Roman" pitchFamily="18" charset="0"/>
              <a:ea typeface="+mn-ea"/>
              <a:cs typeface="Times New Roman" pitchFamily="18" charset="0"/>
              <a:sym typeface="+mn-lt"/>
            </a:rPr>
            <a:t>risk</a:t>
          </a:r>
          <a:endParaRPr lang="en-US" sz="1600" b="1" i="0" u="none" baseline="0" dirty="0">
            <a:latin typeface="Times New Roman" pitchFamily="18" charset="0"/>
            <a:ea typeface="+mn-ea"/>
            <a:cs typeface="Times New Roman" pitchFamily="18" charset="0"/>
            <a:sym typeface="+mn-lt"/>
          </a:endParaRPr>
        </a:p>
      </dgm:t>
    </dgm:pt>
    <dgm:pt modelId="{2275C87F-7B6B-4A37-8FF2-61C210F7E225}" type="parTrans" cxnId="{83102AE8-2C13-4217-9615-C85DF71959A8}">
      <dgm:prSet/>
      <dgm:spPr/>
      <dgm:t>
        <a:bodyPr/>
        <a:lstStyle/>
        <a:p>
          <a:endParaRPr lang="en-US" altLang="en-US" sz="1600" b="1">
            <a:latin typeface="+mn-ea"/>
            <a:ea typeface="+mn-ea"/>
          </a:endParaRPr>
        </a:p>
      </dgm:t>
    </dgm:pt>
    <dgm:pt modelId="{1C42E139-F796-4769-B1FE-2251E76BF3D5}" type="sibTrans" cxnId="{83102AE8-2C13-4217-9615-C85DF71959A8}">
      <dgm:prSet/>
      <dgm:spPr/>
      <dgm:t>
        <a:bodyPr/>
        <a:lstStyle/>
        <a:p>
          <a:endParaRPr lang="en-US" altLang="en-US" sz="1600" b="1">
            <a:latin typeface="+mn-ea"/>
            <a:ea typeface="+mn-ea"/>
          </a:endParaRPr>
        </a:p>
      </dgm:t>
    </dgm:pt>
    <dgm:pt modelId="{0FD995F2-6484-4929-82E7-8B2DC379E10B}">
      <dgm:prSet phldrT="[文本]" custT="1"/>
      <dgm:spPr>
        <a:solidFill>
          <a:srgbClr val="0D79CA"/>
        </a:solidFill>
        <a:effectLst/>
      </dgm:spPr>
      <dgm:t>
        <a:bodyPr/>
        <a:lstStyle/>
        <a:p>
          <a:pPr algn="ctr" rtl="0"/>
          <a:r>
            <a:rPr lang="en-US" sz="1600" b="1" i="0" u="none" baseline="0" dirty="0">
              <a:latin typeface="Times New Roman" pitchFamily="18" charset="0"/>
              <a:ea typeface="+mn-ea"/>
              <a:cs typeface="Times New Roman" pitchFamily="18" charset="0"/>
              <a:sym typeface="+mn-lt"/>
            </a:rPr>
            <a:t>Delivery</a:t>
          </a:r>
          <a:endParaRPr lang="en-US" altLang="zh-CN" sz="1600" b="1" dirty="0">
            <a:latin typeface="Times New Roman" pitchFamily="18" charset="0"/>
            <a:ea typeface="+mn-ea"/>
            <a:cs typeface="Times New Roman" pitchFamily="18" charset="0"/>
            <a:sym typeface="+mn-lt"/>
          </a:endParaRPr>
        </a:p>
        <a:p>
          <a:pPr algn="ctr" rtl="0"/>
          <a:r>
            <a:rPr lang="en-US" sz="1600" b="1" i="0" u="none" baseline="0" dirty="0" smtClean="0">
              <a:latin typeface="Times New Roman" pitchFamily="18" charset="0"/>
              <a:ea typeface="+mn-ea"/>
              <a:cs typeface="Times New Roman" pitchFamily="18" charset="0"/>
              <a:sym typeface="+mn-lt"/>
            </a:rPr>
            <a:t>risk</a:t>
          </a:r>
          <a:endParaRPr lang="en-US" sz="1600" b="1" i="0" u="none" baseline="0" dirty="0">
            <a:latin typeface="Times New Roman" pitchFamily="18" charset="0"/>
            <a:ea typeface="+mn-ea"/>
            <a:cs typeface="Times New Roman" pitchFamily="18" charset="0"/>
            <a:sym typeface="+mn-lt"/>
          </a:endParaRPr>
        </a:p>
      </dgm:t>
    </dgm:pt>
    <dgm:pt modelId="{DE80235F-8830-4A3D-B26E-64FD4BB52156}" type="parTrans" cxnId="{269C43AD-D1AB-4BED-A2D1-1E5C00E6432B}">
      <dgm:prSet/>
      <dgm:spPr/>
      <dgm:t>
        <a:bodyPr/>
        <a:lstStyle/>
        <a:p>
          <a:endParaRPr lang="en-US" altLang="en-US" sz="1600" b="1">
            <a:latin typeface="+mn-ea"/>
            <a:ea typeface="+mn-ea"/>
          </a:endParaRPr>
        </a:p>
      </dgm:t>
    </dgm:pt>
    <dgm:pt modelId="{320AE247-45B5-45DA-B511-044D1C0B2DF4}" type="sibTrans" cxnId="{269C43AD-D1AB-4BED-A2D1-1E5C00E6432B}">
      <dgm:prSet/>
      <dgm:spPr/>
      <dgm:t>
        <a:bodyPr/>
        <a:lstStyle/>
        <a:p>
          <a:endParaRPr lang="en-US" altLang="en-US" sz="1600" b="1">
            <a:latin typeface="+mn-ea"/>
            <a:ea typeface="+mn-ea"/>
          </a:endParaRPr>
        </a:p>
      </dgm:t>
    </dgm:pt>
    <dgm:pt modelId="{FA6413A8-5C7D-4696-BA36-FF50F2AF1D9A}">
      <dgm:prSet phldrT="[文本]" custT="1"/>
      <dgm:spPr>
        <a:solidFill>
          <a:srgbClr val="0D79CA"/>
        </a:solidFill>
        <a:effectLst/>
      </dgm:spPr>
      <dgm:t>
        <a:bodyPr/>
        <a:lstStyle/>
        <a:p>
          <a:pPr algn="ctr" rtl="0"/>
          <a:r>
            <a:rPr lang="en-US" sz="1600" b="1" i="0" u="none" baseline="0" dirty="0">
              <a:latin typeface="Times New Roman" pitchFamily="18" charset="0"/>
              <a:ea typeface="+mn-ea"/>
              <a:cs typeface="Times New Roman" pitchFamily="18" charset="0"/>
              <a:sym typeface="+mn-lt"/>
            </a:rPr>
            <a:t>Market maker risk</a:t>
          </a:r>
        </a:p>
      </dgm:t>
    </dgm:pt>
    <dgm:pt modelId="{5977E30B-548E-4646-A3E9-3936DBF6DF73}" type="parTrans" cxnId="{03FAB30E-A440-476F-AEDE-5BA5CC9F7F4C}">
      <dgm:prSet/>
      <dgm:spPr/>
      <dgm:t>
        <a:bodyPr/>
        <a:lstStyle/>
        <a:p>
          <a:endParaRPr lang="en-US" altLang="en-US" sz="1600" b="1">
            <a:latin typeface="+mn-ea"/>
            <a:ea typeface="+mn-ea"/>
          </a:endParaRPr>
        </a:p>
      </dgm:t>
    </dgm:pt>
    <dgm:pt modelId="{7C80EDD6-1735-4158-8E8E-7C0711A3F1C2}" type="sibTrans" cxnId="{03FAB30E-A440-476F-AEDE-5BA5CC9F7F4C}">
      <dgm:prSet/>
      <dgm:spPr/>
      <dgm:t>
        <a:bodyPr/>
        <a:lstStyle/>
        <a:p>
          <a:endParaRPr lang="en-US" altLang="en-US" sz="1600" b="1">
            <a:latin typeface="+mn-ea"/>
            <a:ea typeface="+mn-ea"/>
          </a:endParaRPr>
        </a:p>
      </dgm:t>
    </dgm:pt>
    <dgm:pt modelId="{F18E6210-A2C8-438E-9F60-39662D5D482C}">
      <dgm:prSet phldrT="[文本]" custT="1"/>
      <dgm:spPr>
        <a:solidFill>
          <a:srgbClr val="0D79CA"/>
        </a:solidFill>
        <a:effectLst/>
      </dgm:spPr>
      <dgm:t>
        <a:bodyPr/>
        <a:lstStyle/>
        <a:p>
          <a:pPr algn="ctr" rtl="0"/>
          <a:r>
            <a:rPr lang="en-US" sz="1600" b="1" i="0" u="none" baseline="0" dirty="0">
              <a:latin typeface="Times New Roman" pitchFamily="18" charset="0"/>
              <a:ea typeface="+mn-ea"/>
              <a:cs typeface="Times New Roman" pitchFamily="18" charset="0"/>
              <a:sym typeface="+mn-lt"/>
            </a:rPr>
            <a:t>Financing</a:t>
          </a:r>
          <a:endParaRPr lang="en-US" altLang="zh-CN" sz="1600" b="1" dirty="0">
            <a:latin typeface="Times New Roman" pitchFamily="18" charset="0"/>
            <a:ea typeface="+mn-ea"/>
            <a:cs typeface="Times New Roman" pitchFamily="18" charset="0"/>
            <a:sym typeface="+mn-lt"/>
          </a:endParaRPr>
        </a:p>
        <a:p>
          <a:pPr algn="ctr" rtl="0"/>
          <a:r>
            <a:rPr lang="en-US" sz="1600" b="1" i="0" u="none" baseline="0" dirty="0" smtClean="0">
              <a:latin typeface="Times New Roman" pitchFamily="18" charset="0"/>
              <a:ea typeface="+mn-ea"/>
              <a:cs typeface="Times New Roman" pitchFamily="18" charset="0"/>
              <a:sym typeface="+mn-lt"/>
            </a:rPr>
            <a:t>risk</a:t>
          </a:r>
          <a:endParaRPr lang="en-US" sz="1600" b="1" i="0" u="none" baseline="0" dirty="0">
            <a:latin typeface="Times New Roman" pitchFamily="18" charset="0"/>
            <a:ea typeface="+mn-ea"/>
            <a:cs typeface="Times New Roman" pitchFamily="18" charset="0"/>
            <a:sym typeface="+mn-lt"/>
          </a:endParaRPr>
        </a:p>
      </dgm:t>
    </dgm:pt>
    <dgm:pt modelId="{EC5086A8-919E-44DB-B1A5-A1D2D49103EF}" type="parTrans" cxnId="{17646F6D-4FCF-4CAE-8211-E511B3CD442C}">
      <dgm:prSet/>
      <dgm:spPr/>
      <dgm:t>
        <a:bodyPr/>
        <a:lstStyle/>
        <a:p>
          <a:endParaRPr lang="en-US" altLang="en-US" sz="1600" b="1">
            <a:latin typeface="+mn-ea"/>
            <a:ea typeface="+mn-ea"/>
          </a:endParaRPr>
        </a:p>
      </dgm:t>
    </dgm:pt>
    <dgm:pt modelId="{0ECD7D81-35C9-4428-9AC0-76BFEF1C0536}" type="sibTrans" cxnId="{17646F6D-4FCF-4CAE-8211-E511B3CD442C}">
      <dgm:prSet/>
      <dgm:spPr/>
      <dgm:t>
        <a:bodyPr/>
        <a:lstStyle/>
        <a:p>
          <a:endParaRPr lang="en-US" altLang="en-US" sz="1600" b="1">
            <a:latin typeface="+mn-ea"/>
            <a:ea typeface="+mn-ea"/>
          </a:endParaRPr>
        </a:p>
      </dgm:t>
    </dgm:pt>
    <dgm:pt modelId="{0E3E615E-CF48-4DF1-80EC-665624AD24B3}">
      <dgm:prSet phldrT="[文本]" custT="1"/>
      <dgm:spPr>
        <a:solidFill>
          <a:srgbClr val="0D79CA"/>
        </a:solidFill>
        <a:effectLst/>
      </dgm:spPr>
      <dgm:t>
        <a:bodyPr/>
        <a:lstStyle/>
        <a:p>
          <a:pPr algn="ctr" rtl="0"/>
          <a:r>
            <a:rPr lang="en-US" sz="1600" b="1" i="0" u="none" baseline="0" dirty="0">
              <a:latin typeface="Times New Roman" pitchFamily="18" charset="0"/>
              <a:ea typeface="+mn-ea"/>
              <a:cs typeface="Times New Roman" pitchFamily="18" charset="0"/>
              <a:sym typeface="+mn-lt"/>
            </a:rPr>
            <a:t>Other</a:t>
          </a:r>
          <a:endParaRPr lang="en-US" altLang="zh-CN" sz="1600" b="1" dirty="0">
            <a:latin typeface="Times New Roman" pitchFamily="18" charset="0"/>
            <a:ea typeface="+mn-ea"/>
            <a:cs typeface="Times New Roman" pitchFamily="18" charset="0"/>
            <a:sym typeface="+mn-lt"/>
          </a:endParaRPr>
        </a:p>
        <a:p>
          <a:pPr algn="ctr" rtl="0"/>
          <a:r>
            <a:rPr lang="en-US" sz="1600" b="1" i="0" u="none" baseline="0" dirty="0" smtClean="0">
              <a:latin typeface="Times New Roman" pitchFamily="18" charset="0"/>
              <a:ea typeface="+mn-ea"/>
              <a:cs typeface="Times New Roman" pitchFamily="18" charset="0"/>
              <a:sym typeface="+mn-lt"/>
            </a:rPr>
            <a:t>risk</a:t>
          </a:r>
          <a:endParaRPr lang="en-US" sz="1600" b="1" i="0" u="none" baseline="0" dirty="0">
            <a:latin typeface="Times New Roman" pitchFamily="18" charset="0"/>
            <a:ea typeface="+mn-ea"/>
            <a:cs typeface="Times New Roman" pitchFamily="18" charset="0"/>
            <a:sym typeface="+mn-lt"/>
          </a:endParaRPr>
        </a:p>
      </dgm:t>
    </dgm:pt>
    <dgm:pt modelId="{2B1BE7A2-8F36-4C6E-9136-08FC8FCE5423}" type="parTrans" cxnId="{F011072B-219C-49F8-B19D-81C2CC258791}">
      <dgm:prSet/>
      <dgm:spPr/>
      <dgm:t>
        <a:bodyPr/>
        <a:lstStyle/>
        <a:p>
          <a:endParaRPr lang="en-US" altLang="en-US" sz="1600" b="1">
            <a:latin typeface="+mn-ea"/>
            <a:ea typeface="+mn-ea"/>
          </a:endParaRPr>
        </a:p>
      </dgm:t>
    </dgm:pt>
    <dgm:pt modelId="{2A906E06-E293-479E-ABD3-3FF407283010}" type="sibTrans" cxnId="{F011072B-219C-49F8-B19D-81C2CC258791}">
      <dgm:prSet/>
      <dgm:spPr/>
      <dgm:t>
        <a:bodyPr/>
        <a:lstStyle/>
        <a:p>
          <a:endParaRPr lang="en-US" altLang="en-US" sz="1600" b="1">
            <a:latin typeface="+mn-ea"/>
            <a:ea typeface="+mn-ea"/>
          </a:endParaRPr>
        </a:p>
      </dgm:t>
    </dgm:pt>
    <dgm:pt modelId="{042DCECB-2E04-40BC-B905-C6583B337B9B}" type="pres">
      <dgm:prSet presAssocID="{E8E194DC-C6B4-45E5-87E1-A6F01591B5DD}" presName="Name0" presStyleCnt="0">
        <dgm:presLayoutVars>
          <dgm:chMax val="1"/>
          <dgm:chPref val="1"/>
          <dgm:dir/>
          <dgm:animOne val="branch"/>
          <dgm:animLvl val="lvl"/>
        </dgm:presLayoutVars>
      </dgm:prSet>
      <dgm:spPr/>
      <dgm:t>
        <a:bodyPr/>
        <a:lstStyle/>
        <a:p>
          <a:endParaRPr lang="en-US" altLang="en-US"/>
        </a:p>
      </dgm:t>
    </dgm:pt>
    <dgm:pt modelId="{BB38F923-E3F4-46AD-B18C-AB95BBB059A0}" type="pres">
      <dgm:prSet presAssocID="{3C84F266-FA96-4F2C-8FDF-E8C42D23E49C}" presName="Parent" presStyleLbl="node0" presStyleIdx="0" presStyleCnt="1">
        <dgm:presLayoutVars>
          <dgm:chMax val="6"/>
          <dgm:chPref val="6"/>
        </dgm:presLayoutVars>
      </dgm:prSet>
      <dgm:spPr/>
      <dgm:t>
        <a:bodyPr/>
        <a:lstStyle/>
        <a:p>
          <a:endParaRPr lang="en-US" altLang="en-US"/>
        </a:p>
      </dgm:t>
    </dgm:pt>
    <dgm:pt modelId="{085424BB-63EB-4549-9BC8-42FAC9B41F4B}" type="pres">
      <dgm:prSet presAssocID="{FC209F2B-43DA-40F3-82E1-B57A54E16F4A}" presName="Accent1" presStyleCnt="0"/>
      <dgm:spPr/>
    </dgm:pt>
    <dgm:pt modelId="{F38FE5AC-338E-49EE-94C6-46E2D89E0446}" type="pres">
      <dgm:prSet presAssocID="{FC209F2B-43DA-40F3-82E1-B57A54E16F4A}" presName="Accent" presStyleLbl="bgShp" presStyleIdx="0" presStyleCnt="6"/>
      <dgm:spPr/>
    </dgm:pt>
    <dgm:pt modelId="{B58F2313-B6E8-4C0D-841A-1671D76D5B36}" type="pres">
      <dgm:prSet presAssocID="{FC209F2B-43DA-40F3-82E1-B57A54E16F4A}" presName="Child1" presStyleLbl="node1" presStyleIdx="0" presStyleCnt="6">
        <dgm:presLayoutVars>
          <dgm:chMax val="0"/>
          <dgm:chPref val="0"/>
          <dgm:bulletEnabled val="1"/>
        </dgm:presLayoutVars>
      </dgm:prSet>
      <dgm:spPr/>
      <dgm:t>
        <a:bodyPr/>
        <a:lstStyle/>
        <a:p>
          <a:endParaRPr lang="en-US" altLang="en-US"/>
        </a:p>
      </dgm:t>
    </dgm:pt>
    <dgm:pt modelId="{D8CF203D-F359-4C57-BE69-6298D0F61773}" type="pres">
      <dgm:prSet presAssocID="{505FF4B4-1CBE-4724-B17C-C8B10A05741B}" presName="Accent2" presStyleCnt="0"/>
      <dgm:spPr/>
    </dgm:pt>
    <dgm:pt modelId="{866DE1B7-822A-4C66-A749-D51655CD6321}" type="pres">
      <dgm:prSet presAssocID="{505FF4B4-1CBE-4724-B17C-C8B10A05741B}" presName="Accent" presStyleLbl="bgShp" presStyleIdx="1" presStyleCnt="6"/>
      <dgm:spPr/>
    </dgm:pt>
    <dgm:pt modelId="{A0AA2C4B-3056-48CD-8D1B-5752315D633F}" type="pres">
      <dgm:prSet presAssocID="{505FF4B4-1CBE-4724-B17C-C8B10A05741B}" presName="Child2" presStyleLbl="node1" presStyleIdx="1" presStyleCnt="6">
        <dgm:presLayoutVars>
          <dgm:chMax val="0"/>
          <dgm:chPref val="0"/>
          <dgm:bulletEnabled val="1"/>
        </dgm:presLayoutVars>
      </dgm:prSet>
      <dgm:spPr/>
      <dgm:t>
        <a:bodyPr/>
        <a:lstStyle/>
        <a:p>
          <a:endParaRPr lang="en-US" altLang="en-US"/>
        </a:p>
      </dgm:t>
    </dgm:pt>
    <dgm:pt modelId="{1B6E371E-FF34-4283-96C4-1B7DC1AAB4A3}" type="pres">
      <dgm:prSet presAssocID="{0FD995F2-6484-4929-82E7-8B2DC379E10B}" presName="Accent3" presStyleCnt="0"/>
      <dgm:spPr/>
    </dgm:pt>
    <dgm:pt modelId="{9FB2EB65-BBD1-4F63-A53D-853845FA01A3}" type="pres">
      <dgm:prSet presAssocID="{0FD995F2-6484-4929-82E7-8B2DC379E10B}" presName="Accent" presStyleLbl="bgShp" presStyleIdx="2" presStyleCnt="6"/>
      <dgm:spPr/>
    </dgm:pt>
    <dgm:pt modelId="{D452BC31-28C1-44D0-88BD-FF9C0F105956}" type="pres">
      <dgm:prSet presAssocID="{0FD995F2-6484-4929-82E7-8B2DC379E10B}" presName="Child3" presStyleLbl="node1" presStyleIdx="2" presStyleCnt="6">
        <dgm:presLayoutVars>
          <dgm:chMax val="0"/>
          <dgm:chPref val="0"/>
          <dgm:bulletEnabled val="1"/>
        </dgm:presLayoutVars>
      </dgm:prSet>
      <dgm:spPr/>
      <dgm:t>
        <a:bodyPr/>
        <a:lstStyle/>
        <a:p>
          <a:endParaRPr lang="en-US" altLang="en-US"/>
        </a:p>
      </dgm:t>
    </dgm:pt>
    <dgm:pt modelId="{CFF53F91-8E1B-4FD2-9F00-673FFF2A8ECE}" type="pres">
      <dgm:prSet presAssocID="{FA6413A8-5C7D-4696-BA36-FF50F2AF1D9A}" presName="Accent4" presStyleCnt="0"/>
      <dgm:spPr/>
    </dgm:pt>
    <dgm:pt modelId="{9C08F205-8043-413E-AE5E-31B24E1FACF1}" type="pres">
      <dgm:prSet presAssocID="{FA6413A8-5C7D-4696-BA36-FF50F2AF1D9A}" presName="Accent" presStyleLbl="bgShp" presStyleIdx="3" presStyleCnt="6"/>
      <dgm:spPr/>
    </dgm:pt>
    <dgm:pt modelId="{9E002E4F-8980-4F2E-A4FF-05A5C924D634}" type="pres">
      <dgm:prSet presAssocID="{FA6413A8-5C7D-4696-BA36-FF50F2AF1D9A}" presName="Child4" presStyleLbl="node1" presStyleIdx="3" presStyleCnt="6">
        <dgm:presLayoutVars>
          <dgm:chMax val="0"/>
          <dgm:chPref val="0"/>
          <dgm:bulletEnabled val="1"/>
        </dgm:presLayoutVars>
      </dgm:prSet>
      <dgm:spPr/>
      <dgm:t>
        <a:bodyPr/>
        <a:lstStyle/>
        <a:p>
          <a:endParaRPr lang="en-US" altLang="en-US"/>
        </a:p>
      </dgm:t>
    </dgm:pt>
    <dgm:pt modelId="{3C278C55-0427-4D00-A51A-6D9035217417}" type="pres">
      <dgm:prSet presAssocID="{F18E6210-A2C8-438E-9F60-39662D5D482C}" presName="Accent5" presStyleCnt="0"/>
      <dgm:spPr/>
    </dgm:pt>
    <dgm:pt modelId="{2E5812DC-35A0-4491-9419-F8A072B8A527}" type="pres">
      <dgm:prSet presAssocID="{F18E6210-A2C8-438E-9F60-39662D5D482C}" presName="Accent" presStyleLbl="bgShp" presStyleIdx="4" presStyleCnt="6"/>
      <dgm:spPr/>
    </dgm:pt>
    <dgm:pt modelId="{E1EEF3E2-20AC-4252-8A9F-E3F770ED4023}" type="pres">
      <dgm:prSet presAssocID="{F18E6210-A2C8-438E-9F60-39662D5D482C}" presName="Child5" presStyleLbl="node1" presStyleIdx="4" presStyleCnt="6">
        <dgm:presLayoutVars>
          <dgm:chMax val="0"/>
          <dgm:chPref val="0"/>
          <dgm:bulletEnabled val="1"/>
        </dgm:presLayoutVars>
      </dgm:prSet>
      <dgm:spPr/>
      <dgm:t>
        <a:bodyPr/>
        <a:lstStyle/>
        <a:p>
          <a:endParaRPr lang="en-US" altLang="en-US"/>
        </a:p>
      </dgm:t>
    </dgm:pt>
    <dgm:pt modelId="{26E42516-5563-42ED-98A3-E3E1EA09DEC5}" type="pres">
      <dgm:prSet presAssocID="{0E3E615E-CF48-4DF1-80EC-665624AD24B3}" presName="Accent6" presStyleCnt="0"/>
      <dgm:spPr/>
    </dgm:pt>
    <dgm:pt modelId="{3E0F55E4-39A6-4EDD-9312-029D11F5C592}" type="pres">
      <dgm:prSet presAssocID="{0E3E615E-CF48-4DF1-80EC-665624AD24B3}" presName="Accent" presStyleLbl="bgShp" presStyleIdx="5" presStyleCnt="6"/>
      <dgm:spPr/>
    </dgm:pt>
    <dgm:pt modelId="{11755C65-E59F-4B3F-BD37-D494F00B69EC}" type="pres">
      <dgm:prSet presAssocID="{0E3E615E-CF48-4DF1-80EC-665624AD24B3}" presName="Child6" presStyleLbl="node1" presStyleIdx="5" presStyleCnt="6">
        <dgm:presLayoutVars>
          <dgm:chMax val="0"/>
          <dgm:chPref val="0"/>
          <dgm:bulletEnabled val="1"/>
        </dgm:presLayoutVars>
      </dgm:prSet>
      <dgm:spPr/>
      <dgm:t>
        <a:bodyPr/>
        <a:lstStyle/>
        <a:p>
          <a:endParaRPr lang="en-US" altLang="en-US"/>
        </a:p>
      </dgm:t>
    </dgm:pt>
  </dgm:ptLst>
  <dgm:cxnLst>
    <dgm:cxn modelId="{9914D7D0-7A29-4A14-B497-82F6DB73F05B}" type="presOf" srcId="{3C84F266-FA96-4F2C-8FDF-E8C42D23E49C}" destId="{BB38F923-E3F4-46AD-B18C-AB95BBB059A0}" srcOrd="0" destOrd="0" presId="urn:microsoft.com/office/officeart/2011/layout/HexagonRadial"/>
    <dgm:cxn modelId="{83102AE8-2C13-4217-9615-C85DF71959A8}" srcId="{3C84F266-FA96-4F2C-8FDF-E8C42D23E49C}" destId="{505FF4B4-1CBE-4724-B17C-C8B10A05741B}" srcOrd="1" destOrd="0" parTransId="{2275C87F-7B6B-4A37-8FF2-61C210F7E225}" sibTransId="{1C42E139-F796-4769-B1FE-2251E76BF3D5}"/>
    <dgm:cxn modelId="{64C5836C-82A4-471E-BA41-B8C0165BB44C}" type="presOf" srcId="{0E3E615E-CF48-4DF1-80EC-665624AD24B3}" destId="{11755C65-E59F-4B3F-BD37-D494F00B69EC}" srcOrd="0" destOrd="0" presId="urn:microsoft.com/office/officeart/2011/layout/HexagonRadial"/>
    <dgm:cxn modelId="{E9919932-76A6-4927-8887-DE1AEED4469D}" type="presOf" srcId="{0FD995F2-6484-4929-82E7-8B2DC379E10B}" destId="{D452BC31-28C1-44D0-88BD-FF9C0F105956}" srcOrd="0" destOrd="0" presId="urn:microsoft.com/office/officeart/2011/layout/HexagonRadial"/>
    <dgm:cxn modelId="{D8100EE4-A427-4A2D-9826-9DB10D995A45}" type="presOf" srcId="{FC209F2B-43DA-40F3-82E1-B57A54E16F4A}" destId="{B58F2313-B6E8-4C0D-841A-1671D76D5B36}" srcOrd="0" destOrd="0" presId="urn:microsoft.com/office/officeart/2011/layout/HexagonRadial"/>
    <dgm:cxn modelId="{9F0DB8C0-32A9-4E07-B99E-411A3E8D3544}" srcId="{3C84F266-FA96-4F2C-8FDF-E8C42D23E49C}" destId="{FC209F2B-43DA-40F3-82E1-B57A54E16F4A}" srcOrd="0" destOrd="0" parTransId="{2EBBA48E-217D-4686-912D-7EBC9D2ECC28}" sibTransId="{507D48E9-653E-4154-A11A-0D5DE448E9DD}"/>
    <dgm:cxn modelId="{0C7FFF24-6823-4DAA-BE93-AABF19F8468D}" type="presOf" srcId="{F18E6210-A2C8-438E-9F60-39662D5D482C}" destId="{E1EEF3E2-20AC-4252-8A9F-E3F770ED4023}" srcOrd="0" destOrd="0" presId="urn:microsoft.com/office/officeart/2011/layout/HexagonRadial"/>
    <dgm:cxn modelId="{17646F6D-4FCF-4CAE-8211-E511B3CD442C}" srcId="{3C84F266-FA96-4F2C-8FDF-E8C42D23E49C}" destId="{F18E6210-A2C8-438E-9F60-39662D5D482C}" srcOrd="4" destOrd="0" parTransId="{EC5086A8-919E-44DB-B1A5-A1D2D49103EF}" sibTransId="{0ECD7D81-35C9-4428-9AC0-76BFEF1C0536}"/>
    <dgm:cxn modelId="{01526F0B-C1B9-4B43-BAB9-69F50C3C0814}" type="presOf" srcId="{505FF4B4-1CBE-4724-B17C-C8B10A05741B}" destId="{A0AA2C4B-3056-48CD-8D1B-5752315D633F}" srcOrd="0" destOrd="0" presId="urn:microsoft.com/office/officeart/2011/layout/HexagonRadial"/>
    <dgm:cxn modelId="{9D409A9E-2569-4167-A4B3-BFBE027374E3}" type="presOf" srcId="{FA6413A8-5C7D-4696-BA36-FF50F2AF1D9A}" destId="{9E002E4F-8980-4F2E-A4FF-05A5C924D634}" srcOrd="0" destOrd="0" presId="urn:microsoft.com/office/officeart/2011/layout/HexagonRadial"/>
    <dgm:cxn modelId="{6F77441D-E751-4B62-8B0D-EB8F987AAFCC}" type="presOf" srcId="{E8E194DC-C6B4-45E5-87E1-A6F01591B5DD}" destId="{042DCECB-2E04-40BC-B905-C6583B337B9B}" srcOrd="0" destOrd="0" presId="urn:microsoft.com/office/officeart/2011/layout/HexagonRadial"/>
    <dgm:cxn modelId="{DCEA4913-662C-45D4-8C24-DE9B238B3CCD}" srcId="{E8E194DC-C6B4-45E5-87E1-A6F01591B5DD}" destId="{3C84F266-FA96-4F2C-8FDF-E8C42D23E49C}" srcOrd="0" destOrd="0" parTransId="{61CA7CBC-E5DC-4102-AD7F-3C75516BD542}" sibTransId="{84CFA1B8-02EA-4B85-B0CB-63709070FE4B}"/>
    <dgm:cxn modelId="{F011072B-219C-49F8-B19D-81C2CC258791}" srcId="{3C84F266-FA96-4F2C-8FDF-E8C42D23E49C}" destId="{0E3E615E-CF48-4DF1-80EC-665624AD24B3}" srcOrd="5" destOrd="0" parTransId="{2B1BE7A2-8F36-4C6E-9136-08FC8FCE5423}" sibTransId="{2A906E06-E293-479E-ABD3-3FF407283010}"/>
    <dgm:cxn modelId="{269C43AD-D1AB-4BED-A2D1-1E5C00E6432B}" srcId="{3C84F266-FA96-4F2C-8FDF-E8C42D23E49C}" destId="{0FD995F2-6484-4929-82E7-8B2DC379E10B}" srcOrd="2" destOrd="0" parTransId="{DE80235F-8830-4A3D-B26E-64FD4BB52156}" sibTransId="{320AE247-45B5-45DA-B511-044D1C0B2DF4}"/>
    <dgm:cxn modelId="{03FAB30E-A440-476F-AEDE-5BA5CC9F7F4C}" srcId="{3C84F266-FA96-4F2C-8FDF-E8C42D23E49C}" destId="{FA6413A8-5C7D-4696-BA36-FF50F2AF1D9A}" srcOrd="3" destOrd="0" parTransId="{5977E30B-548E-4646-A3E9-3936DBF6DF73}" sibTransId="{7C80EDD6-1735-4158-8E8E-7C0711A3F1C2}"/>
    <dgm:cxn modelId="{E1C86E8B-CAFE-478F-9889-82743C075A10}" type="presParOf" srcId="{042DCECB-2E04-40BC-B905-C6583B337B9B}" destId="{BB38F923-E3F4-46AD-B18C-AB95BBB059A0}" srcOrd="0" destOrd="0" presId="urn:microsoft.com/office/officeart/2011/layout/HexagonRadial"/>
    <dgm:cxn modelId="{158572F7-0795-4C28-A32D-12BF9DF4DD3A}" type="presParOf" srcId="{042DCECB-2E04-40BC-B905-C6583B337B9B}" destId="{085424BB-63EB-4549-9BC8-42FAC9B41F4B}" srcOrd="1" destOrd="0" presId="urn:microsoft.com/office/officeart/2011/layout/HexagonRadial"/>
    <dgm:cxn modelId="{FC59862A-4BE1-46F9-BBC7-EF10473C3F58}" type="presParOf" srcId="{085424BB-63EB-4549-9BC8-42FAC9B41F4B}" destId="{F38FE5AC-338E-49EE-94C6-46E2D89E0446}" srcOrd="0" destOrd="0" presId="urn:microsoft.com/office/officeart/2011/layout/HexagonRadial"/>
    <dgm:cxn modelId="{E5918FBC-F074-4FA4-822E-0D8E10CE48DB}" type="presParOf" srcId="{042DCECB-2E04-40BC-B905-C6583B337B9B}" destId="{B58F2313-B6E8-4C0D-841A-1671D76D5B36}" srcOrd="2" destOrd="0" presId="urn:microsoft.com/office/officeart/2011/layout/HexagonRadial"/>
    <dgm:cxn modelId="{78B368A3-54D9-4B9F-8EAA-63E8028E579B}" type="presParOf" srcId="{042DCECB-2E04-40BC-B905-C6583B337B9B}" destId="{D8CF203D-F359-4C57-BE69-6298D0F61773}" srcOrd="3" destOrd="0" presId="urn:microsoft.com/office/officeart/2011/layout/HexagonRadial"/>
    <dgm:cxn modelId="{92CE8C65-6CA8-4B8D-87DA-5E1D899689E6}" type="presParOf" srcId="{D8CF203D-F359-4C57-BE69-6298D0F61773}" destId="{866DE1B7-822A-4C66-A749-D51655CD6321}" srcOrd="0" destOrd="0" presId="urn:microsoft.com/office/officeart/2011/layout/HexagonRadial"/>
    <dgm:cxn modelId="{5465DBC4-85A8-452C-8091-AB517FB6F153}" type="presParOf" srcId="{042DCECB-2E04-40BC-B905-C6583B337B9B}" destId="{A0AA2C4B-3056-48CD-8D1B-5752315D633F}" srcOrd="4" destOrd="0" presId="urn:microsoft.com/office/officeart/2011/layout/HexagonRadial"/>
    <dgm:cxn modelId="{833EAD7D-909D-419B-BFE2-D928CF0A931C}" type="presParOf" srcId="{042DCECB-2E04-40BC-B905-C6583B337B9B}" destId="{1B6E371E-FF34-4283-96C4-1B7DC1AAB4A3}" srcOrd="5" destOrd="0" presId="urn:microsoft.com/office/officeart/2011/layout/HexagonRadial"/>
    <dgm:cxn modelId="{89CFB371-7295-4949-89A4-D5E8504D4DBB}" type="presParOf" srcId="{1B6E371E-FF34-4283-96C4-1B7DC1AAB4A3}" destId="{9FB2EB65-BBD1-4F63-A53D-853845FA01A3}" srcOrd="0" destOrd="0" presId="urn:microsoft.com/office/officeart/2011/layout/HexagonRadial"/>
    <dgm:cxn modelId="{5FA5D248-6CBC-4813-9C4B-5A00BC334DCC}" type="presParOf" srcId="{042DCECB-2E04-40BC-B905-C6583B337B9B}" destId="{D452BC31-28C1-44D0-88BD-FF9C0F105956}" srcOrd="6" destOrd="0" presId="urn:microsoft.com/office/officeart/2011/layout/HexagonRadial"/>
    <dgm:cxn modelId="{95640B27-CB3C-4DB8-9EE2-F0B34A49E357}" type="presParOf" srcId="{042DCECB-2E04-40BC-B905-C6583B337B9B}" destId="{CFF53F91-8E1B-4FD2-9F00-673FFF2A8ECE}" srcOrd="7" destOrd="0" presId="urn:microsoft.com/office/officeart/2011/layout/HexagonRadial"/>
    <dgm:cxn modelId="{D4BC5E28-DEC3-4943-AA1A-06491A301F89}" type="presParOf" srcId="{CFF53F91-8E1B-4FD2-9F00-673FFF2A8ECE}" destId="{9C08F205-8043-413E-AE5E-31B24E1FACF1}" srcOrd="0" destOrd="0" presId="urn:microsoft.com/office/officeart/2011/layout/HexagonRadial"/>
    <dgm:cxn modelId="{E9EC157E-CB98-4B73-B8DE-EA8F90ED497E}" type="presParOf" srcId="{042DCECB-2E04-40BC-B905-C6583B337B9B}" destId="{9E002E4F-8980-4F2E-A4FF-05A5C924D634}" srcOrd="8" destOrd="0" presId="urn:microsoft.com/office/officeart/2011/layout/HexagonRadial"/>
    <dgm:cxn modelId="{A048970F-125E-464A-9792-1E48AF72D818}" type="presParOf" srcId="{042DCECB-2E04-40BC-B905-C6583B337B9B}" destId="{3C278C55-0427-4D00-A51A-6D9035217417}" srcOrd="9" destOrd="0" presId="urn:microsoft.com/office/officeart/2011/layout/HexagonRadial"/>
    <dgm:cxn modelId="{2A388495-FDE9-4E6A-8F3A-4C9CB0C6A09C}" type="presParOf" srcId="{3C278C55-0427-4D00-A51A-6D9035217417}" destId="{2E5812DC-35A0-4491-9419-F8A072B8A527}" srcOrd="0" destOrd="0" presId="urn:microsoft.com/office/officeart/2011/layout/HexagonRadial"/>
    <dgm:cxn modelId="{A13693F3-8D4B-457F-BF14-08AE8352E2AD}" type="presParOf" srcId="{042DCECB-2E04-40BC-B905-C6583B337B9B}" destId="{E1EEF3E2-20AC-4252-8A9F-E3F770ED4023}" srcOrd="10" destOrd="0" presId="urn:microsoft.com/office/officeart/2011/layout/HexagonRadial"/>
    <dgm:cxn modelId="{41B4F267-B16E-44E8-A409-85C86B79645E}" type="presParOf" srcId="{042DCECB-2E04-40BC-B905-C6583B337B9B}" destId="{26E42516-5563-42ED-98A3-E3E1EA09DEC5}" srcOrd="11" destOrd="0" presId="urn:microsoft.com/office/officeart/2011/layout/HexagonRadial"/>
    <dgm:cxn modelId="{35521E61-5D89-47D1-90B6-6E57ACB476F5}" type="presParOf" srcId="{26E42516-5563-42ED-98A3-E3E1EA09DEC5}" destId="{3E0F55E4-39A6-4EDD-9312-029D11F5C592}" srcOrd="0" destOrd="0" presId="urn:microsoft.com/office/officeart/2011/layout/HexagonRadial"/>
    <dgm:cxn modelId="{26218E95-A1CB-496B-86B7-5B2AD8A1848E}" type="presParOf" srcId="{042DCECB-2E04-40BC-B905-C6583B337B9B}" destId="{11755C65-E59F-4B3F-BD37-D494F00B69EC}" srcOrd="12" destOrd="0" presId="urn:microsoft.com/office/officeart/2011/layout/HexagonRadial"/>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0D784-584C-42E0-81E3-F47F8E142BAE}">
      <dsp:nvSpPr>
        <dsp:cNvPr id="0" name=""/>
        <dsp:cNvSpPr/>
      </dsp:nvSpPr>
      <dsp:spPr>
        <a:xfrm>
          <a:off x="3787358" y="76"/>
          <a:ext cx="1534846" cy="1023231"/>
        </a:xfrm>
        <a:prstGeom prst="roundRect">
          <a:avLst>
            <a:gd name="adj" fmla="val 10000"/>
          </a:avLst>
        </a:prstGeom>
        <a:solidFill>
          <a:srgbClr val="0062AC"/>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0" u="none" kern="1200" baseline="0" dirty="0">
              <a:solidFill>
                <a:schemeClr val="bg1"/>
              </a:solidFill>
              <a:latin typeface="+mn-lt"/>
              <a:ea typeface="+mn-ea"/>
              <a:cs typeface="+mn-ea"/>
              <a:sym typeface="+mn-lt"/>
            </a:rPr>
            <a:t>Transaction type</a:t>
          </a:r>
        </a:p>
      </dsp:txBody>
      <dsp:txXfrm>
        <a:off x="3817327" y="30045"/>
        <a:ext cx="1474908" cy="963293"/>
      </dsp:txXfrm>
    </dsp:sp>
    <dsp:sp modelId="{D5572DC9-28FB-469D-8C19-95E875675648}">
      <dsp:nvSpPr>
        <dsp:cNvPr id="0" name=""/>
        <dsp:cNvSpPr/>
      </dsp:nvSpPr>
      <dsp:spPr>
        <a:xfrm>
          <a:off x="2559480" y="1023307"/>
          <a:ext cx="1995300" cy="409292"/>
        </a:xfrm>
        <a:custGeom>
          <a:avLst/>
          <a:gdLst/>
          <a:ahLst/>
          <a:cxnLst/>
          <a:rect l="0" t="0" r="0" b="0"/>
          <a:pathLst>
            <a:path>
              <a:moveTo>
                <a:pt x="1995300" y="0"/>
              </a:moveTo>
              <a:lnTo>
                <a:pt x="1995300" y="204646"/>
              </a:lnTo>
              <a:lnTo>
                <a:pt x="0" y="204646"/>
              </a:lnTo>
              <a:lnTo>
                <a:pt x="0" y="409292"/>
              </a:lnTo>
            </a:path>
          </a:pathLst>
        </a:custGeom>
        <a:noFill/>
        <a:ln w="12700" cap="flat" cmpd="sng" algn="ctr">
          <a:solidFill>
            <a:srgbClr val="084EA6"/>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5EEDE0-88F6-4AD4-87A4-52A9A7FB5491}">
      <dsp:nvSpPr>
        <dsp:cNvPr id="0" name=""/>
        <dsp:cNvSpPr/>
      </dsp:nvSpPr>
      <dsp:spPr>
        <a:xfrm>
          <a:off x="1792057" y="1432600"/>
          <a:ext cx="1534846" cy="1023231"/>
        </a:xfrm>
        <a:prstGeom prst="roundRect">
          <a:avLst>
            <a:gd name="adj" fmla="val 10000"/>
          </a:avLst>
        </a:prstGeom>
        <a:solidFill>
          <a:srgbClr val="0062AC"/>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0" u="none" kern="1200" baseline="0" dirty="0">
              <a:solidFill>
                <a:schemeClr val="bg1"/>
              </a:solidFill>
              <a:latin typeface="+mn-lt"/>
              <a:ea typeface="+mn-ea"/>
              <a:cs typeface="+mn-ea"/>
              <a:sym typeface="+mn-lt"/>
            </a:rPr>
            <a:t>Warrant B/S</a:t>
          </a:r>
        </a:p>
      </dsp:txBody>
      <dsp:txXfrm>
        <a:off x="1822026" y="1462569"/>
        <a:ext cx="1474908" cy="963293"/>
      </dsp:txXfrm>
    </dsp:sp>
    <dsp:sp modelId="{62D0429A-7E7D-46BC-9056-CA8A7BE6FA16}">
      <dsp:nvSpPr>
        <dsp:cNvPr id="0" name=""/>
        <dsp:cNvSpPr/>
      </dsp:nvSpPr>
      <dsp:spPr>
        <a:xfrm>
          <a:off x="1561830" y="2455831"/>
          <a:ext cx="997650" cy="409292"/>
        </a:xfrm>
        <a:custGeom>
          <a:avLst/>
          <a:gdLst/>
          <a:ahLst/>
          <a:cxnLst/>
          <a:rect l="0" t="0" r="0" b="0"/>
          <a:pathLst>
            <a:path>
              <a:moveTo>
                <a:pt x="997650" y="0"/>
              </a:moveTo>
              <a:lnTo>
                <a:pt x="997650" y="204646"/>
              </a:lnTo>
              <a:lnTo>
                <a:pt x="0" y="204646"/>
              </a:lnTo>
              <a:lnTo>
                <a:pt x="0" y="409292"/>
              </a:lnTo>
            </a:path>
          </a:pathLst>
        </a:custGeom>
        <a:noFill/>
        <a:ln w="12700" cap="flat" cmpd="sng" algn="ctr">
          <a:solidFill>
            <a:srgbClr val="084EA6"/>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E4B7C06-96D6-49B0-BF9E-F311DD619521}">
      <dsp:nvSpPr>
        <dsp:cNvPr id="0" name=""/>
        <dsp:cNvSpPr/>
      </dsp:nvSpPr>
      <dsp:spPr>
        <a:xfrm>
          <a:off x="794407" y="2865124"/>
          <a:ext cx="1534846" cy="1023231"/>
        </a:xfrm>
        <a:prstGeom prst="roundRect">
          <a:avLst>
            <a:gd name="adj" fmla="val 10000"/>
          </a:avLst>
        </a:prstGeom>
        <a:solidFill>
          <a:srgbClr val="0062AC"/>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0" u="none" kern="1200" baseline="0" dirty="0">
              <a:solidFill>
                <a:schemeClr val="bg1"/>
              </a:solidFill>
              <a:latin typeface="+mn-lt"/>
              <a:ea typeface="+mn-ea"/>
              <a:cs typeface="+mn-ea"/>
              <a:sym typeface="+mn-lt"/>
            </a:rPr>
            <a:t>Listing by buyer</a:t>
          </a:r>
        </a:p>
      </dsp:txBody>
      <dsp:txXfrm>
        <a:off x="824376" y="2895093"/>
        <a:ext cx="1474908" cy="963293"/>
      </dsp:txXfrm>
    </dsp:sp>
    <dsp:sp modelId="{E74B1234-E9D1-417F-96C9-DBAB2B9A87DE}">
      <dsp:nvSpPr>
        <dsp:cNvPr id="0" name=""/>
        <dsp:cNvSpPr/>
      </dsp:nvSpPr>
      <dsp:spPr>
        <a:xfrm>
          <a:off x="2559480" y="2455831"/>
          <a:ext cx="997650" cy="409292"/>
        </a:xfrm>
        <a:custGeom>
          <a:avLst/>
          <a:gdLst/>
          <a:ahLst/>
          <a:cxnLst/>
          <a:rect l="0" t="0" r="0" b="0"/>
          <a:pathLst>
            <a:path>
              <a:moveTo>
                <a:pt x="0" y="0"/>
              </a:moveTo>
              <a:lnTo>
                <a:pt x="0" y="204646"/>
              </a:lnTo>
              <a:lnTo>
                <a:pt x="997650" y="204646"/>
              </a:lnTo>
              <a:lnTo>
                <a:pt x="997650" y="409292"/>
              </a:lnTo>
            </a:path>
          </a:pathLst>
        </a:custGeom>
        <a:noFill/>
        <a:ln w="12700" cap="flat" cmpd="sng" algn="ctr">
          <a:solidFill>
            <a:srgbClr val="084EA6"/>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D54C66-8457-4D20-81D9-B6C7F14D6ACD}">
      <dsp:nvSpPr>
        <dsp:cNvPr id="0" name=""/>
        <dsp:cNvSpPr/>
      </dsp:nvSpPr>
      <dsp:spPr>
        <a:xfrm>
          <a:off x="2789707" y="2865124"/>
          <a:ext cx="1534846" cy="1023231"/>
        </a:xfrm>
        <a:prstGeom prst="roundRect">
          <a:avLst>
            <a:gd name="adj" fmla="val 10000"/>
          </a:avLst>
        </a:prstGeom>
        <a:solidFill>
          <a:srgbClr val="0062AC"/>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0" u="none" kern="1200" baseline="0" dirty="0">
              <a:solidFill>
                <a:schemeClr val="bg1"/>
              </a:solidFill>
              <a:latin typeface="+mn-lt"/>
              <a:ea typeface="+mn-ea"/>
              <a:cs typeface="+mn-ea"/>
              <a:sym typeface="+mn-lt"/>
            </a:rPr>
            <a:t>Listing by seller</a:t>
          </a:r>
        </a:p>
      </dsp:txBody>
      <dsp:txXfrm>
        <a:off x="2819676" y="2895093"/>
        <a:ext cx="1474908" cy="963293"/>
      </dsp:txXfrm>
    </dsp:sp>
    <dsp:sp modelId="{20163423-1B24-4BBF-8BAE-3759A491BE38}">
      <dsp:nvSpPr>
        <dsp:cNvPr id="0" name=""/>
        <dsp:cNvSpPr/>
      </dsp:nvSpPr>
      <dsp:spPr>
        <a:xfrm>
          <a:off x="4509061" y="1023307"/>
          <a:ext cx="91440" cy="409292"/>
        </a:xfrm>
        <a:custGeom>
          <a:avLst/>
          <a:gdLst/>
          <a:ahLst/>
          <a:cxnLst/>
          <a:rect l="0" t="0" r="0" b="0"/>
          <a:pathLst>
            <a:path>
              <a:moveTo>
                <a:pt x="45720" y="0"/>
              </a:moveTo>
              <a:lnTo>
                <a:pt x="45720" y="409292"/>
              </a:lnTo>
            </a:path>
          </a:pathLst>
        </a:custGeom>
        <a:noFill/>
        <a:ln w="12700" cap="flat" cmpd="sng" algn="ctr">
          <a:solidFill>
            <a:srgbClr val="084EA6"/>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2630B59-37C0-4374-9F18-1C940DF1175A}">
      <dsp:nvSpPr>
        <dsp:cNvPr id="0" name=""/>
        <dsp:cNvSpPr/>
      </dsp:nvSpPr>
      <dsp:spPr>
        <a:xfrm>
          <a:off x="3787358" y="1432600"/>
          <a:ext cx="1534846" cy="1023231"/>
        </a:xfrm>
        <a:prstGeom prst="roundRect">
          <a:avLst>
            <a:gd name="adj" fmla="val 10000"/>
          </a:avLst>
        </a:prstGeom>
        <a:solidFill>
          <a:srgbClr val="0062AC"/>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0" u="none" kern="1200" baseline="0" dirty="0">
              <a:solidFill>
                <a:schemeClr val="bg1"/>
              </a:solidFill>
              <a:latin typeface="+mn-lt"/>
              <a:ea typeface="+mn-ea"/>
              <a:cs typeface="+mn-ea"/>
              <a:sym typeface="+mn-lt"/>
            </a:rPr>
            <a:t>Warrant swap</a:t>
          </a:r>
        </a:p>
      </dsp:txBody>
      <dsp:txXfrm>
        <a:off x="3817327" y="1462569"/>
        <a:ext cx="1474908" cy="963293"/>
      </dsp:txXfrm>
    </dsp:sp>
    <dsp:sp modelId="{F4817D56-DA5C-423C-9A8A-EF0513D37A03}">
      <dsp:nvSpPr>
        <dsp:cNvPr id="0" name=""/>
        <dsp:cNvSpPr/>
      </dsp:nvSpPr>
      <dsp:spPr>
        <a:xfrm>
          <a:off x="4554781" y="1023307"/>
          <a:ext cx="1995300" cy="409292"/>
        </a:xfrm>
        <a:custGeom>
          <a:avLst/>
          <a:gdLst/>
          <a:ahLst/>
          <a:cxnLst/>
          <a:rect l="0" t="0" r="0" b="0"/>
          <a:pathLst>
            <a:path>
              <a:moveTo>
                <a:pt x="0" y="0"/>
              </a:moveTo>
              <a:lnTo>
                <a:pt x="0" y="204646"/>
              </a:lnTo>
              <a:lnTo>
                <a:pt x="1995300" y="204646"/>
              </a:lnTo>
              <a:lnTo>
                <a:pt x="1995300" y="409292"/>
              </a:lnTo>
            </a:path>
          </a:pathLst>
        </a:custGeom>
        <a:noFill/>
        <a:ln w="12700" cap="flat" cmpd="sng" algn="ctr">
          <a:solidFill>
            <a:srgbClr val="084EA6"/>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7A0CF-B9C0-4EE2-8882-4CE73BB083F9}">
      <dsp:nvSpPr>
        <dsp:cNvPr id="0" name=""/>
        <dsp:cNvSpPr/>
      </dsp:nvSpPr>
      <dsp:spPr>
        <a:xfrm>
          <a:off x="5782659" y="1432600"/>
          <a:ext cx="1534846" cy="1023231"/>
        </a:xfrm>
        <a:prstGeom prst="roundRect">
          <a:avLst>
            <a:gd name="adj" fmla="val 10000"/>
          </a:avLst>
        </a:prstGeom>
        <a:solidFill>
          <a:srgbClr val="0062AC"/>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0" u="none" kern="1200" baseline="0" dirty="0">
              <a:solidFill>
                <a:schemeClr val="bg1"/>
              </a:solidFill>
              <a:latin typeface="+mn-lt"/>
              <a:ea typeface="+mn-ea"/>
              <a:cs typeface="+mn-ea"/>
              <a:sym typeface="+mn-lt"/>
            </a:rPr>
            <a:t>Quote counter</a:t>
          </a:r>
        </a:p>
      </dsp:txBody>
      <dsp:txXfrm>
        <a:off x="5812628" y="1462569"/>
        <a:ext cx="1474908" cy="963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7D203-428E-40C9-A1A0-79DAC265E84B}">
      <dsp:nvSpPr>
        <dsp:cNvPr id="0" name=""/>
        <dsp:cNvSpPr/>
      </dsp:nvSpPr>
      <dsp:spPr>
        <a:xfrm>
          <a:off x="4456170" y="2866960"/>
          <a:ext cx="397177" cy="426965"/>
        </a:xfrm>
        <a:custGeom>
          <a:avLst/>
          <a:gdLst/>
          <a:ahLst/>
          <a:cxnLst/>
          <a:rect l="0" t="0" r="0" b="0"/>
          <a:pathLst>
            <a:path>
              <a:moveTo>
                <a:pt x="0" y="0"/>
              </a:moveTo>
              <a:lnTo>
                <a:pt x="198588" y="0"/>
              </a:lnTo>
              <a:lnTo>
                <a:pt x="198588" y="426965"/>
              </a:lnTo>
              <a:lnTo>
                <a:pt x="397177" y="426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C58B3A-C958-4A1B-A8AB-F756F2F1603C}">
      <dsp:nvSpPr>
        <dsp:cNvPr id="0" name=""/>
        <dsp:cNvSpPr/>
      </dsp:nvSpPr>
      <dsp:spPr>
        <a:xfrm>
          <a:off x="4456170" y="2439994"/>
          <a:ext cx="397177" cy="426965"/>
        </a:xfrm>
        <a:custGeom>
          <a:avLst/>
          <a:gdLst/>
          <a:ahLst/>
          <a:cxnLst/>
          <a:rect l="0" t="0" r="0" b="0"/>
          <a:pathLst>
            <a:path>
              <a:moveTo>
                <a:pt x="0" y="426965"/>
              </a:moveTo>
              <a:lnTo>
                <a:pt x="198588" y="426965"/>
              </a:lnTo>
              <a:lnTo>
                <a:pt x="198588" y="0"/>
              </a:lnTo>
              <a:lnTo>
                <a:pt x="3971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375260-90FC-43A5-A19B-CF09185C9D0C}">
      <dsp:nvSpPr>
        <dsp:cNvPr id="0" name=""/>
        <dsp:cNvSpPr/>
      </dsp:nvSpPr>
      <dsp:spPr>
        <a:xfrm>
          <a:off x="2073106" y="2013029"/>
          <a:ext cx="397177" cy="853931"/>
        </a:xfrm>
        <a:custGeom>
          <a:avLst/>
          <a:gdLst/>
          <a:ahLst/>
          <a:cxnLst/>
          <a:rect l="0" t="0" r="0" b="0"/>
          <a:pathLst>
            <a:path>
              <a:moveTo>
                <a:pt x="0" y="0"/>
              </a:moveTo>
              <a:lnTo>
                <a:pt x="198588" y="0"/>
              </a:lnTo>
              <a:lnTo>
                <a:pt x="198588" y="853931"/>
              </a:lnTo>
              <a:lnTo>
                <a:pt x="397177" y="8539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698662-496D-4690-87C4-F2205E62F1D8}">
      <dsp:nvSpPr>
        <dsp:cNvPr id="0" name=""/>
        <dsp:cNvSpPr/>
      </dsp:nvSpPr>
      <dsp:spPr>
        <a:xfrm>
          <a:off x="4456170" y="1159098"/>
          <a:ext cx="397177" cy="426965"/>
        </a:xfrm>
        <a:custGeom>
          <a:avLst/>
          <a:gdLst/>
          <a:ahLst/>
          <a:cxnLst/>
          <a:rect l="0" t="0" r="0" b="0"/>
          <a:pathLst>
            <a:path>
              <a:moveTo>
                <a:pt x="0" y="0"/>
              </a:moveTo>
              <a:lnTo>
                <a:pt x="198588" y="0"/>
              </a:lnTo>
              <a:lnTo>
                <a:pt x="198588" y="426965"/>
              </a:lnTo>
              <a:lnTo>
                <a:pt x="397177" y="426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EF2D1D-725C-4FA2-A016-FA62A572CFCF}">
      <dsp:nvSpPr>
        <dsp:cNvPr id="0" name=""/>
        <dsp:cNvSpPr/>
      </dsp:nvSpPr>
      <dsp:spPr>
        <a:xfrm>
          <a:off x="6839234" y="732132"/>
          <a:ext cx="397177" cy="426965"/>
        </a:xfrm>
        <a:custGeom>
          <a:avLst/>
          <a:gdLst/>
          <a:ahLst/>
          <a:cxnLst/>
          <a:rect l="0" t="0" r="0" b="0"/>
          <a:pathLst>
            <a:path>
              <a:moveTo>
                <a:pt x="0" y="0"/>
              </a:moveTo>
              <a:lnTo>
                <a:pt x="198588" y="0"/>
              </a:lnTo>
              <a:lnTo>
                <a:pt x="198588" y="426965"/>
              </a:lnTo>
              <a:lnTo>
                <a:pt x="397177" y="42696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2249E5-B56A-4269-83A9-71EB859CEEF9}">
      <dsp:nvSpPr>
        <dsp:cNvPr id="0" name=""/>
        <dsp:cNvSpPr/>
      </dsp:nvSpPr>
      <dsp:spPr>
        <a:xfrm>
          <a:off x="6839234" y="305166"/>
          <a:ext cx="397177" cy="426965"/>
        </a:xfrm>
        <a:custGeom>
          <a:avLst/>
          <a:gdLst/>
          <a:ahLst/>
          <a:cxnLst/>
          <a:rect l="0" t="0" r="0" b="0"/>
          <a:pathLst>
            <a:path>
              <a:moveTo>
                <a:pt x="0" y="426965"/>
              </a:moveTo>
              <a:lnTo>
                <a:pt x="198588" y="426965"/>
              </a:lnTo>
              <a:lnTo>
                <a:pt x="198588" y="0"/>
              </a:lnTo>
              <a:lnTo>
                <a:pt x="3971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CBA7DA-9BE8-4DA2-909A-C5CCF3C15A24}">
      <dsp:nvSpPr>
        <dsp:cNvPr id="0" name=""/>
        <dsp:cNvSpPr/>
      </dsp:nvSpPr>
      <dsp:spPr>
        <a:xfrm>
          <a:off x="4456170" y="732132"/>
          <a:ext cx="397177" cy="426965"/>
        </a:xfrm>
        <a:custGeom>
          <a:avLst/>
          <a:gdLst/>
          <a:ahLst/>
          <a:cxnLst/>
          <a:rect l="0" t="0" r="0" b="0"/>
          <a:pathLst>
            <a:path>
              <a:moveTo>
                <a:pt x="0" y="426965"/>
              </a:moveTo>
              <a:lnTo>
                <a:pt x="198588" y="426965"/>
              </a:lnTo>
              <a:lnTo>
                <a:pt x="198588" y="0"/>
              </a:lnTo>
              <a:lnTo>
                <a:pt x="39717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2EAE55-E2FD-4DE4-8694-8962CB7AF8AD}">
      <dsp:nvSpPr>
        <dsp:cNvPr id="0" name=""/>
        <dsp:cNvSpPr/>
      </dsp:nvSpPr>
      <dsp:spPr>
        <a:xfrm>
          <a:off x="2073106" y="1159098"/>
          <a:ext cx="397177" cy="853931"/>
        </a:xfrm>
        <a:custGeom>
          <a:avLst/>
          <a:gdLst/>
          <a:ahLst/>
          <a:cxnLst/>
          <a:rect l="0" t="0" r="0" b="0"/>
          <a:pathLst>
            <a:path>
              <a:moveTo>
                <a:pt x="0" y="853931"/>
              </a:moveTo>
              <a:lnTo>
                <a:pt x="198588" y="853931"/>
              </a:lnTo>
              <a:lnTo>
                <a:pt x="198588" y="0"/>
              </a:lnTo>
              <a:lnTo>
                <a:pt x="39717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A035FE-5008-4BC8-9EEA-39B76791A635}">
      <dsp:nvSpPr>
        <dsp:cNvPr id="0" name=""/>
        <dsp:cNvSpPr/>
      </dsp:nvSpPr>
      <dsp:spPr>
        <a:xfrm>
          <a:off x="87219" y="1710181"/>
          <a:ext cx="1985886" cy="605695"/>
        </a:xfrm>
        <a:prstGeom prst="rect">
          <a:avLst/>
        </a:prstGeom>
        <a:solidFill>
          <a:srgbClr val="0062A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rtl="0">
            <a:lnSpc>
              <a:spcPct val="90000"/>
            </a:lnSpc>
            <a:spcBef>
              <a:spcPct val="0"/>
            </a:spcBef>
            <a:spcAft>
              <a:spcPct val="35000"/>
            </a:spcAft>
          </a:pPr>
          <a:r>
            <a:rPr lang="en-US" sz="1800" b="1" i="0" u="none" kern="1200" baseline="0" dirty="0">
              <a:solidFill>
                <a:schemeClr val="bg1"/>
              </a:solidFill>
              <a:latin typeface="+mn-lt"/>
              <a:ea typeface="+mn-ea"/>
              <a:cs typeface="+mn-ea"/>
              <a:sym typeface="+mn-lt"/>
            </a:rPr>
            <a:t>Warrant trading</a:t>
          </a:r>
          <a:endParaRPr lang="en-US" sz="1800" b="1" kern="1200" dirty="0">
            <a:solidFill>
              <a:schemeClr val="bg1"/>
            </a:solidFill>
            <a:latin typeface="+mn-lt"/>
            <a:ea typeface="+mn-ea"/>
            <a:cs typeface="+mn-ea"/>
            <a:sym typeface="+mn-lt"/>
          </a:endParaRPr>
        </a:p>
      </dsp:txBody>
      <dsp:txXfrm>
        <a:off x="87219" y="1710181"/>
        <a:ext cx="1985886" cy="605695"/>
      </dsp:txXfrm>
    </dsp:sp>
    <dsp:sp modelId="{A8787053-74A3-4CED-9331-D25B1B684CA1}">
      <dsp:nvSpPr>
        <dsp:cNvPr id="0" name=""/>
        <dsp:cNvSpPr/>
      </dsp:nvSpPr>
      <dsp:spPr>
        <a:xfrm>
          <a:off x="2470283" y="856250"/>
          <a:ext cx="1985886" cy="605695"/>
        </a:xfrm>
        <a:prstGeom prst="rect">
          <a:avLst/>
        </a:prstGeom>
        <a:solidFill>
          <a:srgbClr val="0062A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rtl="0">
            <a:lnSpc>
              <a:spcPct val="90000"/>
            </a:lnSpc>
            <a:spcBef>
              <a:spcPct val="0"/>
            </a:spcBef>
            <a:spcAft>
              <a:spcPct val="35000"/>
            </a:spcAft>
          </a:pPr>
          <a:r>
            <a:rPr lang="en-US" sz="1800" b="1" i="0" u="none" kern="1200" baseline="0" dirty="0">
              <a:solidFill>
                <a:prstClr val="white"/>
              </a:solidFill>
              <a:latin typeface="+mn-lt"/>
              <a:ea typeface="+mn-ea"/>
              <a:cs typeface="+mn-ea"/>
              <a:sym typeface="+mn-lt"/>
            </a:rPr>
            <a:t>Standard </a:t>
          </a:r>
          <a:r>
            <a:rPr lang="en-US" sz="1800" b="1" i="0" u="none" kern="1200" baseline="0" dirty="0">
              <a:latin typeface="+mn-lt"/>
              <a:ea typeface="+mn-ea"/>
              <a:cs typeface="+mn-ea"/>
              <a:sym typeface="+mn-lt"/>
            </a:rPr>
            <a:t>warrant</a:t>
          </a:r>
          <a:endParaRPr lang="en-US" sz="1800" b="1" kern="1200" dirty="0">
            <a:latin typeface="+mn-lt"/>
            <a:ea typeface="+mn-ea"/>
            <a:cs typeface="+mn-ea"/>
            <a:sym typeface="+mn-lt"/>
          </a:endParaRPr>
        </a:p>
      </dsp:txBody>
      <dsp:txXfrm>
        <a:off x="2470283" y="856250"/>
        <a:ext cx="1985886" cy="605695"/>
      </dsp:txXfrm>
    </dsp:sp>
    <dsp:sp modelId="{DFF09980-DE60-487C-9F97-69701875D54F}">
      <dsp:nvSpPr>
        <dsp:cNvPr id="0" name=""/>
        <dsp:cNvSpPr/>
      </dsp:nvSpPr>
      <dsp:spPr>
        <a:xfrm>
          <a:off x="4853347" y="429284"/>
          <a:ext cx="1985886" cy="605695"/>
        </a:xfrm>
        <a:prstGeom prst="rect">
          <a:avLst/>
        </a:prstGeom>
        <a:solidFill>
          <a:srgbClr val="0062A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i="0" u="none" kern="1200" baseline="0" dirty="0">
              <a:solidFill>
                <a:prstClr val="white"/>
              </a:solidFill>
              <a:latin typeface="+mn-lt"/>
              <a:ea typeface="+mn-ea"/>
              <a:cs typeface="+mn-ea"/>
              <a:sym typeface="+mn-lt"/>
            </a:rPr>
            <a:t>Standard warehouse warrant </a:t>
          </a:r>
          <a:endParaRPr lang="en-US" sz="1800" b="1" kern="1200" dirty="0">
            <a:solidFill>
              <a:prstClr val="white"/>
            </a:solidFill>
            <a:latin typeface="+mn-lt"/>
            <a:ea typeface="+mn-ea"/>
            <a:cs typeface="+mn-ea"/>
            <a:sym typeface="+mn-lt"/>
          </a:endParaRPr>
        </a:p>
      </dsp:txBody>
      <dsp:txXfrm>
        <a:off x="4853347" y="429284"/>
        <a:ext cx="1985886" cy="605695"/>
      </dsp:txXfrm>
    </dsp:sp>
    <dsp:sp modelId="{2EBEF257-2F51-4A6B-8BC1-BF2836BF5534}">
      <dsp:nvSpPr>
        <dsp:cNvPr id="0" name=""/>
        <dsp:cNvSpPr/>
      </dsp:nvSpPr>
      <dsp:spPr>
        <a:xfrm>
          <a:off x="7236411" y="2319"/>
          <a:ext cx="1985886" cy="605695"/>
        </a:xfrm>
        <a:prstGeom prst="rect">
          <a:avLst/>
        </a:prstGeom>
        <a:solidFill>
          <a:srgbClr val="0062AC"/>
        </a:solidFill>
        <a:ln w="12700" cap="flat" cmpd="sng" algn="ctr">
          <a:noFill/>
          <a:prstDash val="solid"/>
          <a:miter lim="800000"/>
        </a:ln>
        <a:effectLst/>
      </dsp:spPr>
      <dsp:style>
        <a:lnRef idx="0">
          <a:schemeClr val="accent1"/>
        </a:lnRef>
        <a:fillRef idx="3">
          <a:schemeClr val="accent1"/>
        </a:fillRef>
        <a:effectRef idx="3">
          <a:schemeClr val="accent1"/>
        </a:effectRef>
        <a:fontRef idx="minor">
          <a:schemeClr val="lt1"/>
        </a:fontRef>
      </dsp:style>
      <dsp:txBody>
        <a:bodyPr spcFirstLastPara="0" vert="horz" wrap="square" lIns="11430" tIns="11430" rIns="11430" bIns="11430" numCol="1" spcCol="1270" anchor="ctr" anchorCtr="0">
          <a:noAutofit/>
        </a:bodyPr>
        <a:lstStyle/>
        <a:p>
          <a:pPr lvl="0" algn="l" defTabSz="800100" rtl="0">
            <a:lnSpc>
              <a:spcPct val="90000"/>
            </a:lnSpc>
            <a:spcBef>
              <a:spcPct val="0"/>
            </a:spcBef>
            <a:spcAft>
              <a:spcPct val="35000"/>
            </a:spcAft>
          </a:pPr>
          <a:r>
            <a:rPr lang="en-US" sz="1800" b="1" i="0" u="none" kern="1200" baseline="0" dirty="0">
              <a:latin typeface="+mn-lt"/>
              <a:ea typeface="+mn-ea"/>
              <a:cs typeface="+mn-ea"/>
              <a:sym typeface="+mn-lt"/>
            </a:rPr>
            <a:t>Tax-inclusive warrant</a:t>
          </a:r>
        </a:p>
      </dsp:txBody>
      <dsp:txXfrm>
        <a:off x="7236411" y="2319"/>
        <a:ext cx="1985886" cy="605695"/>
      </dsp:txXfrm>
    </dsp:sp>
    <dsp:sp modelId="{859B1567-E9D1-4408-A5F2-C9E58FEFF257}">
      <dsp:nvSpPr>
        <dsp:cNvPr id="0" name=""/>
        <dsp:cNvSpPr/>
      </dsp:nvSpPr>
      <dsp:spPr>
        <a:xfrm>
          <a:off x="7236411" y="856250"/>
          <a:ext cx="1985886" cy="605695"/>
        </a:xfrm>
        <a:prstGeom prst="rect">
          <a:avLst/>
        </a:prstGeom>
        <a:solidFill>
          <a:srgbClr val="0062A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rtl="0">
            <a:lnSpc>
              <a:spcPct val="90000"/>
            </a:lnSpc>
            <a:spcBef>
              <a:spcPct val="0"/>
            </a:spcBef>
            <a:spcAft>
              <a:spcPct val="35000"/>
            </a:spcAft>
          </a:pPr>
          <a:r>
            <a:rPr lang="en-US" sz="1800" b="1" i="0" u="none" kern="1200" baseline="0" dirty="0">
              <a:latin typeface="+mn-lt"/>
              <a:ea typeface="+mn-ea"/>
              <a:cs typeface="+mn-ea"/>
              <a:sym typeface="+mn-lt"/>
            </a:rPr>
            <a:t>Bond warrant</a:t>
          </a:r>
        </a:p>
      </dsp:txBody>
      <dsp:txXfrm>
        <a:off x="7236411" y="856250"/>
        <a:ext cx="1985886" cy="605695"/>
      </dsp:txXfrm>
    </dsp:sp>
    <dsp:sp modelId="{13F578E2-4C9E-48CF-B51D-D86F28EF54EA}">
      <dsp:nvSpPr>
        <dsp:cNvPr id="0" name=""/>
        <dsp:cNvSpPr/>
      </dsp:nvSpPr>
      <dsp:spPr>
        <a:xfrm>
          <a:off x="4853347" y="1283215"/>
          <a:ext cx="1985886" cy="605695"/>
        </a:xfrm>
        <a:prstGeom prst="rect">
          <a:avLst/>
        </a:prstGeom>
        <a:solidFill>
          <a:srgbClr val="0062A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rtl="0">
            <a:lnSpc>
              <a:spcPct val="90000"/>
            </a:lnSpc>
            <a:spcBef>
              <a:spcPct val="0"/>
            </a:spcBef>
            <a:spcAft>
              <a:spcPct val="35000"/>
            </a:spcAft>
          </a:pPr>
          <a:r>
            <a:rPr lang="en-US" sz="1800" b="1" i="0" u="none" kern="1200" baseline="0" dirty="0">
              <a:latin typeface="+mn-lt"/>
              <a:ea typeface="+mn-ea"/>
              <a:cs typeface="+mn-ea"/>
              <a:sym typeface="+mn-lt"/>
            </a:rPr>
            <a:t>Standard factory warehouse warrant </a:t>
          </a:r>
          <a:endParaRPr lang="en-US" sz="1800" b="1" kern="1200" dirty="0">
            <a:latin typeface="+mn-lt"/>
            <a:ea typeface="+mn-ea"/>
            <a:cs typeface="+mn-ea"/>
            <a:sym typeface="+mn-lt"/>
          </a:endParaRPr>
        </a:p>
      </dsp:txBody>
      <dsp:txXfrm>
        <a:off x="4853347" y="1283215"/>
        <a:ext cx="1985886" cy="605695"/>
      </dsp:txXfrm>
    </dsp:sp>
    <dsp:sp modelId="{692DC5C7-593A-435C-A684-2CA36B9D3937}">
      <dsp:nvSpPr>
        <dsp:cNvPr id="0" name=""/>
        <dsp:cNvSpPr/>
      </dsp:nvSpPr>
      <dsp:spPr>
        <a:xfrm>
          <a:off x="2470283" y="2564112"/>
          <a:ext cx="1985886" cy="605695"/>
        </a:xfrm>
        <a:prstGeom prst="rect">
          <a:avLst/>
        </a:prstGeom>
        <a:solidFill>
          <a:srgbClr val="0062A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rtl="0">
            <a:lnSpc>
              <a:spcPct val="90000"/>
            </a:lnSpc>
            <a:spcBef>
              <a:spcPct val="0"/>
            </a:spcBef>
            <a:spcAft>
              <a:spcPct val="35000"/>
            </a:spcAft>
          </a:pPr>
          <a:r>
            <a:rPr lang="en-US" sz="1800" b="1" i="0" u="none" kern="1200" baseline="0" dirty="0">
              <a:solidFill>
                <a:prstClr val="white"/>
              </a:solidFill>
              <a:latin typeface="+mn-lt"/>
              <a:ea typeface="+mn-ea"/>
              <a:cs typeface="+mn-ea"/>
              <a:sym typeface="+mn-lt"/>
            </a:rPr>
            <a:t>Non-standard </a:t>
          </a:r>
          <a:r>
            <a:rPr lang="en-US" sz="1800" b="1" i="0" u="none" kern="1200" baseline="0" dirty="0">
              <a:latin typeface="+mn-lt"/>
              <a:ea typeface="+mn-ea"/>
              <a:cs typeface="+mn-ea"/>
              <a:sym typeface="+mn-lt"/>
            </a:rPr>
            <a:t>warrant</a:t>
          </a:r>
          <a:endParaRPr lang="en-US" sz="1800" b="1" kern="1200" dirty="0">
            <a:latin typeface="+mn-lt"/>
            <a:ea typeface="+mn-ea"/>
            <a:cs typeface="+mn-ea"/>
            <a:sym typeface="+mn-lt"/>
          </a:endParaRPr>
        </a:p>
      </dsp:txBody>
      <dsp:txXfrm>
        <a:off x="2470283" y="2564112"/>
        <a:ext cx="1985886" cy="605695"/>
      </dsp:txXfrm>
    </dsp:sp>
    <dsp:sp modelId="{FF0C4240-AB6C-4B8C-B82C-846119FB1E55}">
      <dsp:nvSpPr>
        <dsp:cNvPr id="0" name=""/>
        <dsp:cNvSpPr/>
      </dsp:nvSpPr>
      <dsp:spPr>
        <a:xfrm>
          <a:off x="4853347" y="2137147"/>
          <a:ext cx="3668726" cy="605695"/>
        </a:xfrm>
        <a:prstGeom prst="rect">
          <a:avLst/>
        </a:prstGeom>
        <a:solidFill>
          <a:srgbClr val="0062A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rtl="0">
            <a:lnSpc>
              <a:spcPct val="90000"/>
            </a:lnSpc>
            <a:spcBef>
              <a:spcPct val="0"/>
            </a:spcBef>
            <a:spcAft>
              <a:spcPct val="35000"/>
            </a:spcAft>
          </a:pPr>
          <a:r>
            <a:rPr lang="en-US" sz="1800" b="1" i="0" u="none" kern="1200" baseline="0" dirty="0">
              <a:latin typeface="+mn-lt"/>
              <a:ea typeface="+mn-ea"/>
              <a:cs typeface="+mn-ea"/>
              <a:sym typeface="+mn-lt"/>
            </a:rPr>
            <a:t>Appointed delivery </a:t>
          </a:r>
          <a:r>
            <a:rPr lang="en-US" sz="1800" b="1" i="0" u="none" kern="1200" baseline="0" dirty="0">
              <a:solidFill>
                <a:prstClr val="white"/>
              </a:solidFill>
              <a:latin typeface="+mn-lt"/>
              <a:ea typeface="+mn-ea"/>
              <a:cs typeface="+mn-ea"/>
              <a:sym typeface="+mn-lt"/>
            </a:rPr>
            <a:t>warehouse</a:t>
          </a:r>
        </a:p>
      </dsp:txBody>
      <dsp:txXfrm>
        <a:off x="4853347" y="2137147"/>
        <a:ext cx="3668726" cy="605695"/>
      </dsp:txXfrm>
    </dsp:sp>
    <dsp:sp modelId="{D38BD93D-08B8-4FA5-8BB0-811C356B0463}">
      <dsp:nvSpPr>
        <dsp:cNvPr id="0" name=""/>
        <dsp:cNvSpPr/>
      </dsp:nvSpPr>
      <dsp:spPr>
        <a:xfrm>
          <a:off x="4853347" y="2991078"/>
          <a:ext cx="3674942" cy="605695"/>
        </a:xfrm>
        <a:prstGeom prst="rect">
          <a:avLst/>
        </a:prstGeom>
        <a:solidFill>
          <a:srgbClr val="0062A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rtl="0">
            <a:lnSpc>
              <a:spcPct val="90000"/>
            </a:lnSpc>
            <a:spcBef>
              <a:spcPct val="0"/>
            </a:spcBef>
            <a:spcAft>
              <a:spcPct val="35000"/>
            </a:spcAft>
          </a:pPr>
          <a:r>
            <a:rPr lang="en-US" sz="1800" b="1" i="0" u="none" kern="1200" baseline="0" dirty="0">
              <a:latin typeface="+mn-lt"/>
              <a:ea typeface="+mn-ea"/>
              <a:cs typeface="+mn-ea"/>
              <a:sym typeface="+mn-lt"/>
            </a:rPr>
            <a:t>Non-standard warrant certified by the warrant system</a:t>
          </a:r>
        </a:p>
      </dsp:txBody>
      <dsp:txXfrm>
        <a:off x="4853347" y="2991078"/>
        <a:ext cx="3674942" cy="605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E34D6-0DA6-49E0-81B4-D7BEBD8BE47D}">
      <dsp:nvSpPr>
        <dsp:cNvPr id="0" name=""/>
        <dsp:cNvSpPr/>
      </dsp:nvSpPr>
      <dsp:spPr>
        <a:xfrm>
          <a:off x="651439" y="0"/>
          <a:ext cx="7382984" cy="4162964"/>
        </a:xfrm>
        <a:prstGeom prst="rightArrow">
          <a:avLst/>
        </a:prstGeom>
        <a:solidFill>
          <a:srgbClr val="F2D39A"/>
        </a:solidFill>
        <a:ln>
          <a:noFill/>
        </a:ln>
        <a:effectLst/>
      </dsp:spPr>
      <dsp:style>
        <a:lnRef idx="0">
          <a:scrgbClr r="0" g="0" b="0"/>
        </a:lnRef>
        <a:fillRef idx="1">
          <a:scrgbClr r="0" g="0" b="0"/>
        </a:fillRef>
        <a:effectRef idx="2">
          <a:scrgbClr r="0" g="0" b="0"/>
        </a:effectRef>
        <a:fontRef idx="minor"/>
      </dsp:style>
    </dsp:sp>
    <dsp:sp modelId="{60C6ECD9-5115-4417-85A9-B8EB98C02B54}">
      <dsp:nvSpPr>
        <dsp:cNvPr id="0" name=""/>
        <dsp:cNvSpPr/>
      </dsp:nvSpPr>
      <dsp:spPr>
        <a:xfrm>
          <a:off x="4241" y="1248889"/>
          <a:ext cx="2621027" cy="1665185"/>
        </a:xfrm>
        <a:prstGeom prst="roundRect">
          <a:avLst/>
        </a:prstGeom>
        <a:solidFill>
          <a:srgbClr val="0D79C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0" u="none" kern="1200" baseline="0" dirty="0">
              <a:latin typeface="+mn-lt"/>
              <a:ea typeface="+mn-ea"/>
              <a:cs typeface="+mn-ea"/>
              <a:sym typeface="+mn-lt"/>
            </a:rPr>
            <a:t>Active products in the Exchange</a:t>
          </a:r>
          <a:endParaRPr lang="en-US" altLang="zh-CN" sz="1800" b="1" kern="1200" dirty="0">
            <a:latin typeface="+mn-lt"/>
            <a:ea typeface="+mn-ea"/>
            <a:cs typeface="+mn-ea"/>
            <a:sym typeface="+mn-lt"/>
          </a:endParaRPr>
        </a:p>
        <a:p>
          <a:pPr lvl="0" algn="l" defTabSz="800100" rtl="0">
            <a:lnSpc>
              <a:spcPct val="90000"/>
            </a:lnSpc>
            <a:spcBef>
              <a:spcPct val="0"/>
            </a:spcBef>
            <a:spcAft>
              <a:spcPct val="35000"/>
            </a:spcAft>
          </a:pPr>
          <a:r>
            <a:rPr lang="en-US" sz="1800" b="1" i="0" u="none" kern="1200" baseline="0" dirty="0">
              <a:latin typeface="+mn-lt"/>
              <a:ea typeface="+mn-ea"/>
              <a:cs typeface="+mn-ea"/>
              <a:sym typeface="+mn-lt"/>
            </a:rPr>
            <a:t>Nonferrous metals</a:t>
          </a:r>
        </a:p>
      </dsp:txBody>
      <dsp:txXfrm>
        <a:off x="85529" y="1330177"/>
        <a:ext cx="2458451" cy="1502609"/>
      </dsp:txXfrm>
    </dsp:sp>
    <dsp:sp modelId="{5A8D53F0-9D76-4251-BDE0-182969A73EC0}">
      <dsp:nvSpPr>
        <dsp:cNvPr id="0" name=""/>
        <dsp:cNvSpPr/>
      </dsp:nvSpPr>
      <dsp:spPr>
        <a:xfrm>
          <a:off x="3032418" y="1248889"/>
          <a:ext cx="2621027" cy="1665185"/>
        </a:xfrm>
        <a:prstGeom prst="roundRect">
          <a:avLst/>
        </a:prstGeom>
        <a:solidFill>
          <a:srgbClr val="0D79C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0" u="none" kern="1200" baseline="0" dirty="0">
              <a:latin typeface="+mn-lt"/>
              <a:ea typeface="+mn-ea"/>
              <a:cs typeface="+mn-ea"/>
              <a:sym typeface="+mn-lt"/>
            </a:rPr>
            <a:t>All listed products in the Exchange</a:t>
          </a:r>
        </a:p>
      </dsp:txBody>
      <dsp:txXfrm>
        <a:off x="3113706" y="1330177"/>
        <a:ext cx="2458451" cy="1502609"/>
      </dsp:txXfrm>
    </dsp:sp>
    <dsp:sp modelId="{CA14DF93-73BF-4C2D-85B5-7C9DCCDAC69E}">
      <dsp:nvSpPr>
        <dsp:cNvPr id="0" name=""/>
        <dsp:cNvSpPr/>
      </dsp:nvSpPr>
      <dsp:spPr>
        <a:xfrm>
          <a:off x="6060595" y="1248889"/>
          <a:ext cx="2621027" cy="1665185"/>
        </a:xfrm>
        <a:prstGeom prst="roundRect">
          <a:avLst/>
        </a:prstGeom>
        <a:solidFill>
          <a:srgbClr val="0D79C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1" i="0" u="none" kern="1200" baseline="0" dirty="0">
              <a:latin typeface="+mn-lt"/>
              <a:ea typeface="+mn-ea"/>
              <a:cs typeface="+mn-ea"/>
              <a:sym typeface="+mn-lt"/>
            </a:rPr>
            <a:t>Upstream and downstream products of industry chain</a:t>
          </a:r>
          <a:endParaRPr lang="en-US" altLang="zh-CN" sz="1800" b="1" kern="1200" dirty="0">
            <a:latin typeface="+mn-lt"/>
            <a:ea typeface="+mn-ea"/>
            <a:cs typeface="+mn-ea"/>
            <a:sym typeface="+mn-lt"/>
          </a:endParaRPr>
        </a:p>
        <a:p>
          <a:pPr lvl="0" algn="l" defTabSz="800100" rtl="0">
            <a:lnSpc>
              <a:spcPct val="90000"/>
            </a:lnSpc>
            <a:spcBef>
              <a:spcPct val="0"/>
            </a:spcBef>
            <a:spcAft>
              <a:spcPct val="35000"/>
            </a:spcAft>
          </a:pPr>
          <a:r>
            <a:rPr lang="en-US" sz="1800" b="1" i="0" u="none" kern="1200" baseline="0" dirty="0">
              <a:latin typeface="+mn-lt"/>
              <a:ea typeface="+mn-ea"/>
              <a:cs typeface="+mn-ea"/>
              <a:sym typeface="+mn-lt"/>
            </a:rPr>
            <a:t>Futures reserve products</a:t>
          </a:r>
        </a:p>
      </dsp:txBody>
      <dsp:txXfrm>
        <a:off x="6141883" y="1330177"/>
        <a:ext cx="2458451" cy="15026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36F22-CA86-4FB2-9E21-A8677A0DA81F}">
      <dsp:nvSpPr>
        <dsp:cNvPr id="0" name=""/>
        <dsp:cNvSpPr/>
      </dsp:nvSpPr>
      <dsp:spPr>
        <a:xfrm>
          <a:off x="2234000" y="923747"/>
          <a:ext cx="1116959" cy="387704"/>
        </a:xfrm>
        <a:custGeom>
          <a:avLst/>
          <a:gdLst/>
          <a:ahLst/>
          <a:cxnLst/>
          <a:rect l="0" t="0" r="0" b="0"/>
          <a:pathLst>
            <a:path>
              <a:moveTo>
                <a:pt x="0" y="0"/>
              </a:moveTo>
              <a:lnTo>
                <a:pt x="0" y="193852"/>
              </a:lnTo>
              <a:lnTo>
                <a:pt x="1116959" y="193852"/>
              </a:lnTo>
              <a:lnTo>
                <a:pt x="1116959" y="387704"/>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11EAD8-AD91-4DC9-91F5-418ECAE52263}">
      <dsp:nvSpPr>
        <dsp:cNvPr id="0" name=""/>
        <dsp:cNvSpPr/>
      </dsp:nvSpPr>
      <dsp:spPr>
        <a:xfrm>
          <a:off x="1117041" y="923747"/>
          <a:ext cx="1116959" cy="387704"/>
        </a:xfrm>
        <a:custGeom>
          <a:avLst/>
          <a:gdLst/>
          <a:ahLst/>
          <a:cxnLst/>
          <a:rect l="0" t="0" r="0" b="0"/>
          <a:pathLst>
            <a:path>
              <a:moveTo>
                <a:pt x="1116959" y="0"/>
              </a:moveTo>
              <a:lnTo>
                <a:pt x="1116959" y="193852"/>
              </a:lnTo>
              <a:lnTo>
                <a:pt x="0" y="193852"/>
              </a:lnTo>
              <a:lnTo>
                <a:pt x="0" y="387704"/>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F95CBF-F440-4403-A7A5-96446FBC41D3}">
      <dsp:nvSpPr>
        <dsp:cNvPr id="0" name=""/>
        <dsp:cNvSpPr/>
      </dsp:nvSpPr>
      <dsp:spPr>
        <a:xfrm>
          <a:off x="1310893" y="640"/>
          <a:ext cx="1846213" cy="923106"/>
        </a:xfrm>
        <a:prstGeom prst="rect">
          <a:avLst/>
        </a:prstGeom>
        <a:solidFill>
          <a:srgbClr val="0D79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rtl="0">
            <a:lnSpc>
              <a:spcPct val="90000"/>
            </a:lnSpc>
            <a:spcBef>
              <a:spcPct val="0"/>
            </a:spcBef>
            <a:spcAft>
              <a:spcPct val="35000"/>
            </a:spcAft>
          </a:pPr>
          <a:r>
            <a:rPr lang="en-US" sz="1800" b="1" i="0" u="none" kern="1200" baseline="0" dirty="0"/>
            <a:t>Clearing form</a:t>
          </a:r>
        </a:p>
      </dsp:txBody>
      <dsp:txXfrm>
        <a:off x="1310893" y="640"/>
        <a:ext cx="1846213" cy="923106"/>
      </dsp:txXfrm>
    </dsp:sp>
    <dsp:sp modelId="{9971EAE8-FC29-4EB0-BBD5-38F2AA94744B}">
      <dsp:nvSpPr>
        <dsp:cNvPr id="0" name=""/>
        <dsp:cNvSpPr/>
      </dsp:nvSpPr>
      <dsp:spPr>
        <a:xfrm>
          <a:off x="193934" y="1311452"/>
          <a:ext cx="1846213" cy="923106"/>
        </a:xfrm>
        <a:prstGeom prst="rect">
          <a:avLst/>
        </a:prstGeom>
        <a:solidFill>
          <a:srgbClr val="0D79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rtl="0">
            <a:lnSpc>
              <a:spcPct val="100000"/>
            </a:lnSpc>
            <a:spcBef>
              <a:spcPct val="0"/>
            </a:spcBef>
            <a:spcAft>
              <a:spcPct val="35000"/>
            </a:spcAft>
          </a:pPr>
          <a:r>
            <a:rPr lang="en-US" sz="1600" b="1" i="0" u="none" kern="1200" baseline="0" dirty="0"/>
            <a:t>Immediate clearing</a:t>
          </a:r>
          <a:endParaRPr lang="en-US" altLang="zh-CN" sz="1600" b="1" kern="1200" dirty="0"/>
        </a:p>
        <a:p>
          <a:pPr lvl="0" algn="l" defTabSz="711200" rtl="0">
            <a:lnSpc>
              <a:spcPct val="100000"/>
            </a:lnSpc>
            <a:spcBef>
              <a:spcPct val="0"/>
            </a:spcBef>
            <a:spcAft>
              <a:spcPct val="35000"/>
            </a:spcAft>
          </a:pPr>
          <a:r>
            <a:rPr lang="en-US" sz="1200" b="0" i="0" u="none" kern="1200" baseline="0" dirty="0"/>
            <a:t>(The goods are delivered and the bill is cleared in the trading time)</a:t>
          </a:r>
        </a:p>
      </dsp:txBody>
      <dsp:txXfrm>
        <a:off x="193934" y="1311452"/>
        <a:ext cx="1846213" cy="923106"/>
      </dsp:txXfrm>
    </dsp:sp>
    <dsp:sp modelId="{2C5010D7-BC95-4538-AF77-D8EDC93539B1}">
      <dsp:nvSpPr>
        <dsp:cNvPr id="0" name=""/>
        <dsp:cNvSpPr/>
      </dsp:nvSpPr>
      <dsp:spPr>
        <a:xfrm>
          <a:off x="2427852" y="1311452"/>
          <a:ext cx="1846213" cy="923106"/>
        </a:xfrm>
        <a:prstGeom prst="rect">
          <a:avLst/>
        </a:prstGeom>
        <a:solidFill>
          <a:srgbClr val="0D79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100000"/>
            </a:lnSpc>
            <a:spcBef>
              <a:spcPct val="0"/>
            </a:spcBef>
            <a:spcAft>
              <a:spcPct val="35000"/>
            </a:spcAft>
            <a:buNone/>
          </a:pPr>
          <a:r>
            <a:rPr lang="en-US" sz="1600" b="1" i="0" u="none" kern="1200" baseline="0" dirty="0">
              <a:solidFill>
                <a:prstClr val="white"/>
              </a:solidFill>
              <a:latin typeface="Arial"/>
              <a:ea typeface="微软雅黑"/>
              <a:cs typeface="+mn-cs"/>
            </a:rPr>
            <a:t>Day-end clearing</a:t>
          </a:r>
          <a:endParaRPr lang="en-US" altLang="zh-CN" sz="1600" b="1" kern="1200" dirty="0">
            <a:solidFill>
              <a:prstClr val="white"/>
            </a:solidFill>
            <a:latin typeface="Arial"/>
            <a:ea typeface="微软雅黑"/>
            <a:cs typeface="+mn-cs"/>
          </a:endParaRPr>
        </a:p>
        <a:p>
          <a:pPr marL="0" lvl="0" algn="ctr" defTabSz="711200" rtl="0">
            <a:lnSpc>
              <a:spcPct val="90000"/>
            </a:lnSpc>
            <a:spcBef>
              <a:spcPct val="0"/>
            </a:spcBef>
            <a:spcAft>
              <a:spcPct val="35000"/>
            </a:spcAft>
            <a:buNone/>
          </a:pPr>
          <a:r>
            <a:rPr lang="en-US" sz="1200" b="0" i="0" u="none" kern="1200" baseline="0" dirty="0"/>
            <a:t>(handling in a unified manner in 1h after day-end)</a:t>
          </a:r>
        </a:p>
      </dsp:txBody>
      <dsp:txXfrm>
        <a:off x="2427852" y="1311452"/>
        <a:ext cx="1846213" cy="9231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36F22-CA86-4FB2-9E21-A8677A0DA81F}">
      <dsp:nvSpPr>
        <dsp:cNvPr id="0" name=""/>
        <dsp:cNvSpPr/>
      </dsp:nvSpPr>
      <dsp:spPr>
        <a:xfrm>
          <a:off x="5642658" y="997517"/>
          <a:ext cx="1205911" cy="418580"/>
        </a:xfrm>
        <a:custGeom>
          <a:avLst/>
          <a:gdLst/>
          <a:ahLst/>
          <a:cxnLst/>
          <a:rect l="0" t="0" r="0" b="0"/>
          <a:pathLst>
            <a:path>
              <a:moveTo>
                <a:pt x="0" y="0"/>
              </a:moveTo>
              <a:lnTo>
                <a:pt x="0" y="209290"/>
              </a:lnTo>
              <a:lnTo>
                <a:pt x="1205911" y="209290"/>
              </a:lnTo>
              <a:lnTo>
                <a:pt x="1205911" y="41858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3F8E1E-4D25-4E33-9CBB-1D75A1D67AEE}">
      <dsp:nvSpPr>
        <dsp:cNvPr id="0" name=""/>
        <dsp:cNvSpPr/>
      </dsp:nvSpPr>
      <dsp:spPr>
        <a:xfrm>
          <a:off x="4436747" y="2412719"/>
          <a:ext cx="209290" cy="916891"/>
        </a:xfrm>
        <a:custGeom>
          <a:avLst/>
          <a:gdLst/>
          <a:ahLst/>
          <a:cxnLst/>
          <a:rect l="0" t="0" r="0" b="0"/>
          <a:pathLst>
            <a:path>
              <a:moveTo>
                <a:pt x="0" y="0"/>
              </a:moveTo>
              <a:lnTo>
                <a:pt x="0" y="916891"/>
              </a:lnTo>
              <a:lnTo>
                <a:pt x="209290" y="916891"/>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985953-2C21-425F-B14F-115A6F8BB70E}">
      <dsp:nvSpPr>
        <dsp:cNvPr id="0" name=""/>
        <dsp:cNvSpPr/>
      </dsp:nvSpPr>
      <dsp:spPr>
        <a:xfrm>
          <a:off x="4227456" y="2412719"/>
          <a:ext cx="209290" cy="916891"/>
        </a:xfrm>
        <a:custGeom>
          <a:avLst/>
          <a:gdLst/>
          <a:ahLst/>
          <a:cxnLst/>
          <a:rect l="0" t="0" r="0" b="0"/>
          <a:pathLst>
            <a:path>
              <a:moveTo>
                <a:pt x="209290" y="0"/>
              </a:moveTo>
              <a:lnTo>
                <a:pt x="209290" y="916891"/>
              </a:lnTo>
              <a:lnTo>
                <a:pt x="0" y="916891"/>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11EAD8-AD91-4DC9-91F5-418ECAE52263}">
      <dsp:nvSpPr>
        <dsp:cNvPr id="0" name=""/>
        <dsp:cNvSpPr/>
      </dsp:nvSpPr>
      <dsp:spPr>
        <a:xfrm>
          <a:off x="4436747" y="997517"/>
          <a:ext cx="1205911" cy="418580"/>
        </a:xfrm>
        <a:custGeom>
          <a:avLst/>
          <a:gdLst/>
          <a:ahLst/>
          <a:cxnLst/>
          <a:rect l="0" t="0" r="0" b="0"/>
          <a:pathLst>
            <a:path>
              <a:moveTo>
                <a:pt x="1205911" y="0"/>
              </a:moveTo>
              <a:lnTo>
                <a:pt x="1205911" y="209290"/>
              </a:lnTo>
              <a:lnTo>
                <a:pt x="0" y="209290"/>
              </a:lnTo>
              <a:lnTo>
                <a:pt x="0" y="418580"/>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F95CBF-F440-4403-A7A5-96446FBC41D3}">
      <dsp:nvSpPr>
        <dsp:cNvPr id="0" name=""/>
        <dsp:cNvSpPr/>
      </dsp:nvSpPr>
      <dsp:spPr>
        <a:xfrm>
          <a:off x="4646037" y="896"/>
          <a:ext cx="1993241" cy="996620"/>
        </a:xfrm>
        <a:prstGeom prst="rect">
          <a:avLst/>
        </a:prstGeom>
        <a:solidFill>
          <a:srgbClr val="0D79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rtl="0">
            <a:lnSpc>
              <a:spcPct val="90000"/>
            </a:lnSpc>
            <a:spcBef>
              <a:spcPct val="0"/>
            </a:spcBef>
            <a:spcAft>
              <a:spcPct val="35000"/>
            </a:spcAft>
          </a:pPr>
          <a:r>
            <a:rPr lang="en-US" sz="2400" b="1" i="0" u="none" kern="1200" baseline="0" dirty="0"/>
            <a:t>Trading platform</a:t>
          </a:r>
        </a:p>
      </dsp:txBody>
      <dsp:txXfrm>
        <a:off x="4646037" y="896"/>
        <a:ext cx="1993241" cy="996620"/>
      </dsp:txXfrm>
    </dsp:sp>
    <dsp:sp modelId="{9971EAE8-FC29-4EB0-BBD5-38F2AA94744B}">
      <dsp:nvSpPr>
        <dsp:cNvPr id="0" name=""/>
        <dsp:cNvSpPr/>
      </dsp:nvSpPr>
      <dsp:spPr>
        <a:xfrm>
          <a:off x="3440126" y="1416098"/>
          <a:ext cx="1993241" cy="996620"/>
        </a:xfrm>
        <a:prstGeom prst="rect">
          <a:avLst/>
        </a:prstGeom>
        <a:solidFill>
          <a:srgbClr val="0D79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rtl="0">
            <a:lnSpc>
              <a:spcPct val="90000"/>
            </a:lnSpc>
            <a:spcBef>
              <a:spcPct val="0"/>
            </a:spcBef>
            <a:spcAft>
              <a:spcPct val="35000"/>
            </a:spcAft>
          </a:pPr>
          <a:r>
            <a:rPr lang="en-US" sz="2400" b="1" i="0" u="none" kern="1200" baseline="0" dirty="0"/>
            <a:t>Clearing member</a:t>
          </a:r>
        </a:p>
      </dsp:txBody>
      <dsp:txXfrm>
        <a:off x="3440126" y="1416098"/>
        <a:ext cx="1993241" cy="996620"/>
      </dsp:txXfrm>
    </dsp:sp>
    <dsp:sp modelId="{5F56446F-B7E1-45BF-B6A8-EA0A104D7BAC}">
      <dsp:nvSpPr>
        <dsp:cNvPr id="0" name=""/>
        <dsp:cNvSpPr/>
      </dsp:nvSpPr>
      <dsp:spPr>
        <a:xfrm>
          <a:off x="2234215" y="2831300"/>
          <a:ext cx="1993241" cy="996620"/>
        </a:xfrm>
        <a:prstGeom prst="rect">
          <a:avLst/>
        </a:prstGeom>
        <a:solidFill>
          <a:srgbClr val="0D79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rtl="0">
            <a:lnSpc>
              <a:spcPct val="90000"/>
            </a:lnSpc>
            <a:spcBef>
              <a:spcPct val="0"/>
            </a:spcBef>
            <a:spcAft>
              <a:spcPct val="35000"/>
            </a:spcAft>
          </a:pPr>
          <a:r>
            <a:rPr lang="en-US" sz="2400" b="1" i="0" u="none" kern="1200" baseline="0" dirty="0"/>
            <a:t>Institutional dealer</a:t>
          </a:r>
        </a:p>
      </dsp:txBody>
      <dsp:txXfrm>
        <a:off x="2234215" y="2831300"/>
        <a:ext cx="1993241" cy="996620"/>
      </dsp:txXfrm>
    </dsp:sp>
    <dsp:sp modelId="{6DC0AFE2-5934-4CD6-81C6-DA4F66BDA17D}">
      <dsp:nvSpPr>
        <dsp:cNvPr id="0" name=""/>
        <dsp:cNvSpPr/>
      </dsp:nvSpPr>
      <dsp:spPr>
        <a:xfrm>
          <a:off x="4646037" y="2831300"/>
          <a:ext cx="1993241" cy="996620"/>
        </a:xfrm>
        <a:prstGeom prst="rect">
          <a:avLst/>
        </a:prstGeom>
        <a:solidFill>
          <a:srgbClr val="0D79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rtl="0">
            <a:lnSpc>
              <a:spcPct val="90000"/>
            </a:lnSpc>
            <a:spcBef>
              <a:spcPct val="0"/>
            </a:spcBef>
            <a:spcAft>
              <a:spcPct val="35000"/>
            </a:spcAft>
          </a:pPr>
          <a:r>
            <a:rPr lang="en-US" sz="2400" b="1" i="0" u="none" kern="1200" baseline="0" dirty="0"/>
            <a:t>Personal dealer</a:t>
          </a:r>
        </a:p>
      </dsp:txBody>
      <dsp:txXfrm>
        <a:off x="4646037" y="2831300"/>
        <a:ext cx="1993241" cy="996620"/>
      </dsp:txXfrm>
    </dsp:sp>
    <dsp:sp modelId="{2C5010D7-BC95-4538-AF77-D8EDC93539B1}">
      <dsp:nvSpPr>
        <dsp:cNvPr id="0" name=""/>
        <dsp:cNvSpPr/>
      </dsp:nvSpPr>
      <dsp:spPr>
        <a:xfrm>
          <a:off x="5851949" y="1416098"/>
          <a:ext cx="1993241" cy="996620"/>
        </a:xfrm>
        <a:prstGeom prst="rect">
          <a:avLst/>
        </a:prstGeom>
        <a:solidFill>
          <a:srgbClr val="0D79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rtl="0">
            <a:lnSpc>
              <a:spcPct val="90000"/>
            </a:lnSpc>
            <a:spcBef>
              <a:spcPct val="0"/>
            </a:spcBef>
            <a:spcAft>
              <a:spcPct val="35000"/>
            </a:spcAft>
          </a:pPr>
          <a:r>
            <a:rPr lang="en-US" sz="2400" b="1" i="0" u="none" kern="1200" baseline="0" dirty="0"/>
            <a:t>Trading member</a:t>
          </a:r>
        </a:p>
      </dsp:txBody>
      <dsp:txXfrm>
        <a:off x="5851949" y="1416098"/>
        <a:ext cx="1993241" cy="9966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8F923-E3F4-46AD-B18C-AB95BBB059A0}">
      <dsp:nvSpPr>
        <dsp:cNvPr id="0" name=""/>
        <dsp:cNvSpPr/>
      </dsp:nvSpPr>
      <dsp:spPr>
        <a:xfrm>
          <a:off x="1323196" y="1314118"/>
          <a:ext cx="1670301" cy="1444878"/>
        </a:xfrm>
        <a:prstGeom prst="hexagon">
          <a:avLst>
            <a:gd name="adj" fmla="val 28570"/>
            <a:gd name="vf" fmla="val 115470"/>
          </a:avLst>
        </a:prstGeom>
        <a:solidFill>
          <a:srgbClr val="F2D39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l" defTabSz="800100" rtl="0">
            <a:lnSpc>
              <a:spcPct val="90000"/>
            </a:lnSpc>
            <a:spcBef>
              <a:spcPct val="0"/>
            </a:spcBef>
            <a:spcAft>
              <a:spcPct val="35000"/>
            </a:spcAft>
          </a:pPr>
          <a:r>
            <a:rPr lang="en-US" sz="1800" b="1" i="0" u="none" kern="1200" baseline="0" dirty="0">
              <a:solidFill>
                <a:schemeClr val="tx1"/>
              </a:solidFill>
              <a:latin typeface="+mn-lt"/>
              <a:ea typeface="+mn-ea"/>
              <a:cs typeface="+mn-ea"/>
              <a:sym typeface="+mn-lt"/>
            </a:rPr>
            <a:t>Risk</a:t>
          </a:r>
          <a:endParaRPr lang="en-US" altLang="zh-CN" sz="1800" b="1" kern="1200" dirty="0">
            <a:solidFill>
              <a:schemeClr val="tx1"/>
            </a:solidFill>
            <a:latin typeface="+mn-lt"/>
            <a:ea typeface="+mn-ea"/>
            <a:cs typeface="+mn-ea"/>
            <a:sym typeface="+mn-lt"/>
          </a:endParaRPr>
        </a:p>
        <a:p>
          <a:pPr lvl="0" algn="l" defTabSz="800100" rtl="0">
            <a:lnSpc>
              <a:spcPct val="90000"/>
            </a:lnSpc>
            <a:spcBef>
              <a:spcPct val="0"/>
            </a:spcBef>
            <a:spcAft>
              <a:spcPct val="35000"/>
            </a:spcAft>
          </a:pPr>
          <a:r>
            <a:rPr lang="en-US" sz="1800" b="1" i="0" u="none" kern="1200" baseline="0" dirty="0">
              <a:solidFill>
                <a:schemeClr val="tx1"/>
              </a:solidFill>
              <a:latin typeface="+mn-lt"/>
              <a:ea typeface="+mn-ea"/>
              <a:cs typeface="+mn-ea"/>
              <a:sym typeface="+mn-lt"/>
            </a:rPr>
            <a:t>Classification</a:t>
          </a:r>
        </a:p>
      </dsp:txBody>
      <dsp:txXfrm>
        <a:off x="1599988" y="1553555"/>
        <a:ext cx="1116717" cy="966004"/>
      </dsp:txXfrm>
    </dsp:sp>
    <dsp:sp modelId="{866DE1B7-822A-4C66-A749-D51655CD6321}">
      <dsp:nvSpPr>
        <dsp:cNvPr id="0" name=""/>
        <dsp:cNvSpPr/>
      </dsp:nvSpPr>
      <dsp:spPr>
        <a:xfrm>
          <a:off x="2369125" y="622841"/>
          <a:ext cx="630199" cy="543000"/>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58F2313-B6E8-4C0D-841A-1671D76D5B36}">
      <dsp:nvSpPr>
        <dsp:cNvPr id="0" name=""/>
        <dsp:cNvSpPr/>
      </dsp:nvSpPr>
      <dsp:spPr>
        <a:xfrm>
          <a:off x="1477054" y="0"/>
          <a:ext cx="1368800" cy="1184172"/>
        </a:xfrm>
        <a:prstGeom prst="hexagon">
          <a:avLst>
            <a:gd name="adj" fmla="val 28570"/>
            <a:gd name="vf" fmla="val 115470"/>
          </a:avLst>
        </a:prstGeom>
        <a:solidFill>
          <a:srgbClr val="0D79C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i="0" u="none" kern="1200" baseline="0" dirty="0">
              <a:latin typeface="+mn-lt"/>
              <a:ea typeface="+mn-ea"/>
              <a:cs typeface="+mn-ea"/>
              <a:sym typeface="+mn-lt"/>
            </a:rPr>
            <a:t>Trading</a:t>
          </a:r>
          <a:endParaRPr lang="en-US" altLang="zh-CN" sz="1600" b="1" kern="1200" dirty="0">
            <a:latin typeface="+mn-lt"/>
            <a:ea typeface="+mn-ea"/>
            <a:cs typeface="+mn-ea"/>
            <a:sym typeface="+mn-lt"/>
          </a:endParaRPr>
        </a:p>
        <a:p>
          <a:pPr lvl="0" algn="l" defTabSz="711200" rtl="0">
            <a:lnSpc>
              <a:spcPct val="90000"/>
            </a:lnSpc>
            <a:spcBef>
              <a:spcPct val="0"/>
            </a:spcBef>
            <a:spcAft>
              <a:spcPct val="35000"/>
            </a:spcAft>
          </a:pPr>
          <a:r>
            <a:rPr lang="en-US" sz="1600" b="1" i="0" u="none" kern="1200" baseline="0" dirty="0">
              <a:latin typeface="+mn-lt"/>
              <a:ea typeface="+mn-ea"/>
              <a:cs typeface="+mn-ea"/>
              <a:sym typeface="+mn-lt"/>
            </a:rPr>
            <a:t>Risk</a:t>
          </a:r>
        </a:p>
      </dsp:txBody>
      <dsp:txXfrm>
        <a:off x="1703893" y="196243"/>
        <a:ext cx="915122" cy="791686"/>
      </dsp:txXfrm>
    </dsp:sp>
    <dsp:sp modelId="{9FB2EB65-BBD1-4F63-A53D-853845FA01A3}">
      <dsp:nvSpPr>
        <dsp:cNvPr id="0" name=""/>
        <dsp:cNvSpPr/>
      </dsp:nvSpPr>
      <dsp:spPr>
        <a:xfrm>
          <a:off x="3104617" y="1637963"/>
          <a:ext cx="630199" cy="543000"/>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0AA2C4B-3056-48CD-8D1B-5752315D633F}">
      <dsp:nvSpPr>
        <dsp:cNvPr id="0" name=""/>
        <dsp:cNvSpPr/>
      </dsp:nvSpPr>
      <dsp:spPr>
        <a:xfrm>
          <a:off x="2732403" y="728345"/>
          <a:ext cx="1368800" cy="1184172"/>
        </a:xfrm>
        <a:prstGeom prst="hexagon">
          <a:avLst>
            <a:gd name="adj" fmla="val 28570"/>
            <a:gd name="vf" fmla="val 115470"/>
          </a:avLst>
        </a:prstGeom>
        <a:solidFill>
          <a:srgbClr val="0D79C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i="0" u="none" kern="1200" baseline="0" dirty="0">
              <a:latin typeface="+mn-lt"/>
              <a:ea typeface="+mn-ea"/>
              <a:cs typeface="+mn-ea"/>
              <a:sym typeface="+mn-lt"/>
            </a:rPr>
            <a:t>Clearing</a:t>
          </a:r>
          <a:endParaRPr lang="en-US" altLang="zh-CN" sz="1600" b="1" kern="1200" dirty="0">
            <a:latin typeface="+mn-lt"/>
            <a:ea typeface="+mn-ea"/>
            <a:cs typeface="+mn-ea"/>
            <a:sym typeface="+mn-lt"/>
          </a:endParaRPr>
        </a:p>
        <a:p>
          <a:pPr lvl="0" algn="l" defTabSz="711200" rtl="0">
            <a:lnSpc>
              <a:spcPct val="90000"/>
            </a:lnSpc>
            <a:spcBef>
              <a:spcPct val="0"/>
            </a:spcBef>
            <a:spcAft>
              <a:spcPct val="35000"/>
            </a:spcAft>
          </a:pPr>
          <a:r>
            <a:rPr lang="en-US" sz="1600" b="1" i="0" u="none" kern="1200" baseline="0" dirty="0">
              <a:latin typeface="+mn-lt"/>
              <a:ea typeface="+mn-ea"/>
              <a:cs typeface="+mn-ea"/>
              <a:sym typeface="+mn-lt"/>
            </a:rPr>
            <a:t>Risk</a:t>
          </a:r>
        </a:p>
      </dsp:txBody>
      <dsp:txXfrm>
        <a:off x="2959242" y="924588"/>
        <a:ext cx="915122" cy="791686"/>
      </dsp:txXfrm>
    </dsp:sp>
    <dsp:sp modelId="{9C08F205-8043-413E-AE5E-31B24E1FACF1}">
      <dsp:nvSpPr>
        <dsp:cNvPr id="0" name=""/>
        <dsp:cNvSpPr/>
      </dsp:nvSpPr>
      <dsp:spPr>
        <a:xfrm>
          <a:off x="2593697" y="2783844"/>
          <a:ext cx="630199" cy="543000"/>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452BC31-28C1-44D0-88BD-FF9C0F105956}">
      <dsp:nvSpPr>
        <dsp:cNvPr id="0" name=""/>
        <dsp:cNvSpPr/>
      </dsp:nvSpPr>
      <dsp:spPr>
        <a:xfrm>
          <a:off x="2732403" y="2160188"/>
          <a:ext cx="1368800" cy="1184172"/>
        </a:xfrm>
        <a:prstGeom prst="hexagon">
          <a:avLst>
            <a:gd name="adj" fmla="val 28570"/>
            <a:gd name="vf" fmla="val 115470"/>
          </a:avLst>
        </a:prstGeom>
        <a:solidFill>
          <a:srgbClr val="0D79C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i="0" u="none" kern="1200" baseline="0" dirty="0">
              <a:latin typeface="+mn-lt"/>
              <a:ea typeface="+mn-ea"/>
              <a:cs typeface="+mn-ea"/>
              <a:sym typeface="+mn-lt"/>
            </a:rPr>
            <a:t>Delivery</a:t>
          </a:r>
          <a:endParaRPr lang="en-US" altLang="zh-CN" sz="1600" b="1" kern="1200" dirty="0">
            <a:latin typeface="+mn-lt"/>
            <a:ea typeface="+mn-ea"/>
            <a:cs typeface="+mn-ea"/>
            <a:sym typeface="+mn-lt"/>
          </a:endParaRPr>
        </a:p>
        <a:p>
          <a:pPr lvl="0" algn="l" defTabSz="711200" rtl="0">
            <a:lnSpc>
              <a:spcPct val="90000"/>
            </a:lnSpc>
            <a:spcBef>
              <a:spcPct val="0"/>
            </a:spcBef>
            <a:spcAft>
              <a:spcPct val="35000"/>
            </a:spcAft>
          </a:pPr>
          <a:r>
            <a:rPr lang="en-US" sz="1600" b="1" i="0" u="none" kern="1200" baseline="0" dirty="0">
              <a:latin typeface="+mn-lt"/>
              <a:ea typeface="+mn-ea"/>
              <a:cs typeface="+mn-ea"/>
              <a:sym typeface="+mn-lt"/>
            </a:rPr>
            <a:t>Risk</a:t>
          </a:r>
        </a:p>
      </dsp:txBody>
      <dsp:txXfrm>
        <a:off x="2959242" y="2356431"/>
        <a:ext cx="915122" cy="791686"/>
      </dsp:txXfrm>
    </dsp:sp>
    <dsp:sp modelId="{2E5812DC-35A0-4491-9419-F8A072B8A527}">
      <dsp:nvSpPr>
        <dsp:cNvPr id="0" name=""/>
        <dsp:cNvSpPr/>
      </dsp:nvSpPr>
      <dsp:spPr>
        <a:xfrm>
          <a:off x="1326304" y="2902791"/>
          <a:ext cx="630199" cy="543000"/>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E002E4F-8980-4F2E-A4FF-05A5C924D634}">
      <dsp:nvSpPr>
        <dsp:cNvPr id="0" name=""/>
        <dsp:cNvSpPr/>
      </dsp:nvSpPr>
      <dsp:spPr>
        <a:xfrm>
          <a:off x="1477054" y="2889349"/>
          <a:ext cx="1368800" cy="1184172"/>
        </a:xfrm>
        <a:prstGeom prst="hexagon">
          <a:avLst>
            <a:gd name="adj" fmla="val 28570"/>
            <a:gd name="vf" fmla="val 115470"/>
          </a:avLst>
        </a:prstGeom>
        <a:solidFill>
          <a:srgbClr val="0D79C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i="0" u="none" kern="1200" baseline="0" dirty="0">
              <a:latin typeface="+mn-lt"/>
              <a:ea typeface="+mn-ea"/>
              <a:cs typeface="+mn-ea"/>
              <a:sym typeface="+mn-lt"/>
            </a:rPr>
            <a:t>Market maker risk</a:t>
          </a:r>
        </a:p>
      </dsp:txBody>
      <dsp:txXfrm>
        <a:off x="1703893" y="3085592"/>
        <a:ext cx="915122" cy="791686"/>
      </dsp:txXfrm>
    </dsp:sp>
    <dsp:sp modelId="{3E0F55E4-39A6-4EDD-9312-029D11F5C592}">
      <dsp:nvSpPr>
        <dsp:cNvPr id="0" name=""/>
        <dsp:cNvSpPr/>
      </dsp:nvSpPr>
      <dsp:spPr>
        <a:xfrm>
          <a:off x="578767" y="1888077"/>
          <a:ext cx="630199" cy="543000"/>
        </a:xfrm>
        <a:prstGeom prst="hexagon">
          <a:avLst>
            <a:gd name="adj" fmla="val 28900"/>
            <a:gd name="vf" fmla="val 11547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1EEF3E2-20AC-4252-8A9F-E3F770ED4023}">
      <dsp:nvSpPr>
        <dsp:cNvPr id="0" name=""/>
        <dsp:cNvSpPr/>
      </dsp:nvSpPr>
      <dsp:spPr>
        <a:xfrm>
          <a:off x="215878" y="2161003"/>
          <a:ext cx="1368800" cy="1184172"/>
        </a:xfrm>
        <a:prstGeom prst="hexagon">
          <a:avLst>
            <a:gd name="adj" fmla="val 28570"/>
            <a:gd name="vf" fmla="val 115470"/>
          </a:avLst>
        </a:prstGeom>
        <a:solidFill>
          <a:srgbClr val="0D79C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i="0" u="none" kern="1200" baseline="0" dirty="0">
              <a:latin typeface="+mn-lt"/>
              <a:ea typeface="+mn-ea"/>
              <a:cs typeface="+mn-ea"/>
              <a:sym typeface="+mn-lt"/>
            </a:rPr>
            <a:t>Financing</a:t>
          </a:r>
          <a:endParaRPr lang="en-US" altLang="zh-CN" sz="1600" b="1" kern="1200" dirty="0">
            <a:latin typeface="+mn-lt"/>
            <a:ea typeface="+mn-ea"/>
            <a:cs typeface="+mn-ea"/>
            <a:sym typeface="+mn-lt"/>
          </a:endParaRPr>
        </a:p>
        <a:p>
          <a:pPr lvl="0" algn="l" defTabSz="711200" rtl="0">
            <a:lnSpc>
              <a:spcPct val="90000"/>
            </a:lnSpc>
            <a:spcBef>
              <a:spcPct val="0"/>
            </a:spcBef>
            <a:spcAft>
              <a:spcPct val="35000"/>
            </a:spcAft>
          </a:pPr>
          <a:r>
            <a:rPr lang="en-US" sz="1600" b="1" i="0" u="none" kern="1200" baseline="0" dirty="0">
              <a:latin typeface="+mn-lt"/>
              <a:ea typeface="+mn-ea"/>
              <a:cs typeface="+mn-ea"/>
              <a:sym typeface="+mn-lt"/>
            </a:rPr>
            <a:t>Risk</a:t>
          </a:r>
        </a:p>
      </dsp:txBody>
      <dsp:txXfrm>
        <a:off x="442717" y="2357246"/>
        <a:ext cx="915122" cy="791686"/>
      </dsp:txXfrm>
    </dsp:sp>
    <dsp:sp modelId="{11755C65-E59F-4B3F-BD37-D494F00B69EC}">
      <dsp:nvSpPr>
        <dsp:cNvPr id="0" name=""/>
        <dsp:cNvSpPr/>
      </dsp:nvSpPr>
      <dsp:spPr>
        <a:xfrm>
          <a:off x="215878" y="726716"/>
          <a:ext cx="1368800" cy="1184172"/>
        </a:xfrm>
        <a:prstGeom prst="hexagon">
          <a:avLst>
            <a:gd name="adj" fmla="val 28570"/>
            <a:gd name="vf" fmla="val 115470"/>
          </a:avLst>
        </a:prstGeom>
        <a:solidFill>
          <a:srgbClr val="0D79CA"/>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35000"/>
            </a:spcAft>
          </a:pPr>
          <a:r>
            <a:rPr lang="en-US" sz="1600" b="1" i="0" u="none" kern="1200" baseline="0" dirty="0">
              <a:latin typeface="+mn-lt"/>
              <a:ea typeface="+mn-ea"/>
              <a:cs typeface="+mn-ea"/>
              <a:sym typeface="+mn-lt"/>
            </a:rPr>
            <a:t>Other</a:t>
          </a:r>
          <a:endParaRPr lang="en-US" altLang="zh-CN" sz="1600" b="1" kern="1200" dirty="0">
            <a:latin typeface="+mn-lt"/>
            <a:ea typeface="+mn-ea"/>
            <a:cs typeface="+mn-ea"/>
            <a:sym typeface="+mn-lt"/>
          </a:endParaRPr>
        </a:p>
        <a:p>
          <a:pPr lvl="0" algn="l" defTabSz="711200" rtl="0">
            <a:lnSpc>
              <a:spcPct val="90000"/>
            </a:lnSpc>
            <a:spcBef>
              <a:spcPct val="0"/>
            </a:spcBef>
            <a:spcAft>
              <a:spcPct val="35000"/>
            </a:spcAft>
          </a:pPr>
          <a:r>
            <a:rPr lang="en-US" sz="1600" b="1" i="0" u="none" kern="1200" baseline="0" dirty="0">
              <a:latin typeface="+mn-lt"/>
              <a:ea typeface="+mn-ea"/>
              <a:cs typeface="+mn-ea"/>
              <a:sym typeface="+mn-lt"/>
            </a:rPr>
            <a:t>Risk</a:t>
          </a:r>
        </a:p>
      </dsp:txBody>
      <dsp:txXfrm>
        <a:off x="442717" y="922959"/>
        <a:ext cx="915122" cy="7916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六边形射线"/>
  <dgm:desc val="用于显示与中心观点或主题相关的顺序流程。限制为六个级别 2 形状。非常适合于少量文本。不使用的文本不出现，但是在切换版式后仍然可用。"/>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516441-CAAC-4882-84A1-35E283FC1994}" type="datetimeFigureOut">
              <a:rPr lang="zh-CN" altLang="en-US" smtClean="0"/>
              <a:pPr/>
              <a:t>2017/5/18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FFA57-4201-47C1-9620-BDD4F5234443}" type="slidenum">
              <a:rPr lang="zh-CN" altLang="en-US" smtClean="0"/>
              <a:pPr/>
              <a:t>‹#›</a:t>
            </a:fld>
            <a:endParaRPr lang="zh-CN" altLang="en-US"/>
          </a:p>
        </p:txBody>
      </p:sp>
    </p:spTree>
    <p:extLst>
      <p:ext uri="{BB962C8B-B14F-4D97-AF65-F5344CB8AC3E}">
        <p14:creationId xmlns="" xmlns:p14="http://schemas.microsoft.com/office/powerpoint/2010/main" val="2352463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3007C-0BBF-4CAD-B02F-7664B804665F}" type="datetimeFigureOut">
              <a:rPr lang="zh-CN" altLang="en-US" smtClean="0"/>
              <a:pPr/>
              <a:t>2017/5/18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7DC7C-EA85-41EA-BE8E-3BC04B9579CE}" type="slidenum">
              <a:rPr lang="zh-CN" altLang="en-US" smtClean="0"/>
              <a:pPr/>
              <a:t>‹#›</a:t>
            </a:fld>
            <a:endParaRPr lang="zh-CN" altLang="en-US"/>
          </a:p>
        </p:txBody>
      </p:sp>
    </p:spTree>
    <p:extLst>
      <p:ext uri="{BB962C8B-B14F-4D97-AF65-F5344CB8AC3E}">
        <p14:creationId xmlns="" xmlns:p14="http://schemas.microsoft.com/office/powerpoint/2010/main" val="257309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en-US" b="1" dirty="0"/>
          </a:p>
        </p:txBody>
      </p:sp>
      <p:sp>
        <p:nvSpPr>
          <p:cNvPr id="4" name="灯片编号占位符 3"/>
          <p:cNvSpPr>
            <a:spLocks noGrp="1"/>
          </p:cNvSpPr>
          <p:nvPr>
            <p:ph type="sldNum" sz="quarter" idx="10"/>
          </p:nvPr>
        </p:nvSpPr>
        <p:spPr/>
        <p:txBody>
          <a:bodyPr/>
          <a:lstStyle/>
          <a:p>
            <a:pPr algn="l" rtl="0"/>
            <a:fld id="{41E0E0E2-7263-44C4-AAA9-733DBA7BD205}" type="slidenum">
              <a:rPr/>
              <a:pPr algn="l" rtl="0"/>
              <a:t>1</a:t>
            </a:fld>
            <a:endParaRPr lang="en-US" altLang="en-US" dirty="0"/>
          </a:p>
        </p:txBody>
      </p:sp>
    </p:spTree>
    <p:extLst>
      <p:ext uri="{BB962C8B-B14F-4D97-AF65-F5344CB8AC3E}">
        <p14:creationId xmlns="" xmlns:p14="http://schemas.microsoft.com/office/powerpoint/2010/main" val="1238075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en-US" dirty="0"/>
          </a:p>
        </p:txBody>
      </p:sp>
      <p:sp>
        <p:nvSpPr>
          <p:cNvPr id="4" name="灯片编号占位符 3"/>
          <p:cNvSpPr>
            <a:spLocks noGrp="1"/>
          </p:cNvSpPr>
          <p:nvPr>
            <p:ph type="sldNum" sz="quarter" idx="10"/>
          </p:nvPr>
        </p:nvSpPr>
        <p:spPr/>
        <p:txBody>
          <a:bodyPr/>
          <a:lstStyle/>
          <a:p>
            <a:pPr algn="l" rtl="0"/>
            <a:fld id="{8927DC7C-EA85-41EA-BE8E-3BC04B9579CE}" type="slidenum">
              <a:rPr/>
              <a:pPr algn="l" rtl="0"/>
              <a:t>2</a:t>
            </a:fld>
            <a:endParaRPr lang="en-US" altLang="en-US" dirty="0"/>
          </a:p>
        </p:txBody>
      </p:sp>
    </p:spTree>
    <p:extLst>
      <p:ext uri="{BB962C8B-B14F-4D97-AF65-F5344CB8AC3E}">
        <p14:creationId xmlns="" xmlns:p14="http://schemas.microsoft.com/office/powerpoint/2010/main" val="57880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en-US" dirty="0"/>
          </a:p>
        </p:txBody>
      </p:sp>
      <p:sp>
        <p:nvSpPr>
          <p:cNvPr id="4" name="灯片编号占位符 3"/>
          <p:cNvSpPr>
            <a:spLocks noGrp="1"/>
          </p:cNvSpPr>
          <p:nvPr>
            <p:ph type="sldNum" sz="quarter" idx="10"/>
          </p:nvPr>
        </p:nvSpPr>
        <p:spPr/>
        <p:txBody>
          <a:bodyPr/>
          <a:lstStyle/>
          <a:p>
            <a:pPr algn="l" rtl="0"/>
            <a:fld id="{8927DC7C-EA85-41EA-BE8E-3BC04B9579CE}" type="slidenum">
              <a:rPr/>
              <a:pPr algn="l" rtl="0"/>
              <a:t>6</a:t>
            </a:fld>
            <a:endParaRPr lang="en-US" altLang="en-US" dirty="0"/>
          </a:p>
        </p:txBody>
      </p:sp>
    </p:spTree>
    <p:extLst>
      <p:ext uri="{BB962C8B-B14F-4D97-AF65-F5344CB8AC3E}">
        <p14:creationId xmlns="" xmlns:p14="http://schemas.microsoft.com/office/powerpoint/2010/main" val="578805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en-US" dirty="0"/>
          </a:p>
        </p:txBody>
      </p:sp>
      <p:sp>
        <p:nvSpPr>
          <p:cNvPr id="4" name="灯片编号占位符 3"/>
          <p:cNvSpPr>
            <a:spLocks noGrp="1"/>
          </p:cNvSpPr>
          <p:nvPr>
            <p:ph type="sldNum" sz="quarter" idx="10"/>
          </p:nvPr>
        </p:nvSpPr>
        <p:spPr/>
        <p:txBody>
          <a:bodyPr/>
          <a:lstStyle/>
          <a:p>
            <a:pPr algn="l" rtl="0"/>
            <a:fld id="{8927DC7C-EA85-41EA-BE8E-3BC04B9579CE}" type="slidenum">
              <a:rPr/>
              <a:pPr algn="l" rtl="0"/>
              <a:t>14</a:t>
            </a:fld>
            <a:endParaRPr lang="en-US" altLang="en-US" dirty="0"/>
          </a:p>
        </p:txBody>
      </p:sp>
    </p:spTree>
    <p:extLst>
      <p:ext uri="{BB962C8B-B14F-4D97-AF65-F5344CB8AC3E}">
        <p14:creationId xmlns="" xmlns:p14="http://schemas.microsoft.com/office/powerpoint/2010/main" val="57880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15</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en-US" dirty="0"/>
          </a:p>
        </p:txBody>
      </p:sp>
      <p:sp>
        <p:nvSpPr>
          <p:cNvPr id="4" name="灯片编号占位符 3"/>
          <p:cNvSpPr>
            <a:spLocks noGrp="1"/>
          </p:cNvSpPr>
          <p:nvPr>
            <p:ph type="sldNum" sz="quarter" idx="10"/>
          </p:nvPr>
        </p:nvSpPr>
        <p:spPr/>
        <p:txBody>
          <a:bodyPr/>
          <a:lstStyle/>
          <a:p>
            <a:pPr algn="l" rtl="0"/>
            <a:fld id="{8927DC7C-EA85-41EA-BE8E-3BC04B9579CE}" type="slidenum">
              <a:rPr/>
              <a:pPr algn="l" rtl="0"/>
              <a:t>29</a:t>
            </a:fld>
            <a:endParaRPr lang="en-US" altLang="en-US" dirty="0"/>
          </a:p>
        </p:txBody>
      </p:sp>
    </p:spTree>
    <p:extLst>
      <p:ext uri="{BB962C8B-B14F-4D97-AF65-F5344CB8AC3E}">
        <p14:creationId xmlns="" xmlns:p14="http://schemas.microsoft.com/office/powerpoint/2010/main" val="57880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pPr/>
              <a:t>30</a:t>
            </a:fld>
            <a:endParaRPr lang="zh-CN" altLang="en-US"/>
          </a:p>
        </p:txBody>
      </p:sp>
    </p:spTree>
    <p:extLst>
      <p:ext uri="{BB962C8B-B14F-4D97-AF65-F5344CB8AC3E}">
        <p14:creationId xmlns="" xmlns:p14="http://schemas.microsoft.com/office/powerpoint/2010/main" val="3901103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en-US" dirty="0"/>
          </a:p>
        </p:txBody>
      </p:sp>
      <p:sp>
        <p:nvSpPr>
          <p:cNvPr id="4" name="灯片编号占位符 3"/>
          <p:cNvSpPr>
            <a:spLocks noGrp="1"/>
          </p:cNvSpPr>
          <p:nvPr>
            <p:ph type="sldNum" sz="quarter" idx="10"/>
          </p:nvPr>
        </p:nvSpPr>
        <p:spPr/>
        <p:txBody>
          <a:bodyPr/>
          <a:lstStyle/>
          <a:p>
            <a:pPr algn="l" rtl="0"/>
            <a:fld id="{41E0E0E2-7263-44C4-AAA9-733DBA7BD205}" type="slidenum">
              <a:rPr/>
              <a:pPr algn="l" rtl="0"/>
              <a:t>31</a:t>
            </a:fld>
            <a:endParaRPr lang="en-US" altLang="en-US" dirty="0"/>
          </a:p>
        </p:txBody>
      </p:sp>
    </p:spTree>
    <p:extLst>
      <p:ext uri="{BB962C8B-B14F-4D97-AF65-F5344CB8AC3E}">
        <p14:creationId xmlns="" xmlns:p14="http://schemas.microsoft.com/office/powerpoint/2010/main" val="1373287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16828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CCE8CF"/>
              </a:solidFill>
              <a:latin typeface="Calibri"/>
              <a:ea typeface="宋体"/>
            </a:endParaRPr>
          </a:p>
        </p:txBody>
      </p:sp>
      <p:pic>
        <p:nvPicPr>
          <p:cNvPr id="15" name="图片 14" descr="上期所logo.png"/>
          <p:cNvPicPr>
            <a:picLocks noChangeAspect="1"/>
          </p:cNvPicPr>
          <p:nvPr userDrawn="1"/>
        </p:nvPicPr>
        <p:blipFill>
          <a:blip r:embed="rId2"/>
          <a:srcRect/>
          <a:stretch>
            <a:fillRect/>
          </a:stretch>
        </p:blipFill>
        <p:spPr bwMode="auto">
          <a:xfrm>
            <a:off x="8752757" y="-100480"/>
            <a:ext cx="3146607" cy="1267043"/>
          </a:xfrm>
          <a:prstGeom prst="rect">
            <a:avLst/>
          </a:prstGeom>
          <a:noFill/>
          <a:ln w="9525">
            <a:noFill/>
            <a:miter lim="800000"/>
            <a:headEnd/>
            <a:tailEnd/>
          </a:ln>
        </p:spPr>
      </p:pic>
    </p:spTree>
    <p:extLst>
      <p:ext uri="{BB962C8B-B14F-4D97-AF65-F5344CB8AC3E}">
        <p14:creationId xmlns="" xmlns:p14="http://schemas.microsoft.com/office/powerpoint/2010/main" val="3314404236"/>
      </p:ext>
    </p:extLst>
  </p:cSld>
  <p:clrMapOvr>
    <a:masterClrMapping/>
  </p:clrMapOvr>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绪论2">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1907704" y="1168280"/>
            <a:ext cx="869933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CCE8CF"/>
              </a:solidFill>
              <a:latin typeface="Calibri"/>
              <a:ea typeface="宋体"/>
            </a:endParaRPr>
          </a:p>
        </p:txBody>
      </p:sp>
      <p:pic>
        <p:nvPicPr>
          <p:cNvPr id="12" name="图片 11" descr="上期所logo.png"/>
          <p:cNvPicPr>
            <a:picLocks noChangeAspect="1"/>
          </p:cNvPicPr>
          <p:nvPr userDrawn="1"/>
        </p:nvPicPr>
        <p:blipFill>
          <a:blip r:embed="rId2"/>
          <a:srcRect/>
          <a:stretch>
            <a:fillRect/>
          </a:stretch>
        </p:blipFill>
        <p:spPr bwMode="auto">
          <a:xfrm>
            <a:off x="8752757" y="-100480"/>
            <a:ext cx="3146607" cy="1267043"/>
          </a:xfrm>
          <a:prstGeom prst="rect">
            <a:avLst/>
          </a:prstGeom>
          <a:noFill/>
          <a:ln w="9525">
            <a:noFill/>
            <a:miter lim="800000"/>
            <a:headEnd/>
            <a:tailEnd/>
          </a:ln>
        </p:spPr>
      </p:pic>
    </p:spTree>
    <p:extLst>
      <p:ext uri="{BB962C8B-B14F-4D97-AF65-F5344CB8AC3E}">
        <p14:creationId xmlns="" xmlns:p14="http://schemas.microsoft.com/office/powerpoint/2010/main" val="3242192903"/>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16828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CCE8CF"/>
              </a:solidFill>
              <a:latin typeface="Calibri"/>
              <a:ea typeface="宋体"/>
            </a:endParaRPr>
          </a:p>
        </p:txBody>
      </p:sp>
      <p:pic>
        <p:nvPicPr>
          <p:cNvPr id="21" name="图片 20" descr="上期所logo.png"/>
          <p:cNvPicPr>
            <a:picLocks noChangeAspect="1"/>
          </p:cNvPicPr>
          <p:nvPr userDrawn="1"/>
        </p:nvPicPr>
        <p:blipFill>
          <a:blip r:embed="rId2"/>
          <a:srcRect/>
          <a:stretch>
            <a:fillRect/>
          </a:stretch>
        </p:blipFill>
        <p:spPr bwMode="auto">
          <a:xfrm>
            <a:off x="8752757" y="-100480"/>
            <a:ext cx="3146607" cy="1267043"/>
          </a:xfrm>
          <a:prstGeom prst="rect">
            <a:avLst/>
          </a:prstGeom>
          <a:noFill/>
          <a:ln w="9525">
            <a:noFill/>
            <a:miter lim="800000"/>
            <a:headEnd/>
            <a:tailEnd/>
          </a:ln>
        </p:spPr>
      </p:pic>
    </p:spTree>
    <p:extLst>
      <p:ext uri="{BB962C8B-B14F-4D97-AF65-F5344CB8AC3E}">
        <p14:creationId xmlns="" xmlns:p14="http://schemas.microsoft.com/office/powerpoint/2010/main" val="235208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CCE8CF"/>
              </a:solidFill>
              <a:latin typeface="Calibri"/>
              <a:ea typeface="宋体"/>
            </a:endParaRPr>
          </a:p>
        </p:txBody>
      </p:sp>
      <p:pic>
        <p:nvPicPr>
          <p:cNvPr id="13" name="图片 12" descr="上期所logo.png"/>
          <p:cNvPicPr>
            <a:picLocks noChangeAspect="1"/>
          </p:cNvPicPr>
          <p:nvPr userDrawn="1"/>
        </p:nvPicPr>
        <p:blipFill>
          <a:blip r:embed="rId2"/>
          <a:srcRect/>
          <a:stretch>
            <a:fillRect/>
          </a:stretch>
        </p:blipFill>
        <p:spPr bwMode="auto">
          <a:xfrm>
            <a:off x="8752757" y="0"/>
            <a:ext cx="3146607" cy="1267043"/>
          </a:xfrm>
          <a:prstGeom prst="rect">
            <a:avLst/>
          </a:prstGeom>
          <a:noFill/>
          <a:ln w="9525">
            <a:noFill/>
            <a:miter lim="800000"/>
            <a:headEnd/>
            <a:tailEnd/>
          </a:ln>
        </p:spPr>
      </p:pic>
    </p:spTree>
    <p:extLst>
      <p:ext uri="{BB962C8B-B14F-4D97-AF65-F5344CB8AC3E}">
        <p14:creationId xmlns="" xmlns:p14="http://schemas.microsoft.com/office/powerpoint/2010/main" val="340686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CCE8CF"/>
              </a:solidFill>
              <a:latin typeface="Calibri"/>
              <a:ea typeface="宋体"/>
            </a:endParaRPr>
          </a:p>
        </p:txBody>
      </p:sp>
      <p:pic>
        <p:nvPicPr>
          <p:cNvPr id="14" name="图片 13" descr="上期所logo.png"/>
          <p:cNvPicPr>
            <a:picLocks noChangeAspect="1"/>
          </p:cNvPicPr>
          <p:nvPr userDrawn="1"/>
        </p:nvPicPr>
        <p:blipFill>
          <a:blip r:embed="rId2"/>
          <a:srcRect/>
          <a:stretch>
            <a:fillRect/>
          </a:stretch>
        </p:blipFill>
        <p:spPr bwMode="auto">
          <a:xfrm>
            <a:off x="8752757" y="0"/>
            <a:ext cx="3146607" cy="1267043"/>
          </a:xfrm>
          <a:prstGeom prst="rect">
            <a:avLst/>
          </a:prstGeom>
          <a:noFill/>
          <a:ln w="9525">
            <a:noFill/>
            <a:miter lim="800000"/>
            <a:headEnd/>
            <a:tailEnd/>
          </a:ln>
        </p:spPr>
      </p:pic>
    </p:spTree>
    <p:extLst>
      <p:ext uri="{BB962C8B-B14F-4D97-AF65-F5344CB8AC3E}">
        <p14:creationId xmlns="" xmlns:p14="http://schemas.microsoft.com/office/powerpoint/2010/main" val="44520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a:off x="1907704" y="1268760"/>
            <a:ext cx="83120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五边形 8"/>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CCE8CF"/>
              </a:solidFill>
              <a:latin typeface="Calibri"/>
              <a:ea typeface="宋体"/>
            </a:endParaRPr>
          </a:p>
        </p:txBody>
      </p:sp>
      <p:pic>
        <p:nvPicPr>
          <p:cNvPr id="20" name="图片 19" descr="上期所logo.png"/>
          <p:cNvPicPr>
            <a:picLocks noChangeAspect="1"/>
          </p:cNvPicPr>
          <p:nvPr userDrawn="1"/>
        </p:nvPicPr>
        <p:blipFill>
          <a:blip r:embed="rId2"/>
          <a:srcRect/>
          <a:stretch>
            <a:fillRect/>
          </a:stretch>
        </p:blipFill>
        <p:spPr bwMode="auto">
          <a:xfrm>
            <a:off x="8752757" y="0"/>
            <a:ext cx="3146607" cy="1267043"/>
          </a:xfrm>
          <a:prstGeom prst="rect">
            <a:avLst/>
          </a:prstGeom>
          <a:noFill/>
          <a:ln w="9525">
            <a:noFill/>
            <a:miter lim="800000"/>
            <a:headEnd/>
            <a:tailEnd/>
          </a:ln>
        </p:spPr>
      </p:pic>
    </p:spTree>
    <p:extLst>
      <p:ext uri="{BB962C8B-B14F-4D97-AF65-F5344CB8AC3E}">
        <p14:creationId xmlns="" xmlns:p14="http://schemas.microsoft.com/office/powerpoint/2010/main" val="410604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280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3"/>
            <a:ext cx="9144000" cy="2387600"/>
          </a:xfrm>
          <a:prstGeom prst="rect">
            <a:avLst/>
          </a:prstGeom>
        </p:spPr>
        <p:txBody>
          <a:bodyPr anchor="b"/>
          <a:lstStyle>
            <a:lvl1pPr algn="ctr">
              <a:defRPr sz="6100"/>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a:prstGeom prst="rect">
            <a:avLst/>
          </a:prstGeom>
        </p:spPr>
        <p:txBody>
          <a:bodyPr/>
          <a:lstStyle>
            <a:lvl1pPr marL="0" indent="0" algn="ctr">
              <a:buNone/>
              <a:defRPr sz="2400"/>
            </a:lvl1pPr>
            <a:lvl2pPr marL="457162" indent="0" algn="ctr">
              <a:buNone/>
              <a:defRPr sz="2100"/>
            </a:lvl2pPr>
            <a:lvl3pPr marL="914324" indent="0" algn="ctr">
              <a:buNone/>
              <a:defRPr sz="1800"/>
            </a:lvl3pPr>
            <a:lvl4pPr marL="1371486" indent="0" algn="ctr">
              <a:buNone/>
              <a:defRPr sz="1600"/>
            </a:lvl4pPr>
            <a:lvl5pPr marL="1828649" indent="0" algn="ctr">
              <a:buNone/>
              <a:defRPr sz="1600"/>
            </a:lvl5pPr>
            <a:lvl6pPr marL="2285810" indent="0" algn="ctr">
              <a:buNone/>
              <a:defRPr sz="1600"/>
            </a:lvl6pPr>
            <a:lvl7pPr marL="2742973" indent="0" algn="ctr">
              <a:buNone/>
              <a:defRPr sz="1600"/>
            </a:lvl7pPr>
            <a:lvl8pPr marL="3200134" indent="0" algn="ctr">
              <a:buNone/>
              <a:defRPr sz="1600"/>
            </a:lvl8pPr>
            <a:lvl9pPr marL="3657297"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5682A8-D6B6-4FDA-A495-4D437BAFBB60}" type="datetimeFigureOut">
              <a:rPr lang="zh-CN" altLang="en-US" smtClean="0"/>
              <a:pPr/>
              <a:t>2017/5/18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ABDD927-E55F-4D12-BD2D-8ABE6C912713}" type="slidenum">
              <a:rPr lang="zh-CN" altLang="en-US" smtClean="0"/>
              <a:pPr/>
              <a:t>‹#›</a:t>
            </a:fld>
            <a:endParaRPr lang="zh-CN" altLang="en-US"/>
          </a:p>
        </p:txBody>
      </p:sp>
    </p:spTree>
    <p:extLst>
      <p:ext uri="{BB962C8B-B14F-4D97-AF65-F5344CB8AC3E}">
        <p14:creationId xmlns="" xmlns:p14="http://schemas.microsoft.com/office/powerpoint/2010/main" val="239329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30820CF-B880-4189-942D-D702A7CBA730}" type="datetimeFigureOut">
              <a:rPr lang="zh-CN" altLang="en-US" smtClean="0"/>
              <a:pPr/>
              <a:t>2017/5/18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C913308-F349-4B6D-A68A-DD1791B4A57B}" type="slidenum">
              <a:rPr lang="zh-CN" altLang="en-US" smtClean="0"/>
              <a:pPr/>
              <a:t>‹#›</a:t>
            </a:fld>
            <a:endParaRPr lang="zh-CN" altLang="en-US"/>
          </a:p>
        </p:txBody>
      </p:sp>
    </p:spTree>
    <p:extLst>
      <p:ext uri="{BB962C8B-B14F-4D97-AF65-F5344CB8AC3E}">
        <p14:creationId xmlns="" xmlns:p14="http://schemas.microsoft.com/office/powerpoint/2010/main" val="3108409579"/>
      </p:ext>
    </p:extLst>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0"/>
            <a:ext cx="16916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userDrawn="1"/>
        </p:nvCxnSpPr>
        <p:spPr>
          <a:xfrm flipV="1">
            <a:off x="1907704" y="1145512"/>
            <a:ext cx="9678045" cy="227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五边形 15"/>
          <p:cNvSpPr/>
          <p:nvPr userDrawn="1"/>
        </p:nvSpPr>
        <p:spPr>
          <a:xfrm flipH="1">
            <a:off x="11211743" y="5950072"/>
            <a:ext cx="986607" cy="504056"/>
          </a:xfrm>
          <a:prstGeom prst="homePlate">
            <a:avLst/>
          </a:prstGeom>
          <a:solidFill>
            <a:schemeClr val="bg1">
              <a:lumMod val="50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fld id="{170C0C04-E408-48A9-82A4-3716296300DE}"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endParaRPr lang="zh-CN" altLang="en-US" kern="0" dirty="0">
              <a:solidFill>
                <a:sysClr val="window" lastClr="CCE8CF"/>
              </a:solidFill>
              <a:latin typeface="Calibri"/>
              <a:ea typeface="宋体"/>
            </a:endParaRPr>
          </a:p>
        </p:txBody>
      </p:sp>
      <p:pic>
        <p:nvPicPr>
          <p:cNvPr id="10" name="图片 9" descr="上期所logo.png"/>
          <p:cNvPicPr>
            <a:picLocks noChangeAspect="1"/>
          </p:cNvPicPr>
          <p:nvPr userDrawn="1"/>
        </p:nvPicPr>
        <p:blipFill>
          <a:blip r:embed="rId11"/>
          <a:srcRect/>
          <a:stretch>
            <a:fillRect/>
          </a:stretch>
        </p:blipFill>
        <p:spPr bwMode="auto">
          <a:xfrm>
            <a:off x="8752757" y="-100480"/>
            <a:ext cx="3146607" cy="1267043"/>
          </a:xfrm>
          <a:prstGeom prst="rect">
            <a:avLst/>
          </a:prstGeom>
          <a:noFill/>
          <a:ln w="9525">
            <a:noFill/>
            <a:miter lim="800000"/>
            <a:headEnd/>
            <a:tailEnd/>
          </a:ln>
        </p:spPr>
      </p:pic>
    </p:spTree>
    <p:extLst>
      <p:ext uri="{BB962C8B-B14F-4D97-AF65-F5344CB8AC3E}">
        <p14:creationId xmlns="" xmlns:p14="http://schemas.microsoft.com/office/powerpoint/2010/main" val="65332704"/>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8" r:id="rId4"/>
    <p:sldLayoutId id="2147483662" r:id="rId5"/>
    <p:sldLayoutId id="2147483659" r:id="rId6"/>
    <p:sldLayoutId id="2147483669" r:id="rId7"/>
    <p:sldLayoutId id="2147483673" r:id="rId8"/>
    <p:sldLayoutId id="2147483674"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7" Type="http://schemas.microsoft.com/office/2007/relationships/diagramDrawing" Target="../diagrams/drawing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1290"/>
            <a:ext cx="12192000" cy="686929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lnSpc>
                <a:spcPct val="130000"/>
              </a:lnSpc>
            </a:pPr>
            <a:endParaRPr lang="en-US" altLang="zh-CN"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sym typeface="+mn-lt"/>
            </a:endParaRPr>
          </a:p>
        </p:txBody>
      </p:sp>
      <p:sp>
        <p:nvSpPr>
          <p:cNvPr id="6" name="矩形 5"/>
          <p:cNvSpPr/>
          <p:nvPr/>
        </p:nvSpPr>
        <p:spPr>
          <a:xfrm>
            <a:off x="0" y="1918443"/>
            <a:ext cx="12192000" cy="1504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atin typeface="Times New Roman" pitchFamily="18" charset="0"/>
              <a:cs typeface="Times New Roman" pitchFamily="18" charset="0"/>
              <a:sym typeface="+mn-lt"/>
            </a:endParaRPr>
          </a:p>
        </p:txBody>
      </p:sp>
      <p:sp>
        <p:nvSpPr>
          <p:cNvPr id="9" name="矩形 8"/>
          <p:cNvSpPr/>
          <p:nvPr/>
        </p:nvSpPr>
        <p:spPr>
          <a:xfrm>
            <a:off x="4993624" y="5606450"/>
            <a:ext cx="3048396" cy="492434"/>
          </a:xfrm>
          <a:prstGeom prst="rect">
            <a:avLst/>
          </a:prstGeom>
        </p:spPr>
        <p:txBody>
          <a:bodyPr wrap="square" lIns="91432" tIns="45716" rIns="91432" bIns="45716">
            <a:spAutoFit/>
          </a:bodyPr>
          <a:lstStyle/>
          <a:p>
            <a:pPr algn="l" rtl="0">
              <a:lnSpc>
                <a:spcPct val="130000"/>
              </a:lnSpc>
            </a:pPr>
            <a:r>
              <a:rPr lang="en-US" sz="2000" b="0" i="0" u="none" baseline="0" dirty="0">
                <a:solidFill>
                  <a:schemeClr val="bg1"/>
                </a:solidFill>
                <a:latin typeface="Times New Roman" pitchFamily="18" charset="0"/>
                <a:cs typeface="Times New Roman" pitchFamily="18" charset="0"/>
                <a:sym typeface="+mn-lt"/>
              </a:rPr>
              <a:t>          </a:t>
            </a:r>
          </a:p>
        </p:txBody>
      </p:sp>
      <p:sp>
        <p:nvSpPr>
          <p:cNvPr id="10" name="矩形 9"/>
          <p:cNvSpPr/>
          <p:nvPr/>
        </p:nvSpPr>
        <p:spPr>
          <a:xfrm>
            <a:off x="2677513" y="4706863"/>
            <a:ext cx="6316339" cy="892544"/>
          </a:xfrm>
          <a:prstGeom prst="rect">
            <a:avLst/>
          </a:prstGeom>
        </p:spPr>
        <p:txBody>
          <a:bodyPr wrap="square" lIns="91432" tIns="45716" rIns="91432" bIns="45716">
            <a:spAutoFit/>
          </a:bodyPr>
          <a:lstStyle/>
          <a:p>
            <a:pPr algn="ctr" rtl="0">
              <a:lnSpc>
                <a:spcPct val="130000"/>
              </a:lnSpc>
            </a:pPr>
            <a:r>
              <a:rPr lang="en-US" sz="2000" b="0" i="0" u="none" baseline="0" dirty="0">
                <a:solidFill>
                  <a:schemeClr val="bg1"/>
                </a:solidFill>
                <a:latin typeface="Times New Roman" pitchFamily="18" charset="0"/>
                <a:cs typeface="Times New Roman" pitchFamily="18" charset="0"/>
                <a:sym typeface="+mn-lt"/>
              </a:rPr>
              <a:t>Shanghai Futures </a:t>
            </a:r>
            <a:r>
              <a:rPr lang="en-US" sz="2000" b="0" i="0" u="none" baseline="0" dirty="0" smtClean="0">
                <a:solidFill>
                  <a:schemeClr val="bg1"/>
                </a:solidFill>
                <a:latin typeface="Times New Roman" pitchFamily="18" charset="0"/>
                <a:cs typeface="Times New Roman" pitchFamily="18" charset="0"/>
                <a:sym typeface="+mn-lt"/>
              </a:rPr>
              <a:t>Exchange</a:t>
            </a:r>
            <a:endParaRPr lang="en-US" altLang="zh-CN" sz="2000" dirty="0">
              <a:solidFill>
                <a:schemeClr val="bg1"/>
              </a:solidFill>
              <a:latin typeface="Times New Roman" pitchFamily="18" charset="0"/>
              <a:cs typeface="Times New Roman" pitchFamily="18" charset="0"/>
              <a:sym typeface="+mn-lt"/>
            </a:endParaRPr>
          </a:p>
          <a:p>
            <a:pPr algn="ctr">
              <a:lnSpc>
                <a:spcPct val="130000"/>
              </a:lnSpc>
            </a:pPr>
            <a:r>
              <a:rPr lang="en-US" sz="2000" b="0" i="0" u="none" baseline="0" dirty="0">
                <a:solidFill>
                  <a:schemeClr val="bg1"/>
                </a:solidFill>
                <a:latin typeface="Times New Roman" pitchFamily="18" charset="0"/>
                <a:cs typeface="Times New Roman" pitchFamily="18" charset="0"/>
                <a:sym typeface="+mn-lt"/>
              </a:rPr>
              <a:t>Bao </a:t>
            </a:r>
            <a:r>
              <a:rPr lang="en-US" sz="2000" dirty="0" smtClean="0">
                <a:solidFill>
                  <a:schemeClr val="bg1"/>
                </a:solidFill>
                <a:latin typeface="Times New Roman" pitchFamily="18" charset="0"/>
                <a:cs typeface="Times New Roman" pitchFamily="18" charset="0"/>
                <a:sym typeface="+mn-lt"/>
              </a:rPr>
              <a:t>Jianping, Director of Commodities Service Department</a:t>
            </a:r>
            <a:endParaRPr lang="en-US" sz="2000" b="0" i="0" u="none" baseline="0" dirty="0">
              <a:solidFill>
                <a:schemeClr val="bg1"/>
              </a:solidFill>
              <a:latin typeface="Times New Roman" pitchFamily="18" charset="0"/>
              <a:cs typeface="Times New Roman" pitchFamily="18" charset="0"/>
              <a:sym typeface="+mn-lt"/>
            </a:endParaRPr>
          </a:p>
        </p:txBody>
      </p:sp>
      <p:sp>
        <p:nvSpPr>
          <p:cNvPr id="2" name="日期占位符 1"/>
          <p:cNvSpPr>
            <a:spLocks noGrp="1"/>
          </p:cNvSpPr>
          <p:nvPr>
            <p:ph type="dt" sz="half" idx="10"/>
          </p:nvPr>
        </p:nvSpPr>
        <p:spPr/>
        <p:txBody>
          <a:bodyPr/>
          <a:lstStyle/>
          <a:p>
            <a:pPr algn="l" rtl="0">
              <a:lnSpc>
                <a:spcPct val="130000"/>
              </a:lnSpc>
            </a:pPr>
            <a:fld id="{046B5DCF-7054-4719-AD9B-1B7A7629CFDE}" type="datetime2">
              <a:rPr sz="1800">
                <a:solidFill>
                  <a:schemeClr val="bg1"/>
                </a:solidFill>
                <a:latin typeface="Times New Roman" pitchFamily="18" charset="0"/>
                <a:cs typeface="Times New Roman" pitchFamily="18" charset="0"/>
                <a:sym typeface="+mn-lt"/>
              </a:rPr>
              <a:pPr algn="l" rtl="0">
                <a:lnSpc>
                  <a:spcPct val="130000"/>
                </a:lnSpc>
              </a:pPr>
              <a:t>May 16, 2017</a:t>
            </a:fld>
            <a:endParaRPr lang="en-US" altLang="en-US" dirty="0">
              <a:solidFill>
                <a:schemeClr val="bg1"/>
              </a:solidFill>
              <a:latin typeface="Times New Roman" pitchFamily="18" charset="0"/>
              <a:cs typeface="Times New Roman" pitchFamily="18" charset="0"/>
              <a:sym typeface="+mn-lt"/>
            </a:endParaRPr>
          </a:p>
        </p:txBody>
      </p:sp>
      <p:sp>
        <p:nvSpPr>
          <p:cNvPr id="14" name="矩形 13"/>
          <p:cNvSpPr/>
          <p:nvPr/>
        </p:nvSpPr>
        <p:spPr>
          <a:xfrm>
            <a:off x="364473" y="347860"/>
            <a:ext cx="7382527" cy="524559"/>
          </a:xfrm>
          <a:prstGeom prst="rect">
            <a:avLst/>
          </a:prstGeom>
        </p:spPr>
        <p:txBody>
          <a:bodyPr wrap="square" lIns="91432" tIns="45716" rIns="91432" bIns="45716">
            <a:spAutoFit/>
          </a:bodyPr>
          <a:lstStyle/>
          <a:p>
            <a:pPr algn="l" rtl="0">
              <a:lnSpc>
                <a:spcPct val="130000"/>
              </a:lnSpc>
            </a:pPr>
            <a:r>
              <a:rPr lang="en-US" sz="2400" b="0" i="0" u="none" baseline="0" dirty="0">
                <a:solidFill>
                  <a:schemeClr val="bg1"/>
                </a:solidFill>
                <a:latin typeface="Times New Roman" pitchFamily="18" charset="0"/>
                <a:cs typeface="Times New Roman" pitchFamily="18" charset="0"/>
                <a:sym typeface="+mn-lt"/>
              </a:rPr>
              <a:t>2017 </a:t>
            </a:r>
            <a:r>
              <a:rPr lang="en-US" sz="2400" dirty="0" smtClean="0">
                <a:solidFill>
                  <a:schemeClr val="bg1"/>
                </a:solidFill>
                <a:latin typeface="Times New Roman" pitchFamily="18" charset="0"/>
                <a:cs typeface="Times New Roman" pitchFamily="18" charset="0"/>
                <a:sym typeface="+mn-lt"/>
              </a:rPr>
              <a:t>14</a:t>
            </a:r>
            <a:r>
              <a:rPr lang="en-US" sz="2400" b="0" i="0" u="none" baseline="30000" dirty="0" smtClean="0">
                <a:solidFill>
                  <a:schemeClr val="bg1"/>
                </a:solidFill>
                <a:latin typeface="Times New Roman" pitchFamily="18" charset="0"/>
                <a:cs typeface="Times New Roman" pitchFamily="18" charset="0"/>
                <a:sym typeface="+mn-lt"/>
              </a:rPr>
              <a:t>th</a:t>
            </a:r>
            <a:r>
              <a:rPr lang="en-US" sz="2400" b="0" i="0" u="none" baseline="0" dirty="0" smtClean="0">
                <a:solidFill>
                  <a:schemeClr val="bg1"/>
                </a:solidFill>
                <a:latin typeface="Times New Roman" pitchFamily="18" charset="0"/>
                <a:cs typeface="Times New Roman" pitchFamily="18" charset="0"/>
                <a:sym typeface="+mn-lt"/>
              </a:rPr>
              <a:t> </a:t>
            </a:r>
            <a:r>
              <a:rPr lang="en-US" sz="2400" b="0" i="0" u="none" baseline="0" dirty="0">
                <a:solidFill>
                  <a:schemeClr val="bg1"/>
                </a:solidFill>
                <a:latin typeface="Times New Roman" pitchFamily="18" charset="0"/>
                <a:cs typeface="Times New Roman" pitchFamily="18" charset="0"/>
                <a:sym typeface="+mn-lt"/>
              </a:rPr>
              <a:t>Shanghai Derivatives Market Forum</a:t>
            </a:r>
            <a:endParaRPr lang="en-US" altLang="en-US" sz="2400" dirty="0">
              <a:solidFill>
                <a:schemeClr val="bg1"/>
              </a:solidFill>
              <a:latin typeface="Times New Roman" pitchFamily="18" charset="0"/>
              <a:cs typeface="Times New Roman" pitchFamily="18" charset="0"/>
              <a:sym typeface="+mn-lt"/>
            </a:endParaRPr>
          </a:p>
        </p:txBody>
      </p:sp>
      <p:grpSp>
        <p:nvGrpSpPr>
          <p:cNvPr id="16" name="组合 15"/>
          <p:cNvGrpSpPr>
            <a:grpSpLocks/>
          </p:cNvGrpSpPr>
          <p:nvPr/>
        </p:nvGrpSpPr>
        <p:grpSpPr bwMode="auto">
          <a:xfrm>
            <a:off x="9121667" y="257273"/>
            <a:ext cx="2592877" cy="696303"/>
            <a:chOff x="1259632" y="555526"/>
            <a:chExt cx="1777713" cy="477045"/>
          </a:xfrm>
        </p:grpSpPr>
        <p:pic>
          <p:nvPicPr>
            <p:cNvPr id="17" name="Picture 3" descr="C:\Users\luo.pengtao\Desktop\上期所白色LOG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59632" y="555526"/>
              <a:ext cx="526850" cy="477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4" descr="C:\Users\luo.pengtao\Desktop\上期所白色LOGO文字21.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907704" y="629076"/>
              <a:ext cx="1129641" cy="3299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2" name="TextBox 11"/>
          <p:cNvSpPr txBox="1"/>
          <p:nvPr/>
        </p:nvSpPr>
        <p:spPr>
          <a:xfrm>
            <a:off x="166250" y="2375059"/>
            <a:ext cx="11946577" cy="584775"/>
          </a:xfrm>
          <a:prstGeom prst="rect">
            <a:avLst/>
          </a:prstGeom>
          <a:noFill/>
        </p:spPr>
        <p:txBody>
          <a:bodyPr wrap="square" rtlCol="0">
            <a:spAutoFit/>
          </a:bodyPr>
          <a:lstStyle/>
          <a:p>
            <a:pPr algn="ctr"/>
            <a:r>
              <a:rPr lang="en-US" altLang="en-US" sz="3200" b="1" dirty="0" smtClean="0">
                <a:latin typeface="Times New Roman" pitchFamily="18" charset="0"/>
                <a:cs typeface="Times New Roman" pitchFamily="18" charset="0"/>
              </a:rPr>
              <a:t>Conduct Warrant Trading To Better Serve China’s Real Economy</a:t>
            </a:r>
            <a:endParaRPr lang="en-US" altLang="en-US" sz="32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5381619"/>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2076767" y="1601210"/>
            <a:ext cx="2524326" cy="1418215"/>
          </a:xfrm>
          <a:prstGeom prst="rect">
            <a:avLst/>
          </a:prstGeom>
          <a:solidFill>
            <a:srgbClr val="78BE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latin typeface="Times New Roman" pitchFamily="18" charset="0"/>
              <a:cs typeface="Times New Roman" pitchFamily="18" charset="0"/>
            </a:endParaRPr>
          </a:p>
        </p:txBody>
      </p:sp>
      <p:sp>
        <p:nvSpPr>
          <p:cNvPr id="48" name="矩形 47"/>
          <p:cNvSpPr/>
          <p:nvPr/>
        </p:nvSpPr>
        <p:spPr>
          <a:xfrm>
            <a:off x="2076767" y="3009730"/>
            <a:ext cx="2524326" cy="1105070"/>
          </a:xfrm>
          <a:prstGeom prst="rect">
            <a:avLst/>
          </a:prstGeom>
          <a:solidFill>
            <a:srgbClr val="408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latin typeface="Times New Roman" pitchFamily="18" charset="0"/>
              <a:cs typeface="Times New Roman" pitchFamily="18" charset="0"/>
            </a:endParaRPr>
          </a:p>
        </p:txBody>
      </p:sp>
      <p:sp>
        <p:nvSpPr>
          <p:cNvPr id="2" name="矩形 1"/>
          <p:cNvSpPr/>
          <p:nvPr/>
        </p:nvSpPr>
        <p:spPr>
          <a:xfrm>
            <a:off x="2080229" y="4117455"/>
            <a:ext cx="2524326" cy="1839795"/>
          </a:xfrm>
          <a:prstGeom prst="rect">
            <a:avLst/>
          </a:prstGeom>
          <a:solidFill>
            <a:srgbClr val="084E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latin typeface="Times New Roman" pitchFamily="18" charset="0"/>
              <a:cs typeface="Times New Roman" pitchFamily="18" charset="0"/>
            </a:endParaRPr>
          </a:p>
        </p:txBody>
      </p:sp>
      <p:graphicFrame>
        <p:nvGraphicFramePr>
          <p:cNvPr id="6" name="表格 5"/>
          <p:cNvGraphicFramePr>
            <a:graphicFrameLocks noGrp="1"/>
          </p:cNvGraphicFramePr>
          <p:nvPr>
            <p:extLst>
              <p:ext uri="{D42A27DB-BD31-4B8C-83A1-F6EECF244321}">
                <p14:modId xmlns="" xmlns:p14="http://schemas.microsoft.com/office/powerpoint/2010/main" val="3666671358"/>
              </p:ext>
            </p:extLst>
          </p:nvPr>
        </p:nvGraphicFramePr>
        <p:xfrm>
          <a:off x="0" y="1166746"/>
          <a:ext cx="1691680" cy="4049984"/>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Futures/non-futures docking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Feasibility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1" i="0" u="none" baseline="0" dirty="0">
                          <a:solidFill>
                            <a:schemeClr val="bg1"/>
                          </a:solidFill>
                          <a:latin typeface="Times New Roman" pitchFamily="18" charset="0"/>
                          <a:ea typeface="+mn-ea"/>
                          <a:cs typeface="Times New Roman" pitchFamily="18" charset="0"/>
                          <a:sym typeface="+mn-lt"/>
                        </a:rPr>
                        <a:t>Business planning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Market participants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Process interface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bl>
          </a:graphicData>
        </a:graphic>
      </p:graphicFrame>
      <p:sp>
        <p:nvSpPr>
          <p:cNvPr id="8" name="等腰三角形 7"/>
          <p:cNvSpPr/>
          <p:nvPr/>
        </p:nvSpPr>
        <p:spPr>
          <a:xfrm rot="16200000">
            <a:off x="1555284" y="3117246"/>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sp>
        <p:nvSpPr>
          <p:cNvPr id="10" name="矩形 9"/>
          <p:cNvSpPr/>
          <p:nvPr/>
        </p:nvSpPr>
        <p:spPr>
          <a:xfrm>
            <a:off x="9419319" y="1690462"/>
            <a:ext cx="2500313" cy="3693319"/>
          </a:xfrm>
          <a:prstGeom prst="rect">
            <a:avLst/>
          </a:prstGeom>
          <a:solidFill>
            <a:schemeClr val="bg1">
              <a:lumMod val="85000"/>
            </a:schemeClr>
          </a:solidFill>
        </p:spPr>
        <p:txBody>
          <a:bodyPr>
            <a:spAutoFit/>
          </a:bodyPr>
          <a:lstStyle/>
          <a:p>
            <a:pPr algn="just" rtl="0" fontAlgn="auto">
              <a:lnSpc>
                <a:spcPct val="130000"/>
              </a:lnSpc>
              <a:defRPr/>
            </a:pPr>
            <a:r>
              <a:rPr lang="en-US" sz="1200" b="0" i="0" u="none" baseline="0" dirty="0">
                <a:latin typeface="Times New Roman" pitchFamily="18" charset="0"/>
                <a:cs typeface="Times New Roman" pitchFamily="18" charset="0"/>
                <a:sym typeface="+mn-lt"/>
              </a:rPr>
              <a:t>In the initial stage, develop warrant B/S, warrant swap, warrant auction, EFP and warrant quote system; once it operates steadily, expand the business along the commodities industry chain and gradually introduce non-futures contract, middle and forward transaction and swap transaction to realize convergence of dealer flow, capital flow, information flow and material flow, utilize advanced Internet and Internet of Thing technology to build into an efficient warrant trading platform.</a:t>
            </a:r>
          </a:p>
        </p:txBody>
      </p:sp>
      <p:grpSp>
        <p:nvGrpSpPr>
          <p:cNvPr id="11" name="组合 1"/>
          <p:cNvGrpSpPr>
            <a:grpSpLocks/>
          </p:cNvGrpSpPr>
          <p:nvPr/>
        </p:nvGrpSpPr>
        <p:grpSpPr bwMode="auto">
          <a:xfrm>
            <a:off x="-132443" y="1705590"/>
            <a:ext cx="9669463" cy="8572499"/>
            <a:chOff x="-762342" y="941055"/>
            <a:chExt cx="9082118" cy="8051178"/>
          </a:xfrm>
        </p:grpSpPr>
        <p:sp>
          <p:nvSpPr>
            <p:cNvPr id="12" name="饼形 4"/>
            <p:cNvSpPr/>
            <p:nvPr/>
          </p:nvSpPr>
          <p:spPr>
            <a:xfrm rot="1746130" flipH="1">
              <a:off x="-750413" y="941055"/>
              <a:ext cx="9061243" cy="8003468"/>
            </a:xfrm>
            <a:prstGeom prst="pie">
              <a:avLst>
                <a:gd name="adj1" fmla="val 14947902"/>
                <a:gd name="adj2" fmla="val 17984093"/>
              </a:avLst>
            </a:prstGeom>
            <a:solidFill>
              <a:srgbClr val="78BE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spcBef>
                  <a:spcPts val="0"/>
                </a:spcBef>
                <a:spcAft>
                  <a:spcPts val="0"/>
                </a:spcAft>
                <a:defRPr/>
              </a:pPr>
              <a:endParaRPr lang="en-US" altLang="en-US" dirty="0">
                <a:solidFill>
                  <a:schemeClr val="tx1"/>
                </a:solidFill>
                <a:latin typeface="Times New Roman" pitchFamily="18" charset="0"/>
                <a:cs typeface="Times New Roman" pitchFamily="18" charset="0"/>
              </a:endParaRPr>
            </a:p>
          </p:txBody>
        </p:sp>
        <p:sp>
          <p:nvSpPr>
            <p:cNvPr id="13" name="饼形 5"/>
            <p:cNvSpPr/>
            <p:nvPr/>
          </p:nvSpPr>
          <p:spPr>
            <a:xfrm rot="1746130" flipH="1">
              <a:off x="-762342" y="945527"/>
              <a:ext cx="9082118" cy="8046706"/>
            </a:xfrm>
            <a:prstGeom prst="pie">
              <a:avLst>
                <a:gd name="adj1" fmla="val 12589858"/>
                <a:gd name="adj2" fmla="val 14952269"/>
              </a:avLst>
            </a:prstGeom>
            <a:solidFill>
              <a:srgbClr val="78BE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spcBef>
                  <a:spcPts val="0"/>
                </a:spcBef>
                <a:spcAft>
                  <a:spcPts val="0"/>
                </a:spcAft>
                <a:defRPr/>
              </a:pPr>
              <a:endParaRPr lang="en-US" altLang="en-US" dirty="0">
                <a:solidFill>
                  <a:schemeClr val="tx1"/>
                </a:solidFill>
                <a:latin typeface="Times New Roman" pitchFamily="18" charset="0"/>
                <a:cs typeface="Times New Roman" pitchFamily="18" charset="0"/>
              </a:endParaRPr>
            </a:p>
          </p:txBody>
        </p:sp>
        <p:sp>
          <p:nvSpPr>
            <p:cNvPr id="15" name="饼形 6"/>
            <p:cNvSpPr/>
            <p:nvPr/>
          </p:nvSpPr>
          <p:spPr>
            <a:xfrm rot="1746130" flipH="1">
              <a:off x="682507" y="2206879"/>
              <a:ext cx="6195402" cy="5473311"/>
            </a:xfrm>
            <a:prstGeom prst="pie">
              <a:avLst>
                <a:gd name="adj1" fmla="val 14937420"/>
                <a:gd name="adj2" fmla="val 17984093"/>
              </a:avLst>
            </a:prstGeom>
            <a:solidFill>
              <a:srgbClr val="408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spcBef>
                  <a:spcPts val="0"/>
                </a:spcBef>
                <a:spcAft>
                  <a:spcPts val="0"/>
                </a:spcAft>
                <a:defRPr/>
              </a:pPr>
              <a:endParaRPr lang="en-US" altLang="en-US" dirty="0">
                <a:solidFill>
                  <a:schemeClr val="tx1"/>
                </a:solidFill>
                <a:latin typeface="Times New Roman" pitchFamily="18" charset="0"/>
                <a:cs typeface="Times New Roman" pitchFamily="18" charset="0"/>
              </a:endParaRPr>
            </a:p>
          </p:txBody>
        </p:sp>
        <p:sp>
          <p:nvSpPr>
            <p:cNvPr id="16" name="饼形 7"/>
            <p:cNvSpPr/>
            <p:nvPr/>
          </p:nvSpPr>
          <p:spPr>
            <a:xfrm rot="1746130" flipH="1">
              <a:off x="673560" y="2218806"/>
              <a:ext cx="6247590" cy="5498657"/>
            </a:xfrm>
            <a:prstGeom prst="pie">
              <a:avLst>
                <a:gd name="adj1" fmla="val 12590054"/>
                <a:gd name="adj2" fmla="val 14956371"/>
              </a:avLst>
            </a:prstGeom>
            <a:solidFill>
              <a:srgbClr val="408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spcBef>
                  <a:spcPts val="0"/>
                </a:spcBef>
                <a:spcAft>
                  <a:spcPts val="0"/>
                </a:spcAft>
                <a:defRPr/>
              </a:pPr>
              <a:endParaRPr lang="en-US" altLang="en-US" dirty="0">
                <a:solidFill>
                  <a:schemeClr val="tx1"/>
                </a:solidFill>
                <a:latin typeface="Times New Roman" pitchFamily="18" charset="0"/>
                <a:cs typeface="Times New Roman" pitchFamily="18" charset="0"/>
              </a:endParaRPr>
            </a:p>
          </p:txBody>
        </p:sp>
        <p:sp>
          <p:nvSpPr>
            <p:cNvPr id="17" name="饼形 8"/>
            <p:cNvSpPr/>
            <p:nvPr/>
          </p:nvSpPr>
          <p:spPr>
            <a:xfrm rot="1746130" flipH="1">
              <a:off x="1864926" y="3250550"/>
              <a:ext cx="3830564" cy="3384477"/>
            </a:xfrm>
            <a:prstGeom prst="pie">
              <a:avLst>
                <a:gd name="adj1" fmla="val 12565658"/>
                <a:gd name="adj2" fmla="val 17984093"/>
              </a:avLst>
            </a:prstGeom>
            <a:solidFill>
              <a:srgbClr val="084E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spcBef>
                  <a:spcPts val="0"/>
                </a:spcBef>
                <a:spcAft>
                  <a:spcPts val="0"/>
                </a:spcAft>
                <a:defRPr/>
              </a:pPr>
              <a:endParaRPr lang="en-US" altLang="en-US" dirty="0">
                <a:solidFill>
                  <a:schemeClr val="tx1"/>
                </a:solidFill>
                <a:latin typeface="Times New Roman" pitchFamily="18" charset="0"/>
                <a:cs typeface="Times New Roman" pitchFamily="18" charset="0"/>
              </a:endParaRPr>
            </a:p>
          </p:txBody>
        </p:sp>
      </p:grpSp>
      <p:cxnSp>
        <p:nvCxnSpPr>
          <p:cNvPr id="18" name="直接连接符 17"/>
          <p:cNvCxnSpPr/>
          <p:nvPr/>
        </p:nvCxnSpPr>
        <p:spPr>
          <a:xfrm flipH="1">
            <a:off x="4704670" y="3170852"/>
            <a:ext cx="3330575" cy="280670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矩形 17"/>
          <p:cNvSpPr>
            <a:spLocks noChangeArrowheads="1"/>
          </p:cNvSpPr>
          <p:nvPr/>
        </p:nvSpPr>
        <p:spPr bwMode="auto">
          <a:xfrm>
            <a:off x="2161309" y="1845292"/>
            <a:ext cx="2287773"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rtl="0" eaLnBrk="1" hangingPunct="1"/>
            <a:r>
              <a:rPr lang="en-US" sz="1600" b="1" i="0" u="none" baseline="0" dirty="0">
                <a:solidFill>
                  <a:srgbClr val="FFFF00"/>
                </a:solidFill>
                <a:latin typeface="Times New Roman" pitchFamily="18" charset="0"/>
                <a:ea typeface="微软雅黑" panose="020B0503020204020204" pitchFamily="34" charset="-122"/>
                <a:cs typeface="Times New Roman" pitchFamily="18" charset="0"/>
              </a:rPr>
              <a:t>Third stage</a:t>
            </a:r>
          </a:p>
          <a:p>
            <a:pPr algn="ctr" rtl="0" eaLnBrk="1" hangingPunct="1"/>
            <a:r>
              <a:rPr lang="en-US" sz="1600" b="1" i="0" u="none" baseline="0" dirty="0">
                <a:solidFill>
                  <a:schemeClr val="bg1"/>
                </a:solidFill>
                <a:latin typeface="Times New Roman" pitchFamily="18" charset="0"/>
                <a:ea typeface="微软雅黑" panose="020B0503020204020204" pitchFamily="34" charset="-122"/>
                <a:cs typeface="Times New Roman" pitchFamily="18" charset="0"/>
              </a:rPr>
              <a:t>Online shop</a:t>
            </a:r>
            <a:endParaRPr lang="en-US" altLang="zh-CN" sz="1600" b="1" dirty="0">
              <a:solidFill>
                <a:schemeClr val="bg1"/>
              </a:solidFill>
              <a:latin typeface="Times New Roman" pitchFamily="18" charset="0"/>
              <a:ea typeface="微软雅黑" panose="020B0503020204020204" pitchFamily="34" charset="-122"/>
              <a:cs typeface="Times New Roman" pitchFamily="18" charset="0"/>
            </a:endParaRPr>
          </a:p>
          <a:p>
            <a:pPr algn="ctr" rtl="0" eaLnBrk="1" hangingPunct="1"/>
            <a:r>
              <a:rPr lang="en-US" sz="1600" b="1" i="0" u="none" baseline="0" dirty="0">
                <a:solidFill>
                  <a:schemeClr val="bg1"/>
                </a:solidFill>
                <a:latin typeface="Times New Roman" pitchFamily="18" charset="0"/>
                <a:ea typeface="微软雅黑" panose="020B0503020204020204" pitchFamily="34" charset="-122"/>
                <a:cs typeface="Times New Roman" pitchFamily="18" charset="0"/>
              </a:rPr>
              <a:t>Option, spread trading</a:t>
            </a:r>
            <a:endParaRPr lang="en-US" altLang="zh-CN" sz="16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23" name="矩形 19"/>
          <p:cNvSpPr>
            <a:spLocks noChangeArrowheads="1"/>
          </p:cNvSpPr>
          <p:nvPr/>
        </p:nvSpPr>
        <p:spPr bwMode="auto">
          <a:xfrm>
            <a:off x="2266270" y="3014702"/>
            <a:ext cx="2173287"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rtl="0" eaLnBrk="1" hangingPunct="1"/>
            <a:r>
              <a:rPr lang="en-US" sz="1600" b="1" i="0" u="none" baseline="0" dirty="0">
                <a:solidFill>
                  <a:srgbClr val="FFFF00"/>
                </a:solidFill>
                <a:latin typeface="Times New Roman" pitchFamily="18" charset="0"/>
                <a:ea typeface="微软雅黑" panose="020B0503020204020204" pitchFamily="34" charset="-122"/>
                <a:cs typeface="Times New Roman" pitchFamily="18" charset="0"/>
              </a:rPr>
              <a:t>Second stage</a:t>
            </a:r>
          </a:p>
          <a:p>
            <a:pPr algn="ctr" rtl="0" eaLnBrk="1" hangingPunct="1"/>
            <a:r>
              <a:rPr lang="en-US" sz="1600" b="1" i="0" u="none" baseline="0" dirty="0">
                <a:solidFill>
                  <a:schemeClr val="bg1"/>
                </a:solidFill>
                <a:latin typeface="Times New Roman" pitchFamily="18" charset="0"/>
                <a:ea typeface="微软雅黑" panose="020B0503020204020204" pitchFamily="34" charset="-122"/>
                <a:cs typeface="Times New Roman" pitchFamily="18" charset="0"/>
              </a:rPr>
              <a:t>OTC derivatives trading, such as sight and forward trading</a:t>
            </a:r>
          </a:p>
        </p:txBody>
      </p:sp>
      <p:sp>
        <p:nvSpPr>
          <p:cNvPr id="24" name="矩形 20"/>
          <p:cNvSpPr>
            <a:spLocks noChangeArrowheads="1"/>
          </p:cNvSpPr>
          <p:nvPr/>
        </p:nvSpPr>
        <p:spPr bwMode="auto">
          <a:xfrm>
            <a:off x="2239282" y="4549710"/>
            <a:ext cx="21748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rtl="0" eaLnBrk="1" hangingPunct="1"/>
            <a:r>
              <a:rPr lang="en-US" sz="1600" b="1" i="0" u="none" baseline="0" dirty="0">
                <a:solidFill>
                  <a:srgbClr val="FFFF00"/>
                </a:solidFill>
                <a:latin typeface="Times New Roman" pitchFamily="18" charset="0"/>
                <a:ea typeface="微软雅黑" panose="020B0503020204020204" pitchFamily="34" charset="-122"/>
                <a:cs typeface="Times New Roman" pitchFamily="18" charset="0"/>
              </a:rPr>
              <a:t>First stage</a:t>
            </a:r>
          </a:p>
          <a:p>
            <a:pPr algn="ctr" rtl="0" eaLnBrk="1" hangingPunct="1"/>
            <a:r>
              <a:rPr lang="en-US" sz="1600" b="1" i="0" u="none" baseline="0" dirty="0">
                <a:solidFill>
                  <a:schemeClr val="bg1"/>
                </a:solidFill>
                <a:latin typeface="Times New Roman" pitchFamily="18" charset="0"/>
                <a:ea typeface="微软雅黑" panose="020B0503020204020204" pitchFamily="34" charset="-122"/>
                <a:cs typeface="Times New Roman" pitchFamily="18" charset="0"/>
              </a:rPr>
              <a:t>Warrant B/S, warrant swap, quote counter</a:t>
            </a:r>
          </a:p>
        </p:txBody>
      </p:sp>
      <p:sp>
        <p:nvSpPr>
          <p:cNvPr id="25" name="矩形 18"/>
          <p:cNvSpPr>
            <a:spLocks noChangeArrowheads="1"/>
          </p:cNvSpPr>
          <p:nvPr/>
        </p:nvSpPr>
        <p:spPr bwMode="auto">
          <a:xfrm>
            <a:off x="5514295" y="2680315"/>
            <a:ext cx="25209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rtl="0" eaLnBrk="1" hangingPunct="1">
              <a:buFont typeface="Wingdings" panose="05000000000000000000" pitchFamily="2" charset="2"/>
              <a:buChar char="l"/>
            </a:pPr>
            <a:r>
              <a:rPr lang="en-US" sz="1400" b="0" i="0" u="none" baseline="0" dirty="0">
                <a:solidFill>
                  <a:schemeClr val="bg1"/>
                </a:solidFill>
                <a:latin typeface="Times New Roman" pitchFamily="18" charset="0"/>
                <a:ea typeface="微软雅黑" panose="020B0503020204020204" pitchFamily="34" charset="-122"/>
                <a:cs typeface="Times New Roman" pitchFamily="18" charset="0"/>
              </a:rPr>
              <a:t>Diversified commodities trading method</a:t>
            </a:r>
          </a:p>
        </p:txBody>
      </p:sp>
      <p:sp>
        <p:nvSpPr>
          <p:cNvPr id="26" name="矩形 22"/>
          <p:cNvSpPr>
            <a:spLocks noChangeArrowheads="1"/>
          </p:cNvSpPr>
          <p:nvPr/>
        </p:nvSpPr>
        <p:spPr bwMode="auto">
          <a:xfrm>
            <a:off x="5003120" y="5337790"/>
            <a:ext cx="1730189"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rtl="0" eaLnBrk="1" hangingPunct="1">
              <a:buFont typeface="Wingdings" panose="05000000000000000000" pitchFamily="2" charset="2"/>
              <a:buChar char="l"/>
            </a:pPr>
            <a:r>
              <a:rPr lang="en-US" sz="1000" b="0" i="0" u="none" baseline="0" dirty="0">
                <a:solidFill>
                  <a:schemeClr val="bg1"/>
                </a:solidFill>
                <a:latin typeface="Times New Roman" pitchFamily="18" charset="0"/>
                <a:ea typeface="微软雅黑" panose="020B0503020204020204" pitchFamily="34" charset="-122"/>
                <a:cs typeface="Times New Roman" pitchFamily="18" charset="0"/>
              </a:rPr>
              <a:t>Meet the physical enterprises’ individualized delivery demand</a:t>
            </a:r>
          </a:p>
        </p:txBody>
      </p:sp>
      <p:sp>
        <p:nvSpPr>
          <p:cNvPr id="27" name="矩形 23"/>
          <p:cNvSpPr>
            <a:spLocks noChangeArrowheads="1"/>
          </p:cNvSpPr>
          <p:nvPr/>
        </p:nvSpPr>
        <p:spPr bwMode="auto">
          <a:xfrm>
            <a:off x="4766582" y="4817090"/>
            <a:ext cx="1827213"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rtl="0" eaLnBrk="1" hangingPunct="1">
              <a:buFont typeface="Wingdings" panose="05000000000000000000" pitchFamily="2" charset="2"/>
              <a:buChar char="l"/>
            </a:pPr>
            <a:r>
              <a:rPr lang="en-US" sz="1100" b="0" i="0" u="none" baseline="0" dirty="0">
                <a:solidFill>
                  <a:schemeClr val="bg1"/>
                </a:solidFill>
                <a:latin typeface="Times New Roman" pitchFamily="18" charset="0"/>
                <a:ea typeface="微软雅黑" panose="020B0503020204020204" pitchFamily="34" charset="-122"/>
                <a:cs typeface="Times New Roman" pitchFamily="18" charset="0"/>
              </a:rPr>
              <a:t>Activate the warrant inventory</a:t>
            </a:r>
          </a:p>
        </p:txBody>
      </p:sp>
      <p:sp>
        <p:nvSpPr>
          <p:cNvPr id="28" name="矩形 24"/>
          <p:cNvSpPr>
            <a:spLocks noChangeArrowheads="1"/>
          </p:cNvSpPr>
          <p:nvPr/>
        </p:nvSpPr>
        <p:spPr bwMode="auto">
          <a:xfrm>
            <a:off x="6304870" y="4861540"/>
            <a:ext cx="160409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l" rtl="0" eaLnBrk="1" hangingPunct="1">
              <a:spcBef>
                <a:spcPct val="0"/>
              </a:spcBef>
              <a:buFont typeface="Wingdings" panose="05000000000000000000" pitchFamily="2" charset="2"/>
              <a:buChar char="l"/>
              <a:defRPr/>
            </a:pPr>
            <a:r>
              <a:rPr lang="en-US" sz="1200" b="0" i="0" u="none" baseline="0" dirty="0">
                <a:solidFill>
                  <a:schemeClr val="bg1"/>
                </a:solidFill>
                <a:latin typeface="Times New Roman" pitchFamily="18" charset="0"/>
                <a:ea typeface="微软雅黑" panose="020B0503020204020204" pitchFamily="34" charset="-122"/>
                <a:cs typeface="Times New Roman" pitchFamily="18" charset="0"/>
              </a:rPr>
              <a:t>Meet the physical enterprises’ advanced pricing demand</a:t>
            </a:r>
            <a:endParaRPr lang="en-US" altLang="zh-CN" sz="1200" dirty="0">
              <a:solidFill>
                <a:schemeClr val="bg1"/>
              </a:solidFill>
              <a:latin typeface="Times New Roman" pitchFamily="18" charset="0"/>
              <a:ea typeface="微软雅黑" panose="020B0503020204020204" pitchFamily="34" charset="-122"/>
              <a:cs typeface="Times New Roman" pitchFamily="18" charset="0"/>
            </a:endParaRPr>
          </a:p>
        </p:txBody>
      </p:sp>
      <p:sp>
        <p:nvSpPr>
          <p:cNvPr id="29" name="矩形 25"/>
          <p:cNvSpPr>
            <a:spLocks noChangeArrowheads="1"/>
          </p:cNvSpPr>
          <p:nvPr/>
        </p:nvSpPr>
        <p:spPr bwMode="auto">
          <a:xfrm>
            <a:off x="5131707" y="3564552"/>
            <a:ext cx="126206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rtl="0" eaLnBrk="1" hangingPunct="1">
              <a:buFont typeface="Wingdings" panose="05000000000000000000" pitchFamily="2" charset="2"/>
              <a:buChar char="l"/>
            </a:pPr>
            <a:r>
              <a:rPr lang="en-US" sz="1400" b="0" i="0" u="none" baseline="0" dirty="0">
                <a:solidFill>
                  <a:schemeClr val="bg1"/>
                </a:solidFill>
                <a:latin typeface="Times New Roman" pitchFamily="18" charset="0"/>
                <a:ea typeface="微软雅黑" panose="020B0503020204020204" pitchFamily="34" charset="-122"/>
                <a:cs typeface="Times New Roman" pitchFamily="18" charset="0"/>
              </a:rPr>
              <a:t>Regional pricing baseline</a:t>
            </a:r>
          </a:p>
        </p:txBody>
      </p:sp>
      <p:sp>
        <p:nvSpPr>
          <p:cNvPr id="30" name="矩形 26"/>
          <p:cNvSpPr>
            <a:spLocks noChangeArrowheads="1"/>
          </p:cNvSpPr>
          <p:nvPr/>
        </p:nvSpPr>
        <p:spPr bwMode="auto">
          <a:xfrm>
            <a:off x="7530420" y="4585315"/>
            <a:ext cx="1438275"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rtl="0" eaLnBrk="1" hangingPunct="1">
              <a:buFont typeface="Wingdings" panose="05000000000000000000" pitchFamily="2" charset="2"/>
              <a:buChar char="l"/>
            </a:pPr>
            <a:r>
              <a:rPr lang="en-US" sz="1200" b="0" i="0" u="none" baseline="0" dirty="0">
                <a:solidFill>
                  <a:schemeClr val="bg1"/>
                </a:solidFill>
                <a:latin typeface="Times New Roman" pitchFamily="18" charset="0"/>
                <a:ea typeface="微软雅黑" panose="020B0503020204020204" pitchFamily="34" charset="-122"/>
                <a:cs typeface="Times New Roman" pitchFamily="18" charset="0"/>
              </a:rPr>
              <a:t>Meet the physical enterprises’ individualized risk management demand</a:t>
            </a:r>
          </a:p>
        </p:txBody>
      </p:sp>
      <p:pic>
        <p:nvPicPr>
          <p:cNvPr id="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l="7747" b="6357"/>
          <a:stretch>
            <a:fillRect/>
          </a:stretch>
        </p:blipFill>
        <p:spPr bwMode="auto">
          <a:xfrm rot="21443549">
            <a:off x="4641994" y="3269216"/>
            <a:ext cx="3319462" cy="2662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877148" y="470846"/>
            <a:ext cx="3949493"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Overall Planning</a:t>
            </a:r>
          </a:p>
        </p:txBody>
      </p:sp>
    </p:spTree>
    <p:extLst>
      <p:ext uri="{BB962C8B-B14F-4D97-AF65-F5344CB8AC3E}">
        <p14:creationId xmlns="" xmlns:p14="http://schemas.microsoft.com/office/powerpoint/2010/main" val="357301252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274890866"/>
              </p:ext>
            </p:extLst>
          </p:nvPr>
        </p:nvGraphicFramePr>
        <p:xfrm>
          <a:off x="0" y="1166746"/>
          <a:ext cx="1691680" cy="3999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ysClr val="windowText" lastClr="000000"/>
                          </a:solidFill>
                          <a:latin typeface="Times New Roman" pitchFamily="18" charset="0"/>
                          <a:ea typeface="+mn-ea"/>
                          <a:cs typeface="Times New Roman" pitchFamily="18" charset="0"/>
                          <a:sym typeface="+mn-lt"/>
                        </a:rPr>
                        <a:t>Futures/non-futures docking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Feasibility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Business planning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1" i="0" u="none" baseline="0" dirty="0">
                          <a:solidFill>
                            <a:schemeClr val="bg1"/>
                          </a:solidFill>
                          <a:latin typeface="Times New Roman" pitchFamily="18" charset="0"/>
                          <a:ea typeface="+mn-ea"/>
                          <a:cs typeface="Times New Roman" pitchFamily="18" charset="0"/>
                          <a:sym typeface="+mn-lt"/>
                        </a:rPr>
                        <a:t>Market participants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3"/>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Process interface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bl>
          </a:graphicData>
        </a:graphic>
      </p:graphicFrame>
      <p:sp>
        <p:nvSpPr>
          <p:cNvPr id="3" name="等腰三角形 2"/>
          <p:cNvSpPr/>
          <p:nvPr/>
        </p:nvSpPr>
        <p:spPr>
          <a:xfrm rot="16200000">
            <a:off x="1547664" y="3918455"/>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graphicFrame>
        <p:nvGraphicFramePr>
          <p:cNvPr id="7" name="表格 6"/>
          <p:cNvGraphicFramePr>
            <a:graphicFrameLocks noGrp="1"/>
          </p:cNvGraphicFramePr>
          <p:nvPr>
            <p:extLst>
              <p:ext uri="{D42A27DB-BD31-4B8C-83A1-F6EECF244321}">
                <p14:modId xmlns="" xmlns:p14="http://schemas.microsoft.com/office/powerpoint/2010/main" val="766011863"/>
              </p:ext>
            </p:extLst>
          </p:nvPr>
        </p:nvGraphicFramePr>
        <p:xfrm>
          <a:off x="2020772" y="1452111"/>
          <a:ext cx="9254202" cy="4420164"/>
        </p:xfrm>
        <a:graphic>
          <a:graphicData uri="http://schemas.openxmlformats.org/drawingml/2006/table">
            <a:tbl>
              <a:tblPr firstRow="1" firstCol="1" bandRow="1">
                <a:tableStyleId>{5C22544A-7EE6-4342-B048-85BDC9FD1C3A}</a:tableStyleId>
              </a:tblPr>
              <a:tblGrid>
                <a:gridCol w="1949644">
                  <a:extLst>
                    <a:ext uri="{9D8B030D-6E8A-4147-A177-3AD203B41FA5}">
                      <a16:colId xmlns="" xmlns:a16="http://schemas.microsoft.com/office/drawing/2014/main" val="20000"/>
                    </a:ext>
                  </a:extLst>
                </a:gridCol>
                <a:gridCol w="7304558">
                  <a:extLst>
                    <a:ext uri="{9D8B030D-6E8A-4147-A177-3AD203B41FA5}">
                      <a16:colId xmlns="" xmlns:a16="http://schemas.microsoft.com/office/drawing/2014/main" val="20001"/>
                    </a:ext>
                  </a:extLst>
                </a:gridCol>
              </a:tblGrid>
              <a:tr h="684000">
                <a:tc>
                  <a:txBody>
                    <a:bodyPr/>
                    <a:lstStyle/>
                    <a:p>
                      <a:pPr algn="ctr" rtl="0">
                        <a:lnSpc>
                          <a:spcPct val="130000"/>
                        </a:lnSpc>
                        <a:spcBef>
                          <a:spcPts val="0"/>
                        </a:spcBef>
                        <a:spcAft>
                          <a:spcPts val="0"/>
                        </a:spcAft>
                      </a:pPr>
                      <a:r>
                        <a:rPr lang="en-US" sz="2000" b="1" i="0" u="none" kern="100" baseline="0" dirty="0">
                          <a:effectLst/>
                          <a:latin typeface="Times New Roman" pitchFamily="18" charset="0"/>
                          <a:ea typeface="+mn-ea"/>
                          <a:cs typeface="Times New Roman" pitchFamily="18" charset="0"/>
                          <a:sym typeface="+mn-lt"/>
                        </a:rPr>
                        <a:t>Market participants</a:t>
                      </a:r>
                      <a:endParaRPr lang="en-US" sz="1400" kern="100" dirty="0">
                        <a:effectLst/>
                        <a:latin typeface="Times New Roman" pitchFamily="18" charset="0"/>
                        <a:ea typeface="+mn-ea"/>
                        <a:cs typeface="Times New Roman" pitchFamily="18" charset="0"/>
                        <a:sym typeface="+mn-lt"/>
                      </a:endParaRPr>
                    </a:p>
                  </a:txBody>
                  <a:tcPr marL="68580" marR="68580" marT="0" marB="0" anchor="ctr">
                    <a:solidFill>
                      <a:srgbClr val="0062AC"/>
                    </a:solidFill>
                  </a:tcPr>
                </a:tc>
                <a:tc>
                  <a:txBody>
                    <a:bodyPr/>
                    <a:lstStyle/>
                    <a:p>
                      <a:pPr indent="356870" algn="ctr" rtl="0">
                        <a:lnSpc>
                          <a:spcPct val="130000"/>
                        </a:lnSpc>
                        <a:spcBef>
                          <a:spcPts val="0"/>
                        </a:spcBef>
                        <a:spcAft>
                          <a:spcPts val="0"/>
                        </a:spcAft>
                      </a:pPr>
                      <a:r>
                        <a:rPr lang="en-US" sz="2000" b="1" i="0" u="none" kern="100" baseline="0" dirty="0">
                          <a:effectLst/>
                          <a:latin typeface="Times New Roman" pitchFamily="18" charset="0"/>
                          <a:ea typeface="+mn-ea"/>
                          <a:cs typeface="Times New Roman" pitchFamily="18" charset="0"/>
                          <a:sym typeface="+mn-lt"/>
                        </a:rPr>
                        <a:t>Description</a:t>
                      </a:r>
                      <a:endParaRPr lang="en-US" sz="1400" kern="100" dirty="0">
                        <a:effectLst/>
                        <a:latin typeface="Times New Roman" pitchFamily="18" charset="0"/>
                        <a:ea typeface="+mn-ea"/>
                        <a:cs typeface="Times New Roman" pitchFamily="18" charset="0"/>
                        <a:sym typeface="+mn-lt"/>
                      </a:endParaRPr>
                    </a:p>
                  </a:txBody>
                  <a:tcPr marL="68580" marR="68580" marT="0" marB="0" anchor="ctr">
                    <a:solidFill>
                      <a:srgbClr val="0062AC"/>
                    </a:solidFill>
                  </a:tcPr>
                </a:tc>
                <a:extLst>
                  <a:ext uri="{0D108BD9-81ED-4DB2-BD59-A6C34878D82A}">
                    <a16:rowId xmlns="" xmlns:a16="http://schemas.microsoft.com/office/drawing/2014/main" val="10000"/>
                  </a:ext>
                </a:extLst>
              </a:tr>
              <a:tr h="612000">
                <a:tc>
                  <a:txBody>
                    <a:bodyPr/>
                    <a:lstStyle/>
                    <a:p>
                      <a:pPr algn="ctr" rtl="0">
                        <a:lnSpc>
                          <a:spcPct val="130000"/>
                        </a:lnSpc>
                        <a:spcBef>
                          <a:spcPts val="0"/>
                        </a:spcBef>
                        <a:spcAft>
                          <a:spcPts val="0"/>
                        </a:spcAft>
                      </a:pPr>
                      <a:r>
                        <a:rPr lang="en-US" sz="1800" b="1" i="0" u="none" kern="100" baseline="0" dirty="0">
                          <a:solidFill>
                            <a:schemeClr val="tx1"/>
                          </a:solidFill>
                          <a:effectLst/>
                          <a:latin typeface="Times New Roman" pitchFamily="18" charset="0"/>
                          <a:ea typeface="+mn-ea"/>
                          <a:cs typeface="Times New Roman" pitchFamily="18" charset="0"/>
                          <a:sym typeface="+mn-lt"/>
                        </a:rPr>
                        <a:t>Dealer</a:t>
                      </a:r>
                    </a:p>
                  </a:txBody>
                  <a:tcPr marL="68580" marR="68580" marT="0" marB="0" anchor="ctr">
                    <a:solidFill>
                      <a:schemeClr val="bg1">
                        <a:lumMod val="95000"/>
                      </a:schemeClr>
                    </a:solidFill>
                  </a:tcPr>
                </a:tc>
                <a:tc>
                  <a:txBody>
                    <a:bodyPr/>
                    <a:lstStyle/>
                    <a:p>
                      <a:pPr algn="l" rtl="0">
                        <a:lnSpc>
                          <a:spcPct val="130000"/>
                        </a:lnSpc>
                        <a:spcBef>
                          <a:spcPts val="0"/>
                        </a:spcBef>
                        <a:spcAft>
                          <a:spcPts val="0"/>
                        </a:spcAft>
                      </a:pPr>
                      <a:r>
                        <a:rPr lang="en-US" sz="1600" b="0" i="0" u="none" kern="100" baseline="0" dirty="0">
                          <a:effectLst/>
                          <a:latin typeface="Times New Roman" pitchFamily="18" charset="0"/>
                          <a:ea typeface="+mn-ea"/>
                          <a:cs typeface="Times New Roman" pitchFamily="18" charset="0"/>
                          <a:sym typeface="+mn-lt"/>
                        </a:rPr>
                        <a:t>Enterprise legal person engaged in trading and financing, etc. in the trading platform.</a:t>
                      </a:r>
                      <a:endParaRPr lang="en-US" sz="1200" kern="100" dirty="0">
                        <a:effectLst/>
                        <a:latin typeface="Times New Roman" pitchFamily="18" charset="0"/>
                        <a:ea typeface="+mn-ea"/>
                        <a:cs typeface="Times New Roman" pitchFamily="18" charset="0"/>
                        <a:sym typeface="+mn-lt"/>
                      </a:endParaRPr>
                    </a:p>
                  </a:txBody>
                  <a:tcPr marL="68580" marR="68580" marT="0" marB="0" anchor="ctr">
                    <a:solidFill>
                      <a:schemeClr val="bg1">
                        <a:lumMod val="95000"/>
                      </a:schemeClr>
                    </a:solidFill>
                  </a:tcPr>
                </a:tc>
                <a:extLst>
                  <a:ext uri="{0D108BD9-81ED-4DB2-BD59-A6C34878D82A}">
                    <a16:rowId xmlns="" xmlns:a16="http://schemas.microsoft.com/office/drawing/2014/main" val="10001"/>
                  </a:ext>
                </a:extLst>
              </a:tr>
              <a:tr h="607244">
                <a:tc>
                  <a:txBody>
                    <a:bodyPr/>
                    <a:lstStyle/>
                    <a:p>
                      <a:pPr algn="ctr" rtl="0">
                        <a:lnSpc>
                          <a:spcPct val="130000"/>
                        </a:lnSpc>
                        <a:spcBef>
                          <a:spcPts val="0"/>
                        </a:spcBef>
                        <a:spcAft>
                          <a:spcPts val="0"/>
                        </a:spcAft>
                      </a:pPr>
                      <a:r>
                        <a:rPr lang="en-US" sz="1800" b="1" i="0" u="none" kern="100" baseline="0" dirty="0">
                          <a:solidFill>
                            <a:schemeClr val="tx1"/>
                          </a:solidFill>
                          <a:effectLst/>
                          <a:latin typeface="Times New Roman" pitchFamily="18" charset="0"/>
                          <a:ea typeface="+mn-ea"/>
                          <a:cs typeface="Times New Roman" pitchFamily="18" charset="0"/>
                          <a:sym typeface="+mn-lt"/>
                        </a:rPr>
                        <a:t>Market maker</a:t>
                      </a:r>
                    </a:p>
                  </a:txBody>
                  <a:tcPr marL="68580" marR="68580" marT="0" marB="0" anchor="ctr">
                    <a:solidFill>
                      <a:schemeClr val="tx2">
                        <a:lumMod val="20000"/>
                        <a:lumOff val="80000"/>
                      </a:schemeClr>
                    </a:solidFill>
                  </a:tcPr>
                </a:tc>
                <a:tc>
                  <a:txBody>
                    <a:bodyPr/>
                    <a:lstStyle/>
                    <a:p>
                      <a:pPr algn="l" rtl="0">
                        <a:lnSpc>
                          <a:spcPct val="130000"/>
                        </a:lnSpc>
                        <a:spcBef>
                          <a:spcPts val="0"/>
                        </a:spcBef>
                        <a:spcAft>
                          <a:spcPts val="0"/>
                        </a:spcAft>
                      </a:pPr>
                      <a:r>
                        <a:rPr lang="en-US" sz="1600" b="0" i="0" u="none" kern="100" baseline="0" dirty="0">
                          <a:effectLst/>
                          <a:latin typeface="Times New Roman" pitchFamily="18" charset="0"/>
                          <a:ea typeface="+mn-ea"/>
                          <a:cs typeface="Times New Roman" pitchFamily="18" charset="0"/>
                          <a:sym typeface="+mn-lt"/>
                        </a:rPr>
                        <a:t>Special dealer engaged in product query and quote service to earn B/S spread and provide market </a:t>
                      </a:r>
                      <a:r>
                        <a:rPr lang="en-US" sz="1600" b="0" i="0" u="none" kern="100" baseline="0" dirty="0" smtClean="0">
                          <a:effectLst/>
                          <a:latin typeface="Times New Roman" pitchFamily="18" charset="0"/>
                          <a:ea typeface="+mn-ea"/>
                          <a:cs typeface="Times New Roman" pitchFamily="18" charset="0"/>
                          <a:sym typeface="+mn-lt"/>
                        </a:rPr>
                        <a:t>liquidity.</a:t>
                      </a:r>
                      <a:endParaRPr lang="en-US" sz="1200" kern="100" dirty="0">
                        <a:effectLst/>
                        <a:latin typeface="Times New Roman" pitchFamily="18" charset="0"/>
                        <a:ea typeface="+mn-ea"/>
                        <a:cs typeface="Times New Roman" pitchFamily="18" charset="0"/>
                        <a:sym typeface="+mn-lt"/>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2"/>
                  </a:ext>
                </a:extLst>
              </a:tr>
              <a:tr h="612000">
                <a:tc>
                  <a:txBody>
                    <a:bodyPr/>
                    <a:lstStyle/>
                    <a:p>
                      <a:pPr algn="ctr" rtl="0">
                        <a:lnSpc>
                          <a:spcPct val="130000"/>
                        </a:lnSpc>
                        <a:spcBef>
                          <a:spcPts val="0"/>
                        </a:spcBef>
                        <a:spcAft>
                          <a:spcPts val="0"/>
                        </a:spcAft>
                      </a:pPr>
                      <a:r>
                        <a:rPr lang="en-US" sz="1800" b="1" i="0" u="none" kern="100" baseline="0" dirty="0">
                          <a:solidFill>
                            <a:schemeClr val="tx1"/>
                          </a:solidFill>
                          <a:effectLst/>
                          <a:latin typeface="Times New Roman" pitchFamily="18" charset="0"/>
                          <a:ea typeface="+mn-ea"/>
                          <a:cs typeface="Times New Roman" pitchFamily="18" charset="0"/>
                          <a:sym typeface="+mn-lt"/>
                        </a:rPr>
                        <a:t>Quoter</a:t>
                      </a:r>
                    </a:p>
                  </a:txBody>
                  <a:tcPr marL="68580" marR="68580" marT="0" marB="0" anchor="ctr">
                    <a:solidFill>
                      <a:schemeClr val="bg1">
                        <a:lumMod val="95000"/>
                      </a:schemeClr>
                    </a:solidFill>
                  </a:tcPr>
                </a:tc>
                <a:tc>
                  <a:txBody>
                    <a:bodyPr/>
                    <a:lstStyle/>
                    <a:p>
                      <a:pPr algn="l" rtl="0">
                        <a:lnSpc>
                          <a:spcPct val="130000"/>
                        </a:lnSpc>
                        <a:spcBef>
                          <a:spcPts val="0"/>
                        </a:spcBef>
                        <a:spcAft>
                          <a:spcPts val="0"/>
                        </a:spcAft>
                      </a:pPr>
                      <a:r>
                        <a:rPr lang="en-US" sz="1600" b="0" i="0" u="none" kern="100" baseline="0" dirty="0">
                          <a:effectLst/>
                          <a:latin typeface="Times New Roman" pitchFamily="18" charset="0"/>
                          <a:ea typeface="+mn-ea"/>
                          <a:cs typeface="Times New Roman" pitchFamily="18" charset="0"/>
                          <a:sym typeface="+mn-lt"/>
                        </a:rPr>
                        <a:t>Related institutions providing quote service to dealer, including commodities quote, financing quote and transport quote, etc.</a:t>
                      </a:r>
                      <a:endParaRPr lang="en-US" sz="1200" kern="100" dirty="0">
                        <a:effectLst/>
                        <a:latin typeface="Times New Roman" pitchFamily="18" charset="0"/>
                        <a:ea typeface="+mn-ea"/>
                        <a:cs typeface="Times New Roman" pitchFamily="18" charset="0"/>
                        <a:sym typeface="+mn-lt"/>
                      </a:endParaRPr>
                    </a:p>
                  </a:txBody>
                  <a:tcPr marL="68580" marR="68580" marT="0" marB="0" anchor="ctr">
                    <a:solidFill>
                      <a:schemeClr val="bg1">
                        <a:lumMod val="95000"/>
                      </a:schemeClr>
                    </a:solidFill>
                  </a:tcPr>
                </a:tc>
                <a:extLst>
                  <a:ext uri="{0D108BD9-81ED-4DB2-BD59-A6C34878D82A}">
                    <a16:rowId xmlns="" xmlns:a16="http://schemas.microsoft.com/office/drawing/2014/main" val="10003"/>
                  </a:ext>
                </a:extLst>
              </a:tr>
              <a:tr h="612000">
                <a:tc>
                  <a:txBody>
                    <a:bodyPr/>
                    <a:lstStyle/>
                    <a:p>
                      <a:pPr algn="ctr" rtl="0">
                        <a:lnSpc>
                          <a:spcPct val="130000"/>
                        </a:lnSpc>
                        <a:spcBef>
                          <a:spcPts val="0"/>
                        </a:spcBef>
                        <a:spcAft>
                          <a:spcPts val="0"/>
                        </a:spcAft>
                      </a:pPr>
                      <a:r>
                        <a:rPr lang="en-US" sz="1800" b="1" i="0" u="none" kern="100" baseline="0" dirty="0">
                          <a:solidFill>
                            <a:schemeClr val="tx1"/>
                          </a:solidFill>
                          <a:effectLst/>
                          <a:latin typeface="Times New Roman" pitchFamily="18" charset="0"/>
                          <a:ea typeface="+mn-ea"/>
                          <a:cs typeface="Times New Roman" pitchFamily="18" charset="0"/>
                          <a:sym typeface="+mn-lt"/>
                        </a:rPr>
                        <a:t>Clearing member</a:t>
                      </a:r>
                      <a:endParaRPr lang="en-US" sz="1800" kern="100" dirty="0">
                        <a:solidFill>
                          <a:schemeClr val="tx1"/>
                        </a:solidFill>
                        <a:effectLst/>
                        <a:latin typeface="Times New Roman" pitchFamily="18" charset="0"/>
                        <a:ea typeface="+mn-ea"/>
                        <a:cs typeface="Times New Roman" pitchFamily="18" charset="0"/>
                        <a:sym typeface="+mn-lt"/>
                      </a:endParaRPr>
                    </a:p>
                  </a:txBody>
                  <a:tcPr marL="68580" marR="68580" marT="0" marB="0" anchor="ctr">
                    <a:solidFill>
                      <a:schemeClr val="tx2">
                        <a:lumMod val="20000"/>
                        <a:lumOff val="80000"/>
                      </a:schemeClr>
                    </a:solidFill>
                  </a:tcPr>
                </a:tc>
                <a:tc>
                  <a:txBody>
                    <a:bodyPr/>
                    <a:lstStyle/>
                    <a:p>
                      <a:pPr algn="l" rtl="0">
                        <a:lnSpc>
                          <a:spcPct val="130000"/>
                        </a:lnSpc>
                        <a:spcBef>
                          <a:spcPts val="0"/>
                        </a:spcBef>
                        <a:spcAft>
                          <a:spcPts val="0"/>
                        </a:spcAft>
                      </a:pPr>
                      <a:r>
                        <a:rPr lang="en-US" sz="1600" b="0" i="0" u="none" kern="100" baseline="0" dirty="0">
                          <a:solidFill>
                            <a:schemeClr val="dk1"/>
                          </a:solidFill>
                          <a:effectLst/>
                          <a:latin typeface="Times New Roman" pitchFamily="18" charset="0"/>
                          <a:ea typeface="+mn-ea"/>
                          <a:cs typeface="Times New Roman" pitchFamily="18" charset="0"/>
                        </a:rPr>
                        <a:t>Market participant who provides agent settlement service to dealer or directly settles with the trading platform for their own trading.</a:t>
                      </a:r>
                      <a:endParaRPr lang="en-US" sz="1600" kern="100" dirty="0">
                        <a:solidFill>
                          <a:schemeClr val="dk1"/>
                        </a:solidFill>
                        <a:effectLst/>
                        <a:latin typeface="Times New Roman" pitchFamily="18" charset="0"/>
                        <a:ea typeface="+mn-ea"/>
                        <a:cs typeface="Times New Roman" pitchFamily="18" charset="0"/>
                        <a:sym typeface="+mn-lt"/>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771895849"/>
                  </a:ext>
                </a:extLst>
              </a:tr>
              <a:tr h="612000">
                <a:tc>
                  <a:txBody>
                    <a:bodyPr/>
                    <a:lstStyle/>
                    <a:p>
                      <a:pPr algn="ctr" rtl="0">
                        <a:lnSpc>
                          <a:spcPct val="130000"/>
                        </a:lnSpc>
                        <a:spcBef>
                          <a:spcPts val="0"/>
                        </a:spcBef>
                        <a:spcAft>
                          <a:spcPts val="0"/>
                        </a:spcAft>
                      </a:pPr>
                      <a:r>
                        <a:rPr lang="en-US" sz="1800" b="1" i="0" u="none" kern="100" baseline="0" dirty="0">
                          <a:solidFill>
                            <a:schemeClr val="tx1"/>
                          </a:solidFill>
                          <a:effectLst/>
                          <a:latin typeface="Times New Roman" pitchFamily="18" charset="0"/>
                          <a:ea typeface="+mn-ea"/>
                          <a:cs typeface="Times New Roman" pitchFamily="18" charset="0"/>
                          <a:sym typeface="+mn-lt"/>
                        </a:rPr>
                        <a:t>Bank</a:t>
                      </a:r>
                    </a:p>
                  </a:txBody>
                  <a:tcPr marL="68580" marR="68580" marT="0" marB="0" anchor="ctr">
                    <a:solidFill>
                      <a:schemeClr val="bg1">
                        <a:lumMod val="95000"/>
                      </a:schemeClr>
                    </a:solidFill>
                  </a:tcPr>
                </a:tc>
                <a:tc>
                  <a:txBody>
                    <a:bodyPr/>
                    <a:lstStyle/>
                    <a:p>
                      <a:pPr algn="l" rtl="0">
                        <a:lnSpc>
                          <a:spcPct val="130000"/>
                        </a:lnSpc>
                        <a:spcBef>
                          <a:spcPts val="0"/>
                        </a:spcBef>
                        <a:spcAft>
                          <a:spcPts val="0"/>
                        </a:spcAft>
                      </a:pPr>
                      <a:r>
                        <a:rPr lang="en-US" sz="1600" b="0" i="0" u="none" kern="100" baseline="0" dirty="0">
                          <a:effectLst/>
                          <a:latin typeface="Times New Roman" pitchFamily="18" charset="0"/>
                          <a:ea typeface="+mn-ea"/>
                          <a:cs typeface="Times New Roman" pitchFamily="18" charset="0"/>
                          <a:sym typeface="+mn-lt"/>
                        </a:rPr>
                        <a:t>Commercial bank providing fund deposit, management and clearing service for the platform and market.</a:t>
                      </a:r>
                      <a:endParaRPr lang="en-US" sz="1200" kern="100" dirty="0">
                        <a:effectLst/>
                        <a:latin typeface="Times New Roman" pitchFamily="18" charset="0"/>
                        <a:ea typeface="+mn-ea"/>
                        <a:cs typeface="Times New Roman" pitchFamily="18" charset="0"/>
                        <a:sym typeface="+mn-lt"/>
                      </a:endParaRPr>
                    </a:p>
                  </a:txBody>
                  <a:tcPr marL="68580" marR="68580" marT="0" marB="0" anchor="ctr">
                    <a:solidFill>
                      <a:schemeClr val="bg1">
                        <a:lumMod val="95000"/>
                      </a:schemeClr>
                    </a:solidFill>
                  </a:tcPr>
                </a:tc>
                <a:extLst>
                  <a:ext uri="{0D108BD9-81ED-4DB2-BD59-A6C34878D82A}">
                    <a16:rowId xmlns="" xmlns:a16="http://schemas.microsoft.com/office/drawing/2014/main" val="10004"/>
                  </a:ext>
                </a:extLst>
              </a:tr>
              <a:tr h="612000">
                <a:tc>
                  <a:txBody>
                    <a:bodyPr/>
                    <a:lstStyle/>
                    <a:p>
                      <a:pPr algn="ctr" rtl="0">
                        <a:lnSpc>
                          <a:spcPct val="130000"/>
                        </a:lnSpc>
                        <a:spcBef>
                          <a:spcPts val="0"/>
                        </a:spcBef>
                        <a:spcAft>
                          <a:spcPts val="0"/>
                        </a:spcAft>
                      </a:pPr>
                      <a:r>
                        <a:rPr lang="en-US" sz="1800" b="1" i="0" u="none" kern="100" baseline="0" dirty="0">
                          <a:solidFill>
                            <a:schemeClr val="tx1"/>
                          </a:solidFill>
                          <a:effectLst/>
                          <a:latin typeface="Times New Roman" pitchFamily="18" charset="0"/>
                          <a:ea typeface="+mn-ea"/>
                          <a:cs typeface="Times New Roman" pitchFamily="18" charset="0"/>
                          <a:sym typeface="+mn-lt"/>
                        </a:rPr>
                        <a:t>Warehouse</a:t>
                      </a:r>
                    </a:p>
                  </a:txBody>
                  <a:tcPr marL="68580" marR="68580" marT="0" marB="0" anchor="ctr">
                    <a:solidFill>
                      <a:schemeClr val="tx2">
                        <a:lumMod val="20000"/>
                        <a:lumOff val="80000"/>
                      </a:schemeClr>
                    </a:solidFill>
                  </a:tcPr>
                </a:tc>
                <a:tc>
                  <a:txBody>
                    <a:bodyPr/>
                    <a:lstStyle/>
                    <a:p>
                      <a:pPr algn="l" rtl="0">
                        <a:lnSpc>
                          <a:spcPct val="130000"/>
                        </a:lnSpc>
                        <a:spcBef>
                          <a:spcPts val="0"/>
                        </a:spcBef>
                        <a:spcAft>
                          <a:spcPts val="0"/>
                        </a:spcAft>
                      </a:pPr>
                      <a:r>
                        <a:rPr lang="en-US" sz="1600" b="0" i="0" u="none" kern="100" baseline="0" dirty="0">
                          <a:effectLst/>
                          <a:latin typeface="Times New Roman" pitchFamily="18" charset="0"/>
                          <a:ea typeface="+mn-ea"/>
                          <a:cs typeface="Times New Roman" pitchFamily="18" charset="0"/>
                          <a:sym typeface="+mn-lt"/>
                        </a:rPr>
                        <a:t>Our appointed delivery warehouse for futures, which opens fund account on the platform to charge storage fee and transfer fee.</a:t>
                      </a:r>
                      <a:endParaRPr lang="en-US" sz="1200" kern="100" dirty="0">
                        <a:effectLst/>
                        <a:latin typeface="Times New Roman" pitchFamily="18" charset="0"/>
                        <a:ea typeface="+mn-ea"/>
                        <a:cs typeface="Times New Roman" pitchFamily="18" charset="0"/>
                        <a:sym typeface="+mn-lt"/>
                      </a:endParaRPr>
                    </a:p>
                  </a:txBody>
                  <a:tcPr marL="68580" marR="68580" marT="0" marB="0" anchor="ctr">
                    <a:solidFill>
                      <a:schemeClr val="tx2">
                        <a:lumMod val="20000"/>
                        <a:lumOff val="80000"/>
                      </a:schemeClr>
                    </a:solidFill>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1877148" y="470846"/>
            <a:ext cx="3949493"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Overall Planning</a:t>
            </a:r>
          </a:p>
        </p:txBody>
      </p:sp>
    </p:spTree>
    <p:extLst>
      <p:ext uri="{BB962C8B-B14F-4D97-AF65-F5344CB8AC3E}">
        <p14:creationId xmlns="" xmlns:p14="http://schemas.microsoft.com/office/powerpoint/2010/main" val="421904352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3726241873"/>
              </p:ext>
            </p:extLst>
          </p:nvPr>
        </p:nvGraphicFramePr>
        <p:xfrm>
          <a:off x="0" y="1166746"/>
          <a:ext cx="1691680" cy="3999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ysClr val="windowText" lastClr="000000"/>
                          </a:solidFill>
                          <a:latin typeface="Times New Roman" pitchFamily="18" charset="0"/>
                          <a:ea typeface="+mn-ea"/>
                          <a:cs typeface="Times New Roman" pitchFamily="18" charset="0"/>
                          <a:sym typeface="+mn-lt"/>
                        </a:rPr>
                        <a:t>Futures/non-futures docking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Feasibility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Business planning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Market participants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algn="ctr" rtl="0">
                        <a:lnSpc>
                          <a:spcPct val="130000"/>
                        </a:lnSpc>
                        <a:spcBef>
                          <a:spcPts val="0"/>
                        </a:spcBef>
                        <a:spcAft>
                          <a:spcPts val="0"/>
                        </a:spcAft>
                      </a:pPr>
                      <a:r>
                        <a:rPr lang="en-US" sz="1800" b="1" i="0" u="none" baseline="0" dirty="0">
                          <a:solidFill>
                            <a:schemeClr val="bg1"/>
                          </a:solidFill>
                          <a:latin typeface="Times New Roman" pitchFamily="18" charset="0"/>
                          <a:ea typeface="+mn-ea"/>
                          <a:cs typeface="Times New Roman" pitchFamily="18" charset="0"/>
                          <a:sym typeface="+mn-lt"/>
                        </a:rPr>
                        <a:t>Process interface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94441181"/>
                  </a:ext>
                </a:extLst>
              </a:tr>
            </a:tbl>
          </a:graphicData>
        </a:graphic>
      </p:graphicFrame>
      <p:sp>
        <p:nvSpPr>
          <p:cNvPr id="3" name="等腰三角形 2"/>
          <p:cNvSpPr/>
          <p:nvPr/>
        </p:nvSpPr>
        <p:spPr>
          <a:xfrm rot="16200000">
            <a:off x="1555284" y="470674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chemeClr val="tx1"/>
              </a:solidFill>
              <a:effectLst/>
              <a:uLnTx/>
              <a:uFillTx/>
              <a:latin typeface="Times New Roman" pitchFamily="18" charset="0"/>
              <a:cs typeface="Times New Roman" pitchFamily="18" charset="0"/>
              <a:sym typeface="+mn-lt"/>
            </a:endParaRPr>
          </a:p>
        </p:txBody>
      </p:sp>
      <p:grpSp>
        <p:nvGrpSpPr>
          <p:cNvPr id="7" name="组合 1"/>
          <p:cNvGrpSpPr>
            <a:grpSpLocks/>
          </p:cNvGrpSpPr>
          <p:nvPr/>
        </p:nvGrpSpPr>
        <p:grpSpPr bwMode="auto">
          <a:xfrm>
            <a:off x="2885726" y="1419634"/>
            <a:ext cx="8241453" cy="5139746"/>
            <a:chOff x="923925" y="1468440"/>
            <a:chExt cx="8153400" cy="5140323"/>
          </a:xfrm>
        </p:grpSpPr>
        <p:grpSp>
          <p:nvGrpSpPr>
            <p:cNvPr id="8" name="组合 50"/>
            <p:cNvGrpSpPr>
              <a:grpSpLocks/>
            </p:cNvGrpSpPr>
            <p:nvPr/>
          </p:nvGrpSpPr>
          <p:grpSpPr bwMode="auto">
            <a:xfrm>
              <a:off x="923925" y="2898094"/>
              <a:ext cx="8014171" cy="923434"/>
              <a:chOff x="523047" y="2859045"/>
              <a:chExt cx="8379031" cy="1028767"/>
            </a:xfrm>
          </p:grpSpPr>
          <p:grpSp>
            <p:nvGrpSpPr>
              <p:cNvPr id="21" name="组合 51"/>
              <p:cNvGrpSpPr>
                <a:grpSpLocks/>
              </p:cNvGrpSpPr>
              <p:nvPr/>
            </p:nvGrpSpPr>
            <p:grpSpPr bwMode="auto">
              <a:xfrm>
                <a:off x="523047" y="2859045"/>
                <a:ext cx="1224135" cy="1028767"/>
                <a:chOff x="1223963" y="2269460"/>
                <a:chExt cx="1806575" cy="1028767"/>
              </a:xfrm>
            </p:grpSpPr>
            <p:sp>
              <p:nvSpPr>
                <p:cNvPr id="38" name="AutoShape 7"/>
                <p:cNvSpPr>
                  <a:spLocks noChangeArrowheads="1"/>
                </p:cNvSpPr>
                <p:nvPr/>
              </p:nvSpPr>
              <p:spPr bwMode="ltGray">
                <a:xfrm>
                  <a:off x="1223963" y="2300288"/>
                  <a:ext cx="1806575" cy="930275"/>
                </a:xfrm>
                <a:prstGeom prst="roundRect">
                  <a:avLst>
                    <a:gd name="adj" fmla="val 16667"/>
                  </a:avLst>
                </a:prstGeom>
                <a:solidFill>
                  <a:schemeClr val="bg2">
                    <a:lumMod val="50000"/>
                  </a:schemeClr>
                </a:solidFill>
                <a:ln w="19050" algn="ctr">
                  <a:solidFill>
                    <a:schemeClr val="bg1"/>
                  </a:solidFill>
                  <a:round/>
                  <a:headEnd/>
                  <a:tailEnd/>
                </a:ln>
              </p:spPr>
              <p:txBody>
                <a:bodyPr wrap="none" anchor="ctr"/>
                <a:lstStyle/>
                <a:p>
                  <a:pPr algn="l" rtl="0" eaLnBrk="1" hangingPunct="1">
                    <a:lnSpc>
                      <a:spcPct val="130000"/>
                    </a:lnSpc>
                  </a:pPr>
                  <a:endParaRPr lang="en-US" altLang="en-US" sz="1200" dirty="0">
                    <a:latin typeface="Times New Roman" pitchFamily="18" charset="0"/>
                    <a:cs typeface="Times New Roman" pitchFamily="18" charset="0"/>
                    <a:sym typeface="+mn-lt"/>
                  </a:endParaRPr>
                </a:p>
              </p:txBody>
            </p:sp>
            <p:sp>
              <p:nvSpPr>
                <p:cNvPr id="39" name="Rectangle 9"/>
                <p:cNvSpPr>
                  <a:spLocks noChangeArrowheads="1"/>
                </p:cNvSpPr>
                <p:nvPr/>
              </p:nvSpPr>
              <p:spPr bwMode="black">
                <a:xfrm>
                  <a:off x="1250948" y="2269460"/>
                  <a:ext cx="1730375" cy="102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0" eaLnBrk="1" hangingPunct="1"/>
                  <a:r>
                    <a:rPr lang="en-US" b="1" i="0" u="none" baseline="0" dirty="0">
                      <a:solidFill>
                        <a:schemeClr val="bg1"/>
                      </a:solidFill>
                      <a:latin typeface="Times New Roman" pitchFamily="18" charset="0"/>
                      <a:cs typeface="Times New Roman" pitchFamily="18" charset="0"/>
                      <a:sym typeface="+mn-lt"/>
                    </a:rPr>
                    <a:t>①Account opening</a:t>
                  </a:r>
                  <a:endParaRPr lang="en-US" altLang="zh-CN" b="1" dirty="0">
                    <a:solidFill>
                      <a:schemeClr val="bg1"/>
                    </a:solidFill>
                    <a:latin typeface="Times New Roman" pitchFamily="18" charset="0"/>
                    <a:cs typeface="Times New Roman" pitchFamily="18" charset="0"/>
                    <a:sym typeface="+mn-lt"/>
                  </a:endParaRPr>
                </a:p>
              </p:txBody>
            </p:sp>
          </p:grpSp>
          <p:sp>
            <p:nvSpPr>
              <p:cNvPr id="22" name="AutoShape 79"/>
              <p:cNvSpPr>
                <a:spLocks noChangeArrowheads="1"/>
              </p:cNvSpPr>
              <p:nvPr/>
            </p:nvSpPr>
            <p:spPr bwMode="blackGray">
              <a:xfrm flipV="1">
                <a:off x="1747505" y="3146746"/>
                <a:ext cx="516899" cy="436318"/>
              </a:xfrm>
              <a:prstGeom prst="rightArrow">
                <a:avLst>
                  <a:gd name="adj1" fmla="val 46509"/>
                  <a:gd name="adj2" fmla="val 37713"/>
                </a:avLst>
              </a:prstGeom>
              <a:solidFill>
                <a:schemeClr val="bg1">
                  <a:lumMod val="75000"/>
                  <a:alpha val="60000"/>
                </a:schemeClr>
              </a:solidFill>
              <a:ln w="9525" algn="ctr">
                <a:noFill/>
                <a:miter lim="800000"/>
                <a:headEnd/>
                <a:tailEnd/>
              </a:ln>
              <a:effectLst/>
            </p:spPr>
            <p:txBody>
              <a:bodyPr wrap="none" anchor="ctr"/>
              <a:lstStyle/>
              <a:p>
                <a:pPr algn="l" rtl="0" fontAlgn="auto">
                  <a:lnSpc>
                    <a:spcPct val="130000"/>
                  </a:lnSpc>
                  <a:defRPr/>
                </a:pPr>
                <a:endParaRPr lang="en-US" altLang="en-US" sz="1200" dirty="0">
                  <a:latin typeface="Times New Roman" pitchFamily="18" charset="0"/>
                  <a:cs typeface="Times New Roman" pitchFamily="18" charset="0"/>
                  <a:sym typeface="+mn-lt"/>
                </a:endParaRPr>
              </a:p>
            </p:txBody>
          </p:sp>
          <p:grpSp>
            <p:nvGrpSpPr>
              <p:cNvPr id="23" name="组合 53"/>
              <p:cNvGrpSpPr>
                <a:grpSpLocks/>
              </p:cNvGrpSpPr>
              <p:nvPr/>
            </p:nvGrpSpPr>
            <p:grpSpPr bwMode="auto">
              <a:xfrm>
                <a:off x="2338820" y="2889873"/>
                <a:ext cx="1224135" cy="930275"/>
                <a:chOff x="1223963" y="2300288"/>
                <a:chExt cx="1806575" cy="930275"/>
              </a:xfrm>
            </p:grpSpPr>
            <p:sp>
              <p:nvSpPr>
                <p:cNvPr id="36" name="AutoShape 7"/>
                <p:cNvSpPr>
                  <a:spLocks noChangeArrowheads="1"/>
                </p:cNvSpPr>
                <p:nvPr/>
              </p:nvSpPr>
              <p:spPr bwMode="ltGray">
                <a:xfrm>
                  <a:off x="1223963" y="2300288"/>
                  <a:ext cx="1806575" cy="930275"/>
                </a:xfrm>
                <a:prstGeom prst="roundRect">
                  <a:avLst>
                    <a:gd name="adj" fmla="val 16667"/>
                  </a:avLst>
                </a:prstGeom>
                <a:solidFill>
                  <a:schemeClr val="bg2">
                    <a:lumMod val="50000"/>
                  </a:schemeClr>
                </a:solidFill>
                <a:ln w="19050" algn="ctr">
                  <a:solidFill>
                    <a:schemeClr val="bg1"/>
                  </a:solidFill>
                  <a:round/>
                  <a:headEnd/>
                  <a:tailEnd/>
                </a:ln>
              </p:spPr>
              <p:txBody>
                <a:bodyPr wrap="none" anchor="ctr"/>
                <a:lstStyle/>
                <a:p>
                  <a:pPr algn="l" rtl="0" eaLnBrk="1" hangingPunct="1">
                    <a:lnSpc>
                      <a:spcPct val="130000"/>
                    </a:lnSpc>
                  </a:pPr>
                  <a:endParaRPr lang="en-US" altLang="en-US" sz="1200" dirty="0">
                    <a:latin typeface="Times New Roman" pitchFamily="18" charset="0"/>
                    <a:cs typeface="Times New Roman" pitchFamily="18" charset="0"/>
                    <a:sym typeface="+mn-lt"/>
                  </a:endParaRPr>
                </a:p>
              </p:txBody>
            </p:sp>
            <p:sp>
              <p:nvSpPr>
                <p:cNvPr id="37" name="Rectangle 9"/>
                <p:cNvSpPr>
                  <a:spLocks noChangeArrowheads="1"/>
                </p:cNvSpPr>
                <p:nvPr/>
              </p:nvSpPr>
              <p:spPr bwMode="black">
                <a:xfrm>
                  <a:off x="1250948" y="2345492"/>
                  <a:ext cx="1730375" cy="720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0" eaLnBrk="1" hangingPunct="1"/>
                  <a:r>
                    <a:rPr lang="en-US" b="1" i="0" u="none" baseline="0" dirty="0">
                      <a:solidFill>
                        <a:schemeClr val="bg1"/>
                      </a:solidFill>
                      <a:latin typeface="Times New Roman" pitchFamily="18" charset="0"/>
                      <a:cs typeface="Times New Roman" pitchFamily="18" charset="0"/>
                      <a:sym typeface="+mn-lt"/>
                    </a:rPr>
                    <a:t>②Trading</a:t>
                  </a:r>
                  <a:endParaRPr lang="en-US" altLang="zh-CN" b="1" dirty="0">
                    <a:solidFill>
                      <a:schemeClr val="bg1"/>
                    </a:solidFill>
                    <a:latin typeface="Times New Roman" pitchFamily="18" charset="0"/>
                    <a:cs typeface="Times New Roman" pitchFamily="18" charset="0"/>
                    <a:sym typeface="+mn-lt"/>
                  </a:endParaRPr>
                </a:p>
              </p:txBody>
            </p:sp>
          </p:grpSp>
          <p:sp>
            <p:nvSpPr>
              <p:cNvPr id="24" name="AutoShape 79"/>
              <p:cNvSpPr>
                <a:spLocks noChangeArrowheads="1"/>
              </p:cNvSpPr>
              <p:nvPr/>
            </p:nvSpPr>
            <p:spPr bwMode="blackGray">
              <a:xfrm flipV="1">
                <a:off x="3563008" y="3163344"/>
                <a:ext cx="516899" cy="436318"/>
              </a:xfrm>
              <a:prstGeom prst="rightArrow">
                <a:avLst>
                  <a:gd name="adj1" fmla="val 46509"/>
                  <a:gd name="adj2" fmla="val 37713"/>
                </a:avLst>
              </a:prstGeom>
              <a:solidFill>
                <a:schemeClr val="bg1">
                  <a:lumMod val="75000"/>
                  <a:alpha val="60000"/>
                </a:schemeClr>
              </a:solidFill>
              <a:ln w="9525" algn="ctr">
                <a:noFill/>
                <a:miter lim="800000"/>
                <a:headEnd/>
                <a:tailEnd/>
              </a:ln>
              <a:effectLst/>
            </p:spPr>
            <p:txBody>
              <a:bodyPr wrap="none" anchor="ctr"/>
              <a:lstStyle/>
              <a:p>
                <a:pPr algn="l" rtl="0" fontAlgn="auto">
                  <a:lnSpc>
                    <a:spcPct val="130000"/>
                  </a:lnSpc>
                  <a:defRPr/>
                </a:pPr>
                <a:endParaRPr lang="en-US" altLang="en-US" sz="1200" dirty="0">
                  <a:latin typeface="Times New Roman" pitchFamily="18" charset="0"/>
                  <a:cs typeface="Times New Roman" pitchFamily="18" charset="0"/>
                  <a:sym typeface="+mn-lt"/>
                </a:endParaRPr>
              </a:p>
            </p:txBody>
          </p:sp>
          <p:grpSp>
            <p:nvGrpSpPr>
              <p:cNvPr id="25" name="组合 55"/>
              <p:cNvGrpSpPr>
                <a:grpSpLocks/>
              </p:cNvGrpSpPr>
              <p:nvPr/>
            </p:nvGrpSpPr>
            <p:grpSpPr bwMode="auto">
              <a:xfrm>
                <a:off x="4080533" y="2889873"/>
                <a:ext cx="1224135" cy="930275"/>
                <a:chOff x="1223963" y="2300288"/>
                <a:chExt cx="1806575" cy="930275"/>
              </a:xfrm>
            </p:grpSpPr>
            <p:sp>
              <p:nvSpPr>
                <p:cNvPr id="34" name="AutoShape 7"/>
                <p:cNvSpPr>
                  <a:spLocks noChangeArrowheads="1"/>
                </p:cNvSpPr>
                <p:nvPr/>
              </p:nvSpPr>
              <p:spPr bwMode="ltGray">
                <a:xfrm>
                  <a:off x="1223963" y="2300288"/>
                  <a:ext cx="1806575" cy="930275"/>
                </a:xfrm>
                <a:prstGeom prst="roundRect">
                  <a:avLst>
                    <a:gd name="adj" fmla="val 16667"/>
                  </a:avLst>
                </a:prstGeom>
                <a:solidFill>
                  <a:schemeClr val="bg2">
                    <a:lumMod val="50000"/>
                  </a:schemeClr>
                </a:solidFill>
                <a:ln w="19050" algn="ctr">
                  <a:solidFill>
                    <a:schemeClr val="bg1"/>
                  </a:solidFill>
                  <a:round/>
                  <a:headEnd/>
                  <a:tailEnd/>
                </a:ln>
              </p:spPr>
              <p:txBody>
                <a:bodyPr wrap="none" anchor="ctr"/>
                <a:lstStyle/>
                <a:p>
                  <a:pPr algn="l" rtl="0" eaLnBrk="1" hangingPunct="1">
                    <a:lnSpc>
                      <a:spcPct val="130000"/>
                    </a:lnSpc>
                  </a:pPr>
                  <a:endParaRPr lang="en-US" altLang="en-US" sz="1200" dirty="0">
                    <a:latin typeface="Times New Roman" pitchFamily="18" charset="0"/>
                    <a:cs typeface="Times New Roman" pitchFamily="18" charset="0"/>
                    <a:sym typeface="+mn-lt"/>
                  </a:endParaRPr>
                </a:p>
              </p:txBody>
            </p:sp>
            <p:sp>
              <p:nvSpPr>
                <p:cNvPr id="35" name="Rectangle 9"/>
                <p:cNvSpPr>
                  <a:spLocks noChangeArrowheads="1"/>
                </p:cNvSpPr>
                <p:nvPr/>
              </p:nvSpPr>
              <p:spPr bwMode="black">
                <a:xfrm>
                  <a:off x="1250948" y="2360698"/>
                  <a:ext cx="1730375" cy="720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0" eaLnBrk="1" hangingPunct="1"/>
                  <a:r>
                    <a:rPr lang="zh-CN" altLang="en-US" b="1" i="0" u="none" baseline="0" dirty="0" smtClean="0">
                      <a:solidFill>
                        <a:schemeClr val="bg1"/>
                      </a:solidFill>
                      <a:latin typeface="Times New Roman" pitchFamily="18" charset="0"/>
                      <a:cs typeface="Times New Roman" pitchFamily="18" charset="0"/>
                      <a:sym typeface="+mn-lt"/>
                    </a:rPr>
                    <a:t>③</a:t>
                  </a:r>
                  <a:r>
                    <a:rPr lang="en-US" b="1" i="0" u="none" baseline="0" dirty="0" smtClean="0">
                      <a:solidFill>
                        <a:schemeClr val="bg1"/>
                      </a:solidFill>
                      <a:latin typeface="Times New Roman" pitchFamily="18" charset="0"/>
                      <a:cs typeface="Times New Roman" pitchFamily="18" charset="0"/>
                      <a:sym typeface="+mn-lt"/>
                    </a:rPr>
                    <a:t>Clearing</a:t>
                  </a:r>
                  <a:endParaRPr lang="en-US" altLang="zh-CN" b="1" dirty="0">
                    <a:solidFill>
                      <a:schemeClr val="bg1"/>
                    </a:solidFill>
                    <a:latin typeface="Times New Roman" pitchFamily="18" charset="0"/>
                    <a:cs typeface="Times New Roman" pitchFamily="18" charset="0"/>
                    <a:sym typeface="+mn-lt"/>
                  </a:endParaRPr>
                </a:p>
              </p:txBody>
            </p:sp>
          </p:grpSp>
          <p:sp>
            <p:nvSpPr>
              <p:cNvPr id="26" name="AutoShape 79"/>
              <p:cNvSpPr>
                <a:spLocks noChangeArrowheads="1"/>
              </p:cNvSpPr>
              <p:nvPr/>
            </p:nvSpPr>
            <p:spPr bwMode="blackGray">
              <a:xfrm flipV="1">
                <a:off x="5334024" y="3165717"/>
                <a:ext cx="516899" cy="436318"/>
              </a:xfrm>
              <a:prstGeom prst="rightArrow">
                <a:avLst>
                  <a:gd name="adj1" fmla="val 46509"/>
                  <a:gd name="adj2" fmla="val 37713"/>
                </a:avLst>
              </a:prstGeom>
              <a:solidFill>
                <a:schemeClr val="bg1">
                  <a:lumMod val="75000"/>
                  <a:alpha val="60000"/>
                </a:schemeClr>
              </a:solidFill>
              <a:ln w="9525" algn="ctr">
                <a:noFill/>
                <a:miter lim="800000"/>
                <a:headEnd/>
                <a:tailEnd/>
              </a:ln>
              <a:effectLst/>
            </p:spPr>
            <p:txBody>
              <a:bodyPr wrap="none" anchor="ctr"/>
              <a:lstStyle/>
              <a:p>
                <a:pPr algn="l" rtl="0" fontAlgn="auto">
                  <a:lnSpc>
                    <a:spcPct val="130000"/>
                  </a:lnSpc>
                  <a:defRPr/>
                </a:pPr>
                <a:endParaRPr lang="en-US" altLang="en-US" sz="1200" dirty="0">
                  <a:latin typeface="Times New Roman" pitchFamily="18" charset="0"/>
                  <a:cs typeface="Times New Roman" pitchFamily="18" charset="0"/>
                  <a:sym typeface="+mn-lt"/>
                </a:endParaRPr>
              </a:p>
            </p:txBody>
          </p:sp>
          <p:grpSp>
            <p:nvGrpSpPr>
              <p:cNvPr id="27" name="组合 57"/>
              <p:cNvGrpSpPr>
                <a:grpSpLocks/>
              </p:cNvGrpSpPr>
              <p:nvPr/>
            </p:nvGrpSpPr>
            <p:grpSpPr bwMode="auto">
              <a:xfrm>
                <a:off x="5851639" y="2889873"/>
                <a:ext cx="1224135" cy="930275"/>
                <a:chOff x="1223963" y="2300288"/>
                <a:chExt cx="1806575" cy="930275"/>
              </a:xfrm>
            </p:grpSpPr>
            <p:sp>
              <p:nvSpPr>
                <p:cNvPr id="32" name="AutoShape 7"/>
                <p:cNvSpPr>
                  <a:spLocks noChangeArrowheads="1"/>
                </p:cNvSpPr>
                <p:nvPr/>
              </p:nvSpPr>
              <p:spPr bwMode="ltGray">
                <a:xfrm>
                  <a:off x="1223963" y="2300288"/>
                  <a:ext cx="1806575" cy="930275"/>
                </a:xfrm>
                <a:prstGeom prst="roundRect">
                  <a:avLst>
                    <a:gd name="adj" fmla="val 16667"/>
                  </a:avLst>
                </a:prstGeom>
                <a:solidFill>
                  <a:schemeClr val="bg2">
                    <a:lumMod val="50000"/>
                  </a:schemeClr>
                </a:solidFill>
                <a:ln w="19050" algn="ctr">
                  <a:solidFill>
                    <a:schemeClr val="bg1"/>
                  </a:solidFill>
                  <a:round/>
                  <a:headEnd/>
                  <a:tailEnd/>
                </a:ln>
              </p:spPr>
              <p:txBody>
                <a:bodyPr wrap="none" anchor="ctr"/>
                <a:lstStyle/>
                <a:p>
                  <a:pPr algn="l" rtl="0" eaLnBrk="1" hangingPunct="1">
                    <a:lnSpc>
                      <a:spcPct val="130000"/>
                    </a:lnSpc>
                  </a:pPr>
                  <a:endParaRPr lang="en-US" altLang="en-US" sz="1200" dirty="0">
                    <a:latin typeface="Times New Roman" pitchFamily="18" charset="0"/>
                    <a:cs typeface="Times New Roman" pitchFamily="18" charset="0"/>
                    <a:sym typeface="+mn-lt"/>
                  </a:endParaRPr>
                </a:p>
              </p:txBody>
            </p:sp>
            <p:sp>
              <p:nvSpPr>
                <p:cNvPr id="33" name="Rectangle 9"/>
                <p:cNvSpPr>
                  <a:spLocks noChangeArrowheads="1"/>
                </p:cNvSpPr>
                <p:nvPr/>
              </p:nvSpPr>
              <p:spPr bwMode="black">
                <a:xfrm>
                  <a:off x="1250947" y="2368347"/>
                  <a:ext cx="1730377" cy="720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0" eaLnBrk="1" hangingPunct="1"/>
                  <a:r>
                    <a:rPr lang="en-US" b="1" i="0" u="none" baseline="0" dirty="0">
                      <a:solidFill>
                        <a:schemeClr val="bg1"/>
                      </a:solidFill>
                      <a:latin typeface="Times New Roman" pitchFamily="18" charset="0"/>
                      <a:cs typeface="Times New Roman" pitchFamily="18" charset="0"/>
                      <a:sym typeface="+mn-lt"/>
                    </a:rPr>
                    <a:t>④Delivery</a:t>
                  </a:r>
                  <a:endParaRPr lang="en-US" altLang="zh-CN" b="1" dirty="0">
                    <a:solidFill>
                      <a:schemeClr val="bg1"/>
                    </a:solidFill>
                    <a:latin typeface="Times New Roman" pitchFamily="18" charset="0"/>
                    <a:cs typeface="Times New Roman" pitchFamily="18" charset="0"/>
                    <a:sym typeface="+mn-lt"/>
                  </a:endParaRPr>
                </a:p>
              </p:txBody>
            </p:sp>
          </p:grpSp>
          <p:sp>
            <p:nvSpPr>
              <p:cNvPr id="28" name="AutoShape 79"/>
              <p:cNvSpPr>
                <a:spLocks noChangeArrowheads="1"/>
              </p:cNvSpPr>
              <p:nvPr/>
            </p:nvSpPr>
            <p:spPr bwMode="blackGray">
              <a:xfrm flipV="1">
                <a:off x="7079618" y="3158602"/>
                <a:ext cx="514780" cy="436318"/>
              </a:xfrm>
              <a:prstGeom prst="rightArrow">
                <a:avLst>
                  <a:gd name="adj1" fmla="val 46509"/>
                  <a:gd name="adj2" fmla="val 37713"/>
                </a:avLst>
              </a:prstGeom>
              <a:solidFill>
                <a:schemeClr val="bg1">
                  <a:lumMod val="75000"/>
                  <a:alpha val="60000"/>
                </a:schemeClr>
              </a:solidFill>
              <a:ln w="9525" algn="ctr">
                <a:noFill/>
                <a:miter lim="800000"/>
                <a:headEnd/>
                <a:tailEnd/>
              </a:ln>
              <a:effectLst/>
            </p:spPr>
            <p:txBody>
              <a:bodyPr wrap="none" anchor="ctr"/>
              <a:lstStyle/>
              <a:p>
                <a:pPr algn="l" rtl="0" fontAlgn="auto">
                  <a:lnSpc>
                    <a:spcPct val="130000"/>
                  </a:lnSpc>
                  <a:defRPr/>
                </a:pPr>
                <a:endParaRPr lang="en-US" altLang="en-US" sz="1200" dirty="0">
                  <a:latin typeface="Times New Roman" pitchFamily="18" charset="0"/>
                  <a:cs typeface="Times New Roman" pitchFamily="18" charset="0"/>
                  <a:sym typeface="+mn-lt"/>
                </a:endParaRPr>
              </a:p>
            </p:txBody>
          </p:sp>
          <p:grpSp>
            <p:nvGrpSpPr>
              <p:cNvPr id="29" name="组合 105"/>
              <p:cNvGrpSpPr>
                <a:grpSpLocks/>
              </p:cNvGrpSpPr>
              <p:nvPr/>
            </p:nvGrpSpPr>
            <p:grpSpPr bwMode="auto">
              <a:xfrm>
                <a:off x="7557275" y="2889873"/>
                <a:ext cx="1344803" cy="930275"/>
                <a:chOff x="1159283" y="2300288"/>
                <a:chExt cx="1984657" cy="930275"/>
              </a:xfrm>
            </p:grpSpPr>
            <p:sp>
              <p:nvSpPr>
                <p:cNvPr id="30" name="AutoShape 7"/>
                <p:cNvSpPr>
                  <a:spLocks noChangeArrowheads="1"/>
                </p:cNvSpPr>
                <p:nvPr/>
              </p:nvSpPr>
              <p:spPr bwMode="ltGray">
                <a:xfrm>
                  <a:off x="1223963" y="2300288"/>
                  <a:ext cx="1806575" cy="930275"/>
                </a:xfrm>
                <a:prstGeom prst="roundRect">
                  <a:avLst>
                    <a:gd name="adj" fmla="val 16667"/>
                  </a:avLst>
                </a:prstGeom>
                <a:solidFill>
                  <a:schemeClr val="bg2">
                    <a:lumMod val="50000"/>
                  </a:schemeClr>
                </a:solidFill>
                <a:ln w="19050" algn="ctr">
                  <a:solidFill>
                    <a:schemeClr val="bg1"/>
                  </a:solidFill>
                  <a:round/>
                  <a:headEnd/>
                  <a:tailEnd/>
                </a:ln>
              </p:spPr>
              <p:txBody>
                <a:bodyPr wrap="none" anchor="ctr"/>
                <a:lstStyle/>
                <a:p>
                  <a:pPr algn="l" rtl="0" eaLnBrk="1" hangingPunct="1">
                    <a:lnSpc>
                      <a:spcPct val="130000"/>
                    </a:lnSpc>
                  </a:pPr>
                  <a:endParaRPr lang="en-US" altLang="en-US" sz="1200" dirty="0">
                    <a:latin typeface="Times New Roman" pitchFamily="18" charset="0"/>
                    <a:cs typeface="Times New Roman" pitchFamily="18" charset="0"/>
                    <a:sym typeface="+mn-lt"/>
                  </a:endParaRPr>
                </a:p>
              </p:txBody>
            </p:sp>
            <p:sp>
              <p:nvSpPr>
                <p:cNvPr id="31" name="Rectangle 9"/>
                <p:cNvSpPr>
                  <a:spLocks noChangeArrowheads="1"/>
                </p:cNvSpPr>
                <p:nvPr/>
              </p:nvSpPr>
              <p:spPr bwMode="black">
                <a:xfrm>
                  <a:off x="1159283" y="2408514"/>
                  <a:ext cx="1984657" cy="651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rtl="0" eaLnBrk="1" hangingPunct="1"/>
                  <a:r>
                    <a:rPr lang="en-US" sz="1600" b="1" i="0" u="none" baseline="0" dirty="0">
                      <a:solidFill>
                        <a:schemeClr val="bg1"/>
                      </a:solidFill>
                      <a:latin typeface="Times New Roman" pitchFamily="18" charset="0"/>
                      <a:cs typeface="Times New Roman" pitchFamily="18" charset="0"/>
                      <a:sym typeface="+mn-lt"/>
                    </a:rPr>
                    <a:t>⑤Information</a:t>
                  </a:r>
                  <a:endParaRPr lang="en-US" altLang="zh-CN" sz="1600" b="1" dirty="0">
                    <a:solidFill>
                      <a:schemeClr val="bg1"/>
                    </a:solidFill>
                    <a:latin typeface="Times New Roman" pitchFamily="18" charset="0"/>
                    <a:cs typeface="Times New Roman" pitchFamily="18" charset="0"/>
                    <a:sym typeface="+mn-lt"/>
                  </a:endParaRPr>
                </a:p>
              </p:txBody>
            </p:sp>
          </p:grpSp>
        </p:grpSp>
        <p:sp>
          <p:nvSpPr>
            <p:cNvPr id="9" name="AutoShape 79"/>
            <p:cNvSpPr>
              <a:spLocks noChangeArrowheads="1"/>
            </p:cNvSpPr>
            <p:nvPr/>
          </p:nvSpPr>
          <p:spPr bwMode="blackGray">
            <a:xfrm rot="16200000" flipV="1">
              <a:off x="6365259" y="2432543"/>
              <a:ext cx="464013" cy="417396"/>
            </a:xfrm>
            <a:prstGeom prst="rightArrow">
              <a:avLst>
                <a:gd name="adj1" fmla="val 46509"/>
                <a:gd name="adj2" fmla="val 37713"/>
              </a:avLst>
            </a:prstGeom>
            <a:solidFill>
              <a:schemeClr val="bg1">
                <a:lumMod val="75000"/>
                <a:alpha val="60000"/>
              </a:schemeClr>
            </a:solidFill>
            <a:ln w="9525" algn="ctr">
              <a:noFill/>
              <a:miter lim="800000"/>
              <a:headEnd/>
              <a:tailEnd/>
            </a:ln>
            <a:effectLst/>
          </p:spPr>
          <p:txBody>
            <a:bodyPr wrap="none" anchor="ctr"/>
            <a:lstStyle/>
            <a:p>
              <a:pPr algn="l" rtl="0" fontAlgn="auto">
                <a:lnSpc>
                  <a:spcPct val="130000"/>
                </a:lnSpc>
                <a:defRPr/>
              </a:pPr>
              <a:endParaRPr lang="en-US" altLang="en-US" sz="1200" dirty="0">
                <a:latin typeface="Times New Roman" pitchFamily="18" charset="0"/>
                <a:cs typeface="Times New Roman" pitchFamily="18" charset="0"/>
                <a:sym typeface="+mn-lt"/>
              </a:endParaRPr>
            </a:p>
          </p:txBody>
        </p:sp>
        <p:grpSp>
          <p:nvGrpSpPr>
            <p:cNvPr id="10" name="组合 117"/>
            <p:cNvGrpSpPr>
              <a:grpSpLocks/>
            </p:cNvGrpSpPr>
            <p:nvPr/>
          </p:nvGrpSpPr>
          <p:grpSpPr bwMode="auto">
            <a:xfrm>
              <a:off x="6003591" y="1476951"/>
              <a:ext cx="1171140" cy="834372"/>
              <a:chOff x="850859" y="2300930"/>
              <a:chExt cx="1808355" cy="929547"/>
            </a:xfrm>
          </p:grpSpPr>
          <p:sp>
            <p:nvSpPr>
              <p:cNvPr id="19" name="AutoShape 7"/>
              <p:cNvSpPr>
                <a:spLocks noChangeArrowheads="1"/>
              </p:cNvSpPr>
              <p:nvPr/>
            </p:nvSpPr>
            <p:spPr bwMode="ltGray">
              <a:xfrm>
                <a:off x="850859" y="2300930"/>
                <a:ext cx="1808355" cy="929547"/>
              </a:xfrm>
              <a:prstGeom prst="roundRect">
                <a:avLst>
                  <a:gd name="adj" fmla="val 16667"/>
                </a:avLst>
              </a:prstGeom>
              <a:solidFill>
                <a:srgbClr val="0D79CA"/>
              </a:solidFill>
              <a:ln w="19050" algn="ctr">
                <a:solidFill>
                  <a:schemeClr val="bg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eaLnBrk="1" hangingPunct="1">
                  <a:lnSpc>
                    <a:spcPct val="130000"/>
                  </a:lnSpc>
                  <a:defRPr/>
                </a:pPr>
                <a:endParaRPr lang="en-US" altLang="en-US" sz="1200" dirty="0">
                  <a:latin typeface="Times New Roman" pitchFamily="18" charset="0"/>
                  <a:ea typeface="+mn-ea"/>
                  <a:cs typeface="Times New Roman" pitchFamily="18" charset="0"/>
                  <a:sym typeface="+mn-lt"/>
                </a:endParaRPr>
              </a:p>
            </p:txBody>
          </p:sp>
          <p:sp>
            <p:nvSpPr>
              <p:cNvPr id="20" name="Rectangle 9"/>
              <p:cNvSpPr>
                <a:spLocks noChangeArrowheads="1"/>
              </p:cNvSpPr>
              <p:nvPr/>
            </p:nvSpPr>
            <p:spPr bwMode="black">
              <a:xfrm>
                <a:off x="876781" y="2383438"/>
                <a:ext cx="1730374" cy="651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0" eaLnBrk="1" hangingPunct="1"/>
                <a:r>
                  <a:rPr lang="zh-CN" altLang="en-US" sz="1600" b="1" i="0" u="none" baseline="0" dirty="0" smtClean="0">
                    <a:solidFill>
                      <a:schemeClr val="bg1"/>
                    </a:solidFill>
                    <a:latin typeface="Times New Roman" pitchFamily="18" charset="0"/>
                    <a:cs typeface="Times New Roman" pitchFamily="18" charset="0"/>
                    <a:sym typeface="+mn-lt"/>
                  </a:rPr>
                  <a:t>⑧</a:t>
                </a:r>
                <a:r>
                  <a:rPr lang="en-US" sz="1600" b="1" i="0" u="none" baseline="0" dirty="0" smtClean="0">
                    <a:solidFill>
                      <a:schemeClr val="bg1"/>
                    </a:solidFill>
                    <a:latin typeface="Times New Roman" pitchFamily="18" charset="0"/>
                    <a:cs typeface="Times New Roman" pitchFamily="18" charset="0"/>
                    <a:sym typeface="+mn-lt"/>
                  </a:rPr>
                  <a:t>Logistics          </a:t>
                </a:r>
                <a:endParaRPr lang="en-US" altLang="zh-CN" sz="1600" b="1" dirty="0">
                  <a:solidFill>
                    <a:schemeClr val="bg1"/>
                  </a:solidFill>
                  <a:latin typeface="Times New Roman" pitchFamily="18" charset="0"/>
                  <a:cs typeface="Times New Roman" pitchFamily="18" charset="0"/>
                  <a:sym typeface="+mn-lt"/>
                </a:endParaRPr>
              </a:p>
            </p:txBody>
          </p:sp>
        </p:grpSp>
        <p:sp>
          <p:nvSpPr>
            <p:cNvPr id="11" name="AutoShape 79"/>
            <p:cNvSpPr>
              <a:spLocks noChangeArrowheads="1"/>
            </p:cNvSpPr>
            <p:nvPr/>
          </p:nvSpPr>
          <p:spPr bwMode="blackGray">
            <a:xfrm rot="16200000" flipV="1">
              <a:off x="4669335" y="2421901"/>
              <a:ext cx="464013" cy="417396"/>
            </a:xfrm>
            <a:prstGeom prst="rightArrow">
              <a:avLst>
                <a:gd name="adj1" fmla="val 46509"/>
                <a:gd name="adj2" fmla="val 37713"/>
              </a:avLst>
            </a:prstGeom>
            <a:solidFill>
              <a:schemeClr val="bg1">
                <a:lumMod val="75000"/>
                <a:alpha val="60000"/>
              </a:schemeClr>
            </a:solidFill>
            <a:ln w="9525" algn="ctr">
              <a:noFill/>
              <a:miter lim="800000"/>
              <a:headEnd/>
              <a:tailEnd/>
            </a:ln>
            <a:effectLst/>
          </p:spPr>
          <p:txBody>
            <a:bodyPr wrap="none" anchor="ctr"/>
            <a:lstStyle/>
            <a:p>
              <a:pPr algn="l" rtl="0" fontAlgn="auto">
                <a:lnSpc>
                  <a:spcPct val="130000"/>
                </a:lnSpc>
                <a:defRPr/>
              </a:pPr>
              <a:endParaRPr lang="en-US" altLang="en-US" sz="1200" dirty="0">
                <a:latin typeface="Times New Roman" pitchFamily="18" charset="0"/>
                <a:cs typeface="Times New Roman" pitchFamily="18" charset="0"/>
                <a:sym typeface="+mn-lt"/>
              </a:endParaRPr>
            </a:p>
          </p:txBody>
        </p:sp>
        <p:grpSp>
          <p:nvGrpSpPr>
            <p:cNvPr id="12" name="组合 121"/>
            <p:cNvGrpSpPr>
              <a:grpSpLocks/>
            </p:cNvGrpSpPr>
            <p:nvPr/>
          </p:nvGrpSpPr>
          <p:grpSpPr bwMode="auto">
            <a:xfrm>
              <a:off x="4323877" y="1468440"/>
              <a:ext cx="1173166" cy="834373"/>
              <a:chOff x="1029845" y="2300288"/>
              <a:chExt cx="1809028" cy="929548"/>
            </a:xfrm>
          </p:grpSpPr>
          <p:sp>
            <p:nvSpPr>
              <p:cNvPr id="17" name="AutoShape 7"/>
              <p:cNvSpPr>
                <a:spLocks noChangeArrowheads="1"/>
              </p:cNvSpPr>
              <p:nvPr/>
            </p:nvSpPr>
            <p:spPr bwMode="ltGray">
              <a:xfrm>
                <a:off x="1029845" y="2300288"/>
                <a:ext cx="1809028" cy="929548"/>
              </a:xfrm>
              <a:prstGeom prst="roundRect">
                <a:avLst>
                  <a:gd name="adj" fmla="val 16667"/>
                </a:avLst>
              </a:prstGeom>
              <a:solidFill>
                <a:srgbClr val="0D79CA"/>
              </a:solidFill>
              <a:ln w="19050" algn="ctr">
                <a:solidFill>
                  <a:schemeClr val="bg1"/>
                </a:solidFill>
                <a:round/>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eaLnBrk="1" hangingPunct="1">
                  <a:lnSpc>
                    <a:spcPct val="130000"/>
                  </a:lnSpc>
                  <a:defRPr/>
                </a:pPr>
                <a:endParaRPr lang="en-US" altLang="en-US" sz="1200" dirty="0">
                  <a:latin typeface="Times New Roman" pitchFamily="18" charset="0"/>
                  <a:ea typeface="+mn-ea"/>
                  <a:cs typeface="Times New Roman" pitchFamily="18" charset="0"/>
                  <a:sym typeface="+mn-lt"/>
                </a:endParaRPr>
              </a:p>
            </p:txBody>
          </p:sp>
          <p:sp>
            <p:nvSpPr>
              <p:cNvPr id="18" name="Rectangle 9"/>
              <p:cNvSpPr>
                <a:spLocks noChangeArrowheads="1"/>
              </p:cNvSpPr>
              <p:nvPr/>
            </p:nvSpPr>
            <p:spPr bwMode="black">
              <a:xfrm>
                <a:off x="1072999" y="2409191"/>
                <a:ext cx="1730375" cy="651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0" eaLnBrk="1" hangingPunct="1"/>
                <a:r>
                  <a:rPr lang="zh-CN" altLang="en-US" sz="1600" b="1" i="0" u="none" baseline="0" dirty="0" smtClean="0">
                    <a:solidFill>
                      <a:schemeClr val="bg1"/>
                    </a:solidFill>
                    <a:latin typeface="Times New Roman" pitchFamily="18" charset="0"/>
                    <a:cs typeface="Times New Roman" pitchFamily="18" charset="0"/>
                    <a:sym typeface="+mn-lt"/>
                  </a:rPr>
                  <a:t>⑦</a:t>
                </a:r>
                <a:r>
                  <a:rPr lang="en-US" sz="1600" b="1" i="0" u="none" baseline="0" dirty="0" smtClean="0">
                    <a:solidFill>
                      <a:schemeClr val="bg1"/>
                    </a:solidFill>
                    <a:latin typeface="Times New Roman" pitchFamily="18" charset="0"/>
                    <a:cs typeface="Times New Roman" pitchFamily="18" charset="0"/>
                    <a:sym typeface="+mn-lt"/>
                  </a:rPr>
                  <a:t>Financing</a:t>
                </a:r>
                <a:endParaRPr lang="en-US" altLang="zh-CN" sz="1600" b="1" dirty="0">
                  <a:solidFill>
                    <a:schemeClr val="bg1"/>
                  </a:solidFill>
                  <a:latin typeface="Times New Roman" pitchFamily="18" charset="0"/>
                  <a:cs typeface="Times New Roman" pitchFamily="18" charset="0"/>
                  <a:sym typeface="+mn-lt"/>
                </a:endParaRPr>
              </a:p>
            </p:txBody>
          </p:sp>
        </p:grpSp>
        <p:sp>
          <p:nvSpPr>
            <p:cNvPr id="13" name="下弧形箭头 24"/>
            <p:cNvSpPr/>
            <p:nvPr/>
          </p:nvSpPr>
          <p:spPr>
            <a:xfrm>
              <a:off x="1191382" y="4001351"/>
              <a:ext cx="7885943" cy="1956091"/>
            </a:xfrm>
            <a:prstGeom prst="curvedUpArrow">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lnSpc>
                  <a:spcPct val="130000"/>
                </a:lnSpc>
                <a:defRPr/>
              </a:pPr>
              <a:endParaRPr lang="en-US" altLang="en-US" sz="1200" dirty="0">
                <a:solidFill>
                  <a:schemeClr val="tx1"/>
                </a:solidFill>
                <a:latin typeface="Times New Roman" pitchFamily="18" charset="0"/>
                <a:cs typeface="Times New Roman" pitchFamily="18" charset="0"/>
                <a:sym typeface="+mn-lt"/>
              </a:endParaRPr>
            </a:p>
          </p:txBody>
        </p:sp>
        <p:grpSp>
          <p:nvGrpSpPr>
            <p:cNvPr id="14" name="组合 129"/>
            <p:cNvGrpSpPr>
              <a:grpSpLocks/>
            </p:cNvGrpSpPr>
            <p:nvPr/>
          </p:nvGrpSpPr>
          <p:grpSpPr bwMode="auto">
            <a:xfrm>
              <a:off x="3719513" y="5678488"/>
              <a:ext cx="2092325" cy="930275"/>
              <a:chOff x="1223963" y="2300288"/>
              <a:chExt cx="1806575" cy="930275"/>
            </a:xfrm>
          </p:grpSpPr>
          <p:sp>
            <p:nvSpPr>
              <p:cNvPr id="15" name="AutoShape 7"/>
              <p:cNvSpPr>
                <a:spLocks noChangeArrowheads="1"/>
              </p:cNvSpPr>
              <p:nvPr/>
            </p:nvSpPr>
            <p:spPr bwMode="ltGray">
              <a:xfrm>
                <a:off x="1223963" y="2300288"/>
                <a:ext cx="1806575" cy="930275"/>
              </a:xfrm>
              <a:prstGeom prst="roundRect">
                <a:avLst>
                  <a:gd name="adj" fmla="val 16667"/>
                </a:avLst>
              </a:prstGeom>
              <a:solidFill>
                <a:schemeClr val="bg2">
                  <a:lumMod val="50000"/>
                </a:schemeClr>
              </a:solidFill>
              <a:ln w="19050" algn="ctr">
                <a:solidFill>
                  <a:schemeClr val="bg1"/>
                </a:solidFill>
                <a:round/>
                <a:headEnd/>
                <a:tailEnd/>
              </a:ln>
            </p:spPr>
            <p:txBody>
              <a:bodyPr wrap="none" anchor="ctr"/>
              <a:lstStyle/>
              <a:p>
                <a:pPr algn="l" rtl="0" eaLnBrk="1" hangingPunct="1">
                  <a:lnSpc>
                    <a:spcPct val="130000"/>
                  </a:lnSpc>
                </a:pPr>
                <a:endParaRPr lang="en-US" altLang="en-US" sz="1200" dirty="0">
                  <a:latin typeface="Times New Roman" pitchFamily="18" charset="0"/>
                  <a:cs typeface="Times New Roman" pitchFamily="18" charset="0"/>
                  <a:sym typeface="+mn-lt"/>
                </a:endParaRPr>
              </a:p>
            </p:txBody>
          </p:sp>
          <p:sp>
            <p:nvSpPr>
              <p:cNvPr id="16" name="Rectangle 9"/>
              <p:cNvSpPr>
                <a:spLocks noChangeArrowheads="1"/>
              </p:cNvSpPr>
              <p:nvPr/>
            </p:nvSpPr>
            <p:spPr bwMode="black">
              <a:xfrm>
                <a:off x="1250950" y="2543174"/>
                <a:ext cx="1730375" cy="452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0" eaLnBrk="1" hangingPunct="1">
                  <a:lnSpc>
                    <a:spcPct val="130000"/>
                  </a:lnSpc>
                </a:pPr>
                <a:r>
                  <a:rPr lang="zh-CN" altLang="en-US" b="1" dirty="0" smtClean="0">
                    <a:solidFill>
                      <a:schemeClr val="bg1"/>
                    </a:solidFill>
                    <a:latin typeface="Times New Roman" pitchFamily="18" charset="0"/>
                    <a:cs typeface="Times New Roman" pitchFamily="18" charset="0"/>
                    <a:sym typeface="+mn-lt"/>
                  </a:rPr>
                  <a:t>⑥ </a:t>
                </a:r>
                <a:r>
                  <a:rPr lang="en-US" b="1" i="0" u="none" baseline="0" dirty="0" smtClean="0">
                    <a:solidFill>
                      <a:schemeClr val="bg1"/>
                    </a:solidFill>
                    <a:latin typeface="Times New Roman" pitchFamily="18" charset="0"/>
                    <a:cs typeface="Times New Roman" pitchFamily="18" charset="0"/>
                    <a:sym typeface="+mn-lt"/>
                  </a:rPr>
                  <a:t>Risk </a:t>
                </a:r>
                <a:r>
                  <a:rPr lang="en-US" b="1" i="0" u="none" baseline="0" dirty="0">
                    <a:solidFill>
                      <a:schemeClr val="bg1"/>
                    </a:solidFill>
                    <a:latin typeface="Times New Roman" pitchFamily="18" charset="0"/>
                    <a:cs typeface="Times New Roman" pitchFamily="18" charset="0"/>
                    <a:sym typeface="+mn-lt"/>
                  </a:rPr>
                  <a:t>control</a:t>
                </a:r>
                <a:endParaRPr lang="en-US" altLang="zh-CN" b="1" dirty="0">
                  <a:solidFill>
                    <a:schemeClr val="bg1"/>
                  </a:solidFill>
                  <a:latin typeface="Times New Roman" pitchFamily="18" charset="0"/>
                  <a:cs typeface="Times New Roman" pitchFamily="18" charset="0"/>
                  <a:sym typeface="+mn-lt"/>
                </a:endParaRPr>
              </a:p>
            </p:txBody>
          </p:sp>
        </p:grpSp>
      </p:grpSp>
      <p:grpSp>
        <p:nvGrpSpPr>
          <p:cNvPr id="40" name="组合 1"/>
          <p:cNvGrpSpPr>
            <a:grpSpLocks/>
          </p:cNvGrpSpPr>
          <p:nvPr/>
        </p:nvGrpSpPr>
        <p:grpSpPr bwMode="auto">
          <a:xfrm>
            <a:off x="1995176" y="1378998"/>
            <a:ext cx="1979612" cy="452438"/>
            <a:chOff x="163513" y="825500"/>
            <a:chExt cx="1979595" cy="452438"/>
          </a:xfrm>
        </p:grpSpPr>
        <p:sp>
          <p:nvSpPr>
            <p:cNvPr id="41" name="矩形 40"/>
            <p:cNvSpPr/>
            <p:nvPr/>
          </p:nvSpPr>
          <p:spPr>
            <a:xfrm>
              <a:off x="163513" y="825500"/>
              <a:ext cx="1744647" cy="452438"/>
            </a:xfrm>
            <a:prstGeom prst="rect">
              <a:avLst/>
            </a:prstGeom>
            <a:solidFill>
              <a:schemeClr val="bg1">
                <a:lumMod val="50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lnSpc>
                  <a:spcPct val="130000"/>
                </a:lnSpc>
                <a:defRPr/>
              </a:pPr>
              <a:endParaRPr lang="en-US" altLang="en-US" dirty="0">
                <a:solidFill>
                  <a:schemeClr val="tx1"/>
                </a:solidFill>
                <a:latin typeface="Times New Roman" pitchFamily="18" charset="0"/>
                <a:cs typeface="Times New Roman" pitchFamily="18" charset="0"/>
                <a:sym typeface="+mn-lt"/>
              </a:endParaRPr>
            </a:p>
          </p:txBody>
        </p:sp>
        <p:sp>
          <p:nvSpPr>
            <p:cNvPr id="42" name="TextBox 20"/>
            <p:cNvSpPr txBox="1">
              <a:spLocks noChangeArrowheads="1"/>
            </p:cNvSpPr>
            <p:nvPr/>
          </p:nvSpPr>
          <p:spPr bwMode="auto">
            <a:xfrm>
              <a:off x="163513" y="825500"/>
              <a:ext cx="1979595" cy="380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eaLnBrk="1" hangingPunct="1">
                <a:lnSpc>
                  <a:spcPct val="130000"/>
                </a:lnSpc>
              </a:pPr>
              <a:r>
                <a:rPr lang="en-US" sz="1600" b="1" i="0" u="none" baseline="0" dirty="0">
                  <a:solidFill>
                    <a:schemeClr val="bg1"/>
                  </a:solidFill>
                  <a:latin typeface="Times New Roman" pitchFamily="18" charset="0"/>
                  <a:ea typeface="+mn-ea"/>
                  <a:cs typeface="Times New Roman" pitchFamily="18" charset="0"/>
                  <a:sym typeface="+mn-lt"/>
                </a:rPr>
                <a:t>I. Process</a:t>
              </a:r>
              <a:endParaRPr lang="en-US" altLang="zh-CN" sz="1600" b="1" dirty="0">
                <a:solidFill>
                  <a:schemeClr val="bg1"/>
                </a:solidFill>
                <a:latin typeface="Times New Roman" pitchFamily="18" charset="0"/>
                <a:ea typeface="+mn-ea"/>
                <a:cs typeface="Times New Roman" pitchFamily="18" charset="0"/>
                <a:sym typeface="+mn-lt"/>
              </a:endParaRPr>
            </a:p>
          </p:txBody>
        </p:sp>
      </p:grpSp>
      <p:sp>
        <p:nvSpPr>
          <p:cNvPr id="44" name="TextBox 43"/>
          <p:cNvSpPr txBox="1"/>
          <p:nvPr/>
        </p:nvSpPr>
        <p:spPr>
          <a:xfrm>
            <a:off x="1877148" y="470846"/>
            <a:ext cx="3949493"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Overall Planning</a:t>
            </a:r>
          </a:p>
        </p:txBody>
      </p:sp>
    </p:spTree>
    <p:extLst>
      <p:ext uri="{BB962C8B-B14F-4D97-AF65-F5344CB8AC3E}">
        <p14:creationId xmlns="" xmlns:p14="http://schemas.microsoft.com/office/powerpoint/2010/main" val="206458291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0" y="1166746"/>
          <a:ext cx="1691680" cy="3999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ysClr val="windowText" lastClr="000000"/>
                          </a:solidFill>
                          <a:latin typeface="Times New Roman" pitchFamily="18" charset="0"/>
                          <a:ea typeface="+mn-ea"/>
                          <a:cs typeface="Times New Roman" pitchFamily="18" charset="0"/>
                          <a:sym typeface="+mn-lt"/>
                        </a:rPr>
                        <a:t>Futures/non-futures docking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Feasibility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Business planning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Market participants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algn="ctr" rtl="0">
                        <a:lnSpc>
                          <a:spcPct val="130000"/>
                        </a:lnSpc>
                        <a:spcBef>
                          <a:spcPts val="0"/>
                        </a:spcBef>
                        <a:spcAft>
                          <a:spcPts val="0"/>
                        </a:spcAft>
                      </a:pPr>
                      <a:r>
                        <a:rPr lang="en-US" sz="1800" b="1" i="0" u="none" baseline="0" dirty="0">
                          <a:solidFill>
                            <a:schemeClr val="bg1"/>
                          </a:solidFill>
                          <a:latin typeface="Times New Roman" pitchFamily="18" charset="0"/>
                          <a:ea typeface="+mn-ea"/>
                          <a:cs typeface="Times New Roman" pitchFamily="18" charset="0"/>
                          <a:sym typeface="+mn-lt"/>
                        </a:rPr>
                        <a:t>Process interface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94441181"/>
                  </a:ext>
                </a:extLst>
              </a:tr>
            </a:tbl>
          </a:graphicData>
        </a:graphic>
      </p:graphicFrame>
      <p:sp>
        <p:nvSpPr>
          <p:cNvPr id="3" name="等腰三角形 2"/>
          <p:cNvSpPr/>
          <p:nvPr/>
        </p:nvSpPr>
        <p:spPr>
          <a:xfrm rot="16200000">
            <a:off x="1555284" y="470674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pic>
        <p:nvPicPr>
          <p:cNvPr id="7" name="Picture 9" descr="E:\仓单业务座谈会\捕获1.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32739" y="1298036"/>
            <a:ext cx="10417695" cy="55102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矩形 1"/>
          <p:cNvSpPr/>
          <p:nvPr/>
        </p:nvSpPr>
        <p:spPr>
          <a:xfrm>
            <a:off x="12022931" y="5920288"/>
            <a:ext cx="169069" cy="609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dirty="0">
              <a:latin typeface="Times New Roman" pitchFamily="18" charset="0"/>
              <a:cs typeface="Times New Roman" pitchFamily="18" charset="0"/>
            </a:endParaRPr>
          </a:p>
        </p:txBody>
      </p:sp>
      <p:sp>
        <p:nvSpPr>
          <p:cNvPr id="4" name="矩形 3"/>
          <p:cNvSpPr/>
          <p:nvPr/>
        </p:nvSpPr>
        <p:spPr>
          <a:xfrm>
            <a:off x="2535811" y="1298036"/>
            <a:ext cx="2309566" cy="313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200" b="1" i="0" u="none" baseline="0" dirty="0">
                <a:solidFill>
                  <a:schemeClr val="tx1"/>
                </a:solidFill>
                <a:latin typeface="Times New Roman" pitchFamily="18" charset="0"/>
                <a:cs typeface="Times New Roman" pitchFamily="18" charset="0"/>
              </a:rPr>
              <a:t>Shanghai Commodities Trading Platform</a:t>
            </a:r>
            <a:endParaRPr lang="en-US" altLang="en-US" sz="1200" b="1" dirty="0">
              <a:solidFill>
                <a:schemeClr val="tx1"/>
              </a:solidFill>
              <a:latin typeface="Times New Roman" pitchFamily="18" charset="0"/>
              <a:cs typeface="Times New Roman" pitchFamily="18" charset="0"/>
            </a:endParaRPr>
          </a:p>
        </p:txBody>
      </p:sp>
      <p:sp>
        <p:nvSpPr>
          <p:cNvPr id="9" name="TextBox 8"/>
          <p:cNvSpPr txBox="1"/>
          <p:nvPr/>
        </p:nvSpPr>
        <p:spPr>
          <a:xfrm>
            <a:off x="1877148" y="470846"/>
            <a:ext cx="3949493"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Overall Planning</a:t>
            </a:r>
          </a:p>
        </p:txBody>
      </p:sp>
    </p:spTree>
    <p:extLst>
      <p:ext uri="{BB962C8B-B14F-4D97-AF65-F5344CB8AC3E}">
        <p14:creationId xmlns="" xmlns:p14="http://schemas.microsoft.com/office/powerpoint/2010/main" val="370373900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3721100" cy="68580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r>
              <a:rPr lang="en-US" sz="3200" b="0" i="0" u="none" baseline="0" dirty="0">
                <a:latin typeface="Times New Roman" pitchFamily="18" charset="0"/>
                <a:cs typeface="Times New Roman" pitchFamily="18" charset="0"/>
                <a:sym typeface="+mn-lt"/>
              </a:rPr>
              <a:t>          </a:t>
            </a:r>
            <a:endParaRPr lang="en-US" altLang="en-US" sz="2400" dirty="0">
              <a:latin typeface="Times New Roman" pitchFamily="18" charset="0"/>
              <a:cs typeface="Times New Roman" pitchFamily="18" charset="0"/>
              <a:sym typeface="+mn-lt"/>
            </a:endParaRPr>
          </a:p>
        </p:txBody>
      </p:sp>
      <p:sp>
        <p:nvSpPr>
          <p:cNvPr id="35" name="矩形 34"/>
          <p:cNvSpPr/>
          <p:nvPr/>
        </p:nvSpPr>
        <p:spPr>
          <a:xfrm>
            <a:off x="382342" y="1308116"/>
            <a:ext cx="3193503" cy="1412694"/>
          </a:xfrm>
          <a:prstGeom prst="rect">
            <a:avLst/>
          </a:prstGeom>
        </p:spPr>
        <p:txBody>
          <a:bodyPr wrap="none">
            <a:spAutoFit/>
          </a:bodyPr>
          <a:lstStyle/>
          <a:p>
            <a:pPr algn="ctr" rtl="0">
              <a:lnSpc>
                <a:spcPct val="130000"/>
              </a:lnSpc>
            </a:pPr>
            <a:r>
              <a:rPr lang="en-US" sz="6600" b="0" i="0" u="none" baseline="0" dirty="0">
                <a:solidFill>
                  <a:schemeClr val="bg1"/>
                </a:solidFill>
                <a:latin typeface="Times New Roman" pitchFamily="18" charset="0"/>
                <a:cs typeface="Times New Roman" pitchFamily="18" charset="0"/>
                <a:sym typeface="+mn-lt"/>
              </a:rPr>
              <a:t>Contents</a:t>
            </a:r>
          </a:p>
        </p:txBody>
      </p:sp>
      <p:grpSp>
        <p:nvGrpSpPr>
          <p:cNvPr id="3" name="组合 14"/>
          <p:cNvGrpSpPr/>
          <p:nvPr/>
        </p:nvGrpSpPr>
        <p:grpSpPr>
          <a:xfrm>
            <a:off x="5032057" y="339116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0062AC"/>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atin typeface="Times New Roman" pitchFamily="18" charset="0"/>
                <a:cs typeface="Times New Roman" pitchFamily="18" charset="0"/>
                <a:sym typeface="+mn-lt"/>
              </a:endParaRPr>
            </a:p>
          </p:txBody>
        </p:sp>
        <p:sp>
          <p:nvSpPr>
            <p:cNvPr id="17" name="椭圆 16"/>
            <p:cNvSpPr/>
            <p:nvPr/>
          </p:nvSpPr>
          <p:spPr>
            <a:xfrm>
              <a:off x="6604000" y="2588424"/>
              <a:ext cx="574014" cy="574014"/>
            </a:xfrm>
            <a:prstGeom prst="ellipse">
              <a:avLst/>
            </a:prstGeom>
            <a:solidFill>
              <a:schemeClr val="bg1"/>
            </a:solidFill>
            <a:ln>
              <a:solidFill>
                <a:schemeClr val="bg2">
                  <a:lumMod val="50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atin typeface="Times New Roman" pitchFamily="18" charset="0"/>
                <a:cs typeface="Times New Roman" pitchFamily="18" charset="0"/>
                <a:sym typeface="+mn-lt"/>
              </a:endParaRPr>
            </a:p>
          </p:txBody>
        </p:sp>
      </p:grpSp>
      <p:sp>
        <p:nvSpPr>
          <p:cNvPr id="14" name="圆角矩形 22"/>
          <p:cNvSpPr/>
          <p:nvPr/>
        </p:nvSpPr>
        <p:spPr>
          <a:xfrm>
            <a:off x="6004824" y="1602903"/>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1</a:t>
            </a:r>
            <a:endParaRPr lang="en-US" altLang="en-US" sz="3200" dirty="0">
              <a:latin typeface="Times New Roman" pitchFamily="18" charset="0"/>
              <a:cs typeface="Times New Roman" pitchFamily="18" charset="0"/>
              <a:sym typeface="+mn-lt"/>
            </a:endParaRPr>
          </a:p>
        </p:txBody>
      </p:sp>
      <p:sp>
        <p:nvSpPr>
          <p:cNvPr id="22" name="圆角矩形 23"/>
          <p:cNvSpPr/>
          <p:nvPr/>
        </p:nvSpPr>
        <p:spPr>
          <a:xfrm>
            <a:off x="6004824" y="2518965"/>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2</a:t>
            </a:r>
            <a:endParaRPr lang="en-US" altLang="en-US" sz="3200" dirty="0">
              <a:latin typeface="Times New Roman" pitchFamily="18" charset="0"/>
              <a:cs typeface="Times New Roman" pitchFamily="18" charset="0"/>
              <a:sym typeface="+mn-lt"/>
            </a:endParaRPr>
          </a:p>
        </p:txBody>
      </p:sp>
      <p:sp>
        <p:nvSpPr>
          <p:cNvPr id="23" name="圆角矩形 24"/>
          <p:cNvSpPr/>
          <p:nvPr/>
        </p:nvSpPr>
        <p:spPr>
          <a:xfrm>
            <a:off x="6004824" y="3435916"/>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3</a:t>
            </a:r>
            <a:endParaRPr lang="en-US" altLang="en-US" sz="3200" dirty="0">
              <a:latin typeface="Times New Roman" pitchFamily="18" charset="0"/>
              <a:cs typeface="Times New Roman" pitchFamily="18" charset="0"/>
              <a:sym typeface="+mn-lt"/>
            </a:endParaRPr>
          </a:p>
        </p:txBody>
      </p:sp>
      <p:sp>
        <p:nvSpPr>
          <p:cNvPr id="24" name="圆角矩形 25"/>
          <p:cNvSpPr/>
          <p:nvPr/>
        </p:nvSpPr>
        <p:spPr>
          <a:xfrm>
            <a:off x="6009014" y="4336668"/>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4</a:t>
            </a:r>
            <a:endParaRPr lang="en-US" altLang="en-US" sz="3200" dirty="0">
              <a:latin typeface="Times New Roman" pitchFamily="18" charset="0"/>
              <a:cs typeface="Times New Roman" pitchFamily="18" charset="0"/>
              <a:sym typeface="+mn-lt"/>
            </a:endParaRPr>
          </a:p>
        </p:txBody>
      </p:sp>
      <p:sp>
        <p:nvSpPr>
          <p:cNvPr id="2" name="矩形 1"/>
          <p:cNvSpPr/>
          <p:nvPr/>
        </p:nvSpPr>
        <p:spPr>
          <a:xfrm>
            <a:off x="3733800" y="6580"/>
            <a:ext cx="8218055" cy="12173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n>
                <a:solidFill>
                  <a:schemeClr val="bg1"/>
                </a:solidFill>
              </a:ln>
              <a:latin typeface="Times New Roman" pitchFamily="18" charset="0"/>
              <a:cs typeface="Times New Roman" pitchFamily="18" charset="0"/>
              <a:sym typeface="+mn-lt"/>
            </a:endParaRPr>
          </a:p>
        </p:txBody>
      </p:sp>
      <p:sp>
        <p:nvSpPr>
          <p:cNvPr id="13" name="TextBox 12"/>
          <p:cNvSpPr txBox="1"/>
          <p:nvPr/>
        </p:nvSpPr>
        <p:spPr>
          <a:xfrm>
            <a:off x="6656885" y="1531919"/>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Background Meaning</a:t>
            </a:r>
          </a:p>
        </p:txBody>
      </p:sp>
      <p:sp>
        <p:nvSpPr>
          <p:cNvPr id="18" name="TextBox 17"/>
          <p:cNvSpPr txBox="1"/>
          <p:nvPr/>
        </p:nvSpPr>
        <p:spPr>
          <a:xfrm>
            <a:off x="6661799" y="2480400"/>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Overall Planning</a:t>
            </a:r>
          </a:p>
        </p:txBody>
      </p:sp>
      <p:sp>
        <p:nvSpPr>
          <p:cNvPr id="19" name="TextBox 18"/>
          <p:cNvSpPr txBox="1"/>
          <p:nvPr/>
        </p:nvSpPr>
        <p:spPr>
          <a:xfrm>
            <a:off x="6710920" y="4328883"/>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Implementation Plan</a:t>
            </a:r>
            <a:endParaRPr lang="en-US" altLang="en-US" sz="3200" dirty="0">
              <a:latin typeface="Times New Roman" pitchFamily="18" charset="0"/>
              <a:cs typeface="Times New Roman" pitchFamily="18" charset="0"/>
            </a:endParaRPr>
          </a:p>
        </p:txBody>
      </p:sp>
      <p:sp>
        <p:nvSpPr>
          <p:cNvPr id="20" name="TextBox 19"/>
          <p:cNvSpPr txBox="1"/>
          <p:nvPr/>
        </p:nvSpPr>
        <p:spPr>
          <a:xfrm>
            <a:off x="6686383" y="3360387"/>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8292265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2610361834"/>
              </p:ext>
            </p:extLst>
          </p:nvPr>
        </p:nvGraphicFramePr>
        <p:xfrm>
          <a:off x="0" y="1166746"/>
          <a:ext cx="1691680" cy="5583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1" i="0" u="none" kern="1200" baseline="0" dirty="0">
                          <a:solidFill>
                            <a:schemeClr val="bg1"/>
                          </a:solidFill>
                          <a:latin typeface="Times New Roman" pitchFamily="18" charset="0"/>
                          <a:ea typeface="+mn-ea"/>
                          <a:cs typeface="Times New Roman" pitchFamily="18" charset="0"/>
                          <a:sym typeface="+mn-lt"/>
                        </a:rPr>
                        <a:t>Account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Trading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Clearing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341935510"/>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Risk control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714491088"/>
                  </a:ext>
                </a:extLst>
              </a:tr>
            </a:tbl>
          </a:graphicData>
        </a:graphic>
      </p:graphicFrame>
      <p:sp>
        <p:nvSpPr>
          <p:cNvPr id="6" name="等腰三角形 5"/>
          <p:cNvSpPr/>
          <p:nvPr/>
        </p:nvSpPr>
        <p:spPr>
          <a:xfrm rot="16200000">
            <a:off x="1548821" y="149485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sp>
        <p:nvSpPr>
          <p:cNvPr id="7" name="圆角矩形 4"/>
          <p:cNvSpPr/>
          <p:nvPr/>
        </p:nvSpPr>
        <p:spPr>
          <a:xfrm>
            <a:off x="3164568" y="2459582"/>
            <a:ext cx="2286756" cy="1578992"/>
          </a:xfrm>
          <a:prstGeom prst="roundRect">
            <a:avLst/>
          </a:prstGeom>
          <a:solidFill>
            <a:srgbClr val="0D5FA8"/>
          </a:solidFill>
        </p:spPr>
        <p:style>
          <a:lnRef idx="1">
            <a:schemeClr val="accent1"/>
          </a:lnRef>
          <a:fillRef idx="3">
            <a:schemeClr val="accent1"/>
          </a:fillRef>
          <a:effectRef idx="2">
            <a:schemeClr val="accent1"/>
          </a:effectRef>
          <a:fontRef idx="minor">
            <a:schemeClr val="lt1"/>
          </a:fontRef>
        </p:style>
        <p:txBody>
          <a:bodyPr anchor="ctr"/>
          <a:lstStyle/>
          <a:p>
            <a:pPr algn="ctr" rtl="0">
              <a:lnSpc>
                <a:spcPct val="130000"/>
              </a:lnSpc>
              <a:defRPr/>
            </a:pPr>
            <a:r>
              <a:rPr lang="en-US" sz="2000" b="0" i="0" u="none" baseline="0" dirty="0">
                <a:solidFill>
                  <a:schemeClr val="bg1"/>
                </a:solidFill>
                <a:latin typeface="Times New Roman" pitchFamily="18" charset="0"/>
                <a:cs typeface="Times New Roman" pitchFamily="18" charset="0"/>
                <a:sym typeface="+mn-lt"/>
              </a:rPr>
              <a:t>Standard warrant management</a:t>
            </a:r>
            <a:endParaRPr lang="en-US" altLang="zh-CN" sz="2000" dirty="0">
              <a:solidFill>
                <a:schemeClr val="bg1"/>
              </a:solidFill>
              <a:latin typeface="Times New Roman" pitchFamily="18" charset="0"/>
              <a:cs typeface="Times New Roman" pitchFamily="18" charset="0"/>
              <a:sym typeface="+mn-lt"/>
            </a:endParaRPr>
          </a:p>
          <a:p>
            <a:pPr algn="ctr" rtl="0">
              <a:lnSpc>
                <a:spcPct val="130000"/>
              </a:lnSpc>
              <a:defRPr/>
            </a:pPr>
            <a:r>
              <a:rPr lang="en-US" sz="2000" b="0" i="0" u="none" baseline="0" dirty="0">
                <a:solidFill>
                  <a:schemeClr val="bg1"/>
                </a:solidFill>
                <a:latin typeface="Times New Roman" pitchFamily="18" charset="0"/>
                <a:cs typeface="Times New Roman" pitchFamily="18" charset="0"/>
                <a:sym typeface="+mn-lt"/>
              </a:rPr>
              <a:t>System user</a:t>
            </a:r>
          </a:p>
        </p:txBody>
      </p:sp>
      <p:sp>
        <p:nvSpPr>
          <p:cNvPr id="8" name="圆角矩形 7"/>
          <p:cNvSpPr/>
          <p:nvPr/>
        </p:nvSpPr>
        <p:spPr>
          <a:xfrm>
            <a:off x="8354106" y="2451240"/>
            <a:ext cx="2288494" cy="1577253"/>
          </a:xfrm>
          <a:prstGeom prst="roundRect">
            <a:avLst/>
          </a:prstGeom>
          <a:solidFill>
            <a:srgbClr val="0D5FA8"/>
          </a:solidFill>
        </p:spPr>
        <p:style>
          <a:lnRef idx="1">
            <a:schemeClr val="accent3"/>
          </a:lnRef>
          <a:fillRef idx="3">
            <a:schemeClr val="accent3"/>
          </a:fillRef>
          <a:effectRef idx="2">
            <a:schemeClr val="accent3"/>
          </a:effectRef>
          <a:fontRef idx="minor">
            <a:schemeClr val="lt1"/>
          </a:fontRef>
        </p:style>
        <p:txBody>
          <a:bodyPr anchor="ctr"/>
          <a:lstStyle/>
          <a:p>
            <a:pPr algn="ctr" rtl="0">
              <a:lnSpc>
                <a:spcPct val="130000"/>
              </a:lnSpc>
              <a:defRPr/>
            </a:pPr>
            <a:r>
              <a:rPr lang="en-US" sz="2000" b="0" i="0" u="none" baseline="0" dirty="0">
                <a:solidFill>
                  <a:schemeClr val="bg1"/>
                </a:solidFill>
                <a:latin typeface="Times New Roman" pitchFamily="18" charset="0"/>
                <a:cs typeface="Times New Roman" pitchFamily="18" charset="0"/>
                <a:sym typeface="+mn-lt"/>
              </a:rPr>
              <a:t>Warrant trading platform</a:t>
            </a:r>
            <a:endParaRPr lang="en-US" altLang="zh-CN" sz="2000" dirty="0">
              <a:solidFill>
                <a:schemeClr val="bg1"/>
              </a:solidFill>
              <a:latin typeface="Times New Roman" pitchFamily="18" charset="0"/>
              <a:cs typeface="Times New Roman" pitchFamily="18" charset="0"/>
              <a:sym typeface="+mn-lt"/>
            </a:endParaRPr>
          </a:p>
          <a:p>
            <a:pPr algn="ctr" rtl="0">
              <a:lnSpc>
                <a:spcPct val="130000"/>
              </a:lnSpc>
              <a:defRPr/>
            </a:pPr>
            <a:r>
              <a:rPr lang="en-US" sz="2000" b="0" i="0" u="none" baseline="0" dirty="0">
                <a:solidFill>
                  <a:schemeClr val="bg1"/>
                </a:solidFill>
                <a:latin typeface="Times New Roman" pitchFamily="18" charset="0"/>
                <a:cs typeface="Times New Roman" pitchFamily="18" charset="0"/>
                <a:sym typeface="+mn-lt"/>
              </a:rPr>
              <a:t>Participants</a:t>
            </a:r>
          </a:p>
        </p:txBody>
      </p:sp>
      <p:sp>
        <p:nvSpPr>
          <p:cNvPr id="9" name="右箭头 5"/>
          <p:cNvSpPr/>
          <p:nvPr/>
        </p:nvSpPr>
        <p:spPr>
          <a:xfrm>
            <a:off x="5553755" y="2678339"/>
            <a:ext cx="2782561" cy="1025997"/>
          </a:xfrm>
          <a:prstGeom prst="rightArrow">
            <a:avLst/>
          </a:prstGeom>
          <a:solidFill>
            <a:schemeClr val="bg1">
              <a:lumMod val="65000"/>
            </a:schemeClr>
          </a:solidFill>
          <a:ln>
            <a:noFill/>
          </a:ln>
        </p:spPr>
        <p:style>
          <a:lnRef idx="1">
            <a:schemeClr val="accent6"/>
          </a:lnRef>
          <a:fillRef idx="3">
            <a:schemeClr val="accent6"/>
          </a:fillRef>
          <a:effectRef idx="2">
            <a:schemeClr val="accent6"/>
          </a:effectRef>
          <a:fontRef idx="minor">
            <a:schemeClr val="lt1"/>
          </a:fontRef>
        </p:style>
        <p:txBody>
          <a:bodyPr anchor="ctr"/>
          <a:lstStyle/>
          <a:p>
            <a:pPr algn="ctr" rtl="0">
              <a:lnSpc>
                <a:spcPct val="130000"/>
              </a:lnSpc>
              <a:defRPr/>
            </a:pPr>
            <a:endParaRPr lang="en-US" altLang="en-US" dirty="0">
              <a:latin typeface="Times New Roman" pitchFamily="18" charset="0"/>
              <a:cs typeface="Times New Roman" pitchFamily="18" charset="0"/>
              <a:sym typeface="+mn-lt"/>
            </a:endParaRPr>
          </a:p>
        </p:txBody>
      </p:sp>
      <p:sp>
        <p:nvSpPr>
          <p:cNvPr id="10" name="TextBox 9"/>
          <p:cNvSpPr txBox="1"/>
          <p:nvPr/>
        </p:nvSpPr>
        <p:spPr>
          <a:xfrm>
            <a:off x="5518523" y="3566828"/>
            <a:ext cx="3529941" cy="1172629"/>
          </a:xfrm>
          <a:prstGeom prst="rect">
            <a:avLst/>
          </a:prstGeom>
          <a:noFill/>
        </p:spPr>
        <p:txBody>
          <a:bodyPr wrap="square">
            <a:spAutoFit/>
          </a:bodyPr>
          <a:lstStyle/>
          <a:p>
            <a:pPr algn="l" rtl="0">
              <a:lnSpc>
                <a:spcPct val="130000"/>
              </a:lnSpc>
              <a:defRPr/>
            </a:pPr>
            <a:r>
              <a:rPr lang="en-US" b="0" i="0" u="none" baseline="0" dirty="0">
                <a:latin typeface="Times New Roman" pitchFamily="18" charset="0"/>
                <a:cs typeface="Times New Roman" pitchFamily="18" charset="0"/>
                <a:sym typeface="+mn-lt"/>
              </a:rPr>
              <a:t>Confirmed by the platform</a:t>
            </a:r>
            <a:endParaRPr lang="en-US" altLang="zh-CN" dirty="0">
              <a:latin typeface="Times New Roman" pitchFamily="18" charset="0"/>
              <a:cs typeface="Times New Roman" pitchFamily="18" charset="0"/>
              <a:sym typeface="+mn-lt"/>
            </a:endParaRPr>
          </a:p>
          <a:p>
            <a:pPr algn="l" rtl="0">
              <a:lnSpc>
                <a:spcPct val="130000"/>
              </a:lnSpc>
              <a:defRPr/>
            </a:pPr>
            <a:r>
              <a:rPr lang="en-US" b="0" i="0" u="none" baseline="0" dirty="0">
                <a:latin typeface="Times New Roman" pitchFamily="18" charset="0"/>
                <a:cs typeface="Times New Roman" pitchFamily="18" charset="0"/>
                <a:sym typeface="+mn-lt"/>
              </a:rPr>
              <a:t>Sign entry agreement</a:t>
            </a:r>
            <a:endParaRPr lang="en-US" altLang="zh-CN" dirty="0">
              <a:latin typeface="Times New Roman" pitchFamily="18" charset="0"/>
              <a:cs typeface="Times New Roman" pitchFamily="18" charset="0"/>
              <a:sym typeface="+mn-lt"/>
            </a:endParaRPr>
          </a:p>
          <a:p>
            <a:pPr algn="l" rtl="0">
              <a:lnSpc>
                <a:spcPct val="130000"/>
              </a:lnSpc>
              <a:defRPr/>
            </a:pPr>
            <a:r>
              <a:rPr lang="en-US" b="0" i="0" u="none" baseline="0" dirty="0">
                <a:latin typeface="Times New Roman" pitchFamily="18" charset="0"/>
                <a:cs typeface="Times New Roman" pitchFamily="18" charset="0"/>
                <a:sym typeface="+mn-lt"/>
              </a:rPr>
              <a:t>Submit supplementary materials</a:t>
            </a:r>
          </a:p>
        </p:txBody>
      </p:sp>
      <p:sp>
        <p:nvSpPr>
          <p:cNvPr id="12" name="TextBox 11"/>
          <p:cNvSpPr txBox="1"/>
          <p:nvPr/>
        </p:nvSpPr>
        <p:spPr>
          <a:xfrm>
            <a:off x="1868723" y="453415"/>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127103824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3195107523"/>
              </p:ext>
            </p:extLst>
          </p:nvPr>
        </p:nvGraphicFramePr>
        <p:xfrm>
          <a:off x="0" y="1166746"/>
          <a:ext cx="1691680" cy="5583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Account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1" i="0" u="none" kern="1200" baseline="0" dirty="0">
                          <a:solidFill>
                            <a:schemeClr val="bg1"/>
                          </a:solidFill>
                          <a:latin typeface="Times New Roman" pitchFamily="18" charset="0"/>
                          <a:ea typeface="+mn-ea"/>
                          <a:cs typeface="Times New Roman" pitchFamily="18" charset="0"/>
                          <a:sym typeface="+mn-lt"/>
                        </a:rPr>
                        <a:t>Trading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Clearing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0" i="0" u="none" baseline="0" dirty="0">
                          <a:solidFill>
                            <a:schemeClr val="tx1"/>
                          </a:solidFill>
                          <a:latin typeface="Times New Roman" pitchFamily="18" charset="0"/>
                          <a:ea typeface="+mn-ea"/>
                          <a:cs typeface="Times New Roman" pitchFamily="18" charset="0"/>
                          <a:sym typeface="+mn-lt"/>
                        </a:rPr>
                        <a:t>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555893097"/>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Risk control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714491088"/>
                  </a:ext>
                </a:extLst>
              </a:tr>
            </a:tbl>
          </a:graphicData>
        </a:graphic>
      </p:graphicFrame>
      <p:sp>
        <p:nvSpPr>
          <p:cNvPr id="6" name="等腰三角形 5"/>
          <p:cNvSpPr/>
          <p:nvPr/>
        </p:nvSpPr>
        <p:spPr>
          <a:xfrm rot="16200000">
            <a:off x="1547664" y="231019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graphicFrame>
        <p:nvGraphicFramePr>
          <p:cNvPr id="8" name="图示 7"/>
          <p:cNvGraphicFramePr/>
          <p:nvPr>
            <p:extLst>
              <p:ext uri="{D42A27DB-BD31-4B8C-83A1-F6EECF244321}">
                <p14:modId xmlns="" xmlns:p14="http://schemas.microsoft.com/office/powerpoint/2010/main" val="687294183"/>
              </p:ext>
            </p:extLst>
          </p:nvPr>
        </p:nvGraphicFramePr>
        <p:xfrm>
          <a:off x="2323857" y="1831436"/>
          <a:ext cx="8111913"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组合 1"/>
          <p:cNvGrpSpPr>
            <a:grpSpLocks/>
          </p:cNvGrpSpPr>
          <p:nvPr/>
        </p:nvGrpSpPr>
        <p:grpSpPr bwMode="auto">
          <a:xfrm>
            <a:off x="1995176" y="1378998"/>
            <a:ext cx="1979612" cy="452438"/>
            <a:chOff x="163513" y="825500"/>
            <a:chExt cx="1979595" cy="452438"/>
          </a:xfrm>
        </p:grpSpPr>
        <p:sp>
          <p:nvSpPr>
            <p:cNvPr id="9" name="矩形 8"/>
            <p:cNvSpPr/>
            <p:nvPr/>
          </p:nvSpPr>
          <p:spPr>
            <a:xfrm>
              <a:off x="163513" y="825500"/>
              <a:ext cx="1744647" cy="452438"/>
            </a:xfrm>
            <a:prstGeom prst="rect">
              <a:avLst/>
            </a:prstGeom>
            <a:solidFill>
              <a:schemeClr val="bg1">
                <a:lumMod val="50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lnSpc>
                  <a:spcPct val="130000"/>
                </a:lnSpc>
                <a:defRPr/>
              </a:pPr>
              <a:endParaRPr lang="en-US" altLang="en-US" dirty="0">
                <a:latin typeface="Times New Roman" pitchFamily="18" charset="0"/>
                <a:cs typeface="Times New Roman" pitchFamily="18" charset="0"/>
                <a:sym typeface="+mn-lt"/>
              </a:endParaRPr>
            </a:p>
          </p:txBody>
        </p:sp>
        <p:sp>
          <p:nvSpPr>
            <p:cNvPr id="10" name="TextBox 20"/>
            <p:cNvSpPr txBox="1">
              <a:spLocks noChangeArrowheads="1"/>
            </p:cNvSpPr>
            <p:nvPr/>
          </p:nvSpPr>
          <p:spPr bwMode="auto">
            <a:xfrm>
              <a:off x="163513" y="825500"/>
              <a:ext cx="1979595" cy="416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eaLnBrk="1" hangingPunct="1">
                <a:lnSpc>
                  <a:spcPct val="130000"/>
                </a:lnSpc>
              </a:pPr>
              <a:r>
                <a:rPr lang="en-US" b="1" i="0" u="none" baseline="0" dirty="0">
                  <a:solidFill>
                    <a:schemeClr val="bg1"/>
                  </a:solidFill>
                  <a:latin typeface="Times New Roman" pitchFamily="18" charset="0"/>
                  <a:ea typeface="+mn-ea"/>
                  <a:cs typeface="Times New Roman" pitchFamily="18" charset="0"/>
                  <a:sym typeface="+mn-lt"/>
                </a:rPr>
                <a:t>I. Trading mode </a:t>
              </a:r>
              <a:endParaRPr lang="en-US" altLang="zh-CN" b="1" dirty="0">
                <a:solidFill>
                  <a:schemeClr val="bg1"/>
                </a:solidFill>
                <a:latin typeface="Times New Roman" pitchFamily="18" charset="0"/>
                <a:ea typeface="+mn-ea"/>
                <a:cs typeface="Times New Roman" pitchFamily="18" charset="0"/>
                <a:sym typeface="+mn-lt"/>
              </a:endParaRPr>
            </a:p>
          </p:txBody>
        </p:sp>
      </p:grpSp>
      <p:sp>
        <p:nvSpPr>
          <p:cNvPr id="12" name="TextBox 11"/>
          <p:cNvSpPr txBox="1"/>
          <p:nvPr/>
        </p:nvSpPr>
        <p:spPr>
          <a:xfrm>
            <a:off x="1868723" y="453415"/>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202706637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0" y="1166746"/>
          <a:ext cx="1691680" cy="5583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Account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1" i="0" u="none" kern="1200" baseline="0" dirty="0">
                          <a:solidFill>
                            <a:schemeClr val="bg1"/>
                          </a:solidFill>
                          <a:latin typeface="Times New Roman" pitchFamily="18" charset="0"/>
                          <a:ea typeface="+mn-ea"/>
                          <a:cs typeface="Times New Roman" pitchFamily="18" charset="0"/>
                          <a:sym typeface="+mn-lt"/>
                        </a:rPr>
                        <a:t>Trading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Clearing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0" i="0" u="none" baseline="0" dirty="0">
                          <a:solidFill>
                            <a:schemeClr val="tx1"/>
                          </a:solidFill>
                          <a:latin typeface="Times New Roman" pitchFamily="18" charset="0"/>
                          <a:ea typeface="+mn-ea"/>
                          <a:cs typeface="Times New Roman" pitchFamily="18" charset="0"/>
                          <a:sym typeface="+mn-lt"/>
                        </a:rPr>
                        <a:t>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555893097"/>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Risk control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714491088"/>
                  </a:ext>
                </a:extLst>
              </a:tr>
            </a:tbl>
          </a:graphicData>
        </a:graphic>
      </p:graphicFrame>
      <p:sp>
        <p:nvSpPr>
          <p:cNvPr id="6" name="等腰三角形 5"/>
          <p:cNvSpPr/>
          <p:nvPr/>
        </p:nvSpPr>
        <p:spPr>
          <a:xfrm rot="16200000">
            <a:off x="1547664" y="231019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sp>
        <p:nvSpPr>
          <p:cNvPr id="7" name="矩形 6"/>
          <p:cNvSpPr/>
          <p:nvPr/>
        </p:nvSpPr>
        <p:spPr>
          <a:xfrm>
            <a:off x="1995176" y="2005966"/>
            <a:ext cx="9074151" cy="4053482"/>
          </a:xfrm>
          <a:prstGeom prst="rect">
            <a:avLst/>
          </a:prstGeom>
          <a:solidFill>
            <a:srgbClr val="F2D39A"/>
          </a:solidFill>
        </p:spPr>
        <p:txBody>
          <a:bodyPr wrap="square">
            <a:spAutoFit/>
          </a:bodyPr>
          <a:lstStyle/>
          <a:p>
            <a:pPr marL="285750" indent="-285750" algn="just" rtl="0" eaLnBrk="1" fontAlgn="auto" hangingPunct="1">
              <a:lnSpc>
                <a:spcPct val="130000"/>
              </a:lnSpc>
              <a:buFont typeface="Wingdings" panose="05000000000000000000" pitchFamily="2" charset="2"/>
              <a:buChar char="ü"/>
              <a:defRPr/>
            </a:pPr>
            <a:r>
              <a:rPr lang="en-US" sz="2000" b="0" i="0" u="none" baseline="0" dirty="0">
                <a:latin typeface="Times New Roman" pitchFamily="18" charset="0"/>
                <a:cs typeface="Times New Roman" pitchFamily="18" charset="0"/>
                <a:sym typeface="+mn-lt"/>
              </a:rPr>
              <a:t>In order to improve the market immediacy and liquidity, the market maker mechanism is introduced to the warrant swap on the trading platform. </a:t>
            </a:r>
            <a:endParaRPr lang="en-US" altLang="zh-CN" sz="2000" dirty="0">
              <a:latin typeface="Times New Roman" pitchFamily="18" charset="0"/>
              <a:cs typeface="Times New Roman" pitchFamily="18" charset="0"/>
              <a:sym typeface="+mn-lt"/>
            </a:endParaRPr>
          </a:p>
          <a:p>
            <a:pPr marL="285750" indent="-285750" algn="just">
              <a:lnSpc>
                <a:spcPct val="130000"/>
              </a:lnSpc>
              <a:buFont typeface="Wingdings" panose="05000000000000000000" pitchFamily="2" charset="2"/>
              <a:buChar char="ü"/>
              <a:defRPr/>
            </a:pPr>
            <a:r>
              <a:rPr lang="en-US" sz="2000" b="0" i="0" u="none" baseline="0" dirty="0">
                <a:latin typeface="Times New Roman" pitchFamily="18" charset="0"/>
                <a:cs typeface="Times New Roman" pitchFamily="18" charset="0"/>
                <a:sym typeface="+mn-lt"/>
              </a:rPr>
              <a:t>Futures risk management subsidiary, trade and warehousing company, production enterprise, investing bank and other </a:t>
            </a:r>
            <a:r>
              <a:rPr lang="en-US" sz="2000" b="0" i="0" u="none" baseline="0" dirty="0" smtClean="0">
                <a:latin typeface="Times New Roman" pitchFamily="18" charset="0"/>
                <a:cs typeface="Times New Roman" pitchFamily="18" charset="0"/>
                <a:sym typeface="+mn-lt"/>
              </a:rPr>
              <a:t>financ</a:t>
            </a:r>
            <a:r>
              <a:rPr lang="en-US" altLang="zh-CN" sz="2000" dirty="0" smtClean="0">
                <a:latin typeface="Times New Roman" pitchFamily="18" charset="0"/>
                <a:cs typeface="Times New Roman" pitchFamily="18" charset="0"/>
                <a:sym typeface="+mn-lt"/>
              </a:rPr>
              <a:t>i</a:t>
            </a:r>
            <a:r>
              <a:rPr lang="en-US" sz="2000" b="0" i="0" u="none" baseline="0" dirty="0" smtClean="0">
                <a:latin typeface="Times New Roman" pitchFamily="18" charset="0"/>
                <a:cs typeface="Times New Roman" pitchFamily="18" charset="0"/>
                <a:sym typeface="+mn-lt"/>
              </a:rPr>
              <a:t>al </a:t>
            </a:r>
            <a:r>
              <a:rPr lang="en-US" sz="2000" b="0" i="0" u="none" baseline="0" dirty="0">
                <a:latin typeface="Times New Roman" pitchFamily="18" charset="0"/>
                <a:cs typeface="Times New Roman" pitchFamily="18" charset="0"/>
                <a:sym typeface="+mn-lt"/>
              </a:rPr>
              <a:t>institutions which have professional qualification, capital strength and good reputation are selected as the market makers.</a:t>
            </a:r>
            <a:endParaRPr lang="en-US" altLang="zh-CN" sz="2000" dirty="0">
              <a:latin typeface="Times New Roman" pitchFamily="18" charset="0"/>
              <a:cs typeface="Times New Roman" pitchFamily="18" charset="0"/>
              <a:sym typeface="+mn-lt"/>
            </a:endParaRPr>
          </a:p>
          <a:p>
            <a:pPr marL="285750" indent="-285750" algn="just" rtl="0" eaLnBrk="1" fontAlgn="auto" hangingPunct="1">
              <a:lnSpc>
                <a:spcPct val="130000"/>
              </a:lnSpc>
              <a:buFont typeface="Wingdings" panose="05000000000000000000" pitchFamily="2" charset="2"/>
              <a:buChar char="ü"/>
              <a:defRPr/>
            </a:pPr>
            <a:r>
              <a:rPr lang="en-US" sz="2000" b="0" i="0" u="none" baseline="0" dirty="0">
                <a:latin typeface="Times New Roman" pitchFamily="18" charset="0"/>
                <a:cs typeface="Times New Roman" pitchFamily="18" charset="0"/>
                <a:sym typeface="+mn-lt"/>
              </a:rPr>
              <a:t>Rights and obligations are clearly provided for the market maker.</a:t>
            </a:r>
            <a:endParaRPr lang="en-US" altLang="zh-CN" sz="2000" dirty="0">
              <a:latin typeface="Times New Roman" pitchFamily="18" charset="0"/>
              <a:cs typeface="Times New Roman" pitchFamily="18" charset="0"/>
              <a:sym typeface="+mn-lt"/>
            </a:endParaRPr>
          </a:p>
          <a:p>
            <a:pPr marL="285750" indent="-285750" algn="just" rtl="0" eaLnBrk="1" fontAlgn="auto" hangingPunct="1">
              <a:lnSpc>
                <a:spcPct val="130000"/>
              </a:lnSpc>
              <a:buFont typeface="Wingdings" panose="05000000000000000000" pitchFamily="2" charset="2"/>
              <a:buChar char="ü"/>
              <a:defRPr/>
            </a:pPr>
            <a:r>
              <a:rPr lang="en-US" sz="2000" b="0" i="0" u="none" baseline="0" dirty="0">
                <a:latin typeface="Times New Roman" pitchFamily="18" charset="0"/>
                <a:cs typeface="Times New Roman" pitchFamily="18" charset="0"/>
                <a:sym typeface="+mn-lt"/>
              </a:rPr>
              <a:t>A preferential policy is provided through negotiation between the trading platform and market maker.</a:t>
            </a:r>
            <a:endParaRPr lang="en-US" altLang="zh-CN" sz="2000" dirty="0">
              <a:latin typeface="Times New Roman" pitchFamily="18" charset="0"/>
              <a:cs typeface="Times New Roman" pitchFamily="18" charset="0"/>
              <a:sym typeface="+mn-lt"/>
            </a:endParaRPr>
          </a:p>
          <a:p>
            <a:pPr marL="285750" indent="-285750" algn="just" rtl="0" eaLnBrk="1" fontAlgn="auto" hangingPunct="1">
              <a:lnSpc>
                <a:spcPct val="130000"/>
              </a:lnSpc>
              <a:buFont typeface="Wingdings" panose="05000000000000000000" pitchFamily="2" charset="2"/>
              <a:buChar char="ü"/>
              <a:defRPr/>
            </a:pPr>
            <a:r>
              <a:rPr lang="en-US" sz="2000" b="0" i="0" u="none" baseline="0" dirty="0">
                <a:latin typeface="Times New Roman" pitchFamily="18" charset="0"/>
                <a:cs typeface="Times New Roman" pitchFamily="18" charset="0"/>
                <a:sym typeface="+mn-lt"/>
              </a:rPr>
              <a:t>The market maker shall be subject to assessment system; and the preferential policy will be adjusted for those who are inconsistent with the assessment criteria.</a:t>
            </a:r>
          </a:p>
        </p:txBody>
      </p:sp>
      <p:grpSp>
        <p:nvGrpSpPr>
          <p:cNvPr id="8" name="组合 1"/>
          <p:cNvGrpSpPr>
            <a:grpSpLocks/>
          </p:cNvGrpSpPr>
          <p:nvPr/>
        </p:nvGrpSpPr>
        <p:grpSpPr bwMode="auto">
          <a:xfrm>
            <a:off x="1995175" y="1378998"/>
            <a:ext cx="2426699" cy="452438"/>
            <a:chOff x="163513" y="825500"/>
            <a:chExt cx="1979595" cy="452438"/>
          </a:xfrm>
        </p:grpSpPr>
        <p:sp>
          <p:nvSpPr>
            <p:cNvPr id="9" name="矩形 8"/>
            <p:cNvSpPr/>
            <p:nvPr/>
          </p:nvSpPr>
          <p:spPr>
            <a:xfrm>
              <a:off x="163513" y="825500"/>
              <a:ext cx="1744647" cy="452438"/>
            </a:xfrm>
            <a:prstGeom prst="rect">
              <a:avLst/>
            </a:prstGeom>
            <a:solidFill>
              <a:schemeClr val="bg1">
                <a:lumMod val="50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lnSpc>
                  <a:spcPct val="130000"/>
                </a:lnSpc>
                <a:defRPr/>
              </a:pPr>
              <a:endParaRPr lang="en-US" altLang="en-US" dirty="0">
                <a:solidFill>
                  <a:schemeClr val="bg1"/>
                </a:solidFill>
                <a:latin typeface="Times New Roman" pitchFamily="18" charset="0"/>
                <a:cs typeface="Times New Roman" pitchFamily="18" charset="0"/>
                <a:sym typeface="+mn-lt"/>
              </a:endParaRPr>
            </a:p>
          </p:txBody>
        </p:sp>
        <p:sp>
          <p:nvSpPr>
            <p:cNvPr id="10" name="TextBox 20"/>
            <p:cNvSpPr txBox="1">
              <a:spLocks noChangeArrowheads="1"/>
            </p:cNvSpPr>
            <p:nvPr/>
          </p:nvSpPr>
          <p:spPr bwMode="auto">
            <a:xfrm>
              <a:off x="163513" y="825500"/>
              <a:ext cx="1979595" cy="4169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eaLnBrk="1" hangingPunct="1">
                <a:lnSpc>
                  <a:spcPct val="130000"/>
                </a:lnSpc>
              </a:pPr>
              <a:r>
                <a:rPr lang="en-US" b="1" i="0" u="none" baseline="0" dirty="0">
                  <a:solidFill>
                    <a:schemeClr val="bg1"/>
                  </a:solidFill>
                  <a:latin typeface="Times New Roman" pitchFamily="18" charset="0"/>
                  <a:ea typeface="+mn-ea"/>
                  <a:cs typeface="Times New Roman" pitchFamily="18" charset="0"/>
                  <a:sym typeface="+mn-lt"/>
                </a:rPr>
                <a:t>II. Market maker</a:t>
              </a:r>
              <a:endParaRPr lang="en-US" altLang="zh-CN" b="1" dirty="0">
                <a:solidFill>
                  <a:schemeClr val="bg1"/>
                </a:solidFill>
                <a:latin typeface="Times New Roman" pitchFamily="18" charset="0"/>
                <a:ea typeface="+mn-ea"/>
                <a:cs typeface="Times New Roman" pitchFamily="18" charset="0"/>
                <a:sym typeface="+mn-lt"/>
              </a:endParaRPr>
            </a:p>
          </p:txBody>
        </p:sp>
      </p:grpSp>
      <p:sp>
        <p:nvSpPr>
          <p:cNvPr id="12" name="TextBox 11"/>
          <p:cNvSpPr txBox="1"/>
          <p:nvPr/>
        </p:nvSpPr>
        <p:spPr>
          <a:xfrm>
            <a:off x="1868723" y="453415"/>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412683933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0" y="1166746"/>
          <a:ext cx="1691680" cy="5583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Account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1" i="0" u="none" kern="1200" baseline="0" dirty="0">
                          <a:solidFill>
                            <a:schemeClr val="bg1"/>
                          </a:solidFill>
                          <a:latin typeface="Times New Roman" pitchFamily="18" charset="0"/>
                          <a:ea typeface="+mn-ea"/>
                          <a:cs typeface="Times New Roman" pitchFamily="18" charset="0"/>
                          <a:sym typeface="+mn-lt"/>
                        </a:rPr>
                        <a:t>Trading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Clearing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0" i="0" u="none" baseline="0" dirty="0">
                          <a:solidFill>
                            <a:schemeClr val="tx1"/>
                          </a:solidFill>
                          <a:latin typeface="Times New Roman" pitchFamily="18" charset="0"/>
                          <a:ea typeface="+mn-ea"/>
                          <a:cs typeface="Times New Roman" pitchFamily="18" charset="0"/>
                          <a:sym typeface="+mn-lt"/>
                        </a:rPr>
                        <a:t>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555893097"/>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Risk control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714491088"/>
                  </a:ext>
                </a:extLst>
              </a:tr>
            </a:tbl>
          </a:graphicData>
        </a:graphic>
      </p:graphicFrame>
      <p:sp>
        <p:nvSpPr>
          <p:cNvPr id="6" name="等腰三角形 5"/>
          <p:cNvSpPr/>
          <p:nvPr/>
        </p:nvSpPr>
        <p:spPr>
          <a:xfrm rot="16200000">
            <a:off x="1547664" y="231019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graphicFrame>
        <p:nvGraphicFramePr>
          <p:cNvPr id="7" name="Diagram 3"/>
          <p:cNvGraphicFramePr/>
          <p:nvPr>
            <p:extLst>
              <p:ext uri="{D42A27DB-BD31-4B8C-83A1-F6EECF244321}">
                <p14:modId xmlns="" xmlns:p14="http://schemas.microsoft.com/office/powerpoint/2010/main" val="567767608"/>
              </p:ext>
            </p:extLst>
          </p:nvPr>
        </p:nvGraphicFramePr>
        <p:xfrm>
          <a:off x="1876360" y="1590423"/>
          <a:ext cx="9309518" cy="3599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椭圆 8"/>
          <p:cNvSpPr/>
          <p:nvPr/>
        </p:nvSpPr>
        <p:spPr>
          <a:xfrm>
            <a:off x="6573642" y="2693079"/>
            <a:ext cx="360000" cy="360000"/>
          </a:xfrm>
          <a:prstGeom prst="ellipse">
            <a:avLst/>
          </a:prstGeom>
          <a:solidFill>
            <a:srgbClr val="F2D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pPr>
            <a:r>
              <a:rPr lang="en-US" sz="1600" b="1" i="0" u="none" baseline="0" dirty="0">
                <a:solidFill>
                  <a:schemeClr val="tx1"/>
                </a:solidFill>
                <a:latin typeface="Times New Roman" pitchFamily="18" charset="0"/>
                <a:cs typeface="Times New Roman" pitchFamily="18" charset="0"/>
                <a:sym typeface="+mn-lt"/>
              </a:rPr>
              <a:t>2</a:t>
            </a:r>
            <a:endParaRPr lang="en-US" altLang="en-US" sz="1600" b="1" dirty="0">
              <a:solidFill>
                <a:schemeClr val="tx1"/>
              </a:solidFill>
              <a:latin typeface="Times New Roman" pitchFamily="18" charset="0"/>
              <a:cs typeface="Times New Roman" pitchFamily="18" charset="0"/>
              <a:sym typeface="+mn-lt"/>
            </a:endParaRPr>
          </a:p>
        </p:txBody>
      </p:sp>
      <p:sp>
        <p:nvSpPr>
          <p:cNvPr id="10" name="椭圆 9"/>
          <p:cNvSpPr/>
          <p:nvPr/>
        </p:nvSpPr>
        <p:spPr>
          <a:xfrm>
            <a:off x="8898521" y="1407763"/>
            <a:ext cx="360000" cy="360000"/>
          </a:xfrm>
          <a:prstGeom prst="ellipse">
            <a:avLst/>
          </a:prstGeom>
          <a:solidFill>
            <a:srgbClr val="F2D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1600" b="1" i="0" u="none" baseline="0" dirty="0">
                <a:solidFill>
                  <a:schemeClr val="tx1"/>
                </a:solidFill>
                <a:latin typeface="Times New Roman" pitchFamily="18" charset="0"/>
                <a:cs typeface="Times New Roman" pitchFamily="18" charset="0"/>
                <a:sym typeface="+mn-lt"/>
              </a:rPr>
              <a:t>1</a:t>
            </a:r>
            <a:endParaRPr lang="en-US" altLang="en-US" sz="1600" b="1" dirty="0">
              <a:solidFill>
                <a:schemeClr val="tx1"/>
              </a:solidFill>
              <a:latin typeface="Times New Roman" pitchFamily="18" charset="0"/>
              <a:cs typeface="Times New Roman" pitchFamily="18" charset="0"/>
              <a:sym typeface="+mn-lt"/>
            </a:endParaRPr>
          </a:p>
        </p:txBody>
      </p:sp>
      <p:sp>
        <p:nvSpPr>
          <p:cNvPr id="11" name="椭圆 10"/>
          <p:cNvSpPr/>
          <p:nvPr/>
        </p:nvSpPr>
        <p:spPr>
          <a:xfrm>
            <a:off x="8898523" y="2261464"/>
            <a:ext cx="360000" cy="360000"/>
          </a:xfrm>
          <a:prstGeom prst="ellipse">
            <a:avLst/>
          </a:prstGeom>
          <a:solidFill>
            <a:srgbClr val="F2D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pPr>
            <a:r>
              <a:rPr lang="en-US" sz="1600" b="1" i="0" u="none" baseline="0" dirty="0">
                <a:solidFill>
                  <a:schemeClr val="tx1"/>
                </a:solidFill>
                <a:latin typeface="Times New Roman" pitchFamily="18" charset="0"/>
                <a:cs typeface="Times New Roman" pitchFamily="18" charset="0"/>
                <a:sym typeface="+mn-lt"/>
              </a:rPr>
              <a:t>3</a:t>
            </a:r>
            <a:endParaRPr lang="en-US" altLang="en-US" sz="1600" b="1" dirty="0">
              <a:solidFill>
                <a:schemeClr val="tx1"/>
              </a:solidFill>
              <a:latin typeface="Times New Roman" pitchFamily="18" charset="0"/>
              <a:cs typeface="Times New Roman" pitchFamily="18" charset="0"/>
              <a:sym typeface="+mn-lt"/>
            </a:endParaRPr>
          </a:p>
        </p:txBody>
      </p:sp>
      <p:sp>
        <p:nvSpPr>
          <p:cNvPr id="12" name="椭圆 11"/>
          <p:cNvSpPr/>
          <p:nvPr/>
        </p:nvSpPr>
        <p:spPr>
          <a:xfrm>
            <a:off x="6573644" y="3552372"/>
            <a:ext cx="360000" cy="360000"/>
          </a:xfrm>
          <a:prstGeom prst="ellipse">
            <a:avLst/>
          </a:prstGeom>
          <a:solidFill>
            <a:srgbClr val="F2D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pPr>
            <a:r>
              <a:rPr lang="en-US" sz="1600" b="1" i="0" u="none" baseline="0" dirty="0">
                <a:solidFill>
                  <a:schemeClr val="tx1"/>
                </a:solidFill>
                <a:latin typeface="Times New Roman" pitchFamily="18" charset="0"/>
                <a:cs typeface="Times New Roman" pitchFamily="18" charset="0"/>
                <a:sym typeface="+mn-lt"/>
              </a:rPr>
              <a:t>4</a:t>
            </a:r>
            <a:endParaRPr lang="en-US" altLang="en-US" sz="1600" b="1" dirty="0">
              <a:solidFill>
                <a:schemeClr val="tx1"/>
              </a:solidFill>
              <a:latin typeface="Times New Roman" pitchFamily="18" charset="0"/>
              <a:cs typeface="Times New Roman" pitchFamily="18" charset="0"/>
              <a:sym typeface="+mn-lt"/>
            </a:endParaRPr>
          </a:p>
        </p:txBody>
      </p:sp>
      <p:sp>
        <p:nvSpPr>
          <p:cNvPr id="13" name="椭圆 12"/>
          <p:cNvSpPr/>
          <p:nvPr/>
        </p:nvSpPr>
        <p:spPr>
          <a:xfrm>
            <a:off x="6602214" y="4368095"/>
            <a:ext cx="360000" cy="360000"/>
          </a:xfrm>
          <a:prstGeom prst="ellipse">
            <a:avLst/>
          </a:prstGeom>
          <a:solidFill>
            <a:srgbClr val="F2D3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pPr>
            <a:r>
              <a:rPr lang="en-US" sz="1600" b="1" i="0" u="none" baseline="0" dirty="0">
                <a:solidFill>
                  <a:schemeClr val="tx1"/>
                </a:solidFill>
                <a:latin typeface="Times New Roman" pitchFamily="18" charset="0"/>
                <a:cs typeface="Times New Roman" pitchFamily="18" charset="0"/>
                <a:sym typeface="+mn-lt"/>
              </a:rPr>
              <a:t>5</a:t>
            </a:r>
            <a:endParaRPr lang="en-US" altLang="en-US" sz="1600" b="1" dirty="0">
              <a:solidFill>
                <a:schemeClr val="tx1"/>
              </a:solidFill>
              <a:latin typeface="Times New Roman" pitchFamily="18" charset="0"/>
              <a:cs typeface="Times New Roman" pitchFamily="18" charset="0"/>
              <a:sym typeface="+mn-lt"/>
            </a:endParaRPr>
          </a:p>
        </p:txBody>
      </p:sp>
      <p:grpSp>
        <p:nvGrpSpPr>
          <p:cNvPr id="14" name="组合 1"/>
          <p:cNvGrpSpPr>
            <a:grpSpLocks/>
          </p:cNvGrpSpPr>
          <p:nvPr/>
        </p:nvGrpSpPr>
        <p:grpSpPr bwMode="auto">
          <a:xfrm>
            <a:off x="1995175" y="1378998"/>
            <a:ext cx="2658711" cy="452438"/>
            <a:chOff x="163513" y="825500"/>
            <a:chExt cx="1979595" cy="452438"/>
          </a:xfrm>
        </p:grpSpPr>
        <p:sp>
          <p:nvSpPr>
            <p:cNvPr id="15" name="矩形 14"/>
            <p:cNvSpPr/>
            <p:nvPr/>
          </p:nvSpPr>
          <p:spPr>
            <a:xfrm>
              <a:off x="163513" y="825500"/>
              <a:ext cx="1744647" cy="452438"/>
            </a:xfrm>
            <a:prstGeom prst="rect">
              <a:avLst/>
            </a:prstGeom>
            <a:solidFill>
              <a:schemeClr val="bg1">
                <a:lumMod val="50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lnSpc>
                  <a:spcPct val="130000"/>
                </a:lnSpc>
                <a:defRPr/>
              </a:pPr>
              <a:endParaRPr lang="en-US" altLang="en-US" sz="1600" dirty="0">
                <a:latin typeface="Times New Roman" pitchFamily="18" charset="0"/>
                <a:cs typeface="Times New Roman" pitchFamily="18" charset="0"/>
                <a:sym typeface="+mn-lt"/>
              </a:endParaRPr>
            </a:p>
          </p:txBody>
        </p:sp>
        <p:sp>
          <p:nvSpPr>
            <p:cNvPr id="16" name="TextBox 20"/>
            <p:cNvSpPr txBox="1">
              <a:spLocks noChangeArrowheads="1"/>
            </p:cNvSpPr>
            <p:nvPr/>
          </p:nvSpPr>
          <p:spPr bwMode="auto">
            <a:xfrm>
              <a:off x="163513" y="825500"/>
              <a:ext cx="1979595" cy="380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eaLnBrk="1" hangingPunct="1">
                <a:lnSpc>
                  <a:spcPct val="130000"/>
                </a:lnSpc>
              </a:pPr>
              <a:r>
                <a:rPr lang="en-US" sz="1600" b="1" i="0" u="none" baseline="0" dirty="0">
                  <a:solidFill>
                    <a:schemeClr val="bg1"/>
                  </a:solidFill>
                  <a:latin typeface="Times New Roman" pitchFamily="18" charset="0"/>
                  <a:ea typeface="+mn-ea"/>
                  <a:cs typeface="Times New Roman" pitchFamily="18" charset="0"/>
                  <a:sym typeface="+mn-lt"/>
                </a:rPr>
                <a:t>III. Trading objects</a:t>
              </a:r>
              <a:endParaRPr lang="en-US" altLang="zh-CN" sz="1600" b="1" dirty="0">
                <a:solidFill>
                  <a:schemeClr val="bg1"/>
                </a:solidFill>
                <a:latin typeface="Times New Roman" pitchFamily="18" charset="0"/>
                <a:ea typeface="+mn-ea"/>
                <a:cs typeface="Times New Roman" pitchFamily="18" charset="0"/>
                <a:sym typeface="+mn-lt"/>
              </a:endParaRPr>
            </a:p>
          </p:txBody>
        </p:sp>
      </p:grpSp>
      <p:sp>
        <p:nvSpPr>
          <p:cNvPr id="18" name="TextBox 17"/>
          <p:cNvSpPr txBox="1"/>
          <p:nvPr/>
        </p:nvSpPr>
        <p:spPr>
          <a:xfrm>
            <a:off x="1868723" y="453415"/>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187292595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0" y="1166746"/>
          <a:ext cx="1691680" cy="5583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Account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1" i="0" u="none" kern="1200" baseline="0" dirty="0">
                          <a:solidFill>
                            <a:schemeClr val="bg1"/>
                          </a:solidFill>
                          <a:latin typeface="Times New Roman" pitchFamily="18" charset="0"/>
                          <a:ea typeface="+mn-ea"/>
                          <a:cs typeface="Times New Roman" pitchFamily="18" charset="0"/>
                          <a:sym typeface="+mn-lt"/>
                        </a:rPr>
                        <a:t>Trading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Clearing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0" i="0" u="none" baseline="0" dirty="0">
                          <a:solidFill>
                            <a:schemeClr val="tx1"/>
                          </a:solidFill>
                          <a:latin typeface="Times New Roman" pitchFamily="18" charset="0"/>
                          <a:ea typeface="+mn-ea"/>
                          <a:cs typeface="Times New Roman" pitchFamily="18" charset="0"/>
                          <a:sym typeface="+mn-lt"/>
                        </a:rPr>
                        <a:t>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555893097"/>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Risk control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714491088"/>
                  </a:ext>
                </a:extLst>
              </a:tr>
            </a:tbl>
          </a:graphicData>
        </a:graphic>
      </p:graphicFrame>
      <p:sp>
        <p:nvSpPr>
          <p:cNvPr id="6" name="等腰三角形 5"/>
          <p:cNvSpPr/>
          <p:nvPr/>
        </p:nvSpPr>
        <p:spPr>
          <a:xfrm rot="16200000">
            <a:off x="1547664" y="231019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cs typeface="+mn-ea"/>
              <a:sym typeface="+mn-lt"/>
            </a:endParaRPr>
          </a:p>
        </p:txBody>
      </p:sp>
      <p:graphicFrame>
        <p:nvGraphicFramePr>
          <p:cNvPr id="7" name="图示 6"/>
          <p:cNvGraphicFramePr/>
          <p:nvPr>
            <p:extLst>
              <p:ext uri="{D42A27DB-BD31-4B8C-83A1-F6EECF244321}">
                <p14:modId xmlns="" xmlns:p14="http://schemas.microsoft.com/office/powerpoint/2010/main" val="1372622521"/>
              </p:ext>
            </p:extLst>
          </p:nvPr>
        </p:nvGraphicFramePr>
        <p:xfrm>
          <a:off x="2490136" y="1831436"/>
          <a:ext cx="8685864" cy="4162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组合 1"/>
          <p:cNvGrpSpPr>
            <a:grpSpLocks/>
          </p:cNvGrpSpPr>
          <p:nvPr/>
        </p:nvGrpSpPr>
        <p:grpSpPr bwMode="auto">
          <a:xfrm>
            <a:off x="1995175" y="1378998"/>
            <a:ext cx="2522233" cy="700576"/>
            <a:chOff x="163513" y="825500"/>
            <a:chExt cx="1979595" cy="700576"/>
          </a:xfrm>
        </p:grpSpPr>
        <p:sp>
          <p:nvSpPr>
            <p:cNvPr id="9" name="矩形 8"/>
            <p:cNvSpPr/>
            <p:nvPr/>
          </p:nvSpPr>
          <p:spPr>
            <a:xfrm>
              <a:off x="163513" y="825500"/>
              <a:ext cx="1744647" cy="452438"/>
            </a:xfrm>
            <a:prstGeom prst="rect">
              <a:avLst/>
            </a:prstGeom>
            <a:solidFill>
              <a:schemeClr val="bg1">
                <a:lumMod val="50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lnSpc>
                  <a:spcPct val="130000"/>
                </a:lnSpc>
                <a:defRPr/>
              </a:pPr>
              <a:endParaRPr lang="en-US" altLang="en-US" dirty="0">
                <a:cs typeface="+mn-ea"/>
                <a:sym typeface="+mn-lt"/>
              </a:endParaRPr>
            </a:p>
          </p:txBody>
        </p:sp>
        <p:sp>
          <p:nvSpPr>
            <p:cNvPr id="10" name="TextBox 20"/>
            <p:cNvSpPr txBox="1">
              <a:spLocks noChangeArrowheads="1"/>
            </p:cNvSpPr>
            <p:nvPr/>
          </p:nvSpPr>
          <p:spPr bwMode="auto">
            <a:xfrm>
              <a:off x="163513" y="825500"/>
              <a:ext cx="1979595" cy="700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eaLnBrk="1" hangingPunct="1">
                <a:lnSpc>
                  <a:spcPct val="130000"/>
                </a:lnSpc>
              </a:pPr>
              <a:r>
                <a:rPr lang="en-US" sz="1600" b="1" i="0" u="none" baseline="0" dirty="0">
                  <a:solidFill>
                    <a:schemeClr val="bg1"/>
                  </a:solidFill>
                  <a:latin typeface="Times New Roman" pitchFamily="18" charset="0"/>
                  <a:ea typeface="+mn-ea"/>
                  <a:cs typeface="Times New Roman" pitchFamily="18" charset="0"/>
                  <a:sym typeface="+mn-lt"/>
                </a:rPr>
                <a:t>IV. Trading products</a:t>
              </a:r>
              <a:endParaRPr lang="en-US" altLang="zh-CN" sz="1600" b="1" dirty="0">
                <a:solidFill>
                  <a:schemeClr val="bg1"/>
                </a:solidFill>
                <a:latin typeface="Times New Roman" pitchFamily="18" charset="0"/>
                <a:ea typeface="+mn-ea"/>
                <a:cs typeface="Times New Roman" pitchFamily="18" charset="0"/>
                <a:sym typeface="+mn-lt"/>
              </a:endParaRPr>
            </a:p>
          </p:txBody>
        </p:sp>
      </p:grpSp>
      <p:sp>
        <p:nvSpPr>
          <p:cNvPr id="12" name="TextBox 11"/>
          <p:cNvSpPr txBox="1"/>
          <p:nvPr/>
        </p:nvSpPr>
        <p:spPr>
          <a:xfrm>
            <a:off x="1868723" y="453415"/>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255052606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3721100" cy="68580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r>
              <a:rPr lang="en-US" sz="3200" b="0" i="0" u="none" baseline="0" dirty="0">
                <a:latin typeface="Times New Roman" pitchFamily="18" charset="0"/>
                <a:cs typeface="Times New Roman" pitchFamily="18" charset="0"/>
                <a:sym typeface="+mn-lt"/>
              </a:rPr>
              <a:t>          </a:t>
            </a:r>
            <a:endParaRPr lang="en-US" altLang="en-US" sz="2400" dirty="0">
              <a:latin typeface="Times New Roman" pitchFamily="18" charset="0"/>
              <a:cs typeface="Times New Roman" pitchFamily="18" charset="0"/>
              <a:sym typeface="+mn-lt"/>
            </a:endParaRPr>
          </a:p>
        </p:txBody>
      </p:sp>
      <p:sp>
        <p:nvSpPr>
          <p:cNvPr id="35" name="矩形 34"/>
          <p:cNvSpPr/>
          <p:nvPr/>
        </p:nvSpPr>
        <p:spPr>
          <a:xfrm>
            <a:off x="518822" y="1308116"/>
            <a:ext cx="3193503" cy="1412694"/>
          </a:xfrm>
          <a:prstGeom prst="rect">
            <a:avLst/>
          </a:prstGeom>
        </p:spPr>
        <p:txBody>
          <a:bodyPr wrap="none">
            <a:spAutoFit/>
          </a:bodyPr>
          <a:lstStyle/>
          <a:p>
            <a:pPr algn="ctr" rtl="0">
              <a:lnSpc>
                <a:spcPct val="130000"/>
              </a:lnSpc>
            </a:pPr>
            <a:r>
              <a:rPr lang="en-US" sz="6600" b="0" i="0" u="none" baseline="0" dirty="0">
                <a:solidFill>
                  <a:schemeClr val="bg1"/>
                </a:solidFill>
                <a:latin typeface="Times New Roman" pitchFamily="18" charset="0"/>
                <a:cs typeface="Times New Roman" pitchFamily="18" charset="0"/>
                <a:sym typeface="+mn-lt"/>
              </a:rPr>
              <a:t>Contents</a:t>
            </a:r>
          </a:p>
        </p:txBody>
      </p:sp>
      <p:grpSp>
        <p:nvGrpSpPr>
          <p:cNvPr id="15" name="组合 14"/>
          <p:cNvGrpSpPr/>
          <p:nvPr/>
        </p:nvGrpSpPr>
        <p:grpSpPr>
          <a:xfrm>
            <a:off x="4958315" y="1562367"/>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0062AC"/>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atin typeface="Times New Roman" pitchFamily="18" charset="0"/>
                <a:cs typeface="Times New Roman" pitchFamily="18" charset="0"/>
                <a:sym typeface="+mn-lt"/>
              </a:endParaRPr>
            </a:p>
          </p:txBody>
        </p:sp>
        <p:sp>
          <p:nvSpPr>
            <p:cNvPr id="17" name="椭圆 16"/>
            <p:cNvSpPr/>
            <p:nvPr/>
          </p:nvSpPr>
          <p:spPr>
            <a:xfrm>
              <a:off x="6604000" y="2588424"/>
              <a:ext cx="574014" cy="574014"/>
            </a:xfrm>
            <a:prstGeom prst="ellipse">
              <a:avLst/>
            </a:prstGeom>
            <a:solidFill>
              <a:schemeClr val="bg1"/>
            </a:solidFill>
            <a:ln>
              <a:solidFill>
                <a:schemeClr val="bg2">
                  <a:lumMod val="50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atin typeface="Times New Roman" pitchFamily="18" charset="0"/>
                <a:cs typeface="Times New Roman" pitchFamily="18" charset="0"/>
                <a:sym typeface="+mn-lt"/>
              </a:endParaRPr>
            </a:p>
          </p:txBody>
        </p:sp>
      </p:grpSp>
      <p:sp>
        <p:nvSpPr>
          <p:cNvPr id="14" name="圆角矩形 22"/>
          <p:cNvSpPr/>
          <p:nvPr/>
        </p:nvSpPr>
        <p:spPr>
          <a:xfrm>
            <a:off x="6004824" y="1602903"/>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1</a:t>
            </a:r>
            <a:endParaRPr lang="en-US" altLang="en-US" sz="3200" dirty="0">
              <a:latin typeface="Times New Roman" pitchFamily="18" charset="0"/>
              <a:cs typeface="Times New Roman" pitchFamily="18" charset="0"/>
              <a:sym typeface="+mn-lt"/>
            </a:endParaRPr>
          </a:p>
        </p:txBody>
      </p:sp>
      <p:sp>
        <p:nvSpPr>
          <p:cNvPr id="22" name="圆角矩形 23"/>
          <p:cNvSpPr/>
          <p:nvPr/>
        </p:nvSpPr>
        <p:spPr>
          <a:xfrm>
            <a:off x="6004824" y="2518965"/>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2</a:t>
            </a:r>
            <a:endParaRPr lang="en-US" altLang="en-US" sz="3200" dirty="0">
              <a:latin typeface="Times New Roman" pitchFamily="18" charset="0"/>
              <a:cs typeface="Times New Roman" pitchFamily="18" charset="0"/>
              <a:sym typeface="+mn-lt"/>
            </a:endParaRPr>
          </a:p>
        </p:txBody>
      </p:sp>
      <p:sp>
        <p:nvSpPr>
          <p:cNvPr id="23" name="圆角矩形 24"/>
          <p:cNvSpPr/>
          <p:nvPr/>
        </p:nvSpPr>
        <p:spPr>
          <a:xfrm>
            <a:off x="6004824" y="3435916"/>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3</a:t>
            </a:r>
            <a:endParaRPr lang="en-US" altLang="en-US" sz="3200" dirty="0">
              <a:latin typeface="Times New Roman" pitchFamily="18" charset="0"/>
              <a:cs typeface="Times New Roman" pitchFamily="18" charset="0"/>
              <a:sym typeface="+mn-lt"/>
            </a:endParaRPr>
          </a:p>
        </p:txBody>
      </p:sp>
      <p:sp>
        <p:nvSpPr>
          <p:cNvPr id="24" name="圆角矩形 25"/>
          <p:cNvSpPr/>
          <p:nvPr/>
        </p:nvSpPr>
        <p:spPr>
          <a:xfrm>
            <a:off x="6009014" y="4336668"/>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4</a:t>
            </a:r>
            <a:endParaRPr lang="en-US" altLang="en-US" sz="3200" dirty="0">
              <a:latin typeface="Times New Roman" pitchFamily="18" charset="0"/>
              <a:cs typeface="Times New Roman" pitchFamily="18" charset="0"/>
              <a:sym typeface="+mn-lt"/>
            </a:endParaRPr>
          </a:p>
        </p:txBody>
      </p:sp>
      <p:sp>
        <p:nvSpPr>
          <p:cNvPr id="2" name="矩形 1"/>
          <p:cNvSpPr/>
          <p:nvPr/>
        </p:nvSpPr>
        <p:spPr>
          <a:xfrm>
            <a:off x="3733800" y="6580"/>
            <a:ext cx="8218055" cy="12173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n>
                <a:solidFill>
                  <a:schemeClr val="bg1"/>
                </a:solidFill>
              </a:ln>
              <a:latin typeface="Times New Roman" pitchFamily="18" charset="0"/>
              <a:cs typeface="Times New Roman" pitchFamily="18" charset="0"/>
              <a:sym typeface="+mn-lt"/>
            </a:endParaRPr>
          </a:p>
        </p:txBody>
      </p:sp>
      <p:sp>
        <p:nvSpPr>
          <p:cNvPr id="13" name="TextBox 12"/>
          <p:cNvSpPr txBox="1"/>
          <p:nvPr/>
        </p:nvSpPr>
        <p:spPr>
          <a:xfrm>
            <a:off x="6656885" y="1531919"/>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Background Meaning</a:t>
            </a:r>
          </a:p>
        </p:txBody>
      </p:sp>
      <p:sp>
        <p:nvSpPr>
          <p:cNvPr id="18" name="TextBox 17"/>
          <p:cNvSpPr txBox="1"/>
          <p:nvPr/>
        </p:nvSpPr>
        <p:spPr>
          <a:xfrm>
            <a:off x="6661799" y="2480400"/>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Overall Planning</a:t>
            </a:r>
          </a:p>
        </p:txBody>
      </p:sp>
      <p:sp>
        <p:nvSpPr>
          <p:cNvPr id="19" name="TextBox 18"/>
          <p:cNvSpPr txBox="1"/>
          <p:nvPr/>
        </p:nvSpPr>
        <p:spPr>
          <a:xfrm>
            <a:off x="6710920" y="4328883"/>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Implementation Plan</a:t>
            </a:r>
            <a:endParaRPr lang="en-US" altLang="en-US" sz="3200" dirty="0">
              <a:latin typeface="Times New Roman" pitchFamily="18" charset="0"/>
              <a:cs typeface="Times New Roman" pitchFamily="18" charset="0"/>
            </a:endParaRPr>
          </a:p>
        </p:txBody>
      </p:sp>
      <p:sp>
        <p:nvSpPr>
          <p:cNvPr id="20" name="TextBox 19"/>
          <p:cNvSpPr txBox="1"/>
          <p:nvPr/>
        </p:nvSpPr>
        <p:spPr>
          <a:xfrm>
            <a:off x="6686383" y="3360387"/>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8292265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0" y="1166746"/>
          <a:ext cx="1691680" cy="5583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Account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1" i="0" u="none" kern="1200" baseline="0" dirty="0">
                          <a:solidFill>
                            <a:schemeClr val="bg1"/>
                          </a:solidFill>
                          <a:latin typeface="Times New Roman" pitchFamily="18" charset="0"/>
                          <a:ea typeface="+mn-ea"/>
                          <a:cs typeface="Times New Roman" pitchFamily="18" charset="0"/>
                          <a:sym typeface="+mn-lt"/>
                        </a:rPr>
                        <a:t>Trading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Clearing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0" i="0" u="none" baseline="0" dirty="0">
                          <a:solidFill>
                            <a:schemeClr val="tx1"/>
                          </a:solidFill>
                          <a:latin typeface="Times New Roman" pitchFamily="18" charset="0"/>
                          <a:ea typeface="+mn-ea"/>
                          <a:cs typeface="Times New Roman" pitchFamily="18" charset="0"/>
                          <a:sym typeface="+mn-lt"/>
                        </a:rPr>
                        <a:t>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555893097"/>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Risk control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714491088"/>
                  </a:ext>
                </a:extLst>
              </a:tr>
            </a:tbl>
          </a:graphicData>
        </a:graphic>
      </p:graphicFrame>
      <p:sp>
        <p:nvSpPr>
          <p:cNvPr id="6" name="等腰三角形 5"/>
          <p:cNvSpPr/>
          <p:nvPr/>
        </p:nvSpPr>
        <p:spPr>
          <a:xfrm rot="16200000">
            <a:off x="1547664" y="231019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grpSp>
        <p:nvGrpSpPr>
          <p:cNvPr id="2" name="组合 1"/>
          <p:cNvGrpSpPr/>
          <p:nvPr/>
        </p:nvGrpSpPr>
        <p:grpSpPr>
          <a:xfrm>
            <a:off x="2224841" y="2147618"/>
            <a:ext cx="8991811" cy="3619997"/>
            <a:chOff x="3347331" y="2604654"/>
            <a:chExt cx="7763893" cy="3125653"/>
          </a:xfrm>
        </p:grpSpPr>
        <p:sp>
          <p:nvSpPr>
            <p:cNvPr id="9" name="TextBox 31"/>
            <p:cNvSpPr txBox="1">
              <a:spLocks noChangeArrowheads="1"/>
            </p:cNvSpPr>
            <p:nvPr/>
          </p:nvSpPr>
          <p:spPr bwMode="auto">
            <a:xfrm>
              <a:off x="8950637" y="3494177"/>
              <a:ext cx="2160587" cy="1461607"/>
            </a:xfrm>
            <a:prstGeom prst="rect">
              <a:avLst/>
            </a:prstGeom>
            <a:solidFill>
              <a:schemeClr val="bg1">
                <a:lumMod val="85000"/>
              </a:schemeClr>
            </a:solidFill>
            <a:ln w="9525">
              <a:noFill/>
              <a:miter lim="800000"/>
              <a:headEnd/>
              <a:tailEnd/>
            </a:ln>
          </p:spPr>
          <p:txBody>
            <a:bodyPr>
              <a:spAutoFit/>
            </a:bodyPr>
            <a:lstStyle/>
            <a:p>
              <a:pPr algn="l" rtl="0">
                <a:lnSpc>
                  <a:spcPct val="130000"/>
                </a:lnSpc>
                <a:defRPr/>
              </a:pPr>
              <a:r>
                <a:rPr lang="en-US" sz="1600" b="0" i="0" u="none" baseline="0" dirty="0">
                  <a:latin typeface="Times New Roman" pitchFamily="18" charset="0"/>
                  <a:cs typeface="Times New Roman" pitchFamily="18" charset="0"/>
                  <a:sym typeface="+mn-lt"/>
                </a:rPr>
                <a:t>Three types of premium/discount, i.e. region, brand and level are formed through market price or quoted price.</a:t>
              </a:r>
            </a:p>
          </p:txBody>
        </p:sp>
        <p:sp>
          <p:nvSpPr>
            <p:cNvPr id="10" name="椭圆 9"/>
            <p:cNvSpPr/>
            <p:nvPr/>
          </p:nvSpPr>
          <p:spPr>
            <a:xfrm>
              <a:off x="3347331" y="3126973"/>
              <a:ext cx="1800150" cy="2051206"/>
            </a:xfrm>
            <a:prstGeom prst="ellipse">
              <a:avLst/>
            </a:prstGeom>
            <a:solidFill>
              <a:srgbClr val="0062AC"/>
            </a:solidFill>
            <a:effectLst/>
          </p:spPr>
          <p:style>
            <a:lnRef idx="0">
              <a:schemeClr val="accent6"/>
            </a:lnRef>
            <a:fillRef idx="3">
              <a:schemeClr val="accent6"/>
            </a:fillRef>
            <a:effectRef idx="3">
              <a:schemeClr val="accent6"/>
            </a:effectRef>
            <a:fontRef idx="minor">
              <a:schemeClr val="lt1"/>
            </a:fontRef>
          </p:style>
          <p:txBody>
            <a:bodyPr anchor="ctr"/>
            <a:lstStyle/>
            <a:p>
              <a:pPr algn="ctr" rtl="0">
                <a:lnSpc>
                  <a:spcPct val="130000"/>
                </a:lnSpc>
                <a:defRPr/>
              </a:pPr>
              <a:endParaRPr lang="en-US" altLang="en-US" dirty="0">
                <a:solidFill>
                  <a:schemeClr val="tx1"/>
                </a:solidFill>
                <a:latin typeface="Times New Roman" pitchFamily="18" charset="0"/>
                <a:cs typeface="Times New Roman" pitchFamily="18" charset="0"/>
                <a:sym typeface="+mn-lt"/>
              </a:endParaRPr>
            </a:p>
          </p:txBody>
        </p:sp>
        <p:sp>
          <p:nvSpPr>
            <p:cNvPr id="11" name="流程图: 可选过程 10"/>
            <p:cNvSpPr/>
            <p:nvPr/>
          </p:nvSpPr>
          <p:spPr>
            <a:xfrm>
              <a:off x="7332388" y="2619706"/>
              <a:ext cx="1368152" cy="576064"/>
            </a:xfrm>
            <a:prstGeom prst="flowChartAlternateProcess">
              <a:avLst/>
            </a:prstGeom>
            <a:solidFill>
              <a:srgbClr val="0062AC"/>
            </a:solidFill>
            <a:effectLst/>
          </p:spPr>
          <p:style>
            <a:lnRef idx="0">
              <a:schemeClr val="accent4"/>
            </a:lnRef>
            <a:fillRef idx="3">
              <a:schemeClr val="accent4"/>
            </a:fillRef>
            <a:effectRef idx="3">
              <a:schemeClr val="accent4"/>
            </a:effectRef>
            <a:fontRef idx="minor">
              <a:schemeClr val="lt1"/>
            </a:fontRef>
          </p:style>
          <p:txBody>
            <a:bodyPr anchor="ctr"/>
            <a:lstStyle/>
            <a:p>
              <a:pPr algn="ctr" rtl="0">
                <a:lnSpc>
                  <a:spcPct val="130000"/>
                </a:lnSpc>
                <a:defRPr/>
              </a:pPr>
              <a:endParaRPr lang="en-US" altLang="en-US" dirty="0">
                <a:solidFill>
                  <a:schemeClr val="tx1"/>
                </a:solidFill>
                <a:latin typeface="Times New Roman" pitchFamily="18" charset="0"/>
                <a:cs typeface="Times New Roman" pitchFamily="18" charset="0"/>
                <a:sym typeface="+mn-lt"/>
              </a:endParaRPr>
            </a:p>
          </p:txBody>
        </p:sp>
        <p:sp>
          <p:nvSpPr>
            <p:cNvPr id="12" name="流程图: 可选过程 11"/>
            <p:cNvSpPr/>
            <p:nvPr/>
          </p:nvSpPr>
          <p:spPr>
            <a:xfrm>
              <a:off x="7332388" y="3821360"/>
              <a:ext cx="1368152" cy="576064"/>
            </a:xfrm>
            <a:prstGeom prst="flowChartAlternateProcess">
              <a:avLst/>
            </a:prstGeom>
            <a:solidFill>
              <a:srgbClr val="0062AC"/>
            </a:solidFill>
            <a:effectLst/>
          </p:spPr>
          <p:style>
            <a:lnRef idx="0">
              <a:schemeClr val="accent4"/>
            </a:lnRef>
            <a:fillRef idx="3">
              <a:schemeClr val="accent4"/>
            </a:fillRef>
            <a:effectRef idx="3">
              <a:schemeClr val="accent4"/>
            </a:effectRef>
            <a:fontRef idx="minor">
              <a:schemeClr val="lt1"/>
            </a:fontRef>
          </p:style>
          <p:txBody>
            <a:bodyPr anchor="ctr"/>
            <a:lstStyle/>
            <a:p>
              <a:pPr algn="ctr" rtl="0">
                <a:lnSpc>
                  <a:spcPct val="130000"/>
                </a:lnSpc>
                <a:defRPr/>
              </a:pPr>
              <a:endParaRPr lang="en-US" altLang="en-US" dirty="0">
                <a:solidFill>
                  <a:schemeClr val="tx1"/>
                </a:solidFill>
                <a:latin typeface="Times New Roman" pitchFamily="18" charset="0"/>
                <a:cs typeface="Times New Roman" pitchFamily="18" charset="0"/>
                <a:sym typeface="+mn-lt"/>
              </a:endParaRPr>
            </a:p>
          </p:txBody>
        </p:sp>
        <p:sp>
          <p:nvSpPr>
            <p:cNvPr id="13" name="流程图: 可选过程 12"/>
            <p:cNvSpPr/>
            <p:nvPr/>
          </p:nvSpPr>
          <p:spPr>
            <a:xfrm>
              <a:off x="7332388" y="5154243"/>
              <a:ext cx="1368152" cy="576064"/>
            </a:xfrm>
            <a:prstGeom prst="flowChartAlternateProcess">
              <a:avLst/>
            </a:prstGeom>
            <a:solidFill>
              <a:srgbClr val="0062AC"/>
            </a:solidFill>
            <a:effectLst/>
          </p:spPr>
          <p:style>
            <a:lnRef idx="0">
              <a:schemeClr val="accent4"/>
            </a:lnRef>
            <a:fillRef idx="3">
              <a:schemeClr val="accent4"/>
            </a:fillRef>
            <a:effectRef idx="3">
              <a:schemeClr val="accent4"/>
            </a:effectRef>
            <a:fontRef idx="minor">
              <a:schemeClr val="lt1"/>
            </a:fontRef>
          </p:style>
          <p:txBody>
            <a:bodyPr anchor="ctr"/>
            <a:lstStyle/>
            <a:p>
              <a:pPr algn="ctr" rtl="0">
                <a:lnSpc>
                  <a:spcPct val="130000"/>
                </a:lnSpc>
                <a:defRPr/>
              </a:pPr>
              <a:endParaRPr lang="en-US" altLang="en-US" dirty="0">
                <a:solidFill>
                  <a:schemeClr val="tx1"/>
                </a:solidFill>
                <a:latin typeface="Times New Roman" pitchFamily="18" charset="0"/>
                <a:cs typeface="Times New Roman" pitchFamily="18" charset="0"/>
                <a:sym typeface="+mn-lt"/>
              </a:endParaRPr>
            </a:p>
          </p:txBody>
        </p:sp>
        <p:sp>
          <p:nvSpPr>
            <p:cNvPr id="14" name="左大括号 13"/>
            <p:cNvSpPr/>
            <p:nvPr/>
          </p:nvSpPr>
          <p:spPr>
            <a:xfrm>
              <a:off x="6436910" y="2769255"/>
              <a:ext cx="863600" cy="2663825"/>
            </a:xfrm>
            <a:prstGeom prst="leftBrace">
              <a:avLst>
                <a:gd name="adj1" fmla="val 8333"/>
                <a:gd name="adj2" fmla="val 49749"/>
              </a:avLst>
            </a:prstGeom>
            <a:ln>
              <a:solidFill>
                <a:srgbClr val="084EA6"/>
              </a:solidFill>
            </a:ln>
          </p:spPr>
          <p:style>
            <a:lnRef idx="3">
              <a:schemeClr val="accent3"/>
            </a:lnRef>
            <a:fillRef idx="0">
              <a:schemeClr val="accent3"/>
            </a:fillRef>
            <a:effectRef idx="2">
              <a:schemeClr val="accent3"/>
            </a:effectRef>
            <a:fontRef idx="minor">
              <a:schemeClr val="tx1"/>
            </a:fontRef>
          </p:style>
          <p:txBody>
            <a:bodyPr anchor="ctr"/>
            <a:lstStyle/>
            <a:p>
              <a:pPr algn="ctr" rtl="0">
                <a:lnSpc>
                  <a:spcPct val="130000"/>
                </a:lnSpc>
                <a:defRPr/>
              </a:pPr>
              <a:endParaRPr lang="en-US" altLang="en-US" dirty="0">
                <a:latin typeface="Times New Roman" pitchFamily="18" charset="0"/>
                <a:cs typeface="Times New Roman" pitchFamily="18" charset="0"/>
                <a:sym typeface="+mn-lt"/>
              </a:endParaRPr>
            </a:p>
          </p:txBody>
        </p:sp>
        <p:sp>
          <p:nvSpPr>
            <p:cNvPr id="15" name="右箭头 10"/>
            <p:cNvSpPr/>
            <p:nvPr/>
          </p:nvSpPr>
          <p:spPr>
            <a:xfrm>
              <a:off x="5162259" y="3267778"/>
              <a:ext cx="1223788" cy="1656184"/>
            </a:xfrm>
            <a:prstGeom prst="rightArrow">
              <a:avLst/>
            </a:prstGeom>
            <a:solidFill>
              <a:srgbClr val="F2D39A"/>
            </a:solidFill>
            <a:effectLst/>
          </p:spPr>
          <p:style>
            <a:lnRef idx="0">
              <a:schemeClr val="accent3"/>
            </a:lnRef>
            <a:fillRef idx="3">
              <a:schemeClr val="accent3"/>
            </a:fillRef>
            <a:effectRef idx="3">
              <a:schemeClr val="accent3"/>
            </a:effectRef>
            <a:fontRef idx="minor">
              <a:schemeClr val="lt1"/>
            </a:fontRef>
          </p:style>
          <p:txBody>
            <a:bodyPr anchor="ctr"/>
            <a:lstStyle/>
            <a:p>
              <a:pPr algn="ctr" rtl="0">
                <a:lnSpc>
                  <a:spcPct val="130000"/>
                </a:lnSpc>
                <a:defRPr/>
              </a:pPr>
              <a:endParaRPr lang="en-US" altLang="en-US" dirty="0">
                <a:solidFill>
                  <a:schemeClr val="tx1"/>
                </a:solidFill>
                <a:latin typeface="Times New Roman" pitchFamily="18" charset="0"/>
                <a:cs typeface="Times New Roman" pitchFamily="18" charset="0"/>
                <a:sym typeface="+mn-lt"/>
              </a:endParaRPr>
            </a:p>
          </p:txBody>
        </p:sp>
        <p:cxnSp>
          <p:nvCxnSpPr>
            <p:cNvPr id="16" name="直接连接符 15"/>
            <p:cNvCxnSpPr/>
            <p:nvPr/>
          </p:nvCxnSpPr>
          <p:spPr>
            <a:xfrm>
              <a:off x="6479432" y="4095684"/>
              <a:ext cx="821078" cy="0"/>
            </a:xfrm>
            <a:prstGeom prst="line">
              <a:avLst/>
            </a:prstGeom>
            <a:ln>
              <a:solidFill>
                <a:srgbClr val="084EA6"/>
              </a:solidFill>
            </a:ln>
          </p:spPr>
          <p:style>
            <a:lnRef idx="3">
              <a:schemeClr val="accent3"/>
            </a:lnRef>
            <a:fillRef idx="0">
              <a:schemeClr val="accent3"/>
            </a:fillRef>
            <a:effectRef idx="2">
              <a:schemeClr val="accent3"/>
            </a:effectRef>
            <a:fontRef idx="minor">
              <a:schemeClr val="tx1"/>
            </a:fontRef>
          </p:style>
        </p:cxnSp>
        <p:sp>
          <p:nvSpPr>
            <p:cNvPr id="17" name="TextBox 16"/>
            <p:cNvSpPr txBox="1"/>
            <p:nvPr/>
          </p:nvSpPr>
          <p:spPr>
            <a:xfrm>
              <a:off x="3683844" y="3391687"/>
              <a:ext cx="1152525" cy="1634343"/>
            </a:xfrm>
            <a:prstGeom prst="rect">
              <a:avLst/>
            </a:prstGeom>
            <a:noFill/>
          </p:spPr>
          <p:txBody>
            <a:bodyPr>
              <a:spAutoFit/>
            </a:bodyPr>
            <a:lstStyle/>
            <a:p>
              <a:pPr algn="ctr" rtl="0">
                <a:lnSpc>
                  <a:spcPct val="130000"/>
                </a:lnSpc>
                <a:defRPr/>
              </a:pPr>
              <a:r>
                <a:rPr lang="en-US" b="1" i="0" u="none" baseline="0" dirty="0">
                  <a:solidFill>
                    <a:schemeClr val="bg1"/>
                  </a:solidFill>
                  <a:latin typeface="Times New Roman" pitchFamily="18" charset="0"/>
                  <a:cs typeface="Times New Roman" pitchFamily="18" charset="0"/>
                  <a:sym typeface="+mn-lt"/>
                </a:rPr>
                <a:t>Warrant B/S</a:t>
              </a:r>
              <a:endParaRPr lang="en-US" altLang="zh-CN" b="1" dirty="0">
                <a:solidFill>
                  <a:schemeClr val="bg1"/>
                </a:solidFill>
                <a:latin typeface="Times New Roman" pitchFamily="18" charset="0"/>
                <a:cs typeface="Times New Roman" pitchFamily="18" charset="0"/>
                <a:sym typeface="+mn-lt"/>
              </a:endParaRPr>
            </a:p>
            <a:p>
              <a:pPr algn="ctr" rtl="0">
                <a:lnSpc>
                  <a:spcPct val="130000"/>
                </a:lnSpc>
                <a:defRPr/>
              </a:pPr>
              <a:endParaRPr lang="en-US" altLang="zh-CN" b="1" dirty="0">
                <a:solidFill>
                  <a:schemeClr val="bg1"/>
                </a:solidFill>
                <a:latin typeface="Times New Roman" pitchFamily="18" charset="0"/>
                <a:cs typeface="Times New Roman" pitchFamily="18" charset="0"/>
                <a:sym typeface="+mn-lt"/>
              </a:endParaRPr>
            </a:p>
            <a:p>
              <a:pPr algn="ctr" rtl="0">
                <a:lnSpc>
                  <a:spcPct val="130000"/>
                </a:lnSpc>
                <a:defRPr/>
              </a:pPr>
              <a:r>
                <a:rPr lang="en-US" b="1" i="0" u="none" baseline="0" dirty="0">
                  <a:solidFill>
                    <a:schemeClr val="bg1"/>
                  </a:solidFill>
                  <a:latin typeface="Times New Roman" pitchFamily="18" charset="0"/>
                  <a:cs typeface="Times New Roman" pitchFamily="18" charset="0"/>
                  <a:sym typeface="+mn-lt"/>
                </a:rPr>
                <a:t>Warrant swap</a:t>
              </a:r>
            </a:p>
          </p:txBody>
        </p:sp>
        <p:sp>
          <p:nvSpPr>
            <p:cNvPr id="18" name="TextBox 23"/>
            <p:cNvSpPr txBox="1"/>
            <p:nvPr/>
          </p:nvSpPr>
          <p:spPr>
            <a:xfrm>
              <a:off x="4900754" y="3664139"/>
              <a:ext cx="1628775" cy="797241"/>
            </a:xfrm>
            <a:prstGeom prst="rect">
              <a:avLst/>
            </a:prstGeom>
            <a:noFill/>
          </p:spPr>
          <p:txBody>
            <a:bodyPr>
              <a:spAutoFit/>
            </a:bodyPr>
            <a:lstStyle/>
            <a:p>
              <a:pPr algn="ctr" rtl="0">
                <a:defRPr/>
              </a:pPr>
              <a:r>
                <a:rPr lang="en-US" b="0" i="0" u="none" baseline="0" dirty="0">
                  <a:latin typeface="Times New Roman" pitchFamily="18" charset="0"/>
                  <a:cs typeface="Times New Roman" pitchFamily="18" charset="0"/>
                  <a:sym typeface="+mn-lt"/>
                </a:rPr>
                <a:t>Price</a:t>
              </a:r>
              <a:endParaRPr lang="en-US" altLang="zh-CN" dirty="0">
                <a:latin typeface="Times New Roman" pitchFamily="18" charset="0"/>
                <a:cs typeface="Times New Roman" pitchFamily="18" charset="0"/>
                <a:sym typeface="+mn-lt"/>
              </a:endParaRPr>
            </a:p>
            <a:p>
              <a:pPr algn="ctr" rtl="0">
                <a:defRPr/>
              </a:pPr>
              <a:r>
                <a:rPr lang="en-US" b="0" i="0" u="none" baseline="0" dirty="0">
                  <a:latin typeface="Times New Roman" pitchFamily="18" charset="0"/>
                  <a:cs typeface="Times New Roman" pitchFamily="18" charset="0"/>
                  <a:sym typeface="+mn-lt"/>
                </a:rPr>
                <a:t>Effective </a:t>
              </a:r>
              <a:endParaRPr lang="en-US" b="0" i="0" u="none" baseline="0" dirty="0" smtClean="0">
                <a:latin typeface="Times New Roman" pitchFamily="18" charset="0"/>
                <a:cs typeface="Times New Roman" pitchFamily="18" charset="0"/>
                <a:sym typeface="+mn-lt"/>
              </a:endParaRPr>
            </a:p>
            <a:p>
              <a:pPr algn="ctr" rtl="0">
                <a:defRPr/>
              </a:pPr>
              <a:r>
                <a:rPr lang="en-US" b="0" i="0" u="none" baseline="0" dirty="0" smtClean="0">
                  <a:latin typeface="Times New Roman" pitchFamily="18" charset="0"/>
                  <a:cs typeface="Times New Roman" pitchFamily="18" charset="0"/>
                  <a:sym typeface="+mn-lt"/>
                </a:rPr>
                <a:t>quote</a:t>
              </a:r>
              <a:endParaRPr lang="en-US" altLang="zh-CN" dirty="0">
                <a:latin typeface="Times New Roman" pitchFamily="18" charset="0"/>
                <a:cs typeface="Times New Roman" pitchFamily="18" charset="0"/>
                <a:sym typeface="+mn-lt"/>
              </a:endParaRPr>
            </a:p>
          </p:txBody>
        </p:sp>
        <p:sp>
          <p:nvSpPr>
            <p:cNvPr id="19" name="TextBox 24"/>
            <p:cNvSpPr txBox="1"/>
            <p:nvPr/>
          </p:nvSpPr>
          <p:spPr>
            <a:xfrm>
              <a:off x="7198979" y="2604654"/>
              <a:ext cx="1627188" cy="539301"/>
            </a:xfrm>
            <a:prstGeom prst="rect">
              <a:avLst/>
            </a:prstGeom>
            <a:noFill/>
          </p:spPr>
          <p:txBody>
            <a:bodyPr>
              <a:spAutoFit/>
            </a:bodyPr>
            <a:lstStyle/>
            <a:p>
              <a:pPr algn="ctr" rtl="0">
                <a:lnSpc>
                  <a:spcPct val="130000"/>
                </a:lnSpc>
                <a:defRPr/>
              </a:pPr>
              <a:r>
                <a:rPr lang="en-US" sz="1400" b="1" i="0" u="none" baseline="0" dirty="0">
                  <a:solidFill>
                    <a:schemeClr val="bg1"/>
                  </a:solidFill>
                  <a:latin typeface="Times New Roman" pitchFamily="18" charset="0"/>
                  <a:cs typeface="Times New Roman" pitchFamily="18" charset="0"/>
                  <a:sym typeface="+mn-lt"/>
                </a:rPr>
                <a:t>Region premium/discount</a:t>
              </a:r>
              <a:endParaRPr lang="en-US" altLang="zh-CN" sz="1400" b="1" dirty="0">
                <a:solidFill>
                  <a:schemeClr val="bg1"/>
                </a:solidFill>
                <a:latin typeface="Times New Roman" pitchFamily="18" charset="0"/>
                <a:cs typeface="Times New Roman" pitchFamily="18" charset="0"/>
                <a:sym typeface="+mn-lt"/>
              </a:endParaRPr>
            </a:p>
          </p:txBody>
        </p:sp>
        <p:sp>
          <p:nvSpPr>
            <p:cNvPr id="20" name="TextBox 25"/>
            <p:cNvSpPr txBox="1"/>
            <p:nvPr/>
          </p:nvSpPr>
          <p:spPr>
            <a:xfrm>
              <a:off x="7205082" y="3811403"/>
              <a:ext cx="1627187" cy="539301"/>
            </a:xfrm>
            <a:prstGeom prst="rect">
              <a:avLst/>
            </a:prstGeom>
            <a:noFill/>
          </p:spPr>
          <p:txBody>
            <a:bodyPr>
              <a:spAutoFit/>
            </a:bodyPr>
            <a:lstStyle/>
            <a:p>
              <a:pPr algn="ctr" rtl="0">
                <a:lnSpc>
                  <a:spcPct val="130000"/>
                </a:lnSpc>
                <a:defRPr/>
              </a:pPr>
              <a:r>
                <a:rPr lang="en-US" sz="1400" b="1" i="0" u="none" baseline="0" dirty="0">
                  <a:solidFill>
                    <a:schemeClr val="bg1"/>
                  </a:solidFill>
                  <a:latin typeface="Times New Roman" pitchFamily="18" charset="0"/>
                  <a:cs typeface="Times New Roman" pitchFamily="18" charset="0"/>
                  <a:sym typeface="+mn-lt"/>
                </a:rPr>
                <a:t>Brand premium/discount</a:t>
              </a:r>
              <a:endParaRPr lang="en-US" altLang="zh-CN" sz="1400" b="1" dirty="0">
                <a:solidFill>
                  <a:schemeClr val="bg1"/>
                </a:solidFill>
                <a:latin typeface="Times New Roman" pitchFamily="18" charset="0"/>
                <a:cs typeface="Times New Roman" pitchFamily="18" charset="0"/>
                <a:sym typeface="+mn-lt"/>
              </a:endParaRPr>
            </a:p>
          </p:txBody>
        </p:sp>
        <p:sp>
          <p:nvSpPr>
            <p:cNvPr id="21" name="TextBox 26"/>
            <p:cNvSpPr txBox="1"/>
            <p:nvPr/>
          </p:nvSpPr>
          <p:spPr>
            <a:xfrm>
              <a:off x="7207768" y="5122993"/>
              <a:ext cx="1627187" cy="539301"/>
            </a:xfrm>
            <a:prstGeom prst="rect">
              <a:avLst/>
            </a:prstGeom>
            <a:noFill/>
          </p:spPr>
          <p:txBody>
            <a:bodyPr>
              <a:spAutoFit/>
            </a:bodyPr>
            <a:lstStyle/>
            <a:p>
              <a:pPr algn="ctr" rtl="0">
                <a:lnSpc>
                  <a:spcPct val="130000"/>
                </a:lnSpc>
                <a:defRPr/>
              </a:pPr>
              <a:r>
                <a:rPr lang="en-US" sz="1400" b="1" i="0" u="none" baseline="0" dirty="0">
                  <a:solidFill>
                    <a:schemeClr val="bg1"/>
                  </a:solidFill>
                  <a:latin typeface="Times New Roman" pitchFamily="18" charset="0"/>
                  <a:cs typeface="Times New Roman" pitchFamily="18" charset="0"/>
                  <a:sym typeface="+mn-lt"/>
                </a:rPr>
                <a:t>Level premium/discount</a:t>
              </a:r>
              <a:endParaRPr lang="en-US" altLang="zh-CN" sz="1400" b="1" dirty="0">
                <a:solidFill>
                  <a:schemeClr val="bg1"/>
                </a:solidFill>
                <a:latin typeface="Times New Roman" pitchFamily="18" charset="0"/>
                <a:cs typeface="Times New Roman" pitchFamily="18" charset="0"/>
                <a:sym typeface="+mn-lt"/>
              </a:endParaRPr>
            </a:p>
          </p:txBody>
        </p:sp>
      </p:grpSp>
      <p:grpSp>
        <p:nvGrpSpPr>
          <p:cNvPr id="22" name="组合 1"/>
          <p:cNvGrpSpPr>
            <a:grpSpLocks/>
          </p:cNvGrpSpPr>
          <p:nvPr/>
        </p:nvGrpSpPr>
        <p:grpSpPr bwMode="auto">
          <a:xfrm>
            <a:off x="1995175" y="1378998"/>
            <a:ext cx="3750531" cy="700576"/>
            <a:chOff x="163513" y="825500"/>
            <a:chExt cx="1979595" cy="700576"/>
          </a:xfrm>
        </p:grpSpPr>
        <p:sp>
          <p:nvSpPr>
            <p:cNvPr id="23" name="矩形 22"/>
            <p:cNvSpPr/>
            <p:nvPr/>
          </p:nvSpPr>
          <p:spPr>
            <a:xfrm>
              <a:off x="163513" y="825500"/>
              <a:ext cx="1744647" cy="452438"/>
            </a:xfrm>
            <a:prstGeom prst="rect">
              <a:avLst/>
            </a:prstGeom>
            <a:solidFill>
              <a:schemeClr val="bg1">
                <a:lumMod val="50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lnSpc>
                  <a:spcPct val="130000"/>
                </a:lnSpc>
                <a:defRPr/>
              </a:pPr>
              <a:endParaRPr lang="en-US" altLang="en-US" dirty="0">
                <a:latin typeface="Times New Roman" pitchFamily="18" charset="0"/>
                <a:cs typeface="Times New Roman" pitchFamily="18" charset="0"/>
                <a:sym typeface="+mn-lt"/>
              </a:endParaRPr>
            </a:p>
          </p:txBody>
        </p:sp>
        <p:sp>
          <p:nvSpPr>
            <p:cNvPr id="24" name="TextBox 20"/>
            <p:cNvSpPr txBox="1">
              <a:spLocks noChangeArrowheads="1"/>
            </p:cNvSpPr>
            <p:nvPr/>
          </p:nvSpPr>
          <p:spPr bwMode="auto">
            <a:xfrm>
              <a:off x="163513" y="825500"/>
              <a:ext cx="1979595" cy="700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eaLnBrk="1" hangingPunct="1">
                <a:lnSpc>
                  <a:spcPct val="130000"/>
                </a:lnSpc>
              </a:pPr>
              <a:r>
                <a:rPr lang="en-US" sz="1600" b="1" i="0" u="none" baseline="0" dirty="0">
                  <a:solidFill>
                    <a:schemeClr val="bg1"/>
                  </a:solidFill>
                  <a:latin typeface="Times New Roman" pitchFamily="18" charset="0"/>
                  <a:ea typeface="+mn-ea"/>
                  <a:cs typeface="Times New Roman" pitchFamily="18" charset="0"/>
                  <a:sym typeface="+mn-lt"/>
                </a:rPr>
                <a:t>V. Formation of premium/discount</a:t>
              </a:r>
              <a:endParaRPr lang="en-US" altLang="zh-CN" sz="1600" b="1" dirty="0">
                <a:solidFill>
                  <a:schemeClr val="bg1"/>
                </a:solidFill>
                <a:latin typeface="Times New Roman" pitchFamily="18" charset="0"/>
                <a:ea typeface="+mn-ea"/>
                <a:cs typeface="Times New Roman" pitchFamily="18" charset="0"/>
                <a:sym typeface="+mn-lt"/>
              </a:endParaRPr>
            </a:p>
          </p:txBody>
        </p:sp>
      </p:grpSp>
      <p:sp>
        <p:nvSpPr>
          <p:cNvPr id="26" name="TextBox 25"/>
          <p:cNvSpPr txBox="1"/>
          <p:nvPr/>
        </p:nvSpPr>
        <p:spPr>
          <a:xfrm>
            <a:off x="1868723" y="453415"/>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94570020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2646911060"/>
              </p:ext>
            </p:extLst>
          </p:nvPr>
        </p:nvGraphicFramePr>
        <p:xfrm>
          <a:off x="0" y="1166746"/>
          <a:ext cx="1691680" cy="5595968"/>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mn-lt"/>
                          <a:ea typeface="+mn-ea"/>
                          <a:cs typeface="+mn-ea"/>
                          <a:sym typeface="+mn-lt"/>
                        </a:rPr>
                        <a:t>Account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mn-lt"/>
                          <a:ea typeface="+mn-ea"/>
                          <a:cs typeface="+mn-ea"/>
                          <a:sym typeface="+mn-lt"/>
                        </a:rPr>
                        <a:t>Trading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1" i="0" u="none" baseline="0" dirty="0">
                          <a:solidFill>
                            <a:schemeClr val="bg1"/>
                          </a:solidFill>
                          <a:latin typeface="+mn-lt"/>
                          <a:ea typeface="+mn-ea"/>
                          <a:cs typeface="+mn-ea"/>
                          <a:sym typeface="+mn-lt"/>
                        </a:rPr>
                        <a:t>Clearing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mn-lt"/>
                          <a:ea typeface="+mn-ea"/>
                          <a:cs typeface="+mn-ea"/>
                          <a:sym typeface="+mn-lt"/>
                        </a:rPr>
                        <a:t>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0" i="0" u="none" baseline="0" dirty="0">
                          <a:solidFill>
                            <a:schemeClr val="tx1"/>
                          </a:solidFill>
                          <a:latin typeface="+mn-lt"/>
                          <a:ea typeface="+mn-ea"/>
                          <a:cs typeface="+mn-ea"/>
                          <a:sym typeface="+mn-lt"/>
                        </a:rPr>
                        <a:t>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233223985"/>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mn-lt"/>
                          <a:ea typeface="+mn-ea"/>
                          <a:cs typeface="+mn-ea"/>
                          <a:sym typeface="+mn-lt"/>
                        </a:rPr>
                        <a:t>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mn-lt"/>
                          <a:ea typeface="+mn-ea"/>
                          <a:cs typeface="+mn-ea"/>
                          <a:sym typeface="+mn-lt"/>
                        </a:rPr>
                        <a:t>Risk control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714491088"/>
                  </a:ext>
                </a:extLst>
              </a:tr>
            </a:tbl>
          </a:graphicData>
        </a:graphic>
      </p:graphicFrame>
      <p:sp>
        <p:nvSpPr>
          <p:cNvPr id="6" name="等腰三角形 5"/>
          <p:cNvSpPr/>
          <p:nvPr/>
        </p:nvSpPr>
        <p:spPr>
          <a:xfrm rot="16200000">
            <a:off x="1547664" y="311791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sp>
        <p:nvSpPr>
          <p:cNvPr id="10" name="右箭头 38"/>
          <p:cNvSpPr>
            <a:spLocks noChangeArrowheads="1"/>
          </p:cNvSpPr>
          <p:nvPr/>
        </p:nvSpPr>
        <p:spPr bwMode="auto">
          <a:xfrm>
            <a:off x="4851726" y="2849172"/>
            <a:ext cx="4016752" cy="441965"/>
          </a:xfrm>
          <a:prstGeom prst="rightArrow">
            <a:avLst>
              <a:gd name="adj1" fmla="val 50000"/>
              <a:gd name="adj2" fmla="val 50092"/>
            </a:avLst>
          </a:prstGeom>
          <a:solidFill>
            <a:srgbClr val="0062AC"/>
          </a:solidFill>
          <a:ln>
            <a:noFill/>
          </a:ln>
          <a:effectLst/>
          <a:extLst/>
        </p:spPr>
        <p:txBody>
          <a:bodyPr lIns="108283" tIns="54141" rIns="108283" bIns="54141" anchor="ctr"/>
          <a:lstStyle/>
          <a:p>
            <a:pPr algn="l" rtl="0" eaLnBrk="1" fontAlgn="auto" hangingPunct="1">
              <a:lnSpc>
                <a:spcPct val="130000"/>
              </a:lnSpc>
              <a:buClrTx/>
              <a:buSzTx/>
              <a:defRPr/>
            </a:pPr>
            <a:endParaRPr lang="en-US" altLang="en-US" sz="2100" b="1" kern="0" dirty="0">
              <a:solidFill>
                <a:sysClr val="window" lastClr="CCE8CF"/>
              </a:solidFill>
              <a:latin typeface="Times New Roman" pitchFamily="18" charset="0"/>
              <a:ea typeface="微软雅黑" pitchFamily="34" charset="-122"/>
              <a:cs typeface="Times New Roman" pitchFamily="18" charset="0"/>
            </a:endParaRPr>
          </a:p>
        </p:txBody>
      </p:sp>
      <p:sp>
        <p:nvSpPr>
          <p:cNvPr id="11" name="右箭头 39"/>
          <p:cNvSpPr>
            <a:spLocks noChangeArrowheads="1"/>
          </p:cNvSpPr>
          <p:nvPr/>
        </p:nvSpPr>
        <p:spPr bwMode="auto">
          <a:xfrm flipH="1">
            <a:off x="4999869" y="3512118"/>
            <a:ext cx="4159270" cy="440077"/>
          </a:xfrm>
          <a:prstGeom prst="rightArrow">
            <a:avLst>
              <a:gd name="adj1" fmla="val 50000"/>
              <a:gd name="adj2" fmla="val 50064"/>
            </a:avLst>
          </a:prstGeom>
          <a:solidFill>
            <a:srgbClr val="0062AC"/>
          </a:solidFill>
          <a:ln>
            <a:noFill/>
          </a:ln>
          <a:effectLst/>
          <a:extLst/>
        </p:spPr>
        <p:txBody>
          <a:bodyPr lIns="108283" tIns="54141" rIns="108283" bIns="54141" anchor="ctr"/>
          <a:lstStyle/>
          <a:p>
            <a:pPr algn="l" rtl="0" eaLnBrk="1" fontAlgn="auto" hangingPunct="1">
              <a:lnSpc>
                <a:spcPct val="130000"/>
              </a:lnSpc>
              <a:buClrTx/>
              <a:buSzTx/>
              <a:defRPr/>
            </a:pPr>
            <a:endParaRPr lang="en-US" altLang="en-US" sz="2100" b="1" kern="0" dirty="0">
              <a:solidFill>
                <a:sysClr val="window" lastClr="CCE8CF"/>
              </a:solidFill>
              <a:latin typeface="Times New Roman" pitchFamily="18" charset="0"/>
              <a:ea typeface="微软雅黑" pitchFamily="34" charset="-122"/>
              <a:cs typeface="Times New Roman" pitchFamily="18" charset="0"/>
            </a:endParaRPr>
          </a:p>
        </p:txBody>
      </p:sp>
      <p:sp>
        <p:nvSpPr>
          <p:cNvPr id="12" name="椭圆 11"/>
          <p:cNvSpPr>
            <a:spLocks noChangeArrowheads="1"/>
          </p:cNvSpPr>
          <p:nvPr/>
        </p:nvSpPr>
        <p:spPr bwMode="auto">
          <a:xfrm>
            <a:off x="2882729" y="2297661"/>
            <a:ext cx="2117140" cy="2132385"/>
          </a:xfrm>
          <a:prstGeom prst="ellipse">
            <a:avLst/>
          </a:prstGeom>
          <a:solidFill>
            <a:srgbClr val="0062AC"/>
          </a:solidFill>
          <a:ln>
            <a:noFill/>
          </a:ln>
          <a:effectLst/>
          <a:extLst/>
        </p:spPr>
        <p:txBody>
          <a:bodyPr lIns="108283" tIns="54141" rIns="108283" bIns="54141" anchor="ctr"/>
          <a:lstStyle/>
          <a:p>
            <a:pPr algn="ctr" rtl="0">
              <a:lnSpc>
                <a:spcPct val="130000"/>
              </a:lnSpc>
              <a:defRPr/>
            </a:pPr>
            <a:r>
              <a:rPr lang="en-US" b="1" i="0" u="none" baseline="0" dirty="0">
                <a:solidFill>
                  <a:schemeClr val="bg1"/>
                </a:solidFill>
                <a:latin typeface="Times New Roman" pitchFamily="18" charset="0"/>
                <a:cs typeface="Times New Roman" pitchFamily="18" charset="0"/>
                <a:sym typeface="+mn-lt"/>
              </a:rPr>
              <a:t>Effective isolation of futures/non-futures risk</a:t>
            </a:r>
            <a:endParaRPr lang="en-US" altLang="en-US" kern="0" dirty="0">
              <a:solidFill>
                <a:schemeClr val="bg1"/>
              </a:solidFill>
              <a:latin typeface="Times New Roman" pitchFamily="18" charset="0"/>
              <a:ea typeface="微软雅黑" pitchFamily="34" charset="-122"/>
              <a:cs typeface="Times New Roman" pitchFamily="18" charset="0"/>
            </a:endParaRPr>
          </a:p>
        </p:txBody>
      </p:sp>
      <p:sp>
        <p:nvSpPr>
          <p:cNvPr id="13" name="椭圆 12"/>
          <p:cNvSpPr>
            <a:spLocks noChangeArrowheads="1"/>
          </p:cNvSpPr>
          <p:nvPr/>
        </p:nvSpPr>
        <p:spPr bwMode="auto">
          <a:xfrm>
            <a:off x="8939737" y="2297661"/>
            <a:ext cx="2119015" cy="2132385"/>
          </a:xfrm>
          <a:prstGeom prst="ellipse">
            <a:avLst/>
          </a:prstGeom>
          <a:solidFill>
            <a:srgbClr val="0062AC"/>
          </a:solidFill>
          <a:ln>
            <a:noFill/>
          </a:ln>
          <a:effectLst/>
          <a:extLst/>
        </p:spPr>
        <p:txBody>
          <a:bodyPr lIns="108283" tIns="54141" rIns="108283" bIns="54141" anchor="ctr"/>
          <a:lstStyle/>
          <a:p>
            <a:pPr algn="ctr" rtl="0">
              <a:lnSpc>
                <a:spcPct val="130000"/>
              </a:lnSpc>
              <a:defRPr/>
            </a:pPr>
            <a:r>
              <a:rPr lang="en-US" b="1" i="0" u="none" baseline="0" dirty="0">
                <a:solidFill>
                  <a:schemeClr val="bg1"/>
                </a:solidFill>
                <a:latin typeface="Times New Roman" pitchFamily="18" charset="0"/>
                <a:cs typeface="Times New Roman" pitchFamily="18" charset="0"/>
                <a:sym typeface="+mn-lt"/>
              </a:rPr>
              <a:t>Ensure immediacy of non-futures trading</a:t>
            </a:r>
            <a:endParaRPr lang="en-US" altLang="en-US" kern="0" dirty="0">
              <a:solidFill>
                <a:schemeClr val="bg1"/>
              </a:solidFill>
              <a:latin typeface="Times New Roman" pitchFamily="18" charset="0"/>
              <a:ea typeface="微软雅黑" pitchFamily="34" charset="-122"/>
              <a:cs typeface="Times New Roman" pitchFamily="18" charset="0"/>
            </a:endParaRPr>
          </a:p>
        </p:txBody>
      </p:sp>
      <p:sp>
        <p:nvSpPr>
          <p:cNvPr id="14" name="矩形 13"/>
          <p:cNvSpPr/>
          <p:nvPr/>
        </p:nvSpPr>
        <p:spPr>
          <a:xfrm>
            <a:off x="5984368" y="2703740"/>
            <a:ext cx="1678335" cy="1395778"/>
          </a:xfrm>
          <a:prstGeom prst="rect">
            <a:avLst/>
          </a:prstGeom>
          <a:solidFill>
            <a:srgbClr val="F2D39A"/>
          </a:solidFill>
          <a:ln w="3175" cap="flat" cmpd="sng" algn="ctr">
            <a:solidFill>
              <a:srgbClr val="D7D7D7"/>
            </a:solidFill>
            <a:prstDash val="solid"/>
          </a:ln>
          <a:effectLst/>
        </p:spPr>
        <p:txBody>
          <a:bodyPr lIns="108283" tIns="54141" rIns="108283" bIns="54141" anchor="ctr"/>
          <a:lstStyle/>
          <a:p>
            <a:pPr algn="ctr" rtl="0" eaLnBrk="1" fontAlgn="auto" hangingPunct="1">
              <a:lnSpc>
                <a:spcPct val="130000"/>
              </a:lnSpc>
              <a:buClrTx/>
              <a:buSzTx/>
              <a:defRPr/>
            </a:pPr>
            <a:r>
              <a:rPr lang="en-US" sz="2000" b="0" i="0" u="none" kern="0" baseline="0" dirty="0" smtClean="0">
                <a:latin typeface="Times New Roman" pitchFamily="18" charset="0"/>
                <a:ea typeface="微软雅黑" pitchFamily="34" charset="-122"/>
                <a:cs typeface="Times New Roman" pitchFamily="18" charset="0"/>
              </a:rPr>
              <a:t>Clearing </a:t>
            </a:r>
            <a:r>
              <a:rPr lang="en-US" sz="2000" b="0" i="0" u="none" kern="0" baseline="0" dirty="0">
                <a:latin typeface="Times New Roman" pitchFamily="18" charset="0"/>
                <a:ea typeface="微软雅黑" pitchFamily="34" charset="-122"/>
                <a:cs typeface="Times New Roman" pitchFamily="18" charset="0"/>
              </a:rPr>
              <a:t>principle</a:t>
            </a:r>
          </a:p>
        </p:txBody>
      </p:sp>
      <p:sp>
        <p:nvSpPr>
          <p:cNvPr id="16" name="TextBox 49"/>
          <p:cNvSpPr txBox="1"/>
          <p:nvPr/>
        </p:nvSpPr>
        <p:spPr bwMode="auto">
          <a:xfrm>
            <a:off x="3114771" y="4619349"/>
            <a:ext cx="1751469" cy="1229646"/>
          </a:xfrm>
          <a:prstGeom prst="rect">
            <a:avLst/>
          </a:prstGeom>
          <a:noFill/>
        </p:spPr>
        <p:txBody>
          <a:bodyPr lIns="108283" tIns="54141" rIns="108283" bIns="54141">
            <a:spAutoFit/>
          </a:bodyPr>
          <a:lstStyle/>
          <a:p>
            <a:pPr rtl="0">
              <a:lnSpc>
                <a:spcPct val="130000"/>
              </a:lnSpc>
            </a:pPr>
            <a:r>
              <a:rPr lang="en-US" sz="1400" b="1" i="0" u="none" baseline="0" dirty="0">
                <a:solidFill>
                  <a:schemeClr val="tx1">
                    <a:lumMod val="75000"/>
                    <a:lumOff val="25000"/>
                  </a:schemeClr>
                </a:solidFill>
                <a:latin typeface="Times New Roman" pitchFamily="18" charset="0"/>
                <a:ea typeface="微软雅黑" pitchFamily="34" charset="-122"/>
                <a:cs typeface="Times New Roman" pitchFamily="18" charset="0"/>
                <a:sym typeface="+mn-lt"/>
              </a:rPr>
              <a:t>Non-futures </a:t>
            </a:r>
            <a:r>
              <a:rPr lang="en-US" sz="1400" b="1" i="0" u="none" baseline="0" dirty="0" smtClean="0">
                <a:solidFill>
                  <a:schemeClr val="tx1">
                    <a:lumMod val="75000"/>
                    <a:lumOff val="25000"/>
                  </a:schemeClr>
                </a:solidFill>
                <a:latin typeface="Times New Roman" pitchFamily="18" charset="0"/>
                <a:ea typeface="微软雅黑" pitchFamily="34" charset="-122"/>
                <a:cs typeface="Times New Roman" pitchFamily="18" charset="0"/>
                <a:sym typeface="+mn-lt"/>
              </a:rPr>
              <a:t>capital </a:t>
            </a:r>
            <a:r>
              <a:rPr lang="en-US" sz="1400" b="1" i="0" u="none" baseline="0" dirty="0">
                <a:solidFill>
                  <a:schemeClr val="tx1">
                    <a:lumMod val="75000"/>
                    <a:lumOff val="25000"/>
                  </a:schemeClr>
                </a:solidFill>
                <a:latin typeface="Times New Roman" pitchFamily="18" charset="0"/>
                <a:ea typeface="微软雅黑" pitchFamily="34" charset="-122"/>
                <a:cs typeface="Times New Roman" pitchFamily="18" charset="0"/>
                <a:sym typeface="+mn-lt"/>
              </a:rPr>
              <a:t>account is established for warrant trading</a:t>
            </a:r>
            <a:endParaRPr lang="en-US" altLang="zh-CN" sz="1400" dirty="0">
              <a:solidFill>
                <a:schemeClr val="tx1">
                  <a:lumMod val="75000"/>
                  <a:lumOff val="25000"/>
                </a:schemeClr>
              </a:solidFill>
              <a:latin typeface="Times New Roman" pitchFamily="18" charset="0"/>
              <a:ea typeface="微软雅黑" pitchFamily="34" charset="-122"/>
              <a:cs typeface="Times New Roman" pitchFamily="18" charset="0"/>
              <a:sym typeface="+mn-lt"/>
            </a:endParaRPr>
          </a:p>
        </p:txBody>
      </p:sp>
      <p:sp>
        <p:nvSpPr>
          <p:cNvPr id="17" name="TextBox 50"/>
          <p:cNvSpPr txBox="1"/>
          <p:nvPr/>
        </p:nvSpPr>
        <p:spPr bwMode="auto">
          <a:xfrm>
            <a:off x="9167202" y="4639494"/>
            <a:ext cx="1753345" cy="1509723"/>
          </a:xfrm>
          <a:prstGeom prst="rect">
            <a:avLst/>
          </a:prstGeom>
          <a:noFill/>
        </p:spPr>
        <p:txBody>
          <a:bodyPr lIns="108283" tIns="54141" rIns="108283" bIns="54141">
            <a:spAutoFit/>
          </a:bodyPr>
          <a:lstStyle/>
          <a:p>
            <a:pPr rtl="0">
              <a:lnSpc>
                <a:spcPct val="130000"/>
              </a:lnSpc>
              <a:defRPr/>
            </a:pPr>
            <a:r>
              <a:rPr lang="en-US" sz="1400" b="1" i="0" u="none" baseline="0" dirty="0">
                <a:solidFill>
                  <a:schemeClr val="tx1">
                    <a:lumMod val="75000"/>
                    <a:lumOff val="25000"/>
                  </a:schemeClr>
                </a:solidFill>
                <a:latin typeface="Times New Roman" pitchFamily="18" charset="0"/>
                <a:ea typeface="微软雅黑" pitchFamily="34" charset="-122"/>
                <a:cs typeface="Times New Roman" pitchFamily="18" charset="0"/>
                <a:sym typeface="+mn-lt"/>
              </a:rPr>
              <a:t>Capital may be withdrawn from the warrant trading to transfer capital in good time</a:t>
            </a:r>
            <a:endParaRPr lang="en-US" altLang="zh-CN" sz="1400" b="1" dirty="0">
              <a:solidFill>
                <a:schemeClr val="tx1">
                  <a:lumMod val="75000"/>
                  <a:lumOff val="25000"/>
                </a:schemeClr>
              </a:solidFill>
              <a:latin typeface="Times New Roman" pitchFamily="18" charset="0"/>
              <a:ea typeface="微软雅黑" pitchFamily="34" charset="-122"/>
              <a:cs typeface="Times New Roman" pitchFamily="18" charset="0"/>
              <a:sym typeface="+mn-lt"/>
            </a:endParaRPr>
          </a:p>
        </p:txBody>
      </p:sp>
      <p:grpSp>
        <p:nvGrpSpPr>
          <p:cNvPr id="22" name="组合 1"/>
          <p:cNvGrpSpPr>
            <a:grpSpLocks/>
          </p:cNvGrpSpPr>
          <p:nvPr/>
        </p:nvGrpSpPr>
        <p:grpSpPr bwMode="auto">
          <a:xfrm>
            <a:off x="1995175" y="1378998"/>
            <a:ext cx="2726949" cy="452438"/>
            <a:chOff x="163513" y="825500"/>
            <a:chExt cx="1979595" cy="452438"/>
          </a:xfrm>
        </p:grpSpPr>
        <p:sp>
          <p:nvSpPr>
            <p:cNvPr id="23" name="矩形 22"/>
            <p:cNvSpPr/>
            <p:nvPr/>
          </p:nvSpPr>
          <p:spPr>
            <a:xfrm>
              <a:off x="163513" y="825500"/>
              <a:ext cx="1744647" cy="452438"/>
            </a:xfrm>
            <a:prstGeom prst="rect">
              <a:avLst/>
            </a:prstGeom>
            <a:solidFill>
              <a:schemeClr val="bg1">
                <a:lumMod val="50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lnSpc>
                  <a:spcPct val="130000"/>
                </a:lnSpc>
                <a:defRPr/>
              </a:pPr>
              <a:endParaRPr lang="en-US" altLang="en-US" dirty="0">
                <a:latin typeface="Times New Roman" pitchFamily="18" charset="0"/>
                <a:cs typeface="Times New Roman" pitchFamily="18" charset="0"/>
                <a:sym typeface="+mn-lt"/>
              </a:endParaRPr>
            </a:p>
          </p:txBody>
        </p:sp>
        <p:sp>
          <p:nvSpPr>
            <p:cNvPr id="24" name="TextBox 20"/>
            <p:cNvSpPr txBox="1">
              <a:spLocks noChangeArrowheads="1"/>
            </p:cNvSpPr>
            <p:nvPr/>
          </p:nvSpPr>
          <p:spPr bwMode="auto">
            <a:xfrm>
              <a:off x="163513" y="825500"/>
              <a:ext cx="1979595" cy="380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eaLnBrk="1" hangingPunct="1">
                <a:lnSpc>
                  <a:spcPct val="130000"/>
                </a:lnSpc>
              </a:pPr>
              <a:r>
                <a:rPr lang="en-US" sz="1600" b="1" i="0" u="none" baseline="0" dirty="0">
                  <a:solidFill>
                    <a:schemeClr val="bg1"/>
                  </a:solidFill>
                  <a:latin typeface="Times New Roman" pitchFamily="18" charset="0"/>
                  <a:ea typeface="+mn-ea"/>
                  <a:cs typeface="Times New Roman" pitchFamily="18" charset="0"/>
                  <a:sym typeface="+mn-lt"/>
                </a:rPr>
                <a:t>I. Clearing principle</a:t>
              </a:r>
              <a:endParaRPr lang="en-US" altLang="zh-CN" sz="1600" b="1" dirty="0">
                <a:solidFill>
                  <a:schemeClr val="bg1"/>
                </a:solidFill>
                <a:latin typeface="Times New Roman" pitchFamily="18" charset="0"/>
                <a:ea typeface="+mn-ea"/>
                <a:cs typeface="Times New Roman" pitchFamily="18" charset="0"/>
                <a:sym typeface="+mn-lt"/>
              </a:endParaRPr>
            </a:p>
          </p:txBody>
        </p:sp>
      </p:grpSp>
      <p:sp>
        <p:nvSpPr>
          <p:cNvPr id="18" name="TextBox 17"/>
          <p:cNvSpPr txBox="1"/>
          <p:nvPr/>
        </p:nvSpPr>
        <p:spPr>
          <a:xfrm>
            <a:off x="1868723" y="453415"/>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19327432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0" y="1166746"/>
          <a:ext cx="1691680" cy="5583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Account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Trading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1" i="0" u="none" baseline="0" dirty="0">
                          <a:solidFill>
                            <a:schemeClr val="bg1"/>
                          </a:solidFill>
                          <a:latin typeface="Times New Roman" pitchFamily="18" charset="0"/>
                          <a:ea typeface="+mn-ea"/>
                          <a:cs typeface="Times New Roman" pitchFamily="18" charset="0"/>
                          <a:sym typeface="+mn-lt"/>
                        </a:rPr>
                        <a:t>Clearing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0" i="0" u="none" baseline="0" dirty="0">
                          <a:solidFill>
                            <a:schemeClr val="tx1"/>
                          </a:solidFill>
                          <a:latin typeface="Times New Roman" pitchFamily="18" charset="0"/>
                          <a:ea typeface="+mn-ea"/>
                          <a:cs typeface="Times New Roman" pitchFamily="18" charset="0"/>
                          <a:sym typeface="+mn-lt"/>
                        </a:rPr>
                        <a:t>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233223985"/>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Risk control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714491088"/>
                  </a:ext>
                </a:extLst>
              </a:tr>
            </a:tbl>
          </a:graphicData>
        </a:graphic>
      </p:graphicFrame>
      <p:sp>
        <p:nvSpPr>
          <p:cNvPr id="6" name="等腰三角形 5"/>
          <p:cNvSpPr/>
          <p:nvPr/>
        </p:nvSpPr>
        <p:spPr>
          <a:xfrm rot="16200000">
            <a:off x="1547664" y="311791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sp>
        <p:nvSpPr>
          <p:cNvPr id="11" name="TextBox 7"/>
          <p:cNvSpPr txBox="1">
            <a:spLocks noChangeArrowheads="1"/>
          </p:cNvSpPr>
          <p:nvPr/>
        </p:nvSpPr>
        <p:spPr bwMode="auto">
          <a:xfrm>
            <a:off x="2179978" y="2120448"/>
            <a:ext cx="4319587" cy="4540217"/>
          </a:xfrm>
          <a:prstGeom prst="rect">
            <a:avLst/>
          </a:prstGeom>
          <a:solidFill>
            <a:schemeClr val="bg1">
              <a:lumMod val="85000"/>
            </a:schemeClr>
          </a:solidFill>
          <a:ln>
            <a:noFill/>
          </a:ln>
          <a:extLst/>
        </p:spPr>
        <p:txBody>
          <a:bodyPr>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285750" indent="-285750" algn="just" rtl="0">
              <a:lnSpc>
                <a:spcPct val="130000"/>
              </a:lnSpc>
              <a:buFont typeface="Wingdings" panose="05000000000000000000" pitchFamily="2" charset="2"/>
              <a:buChar char="ü"/>
              <a:defRPr/>
            </a:pPr>
            <a:r>
              <a:rPr lang="en-US" sz="1600" b="0" i="0" u="none" baseline="0" dirty="0">
                <a:latin typeface="Times New Roman" pitchFamily="18" charset="0"/>
                <a:ea typeface="+mn-ea"/>
                <a:cs typeface="Times New Roman" pitchFamily="18" charset="0"/>
                <a:sym typeface="+mn-lt"/>
              </a:rPr>
              <a:t>Immediate clearing refers to immediate transfer of payment and warrant after trading confirmation. Before confirming trading, the warrant buyer shall deposit the full payment into the capital account, while the warrant seller shall have the warrant available for delivery.</a:t>
            </a:r>
          </a:p>
          <a:p>
            <a:pPr marL="285750" indent="-285750" algn="just" rtl="0">
              <a:lnSpc>
                <a:spcPct val="130000"/>
              </a:lnSpc>
              <a:buFont typeface="Wingdings" panose="05000000000000000000" pitchFamily="2" charset="2"/>
              <a:buChar char="ü"/>
              <a:defRPr/>
            </a:pPr>
            <a:r>
              <a:rPr lang="en-US" sz="1600" b="0" i="0" u="none" baseline="0" dirty="0">
                <a:latin typeface="Times New Roman" pitchFamily="18" charset="0"/>
                <a:ea typeface="+mn-ea"/>
                <a:cs typeface="Times New Roman" pitchFamily="18" charset="0"/>
                <a:sym typeface="+mn-lt"/>
              </a:rPr>
              <a:t>Day-end clearing means, after trading confirmation, the platform freezes the buyer’s performance bond and seller’s warrant first and then calculates and transfers the payments collected/paid and warrant by the dealer in the fixed clearing time after the trading time that day. </a:t>
            </a:r>
            <a:endParaRPr lang="en-US" altLang="en-US" sz="1600" dirty="0">
              <a:latin typeface="Times New Roman" pitchFamily="18" charset="0"/>
              <a:ea typeface="+mn-ea"/>
              <a:cs typeface="Times New Roman" pitchFamily="18" charset="0"/>
              <a:sym typeface="+mn-lt"/>
            </a:endParaRPr>
          </a:p>
        </p:txBody>
      </p:sp>
      <p:grpSp>
        <p:nvGrpSpPr>
          <p:cNvPr id="9" name="组合 1"/>
          <p:cNvGrpSpPr>
            <a:grpSpLocks/>
          </p:cNvGrpSpPr>
          <p:nvPr/>
        </p:nvGrpSpPr>
        <p:grpSpPr bwMode="auto">
          <a:xfrm>
            <a:off x="1995175" y="1378998"/>
            <a:ext cx="2617767" cy="452438"/>
            <a:chOff x="163513" y="825500"/>
            <a:chExt cx="1979595" cy="452438"/>
          </a:xfrm>
        </p:grpSpPr>
        <p:sp>
          <p:nvSpPr>
            <p:cNvPr id="14" name="矩形 13"/>
            <p:cNvSpPr/>
            <p:nvPr/>
          </p:nvSpPr>
          <p:spPr>
            <a:xfrm>
              <a:off x="163513" y="825500"/>
              <a:ext cx="1744647" cy="452438"/>
            </a:xfrm>
            <a:prstGeom prst="rect">
              <a:avLst/>
            </a:prstGeom>
            <a:solidFill>
              <a:schemeClr val="bg1">
                <a:lumMod val="50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lnSpc>
                  <a:spcPct val="130000"/>
                </a:lnSpc>
                <a:defRPr/>
              </a:pPr>
              <a:endParaRPr lang="en-US" altLang="en-US" dirty="0">
                <a:latin typeface="Times New Roman" pitchFamily="18" charset="0"/>
                <a:cs typeface="Times New Roman" pitchFamily="18" charset="0"/>
                <a:sym typeface="+mn-lt"/>
              </a:endParaRPr>
            </a:p>
          </p:txBody>
        </p:sp>
        <p:sp>
          <p:nvSpPr>
            <p:cNvPr id="15" name="TextBox 20"/>
            <p:cNvSpPr txBox="1">
              <a:spLocks noChangeArrowheads="1"/>
            </p:cNvSpPr>
            <p:nvPr/>
          </p:nvSpPr>
          <p:spPr bwMode="auto">
            <a:xfrm>
              <a:off x="163513" y="825500"/>
              <a:ext cx="1979595" cy="45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eaLnBrk="1" hangingPunct="1">
                <a:lnSpc>
                  <a:spcPct val="130000"/>
                </a:lnSpc>
              </a:pPr>
              <a:r>
                <a:rPr lang="en-US" b="1" i="0" u="none" baseline="0" dirty="0">
                  <a:solidFill>
                    <a:schemeClr val="bg1"/>
                  </a:solidFill>
                  <a:latin typeface="Times New Roman" pitchFamily="18" charset="0"/>
                  <a:ea typeface="+mn-ea"/>
                  <a:cs typeface="Times New Roman" pitchFamily="18" charset="0"/>
                  <a:sym typeface="+mn-lt"/>
                </a:rPr>
                <a:t>II. Clearing form</a:t>
              </a:r>
              <a:endParaRPr lang="en-US" altLang="zh-CN" b="1" dirty="0">
                <a:solidFill>
                  <a:schemeClr val="bg1"/>
                </a:solidFill>
                <a:latin typeface="Times New Roman" pitchFamily="18" charset="0"/>
                <a:ea typeface="+mn-ea"/>
                <a:cs typeface="Times New Roman" pitchFamily="18" charset="0"/>
                <a:sym typeface="+mn-lt"/>
              </a:endParaRPr>
            </a:p>
          </p:txBody>
        </p:sp>
      </p:grpSp>
      <p:graphicFrame>
        <p:nvGraphicFramePr>
          <p:cNvPr id="17" name="图示 16"/>
          <p:cNvGraphicFramePr/>
          <p:nvPr>
            <p:extLst>
              <p:ext uri="{D42A27DB-BD31-4B8C-83A1-F6EECF244321}">
                <p14:modId xmlns="" xmlns:p14="http://schemas.microsoft.com/office/powerpoint/2010/main" val="2657740233"/>
              </p:ext>
            </p:extLst>
          </p:nvPr>
        </p:nvGraphicFramePr>
        <p:xfrm>
          <a:off x="7393799" y="1498600"/>
          <a:ext cx="4468001" cy="223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p:cNvSpPr/>
          <p:nvPr/>
        </p:nvSpPr>
        <p:spPr>
          <a:xfrm>
            <a:off x="7607300" y="3958394"/>
            <a:ext cx="1828800" cy="2023306"/>
          </a:xfrm>
          <a:prstGeom prst="rect">
            <a:avLst/>
          </a:prstGeom>
          <a:noFill/>
          <a:ln w="38100">
            <a:solidFill>
              <a:srgbClr val="0062A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atin typeface="Times New Roman" pitchFamily="18" charset="0"/>
              <a:cs typeface="Times New Roman" pitchFamily="18" charset="0"/>
            </a:endParaRPr>
          </a:p>
        </p:txBody>
      </p:sp>
      <p:sp>
        <p:nvSpPr>
          <p:cNvPr id="18" name="矩形 17"/>
          <p:cNvSpPr/>
          <p:nvPr/>
        </p:nvSpPr>
        <p:spPr>
          <a:xfrm>
            <a:off x="9842500" y="3958394"/>
            <a:ext cx="1828800" cy="2023306"/>
          </a:xfrm>
          <a:prstGeom prst="rect">
            <a:avLst/>
          </a:prstGeom>
          <a:noFill/>
          <a:ln w="38100">
            <a:solidFill>
              <a:srgbClr val="0062A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atin typeface="Times New Roman" pitchFamily="18" charset="0"/>
              <a:cs typeface="Times New Roman" pitchFamily="18" charset="0"/>
            </a:endParaRPr>
          </a:p>
        </p:txBody>
      </p:sp>
      <p:grpSp>
        <p:nvGrpSpPr>
          <p:cNvPr id="19" name="组合 18"/>
          <p:cNvGrpSpPr/>
          <p:nvPr/>
        </p:nvGrpSpPr>
        <p:grpSpPr>
          <a:xfrm>
            <a:off x="7607300" y="4694380"/>
            <a:ext cx="4290804" cy="280288"/>
            <a:chOff x="7607300" y="4694380"/>
            <a:chExt cx="4290804" cy="280288"/>
          </a:xfrm>
          <a:solidFill>
            <a:srgbClr val="F2D39A">
              <a:alpha val="72000"/>
            </a:srgbClr>
          </a:solidFill>
        </p:grpSpPr>
        <p:sp>
          <p:nvSpPr>
            <p:cNvPr id="7" name="矩形 6"/>
            <p:cNvSpPr/>
            <p:nvPr/>
          </p:nvSpPr>
          <p:spPr>
            <a:xfrm>
              <a:off x="7607300" y="4699000"/>
              <a:ext cx="4064000" cy="27104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r>
                <a:rPr lang="en-US" b="0" i="0" u="none" baseline="0" dirty="0">
                  <a:latin typeface="Times New Roman" pitchFamily="18" charset="0"/>
                  <a:cs typeface="Times New Roman" pitchFamily="18" charset="0"/>
                </a:rPr>
                <a:t>  </a:t>
              </a:r>
              <a:r>
                <a:rPr lang="en-US" sz="1600" b="0" i="0" u="none" baseline="0" dirty="0">
                  <a:solidFill>
                    <a:schemeClr val="tx1"/>
                  </a:solidFill>
                  <a:latin typeface="Times New Roman" pitchFamily="18" charset="0"/>
                  <a:cs typeface="Times New Roman" pitchFamily="18" charset="0"/>
                </a:rPr>
                <a:t> 9: 00-15:00                    15:00-16:00 </a:t>
              </a:r>
              <a:endParaRPr lang="en-US" altLang="en-US" dirty="0">
                <a:solidFill>
                  <a:schemeClr val="tx1"/>
                </a:solidFill>
                <a:latin typeface="Times New Roman" pitchFamily="18" charset="0"/>
                <a:cs typeface="Times New Roman" pitchFamily="18" charset="0"/>
              </a:endParaRPr>
            </a:p>
          </p:txBody>
        </p:sp>
        <p:sp>
          <p:nvSpPr>
            <p:cNvPr id="8" name="等腰三角形 7"/>
            <p:cNvSpPr/>
            <p:nvPr/>
          </p:nvSpPr>
          <p:spPr>
            <a:xfrm rot="5400000">
              <a:off x="11644558" y="4721121"/>
              <a:ext cx="280288" cy="22680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atin typeface="Times New Roman" pitchFamily="18" charset="0"/>
                <a:cs typeface="Times New Roman" pitchFamily="18" charset="0"/>
              </a:endParaRPr>
            </a:p>
          </p:txBody>
        </p:sp>
      </p:grpSp>
      <p:sp>
        <p:nvSpPr>
          <p:cNvPr id="20" name="文本框 19"/>
          <p:cNvSpPr txBox="1"/>
          <p:nvPr/>
        </p:nvSpPr>
        <p:spPr>
          <a:xfrm>
            <a:off x="7977306" y="5133592"/>
            <a:ext cx="1306768" cy="776623"/>
          </a:xfrm>
          <a:prstGeom prst="rect">
            <a:avLst/>
          </a:prstGeom>
          <a:noFill/>
        </p:spPr>
        <p:txBody>
          <a:bodyPr wrap="none" rtlCol="0">
            <a:spAutoFit/>
          </a:bodyPr>
          <a:lstStyle/>
          <a:p>
            <a:pPr algn="ctr" rtl="0">
              <a:lnSpc>
                <a:spcPct val="130000"/>
              </a:lnSpc>
            </a:pPr>
            <a:r>
              <a:rPr lang="en-US" b="1" i="0" u="none" baseline="0" dirty="0">
                <a:solidFill>
                  <a:srgbClr val="084EA6"/>
                </a:solidFill>
                <a:latin typeface="Times New Roman" pitchFamily="18" charset="0"/>
                <a:cs typeface="Times New Roman" pitchFamily="18" charset="0"/>
              </a:rPr>
              <a:t>Immediate </a:t>
            </a:r>
            <a:endParaRPr lang="en-US" b="1" i="0" u="none" baseline="0" dirty="0" smtClean="0">
              <a:solidFill>
                <a:srgbClr val="084EA6"/>
              </a:solidFill>
              <a:latin typeface="Times New Roman" pitchFamily="18" charset="0"/>
              <a:cs typeface="Times New Roman" pitchFamily="18" charset="0"/>
            </a:endParaRPr>
          </a:p>
          <a:p>
            <a:pPr algn="ctr" rtl="0">
              <a:lnSpc>
                <a:spcPct val="130000"/>
              </a:lnSpc>
            </a:pPr>
            <a:r>
              <a:rPr lang="en-US" b="1" i="0" u="none" baseline="0" dirty="0" smtClean="0">
                <a:solidFill>
                  <a:srgbClr val="084EA6"/>
                </a:solidFill>
                <a:latin typeface="Times New Roman" pitchFamily="18" charset="0"/>
                <a:cs typeface="Times New Roman" pitchFamily="18" charset="0"/>
              </a:rPr>
              <a:t>clearing</a:t>
            </a:r>
            <a:endParaRPr lang="en-US" b="1" i="0" u="none" baseline="0" dirty="0">
              <a:solidFill>
                <a:srgbClr val="084EA6"/>
              </a:solidFill>
              <a:latin typeface="Times New Roman" pitchFamily="18" charset="0"/>
              <a:cs typeface="Times New Roman" pitchFamily="18" charset="0"/>
            </a:endParaRPr>
          </a:p>
        </p:txBody>
      </p:sp>
      <p:sp>
        <p:nvSpPr>
          <p:cNvPr id="21" name="文本框 20"/>
          <p:cNvSpPr txBox="1"/>
          <p:nvPr/>
        </p:nvSpPr>
        <p:spPr>
          <a:xfrm>
            <a:off x="10231477" y="5128377"/>
            <a:ext cx="1075936" cy="776623"/>
          </a:xfrm>
          <a:prstGeom prst="rect">
            <a:avLst/>
          </a:prstGeom>
          <a:noFill/>
        </p:spPr>
        <p:txBody>
          <a:bodyPr wrap="none" rtlCol="0">
            <a:spAutoFit/>
          </a:bodyPr>
          <a:lstStyle/>
          <a:p>
            <a:pPr algn="ctr" rtl="0">
              <a:lnSpc>
                <a:spcPct val="130000"/>
              </a:lnSpc>
            </a:pPr>
            <a:r>
              <a:rPr lang="en-US" b="1" i="0" u="none" baseline="0" dirty="0">
                <a:solidFill>
                  <a:srgbClr val="084EA6"/>
                </a:solidFill>
                <a:latin typeface="Times New Roman" pitchFamily="18" charset="0"/>
                <a:cs typeface="Times New Roman" pitchFamily="18" charset="0"/>
              </a:rPr>
              <a:t>Day-end </a:t>
            </a:r>
            <a:endParaRPr lang="en-US" b="1" i="0" u="none" baseline="0" dirty="0" smtClean="0">
              <a:solidFill>
                <a:srgbClr val="084EA6"/>
              </a:solidFill>
              <a:latin typeface="Times New Roman" pitchFamily="18" charset="0"/>
              <a:cs typeface="Times New Roman" pitchFamily="18" charset="0"/>
            </a:endParaRPr>
          </a:p>
          <a:p>
            <a:pPr algn="ctr" rtl="0">
              <a:lnSpc>
                <a:spcPct val="130000"/>
              </a:lnSpc>
            </a:pPr>
            <a:r>
              <a:rPr lang="en-US" b="1" i="0" u="none" baseline="0" dirty="0" smtClean="0">
                <a:solidFill>
                  <a:srgbClr val="084EA6"/>
                </a:solidFill>
                <a:latin typeface="Times New Roman" pitchFamily="18" charset="0"/>
                <a:cs typeface="Times New Roman" pitchFamily="18" charset="0"/>
              </a:rPr>
              <a:t>clearing</a:t>
            </a:r>
            <a:endParaRPr lang="en-US" b="1" i="0" u="none" baseline="0" dirty="0">
              <a:solidFill>
                <a:srgbClr val="084EA6"/>
              </a:solidFill>
              <a:latin typeface="Times New Roman" pitchFamily="18" charset="0"/>
              <a:cs typeface="Times New Roman" pitchFamily="18" charset="0"/>
            </a:endParaRPr>
          </a:p>
        </p:txBody>
      </p:sp>
      <p:sp>
        <p:nvSpPr>
          <p:cNvPr id="23" name="TextBox 22"/>
          <p:cNvSpPr txBox="1"/>
          <p:nvPr/>
        </p:nvSpPr>
        <p:spPr>
          <a:xfrm>
            <a:off x="1868723" y="453415"/>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4218559955"/>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0" y="1166746"/>
          <a:ext cx="1691680" cy="5583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Account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Trading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1" i="0" u="none" baseline="0" dirty="0">
                          <a:solidFill>
                            <a:schemeClr val="bg1"/>
                          </a:solidFill>
                          <a:latin typeface="Times New Roman" pitchFamily="18" charset="0"/>
                          <a:ea typeface="+mn-ea"/>
                          <a:cs typeface="Times New Roman" pitchFamily="18" charset="0"/>
                          <a:sym typeface="+mn-lt"/>
                        </a:rPr>
                        <a:t>Clearing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0" i="0" u="none" baseline="0" dirty="0">
                          <a:solidFill>
                            <a:schemeClr val="tx1"/>
                          </a:solidFill>
                          <a:latin typeface="Times New Roman" pitchFamily="18" charset="0"/>
                          <a:ea typeface="+mn-ea"/>
                          <a:cs typeface="Times New Roman" pitchFamily="18" charset="0"/>
                          <a:sym typeface="+mn-lt"/>
                        </a:rPr>
                        <a:t>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233223985"/>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Risk control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714491088"/>
                  </a:ext>
                </a:extLst>
              </a:tr>
            </a:tbl>
          </a:graphicData>
        </a:graphic>
      </p:graphicFrame>
      <p:sp>
        <p:nvSpPr>
          <p:cNvPr id="6" name="等腰三角形 5"/>
          <p:cNvSpPr/>
          <p:nvPr/>
        </p:nvSpPr>
        <p:spPr>
          <a:xfrm rot="16200000">
            <a:off x="1547664" y="311791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grpSp>
        <p:nvGrpSpPr>
          <p:cNvPr id="7" name="组合 1"/>
          <p:cNvGrpSpPr>
            <a:grpSpLocks/>
          </p:cNvGrpSpPr>
          <p:nvPr/>
        </p:nvGrpSpPr>
        <p:grpSpPr bwMode="auto">
          <a:xfrm>
            <a:off x="1995176" y="1378998"/>
            <a:ext cx="2534294" cy="452438"/>
            <a:chOff x="163513" y="825500"/>
            <a:chExt cx="1979595" cy="452438"/>
          </a:xfrm>
        </p:grpSpPr>
        <p:sp>
          <p:nvSpPr>
            <p:cNvPr id="8" name="矩形 7"/>
            <p:cNvSpPr/>
            <p:nvPr/>
          </p:nvSpPr>
          <p:spPr>
            <a:xfrm>
              <a:off x="163513" y="825500"/>
              <a:ext cx="1744647" cy="452438"/>
            </a:xfrm>
            <a:prstGeom prst="rect">
              <a:avLst/>
            </a:prstGeom>
            <a:solidFill>
              <a:schemeClr val="bg1">
                <a:lumMod val="50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lnSpc>
                  <a:spcPct val="130000"/>
                </a:lnSpc>
                <a:defRPr/>
              </a:pPr>
              <a:endParaRPr lang="en-US" altLang="en-US" dirty="0">
                <a:latin typeface="Times New Roman" pitchFamily="18" charset="0"/>
                <a:cs typeface="Times New Roman" pitchFamily="18" charset="0"/>
                <a:sym typeface="+mn-lt"/>
              </a:endParaRPr>
            </a:p>
          </p:txBody>
        </p:sp>
        <p:sp>
          <p:nvSpPr>
            <p:cNvPr id="10" name="TextBox 20"/>
            <p:cNvSpPr txBox="1">
              <a:spLocks noChangeArrowheads="1"/>
            </p:cNvSpPr>
            <p:nvPr/>
          </p:nvSpPr>
          <p:spPr bwMode="auto">
            <a:xfrm>
              <a:off x="163513" y="825500"/>
              <a:ext cx="1979595" cy="380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eaLnBrk="1" hangingPunct="1">
                <a:lnSpc>
                  <a:spcPct val="130000"/>
                </a:lnSpc>
              </a:pPr>
              <a:r>
                <a:rPr lang="en-US" sz="1600" b="1" i="0" u="none" baseline="0" dirty="0">
                  <a:solidFill>
                    <a:schemeClr val="bg1"/>
                  </a:solidFill>
                  <a:latin typeface="Times New Roman" pitchFamily="18" charset="0"/>
                  <a:ea typeface="+mn-ea"/>
                  <a:cs typeface="Times New Roman" pitchFamily="18" charset="0"/>
                  <a:sym typeface="+mn-lt"/>
                </a:rPr>
                <a:t>III. Clearing structure</a:t>
              </a:r>
              <a:endParaRPr lang="en-US" altLang="zh-CN" sz="1600" b="1" dirty="0">
                <a:solidFill>
                  <a:schemeClr val="bg1"/>
                </a:solidFill>
                <a:latin typeface="Times New Roman" pitchFamily="18" charset="0"/>
                <a:ea typeface="+mn-ea"/>
                <a:cs typeface="Times New Roman" pitchFamily="18" charset="0"/>
                <a:sym typeface="+mn-lt"/>
              </a:endParaRPr>
            </a:p>
          </p:txBody>
        </p:sp>
      </p:grpSp>
      <p:sp>
        <p:nvSpPr>
          <p:cNvPr id="2" name="Rectangle 1"/>
          <p:cNvSpPr>
            <a:spLocks noChangeArrowheads="1"/>
          </p:cNvSpPr>
          <p:nvPr/>
        </p:nvSpPr>
        <p:spPr bwMode="auto">
          <a:xfrm>
            <a:off x="0" y="-207492"/>
            <a:ext cx="184731" cy="4524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l" rtl="0">
              <a:lnSpc>
                <a:spcPct val="130000"/>
              </a:lnSpc>
            </a:pPr>
            <a:endParaRPr lang="en-US" altLang="en-US" dirty="0">
              <a:latin typeface="Times New Roman" pitchFamily="18" charset="0"/>
              <a:cs typeface="Times New Roman" pitchFamily="18" charset="0"/>
            </a:endParaRPr>
          </a:p>
        </p:txBody>
      </p:sp>
      <p:graphicFrame>
        <p:nvGraphicFramePr>
          <p:cNvPr id="11" name="图示 10"/>
          <p:cNvGraphicFramePr/>
          <p:nvPr>
            <p:extLst>
              <p:ext uri="{D42A27DB-BD31-4B8C-83A1-F6EECF244321}">
                <p14:modId xmlns="" xmlns:p14="http://schemas.microsoft.com/office/powerpoint/2010/main" val="2080189837"/>
              </p:ext>
            </p:extLst>
          </p:nvPr>
        </p:nvGraphicFramePr>
        <p:xfrm>
          <a:off x="1280964" y="1899658"/>
          <a:ext cx="10079406" cy="3828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868723" y="453415"/>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100874517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813269675"/>
              </p:ext>
            </p:extLst>
          </p:nvPr>
        </p:nvGraphicFramePr>
        <p:xfrm>
          <a:off x="0" y="1166746"/>
          <a:ext cx="1691680" cy="5583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Account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Trading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Clearing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1" i="0" u="none" baseline="0" dirty="0">
                          <a:solidFill>
                            <a:schemeClr val="bg1"/>
                          </a:solidFill>
                          <a:latin typeface="Times New Roman" pitchFamily="18" charset="0"/>
                          <a:ea typeface="+mn-ea"/>
                          <a:cs typeface="Times New Roman" pitchFamily="18" charset="0"/>
                          <a:sym typeface="+mn-lt"/>
                        </a:rPr>
                        <a:t>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3"/>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0" i="0" u="none" baseline="0" dirty="0">
                          <a:solidFill>
                            <a:schemeClr val="tx1"/>
                          </a:solidFill>
                          <a:latin typeface="Times New Roman" pitchFamily="18" charset="0"/>
                          <a:ea typeface="+mn-ea"/>
                          <a:cs typeface="Times New Roman" pitchFamily="18" charset="0"/>
                          <a:sym typeface="+mn-lt"/>
                        </a:rPr>
                        <a:t>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3759164383"/>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Risk control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714491088"/>
                  </a:ext>
                </a:extLst>
              </a:tr>
            </a:tbl>
          </a:graphicData>
        </a:graphic>
      </p:graphicFrame>
      <p:sp>
        <p:nvSpPr>
          <p:cNvPr id="6" name="等腰三角形 5"/>
          <p:cNvSpPr/>
          <p:nvPr/>
        </p:nvSpPr>
        <p:spPr>
          <a:xfrm rot="16200000">
            <a:off x="1547664" y="391801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grpSp>
        <p:nvGrpSpPr>
          <p:cNvPr id="21" name="组合 40"/>
          <p:cNvGrpSpPr>
            <a:grpSpLocks/>
          </p:cNvGrpSpPr>
          <p:nvPr/>
        </p:nvGrpSpPr>
        <p:grpSpPr bwMode="auto">
          <a:xfrm>
            <a:off x="2879725" y="1926173"/>
            <a:ext cx="7708900" cy="3301237"/>
            <a:chOff x="397817" y="1882813"/>
            <a:chExt cx="7469331" cy="3770916"/>
          </a:xfrm>
        </p:grpSpPr>
        <p:cxnSp>
          <p:nvCxnSpPr>
            <p:cNvPr id="22" name="直接连接符 21"/>
            <p:cNvCxnSpPr/>
            <p:nvPr/>
          </p:nvCxnSpPr>
          <p:spPr>
            <a:xfrm>
              <a:off x="4495490" y="2699764"/>
              <a:ext cx="0" cy="295396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1653" y="4025331"/>
              <a:ext cx="7415495" cy="0"/>
            </a:xfrm>
            <a:prstGeom prst="line">
              <a:avLst/>
            </a:prstGeom>
            <a:ln w="28575">
              <a:solidFill>
                <a:srgbClr val="0062AC"/>
              </a:solidFill>
            </a:ln>
          </p:spPr>
          <p:style>
            <a:lnRef idx="1">
              <a:schemeClr val="dk1"/>
            </a:lnRef>
            <a:fillRef idx="0">
              <a:schemeClr val="dk1"/>
            </a:fillRef>
            <a:effectRef idx="0">
              <a:schemeClr val="dk1"/>
            </a:effectRef>
            <a:fontRef idx="minor">
              <a:schemeClr val="tx1"/>
            </a:fontRef>
          </p:style>
        </p:cxnSp>
        <p:sp>
          <p:nvSpPr>
            <p:cNvPr id="24" name="矩形 16"/>
            <p:cNvSpPr>
              <a:spLocks noChangeArrowheads="1"/>
            </p:cNvSpPr>
            <p:nvPr/>
          </p:nvSpPr>
          <p:spPr bwMode="auto">
            <a:xfrm>
              <a:off x="2154980" y="1882813"/>
              <a:ext cx="1721117" cy="471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a:lnSpc>
                  <a:spcPct val="130000"/>
                </a:lnSpc>
              </a:pPr>
              <a:r>
                <a:rPr lang="en-US" sz="1600" b="1" i="0" u="none" baseline="0" dirty="0">
                  <a:solidFill>
                    <a:srgbClr val="084EA6"/>
                  </a:solidFill>
                  <a:latin typeface="Times New Roman" pitchFamily="18" charset="0"/>
                  <a:ea typeface="+mn-ea"/>
                  <a:cs typeface="Times New Roman" pitchFamily="18" charset="0"/>
                  <a:sym typeface="+mn-lt"/>
                </a:rPr>
                <a:t>Warrant turnover</a:t>
              </a:r>
              <a:endParaRPr lang="en-US" altLang="en-US" sz="1600" dirty="0">
                <a:solidFill>
                  <a:srgbClr val="084EA6"/>
                </a:solidFill>
                <a:latin typeface="Times New Roman" pitchFamily="18" charset="0"/>
                <a:ea typeface="+mn-ea"/>
                <a:cs typeface="Times New Roman" pitchFamily="18" charset="0"/>
                <a:sym typeface="+mn-lt"/>
              </a:endParaRPr>
            </a:p>
          </p:txBody>
        </p:sp>
        <p:sp>
          <p:nvSpPr>
            <p:cNvPr id="25" name="矩形 17"/>
            <p:cNvSpPr>
              <a:spLocks noChangeArrowheads="1"/>
            </p:cNvSpPr>
            <p:nvPr/>
          </p:nvSpPr>
          <p:spPr bwMode="auto">
            <a:xfrm>
              <a:off x="6021691" y="1888611"/>
              <a:ext cx="1420979" cy="471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a:lnSpc>
                  <a:spcPct val="130000"/>
                </a:lnSpc>
              </a:pPr>
              <a:r>
                <a:rPr lang="en-US" sz="1600" b="1" i="0" u="none" baseline="0" dirty="0">
                  <a:solidFill>
                    <a:srgbClr val="084EA6"/>
                  </a:solidFill>
                  <a:latin typeface="Times New Roman" pitchFamily="18" charset="0"/>
                  <a:ea typeface="+mn-ea"/>
                  <a:cs typeface="Times New Roman" pitchFamily="18" charset="0"/>
                  <a:sym typeface="+mn-lt"/>
                </a:rPr>
                <a:t>Billing process</a:t>
              </a:r>
              <a:endParaRPr lang="en-US" altLang="en-US" sz="1600" dirty="0">
                <a:solidFill>
                  <a:srgbClr val="084EA6"/>
                </a:solidFill>
                <a:latin typeface="Times New Roman" pitchFamily="18" charset="0"/>
                <a:ea typeface="+mn-ea"/>
                <a:cs typeface="Times New Roman" pitchFamily="18" charset="0"/>
                <a:sym typeface="+mn-lt"/>
              </a:endParaRPr>
            </a:p>
          </p:txBody>
        </p:sp>
        <p:sp>
          <p:nvSpPr>
            <p:cNvPr id="26" name="矩形 45"/>
            <p:cNvSpPr>
              <a:spLocks noChangeArrowheads="1"/>
            </p:cNvSpPr>
            <p:nvPr/>
          </p:nvSpPr>
          <p:spPr bwMode="auto">
            <a:xfrm>
              <a:off x="397817" y="2743285"/>
              <a:ext cx="1056720" cy="4710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l" rtl="0" eaLnBrk="1" hangingPunct="1">
                <a:lnSpc>
                  <a:spcPct val="130000"/>
                </a:lnSpc>
                <a:defRPr/>
              </a:pPr>
              <a:endParaRPr lang="en-US" altLang="en-US" sz="1600" b="1" dirty="0">
                <a:latin typeface="Times New Roman" pitchFamily="18" charset="0"/>
                <a:ea typeface="+mn-ea"/>
                <a:cs typeface="Times New Roman" pitchFamily="18" charset="0"/>
                <a:sym typeface="+mn-lt"/>
              </a:endParaRPr>
            </a:p>
          </p:txBody>
        </p:sp>
        <p:sp>
          <p:nvSpPr>
            <p:cNvPr id="27" name="圆角矩形 19"/>
            <p:cNvSpPr/>
            <p:nvPr/>
          </p:nvSpPr>
          <p:spPr>
            <a:xfrm>
              <a:off x="422428" y="2746840"/>
              <a:ext cx="1176697" cy="650478"/>
            </a:xfrm>
            <a:prstGeom prst="roundRect">
              <a:avLst/>
            </a:prstGeom>
            <a:solidFill>
              <a:srgbClr val="0D79CA"/>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defRPr/>
              </a:pPr>
              <a:r>
                <a:rPr lang="en-US" sz="1600" b="1" i="0" u="none" baseline="0" dirty="0">
                  <a:solidFill>
                    <a:schemeClr val="bg1"/>
                  </a:solidFill>
                  <a:latin typeface="Times New Roman" pitchFamily="18" charset="0"/>
                  <a:cs typeface="Times New Roman" pitchFamily="18" charset="0"/>
                  <a:sym typeface="+mn-lt"/>
                </a:rPr>
                <a:t>Warrant B/S</a:t>
              </a:r>
            </a:p>
          </p:txBody>
        </p:sp>
        <p:sp>
          <p:nvSpPr>
            <p:cNvPr id="29" name="圆角矩形 21"/>
            <p:cNvSpPr/>
            <p:nvPr/>
          </p:nvSpPr>
          <p:spPr>
            <a:xfrm>
              <a:off x="422428" y="4721305"/>
              <a:ext cx="1176697" cy="634161"/>
            </a:xfrm>
            <a:prstGeom prst="roundRect">
              <a:avLst/>
            </a:prstGeom>
            <a:solidFill>
              <a:srgbClr val="0D79CA"/>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defRPr/>
              </a:pPr>
              <a:r>
                <a:rPr lang="en-US" sz="1600" b="1" i="0" u="none" baseline="0" dirty="0">
                  <a:solidFill>
                    <a:schemeClr val="bg1"/>
                  </a:solidFill>
                  <a:latin typeface="Times New Roman" pitchFamily="18" charset="0"/>
                  <a:cs typeface="Times New Roman" pitchFamily="18" charset="0"/>
                  <a:sym typeface="+mn-lt"/>
                </a:rPr>
                <a:t>Warrant swap</a:t>
              </a:r>
            </a:p>
          </p:txBody>
        </p:sp>
        <p:sp>
          <p:nvSpPr>
            <p:cNvPr id="30" name="矩形 52"/>
            <p:cNvSpPr>
              <a:spLocks noChangeArrowheads="1"/>
            </p:cNvSpPr>
            <p:nvPr/>
          </p:nvSpPr>
          <p:spPr bwMode="auto">
            <a:xfrm>
              <a:off x="5585404" y="2758017"/>
              <a:ext cx="2001678" cy="825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rtl="0" eaLnBrk="1" hangingPunct="1">
                <a:lnSpc>
                  <a:spcPct val="130000"/>
                </a:lnSpc>
              </a:pPr>
              <a:r>
                <a:rPr lang="en-US" sz="1050" b="0" i="0" u="none" baseline="0" dirty="0">
                  <a:latin typeface="Times New Roman" pitchFamily="18" charset="0"/>
                  <a:ea typeface="+mn-ea"/>
                  <a:cs typeface="Times New Roman" pitchFamily="18" charset="0"/>
                  <a:sym typeface="+mn-lt"/>
                </a:rPr>
                <a:t>The seller submits value added tax invoice and the platform releases the performance bond.</a:t>
              </a:r>
            </a:p>
          </p:txBody>
        </p:sp>
        <p:sp>
          <p:nvSpPr>
            <p:cNvPr id="31" name="矩形 53"/>
            <p:cNvSpPr>
              <a:spLocks noChangeArrowheads="1"/>
            </p:cNvSpPr>
            <p:nvPr/>
          </p:nvSpPr>
          <p:spPr bwMode="auto">
            <a:xfrm>
              <a:off x="5613640" y="4626485"/>
              <a:ext cx="1973442" cy="8252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rtl="0" eaLnBrk="1" hangingPunct="1">
                <a:lnSpc>
                  <a:spcPct val="130000"/>
                </a:lnSpc>
              </a:pPr>
              <a:r>
                <a:rPr lang="en-US" sz="1050" b="0" i="0" u="none" baseline="0" dirty="0">
                  <a:latin typeface="Times New Roman" pitchFamily="18" charset="0"/>
                  <a:ea typeface="+mn-ea"/>
                  <a:cs typeface="Times New Roman" pitchFamily="18" charset="0"/>
                  <a:sym typeface="+mn-lt"/>
                </a:rPr>
                <a:t>Both sides submit value added tax invoice and the platform releases the performance bond</a:t>
              </a:r>
              <a:r>
                <a:rPr lang="en-US" sz="1050" b="0" i="0" u="none" baseline="0" dirty="0" smtClean="0">
                  <a:latin typeface="Times New Roman" pitchFamily="18" charset="0"/>
                  <a:ea typeface="+mn-ea"/>
                  <a:cs typeface="Times New Roman" pitchFamily="18" charset="0"/>
                  <a:sym typeface="+mn-lt"/>
                </a:rPr>
                <a:t>.</a:t>
              </a:r>
              <a:endParaRPr lang="en-US" altLang="en-US" sz="1050" dirty="0">
                <a:latin typeface="Times New Roman" pitchFamily="18" charset="0"/>
                <a:ea typeface="+mn-ea"/>
                <a:cs typeface="Times New Roman" pitchFamily="18" charset="0"/>
                <a:sym typeface="+mn-lt"/>
              </a:endParaRPr>
            </a:p>
          </p:txBody>
        </p:sp>
        <p:sp>
          <p:nvSpPr>
            <p:cNvPr id="32" name="右箭头 25"/>
            <p:cNvSpPr/>
            <p:nvPr/>
          </p:nvSpPr>
          <p:spPr>
            <a:xfrm>
              <a:off x="4253998" y="2925659"/>
              <a:ext cx="781388" cy="539346"/>
            </a:xfrm>
            <a:prstGeom prst="rightArrow">
              <a:avLst/>
            </a:prstGeom>
            <a:solidFill>
              <a:srgbClr val="F2D39A">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lnSpc>
                  <a:spcPct val="130000"/>
                </a:lnSpc>
                <a:defRPr/>
              </a:pPr>
              <a:endParaRPr lang="en-US" altLang="en-US" dirty="0">
                <a:solidFill>
                  <a:schemeClr val="tx1"/>
                </a:solidFill>
                <a:latin typeface="Times New Roman" pitchFamily="18" charset="0"/>
                <a:cs typeface="Times New Roman" pitchFamily="18" charset="0"/>
                <a:sym typeface="+mn-lt"/>
              </a:endParaRPr>
            </a:p>
          </p:txBody>
        </p:sp>
        <p:sp>
          <p:nvSpPr>
            <p:cNvPr id="38" name="右箭头 25"/>
            <p:cNvSpPr/>
            <p:nvPr/>
          </p:nvSpPr>
          <p:spPr>
            <a:xfrm>
              <a:off x="4253998" y="4680474"/>
              <a:ext cx="781388" cy="539346"/>
            </a:xfrm>
            <a:prstGeom prst="rightArrow">
              <a:avLst/>
            </a:prstGeom>
            <a:solidFill>
              <a:srgbClr val="F2D39A">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lnSpc>
                  <a:spcPct val="130000"/>
                </a:lnSpc>
                <a:defRPr/>
              </a:pPr>
              <a:endParaRPr lang="en-US" altLang="en-US" dirty="0">
                <a:solidFill>
                  <a:schemeClr val="tx1"/>
                </a:solidFill>
                <a:latin typeface="Times New Roman" pitchFamily="18" charset="0"/>
                <a:cs typeface="Times New Roman" pitchFamily="18" charset="0"/>
                <a:sym typeface="+mn-lt"/>
              </a:endParaRPr>
            </a:p>
          </p:txBody>
        </p:sp>
      </p:grpSp>
      <p:sp>
        <p:nvSpPr>
          <p:cNvPr id="34" name="矩形 5"/>
          <p:cNvSpPr>
            <a:spLocks noChangeArrowheads="1"/>
          </p:cNvSpPr>
          <p:nvPr/>
        </p:nvSpPr>
        <p:spPr bwMode="auto">
          <a:xfrm>
            <a:off x="4346575" y="2427060"/>
            <a:ext cx="2341304" cy="1352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rtl="0" eaLnBrk="1" hangingPunct="1">
              <a:lnSpc>
                <a:spcPct val="130000"/>
              </a:lnSpc>
            </a:pPr>
            <a:r>
              <a:rPr lang="en-US" sz="1050" b="0" i="0" u="none" baseline="0" dirty="0">
                <a:latin typeface="Times New Roman" pitchFamily="18" charset="0"/>
                <a:ea typeface="+mn-ea"/>
                <a:cs typeface="Times New Roman" pitchFamily="18" charset="0"/>
                <a:sym typeface="+mn-lt"/>
              </a:rPr>
              <a:t>The buyer deposits the full capital into </a:t>
            </a:r>
            <a:r>
              <a:rPr lang="en-US" sz="1050" b="0" i="0" u="none" baseline="0" dirty="0" smtClean="0">
                <a:latin typeface="Times New Roman" pitchFamily="18" charset="0"/>
                <a:ea typeface="+mn-ea"/>
                <a:cs typeface="Times New Roman" pitchFamily="18" charset="0"/>
                <a:sym typeface="+mn-lt"/>
              </a:rPr>
              <a:t>the capital </a:t>
            </a:r>
            <a:r>
              <a:rPr lang="en-US" sz="1050" b="0" i="0" u="none" baseline="0" dirty="0">
                <a:latin typeface="Times New Roman" pitchFamily="18" charset="0"/>
                <a:ea typeface="+mn-ea"/>
                <a:cs typeface="Times New Roman" pitchFamily="18" charset="0"/>
                <a:sym typeface="+mn-lt"/>
              </a:rPr>
              <a:t>account, the platform transfers the capital and releases the seller’s warrant frozen previously. The platform notifies the warehouse to transfer the warrant.</a:t>
            </a:r>
            <a:endParaRPr lang="en-US" altLang="zh-CN" sz="1050" dirty="0">
              <a:latin typeface="Times New Roman" pitchFamily="18" charset="0"/>
              <a:ea typeface="+mn-ea"/>
              <a:cs typeface="Times New Roman" pitchFamily="18" charset="0"/>
              <a:sym typeface="+mn-lt"/>
            </a:endParaRPr>
          </a:p>
        </p:txBody>
      </p:sp>
      <p:sp>
        <p:nvSpPr>
          <p:cNvPr id="35" name="矩形 60"/>
          <p:cNvSpPr>
            <a:spLocks noChangeArrowheads="1"/>
          </p:cNvSpPr>
          <p:nvPr/>
        </p:nvSpPr>
        <p:spPr bwMode="auto">
          <a:xfrm>
            <a:off x="4346575" y="4073298"/>
            <a:ext cx="2341304" cy="13526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rtl="0" eaLnBrk="1" hangingPunct="1">
              <a:lnSpc>
                <a:spcPct val="130000"/>
              </a:lnSpc>
            </a:pPr>
            <a:r>
              <a:rPr lang="en-US" sz="1050" b="0" i="0" u="none" baseline="0" dirty="0">
                <a:latin typeface="Times New Roman" pitchFamily="18" charset="0"/>
                <a:ea typeface="+mn-ea"/>
                <a:cs typeface="Times New Roman" pitchFamily="18" charset="0"/>
                <a:sym typeface="+mn-lt"/>
              </a:rPr>
              <a:t>Both sides deposit full capital into the capital account, the platform transfers the capital and releases both sides’ warrant frozen previously. The platform notifies the warehouse to transfer the warrant.</a:t>
            </a:r>
            <a:endParaRPr lang="en-US" altLang="zh-CN" sz="1050" dirty="0">
              <a:latin typeface="Times New Roman" pitchFamily="18" charset="0"/>
              <a:ea typeface="+mn-ea"/>
              <a:cs typeface="Times New Roman" pitchFamily="18" charset="0"/>
              <a:sym typeface="+mn-lt"/>
            </a:endParaRPr>
          </a:p>
        </p:txBody>
      </p:sp>
      <p:cxnSp>
        <p:nvCxnSpPr>
          <p:cNvPr id="37" name="直接连接符 36"/>
          <p:cNvCxnSpPr/>
          <p:nvPr/>
        </p:nvCxnSpPr>
        <p:spPr bwMode="auto">
          <a:xfrm>
            <a:off x="7277100" y="2263548"/>
            <a:ext cx="0" cy="3274766"/>
          </a:xfrm>
          <a:prstGeom prst="line">
            <a:avLst/>
          </a:prstGeom>
          <a:ln w="19050">
            <a:solidFill>
              <a:srgbClr val="0062AC"/>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68723" y="453415"/>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94284401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3805255809"/>
              </p:ext>
            </p:extLst>
          </p:nvPr>
        </p:nvGraphicFramePr>
        <p:xfrm>
          <a:off x="0" y="1166746"/>
          <a:ext cx="1691680" cy="5583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Account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Trading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Clearing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3"/>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1" i="0" u="none" baseline="0" dirty="0">
                          <a:solidFill>
                            <a:schemeClr val="bg1"/>
                          </a:solidFill>
                          <a:latin typeface="Times New Roman" pitchFamily="18" charset="0"/>
                          <a:ea typeface="+mn-ea"/>
                          <a:cs typeface="Times New Roman" pitchFamily="18" charset="0"/>
                          <a:sym typeface="+mn-lt"/>
                        </a:rPr>
                        <a:t>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3759164383"/>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Risk control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714491088"/>
                  </a:ext>
                </a:extLst>
              </a:tr>
            </a:tbl>
          </a:graphicData>
        </a:graphic>
      </p:graphicFrame>
      <p:sp>
        <p:nvSpPr>
          <p:cNvPr id="6" name="等腰三角形 5"/>
          <p:cNvSpPr/>
          <p:nvPr/>
        </p:nvSpPr>
        <p:spPr>
          <a:xfrm rot="16200000">
            <a:off x="1547664" y="391801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grpSp>
        <p:nvGrpSpPr>
          <p:cNvPr id="10" name="组合 1"/>
          <p:cNvGrpSpPr>
            <a:grpSpLocks/>
          </p:cNvGrpSpPr>
          <p:nvPr/>
        </p:nvGrpSpPr>
        <p:grpSpPr bwMode="auto">
          <a:xfrm>
            <a:off x="2748487" y="2140746"/>
            <a:ext cx="3149061" cy="2897294"/>
            <a:chOff x="1144141" y="1288767"/>
            <a:chExt cx="2880677" cy="2955198"/>
          </a:xfrm>
        </p:grpSpPr>
        <p:sp>
          <p:nvSpPr>
            <p:cNvPr id="43" name="对角圆角矩形 40"/>
            <p:cNvSpPr/>
            <p:nvPr/>
          </p:nvSpPr>
          <p:spPr bwMode="auto">
            <a:xfrm>
              <a:off x="1890608" y="1288767"/>
              <a:ext cx="1223962" cy="468311"/>
            </a:xfrm>
            <a:prstGeom prst="round2DiagRect">
              <a:avLst/>
            </a:prstGeom>
            <a:solidFill>
              <a:srgbClr val="0070C0"/>
            </a:solidFill>
            <a:ln>
              <a:noFill/>
            </a:ln>
            <a:effectLst/>
            <a:extLst/>
          </p:spPr>
          <p:txBody>
            <a:bodyPr/>
            <a:lstStyle/>
            <a:p>
              <a:pPr algn="ctr">
                <a:defRPr/>
              </a:pPr>
              <a:r>
                <a:rPr lang="en-US" sz="1200" b="1" kern="0" dirty="0" smtClean="0">
                  <a:solidFill>
                    <a:sysClr val="window" lastClr="CCE8CF"/>
                  </a:solidFill>
                  <a:latin typeface="Times New Roman" pitchFamily="18" charset="0"/>
                  <a:cs typeface="Times New Roman" pitchFamily="18" charset="0"/>
                  <a:sym typeface="+mn-lt"/>
                </a:rPr>
                <a:t>Delivery warehouse</a:t>
              </a:r>
              <a:endParaRPr lang="en-US" sz="1200" b="1" kern="0" dirty="0">
                <a:solidFill>
                  <a:sysClr val="window" lastClr="CCE8CF"/>
                </a:solidFill>
                <a:latin typeface="Times New Roman" pitchFamily="18" charset="0"/>
                <a:cs typeface="Times New Roman" pitchFamily="18" charset="0"/>
                <a:sym typeface="+mn-lt"/>
              </a:endParaRPr>
            </a:p>
          </p:txBody>
        </p:sp>
        <p:grpSp>
          <p:nvGrpSpPr>
            <p:cNvPr id="23" name="组合 55"/>
            <p:cNvGrpSpPr>
              <a:grpSpLocks/>
            </p:cNvGrpSpPr>
            <p:nvPr/>
          </p:nvGrpSpPr>
          <p:grpSpPr bwMode="auto">
            <a:xfrm>
              <a:off x="1428751" y="2000250"/>
              <a:ext cx="2143123" cy="785813"/>
              <a:chOff x="1000099" y="1857370"/>
              <a:chExt cx="2143141" cy="785818"/>
            </a:xfrm>
          </p:grpSpPr>
          <p:grpSp>
            <p:nvGrpSpPr>
              <p:cNvPr id="31" name="组合 8"/>
              <p:cNvGrpSpPr>
                <a:grpSpLocks/>
              </p:cNvGrpSpPr>
              <p:nvPr/>
            </p:nvGrpSpPr>
            <p:grpSpPr bwMode="auto">
              <a:xfrm>
                <a:off x="1000099" y="1857370"/>
                <a:ext cx="428629" cy="785818"/>
                <a:chOff x="1000099" y="1714494"/>
                <a:chExt cx="428629" cy="785818"/>
              </a:xfrm>
            </p:grpSpPr>
            <p:sp>
              <p:nvSpPr>
                <p:cNvPr id="41" name="对角圆角矩形 38"/>
                <p:cNvSpPr/>
                <p:nvPr/>
              </p:nvSpPr>
              <p:spPr>
                <a:xfrm>
                  <a:off x="1000099" y="1714494"/>
                  <a:ext cx="428629" cy="785818"/>
                </a:xfrm>
                <a:prstGeom prst="round2DiagRect">
                  <a:avLst/>
                </a:prstGeom>
                <a:solidFill>
                  <a:srgbClr val="0070C0"/>
                </a:solidFill>
                <a:ln>
                  <a:noFill/>
                </a:ln>
                <a:effectLst/>
                <a:extLst/>
              </p:spPr>
              <p:txBody>
                <a:bodyPr/>
                <a:lstStyle/>
                <a:p>
                  <a:pPr algn="l" rtl="0" eaLnBrk="1" fontAlgn="auto" hangingPunct="1">
                    <a:lnSpc>
                      <a:spcPct val="130000"/>
                    </a:lnSpc>
                    <a:defRPr/>
                  </a:pPr>
                  <a:endParaRPr lang="en-US" altLang="en-US" sz="1200" kern="0" dirty="0">
                    <a:solidFill>
                      <a:sysClr val="windowText" lastClr="000000"/>
                    </a:solidFill>
                    <a:latin typeface="Times New Roman" pitchFamily="18" charset="0"/>
                    <a:cs typeface="Times New Roman" pitchFamily="18" charset="0"/>
                    <a:sym typeface="+mn-lt"/>
                  </a:endParaRPr>
                </a:p>
              </p:txBody>
            </p:sp>
            <p:sp>
              <p:nvSpPr>
                <p:cNvPr id="42" name="矩形 5"/>
                <p:cNvSpPr>
                  <a:spLocks noChangeArrowheads="1"/>
                </p:cNvSpPr>
                <p:nvPr/>
              </p:nvSpPr>
              <p:spPr bwMode="auto">
                <a:xfrm>
                  <a:off x="1031780" y="1786386"/>
                  <a:ext cx="394167" cy="71322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rtl="0" eaLnBrk="1" fontAlgn="auto" hangingPunct="1">
                    <a:defRPr/>
                  </a:pPr>
                  <a:r>
                    <a:rPr lang="en-US" sz="800" b="1" i="0" u="none" kern="0" baseline="0" dirty="0">
                      <a:solidFill>
                        <a:sysClr val="window" lastClr="CCE8CF"/>
                      </a:solidFill>
                      <a:latin typeface="Times New Roman" pitchFamily="18" charset="0"/>
                      <a:ea typeface="+mn-ea"/>
                      <a:cs typeface="Times New Roman" pitchFamily="18" charset="0"/>
                      <a:sym typeface="+mn-lt"/>
                    </a:rPr>
                    <a:t>Shanghai warehouse</a:t>
                  </a:r>
                </a:p>
              </p:txBody>
            </p:sp>
          </p:grpSp>
          <p:grpSp>
            <p:nvGrpSpPr>
              <p:cNvPr id="32" name="组合 9"/>
              <p:cNvGrpSpPr>
                <a:grpSpLocks/>
              </p:cNvGrpSpPr>
              <p:nvPr/>
            </p:nvGrpSpPr>
            <p:grpSpPr bwMode="auto">
              <a:xfrm>
                <a:off x="1571604" y="1857370"/>
                <a:ext cx="428629" cy="785818"/>
                <a:chOff x="1000099" y="1714494"/>
                <a:chExt cx="428629" cy="785818"/>
              </a:xfrm>
            </p:grpSpPr>
            <p:sp>
              <p:nvSpPr>
                <p:cNvPr id="39" name="对角圆角矩形 36"/>
                <p:cNvSpPr/>
                <p:nvPr/>
              </p:nvSpPr>
              <p:spPr>
                <a:xfrm>
                  <a:off x="1000099" y="1714494"/>
                  <a:ext cx="428629" cy="785818"/>
                </a:xfrm>
                <a:prstGeom prst="round2DiagRect">
                  <a:avLst/>
                </a:prstGeom>
                <a:solidFill>
                  <a:srgbClr val="0070C0"/>
                </a:solidFill>
                <a:ln>
                  <a:noFill/>
                </a:ln>
                <a:effectLst/>
                <a:extLst/>
              </p:spPr>
              <p:txBody>
                <a:bodyPr/>
                <a:lstStyle/>
                <a:p>
                  <a:pPr algn="l" rtl="0" eaLnBrk="1" fontAlgn="auto" hangingPunct="1">
                    <a:lnSpc>
                      <a:spcPct val="130000"/>
                    </a:lnSpc>
                    <a:defRPr/>
                  </a:pPr>
                  <a:endParaRPr lang="en-US" altLang="en-US" sz="1200" kern="0" dirty="0">
                    <a:solidFill>
                      <a:sysClr val="windowText" lastClr="000000"/>
                    </a:solidFill>
                    <a:latin typeface="Times New Roman" pitchFamily="18" charset="0"/>
                    <a:cs typeface="Times New Roman" pitchFamily="18" charset="0"/>
                    <a:sym typeface="+mn-lt"/>
                  </a:endParaRPr>
                </a:p>
              </p:txBody>
            </p:sp>
            <p:sp>
              <p:nvSpPr>
                <p:cNvPr id="40" name="矩形 11"/>
                <p:cNvSpPr>
                  <a:spLocks noChangeArrowheads="1"/>
                </p:cNvSpPr>
                <p:nvPr/>
              </p:nvSpPr>
              <p:spPr bwMode="auto">
                <a:xfrm>
                  <a:off x="1034198" y="1786386"/>
                  <a:ext cx="394167" cy="71322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rtl="0" eaLnBrk="1" fontAlgn="auto" hangingPunct="1">
                    <a:defRPr/>
                  </a:pPr>
                  <a:r>
                    <a:rPr lang="en-US" sz="800" b="1" i="0" u="none" kern="0" baseline="0" dirty="0">
                      <a:solidFill>
                        <a:sysClr val="window" lastClr="CCE8CF"/>
                      </a:solidFill>
                      <a:latin typeface="Times New Roman" pitchFamily="18" charset="0"/>
                      <a:ea typeface="+mn-ea"/>
                      <a:cs typeface="Times New Roman" pitchFamily="18" charset="0"/>
                      <a:sym typeface="+mn-lt"/>
                    </a:rPr>
                    <a:t>Tianjin warehouse</a:t>
                  </a:r>
                </a:p>
              </p:txBody>
            </p:sp>
          </p:grpSp>
          <p:grpSp>
            <p:nvGrpSpPr>
              <p:cNvPr id="33" name="组合 12"/>
              <p:cNvGrpSpPr>
                <a:grpSpLocks/>
              </p:cNvGrpSpPr>
              <p:nvPr/>
            </p:nvGrpSpPr>
            <p:grpSpPr bwMode="auto">
              <a:xfrm>
                <a:off x="2143107" y="1857370"/>
                <a:ext cx="428629" cy="785818"/>
                <a:chOff x="1000099" y="1714494"/>
                <a:chExt cx="428629" cy="785818"/>
              </a:xfrm>
            </p:grpSpPr>
            <p:sp>
              <p:nvSpPr>
                <p:cNvPr id="37" name="对角圆角矩形 34"/>
                <p:cNvSpPr/>
                <p:nvPr/>
              </p:nvSpPr>
              <p:spPr>
                <a:xfrm>
                  <a:off x="1000099" y="1714494"/>
                  <a:ext cx="428629" cy="785818"/>
                </a:xfrm>
                <a:prstGeom prst="round2DiagRect">
                  <a:avLst/>
                </a:prstGeom>
                <a:solidFill>
                  <a:srgbClr val="0070C0"/>
                </a:solidFill>
                <a:ln>
                  <a:noFill/>
                </a:ln>
                <a:effectLst/>
                <a:extLst/>
              </p:spPr>
              <p:txBody>
                <a:bodyPr/>
                <a:lstStyle/>
                <a:p>
                  <a:pPr algn="l" rtl="0" eaLnBrk="1" fontAlgn="auto" hangingPunct="1">
                    <a:lnSpc>
                      <a:spcPct val="130000"/>
                    </a:lnSpc>
                    <a:defRPr/>
                  </a:pPr>
                  <a:endParaRPr lang="en-US" altLang="en-US" sz="1200" kern="0" dirty="0">
                    <a:solidFill>
                      <a:sysClr val="windowText" lastClr="000000"/>
                    </a:solidFill>
                    <a:latin typeface="Times New Roman" pitchFamily="18" charset="0"/>
                    <a:cs typeface="Times New Roman" pitchFamily="18" charset="0"/>
                    <a:sym typeface="+mn-lt"/>
                  </a:endParaRPr>
                </a:p>
              </p:txBody>
            </p:sp>
            <p:sp>
              <p:nvSpPr>
                <p:cNvPr id="38" name="矩形 14"/>
                <p:cNvSpPr>
                  <a:spLocks noChangeArrowheads="1"/>
                </p:cNvSpPr>
                <p:nvPr/>
              </p:nvSpPr>
              <p:spPr bwMode="auto">
                <a:xfrm>
                  <a:off x="1031811" y="1786386"/>
                  <a:ext cx="394167" cy="713222"/>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rtl="0" eaLnBrk="1" fontAlgn="auto" hangingPunct="1">
                    <a:defRPr/>
                  </a:pPr>
                  <a:r>
                    <a:rPr lang="en-US" sz="800" b="1" i="0" u="none" kern="0" baseline="0" dirty="0">
                      <a:solidFill>
                        <a:sysClr val="window" lastClr="CCE8CF"/>
                      </a:solidFill>
                      <a:latin typeface="Times New Roman" pitchFamily="18" charset="0"/>
                      <a:ea typeface="+mn-ea"/>
                      <a:cs typeface="Times New Roman" pitchFamily="18" charset="0"/>
                      <a:sym typeface="+mn-lt"/>
                    </a:rPr>
                    <a:t>Guangzhou warehouse</a:t>
                  </a:r>
                </a:p>
              </p:txBody>
            </p:sp>
          </p:grpSp>
          <p:grpSp>
            <p:nvGrpSpPr>
              <p:cNvPr id="34" name="组合 15"/>
              <p:cNvGrpSpPr>
                <a:grpSpLocks/>
              </p:cNvGrpSpPr>
              <p:nvPr/>
            </p:nvGrpSpPr>
            <p:grpSpPr bwMode="auto">
              <a:xfrm>
                <a:off x="2714611" y="1857370"/>
                <a:ext cx="428629" cy="785818"/>
                <a:chOff x="1000099" y="1714494"/>
                <a:chExt cx="428629" cy="785818"/>
              </a:xfrm>
            </p:grpSpPr>
            <p:sp>
              <p:nvSpPr>
                <p:cNvPr id="35" name="对角圆角矩形 32"/>
                <p:cNvSpPr/>
                <p:nvPr/>
              </p:nvSpPr>
              <p:spPr>
                <a:xfrm>
                  <a:off x="1000099" y="1714494"/>
                  <a:ext cx="428629" cy="785818"/>
                </a:xfrm>
                <a:prstGeom prst="round2DiagRect">
                  <a:avLst/>
                </a:prstGeom>
                <a:solidFill>
                  <a:srgbClr val="0070C0"/>
                </a:solidFill>
                <a:ln>
                  <a:noFill/>
                </a:ln>
                <a:effectLst/>
                <a:extLst/>
              </p:spPr>
              <p:txBody>
                <a:bodyPr/>
                <a:lstStyle/>
                <a:p>
                  <a:pPr algn="l" rtl="0" eaLnBrk="1" fontAlgn="auto" hangingPunct="1">
                    <a:lnSpc>
                      <a:spcPct val="130000"/>
                    </a:lnSpc>
                    <a:defRPr/>
                  </a:pPr>
                  <a:endParaRPr lang="en-US" altLang="en-US" sz="1200" kern="0" dirty="0">
                    <a:solidFill>
                      <a:sysClr val="windowText" lastClr="000000"/>
                    </a:solidFill>
                    <a:latin typeface="Times New Roman" pitchFamily="18" charset="0"/>
                    <a:cs typeface="Times New Roman" pitchFamily="18" charset="0"/>
                    <a:sym typeface="+mn-lt"/>
                  </a:endParaRPr>
                </a:p>
              </p:txBody>
            </p:sp>
            <p:sp>
              <p:nvSpPr>
                <p:cNvPr id="36" name="矩形 17"/>
                <p:cNvSpPr>
                  <a:spLocks noChangeArrowheads="1"/>
                </p:cNvSpPr>
                <p:nvPr/>
              </p:nvSpPr>
              <p:spPr bwMode="auto">
                <a:xfrm>
                  <a:off x="1039856" y="1786386"/>
                  <a:ext cx="388537" cy="713222"/>
                </a:xfrm>
                <a:prstGeom prst="rect">
                  <a:avLst/>
                </a:prstGeom>
                <a:solidFill>
                  <a:srgbClr val="0070C0"/>
                </a:solidFill>
                <a:ln>
                  <a:noFill/>
                </a:ln>
                <a:effectLst/>
                <a:extLs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rtl="0" eaLnBrk="1" fontAlgn="auto" hangingPunct="1">
                    <a:lnSpc>
                      <a:spcPct val="130000"/>
                    </a:lnSpc>
                    <a:defRPr/>
                  </a:pPr>
                  <a:r>
                    <a:rPr lang="en-US" sz="1200" b="1" i="0" u="none" kern="0" baseline="0" dirty="0">
                      <a:solidFill>
                        <a:sysClr val="window" lastClr="CCE8CF"/>
                      </a:solidFill>
                      <a:latin typeface="Times New Roman" pitchFamily="18" charset="0"/>
                      <a:ea typeface="+mn-ea"/>
                      <a:cs typeface="Times New Roman" pitchFamily="18" charset="0"/>
                      <a:sym typeface="+mn-lt"/>
                    </a:rPr>
                    <a:t>...</a:t>
                  </a:r>
                </a:p>
              </p:txBody>
            </p:sp>
          </p:grpSp>
        </p:grpSp>
        <p:sp>
          <p:nvSpPr>
            <p:cNvPr id="24" name="TextBox 39"/>
            <p:cNvSpPr txBox="1">
              <a:spLocks noChangeArrowheads="1"/>
            </p:cNvSpPr>
            <p:nvPr/>
          </p:nvSpPr>
          <p:spPr bwMode="auto">
            <a:xfrm>
              <a:off x="3215646" y="3428861"/>
              <a:ext cx="285356" cy="318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l" rtl="0" eaLnBrk="1" fontAlgn="auto" hangingPunct="1">
                <a:lnSpc>
                  <a:spcPct val="130000"/>
                </a:lnSpc>
                <a:defRPr/>
              </a:pPr>
              <a:r>
                <a:rPr lang="en-US" sz="1100" b="1" i="0" u="none" kern="0" baseline="0" dirty="0">
                  <a:solidFill>
                    <a:sysClr val="window" lastClr="CCE8CF"/>
                  </a:solidFill>
                  <a:latin typeface="Times New Roman" pitchFamily="18" charset="0"/>
                  <a:ea typeface="+mn-ea"/>
                  <a:cs typeface="Times New Roman" pitchFamily="18" charset="0"/>
                  <a:sym typeface="+mn-lt"/>
                </a:rPr>
                <a:t>...</a:t>
              </a:r>
            </a:p>
          </p:txBody>
        </p:sp>
        <p:sp>
          <p:nvSpPr>
            <p:cNvPr id="25" name="矩形 24"/>
            <p:cNvSpPr/>
            <p:nvPr/>
          </p:nvSpPr>
          <p:spPr>
            <a:xfrm>
              <a:off x="1156959" y="1877070"/>
              <a:ext cx="2722109" cy="1001005"/>
            </a:xfrm>
            <a:prstGeom prst="rect">
              <a:avLst/>
            </a:prstGeom>
            <a:noFill/>
            <a:ln w="25400" cap="flat" cmpd="sng" algn="ctr">
              <a:solidFill>
                <a:srgbClr val="FF0000"/>
              </a:solidFill>
              <a:prstDash val="solid"/>
            </a:ln>
            <a:effectLst/>
          </p:spPr>
          <p:txBody>
            <a:bodyPr anchor="ctr"/>
            <a:lstStyle/>
            <a:p>
              <a:pPr algn="ctr" rtl="0" eaLnBrk="1" fontAlgn="auto" hangingPunct="1">
                <a:lnSpc>
                  <a:spcPct val="130000"/>
                </a:lnSpc>
                <a:defRPr/>
              </a:pPr>
              <a:endParaRPr lang="en-US" altLang="en-US" kern="0" dirty="0">
                <a:solidFill>
                  <a:sysClr val="window" lastClr="CCE8CF"/>
                </a:solidFill>
                <a:latin typeface="Times New Roman" pitchFamily="18" charset="0"/>
                <a:cs typeface="Times New Roman" pitchFamily="18" charset="0"/>
                <a:sym typeface="+mn-lt"/>
              </a:endParaRPr>
            </a:p>
          </p:txBody>
        </p:sp>
        <p:sp>
          <p:nvSpPr>
            <p:cNvPr id="26" name="对角圆角矩形 4"/>
            <p:cNvSpPr/>
            <p:nvPr/>
          </p:nvSpPr>
          <p:spPr>
            <a:xfrm>
              <a:off x="1144141" y="3418986"/>
              <a:ext cx="1224494" cy="824979"/>
            </a:xfrm>
            <a:prstGeom prst="round2DiagRect">
              <a:avLst/>
            </a:prstGeom>
            <a:solidFill>
              <a:srgbClr val="0070C0"/>
            </a:solidFill>
            <a:ln>
              <a:noFill/>
            </a:ln>
            <a:effectLst/>
          </p:spPr>
          <p:txBody>
            <a:bodyPr/>
            <a:lstStyle/>
            <a:p>
              <a:pPr algn="l" rtl="0" eaLnBrk="1" fontAlgn="auto" hangingPunct="1">
                <a:lnSpc>
                  <a:spcPct val="130000"/>
                </a:lnSpc>
                <a:defRPr/>
              </a:pPr>
              <a:endParaRPr lang="en-US" altLang="en-US" sz="1200" kern="0" dirty="0">
                <a:solidFill>
                  <a:sysClr val="windowText" lastClr="000000"/>
                </a:solidFill>
                <a:latin typeface="Times New Roman" pitchFamily="18" charset="0"/>
                <a:cs typeface="Times New Roman" pitchFamily="18" charset="0"/>
                <a:sym typeface="+mn-lt"/>
              </a:endParaRPr>
            </a:p>
          </p:txBody>
        </p:sp>
        <p:sp>
          <p:nvSpPr>
            <p:cNvPr id="27" name="对角圆角矩形 24"/>
            <p:cNvSpPr/>
            <p:nvPr/>
          </p:nvSpPr>
          <p:spPr>
            <a:xfrm>
              <a:off x="2800325" y="3425572"/>
              <a:ext cx="1224493" cy="785818"/>
            </a:xfrm>
            <a:prstGeom prst="round2DiagRect">
              <a:avLst/>
            </a:prstGeom>
            <a:solidFill>
              <a:srgbClr val="0070C0"/>
            </a:solidFill>
            <a:ln>
              <a:noFill/>
            </a:ln>
            <a:effectLst/>
          </p:spPr>
          <p:txBody>
            <a:bodyPr/>
            <a:lstStyle/>
            <a:p>
              <a:pPr algn="ctr">
                <a:defRPr/>
              </a:pPr>
              <a:endParaRPr lang="en-US" sz="800" b="1" kern="0" dirty="0" smtClean="0">
                <a:solidFill>
                  <a:sysClr val="window" lastClr="CCE8CF"/>
                </a:solidFill>
                <a:latin typeface="Times New Roman" pitchFamily="18" charset="0"/>
                <a:cs typeface="Times New Roman" pitchFamily="18" charset="0"/>
                <a:sym typeface="+mn-lt"/>
              </a:endParaRPr>
            </a:p>
            <a:p>
              <a:pPr algn="ctr">
                <a:defRPr/>
              </a:pPr>
              <a:r>
                <a:rPr lang="en-US" sz="800" b="1" kern="0" dirty="0" smtClean="0">
                  <a:solidFill>
                    <a:sysClr val="window" lastClr="CCE8CF"/>
                  </a:solidFill>
                  <a:latin typeface="Times New Roman" pitchFamily="18" charset="0"/>
                  <a:cs typeface="Times New Roman" pitchFamily="18" charset="0"/>
                  <a:sym typeface="+mn-lt"/>
                </a:rPr>
                <a:t>Login </a:t>
              </a:r>
              <a:r>
                <a:rPr lang="en-US" sz="800" b="1" kern="0" dirty="0" smtClean="0">
                  <a:solidFill>
                    <a:sysClr val="window" lastClr="CCE8CF"/>
                  </a:solidFill>
                  <a:latin typeface="Times New Roman" pitchFamily="18" charset="0"/>
                  <a:cs typeface="Times New Roman" pitchFamily="18" charset="0"/>
                  <a:sym typeface="+mn-lt"/>
                </a:rPr>
                <a:t>the warrant</a:t>
              </a:r>
              <a:endParaRPr lang="en-US" altLang="zh-CN" sz="800" b="1" kern="0" dirty="0" smtClean="0">
                <a:solidFill>
                  <a:sysClr val="window" lastClr="CCE8CF"/>
                </a:solidFill>
                <a:latin typeface="Times New Roman" pitchFamily="18" charset="0"/>
                <a:cs typeface="Times New Roman" pitchFamily="18" charset="0"/>
                <a:sym typeface="+mn-lt"/>
              </a:endParaRPr>
            </a:p>
            <a:p>
              <a:pPr algn="ctr">
                <a:defRPr/>
              </a:pPr>
              <a:r>
                <a:rPr lang="en-US" sz="800" b="1" kern="0" dirty="0" smtClean="0">
                  <a:solidFill>
                    <a:sysClr val="window" lastClr="CCE8CF"/>
                  </a:solidFill>
                  <a:latin typeface="Times New Roman" pitchFamily="18" charset="0"/>
                  <a:cs typeface="Times New Roman" pitchFamily="18" charset="0"/>
                  <a:sym typeface="+mn-lt"/>
                </a:rPr>
                <a:t>management system</a:t>
              </a:r>
            </a:p>
            <a:p>
              <a:pPr algn="l" rtl="0" eaLnBrk="1" fontAlgn="auto" hangingPunct="1">
                <a:defRPr/>
              </a:pPr>
              <a:endParaRPr lang="en-US" altLang="en-US" sz="800" kern="0" dirty="0">
                <a:solidFill>
                  <a:sysClr val="windowText" lastClr="000000"/>
                </a:solidFill>
                <a:latin typeface="Times New Roman" pitchFamily="18" charset="0"/>
                <a:cs typeface="Times New Roman" pitchFamily="18" charset="0"/>
                <a:sym typeface="+mn-lt"/>
              </a:endParaRPr>
            </a:p>
          </p:txBody>
        </p:sp>
        <p:sp>
          <p:nvSpPr>
            <p:cNvPr id="28" name="箭头1"/>
            <p:cNvSpPr>
              <a:spLocks noChangeArrowheads="1"/>
            </p:cNvSpPr>
            <p:nvPr/>
          </p:nvSpPr>
          <p:spPr bwMode="gray">
            <a:xfrm>
              <a:off x="2440285" y="3783511"/>
              <a:ext cx="240030" cy="154834"/>
            </a:xfrm>
            <a:prstGeom prst="chevron">
              <a:avLst>
                <a:gd name="adj" fmla="val 52514"/>
              </a:avLst>
            </a:prstGeom>
            <a:solidFill>
              <a:srgbClr val="0070C0"/>
            </a:solidFill>
            <a:ln w="3175" cap="flat" cmpd="sng" algn="ctr">
              <a:solidFill>
                <a:srgbClr val="D7D7D7"/>
              </a:solidFill>
              <a:prstDash val="solid"/>
            </a:ln>
            <a:effectLst>
              <a:innerShdw blurRad="114300">
                <a:prstClr val="black">
                  <a:alpha val="27000"/>
                </a:prstClr>
              </a:innerShdw>
            </a:effectLst>
            <a:extLst/>
          </p:spPr>
          <p:txBody>
            <a:bodyPr anchor="ctr"/>
            <a:lstStyle/>
            <a:p>
              <a:pPr algn="ctr" rtl="0" eaLnBrk="1" fontAlgn="auto" hangingPunct="1">
                <a:lnSpc>
                  <a:spcPct val="130000"/>
                </a:lnSpc>
                <a:defRPr/>
              </a:pPr>
              <a:endParaRPr lang="en-US" altLang="en-US" sz="1200" kern="0" dirty="0">
                <a:solidFill>
                  <a:srgbClr val="4D4D4D"/>
                </a:solidFill>
                <a:latin typeface="Times New Roman" pitchFamily="18" charset="0"/>
                <a:cs typeface="Times New Roman" pitchFamily="18" charset="0"/>
                <a:sym typeface="+mn-lt"/>
              </a:endParaRPr>
            </a:p>
          </p:txBody>
        </p:sp>
        <p:sp>
          <p:nvSpPr>
            <p:cNvPr id="29" name="矩形 5"/>
            <p:cNvSpPr>
              <a:spLocks noChangeArrowheads="1"/>
            </p:cNvSpPr>
            <p:nvPr/>
          </p:nvSpPr>
          <p:spPr bwMode="auto">
            <a:xfrm>
              <a:off x="1216548" y="3467598"/>
              <a:ext cx="1099745" cy="72203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l" rtl="0" eaLnBrk="1" fontAlgn="auto" hangingPunct="1">
                <a:defRPr/>
              </a:pPr>
              <a:r>
                <a:rPr lang="en-US" sz="800" b="1" i="0" u="none" kern="0" baseline="0" dirty="0">
                  <a:solidFill>
                    <a:sysClr val="window" lastClr="CCE8CF"/>
                  </a:solidFill>
                  <a:latin typeface="Times New Roman" pitchFamily="18" charset="0"/>
                  <a:ea typeface="+mn-ea"/>
                  <a:cs typeface="Times New Roman" pitchFamily="18" charset="0"/>
                  <a:sym typeface="+mn-lt"/>
                </a:rPr>
                <a:t>Shanghai Futures Exchange Commodities Trading Platform Warrant Certification Service</a:t>
              </a:r>
            </a:p>
          </p:txBody>
        </p:sp>
      </p:grpSp>
      <p:sp>
        <p:nvSpPr>
          <p:cNvPr id="12" name="箭头1"/>
          <p:cNvSpPr>
            <a:spLocks noChangeArrowheads="1"/>
          </p:cNvSpPr>
          <p:nvPr/>
        </p:nvSpPr>
        <p:spPr bwMode="gray">
          <a:xfrm rot="5400000">
            <a:off x="3216413" y="3907884"/>
            <a:ext cx="235327" cy="170415"/>
          </a:xfrm>
          <a:prstGeom prst="chevron">
            <a:avLst>
              <a:gd name="adj" fmla="val 52514"/>
            </a:avLst>
          </a:prstGeom>
          <a:solidFill>
            <a:srgbClr val="0070C0"/>
          </a:solidFill>
          <a:ln w="3175" cap="flat" cmpd="sng" algn="ctr">
            <a:solidFill>
              <a:srgbClr val="D7D7D7"/>
            </a:solidFill>
            <a:prstDash val="solid"/>
          </a:ln>
          <a:effectLst>
            <a:innerShdw blurRad="114300">
              <a:prstClr val="black">
                <a:alpha val="27000"/>
              </a:prstClr>
            </a:innerShdw>
          </a:effectLst>
          <a:extLst/>
        </p:spPr>
        <p:txBody>
          <a:bodyPr anchor="ctr"/>
          <a:lstStyle/>
          <a:p>
            <a:pPr algn="ctr" rtl="0" eaLnBrk="1" fontAlgn="auto" hangingPunct="1">
              <a:lnSpc>
                <a:spcPct val="130000"/>
              </a:lnSpc>
              <a:defRPr/>
            </a:pPr>
            <a:endParaRPr lang="en-US" altLang="en-US" sz="1200" kern="0" dirty="0">
              <a:solidFill>
                <a:srgbClr val="4D4D4D"/>
              </a:solidFill>
              <a:latin typeface="Times New Roman" pitchFamily="18" charset="0"/>
              <a:cs typeface="Times New Roman" pitchFamily="18" charset="0"/>
              <a:sym typeface="+mn-lt"/>
            </a:endParaRPr>
          </a:p>
        </p:txBody>
      </p:sp>
      <p:sp>
        <p:nvSpPr>
          <p:cNvPr id="13" name="椭圆 2"/>
          <p:cNvSpPr>
            <a:spLocks noChangeArrowheads="1"/>
          </p:cNvSpPr>
          <p:nvPr/>
        </p:nvSpPr>
        <p:spPr bwMode="gray">
          <a:xfrm>
            <a:off x="6352996" y="2408550"/>
            <a:ext cx="1742967" cy="1444048"/>
          </a:xfrm>
          <a:prstGeom prst="ellipse">
            <a:avLst/>
          </a:prstGeom>
          <a:solidFill>
            <a:srgbClr val="F2D39A"/>
          </a:solidFill>
          <a:ln>
            <a:noFill/>
          </a:ln>
          <a:ex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rtl="0" eaLnBrk="1" fontAlgn="auto" hangingPunct="1">
              <a:lnSpc>
                <a:spcPct val="130000"/>
              </a:lnSpc>
              <a:defRPr/>
            </a:pPr>
            <a:r>
              <a:rPr lang="en-US" sz="1200" b="0" i="0" u="none" kern="0" baseline="0" dirty="0" smtClean="0">
                <a:latin typeface="Times New Roman" pitchFamily="18" charset="0"/>
                <a:ea typeface="+mn-ea"/>
                <a:cs typeface="Times New Roman" pitchFamily="18" charset="0"/>
                <a:sym typeface="+mn-lt"/>
              </a:rPr>
              <a:t>Warehouse</a:t>
            </a:r>
            <a:r>
              <a:rPr lang="en-US" sz="1200" b="0" i="0" u="none" kern="0" baseline="0" dirty="0">
                <a:latin typeface="Times New Roman" pitchFamily="18" charset="0"/>
                <a:ea typeface="+mn-ea"/>
                <a:cs typeface="Times New Roman" pitchFamily="18" charset="0"/>
                <a:sym typeface="+mn-lt"/>
              </a:rPr>
              <a:t>, warrant</a:t>
            </a:r>
            <a:endParaRPr lang="en-US" altLang="zh-CN" sz="1200" kern="0" dirty="0">
              <a:latin typeface="Times New Roman" pitchFamily="18" charset="0"/>
              <a:ea typeface="+mn-ea"/>
              <a:cs typeface="Times New Roman" pitchFamily="18" charset="0"/>
              <a:sym typeface="+mn-lt"/>
            </a:endParaRPr>
          </a:p>
          <a:p>
            <a:pPr algn="ctr" rtl="0" eaLnBrk="1" fontAlgn="auto" hangingPunct="1">
              <a:lnSpc>
                <a:spcPct val="130000"/>
              </a:lnSpc>
              <a:defRPr/>
            </a:pPr>
            <a:r>
              <a:rPr lang="en-US" sz="1200" b="0" i="0" u="none" kern="0" baseline="0" dirty="0">
                <a:latin typeface="Times New Roman" pitchFamily="18" charset="0"/>
                <a:ea typeface="+mn-ea"/>
                <a:cs typeface="Times New Roman" pitchFamily="18" charset="0"/>
                <a:sym typeface="+mn-lt"/>
              </a:rPr>
              <a:t>Entire process monitoring</a:t>
            </a:r>
          </a:p>
        </p:txBody>
      </p:sp>
      <p:sp>
        <p:nvSpPr>
          <p:cNvPr id="14" name="直角上箭头 11"/>
          <p:cNvSpPr/>
          <p:nvPr/>
        </p:nvSpPr>
        <p:spPr bwMode="gray">
          <a:xfrm>
            <a:off x="5996102" y="3888638"/>
            <a:ext cx="1357198" cy="835762"/>
          </a:xfrm>
          <a:prstGeom prst="bentUpArrow">
            <a:avLst>
              <a:gd name="adj1" fmla="val 17441"/>
              <a:gd name="adj2" fmla="val 19803"/>
              <a:gd name="adj3" fmla="val 25000"/>
            </a:avLst>
          </a:prstGeom>
          <a:solidFill>
            <a:srgbClr val="0070C0"/>
          </a:solidFill>
          <a:ln w="12700" algn="ctr">
            <a:solidFill>
              <a:sysClr val="window" lastClr="CCE8CF"/>
            </a:solidFill>
            <a:round/>
            <a:headEnd/>
            <a:tailEnd/>
          </a:ln>
          <a:effectLst/>
        </p:spPr>
        <p:txBody>
          <a:bodyPr wrap="none" anchor="ctr"/>
          <a:lstStyle/>
          <a:p>
            <a:pPr algn="ctr" rtl="0" eaLnBrk="1" fontAlgn="auto" hangingPunct="1">
              <a:lnSpc>
                <a:spcPct val="130000"/>
              </a:lnSpc>
              <a:defRPr/>
            </a:pPr>
            <a:endParaRPr lang="en-US" altLang="en-US" kern="0" dirty="0">
              <a:solidFill>
                <a:sysClr val="windowText" lastClr="000000"/>
              </a:solidFill>
              <a:latin typeface="Times New Roman" pitchFamily="18" charset="0"/>
              <a:cs typeface="Times New Roman" pitchFamily="18" charset="0"/>
              <a:sym typeface="+mn-lt"/>
            </a:endParaRPr>
          </a:p>
        </p:txBody>
      </p:sp>
      <p:sp>
        <p:nvSpPr>
          <p:cNvPr id="15" name="矩形 14"/>
          <p:cNvSpPr/>
          <p:nvPr/>
        </p:nvSpPr>
        <p:spPr bwMode="auto">
          <a:xfrm>
            <a:off x="8633792" y="2699462"/>
            <a:ext cx="2859889" cy="1175919"/>
          </a:xfrm>
          <a:prstGeom prst="rect">
            <a:avLst/>
          </a:prstGeom>
          <a:solidFill>
            <a:sysClr val="window" lastClr="CCE8CF"/>
          </a:solidFill>
          <a:ln w="25400" cap="flat" cmpd="sng" algn="ctr">
            <a:solidFill>
              <a:srgbClr val="4F81BD"/>
            </a:solidFill>
            <a:prstDash val="solid"/>
          </a:ln>
          <a:effectLst/>
        </p:spPr>
        <p:txBody>
          <a:bodyPr anchor="ctr"/>
          <a:lstStyle/>
          <a:p>
            <a:pPr algn="ctr" rtl="0" eaLnBrk="1" fontAlgn="auto" hangingPunct="1">
              <a:lnSpc>
                <a:spcPct val="130000"/>
              </a:lnSpc>
              <a:defRPr/>
            </a:pPr>
            <a:endParaRPr lang="en-US" altLang="en-US" kern="0" dirty="0">
              <a:solidFill>
                <a:sysClr val="windowText" lastClr="000000"/>
              </a:solidFill>
              <a:latin typeface="Times New Roman" pitchFamily="18" charset="0"/>
              <a:cs typeface="Times New Roman" pitchFamily="18" charset="0"/>
              <a:sym typeface="+mn-lt"/>
            </a:endParaRPr>
          </a:p>
        </p:txBody>
      </p:sp>
      <p:sp>
        <p:nvSpPr>
          <p:cNvPr id="16" name="矩形 5"/>
          <p:cNvSpPr>
            <a:spLocks noChangeArrowheads="1"/>
          </p:cNvSpPr>
          <p:nvPr/>
        </p:nvSpPr>
        <p:spPr bwMode="auto">
          <a:xfrm>
            <a:off x="8911584" y="2899247"/>
            <a:ext cx="424732" cy="771094"/>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rtl="0" eaLnBrk="1" fontAlgn="auto" hangingPunct="1">
              <a:lnSpc>
                <a:spcPct val="130000"/>
              </a:lnSpc>
              <a:defRPr/>
            </a:pPr>
            <a:r>
              <a:rPr lang="en-US" sz="1200" b="1" i="0" u="none" kern="0" baseline="0" dirty="0">
                <a:solidFill>
                  <a:sysClr val="window" lastClr="CCE8CF"/>
                </a:solidFill>
                <a:latin typeface="Times New Roman" pitchFamily="18" charset="0"/>
                <a:ea typeface="+mn-ea"/>
                <a:cs typeface="Times New Roman" pitchFamily="18" charset="0"/>
                <a:sym typeface="+mn-lt"/>
              </a:rPr>
              <a:t>B/S</a:t>
            </a:r>
            <a:endParaRPr lang="en-US" altLang="zh-CN" sz="1200" b="1" kern="0" dirty="0">
              <a:solidFill>
                <a:sysClr val="window" lastClr="CCE8CF"/>
              </a:solidFill>
              <a:latin typeface="Times New Roman" pitchFamily="18" charset="0"/>
              <a:ea typeface="+mn-ea"/>
              <a:cs typeface="Times New Roman" pitchFamily="18" charset="0"/>
              <a:sym typeface="+mn-lt"/>
            </a:endParaRPr>
          </a:p>
        </p:txBody>
      </p:sp>
      <p:sp>
        <p:nvSpPr>
          <p:cNvPr id="17" name="矩形 5"/>
          <p:cNvSpPr>
            <a:spLocks noChangeArrowheads="1"/>
          </p:cNvSpPr>
          <p:nvPr/>
        </p:nvSpPr>
        <p:spPr bwMode="auto">
          <a:xfrm>
            <a:off x="10057259" y="2899246"/>
            <a:ext cx="692497" cy="771094"/>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rtl="0" eaLnBrk="1" fontAlgn="auto" hangingPunct="1">
              <a:defRPr/>
            </a:pPr>
            <a:r>
              <a:rPr lang="en-US" sz="1100" b="1" i="0" u="none" kern="0" baseline="0" dirty="0">
                <a:solidFill>
                  <a:sysClr val="window" lastClr="CCE8CF"/>
                </a:solidFill>
                <a:latin typeface="Times New Roman" pitchFamily="18" charset="0"/>
                <a:ea typeface="+mn-ea"/>
                <a:cs typeface="Times New Roman" pitchFamily="18" charset="0"/>
                <a:sym typeface="+mn-lt"/>
              </a:rPr>
              <a:t>non-futures market</a:t>
            </a:r>
            <a:endParaRPr lang="en-US" altLang="zh-CN" sz="1100" b="1" kern="0" dirty="0">
              <a:solidFill>
                <a:sysClr val="window" lastClr="CCE8CF"/>
              </a:solidFill>
              <a:latin typeface="Times New Roman" pitchFamily="18" charset="0"/>
              <a:ea typeface="+mn-ea"/>
              <a:cs typeface="Times New Roman" pitchFamily="18" charset="0"/>
              <a:sym typeface="+mn-lt"/>
            </a:endParaRPr>
          </a:p>
        </p:txBody>
      </p:sp>
      <p:sp>
        <p:nvSpPr>
          <p:cNvPr id="18" name="矩形 5"/>
          <p:cNvSpPr>
            <a:spLocks noChangeArrowheads="1"/>
          </p:cNvSpPr>
          <p:nvPr/>
        </p:nvSpPr>
        <p:spPr bwMode="auto">
          <a:xfrm>
            <a:off x="9551857" y="2899246"/>
            <a:ext cx="424732" cy="771094"/>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rtl="0" eaLnBrk="1" fontAlgn="auto" hangingPunct="1">
              <a:lnSpc>
                <a:spcPct val="130000"/>
              </a:lnSpc>
              <a:defRPr/>
            </a:pPr>
            <a:r>
              <a:rPr lang="en-US" sz="1200" b="1" i="0" u="none" kern="0" baseline="0" dirty="0">
                <a:solidFill>
                  <a:sysClr val="window" lastClr="CCE8CF"/>
                </a:solidFill>
                <a:latin typeface="Times New Roman" pitchFamily="18" charset="0"/>
                <a:ea typeface="+mn-ea"/>
                <a:cs typeface="Times New Roman" pitchFamily="18" charset="0"/>
                <a:sym typeface="+mn-lt"/>
              </a:rPr>
              <a:t>Swap</a:t>
            </a:r>
            <a:endParaRPr lang="en-US" altLang="zh-CN" sz="1200" b="1" kern="0" dirty="0">
              <a:solidFill>
                <a:sysClr val="window" lastClr="CCE8CF"/>
              </a:solidFill>
              <a:latin typeface="Times New Roman" pitchFamily="18" charset="0"/>
              <a:ea typeface="+mn-ea"/>
              <a:cs typeface="Times New Roman" pitchFamily="18" charset="0"/>
              <a:sym typeface="+mn-lt"/>
            </a:endParaRPr>
          </a:p>
        </p:txBody>
      </p:sp>
      <p:sp>
        <p:nvSpPr>
          <p:cNvPr id="19" name="矩形 5"/>
          <p:cNvSpPr>
            <a:spLocks noChangeArrowheads="1"/>
          </p:cNvSpPr>
          <p:nvPr/>
        </p:nvSpPr>
        <p:spPr bwMode="auto">
          <a:xfrm>
            <a:off x="10830626" y="2911515"/>
            <a:ext cx="424732" cy="758826"/>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rtl="0" eaLnBrk="1" fontAlgn="auto" hangingPunct="1">
              <a:lnSpc>
                <a:spcPct val="130000"/>
              </a:lnSpc>
              <a:defRPr/>
            </a:pPr>
            <a:r>
              <a:rPr lang="en-US" sz="1200" b="1" i="0" u="none" kern="0" baseline="0" dirty="0">
                <a:solidFill>
                  <a:sysClr val="window" lastClr="CCE8CF"/>
                </a:solidFill>
                <a:latin typeface="Times New Roman" pitchFamily="18" charset="0"/>
                <a:ea typeface="+mn-ea"/>
                <a:cs typeface="Times New Roman" pitchFamily="18" charset="0"/>
                <a:sym typeface="+mn-lt"/>
              </a:rPr>
              <a:t>...</a:t>
            </a:r>
            <a:endParaRPr lang="en-US" altLang="zh-CN" sz="1200" b="1" kern="0" dirty="0">
              <a:solidFill>
                <a:sysClr val="window" lastClr="CCE8CF"/>
              </a:solidFill>
              <a:latin typeface="Times New Roman" pitchFamily="18" charset="0"/>
              <a:ea typeface="+mn-ea"/>
              <a:cs typeface="Times New Roman" pitchFamily="18" charset="0"/>
              <a:sym typeface="+mn-lt"/>
            </a:endParaRPr>
          </a:p>
        </p:txBody>
      </p:sp>
      <p:sp>
        <p:nvSpPr>
          <p:cNvPr id="20" name="矩形 3"/>
          <p:cNvSpPr>
            <a:spLocks noChangeArrowheads="1"/>
          </p:cNvSpPr>
          <p:nvPr/>
        </p:nvSpPr>
        <p:spPr bwMode="auto">
          <a:xfrm>
            <a:off x="8633792" y="2333194"/>
            <a:ext cx="2859889" cy="332399"/>
          </a:xfrm>
          <a:prstGeom prst="rect">
            <a:avLst/>
          </a:prstGeom>
          <a:solidFill>
            <a:srgbClr val="0070C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rtl="0" eaLnBrk="1" fontAlgn="auto" hangingPunct="1">
              <a:lnSpc>
                <a:spcPct val="130000"/>
              </a:lnSpc>
              <a:defRPr/>
            </a:pPr>
            <a:r>
              <a:rPr lang="en-US" sz="1200" b="1" i="0" u="none" kern="0" baseline="0" dirty="0">
                <a:solidFill>
                  <a:sysClr val="window" lastClr="CCE8CF"/>
                </a:solidFill>
                <a:latin typeface="Times New Roman" pitchFamily="18" charset="0"/>
                <a:ea typeface="+mn-ea"/>
                <a:cs typeface="Times New Roman" pitchFamily="18" charset="0"/>
                <a:sym typeface="+mn-lt"/>
              </a:rPr>
              <a:t>Support warrant-related business</a:t>
            </a:r>
          </a:p>
        </p:txBody>
      </p:sp>
      <p:sp>
        <p:nvSpPr>
          <p:cNvPr id="21" name="右箭头 18"/>
          <p:cNvSpPr/>
          <p:nvPr/>
        </p:nvSpPr>
        <p:spPr bwMode="gray">
          <a:xfrm>
            <a:off x="8324327" y="2981614"/>
            <a:ext cx="204531" cy="352249"/>
          </a:xfrm>
          <a:prstGeom prst="rightArrow">
            <a:avLst/>
          </a:prstGeom>
          <a:solidFill>
            <a:srgbClr val="1F497D">
              <a:lumMod val="60000"/>
              <a:lumOff val="40000"/>
            </a:srgbClr>
          </a:solidFill>
          <a:ln w="12700" algn="ctr">
            <a:noFill/>
            <a:round/>
            <a:headEnd/>
            <a:tailEnd/>
          </a:ln>
          <a:effectLst/>
        </p:spPr>
        <p:txBody>
          <a:bodyPr wrap="none" anchor="ctr"/>
          <a:lstStyle/>
          <a:p>
            <a:pPr algn="ctr" rtl="0" eaLnBrk="1" fontAlgn="auto" hangingPunct="1">
              <a:lnSpc>
                <a:spcPct val="130000"/>
              </a:lnSpc>
              <a:defRPr/>
            </a:pPr>
            <a:endParaRPr lang="en-US" altLang="en-US" kern="0" dirty="0">
              <a:solidFill>
                <a:sysClr val="windowText" lastClr="000000"/>
              </a:solidFill>
              <a:latin typeface="Times New Roman" pitchFamily="18" charset="0"/>
              <a:cs typeface="Times New Roman" pitchFamily="18" charset="0"/>
              <a:sym typeface="+mn-lt"/>
            </a:endParaRPr>
          </a:p>
        </p:txBody>
      </p:sp>
      <p:sp>
        <p:nvSpPr>
          <p:cNvPr id="45" name="圆角矩形 42"/>
          <p:cNvSpPr/>
          <p:nvPr/>
        </p:nvSpPr>
        <p:spPr>
          <a:xfrm>
            <a:off x="2762500" y="5339899"/>
            <a:ext cx="8276992" cy="42603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1400" b="1" i="0" u="none" baseline="0" dirty="0">
                <a:solidFill>
                  <a:schemeClr val="bg1"/>
                </a:solidFill>
                <a:latin typeface="Times New Roman" pitchFamily="18" charset="0"/>
                <a:cs typeface="Times New Roman" pitchFamily="18" charset="0"/>
                <a:sym typeface="+mn-lt"/>
              </a:rPr>
              <a:t>Establish unified warrant registration and management system and realize docking with the non-futures market</a:t>
            </a:r>
          </a:p>
        </p:txBody>
      </p:sp>
      <p:grpSp>
        <p:nvGrpSpPr>
          <p:cNvPr id="121" name="组合 1"/>
          <p:cNvGrpSpPr>
            <a:grpSpLocks/>
          </p:cNvGrpSpPr>
          <p:nvPr/>
        </p:nvGrpSpPr>
        <p:grpSpPr bwMode="auto">
          <a:xfrm>
            <a:off x="1995175" y="1378998"/>
            <a:ext cx="3272861" cy="452438"/>
            <a:chOff x="163513" y="825500"/>
            <a:chExt cx="1979595" cy="452438"/>
          </a:xfrm>
        </p:grpSpPr>
        <p:sp>
          <p:nvSpPr>
            <p:cNvPr id="122" name="矩形 121"/>
            <p:cNvSpPr/>
            <p:nvPr/>
          </p:nvSpPr>
          <p:spPr>
            <a:xfrm>
              <a:off x="163513" y="825500"/>
              <a:ext cx="1744647" cy="452438"/>
            </a:xfrm>
            <a:prstGeom prst="rect">
              <a:avLst/>
            </a:prstGeom>
            <a:solidFill>
              <a:schemeClr val="bg1">
                <a:lumMod val="50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lnSpc>
                  <a:spcPct val="130000"/>
                </a:lnSpc>
                <a:defRPr/>
              </a:pPr>
              <a:endParaRPr lang="en-US" altLang="en-US" dirty="0">
                <a:latin typeface="Times New Roman" pitchFamily="18" charset="0"/>
                <a:cs typeface="Times New Roman" pitchFamily="18" charset="0"/>
                <a:sym typeface="+mn-lt"/>
              </a:endParaRPr>
            </a:p>
          </p:txBody>
        </p:sp>
        <p:sp>
          <p:nvSpPr>
            <p:cNvPr id="123" name="TextBox 20"/>
            <p:cNvSpPr txBox="1">
              <a:spLocks noChangeArrowheads="1"/>
            </p:cNvSpPr>
            <p:nvPr/>
          </p:nvSpPr>
          <p:spPr bwMode="auto">
            <a:xfrm>
              <a:off x="163513" y="825500"/>
              <a:ext cx="1979595" cy="380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eaLnBrk="1" hangingPunct="1">
                <a:lnSpc>
                  <a:spcPct val="130000"/>
                </a:lnSpc>
              </a:pPr>
              <a:r>
                <a:rPr lang="en-US" sz="1600" b="1" i="0" u="none" baseline="0" dirty="0">
                  <a:solidFill>
                    <a:schemeClr val="bg1"/>
                  </a:solidFill>
                  <a:latin typeface="Times New Roman" pitchFamily="18" charset="0"/>
                  <a:ea typeface="+mn-ea"/>
                  <a:cs typeface="Times New Roman" pitchFamily="18" charset="0"/>
                  <a:sym typeface="+mn-lt"/>
                </a:rPr>
                <a:t>Warrant certification system</a:t>
              </a:r>
              <a:endParaRPr lang="en-US" altLang="zh-CN" sz="1600" b="1" dirty="0">
                <a:solidFill>
                  <a:schemeClr val="bg1"/>
                </a:solidFill>
                <a:latin typeface="Times New Roman" pitchFamily="18" charset="0"/>
                <a:ea typeface="+mn-ea"/>
                <a:cs typeface="Times New Roman" pitchFamily="18" charset="0"/>
                <a:sym typeface="+mn-lt"/>
              </a:endParaRPr>
            </a:p>
          </p:txBody>
        </p:sp>
      </p:grpSp>
      <p:sp>
        <p:nvSpPr>
          <p:cNvPr id="47" name="TextBox 46"/>
          <p:cNvSpPr txBox="1"/>
          <p:nvPr/>
        </p:nvSpPr>
        <p:spPr>
          <a:xfrm>
            <a:off x="1868723" y="453415"/>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215128854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4278264617"/>
              </p:ext>
            </p:extLst>
          </p:nvPr>
        </p:nvGraphicFramePr>
        <p:xfrm>
          <a:off x="0" y="1166746"/>
          <a:ext cx="1691680" cy="5583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Account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Trading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Clearing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0" i="0" u="none" baseline="0" dirty="0">
                          <a:solidFill>
                            <a:schemeClr val="tx1"/>
                          </a:solidFill>
                          <a:latin typeface="Times New Roman" pitchFamily="18" charset="0"/>
                          <a:ea typeface="+mn-ea"/>
                          <a:cs typeface="Times New Roman" pitchFamily="18" charset="0"/>
                          <a:sym typeface="+mn-lt"/>
                        </a:rPr>
                        <a:t>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4166794894"/>
                  </a:ext>
                </a:extLst>
              </a:tr>
              <a:tr h="792000">
                <a:tc>
                  <a:txBody>
                    <a:bodyPr/>
                    <a:lstStyle/>
                    <a:p>
                      <a:pPr algn="ctr" rtl="0">
                        <a:lnSpc>
                          <a:spcPct val="130000"/>
                        </a:lnSpc>
                        <a:spcBef>
                          <a:spcPts val="0"/>
                        </a:spcBef>
                        <a:spcAft>
                          <a:spcPts val="0"/>
                        </a:spcAft>
                      </a:pPr>
                      <a:r>
                        <a:rPr lang="en-US" sz="1800" b="1" i="0" u="none" baseline="0" dirty="0">
                          <a:solidFill>
                            <a:schemeClr val="bg1"/>
                          </a:solidFill>
                          <a:latin typeface="Times New Roman" pitchFamily="18" charset="0"/>
                          <a:ea typeface="+mn-ea"/>
                          <a:cs typeface="Times New Roman" pitchFamily="18" charset="0"/>
                          <a:sym typeface="+mn-lt"/>
                        </a:rPr>
                        <a:t>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9444118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Risk control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3714491088"/>
                  </a:ext>
                </a:extLst>
              </a:tr>
            </a:tbl>
          </a:graphicData>
        </a:graphic>
      </p:graphicFrame>
      <p:sp>
        <p:nvSpPr>
          <p:cNvPr id="6" name="等腰三角形 5"/>
          <p:cNvSpPr/>
          <p:nvPr/>
        </p:nvSpPr>
        <p:spPr>
          <a:xfrm rot="16200000">
            <a:off x="1547664" y="470287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sp>
        <p:nvSpPr>
          <p:cNvPr id="24" name="Oval 3"/>
          <p:cNvSpPr>
            <a:spLocks noChangeArrowheads="1"/>
          </p:cNvSpPr>
          <p:nvPr/>
        </p:nvSpPr>
        <p:spPr bwMode="gray">
          <a:xfrm>
            <a:off x="6181130" y="1706814"/>
            <a:ext cx="2881312" cy="3254375"/>
          </a:xfrm>
          <a:prstGeom prst="ellipse">
            <a:avLst/>
          </a:prstGeom>
          <a:noFill/>
          <a:ln w="12700">
            <a:solidFill>
              <a:schemeClr val="bg2"/>
            </a:solidFill>
            <a:prstDash val="sysDot"/>
            <a:round/>
            <a:headEnd/>
            <a:tailEnd/>
          </a:ln>
        </p:spPr>
        <p:txBody>
          <a:bodyPr wrap="none" anchor="ctr"/>
          <a:lstStyle/>
          <a:p>
            <a:pPr algn="l" rtl="0" eaLnBrk="1" hangingPunct="1">
              <a:lnSpc>
                <a:spcPct val="130000"/>
              </a:lnSpc>
              <a:defRPr/>
            </a:pPr>
            <a:endParaRPr lang="en-US" altLang="en-US" b="1" dirty="0">
              <a:latin typeface="Times New Roman" pitchFamily="18" charset="0"/>
              <a:cs typeface="Times New Roman" pitchFamily="18" charset="0"/>
              <a:sym typeface="+mn-lt"/>
            </a:endParaRPr>
          </a:p>
        </p:txBody>
      </p:sp>
      <p:sp>
        <p:nvSpPr>
          <p:cNvPr id="25" name="Oval 4"/>
          <p:cNvSpPr>
            <a:spLocks noChangeArrowheads="1"/>
          </p:cNvSpPr>
          <p:nvPr/>
        </p:nvSpPr>
        <p:spPr bwMode="gray">
          <a:xfrm>
            <a:off x="6339880" y="1879852"/>
            <a:ext cx="2543175" cy="2927350"/>
          </a:xfrm>
          <a:prstGeom prst="ellipse">
            <a:avLst/>
          </a:prstGeom>
          <a:noFill/>
          <a:ln w="12700">
            <a:solidFill>
              <a:schemeClr val="bg2"/>
            </a:solidFill>
            <a:prstDash val="sysDot"/>
            <a:round/>
            <a:headEnd/>
            <a:tailEnd/>
          </a:ln>
        </p:spPr>
        <p:txBody>
          <a:bodyPr wrap="none" anchor="ctr"/>
          <a:lstStyle/>
          <a:p>
            <a:pPr algn="l" rtl="0" eaLnBrk="1" hangingPunct="1">
              <a:lnSpc>
                <a:spcPct val="130000"/>
              </a:lnSpc>
              <a:defRPr/>
            </a:pPr>
            <a:endParaRPr lang="en-US" altLang="en-US" b="1" dirty="0">
              <a:latin typeface="Times New Roman" pitchFamily="18" charset="0"/>
              <a:cs typeface="Times New Roman" pitchFamily="18" charset="0"/>
              <a:sym typeface="+mn-lt"/>
            </a:endParaRPr>
          </a:p>
        </p:txBody>
      </p:sp>
      <p:sp>
        <p:nvSpPr>
          <p:cNvPr id="26" name="Oval 5"/>
          <p:cNvSpPr>
            <a:spLocks noChangeArrowheads="1"/>
          </p:cNvSpPr>
          <p:nvPr/>
        </p:nvSpPr>
        <p:spPr bwMode="gray">
          <a:xfrm>
            <a:off x="6497042" y="2154489"/>
            <a:ext cx="2165350" cy="2493963"/>
          </a:xfrm>
          <a:prstGeom prst="ellipse">
            <a:avLst/>
          </a:prstGeom>
          <a:noFill/>
          <a:ln w="12700">
            <a:solidFill>
              <a:schemeClr val="bg2"/>
            </a:solidFill>
            <a:prstDash val="sysDot"/>
            <a:round/>
            <a:headEnd/>
            <a:tailEnd/>
          </a:ln>
        </p:spPr>
        <p:txBody>
          <a:bodyPr wrap="none" anchor="ctr"/>
          <a:lstStyle/>
          <a:p>
            <a:pPr algn="l" rtl="0" eaLnBrk="1" hangingPunct="1">
              <a:lnSpc>
                <a:spcPct val="130000"/>
              </a:lnSpc>
              <a:defRPr/>
            </a:pPr>
            <a:endParaRPr lang="en-US" altLang="en-US" b="1" dirty="0">
              <a:latin typeface="Times New Roman" pitchFamily="18" charset="0"/>
              <a:cs typeface="Times New Roman" pitchFamily="18" charset="0"/>
              <a:sym typeface="+mn-lt"/>
            </a:endParaRPr>
          </a:p>
        </p:txBody>
      </p:sp>
      <p:sp>
        <p:nvSpPr>
          <p:cNvPr id="27" name="AutoShape 6"/>
          <p:cNvSpPr>
            <a:spLocks noChangeArrowheads="1"/>
          </p:cNvSpPr>
          <p:nvPr/>
        </p:nvSpPr>
        <p:spPr bwMode="gray">
          <a:xfrm rot="9044363">
            <a:off x="5945572" y="3243431"/>
            <a:ext cx="1363360" cy="1556007"/>
          </a:xfrm>
          <a:prstGeom prst="chevron">
            <a:avLst>
              <a:gd name="adj" fmla="val 28655"/>
            </a:avLst>
          </a:prstGeom>
          <a:solidFill>
            <a:srgbClr val="0D79CA"/>
          </a:solidFill>
          <a:ln>
            <a:headEnd/>
            <a:tailEnd/>
          </a:ln>
          <a:effectLst/>
        </p:spPr>
        <p:style>
          <a:lnRef idx="0">
            <a:schemeClr val="accent3"/>
          </a:lnRef>
          <a:fillRef idx="3">
            <a:schemeClr val="accent3"/>
          </a:fillRef>
          <a:effectRef idx="3">
            <a:schemeClr val="accent3"/>
          </a:effectRef>
          <a:fontRef idx="minor">
            <a:schemeClr val="lt1"/>
          </a:fontRef>
        </p:style>
        <p:txBody>
          <a:bodyPr wrap="none" anchor="ctr">
            <a:flatTx/>
          </a:bodyPr>
          <a:lstStyle/>
          <a:p>
            <a:pPr algn="l" rtl="0" eaLnBrk="1" hangingPunct="1">
              <a:lnSpc>
                <a:spcPct val="130000"/>
              </a:lnSpc>
              <a:defRPr/>
            </a:pPr>
            <a:endParaRPr lang="en-US" altLang="en-US" b="1" dirty="0">
              <a:solidFill>
                <a:schemeClr val="tx1"/>
              </a:solidFill>
              <a:latin typeface="Times New Roman" pitchFamily="18" charset="0"/>
              <a:cs typeface="Times New Roman" pitchFamily="18" charset="0"/>
              <a:sym typeface="+mn-lt"/>
            </a:endParaRPr>
          </a:p>
        </p:txBody>
      </p:sp>
      <p:sp>
        <p:nvSpPr>
          <p:cNvPr id="28" name="AutoShape 7"/>
          <p:cNvSpPr>
            <a:spLocks noChangeArrowheads="1"/>
          </p:cNvSpPr>
          <p:nvPr/>
        </p:nvSpPr>
        <p:spPr bwMode="gray">
          <a:xfrm rot="16200000">
            <a:off x="6773469" y="1506014"/>
            <a:ext cx="1569319" cy="1351796"/>
          </a:xfrm>
          <a:prstGeom prst="chevron">
            <a:avLst>
              <a:gd name="adj" fmla="val 28655"/>
            </a:avLst>
          </a:prstGeom>
          <a:solidFill>
            <a:srgbClr val="0D79CA"/>
          </a:solidFill>
          <a:ln>
            <a:headEnd/>
            <a:tailEnd/>
          </a:ln>
          <a:effectLst/>
        </p:spPr>
        <p:style>
          <a:lnRef idx="0">
            <a:schemeClr val="accent4"/>
          </a:lnRef>
          <a:fillRef idx="3">
            <a:schemeClr val="accent4"/>
          </a:fillRef>
          <a:effectRef idx="3">
            <a:schemeClr val="accent4"/>
          </a:effectRef>
          <a:fontRef idx="minor">
            <a:schemeClr val="lt1"/>
          </a:fontRef>
        </p:style>
        <p:txBody>
          <a:bodyPr wrap="none" anchor="ctr">
            <a:flatTx/>
          </a:bodyPr>
          <a:lstStyle/>
          <a:p>
            <a:pPr algn="l" rtl="0" eaLnBrk="1" hangingPunct="1">
              <a:lnSpc>
                <a:spcPct val="130000"/>
              </a:lnSpc>
              <a:defRPr/>
            </a:pPr>
            <a:endParaRPr lang="en-US" altLang="en-US" b="1" dirty="0">
              <a:solidFill>
                <a:schemeClr val="tx1"/>
              </a:solidFill>
              <a:latin typeface="Times New Roman" pitchFamily="18" charset="0"/>
              <a:cs typeface="Times New Roman" pitchFamily="18" charset="0"/>
              <a:sym typeface="+mn-lt"/>
            </a:endParaRPr>
          </a:p>
        </p:txBody>
      </p:sp>
      <p:sp>
        <p:nvSpPr>
          <p:cNvPr id="29" name="AutoShape 8"/>
          <p:cNvSpPr>
            <a:spLocks noChangeArrowheads="1"/>
          </p:cNvSpPr>
          <p:nvPr/>
        </p:nvSpPr>
        <p:spPr bwMode="gray">
          <a:xfrm rot="1788254">
            <a:off x="7800388" y="3254080"/>
            <a:ext cx="1363360" cy="1556008"/>
          </a:xfrm>
          <a:prstGeom prst="chevron">
            <a:avLst>
              <a:gd name="adj" fmla="val 28655"/>
            </a:avLst>
          </a:prstGeom>
          <a:solidFill>
            <a:srgbClr val="0D79CA"/>
          </a:solidFill>
          <a:ln>
            <a:headEnd/>
            <a:tailEnd/>
          </a:ln>
          <a:effectLst/>
        </p:spPr>
        <p:style>
          <a:lnRef idx="0">
            <a:schemeClr val="accent1"/>
          </a:lnRef>
          <a:fillRef idx="3">
            <a:schemeClr val="accent1"/>
          </a:fillRef>
          <a:effectRef idx="3">
            <a:schemeClr val="accent1"/>
          </a:effectRef>
          <a:fontRef idx="minor">
            <a:schemeClr val="lt1"/>
          </a:fontRef>
        </p:style>
        <p:txBody>
          <a:bodyPr wrap="none" anchor="ctr">
            <a:flatTx/>
          </a:bodyPr>
          <a:lstStyle/>
          <a:p>
            <a:pPr algn="l" rtl="0" eaLnBrk="1" hangingPunct="1">
              <a:lnSpc>
                <a:spcPct val="130000"/>
              </a:lnSpc>
              <a:defRPr/>
            </a:pPr>
            <a:endParaRPr lang="en-US" altLang="en-US" b="1" dirty="0">
              <a:solidFill>
                <a:schemeClr val="tx1"/>
              </a:solidFill>
              <a:latin typeface="Times New Roman" pitchFamily="18" charset="0"/>
              <a:cs typeface="Times New Roman" pitchFamily="18" charset="0"/>
              <a:sym typeface="+mn-lt"/>
            </a:endParaRPr>
          </a:p>
        </p:txBody>
      </p:sp>
      <p:sp>
        <p:nvSpPr>
          <p:cNvPr id="30" name="Text Box 9"/>
          <p:cNvSpPr txBox="1">
            <a:spLocks noChangeArrowheads="1"/>
          </p:cNvSpPr>
          <p:nvPr/>
        </p:nvSpPr>
        <p:spPr bwMode="gray">
          <a:xfrm>
            <a:off x="6871394" y="2847274"/>
            <a:ext cx="1487488" cy="1292662"/>
          </a:xfrm>
          <a:prstGeom prst="rect">
            <a:avLst/>
          </a:prstGeom>
          <a:noFill/>
          <a:ln w="9525" algn="ctr">
            <a:noFill/>
            <a:miter lim="800000"/>
            <a:headEnd/>
            <a:tailEnd/>
          </a:ln>
        </p:spPr>
        <p:txBody>
          <a:bodyPr>
            <a:spAutoFit/>
          </a:bodyPr>
          <a:lstStyle/>
          <a:p>
            <a:pPr algn="ctr" rtl="0">
              <a:lnSpc>
                <a:spcPct val="130000"/>
              </a:lnSpc>
              <a:defRPr/>
            </a:pPr>
            <a:r>
              <a:rPr lang="en-US" sz="1200" b="1" i="0" u="none" baseline="0" dirty="0">
                <a:latin typeface="Times New Roman" pitchFamily="18" charset="0"/>
                <a:cs typeface="Times New Roman" pitchFamily="18" charset="0"/>
                <a:sym typeface="+mn-lt"/>
              </a:rPr>
              <a:t> </a:t>
            </a:r>
            <a:r>
              <a:rPr lang="en-US" sz="1200" b="1" i="0" u="none" baseline="0" dirty="0" smtClean="0">
                <a:latin typeface="Times New Roman" pitchFamily="18" charset="0"/>
                <a:cs typeface="Times New Roman" pitchFamily="18" charset="0"/>
                <a:sym typeface="+mn-lt"/>
              </a:rPr>
              <a:t>Information </a:t>
            </a:r>
            <a:r>
              <a:rPr lang="en-US" sz="1200" b="1" i="0" u="none" baseline="0" dirty="0">
                <a:latin typeface="Times New Roman" pitchFamily="18" charset="0"/>
                <a:cs typeface="Times New Roman" pitchFamily="18" charset="0"/>
                <a:sym typeface="+mn-lt"/>
              </a:rPr>
              <a:t>gathering,</a:t>
            </a:r>
            <a:endParaRPr lang="en-US" altLang="zh-CN" sz="1200" b="1" dirty="0">
              <a:latin typeface="Times New Roman" pitchFamily="18" charset="0"/>
              <a:cs typeface="Times New Roman" pitchFamily="18" charset="0"/>
              <a:sym typeface="+mn-lt"/>
            </a:endParaRPr>
          </a:p>
          <a:p>
            <a:pPr algn="ctr" rtl="0">
              <a:lnSpc>
                <a:spcPct val="130000"/>
              </a:lnSpc>
              <a:defRPr/>
            </a:pPr>
            <a:r>
              <a:rPr lang="en-US" sz="1200" b="1" i="0" u="none" baseline="0" dirty="0">
                <a:latin typeface="Times New Roman" pitchFamily="18" charset="0"/>
                <a:cs typeface="Times New Roman" pitchFamily="18" charset="0"/>
                <a:sym typeface="+mn-lt"/>
              </a:rPr>
              <a:t>integration, </a:t>
            </a:r>
            <a:r>
              <a:rPr lang="en-US" sz="1200" b="1" i="0" u="none" baseline="0" dirty="0" smtClean="0">
                <a:latin typeface="Times New Roman" pitchFamily="18" charset="0"/>
                <a:cs typeface="Times New Roman" pitchFamily="18" charset="0"/>
                <a:sym typeface="+mn-lt"/>
              </a:rPr>
              <a:t>processing</a:t>
            </a:r>
            <a:r>
              <a:rPr lang="en-US" sz="1200" b="1" i="0" u="none" dirty="0" smtClean="0">
                <a:latin typeface="Times New Roman" pitchFamily="18" charset="0"/>
                <a:cs typeface="Times New Roman" pitchFamily="18" charset="0"/>
                <a:sym typeface="+mn-lt"/>
              </a:rPr>
              <a:t> </a:t>
            </a:r>
            <a:r>
              <a:rPr lang="en-US" altLang="zh-CN" sz="1200" b="1" i="0" u="none" dirty="0" smtClean="0">
                <a:latin typeface="Times New Roman" pitchFamily="18" charset="0"/>
                <a:cs typeface="Times New Roman" pitchFamily="18" charset="0"/>
                <a:sym typeface="+mn-lt"/>
              </a:rPr>
              <a:t>a</a:t>
            </a:r>
            <a:r>
              <a:rPr lang="en-US" altLang="zh-CN" sz="1200" b="1" i="0" u="none" baseline="0" dirty="0" smtClean="0">
                <a:latin typeface="Times New Roman" pitchFamily="18" charset="0"/>
                <a:cs typeface="Times New Roman" pitchFamily="18" charset="0"/>
                <a:sym typeface="+mn-lt"/>
              </a:rPr>
              <a:t>nd p</a:t>
            </a:r>
            <a:r>
              <a:rPr lang="en-US" sz="1200" b="1" i="0" u="none" baseline="0" dirty="0" smtClean="0">
                <a:latin typeface="Times New Roman" pitchFamily="18" charset="0"/>
                <a:cs typeface="Times New Roman" pitchFamily="18" charset="0"/>
                <a:sym typeface="+mn-lt"/>
              </a:rPr>
              <a:t>ublish</a:t>
            </a:r>
            <a:endParaRPr lang="en-US" altLang="zh-CN" sz="1200" b="1" dirty="0">
              <a:latin typeface="Times New Roman" pitchFamily="18" charset="0"/>
              <a:cs typeface="Times New Roman" pitchFamily="18" charset="0"/>
              <a:sym typeface="+mn-lt"/>
            </a:endParaRPr>
          </a:p>
        </p:txBody>
      </p:sp>
      <p:sp>
        <p:nvSpPr>
          <p:cNvPr id="31" name="Rectangle 10"/>
          <p:cNvSpPr>
            <a:spLocks noChangeArrowheads="1"/>
          </p:cNvSpPr>
          <p:nvPr/>
        </p:nvSpPr>
        <p:spPr bwMode="gray">
          <a:xfrm>
            <a:off x="6831227" y="1823625"/>
            <a:ext cx="1487487" cy="812530"/>
          </a:xfrm>
          <a:prstGeom prst="rect">
            <a:avLst/>
          </a:prstGeom>
          <a:noFill/>
          <a:ln w="9525" algn="ctr">
            <a:noFill/>
            <a:miter lim="800000"/>
            <a:headEnd/>
            <a:tailEnd/>
          </a:ln>
        </p:spPr>
        <p:txBody>
          <a:bodyPr>
            <a:spAutoFit/>
          </a:bodyPr>
          <a:lstStyle/>
          <a:p>
            <a:pPr algn="ctr">
              <a:lnSpc>
                <a:spcPct val="130000"/>
              </a:lnSpc>
              <a:defRPr/>
            </a:pPr>
            <a:r>
              <a:rPr lang="en-US" sz="1200" b="1" dirty="0" smtClean="0">
                <a:solidFill>
                  <a:schemeClr val="bg1"/>
                </a:solidFill>
                <a:latin typeface="Times New Roman" pitchFamily="18" charset="0"/>
                <a:cs typeface="Times New Roman" pitchFamily="18" charset="0"/>
                <a:sym typeface="+mn-lt"/>
              </a:rPr>
              <a:t>trading information </a:t>
            </a:r>
            <a:r>
              <a:rPr lang="en-US" sz="1200" b="1" dirty="0" smtClean="0">
                <a:solidFill>
                  <a:schemeClr val="bg1"/>
                </a:solidFill>
                <a:latin typeface="Times New Roman" pitchFamily="18" charset="0"/>
                <a:cs typeface="Times New Roman" pitchFamily="18" charset="0"/>
                <a:sym typeface="+mn-lt"/>
              </a:rPr>
              <a:t>processing </a:t>
            </a:r>
            <a:r>
              <a:rPr lang="en-US" altLang="zh-CN" sz="1200" b="1" dirty="0" smtClean="0">
                <a:solidFill>
                  <a:schemeClr val="bg1"/>
                </a:solidFill>
                <a:latin typeface="Times New Roman" pitchFamily="18" charset="0"/>
                <a:cs typeface="Times New Roman" pitchFamily="18" charset="0"/>
                <a:sym typeface="+mn-lt"/>
              </a:rPr>
              <a:t>and p</a:t>
            </a:r>
            <a:r>
              <a:rPr lang="en-US" sz="1200" b="1" dirty="0" smtClean="0">
                <a:solidFill>
                  <a:schemeClr val="bg1"/>
                </a:solidFill>
                <a:latin typeface="Times New Roman" pitchFamily="18" charset="0"/>
                <a:cs typeface="Times New Roman" pitchFamily="18" charset="0"/>
                <a:sym typeface="+mn-lt"/>
              </a:rPr>
              <a:t>ublish</a:t>
            </a:r>
            <a:endParaRPr lang="en-US" altLang="zh-CN" sz="1200" b="1" dirty="0" smtClean="0">
              <a:solidFill>
                <a:schemeClr val="bg1"/>
              </a:solidFill>
              <a:latin typeface="Times New Roman" pitchFamily="18" charset="0"/>
              <a:cs typeface="Times New Roman" pitchFamily="18" charset="0"/>
              <a:sym typeface="+mn-lt"/>
            </a:endParaRPr>
          </a:p>
        </p:txBody>
      </p:sp>
      <p:sp>
        <p:nvSpPr>
          <p:cNvPr id="32" name="Rectangle 11"/>
          <p:cNvSpPr>
            <a:spLocks noChangeArrowheads="1"/>
          </p:cNvSpPr>
          <p:nvPr/>
        </p:nvSpPr>
        <p:spPr bwMode="gray">
          <a:xfrm>
            <a:off x="6039842" y="3375912"/>
            <a:ext cx="924484" cy="972574"/>
          </a:xfrm>
          <a:prstGeom prst="rect">
            <a:avLst/>
          </a:prstGeom>
          <a:noFill/>
          <a:ln w="9525" algn="ctr">
            <a:noFill/>
            <a:miter lim="800000"/>
            <a:headEnd/>
            <a:tailEnd/>
          </a:ln>
        </p:spPr>
        <p:txBody>
          <a:bodyPr wrap="square">
            <a:spAutoFit/>
          </a:bodyPr>
          <a:lstStyle/>
          <a:p>
            <a:pPr algn="l" rtl="0">
              <a:lnSpc>
                <a:spcPct val="130000"/>
              </a:lnSpc>
              <a:defRPr/>
            </a:pPr>
            <a:r>
              <a:rPr lang="en-US" sz="1100" b="1" i="0" u="none" baseline="0" dirty="0">
                <a:solidFill>
                  <a:schemeClr val="bg1"/>
                </a:solidFill>
                <a:latin typeface="Times New Roman" pitchFamily="18" charset="0"/>
                <a:cs typeface="Times New Roman" pitchFamily="18" charset="0"/>
                <a:sym typeface="+mn-lt"/>
              </a:rPr>
              <a:t>in-depth information value-added service</a:t>
            </a:r>
            <a:endParaRPr lang="en-US" altLang="zh-CN" sz="1100" b="1" dirty="0">
              <a:solidFill>
                <a:schemeClr val="bg1"/>
              </a:solidFill>
              <a:latin typeface="Times New Roman" pitchFamily="18" charset="0"/>
              <a:cs typeface="Times New Roman" pitchFamily="18" charset="0"/>
              <a:sym typeface="+mn-lt"/>
            </a:endParaRPr>
          </a:p>
        </p:txBody>
      </p:sp>
      <p:sp>
        <p:nvSpPr>
          <p:cNvPr id="33" name="Rectangle 12"/>
          <p:cNvSpPr>
            <a:spLocks noChangeArrowheads="1"/>
          </p:cNvSpPr>
          <p:nvPr/>
        </p:nvSpPr>
        <p:spPr bwMode="gray">
          <a:xfrm>
            <a:off x="8143070" y="3381406"/>
            <a:ext cx="1025702" cy="974626"/>
          </a:xfrm>
          <a:prstGeom prst="rect">
            <a:avLst/>
          </a:prstGeom>
          <a:noFill/>
          <a:ln w="9525" algn="ctr">
            <a:noFill/>
            <a:miter lim="800000"/>
            <a:headEnd/>
            <a:tailEnd/>
          </a:ln>
        </p:spPr>
        <p:txBody>
          <a:bodyPr wrap="square">
            <a:spAutoFit/>
          </a:bodyPr>
          <a:lstStyle/>
          <a:p>
            <a:pPr algn="ctr" rtl="0">
              <a:lnSpc>
                <a:spcPct val="130000"/>
              </a:lnSpc>
              <a:defRPr/>
            </a:pPr>
            <a:r>
              <a:rPr lang="en-US" sz="900" b="1" i="0" u="none" baseline="0" dirty="0">
                <a:solidFill>
                  <a:schemeClr val="bg1"/>
                </a:solidFill>
                <a:latin typeface="Times New Roman" pitchFamily="18" charset="0"/>
                <a:cs typeface="Times New Roman" pitchFamily="18" charset="0"/>
                <a:sym typeface="+mn-lt"/>
              </a:rPr>
              <a:t>Futures/non-futures market information collection and publishing</a:t>
            </a:r>
            <a:endParaRPr lang="en-US" altLang="zh-CN" sz="900" b="1" dirty="0">
              <a:solidFill>
                <a:schemeClr val="bg1"/>
              </a:solidFill>
              <a:latin typeface="Times New Roman" pitchFamily="18" charset="0"/>
              <a:cs typeface="Times New Roman" pitchFamily="18" charset="0"/>
              <a:sym typeface="+mn-lt"/>
            </a:endParaRPr>
          </a:p>
        </p:txBody>
      </p:sp>
      <p:sp>
        <p:nvSpPr>
          <p:cNvPr id="34" name="Text Box 13"/>
          <p:cNvSpPr txBox="1">
            <a:spLocks noChangeArrowheads="1"/>
          </p:cNvSpPr>
          <p:nvPr/>
        </p:nvSpPr>
        <p:spPr bwMode="black">
          <a:xfrm>
            <a:off x="8662392" y="1397252"/>
            <a:ext cx="1948901" cy="1292662"/>
          </a:xfrm>
          <a:prstGeom prst="rect">
            <a:avLst/>
          </a:prstGeom>
          <a:noFill/>
          <a:ln w="9525">
            <a:noFill/>
            <a:miter lim="800000"/>
            <a:headEnd/>
            <a:tailEnd/>
          </a:ln>
        </p:spPr>
        <p:txBody>
          <a:bodyPr wrap="square">
            <a:spAutoFit/>
          </a:bodyPr>
          <a:lstStyle/>
          <a:p>
            <a:pPr marL="120650" indent="-120650" algn="just" rtl="0">
              <a:lnSpc>
                <a:spcPct val="130000"/>
              </a:lnSpc>
              <a:defRPr/>
            </a:pPr>
            <a:endParaRPr lang="en-US" altLang="zh-CN" sz="1000" b="1" dirty="0">
              <a:latin typeface="Times New Roman" pitchFamily="18" charset="0"/>
              <a:cs typeface="Times New Roman" pitchFamily="18" charset="0"/>
              <a:sym typeface="+mn-lt"/>
            </a:endParaRPr>
          </a:p>
          <a:p>
            <a:pPr marL="120650" indent="-120650" algn="just" rtl="0" eaLnBrk="1" hangingPunct="1">
              <a:lnSpc>
                <a:spcPct val="130000"/>
              </a:lnSpc>
              <a:buFontTx/>
              <a:buChar char="•"/>
              <a:defRPr/>
            </a:pPr>
            <a:r>
              <a:rPr lang="en-US" sz="1000" b="0" i="0" u="none" baseline="0" dirty="0">
                <a:latin typeface="Times New Roman" pitchFamily="18" charset="0"/>
                <a:cs typeface="Times New Roman" pitchFamily="18" charset="0"/>
                <a:sym typeface="+mn-lt"/>
              </a:rPr>
              <a:t>Information about the dealers</a:t>
            </a:r>
            <a:endParaRPr lang="en-US" altLang="zh-CN" sz="1000" dirty="0">
              <a:latin typeface="Times New Roman" pitchFamily="18" charset="0"/>
              <a:cs typeface="Times New Roman" pitchFamily="18" charset="0"/>
              <a:sym typeface="+mn-lt"/>
            </a:endParaRPr>
          </a:p>
          <a:p>
            <a:pPr marL="120650" indent="-120650" algn="just" rtl="0" eaLnBrk="1" hangingPunct="1">
              <a:lnSpc>
                <a:spcPct val="130000"/>
              </a:lnSpc>
              <a:buFontTx/>
              <a:buChar char="•"/>
              <a:defRPr/>
            </a:pPr>
            <a:r>
              <a:rPr lang="en-US" sz="1000" b="0" i="0" u="none" baseline="0" dirty="0">
                <a:latin typeface="Times New Roman" pitchFamily="18" charset="0"/>
                <a:cs typeface="Times New Roman" pitchFamily="18" charset="0"/>
                <a:sym typeface="+mn-lt"/>
              </a:rPr>
              <a:t>Trading data</a:t>
            </a:r>
            <a:endParaRPr lang="en-US" altLang="zh-CN" sz="1000" dirty="0">
              <a:latin typeface="Times New Roman" pitchFamily="18" charset="0"/>
              <a:cs typeface="Times New Roman" pitchFamily="18" charset="0"/>
              <a:sym typeface="+mn-lt"/>
            </a:endParaRPr>
          </a:p>
          <a:p>
            <a:pPr marL="120650" indent="-120650" algn="just" rtl="0" eaLnBrk="1" hangingPunct="1">
              <a:lnSpc>
                <a:spcPct val="130000"/>
              </a:lnSpc>
              <a:buFontTx/>
              <a:buChar char="•"/>
              <a:defRPr/>
            </a:pPr>
            <a:r>
              <a:rPr lang="en-US" sz="1000" b="0" i="0" u="none" baseline="0" dirty="0">
                <a:latin typeface="Times New Roman" pitchFamily="18" charset="0"/>
                <a:cs typeface="Times New Roman" pitchFamily="18" charset="0"/>
                <a:sym typeface="+mn-lt"/>
              </a:rPr>
              <a:t>Quote information</a:t>
            </a:r>
            <a:endParaRPr lang="en-US" altLang="zh-CN" sz="1000" dirty="0">
              <a:latin typeface="Times New Roman" pitchFamily="18" charset="0"/>
              <a:cs typeface="Times New Roman" pitchFamily="18" charset="0"/>
              <a:sym typeface="+mn-lt"/>
            </a:endParaRPr>
          </a:p>
          <a:p>
            <a:pPr marL="120650" indent="-120650" algn="just" rtl="0" eaLnBrk="1" hangingPunct="1">
              <a:lnSpc>
                <a:spcPct val="130000"/>
              </a:lnSpc>
              <a:buFontTx/>
              <a:buChar char="•"/>
              <a:defRPr/>
            </a:pPr>
            <a:r>
              <a:rPr lang="en-US" sz="1000" b="0" i="0" u="none" baseline="0" dirty="0">
                <a:latin typeface="Times New Roman" pitchFamily="18" charset="0"/>
                <a:cs typeface="Times New Roman" pitchFamily="18" charset="0"/>
                <a:sym typeface="+mn-lt"/>
              </a:rPr>
              <a:t>Goods turnover information</a:t>
            </a:r>
            <a:endParaRPr lang="en-US" altLang="zh-CN" sz="1000" dirty="0">
              <a:latin typeface="Times New Roman" pitchFamily="18" charset="0"/>
              <a:cs typeface="Times New Roman" pitchFamily="18" charset="0"/>
              <a:sym typeface="+mn-lt"/>
            </a:endParaRPr>
          </a:p>
          <a:p>
            <a:pPr marL="120650" indent="-120650" algn="just" rtl="0" eaLnBrk="1" hangingPunct="1">
              <a:lnSpc>
                <a:spcPct val="130000"/>
              </a:lnSpc>
              <a:buFontTx/>
              <a:buChar char="•"/>
              <a:defRPr/>
            </a:pPr>
            <a:r>
              <a:rPr lang="en-US" sz="1000" b="0" i="0" u="none" baseline="0" dirty="0">
                <a:latin typeface="Times New Roman" pitchFamily="18" charset="0"/>
                <a:cs typeface="Times New Roman" pitchFamily="18" charset="0"/>
                <a:sym typeface="+mn-lt"/>
              </a:rPr>
              <a:t>Financial service information</a:t>
            </a:r>
            <a:endParaRPr lang="en-US" altLang="zh-CN" sz="1000" dirty="0">
              <a:latin typeface="Times New Roman" pitchFamily="18" charset="0"/>
              <a:cs typeface="Times New Roman" pitchFamily="18" charset="0"/>
              <a:sym typeface="+mn-lt"/>
            </a:endParaRPr>
          </a:p>
        </p:txBody>
      </p:sp>
      <p:sp>
        <p:nvSpPr>
          <p:cNvPr id="35" name="Text Box 13"/>
          <p:cNvSpPr txBox="1">
            <a:spLocks noChangeArrowheads="1"/>
          </p:cNvSpPr>
          <p:nvPr/>
        </p:nvSpPr>
        <p:spPr bwMode="black">
          <a:xfrm>
            <a:off x="9287572" y="3123920"/>
            <a:ext cx="2695321" cy="1852815"/>
          </a:xfrm>
          <a:prstGeom prst="rect">
            <a:avLst/>
          </a:prstGeom>
          <a:noFill/>
          <a:ln w="9525">
            <a:noFill/>
            <a:miter lim="800000"/>
            <a:headEnd/>
            <a:tailEnd/>
          </a:ln>
        </p:spPr>
        <p:txBody>
          <a:bodyPr wrap="square">
            <a:spAutoFit/>
          </a:bodyPr>
          <a:lstStyle/>
          <a:p>
            <a:pPr marL="120650" indent="-120650" algn="just" rtl="0">
              <a:lnSpc>
                <a:spcPct val="130000"/>
              </a:lnSpc>
              <a:buFont typeface="Wingdings" pitchFamily="2" charset="2"/>
              <a:buNone/>
              <a:defRPr/>
            </a:pPr>
            <a:endParaRPr lang="en-US" altLang="zh-CN" sz="1100" dirty="0">
              <a:latin typeface="Times New Roman" pitchFamily="18" charset="0"/>
              <a:cs typeface="Times New Roman" pitchFamily="18" charset="0"/>
              <a:sym typeface="+mn-lt"/>
            </a:endParaRPr>
          </a:p>
          <a:p>
            <a:pPr marL="120650" indent="-120650" algn="just" rtl="0" eaLnBrk="1" hangingPunct="1">
              <a:lnSpc>
                <a:spcPct val="130000"/>
              </a:lnSpc>
              <a:buFontTx/>
              <a:buChar char="•"/>
              <a:defRPr/>
            </a:pPr>
            <a:r>
              <a:rPr lang="en-US" sz="1100" b="0" i="0" u="none" baseline="0" dirty="0">
                <a:latin typeface="Times New Roman" pitchFamily="18" charset="0"/>
                <a:cs typeface="Times New Roman" pitchFamily="18" charset="0"/>
                <a:sym typeface="+mn-lt"/>
              </a:rPr>
              <a:t>Non-futures market trading data</a:t>
            </a:r>
            <a:endParaRPr lang="en-US" altLang="zh-CN" sz="1100" dirty="0">
              <a:latin typeface="Times New Roman" pitchFamily="18" charset="0"/>
              <a:cs typeface="Times New Roman" pitchFamily="18" charset="0"/>
              <a:sym typeface="+mn-lt"/>
            </a:endParaRPr>
          </a:p>
          <a:p>
            <a:pPr marL="120650" indent="-120650" algn="just" rtl="0" eaLnBrk="1" hangingPunct="1">
              <a:lnSpc>
                <a:spcPct val="130000"/>
              </a:lnSpc>
              <a:buFontTx/>
              <a:buChar char="•"/>
              <a:defRPr/>
            </a:pPr>
            <a:r>
              <a:rPr lang="en-US" sz="1100" b="0" i="0" u="none" baseline="0" dirty="0">
                <a:latin typeface="Times New Roman" pitchFamily="18" charset="0"/>
                <a:cs typeface="Times New Roman" pitchFamily="18" charset="0"/>
                <a:sym typeface="+mn-lt"/>
              </a:rPr>
              <a:t>Domestic and foreign futures market trading data</a:t>
            </a:r>
            <a:endParaRPr lang="en-US" altLang="zh-CN" sz="1100" dirty="0">
              <a:latin typeface="Times New Roman" pitchFamily="18" charset="0"/>
              <a:cs typeface="Times New Roman" pitchFamily="18" charset="0"/>
              <a:sym typeface="+mn-lt"/>
            </a:endParaRPr>
          </a:p>
          <a:p>
            <a:pPr marL="120650" indent="-120650" algn="just" rtl="0" eaLnBrk="1" hangingPunct="1">
              <a:lnSpc>
                <a:spcPct val="130000"/>
              </a:lnSpc>
              <a:buFontTx/>
              <a:buChar char="•"/>
              <a:defRPr/>
            </a:pPr>
            <a:r>
              <a:rPr lang="en-US" sz="1100" b="0" i="0" u="none" baseline="0" dirty="0">
                <a:latin typeface="Times New Roman" pitchFamily="18" charset="0"/>
                <a:cs typeface="Times New Roman" pitchFamily="18" charset="0"/>
                <a:sym typeface="+mn-lt"/>
              </a:rPr>
              <a:t>Domestic and foreign futures inventory data</a:t>
            </a:r>
            <a:endParaRPr lang="en-US" altLang="zh-CN" sz="1100" dirty="0">
              <a:latin typeface="Times New Roman" pitchFamily="18" charset="0"/>
              <a:cs typeface="Times New Roman" pitchFamily="18" charset="0"/>
              <a:sym typeface="+mn-lt"/>
            </a:endParaRPr>
          </a:p>
          <a:p>
            <a:pPr marL="120650" indent="-120650" algn="just" rtl="0" eaLnBrk="1" hangingPunct="1">
              <a:lnSpc>
                <a:spcPct val="130000"/>
              </a:lnSpc>
              <a:buFontTx/>
              <a:buChar char="•"/>
              <a:defRPr/>
            </a:pPr>
            <a:r>
              <a:rPr lang="en-US" sz="1100" b="0" i="0" u="none" baseline="0" dirty="0">
                <a:latin typeface="Times New Roman" pitchFamily="18" charset="0"/>
                <a:cs typeface="Times New Roman" pitchFamily="18" charset="0"/>
                <a:sym typeface="+mn-lt"/>
              </a:rPr>
              <a:t>Non-futures, non-futures derivatives index product</a:t>
            </a:r>
            <a:endParaRPr lang="en-US" altLang="zh-CN" sz="1100" dirty="0">
              <a:latin typeface="Times New Roman" pitchFamily="18" charset="0"/>
              <a:cs typeface="Times New Roman" pitchFamily="18" charset="0"/>
              <a:sym typeface="+mn-lt"/>
            </a:endParaRPr>
          </a:p>
        </p:txBody>
      </p:sp>
      <p:sp>
        <p:nvSpPr>
          <p:cNvPr id="36" name="Text Box 13"/>
          <p:cNvSpPr txBox="1">
            <a:spLocks noChangeArrowheads="1"/>
          </p:cNvSpPr>
          <p:nvPr/>
        </p:nvSpPr>
        <p:spPr bwMode="black">
          <a:xfrm>
            <a:off x="4962099" y="2384720"/>
            <a:ext cx="1399262" cy="950645"/>
          </a:xfrm>
          <a:prstGeom prst="rect">
            <a:avLst/>
          </a:prstGeom>
          <a:noFill/>
          <a:ln w="9525">
            <a:noFill/>
            <a:miter lim="800000"/>
            <a:headEnd/>
            <a:tailEnd/>
          </a:ln>
        </p:spPr>
        <p:txBody>
          <a:bodyPr wrap="square">
            <a:spAutoFit/>
          </a:bodyPr>
          <a:lstStyle/>
          <a:p>
            <a:pPr marL="120650" indent="-120650" algn="l" rtl="0" eaLnBrk="1" hangingPunct="1">
              <a:lnSpc>
                <a:spcPct val="130000"/>
              </a:lnSpc>
              <a:buFontTx/>
              <a:buChar char="•"/>
              <a:defRPr/>
            </a:pPr>
            <a:r>
              <a:rPr lang="en-US" sz="1100" b="0" i="0" u="none" baseline="0" dirty="0">
                <a:latin typeface="Times New Roman" pitchFamily="18" charset="0"/>
                <a:cs typeface="Times New Roman" pitchFamily="18" charset="0"/>
                <a:sym typeface="+mn-lt"/>
              </a:rPr>
              <a:t>Research report service</a:t>
            </a:r>
            <a:endParaRPr lang="en-US" altLang="zh-CN" sz="1100" dirty="0">
              <a:latin typeface="Times New Roman" pitchFamily="18" charset="0"/>
              <a:cs typeface="Times New Roman" pitchFamily="18" charset="0"/>
              <a:sym typeface="+mn-lt"/>
            </a:endParaRPr>
          </a:p>
          <a:p>
            <a:pPr marL="120650" indent="-120650" algn="l" rtl="0">
              <a:lnSpc>
                <a:spcPct val="130000"/>
              </a:lnSpc>
              <a:buFontTx/>
              <a:buChar char="•"/>
              <a:defRPr/>
            </a:pPr>
            <a:r>
              <a:rPr lang="en-US" sz="1100" b="0" i="0" u="none" baseline="0" dirty="0">
                <a:latin typeface="Times New Roman" pitchFamily="18" charset="0"/>
                <a:cs typeface="Times New Roman" pitchFamily="18" charset="0"/>
                <a:sym typeface="+mn-lt"/>
              </a:rPr>
              <a:t>In-depth trading data</a:t>
            </a:r>
            <a:endParaRPr lang="en-US" altLang="zh-CN" sz="1100" dirty="0">
              <a:latin typeface="Times New Roman" pitchFamily="18" charset="0"/>
              <a:cs typeface="Times New Roman" pitchFamily="18" charset="0"/>
              <a:sym typeface="+mn-lt"/>
            </a:endParaRPr>
          </a:p>
        </p:txBody>
      </p:sp>
      <p:sp>
        <p:nvSpPr>
          <p:cNvPr id="38" name="TextBox 2"/>
          <p:cNvSpPr txBox="1">
            <a:spLocks noChangeArrowheads="1"/>
          </p:cNvSpPr>
          <p:nvPr/>
        </p:nvSpPr>
        <p:spPr bwMode="auto">
          <a:xfrm>
            <a:off x="1691680" y="1420066"/>
            <a:ext cx="2909887" cy="4853636"/>
          </a:xfrm>
          <a:prstGeom prst="rect">
            <a:avLst/>
          </a:prstGeom>
          <a:noFill/>
          <a:ln>
            <a:noFill/>
          </a:ln>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285750" indent="-285750" algn="just" rtl="0" eaLnBrk="1" hangingPunct="1">
              <a:lnSpc>
                <a:spcPct val="130000"/>
              </a:lnSpc>
              <a:buFont typeface="Wingdings" panose="05000000000000000000" pitchFamily="2" charset="2"/>
              <a:buChar char="ü"/>
              <a:defRPr/>
            </a:pPr>
            <a:r>
              <a:rPr lang="en-US" sz="1400" b="0" i="0" u="none" baseline="0" dirty="0">
                <a:latin typeface="Times New Roman" pitchFamily="18" charset="0"/>
                <a:ea typeface="+mn-ea"/>
                <a:cs typeface="Times New Roman" pitchFamily="18" charset="0"/>
                <a:sym typeface="+mn-lt"/>
              </a:rPr>
              <a:t>In warrant trading, it is very important to provide information service for the participants. While the market fulfills the trading function, it shall provide trading information to the participants and is responsible for keeping their information.</a:t>
            </a:r>
            <a:endParaRPr lang="en-US" altLang="zh-CN" sz="1400" dirty="0">
              <a:latin typeface="Times New Roman" pitchFamily="18" charset="0"/>
              <a:ea typeface="+mn-ea"/>
              <a:cs typeface="Times New Roman" pitchFamily="18" charset="0"/>
              <a:sym typeface="+mn-lt"/>
            </a:endParaRPr>
          </a:p>
          <a:p>
            <a:pPr marL="285750" indent="-285750" algn="just" rtl="0" eaLnBrk="1" hangingPunct="1">
              <a:lnSpc>
                <a:spcPct val="130000"/>
              </a:lnSpc>
              <a:buFont typeface="Wingdings" panose="05000000000000000000" pitchFamily="2" charset="2"/>
              <a:buChar char="ü"/>
              <a:defRPr/>
            </a:pPr>
            <a:r>
              <a:rPr lang="en-US" sz="1400" b="0" i="0" u="none" baseline="0" dirty="0">
                <a:latin typeface="Times New Roman" pitchFamily="18" charset="0"/>
                <a:ea typeface="+mn-ea"/>
                <a:cs typeface="Times New Roman" pitchFamily="18" charset="0"/>
                <a:sym typeface="+mn-lt"/>
              </a:rPr>
              <a:t>The information service management mainly includes the following aspects: ensuring information completeness and accuracy; ensuring information immediacy and effectiveness; ensuring information security; and ensuring information availability, etc.</a:t>
            </a:r>
          </a:p>
        </p:txBody>
      </p:sp>
      <p:sp>
        <p:nvSpPr>
          <p:cNvPr id="2" name="矩形 1"/>
          <p:cNvSpPr/>
          <p:nvPr/>
        </p:nvSpPr>
        <p:spPr>
          <a:xfrm>
            <a:off x="4650566" y="5159703"/>
            <a:ext cx="5460149" cy="732508"/>
          </a:xfrm>
          <a:prstGeom prst="rect">
            <a:avLst/>
          </a:prstGeom>
          <a:solidFill>
            <a:srgbClr val="F2D39A"/>
          </a:solidFill>
        </p:spPr>
        <p:txBody>
          <a:bodyPr wrap="none">
            <a:spAutoFit/>
          </a:bodyPr>
          <a:lstStyle/>
          <a:p>
            <a:pPr algn="ctr" rtl="0" fontAlgn="auto">
              <a:lnSpc>
                <a:spcPct val="130000"/>
              </a:lnSpc>
              <a:defRPr/>
            </a:pPr>
            <a:r>
              <a:rPr lang="en-US" sz="1600" b="1" i="0" u="none" baseline="0" dirty="0">
                <a:latin typeface="Times New Roman" pitchFamily="18" charset="0"/>
                <a:cs typeface="Times New Roman" pitchFamily="18" charset="0"/>
                <a:sym typeface="+mn-lt"/>
              </a:rPr>
              <a:t>Publishing via the platform website, warrant trading </a:t>
            </a:r>
            <a:r>
              <a:rPr lang="en-US" sz="1600" b="1" i="0" u="none" baseline="0" dirty="0" smtClean="0">
                <a:latin typeface="Times New Roman" pitchFamily="18" charset="0"/>
                <a:cs typeface="Times New Roman" pitchFamily="18" charset="0"/>
                <a:sym typeface="+mn-lt"/>
              </a:rPr>
              <a:t>system</a:t>
            </a:r>
          </a:p>
          <a:p>
            <a:pPr algn="ctr" rtl="0" fontAlgn="auto">
              <a:lnSpc>
                <a:spcPct val="130000"/>
              </a:lnSpc>
              <a:defRPr/>
            </a:pPr>
            <a:r>
              <a:rPr lang="en-US" sz="1600" b="1" i="0" u="none" baseline="0" dirty="0" smtClean="0">
                <a:latin typeface="Times New Roman" pitchFamily="18" charset="0"/>
                <a:cs typeface="Times New Roman" pitchFamily="18" charset="0"/>
                <a:sym typeface="+mn-lt"/>
              </a:rPr>
              <a:t> </a:t>
            </a:r>
            <a:r>
              <a:rPr lang="en-US" sz="1600" b="1" i="0" u="none" baseline="0" dirty="0">
                <a:latin typeface="Times New Roman" pitchFamily="18" charset="0"/>
                <a:cs typeface="Times New Roman" pitchFamily="18" charset="0"/>
                <a:sym typeface="+mn-lt"/>
              </a:rPr>
              <a:t>and member management system</a:t>
            </a:r>
          </a:p>
        </p:txBody>
      </p:sp>
      <p:sp>
        <p:nvSpPr>
          <p:cNvPr id="21" name="TextBox 20"/>
          <p:cNvSpPr txBox="1"/>
          <p:nvPr/>
        </p:nvSpPr>
        <p:spPr>
          <a:xfrm>
            <a:off x="1868723" y="453415"/>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412244766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0" y="1166746"/>
          <a:ext cx="1691680" cy="5583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Account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Trading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Clearing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0" i="0" u="none" baseline="0" dirty="0">
                          <a:solidFill>
                            <a:schemeClr val="tx1"/>
                          </a:solidFill>
                          <a:latin typeface="Times New Roman" pitchFamily="18" charset="0"/>
                          <a:ea typeface="+mn-ea"/>
                          <a:cs typeface="Times New Roman" pitchFamily="18" charset="0"/>
                          <a:sym typeface="+mn-lt"/>
                        </a:rPr>
                        <a:t>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0" i="0" u="none" baseline="0" dirty="0">
                          <a:solidFill>
                            <a:schemeClr val="tx1"/>
                          </a:solidFill>
                          <a:latin typeface="Times New Roman" pitchFamily="18" charset="0"/>
                          <a:ea typeface="+mn-ea"/>
                          <a:cs typeface="Times New Roman" pitchFamily="18" charset="0"/>
                          <a:sym typeface="+mn-lt"/>
                        </a:rPr>
                        <a:t>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359648371"/>
                  </a:ext>
                </a:extLst>
              </a:tr>
              <a:tr h="792000">
                <a:tc>
                  <a:txBody>
                    <a:bodyPr/>
                    <a:lstStyle/>
                    <a:p>
                      <a:pPr algn="ctr" rtl="0">
                        <a:lnSpc>
                          <a:spcPct val="130000"/>
                        </a:lnSpc>
                        <a:spcBef>
                          <a:spcPts val="0"/>
                        </a:spcBef>
                        <a:spcAft>
                          <a:spcPts val="0"/>
                        </a:spcAft>
                      </a:pPr>
                      <a:r>
                        <a:rPr lang="en-US" sz="1800" b="1" i="0" u="none" baseline="0" dirty="0">
                          <a:solidFill>
                            <a:schemeClr val="bg1"/>
                          </a:solidFill>
                          <a:latin typeface="Times New Roman" pitchFamily="18" charset="0"/>
                          <a:ea typeface="+mn-ea"/>
                          <a:cs typeface="Times New Roman" pitchFamily="18" charset="0"/>
                          <a:sym typeface="+mn-lt"/>
                        </a:rPr>
                        <a:t>Risk control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3714491088"/>
                  </a:ext>
                </a:extLst>
              </a:tr>
            </a:tbl>
          </a:graphicData>
        </a:graphic>
      </p:graphicFrame>
      <p:sp>
        <p:nvSpPr>
          <p:cNvPr id="6" name="等腰三角形 5"/>
          <p:cNvSpPr/>
          <p:nvPr/>
        </p:nvSpPr>
        <p:spPr>
          <a:xfrm rot="16200000">
            <a:off x="1547664" y="549535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graphicFrame>
        <p:nvGraphicFramePr>
          <p:cNvPr id="7" name="图示 6"/>
          <p:cNvGraphicFramePr/>
          <p:nvPr>
            <p:extLst>
              <p:ext uri="{D42A27DB-BD31-4B8C-83A1-F6EECF244321}">
                <p14:modId xmlns="" xmlns:p14="http://schemas.microsoft.com/office/powerpoint/2010/main" val="3381424002"/>
              </p:ext>
            </p:extLst>
          </p:nvPr>
        </p:nvGraphicFramePr>
        <p:xfrm>
          <a:off x="2115550" y="1843994"/>
          <a:ext cx="4317082" cy="4073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8"/>
          <p:cNvSpPr txBox="1"/>
          <p:nvPr/>
        </p:nvSpPr>
        <p:spPr>
          <a:xfrm>
            <a:off x="6801697" y="3117886"/>
            <a:ext cx="4968875" cy="1492716"/>
          </a:xfrm>
          <a:prstGeom prst="rect">
            <a:avLst/>
          </a:prstGeom>
          <a:solidFill>
            <a:schemeClr val="bg1">
              <a:lumMod val="85000"/>
            </a:schemeClr>
          </a:solidFill>
        </p:spPr>
        <p:txBody>
          <a:bodyPr>
            <a:spAutoFit/>
          </a:bodyPr>
          <a:lstStyle/>
          <a:p>
            <a:pPr algn="just" rtl="0">
              <a:lnSpc>
                <a:spcPct val="130000"/>
              </a:lnSpc>
              <a:defRPr/>
            </a:pPr>
            <a:r>
              <a:rPr lang="en-US" sz="1400" b="0" i="0" u="none" kern="100" baseline="0" dirty="0">
                <a:latin typeface="Times New Roman" pitchFamily="18" charset="0"/>
                <a:cs typeface="Times New Roman" pitchFamily="18" charset="0"/>
                <a:sym typeface="+mn-lt"/>
              </a:rPr>
              <a:t>Compared with traditional commodities trading, the warrant trading features large volume and large amount. </a:t>
            </a:r>
            <a:r>
              <a:rPr lang="en-US" sz="1400" kern="100" dirty="0" smtClean="0">
                <a:latin typeface="Times New Roman" pitchFamily="18" charset="0"/>
                <a:cs typeface="Times New Roman" pitchFamily="18" charset="0"/>
                <a:sym typeface="+mn-lt"/>
              </a:rPr>
              <a:t>D</a:t>
            </a:r>
            <a:r>
              <a:rPr lang="en-US" sz="1400" b="0" i="0" u="none" kern="100" baseline="0" dirty="0" smtClean="0">
                <a:latin typeface="Times New Roman" pitchFamily="18" charset="0"/>
                <a:cs typeface="Times New Roman" pitchFamily="18" charset="0"/>
                <a:sym typeface="+mn-lt"/>
              </a:rPr>
              <a:t>ue </a:t>
            </a:r>
            <a:r>
              <a:rPr lang="en-US" sz="1400" b="0" i="0" u="none" kern="100" baseline="0" dirty="0">
                <a:latin typeface="Times New Roman" pitchFamily="18" charset="0"/>
                <a:cs typeface="Times New Roman" pitchFamily="18" charset="0"/>
                <a:sym typeface="+mn-lt"/>
              </a:rPr>
              <a:t>to these features, the risk in the process of trading cannot be ignored; the trading platform should predict the possible risk and work out effective risk prevention measures.</a:t>
            </a:r>
            <a:endParaRPr lang="en-US" altLang="zh-CN" sz="1400" kern="100" dirty="0">
              <a:latin typeface="Times New Roman" pitchFamily="18" charset="0"/>
              <a:cs typeface="Times New Roman" pitchFamily="18" charset="0"/>
              <a:sym typeface="+mn-lt"/>
            </a:endParaRPr>
          </a:p>
        </p:txBody>
      </p:sp>
      <p:sp>
        <p:nvSpPr>
          <p:cNvPr id="10" name="TextBox 9"/>
          <p:cNvSpPr txBox="1"/>
          <p:nvPr/>
        </p:nvSpPr>
        <p:spPr>
          <a:xfrm>
            <a:off x="1868723" y="453415"/>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413625424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空心弧 69"/>
          <p:cNvSpPr>
            <a:spLocks noChangeAspect="1"/>
          </p:cNvSpPr>
          <p:nvPr/>
        </p:nvSpPr>
        <p:spPr bwMode="auto">
          <a:xfrm>
            <a:off x="5487988" y="1728845"/>
            <a:ext cx="2185987" cy="2095500"/>
          </a:xfrm>
          <a:custGeom>
            <a:avLst/>
            <a:gdLst>
              <a:gd name="T0" fmla="*/ 212999 w 2286000"/>
              <a:gd name="T1" fmla="*/ 1708032 h 2286000"/>
              <a:gd name="T2" fmla="*/ 2077185 w 2286000"/>
              <a:gd name="T3" fmla="*/ 1701086 h 2286000"/>
              <a:gd name="T4" fmla="*/ 1143000 w 2286000"/>
              <a:gd name="T5" fmla="*/ 1143000 h 2286000"/>
              <a:gd name="T6" fmla="*/ 5898240 60000 65536"/>
              <a:gd name="T7" fmla="*/ 5898240 60000 65536"/>
              <a:gd name="T8" fmla="*/ 5898240 60000 65536"/>
              <a:gd name="T9" fmla="*/ 0 w 2286000"/>
              <a:gd name="T10" fmla="*/ 0 h 2286000"/>
              <a:gd name="T11" fmla="*/ 2286000 w 2286000"/>
              <a:gd name="T12" fmla="*/ 1736491 h 2286000"/>
            </a:gdLst>
            <a:ahLst/>
            <a:cxnLst>
              <a:cxn ang="T6">
                <a:pos x="T0" y="T1"/>
              </a:cxn>
              <a:cxn ang="T7">
                <a:pos x="T2" y="T3"/>
              </a:cxn>
              <a:cxn ang="T8">
                <a:pos x="T4" y="T5"/>
              </a:cxn>
            </a:cxnLst>
            <a:rect l="T9" t="T10" r="T11" b="T12"/>
            <a:pathLst>
              <a:path w="2286000" h="2286000">
                <a:moveTo>
                  <a:pt x="166159" y="1736491"/>
                </a:moveTo>
                <a:lnTo>
                  <a:pt x="166159" y="1736490"/>
                </a:lnTo>
                <a:cubicBezTo>
                  <a:pt x="57476" y="1557606"/>
                  <a:pt x="0" y="1352312"/>
                  <a:pt x="0" y="1143000"/>
                </a:cubicBezTo>
                <a:cubicBezTo>
                  <a:pt x="0" y="511738"/>
                  <a:pt x="511738" y="0"/>
                  <a:pt x="1143000" y="0"/>
                </a:cubicBezTo>
                <a:cubicBezTo>
                  <a:pt x="1774261" y="0"/>
                  <a:pt x="2286000" y="511738"/>
                  <a:pt x="2286000" y="1143000"/>
                </a:cubicBezTo>
                <a:cubicBezTo>
                  <a:pt x="2285999" y="1349421"/>
                  <a:pt x="2230099" y="1551989"/>
                  <a:pt x="2124234" y="1729196"/>
                </a:cubicBezTo>
                <a:lnTo>
                  <a:pt x="2030136" y="1672979"/>
                </a:lnTo>
                <a:lnTo>
                  <a:pt x="2030135" y="1672978"/>
                </a:lnTo>
                <a:cubicBezTo>
                  <a:pt x="2125847" y="1512766"/>
                  <a:pt x="2176386" y="1329625"/>
                  <a:pt x="2176386" y="1143001"/>
                </a:cubicBezTo>
                <a:cubicBezTo>
                  <a:pt x="2176386" y="572277"/>
                  <a:pt x="1713723" y="109615"/>
                  <a:pt x="1143000" y="109615"/>
                </a:cubicBezTo>
                <a:cubicBezTo>
                  <a:pt x="572276" y="109615"/>
                  <a:pt x="109614" y="572277"/>
                  <a:pt x="109614" y="1143001"/>
                </a:cubicBezTo>
                <a:cubicBezTo>
                  <a:pt x="109614" y="1332241"/>
                  <a:pt x="161578" y="1517848"/>
                  <a:pt x="259839" y="1679578"/>
                </a:cubicBezTo>
                <a:close/>
              </a:path>
            </a:pathLst>
          </a:custGeom>
          <a:solidFill>
            <a:schemeClr val="bg1">
              <a:lumMod val="65000"/>
            </a:schemeClr>
          </a:solidFill>
          <a:ln>
            <a:noFill/>
          </a:ln>
          <a:extLst/>
        </p:spPr>
        <p:txBody>
          <a:bodyPr anchor="ctr"/>
          <a:lstStyle/>
          <a:p>
            <a:pPr algn="ctr" rtl="0" fontAlgn="auto">
              <a:lnSpc>
                <a:spcPct val="130000"/>
              </a:lnSpc>
              <a:defRPr/>
            </a:pPr>
            <a:endParaRPr lang="en-US" altLang="en-US" dirty="0">
              <a:latin typeface="Times New Roman" pitchFamily="18" charset="0"/>
              <a:cs typeface="Times New Roman" pitchFamily="18" charset="0"/>
              <a:sym typeface="+mn-lt"/>
            </a:endParaRPr>
          </a:p>
        </p:txBody>
      </p:sp>
      <p:graphicFrame>
        <p:nvGraphicFramePr>
          <p:cNvPr id="5" name="表格 4"/>
          <p:cNvGraphicFramePr>
            <a:graphicFrameLocks noGrp="1"/>
          </p:cNvGraphicFramePr>
          <p:nvPr>
            <p:extLst>
              <p:ext uri="{D42A27DB-BD31-4B8C-83A1-F6EECF244321}">
                <p14:modId xmlns="" xmlns:p14="http://schemas.microsoft.com/office/powerpoint/2010/main" val="404416820"/>
              </p:ext>
            </p:extLst>
          </p:nvPr>
        </p:nvGraphicFramePr>
        <p:xfrm>
          <a:off x="0" y="1166746"/>
          <a:ext cx="1691680" cy="5583296"/>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Account opening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Trading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Clearing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Delivery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0" i="0" u="none" baseline="0" dirty="0">
                          <a:solidFill>
                            <a:schemeClr val="tx1"/>
                          </a:solidFill>
                          <a:latin typeface="Times New Roman" pitchFamily="18" charset="0"/>
                          <a:ea typeface="+mn-ea"/>
                          <a:cs typeface="Times New Roman" pitchFamily="18" charset="0"/>
                          <a:sym typeface="+mn-lt"/>
                        </a:rPr>
                        <a:t>Storage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r h="79200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1800" b="0" i="0" u="none" baseline="0" dirty="0">
                          <a:solidFill>
                            <a:schemeClr val="tx1"/>
                          </a:solidFill>
                          <a:latin typeface="Times New Roman" pitchFamily="18" charset="0"/>
                          <a:ea typeface="+mn-ea"/>
                          <a:cs typeface="Times New Roman" pitchFamily="18" charset="0"/>
                          <a:sym typeface="+mn-lt"/>
                        </a:rPr>
                        <a:t>Information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2359648371"/>
                  </a:ext>
                </a:extLst>
              </a:tr>
              <a:tr h="792000">
                <a:tc>
                  <a:txBody>
                    <a:bodyPr/>
                    <a:lstStyle/>
                    <a:p>
                      <a:pPr algn="ctr" rtl="0">
                        <a:lnSpc>
                          <a:spcPct val="130000"/>
                        </a:lnSpc>
                        <a:spcBef>
                          <a:spcPts val="0"/>
                        </a:spcBef>
                        <a:spcAft>
                          <a:spcPts val="0"/>
                        </a:spcAft>
                      </a:pPr>
                      <a:r>
                        <a:rPr lang="en-US" sz="1800" b="1" i="0" u="none" baseline="0" dirty="0">
                          <a:solidFill>
                            <a:schemeClr val="bg1"/>
                          </a:solidFill>
                          <a:latin typeface="Times New Roman" pitchFamily="18" charset="0"/>
                          <a:ea typeface="+mn-ea"/>
                          <a:cs typeface="Times New Roman" pitchFamily="18" charset="0"/>
                          <a:sym typeface="+mn-lt"/>
                        </a:rPr>
                        <a:t>Risk control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3714491088"/>
                  </a:ext>
                </a:extLst>
              </a:tr>
            </a:tbl>
          </a:graphicData>
        </a:graphic>
      </p:graphicFrame>
      <p:sp>
        <p:nvSpPr>
          <p:cNvPr id="6" name="等腰三角形 5"/>
          <p:cNvSpPr/>
          <p:nvPr/>
        </p:nvSpPr>
        <p:spPr>
          <a:xfrm rot="16200000">
            <a:off x="1547664" y="549535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grpSp>
        <p:nvGrpSpPr>
          <p:cNvPr id="55" name="组合 1"/>
          <p:cNvGrpSpPr>
            <a:grpSpLocks/>
          </p:cNvGrpSpPr>
          <p:nvPr/>
        </p:nvGrpSpPr>
        <p:grpSpPr bwMode="auto">
          <a:xfrm>
            <a:off x="2865438" y="1527586"/>
            <a:ext cx="7824787" cy="4170009"/>
            <a:chOff x="683566" y="1642577"/>
            <a:chExt cx="8184534" cy="4549535"/>
          </a:xfrm>
        </p:grpSpPr>
        <p:cxnSp>
          <p:nvCxnSpPr>
            <p:cNvPr id="56" name="AutoShape 12"/>
            <p:cNvCxnSpPr>
              <a:cxnSpLocks noChangeShapeType="1"/>
            </p:cNvCxnSpPr>
            <p:nvPr/>
          </p:nvCxnSpPr>
          <p:spPr bwMode="auto">
            <a:xfrm>
              <a:off x="5591962" y="5554742"/>
              <a:ext cx="3113410" cy="6928"/>
            </a:xfrm>
            <a:prstGeom prst="straightConnector1">
              <a:avLst/>
            </a:prstGeom>
            <a:ln>
              <a:solidFill>
                <a:srgbClr val="0062AC"/>
              </a:solidFill>
              <a:prstDash val="dash"/>
              <a:headEnd/>
              <a:tailEnd/>
            </a:ln>
          </p:spPr>
          <p:style>
            <a:lnRef idx="1">
              <a:schemeClr val="accent2"/>
            </a:lnRef>
            <a:fillRef idx="0">
              <a:schemeClr val="accent2"/>
            </a:fillRef>
            <a:effectRef idx="0">
              <a:schemeClr val="accent2"/>
            </a:effectRef>
            <a:fontRef idx="minor">
              <a:schemeClr val="tx1"/>
            </a:fontRef>
          </p:style>
        </p:cxnSp>
        <p:cxnSp>
          <p:nvCxnSpPr>
            <p:cNvPr id="57" name="AutoShape 12"/>
            <p:cNvCxnSpPr>
              <a:cxnSpLocks noChangeShapeType="1"/>
            </p:cNvCxnSpPr>
            <p:nvPr/>
          </p:nvCxnSpPr>
          <p:spPr bwMode="auto">
            <a:xfrm>
              <a:off x="6008743" y="6018914"/>
              <a:ext cx="2696629" cy="1731"/>
            </a:xfrm>
            <a:prstGeom prst="straightConnector1">
              <a:avLst/>
            </a:prstGeom>
            <a:ln>
              <a:solidFill>
                <a:srgbClr val="0062AC"/>
              </a:solidFill>
              <a:prstDash val="dash"/>
              <a:headEnd/>
              <a:tailEnd/>
            </a:ln>
          </p:spPr>
          <p:style>
            <a:lnRef idx="1">
              <a:schemeClr val="accent2"/>
            </a:lnRef>
            <a:fillRef idx="0">
              <a:schemeClr val="accent2"/>
            </a:fillRef>
            <a:effectRef idx="0">
              <a:schemeClr val="accent2"/>
            </a:effectRef>
            <a:fontRef idx="minor">
              <a:schemeClr val="tx1"/>
            </a:fontRef>
          </p:style>
        </p:cxnSp>
        <p:cxnSp>
          <p:nvCxnSpPr>
            <p:cNvPr id="58" name="AutoShape 12"/>
            <p:cNvCxnSpPr>
              <a:cxnSpLocks noChangeShapeType="1"/>
            </p:cNvCxnSpPr>
            <p:nvPr/>
          </p:nvCxnSpPr>
          <p:spPr bwMode="auto">
            <a:xfrm flipH="1">
              <a:off x="683566" y="5520104"/>
              <a:ext cx="2842752" cy="0"/>
            </a:xfrm>
            <a:prstGeom prst="straightConnector1">
              <a:avLst/>
            </a:prstGeom>
            <a:ln>
              <a:solidFill>
                <a:srgbClr val="0062AC"/>
              </a:solidFill>
              <a:prstDash val="dash"/>
              <a:headEnd/>
              <a:tailEnd/>
            </a:ln>
          </p:spPr>
          <p:style>
            <a:lnRef idx="1">
              <a:schemeClr val="accent5"/>
            </a:lnRef>
            <a:fillRef idx="0">
              <a:schemeClr val="accent5"/>
            </a:fillRef>
            <a:effectRef idx="0">
              <a:schemeClr val="accent5"/>
            </a:effectRef>
            <a:fontRef idx="minor">
              <a:schemeClr val="tx1"/>
            </a:fontRef>
          </p:style>
        </p:cxnSp>
        <p:cxnSp>
          <p:nvCxnSpPr>
            <p:cNvPr id="59" name="AutoShape 12"/>
            <p:cNvCxnSpPr>
              <a:cxnSpLocks noChangeShapeType="1"/>
            </p:cNvCxnSpPr>
            <p:nvPr/>
          </p:nvCxnSpPr>
          <p:spPr bwMode="auto">
            <a:xfrm flipH="1">
              <a:off x="683566" y="5986007"/>
              <a:ext cx="2626889" cy="0"/>
            </a:xfrm>
            <a:prstGeom prst="straightConnector1">
              <a:avLst/>
            </a:prstGeom>
            <a:ln>
              <a:solidFill>
                <a:srgbClr val="0062AC"/>
              </a:solidFill>
              <a:prstDash val="dash"/>
              <a:headEnd/>
              <a:tailEnd/>
            </a:ln>
          </p:spPr>
          <p:style>
            <a:lnRef idx="1">
              <a:schemeClr val="accent5"/>
            </a:lnRef>
            <a:fillRef idx="0">
              <a:schemeClr val="accent5"/>
            </a:fillRef>
            <a:effectRef idx="0">
              <a:schemeClr val="accent5"/>
            </a:effectRef>
            <a:fontRef idx="minor">
              <a:schemeClr val="tx1"/>
            </a:fontRef>
          </p:style>
        </p:cxnSp>
        <p:cxnSp>
          <p:nvCxnSpPr>
            <p:cNvPr id="60" name="AutoShape 12"/>
            <p:cNvCxnSpPr>
              <a:cxnSpLocks noChangeShapeType="1"/>
            </p:cNvCxnSpPr>
            <p:nvPr/>
          </p:nvCxnSpPr>
          <p:spPr bwMode="auto">
            <a:xfrm flipH="1" flipV="1">
              <a:off x="754966" y="5097500"/>
              <a:ext cx="2987214" cy="20784"/>
            </a:xfrm>
            <a:prstGeom prst="straightConnector1">
              <a:avLst/>
            </a:prstGeom>
            <a:ln>
              <a:solidFill>
                <a:srgbClr val="0062AC"/>
              </a:solidFill>
              <a:prstDash val="dash"/>
              <a:headEnd/>
              <a:tailEnd/>
            </a:ln>
          </p:spPr>
          <p:style>
            <a:lnRef idx="1">
              <a:schemeClr val="accent5"/>
            </a:lnRef>
            <a:fillRef idx="0">
              <a:schemeClr val="accent5"/>
            </a:fillRef>
            <a:effectRef idx="0">
              <a:schemeClr val="accent5"/>
            </a:effectRef>
            <a:fontRef idx="minor">
              <a:schemeClr val="tx1"/>
            </a:fontRef>
          </p:style>
        </p:cxnSp>
        <p:cxnSp>
          <p:nvCxnSpPr>
            <p:cNvPr id="61" name="AutoShape 12"/>
            <p:cNvCxnSpPr>
              <a:cxnSpLocks noChangeShapeType="1"/>
              <a:endCxn id="62" idx="3"/>
            </p:cNvCxnSpPr>
            <p:nvPr/>
          </p:nvCxnSpPr>
          <p:spPr bwMode="auto">
            <a:xfrm>
              <a:off x="5487614" y="5097500"/>
              <a:ext cx="3209719" cy="24248"/>
            </a:xfrm>
            <a:prstGeom prst="straightConnector1">
              <a:avLst/>
            </a:prstGeom>
            <a:ln>
              <a:solidFill>
                <a:srgbClr val="0062AC"/>
              </a:solidFill>
              <a:prstDash val="dash"/>
              <a:headEnd/>
              <a:tailEnd/>
            </a:ln>
          </p:spPr>
          <p:style>
            <a:lnRef idx="1">
              <a:schemeClr val="accent2"/>
            </a:lnRef>
            <a:fillRef idx="0">
              <a:schemeClr val="accent2"/>
            </a:fillRef>
            <a:effectRef idx="0">
              <a:schemeClr val="accent2"/>
            </a:effectRef>
            <a:fontRef idx="minor">
              <a:schemeClr val="tx1"/>
            </a:fontRef>
          </p:style>
        </p:cxnSp>
        <p:sp>
          <p:nvSpPr>
            <p:cNvPr id="62" name="AutoShape 6"/>
            <p:cNvSpPr>
              <a:spLocks noChangeAspect="1" noChangeArrowheads="1"/>
            </p:cNvSpPr>
            <p:nvPr/>
          </p:nvSpPr>
          <p:spPr bwMode="gray">
            <a:xfrm rot="16200000" flipH="1">
              <a:off x="8565703" y="4842333"/>
              <a:ext cx="263261" cy="295566"/>
            </a:xfrm>
            <a:prstGeom prst="chevron">
              <a:avLst>
                <a:gd name="adj" fmla="val 52514"/>
              </a:avLst>
            </a:prstGeom>
            <a:solidFill>
              <a:srgbClr val="0062AC"/>
            </a:solidFill>
            <a:ln>
              <a:noFill/>
            </a:ln>
          </p:spPr>
          <p:txBody>
            <a:bodyPr vert="eaVert" wrap="none" anchor="ctr"/>
            <a:lstStyle/>
            <a:p>
              <a:pPr algn="l" rtl="0" fontAlgn="auto">
                <a:lnSpc>
                  <a:spcPct val="130000"/>
                </a:lnSpc>
                <a:defRPr/>
              </a:pPr>
              <a:endParaRPr lang="en-US" altLang="en-US" dirty="0">
                <a:latin typeface="Times New Roman" pitchFamily="18" charset="0"/>
                <a:cs typeface="Times New Roman" pitchFamily="18" charset="0"/>
                <a:sym typeface="+mn-lt"/>
              </a:endParaRPr>
            </a:p>
          </p:txBody>
        </p:sp>
        <p:sp>
          <p:nvSpPr>
            <p:cNvPr id="63" name="AutoShape 6"/>
            <p:cNvSpPr>
              <a:spLocks noChangeAspect="1" noChangeArrowheads="1"/>
            </p:cNvSpPr>
            <p:nvPr/>
          </p:nvSpPr>
          <p:spPr bwMode="gray">
            <a:xfrm rot="16200000" flipH="1">
              <a:off x="8572876" y="5312565"/>
              <a:ext cx="264994" cy="295566"/>
            </a:xfrm>
            <a:prstGeom prst="chevron">
              <a:avLst>
                <a:gd name="adj" fmla="val 52514"/>
              </a:avLst>
            </a:prstGeom>
            <a:solidFill>
              <a:srgbClr val="0062AC"/>
            </a:solidFill>
            <a:ln>
              <a:noFill/>
            </a:ln>
          </p:spPr>
          <p:txBody>
            <a:bodyPr vert="eaVert" wrap="none" anchor="ctr"/>
            <a:lstStyle/>
            <a:p>
              <a:pPr algn="l" rtl="0" fontAlgn="auto">
                <a:lnSpc>
                  <a:spcPct val="130000"/>
                </a:lnSpc>
                <a:defRPr/>
              </a:pPr>
              <a:endParaRPr lang="en-US" altLang="en-US" dirty="0">
                <a:latin typeface="Times New Roman" pitchFamily="18" charset="0"/>
                <a:cs typeface="Times New Roman" pitchFamily="18" charset="0"/>
                <a:sym typeface="+mn-lt"/>
              </a:endParaRPr>
            </a:p>
          </p:txBody>
        </p:sp>
        <p:sp>
          <p:nvSpPr>
            <p:cNvPr id="64" name="AutoShape 6"/>
            <p:cNvSpPr>
              <a:spLocks noChangeAspect="1" noChangeArrowheads="1"/>
            </p:cNvSpPr>
            <p:nvPr/>
          </p:nvSpPr>
          <p:spPr bwMode="gray">
            <a:xfrm rot="16200000" flipH="1">
              <a:off x="8587820" y="5733439"/>
              <a:ext cx="264993" cy="295566"/>
            </a:xfrm>
            <a:prstGeom prst="chevron">
              <a:avLst>
                <a:gd name="adj" fmla="val 52514"/>
              </a:avLst>
            </a:prstGeom>
            <a:solidFill>
              <a:srgbClr val="0062AC"/>
            </a:solidFill>
            <a:ln>
              <a:noFill/>
            </a:ln>
          </p:spPr>
          <p:txBody>
            <a:bodyPr vert="eaVert" wrap="none" anchor="ctr"/>
            <a:lstStyle/>
            <a:p>
              <a:pPr algn="l" rtl="0" fontAlgn="auto">
                <a:lnSpc>
                  <a:spcPct val="130000"/>
                </a:lnSpc>
                <a:defRPr/>
              </a:pPr>
              <a:endParaRPr lang="en-US" altLang="en-US" dirty="0">
                <a:latin typeface="Times New Roman" pitchFamily="18" charset="0"/>
                <a:cs typeface="Times New Roman" pitchFamily="18" charset="0"/>
                <a:sym typeface="+mn-lt"/>
              </a:endParaRPr>
            </a:p>
          </p:txBody>
        </p:sp>
        <p:sp>
          <p:nvSpPr>
            <p:cNvPr id="65" name="圆角矩形 18"/>
            <p:cNvSpPr>
              <a:spLocks noChangeArrowheads="1"/>
            </p:cNvSpPr>
            <p:nvPr/>
          </p:nvSpPr>
          <p:spPr bwMode="auto">
            <a:xfrm rot="1538538" flipH="1">
              <a:off x="2714340" y="5636145"/>
              <a:ext cx="762163" cy="306562"/>
            </a:xfrm>
            <a:prstGeom prst="roundRect">
              <a:avLst>
                <a:gd name="adj" fmla="val 50000"/>
              </a:avLst>
            </a:prstGeom>
            <a:solidFill>
              <a:srgbClr val="408EBF"/>
            </a:solidFill>
            <a:ln>
              <a:noFill/>
            </a:ln>
            <a:effectLst/>
            <a:extLst/>
          </p:spPr>
          <p:txBody>
            <a:bodyPr anchor="ctr"/>
            <a:lstStyle/>
            <a:p>
              <a:pPr algn="ctr" rtl="0" fontAlgn="auto">
                <a:lnSpc>
                  <a:spcPct val="130000"/>
                </a:lnSpc>
                <a:defRPr/>
              </a:pPr>
              <a:endParaRPr lang="en-US" altLang="en-US" dirty="0">
                <a:solidFill>
                  <a:schemeClr val="lt1"/>
                </a:solidFill>
                <a:latin typeface="Times New Roman" pitchFamily="18" charset="0"/>
                <a:cs typeface="Times New Roman" pitchFamily="18" charset="0"/>
                <a:sym typeface="+mn-lt"/>
              </a:endParaRPr>
            </a:p>
          </p:txBody>
        </p:sp>
        <p:sp>
          <p:nvSpPr>
            <p:cNvPr id="66" name="圆角矩形 19"/>
            <p:cNvSpPr>
              <a:spLocks noChangeArrowheads="1"/>
            </p:cNvSpPr>
            <p:nvPr/>
          </p:nvSpPr>
          <p:spPr bwMode="auto">
            <a:xfrm rot="1538538" flipH="1">
              <a:off x="2923561" y="5197955"/>
              <a:ext cx="762163" cy="304829"/>
            </a:xfrm>
            <a:prstGeom prst="roundRect">
              <a:avLst>
                <a:gd name="adj" fmla="val 50000"/>
              </a:avLst>
            </a:prstGeom>
            <a:solidFill>
              <a:srgbClr val="408EBF"/>
            </a:solidFill>
            <a:ln>
              <a:noFill/>
            </a:ln>
            <a:effectLst/>
            <a:extLst/>
          </p:spPr>
          <p:txBody>
            <a:bodyPr anchor="ctr"/>
            <a:lstStyle/>
            <a:p>
              <a:pPr algn="ctr" rtl="0" fontAlgn="auto">
                <a:lnSpc>
                  <a:spcPct val="130000"/>
                </a:lnSpc>
                <a:defRPr/>
              </a:pPr>
              <a:endParaRPr lang="en-US" altLang="en-US" dirty="0">
                <a:solidFill>
                  <a:schemeClr val="lt1"/>
                </a:solidFill>
                <a:latin typeface="Times New Roman" pitchFamily="18" charset="0"/>
                <a:cs typeface="Times New Roman" pitchFamily="18" charset="0"/>
                <a:sym typeface="+mn-lt"/>
              </a:endParaRPr>
            </a:p>
          </p:txBody>
        </p:sp>
        <p:sp>
          <p:nvSpPr>
            <p:cNvPr id="67" name="圆角矩形 20"/>
            <p:cNvSpPr>
              <a:spLocks noChangeArrowheads="1"/>
            </p:cNvSpPr>
            <p:nvPr/>
          </p:nvSpPr>
          <p:spPr bwMode="auto">
            <a:xfrm rot="1538538" flipH="1">
              <a:off x="3146066" y="4744175"/>
              <a:ext cx="762163" cy="304829"/>
            </a:xfrm>
            <a:prstGeom prst="roundRect">
              <a:avLst>
                <a:gd name="adj" fmla="val 50000"/>
              </a:avLst>
            </a:prstGeom>
            <a:solidFill>
              <a:srgbClr val="408EBF"/>
            </a:solidFill>
            <a:ln>
              <a:noFill/>
            </a:ln>
            <a:extLst/>
          </p:spPr>
          <p:txBody>
            <a:bodyPr anchor="ctr"/>
            <a:lstStyle/>
            <a:p>
              <a:pPr algn="ctr" rtl="0" fontAlgn="auto">
                <a:lnSpc>
                  <a:spcPct val="130000"/>
                </a:lnSpc>
                <a:defRPr/>
              </a:pPr>
              <a:endParaRPr lang="en-US" altLang="en-US" dirty="0">
                <a:solidFill>
                  <a:schemeClr val="lt1"/>
                </a:solidFill>
                <a:latin typeface="Times New Roman" pitchFamily="18" charset="0"/>
                <a:cs typeface="Times New Roman" pitchFamily="18" charset="0"/>
                <a:sym typeface="+mn-lt"/>
              </a:endParaRPr>
            </a:p>
          </p:txBody>
        </p:sp>
        <p:sp>
          <p:nvSpPr>
            <p:cNvPr id="68" name="圆角矩形 21"/>
            <p:cNvSpPr>
              <a:spLocks noChangeArrowheads="1"/>
            </p:cNvSpPr>
            <p:nvPr/>
          </p:nvSpPr>
          <p:spPr bwMode="auto">
            <a:xfrm rot="20015101">
              <a:off x="5694912" y="5622289"/>
              <a:ext cx="762162" cy="304829"/>
            </a:xfrm>
            <a:prstGeom prst="roundRect">
              <a:avLst>
                <a:gd name="adj" fmla="val 50000"/>
              </a:avLst>
            </a:prstGeom>
            <a:solidFill>
              <a:srgbClr val="408EBF"/>
            </a:solidFill>
            <a:ln>
              <a:noFill/>
            </a:ln>
            <a:effectLst/>
            <a:extLst/>
          </p:spPr>
          <p:txBody>
            <a:bodyPr anchor="ctr"/>
            <a:lstStyle/>
            <a:p>
              <a:pPr algn="ctr" rtl="0" fontAlgn="auto">
                <a:lnSpc>
                  <a:spcPct val="130000"/>
                </a:lnSpc>
                <a:defRPr/>
              </a:pPr>
              <a:endParaRPr lang="en-US" altLang="en-US" dirty="0">
                <a:solidFill>
                  <a:schemeClr val="lt1"/>
                </a:solidFill>
                <a:latin typeface="Times New Roman" pitchFamily="18" charset="0"/>
                <a:cs typeface="Times New Roman" pitchFamily="18" charset="0"/>
                <a:sym typeface="+mn-lt"/>
              </a:endParaRPr>
            </a:p>
          </p:txBody>
        </p:sp>
        <p:sp>
          <p:nvSpPr>
            <p:cNvPr id="69" name="圆角矩形 22"/>
            <p:cNvSpPr>
              <a:spLocks noChangeArrowheads="1"/>
            </p:cNvSpPr>
            <p:nvPr/>
          </p:nvSpPr>
          <p:spPr bwMode="auto">
            <a:xfrm rot="20015101">
              <a:off x="5459123" y="5154655"/>
              <a:ext cx="762162" cy="304829"/>
            </a:xfrm>
            <a:prstGeom prst="roundRect">
              <a:avLst>
                <a:gd name="adj" fmla="val 50000"/>
              </a:avLst>
            </a:prstGeom>
            <a:solidFill>
              <a:srgbClr val="408EBF"/>
            </a:solidFill>
            <a:ln>
              <a:noFill/>
            </a:ln>
            <a:effectLst/>
            <a:extLst/>
          </p:spPr>
          <p:txBody>
            <a:bodyPr anchor="ctr"/>
            <a:lstStyle/>
            <a:p>
              <a:pPr algn="ctr" rtl="0" fontAlgn="auto">
                <a:lnSpc>
                  <a:spcPct val="130000"/>
                </a:lnSpc>
                <a:defRPr/>
              </a:pPr>
              <a:endParaRPr lang="en-US" altLang="en-US" dirty="0">
                <a:solidFill>
                  <a:schemeClr val="lt1"/>
                </a:solidFill>
                <a:latin typeface="Times New Roman" pitchFamily="18" charset="0"/>
                <a:cs typeface="Times New Roman" pitchFamily="18" charset="0"/>
                <a:sym typeface="+mn-lt"/>
              </a:endParaRPr>
            </a:p>
          </p:txBody>
        </p:sp>
        <p:sp>
          <p:nvSpPr>
            <p:cNvPr id="70" name="圆角矩形 23"/>
            <p:cNvSpPr>
              <a:spLocks noChangeArrowheads="1"/>
            </p:cNvSpPr>
            <p:nvPr/>
          </p:nvSpPr>
          <p:spPr bwMode="auto">
            <a:xfrm rot="20015101">
              <a:off x="5251562" y="4737247"/>
              <a:ext cx="762163" cy="304829"/>
            </a:xfrm>
            <a:prstGeom prst="roundRect">
              <a:avLst>
                <a:gd name="adj" fmla="val 50000"/>
              </a:avLst>
            </a:prstGeom>
            <a:solidFill>
              <a:srgbClr val="408EBF"/>
            </a:solidFill>
            <a:ln>
              <a:noFill/>
            </a:ln>
            <a:extLst/>
          </p:spPr>
          <p:txBody>
            <a:bodyPr anchor="ctr"/>
            <a:lstStyle/>
            <a:p>
              <a:pPr algn="ctr" rtl="0" fontAlgn="auto">
                <a:lnSpc>
                  <a:spcPct val="130000"/>
                </a:lnSpc>
                <a:defRPr/>
              </a:pPr>
              <a:endParaRPr lang="en-US" altLang="en-US" dirty="0">
                <a:solidFill>
                  <a:schemeClr val="lt1"/>
                </a:solidFill>
                <a:latin typeface="Times New Roman" pitchFamily="18" charset="0"/>
                <a:cs typeface="Times New Roman" pitchFamily="18" charset="0"/>
                <a:sym typeface="+mn-lt"/>
              </a:endParaRPr>
            </a:p>
          </p:txBody>
        </p:sp>
        <p:sp>
          <p:nvSpPr>
            <p:cNvPr id="71" name="TextBox 74"/>
            <p:cNvSpPr txBox="1">
              <a:spLocks noChangeArrowheads="1"/>
            </p:cNvSpPr>
            <p:nvPr/>
          </p:nvSpPr>
          <p:spPr bwMode="auto">
            <a:xfrm>
              <a:off x="4997452" y="5697535"/>
              <a:ext cx="1774825" cy="493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eaLnBrk="1" hangingPunct="1">
                <a:lnSpc>
                  <a:spcPct val="130000"/>
                </a:lnSpc>
              </a:pPr>
              <a:r>
                <a:rPr lang="en-US" b="1" i="0" u="none" baseline="0" dirty="0">
                  <a:solidFill>
                    <a:schemeClr val="bg1"/>
                  </a:solidFill>
                  <a:latin typeface="Times New Roman" pitchFamily="18" charset="0"/>
                  <a:ea typeface="+mn-ea"/>
                  <a:cs typeface="Times New Roman" pitchFamily="18" charset="0"/>
                  <a:sym typeface="+mn-lt"/>
                </a:rPr>
                <a:t>3</a:t>
              </a:r>
              <a:endParaRPr lang="en-US" altLang="en-US" b="1" dirty="0">
                <a:solidFill>
                  <a:schemeClr val="bg1"/>
                </a:solidFill>
                <a:latin typeface="Times New Roman" pitchFamily="18" charset="0"/>
                <a:ea typeface="+mn-ea"/>
                <a:cs typeface="Times New Roman" pitchFamily="18" charset="0"/>
                <a:sym typeface="+mn-lt"/>
              </a:endParaRPr>
            </a:p>
          </p:txBody>
        </p:sp>
        <p:sp>
          <p:nvSpPr>
            <p:cNvPr id="73" name="TextBox 76"/>
            <p:cNvSpPr txBox="1">
              <a:spLocks noChangeArrowheads="1"/>
            </p:cNvSpPr>
            <p:nvPr/>
          </p:nvSpPr>
          <p:spPr bwMode="auto">
            <a:xfrm>
              <a:off x="4572003" y="4805360"/>
              <a:ext cx="1774825" cy="4936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eaLnBrk="1" hangingPunct="1">
                <a:lnSpc>
                  <a:spcPct val="130000"/>
                </a:lnSpc>
              </a:pPr>
              <a:r>
                <a:rPr lang="en-US" b="1" i="0" u="none" baseline="0" dirty="0">
                  <a:solidFill>
                    <a:schemeClr val="bg1"/>
                  </a:solidFill>
                  <a:latin typeface="Times New Roman" pitchFamily="18" charset="0"/>
                  <a:ea typeface="+mn-ea"/>
                  <a:cs typeface="Times New Roman" pitchFamily="18" charset="0"/>
                  <a:sym typeface="+mn-lt"/>
                </a:rPr>
                <a:t>1</a:t>
              </a:r>
              <a:endParaRPr lang="en-US" altLang="en-US" b="1" dirty="0">
                <a:solidFill>
                  <a:schemeClr val="bg1"/>
                </a:solidFill>
                <a:latin typeface="Times New Roman" pitchFamily="18" charset="0"/>
                <a:ea typeface="+mn-ea"/>
                <a:cs typeface="Times New Roman" pitchFamily="18" charset="0"/>
                <a:sym typeface="+mn-lt"/>
              </a:endParaRPr>
            </a:p>
          </p:txBody>
        </p:sp>
        <p:sp>
          <p:nvSpPr>
            <p:cNvPr id="77" name="AutoShape 6"/>
            <p:cNvSpPr>
              <a:spLocks noChangeAspect="1" noChangeArrowheads="1"/>
            </p:cNvSpPr>
            <p:nvPr/>
          </p:nvSpPr>
          <p:spPr bwMode="gray">
            <a:xfrm rot="5400000">
              <a:off x="699719" y="4859653"/>
              <a:ext cx="263261" cy="295566"/>
            </a:xfrm>
            <a:prstGeom prst="chevron">
              <a:avLst>
                <a:gd name="adj" fmla="val 52514"/>
              </a:avLst>
            </a:prstGeom>
            <a:solidFill>
              <a:srgbClr val="0062AC"/>
            </a:solidFill>
            <a:ln>
              <a:noFill/>
            </a:ln>
          </p:spPr>
          <p:txBody>
            <a:bodyPr rot="10800000" vert="eaVert" wrap="none" anchor="ctr"/>
            <a:lstStyle/>
            <a:p>
              <a:pPr algn="l" rtl="0" fontAlgn="auto">
                <a:lnSpc>
                  <a:spcPct val="130000"/>
                </a:lnSpc>
                <a:defRPr/>
              </a:pPr>
              <a:endParaRPr lang="en-US" altLang="en-US" dirty="0">
                <a:latin typeface="Times New Roman" pitchFamily="18" charset="0"/>
                <a:cs typeface="Times New Roman" pitchFamily="18" charset="0"/>
                <a:sym typeface="+mn-lt"/>
              </a:endParaRPr>
            </a:p>
          </p:txBody>
        </p:sp>
        <p:sp>
          <p:nvSpPr>
            <p:cNvPr id="78" name="AutoShape 6"/>
            <p:cNvSpPr>
              <a:spLocks noChangeAspect="1" noChangeArrowheads="1"/>
            </p:cNvSpPr>
            <p:nvPr/>
          </p:nvSpPr>
          <p:spPr bwMode="gray">
            <a:xfrm rot="5400000">
              <a:off x="698853" y="5260607"/>
              <a:ext cx="264994" cy="295566"/>
            </a:xfrm>
            <a:prstGeom prst="chevron">
              <a:avLst>
                <a:gd name="adj" fmla="val 52514"/>
              </a:avLst>
            </a:prstGeom>
            <a:solidFill>
              <a:srgbClr val="0062AC"/>
            </a:solidFill>
            <a:ln>
              <a:noFill/>
            </a:ln>
          </p:spPr>
          <p:txBody>
            <a:bodyPr rot="10800000" vert="eaVert" wrap="none" anchor="ctr"/>
            <a:lstStyle/>
            <a:p>
              <a:pPr algn="l" rtl="0" fontAlgn="auto">
                <a:lnSpc>
                  <a:spcPct val="130000"/>
                </a:lnSpc>
                <a:defRPr/>
              </a:pPr>
              <a:endParaRPr lang="en-US" altLang="en-US" dirty="0">
                <a:latin typeface="Times New Roman" pitchFamily="18" charset="0"/>
                <a:cs typeface="Times New Roman" pitchFamily="18" charset="0"/>
                <a:sym typeface="+mn-lt"/>
              </a:endParaRPr>
            </a:p>
          </p:txBody>
        </p:sp>
        <p:sp>
          <p:nvSpPr>
            <p:cNvPr id="79" name="AutoShape 6"/>
            <p:cNvSpPr>
              <a:spLocks noChangeAspect="1" noChangeArrowheads="1"/>
            </p:cNvSpPr>
            <p:nvPr/>
          </p:nvSpPr>
          <p:spPr bwMode="gray">
            <a:xfrm rot="5400000">
              <a:off x="698852" y="5698798"/>
              <a:ext cx="264993" cy="295566"/>
            </a:xfrm>
            <a:prstGeom prst="chevron">
              <a:avLst>
                <a:gd name="adj" fmla="val 52514"/>
              </a:avLst>
            </a:prstGeom>
            <a:solidFill>
              <a:srgbClr val="0062AC"/>
            </a:solidFill>
            <a:ln>
              <a:noFill/>
            </a:ln>
          </p:spPr>
          <p:txBody>
            <a:bodyPr rot="10800000" vert="eaVert" wrap="none" anchor="ctr"/>
            <a:lstStyle/>
            <a:p>
              <a:pPr algn="l" rtl="0" fontAlgn="auto">
                <a:lnSpc>
                  <a:spcPct val="130000"/>
                </a:lnSpc>
                <a:defRPr/>
              </a:pPr>
              <a:endParaRPr lang="en-US" altLang="en-US" dirty="0">
                <a:latin typeface="Times New Roman" pitchFamily="18" charset="0"/>
                <a:cs typeface="Times New Roman" pitchFamily="18" charset="0"/>
                <a:sym typeface="+mn-lt"/>
              </a:endParaRPr>
            </a:p>
          </p:txBody>
        </p:sp>
        <p:sp>
          <p:nvSpPr>
            <p:cNvPr id="80" name="Freeform 4"/>
            <p:cNvSpPr>
              <a:spLocks/>
            </p:cNvSpPr>
            <p:nvPr/>
          </p:nvSpPr>
          <p:spPr bwMode="invGray">
            <a:xfrm rot="14749168" flipH="1" flipV="1">
              <a:off x="5135104" y="2309962"/>
              <a:ext cx="1217584" cy="446671"/>
            </a:xfrm>
            <a:custGeom>
              <a:avLst/>
              <a:gdLst>
                <a:gd name="T0" fmla="*/ 0 w 1286"/>
                <a:gd name="T1" fmla="*/ 2147483647 h 470"/>
                <a:gd name="T2" fmla="*/ 2147483647 w 1286"/>
                <a:gd name="T3" fmla="*/ 2147483647 h 470"/>
                <a:gd name="T4" fmla="*/ 2147483647 w 1286"/>
                <a:gd name="T5" fmla="*/ 2147483647 h 470"/>
                <a:gd name="T6" fmla="*/ 2147483647 w 1286"/>
                <a:gd name="T7" fmla="*/ 2147483647 h 470"/>
                <a:gd name="T8" fmla="*/ 2147483647 w 1286"/>
                <a:gd name="T9" fmla="*/ 0 h 470"/>
                <a:gd name="T10" fmla="*/ 2147483647 w 1286"/>
                <a:gd name="T11" fmla="*/ 2147483647 h 470"/>
                <a:gd name="T12" fmla="*/ 2147483647 w 1286"/>
                <a:gd name="T13" fmla="*/ 2147483647 h 470"/>
                <a:gd name="T14" fmla="*/ 0 w 1286"/>
                <a:gd name="T15" fmla="*/ 2147483647 h 470"/>
                <a:gd name="T16" fmla="*/ 0 60000 65536"/>
                <a:gd name="T17" fmla="*/ 0 60000 65536"/>
                <a:gd name="T18" fmla="*/ 0 60000 65536"/>
                <a:gd name="T19" fmla="*/ 0 60000 65536"/>
                <a:gd name="T20" fmla="*/ 0 60000 65536"/>
                <a:gd name="T21" fmla="*/ 0 60000 65536"/>
                <a:gd name="T22" fmla="*/ 0 60000 65536"/>
                <a:gd name="T23" fmla="*/ 0 60000 65536"/>
                <a:gd name="T24" fmla="*/ 0 w 1286"/>
                <a:gd name="T25" fmla="*/ 0 h 470"/>
                <a:gd name="T26" fmla="*/ 1286 w 1286"/>
                <a:gd name="T27" fmla="*/ 470 h 4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6" h="470">
                  <a:moveTo>
                    <a:pt x="0" y="291"/>
                  </a:moveTo>
                  <a:lnTo>
                    <a:pt x="6" y="470"/>
                  </a:lnTo>
                  <a:cubicBezTo>
                    <a:pt x="252" y="201"/>
                    <a:pt x="573" y="202"/>
                    <a:pt x="660" y="201"/>
                  </a:cubicBezTo>
                  <a:cubicBezTo>
                    <a:pt x="748" y="199"/>
                    <a:pt x="1051" y="212"/>
                    <a:pt x="1286" y="431"/>
                  </a:cubicBezTo>
                  <a:lnTo>
                    <a:pt x="1286" y="0"/>
                  </a:lnTo>
                  <a:lnTo>
                    <a:pt x="1163" y="168"/>
                  </a:lnTo>
                  <a:cubicBezTo>
                    <a:pt x="1125" y="136"/>
                    <a:pt x="895" y="45"/>
                    <a:pt x="666" y="39"/>
                  </a:cubicBezTo>
                  <a:cubicBezTo>
                    <a:pt x="437" y="33"/>
                    <a:pt x="144" y="119"/>
                    <a:pt x="0" y="291"/>
                  </a:cubicBezTo>
                  <a:close/>
                </a:path>
              </a:pathLst>
            </a:custGeom>
            <a:solidFill>
              <a:schemeClr val="bg1">
                <a:lumMod val="85000"/>
              </a:schemeClr>
            </a:solidFill>
            <a:ln>
              <a:noFill/>
            </a:ln>
            <a:extLst/>
          </p:spPr>
          <p:txBody>
            <a:bodyPr rot="10800000" vert="eaVert" wrap="none" anchor="ctr"/>
            <a:lstStyle/>
            <a:p>
              <a:pPr algn="l" rtl="0">
                <a:lnSpc>
                  <a:spcPct val="130000"/>
                </a:lnSpc>
                <a:defRPr/>
              </a:pPr>
              <a:endParaRPr lang="en-US" altLang="en-US" dirty="0">
                <a:latin typeface="Times New Roman" pitchFamily="18" charset="0"/>
                <a:cs typeface="Times New Roman" pitchFamily="18" charset="0"/>
                <a:sym typeface="+mn-lt"/>
              </a:endParaRPr>
            </a:p>
          </p:txBody>
        </p:sp>
        <p:sp>
          <p:nvSpPr>
            <p:cNvPr id="81" name="Freeform 4"/>
            <p:cNvSpPr>
              <a:spLocks/>
            </p:cNvSpPr>
            <p:nvPr/>
          </p:nvSpPr>
          <p:spPr bwMode="invGray">
            <a:xfrm rot="6850832" flipV="1">
              <a:off x="2823707" y="2285714"/>
              <a:ext cx="1217584" cy="446671"/>
            </a:xfrm>
            <a:custGeom>
              <a:avLst/>
              <a:gdLst>
                <a:gd name="T0" fmla="*/ 0 w 1286"/>
                <a:gd name="T1" fmla="*/ 2147483647 h 470"/>
                <a:gd name="T2" fmla="*/ 2147483647 w 1286"/>
                <a:gd name="T3" fmla="*/ 2147483647 h 470"/>
                <a:gd name="T4" fmla="*/ 2147483647 w 1286"/>
                <a:gd name="T5" fmla="*/ 2147483647 h 470"/>
                <a:gd name="T6" fmla="*/ 2147483647 w 1286"/>
                <a:gd name="T7" fmla="*/ 2147483647 h 470"/>
                <a:gd name="T8" fmla="*/ 2147483647 w 1286"/>
                <a:gd name="T9" fmla="*/ 0 h 470"/>
                <a:gd name="T10" fmla="*/ 2147483647 w 1286"/>
                <a:gd name="T11" fmla="*/ 2147483647 h 470"/>
                <a:gd name="T12" fmla="*/ 2147483647 w 1286"/>
                <a:gd name="T13" fmla="*/ 2147483647 h 470"/>
                <a:gd name="T14" fmla="*/ 0 w 1286"/>
                <a:gd name="T15" fmla="*/ 2147483647 h 470"/>
                <a:gd name="T16" fmla="*/ 0 60000 65536"/>
                <a:gd name="T17" fmla="*/ 0 60000 65536"/>
                <a:gd name="T18" fmla="*/ 0 60000 65536"/>
                <a:gd name="T19" fmla="*/ 0 60000 65536"/>
                <a:gd name="T20" fmla="*/ 0 60000 65536"/>
                <a:gd name="T21" fmla="*/ 0 60000 65536"/>
                <a:gd name="T22" fmla="*/ 0 60000 65536"/>
                <a:gd name="T23" fmla="*/ 0 60000 65536"/>
                <a:gd name="T24" fmla="*/ 0 w 1286"/>
                <a:gd name="T25" fmla="*/ 0 h 470"/>
                <a:gd name="T26" fmla="*/ 1286 w 1286"/>
                <a:gd name="T27" fmla="*/ 470 h 4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6" h="470">
                  <a:moveTo>
                    <a:pt x="0" y="291"/>
                  </a:moveTo>
                  <a:lnTo>
                    <a:pt x="6" y="470"/>
                  </a:lnTo>
                  <a:cubicBezTo>
                    <a:pt x="252" y="201"/>
                    <a:pt x="573" y="202"/>
                    <a:pt x="660" y="201"/>
                  </a:cubicBezTo>
                  <a:cubicBezTo>
                    <a:pt x="748" y="199"/>
                    <a:pt x="1051" y="212"/>
                    <a:pt x="1286" y="431"/>
                  </a:cubicBezTo>
                  <a:lnTo>
                    <a:pt x="1286" y="0"/>
                  </a:lnTo>
                  <a:lnTo>
                    <a:pt x="1163" y="168"/>
                  </a:lnTo>
                  <a:cubicBezTo>
                    <a:pt x="1125" y="136"/>
                    <a:pt x="895" y="45"/>
                    <a:pt x="666" y="39"/>
                  </a:cubicBezTo>
                  <a:cubicBezTo>
                    <a:pt x="437" y="33"/>
                    <a:pt x="144" y="119"/>
                    <a:pt x="0" y="291"/>
                  </a:cubicBezTo>
                  <a:close/>
                </a:path>
              </a:pathLst>
            </a:custGeom>
            <a:solidFill>
              <a:schemeClr val="bg1">
                <a:lumMod val="85000"/>
              </a:schemeClr>
            </a:solidFill>
            <a:ln>
              <a:noFill/>
            </a:ln>
            <a:effectLst/>
            <a:extLst/>
          </p:spPr>
          <p:txBody>
            <a:bodyPr vert="eaVert" wrap="none" anchor="ctr"/>
            <a:lstStyle/>
            <a:p>
              <a:pPr algn="l" rtl="0">
                <a:lnSpc>
                  <a:spcPct val="130000"/>
                </a:lnSpc>
                <a:defRPr/>
              </a:pPr>
              <a:endParaRPr lang="en-US" altLang="en-US" dirty="0">
                <a:latin typeface="Times New Roman" pitchFamily="18" charset="0"/>
                <a:cs typeface="Times New Roman" pitchFamily="18" charset="0"/>
                <a:sym typeface="+mn-lt"/>
              </a:endParaRPr>
            </a:p>
          </p:txBody>
        </p:sp>
        <p:sp>
          <p:nvSpPr>
            <p:cNvPr id="84" name="圆角矩形 38"/>
            <p:cNvSpPr>
              <a:spLocks noChangeArrowheads="1"/>
            </p:cNvSpPr>
            <p:nvPr/>
          </p:nvSpPr>
          <p:spPr bwMode="auto">
            <a:xfrm rot="1538538" flipH="1">
              <a:off x="2996622" y="4058309"/>
              <a:ext cx="381912" cy="2133803"/>
            </a:xfrm>
            <a:prstGeom prst="roundRect">
              <a:avLst>
                <a:gd name="adj" fmla="val 50000"/>
              </a:avLst>
            </a:prstGeom>
            <a:solidFill>
              <a:srgbClr val="408EBF"/>
            </a:solidFill>
            <a:ln>
              <a:noFill/>
            </a:ln>
            <a:extLst/>
          </p:spPr>
          <p:txBody>
            <a:bodyPr anchor="ctr"/>
            <a:lstStyle/>
            <a:p>
              <a:pPr algn="ctr" rtl="0" fontAlgn="auto">
                <a:lnSpc>
                  <a:spcPct val="130000"/>
                </a:lnSpc>
                <a:defRPr/>
              </a:pPr>
              <a:endParaRPr lang="en-US" altLang="en-US" dirty="0">
                <a:solidFill>
                  <a:schemeClr val="lt1"/>
                </a:solidFill>
                <a:latin typeface="Times New Roman" pitchFamily="18" charset="0"/>
                <a:cs typeface="Times New Roman" pitchFamily="18" charset="0"/>
                <a:sym typeface="+mn-lt"/>
              </a:endParaRPr>
            </a:p>
          </p:txBody>
        </p:sp>
        <p:sp>
          <p:nvSpPr>
            <p:cNvPr id="86" name="同心圆 35"/>
            <p:cNvSpPr>
              <a:spLocks noChangeAspect="1"/>
            </p:cNvSpPr>
            <p:nvPr/>
          </p:nvSpPr>
          <p:spPr bwMode="auto">
            <a:xfrm rot="1538538" flipH="1">
              <a:off x="3202522" y="3088398"/>
              <a:ext cx="1371561" cy="1371732"/>
            </a:xfrm>
            <a:custGeom>
              <a:avLst/>
              <a:gdLst>
                <a:gd name="T0" fmla="*/ 609600 w 1219200"/>
                <a:gd name="T1" fmla="*/ 0 h 1219765"/>
                <a:gd name="T2" fmla="*/ 178548 w 1219200"/>
                <a:gd name="T3" fmla="*/ 178630 h 1219765"/>
                <a:gd name="T4" fmla="*/ 0 w 1219200"/>
                <a:gd name="T5" fmla="*/ 609883 h 1219765"/>
                <a:gd name="T6" fmla="*/ 178548 w 1219200"/>
                <a:gd name="T7" fmla="*/ 1041135 h 1219765"/>
                <a:gd name="T8" fmla="*/ 609600 w 1219200"/>
                <a:gd name="T9" fmla="*/ 1219765 h 1219765"/>
                <a:gd name="T10" fmla="*/ 1040652 w 1219200"/>
                <a:gd name="T11" fmla="*/ 1041135 h 1219765"/>
                <a:gd name="T12" fmla="*/ 1219200 w 1219200"/>
                <a:gd name="T13" fmla="*/ 609883 h 1219765"/>
                <a:gd name="T14" fmla="*/ 1040652 w 1219200"/>
                <a:gd name="T15" fmla="*/ 178630 h 1219765"/>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78548 w 1219200"/>
                <a:gd name="T25" fmla="*/ 178630 h 1219765"/>
                <a:gd name="T26" fmla="*/ 1040652 w 1219200"/>
                <a:gd name="T27" fmla="*/ 1041135 h 12197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9200" h="1219765">
                  <a:moveTo>
                    <a:pt x="0" y="609883"/>
                  </a:moveTo>
                  <a:lnTo>
                    <a:pt x="0" y="609882"/>
                  </a:lnTo>
                  <a:cubicBezTo>
                    <a:pt x="0" y="273054"/>
                    <a:pt x="272927" y="1"/>
                    <a:pt x="609600" y="1"/>
                  </a:cubicBezTo>
                  <a:cubicBezTo>
                    <a:pt x="609600" y="1"/>
                    <a:pt x="609600" y="1"/>
                    <a:pt x="609601" y="1"/>
                  </a:cubicBezTo>
                  <a:cubicBezTo>
                    <a:pt x="946273" y="1"/>
                    <a:pt x="1219200" y="273055"/>
                    <a:pt x="1219200" y="609884"/>
                  </a:cubicBezTo>
                  <a:cubicBezTo>
                    <a:pt x="1219200" y="609884"/>
                    <a:pt x="1219199" y="609884"/>
                    <a:pt x="1219199" y="609884"/>
                  </a:cubicBezTo>
                  <a:lnTo>
                    <a:pt x="1219200" y="609885"/>
                  </a:lnTo>
                  <a:cubicBezTo>
                    <a:pt x="1219200" y="946714"/>
                    <a:pt x="946272" y="1219767"/>
                    <a:pt x="609600" y="1219767"/>
                  </a:cubicBezTo>
                  <a:cubicBezTo>
                    <a:pt x="272927" y="1219768"/>
                    <a:pt x="0" y="946714"/>
                    <a:pt x="0" y="609885"/>
                  </a:cubicBezTo>
                  <a:cubicBezTo>
                    <a:pt x="0" y="609884"/>
                    <a:pt x="0" y="609884"/>
                    <a:pt x="0" y="609884"/>
                  </a:cubicBezTo>
                  <a:close/>
                  <a:moveTo>
                    <a:pt x="242316" y="609883"/>
                  </a:moveTo>
                  <a:lnTo>
                    <a:pt x="242316" y="609882"/>
                  </a:lnTo>
                  <a:cubicBezTo>
                    <a:pt x="242316" y="812884"/>
                    <a:pt x="406754" y="977448"/>
                    <a:pt x="609599" y="977448"/>
                  </a:cubicBezTo>
                  <a:lnTo>
                    <a:pt x="609600" y="977448"/>
                  </a:lnTo>
                  <a:cubicBezTo>
                    <a:pt x="812445" y="977448"/>
                    <a:pt x="976884" y="812884"/>
                    <a:pt x="976884" y="609883"/>
                  </a:cubicBezTo>
                  <a:cubicBezTo>
                    <a:pt x="976884" y="406881"/>
                    <a:pt x="812445" y="242317"/>
                    <a:pt x="609600" y="242317"/>
                  </a:cubicBezTo>
                  <a:cubicBezTo>
                    <a:pt x="406754" y="242317"/>
                    <a:pt x="242316" y="406881"/>
                    <a:pt x="242316" y="609882"/>
                  </a:cubicBezTo>
                  <a:close/>
                </a:path>
              </a:pathLst>
            </a:custGeom>
            <a:solidFill>
              <a:srgbClr val="408EBF"/>
            </a:solidFill>
            <a:ln>
              <a:noFill/>
            </a:ln>
            <a:extLst/>
          </p:spPr>
          <p:txBody>
            <a:bodyPr anchor="ctr"/>
            <a:lstStyle/>
            <a:p>
              <a:pPr algn="ctr" rtl="0" fontAlgn="auto">
                <a:lnSpc>
                  <a:spcPct val="130000"/>
                </a:lnSpc>
                <a:defRPr/>
              </a:pPr>
              <a:endParaRPr lang="en-US" altLang="en-US" dirty="0">
                <a:latin typeface="Times New Roman" pitchFamily="18" charset="0"/>
                <a:cs typeface="Times New Roman" pitchFamily="18" charset="0"/>
                <a:sym typeface="+mn-lt"/>
              </a:endParaRPr>
            </a:p>
          </p:txBody>
        </p:sp>
        <p:sp>
          <p:nvSpPr>
            <p:cNvPr id="88" name="圆角矩形 42"/>
            <p:cNvSpPr>
              <a:spLocks noChangeArrowheads="1"/>
            </p:cNvSpPr>
            <p:nvPr/>
          </p:nvSpPr>
          <p:spPr bwMode="auto">
            <a:xfrm rot="20015101">
              <a:off x="5782917" y="4046185"/>
              <a:ext cx="381912" cy="2133805"/>
            </a:xfrm>
            <a:prstGeom prst="roundRect">
              <a:avLst>
                <a:gd name="adj" fmla="val 50000"/>
              </a:avLst>
            </a:prstGeom>
            <a:solidFill>
              <a:srgbClr val="408EBF"/>
            </a:solidFill>
            <a:ln>
              <a:noFill/>
            </a:ln>
            <a:effectLst/>
            <a:extLst/>
          </p:spPr>
          <p:txBody>
            <a:bodyPr anchor="ctr"/>
            <a:lstStyle/>
            <a:p>
              <a:pPr algn="ctr" rtl="0" fontAlgn="auto">
                <a:lnSpc>
                  <a:spcPct val="130000"/>
                </a:lnSpc>
                <a:defRPr/>
              </a:pPr>
              <a:endParaRPr lang="en-US" altLang="en-US" dirty="0">
                <a:solidFill>
                  <a:schemeClr val="lt1"/>
                </a:solidFill>
                <a:latin typeface="Times New Roman" pitchFamily="18" charset="0"/>
                <a:cs typeface="Times New Roman" pitchFamily="18" charset="0"/>
                <a:sym typeface="+mn-lt"/>
              </a:endParaRPr>
            </a:p>
          </p:txBody>
        </p:sp>
        <p:sp>
          <p:nvSpPr>
            <p:cNvPr id="90" name="同心圆 60"/>
            <p:cNvSpPr>
              <a:spLocks noChangeAspect="1"/>
            </p:cNvSpPr>
            <p:nvPr/>
          </p:nvSpPr>
          <p:spPr bwMode="auto">
            <a:xfrm rot="20015101">
              <a:off x="4570762" y="3086666"/>
              <a:ext cx="1371561" cy="1371732"/>
            </a:xfrm>
            <a:custGeom>
              <a:avLst/>
              <a:gdLst>
                <a:gd name="T0" fmla="*/ 609600 w 1219200"/>
                <a:gd name="T1" fmla="*/ 0 h 1219765"/>
                <a:gd name="T2" fmla="*/ 178548 w 1219200"/>
                <a:gd name="T3" fmla="*/ 178630 h 1219765"/>
                <a:gd name="T4" fmla="*/ 0 w 1219200"/>
                <a:gd name="T5" fmla="*/ 609883 h 1219765"/>
                <a:gd name="T6" fmla="*/ 178548 w 1219200"/>
                <a:gd name="T7" fmla="*/ 1041135 h 1219765"/>
                <a:gd name="T8" fmla="*/ 609600 w 1219200"/>
                <a:gd name="T9" fmla="*/ 1219765 h 1219765"/>
                <a:gd name="T10" fmla="*/ 1040652 w 1219200"/>
                <a:gd name="T11" fmla="*/ 1041135 h 1219765"/>
                <a:gd name="T12" fmla="*/ 1219200 w 1219200"/>
                <a:gd name="T13" fmla="*/ 609883 h 1219765"/>
                <a:gd name="T14" fmla="*/ 1040652 w 1219200"/>
                <a:gd name="T15" fmla="*/ 178630 h 1219765"/>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78548 w 1219200"/>
                <a:gd name="T25" fmla="*/ 178630 h 1219765"/>
                <a:gd name="T26" fmla="*/ 1040652 w 1219200"/>
                <a:gd name="T27" fmla="*/ 1041135 h 12197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9200" h="1219765">
                  <a:moveTo>
                    <a:pt x="0" y="609883"/>
                  </a:moveTo>
                  <a:lnTo>
                    <a:pt x="0" y="609882"/>
                  </a:lnTo>
                  <a:cubicBezTo>
                    <a:pt x="0" y="273054"/>
                    <a:pt x="272927" y="1"/>
                    <a:pt x="609600" y="1"/>
                  </a:cubicBezTo>
                  <a:cubicBezTo>
                    <a:pt x="609600" y="1"/>
                    <a:pt x="609600" y="1"/>
                    <a:pt x="609601" y="1"/>
                  </a:cubicBezTo>
                  <a:cubicBezTo>
                    <a:pt x="946273" y="1"/>
                    <a:pt x="1219200" y="273055"/>
                    <a:pt x="1219200" y="609884"/>
                  </a:cubicBezTo>
                  <a:cubicBezTo>
                    <a:pt x="1219200" y="609884"/>
                    <a:pt x="1219199" y="609884"/>
                    <a:pt x="1219199" y="609884"/>
                  </a:cubicBezTo>
                  <a:lnTo>
                    <a:pt x="1219200" y="609885"/>
                  </a:lnTo>
                  <a:cubicBezTo>
                    <a:pt x="1219200" y="946714"/>
                    <a:pt x="946272" y="1219767"/>
                    <a:pt x="609600" y="1219767"/>
                  </a:cubicBezTo>
                  <a:cubicBezTo>
                    <a:pt x="272927" y="1219768"/>
                    <a:pt x="0" y="946714"/>
                    <a:pt x="0" y="609885"/>
                  </a:cubicBezTo>
                  <a:cubicBezTo>
                    <a:pt x="0" y="609884"/>
                    <a:pt x="0" y="609884"/>
                    <a:pt x="0" y="609884"/>
                  </a:cubicBezTo>
                  <a:close/>
                  <a:moveTo>
                    <a:pt x="242316" y="609883"/>
                  </a:moveTo>
                  <a:lnTo>
                    <a:pt x="242316" y="609882"/>
                  </a:lnTo>
                  <a:cubicBezTo>
                    <a:pt x="242316" y="812884"/>
                    <a:pt x="406754" y="977448"/>
                    <a:pt x="609599" y="977448"/>
                  </a:cubicBezTo>
                  <a:lnTo>
                    <a:pt x="609600" y="977448"/>
                  </a:lnTo>
                  <a:cubicBezTo>
                    <a:pt x="812445" y="977448"/>
                    <a:pt x="976884" y="812884"/>
                    <a:pt x="976884" y="609883"/>
                  </a:cubicBezTo>
                  <a:cubicBezTo>
                    <a:pt x="976884" y="406881"/>
                    <a:pt x="812445" y="242317"/>
                    <a:pt x="609600" y="242317"/>
                  </a:cubicBezTo>
                  <a:cubicBezTo>
                    <a:pt x="406754" y="242317"/>
                    <a:pt x="242316" y="406881"/>
                    <a:pt x="242316" y="609882"/>
                  </a:cubicBezTo>
                  <a:close/>
                </a:path>
              </a:pathLst>
            </a:custGeom>
            <a:solidFill>
              <a:srgbClr val="408EBF"/>
            </a:solidFill>
            <a:ln>
              <a:noFill/>
            </a:ln>
            <a:extLst/>
          </p:spPr>
          <p:txBody>
            <a:bodyPr anchor="ctr"/>
            <a:lstStyle/>
            <a:p>
              <a:pPr algn="ctr" rtl="0" fontAlgn="auto">
                <a:lnSpc>
                  <a:spcPct val="130000"/>
                </a:lnSpc>
                <a:defRPr/>
              </a:pPr>
              <a:endParaRPr lang="en-US" altLang="en-US" dirty="0">
                <a:latin typeface="Times New Roman" pitchFamily="18" charset="0"/>
                <a:cs typeface="Times New Roman" pitchFamily="18" charset="0"/>
                <a:sym typeface="+mn-lt"/>
              </a:endParaRPr>
            </a:p>
          </p:txBody>
        </p:sp>
        <p:sp>
          <p:nvSpPr>
            <p:cNvPr id="92" name="空心弧 72"/>
            <p:cNvSpPr>
              <a:spLocks noChangeAspect="1"/>
            </p:cNvSpPr>
            <p:nvPr/>
          </p:nvSpPr>
          <p:spPr bwMode="auto">
            <a:xfrm flipV="1">
              <a:off x="3426688" y="1858690"/>
              <a:ext cx="2286488" cy="2286218"/>
            </a:xfrm>
            <a:custGeom>
              <a:avLst/>
              <a:gdLst>
                <a:gd name="T0" fmla="*/ 210360 w 2286000"/>
                <a:gd name="T1" fmla="*/ 581468 h 2286000"/>
                <a:gd name="T2" fmla="*/ 2081876 w 2286000"/>
                <a:gd name="T3" fmla="*/ 591961 h 2286000"/>
                <a:gd name="T4" fmla="*/ 1143000 w 2286000"/>
                <a:gd name="T5" fmla="*/ 1143000 h 2286000"/>
                <a:gd name="T6" fmla="*/ 5898240 60000 65536"/>
                <a:gd name="T7" fmla="*/ 5898240 60000 65536"/>
                <a:gd name="T8" fmla="*/ 17694720 60000 65536"/>
                <a:gd name="T9" fmla="*/ 163789 w 2286000"/>
                <a:gd name="T10" fmla="*/ 0 h 2286000"/>
                <a:gd name="T11" fmla="*/ 2128760 w 2286000"/>
                <a:gd name="T12" fmla="*/ 619477 h 2286000"/>
              </a:gdLst>
              <a:ahLst/>
              <a:cxnLst>
                <a:cxn ang="T6">
                  <a:pos x="T0" y="T1"/>
                </a:cxn>
                <a:cxn ang="T7">
                  <a:pos x="T2" y="T3"/>
                </a:cxn>
                <a:cxn ang="T8">
                  <a:pos x="T4" y="T5"/>
                </a:cxn>
              </a:cxnLst>
              <a:rect l="T9" t="T10" r="T11" b="T12"/>
              <a:pathLst>
                <a:path w="2286000" h="2286000">
                  <a:moveTo>
                    <a:pt x="163789" y="553428"/>
                  </a:moveTo>
                  <a:lnTo>
                    <a:pt x="163789" y="553428"/>
                  </a:lnTo>
                  <a:cubicBezTo>
                    <a:pt x="370561" y="210003"/>
                    <a:pt x="742131" y="0"/>
                    <a:pt x="1143000" y="0"/>
                  </a:cubicBezTo>
                  <a:cubicBezTo>
                    <a:pt x="1548439" y="0"/>
                    <a:pt x="1923537" y="214780"/>
                    <a:pt x="2128760" y="564444"/>
                  </a:cubicBezTo>
                  <a:lnTo>
                    <a:pt x="2034995" y="619477"/>
                  </a:lnTo>
                  <a:lnTo>
                    <a:pt x="2034994" y="619477"/>
                  </a:lnTo>
                  <a:cubicBezTo>
                    <a:pt x="1849293" y="303072"/>
                    <a:pt x="1509874" y="108722"/>
                    <a:pt x="1143000" y="108722"/>
                  </a:cubicBezTo>
                  <a:cubicBezTo>
                    <a:pt x="780262" y="108722"/>
                    <a:pt x="444035" y="298749"/>
                    <a:pt x="256931" y="609507"/>
                  </a:cubicBezTo>
                  <a:close/>
                </a:path>
              </a:pathLst>
            </a:custGeom>
            <a:solidFill>
              <a:schemeClr val="bg1">
                <a:lumMod val="65000"/>
              </a:schemeClr>
            </a:solidFill>
            <a:ln>
              <a:noFill/>
            </a:ln>
            <a:extLst/>
          </p:spPr>
          <p:txBody>
            <a:bodyPr rot="10800000" anchor="ctr"/>
            <a:lstStyle/>
            <a:p>
              <a:pPr algn="ctr" rtl="0" fontAlgn="auto">
                <a:lnSpc>
                  <a:spcPct val="130000"/>
                </a:lnSpc>
                <a:defRPr/>
              </a:pPr>
              <a:endParaRPr lang="en-US" altLang="en-US" dirty="0">
                <a:latin typeface="Times New Roman" pitchFamily="18" charset="0"/>
                <a:cs typeface="Times New Roman" pitchFamily="18" charset="0"/>
                <a:sym typeface="+mn-lt"/>
              </a:endParaRPr>
            </a:p>
          </p:txBody>
        </p:sp>
        <p:sp>
          <p:nvSpPr>
            <p:cNvPr id="94" name="AutoShape 7"/>
            <p:cNvSpPr>
              <a:spLocks noChangeArrowheads="1"/>
            </p:cNvSpPr>
            <p:nvPr/>
          </p:nvSpPr>
          <p:spPr bwMode="gray">
            <a:xfrm>
              <a:off x="6096749" y="3124769"/>
              <a:ext cx="1914540" cy="1227977"/>
            </a:xfrm>
            <a:prstGeom prst="roundRect">
              <a:avLst>
                <a:gd name="adj" fmla="val 9106"/>
              </a:avLst>
            </a:prstGeom>
            <a:solidFill>
              <a:srgbClr val="0062AC"/>
            </a:solidFill>
            <a:ln w="25400" algn="ctr">
              <a:noFill/>
              <a:round/>
              <a:headEnd/>
              <a:tailEnd/>
            </a:ln>
            <a:effectLst/>
            <a:extLst/>
          </p:spPr>
          <p:txBody>
            <a:bodyPr wrap="none" anchor="ctr"/>
            <a:lstStyle/>
            <a:p>
              <a:pPr algn="l" rtl="0" fontAlgn="auto">
                <a:lnSpc>
                  <a:spcPct val="130000"/>
                </a:lnSpc>
                <a:defRPr/>
              </a:pPr>
              <a:endParaRPr lang="en-US" altLang="en-US" dirty="0">
                <a:latin typeface="Times New Roman" pitchFamily="18" charset="0"/>
                <a:cs typeface="Times New Roman" pitchFamily="18" charset="0"/>
                <a:sym typeface="+mn-lt"/>
              </a:endParaRPr>
            </a:p>
          </p:txBody>
        </p:sp>
        <p:sp>
          <p:nvSpPr>
            <p:cNvPr id="95" name="AutoShape 7"/>
            <p:cNvSpPr>
              <a:spLocks noChangeArrowheads="1"/>
            </p:cNvSpPr>
            <p:nvPr/>
          </p:nvSpPr>
          <p:spPr bwMode="gray">
            <a:xfrm>
              <a:off x="1143520" y="3124769"/>
              <a:ext cx="1916201" cy="1227977"/>
            </a:xfrm>
            <a:prstGeom prst="roundRect">
              <a:avLst>
                <a:gd name="adj" fmla="val 9106"/>
              </a:avLst>
            </a:prstGeom>
            <a:solidFill>
              <a:srgbClr val="0062AC"/>
            </a:solidFill>
            <a:ln w="25400">
              <a:noFill/>
              <a:round/>
              <a:headEnd/>
              <a:tailEnd/>
            </a:ln>
          </p:spPr>
          <p:txBody>
            <a:bodyPr wrap="none" anchor="ctr"/>
            <a:lstStyle/>
            <a:p>
              <a:pPr algn="l" rtl="0" fontAlgn="auto">
                <a:lnSpc>
                  <a:spcPct val="130000"/>
                </a:lnSpc>
                <a:defRPr/>
              </a:pPr>
              <a:endParaRPr lang="en-US" altLang="en-US" dirty="0">
                <a:latin typeface="Times New Roman" pitchFamily="18" charset="0"/>
                <a:cs typeface="Times New Roman" pitchFamily="18" charset="0"/>
                <a:sym typeface="+mn-lt"/>
              </a:endParaRPr>
            </a:p>
          </p:txBody>
        </p:sp>
        <p:sp>
          <p:nvSpPr>
            <p:cNvPr id="96" name="TextBox 122"/>
            <p:cNvSpPr txBox="1">
              <a:spLocks noChangeArrowheads="1"/>
            </p:cNvSpPr>
            <p:nvPr/>
          </p:nvSpPr>
          <p:spPr bwMode="auto">
            <a:xfrm>
              <a:off x="1193801" y="3538535"/>
              <a:ext cx="1774826" cy="415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eaLnBrk="1" hangingPunct="1">
                <a:lnSpc>
                  <a:spcPct val="130000"/>
                </a:lnSpc>
              </a:pPr>
              <a:r>
                <a:rPr lang="en-US" sz="1600" b="1" i="0" u="none" baseline="0" dirty="0">
                  <a:solidFill>
                    <a:schemeClr val="bg1"/>
                  </a:solidFill>
                  <a:latin typeface="Times New Roman" pitchFamily="18" charset="0"/>
                  <a:ea typeface="+mn-ea"/>
                  <a:cs typeface="Times New Roman" pitchFamily="18" charset="0"/>
                  <a:sym typeface="+mn-lt"/>
                </a:rPr>
                <a:t>Trading risk</a:t>
              </a:r>
              <a:endParaRPr lang="en-US" altLang="en-US" sz="1100" b="1" dirty="0">
                <a:solidFill>
                  <a:schemeClr val="bg1"/>
                </a:solidFill>
                <a:latin typeface="Times New Roman" pitchFamily="18" charset="0"/>
                <a:ea typeface="+mn-ea"/>
                <a:cs typeface="Times New Roman" pitchFamily="18" charset="0"/>
                <a:sym typeface="+mn-lt"/>
              </a:endParaRPr>
            </a:p>
          </p:txBody>
        </p:sp>
        <p:sp>
          <p:nvSpPr>
            <p:cNvPr id="97" name="TextBox 122"/>
            <p:cNvSpPr txBox="1">
              <a:spLocks noChangeArrowheads="1"/>
            </p:cNvSpPr>
            <p:nvPr/>
          </p:nvSpPr>
          <p:spPr bwMode="auto">
            <a:xfrm>
              <a:off x="6166647" y="3446666"/>
              <a:ext cx="1774826" cy="415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a:lnSpc>
                  <a:spcPct val="130000"/>
                </a:lnSpc>
              </a:pPr>
              <a:r>
                <a:rPr lang="en-US" sz="1600" b="1" i="0" u="none" baseline="0" dirty="0">
                  <a:solidFill>
                    <a:schemeClr val="bg1"/>
                  </a:solidFill>
                  <a:latin typeface="Times New Roman" pitchFamily="18" charset="0"/>
                  <a:ea typeface="+mn-ea"/>
                  <a:cs typeface="Times New Roman" pitchFamily="18" charset="0"/>
                  <a:sym typeface="+mn-lt"/>
                </a:rPr>
                <a:t>Delivery risk</a:t>
              </a:r>
              <a:endParaRPr lang="en-US" altLang="zh-CN" sz="1600" b="1" dirty="0">
                <a:solidFill>
                  <a:schemeClr val="bg1"/>
                </a:solidFill>
                <a:latin typeface="Times New Roman" pitchFamily="18" charset="0"/>
                <a:ea typeface="+mn-ea"/>
                <a:cs typeface="Times New Roman" pitchFamily="18" charset="0"/>
                <a:sym typeface="+mn-lt"/>
              </a:endParaRPr>
            </a:p>
          </p:txBody>
        </p:sp>
        <p:sp>
          <p:nvSpPr>
            <p:cNvPr id="105" name="矩形 104"/>
            <p:cNvSpPr/>
            <p:nvPr/>
          </p:nvSpPr>
          <p:spPr>
            <a:xfrm>
              <a:off x="5992138" y="4670059"/>
              <a:ext cx="2680024" cy="503683"/>
            </a:xfrm>
            <a:prstGeom prst="rect">
              <a:avLst/>
            </a:prstGeom>
          </p:spPr>
          <p:txBody>
            <a:bodyPr>
              <a:spAutoFit/>
            </a:bodyPr>
            <a:lstStyle/>
            <a:p>
              <a:pPr algn="ctr" rtl="0">
                <a:defRPr/>
              </a:pPr>
              <a:r>
                <a:rPr lang="en-US" sz="1200" b="0" i="0" u="none" baseline="0" dirty="0">
                  <a:latin typeface="Times New Roman" pitchFamily="18" charset="0"/>
                  <a:cs typeface="Times New Roman" pitchFamily="18" charset="0"/>
                  <a:sym typeface="+mn-lt"/>
                </a:rPr>
                <a:t>Strict management of warehouse, warrant and goods</a:t>
              </a:r>
              <a:endParaRPr lang="en-US" altLang="zh-CN" sz="1200" dirty="0">
                <a:latin typeface="Times New Roman" pitchFamily="18" charset="0"/>
                <a:cs typeface="Times New Roman" pitchFamily="18" charset="0"/>
                <a:sym typeface="+mn-lt"/>
              </a:endParaRPr>
            </a:p>
          </p:txBody>
        </p:sp>
        <p:sp>
          <p:nvSpPr>
            <p:cNvPr id="106" name="矩形 105"/>
            <p:cNvSpPr/>
            <p:nvPr/>
          </p:nvSpPr>
          <p:spPr>
            <a:xfrm>
              <a:off x="1138539" y="5223934"/>
              <a:ext cx="1658825" cy="362652"/>
            </a:xfrm>
            <a:prstGeom prst="rect">
              <a:avLst/>
            </a:prstGeom>
          </p:spPr>
          <p:txBody>
            <a:bodyPr>
              <a:spAutoFit/>
            </a:bodyPr>
            <a:lstStyle/>
            <a:p>
              <a:pPr algn="ctr" rtl="0">
                <a:lnSpc>
                  <a:spcPct val="130000"/>
                </a:lnSpc>
                <a:defRPr/>
              </a:pPr>
              <a:r>
                <a:rPr lang="en-US" sz="1200" b="0" i="0" u="none" baseline="0" dirty="0">
                  <a:latin typeface="Times New Roman" pitchFamily="18" charset="0"/>
                  <a:cs typeface="Times New Roman" pitchFamily="18" charset="0"/>
                  <a:sym typeface="+mn-lt"/>
                </a:rPr>
                <a:t>Price limiting system</a:t>
              </a:r>
            </a:p>
          </p:txBody>
        </p:sp>
        <p:sp>
          <p:nvSpPr>
            <p:cNvPr id="107" name="TextBox 69"/>
            <p:cNvSpPr txBox="1"/>
            <p:nvPr/>
          </p:nvSpPr>
          <p:spPr>
            <a:xfrm>
              <a:off x="1198527" y="4813453"/>
              <a:ext cx="1951070" cy="362652"/>
            </a:xfrm>
            <a:prstGeom prst="rect">
              <a:avLst/>
            </a:prstGeom>
            <a:noFill/>
          </p:spPr>
          <p:txBody>
            <a:bodyPr>
              <a:spAutoFit/>
            </a:bodyPr>
            <a:lstStyle/>
            <a:p>
              <a:pPr algn="l" rtl="0">
                <a:lnSpc>
                  <a:spcPct val="130000"/>
                </a:lnSpc>
                <a:defRPr/>
              </a:pPr>
              <a:r>
                <a:rPr lang="en-US" sz="1200" b="0" i="0" u="none" baseline="0" dirty="0">
                  <a:latin typeface="Times New Roman" pitchFamily="18" charset="0"/>
                  <a:cs typeface="Times New Roman" pitchFamily="18" charset="0"/>
                  <a:sym typeface="+mn-lt"/>
                </a:rPr>
                <a:t>Performance bond system</a:t>
              </a:r>
            </a:p>
          </p:txBody>
        </p:sp>
        <p:sp>
          <p:nvSpPr>
            <p:cNvPr id="108" name="矩形 107"/>
            <p:cNvSpPr/>
            <p:nvPr/>
          </p:nvSpPr>
          <p:spPr>
            <a:xfrm>
              <a:off x="1130569" y="5681177"/>
              <a:ext cx="1658825" cy="362652"/>
            </a:xfrm>
            <a:prstGeom prst="rect">
              <a:avLst/>
            </a:prstGeom>
          </p:spPr>
          <p:txBody>
            <a:bodyPr>
              <a:spAutoFit/>
            </a:bodyPr>
            <a:lstStyle/>
            <a:p>
              <a:pPr algn="ctr" rtl="0">
                <a:lnSpc>
                  <a:spcPct val="130000"/>
                </a:lnSpc>
                <a:defRPr/>
              </a:pPr>
              <a:r>
                <a:rPr lang="en-US" sz="1200" b="0" i="0" u="none" baseline="0" dirty="0">
                  <a:latin typeface="Times New Roman" pitchFamily="18" charset="0"/>
                  <a:cs typeface="Times New Roman" pitchFamily="18" charset="0"/>
                  <a:sym typeface="+mn-lt"/>
                </a:rPr>
                <a:t>Market maker system</a:t>
              </a:r>
            </a:p>
          </p:txBody>
        </p:sp>
        <p:sp>
          <p:nvSpPr>
            <p:cNvPr id="109" name="矩形 108"/>
            <p:cNvSpPr/>
            <p:nvPr/>
          </p:nvSpPr>
          <p:spPr>
            <a:xfrm>
              <a:off x="6102520" y="5139066"/>
              <a:ext cx="2580395" cy="453314"/>
            </a:xfrm>
            <a:prstGeom prst="rect">
              <a:avLst/>
            </a:prstGeom>
          </p:spPr>
          <p:txBody>
            <a:bodyPr>
              <a:spAutoFit/>
            </a:bodyPr>
            <a:lstStyle/>
            <a:p>
              <a:pPr algn="ctr" rtl="0">
                <a:defRPr/>
              </a:pPr>
              <a:r>
                <a:rPr lang="en-US" sz="1050" b="0" i="0" u="none" baseline="0" dirty="0">
                  <a:latin typeface="Times New Roman" pitchFamily="18" charset="0"/>
                  <a:cs typeface="Times New Roman" pitchFamily="18" charset="0"/>
                  <a:sym typeface="+mn-lt"/>
                </a:rPr>
                <a:t>The goods quality is controlled by appointed quality  inspection organization</a:t>
              </a:r>
              <a:endParaRPr lang="en-US" altLang="zh-CN" sz="1050" dirty="0">
                <a:latin typeface="Times New Roman" pitchFamily="18" charset="0"/>
                <a:cs typeface="Times New Roman" pitchFamily="18" charset="0"/>
                <a:sym typeface="+mn-lt"/>
              </a:endParaRPr>
            </a:p>
          </p:txBody>
        </p:sp>
        <p:sp>
          <p:nvSpPr>
            <p:cNvPr id="110" name="矩形 109"/>
            <p:cNvSpPr/>
            <p:nvPr/>
          </p:nvSpPr>
          <p:spPr>
            <a:xfrm>
              <a:off x="6124977" y="5705228"/>
              <a:ext cx="2580395" cy="362652"/>
            </a:xfrm>
            <a:prstGeom prst="rect">
              <a:avLst/>
            </a:prstGeom>
          </p:spPr>
          <p:txBody>
            <a:bodyPr>
              <a:spAutoFit/>
            </a:bodyPr>
            <a:lstStyle/>
            <a:p>
              <a:pPr algn="ctr" rtl="0">
                <a:lnSpc>
                  <a:spcPct val="130000"/>
                </a:lnSpc>
                <a:defRPr/>
              </a:pPr>
              <a:r>
                <a:rPr lang="en-US" sz="1200" b="0" i="0" u="none" baseline="0" dirty="0">
                  <a:latin typeface="Times New Roman" pitchFamily="18" charset="0"/>
                  <a:cs typeface="Times New Roman" pitchFamily="18" charset="0"/>
                  <a:sym typeface="+mn-lt"/>
                </a:rPr>
                <a:t>Invoice margin system</a:t>
              </a:r>
              <a:endParaRPr lang="en-US" altLang="zh-CN" sz="1200" dirty="0">
                <a:latin typeface="Times New Roman" pitchFamily="18" charset="0"/>
                <a:cs typeface="Times New Roman" pitchFamily="18" charset="0"/>
                <a:sym typeface="+mn-lt"/>
              </a:endParaRPr>
            </a:p>
          </p:txBody>
        </p:sp>
        <p:sp>
          <p:nvSpPr>
            <p:cNvPr id="98" name="圆角矩形 52"/>
            <p:cNvSpPr>
              <a:spLocks noChangeArrowheads="1"/>
            </p:cNvSpPr>
            <p:nvPr/>
          </p:nvSpPr>
          <p:spPr bwMode="auto">
            <a:xfrm>
              <a:off x="3757124" y="1690687"/>
              <a:ext cx="1655505" cy="573287"/>
            </a:xfrm>
            <a:prstGeom prst="roundRect">
              <a:avLst>
                <a:gd name="adj" fmla="val 50000"/>
              </a:avLst>
            </a:prstGeom>
            <a:solidFill>
              <a:srgbClr val="0062AC"/>
            </a:solidFill>
            <a:ln w="25400" algn="ctr">
              <a:noFill/>
              <a:round/>
              <a:headEnd/>
              <a:tailEnd/>
            </a:ln>
            <a:effectLst/>
          </p:spPr>
          <p:txBody>
            <a:bodyPr anchor="ctr"/>
            <a:lstStyle/>
            <a:p>
              <a:pPr algn="ctr" rtl="0" fontAlgn="auto">
                <a:lnSpc>
                  <a:spcPct val="130000"/>
                </a:lnSpc>
                <a:defRPr/>
              </a:pPr>
              <a:endParaRPr lang="en-US" altLang="en-US" dirty="0">
                <a:solidFill>
                  <a:schemeClr val="lt1"/>
                </a:solidFill>
                <a:latin typeface="Times New Roman" pitchFamily="18" charset="0"/>
                <a:cs typeface="Times New Roman" pitchFamily="18" charset="0"/>
                <a:sym typeface="+mn-lt"/>
              </a:endParaRPr>
            </a:p>
          </p:txBody>
        </p:sp>
        <p:sp>
          <p:nvSpPr>
            <p:cNvPr id="100" name="TextBox 35"/>
            <p:cNvSpPr txBox="1">
              <a:spLocks noChangeArrowheads="1"/>
            </p:cNvSpPr>
            <p:nvPr/>
          </p:nvSpPr>
          <p:spPr bwMode="auto">
            <a:xfrm>
              <a:off x="3800475" y="1642577"/>
              <a:ext cx="1570039" cy="637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eaLnBrk="1" hangingPunct="1"/>
              <a:r>
                <a:rPr lang="en-US" sz="1600" b="1" i="0" u="none" baseline="0" dirty="0">
                  <a:solidFill>
                    <a:schemeClr val="bg1"/>
                  </a:solidFill>
                  <a:latin typeface="Times New Roman" pitchFamily="18" charset="0"/>
                  <a:ea typeface="+mn-ea"/>
                  <a:cs typeface="Times New Roman" pitchFamily="18" charset="0"/>
                  <a:sym typeface="+mn-lt"/>
                </a:rPr>
                <a:t>Risk prevention</a:t>
              </a:r>
            </a:p>
          </p:txBody>
        </p:sp>
      </p:grpSp>
      <p:sp>
        <p:nvSpPr>
          <p:cNvPr id="119" name="TextBox 75"/>
          <p:cNvSpPr txBox="1">
            <a:spLocks noChangeArrowheads="1"/>
          </p:cNvSpPr>
          <p:nvPr/>
        </p:nvSpPr>
        <p:spPr bwMode="auto">
          <a:xfrm>
            <a:off x="6780265" y="4810666"/>
            <a:ext cx="1696814" cy="45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eaLnBrk="1" hangingPunct="1">
              <a:lnSpc>
                <a:spcPct val="130000"/>
              </a:lnSpc>
            </a:pPr>
            <a:r>
              <a:rPr lang="en-US" b="1" i="0" u="none" baseline="0" dirty="0">
                <a:solidFill>
                  <a:schemeClr val="bg1"/>
                </a:solidFill>
                <a:latin typeface="Times New Roman" pitchFamily="18" charset="0"/>
                <a:ea typeface="+mn-ea"/>
                <a:cs typeface="Times New Roman" pitchFamily="18" charset="0"/>
                <a:sym typeface="+mn-lt"/>
              </a:rPr>
              <a:t>2</a:t>
            </a:r>
            <a:endParaRPr lang="en-US" altLang="en-US" b="1" dirty="0">
              <a:solidFill>
                <a:schemeClr val="bg1"/>
              </a:solidFill>
              <a:latin typeface="Times New Roman" pitchFamily="18" charset="0"/>
              <a:ea typeface="+mn-ea"/>
              <a:cs typeface="Times New Roman" pitchFamily="18" charset="0"/>
              <a:sym typeface="+mn-lt"/>
            </a:endParaRPr>
          </a:p>
        </p:txBody>
      </p:sp>
      <p:sp>
        <p:nvSpPr>
          <p:cNvPr id="120" name="TextBox 79"/>
          <p:cNvSpPr txBox="1">
            <a:spLocks noChangeArrowheads="1"/>
          </p:cNvSpPr>
          <p:nvPr/>
        </p:nvSpPr>
        <p:spPr bwMode="auto">
          <a:xfrm>
            <a:off x="4924090" y="4430892"/>
            <a:ext cx="1696814" cy="45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eaLnBrk="1" hangingPunct="1">
              <a:lnSpc>
                <a:spcPct val="130000"/>
              </a:lnSpc>
            </a:pPr>
            <a:r>
              <a:rPr lang="en-US" b="1" i="0" u="none" baseline="0" dirty="0">
                <a:solidFill>
                  <a:schemeClr val="bg1"/>
                </a:solidFill>
                <a:latin typeface="Times New Roman" pitchFamily="18" charset="0"/>
                <a:ea typeface="+mn-ea"/>
                <a:cs typeface="Times New Roman" pitchFamily="18" charset="0"/>
                <a:sym typeface="+mn-lt"/>
              </a:rPr>
              <a:t>1</a:t>
            </a:r>
            <a:endParaRPr lang="en-US" altLang="en-US" b="1" dirty="0">
              <a:solidFill>
                <a:schemeClr val="bg1"/>
              </a:solidFill>
              <a:latin typeface="Times New Roman" pitchFamily="18" charset="0"/>
              <a:ea typeface="+mn-ea"/>
              <a:cs typeface="Times New Roman" pitchFamily="18" charset="0"/>
              <a:sym typeface="+mn-lt"/>
            </a:endParaRPr>
          </a:p>
        </p:txBody>
      </p:sp>
      <p:sp>
        <p:nvSpPr>
          <p:cNvPr id="121" name="TextBox 78"/>
          <p:cNvSpPr txBox="1">
            <a:spLocks noChangeArrowheads="1"/>
          </p:cNvSpPr>
          <p:nvPr/>
        </p:nvSpPr>
        <p:spPr bwMode="auto">
          <a:xfrm>
            <a:off x="4704020" y="4838311"/>
            <a:ext cx="1696814" cy="45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eaLnBrk="1" hangingPunct="1">
              <a:lnSpc>
                <a:spcPct val="130000"/>
              </a:lnSpc>
            </a:pPr>
            <a:r>
              <a:rPr lang="en-US" b="1" i="0" u="none" baseline="0" dirty="0">
                <a:solidFill>
                  <a:schemeClr val="bg1"/>
                </a:solidFill>
                <a:latin typeface="Times New Roman" pitchFamily="18" charset="0"/>
                <a:ea typeface="+mn-ea"/>
                <a:cs typeface="Times New Roman" pitchFamily="18" charset="0"/>
                <a:sym typeface="+mn-lt"/>
              </a:rPr>
              <a:t>2</a:t>
            </a:r>
            <a:endParaRPr lang="en-US" altLang="en-US" b="1" dirty="0">
              <a:solidFill>
                <a:schemeClr val="bg1"/>
              </a:solidFill>
              <a:latin typeface="Times New Roman" pitchFamily="18" charset="0"/>
              <a:ea typeface="+mn-ea"/>
              <a:cs typeface="Times New Roman" pitchFamily="18" charset="0"/>
              <a:sym typeface="+mn-lt"/>
            </a:endParaRPr>
          </a:p>
        </p:txBody>
      </p:sp>
      <p:sp>
        <p:nvSpPr>
          <p:cNvPr id="122" name="TextBox 77"/>
          <p:cNvSpPr txBox="1">
            <a:spLocks noChangeArrowheads="1"/>
          </p:cNvSpPr>
          <p:nvPr/>
        </p:nvSpPr>
        <p:spPr bwMode="auto">
          <a:xfrm>
            <a:off x="4500645" y="5235546"/>
            <a:ext cx="1696814" cy="452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eaLnBrk="1" hangingPunct="1">
              <a:lnSpc>
                <a:spcPct val="130000"/>
              </a:lnSpc>
            </a:pPr>
            <a:r>
              <a:rPr lang="en-US" b="1" i="0" u="none" baseline="0" dirty="0">
                <a:solidFill>
                  <a:schemeClr val="bg1"/>
                </a:solidFill>
                <a:latin typeface="Times New Roman" pitchFamily="18" charset="0"/>
                <a:ea typeface="+mn-ea"/>
                <a:cs typeface="Times New Roman" pitchFamily="18" charset="0"/>
                <a:sym typeface="+mn-lt"/>
              </a:rPr>
              <a:t>3</a:t>
            </a:r>
            <a:endParaRPr lang="en-US" altLang="en-US" b="1" dirty="0">
              <a:solidFill>
                <a:schemeClr val="bg1"/>
              </a:solidFill>
              <a:latin typeface="Times New Roman" pitchFamily="18" charset="0"/>
              <a:ea typeface="+mn-ea"/>
              <a:cs typeface="Times New Roman" pitchFamily="18" charset="0"/>
              <a:sym typeface="+mn-lt"/>
            </a:endParaRPr>
          </a:p>
        </p:txBody>
      </p:sp>
      <p:sp>
        <p:nvSpPr>
          <p:cNvPr id="51" name="TextBox 50"/>
          <p:cNvSpPr txBox="1"/>
          <p:nvPr/>
        </p:nvSpPr>
        <p:spPr>
          <a:xfrm>
            <a:off x="1868723" y="453415"/>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264930143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3721100" cy="68580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r>
              <a:rPr lang="en-US" sz="3200" b="0" i="0" u="none" baseline="0" dirty="0">
                <a:latin typeface="Times New Roman" pitchFamily="18" charset="0"/>
                <a:cs typeface="Times New Roman" pitchFamily="18" charset="0"/>
                <a:sym typeface="+mn-lt"/>
              </a:rPr>
              <a:t>          </a:t>
            </a:r>
            <a:endParaRPr lang="en-US" altLang="en-US" sz="2400" dirty="0">
              <a:latin typeface="Times New Roman" pitchFamily="18" charset="0"/>
              <a:cs typeface="Times New Roman" pitchFamily="18" charset="0"/>
              <a:sym typeface="+mn-lt"/>
            </a:endParaRPr>
          </a:p>
        </p:txBody>
      </p:sp>
      <p:sp>
        <p:nvSpPr>
          <p:cNvPr id="35" name="矩形 34"/>
          <p:cNvSpPr/>
          <p:nvPr/>
        </p:nvSpPr>
        <p:spPr>
          <a:xfrm>
            <a:off x="368694" y="1308116"/>
            <a:ext cx="3193503" cy="1412694"/>
          </a:xfrm>
          <a:prstGeom prst="rect">
            <a:avLst/>
          </a:prstGeom>
        </p:spPr>
        <p:txBody>
          <a:bodyPr wrap="none">
            <a:spAutoFit/>
          </a:bodyPr>
          <a:lstStyle/>
          <a:p>
            <a:pPr algn="ctr" rtl="0">
              <a:lnSpc>
                <a:spcPct val="130000"/>
              </a:lnSpc>
            </a:pPr>
            <a:r>
              <a:rPr lang="en-US" sz="6600" b="0" i="0" u="none" baseline="0" dirty="0">
                <a:solidFill>
                  <a:schemeClr val="bg1"/>
                </a:solidFill>
                <a:latin typeface="Times New Roman" pitchFamily="18" charset="0"/>
                <a:cs typeface="Times New Roman" pitchFamily="18" charset="0"/>
                <a:sym typeface="+mn-lt"/>
              </a:rPr>
              <a:t>Contents</a:t>
            </a:r>
          </a:p>
        </p:txBody>
      </p:sp>
      <p:grpSp>
        <p:nvGrpSpPr>
          <p:cNvPr id="3" name="组合 14"/>
          <p:cNvGrpSpPr/>
          <p:nvPr/>
        </p:nvGrpSpPr>
        <p:grpSpPr>
          <a:xfrm>
            <a:off x="5091051" y="4276071"/>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0062AC"/>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atin typeface="Times New Roman" pitchFamily="18" charset="0"/>
                <a:cs typeface="Times New Roman" pitchFamily="18" charset="0"/>
                <a:sym typeface="+mn-lt"/>
              </a:endParaRPr>
            </a:p>
          </p:txBody>
        </p:sp>
        <p:sp>
          <p:nvSpPr>
            <p:cNvPr id="17" name="椭圆 16"/>
            <p:cNvSpPr/>
            <p:nvPr/>
          </p:nvSpPr>
          <p:spPr>
            <a:xfrm>
              <a:off x="6604000" y="2588424"/>
              <a:ext cx="574014" cy="574014"/>
            </a:xfrm>
            <a:prstGeom prst="ellipse">
              <a:avLst/>
            </a:prstGeom>
            <a:solidFill>
              <a:schemeClr val="bg1"/>
            </a:solidFill>
            <a:ln>
              <a:solidFill>
                <a:schemeClr val="bg2">
                  <a:lumMod val="50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atin typeface="Times New Roman" pitchFamily="18" charset="0"/>
                <a:cs typeface="Times New Roman" pitchFamily="18" charset="0"/>
                <a:sym typeface="+mn-lt"/>
              </a:endParaRPr>
            </a:p>
          </p:txBody>
        </p:sp>
      </p:grpSp>
      <p:sp>
        <p:nvSpPr>
          <p:cNvPr id="14" name="圆角矩形 22"/>
          <p:cNvSpPr/>
          <p:nvPr/>
        </p:nvSpPr>
        <p:spPr>
          <a:xfrm>
            <a:off x="6004824" y="1602903"/>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1</a:t>
            </a:r>
            <a:endParaRPr lang="en-US" altLang="en-US" sz="3200" dirty="0">
              <a:latin typeface="Times New Roman" pitchFamily="18" charset="0"/>
              <a:cs typeface="Times New Roman" pitchFamily="18" charset="0"/>
              <a:sym typeface="+mn-lt"/>
            </a:endParaRPr>
          </a:p>
        </p:txBody>
      </p:sp>
      <p:sp>
        <p:nvSpPr>
          <p:cNvPr id="22" name="圆角矩形 23"/>
          <p:cNvSpPr/>
          <p:nvPr/>
        </p:nvSpPr>
        <p:spPr>
          <a:xfrm>
            <a:off x="6004824" y="2518965"/>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2</a:t>
            </a:r>
            <a:endParaRPr lang="en-US" altLang="en-US" sz="3200" dirty="0">
              <a:latin typeface="Times New Roman" pitchFamily="18" charset="0"/>
              <a:cs typeface="Times New Roman" pitchFamily="18" charset="0"/>
              <a:sym typeface="+mn-lt"/>
            </a:endParaRPr>
          </a:p>
        </p:txBody>
      </p:sp>
      <p:sp>
        <p:nvSpPr>
          <p:cNvPr id="23" name="圆角矩形 24"/>
          <p:cNvSpPr/>
          <p:nvPr/>
        </p:nvSpPr>
        <p:spPr>
          <a:xfrm>
            <a:off x="6004824" y="3435916"/>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3</a:t>
            </a:r>
            <a:endParaRPr lang="en-US" altLang="en-US" sz="3200" dirty="0">
              <a:latin typeface="Times New Roman" pitchFamily="18" charset="0"/>
              <a:cs typeface="Times New Roman" pitchFamily="18" charset="0"/>
              <a:sym typeface="+mn-lt"/>
            </a:endParaRPr>
          </a:p>
        </p:txBody>
      </p:sp>
      <p:sp>
        <p:nvSpPr>
          <p:cNvPr id="24" name="圆角矩形 25"/>
          <p:cNvSpPr/>
          <p:nvPr/>
        </p:nvSpPr>
        <p:spPr>
          <a:xfrm>
            <a:off x="6009014" y="4336668"/>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4</a:t>
            </a:r>
            <a:endParaRPr lang="en-US" altLang="en-US" sz="3200" dirty="0">
              <a:latin typeface="Times New Roman" pitchFamily="18" charset="0"/>
              <a:cs typeface="Times New Roman" pitchFamily="18" charset="0"/>
              <a:sym typeface="+mn-lt"/>
            </a:endParaRPr>
          </a:p>
        </p:txBody>
      </p:sp>
      <p:sp>
        <p:nvSpPr>
          <p:cNvPr id="2" name="矩形 1"/>
          <p:cNvSpPr/>
          <p:nvPr/>
        </p:nvSpPr>
        <p:spPr>
          <a:xfrm>
            <a:off x="3733800" y="6580"/>
            <a:ext cx="8218055" cy="12173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n>
                <a:solidFill>
                  <a:schemeClr val="bg1"/>
                </a:solidFill>
              </a:ln>
              <a:latin typeface="Times New Roman" pitchFamily="18" charset="0"/>
              <a:cs typeface="Times New Roman" pitchFamily="18" charset="0"/>
              <a:sym typeface="+mn-lt"/>
            </a:endParaRPr>
          </a:p>
        </p:txBody>
      </p:sp>
      <p:sp>
        <p:nvSpPr>
          <p:cNvPr id="13" name="TextBox 12"/>
          <p:cNvSpPr txBox="1"/>
          <p:nvPr/>
        </p:nvSpPr>
        <p:spPr>
          <a:xfrm>
            <a:off x="6656885" y="1531919"/>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Background Meaning</a:t>
            </a:r>
          </a:p>
        </p:txBody>
      </p:sp>
      <p:sp>
        <p:nvSpPr>
          <p:cNvPr id="18" name="TextBox 17"/>
          <p:cNvSpPr txBox="1"/>
          <p:nvPr/>
        </p:nvSpPr>
        <p:spPr>
          <a:xfrm>
            <a:off x="6661799" y="2480400"/>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Overall Planning</a:t>
            </a:r>
          </a:p>
        </p:txBody>
      </p:sp>
      <p:sp>
        <p:nvSpPr>
          <p:cNvPr id="19" name="TextBox 18"/>
          <p:cNvSpPr txBox="1"/>
          <p:nvPr/>
        </p:nvSpPr>
        <p:spPr>
          <a:xfrm>
            <a:off x="6710920" y="4328883"/>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Implementation Plan</a:t>
            </a:r>
            <a:endParaRPr lang="en-US" altLang="en-US" sz="3200" dirty="0">
              <a:latin typeface="Times New Roman" pitchFamily="18" charset="0"/>
              <a:cs typeface="Times New Roman" pitchFamily="18" charset="0"/>
            </a:endParaRPr>
          </a:p>
        </p:txBody>
      </p:sp>
      <p:sp>
        <p:nvSpPr>
          <p:cNvPr id="20" name="TextBox 19"/>
          <p:cNvSpPr txBox="1"/>
          <p:nvPr/>
        </p:nvSpPr>
        <p:spPr>
          <a:xfrm>
            <a:off x="6686383" y="3360387"/>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8292265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 xmlns:p14="http://schemas.microsoft.com/office/powerpoint/2010/main" val="707193964"/>
              </p:ext>
            </p:extLst>
          </p:nvPr>
        </p:nvGraphicFramePr>
        <p:xfrm>
          <a:off x="0" y="1166746"/>
          <a:ext cx="1691680" cy="1635968"/>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1" i="0" u="none" kern="1200" baseline="0" dirty="0">
                          <a:solidFill>
                            <a:schemeClr val="bg1"/>
                          </a:solidFill>
                          <a:latin typeface="Times New Roman" pitchFamily="18" charset="0"/>
                          <a:ea typeface="+mn-ea"/>
                          <a:cs typeface="Times New Roman" pitchFamily="18" charset="0"/>
                          <a:sym typeface="+mn-lt"/>
                        </a:rPr>
                        <a:t>Project background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Platform significance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3" name="等腰三角形 2"/>
          <p:cNvSpPr/>
          <p:nvPr/>
        </p:nvSpPr>
        <p:spPr>
          <a:xfrm rot="16200000">
            <a:off x="1560133" y="1503229"/>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grpSp>
        <p:nvGrpSpPr>
          <p:cNvPr id="6" name="组合 8"/>
          <p:cNvGrpSpPr>
            <a:grpSpLocks/>
          </p:cNvGrpSpPr>
          <p:nvPr/>
        </p:nvGrpSpPr>
        <p:grpSpPr bwMode="auto">
          <a:xfrm>
            <a:off x="1764324" y="2063778"/>
            <a:ext cx="2225289" cy="4456393"/>
            <a:chOff x="-3864938" y="-3642621"/>
            <a:chExt cx="3822895" cy="4456503"/>
          </a:xfrm>
        </p:grpSpPr>
        <p:sp>
          <p:nvSpPr>
            <p:cNvPr id="8" name="TextBox 12"/>
            <p:cNvSpPr txBox="1"/>
            <p:nvPr/>
          </p:nvSpPr>
          <p:spPr>
            <a:xfrm>
              <a:off x="-3864938" y="-78692"/>
              <a:ext cx="2640836" cy="892574"/>
            </a:xfrm>
            <a:prstGeom prst="rect">
              <a:avLst/>
            </a:prstGeom>
            <a:solidFill>
              <a:schemeClr val="bg1">
                <a:lumMod val="85000"/>
              </a:schemeClr>
            </a:solidFill>
          </p:spPr>
          <p:txBody>
            <a:bodyPr wrap="square">
              <a:spAutoFit/>
            </a:bodyPr>
            <a:lstStyle/>
            <a:p>
              <a:pPr algn="ctr" rtl="0">
                <a:lnSpc>
                  <a:spcPct val="130000"/>
                </a:lnSpc>
                <a:defRPr/>
              </a:pPr>
              <a:r>
                <a:rPr lang="en-US" sz="2000" b="0" i="0" u="none" baseline="0" dirty="0">
                  <a:latin typeface="Times New Roman" pitchFamily="18" charset="0"/>
                  <a:cs typeface="Times New Roman" pitchFamily="18" charset="0"/>
                  <a:sym typeface="+mn-lt"/>
                </a:rPr>
                <a:t>Root: Non-futures</a:t>
              </a:r>
            </a:p>
          </p:txBody>
        </p:sp>
        <p:sp>
          <p:nvSpPr>
            <p:cNvPr id="9" name="TextBox 14"/>
            <p:cNvSpPr txBox="1"/>
            <p:nvPr/>
          </p:nvSpPr>
          <p:spPr>
            <a:xfrm>
              <a:off x="-3864938" y="-1922862"/>
              <a:ext cx="2640836" cy="892574"/>
            </a:xfrm>
            <a:prstGeom prst="rect">
              <a:avLst/>
            </a:prstGeom>
            <a:solidFill>
              <a:schemeClr val="bg1">
                <a:lumMod val="85000"/>
              </a:schemeClr>
            </a:solidFill>
          </p:spPr>
          <p:txBody>
            <a:bodyPr wrap="square">
              <a:spAutoFit/>
            </a:bodyPr>
            <a:lstStyle/>
            <a:p>
              <a:pPr algn="ctr" rtl="0">
                <a:lnSpc>
                  <a:spcPct val="130000"/>
                </a:lnSpc>
                <a:defRPr/>
              </a:pPr>
              <a:r>
                <a:rPr lang="en-US" sz="2000" b="0" i="0" u="none" baseline="0" dirty="0">
                  <a:latin typeface="Times New Roman" pitchFamily="18" charset="0"/>
                  <a:cs typeface="Times New Roman" pitchFamily="18" charset="0"/>
                  <a:sym typeface="+mn-lt"/>
                </a:rPr>
                <a:t>Trunk: Futures</a:t>
              </a:r>
            </a:p>
          </p:txBody>
        </p:sp>
        <p:sp>
          <p:nvSpPr>
            <p:cNvPr id="10" name="矩形 15"/>
            <p:cNvSpPr>
              <a:spLocks noChangeArrowheads="1"/>
            </p:cNvSpPr>
            <p:nvPr/>
          </p:nvSpPr>
          <p:spPr bwMode="auto">
            <a:xfrm>
              <a:off x="-3864938" y="-3642621"/>
              <a:ext cx="3822895" cy="492455"/>
            </a:xfrm>
            <a:prstGeom prst="rect">
              <a:avLst/>
            </a:prstGeom>
            <a:solidFill>
              <a:schemeClr val="bg1">
                <a:lumMod val="8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a:lnSpc>
                  <a:spcPct val="130000"/>
                </a:lnSpc>
              </a:pPr>
              <a:r>
                <a:rPr lang="en-US" sz="2000" b="0" i="0" u="none" baseline="0" dirty="0">
                  <a:latin typeface="Times New Roman" pitchFamily="18" charset="0"/>
                  <a:ea typeface="+mn-ea"/>
                  <a:cs typeface="Times New Roman" pitchFamily="18" charset="0"/>
                  <a:sym typeface="+mn-lt"/>
                </a:rPr>
                <a:t>Leaves: Derivatives</a:t>
              </a:r>
            </a:p>
          </p:txBody>
        </p:sp>
      </p:grpSp>
      <p:sp>
        <p:nvSpPr>
          <p:cNvPr id="17" name="TextBox 7"/>
          <p:cNvSpPr txBox="1">
            <a:spLocks noChangeArrowheads="1"/>
          </p:cNvSpPr>
          <p:nvPr/>
        </p:nvSpPr>
        <p:spPr bwMode="auto">
          <a:xfrm>
            <a:off x="10801820" y="1709143"/>
            <a:ext cx="738664" cy="4050389"/>
          </a:xfrm>
          <a:prstGeom prst="rect">
            <a:avLst/>
          </a:prstGeom>
          <a:solidFill>
            <a:srgbClr val="F2D39A"/>
          </a:solidFill>
          <a:ln>
            <a:noFill/>
          </a:ln>
          <a:extLst/>
        </p:spPr>
        <p:txBody>
          <a:bodyPr vert="eaVert"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a:r>
              <a:rPr lang="en-US" b="0" i="0" u="none" baseline="0" dirty="0">
                <a:latin typeface="Times New Roman" pitchFamily="18" charset="0"/>
                <a:ea typeface="+mn-ea"/>
                <a:cs typeface="Times New Roman" pitchFamily="18" charset="0"/>
                <a:sym typeface="+mn-lt"/>
              </a:rPr>
              <a:t>Create a futures ecosystem</a:t>
            </a:r>
            <a:endParaRPr lang="en-US" altLang="zh-CN" dirty="0">
              <a:latin typeface="Times New Roman" pitchFamily="18" charset="0"/>
              <a:ea typeface="+mn-ea"/>
              <a:cs typeface="Times New Roman" pitchFamily="18" charset="0"/>
              <a:sym typeface="+mn-lt"/>
            </a:endParaRPr>
          </a:p>
          <a:p>
            <a:pPr algn="ctr" rtl="0"/>
            <a:r>
              <a:rPr lang="en-US" b="0" i="0" u="none" baseline="0" dirty="0">
                <a:latin typeface="Times New Roman" pitchFamily="18" charset="0"/>
                <a:ea typeface="+mn-ea"/>
                <a:cs typeface="Times New Roman" pitchFamily="18" charset="0"/>
                <a:sym typeface="+mn-lt"/>
              </a:rPr>
              <a:t>Build a diversified commodities market</a:t>
            </a:r>
            <a:endParaRPr lang="en-US" altLang="zh-CN" dirty="0">
              <a:latin typeface="Times New Roman" pitchFamily="18" charset="0"/>
              <a:ea typeface="+mn-ea"/>
              <a:cs typeface="Times New Roman" pitchFamily="18" charset="0"/>
              <a:sym typeface="+mn-lt"/>
            </a:endParaRPr>
          </a:p>
        </p:txBody>
      </p:sp>
      <p:sp>
        <p:nvSpPr>
          <p:cNvPr id="18" name="矩形 20"/>
          <p:cNvSpPr>
            <a:spLocks noChangeArrowheads="1"/>
          </p:cNvSpPr>
          <p:nvPr/>
        </p:nvSpPr>
        <p:spPr bwMode="auto">
          <a:xfrm>
            <a:off x="5641652" y="6144847"/>
            <a:ext cx="5503862" cy="572464"/>
          </a:xfrm>
          <a:prstGeom prst="rect">
            <a:avLst/>
          </a:prstGeom>
          <a:solidFill>
            <a:schemeClr val="bg1">
              <a:lumMod val="85000"/>
            </a:schemeClr>
          </a:solidFill>
          <a:ln>
            <a:noFill/>
          </a:ln>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a:lnSpc>
                <a:spcPct val="130000"/>
              </a:lnSpc>
            </a:pPr>
            <a:r>
              <a:rPr lang="en-US" sz="1200" b="1" i="0" u="none" baseline="0" dirty="0">
                <a:latin typeface="Times New Roman" pitchFamily="18" charset="0"/>
                <a:ea typeface="+mn-ea"/>
                <a:cs typeface="Times New Roman" pitchFamily="18" charset="0"/>
                <a:sym typeface="+mn-lt"/>
              </a:rPr>
              <a:t>Realize interconnection between futures and non-futures, floor and OTC, and domestic and overseas markets</a:t>
            </a:r>
          </a:p>
        </p:txBody>
      </p:sp>
      <p:pic>
        <p:nvPicPr>
          <p:cNvPr id="47" name="Picture 2" descr="C:\Users\Administrator\Desktop\干.png"/>
          <p:cNvPicPr>
            <a:picLocks noChangeAspect="1" noChangeArrowheads="1"/>
          </p:cNvPicPr>
          <p:nvPr/>
        </p:nvPicPr>
        <p:blipFill rotWithShape="1">
          <a:blip r:embed="rId2"/>
          <a:srcRect b="75685"/>
          <a:stretch/>
        </p:blipFill>
        <p:spPr bwMode="auto">
          <a:xfrm>
            <a:off x="2525667" y="1424556"/>
            <a:ext cx="4369218" cy="1434099"/>
          </a:xfrm>
          <a:prstGeom prst="rect">
            <a:avLst/>
          </a:prstGeom>
          <a:noFill/>
        </p:spPr>
      </p:pic>
      <p:pic>
        <p:nvPicPr>
          <p:cNvPr id="48" name="Picture 2" descr="C:\Users\Administrator\Desktop\干.png"/>
          <p:cNvPicPr>
            <a:picLocks noChangeAspect="1" noChangeArrowheads="1"/>
          </p:cNvPicPr>
          <p:nvPr/>
        </p:nvPicPr>
        <p:blipFill rotWithShape="1">
          <a:blip r:embed="rId2"/>
          <a:srcRect t="24733"/>
          <a:stretch/>
        </p:blipFill>
        <p:spPr bwMode="auto">
          <a:xfrm>
            <a:off x="2525667" y="2831593"/>
            <a:ext cx="4369218" cy="4307383"/>
          </a:xfrm>
          <a:prstGeom prst="rect">
            <a:avLst/>
          </a:prstGeom>
          <a:noFill/>
        </p:spPr>
      </p:pic>
      <p:pic>
        <p:nvPicPr>
          <p:cNvPr id="49" name="Picture 3" descr="C:\Users\Administrator\Desktop\枝上.png"/>
          <p:cNvPicPr>
            <a:picLocks noChangeAspect="1" noChangeArrowheads="1"/>
          </p:cNvPicPr>
          <p:nvPr/>
        </p:nvPicPr>
        <p:blipFill>
          <a:blip r:embed="rId3" cstate="print"/>
          <a:srcRect/>
          <a:stretch>
            <a:fillRect/>
          </a:stretch>
        </p:blipFill>
        <p:spPr bwMode="auto">
          <a:xfrm rot="19844517">
            <a:off x="4309423" y="2347909"/>
            <a:ext cx="666117" cy="564067"/>
          </a:xfrm>
          <a:prstGeom prst="rect">
            <a:avLst/>
          </a:prstGeom>
          <a:noFill/>
        </p:spPr>
      </p:pic>
      <p:pic>
        <p:nvPicPr>
          <p:cNvPr id="50" name="Picture 2" descr="C:\Users\Administrator\Desktop\枝右.png"/>
          <p:cNvPicPr>
            <a:picLocks noChangeAspect="1" noChangeArrowheads="1"/>
          </p:cNvPicPr>
          <p:nvPr/>
        </p:nvPicPr>
        <p:blipFill>
          <a:blip r:embed="rId4"/>
          <a:srcRect/>
          <a:stretch>
            <a:fillRect/>
          </a:stretch>
        </p:blipFill>
        <p:spPr bwMode="auto">
          <a:xfrm>
            <a:off x="4362187" y="3222823"/>
            <a:ext cx="1468902" cy="1423942"/>
          </a:xfrm>
          <a:prstGeom prst="rect">
            <a:avLst/>
          </a:prstGeom>
          <a:noFill/>
        </p:spPr>
      </p:pic>
      <p:pic>
        <p:nvPicPr>
          <p:cNvPr id="51" name="Picture 9" descr="C:\Users\Administrator\Desktop\叶子2.png"/>
          <p:cNvPicPr>
            <a:picLocks noChangeAspect="1" noChangeArrowheads="1"/>
          </p:cNvPicPr>
          <p:nvPr/>
        </p:nvPicPr>
        <p:blipFill>
          <a:blip r:embed="rId5"/>
          <a:srcRect/>
          <a:stretch>
            <a:fillRect/>
          </a:stretch>
        </p:blipFill>
        <p:spPr bwMode="auto">
          <a:xfrm rot="1898063">
            <a:off x="3573713" y="3031774"/>
            <a:ext cx="765589" cy="856572"/>
          </a:xfrm>
          <a:prstGeom prst="rect">
            <a:avLst/>
          </a:prstGeom>
          <a:noFill/>
        </p:spPr>
      </p:pic>
      <p:pic>
        <p:nvPicPr>
          <p:cNvPr id="52" name="Picture 10" descr="C:\Users\Administrator\Desktop\叶子.png"/>
          <p:cNvPicPr>
            <a:picLocks noChangeAspect="1" noChangeArrowheads="1"/>
          </p:cNvPicPr>
          <p:nvPr/>
        </p:nvPicPr>
        <p:blipFill>
          <a:blip r:embed="rId6"/>
          <a:srcRect/>
          <a:stretch>
            <a:fillRect/>
          </a:stretch>
        </p:blipFill>
        <p:spPr bwMode="auto">
          <a:xfrm rot="732691">
            <a:off x="3283564" y="4077383"/>
            <a:ext cx="1368786" cy="976431"/>
          </a:xfrm>
          <a:prstGeom prst="rect">
            <a:avLst/>
          </a:prstGeom>
          <a:noFill/>
        </p:spPr>
      </p:pic>
      <p:pic>
        <p:nvPicPr>
          <p:cNvPr id="53" name="Picture 8" descr="C:\Users\Administrator\Desktop\叶子3.png"/>
          <p:cNvPicPr>
            <a:picLocks noChangeAspect="1" noChangeArrowheads="1"/>
          </p:cNvPicPr>
          <p:nvPr/>
        </p:nvPicPr>
        <p:blipFill>
          <a:blip r:embed="rId7"/>
          <a:srcRect/>
          <a:stretch>
            <a:fillRect/>
          </a:stretch>
        </p:blipFill>
        <p:spPr bwMode="auto">
          <a:xfrm>
            <a:off x="4710276" y="3527425"/>
            <a:ext cx="1076504" cy="1149667"/>
          </a:xfrm>
          <a:prstGeom prst="rect">
            <a:avLst/>
          </a:prstGeom>
          <a:noFill/>
        </p:spPr>
      </p:pic>
      <p:pic>
        <p:nvPicPr>
          <p:cNvPr id="54" name="Picture 3" descr="C:\Users\Administrator\Desktop\枝左.png"/>
          <p:cNvPicPr>
            <a:picLocks noChangeAspect="1" noChangeArrowheads="1"/>
          </p:cNvPicPr>
          <p:nvPr/>
        </p:nvPicPr>
        <p:blipFill>
          <a:blip r:embed="rId8"/>
          <a:srcRect/>
          <a:stretch>
            <a:fillRect/>
          </a:stretch>
        </p:blipFill>
        <p:spPr bwMode="auto">
          <a:xfrm>
            <a:off x="3683258" y="3291903"/>
            <a:ext cx="1540006" cy="1507703"/>
          </a:xfrm>
          <a:prstGeom prst="rect">
            <a:avLst/>
          </a:prstGeom>
          <a:noFill/>
        </p:spPr>
      </p:pic>
      <p:pic>
        <p:nvPicPr>
          <p:cNvPr id="55" name="Picture 5" descr="C:\Users\Administrator\Desktop\geng2.png"/>
          <p:cNvPicPr>
            <a:picLocks noChangeAspect="1" noChangeArrowheads="1"/>
          </p:cNvPicPr>
          <p:nvPr/>
        </p:nvPicPr>
        <p:blipFill>
          <a:blip r:embed="rId9"/>
          <a:srcRect/>
          <a:stretch>
            <a:fillRect/>
          </a:stretch>
        </p:blipFill>
        <p:spPr bwMode="auto">
          <a:xfrm>
            <a:off x="3744900" y="5336829"/>
            <a:ext cx="1543218" cy="1194550"/>
          </a:xfrm>
          <a:prstGeom prst="rect">
            <a:avLst/>
          </a:prstGeom>
          <a:noFill/>
        </p:spPr>
      </p:pic>
      <p:pic>
        <p:nvPicPr>
          <p:cNvPr id="56" name="Picture 6" descr="C:\Users\Administrator\Desktop\根1.png"/>
          <p:cNvPicPr>
            <a:picLocks noChangeAspect="1" noChangeArrowheads="1"/>
          </p:cNvPicPr>
          <p:nvPr/>
        </p:nvPicPr>
        <p:blipFill>
          <a:blip r:embed="rId10" cstate="print"/>
          <a:srcRect/>
          <a:stretch>
            <a:fillRect/>
          </a:stretch>
        </p:blipFill>
        <p:spPr bwMode="auto">
          <a:xfrm>
            <a:off x="3524440" y="5651900"/>
            <a:ext cx="837747" cy="692962"/>
          </a:xfrm>
          <a:prstGeom prst="rect">
            <a:avLst/>
          </a:prstGeom>
          <a:noFill/>
        </p:spPr>
      </p:pic>
      <p:pic>
        <p:nvPicPr>
          <p:cNvPr id="57" name="Picture 7" descr="C:\Users\Administrator\Desktop\geng3.png"/>
          <p:cNvPicPr>
            <a:picLocks noChangeAspect="1" noChangeArrowheads="1"/>
          </p:cNvPicPr>
          <p:nvPr/>
        </p:nvPicPr>
        <p:blipFill>
          <a:blip r:embed="rId11"/>
          <a:srcRect/>
          <a:stretch>
            <a:fillRect/>
          </a:stretch>
        </p:blipFill>
        <p:spPr bwMode="auto">
          <a:xfrm>
            <a:off x="4434831" y="5448066"/>
            <a:ext cx="1206821" cy="1083313"/>
          </a:xfrm>
          <a:prstGeom prst="rect">
            <a:avLst/>
          </a:prstGeom>
          <a:noFill/>
        </p:spPr>
      </p:pic>
      <p:pic>
        <p:nvPicPr>
          <p:cNvPr id="58" name="Picture 9" descr="C:\Users\Administrator\Desktop\叶子2.png"/>
          <p:cNvPicPr>
            <a:picLocks noChangeAspect="1" noChangeArrowheads="1"/>
          </p:cNvPicPr>
          <p:nvPr/>
        </p:nvPicPr>
        <p:blipFill>
          <a:blip r:embed="rId12" cstate="print"/>
          <a:srcRect/>
          <a:stretch>
            <a:fillRect/>
          </a:stretch>
        </p:blipFill>
        <p:spPr bwMode="auto">
          <a:xfrm rot="956576">
            <a:off x="4362325" y="2224806"/>
            <a:ext cx="422668" cy="688262"/>
          </a:xfrm>
          <a:prstGeom prst="rect">
            <a:avLst/>
          </a:prstGeom>
          <a:noFill/>
        </p:spPr>
      </p:pic>
      <p:sp>
        <p:nvSpPr>
          <p:cNvPr id="59" name="矩形 58"/>
          <p:cNvSpPr/>
          <p:nvPr/>
        </p:nvSpPr>
        <p:spPr>
          <a:xfrm>
            <a:off x="7278501" y="4854552"/>
            <a:ext cx="3369836" cy="1077218"/>
          </a:xfrm>
          <a:prstGeom prst="rect">
            <a:avLst/>
          </a:prstGeom>
        </p:spPr>
        <p:txBody>
          <a:bodyPr wrap="square">
            <a:spAutoFit/>
          </a:bodyPr>
          <a:lstStyle/>
          <a:p>
            <a:pPr algn="l" rtl="0"/>
            <a:r>
              <a:rPr lang="en-US" sz="1600" b="1" i="0" u="none" baseline="0" dirty="0">
                <a:latin typeface="Times New Roman" pitchFamily="18" charset="0"/>
                <a:ea typeface="微软雅黑" panose="020B0503020204020204" pitchFamily="34" charset="-122"/>
                <a:cs typeface="Times New Roman" pitchFamily="18" charset="0"/>
              </a:rPr>
              <a:t>Look for the root and take root downwardly</a:t>
            </a:r>
            <a:endParaRPr lang="en-US" altLang="zh-CN" sz="1600" b="1" dirty="0">
              <a:latin typeface="Times New Roman" pitchFamily="18" charset="0"/>
              <a:ea typeface="微软雅黑" panose="020B0503020204020204" pitchFamily="34" charset="-122"/>
              <a:cs typeface="Times New Roman" pitchFamily="18" charset="0"/>
            </a:endParaRPr>
          </a:p>
          <a:p>
            <a:pPr algn="l" rtl="0"/>
            <a:r>
              <a:rPr lang="en-US" sz="1600" b="0" i="0" u="none" baseline="0" dirty="0">
                <a:solidFill>
                  <a:schemeClr val="tx1">
                    <a:lumMod val="50000"/>
                    <a:lumOff val="50000"/>
                  </a:schemeClr>
                </a:solidFill>
                <a:latin typeface="Times New Roman" pitchFamily="18" charset="0"/>
                <a:ea typeface="微软雅黑" panose="020B0503020204020204" pitchFamily="34" charset="-122"/>
                <a:cs typeface="Times New Roman" pitchFamily="18" charset="0"/>
              </a:rPr>
              <a:t>Conduct non-futures and OTC derivatives trading</a:t>
            </a:r>
          </a:p>
        </p:txBody>
      </p:sp>
      <p:sp>
        <p:nvSpPr>
          <p:cNvPr id="61" name="矩形 60"/>
          <p:cNvSpPr/>
          <p:nvPr/>
        </p:nvSpPr>
        <p:spPr>
          <a:xfrm>
            <a:off x="7253713" y="3119648"/>
            <a:ext cx="3048321" cy="1384995"/>
          </a:xfrm>
          <a:prstGeom prst="rect">
            <a:avLst/>
          </a:prstGeom>
        </p:spPr>
        <p:txBody>
          <a:bodyPr wrap="square">
            <a:spAutoFit/>
          </a:bodyPr>
          <a:lstStyle/>
          <a:p>
            <a:pPr algn="l" rtl="0"/>
            <a:r>
              <a:rPr lang="en-US" b="1" i="0" u="none" baseline="0" dirty="0">
                <a:latin typeface="Times New Roman" pitchFamily="18" charset="0"/>
                <a:ea typeface="微软雅黑" panose="020B0503020204020204" pitchFamily="34" charset="-122"/>
                <a:cs typeface="Times New Roman" pitchFamily="18" charset="0"/>
              </a:rPr>
              <a:t>Grow laterally to expand branches</a:t>
            </a:r>
            <a:endParaRPr lang="en-US" altLang="zh-CN" b="1" dirty="0">
              <a:latin typeface="Times New Roman" pitchFamily="18" charset="0"/>
              <a:ea typeface="微软雅黑" panose="020B0503020204020204" pitchFamily="34" charset="-122"/>
              <a:cs typeface="Times New Roman" pitchFamily="18" charset="0"/>
            </a:endParaRPr>
          </a:p>
          <a:p>
            <a:pPr algn="l" rtl="0"/>
            <a:r>
              <a:rPr lang="en-US" sz="1600" b="0" i="0" u="none" baseline="0" dirty="0">
                <a:solidFill>
                  <a:schemeClr val="tx1">
                    <a:lumMod val="50000"/>
                    <a:lumOff val="50000"/>
                  </a:schemeClr>
                </a:solidFill>
                <a:latin typeface="Times New Roman" pitchFamily="18" charset="0"/>
                <a:ea typeface="微软雅黑" panose="020B0503020204020204" pitchFamily="34" charset="-122"/>
                <a:cs typeface="Times New Roman" pitchFamily="18" charset="0"/>
              </a:rPr>
              <a:t>Docking with other trading platforms, conduct new non-futures and derivatives trading</a:t>
            </a:r>
          </a:p>
        </p:txBody>
      </p:sp>
      <p:sp>
        <p:nvSpPr>
          <p:cNvPr id="62" name="矩形 61"/>
          <p:cNvSpPr/>
          <p:nvPr/>
        </p:nvSpPr>
        <p:spPr>
          <a:xfrm>
            <a:off x="7233919" y="1724783"/>
            <a:ext cx="3068115" cy="1107996"/>
          </a:xfrm>
          <a:prstGeom prst="rect">
            <a:avLst/>
          </a:prstGeom>
        </p:spPr>
        <p:txBody>
          <a:bodyPr wrap="square">
            <a:spAutoFit/>
          </a:bodyPr>
          <a:lstStyle/>
          <a:p>
            <a:pPr algn="l" rtl="0"/>
            <a:r>
              <a:rPr lang="en-US" b="1" i="0" u="none" baseline="0" dirty="0">
                <a:latin typeface="Times New Roman" pitchFamily="18" charset="0"/>
                <a:ea typeface="微软雅黑" panose="020B0503020204020204" pitchFamily="34" charset="-122"/>
                <a:cs typeface="Times New Roman" pitchFamily="18" charset="0"/>
              </a:rPr>
              <a:t>Grow upwardly</a:t>
            </a:r>
            <a:endParaRPr lang="en-US" altLang="zh-CN" b="1" dirty="0">
              <a:latin typeface="Times New Roman" pitchFamily="18" charset="0"/>
              <a:ea typeface="微软雅黑" panose="020B0503020204020204" pitchFamily="34" charset="-122"/>
              <a:cs typeface="Times New Roman" pitchFamily="18" charset="0"/>
            </a:endParaRPr>
          </a:p>
          <a:p>
            <a:pPr algn="l" rtl="0"/>
            <a:r>
              <a:rPr lang="en-US" sz="1600" b="0" i="0" u="none" baseline="0" dirty="0">
                <a:solidFill>
                  <a:schemeClr val="tx1">
                    <a:lumMod val="50000"/>
                    <a:lumOff val="50000"/>
                  </a:schemeClr>
                </a:solidFill>
                <a:latin typeface="Times New Roman" pitchFamily="18" charset="0"/>
                <a:ea typeface="微软雅黑" panose="020B0503020204020204" pitchFamily="34" charset="-122"/>
                <a:cs typeface="Times New Roman" pitchFamily="18" charset="0"/>
              </a:rPr>
              <a:t>Conduct high-end derivatives trading, such as index futures and futures option</a:t>
            </a:r>
          </a:p>
        </p:txBody>
      </p:sp>
      <p:grpSp>
        <p:nvGrpSpPr>
          <p:cNvPr id="69" name="组合 68"/>
          <p:cNvGrpSpPr/>
          <p:nvPr/>
        </p:nvGrpSpPr>
        <p:grpSpPr>
          <a:xfrm flipH="1">
            <a:off x="5937159" y="4902646"/>
            <a:ext cx="1211903" cy="697725"/>
            <a:chOff x="5796136" y="2066547"/>
            <a:chExt cx="936104" cy="408834"/>
          </a:xfrm>
        </p:grpSpPr>
        <p:cxnSp>
          <p:nvCxnSpPr>
            <p:cNvPr id="70" name="直接连接符 69"/>
            <p:cNvCxnSpPr/>
            <p:nvPr/>
          </p:nvCxnSpPr>
          <p:spPr>
            <a:xfrm flipV="1">
              <a:off x="5796136" y="2066547"/>
              <a:ext cx="196437" cy="408834"/>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992573" y="2066547"/>
              <a:ext cx="739667"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grpSp>
      <p:cxnSp>
        <p:nvCxnSpPr>
          <p:cNvPr id="78" name="直接连接符 77"/>
          <p:cNvCxnSpPr/>
          <p:nvPr/>
        </p:nvCxnSpPr>
        <p:spPr>
          <a:xfrm>
            <a:off x="5939736" y="3838090"/>
            <a:ext cx="131950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79" name="Picture 2" descr="C:\Users\Administrator\Desktop\茂盛.png"/>
          <p:cNvPicPr>
            <a:picLocks noChangeAspect="1" noChangeArrowheads="1"/>
          </p:cNvPicPr>
          <p:nvPr/>
        </p:nvPicPr>
        <p:blipFill>
          <a:blip r:embed="rId13"/>
          <a:srcRect/>
          <a:stretch>
            <a:fillRect/>
          </a:stretch>
        </p:blipFill>
        <p:spPr bwMode="auto">
          <a:xfrm>
            <a:off x="2154844" y="1166746"/>
            <a:ext cx="5091754" cy="7201915"/>
          </a:xfrm>
          <a:prstGeom prst="rect">
            <a:avLst/>
          </a:prstGeom>
          <a:noFill/>
        </p:spPr>
      </p:pic>
      <p:grpSp>
        <p:nvGrpSpPr>
          <p:cNvPr id="80" name="组合 79"/>
          <p:cNvGrpSpPr/>
          <p:nvPr/>
        </p:nvGrpSpPr>
        <p:grpSpPr>
          <a:xfrm flipH="1" flipV="1">
            <a:off x="5909939" y="2136248"/>
            <a:ext cx="1211903" cy="697725"/>
            <a:chOff x="5796136" y="2066547"/>
            <a:chExt cx="936104" cy="408834"/>
          </a:xfrm>
        </p:grpSpPr>
        <p:cxnSp>
          <p:nvCxnSpPr>
            <p:cNvPr id="81" name="直接连接符 80"/>
            <p:cNvCxnSpPr/>
            <p:nvPr/>
          </p:nvCxnSpPr>
          <p:spPr>
            <a:xfrm flipV="1">
              <a:off x="5796136" y="2066547"/>
              <a:ext cx="196437" cy="408834"/>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992573" y="2066547"/>
              <a:ext cx="739667"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760426" y="470035"/>
            <a:ext cx="4669876"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Background Meaning</a:t>
            </a:r>
          </a:p>
        </p:txBody>
      </p:sp>
    </p:spTree>
    <p:extLst>
      <p:ext uri="{BB962C8B-B14F-4D97-AF65-F5344CB8AC3E}">
        <p14:creationId xmlns="" xmlns:p14="http://schemas.microsoft.com/office/powerpoint/2010/main" val="45575273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 xmlns:p14="http://schemas.microsoft.com/office/powerpoint/2010/main" val="1508861408"/>
              </p:ext>
            </p:extLst>
          </p:nvPr>
        </p:nvGraphicFramePr>
        <p:xfrm>
          <a:off x="0" y="1166746"/>
          <a:ext cx="1691680" cy="792000"/>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400" b="1" i="0" u="none" kern="1200" baseline="0" dirty="0">
                          <a:solidFill>
                            <a:schemeClr val="bg1"/>
                          </a:solidFill>
                          <a:latin typeface="Times New Roman" pitchFamily="18" charset="0"/>
                          <a:ea typeface="+mn-ea"/>
                          <a:cs typeface="Times New Roman" pitchFamily="18" charset="0"/>
                          <a:sym typeface="+mn-lt"/>
                        </a:rPr>
                        <a:t>Implementation plan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0"/>
                  </a:ext>
                </a:extLst>
              </a:tr>
            </a:tbl>
          </a:graphicData>
        </a:graphic>
      </p:graphicFrame>
      <p:sp>
        <p:nvSpPr>
          <p:cNvPr id="6" name="等腰三角形 5"/>
          <p:cNvSpPr/>
          <p:nvPr/>
        </p:nvSpPr>
        <p:spPr>
          <a:xfrm rot="16200000">
            <a:off x="1548821" y="149485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1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grpSp>
        <p:nvGrpSpPr>
          <p:cNvPr id="52" name="组合 42"/>
          <p:cNvGrpSpPr>
            <a:grpSpLocks/>
          </p:cNvGrpSpPr>
          <p:nvPr/>
        </p:nvGrpSpPr>
        <p:grpSpPr bwMode="auto">
          <a:xfrm>
            <a:off x="1919470" y="4826366"/>
            <a:ext cx="9878830" cy="465810"/>
            <a:chOff x="948701" y="3605850"/>
            <a:chExt cx="10598074" cy="846844"/>
          </a:xfrm>
        </p:grpSpPr>
        <p:sp>
          <p:nvSpPr>
            <p:cNvPr id="57" name="Pentagon 12"/>
            <p:cNvSpPr>
              <a:spLocks noChangeArrowheads="1"/>
            </p:cNvSpPr>
            <p:nvPr/>
          </p:nvSpPr>
          <p:spPr bwMode="auto">
            <a:xfrm>
              <a:off x="948701" y="3716759"/>
              <a:ext cx="10598074" cy="735935"/>
            </a:xfrm>
            <a:prstGeom prst="homePlate">
              <a:avLst>
                <a:gd name="adj" fmla="val 51722"/>
              </a:avLst>
            </a:prstGeom>
            <a:solidFill>
              <a:srgbClr val="F2D39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eaLnBrk="1" hangingPunct="1">
                <a:lnSpc>
                  <a:spcPct val="130000"/>
                </a:lnSpc>
                <a:buFont typeface="Calibri" panose="020F0502020204030204" pitchFamily="34" charset="0"/>
                <a:buAutoNum type="arabicPeriod"/>
              </a:pPr>
              <a:endParaRPr lang="en-US" altLang="zh-CN" sz="1100" noProof="1">
                <a:solidFill>
                  <a:srgbClr val="FFFFFF"/>
                </a:solidFill>
                <a:latin typeface="Times New Roman" pitchFamily="18" charset="0"/>
                <a:ea typeface="+mn-ea"/>
                <a:cs typeface="Times New Roman" pitchFamily="18" charset="0"/>
                <a:sym typeface="+mn-lt"/>
              </a:endParaRPr>
            </a:p>
          </p:txBody>
        </p:sp>
        <p:sp>
          <p:nvSpPr>
            <p:cNvPr id="60" name="Text Box 7"/>
            <p:cNvSpPr txBox="1">
              <a:spLocks noChangeArrowheads="1"/>
            </p:cNvSpPr>
            <p:nvPr/>
          </p:nvSpPr>
          <p:spPr bwMode="auto">
            <a:xfrm>
              <a:off x="7454313" y="3651249"/>
              <a:ext cx="198181" cy="567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eaLnBrk="1" hangingPunct="1">
                <a:lnSpc>
                  <a:spcPct val="130000"/>
                </a:lnSpc>
              </a:pPr>
              <a:endParaRPr lang="en-US" altLang="zh-CN" sz="1100" dirty="0">
                <a:solidFill>
                  <a:schemeClr val="bg1"/>
                </a:solidFill>
                <a:latin typeface="Times New Roman" pitchFamily="18" charset="0"/>
                <a:ea typeface="+mn-ea"/>
                <a:cs typeface="Times New Roman" pitchFamily="18" charset="0"/>
                <a:sym typeface="+mn-lt"/>
              </a:endParaRPr>
            </a:p>
          </p:txBody>
        </p:sp>
        <p:sp>
          <p:nvSpPr>
            <p:cNvPr id="63" name="Line 40"/>
            <p:cNvSpPr>
              <a:spLocks noChangeShapeType="1"/>
            </p:cNvSpPr>
            <p:nvPr/>
          </p:nvSpPr>
          <p:spPr bwMode="auto">
            <a:xfrm>
              <a:off x="5810299" y="3605850"/>
              <a:ext cx="0" cy="430214"/>
            </a:xfrm>
            <a:prstGeom prst="line">
              <a:avLst/>
            </a:prstGeom>
            <a:noFill/>
            <a:ln w="19050" cap="rnd">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pPr algn="l" rtl="0">
                <a:lnSpc>
                  <a:spcPct val="130000"/>
                </a:lnSpc>
              </a:pPr>
              <a:endParaRPr lang="en-US" altLang="en-US" sz="1100" dirty="0">
                <a:latin typeface="Times New Roman" pitchFamily="18" charset="0"/>
                <a:cs typeface="Times New Roman" pitchFamily="18" charset="0"/>
                <a:sym typeface="+mn-lt"/>
              </a:endParaRPr>
            </a:p>
          </p:txBody>
        </p:sp>
      </p:grpSp>
      <p:sp>
        <p:nvSpPr>
          <p:cNvPr id="53" name="Line 40"/>
          <p:cNvSpPr>
            <a:spLocks noChangeShapeType="1"/>
          </p:cNvSpPr>
          <p:nvPr/>
        </p:nvSpPr>
        <p:spPr bwMode="auto">
          <a:xfrm>
            <a:off x="8216079" y="9572027"/>
            <a:ext cx="0" cy="236642"/>
          </a:xfrm>
          <a:prstGeom prst="line">
            <a:avLst/>
          </a:prstGeom>
          <a:noFill/>
          <a:ln w="19050" cap="rnd">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pPr algn="l" rtl="0">
              <a:lnSpc>
                <a:spcPct val="130000"/>
              </a:lnSpc>
            </a:pPr>
            <a:endParaRPr lang="en-US" altLang="en-US" sz="1100" dirty="0">
              <a:latin typeface="Times New Roman" pitchFamily="18" charset="0"/>
              <a:cs typeface="Times New Roman" pitchFamily="18" charset="0"/>
              <a:sym typeface="+mn-lt"/>
            </a:endParaRPr>
          </a:p>
        </p:txBody>
      </p:sp>
      <p:sp>
        <p:nvSpPr>
          <p:cNvPr id="54" name="Line 40"/>
          <p:cNvSpPr>
            <a:spLocks noChangeShapeType="1"/>
          </p:cNvSpPr>
          <p:nvPr/>
        </p:nvSpPr>
        <p:spPr bwMode="auto">
          <a:xfrm>
            <a:off x="4358749" y="9572027"/>
            <a:ext cx="0" cy="236642"/>
          </a:xfrm>
          <a:prstGeom prst="line">
            <a:avLst/>
          </a:prstGeom>
          <a:noFill/>
          <a:ln w="19050" cap="rnd">
            <a:solidFill>
              <a:schemeClr val="bg2"/>
            </a:solidFill>
            <a:prstDash val="sysDot"/>
            <a:round/>
            <a:headEnd/>
            <a:tailEnd/>
          </a:ln>
          <a:extLst>
            <a:ext uri="{909E8E84-426E-40DD-AFC4-6F175D3DCCD1}">
              <a14:hiddenFill xmlns="" xmlns:a14="http://schemas.microsoft.com/office/drawing/2010/main">
                <a:noFill/>
              </a14:hiddenFill>
            </a:ext>
          </a:extLst>
        </p:spPr>
        <p:txBody>
          <a:bodyPr/>
          <a:lstStyle/>
          <a:p>
            <a:pPr algn="l" rtl="0">
              <a:lnSpc>
                <a:spcPct val="130000"/>
              </a:lnSpc>
            </a:pPr>
            <a:endParaRPr lang="en-US" altLang="en-US" sz="1100" dirty="0">
              <a:latin typeface="Times New Roman" pitchFamily="18" charset="0"/>
              <a:cs typeface="Times New Roman" pitchFamily="18" charset="0"/>
              <a:sym typeface="+mn-lt"/>
            </a:endParaRPr>
          </a:p>
        </p:txBody>
      </p:sp>
      <p:graphicFrame>
        <p:nvGraphicFramePr>
          <p:cNvPr id="2" name="表格 1"/>
          <p:cNvGraphicFramePr>
            <a:graphicFrameLocks noGrp="1"/>
          </p:cNvGraphicFramePr>
          <p:nvPr>
            <p:extLst>
              <p:ext uri="{D42A27DB-BD31-4B8C-83A1-F6EECF244321}">
                <p14:modId xmlns="" xmlns:p14="http://schemas.microsoft.com/office/powerpoint/2010/main" val="184078233"/>
              </p:ext>
            </p:extLst>
          </p:nvPr>
        </p:nvGraphicFramePr>
        <p:xfrm>
          <a:off x="2384619" y="4948711"/>
          <a:ext cx="8346880" cy="304800"/>
        </p:xfrm>
        <a:graphic>
          <a:graphicData uri="http://schemas.openxmlformats.org/drawingml/2006/table">
            <a:tbl>
              <a:tblPr firstRow="1" bandRow="1">
                <a:tableStyleId>{5940675A-B579-460E-94D1-54222C63F5DA}</a:tableStyleId>
              </a:tblPr>
              <a:tblGrid>
                <a:gridCol w="2086720">
                  <a:extLst>
                    <a:ext uri="{9D8B030D-6E8A-4147-A177-3AD203B41FA5}">
                      <a16:colId xmlns="" xmlns:a16="http://schemas.microsoft.com/office/drawing/2014/main" val="3061412270"/>
                    </a:ext>
                  </a:extLst>
                </a:gridCol>
                <a:gridCol w="2086720">
                  <a:extLst>
                    <a:ext uri="{9D8B030D-6E8A-4147-A177-3AD203B41FA5}">
                      <a16:colId xmlns="" xmlns:a16="http://schemas.microsoft.com/office/drawing/2014/main" val="2753467251"/>
                    </a:ext>
                  </a:extLst>
                </a:gridCol>
                <a:gridCol w="2086720">
                  <a:extLst>
                    <a:ext uri="{9D8B030D-6E8A-4147-A177-3AD203B41FA5}">
                      <a16:colId xmlns="" xmlns:a16="http://schemas.microsoft.com/office/drawing/2014/main" val="1539107146"/>
                    </a:ext>
                  </a:extLst>
                </a:gridCol>
                <a:gridCol w="2086720">
                  <a:extLst>
                    <a:ext uri="{9D8B030D-6E8A-4147-A177-3AD203B41FA5}">
                      <a16:colId xmlns="" xmlns:a16="http://schemas.microsoft.com/office/drawing/2014/main" val="748272464"/>
                    </a:ext>
                  </a:extLst>
                </a:gridCol>
              </a:tblGrid>
              <a:tr h="289896">
                <a:tc>
                  <a:txBody>
                    <a:bodyPr/>
                    <a:lstStyle/>
                    <a:p>
                      <a:pPr algn="ctr" rtl="0"/>
                      <a:r>
                        <a:rPr lang="en-US" sz="1400" b="0" i="0" u="none" baseline="0" dirty="0">
                          <a:latin typeface="Times New Roman" pitchFamily="18" charset="0"/>
                          <a:cs typeface="Times New Roman" pitchFamily="18" charset="0"/>
                        </a:rPr>
                        <a:t>First stage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baseline="0" dirty="0">
                          <a:latin typeface="Times New Roman" pitchFamily="18" charset="0"/>
                          <a:cs typeface="Times New Roman" pitchFamily="18" charset="0"/>
                        </a:rPr>
                        <a:t>Second stage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baseline="0" dirty="0">
                          <a:latin typeface="Times New Roman" pitchFamily="18" charset="0"/>
                          <a:cs typeface="Times New Roman" pitchFamily="18" charset="0"/>
                        </a:rPr>
                        <a:t>Third stage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baseline="0" dirty="0">
                          <a:latin typeface="Times New Roman" pitchFamily="18" charset="0"/>
                          <a:cs typeface="Times New Roman" pitchFamily="18" charset="0"/>
                        </a:rPr>
                        <a:t>Fourth stage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75192265"/>
                  </a:ext>
                </a:extLst>
              </a:tr>
            </a:tbl>
          </a:graphicData>
        </a:graphic>
      </p:graphicFrame>
      <p:cxnSp>
        <p:nvCxnSpPr>
          <p:cNvPr id="97" name="直接连接符 96"/>
          <p:cNvCxnSpPr/>
          <p:nvPr/>
        </p:nvCxnSpPr>
        <p:spPr>
          <a:xfrm>
            <a:off x="1919470" y="3109678"/>
            <a:ext cx="9701030" cy="0"/>
          </a:xfrm>
          <a:prstGeom prst="line">
            <a:avLst/>
          </a:prstGeom>
          <a:ln w="57150">
            <a:solidFill>
              <a:srgbClr val="0062AC"/>
            </a:solidFill>
          </a:ln>
        </p:spPr>
        <p:style>
          <a:lnRef idx="1">
            <a:schemeClr val="accent1"/>
          </a:lnRef>
          <a:fillRef idx="0">
            <a:schemeClr val="accent1"/>
          </a:fillRef>
          <a:effectRef idx="0">
            <a:schemeClr val="accent1"/>
          </a:effectRef>
          <a:fontRef idx="minor">
            <a:schemeClr val="tx1"/>
          </a:fontRef>
        </p:style>
      </p:cxnSp>
      <p:sp>
        <p:nvSpPr>
          <p:cNvPr id="99" name="TextBox 42"/>
          <p:cNvSpPr txBox="1"/>
          <p:nvPr/>
        </p:nvSpPr>
        <p:spPr bwMode="auto">
          <a:xfrm>
            <a:off x="2538256" y="3287567"/>
            <a:ext cx="1948478" cy="1361911"/>
          </a:xfrm>
          <a:prstGeom prst="rect">
            <a:avLst/>
          </a:prstGeom>
          <a:noFill/>
        </p:spPr>
        <p:txBody>
          <a:bodyPr wrap="square">
            <a:spAutoFit/>
          </a:bodyPr>
          <a:lstStyle/>
          <a:p>
            <a:pPr rtl="0">
              <a:lnSpc>
                <a:spcPct val="150000"/>
              </a:lnSpc>
            </a:pPr>
            <a:r>
              <a:rPr lang="en-US" sz="1100" b="0" i="0" u="none" baseline="0" dirty="0">
                <a:latin typeface="Times New Roman" pitchFamily="18" charset="0"/>
                <a:cs typeface="Times New Roman" pitchFamily="18" charset="0"/>
                <a:sym typeface="+mn-lt"/>
              </a:rPr>
              <a:t>Complete the warrant trading platform development and realize </a:t>
            </a:r>
            <a:r>
              <a:rPr lang="en-US" sz="1100" b="0" i="0" u="none" baseline="0" dirty="0" smtClean="0">
                <a:latin typeface="Times New Roman" pitchFamily="18" charset="0"/>
                <a:cs typeface="Times New Roman" pitchFamily="18" charset="0"/>
                <a:sym typeface="+mn-lt"/>
              </a:rPr>
              <a:t>the docking </a:t>
            </a:r>
            <a:r>
              <a:rPr lang="en-US" sz="1100" b="0" i="0" u="none" baseline="0" dirty="0">
                <a:latin typeface="Times New Roman" pitchFamily="18" charset="0"/>
                <a:cs typeface="Times New Roman" pitchFamily="18" charset="0"/>
                <a:sym typeface="+mn-lt"/>
              </a:rPr>
              <a:t>with our system.</a:t>
            </a:r>
            <a:endParaRPr lang="en-US" altLang="zh-CN" sz="1100" dirty="0">
              <a:latin typeface="Times New Roman" pitchFamily="18" charset="0"/>
              <a:cs typeface="Times New Roman" pitchFamily="18" charset="0"/>
              <a:sym typeface="+mn-lt"/>
            </a:endParaRPr>
          </a:p>
          <a:p>
            <a:pPr algn="l" rtl="0">
              <a:lnSpc>
                <a:spcPct val="150000"/>
              </a:lnSpc>
            </a:pPr>
            <a:endParaRPr lang="en-US" altLang="en-US" sz="1100" dirty="0">
              <a:solidFill>
                <a:schemeClr val="tx1">
                  <a:lumMod val="75000"/>
                  <a:lumOff val="25000"/>
                </a:schemeClr>
              </a:solidFill>
              <a:latin typeface="Times New Roman" pitchFamily="18" charset="0"/>
              <a:cs typeface="Times New Roman" pitchFamily="18" charset="0"/>
            </a:endParaRPr>
          </a:p>
        </p:txBody>
      </p:sp>
      <p:sp>
        <p:nvSpPr>
          <p:cNvPr id="100" name="TextBox 43"/>
          <p:cNvSpPr txBox="1"/>
          <p:nvPr/>
        </p:nvSpPr>
        <p:spPr bwMode="auto">
          <a:xfrm>
            <a:off x="4510801" y="2294890"/>
            <a:ext cx="1948478" cy="510524"/>
          </a:xfrm>
          <a:prstGeom prst="rect">
            <a:avLst/>
          </a:prstGeom>
          <a:noFill/>
        </p:spPr>
        <p:txBody>
          <a:bodyPr wrap="square">
            <a:spAutoFit/>
          </a:bodyPr>
          <a:lstStyle/>
          <a:p>
            <a:pPr rtl="0">
              <a:lnSpc>
                <a:spcPct val="130000"/>
              </a:lnSpc>
            </a:pPr>
            <a:r>
              <a:rPr lang="en-US" sz="1100" b="0" i="0" u="none" baseline="0" dirty="0">
                <a:latin typeface="Times New Roman" pitchFamily="18" charset="0"/>
                <a:cs typeface="Times New Roman" pitchFamily="18" charset="0"/>
                <a:sym typeface="+mn-lt"/>
              </a:rPr>
              <a:t>Conduct market promotion and communication.</a:t>
            </a:r>
            <a:endParaRPr lang="en-US" altLang="zh-CN" sz="1100" dirty="0">
              <a:latin typeface="Times New Roman" pitchFamily="18" charset="0"/>
              <a:cs typeface="Times New Roman" pitchFamily="18" charset="0"/>
              <a:sym typeface="+mn-lt"/>
            </a:endParaRPr>
          </a:p>
        </p:txBody>
      </p:sp>
      <p:sp>
        <p:nvSpPr>
          <p:cNvPr id="101" name="TextBox 44"/>
          <p:cNvSpPr txBox="1"/>
          <p:nvPr/>
        </p:nvSpPr>
        <p:spPr bwMode="auto">
          <a:xfrm>
            <a:off x="8507694" y="1892609"/>
            <a:ext cx="1948478" cy="752514"/>
          </a:xfrm>
          <a:prstGeom prst="rect">
            <a:avLst/>
          </a:prstGeom>
          <a:noFill/>
        </p:spPr>
        <p:txBody>
          <a:bodyPr wrap="square">
            <a:spAutoFit/>
          </a:bodyPr>
          <a:lstStyle/>
          <a:p>
            <a:pPr algn="just" rtl="0">
              <a:lnSpc>
                <a:spcPct val="130000"/>
              </a:lnSpc>
            </a:pPr>
            <a:r>
              <a:rPr lang="en-US" sz="1100" b="0" i="0" u="none" baseline="0" dirty="0">
                <a:latin typeface="Times New Roman" pitchFamily="18" charset="0"/>
                <a:cs typeface="Times New Roman" pitchFamily="18" charset="0"/>
                <a:sym typeface="+mn-lt"/>
              </a:rPr>
              <a:t>Launch online to conduct warrant B/S, warrant swap and quote counter, etc.</a:t>
            </a:r>
            <a:endParaRPr lang="en-US" altLang="zh-CN" sz="1100" dirty="0">
              <a:latin typeface="Times New Roman" pitchFamily="18" charset="0"/>
              <a:cs typeface="Times New Roman" pitchFamily="18" charset="0"/>
              <a:sym typeface="+mn-lt"/>
            </a:endParaRPr>
          </a:p>
        </p:txBody>
      </p:sp>
      <p:grpSp>
        <p:nvGrpSpPr>
          <p:cNvPr id="102" name="组合 101"/>
          <p:cNvGrpSpPr/>
          <p:nvPr/>
        </p:nvGrpSpPr>
        <p:grpSpPr>
          <a:xfrm>
            <a:off x="3069325" y="2089376"/>
            <a:ext cx="1368152" cy="1198191"/>
            <a:chOff x="1149855" y="1508191"/>
            <a:chExt cx="1368152" cy="1198191"/>
          </a:xfrm>
          <a:solidFill>
            <a:srgbClr val="003B8F"/>
          </a:solidFill>
        </p:grpSpPr>
        <p:sp>
          <p:nvSpPr>
            <p:cNvPr id="103" name="椭圆 102"/>
            <p:cNvSpPr/>
            <p:nvPr/>
          </p:nvSpPr>
          <p:spPr>
            <a:xfrm>
              <a:off x="1399386" y="2384477"/>
              <a:ext cx="321905" cy="321905"/>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00" dirty="0">
                <a:latin typeface="Times New Roman" pitchFamily="18" charset="0"/>
                <a:cs typeface="Times New Roman" pitchFamily="18" charset="0"/>
              </a:endParaRPr>
            </a:p>
          </p:txBody>
        </p:sp>
        <p:sp>
          <p:nvSpPr>
            <p:cNvPr id="104" name="矩形标注 47"/>
            <p:cNvSpPr/>
            <p:nvPr/>
          </p:nvSpPr>
          <p:spPr>
            <a:xfrm>
              <a:off x="1149855" y="1520381"/>
              <a:ext cx="1368152" cy="432048"/>
            </a:xfrm>
            <a:prstGeom prst="wedgeRectCallout">
              <a:avLst>
                <a:gd name="adj1" fmla="val -20833"/>
                <a:gd name="adj2" fmla="val 92735"/>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00" dirty="0">
                <a:latin typeface="Times New Roman" pitchFamily="18" charset="0"/>
                <a:cs typeface="Times New Roman" pitchFamily="18" charset="0"/>
              </a:endParaRPr>
            </a:p>
          </p:txBody>
        </p:sp>
        <p:sp>
          <p:nvSpPr>
            <p:cNvPr id="105" name="矩形 104"/>
            <p:cNvSpPr/>
            <p:nvPr/>
          </p:nvSpPr>
          <p:spPr bwMode="auto">
            <a:xfrm>
              <a:off x="1323615" y="1508191"/>
              <a:ext cx="1081169" cy="430887"/>
            </a:xfrm>
            <a:prstGeom prst="rect">
              <a:avLst/>
            </a:prstGeom>
            <a:noFill/>
          </p:spPr>
          <p:txBody>
            <a:bodyPr wrap="square">
              <a:spAutoFit/>
            </a:bodyPr>
            <a:lstStyle/>
            <a:p>
              <a:pPr algn="ctr" rtl="0">
                <a:defRPr/>
              </a:pPr>
              <a:r>
                <a:rPr lang="en-US" sz="1100" b="1" i="0" u="none" baseline="0" dirty="0">
                  <a:solidFill>
                    <a:schemeClr val="bg1"/>
                  </a:solidFill>
                  <a:latin typeface="Times New Roman" pitchFamily="18" charset="0"/>
                  <a:cs typeface="Times New Roman" pitchFamily="18" charset="0"/>
                </a:rPr>
                <a:t>System development</a:t>
              </a:r>
              <a:endParaRPr lang="en-US" altLang="en-US" sz="1100" b="1" dirty="0">
                <a:solidFill>
                  <a:schemeClr val="bg1"/>
                </a:solidFill>
                <a:latin typeface="Times New Roman" pitchFamily="18" charset="0"/>
                <a:cs typeface="Times New Roman" pitchFamily="18" charset="0"/>
              </a:endParaRPr>
            </a:p>
          </p:txBody>
        </p:sp>
      </p:grpSp>
      <p:grpSp>
        <p:nvGrpSpPr>
          <p:cNvPr id="106" name="组合 105"/>
          <p:cNvGrpSpPr/>
          <p:nvPr/>
        </p:nvGrpSpPr>
        <p:grpSpPr>
          <a:xfrm>
            <a:off x="4907294" y="2965662"/>
            <a:ext cx="1368152" cy="1155182"/>
            <a:chOff x="2987824" y="2384477"/>
            <a:chExt cx="1368152" cy="1155182"/>
          </a:xfrm>
          <a:solidFill>
            <a:srgbClr val="003B8F"/>
          </a:solidFill>
        </p:grpSpPr>
        <p:sp>
          <p:nvSpPr>
            <p:cNvPr id="107" name="椭圆 106"/>
            <p:cNvSpPr/>
            <p:nvPr/>
          </p:nvSpPr>
          <p:spPr>
            <a:xfrm>
              <a:off x="3237721" y="2384477"/>
              <a:ext cx="321905" cy="321905"/>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00" dirty="0">
                <a:latin typeface="Times New Roman" pitchFamily="18" charset="0"/>
                <a:cs typeface="Times New Roman" pitchFamily="18" charset="0"/>
              </a:endParaRPr>
            </a:p>
          </p:txBody>
        </p:sp>
        <p:sp>
          <p:nvSpPr>
            <p:cNvPr id="108" name="矩形标注 51"/>
            <p:cNvSpPr/>
            <p:nvPr/>
          </p:nvSpPr>
          <p:spPr>
            <a:xfrm flipV="1">
              <a:off x="2987824" y="3104557"/>
              <a:ext cx="1368152" cy="432048"/>
            </a:xfrm>
            <a:prstGeom prst="wedgeRectCallout">
              <a:avLst>
                <a:gd name="adj1" fmla="val -20833"/>
                <a:gd name="adj2" fmla="val 92735"/>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00" dirty="0">
                <a:latin typeface="Times New Roman" pitchFamily="18" charset="0"/>
                <a:cs typeface="Times New Roman" pitchFamily="18" charset="0"/>
              </a:endParaRPr>
            </a:p>
          </p:txBody>
        </p:sp>
        <p:sp>
          <p:nvSpPr>
            <p:cNvPr id="109" name="矩形 108"/>
            <p:cNvSpPr/>
            <p:nvPr/>
          </p:nvSpPr>
          <p:spPr bwMode="auto">
            <a:xfrm>
              <a:off x="3142717" y="3108772"/>
              <a:ext cx="1066732" cy="430887"/>
            </a:xfrm>
            <a:prstGeom prst="rect">
              <a:avLst/>
            </a:prstGeom>
            <a:noFill/>
          </p:spPr>
          <p:txBody>
            <a:bodyPr wrap="square">
              <a:spAutoFit/>
            </a:bodyPr>
            <a:lstStyle/>
            <a:p>
              <a:pPr algn="ctr" rtl="0">
                <a:defRPr/>
              </a:pPr>
              <a:r>
                <a:rPr lang="en-US" sz="1100" b="1" i="0" u="none" baseline="0" dirty="0">
                  <a:solidFill>
                    <a:schemeClr val="bg1"/>
                  </a:solidFill>
                  <a:latin typeface="Times New Roman" pitchFamily="18" charset="0"/>
                  <a:cs typeface="Times New Roman" pitchFamily="18" charset="0"/>
                </a:rPr>
                <a:t>Market promotion</a:t>
              </a:r>
              <a:endParaRPr lang="en-US" altLang="en-US" sz="1100" b="1" dirty="0">
                <a:solidFill>
                  <a:schemeClr val="bg1"/>
                </a:solidFill>
                <a:latin typeface="Times New Roman" pitchFamily="18" charset="0"/>
                <a:cs typeface="Times New Roman" pitchFamily="18" charset="0"/>
              </a:endParaRPr>
            </a:p>
          </p:txBody>
        </p:sp>
      </p:grpSp>
      <p:grpSp>
        <p:nvGrpSpPr>
          <p:cNvPr id="110" name="组合 109"/>
          <p:cNvGrpSpPr/>
          <p:nvPr/>
        </p:nvGrpSpPr>
        <p:grpSpPr>
          <a:xfrm>
            <a:off x="6696979" y="2073882"/>
            <a:ext cx="1368152" cy="1213685"/>
            <a:chOff x="4777509" y="1492697"/>
            <a:chExt cx="1368152" cy="1213685"/>
          </a:xfrm>
          <a:solidFill>
            <a:srgbClr val="003B8F"/>
          </a:solidFill>
        </p:grpSpPr>
        <p:sp>
          <p:nvSpPr>
            <p:cNvPr id="111" name="椭圆 110"/>
            <p:cNvSpPr/>
            <p:nvPr/>
          </p:nvSpPr>
          <p:spPr>
            <a:xfrm>
              <a:off x="5027406" y="2384477"/>
              <a:ext cx="321905" cy="321905"/>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00" dirty="0">
                <a:latin typeface="Times New Roman" pitchFamily="18" charset="0"/>
                <a:cs typeface="Times New Roman" pitchFamily="18" charset="0"/>
              </a:endParaRPr>
            </a:p>
          </p:txBody>
        </p:sp>
        <p:sp>
          <p:nvSpPr>
            <p:cNvPr id="112" name="矩形标注 55"/>
            <p:cNvSpPr/>
            <p:nvPr/>
          </p:nvSpPr>
          <p:spPr>
            <a:xfrm>
              <a:off x="4777509" y="1520381"/>
              <a:ext cx="1368152" cy="432048"/>
            </a:xfrm>
            <a:prstGeom prst="wedgeRectCallout">
              <a:avLst>
                <a:gd name="adj1" fmla="val -20833"/>
                <a:gd name="adj2" fmla="val 92735"/>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00" dirty="0">
                <a:latin typeface="Times New Roman" pitchFamily="18" charset="0"/>
                <a:cs typeface="Times New Roman" pitchFamily="18" charset="0"/>
              </a:endParaRPr>
            </a:p>
          </p:txBody>
        </p:sp>
        <p:sp>
          <p:nvSpPr>
            <p:cNvPr id="113" name="矩形 112"/>
            <p:cNvSpPr/>
            <p:nvPr/>
          </p:nvSpPr>
          <p:spPr bwMode="auto">
            <a:xfrm>
              <a:off x="4981103" y="1492697"/>
              <a:ext cx="999609" cy="430887"/>
            </a:xfrm>
            <a:prstGeom prst="rect">
              <a:avLst/>
            </a:prstGeom>
            <a:noFill/>
          </p:spPr>
          <p:txBody>
            <a:bodyPr wrap="square">
              <a:spAutoFit/>
            </a:bodyPr>
            <a:lstStyle/>
            <a:p>
              <a:pPr algn="ctr" rtl="0">
                <a:defRPr/>
              </a:pPr>
              <a:r>
                <a:rPr lang="en-US" sz="1100" b="1" i="0" u="none" baseline="0" dirty="0">
                  <a:solidFill>
                    <a:schemeClr val="bg1"/>
                  </a:solidFill>
                  <a:latin typeface="Times New Roman" pitchFamily="18" charset="0"/>
                  <a:cs typeface="Times New Roman" pitchFamily="18" charset="0"/>
                </a:rPr>
                <a:t>Simulated trading</a:t>
              </a:r>
              <a:endParaRPr lang="en-US" altLang="en-US" sz="1100" b="1" dirty="0">
                <a:solidFill>
                  <a:schemeClr val="bg1"/>
                </a:solidFill>
                <a:latin typeface="Times New Roman" pitchFamily="18" charset="0"/>
                <a:cs typeface="Times New Roman" pitchFamily="18" charset="0"/>
              </a:endParaRPr>
            </a:p>
          </p:txBody>
        </p:sp>
      </p:grpSp>
      <p:grpSp>
        <p:nvGrpSpPr>
          <p:cNvPr id="114" name="组合 113"/>
          <p:cNvGrpSpPr/>
          <p:nvPr/>
        </p:nvGrpSpPr>
        <p:grpSpPr>
          <a:xfrm>
            <a:off x="8667381" y="2965662"/>
            <a:ext cx="1368152" cy="1152128"/>
            <a:chOff x="6747911" y="2384477"/>
            <a:chExt cx="1368152" cy="1152128"/>
          </a:xfrm>
          <a:solidFill>
            <a:srgbClr val="003B8F"/>
          </a:solidFill>
        </p:grpSpPr>
        <p:sp>
          <p:nvSpPr>
            <p:cNvPr id="115" name="椭圆 114"/>
            <p:cNvSpPr/>
            <p:nvPr/>
          </p:nvSpPr>
          <p:spPr>
            <a:xfrm>
              <a:off x="6966417" y="2384477"/>
              <a:ext cx="321905" cy="321905"/>
            </a:xfrm>
            <a:prstGeom prst="ellipse">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00" dirty="0">
                <a:latin typeface="Times New Roman" pitchFamily="18" charset="0"/>
                <a:cs typeface="Times New Roman" pitchFamily="18" charset="0"/>
              </a:endParaRPr>
            </a:p>
          </p:txBody>
        </p:sp>
        <p:sp>
          <p:nvSpPr>
            <p:cNvPr id="116" name="矩形标注 59"/>
            <p:cNvSpPr/>
            <p:nvPr/>
          </p:nvSpPr>
          <p:spPr>
            <a:xfrm flipV="1">
              <a:off x="6747911" y="3104557"/>
              <a:ext cx="1368152" cy="432048"/>
            </a:xfrm>
            <a:prstGeom prst="wedgeRectCallout">
              <a:avLst>
                <a:gd name="adj1" fmla="val -20833"/>
                <a:gd name="adj2" fmla="val 92735"/>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tLang="en-US" sz="1100" dirty="0">
                <a:latin typeface="Times New Roman" pitchFamily="18" charset="0"/>
                <a:cs typeface="Times New Roman" pitchFamily="18" charset="0"/>
              </a:endParaRPr>
            </a:p>
          </p:txBody>
        </p:sp>
        <p:sp>
          <p:nvSpPr>
            <p:cNvPr id="117" name="矩形 116"/>
            <p:cNvSpPr/>
            <p:nvPr/>
          </p:nvSpPr>
          <p:spPr bwMode="auto">
            <a:xfrm>
              <a:off x="6932306" y="3193836"/>
              <a:ext cx="1047725" cy="261610"/>
            </a:xfrm>
            <a:prstGeom prst="rect">
              <a:avLst/>
            </a:prstGeom>
            <a:noFill/>
          </p:spPr>
          <p:txBody>
            <a:bodyPr wrap="square">
              <a:spAutoFit/>
            </a:bodyPr>
            <a:lstStyle/>
            <a:p>
              <a:pPr algn="l" rtl="0">
                <a:defRPr/>
              </a:pPr>
              <a:r>
                <a:rPr lang="en-US" sz="1100" b="0" i="0" u="none" baseline="0" dirty="0">
                  <a:solidFill>
                    <a:schemeClr val="bg1"/>
                  </a:solidFill>
                  <a:latin typeface="Times New Roman" pitchFamily="18" charset="0"/>
                  <a:ea typeface="微软雅黑" panose="020B0503020204020204" pitchFamily="34" charset="-122"/>
                  <a:cs typeface="Times New Roman" pitchFamily="18" charset="0"/>
                </a:rPr>
                <a:t>Launch online</a:t>
              </a:r>
              <a:endParaRPr lang="en-US" altLang="en-US" sz="1100" b="1" dirty="0">
                <a:solidFill>
                  <a:schemeClr val="bg1"/>
                </a:solidFill>
                <a:latin typeface="Times New Roman" pitchFamily="18" charset="0"/>
                <a:cs typeface="Times New Roman" pitchFamily="18" charset="0"/>
              </a:endParaRPr>
            </a:p>
          </p:txBody>
        </p:sp>
      </p:grpSp>
      <p:sp>
        <p:nvSpPr>
          <p:cNvPr id="33" name="TextBox 42"/>
          <p:cNvSpPr txBox="1"/>
          <p:nvPr/>
        </p:nvSpPr>
        <p:spPr bwMode="auto">
          <a:xfrm>
            <a:off x="6302271" y="3287567"/>
            <a:ext cx="1948478" cy="510524"/>
          </a:xfrm>
          <a:prstGeom prst="rect">
            <a:avLst/>
          </a:prstGeom>
          <a:noFill/>
        </p:spPr>
        <p:txBody>
          <a:bodyPr wrap="square">
            <a:spAutoFit/>
          </a:bodyPr>
          <a:lstStyle/>
          <a:p>
            <a:pPr lvl="0" rtl="0">
              <a:lnSpc>
                <a:spcPct val="130000"/>
              </a:lnSpc>
            </a:pPr>
            <a:r>
              <a:rPr lang="en-US" sz="1100" b="0" i="0" u="none" baseline="0" dirty="0">
                <a:solidFill>
                  <a:prstClr val="black"/>
                </a:solidFill>
                <a:latin typeface="Times New Roman" pitchFamily="18" charset="0"/>
                <a:cs typeface="Times New Roman" pitchFamily="18" charset="0"/>
                <a:sym typeface="+mn-lt"/>
              </a:rPr>
              <a:t>Market participants are invited in testing.</a:t>
            </a:r>
            <a:endParaRPr lang="en-US" altLang="zh-CN" sz="1100" dirty="0">
              <a:solidFill>
                <a:prstClr val="black"/>
              </a:solidFill>
              <a:latin typeface="Times New Roman" pitchFamily="18" charset="0"/>
              <a:cs typeface="Times New Roman" pitchFamily="18" charset="0"/>
              <a:sym typeface="+mn-lt"/>
            </a:endParaRPr>
          </a:p>
        </p:txBody>
      </p:sp>
      <p:sp>
        <p:nvSpPr>
          <p:cNvPr id="34" name="TextBox 33"/>
          <p:cNvSpPr txBox="1"/>
          <p:nvPr/>
        </p:nvSpPr>
        <p:spPr>
          <a:xfrm>
            <a:off x="1851837" y="426737"/>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Implementation Plan</a:t>
            </a:r>
            <a:endParaRPr lang="en-US" altLang="en-US" sz="3200" dirty="0">
              <a:latin typeface="Times New Roman" pitchFamily="18" charset="0"/>
              <a:cs typeface="Times New Roman" pitchFamily="18" charset="0"/>
            </a:endParaRPr>
          </a:p>
        </p:txBody>
      </p:sp>
    </p:spTree>
    <p:extLst>
      <p:ext uri="{BB962C8B-B14F-4D97-AF65-F5344CB8AC3E}">
        <p14:creationId xmlns="" xmlns:p14="http://schemas.microsoft.com/office/powerpoint/2010/main" val="256808537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697441" y="2155082"/>
            <a:ext cx="6068859" cy="1280984"/>
          </a:xfrm>
          <a:prstGeom prst="rect">
            <a:avLst/>
          </a:prstGeom>
        </p:spPr>
        <p:txBody>
          <a:bodyPr wrap="square" lIns="91432" tIns="45716" rIns="91432" bIns="45716">
            <a:spAutoFit/>
          </a:bodyPr>
          <a:lstStyle/>
          <a:p>
            <a:pPr algn="l" rtl="0">
              <a:lnSpc>
                <a:spcPct val="130000"/>
              </a:lnSpc>
            </a:pPr>
            <a:r>
              <a:rPr lang="en-US" sz="6600" b="1" i="0" u="none" baseline="0" dirty="0">
                <a:solidFill>
                  <a:srgbClr val="0062AC"/>
                </a:solidFill>
                <a:latin typeface="Times New Roman" pitchFamily="18" charset="0"/>
                <a:cs typeface="Times New Roman" pitchFamily="18" charset="0"/>
                <a:sym typeface="+mn-lt"/>
              </a:rPr>
              <a:t>Thank you!</a:t>
            </a:r>
          </a:p>
        </p:txBody>
      </p:sp>
      <p:sp>
        <p:nvSpPr>
          <p:cNvPr id="5" name="矩形 4"/>
          <p:cNvSpPr/>
          <p:nvPr/>
        </p:nvSpPr>
        <p:spPr>
          <a:xfrm>
            <a:off x="1" y="1"/>
            <a:ext cx="12192000" cy="1124744"/>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rtl="0">
              <a:lnSpc>
                <a:spcPct val="130000"/>
              </a:lnSpc>
            </a:pPr>
            <a:endParaRPr lang="en-US" altLang="en-US" dirty="0">
              <a:latin typeface="Times New Roman" pitchFamily="18" charset="0"/>
              <a:cs typeface="Times New Roman" pitchFamily="18" charset="0"/>
              <a:sym typeface="+mn-lt"/>
            </a:endParaRPr>
          </a:p>
        </p:txBody>
      </p:sp>
      <p:sp>
        <p:nvSpPr>
          <p:cNvPr id="16" name="矩形 15"/>
          <p:cNvSpPr/>
          <p:nvPr/>
        </p:nvSpPr>
        <p:spPr>
          <a:xfrm>
            <a:off x="1" y="5733256"/>
            <a:ext cx="12192000" cy="1124744"/>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rtl="0">
              <a:lnSpc>
                <a:spcPct val="130000"/>
              </a:lnSpc>
            </a:pPr>
            <a:endParaRPr lang="en-US" altLang="en-US" dirty="0">
              <a:latin typeface="Times New Roman" pitchFamily="18" charset="0"/>
              <a:cs typeface="Times New Roman" pitchFamily="18" charset="0"/>
              <a:sym typeface="+mn-lt"/>
            </a:endParaRPr>
          </a:p>
        </p:txBody>
      </p:sp>
    </p:spTree>
    <p:extLst>
      <p:ext uri="{BB962C8B-B14F-4D97-AF65-F5344CB8AC3E}">
        <p14:creationId xmlns="" xmlns:p14="http://schemas.microsoft.com/office/powerpoint/2010/main" val="77973454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nvPr>
        </p:nvGraphicFramePr>
        <p:xfrm>
          <a:off x="0" y="1166746"/>
          <a:ext cx="1691680" cy="1635968"/>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1" i="0" u="none" kern="1200" baseline="0" dirty="0">
                          <a:solidFill>
                            <a:schemeClr val="bg1"/>
                          </a:solidFill>
                          <a:latin typeface="Times New Roman" pitchFamily="18" charset="0"/>
                          <a:ea typeface="+mn-ea"/>
                          <a:cs typeface="Times New Roman" pitchFamily="18" charset="0"/>
                          <a:sym typeface="+mn-lt"/>
                        </a:rPr>
                        <a:t>Project background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Platform significance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3" name="等腰三角形 2"/>
          <p:cNvSpPr/>
          <p:nvPr/>
        </p:nvSpPr>
        <p:spPr>
          <a:xfrm rot="16200000">
            <a:off x="1560133" y="1503229"/>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grpSp>
        <p:nvGrpSpPr>
          <p:cNvPr id="19" name="组合 12"/>
          <p:cNvGrpSpPr>
            <a:grpSpLocks/>
          </p:cNvGrpSpPr>
          <p:nvPr/>
        </p:nvGrpSpPr>
        <p:grpSpPr bwMode="auto">
          <a:xfrm>
            <a:off x="2099398" y="1647245"/>
            <a:ext cx="6633235" cy="4547864"/>
            <a:chOff x="800927" y="1242158"/>
            <a:chExt cx="4513061" cy="4058711"/>
          </a:xfrm>
        </p:grpSpPr>
        <p:grpSp>
          <p:nvGrpSpPr>
            <p:cNvPr id="20" name="组合 13"/>
            <p:cNvGrpSpPr>
              <a:grpSpLocks/>
            </p:cNvGrpSpPr>
            <p:nvPr/>
          </p:nvGrpSpPr>
          <p:grpSpPr bwMode="auto">
            <a:xfrm>
              <a:off x="1295533" y="1242158"/>
              <a:ext cx="3517219" cy="2861655"/>
              <a:chOff x="681966" y="1146047"/>
              <a:chExt cx="3656766" cy="3207297"/>
            </a:xfrm>
          </p:grpSpPr>
          <p:sp>
            <p:nvSpPr>
              <p:cNvPr id="25" name="Freeform 14"/>
              <p:cNvSpPr>
                <a:spLocks/>
              </p:cNvSpPr>
              <p:nvPr/>
            </p:nvSpPr>
            <p:spPr bwMode="gray">
              <a:xfrm>
                <a:off x="828150" y="3429691"/>
                <a:ext cx="3293427" cy="884912"/>
              </a:xfrm>
              <a:custGeom>
                <a:avLst/>
                <a:gdLst>
                  <a:gd name="T0" fmla="*/ 0 w 2561"/>
                  <a:gd name="T1" fmla="*/ 2147483647 h 621"/>
                  <a:gd name="T2" fmla="*/ 2147483647 w 2561"/>
                  <a:gd name="T3" fmla="*/ 2147483647 h 621"/>
                  <a:gd name="T4" fmla="*/ 2147483647 w 2561"/>
                  <a:gd name="T5" fmla="*/ 0 h 621"/>
                  <a:gd name="T6" fmla="*/ 2147483647 w 2561"/>
                  <a:gd name="T7" fmla="*/ 0 h 621"/>
                  <a:gd name="T8" fmla="*/ 0 w 2561"/>
                  <a:gd name="T9" fmla="*/ 2147483647 h 621"/>
                  <a:gd name="T10" fmla="*/ 0 60000 65536"/>
                  <a:gd name="T11" fmla="*/ 0 60000 65536"/>
                  <a:gd name="T12" fmla="*/ 0 60000 65536"/>
                  <a:gd name="T13" fmla="*/ 0 60000 65536"/>
                  <a:gd name="T14" fmla="*/ 0 60000 65536"/>
                  <a:gd name="T15" fmla="*/ 0 w 2561"/>
                  <a:gd name="T16" fmla="*/ 0 h 621"/>
                  <a:gd name="T17" fmla="*/ 2561 w 2561"/>
                  <a:gd name="T18" fmla="*/ 621 h 621"/>
                </a:gdLst>
                <a:ahLst/>
                <a:cxnLst>
                  <a:cxn ang="T10">
                    <a:pos x="T0" y="T1"/>
                  </a:cxn>
                  <a:cxn ang="T11">
                    <a:pos x="T2" y="T3"/>
                  </a:cxn>
                  <a:cxn ang="T12">
                    <a:pos x="T4" y="T5"/>
                  </a:cxn>
                  <a:cxn ang="T13">
                    <a:pos x="T6" y="T7"/>
                  </a:cxn>
                  <a:cxn ang="T14">
                    <a:pos x="T8" y="T9"/>
                  </a:cxn>
                </a:cxnLst>
                <a:rect l="T15" t="T16" r="T17" b="T18"/>
                <a:pathLst>
                  <a:path w="2561" h="621">
                    <a:moveTo>
                      <a:pt x="0" y="620"/>
                    </a:moveTo>
                    <a:lnTo>
                      <a:pt x="2560" y="620"/>
                    </a:lnTo>
                    <a:lnTo>
                      <a:pt x="2172" y="0"/>
                    </a:lnTo>
                    <a:lnTo>
                      <a:pt x="382" y="0"/>
                    </a:lnTo>
                    <a:lnTo>
                      <a:pt x="0" y="620"/>
                    </a:lnTo>
                  </a:path>
                </a:pathLst>
              </a:custGeom>
              <a:solidFill>
                <a:srgbClr val="0D5FA8"/>
              </a:solidFill>
              <a:ln w="12700" cap="rnd">
                <a:solidFill>
                  <a:schemeClr val="bg1"/>
                </a:solidFill>
                <a:round/>
                <a:headEnd/>
                <a:tailEnd/>
              </a:ln>
            </p:spPr>
            <p:txBody>
              <a:bodyPr/>
              <a:lstStyle/>
              <a:p>
                <a:pPr algn="l" rtl="0">
                  <a:lnSpc>
                    <a:spcPct val="130000"/>
                  </a:lnSpc>
                  <a:defRPr/>
                </a:pPr>
                <a:endParaRPr lang="en-US" altLang="en-US" b="1" dirty="0">
                  <a:latin typeface="Times New Roman" pitchFamily="18" charset="0"/>
                  <a:cs typeface="Times New Roman" pitchFamily="18" charset="0"/>
                  <a:sym typeface="+mn-lt"/>
                </a:endParaRPr>
              </a:p>
            </p:txBody>
          </p:sp>
          <p:sp>
            <p:nvSpPr>
              <p:cNvPr id="26" name="Freeform 17"/>
              <p:cNvSpPr>
                <a:spLocks/>
              </p:cNvSpPr>
              <p:nvPr/>
            </p:nvSpPr>
            <p:spPr bwMode="gray">
              <a:xfrm>
                <a:off x="1400606" y="2389817"/>
                <a:ext cx="2145630" cy="895108"/>
              </a:xfrm>
              <a:custGeom>
                <a:avLst/>
                <a:gdLst>
                  <a:gd name="T0" fmla="*/ 0 w 1669"/>
                  <a:gd name="T1" fmla="*/ 2147483647 h 629"/>
                  <a:gd name="T2" fmla="*/ 2147483647 w 1669"/>
                  <a:gd name="T3" fmla="*/ 2147483647 h 629"/>
                  <a:gd name="T4" fmla="*/ 2147483647 w 1669"/>
                  <a:gd name="T5" fmla="*/ 0 h 629"/>
                  <a:gd name="T6" fmla="*/ 2147483647 w 1669"/>
                  <a:gd name="T7" fmla="*/ 0 h 629"/>
                  <a:gd name="T8" fmla="*/ 0 w 1669"/>
                  <a:gd name="T9" fmla="*/ 2147483647 h 629"/>
                  <a:gd name="T10" fmla="*/ 0 60000 65536"/>
                  <a:gd name="T11" fmla="*/ 0 60000 65536"/>
                  <a:gd name="T12" fmla="*/ 0 60000 65536"/>
                  <a:gd name="T13" fmla="*/ 0 60000 65536"/>
                  <a:gd name="T14" fmla="*/ 0 60000 65536"/>
                  <a:gd name="T15" fmla="*/ 0 w 1669"/>
                  <a:gd name="T16" fmla="*/ 0 h 629"/>
                  <a:gd name="T17" fmla="*/ 1669 w 1669"/>
                  <a:gd name="T18" fmla="*/ 629 h 629"/>
                </a:gdLst>
                <a:ahLst/>
                <a:cxnLst>
                  <a:cxn ang="T10">
                    <a:pos x="T0" y="T1"/>
                  </a:cxn>
                  <a:cxn ang="T11">
                    <a:pos x="T2" y="T3"/>
                  </a:cxn>
                  <a:cxn ang="T12">
                    <a:pos x="T4" y="T5"/>
                  </a:cxn>
                  <a:cxn ang="T13">
                    <a:pos x="T6" y="T7"/>
                  </a:cxn>
                  <a:cxn ang="T14">
                    <a:pos x="T8" y="T9"/>
                  </a:cxn>
                </a:cxnLst>
                <a:rect l="T15" t="T16" r="T17" b="T18"/>
                <a:pathLst>
                  <a:path w="1669" h="629">
                    <a:moveTo>
                      <a:pt x="0" y="628"/>
                    </a:moveTo>
                    <a:lnTo>
                      <a:pt x="1668" y="628"/>
                    </a:lnTo>
                    <a:lnTo>
                      <a:pt x="1281" y="0"/>
                    </a:lnTo>
                    <a:lnTo>
                      <a:pt x="388" y="0"/>
                    </a:lnTo>
                    <a:lnTo>
                      <a:pt x="0" y="628"/>
                    </a:lnTo>
                  </a:path>
                </a:pathLst>
              </a:custGeom>
              <a:solidFill>
                <a:srgbClr val="408EBF"/>
              </a:solidFill>
              <a:ln w="12700" cap="rnd">
                <a:solidFill>
                  <a:schemeClr val="bg1"/>
                </a:solidFill>
                <a:round/>
                <a:headEnd/>
                <a:tailEnd/>
              </a:ln>
            </p:spPr>
            <p:txBody>
              <a:bodyPr/>
              <a:lstStyle/>
              <a:p>
                <a:pPr algn="l" rtl="0">
                  <a:lnSpc>
                    <a:spcPct val="130000"/>
                  </a:lnSpc>
                  <a:defRPr/>
                </a:pPr>
                <a:endParaRPr lang="en-US" altLang="en-US" b="1" dirty="0">
                  <a:latin typeface="Times New Roman" pitchFamily="18" charset="0"/>
                  <a:cs typeface="Times New Roman" pitchFamily="18" charset="0"/>
                  <a:sym typeface="+mn-lt"/>
                </a:endParaRPr>
              </a:p>
            </p:txBody>
          </p:sp>
          <p:sp>
            <p:nvSpPr>
              <p:cNvPr id="27" name="Freeform 19"/>
              <p:cNvSpPr>
                <a:spLocks/>
              </p:cNvSpPr>
              <p:nvPr/>
            </p:nvSpPr>
            <p:spPr bwMode="gray">
              <a:xfrm>
                <a:off x="1970179" y="1364217"/>
                <a:ext cx="996391" cy="888990"/>
              </a:xfrm>
              <a:custGeom>
                <a:avLst/>
                <a:gdLst>
                  <a:gd name="T0" fmla="*/ 0 w 773"/>
                  <a:gd name="T1" fmla="*/ 4 h 625"/>
                  <a:gd name="T2" fmla="*/ 2 w 773"/>
                  <a:gd name="T3" fmla="*/ 4 h 625"/>
                  <a:gd name="T4" fmla="*/ 2 w 773"/>
                  <a:gd name="T5" fmla="*/ 0 h 625"/>
                  <a:gd name="T6" fmla="*/ 0 w 773"/>
                  <a:gd name="T7" fmla="*/ 4 h 625"/>
                  <a:gd name="T8" fmla="*/ 0 60000 65536"/>
                  <a:gd name="T9" fmla="*/ 0 60000 65536"/>
                  <a:gd name="T10" fmla="*/ 0 60000 65536"/>
                  <a:gd name="T11" fmla="*/ 0 60000 65536"/>
                  <a:gd name="T12" fmla="*/ 0 w 773"/>
                  <a:gd name="T13" fmla="*/ 0 h 625"/>
                  <a:gd name="T14" fmla="*/ 773 w 773"/>
                  <a:gd name="T15" fmla="*/ 625 h 625"/>
                </a:gdLst>
                <a:ahLst/>
                <a:cxnLst>
                  <a:cxn ang="T8">
                    <a:pos x="T0" y="T1"/>
                  </a:cxn>
                  <a:cxn ang="T9">
                    <a:pos x="T2" y="T3"/>
                  </a:cxn>
                  <a:cxn ang="T10">
                    <a:pos x="T4" y="T5"/>
                  </a:cxn>
                  <a:cxn ang="T11">
                    <a:pos x="T6" y="T7"/>
                  </a:cxn>
                </a:cxnLst>
                <a:rect l="T12" t="T13" r="T14" b="T15"/>
                <a:pathLst>
                  <a:path w="773" h="625">
                    <a:moveTo>
                      <a:pt x="0" y="624"/>
                    </a:moveTo>
                    <a:lnTo>
                      <a:pt x="772" y="624"/>
                    </a:lnTo>
                    <a:lnTo>
                      <a:pt x="387" y="0"/>
                    </a:lnTo>
                    <a:lnTo>
                      <a:pt x="0" y="624"/>
                    </a:lnTo>
                  </a:path>
                </a:pathLst>
              </a:custGeom>
              <a:solidFill>
                <a:srgbClr val="78BED8"/>
              </a:solidFill>
              <a:ln w="12700" cap="rnd">
                <a:solidFill>
                  <a:schemeClr val="bg1"/>
                </a:solidFill>
                <a:round/>
                <a:headEnd/>
                <a:tailEnd/>
              </a:ln>
            </p:spPr>
            <p:txBody>
              <a:bodyPr/>
              <a:lstStyle/>
              <a:p>
                <a:pPr algn="l" rtl="0">
                  <a:lnSpc>
                    <a:spcPct val="130000"/>
                  </a:lnSpc>
                  <a:defRPr/>
                </a:pPr>
                <a:endParaRPr lang="en-US" altLang="en-US" b="1" dirty="0">
                  <a:latin typeface="Times New Roman" pitchFamily="18" charset="0"/>
                  <a:cs typeface="Times New Roman" pitchFamily="18" charset="0"/>
                  <a:sym typeface="+mn-lt"/>
                </a:endParaRPr>
              </a:p>
            </p:txBody>
          </p:sp>
          <p:sp>
            <p:nvSpPr>
              <p:cNvPr id="28" name="Text Box 20"/>
              <p:cNvSpPr txBox="1">
                <a:spLocks noChangeArrowheads="1"/>
              </p:cNvSpPr>
              <p:nvPr/>
            </p:nvSpPr>
            <p:spPr bwMode="gray">
              <a:xfrm>
                <a:off x="1633781" y="2499343"/>
                <a:ext cx="1728905" cy="732681"/>
              </a:xfrm>
              <a:prstGeom prst="rect">
                <a:avLst/>
              </a:prstGeom>
              <a:noFill/>
              <a:ln w="9525" algn="ctr">
                <a:noFill/>
                <a:miter lim="800000"/>
                <a:headEnd/>
                <a:tailEnd/>
              </a:ln>
            </p:spPr>
            <p:txBody>
              <a:bodyPr>
                <a:spAutoFit/>
              </a:bodyPr>
              <a:lstStyle/>
              <a:p>
                <a:pPr algn="ctr" rtl="0">
                  <a:lnSpc>
                    <a:spcPct val="130000"/>
                  </a:lnSpc>
                  <a:defRPr/>
                </a:pPr>
                <a:r>
                  <a:rPr lang="en-US" sz="1600" b="1" i="0" u="none" baseline="0" dirty="0">
                    <a:solidFill>
                      <a:schemeClr val="bg1"/>
                    </a:solidFill>
                    <a:latin typeface="Times New Roman" pitchFamily="18" charset="0"/>
                    <a:cs typeface="Times New Roman" pitchFamily="18" charset="0"/>
                    <a:sym typeface="+mn-lt"/>
                  </a:rPr>
                  <a:t>Forward/swap</a:t>
                </a:r>
                <a:endParaRPr lang="en-US" altLang="zh-CN" sz="1600" b="1" dirty="0">
                  <a:solidFill>
                    <a:schemeClr val="bg1"/>
                  </a:solidFill>
                  <a:latin typeface="Times New Roman" pitchFamily="18" charset="0"/>
                  <a:cs typeface="Times New Roman" pitchFamily="18" charset="0"/>
                  <a:sym typeface="+mn-lt"/>
                </a:endParaRPr>
              </a:p>
              <a:p>
                <a:pPr algn="ctr" rtl="0">
                  <a:lnSpc>
                    <a:spcPct val="130000"/>
                  </a:lnSpc>
                  <a:defRPr/>
                </a:pPr>
                <a:r>
                  <a:rPr lang="en-US" sz="1600" b="1" i="0" u="none" baseline="0" dirty="0">
                    <a:solidFill>
                      <a:schemeClr val="bg1"/>
                    </a:solidFill>
                    <a:latin typeface="Times New Roman" pitchFamily="18" charset="0"/>
                    <a:cs typeface="Times New Roman" pitchFamily="18" charset="0"/>
                    <a:sym typeface="+mn-lt"/>
                  </a:rPr>
                  <a:t>OTC</a:t>
                </a:r>
                <a:endParaRPr lang="en-US" altLang="en-US" sz="1600" b="1" dirty="0">
                  <a:solidFill>
                    <a:schemeClr val="bg1"/>
                  </a:solidFill>
                  <a:latin typeface="Times New Roman" pitchFamily="18" charset="0"/>
                  <a:cs typeface="Times New Roman" pitchFamily="18" charset="0"/>
                  <a:sym typeface="+mn-lt"/>
                </a:endParaRPr>
              </a:p>
            </p:txBody>
          </p:sp>
          <p:sp>
            <p:nvSpPr>
              <p:cNvPr id="29" name="Text Box 21"/>
              <p:cNvSpPr txBox="1">
                <a:spLocks noChangeArrowheads="1"/>
              </p:cNvSpPr>
              <p:nvPr/>
            </p:nvSpPr>
            <p:spPr bwMode="gray">
              <a:xfrm>
                <a:off x="2096030" y="3712313"/>
                <a:ext cx="878643" cy="412518"/>
              </a:xfrm>
              <a:prstGeom prst="rect">
                <a:avLst/>
              </a:prstGeom>
              <a:noFill/>
              <a:ln w="9525" algn="ctr">
                <a:noFill/>
                <a:miter lim="800000"/>
                <a:headEnd/>
                <a:tailEnd/>
              </a:ln>
            </p:spPr>
            <p:txBody>
              <a:bodyPr wrap="none">
                <a:spAutoFit/>
              </a:bodyPr>
              <a:lstStyle/>
              <a:p>
                <a:pPr algn="ctr" rtl="0">
                  <a:lnSpc>
                    <a:spcPct val="130000"/>
                  </a:lnSpc>
                  <a:defRPr/>
                </a:pPr>
                <a:r>
                  <a:rPr lang="en-US" sz="1600" b="1" i="0" u="none" baseline="0" dirty="0">
                    <a:solidFill>
                      <a:schemeClr val="bg1"/>
                    </a:solidFill>
                    <a:latin typeface="Times New Roman" pitchFamily="18" charset="0"/>
                    <a:cs typeface="Times New Roman" pitchFamily="18" charset="0"/>
                    <a:sym typeface="+mn-lt"/>
                  </a:rPr>
                  <a:t>Non-futures</a:t>
                </a:r>
              </a:p>
            </p:txBody>
          </p:sp>
          <p:sp>
            <p:nvSpPr>
              <p:cNvPr id="30" name="Text Box 27"/>
              <p:cNvSpPr txBox="1">
                <a:spLocks noChangeArrowheads="1"/>
              </p:cNvSpPr>
              <p:nvPr/>
            </p:nvSpPr>
            <p:spPr bwMode="auto">
              <a:xfrm rot="2283125">
                <a:off x="681966" y="1146047"/>
                <a:ext cx="357045" cy="3207297"/>
              </a:xfrm>
              <a:prstGeom prst="rect">
                <a:avLst/>
              </a:prstGeom>
              <a:solidFill>
                <a:srgbClr val="F2D39A"/>
              </a:solidFill>
              <a:ln>
                <a:headEnd/>
                <a:tailEnd/>
              </a:ln>
            </p:spPr>
            <p:style>
              <a:lnRef idx="3">
                <a:schemeClr val="lt1"/>
              </a:lnRef>
              <a:fillRef idx="1">
                <a:schemeClr val="accent6"/>
              </a:fillRef>
              <a:effectRef idx="1">
                <a:schemeClr val="accent6"/>
              </a:effectRef>
              <a:fontRef idx="minor">
                <a:schemeClr val="lt1"/>
              </a:fontRef>
            </p:style>
            <p:txBody>
              <a:bodyPr vert="eaVert" anchor="ctr" anchorCtr="1">
                <a:spAutoFit/>
              </a:bodyPr>
              <a:lstStyle>
                <a:lvl1pPr eaLnBrk="0" hangingPunct="0">
                  <a:defRPr b="1">
                    <a:solidFill>
                      <a:schemeClr val="tx2"/>
                    </a:solidFill>
                    <a:latin typeface="Verdana" pitchFamily="34" charset="0"/>
                    <a:ea typeface="宋体" pitchFamily="2" charset="-122"/>
                  </a:defRPr>
                </a:lvl1pPr>
                <a:lvl2pPr marL="742950" indent="-285750" eaLnBrk="0" hangingPunct="0">
                  <a:defRPr b="1">
                    <a:solidFill>
                      <a:schemeClr val="tx2"/>
                    </a:solidFill>
                    <a:latin typeface="Verdana" pitchFamily="34" charset="0"/>
                    <a:ea typeface="宋体" pitchFamily="2" charset="-122"/>
                  </a:defRPr>
                </a:lvl2pPr>
                <a:lvl3pPr marL="1143000" indent="-228600" eaLnBrk="0" hangingPunct="0">
                  <a:defRPr b="1">
                    <a:solidFill>
                      <a:schemeClr val="tx2"/>
                    </a:solidFill>
                    <a:latin typeface="Verdana" pitchFamily="34" charset="0"/>
                    <a:ea typeface="宋体" pitchFamily="2" charset="-122"/>
                  </a:defRPr>
                </a:lvl3pPr>
                <a:lvl4pPr marL="1600200" indent="-228600" eaLnBrk="0" hangingPunct="0">
                  <a:defRPr b="1">
                    <a:solidFill>
                      <a:schemeClr val="tx2"/>
                    </a:solidFill>
                    <a:latin typeface="Verdana" pitchFamily="34" charset="0"/>
                    <a:ea typeface="宋体" pitchFamily="2" charset="-122"/>
                  </a:defRPr>
                </a:lvl4pPr>
                <a:lvl5pPr marL="2057400" indent="-228600" eaLnBrk="0" hangingPunct="0">
                  <a:defRPr b="1">
                    <a:solidFill>
                      <a:schemeClr val="tx2"/>
                    </a:solidFill>
                    <a:latin typeface="Verdana" pitchFamily="34" charset="0"/>
                    <a:ea typeface="宋体" pitchFamily="2" charset="-122"/>
                  </a:defRPr>
                </a:lvl5pPr>
                <a:lvl6pPr marL="2514600" indent="-228600" eaLnBrk="0" fontAlgn="base" hangingPunct="0">
                  <a:spcBef>
                    <a:spcPct val="0"/>
                  </a:spcBef>
                  <a:spcAft>
                    <a:spcPct val="0"/>
                  </a:spcAft>
                  <a:defRPr b="1">
                    <a:solidFill>
                      <a:schemeClr val="tx2"/>
                    </a:solidFill>
                    <a:latin typeface="Verdana" pitchFamily="34" charset="0"/>
                    <a:ea typeface="宋体" pitchFamily="2" charset="-122"/>
                  </a:defRPr>
                </a:lvl6pPr>
                <a:lvl7pPr marL="2971800" indent="-228600" eaLnBrk="0" fontAlgn="base" hangingPunct="0">
                  <a:spcBef>
                    <a:spcPct val="0"/>
                  </a:spcBef>
                  <a:spcAft>
                    <a:spcPct val="0"/>
                  </a:spcAft>
                  <a:defRPr b="1">
                    <a:solidFill>
                      <a:schemeClr val="tx2"/>
                    </a:solidFill>
                    <a:latin typeface="Verdana" pitchFamily="34" charset="0"/>
                    <a:ea typeface="宋体" pitchFamily="2" charset="-122"/>
                  </a:defRPr>
                </a:lvl7pPr>
                <a:lvl8pPr marL="3429000" indent="-228600" eaLnBrk="0" fontAlgn="base" hangingPunct="0">
                  <a:spcBef>
                    <a:spcPct val="0"/>
                  </a:spcBef>
                  <a:spcAft>
                    <a:spcPct val="0"/>
                  </a:spcAft>
                  <a:defRPr b="1">
                    <a:solidFill>
                      <a:schemeClr val="tx2"/>
                    </a:solidFill>
                    <a:latin typeface="Verdana" pitchFamily="34" charset="0"/>
                    <a:ea typeface="宋体" pitchFamily="2" charset="-122"/>
                  </a:defRPr>
                </a:lvl8pPr>
                <a:lvl9pPr marL="3886200" indent="-228600" eaLnBrk="0" fontAlgn="base" hangingPunct="0">
                  <a:spcBef>
                    <a:spcPct val="0"/>
                  </a:spcBef>
                  <a:spcAft>
                    <a:spcPct val="0"/>
                  </a:spcAft>
                  <a:defRPr b="1">
                    <a:solidFill>
                      <a:schemeClr val="tx2"/>
                    </a:solidFill>
                    <a:latin typeface="Verdana" pitchFamily="34" charset="0"/>
                    <a:ea typeface="宋体" pitchFamily="2" charset="-122"/>
                  </a:defRPr>
                </a:lvl9pPr>
              </a:lstStyle>
              <a:p>
                <a:pPr algn="ctr" rtl="0" eaLnBrk="1" hangingPunct="1">
                  <a:lnSpc>
                    <a:spcPct val="130000"/>
                  </a:lnSpc>
                  <a:defRPr/>
                </a:pPr>
                <a:r>
                  <a:rPr lang="en-US" sz="1600" b="1" i="0" u="none" baseline="0" dirty="0" smtClean="0">
                    <a:solidFill>
                      <a:schemeClr val="tx1"/>
                    </a:solidFill>
                    <a:latin typeface="Times New Roman" pitchFamily="18" charset="0"/>
                    <a:ea typeface="+mn-ea"/>
                    <a:cs typeface="Times New Roman" pitchFamily="18" charset="0"/>
                    <a:sym typeface="+mn-lt"/>
                  </a:rPr>
                  <a:t>E-commerce</a:t>
                </a:r>
                <a:endParaRPr lang="en-US" sz="1600" b="1" i="0" u="none" baseline="0" dirty="0">
                  <a:solidFill>
                    <a:schemeClr val="tx1"/>
                  </a:solidFill>
                  <a:latin typeface="Times New Roman" pitchFamily="18" charset="0"/>
                  <a:ea typeface="+mn-ea"/>
                  <a:cs typeface="Times New Roman" pitchFamily="18" charset="0"/>
                  <a:sym typeface="+mn-lt"/>
                </a:endParaRPr>
              </a:p>
            </p:txBody>
          </p:sp>
          <p:sp>
            <p:nvSpPr>
              <p:cNvPr id="31" name="Text Box 28"/>
              <p:cNvSpPr txBox="1">
                <a:spLocks noChangeArrowheads="1"/>
              </p:cNvSpPr>
              <p:nvPr/>
            </p:nvSpPr>
            <p:spPr bwMode="auto">
              <a:xfrm rot="19235223">
                <a:off x="3981687" y="1146047"/>
                <a:ext cx="357045" cy="3207297"/>
              </a:xfrm>
              <a:prstGeom prst="rect">
                <a:avLst/>
              </a:prstGeom>
              <a:solidFill>
                <a:srgbClr val="F2D39A"/>
              </a:solidFill>
              <a:ln>
                <a:headEnd/>
                <a:tailEnd/>
              </a:ln>
            </p:spPr>
            <p:style>
              <a:lnRef idx="3">
                <a:schemeClr val="lt1"/>
              </a:lnRef>
              <a:fillRef idx="1">
                <a:schemeClr val="accent6"/>
              </a:fillRef>
              <a:effectRef idx="1">
                <a:schemeClr val="accent6"/>
              </a:effectRef>
              <a:fontRef idx="minor">
                <a:schemeClr val="lt1"/>
              </a:fontRef>
            </p:style>
            <p:txBody>
              <a:bodyPr vert="eaVert" anchor="ctr" anchorCtr="1">
                <a:spAutoFit/>
              </a:bodyPr>
              <a:lstStyle>
                <a:lvl1pPr eaLnBrk="0" hangingPunct="0">
                  <a:defRPr b="1">
                    <a:solidFill>
                      <a:schemeClr val="tx2"/>
                    </a:solidFill>
                    <a:latin typeface="Verdana" pitchFamily="34" charset="0"/>
                    <a:ea typeface="宋体" pitchFamily="2" charset="-122"/>
                  </a:defRPr>
                </a:lvl1pPr>
                <a:lvl2pPr marL="742950" indent="-285750" eaLnBrk="0" hangingPunct="0">
                  <a:defRPr b="1">
                    <a:solidFill>
                      <a:schemeClr val="tx2"/>
                    </a:solidFill>
                    <a:latin typeface="Verdana" pitchFamily="34" charset="0"/>
                    <a:ea typeface="宋体" pitchFamily="2" charset="-122"/>
                  </a:defRPr>
                </a:lvl2pPr>
                <a:lvl3pPr marL="1143000" indent="-228600" eaLnBrk="0" hangingPunct="0">
                  <a:defRPr b="1">
                    <a:solidFill>
                      <a:schemeClr val="tx2"/>
                    </a:solidFill>
                    <a:latin typeface="Verdana" pitchFamily="34" charset="0"/>
                    <a:ea typeface="宋体" pitchFamily="2" charset="-122"/>
                  </a:defRPr>
                </a:lvl3pPr>
                <a:lvl4pPr marL="1600200" indent="-228600" eaLnBrk="0" hangingPunct="0">
                  <a:defRPr b="1">
                    <a:solidFill>
                      <a:schemeClr val="tx2"/>
                    </a:solidFill>
                    <a:latin typeface="Verdana" pitchFamily="34" charset="0"/>
                    <a:ea typeface="宋体" pitchFamily="2" charset="-122"/>
                  </a:defRPr>
                </a:lvl4pPr>
                <a:lvl5pPr marL="2057400" indent="-228600" eaLnBrk="0" hangingPunct="0">
                  <a:defRPr b="1">
                    <a:solidFill>
                      <a:schemeClr val="tx2"/>
                    </a:solidFill>
                    <a:latin typeface="Verdana" pitchFamily="34" charset="0"/>
                    <a:ea typeface="宋体" pitchFamily="2" charset="-122"/>
                  </a:defRPr>
                </a:lvl5pPr>
                <a:lvl6pPr marL="2514600" indent="-228600" eaLnBrk="0" fontAlgn="base" hangingPunct="0">
                  <a:spcBef>
                    <a:spcPct val="0"/>
                  </a:spcBef>
                  <a:spcAft>
                    <a:spcPct val="0"/>
                  </a:spcAft>
                  <a:defRPr b="1">
                    <a:solidFill>
                      <a:schemeClr val="tx2"/>
                    </a:solidFill>
                    <a:latin typeface="Verdana" pitchFamily="34" charset="0"/>
                    <a:ea typeface="宋体" pitchFamily="2" charset="-122"/>
                  </a:defRPr>
                </a:lvl6pPr>
                <a:lvl7pPr marL="2971800" indent="-228600" eaLnBrk="0" fontAlgn="base" hangingPunct="0">
                  <a:spcBef>
                    <a:spcPct val="0"/>
                  </a:spcBef>
                  <a:spcAft>
                    <a:spcPct val="0"/>
                  </a:spcAft>
                  <a:defRPr b="1">
                    <a:solidFill>
                      <a:schemeClr val="tx2"/>
                    </a:solidFill>
                    <a:latin typeface="Verdana" pitchFamily="34" charset="0"/>
                    <a:ea typeface="宋体" pitchFamily="2" charset="-122"/>
                  </a:defRPr>
                </a:lvl7pPr>
                <a:lvl8pPr marL="3429000" indent="-228600" eaLnBrk="0" fontAlgn="base" hangingPunct="0">
                  <a:spcBef>
                    <a:spcPct val="0"/>
                  </a:spcBef>
                  <a:spcAft>
                    <a:spcPct val="0"/>
                  </a:spcAft>
                  <a:defRPr b="1">
                    <a:solidFill>
                      <a:schemeClr val="tx2"/>
                    </a:solidFill>
                    <a:latin typeface="Verdana" pitchFamily="34" charset="0"/>
                    <a:ea typeface="宋体" pitchFamily="2" charset="-122"/>
                  </a:defRPr>
                </a:lvl8pPr>
                <a:lvl9pPr marL="3886200" indent="-228600" eaLnBrk="0" fontAlgn="base" hangingPunct="0">
                  <a:spcBef>
                    <a:spcPct val="0"/>
                  </a:spcBef>
                  <a:spcAft>
                    <a:spcPct val="0"/>
                  </a:spcAft>
                  <a:defRPr b="1">
                    <a:solidFill>
                      <a:schemeClr val="tx2"/>
                    </a:solidFill>
                    <a:latin typeface="Verdana" pitchFamily="34" charset="0"/>
                    <a:ea typeface="宋体" pitchFamily="2" charset="-122"/>
                  </a:defRPr>
                </a:lvl9pPr>
              </a:lstStyle>
              <a:p>
                <a:pPr algn="ctr" rtl="0" eaLnBrk="1" hangingPunct="1">
                  <a:lnSpc>
                    <a:spcPct val="130000"/>
                  </a:lnSpc>
                  <a:defRPr/>
                </a:pPr>
                <a:r>
                  <a:rPr lang="en-US" sz="1600" b="1" i="0" u="none" baseline="0" dirty="0">
                    <a:solidFill>
                      <a:schemeClr val="tx1"/>
                    </a:solidFill>
                    <a:latin typeface="Times New Roman" pitchFamily="18" charset="0"/>
                    <a:ea typeface="+mn-ea"/>
                    <a:cs typeface="Times New Roman" pitchFamily="18" charset="0"/>
                    <a:sym typeface="+mn-lt"/>
                  </a:rPr>
                  <a:t>Modern logistics</a:t>
                </a:r>
              </a:p>
            </p:txBody>
          </p:sp>
          <p:sp>
            <p:nvSpPr>
              <p:cNvPr id="32" name="Text Box 22"/>
              <p:cNvSpPr txBox="1">
                <a:spLocks noChangeArrowheads="1"/>
              </p:cNvSpPr>
              <p:nvPr/>
            </p:nvSpPr>
            <p:spPr bwMode="gray">
              <a:xfrm>
                <a:off x="2156331" y="1598861"/>
                <a:ext cx="647439" cy="732681"/>
              </a:xfrm>
              <a:prstGeom prst="rect">
                <a:avLst/>
              </a:prstGeom>
              <a:noFill/>
              <a:ln w="9525" algn="ctr">
                <a:noFill/>
                <a:miter lim="800000"/>
                <a:headEnd/>
                <a:tailEnd/>
              </a:ln>
            </p:spPr>
            <p:txBody>
              <a:bodyPr>
                <a:spAutoFit/>
              </a:bodyPr>
              <a:lstStyle/>
              <a:p>
                <a:pPr algn="ctr" rtl="0">
                  <a:lnSpc>
                    <a:spcPct val="130000"/>
                  </a:lnSpc>
                  <a:defRPr/>
                </a:pPr>
                <a:r>
                  <a:rPr lang="en-US" sz="1600" b="1" i="0" u="none" baseline="0" dirty="0">
                    <a:solidFill>
                      <a:schemeClr val="bg1"/>
                    </a:solidFill>
                    <a:latin typeface="Times New Roman" pitchFamily="18" charset="0"/>
                    <a:cs typeface="Times New Roman" pitchFamily="18" charset="0"/>
                    <a:sym typeface="+mn-lt"/>
                  </a:rPr>
                  <a:t>Futures</a:t>
                </a:r>
                <a:endParaRPr lang="en-US" altLang="zh-CN" sz="1600" b="1" dirty="0">
                  <a:solidFill>
                    <a:schemeClr val="bg1"/>
                  </a:solidFill>
                  <a:latin typeface="Times New Roman" pitchFamily="18" charset="0"/>
                  <a:cs typeface="Times New Roman" pitchFamily="18" charset="0"/>
                  <a:sym typeface="+mn-lt"/>
                </a:endParaRPr>
              </a:p>
              <a:p>
                <a:pPr algn="ctr" rtl="0">
                  <a:lnSpc>
                    <a:spcPct val="130000"/>
                  </a:lnSpc>
                  <a:defRPr/>
                </a:pPr>
                <a:r>
                  <a:rPr lang="en-US" sz="1600" b="1" i="0" u="none" baseline="0" dirty="0">
                    <a:solidFill>
                      <a:schemeClr val="bg1"/>
                    </a:solidFill>
                    <a:latin typeface="Times New Roman" pitchFamily="18" charset="0"/>
                    <a:cs typeface="Times New Roman" pitchFamily="18" charset="0"/>
                    <a:sym typeface="+mn-lt"/>
                  </a:rPr>
                  <a:t>option</a:t>
                </a:r>
              </a:p>
            </p:txBody>
          </p:sp>
        </p:grpSp>
        <p:sp>
          <p:nvSpPr>
            <p:cNvPr id="21" name="TextBox 14"/>
            <p:cNvSpPr txBox="1">
              <a:spLocks noChangeArrowheads="1"/>
            </p:cNvSpPr>
            <p:nvPr/>
          </p:nvSpPr>
          <p:spPr bwMode="auto">
            <a:xfrm rot="2285504">
              <a:off x="1669180" y="1911375"/>
              <a:ext cx="370642" cy="2054164"/>
            </a:xfrm>
            <a:prstGeom prst="rect">
              <a:avLst/>
            </a:prstGeom>
            <a:noFill/>
            <a:ln w="9525">
              <a:noFill/>
              <a:miter lim="800000"/>
              <a:headEnd/>
              <a:tailEnd/>
            </a:ln>
          </p:spPr>
          <p:txBody>
            <a:bodyPr vert="eaVert" wrap="square">
              <a:spAutoFit/>
            </a:bodyPr>
            <a:lstStyle/>
            <a:p>
              <a:pPr algn="l" rtl="0">
                <a:lnSpc>
                  <a:spcPct val="130000"/>
                </a:lnSpc>
                <a:defRPr/>
              </a:pPr>
              <a:r>
                <a:rPr lang="en-US" b="1" i="0" u="none" baseline="0" dirty="0">
                  <a:latin typeface="Times New Roman" pitchFamily="18" charset="0"/>
                  <a:cs typeface="Times New Roman" pitchFamily="18" charset="0"/>
                  <a:sym typeface="+mn-lt"/>
                </a:rPr>
                <a:t>Internet technology</a:t>
              </a:r>
            </a:p>
          </p:txBody>
        </p:sp>
        <p:sp>
          <p:nvSpPr>
            <p:cNvPr id="22" name="TextBox 15"/>
            <p:cNvSpPr txBox="1">
              <a:spLocks noChangeArrowheads="1"/>
            </p:cNvSpPr>
            <p:nvPr/>
          </p:nvSpPr>
          <p:spPr bwMode="auto">
            <a:xfrm rot="19270157">
              <a:off x="3975636" y="1542911"/>
              <a:ext cx="370642" cy="2607645"/>
            </a:xfrm>
            <a:prstGeom prst="rect">
              <a:avLst/>
            </a:prstGeom>
            <a:noFill/>
            <a:ln w="9525">
              <a:noFill/>
              <a:miter lim="800000"/>
              <a:headEnd/>
              <a:tailEnd/>
            </a:ln>
          </p:spPr>
          <p:txBody>
            <a:bodyPr vert="eaVert" wrap="square">
              <a:spAutoFit/>
            </a:bodyPr>
            <a:lstStyle/>
            <a:p>
              <a:pPr algn="l" rtl="0">
                <a:lnSpc>
                  <a:spcPct val="130000"/>
                </a:lnSpc>
                <a:defRPr/>
              </a:pPr>
              <a:r>
                <a:rPr lang="en-US" b="1" i="0" u="none" baseline="0" dirty="0">
                  <a:latin typeface="Times New Roman" pitchFamily="18" charset="0"/>
                  <a:cs typeface="Times New Roman" pitchFamily="18" charset="0"/>
                  <a:sym typeface="+mn-lt"/>
                </a:rPr>
                <a:t>Internet of Thing technology</a:t>
              </a:r>
            </a:p>
          </p:txBody>
        </p:sp>
        <p:sp>
          <p:nvSpPr>
            <p:cNvPr id="23" name="圆角矩形 16"/>
            <p:cNvSpPr/>
            <p:nvPr/>
          </p:nvSpPr>
          <p:spPr>
            <a:xfrm>
              <a:off x="914655" y="4782387"/>
              <a:ext cx="4335534" cy="518482"/>
            </a:xfrm>
            <a:prstGeom prst="roundRect">
              <a:avLst/>
            </a:prstGeom>
            <a:solidFill>
              <a:srgbClr val="084EA6"/>
            </a:solidFill>
          </p:spPr>
          <p:style>
            <a:lnRef idx="3">
              <a:schemeClr val="lt1"/>
            </a:lnRef>
            <a:fillRef idx="1">
              <a:schemeClr val="accent4"/>
            </a:fillRef>
            <a:effectRef idx="1">
              <a:schemeClr val="accent4"/>
            </a:effectRef>
            <a:fontRef idx="minor">
              <a:schemeClr val="lt1"/>
            </a:fontRef>
          </p:style>
          <p:txBody>
            <a:bodyPr anchor="ctr"/>
            <a:lstStyle/>
            <a:p>
              <a:pPr algn="ctr" rtl="0">
                <a:lnSpc>
                  <a:spcPct val="130000"/>
                </a:lnSpc>
                <a:defRPr/>
              </a:pPr>
              <a:r>
                <a:rPr lang="en-US" sz="2400" b="1" i="0" u="none" baseline="0" dirty="0">
                  <a:solidFill>
                    <a:schemeClr val="bg1"/>
                  </a:solidFill>
                  <a:latin typeface="Times New Roman" pitchFamily="18" charset="0"/>
                  <a:cs typeface="Times New Roman" pitchFamily="18" charset="0"/>
                  <a:sym typeface="+mn-lt"/>
                </a:rPr>
                <a:t>Commodities trading platform</a:t>
              </a:r>
            </a:p>
          </p:txBody>
        </p:sp>
        <p:sp>
          <p:nvSpPr>
            <p:cNvPr id="24" name="右大括号 23"/>
            <p:cNvSpPr/>
            <p:nvPr/>
          </p:nvSpPr>
          <p:spPr>
            <a:xfrm rot="5400000">
              <a:off x="2890088" y="2303909"/>
              <a:ext cx="334739" cy="4513061"/>
            </a:xfrm>
            <a:prstGeom prst="rightBrace">
              <a:avLst/>
            </a:prstGeom>
            <a:ln>
              <a:solidFill>
                <a:srgbClr val="084EA6"/>
              </a:solidFill>
            </a:ln>
          </p:spPr>
          <p:style>
            <a:lnRef idx="3">
              <a:schemeClr val="accent4"/>
            </a:lnRef>
            <a:fillRef idx="0">
              <a:schemeClr val="accent4"/>
            </a:fillRef>
            <a:effectRef idx="2">
              <a:schemeClr val="accent4"/>
            </a:effectRef>
            <a:fontRef idx="minor">
              <a:schemeClr val="tx1"/>
            </a:fontRef>
          </p:style>
          <p:txBody>
            <a:bodyPr anchor="ctr"/>
            <a:lstStyle/>
            <a:p>
              <a:pPr algn="ctr" rtl="0">
                <a:lnSpc>
                  <a:spcPct val="130000"/>
                </a:lnSpc>
                <a:defRPr/>
              </a:pPr>
              <a:endParaRPr lang="en-US" altLang="en-US" b="1" dirty="0">
                <a:latin typeface="Times New Roman" pitchFamily="18" charset="0"/>
                <a:cs typeface="Times New Roman" pitchFamily="18" charset="0"/>
                <a:sym typeface="+mn-lt"/>
              </a:endParaRPr>
            </a:p>
          </p:txBody>
        </p:sp>
      </p:grpSp>
      <p:sp>
        <p:nvSpPr>
          <p:cNvPr id="33" name="TextBox 26"/>
          <p:cNvSpPr txBox="1">
            <a:spLocks noChangeArrowheads="1"/>
          </p:cNvSpPr>
          <p:nvPr/>
        </p:nvSpPr>
        <p:spPr bwMode="auto">
          <a:xfrm>
            <a:off x="3716516" y="4865041"/>
            <a:ext cx="3551189" cy="452432"/>
          </a:xfrm>
          <a:prstGeom prst="rect">
            <a:avLst/>
          </a:prstGeom>
          <a:noFill/>
          <a:ln w="9525">
            <a:noFill/>
            <a:miter lim="800000"/>
            <a:headEnd/>
            <a:tailEnd/>
          </a:ln>
        </p:spPr>
        <p:txBody>
          <a:bodyPr wrap="square">
            <a:spAutoFit/>
          </a:bodyPr>
          <a:lstStyle/>
          <a:p>
            <a:pPr algn="ctr" rtl="0">
              <a:lnSpc>
                <a:spcPct val="130000"/>
              </a:lnSpc>
              <a:defRPr/>
            </a:pPr>
            <a:r>
              <a:rPr lang="en-US" b="1" i="0" u="none" baseline="0" dirty="0">
                <a:latin typeface="Times New Roman" pitchFamily="18" charset="0"/>
                <a:cs typeface="Times New Roman" pitchFamily="18" charset="0"/>
                <a:sym typeface="+mn-lt"/>
              </a:rPr>
              <a:t>Big data &amp; cloud computing</a:t>
            </a:r>
          </a:p>
        </p:txBody>
      </p:sp>
      <p:sp>
        <p:nvSpPr>
          <p:cNvPr id="34" name="矩形 27"/>
          <p:cNvSpPr>
            <a:spLocks noChangeArrowheads="1"/>
          </p:cNvSpPr>
          <p:nvPr/>
        </p:nvSpPr>
        <p:spPr bwMode="auto">
          <a:xfrm>
            <a:off x="9267073" y="1335146"/>
            <a:ext cx="2500313" cy="4013406"/>
          </a:xfrm>
          <a:prstGeom prst="rect">
            <a:avLst/>
          </a:prstGeom>
          <a:solidFill>
            <a:schemeClr val="bg1">
              <a:lumMod val="85000"/>
            </a:schemeClr>
          </a:solidFill>
          <a:ln>
            <a:noFill/>
          </a:ln>
          <a:extLst/>
        </p:spPr>
        <p:txBody>
          <a:bodyPr>
            <a:spAutoFit/>
          </a:bodyPr>
          <a:lstStyle/>
          <a:p>
            <a:pPr algn="just">
              <a:lnSpc>
                <a:spcPct val="130000"/>
              </a:lnSpc>
              <a:defRPr/>
            </a:pPr>
            <a:r>
              <a:rPr lang="en-US" sz="1400" b="0" i="0" u="none" baseline="0" dirty="0">
                <a:latin typeface="Times New Roman" pitchFamily="18" charset="0"/>
                <a:cs typeface="Times New Roman" pitchFamily="18" charset="0"/>
                <a:sym typeface="+mn-lt"/>
              </a:rPr>
              <a:t>Respond to the national Internet+ plan, utilize the Internet technology and Internet of Thing technology and rely on big data and cloud computing to realize effective connection between futures and non-futures, and floor and OTC </a:t>
            </a:r>
            <a:r>
              <a:rPr lang="en-US" sz="1400" b="0" i="0" u="none" baseline="0" dirty="0" smtClean="0">
                <a:latin typeface="Times New Roman" pitchFamily="18" charset="0"/>
                <a:cs typeface="Times New Roman" pitchFamily="18" charset="0"/>
                <a:sym typeface="+mn-lt"/>
              </a:rPr>
              <a:t>mark</a:t>
            </a:r>
            <a:r>
              <a:rPr lang="en-US" altLang="zh-CN" sz="1400" dirty="0" smtClean="0">
                <a:latin typeface="Times New Roman" pitchFamily="18" charset="0"/>
                <a:cs typeface="Times New Roman" pitchFamily="18" charset="0"/>
                <a:sym typeface="+mn-lt"/>
              </a:rPr>
              <a:t>e</a:t>
            </a:r>
            <a:r>
              <a:rPr lang="en-US" sz="1400" b="0" i="0" u="none" baseline="0" dirty="0" smtClean="0">
                <a:latin typeface="Times New Roman" pitchFamily="18" charset="0"/>
                <a:cs typeface="Times New Roman" pitchFamily="18" charset="0"/>
                <a:sym typeface="+mn-lt"/>
              </a:rPr>
              <a:t>ts</a:t>
            </a:r>
            <a:r>
              <a:rPr lang="en-US" sz="1400" b="0" i="0" u="none" baseline="0" dirty="0">
                <a:latin typeface="Times New Roman" pitchFamily="18" charset="0"/>
                <a:cs typeface="Times New Roman" pitchFamily="18" charset="0"/>
                <a:sym typeface="+mn-lt"/>
              </a:rPr>
              <a:t>, expand the capacity and space of futures market serving the non-futures market, better promote the market to exert its function and the reform of supply side.</a:t>
            </a:r>
            <a:endParaRPr lang="en-US" altLang="zh-CN" sz="1400" dirty="0">
              <a:latin typeface="Times New Roman" pitchFamily="18" charset="0"/>
              <a:cs typeface="Times New Roman" pitchFamily="18" charset="0"/>
              <a:sym typeface="+mn-lt"/>
            </a:endParaRPr>
          </a:p>
        </p:txBody>
      </p:sp>
      <p:sp>
        <p:nvSpPr>
          <p:cNvPr id="36" name="TextBox 35"/>
          <p:cNvSpPr txBox="1"/>
          <p:nvPr/>
        </p:nvSpPr>
        <p:spPr>
          <a:xfrm>
            <a:off x="1760426" y="470035"/>
            <a:ext cx="4669876"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Background Meaning</a:t>
            </a:r>
          </a:p>
        </p:txBody>
      </p:sp>
    </p:spTree>
    <p:extLst>
      <p:ext uri="{BB962C8B-B14F-4D97-AF65-F5344CB8AC3E}">
        <p14:creationId xmlns="" xmlns:p14="http://schemas.microsoft.com/office/powerpoint/2010/main" val="27166477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 xmlns:p14="http://schemas.microsoft.com/office/powerpoint/2010/main" val="3231777719"/>
              </p:ext>
            </p:extLst>
          </p:nvPr>
        </p:nvGraphicFramePr>
        <p:xfrm>
          <a:off x="0" y="1166746"/>
          <a:ext cx="1691680" cy="1635968"/>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Project background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1" i="0" u="none" kern="1200" baseline="0" dirty="0">
                          <a:solidFill>
                            <a:schemeClr val="bg1"/>
                          </a:solidFill>
                          <a:latin typeface="Times New Roman" pitchFamily="18" charset="0"/>
                          <a:ea typeface="+mn-ea"/>
                          <a:cs typeface="Times New Roman" pitchFamily="18" charset="0"/>
                          <a:sym typeface="+mn-lt"/>
                        </a:rPr>
                        <a:t>Platform significance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1"/>
                  </a:ext>
                </a:extLst>
              </a:tr>
            </a:tbl>
          </a:graphicData>
        </a:graphic>
      </p:graphicFrame>
      <p:sp>
        <p:nvSpPr>
          <p:cNvPr id="3" name="等腰三角形 2"/>
          <p:cNvSpPr/>
          <p:nvPr/>
        </p:nvSpPr>
        <p:spPr>
          <a:xfrm rot="16200000">
            <a:off x="1560133" y="1503229"/>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05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sp>
        <p:nvSpPr>
          <p:cNvPr id="5" name="TextBox 66"/>
          <p:cNvSpPr txBox="1">
            <a:spLocks noChangeArrowheads="1"/>
          </p:cNvSpPr>
          <p:nvPr/>
        </p:nvSpPr>
        <p:spPr bwMode="auto">
          <a:xfrm>
            <a:off x="2088000" y="1321164"/>
            <a:ext cx="9134182" cy="732508"/>
          </a:xfrm>
          <a:prstGeom prst="rect">
            <a:avLst/>
          </a:prstGeom>
          <a:noFill/>
          <a:ln w="9525">
            <a:noFill/>
            <a:miter lim="800000"/>
            <a:headEnd/>
            <a:tailEnd/>
          </a:ln>
        </p:spPr>
        <p:txBody>
          <a:bodyPr wrap="square">
            <a:spAutoFit/>
          </a:bodyPr>
          <a:lstStyle/>
          <a:p>
            <a:pPr algn="l" rtl="0">
              <a:lnSpc>
                <a:spcPct val="130000"/>
              </a:lnSpc>
              <a:defRPr/>
            </a:pPr>
            <a:r>
              <a:rPr lang="en-US" sz="1600" b="1" i="0" u="none" baseline="0" dirty="0">
                <a:latin typeface="Times New Roman" pitchFamily="18" charset="0"/>
                <a:cs typeface="Times New Roman" pitchFamily="18" charset="0"/>
                <a:sym typeface="+mn-lt"/>
              </a:rPr>
              <a:t>Address the contradiction between the futures market standardization and </a:t>
            </a:r>
            <a:r>
              <a:rPr lang="en-US" sz="1600" b="1" i="0" u="none" baseline="0" dirty="0" smtClean="0">
                <a:latin typeface="Times New Roman" pitchFamily="18" charset="0"/>
                <a:cs typeface="Times New Roman" pitchFamily="18" charset="0"/>
                <a:sym typeface="+mn-lt"/>
              </a:rPr>
              <a:t>clients</a:t>
            </a:r>
            <a:r>
              <a:rPr lang="en-US" sz="1600" b="1" i="0" u="none" baseline="0" dirty="0">
                <a:latin typeface="Times New Roman" pitchFamily="18" charset="0"/>
                <a:cs typeface="Times New Roman" pitchFamily="18" charset="0"/>
                <a:sym typeface="+mn-lt"/>
              </a:rPr>
              <a:t>’ diversified demand, so as to better serve the real economy</a:t>
            </a:r>
          </a:p>
        </p:txBody>
      </p:sp>
      <p:sp>
        <p:nvSpPr>
          <p:cNvPr id="13" name="AutoShape 3"/>
          <p:cNvSpPr>
            <a:spLocks noChangeArrowheads="1"/>
          </p:cNvSpPr>
          <p:nvPr/>
        </p:nvSpPr>
        <p:spPr bwMode="gray">
          <a:xfrm>
            <a:off x="2952539" y="1567861"/>
            <a:ext cx="6010629" cy="4723719"/>
          </a:xfrm>
          <a:prstGeom prst="rightArrow">
            <a:avLst>
              <a:gd name="adj1" fmla="val 79306"/>
              <a:gd name="adj2" fmla="val 30296"/>
            </a:avLst>
          </a:prstGeom>
          <a:solidFill>
            <a:srgbClr val="F2D39A"/>
          </a:solidFill>
          <a:ln w="9525">
            <a:noFill/>
            <a:miter lim="800000"/>
            <a:headEnd/>
            <a:tailEnd/>
          </a:ln>
          <a:effectLst/>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4" name="AutoShape 4"/>
          <p:cNvSpPr>
            <a:spLocks noChangeArrowheads="1"/>
          </p:cNvSpPr>
          <p:nvPr/>
        </p:nvSpPr>
        <p:spPr bwMode="gray">
          <a:xfrm>
            <a:off x="3142800" y="2280649"/>
            <a:ext cx="4680000" cy="504000"/>
          </a:xfrm>
          <a:prstGeom prst="roundRect">
            <a:avLst>
              <a:gd name="adj" fmla="val 9106"/>
            </a:avLst>
          </a:prstGeom>
          <a:solidFill>
            <a:srgbClr val="0D5FA8"/>
          </a:solidFill>
          <a:ln>
            <a:headEnd/>
            <a:tailEnd/>
          </a:ln>
          <a:effectLst/>
        </p:spPr>
        <p:style>
          <a:lnRef idx="0">
            <a:schemeClr val="accent3"/>
          </a:lnRef>
          <a:fillRef idx="3">
            <a:schemeClr val="accent3"/>
          </a:fillRef>
          <a:effectRef idx="3">
            <a:schemeClr val="accent3"/>
          </a:effectRef>
          <a:fontRef idx="minor">
            <a:schemeClr val="lt1"/>
          </a:fontRef>
        </p:style>
        <p:txBody>
          <a:bodyPr wrap="none" anchor="ctr"/>
          <a:lstStyle/>
          <a:p>
            <a:pPr algn="ctr" rtl="0">
              <a:lnSpc>
                <a:spcPct val="130000"/>
              </a:lnSpc>
              <a:defRPr/>
            </a:pPr>
            <a:r>
              <a:rPr lang="en-US" sz="1050" b="1" i="0" u="none" kern="0" baseline="0" dirty="0">
                <a:solidFill>
                  <a:schemeClr val="bg1"/>
                </a:solidFill>
                <a:latin typeface="Times New Roman" pitchFamily="18" charset="0"/>
                <a:cs typeface="Times New Roman" pitchFamily="18" charset="0"/>
                <a:sym typeface="+mn-lt"/>
              </a:rPr>
              <a:t>           Concentrated delivery venues vs. scattered industrial distribution</a:t>
            </a:r>
            <a:endParaRPr lang="en-US" altLang="zh-CN" sz="1050" b="1" kern="0" dirty="0">
              <a:solidFill>
                <a:schemeClr val="bg1"/>
              </a:solidFill>
              <a:latin typeface="Times New Roman" pitchFamily="18" charset="0"/>
              <a:cs typeface="Times New Roman" pitchFamily="18" charset="0"/>
              <a:sym typeface="+mn-lt"/>
            </a:endParaRPr>
          </a:p>
        </p:txBody>
      </p:sp>
      <p:sp>
        <p:nvSpPr>
          <p:cNvPr id="15" name="AutoShape 5"/>
          <p:cNvSpPr>
            <a:spLocks noChangeArrowheads="1"/>
          </p:cNvSpPr>
          <p:nvPr/>
        </p:nvSpPr>
        <p:spPr bwMode="gray">
          <a:xfrm>
            <a:off x="3142800" y="2955019"/>
            <a:ext cx="4680000" cy="504000"/>
          </a:xfrm>
          <a:prstGeom prst="roundRect">
            <a:avLst>
              <a:gd name="adj" fmla="val 9106"/>
            </a:avLst>
          </a:prstGeom>
          <a:solidFill>
            <a:srgbClr val="0D5FA8"/>
          </a:solidFill>
          <a:ln>
            <a:headEnd/>
            <a:tailEnd/>
          </a:ln>
          <a:effectLst/>
        </p:spPr>
        <p:style>
          <a:lnRef idx="0">
            <a:schemeClr val="accent4"/>
          </a:lnRef>
          <a:fillRef idx="3">
            <a:schemeClr val="accent4"/>
          </a:fillRef>
          <a:effectRef idx="3">
            <a:schemeClr val="accent4"/>
          </a:effectRef>
          <a:fontRef idx="minor">
            <a:schemeClr val="lt1"/>
          </a:fontRef>
        </p:style>
        <p:txBody>
          <a:bodyPr wrap="none" anchor="ctr"/>
          <a:lstStyle/>
          <a:p>
            <a:pPr algn="ctr" rtl="0">
              <a:lnSpc>
                <a:spcPct val="130000"/>
              </a:lnSpc>
              <a:defRPr/>
            </a:pPr>
            <a:r>
              <a:rPr lang="en-US" sz="1050" b="1" i="0" u="none" kern="0" baseline="0" dirty="0">
                <a:solidFill>
                  <a:schemeClr val="bg1"/>
                </a:solidFill>
                <a:latin typeface="Times New Roman" pitchFamily="18" charset="0"/>
                <a:cs typeface="Times New Roman" pitchFamily="18" charset="0"/>
                <a:sym typeface="+mn-lt"/>
              </a:rPr>
              <a:t>           Fixed delivery time </a:t>
            </a:r>
            <a:r>
              <a:rPr lang="en-US" altLang="zh-CN" sz="1050" b="1" i="0" u="none" kern="0" baseline="0" dirty="0" smtClean="0">
                <a:solidFill>
                  <a:schemeClr val="bg1"/>
                </a:solidFill>
                <a:latin typeface="Times New Roman" pitchFamily="18" charset="0"/>
                <a:cs typeface="Times New Roman" pitchFamily="18" charset="0"/>
                <a:sym typeface="+mn-lt"/>
              </a:rPr>
              <a:t>f</a:t>
            </a:r>
            <a:r>
              <a:rPr lang="en-US" sz="1050" b="1" i="0" u="none" kern="0" baseline="0" dirty="0" smtClean="0">
                <a:solidFill>
                  <a:schemeClr val="bg1"/>
                </a:solidFill>
                <a:latin typeface="Times New Roman" pitchFamily="18" charset="0"/>
                <a:cs typeface="Times New Roman" pitchFamily="18" charset="0"/>
                <a:sym typeface="+mn-lt"/>
              </a:rPr>
              <a:t>ixed </a:t>
            </a:r>
            <a:r>
              <a:rPr lang="en-US" sz="1050" b="1" i="0" u="none" kern="0" baseline="0" dirty="0">
                <a:solidFill>
                  <a:schemeClr val="bg1"/>
                </a:solidFill>
                <a:latin typeface="Times New Roman" pitchFamily="18" charset="0"/>
                <a:cs typeface="Times New Roman" pitchFamily="18" charset="0"/>
                <a:sym typeface="+mn-lt"/>
              </a:rPr>
              <a:t>vs. flexible non-futures trading time</a:t>
            </a:r>
            <a:endParaRPr lang="en-US" altLang="zh-CN" sz="1050" b="1" kern="0" dirty="0">
              <a:solidFill>
                <a:schemeClr val="bg1"/>
              </a:solidFill>
              <a:latin typeface="Times New Roman" pitchFamily="18" charset="0"/>
              <a:cs typeface="Times New Roman" pitchFamily="18" charset="0"/>
              <a:sym typeface="+mn-lt"/>
            </a:endParaRPr>
          </a:p>
        </p:txBody>
      </p:sp>
      <p:sp>
        <p:nvSpPr>
          <p:cNvPr id="16" name="AutoShape 6"/>
          <p:cNvSpPr>
            <a:spLocks noChangeArrowheads="1"/>
          </p:cNvSpPr>
          <p:nvPr/>
        </p:nvSpPr>
        <p:spPr bwMode="gray">
          <a:xfrm>
            <a:off x="3142800" y="3641770"/>
            <a:ext cx="4680000" cy="504000"/>
          </a:xfrm>
          <a:prstGeom prst="roundRect">
            <a:avLst>
              <a:gd name="adj" fmla="val 9106"/>
            </a:avLst>
          </a:prstGeom>
          <a:solidFill>
            <a:srgbClr val="0D5FA8"/>
          </a:solidFill>
          <a:ln>
            <a:headEnd/>
            <a:tailEnd/>
          </a:ln>
          <a:effectLst/>
        </p:spPr>
        <p:style>
          <a:lnRef idx="0">
            <a:schemeClr val="accent6"/>
          </a:lnRef>
          <a:fillRef idx="3">
            <a:schemeClr val="accent6"/>
          </a:fillRef>
          <a:effectRef idx="3">
            <a:schemeClr val="accent6"/>
          </a:effectRef>
          <a:fontRef idx="minor">
            <a:schemeClr val="lt1"/>
          </a:fontRef>
        </p:style>
        <p:txBody>
          <a:bodyPr wrap="none" anchor="ctr"/>
          <a:lstStyle/>
          <a:p>
            <a:pPr algn="ctr" rtl="0">
              <a:lnSpc>
                <a:spcPct val="130000"/>
              </a:lnSpc>
              <a:defRPr/>
            </a:pPr>
            <a:r>
              <a:rPr lang="en-US" sz="1050" b="1" i="0" u="none" kern="0" baseline="0" dirty="0">
                <a:solidFill>
                  <a:schemeClr val="bg1"/>
                </a:solidFill>
                <a:latin typeface="Times New Roman" pitchFamily="18" charset="0"/>
                <a:cs typeface="Times New Roman" pitchFamily="18" charset="0"/>
                <a:sym typeface="+mn-lt"/>
              </a:rPr>
              <a:t>           Delivery specification standardization vs. non-futures trading quality </a:t>
            </a:r>
            <a:endParaRPr lang="en-US" sz="1050" b="1" i="0" u="none" kern="0" baseline="0" dirty="0" smtClean="0">
              <a:solidFill>
                <a:schemeClr val="bg1"/>
              </a:solidFill>
              <a:latin typeface="Times New Roman" pitchFamily="18" charset="0"/>
              <a:cs typeface="Times New Roman" pitchFamily="18" charset="0"/>
              <a:sym typeface="+mn-lt"/>
            </a:endParaRPr>
          </a:p>
          <a:p>
            <a:pPr algn="ctr" rtl="0">
              <a:lnSpc>
                <a:spcPct val="130000"/>
              </a:lnSpc>
              <a:defRPr/>
            </a:pPr>
            <a:r>
              <a:rPr lang="en-US" sz="1050" b="1" i="0" u="none" kern="0" baseline="0" dirty="0" smtClean="0">
                <a:solidFill>
                  <a:schemeClr val="bg1"/>
                </a:solidFill>
                <a:latin typeface="Times New Roman" pitchFamily="18" charset="0"/>
                <a:cs typeface="Times New Roman" pitchFamily="18" charset="0"/>
                <a:sym typeface="+mn-lt"/>
              </a:rPr>
              <a:t>diversity</a:t>
            </a:r>
            <a:endParaRPr lang="en-US" altLang="zh-CN" sz="1050" b="1" kern="0" dirty="0">
              <a:solidFill>
                <a:schemeClr val="bg1"/>
              </a:solidFill>
              <a:latin typeface="Times New Roman" pitchFamily="18" charset="0"/>
              <a:cs typeface="Times New Roman" pitchFamily="18" charset="0"/>
              <a:sym typeface="+mn-lt"/>
            </a:endParaRPr>
          </a:p>
        </p:txBody>
      </p:sp>
      <p:sp>
        <p:nvSpPr>
          <p:cNvPr id="17" name="AutoShape 8"/>
          <p:cNvSpPr>
            <a:spLocks noChangeArrowheads="1"/>
          </p:cNvSpPr>
          <p:nvPr/>
        </p:nvSpPr>
        <p:spPr bwMode="gray">
          <a:xfrm>
            <a:off x="8997326" y="2294918"/>
            <a:ext cx="2215748" cy="3528366"/>
          </a:xfrm>
          <a:prstGeom prst="roundRect">
            <a:avLst>
              <a:gd name="adj" fmla="val 16667"/>
            </a:avLst>
          </a:prstGeom>
          <a:solidFill>
            <a:srgbClr val="0D5FA8"/>
          </a:solidFill>
          <a:ln>
            <a:headEnd/>
            <a:tailEnd/>
          </a:ln>
          <a:effectLst/>
        </p:spPr>
        <p:style>
          <a:lnRef idx="0">
            <a:schemeClr val="accent1"/>
          </a:lnRef>
          <a:fillRef idx="3">
            <a:schemeClr val="accent1"/>
          </a:fillRef>
          <a:effectRef idx="3">
            <a:schemeClr val="accent1"/>
          </a:effectRef>
          <a:fontRef idx="minor">
            <a:schemeClr val="lt1"/>
          </a:fontRef>
        </p:style>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grpSp>
        <p:nvGrpSpPr>
          <p:cNvPr id="18" name="Group 11"/>
          <p:cNvGrpSpPr>
            <a:grpSpLocks/>
          </p:cNvGrpSpPr>
          <p:nvPr/>
        </p:nvGrpSpPr>
        <p:grpSpPr bwMode="auto">
          <a:xfrm>
            <a:off x="3292626" y="2377185"/>
            <a:ext cx="331808" cy="320669"/>
            <a:chOff x="5088" y="240"/>
            <a:chExt cx="384" cy="384"/>
          </a:xfrm>
        </p:grpSpPr>
        <p:sp>
          <p:nvSpPr>
            <p:cNvPr id="61" name="Oval 12"/>
            <p:cNvSpPr>
              <a:spLocks noChangeArrowheads="1"/>
            </p:cNvSpPr>
            <p:nvPr/>
          </p:nvSpPr>
          <p:spPr bwMode="gray">
            <a:xfrm>
              <a:off x="5070"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62" name="Oval 13"/>
            <p:cNvSpPr>
              <a:spLocks noChangeArrowheads="1"/>
            </p:cNvSpPr>
            <p:nvPr/>
          </p:nvSpPr>
          <p:spPr bwMode="gray">
            <a:xfrm>
              <a:off x="5231"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63" name="Oval 14"/>
            <p:cNvSpPr>
              <a:spLocks noChangeArrowheads="1"/>
            </p:cNvSpPr>
            <p:nvPr/>
          </p:nvSpPr>
          <p:spPr bwMode="gray">
            <a:xfrm>
              <a:off x="5375"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64" name="Oval 15"/>
            <p:cNvSpPr>
              <a:spLocks noChangeArrowheads="1"/>
            </p:cNvSpPr>
            <p:nvPr/>
          </p:nvSpPr>
          <p:spPr bwMode="gray">
            <a:xfrm>
              <a:off x="5070"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65" name="Oval 16"/>
            <p:cNvSpPr>
              <a:spLocks noChangeArrowheads="1"/>
            </p:cNvSpPr>
            <p:nvPr/>
          </p:nvSpPr>
          <p:spPr bwMode="gray">
            <a:xfrm>
              <a:off x="5231"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66" name="Oval 17"/>
            <p:cNvSpPr>
              <a:spLocks noChangeArrowheads="1"/>
            </p:cNvSpPr>
            <p:nvPr/>
          </p:nvSpPr>
          <p:spPr bwMode="gray">
            <a:xfrm>
              <a:off x="5375"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67" name="Oval 18"/>
            <p:cNvSpPr>
              <a:spLocks noChangeArrowheads="1"/>
            </p:cNvSpPr>
            <p:nvPr/>
          </p:nvSpPr>
          <p:spPr bwMode="gray">
            <a:xfrm>
              <a:off x="5070"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68" name="Oval 19"/>
            <p:cNvSpPr>
              <a:spLocks noChangeArrowheads="1"/>
            </p:cNvSpPr>
            <p:nvPr/>
          </p:nvSpPr>
          <p:spPr bwMode="gray">
            <a:xfrm>
              <a:off x="5231"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69" name="Oval 20"/>
            <p:cNvSpPr>
              <a:spLocks noChangeArrowheads="1"/>
            </p:cNvSpPr>
            <p:nvPr/>
          </p:nvSpPr>
          <p:spPr bwMode="gray">
            <a:xfrm>
              <a:off x="5375"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grpSp>
      <p:sp>
        <p:nvSpPr>
          <p:cNvPr id="21" name="AutoShape 6"/>
          <p:cNvSpPr>
            <a:spLocks noChangeArrowheads="1"/>
          </p:cNvSpPr>
          <p:nvPr/>
        </p:nvSpPr>
        <p:spPr bwMode="gray">
          <a:xfrm>
            <a:off x="3142800" y="5046708"/>
            <a:ext cx="4680000" cy="504000"/>
          </a:xfrm>
          <a:prstGeom prst="roundRect">
            <a:avLst>
              <a:gd name="adj" fmla="val 9106"/>
            </a:avLst>
          </a:prstGeom>
          <a:solidFill>
            <a:srgbClr val="0D5FA8"/>
          </a:solidFill>
          <a:ln>
            <a:headEnd/>
            <a:tailEnd/>
          </a:ln>
          <a:effectLst/>
        </p:spPr>
        <p:style>
          <a:lnRef idx="0">
            <a:schemeClr val="accent2"/>
          </a:lnRef>
          <a:fillRef idx="3">
            <a:schemeClr val="accent2"/>
          </a:fillRef>
          <a:effectRef idx="3">
            <a:schemeClr val="accent2"/>
          </a:effectRef>
          <a:fontRef idx="minor">
            <a:schemeClr val="lt1"/>
          </a:fontRef>
        </p:style>
        <p:txBody>
          <a:bodyPr wrap="none" anchor="ctr"/>
          <a:lstStyle/>
          <a:p>
            <a:pPr algn="ctr" rtl="0">
              <a:lnSpc>
                <a:spcPct val="130000"/>
              </a:lnSpc>
              <a:defRPr/>
            </a:pPr>
            <a:r>
              <a:rPr lang="en-US" sz="1050" b="1" i="0" u="none" kern="0" baseline="0" dirty="0">
                <a:solidFill>
                  <a:schemeClr val="bg1"/>
                </a:solidFill>
                <a:latin typeface="Times New Roman" pitchFamily="18" charset="0"/>
                <a:cs typeface="Times New Roman" pitchFamily="18" charset="0"/>
                <a:sym typeface="+mn-lt"/>
              </a:rPr>
              <a:t>           Unitary trading method in call auction vs. many demands e.g. </a:t>
            </a:r>
            <a:endParaRPr lang="en-US" sz="1050" b="1" i="0" u="none" kern="0" baseline="0" dirty="0" smtClean="0">
              <a:solidFill>
                <a:schemeClr val="bg1"/>
              </a:solidFill>
              <a:latin typeface="Times New Roman" pitchFamily="18" charset="0"/>
              <a:cs typeface="Times New Roman" pitchFamily="18" charset="0"/>
              <a:sym typeface="+mn-lt"/>
            </a:endParaRPr>
          </a:p>
          <a:p>
            <a:pPr algn="ctr" rtl="0">
              <a:lnSpc>
                <a:spcPct val="130000"/>
              </a:lnSpc>
              <a:defRPr/>
            </a:pPr>
            <a:r>
              <a:rPr lang="en-US" sz="1050" b="1" i="0" u="none" kern="0" baseline="0" dirty="0" smtClean="0">
                <a:solidFill>
                  <a:schemeClr val="bg1"/>
                </a:solidFill>
                <a:latin typeface="Times New Roman" pitchFamily="18" charset="0"/>
                <a:cs typeface="Times New Roman" pitchFamily="18" charset="0"/>
                <a:sym typeface="+mn-lt"/>
              </a:rPr>
              <a:t>OTC </a:t>
            </a:r>
            <a:r>
              <a:rPr lang="en-US" sz="1050" b="1" i="0" u="none" kern="0" baseline="0" dirty="0">
                <a:solidFill>
                  <a:schemeClr val="bg1"/>
                </a:solidFill>
                <a:latin typeface="Times New Roman" pitchFamily="18" charset="0"/>
                <a:cs typeface="Times New Roman" pitchFamily="18" charset="0"/>
                <a:sym typeface="+mn-lt"/>
              </a:rPr>
              <a:t>trading</a:t>
            </a:r>
            <a:endParaRPr lang="en-US" altLang="zh-CN" sz="1050" b="1" kern="0" dirty="0">
              <a:solidFill>
                <a:schemeClr val="bg1"/>
              </a:solidFill>
              <a:latin typeface="Times New Roman" pitchFamily="18" charset="0"/>
              <a:cs typeface="Times New Roman" pitchFamily="18" charset="0"/>
              <a:sym typeface="+mn-lt"/>
            </a:endParaRPr>
          </a:p>
        </p:txBody>
      </p:sp>
      <p:sp>
        <p:nvSpPr>
          <p:cNvPr id="23" name="AutoShape 6"/>
          <p:cNvSpPr>
            <a:spLocks noChangeArrowheads="1"/>
          </p:cNvSpPr>
          <p:nvPr/>
        </p:nvSpPr>
        <p:spPr bwMode="gray">
          <a:xfrm>
            <a:off x="3142800" y="4352335"/>
            <a:ext cx="4680000" cy="504000"/>
          </a:xfrm>
          <a:prstGeom prst="roundRect">
            <a:avLst>
              <a:gd name="adj" fmla="val 9106"/>
            </a:avLst>
          </a:prstGeom>
          <a:solidFill>
            <a:srgbClr val="0D5FA8"/>
          </a:solidFill>
          <a:ln>
            <a:headEnd/>
            <a:tailEnd/>
          </a:ln>
          <a:effectLst/>
        </p:spPr>
        <p:style>
          <a:lnRef idx="0">
            <a:schemeClr val="accent5"/>
          </a:lnRef>
          <a:fillRef idx="3">
            <a:schemeClr val="accent5"/>
          </a:fillRef>
          <a:effectRef idx="3">
            <a:schemeClr val="accent5"/>
          </a:effectRef>
          <a:fontRef idx="minor">
            <a:schemeClr val="lt1"/>
          </a:fontRef>
        </p:style>
        <p:txBody>
          <a:bodyPr wrap="none" anchor="ctr"/>
          <a:lstStyle/>
          <a:p>
            <a:pPr algn="ctr" rtl="0">
              <a:lnSpc>
                <a:spcPct val="130000"/>
              </a:lnSpc>
              <a:defRPr/>
            </a:pPr>
            <a:r>
              <a:rPr lang="en-US" sz="1050" b="1" i="0" u="none" kern="0" baseline="0" dirty="0">
                <a:solidFill>
                  <a:schemeClr val="bg1"/>
                </a:solidFill>
                <a:latin typeface="Times New Roman" pitchFamily="18" charset="0"/>
                <a:cs typeface="Times New Roman" pitchFamily="18" charset="0"/>
                <a:sym typeface="+mn-lt"/>
              </a:rPr>
              <a:t>           Less listed products vs. enterprises need hedging against all kinds </a:t>
            </a:r>
            <a:endParaRPr lang="en-US" sz="1050" b="1" i="0" u="none" kern="0" baseline="0" dirty="0" smtClean="0">
              <a:solidFill>
                <a:schemeClr val="bg1"/>
              </a:solidFill>
              <a:latin typeface="Times New Roman" pitchFamily="18" charset="0"/>
              <a:cs typeface="Times New Roman" pitchFamily="18" charset="0"/>
              <a:sym typeface="+mn-lt"/>
            </a:endParaRPr>
          </a:p>
          <a:p>
            <a:pPr algn="ctr" rtl="0">
              <a:lnSpc>
                <a:spcPct val="130000"/>
              </a:lnSpc>
              <a:defRPr/>
            </a:pPr>
            <a:r>
              <a:rPr lang="en-US" sz="1050" b="1" i="0" u="none" kern="0" baseline="0" dirty="0" smtClean="0">
                <a:solidFill>
                  <a:schemeClr val="bg1"/>
                </a:solidFill>
                <a:latin typeface="Times New Roman" pitchFamily="18" charset="0"/>
                <a:cs typeface="Times New Roman" pitchFamily="18" charset="0"/>
                <a:sym typeface="+mn-lt"/>
              </a:rPr>
              <a:t>of </a:t>
            </a:r>
            <a:r>
              <a:rPr lang="en-US" sz="1050" b="1" i="0" u="none" kern="0" baseline="0" dirty="0">
                <a:solidFill>
                  <a:schemeClr val="bg1"/>
                </a:solidFill>
                <a:latin typeface="Times New Roman" pitchFamily="18" charset="0"/>
                <a:cs typeface="Times New Roman" pitchFamily="18" charset="0"/>
                <a:sym typeface="+mn-lt"/>
              </a:rPr>
              <a:t>commodities risk</a:t>
            </a:r>
            <a:endParaRPr lang="en-US" altLang="zh-CN" sz="1050" b="1" kern="0" dirty="0">
              <a:solidFill>
                <a:schemeClr val="bg1"/>
              </a:solidFill>
              <a:latin typeface="Times New Roman" pitchFamily="18" charset="0"/>
              <a:cs typeface="Times New Roman" pitchFamily="18" charset="0"/>
              <a:sym typeface="+mn-lt"/>
            </a:endParaRPr>
          </a:p>
        </p:txBody>
      </p:sp>
      <p:sp>
        <p:nvSpPr>
          <p:cNvPr id="8" name="圆角矩形 2"/>
          <p:cNvSpPr/>
          <p:nvPr/>
        </p:nvSpPr>
        <p:spPr bwMode="auto">
          <a:xfrm>
            <a:off x="2088000" y="2310494"/>
            <a:ext cx="776196" cy="431800"/>
          </a:xfrm>
          <a:prstGeom prst="roundRect">
            <a:avLst/>
          </a:prstGeom>
          <a:solidFill>
            <a:srgbClr val="0D5FA8"/>
          </a:solidFill>
          <a:effectLst/>
        </p:spPr>
        <p:style>
          <a:lnRef idx="0">
            <a:schemeClr val="accent3"/>
          </a:lnRef>
          <a:fillRef idx="3">
            <a:schemeClr val="accent3"/>
          </a:fillRef>
          <a:effectRef idx="3">
            <a:schemeClr val="accent3"/>
          </a:effectRef>
          <a:fontRef idx="minor">
            <a:schemeClr val="lt1"/>
          </a:fontRef>
        </p:style>
        <p:txBody>
          <a:bodyPr anchor="ctr"/>
          <a:lstStyle/>
          <a:p>
            <a:pPr algn="ctr" rtl="0">
              <a:lnSpc>
                <a:spcPct val="130000"/>
              </a:lnSpc>
              <a:defRPr/>
            </a:pPr>
            <a:r>
              <a:rPr lang="en-US" sz="1050" b="1" i="0" u="none" baseline="0" dirty="0">
                <a:solidFill>
                  <a:schemeClr val="bg1"/>
                </a:solidFill>
                <a:latin typeface="Times New Roman" pitchFamily="18" charset="0"/>
                <a:cs typeface="Times New Roman" pitchFamily="18" charset="0"/>
                <a:sym typeface="+mn-lt"/>
              </a:rPr>
              <a:t>Venue</a:t>
            </a:r>
          </a:p>
        </p:txBody>
      </p:sp>
      <p:sp>
        <p:nvSpPr>
          <p:cNvPr id="9" name="圆角矩形 68"/>
          <p:cNvSpPr/>
          <p:nvPr/>
        </p:nvSpPr>
        <p:spPr bwMode="auto">
          <a:xfrm>
            <a:off x="2088000" y="2981371"/>
            <a:ext cx="776196" cy="431800"/>
          </a:xfrm>
          <a:prstGeom prst="roundRect">
            <a:avLst/>
          </a:prstGeom>
          <a:solidFill>
            <a:srgbClr val="0D5FA8"/>
          </a:solidFill>
          <a:effectLst/>
        </p:spPr>
        <p:style>
          <a:lnRef idx="0">
            <a:schemeClr val="accent4"/>
          </a:lnRef>
          <a:fillRef idx="3">
            <a:schemeClr val="accent4"/>
          </a:fillRef>
          <a:effectRef idx="3">
            <a:schemeClr val="accent4"/>
          </a:effectRef>
          <a:fontRef idx="minor">
            <a:schemeClr val="lt1"/>
          </a:fontRef>
        </p:style>
        <p:txBody>
          <a:bodyPr anchor="ctr"/>
          <a:lstStyle/>
          <a:p>
            <a:pPr algn="ctr" rtl="0">
              <a:lnSpc>
                <a:spcPct val="130000"/>
              </a:lnSpc>
              <a:defRPr/>
            </a:pPr>
            <a:r>
              <a:rPr lang="en-US" sz="1050" b="1" i="0" u="none" baseline="0" dirty="0">
                <a:solidFill>
                  <a:schemeClr val="bg1"/>
                </a:solidFill>
                <a:latin typeface="Times New Roman" pitchFamily="18" charset="0"/>
                <a:cs typeface="Times New Roman" pitchFamily="18" charset="0"/>
                <a:sym typeface="+mn-lt"/>
              </a:rPr>
              <a:t>Time</a:t>
            </a:r>
          </a:p>
        </p:txBody>
      </p:sp>
      <p:sp>
        <p:nvSpPr>
          <p:cNvPr id="10" name="圆角矩形 69"/>
          <p:cNvSpPr/>
          <p:nvPr/>
        </p:nvSpPr>
        <p:spPr bwMode="auto">
          <a:xfrm>
            <a:off x="2088000" y="3666219"/>
            <a:ext cx="776196" cy="431800"/>
          </a:xfrm>
          <a:prstGeom prst="roundRect">
            <a:avLst/>
          </a:prstGeom>
          <a:solidFill>
            <a:srgbClr val="0D5FA8"/>
          </a:solidFill>
          <a:effectLst/>
        </p:spPr>
        <p:style>
          <a:lnRef idx="0">
            <a:schemeClr val="accent6"/>
          </a:lnRef>
          <a:fillRef idx="3">
            <a:schemeClr val="accent6"/>
          </a:fillRef>
          <a:effectRef idx="3">
            <a:schemeClr val="accent6"/>
          </a:effectRef>
          <a:fontRef idx="minor">
            <a:schemeClr val="lt1"/>
          </a:fontRef>
        </p:style>
        <p:txBody>
          <a:bodyPr anchor="ctr"/>
          <a:lstStyle/>
          <a:p>
            <a:pPr algn="ctr" rtl="0">
              <a:lnSpc>
                <a:spcPct val="130000"/>
              </a:lnSpc>
              <a:defRPr/>
            </a:pPr>
            <a:r>
              <a:rPr lang="en-US" sz="700" b="1" i="0" u="none" baseline="0" dirty="0">
                <a:solidFill>
                  <a:schemeClr val="bg1"/>
                </a:solidFill>
                <a:latin typeface="Times New Roman" pitchFamily="18" charset="0"/>
                <a:cs typeface="Times New Roman" pitchFamily="18" charset="0"/>
                <a:sym typeface="+mn-lt"/>
              </a:rPr>
              <a:t>Specification</a:t>
            </a:r>
          </a:p>
        </p:txBody>
      </p:sp>
      <p:sp>
        <p:nvSpPr>
          <p:cNvPr id="11" name="圆角矩形 70"/>
          <p:cNvSpPr/>
          <p:nvPr/>
        </p:nvSpPr>
        <p:spPr bwMode="auto">
          <a:xfrm>
            <a:off x="2088000" y="4375195"/>
            <a:ext cx="776196" cy="431800"/>
          </a:xfrm>
          <a:prstGeom prst="roundRect">
            <a:avLst/>
          </a:prstGeom>
          <a:solidFill>
            <a:srgbClr val="0D5FA8"/>
          </a:solidFill>
          <a:effectLst/>
        </p:spPr>
        <p:style>
          <a:lnRef idx="0">
            <a:schemeClr val="accent5"/>
          </a:lnRef>
          <a:fillRef idx="3">
            <a:schemeClr val="accent5"/>
          </a:fillRef>
          <a:effectRef idx="3">
            <a:schemeClr val="accent5"/>
          </a:effectRef>
          <a:fontRef idx="minor">
            <a:schemeClr val="lt1"/>
          </a:fontRef>
        </p:style>
        <p:txBody>
          <a:bodyPr anchor="ctr"/>
          <a:lstStyle/>
          <a:p>
            <a:pPr algn="ctr" rtl="0">
              <a:lnSpc>
                <a:spcPct val="130000"/>
              </a:lnSpc>
              <a:defRPr/>
            </a:pPr>
            <a:r>
              <a:rPr lang="en-US" sz="1050" b="1" i="0" u="none" baseline="0" dirty="0">
                <a:solidFill>
                  <a:schemeClr val="bg1"/>
                </a:solidFill>
                <a:latin typeface="Times New Roman" pitchFamily="18" charset="0"/>
                <a:cs typeface="Times New Roman" pitchFamily="18" charset="0"/>
                <a:sym typeface="+mn-lt"/>
              </a:rPr>
              <a:t>Product</a:t>
            </a:r>
          </a:p>
        </p:txBody>
      </p:sp>
      <p:sp>
        <p:nvSpPr>
          <p:cNvPr id="12" name="圆角矩形 71"/>
          <p:cNvSpPr/>
          <p:nvPr/>
        </p:nvSpPr>
        <p:spPr bwMode="auto">
          <a:xfrm>
            <a:off x="2088000" y="5078458"/>
            <a:ext cx="776196" cy="431800"/>
          </a:xfrm>
          <a:prstGeom prst="roundRect">
            <a:avLst/>
          </a:prstGeom>
          <a:solidFill>
            <a:srgbClr val="0D5FA8"/>
          </a:solidFill>
          <a:effectLst/>
        </p:spPr>
        <p:style>
          <a:lnRef idx="0">
            <a:schemeClr val="accent2"/>
          </a:lnRef>
          <a:fillRef idx="3">
            <a:schemeClr val="accent2"/>
          </a:fillRef>
          <a:effectRef idx="3">
            <a:schemeClr val="accent2"/>
          </a:effectRef>
          <a:fontRef idx="minor">
            <a:schemeClr val="lt1"/>
          </a:fontRef>
        </p:style>
        <p:txBody>
          <a:bodyPr anchor="ctr"/>
          <a:lstStyle/>
          <a:p>
            <a:pPr algn="ctr" rtl="0">
              <a:lnSpc>
                <a:spcPct val="130000"/>
              </a:lnSpc>
              <a:defRPr/>
            </a:pPr>
            <a:r>
              <a:rPr lang="en-US" sz="1050" b="1" i="0" u="none" baseline="0" dirty="0">
                <a:solidFill>
                  <a:schemeClr val="bg1"/>
                </a:solidFill>
                <a:latin typeface="Times New Roman" pitchFamily="18" charset="0"/>
                <a:cs typeface="Times New Roman" pitchFamily="18" charset="0"/>
                <a:sym typeface="+mn-lt"/>
              </a:rPr>
              <a:t>Method</a:t>
            </a:r>
          </a:p>
        </p:txBody>
      </p:sp>
      <p:sp>
        <p:nvSpPr>
          <p:cNvPr id="70" name="矩形 69"/>
          <p:cNvSpPr/>
          <p:nvPr/>
        </p:nvSpPr>
        <p:spPr>
          <a:xfrm>
            <a:off x="9174727" y="2662833"/>
            <a:ext cx="1882775" cy="2733056"/>
          </a:xfrm>
          <a:prstGeom prst="rect">
            <a:avLst/>
          </a:prstGeom>
        </p:spPr>
        <p:txBody>
          <a:bodyPr>
            <a:spAutoFit/>
          </a:bodyPr>
          <a:lstStyle/>
          <a:p>
            <a:pPr algn="just" rtl="0">
              <a:lnSpc>
                <a:spcPct val="130000"/>
              </a:lnSpc>
              <a:defRPr/>
            </a:pPr>
            <a:r>
              <a:rPr lang="en-US" sz="1200" b="1" i="0" u="none" kern="0" baseline="0" dirty="0">
                <a:solidFill>
                  <a:schemeClr val="bg1"/>
                </a:solidFill>
                <a:latin typeface="Times New Roman" pitchFamily="18" charset="0"/>
                <a:cs typeface="Times New Roman" pitchFamily="18" charset="0"/>
                <a:sym typeface="+mn-lt"/>
              </a:rPr>
              <a:t>Address such problems as inconsistencies between the warrant distributed by the buyers in futures delivery and </a:t>
            </a:r>
            <a:r>
              <a:rPr lang="en-US" sz="1200" b="1" i="0" u="none" kern="0" baseline="0" dirty="0" smtClean="0">
                <a:solidFill>
                  <a:schemeClr val="bg1"/>
                </a:solidFill>
                <a:latin typeface="Times New Roman" pitchFamily="18" charset="0"/>
                <a:cs typeface="Times New Roman" pitchFamily="18" charset="0"/>
                <a:sym typeface="+mn-lt"/>
              </a:rPr>
              <a:t>actual </a:t>
            </a:r>
            <a:r>
              <a:rPr lang="en-US" sz="1200" b="1" i="0" u="none" kern="0" baseline="0" dirty="0">
                <a:solidFill>
                  <a:schemeClr val="bg1"/>
                </a:solidFill>
                <a:latin typeface="Times New Roman" pitchFamily="18" charset="0"/>
                <a:cs typeface="Times New Roman" pitchFamily="18" charset="0"/>
                <a:sym typeface="+mn-lt"/>
              </a:rPr>
              <a:t>demand; instable futures/non-futures price relationship, lowered convergence, and clients’ risk management demand unable to be met, etc.</a:t>
            </a:r>
          </a:p>
        </p:txBody>
      </p:sp>
      <p:grpSp>
        <p:nvGrpSpPr>
          <p:cNvPr id="83" name="Group 11"/>
          <p:cNvGrpSpPr>
            <a:grpSpLocks/>
          </p:cNvGrpSpPr>
          <p:nvPr/>
        </p:nvGrpSpPr>
        <p:grpSpPr bwMode="auto">
          <a:xfrm>
            <a:off x="3309163" y="3070279"/>
            <a:ext cx="331808" cy="320669"/>
            <a:chOff x="5088" y="240"/>
            <a:chExt cx="384" cy="384"/>
          </a:xfrm>
        </p:grpSpPr>
        <p:sp>
          <p:nvSpPr>
            <p:cNvPr id="84" name="Oval 12"/>
            <p:cNvSpPr>
              <a:spLocks noChangeArrowheads="1"/>
            </p:cNvSpPr>
            <p:nvPr/>
          </p:nvSpPr>
          <p:spPr bwMode="gray">
            <a:xfrm>
              <a:off x="5070"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85" name="Oval 13"/>
            <p:cNvSpPr>
              <a:spLocks noChangeArrowheads="1"/>
            </p:cNvSpPr>
            <p:nvPr/>
          </p:nvSpPr>
          <p:spPr bwMode="gray">
            <a:xfrm>
              <a:off x="5231"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86" name="Oval 14"/>
            <p:cNvSpPr>
              <a:spLocks noChangeArrowheads="1"/>
            </p:cNvSpPr>
            <p:nvPr/>
          </p:nvSpPr>
          <p:spPr bwMode="gray">
            <a:xfrm>
              <a:off x="5375"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87" name="Oval 15"/>
            <p:cNvSpPr>
              <a:spLocks noChangeArrowheads="1"/>
            </p:cNvSpPr>
            <p:nvPr/>
          </p:nvSpPr>
          <p:spPr bwMode="gray">
            <a:xfrm>
              <a:off x="5070"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88" name="Oval 16"/>
            <p:cNvSpPr>
              <a:spLocks noChangeArrowheads="1"/>
            </p:cNvSpPr>
            <p:nvPr/>
          </p:nvSpPr>
          <p:spPr bwMode="gray">
            <a:xfrm>
              <a:off x="5231"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89" name="Oval 17"/>
            <p:cNvSpPr>
              <a:spLocks noChangeArrowheads="1"/>
            </p:cNvSpPr>
            <p:nvPr/>
          </p:nvSpPr>
          <p:spPr bwMode="gray">
            <a:xfrm>
              <a:off x="5375"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90" name="Oval 18"/>
            <p:cNvSpPr>
              <a:spLocks noChangeArrowheads="1"/>
            </p:cNvSpPr>
            <p:nvPr/>
          </p:nvSpPr>
          <p:spPr bwMode="gray">
            <a:xfrm>
              <a:off x="5070"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91" name="Oval 19"/>
            <p:cNvSpPr>
              <a:spLocks noChangeArrowheads="1"/>
            </p:cNvSpPr>
            <p:nvPr/>
          </p:nvSpPr>
          <p:spPr bwMode="gray">
            <a:xfrm>
              <a:off x="5231"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92" name="Oval 20"/>
            <p:cNvSpPr>
              <a:spLocks noChangeArrowheads="1"/>
            </p:cNvSpPr>
            <p:nvPr/>
          </p:nvSpPr>
          <p:spPr bwMode="gray">
            <a:xfrm>
              <a:off x="5375"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grpSp>
      <p:grpSp>
        <p:nvGrpSpPr>
          <p:cNvPr id="93" name="Group 11"/>
          <p:cNvGrpSpPr>
            <a:grpSpLocks/>
          </p:cNvGrpSpPr>
          <p:nvPr/>
        </p:nvGrpSpPr>
        <p:grpSpPr bwMode="auto">
          <a:xfrm>
            <a:off x="3306171" y="3733213"/>
            <a:ext cx="331808" cy="320669"/>
            <a:chOff x="5088" y="240"/>
            <a:chExt cx="384" cy="384"/>
          </a:xfrm>
        </p:grpSpPr>
        <p:sp>
          <p:nvSpPr>
            <p:cNvPr id="94" name="Oval 12"/>
            <p:cNvSpPr>
              <a:spLocks noChangeArrowheads="1"/>
            </p:cNvSpPr>
            <p:nvPr/>
          </p:nvSpPr>
          <p:spPr bwMode="gray">
            <a:xfrm>
              <a:off x="5070"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95" name="Oval 13"/>
            <p:cNvSpPr>
              <a:spLocks noChangeArrowheads="1"/>
            </p:cNvSpPr>
            <p:nvPr/>
          </p:nvSpPr>
          <p:spPr bwMode="gray">
            <a:xfrm>
              <a:off x="5231"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96" name="Oval 14"/>
            <p:cNvSpPr>
              <a:spLocks noChangeArrowheads="1"/>
            </p:cNvSpPr>
            <p:nvPr/>
          </p:nvSpPr>
          <p:spPr bwMode="gray">
            <a:xfrm>
              <a:off x="5375"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97" name="Oval 15"/>
            <p:cNvSpPr>
              <a:spLocks noChangeArrowheads="1"/>
            </p:cNvSpPr>
            <p:nvPr/>
          </p:nvSpPr>
          <p:spPr bwMode="gray">
            <a:xfrm>
              <a:off x="5070"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98" name="Oval 16"/>
            <p:cNvSpPr>
              <a:spLocks noChangeArrowheads="1"/>
            </p:cNvSpPr>
            <p:nvPr/>
          </p:nvSpPr>
          <p:spPr bwMode="gray">
            <a:xfrm>
              <a:off x="5231"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99" name="Oval 17"/>
            <p:cNvSpPr>
              <a:spLocks noChangeArrowheads="1"/>
            </p:cNvSpPr>
            <p:nvPr/>
          </p:nvSpPr>
          <p:spPr bwMode="gray">
            <a:xfrm>
              <a:off x="5375"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00" name="Oval 18"/>
            <p:cNvSpPr>
              <a:spLocks noChangeArrowheads="1"/>
            </p:cNvSpPr>
            <p:nvPr/>
          </p:nvSpPr>
          <p:spPr bwMode="gray">
            <a:xfrm>
              <a:off x="5070"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01" name="Oval 19"/>
            <p:cNvSpPr>
              <a:spLocks noChangeArrowheads="1"/>
            </p:cNvSpPr>
            <p:nvPr/>
          </p:nvSpPr>
          <p:spPr bwMode="gray">
            <a:xfrm>
              <a:off x="5231"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02" name="Oval 20"/>
            <p:cNvSpPr>
              <a:spLocks noChangeArrowheads="1"/>
            </p:cNvSpPr>
            <p:nvPr/>
          </p:nvSpPr>
          <p:spPr bwMode="gray">
            <a:xfrm>
              <a:off x="5375"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grpSp>
      <p:grpSp>
        <p:nvGrpSpPr>
          <p:cNvPr id="103" name="Group 11"/>
          <p:cNvGrpSpPr>
            <a:grpSpLocks/>
          </p:cNvGrpSpPr>
          <p:nvPr/>
        </p:nvGrpSpPr>
        <p:grpSpPr bwMode="auto">
          <a:xfrm>
            <a:off x="3307108" y="4447588"/>
            <a:ext cx="331808" cy="320669"/>
            <a:chOff x="5088" y="240"/>
            <a:chExt cx="384" cy="384"/>
          </a:xfrm>
        </p:grpSpPr>
        <p:sp>
          <p:nvSpPr>
            <p:cNvPr id="104" name="Oval 12"/>
            <p:cNvSpPr>
              <a:spLocks noChangeArrowheads="1"/>
            </p:cNvSpPr>
            <p:nvPr/>
          </p:nvSpPr>
          <p:spPr bwMode="gray">
            <a:xfrm>
              <a:off x="5070"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05" name="Oval 13"/>
            <p:cNvSpPr>
              <a:spLocks noChangeArrowheads="1"/>
            </p:cNvSpPr>
            <p:nvPr/>
          </p:nvSpPr>
          <p:spPr bwMode="gray">
            <a:xfrm>
              <a:off x="5231"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06" name="Oval 14"/>
            <p:cNvSpPr>
              <a:spLocks noChangeArrowheads="1"/>
            </p:cNvSpPr>
            <p:nvPr/>
          </p:nvSpPr>
          <p:spPr bwMode="gray">
            <a:xfrm>
              <a:off x="5375"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07" name="Oval 15"/>
            <p:cNvSpPr>
              <a:spLocks noChangeArrowheads="1"/>
            </p:cNvSpPr>
            <p:nvPr/>
          </p:nvSpPr>
          <p:spPr bwMode="gray">
            <a:xfrm>
              <a:off x="5070"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08" name="Oval 16"/>
            <p:cNvSpPr>
              <a:spLocks noChangeArrowheads="1"/>
            </p:cNvSpPr>
            <p:nvPr/>
          </p:nvSpPr>
          <p:spPr bwMode="gray">
            <a:xfrm>
              <a:off x="5231"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09" name="Oval 17"/>
            <p:cNvSpPr>
              <a:spLocks noChangeArrowheads="1"/>
            </p:cNvSpPr>
            <p:nvPr/>
          </p:nvSpPr>
          <p:spPr bwMode="gray">
            <a:xfrm>
              <a:off x="5375"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10" name="Oval 18"/>
            <p:cNvSpPr>
              <a:spLocks noChangeArrowheads="1"/>
            </p:cNvSpPr>
            <p:nvPr/>
          </p:nvSpPr>
          <p:spPr bwMode="gray">
            <a:xfrm>
              <a:off x="5070"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11" name="Oval 19"/>
            <p:cNvSpPr>
              <a:spLocks noChangeArrowheads="1"/>
            </p:cNvSpPr>
            <p:nvPr/>
          </p:nvSpPr>
          <p:spPr bwMode="gray">
            <a:xfrm>
              <a:off x="5231"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12" name="Oval 20"/>
            <p:cNvSpPr>
              <a:spLocks noChangeArrowheads="1"/>
            </p:cNvSpPr>
            <p:nvPr/>
          </p:nvSpPr>
          <p:spPr bwMode="gray">
            <a:xfrm>
              <a:off x="5375"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grpSp>
      <p:grpSp>
        <p:nvGrpSpPr>
          <p:cNvPr id="113" name="Group 11"/>
          <p:cNvGrpSpPr>
            <a:grpSpLocks/>
          </p:cNvGrpSpPr>
          <p:nvPr/>
        </p:nvGrpSpPr>
        <p:grpSpPr bwMode="auto">
          <a:xfrm>
            <a:off x="3326545" y="5141958"/>
            <a:ext cx="331808" cy="320669"/>
            <a:chOff x="5088" y="240"/>
            <a:chExt cx="384" cy="384"/>
          </a:xfrm>
        </p:grpSpPr>
        <p:sp>
          <p:nvSpPr>
            <p:cNvPr id="114" name="Oval 12"/>
            <p:cNvSpPr>
              <a:spLocks noChangeArrowheads="1"/>
            </p:cNvSpPr>
            <p:nvPr/>
          </p:nvSpPr>
          <p:spPr bwMode="gray">
            <a:xfrm>
              <a:off x="5070"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15" name="Oval 13"/>
            <p:cNvSpPr>
              <a:spLocks noChangeArrowheads="1"/>
            </p:cNvSpPr>
            <p:nvPr/>
          </p:nvSpPr>
          <p:spPr bwMode="gray">
            <a:xfrm>
              <a:off x="5231"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16" name="Oval 14"/>
            <p:cNvSpPr>
              <a:spLocks noChangeArrowheads="1"/>
            </p:cNvSpPr>
            <p:nvPr/>
          </p:nvSpPr>
          <p:spPr bwMode="gray">
            <a:xfrm>
              <a:off x="5375" y="241"/>
              <a:ext cx="97" cy="97"/>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17" name="Oval 15"/>
            <p:cNvSpPr>
              <a:spLocks noChangeArrowheads="1"/>
            </p:cNvSpPr>
            <p:nvPr/>
          </p:nvSpPr>
          <p:spPr bwMode="gray">
            <a:xfrm>
              <a:off x="5070"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18" name="Oval 16"/>
            <p:cNvSpPr>
              <a:spLocks noChangeArrowheads="1"/>
            </p:cNvSpPr>
            <p:nvPr/>
          </p:nvSpPr>
          <p:spPr bwMode="gray">
            <a:xfrm>
              <a:off x="5231"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19" name="Oval 17"/>
            <p:cNvSpPr>
              <a:spLocks noChangeArrowheads="1"/>
            </p:cNvSpPr>
            <p:nvPr/>
          </p:nvSpPr>
          <p:spPr bwMode="gray">
            <a:xfrm>
              <a:off x="5375" y="385"/>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20" name="Oval 18"/>
            <p:cNvSpPr>
              <a:spLocks noChangeArrowheads="1"/>
            </p:cNvSpPr>
            <p:nvPr/>
          </p:nvSpPr>
          <p:spPr bwMode="gray">
            <a:xfrm>
              <a:off x="5070"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21" name="Oval 19"/>
            <p:cNvSpPr>
              <a:spLocks noChangeArrowheads="1"/>
            </p:cNvSpPr>
            <p:nvPr/>
          </p:nvSpPr>
          <p:spPr bwMode="gray">
            <a:xfrm>
              <a:off x="5231"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sp>
          <p:nvSpPr>
            <p:cNvPr id="122" name="Oval 20"/>
            <p:cNvSpPr>
              <a:spLocks noChangeArrowheads="1"/>
            </p:cNvSpPr>
            <p:nvPr/>
          </p:nvSpPr>
          <p:spPr bwMode="gray">
            <a:xfrm>
              <a:off x="5375" y="530"/>
              <a:ext cx="97" cy="95"/>
            </a:xfrm>
            <a:prstGeom prst="ellipse">
              <a:avLst/>
            </a:prstGeom>
            <a:solidFill>
              <a:srgbClr val="FFFFFF">
                <a:alpha val="50195"/>
              </a:srgbClr>
            </a:solidFill>
            <a:ln w="9525">
              <a:noFill/>
              <a:round/>
              <a:headEnd/>
              <a:tailEnd/>
            </a:ln>
          </p:spPr>
          <p:txBody>
            <a:bodyPr wrap="none" anchor="ctr"/>
            <a:lstStyle/>
            <a:p>
              <a:pPr algn="l" rtl="0" eaLnBrk="1" fontAlgn="auto" hangingPunct="1">
                <a:lnSpc>
                  <a:spcPct val="130000"/>
                </a:lnSpc>
                <a:defRPr/>
              </a:pPr>
              <a:endParaRPr lang="en-US" altLang="en-US" sz="1050" b="1" kern="0" dirty="0">
                <a:solidFill>
                  <a:schemeClr val="bg1"/>
                </a:solidFill>
                <a:latin typeface="Times New Roman" pitchFamily="18" charset="0"/>
                <a:cs typeface="Times New Roman" pitchFamily="18" charset="0"/>
                <a:sym typeface="+mn-lt"/>
              </a:endParaRPr>
            </a:p>
          </p:txBody>
        </p:sp>
      </p:grpSp>
      <p:sp>
        <p:nvSpPr>
          <p:cNvPr id="72" name="TextBox 71"/>
          <p:cNvSpPr txBox="1"/>
          <p:nvPr/>
        </p:nvSpPr>
        <p:spPr>
          <a:xfrm>
            <a:off x="1760426" y="470035"/>
            <a:ext cx="4669876"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Background Meaning</a:t>
            </a:r>
          </a:p>
        </p:txBody>
      </p:sp>
    </p:spTree>
    <p:extLst>
      <p:ext uri="{BB962C8B-B14F-4D97-AF65-F5344CB8AC3E}">
        <p14:creationId xmlns="" xmlns:p14="http://schemas.microsoft.com/office/powerpoint/2010/main" val="155036586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0" y="0"/>
            <a:ext cx="3721100" cy="6858000"/>
          </a:xfrm>
          <a:prstGeom prst="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r>
              <a:rPr lang="en-US" sz="3200" b="0" i="0" u="none" baseline="0" dirty="0">
                <a:latin typeface="Times New Roman" pitchFamily="18" charset="0"/>
                <a:cs typeface="Times New Roman" pitchFamily="18" charset="0"/>
                <a:sym typeface="+mn-lt"/>
              </a:rPr>
              <a:t>          </a:t>
            </a:r>
            <a:endParaRPr lang="en-US" altLang="en-US" sz="2400" dirty="0">
              <a:latin typeface="Times New Roman" pitchFamily="18" charset="0"/>
              <a:cs typeface="Times New Roman" pitchFamily="18" charset="0"/>
              <a:sym typeface="+mn-lt"/>
            </a:endParaRPr>
          </a:p>
        </p:txBody>
      </p:sp>
      <p:sp>
        <p:nvSpPr>
          <p:cNvPr id="35" name="矩形 34"/>
          <p:cNvSpPr/>
          <p:nvPr/>
        </p:nvSpPr>
        <p:spPr>
          <a:xfrm>
            <a:off x="464230" y="1308116"/>
            <a:ext cx="3193503" cy="1412694"/>
          </a:xfrm>
          <a:prstGeom prst="rect">
            <a:avLst/>
          </a:prstGeom>
        </p:spPr>
        <p:txBody>
          <a:bodyPr wrap="none">
            <a:spAutoFit/>
          </a:bodyPr>
          <a:lstStyle/>
          <a:p>
            <a:pPr algn="ctr" rtl="0">
              <a:lnSpc>
                <a:spcPct val="130000"/>
              </a:lnSpc>
            </a:pPr>
            <a:r>
              <a:rPr lang="en-US" sz="6600" b="0" i="0" u="none" baseline="0" dirty="0">
                <a:solidFill>
                  <a:schemeClr val="bg1"/>
                </a:solidFill>
                <a:latin typeface="Times New Roman" pitchFamily="18" charset="0"/>
                <a:cs typeface="Times New Roman" pitchFamily="18" charset="0"/>
                <a:sym typeface="+mn-lt"/>
              </a:rPr>
              <a:t>Contents</a:t>
            </a:r>
          </a:p>
        </p:txBody>
      </p:sp>
      <p:grpSp>
        <p:nvGrpSpPr>
          <p:cNvPr id="3" name="组合 14"/>
          <p:cNvGrpSpPr/>
          <p:nvPr/>
        </p:nvGrpSpPr>
        <p:grpSpPr>
          <a:xfrm>
            <a:off x="5017308" y="2432522"/>
            <a:ext cx="497964" cy="497964"/>
            <a:chOff x="6535243" y="2524701"/>
            <a:chExt cx="717051" cy="717051"/>
          </a:xfrm>
        </p:grpSpPr>
        <p:sp>
          <p:nvSpPr>
            <p:cNvPr id="16" name="泪滴形 15"/>
            <p:cNvSpPr/>
            <p:nvPr/>
          </p:nvSpPr>
          <p:spPr>
            <a:xfrm rot="8247616">
              <a:off x="6535243" y="2524701"/>
              <a:ext cx="717051" cy="717051"/>
            </a:xfrm>
            <a:prstGeom prst="teardrop">
              <a:avLst/>
            </a:prstGeom>
            <a:solidFill>
              <a:srgbClr val="0062AC"/>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atin typeface="Times New Roman" pitchFamily="18" charset="0"/>
                <a:cs typeface="Times New Roman" pitchFamily="18" charset="0"/>
                <a:sym typeface="+mn-lt"/>
              </a:endParaRPr>
            </a:p>
          </p:txBody>
        </p:sp>
        <p:sp>
          <p:nvSpPr>
            <p:cNvPr id="17" name="椭圆 16"/>
            <p:cNvSpPr/>
            <p:nvPr/>
          </p:nvSpPr>
          <p:spPr>
            <a:xfrm>
              <a:off x="6604000" y="2588424"/>
              <a:ext cx="574014" cy="574014"/>
            </a:xfrm>
            <a:prstGeom prst="ellipse">
              <a:avLst/>
            </a:prstGeom>
            <a:solidFill>
              <a:schemeClr val="bg1"/>
            </a:solidFill>
            <a:ln>
              <a:solidFill>
                <a:schemeClr val="bg2">
                  <a:lumMod val="50000"/>
                </a:schemeClr>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atin typeface="Times New Roman" pitchFamily="18" charset="0"/>
                <a:cs typeface="Times New Roman" pitchFamily="18" charset="0"/>
                <a:sym typeface="+mn-lt"/>
              </a:endParaRPr>
            </a:p>
          </p:txBody>
        </p:sp>
      </p:grpSp>
      <p:sp>
        <p:nvSpPr>
          <p:cNvPr id="14" name="圆角矩形 22"/>
          <p:cNvSpPr/>
          <p:nvPr/>
        </p:nvSpPr>
        <p:spPr>
          <a:xfrm>
            <a:off x="6004824" y="1602903"/>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1</a:t>
            </a:r>
            <a:endParaRPr lang="en-US" altLang="en-US" sz="3200" dirty="0">
              <a:latin typeface="Times New Roman" pitchFamily="18" charset="0"/>
              <a:cs typeface="Times New Roman" pitchFamily="18" charset="0"/>
              <a:sym typeface="+mn-lt"/>
            </a:endParaRPr>
          </a:p>
        </p:txBody>
      </p:sp>
      <p:sp>
        <p:nvSpPr>
          <p:cNvPr id="22" name="圆角矩形 23"/>
          <p:cNvSpPr/>
          <p:nvPr/>
        </p:nvSpPr>
        <p:spPr>
          <a:xfrm>
            <a:off x="6004824" y="2518965"/>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2</a:t>
            </a:r>
            <a:endParaRPr lang="en-US" altLang="en-US" sz="3200" dirty="0">
              <a:latin typeface="Times New Roman" pitchFamily="18" charset="0"/>
              <a:cs typeface="Times New Roman" pitchFamily="18" charset="0"/>
              <a:sym typeface="+mn-lt"/>
            </a:endParaRPr>
          </a:p>
        </p:txBody>
      </p:sp>
      <p:sp>
        <p:nvSpPr>
          <p:cNvPr id="23" name="圆角矩形 24"/>
          <p:cNvSpPr/>
          <p:nvPr/>
        </p:nvSpPr>
        <p:spPr>
          <a:xfrm>
            <a:off x="6004824" y="3435916"/>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3</a:t>
            </a:r>
            <a:endParaRPr lang="en-US" altLang="en-US" sz="3200" dirty="0">
              <a:latin typeface="Times New Roman" pitchFamily="18" charset="0"/>
              <a:cs typeface="Times New Roman" pitchFamily="18" charset="0"/>
              <a:sym typeface="+mn-lt"/>
            </a:endParaRPr>
          </a:p>
        </p:txBody>
      </p:sp>
      <p:sp>
        <p:nvSpPr>
          <p:cNvPr id="24" name="圆角矩形 25"/>
          <p:cNvSpPr/>
          <p:nvPr/>
        </p:nvSpPr>
        <p:spPr>
          <a:xfrm>
            <a:off x="6009014" y="4336668"/>
            <a:ext cx="506412" cy="504825"/>
          </a:xfrm>
          <a:prstGeom prst="roundRect">
            <a:avLst/>
          </a:prstGeom>
          <a:solidFill>
            <a:srgbClr val="0062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lnSpc>
                <a:spcPct val="130000"/>
              </a:lnSpc>
              <a:defRPr/>
            </a:pPr>
            <a:r>
              <a:rPr lang="en-US" sz="3200" b="0" i="0" u="none" baseline="0" dirty="0">
                <a:latin typeface="Times New Roman" pitchFamily="18" charset="0"/>
                <a:cs typeface="Times New Roman" pitchFamily="18" charset="0"/>
                <a:sym typeface="+mn-lt"/>
              </a:rPr>
              <a:t>4</a:t>
            </a:r>
            <a:endParaRPr lang="en-US" altLang="en-US" sz="3200" dirty="0">
              <a:latin typeface="Times New Roman" pitchFamily="18" charset="0"/>
              <a:cs typeface="Times New Roman" pitchFamily="18" charset="0"/>
              <a:sym typeface="+mn-lt"/>
            </a:endParaRPr>
          </a:p>
        </p:txBody>
      </p:sp>
      <p:sp>
        <p:nvSpPr>
          <p:cNvPr id="2" name="矩形 1"/>
          <p:cNvSpPr/>
          <p:nvPr/>
        </p:nvSpPr>
        <p:spPr>
          <a:xfrm>
            <a:off x="3733800" y="6580"/>
            <a:ext cx="8218055" cy="12173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30000"/>
              </a:lnSpc>
            </a:pPr>
            <a:endParaRPr lang="en-US" altLang="en-US" dirty="0">
              <a:ln>
                <a:solidFill>
                  <a:schemeClr val="bg1"/>
                </a:solidFill>
              </a:ln>
              <a:latin typeface="Times New Roman" pitchFamily="18" charset="0"/>
              <a:cs typeface="Times New Roman" pitchFamily="18" charset="0"/>
              <a:sym typeface="+mn-lt"/>
            </a:endParaRPr>
          </a:p>
        </p:txBody>
      </p:sp>
      <p:sp>
        <p:nvSpPr>
          <p:cNvPr id="13" name="TextBox 12"/>
          <p:cNvSpPr txBox="1"/>
          <p:nvPr/>
        </p:nvSpPr>
        <p:spPr>
          <a:xfrm>
            <a:off x="6656885" y="1531919"/>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Background Meaning</a:t>
            </a:r>
          </a:p>
        </p:txBody>
      </p:sp>
      <p:sp>
        <p:nvSpPr>
          <p:cNvPr id="18" name="TextBox 17"/>
          <p:cNvSpPr txBox="1"/>
          <p:nvPr/>
        </p:nvSpPr>
        <p:spPr>
          <a:xfrm>
            <a:off x="6661799" y="2480400"/>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Overall Planning</a:t>
            </a:r>
          </a:p>
        </p:txBody>
      </p:sp>
      <p:sp>
        <p:nvSpPr>
          <p:cNvPr id="19" name="TextBox 18"/>
          <p:cNvSpPr txBox="1"/>
          <p:nvPr/>
        </p:nvSpPr>
        <p:spPr>
          <a:xfrm>
            <a:off x="6710920" y="4328883"/>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Implementation Plan</a:t>
            </a:r>
            <a:endParaRPr lang="en-US" altLang="en-US" sz="3200" dirty="0">
              <a:latin typeface="Times New Roman" pitchFamily="18" charset="0"/>
              <a:cs typeface="Times New Roman" pitchFamily="18" charset="0"/>
            </a:endParaRPr>
          </a:p>
        </p:txBody>
      </p:sp>
      <p:sp>
        <p:nvSpPr>
          <p:cNvPr id="20" name="TextBox 19"/>
          <p:cNvSpPr txBox="1"/>
          <p:nvPr/>
        </p:nvSpPr>
        <p:spPr>
          <a:xfrm>
            <a:off x="6686383" y="3360387"/>
            <a:ext cx="4669876" cy="584775"/>
          </a:xfrm>
          <a:prstGeom prst="rect">
            <a:avLst/>
          </a:prstGeom>
          <a:noFill/>
        </p:spPr>
        <p:txBody>
          <a:bodyPr wrap="square" rtlCol="0">
            <a:spAutoFit/>
          </a:bodyPr>
          <a:lstStyle/>
          <a:p>
            <a:r>
              <a:rPr lang="en-US" altLang="en-US" sz="3200" dirty="0" smtClean="0">
                <a:latin typeface="Times New Roman" pitchFamily="18" charset="0"/>
                <a:cs typeface="Times New Roman" pitchFamily="18" charset="0"/>
              </a:rPr>
              <a:t>Business Pattern</a:t>
            </a:r>
          </a:p>
        </p:txBody>
      </p:sp>
    </p:spTree>
    <p:extLst>
      <p:ext uri="{BB962C8B-B14F-4D97-AF65-F5344CB8AC3E}">
        <p14:creationId xmlns="" xmlns:p14="http://schemas.microsoft.com/office/powerpoint/2010/main" val="8292265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 xmlns:p14="http://schemas.microsoft.com/office/powerpoint/2010/main" val="2824510191"/>
              </p:ext>
            </p:extLst>
          </p:nvPr>
        </p:nvGraphicFramePr>
        <p:xfrm>
          <a:off x="0" y="1166746"/>
          <a:ext cx="1691680" cy="4406600"/>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1" i="0" u="none" kern="1200" baseline="0" dirty="0">
                          <a:solidFill>
                            <a:schemeClr val="bg1"/>
                          </a:solidFill>
                          <a:latin typeface="Times New Roman" pitchFamily="18" charset="0"/>
                          <a:ea typeface="+mn-ea"/>
                          <a:cs typeface="Times New Roman" pitchFamily="18" charset="0"/>
                          <a:sym typeface="+mn-lt"/>
                        </a:rPr>
                        <a:t>Futures/non-futures docking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Feasibility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Business planning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Market participants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Process interface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bl>
          </a:graphicData>
        </a:graphic>
      </p:graphicFrame>
      <p:sp>
        <p:nvSpPr>
          <p:cNvPr id="3" name="等腰三角形 2"/>
          <p:cNvSpPr/>
          <p:nvPr/>
        </p:nvSpPr>
        <p:spPr>
          <a:xfrm rot="16200000">
            <a:off x="1548821" y="149485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sp>
        <p:nvSpPr>
          <p:cNvPr id="10" name="AutoShape 4"/>
          <p:cNvSpPr>
            <a:spLocks noChangeArrowheads="1"/>
          </p:cNvSpPr>
          <p:nvPr/>
        </p:nvSpPr>
        <p:spPr bwMode="gray">
          <a:xfrm>
            <a:off x="3246726" y="2417545"/>
            <a:ext cx="6696633" cy="2243137"/>
          </a:xfrm>
          <a:prstGeom prst="upArrow">
            <a:avLst>
              <a:gd name="adj1" fmla="val 57824"/>
              <a:gd name="adj2" fmla="val 54398"/>
            </a:avLst>
          </a:prstGeom>
          <a:solidFill>
            <a:srgbClr val="F2D39A"/>
          </a:solidFill>
          <a:ln w="9525" algn="ctr">
            <a:noFill/>
            <a:miter lim="800000"/>
            <a:headEnd/>
            <a:tailEnd/>
          </a:ln>
          <a:effectLst/>
        </p:spPr>
        <p:txBody>
          <a:bodyPr wrap="none" anchor="ctr"/>
          <a:lstStyle/>
          <a:p>
            <a:pPr algn="l" rtl="0" eaLnBrk="1" fontAlgn="auto" hangingPunct="1">
              <a:lnSpc>
                <a:spcPct val="130000"/>
              </a:lnSpc>
              <a:defRPr/>
            </a:pPr>
            <a:endParaRPr lang="en-US" altLang="en-US" kern="0" dirty="0">
              <a:solidFill>
                <a:sysClr val="windowText" lastClr="000000"/>
              </a:solidFill>
              <a:latin typeface="Times New Roman" pitchFamily="18" charset="0"/>
              <a:cs typeface="Times New Roman" pitchFamily="18" charset="0"/>
              <a:sym typeface="+mn-lt"/>
            </a:endParaRPr>
          </a:p>
        </p:txBody>
      </p:sp>
      <p:sp>
        <p:nvSpPr>
          <p:cNvPr id="24" name="TextBox 17"/>
          <p:cNvSpPr txBox="1">
            <a:spLocks noChangeArrowheads="1"/>
          </p:cNvSpPr>
          <p:nvPr/>
        </p:nvSpPr>
        <p:spPr bwMode="auto">
          <a:xfrm>
            <a:off x="4980763" y="2914257"/>
            <a:ext cx="3382913" cy="105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rtl="0" eaLnBrk="1" hangingPunct="1">
              <a:lnSpc>
                <a:spcPct val="130000"/>
              </a:lnSpc>
            </a:pPr>
            <a:r>
              <a:rPr lang="en-US" sz="1200" b="0" i="0" u="none" baseline="0" dirty="0">
                <a:latin typeface="Times New Roman" pitchFamily="18" charset="0"/>
                <a:ea typeface="+mn-ea"/>
                <a:cs typeface="Times New Roman" pitchFamily="18" charset="0"/>
                <a:sym typeface="+mn-lt"/>
              </a:rPr>
              <a:t>The platform established may form an aggregation effect, promote industry chain development and drive the supportive services and related industries to develop </a:t>
            </a:r>
          </a:p>
        </p:txBody>
      </p:sp>
      <p:sp>
        <p:nvSpPr>
          <p:cNvPr id="25" name="矩形 24"/>
          <p:cNvSpPr/>
          <p:nvPr/>
        </p:nvSpPr>
        <p:spPr>
          <a:xfrm>
            <a:off x="4416200" y="1831435"/>
            <a:ext cx="4357687" cy="580193"/>
          </a:xfrm>
          <a:prstGeom prst="rect">
            <a:avLst/>
          </a:prstGeom>
          <a:solidFill>
            <a:srgbClr val="0062AC"/>
          </a:solidFill>
          <a:ln/>
          <a:effectLst/>
        </p:spPr>
        <p:style>
          <a:lnRef idx="0">
            <a:schemeClr val="accent1"/>
          </a:lnRef>
          <a:fillRef idx="3">
            <a:schemeClr val="accent1"/>
          </a:fillRef>
          <a:effectRef idx="3">
            <a:schemeClr val="accent1"/>
          </a:effectRef>
          <a:fontRef idx="minor">
            <a:schemeClr val="lt1"/>
          </a:fontRef>
        </p:style>
        <p:txBody>
          <a:bodyPr anchor="ctr"/>
          <a:lstStyle/>
          <a:p>
            <a:pPr algn="ctr" rtl="0" eaLnBrk="1" fontAlgn="auto" hangingPunct="1">
              <a:lnSpc>
                <a:spcPct val="130000"/>
              </a:lnSpc>
              <a:defRPr/>
            </a:pPr>
            <a:r>
              <a:rPr lang="en-US" b="0" i="0" u="none" baseline="0" dirty="0">
                <a:latin typeface="Times New Roman" pitchFamily="18" charset="0"/>
                <a:cs typeface="Times New Roman" pitchFamily="18" charset="0"/>
                <a:sym typeface="+mn-lt"/>
              </a:rPr>
              <a:t>             </a:t>
            </a:r>
            <a:endParaRPr lang="en-US" altLang="en-US" dirty="0">
              <a:latin typeface="Times New Roman" pitchFamily="18" charset="0"/>
              <a:cs typeface="Times New Roman" pitchFamily="18" charset="0"/>
              <a:sym typeface="+mn-lt"/>
            </a:endParaRPr>
          </a:p>
        </p:txBody>
      </p:sp>
      <p:sp>
        <p:nvSpPr>
          <p:cNvPr id="26" name="TextBox 19"/>
          <p:cNvSpPr txBox="1"/>
          <p:nvPr/>
        </p:nvSpPr>
        <p:spPr>
          <a:xfrm>
            <a:off x="3598535" y="1844149"/>
            <a:ext cx="6072187" cy="584775"/>
          </a:xfrm>
          <a:prstGeom prst="rect">
            <a:avLst/>
          </a:prstGeom>
          <a:noFill/>
          <a:ln>
            <a:noFill/>
          </a:ln>
        </p:spPr>
        <p:txBody>
          <a:bodyPr>
            <a:spAutoFit/>
          </a:bodyPr>
          <a:lstStyle/>
          <a:p>
            <a:pPr algn="ctr" rtl="0" fontAlgn="auto">
              <a:defRPr/>
            </a:pPr>
            <a:r>
              <a:rPr lang="en-US" sz="1600" b="1" i="0" u="none" kern="0" baseline="0" dirty="0">
                <a:solidFill>
                  <a:schemeClr val="bg1"/>
                </a:solidFill>
                <a:latin typeface="Times New Roman" pitchFamily="18" charset="0"/>
                <a:cs typeface="Times New Roman" pitchFamily="18" charset="0"/>
                <a:sym typeface="+mn-lt"/>
              </a:rPr>
              <a:t>Realize effective docking of futures/non-futures </a:t>
            </a:r>
            <a:endParaRPr lang="en-US" sz="1600" b="1" i="0" u="none" kern="0" baseline="0" dirty="0" smtClean="0">
              <a:solidFill>
                <a:schemeClr val="bg1"/>
              </a:solidFill>
              <a:latin typeface="Times New Roman" pitchFamily="18" charset="0"/>
              <a:cs typeface="Times New Roman" pitchFamily="18" charset="0"/>
              <a:sym typeface="+mn-lt"/>
            </a:endParaRPr>
          </a:p>
          <a:p>
            <a:pPr algn="ctr" rtl="0" fontAlgn="auto">
              <a:defRPr/>
            </a:pPr>
            <a:r>
              <a:rPr lang="en-US" sz="1600" b="1" i="0" u="none" kern="0" baseline="0" dirty="0" smtClean="0">
                <a:solidFill>
                  <a:schemeClr val="bg1"/>
                </a:solidFill>
                <a:latin typeface="Times New Roman" pitchFamily="18" charset="0"/>
                <a:cs typeface="Times New Roman" pitchFamily="18" charset="0"/>
                <a:sym typeface="+mn-lt"/>
              </a:rPr>
              <a:t>and </a:t>
            </a:r>
            <a:r>
              <a:rPr lang="en-US" sz="1600" b="1" i="0" u="none" kern="0" baseline="0" dirty="0">
                <a:solidFill>
                  <a:schemeClr val="bg1"/>
                </a:solidFill>
                <a:latin typeface="Times New Roman" pitchFamily="18" charset="0"/>
                <a:cs typeface="Times New Roman" pitchFamily="18" charset="0"/>
                <a:sym typeface="+mn-lt"/>
              </a:rPr>
              <a:t>serve the real economy</a:t>
            </a:r>
          </a:p>
        </p:txBody>
      </p:sp>
      <p:grpSp>
        <p:nvGrpSpPr>
          <p:cNvPr id="27" name="组合 1"/>
          <p:cNvGrpSpPr>
            <a:grpSpLocks/>
          </p:cNvGrpSpPr>
          <p:nvPr/>
        </p:nvGrpSpPr>
        <p:grpSpPr bwMode="auto">
          <a:xfrm>
            <a:off x="1995176" y="1378998"/>
            <a:ext cx="3259212" cy="452438"/>
            <a:chOff x="163513" y="825500"/>
            <a:chExt cx="1979595" cy="452438"/>
          </a:xfrm>
        </p:grpSpPr>
        <p:sp>
          <p:nvSpPr>
            <p:cNvPr id="28" name="矩形 27"/>
            <p:cNvSpPr/>
            <p:nvPr/>
          </p:nvSpPr>
          <p:spPr>
            <a:xfrm>
              <a:off x="163513" y="825500"/>
              <a:ext cx="1744647" cy="452438"/>
            </a:xfrm>
            <a:prstGeom prst="rect">
              <a:avLst/>
            </a:prstGeom>
            <a:solidFill>
              <a:schemeClr val="bg1">
                <a:lumMod val="50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lnSpc>
                  <a:spcPct val="130000"/>
                </a:lnSpc>
                <a:defRPr/>
              </a:pPr>
              <a:endParaRPr lang="en-US" altLang="en-US" sz="3200" dirty="0">
                <a:latin typeface="Times New Roman" pitchFamily="18" charset="0"/>
                <a:cs typeface="Times New Roman" pitchFamily="18" charset="0"/>
                <a:sym typeface="+mn-lt"/>
              </a:endParaRPr>
            </a:p>
          </p:txBody>
        </p:sp>
        <p:sp>
          <p:nvSpPr>
            <p:cNvPr id="29" name="TextBox 20"/>
            <p:cNvSpPr txBox="1">
              <a:spLocks noChangeArrowheads="1"/>
            </p:cNvSpPr>
            <p:nvPr/>
          </p:nvSpPr>
          <p:spPr bwMode="auto">
            <a:xfrm>
              <a:off x="163513" y="825500"/>
              <a:ext cx="1979595" cy="344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rtl="0" eaLnBrk="1" hangingPunct="1">
                <a:lnSpc>
                  <a:spcPct val="130000"/>
                </a:lnSpc>
              </a:pPr>
              <a:r>
                <a:rPr lang="en-US" sz="1400" b="1" i="0" u="none" baseline="0" dirty="0" smtClean="0">
                  <a:solidFill>
                    <a:schemeClr val="bg1"/>
                  </a:solidFill>
                  <a:latin typeface="Times New Roman" pitchFamily="18" charset="0"/>
                  <a:ea typeface="+mn-ea"/>
                  <a:cs typeface="Times New Roman" pitchFamily="18" charset="0"/>
                  <a:sym typeface="+mn-lt"/>
                </a:rPr>
                <a:t>I. Break </a:t>
              </a:r>
              <a:r>
                <a:rPr lang="en-US" sz="1400" b="1" i="0" u="none" baseline="0" dirty="0">
                  <a:solidFill>
                    <a:schemeClr val="bg1"/>
                  </a:solidFill>
                  <a:latin typeface="Times New Roman" pitchFamily="18" charset="0"/>
                  <a:ea typeface="+mn-ea"/>
                  <a:cs typeface="Times New Roman" pitchFamily="18" charset="0"/>
                  <a:sym typeface="+mn-lt"/>
                </a:rPr>
                <a:t>through the industry </a:t>
              </a:r>
              <a:r>
                <a:rPr lang="en-US" sz="1400" b="1" i="0" u="none" baseline="0" dirty="0" smtClean="0">
                  <a:solidFill>
                    <a:schemeClr val="bg1"/>
                  </a:solidFill>
                  <a:latin typeface="Times New Roman" pitchFamily="18" charset="0"/>
                  <a:ea typeface="+mn-ea"/>
                  <a:cs typeface="Times New Roman" pitchFamily="18" charset="0"/>
                  <a:sym typeface="+mn-lt"/>
                </a:rPr>
                <a:t>chain</a:t>
              </a:r>
              <a:endParaRPr lang="en-US" altLang="zh-CN" sz="1400" b="1" dirty="0">
                <a:solidFill>
                  <a:schemeClr val="bg1"/>
                </a:solidFill>
                <a:latin typeface="Times New Roman" pitchFamily="18" charset="0"/>
                <a:ea typeface="+mn-ea"/>
                <a:cs typeface="Times New Roman" pitchFamily="18" charset="0"/>
                <a:sym typeface="+mn-lt"/>
              </a:endParaRPr>
            </a:p>
          </p:txBody>
        </p:sp>
      </p:grpSp>
      <p:sp>
        <p:nvSpPr>
          <p:cNvPr id="31" name="AutoShape 7"/>
          <p:cNvSpPr>
            <a:spLocks noChangeArrowheads="1"/>
          </p:cNvSpPr>
          <p:nvPr/>
        </p:nvSpPr>
        <p:spPr bwMode="ltGray">
          <a:xfrm>
            <a:off x="2754560" y="3886104"/>
            <a:ext cx="1405950" cy="1279938"/>
          </a:xfrm>
          <a:prstGeom prst="roundRect">
            <a:avLst>
              <a:gd name="adj" fmla="val 16667"/>
            </a:avLst>
          </a:prstGeom>
          <a:solidFill>
            <a:srgbClr val="0062AC"/>
          </a:solidFill>
          <a:ln w="19050" algn="ctr">
            <a:noFill/>
            <a:round/>
            <a:headEnd/>
            <a:tailEnd/>
          </a:ln>
        </p:spPr>
        <p:txBody>
          <a:bodyPr wrap="none" anchor="ctr"/>
          <a:lstStyle/>
          <a:p>
            <a:pPr algn="ctr" rtl="0" eaLnBrk="1" hangingPunct="1">
              <a:lnSpc>
                <a:spcPct val="130000"/>
              </a:lnSpc>
            </a:pPr>
            <a:r>
              <a:rPr lang="en-US" sz="1600" b="1" i="0" u="none" baseline="0" dirty="0">
                <a:solidFill>
                  <a:schemeClr val="bg1"/>
                </a:solidFill>
                <a:latin typeface="Times New Roman" pitchFamily="18" charset="0"/>
                <a:cs typeface="Times New Roman" pitchFamily="18" charset="0"/>
                <a:sym typeface="+mn-lt"/>
              </a:rPr>
              <a:t>Certification</a:t>
            </a:r>
            <a:endParaRPr lang="en-US" altLang="zh-CN" sz="1600" b="1" dirty="0">
              <a:solidFill>
                <a:schemeClr val="bg1"/>
              </a:solidFill>
              <a:latin typeface="Times New Roman" pitchFamily="18" charset="0"/>
              <a:cs typeface="Times New Roman" pitchFamily="18" charset="0"/>
              <a:sym typeface="+mn-lt"/>
            </a:endParaRPr>
          </a:p>
          <a:p>
            <a:pPr algn="ctr" rtl="0" eaLnBrk="1" hangingPunct="1">
              <a:lnSpc>
                <a:spcPct val="130000"/>
              </a:lnSpc>
            </a:pPr>
            <a:r>
              <a:rPr lang="en-US" sz="1600" b="1" i="0" u="none" baseline="0" dirty="0">
                <a:solidFill>
                  <a:schemeClr val="bg1"/>
                </a:solidFill>
                <a:latin typeface="Times New Roman" pitchFamily="18" charset="0"/>
                <a:cs typeface="Times New Roman" pitchFamily="18" charset="0"/>
                <a:sym typeface="+mn-lt"/>
              </a:rPr>
              <a:t>Service</a:t>
            </a:r>
          </a:p>
        </p:txBody>
      </p:sp>
      <p:sp>
        <p:nvSpPr>
          <p:cNvPr id="32" name="AutoShape 7"/>
          <p:cNvSpPr>
            <a:spLocks noChangeArrowheads="1"/>
          </p:cNvSpPr>
          <p:nvPr/>
        </p:nvSpPr>
        <p:spPr bwMode="ltGray">
          <a:xfrm>
            <a:off x="4816797" y="3898474"/>
            <a:ext cx="1405950" cy="1279938"/>
          </a:xfrm>
          <a:prstGeom prst="roundRect">
            <a:avLst>
              <a:gd name="adj" fmla="val 16667"/>
            </a:avLst>
          </a:prstGeom>
          <a:solidFill>
            <a:srgbClr val="0062AC"/>
          </a:solidFill>
          <a:ln w="19050" algn="ctr">
            <a:noFill/>
            <a:round/>
            <a:headEnd/>
            <a:tailEnd/>
          </a:ln>
        </p:spPr>
        <p:txBody>
          <a:bodyPr wrap="none" anchor="ctr"/>
          <a:lstStyle/>
          <a:p>
            <a:pPr algn="ctr" rtl="0" eaLnBrk="1" hangingPunct="1">
              <a:lnSpc>
                <a:spcPct val="130000"/>
              </a:lnSpc>
            </a:pPr>
            <a:r>
              <a:rPr lang="en-US" sz="1600" b="1" i="0" u="none" baseline="0" dirty="0">
                <a:solidFill>
                  <a:schemeClr val="bg1"/>
                </a:solidFill>
                <a:latin typeface="Times New Roman" pitchFamily="18" charset="0"/>
                <a:cs typeface="Times New Roman" pitchFamily="18" charset="0"/>
                <a:sym typeface="+mn-lt"/>
              </a:rPr>
              <a:t>Trading</a:t>
            </a:r>
            <a:endParaRPr lang="en-US" altLang="zh-CN" sz="1600" b="1" dirty="0">
              <a:solidFill>
                <a:schemeClr val="bg1"/>
              </a:solidFill>
              <a:latin typeface="Times New Roman" pitchFamily="18" charset="0"/>
              <a:cs typeface="Times New Roman" pitchFamily="18" charset="0"/>
              <a:sym typeface="+mn-lt"/>
            </a:endParaRPr>
          </a:p>
          <a:p>
            <a:pPr algn="ctr" rtl="0" eaLnBrk="1" hangingPunct="1">
              <a:lnSpc>
                <a:spcPct val="130000"/>
              </a:lnSpc>
            </a:pPr>
            <a:r>
              <a:rPr lang="en-US" sz="1600" b="1" i="0" u="none" baseline="0" dirty="0">
                <a:solidFill>
                  <a:schemeClr val="bg1"/>
                </a:solidFill>
                <a:latin typeface="Times New Roman" pitchFamily="18" charset="0"/>
                <a:cs typeface="Times New Roman" pitchFamily="18" charset="0"/>
                <a:sym typeface="+mn-lt"/>
              </a:rPr>
              <a:t>Service</a:t>
            </a:r>
          </a:p>
        </p:txBody>
      </p:sp>
      <p:sp>
        <p:nvSpPr>
          <p:cNvPr id="33" name="AutoShape 7"/>
          <p:cNvSpPr>
            <a:spLocks noChangeArrowheads="1"/>
          </p:cNvSpPr>
          <p:nvPr/>
        </p:nvSpPr>
        <p:spPr bwMode="ltGray">
          <a:xfrm>
            <a:off x="6994808" y="3899940"/>
            <a:ext cx="1405950" cy="1279938"/>
          </a:xfrm>
          <a:prstGeom prst="roundRect">
            <a:avLst>
              <a:gd name="adj" fmla="val 16667"/>
            </a:avLst>
          </a:prstGeom>
          <a:solidFill>
            <a:srgbClr val="0062AC"/>
          </a:solidFill>
          <a:ln w="19050" algn="ctr">
            <a:noFill/>
            <a:round/>
            <a:headEnd/>
            <a:tailEnd/>
          </a:ln>
        </p:spPr>
        <p:txBody>
          <a:bodyPr wrap="none" anchor="ctr"/>
          <a:lstStyle/>
          <a:p>
            <a:pPr algn="ctr" rtl="0" eaLnBrk="1" hangingPunct="1">
              <a:lnSpc>
                <a:spcPct val="130000"/>
              </a:lnSpc>
            </a:pPr>
            <a:r>
              <a:rPr lang="en-US" sz="1600" b="1" i="0" u="none" baseline="0" dirty="0">
                <a:solidFill>
                  <a:schemeClr val="bg1"/>
                </a:solidFill>
                <a:latin typeface="Times New Roman" pitchFamily="18" charset="0"/>
                <a:cs typeface="Times New Roman" pitchFamily="18" charset="0"/>
                <a:sym typeface="+mn-lt"/>
              </a:rPr>
              <a:t>Finance</a:t>
            </a:r>
            <a:endParaRPr lang="en-US" altLang="zh-CN" sz="1600" b="1" dirty="0">
              <a:solidFill>
                <a:schemeClr val="bg1"/>
              </a:solidFill>
              <a:latin typeface="Times New Roman" pitchFamily="18" charset="0"/>
              <a:cs typeface="Times New Roman" pitchFamily="18" charset="0"/>
              <a:sym typeface="+mn-lt"/>
            </a:endParaRPr>
          </a:p>
          <a:p>
            <a:pPr algn="ctr" rtl="0" eaLnBrk="1" hangingPunct="1">
              <a:lnSpc>
                <a:spcPct val="130000"/>
              </a:lnSpc>
            </a:pPr>
            <a:r>
              <a:rPr lang="en-US" sz="1600" b="1" i="0" u="none" baseline="0" dirty="0">
                <a:solidFill>
                  <a:schemeClr val="bg1"/>
                </a:solidFill>
                <a:latin typeface="Times New Roman" pitchFamily="18" charset="0"/>
                <a:cs typeface="Times New Roman" pitchFamily="18" charset="0"/>
                <a:sym typeface="+mn-lt"/>
              </a:rPr>
              <a:t>Service</a:t>
            </a:r>
          </a:p>
        </p:txBody>
      </p:sp>
      <p:sp>
        <p:nvSpPr>
          <p:cNvPr id="34" name="AutoShape 7"/>
          <p:cNvSpPr>
            <a:spLocks noChangeArrowheads="1"/>
          </p:cNvSpPr>
          <p:nvPr/>
        </p:nvSpPr>
        <p:spPr bwMode="ltGray">
          <a:xfrm>
            <a:off x="9129962" y="3898474"/>
            <a:ext cx="1405950" cy="1279938"/>
          </a:xfrm>
          <a:prstGeom prst="roundRect">
            <a:avLst>
              <a:gd name="adj" fmla="val 16667"/>
            </a:avLst>
          </a:prstGeom>
          <a:solidFill>
            <a:srgbClr val="0062AC"/>
          </a:solidFill>
          <a:ln w="19050" algn="ctr">
            <a:noFill/>
            <a:round/>
            <a:headEnd/>
            <a:tailEnd/>
          </a:ln>
        </p:spPr>
        <p:txBody>
          <a:bodyPr wrap="none" anchor="ctr"/>
          <a:lstStyle/>
          <a:p>
            <a:pPr algn="ctr" rtl="0" eaLnBrk="1" hangingPunct="1">
              <a:lnSpc>
                <a:spcPct val="130000"/>
              </a:lnSpc>
            </a:pPr>
            <a:r>
              <a:rPr lang="en-US" sz="1600" b="1" i="0" u="none" baseline="0" dirty="0">
                <a:solidFill>
                  <a:schemeClr val="bg1"/>
                </a:solidFill>
                <a:latin typeface="Times New Roman" pitchFamily="18" charset="0"/>
                <a:cs typeface="Times New Roman" pitchFamily="18" charset="0"/>
                <a:sym typeface="+mn-lt"/>
              </a:rPr>
              <a:t>Information</a:t>
            </a:r>
            <a:endParaRPr lang="en-US" altLang="zh-CN" sz="1600" b="1" dirty="0">
              <a:solidFill>
                <a:schemeClr val="bg1"/>
              </a:solidFill>
              <a:latin typeface="Times New Roman" pitchFamily="18" charset="0"/>
              <a:cs typeface="Times New Roman" pitchFamily="18" charset="0"/>
              <a:sym typeface="+mn-lt"/>
            </a:endParaRPr>
          </a:p>
          <a:p>
            <a:pPr algn="ctr" rtl="0" eaLnBrk="1" hangingPunct="1">
              <a:lnSpc>
                <a:spcPct val="130000"/>
              </a:lnSpc>
            </a:pPr>
            <a:r>
              <a:rPr lang="en-US" sz="1600" b="1" i="0" u="none" baseline="0" dirty="0">
                <a:solidFill>
                  <a:schemeClr val="bg1"/>
                </a:solidFill>
                <a:latin typeface="Times New Roman" pitchFamily="18" charset="0"/>
                <a:cs typeface="Times New Roman" pitchFamily="18" charset="0"/>
                <a:sym typeface="+mn-lt"/>
              </a:rPr>
              <a:t>Service</a:t>
            </a:r>
          </a:p>
        </p:txBody>
      </p:sp>
      <p:sp>
        <p:nvSpPr>
          <p:cNvPr id="16" name="TextBox 15"/>
          <p:cNvSpPr txBox="1"/>
          <p:nvPr/>
        </p:nvSpPr>
        <p:spPr>
          <a:xfrm>
            <a:off x="1877148" y="470846"/>
            <a:ext cx="3949493"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Overall Planning</a:t>
            </a:r>
          </a:p>
        </p:txBody>
      </p:sp>
    </p:spTree>
    <p:extLst>
      <p:ext uri="{BB962C8B-B14F-4D97-AF65-F5344CB8AC3E}">
        <p14:creationId xmlns="" xmlns:p14="http://schemas.microsoft.com/office/powerpoint/2010/main" val="168376167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 xmlns:p14="http://schemas.microsoft.com/office/powerpoint/2010/main" val="2588072739"/>
              </p:ext>
            </p:extLst>
          </p:nvPr>
        </p:nvGraphicFramePr>
        <p:xfrm>
          <a:off x="0" y="1166746"/>
          <a:ext cx="1691680" cy="4406600"/>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1" i="0" u="none" kern="1200" baseline="0" dirty="0">
                          <a:solidFill>
                            <a:schemeClr val="bg1"/>
                          </a:solidFill>
                          <a:latin typeface="Times New Roman" pitchFamily="18" charset="0"/>
                          <a:ea typeface="+mn-ea"/>
                          <a:cs typeface="Times New Roman" pitchFamily="18" charset="0"/>
                          <a:sym typeface="+mn-lt"/>
                        </a:rPr>
                        <a:t>Futures/non-futures docking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chemeClr val="tx1"/>
                          </a:solidFill>
                          <a:latin typeface="Times New Roman" pitchFamily="18" charset="0"/>
                          <a:ea typeface="+mn-ea"/>
                          <a:cs typeface="Times New Roman" pitchFamily="18" charset="0"/>
                          <a:sym typeface="+mn-lt"/>
                        </a:rPr>
                        <a:t>Feasibility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Business planning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Market participants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Process interface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bl>
          </a:graphicData>
        </a:graphic>
      </p:graphicFrame>
      <p:sp>
        <p:nvSpPr>
          <p:cNvPr id="3" name="等腰三角形 2"/>
          <p:cNvSpPr/>
          <p:nvPr/>
        </p:nvSpPr>
        <p:spPr>
          <a:xfrm rot="16200000">
            <a:off x="1548821" y="1494853"/>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30000"/>
              </a:lnSpc>
              <a:buClrTx/>
              <a:buSzTx/>
              <a:buFontTx/>
              <a:buNone/>
              <a:tabLst/>
              <a:defRPr/>
            </a:pPr>
            <a:endParaRPr kumimoji="0" lang="en-US" altLang="en-US" sz="1200" b="0"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sym typeface="+mn-lt"/>
            </a:endParaRPr>
          </a:p>
        </p:txBody>
      </p:sp>
      <p:grpSp>
        <p:nvGrpSpPr>
          <p:cNvPr id="50" name="组合 1"/>
          <p:cNvGrpSpPr>
            <a:grpSpLocks/>
          </p:cNvGrpSpPr>
          <p:nvPr/>
        </p:nvGrpSpPr>
        <p:grpSpPr bwMode="auto">
          <a:xfrm>
            <a:off x="1995175" y="1378998"/>
            <a:ext cx="3054497" cy="452438"/>
            <a:chOff x="163513" y="825500"/>
            <a:chExt cx="1979595" cy="452438"/>
          </a:xfrm>
        </p:grpSpPr>
        <p:sp>
          <p:nvSpPr>
            <p:cNvPr id="51" name="矩形 50"/>
            <p:cNvSpPr/>
            <p:nvPr/>
          </p:nvSpPr>
          <p:spPr>
            <a:xfrm>
              <a:off x="163513" y="825500"/>
              <a:ext cx="1744647" cy="452438"/>
            </a:xfrm>
            <a:prstGeom prst="rect">
              <a:avLst/>
            </a:prstGeom>
            <a:solidFill>
              <a:schemeClr val="bg1">
                <a:lumMod val="50000"/>
                <a:alpha val="8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0" eaLnBrk="1" fontAlgn="auto" hangingPunct="1">
                <a:lnSpc>
                  <a:spcPct val="130000"/>
                </a:lnSpc>
                <a:defRPr/>
              </a:pPr>
              <a:endParaRPr lang="en-US" altLang="en-US" sz="1400" dirty="0">
                <a:latin typeface="Times New Roman" pitchFamily="18" charset="0"/>
                <a:cs typeface="Times New Roman" pitchFamily="18" charset="0"/>
                <a:sym typeface="+mn-lt"/>
              </a:endParaRPr>
            </a:p>
          </p:txBody>
        </p:sp>
        <p:sp>
          <p:nvSpPr>
            <p:cNvPr id="52" name="TextBox 20"/>
            <p:cNvSpPr txBox="1">
              <a:spLocks noChangeArrowheads="1"/>
            </p:cNvSpPr>
            <p:nvPr/>
          </p:nvSpPr>
          <p:spPr bwMode="auto">
            <a:xfrm>
              <a:off x="163513" y="825500"/>
              <a:ext cx="1979595" cy="372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rtl="0" eaLnBrk="1" hangingPunct="1">
                <a:lnSpc>
                  <a:spcPct val="130000"/>
                </a:lnSpc>
              </a:pPr>
              <a:r>
                <a:rPr lang="en-US" sz="1400" b="1" i="0" u="none" baseline="0" dirty="0">
                  <a:solidFill>
                    <a:schemeClr val="bg1"/>
                  </a:solidFill>
                  <a:latin typeface="Times New Roman" pitchFamily="18" charset="0"/>
                  <a:ea typeface="+mn-ea"/>
                  <a:cs typeface="Times New Roman" pitchFamily="18" charset="0"/>
                  <a:sym typeface="+mn-lt"/>
                </a:rPr>
                <a:t>II. Futures/non-futures docking</a:t>
              </a:r>
              <a:endParaRPr lang="en-US" altLang="zh-CN" sz="1400" b="1" dirty="0">
                <a:solidFill>
                  <a:schemeClr val="bg1"/>
                </a:solidFill>
                <a:latin typeface="Times New Roman" pitchFamily="18" charset="0"/>
                <a:ea typeface="+mn-ea"/>
                <a:cs typeface="Times New Roman" pitchFamily="18" charset="0"/>
                <a:sym typeface="+mn-lt"/>
              </a:endParaRPr>
            </a:p>
          </p:txBody>
        </p:sp>
      </p:grpSp>
      <p:sp>
        <p:nvSpPr>
          <p:cNvPr id="48" name="圆角矩形 1"/>
          <p:cNvSpPr/>
          <p:nvPr/>
        </p:nvSpPr>
        <p:spPr>
          <a:xfrm>
            <a:off x="7951305" y="5508657"/>
            <a:ext cx="1509183" cy="338138"/>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0">
              <a:lnSpc>
                <a:spcPct val="130000"/>
              </a:lnSpc>
              <a:defRPr/>
            </a:pPr>
            <a:r>
              <a:rPr lang="en-US" sz="1200" b="0" i="0" u="none" baseline="0" dirty="0">
                <a:latin typeface="Times New Roman" pitchFamily="18" charset="0"/>
                <a:cs typeface="Times New Roman" pitchFamily="18" charset="0"/>
                <a:sym typeface="+mn-lt"/>
              </a:rPr>
              <a:t>Swap</a:t>
            </a:r>
          </a:p>
        </p:txBody>
      </p:sp>
      <p:sp>
        <p:nvSpPr>
          <p:cNvPr id="53" name="圆角矩形 2"/>
          <p:cNvSpPr/>
          <p:nvPr/>
        </p:nvSpPr>
        <p:spPr>
          <a:xfrm>
            <a:off x="7951305" y="4999071"/>
            <a:ext cx="1509183" cy="339725"/>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0">
              <a:lnSpc>
                <a:spcPct val="130000"/>
              </a:lnSpc>
              <a:defRPr/>
            </a:pPr>
            <a:r>
              <a:rPr lang="en-US" sz="1200" b="0" i="0" u="none" baseline="0" dirty="0">
                <a:latin typeface="Times New Roman" pitchFamily="18" charset="0"/>
                <a:cs typeface="Times New Roman" pitchFamily="18" charset="0"/>
                <a:sym typeface="+mn-lt"/>
              </a:rPr>
              <a:t>Forward</a:t>
            </a:r>
          </a:p>
        </p:txBody>
      </p:sp>
      <p:sp>
        <p:nvSpPr>
          <p:cNvPr id="54" name="圆角矩形 3"/>
          <p:cNvSpPr/>
          <p:nvPr/>
        </p:nvSpPr>
        <p:spPr>
          <a:xfrm>
            <a:off x="7957654" y="3768757"/>
            <a:ext cx="1509184" cy="338138"/>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0">
              <a:lnSpc>
                <a:spcPct val="130000"/>
              </a:lnSpc>
              <a:defRPr/>
            </a:pPr>
            <a:r>
              <a:rPr lang="en-US" sz="1200" b="0" i="0" u="none" baseline="0" dirty="0">
                <a:latin typeface="Times New Roman" pitchFamily="18" charset="0"/>
                <a:cs typeface="Times New Roman" pitchFamily="18" charset="0"/>
                <a:sym typeface="+mn-lt"/>
              </a:rPr>
              <a:t>Quote counter</a:t>
            </a:r>
            <a:endParaRPr lang="en-US" altLang="en-US" sz="1200" dirty="0">
              <a:latin typeface="Times New Roman" pitchFamily="18" charset="0"/>
              <a:cs typeface="Times New Roman" pitchFamily="18" charset="0"/>
              <a:sym typeface="+mn-lt"/>
            </a:endParaRPr>
          </a:p>
        </p:txBody>
      </p:sp>
      <p:sp>
        <p:nvSpPr>
          <p:cNvPr id="55" name="圆角矩形 4"/>
          <p:cNvSpPr/>
          <p:nvPr/>
        </p:nvSpPr>
        <p:spPr>
          <a:xfrm>
            <a:off x="7957655" y="3302033"/>
            <a:ext cx="1509183" cy="339725"/>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0">
              <a:lnSpc>
                <a:spcPct val="130000"/>
              </a:lnSpc>
              <a:defRPr/>
            </a:pPr>
            <a:r>
              <a:rPr lang="en-US" sz="1200" b="0" i="0" u="none" baseline="0" dirty="0">
                <a:latin typeface="Times New Roman" pitchFamily="18" charset="0"/>
                <a:cs typeface="Times New Roman" pitchFamily="18" charset="0"/>
                <a:sym typeface="+mn-lt"/>
              </a:rPr>
              <a:t>Auction trading</a:t>
            </a:r>
          </a:p>
        </p:txBody>
      </p:sp>
      <p:sp>
        <p:nvSpPr>
          <p:cNvPr id="56" name="圆角矩形 5"/>
          <p:cNvSpPr/>
          <p:nvPr/>
        </p:nvSpPr>
        <p:spPr>
          <a:xfrm>
            <a:off x="7940721" y="2798796"/>
            <a:ext cx="1507067" cy="339725"/>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0">
              <a:lnSpc>
                <a:spcPct val="130000"/>
              </a:lnSpc>
              <a:defRPr/>
            </a:pPr>
            <a:r>
              <a:rPr lang="en-US" sz="1200" b="0" i="0" u="none" baseline="0" dirty="0">
                <a:latin typeface="Times New Roman" pitchFamily="18" charset="0"/>
                <a:cs typeface="Times New Roman" pitchFamily="18" charset="0"/>
                <a:sym typeface="+mn-lt"/>
              </a:rPr>
              <a:t>Warrant trading</a:t>
            </a:r>
          </a:p>
        </p:txBody>
      </p:sp>
      <p:sp>
        <p:nvSpPr>
          <p:cNvPr id="57" name="圆角矩形 6"/>
          <p:cNvSpPr/>
          <p:nvPr/>
        </p:nvSpPr>
        <p:spPr>
          <a:xfrm>
            <a:off x="2185653" y="4573078"/>
            <a:ext cx="1287226" cy="338137"/>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0">
              <a:lnSpc>
                <a:spcPct val="130000"/>
              </a:lnSpc>
              <a:defRPr/>
            </a:pPr>
            <a:endParaRPr lang="en-US" altLang="en-US" sz="1200" dirty="0">
              <a:latin typeface="Times New Roman" pitchFamily="18" charset="0"/>
              <a:cs typeface="Times New Roman" pitchFamily="18" charset="0"/>
              <a:sym typeface="+mn-lt"/>
            </a:endParaRPr>
          </a:p>
        </p:txBody>
      </p:sp>
      <p:sp>
        <p:nvSpPr>
          <p:cNvPr id="58" name="圆角矩形 7"/>
          <p:cNvSpPr/>
          <p:nvPr/>
        </p:nvSpPr>
        <p:spPr>
          <a:xfrm>
            <a:off x="2185652" y="3079241"/>
            <a:ext cx="1287227" cy="339725"/>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0">
              <a:lnSpc>
                <a:spcPct val="130000"/>
              </a:lnSpc>
              <a:defRPr/>
            </a:pPr>
            <a:endParaRPr lang="en-US" altLang="en-US" sz="1200" dirty="0">
              <a:latin typeface="Times New Roman" pitchFamily="18" charset="0"/>
              <a:cs typeface="Times New Roman" pitchFamily="18" charset="0"/>
              <a:sym typeface="+mn-lt"/>
            </a:endParaRPr>
          </a:p>
        </p:txBody>
      </p:sp>
      <p:sp>
        <p:nvSpPr>
          <p:cNvPr id="60" name="圆角矩形 9"/>
          <p:cNvSpPr/>
          <p:nvPr/>
        </p:nvSpPr>
        <p:spPr>
          <a:xfrm>
            <a:off x="1924050" y="2295557"/>
            <a:ext cx="3576160" cy="4032250"/>
          </a:xfrm>
          <a:prstGeom prst="roundRect">
            <a:avLst/>
          </a:prstGeom>
          <a:noFill/>
          <a:ln w="57150">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0">
              <a:lnSpc>
                <a:spcPct val="130000"/>
              </a:lnSpc>
              <a:defRPr/>
            </a:pPr>
            <a:endParaRPr lang="en-US" altLang="en-US" sz="1200" dirty="0">
              <a:latin typeface="Times New Roman" pitchFamily="18" charset="0"/>
              <a:cs typeface="Times New Roman" pitchFamily="18" charset="0"/>
              <a:sym typeface="+mn-lt"/>
            </a:endParaRPr>
          </a:p>
        </p:txBody>
      </p:sp>
      <p:sp>
        <p:nvSpPr>
          <p:cNvPr id="61" name="矩形 4"/>
          <p:cNvSpPr>
            <a:spLocks noChangeArrowheads="1"/>
          </p:cNvSpPr>
          <p:nvPr/>
        </p:nvSpPr>
        <p:spPr bwMode="auto">
          <a:xfrm>
            <a:off x="2542580" y="4573078"/>
            <a:ext cx="942706"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rtl="0">
              <a:lnSpc>
                <a:spcPct val="130000"/>
              </a:lnSpc>
            </a:pPr>
            <a:r>
              <a:rPr lang="en-US" sz="1200" b="0" i="0" u="none" baseline="0" dirty="0">
                <a:solidFill>
                  <a:schemeClr val="bg1"/>
                </a:solidFill>
                <a:latin typeface="Times New Roman" pitchFamily="18" charset="0"/>
                <a:cs typeface="Times New Roman" pitchFamily="18" charset="0"/>
                <a:sym typeface="+mn-lt"/>
              </a:rPr>
              <a:t>Option</a:t>
            </a:r>
          </a:p>
        </p:txBody>
      </p:sp>
      <p:sp>
        <p:nvSpPr>
          <p:cNvPr id="62" name="矩形 6"/>
          <p:cNvSpPr>
            <a:spLocks noChangeArrowheads="1"/>
          </p:cNvSpPr>
          <p:nvPr/>
        </p:nvSpPr>
        <p:spPr bwMode="auto">
          <a:xfrm>
            <a:off x="3638550" y="2956715"/>
            <a:ext cx="1819275" cy="572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rtl="0">
              <a:lnSpc>
                <a:spcPct val="130000"/>
              </a:lnSpc>
            </a:pPr>
            <a:r>
              <a:rPr lang="en-US" sz="1200" b="0" i="0" u="none" baseline="0" dirty="0">
                <a:solidFill>
                  <a:schemeClr val="tx2"/>
                </a:solidFill>
                <a:latin typeface="Times New Roman" pitchFamily="18" charset="0"/>
                <a:cs typeface="Times New Roman" pitchFamily="18" charset="0"/>
                <a:sym typeface="+mn-lt"/>
              </a:rPr>
              <a:t>Futures/non-futures price</a:t>
            </a:r>
            <a:endParaRPr lang="en-US" altLang="zh-CN" sz="1200" dirty="0">
              <a:solidFill>
                <a:schemeClr val="tx2"/>
              </a:solidFill>
              <a:latin typeface="Times New Roman" pitchFamily="18" charset="0"/>
              <a:cs typeface="Times New Roman" pitchFamily="18" charset="0"/>
              <a:sym typeface="+mn-lt"/>
            </a:endParaRPr>
          </a:p>
          <a:p>
            <a:pPr algn="just" rtl="0">
              <a:lnSpc>
                <a:spcPct val="130000"/>
              </a:lnSpc>
            </a:pPr>
            <a:r>
              <a:rPr lang="en-US" sz="1200" b="0" i="0" u="none" baseline="0" dirty="0">
                <a:solidFill>
                  <a:schemeClr val="tx2"/>
                </a:solidFill>
                <a:latin typeface="Times New Roman" pitchFamily="18" charset="0"/>
                <a:cs typeface="Times New Roman" pitchFamily="18" charset="0"/>
                <a:sym typeface="+mn-lt"/>
              </a:rPr>
              <a:t>Hedging</a:t>
            </a:r>
            <a:endParaRPr lang="en-US" altLang="en-US" sz="1200" dirty="0">
              <a:latin typeface="Times New Roman" pitchFamily="18" charset="0"/>
              <a:cs typeface="Times New Roman" pitchFamily="18" charset="0"/>
              <a:sym typeface="+mn-lt"/>
            </a:endParaRPr>
          </a:p>
        </p:txBody>
      </p:sp>
      <p:sp>
        <p:nvSpPr>
          <p:cNvPr id="63" name="矩形 7"/>
          <p:cNvSpPr>
            <a:spLocks noChangeArrowheads="1"/>
          </p:cNvSpPr>
          <p:nvPr/>
        </p:nvSpPr>
        <p:spPr bwMode="auto">
          <a:xfrm>
            <a:off x="2542310" y="3079241"/>
            <a:ext cx="712553"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rtl="0">
              <a:lnSpc>
                <a:spcPct val="130000"/>
              </a:lnSpc>
            </a:pPr>
            <a:r>
              <a:rPr lang="en-US" sz="1200" b="0" i="0" u="none" baseline="0" dirty="0">
                <a:solidFill>
                  <a:schemeClr val="bg1"/>
                </a:solidFill>
                <a:latin typeface="Times New Roman" pitchFamily="18" charset="0"/>
                <a:cs typeface="Times New Roman" pitchFamily="18" charset="0"/>
                <a:sym typeface="+mn-lt"/>
              </a:rPr>
              <a:t>Futures</a:t>
            </a:r>
          </a:p>
        </p:txBody>
      </p:sp>
      <p:sp>
        <p:nvSpPr>
          <p:cNvPr id="64" name="矩形 9"/>
          <p:cNvSpPr>
            <a:spLocks noChangeArrowheads="1"/>
          </p:cNvSpPr>
          <p:nvPr/>
        </p:nvSpPr>
        <p:spPr bwMode="auto">
          <a:xfrm>
            <a:off x="3638550" y="4469856"/>
            <a:ext cx="1876425" cy="572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rtl="0">
              <a:lnSpc>
                <a:spcPct val="130000"/>
              </a:lnSpc>
            </a:pPr>
            <a:r>
              <a:rPr lang="en-US" sz="1200" b="0" i="0" u="none" baseline="0" dirty="0">
                <a:solidFill>
                  <a:schemeClr val="tx2"/>
                </a:solidFill>
                <a:latin typeface="Times New Roman" pitchFamily="18" charset="0"/>
                <a:cs typeface="Times New Roman" pitchFamily="18" charset="0"/>
                <a:sym typeface="+mn-lt"/>
              </a:rPr>
              <a:t>Manage futures risk</a:t>
            </a:r>
            <a:endParaRPr lang="en-US" altLang="zh-CN" sz="1200" dirty="0">
              <a:solidFill>
                <a:schemeClr val="tx2"/>
              </a:solidFill>
              <a:latin typeface="Times New Roman" pitchFamily="18" charset="0"/>
              <a:cs typeface="Times New Roman" pitchFamily="18" charset="0"/>
              <a:sym typeface="+mn-lt"/>
            </a:endParaRPr>
          </a:p>
          <a:p>
            <a:pPr algn="just" rtl="0">
              <a:lnSpc>
                <a:spcPct val="130000"/>
              </a:lnSpc>
            </a:pPr>
            <a:r>
              <a:rPr lang="en-US" sz="1200" b="0" i="0" u="none" baseline="0" dirty="0">
                <a:solidFill>
                  <a:schemeClr val="tx2"/>
                </a:solidFill>
                <a:latin typeface="Times New Roman" pitchFamily="18" charset="0"/>
                <a:cs typeface="Times New Roman" pitchFamily="18" charset="0"/>
                <a:sym typeface="+mn-lt"/>
              </a:rPr>
              <a:t>Enrich investment strategy</a:t>
            </a:r>
            <a:endParaRPr lang="en-US" altLang="en-US" sz="1200" dirty="0">
              <a:latin typeface="Times New Roman" pitchFamily="18" charset="0"/>
              <a:cs typeface="Times New Roman" pitchFamily="18" charset="0"/>
              <a:sym typeface="+mn-lt"/>
            </a:endParaRPr>
          </a:p>
        </p:txBody>
      </p:sp>
      <p:sp>
        <p:nvSpPr>
          <p:cNvPr id="65" name="圆角矩形 14"/>
          <p:cNvSpPr/>
          <p:nvPr/>
        </p:nvSpPr>
        <p:spPr>
          <a:xfrm>
            <a:off x="7150537" y="2295557"/>
            <a:ext cx="4123058" cy="4032250"/>
          </a:xfrm>
          <a:prstGeom prst="roundRect">
            <a:avLst/>
          </a:prstGeom>
          <a:noFill/>
          <a:ln w="57150">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0">
              <a:lnSpc>
                <a:spcPct val="130000"/>
              </a:lnSpc>
              <a:defRPr/>
            </a:pPr>
            <a:endParaRPr lang="en-US" altLang="en-US" sz="1200" dirty="0">
              <a:latin typeface="Times New Roman" pitchFamily="18" charset="0"/>
              <a:cs typeface="Times New Roman" pitchFamily="18" charset="0"/>
              <a:sym typeface="+mn-lt"/>
            </a:endParaRPr>
          </a:p>
        </p:txBody>
      </p:sp>
      <p:sp>
        <p:nvSpPr>
          <p:cNvPr id="69" name="左大括号 68"/>
          <p:cNvSpPr/>
          <p:nvPr/>
        </p:nvSpPr>
        <p:spPr>
          <a:xfrm>
            <a:off x="7629571" y="2968658"/>
            <a:ext cx="287867" cy="962025"/>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just" rtl="0">
              <a:lnSpc>
                <a:spcPct val="130000"/>
              </a:lnSpc>
              <a:defRPr/>
            </a:pPr>
            <a:endParaRPr lang="en-US" altLang="en-US" sz="1200" b="1" dirty="0">
              <a:latin typeface="Times New Roman" pitchFamily="18" charset="0"/>
              <a:cs typeface="Times New Roman" pitchFamily="18" charset="0"/>
              <a:sym typeface="+mn-lt"/>
            </a:endParaRPr>
          </a:p>
        </p:txBody>
      </p:sp>
      <p:sp>
        <p:nvSpPr>
          <p:cNvPr id="70" name="矩形 18"/>
          <p:cNvSpPr>
            <a:spLocks noChangeArrowheads="1"/>
          </p:cNvSpPr>
          <p:nvPr/>
        </p:nvSpPr>
        <p:spPr bwMode="auto">
          <a:xfrm>
            <a:off x="9702093" y="2757246"/>
            <a:ext cx="1439014"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rtl="0">
              <a:lnSpc>
                <a:spcPct val="130000"/>
              </a:lnSpc>
            </a:pPr>
            <a:r>
              <a:rPr lang="en-US" sz="1200" b="0" i="0" u="none" baseline="0" dirty="0">
                <a:solidFill>
                  <a:schemeClr val="tx2"/>
                </a:solidFill>
                <a:latin typeface="Times New Roman" pitchFamily="18" charset="0"/>
                <a:cs typeface="Times New Roman" pitchFamily="18" charset="0"/>
                <a:sym typeface="+mn-lt"/>
              </a:rPr>
              <a:t>Meet clients’ individualized demands in terms of pickup time, venue, brand and quantity</a:t>
            </a:r>
            <a:endParaRPr lang="en-US" altLang="en-US" sz="1200" dirty="0">
              <a:latin typeface="Times New Roman" pitchFamily="18" charset="0"/>
              <a:cs typeface="Times New Roman" pitchFamily="18" charset="0"/>
              <a:sym typeface="+mn-lt"/>
            </a:endParaRPr>
          </a:p>
        </p:txBody>
      </p:sp>
      <p:sp>
        <p:nvSpPr>
          <p:cNvPr id="71" name="矩形 19"/>
          <p:cNvSpPr>
            <a:spLocks noChangeArrowheads="1"/>
          </p:cNvSpPr>
          <p:nvPr/>
        </p:nvSpPr>
        <p:spPr bwMode="auto">
          <a:xfrm>
            <a:off x="7174488" y="3157570"/>
            <a:ext cx="612668" cy="572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just" rtl="0">
              <a:lnSpc>
                <a:spcPct val="130000"/>
              </a:lnSpc>
            </a:pPr>
            <a:r>
              <a:rPr lang="en-US" sz="1200" b="0" i="0" u="none" baseline="0" dirty="0">
                <a:solidFill>
                  <a:schemeClr val="tx2"/>
                </a:solidFill>
                <a:latin typeface="Times New Roman" pitchFamily="18" charset="0"/>
                <a:cs typeface="Times New Roman" pitchFamily="18" charset="0"/>
                <a:sym typeface="+mn-lt"/>
              </a:rPr>
              <a:t>Non-</a:t>
            </a:r>
            <a:endParaRPr lang="en-US" altLang="zh-CN" sz="1200" dirty="0">
              <a:solidFill>
                <a:schemeClr val="tx2"/>
              </a:solidFill>
              <a:latin typeface="Times New Roman" pitchFamily="18" charset="0"/>
              <a:cs typeface="Times New Roman" pitchFamily="18" charset="0"/>
              <a:sym typeface="+mn-lt"/>
            </a:endParaRPr>
          </a:p>
          <a:p>
            <a:pPr algn="just" rtl="0">
              <a:lnSpc>
                <a:spcPct val="130000"/>
              </a:lnSpc>
            </a:pPr>
            <a:r>
              <a:rPr lang="en-US" sz="1200" b="0" i="0" u="none" baseline="0" dirty="0">
                <a:solidFill>
                  <a:schemeClr val="tx2"/>
                </a:solidFill>
                <a:latin typeface="Times New Roman" pitchFamily="18" charset="0"/>
                <a:cs typeface="Times New Roman" pitchFamily="18" charset="0"/>
                <a:sym typeface="+mn-lt"/>
              </a:rPr>
              <a:t>futures</a:t>
            </a:r>
            <a:endParaRPr lang="en-US" altLang="en-US" sz="1200" dirty="0">
              <a:latin typeface="Times New Roman" pitchFamily="18" charset="0"/>
              <a:cs typeface="Times New Roman" pitchFamily="18" charset="0"/>
              <a:sym typeface="+mn-lt"/>
            </a:endParaRPr>
          </a:p>
        </p:txBody>
      </p:sp>
      <p:sp>
        <p:nvSpPr>
          <p:cNvPr id="72" name="圆角矩形 21"/>
          <p:cNvSpPr/>
          <p:nvPr/>
        </p:nvSpPr>
        <p:spPr>
          <a:xfrm>
            <a:off x="7951305" y="4495832"/>
            <a:ext cx="1509183" cy="338138"/>
          </a:xfrm>
          <a:prstGeom prst="roundRect">
            <a:avLst/>
          </a:prstGeom>
          <a:solidFill>
            <a:srgbClr val="0062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0">
              <a:lnSpc>
                <a:spcPct val="130000"/>
              </a:lnSpc>
              <a:defRPr/>
            </a:pPr>
            <a:r>
              <a:rPr lang="en-US" sz="1200" b="0" i="0" u="none" baseline="0" dirty="0">
                <a:latin typeface="Times New Roman" pitchFamily="18" charset="0"/>
                <a:cs typeface="Times New Roman" pitchFamily="18" charset="0"/>
                <a:sym typeface="+mn-lt"/>
              </a:rPr>
              <a:t>Sight</a:t>
            </a:r>
          </a:p>
        </p:txBody>
      </p:sp>
      <p:sp>
        <p:nvSpPr>
          <p:cNvPr id="75" name="左大括号 74"/>
          <p:cNvSpPr/>
          <p:nvPr/>
        </p:nvSpPr>
        <p:spPr>
          <a:xfrm>
            <a:off x="7748105" y="4665696"/>
            <a:ext cx="169333" cy="1062037"/>
          </a:xfrm>
          <a:prstGeom prst="leftBrace">
            <a:avLst/>
          </a:prstGeom>
          <a:ln w="28575"/>
        </p:spPr>
        <p:style>
          <a:lnRef idx="1">
            <a:schemeClr val="accent1"/>
          </a:lnRef>
          <a:fillRef idx="0">
            <a:schemeClr val="accent1"/>
          </a:fillRef>
          <a:effectRef idx="0">
            <a:schemeClr val="accent1"/>
          </a:effectRef>
          <a:fontRef idx="minor">
            <a:schemeClr val="tx1"/>
          </a:fontRef>
        </p:style>
        <p:txBody>
          <a:bodyPr anchor="ctr"/>
          <a:lstStyle/>
          <a:p>
            <a:pPr algn="just" rtl="0">
              <a:lnSpc>
                <a:spcPct val="130000"/>
              </a:lnSpc>
              <a:defRPr/>
            </a:pPr>
            <a:endParaRPr lang="en-US" altLang="en-US" sz="1200" b="1" dirty="0">
              <a:latin typeface="Times New Roman" pitchFamily="18" charset="0"/>
              <a:cs typeface="Times New Roman" pitchFamily="18" charset="0"/>
              <a:sym typeface="+mn-lt"/>
            </a:endParaRPr>
          </a:p>
        </p:txBody>
      </p:sp>
      <p:sp>
        <p:nvSpPr>
          <p:cNvPr id="76" name="矩形 27"/>
          <p:cNvSpPr>
            <a:spLocks noChangeArrowheads="1"/>
          </p:cNvSpPr>
          <p:nvPr/>
        </p:nvSpPr>
        <p:spPr bwMode="auto">
          <a:xfrm>
            <a:off x="7115174" y="4967042"/>
            <a:ext cx="962025" cy="5105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rtl="0">
              <a:lnSpc>
                <a:spcPct val="130000"/>
              </a:lnSpc>
            </a:pPr>
            <a:r>
              <a:rPr lang="en-US" sz="1100" b="0" i="0" u="none" baseline="0" dirty="0">
                <a:solidFill>
                  <a:schemeClr val="tx2"/>
                </a:solidFill>
                <a:latin typeface="Times New Roman" pitchFamily="18" charset="0"/>
                <a:cs typeface="Times New Roman" pitchFamily="18" charset="0"/>
                <a:sym typeface="+mn-lt"/>
              </a:rPr>
              <a:t>OTC derivatives</a:t>
            </a:r>
            <a:endParaRPr lang="en-US" altLang="en-US" sz="1100" dirty="0">
              <a:latin typeface="Times New Roman" pitchFamily="18" charset="0"/>
              <a:cs typeface="Times New Roman" pitchFamily="18" charset="0"/>
              <a:sym typeface="+mn-lt"/>
            </a:endParaRPr>
          </a:p>
        </p:txBody>
      </p:sp>
      <p:sp>
        <p:nvSpPr>
          <p:cNvPr id="77" name="矩形 28"/>
          <p:cNvSpPr>
            <a:spLocks noChangeArrowheads="1"/>
          </p:cNvSpPr>
          <p:nvPr/>
        </p:nvSpPr>
        <p:spPr bwMode="auto">
          <a:xfrm>
            <a:off x="9713430" y="4496051"/>
            <a:ext cx="1402277" cy="1292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rtl="0">
              <a:lnSpc>
                <a:spcPct val="130000"/>
              </a:lnSpc>
            </a:pPr>
            <a:r>
              <a:rPr lang="en-US" sz="1200" b="0" i="0" u="none" baseline="0" dirty="0">
                <a:solidFill>
                  <a:schemeClr val="tx2"/>
                </a:solidFill>
                <a:latin typeface="Times New Roman" pitchFamily="18" charset="0"/>
                <a:cs typeface="Times New Roman" pitchFamily="18" charset="0"/>
                <a:sym typeface="+mn-lt"/>
              </a:rPr>
              <a:t>Meet the enterprises’ diversified risk management demand</a:t>
            </a:r>
            <a:endParaRPr lang="en-US" altLang="en-US" sz="1200" dirty="0">
              <a:latin typeface="Times New Roman" pitchFamily="18" charset="0"/>
              <a:cs typeface="Times New Roman" pitchFamily="18" charset="0"/>
              <a:sym typeface="+mn-lt"/>
            </a:endParaRPr>
          </a:p>
        </p:txBody>
      </p:sp>
      <p:cxnSp>
        <p:nvCxnSpPr>
          <p:cNvPr id="78" name="直接箭头连接符 77"/>
          <p:cNvCxnSpPr/>
          <p:nvPr/>
        </p:nvCxnSpPr>
        <p:spPr>
          <a:xfrm>
            <a:off x="5492411" y="2824195"/>
            <a:ext cx="1634067" cy="0"/>
          </a:xfrm>
          <a:prstGeom prst="straightConnector1">
            <a:avLst/>
          </a:prstGeom>
          <a:ln w="28575">
            <a:solidFill>
              <a:srgbClr val="0062AC"/>
            </a:solidFill>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a:off x="5492411" y="4024345"/>
            <a:ext cx="1634067" cy="0"/>
          </a:xfrm>
          <a:prstGeom prst="straightConnector1">
            <a:avLst/>
          </a:prstGeom>
          <a:ln w="28575">
            <a:solidFill>
              <a:srgbClr val="0062AC"/>
            </a:solidFill>
            <a:tailEnd type="arrow"/>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flipH="1">
            <a:off x="5467837" y="2968657"/>
            <a:ext cx="1634067" cy="0"/>
          </a:xfrm>
          <a:prstGeom prst="straightConnector1">
            <a:avLst/>
          </a:prstGeom>
          <a:ln w="28575">
            <a:solidFill>
              <a:srgbClr val="0062AC"/>
            </a:solidFill>
            <a:tailEnd type="arrow"/>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flipH="1">
            <a:off x="5492411" y="4148170"/>
            <a:ext cx="1634067" cy="0"/>
          </a:xfrm>
          <a:prstGeom prst="straightConnector1">
            <a:avLst/>
          </a:prstGeom>
          <a:ln w="28575">
            <a:solidFill>
              <a:srgbClr val="0062AC"/>
            </a:solidFill>
            <a:tailEnd type="arrow"/>
          </a:ln>
        </p:spPr>
        <p:style>
          <a:lnRef idx="1">
            <a:schemeClr val="accent1"/>
          </a:lnRef>
          <a:fillRef idx="0">
            <a:schemeClr val="accent1"/>
          </a:fillRef>
          <a:effectRef idx="0">
            <a:schemeClr val="accent1"/>
          </a:effectRef>
          <a:fontRef idx="minor">
            <a:schemeClr val="tx1"/>
          </a:fontRef>
        </p:style>
      </p:cxnSp>
      <p:sp>
        <p:nvSpPr>
          <p:cNvPr id="82" name="矩形 33"/>
          <p:cNvSpPr>
            <a:spLocks noChangeArrowheads="1"/>
          </p:cNvSpPr>
          <p:nvPr/>
        </p:nvSpPr>
        <p:spPr bwMode="auto">
          <a:xfrm>
            <a:off x="6023695" y="2438432"/>
            <a:ext cx="449162"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just" rtl="0">
              <a:lnSpc>
                <a:spcPct val="130000"/>
              </a:lnSpc>
            </a:pPr>
            <a:r>
              <a:rPr lang="en-US" sz="1200" b="0" i="0" u="none" baseline="0" dirty="0">
                <a:solidFill>
                  <a:schemeClr val="tx2"/>
                </a:solidFill>
                <a:latin typeface="Times New Roman" pitchFamily="18" charset="0"/>
                <a:cs typeface="Times New Roman" pitchFamily="18" charset="0"/>
                <a:sym typeface="+mn-lt"/>
              </a:rPr>
              <a:t>EFP</a:t>
            </a:r>
            <a:endParaRPr lang="en-US" altLang="en-US" sz="1200" dirty="0">
              <a:latin typeface="Times New Roman" pitchFamily="18" charset="0"/>
              <a:cs typeface="Times New Roman" pitchFamily="18" charset="0"/>
              <a:sym typeface="+mn-lt"/>
            </a:endParaRPr>
          </a:p>
        </p:txBody>
      </p:sp>
      <p:sp>
        <p:nvSpPr>
          <p:cNvPr id="83" name="矩形 34"/>
          <p:cNvSpPr>
            <a:spLocks noChangeArrowheads="1"/>
          </p:cNvSpPr>
          <p:nvPr/>
        </p:nvSpPr>
        <p:spPr bwMode="auto">
          <a:xfrm>
            <a:off x="6014170" y="2962100"/>
            <a:ext cx="449162"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just" rtl="0">
              <a:lnSpc>
                <a:spcPct val="130000"/>
              </a:lnSpc>
            </a:pPr>
            <a:r>
              <a:rPr lang="en-US" sz="1200" b="0" i="0" u="none" baseline="0" dirty="0">
                <a:solidFill>
                  <a:schemeClr val="tx2"/>
                </a:solidFill>
                <a:latin typeface="Times New Roman" pitchFamily="18" charset="0"/>
                <a:cs typeface="Times New Roman" pitchFamily="18" charset="0"/>
                <a:sym typeface="+mn-lt"/>
              </a:rPr>
              <a:t>EPF</a:t>
            </a:r>
            <a:endParaRPr lang="en-US" altLang="en-US" sz="1200" dirty="0">
              <a:latin typeface="Times New Roman" pitchFamily="18" charset="0"/>
              <a:cs typeface="Times New Roman" pitchFamily="18" charset="0"/>
              <a:sym typeface="+mn-lt"/>
            </a:endParaRPr>
          </a:p>
        </p:txBody>
      </p:sp>
      <p:sp>
        <p:nvSpPr>
          <p:cNvPr id="84" name="矩形 35"/>
          <p:cNvSpPr>
            <a:spLocks noChangeArrowheads="1"/>
          </p:cNvSpPr>
          <p:nvPr/>
        </p:nvSpPr>
        <p:spPr bwMode="auto">
          <a:xfrm>
            <a:off x="5525426" y="3600067"/>
            <a:ext cx="1639669" cy="4344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rtl="0">
              <a:lnSpc>
                <a:spcPct val="130000"/>
              </a:lnSpc>
            </a:pPr>
            <a:r>
              <a:rPr lang="en-US" sz="900" b="0" i="0" u="none" baseline="0" dirty="0">
                <a:solidFill>
                  <a:schemeClr val="tx2"/>
                </a:solidFill>
                <a:latin typeface="Times New Roman" pitchFamily="18" charset="0"/>
                <a:cs typeface="Times New Roman" pitchFamily="18" charset="0"/>
                <a:sym typeface="+mn-lt"/>
              </a:rPr>
              <a:t>Form </a:t>
            </a:r>
            <a:r>
              <a:rPr lang="en-US" sz="900" b="0" i="0" u="none" baseline="0" dirty="0" smtClean="0">
                <a:solidFill>
                  <a:schemeClr val="tx2"/>
                </a:solidFill>
                <a:latin typeface="Times New Roman" pitchFamily="18" charset="0"/>
                <a:cs typeface="Times New Roman" pitchFamily="18" charset="0"/>
                <a:sym typeface="+mn-lt"/>
              </a:rPr>
              <a:t>reasonable </a:t>
            </a:r>
            <a:r>
              <a:rPr lang="en-US" sz="900" b="0" i="0" u="none" baseline="0" dirty="0">
                <a:solidFill>
                  <a:schemeClr val="tx2"/>
                </a:solidFill>
                <a:latin typeface="Times New Roman" pitchFamily="18" charset="0"/>
                <a:cs typeface="Times New Roman" pitchFamily="18" charset="0"/>
                <a:sym typeface="+mn-lt"/>
              </a:rPr>
              <a:t>premium/discount</a:t>
            </a:r>
            <a:endParaRPr lang="en-US" altLang="en-US" sz="900" dirty="0">
              <a:latin typeface="Times New Roman" pitchFamily="18" charset="0"/>
              <a:cs typeface="Times New Roman" pitchFamily="18" charset="0"/>
              <a:sym typeface="+mn-lt"/>
            </a:endParaRPr>
          </a:p>
        </p:txBody>
      </p:sp>
      <p:sp>
        <p:nvSpPr>
          <p:cNvPr id="85" name="矩形 36"/>
          <p:cNvSpPr>
            <a:spLocks noChangeArrowheads="1"/>
          </p:cNvSpPr>
          <p:nvPr/>
        </p:nvSpPr>
        <p:spPr bwMode="auto">
          <a:xfrm>
            <a:off x="5576135" y="4129120"/>
            <a:ext cx="1579278" cy="254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rtl="0">
              <a:lnSpc>
                <a:spcPct val="130000"/>
              </a:lnSpc>
            </a:pPr>
            <a:r>
              <a:rPr lang="en-US" sz="900" b="0" i="0" u="none" baseline="0" dirty="0">
                <a:solidFill>
                  <a:schemeClr val="tx2"/>
                </a:solidFill>
                <a:latin typeface="Times New Roman" pitchFamily="18" charset="0"/>
                <a:cs typeface="Times New Roman" pitchFamily="18" charset="0"/>
                <a:sym typeface="+mn-lt"/>
              </a:rPr>
              <a:t>Incubate new futures products</a:t>
            </a:r>
            <a:endParaRPr lang="en-US" altLang="en-US" sz="900" dirty="0">
              <a:latin typeface="Times New Roman" pitchFamily="18" charset="0"/>
              <a:cs typeface="Times New Roman" pitchFamily="18" charset="0"/>
              <a:sym typeface="+mn-lt"/>
            </a:endParaRPr>
          </a:p>
        </p:txBody>
      </p:sp>
      <p:sp>
        <p:nvSpPr>
          <p:cNvPr id="86" name="左右箭头 35"/>
          <p:cNvSpPr/>
          <p:nvPr/>
        </p:nvSpPr>
        <p:spPr>
          <a:xfrm>
            <a:off x="5492411" y="5414995"/>
            <a:ext cx="1634067" cy="120650"/>
          </a:xfrm>
          <a:prstGeom prst="leftRightArrow">
            <a:avLst/>
          </a:prstGeom>
          <a:noFill/>
          <a:ln w="28575">
            <a:solidFill>
              <a:srgbClr val="0062A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rtl="0">
              <a:lnSpc>
                <a:spcPct val="130000"/>
              </a:lnSpc>
              <a:defRPr/>
            </a:pPr>
            <a:endParaRPr lang="en-US" altLang="en-US" sz="1200" dirty="0">
              <a:latin typeface="Times New Roman" pitchFamily="18" charset="0"/>
              <a:cs typeface="Times New Roman" pitchFamily="18" charset="0"/>
              <a:sym typeface="+mn-lt"/>
            </a:endParaRPr>
          </a:p>
        </p:txBody>
      </p:sp>
      <p:sp>
        <p:nvSpPr>
          <p:cNvPr id="87" name="矩形 38"/>
          <p:cNvSpPr>
            <a:spLocks noChangeArrowheads="1"/>
          </p:cNvSpPr>
          <p:nvPr/>
        </p:nvSpPr>
        <p:spPr bwMode="auto">
          <a:xfrm>
            <a:off x="5464316" y="5481671"/>
            <a:ext cx="1604927" cy="2544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just" rtl="0">
              <a:lnSpc>
                <a:spcPct val="130000"/>
              </a:lnSpc>
            </a:pPr>
            <a:r>
              <a:rPr lang="en-US" sz="900" b="0" i="0" u="none" baseline="0" dirty="0">
                <a:solidFill>
                  <a:schemeClr val="tx2"/>
                </a:solidFill>
                <a:latin typeface="Times New Roman" pitchFamily="18" charset="0"/>
                <a:cs typeface="Times New Roman" pitchFamily="18" charset="0"/>
                <a:sym typeface="+mn-lt"/>
              </a:rPr>
              <a:t>      Share the market resources</a:t>
            </a:r>
            <a:endParaRPr lang="en-US" altLang="en-US" sz="900" dirty="0">
              <a:latin typeface="Times New Roman" pitchFamily="18" charset="0"/>
              <a:cs typeface="Times New Roman" pitchFamily="18" charset="0"/>
              <a:sym typeface="+mn-lt"/>
            </a:endParaRPr>
          </a:p>
        </p:txBody>
      </p:sp>
      <p:sp>
        <p:nvSpPr>
          <p:cNvPr id="88" name="矩形 39"/>
          <p:cNvSpPr>
            <a:spLocks noChangeArrowheads="1"/>
          </p:cNvSpPr>
          <p:nvPr/>
        </p:nvSpPr>
        <p:spPr bwMode="auto">
          <a:xfrm>
            <a:off x="2384468" y="1965357"/>
            <a:ext cx="2679836"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just" rtl="0">
              <a:lnSpc>
                <a:spcPct val="130000"/>
              </a:lnSpc>
            </a:pPr>
            <a:r>
              <a:rPr lang="en-US" sz="1200" b="1" i="0" u="none" baseline="0" dirty="0">
                <a:solidFill>
                  <a:srgbClr val="084EA6"/>
                </a:solidFill>
                <a:latin typeface="Times New Roman" pitchFamily="18" charset="0"/>
                <a:cs typeface="Times New Roman" pitchFamily="18" charset="0"/>
                <a:sym typeface="+mn-lt"/>
              </a:rPr>
              <a:t>Current futures and option businesses</a:t>
            </a:r>
          </a:p>
        </p:txBody>
      </p:sp>
      <p:sp>
        <p:nvSpPr>
          <p:cNvPr id="89" name="矩形 40"/>
          <p:cNvSpPr>
            <a:spLocks noChangeArrowheads="1"/>
          </p:cNvSpPr>
          <p:nvPr/>
        </p:nvSpPr>
        <p:spPr bwMode="auto">
          <a:xfrm>
            <a:off x="8191382" y="1957421"/>
            <a:ext cx="2165978" cy="332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just" rtl="0">
              <a:lnSpc>
                <a:spcPct val="130000"/>
              </a:lnSpc>
            </a:pPr>
            <a:r>
              <a:rPr lang="en-US" sz="1200" b="1" i="0" u="none" baseline="0" dirty="0">
                <a:solidFill>
                  <a:srgbClr val="084EA6"/>
                </a:solidFill>
                <a:latin typeface="Times New Roman" pitchFamily="18" charset="0"/>
                <a:cs typeface="Times New Roman" pitchFamily="18" charset="0"/>
                <a:sym typeface="+mn-lt"/>
              </a:rPr>
              <a:t>Commodities trading business</a:t>
            </a:r>
          </a:p>
        </p:txBody>
      </p:sp>
      <p:sp>
        <p:nvSpPr>
          <p:cNvPr id="90" name="矩形 43"/>
          <p:cNvSpPr>
            <a:spLocks noChangeArrowheads="1"/>
          </p:cNvSpPr>
          <p:nvPr/>
        </p:nvSpPr>
        <p:spPr bwMode="auto">
          <a:xfrm>
            <a:off x="5793673" y="5191156"/>
            <a:ext cx="1102428" cy="2723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just" rtl="0">
              <a:lnSpc>
                <a:spcPct val="130000"/>
              </a:lnSpc>
            </a:pPr>
            <a:r>
              <a:rPr lang="en-US" sz="900" b="0" i="0" u="none" baseline="0" dirty="0">
                <a:solidFill>
                  <a:schemeClr val="tx2"/>
                </a:solidFill>
                <a:latin typeface="Times New Roman" pitchFamily="18" charset="0"/>
                <a:cs typeface="Times New Roman" pitchFamily="18" charset="0"/>
                <a:sym typeface="+mn-lt"/>
              </a:rPr>
              <a:t>  Risk management</a:t>
            </a:r>
            <a:endParaRPr lang="en-US" altLang="en-US" sz="900" dirty="0">
              <a:latin typeface="Times New Roman" pitchFamily="18" charset="0"/>
              <a:cs typeface="Times New Roman" pitchFamily="18" charset="0"/>
              <a:sym typeface="+mn-lt"/>
            </a:endParaRPr>
          </a:p>
        </p:txBody>
      </p:sp>
      <p:sp>
        <p:nvSpPr>
          <p:cNvPr id="42" name="TextBox 41"/>
          <p:cNvSpPr txBox="1"/>
          <p:nvPr/>
        </p:nvSpPr>
        <p:spPr>
          <a:xfrm>
            <a:off x="1877148" y="470846"/>
            <a:ext cx="3949493"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Overall Planning</a:t>
            </a:r>
          </a:p>
        </p:txBody>
      </p:sp>
    </p:spTree>
    <p:extLst>
      <p:ext uri="{BB962C8B-B14F-4D97-AF65-F5344CB8AC3E}">
        <p14:creationId xmlns="" xmlns:p14="http://schemas.microsoft.com/office/powerpoint/2010/main" val="195616475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 xmlns:p14="http://schemas.microsoft.com/office/powerpoint/2010/main" val="2092135936"/>
              </p:ext>
            </p:extLst>
          </p:nvPr>
        </p:nvGraphicFramePr>
        <p:xfrm>
          <a:off x="0" y="1166746"/>
          <a:ext cx="1691680" cy="4049984"/>
        </p:xfrm>
        <a:graphic>
          <a:graphicData uri="http://schemas.openxmlformats.org/drawingml/2006/table">
            <a:tbl>
              <a:tblPr>
                <a:tableStyleId>{2D5ABB26-0587-4C30-8999-92F81FD0307C}</a:tableStyleId>
              </a:tblPr>
              <a:tblGrid>
                <a:gridCol w="1691680">
                  <a:extLst>
                    <a:ext uri="{9D8B030D-6E8A-4147-A177-3AD203B41FA5}">
                      <a16:colId xmlns="" xmlns:a16="http://schemas.microsoft.com/office/drawing/2014/main" val="20000"/>
                    </a:ext>
                  </a:extLst>
                </a:gridCol>
              </a:tblGrid>
              <a:tr h="792000">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0" i="0" u="none" kern="1200" baseline="0" dirty="0">
                          <a:solidFill>
                            <a:sysClr val="windowText" lastClr="000000"/>
                          </a:solidFill>
                          <a:latin typeface="Times New Roman" pitchFamily="18" charset="0"/>
                          <a:ea typeface="+mn-ea"/>
                          <a:cs typeface="Times New Roman" pitchFamily="18" charset="0"/>
                          <a:sym typeface="+mn-lt"/>
                        </a:rPr>
                        <a:t>Futures/non-futures docking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831296">
                <a:tc>
                  <a:txBody>
                    <a:bodyPr/>
                    <a:lstStyle/>
                    <a:p>
                      <a:pPr marL="0" marR="0" indent="0" algn="ctr" defTabSz="914400" rtl="0" eaLnBrk="1" fontAlgn="auto" latinLnBrk="0" hangingPunct="1">
                        <a:lnSpc>
                          <a:spcPct val="130000"/>
                        </a:lnSpc>
                        <a:spcBef>
                          <a:spcPts val="0"/>
                        </a:spcBef>
                        <a:spcAft>
                          <a:spcPts val="0"/>
                        </a:spcAft>
                        <a:buClrTx/>
                        <a:buSzTx/>
                        <a:buFontTx/>
                        <a:buNone/>
                        <a:tabLst/>
                        <a:defRPr/>
                      </a:pPr>
                      <a:r>
                        <a:rPr lang="en-US" sz="1800" b="1" i="0" u="none" kern="1200" baseline="0" dirty="0">
                          <a:solidFill>
                            <a:schemeClr val="bg1"/>
                          </a:solidFill>
                          <a:latin typeface="Times New Roman" pitchFamily="18" charset="0"/>
                          <a:ea typeface="+mn-ea"/>
                          <a:cs typeface="Times New Roman" pitchFamily="18" charset="0"/>
                          <a:sym typeface="+mn-lt"/>
                        </a:rPr>
                        <a:t>Feasibility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62AC"/>
                    </a:solidFill>
                  </a:tcPr>
                </a:tc>
                <a:extLst>
                  <a:ext uri="{0D108BD9-81ED-4DB2-BD59-A6C34878D82A}">
                    <a16:rowId xmlns="" xmlns:a16="http://schemas.microsoft.com/office/drawing/2014/main" val="10001"/>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Business planning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Market participants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algn="ctr" rtl="0">
                        <a:lnSpc>
                          <a:spcPct val="130000"/>
                        </a:lnSpc>
                        <a:spcBef>
                          <a:spcPts val="0"/>
                        </a:spcBef>
                        <a:spcAft>
                          <a:spcPts val="0"/>
                        </a:spcAft>
                      </a:pPr>
                      <a:r>
                        <a:rPr lang="en-US" sz="1800" b="0" i="0" u="none" baseline="0" dirty="0">
                          <a:solidFill>
                            <a:schemeClr val="tx1"/>
                          </a:solidFill>
                          <a:latin typeface="Times New Roman" pitchFamily="18" charset="0"/>
                          <a:ea typeface="+mn-ea"/>
                          <a:cs typeface="Times New Roman" pitchFamily="18" charset="0"/>
                          <a:sym typeface="+mn-lt"/>
                        </a:rPr>
                        <a:t>Process interface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94441181"/>
                  </a:ext>
                </a:extLst>
              </a:tr>
            </a:tbl>
          </a:graphicData>
        </a:graphic>
      </p:graphicFrame>
      <p:sp>
        <p:nvSpPr>
          <p:cNvPr id="3" name="等腰三角形 2"/>
          <p:cNvSpPr/>
          <p:nvPr/>
        </p:nvSpPr>
        <p:spPr>
          <a:xfrm rot="16200000">
            <a:off x="1560133" y="2290629"/>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buClrTx/>
              <a:buSzTx/>
              <a:buFontTx/>
              <a:buNone/>
              <a:tabLst/>
              <a:defRPr/>
            </a:pPr>
            <a:endParaRPr kumimoji="0" lang="en-US" altLang="en-US" sz="1050" b="0" i="0" u="none" strike="noStrike" kern="0" cap="none" spc="0" normalizeH="0" baseline="0" noProof="0" dirty="0">
              <a:ln>
                <a:noFill/>
              </a:ln>
              <a:solidFill>
                <a:schemeClr val="tx1"/>
              </a:solidFill>
              <a:effectLst/>
              <a:uLnTx/>
              <a:uFillTx/>
              <a:latin typeface="Times New Roman" pitchFamily="18" charset="0"/>
              <a:cs typeface="Times New Roman" pitchFamily="18" charset="0"/>
              <a:sym typeface="+mn-lt"/>
            </a:endParaRPr>
          </a:p>
        </p:txBody>
      </p:sp>
      <p:sp>
        <p:nvSpPr>
          <p:cNvPr id="6" name="Rectangle 19"/>
          <p:cNvSpPr>
            <a:spLocks noChangeArrowheads="1"/>
          </p:cNvSpPr>
          <p:nvPr/>
        </p:nvSpPr>
        <p:spPr bwMode="auto">
          <a:xfrm>
            <a:off x="4081183" y="2924328"/>
            <a:ext cx="486674" cy="2554001"/>
          </a:xfrm>
          <a:prstGeom prst="rect">
            <a:avLst/>
          </a:prstGeom>
          <a:solidFill>
            <a:srgbClr val="F2D39A"/>
          </a:solidFill>
          <a:ln w="9525">
            <a:noFill/>
            <a:miter lim="800000"/>
            <a:headEnd/>
            <a:tailEnd/>
          </a:ln>
        </p:spPr>
        <p:txBody>
          <a:bodyPr vert="horz" wrap="square" lIns="91440" tIns="45720" rIns="91440" bIns="45720" numCol="1" anchor="t" anchorCtr="0" compatLnSpc="1">
            <a:prstTxWarp prst="textNoShape">
              <a:avLst/>
            </a:prstTxWarp>
          </a:bodyPr>
          <a:lstStyle/>
          <a:p>
            <a:pPr algn="l" rtl="0">
              <a:lnSpc>
                <a:spcPct val="130000"/>
              </a:lnSpc>
            </a:pPr>
            <a:endParaRPr lang="en-US" sz="1050" dirty="0">
              <a:latin typeface="Times New Roman" pitchFamily="18" charset="0"/>
              <a:cs typeface="Times New Roman" pitchFamily="18" charset="0"/>
              <a:sym typeface="+mn-lt"/>
            </a:endParaRPr>
          </a:p>
        </p:txBody>
      </p:sp>
      <p:sp>
        <p:nvSpPr>
          <p:cNvPr id="8" name="Rectangle 20"/>
          <p:cNvSpPr>
            <a:spLocks noChangeArrowheads="1"/>
          </p:cNvSpPr>
          <p:nvPr/>
        </p:nvSpPr>
        <p:spPr bwMode="auto">
          <a:xfrm>
            <a:off x="4796275" y="2924329"/>
            <a:ext cx="484044" cy="2554000"/>
          </a:xfrm>
          <a:prstGeom prst="rect">
            <a:avLst/>
          </a:prstGeom>
          <a:solidFill>
            <a:srgbClr val="F2D39A"/>
          </a:solidFill>
          <a:ln w="9525">
            <a:noFill/>
            <a:miter lim="800000"/>
            <a:headEnd/>
            <a:tailEnd/>
          </a:ln>
        </p:spPr>
        <p:txBody>
          <a:bodyPr vert="horz" wrap="square" lIns="91440" tIns="45720" rIns="91440" bIns="45720" numCol="1" anchor="t" anchorCtr="0" compatLnSpc="1">
            <a:prstTxWarp prst="textNoShape">
              <a:avLst/>
            </a:prstTxWarp>
          </a:bodyPr>
          <a:lstStyle/>
          <a:p>
            <a:pPr algn="l" rtl="0">
              <a:lnSpc>
                <a:spcPct val="130000"/>
              </a:lnSpc>
            </a:pPr>
            <a:endParaRPr lang="en-US" sz="1050" dirty="0">
              <a:latin typeface="Times New Roman" pitchFamily="18" charset="0"/>
              <a:cs typeface="Times New Roman" pitchFamily="18" charset="0"/>
              <a:sym typeface="+mn-lt"/>
            </a:endParaRPr>
          </a:p>
        </p:txBody>
      </p:sp>
      <p:sp>
        <p:nvSpPr>
          <p:cNvPr id="9" name="Rectangle 23"/>
          <p:cNvSpPr>
            <a:spLocks noChangeArrowheads="1"/>
          </p:cNvSpPr>
          <p:nvPr/>
        </p:nvSpPr>
        <p:spPr bwMode="auto">
          <a:xfrm>
            <a:off x="8291802" y="2924329"/>
            <a:ext cx="486674" cy="2553998"/>
          </a:xfrm>
          <a:prstGeom prst="rect">
            <a:avLst/>
          </a:prstGeom>
          <a:solidFill>
            <a:srgbClr val="F2D39A"/>
          </a:solidFill>
          <a:ln w="9525">
            <a:noFill/>
            <a:miter lim="800000"/>
            <a:headEnd/>
            <a:tailEnd/>
          </a:ln>
        </p:spPr>
        <p:txBody>
          <a:bodyPr vert="horz" wrap="square" lIns="91440" tIns="45720" rIns="91440" bIns="45720" numCol="1" anchor="t" anchorCtr="0" compatLnSpc="1">
            <a:prstTxWarp prst="textNoShape">
              <a:avLst/>
            </a:prstTxWarp>
          </a:bodyPr>
          <a:lstStyle/>
          <a:p>
            <a:pPr algn="l" rtl="0">
              <a:lnSpc>
                <a:spcPct val="130000"/>
              </a:lnSpc>
            </a:pPr>
            <a:endParaRPr lang="en-US" sz="1050" dirty="0">
              <a:latin typeface="Times New Roman" pitchFamily="18" charset="0"/>
              <a:cs typeface="Times New Roman" pitchFamily="18" charset="0"/>
              <a:sym typeface="+mn-lt"/>
            </a:endParaRPr>
          </a:p>
        </p:txBody>
      </p:sp>
      <p:sp>
        <p:nvSpPr>
          <p:cNvPr id="10" name="Freeform 24"/>
          <p:cNvSpPr>
            <a:spLocks/>
          </p:cNvSpPr>
          <p:nvPr/>
        </p:nvSpPr>
        <p:spPr bwMode="auto">
          <a:xfrm>
            <a:off x="3614301" y="1505407"/>
            <a:ext cx="5728911" cy="929238"/>
          </a:xfrm>
          <a:custGeom>
            <a:avLst/>
            <a:gdLst/>
            <a:ahLst/>
            <a:cxnLst>
              <a:cxn ang="0">
                <a:pos x="1440" y="0"/>
              </a:cxn>
              <a:cxn ang="0">
                <a:pos x="0" y="410"/>
              </a:cxn>
              <a:cxn ang="0">
                <a:pos x="2879" y="410"/>
              </a:cxn>
              <a:cxn ang="0">
                <a:pos x="1440" y="0"/>
              </a:cxn>
            </a:cxnLst>
            <a:rect l="0" t="0" r="r" b="b"/>
            <a:pathLst>
              <a:path w="2879" h="410">
                <a:moveTo>
                  <a:pt x="1440" y="0"/>
                </a:moveTo>
                <a:lnTo>
                  <a:pt x="0" y="410"/>
                </a:lnTo>
                <a:lnTo>
                  <a:pt x="2879" y="410"/>
                </a:lnTo>
                <a:lnTo>
                  <a:pt x="1440" y="0"/>
                </a:lnTo>
                <a:close/>
              </a:path>
            </a:pathLst>
          </a:custGeom>
          <a:solidFill>
            <a:srgbClr val="084EA6"/>
          </a:solidFill>
          <a:ln w="9525">
            <a:noFill/>
            <a:round/>
            <a:headEnd/>
            <a:tailEnd/>
          </a:ln>
        </p:spPr>
        <p:txBody>
          <a:bodyPr vert="horz" wrap="square" lIns="91440" tIns="45720" rIns="91440" bIns="45720" numCol="1" anchor="t" anchorCtr="0" compatLnSpc="1">
            <a:prstTxWarp prst="textNoShape">
              <a:avLst/>
            </a:prstTxWarp>
          </a:bodyPr>
          <a:lstStyle/>
          <a:p>
            <a:pPr algn="l" rtl="0">
              <a:lnSpc>
                <a:spcPct val="130000"/>
              </a:lnSpc>
            </a:pPr>
            <a:endParaRPr lang="en-US" sz="1050" dirty="0">
              <a:latin typeface="Times New Roman" pitchFamily="18" charset="0"/>
              <a:cs typeface="Times New Roman" pitchFamily="18" charset="0"/>
              <a:sym typeface="+mn-lt"/>
            </a:endParaRPr>
          </a:p>
        </p:txBody>
      </p:sp>
      <p:sp>
        <p:nvSpPr>
          <p:cNvPr id="11" name="Rectangle 13"/>
          <p:cNvSpPr>
            <a:spLocks noChangeArrowheads="1"/>
          </p:cNvSpPr>
          <p:nvPr/>
        </p:nvSpPr>
        <p:spPr bwMode="auto">
          <a:xfrm>
            <a:off x="3627293" y="5478329"/>
            <a:ext cx="5743952" cy="341446"/>
          </a:xfrm>
          <a:prstGeom prst="rect">
            <a:avLst/>
          </a:prstGeom>
          <a:solidFill>
            <a:srgbClr val="084EA6"/>
          </a:solidFill>
          <a:ln w="9525">
            <a:noFill/>
            <a:miter lim="800000"/>
            <a:headEnd/>
            <a:tailEnd/>
          </a:ln>
        </p:spPr>
        <p:txBody>
          <a:bodyPr vert="horz" wrap="square" lIns="91440" tIns="45720" rIns="91440" bIns="45720" numCol="1" anchor="t" anchorCtr="0" compatLnSpc="1">
            <a:prstTxWarp prst="textNoShape">
              <a:avLst/>
            </a:prstTxWarp>
          </a:bodyPr>
          <a:lstStyle/>
          <a:p>
            <a:pPr algn="ctr" rtl="0" latinLnBrk="1">
              <a:lnSpc>
                <a:spcPct val="130000"/>
              </a:lnSpc>
              <a:defRPr/>
            </a:pPr>
            <a:r>
              <a:rPr kumimoji="1" lang="en-US" sz="1050" b="1" i="1" u="none" baseline="0" dirty="0">
                <a:solidFill>
                  <a:schemeClr val="bg1"/>
                </a:solidFill>
                <a:latin typeface="Times New Roman" pitchFamily="18" charset="0"/>
                <a:cs typeface="Times New Roman" pitchFamily="18" charset="0"/>
                <a:sym typeface="+mn-lt"/>
              </a:rPr>
              <a:t>Measures on Management of Standard Warrant</a:t>
            </a:r>
            <a:r>
              <a:rPr kumimoji="1" lang="en-US" sz="1050" b="1" i="0" u="none" baseline="0" dirty="0">
                <a:solidFill>
                  <a:schemeClr val="bg1"/>
                </a:solidFill>
                <a:latin typeface="Times New Roman" pitchFamily="18" charset="0"/>
                <a:cs typeface="Times New Roman" pitchFamily="18" charset="0"/>
                <a:sym typeface="+mn-lt"/>
              </a:rPr>
              <a:t>, </a:t>
            </a:r>
            <a:r>
              <a:rPr kumimoji="1" lang="en-US" sz="1050" b="1" i="1" u="none" baseline="0" dirty="0">
                <a:solidFill>
                  <a:schemeClr val="bg1"/>
                </a:solidFill>
                <a:latin typeface="Times New Roman" pitchFamily="18" charset="0"/>
                <a:cs typeface="Times New Roman" pitchFamily="18" charset="0"/>
                <a:sym typeface="+mn-lt"/>
              </a:rPr>
              <a:t>Settlement </a:t>
            </a:r>
            <a:r>
              <a:rPr kumimoji="1" lang="en-US" sz="1050" b="1" i="1" u="none" baseline="0" dirty="0" smtClean="0">
                <a:solidFill>
                  <a:schemeClr val="bg1"/>
                </a:solidFill>
                <a:latin typeface="Times New Roman" pitchFamily="18" charset="0"/>
                <a:cs typeface="Times New Roman" pitchFamily="18" charset="0"/>
                <a:sym typeface="+mn-lt"/>
              </a:rPr>
              <a:t>Rules</a:t>
            </a:r>
            <a:r>
              <a:rPr kumimoji="1" lang="en-US" sz="1050" b="1" i="1" u="none" baseline="0" dirty="0">
                <a:solidFill>
                  <a:schemeClr val="bg1"/>
                </a:solidFill>
                <a:latin typeface="Times New Roman" pitchFamily="18" charset="0"/>
                <a:cs typeface="Times New Roman" pitchFamily="18" charset="0"/>
                <a:sym typeface="+mn-lt"/>
              </a:rPr>
              <a:t>, Delivery Rules</a:t>
            </a:r>
            <a:endParaRPr kumimoji="1" lang="en-US" altLang="en-US" sz="1050" b="1" dirty="0">
              <a:solidFill>
                <a:schemeClr val="bg1"/>
              </a:solidFill>
              <a:latin typeface="Times New Roman" pitchFamily="18" charset="0"/>
              <a:cs typeface="Times New Roman" pitchFamily="18" charset="0"/>
              <a:sym typeface="+mn-lt"/>
            </a:endParaRPr>
          </a:p>
          <a:p>
            <a:pPr algn="ctr" rtl="0" latinLnBrk="1">
              <a:lnSpc>
                <a:spcPct val="130000"/>
              </a:lnSpc>
              <a:defRPr/>
            </a:pPr>
            <a:endParaRPr kumimoji="1" lang="en-US" altLang="ko-KR" sz="1050" b="1" dirty="0">
              <a:solidFill>
                <a:schemeClr val="bg1"/>
              </a:solidFill>
              <a:latin typeface="Times New Roman" pitchFamily="18" charset="0"/>
              <a:cs typeface="Times New Roman" pitchFamily="18" charset="0"/>
              <a:sym typeface="+mn-lt"/>
            </a:endParaRPr>
          </a:p>
          <a:p>
            <a:pPr algn="l" rtl="0">
              <a:lnSpc>
                <a:spcPct val="130000"/>
              </a:lnSpc>
            </a:pPr>
            <a:endParaRPr lang="en-US" sz="1050" dirty="0">
              <a:solidFill>
                <a:schemeClr val="bg1"/>
              </a:solidFill>
              <a:latin typeface="Times New Roman" pitchFamily="18" charset="0"/>
              <a:cs typeface="Times New Roman" pitchFamily="18" charset="0"/>
              <a:sym typeface="+mn-lt"/>
            </a:endParaRPr>
          </a:p>
        </p:txBody>
      </p:sp>
      <p:sp>
        <p:nvSpPr>
          <p:cNvPr id="12" name="Rectangle 18"/>
          <p:cNvSpPr>
            <a:spLocks noChangeArrowheads="1"/>
          </p:cNvSpPr>
          <p:nvPr/>
        </p:nvSpPr>
        <p:spPr bwMode="auto">
          <a:xfrm>
            <a:off x="3475675" y="5822827"/>
            <a:ext cx="5981323" cy="320798"/>
          </a:xfrm>
          <a:prstGeom prst="rect">
            <a:avLst/>
          </a:prstGeom>
          <a:solidFill>
            <a:srgbClr val="408EBF"/>
          </a:solidFill>
          <a:ln w="9525">
            <a:noFill/>
            <a:miter lim="800000"/>
            <a:headEnd/>
            <a:tailEnd/>
          </a:ln>
        </p:spPr>
        <p:txBody>
          <a:bodyPr vert="horz" wrap="square" lIns="91440" tIns="45720" rIns="91440" bIns="45720" numCol="1" anchor="t" anchorCtr="0" compatLnSpc="1">
            <a:prstTxWarp prst="textNoShape">
              <a:avLst/>
            </a:prstTxWarp>
          </a:bodyPr>
          <a:lstStyle/>
          <a:p>
            <a:pPr algn="l" rtl="0">
              <a:lnSpc>
                <a:spcPct val="130000"/>
              </a:lnSpc>
            </a:pPr>
            <a:endParaRPr lang="en-US" sz="1050" dirty="0">
              <a:latin typeface="Times New Roman" pitchFamily="18" charset="0"/>
              <a:cs typeface="Times New Roman" pitchFamily="18" charset="0"/>
              <a:sym typeface="+mn-lt"/>
            </a:endParaRPr>
          </a:p>
        </p:txBody>
      </p:sp>
      <p:sp>
        <p:nvSpPr>
          <p:cNvPr id="13" name="Rectangle 17"/>
          <p:cNvSpPr>
            <a:spLocks noChangeArrowheads="1"/>
          </p:cNvSpPr>
          <p:nvPr/>
        </p:nvSpPr>
        <p:spPr bwMode="auto">
          <a:xfrm>
            <a:off x="3364553" y="6144231"/>
            <a:ext cx="6205259" cy="327831"/>
          </a:xfrm>
          <a:prstGeom prst="rect">
            <a:avLst/>
          </a:prstGeom>
          <a:solidFill>
            <a:srgbClr val="084EA6"/>
          </a:solidFill>
          <a:ln w="9525">
            <a:noFill/>
            <a:miter lim="800000"/>
            <a:headEnd/>
            <a:tailEnd/>
          </a:ln>
        </p:spPr>
        <p:txBody>
          <a:bodyPr vert="horz" wrap="square" lIns="91440" tIns="45720" rIns="91440" bIns="45720" numCol="1" anchor="t" anchorCtr="0" compatLnSpc="1">
            <a:prstTxWarp prst="textNoShape">
              <a:avLst/>
            </a:prstTxWarp>
          </a:bodyPr>
          <a:lstStyle/>
          <a:p>
            <a:pPr algn="l" rtl="0">
              <a:lnSpc>
                <a:spcPct val="130000"/>
              </a:lnSpc>
            </a:pPr>
            <a:endParaRPr lang="en-US" sz="1050" dirty="0">
              <a:latin typeface="Times New Roman" pitchFamily="18" charset="0"/>
              <a:cs typeface="Times New Roman" pitchFamily="18" charset="0"/>
              <a:sym typeface="+mn-lt"/>
            </a:endParaRPr>
          </a:p>
        </p:txBody>
      </p:sp>
      <p:sp>
        <p:nvSpPr>
          <p:cNvPr id="14" name="Rectangle 59"/>
          <p:cNvSpPr/>
          <p:nvPr/>
        </p:nvSpPr>
        <p:spPr>
          <a:xfrm>
            <a:off x="5101075" y="2010336"/>
            <a:ext cx="2561072" cy="281424"/>
          </a:xfrm>
          <a:prstGeom prst="rect">
            <a:avLst/>
          </a:prstGeom>
          <a:ln>
            <a:noFill/>
          </a:ln>
          <a:effectLst/>
        </p:spPr>
        <p:txBody>
          <a:bodyPr wrap="square">
            <a:spAutoFit/>
          </a:bodyPr>
          <a:lstStyle/>
          <a:p>
            <a:pPr algn="ctr" rtl="0">
              <a:lnSpc>
                <a:spcPct val="130000"/>
              </a:lnSpc>
            </a:pPr>
            <a:r>
              <a:rPr lang="en-US" sz="1050" b="1" i="0" u="none" baseline="0" dirty="0" smtClean="0">
                <a:solidFill>
                  <a:schemeClr val="bg1"/>
                </a:solidFill>
                <a:latin typeface="Times New Roman" pitchFamily="18" charset="0"/>
                <a:cs typeface="Times New Roman" pitchFamily="18" charset="0"/>
                <a:sym typeface="+mn-lt"/>
              </a:rPr>
              <a:t>Commodities Trading Platform</a:t>
            </a:r>
            <a:endParaRPr lang="en-US" sz="1050" b="1" dirty="0">
              <a:solidFill>
                <a:schemeClr val="bg1"/>
              </a:solidFill>
              <a:latin typeface="Times New Roman" pitchFamily="18" charset="0"/>
              <a:cs typeface="Times New Roman" pitchFamily="18" charset="0"/>
              <a:sym typeface="+mn-lt"/>
            </a:endParaRPr>
          </a:p>
        </p:txBody>
      </p:sp>
      <p:sp>
        <p:nvSpPr>
          <p:cNvPr id="15" name="Rectangle 61"/>
          <p:cNvSpPr/>
          <p:nvPr/>
        </p:nvSpPr>
        <p:spPr>
          <a:xfrm flipV="1">
            <a:off x="4105538" y="3379576"/>
            <a:ext cx="394723" cy="1446875"/>
          </a:xfrm>
          <a:prstGeom prst="rect">
            <a:avLst/>
          </a:prstGeom>
          <a:ln>
            <a:noFill/>
          </a:ln>
          <a:effectLst/>
        </p:spPr>
        <p:txBody>
          <a:bodyPr vert="eaVert" wrap="square">
            <a:spAutoFit/>
          </a:bodyPr>
          <a:lstStyle/>
          <a:p>
            <a:pPr algn="ctr" rtl="0">
              <a:lnSpc>
                <a:spcPct val="130000"/>
              </a:lnSpc>
            </a:pPr>
            <a:r>
              <a:rPr lang="en-US" sz="1050" b="1" i="0" u="none" baseline="0" dirty="0" smtClean="0">
                <a:latin typeface="Times New Roman" pitchFamily="18" charset="0"/>
                <a:cs typeface="Times New Roman" pitchFamily="18" charset="0"/>
                <a:sym typeface="+mn-lt"/>
              </a:rPr>
              <a:t>Warrant </a:t>
            </a:r>
            <a:r>
              <a:rPr lang="en-US" sz="1050" b="1" i="0" u="none" baseline="0" dirty="0">
                <a:latin typeface="Times New Roman" pitchFamily="18" charset="0"/>
                <a:cs typeface="Times New Roman" pitchFamily="18" charset="0"/>
                <a:sym typeface="+mn-lt"/>
              </a:rPr>
              <a:t>resource</a:t>
            </a:r>
            <a:endParaRPr lang="en-US" sz="1050" b="1" dirty="0">
              <a:latin typeface="Times New Roman" pitchFamily="18" charset="0"/>
              <a:cs typeface="Times New Roman" pitchFamily="18" charset="0"/>
              <a:sym typeface="+mn-lt"/>
            </a:endParaRPr>
          </a:p>
        </p:txBody>
      </p:sp>
      <p:sp>
        <p:nvSpPr>
          <p:cNvPr id="16" name="Rectangle 67"/>
          <p:cNvSpPr/>
          <p:nvPr/>
        </p:nvSpPr>
        <p:spPr>
          <a:xfrm>
            <a:off x="4728893" y="5831231"/>
            <a:ext cx="3476878" cy="281424"/>
          </a:xfrm>
          <a:prstGeom prst="rect">
            <a:avLst/>
          </a:prstGeom>
          <a:ln>
            <a:noFill/>
          </a:ln>
          <a:effectLst/>
        </p:spPr>
        <p:txBody>
          <a:bodyPr wrap="square">
            <a:spAutoFit/>
          </a:bodyPr>
          <a:lstStyle/>
          <a:p>
            <a:pPr algn="ctr" rtl="0" latinLnBrk="1">
              <a:lnSpc>
                <a:spcPct val="130000"/>
              </a:lnSpc>
              <a:spcBef>
                <a:spcPct val="0"/>
              </a:spcBef>
              <a:spcAft>
                <a:spcPct val="0"/>
              </a:spcAft>
            </a:pPr>
            <a:r>
              <a:rPr kumimoji="1" lang="en-US" sz="1050" b="1" i="1" u="none" baseline="0" dirty="0">
                <a:solidFill>
                  <a:schemeClr val="bg1"/>
                </a:solidFill>
                <a:latin typeface="Times New Roman" pitchFamily="18" charset="0"/>
                <a:cs typeface="Times New Roman" pitchFamily="18" charset="0"/>
                <a:sym typeface="+mn-lt"/>
              </a:rPr>
              <a:t>Measures on Management of Delivery Warehouse</a:t>
            </a:r>
            <a:endParaRPr kumimoji="1" lang="en-US" altLang="ko-KR" sz="1050" b="1" i="1" dirty="0">
              <a:solidFill>
                <a:schemeClr val="bg1"/>
              </a:solidFill>
              <a:latin typeface="Times New Roman" pitchFamily="18" charset="0"/>
              <a:cs typeface="Times New Roman" pitchFamily="18" charset="0"/>
              <a:sym typeface="+mn-lt"/>
            </a:endParaRPr>
          </a:p>
        </p:txBody>
      </p:sp>
      <p:sp>
        <p:nvSpPr>
          <p:cNvPr id="18" name="Rectangle 72"/>
          <p:cNvSpPr/>
          <p:nvPr/>
        </p:nvSpPr>
        <p:spPr>
          <a:xfrm>
            <a:off x="3696543" y="6146028"/>
            <a:ext cx="5510458" cy="281424"/>
          </a:xfrm>
          <a:prstGeom prst="rect">
            <a:avLst/>
          </a:prstGeom>
          <a:ln>
            <a:noFill/>
          </a:ln>
          <a:effectLst/>
        </p:spPr>
        <p:txBody>
          <a:bodyPr wrap="square">
            <a:spAutoFit/>
          </a:bodyPr>
          <a:lstStyle/>
          <a:p>
            <a:pPr algn="ctr" rtl="0">
              <a:lnSpc>
                <a:spcPct val="130000"/>
              </a:lnSpc>
              <a:defRPr/>
            </a:pPr>
            <a:r>
              <a:rPr lang="en-US" sz="1050" b="1" i="1" u="none" kern="0" baseline="0" dirty="0">
                <a:solidFill>
                  <a:schemeClr val="bg1"/>
                </a:solidFill>
                <a:latin typeface="Times New Roman" pitchFamily="18" charset="0"/>
                <a:cs typeface="Times New Roman" pitchFamily="18" charset="0"/>
                <a:sym typeface="+mn-lt"/>
              </a:rPr>
              <a:t>Contract Law</a:t>
            </a:r>
            <a:r>
              <a:rPr lang="en-US" sz="1050" b="1" i="0" u="none" kern="0" baseline="0" dirty="0">
                <a:solidFill>
                  <a:schemeClr val="bg1"/>
                </a:solidFill>
                <a:latin typeface="Times New Roman" pitchFamily="18" charset="0"/>
                <a:cs typeface="Times New Roman" pitchFamily="18" charset="0"/>
                <a:sym typeface="+mn-lt"/>
              </a:rPr>
              <a:t>, regulations and policies such as No. 37 and No.9 Documents</a:t>
            </a:r>
            <a:endParaRPr lang="en-US" altLang="zh-CN" sz="1050" b="1" kern="0" dirty="0">
              <a:solidFill>
                <a:schemeClr val="bg1"/>
              </a:solidFill>
              <a:latin typeface="Times New Roman" pitchFamily="18" charset="0"/>
              <a:cs typeface="Times New Roman" pitchFamily="18" charset="0"/>
              <a:sym typeface="+mn-lt"/>
            </a:endParaRPr>
          </a:p>
        </p:txBody>
      </p:sp>
      <p:sp>
        <p:nvSpPr>
          <p:cNvPr id="19" name="Rectangle 20"/>
          <p:cNvSpPr>
            <a:spLocks noChangeArrowheads="1"/>
          </p:cNvSpPr>
          <p:nvPr/>
        </p:nvSpPr>
        <p:spPr bwMode="auto">
          <a:xfrm>
            <a:off x="5486875" y="2924327"/>
            <a:ext cx="484044" cy="2554001"/>
          </a:xfrm>
          <a:prstGeom prst="rect">
            <a:avLst/>
          </a:prstGeom>
          <a:solidFill>
            <a:srgbClr val="F2D39A"/>
          </a:solidFill>
          <a:ln w="9525">
            <a:noFill/>
            <a:miter lim="800000"/>
            <a:headEnd/>
            <a:tailEnd/>
          </a:ln>
        </p:spPr>
        <p:txBody>
          <a:bodyPr vert="horz" wrap="square" lIns="91440" tIns="45720" rIns="91440" bIns="45720" numCol="1" anchor="t" anchorCtr="0" compatLnSpc="1">
            <a:prstTxWarp prst="textNoShape">
              <a:avLst/>
            </a:prstTxWarp>
          </a:bodyPr>
          <a:lstStyle/>
          <a:p>
            <a:pPr algn="l" rtl="0">
              <a:lnSpc>
                <a:spcPct val="130000"/>
              </a:lnSpc>
            </a:pPr>
            <a:endParaRPr lang="en-US" sz="1050" dirty="0">
              <a:latin typeface="Times New Roman" pitchFamily="18" charset="0"/>
              <a:cs typeface="Times New Roman" pitchFamily="18" charset="0"/>
              <a:sym typeface="+mn-lt"/>
            </a:endParaRPr>
          </a:p>
        </p:txBody>
      </p:sp>
      <p:sp>
        <p:nvSpPr>
          <p:cNvPr id="20" name="Rectangle 20"/>
          <p:cNvSpPr>
            <a:spLocks noChangeArrowheads="1"/>
          </p:cNvSpPr>
          <p:nvPr/>
        </p:nvSpPr>
        <p:spPr bwMode="auto">
          <a:xfrm>
            <a:off x="6164275" y="2924328"/>
            <a:ext cx="484044" cy="2544031"/>
          </a:xfrm>
          <a:prstGeom prst="rect">
            <a:avLst/>
          </a:prstGeom>
          <a:solidFill>
            <a:srgbClr val="F2D39A"/>
          </a:solidFill>
          <a:ln w="9525">
            <a:noFill/>
            <a:miter lim="800000"/>
            <a:headEnd/>
            <a:tailEnd/>
          </a:ln>
        </p:spPr>
        <p:txBody>
          <a:bodyPr vert="eaVert" wrap="square" lIns="91440" tIns="45720" rIns="91440" bIns="45720" numCol="1" anchor="t" anchorCtr="0" compatLnSpc="1">
            <a:prstTxWarp prst="textNoShape">
              <a:avLst/>
            </a:prstTxWarp>
          </a:bodyPr>
          <a:lstStyle/>
          <a:p>
            <a:pPr algn="l" rtl="0">
              <a:lnSpc>
                <a:spcPct val="130000"/>
              </a:lnSpc>
            </a:pPr>
            <a:endParaRPr lang="en-US" sz="1050" dirty="0">
              <a:latin typeface="Times New Roman" pitchFamily="18" charset="0"/>
              <a:cs typeface="Times New Roman" pitchFamily="18" charset="0"/>
              <a:sym typeface="+mn-lt"/>
            </a:endParaRPr>
          </a:p>
        </p:txBody>
      </p:sp>
      <p:sp>
        <p:nvSpPr>
          <p:cNvPr id="21" name="Rectangle 20"/>
          <p:cNvSpPr>
            <a:spLocks noChangeArrowheads="1"/>
          </p:cNvSpPr>
          <p:nvPr/>
        </p:nvSpPr>
        <p:spPr bwMode="auto">
          <a:xfrm>
            <a:off x="6867475" y="2924328"/>
            <a:ext cx="484044" cy="2553999"/>
          </a:xfrm>
          <a:prstGeom prst="rect">
            <a:avLst/>
          </a:prstGeom>
          <a:solidFill>
            <a:srgbClr val="F2D39A"/>
          </a:solidFill>
          <a:ln w="9525">
            <a:noFill/>
            <a:miter lim="800000"/>
            <a:headEnd/>
            <a:tailEnd/>
          </a:ln>
        </p:spPr>
        <p:txBody>
          <a:bodyPr vert="horz" wrap="square" lIns="91440" tIns="45720" rIns="91440" bIns="45720" numCol="1" anchor="t" anchorCtr="0" compatLnSpc="1">
            <a:prstTxWarp prst="textNoShape">
              <a:avLst/>
            </a:prstTxWarp>
          </a:bodyPr>
          <a:lstStyle/>
          <a:p>
            <a:pPr algn="l" rtl="0">
              <a:lnSpc>
                <a:spcPct val="130000"/>
              </a:lnSpc>
            </a:pPr>
            <a:endParaRPr lang="en-US" sz="1050" dirty="0">
              <a:latin typeface="Times New Roman" pitchFamily="18" charset="0"/>
              <a:cs typeface="Times New Roman" pitchFamily="18" charset="0"/>
              <a:sym typeface="+mn-lt"/>
            </a:endParaRPr>
          </a:p>
        </p:txBody>
      </p:sp>
      <p:sp>
        <p:nvSpPr>
          <p:cNvPr id="22" name="Rectangle 20"/>
          <p:cNvSpPr>
            <a:spLocks noChangeArrowheads="1"/>
          </p:cNvSpPr>
          <p:nvPr/>
        </p:nvSpPr>
        <p:spPr bwMode="auto">
          <a:xfrm>
            <a:off x="7551475" y="2924328"/>
            <a:ext cx="484044" cy="2553999"/>
          </a:xfrm>
          <a:prstGeom prst="rect">
            <a:avLst/>
          </a:prstGeom>
          <a:solidFill>
            <a:srgbClr val="F2D39A"/>
          </a:solidFill>
          <a:ln w="9525">
            <a:noFill/>
            <a:miter lim="800000"/>
            <a:headEnd/>
            <a:tailEnd/>
          </a:ln>
        </p:spPr>
        <p:txBody>
          <a:bodyPr vert="horz" wrap="square" lIns="91440" tIns="45720" rIns="91440" bIns="45720" numCol="1" anchor="t" anchorCtr="0" compatLnSpc="1">
            <a:prstTxWarp prst="textNoShape">
              <a:avLst/>
            </a:prstTxWarp>
          </a:bodyPr>
          <a:lstStyle/>
          <a:p>
            <a:pPr algn="l" rtl="0">
              <a:lnSpc>
                <a:spcPct val="130000"/>
              </a:lnSpc>
            </a:pPr>
            <a:endParaRPr lang="en-US" sz="1050" dirty="0">
              <a:latin typeface="Times New Roman" pitchFamily="18" charset="0"/>
              <a:cs typeface="Times New Roman" pitchFamily="18" charset="0"/>
              <a:sym typeface="+mn-lt"/>
            </a:endParaRPr>
          </a:p>
        </p:txBody>
      </p:sp>
      <p:sp>
        <p:nvSpPr>
          <p:cNvPr id="23" name="Rectangle 34"/>
          <p:cNvSpPr/>
          <p:nvPr/>
        </p:nvSpPr>
        <p:spPr>
          <a:xfrm rot="10800000">
            <a:off x="4793467" y="3359463"/>
            <a:ext cx="394723" cy="1420520"/>
          </a:xfrm>
          <a:prstGeom prst="rect">
            <a:avLst/>
          </a:prstGeom>
          <a:ln>
            <a:noFill/>
          </a:ln>
          <a:effectLst/>
        </p:spPr>
        <p:txBody>
          <a:bodyPr vert="eaVert" wrap="square">
            <a:spAutoFit/>
          </a:bodyPr>
          <a:lstStyle/>
          <a:p>
            <a:pPr algn="ctr" rtl="0">
              <a:lnSpc>
                <a:spcPct val="130000"/>
              </a:lnSpc>
            </a:pPr>
            <a:r>
              <a:rPr lang="en-US" sz="1050" b="1" i="0" u="none" baseline="0" dirty="0" smtClean="0">
                <a:latin typeface="Times New Roman" pitchFamily="18" charset="0"/>
                <a:cs typeface="Times New Roman" pitchFamily="18" charset="0"/>
                <a:sym typeface="+mn-lt"/>
              </a:rPr>
              <a:t>Market </a:t>
            </a:r>
            <a:r>
              <a:rPr lang="en-US" sz="1050" b="1" i="0" u="none" baseline="0" dirty="0">
                <a:latin typeface="Times New Roman" pitchFamily="18" charset="0"/>
                <a:cs typeface="Times New Roman" pitchFamily="18" charset="0"/>
                <a:sym typeface="+mn-lt"/>
              </a:rPr>
              <a:t>resources</a:t>
            </a:r>
            <a:endParaRPr lang="en-US" sz="1050" b="1" dirty="0">
              <a:latin typeface="Times New Roman" pitchFamily="18" charset="0"/>
              <a:cs typeface="Times New Roman" pitchFamily="18" charset="0"/>
              <a:sym typeface="+mn-lt"/>
            </a:endParaRPr>
          </a:p>
        </p:txBody>
      </p:sp>
      <p:sp>
        <p:nvSpPr>
          <p:cNvPr id="24" name="Rectangle 35"/>
          <p:cNvSpPr/>
          <p:nvPr/>
        </p:nvSpPr>
        <p:spPr>
          <a:xfrm rot="10800000">
            <a:off x="5487834" y="3481324"/>
            <a:ext cx="394723" cy="1297409"/>
          </a:xfrm>
          <a:prstGeom prst="rect">
            <a:avLst/>
          </a:prstGeom>
          <a:ln>
            <a:noFill/>
          </a:ln>
          <a:effectLst/>
        </p:spPr>
        <p:txBody>
          <a:bodyPr vert="eaVert" wrap="square">
            <a:spAutoFit/>
          </a:bodyPr>
          <a:lstStyle/>
          <a:p>
            <a:pPr algn="ctr" rtl="0" latinLnBrk="1">
              <a:lnSpc>
                <a:spcPct val="130000"/>
              </a:lnSpc>
              <a:defRPr/>
            </a:pPr>
            <a:r>
              <a:rPr kumimoji="1" lang="en-US" sz="1050" b="1" i="0" u="none" baseline="0" dirty="0">
                <a:latin typeface="Times New Roman" pitchFamily="18" charset="0"/>
                <a:cs typeface="Times New Roman" pitchFamily="18" charset="0"/>
                <a:sym typeface="+mn-lt"/>
              </a:rPr>
              <a:t> Technical support</a:t>
            </a:r>
            <a:endParaRPr kumimoji="1" lang="en-US" altLang="zh-CN" sz="1050" b="1" dirty="0">
              <a:latin typeface="Times New Roman" pitchFamily="18" charset="0"/>
              <a:cs typeface="Times New Roman" pitchFamily="18" charset="0"/>
              <a:sym typeface="+mn-lt"/>
            </a:endParaRPr>
          </a:p>
        </p:txBody>
      </p:sp>
      <p:sp>
        <p:nvSpPr>
          <p:cNvPr id="25" name="Rectangle 36"/>
          <p:cNvSpPr/>
          <p:nvPr/>
        </p:nvSpPr>
        <p:spPr>
          <a:xfrm rot="10800000">
            <a:off x="6163688" y="3330251"/>
            <a:ext cx="394723" cy="1543898"/>
          </a:xfrm>
          <a:prstGeom prst="rect">
            <a:avLst/>
          </a:prstGeom>
          <a:ln>
            <a:noFill/>
          </a:ln>
          <a:effectLst/>
        </p:spPr>
        <p:txBody>
          <a:bodyPr vert="eaVert" wrap="square">
            <a:spAutoFit/>
          </a:bodyPr>
          <a:lstStyle/>
          <a:p>
            <a:pPr algn="ctr" rtl="0">
              <a:lnSpc>
                <a:spcPct val="130000"/>
              </a:lnSpc>
            </a:pPr>
            <a:r>
              <a:rPr lang="en-US" sz="1050" b="1" i="0" u="none" baseline="0" dirty="0">
                <a:latin typeface="Times New Roman" pitchFamily="18" charset="0"/>
                <a:cs typeface="Times New Roman" pitchFamily="18" charset="0"/>
                <a:sym typeface="+mn-lt"/>
              </a:rPr>
              <a:t> Financial support </a:t>
            </a:r>
            <a:endParaRPr lang="en-US" sz="1050" b="1" dirty="0">
              <a:latin typeface="Times New Roman" pitchFamily="18" charset="0"/>
              <a:cs typeface="Times New Roman" pitchFamily="18" charset="0"/>
              <a:sym typeface="+mn-lt"/>
            </a:endParaRPr>
          </a:p>
        </p:txBody>
      </p:sp>
      <p:sp>
        <p:nvSpPr>
          <p:cNvPr id="26" name="Rectangle 37"/>
          <p:cNvSpPr/>
          <p:nvPr/>
        </p:nvSpPr>
        <p:spPr>
          <a:xfrm rot="10800000">
            <a:off x="6884947" y="3407451"/>
            <a:ext cx="394723" cy="1546211"/>
          </a:xfrm>
          <a:prstGeom prst="rect">
            <a:avLst/>
          </a:prstGeom>
          <a:ln>
            <a:noFill/>
          </a:ln>
          <a:effectLst/>
        </p:spPr>
        <p:txBody>
          <a:bodyPr vert="eaVert" wrap="square">
            <a:spAutoFit/>
          </a:bodyPr>
          <a:lstStyle/>
          <a:p>
            <a:pPr algn="ctr" rtl="0">
              <a:lnSpc>
                <a:spcPct val="130000"/>
              </a:lnSpc>
            </a:pPr>
            <a:r>
              <a:rPr lang="en-US" sz="1050" b="1" i="0" u="none" baseline="0" dirty="0">
                <a:latin typeface="Times New Roman" pitchFamily="18" charset="0"/>
                <a:cs typeface="Times New Roman" pitchFamily="18" charset="0"/>
                <a:sym typeface="+mn-lt"/>
              </a:rPr>
              <a:t>  Risk control experience</a:t>
            </a:r>
            <a:endParaRPr lang="en-US" sz="1050" b="1" dirty="0">
              <a:latin typeface="Times New Roman" pitchFamily="18" charset="0"/>
              <a:cs typeface="Times New Roman" pitchFamily="18" charset="0"/>
              <a:sym typeface="+mn-lt"/>
            </a:endParaRPr>
          </a:p>
        </p:txBody>
      </p:sp>
      <p:sp>
        <p:nvSpPr>
          <p:cNvPr id="27" name="Rectangle 38"/>
          <p:cNvSpPr/>
          <p:nvPr/>
        </p:nvSpPr>
        <p:spPr>
          <a:xfrm rot="10800000">
            <a:off x="7489554" y="3337858"/>
            <a:ext cx="604781" cy="1655562"/>
          </a:xfrm>
          <a:prstGeom prst="rect">
            <a:avLst/>
          </a:prstGeom>
          <a:ln>
            <a:noFill/>
          </a:ln>
          <a:effectLst/>
        </p:spPr>
        <p:txBody>
          <a:bodyPr vert="eaVert" wrap="square">
            <a:spAutoFit/>
          </a:bodyPr>
          <a:lstStyle/>
          <a:p>
            <a:pPr algn="ctr" rtl="0">
              <a:lnSpc>
                <a:spcPct val="130000"/>
              </a:lnSpc>
            </a:pPr>
            <a:r>
              <a:rPr lang="en-US" sz="1050" b="1" i="0" u="none" baseline="0" dirty="0">
                <a:latin typeface="Times New Roman" pitchFamily="18" charset="0"/>
                <a:cs typeface="Times New Roman" pitchFamily="18" charset="0"/>
                <a:sym typeface="+mn-lt"/>
              </a:rPr>
              <a:t> Rule and regulation system</a:t>
            </a:r>
            <a:endParaRPr lang="en-US" sz="1050" b="1" dirty="0">
              <a:latin typeface="Times New Roman" pitchFamily="18" charset="0"/>
              <a:cs typeface="Times New Roman" pitchFamily="18" charset="0"/>
              <a:sym typeface="+mn-lt"/>
            </a:endParaRPr>
          </a:p>
        </p:txBody>
      </p:sp>
      <p:sp>
        <p:nvSpPr>
          <p:cNvPr id="28" name="Rectangle 39"/>
          <p:cNvSpPr/>
          <p:nvPr/>
        </p:nvSpPr>
        <p:spPr>
          <a:xfrm rot="10800000">
            <a:off x="8303137" y="3461446"/>
            <a:ext cx="394723" cy="1229823"/>
          </a:xfrm>
          <a:prstGeom prst="rect">
            <a:avLst/>
          </a:prstGeom>
          <a:ln>
            <a:noFill/>
          </a:ln>
          <a:effectLst/>
        </p:spPr>
        <p:txBody>
          <a:bodyPr vert="eaVert" wrap="square">
            <a:spAutoFit/>
          </a:bodyPr>
          <a:lstStyle/>
          <a:p>
            <a:pPr algn="ctr" rtl="0">
              <a:lnSpc>
                <a:spcPct val="130000"/>
              </a:lnSpc>
            </a:pPr>
            <a:r>
              <a:rPr lang="en-US" sz="1050" b="1" i="0" u="none" baseline="0" dirty="0">
                <a:latin typeface="Times New Roman" pitchFamily="18" charset="0"/>
                <a:cs typeface="Times New Roman" pitchFamily="18" charset="0"/>
                <a:sym typeface="+mn-lt"/>
              </a:rPr>
              <a:t> Law &amp; policy</a:t>
            </a:r>
            <a:endParaRPr lang="en-US" sz="1050" b="1" dirty="0">
              <a:latin typeface="Times New Roman" pitchFamily="18" charset="0"/>
              <a:cs typeface="Times New Roman" pitchFamily="18" charset="0"/>
              <a:sym typeface="+mn-lt"/>
            </a:endParaRPr>
          </a:p>
        </p:txBody>
      </p:sp>
      <p:sp>
        <p:nvSpPr>
          <p:cNvPr id="29" name="Rectangle 12"/>
          <p:cNvSpPr>
            <a:spLocks noChangeArrowheads="1"/>
          </p:cNvSpPr>
          <p:nvPr/>
        </p:nvSpPr>
        <p:spPr bwMode="auto">
          <a:xfrm>
            <a:off x="3412152" y="2482374"/>
            <a:ext cx="1993723" cy="446488"/>
          </a:xfrm>
          <a:prstGeom prst="rect">
            <a:avLst/>
          </a:prstGeom>
          <a:solidFill>
            <a:srgbClr val="408EBF"/>
          </a:solidFill>
          <a:ln w="9525">
            <a:noFill/>
            <a:miter lim="800000"/>
            <a:headEnd/>
            <a:tailEnd/>
          </a:ln>
        </p:spPr>
        <p:txBody>
          <a:bodyPr vert="horz" wrap="square" lIns="91440" tIns="45720" rIns="91440" bIns="45720" numCol="1" anchor="t" anchorCtr="0" compatLnSpc="1">
            <a:prstTxWarp prst="textNoShape">
              <a:avLst/>
            </a:prstTxWarp>
          </a:bodyPr>
          <a:lstStyle/>
          <a:p>
            <a:pPr algn="l" rtl="0">
              <a:lnSpc>
                <a:spcPct val="130000"/>
              </a:lnSpc>
            </a:pPr>
            <a:endParaRPr lang="en-US" sz="1050" dirty="0">
              <a:latin typeface="Times New Roman" pitchFamily="18" charset="0"/>
              <a:cs typeface="Times New Roman" pitchFamily="18" charset="0"/>
              <a:sym typeface="+mn-lt"/>
            </a:endParaRPr>
          </a:p>
        </p:txBody>
      </p:sp>
      <p:sp>
        <p:nvSpPr>
          <p:cNvPr id="30" name="Rectangle 12"/>
          <p:cNvSpPr>
            <a:spLocks noChangeArrowheads="1"/>
          </p:cNvSpPr>
          <p:nvPr/>
        </p:nvSpPr>
        <p:spPr bwMode="auto">
          <a:xfrm>
            <a:off x="5482075" y="2482374"/>
            <a:ext cx="1917523" cy="446488"/>
          </a:xfrm>
          <a:prstGeom prst="rect">
            <a:avLst/>
          </a:prstGeom>
          <a:solidFill>
            <a:srgbClr val="408EBF"/>
          </a:solidFill>
          <a:ln w="9525">
            <a:noFill/>
            <a:miter lim="800000"/>
            <a:headEnd/>
            <a:tailEnd/>
          </a:ln>
        </p:spPr>
        <p:txBody>
          <a:bodyPr vert="horz" wrap="square" lIns="91440" tIns="45720" rIns="91440" bIns="45720" numCol="1" anchor="t" anchorCtr="0" compatLnSpc="1">
            <a:prstTxWarp prst="textNoShape">
              <a:avLst/>
            </a:prstTxWarp>
          </a:bodyPr>
          <a:lstStyle/>
          <a:p>
            <a:pPr algn="l" rtl="0">
              <a:lnSpc>
                <a:spcPct val="130000"/>
              </a:lnSpc>
            </a:pPr>
            <a:endParaRPr lang="en-US" sz="1050" dirty="0">
              <a:latin typeface="Times New Roman" pitchFamily="18" charset="0"/>
              <a:cs typeface="Times New Roman" pitchFamily="18" charset="0"/>
              <a:sym typeface="+mn-lt"/>
            </a:endParaRPr>
          </a:p>
        </p:txBody>
      </p:sp>
      <p:sp>
        <p:nvSpPr>
          <p:cNvPr id="31" name="Rectangle 66"/>
          <p:cNvSpPr/>
          <p:nvPr/>
        </p:nvSpPr>
        <p:spPr>
          <a:xfrm>
            <a:off x="5482075" y="2543736"/>
            <a:ext cx="1828800" cy="281424"/>
          </a:xfrm>
          <a:prstGeom prst="rect">
            <a:avLst/>
          </a:prstGeom>
          <a:ln>
            <a:noFill/>
          </a:ln>
          <a:effectLst/>
        </p:spPr>
        <p:txBody>
          <a:bodyPr wrap="square">
            <a:spAutoFit/>
          </a:bodyPr>
          <a:lstStyle/>
          <a:p>
            <a:pPr algn="ctr" rtl="0">
              <a:lnSpc>
                <a:spcPct val="130000"/>
              </a:lnSpc>
            </a:pPr>
            <a:r>
              <a:rPr lang="en-US" sz="1050" b="1" i="0" u="none" baseline="0" dirty="0">
                <a:solidFill>
                  <a:schemeClr val="bg1"/>
                </a:solidFill>
                <a:latin typeface="Times New Roman" pitchFamily="18" charset="0"/>
                <a:cs typeface="Times New Roman" pitchFamily="18" charset="0"/>
                <a:sym typeface="+mn-lt"/>
              </a:rPr>
              <a:t>Futures trading system</a:t>
            </a:r>
            <a:endParaRPr lang="en-US" sz="1050" b="1" dirty="0">
              <a:solidFill>
                <a:schemeClr val="bg1"/>
              </a:solidFill>
              <a:latin typeface="Times New Roman" pitchFamily="18" charset="0"/>
              <a:cs typeface="Times New Roman" pitchFamily="18" charset="0"/>
              <a:sym typeface="+mn-lt"/>
            </a:endParaRPr>
          </a:p>
        </p:txBody>
      </p:sp>
      <p:sp>
        <p:nvSpPr>
          <p:cNvPr id="32" name="Rectangle 12"/>
          <p:cNvSpPr>
            <a:spLocks noChangeArrowheads="1"/>
          </p:cNvSpPr>
          <p:nvPr/>
        </p:nvSpPr>
        <p:spPr bwMode="auto">
          <a:xfrm>
            <a:off x="7463275" y="2482374"/>
            <a:ext cx="1993723" cy="446488"/>
          </a:xfrm>
          <a:prstGeom prst="rect">
            <a:avLst/>
          </a:prstGeom>
          <a:solidFill>
            <a:srgbClr val="408EBF"/>
          </a:solidFill>
          <a:ln w="9525">
            <a:noFill/>
            <a:miter lim="800000"/>
            <a:headEnd/>
            <a:tailEnd/>
          </a:ln>
        </p:spPr>
        <p:txBody>
          <a:bodyPr vert="horz" wrap="square" lIns="91440" tIns="45720" rIns="91440" bIns="45720" numCol="1" anchor="t" anchorCtr="0" compatLnSpc="1">
            <a:prstTxWarp prst="textNoShape">
              <a:avLst/>
            </a:prstTxWarp>
          </a:bodyPr>
          <a:lstStyle/>
          <a:p>
            <a:pPr algn="l" rtl="0">
              <a:lnSpc>
                <a:spcPct val="130000"/>
              </a:lnSpc>
            </a:pPr>
            <a:endParaRPr lang="en-US" sz="1050" dirty="0">
              <a:latin typeface="Times New Roman" pitchFamily="18" charset="0"/>
              <a:cs typeface="Times New Roman" pitchFamily="18" charset="0"/>
              <a:sym typeface="+mn-lt"/>
            </a:endParaRPr>
          </a:p>
        </p:txBody>
      </p:sp>
      <p:sp>
        <p:nvSpPr>
          <p:cNvPr id="33" name="Rectangle 42"/>
          <p:cNvSpPr/>
          <p:nvPr/>
        </p:nvSpPr>
        <p:spPr>
          <a:xfrm>
            <a:off x="3475675" y="2432422"/>
            <a:ext cx="1828800" cy="491481"/>
          </a:xfrm>
          <a:prstGeom prst="rect">
            <a:avLst/>
          </a:prstGeom>
          <a:ln>
            <a:noFill/>
          </a:ln>
          <a:effectLst/>
        </p:spPr>
        <p:txBody>
          <a:bodyPr wrap="square">
            <a:spAutoFit/>
          </a:bodyPr>
          <a:lstStyle/>
          <a:p>
            <a:pPr algn="ctr" rtl="0">
              <a:lnSpc>
                <a:spcPct val="130000"/>
              </a:lnSpc>
            </a:pPr>
            <a:r>
              <a:rPr lang="en-US" sz="1050" b="1" i="0" u="none" baseline="0" dirty="0">
                <a:solidFill>
                  <a:schemeClr val="bg1"/>
                </a:solidFill>
                <a:latin typeface="Times New Roman" pitchFamily="18" charset="0"/>
                <a:cs typeface="Times New Roman" pitchFamily="18" charset="0"/>
                <a:sym typeface="+mn-lt"/>
              </a:rPr>
              <a:t>Standard warrant management system</a:t>
            </a:r>
            <a:endParaRPr lang="en-US" sz="1050" b="1" dirty="0">
              <a:solidFill>
                <a:schemeClr val="bg1"/>
              </a:solidFill>
              <a:latin typeface="Times New Roman" pitchFamily="18" charset="0"/>
              <a:cs typeface="Times New Roman" pitchFamily="18" charset="0"/>
              <a:sym typeface="+mn-lt"/>
            </a:endParaRPr>
          </a:p>
        </p:txBody>
      </p:sp>
      <p:sp>
        <p:nvSpPr>
          <p:cNvPr id="34" name="Rectangle 43"/>
          <p:cNvSpPr/>
          <p:nvPr/>
        </p:nvSpPr>
        <p:spPr>
          <a:xfrm>
            <a:off x="7579075" y="2543736"/>
            <a:ext cx="1828800" cy="281424"/>
          </a:xfrm>
          <a:prstGeom prst="rect">
            <a:avLst/>
          </a:prstGeom>
          <a:ln>
            <a:noFill/>
          </a:ln>
          <a:effectLst/>
        </p:spPr>
        <p:txBody>
          <a:bodyPr wrap="square">
            <a:spAutoFit/>
          </a:bodyPr>
          <a:lstStyle/>
          <a:p>
            <a:pPr algn="ctr" rtl="0">
              <a:lnSpc>
                <a:spcPct val="130000"/>
              </a:lnSpc>
            </a:pPr>
            <a:r>
              <a:rPr lang="en-US" sz="1050" b="1" i="0" u="none" baseline="0" dirty="0">
                <a:solidFill>
                  <a:schemeClr val="bg1"/>
                </a:solidFill>
                <a:latin typeface="Times New Roman" pitchFamily="18" charset="0"/>
                <a:cs typeface="Times New Roman" pitchFamily="18" charset="0"/>
                <a:sym typeface="+mn-lt"/>
              </a:rPr>
              <a:t>Futures clearing system</a:t>
            </a:r>
            <a:endParaRPr lang="en-US" sz="1050" b="1" dirty="0">
              <a:solidFill>
                <a:schemeClr val="bg1"/>
              </a:solidFill>
              <a:latin typeface="Times New Roman" pitchFamily="18" charset="0"/>
              <a:cs typeface="Times New Roman" pitchFamily="18" charset="0"/>
              <a:sym typeface="+mn-lt"/>
            </a:endParaRPr>
          </a:p>
        </p:txBody>
      </p:sp>
      <p:sp>
        <p:nvSpPr>
          <p:cNvPr id="36" name="TextBox 35"/>
          <p:cNvSpPr txBox="1"/>
          <p:nvPr/>
        </p:nvSpPr>
        <p:spPr>
          <a:xfrm>
            <a:off x="1877148" y="470846"/>
            <a:ext cx="3949493" cy="584775"/>
          </a:xfrm>
          <a:prstGeom prst="rect">
            <a:avLst/>
          </a:prstGeom>
          <a:noFill/>
        </p:spPr>
        <p:txBody>
          <a:bodyPr wrap="square" rtlCol="0">
            <a:spAutoFit/>
          </a:bodyPr>
          <a:lstStyle/>
          <a:p>
            <a:r>
              <a:rPr lang="en-US" altLang="en-US" sz="3200" b="1" dirty="0" smtClean="0">
                <a:latin typeface="Times New Roman" pitchFamily="18" charset="0"/>
                <a:cs typeface="Times New Roman" pitchFamily="18" charset="0"/>
              </a:rPr>
              <a:t>Overall Planning</a:t>
            </a:r>
          </a:p>
        </p:txBody>
      </p:sp>
    </p:spTree>
    <p:extLst>
      <p:ext uri="{BB962C8B-B14F-4D97-AF65-F5344CB8AC3E}">
        <p14:creationId xmlns="" xmlns:p14="http://schemas.microsoft.com/office/powerpoint/2010/main" val="3949411672"/>
      </p:ext>
    </p:extLst>
  </p:cSld>
  <p:clrMapOvr>
    <a:masterClrMapping/>
  </p:clrMapOvr>
  <p:transition spd="slow">
    <p:push dir="u"/>
  </p:transition>
</p:sld>
</file>

<file path=ppt/theme/theme1.xml><?xml version="1.0" encoding="utf-8"?>
<a:theme xmlns:a="http://schemas.openxmlformats.org/drawingml/2006/main" name="Office 主题">
  <a:themeElements>
    <a:clrScheme name="气流">
      <a:dk1>
        <a:sysClr val="windowText" lastClr="000000"/>
      </a:dk1>
      <a:lt1>
        <a:sysClr val="window" lastClr="CCE8C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3405</TotalTime>
  <Words>2054</Words>
  <Application>Microsoft Office PowerPoint</Application>
  <PresentationFormat>自定义</PresentationFormat>
  <Paragraphs>518</Paragraphs>
  <Slides>31</Slides>
  <Notes>9</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论文答辩</dc:title>
  <dc:creator>Penelope</dc:creator>
  <cp:lastModifiedBy>admin</cp:lastModifiedBy>
  <cp:revision>317</cp:revision>
  <cp:lastPrinted>2014-12-03T02:59:56Z</cp:lastPrinted>
  <dcterms:created xsi:type="dcterms:W3CDTF">2014-06-18T03:33:50Z</dcterms:created>
  <dcterms:modified xsi:type="dcterms:W3CDTF">2017-05-18T10:37:24Z</dcterms:modified>
</cp:coreProperties>
</file>