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1"/>
  </p:notesMasterIdLst>
  <p:sldIdLst>
    <p:sldId id="256" r:id="rId7"/>
    <p:sldId id="262" r:id="rId8"/>
    <p:sldId id="442" r:id="rId9"/>
    <p:sldId id="443" r:id="rId10"/>
    <p:sldId id="444" r:id="rId11"/>
    <p:sldId id="445" r:id="rId12"/>
    <p:sldId id="446" r:id="rId13"/>
    <p:sldId id="447" r:id="rId14"/>
    <p:sldId id="448" r:id="rId15"/>
    <p:sldId id="449" r:id="rId16"/>
    <p:sldId id="450" r:id="rId17"/>
    <p:sldId id="455" r:id="rId18"/>
    <p:sldId id="451" r:id="rId19"/>
    <p:sldId id="462" r:id="rId20"/>
    <p:sldId id="456" r:id="rId21"/>
    <p:sldId id="323" r:id="rId22"/>
    <p:sldId id="340" r:id="rId23"/>
    <p:sldId id="461" r:id="rId24"/>
    <p:sldId id="466" r:id="rId25"/>
    <p:sldId id="324" r:id="rId26"/>
    <p:sldId id="339" r:id="rId27"/>
    <p:sldId id="467" r:id="rId28"/>
    <p:sldId id="464" r:id="rId29"/>
    <p:sldId id="261" r:id="rId30"/>
  </p:sldIdLst>
  <p:sldSz cx="10801350" cy="6858000"/>
  <p:notesSz cx="6797675" cy="9926638"/>
  <p:defaultTextStyle>
    <a:defPPr>
      <a:defRPr lang="zh-CN"/>
    </a:defPPr>
    <a:lvl1pPr algn="ctr" rtl="0" fontAlgn="base">
      <a:lnSpc>
        <a:spcPct val="90000"/>
      </a:lnSpc>
      <a:spcBef>
        <a:spcPct val="0"/>
      </a:spcBef>
      <a:spcAft>
        <a:spcPct val="50000"/>
      </a:spcAft>
      <a:buClr>
        <a:srgbClr val="5F839D"/>
      </a:buClr>
      <a:buFont typeface="Wingdings" pitchFamily="2" charset="2"/>
      <a:defRPr sz="2300" b="1" kern="1200">
        <a:solidFill>
          <a:schemeClr val="tx1"/>
        </a:solidFill>
        <a:latin typeface="Arial" charset="0"/>
        <a:ea typeface="宋体" pitchFamily="2" charset="-122"/>
        <a:cs typeface="+mn-cs"/>
      </a:defRPr>
    </a:lvl1pPr>
    <a:lvl2pPr marL="457200" algn="ctr" rtl="0" fontAlgn="base">
      <a:lnSpc>
        <a:spcPct val="90000"/>
      </a:lnSpc>
      <a:spcBef>
        <a:spcPct val="0"/>
      </a:spcBef>
      <a:spcAft>
        <a:spcPct val="50000"/>
      </a:spcAft>
      <a:buClr>
        <a:srgbClr val="5F839D"/>
      </a:buClr>
      <a:buFont typeface="Wingdings" pitchFamily="2" charset="2"/>
      <a:defRPr sz="2300" b="1" kern="1200">
        <a:solidFill>
          <a:schemeClr val="tx1"/>
        </a:solidFill>
        <a:latin typeface="Arial" charset="0"/>
        <a:ea typeface="宋体" pitchFamily="2" charset="-122"/>
        <a:cs typeface="+mn-cs"/>
      </a:defRPr>
    </a:lvl2pPr>
    <a:lvl3pPr marL="914400" algn="ctr" rtl="0" fontAlgn="base">
      <a:lnSpc>
        <a:spcPct val="90000"/>
      </a:lnSpc>
      <a:spcBef>
        <a:spcPct val="0"/>
      </a:spcBef>
      <a:spcAft>
        <a:spcPct val="50000"/>
      </a:spcAft>
      <a:buClr>
        <a:srgbClr val="5F839D"/>
      </a:buClr>
      <a:buFont typeface="Wingdings" pitchFamily="2" charset="2"/>
      <a:defRPr sz="2300" b="1" kern="1200">
        <a:solidFill>
          <a:schemeClr val="tx1"/>
        </a:solidFill>
        <a:latin typeface="Arial" charset="0"/>
        <a:ea typeface="宋体" pitchFamily="2" charset="-122"/>
        <a:cs typeface="+mn-cs"/>
      </a:defRPr>
    </a:lvl3pPr>
    <a:lvl4pPr marL="1371600" algn="ctr" rtl="0" fontAlgn="base">
      <a:lnSpc>
        <a:spcPct val="90000"/>
      </a:lnSpc>
      <a:spcBef>
        <a:spcPct val="0"/>
      </a:spcBef>
      <a:spcAft>
        <a:spcPct val="50000"/>
      </a:spcAft>
      <a:buClr>
        <a:srgbClr val="5F839D"/>
      </a:buClr>
      <a:buFont typeface="Wingdings" pitchFamily="2" charset="2"/>
      <a:defRPr sz="2300" b="1" kern="1200">
        <a:solidFill>
          <a:schemeClr val="tx1"/>
        </a:solidFill>
        <a:latin typeface="Arial" charset="0"/>
        <a:ea typeface="宋体" pitchFamily="2" charset="-122"/>
        <a:cs typeface="+mn-cs"/>
      </a:defRPr>
    </a:lvl4pPr>
    <a:lvl5pPr marL="1828800" algn="ctr" rtl="0" fontAlgn="base">
      <a:lnSpc>
        <a:spcPct val="90000"/>
      </a:lnSpc>
      <a:spcBef>
        <a:spcPct val="0"/>
      </a:spcBef>
      <a:spcAft>
        <a:spcPct val="50000"/>
      </a:spcAft>
      <a:buClr>
        <a:srgbClr val="5F839D"/>
      </a:buClr>
      <a:buFont typeface="Wingdings" pitchFamily="2" charset="2"/>
      <a:defRPr sz="2300" b="1" kern="1200">
        <a:solidFill>
          <a:schemeClr val="tx1"/>
        </a:solidFill>
        <a:latin typeface="Arial" charset="0"/>
        <a:ea typeface="宋体" pitchFamily="2" charset="-122"/>
        <a:cs typeface="+mn-cs"/>
      </a:defRPr>
    </a:lvl5pPr>
    <a:lvl6pPr marL="2286000" algn="l" defTabSz="914400" rtl="0" eaLnBrk="1" latinLnBrk="0" hangingPunct="1">
      <a:defRPr sz="2300" b="1" kern="1200">
        <a:solidFill>
          <a:schemeClr val="tx1"/>
        </a:solidFill>
        <a:latin typeface="Arial" charset="0"/>
        <a:ea typeface="宋体" pitchFamily="2" charset="-122"/>
        <a:cs typeface="+mn-cs"/>
      </a:defRPr>
    </a:lvl6pPr>
    <a:lvl7pPr marL="2743200" algn="l" defTabSz="914400" rtl="0" eaLnBrk="1" latinLnBrk="0" hangingPunct="1">
      <a:defRPr sz="2300" b="1" kern="1200">
        <a:solidFill>
          <a:schemeClr val="tx1"/>
        </a:solidFill>
        <a:latin typeface="Arial" charset="0"/>
        <a:ea typeface="宋体" pitchFamily="2" charset="-122"/>
        <a:cs typeface="+mn-cs"/>
      </a:defRPr>
    </a:lvl7pPr>
    <a:lvl8pPr marL="3200400" algn="l" defTabSz="914400" rtl="0" eaLnBrk="1" latinLnBrk="0" hangingPunct="1">
      <a:defRPr sz="2300" b="1" kern="1200">
        <a:solidFill>
          <a:schemeClr val="tx1"/>
        </a:solidFill>
        <a:latin typeface="Arial" charset="0"/>
        <a:ea typeface="宋体" pitchFamily="2" charset="-122"/>
        <a:cs typeface="+mn-cs"/>
      </a:defRPr>
    </a:lvl8pPr>
    <a:lvl9pPr marL="3657600" algn="l" defTabSz="914400" rtl="0" eaLnBrk="1" latinLnBrk="0" hangingPunct="1">
      <a:defRPr sz="2300"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4C6C"/>
    <a:srgbClr val="3B15DB"/>
    <a:srgbClr val="57D3FF"/>
    <a:srgbClr val="79DCFF"/>
    <a:srgbClr val="FF0000"/>
    <a:srgbClr val="FF7C80"/>
    <a:srgbClr val="FF33CC"/>
    <a:srgbClr val="5F83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86443" autoAdjust="0"/>
  </p:normalViewPr>
  <p:slideViewPr>
    <p:cSldViewPr>
      <p:cViewPr varScale="1">
        <p:scale>
          <a:sx n="76" d="100"/>
          <a:sy n="76" d="100"/>
        </p:scale>
        <p:origin x="-666" y="-96"/>
      </p:cViewPr>
      <p:guideLst>
        <p:guide orient="horz" pos="2159"/>
        <p:guide pos="3414"/>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C67DB-C211-46AF-A0B3-8E48BF89ACD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E937D162-4168-4F25-B392-EA8B8086B725}">
      <dgm:prSet custT="1"/>
      <dgm:spPr/>
      <dgm:t>
        <a:bodyPr/>
        <a:lstStyle/>
        <a:p>
          <a:r>
            <a:rPr lang="en-US" altLang="zh-CN" sz="2800" b="1" i="1" dirty="0" smtClean="0"/>
            <a:t>Philippine</a:t>
          </a:r>
          <a:endParaRPr lang="en-US" altLang="zh-CN" sz="2800" b="1" i="1" dirty="0"/>
        </a:p>
      </dgm:t>
    </dgm:pt>
    <dgm:pt modelId="{A42DFA65-64C5-49EA-8F55-E28FE6E06038}" type="sibTrans" cxnId="{6BC1DE0A-E118-4279-9A4A-5D78F995DD5C}">
      <dgm:prSet/>
      <dgm:spPr/>
      <dgm:t>
        <a:bodyPr/>
        <a:lstStyle/>
        <a:p>
          <a:endParaRPr lang="zh-CN" altLang="en-US" sz="2800"/>
        </a:p>
      </dgm:t>
    </dgm:pt>
    <dgm:pt modelId="{529D98D0-CA77-48C5-A99B-39E5ACE057E5}" type="parTrans" cxnId="{6BC1DE0A-E118-4279-9A4A-5D78F995DD5C}">
      <dgm:prSet/>
      <dgm:spPr/>
      <dgm:t>
        <a:bodyPr/>
        <a:lstStyle/>
        <a:p>
          <a:endParaRPr lang="zh-CN" altLang="en-US" sz="2800"/>
        </a:p>
      </dgm:t>
    </dgm:pt>
    <dgm:pt modelId="{F9A92F0F-4275-4DAA-B4D2-56C8C5CCAD0D}">
      <dgm:prSet custT="1"/>
      <dgm:spPr/>
      <dgm:t>
        <a:bodyPr/>
        <a:lstStyle/>
        <a:p>
          <a:r>
            <a:rPr lang="en-US" altLang="zh-CN" sz="2800" b="1" i="1" dirty="0" smtClean="0"/>
            <a:t>Indonesia</a:t>
          </a:r>
          <a:endParaRPr lang="en-US" altLang="zh-CN" sz="2800" b="1" i="1" dirty="0"/>
        </a:p>
      </dgm:t>
    </dgm:pt>
    <dgm:pt modelId="{1366B2C5-3E61-43D3-A6B6-0277CBA35510}" type="sibTrans" cxnId="{AF0B4E46-A37B-4363-A120-B0D964B523A0}">
      <dgm:prSet/>
      <dgm:spPr/>
      <dgm:t>
        <a:bodyPr/>
        <a:lstStyle/>
        <a:p>
          <a:endParaRPr lang="zh-CN" altLang="en-US" sz="2800"/>
        </a:p>
      </dgm:t>
    </dgm:pt>
    <dgm:pt modelId="{C7A9C868-4989-4FC8-9B6E-629A6DEF8BC6}" type="parTrans" cxnId="{AF0B4E46-A37B-4363-A120-B0D964B523A0}">
      <dgm:prSet/>
      <dgm:spPr/>
      <dgm:t>
        <a:bodyPr/>
        <a:lstStyle/>
        <a:p>
          <a:endParaRPr lang="zh-CN" altLang="en-US" sz="2800"/>
        </a:p>
      </dgm:t>
    </dgm:pt>
    <dgm:pt modelId="{A74B5E1A-6A69-4A71-BE04-CE066EA42BEB}">
      <dgm:prSet custT="1"/>
      <dgm:spPr/>
      <dgm:t>
        <a:bodyPr/>
        <a:lstStyle/>
        <a:p>
          <a:r>
            <a:rPr lang="en-US" altLang="zh-CN" sz="2800" b="1" i="1" dirty="0" smtClean="0"/>
            <a:t>China</a:t>
          </a:r>
          <a:endParaRPr lang="en-US" altLang="zh-CN" sz="2800" b="1" i="1" dirty="0"/>
        </a:p>
      </dgm:t>
    </dgm:pt>
    <dgm:pt modelId="{42E6D848-5A9E-4046-96C5-C4B97E3C18ED}" type="sibTrans" cxnId="{2CE75416-F002-4F3D-ADCC-42ADED861A64}">
      <dgm:prSet/>
      <dgm:spPr/>
      <dgm:t>
        <a:bodyPr/>
        <a:lstStyle/>
        <a:p>
          <a:endParaRPr lang="zh-CN" altLang="en-US" sz="2800"/>
        </a:p>
      </dgm:t>
    </dgm:pt>
    <dgm:pt modelId="{2F4C27B8-F175-4EB5-8F8D-7EBD46E7AB5D}" type="parTrans" cxnId="{2CE75416-F002-4F3D-ADCC-42ADED861A64}">
      <dgm:prSet/>
      <dgm:spPr/>
      <dgm:t>
        <a:bodyPr/>
        <a:lstStyle/>
        <a:p>
          <a:endParaRPr lang="zh-CN" altLang="en-US" sz="2800"/>
        </a:p>
      </dgm:t>
    </dgm:pt>
    <dgm:pt modelId="{7810B33C-7DD3-4391-8097-5FE65111F63D}" type="pres">
      <dgm:prSet presAssocID="{0EAC67DB-C211-46AF-A0B3-8E48BF89ACD2}" presName="linearFlow" presStyleCnt="0">
        <dgm:presLayoutVars>
          <dgm:dir/>
          <dgm:resizeHandles val="exact"/>
        </dgm:presLayoutVars>
      </dgm:prSet>
      <dgm:spPr/>
      <dgm:t>
        <a:bodyPr/>
        <a:lstStyle/>
        <a:p>
          <a:endParaRPr lang="zh-CN" altLang="en-US"/>
        </a:p>
      </dgm:t>
    </dgm:pt>
    <dgm:pt modelId="{58C9EB06-68EF-4986-953B-410B50430476}" type="pres">
      <dgm:prSet presAssocID="{A74B5E1A-6A69-4A71-BE04-CE066EA42BEB}" presName="composite" presStyleCnt="0"/>
      <dgm:spPr/>
    </dgm:pt>
    <dgm:pt modelId="{FE891694-2767-40DC-857C-53C75F2557B3}" type="pres">
      <dgm:prSet presAssocID="{A74B5E1A-6A69-4A71-BE04-CE066EA42BEB}" presName="imgShp" presStyleLbl="fgImgPlace1" presStyleIdx="0" presStyleCnt="3"/>
      <dgm:spPr>
        <a:blipFill rotWithShape="0">
          <a:blip xmlns:r="http://schemas.openxmlformats.org/officeDocument/2006/relationships" r:embed="rId1"/>
          <a:stretch>
            <a:fillRect/>
          </a:stretch>
        </a:blipFill>
      </dgm:spPr>
    </dgm:pt>
    <dgm:pt modelId="{7E16002E-7B09-422B-9413-C8E9DAA265EB}" type="pres">
      <dgm:prSet presAssocID="{A74B5E1A-6A69-4A71-BE04-CE066EA42BEB}" presName="txShp" presStyleLbl="node1" presStyleIdx="0" presStyleCnt="3">
        <dgm:presLayoutVars>
          <dgm:bulletEnabled val="1"/>
        </dgm:presLayoutVars>
      </dgm:prSet>
      <dgm:spPr/>
      <dgm:t>
        <a:bodyPr/>
        <a:lstStyle/>
        <a:p>
          <a:endParaRPr lang="zh-CN" altLang="en-US"/>
        </a:p>
      </dgm:t>
    </dgm:pt>
    <dgm:pt modelId="{56809E76-6177-47E0-868B-69FE3FBA6F09}" type="pres">
      <dgm:prSet presAssocID="{42E6D848-5A9E-4046-96C5-C4B97E3C18ED}" presName="spacing" presStyleCnt="0"/>
      <dgm:spPr/>
    </dgm:pt>
    <dgm:pt modelId="{6DF04931-9FD4-491B-8291-E738A1BABF21}" type="pres">
      <dgm:prSet presAssocID="{F9A92F0F-4275-4DAA-B4D2-56C8C5CCAD0D}" presName="composite" presStyleCnt="0"/>
      <dgm:spPr/>
    </dgm:pt>
    <dgm:pt modelId="{2B8A96FE-D791-4759-8DF4-87AE04410453}" type="pres">
      <dgm:prSet presAssocID="{F9A92F0F-4275-4DAA-B4D2-56C8C5CCAD0D}" presName="imgShp" presStyleLbl="fgImgPlace1" presStyleIdx="1" presStyleCnt="3"/>
      <dgm:spPr>
        <a:blipFill rotWithShape="0">
          <a:blip xmlns:r="http://schemas.openxmlformats.org/officeDocument/2006/relationships" r:embed="rId1"/>
          <a:stretch>
            <a:fillRect/>
          </a:stretch>
        </a:blipFill>
      </dgm:spPr>
    </dgm:pt>
    <dgm:pt modelId="{C2DF8BEB-E607-45AD-A9CC-397FBA087E31}" type="pres">
      <dgm:prSet presAssocID="{F9A92F0F-4275-4DAA-B4D2-56C8C5CCAD0D}" presName="txShp" presStyleLbl="node1" presStyleIdx="1" presStyleCnt="3">
        <dgm:presLayoutVars>
          <dgm:bulletEnabled val="1"/>
        </dgm:presLayoutVars>
      </dgm:prSet>
      <dgm:spPr/>
      <dgm:t>
        <a:bodyPr/>
        <a:lstStyle/>
        <a:p>
          <a:endParaRPr lang="zh-CN" altLang="en-US"/>
        </a:p>
      </dgm:t>
    </dgm:pt>
    <dgm:pt modelId="{A1782C49-A11C-471E-B367-786C717CF02C}" type="pres">
      <dgm:prSet presAssocID="{1366B2C5-3E61-43D3-A6B6-0277CBA35510}" presName="spacing" presStyleCnt="0"/>
      <dgm:spPr/>
    </dgm:pt>
    <dgm:pt modelId="{FEF491BB-CFD8-472E-87D7-2A1FC3A5739E}" type="pres">
      <dgm:prSet presAssocID="{E937D162-4168-4F25-B392-EA8B8086B725}" presName="composite" presStyleCnt="0"/>
      <dgm:spPr/>
    </dgm:pt>
    <dgm:pt modelId="{20B5CC75-3EC2-4685-AC31-9246E922502D}" type="pres">
      <dgm:prSet presAssocID="{E937D162-4168-4F25-B392-EA8B8086B725}" presName="imgShp" presStyleLbl="fgImgPlace1" presStyleIdx="2" presStyleCnt="3"/>
      <dgm:spPr>
        <a:blipFill rotWithShape="0">
          <a:blip xmlns:r="http://schemas.openxmlformats.org/officeDocument/2006/relationships" r:embed="rId1"/>
          <a:stretch>
            <a:fillRect/>
          </a:stretch>
        </a:blipFill>
      </dgm:spPr>
    </dgm:pt>
    <dgm:pt modelId="{9CE7333D-D7BB-42F6-806F-D9B9FF279107}" type="pres">
      <dgm:prSet presAssocID="{E937D162-4168-4F25-B392-EA8B8086B725}" presName="txShp" presStyleLbl="node1" presStyleIdx="2" presStyleCnt="3">
        <dgm:presLayoutVars>
          <dgm:bulletEnabled val="1"/>
        </dgm:presLayoutVars>
      </dgm:prSet>
      <dgm:spPr/>
      <dgm:t>
        <a:bodyPr/>
        <a:lstStyle/>
        <a:p>
          <a:endParaRPr lang="zh-CN" altLang="en-US"/>
        </a:p>
      </dgm:t>
    </dgm:pt>
  </dgm:ptLst>
  <dgm:cxnLst>
    <dgm:cxn modelId="{AF0B4E46-A37B-4363-A120-B0D964B523A0}" srcId="{0EAC67DB-C211-46AF-A0B3-8E48BF89ACD2}" destId="{F9A92F0F-4275-4DAA-B4D2-56C8C5CCAD0D}" srcOrd="1" destOrd="0" parTransId="{C7A9C868-4989-4FC8-9B6E-629A6DEF8BC6}" sibTransId="{1366B2C5-3E61-43D3-A6B6-0277CBA35510}"/>
    <dgm:cxn modelId="{6BC1DE0A-E118-4279-9A4A-5D78F995DD5C}" srcId="{0EAC67DB-C211-46AF-A0B3-8E48BF89ACD2}" destId="{E937D162-4168-4F25-B392-EA8B8086B725}" srcOrd="2" destOrd="0" parTransId="{529D98D0-CA77-48C5-A99B-39E5ACE057E5}" sibTransId="{A42DFA65-64C5-49EA-8F55-E28FE6E06038}"/>
    <dgm:cxn modelId="{490CF5D3-456F-4D47-ACA8-5FDA5E42D88D}" type="presOf" srcId="{A74B5E1A-6A69-4A71-BE04-CE066EA42BEB}" destId="{7E16002E-7B09-422B-9413-C8E9DAA265EB}" srcOrd="0" destOrd="0" presId="urn:microsoft.com/office/officeart/2005/8/layout/vList3"/>
    <dgm:cxn modelId="{0AAB5041-E1BD-4B52-8BF0-8AD8CD76BEE3}" type="presOf" srcId="{0EAC67DB-C211-46AF-A0B3-8E48BF89ACD2}" destId="{7810B33C-7DD3-4391-8097-5FE65111F63D}" srcOrd="0" destOrd="0" presId="urn:microsoft.com/office/officeart/2005/8/layout/vList3"/>
    <dgm:cxn modelId="{2CE75416-F002-4F3D-ADCC-42ADED861A64}" srcId="{0EAC67DB-C211-46AF-A0B3-8E48BF89ACD2}" destId="{A74B5E1A-6A69-4A71-BE04-CE066EA42BEB}" srcOrd="0" destOrd="0" parTransId="{2F4C27B8-F175-4EB5-8F8D-7EBD46E7AB5D}" sibTransId="{42E6D848-5A9E-4046-96C5-C4B97E3C18ED}"/>
    <dgm:cxn modelId="{9874FCDB-DA9F-4824-8167-EABB725015A7}" type="presOf" srcId="{F9A92F0F-4275-4DAA-B4D2-56C8C5CCAD0D}" destId="{C2DF8BEB-E607-45AD-A9CC-397FBA087E31}" srcOrd="0" destOrd="0" presId="urn:microsoft.com/office/officeart/2005/8/layout/vList3"/>
    <dgm:cxn modelId="{1DC92B94-7FA2-4681-8263-C69D00183ABB}" type="presOf" srcId="{E937D162-4168-4F25-B392-EA8B8086B725}" destId="{9CE7333D-D7BB-42F6-806F-D9B9FF279107}" srcOrd="0" destOrd="0" presId="urn:microsoft.com/office/officeart/2005/8/layout/vList3"/>
    <dgm:cxn modelId="{64E6224A-2309-41CE-8745-DEAE244F4FE4}" type="presParOf" srcId="{7810B33C-7DD3-4391-8097-5FE65111F63D}" destId="{58C9EB06-68EF-4986-953B-410B50430476}" srcOrd="0" destOrd="0" presId="urn:microsoft.com/office/officeart/2005/8/layout/vList3"/>
    <dgm:cxn modelId="{056E57A9-943F-4107-A4AF-404C7D321E8D}" type="presParOf" srcId="{58C9EB06-68EF-4986-953B-410B50430476}" destId="{FE891694-2767-40DC-857C-53C75F2557B3}" srcOrd="0" destOrd="0" presId="urn:microsoft.com/office/officeart/2005/8/layout/vList3"/>
    <dgm:cxn modelId="{F3822158-07D9-4076-9E72-1232A2BFAE9D}" type="presParOf" srcId="{58C9EB06-68EF-4986-953B-410B50430476}" destId="{7E16002E-7B09-422B-9413-C8E9DAA265EB}" srcOrd="1" destOrd="0" presId="urn:microsoft.com/office/officeart/2005/8/layout/vList3"/>
    <dgm:cxn modelId="{AA1F949B-FDF1-4411-AFFF-3E81EF84DAB4}" type="presParOf" srcId="{7810B33C-7DD3-4391-8097-5FE65111F63D}" destId="{56809E76-6177-47E0-868B-69FE3FBA6F09}" srcOrd="1" destOrd="0" presId="urn:microsoft.com/office/officeart/2005/8/layout/vList3"/>
    <dgm:cxn modelId="{A423D4FF-863B-4833-A9FE-77DC2D19889F}" type="presParOf" srcId="{7810B33C-7DD3-4391-8097-5FE65111F63D}" destId="{6DF04931-9FD4-491B-8291-E738A1BABF21}" srcOrd="2" destOrd="0" presId="urn:microsoft.com/office/officeart/2005/8/layout/vList3"/>
    <dgm:cxn modelId="{EA8FC2DB-13A8-4C2C-A3B4-1D4E984984BB}" type="presParOf" srcId="{6DF04931-9FD4-491B-8291-E738A1BABF21}" destId="{2B8A96FE-D791-4759-8DF4-87AE04410453}" srcOrd="0" destOrd="0" presId="urn:microsoft.com/office/officeart/2005/8/layout/vList3"/>
    <dgm:cxn modelId="{141C4C08-2304-40E5-B599-8FD6A041C422}" type="presParOf" srcId="{6DF04931-9FD4-491B-8291-E738A1BABF21}" destId="{C2DF8BEB-E607-45AD-A9CC-397FBA087E31}" srcOrd="1" destOrd="0" presId="urn:microsoft.com/office/officeart/2005/8/layout/vList3"/>
    <dgm:cxn modelId="{960CF7E7-1810-46A0-AA9C-D8606D46F8D6}" type="presParOf" srcId="{7810B33C-7DD3-4391-8097-5FE65111F63D}" destId="{A1782C49-A11C-471E-B367-786C717CF02C}" srcOrd="3" destOrd="0" presId="urn:microsoft.com/office/officeart/2005/8/layout/vList3"/>
    <dgm:cxn modelId="{0D5F93F9-6C1D-4751-8FAD-F77A64E995A5}" type="presParOf" srcId="{7810B33C-7DD3-4391-8097-5FE65111F63D}" destId="{FEF491BB-CFD8-472E-87D7-2A1FC3A5739E}" srcOrd="4" destOrd="0" presId="urn:microsoft.com/office/officeart/2005/8/layout/vList3"/>
    <dgm:cxn modelId="{A3A00911-8353-41B0-BA23-CD90BA045E94}" type="presParOf" srcId="{FEF491BB-CFD8-472E-87D7-2A1FC3A5739E}" destId="{20B5CC75-3EC2-4685-AC31-9246E922502D}" srcOrd="0" destOrd="0" presId="urn:microsoft.com/office/officeart/2005/8/layout/vList3"/>
    <dgm:cxn modelId="{02E663BD-3C25-480B-BA6F-09C2DD5725BC}" type="presParOf" srcId="{FEF491BB-CFD8-472E-87D7-2A1FC3A5739E}" destId="{9CE7333D-D7BB-42F6-806F-D9B9FF279107}"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1C4A6-3A80-41C5-A0D9-623D2F83919F}"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893340EC-99C6-4335-BBF5-924ABD9A0648}">
      <dgm:prSet phldrT="[文本]" custT="1"/>
      <dgm:spPr>
        <a:solidFill>
          <a:schemeClr val="accent1">
            <a:lumMod val="20000"/>
            <a:lumOff val="80000"/>
          </a:schemeClr>
        </a:solidFill>
      </dgm:spPr>
      <dgm:t>
        <a:bodyPr/>
        <a:lstStyle/>
        <a:p>
          <a:r>
            <a:rPr lang="en-US" altLang="zh-CN" sz="1200" b="1" dirty="0" smtClean="0">
              <a:solidFill>
                <a:schemeClr val="tx1"/>
              </a:solidFill>
            </a:rPr>
            <a:t>Raw material supply</a:t>
          </a:r>
          <a:endParaRPr lang="zh-CN" altLang="en-US" sz="1200" b="1" dirty="0">
            <a:solidFill>
              <a:schemeClr val="tx1"/>
            </a:solidFill>
          </a:endParaRPr>
        </a:p>
      </dgm:t>
    </dgm:pt>
    <dgm:pt modelId="{F7A57FDE-1F50-4C02-BCCB-C159E27EF480}" type="parTrans" cxnId="{7EFEC5E5-32FE-4C24-8AA2-6FA4ADFF5ABA}">
      <dgm:prSet/>
      <dgm:spPr/>
      <dgm:t>
        <a:bodyPr/>
        <a:lstStyle/>
        <a:p>
          <a:endParaRPr lang="zh-CN" altLang="en-US"/>
        </a:p>
      </dgm:t>
    </dgm:pt>
    <dgm:pt modelId="{6CC3A7B1-D72B-46EE-9E73-C94776864BDD}" type="sibTrans" cxnId="{7EFEC5E5-32FE-4C24-8AA2-6FA4ADFF5ABA}">
      <dgm:prSet/>
      <dgm:spPr/>
      <dgm:t>
        <a:bodyPr/>
        <a:lstStyle/>
        <a:p>
          <a:endParaRPr lang="zh-CN" altLang="en-US"/>
        </a:p>
      </dgm:t>
    </dgm:pt>
    <dgm:pt modelId="{B5B90B41-1996-46E8-BAC5-F45A78A6F296}">
      <dgm:prSet phldrT="[文本]"/>
      <dgm:spPr>
        <a:solidFill>
          <a:schemeClr val="accent1">
            <a:lumMod val="20000"/>
            <a:lumOff val="80000"/>
          </a:schemeClr>
        </a:solidFill>
      </dgm:spPr>
      <dgm:t>
        <a:bodyPr/>
        <a:lstStyle/>
        <a:p>
          <a:r>
            <a:rPr lang="en-US" altLang="zh-CN" b="1" dirty="0" smtClean="0">
              <a:solidFill>
                <a:schemeClr val="tx1"/>
              </a:solidFill>
            </a:rPr>
            <a:t>Consumption</a:t>
          </a:r>
          <a:endParaRPr lang="zh-CN" altLang="en-US" b="1" dirty="0">
            <a:solidFill>
              <a:schemeClr val="tx1"/>
            </a:solidFill>
          </a:endParaRPr>
        </a:p>
      </dgm:t>
    </dgm:pt>
    <dgm:pt modelId="{DEBEF9A2-AD64-4005-99C1-B2BE632DDCD5}" type="parTrans" cxnId="{A7247D19-63B2-48A5-A84E-583ADB4532FD}">
      <dgm:prSet/>
      <dgm:spPr/>
      <dgm:t>
        <a:bodyPr/>
        <a:lstStyle/>
        <a:p>
          <a:endParaRPr lang="zh-CN" altLang="en-US"/>
        </a:p>
      </dgm:t>
    </dgm:pt>
    <dgm:pt modelId="{62718662-B40F-44C3-882D-257468E5FBD6}" type="sibTrans" cxnId="{A7247D19-63B2-48A5-A84E-583ADB4532FD}">
      <dgm:prSet/>
      <dgm:spPr/>
      <dgm:t>
        <a:bodyPr/>
        <a:lstStyle/>
        <a:p>
          <a:endParaRPr lang="zh-CN" altLang="en-US"/>
        </a:p>
      </dgm:t>
    </dgm:pt>
    <dgm:pt modelId="{013A7453-3377-45AE-A6E6-523A6EF125A2}">
      <dgm:prSet phldrT="[文本]" custT="1"/>
      <dgm:spPr>
        <a:solidFill>
          <a:schemeClr val="accent1">
            <a:lumMod val="20000"/>
            <a:lumOff val="80000"/>
          </a:schemeClr>
        </a:solidFill>
      </dgm:spPr>
      <dgm:t>
        <a:bodyPr/>
        <a:lstStyle/>
        <a:p>
          <a:r>
            <a:rPr lang="en-US" altLang="zh-CN" sz="1200" b="1" dirty="0" smtClean="0">
              <a:solidFill>
                <a:schemeClr val="tx1"/>
              </a:solidFill>
            </a:rPr>
            <a:t>Stockpile</a:t>
          </a:r>
          <a:endParaRPr lang="zh-CN" altLang="en-US" sz="1200" b="1" dirty="0">
            <a:solidFill>
              <a:schemeClr val="tx1"/>
            </a:solidFill>
          </a:endParaRPr>
        </a:p>
      </dgm:t>
    </dgm:pt>
    <dgm:pt modelId="{385F4BFA-40AC-492E-A34A-61C80B2FFB88}" type="parTrans" cxnId="{30C97300-D0A0-4582-B69D-073C74DB2826}">
      <dgm:prSet/>
      <dgm:spPr/>
      <dgm:t>
        <a:bodyPr/>
        <a:lstStyle/>
        <a:p>
          <a:endParaRPr lang="zh-CN" altLang="en-US"/>
        </a:p>
      </dgm:t>
    </dgm:pt>
    <dgm:pt modelId="{6DDD9164-FC15-43D8-AC9B-B1CD322CC8E4}" type="sibTrans" cxnId="{30C97300-D0A0-4582-B69D-073C74DB2826}">
      <dgm:prSet/>
      <dgm:spPr/>
      <dgm:t>
        <a:bodyPr/>
        <a:lstStyle/>
        <a:p>
          <a:endParaRPr lang="zh-CN" altLang="en-US"/>
        </a:p>
      </dgm:t>
    </dgm:pt>
    <dgm:pt modelId="{CEC52A1E-5740-4634-A99A-C1D47942F343}">
      <dgm:prSet phldrT="[文本]" custT="1"/>
      <dgm:spPr>
        <a:solidFill>
          <a:schemeClr val="accent1">
            <a:lumMod val="20000"/>
            <a:lumOff val="80000"/>
          </a:schemeClr>
        </a:solidFill>
      </dgm:spPr>
      <dgm:t>
        <a:bodyPr/>
        <a:lstStyle/>
        <a:p>
          <a:r>
            <a:rPr lang="en-US" altLang="zh-CN" sz="1200" b="1" dirty="0" smtClean="0">
              <a:solidFill>
                <a:schemeClr val="tx1"/>
              </a:solidFill>
            </a:rPr>
            <a:t>Trade</a:t>
          </a:r>
          <a:endParaRPr lang="zh-CN" altLang="en-US" sz="1200" b="1" dirty="0">
            <a:solidFill>
              <a:schemeClr val="tx1"/>
            </a:solidFill>
          </a:endParaRPr>
        </a:p>
      </dgm:t>
    </dgm:pt>
    <dgm:pt modelId="{6D7ACC99-AD69-4EF3-9F1F-BD59EF5403E7}" type="parTrans" cxnId="{69E0DACE-B0F0-4FBC-83DE-CEB764EECFCF}">
      <dgm:prSet/>
      <dgm:spPr/>
      <dgm:t>
        <a:bodyPr/>
        <a:lstStyle/>
        <a:p>
          <a:endParaRPr lang="zh-CN" altLang="en-US"/>
        </a:p>
      </dgm:t>
    </dgm:pt>
    <dgm:pt modelId="{4D42A295-7118-4598-82D0-07EB974EB883}" type="sibTrans" cxnId="{69E0DACE-B0F0-4FBC-83DE-CEB764EECFCF}">
      <dgm:prSet/>
      <dgm:spPr/>
      <dgm:t>
        <a:bodyPr/>
        <a:lstStyle/>
        <a:p>
          <a:endParaRPr lang="zh-CN" altLang="en-US"/>
        </a:p>
      </dgm:t>
    </dgm:pt>
    <dgm:pt modelId="{32D0A9C3-EB8E-4F33-A6DA-5FBB79030923}">
      <dgm:prSet phldrT="[文本]" custT="1"/>
      <dgm:spPr>
        <a:solidFill>
          <a:schemeClr val="accent1">
            <a:lumMod val="20000"/>
            <a:lumOff val="80000"/>
          </a:schemeClr>
        </a:solidFill>
      </dgm:spPr>
      <dgm:t>
        <a:bodyPr/>
        <a:lstStyle/>
        <a:p>
          <a:r>
            <a:rPr lang="en-US" altLang="zh-CN" sz="1200" b="1" dirty="0" smtClean="0">
              <a:solidFill>
                <a:schemeClr val="tx1"/>
              </a:solidFill>
            </a:rPr>
            <a:t>Output</a:t>
          </a:r>
        </a:p>
      </dgm:t>
    </dgm:pt>
    <dgm:pt modelId="{5A35F6F2-90A1-4AA8-AA37-8DDCF57D53FA}" type="parTrans" cxnId="{375112F8-3AF3-4590-AC94-C7CC375111DD}">
      <dgm:prSet/>
      <dgm:spPr/>
      <dgm:t>
        <a:bodyPr/>
        <a:lstStyle/>
        <a:p>
          <a:endParaRPr lang="zh-CN" altLang="en-US"/>
        </a:p>
      </dgm:t>
    </dgm:pt>
    <dgm:pt modelId="{1B325EEF-65E2-4FAE-A8EF-27C01BEDEE50}" type="sibTrans" cxnId="{375112F8-3AF3-4590-AC94-C7CC375111DD}">
      <dgm:prSet/>
      <dgm:spPr/>
      <dgm:t>
        <a:bodyPr/>
        <a:lstStyle/>
        <a:p>
          <a:endParaRPr lang="zh-CN" altLang="en-US"/>
        </a:p>
      </dgm:t>
    </dgm:pt>
    <dgm:pt modelId="{16E13098-3D16-4BE8-987C-E08C382A6EFC}" type="pres">
      <dgm:prSet presAssocID="{3AB1C4A6-3A80-41C5-A0D9-623D2F83919F}" presName="cycle" presStyleCnt="0">
        <dgm:presLayoutVars>
          <dgm:dir/>
          <dgm:resizeHandles val="exact"/>
        </dgm:presLayoutVars>
      </dgm:prSet>
      <dgm:spPr/>
      <dgm:t>
        <a:bodyPr/>
        <a:lstStyle/>
        <a:p>
          <a:endParaRPr lang="zh-CN" altLang="en-US"/>
        </a:p>
      </dgm:t>
    </dgm:pt>
    <dgm:pt modelId="{77D7C0DC-D36F-4254-BEA1-C5A4F49A11A2}" type="pres">
      <dgm:prSet presAssocID="{893340EC-99C6-4335-BBF5-924ABD9A0648}" presName="node" presStyleLbl="node1" presStyleIdx="0" presStyleCnt="5">
        <dgm:presLayoutVars>
          <dgm:bulletEnabled val="1"/>
        </dgm:presLayoutVars>
      </dgm:prSet>
      <dgm:spPr/>
      <dgm:t>
        <a:bodyPr/>
        <a:lstStyle/>
        <a:p>
          <a:endParaRPr lang="zh-CN" altLang="en-US"/>
        </a:p>
      </dgm:t>
    </dgm:pt>
    <dgm:pt modelId="{92DF194C-E159-4A25-BC4B-4ACC558AA09E}" type="pres">
      <dgm:prSet presAssocID="{893340EC-99C6-4335-BBF5-924ABD9A0648}" presName="spNode" presStyleCnt="0"/>
      <dgm:spPr/>
    </dgm:pt>
    <dgm:pt modelId="{61732773-115B-42E2-B84D-DD0E65B1CBB6}" type="pres">
      <dgm:prSet presAssocID="{6CC3A7B1-D72B-46EE-9E73-C94776864BDD}" presName="sibTrans" presStyleLbl="sibTrans1D1" presStyleIdx="0" presStyleCnt="5"/>
      <dgm:spPr/>
      <dgm:t>
        <a:bodyPr/>
        <a:lstStyle/>
        <a:p>
          <a:endParaRPr lang="zh-CN" altLang="en-US"/>
        </a:p>
      </dgm:t>
    </dgm:pt>
    <dgm:pt modelId="{556699BE-17F4-46BE-8BBE-BFCE204E0C66}" type="pres">
      <dgm:prSet presAssocID="{B5B90B41-1996-46E8-BAC5-F45A78A6F296}" presName="node" presStyleLbl="node1" presStyleIdx="1" presStyleCnt="5">
        <dgm:presLayoutVars>
          <dgm:bulletEnabled val="1"/>
        </dgm:presLayoutVars>
      </dgm:prSet>
      <dgm:spPr/>
      <dgm:t>
        <a:bodyPr/>
        <a:lstStyle/>
        <a:p>
          <a:endParaRPr lang="zh-CN" altLang="en-US"/>
        </a:p>
      </dgm:t>
    </dgm:pt>
    <dgm:pt modelId="{D7FDEE71-712D-4A67-B9A3-68390F71E91A}" type="pres">
      <dgm:prSet presAssocID="{B5B90B41-1996-46E8-BAC5-F45A78A6F296}" presName="spNode" presStyleCnt="0"/>
      <dgm:spPr/>
    </dgm:pt>
    <dgm:pt modelId="{CF2BCBEB-9802-44DA-87DB-25E1CDD770BC}" type="pres">
      <dgm:prSet presAssocID="{62718662-B40F-44C3-882D-257468E5FBD6}" presName="sibTrans" presStyleLbl="sibTrans1D1" presStyleIdx="1" presStyleCnt="5"/>
      <dgm:spPr/>
      <dgm:t>
        <a:bodyPr/>
        <a:lstStyle/>
        <a:p>
          <a:endParaRPr lang="zh-CN" altLang="en-US"/>
        </a:p>
      </dgm:t>
    </dgm:pt>
    <dgm:pt modelId="{0702432E-696F-4591-9988-4F210B8048BF}" type="pres">
      <dgm:prSet presAssocID="{013A7453-3377-45AE-A6E6-523A6EF125A2}" presName="node" presStyleLbl="node1" presStyleIdx="2" presStyleCnt="5">
        <dgm:presLayoutVars>
          <dgm:bulletEnabled val="1"/>
        </dgm:presLayoutVars>
      </dgm:prSet>
      <dgm:spPr/>
      <dgm:t>
        <a:bodyPr/>
        <a:lstStyle/>
        <a:p>
          <a:endParaRPr lang="zh-CN" altLang="en-US"/>
        </a:p>
      </dgm:t>
    </dgm:pt>
    <dgm:pt modelId="{AF54C93C-DCE5-4FB2-91BA-6ABCF00A417B}" type="pres">
      <dgm:prSet presAssocID="{013A7453-3377-45AE-A6E6-523A6EF125A2}" presName="spNode" presStyleCnt="0"/>
      <dgm:spPr/>
    </dgm:pt>
    <dgm:pt modelId="{CE569C29-D858-455B-9623-26D0D996A8FA}" type="pres">
      <dgm:prSet presAssocID="{6DDD9164-FC15-43D8-AC9B-B1CD322CC8E4}" presName="sibTrans" presStyleLbl="sibTrans1D1" presStyleIdx="2" presStyleCnt="5"/>
      <dgm:spPr/>
      <dgm:t>
        <a:bodyPr/>
        <a:lstStyle/>
        <a:p>
          <a:endParaRPr lang="zh-CN" altLang="en-US"/>
        </a:p>
      </dgm:t>
    </dgm:pt>
    <dgm:pt modelId="{0866DBC9-8779-4177-AFB3-812D5BCC9BCB}" type="pres">
      <dgm:prSet presAssocID="{CEC52A1E-5740-4634-A99A-C1D47942F343}" presName="node" presStyleLbl="node1" presStyleIdx="3" presStyleCnt="5">
        <dgm:presLayoutVars>
          <dgm:bulletEnabled val="1"/>
        </dgm:presLayoutVars>
      </dgm:prSet>
      <dgm:spPr/>
      <dgm:t>
        <a:bodyPr/>
        <a:lstStyle/>
        <a:p>
          <a:endParaRPr lang="zh-CN" altLang="en-US"/>
        </a:p>
      </dgm:t>
    </dgm:pt>
    <dgm:pt modelId="{B02C35C5-F85A-4432-B524-C0CD779FADF1}" type="pres">
      <dgm:prSet presAssocID="{CEC52A1E-5740-4634-A99A-C1D47942F343}" presName="spNode" presStyleCnt="0"/>
      <dgm:spPr/>
    </dgm:pt>
    <dgm:pt modelId="{F8001C2B-952F-4331-9C3F-B2E7F9759A4D}" type="pres">
      <dgm:prSet presAssocID="{4D42A295-7118-4598-82D0-07EB974EB883}" presName="sibTrans" presStyleLbl="sibTrans1D1" presStyleIdx="3" presStyleCnt="5"/>
      <dgm:spPr/>
      <dgm:t>
        <a:bodyPr/>
        <a:lstStyle/>
        <a:p>
          <a:endParaRPr lang="zh-CN" altLang="en-US"/>
        </a:p>
      </dgm:t>
    </dgm:pt>
    <dgm:pt modelId="{25DA01E5-D789-4332-8A92-66B7E663B08D}" type="pres">
      <dgm:prSet presAssocID="{32D0A9C3-EB8E-4F33-A6DA-5FBB79030923}" presName="node" presStyleLbl="node1" presStyleIdx="4" presStyleCnt="5">
        <dgm:presLayoutVars>
          <dgm:bulletEnabled val="1"/>
        </dgm:presLayoutVars>
      </dgm:prSet>
      <dgm:spPr/>
      <dgm:t>
        <a:bodyPr/>
        <a:lstStyle/>
        <a:p>
          <a:endParaRPr lang="zh-CN" altLang="en-US"/>
        </a:p>
      </dgm:t>
    </dgm:pt>
    <dgm:pt modelId="{B39F5F6D-5494-4866-9196-E0385DC71ED5}" type="pres">
      <dgm:prSet presAssocID="{32D0A9C3-EB8E-4F33-A6DA-5FBB79030923}" presName="spNode" presStyleCnt="0"/>
      <dgm:spPr/>
    </dgm:pt>
    <dgm:pt modelId="{E4F3414B-5884-4005-8D91-9F2C5A692770}" type="pres">
      <dgm:prSet presAssocID="{1B325EEF-65E2-4FAE-A8EF-27C01BEDEE50}" presName="sibTrans" presStyleLbl="sibTrans1D1" presStyleIdx="4" presStyleCnt="5"/>
      <dgm:spPr/>
      <dgm:t>
        <a:bodyPr/>
        <a:lstStyle/>
        <a:p>
          <a:endParaRPr lang="zh-CN" altLang="en-US"/>
        </a:p>
      </dgm:t>
    </dgm:pt>
  </dgm:ptLst>
  <dgm:cxnLst>
    <dgm:cxn modelId="{A80E75C3-429D-4E5F-B77C-7B5A4AE10052}" type="presOf" srcId="{CEC52A1E-5740-4634-A99A-C1D47942F343}" destId="{0866DBC9-8779-4177-AFB3-812D5BCC9BCB}" srcOrd="0" destOrd="0" presId="urn:microsoft.com/office/officeart/2005/8/layout/cycle6"/>
    <dgm:cxn modelId="{30C97300-D0A0-4582-B69D-073C74DB2826}" srcId="{3AB1C4A6-3A80-41C5-A0D9-623D2F83919F}" destId="{013A7453-3377-45AE-A6E6-523A6EF125A2}" srcOrd="2" destOrd="0" parTransId="{385F4BFA-40AC-492E-A34A-61C80B2FFB88}" sibTransId="{6DDD9164-FC15-43D8-AC9B-B1CD322CC8E4}"/>
    <dgm:cxn modelId="{A7247D19-63B2-48A5-A84E-583ADB4532FD}" srcId="{3AB1C4A6-3A80-41C5-A0D9-623D2F83919F}" destId="{B5B90B41-1996-46E8-BAC5-F45A78A6F296}" srcOrd="1" destOrd="0" parTransId="{DEBEF9A2-AD64-4005-99C1-B2BE632DDCD5}" sibTransId="{62718662-B40F-44C3-882D-257468E5FBD6}"/>
    <dgm:cxn modelId="{1F6858F5-4077-4EFA-B842-FCC7B15BB859}" type="presOf" srcId="{4D42A295-7118-4598-82D0-07EB974EB883}" destId="{F8001C2B-952F-4331-9C3F-B2E7F9759A4D}" srcOrd="0" destOrd="0" presId="urn:microsoft.com/office/officeart/2005/8/layout/cycle6"/>
    <dgm:cxn modelId="{7EFEC5E5-32FE-4C24-8AA2-6FA4ADFF5ABA}" srcId="{3AB1C4A6-3A80-41C5-A0D9-623D2F83919F}" destId="{893340EC-99C6-4335-BBF5-924ABD9A0648}" srcOrd="0" destOrd="0" parTransId="{F7A57FDE-1F50-4C02-BCCB-C159E27EF480}" sibTransId="{6CC3A7B1-D72B-46EE-9E73-C94776864BDD}"/>
    <dgm:cxn modelId="{65659DB0-48EF-4D45-9E38-4FFE6D6220EB}" type="presOf" srcId="{32D0A9C3-EB8E-4F33-A6DA-5FBB79030923}" destId="{25DA01E5-D789-4332-8A92-66B7E663B08D}" srcOrd="0" destOrd="0" presId="urn:microsoft.com/office/officeart/2005/8/layout/cycle6"/>
    <dgm:cxn modelId="{36CD498F-EB18-47CC-826F-96DF57B2E359}" type="presOf" srcId="{3AB1C4A6-3A80-41C5-A0D9-623D2F83919F}" destId="{16E13098-3D16-4BE8-987C-E08C382A6EFC}" srcOrd="0" destOrd="0" presId="urn:microsoft.com/office/officeart/2005/8/layout/cycle6"/>
    <dgm:cxn modelId="{0B1E746C-2807-4794-9AE6-1D8CD8178404}" type="presOf" srcId="{62718662-B40F-44C3-882D-257468E5FBD6}" destId="{CF2BCBEB-9802-44DA-87DB-25E1CDD770BC}" srcOrd="0" destOrd="0" presId="urn:microsoft.com/office/officeart/2005/8/layout/cycle6"/>
    <dgm:cxn modelId="{375112F8-3AF3-4590-AC94-C7CC375111DD}" srcId="{3AB1C4A6-3A80-41C5-A0D9-623D2F83919F}" destId="{32D0A9C3-EB8E-4F33-A6DA-5FBB79030923}" srcOrd="4" destOrd="0" parTransId="{5A35F6F2-90A1-4AA8-AA37-8DDCF57D53FA}" sibTransId="{1B325EEF-65E2-4FAE-A8EF-27C01BEDEE50}"/>
    <dgm:cxn modelId="{6C657B7A-B6E3-499C-99A7-A84D068FF4CD}" type="presOf" srcId="{6CC3A7B1-D72B-46EE-9E73-C94776864BDD}" destId="{61732773-115B-42E2-B84D-DD0E65B1CBB6}" srcOrd="0" destOrd="0" presId="urn:microsoft.com/office/officeart/2005/8/layout/cycle6"/>
    <dgm:cxn modelId="{69E0DACE-B0F0-4FBC-83DE-CEB764EECFCF}" srcId="{3AB1C4A6-3A80-41C5-A0D9-623D2F83919F}" destId="{CEC52A1E-5740-4634-A99A-C1D47942F343}" srcOrd="3" destOrd="0" parTransId="{6D7ACC99-AD69-4EF3-9F1F-BD59EF5403E7}" sibTransId="{4D42A295-7118-4598-82D0-07EB974EB883}"/>
    <dgm:cxn modelId="{B4F020DD-DBF8-45AD-AE84-45AA0C580885}" type="presOf" srcId="{6DDD9164-FC15-43D8-AC9B-B1CD322CC8E4}" destId="{CE569C29-D858-455B-9623-26D0D996A8FA}" srcOrd="0" destOrd="0" presId="urn:microsoft.com/office/officeart/2005/8/layout/cycle6"/>
    <dgm:cxn modelId="{3D9392F0-8A30-4517-A43D-4B220C54DEBF}" type="presOf" srcId="{B5B90B41-1996-46E8-BAC5-F45A78A6F296}" destId="{556699BE-17F4-46BE-8BBE-BFCE204E0C66}" srcOrd="0" destOrd="0" presId="urn:microsoft.com/office/officeart/2005/8/layout/cycle6"/>
    <dgm:cxn modelId="{6A6C9F35-BFA4-4D77-8357-20692E1EAB8F}" type="presOf" srcId="{013A7453-3377-45AE-A6E6-523A6EF125A2}" destId="{0702432E-696F-4591-9988-4F210B8048BF}" srcOrd="0" destOrd="0" presId="urn:microsoft.com/office/officeart/2005/8/layout/cycle6"/>
    <dgm:cxn modelId="{E3DC6E4E-32AD-4D5D-9424-BA59A2F615A5}" type="presOf" srcId="{893340EC-99C6-4335-BBF5-924ABD9A0648}" destId="{77D7C0DC-D36F-4254-BEA1-C5A4F49A11A2}" srcOrd="0" destOrd="0" presId="urn:microsoft.com/office/officeart/2005/8/layout/cycle6"/>
    <dgm:cxn modelId="{255BA6F8-B6AA-4B17-BBC2-22407C060E0B}" type="presOf" srcId="{1B325EEF-65E2-4FAE-A8EF-27C01BEDEE50}" destId="{E4F3414B-5884-4005-8D91-9F2C5A692770}" srcOrd="0" destOrd="0" presId="urn:microsoft.com/office/officeart/2005/8/layout/cycle6"/>
    <dgm:cxn modelId="{CDFE552A-A077-4DC2-85CE-DF593F99BB75}" type="presParOf" srcId="{16E13098-3D16-4BE8-987C-E08C382A6EFC}" destId="{77D7C0DC-D36F-4254-BEA1-C5A4F49A11A2}" srcOrd="0" destOrd="0" presId="urn:microsoft.com/office/officeart/2005/8/layout/cycle6"/>
    <dgm:cxn modelId="{6F5BA116-3307-468F-973C-18ACCE61B262}" type="presParOf" srcId="{16E13098-3D16-4BE8-987C-E08C382A6EFC}" destId="{92DF194C-E159-4A25-BC4B-4ACC558AA09E}" srcOrd="1" destOrd="0" presId="urn:microsoft.com/office/officeart/2005/8/layout/cycle6"/>
    <dgm:cxn modelId="{179F3FDF-CDB3-46CF-95A8-28206F6DC46D}" type="presParOf" srcId="{16E13098-3D16-4BE8-987C-E08C382A6EFC}" destId="{61732773-115B-42E2-B84D-DD0E65B1CBB6}" srcOrd="2" destOrd="0" presId="urn:microsoft.com/office/officeart/2005/8/layout/cycle6"/>
    <dgm:cxn modelId="{186BD4A7-F960-49AD-BB05-E579695F3248}" type="presParOf" srcId="{16E13098-3D16-4BE8-987C-E08C382A6EFC}" destId="{556699BE-17F4-46BE-8BBE-BFCE204E0C66}" srcOrd="3" destOrd="0" presId="urn:microsoft.com/office/officeart/2005/8/layout/cycle6"/>
    <dgm:cxn modelId="{18B4949E-9C8B-4DF7-8D9B-40F3C13A1886}" type="presParOf" srcId="{16E13098-3D16-4BE8-987C-E08C382A6EFC}" destId="{D7FDEE71-712D-4A67-B9A3-68390F71E91A}" srcOrd="4" destOrd="0" presId="urn:microsoft.com/office/officeart/2005/8/layout/cycle6"/>
    <dgm:cxn modelId="{F4959FB7-98CB-4A40-8A16-FC9A99454DE8}" type="presParOf" srcId="{16E13098-3D16-4BE8-987C-E08C382A6EFC}" destId="{CF2BCBEB-9802-44DA-87DB-25E1CDD770BC}" srcOrd="5" destOrd="0" presId="urn:microsoft.com/office/officeart/2005/8/layout/cycle6"/>
    <dgm:cxn modelId="{E3BAE9C6-A842-4EDB-8AA5-B290266F1AB0}" type="presParOf" srcId="{16E13098-3D16-4BE8-987C-E08C382A6EFC}" destId="{0702432E-696F-4591-9988-4F210B8048BF}" srcOrd="6" destOrd="0" presId="urn:microsoft.com/office/officeart/2005/8/layout/cycle6"/>
    <dgm:cxn modelId="{2F8942BC-25FF-4069-9FED-C91E5ACF201D}" type="presParOf" srcId="{16E13098-3D16-4BE8-987C-E08C382A6EFC}" destId="{AF54C93C-DCE5-4FB2-91BA-6ABCF00A417B}" srcOrd="7" destOrd="0" presId="urn:microsoft.com/office/officeart/2005/8/layout/cycle6"/>
    <dgm:cxn modelId="{28B17CCE-1257-4427-95A6-5140197F9866}" type="presParOf" srcId="{16E13098-3D16-4BE8-987C-E08C382A6EFC}" destId="{CE569C29-D858-455B-9623-26D0D996A8FA}" srcOrd="8" destOrd="0" presId="urn:microsoft.com/office/officeart/2005/8/layout/cycle6"/>
    <dgm:cxn modelId="{A9AB89D5-B803-456A-BC5E-26CC17EF9FD2}" type="presParOf" srcId="{16E13098-3D16-4BE8-987C-E08C382A6EFC}" destId="{0866DBC9-8779-4177-AFB3-812D5BCC9BCB}" srcOrd="9" destOrd="0" presId="urn:microsoft.com/office/officeart/2005/8/layout/cycle6"/>
    <dgm:cxn modelId="{327560DF-8382-4536-805A-88977EB113E9}" type="presParOf" srcId="{16E13098-3D16-4BE8-987C-E08C382A6EFC}" destId="{B02C35C5-F85A-4432-B524-C0CD779FADF1}" srcOrd="10" destOrd="0" presId="urn:microsoft.com/office/officeart/2005/8/layout/cycle6"/>
    <dgm:cxn modelId="{59CCBFE4-BA21-4106-9425-E29C556C4C35}" type="presParOf" srcId="{16E13098-3D16-4BE8-987C-E08C382A6EFC}" destId="{F8001C2B-952F-4331-9C3F-B2E7F9759A4D}" srcOrd="11" destOrd="0" presId="urn:microsoft.com/office/officeart/2005/8/layout/cycle6"/>
    <dgm:cxn modelId="{F625731D-CC67-4D01-9429-CB34FBA87444}" type="presParOf" srcId="{16E13098-3D16-4BE8-987C-E08C382A6EFC}" destId="{25DA01E5-D789-4332-8A92-66B7E663B08D}" srcOrd="12" destOrd="0" presId="urn:microsoft.com/office/officeart/2005/8/layout/cycle6"/>
    <dgm:cxn modelId="{7D6F7487-337C-4298-B346-A8DEBC4B6988}" type="presParOf" srcId="{16E13098-3D16-4BE8-987C-E08C382A6EFC}" destId="{B39F5F6D-5494-4866-9196-E0385DC71ED5}" srcOrd="13" destOrd="0" presId="urn:microsoft.com/office/officeart/2005/8/layout/cycle6"/>
    <dgm:cxn modelId="{78BC7540-9A04-48EC-B4F2-B4B32B9BE0D8}" type="presParOf" srcId="{16E13098-3D16-4BE8-987C-E08C382A6EFC}" destId="{E4F3414B-5884-4005-8D91-9F2C5A692770}" srcOrd="14" destOrd="0" presId="urn:microsoft.com/office/officeart/2005/8/layout/cycle6"/>
  </dgm:cxnLst>
  <dgm:bg>
    <a:noFill/>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16002E-7B09-422B-9413-C8E9DAA265EB}">
      <dsp:nvSpPr>
        <dsp:cNvPr id="0" name=""/>
        <dsp:cNvSpPr/>
      </dsp:nvSpPr>
      <dsp:spPr>
        <a:xfrm rot="10800000">
          <a:off x="1426229" y="1273"/>
          <a:ext cx="4453334" cy="12181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149" tIns="106680" rIns="199136" bIns="106680" numCol="1" spcCol="1270" anchor="ctr" anchorCtr="0">
          <a:noAutofit/>
        </a:bodyPr>
        <a:lstStyle/>
        <a:p>
          <a:pPr lvl="0" algn="ctr" defTabSz="1244600">
            <a:lnSpc>
              <a:spcPct val="90000"/>
            </a:lnSpc>
            <a:spcBef>
              <a:spcPct val="0"/>
            </a:spcBef>
            <a:spcAft>
              <a:spcPct val="35000"/>
            </a:spcAft>
          </a:pPr>
          <a:r>
            <a:rPr lang="en-US" altLang="zh-CN" sz="2800" b="1" i="1" kern="1200" dirty="0" smtClean="0"/>
            <a:t>China</a:t>
          </a:r>
          <a:endParaRPr lang="en-US" altLang="zh-CN" sz="2800" b="1" i="1" kern="1200" dirty="0"/>
        </a:p>
      </dsp:txBody>
      <dsp:txXfrm rot="10800000">
        <a:off x="1426229" y="1273"/>
        <a:ext cx="4453334" cy="1218101"/>
      </dsp:txXfrm>
    </dsp:sp>
    <dsp:sp modelId="{FE891694-2767-40DC-857C-53C75F2557B3}">
      <dsp:nvSpPr>
        <dsp:cNvPr id="0" name=""/>
        <dsp:cNvSpPr/>
      </dsp:nvSpPr>
      <dsp:spPr>
        <a:xfrm>
          <a:off x="817179" y="1273"/>
          <a:ext cx="1218101" cy="12181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F8BEB-E607-45AD-A9CC-397FBA087E31}">
      <dsp:nvSpPr>
        <dsp:cNvPr id="0" name=""/>
        <dsp:cNvSpPr/>
      </dsp:nvSpPr>
      <dsp:spPr>
        <a:xfrm rot="10800000">
          <a:off x="1426229" y="1582986"/>
          <a:ext cx="4453334" cy="12181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149" tIns="106680" rIns="199136" bIns="106680" numCol="1" spcCol="1270" anchor="ctr" anchorCtr="0">
          <a:noAutofit/>
        </a:bodyPr>
        <a:lstStyle/>
        <a:p>
          <a:pPr lvl="0" algn="ctr" defTabSz="1244600">
            <a:lnSpc>
              <a:spcPct val="90000"/>
            </a:lnSpc>
            <a:spcBef>
              <a:spcPct val="0"/>
            </a:spcBef>
            <a:spcAft>
              <a:spcPct val="35000"/>
            </a:spcAft>
          </a:pPr>
          <a:r>
            <a:rPr lang="en-US" altLang="zh-CN" sz="2800" b="1" i="1" kern="1200" dirty="0" smtClean="0"/>
            <a:t>Indonesia</a:t>
          </a:r>
          <a:endParaRPr lang="en-US" altLang="zh-CN" sz="2800" b="1" i="1" kern="1200" dirty="0"/>
        </a:p>
      </dsp:txBody>
      <dsp:txXfrm rot="10800000">
        <a:off x="1426229" y="1582986"/>
        <a:ext cx="4453334" cy="1218101"/>
      </dsp:txXfrm>
    </dsp:sp>
    <dsp:sp modelId="{2B8A96FE-D791-4759-8DF4-87AE04410453}">
      <dsp:nvSpPr>
        <dsp:cNvPr id="0" name=""/>
        <dsp:cNvSpPr/>
      </dsp:nvSpPr>
      <dsp:spPr>
        <a:xfrm>
          <a:off x="817179" y="1582986"/>
          <a:ext cx="1218101" cy="12181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E7333D-D7BB-42F6-806F-D9B9FF279107}">
      <dsp:nvSpPr>
        <dsp:cNvPr id="0" name=""/>
        <dsp:cNvSpPr/>
      </dsp:nvSpPr>
      <dsp:spPr>
        <a:xfrm rot="10800000">
          <a:off x="1426229" y="3164700"/>
          <a:ext cx="4453334" cy="12181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149" tIns="106680" rIns="199136" bIns="106680" numCol="1" spcCol="1270" anchor="ctr" anchorCtr="0">
          <a:noAutofit/>
        </a:bodyPr>
        <a:lstStyle/>
        <a:p>
          <a:pPr lvl="0" algn="ctr" defTabSz="1244600">
            <a:lnSpc>
              <a:spcPct val="90000"/>
            </a:lnSpc>
            <a:spcBef>
              <a:spcPct val="0"/>
            </a:spcBef>
            <a:spcAft>
              <a:spcPct val="35000"/>
            </a:spcAft>
          </a:pPr>
          <a:r>
            <a:rPr lang="en-US" altLang="zh-CN" sz="2800" b="1" i="1" kern="1200" dirty="0" smtClean="0"/>
            <a:t>Philippine</a:t>
          </a:r>
          <a:endParaRPr lang="en-US" altLang="zh-CN" sz="2800" b="1" i="1" kern="1200" dirty="0"/>
        </a:p>
      </dsp:txBody>
      <dsp:txXfrm rot="10800000">
        <a:off x="1426229" y="3164700"/>
        <a:ext cx="4453334" cy="1218101"/>
      </dsp:txXfrm>
    </dsp:sp>
    <dsp:sp modelId="{20B5CC75-3EC2-4685-AC31-9246E922502D}">
      <dsp:nvSpPr>
        <dsp:cNvPr id="0" name=""/>
        <dsp:cNvSpPr/>
      </dsp:nvSpPr>
      <dsp:spPr>
        <a:xfrm>
          <a:off x="817179" y="3164700"/>
          <a:ext cx="1218101" cy="121810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D7C0DC-D36F-4254-BEA1-C5A4F49A11A2}">
      <dsp:nvSpPr>
        <dsp:cNvPr id="0" name=""/>
        <dsp:cNvSpPr/>
      </dsp:nvSpPr>
      <dsp:spPr>
        <a:xfrm>
          <a:off x="1632348" y="2001"/>
          <a:ext cx="1055883" cy="68632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rPr>
            <a:t>Raw material supply</a:t>
          </a:r>
          <a:endParaRPr lang="zh-CN" altLang="en-US" sz="1200" b="1" kern="1200" dirty="0">
            <a:solidFill>
              <a:schemeClr val="tx1"/>
            </a:solidFill>
          </a:endParaRPr>
        </a:p>
      </dsp:txBody>
      <dsp:txXfrm>
        <a:off x="1632348" y="2001"/>
        <a:ext cx="1055883" cy="686324"/>
      </dsp:txXfrm>
    </dsp:sp>
    <dsp:sp modelId="{61732773-115B-42E2-B84D-DD0E65B1CBB6}">
      <dsp:nvSpPr>
        <dsp:cNvPr id="0" name=""/>
        <dsp:cNvSpPr/>
      </dsp:nvSpPr>
      <dsp:spPr>
        <a:xfrm>
          <a:off x="789013" y="345163"/>
          <a:ext cx="2742552" cy="2742552"/>
        </a:xfrm>
        <a:custGeom>
          <a:avLst/>
          <a:gdLst/>
          <a:ahLst/>
          <a:cxnLst/>
          <a:rect l="0" t="0" r="0" b="0"/>
          <a:pathLst>
            <a:path>
              <a:moveTo>
                <a:pt x="1906472" y="108753"/>
              </a:moveTo>
              <a:arcTo wR="1371276" hR="1371276" stAng="17578355" swAng="19616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6699BE-17F4-46BE-8BBE-BFCE204E0C66}">
      <dsp:nvSpPr>
        <dsp:cNvPr id="0" name=""/>
        <dsp:cNvSpPr/>
      </dsp:nvSpPr>
      <dsp:spPr>
        <a:xfrm>
          <a:off x="2936509" y="949530"/>
          <a:ext cx="1055883" cy="68632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b="1" kern="1200" dirty="0" smtClean="0">
              <a:solidFill>
                <a:schemeClr val="tx1"/>
              </a:solidFill>
            </a:rPr>
            <a:t>Consumption</a:t>
          </a:r>
          <a:endParaRPr lang="zh-CN" altLang="en-US" sz="1100" b="1" kern="1200" dirty="0">
            <a:solidFill>
              <a:schemeClr val="tx1"/>
            </a:solidFill>
          </a:endParaRPr>
        </a:p>
      </dsp:txBody>
      <dsp:txXfrm>
        <a:off x="2936509" y="949530"/>
        <a:ext cx="1055883" cy="686324"/>
      </dsp:txXfrm>
    </dsp:sp>
    <dsp:sp modelId="{CF2BCBEB-9802-44DA-87DB-25E1CDD770BC}">
      <dsp:nvSpPr>
        <dsp:cNvPr id="0" name=""/>
        <dsp:cNvSpPr/>
      </dsp:nvSpPr>
      <dsp:spPr>
        <a:xfrm>
          <a:off x="789013" y="345163"/>
          <a:ext cx="2742552" cy="2742552"/>
        </a:xfrm>
        <a:custGeom>
          <a:avLst/>
          <a:gdLst/>
          <a:ahLst/>
          <a:cxnLst/>
          <a:rect l="0" t="0" r="0" b="0"/>
          <a:pathLst>
            <a:path>
              <a:moveTo>
                <a:pt x="2740670" y="1299456"/>
              </a:moveTo>
              <a:arcTo wR="1371276" hR="1371276" stAng="21419868" swAng="21963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02432E-696F-4591-9988-4F210B8048BF}">
      <dsp:nvSpPr>
        <dsp:cNvPr id="0" name=""/>
        <dsp:cNvSpPr/>
      </dsp:nvSpPr>
      <dsp:spPr>
        <a:xfrm>
          <a:off x="2438364" y="2482663"/>
          <a:ext cx="1055883" cy="68632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rPr>
            <a:t>Stockpile</a:t>
          </a:r>
          <a:endParaRPr lang="zh-CN" altLang="en-US" sz="1200" b="1" kern="1200" dirty="0">
            <a:solidFill>
              <a:schemeClr val="tx1"/>
            </a:solidFill>
          </a:endParaRPr>
        </a:p>
      </dsp:txBody>
      <dsp:txXfrm>
        <a:off x="2438364" y="2482663"/>
        <a:ext cx="1055883" cy="686324"/>
      </dsp:txXfrm>
    </dsp:sp>
    <dsp:sp modelId="{CE569C29-D858-455B-9623-26D0D996A8FA}">
      <dsp:nvSpPr>
        <dsp:cNvPr id="0" name=""/>
        <dsp:cNvSpPr/>
      </dsp:nvSpPr>
      <dsp:spPr>
        <a:xfrm>
          <a:off x="789013" y="345163"/>
          <a:ext cx="2742552" cy="2742552"/>
        </a:xfrm>
        <a:custGeom>
          <a:avLst/>
          <a:gdLst/>
          <a:ahLst/>
          <a:cxnLst/>
          <a:rect l="0" t="0" r="0" b="0"/>
          <a:pathLst>
            <a:path>
              <a:moveTo>
                <a:pt x="1643902" y="2715178"/>
              </a:moveTo>
              <a:arcTo wR="1371276" hR="1371276" stAng="4711951" swAng="137609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66DBC9-8779-4177-AFB3-812D5BCC9BCB}">
      <dsp:nvSpPr>
        <dsp:cNvPr id="0" name=""/>
        <dsp:cNvSpPr/>
      </dsp:nvSpPr>
      <dsp:spPr>
        <a:xfrm>
          <a:off x="826332" y="2482663"/>
          <a:ext cx="1055883" cy="68632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rPr>
            <a:t>Trade</a:t>
          </a:r>
          <a:endParaRPr lang="zh-CN" altLang="en-US" sz="1200" b="1" kern="1200" dirty="0">
            <a:solidFill>
              <a:schemeClr val="tx1"/>
            </a:solidFill>
          </a:endParaRPr>
        </a:p>
      </dsp:txBody>
      <dsp:txXfrm>
        <a:off x="826332" y="2482663"/>
        <a:ext cx="1055883" cy="686324"/>
      </dsp:txXfrm>
    </dsp:sp>
    <dsp:sp modelId="{F8001C2B-952F-4331-9C3F-B2E7F9759A4D}">
      <dsp:nvSpPr>
        <dsp:cNvPr id="0" name=""/>
        <dsp:cNvSpPr/>
      </dsp:nvSpPr>
      <dsp:spPr>
        <a:xfrm>
          <a:off x="789013" y="345163"/>
          <a:ext cx="2742552" cy="2742552"/>
        </a:xfrm>
        <a:custGeom>
          <a:avLst/>
          <a:gdLst/>
          <a:ahLst/>
          <a:cxnLst/>
          <a:rect l="0" t="0" r="0" b="0"/>
          <a:pathLst>
            <a:path>
              <a:moveTo>
                <a:pt x="229160" y="2130203"/>
              </a:moveTo>
              <a:arcTo wR="1371276" hR="1371276" stAng="8783776" swAng="21963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DA01E5-D789-4332-8A92-66B7E663B08D}">
      <dsp:nvSpPr>
        <dsp:cNvPr id="0" name=""/>
        <dsp:cNvSpPr/>
      </dsp:nvSpPr>
      <dsp:spPr>
        <a:xfrm>
          <a:off x="328186" y="949530"/>
          <a:ext cx="1055883" cy="686324"/>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solidFill>
                <a:schemeClr val="tx1"/>
              </a:solidFill>
            </a:rPr>
            <a:t>Output</a:t>
          </a:r>
        </a:p>
      </dsp:txBody>
      <dsp:txXfrm>
        <a:off x="328186" y="949530"/>
        <a:ext cx="1055883" cy="686324"/>
      </dsp:txXfrm>
    </dsp:sp>
    <dsp:sp modelId="{E4F3414B-5884-4005-8D91-9F2C5A692770}">
      <dsp:nvSpPr>
        <dsp:cNvPr id="0" name=""/>
        <dsp:cNvSpPr/>
      </dsp:nvSpPr>
      <dsp:spPr>
        <a:xfrm>
          <a:off x="789013" y="345163"/>
          <a:ext cx="2742552" cy="2742552"/>
        </a:xfrm>
        <a:custGeom>
          <a:avLst/>
          <a:gdLst/>
          <a:ahLst/>
          <a:cxnLst/>
          <a:rect l="0" t="0" r="0" b="0"/>
          <a:pathLst>
            <a:path>
              <a:moveTo>
                <a:pt x="238925" y="597855"/>
              </a:moveTo>
              <a:arcTo wR="1371276" hR="1371276" stAng="12860038" swAng="19616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p:nvPr>
        </p:nvSpPr>
        <p:spPr bwMode="auto">
          <a:xfrm>
            <a:off x="0" y="0"/>
            <a:ext cx="2946400" cy="496888"/>
          </a:xfrm>
          <a:prstGeom prst="rect">
            <a:avLst/>
          </a:prstGeom>
          <a:noFill/>
          <a:ln w="9525">
            <a:noFill/>
            <a:miter lim="800000"/>
          </a:ln>
        </p:spPr>
        <p:txBody>
          <a:bodyPr vert="horz" wrap="square" lIns="91440" tIns="45720" rIns="91440" bIns="45720" numCol="1" anchor="t" anchorCtr="0" compatLnSpc="1"/>
          <a:lstStyle>
            <a:lvl1pPr algn="l">
              <a:spcAft>
                <a:spcPct val="0"/>
              </a:spcAft>
              <a:buClrTx/>
              <a:defRPr sz="1200" b="0">
                <a:latin typeface="Calibri" pitchFamily="34" charset="0"/>
              </a:defRPr>
            </a:lvl1pPr>
          </a:lstStyle>
          <a:p>
            <a:pPr>
              <a:defRPr/>
            </a:pPr>
            <a:endParaRPr lang="zh-CN" altLang="en-US"/>
          </a:p>
        </p:txBody>
      </p:sp>
      <p:sp>
        <p:nvSpPr>
          <p:cNvPr id="7171" name="日期占位符 2"/>
          <p:cNvSpPr>
            <a:spLocks noGrp="1" noChangeArrowheads="1"/>
          </p:cNvSpPr>
          <p:nvPr>
            <p:ph type="dt" idx="1"/>
          </p:nvPr>
        </p:nvSpPr>
        <p:spPr bwMode="auto">
          <a:xfrm>
            <a:off x="3849688" y="0"/>
            <a:ext cx="2946400" cy="496888"/>
          </a:xfrm>
          <a:prstGeom prst="rect">
            <a:avLst/>
          </a:prstGeom>
          <a:noFill/>
          <a:ln w="9525">
            <a:noFill/>
            <a:miter lim="800000"/>
          </a:ln>
        </p:spPr>
        <p:txBody>
          <a:bodyPr vert="horz" wrap="square" lIns="91440" tIns="45720" rIns="91440" bIns="45720" numCol="1" anchor="t" anchorCtr="0" compatLnSpc="1"/>
          <a:lstStyle>
            <a:lvl1pPr algn="r">
              <a:spcAft>
                <a:spcPct val="0"/>
              </a:spcAft>
              <a:buClrTx/>
              <a:defRPr sz="1200" b="0">
                <a:latin typeface="Calibri" pitchFamily="34" charset="0"/>
              </a:defRPr>
            </a:lvl1pPr>
          </a:lstStyle>
          <a:p>
            <a:pPr>
              <a:defRPr/>
            </a:pPr>
            <a:endParaRPr lang="zh-CN" altLang="en-US"/>
          </a:p>
        </p:txBody>
      </p:sp>
      <p:sp>
        <p:nvSpPr>
          <p:cNvPr id="35844" name="幻灯片图像占位符 3"/>
          <p:cNvSpPr>
            <a:spLocks noGrp="1" noRot="1" noChangeAspect="1" noChangeArrowheads="1"/>
          </p:cNvSpPr>
          <p:nvPr>
            <p:ph type="sldImg" idx="2"/>
          </p:nvPr>
        </p:nvSpPr>
        <p:spPr bwMode="auto">
          <a:xfrm>
            <a:off x="468313" y="744538"/>
            <a:ext cx="5861050" cy="3722687"/>
          </a:xfrm>
          <a:prstGeom prst="rect">
            <a:avLst/>
          </a:prstGeom>
          <a:noFill/>
          <a:ln w="9525">
            <a:noFill/>
            <a:miter lim="800000"/>
          </a:ln>
        </p:spPr>
      </p:sp>
      <p:sp>
        <p:nvSpPr>
          <p:cNvPr id="7173" name="备注占位符 4"/>
          <p:cNvSpPr>
            <a:spLocks noGrp="1" noChangeArrowheads="1"/>
          </p:cNvSpPr>
          <p:nvPr>
            <p:ph type="body" sz="quarter" idx="3"/>
          </p:nvPr>
        </p:nvSpPr>
        <p:spPr bwMode="auto">
          <a:xfrm>
            <a:off x="679450" y="4714875"/>
            <a:ext cx="5438775" cy="4467225"/>
          </a:xfrm>
          <a:prstGeom prst="rect">
            <a:avLst/>
          </a:prstGeom>
          <a:noFill/>
          <a:ln w="9525">
            <a:noFill/>
            <a:miter lim="800000"/>
          </a:ln>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页脚占位符 5"/>
          <p:cNvSpPr>
            <a:spLocks noGrp="1" noChangeArrowheads="1"/>
          </p:cNvSpPr>
          <p:nvPr>
            <p:ph type="ftr" sz="quarter" idx="4"/>
          </p:nvPr>
        </p:nvSpPr>
        <p:spPr bwMode="auto">
          <a:xfrm>
            <a:off x="0" y="9428163"/>
            <a:ext cx="2946400" cy="496887"/>
          </a:xfrm>
          <a:prstGeom prst="rect">
            <a:avLst/>
          </a:prstGeom>
          <a:noFill/>
          <a:ln w="9525">
            <a:noFill/>
            <a:miter lim="800000"/>
          </a:ln>
        </p:spPr>
        <p:txBody>
          <a:bodyPr vert="horz" wrap="square" lIns="91440" tIns="45720" rIns="91440" bIns="45720" numCol="1" anchor="b" anchorCtr="0" compatLnSpc="1"/>
          <a:lstStyle>
            <a:lvl1pPr algn="l">
              <a:spcAft>
                <a:spcPct val="0"/>
              </a:spcAft>
              <a:buClrTx/>
              <a:defRPr sz="1200" b="0">
                <a:latin typeface="Calibri" pitchFamily="34" charset="0"/>
              </a:defRPr>
            </a:lvl1pPr>
          </a:lstStyle>
          <a:p>
            <a:pPr>
              <a:defRPr/>
            </a:pPr>
            <a:endParaRPr lang="zh-CN" altLang="en-US"/>
          </a:p>
        </p:txBody>
      </p:sp>
      <p:sp>
        <p:nvSpPr>
          <p:cNvPr id="7175" name="灯片编号占位符 6"/>
          <p:cNvSpPr>
            <a:spLocks noGrp="1" noChangeArrowheads="1"/>
          </p:cNvSpPr>
          <p:nvPr>
            <p:ph type="sldNum" sz="quarter" idx="5"/>
          </p:nvPr>
        </p:nvSpPr>
        <p:spPr bwMode="auto">
          <a:xfrm>
            <a:off x="3849688" y="9428163"/>
            <a:ext cx="2946400" cy="496887"/>
          </a:xfrm>
          <a:prstGeom prst="rect">
            <a:avLst/>
          </a:prstGeom>
          <a:noFill/>
          <a:ln w="9525">
            <a:noFill/>
            <a:miter lim="800000"/>
          </a:ln>
        </p:spPr>
        <p:txBody>
          <a:bodyPr vert="horz" wrap="square" lIns="91440" tIns="45720" rIns="91440" bIns="45720" numCol="1" anchor="b" anchorCtr="0" compatLnSpc="1"/>
          <a:lstStyle>
            <a:lvl1pPr algn="r">
              <a:spcAft>
                <a:spcPct val="0"/>
              </a:spcAft>
              <a:buClrTx/>
              <a:defRPr sz="1200" b="0">
                <a:latin typeface="Calibri" pitchFamily="34" charset="0"/>
              </a:defRPr>
            </a:lvl1pPr>
          </a:lstStyle>
          <a:p>
            <a:pPr>
              <a:defRPr/>
            </a:pPr>
            <a:fld id="{40847DE2-8F0B-4749-8DF9-6501922362E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a:solidFill>
              <a:srgbClr val="000000"/>
            </a:solidFill>
          </a:ln>
        </p:spPr>
      </p:sp>
      <p:sp>
        <p:nvSpPr>
          <p:cNvPr id="36867" name="备注占位符 2"/>
          <p:cNvSpPr>
            <a:spLocks noGrp="1"/>
          </p:cNvSpPr>
          <p:nvPr>
            <p:ph type="body" idx="1"/>
          </p:nvPr>
        </p:nvSpPr>
        <p:spPr>
          <a:noFill/>
        </p:spPr>
        <p:txBody>
          <a:bodyPr anchor="t"/>
          <a:lstStyle/>
          <a:p>
            <a:pPr marL="0" marR="0" lvl="0" indent="0" algn="l" defTabSz="914400" rtl="0" eaLnBrk="1" fontAlgn="base" latinLnBrk="0" hangingPunct="1">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China is the</a:t>
            </a:r>
            <a:r>
              <a:rPr kumimoji="0" lang="en-US" altLang="zh-CN" sz="1200" b="1" i="0" u="none" strike="noStrike" cap="none" normalizeH="0" dirty="0" smtClean="0">
                <a:ln>
                  <a:noFill/>
                </a:ln>
                <a:solidFill>
                  <a:schemeClr val="tx1"/>
                </a:solidFill>
                <a:effectLst/>
                <a:latin typeface="Arial" pitchFamily="34" charset="0"/>
                <a:ea typeface="宋体" pitchFamily="2" charset="-122"/>
                <a:cs typeface="Arial" pitchFamily="34" charset="0"/>
              </a:rPr>
              <a:t> leading primary nickel producing and consumption country in the world. Although </a:t>
            </a:r>
            <a:r>
              <a:rPr lang="en-US" altLang="zh-CN" sz="1200" b="1" dirty="0" smtClean="0">
                <a:latin typeface="Arial" pitchFamily="34" charset="0"/>
                <a:cs typeface="Arial" pitchFamily="34" charset="0"/>
              </a:rPr>
              <a:t>the growth rate slow down when entering into “the new normal” situation, but China still contribute the most of the increase in nickel consumption side, the NPI output also a key factor to influence the supply side. </a:t>
            </a:r>
            <a:endParaRPr kumimoji="0" lang="en-US" altLang="zh-CN" sz="1200" b="1" i="0" u="none" strike="noStrike" cap="none" normalizeH="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1" fontAlgn="base" latinLnBrk="0" hangingPunct="1">
              <a:spcBef>
                <a:spcPct val="0"/>
              </a:spcBef>
              <a:spcAft>
                <a:spcPct val="0"/>
              </a:spcAft>
              <a:buClrTx/>
              <a:buSzTx/>
              <a:buFontTx/>
              <a:buNone/>
            </a:pPr>
            <a:endParaRPr kumimoji="0" lang="en-US" altLang="zh-CN" sz="120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0" fontAlgn="base" latinLnBrk="0" hangingPunct="0">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Arial" pitchFamily="34" charset="0"/>
                <a:ea typeface="宋体" pitchFamily="2" charset="-122"/>
                <a:cs typeface="Arial" pitchFamily="34" charset="0"/>
              </a:rPr>
              <a:t>Indonesia</a:t>
            </a:r>
            <a:r>
              <a:rPr kumimoji="0" lang="en-US" altLang="zh-CN" sz="1200" b="1" i="0" u="none" strike="noStrike" cap="none" normalizeH="0" dirty="0" smtClean="0">
                <a:ln>
                  <a:noFill/>
                </a:ln>
                <a:solidFill>
                  <a:schemeClr val="tx1"/>
                </a:solidFill>
                <a:effectLst/>
                <a:latin typeface="Arial" pitchFamily="34" charset="0"/>
                <a:ea typeface="宋体" pitchFamily="2" charset="-122"/>
                <a:cs typeface="Arial" pitchFamily="34" charset="0"/>
              </a:rPr>
              <a:t> and the Philippine is the new emerging forc</a:t>
            </a:r>
            <a:r>
              <a:rPr lang="en-US" altLang="zh-CN" sz="1200" b="1" dirty="0" smtClean="0">
                <a:latin typeface="Arial" pitchFamily="34" charset="0"/>
                <a:cs typeface="Arial" pitchFamily="34" charset="0"/>
              </a:rPr>
              <a:t>e </a:t>
            </a:r>
            <a:r>
              <a:rPr kumimoji="0" lang="en-US" altLang="zh-CN" sz="1200" b="1" i="0" u="none" strike="noStrike" cap="none" normalizeH="0" dirty="0" smtClean="0">
                <a:ln>
                  <a:noFill/>
                </a:ln>
                <a:solidFill>
                  <a:schemeClr val="tx1"/>
                </a:solidFill>
                <a:effectLst/>
                <a:latin typeface="Arial" pitchFamily="34" charset="0"/>
                <a:ea typeface="宋体" pitchFamily="2" charset="-122"/>
                <a:cs typeface="Arial" pitchFamily="34" charset="0"/>
              </a:rPr>
              <a:t>in the nickel market, esp. the mining policy change frequently </a:t>
            </a:r>
            <a:r>
              <a:rPr lang="en-US" altLang="zh-CN" sz="1200" b="1" dirty="0" smtClean="0">
                <a:latin typeface="Arial" pitchFamily="34" charset="0"/>
                <a:cs typeface="Arial" pitchFamily="34" charset="0"/>
              </a:rPr>
              <a:t>since 2014, which </a:t>
            </a: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endParaRPr lang="zh-CN" altLang="en-US" b="1" dirty="0" smtClean="0"/>
          </a:p>
        </p:txBody>
      </p:sp>
      <p:sp>
        <p:nvSpPr>
          <p:cNvPr id="36868" name="灯片编号占位符 3"/>
          <p:cNvSpPr txBox="1">
            <a:spLocks noGrp="1" noChangeArrowheads="1"/>
          </p:cNvSpPr>
          <p:nvPr/>
        </p:nvSpPr>
        <p:spPr bwMode="auto">
          <a:xfrm>
            <a:off x="3849688" y="9428163"/>
            <a:ext cx="2946400" cy="496887"/>
          </a:xfrm>
          <a:prstGeom prst="rect">
            <a:avLst/>
          </a:prstGeom>
          <a:noFill/>
          <a:ln w="9525">
            <a:noFill/>
            <a:miter lim="800000"/>
          </a:ln>
        </p:spPr>
        <p:txBody>
          <a:bodyPr anchor="b"/>
          <a:lstStyle/>
          <a:p>
            <a:pPr algn="r">
              <a:spcAft>
                <a:spcPct val="0"/>
              </a:spcAft>
              <a:buClrTx/>
            </a:pPr>
            <a:fld id="{A51C0981-59A2-4194-A804-8C873C6C3789}" type="slidenum">
              <a:rPr lang="zh-CN" altLang="en-US" sz="1200" b="0">
                <a:latin typeface="Calibri" pitchFamily="34" charset="0"/>
              </a:rPr>
              <a:pPr algn="r">
                <a:spcAft>
                  <a:spcPct val="0"/>
                </a:spcAft>
                <a:buClrTx/>
              </a:pPr>
              <a:t>1</a:t>
            </a:fld>
            <a:endParaRPr lang="zh-CN" altLang="en-US" sz="1200" b="0">
              <a:latin typeface="Calibri"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just" defTabSz="914400" rtl="0" eaLnBrk="1" fontAlgn="auto" latinLnBrk="0" hangingPunct="1">
              <a:lnSpc>
                <a:spcPct val="200000"/>
              </a:lnSpc>
              <a:spcBef>
                <a:spcPts val="0"/>
              </a:spcBef>
              <a:spcAft>
                <a:spcPts val="0"/>
              </a:spcAft>
              <a:buClr>
                <a:srgbClr val="88B6E8"/>
              </a:buClr>
              <a:buSzTx/>
              <a:buFont typeface="Wingdings" pitchFamily="2" charset="2"/>
              <a:buNone/>
              <a:tabLst/>
              <a:defRPr/>
            </a:pPr>
            <a:r>
              <a:rPr lang="en-US" altLang="zh-CN" sz="1200" b="1" kern="1200" dirty="0" smtClean="0">
                <a:solidFill>
                  <a:schemeClr val="tx1"/>
                </a:solidFill>
                <a:latin typeface="Arial" pitchFamily="34" charset="0"/>
                <a:ea typeface="宋体" pitchFamily="2" charset="-122"/>
                <a:cs typeface="Arial" pitchFamily="34" charset="0"/>
              </a:rPr>
              <a:t>In 2016, the consumption of nickel in stainless steel industry increased by 13.8% to reach 1110Kt. The </a:t>
            </a:r>
            <a:r>
              <a:rPr lang="en-US" altLang="zh-CN" sz="1200" b="1" kern="1200" baseline="0" dirty="0" smtClean="0">
                <a:solidFill>
                  <a:schemeClr val="tx1"/>
                </a:solidFill>
                <a:latin typeface="Arial" pitchFamily="34" charset="0"/>
                <a:ea typeface="宋体" pitchFamily="2" charset="-122"/>
                <a:cs typeface="Arial" pitchFamily="34" charset="0"/>
              </a:rPr>
              <a:t>primary nickel increased by 12.5% to reach 924Kt, </a:t>
            </a:r>
            <a:r>
              <a:rPr lang="en-US" altLang="zh-CN" sz="1200" b="1" kern="1200" dirty="0" smtClean="0">
                <a:solidFill>
                  <a:schemeClr val="tx1"/>
                </a:solidFill>
                <a:latin typeface="Arial" pitchFamily="34" charset="0"/>
                <a:ea typeface="宋体" pitchFamily="2" charset="-122"/>
                <a:cs typeface="Arial" pitchFamily="34" charset="0"/>
              </a:rPr>
              <a:t>including 41% of NPI, 7% of nickel from Indonesia, 34% of electrolytic nickel, 6% of imported ferronickel and 2% of nickel</a:t>
            </a:r>
            <a:r>
              <a:rPr lang="en-US" altLang="zh-CN" sz="1200" b="1" kern="1200" baseline="0" dirty="0" smtClean="0">
                <a:solidFill>
                  <a:schemeClr val="tx1"/>
                </a:solidFill>
                <a:latin typeface="Arial" pitchFamily="34" charset="0"/>
                <a:ea typeface="宋体" pitchFamily="2" charset="-122"/>
                <a:cs typeface="Arial" pitchFamily="34" charset="0"/>
              </a:rPr>
              <a:t> oxide from Cuba</a:t>
            </a:r>
            <a:r>
              <a:rPr lang="en-US" altLang="zh-CN" sz="1200" b="1" kern="1200" dirty="0" smtClean="0">
                <a:solidFill>
                  <a:schemeClr val="tx1"/>
                </a:solidFill>
                <a:latin typeface="Arial" pitchFamily="34" charset="0"/>
                <a:ea typeface="宋体" pitchFamily="2" charset="-122"/>
                <a:cs typeface="Arial" pitchFamily="34" charset="0"/>
              </a:rPr>
              <a:t>. The drop in imported ferronickel is due to the reduction of import from Japan and Burma.</a:t>
            </a:r>
          </a:p>
          <a:p>
            <a:pPr marL="0" marR="0" indent="0" algn="just" defTabSz="914400" rtl="0" eaLnBrk="1" fontAlgn="auto" latinLnBrk="0" hangingPunct="1">
              <a:lnSpc>
                <a:spcPct val="200000"/>
              </a:lnSpc>
              <a:spcBef>
                <a:spcPts val="0"/>
              </a:spcBef>
              <a:spcAft>
                <a:spcPts val="0"/>
              </a:spcAft>
              <a:buClr>
                <a:srgbClr val="88B6E8"/>
              </a:buClr>
              <a:buSzTx/>
              <a:buFont typeface="Wingdings" pitchFamily="2" charset="2"/>
              <a:buNone/>
              <a:defRPr/>
            </a:pPr>
            <a:endParaRPr lang="zh-CN" altLang="en-US" sz="1200" kern="1200" dirty="0" smtClean="0">
              <a:solidFill>
                <a:schemeClr val="tx1"/>
              </a:solidFill>
              <a:latin typeface="+mn-ea"/>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latin typeface="Calibri" pitchFamily="34" charset="0"/>
                <a:ea typeface="宋体" pitchFamily="2" charset="-122"/>
                <a:cs typeface="Calibri" panose="020F0502020204030204" pitchFamily="34" charset="0"/>
              </a:rPr>
              <a:t>In 2016, the consumption of nickel in battery field increased by 16.7% to reach 28Kt. The</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rPr>
              <a:t> consumption of nickel in hydrogen storage/spherical nickel</a:t>
            </a:r>
            <a:r>
              <a:rPr lang="zh-CN" altLang="en-US" sz="1200" b="1" kern="1200" baseline="0" dirty="0" smtClean="0">
                <a:solidFill>
                  <a:schemeClr val="tx1"/>
                </a:solidFill>
                <a:latin typeface="Calibri" pitchFamily="34" charset="0"/>
                <a:ea typeface="宋体" pitchFamily="2" charset="-122"/>
                <a:cs typeface="Calibri" panose="020F0502020204030204" pitchFamily="34" charset="0"/>
              </a:rPr>
              <a:t> </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rPr>
              <a:t>dropped while increased in ternary materials</a:t>
            </a:r>
            <a:r>
              <a:rPr lang="en-US" altLang="zh-CN" sz="1200" b="1" kern="1200" dirty="0" smtClean="0">
                <a:solidFill>
                  <a:schemeClr val="tx1"/>
                </a:solidFill>
                <a:latin typeface="Calibri" pitchFamily="34" charset="0"/>
                <a:ea typeface="宋体" pitchFamily="2" charset="-122"/>
                <a:cs typeface="Calibri" panose="020F0502020204030204" pitchFamily="34" charset="0"/>
              </a:rPr>
              <a:t>.</a:t>
            </a:r>
            <a:r>
              <a:rPr lang="zh-CN" altLang="en-US" sz="1200" b="1" kern="1200" dirty="0" smtClean="0">
                <a:solidFill>
                  <a:schemeClr val="tx1"/>
                </a:solidFill>
                <a:latin typeface="Calibri" pitchFamily="34" charset="0"/>
                <a:ea typeface="宋体" pitchFamily="2" charset="-122"/>
                <a:cs typeface="Calibri" panose="020F0502020204030204" pitchFamily="34" charset="0"/>
              </a:rPr>
              <a:t> </a:t>
            </a:r>
            <a:r>
              <a:rPr lang="en-US" altLang="zh-CN" sz="1200" b="1" kern="1200" dirty="0" smtClean="0">
                <a:solidFill>
                  <a:schemeClr val="tx1"/>
                </a:solidFill>
                <a:latin typeface="Calibri" pitchFamily="34" charset="0"/>
                <a:ea typeface="宋体" pitchFamily="2" charset="-122"/>
                <a:cs typeface="Calibri" panose="020F0502020204030204" pitchFamily="34" charset="0"/>
              </a:rPr>
              <a:t>In 2015, ternary materials </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rPr>
              <a:t>became a main </a:t>
            </a:r>
            <a:r>
              <a:rPr lang="en-US" altLang="zh-CN" sz="1200" b="1" kern="1200" baseline="0" dirty="0" smtClean="0">
                <a:solidFill>
                  <a:schemeClr val="tx1"/>
                </a:solidFill>
                <a:latin typeface="Calibri" pitchFamily="34" charset="0"/>
                <a:ea typeface="宋体" pitchFamily="2" charset="-122"/>
                <a:cs typeface="Arial" pitchFamily="34" charset="0"/>
              </a:rPr>
              <a:t>field</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rPr>
              <a:t> of nickel application with </a:t>
            </a:r>
            <a:r>
              <a:rPr lang="en-US" altLang="zh-CN" sz="1200" b="1" kern="1200" dirty="0" smtClean="0">
                <a:solidFill>
                  <a:schemeClr val="tx1"/>
                </a:solidFill>
                <a:latin typeface="Calibri" pitchFamily="34" charset="0"/>
                <a:ea typeface="宋体" pitchFamily="2" charset="-122"/>
                <a:cs typeface="Calibri" panose="020F0502020204030204" pitchFamily="34" charset="0"/>
              </a:rPr>
              <a:t>more than 10Kt of nickel</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rPr>
              <a:t> consumed, and it will continue to rise in 2017.</a:t>
            </a:r>
            <a:endParaRPr lang="zh-CN" altLang="en-US" sz="1200" b="1" kern="1200" dirty="0" smtClean="0">
              <a:solidFill>
                <a:schemeClr val="tx1"/>
              </a:solidFill>
              <a:latin typeface="Calibri" pitchFamily="34" charset="0"/>
              <a:ea typeface="宋体" pitchFamily="2" charset="-122"/>
              <a:cs typeface="Calibri" panose="020F0502020204030204" pitchFamily="34" charset="0"/>
            </a:endParaRPr>
          </a:p>
          <a:p>
            <a:endParaRPr lang="zh-CN" altLang="en-US" dirty="0"/>
          </a:p>
        </p:txBody>
      </p:sp>
      <p:sp>
        <p:nvSpPr>
          <p:cNvPr id="4" name="灯片编号占位符 3"/>
          <p:cNvSpPr>
            <a:spLocks noGrp="1"/>
          </p:cNvSpPr>
          <p:nvPr>
            <p:ph type="sldNum" sz="quarter" idx="5"/>
          </p:nvPr>
        </p:nvSpPr>
        <p:spPr/>
        <p:txBody>
          <a:bodyPr/>
          <a:lstStyle/>
          <a:p>
            <a:pPr>
              <a:defRPr/>
            </a:pPr>
            <a:fld id="{40847DE2-8F0B-4749-8DF9-6501922362EC}" type="slidenum">
              <a:rPr lang="zh-CN" altLang="en-US"/>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chemeClr val="tx1"/>
                </a:solidFill>
                <a:latin typeface="Calibri" pitchFamily="34" charset="0"/>
                <a:cs typeface="Calibri" panose="020F0502020204030204" pitchFamily="34" charset="0"/>
                <a:sym typeface="+mn-ea"/>
              </a:rPr>
              <a:t>In 2017, </a:t>
            </a:r>
            <a:r>
              <a:rPr lang="en-US" altLang="zh-CN" sz="1200" dirty="0" smtClean="0">
                <a:solidFill>
                  <a:schemeClr val="tx1"/>
                </a:solidFill>
                <a:latin typeface="Calibri" pitchFamily="34" charset="0"/>
                <a:cs typeface="Calibri" panose="020F0502020204030204" pitchFamily="34" charset="0"/>
                <a:sym typeface="+mn-ea"/>
              </a:rPr>
              <a:t>ternary material batteries will takes up 50% of the power for</a:t>
            </a:r>
            <a:r>
              <a:rPr lang="en-US" altLang="zh-CN" sz="1200" baseline="0" dirty="0" smtClean="0">
                <a:solidFill>
                  <a:schemeClr val="tx1"/>
                </a:solidFill>
                <a:latin typeface="Calibri" pitchFamily="34" charset="0"/>
                <a:cs typeface="Calibri" panose="020F0502020204030204" pitchFamily="34" charset="0"/>
                <a:sym typeface="+mn-ea"/>
              </a:rPr>
              <a:t> domestic NEV, driving a 11.2Kt increase of nickel consumption and 4.8Kt of cobalt consumption. </a:t>
            </a:r>
            <a:r>
              <a:rPr lang="en-US" altLang="zh-CN" sz="1200" dirty="0" smtClean="0">
                <a:solidFill>
                  <a:schemeClr val="tx1"/>
                </a:solidFill>
                <a:latin typeface="Calibri" pitchFamily="34" charset="0"/>
                <a:cs typeface="Calibri" panose="020F0502020204030204" pitchFamily="34" charset="0"/>
                <a:sym typeface="+mn-ea"/>
              </a:rPr>
              <a:t>In 2020, the proportion of ternary material batteries in NEV will rise to 80%, driving a 67Kt of nickel consumption and 19Kt of cobalt consumption. Global sales of</a:t>
            </a:r>
            <a:r>
              <a:rPr lang="en-US" altLang="zh-CN" sz="1200" baseline="0" dirty="0" smtClean="0">
                <a:solidFill>
                  <a:schemeClr val="tx1"/>
                </a:solidFill>
                <a:latin typeface="Calibri" pitchFamily="34" charset="0"/>
                <a:cs typeface="Calibri" panose="020F0502020204030204" pitchFamily="34" charset="0"/>
                <a:sym typeface="+mn-ea"/>
              </a:rPr>
              <a:t> NEV increased by 58% to reach 861.9 thousand in 2016. By the end of 2016, the </a:t>
            </a:r>
            <a:r>
              <a:rPr lang="en-US" altLang="zh-CN" sz="1200" dirty="0" smtClean="0">
                <a:solidFill>
                  <a:schemeClr val="tx1"/>
                </a:solidFill>
                <a:latin typeface="Calibri" pitchFamily="34" charset="0"/>
                <a:cs typeface="Calibri" panose="020F0502020204030204" pitchFamily="34" charset="0"/>
                <a:sym typeface="+mn-ea"/>
              </a:rPr>
              <a:t>accumulative</a:t>
            </a:r>
            <a:r>
              <a:rPr lang="en-US" altLang="zh-CN" sz="1200" baseline="0" dirty="0" smtClean="0">
                <a:solidFill>
                  <a:schemeClr val="tx1"/>
                </a:solidFill>
                <a:latin typeface="Calibri" pitchFamily="34" charset="0"/>
                <a:cs typeface="Calibri" panose="020F0502020204030204" pitchFamily="34" charset="0"/>
                <a:sym typeface="+mn-ea"/>
              </a:rPr>
              <a:t> </a:t>
            </a:r>
            <a:r>
              <a:rPr lang="en-US" altLang="zh-CN" sz="1200" dirty="0" smtClean="0">
                <a:solidFill>
                  <a:schemeClr val="tx1"/>
                </a:solidFill>
                <a:latin typeface="Calibri" pitchFamily="34" charset="0"/>
                <a:cs typeface="Calibri" panose="020F0502020204030204" pitchFamily="34" charset="0"/>
                <a:sym typeface="+mn-ea"/>
              </a:rPr>
              <a:t>sales of</a:t>
            </a:r>
            <a:r>
              <a:rPr lang="en-US" altLang="zh-CN" sz="1200" baseline="0" dirty="0" smtClean="0">
                <a:solidFill>
                  <a:schemeClr val="tx1"/>
                </a:solidFill>
                <a:latin typeface="Calibri" pitchFamily="34" charset="0"/>
                <a:cs typeface="Calibri" panose="020F0502020204030204" pitchFamily="34" charset="0"/>
                <a:sym typeface="+mn-ea"/>
              </a:rPr>
              <a:t> NEV was over 2 million. With China taking up 50% of the market, cobalt </a:t>
            </a:r>
            <a:r>
              <a:rPr lang="en-US" altLang="zh-CN" sz="1200" b="1" kern="1200" baseline="0" dirty="0" smtClean="0">
                <a:solidFill>
                  <a:schemeClr val="tx1"/>
                </a:solidFill>
                <a:latin typeface="Calibri" pitchFamily="34" charset="0"/>
                <a:ea typeface="宋体" pitchFamily="2" charset="-122"/>
                <a:cs typeface="Calibri" panose="020F0502020204030204" pitchFamily="34" charset="0"/>
                <a:sym typeface="+mn-ea"/>
              </a:rPr>
              <a:t>consumption will double.</a:t>
            </a:r>
            <a:endParaRPr lang="zh-CN" altLang="en-US" sz="1200" dirty="0" smtClean="0">
              <a:solidFill>
                <a:schemeClr val="tx1"/>
              </a:solidFill>
              <a:latin typeface="Calibri" pitchFamily="34" charset="0"/>
              <a:cs typeface="Calibri" panose="020F0502020204030204" pitchFamily="34" charset="0"/>
              <a:sym typeface="+mn-ea"/>
            </a:endParaRPr>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spcAft>
                <a:spcPct val="0"/>
              </a:spcAft>
              <a:buClrTx/>
              <a:buFont typeface="Wingdings" pitchFamily="2" charset="2"/>
              <a:buChar char="Ø"/>
            </a:pPr>
            <a:r>
              <a:rPr lang="en-US" altLang="zh-CN" sz="1200" b="1" dirty="0" smtClean="0"/>
              <a:t>The apparent consumption in 2016 is 1.13M </a:t>
            </a:r>
            <a:r>
              <a:rPr lang="en-US" altLang="zh-CN" sz="1200" b="1" dirty="0" err="1" smtClean="0"/>
              <a:t>tonne</a:t>
            </a:r>
            <a:r>
              <a:rPr lang="en-US" altLang="zh-CN" sz="1200" b="1" dirty="0" smtClean="0"/>
              <a:t>  in 2016, a little higher than the real consumption. So there are some new adding  stockpile in China market. Till the end of 2016, the accumulated stockpile is nearly  231Kt.</a:t>
            </a:r>
          </a:p>
          <a:p>
            <a:pPr algn="l">
              <a:spcAft>
                <a:spcPct val="0"/>
              </a:spcAft>
              <a:buClrTx/>
              <a:buFont typeface="Wingdings" pitchFamily="2" charset="2"/>
              <a:buChar char="Ø"/>
            </a:pPr>
            <a:r>
              <a:rPr lang="en-US" altLang="zh-CN" sz="1200" b="1" dirty="0" smtClean="0">
                <a:latin typeface="+mn-ea"/>
                <a:cs typeface="Calibri" panose="020F0502020204030204" pitchFamily="34" charset="0"/>
              </a:rPr>
              <a:t>In Mar. 2017, China’s total nickel inventory  decreased by 90Kt to 179Kt, including 84Kt in  SHFE, 63Kt in bonded warehouse and 32Kt in others.</a:t>
            </a:r>
            <a:endParaRPr lang="en-US" altLang="zh-CN" sz="1200" b="1" dirty="0" smtClean="0"/>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marR="0" indent="-285750" algn="l" defTabSz="914400" rtl="0" eaLnBrk="1" fontAlgn="auto" latinLnBrk="0" hangingPunct="1">
              <a:lnSpc>
                <a:spcPct val="100000"/>
              </a:lnSpc>
              <a:spcBef>
                <a:spcPts val="0"/>
              </a:spcBef>
              <a:spcAft>
                <a:spcPts val="0"/>
              </a:spcAft>
              <a:buClr>
                <a:srgbClr val="459AA5"/>
              </a:buClr>
              <a:buSzTx/>
              <a:buFont typeface="Wingdings" pitchFamily="2" charset="2"/>
              <a:buChar char="Ø"/>
              <a:tabLst/>
              <a:defRPr/>
            </a:pPr>
            <a:r>
              <a:rPr lang="en-US" altLang="zh-CN" sz="1200" b="1" kern="1200" dirty="0" smtClean="0">
                <a:solidFill>
                  <a:schemeClr val="tx1"/>
                </a:solidFill>
                <a:latin typeface="+mn-ea"/>
                <a:ea typeface="宋体" pitchFamily="2" charset="-122"/>
                <a:cs typeface="Calibri" panose="020F0502020204030204" pitchFamily="34" charset="0"/>
              </a:rPr>
              <a:t>In 2016, China’s</a:t>
            </a:r>
            <a:r>
              <a:rPr lang="en-US" altLang="zh-CN" sz="1200" b="1" kern="1200" baseline="0" dirty="0" smtClean="0">
                <a:solidFill>
                  <a:schemeClr val="tx1"/>
                </a:solidFill>
                <a:latin typeface="+mn-ea"/>
                <a:ea typeface="宋体" pitchFamily="2" charset="-122"/>
                <a:cs typeface="Calibri" panose="020F0502020204030204" pitchFamily="34" charset="0"/>
              </a:rPr>
              <a:t> </a:t>
            </a:r>
            <a:r>
              <a:rPr lang="en-US" altLang="zh-CN" sz="1200" b="1" kern="1200" dirty="0" smtClean="0">
                <a:solidFill>
                  <a:schemeClr val="tx1"/>
                </a:solidFill>
                <a:latin typeface="+mn-ea"/>
                <a:ea typeface="宋体" pitchFamily="2" charset="-122"/>
                <a:cs typeface="Calibri" panose="020F0502020204030204" pitchFamily="34" charset="0"/>
              </a:rPr>
              <a:t>import</a:t>
            </a:r>
            <a:r>
              <a:rPr lang="en-US" altLang="zh-CN" sz="1200" b="1" kern="1200" baseline="0" dirty="0" smtClean="0">
                <a:solidFill>
                  <a:schemeClr val="tx1"/>
                </a:solidFill>
                <a:latin typeface="+mn-ea"/>
                <a:ea typeface="宋体" pitchFamily="2" charset="-122"/>
                <a:cs typeface="Calibri" panose="020F0502020204030204" pitchFamily="34" charset="0"/>
              </a:rPr>
              <a:t> of nickel ore has dropped by 9% to 31.9Mt, including 30.57Mt from the Philippines, dropped by 11%.</a:t>
            </a:r>
            <a:r>
              <a:rPr lang="zh-CN" altLang="en-US" sz="1200" b="1" kern="1200" dirty="0" smtClean="0">
                <a:solidFill>
                  <a:schemeClr val="tx1"/>
                </a:solidFill>
                <a:latin typeface="+mn-ea"/>
                <a:ea typeface="宋体" pitchFamily="2" charset="-122"/>
                <a:cs typeface="Calibri" panose="020F0502020204030204" pitchFamily="34" charset="0"/>
              </a:rPr>
              <a:t> </a:t>
            </a:r>
            <a:r>
              <a:rPr lang="en-US" altLang="zh-CN" sz="1200" b="1" kern="1200" dirty="0" smtClean="0">
                <a:solidFill>
                  <a:schemeClr val="tx1"/>
                </a:solidFill>
                <a:latin typeface="+mn-ea"/>
                <a:ea typeface="宋体" pitchFamily="2" charset="-122"/>
                <a:cs typeface="Calibri" panose="020F0502020204030204" pitchFamily="34" charset="0"/>
              </a:rPr>
              <a:t>After</a:t>
            </a:r>
            <a:r>
              <a:rPr lang="en-US" altLang="zh-CN" sz="1200" b="1" kern="1200" baseline="0" dirty="0" smtClean="0">
                <a:solidFill>
                  <a:schemeClr val="tx1"/>
                </a:solidFill>
                <a:latin typeface="+mn-ea"/>
                <a:ea typeface="宋体" pitchFamily="2" charset="-122"/>
                <a:cs typeface="Calibri" panose="020F0502020204030204" pitchFamily="34" charset="0"/>
              </a:rPr>
              <a:t> several months digest,  now </a:t>
            </a:r>
            <a:r>
              <a:rPr lang="en-US" altLang="zh-CN" sz="1200" b="1" kern="1200" dirty="0" smtClean="0">
                <a:solidFill>
                  <a:schemeClr val="tx1"/>
                </a:solidFill>
                <a:latin typeface="+mn-ea"/>
                <a:ea typeface="宋体" pitchFamily="2" charset="-122"/>
                <a:cs typeface="Calibri" panose="020F0502020204030204" pitchFamily="34" charset="0"/>
              </a:rPr>
              <a:t>the nickel inventory in</a:t>
            </a:r>
            <a:r>
              <a:rPr lang="en-US" altLang="zh-CN" sz="1200" b="1" kern="1200" baseline="0" dirty="0" smtClean="0">
                <a:solidFill>
                  <a:schemeClr val="tx1"/>
                </a:solidFill>
                <a:latin typeface="+mn-ea"/>
                <a:ea typeface="宋体" pitchFamily="2" charset="-122"/>
                <a:cs typeface="Calibri" panose="020F0502020204030204" pitchFamily="34" charset="0"/>
              </a:rPr>
              <a:t> main </a:t>
            </a:r>
            <a:r>
              <a:rPr lang="en-US" altLang="zh-CN" sz="1200" b="1" kern="1200" dirty="0" smtClean="0">
                <a:solidFill>
                  <a:schemeClr val="tx1"/>
                </a:solidFill>
                <a:latin typeface="+mn-ea"/>
                <a:ea typeface="宋体" pitchFamily="2" charset="-122"/>
                <a:cs typeface="Calibri" panose="020F0502020204030204" pitchFamily="34" charset="0"/>
              </a:rPr>
              <a:t>ports is less than 9Mt, dropped</a:t>
            </a:r>
            <a:r>
              <a:rPr lang="en-US" altLang="zh-CN" sz="1200" b="1" kern="1200" baseline="0" dirty="0" smtClean="0">
                <a:solidFill>
                  <a:schemeClr val="tx1"/>
                </a:solidFill>
                <a:latin typeface="+mn-ea"/>
                <a:ea typeface="宋体" pitchFamily="2" charset="-122"/>
                <a:cs typeface="Calibri" panose="020F0502020204030204" pitchFamily="34" charset="0"/>
              </a:rPr>
              <a:t> by 64% from high spot, including 3.5Mt of middle and high grade ore and 5.4Mt of low grade ore ;</a:t>
            </a:r>
          </a:p>
          <a:p>
            <a:pPr marL="285750" marR="0" indent="-285750" algn="l" defTabSz="914400" rtl="0" eaLnBrk="1" fontAlgn="auto" latinLnBrk="0" hangingPunct="1">
              <a:lnSpc>
                <a:spcPct val="100000"/>
              </a:lnSpc>
              <a:spcBef>
                <a:spcPts val="0"/>
              </a:spcBef>
              <a:spcAft>
                <a:spcPts val="0"/>
              </a:spcAft>
              <a:buClr>
                <a:srgbClr val="459AA5"/>
              </a:buClr>
              <a:buSzTx/>
              <a:buFont typeface="Wingdings" pitchFamily="2" charset="2"/>
              <a:buChar char="Ø"/>
              <a:tabLst/>
              <a:defRPr/>
            </a:pPr>
            <a:r>
              <a:rPr lang="en-US" altLang="zh-CN" sz="1200" b="1" kern="1200" baseline="0" dirty="0" smtClean="0">
                <a:solidFill>
                  <a:schemeClr val="tx1"/>
                </a:solidFill>
                <a:latin typeface="+mn-ea"/>
                <a:ea typeface="宋体" pitchFamily="2" charset="-122"/>
                <a:cs typeface="Calibri" panose="020F0502020204030204" pitchFamily="34" charset="0"/>
              </a:rPr>
              <a:t>Ore inventories in most domestic nickel plants aren’t enough to keep 2 months’ of production. After April, the tension of supply shortage will relieve with the end of rainy season in the Philippines and nickel ore from Indonesia is arriving.</a:t>
            </a:r>
          </a:p>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Char char="l"/>
              <a:tabLst/>
              <a:defRPr/>
            </a:pPr>
            <a:r>
              <a:rPr lang="en-US" altLang="zh-CN" sz="1200" b="1" kern="1200" dirty="0" smtClean="0">
                <a:solidFill>
                  <a:schemeClr val="tx1"/>
                </a:solidFill>
                <a:latin typeface="Calibri" pitchFamily="34" charset="0"/>
                <a:ea typeface="宋体" pitchFamily="2" charset="-122"/>
                <a:cs typeface="+mn-cs"/>
              </a:rPr>
              <a:t>2016</a:t>
            </a:r>
            <a:r>
              <a:rPr lang="zh-CN" altLang="en-US" sz="1200" b="1" kern="1200" dirty="0" smtClean="0">
                <a:solidFill>
                  <a:schemeClr val="tx1"/>
                </a:solidFill>
                <a:latin typeface="Calibri" pitchFamily="34" charset="0"/>
                <a:ea typeface="宋体" pitchFamily="2" charset="-122"/>
                <a:cs typeface="+mn-cs"/>
              </a:rPr>
              <a:t>年我国镍矿进口量为</a:t>
            </a:r>
            <a:r>
              <a:rPr lang="en-US" altLang="zh-CN" sz="1200" b="1" kern="1200" dirty="0" smtClean="0">
                <a:solidFill>
                  <a:schemeClr val="tx1"/>
                </a:solidFill>
                <a:latin typeface="Calibri" pitchFamily="34" charset="0"/>
                <a:ea typeface="宋体" pitchFamily="2" charset="-122"/>
                <a:cs typeface="+mn-cs"/>
              </a:rPr>
              <a:t>3190</a:t>
            </a:r>
            <a:r>
              <a:rPr lang="zh-CN" altLang="en-US" sz="1200" b="1" kern="1200" dirty="0" smtClean="0">
                <a:solidFill>
                  <a:schemeClr val="tx1"/>
                </a:solidFill>
                <a:latin typeface="Calibri" pitchFamily="34" charset="0"/>
                <a:ea typeface="宋体" pitchFamily="2" charset="-122"/>
                <a:cs typeface="+mn-cs"/>
              </a:rPr>
              <a:t>万吨，同比减少</a:t>
            </a:r>
            <a:r>
              <a:rPr lang="en-US" altLang="zh-CN" sz="1200" b="1" kern="1200" dirty="0" smtClean="0">
                <a:solidFill>
                  <a:schemeClr val="tx1"/>
                </a:solidFill>
                <a:latin typeface="Calibri" pitchFamily="34" charset="0"/>
                <a:ea typeface="宋体" pitchFamily="2" charset="-122"/>
                <a:cs typeface="+mn-cs"/>
              </a:rPr>
              <a:t>9%</a:t>
            </a:r>
            <a:r>
              <a:rPr lang="zh-CN" altLang="en-US" sz="1200" b="1" kern="1200" dirty="0" smtClean="0">
                <a:solidFill>
                  <a:schemeClr val="tx1"/>
                </a:solidFill>
                <a:latin typeface="Calibri" pitchFamily="34" charset="0"/>
                <a:ea typeface="宋体" pitchFamily="2" charset="-122"/>
                <a:cs typeface="+mn-cs"/>
              </a:rPr>
              <a:t>，其中从菲律宾进口量为</a:t>
            </a:r>
            <a:r>
              <a:rPr lang="en-US" altLang="zh-CN" sz="1200" b="1" kern="1200" dirty="0" smtClean="0">
                <a:solidFill>
                  <a:schemeClr val="tx1"/>
                </a:solidFill>
                <a:latin typeface="Calibri" pitchFamily="34" charset="0"/>
                <a:ea typeface="宋体" pitchFamily="2" charset="-122"/>
                <a:cs typeface="+mn-cs"/>
              </a:rPr>
              <a:t>3057</a:t>
            </a:r>
            <a:r>
              <a:rPr lang="zh-CN" altLang="en-US" sz="1200" b="1" kern="1200" dirty="0" smtClean="0">
                <a:solidFill>
                  <a:schemeClr val="tx1"/>
                </a:solidFill>
                <a:latin typeface="Calibri" pitchFamily="34" charset="0"/>
                <a:ea typeface="宋体" pitchFamily="2" charset="-122"/>
                <a:cs typeface="+mn-cs"/>
              </a:rPr>
              <a:t>万吨，同比减少</a:t>
            </a:r>
            <a:r>
              <a:rPr lang="en-US" altLang="zh-CN" sz="1200" b="1" kern="1200" dirty="0" smtClean="0">
                <a:solidFill>
                  <a:schemeClr val="tx1"/>
                </a:solidFill>
                <a:latin typeface="Calibri" pitchFamily="34" charset="0"/>
                <a:ea typeface="宋体" pitchFamily="2" charset="-122"/>
                <a:cs typeface="+mn-cs"/>
              </a:rPr>
              <a:t>11%</a:t>
            </a:r>
            <a:r>
              <a:rPr lang="zh-CN" altLang="en-US" sz="1200" b="1" kern="1200" dirty="0" smtClean="0">
                <a:solidFill>
                  <a:schemeClr val="tx1"/>
                </a:solidFill>
                <a:latin typeface="Calibri" pitchFamily="34" charset="0"/>
                <a:ea typeface="宋体" pitchFamily="2" charset="-122"/>
                <a:cs typeface="+mn-cs"/>
              </a:rPr>
              <a:t>；</a:t>
            </a:r>
          </a:p>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None/>
              <a:tabLst/>
              <a:defRPr/>
            </a:pPr>
            <a:r>
              <a:rPr lang="zh-CN" altLang="en-US" sz="1200" b="1" kern="1200" dirty="0" smtClean="0">
                <a:solidFill>
                  <a:schemeClr val="tx1"/>
                </a:solidFill>
                <a:latin typeface="Calibri" pitchFamily="34" charset="0"/>
                <a:ea typeface="宋体" pitchFamily="2" charset="-122"/>
                <a:cs typeface="+mn-cs"/>
              </a:rPr>
              <a:t>目前中国镍矿进口正在向多元化方向发展，印尼、新喀以及危地马拉等国家补充了菲律宾的供应下滑；</a:t>
            </a:r>
            <a:endParaRPr lang="en-US" altLang="zh-CN" sz="1200" b="1" kern="1200" dirty="0" smtClean="0">
              <a:solidFill>
                <a:schemeClr val="tx1"/>
              </a:solidFill>
              <a:latin typeface="Calibri" pitchFamily="34" charset="0"/>
              <a:ea typeface="宋体" pitchFamily="2" charset="-122"/>
              <a:cs typeface="+mn-cs"/>
            </a:endParaRPr>
          </a:p>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Char char="l"/>
              <a:tabLst/>
              <a:defRPr/>
            </a:pPr>
            <a:r>
              <a:rPr lang="en-US" altLang="zh-CN" sz="1200" b="1" kern="1200" dirty="0" smtClean="0">
                <a:solidFill>
                  <a:schemeClr val="tx1"/>
                </a:solidFill>
                <a:latin typeface="Calibri" pitchFamily="34" charset="0"/>
                <a:ea typeface="宋体" pitchFamily="2" charset="-122"/>
                <a:cs typeface="+mn-cs"/>
              </a:rPr>
              <a:t>2016</a:t>
            </a:r>
            <a:r>
              <a:rPr lang="zh-CN" altLang="en-US" sz="1200" b="1" kern="1200" dirty="0" smtClean="0">
                <a:solidFill>
                  <a:schemeClr val="tx1"/>
                </a:solidFill>
                <a:latin typeface="Calibri" pitchFamily="34" charset="0"/>
                <a:ea typeface="宋体" pitchFamily="2" charset="-122"/>
                <a:cs typeface="+mn-cs"/>
              </a:rPr>
              <a:t>年我国从危地马拉和新喀进口镍矿量为</a:t>
            </a:r>
            <a:r>
              <a:rPr lang="en-US" altLang="zh-CN" sz="1200" b="1" kern="1200" dirty="0" smtClean="0">
                <a:solidFill>
                  <a:schemeClr val="tx1"/>
                </a:solidFill>
                <a:latin typeface="Calibri" pitchFamily="34" charset="0"/>
                <a:ea typeface="宋体" pitchFamily="2" charset="-122"/>
                <a:cs typeface="+mn-cs"/>
              </a:rPr>
              <a:t>61</a:t>
            </a:r>
            <a:r>
              <a:rPr lang="zh-CN" altLang="en-US" sz="1200" b="1" kern="1200" dirty="0" smtClean="0">
                <a:solidFill>
                  <a:schemeClr val="tx1"/>
                </a:solidFill>
                <a:latin typeface="Calibri" pitchFamily="34" charset="0"/>
                <a:ea typeface="宋体" pitchFamily="2" charset="-122"/>
                <a:cs typeface="+mn-cs"/>
              </a:rPr>
              <a:t>万吨；另外由于部分镍铁厂使用镍精矿</a:t>
            </a:r>
            <a:r>
              <a:rPr lang="en-US" altLang="zh-CN" sz="1200" b="1" kern="1200" dirty="0" smtClean="0">
                <a:solidFill>
                  <a:schemeClr val="tx1"/>
                </a:solidFill>
                <a:latin typeface="Calibri" pitchFamily="34" charset="0"/>
                <a:ea typeface="宋体" pitchFamily="2" charset="-122"/>
                <a:cs typeface="+mn-cs"/>
              </a:rPr>
              <a:t>/</a:t>
            </a:r>
            <a:r>
              <a:rPr lang="zh-CN" altLang="en-US" sz="1200" b="1" kern="1200" dirty="0" smtClean="0">
                <a:solidFill>
                  <a:schemeClr val="tx1"/>
                </a:solidFill>
                <a:latin typeface="Calibri" pitchFamily="34" charset="0"/>
                <a:ea typeface="宋体" pitchFamily="2" charset="-122"/>
                <a:cs typeface="+mn-cs"/>
              </a:rPr>
              <a:t>电镍 提高镍铁品位，</a:t>
            </a:r>
            <a:r>
              <a:rPr lang="en-US" altLang="zh-CN" sz="1200" b="1" kern="1200" dirty="0" smtClean="0">
                <a:solidFill>
                  <a:schemeClr val="tx1"/>
                </a:solidFill>
                <a:latin typeface="Calibri" pitchFamily="34" charset="0"/>
                <a:ea typeface="宋体" pitchFamily="2" charset="-122"/>
                <a:cs typeface="+mn-cs"/>
              </a:rPr>
              <a:t>2016</a:t>
            </a:r>
            <a:r>
              <a:rPr lang="zh-CN" altLang="en-US" sz="1200" b="1" kern="1200" dirty="0" smtClean="0">
                <a:solidFill>
                  <a:schemeClr val="tx1"/>
                </a:solidFill>
                <a:latin typeface="Calibri" pitchFamily="34" charset="0"/>
                <a:ea typeface="宋体" pitchFamily="2" charset="-122"/>
                <a:cs typeface="+mn-cs"/>
              </a:rPr>
              <a:t>年我国镍铁企业镍精矿进口量为</a:t>
            </a:r>
            <a:r>
              <a:rPr lang="en-US" altLang="zh-CN" sz="1200" b="1" kern="1200" dirty="0" smtClean="0">
                <a:solidFill>
                  <a:schemeClr val="tx1"/>
                </a:solidFill>
                <a:latin typeface="Calibri" pitchFamily="34" charset="0"/>
                <a:ea typeface="宋体" pitchFamily="2" charset="-122"/>
                <a:cs typeface="+mn-cs"/>
              </a:rPr>
              <a:t>17.2</a:t>
            </a:r>
            <a:r>
              <a:rPr lang="zh-CN" altLang="en-US" sz="1200" b="1" kern="1200" dirty="0" smtClean="0">
                <a:solidFill>
                  <a:schemeClr val="tx1"/>
                </a:solidFill>
                <a:latin typeface="Calibri" pitchFamily="34" charset="0"/>
                <a:ea typeface="宋体" pitchFamily="2" charset="-122"/>
                <a:cs typeface="+mn-cs"/>
              </a:rPr>
              <a:t>万吨，比</a:t>
            </a:r>
            <a:r>
              <a:rPr lang="en-US" altLang="zh-CN" sz="1200" b="1" kern="1200" dirty="0" smtClean="0">
                <a:solidFill>
                  <a:schemeClr val="tx1"/>
                </a:solidFill>
                <a:latin typeface="Calibri" pitchFamily="34" charset="0"/>
                <a:ea typeface="宋体" pitchFamily="2" charset="-122"/>
                <a:cs typeface="+mn-cs"/>
              </a:rPr>
              <a:t>2015</a:t>
            </a:r>
            <a:r>
              <a:rPr lang="zh-CN" altLang="en-US" sz="1200" b="1" kern="1200" dirty="0" smtClean="0">
                <a:solidFill>
                  <a:schemeClr val="tx1"/>
                </a:solidFill>
                <a:latin typeface="Calibri" pitchFamily="34" charset="0"/>
                <a:ea typeface="宋体" pitchFamily="2" charset="-122"/>
                <a:cs typeface="+mn-cs"/>
              </a:rPr>
              <a:t>年增加</a:t>
            </a:r>
            <a:r>
              <a:rPr lang="en-US" altLang="zh-CN" sz="1200" b="1" kern="1200" dirty="0" smtClean="0">
                <a:solidFill>
                  <a:schemeClr val="tx1"/>
                </a:solidFill>
                <a:latin typeface="Calibri" pitchFamily="34" charset="0"/>
                <a:ea typeface="宋体" pitchFamily="2" charset="-122"/>
                <a:cs typeface="+mn-cs"/>
              </a:rPr>
              <a:t>207%</a:t>
            </a:r>
            <a:r>
              <a:rPr lang="zh-CN" altLang="en-US" sz="1200" b="1" kern="1200" dirty="0" smtClean="0">
                <a:solidFill>
                  <a:schemeClr val="tx1"/>
                </a:solidFill>
                <a:latin typeface="Calibri" pitchFamily="34" charset="0"/>
                <a:ea typeface="宋体" pitchFamily="2" charset="-122"/>
                <a:cs typeface="+mn-cs"/>
              </a:rPr>
              <a:t>。</a:t>
            </a:r>
            <a:endParaRPr lang="en-US" altLang="zh-CN" sz="1200" b="1" kern="1200" dirty="0" smtClean="0">
              <a:solidFill>
                <a:schemeClr val="tx1"/>
              </a:solidFill>
              <a:latin typeface="Calibri"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marR="0" lvl="0" indent="-285750" algn="l" defTabSz="914400" rtl="0" eaLnBrk="1" fontAlgn="auto" latinLnBrk="0" hangingPunct="1">
              <a:lnSpc>
                <a:spcPts val="2200"/>
              </a:lnSpc>
              <a:spcBef>
                <a:spcPts val="0"/>
              </a:spcBef>
              <a:spcAft>
                <a:spcPts val="0"/>
              </a:spcAft>
              <a:buClr>
                <a:srgbClr val="459AA5"/>
              </a:buClr>
              <a:buSzTx/>
              <a:buFont typeface="Wingdings" panose="05000000000000000000" charset="0"/>
              <a:buChar char="Ø"/>
              <a:tabLst/>
              <a:defRPr/>
            </a:pPr>
            <a:r>
              <a:rPr lang="en-US" altLang="zh-CN" sz="1200" b="1" cap="none" spc="0" baseline="0" dirty="0" smtClean="0">
                <a:ln>
                  <a:noFill/>
                </a:ln>
                <a:solidFill>
                  <a:schemeClr val="tx1"/>
                </a:solidFill>
                <a:effectLst/>
                <a:latin typeface="Calibri" pitchFamily="34" charset="0"/>
                <a:ea typeface="宋体" pitchFamily="2" charset="-122"/>
                <a:cs typeface="Calibri" panose="020F0502020204030204" pitchFamily="34" charset="0"/>
              </a:rPr>
              <a:t>In 2017, global nickel supply will continue to rise, but the growth of consumption will slow down. The nickel market will be tight balance or a little surplus. Nickel price will recover  in a narrow room from  to 9000-13000USD/t.</a:t>
            </a:r>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latin typeface="Arial" pitchFamily="34" charset="0"/>
                <a:ea typeface="宋体" pitchFamily="2" charset="-122"/>
                <a:cs typeface="Arial" pitchFamily="34" charset="0"/>
              </a:rPr>
              <a:t>Key of nickel supply-side structural reform</a:t>
            </a:r>
            <a:r>
              <a:rPr lang="en-US" altLang="zh-CN" sz="1200" b="1" kern="1200" baseline="0" dirty="0" smtClean="0">
                <a:solidFill>
                  <a:schemeClr val="tx1"/>
                </a:solidFill>
                <a:latin typeface="Arial" pitchFamily="34" charset="0"/>
                <a:ea typeface="宋体" pitchFamily="2" charset="-122"/>
                <a:cs typeface="Arial" pitchFamily="34" charset="0"/>
              </a:rPr>
              <a:t> is in Indonesia and the Philippine. </a:t>
            </a:r>
            <a:r>
              <a:rPr lang="en-US" altLang="zh-CN" sz="1200" b="1" kern="1200" dirty="0" smtClean="0">
                <a:solidFill>
                  <a:schemeClr val="tx1"/>
                </a:solidFill>
                <a:latin typeface="Arial" pitchFamily="34" charset="0"/>
                <a:ea typeface="宋体" pitchFamily="2" charset="-122"/>
                <a:cs typeface="Arial" pitchFamily="34" charset="0"/>
              </a:rPr>
              <a:t> Nickel</a:t>
            </a:r>
            <a:r>
              <a:rPr lang="en-US" altLang="zh-CN" sz="1200" b="1" kern="1200" baseline="0" dirty="0" smtClean="0">
                <a:solidFill>
                  <a:schemeClr val="tx1"/>
                </a:solidFill>
                <a:latin typeface="Arial" pitchFamily="34" charset="0"/>
                <a:ea typeface="宋体" pitchFamily="2" charset="-122"/>
                <a:cs typeface="Arial" pitchFamily="34" charset="0"/>
              </a:rPr>
              <a:t> mine output from Indonesia and the Philippines takes up 30% of global output, while primary nickel from Indonesia and China takes up 35% of global output. Nickel industry chain is the pioneer of China’s cooperation in production capacity with foreign countries.</a:t>
            </a:r>
            <a:endParaRPr lang="zh-CN" altLang="en-US" sz="1200" b="1" noProof="0" dirty="0" smtClean="0">
              <a:ln>
                <a:noFill/>
              </a:ln>
              <a:solidFill>
                <a:schemeClr val="tx1"/>
              </a:solidFill>
              <a:uLnTx/>
              <a:uFillTx/>
              <a:latin typeface="Arial" pitchFamily="34" charset="0"/>
              <a:cs typeface="Arial" pitchFamily="34" charset="0"/>
            </a:endParaRPr>
          </a:p>
          <a:p>
            <a:endParaRPr lang="zh-CN" altLang="en-US" b="1" dirty="0"/>
          </a:p>
        </p:txBody>
      </p:sp>
      <p:sp>
        <p:nvSpPr>
          <p:cNvPr id="4" name="灯片编号占位符 3"/>
          <p:cNvSpPr>
            <a:spLocks noGrp="1"/>
          </p:cNvSpPr>
          <p:nvPr>
            <p:ph type="sldNum" sz="quarter" idx="5"/>
          </p:nvPr>
        </p:nvSpPr>
        <p:spPr/>
        <p:txBody>
          <a:bodyPr/>
          <a:lstStyle/>
          <a:p>
            <a:pPr>
              <a:defRPr/>
            </a:pPr>
            <a:fld id="{40847DE2-8F0B-4749-8DF9-6501922362EC}" type="slidenum">
              <a:rPr lang="zh-CN" altLang="en-US"/>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
                <a:srgbClr val="459AA5"/>
              </a:buClr>
              <a:buSzTx/>
              <a:buFont typeface="Wingdings" pitchFamily="2" charset="2"/>
              <a:buChar char="l"/>
              <a:tabLst/>
              <a:defRPr/>
            </a:pPr>
            <a:r>
              <a:rPr lang="en-US" altLang="zh-CN" sz="1200" b="1" cap="none" spc="0" baseline="0" dirty="0" smtClean="0">
                <a:ln>
                  <a:noFill/>
                </a:ln>
                <a:solidFill>
                  <a:schemeClr val="tx1"/>
                </a:solidFill>
                <a:effectLst/>
                <a:latin typeface="Arial" pitchFamily="34" charset="0"/>
                <a:cs typeface="Arial" pitchFamily="34" charset="0"/>
              </a:rPr>
              <a:t>In 2016, output of nickel ore in Indonesia increased by 53% to reach198Kt. On Jan.12</a:t>
            </a:r>
            <a:r>
              <a:rPr lang="en-US" altLang="zh-CN" sz="1200" b="1" cap="none" spc="0" baseline="30000" dirty="0" smtClean="0">
                <a:ln>
                  <a:noFill/>
                </a:ln>
                <a:solidFill>
                  <a:schemeClr val="tx1"/>
                </a:solidFill>
                <a:effectLst/>
                <a:latin typeface="Arial" pitchFamily="34" charset="0"/>
                <a:cs typeface="Arial" pitchFamily="34" charset="0"/>
              </a:rPr>
              <a:t>th</a:t>
            </a:r>
            <a:r>
              <a:rPr lang="en-US" altLang="zh-CN" sz="1200" b="1" cap="none" spc="0" baseline="0" dirty="0" smtClean="0">
                <a:ln>
                  <a:noFill/>
                </a:ln>
                <a:solidFill>
                  <a:schemeClr val="tx1"/>
                </a:solidFill>
                <a:effectLst/>
                <a:latin typeface="Arial" pitchFamily="34" charset="0"/>
                <a:cs typeface="Arial" pitchFamily="34" charset="0"/>
              </a:rPr>
              <a:t>, 2017, government of Indonesia announced to resume the export of nickel ore under certain conditions. PT </a:t>
            </a:r>
            <a:r>
              <a:rPr lang="en-US" altLang="zh-CN" sz="1200" b="1" cap="none" spc="0" baseline="0" dirty="0" err="1" smtClean="0">
                <a:ln>
                  <a:noFill/>
                </a:ln>
                <a:solidFill>
                  <a:schemeClr val="tx1"/>
                </a:solidFill>
                <a:effectLst/>
                <a:latin typeface="Arial" pitchFamily="34" charset="0"/>
                <a:cs typeface="Arial" pitchFamily="34" charset="0"/>
              </a:rPr>
              <a:t>Antam</a:t>
            </a:r>
            <a:r>
              <a:rPr lang="en-US" altLang="zh-CN" sz="1200" b="1" cap="none" spc="0" baseline="0" dirty="0" smtClean="0">
                <a:ln>
                  <a:noFill/>
                </a:ln>
                <a:solidFill>
                  <a:schemeClr val="tx1"/>
                </a:solidFill>
                <a:effectLst/>
                <a:latin typeface="Arial" pitchFamily="34" charset="0"/>
                <a:cs typeface="Arial" pitchFamily="34" charset="0"/>
              </a:rPr>
              <a:t> and one Chinese company are allowed to export  3.7M </a:t>
            </a:r>
            <a:r>
              <a:rPr lang="en-US" altLang="zh-CN" sz="1200" b="1" cap="none" spc="0" baseline="0" dirty="0" err="1" smtClean="0">
                <a:ln>
                  <a:noFill/>
                </a:ln>
                <a:solidFill>
                  <a:schemeClr val="tx1"/>
                </a:solidFill>
                <a:effectLst/>
                <a:latin typeface="Arial" pitchFamily="34" charset="0"/>
                <a:cs typeface="Arial" pitchFamily="34" charset="0"/>
              </a:rPr>
              <a:t>tonne</a:t>
            </a:r>
            <a:r>
              <a:rPr lang="en-US" altLang="zh-CN" sz="1200" b="1" cap="none" spc="0" baseline="0" dirty="0" smtClean="0">
                <a:ln>
                  <a:noFill/>
                </a:ln>
                <a:solidFill>
                  <a:schemeClr val="tx1"/>
                </a:solidFill>
                <a:effectLst/>
                <a:latin typeface="Arial" pitchFamily="34" charset="0"/>
                <a:cs typeface="Arial" pitchFamily="34" charset="0"/>
              </a:rPr>
              <a:t> nickel ore in2017. So the future ore supply will depend on the Philippine.</a:t>
            </a:r>
          </a:p>
          <a:p>
            <a:pPr marL="0" marR="0" indent="0" algn="l" defTabSz="914400" rtl="0" eaLnBrk="1" fontAlgn="auto" latinLnBrk="0" hangingPunct="1">
              <a:lnSpc>
                <a:spcPct val="100000"/>
              </a:lnSpc>
              <a:spcBef>
                <a:spcPts val="0"/>
              </a:spcBef>
              <a:spcAft>
                <a:spcPts val="0"/>
              </a:spcAft>
              <a:buClr>
                <a:srgbClr val="459AA5"/>
              </a:buClr>
              <a:buSzTx/>
              <a:buFont typeface="Wingdings" pitchFamily="2" charset="2"/>
              <a:buChar char="l"/>
              <a:tabLst/>
              <a:defRPr/>
            </a:pPr>
            <a:r>
              <a:rPr lang="en-US" altLang="zh-CN" sz="1200" b="1" cap="none" spc="0" baseline="0" dirty="0" smtClean="0">
                <a:ln>
                  <a:noFill/>
                </a:ln>
                <a:solidFill>
                  <a:schemeClr val="tx1"/>
                </a:solidFill>
                <a:effectLst/>
                <a:latin typeface="Arial" pitchFamily="34" charset="0"/>
                <a:cs typeface="Arial" pitchFamily="34" charset="0"/>
              </a:rPr>
              <a:t>In 2016, output of NPI in Indonesia was 100Kt, and it’s expected to reach 210Kt in 2017. The increase mainly comes from </a:t>
            </a:r>
            <a:r>
              <a:rPr lang="en-US" altLang="zh-CN" sz="1200" b="1" cap="none" spc="0" baseline="0" dirty="0" err="1" smtClean="0">
                <a:ln>
                  <a:noFill/>
                </a:ln>
                <a:solidFill>
                  <a:schemeClr val="tx1"/>
                </a:solidFill>
                <a:effectLst/>
                <a:latin typeface="Arial" pitchFamily="34" charset="0"/>
                <a:cs typeface="Arial" pitchFamily="34" charset="0"/>
              </a:rPr>
              <a:t>Tsingshan’s</a:t>
            </a:r>
            <a:r>
              <a:rPr lang="en-US" altLang="zh-CN" sz="1200" b="1" cap="none" spc="0" baseline="0" dirty="0" smtClean="0">
                <a:ln>
                  <a:noFill/>
                </a:ln>
                <a:solidFill>
                  <a:schemeClr val="tx1"/>
                </a:solidFill>
                <a:effectLst/>
                <a:latin typeface="Arial" pitchFamily="34" charset="0"/>
                <a:cs typeface="Arial" pitchFamily="34" charset="0"/>
              </a:rPr>
              <a:t> third-stage work and </a:t>
            </a:r>
            <a:r>
              <a:rPr lang="en-US" altLang="zh-CN" sz="1200" b="1" cap="none" spc="0" baseline="0" dirty="0" err="1" smtClean="0">
                <a:ln>
                  <a:noFill/>
                </a:ln>
                <a:solidFill>
                  <a:schemeClr val="tx1"/>
                </a:solidFill>
                <a:effectLst/>
                <a:latin typeface="Arial" pitchFamily="34" charset="0"/>
                <a:cs typeface="Arial" pitchFamily="34" charset="0"/>
              </a:rPr>
              <a:t>Xinxing</a:t>
            </a:r>
            <a:r>
              <a:rPr lang="en-US" altLang="zh-CN" sz="1200" b="1" cap="none" spc="0" baseline="0" dirty="0" smtClean="0">
                <a:ln>
                  <a:noFill/>
                </a:ln>
                <a:solidFill>
                  <a:schemeClr val="tx1"/>
                </a:solidFill>
                <a:effectLst/>
                <a:latin typeface="Arial" pitchFamily="34" charset="0"/>
                <a:cs typeface="Arial" pitchFamily="34" charset="0"/>
              </a:rPr>
              <a:t> Ductile Iron Pipes’ project. Another focus is Delong’s production progress of its15 RKEF lines.</a:t>
            </a:r>
            <a:endParaRPr lang="zh-CN" altLang="en-US" sz="1200" b="1" cap="none" spc="0" baseline="0" dirty="0" smtClean="0">
              <a:ln>
                <a:noFill/>
              </a:ln>
              <a:solidFill>
                <a:schemeClr val="tx1"/>
              </a:solidFill>
              <a:effectLst/>
              <a:latin typeface="Arial" pitchFamily="34" charset="0"/>
              <a:cs typeface="Arial" pitchFamily="34" charset="0"/>
            </a:endParaRPr>
          </a:p>
          <a:p>
            <a:endParaRPr lang="zh-CN" altLang="en-US" b="1" dirty="0" smtClean="0"/>
          </a:p>
        </p:txBody>
      </p:sp>
      <p:sp>
        <p:nvSpPr>
          <p:cNvPr id="43012" name="灯片编号占位符 3"/>
          <p:cNvSpPr>
            <a:spLocks noGrp="1"/>
          </p:cNvSpPr>
          <p:nvPr>
            <p:ph type="sldNum" sz="quarter" idx="5"/>
          </p:nvPr>
        </p:nvSpPr>
        <p:spPr>
          <a:noFill/>
        </p:spPr>
        <p:txBody>
          <a:bodyPr/>
          <a:lstStyle/>
          <a:p>
            <a:fld id="{083BFA16-126D-416E-A940-5391AD3DB775}" type="slidenum">
              <a:rPr lang="zh-CN" altLang="en-US" smtClean="0"/>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cap="none" spc="0" baseline="0" dirty="0" smtClean="0">
                <a:ln>
                  <a:noFill/>
                </a:ln>
                <a:solidFill>
                  <a:schemeClr val="tx1"/>
                </a:solidFill>
                <a:effectLst/>
              </a:rPr>
              <a:t> Nickel smelting capacity of Indonesia in 2017 is 377.4Kt, with </a:t>
            </a:r>
            <a:r>
              <a:rPr lang="en-US" altLang="zh-CN" sz="1200" b="1" cap="none" spc="0" baseline="0" dirty="0" err="1" smtClean="0">
                <a:ln>
                  <a:noFill/>
                </a:ln>
                <a:solidFill>
                  <a:schemeClr val="tx1"/>
                </a:solidFill>
                <a:effectLst/>
              </a:rPr>
              <a:t>Jinchuan’s</a:t>
            </a:r>
            <a:r>
              <a:rPr lang="en-US" altLang="zh-CN" sz="1200" b="1" cap="none" spc="0" baseline="0" dirty="0" smtClean="0">
                <a:ln>
                  <a:noFill/>
                </a:ln>
                <a:solidFill>
                  <a:schemeClr val="tx1"/>
                </a:solidFill>
                <a:effectLst/>
              </a:rPr>
              <a:t> new project taken into consideration, the capacity will be above 400Kt, 72% , most of which was built by Chinese enterprises in recent  4-5 years. </a:t>
            </a:r>
            <a:r>
              <a:rPr lang="en-US" altLang="zh-CN" sz="1200" b="1" cap="none" spc="0" baseline="0" dirty="0" err="1" smtClean="0">
                <a:ln>
                  <a:noFill/>
                </a:ln>
                <a:solidFill>
                  <a:schemeClr val="tx1"/>
                </a:solidFill>
                <a:effectLst/>
              </a:rPr>
              <a:t>Tsingshan</a:t>
            </a:r>
            <a:r>
              <a:rPr lang="en-US" altLang="zh-CN" sz="1200" b="1" cap="none" spc="0" baseline="0" dirty="0" smtClean="0">
                <a:ln>
                  <a:noFill/>
                </a:ln>
                <a:solidFill>
                  <a:schemeClr val="tx1"/>
                </a:solidFill>
                <a:effectLst/>
              </a:rPr>
              <a:t> signed a memorandum about</a:t>
            </a:r>
            <a:r>
              <a:rPr lang="zh-CN" altLang="en-US" sz="1200" b="1" cap="none" spc="0" baseline="0" dirty="0" smtClean="0">
                <a:ln>
                  <a:noFill/>
                </a:ln>
                <a:solidFill>
                  <a:schemeClr val="tx1"/>
                </a:solidFill>
                <a:effectLst/>
              </a:rPr>
              <a:t> </a:t>
            </a:r>
            <a:r>
              <a:rPr lang="en-US" altLang="zh-CN" sz="1200" b="1" cap="none" spc="0" baseline="0" dirty="0" smtClean="0">
                <a:ln>
                  <a:noFill/>
                </a:ln>
                <a:solidFill>
                  <a:schemeClr val="tx1"/>
                </a:solidFill>
                <a:effectLst/>
              </a:rPr>
              <a:t>the development of Wed Bay</a:t>
            </a:r>
            <a:r>
              <a:rPr lang="zh-CN" altLang="en-US" sz="1200" b="1" cap="none" spc="0" baseline="0" dirty="0" smtClean="0">
                <a:ln>
                  <a:noFill/>
                </a:ln>
                <a:solidFill>
                  <a:schemeClr val="tx1"/>
                </a:solidFill>
                <a:effectLst/>
              </a:rPr>
              <a:t> </a:t>
            </a:r>
            <a:r>
              <a:rPr lang="en-US" altLang="zh-CN" sz="1200" b="1" cap="none" spc="0" baseline="0" dirty="0" smtClean="0">
                <a:ln>
                  <a:noFill/>
                </a:ln>
                <a:solidFill>
                  <a:schemeClr val="tx1"/>
                </a:solidFill>
                <a:effectLst/>
              </a:rPr>
              <a:t>project with </a:t>
            </a:r>
            <a:r>
              <a:rPr lang="en-US" altLang="zh-CN" sz="1200" b="1" cap="none" spc="0" baseline="0" dirty="0" err="1" smtClean="0">
                <a:ln>
                  <a:noFill/>
                </a:ln>
                <a:solidFill>
                  <a:schemeClr val="tx1"/>
                </a:solidFill>
                <a:effectLst/>
              </a:rPr>
              <a:t>Eramet</a:t>
            </a:r>
            <a:r>
              <a:rPr lang="en-US" altLang="zh-CN" sz="1200" b="1" cap="none" spc="0" baseline="0" dirty="0" smtClean="0">
                <a:ln>
                  <a:noFill/>
                </a:ln>
                <a:solidFill>
                  <a:schemeClr val="tx1"/>
                </a:solidFill>
                <a:effectLst/>
              </a:rPr>
              <a:t> and signed a cooperation agreement with NML, which will improve Indonesia’s nickel capacity further.</a:t>
            </a:r>
            <a:endParaRPr lang="zh-CN" altLang="en-US" sz="1200" b="1" cap="none" spc="0" baseline="0" dirty="0" smtClean="0">
              <a:ln>
                <a:noFill/>
              </a:ln>
              <a:solidFill>
                <a:schemeClr val="tx1"/>
              </a:solidFill>
              <a:effectLst/>
            </a:endParaRPr>
          </a:p>
          <a:p>
            <a:r>
              <a:rPr lang="zh-CN" altLang="en-US" sz="1200" kern="1200" baseline="0" dirty="0" smtClean="0">
                <a:solidFill>
                  <a:schemeClr val="tx1"/>
                </a:solidFill>
                <a:latin typeface="Calibri" pitchFamily="34" charset="0"/>
                <a:ea typeface="宋体" pitchFamily="2" charset="-122"/>
                <a:cs typeface="+mn-cs"/>
              </a:rPr>
              <a:t>印尼安塔姆年报显示，公司</a:t>
            </a:r>
            <a:r>
              <a:rPr lang="en-US" altLang="zh-CN" sz="1200" kern="1200" baseline="0" dirty="0" smtClean="0">
                <a:solidFill>
                  <a:schemeClr val="tx1"/>
                </a:solidFill>
                <a:latin typeface="Calibri" pitchFamily="34" charset="0"/>
                <a:ea typeface="宋体" pitchFamily="2" charset="-122"/>
                <a:cs typeface="+mn-cs"/>
              </a:rPr>
              <a:t>2017 </a:t>
            </a:r>
            <a:r>
              <a:rPr lang="zh-CN" altLang="en-US" sz="1200" kern="1200" baseline="0" dirty="0" smtClean="0">
                <a:solidFill>
                  <a:schemeClr val="tx1"/>
                </a:solidFill>
                <a:latin typeface="Calibri" pitchFamily="34" charset="0"/>
                <a:ea typeface="宋体" pitchFamily="2" charset="-122"/>
                <a:cs typeface="+mn-cs"/>
              </a:rPr>
              <a:t>年计划产镍铁</a:t>
            </a:r>
            <a:r>
              <a:rPr lang="en-US" altLang="zh-CN" sz="1200" kern="1200" baseline="0" dirty="0" smtClean="0">
                <a:solidFill>
                  <a:schemeClr val="tx1"/>
                </a:solidFill>
                <a:latin typeface="Calibri" pitchFamily="34" charset="0"/>
                <a:ea typeface="宋体" pitchFamily="2" charset="-122"/>
                <a:cs typeface="+mn-cs"/>
              </a:rPr>
              <a:t>2.41 </a:t>
            </a:r>
            <a:r>
              <a:rPr lang="zh-CN" altLang="en-US" sz="1200" kern="1200" baseline="0" dirty="0" smtClean="0">
                <a:solidFill>
                  <a:schemeClr val="tx1"/>
                </a:solidFill>
                <a:latin typeface="Calibri" pitchFamily="34" charset="0"/>
                <a:ea typeface="宋体" pitchFamily="2" charset="-122"/>
                <a:cs typeface="+mn-cs"/>
              </a:rPr>
              <a:t>万镍吨，同比</a:t>
            </a:r>
            <a:r>
              <a:rPr lang="en-US" altLang="zh-CN" sz="1200" kern="1200" baseline="0" dirty="0" smtClean="0">
                <a:solidFill>
                  <a:schemeClr val="tx1"/>
                </a:solidFill>
                <a:latin typeface="Calibri" pitchFamily="34" charset="0"/>
                <a:ea typeface="宋体" pitchFamily="2" charset="-122"/>
                <a:cs typeface="+mn-cs"/>
              </a:rPr>
              <a:t>2016 </a:t>
            </a:r>
            <a:r>
              <a:rPr lang="zh-CN" altLang="en-US" sz="1200" kern="1200" baseline="0" dirty="0" smtClean="0">
                <a:solidFill>
                  <a:schemeClr val="tx1"/>
                </a:solidFill>
                <a:latin typeface="Calibri" pitchFamily="34" charset="0"/>
                <a:ea typeface="宋体" pitchFamily="2" charset="-122"/>
                <a:cs typeface="+mn-cs"/>
              </a:rPr>
              <a:t>年度计划量增长</a:t>
            </a:r>
            <a:r>
              <a:rPr lang="en-US" altLang="zh-CN" sz="1200" kern="1200" baseline="0" dirty="0" smtClean="0">
                <a:solidFill>
                  <a:schemeClr val="tx1"/>
                </a:solidFill>
                <a:latin typeface="Calibri" pitchFamily="34" charset="0"/>
                <a:ea typeface="宋体" pitchFamily="2" charset="-122"/>
                <a:cs typeface="+mn-cs"/>
              </a:rPr>
              <a:t>30%</a:t>
            </a:r>
            <a:r>
              <a:rPr lang="zh-CN" altLang="en-US" sz="1200" kern="1200" baseline="0" dirty="0" smtClean="0">
                <a:solidFill>
                  <a:schemeClr val="tx1"/>
                </a:solidFill>
                <a:latin typeface="Calibri" pitchFamily="34" charset="0"/>
                <a:ea typeface="宋体" pitchFamily="2" charset="-122"/>
                <a:cs typeface="+mn-cs"/>
              </a:rPr>
              <a:t>，</a:t>
            </a:r>
          </a:p>
          <a:p>
            <a:r>
              <a:rPr lang="zh-CN" altLang="en-US" sz="1200" kern="1200" baseline="0" dirty="0" smtClean="0">
                <a:solidFill>
                  <a:schemeClr val="tx1"/>
                </a:solidFill>
                <a:latin typeface="Calibri" pitchFamily="34" charset="0"/>
                <a:ea typeface="宋体" pitchFamily="2" charset="-122"/>
                <a:cs typeface="+mn-cs"/>
              </a:rPr>
              <a:t>因</a:t>
            </a:r>
            <a:r>
              <a:rPr lang="en-US" altLang="zh-CN" sz="1200" kern="1200" baseline="0" dirty="0" err="1" smtClean="0">
                <a:solidFill>
                  <a:schemeClr val="tx1"/>
                </a:solidFill>
                <a:latin typeface="Calibri" pitchFamily="34" charset="0"/>
                <a:ea typeface="宋体" pitchFamily="2" charset="-122"/>
                <a:cs typeface="+mn-cs"/>
              </a:rPr>
              <a:t>Pomalaa</a:t>
            </a:r>
            <a:r>
              <a:rPr lang="en-US" altLang="zh-CN" sz="1200" kern="1200" baseline="0" dirty="0" smtClean="0">
                <a:solidFill>
                  <a:schemeClr val="tx1"/>
                </a:solidFill>
                <a:latin typeface="Calibri" pitchFamily="34" charset="0"/>
                <a:ea typeface="宋体" pitchFamily="2" charset="-122"/>
                <a:cs typeface="+mn-cs"/>
              </a:rPr>
              <a:t> </a:t>
            </a:r>
            <a:r>
              <a:rPr lang="zh-CN" altLang="en-US" sz="1200" kern="1200" baseline="0" dirty="0" smtClean="0">
                <a:solidFill>
                  <a:schemeClr val="tx1"/>
                </a:solidFill>
                <a:latin typeface="Calibri" pitchFamily="34" charset="0"/>
                <a:ea typeface="宋体" pitchFamily="2" charset="-122"/>
                <a:cs typeface="+mn-cs"/>
              </a:rPr>
              <a:t>扩建项目完成。</a:t>
            </a:r>
          </a:p>
          <a:p>
            <a:r>
              <a:rPr lang="en-US" altLang="zh-CN" sz="1200" kern="1200" baseline="0" dirty="0" smtClean="0">
                <a:solidFill>
                  <a:schemeClr val="tx1"/>
                </a:solidFill>
                <a:latin typeface="Calibri" pitchFamily="34" charset="0"/>
                <a:ea typeface="宋体" pitchFamily="2" charset="-122"/>
                <a:cs typeface="+mn-cs"/>
              </a:rPr>
              <a:t>2017 </a:t>
            </a:r>
            <a:r>
              <a:rPr lang="zh-CN" altLang="en-US" sz="1200" kern="1200" baseline="0" dirty="0" smtClean="0">
                <a:solidFill>
                  <a:schemeClr val="tx1"/>
                </a:solidFill>
                <a:latin typeface="Calibri" pitchFamily="34" charset="0"/>
                <a:ea typeface="宋体" pitchFamily="2" charset="-122"/>
                <a:cs typeface="+mn-cs"/>
              </a:rPr>
              <a:t>年镍铁计划销售</a:t>
            </a:r>
            <a:r>
              <a:rPr lang="en-US" altLang="zh-CN" sz="1200" kern="1200" baseline="0" dirty="0" smtClean="0">
                <a:solidFill>
                  <a:schemeClr val="tx1"/>
                </a:solidFill>
                <a:latin typeface="Calibri" pitchFamily="34" charset="0"/>
                <a:ea typeface="宋体" pitchFamily="2" charset="-122"/>
                <a:cs typeface="+mn-cs"/>
              </a:rPr>
              <a:t>2.41 </a:t>
            </a:r>
            <a:r>
              <a:rPr lang="zh-CN" altLang="en-US" sz="1200" kern="1200" baseline="0" dirty="0" smtClean="0">
                <a:solidFill>
                  <a:schemeClr val="tx1"/>
                </a:solidFill>
                <a:latin typeface="Calibri" pitchFamily="34" charset="0"/>
                <a:ea typeface="宋体" pitchFamily="2" charset="-122"/>
                <a:cs typeface="+mn-cs"/>
              </a:rPr>
              <a:t>万镍吨，同比</a:t>
            </a:r>
            <a:r>
              <a:rPr lang="en-US" altLang="zh-CN" sz="1200" kern="1200" baseline="0" dirty="0" smtClean="0">
                <a:solidFill>
                  <a:schemeClr val="tx1"/>
                </a:solidFill>
                <a:latin typeface="Calibri" pitchFamily="34" charset="0"/>
                <a:ea typeface="宋体" pitchFamily="2" charset="-122"/>
                <a:cs typeface="+mn-cs"/>
              </a:rPr>
              <a:t>2016 </a:t>
            </a:r>
            <a:r>
              <a:rPr lang="zh-CN" altLang="en-US" sz="1200" kern="1200" baseline="0" dirty="0" smtClean="0">
                <a:solidFill>
                  <a:schemeClr val="tx1"/>
                </a:solidFill>
                <a:latin typeface="Calibri" pitchFamily="34" charset="0"/>
                <a:ea typeface="宋体" pitchFamily="2" charset="-122"/>
                <a:cs typeface="+mn-cs"/>
              </a:rPr>
              <a:t>年年度计划量增长</a:t>
            </a:r>
            <a:r>
              <a:rPr lang="en-US" altLang="zh-CN" sz="1200" kern="1200" baseline="0" dirty="0" smtClean="0">
                <a:solidFill>
                  <a:schemeClr val="tx1"/>
                </a:solidFill>
                <a:latin typeface="Calibri" pitchFamily="34" charset="0"/>
                <a:ea typeface="宋体" pitchFamily="2" charset="-122"/>
                <a:cs typeface="+mn-cs"/>
              </a:rPr>
              <a:t>25%</a:t>
            </a:r>
            <a:r>
              <a:rPr lang="zh-CN" altLang="en-US" sz="1200" kern="1200" baseline="0" dirty="0" smtClean="0">
                <a:solidFill>
                  <a:schemeClr val="tx1"/>
                </a:solidFill>
                <a:latin typeface="Calibri" pitchFamily="34" charset="0"/>
                <a:ea typeface="宋体" pitchFamily="2" charset="-122"/>
                <a:cs typeface="+mn-cs"/>
              </a:rPr>
              <a:t>。</a:t>
            </a:r>
          </a:p>
          <a:p>
            <a:r>
              <a:rPr lang="en-US" altLang="zh-CN" sz="1200" kern="1200" baseline="0" dirty="0" smtClean="0">
                <a:solidFill>
                  <a:schemeClr val="tx1"/>
                </a:solidFill>
                <a:latin typeface="Calibri" pitchFamily="34" charset="0"/>
                <a:ea typeface="宋体" pitchFamily="2" charset="-122"/>
                <a:cs typeface="+mn-cs"/>
              </a:rPr>
              <a:t>2017 </a:t>
            </a:r>
            <a:r>
              <a:rPr lang="zh-CN" altLang="en-US" sz="1200" kern="1200" baseline="0" dirty="0" smtClean="0">
                <a:solidFill>
                  <a:schemeClr val="tx1"/>
                </a:solidFill>
                <a:latin typeface="Calibri" pitchFamily="34" charset="0"/>
                <a:ea typeface="宋体" pitchFamily="2" charset="-122"/>
                <a:cs typeface="+mn-cs"/>
              </a:rPr>
              <a:t>年公司资本支出达</a:t>
            </a:r>
            <a:r>
              <a:rPr lang="en-US" altLang="zh-CN" sz="1200" kern="1200" baseline="0" dirty="0" smtClean="0">
                <a:solidFill>
                  <a:schemeClr val="tx1"/>
                </a:solidFill>
                <a:latin typeface="Calibri" pitchFamily="34" charset="0"/>
                <a:ea typeface="宋体" pitchFamily="2" charset="-122"/>
                <a:cs typeface="+mn-cs"/>
              </a:rPr>
              <a:t>2.56 </a:t>
            </a:r>
            <a:r>
              <a:rPr lang="zh-CN" altLang="en-US" sz="1200" kern="1200" baseline="0" dirty="0" smtClean="0">
                <a:solidFill>
                  <a:schemeClr val="tx1"/>
                </a:solidFill>
                <a:latin typeface="Calibri" pitchFamily="34" charset="0"/>
                <a:ea typeface="宋体" pitchFamily="2" charset="-122"/>
                <a:cs typeface="+mn-cs"/>
              </a:rPr>
              <a:t>万亿印尼盾，同比增长</a:t>
            </a:r>
            <a:r>
              <a:rPr lang="en-US" altLang="zh-CN" sz="1200" kern="1200" baseline="0" dirty="0" smtClean="0">
                <a:solidFill>
                  <a:schemeClr val="tx1"/>
                </a:solidFill>
                <a:latin typeface="Calibri" pitchFamily="34" charset="0"/>
                <a:ea typeface="宋体" pitchFamily="2" charset="-122"/>
                <a:cs typeface="+mn-cs"/>
              </a:rPr>
              <a:t>158%</a:t>
            </a:r>
            <a:r>
              <a:rPr lang="zh-CN" altLang="en-US" sz="1200" kern="1200" baseline="0" dirty="0" smtClean="0">
                <a:solidFill>
                  <a:schemeClr val="tx1"/>
                </a:solidFill>
                <a:latin typeface="Calibri" pitchFamily="34" charset="0"/>
                <a:ea typeface="宋体" pitchFamily="2" charset="-122"/>
                <a:cs typeface="+mn-cs"/>
              </a:rPr>
              <a:t>，主要用于东哈马黑拉岛镍铁项</a:t>
            </a:r>
          </a:p>
          <a:p>
            <a:r>
              <a:rPr lang="zh-CN" altLang="en-US" sz="1200" kern="1200" baseline="0" dirty="0" smtClean="0">
                <a:solidFill>
                  <a:schemeClr val="tx1"/>
                </a:solidFill>
                <a:latin typeface="Calibri" pitchFamily="34" charset="0"/>
                <a:ea typeface="宋体" pitchFamily="2" charset="-122"/>
                <a:cs typeface="+mn-cs"/>
              </a:rPr>
              <a:t>目（</a:t>
            </a:r>
            <a:r>
              <a:rPr lang="en-US" altLang="zh-CN" sz="1200" kern="1200" baseline="0" dirty="0" smtClean="0">
                <a:solidFill>
                  <a:schemeClr val="tx1"/>
                </a:solidFill>
                <a:latin typeface="Calibri" pitchFamily="34" charset="0"/>
                <a:ea typeface="宋体" pitchFamily="2" charset="-122"/>
                <a:cs typeface="+mn-cs"/>
              </a:rPr>
              <a:t>P3FH</a:t>
            </a:r>
            <a:r>
              <a:rPr lang="zh-CN" altLang="en-US" sz="1200" kern="1200" baseline="0" dirty="0" smtClean="0">
                <a:solidFill>
                  <a:schemeClr val="tx1"/>
                </a:solidFill>
                <a:latin typeface="Calibri" pitchFamily="34" charset="0"/>
                <a:ea typeface="宋体" pitchFamily="2" charset="-122"/>
                <a:cs typeface="+mn-cs"/>
              </a:rPr>
              <a:t>）的建设和提高生产效率，其中</a:t>
            </a:r>
            <a:r>
              <a:rPr lang="en-US" altLang="zh-CN" sz="1200" kern="1200" baseline="0" dirty="0" smtClean="0">
                <a:solidFill>
                  <a:schemeClr val="tx1"/>
                </a:solidFill>
                <a:latin typeface="Calibri" pitchFamily="34" charset="0"/>
                <a:ea typeface="宋体" pitchFamily="2" charset="-122"/>
                <a:cs typeface="+mn-cs"/>
              </a:rPr>
              <a:t>P3FH </a:t>
            </a:r>
            <a:r>
              <a:rPr lang="zh-CN" altLang="en-US" sz="1200" kern="1200" baseline="0" dirty="0" smtClean="0">
                <a:solidFill>
                  <a:schemeClr val="tx1"/>
                </a:solidFill>
                <a:latin typeface="Calibri" pitchFamily="34" charset="0"/>
                <a:ea typeface="宋体" pitchFamily="2" charset="-122"/>
                <a:cs typeface="+mn-cs"/>
              </a:rPr>
              <a:t>项目投资占到总量的</a:t>
            </a:r>
            <a:r>
              <a:rPr lang="en-US" altLang="zh-CN" sz="1200" kern="1200" baseline="0" dirty="0" smtClean="0">
                <a:solidFill>
                  <a:schemeClr val="tx1"/>
                </a:solidFill>
                <a:latin typeface="Calibri" pitchFamily="34" charset="0"/>
                <a:ea typeface="宋体" pitchFamily="2" charset="-122"/>
                <a:cs typeface="+mn-cs"/>
              </a:rPr>
              <a:t>56.52%</a:t>
            </a:r>
            <a:r>
              <a:rPr lang="zh-CN" altLang="en-US" sz="1200" kern="1200" baseline="0" dirty="0" smtClean="0">
                <a:solidFill>
                  <a:schemeClr val="tx1"/>
                </a:solidFill>
                <a:latin typeface="Calibri" pitchFamily="34" charset="0"/>
                <a:ea typeface="宋体" pitchFamily="2" charset="-122"/>
                <a:cs typeface="+mn-cs"/>
              </a:rPr>
              <a:t>至</a:t>
            </a:r>
            <a:r>
              <a:rPr lang="en-US" altLang="zh-CN" sz="1200" kern="1200" baseline="0" dirty="0" smtClean="0">
                <a:solidFill>
                  <a:schemeClr val="tx1"/>
                </a:solidFill>
                <a:latin typeface="Calibri" pitchFamily="34" charset="0"/>
                <a:ea typeface="宋体" pitchFamily="2" charset="-122"/>
                <a:cs typeface="+mn-cs"/>
              </a:rPr>
              <a:t>1.17 </a:t>
            </a:r>
            <a:r>
              <a:rPr lang="zh-CN" altLang="en-US" sz="1200" kern="1200" baseline="0" dirty="0" smtClean="0">
                <a:solidFill>
                  <a:schemeClr val="tx1"/>
                </a:solidFill>
                <a:latin typeface="Calibri" pitchFamily="34" charset="0"/>
                <a:ea typeface="宋体" pitchFamily="2" charset="-122"/>
                <a:cs typeface="+mn-cs"/>
              </a:rPr>
              <a:t>万亿印尼</a:t>
            </a:r>
          </a:p>
          <a:p>
            <a:r>
              <a:rPr lang="zh-CN" altLang="en-US" sz="1200" kern="1200" baseline="0" dirty="0" smtClean="0">
                <a:solidFill>
                  <a:schemeClr val="tx1"/>
                </a:solidFill>
                <a:latin typeface="Calibri" pitchFamily="34" charset="0"/>
                <a:ea typeface="宋体" pitchFamily="2" charset="-122"/>
                <a:cs typeface="+mn-cs"/>
              </a:rPr>
              <a:t>盾，项目一期预计将在</a:t>
            </a:r>
            <a:r>
              <a:rPr lang="en-US" altLang="zh-CN" sz="1200" kern="1200" baseline="0" dirty="0" smtClean="0">
                <a:solidFill>
                  <a:schemeClr val="tx1"/>
                </a:solidFill>
                <a:latin typeface="Calibri" pitchFamily="34" charset="0"/>
                <a:ea typeface="宋体" pitchFamily="2" charset="-122"/>
                <a:cs typeface="+mn-cs"/>
              </a:rPr>
              <a:t>2018 </a:t>
            </a:r>
            <a:r>
              <a:rPr lang="zh-CN" altLang="en-US" sz="1200" kern="1200" baseline="0" dirty="0" smtClean="0">
                <a:solidFill>
                  <a:schemeClr val="tx1"/>
                </a:solidFill>
                <a:latin typeface="Calibri" pitchFamily="34" charset="0"/>
                <a:ea typeface="宋体" pitchFamily="2" charset="-122"/>
                <a:cs typeface="+mn-cs"/>
              </a:rPr>
              <a:t>年底完成，年产能</a:t>
            </a:r>
            <a:r>
              <a:rPr lang="en-US" altLang="zh-CN" sz="1200" kern="1200" baseline="0" dirty="0" smtClean="0">
                <a:solidFill>
                  <a:schemeClr val="tx1"/>
                </a:solidFill>
                <a:latin typeface="Calibri" pitchFamily="34" charset="0"/>
                <a:ea typeface="宋体" pitchFamily="2" charset="-122"/>
                <a:cs typeface="+mn-cs"/>
              </a:rPr>
              <a:t>1.35 </a:t>
            </a:r>
            <a:r>
              <a:rPr lang="zh-CN" altLang="en-US" sz="1200" kern="1200" baseline="0" dirty="0" smtClean="0">
                <a:solidFill>
                  <a:schemeClr val="tx1"/>
                </a:solidFill>
                <a:latin typeface="Calibri" pitchFamily="34" charset="0"/>
                <a:ea typeface="宋体" pitchFamily="2" charset="-122"/>
                <a:cs typeface="+mn-cs"/>
              </a:rPr>
              <a:t>万镍吨</a:t>
            </a:r>
            <a:r>
              <a:rPr lang="en-US" altLang="zh-CN" sz="1200" kern="1200" baseline="0" dirty="0" smtClean="0">
                <a:solidFill>
                  <a:schemeClr val="tx1"/>
                </a:solidFill>
                <a:latin typeface="Calibri" pitchFamily="34" charset="0"/>
                <a:ea typeface="宋体" pitchFamily="2" charset="-122"/>
                <a:cs typeface="+mn-cs"/>
              </a:rPr>
              <a:t>,</a:t>
            </a:r>
            <a:r>
              <a:rPr lang="zh-CN" altLang="en-US" sz="1200" kern="1200" baseline="0" dirty="0" smtClean="0">
                <a:solidFill>
                  <a:schemeClr val="tx1"/>
                </a:solidFill>
                <a:latin typeface="Calibri" pitchFamily="34" charset="0"/>
                <a:ea typeface="宋体" pitchFamily="2" charset="-122"/>
                <a:cs typeface="+mn-cs"/>
              </a:rPr>
              <a:t>届时公司镍铁年产能将从</a:t>
            </a:r>
            <a:r>
              <a:rPr lang="en-US" altLang="zh-CN" sz="1200" kern="1200" baseline="0" dirty="0" smtClean="0">
                <a:solidFill>
                  <a:schemeClr val="tx1"/>
                </a:solidFill>
                <a:latin typeface="Calibri" pitchFamily="34" charset="0"/>
                <a:ea typeface="宋体" pitchFamily="2" charset="-122"/>
                <a:cs typeface="+mn-cs"/>
              </a:rPr>
              <a:t>2.7-3.0 </a:t>
            </a:r>
            <a:r>
              <a:rPr lang="zh-CN" altLang="en-US" sz="1200" kern="1200" baseline="0" dirty="0" smtClean="0">
                <a:solidFill>
                  <a:schemeClr val="tx1"/>
                </a:solidFill>
                <a:latin typeface="Calibri" pitchFamily="34" charset="0"/>
                <a:ea typeface="宋体" pitchFamily="2" charset="-122"/>
                <a:cs typeface="+mn-cs"/>
              </a:rPr>
              <a:t>万</a:t>
            </a:r>
          </a:p>
          <a:p>
            <a:r>
              <a:rPr lang="zh-CN" altLang="en-US" sz="1200" kern="1200" baseline="0" dirty="0" smtClean="0">
                <a:solidFill>
                  <a:schemeClr val="tx1"/>
                </a:solidFill>
                <a:latin typeface="Calibri" pitchFamily="34" charset="0"/>
                <a:ea typeface="宋体" pitchFamily="2" charset="-122"/>
                <a:cs typeface="+mn-cs"/>
              </a:rPr>
              <a:t>镍吨增至</a:t>
            </a:r>
            <a:r>
              <a:rPr lang="en-US" altLang="zh-CN" sz="1200" kern="1200" baseline="0" dirty="0" smtClean="0">
                <a:solidFill>
                  <a:schemeClr val="tx1"/>
                </a:solidFill>
                <a:latin typeface="Calibri" pitchFamily="34" charset="0"/>
                <a:ea typeface="宋体" pitchFamily="2" charset="-122"/>
                <a:cs typeface="+mn-cs"/>
              </a:rPr>
              <a:t>4.05-4.35 </a:t>
            </a:r>
            <a:r>
              <a:rPr lang="zh-CN" altLang="en-US" sz="1200" kern="1200" baseline="0" dirty="0" smtClean="0">
                <a:solidFill>
                  <a:schemeClr val="tx1"/>
                </a:solidFill>
                <a:latin typeface="Calibri" pitchFamily="34" charset="0"/>
                <a:ea typeface="宋体" pitchFamily="2" charset="-122"/>
                <a:cs typeface="+mn-cs"/>
              </a:rPr>
              <a:t>万镍吨。</a:t>
            </a:r>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a:solidFill>
              <a:srgbClr val="000000"/>
            </a:solidFill>
          </a:ln>
        </p:spPr>
      </p:sp>
      <p:sp>
        <p:nvSpPr>
          <p:cNvPr id="37891" name="备注占位符 2"/>
          <p:cNvSpPr>
            <a:spLocks noGrp="1"/>
          </p:cNvSpPr>
          <p:nvPr>
            <p:ph type="body" idx="1"/>
          </p:nvPr>
        </p:nvSpPr>
        <p:spPr>
          <a:noFill/>
        </p:spPr>
        <p:txBody>
          <a:bodyPr anchor="t"/>
          <a:lstStyle/>
          <a:p>
            <a:r>
              <a:rPr lang="zh-CN" altLang="en-US" b="1" dirty="0" smtClean="0"/>
              <a:t>So t</a:t>
            </a:r>
            <a:r>
              <a:rPr lang="en-US" altLang="zh-CN" b="1" dirty="0" smtClean="0"/>
              <a:t>here are 5 parts of the presentation.</a:t>
            </a:r>
            <a:r>
              <a:rPr lang="en-US" altLang="zh-CN" b="1" baseline="0" dirty="0" smtClean="0"/>
              <a:t> I will put the emphasis in China, Indonesia and  the Philippine, then briefly analysis the situation in Myanmar and Vietnam</a:t>
            </a:r>
            <a:endParaRPr lang="zh-CN" altLang="en-US" b="1" dirty="0" smtClean="0"/>
          </a:p>
        </p:txBody>
      </p:sp>
      <p:sp>
        <p:nvSpPr>
          <p:cNvPr id="37892" name="灯片编号占位符 3"/>
          <p:cNvSpPr txBox="1">
            <a:spLocks noGrp="1" noChangeArrowheads="1"/>
          </p:cNvSpPr>
          <p:nvPr/>
        </p:nvSpPr>
        <p:spPr bwMode="auto">
          <a:xfrm>
            <a:off x="3849688" y="9428163"/>
            <a:ext cx="2946400" cy="496887"/>
          </a:xfrm>
          <a:prstGeom prst="rect">
            <a:avLst/>
          </a:prstGeom>
          <a:noFill/>
          <a:ln w="9525">
            <a:noFill/>
            <a:miter lim="800000"/>
          </a:ln>
        </p:spPr>
        <p:txBody>
          <a:bodyPr anchor="b"/>
          <a:lstStyle/>
          <a:p>
            <a:pPr algn="r">
              <a:spcAft>
                <a:spcPct val="0"/>
              </a:spcAft>
              <a:buClrTx/>
            </a:pPr>
            <a:fld id="{F3F00F05-E1AC-4996-B0FB-0ADDD647710D}" type="slidenum">
              <a:rPr lang="zh-CN" altLang="en-US" sz="1200" b="0">
                <a:latin typeface="Calibri" pitchFamily="34" charset="0"/>
              </a:rPr>
              <a:pPr algn="r">
                <a:spcAft>
                  <a:spcPct val="0"/>
                </a:spcAft>
                <a:buClrTx/>
              </a:pPr>
              <a:t>2</a:t>
            </a:fld>
            <a:endParaRPr lang="zh-CN" altLang="en-US" sz="1200" b="0">
              <a:latin typeface="Calibri"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baseline="0" dirty="0" smtClean="0">
                <a:solidFill>
                  <a:schemeClr val="tx1"/>
                </a:solidFill>
                <a:latin typeface="Arial" pitchFamily="34" charset="0"/>
                <a:ea typeface="宋体" pitchFamily="2" charset="-122"/>
                <a:cs typeface="Arial" pitchFamily="34" charset="0"/>
              </a:rPr>
              <a:t>Nickel output of the Philippines dropped by 27% to 342Kt in </a:t>
            </a:r>
            <a:r>
              <a:rPr lang="en-US" altLang="zh-CN" sz="1200" b="1" kern="1200" dirty="0" smtClean="0">
                <a:solidFill>
                  <a:schemeClr val="tx1"/>
                </a:solidFill>
                <a:latin typeface="Arial" pitchFamily="34" charset="0"/>
                <a:ea typeface="宋体" pitchFamily="2" charset="-122"/>
                <a:cs typeface="Arial" pitchFamily="34" charset="0"/>
              </a:rPr>
              <a:t>2016 due to the lower nickel</a:t>
            </a:r>
            <a:r>
              <a:rPr lang="en-US" altLang="zh-CN" sz="1200" b="1" kern="1200" baseline="0" dirty="0" smtClean="0">
                <a:solidFill>
                  <a:schemeClr val="tx1"/>
                </a:solidFill>
                <a:latin typeface="Arial" pitchFamily="34" charset="0"/>
                <a:ea typeface="宋体" pitchFamily="2" charset="-122"/>
                <a:cs typeface="Arial" pitchFamily="34" charset="0"/>
              </a:rPr>
              <a:t> price and mining  regulation</a:t>
            </a:r>
            <a:r>
              <a:rPr lang="en-US" altLang="zh-CN" sz="1200" b="1" kern="1200" dirty="0" smtClean="0">
                <a:solidFill>
                  <a:schemeClr val="tx1"/>
                </a:solidFill>
                <a:latin typeface="Arial" pitchFamily="34" charset="0"/>
                <a:ea typeface="宋体" pitchFamily="2" charset="-122"/>
                <a:cs typeface="Arial" pitchFamily="34" charset="0"/>
              </a:rPr>
              <a:t>.</a:t>
            </a:r>
            <a:r>
              <a:rPr lang="en-US" altLang="zh-CN" sz="1200" b="1" kern="1200" baseline="0" dirty="0" smtClean="0">
                <a:solidFill>
                  <a:schemeClr val="tx1"/>
                </a:solidFill>
                <a:latin typeface="Arial" pitchFamily="34" charset="0"/>
                <a:ea typeface="宋体" pitchFamily="2" charset="-122"/>
                <a:cs typeface="Arial" pitchFamily="34" charset="0"/>
              </a:rPr>
              <a:t> And it will continue to reduce in 2017.</a:t>
            </a:r>
            <a:endParaRPr lang="en-US" altLang="zh-CN" sz="1200" b="1" kern="1200" dirty="0" smtClean="0">
              <a:solidFill>
                <a:schemeClr val="tx1"/>
              </a:solidFill>
              <a:latin typeface="Arial" pitchFamily="34" charset="0"/>
              <a:ea typeface="宋体" pitchFamily="2" charset="-122"/>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1" kern="1200" dirty="0" smtClean="0">
              <a:solidFill>
                <a:schemeClr val="tx1"/>
              </a:solidFill>
              <a:latin typeface="Calibri" pitchFamily="34"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latin typeface="Calibri" pitchFamily="34" charset="0"/>
                <a:ea typeface="宋体" pitchFamily="2" charset="-122"/>
                <a:cs typeface="+mn-cs"/>
              </a:rPr>
              <a:t>2016</a:t>
            </a:r>
            <a:r>
              <a:rPr lang="zh-CN" altLang="en-US" sz="1200" b="1" kern="1200" dirty="0" smtClean="0">
                <a:solidFill>
                  <a:schemeClr val="tx1"/>
                </a:solidFill>
                <a:latin typeface="Calibri" pitchFamily="34" charset="0"/>
                <a:ea typeface="宋体" pitchFamily="2" charset="-122"/>
                <a:cs typeface="+mn-cs"/>
              </a:rPr>
              <a:t>年我国从危地马拉和新喀进口镍矿量为</a:t>
            </a:r>
            <a:r>
              <a:rPr lang="en-US" altLang="zh-CN" sz="1200" b="1" kern="1200" dirty="0" smtClean="0">
                <a:solidFill>
                  <a:schemeClr val="tx1"/>
                </a:solidFill>
                <a:latin typeface="Calibri" pitchFamily="34" charset="0"/>
                <a:ea typeface="宋体" pitchFamily="2" charset="-122"/>
                <a:cs typeface="+mn-cs"/>
              </a:rPr>
              <a:t>61</a:t>
            </a:r>
            <a:r>
              <a:rPr lang="zh-CN" altLang="en-US" sz="1200" b="1" kern="1200" dirty="0" smtClean="0">
                <a:solidFill>
                  <a:schemeClr val="tx1"/>
                </a:solidFill>
                <a:latin typeface="Calibri" pitchFamily="34" charset="0"/>
                <a:ea typeface="宋体" pitchFamily="2" charset="-122"/>
                <a:cs typeface="+mn-cs"/>
              </a:rPr>
              <a:t>万吨；另外由于部分镍铁厂使用镍精矿</a:t>
            </a:r>
            <a:r>
              <a:rPr lang="en-US" altLang="zh-CN" sz="1200" b="1" kern="1200" dirty="0" smtClean="0">
                <a:solidFill>
                  <a:schemeClr val="tx1"/>
                </a:solidFill>
                <a:latin typeface="Calibri" pitchFamily="34" charset="0"/>
                <a:ea typeface="宋体" pitchFamily="2" charset="-122"/>
                <a:cs typeface="+mn-cs"/>
              </a:rPr>
              <a:t>/</a:t>
            </a:r>
            <a:r>
              <a:rPr lang="zh-CN" altLang="en-US" sz="1200" b="1" kern="1200" dirty="0" smtClean="0">
                <a:solidFill>
                  <a:schemeClr val="tx1"/>
                </a:solidFill>
                <a:latin typeface="Calibri" pitchFamily="34" charset="0"/>
                <a:ea typeface="宋体" pitchFamily="2" charset="-122"/>
                <a:cs typeface="+mn-cs"/>
              </a:rPr>
              <a:t>电镍 提高镍铁品位，</a:t>
            </a:r>
            <a:r>
              <a:rPr lang="en-US" altLang="zh-CN" sz="1200" b="1" kern="1200" dirty="0" smtClean="0">
                <a:solidFill>
                  <a:schemeClr val="tx1"/>
                </a:solidFill>
                <a:latin typeface="Calibri" pitchFamily="34" charset="0"/>
                <a:ea typeface="宋体" pitchFamily="2" charset="-122"/>
                <a:cs typeface="+mn-cs"/>
              </a:rPr>
              <a:t>2016</a:t>
            </a:r>
            <a:r>
              <a:rPr lang="zh-CN" altLang="en-US" sz="1200" b="1" kern="1200" dirty="0" smtClean="0">
                <a:solidFill>
                  <a:schemeClr val="tx1"/>
                </a:solidFill>
                <a:latin typeface="Calibri" pitchFamily="34" charset="0"/>
                <a:ea typeface="宋体" pitchFamily="2" charset="-122"/>
                <a:cs typeface="+mn-cs"/>
              </a:rPr>
              <a:t>年我国镍铁企业镍精矿进口量为</a:t>
            </a:r>
            <a:r>
              <a:rPr lang="en-US" altLang="zh-CN" sz="1200" b="1" kern="1200" dirty="0" smtClean="0">
                <a:solidFill>
                  <a:schemeClr val="tx1"/>
                </a:solidFill>
                <a:latin typeface="Calibri" pitchFamily="34" charset="0"/>
                <a:ea typeface="宋体" pitchFamily="2" charset="-122"/>
                <a:cs typeface="+mn-cs"/>
              </a:rPr>
              <a:t>17.2</a:t>
            </a:r>
            <a:r>
              <a:rPr lang="zh-CN" altLang="en-US" sz="1200" b="1" kern="1200" dirty="0" smtClean="0">
                <a:solidFill>
                  <a:schemeClr val="tx1"/>
                </a:solidFill>
                <a:latin typeface="Calibri" pitchFamily="34" charset="0"/>
                <a:ea typeface="宋体" pitchFamily="2" charset="-122"/>
                <a:cs typeface="+mn-cs"/>
              </a:rPr>
              <a:t>万吨，比</a:t>
            </a:r>
            <a:r>
              <a:rPr lang="en-US" altLang="zh-CN" sz="1200" b="1" kern="1200" dirty="0" smtClean="0">
                <a:solidFill>
                  <a:schemeClr val="tx1"/>
                </a:solidFill>
                <a:latin typeface="Calibri" pitchFamily="34" charset="0"/>
                <a:ea typeface="宋体" pitchFamily="2" charset="-122"/>
                <a:cs typeface="+mn-cs"/>
              </a:rPr>
              <a:t>2015</a:t>
            </a:r>
            <a:r>
              <a:rPr lang="zh-CN" altLang="en-US" sz="1200" b="1" kern="1200" dirty="0" smtClean="0">
                <a:solidFill>
                  <a:schemeClr val="tx1"/>
                </a:solidFill>
                <a:latin typeface="Calibri" pitchFamily="34" charset="0"/>
                <a:ea typeface="宋体" pitchFamily="2" charset="-122"/>
                <a:cs typeface="+mn-cs"/>
              </a:rPr>
              <a:t>年增加</a:t>
            </a:r>
            <a:r>
              <a:rPr lang="en-US" altLang="zh-CN" sz="1200" b="1" kern="1200" dirty="0" smtClean="0">
                <a:solidFill>
                  <a:schemeClr val="tx1"/>
                </a:solidFill>
                <a:latin typeface="Calibri" pitchFamily="34" charset="0"/>
                <a:ea typeface="宋体" pitchFamily="2" charset="-122"/>
                <a:cs typeface="+mn-cs"/>
              </a:rPr>
              <a:t>207%</a:t>
            </a:r>
            <a:r>
              <a:rPr lang="zh-CN" altLang="en-US" sz="1200" b="1" kern="1200" dirty="0" smtClean="0">
                <a:solidFill>
                  <a:schemeClr val="tx1"/>
                </a:solidFill>
                <a:latin typeface="Calibri" pitchFamily="34" charset="0"/>
                <a:ea typeface="宋体" pitchFamily="2" charset="-122"/>
                <a:cs typeface="+mn-cs"/>
              </a:rPr>
              <a:t>。</a:t>
            </a:r>
            <a:endParaRPr lang="en-US" altLang="zh-CN" sz="1200" b="1" kern="1200" dirty="0" smtClean="0">
              <a:solidFill>
                <a:schemeClr val="tx1"/>
              </a:solidFill>
              <a:latin typeface="Calibri" pitchFamily="34" charset="0"/>
              <a:ea typeface="宋体" pitchFamily="2" charset="-122"/>
              <a:cs typeface="+mn-cs"/>
            </a:endParaRPr>
          </a:p>
        </p:txBody>
      </p:sp>
      <p:sp>
        <p:nvSpPr>
          <p:cNvPr id="41988" name="灯片编号占位符 3"/>
          <p:cNvSpPr>
            <a:spLocks noGrp="1"/>
          </p:cNvSpPr>
          <p:nvPr>
            <p:ph type="sldNum" sz="quarter" idx="5"/>
          </p:nvPr>
        </p:nvSpPr>
        <p:spPr>
          <a:noFill/>
        </p:spPr>
        <p:txBody>
          <a:bodyPr/>
          <a:lstStyle/>
          <a:p>
            <a:fld id="{7B7FA5EE-58D1-483E-9551-30D133843FFD}" type="slidenum">
              <a:rPr lang="zh-CN" altLang="en-US" smtClean="0"/>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Char char="l"/>
              <a:tabLst/>
              <a:defRPr/>
            </a:pPr>
            <a:r>
              <a:rPr lang="en-US" altLang="zh-CN" sz="1200" b="1" kern="1200" baseline="0" dirty="0" smtClean="0">
                <a:solidFill>
                  <a:schemeClr val="tx1"/>
                </a:solidFill>
                <a:latin typeface="Arial" pitchFamily="34" charset="0"/>
                <a:ea typeface="宋体" pitchFamily="2" charset="-122"/>
                <a:cs typeface="Arial" pitchFamily="34" charset="0"/>
              </a:rPr>
              <a:t>The ore export in 2016 is 33.8 M </a:t>
            </a:r>
            <a:r>
              <a:rPr lang="en-US" altLang="zh-CN" sz="1200" b="1" kern="1200" baseline="0" dirty="0" err="1" smtClean="0">
                <a:solidFill>
                  <a:schemeClr val="tx1"/>
                </a:solidFill>
                <a:latin typeface="Arial" pitchFamily="34" charset="0"/>
                <a:ea typeface="宋体" pitchFamily="2" charset="-122"/>
                <a:cs typeface="Arial" pitchFamily="34" charset="0"/>
              </a:rPr>
              <a:t>tonne</a:t>
            </a:r>
            <a:r>
              <a:rPr lang="en-US" altLang="zh-CN" sz="1200" b="1" kern="1200" baseline="0" dirty="0" smtClean="0">
                <a:solidFill>
                  <a:schemeClr val="tx1"/>
                </a:solidFill>
                <a:latin typeface="Arial" pitchFamily="34" charset="0"/>
                <a:ea typeface="宋体" pitchFamily="2" charset="-122"/>
                <a:cs typeface="Arial" pitchFamily="34" charset="0"/>
              </a:rPr>
              <a:t>, increasing by 13.1%, esp.  Both to China and China HK, increase y-o-y  which is conflict from what we get from Chinese customs.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baseline="0" dirty="0" smtClean="0">
                <a:solidFill>
                  <a:schemeClr val="tx1"/>
                </a:solidFill>
                <a:latin typeface="Arial" pitchFamily="34" charset="0"/>
                <a:ea typeface="宋体" pitchFamily="2" charset="-122"/>
                <a:cs typeface="Arial" pitchFamily="34" charset="0"/>
              </a:rPr>
              <a:t>But the data from MGB shows that total ore export is 24.7M </a:t>
            </a:r>
            <a:r>
              <a:rPr lang="en-US" altLang="zh-CN" sz="1200" b="1" kern="1200" baseline="0" dirty="0" err="1" smtClean="0">
                <a:solidFill>
                  <a:schemeClr val="tx1"/>
                </a:solidFill>
                <a:latin typeface="Arial" pitchFamily="34" charset="0"/>
                <a:ea typeface="宋体" pitchFamily="2" charset="-122"/>
                <a:cs typeface="Arial" pitchFamily="34" charset="0"/>
              </a:rPr>
              <a:t>tonne</a:t>
            </a:r>
            <a:r>
              <a:rPr lang="en-US" altLang="zh-CN" sz="1200" b="1" kern="1200" baseline="0" dirty="0" smtClean="0">
                <a:solidFill>
                  <a:schemeClr val="tx1"/>
                </a:solidFill>
                <a:latin typeface="Arial" pitchFamily="34" charset="0"/>
                <a:ea typeface="宋体" pitchFamily="2" charset="-122"/>
                <a:cs typeface="Arial" pitchFamily="34" charset="0"/>
              </a:rPr>
              <a:t> (gross weight), decreasing by 23%, and nickel content in ore 296Kt, decreasing by 29%.</a:t>
            </a:r>
          </a:p>
          <a:p>
            <a:endParaRPr lang="zh-CN" altLang="zh-CN" b="1" dirty="0" smtClean="0"/>
          </a:p>
        </p:txBody>
      </p:sp>
      <p:sp>
        <p:nvSpPr>
          <p:cNvPr id="47108" name="灯片编号占位符 3"/>
          <p:cNvSpPr>
            <a:spLocks noGrp="1"/>
          </p:cNvSpPr>
          <p:nvPr>
            <p:ph type="sldNum" sz="quarter" idx="5"/>
          </p:nvPr>
        </p:nvSpPr>
        <p:spPr>
          <a:noFill/>
        </p:spPr>
        <p:txBody>
          <a:bodyPr/>
          <a:lstStyle/>
          <a:p>
            <a:fld id="{6D7FB8B0-7ED0-4918-84AD-044E0F421BBC}" type="slidenum">
              <a:rPr lang="zh-CN" altLang="en-US" smtClean="0"/>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latin typeface="Arial Rounded MT Bold" pitchFamily="34" charset="0"/>
              </a:rPr>
              <a:t>Now</a:t>
            </a:r>
            <a:r>
              <a:rPr lang="en-US" altLang="zh-CN" b="1" baseline="0" dirty="0" smtClean="0">
                <a:latin typeface="Arial Rounded MT Bold" pitchFamily="34" charset="0"/>
              </a:rPr>
              <a:t> Philippine is the key influence factor to the global nickel market, but the mining policy  is too </a:t>
            </a:r>
            <a:r>
              <a:rPr lang="en-US" altLang="zh-CN" sz="1200" b="1" kern="1200" dirty="0" smtClean="0">
                <a:solidFill>
                  <a:schemeClr val="tx1"/>
                </a:solidFill>
                <a:latin typeface="Calibri" pitchFamily="34" charset="0"/>
                <a:ea typeface="宋体" pitchFamily="2" charset="-122"/>
                <a:cs typeface="+mn-cs"/>
              </a:rPr>
              <a:t>unpredictable and bewildering</a:t>
            </a:r>
            <a:r>
              <a:rPr lang="en-US" altLang="zh-CN" b="1" baseline="0" dirty="0" smtClean="0">
                <a:latin typeface="Arial Rounded MT Bold" pitchFamily="34" charset="0"/>
              </a:rPr>
              <a:t> to judge what will happen in this country. To reorganize the mining industry is necessary to reduce the pollution, but the </a:t>
            </a:r>
            <a:r>
              <a:rPr lang="en-US" altLang="zh-CN" b="1" baseline="0" dirty="0" err="1" smtClean="0">
                <a:latin typeface="Arial Rounded MT Bold" pitchFamily="34" charset="0"/>
              </a:rPr>
              <a:t>voise</a:t>
            </a:r>
            <a:r>
              <a:rPr lang="en-US" altLang="zh-CN" b="1" baseline="0" dirty="0" smtClean="0">
                <a:latin typeface="Arial Rounded MT Bold" pitchFamily="34" charset="0"/>
              </a:rPr>
              <a:t> from DENR is too noisy. Here we just list the main news released from the Philippine, what a mess!</a:t>
            </a:r>
            <a:endParaRPr lang="zh-CN" altLang="en-US" b="1" dirty="0">
              <a:latin typeface="Arial Rounded MT Bold" pitchFamily="34" charset="0"/>
            </a:endParaRPr>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a:lstStyle/>
          <a:p>
            <a:pPr algn="l">
              <a:buFont typeface="Wingdings" pitchFamily="2" charset="2"/>
              <a:buChar char="Ø"/>
            </a:pPr>
            <a:r>
              <a:rPr lang="en-US" altLang="zh-CN" sz="1200" b="1" dirty="0" smtClean="0">
                <a:latin typeface="Arial" pitchFamily="34" charset="0"/>
                <a:cs typeface="Arial" pitchFamily="34" charset="0"/>
              </a:rPr>
              <a:t>Primary nickel output of China in 2016 was 606kt, down by 2.4% compared with 2015.Of which, NPI output was 375kt, accounting for 62% of the total.</a:t>
            </a:r>
          </a:p>
          <a:p>
            <a:pPr algn="l">
              <a:buFont typeface="Wingdings" pitchFamily="2" charset="2"/>
              <a:buChar char="Ø"/>
            </a:pPr>
            <a:r>
              <a:rPr lang="en-US" altLang="zh-CN" sz="1200" b="1" dirty="0" smtClean="0">
                <a:latin typeface="Arial" pitchFamily="34" charset="0"/>
                <a:cs typeface="Arial" pitchFamily="34" charset="0"/>
              </a:rPr>
              <a:t>That in 2017 is  forecasted to be 560Kt. Output of nickel cathode and utility nickel will be 183kt, NPI output will be 340kt and nickel salt will increase  to 36kt.</a:t>
            </a:r>
            <a:endParaRPr lang="zh-CN" altLang="en-US" sz="1200" b="1" dirty="0" smtClean="0">
              <a:latin typeface="Arial" pitchFamily="34" charset="0"/>
              <a:cs typeface="Arial" pitchFamily="34" charset="0"/>
            </a:endParaRPr>
          </a:p>
          <a:p>
            <a:endParaRPr lang="zh-CN" altLang="zh-CN" b="1" dirty="0" smtClean="0">
              <a:solidFill>
                <a:srgbClr val="FF0000"/>
              </a:solidFill>
            </a:endParaRPr>
          </a:p>
        </p:txBody>
      </p:sp>
      <p:sp>
        <p:nvSpPr>
          <p:cNvPr id="59396" name="灯片编号占位符 3"/>
          <p:cNvSpPr>
            <a:spLocks noGrp="1"/>
          </p:cNvSpPr>
          <p:nvPr>
            <p:ph type="sldNum" sz="quarter" idx="5"/>
          </p:nvPr>
        </p:nvSpPr>
        <p:spPr>
          <a:noFill/>
        </p:spPr>
        <p:txBody>
          <a:bodyPr/>
          <a:lstStyle/>
          <a:p>
            <a:fld id="{DECF115C-238D-47A1-984E-5FDEBD84B84E}" type="slidenum">
              <a:rPr lang="zh-CN" altLang="en-US" smtClean="0"/>
              <a:pPr/>
              <a:t>3</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Char char="l"/>
              <a:tabLst/>
              <a:defRPr/>
            </a:pPr>
            <a:r>
              <a:rPr lang="en-US" altLang="zh-CN" sz="1200" kern="1200" dirty="0" smtClean="0">
                <a:solidFill>
                  <a:schemeClr val="tx1"/>
                </a:solidFill>
                <a:latin typeface="Arial Unicode MS" pitchFamily="34" charset="-122"/>
                <a:ea typeface="Arial Unicode MS" pitchFamily="34" charset="-122"/>
                <a:cs typeface="Arial Unicode MS" pitchFamily="34" charset="-122"/>
              </a:rPr>
              <a:t>Jiangsu is the leading producing region of NPI, accounting 23% of the total production, following by Shandong,  Fujian, Inner Mongolia and Liaoning;</a:t>
            </a:r>
          </a:p>
          <a:p>
            <a:pPr marL="0" marR="0" indent="0" algn="just" defTabSz="914400" rtl="0" eaLnBrk="1" fontAlgn="auto" latinLnBrk="0" hangingPunct="1">
              <a:lnSpc>
                <a:spcPct val="100000"/>
              </a:lnSpc>
              <a:spcBef>
                <a:spcPts val="0"/>
              </a:spcBef>
              <a:spcAft>
                <a:spcPts val="0"/>
              </a:spcAft>
              <a:buClr>
                <a:srgbClr val="88B6E8"/>
              </a:buClr>
              <a:buSzTx/>
              <a:buFont typeface="Wingdings" pitchFamily="2" charset="2"/>
              <a:buChar char="l"/>
              <a:tabLst/>
              <a:defRPr/>
            </a:pPr>
            <a:r>
              <a:rPr lang="en-US" altLang="zh-CN" sz="1200" b="1" kern="1200" dirty="0" smtClean="0">
                <a:solidFill>
                  <a:schemeClr val="tx1"/>
                </a:solidFill>
                <a:latin typeface="Arial Unicode MS" pitchFamily="34" charset="-122"/>
                <a:ea typeface="Arial Unicode MS" pitchFamily="34" charset="-122"/>
                <a:cs typeface="Arial Unicode MS" pitchFamily="34" charset="-122"/>
              </a:rPr>
              <a:t>The integrated NPI output with </a:t>
            </a:r>
            <a:r>
              <a:rPr lang="en-US" altLang="zh-CN" sz="1200" b="1" kern="1200" dirty="0" smtClean="0">
                <a:solidFill>
                  <a:schemeClr val="tx1"/>
                </a:solidFill>
                <a:latin typeface="Calibri" pitchFamily="34" charset="0"/>
                <a:ea typeface="宋体" pitchFamily="2" charset="-122"/>
                <a:cs typeface="+mn-cs"/>
              </a:rPr>
              <a:t>STS is around 175Kt, accounting for 47%,the NPI in spot market is around 200Kt, which mainly come</a:t>
            </a:r>
            <a:r>
              <a:rPr lang="en-US" altLang="zh-CN" sz="1200" b="1" kern="1200" baseline="0" dirty="0" smtClean="0">
                <a:solidFill>
                  <a:schemeClr val="tx1"/>
                </a:solidFill>
                <a:latin typeface="Calibri" pitchFamily="34" charset="0"/>
                <a:ea typeface="宋体" pitchFamily="2" charset="-122"/>
                <a:cs typeface="+mn-cs"/>
              </a:rPr>
              <a:t> from Shandong\Inner Mongolia and Liaoning.</a:t>
            </a:r>
            <a:endParaRPr lang="zh-CN" altLang="en-US" sz="1200" b="1" kern="1200" dirty="0" smtClean="0">
              <a:solidFill>
                <a:schemeClr val="tx1"/>
              </a:solidFill>
              <a:latin typeface="Calibri" pitchFamily="34"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buFont typeface="Arial" pitchFamily="34" charset="0"/>
              <a:buChar char="•"/>
            </a:pPr>
            <a:r>
              <a:rPr lang="en-US" altLang="zh-CN" sz="1200" dirty="0" smtClean="0"/>
              <a:t>NPI output of top 10 producers is 134Kt in 2016, accounting for 60% of the total; </a:t>
            </a:r>
          </a:p>
          <a:p>
            <a:pPr algn="l">
              <a:buFont typeface="Arial" pitchFamily="34" charset="0"/>
              <a:buChar char="•"/>
            </a:pPr>
            <a:r>
              <a:rPr lang="en-US" altLang="zh-CN" sz="1200" dirty="0" smtClean="0"/>
              <a:t> Most of the leading producers will keep their capacity, but move the capacity to Indonesia, so the total output will not reduce sharply in the future, but the concentration will lift to 68% in 2020. </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buFont typeface="Arial" pitchFamily="34" charset="0"/>
              <a:buChar char="•"/>
            </a:pPr>
            <a:r>
              <a:rPr lang="en-US" altLang="zh-CN" sz="1200" b="1" kern="1200" dirty="0" smtClean="0">
                <a:solidFill>
                  <a:schemeClr val="tx1"/>
                </a:solidFill>
                <a:latin typeface="Calibri" pitchFamily="34" charset="0"/>
                <a:ea typeface="华文楷体" pitchFamily="2" charset="-122"/>
                <a:cs typeface="Arial" pitchFamily="34" charset="0"/>
              </a:rPr>
              <a:t>Nickel </a:t>
            </a:r>
            <a:r>
              <a:rPr lang="en-US" altLang="zh-CN" sz="1200" b="1" kern="1200" dirty="0" err="1" smtClean="0">
                <a:solidFill>
                  <a:schemeClr val="tx1"/>
                </a:solidFill>
                <a:latin typeface="Calibri" pitchFamily="34" charset="0"/>
                <a:ea typeface="华文楷体" pitchFamily="2" charset="-122"/>
                <a:cs typeface="Arial" pitchFamily="34" charset="0"/>
              </a:rPr>
              <a:t>sulphate</a:t>
            </a:r>
            <a:r>
              <a:rPr lang="en-US" altLang="zh-CN" sz="1200" b="1" kern="1200" dirty="0" smtClean="0">
                <a:solidFill>
                  <a:schemeClr val="tx1"/>
                </a:solidFill>
                <a:latin typeface="Calibri" pitchFamily="34" charset="0"/>
                <a:ea typeface="华文楷体" pitchFamily="2" charset="-122"/>
                <a:cs typeface="Arial" pitchFamily="34" charset="0"/>
              </a:rPr>
              <a:t> output  in 2016 is 151Kt(gross weight), increasing by </a:t>
            </a:r>
            <a:r>
              <a:rPr lang="en-US" altLang="zh-CN" sz="1200" kern="1200" dirty="0" smtClean="0">
                <a:solidFill>
                  <a:schemeClr val="tx1"/>
                </a:solidFill>
                <a:latin typeface="Calibri" pitchFamily="34" charset="0"/>
                <a:ea typeface="华文楷体" pitchFamily="2" charset="-122"/>
                <a:cs typeface="Arial" pitchFamily="34" charset="0"/>
              </a:rPr>
              <a:t>23.8</a:t>
            </a:r>
            <a:r>
              <a:rPr lang="en-US" altLang="zh-CN" sz="1200" b="1" kern="1200" dirty="0" smtClean="0">
                <a:solidFill>
                  <a:schemeClr val="tx1"/>
                </a:solidFill>
                <a:latin typeface="Calibri" pitchFamily="34" charset="0"/>
                <a:ea typeface="华文楷体" pitchFamily="2" charset="-122"/>
                <a:cs typeface="Arial" pitchFamily="34" charset="0"/>
              </a:rPr>
              <a:t>%, 80%  of them use primary materials, 20% use recycled materials;</a:t>
            </a:r>
          </a:p>
          <a:p>
            <a:pPr algn="l">
              <a:buFont typeface="Arial" pitchFamily="34" charset="0"/>
              <a:buChar char="•"/>
            </a:pPr>
            <a:r>
              <a:rPr lang="en-US" altLang="zh-CN" sz="1200" b="1" kern="1200" dirty="0" smtClean="0">
                <a:solidFill>
                  <a:schemeClr val="tx1"/>
                </a:solidFill>
                <a:latin typeface="Calibri" pitchFamily="34" charset="0"/>
                <a:ea typeface="华文楷体" pitchFamily="2" charset="-122"/>
                <a:cs typeface="Arial" pitchFamily="34" charset="0"/>
                <a:sym typeface="+mn-ea"/>
              </a:rPr>
              <a:t> In 2017, the output of nickel </a:t>
            </a:r>
            <a:r>
              <a:rPr lang="en-US" altLang="zh-CN" sz="1200" b="1" kern="1200" dirty="0" err="1" smtClean="0">
                <a:solidFill>
                  <a:schemeClr val="tx1"/>
                </a:solidFill>
                <a:latin typeface="Calibri" pitchFamily="34" charset="0"/>
                <a:ea typeface="华文楷体" pitchFamily="2" charset="-122"/>
                <a:cs typeface="Arial" pitchFamily="34" charset="0"/>
                <a:sym typeface="+mn-ea"/>
              </a:rPr>
              <a:t>sulphate</a:t>
            </a:r>
            <a:r>
              <a:rPr lang="en-US" altLang="zh-CN" sz="1200" b="1" kern="1200" dirty="0" smtClean="0">
                <a:solidFill>
                  <a:schemeClr val="tx1"/>
                </a:solidFill>
                <a:latin typeface="Calibri" pitchFamily="34" charset="0"/>
                <a:ea typeface="华文楷体" pitchFamily="2" charset="-122"/>
                <a:cs typeface="Arial" pitchFamily="34" charset="0"/>
                <a:sym typeface="+mn-ea"/>
              </a:rPr>
              <a:t> will increase </a:t>
            </a:r>
            <a:r>
              <a:rPr lang="en-US" altLang="zh-CN" sz="1200" b="1" kern="1200" dirty="0" err="1" smtClean="0">
                <a:solidFill>
                  <a:schemeClr val="tx1"/>
                </a:solidFill>
                <a:latin typeface="Calibri" pitchFamily="34" charset="0"/>
                <a:ea typeface="华文楷体" pitchFamily="2" charset="-122"/>
                <a:cs typeface="Arial" pitchFamily="34" charset="0"/>
                <a:sym typeface="+mn-ea"/>
              </a:rPr>
              <a:t>futher</a:t>
            </a:r>
            <a:r>
              <a:rPr lang="en-US" altLang="zh-CN" sz="1200" b="1" kern="1200" dirty="0" smtClean="0">
                <a:solidFill>
                  <a:schemeClr val="tx1"/>
                </a:solidFill>
                <a:latin typeface="Calibri" pitchFamily="34" charset="0"/>
                <a:ea typeface="华文楷体" pitchFamily="2" charset="-122"/>
                <a:cs typeface="Arial" pitchFamily="34" charset="0"/>
                <a:sym typeface="+mn-ea"/>
              </a:rPr>
              <a:t> to173kt, and </a:t>
            </a:r>
            <a:r>
              <a:rPr lang="en-US" altLang="zh-CN" sz="1200" kern="1200" dirty="0" smtClean="0">
                <a:solidFill>
                  <a:schemeClr val="tx1"/>
                </a:solidFill>
                <a:latin typeface="Calibri" pitchFamily="34" charset="0"/>
                <a:ea typeface="华文楷体" pitchFamily="2" charset="-122"/>
                <a:cs typeface="Arial" pitchFamily="34" charset="0"/>
                <a:sym typeface="+mn-ea"/>
              </a:rPr>
              <a:t>more </a:t>
            </a:r>
            <a:r>
              <a:rPr lang="en-US" altLang="zh-CN" sz="1200" b="1" kern="1200" dirty="0" smtClean="0">
                <a:solidFill>
                  <a:schemeClr val="tx1"/>
                </a:solidFill>
                <a:latin typeface="Calibri" pitchFamily="34" charset="0"/>
                <a:ea typeface="华文楷体" pitchFamily="2" charset="-122"/>
                <a:cs typeface="Arial" pitchFamily="34" charset="0"/>
                <a:sym typeface="+mn-ea"/>
              </a:rPr>
              <a:t>primary raw materials will be used  in 2017;</a:t>
            </a:r>
            <a:endParaRPr lang="zh-CN" altLang="en-US" sz="1200" b="1" kern="1200" dirty="0" smtClean="0">
              <a:solidFill>
                <a:schemeClr val="tx1"/>
              </a:solidFill>
              <a:latin typeface="Calibri" pitchFamily="34" charset="0"/>
              <a:ea typeface="华文楷体" pitchFamily="2" charset="-122"/>
              <a:cs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indent="-285750" algn="l">
              <a:lnSpc>
                <a:spcPct val="100000"/>
              </a:lnSpc>
              <a:buFont typeface="Arial" charset="0"/>
              <a:buChar char="•"/>
            </a:pPr>
            <a:r>
              <a:rPr lang="en-US" altLang="zh-CN" sz="1200" dirty="0" smtClean="0"/>
              <a:t>55%-60% consumed in battery sector, and the balance consumed in plating sector and others; Some time, there is little price premium between nickel </a:t>
            </a:r>
            <a:r>
              <a:rPr lang="en-US" altLang="zh-CN" sz="1200" dirty="0" err="1" smtClean="0"/>
              <a:t>sulphate</a:t>
            </a:r>
            <a:r>
              <a:rPr lang="en-US" altLang="zh-CN" sz="1200" dirty="0" smtClean="0"/>
              <a:t> and cathode;</a:t>
            </a:r>
          </a:p>
          <a:p>
            <a:pPr marL="285750" indent="-285750" algn="l">
              <a:lnSpc>
                <a:spcPct val="100000"/>
              </a:lnSpc>
            </a:pPr>
            <a:r>
              <a:rPr lang="en-US" altLang="zh-CN" sz="1200" dirty="0" smtClean="0"/>
              <a:t>Due to capacity transfer to </a:t>
            </a:r>
            <a:r>
              <a:rPr lang="en-US" altLang="zh-CN" sz="1200" dirty="0" err="1" smtClean="0"/>
              <a:t>sulphate</a:t>
            </a:r>
            <a:r>
              <a:rPr lang="en-US" altLang="zh-CN" sz="1200" dirty="0" smtClean="0"/>
              <a:t> is easy, and some new build and</a:t>
            </a:r>
          </a:p>
          <a:p>
            <a:pPr marL="285750" indent="-285750" algn="l">
              <a:lnSpc>
                <a:spcPct val="100000"/>
              </a:lnSpc>
            </a:pPr>
            <a:r>
              <a:rPr lang="en-US" altLang="zh-CN" sz="1200" dirty="0" smtClean="0"/>
              <a:t>   expansion line in construction; The price premium will disappear  soon with the</a:t>
            </a:r>
          </a:p>
          <a:p>
            <a:pPr marL="285750" indent="-285750" algn="l">
              <a:lnSpc>
                <a:spcPct val="100000"/>
              </a:lnSpc>
            </a:pPr>
            <a:r>
              <a:rPr lang="en-US" altLang="zh-CN" sz="1200" dirty="0" smtClean="0"/>
              <a:t> increasing capacity and output.</a:t>
            </a:r>
          </a:p>
          <a:p>
            <a:pPr marL="285750" indent="-285750" algn="l">
              <a:lnSpc>
                <a:spcPct val="100000"/>
              </a:lnSpc>
              <a:buFont typeface="Arial" charset="0"/>
              <a:buChar char="•"/>
            </a:pPr>
            <a:r>
              <a:rPr lang="en-US" altLang="zh-CN" sz="1200" dirty="0" smtClean="0"/>
              <a:t>Most of the increase aim at the battery sector, esp. ternary materials</a:t>
            </a:r>
          </a:p>
          <a:p>
            <a:pPr marL="0" indent="0" algn="l">
              <a:lnSpc>
                <a:spcPct val="100000"/>
              </a:lnSpc>
              <a:buFont typeface="Arial" charset="0"/>
              <a:buNone/>
            </a:pPr>
            <a:r>
              <a:rPr lang="en-US" altLang="zh-CN" sz="1200" dirty="0" smtClean="0"/>
              <a:t>     of power battery;</a:t>
            </a:r>
            <a:endParaRPr lang="zh-CN" altLang="en-US" sz="1200" b="1" kern="1200" dirty="0" smtClean="0">
              <a:solidFill>
                <a:schemeClr val="tx1"/>
              </a:solidFill>
              <a:latin typeface="Calibri" pitchFamily="34" charset="0"/>
              <a:ea typeface="华文楷体" pitchFamily="2" charset="-122"/>
              <a:cs typeface="Arial" pitchFamily="34" charset="0"/>
            </a:endParaRPr>
          </a:p>
          <a:p>
            <a:pPr marL="285750" indent="-285750" algn="l">
              <a:lnSpc>
                <a:spcPct val="100000"/>
              </a:lnSpc>
              <a:buFont typeface="Arial" charset="0"/>
              <a:buChar char="•"/>
            </a:pPr>
            <a:endParaRPr lang="en-US" altLang="zh-CN" sz="1200" dirty="0" smtClean="0"/>
          </a:p>
          <a:p>
            <a:endParaRPr lang="en-US" altLang="zh-CN" dirty="0" smtClean="0"/>
          </a:p>
          <a:p>
            <a:r>
              <a:rPr lang="zh-CN" altLang="en-US" dirty="0" smtClean="0"/>
              <a:t>据调研，华友钴业</a:t>
            </a:r>
            <a:r>
              <a:rPr lang="en-US" altLang="zh-CN" dirty="0" smtClean="0"/>
              <a:t>2</a:t>
            </a:r>
            <a:r>
              <a:rPr lang="zh-CN" altLang="en-US" dirty="0" smtClean="0"/>
              <a:t>万吨前驱体线</a:t>
            </a:r>
            <a:r>
              <a:rPr lang="en-US" altLang="zh-CN" dirty="0" smtClean="0"/>
              <a:t>6</a:t>
            </a:r>
            <a:r>
              <a:rPr lang="zh-CN" altLang="en-US" dirty="0" smtClean="0"/>
              <a:t>月份完全达产，预计</a:t>
            </a:r>
            <a:r>
              <a:rPr lang="en-US" altLang="zh-CN" dirty="0" smtClean="0"/>
              <a:t>17</a:t>
            </a:r>
            <a:r>
              <a:rPr lang="zh-CN" altLang="en-US" dirty="0" smtClean="0"/>
              <a:t>年产量将达到</a:t>
            </a:r>
            <a:r>
              <a:rPr lang="en-US" altLang="zh-CN" dirty="0" smtClean="0"/>
              <a:t>1-1.2</a:t>
            </a:r>
            <a:r>
              <a:rPr lang="zh-CN" altLang="en-US" dirty="0" smtClean="0"/>
              <a:t>万吨（</a:t>
            </a:r>
            <a:r>
              <a:rPr lang="en-US" altLang="zh-CN" dirty="0" smtClean="0"/>
              <a:t>16</a:t>
            </a:r>
            <a:r>
              <a:rPr lang="zh-CN" altLang="en-US" dirty="0" smtClean="0"/>
              <a:t>年产量为</a:t>
            </a:r>
            <a:r>
              <a:rPr lang="en-US" altLang="zh-CN" dirty="0" smtClean="0"/>
              <a:t>1500</a:t>
            </a:r>
            <a:r>
              <a:rPr lang="zh-CN" altLang="en-US" dirty="0" smtClean="0"/>
              <a:t>吨）。 </a:t>
            </a:r>
          </a:p>
          <a:p>
            <a:r>
              <a:rPr lang="zh-CN" altLang="en-US" dirty="0" smtClean="0"/>
              <a:t>                邦普现有产能</a:t>
            </a:r>
            <a:r>
              <a:rPr lang="en-US" altLang="zh-CN" dirty="0" smtClean="0"/>
              <a:t>1.5</a:t>
            </a:r>
            <a:r>
              <a:rPr lang="zh-CN" altLang="en-US" dirty="0" smtClean="0"/>
              <a:t>万吨，年底产能达到</a:t>
            </a:r>
            <a:r>
              <a:rPr lang="en-US" altLang="zh-CN" dirty="0" smtClean="0"/>
              <a:t>3</a:t>
            </a:r>
            <a:r>
              <a:rPr lang="zh-CN" altLang="en-US" dirty="0" smtClean="0"/>
              <a:t>万吨。预计</a:t>
            </a:r>
            <a:r>
              <a:rPr lang="en-US" altLang="zh-CN" dirty="0" smtClean="0"/>
              <a:t>17</a:t>
            </a:r>
            <a:r>
              <a:rPr lang="zh-CN" altLang="en-US" dirty="0" smtClean="0"/>
              <a:t>年产量在</a:t>
            </a:r>
            <a:r>
              <a:rPr lang="en-US" altLang="zh-CN" dirty="0" smtClean="0"/>
              <a:t>1.5</a:t>
            </a:r>
            <a:r>
              <a:rPr lang="zh-CN" altLang="en-US" dirty="0" smtClean="0"/>
              <a:t>万吨（</a:t>
            </a:r>
            <a:r>
              <a:rPr lang="en-US" altLang="zh-CN" dirty="0" smtClean="0"/>
              <a:t>16</a:t>
            </a:r>
            <a:r>
              <a:rPr lang="zh-CN" altLang="en-US" dirty="0" smtClean="0"/>
              <a:t>年产量</a:t>
            </a:r>
            <a:r>
              <a:rPr lang="en-US" altLang="zh-CN" dirty="0" smtClean="0"/>
              <a:t>1.1</a:t>
            </a:r>
            <a:r>
              <a:rPr lang="zh-CN" altLang="en-US" dirty="0" smtClean="0"/>
              <a:t>万吨）。</a:t>
            </a:r>
          </a:p>
          <a:p>
            <a:r>
              <a:rPr lang="zh-CN" altLang="en-US" dirty="0" smtClean="0"/>
              <a:t>               格林美现有产能</a:t>
            </a:r>
            <a:r>
              <a:rPr lang="en-US" altLang="zh-CN" dirty="0" smtClean="0"/>
              <a:t>2</a:t>
            </a:r>
            <a:r>
              <a:rPr lang="zh-CN" altLang="en-US" dirty="0" smtClean="0"/>
              <a:t>万吨，预计</a:t>
            </a:r>
            <a:r>
              <a:rPr lang="en-US" altLang="zh-CN" dirty="0" smtClean="0"/>
              <a:t>17</a:t>
            </a:r>
            <a:r>
              <a:rPr lang="zh-CN" altLang="en-US" dirty="0" smtClean="0"/>
              <a:t>年产量在</a:t>
            </a:r>
            <a:r>
              <a:rPr lang="en-US" altLang="zh-CN" dirty="0" smtClean="0"/>
              <a:t>1</a:t>
            </a:r>
            <a:r>
              <a:rPr lang="zh-CN" altLang="en-US" dirty="0" smtClean="0"/>
              <a:t>万吨左右（</a:t>
            </a:r>
            <a:r>
              <a:rPr lang="en-US" altLang="zh-CN" dirty="0" smtClean="0"/>
              <a:t>16</a:t>
            </a:r>
            <a:r>
              <a:rPr lang="zh-CN" altLang="en-US" dirty="0" smtClean="0"/>
              <a:t>年产量</a:t>
            </a:r>
            <a:r>
              <a:rPr lang="en-US" altLang="zh-CN" dirty="0" smtClean="0"/>
              <a:t>6000</a:t>
            </a:r>
            <a:r>
              <a:rPr lang="zh-CN" altLang="en-US" dirty="0" smtClean="0"/>
              <a:t>吨）</a:t>
            </a:r>
          </a:p>
          <a:p>
            <a:r>
              <a:rPr lang="zh-CN" altLang="en-US" dirty="0" smtClean="0"/>
              <a:t>               广东方圆</a:t>
            </a:r>
            <a:r>
              <a:rPr lang="en-US" altLang="zh-CN" dirty="0" smtClean="0"/>
              <a:t>2017</a:t>
            </a:r>
            <a:r>
              <a:rPr lang="zh-CN" altLang="en-US" dirty="0" smtClean="0"/>
              <a:t>年计划投产</a:t>
            </a:r>
            <a:r>
              <a:rPr lang="en-US" altLang="zh-CN" dirty="0" smtClean="0"/>
              <a:t>1</a:t>
            </a:r>
            <a:r>
              <a:rPr lang="zh-CN" altLang="en-US" dirty="0" smtClean="0"/>
              <a:t>万吨前驱体，下半年投产。</a:t>
            </a:r>
          </a:p>
          <a:p>
            <a:r>
              <a:rPr lang="zh-CN" altLang="en-US" dirty="0" smtClean="0"/>
              <a:t>              上述几家今年产量如果顺利的话产量将增加</a:t>
            </a:r>
            <a:r>
              <a:rPr lang="en-US" altLang="zh-CN" dirty="0" smtClean="0"/>
              <a:t>2.4</a:t>
            </a:r>
            <a:r>
              <a:rPr lang="zh-CN" altLang="en-US" dirty="0" smtClean="0"/>
              <a:t>万吨，所以前驱体产量破</a:t>
            </a:r>
            <a:r>
              <a:rPr lang="en-US" altLang="zh-CN" dirty="0" smtClean="0"/>
              <a:t>9</a:t>
            </a:r>
            <a:r>
              <a:rPr lang="zh-CN" altLang="en-US" dirty="0" smtClean="0"/>
              <a:t>万不是什么难事儿。</a:t>
            </a:r>
          </a:p>
          <a:p>
            <a:endParaRPr lang="zh-CN" altLang="en-US" dirty="0"/>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1" kern="1200" dirty="0" smtClean="0">
                <a:solidFill>
                  <a:schemeClr val="tx1"/>
                </a:solidFill>
                <a:latin typeface="Calibri" pitchFamily="34" charset="0"/>
                <a:ea typeface="华文楷体" pitchFamily="2" charset="-122"/>
                <a:cs typeface="Arial" pitchFamily="34" charset="0"/>
              </a:rPr>
              <a:t>Primary nickel in consumption of China in 2016 increased by 11.6% and reached 1090Kt.</a:t>
            </a:r>
            <a:r>
              <a:rPr lang="zh-CN" altLang="en-US" sz="1200" b="1" kern="1200" dirty="0" smtClean="0">
                <a:solidFill>
                  <a:schemeClr val="tx1"/>
                </a:solidFill>
                <a:latin typeface="Calibri" pitchFamily="34" charset="0"/>
                <a:ea typeface="华文楷体" pitchFamily="2" charset="-122"/>
                <a:cs typeface="Arial" pitchFamily="34" charset="0"/>
              </a:rPr>
              <a:t> </a:t>
            </a:r>
            <a:r>
              <a:rPr lang="en-US" altLang="zh-CN" sz="1200" b="1" kern="1200" dirty="0" smtClean="0">
                <a:solidFill>
                  <a:schemeClr val="tx1"/>
                </a:solidFill>
                <a:latin typeface="Calibri" pitchFamily="34" charset="0"/>
                <a:ea typeface="华文楷体" pitchFamily="2" charset="-122"/>
                <a:cs typeface="Arial" pitchFamily="34" charset="0"/>
              </a:rPr>
              <a:t>Stainless steel industry takes up 85% of the consumption while 6% for plating, 5% for alloy, 3% for battery, 1% for others.</a:t>
            </a:r>
            <a:r>
              <a:rPr lang="zh-CN" altLang="en-US" sz="1200" b="1" kern="1200" dirty="0" smtClean="0">
                <a:solidFill>
                  <a:schemeClr val="tx1"/>
                </a:solidFill>
                <a:latin typeface="Calibri" pitchFamily="34" charset="0"/>
                <a:ea typeface="华文楷体" pitchFamily="2" charset="-122"/>
                <a:cs typeface="Arial" pitchFamily="34" charset="0"/>
                <a:sym typeface="+mn-ea"/>
              </a:rPr>
              <a:t> </a:t>
            </a:r>
            <a:r>
              <a:rPr lang="en-US" altLang="zh-CN" sz="1200" b="1" kern="1200" dirty="0" smtClean="0">
                <a:solidFill>
                  <a:schemeClr val="tx1"/>
                </a:solidFill>
                <a:latin typeface="Calibri" pitchFamily="34" charset="0"/>
                <a:ea typeface="华文楷体" pitchFamily="2" charset="-122"/>
                <a:cs typeface="Arial" pitchFamily="34" charset="0"/>
                <a:sym typeface="+mn-ea"/>
              </a:rPr>
              <a:t>The consumption of nickel in China is expected to reach 1123Kt in 2017, increasing by 3%. </a:t>
            </a:r>
            <a:endParaRPr lang="zh-CN" altLang="en-US" sz="1200" b="1" kern="1200" dirty="0" smtClean="0">
              <a:solidFill>
                <a:schemeClr val="tx1"/>
              </a:solidFill>
              <a:latin typeface="Calibri" pitchFamily="34" charset="0"/>
              <a:ea typeface="华文楷体" pitchFamily="2" charset="-122"/>
              <a:cs typeface="Arial" pitchFamily="34" charset="0"/>
              <a:sym typeface="+mn-ea"/>
            </a:endParaRPr>
          </a:p>
          <a:p>
            <a:pPr algn="ctr" eaLnBrk="0" hangingPunct="0"/>
            <a:endParaRPr lang="en-US" altLang="zh-CN" sz="1200" b="1" dirty="0" smtClean="0">
              <a:latin typeface="Arial" pitchFamily="34" charset="0"/>
              <a:ea typeface="华文楷体" pitchFamily="2" charset="-122"/>
              <a:cs typeface="Arial" pitchFamily="34" charset="0"/>
            </a:endParaRPr>
          </a:p>
          <a:p>
            <a:pPr algn="ctr" eaLnBrk="0" hangingPunct="0"/>
            <a:endParaRPr lang="en-US" altLang="zh-CN" sz="1200" b="1" dirty="0" smtClean="0">
              <a:latin typeface="Arial" pitchFamily="34" charset="0"/>
              <a:ea typeface="华文楷体" pitchFamily="2" charset="-122"/>
              <a:cs typeface="Arial" pitchFamily="34" charset="0"/>
            </a:endParaRPr>
          </a:p>
          <a:p>
            <a:pPr algn="ctr" eaLnBrk="0" hangingPunct="0"/>
            <a:r>
              <a:rPr lang="en-US" altLang="zh-CN" sz="1200" b="1" dirty="0" smtClean="0">
                <a:latin typeface="Arial" pitchFamily="34" charset="0"/>
                <a:ea typeface="华文楷体" pitchFamily="2" charset="-122"/>
                <a:cs typeface="Arial" pitchFamily="34" charset="0"/>
              </a:rPr>
              <a:t>2016: STS=821Kt, +6.6%, Battery=27Kt, +17%</a:t>
            </a:r>
          </a:p>
          <a:p>
            <a:pPr algn="ctr" eaLnBrk="0" hangingPunct="0"/>
            <a:r>
              <a:rPr lang="en-US" altLang="zh-CN" sz="1200" b="1" dirty="0" smtClean="0">
                <a:latin typeface="Arial" pitchFamily="34" charset="0"/>
                <a:ea typeface="华文楷体" pitchFamily="2" charset="-122"/>
                <a:cs typeface="Arial" pitchFamily="34" charset="0"/>
              </a:rPr>
              <a:t> 2017: </a:t>
            </a:r>
            <a:r>
              <a:rPr lang="en-US" altLang="zh-CN" sz="1200" b="1" dirty="0" smtClean="0">
                <a:solidFill>
                  <a:srgbClr val="FF0000"/>
                </a:solidFill>
                <a:latin typeface="Arial" pitchFamily="34" charset="0"/>
                <a:ea typeface="华文楷体" pitchFamily="2" charset="-122"/>
                <a:cs typeface="Arial" pitchFamily="34" charset="0"/>
              </a:rPr>
              <a:t>STS=950Kt,</a:t>
            </a:r>
            <a:r>
              <a:rPr lang="en-US" altLang="zh-CN" sz="1200" b="1" baseline="0" dirty="0" smtClean="0">
                <a:solidFill>
                  <a:srgbClr val="FF0000"/>
                </a:solidFill>
                <a:latin typeface="Arial" pitchFamily="34" charset="0"/>
                <a:ea typeface="华文楷体" pitchFamily="2" charset="-122"/>
                <a:cs typeface="Arial" pitchFamily="34" charset="0"/>
              </a:rPr>
              <a:t> +</a:t>
            </a:r>
            <a:r>
              <a:rPr lang="en-US" altLang="zh-CN" sz="1200" b="1" dirty="0" smtClean="0">
                <a:solidFill>
                  <a:srgbClr val="FF0000"/>
                </a:solidFill>
                <a:latin typeface="Arial" pitchFamily="34" charset="0"/>
                <a:ea typeface="华文楷体" pitchFamily="2" charset="-122"/>
                <a:cs typeface="Arial" pitchFamily="34" charset="0"/>
              </a:rPr>
              <a:t>15.7%,</a:t>
            </a:r>
            <a:r>
              <a:rPr lang="en-US" altLang="zh-CN" sz="1200" b="1" dirty="0" smtClean="0">
                <a:latin typeface="Arial" pitchFamily="34" charset="0"/>
                <a:ea typeface="华文楷体" pitchFamily="2" charset="-122"/>
                <a:cs typeface="Arial" pitchFamily="34" charset="0"/>
              </a:rPr>
              <a:t>Battery=32Kt,+18.5%</a:t>
            </a:r>
          </a:p>
          <a:p>
            <a:endParaRPr lang="zh-CN" altLang="zh-CN" b="1" dirty="0" smtClean="0">
              <a:latin typeface="Arial" pitchFamily="34" charset="0"/>
              <a:cs typeface="Arial" pitchFamily="34" charset="0"/>
            </a:endParaRPr>
          </a:p>
        </p:txBody>
      </p:sp>
      <p:sp>
        <p:nvSpPr>
          <p:cNvPr id="44036" name="灯片编号占位符 3"/>
          <p:cNvSpPr>
            <a:spLocks noGrp="1"/>
          </p:cNvSpPr>
          <p:nvPr>
            <p:ph type="sldNum" sz="quarter" idx="5"/>
          </p:nvPr>
        </p:nvSpPr>
        <p:spPr>
          <a:noFill/>
        </p:spPr>
        <p:txBody>
          <a:bodyPr/>
          <a:lstStyle/>
          <a:p>
            <a:fld id="{54120109-EF9F-408A-9012-435C2A58ACB3}" type="slidenum">
              <a:rPr lang="zh-CN" altLang="en-US" smtClean="0"/>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rgbClr val="000000"/>
                </a:solidFill>
                <a:latin typeface="Calibri" pitchFamily="34" charset="0"/>
                <a:ea typeface="宋体" pitchFamily="2" charset="-122"/>
                <a:cs typeface="Calibri" panose="020F0502020204030204" pitchFamily="34" charset="0"/>
              </a:rPr>
              <a:t>In 2016, the stainless steel output in China increased by 15.8% to 24.9Mt, share of 300 series  keep the level of 50%. Output of STS  is expected to further increase  to 25Mt in 2017, with 50% of 300 series. </a:t>
            </a:r>
            <a:endParaRPr lang="zh-CN" altLang="en-US" b="1" dirty="0">
              <a:latin typeface="Arial" pitchFamily="34" charset="0"/>
              <a:cs typeface="Arial" pitchFamily="34" charset="0"/>
            </a:endParaRPr>
          </a:p>
        </p:txBody>
      </p:sp>
      <p:sp>
        <p:nvSpPr>
          <p:cNvPr id="4" name="灯片编号占位符 3"/>
          <p:cNvSpPr>
            <a:spLocks noGrp="1"/>
          </p:cNvSpPr>
          <p:nvPr>
            <p:ph type="sldNum" sz="quarter" idx="10"/>
          </p:nvPr>
        </p:nvSpPr>
        <p:spPr/>
        <p:txBody>
          <a:bodyPr/>
          <a:lstStyle/>
          <a:p>
            <a:pPr>
              <a:defRPr/>
            </a:pPr>
            <a:fld id="{40847DE2-8F0B-4749-8DF9-6501922362EC}"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5A07F0D3-760E-47CB-BD9C-3A4D6E9C1476}"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E03C00EA-26A1-458D-B4A2-969F0731B92D}"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C236D5E5-5F5C-43E1-B60B-C43A175CA539}"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CB8FFF4E-4DA7-4CF5-B1CC-DEF2FB61BD98}"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89D9361C-29AD-4149-B04C-E30B2506D70E}"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5A6F6459-D1A4-4CF2-82BA-787DC8B70521}"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329C7DE7-FFCB-4031-9683-5DF8BA10BDD1}"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25EDE5DF-B01F-449F-BEAC-B6F7A1BE3C99}"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12436738-3B9C-4ACF-8DCC-A843E71D7C6B}" type="slidenum">
              <a:rPr lang="zh-CN" altLang="en-US"/>
              <a:pPr>
                <a:defRPr/>
              </a:pPr>
              <a:t>‹#›</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630D84FD-F663-478B-ADB9-BE675951B706}" type="slidenum">
              <a:rPr lang="zh-CN" altLang="en-US"/>
              <a:pPr>
                <a:defRPr/>
              </a:pPr>
              <a:t>‹#›</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BA546798-3A9B-4D8F-A3D8-023A895CA03A}" type="slidenum">
              <a:rPr lang="zh-CN" altLang="en-US"/>
              <a:pPr>
                <a:defRPr/>
              </a:pPr>
              <a:t>‹#›</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B81F922B-3D1B-4F94-8287-2A808A33911C}"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2A6EB157-70F5-410B-B80F-D9024D6DBA74}"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425E7F1B-1F57-4789-9C70-C8C6C77E3A1E}"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EDF6485C-01EA-4479-A84F-3024805ED716}"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7FFA5CDB-DF56-4BBE-ABB7-7D475B8B8317}"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8EACABAA-3CE5-498A-8F29-A933034951B9}"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89E2367E-3266-4D06-9CC1-59FBA67D3305}"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94A0C413-6460-4FEE-9ABF-2C8338E42B51}"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2A0F3335-845C-4167-BF61-4367741468F8}"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73D58E0C-9B6B-49CB-9C65-F2755ED67E24}" type="slidenum">
              <a:rPr lang="zh-CN" altLang="en-US"/>
              <a:pPr>
                <a:defRPr/>
              </a:pPr>
              <a:t>‹#›</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84318B2C-1200-4CC1-9D28-117512270B91}" type="slidenum">
              <a:rPr lang="zh-CN" altLang="en-US"/>
              <a:pPr>
                <a:defRPr/>
              </a:pPr>
              <a:t>‹#›</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0BF18E34-FB4D-4816-9665-8F17E4BC51F9}"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3228505A-2B61-4DE7-AD87-758058DF8D23}" type="slidenum">
              <a:rPr lang="zh-CN" altLang="en-US"/>
              <a:pPr>
                <a:defRPr/>
              </a:pPr>
              <a:t>‹#›</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1210C5FC-79F0-4D82-BA49-FBC4CCA64264}"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12A14938-29BC-43E4-9FC8-9363D210622B}"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2AD3AE9B-378A-4254-A78B-2933F8F866B1}"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644B8832-EC55-4127-8C15-B9513383374F}"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6CCE5A01-2D57-40FA-AA28-A3F26CA0C525}"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EA93882B-F636-4AF0-98D2-C8D327C9E31A}"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760D8804-4469-4CBB-8B40-C570B59287BE}"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489E699B-3667-4A28-A036-5F2C810549A9}"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2445598B-8298-4C10-960C-81A96EB0ABD1}" type="slidenum">
              <a:rPr lang="zh-CN" altLang="en-US"/>
              <a:pPr>
                <a:defRPr/>
              </a:pPr>
              <a:t>‹#›</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1EAB6702-5966-40FA-8D91-8277B445F2DE}" type="slidenum">
              <a:rPr lang="zh-CN" altLang="en-US"/>
              <a:pPr>
                <a:defRPr/>
              </a:pPr>
              <a:t>‹#›</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075CF0FF-C3B5-4D98-BBD6-58C05234B8E5}" type="slidenum">
              <a:rPr lang="zh-CN" altLang="en-US"/>
              <a:pPr>
                <a:defRPr/>
              </a:pPr>
              <a:t>‹#›</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320D5976-6639-4DB2-81E4-BBB876D3AD9C}" type="slidenum">
              <a:rPr lang="zh-CN" altLang="en-US"/>
              <a:pPr>
                <a:defRPr/>
              </a:pPr>
              <a:t>‹#›</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32DC5811-A379-4C02-BA14-DB5A6660DD75}"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8B22D0BC-1AFA-4D34-B14B-14683AB05921}"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95109AE5-6D3C-47FD-9B2F-6FC698BC1CAA}"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AB2A37ED-B8D6-4740-8927-4CB3E60CD0E4}"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3015033"/>
            <a:ext cx="9181148" cy="58541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86200"/>
            <a:ext cx="756094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0F224650-CA85-454D-AED4-FD1903AB7607}"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1FD0A49B-8C1D-426D-9710-7D43D3E1084D}"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406901"/>
            <a:ext cx="9181148" cy="70852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906713"/>
            <a:ext cx="918114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sldNum" sz="quarter" idx="10"/>
          </p:nvPr>
        </p:nvSpPr>
        <p:spPr/>
        <p:txBody>
          <a:bodyPr/>
          <a:lstStyle>
            <a:lvl1pPr>
              <a:defRPr/>
            </a:lvl1pPr>
          </a:lstStyle>
          <a:p>
            <a:pPr>
              <a:defRPr/>
            </a:pPr>
            <a:fld id="{635D4F6E-2691-4E28-B21C-F38273F9CEF1}"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32717"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0773" y="1154115"/>
            <a:ext cx="4268033" cy="4916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sldNum" sz="quarter" idx="10"/>
          </p:nvPr>
        </p:nvSpPr>
        <p:spPr/>
        <p:txBody>
          <a:bodyPr/>
          <a:lstStyle>
            <a:lvl1pPr>
              <a:defRPr/>
            </a:lvl1pPr>
          </a:lstStyle>
          <a:p>
            <a:pPr>
              <a:defRPr/>
            </a:pPr>
            <a:fld id="{8F5432BA-245D-4968-921C-8469C877DA95}"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3426175E-3034-4904-9022-E6EA6342E193}" type="slidenum">
              <a:rPr lang="zh-CN" altLang="en-US"/>
              <a:pPr>
                <a:defRPr/>
              </a:pPr>
              <a:t>‹#›</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9" y="832220"/>
            <a:ext cx="9721215" cy="585418"/>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7"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7"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sldNum" sz="quarter" idx="10"/>
          </p:nvPr>
        </p:nvSpPr>
        <p:spPr/>
        <p:txBody>
          <a:bodyPr/>
          <a:lstStyle>
            <a:lvl1pPr>
              <a:defRPr/>
            </a:lvl1pPr>
          </a:lstStyle>
          <a:p>
            <a:pPr>
              <a:defRPr/>
            </a:pPr>
            <a:fld id="{69686656-1A15-4988-B785-5E679E59E10A}" type="slidenum">
              <a:rPr lang="zh-CN" altLang="en-US"/>
              <a:pPr>
                <a:defRPr/>
              </a:pPr>
              <a:t>‹#›</a:t>
            </a:fld>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p:txBody>
          <a:bodyPr/>
          <a:lstStyle>
            <a:lvl1pPr>
              <a:defRPr/>
            </a:lvl1pPr>
          </a:lstStyle>
          <a:p>
            <a:pPr>
              <a:defRPr/>
            </a:pPr>
            <a:fld id="{71DBFBD3-D428-41D2-A22B-423D90493A3E}" type="slidenum">
              <a:rPr lang="zh-CN" altLang="en-US"/>
              <a:pPr>
                <a:defRPr/>
              </a:pPr>
              <a:t>‹#›</a:t>
            </a:fld>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51F69D28-84A7-4777-899A-CFBF5721B733}" type="slidenum">
              <a:rPr lang="zh-CN" altLang="en-US"/>
              <a:pPr>
                <a:defRPr/>
              </a:pPr>
              <a:t>‹#›</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9DB66350-13C9-4AF0-8F30-BF054C48AD4C}"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64495BCC-6C95-4F3E-9EAB-BD0EA1C2593F}"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F3993923-04C7-483D-A3F8-BF23488912EF}"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58533" y="217488"/>
            <a:ext cx="492443"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82086" y="217488"/>
            <a:ext cx="6396424"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sldNum" sz="quarter" idx="10"/>
          </p:nvPr>
        </p:nvSpPr>
        <p:spPr/>
        <p:txBody>
          <a:bodyPr/>
          <a:lstStyle>
            <a:lvl1pPr>
              <a:defRPr/>
            </a:lvl1pPr>
          </a:lstStyle>
          <a:p>
            <a:pPr>
              <a:defRPr/>
            </a:pPr>
            <a:fld id="{2756C5DE-EE0A-4D6F-828F-C9EEFC35694A}" type="slidenum">
              <a:rPr lang="zh-CN" altLang="en-US"/>
              <a:pPr>
                <a:defRPr/>
              </a:pPr>
              <a:t>‹#›</a:t>
            </a:fld>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defRPr/>
            </a:lvl1pPr>
          </a:lstStyle>
          <a:p>
            <a:pPr>
              <a:defRPr/>
            </a:pPr>
            <a:fld id="{4B0BF9EB-AADD-483A-8133-34B86967FCE6}" type="slidenum">
              <a:rPr lang="zh-CN" altLang="en-US"/>
              <a:pPr>
                <a:defRPr/>
              </a:pPr>
              <a:t>‹#›</a:t>
            </a:fld>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1034348"/>
            <a:ext cx="3553570" cy="400752"/>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35102"/>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D3399CD4-C545-4390-BD59-6A8F8EC0EC0C}"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1" y="4966586"/>
            <a:ext cx="6480810" cy="400752"/>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sldNum" sz="quarter" idx="10"/>
          </p:nvPr>
        </p:nvSpPr>
        <p:spPr/>
        <p:txBody>
          <a:bodyPr/>
          <a:lstStyle>
            <a:lvl1pPr>
              <a:defRPr/>
            </a:lvl1pPr>
          </a:lstStyle>
          <a:p>
            <a:pPr>
              <a:defRPr/>
            </a:pPr>
            <a:fld id="{E6F05DEA-4F96-4394-98CF-B39D8580EB00}" type="slidenum">
              <a:rPr lang="zh-CN" altLang="en-US"/>
              <a:pPr>
                <a:defRPr/>
              </a:pPr>
              <a:t>‹#›</a:t>
            </a:fld>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1027"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
        <p:nvSpPr>
          <p:cNvPr id="1028" name="Rectangle 4"/>
          <p:cNvSpPr>
            <a:spLocks noGrp="1" noChangeArrowheads="1"/>
          </p:cNvSpPr>
          <p:nvPr>
            <p:ph type="sldNum" sz="quarter" idx="4"/>
          </p:nvPr>
        </p:nvSpPr>
        <p:spPr bwMode="auto">
          <a:xfrm>
            <a:off x="7866063" y="6251575"/>
            <a:ext cx="2251075" cy="457200"/>
          </a:xfrm>
          <a:prstGeom prst="rect">
            <a:avLst/>
          </a:prstGeom>
          <a:noFill/>
          <a:ln w="9525">
            <a:noFill/>
            <a:miter lim="800000"/>
          </a:ln>
        </p:spPr>
        <p:txBody>
          <a:bodyPr vert="horz" wrap="none" lIns="92075" tIns="46038" rIns="92075" bIns="46038" numCol="1" anchor="ctr" anchorCtr="0" compatLnSpc="1"/>
          <a:lstStyle>
            <a:lvl1pPr algn="r">
              <a:spcAft>
                <a:spcPct val="0"/>
              </a:spcAft>
              <a:buClrTx/>
              <a:defRPr sz="1200" b="0">
                <a:latin typeface="Helvetica 45 Light" pitchFamily="2" charset="0"/>
                <a:ea typeface="MS PGothic" pitchFamily="34" charset="-128"/>
              </a:defRPr>
            </a:lvl1pPr>
          </a:lstStyle>
          <a:p>
            <a:pPr>
              <a:defRPr/>
            </a:pPr>
            <a:fld id="{BCC9EB7D-94EE-46E1-BB68-E7D5CCBF4279}" type="slidenum">
              <a:rPr lang="zh-CN" altLang="en-US"/>
              <a:pPr>
                <a:defRPr/>
              </a:pPr>
              <a:t>‹#›</a:t>
            </a:fld>
            <a:endParaRPr lang="zh-CN" altLang="en-US"/>
          </a:p>
        </p:txBody>
      </p:sp>
      <p:sp>
        <p:nvSpPr>
          <p:cNvPr id="1029" name="Rectangle 5"/>
          <p:cNvSpPr>
            <a:spLocks noGrp="1" noChangeArrowheads="1"/>
          </p:cNvSpPr>
          <p:nvPr>
            <p:ph type="ftr" sz="quarter" idx="3"/>
          </p:nvPr>
        </p:nvSpPr>
        <p:spPr bwMode="auto">
          <a:xfrm>
            <a:off x="4095750" y="6605588"/>
            <a:ext cx="3419475" cy="231775"/>
          </a:xfrm>
          <a:prstGeom prst="rect">
            <a:avLst/>
          </a:prstGeom>
          <a:noFill/>
          <a:ln w="9525">
            <a:noFill/>
            <a:miter lim="800000"/>
          </a:ln>
        </p:spPr>
        <p:txBody>
          <a:bodyPr vert="horz" wrap="none" lIns="92075" tIns="46038" rIns="92075" bIns="46038" numCol="1" anchor="ctr" anchorCtr="0" compatLnSpc="1"/>
          <a:lstStyle>
            <a:lvl1pPr>
              <a:spcAft>
                <a:spcPct val="0"/>
              </a:spcAft>
              <a:buClrTx/>
              <a:defRPr sz="1200">
                <a:latin typeface="Arial" pitchFamily="34" charset="0"/>
                <a:ea typeface="MS PGothic" pitchFamily="34" charset="-128"/>
              </a:defRPr>
            </a:lvl1pPr>
          </a:lstStyle>
          <a:p>
            <a:pPr>
              <a:defRPr/>
            </a:pPr>
            <a:endParaRPr lang="zh-CN" altLang="en-US"/>
          </a:p>
        </p:txBody>
      </p:sp>
      <p:sp>
        <p:nvSpPr>
          <p:cNvPr id="1030" name="矩形 11"/>
          <p:cNvSpPr>
            <a:spLocks noChangeArrowheads="1"/>
          </p:cNvSpPr>
          <p:nvPr/>
        </p:nvSpPr>
        <p:spPr bwMode="auto">
          <a:xfrm flipV="1">
            <a:off x="0" y="815975"/>
            <a:ext cx="10801350" cy="46038"/>
          </a:xfrm>
          <a:prstGeom prst="rect">
            <a:avLst/>
          </a:prstGeom>
          <a:solidFill>
            <a:srgbClr val="5F839D"/>
          </a:solidFill>
          <a:ln w="0" cmpd="sng">
            <a:solidFill>
              <a:srgbClr val="5F839D"/>
            </a:solid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1031" name="Rectangle 6"/>
          <p:cNvSpPr>
            <a:spLocks noChangeArrowheads="1"/>
          </p:cNvSpPr>
          <p:nvPr/>
        </p:nvSpPr>
        <p:spPr bwMode="auto">
          <a:xfrm>
            <a:off x="590550" y="857250"/>
            <a:ext cx="674688" cy="600075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sp>
        <p:nvSpPr>
          <p:cNvPr id="1032" name="Rectangle 8"/>
          <p:cNvSpPr>
            <a:spLocks noChangeArrowheads="1"/>
          </p:cNvSpPr>
          <p:nvPr/>
        </p:nvSpPr>
        <p:spPr bwMode="auto">
          <a:xfrm rot="16200000">
            <a:off x="-1190625" y="3376613"/>
            <a:ext cx="4294188" cy="665162"/>
          </a:xfrm>
          <a:prstGeom prst="rect">
            <a:avLst/>
          </a:prstGeom>
          <a:noFill/>
          <a:ln w="9525">
            <a:noFill/>
            <a:miter lim="800000"/>
          </a:ln>
        </p:spPr>
        <p:txBody>
          <a:bodyPr lIns="92075" tIns="46038" rIns="92075" bIns="46038">
            <a:spAutoFit/>
          </a:bodyPr>
          <a:lstStyle/>
          <a:p>
            <a:pPr>
              <a:lnSpc>
                <a:spcPct val="85000"/>
              </a:lnSpc>
              <a:spcAft>
                <a:spcPct val="0"/>
              </a:spcAft>
              <a:buClrTx/>
              <a:defRPr/>
            </a:pPr>
            <a:r>
              <a:rPr lang="en-AU" altLang="en-US" sz="1400">
                <a:solidFill>
                  <a:srgbClr val="5F839D"/>
                </a:solidFill>
                <a:latin typeface="Helvetica 45 Light" pitchFamily="2" charset="0"/>
                <a:ea typeface="MS PGothic" pitchFamily="34" charset="-128"/>
              </a:rPr>
              <a:t>Leading Information Provider </a:t>
            </a:r>
            <a:r>
              <a:rPr lang="en-US" sz="1400">
                <a:solidFill>
                  <a:srgbClr val="5F839D"/>
                </a:solidFill>
                <a:latin typeface="Helvetica 45 Light" pitchFamily="2" charset="0"/>
                <a:ea typeface="MS PGothic" pitchFamily="34" charset="-128"/>
              </a:rPr>
              <a:t>and Consultant</a:t>
            </a:r>
            <a:r>
              <a:rPr lang="en-AU" altLang="en-US" sz="1400">
                <a:solidFill>
                  <a:srgbClr val="5F839D"/>
                </a:solidFill>
                <a:latin typeface="Helvetica 45 Light" pitchFamily="2" charset="0"/>
                <a:ea typeface="MS PGothic" pitchFamily="34" charset="-128"/>
              </a:rPr>
              <a:t> for</a:t>
            </a:r>
          </a:p>
          <a:p>
            <a:pPr>
              <a:lnSpc>
                <a:spcPct val="85000"/>
              </a:lnSpc>
              <a:spcAft>
                <a:spcPct val="0"/>
              </a:spcAft>
              <a:buClrTx/>
              <a:defRPr/>
            </a:pPr>
            <a:r>
              <a:rPr lang="en-AU" altLang="en-US" sz="1400">
                <a:solidFill>
                  <a:srgbClr val="5F839D"/>
                </a:solidFill>
                <a:latin typeface="Helvetica 45 Light" pitchFamily="2" charset="0"/>
                <a:ea typeface="MS PGothic" pitchFamily="34" charset="-128"/>
              </a:rPr>
              <a:t> Metal and Mining Industry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矩形 8"/>
          <p:cNvSpPr>
            <a:spLocks noChangeArrowheads="1"/>
          </p:cNvSpPr>
          <p:nvPr/>
        </p:nvSpPr>
        <p:spPr bwMode="auto">
          <a:xfrm>
            <a:off x="0" y="0"/>
            <a:ext cx="10801350" cy="1127125"/>
          </a:xfrm>
          <a:prstGeom prst="rect">
            <a:avLst/>
          </a:prstGeom>
          <a:solidFill>
            <a:srgbClr val="459AA5"/>
          </a:solidFill>
          <a:ln w="9525">
            <a:no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2051" name="Rectangle 6"/>
          <p:cNvSpPr>
            <a:spLocks noChangeArrowheads="1"/>
          </p:cNvSpPr>
          <p:nvPr/>
        </p:nvSpPr>
        <p:spPr bwMode="auto">
          <a:xfrm>
            <a:off x="1035050" y="1282700"/>
            <a:ext cx="8791575" cy="535940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pic>
        <p:nvPicPr>
          <p:cNvPr id="2052" name="图片 22" descr="logo安泰科.gif"/>
          <p:cNvPicPr>
            <a:picLocks noChangeAspect="1" noChangeArrowheads="1"/>
          </p:cNvPicPr>
          <p:nvPr/>
        </p:nvPicPr>
        <p:blipFill>
          <a:blip r:embed="rId13" cstate="print"/>
          <a:srcRect/>
          <a:stretch>
            <a:fillRect/>
          </a:stretch>
        </p:blipFill>
        <p:spPr bwMode="auto">
          <a:xfrm>
            <a:off x="168275" y="142875"/>
            <a:ext cx="1355725" cy="642938"/>
          </a:xfrm>
          <a:prstGeom prst="rect">
            <a:avLst/>
          </a:prstGeom>
          <a:noFill/>
          <a:ln w="9525">
            <a:noFill/>
            <a:miter lim="800000"/>
            <a:headEnd/>
            <a:tailEnd/>
          </a:ln>
        </p:spPr>
      </p:pic>
      <p:pic>
        <p:nvPicPr>
          <p:cNvPr id="2053" name="图片 22" descr="logo安泰科.gif"/>
          <p:cNvPicPr>
            <a:picLocks noChangeAspect="1" noChangeArrowheads="1"/>
          </p:cNvPicPr>
          <p:nvPr userDrawn="1"/>
        </p:nvPicPr>
        <p:blipFill>
          <a:blip r:embed="rId13" cstate="print"/>
          <a:srcRect/>
          <a:stretch>
            <a:fillRect/>
          </a:stretch>
        </p:blipFill>
        <p:spPr bwMode="auto">
          <a:xfrm>
            <a:off x="168275" y="142875"/>
            <a:ext cx="1355725" cy="642938"/>
          </a:xfrm>
          <a:prstGeom prst="rect">
            <a:avLst/>
          </a:prstGeom>
          <a:noFill/>
          <a:ln w="9525">
            <a:noFill/>
            <a:miter lim="800000"/>
            <a:headEnd/>
            <a:tailEnd/>
          </a:ln>
        </p:spPr>
      </p:pic>
      <p:sp>
        <p:nvSpPr>
          <p:cNvPr id="2054"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2055"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矩形 11"/>
          <p:cNvSpPr>
            <a:spLocks noChangeArrowheads="1"/>
          </p:cNvSpPr>
          <p:nvPr/>
        </p:nvSpPr>
        <p:spPr bwMode="auto">
          <a:xfrm flipV="1">
            <a:off x="0" y="815975"/>
            <a:ext cx="10801350" cy="46038"/>
          </a:xfrm>
          <a:prstGeom prst="rect">
            <a:avLst/>
          </a:prstGeom>
          <a:solidFill>
            <a:srgbClr val="5F839D"/>
          </a:solidFill>
          <a:ln w="0" cmpd="sng">
            <a:solidFill>
              <a:srgbClr val="5F839D"/>
            </a:solid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3075" name="Rectangle 6"/>
          <p:cNvSpPr>
            <a:spLocks noChangeArrowheads="1"/>
          </p:cNvSpPr>
          <p:nvPr/>
        </p:nvSpPr>
        <p:spPr bwMode="auto">
          <a:xfrm>
            <a:off x="590550" y="857250"/>
            <a:ext cx="674688" cy="600075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sp>
        <p:nvSpPr>
          <p:cNvPr id="3076" name="Rectangle 8"/>
          <p:cNvSpPr>
            <a:spLocks noChangeArrowheads="1"/>
          </p:cNvSpPr>
          <p:nvPr/>
        </p:nvSpPr>
        <p:spPr bwMode="auto">
          <a:xfrm rot="16200000">
            <a:off x="-1190625" y="3376613"/>
            <a:ext cx="4294188" cy="665162"/>
          </a:xfrm>
          <a:prstGeom prst="rect">
            <a:avLst/>
          </a:prstGeom>
          <a:noFill/>
          <a:ln w="9525">
            <a:noFill/>
            <a:miter lim="800000"/>
          </a:ln>
        </p:spPr>
        <p:txBody>
          <a:bodyPr lIns="92075" tIns="46038" rIns="92075" bIns="46038">
            <a:spAutoFit/>
          </a:bodyPr>
          <a:lstStyle/>
          <a:p>
            <a:pPr>
              <a:lnSpc>
                <a:spcPct val="85000"/>
              </a:lnSpc>
              <a:spcAft>
                <a:spcPct val="0"/>
              </a:spcAft>
              <a:buClrTx/>
              <a:defRPr/>
            </a:pPr>
            <a:r>
              <a:rPr lang="en-AU" altLang="en-US" sz="1400">
                <a:solidFill>
                  <a:srgbClr val="5F839D"/>
                </a:solidFill>
                <a:latin typeface="Helvetica 45 Light" pitchFamily="2" charset="0"/>
                <a:ea typeface="MS PGothic" pitchFamily="34" charset="-128"/>
              </a:rPr>
              <a:t>Leading Information Provider </a:t>
            </a:r>
            <a:r>
              <a:rPr lang="en-US" sz="1400">
                <a:solidFill>
                  <a:srgbClr val="5F839D"/>
                </a:solidFill>
                <a:latin typeface="Helvetica 45 Light" pitchFamily="2" charset="0"/>
                <a:ea typeface="MS PGothic" pitchFamily="34" charset="-128"/>
              </a:rPr>
              <a:t>and Consultant</a:t>
            </a:r>
            <a:r>
              <a:rPr lang="en-AU" altLang="en-US" sz="1400">
                <a:solidFill>
                  <a:srgbClr val="5F839D"/>
                </a:solidFill>
                <a:latin typeface="Helvetica 45 Light" pitchFamily="2" charset="0"/>
                <a:ea typeface="MS PGothic" pitchFamily="34" charset="-128"/>
              </a:rPr>
              <a:t> for</a:t>
            </a:r>
          </a:p>
          <a:p>
            <a:pPr>
              <a:lnSpc>
                <a:spcPct val="85000"/>
              </a:lnSpc>
              <a:spcAft>
                <a:spcPct val="0"/>
              </a:spcAft>
              <a:buClrTx/>
              <a:defRPr/>
            </a:pPr>
            <a:r>
              <a:rPr lang="en-AU" altLang="en-US" sz="1400">
                <a:solidFill>
                  <a:srgbClr val="5F839D"/>
                </a:solidFill>
                <a:latin typeface="Helvetica 45 Light" pitchFamily="2" charset="0"/>
                <a:ea typeface="MS PGothic" pitchFamily="34" charset="-128"/>
              </a:rPr>
              <a:t> Metal and Mining Industry</a:t>
            </a:r>
          </a:p>
        </p:txBody>
      </p:sp>
      <p:pic>
        <p:nvPicPr>
          <p:cNvPr id="3077" name="图片 10" descr="logo安泰科.gif"/>
          <p:cNvPicPr>
            <a:picLocks noChangeAspect="1" noChangeArrowheads="1"/>
          </p:cNvPicPr>
          <p:nvPr/>
        </p:nvPicPr>
        <p:blipFill>
          <a:blip r:embed="rId13" cstate="print"/>
          <a:srcRect/>
          <a:stretch>
            <a:fillRect/>
          </a:stretch>
        </p:blipFill>
        <p:spPr bwMode="auto">
          <a:xfrm>
            <a:off x="252413" y="142875"/>
            <a:ext cx="1379537" cy="652463"/>
          </a:xfrm>
          <a:prstGeom prst="rect">
            <a:avLst/>
          </a:prstGeom>
          <a:noFill/>
          <a:ln w="9525">
            <a:noFill/>
            <a:miter lim="800000"/>
            <a:headEnd/>
            <a:tailEnd/>
          </a:ln>
        </p:spPr>
      </p:pic>
      <p:pic>
        <p:nvPicPr>
          <p:cNvPr id="3078" name="图片 10" descr="logo安泰科.gif"/>
          <p:cNvPicPr>
            <a:picLocks noChangeAspect="1" noChangeArrowheads="1"/>
          </p:cNvPicPr>
          <p:nvPr userDrawn="1"/>
        </p:nvPicPr>
        <p:blipFill>
          <a:blip r:embed="rId13" cstate="print"/>
          <a:srcRect/>
          <a:stretch>
            <a:fillRect/>
          </a:stretch>
        </p:blipFill>
        <p:spPr bwMode="auto">
          <a:xfrm>
            <a:off x="252413" y="142875"/>
            <a:ext cx="1379537" cy="652463"/>
          </a:xfrm>
          <a:prstGeom prst="rect">
            <a:avLst/>
          </a:prstGeom>
          <a:noFill/>
          <a:ln w="9525">
            <a:noFill/>
            <a:miter lim="800000"/>
            <a:headEnd/>
            <a:tailEnd/>
          </a:ln>
        </p:spPr>
      </p:pic>
      <p:sp>
        <p:nvSpPr>
          <p:cNvPr id="3079"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3080"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
        <p:nvSpPr>
          <p:cNvPr id="3081" name="Rectangle 4"/>
          <p:cNvSpPr>
            <a:spLocks noGrp="1" noChangeArrowheads="1"/>
          </p:cNvSpPr>
          <p:nvPr>
            <p:ph type="sldNum" sz="quarter" idx="4"/>
          </p:nvPr>
        </p:nvSpPr>
        <p:spPr bwMode="auto">
          <a:xfrm>
            <a:off x="7866063" y="6251575"/>
            <a:ext cx="2251075" cy="457200"/>
          </a:xfrm>
          <a:prstGeom prst="rect">
            <a:avLst/>
          </a:prstGeom>
          <a:noFill/>
          <a:ln w="9525">
            <a:noFill/>
            <a:miter lim="800000"/>
          </a:ln>
        </p:spPr>
        <p:txBody>
          <a:bodyPr vert="horz" wrap="none" lIns="92075" tIns="46038" rIns="92075" bIns="46038" numCol="1" anchor="ctr" anchorCtr="0" compatLnSpc="1"/>
          <a:lstStyle>
            <a:lvl1pPr algn="r">
              <a:spcAft>
                <a:spcPct val="0"/>
              </a:spcAft>
              <a:buClrTx/>
              <a:defRPr sz="1200" b="0">
                <a:latin typeface="Helvetica 45 Light" pitchFamily="2" charset="0"/>
                <a:ea typeface="MS PGothic" pitchFamily="34" charset="-128"/>
              </a:defRPr>
            </a:lvl1pPr>
          </a:lstStyle>
          <a:p>
            <a:pPr>
              <a:defRPr/>
            </a:pPr>
            <a:fld id="{6F2329B9-B51A-451E-9293-B485DF8C37AD}" type="slidenum">
              <a:rPr lang="zh-CN" altLang="en-US"/>
              <a:pPr>
                <a:defRPr/>
              </a:pPr>
              <a:t>‹#›</a:t>
            </a:fld>
            <a:endParaRPr lang="zh-CN" altLang="en-US"/>
          </a:p>
        </p:txBody>
      </p:sp>
      <p:sp>
        <p:nvSpPr>
          <p:cNvPr id="3082" name="Rectangle 5"/>
          <p:cNvSpPr>
            <a:spLocks noGrp="1" noChangeArrowheads="1"/>
          </p:cNvSpPr>
          <p:nvPr>
            <p:ph type="ftr" sz="quarter" idx="3"/>
          </p:nvPr>
        </p:nvSpPr>
        <p:spPr bwMode="auto">
          <a:xfrm>
            <a:off x="4095750" y="6605588"/>
            <a:ext cx="3419475" cy="231775"/>
          </a:xfrm>
          <a:prstGeom prst="rect">
            <a:avLst/>
          </a:prstGeom>
          <a:noFill/>
          <a:ln w="9525">
            <a:noFill/>
            <a:miter lim="800000"/>
          </a:ln>
        </p:spPr>
        <p:txBody>
          <a:bodyPr vert="horz" wrap="none" lIns="92075" tIns="46038" rIns="92075" bIns="46038" numCol="1" anchor="ctr" anchorCtr="0" compatLnSpc="1"/>
          <a:lstStyle>
            <a:lvl1pPr>
              <a:spcAft>
                <a:spcPct val="0"/>
              </a:spcAft>
              <a:buClrTx/>
              <a:defRPr sz="1200">
                <a:latin typeface="Arial" pitchFamily="34" charset="0"/>
                <a:ea typeface="MS PGothic" pitchFamily="34" charset="-128"/>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矩形 11"/>
          <p:cNvSpPr>
            <a:spLocks noChangeArrowheads="1"/>
          </p:cNvSpPr>
          <p:nvPr/>
        </p:nvSpPr>
        <p:spPr bwMode="auto">
          <a:xfrm flipV="1">
            <a:off x="0" y="815975"/>
            <a:ext cx="10801350" cy="46038"/>
          </a:xfrm>
          <a:prstGeom prst="rect">
            <a:avLst/>
          </a:prstGeom>
          <a:solidFill>
            <a:srgbClr val="5F839D"/>
          </a:solidFill>
          <a:ln w="0" cmpd="sng">
            <a:solidFill>
              <a:srgbClr val="5F839D"/>
            </a:solid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4099" name="Rectangle 6"/>
          <p:cNvSpPr>
            <a:spLocks noChangeArrowheads="1"/>
          </p:cNvSpPr>
          <p:nvPr/>
        </p:nvSpPr>
        <p:spPr bwMode="auto">
          <a:xfrm>
            <a:off x="590550" y="857250"/>
            <a:ext cx="674688" cy="600075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sp>
        <p:nvSpPr>
          <p:cNvPr id="4100" name="Rectangle 8"/>
          <p:cNvSpPr>
            <a:spLocks noChangeArrowheads="1"/>
          </p:cNvSpPr>
          <p:nvPr/>
        </p:nvSpPr>
        <p:spPr bwMode="auto">
          <a:xfrm rot="16200000">
            <a:off x="-1190625" y="3376613"/>
            <a:ext cx="4294188" cy="665162"/>
          </a:xfrm>
          <a:prstGeom prst="rect">
            <a:avLst/>
          </a:prstGeom>
          <a:noFill/>
          <a:ln w="9525">
            <a:noFill/>
            <a:miter lim="800000"/>
          </a:ln>
        </p:spPr>
        <p:txBody>
          <a:bodyPr lIns="92075" tIns="46038" rIns="92075" bIns="46038">
            <a:spAutoFit/>
          </a:bodyPr>
          <a:lstStyle/>
          <a:p>
            <a:pPr>
              <a:lnSpc>
                <a:spcPct val="85000"/>
              </a:lnSpc>
              <a:spcAft>
                <a:spcPct val="0"/>
              </a:spcAft>
              <a:buClrTx/>
              <a:defRPr/>
            </a:pPr>
            <a:r>
              <a:rPr lang="en-AU" altLang="en-US" sz="1400">
                <a:solidFill>
                  <a:srgbClr val="5F839D"/>
                </a:solidFill>
                <a:latin typeface="Helvetica 45 Light" pitchFamily="2" charset="0"/>
                <a:ea typeface="MS PGothic" pitchFamily="34" charset="-128"/>
              </a:rPr>
              <a:t>Leading Information Provider </a:t>
            </a:r>
            <a:r>
              <a:rPr lang="en-US" sz="1400">
                <a:solidFill>
                  <a:srgbClr val="5F839D"/>
                </a:solidFill>
                <a:latin typeface="Helvetica 45 Light" pitchFamily="2" charset="0"/>
                <a:ea typeface="MS PGothic" pitchFamily="34" charset="-128"/>
              </a:rPr>
              <a:t>and Consultant</a:t>
            </a:r>
            <a:r>
              <a:rPr lang="en-AU" altLang="en-US" sz="1400">
                <a:solidFill>
                  <a:srgbClr val="5F839D"/>
                </a:solidFill>
                <a:latin typeface="Helvetica 45 Light" pitchFamily="2" charset="0"/>
                <a:ea typeface="MS PGothic" pitchFamily="34" charset="-128"/>
              </a:rPr>
              <a:t> for</a:t>
            </a:r>
          </a:p>
          <a:p>
            <a:pPr>
              <a:lnSpc>
                <a:spcPct val="85000"/>
              </a:lnSpc>
              <a:spcAft>
                <a:spcPct val="0"/>
              </a:spcAft>
              <a:buClrTx/>
              <a:defRPr/>
            </a:pPr>
            <a:r>
              <a:rPr lang="en-AU" altLang="en-US" sz="1400">
                <a:solidFill>
                  <a:srgbClr val="5F839D"/>
                </a:solidFill>
                <a:latin typeface="Helvetica 45 Light" pitchFamily="2" charset="0"/>
                <a:ea typeface="MS PGothic" pitchFamily="34" charset="-128"/>
              </a:rPr>
              <a:t> Metal and Mining Industry</a:t>
            </a:r>
          </a:p>
        </p:txBody>
      </p:sp>
      <p:pic>
        <p:nvPicPr>
          <p:cNvPr id="4101" name="图片 10" descr="logo安泰科.gif"/>
          <p:cNvPicPr>
            <a:picLocks noChangeAspect="1" noChangeArrowheads="1"/>
          </p:cNvPicPr>
          <p:nvPr/>
        </p:nvPicPr>
        <p:blipFill>
          <a:blip r:embed="rId13" cstate="print"/>
          <a:srcRect/>
          <a:stretch>
            <a:fillRect/>
          </a:stretch>
        </p:blipFill>
        <p:spPr bwMode="auto">
          <a:xfrm>
            <a:off x="252413" y="142875"/>
            <a:ext cx="1379537" cy="652463"/>
          </a:xfrm>
          <a:prstGeom prst="rect">
            <a:avLst/>
          </a:prstGeom>
          <a:noFill/>
          <a:ln w="9525">
            <a:noFill/>
            <a:miter lim="800000"/>
            <a:headEnd/>
            <a:tailEnd/>
          </a:ln>
        </p:spPr>
      </p:pic>
      <p:sp>
        <p:nvSpPr>
          <p:cNvPr id="4102"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4103"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
        <p:nvSpPr>
          <p:cNvPr id="4104" name="Rectangle 4"/>
          <p:cNvSpPr>
            <a:spLocks noGrp="1" noChangeArrowheads="1"/>
          </p:cNvSpPr>
          <p:nvPr>
            <p:ph type="sldNum" sz="quarter" idx="4"/>
          </p:nvPr>
        </p:nvSpPr>
        <p:spPr bwMode="auto">
          <a:xfrm>
            <a:off x="7866063" y="6251575"/>
            <a:ext cx="2251075" cy="457200"/>
          </a:xfrm>
          <a:prstGeom prst="rect">
            <a:avLst/>
          </a:prstGeom>
          <a:noFill/>
          <a:ln w="9525">
            <a:noFill/>
            <a:miter lim="800000"/>
          </a:ln>
        </p:spPr>
        <p:txBody>
          <a:bodyPr vert="horz" wrap="none" lIns="92075" tIns="46038" rIns="92075" bIns="46038" numCol="1" anchor="ctr" anchorCtr="0" compatLnSpc="1"/>
          <a:lstStyle>
            <a:lvl1pPr algn="r">
              <a:spcAft>
                <a:spcPct val="0"/>
              </a:spcAft>
              <a:buClrTx/>
              <a:defRPr sz="1200" b="0">
                <a:latin typeface="Helvetica 45 Light" pitchFamily="2" charset="0"/>
                <a:ea typeface="MS PGothic" pitchFamily="34" charset="-128"/>
              </a:defRPr>
            </a:lvl1pPr>
          </a:lstStyle>
          <a:p>
            <a:pPr>
              <a:defRPr/>
            </a:pPr>
            <a:fld id="{F2F9DA85-E080-46E9-971C-65E39F926DC0}" type="slidenum">
              <a:rPr lang="zh-CN" altLang="en-US"/>
              <a:pPr>
                <a:defRPr/>
              </a:pPr>
              <a:t>‹#›</a:t>
            </a:fld>
            <a:endParaRPr lang="zh-CN" altLang="en-US"/>
          </a:p>
        </p:txBody>
      </p:sp>
      <p:sp>
        <p:nvSpPr>
          <p:cNvPr id="4105" name="Rectangle 5"/>
          <p:cNvSpPr>
            <a:spLocks noGrp="1" noChangeArrowheads="1"/>
          </p:cNvSpPr>
          <p:nvPr>
            <p:ph type="ftr" sz="quarter" idx="3"/>
          </p:nvPr>
        </p:nvSpPr>
        <p:spPr bwMode="auto">
          <a:xfrm>
            <a:off x="4095750" y="6605588"/>
            <a:ext cx="3419475" cy="231775"/>
          </a:xfrm>
          <a:prstGeom prst="rect">
            <a:avLst/>
          </a:prstGeom>
          <a:noFill/>
          <a:ln w="9525">
            <a:noFill/>
            <a:miter lim="800000"/>
          </a:ln>
        </p:spPr>
        <p:txBody>
          <a:bodyPr vert="horz" wrap="none" lIns="92075" tIns="46038" rIns="92075" bIns="46038" numCol="1" anchor="ctr" anchorCtr="0" compatLnSpc="1"/>
          <a:lstStyle>
            <a:lvl1pPr>
              <a:spcAft>
                <a:spcPct val="0"/>
              </a:spcAft>
              <a:buClrTx/>
              <a:defRPr sz="1200">
                <a:latin typeface="Arial" pitchFamily="34" charset="0"/>
                <a:ea typeface="MS PGothic" pitchFamily="34" charset="-128"/>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矩形 11"/>
          <p:cNvSpPr>
            <a:spLocks noChangeArrowheads="1"/>
          </p:cNvSpPr>
          <p:nvPr/>
        </p:nvSpPr>
        <p:spPr bwMode="auto">
          <a:xfrm flipV="1">
            <a:off x="0" y="815975"/>
            <a:ext cx="10801350" cy="46038"/>
          </a:xfrm>
          <a:prstGeom prst="rect">
            <a:avLst/>
          </a:prstGeom>
          <a:solidFill>
            <a:srgbClr val="5F839D"/>
          </a:solidFill>
          <a:ln w="0" cmpd="sng">
            <a:solidFill>
              <a:srgbClr val="5F839D"/>
            </a:solid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5123" name="Rectangle 6"/>
          <p:cNvSpPr>
            <a:spLocks noChangeArrowheads="1"/>
          </p:cNvSpPr>
          <p:nvPr/>
        </p:nvSpPr>
        <p:spPr bwMode="auto">
          <a:xfrm>
            <a:off x="590550" y="857250"/>
            <a:ext cx="674688" cy="600075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sp>
        <p:nvSpPr>
          <p:cNvPr id="5124" name="Rectangle 8"/>
          <p:cNvSpPr>
            <a:spLocks noChangeArrowheads="1"/>
          </p:cNvSpPr>
          <p:nvPr/>
        </p:nvSpPr>
        <p:spPr bwMode="auto">
          <a:xfrm rot="16200000">
            <a:off x="-1190625" y="3376613"/>
            <a:ext cx="4294188" cy="665162"/>
          </a:xfrm>
          <a:prstGeom prst="rect">
            <a:avLst/>
          </a:prstGeom>
          <a:noFill/>
          <a:ln w="9525">
            <a:noFill/>
            <a:miter lim="800000"/>
          </a:ln>
        </p:spPr>
        <p:txBody>
          <a:bodyPr lIns="92075" tIns="46038" rIns="92075" bIns="46038">
            <a:spAutoFit/>
          </a:bodyPr>
          <a:lstStyle/>
          <a:p>
            <a:pPr>
              <a:lnSpc>
                <a:spcPct val="85000"/>
              </a:lnSpc>
              <a:spcAft>
                <a:spcPct val="0"/>
              </a:spcAft>
              <a:buClrTx/>
              <a:defRPr/>
            </a:pPr>
            <a:r>
              <a:rPr lang="en-AU" altLang="en-US" sz="1400">
                <a:solidFill>
                  <a:srgbClr val="5F839D"/>
                </a:solidFill>
                <a:latin typeface="Helvetica 45 Light" pitchFamily="2" charset="0"/>
                <a:ea typeface="MS PGothic" pitchFamily="34" charset="-128"/>
              </a:rPr>
              <a:t>Leading Information Provider </a:t>
            </a:r>
            <a:r>
              <a:rPr lang="en-US" sz="1400">
                <a:solidFill>
                  <a:srgbClr val="5F839D"/>
                </a:solidFill>
                <a:latin typeface="Helvetica 45 Light" pitchFamily="2" charset="0"/>
                <a:ea typeface="MS PGothic" pitchFamily="34" charset="-128"/>
              </a:rPr>
              <a:t>and Consultant</a:t>
            </a:r>
            <a:r>
              <a:rPr lang="en-AU" altLang="en-US" sz="1400">
                <a:solidFill>
                  <a:srgbClr val="5F839D"/>
                </a:solidFill>
                <a:latin typeface="Helvetica 45 Light" pitchFamily="2" charset="0"/>
                <a:ea typeface="MS PGothic" pitchFamily="34" charset="-128"/>
              </a:rPr>
              <a:t> for</a:t>
            </a:r>
          </a:p>
          <a:p>
            <a:pPr>
              <a:lnSpc>
                <a:spcPct val="85000"/>
              </a:lnSpc>
              <a:spcAft>
                <a:spcPct val="0"/>
              </a:spcAft>
              <a:buClrTx/>
              <a:defRPr/>
            </a:pPr>
            <a:r>
              <a:rPr lang="en-AU" altLang="en-US" sz="1400">
                <a:solidFill>
                  <a:srgbClr val="5F839D"/>
                </a:solidFill>
                <a:latin typeface="Helvetica 45 Light" pitchFamily="2" charset="0"/>
                <a:ea typeface="MS PGothic" pitchFamily="34" charset="-128"/>
              </a:rPr>
              <a:t> Metal and Mining Industry</a:t>
            </a:r>
          </a:p>
        </p:txBody>
      </p:sp>
      <p:pic>
        <p:nvPicPr>
          <p:cNvPr id="5125" name="图片 10" descr="logo安泰科.gif"/>
          <p:cNvPicPr>
            <a:picLocks noChangeAspect="1" noChangeArrowheads="1"/>
          </p:cNvPicPr>
          <p:nvPr/>
        </p:nvPicPr>
        <p:blipFill>
          <a:blip r:embed="rId13" cstate="print"/>
          <a:srcRect/>
          <a:stretch>
            <a:fillRect/>
          </a:stretch>
        </p:blipFill>
        <p:spPr bwMode="auto">
          <a:xfrm>
            <a:off x="252413" y="142875"/>
            <a:ext cx="1379537" cy="652463"/>
          </a:xfrm>
          <a:prstGeom prst="rect">
            <a:avLst/>
          </a:prstGeom>
          <a:noFill/>
          <a:ln w="9525">
            <a:noFill/>
            <a:miter lim="800000"/>
            <a:headEnd/>
            <a:tailEnd/>
          </a:ln>
        </p:spPr>
      </p:pic>
      <p:sp>
        <p:nvSpPr>
          <p:cNvPr id="5126"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5127"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
        <p:nvSpPr>
          <p:cNvPr id="5128" name="Rectangle 4"/>
          <p:cNvSpPr>
            <a:spLocks noGrp="1" noChangeArrowheads="1"/>
          </p:cNvSpPr>
          <p:nvPr>
            <p:ph type="sldNum" sz="quarter" idx="4"/>
          </p:nvPr>
        </p:nvSpPr>
        <p:spPr bwMode="auto">
          <a:xfrm>
            <a:off x="7866063" y="6251575"/>
            <a:ext cx="2251075" cy="457200"/>
          </a:xfrm>
          <a:prstGeom prst="rect">
            <a:avLst/>
          </a:prstGeom>
          <a:noFill/>
          <a:ln w="9525">
            <a:noFill/>
            <a:miter lim="800000"/>
          </a:ln>
        </p:spPr>
        <p:txBody>
          <a:bodyPr vert="horz" wrap="none" lIns="92075" tIns="46038" rIns="92075" bIns="46038" numCol="1" anchor="ctr" anchorCtr="0" compatLnSpc="1"/>
          <a:lstStyle>
            <a:lvl1pPr algn="r">
              <a:spcAft>
                <a:spcPct val="0"/>
              </a:spcAft>
              <a:buClrTx/>
              <a:defRPr sz="1200" b="0">
                <a:latin typeface="Helvetica 45 Light" pitchFamily="2" charset="0"/>
                <a:ea typeface="MS PGothic" pitchFamily="34" charset="-128"/>
              </a:defRPr>
            </a:lvl1pPr>
          </a:lstStyle>
          <a:p>
            <a:pPr>
              <a:defRPr/>
            </a:pPr>
            <a:fld id="{16100F04-12D9-40FA-B84D-C14A7F43B5D6}" type="slidenum">
              <a:rPr lang="zh-CN" altLang="en-US"/>
              <a:pPr>
                <a:defRPr/>
              </a:pPr>
              <a:t>‹#›</a:t>
            </a:fld>
            <a:endParaRPr lang="zh-CN" altLang="en-US"/>
          </a:p>
        </p:txBody>
      </p:sp>
      <p:sp>
        <p:nvSpPr>
          <p:cNvPr id="5129" name="Rectangle 5"/>
          <p:cNvSpPr>
            <a:spLocks noGrp="1" noChangeArrowheads="1"/>
          </p:cNvSpPr>
          <p:nvPr>
            <p:ph type="ftr" sz="quarter" idx="3"/>
          </p:nvPr>
        </p:nvSpPr>
        <p:spPr bwMode="auto">
          <a:xfrm>
            <a:off x="4095750" y="6605588"/>
            <a:ext cx="3419475" cy="231775"/>
          </a:xfrm>
          <a:prstGeom prst="rect">
            <a:avLst/>
          </a:prstGeom>
          <a:noFill/>
          <a:ln w="9525">
            <a:noFill/>
            <a:miter lim="800000"/>
          </a:ln>
        </p:spPr>
        <p:txBody>
          <a:bodyPr vert="horz" wrap="none" lIns="92075" tIns="46038" rIns="92075" bIns="46038" numCol="1" anchor="ctr" anchorCtr="0" compatLnSpc="1"/>
          <a:lstStyle>
            <a:lvl1pPr>
              <a:spcAft>
                <a:spcPct val="0"/>
              </a:spcAft>
              <a:buClrTx/>
              <a:defRPr sz="1200">
                <a:latin typeface="Arial" pitchFamily="34" charset="0"/>
                <a:ea typeface="MS PGothic" pitchFamily="34" charset="-128"/>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矩形 11"/>
          <p:cNvSpPr>
            <a:spLocks noChangeArrowheads="1"/>
          </p:cNvSpPr>
          <p:nvPr/>
        </p:nvSpPr>
        <p:spPr bwMode="auto">
          <a:xfrm flipV="1">
            <a:off x="0" y="815975"/>
            <a:ext cx="10801350" cy="46038"/>
          </a:xfrm>
          <a:prstGeom prst="rect">
            <a:avLst/>
          </a:prstGeom>
          <a:solidFill>
            <a:srgbClr val="5F839D"/>
          </a:solidFill>
          <a:ln w="0" cmpd="sng">
            <a:solidFill>
              <a:srgbClr val="5F839D"/>
            </a:solidFill>
            <a:miter lim="800000"/>
          </a:ln>
        </p:spPr>
        <p:txBody>
          <a:bodyPr lIns="0" tIns="0" rIns="0" bIns="0"/>
          <a:lstStyle/>
          <a:p>
            <a:pPr algn="l">
              <a:spcAft>
                <a:spcPct val="0"/>
              </a:spcAft>
              <a:buClrTx/>
              <a:defRPr/>
            </a:pPr>
            <a:endParaRPr lang="zh-CN" altLang="en-US" sz="1800" b="0">
              <a:latin typeface="Arial" pitchFamily="34" charset="0"/>
            </a:endParaRPr>
          </a:p>
        </p:txBody>
      </p:sp>
      <p:sp>
        <p:nvSpPr>
          <p:cNvPr id="6147" name="Rectangle 6"/>
          <p:cNvSpPr>
            <a:spLocks noChangeArrowheads="1"/>
          </p:cNvSpPr>
          <p:nvPr/>
        </p:nvSpPr>
        <p:spPr bwMode="auto">
          <a:xfrm>
            <a:off x="590550" y="857250"/>
            <a:ext cx="674688" cy="6000750"/>
          </a:xfrm>
          <a:prstGeom prst="rect">
            <a:avLst/>
          </a:prstGeom>
          <a:noFill/>
          <a:ln w="9525">
            <a:noFill/>
            <a:miter lim="800000"/>
          </a:ln>
        </p:spPr>
        <p:txBody>
          <a:bodyPr wrap="none" anchor="ctr"/>
          <a:lstStyle/>
          <a:p>
            <a:pPr>
              <a:spcAft>
                <a:spcPct val="0"/>
              </a:spcAft>
              <a:buClrTx/>
              <a:defRPr/>
            </a:pPr>
            <a:endParaRPr lang="zh-CN" altLang="en-US" sz="1800" b="0">
              <a:latin typeface="Arial" pitchFamily="34" charset="0"/>
            </a:endParaRPr>
          </a:p>
        </p:txBody>
      </p:sp>
      <p:sp>
        <p:nvSpPr>
          <p:cNvPr id="6148" name="Rectangle 8"/>
          <p:cNvSpPr>
            <a:spLocks noChangeArrowheads="1"/>
          </p:cNvSpPr>
          <p:nvPr/>
        </p:nvSpPr>
        <p:spPr bwMode="auto">
          <a:xfrm rot="16200000">
            <a:off x="-1190625" y="3376613"/>
            <a:ext cx="4294188" cy="665162"/>
          </a:xfrm>
          <a:prstGeom prst="rect">
            <a:avLst/>
          </a:prstGeom>
          <a:noFill/>
          <a:ln w="9525">
            <a:noFill/>
            <a:miter lim="800000"/>
          </a:ln>
        </p:spPr>
        <p:txBody>
          <a:bodyPr lIns="92075" tIns="46038" rIns="92075" bIns="46038">
            <a:spAutoFit/>
          </a:bodyPr>
          <a:lstStyle/>
          <a:p>
            <a:pPr>
              <a:lnSpc>
                <a:spcPct val="85000"/>
              </a:lnSpc>
              <a:spcAft>
                <a:spcPct val="0"/>
              </a:spcAft>
              <a:buClrTx/>
              <a:defRPr/>
            </a:pPr>
            <a:r>
              <a:rPr lang="en-AU" altLang="en-US" sz="1400">
                <a:solidFill>
                  <a:srgbClr val="5F839D"/>
                </a:solidFill>
                <a:latin typeface="Helvetica 45 Light" pitchFamily="2" charset="0"/>
                <a:ea typeface="MS PGothic" pitchFamily="34" charset="-128"/>
              </a:rPr>
              <a:t>Leading Information Provider </a:t>
            </a:r>
            <a:r>
              <a:rPr lang="en-US" sz="1400">
                <a:solidFill>
                  <a:srgbClr val="5F839D"/>
                </a:solidFill>
                <a:latin typeface="Helvetica 45 Light" pitchFamily="2" charset="0"/>
                <a:ea typeface="MS PGothic" pitchFamily="34" charset="-128"/>
              </a:rPr>
              <a:t>and Consultant</a:t>
            </a:r>
            <a:r>
              <a:rPr lang="en-AU" altLang="en-US" sz="1400">
                <a:solidFill>
                  <a:srgbClr val="5F839D"/>
                </a:solidFill>
                <a:latin typeface="Helvetica 45 Light" pitchFamily="2" charset="0"/>
                <a:ea typeface="MS PGothic" pitchFamily="34" charset="-128"/>
              </a:rPr>
              <a:t> for</a:t>
            </a:r>
          </a:p>
          <a:p>
            <a:pPr>
              <a:lnSpc>
                <a:spcPct val="85000"/>
              </a:lnSpc>
              <a:spcAft>
                <a:spcPct val="0"/>
              </a:spcAft>
              <a:buClrTx/>
              <a:defRPr/>
            </a:pPr>
            <a:r>
              <a:rPr lang="en-AU" altLang="en-US" sz="1400">
                <a:solidFill>
                  <a:srgbClr val="5F839D"/>
                </a:solidFill>
                <a:latin typeface="Helvetica 45 Light" pitchFamily="2" charset="0"/>
                <a:ea typeface="MS PGothic" pitchFamily="34" charset="-128"/>
              </a:rPr>
              <a:t> Metal and Mining Industry</a:t>
            </a:r>
          </a:p>
        </p:txBody>
      </p:sp>
      <p:pic>
        <p:nvPicPr>
          <p:cNvPr id="6149" name="图片 10" descr="logo安泰科.gif"/>
          <p:cNvPicPr>
            <a:picLocks noChangeAspect="1" noChangeArrowheads="1"/>
          </p:cNvPicPr>
          <p:nvPr/>
        </p:nvPicPr>
        <p:blipFill>
          <a:blip r:embed="rId13" cstate="print"/>
          <a:srcRect/>
          <a:stretch>
            <a:fillRect/>
          </a:stretch>
        </p:blipFill>
        <p:spPr bwMode="auto">
          <a:xfrm>
            <a:off x="252413" y="142875"/>
            <a:ext cx="1379537" cy="652463"/>
          </a:xfrm>
          <a:prstGeom prst="rect">
            <a:avLst/>
          </a:prstGeom>
          <a:noFill/>
          <a:ln w="9525">
            <a:noFill/>
            <a:miter lim="800000"/>
            <a:headEnd/>
            <a:tailEnd/>
          </a:ln>
        </p:spPr>
      </p:pic>
      <p:sp>
        <p:nvSpPr>
          <p:cNvPr id="6150" name="Rectangle 2"/>
          <p:cNvSpPr>
            <a:spLocks noGrp="1" noChangeArrowheads="1"/>
          </p:cNvSpPr>
          <p:nvPr>
            <p:ph type="title"/>
          </p:nvPr>
        </p:nvSpPr>
        <p:spPr bwMode="auto">
          <a:xfrm>
            <a:off x="1682750" y="211138"/>
            <a:ext cx="8466138" cy="585787"/>
          </a:xfrm>
          <a:prstGeom prst="rect">
            <a:avLst/>
          </a:prstGeom>
          <a:noFill/>
          <a:ln w="9525">
            <a:noFill/>
            <a:miter lim="800000"/>
          </a:ln>
        </p:spPr>
        <p:txBody>
          <a:bodyPr vert="horz" wrap="square" lIns="0" tIns="46038" rIns="0" bIns="46038" numCol="1" anchor="b" anchorCtr="0" compatLnSpc="1">
            <a:spAutoFit/>
          </a:bodyPr>
          <a:lstStyle/>
          <a:p>
            <a:pPr lvl="0"/>
            <a:endParaRPr lang="zh-CN" altLang="zh-CN" smtClean="0"/>
          </a:p>
        </p:txBody>
      </p:sp>
      <p:sp>
        <p:nvSpPr>
          <p:cNvPr id="6151" name="Rectangle 3"/>
          <p:cNvSpPr>
            <a:spLocks noGrp="1" noChangeArrowheads="1"/>
          </p:cNvSpPr>
          <p:nvPr>
            <p:ph type="body" idx="1"/>
          </p:nvPr>
        </p:nvSpPr>
        <p:spPr bwMode="auto">
          <a:xfrm>
            <a:off x="1731963" y="1154113"/>
            <a:ext cx="8716962" cy="4916487"/>
          </a:xfrm>
          <a:prstGeom prst="rect">
            <a:avLst/>
          </a:prstGeom>
          <a:noFill/>
          <a:ln w="9525">
            <a:noFill/>
            <a:miter lim="800000"/>
          </a:ln>
        </p:spPr>
        <p:txBody>
          <a:bodyPr vert="horz" wrap="square" lIns="0" tIns="0" rIns="0" bIns="0" numCol="1" anchor="t" anchorCtr="0" compatLnSpc="1"/>
          <a:lstStyle/>
          <a:p>
            <a:pPr lvl="0"/>
            <a:r>
              <a:rPr lang="zh-CN" smtClean="0"/>
              <a:t>一级，宋体加粗，</a:t>
            </a:r>
            <a:r>
              <a:rPr lang="zh-CN" altLang="zh-CN" smtClean="0"/>
              <a:t>24</a:t>
            </a:r>
            <a:r>
              <a:rPr lang="zh-CN" smtClean="0"/>
              <a:t>磅</a:t>
            </a:r>
            <a:r>
              <a:rPr lang="zh-CN" altLang="zh-CN" smtClean="0"/>
              <a:t>.</a:t>
            </a:r>
          </a:p>
          <a:p>
            <a:pPr lvl="1"/>
            <a:r>
              <a:rPr lang="zh-CN" smtClean="0"/>
              <a:t>二级，楷体加粗，</a:t>
            </a:r>
            <a:r>
              <a:rPr lang="zh-CN" altLang="zh-CN" smtClean="0"/>
              <a:t>20</a:t>
            </a:r>
            <a:r>
              <a:rPr lang="zh-CN" smtClean="0"/>
              <a:t>磅</a:t>
            </a:r>
          </a:p>
          <a:p>
            <a:pPr lvl="2"/>
            <a:r>
              <a:rPr lang="zh-CN" smtClean="0"/>
              <a:t>三级，楷体，</a:t>
            </a:r>
            <a:r>
              <a:rPr lang="zh-CN" altLang="zh-CN" smtClean="0"/>
              <a:t>18</a:t>
            </a:r>
            <a:r>
              <a:rPr lang="zh-CN" smtClean="0"/>
              <a:t>磅</a:t>
            </a:r>
          </a:p>
          <a:p>
            <a:pPr lvl="3"/>
            <a:r>
              <a:rPr lang="zh-CN" smtClean="0"/>
              <a:t>四级</a:t>
            </a:r>
          </a:p>
          <a:p>
            <a:pPr lvl="3"/>
            <a:endParaRPr lang="zh-CN" altLang="zh-CN" smtClean="0"/>
          </a:p>
          <a:p>
            <a:pPr lvl="3"/>
            <a:r>
              <a:rPr lang="zh-CN" smtClean="0"/>
              <a:t>文章中的英文和阿拉伯数字均采用相应字号的</a:t>
            </a:r>
            <a:r>
              <a:rPr lang="zh-CN" altLang="zh-CN" smtClean="0"/>
              <a:t>Arial</a:t>
            </a:r>
          </a:p>
        </p:txBody>
      </p:sp>
      <p:sp>
        <p:nvSpPr>
          <p:cNvPr id="6152" name="Rectangle 4"/>
          <p:cNvSpPr>
            <a:spLocks noGrp="1" noChangeArrowheads="1"/>
          </p:cNvSpPr>
          <p:nvPr>
            <p:ph type="sldNum" sz="quarter" idx="4"/>
          </p:nvPr>
        </p:nvSpPr>
        <p:spPr bwMode="auto">
          <a:xfrm>
            <a:off x="7866063" y="6251575"/>
            <a:ext cx="2251075" cy="457200"/>
          </a:xfrm>
          <a:prstGeom prst="rect">
            <a:avLst/>
          </a:prstGeom>
          <a:noFill/>
          <a:ln w="9525">
            <a:noFill/>
            <a:miter lim="800000"/>
          </a:ln>
        </p:spPr>
        <p:txBody>
          <a:bodyPr vert="horz" wrap="none" lIns="92075" tIns="46038" rIns="92075" bIns="46038" numCol="1" anchor="ctr" anchorCtr="0" compatLnSpc="1"/>
          <a:lstStyle>
            <a:lvl1pPr algn="r">
              <a:spcAft>
                <a:spcPct val="0"/>
              </a:spcAft>
              <a:buClrTx/>
              <a:defRPr sz="1200" b="0">
                <a:latin typeface="Helvetica 45 Light" pitchFamily="2" charset="0"/>
                <a:ea typeface="MS PGothic" pitchFamily="34" charset="-128"/>
              </a:defRPr>
            </a:lvl1pPr>
          </a:lstStyle>
          <a:p>
            <a:pPr>
              <a:defRPr/>
            </a:pPr>
            <a:fld id="{420846DC-BA36-42E1-A29E-C1DEF34481F9}" type="slidenum">
              <a:rPr lang="zh-CN" altLang="en-US"/>
              <a:pPr>
                <a:defRPr/>
              </a:pPr>
              <a:t>‹#›</a:t>
            </a:fld>
            <a:endParaRPr lang="zh-CN" altLang="en-US"/>
          </a:p>
        </p:txBody>
      </p:sp>
      <p:sp>
        <p:nvSpPr>
          <p:cNvPr id="6153" name="Rectangle 5"/>
          <p:cNvSpPr>
            <a:spLocks noGrp="1" noChangeArrowheads="1"/>
          </p:cNvSpPr>
          <p:nvPr>
            <p:ph type="ftr" sz="quarter" idx="3"/>
          </p:nvPr>
        </p:nvSpPr>
        <p:spPr bwMode="auto">
          <a:xfrm>
            <a:off x="4095750" y="6605588"/>
            <a:ext cx="3419475" cy="231775"/>
          </a:xfrm>
          <a:prstGeom prst="rect">
            <a:avLst/>
          </a:prstGeom>
          <a:noFill/>
          <a:ln w="9525">
            <a:noFill/>
            <a:miter lim="800000"/>
          </a:ln>
        </p:spPr>
        <p:txBody>
          <a:bodyPr vert="horz" wrap="none" lIns="92075" tIns="46038" rIns="92075" bIns="46038" numCol="1" anchor="ctr" anchorCtr="0" compatLnSpc="1"/>
          <a:lstStyle>
            <a:lvl1pPr>
              <a:spcAft>
                <a:spcPct val="0"/>
              </a:spcAft>
              <a:buClrTx/>
              <a:defRPr sz="1200">
                <a:latin typeface="Arial" pitchFamily="34" charset="0"/>
                <a:ea typeface="MS PGothic" pitchFamily="34" charset="-128"/>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2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pitchFamily="34" charset="0"/>
          <a:ea typeface="黑体" pitchFamily="2" charset="-122"/>
        </a:defRPr>
      </a:lvl2pPr>
      <a:lvl3pPr algn="l" rtl="0" eaLnBrk="0" fontAlgn="base" hangingPunct="0">
        <a:spcBef>
          <a:spcPct val="0"/>
        </a:spcBef>
        <a:spcAft>
          <a:spcPct val="0"/>
        </a:spcAft>
        <a:defRPr sz="3200">
          <a:solidFill>
            <a:srgbClr val="336699"/>
          </a:solidFill>
          <a:latin typeface="Arial" pitchFamily="34" charset="0"/>
          <a:ea typeface="黑体" pitchFamily="2" charset="-122"/>
        </a:defRPr>
      </a:lvl3pPr>
      <a:lvl4pPr algn="l" rtl="0" eaLnBrk="0" fontAlgn="base" hangingPunct="0">
        <a:spcBef>
          <a:spcPct val="0"/>
        </a:spcBef>
        <a:spcAft>
          <a:spcPct val="0"/>
        </a:spcAft>
        <a:defRPr sz="3200">
          <a:solidFill>
            <a:srgbClr val="336699"/>
          </a:solidFill>
          <a:latin typeface="Arial" pitchFamily="34" charset="0"/>
          <a:ea typeface="黑体" pitchFamily="2" charset="-122"/>
        </a:defRPr>
      </a:lvl4pPr>
      <a:lvl5pPr algn="l" rtl="0" eaLnBrk="0" fontAlgn="base" hangingPunct="0">
        <a:spcBef>
          <a:spcPct val="0"/>
        </a:spcBef>
        <a:spcAft>
          <a:spcPct val="0"/>
        </a:spcAft>
        <a:defRPr sz="3200">
          <a:solidFill>
            <a:srgbClr val="336699"/>
          </a:solidFill>
          <a:latin typeface="Arial" pitchFamily="34" charset="0"/>
          <a:ea typeface="黑体" pitchFamily="2" charset="-122"/>
        </a:defRPr>
      </a:lvl5pPr>
      <a:lvl6pPr marL="457200" algn="l" rtl="0" eaLnBrk="0" fontAlgn="base" hangingPunct="0">
        <a:spcBef>
          <a:spcPct val="0"/>
        </a:spcBef>
        <a:spcAft>
          <a:spcPct val="0"/>
        </a:spcAft>
        <a:defRPr sz="3200">
          <a:solidFill>
            <a:srgbClr val="336699"/>
          </a:solidFill>
          <a:latin typeface="Arial" pitchFamily="34" charset="0"/>
          <a:ea typeface="黑体" pitchFamily="2" charset="-122"/>
        </a:defRPr>
      </a:lvl6pPr>
      <a:lvl7pPr marL="914400" algn="l" rtl="0" eaLnBrk="0" fontAlgn="base" hangingPunct="0">
        <a:spcBef>
          <a:spcPct val="0"/>
        </a:spcBef>
        <a:spcAft>
          <a:spcPct val="0"/>
        </a:spcAft>
        <a:defRPr sz="3200">
          <a:solidFill>
            <a:srgbClr val="336699"/>
          </a:solidFill>
          <a:latin typeface="Arial" pitchFamily="34" charset="0"/>
          <a:ea typeface="黑体" pitchFamily="2" charset="-122"/>
        </a:defRPr>
      </a:lvl7pPr>
      <a:lvl8pPr marL="1371600" algn="l" rtl="0" eaLnBrk="0" fontAlgn="base" hangingPunct="0">
        <a:spcBef>
          <a:spcPct val="0"/>
        </a:spcBef>
        <a:spcAft>
          <a:spcPct val="0"/>
        </a:spcAft>
        <a:defRPr sz="3200">
          <a:solidFill>
            <a:srgbClr val="336699"/>
          </a:solidFill>
          <a:latin typeface="Arial" pitchFamily="34" charset="0"/>
          <a:ea typeface="黑体" pitchFamily="2" charset="-122"/>
        </a:defRPr>
      </a:lvl8pPr>
      <a:lvl9pPr marL="1828800" algn="l" rtl="0" eaLnBrk="0" fontAlgn="base" hangingPunct="0">
        <a:spcBef>
          <a:spcPct val="0"/>
        </a:spcBef>
        <a:spcAft>
          <a:spcPct val="0"/>
        </a:spcAft>
        <a:defRPr sz="3200">
          <a:solidFill>
            <a:srgbClr val="336699"/>
          </a:solidFill>
          <a:latin typeface="Arial" pitchFamily="34" charset="0"/>
          <a:ea typeface="黑体" pitchFamily="2" charset="-122"/>
        </a:defRPr>
      </a:lvl9pPr>
    </p:titleStyle>
    <p:bodyStyle>
      <a:lvl1pPr marL="288925" indent="-288925" algn="l" rtl="0" eaLnBrk="0" fontAlgn="base" hangingPunct="0">
        <a:spcBef>
          <a:spcPct val="0"/>
        </a:spcBef>
        <a:spcAft>
          <a:spcPct val="50000"/>
        </a:spcAft>
        <a:buClr>
          <a:srgbClr val="5F839D"/>
        </a:buClr>
        <a:buFont typeface="Wingdings" pitchFamily="2" charset="2"/>
        <a:buChar char="Ø"/>
        <a:defRPr sz="2400" b="1">
          <a:solidFill>
            <a:srgbClr val="336699"/>
          </a:solidFill>
          <a:latin typeface="+mn-lt"/>
          <a:ea typeface="+mn-ea"/>
          <a:cs typeface="+mn-cs"/>
        </a:defRPr>
      </a:lvl1pPr>
      <a:lvl2pPr marL="713105" indent="-170180" algn="l" rtl="0" eaLnBrk="0" fontAlgn="base" hangingPunct="0">
        <a:spcBef>
          <a:spcPct val="0"/>
        </a:spcBef>
        <a:spcAft>
          <a:spcPct val="60000"/>
        </a:spcAft>
        <a:buClr>
          <a:srgbClr val="5F839D"/>
        </a:buClr>
        <a:buFont typeface="Wingdings" pitchFamily="2" charset="2"/>
        <a:buChar char="Ø"/>
        <a:defRPr sz="2000" b="1">
          <a:solidFill>
            <a:srgbClr val="336699"/>
          </a:solidFill>
          <a:latin typeface="+mn-lt"/>
          <a:ea typeface="楷体_GB2312" pitchFamily="49" charset="-122"/>
        </a:defRPr>
      </a:lvl2pPr>
      <a:lvl3pPr marL="1254125" indent="-2654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3pPr>
      <a:lvl4pPr marL="1802130" indent="-367030" algn="l" rtl="0" eaLnBrk="0" fontAlgn="base" hangingPunct="0">
        <a:spcBef>
          <a:spcPct val="0"/>
        </a:spcBef>
        <a:spcAft>
          <a:spcPct val="60000"/>
        </a:spcAft>
        <a:buClr>
          <a:srgbClr val="5F839D"/>
        </a:buClr>
        <a:buFont typeface="Wingdings" pitchFamily="2" charset="2"/>
        <a:buChar char="Ø"/>
        <a:defRPr>
          <a:solidFill>
            <a:srgbClr val="336699"/>
          </a:solidFill>
          <a:latin typeface="+mn-lt"/>
          <a:ea typeface="楷体_GB2312" pitchFamily="49" charset="-122"/>
        </a:defRPr>
      </a:lvl4pPr>
      <a:lvl5pPr marL="24815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5pPr>
      <a:lvl6pPr marL="29387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6pPr>
      <a:lvl7pPr marL="33959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7pPr>
      <a:lvl8pPr marL="38531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8pPr>
      <a:lvl9pPr marL="4310380" indent="-285750" algn="l" rtl="0" eaLnBrk="0" fontAlgn="base" hangingPunct="0">
        <a:spcBef>
          <a:spcPct val="0"/>
        </a:spcBef>
        <a:spcAft>
          <a:spcPct val="60000"/>
        </a:spcAft>
        <a:buClr>
          <a:srgbClr val="5F839D"/>
        </a:buClr>
        <a:buFont typeface="Wingdings" pitchFamily="2" charset="2"/>
        <a:buChar char="è"/>
        <a:defRPr>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mailto:fanrunze@antaike.com" TargetMode="External"/><Relationship Id="rId2" Type="http://schemas.openxmlformats.org/officeDocument/2006/relationships/hyperlink" Target="mailto:xuad@antaike.com" TargetMode="External"/><Relationship Id="rId1" Type="http://schemas.openxmlformats.org/officeDocument/2006/relationships/slideLayout" Target="../slideLayouts/slideLayout29.xml"/><Relationship Id="rId5" Type="http://schemas.openxmlformats.org/officeDocument/2006/relationships/hyperlink" Target="http://www.metalchina.com/" TargetMode="External"/><Relationship Id="rId4" Type="http://schemas.openxmlformats.org/officeDocument/2006/relationships/hyperlink" Target="mailto:lyj@antaik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副标题 2"/>
          <p:cNvSpPr>
            <a:spLocks noGrp="1"/>
          </p:cNvSpPr>
          <p:nvPr>
            <p:ph type="subTitle" sz="quarter" idx="4294967295"/>
          </p:nvPr>
        </p:nvSpPr>
        <p:spPr>
          <a:xfrm>
            <a:off x="1656259" y="3501008"/>
            <a:ext cx="8418513" cy="1512887"/>
          </a:xfrm>
        </p:spPr>
        <p:txBody>
          <a:bodyPr/>
          <a:lstStyle/>
          <a:p>
            <a:pPr marL="0" indent="0" algn="ctr" eaLnBrk="1" hangingPunct="1">
              <a:lnSpc>
                <a:spcPct val="80000"/>
              </a:lnSpc>
              <a:buFont typeface="Wingdings" pitchFamily="2" charset="2"/>
              <a:buNone/>
            </a:pPr>
            <a:endParaRPr lang="en-US" altLang="zh-CN" sz="2800" dirty="0" smtClean="0">
              <a:solidFill>
                <a:schemeClr val="tx1"/>
              </a:solidFill>
              <a:ea typeface="宋体" pitchFamily="2" charset="-122"/>
            </a:endParaRPr>
          </a:p>
          <a:p>
            <a:pPr marL="0" indent="0" algn="ctr" eaLnBrk="1" hangingPunct="1">
              <a:lnSpc>
                <a:spcPct val="80000"/>
              </a:lnSpc>
              <a:buFont typeface="Wingdings" pitchFamily="2" charset="2"/>
              <a:buNone/>
            </a:pPr>
            <a:r>
              <a:rPr lang="en-US" altLang="zh-CN" sz="2800" dirty="0" err="1" smtClean="0">
                <a:solidFill>
                  <a:schemeClr val="tx1"/>
                </a:solidFill>
                <a:ea typeface="宋体" pitchFamily="2" charset="-122"/>
              </a:rPr>
              <a:t>Xu</a:t>
            </a:r>
            <a:r>
              <a:rPr lang="en-US" altLang="zh-CN" sz="2800" dirty="0" smtClean="0">
                <a:solidFill>
                  <a:schemeClr val="tx1"/>
                </a:solidFill>
                <a:ea typeface="宋体" pitchFamily="2" charset="-122"/>
              </a:rPr>
              <a:t> </a:t>
            </a:r>
            <a:r>
              <a:rPr lang="en-US" altLang="zh-CN" sz="2800" dirty="0" err="1" smtClean="0">
                <a:solidFill>
                  <a:schemeClr val="tx1"/>
                </a:solidFill>
                <a:ea typeface="宋体" pitchFamily="2" charset="-122"/>
              </a:rPr>
              <a:t>Aidong</a:t>
            </a:r>
            <a:endParaRPr lang="en-US" altLang="zh-CN" sz="2800" dirty="0" smtClean="0">
              <a:solidFill>
                <a:schemeClr val="tx1"/>
              </a:solidFill>
              <a:ea typeface="宋体" pitchFamily="2" charset="-122"/>
            </a:endParaRPr>
          </a:p>
          <a:p>
            <a:pPr marL="0" indent="0" algn="ctr" eaLnBrk="1" hangingPunct="1">
              <a:lnSpc>
                <a:spcPct val="80000"/>
              </a:lnSpc>
              <a:buFont typeface="Wingdings" pitchFamily="2" charset="2"/>
              <a:buNone/>
            </a:pPr>
            <a:r>
              <a:rPr lang="en-US" altLang="zh-CN" sz="2000" dirty="0" smtClean="0">
                <a:solidFill>
                  <a:schemeClr val="tx1"/>
                </a:solidFill>
                <a:ea typeface="黑体" pitchFamily="2" charset="-122"/>
              </a:rPr>
              <a:t>Beijing </a:t>
            </a:r>
            <a:r>
              <a:rPr lang="en-US" altLang="zh-CN" sz="2000" dirty="0" err="1" smtClean="0">
                <a:solidFill>
                  <a:schemeClr val="tx1"/>
                </a:solidFill>
                <a:ea typeface="黑体" pitchFamily="2" charset="-122"/>
              </a:rPr>
              <a:t>Antaike</a:t>
            </a:r>
            <a:r>
              <a:rPr lang="en-US" altLang="zh-CN" sz="2000" dirty="0" smtClean="0">
                <a:solidFill>
                  <a:schemeClr val="tx1"/>
                </a:solidFill>
                <a:ea typeface="黑体" pitchFamily="2" charset="-122"/>
              </a:rPr>
              <a:t> Information Development Co., Ltd.</a:t>
            </a:r>
          </a:p>
        </p:txBody>
      </p:sp>
      <p:sp>
        <p:nvSpPr>
          <p:cNvPr id="7171" name="矩形 12"/>
          <p:cNvSpPr>
            <a:spLocks noChangeArrowheads="1"/>
          </p:cNvSpPr>
          <p:nvPr/>
        </p:nvSpPr>
        <p:spPr bwMode="auto">
          <a:xfrm>
            <a:off x="792163" y="1412776"/>
            <a:ext cx="8930209" cy="1089529"/>
          </a:xfrm>
          <a:prstGeom prst="rect">
            <a:avLst/>
          </a:prstGeom>
          <a:noFill/>
          <a:ln w="9525">
            <a:noFill/>
            <a:miter lim="800000"/>
          </a:ln>
        </p:spPr>
        <p:txBody>
          <a:bodyPr wrap="square">
            <a:spAutoFit/>
          </a:bodyPr>
          <a:lstStyle/>
          <a:p>
            <a:r>
              <a:rPr lang="en-US" altLang="zh-CN" sz="3600" dirty="0"/>
              <a:t>    </a:t>
            </a:r>
            <a:r>
              <a:rPr lang="en-US" altLang="zh-CN" sz="3600" dirty="0" smtClean="0"/>
              <a:t>Nickel Market Analysis of </a:t>
            </a:r>
            <a:r>
              <a:rPr lang="en-US" altLang="zh-CN" sz="3600" dirty="0" smtClean="0"/>
              <a:t>China, Indonesia and the Philippine                    </a:t>
            </a:r>
            <a:endParaRPr lang="en-US" altLang="zh-CN" sz="3600" dirty="0" smtClean="0"/>
          </a:p>
        </p:txBody>
      </p:sp>
      <p:sp>
        <p:nvSpPr>
          <p:cNvPr id="7172" name="TextBox 14"/>
          <p:cNvSpPr txBox="1">
            <a:spLocks noChangeArrowheads="1"/>
          </p:cNvSpPr>
          <p:nvPr/>
        </p:nvSpPr>
        <p:spPr bwMode="auto">
          <a:xfrm>
            <a:off x="3672483" y="6165304"/>
            <a:ext cx="4094162" cy="289310"/>
          </a:xfrm>
          <a:prstGeom prst="rect">
            <a:avLst/>
          </a:prstGeom>
          <a:noFill/>
          <a:ln w="9525">
            <a:noFill/>
            <a:miter lim="800000"/>
          </a:ln>
        </p:spPr>
        <p:txBody>
          <a:bodyPr>
            <a:spAutoFit/>
          </a:bodyPr>
          <a:lstStyle/>
          <a:p>
            <a:pPr>
              <a:lnSpc>
                <a:spcPct val="80000"/>
              </a:lnSpc>
            </a:pPr>
            <a:r>
              <a:rPr lang="en-US" altLang="zh-CN" sz="1600" dirty="0" smtClean="0">
                <a:ea typeface="黑体" pitchFamily="2" charset="-122"/>
              </a:rPr>
              <a:t>May 25th  </a:t>
            </a:r>
            <a:r>
              <a:rPr lang="en-US" altLang="zh-CN" sz="1600" dirty="0" smtClean="0">
                <a:uFillTx/>
                <a:ea typeface="黑体" pitchFamily="2" charset="-122"/>
              </a:rPr>
              <a:t>2017   </a:t>
            </a:r>
            <a:r>
              <a:rPr lang="en-US" altLang="zh-CN" sz="1600" dirty="0" smtClean="0">
                <a:uFillTx/>
                <a:ea typeface="黑体" pitchFamily="2" charset="-122"/>
              </a:rPr>
              <a:t>Shanghai</a:t>
            </a:r>
            <a:endParaRPr lang="en-US" altLang="zh-CN" sz="1600" dirty="0">
              <a:uFillTx/>
              <a:ea typeface="黑体" pitchFamily="2" charset="-122"/>
            </a:endParaRPr>
          </a:p>
        </p:txBody>
      </p:sp>
      <p:sp>
        <p:nvSpPr>
          <p:cNvPr id="7173" name="矩形 4"/>
          <p:cNvSpPr>
            <a:spLocks noChangeArrowheads="1"/>
          </p:cNvSpPr>
          <p:nvPr/>
        </p:nvSpPr>
        <p:spPr bwMode="auto">
          <a:xfrm>
            <a:off x="4968627" y="404664"/>
            <a:ext cx="5502339" cy="590931"/>
          </a:xfrm>
          <a:prstGeom prst="rect">
            <a:avLst/>
          </a:prstGeom>
          <a:noFill/>
          <a:ln w="9525">
            <a:noFill/>
            <a:miter lim="800000"/>
          </a:ln>
        </p:spPr>
        <p:txBody>
          <a:bodyPr wrap="none">
            <a:spAutoFit/>
          </a:bodyPr>
          <a:lstStyle/>
          <a:p>
            <a:r>
              <a:rPr lang="en-GB" altLang="en-US" sz="3600" dirty="0">
                <a:solidFill>
                  <a:srgbClr val="C00000"/>
                </a:solidFill>
              </a:rPr>
              <a:t>INSG April Meeting </a:t>
            </a:r>
            <a:r>
              <a:rPr lang="en-GB" altLang="en-US" sz="3600" dirty="0" smtClean="0">
                <a:solidFill>
                  <a:srgbClr val="C00000"/>
                </a:solidFill>
              </a:rPr>
              <a:t>2017</a:t>
            </a:r>
            <a:endParaRPr lang="zh-CN" altLang="en-US" sz="36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2376339" y="1052736"/>
            <a:ext cx="5760640" cy="341632"/>
          </a:xfrm>
          <a:prstGeom prst="rect">
            <a:avLst/>
          </a:prstGeom>
          <a:solidFill>
            <a:schemeClr val="bg1"/>
          </a:solidFill>
          <a:ln w="9525">
            <a:noFill/>
            <a:miter lim="800000"/>
          </a:ln>
        </p:spPr>
        <p:txBody>
          <a:bodyPr wrap="square">
            <a:spAutoFit/>
          </a:bodyPr>
          <a:lstStyle/>
          <a:p>
            <a:r>
              <a:rPr lang="en-US" altLang="zh-CN" sz="1800" dirty="0"/>
              <a:t>Nickel usage in STS </a:t>
            </a:r>
            <a:r>
              <a:rPr lang="en-US" altLang="zh-CN" sz="1800" dirty="0" smtClean="0"/>
              <a:t>sector 2014-2016</a:t>
            </a:r>
            <a:endParaRPr lang="en-US" altLang="zh-CN" sz="1800" dirty="0"/>
          </a:p>
        </p:txBody>
      </p:sp>
      <p:sp>
        <p:nvSpPr>
          <p:cNvPr id="6" name="文本框 3"/>
          <p:cNvSpPr txBox="1"/>
          <p:nvPr/>
        </p:nvSpPr>
        <p:spPr>
          <a:xfrm>
            <a:off x="1440235" y="6165304"/>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7" name="矩形 6"/>
          <p:cNvSpPr/>
          <p:nvPr/>
        </p:nvSpPr>
        <p:spPr>
          <a:xfrm>
            <a:off x="6840835" y="260648"/>
            <a:ext cx="3552576" cy="424732"/>
          </a:xfrm>
          <a:prstGeom prst="rect">
            <a:avLst/>
          </a:prstGeom>
        </p:spPr>
        <p:txBody>
          <a:bodyPr wrap="none">
            <a:spAutoFit/>
          </a:bodyPr>
          <a:lstStyle/>
          <a:p>
            <a:pPr algn="r" eaLnBrk="0" hangingPunct="0">
              <a:spcAft>
                <a:spcPct val="0"/>
              </a:spcAft>
              <a:defRPr/>
            </a:pPr>
            <a:r>
              <a:rPr lang="en-US" altLang="zh-CN" sz="2400" dirty="0" smtClean="0"/>
              <a:t>China-primary Ni cons.</a:t>
            </a:r>
            <a:endParaRPr lang="zh-CN" altLang="en-US" sz="2400" dirty="0"/>
          </a:p>
        </p:txBody>
      </p:sp>
      <p:pic>
        <p:nvPicPr>
          <p:cNvPr id="8" name="Picture 1" descr="C:\Documents and Settings\FF\My Documents\Tencent Files\124846763\Image\C2C\)MAW$WLW{{(9CC{C@5Q2S2F.png"/>
          <p:cNvPicPr>
            <a:picLocks noChangeAspect="1" noChangeArrowheads="1"/>
          </p:cNvPicPr>
          <p:nvPr/>
        </p:nvPicPr>
        <p:blipFill>
          <a:blip r:embed="rId3" cstate="print"/>
          <a:srcRect/>
          <a:stretch>
            <a:fillRect/>
          </a:stretch>
        </p:blipFill>
        <p:spPr bwMode="auto">
          <a:xfrm>
            <a:off x="1368227" y="1628800"/>
            <a:ext cx="7128792" cy="40343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2952403" y="980728"/>
            <a:ext cx="4464050" cy="369332"/>
          </a:xfrm>
          <a:prstGeom prst="rect">
            <a:avLst/>
          </a:prstGeom>
          <a:solidFill>
            <a:schemeClr val="bg1"/>
          </a:solidFill>
          <a:ln w="9525">
            <a:noFill/>
            <a:miter lim="800000"/>
          </a:ln>
        </p:spPr>
        <p:txBody>
          <a:bodyPr>
            <a:spAutoFit/>
          </a:bodyPr>
          <a:lstStyle/>
          <a:p>
            <a:r>
              <a:rPr lang="en-US" altLang="zh-CN" sz="2000" dirty="0"/>
              <a:t>Nickel usage in </a:t>
            </a:r>
            <a:r>
              <a:rPr lang="en-US" altLang="zh-CN" sz="2000" dirty="0" smtClean="0"/>
              <a:t>battery </a:t>
            </a:r>
            <a:r>
              <a:rPr lang="en-US" altLang="zh-CN" sz="2000" dirty="0"/>
              <a:t>sectors</a:t>
            </a:r>
            <a:endParaRPr lang="zh-CN" altLang="en-US" sz="2000" dirty="0"/>
          </a:p>
        </p:txBody>
      </p:sp>
      <p:sp>
        <p:nvSpPr>
          <p:cNvPr id="6" name="文本框 3"/>
          <p:cNvSpPr txBox="1"/>
          <p:nvPr/>
        </p:nvSpPr>
        <p:spPr>
          <a:xfrm>
            <a:off x="1872283" y="6021288"/>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9" name="矩形 8"/>
          <p:cNvSpPr/>
          <p:nvPr/>
        </p:nvSpPr>
        <p:spPr>
          <a:xfrm>
            <a:off x="6840835" y="260648"/>
            <a:ext cx="3552576" cy="424732"/>
          </a:xfrm>
          <a:prstGeom prst="rect">
            <a:avLst/>
          </a:prstGeom>
        </p:spPr>
        <p:txBody>
          <a:bodyPr wrap="none">
            <a:spAutoFit/>
          </a:bodyPr>
          <a:lstStyle/>
          <a:p>
            <a:pPr algn="r" eaLnBrk="0" hangingPunct="0">
              <a:spcAft>
                <a:spcPct val="0"/>
              </a:spcAft>
              <a:defRPr/>
            </a:pPr>
            <a:r>
              <a:rPr lang="en-US" altLang="zh-CN" sz="2400" dirty="0" smtClean="0"/>
              <a:t>China-primary Ni cons.</a:t>
            </a:r>
            <a:endParaRPr lang="zh-CN" altLang="en-US" sz="2400" dirty="0"/>
          </a:p>
        </p:txBody>
      </p:sp>
      <p:pic>
        <p:nvPicPr>
          <p:cNvPr id="8" name="Picture 1"/>
          <p:cNvPicPr>
            <a:picLocks noChangeAspect="1" noChangeArrowheads="1"/>
          </p:cNvPicPr>
          <p:nvPr/>
        </p:nvPicPr>
        <p:blipFill>
          <a:blip r:embed="rId3" cstate="print"/>
          <a:srcRect/>
          <a:stretch>
            <a:fillRect/>
          </a:stretch>
        </p:blipFill>
        <p:spPr bwMode="auto">
          <a:xfrm>
            <a:off x="1872283" y="1546070"/>
            <a:ext cx="6534311" cy="411517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40835" y="260648"/>
            <a:ext cx="3552576" cy="424732"/>
          </a:xfrm>
          <a:prstGeom prst="rect">
            <a:avLst/>
          </a:prstGeom>
        </p:spPr>
        <p:txBody>
          <a:bodyPr wrap="none">
            <a:spAutoFit/>
          </a:bodyPr>
          <a:lstStyle/>
          <a:p>
            <a:pPr algn="r" eaLnBrk="0" hangingPunct="0">
              <a:spcAft>
                <a:spcPct val="0"/>
              </a:spcAft>
              <a:defRPr/>
            </a:pPr>
            <a:r>
              <a:rPr lang="en-US" altLang="zh-CN" sz="2400" dirty="0" smtClean="0"/>
              <a:t>China-primary Ni cons.</a:t>
            </a:r>
            <a:endParaRPr lang="zh-CN" altLang="en-US" sz="2400" dirty="0"/>
          </a:p>
        </p:txBody>
      </p:sp>
      <p:pic>
        <p:nvPicPr>
          <p:cNvPr id="7" name="Picture 2"/>
          <p:cNvPicPr>
            <a:picLocks noChangeAspect="1" noChangeArrowheads="1"/>
          </p:cNvPicPr>
          <p:nvPr/>
        </p:nvPicPr>
        <p:blipFill>
          <a:blip r:embed="rId3" cstate="print"/>
          <a:srcRect/>
          <a:stretch>
            <a:fillRect/>
          </a:stretch>
        </p:blipFill>
        <p:spPr bwMode="auto">
          <a:xfrm>
            <a:off x="4680595" y="2780927"/>
            <a:ext cx="6120756" cy="3584869"/>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144091" y="1469740"/>
            <a:ext cx="4896544" cy="3416665"/>
          </a:xfrm>
          <a:prstGeom prst="rect">
            <a:avLst/>
          </a:prstGeom>
          <a:noFill/>
          <a:ln w="9525">
            <a:noFill/>
            <a:miter lim="800000"/>
            <a:headEnd/>
            <a:tailEnd/>
          </a:ln>
          <a:effectLst/>
        </p:spPr>
      </p:pic>
      <p:sp>
        <p:nvSpPr>
          <p:cNvPr id="10" name="文本框 3"/>
          <p:cNvSpPr txBox="1"/>
          <p:nvPr/>
        </p:nvSpPr>
        <p:spPr>
          <a:xfrm>
            <a:off x="864171" y="6165304"/>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11" name="矩形 3"/>
          <p:cNvSpPr>
            <a:spLocks noChangeArrowheads="1"/>
          </p:cNvSpPr>
          <p:nvPr/>
        </p:nvSpPr>
        <p:spPr bwMode="auto">
          <a:xfrm>
            <a:off x="5544691" y="2132856"/>
            <a:ext cx="4896098" cy="313932"/>
          </a:xfrm>
          <a:prstGeom prst="rect">
            <a:avLst/>
          </a:prstGeom>
          <a:solidFill>
            <a:schemeClr val="bg1"/>
          </a:solidFill>
          <a:ln w="9525">
            <a:noFill/>
            <a:miter lim="800000"/>
          </a:ln>
        </p:spPr>
        <p:txBody>
          <a:bodyPr wrap="square">
            <a:spAutoFit/>
          </a:bodyPr>
          <a:lstStyle/>
          <a:p>
            <a:r>
              <a:rPr lang="en-US" altLang="zh-CN" sz="1600" dirty="0" smtClean="0"/>
              <a:t>Output  ratio of EV and consumption Ni &amp; Co</a:t>
            </a:r>
            <a:endParaRPr lang="en-US" altLang="zh-CN" sz="1600" dirty="0"/>
          </a:p>
        </p:txBody>
      </p:sp>
      <p:sp>
        <p:nvSpPr>
          <p:cNvPr id="12" name="矩形 3"/>
          <p:cNvSpPr>
            <a:spLocks noChangeArrowheads="1"/>
          </p:cNvSpPr>
          <p:nvPr/>
        </p:nvSpPr>
        <p:spPr bwMode="auto">
          <a:xfrm>
            <a:off x="288107" y="1052736"/>
            <a:ext cx="5040560" cy="341632"/>
          </a:xfrm>
          <a:prstGeom prst="rect">
            <a:avLst/>
          </a:prstGeom>
          <a:solidFill>
            <a:schemeClr val="bg1"/>
          </a:solidFill>
          <a:ln w="9525">
            <a:noFill/>
            <a:miter lim="800000"/>
          </a:ln>
        </p:spPr>
        <p:txBody>
          <a:bodyPr wrap="square">
            <a:spAutoFit/>
          </a:bodyPr>
          <a:lstStyle/>
          <a:p>
            <a:r>
              <a:rPr lang="en-US" altLang="zh-CN" sz="1800" dirty="0" smtClean="0"/>
              <a:t>Ratio of various metals in cathode materials</a:t>
            </a:r>
            <a:endParaRPr lang="zh-CN"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p:nvPr/>
        </p:nvSpPr>
        <p:spPr>
          <a:xfrm>
            <a:off x="576139" y="5949280"/>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8" name="矩形 7"/>
          <p:cNvSpPr/>
          <p:nvPr/>
        </p:nvSpPr>
        <p:spPr>
          <a:xfrm>
            <a:off x="6542931" y="260648"/>
            <a:ext cx="3706464" cy="424732"/>
          </a:xfrm>
          <a:prstGeom prst="rect">
            <a:avLst/>
          </a:prstGeom>
        </p:spPr>
        <p:txBody>
          <a:bodyPr wrap="none">
            <a:spAutoFit/>
          </a:bodyPr>
          <a:lstStyle/>
          <a:p>
            <a:pPr algn="r" eaLnBrk="0" hangingPunct="0">
              <a:spcAft>
                <a:spcPct val="0"/>
              </a:spcAft>
              <a:defRPr/>
            </a:pPr>
            <a:r>
              <a:rPr lang="en-US" altLang="zh-CN" sz="2400" dirty="0" smtClean="0"/>
              <a:t>China-trade &amp; stockpile.</a:t>
            </a:r>
            <a:endParaRPr lang="zh-CN" altLang="en-US" sz="2400" dirty="0"/>
          </a:p>
        </p:txBody>
      </p:sp>
      <p:pic>
        <p:nvPicPr>
          <p:cNvPr id="9" name="Picture 2"/>
          <p:cNvPicPr>
            <a:picLocks noChangeAspect="1" noChangeArrowheads="1"/>
          </p:cNvPicPr>
          <p:nvPr/>
        </p:nvPicPr>
        <p:blipFill>
          <a:blip r:embed="rId3" cstate="print"/>
          <a:srcRect/>
          <a:stretch>
            <a:fillRect/>
          </a:stretch>
        </p:blipFill>
        <p:spPr bwMode="auto">
          <a:xfrm>
            <a:off x="432123" y="1412776"/>
            <a:ext cx="5139412" cy="2664296"/>
          </a:xfrm>
          <a:prstGeom prst="rect">
            <a:avLst/>
          </a:prstGeom>
          <a:noFill/>
          <a:ln w="9525">
            <a:noFill/>
            <a:miter lim="800000"/>
            <a:headEnd/>
            <a:tailEnd/>
          </a:ln>
          <a:effectLst/>
        </p:spPr>
      </p:pic>
      <p:sp>
        <p:nvSpPr>
          <p:cNvPr id="11" name="矩形 3"/>
          <p:cNvSpPr>
            <a:spLocks noChangeArrowheads="1"/>
          </p:cNvSpPr>
          <p:nvPr/>
        </p:nvSpPr>
        <p:spPr bwMode="auto">
          <a:xfrm>
            <a:off x="576139" y="980728"/>
            <a:ext cx="3960440" cy="369332"/>
          </a:xfrm>
          <a:prstGeom prst="rect">
            <a:avLst/>
          </a:prstGeom>
          <a:solidFill>
            <a:schemeClr val="bg1"/>
          </a:solidFill>
          <a:ln w="9525">
            <a:noFill/>
            <a:miter lim="800000"/>
          </a:ln>
        </p:spPr>
        <p:txBody>
          <a:bodyPr wrap="square">
            <a:spAutoFit/>
          </a:bodyPr>
          <a:lstStyle/>
          <a:p>
            <a:r>
              <a:rPr lang="en-US" altLang="zh-CN" sz="2000" dirty="0" smtClean="0"/>
              <a:t>Nickel stockpile in China</a:t>
            </a:r>
            <a:endParaRPr lang="zh-CN" altLang="en-US" sz="2000" dirty="0" smtClean="0"/>
          </a:p>
        </p:txBody>
      </p:sp>
      <p:sp>
        <p:nvSpPr>
          <p:cNvPr id="14" name="矩形 3"/>
          <p:cNvSpPr>
            <a:spLocks noChangeArrowheads="1"/>
          </p:cNvSpPr>
          <p:nvPr/>
        </p:nvSpPr>
        <p:spPr bwMode="auto">
          <a:xfrm>
            <a:off x="5544691" y="2708920"/>
            <a:ext cx="4464050" cy="369332"/>
          </a:xfrm>
          <a:prstGeom prst="rect">
            <a:avLst/>
          </a:prstGeom>
          <a:solidFill>
            <a:schemeClr val="bg1"/>
          </a:solidFill>
          <a:ln w="9525">
            <a:noFill/>
            <a:miter lim="800000"/>
          </a:ln>
        </p:spPr>
        <p:txBody>
          <a:bodyPr>
            <a:spAutoFit/>
          </a:bodyPr>
          <a:lstStyle/>
          <a:p>
            <a:r>
              <a:rPr lang="en-US" altLang="zh-CN" sz="2000" dirty="0"/>
              <a:t>Nickel stockpilke in China and LME</a:t>
            </a:r>
            <a:endParaRPr lang="zh-CN" altLang="en-US" sz="2000" dirty="0"/>
          </a:p>
        </p:txBody>
      </p:sp>
      <p:pic>
        <p:nvPicPr>
          <p:cNvPr id="15" name="Picture 3"/>
          <p:cNvPicPr>
            <a:picLocks noChangeAspect="1" noChangeArrowheads="1"/>
          </p:cNvPicPr>
          <p:nvPr/>
        </p:nvPicPr>
        <p:blipFill>
          <a:blip r:embed="rId4" cstate="print"/>
          <a:srcRect/>
          <a:stretch>
            <a:fillRect/>
          </a:stretch>
        </p:blipFill>
        <p:spPr bwMode="auto">
          <a:xfrm>
            <a:off x="4896619" y="3645024"/>
            <a:ext cx="5764622" cy="276363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2931" y="260648"/>
            <a:ext cx="3706464" cy="424732"/>
          </a:xfrm>
          <a:prstGeom prst="rect">
            <a:avLst/>
          </a:prstGeom>
        </p:spPr>
        <p:txBody>
          <a:bodyPr wrap="none">
            <a:spAutoFit/>
          </a:bodyPr>
          <a:lstStyle/>
          <a:p>
            <a:pPr algn="r" eaLnBrk="0" hangingPunct="0">
              <a:spcAft>
                <a:spcPct val="0"/>
              </a:spcAft>
              <a:defRPr/>
            </a:pPr>
            <a:r>
              <a:rPr lang="en-US" altLang="zh-CN" sz="2400" dirty="0" smtClean="0"/>
              <a:t>China-trade &amp; stockpile.</a:t>
            </a:r>
            <a:endParaRPr lang="zh-CN" altLang="en-US" sz="2400" dirty="0"/>
          </a:p>
        </p:txBody>
      </p:sp>
      <p:sp>
        <p:nvSpPr>
          <p:cNvPr id="3" name="Rectangle 1"/>
          <p:cNvSpPr>
            <a:spLocks noChangeArrowheads="1"/>
          </p:cNvSpPr>
          <p:nvPr/>
        </p:nvSpPr>
        <p:spPr bwMode="auto">
          <a:xfrm>
            <a:off x="2448347" y="980728"/>
            <a:ext cx="5040560" cy="369332"/>
          </a:xfrm>
          <a:prstGeom prst="rect">
            <a:avLst/>
          </a:prstGeom>
          <a:solidFill>
            <a:schemeClr val="bg1"/>
          </a:solidFill>
          <a:ln w="9525">
            <a:noFill/>
            <a:miter lim="800000"/>
          </a:ln>
        </p:spPr>
        <p:txBody>
          <a:bodyPr wrap="square" anchor="ctr">
            <a:spAutoFit/>
          </a:bodyPr>
          <a:lstStyle/>
          <a:p>
            <a:r>
              <a:rPr lang="en-US" altLang="zh-CN" sz="2000" b="1" dirty="0" smtClean="0">
                <a:latin typeface="+mn-ea"/>
                <a:ea typeface="+mn-ea"/>
                <a:cs typeface="Arial" panose="020B0604020202020204" pitchFamily="34" charset="0"/>
              </a:rPr>
              <a:t>Nickel ore</a:t>
            </a:r>
            <a:r>
              <a:rPr lang="en-US" altLang="zh-CN" sz="2000" dirty="0" smtClean="0">
                <a:latin typeface="+mn-ea"/>
                <a:cs typeface="Arial" panose="020B0604020202020204" pitchFamily="34" charset="0"/>
              </a:rPr>
              <a:t>  inventory in main ports</a:t>
            </a:r>
            <a:endParaRPr lang="zh-CN" altLang="en-US" sz="2000" b="1" dirty="0" smtClean="0">
              <a:latin typeface="+mn-ea"/>
              <a:ea typeface="+mn-ea"/>
            </a:endParaRPr>
          </a:p>
        </p:txBody>
      </p:sp>
      <p:pic>
        <p:nvPicPr>
          <p:cNvPr id="4098" name="Picture 2"/>
          <p:cNvPicPr>
            <a:picLocks noChangeAspect="1" noChangeArrowheads="1"/>
          </p:cNvPicPr>
          <p:nvPr/>
        </p:nvPicPr>
        <p:blipFill>
          <a:blip r:embed="rId3" cstate="print"/>
          <a:srcRect/>
          <a:stretch>
            <a:fillRect/>
          </a:stretch>
        </p:blipFill>
        <p:spPr bwMode="auto">
          <a:xfrm>
            <a:off x="1368227" y="1700808"/>
            <a:ext cx="7055077" cy="4317121"/>
          </a:xfrm>
          <a:prstGeom prst="rect">
            <a:avLst/>
          </a:prstGeom>
          <a:noFill/>
          <a:ln w="9525">
            <a:noFill/>
            <a:miter lim="800000"/>
            <a:headEnd/>
            <a:tailEnd/>
          </a:ln>
          <a:effectLst/>
        </p:spPr>
      </p:pic>
      <p:sp>
        <p:nvSpPr>
          <p:cNvPr id="9" name="文本框 3"/>
          <p:cNvSpPr txBox="1"/>
          <p:nvPr/>
        </p:nvSpPr>
        <p:spPr>
          <a:xfrm>
            <a:off x="2376339" y="6021288"/>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33111" y="260648"/>
            <a:ext cx="2116284" cy="424732"/>
          </a:xfrm>
          <a:prstGeom prst="rect">
            <a:avLst/>
          </a:prstGeom>
        </p:spPr>
        <p:txBody>
          <a:bodyPr wrap="none">
            <a:spAutoFit/>
          </a:bodyPr>
          <a:lstStyle/>
          <a:p>
            <a:pPr algn="r" eaLnBrk="0" hangingPunct="0">
              <a:spcAft>
                <a:spcPct val="0"/>
              </a:spcAft>
              <a:defRPr/>
            </a:pPr>
            <a:r>
              <a:rPr lang="en-US" altLang="zh-CN" sz="2400" dirty="0" smtClean="0"/>
              <a:t>Outlook 2017</a:t>
            </a:r>
            <a:endParaRPr lang="zh-CN"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xmlns="" val="592183139"/>
              </p:ext>
            </p:extLst>
          </p:nvPr>
        </p:nvGraphicFramePr>
        <p:xfrm>
          <a:off x="648147" y="1700808"/>
          <a:ext cx="9001000" cy="3888433"/>
        </p:xfrm>
        <a:graphic>
          <a:graphicData uri="http://schemas.openxmlformats.org/drawingml/2006/table">
            <a:tbl>
              <a:tblPr firstRow="1" bandRow="1">
                <a:tableStyleId>{5C22544A-7EE6-4342-B048-85BDC9FD1C3A}</a:tableStyleId>
              </a:tblPr>
              <a:tblGrid>
                <a:gridCol w="2469380"/>
                <a:gridCol w="1460570"/>
                <a:gridCol w="1689150"/>
                <a:gridCol w="1690950"/>
                <a:gridCol w="1690950"/>
              </a:tblGrid>
              <a:tr h="499551">
                <a:tc>
                  <a:txBody>
                    <a:bodyPr/>
                    <a:lstStyle/>
                    <a:p>
                      <a:endParaRPr lang="zh-CN" altLang="en-US" sz="1400" b="1" dirty="0">
                        <a:latin typeface="+mn-ea"/>
                        <a:ea typeface="+mn-ea"/>
                      </a:endParaRPr>
                    </a:p>
                  </a:txBody>
                  <a:tcPr/>
                </a:tc>
                <a:tc>
                  <a:txBody>
                    <a:bodyPr/>
                    <a:lstStyle/>
                    <a:p>
                      <a:r>
                        <a:rPr lang="en-US" altLang="zh-CN" sz="1400" b="1" dirty="0" smtClean="0">
                          <a:latin typeface="+mn-ea"/>
                          <a:ea typeface="+mn-ea"/>
                        </a:rPr>
                        <a:t>2014</a:t>
                      </a:r>
                      <a:endParaRPr lang="zh-CN" altLang="en-US" sz="1400" b="1" dirty="0">
                        <a:latin typeface="+mn-ea"/>
                        <a:ea typeface="+mn-ea"/>
                      </a:endParaRPr>
                    </a:p>
                  </a:txBody>
                  <a:tcPr/>
                </a:tc>
                <a:tc>
                  <a:txBody>
                    <a:bodyPr/>
                    <a:lstStyle/>
                    <a:p>
                      <a:r>
                        <a:rPr lang="en-US" altLang="zh-CN" sz="1400" b="1" dirty="0" smtClean="0">
                          <a:latin typeface="+mn-ea"/>
                          <a:ea typeface="+mn-ea"/>
                        </a:rPr>
                        <a:t>2015</a:t>
                      </a:r>
                      <a:endParaRPr lang="zh-CN" altLang="en-US" sz="1400" b="1" dirty="0">
                        <a:latin typeface="+mn-ea"/>
                        <a:ea typeface="+mn-ea"/>
                      </a:endParaRPr>
                    </a:p>
                  </a:txBody>
                  <a:tcPr/>
                </a:tc>
                <a:tc>
                  <a:txBody>
                    <a:bodyPr/>
                    <a:lstStyle/>
                    <a:p>
                      <a:r>
                        <a:rPr lang="en-US" altLang="zh-CN" sz="1400" b="1" dirty="0" smtClean="0">
                          <a:latin typeface="+mn-ea"/>
                          <a:ea typeface="+mn-ea"/>
                        </a:rPr>
                        <a:t>2016</a:t>
                      </a:r>
                      <a:endParaRPr lang="zh-CN" altLang="en-US" sz="1400" b="1" dirty="0">
                        <a:latin typeface="+mn-ea"/>
                        <a:ea typeface="+mn-ea"/>
                      </a:endParaRPr>
                    </a:p>
                  </a:txBody>
                  <a:tcPr/>
                </a:tc>
                <a:tc>
                  <a:txBody>
                    <a:bodyPr/>
                    <a:lstStyle/>
                    <a:p>
                      <a:r>
                        <a:rPr lang="en-US" altLang="zh-CN" sz="1400" b="1" dirty="0" smtClean="0">
                          <a:latin typeface="+mn-ea"/>
                          <a:ea typeface="+mn-ea"/>
                        </a:rPr>
                        <a:t>2017</a:t>
                      </a:r>
                      <a:endParaRPr lang="zh-CN" altLang="en-US" sz="1400" b="1" dirty="0">
                        <a:latin typeface="+mn-ea"/>
                        <a:ea typeface="+mn-ea"/>
                      </a:endParaRPr>
                    </a:p>
                  </a:txBody>
                  <a:tcPr/>
                </a:tc>
              </a:tr>
              <a:tr h="484344">
                <a:tc>
                  <a:txBody>
                    <a:bodyPr/>
                    <a:lstStyle/>
                    <a:p>
                      <a:r>
                        <a:rPr lang="en-US" altLang="zh-CN" sz="1400" b="1" dirty="0" smtClean="0">
                          <a:latin typeface="+mn-ea"/>
                          <a:ea typeface="+mn-ea"/>
                        </a:rPr>
                        <a:t>Global Output (</a:t>
                      </a:r>
                      <a:r>
                        <a:rPr lang="en-US" altLang="zh-CN" sz="1400" b="1" dirty="0" err="1" smtClean="0">
                          <a:latin typeface="+mn-ea"/>
                          <a:ea typeface="+mn-ea"/>
                        </a:rPr>
                        <a:t>Kt</a:t>
                      </a:r>
                      <a:r>
                        <a:rPr lang="en-US" altLang="zh-CN" sz="1400" b="1" dirty="0" smtClean="0">
                          <a:latin typeface="+mn-ea"/>
                          <a:ea typeface="+mn-ea"/>
                        </a:rPr>
                        <a:t>)</a:t>
                      </a:r>
                      <a:endParaRPr lang="zh-CN" altLang="en-US" sz="1400" b="1" dirty="0">
                        <a:latin typeface="+mn-ea"/>
                        <a:ea typeface="+mn-ea"/>
                      </a:endParaRPr>
                    </a:p>
                  </a:txBody>
                  <a:tcPr/>
                </a:tc>
                <a:tc>
                  <a:txBody>
                    <a:bodyPr/>
                    <a:lstStyle/>
                    <a:p>
                      <a:r>
                        <a:rPr lang="en-US" altLang="zh-CN" sz="1400" b="1" dirty="0" smtClean="0">
                          <a:latin typeface="+mn-ea"/>
                          <a:ea typeface="+mn-ea"/>
                        </a:rPr>
                        <a:t>1970</a:t>
                      </a:r>
                      <a:endParaRPr lang="zh-CN" altLang="en-US" sz="1400" b="1" dirty="0">
                        <a:latin typeface="+mn-ea"/>
                        <a:ea typeface="+mn-ea"/>
                      </a:endParaRPr>
                    </a:p>
                  </a:txBody>
                  <a:tcPr/>
                </a:tc>
                <a:tc>
                  <a:txBody>
                    <a:bodyPr/>
                    <a:lstStyle/>
                    <a:p>
                      <a:r>
                        <a:rPr lang="en-US" altLang="zh-CN" sz="1400" b="1" dirty="0" smtClean="0">
                          <a:latin typeface="+mn-ea"/>
                          <a:ea typeface="+mn-ea"/>
                        </a:rPr>
                        <a:t>1950</a:t>
                      </a:r>
                      <a:endParaRPr lang="zh-CN" altLang="en-US" sz="1400" b="1" dirty="0">
                        <a:latin typeface="+mn-ea"/>
                        <a:ea typeface="+mn-ea"/>
                      </a:endParaRPr>
                    </a:p>
                  </a:txBody>
                  <a:tcPr/>
                </a:tc>
                <a:tc>
                  <a:txBody>
                    <a:bodyPr/>
                    <a:lstStyle/>
                    <a:p>
                      <a:r>
                        <a:rPr lang="en-US" altLang="zh-CN" sz="1400" b="1" dirty="0" smtClean="0">
                          <a:latin typeface="+mn-ea"/>
                          <a:ea typeface="+mn-ea"/>
                        </a:rPr>
                        <a:t>1930</a:t>
                      </a:r>
                      <a:endParaRPr lang="zh-CN" altLang="en-US" sz="1400" b="1" dirty="0">
                        <a:latin typeface="+mn-ea"/>
                        <a:ea typeface="+mn-ea"/>
                      </a:endParaRPr>
                    </a:p>
                  </a:txBody>
                  <a:tcPr/>
                </a:tc>
                <a:tc>
                  <a:txBody>
                    <a:bodyPr/>
                    <a:lstStyle/>
                    <a:p>
                      <a:r>
                        <a:rPr lang="en-US" altLang="zh-CN" sz="1400" b="1" dirty="0" smtClean="0">
                          <a:latin typeface="+mn-ea"/>
                          <a:ea typeface="+mn-ea"/>
                        </a:rPr>
                        <a:t>2010</a:t>
                      </a:r>
                      <a:endParaRPr lang="zh-CN" altLang="en-US" sz="1400" b="1" dirty="0">
                        <a:latin typeface="+mn-ea"/>
                        <a:ea typeface="+mn-ea"/>
                      </a:endParaRPr>
                    </a:p>
                  </a:txBody>
                  <a:tcPr/>
                </a:tc>
              </a:tr>
              <a:tr h="483582">
                <a:tc>
                  <a:txBody>
                    <a:bodyPr/>
                    <a:lstStyle/>
                    <a:p>
                      <a:r>
                        <a:rPr lang="en-US" altLang="zh-CN" sz="1400" b="1" dirty="0" smtClean="0">
                          <a:latin typeface="+mn-ea"/>
                          <a:ea typeface="+mn-ea"/>
                        </a:rPr>
                        <a:t>Global Consumption</a:t>
                      </a:r>
                      <a:endParaRPr lang="zh-CN" altLang="en-US" sz="1400" b="1" dirty="0">
                        <a:latin typeface="+mn-ea"/>
                        <a:ea typeface="+mn-ea"/>
                      </a:endParaRPr>
                    </a:p>
                  </a:txBody>
                  <a:tcPr/>
                </a:tc>
                <a:tc>
                  <a:txBody>
                    <a:bodyPr/>
                    <a:lstStyle/>
                    <a:p>
                      <a:r>
                        <a:rPr lang="en-US" altLang="zh-CN" sz="1400" b="1" dirty="0" smtClean="0">
                          <a:latin typeface="+mn-ea"/>
                          <a:ea typeface="+mn-ea"/>
                        </a:rPr>
                        <a:t>1870</a:t>
                      </a:r>
                      <a:endParaRPr lang="zh-CN" altLang="en-US" sz="1400" b="1" dirty="0">
                        <a:latin typeface="+mn-ea"/>
                        <a:ea typeface="+mn-ea"/>
                      </a:endParaRPr>
                    </a:p>
                  </a:txBody>
                  <a:tcPr/>
                </a:tc>
                <a:tc>
                  <a:txBody>
                    <a:bodyPr/>
                    <a:lstStyle/>
                    <a:p>
                      <a:r>
                        <a:rPr lang="en-US" altLang="zh-CN" sz="1400" b="1" dirty="0" smtClean="0">
                          <a:latin typeface="+mn-ea"/>
                          <a:ea typeface="+mn-ea"/>
                        </a:rPr>
                        <a:t>1900</a:t>
                      </a:r>
                      <a:endParaRPr lang="zh-CN" altLang="en-US" sz="1400" b="1" dirty="0">
                        <a:latin typeface="+mn-ea"/>
                        <a:ea typeface="+mn-ea"/>
                      </a:endParaRPr>
                    </a:p>
                  </a:txBody>
                  <a:tcPr/>
                </a:tc>
                <a:tc>
                  <a:txBody>
                    <a:bodyPr/>
                    <a:lstStyle/>
                    <a:p>
                      <a:r>
                        <a:rPr lang="en-US" altLang="zh-CN" sz="1400" b="1" dirty="0" smtClean="0">
                          <a:latin typeface="+mn-ea"/>
                          <a:ea typeface="+mn-ea"/>
                        </a:rPr>
                        <a:t>2000</a:t>
                      </a:r>
                      <a:endParaRPr lang="zh-CN" altLang="en-US" sz="1400" b="1" dirty="0">
                        <a:latin typeface="+mn-ea"/>
                        <a:ea typeface="+mn-ea"/>
                      </a:endParaRPr>
                    </a:p>
                  </a:txBody>
                  <a:tcPr/>
                </a:tc>
                <a:tc>
                  <a:txBody>
                    <a:bodyPr/>
                    <a:lstStyle/>
                    <a:p>
                      <a:r>
                        <a:rPr lang="en-US" altLang="zh-CN" sz="1400" b="1" dirty="0" smtClean="0">
                          <a:latin typeface="+mn-ea"/>
                          <a:ea typeface="+mn-ea"/>
                        </a:rPr>
                        <a:t>2080</a:t>
                      </a:r>
                      <a:endParaRPr lang="zh-CN" altLang="en-US" sz="1400" b="1" dirty="0">
                        <a:latin typeface="+mn-ea"/>
                        <a:ea typeface="+mn-ea"/>
                      </a:endParaRPr>
                    </a:p>
                  </a:txBody>
                  <a:tcPr/>
                </a:tc>
              </a:tr>
              <a:tr h="485104">
                <a:tc>
                  <a:txBody>
                    <a:bodyPr/>
                    <a:lstStyle/>
                    <a:p>
                      <a:r>
                        <a:rPr lang="en-US" altLang="zh-CN" sz="1400" b="1" dirty="0" smtClean="0">
                          <a:latin typeface="+mn-ea"/>
                          <a:ea typeface="+mn-ea"/>
                        </a:rPr>
                        <a:t>Balance</a:t>
                      </a:r>
                      <a:endParaRPr lang="zh-CN" altLang="en-US" sz="1400" b="1" dirty="0">
                        <a:latin typeface="+mn-ea"/>
                        <a:ea typeface="+mn-ea"/>
                      </a:endParaRPr>
                    </a:p>
                  </a:txBody>
                  <a:tcPr/>
                </a:tc>
                <a:tc>
                  <a:txBody>
                    <a:bodyPr/>
                    <a:lstStyle/>
                    <a:p>
                      <a:r>
                        <a:rPr lang="en-US" altLang="zh-CN" sz="1400" b="1" dirty="0" smtClean="0">
                          <a:latin typeface="+mn-ea"/>
                          <a:ea typeface="+mn-ea"/>
                        </a:rPr>
                        <a:t>100</a:t>
                      </a:r>
                      <a:endParaRPr lang="zh-CN" altLang="en-US" sz="1400" b="1" dirty="0">
                        <a:latin typeface="+mn-ea"/>
                        <a:ea typeface="+mn-ea"/>
                      </a:endParaRPr>
                    </a:p>
                  </a:txBody>
                  <a:tcPr/>
                </a:tc>
                <a:tc>
                  <a:txBody>
                    <a:bodyPr/>
                    <a:lstStyle/>
                    <a:p>
                      <a:r>
                        <a:rPr lang="en-US" altLang="zh-CN" sz="1400" b="1" dirty="0" smtClean="0">
                          <a:latin typeface="+mn-ea"/>
                          <a:ea typeface="+mn-ea"/>
                        </a:rPr>
                        <a:t>50</a:t>
                      </a:r>
                      <a:endParaRPr lang="zh-CN" altLang="en-US" sz="1400" b="1" dirty="0">
                        <a:latin typeface="+mn-ea"/>
                        <a:ea typeface="+mn-ea"/>
                      </a:endParaRPr>
                    </a:p>
                  </a:txBody>
                  <a:tcPr/>
                </a:tc>
                <a:tc>
                  <a:txBody>
                    <a:bodyPr/>
                    <a:lstStyle/>
                    <a:p>
                      <a:r>
                        <a:rPr lang="en-US" altLang="zh-CN" sz="1400" b="1" dirty="0" smtClean="0">
                          <a:latin typeface="+mn-ea"/>
                          <a:ea typeface="+mn-ea"/>
                        </a:rPr>
                        <a:t>-70</a:t>
                      </a:r>
                      <a:endParaRPr lang="zh-CN" altLang="en-US" sz="1400" b="1" dirty="0">
                        <a:latin typeface="+mn-ea"/>
                        <a:ea typeface="+mn-ea"/>
                      </a:endParaRPr>
                    </a:p>
                  </a:txBody>
                  <a:tcPr/>
                </a:tc>
                <a:tc>
                  <a:txBody>
                    <a:bodyPr/>
                    <a:lstStyle/>
                    <a:p>
                      <a:r>
                        <a:rPr lang="en-US" altLang="zh-CN" sz="1400" b="1" dirty="0" smtClean="0">
                          <a:latin typeface="+mn-ea"/>
                          <a:ea typeface="+mn-ea"/>
                        </a:rPr>
                        <a:t>10</a:t>
                      </a:r>
                      <a:endParaRPr lang="zh-CN" altLang="en-US" sz="1400" b="1" dirty="0">
                        <a:latin typeface="+mn-ea"/>
                        <a:ea typeface="+mn-ea"/>
                      </a:endParaRPr>
                    </a:p>
                  </a:txBody>
                  <a:tcPr/>
                </a:tc>
              </a:tr>
              <a:tr h="483582">
                <a:tc>
                  <a:txBody>
                    <a:bodyPr/>
                    <a:lstStyle/>
                    <a:p>
                      <a:r>
                        <a:rPr lang="en-US" altLang="zh-CN" sz="1400" b="1" dirty="0" smtClean="0">
                          <a:latin typeface="+mn-ea"/>
                          <a:ea typeface="+mn-ea"/>
                        </a:rPr>
                        <a:t>China Output</a:t>
                      </a:r>
                      <a:endParaRPr lang="zh-CN" altLang="en-US" sz="1400" b="1" dirty="0">
                        <a:latin typeface="+mn-ea"/>
                        <a:ea typeface="+mn-ea"/>
                      </a:endParaRPr>
                    </a:p>
                  </a:txBody>
                  <a:tcPr/>
                </a:tc>
                <a:tc>
                  <a:txBody>
                    <a:bodyPr/>
                    <a:lstStyle/>
                    <a:p>
                      <a:r>
                        <a:rPr lang="en-US" altLang="zh-CN" sz="1400" b="1" dirty="0" smtClean="0">
                          <a:latin typeface="+mn-ea"/>
                          <a:ea typeface="+mn-ea"/>
                        </a:rPr>
                        <a:t>700</a:t>
                      </a:r>
                      <a:endParaRPr lang="zh-CN" altLang="en-US" sz="1400" b="1" dirty="0">
                        <a:latin typeface="+mn-ea"/>
                        <a:ea typeface="+mn-ea"/>
                      </a:endParaRPr>
                    </a:p>
                  </a:txBody>
                  <a:tcPr/>
                </a:tc>
                <a:tc>
                  <a:txBody>
                    <a:bodyPr/>
                    <a:lstStyle/>
                    <a:p>
                      <a:r>
                        <a:rPr lang="en-US" altLang="zh-CN" sz="1400" b="1" dirty="0" smtClean="0">
                          <a:latin typeface="+mn-ea"/>
                          <a:ea typeface="+mn-ea"/>
                        </a:rPr>
                        <a:t>620</a:t>
                      </a:r>
                      <a:endParaRPr lang="zh-CN" altLang="en-US" sz="1400" b="1" dirty="0">
                        <a:latin typeface="+mn-ea"/>
                        <a:ea typeface="+mn-ea"/>
                      </a:endParaRPr>
                    </a:p>
                  </a:txBody>
                  <a:tcPr/>
                </a:tc>
                <a:tc>
                  <a:txBody>
                    <a:bodyPr/>
                    <a:lstStyle/>
                    <a:p>
                      <a:r>
                        <a:rPr lang="en-US" altLang="zh-CN" sz="1400" b="1" dirty="0" smtClean="0">
                          <a:latin typeface="+mn-ea"/>
                          <a:ea typeface="+mn-ea"/>
                        </a:rPr>
                        <a:t>600</a:t>
                      </a:r>
                      <a:endParaRPr lang="zh-CN" altLang="en-US" sz="1400" b="1" dirty="0">
                        <a:latin typeface="+mn-ea"/>
                        <a:ea typeface="+mn-ea"/>
                      </a:endParaRPr>
                    </a:p>
                  </a:txBody>
                  <a:tcPr/>
                </a:tc>
                <a:tc>
                  <a:txBody>
                    <a:bodyPr/>
                    <a:lstStyle/>
                    <a:p>
                      <a:r>
                        <a:rPr lang="en-US" altLang="zh-CN" sz="1400" b="1" dirty="0" smtClean="0">
                          <a:latin typeface="+mn-ea"/>
                          <a:ea typeface="+mn-ea"/>
                        </a:rPr>
                        <a:t>560</a:t>
                      </a:r>
                      <a:endParaRPr lang="zh-CN" altLang="en-US" sz="1400" b="1" dirty="0">
                        <a:latin typeface="+mn-ea"/>
                        <a:ea typeface="+mn-ea"/>
                      </a:endParaRPr>
                    </a:p>
                  </a:txBody>
                  <a:tcPr/>
                </a:tc>
              </a:tr>
              <a:tr h="483582">
                <a:tc>
                  <a:txBody>
                    <a:bodyPr/>
                    <a:lstStyle/>
                    <a:p>
                      <a:r>
                        <a:rPr lang="en-US" altLang="zh-CN" sz="1400" b="1" dirty="0" smtClean="0">
                          <a:latin typeface="+mn-ea"/>
                          <a:ea typeface="+mn-ea"/>
                        </a:rPr>
                        <a:t>China Consumption</a:t>
                      </a:r>
                      <a:endParaRPr lang="zh-CN" altLang="en-US" sz="1400" b="1" dirty="0">
                        <a:latin typeface="+mn-ea"/>
                        <a:ea typeface="+mn-ea"/>
                      </a:endParaRPr>
                    </a:p>
                  </a:txBody>
                  <a:tcPr/>
                </a:tc>
                <a:tc>
                  <a:txBody>
                    <a:bodyPr/>
                    <a:lstStyle/>
                    <a:p>
                      <a:r>
                        <a:rPr lang="en-US" altLang="zh-CN" sz="1400" b="1" dirty="0" smtClean="0">
                          <a:latin typeface="+mn-ea"/>
                          <a:ea typeface="+mn-ea"/>
                        </a:rPr>
                        <a:t>940</a:t>
                      </a:r>
                      <a:endParaRPr lang="zh-CN" altLang="en-US" sz="1400" b="1" dirty="0">
                        <a:latin typeface="+mn-ea"/>
                        <a:ea typeface="+mn-ea"/>
                      </a:endParaRPr>
                    </a:p>
                  </a:txBody>
                  <a:tcPr/>
                </a:tc>
                <a:tc>
                  <a:txBody>
                    <a:bodyPr/>
                    <a:lstStyle/>
                    <a:p>
                      <a:r>
                        <a:rPr lang="en-US" altLang="zh-CN" sz="1400" b="1" dirty="0" smtClean="0">
                          <a:latin typeface="+mn-ea"/>
                          <a:ea typeface="+mn-ea"/>
                        </a:rPr>
                        <a:t>980</a:t>
                      </a:r>
                      <a:endParaRPr lang="zh-CN" altLang="en-US" sz="1400" b="1" dirty="0">
                        <a:latin typeface="+mn-ea"/>
                        <a:ea typeface="+mn-ea"/>
                      </a:endParaRPr>
                    </a:p>
                  </a:txBody>
                  <a:tcPr/>
                </a:tc>
                <a:tc>
                  <a:txBody>
                    <a:bodyPr/>
                    <a:lstStyle/>
                    <a:p>
                      <a:r>
                        <a:rPr lang="en-US" altLang="zh-CN" sz="1400" b="1" dirty="0" smtClean="0">
                          <a:latin typeface="+mn-ea"/>
                          <a:ea typeface="+mn-ea"/>
                        </a:rPr>
                        <a:t>1090</a:t>
                      </a:r>
                      <a:endParaRPr lang="zh-CN" altLang="en-US" sz="1400" b="1" dirty="0">
                        <a:latin typeface="+mn-ea"/>
                        <a:ea typeface="+mn-ea"/>
                      </a:endParaRPr>
                    </a:p>
                  </a:txBody>
                  <a:tcPr/>
                </a:tc>
                <a:tc>
                  <a:txBody>
                    <a:bodyPr/>
                    <a:lstStyle/>
                    <a:p>
                      <a:r>
                        <a:rPr lang="en-US" altLang="zh-CN" sz="1400" b="1" dirty="0" smtClean="0">
                          <a:latin typeface="+mn-ea"/>
                          <a:ea typeface="+mn-ea"/>
                        </a:rPr>
                        <a:t>1130</a:t>
                      </a:r>
                      <a:endParaRPr lang="zh-CN" altLang="en-US" sz="1400" b="1" dirty="0">
                        <a:latin typeface="+mn-ea"/>
                        <a:ea typeface="+mn-ea"/>
                      </a:endParaRPr>
                    </a:p>
                  </a:txBody>
                  <a:tcPr/>
                </a:tc>
              </a:tr>
              <a:tr h="484344">
                <a:tc>
                  <a:txBody>
                    <a:bodyPr/>
                    <a:lstStyle/>
                    <a:p>
                      <a:r>
                        <a:rPr lang="en-US" altLang="zh-CN" sz="1400" b="1" dirty="0" smtClean="0">
                          <a:latin typeface="+mn-ea"/>
                          <a:ea typeface="+mn-ea"/>
                        </a:rPr>
                        <a:t>Price (USD/t)</a:t>
                      </a:r>
                      <a:endParaRPr lang="zh-CN" altLang="en-US" sz="1400" b="1" dirty="0">
                        <a:latin typeface="+mn-ea"/>
                        <a:ea typeface="+mn-ea"/>
                      </a:endParaRPr>
                    </a:p>
                  </a:txBody>
                  <a:tcPr/>
                </a:tc>
                <a:tc>
                  <a:txBody>
                    <a:bodyPr/>
                    <a:lstStyle/>
                    <a:p>
                      <a:r>
                        <a:rPr lang="en-US" altLang="zh-CN" sz="1400" b="1" dirty="0" smtClean="0">
                          <a:latin typeface="+mn-ea"/>
                          <a:ea typeface="+mn-ea"/>
                        </a:rPr>
                        <a:t>16956</a:t>
                      </a:r>
                      <a:endParaRPr lang="zh-CN" altLang="en-US" sz="1400" b="1" dirty="0">
                        <a:latin typeface="+mn-ea"/>
                        <a:ea typeface="+mn-ea"/>
                      </a:endParaRPr>
                    </a:p>
                  </a:txBody>
                  <a:tcPr/>
                </a:tc>
                <a:tc>
                  <a:txBody>
                    <a:bodyPr/>
                    <a:lstStyle/>
                    <a:p>
                      <a:r>
                        <a:rPr lang="en-US" altLang="zh-CN" sz="1400" b="1" dirty="0" smtClean="0">
                          <a:latin typeface="+mn-ea"/>
                          <a:ea typeface="+mn-ea"/>
                        </a:rPr>
                        <a:t>11865</a:t>
                      </a:r>
                      <a:endParaRPr lang="zh-CN" altLang="en-US" sz="1400" b="1" dirty="0">
                        <a:latin typeface="+mn-ea"/>
                        <a:ea typeface="+mn-ea"/>
                      </a:endParaRPr>
                    </a:p>
                  </a:txBody>
                  <a:tcPr/>
                </a:tc>
                <a:tc>
                  <a:txBody>
                    <a:bodyPr/>
                    <a:lstStyle/>
                    <a:p>
                      <a:r>
                        <a:rPr lang="en-US" altLang="zh-CN" sz="1400" b="1" dirty="0" smtClean="0">
                          <a:latin typeface="+mn-ea"/>
                          <a:ea typeface="+mn-ea"/>
                        </a:rPr>
                        <a:t>9640</a:t>
                      </a:r>
                      <a:endParaRPr lang="en-US" altLang="zh-CN" sz="1400" b="1" dirty="0">
                        <a:latin typeface="+mn-ea"/>
                        <a:ea typeface="+mn-ea"/>
                      </a:endParaRPr>
                    </a:p>
                  </a:txBody>
                  <a:tcPr/>
                </a:tc>
                <a:tc>
                  <a:txBody>
                    <a:bodyPr/>
                    <a:lstStyle/>
                    <a:p>
                      <a:r>
                        <a:rPr lang="en-US" altLang="zh-CN" sz="1400" b="1" dirty="0" smtClean="0">
                          <a:latin typeface="+mn-ea"/>
                          <a:ea typeface="+mn-ea"/>
                        </a:rPr>
                        <a:t>9900</a:t>
                      </a:r>
                      <a:endParaRPr lang="en-US" altLang="zh-CN" sz="1400" b="1" dirty="0">
                        <a:latin typeface="+mn-ea"/>
                        <a:ea typeface="+mn-ea"/>
                      </a:endParaRPr>
                    </a:p>
                  </a:txBody>
                  <a:tcPr/>
                </a:tc>
              </a:tr>
              <a:tr h="484344">
                <a:tc>
                  <a:txBody>
                    <a:bodyPr/>
                    <a:lstStyle/>
                    <a:p>
                      <a:r>
                        <a:rPr lang="en-US" altLang="zh-CN" sz="1400" b="1" dirty="0" smtClean="0">
                          <a:latin typeface="+mn-ea"/>
                          <a:ea typeface="+mn-ea"/>
                        </a:rPr>
                        <a:t>Price (CNY/t)</a:t>
                      </a:r>
                      <a:endParaRPr lang="zh-CN" altLang="en-US" sz="1400" b="1" dirty="0">
                        <a:latin typeface="+mn-ea"/>
                        <a:ea typeface="+mn-ea"/>
                      </a:endParaRPr>
                    </a:p>
                  </a:txBody>
                  <a:tcPr/>
                </a:tc>
                <a:tc>
                  <a:txBody>
                    <a:bodyPr/>
                    <a:lstStyle/>
                    <a:p>
                      <a:r>
                        <a:rPr lang="en-US" altLang="zh-CN" sz="1400" b="1" dirty="0" smtClean="0">
                          <a:latin typeface="+mn-ea"/>
                          <a:ea typeface="+mn-ea"/>
                        </a:rPr>
                        <a:t>116000</a:t>
                      </a:r>
                      <a:endParaRPr lang="zh-CN" altLang="en-US" sz="1400" b="1" dirty="0">
                        <a:latin typeface="+mn-ea"/>
                        <a:ea typeface="+mn-ea"/>
                      </a:endParaRPr>
                    </a:p>
                  </a:txBody>
                  <a:tcPr/>
                </a:tc>
                <a:tc>
                  <a:txBody>
                    <a:bodyPr/>
                    <a:lstStyle/>
                    <a:p>
                      <a:r>
                        <a:rPr lang="en-US" altLang="zh-CN" sz="1400" b="1" dirty="0" smtClean="0">
                          <a:latin typeface="+mn-ea"/>
                          <a:ea typeface="+mn-ea"/>
                        </a:rPr>
                        <a:t>88000</a:t>
                      </a:r>
                      <a:endParaRPr lang="zh-CN" altLang="en-US" sz="1400" b="1" dirty="0">
                        <a:latin typeface="+mn-ea"/>
                        <a:ea typeface="+mn-ea"/>
                      </a:endParaRPr>
                    </a:p>
                  </a:txBody>
                  <a:tcPr/>
                </a:tc>
                <a:tc>
                  <a:txBody>
                    <a:bodyPr/>
                    <a:lstStyle/>
                    <a:p>
                      <a:r>
                        <a:rPr lang="en-US" altLang="zh-CN" sz="1400" b="1" dirty="0" smtClean="0">
                          <a:latin typeface="+mn-ea"/>
                          <a:ea typeface="+mn-ea"/>
                        </a:rPr>
                        <a:t>76000</a:t>
                      </a:r>
                      <a:endParaRPr lang="zh-CN" altLang="en-US" sz="1400" b="1" dirty="0">
                        <a:latin typeface="+mn-ea"/>
                        <a:ea typeface="+mn-ea"/>
                      </a:endParaRPr>
                    </a:p>
                  </a:txBody>
                  <a:tcPr/>
                </a:tc>
                <a:tc>
                  <a:txBody>
                    <a:bodyPr/>
                    <a:lstStyle/>
                    <a:p>
                      <a:r>
                        <a:rPr lang="en-US" altLang="zh-CN" sz="1400" b="1" dirty="0" smtClean="0">
                          <a:latin typeface="+mn-ea"/>
                          <a:ea typeface="+mn-ea"/>
                        </a:rPr>
                        <a:t>80000</a:t>
                      </a:r>
                      <a:endParaRPr lang="zh-CN" altLang="en-US" sz="1400" b="1" dirty="0">
                        <a:latin typeface="+mn-ea"/>
                        <a:ea typeface="+mn-ea"/>
                      </a:endParaRPr>
                    </a:p>
                  </a:txBody>
                  <a:tcPr/>
                </a:tc>
              </a:tr>
            </a:tbl>
          </a:graphicData>
        </a:graphic>
      </p:graphicFrame>
      <p:sp>
        <p:nvSpPr>
          <p:cNvPr id="7" name="Rectangle 1"/>
          <p:cNvSpPr>
            <a:spLocks noChangeArrowheads="1"/>
          </p:cNvSpPr>
          <p:nvPr/>
        </p:nvSpPr>
        <p:spPr bwMode="auto">
          <a:xfrm>
            <a:off x="1728267" y="980728"/>
            <a:ext cx="7632848" cy="369332"/>
          </a:xfrm>
          <a:prstGeom prst="rect">
            <a:avLst/>
          </a:prstGeom>
          <a:solidFill>
            <a:schemeClr val="bg1"/>
          </a:solidFill>
          <a:ln w="9525">
            <a:noFill/>
            <a:miter lim="800000"/>
          </a:ln>
        </p:spPr>
        <p:txBody>
          <a:bodyPr wrap="square" anchor="ctr">
            <a:spAutoFit/>
          </a:bodyPr>
          <a:lstStyle/>
          <a:p>
            <a:pPr algn="ctr" eaLnBrk="0" hangingPunct="0">
              <a:spcAft>
                <a:spcPct val="50000"/>
              </a:spcAft>
              <a:buClr>
                <a:srgbClr val="996633"/>
              </a:buClr>
            </a:pPr>
            <a:r>
              <a:rPr lang="en-US" altLang="zh-CN" sz="2000" b="1" dirty="0" smtClean="0">
                <a:latin typeface="+mn-ea"/>
              </a:rPr>
              <a:t>Global nickel market supply-demand balance 2014-2017</a:t>
            </a:r>
            <a:endParaRPr lang="zh-CN" altLang="en-US" sz="2000" b="1" dirty="0" smtClean="0"/>
          </a:p>
        </p:txBody>
      </p:sp>
      <p:sp>
        <p:nvSpPr>
          <p:cNvPr id="8" name="文本框 3"/>
          <p:cNvSpPr txBox="1"/>
          <p:nvPr/>
        </p:nvSpPr>
        <p:spPr>
          <a:xfrm>
            <a:off x="936179" y="5949280"/>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0195" y="6021288"/>
            <a:ext cx="2664296" cy="258532"/>
          </a:xfrm>
          <a:prstGeom prst="rect">
            <a:avLst/>
          </a:prstGeom>
          <a:noFill/>
          <a:ln w="9525">
            <a:noFill/>
            <a:miter/>
          </a:ln>
        </p:spPr>
        <p:txBody>
          <a:bodyPr wrap="square">
            <a:spAutoFit/>
          </a:bodyPr>
          <a:lstStyle/>
          <a:p>
            <a:pPr marL="0" indent="0" algn="l"/>
            <a:r>
              <a:rPr lang="en-US" altLang="zh-CN" sz="1200" u="none" dirty="0">
                <a:latin typeface="+mn-lt"/>
                <a:ea typeface="Arial" charset="0"/>
                <a:cs typeface="Arial" charset="0"/>
              </a:rPr>
              <a:t>Source</a:t>
            </a:r>
            <a:r>
              <a:rPr lang="en-US" altLang="zh-CN" sz="1200" u="none" dirty="0">
                <a:latin typeface="+mn-lt"/>
                <a:ea typeface="宋体" charset="0"/>
                <a:cs typeface="宋体" charset="0"/>
              </a:rPr>
              <a:t>:</a:t>
            </a:r>
            <a:r>
              <a:rPr lang="en-US" altLang="zh-CN" sz="1200" u="none" dirty="0">
                <a:latin typeface="+mn-lt"/>
                <a:ea typeface="Arial" charset="0"/>
                <a:cs typeface="Arial" charset="0"/>
              </a:rPr>
              <a:t> INSG,</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r>
              <a:rPr lang="en-US" altLang="zh-CN" sz="1200" u="none" dirty="0" smtClean="0">
                <a:latin typeface="+mn-lt"/>
                <a:ea typeface="Arial" charset="0"/>
                <a:cs typeface="Arial" charset="0"/>
              </a:rPr>
              <a:t>.</a:t>
            </a:r>
            <a:endParaRPr lang="en-US" altLang="zh-CN" sz="1200" u="none" dirty="0">
              <a:solidFill>
                <a:srgbClr val="000000"/>
              </a:solidFill>
              <a:latin typeface="+mn-lt"/>
              <a:ea typeface="Arial" charset="0"/>
              <a:cs typeface="Arial" charset="0"/>
            </a:endParaRPr>
          </a:p>
        </p:txBody>
      </p:sp>
      <p:pic>
        <p:nvPicPr>
          <p:cNvPr id="7" name="Picture 2"/>
          <p:cNvPicPr>
            <a:picLocks noChangeAspect="1" noChangeArrowheads="1"/>
          </p:cNvPicPr>
          <p:nvPr/>
        </p:nvPicPr>
        <p:blipFill>
          <a:blip r:embed="rId3" cstate="print"/>
          <a:srcRect/>
          <a:stretch>
            <a:fillRect/>
          </a:stretch>
        </p:blipFill>
        <p:spPr bwMode="auto">
          <a:xfrm>
            <a:off x="288107" y="1628800"/>
            <a:ext cx="5196376" cy="3090410"/>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5501046" y="2852936"/>
            <a:ext cx="5204393" cy="3240360"/>
          </a:xfrm>
          <a:prstGeom prst="rect">
            <a:avLst/>
          </a:prstGeom>
          <a:noFill/>
          <a:ln w="9525">
            <a:noFill/>
            <a:miter lim="800000"/>
            <a:headEnd/>
            <a:tailEnd/>
          </a:ln>
          <a:effectLst/>
        </p:spPr>
      </p:pic>
      <p:sp>
        <p:nvSpPr>
          <p:cNvPr id="11" name="Rectangle 1"/>
          <p:cNvSpPr>
            <a:spLocks noChangeArrowheads="1"/>
          </p:cNvSpPr>
          <p:nvPr/>
        </p:nvSpPr>
        <p:spPr bwMode="auto">
          <a:xfrm>
            <a:off x="864171" y="953028"/>
            <a:ext cx="4536504" cy="590931"/>
          </a:xfrm>
          <a:prstGeom prst="rect">
            <a:avLst/>
          </a:prstGeom>
          <a:solidFill>
            <a:schemeClr val="bg1"/>
          </a:solidFill>
          <a:ln w="9525">
            <a:noFill/>
            <a:miter lim="800000"/>
          </a:ln>
        </p:spPr>
        <p:txBody>
          <a:bodyPr wrap="square" anchor="ctr">
            <a:spAutoFit/>
          </a:bodyPr>
          <a:lstStyle/>
          <a:p>
            <a:pPr algn="ctr"/>
            <a:r>
              <a:rPr lang="en-US" altLang="zh-CN" sz="1800" b="1" dirty="0" smtClean="0">
                <a:latin typeface="+mn-ea"/>
                <a:ea typeface="+mn-ea"/>
                <a:cs typeface="Arial" panose="020B0604020202020204" pitchFamily="34" charset="0"/>
              </a:rPr>
              <a:t>Share of Indonesia </a:t>
            </a:r>
            <a:r>
              <a:rPr lang="en-US" altLang="zh-CN" sz="1800" b="1" dirty="0">
                <a:latin typeface="+mn-ea"/>
                <a:ea typeface="+mn-ea"/>
                <a:cs typeface="Arial" panose="020B0604020202020204" pitchFamily="34" charset="0"/>
              </a:rPr>
              <a:t>and the </a:t>
            </a:r>
            <a:r>
              <a:rPr lang="en-US" altLang="zh-CN" sz="1800" b="1" dirty="0" smtClean="0">
                <a:latin typeface="+mn-ea"/>
                <a:ea typeface="+mn-ea"/>
                <a:cs typeface="Arial" panose="020B0604020202020204" pitchFamily="34" charset="0"/>
              </a:rPr>
              <a:t>Philippines  in global </a:t>
            </a:r>
            <a:r>
              <a:rPr lang="en-US" altLang="zh-CN" sz="1800" dirty="0" smtClean="0">
                <a:latin typeface="+mn-ea"/>
                <a:ea typeface="+mn-ea"/>
                <a:cs typeface="Arial" panose="020B0604020202020204" pitchFamily="34" charset="0"/>
              </a:rPr>
              <a:t>n</a:t>
            </a:r>
            <a:r>
              <a:rPr lang="en-US" altLang="zh-CN" sz="1800" b="1" dirty="0" smtClean="0">
                <a:latin typeface="+mn-ea"/>
                <a:ea typeface="+mn-ea"/>
                <a:cs typeface="Arial" panose="020B0604020202020204" pitchFamily="34" charset="0"/>
              </a:rPr>
              <a:t>ickel </a:t>
            </a:r>
            <a:r>
              <a:rPr lang="en-US" altLang="zh-CN" sz="1800" dirty="0" smtClean="0">
                <a:latin typeface="+mn-ea"/>
                <a:ea typeface="+mn-ea"/>
                <a:cs typeface="Arial" panose="020B0604020202020204" pitchFamily="34" charset="0"/>
              </a:rPr>
              <a:t>mine </a:t>
            </a:r>
            <a:r>
              <a:rPr lang="en-US" altLang="zh-CN" sz="1800" b="1" dirty="0" smtClean="0">
                <a:latin typeface="+mn-ea"/>
                <a:ea typeface="+mn-ea"/>
                <a:cs typeface="Arial" panose="020B0604020202020204" pitchFamily="34" charset="0"/>
              </a:rPr>
              <a:t>market</a:t>
            </a:r>
            <a:endParaRPr lang="zh-CN" altLang="en-US" sz="1800" b="1" dirty="0" smtClean="0">
              <a:latin typeface="+mn-ea"/>
              <a:ea typeface="+mn-ea"/>
            </a:endParaRPr>
          </a:p>
        </p:txBody>
      </p:sp>
      <p:sp>
        <p:nvSpPr>
          <p:cNvPr id="12" name="Rectangle 1"/>
          <p:cNvSpPr>
            <a:spLocks noChangeArrowheads="1"/>
          </p:cNvSpPr>
          <p:nvPr/>
        </p:nvSpPr>
        <p:spPr bwMode="auto">
          <a:xfrm>
            <a:off x="6192763" y="2204864"/>
            <a:ext cx="3991594" cy="590931"/>
          </a:xfrm>
          <a:prstGeom prst="rect">
            <a:avLst/>
          </a:prstGeom>
          <a:solidFill>
            <a:schemeClr val="bg1"/>
          </a:solidFill>
          <a:ln w="9525">
            <a:noFill/>
            <a:miter lim="800000"/>
          </a:ln>
        </p:spPr>
        <p:txBody>
          <a:bodyPr wrap="square" anchor="ctr">
            <a:spAutoFit/>
          </a:bodyPr>
          <a:lstStyle/>
          <a:p>
            <a:pPr eaLnBrk="0" hangingPunct="0"/>
            <a:r>
              <a:rPr lang="en-US" altLang="zh-CN" sz="1800" b="1" dirty="0" smtClean="0">
                <a:latin typeface="+mn-ea"/>
                <a:ea typeface="+mn-ea"/>
                <a:cs typeface="Arial" panose="020B0604020202020204" pitchFamily="34" charset="0"/>
              </a:rPr>
              <a:t>Share of Indonesia and China</a:t>
            </a:r>
            <a:r>
              <a:rPr lang="en-US" altLang="zh-CN" sz="1800" dirty="0" smtClean="0">
                <a:latin typeface="+mn-ea"/>
                <a:cs typeface="Arial" panose="020B0604020202020204" pitchFamily="34" charset="0"/>
              </a:rPr>
              <a:t> global primary nickel market </a:t>
            </a:r>
            <a:endParaRPr lang="zh-CN" altLang="en-US" sz="1800" b="1" dirty="0">
              <a:latin typeface="+mn-ea"/>
              <a:ea typeface="+mn-ea"/>
              <a:cs typeface="Arial" panose="020B0604020202020204" pitchFamily="34" charset="0"/>
            </a:endParaRPr>
          </a:p>
        </p:txBody>
      </p:sp>
      <p:sp>
        <p:nvSpPr>
          <p:cNvPr id="13" name="矩形 12"/>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2203" y="6237312"/>
            <a:ext cx="5080000" cy="264795"/>
          </a:xfrm>
          <a:prstGeom prst="rect">
            <a:avLst/>
          </a:prstGeom>
          <a:noFill/>
          <a:ln w="9525">
            <a:noFill/>
            <a:miter/>
          </a:ln>
        </p:spPr>
        <p:txBody>
          <a:bodyPr>
            <a:spAutoFit/>
          </a:bodyPr>
          <a:lstStyle/>
          <a:p>
            <a:pPr marL="0" indent="0" algn="l"/>
            <a:r>
              <a:rPr lang="en-US" altLang="zh-CN" sz="1200" u="none" dirty="0">
                <a:ea typeface="Arial" charset="0"/>
                <a:cs typeface="Arial" charset="0"/>
              </a:rPr>
              <a:t>Source: INSG,</a:t>
            </a:r>
            <a:r>
              <a:rPr lang="en-US" altLang="zh-CN" sz="1200" u="none" dirty="0">
                <a:ea typeface="宋体" charset="0"/>
                <a:cs typeface="宋体" charset="0"/>
              </a:rPr>
              <a:t> </a:t>
            </a:r>
            <a:r>
              <a:rPr lang="en-US" altLang="zh-CN" sz="1200" u="none" dirty="0" err="1">
                <a:ea typeface="宋体" charset="0"/>
                <a:cs typeface="宋体" charset="0"/>
              </a:rPr>
              <a:t>Antaike</a:t>
            </a:r>
            <a:endParaRPr lang="zh-CN" altLang="en-US" sz="1200" dirty="0"/>
          </a:p>
        </p:txBody>
      </p:sp>
      <p:sp>
        <p:nvSpPr>
          <p:cNvPr id="8" name="矩形 7"/>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sp>
        <p:nvSpPr>
          <p:cNvPr id="10" name="Rectangle 1"/>
          <p:cNvSpPr>
            <a:spLocks noChangeArrowheads="1"/>
          </p:cNvSpPr>
          <p:nvPr/>
        </p:nvSpPr>
        <p:spPr bwMode="auto">
          <a:xfrm>
            <a:off x="360115" y="980728"/>
            <a:ext cx="5760640" cy="369332"/>
          </a:xfrm>
          <a:prstGeom prst="rect">
            <a:avLst/>
          </a:prstGeom>
          <a:solidFill>
            <a:schemeClr val="bg1"/>
          </a:solidFill>
          <a:ln w="9525">
            <a:noFill/>
            <a:miter lim="800000"/>
          </a:ln>
        </p:spPr>
        <p:txBody>
          <a:bodyPr wrap="square" anchor="ctr">
            <a:spAutoFit/>
          </a:bodyPr>
          <a:lstStyle/>
          <a:p>
            <a:pPr algn="ctr"/>
            <a:r>
              <a:rPr lang="en-US" altLang="zh-CN" sz="2000" b="1" dirty="0" smtClean="0">
                <a:latin typeface="+mn-lt"/>
                <a:ea typeface="+mj-ea"/>
                <a:cs typeface="Arial" panose="020B0604020202020204" pitchFamily="34" charset="0"/>
              </a:rPr>
              <a:t>Nickel </a:t>
            </a:r>
            <a:r>
              <a:rPr lang="en-US" altLang="zh-CN" sz="2000" dirty="0" smtClean="0">
                <a:latin typeface="+mn-lt"/>
                <a:ea typeface="+mj-ea"/>
                <a:cs typeface="Arial" panose="020B0604020202020204" pitchFamily="34" charset="0"/>
              </a:rPr>
              <a:t>min</a:t>
            </a:r>
            <a:r>
              <a:rPr lang="en-US" altLang="zh-CN" sz="2000" b="1" dirty="0" smtClean="0">
                <a:latin typeface="+mn-lt"/>
                <a:ea typeface="+mj-ea"/>
                <a:cs typeface="Arial" panose="020B0604020202020204" pitchFamily="34" charset="0"/>
              </a:rPr>
              <a:t>e output  in Indonesia 2011-2016</a:t>
            </a:r>
            <a:endParaRPr lang="zh-CN" altLang="en-US" sz="2000" b="1" dirty="0" smtClean="0">
              <a:latin typeface="+mn-lt"/>
            </a:endParaRPr>
          </a:p>
        </p:txBody>
      </p:sp>
      <p:sp>
        <p:nvSpPr>
          <p:cNvPr id="11" name="Rectangle 1"/>
          <p:cNvSpPr>
            <a:spLocks noChangeArrowheads="1"/>
          </p:cNvSpPr>
          <p:nvPr/>
        </p:nvSpPr>
        <p:spPr bwMode="auto">
          <a:xfrm>
            <a:off x="5904731" y="2348880"/>
            <a:ext cx="4654304" cy="369332"/>
          </a:xfrm>
          <a:prstGeom prst="rect">
            <a:avLst/>
          </a:prstGeom>
          <a:solidFill>
            <a:schemeClr val="bg1"/>
          </a:solidFill>
          <a:ln w="9525">
            <a:noFill/>
            <a:miter lim="800000"/>
          </a:ln>
        </p:spPr>
        <p:txBody>
          <a:bodyPr wrap="square" anchor="ctr">
            <a:spAutoFit/>
          </a:bodyPr>
          <a:lstStyle/>
          <a:p>
            <a:pPr algn="ctr" eaLnBrk="0" hangingPunct="0">
              <a:spcAft>
                <a:spcPct val="50000"/>
              </a:spcAft>
              <a:buClr>
                <a:srgbClr val="996633"/>
              </a:buClr>
            </a:pPr>
            <a:r>
              <a:rPr lang="en-US" altLang="zh-CN" sz="2000" b="1" dirty="0" smtClean="0"/>
              <a:t>NPI output of China and Indonesia</a:t>
            </a:r>
            <a:endParaRPr lang="zh-CN" altLang="en-US" sz="2000" b="1" dirty="0" smtClean="0"/>
          </a:p>
        </p:txBody>
      </p:sp>
      <p:pic>
        <p:nvPicPr>
          <p:cNvPr id="12" name="Picture 3"/>
          <p:cNvPicPr>
            <a:picLocks noChangeAspect="1" noChangeArrowheads="1"/>
          </p:cNvPicPr>
          <p:nvPr/>
        </p:nvPicPr>
        <p:blipFill>
          <a:blip r:embed="rId3" cstate="print"/>
          <a:srcRect/>
          <a:stretch>
            <a:fillRect/>
          </a:stretch>
        </p:blipFill>
        <p:spPr bwMode="auto">
          <a:xfrm>
            <a:off x="288107" y="1628800"/>
            <a:ext cx="5103940" cy="3068020"/>
          </a:xfrm>
          <a:prstGeom prst="rect">
            <a:avLst/>
          </a:prstGeom>
          <a:noFill/>
          <a:ln w="9525">
            <a:noFill/>
            <a:miter lim="800000"/>
            <a:headEnd/>
            <a:tailEnd/>
          </a:ln>
          <a:effectLst/>
        </p:spPr>
      </p:pic>
      <p:pic>
        <p:nvPicPr>
          <p:cNvPr id="13" name="Picture 2"/>
          <p:cNvPicPr>
            <a:picLocks noChangeAspect="1" noChangeArrowheads="1"/>
          </p:cNvPicPr>
          <p:nvPr/>
        </p:nvPicPr>
        <p:blipFill>
          <a:blip r:embed="rId4" cstate="print"/>
          <a:srcRect/>
          <a:stretch>
            <a:fillRect/>
          </a:stretch>
        </p:blipFill>
        <p:spPr bwMode="auto">
          <a:xfrm>
            <a:off x="5616699" y="2780928"/>
            <a:ext cx="4915850" cy="3477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graphicFrame>
        <p:nvGraphicFramePr>
          <p:cNvPr id="6" name="表格 5"/>
          <p:cNvGraphicFramePr>
            <a:graphicFrameLocks noGrp="1"/>
          </p:cNvGraphicFramePr>
          <p:nvPr/>
        </p:nvGraphicFramePr>
        <p:xfrm>
          <a:off x="576139" y="1628800"/>
          <a:ext cx="9721080" cy="3960440"/>
        </p:xfrm>
        <a:graphic>
          <a:graphicData uri="http://schemas.openxmlformats.org/drawingml/2006/table">
            <a:tbl>
              <a:tblPr firstRow="1" bandRow="1">
                <a:tableStyleId>{5C22544A-7EE6-4342-B048-85BDC9FD1C3A}</a:tableStyleId>
              </a:tblPr>
              <a:tblGrid>
                <a:gridCol w="1724707"/>
                <a:gridCol w="6585249"/>
                <a:gridCol w="1411124"/>
              </a:tblGrid>
              <a:tr h="621617">
                <a:tc>
                  <a:txBody>
                    <a:bodyPr/>
                    <a:lstStyle/>
                    <a:p>
                      <a:r>
                        <a:rPr lang="en-US" altLang="zh-CN" sz="1600" dirty="0" smtClean="0"/>
                        <a:t>Company</a:t>
                      </a:r>
                      <a:endParaRPr lang="zh-CN" altLang="en-US" sz="1600" dirty="0"/>
                    </a:p>
                  </a:txBody>
                  <a:tcPr/>
                </a:tc>
                <a:tc>
                  <a:txBody>
                    <a:bodyPr/>
                    <a:lstStyle/>
                    <a:p>
                      <a:pPr algn="ctr"/>
                      <a:r>
                        <a:rPr lang="en-US" altLang="zh-CN" sz="1600" dirty="0" smtClean="0"/>
                        <a:t>Progress</a:t>
                      </a:r>
                      <a:endParaRPr lang="zh-CN" altLang="en-US" sz="1600" dirty="0"/>
                    </a:p>
                  </a:txBody>
                  <a:tcPr/>
                </a:tc>
                <a:tc>
                  <a:txBody>
                    <a:bodyPr/>
                    <a:lstStyle/>
                    <a:p>
                      <a:pPr algn="r"/>
                      <a:r>
                        <a:rPr lang="en-US" altLang="zh-CN" sz="1600" dirty="0" smtClean="0"/>
                        <a:t>Capacity</a:t>
                      </a:r>
                    </a:p>
                    <a:p>
                      <a:pPr algn="r"/>
                      <a:r>
                        <a:rPr lang="en-US" altLang="zh-CN" sz="1600" dirty="0" smtClean="0"/>
                        <a:t>(Kt Ni/a)</a:t>
                      </a:r>
                      <a:endParaRPr lang="zh-CN" altLang="en-US" sz="1600" dirty="0"/>
                    </a:p>
                  </a:txBody>
                  <a:tcPr/>
                </a:tc>
              </a:tr>
              <a:tr h="757194">
                <a:tc>
                  <a:txBody>
                    <a:bodyPr/>
                    <a:lstStyle/>
                    <a:p>
                      <a:pPr marL="0" algn="l" defTabSz="914400" rtl="0" eaLnBrk="1" latinLnBrk="0" hangingPunct="1">
                        <a:spcAft>
                          <a:spcPts val="0"/>
                        </a:spcAft>
                      </a:pPr>
                      <a:r>
                        <a:rPr lang="en-US" sz="1600" b="1" kern="100" dirty="0">
                          <a:solidFill>
                            <a:schemeClr val="dk1"/>
                          </a:solidFill>
                          <a:latin typeface="+mn-ea"/>
                          <a:ea typeface="+mn-ea"/>
                          <a:cs typeface="Times New Roman"/>
                        </a:rPr>
                        <a:t>Vale</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l" defTabSz="914400" rtl="0" eaLnBrk="1" latinLnBrk="0" hangingPunct="1">
                        <a:spcAft>
                          <a:spcPts val="0"/>
                        </a:spcAft>
                      </a:pPr>
                      <a:r>
                        <a:rPr lang="en-US" sz="1600" kern="100" dirty="0">
                          <a:solidFill>
                            <a:schemeClr val="dk1"/>
                          </a:solidFill>
                          <a:latin typeface="+mn-ea"/>
                          <a:ea typeface="+mn-ea"/>
                          <a:cs typeface="Times New Roman"/>
                        </a:rPr>
                        <a:t>Nickel matte smelter in </a:t>
                      </a:r>
                      <a:r>
                        <a:rPr lang="en-US" sz="1600" kern="100" dirty="0" err="1">
                          <a:solidFill>
                            <a:schemeClr val="dk1"/>
                          </a:solidFill>
                          <a:latin typeface="+mn-ea"/>
                          <a:ea typeface="+mn-ea"/>
                          <a:cs typeface="Times New Roman"/>
                        </a:rPr>
                        <a:t>Sorowako</a:t>
                      </a:r>
                      <a:r>
                        <a:rPr lang="en-US" sz="1600" kern="100" dirty="0">
                          <a:solidFill>
                            <a:schemeClr val="dk1"/>
                          </a:solidFill>
                          <a:latin typeface="+mn-ea"/>
                          <a:ea typeface="+mn-ea"/>
                          <a:cs typeface="Times New Roman"/>
                        </a:rPr>
                        <a:t> is in production. The construction of 2 smelters planned to be built in </a:t>
                      </a:r>
                      <a:r>
                        <a:rPr lang="en-US" sz="1600" kern="100" dirty="0" err="1">
                          <a:solidFill>
                            <a:schemeClr val="dk1"/>
                          </a:solidFill>
                          <a:latin typeface="+mn-ea"/>
                          <a:ea typeface="+mn-ea"/>
                          <a:cs typeface="Times New Roman"/>
                        </a:rPr>
                        <a:t>Pomalaa</a:t>
                      </a:r>
                      <a:r>
                        <a:rPr lang="en-US" sz="1600" kern="100" dirty="0">
                          <a:solidFill>
                            <a:schemeClr val="dk1"/>
                          </a:solidFill>
                          <a:latin typeface="+mn-ea"/>
                          <a:ea typeface="+mn-ea"/>
                          <a:cs typeface="Times New Roman"/>
                        </a:rPr>
                        <a:t> and </a:t>
                      </a:r>
                      <a:r>
                        <a:rPr lang="en-US" sz="1600" kern="100" dirty="0" err="1">
                          <a:solidFill>
                            <a:schemeClr val="dk1"/>
                          </a:solidFill>
                          <a:latin typeface="+mn-ea"/>
                          <a:ea typeface="+mn-ea"/>
                          <a:cs typeface="Times New Roman"/>
                        </a:rPr>
                        <a:t>Pahadopi</a:t>
                      </a:r>
                      <a:r>
                        <a:rPr lang="en-US" sz="1600" kern="100" dirty="0">
                          <a:solidFill>
                            <a:schemeClr val="dk1"/>
                          </a:solidFill>
                          <a:latin typeface="+mn-ea"/>
                          <a:ea typeface="+mn-ea"/>
                          <a:cs typeface="Times New Roman"/>
                        </a:rPr>
                        <a:t> haven’t got started.</a:t>
                      </a:r>
                      <a:endParaRPr lang="zh-CN" sz="1600" kern="100" dirty="0">
                        <a:solidFill>
                          <a:schemeClr val="dk1"/>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600" kern="100" dirty="0" smtClean="0">
                          <a:solidFill>
                            <a:schemeClr val="dk1"/>
                          </a:solidFill>
                          <a:latin typeface="+mn-ea"/>
                          <a:ea typeface="+mn-ea"/>
                          <a:cs typeface="Times New Roman"/>
                        </a:rPr>
                        <a:t>80</a:t>
                      </a:r>
                      <a:endParaRPr lang="zh-CN" sz="1600" kern="100" dirty="0">
                        <a:solidFill>
                          <a:schemeClr val="dk1"/>
                        </a:solidFill>
                        <a:latin typeface="+mn-ea"/>
                        <a:ea typeface="+mn-ea"/>
                        <a:cs typeface="Times New Roman"/>
                      </a:endParaRPr>
                    </a:p>
                  </a:txBody>
                  <a:tcPr marL="68580" marR="68580" marT="0" marB="0" anchor="ctr"/>
                </a:tc>
              </a:tr>
              <a:tr h="705411">
                <a:tc>
                  <a:txBody>
                    <a:bodyPr/>
                    <a:lstStyle/>
                    <a:p>
                      <a:pPr marL="0" algn="l" defTabSz="914400" rtl="0" eaLnBrk="1" latinLnBrk="0" hangingPunct="1">
                        <a:spcAft>
                          <a:spcPts val="0"/>
                        </a:spcAft>
                      </a:pPr>
                      <a:r>
                        <a:rPr lang="en-US" sz="1600" b="1" kern="100" dirty="0">
                          <a:solidFill>
                            <a:schemeClr val="dk1"/>
                          </a:solidFill>
                          <a:latin typeface="+mn-ea"/>
                          <a:ea typeface="+mn-ea"/>
                          <a:cs typeface="Times New Roman"/>
                        </a:rPr>
                        <a:t>ANTAM</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l" defTabSz="914400" rtl="0" eaLnBrk="1" latinLnBrk="0" hangingPunct="1">
                        <a:spcAft>
                          <a:spcPts val="0"/>
                        </a:spcAft>
                      </a:pPr>
                      <a:r>
                        <a:rPr lang="en-US" sz="1600" kern="100" dirty="0">
                          <a:solidFill>
                            <a:schemeClr val="dk1"/>
                          </a:solidFill>
                          <a:latin typeface="+mn-ea"/>
                          <a:ea typeface="+mn-ea"/>
                          <a:cs typeface="Times New Roman"/>
                        </a:rPr>
                        <a:t>Ferronickel smelter in </a:t>
                      </a:r>
                      <a:r>
                        <a:rPr lang="en-US" sz="1600" kern="100" dirty="0" err="1">
                          <a:solidFill>
                            <a:schemeClr val="dk1"/>
                          </a:solidFill>
                          <a:latin typeface="+mn-ea"/>
                          <a:ea typeface="+mn-ea"/>
                          <a:cs typeface="Times New Roman"/>
                        </a:rPr>
                        <a:t>Pomalaa</a:t>
                      </a:r>
                      <a:r>
                        <a:rPr lang="en-US" sz="1600" kern="100" dirty="0">
                          <a:solidFill>
                            <a:schemeClr val="dk1"/>
                          </a:solidFill>
                          <a:latin typeface="+mn-ea"/>
                          <a:ea typeface="+mn-ea"/>
                          <a:cs typeface="Times New Roman"/>
                        </a:rPr>
                        <a:t> is in production. The construction of smelter planned to be built in Halmahera </a:t>
                      </a:r>
                      <a:r>
                        <a:rPr lang="en-US" sz="1600" kern="100" dirty="0" err="1">
                          <a:solidFill>
                            <a:schemeClr val="dk1"/>
                          </a:solidFill>
                          <a:latin typeface="+mn-ea"/>
                          <a:ea typeface="+mn-ea"/>
                          <a:cs typeface="Times New Roman"/>
                        </a:rPr>
                        <a:t>Timur</a:t>
                      </a:r>
                      <a:r>
                        <a:rPr lang="en-US" sz="1600" kern="100" dirty="0">
                          <a:solidFill>
                            <a:schemeClr val="dk1"/>
                          </a:solidFill>
                          <a:latin typeface="+mn-ea"/>
                          <a:ea typeface="+mn-ea"/>
                          <a:cs typeface="Times New Roman"/>
                        </a:rPr>
                        <a:t> haven’t got started.</a:t>
                      </a:r>
                      <a:endParaRPr lang="zh-CN" sz="1600" kern="100" dirty="0">
                        <a:solidFill>
                          <a:schemeClr val="dk1"/>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600" kern="100" dirty="0" smtClean="0">
                          <a:solidFill>
                            <a:schemeClr val="dk1"/>
                          </a:solidFill>
                          <a:latin typeface="+mn-ea"/>
                          <a:ea typeface="+mn-ea"/>
                          <a:cs typeface="Times New Roman"/>
                        </a:rPr>
                        <a:t>25</a:t>
                      </a:r>
                      <a:endParaRPr lang="zh-CN" sz="1600" kern="100" dirty="0">
                        <a:solidFill>
                          <a:schemeClr val="dk1"/>
                        </a:solidFill>
                        <a:latin typeface="+mn-ea"/>
                        <a:ea typeface="+mn-ea"/>
                        <a:cs typeface="Times New Roman"/>
                      </a:endParaRPr>
                    </a:p>
                  </a:txBody>
                  <a:tcPr marL="68580" marR="68580" marT="0" marB="0" anchor="ctr"/>
                </a:tc>
              </a:tr>
              <a:tr h="690815">
                <a:tc>
                  <a:txBody>
                    <a:bodyPr/>
                    <a:lstStyle/>
                    <a:p>
                      <a:pPr marL="0" algn="l" defTabSz="914400" rtl="0" eaLnBrk="1" latinLnBrk="0" hangingPunct="1">
                        <a:spcAft>
                          <a:spcPts val="0"/>
                        </a:spcAft>
                      </a:pPr>
                      <a:r>
                        <a:rPr lang="en-US" sz="1600" b="1" kern="100" dirty="0">
                          <a:solidFill>
                            <a:schemeClr val="dk1"/>
                          </a:solidFill>
                          <a:latin typeface="+mn-ea"/>
                          <a:ea typeface="+mn-ea"/>
                          <a:cs typeface="Times New Roman"/>
                        </a:rPr>
                        <a:t>INDOFERRO</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l" defTabSz="914400" rtl="0" eaLnBrk="1" latinLnBrk="0" hangingPunct="1">
                        <a:spcAft>
                          <a:spcPts val="0"/>
                        </a:spcAft>
                      </a:pPr>
                      <a:r>
                        <a:rPr lang="en-US" sz="1600" kern="100" dirty="0">
                          <a:solidFill>
                            <a:schemeClr val="dk1"/>
                          </a:solidFill>
                          <a:latin typeface="+mn-ea"/>
                          <a:ea typeface="+mn-ea"/>
                          <a:cs typeface="Times New Roman"/>
                        </a:rPr>
                        <a:t>A 450m</a:t>
                      </a:r>
                      <a:r>
                        <a:rPr lang="en-US" sz="1600" kern="100" baseline="30000" dirty="0">
                          <a:solidFill>
                            <a:schemeClr val="dk1"/>
                          </a:solidFill>
                          <a:latin typeface="+mn-ea"/>
                          <a:ea typeface="+mn-ea"/>
                          <a:cs typeface="Times New Roman"/>
                        </a:rPr>
                        <a:t>3</a:t>
                      </a:r>
                      <a:r>
                        <a:rPr lang="en-US" sz="1600" kern="100" dirty="0">
                          <a:solidFill>
                            <a:schemeClr val="dk1"/>
                          </a:solidFill>
                          <a:latin typeface="+mn-ea"/>
                          <a:ea typeface="+mn-ea"/>
                          <a:cs typeface="Times New Roman"/>
                        </a:rPr>
                        <a:t> blast furnace of 1st stage is in production. Another 450m</a:t>
                      </a:r>
                      <a:r>
                        <a:rPr lang="en-US" sz="1600" kern="100" baseline="30000" dirty="0">
                          <a:solidFill>
                            <a:schemeClr val="dk1"/>
                          </a:solidFill>
                          <a:latin typeface="+mn-ea"/>
                          <a:ea typeface="+mn-ea"/>
                          <a:cs typeface="Times New Roman"/>
                        </a:rPr>
                        <a:t>3</a:t>
                      </a:r>
                      <a:r>
                        <a:rPr lang="en-US" sz="1600" kern="100" dirty="0">
                          <a:solidFill>
                            <a:schemeClr val="dk1"/>
                          </a:solidFill>
                          <a:latin typeface="+mn-ea"/>
                          <a:ea typeface="+mn-ea"/>
                          <a:cs typeface="Times New Roman"/>
                        </a:rPr>
                        <a:t> blast furnace will be constructed during 2</a:t>
                      </a:r>
                      <a:r>
                        <a:rPr lang="en-US" sz="1600" kern="100" baseline="30000" dirty="0">
                          <a:solidFill>
                            <a:schemeClr val="dk1"/>
                          </a:solidFill>
                          <a:latin typeface="+mn-ea"/>
                          <a:ea typeface="+mn-ea"/>
                          <a:cs typeface="Times New Roman"/>
                        </a:rPr>
                        <a:t>nd</a:t>
                      </a:r>
                      <a:r>
                        <a:rPr lang="en-US" sz="1600" kern="100" dirty="0">
                          <a:solidFill>
                            <a:schemeClr val="dk1"/>
                          </a:solidFill>
                          <a:latin typeface="+mn-ea"/>
                          <a:ea typeface="+mn-ea"/>
                          <a:cs typeface="Times New Roman"/>
                        </a:rPr>
                        <a:t> stage.</a:t>
                      </a:r>
                      <a:endParaRPr lang="zh-CN" sz="1600" kern="100" dirty="0">
                        <a:solidFill>
                          <a:schemeClr val="dk1"/>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600" kern="100" dirty="0" smtClean="0">
                          <a:solidFill>
                            <a:schemeClr val="dk1"/>
                          </a:solidFill>
                          <a:latin typeface="+mn-ea"/>
                          <a:ea typeface="+mn-ea"/>
                          <a:cs typeface="Times New Roman"/>
                        </a:rPr>
                        <a:t>0.9</a:t>
                      </a:r>
                      <a:endParaRPr lang="zh-CN" sz="1600" kern="100" dirty="0">
                        <a:solidFill>
                          <a:schemeClr val="dk1"/>
                        </a:solidFill>
                        <a:latin typeface="+mn-ea"/>
                        <a:ea typeface="+mn-ea"/>
                        <a:cs typeface="Times New Roman"/>
                      </a:endParaRPr>
                    </a:p>
                  </a:txBody>
                  <a:tcPr marL="68580" marR="68580" marT="0" marB="0" anchor="ctr"/>
                </a:tc>
              </a:tr>
              <a:tr h="602364">
                <a:tc>
                  <a:txBody>
                    <a:bodyPr/>
                    <a:lstStyle/>
                    <a:p>
                      <a:pPr marL="0" algn="l" defTabSz="914400" rtl="0" eaLnBrk="1" latinLnBrk="0" hangingPunct="1">
                        <a:spcAft>
                          <a:spcPts val="0"/>
                        </a:spcAft>
                      </a:pPr>
                      <a:r>
                        <a:rPr lang="en-US" altLang="zh-CN" sz="1600" b="1" kern="100" dirty="0" smtClean="0">
                          <a:solidFill>
                            <a:schemeClr val="dk1"/>
                          </a:solidFill>
                          <a:latin typeface="+mn-ea"/>
                          <a:ea typeface="+mn-ea"/>
                          <a:cs typeface="Times New Roman"/>
                        </a:rPr>
                        <a:t>Sub-total</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l" defTabSz="914400" rtl="0" eaLnBrk="1" latinLnBrk="0" hangingPunct="1">
                        <a:spcAft>
                          <a:spcPts val="0"/>
                        </a:spcAft>
                      </a:pPr>
                      <a:endParaRPr lang="zh-CN" sz="1600" kern="100" dirty="0">
                        <a:solidFill>
                          <a:schemeClr val="dk1"/>
                        </a:solidFill>
                        <a:latin typeface="+mn-ea"/>
                        <a:ea typeface="+mn-ea"/>
                        <a:cs typeface="Times New Roman"/>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CN" sz="1600" b="1" kern="100" dirty="0" smtClean="0">
                          <a:solidFill>
                            <a:schemeClr val="dk1"/>
                          </a:solidFill>
                          <a:latin typeface="+mn-ea"/>
                          <a:ea typeface="+mn-ea"/>
                          <a:cs typeface="Times New Roman"/>
                        </a:rPr>
                        <a:t>105.9</a:t>
                      </a:r>
                      <a:endParaRPr lang="zh-CN" altLang="zh-CN" sz="1600" b="1" kern="100" dirty="0" smtClean="0">
                        <a:solidFill>
                          <a:schemeClr val="dk1"/>
                        </a:solidFill>
                        <a:latin typeface="+mn-ea"/>
                        <a:ea typeface="+mn-ea"/>
                        <a:cs typeface="Times New Roman"/>
                      </a:endParaRPr>
                    </a:p>
                    <a:p>
                      <a:pPr marL="0" algn="r" defTabSz="914400" rtl="0" eaLnBrk="1" latinLnBrk="0" hangingPunct="1">
                        <a:spcAft>
                          <a:spcPts val="0"/>
                        </a:spcAft>
                      </a:pPr>
                      <a:endParaRPr lang="zh-CN" sz="1600" kern="100" dirty="0">
                        <a:solidFill>
                          <a:schemeClr val="dk1"/>
                        </a:solidFill>
                        <a:latin typeface="+mn-ea"/>
                        <a:ea typeface="+mn-ea"/>
                        <a:cs typeface="Times New Roman"/>
                      </a:endParaRPr>
                    </a:p>
                  </a:txBody>
                  <a:tcPr marL="68580" marR="68580" marT="0" marB="0" anchor="ctr"/>
                </a:tc>
              </a:tr>
              <a:tr h="583039">
                <a:tc>
                  <a:txBody>
                    <a:bodyPr/>
                    <a:lstStyle/>
                    <a:p>
                      <a:pPr marL="0" algn="l" defTabSz="914400" rtl="0" eaLnBrk="1" latinLnBrk="0" hangingPunct="1">
                        <a:spcAft>
                          <a:spcPts val="0"/>
                        </a:spcAft>
                      </a:pPr>
                      <a:r>
                        <a:rPr lang="en-US" altLang="zh-CN" sz="1600" b="1" kern="100" dirty="0" smtClean="0">
                          <a:solidFill>
                            <a:schemeClr val="dk1"/>
                          </a:solidFill>
                          <a:latin typeface="+mn-ea"/>
                          <a:ea typeface="+mn-ea"/>
                          <a:cs typeface="Times New Roman"/>
                        </a:rPr>
                        <a:t>Total</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l" defTabSz="914400" rtl="0" eaLnBrk="1" latinLnBrk="0" hangingPunct="1">
                        <a:spcAft>
                          <a:spcPts val="0"/>
                        </a:spcAft>
                      </a:pPr>
                      <a:r>
                        <a:rPr lang="en-US" altLang="zh-CN" sz="1600" b="1" kern="100" dirty="0" smtClean="0">
                          <a:solidFill>
                            <a:schemeClr val="dk1"/>
                          </a:solidFill>
                          <a:latin typeface="+mn-ea"/>
                          <a:ea typeface="+mn-ea"/>
                          <a:cs typeface="Times New Roman"/>
                        </a:rPr>
                        <a:t>With</a:t>
                      </a:r>
                      <a:r>
                        <a:rPr lang="en-US" altLang="zh-CN" sz="1600" b="1" kern="100" baseline="0" dirty="0" smtClean="0">
                          <a:solidFill>
                            <a:schemeClr val="dk1"/>
                          </a:solidFill>
                          <a:latin typeface="+mn-ea"/>
                          <a:ea typeface="+mn-ea"/>
                          <a:cs typeface="Times New Roman"/>
                        </a:rPr>
                        <a:t> other projects invested by Chinese companies</a:t>
                      </a:r>
                    </a:p>
                    <a:p>
                      <a:pPr marL="0" algn="l" defTabSz="914400" rtl="0" eaLnBrk="1" latinLnBrk="0" hangingPunct="1">
                        <a:spcAft>
                          <a:spcPts val="0"/>
                        </a:spcAft>
                      </a:pPr>
                      <a:r>
                        <a:rPr lang="en-US" altLang="zh-CN" sz="1600" b="1" kern="100" baseline="0" dirty="0" smtClean="0">
                          <a:solidFill>
                            <a:schemeClr val="dk1"/>
                          </a:solidFill>
                          <a:latin typeface="+mn-ea"/>
                          <a:ea typeface="+mn-ea"/>
                          <a:cs typeface="Times New Roman"/>
                        </a:rPr>
                        <a:t>(see next slide)</a:t>
                      </a:r>
                      <a:endParaRPr lang="zh-CN" sz="1600" b="1" kern="100" dirty="0">
                        <a:solidFill>
                          <a:schemeClr val="dk1"/>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altLang="zh-CN" sz="1600" b="1" kern="100" dirty="0" smtClean="0">
                          <a:solidFill>
                            <a:schemeClr val="dk1"/>
                          </a:solidFill>
                          <a:latin typeface="+mn-ea"/>
                          <a:ea typeface="+mn-ea"/>
                          <a:cs typeface="Times New Roman"/>
                        </a:rPr>
                        <a:t>407.4</a:t>
                      </a:r>
                      <a:endParaRPr lang="zh-CN" sz="1600" b="1" kern="100" dirty="0">
                        <a:solidFill>
                          <a:schemeClr val="dk1"/>
                        </a:solidFill>
                        <a:latin typeface="+mn-ea"/>
                        <a:ea typeface="+mn-ea"/>
                        <a:cs typeface="Times New Roman"/>
                      </a:endParaRPr>
                    </a:p>
                  </a:txBody>
                  <a:tcPr marL="68580" marR="68580" marT="0" marB="0" anchor="ctr"/>
                </a:tc>
              </a:tr>
            </a:tbl>
          </a:graphicData>
        </a:graphic>
      </p:graphicFrame>
      <p:sp>
        <p:nvSpPr>
          <p:cNvPr id="7" name="Rectangle 1"/>
          <p:cNvSpPr>
            <a:spLocks noChangeArrowheads="1"/>
          </p:cNvSpPr>
          <p:nvPr/>
        </p:nvSpPr>
        <p:spPr bwMode="auto">
          <a:xfrm>
            <a:off x="2232323" y="1012086"/>
            <a:ext cx="6408712" cy="369332"/>
          </a:xfrm>
          <a:prstGeom prst="rect">
            <a:avLst/>
          </a:prstGeom>
          <a:solidFill>
            <a:schemeClr val="bg1"/>
          </a:solidFill>
          <a:ln w="9525">
            <a:noFill/>
            <a:miter lim="800000"/>
          </a:ln>
        </p:spPr>
        <p:txBody>
          <a:bodyPr wrap="square" anchor="ctr">
            <a:spAutoFit/>
          </a:bodyPr>
          <a:lstStyle/>
          <a:p>
            <a:pPr algn="ctr" eaLnBrk="0" hangingPunct="0">
              <a:spcAft>
                <a:spcPct val="50000"/>
              </a:spcAft>
              <a:buClr>
                <a:srgbClr val="996633"/>
              </a:buClr>
            </a:pPr>
            <a:r>
              <a:rPr lang="en-US" altLang="zh-CN" sz="2000" b="1" dirty="0" smtClean="0"/>
              <a:t>The progress of main nickel projects in Indonesia</a:t>
            </a:r>
            <a:endParaRPr lang="zh-CN" altLang="en-US" sz="20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graphicFrame>
        <p:nvGraphicFramePr>
          <p:cNvPr id="5" name="表格 4"/>
          <p:cNvGraphicFramePr>
            <a:graphicFrameLocks noGrp="1"/>
          </p:cNvGraphicFramePr>
          <p:nvPr/>
        </p:nvGraphicFramePr>
        <p:xfrm>
          <a:off x="504131" y="1484786"/>
          <a:ext cx="9865096" cy="4824532"/>
        </p:xfrm>
        <a:graphic>
          <a:graphicData uri="http://schemas.openxmlformats.org/drawingml/2006/table">
            <a:tbl>
              <a:tblPr firstRow="1" bandRow="1">
                <a:tableStyleId>{5C22544A-7EE6-4342-B048-85BDC9FD1C3A}</a:tableStyleId>
              </a:tblPr>
              <a:tblGrid>
                <a:gridCol w="1750259"/>
                <a:gridCol w="6967733"/>
                <a:gridCol w="1147104"/>
              </a:tblGrid>
              <a:tr h="543618">
                <a:tc>
                  <a:txBody>
                    <a:bodyPr/>
                    <a:lstStyle/>
                    <a:p>
                      <a:r>
                        <a:rPr lang="en-US" altLang="zh-CN" sz="1400" dirty="0" smtClean="0"/>
                        <a:t>Company</a:t>
                      </a:r>
                      <a:endParaRPr lang="zh-CN" altLang="en-US" sz="1400" dirty="0"/>
                    </a:p>
                  </a:txBody>
                  <a:tcPr/>
                </a:tc>
                <a:tc>
                  <a:txBody>
                    <a:bodyPr/>
                    <a:lstStyle/>
                    <a:p>
                      <a:pPr algn="ctr"/>
                      <a:r>
                        <a:rPr lang="en-US" altLang="zh-CN" sz="1400" dirty="0" smtClean="0"/>
                        <a:t>Progress</a:t>
                      </a:r>
                      <a:endParaRPr lang="zh-CN" altLang="en-US" sz="1400" dirty="0"/>
                    </a:p>
                  </a:txBody>
                  <a:tcPr/>
                </a:tc>
                <a:tc>
                  <a:txBody>
                    <a:bodyPr/>
                    <a:lstStyle/>
                    <a:p>
                      <a:r>
                        <a:rPr lang="en-US" altLang="zh-CN" sz="1400" dirty="0" smtClean="0"/>
                        <a:t>Capacity</a:t>
                      </a:r>
                    </a:p>
                    <a:p>
                      <a:r>
                        <a:rPr lang="en-US" altLang="zh-CN" sz="1400" dirty="0" smtClean="0"/>
                        <a:t>(Kt Ni/a)</a:t>
                      </a:r>
                      <a:endParaRPr lang="zh-CN" altLang="en-US" sz="1400" dirty="0"/>
                    </a:p>
                  </a:txBody>
                  <a:tcPr/>
                </a:tc>
              </a:tr>
              <a:tr h="383730">
                <a:tc>
                  <a:txBody>
                    <a:bodyPr/>
                    <a:lstStyle/>
                    <a:p>
                      <a:pPr algn="l">
                        <a:spcAft>
                          <a:spcPts val="0"/>
                        </a:spcAft>
                      </a:pPr>
                      <a:r>
                        <a:rPr lang="en-US" sz="1200" b="1" kern="100" dirty="0" err="1">
                          <a:latin typeface="+mn-ea"/>
                          <a:ea typeface="+mn-ea"/>
                          <a:cs typeface="Times New Roman"/>
                        </a:rPr>
                        <a:t>Tsingshan</a:t>
                      </a:r>
                      <a:r>
                        <a:rPr lang="en-US" sz="1200" b="1" kern="100" dirty="0">
                          <a:latin typeface="+mn-ea"/>
                          <a:ea typeface="+mn-ea"/>
                          <a:cs typeface="Times New Roman"/>
                        </a:rPr>
                        <a:t> </a:t>
                      </a:r>
                      <a:endParaRPr lang="zh-CN" sz="1200" kern="100" dirty="0">
                        <a:latin typeface="+mn-ea"/>
                        <a:ea typeface="+mn-ea"/>
                        <a:cs typeface="Times New Roman"/>
                      </a:endParaRPr>
                    </a:p>
                  </a:txBody>
                  <a:tcPr marL="68580" marR="68580" marT="0" marB="0" anchor="ctr"/>
                </a:tc>
                <a:tc>
                  <a:txBody>
                    <a:bodyPr/>
                    <a:lstStyle/>
                    <a:p>
                      <a:pPr algn="l">
                        <a:spcAft>
                          <a:spcPts val="0"/>
                        </a:spcAft>
                      </a:pPr>
                      <a:r>
                        <a:rPr lang="en-US" sz="1200" kern="100" dirty="0">
                          <a:latin typeface="+mn-ea"/>
                          <a:ea typeface="+mn-ea"/>
                          <a:cs typeface="Times New Roman"/>
                        </a:rPr>
                        <a:t>1</a:t>
                      </a:r>
                      <a:r>
                        <a:rPr lang="en-US" sz="1200" kern="100" baseline="30000" dirty="0">
                          <a:latin typeface="+mn-ea"/>
                          <a:ea typeface="+mn-ea"/>
                          <a:cs typeface="Times New Roman"/>
                        </a:rPr>
                        <a:t>st</a:t>
                      </a:r>
                      <a:r>
                        <a:rPr lang="en-US" sz="1200" kern="100" dirty="0">
                          <a:latin typeface="+mn-ea"/>
                          <a:ea typeface="+mn-ea"/>
                          <a:cs typeface="Times New Roman"/>
                        </a:rPr>
                        <a:t> and 2</a:t>
                      </a:r>
                      <a:r>
                        <a:rPr lang="en-US" sz="1200" kern="100" baseline="30000" dirty="0">
                          <a:latin typeface="+mn-ea"/>
                          <a:ea typeface="+mn-ea"/>
                          <a:cs typeface="Times New Roman"/>
                        </a:rPr>
                        <a:t>nd</a:t>
                      </a:r>
                      <a:r>
                        <a:rPr lang="en-US" sz="1200" kern="100" dirty="0">
                          <a:latin typeface="+mn-ea"/>
                          <a:ea typeface="+mn-ea"/>
                          <a:cs typeface="Times New Roman"/>
                        </a:rPr>
                        <a:t> stages are in production. On Mar 5</a:t>
                      </a:r>
                      <a:r>
                        <a:rPr lang="en-US" sz="1200" kern="100" baseline="30000" dirty="0">
                          <a:latin typeface="+mn-ea"/>
                          <a:ea typeface="+mn-ea"/>
                          <a:cs typeface="Times New Roman"/>
                        </a:rPr>
                        <a:t>th</a:t>
                      </a:r>
                      <a:r>
                        <a:rPr lang="en-US" sz="1200" kern="100" dirty="0">
                          <a:latin typeface="+mn-ea"/>
                          <a:ea typeface="+mn-ea"/>
                          <a:cs typeface="Times New Roman"/>
                        </a:rPr>
                        <a:t>, </a:t>
                      </a:r>
                      <a:r>
                        <a:rPr lang="en-US" sz="1200" kern="100" dirty="0" smtClean="0">
                          <a:latin typeface="+mn-ea"/>
                          <a:ea typeface="+mn-ea"/>
                          <a:cs typeface="Times New Roman"/>
                        </a:rPr>
                        <a:t>3</a:t>
                      </a:r>
                      <a:r>
                        <a:rPr lang="en-US" sz="1200" kern="100" baseline="30000" dirty="0" smtClean="0">
                          <a:latin typeface="+mn-ea"/>
                          <a:ea typeface="+mn-ea"/>
                          <a:cs typeface="Times New Roman"/>
                        </a:rPr>
                        <a:t>rd</a:t>
                      </a:r>
                      <a:r>
                        <a:rPr lang="en-US" sz="1200" kern="100" dirty="0" smtClean="0">
                          <a:latin typeface="+mn-ea"/>
                          <a:ea typeface="+mn-ea"/>
                          <a:cs typeface="Times New Roman"/>
                        </a:rPr>
                        <a:t> </a:t>
                      </a:r>
                      <a:r>
                        <a:rPr lang="en-US" sz="1200" kern="100" dirty="0">
                          <a:latin typeface="+mn-ea"/>
                          <a:ea typeface="+mn-ea"/>
                          <a:cs typeface="Times New Roman"/>
                        </a:rPr>
                        <a:t>stage </a:t>
                      </a:r>
                      <a:r>
                        <a:rPr lang="en-US" sz="1200" kern="100" dirty="0" smtClean="0">
                          <a:latin typeface="+mn-ea"/>
                          <a:ea typeface="+mn-ea"/>
                          <a:cs typeface="Times New Roman"/>
                        </a:rPr>
                        <a:t>p</a:t>
                      </a:r>
                      <a:r>
                        <a:rPr lang="en-US" sz="1200" kern="100" baseline="0" dirty="0" smtClean="0">
                          <a:latin typeface="+mn-ea"/>
                          <a:ea typeface="+mn-ea"/>
                          <a:cs typeface="Times New Roman"/>
                        </a:rPr>
                        <a:t>ut into operation</a:t>
                      </a:r>
                      <a:r>
                        <a:rPr lang="en-US" sz="1200" kern="100" dirty="0" smtClean="0">
                          <a:latin typeface="+mn-ea"/>
                          <a:ea typeface="+mn-ea"/>
                          <a:cs typeface="Times New Roman"/>
                        </a:rPr>
                        <a:t>. </a:t>
                      </a:r>
                      <a:r>
                        <a:rPr lang="en-US" sz="1200" kern="100" dirty="0">
                          <a:latin typeface="+mn-ea"/>
                          <a:ea typeface="+mn-ea"/>
                          <a:cs typeface="Times New Roman"/>
                        </a:rPr>
                        <a:t>20 RKEF production lines will be put into production this year. </a:t>
                      </a:r>
                      <a:endParaRPr lang="zh-CN" sz="1200" kern="100" dirty="0">
                        <a:latin typeface="+mn-ea"/>
                        <a:ea typeface="+mn-ea"/>
                        <a:cs typeface="Times New Roman"/>
                      </a:endParaRPr>
                    </a:p>
                  </a:txBody>
                  <a:tcPr marL="68580" marR="68580" marT="0" marB="0" anchor="ctr"/>
                </a:tc>
                <a:tc>
                  <a:txBody>
                    <a:bodyPr/>
                    <a:lstStyle/>
                    <a:p>
                      <a:pPr algn="r">
                        <a:spcAft>
                          <a:spcPts val="0"/>
                        </a:spcAft>
                      </a:pPr>
                      <a:r>
                        <a:rPr lang="en-US" sz="1200" kern="100" dirty="0" smtClean="0">
                          <a:latin typeface="+mn-ea"/>
                          <a:ea typeface="+mn-ea"/>
                          <a:cs typeface="Times New Roman"/>
                        </a:rPr>
                        <a:t>120</a:t>
                      </a:r>
                      <a:endParaRPr lang="zh-CN" sz="1200" kern="100" dirty="0">
                        <a:latin typeface="+mn-ea"/>
                        <a:ea typeface="+mn-ea"/>
                        <a:cs typeface="Times New Roman"/>
                      </a:endParaRPr>
                    </a:p>
                  </a:txBody>
                  <a:tcPr marL="68580" marR="68580" marT="0" marB="0" anchor="ctr"/>
                </a:tc>
              </a:tr>
              <a:tr h="383730">
                <a:tc>
                  <a:txBody>
                    <a:bodyPr/>
                    <a:lstStyle/>
                    <a:p>
                      <a:pPr algn="l">
                        <a:spcAft>
                          <a:spcPts val="0"/>
                        </a:spcAft>
                      </a:pPr>
                      <a:r>
                        <a:rPr lang="en-US" sz="1200" b="1" kern="100" dirty="0">
                          <a:latin typeface="+mn-ea"/>
                          <a:ea typeface="+mn-ea"/>
                          <a:cs typeface="Times New Roman"/>
                        </a:rPr>
                        <a:t>Jiangsu Delong</a:t>
                      </a:r>
                      <a:endParaRPr lang="zh-CN" sz="1200" kern="100" dirty="0">
                        <a:latin typeface="+mn-ea"/>
                        <a:ea typeface="+mn-ea"/>
                        <a:cs typeface="Times New Roman"/>
                      </a:endParaRPr>
                    </a:p>
                  </a:txBody>
                  <a:tcPr marL="68580" marR="68580" marT="0" marB="0" anchor="ctr"/>
                </a:tc>
                <a:tc>
                  <a:txBody>
                    <a:bodyPr/>
                    <a:lstStyle/>
                    <a:p>
                      <a:pPr algn="l">
                        <a:spcAft>
                          <a:spcPts val="0"/>
                        </a:spcAft>
                      </a:pPr>
                      <a:r>
                        <a:rPr lang="en-US" sz="1200" kern="100" dirty="0">
                          <a:latin typeface="+mn-ea"/>
                          <a:ea typeface="+mn-ea"/>
                          <a:cs typeface="Times New Roman"/>
                        </a:rPr>
                        <a:t>15 RKEF production lines of 1</a:t>
                      </a:r>
                      <a:r>
                        <a:rPr lang="en-US" sz="1200" kern="100" baseline="30000" dirty="0">
                          <a:latin typeface="+mn-ea"/>
                          <a:ea typeface="+mn-ea"/>
                          <a:cs typeface="Times New Roman"/>
                        </a:rPr>
                        <a:t>st</a:t>
                      </a:r>
                      <a:r>
                        <a:rPr lang="en-US" sz="1200" kern="100" dirty="0">
                          <a:latin typeface="+mn-ea"/>
                          <a:ea typeface="+mn-ea"/>
                          <a:cs typeface="Times New Roman"/>
                        </a:rPr>
                        <a:t> stage are being constructed </a:t>
                      </a:r>
                      <a:r>
                        <a:rPr lang="en-US" sz="1200" kern="100" dirty="0" smtClean="0">
                          <a:latin typeface="+mn-ea"/>
                          <a:ea typeface="+mn-ea"/>
                          <a:cs typeface="Times New Roman"/>
                        </a:rPr>
                        <a:t>and 2 of them will </a:t>
                      </a:r>
                      <a:r>
                        <a:rPr lang="en-US" sz="1200" kern="100" dirty="0">
                          <a:latin typeface="+mn-ea"/>
                          <a:ea typeface="+mn-ea"/>
                          <a:cs typeface="Times New Roman"/>
                        </a:rPr>
                        <a:t>be put into production this year. </a:t>
                      </a:r>
                      <a:endParaRPr lang="zh-CN" sz="1200" kern="100" dirty="0">
                        <a:latin typeface="+mn-ea"/>
                        <a:ea typeface="+mn-ea"/>
                        <a:cs typeface="Times New Roman"/>
                      </a:endParaRPr>
                    </a:p>
                  </a:txBody>
                  <a:tcPr marL="68580" marR="68580" marT="0" marB="0" anchor="ctr"/>
                </a:tc>
                <a:tc>
                  <a:txBody>
                    <a:bodyPr/>
                    <a:lstStyle/>
                    <a:p>
                      <a:pPr algn="r">
                        <a:spcAft>
                          <a:spcPts val="0"/>
                        </a:spcAft>
                      </a:pPr>
                      <a:r>
                        <a:rPr lang="en-US" sz="1200" kern="100" dirty="0" smtClean="0">
                          <a:latin typeface="+mn-ea"/>
                          <a:ea typeface="+mn-ea"/>
                          <a:cs typeface="Times New Roman"/>
                        </a:rPr>
                        <a:t>90</a:t>
                      </a:r>
                      <a:endParaRPr lang="zh-CN" sz="1200" kern="100" dirty="0">
                        <a:latin typeface="+mn-ea"/>
                        <a:ea typeface="+mn-ea"/>
                        <a:cs typeface="Times New Roman"/>
                      </a:endParaRPr>
                    </a:p>
                  </a:txBody>
                  <a:tcPr marL="68580" marR="68580" marT="0" marB="0" anchor="ctr"/>
                </a:tc>
              </a:tr>
              <a:tr h="383730">
                <a:tc>
                  <a:txBody>
                    <a:bodyPr/>
                    <a:lstStyle/>
                    <a:p>
                      <a:pPr algn="l">
                        <a:spcAft>
                          <a:spcPts val="0"/>
                        </a:spcAft>
                      </a:pPr>
                      <a:r>
                        <a:rPr lang="en-US" sz="1200" b="1" kern="100" dirty="0" err="1">
                          <a:latin typeface="+mn-ea"/>
                          <a:ea typeface="+mn-ea"/>
                          <a:cs typeface="Times New Roman"/>
                        </a:rPr>
                        <a:t>Xinxing</a:t>
                      </a:r>
                      <a:r>
                        <a:rPr lang="en-US" sz="1200" b="1" kern="100" dirty="0">
                          <a:latin typeface="+mn-ea"/>
                          <a:ea typeface="+mn-ea"/>
                          <a:cs typeface="Times New Roman"/>
                        </a:rPr>
                        <a:t> Ductile Iron Pipes</a:t>
                      </a:r>
                      <a:endParaRPr lang="zh-CN" sz="1200" kern="100" dirty="0">
                        <a:latin typeface="+mn-ea"/>
                        <a:ea typeface="+mn-ea"/>
                        <a:cs typeface="Times New Roman"/>
                      </a:endParaRPr>
                    </a:p>
                  </a:txBody>
                  <a:tcPr marL="68580" marR="68580" marT="0" marB="0" anchor="ctr"/>
                </a:tc>
                <a:tc>
                  <a:txBody>
                    <a:bodyPr/>
                    <a:lstStyle/>
                    <a:p>
                      <a:pPr algn="l">
                        <a:spcAft>
                          <a:spcPts val="0"/>
                        </a:spcAft>
                      </a:pPr>
                      <a:r>
                        <a:rPr lang="en-US" sz="1200" kern="100" dirty="0">
                          <a:latin typeface="+mn-ea"/>
                          <a:ea typeface="+mn-ea"/>
                          <a:cs typeface="Times New Roman"/>
                        </a:rPr>
                        <a:t>3 RKEF production lines have been put into production, while 9 of 2</a:t>
                      </a:r>
                      <a:r>
                        <a:rPr lang="en-US" sz="1200" kern="100" baseline="30000" dirty="0">
                          <a:latin typeface="+mn-ea"/>
                          <a:ea typeface="+mn-ea"/>
                          <a:cs typeface="Times New Roman"/>
                        </a:rPr>
                        <a:t>nd</a:t>
                      </a:r>
                      <a:r>
                        <a:rPr lang="en-US" sz="1200" kern="100" dirty="0">
                          <a:latin typeface="+mn-ea"/>
                          <a:ea typeface="+mn-ea"/>
                          <a:cs typeface="Times New Roman"/>
                        </a:rPr>
                        <a:t> stage are still being constructed.</a:t>
                      </a:r>
                      <a:endParaRPr lang="zh-CN" sz="1200" kern="100" dirty="0">
                        <a:latin typeface="+mn-ea"/>
                        <a:ea typeface="+mn-ea"/>
                        <a:cs typeface="Times New Roman"/>
                      </a:endParaRPr>
                    </a:p>
                  </a:txBody>
                  <a:tcPr marL="68580" marR="68580" marT="0" marB="0" anchor="ctr"/>
                </a:tc>
                <a:tc>
                  <a:txBody>
                    <a:bodyPr/>
                    <a:lstStyle/>
                    <a:p>
                      <a:pPr algn="r">
                        <a:spcAft>
                          <a:spcPts val="0"/>
                        </a:spcAft>
                      </a:pPr>
                      <a:r>
                        <a:rPr lang="en-US" sz="1200" kern="100" dirty="0" smtClean="0">
                          <a:latin typeface="+mn-ea"/>
                          <a:ea typeface="+mn-ea"/>
                          <a:cs typeface="Times New Roman"/>
                        </a:rPr>
                        <a:t>18</a:t>
                      </a:r>
                      <a:endParaRPr lang="zh-CN" sz="1200" kern="100" dirty="0">
                        <a:latin typeface="+mn-ea"/>
                        <a:ea typeface="+mn-ea"/>
                        <a:cs typeface="Times New Roman"/>
                      </a:endParaRPr>
                    </a:p>
                  </a:txBody>
                  <a:tcPr marL="68580" marR="68580" marT="0" marB="0" anchor="ctr"/>
                </a:tc>
              </a:tr>
              <a:tr h="383730">
                <a:tc>
                  <a:txBody>
                    <a:bodyPr/>
                    <a:lstStyle/>
                    <a:p>
                      <a:pPr algn="l">
                        <a:spcAft>
                          <a:spcPts val="0"/>
                        </a:spcAft>
                      </a:pPr>
                      <a:r>
                        <a:rPr lang="en-US" sz="1200" b="1" kern="100" dirty="0" err="1">
                          <a:latin typeface="+mn-ea"/>
                          <a:ea typeface="+mn-ea"/>
                          <a:cs typeface="Times New Roman"/>
                        </a:rPr>
                        <a:t>Zhenshi</a:t>
                      </a:r>
                      <a:r>
                        <a:rPr lang="en-US" sz="1200" b="1" kern="100" dirty="0">
                          <a:latin typeface="+mn-ea"/>
                          <a:ea typeface="+mn-ea"/>
                          <a:cs typeface="Times New Roman"/>
                        </a:rPr>
                        <a:t> Holdings Group</a:t>
                      </a:r>
                      <a:endParaRPr lang="zh-CN" sz="1200" kern="100" dirty="0">
                        <a:latin typeface="+mn-ea"/>
                        <a:ea typeface="+mn-ea"/>
                        <a:cs typeface="Times New Roman"/>
                      </a:endParaRPr>
                    </a:p>
                  </a:txBody>
                  <a:tcPr marL="68580" marR="68580" marT="0" marB="0" anchor="ctr"/>
                </a:tc>
                <a:tc>
                  <a:txBody>
                    <a:bodyPr/>
                    <a:lstStyle/>
                    <a:p>
                      <a:pPr algn="l">
                        <a:spcAft>
                          <a:spcPts val="0"/>
                        </a:spcAft>
                      </a:pPr>
                      <a:r>
                        <a:rPr lang="en-US" sz="1200" kern="100" dirty="0" smtClean="0">
                          <a:latin typeface="+mn-ea"/>
                          <a:ea typeface="+mn-ea"/>
                          <a:cs typeface="Times New Roman"/>
                        </a:rPr>
                        <a:t>4*80m</a:t>
                      </a:r>
                      <a:r>
                        <a:rPr lang="en-US" sz="1200" kern="100" baseline="30000" dirty="0" smtClean="0">
                          <a:latin typeface="+mn-ea"/>
                          <a:ea typeface="+mn-ea"/>
                          <a:cs typeface="Times New Roman"/>
                        </a:rPr>
                        <a:t>3</a:t>
                      </a:r>
                      <a:r>
                        <a:rPr lang="en-US" sz="1200" kern="100" dirty="0" smtClean="0">
                          <a:latin typeface="+mn-ea"/>
                          <a:ea typeface="+mn-ea"/>
                          <a:cs typeface="Times New Roman"/>
                        </a:rPr>
                        <a:t> </a:t>
                      </a:r>
                      <a:r>
                        <a:rPr lang="en-US" sz="1200" kern="100" dirty="0">
                          <a:latin typeface="+mn-ea"/>
                          <a:ea typeface="+mn-ea"/>
                          <a:cs typeface="Times New Roman"/>
                        </a:rPr>
                        <a:t>blast furnaces are in production.</a:t>
                      </a:r>
                      <a:endParaRPr lang="zh-CN" sz="1200" kern="100" dirty="0">
                        <a:latin typeface="+mn-ea"/>
                        <a:ea typeface="+mn-ea"/>
                        <a:cs typeface="Times New Roman"/>
                      </a:endParaRPr>
                    </a:p>
                  </a:txBody>
                  <a:tcPr marL="68580" marR="68580" marT="0" marB="0" anchor="ctr"/>
                </a:tc>
                <a:tc>
                  <a:txBody>
                    <a:bodyPr/>
                    <a:lstStyle/>
                    <a:p>
                      <a:pPr algn="r">
                        <a:spcAft>
                          <a:spcPts val="0"/>
                        </a:spcAft>
                      </a:pPr>
                      <a:r>
                        <a:rPr lang="en-US" sz="1200" kern="100" dirty="0" smtClean="0">
                          <a:latin typeface="+mn-ea"/>
                          <a:ea typeface="+mn-ea"/>
                          <a:cs typeface="Times New Roman"/>
                        </a:rPr>
                        <a:t>8</a:t>
                      </a:r>
                      <a:endParaRPr lang="zh-CN" sz="1200" kern="100" dirty="0">
                        <a:latin typeface="+mn-ea"/>
                        <a:ea typeface="+mn-ea"/>
                        <a:cs typeface="Times New Roman"/>
                      </a:endParaRPr>
                    </a:p>
                  </a:txBody>
                  <a:tcPr marL="68580" marR="68580" marT="0" marB="0" anchor="ctr"/>
                </a:tc>
              </a:tr>
              <a:tr h="575596">
                <a:tc>
                  <a:txBody>
                    <a:bodyPr/>
                    <a:lstStyle/>
                    <a:p>
                      <a:pPr algn="l">
                        <a:spcAft>
                          <a:spcPts val="0"/>
                        </a:spcAft>
                      </a:pPr>
                      <a:r>
                        <a:rPr lang="en-US" sz="1200" b="1" kern="100" dirty="0" err="1">
                          <a:latin typeface="+mn-ea"/>
                          <a:ea typeface="+mn-ea"/>
                          <a:cs typeface="Times New Roman"/>
                        </a:rPr>
                        <a:t>Macrolink</a:t>
                      </a:r>
                      <a:endParaRPr lang="zh-CN" sz="1200" kern="100" dirty="0">
                        <a:latin typeface="+mn-ea"/>
                        <a:ea typeface="+mn-ea"/>
                        <a:cs typeface="Times New Roman"/>
                      </a:endParaRPr>
                    </a:p>
                  </a:txBody>
                  <a:tcPr marL="68580" marR="68580" marT="0" marB="0" anchor="ctr"/>
                </a:tc>
                <a:tc>
                  <a:txBody>
                    <a:bodyPr/>
                    <a:lstStyle/>
                    <a:p>
                      <a:pPr algn="l">
                        <a:spcAft>
                          <a:spcPts val="0"/>
                        </a:spcAft>
                      </a:pPr>
                      <a:r>
                        <a:rPr lang="en-US" sz="1200" kern="100" dirty="0" smtClean="0">
                          <a:latin typeface="+mn-ea"/>
                          <a:ea typeface="+mn-ea"/>
                          <a:cs typeface="Times New Roman"/>
                        </a:rPr>
                        <a:t>2* </a:t>
                      </a:r>
                      <a:r>
                        <a:rPr lang="en-US" sz="1200" kern="100" dirty="0">
                          <a:latin typeface="+mn-ea"/>
                          <a:ea typeface="+mn-ea"/>
                          <a:cs typeface="Times New Roman"/>
                        </a:rPr>
                        <a:t>80m</a:t>
                      </a:r>
                      <a:r>
                        <a:rPr lang="en-US" sz="1200" kern="100" baseline="30000" dirty="0">
                          <a:latin typeface="+mn-ea"/>
                          <a:ea typeface="+mn-ea"/>
                          <a:cs typeface="Times New Roman"/>
                        </a:rPr>
                        <a:t>3</a:t>
                      </a:r>
                      <a:r>
                        <a:rPr lang="en-US" sz="1200" kern="100" dirty="0">
                          <a:latin typeface="+mn-ea"/>
                          <a:ea typeface="+mn-ea"/>
                          <a:cs typeface="Times New Roman"/>
                        </a:rPr>
                        <a:t> blast furnaces are in production </a:t>
                      </a:r>
                      <a:r>
                        <a:rPr lang="en-US" sz="1200" kern="100" dirty="0" smtClean="0">
                          <a:latin typeface="+mn-ea"/>
                          <a:ea typeface="+mn-ea"/>
                          <a:cs typeface="Times New Roman"/>
                        </a:rPr>
                        <a:t>while another  2 </a:t>
                      </a:r>
                      <a:r>
                        <a:rPr lang="en-US" sz="1200" kern="100" dirty="0">
                          <a:latin typeface="+mn-ea"/>
                          <a:ea typeface="+mn-ea"/>
                          <a:cs typeface="Times New Roman"/>
                        </a:rPr>
                        <a:t>are being debugged. They’re expected to be put into production this year. 2</a:t>
                      </a:r>
                      <a:r>
                        <a:rPr lang="en-US" sz="1200" kern="100" baseline="30000" dirty="0">
                          <a:latin typeface="+mn-ea"/>
                          <a:ea typeface="+mn-ea"/>
                          <a:cs typeface="Times New Roman"/>
                        </a:rPr>
                        <a:t>nd</a:t>
                      </a:r>
                      <a:r>
                        <a:rPr lang="en-US" sz="1200" kern="100" dirty="0">
                          <a:latin typeface="+mn-ea"/>
                          <a:ea typeface="+mn-ea"/>
                          <a:cs typeface="Times New Roman"/>
                        </a:rPr>
                        <a:t> stage project of 4 RKEF and power plant is going through the procedures.</a:t>
                      </a:r>
                      <a:endParaRPr lang="zh-CN" sz="1200" kern="100" dirty="0">
                        <a:latin typeface="+mn-ea"/>
                        <a:ea typeface="+mn-ea"/>
                        <a:cs typeface="Times New Roman"/>
                      </a:endParaRPr>
                    </a:p>
                  </a:txBody>
                  <a:tcPr marL="68580" marR="68580" marT="0" marB="0" anchor="ctr"/>
                </a:tc>
                <a:tc>
                  <a:txBody>
                    <a:bodyPr/>
                    <a:lstStyle/>
                    <a:p>
                      <a:pPr algn="r">
                        <a:spcAft>
                          <a:spcPts val="0"/>
                        </a:spcAft>
                      </a:pPr>
                      <a:r>
                        <a:rPr lang="en-US" sz="1200" kern="100" dirty="0" smtClean="0">
                          <a:latin typeface="+mn-ea"/>
                          <a:ea typeface="+mn-ea"/>
                          <a:cs typeface="Times New Roman"/>
                        </a:rPr>
                        <a:t>8</a:t>
                      </a:r>
                      <a:endParaRPr lang="zh-CN" sz="1200" kern="100" dirty="0">
                        <a:latin typeface="+mn-ea"/>
                        <a:ea typeface="+mn-ea"/>
                        <a:cs typeface="Times New Roman"/>
                      </a:endParaRPr>
                    </a:p>
                  </a:txBody>
                  <a:tcPr marL="68580" marR="68580" marT="0" marB="0" anchor="ctr"/>
                </a:tc>
              </a:tr>
              <a:tr h="383730">
                <a:tc>
                  <a:txBody>
                    <a:bodyPr/>
                    <a:lstStyle/>
                    <a:p>
                      <a:pPr algn="l">
                        <a:spcAft>
                          <a:spcPts val="0"/>
                        </a:spcAft>
                      </a:pPr>
                      <a:r>
                        <a:rPr lang="en-US" sz="1200" b="1" i="1" kern="100" dirty="0" err="1">
                          <a:solidFill>
                            <a:srgbClr val="FF0000"/>
                          </a:solidFill>
                          <a:latin typeface="+mn-ea"/>
                          <a:ea typeface="+mn-ea"/>
                          <a:cs typeface="Times New Roman"/>
                        </a:rPr>
                        <a:t>Vansun</a:t>
                      </a:r>
                      <a:r>
                        <a:rPr lang="en-US" sz="1200" b="1" i="1" kern="100" dirty="0">
                          <a:solidFill>
                            <a:srgbClr val="FF0000"/>
                          </a:solidFill>
                          <a:latin typeface="+mn-ea"/>
                          <a:ea typeface="+mn-ea"/>
                          <a:cs typeface="Times New Roman"/>
                        </a:rPr>
                        <a:t> Holdings Group</a:t>
                      </a:r>
                      <a:endParaRPr lang="zh-CN" sz="1200" i="1" kern="100" dirty="0">
                        <a:solidFill>
                          <a:srgbClr val="FF0000"/>
                        </a:solidFill>
                        <a:latin typeface="+mn-ea"/>
                        <a:ea typeface="+mn-ea"/>
                        <a:cs typeface="Times New Roman"/>
                      </a:endParaRPr>
                    </a:p>
                  </a:txBody>
                  <a:tcPr marL="68580" marR="68580" marT="0" marB="0" anchor="ctr"/>
                </a:tc>
                <a:tc>
                  <a:txBody>
                    <a:bodyPr/>
                    <a:lstStyle/>
                    <a:p>
                      <a:pPr algn="l">
                        <a:spcAft>
                          <a:spcPts val="0"/>
                        </a:spcAft>
                      </a:pPr>
                      <a:r>
                        <a:rPr lang="en-US" sz="1200" i="1" kern="100" dirty="0" smtClean="0">
                          <a:solidFill>
                            <a:srgbClr val="FF0000"/>
                          </a:solidFill>
                          <a:latin typeface="+mn-ea"/>
                          <a:ea typeface="+mn-ea"/>
                          <a:cs typeface="Times New Roman"/>
                        </a:rPr>
                        <a:t>8*80m</a:t>
                      </a:r>
                      <a:r>
                        <a:rPr lang="en-US" sz="1200" i="1" kern="100" baseline="30000" dirty="0" smtClean="0">
                          <a:solidFill>
                            <a:srgbClr val="FF0000"/>
                          </a:solidFill>
                          <a:latin typeface="+mn-ea"/>
                          <a:ea typeface="+mn-ea"/>
                          <a:cs typeface="Times New Roman"/>
                        </a:rPr>
                        <a:t>3</a:t>
                      </a:r>
                      <a:r>
                        <a:rPr lang="en-US" sz="1200" i="1" kern="100" dirty="0" smtClean="0">
                          <a:solidFill>
                            <a:srgbClr val="FF0000"/>
                          </a:solidFill>
                          <a:latin typeface="+mn-ea"/>
                          <a:ea typeface="+mn-ea"/>
                          <a:cs typeface="Times New Roman"/>
                        </a:rPr>
                        <a:t> </a:t>
                      </a:r>
                      <a:r>
                        <a:rPr lang="en-US" sz="1200" i="1" kern="100" dirty="0">
                          <a:solidFill>
                            <a:srgbClr val="FF0000"/>
                          </a:solidFill>
                          <a:latin typeface="+mn-ea"/>
                          <a:ea typeface="+mn-ea"/>
                          <a:cs typeface="Times New Roman"/>
                        </a:rPr>
                        <a:t>blast furnaces are being constructed and will be put into production this year. 4 RKEF lines are in preparation.</a:t>
                      </a:r>
                      <a:endParaRPr lang="zh-CN" sz="1200" i="1" kern="100" dirty="0">
                        <a:solidFill>
                          <a:srgbClr val="FF0000"/>
                        </a:solidFill>
                        <a:latin typeface="+mn-ea"/>
                        <a:ea typeface="+mn-ea"/>
                        <a:cs typeface="Times New Roman"/>
                      </a:endParaRPr>
                    </a:p>
                  </a:txBody>
                  <a:tcPr marL="68580" marR="68580" marT="0" marB="0" anchor="ctr"/>
                </a:tc>
                <a:tc>
                  <a:txBody>
                    <a:bodyPr/>
                    <a:lstStyle/>
                    <a:p>
                      <a:pPr algn="r">
                        <a:spcAft>
                          <a:spcPts val="0"/>
                        </a:spcAft>
                      </a:pPr>
                      <a:r>
                        <a:rPr lang="en-US" sz="1200" kern="100" dirty="0" smtClean="0">
                          <a:solidFill>
                            <a:srgbClr val="FF0000"/>
                          </a:solidFill>
                          <a:latin typeface="+mn-ea"/>
                          <a:ea typeface="+mn-ea"/>
                          <a:cs typeface="Times New Roman"/>
                        </a:rPr>
                        <a:t>16</a:t>
                      </a:r>
                      <a:endParaRPr lang="zh-CN" sz="1200" kern="100" dirty="0">
                        <a:solidFill>
                          <a:srgbClr val="FF0000"/>
                        </a:solidFill>
                        <a:latin typeface="+mn-ea"/>
                        <a:ea typeface="+mn-ea"/>
                        <a:cs typeface="Times New Roman"/>
                      </a:endParaRPr>
                    </a:p>
                  </a:txBody>
                  <a:tcPr marL="68580" marR="68580" marT="0" marB="0" anchor="ctr"/>
                </a:tc>
              </a:tr>
              <a:tr h="383730">
                <a:tc>
                  <a:txBody>
                    <a:bodyPr/>
                    <a:lstStyle/>
                    <a:p>
                      <a:pPr algn="l">
                        <a:spcAft>
                          <a:spcPts val="0"/>
                        </a:spcAft>
                      </a:pPr>
                      <a:r>
                        <a:rPr lang="en-US" sz="1200" b="1" i="1" kern="100" dirty="0" err="1">
                          <a:solidFill>
                            <a:srgbClr val="FF0000"/>
                          </a:solidFill>
                          <a:latin typeface="+mn-ea"/>
                          <a:ea typeface="+mn-ea"/>
                          <a:cs typeface="Times New Roman"/>
                        </a:rPr>
                        <a:t>Tsingdao</a:t>
                      </a:r>
                      <a:r>
                        <a:rPr lang="en-US" sz="1200" b="1" i="1" kern="100" dirty="0">
                          <a:solidFill>
                            <a:srgbClr val="FF0000"/>
                          </a:solidFill>
                          <a:latin typeface="+mn-ea"/>
                          <a:ea typeface="+mn-ea"/>
                          <a:cs typeface="Times New Roman"/>
                        </a:rPr>
                        <a:t> </a:t>
                      </a:r>
                      <a:r>
                        <a:rPr lang="en-US" sz="1200" b="1" i="1" kern="100" dirty="0" err="1">
                          <a:solidFill>
                            <a:srgbClr val="FF0000"/>
                          </a:solidFill>
                          <a:latin typeface="+mn-ea"/>
                          <a:ea typeface="+mn-ea"/>
                          <a:cs typeface="Times New Roman"/>
                        </a:rPr>
                        <a:t>Hengshun</a:t>
                      </a:r>
                      <a:endParaRPr lang="zh-CN" sz="1200" b="1" i="1" kern="100" dirty="0">
                        <a:solidFill>
                          <a:srgbClr val="FF0000"/>
                        </a:solidFill>
                        <a:latin typeface="+mn-ea"/>
                        <a:ea typeface="+mn-ea"/>
                        <a:cs typeface="Times New Roman"/>
                      </a:endParaRPr>
                    </a:p>
                  </a:txBody>
                  <a:tcPr marL="68580" marR="68580" marT="0" marB="0" anchor="ctr"/>
                </a:tc>
                <a:tc>
                  <a:txBody>
                    <a:bodyPr/>
                    <a:lstStyle/>
                    <a:p>
                      <a:pPr algn="l">
                        <a:spcAft>
                          <a:spcPts val="0"/>
                        </a:spcAft>
                      </a:pPr>
                      <a:r>
                        <a:rPr lang="en-US" sz="1200" i="1" kern="100" dirty="0" smtClean="0">
                          <a:solidFill>
                            <a:srgbClr val="FF0000"/>
                          </a:solidFill>
                          <a:latin typeface="+mn-ea"/>
                          <a:ea typeface="+mn-ea"/>
                          <a:cs typeface="Times New Roman"/>
                        </a:rPr>
                        <a:t>6* </a:t>
                      </a:r>
                      <a:r>
                        <a:rPr lang="en-US" sz="1200" i="1" kern="100" dirty="0">
                          <a:solidFill>
                            <a:srgbClr val="FF0000"/>
                          </a:solidFill>
                          <a:latin typeface="+mn-ea"/>
                          <a:ea typeface="+mn-ea"/>
                          <a:cs typeface="Times New Roman"/>
                        </a:rPr>
                        <a:t>50m</a:t>
                      </a:r>
                      <a:r>
                        <a:rPr lang="en-US" sz="1200" i="1" kern="100" baseline="30000" dirty="0">
                          <a:solidFill>
                            <a:srgbClr val="FF0000"/>
                          </a:solidFill>
                          <a:latin typeface="+mn-ea"/>
                          <a:ea typeface="+mn-ea"/>
                          <a:cs typeface="Times New Roman"/>
                        </a:rPr>
                        <a:t>3</a:t>
                      </a:r>
                      <a:r>
                        <a:rPr lang="en-US" sz="1200" i="1" kern="100" dirty="0">
                          <a:solidFill>
                            <a:srgbClr val="FF0000"/>
                          </a:solidFill>
                          <a:latin typeface="+mn-ea"/>
                          <a:ea typeface="+mn-ea"/>
                          <a:cs typeface="Times New Roman"/>
                        </a:rPr>
                        <a:t> blast furnaces have been built but are temporarily shut down. 2</a:t>
                      </a:r>
                      <a:r>
                        <a:rPr lang="en-US" sz="1200" i="1" kern="100" baseline="30000" dirty="0">
                          <a:solidFill>
                            <a:srgbClr val="FF0000"/>
                          </a:solidFill>
                          <a:latin typeface="+mn-ea"/>
                          <a:ea typeface="+mn-ea"/>
                          <a:cs typeface="Times New Roman"/>
                        </a:rPr>
                        <a:t>nd</a:t>
                      </a:r>
                      <a:r>
                        <a:rPr lang="en-US" sz="1200" i="1" kern="100" dirty="0">
                          <a:solidFill>
                            <a:srgbClr val="FF0000"/>
                          </a:solidFill>
                          <a:latin typeface="+mn-ea"/>
                          <a:ea typeface="+mn-ea"/>
                          <a:cs typeface="Times New Roman"/>
                        </a:rPr>
                        <a:t> stage project of RKEF and power plant is in preparation</a:t>
                      </a:r>
                      <a:endParaRPr lang="zh-CN" sz="1200" i="1" kern="100" dirty="0">
                        <a:solidFill>
                          <a:srgbClr val="FF0000"/>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200" kern="100" dirty="0" smtClean="0">
                          <a:solidFill>
                            <a:srgbClr val="FF0000"/>
                          </a:solidFill>
                          <a:latin typeface="+mn-ea"/>
                          <a:ea typeface="+mn-ea"/>
                          <a:cs typeface="Times New Roman"/>
                        </a:rPr>
                        <a:t>6</a:t>
                      </a:r>
                      <a:endParaRPr lang="zh-CN" sz="1200" kern="100" dirty="0" smtClean="0">
                        <a:solidFill>
                          <a:srgbClr val="FF0000"/>
                        </a:solidFill>
                        <a:latin typeface="+mn-ea"/>
                        <a:ea typeface="+mn-ea"/>
                        <a:cs typeface="Times New Roman"/>
                      </a:endParaRPr>
                    </a:p>
                  </a:txBody>
                  <a:tcPr marL="68580" marR="68580" marT="0" marB="0" anchor="ctr"/>
                </a:tc>
              </a:tr>
              <a:tr h="224044">
                <a:tc>
                  <a:txBody>
                    <a:bodyPr/>
                    <a:lstStyle/>
                    <a:p>
                      <a:pPr algn="l">
                        <a:spcAft>
                          <a:spcPts val="0"/>
                        </a:spcAft>
                      </a:pPr>
                      <a:r>
                        <a:rPr lang="en-US" sz="1200" b="1" i="1" kern="100" dirty="0">
                          <a:solidFill>
                            <a:srgbClr val="FF0000"/>
                          </a:solidFill>
                          <a:latin typeface="+mn-ea"/>
                          <a:ea typeface="+mn-ea"/>
                          <a:cs typeface="Times New Roman"/>
                        </a:rPr>
                        <a:t>Ningbo </a:t>
                      </a:r>
                      <a:r>
                        <a:rPr lang="en-US" sz="1200" b="1" i="1" kern="100" dirty="0" err="1">
                          <a:solidFill>
                            <a:srgbClr val="FF0000"/>
                          </a:solidFill>
                          <a:latin typeface="+mn-ea"/>
                          <a:ea typeface="+mn-ea"/>
                          <a:cs typeface="Times New Roman"/>
                        </a:rPr>
                        <a:t>Brillimetal</a:t>
                      </a:r>
                      <a:endParaRPr lang="zh-CN" sz="1200" b="1" i="1" kern="100" dirty="0">
                        <a:solidFill>
                          <a:srgbClr val="FF0000"/>
                        </a:solidFill>
                        <a:latin typeface="+mn-ea"/>
                        <a:ea typeface="+mn-ea"/>
                        <a:cs typeface="Times New Roman"/>
                      </a:endParaRPr>
                    </a:p>
                  </a:txBody>
                  <a:tcPr marL="68580" marR="68580" marT="0" marB="0" anchor="ctr"/>
                </a:tc>
                <a:tc>
                  <a:txBody>
                    <a:bodyPr/>
                    <a:lstStyle/>
                    <a:p>
                      <a:pPr algn="l">
                        <a:spcAft>
                          <a:spcPts val="0"/>
                        </a:spcAft>
                      </a:pPr>
                      <a:r>
                        <a:rPr lang="en-US" sz="1200" i="1" kern="100" dirty="0">
                          <a:solidFill>
                            <a:srgbClr val="FF0000"/>
                          </a:solidFill>
                          <a:latin typeface="+mn-ea"/>
                          <a:ea typeface="+mn-ea"/>
                          <a:cs typeface="Times New Roman"/>
                        </a:rPr>
                        <a:t>A 60m</a:t>
                      </a:r>
                      <a:r>
                        <a:rPr lang="en-US" sz="1200" i="1" kern="100" baseline="30000" dirty="0">
                          <a:solidFill>
                            <a:srgbClr val="FF0000"/>
                          </a:solidFill>
                          <a:latin typeface="+mn-ea"/>
                          <a:ea typeface="+mn-ea"/>
                          <a:cs typeface="Times New Roman"/>
                        </a:rPr>
                        <a:t>3</a:t>
                      </a:r>
                      <a:r>
                        <a:rPr lang="en-US" sz="1200" i="1" kern="100" dirty="0">
                          <a:solidFill>
                            <a:srgbClr val="FF0000"/>
                          </a:solidFill>
                          <a:latin typeface="+mn-ea"/>
                          <a:ea typeface="+mn-ea"/>
                          <a:cs typeface="Times New Roman"/>
                        </a:rPr>
                        <a:t> blast furnace has been built but is temporarily shut down.</a:t>
                      </a:r>
                      <a:endParaRPr lang="zh-CN" sz="1200" i="1" kern="100" dirty="0">
                        <a:solidFill>
                          <a:srgbClr val="FF0000"/>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200" kern="100" dirty="0" smtClean="0">
                          <a:solidFill>
                            <a:srgbClr val="FF0000"/>
                          </a:solidFill>
                          <a:latin typeface="+mn-ea"/>
                          <a:ea typeface="+mn-ea"/>
                          <a:cs typeface="Times New Roman"/>
                        </a:rPr>
                        <a:t>3.5</a:t>
                      </a:r>
                      <a:endParaRPr lang="zh-CN" sz="1200" kern="100" dirty="0" smtClean="0">
                        <a:solidFill>
                          <a:srgbClr val="FF0000"/>
                        </a:solidFill>
                        <a:latin typeface="+mn-ea"/>
                        <a:ea typeface="+mn-ea"/>
                        <a:cs typeface="Times New Roman"/>
                      </a:endParaRPr>
                    </a:p>
                  </a:txBody>
                  <a:tcPr marL="68580" marR="68580" marT="0" marB="0" anchor="ctr"/>
                </a:tc>
              </a:tr>
              <a:tr h="383730">
                <a:tc>
                  <a:txBody>
                    <a:bodyPr/>
                    <a:lstStyle/>
                    <a:p>
                      <a:pPr algn="l">
                        <a:spcAft>
                          <a:spcPts val="0"/>
                        </a:spcAft>
                      </a:pPr>
                      <a:r>
                        <a:rPr lang="en-US" sz="1200" b="1" i="1" kern="100" dirty="0" smtClean="0">
                          <a:solidFill>
                            <a:srgbClr val="FF0000"/>
                          </a:solidFill>
                          <a:latin typeface="+mn-ea"/>
                          <a:ea typeface="+mn-ea"/>
                          <a:cs typeface="Times New Roman"/>
                        </a:rPr>
                        <a:t>Wenzhou </a:t>
                      </a:r>
                      <a:r>
                        <a:rPr lang="en-US" sz="1200" b="1" i="1" kern="100" dirty="0" err="1" smtClean="0">
                          <a:solidFill>
                            <a:srgbClr val="FF0000"/>
                          </a:solidFill>
                          <a:latin typeface="+mn-ea"/>
                          <a:ea typeface="+mn-ea"/>
                          <a:cs typeface="Times New Roman"/>
                        </a:rPr>
                        <a:t>Huadi</a:t>
                      </a:r>
                      <a:endParaRPr lang="zh-CN" sz="1200" b="1" i="1" kern="100" dirty="0">
                        <a:solidFill>
                          <a:srgbClr val="FF0000"/>
                        </a:solidFill>
                        <a:latin typeface="+mn-ea"/>
                        <a:ea typeface="+mn-ea"/>
                        <a:cs typeface="Times New Roman"/>
                      </a:endParaRPr>
                    </a:p>
                  </a:txBody>
                  <a:tcPr marL="68580" marR="68580" marT="0" marB="0" anchor="ctr"/>
                </a:tc>
                <a:tc>
                  <a:txBody>
                    <a:bodyPr/>
                    <a:lstStyle/>
                    <a:p>
                      <a:pPr algn="l">
                        <a:spcAft>
                          <a:spcPts val="0"/>
                        </a:spcAft>
                      </a:pPr>
                      <a:r>
                        <a:rPr lang="en-US" sz="1200" i="1" kern="100" dirty="0" smtClean="0">
                          <a:solidFill>
                            <a:srgbClr val="FF0000"/>
                          </a:solidFill>
                          <a:latin typeface="+mn-ea"/>
                          <a:ea typeface="+mn-ea"/>
                          <a:cs typeface="Times New Roman"/>
                        </a:rPr>
                        <a:t>2*6500kVA </a:t>
                      </a:r>
                      <a:r>
                        <a:rPr lang="en-US" sz="1200" i="1" kern="100" dirty="0">
                          <a:solidFill>
                            <a:srgbClr val="FF0000"/>
                          </a:solidFill>
                          <a:latin typeface="+mn-ea"/>
                          <a:ea typeface="+mn-ea"/>
                          <a:cs typeface="Times New Roman"/>
                        </a:rPr>
                        <a:t>electric furnaces of 1</a:t>
                      </a:r>
                      <a:r>
                        <a:rPr lang="en-US" sz="1200" i="1" kern="100" baseline="30000" dirty="0">
                          <a:solidFill>
                            <a:srgbClr val="FF0000"/>
                          </a:solidFill>
                          <a:latin typeface="+mn-ea"/>
                          <a:ea typeface="+mn-ea"/>
                          <a:cs typeface="Times New Roman"/>
                        </a:rPr>
                        <a:t>st</a:t>
                      </a:r>
                      <a:r>
                        <a:rPr lang="en-US" sz="1200" i="1" kern="100" dirty="0">
                          <a:solidFill>
                            <a:srgbClr val="FF0000"/>
                          </a:solidFill>
                          <a:latin typeface="+mn-ea"/>
                          <a:ea typeface="+mn-ea"/>
                          <a:cs typeface="Times New Roman"/>
                        </a:rPr>
                        <a:t> stage have been basically constructed and will be put into production this year. </a:t>
                      </a:r>
                      <a:r>
                        <a:rPr lang="en-US" sz="1200" i="1" kern="100" dirty="0" smtClean="0">
                          <a:solidFill>
                            <a:srgbClr val="FF0000"/>
                          </a:solidFill>
                          <a:latin typeface="+mn-ea"/>
                          <a:ea typeface="+mn-ea"/>
                          <a:cs typeface="Times New Roman"/>
                        </a:rPr>
                        <a:t>4*33000kVA </a:t>
                      </a:r>
                      <a:r>
                        <a:rPr lang="en-US" sz="1200" i="1" kern="100" dirty="0">
                          <a:solidFill>
                            <a:srgbClr val="FF0000"/>
                          </a:solidFill>
                          <a:latin typeface="+mn-ea"/>
                          <a:ea typeface="+mn-ea"/>
                          <a:cs typeface="Times New Roman"/>
                        </a:rPr>
                        <a:t>RKEF lines will be constructed during 2</a:t>
                      </a:r>
                      <a:r>
                        <a:rPr lang="en-US" sz="1200" i="1" kern="100" baseline="30000" dirty="0">
                          <a:solidFill>
                            <a:srgbClr val="FF0000"/>
                          </a:solidFill>
                          <a:latin typeface="+mn-ea"/>
                          <a:ea typeface="+mn-ea"/>
                          <a:cs typeface="Times New Roman"/>
                        </a:rPr>
                        <a:t>nd</a:t>
                      </a:r>
                      <a:r>
                        <a:rPr lang="en-US" sz="1200" i="1" kern="100" dirty="0">
                          <a:solidFill>
                            <a:srgbClr val="FF0000"/>
                          </a:solidFill>
                          <a:latin typeface="+mn-ea"/>
                          <a:ea typeface="+mn-ea"/>
                          <a:cs typeface="Times New Roman"/>
                        </a:rPr>
                        <a:t> stage project.</a:t>
                      </a:r>
                      <a:endParaRPr lang="zh-CN" sz="1200" i="1" kern="100" dirty="0">
                        <a:solidFill>
                          <a:srgbClr val="FF0000"/>
                        </a:solidFill>
                        <a:latin typeface="+mn-ea"/>
                        <a:ea typeface="+mn-ea"/>
                        <a:cs typeface="Times New Roman"/>
                      </a:endParaRPr>
                    </a:p>
                  </a:txBody>
                  <a:tcPr marL="68580" marR="68580" marT="0" marB="0" anchor="ctr"/>
                </a:tc>
                <a:tc>
                  <a:txBody>
                    <a:bodyPr/>
                    <a:lstStyle/>
                    <a:p>
                      <a:pPr marL="0" algn="r" defTabSz="914400" rtl="0" eaLnBrk="1" latinLnBrk="0" hangingPunct="1">
                        <a:spcAft>
                          <a:spcPts val="0"/>
                        </a:spcAft>
                      </a:pPr>
                      <a:r>
                        <a:rPr lang="en-US" sz="1200" kern="100" dirty="0" smtClean="0">
                          <a:solidFill>
                            <a:srgbClr val="FF0000"/>
                          </a:solidFill>
                          <a:latin typeface="+mn-ea"/>
                          <a:ea typeface="+mn-ea"/>
                          <a:cs typeface="Times New Roman"/>
                        </a:rPr>
                        <a:t>2</a:t>
                      </a:r>
                      <a:endParaRPr lang="zh-CN" sz="1200" kern="100" dirty="0" smtClean="0">
                        <a:solidFill>
                          <a:srgbClr val="FF0000"/>
                        </a:solidFill>
                        <a:latin typeface="+mn-ea"/>
                        <a:ea typeface="+mn-ea"/>
                        <a:cs typeface="Times New Roman"/>
                      </a:endParaRPr>
                    </a:p>
                  </a:txBody>
                  <a:tcPr marL="68580" marR="68580" marT="0" marB="0" anchor="ctr"/>
                </a:tc>
              </a:tr>
              <a:tr h="319539">
                <a:tc>
                  <a:txBody>
                    <a:bodyPr/>
                    <a:lstStyle/>
                    <a:p>
                      <a:pPr marL="0" algn="l" defTabSz="914400" rtl="0" eaLnBrk="1" latinLnBrk="0" hangingPunct="1">
                        <a:spcAft>
                          <a:spcPts val="0"/>
                        </a:spcAft>
                      </a:pPr>
                      <a:r>
                        <a:rPr lang="en-US" altLang="zh-CN" sz="1200" b="1" i="1" kern="100" dirty="0" smtClean="0">
                          <a:solidFill>
                            <a:srgbClr val="FF0000"/>
                          </a:solidFill>
                          <a:latin typeface="+mn-ea"/>
                          <a:ea typeface="+mn-ea"/>
                          <a:cs typeface="Times New Roman"/>
                        </a:rPr>
                        <a:t>JNMC</a:t>
                      </a:r>
                      <a:endParaRPr lang="zh-CN" altLang="en-US" sz="1200" b="1" i="1" kern="100" dirty="0">
                        <a:solidFill>
                          <a:srgbClr val="FF0000"/>
                        </a:solidFill>
                        <a:latin typeface="+mn-ea"/>
                        <a:ea typeface="+mn-ea"/>
                        <a:cs typeface="Times New Roman"/>
                      </a:endParaRPr>
                    </a:p>
                  </a:txBody>
                  <a:tcPr anchor="ctr"/>
                </a:tc>
                <a:tc>
                  <a:txBody>
                    <a:bodyPr/>
                    <a:lstStyle/>
                    <a:p>
                      <a:pPr marL="0" algn="l" defTabSz="914400" rtl="0" eaLnBrk="1" latinLnBrk="0" hangingPunct="1">
                        <a:spcAft>
                          <a:spcPts val="0"/>
                        </a:spcAft>
                      </a:pPr>
                      <a:r>
                        <a:rPr lang="en-US" altLang="zh-CN" sz="1200" i="1" kern="100" dirty="0" smtClean="0">
                          <a:solidFill>
                            <a:srgbClr val="FF0000"/>
                          </a:solidFill>
                          <a:latin typeface="+mn-ea"/>
                          <a:ea typeface="+mn-ea"/>
                          <a:cs typeface="Times New Roman"/>
                        </a:rPr>
                        <a:t>4 RKEF production lines  is in</a:t>
                      </a:r>
                      <a:r>
                        <a:rPr lang="en-US" altLang="zh-CN" sz="1200" i="1" kern="100" baseline="0" dirty="0" smtClean="0">
                          <a:solidFill>
                            <a:srgbClr val="FF0000"/>
                          </a:solidFill>
                          <a:latin typeface="+mn-ea"/>
                          <a:ea typeface="+mn-ea"/>
                          <a:cs typeface="Times New Roman"/>
                        </a:rPr>
                        <a:t> construction </a:t>
                      </a:r>
                      <a:r>
                        <a:rPr lang="en-US" altLang="zh-CN" sz="1200" i="1" kern="100" dirty="0" smtClean="0">
                          <a:solidFill>
                            <a:srgbClr val="FF0000"/>
                          </a:solidFill>
                          <a:latin typeface="+mn-ea"/>
                          <a:ea typeface="+mn-ea"/>
                          <a:cs typeface="Times New Roman"/>
                        </a:rPr>
                        <a:t>this year,</a:t>
                      </a:r>
                      <a:r>
                        <a:rPr lang="en-US" altLang="zh-CN" sz="1200" i="1" kern="100" baseline="0" dirty="0" smtClean="0">
                          <a:solidFill>
                            <a:srgbClr val="FF0000"/>
                          </a:solidFill>
                          <a:latin typeface="+mn-ea"/>
                          <a:ea typeface="+mn-ea"/>
                          <a:cs typeface="Times New Roman"/>
                        </a:rPr>
                        <a:t> will put into operation in 2018</a:t>
                      </a:r>
                      <a:endParaRPr lang="zh-CN" altLang="en-US" sz="1200" i="1" kern="100" dirty="0">
                        <a:solidFill>
                          <a:srgbClr val="FF0000"/>
                        </a:solidFill>
                        <a:latin typeface="+mn-ea"/>
                        <a:ea typeface="+mn-ea"/>
                        <a:cs typeface="Times New Roman"/>
                      </a:endParaRPr>
                    </a:p>
                  </a:txBody>
                  <a:tcPr anchor="ctr"/>
                </a:tc>
                <a:tc>
                  <a:txBody>
                    <a:bodyPr/>
                    <a:lstStyle/>
                    <a:p>
                      <a:pPr marL="0" algn="r" defTabSz="914400" rtl="0" eaLnBrk="1" latinLnBrk="0" hangingPunct="1">
                        <a:spcAft>
                          <a:spcPts val="0"/>
                        </a:spcAft>
                      </a:pPr>
                      <a:r>
                        <a:rPr lang="en-US" altLang="zh-CN" sz="1200" kern="100" dirty="0" smtClean="0">
                          <a:solidFill>
                            <a:srgbClr val="FF0000"/>
                          </a:solidFill>
                          <a:latin typeface="+mn-ea"/>
                          <a:ea typeface="+mn-ea"/>
                          <a:cs typeface="Times New Roman"/>
                        </a:rPr>
                        <a:t>30</a:t>
                      </a:r>
                      <a:endParaRPr lang="zh-CN" altLang="en-US" sz="1200" kern="100" dirty="0">
                        <a:solidFill>
                          <a:srgbClr val="FF0000"/>
                        </a:solidFill>
                        <a:latin typeface="+mn-ea"/>
                        <a:ea typeface="+mn-ea"/>
                        <a:cs typeface="Times New Roman"/>
                      </a:endParaRPr>
                    </a:p>
                  </a:txBody>
                  <a:tcPr anchor="ctr"/>
                </a:tc>
              </a:tr>
              <a:tr h="475625">
                <a:tc>
                  <a:txBody>
                    <a:bodyPr/>
                    <a:lstStyle/>
                    <a:p>
                      <a:pPr marL="0" algn="l" defTabSz="914400" rtl="0" eaLnBrk="1" latinLnBrk="0" hangingPunct="1">
                        <a:spcAft>
                          <a:spcPts val="0"/>
                        </a:spcAft>
                      </a:pPr>
                      <a:r>
                        <a:rPr lang="en-US" altLang="zh-CN" sz="1200" b="1" kern="100" dirty="0" smtClean="0">
                          <a:solidFill>
                            <a:schemeClr val="dk1"/>
                          </a:solidFill>
                          <a:latin typeface="+mn-ea"/>
                          <a:ea typeface="+mn-ea"/>
                          <a:cs typeface="Times New Roman"/>
                        </a:rPr>
                        <a:t>Sub-total</a:t>
                      </a:r>
                      <a:endParaRPr lang="zh-CN" altLang="en-US" sz="1200" b="1" kern="100" dirty="0">
                        <a:solidFill>
                          <a:schemeClr val="dk1"/>
                        </a:solidFill>
                        <a:latin typeface="+mn-ea"/>
                        <a:ea typeface="+mn-ea"/>
                        <a:cs typeface="Times New Roman"/>
                      </a:endParaRPr>
                    </a:p>
                  </a:txBody>
                  <a:tcPr anchor="ctr"/>
                </a:tc>
                <a:tc>
                  <a:txBody>
                    <a:bodyPr/>
                    <a:lstStyle/>
                    <a:p>
                      <a:endParaRPr lang="zh-CN" altLang="en-US" b="1" dirty="0"/>
                    </a:p>
                  </a:txBody>
                  <a:tcPr anchor="ctr"/>
                </a:tc>
                <a:tc>
                  <a:txBody>
                    <a:bodyPr/>
                    <a:lstStyle/>
                    <a:p>
                      <a:pPr marL="0" algn="r" defTabSz="914400" rtl="0" eaLnBrk="1" latinLnBrk="0" hangingPunct="1">
                        <a:spcAft>
                          <a:spcPts val="0"/>
                        </a:spcAft>
                      </a:pPr>
                      <a:r>
                        <a:rPr lang="en-US" altLang="zh-CN" sz="1200" b="1" kern="100" dirty="0" smtClean="0">
                          <a:solidFill>
                            <a:schemeClr val="dk1"/>
                          </a:solidFill>
                          <a:latin typeface="+mn-ea"/>
                          <a:ea typeface="+mn-ea"/>
                          <a:cs typeface="Times New Roman"/>
                        </a:rPr>
                        <a:t>301.5</a:t>
                      </a:r>
                      <a:endParaRPr lang="zh-CN" altLang="en-US" sz="1200" b="1" kern="100" dirty="0">
                        <a:solidFill>
                          <a:schemeClr val="dk1"/>
                        </a:solidFill>
                        <a:latin typeface="+mn-ea"/>
                        <a:ea typeface="+mn-ea"/>
                        <a:cs typeface="Times New Roman"/>
                      </a:endParaRPr>
                    </a:p>
                  </a:txBody>
                  <a:tcPr anchor="ctr"/>
                </a:tc>
              </a:tr>
            </a:tbl>
          </a:graphicData>
        </a:graphic>
      </p:graphicFrame>
      <p:sp>
        <p:nvSpPr>
          <p:cNvPr id="6" name="Rectangle 1"/>
          <p:cNvSpPr>
            <a:spLocks noChangeArrowheads="1"/>
          </p:cNvSpPr>
          <p:nvPr/>
        </p:nvSpPr>
        <p:spPr bwMode="auto">
          <a:xfrm>
            <a:off x="2376339" y="966878"/>
            <a:ext cx="6264696" cy="369332"/>
          </a:xfrm>
          <a:prstGeom prst="rect">
            <a:avLst/>
          </a:prstGeom>
          <a:solidFill>
            <a:schemeClr val="bg1"/>
          </a:solidFill>
          <a:ln w="9525">
            <a:noFill/>
            <a:miter lim="800000"/>
          </a:ln>
        </p:spPr>
        <p:txBody>
          <a:bodyPr wrap="square" anchor="ctr">
            <a:spAutoFit/>
          </a:bodyPr>
          <a:lstStyle/>
          <a:p>
            <a:pPr algn="ctr" eaLnBrk="0" hangingPunct="0">
              <a:spcAft>
                <a:spcPct val="50000"/>
              </a:spcAft>
              <a:buClr>
                <a:srgbClr val="996633"/>
              </a:buClr>
            </a:pPr>
            <a:r>
              <a:rPr lang="en-US" altLang="zh-CN" sz="2000" b="1" dirty="0" smtClean="0"/>
              <a:t>The progress of main nickel projects in Indonesia</a:t>
            </a:r>
            <a:endParaRPr lang="zh-CN" altLang="en-US" sz="20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2"/>
          <p:cNvSpPr>
            <a:spLocks noGrp="1"/>
          </p:cNvSpPr>
          <p:nvPr>
            <p:ph type="title" idx="4294967295"/>
          </p:nvPr>
        </p:nvSpPr>
        <p:spPr>
          <a:xfrm>
            <a:off x="1944291" y="312120"/>
            <a:ext cx="8456612" cy="462307"/>
          </a:xfrm>
        </p:spPr>
        <p:txBody>
          <a:bodyPr/>
          <a:lstStyle/>
          <a:p>
            <a:pPr algn="r"/>
            <a:r>
              <a:rPr lang="en-US" altLang="zh-CN" sz="2400" b="1" kern="1200" dirty="0" smtClean="0">
                <a:solidFill>
                  <a:schemeClr val="tx1"/>
                </a:solidFill>
              </a:rPr>
              <a:t>Main Content</a:t>
            </a:r>
            <a:endParaRPr lang="zh-CN" altLang="en-US" sz="2400" b="1" kern="1200" dirty="0" smtClean="0">
              <a:solidFill>
                <a:schemeClr val="tx1"/>
              </a:solidFill>
            </a:endParaRPr>
          </a:p>
        </p:txBody>
      </p:sp>
      <p:sp>
        <p:nvSpPr>
          <p:cNvPr id="8195" name="灯片编号占位符 3"/>
          <p:cNvSpPr txBox="1">
            <a:spLocks noGrp="1" noChangeArrowheads="1"/>
          </p:cNvSpPr>
          <p:nvPr/>
        </p:nvSpPr>
        <p:spPr bwMode="auto">
          <a:xfrm>
            <a:off x="8064971" y="6165304"/>
            <a:ext cx="2251075" cy="457200"/>
          </a:xfrm>
          <a:prstGeom prst="rect">
            <a:avLst/>
          </a:prstGeom>
          <a:noFill/>
          <a:ln w="9525">
            <a:noFill/>
            <a:miter lim="800000"/>
          </a:ln>
        </p:spPr>
        <p:txBody>
          <a:bodyPr wrap="none" lIns="92075" tIns="46038" rIns="92075" bIns="46038" anchor="ctr"/>
          <a:lstStyle/>
          <a:p>
            <a:pPr algn="r">
              <a:spcAft>
                <a:spcPct val="0"/>
              </a:spcAft>
              <a:buClrTx/>
            </a:pPr>
            <a:fld id="{9FC14845-80F3-4B6C-A36E-ABD2D9F92A32}" type="slidenum">
              <a:rPr lang="zh-CN" altLang="en-US" sz="1200">
                <a:latin typeface="Helvetica 45 Light" pitchFamily="34" charset="0"/>
                <a:ea typeface="MS PGothic" pitchFamily="34" charset="-128"/>
              </a:rPr>
              <a:pPr algn="r">
                <a:spcAft>
                  <a:spcPct val="0"/>
                </a:spcAft>
                <a:buClrTx/>
              </a:pPr>
              <a:t>2</a:t>
            </a:fld>
            <a:endParaRPr lang="zh-CN" altLang="en-US" sz="1200">
              <a:latin typeface="Helvetica 45 Light" pitchFamily="34" charset="0"/>
              <a:ea typeface="MS PGothic" pitchFamily="34" charset="-128"/>
            </a:endParaRPr>
          </a:p>
        </p:txBody>
      </p:sp>
      <p:graphicFrame>
        <p:nvGraphicFramePr>
          <p:cNvPr id="7" name="图示 6"/>
          <p:cNvGraphicFramePr/>
          <p:nvPr/>
        </p:nvGraphicFramePr>
        <p:xfrm>
          <a:off x="864171" y="1484784"/>
          <a:ext cx="6696744" cy="438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图示 8"/>
          <p:cNvGraphicFramePr/>
          <p:nvPr/>
        </p:nvGraphicFramePr>
        <p:xfrm>
          <a:off x="6480770" y="980728"/>
          <a:ext cx="4320580" cy="3216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8227" y="6093296"/>
            <a:ext cx="2520280" cy="264795"/>
          </a:xfrm>
          <a:prstGeom prst="rect">
            <a:avLst/>
          </a:prstGeom>
          <a:noFill/>
          <a:ln w="9525">
            <a:noFill/>
            <a:miter/>
          </a:ln>
        </p:spPr>
        <p:txBody>
          <a:bodyPr wrap="square">
            <a:spAutoFit/>
          </a:bodyPr>
          <a:lstStyle/>
          <a:p>
            <a:pPr marL="0" indent="0" algn="l"/>
            <a:r>
              <a:rPr lang="en-US" altLang="zh-CN" sz="1200" u="none" dirty="0">
                <a:ea typeface="Arial" charset="0"/>
                <a:cs typeface="Arial" charset="0"/>
              </a:rPr>
              <a:t>Source: INSG,</a:t>
            </a:r>
            <a:r>
              <a:rPr lang="en-US" altLang="zh-CN" sz="1200" u="none" dirty="0">
                <a:ea typeface="宋体" charset="0"/>
                <a:cs typeface="宋体" charset="0"/>
              </a:rPr>
              <a:t> </a:t>
            </a:r>
            <a:r>
              <a:rPr lang="en-US" altLang="zh-CN" sz="1200" u="none" dirty="0" err="1">
                <a:ea typeface="宋体" charset="0"/>
                <a:cs typeface="宋体" charset="0"/>
              </a:rPr>
              <a:t>Antaike</a:t>
            </a:r>
            <a:endParaRPr lang="zh-CN" altLang="en-US" sz="1200" dirty="0"/>
          </a:p>
        </p:txBody>
      </p:sp>
      <p:sp>
        <p:nvSpPr>
          <p:cNvPr id="8" name="矩形 7"/>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sp>
        <p:nvSpPr>
          <p:cNvPr id="10" name="Rectangle 1"/>
          <p:cNvSpPr>
            <a:spLocks noChangeArrowheads="1"/>
          </p:cNvSpPr>
          <p:nvPr/>
        </p:nvSpPr>
        <p:spPr bwMode="auto">
          <a:xfrm>
            <a:off x="1080195" y="925328"/>
            <a:ext cx="3790208" cy="646331"/>
          </a:xfrm>
          <a:prstGeom prst="rect">
            <a:avLst/>
          </a:prstGeom>
          <a:solidFill>
            <a:schemeClr val="bg1"/>
          </a:solidFill>
          <a:ln w="9525">
            <a:noFill/>
            <a:miter lim="800000"/>
          </a:ln>
        </p:spPr>
        <p:txBody>
          <a:bodyPr wrap="square" anchor="ctr">
            <a:spAutoFit/>
          </a:bodyPr>
          <a:lstStyle/>
          <a:p>
            <a:pPr algn="ctr"/>
            <a:r>
              <a:rPr lang="en-US" altLang="zh-CN" sz="2000" b="1" dirty="0" smtClean="0">
                <a:latin typeface="+mn-ea"/>
                <a:ea typeface="+mn-ea"/>
                <a:cs typeface="Arial" panose="020B0604020202020204" pitchFamily="34" charset="0"/>
              </a:rPr>
              <a:t>Nickel mine and MHP output of the Philippines 2007-2016</a:t>
            </a:r>
            <a:endParaRPr lang="zh-CN" altLang="en-US" sz="2000" b="1" dirty="0" smtClean="0">
              <a:latin typeface="+mn-ea"/>
              <a:ea typeface="+mn-ea"/>
            </a:endParaRPr>
          </a:p>
        </p:txBody>
      </p:sp>
      <p:sp>
        <p:nvSpPr>
          <p:cNvPr id="12" name="Rectangle 1"/>
          <p:cNvSpPr>
            <a:spLocks noChangeArrowheads="1"/>
          </p:cNvSpPr>
          <p:nvPr/>
        </p:nvSpPr>
        <p:spPr bwMode="auto">
          <a:xfrm>
            <a:off x="6480795" y="2149464"/>
            <a:ext cx="3883232" cy="646331"/>
          </a:xfrm>
          <a:prstGeom prst="rect">
            <a:avLst/>
          </a:prstGeom>
          <a:solidFill>
            <a:schemeClr val="bg1"/>
          </a:solidFill>
          <a:ln w="9525">
            <a:noFill/>
            <a:miter lim="800000"/>
          </a:ln>
        </p:spPr>
        <p:txBody>
          <a:bodyPr wrap="square" anchor="ctr">
            <a:spAutoFit/>
          </a:bodyPr>
          <a:lstStyle/>
          <a:p>
            <a:pPr algn="ctr"/>
            <a:r>
              <a:rPr lang="en-US" altLang="zh-CN" sz="2000" b="1" dirty="0" smtClean="0">
                <a:latin typeface="+mn-ea"/>
                <a:ea typeface="+mn-ea"/>
                <a:cs typeface="Arial" panose="020B0604020202020204" pitchFamily="34" charset="0"/>
              </a:rPr>
              <a:t>Philippines’ nickel ore export by </a:t>
            </a:r>
            <a:r>
              <a:rPr lang="en-US" altLang="zh-CN" sz="2000" dirty="0" smtClean="0">
                <a:latin typeface="+mn-ea"/>
                <a:ea typeface="+mn-ea"/>
                <a:cs typeface="Arial" panose="020B0604020202020204" pitchFamily="34" charset="0"/>
              </a:rPr>
              <a:t>different </a:t>
            </a:r>
            <a:r>
              <a:rPr lang="en-US" altLang="zh-CN" sz="2000" b="1" dirty="0" smtClean="0">
                <a:latin typeface="+mn-ea"/>
                <a:ea typeface="+mn-ea"/>
                <a:cs typeface="Arial" panose="020B0604020202020204" pitchFamily="34" charset="0"/>
              </a:rPr>
              <a:t>grade</a:t>
            </a:r>
            <a:endParaRPr lang="zh-CN" altLang="en-US" sz="2000" b="1" dirty="0" smtClean="0">
              <a:latin typeface="+mn-ea"/>
              <a:ea typeface="+mn-ea"/>
            </a:endParaRPr>
          </a:p>
        </p:txBody>
      </p:sp>
      <p:pic>
        <p:nvPicPr>
          <p:cNvPr id="13" name="Picture 2"/>
          <p:cNvPicPr>
            <a:picLocks noChangeAspect="1" noChangeArrowheads="1"/>
          </p:cNvPicPr>
          <p:nvPr/>
        </p:nvPicPr>
        <p:blipFill>
          <a:blip r:embed="rId3" cstate="print"/>
          <a:srcRect/>
          <a:stretch>
            <a:fillRect/>
          </a:stretch>
        </p:blipFill>
        <p:spPr bwMode="auto">
          <a:xfrm>
            <a:off x="5808421" y="2996952"/>
            <a:ext cx="4992929" cy="300129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216099" y="1556792"/>
            <a:ext cx="5648207" cy="3421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32123" y="908720"/>
            <a:ext cx="4392563" cy="646331"/>
          </a:xfrm>
          <a:prstGeom prst="rect">
            <a:avLst/>
          </a:prstGeom>
          <a:solidFill>
            <a:schemeClr val="bg1"/>
          </a:solidFill>
          <a:ln w="9525">
            <a:noFill/>
            <a:miter lim="800000"/>
          </a:ln>
        </p:spPr>
        <p:txBody>
          <a:bodyPr wrap="square" anchor="ctr">
            <a:spAutoFit/>
          </a:bodyPr>
          <a:lstStyle/>
          <a:p>
            <a:r>
              <a:rPr lang="en-US" altLang="zh-CN" sz="2000" dirty="0" smtClean="0">
                <a:ea typeface="Arial" charset="0"/>
                <a:cs typeface="Arial" charset="0"/>
                <a:sym typeface="+mn-ea"/>
              </a:rPr>
              <a:t>Philippines nickel ore export and trade flow</a:t>
            </a:r>
            <a:r>
              <a:rPr lang="en-US" altLang="zh-CN" sz="2000" dirty="0" smtClean="0">
                <a:ea typeface="宋体" charset="0"/>
                <a:cs typeface="宋体" charset="0"/>
                <a:sym typeface="+mn-ea"/>
              </a:rPr>
              <a:t> </a:t>
            </a:r>
            <a:endParaRPr lang="zh-CN" altLang="en-US" sz="2000" dirty="0"/>
          </a:p>
        </p:txBody>
      </p:sp>
      <p:sp>
        <p:nvSpPr>
          <p:cNvPr id="8" name="文本框 1"/>
          <p:cNvSpPr txBox="1"/>
          <p:nvPr/>
        </p:nvSpPr>
        <p:spPr>
          <a:xfrm>
            <a:off x="1512243" y="6021288"/>
            <a:ext cx="2520280" cy="264795"/>
          </a:xfrm>
          <a:prstGeom prst="rect">
            <a:avLst/>
          </a:prstGeom>
          <a:noFill/>
          <a:ln w="9525">
            <a:noFill/>
            <a:miter/>
          </a:ln>
        </p:spPr>
        <p:txBody>
          <a:bodyPr wrap="square">
            <a:spAutoFit/>
          </a:bodyPr>
          <a:lstStyle/>
          <a:p>
            <a:pPr marL="0" indent="0" algn="l"/>
            <a:r>
              <a:rPr lang="en-US" altLang="zh-CN" sz="1200" u="none" dirty="0">
                <a:ea typeface="Arial" charset="0"/>
                <a:cs typeface="Arial" charset="0"/>
              </a:rPr>
              <a:t>Source: INSG,</a:t>
            </a:r>
            <a:r>
              <a:rPr lang="en-US" altLang="zh-CN" sz="1200" u="none" dirty="0">
                <a:ea typeface="宋体" charset="0"/>
                <a:cs typeface="宋体" charset="0"/>
              </a:rPr>
              <a:t> </a:t>
            </a:r>
            <a:r>
              <a:rPr lang="en-US" altLang="zh-CN" sz="1200" u="none" dirty="0" smtClean="0">
                <a:ea typeface="宋体" charset="0"/>
                <a:cs typeface="宋体" charset="0"/>
              </a:rPr>
              <a:t>MGB</a:t>
            </a:r>
            <a:endParaRPr lang="zh-CN" altLang="en-US" sz="1200" dirty="0"/>
          </a:p>
        </p:txBody>
      </p:sp>
      <p:sp>
        <p:nvSpPr>
          <p:cNvPr id="9" name="矩形 8"/>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pic>
        <p:nvPicPr>
          <p:cNvPr id="1026" name="Picture 2"/>
          <p:cNvPicPr>
            <a:picLocks noChangeAspect="1" noChangeArrowheads="1"/>
          </p:cNvPicPr>
          <p:nvPr/>
        </p:nvPicPr>
        <p:blipFill>
          <a:blip r:embed="rId3" cstate="print"/>
          <a:srcRect/>
          <a:stretch>
            <a:fillRect/>
          </a:stretch>
        </p:blipFill>
        <p:spPr bwMode="auto">
          <a:xfrm>
            <a:off x="180409" y="1772816"/>
            <a:ext cx="5221577" cy="3168352"/>
          </a:xfrm>
          <a:prstGeom prst="rect">
            <a:avLst/>
          </a:prstGeom>
          <a:noFill/>
          <a:ln w="9525">
            <a:noFill/>
            <a:miter lim="800000"/>
            <a:headEnd/>
            <a:tailEnd/>
          </a:ln>
          <a:effectLst/>
        </p:spPr>
      </p:pic>
      <p:sp>
        <p:nvSpPr>
          <p:cNvPr id="12" name="Rectangle 1"/>
          <p:cNvSpPr>
            <a:spLocks noChangeArrowheads="1"/>
          </p:cNvSpPr>
          <p:nvPr/>
        </p:nvSpPr>
        <p:spPr bwMode="auto">
          <a:xfrm>
            <a:off x="6192763" y="2780928"/>
            <a:ext cx="4032448" cy="369332"/>
          </a:xfrm>
          <a:prstGeom prst="rect">
            <a:avLst/>
          </a:prstGeom>
          <a:solidFill>
            <a:schemeClr val="bg1"/>
          </a:solidFill>
          <a:ln w="9525">
            <a:noFill/>
            <a:miter lim="800000"/>
          </a:ln>
        </p:spPr>
        <p:txBody>
          <a:bodyPr wrap="square" anchor="ctr">
            <a:spAutoFit/>
          </a:bodyPr>
          <a:lstStyle/>
          <a:p>
            <a:r>
              <a:rPr lang="en-US" altLang="zh-CN" sz="2000" dirty="0" smtClean="0">
                <a:ea typeface="Arial" charset="0"/>
                <a:cs typeface="Arial" charset="0"/>
                <a:sym typeface="+mn-ea"/>
              </a:rPr>
              <a:t>Mine export of main producers</a:t>
            </a:r>
            <a:endParaRPr lang="zh-CN" altLang="en-US" sz="2000" dirty="0"/>
          </a:p>
        </p:txBody>
      </p:sp>
      <p:pic>
        <p:nvPicPr>
          <p:cNvPr id="1027" name="Picture 3"/>
          <p:cNvPicPr>
            <a:picLocks noChangeAspect="1" noChangeArrowheads="1"/>
          </p:cNvPicPr>
          <p:nvPr/>
        </p:nvPicPr>
        <p:blipFill>
          <a:blip r:embed="rId4" cstate="print"/>
          <a:srcRect/>
          <a:stretch>
            <a:fillRect/>
          </a:stretch>
        </p:blipFill>
        <p:spPr bwMode="auto">
          <a:xfrm>
            <a:off x="5328667" y="3140968"/>
            <a:ext cx="5130510" cy="3247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6139" y="894870"/>
            <a:ext cx="9069636" cy="369332"/>
          </a:xfrm>
          <a:prstGeom prst="rect">
            <a:avLst/>
          </a:prstGeom>
          <a:solidFill>
            <a:schemeClr val="bg1"/>
          </a:solidFill>
          <a:ln w="9525">
            <a:noFill/>
            <a:miter lim="800000"/>
          </a:ln>
        </p:spPr>
        <p:txBody>
          <a:bodyPr wrap="square" anchor="ctr">
            <a:spAutoFit/>
          </a:bodyPr>
          <a:lstStyle/>
          <a:p>
            <a:pPr algn="ctr"/>
            <a:r>
              <a:rPr lang="en-US" altLang="zh-CN" sz="2000" b="1" dirty="0" smtClean="0">
                <a:latin typeface="+mn-ea"/>
                <a:ea typeface="+mn-ea"/>
                <a:cs typeface="Arial" panose="020B0604020202020204" pitchFamily="34" charset="0"/>
              </a:rPr>
              <a:t>Philippines’ Reorganization of Mining Industry</a:t>
            </a:r>
            <a:endParaRPr lang="zh-CN" altLang="en-US" sz="2000" b="1" dirty="0" smtClean="0">
              <a:latin typeface="+mn-ea"/>
              <a:ea typeface="+mn-ea"/>
            </a:endParaRPr>
          </a:p>
        </p:txBody>
      </p:sp>
      <p:sp>
        <p:nvSpPr>
          <p:cNvPr id="3" name="内容占位符 2"/>
          <p:cNvSpPr txBox="1">
            <a:spLocks/>
          </p:cNvSpPr>
          <p:nvPr/>
        </p:nvSpPr>
        <p:spPr>
          <a:xfrm>
            <a:off x="1224211" y="1484784"/>
            <a:ext cx="9053534" cy="4778805"/>
          </a:xfrm>
          <a:prstGeom prst="rect">
            <a:avLst/>
          </a:prstGeom>
        </p:spPr>
        <p:txBody>
          <a:bodyPr>
            <a:noAutofit/>
          </a:bodyPr>
          <a:lstStyle/>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2016.06.21, At the first day of being the minister of DENR, Regina Lopez shutdown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Benguet</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Eramen</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LNL, DMCI.</a:t>
            </a:r>
            <a:endPar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2016.07.08, Minister Lopez signed an executive order</a:t>
            </a:r>
            <a:r>
              <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asking for investigation of every mine administered by government, and stop the authorization of new mineral rights. </a:t>
            </a: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2016.07.15, DENR Muslim autonomous region branch announced to suspend all mineral work in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Tawi-Tawi</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area to cooperate with the environmental investigation.</a:t>
            </a:r>
            <a:endPar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2016.07.15, Mines from different regions including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Berong</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Citinickel</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and CMDC were shutdown.</a:t>
            </a:r>
            <a:endPar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2016.10.10, Result of preliminary investigation was published. Only Rio Tuba in Palawan, and TMC, CMC, PGMC in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Surigao</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got passed, others would face closure. </a:t>
            </a: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2017.02.02, Final result was published. Only Rio Tuba in Palawan, and TMC, CMC, CPC,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Agata</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in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Surigao</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got passed, others were instructed to shutdown.</a:t>
            </a: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2017.02.09, DENR minister Lopez and Finance minister Carlos Dominguez signed a document to do a 3-month recheck of DENR’s investigation result. </a:t>
            </a:r>
            <a:r>
              <a:rPr kumimoji="0" lang="en-US" altLang="zh-CN" sz="1400" b="1" i="0" u="none" strike="noStrike" kern="0" cap="none" spc="0" normalizeH="0" baseline="0" noProof="0" dirty="0" err="1" smtClean="0">
                <a:ln>
                  <a:noFill/>
                </a:ln>
                <a:solidFill>
                  <a:schemeClr val="tx1"/>
                </a:solidFill>
                <a:effectLst/>
                <a:uLnTx/>
                <a:uFillTx/>
                <a:latin typeface="Calibri" panose="020F0502020204030204" pitchFamily="34" charset="0"/>
                <a:ea typeface="+mn-ea"/>
                <a:cs typeface="Calibri" panose="020F0502020204030204" pitchFamily="34" charset="0"/>
              </a:rPr>
              <a:t>Tawi-Tawi</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area is governed by autonomous region, so the environmental policy didn’t have a huge impact. However, two large mines in that area are not able to put into production for various reasons. </a:t>
            </a:r>
            <a:endPar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2017.02.14, Minister Lopez canceled 75 MPSA.</a:t>
            </a: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Char char="Ø"/>
              <a:tabLst/>
              <a:defRPr/>
            </a:pP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Recent news shows that</a:t>
            </a:r>
            <a:r>
              <a:rPr kumimoji="0" lang="en-US" altLang="zh-CN" sz="1400" b="1" i="0" u="none" strike="noStrike" kern="0" cap="none" spc="0" normalizeH="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Lopez</a:t>
            </a:r>
            <a:r>
              <a:rPr kumimoji="0" lang="zh-CN" altLang="en-US"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will still take</a:t>
            </a:r>
            <a:r>
              <a:rPr kumimoji="0" lang="en-US" altLang="zh-CN" sz="1400" b="1" i="0" u="none" strike="noStrike" kern="0" cap="none" spc="0" normalizeH="0" noProof="0" dirty="0" smtClean="0">
                <a:ln>
                  <a:noFill/>
                </a:ln>
                <a:solidFill>
                  <a:schemeClr val="tx1"/>
                </a:solidFill>
                <a:effectLst/>
                <a:uLnTx/>
                <a:uFillTx/>
                <a:latin typeface="Calibri" panose="020F0502020204030204" pitchFamily="34" charset="0"/>
                <a:ea typeface="+mn-ea"/>
                <a:cs typeface="Calibri" panose="020F0502020204030204" pitchFamily="34" charset="0"/>
              </a:rPr>
              <a:t> the chair of the </a:t>
            </a:r>
            <a:r>
              <a:rPr kumimoji="0" lang="en-US" altLang="zh-CN" sz="1400" b="1" i="0" u="none" strike="noStrike" kern="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 the minister of DENR. So there are still</a:t>
            </a:r>
            <a:r>
              <a:rPr kumimoji="0" lang="en-US" altLang="zh-CN" sz="1400" b="1" i="0" u="none" strike="noStrike" kern="0" cap="none" spc="0" normalizeH="0" noProof="0" dirty="0" smtClean="0">
                <a:ln>
                  <a:noFill/>
                </a:ln>
                <a:solidFill>
                  <a:schemeClr val="tx1"/>
                </a:solidFill>
                <a:effectLst/>
                <a:uLnTx/>
                <a:uFillTx/>
                <a:latin typeface="Calibri" panose="020F0502020204030204" pitchFamily="34" charset="0"/>
                <a:ea typeface="+mn-ea"/>
                <a:cs typeface="Calibri" panose="020F0502020204030204" pitchFamily="34" charset="0"/>
              </a:rPr>
              <a:t> some illusion in  the nickel market.</a:t>
            </a:r>
            <a:endParaRPr kumimoji="0" lang="zh-CN" altLang="en-US" sz="1400" b="1" i="0" u="none" strike="noStrike" kern="0" cap="none" spc="0" normalizeH="0" baseline="0" noProof="0" dirty="0">
              <a:ln>
                <a:noFill/>
              </a:ln>
              <a:solidFill>
                <a:srgbClr val="336699"/>
              </a:solidFill>
              <a:effectLst/>
              <a:uLnTx/>
              <a:uFillTx/>
              <a:latin typeface="Calibri" panose="020F0502020204030204" pitchFamily="34" charset="0"/>
              <a:ea typeface="+mn-ea"/>
              <a:cs typeface="Calibri" panose="020F0502020204030204" pitchFamily="34" charset="0"/>
            </a:endParaRPr>
          </a:p>
        </p:txBody>
      </p:sp>
      <p:sp>
        <p:nvSpPr>
          <p:cNvPr id="4" name="矩形 3"/>
          <p:cNvSpPr/>
          <p:nvPr/>
        </p:nvSpPr>
        <p:spPr>
          <a:xfrm>
            <a:off x="6408787" y="260648"/>
            <a:ext cx="4196982" cy="424732"/>
          </a:xfrm>
          <a:prstGeom prst="rect">
            <a:avLst/>
          </a:prstGeom>
        </p:spPr>
        <p:txBody>
          <a:bodyPr wrap="none">
            <a:spAutoFit/>
          </a:bodyPr>
          <a:lstStyle/>
          <a:p>
            <a:r>
              <a:rPr lang="en-US" altLang="zh-CN" sz="2400" dirty="0"/>
              <a:t>Indonesia &amp; the Philippines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descr="7CAKL6GFMCA9WD50SCACXWGVNCAHLAVK8CAJ18TAKCA7E6YK0CAVQYD1FCAMXQ987CAYGWJJBCAJW5L1GCA0GCY7OCAAZZ1GWCAH2KZKDCAIIVCLKCAE60US7CAKP5TF6CAOAAE2WCAH3127NCAEKHW8I.jpg"/>
          <p:cNvPicPr>
            <a:picLocks noChangeAspect="1"/>
          </p:cNvPicPr>
          <p:nvPr/>
        </p:nvPicPr>
        <p:blipFill>
          <a:blip r:embed="rId2" cstate="print"/>
          <a:srcRect/>
          <a:stretch>
            <a:fillRect/>
          </a:stretch>
        </p:blipFill>
        <p:spPr bwMode="auto">
          <a:xfrm>
            <a:off x="0" y="908050"/>
            <a:ext cx="10801349" cy="5949950"/>
          </a:xfrm>
          <a:prstGeom prst="rect">
            <a:avLst/>
          </a:prstGeom>
          <a:noFill/>
          <a:ln w="9525">
            <a:noFill/>
            <a:miter lim="800000"/>
            <a:headEnd/>
            <a:tailEnd/>
          </a:ln>
        </p:spPr>
      </p:pic>
      <p:sp>
        <p:nvSpPr>
          <p:cNvPr id="2" name="内容占位符 1"/>
          <p:cNvSpPr txBox="1">
            <a:spLocks noChangeArrowheads="1"/>
          </p:cNvSpPr>
          <p:nvPr/>
        </p:nvSpPr>
        <p:spPr>
          <a:xfrm>
            <a:off x="216099" y="980728"/>
            <a:ext cx="10081120" cy="1152525"/>
          </a:xfrm>
          <a:prstGeom prst="rect">
            <a:avLst/>
          </a:prstGeom>
        </p:spPr>
        <p:txBody>
          <a:bodyPr/>
          <a:lstStyle/>
          <a:p>
            <a:pPr marL="288925" marR="0" lvl="0" indent="-288925" defTabSz="914400" rtl="0" eaLnBrk="0" fontAlgn="base" latinLnBrk="0" hangingPunct="0">
              <a:lnSpc>
                <a:spcPct val="100000"/>
              </a:lnSpc>
              <a:spcBef>
                <a:spcPct val="0"/>
              </a:spcBef>
              <a:spcAft>
                <a:spcPct val="50000"/>
              </a:spcAft>
              <a:buClr>
                <a:srgbClr val="5F839D"/>
              </a:buClr>
              <a:buSzTx/>
              <a:buFont typeface="Wingdings" pitchFamily="2" charset="2"/>
              <a:buNone/>
              <a:tabLst/>
              <a:defRPr/>
            </a:pPr>
            <a:r>
              <a:rPr kumimoji="0" lang="en-US" altLang="zh-CN" sz="2400" b="1" i="0" u="none" strike="noStrike" kern="0" cap="none" spc="0" normalizeH="0" baseline="0" noProof="0" dirty="0" smtClean="0">
                <a:ln>
                  <a:noFill/>
                </a:ln>
                <a:solidFill>
                  <a:srgbClr val="FF0000"/>
                </a:solidFill>
                <a:effectLst/>
                <a:uLnTx/>
                <a:uFillTx/>
                <a:latin typeface="+mn-lt"/>
                <a:ea typeface="宋体" pitchFamily="2" charset="-122"/>
                <a:cs typeface="+mn-cs"/>
              </a:rPr>
              <a:t>2017 China Nickel and Cobalt Industry Forum will be held in Guangzhou, Guangdong Province  in November 6-9 2017.</a:t>
            </a:r>
          </a:p>
          <a:p>
            <a:pPr marL="288925" marR="0" lvl="0" indent="-288925" algn="l" defTabSz="914400" rtl="0" eaLnBrk="0" fontAlgn="base" latinLnBrk="0" hangingPunct="0">
              <a:lnSpc>
                <a:spcPct val="100000"/>
              </a:lnSpc>
              <a:spcBef>
                <a:spcPct val="0"/>
              </a:spcBef>
              <a:spcAft>
                <a:spcPct val="50000"/>
              </a:spcAft>
              <a:buClr>
                <a:srgbClr val="5F839D"/>
              </a:buClr>
              <a:buSzTx/>
              <a:buFont typeface="Wingdings" pitchFamily="2" charset="2"/>
              <a:buNone/>
              <a:tabLst/>
              <a:defRPr/>
            </a:pPr>
            <a:r>
              <a:rPr kumimoji="0" lang="en-US" altLang="zh-CN" sz="2400" b="1" i="0" u="none" strike="noStrike" kern="0" cap="none" spc="0" normalizeH="0" baseline="0" noProof="0" dirty="0" smtClean="0">
                <a:ln>
                  <a:noFill/>
                </a:ln>
                <a:solidFill>
                  <a:srgbClr val="FF0000"/>
                </a:solidFill>
                <a:effectLst/>
                <a:uLnTx/>
                <a:uFillTx/>
                <a:latin typeface="+mn-lt"/>
                <a:ea typeface="宋体" pitchFamily="2" charset="-122"/>
                <a:cs typeface="+mn-cs"/>
              </a:rPr>
              <a:t>                                       Welcome your attendance!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灯片编号占位符 3"/>
          <p:cNvSpPr txBox="1">
            <a:spLocks noGrp="1" noChangeArrowheads="1"/>
          </p:cNvSpPr>
          <p:nvPr/>
        </p:nvSpPr>
        <p:spPr bwMode="auto">
          <a:xfrm>
            <a:off x="7866063" y="6251575"/>
            <a:ext cx="2251075" cy="457200"/>
          </a:xfrm>
          <a:prstGeom prst="rect">
            <a:avLst/>
          </a:prstGeom>
          <a:noFill/>
          <a:ln w="9525">
            <a:noFill/>
            <a:miter lim="800000"/>
          </a:ln>
        </p:spPr>
        <p:txBody>
          <a:bodyPr wrap="none" lIns="92075" tIns="46038" rIns="92075" bIns="46038" anchor="ctr"/>
          <a:lstStyle/>
          <a:p>
            <a:pPr algn="r">
              <a:spcAft>
                <a:spcPct val="0"/>
              </a:spcAft>
              <a:buClrTx/>
            </a:pPr>
            <a:fld id="{27266F7C-B9C2-48BF-AEFA-06FC73BC06CC}" type="slidenum">
              <a:rPr lang="zh-CN" altLang="en-US" sz="1200">
                <a:latin typeface="Helvetica 45 Light" pitchFamily="34" charset="0"/>
                <a:ea typeface="MS PGothic" pitchFamily="34" charset="-128"/>
              </a:rPr>
              <a:pPr algn="r">
                <a:spcAft>
                  <a:spcPct val="0"/>
                </a:spcAft>
                <a:buClrTx/>
              </a:pPr>
              <a:t>24</a:t>
            </a:fld>
            <a:endParaRPr lang="zh-CN" altLang="en-US" sz="1200">
              <a:latin typeface="Helvetica 45 Light" pitchFamily="34" charset="0"/>
              <a:ea typeface="MS PGothic" pitchFamily="34" charset="-128"/>
            </a:endParaRPr>
          </a:p>
        </p:txBody>
      </p:sp>
      <p:sp>
        <p:nvSpPr>
          <p:cNvPr id="34820" name="TextBox 3"/>
          <p:cNvSpPr txBox="1">
            <a:spLocks noChangeArrowheads="1"/>
          </p:cNvSpPr>
          <p:nvPr/>
        </p:nvSpPr>
        <p:spPr bwMode="auto">
          <a:xfrm>
            <a:off x="2664371" y="1988840"/>
            <a:ext cx="6380187" cy="3573286"/>
          </a:xfrm>
          <a:prstGeom prst="rect">
            <a:avLst/>
          </a:prstGeom>
          <a:noFill/>
          <a:ln w="9525">
            <a:noFill/>
            <a:miter lim="800000"/>
          </a:ln>
        </p:spPr>
        <p:txBody>
          <a:bodyPr wrap="square">
            <a:spAutoFit/>
          </a:bodyPr>
          <a:lstStyle/>
          <a:p>
            <a:pPr algn="l"/>
            <a:r>
              <a:rPr lang="en-US" altLang="zh-CN" sz="2400" dirty="0"/>
              <a:t>Nickel team</a:t>
            </a:r>
            <a:r>
              <a:rPr lang="zh-CN" altLang="en-US" sz="2400" dirty="0"/>
              <a:t>：</a:t>
            </a:r>
            <a:endParaRPr lang="en-US" sz="2400" dirty="0"/>
          </a:p>
          <a:p>
            <a:pPr algn="l"/>
            <a:r>
              <a:rPr lang="en-US" altLang="zh-CN" sz="1800" dirty="0" err="1"/>
              <a:t>Xu</a:t>
            </a:r>
            <a:r>
              <a:rPr lang="en-US" altLang="zh-CN" sz="1800" dirty="0"/>
              <a:t>  </a:t>
            </a:r>
            <a:r>
              <a:rPr lang="en-US" altLang="zh-CN" sz="1800" dirty="0" err="1"/>
              <a:t>Aidong</a:t>
            </a:r>
            <a:r>
              <a:rPr lang="zh-CN" altLang="en-US" sz="1800" dirty="0"/>
              <a:t>      </a:t>
            </a:r>
            <a:r>
              <a:rPr lang="en-US" altLang="zh-CN" sz="1800" dirty="0"/>
              <a:t>8610-63971195       </a:t>
            </a:r>
          </a:p>
          <a:p>
            <a:pPr algn="l"/>
            <a:r>
              <a:rPr lang="en-US" altLang="zh-CN" sz="1800" dirty="0"/>
              <a:t>                       </a:t>
            </a:r>
            <a:r>
              <a:rPr lang="en-US" altLang="zh-CN" sz="1800" dirty="0">
                <a:solidFill>
                  <a:srgbClr val="336699"/>
                </a:solidFill>
                <a:hlinkClick r:id="rId2"/>
              </a:rPr>
              <a:t>xuad@antaike.com</a:t>
            </a:r>
            <a:endParaRPr lang="en-US" altLang="zh-CN" sz="1800" dirty="0">
              <a:solidFill>
                <a:srgbClr val="336699"/>
              </a:solidFill>
            </a:endParaRPr>
          </a:p>
          <a:p>
            <a:pPr algn="l"/>
            <a:r>
              <a:rPr lang="en-US" altLang="zh-CN" sz="1800" dirty="0" smtClean="0">
                <a:ea typeface="黑体" pitchFamily="2" charset="-122"/>
              </a:rPr>
              <a:t>Fan </a:t>
            </a:r>
            <a:r>
              <a:rPr lang="en-US" altLang="zh-CN" sz="1800" dirty="0" err="1">
                <a:ea typeface="黑体" pitchFamily="2" charset="-122"/>
              </a:rPr>
              <a:t>Runze</a:t>
            </a:r>
            <a:r>
              <a:rPr lang="en-US" altLang="zh-CN" sz="1800" dirty="0">
                <a:ea typeface="黑体" pitchFamily="2" charset="-122"/>
              </a:rPr>
              <a:t>      8610-63971644       </a:t>
            </a:r>
          </a:p>
          <a:p>
            <a:pPr algn="l"/>
            <a:r>
              <a:rPr lang="en-US" altLang="zh-CN" sz="1800" dirty="0">
                <a:ea typeface="黑体" pitchFamily="2" charset="-122"/>
              </a:rPr>
              <a:t>                       </a:t>
            </a:r>
            <a:r>
              <a:rPr lang="en-US" altLang="zh-CN" sz="1800" dirty="0">
                <a:ea typeface="黑体" pitchFamily="2" charset="-122"/>
                <a:hlinkClick r:id="rId3"/>
              </a:rPr>
              <a:t>fanrunze@antaike.com</a:t>
            </a:r>
            <a:endParaRPr lang="en-US" altLang="zh-CN" sz="1800" dirty="0">
              <a:ea typeface="黑体" pitchFamily="2" charset="-122"/>
            </a:endParaRPr>
          </a:p>
          <a:p>
            <a:pPr algn="l"/>
            <a:r>
              <a:rPr lang="en-US" altLang="zh-CN" sz="1800" dirty="0" err="1">
                <a:ea typeface="黑体" pitchFamily="2" charset="-122"/>
              </a:rPr>
              <a:t>Lilian</a:t>
            </a:r>
            <a:r>
              <a:rPr lang="en-US" altLang="zh-CN" sz="1800" dirty="0">
                <a:ea typeface="黑体" pitchFamily="2" charset="-122"/>
              </a:rPr>
              <a:t> Liu       8610-63978092  </a:t>
            </a:r>
          </a:p>
          <a:p>
            <a:pPr algn="l"/>
            <a:r>
              <a:rPr lang="en-US" altLang="zh-CN" sz="1800" dirty="0">
                <a:ea typeface="黑体" pitchFamily="2" charset="-122"/>
              </a:rPr>
              <a:t>                       </a:t>
            </a:r>
            <a:r>
              <a:rPr lang="en-US" altLang="zh-CN" sz="1800" u="sng" dirty="0" smtClean="0">
                <a:solidFill>
                  <a:srgbClr val="00B050"/>
                </a:solidFill>
                <a:ea typeface="黑体" pitchFamily="2" charset="-122"/>
                <a:hlinkClick r:id="rId4"/>
              </a:rPr>
              <a:t>lyj</a:t>
            </a:r>
            <a:r>
              <a:rPr lang="en-US" altLang="zh-CN" sz="1800" dirty="0" smtClean="0">
                <a:ea typeface="黑体" pitchFamily="2" charset="-122"/>
                <a:hlinkClick r:id="rId4"/>
              </a:rPr>
              <a:t>@antaike.com</a:t>
            </a:r>
            <a:endParaRPr lang="en-US" altLang="zh-CN" sz="1800" dirty="0" smtClean="0">
              <a:ea typeface="黑体" pitchFamily="2" charset="-122"/>
            </a:endParaRPr>
          </a:p>
          <a:p>
            <a:pPr algn="l"/>
            <a:endParaRPr lang="en-US" altLang="zh-CN" sz="1800" dirty="0">
              <a:ea typeface="黑体" pitchFamily="2" charset="-122"/>
            </a:endParaRPr>
          </a:p>
          <a:p>
            <a:pPr algn="l"/>
            <a:r>
              <a:rPr lang="en-US" altLang="zh-CN" sz="1800" dirty="0">
                <a:ea typeface="黑体" pitchFamily="2" charset="-122"/>
              </a:rPr>
              <a:t>Website</a:t>
            </a:r>
            <a:r>
              <a:rPr lang="zh-CN" altLang="en-US" sz="1800" dirty="0">
                <a:ea typeface="黑体" pitchFamily="2" charset="-122"/>
              </a:rPr>
              <a:t>：      </a:t>
            </a:r>
            <a:r>
              <a:rPr lang="en-US" altLang="zh-CN" sz="1800" dirty="0">
                <a:ea typeface="黑体" pitchFamily="2" charset="-122"/>
                <a:hlinkClick r:id="rId5"/>
              </a:rPr>
              <a:t>www.metalchina.com</a:t>
            </a:r>
            <a:endParaRPr lang="en-US" altLang="zh-CN" sz="1800" dirty="0">
              <a:ea typeface="黑体" pitchFamily="2" charset="-122"/>
            </a:endParaRPr>
          </a:p>
        </p:txBody>
      </p:sp>
      <p:sp>
        <p:nvSpPr>
          <p:cNvPr id="6" name="矩形 5"/>
          <p:cNvSpPr/>
          <p:nvPr/>
        </p:nvSpPr>
        <p:spPr>
          <a:xfrm>
            <a:off x="2552042" y="1196754"/>
            <a:ext cx="6608641" cy="4801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altLang="zh-CN" sz="2800" cap="all" dirty="0">
                <a:ln w="0"/>
                <a:solidFill>
                  <a:schemeClr val="bg2">
                    <a:lumMod val="50000"/>
                  </a:schemeClr>
                </a:solidFill>
                <a:effectLst>
                  <a:reflection blurRad="12700" stA="50000" endPos="50000" dist="5000" dir="5400000" sy="-100000" rotWithShape="0"/>
                </a:effectLst>
                <a:latin typeface="Arial" pitchFamily="34" charset="0"/>
                <a:cs typeface="Arial" pitchFamily="34" charset="0"/>
              </a:rPr>
              <a:t>Thank you for your attention</a:t>
            </a:r>
            <a:endParaRPr lang="zh-CN" altLang="en-US" sz="2800" cap="all" dirty="0">
              <a:ln w="0"/>
              <a:solidFill>
                <a:schemeClr val="bg2">
                  <a:lumMod val="50000"/>
                </a:schemeClr>
              </a:solidFill>
              <a:effectLst>
                <a:reflection blurRad="12700" stA="50000" endPos="50000" dist="5000" dir="5400000" sy="-100000" rotWithShape="0"/>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72283" y="1628800"/>
            <a:ext cx="6763856" cy="4149140"/>
          </a:xfrm>
          <a:prstGeom prst="rect">
            <a:avLst/>
          </a:prstGeom>
          <a:noFill/>
          <a:ln w="9525">
            <a:noFill/>
            <a:miter lim="800000"/>
            <a:headEnd/>
            <a:tailEnd/>
          </a:ln>
          <a:effectLst/>
        </p:spPr>
      </p:pic>
      <p:sp>
        <p:nvSpPr>
          <p:cNvPr id="9" name="矩形 8"/>
          <p:cNvSpPr/>
          <p:nvPr/>
        </p:nvSpPr>
        <p:spPr>
          <a:xfrm>
            <a:off x="6705851" y="332656"/>
            <a:ext cx="3704860" cy="424732"/>
          </a:xfrm>
          <a:prstGeom prst="rect">
            <a:avLst/>
          </a:prstGeom>
        </p:spPr>
        <p:txBody>
          <a:bodyPr wrap="none">
            <a:spAutoFit/>
          </a:bodyPr>
          <a:lstStyle/>
          <a:p>
            <a:pPr algn="r" eaLnBrk="0" hangingPunct="0">
              <a:spcAft>
                <a:spcPct val="0"/>
              </a:spcAft>
              <a:defRPr/>
            </a:pPr>
            <a:r>
              <a:rPr lang="en-US" altLang="zh-CN" sz="2400" dirty="0" smtClean="0"/>
              <a:t>China-primary Ni output</a:t>
            </a:r>
            <a:endParaRPr lang="zh-CN" altLang="en-US" sz="2400" dirty="0"/>
          </a:p>
        </p:txBody>
      </p:sp>
      <p:sp>
        <p:nvSpPr>
          <p:cNvPr id="3" name="矩形 3"/>
          <p:cNvSpPr>
            <a:spLocks noChangeArrowheads="1"/>
          </p:cNvSpPr>
          <p:nvPr/>
        </p:nvSpPr>
        <p:spPr bwMode="auto">
          <a:xfrm>
            <a:off x="2952403" y="1124744"/>
            <a:ext cx="4968552" cy="369332"/>
          </a:xfrm>
          <a:prstGeom prst="rect">
            <a:avLst/>
          </a:prstGeom>
          <a:solidFill>
            <a:schemeClr val="bg1"/>
          </a:solidFill>
          <a:ln w="9525">
            <a:noFill/>
            <a:miter lim="800000"/>
          </a:ln>
        </p:spPr>
        <p:txBody>
          <a:bodyPr wrap="square">
            <a:spAutoFit/>
          </a:bodyPr>
          <a:lstStyle/>
          <a:p>
            <a:r>
              <a:rPr lang="en-US" altLang="zh-CN" sz="2000" dirty="0"/>
              <a:t>Primary nickel output in </a:t>
            </a:r>
            <a:r>
              <a:rPr lang="en-US" altLang="zh-CN" sz="2000" dirty="0" smtClean="0"/>
              <a:t>China</a:t>
            </a:r>
            <a:endParaRPr lang="zh-CN" altLang="en-US" sz="2000" dirty="0"/>
          </a:p>
        </p:txBody>
      </p:sp>
      <p:sp>
        <p:nvSpPr>
          <p:cNvPr id="10" name="文本框 3"/>
          <p:cNvSpPr txBox="1"/>
          <p:nvPr/>
        </p:nvSpPr>
        <p:spPr>
          <a:xfrm>
            <a:off x="1440235" y="6021288"/>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857274" y="1988840"/>
            <a:ext cx="4944076" cy="2971924"/>
          </a:xfrm>
          <a:prstGeom prst="rect">
            <a:avLst/>
          </a:prstGeom>
          <a:noFill/>
          <a:ln w="9525">
            <a:noFill/>
            <a:miter lim="800000"/>
            <a:headEnd/>
            <a:tailEnd/>
          </a:ln>
          <a:effectLst/>
        </p:spPr>
      </p:pic>
      <p:sp>
        <p:nvSpPr>
          <p:cNvPr id="3" name="矩形 3"/>
          <p:cNvSpPr>
            <a:spLocks noChangeArrowheads="1"/>
          </p:cNvSpPr>
          <p:nvPr/>
        </p:nvSpPr>
        <p:spPr bwMode="auto">
          <a:xfrm>
            <a:off x="2448347" y="1124744"/>
            <a:ext cx="5112568" cy="369332"/>
          </a:xfrm>
          <a:prstGeom prst="rect">
            <a:avLst/>
          </a:prstGeom>
          <a:solidFill>
            <a:schemeClr val="bg1"/>
          </a:solidFill>
          <a:ln w="9525">
            <a:noFill/>
            <a:miter lim="800000"/>
          </a:ln>
        </p:spPr>
        <p:txBody>
          <a:bodyPr wrap="square">
            <a:spAutoFit/>
          </a:bodyPr>
          <a:lstStyle/>
          <a:p>
            <a:r>
              <a:rPr lang="en-US" altLang="zh-CN" sz="2000" dirty="0"/>
              <a:t>NPI output in </a:t>
            </a:r>
            <a:r>
              <a:rPr lang="en-US" altLang="zh-CN" sz="2000" dirty="0" smtClean="0"/>
              <a:t>different grade and region</a:t>
            </a:r>
            <a:endParaRPr lang="en-US" sz="2000" dirty="0"/>
          </a:p>
        </p:txBody>
      </p:sp>
      <p:sp>
        <p:nvSpPr>
          <p:cNvPr id="4" name="文本框 3"/>
          <p:cNvSpPr txBox="1"/>
          <p:nvPr/>
        </p:nvSpPr>
        <p:spPr>
          <a:xfrm>
            <a:off x="1224211" y="5805264"/>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10" name="矩形 9"/>
          <p:cNvSpPr/>
          <p:nvPr/>
        </p:nvSpPr>
        <p:spPr>
          <a:xfrm>
            <a:off x="1656259" y="6467124"/>
            <a:ext cx="8568952" cy="587853"/>
          </a:xfrm>
          <a:prstGeom prst="rect">
            <a:avLst/>
          </a:prstGeom>
        </p:spPr>
        <p:txBody>
          <a:bodyPr wrap="square">
            <a:spAutoFit/>
          </a:bodyPr>
          <a:lstStyle/>
          <a:p>
            <a:pPr algn="l">
              <a:buFont typeface="Arial" pitchFamily="34" charset="0"/>
              <a:buChar char="•"/>
            </a:pPr>
            <a:r>
              <a:rPr lang="en-US" altLang="zh-CN" sz="1400" dirty="0" smtClean="0"/>
              <a:t> </a:t>
            </a:r>
          </a:p>
          <a:p>
            <a:pPr algn="l">
              <a:buFont typeface="Arial" pitchFamily="34" charset="0"/>
              <a:buChar char="•"/>
            </a:pPr>
            <a:r>
              <a:rPr lang="en-US" altLang="zh-CN" sz="1400" dirty="0" smtClean="0"/>
              <a:t> </a:t>
            </a:r>
          </a:p>
        </p:txBody>
      </p:sp>
      <p:sp>
        <p:nvSpPr>
          <p:cNvPr id="9" name="矩形 8"/>
          <p:cNvSpPr/>
          <p:nvPr/>
        </p:nvSpPr>
        <p:spPr>
          <a:xfrm>
            <a:off x="6768827" y="260648"/>
            <a:ext cx="3704860" cy="424732"/>
          </a:xfrm>
          <a:prstGeom prst="rect">
            <a:avLst/>
          </a:prstGeom>
        </p:spPr>
        <p:txBody>
          <a:bodyPr wrap="none">
            <a:spAutoFit/>
          </a:bodyPr>
          <a:lstStyle/>
          <a:p>
            <a:pPr algn="r" eaLnBrk="0" hangingPunct="0">
              <a:spcAft>
                <a:spcPct val="0"/>
              </a:spcAft>
              <a:defRPr/>
            </a:pPr>
            <a:r>
              <a:rPr lang="en-US" altLang="zh-CN" sz="2400" dirty="0" smtClean="0"/>
              <a:t>China-primary Ni output</a:t>
            </a:r>
            <a:endParaRPr lang="zh-CN" altLang="en-US" sz="2400" dirty="0"/>
          </a:p>
        </p:txBody>
      </p:sp>
      <p:pic>
        <p:nvPicPr>
          <p:cNvPr id="2050" name="Picture 2"/>
          <p:cNvPicPr>
            <a:picLocks noChangeAspect="1" noChangeArrowheads="1"/>
          </p:cNvPicPr>
          <p:nvPr/>
        </p:nvPicPr>
        <p:blipFill>
          <a:blip r:embed="rId4" cstate="print"/>
          <a:srcRect/>
          <a:stretch>
            <a:fillRect/>
          </a:stretch>
        </p:blipFill>
        <p:spPr bwMode="auto">
          <a:xfrm>
            <a:off x="288107" y="1772816"/>
            <a:ext cx="6104046" cy="38383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304331" y="1052736"/>
            <a:ext cx="6099810" cy="341632"/>
          </a:xfrm>
          <a:prstGeom prst="rect">
            <a:avLst/>
          </a:prstGeom>
          <a:solidFill>
            <a:schemeClr val="bg1"/>
          </a:solidFill>
          <a:ln w="9525">
            <a:noFill/>
            <a:miter lim="800000"/>
          </a:ln>
        </p:spPr>
        <p:txBody>
          <a:bodyPr wrap="square">
            <a:spAutoFit/>
          </a:bodyPr>
          <a:lstStyle/>
          <a:p>
            <a:r>
              <a:rPr lang="en-US" altLang="zh-CN" sz="1800" dirty="0">
                <a:latin typeface="+mj-lt"/>
                <a:ea typeface="宋体" charset="0"/>
                <a:cs typeface="宋体" charset="0"/>
                <a:sym typeface="+mn-ea"/>
              </a:rPr>
              <a:t>O</a:t>
            </a:r>
            <a:r>
              <a:rPr lang="en-US" altLang="zh-CN" sz="1800" dirty="0">
                <a:latin typeface="+mj-lt"/>
                <a:ea typeface="Arial" charset="0"/>
                <a:cs typeface="Arial" charset="0"/>
                <a:sym typeface="+mn-ea"/>
              </a:rPr>
              <a:t>utput of Chinese top 10 NPI </a:t>
            </a:r>
            <a:r>
              <a:rPr lang="en-US" altLang="zh-CN" sz="1800" dirty="0" smtClean="0">
                <a:latin typeface="+mj-lt"/>
                <a:ea typeface="Arial" charset="0"/>
                <a:cs typeface="Arial" charset="0"/>
                <a:sym typeface="+mn-ea"/>
              </a:rPr>
              <a:t>factories</a:t>
            </a:r>
            <a:endParaRPr lang="en-US" altLang="zh-CN" sz="1800" dirty="0">
              <a:latin typeface="+mj-lt"/>
              <a:ea typeface="宋体" charset="0"/>
              <a:cs typeface="宋体" charset="0"/>
              <a:sym typeface="+mn-ea"/>
            </a:endParaRPr>
          </a:p>
        </p:txBody>
      </p:sp>
      <p:sp>
        <p:nvSpPr>
          <p:cNvPr id="9" name="矩形 8"/>
          <p:cNvSpPr/>
          <p:nvPr/>
        </p:nvSpPr>
        <p:spPr>
          <a:xfrm>
            <a:off x="6768827" y="260648"/>
            <a:ext cx="3704860" cy="424732"/>
          </a:xfrm>
          <a:prstGeom prst="rect">
            <a:avLst/>
          </a:prstGeom>
        </p:spPr>
        <p:txBody>
          <a:bodyPr wrap="none">
            <a:spAutoFit/>
          </a:bodyPr>
          <a:lstStyle/>
          <a:p>
            <a:pPr algn="r" eaLnBrk="0" hangingPunct="0">
              <a:spcAft>
                <a:spcPct val="0"/>
              </a:spcAft>
              <a:defRPr/>
            </a:pPr>
            <a:r>
              <a:rPr lang="en-US" altLang="zh-CN" sz="2400" dirty="0" smtClean="0"/>
              <a:t>China-primary Ni output</a:t>
            </a:r>
            <a:endParaRPr lang="zh-CN" altLang="en-US" sz="2400" dirty="0"/>
          </a:p>
        </p:txBody>
      </p:sp>
      <p:sp>
        <p:nvSpPr>
          <p:cNvPr id="10" name="文本框 3"/>
          <p:cNvSpPr txBox="1"/>
          <p:nvPr/>
        </p:nvSpPr>
        <p:spPr>
          <a:xfrm>
            <a:off x="1944291" y="5661248"/>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pic>
        <p:nvPicPr>
          <p:cNvPr id="2" name="Picture 2"/>
          <p:cNvPicPr>
            <a:picLocks noChangeAspect="1" noChangeArrowheads="1"/>
          </p:cNvPicPr>
          <p:nvPr/>
        </p:nvPicPr>
        <p:blipFill>
          <a:blip r:embed="rId3" cstate="print"/>
          <a:srcRect/>
          <a:stretch>
            <a:fillRect/>
          </a:stretch>
        </p:blipFill>
        <p:spPr bwMode="auto">
          <a:xfrm>
            <a:off x="1728267" y="1556792"/>
            <a:ext cx="8078375" cy="39858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88307" y="1484784"/>
            <a:ext cx="6480720" cy="3994213"/>
          </a:xfrm>
          <a:prstGeom prst="rect">
            <a:avLst/>
          </a:prstGeom>
          <a:noFill/>
          <a:ln w="9525">
            <a:noFill/>
            <a:miter lim="800000"/>
            <a:headEnd/>
            <a:tailEnd/>
          </a:ln>
          <a:effectLst/>
        </p:spPr>
      </p:pic>
      <p:sp>
        <p:nvSpPr>
          <p:cNvPr id="3" name="矩形 3"/>
          <p:cNvSpPr>
            <a:spLocks noChangeArrowheads="1"/>
          </p:cNvSpPr>
          <p:nvPr/>
        </p:nvSpPr>
        <p:spPr bwMode="auto">
          <a:xfrm>
            <a:off x="2664371" y="1052736"/>
            <a:ext cx="5472608" cy="369332"/>
          </a:xfrm>
          <a:prstGeom prst="rect">
            <a:avLst/>
          </a:prstGeom>
          <a:solidFill>
            <a:schemeClr val="bg1"/>
          </a:solidFill>
          <a:ln w="9525">
            <a:noFill/>
            <a:miter lim="800000"/>
          </a:ln>
        </p:spPr>
        <p:txBody>
          <a:bodyPr wrap="square">
            <a:spAutoFit/>
          </a:bodyPr>
          <a:lstStyle/>
          <a:p>
            <a:r>
              <a:rPr lang="en-US" sz="2000" dirty="0" smtClean="0"/>
              <a:t>Nickel </a:t>
            </a:r>
            <a:r>
              <a:rPr lang="en-US" sz="2000" dirty="0" err="1" smtClean="0"/>
              <a:t>sulphate</a:t>
            </a:r>
            <a:r>
              <a:rPr lang="en-US" sz="2000" dirty="0" smtClean="0"/>
              <a:t> output increase Y-o</a:t>
            </a:r>
            <a:r>
              <a:rPr lang="en-US" altLang="zh-CN" sz="2000" dirty="0" smtClean="0"/>
              <a:t>-Y</a:t>
            </a:r>
            <a:endParaRPr lang="en-US" sz="2000" dirty="0"/>
          </a:p>
        </p:txBody>
      </p:sp>
      <p:sp>
        <p:nvSpPr>
          <p:cNvPr id="6" name="文本框 3"/>
          <p:cNvSpPr txBox="1"/>
          <p:nvPr/>
        </p:nvSpPr>
        <p:spPr>
          <a:xfrm>
            <a:off x="2088307" y="5949280"/>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7" name="矩形 6"/>
          <p:cNvSpPr/>
          <p:nvPr/>
        </p:nvSpPr>
        <p:spPr>
          <a:xfrm>
            <a:off x="6768827" y="260648"/>
            <a:ext cx="3704860" cy="424732"/>
          </a:xfrm>
          <a:prstGeom prst="rect">
            <a:avLst/>
          </a:prstGeom>
        </p:spPr>
        <p:txBody>
          <a:bodyPr wrap="none">
            <a:spAutoFit/>
          </a:bodyPr>
          <a:lstStyle/>
          <a:p>
            <a:pPr algn="r" eaLnBrk="0" hangingPunct="0">
              <a:spcAft>
                <a:spcPct val="0"/>
              </a:spcAft>
              <a:defRPr/>
            </a:pPr>
            <a:r>
              <a:rPr lang="en-US" altLang="zh-CN" sz="2400" dirty="0" smtClean="0"/>
              <a:t>China-primary Ni output</a:t>
            </a: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a:spLocks noChangeArrowheads="1"/>
          </p:cNvSpPr>
          <p:nvPr/>
        </p:nvSpPr>
        <p:spPr bwMode="auto">
          <a:xfrm>
            <a:off x="576139" y="1052736"/>
            <a:ext cx="5760640" cy="369332"/>
          </a:xfrm>
          <a:prstGeom prst="rect">
            <a:avLst/>
          </a:prstGeom>
          <a:solidFill>
            <a:schemeClr val="bg1"/>
          </a:solidFill>
          <a:ln w="9525">
            <a:noFill/>
            <a:miter lim="800000"/>
          </a:ln>
        </p:spPr>
        <p:txBody>
          <a:bodyPr wrap="square">
            <a:spAutoFit/>
          </a:bodyPr>
          <a:lstStyle/>
          <a:p>
            <a:r>
              <a:rPr lang="en-US" sz="2000" dirty="0" smtClean="0"/>
              <a:t>Output of precursor and </a:t>
            </a:r>
            <a:r>
              <a:rPr lang="en-US" altLang="zh-CN" sz="2000" dirty="0" smtClean="0"/>
              <a:t>ternary materials</a:t>
            </a:r>
            <a:endParaRPr lang="en-US" sz="2000" dirty="0"/>
          </a:p>
        </p:txBody>
      </p:sp>
      <p:sp>
        <p:nvSpPr>
          <p:cNvPr id="6" name="矩形 5"/>
          <p:cNvSpPr/>
          <p:nvPr/>
        </p:nvSpPr>
        <p:spPr>
          <a:xfrm>
            <a:off x="6840835" y="332656"/>
            <a:ext cx="3704860" cy="424732"/>
          </a:xfrm>
          <a:prstGeom prst="rect">
            <a:avLst/>
          </a:prstGeom>
        </p:spPr>
        <p:txBody>
          <a:bodyPr wrap="none">
            <a:spAutoFit/>
          </a:bodyPr>
          <a:lstStyle/>
          <a:p>
            <a:pPr algn="r" eaLnBrk="0" hangingPunct="0">
              <a:spcAft>
                <a:spcPct val="0"/>
              </a:spcAft>
              <a:defRPr/>
            </a:pPr>
            <a:r>
              <a:rPr lang="en-US" altLang="zh-CN" sz="2400" dirty="0" smtClean="0"/>
              <a:t>China-primary Ni output</a:t>
            </a:r>
            <a:endParaRPr lang="zh-CN" altLang="en-US" sz="2400" dirty="0"/>
          </a:p>
        </p:txBody>
      </p:sp>
      <p:pic>
        <p:nvPicPr>
          <p:cNvPr id="1027" name="Picture 3"/>
          <p:cNvPicPr>
            <a:picLocks noChangeAspect="1" noChangeArrowheads="1"/>
          </p:cNvPicPr>
          <p:nvPr/>
        </p:nvPicPr>
        <p:blipFill>
          <a:blip r:embed="rId3" cstate="print"/>
          <a:srcRect/>
          <a:stretch>
            <a:fillRect/>
          </a:stretch>
        </p:blipFill>
        <p:spPr bwMode="auto">
          <a:xfrm>
            <a:off x="216099" y="1700808"/>
            <a:ext cx="5778637" cy="3240360"/>
          </a:xfrm>
          <a:prstGeom prst="rect">
            <a:avLst/>
          </a:prstGeom>
          <a:noFill/>
          <a:ln w="9525">
            <a:noFill/>
            <a:miter lim="800000"/>
            <a:headEnd/>
            <a:tailEnd/>
          </a:ln>
          <a:effectLst/>
        </p:spPr>
      </p:pic>
      <p:sp>
        <p:nvSpPr>
          <p:cNvPr id="11" name="矩形 3"/>
          <p:cNvSpPr>
            <a:spLocks noChangeArrowheads="1"/>
          </p:cNvSpPr>
          <p:nvPr/>
        </p:nvSpPr>
        <p:spPr bwMode="auto">
          <a:xfrm>
            <a:off x="6120755" y="2420888"/>
            <a:ext cx="4392488" cy="369332"/>
          </a:xfrm>
          <a:prstGeom prst="rect">
            <a:avLst/>
          </a:prstGeom>
          <a:solidFill>
            <a:schemeClr val="bg1"/>
          </a:solidFill>
          <a:ln w="9525">
            <a:noFill/>
            <a:miter lim="800000"/>
          </a:ln>
        </p:spPr>
        <p:txBody>
          <a:bodyPr wrap="square">
            <a:spAutoFit/>
          </a:bodyPr>
          <a:lstStyle/>
          <a:p>
            <a:r>
              <a:rPr lang="en-US" sz="2000" dirty="0" smtClean="0"/>
              <a:t>Some precursor expansion plans</a:t>
            </a:r>
            <a:endParaRPr lang="en-US" sz="2000" dirty="0"/>
          </a:p>
        </p:txBody>
      </p:sp>
      <p:graphicFrame>
        <p:nvGraphicFramePr>
          <p:cNvPr id="12" name="表格 11"/>
          <p:cNvGraphicFramePr>
            <a:graphicFrameLocks noGrp="1"/>
          </p:cNvGraphicFramePr>
          <p:nvPr/>
        </p:nvGraphicFramePr>
        <p:xfrm>
          <a:off x="5760715" y="3212976"/>
          <a:ext cx="4752532" cy="2952328"/>
        </p:xfrm>
        <a:graphic>
          <a:graphicData uri="http://schemas.openxmlformats.org/drawingml/2006/table">
            <a:tbl>
              <a:tblPr firstRow="1" bandRow="1">
                <a:tableStyleId>{5C22544A-7EE6-4342-B048-85BDC9FD1C3A}</a:tableStyleId>
              </a:tblPr>
              <a:tblGrid>
                <a:gridCol w="1324475"/>
                <a:gridCol w="1051791"/>
                <a:gridCol w="1188133"/>
                <a:gridCol w="1188133"/>
              </a:tblGrid>
              <a:tr h="489136">
                <a:tc>
                  <a:txBody>
                    <a:bodyPr/>
                    <a:lstStyle/>
                    <a:p>
                      <a:r>
                        <a:rPr lang="en-US" altLang="zh-CN" sz="1200" b="1" dirty="0" smtClean="0"/>
                        <a:t>Company</a:t>
                      </a:r>
                      <a:endParaRPr lang="zh-CN" altLang="en-US" sz="1200" b="1" dirty="0"/>
                    </a:p>
                  </a:txBody>
                  <a:tcPr/>
                </a:tc>
                <a:tc>
                  <a:txBody>
                    <a:bodyPr/>
                    <a:lstStyle/>
                    <a:p>
                      <a:r>
                        <a:rPr lang="en-US" altLang="zh-CN" sz="1200" dirty="0" smtClean="0"/>
                        <a:t>Capacity</a:t>
                      </a:r>
                    </a:p>
                    <a:p>
                      <a:r>
                        <a:rPr lang="en-US" altLang="zh-CN" sz="1200" dirty="0" smtClean="0"/>
                        <a:t>(Kt)</a:t>
                      </a:r>
                      <a:endParaRPr lang="zh-CN" altLang="en-US" sz="1200" dirty="0"/>
                    </a:p>
                  </a:txBody>
                  <a:tcPr/>
                </a:tc>
                <a:tc>
                  <a:txBody>
                    <a:bodyPr/>
                    <a:lstStyle/>
                    <a:p>
                      <a:r>
                        <a:rPr lang="en-US" altLang="zh-CN" sz="1200" dirty="0" smtClean="0"/>
                        <a:t>Output</a:t>
                      </a:r>
                      <a:r>
                        <a:rPr lang="en-US" altLang="zh-CN" sz="1200" baseline="0" dirty="0" smtClean="0"/>
                        <a:t> 2016</a:t>
                      </a:r>
                    </a:p>
                    <a:p>
                      <a:r>
                        <a:rPr lang="en-US" altLang="zh-CN" sz="1200" baseline="0" dirty="0" smtClean="0"/>
                        <a:t>(Kt)</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Output</a:t>
                      </a:r>
                      <a:r>
                        <a:rPr lang="en-US" altLang="zh-CN" sz="1200" baseline="0" dirty="0" smtClean="0"/>
                        <a:t> 2017</a:t>
                      </a:r>
                      <a:endParaRPr lang="zh-CN" altLang="en-US" sz="1200" dirty="0" smtClean="0"/>
                    </a:p>
                    <a:p>
                      <a:r>
                        <a:rPr lang="en-US" altLang="zh-CN" sz="1200" dirty="0" smtClean="0"/>
                        <a:t>(Kt)</a:t>
                      </a:r>
                      <a:endParaRPr lang="zh-CN" altLang="en-US" sz="1200" dirty="0"/>
                    </a:p>
                  </a:txBody>
                  <a:tcPr/>
                </a:tc>
              </a:tr>
              <a:tr h="396744">
                <a:tc>
                  <a:txBody>
                    <a:bodyPr/>
                    <a:lstStyle/>
                    <a:p>
                      <a:r>
                        <a:rPr lang="en-US" altLang="zh-CN" sz="1200" b="1" dirty="0" smtClean="0"/>
                        <a:t>Hunan </a:t>
                      </a:r>
                      <a:r>
                        <a:rPr lang="en-US" altLang="zh-CN" sz="1200" b="1" dirty="0" err="1" smtClean="0"/>
                        <a:t>Brump</a:t>
                      </a:r>
                      <a:endParaRPr lang="zh-CN" altLang="en-US" sz="1200" b="1" dirty="0"/>
                    </a:p>
                  </a:txBody>
                  <a:tcPr/>
                </a:tc>
                <a:tc>
                  <a:txBody>
                    <a:bodyPr/>
                    <a:lstStyle/>
                    <a:p>
                      <a:r>
                        <a:rPr lang="en-US" altLang="zh-CN" sz="1200" smtClean="0"/>
                        <a:t>30</a:t>
                      </a:r>
                      <a:endParaRPr lang="zh-CN" altLang="en-US" sz="1200"/>
                    </a:p>
                  </a:txBody>
                  <a:tcPr/>
                </a:tc>
                <a:tc>
                  <a:txBody>
                    <a:bodyPr/>
                    <a:lstStyle/>
                    <a:p>
                      <a:r>
                        <a:rPr lang="en-US" altLang="zh-CN" sz="1200" dirty="0" smtClean="0"/>
                        <a:t>11</a:t>
                      </a:r>
                      <a:endParaRPr lang="zh-CN" altLang="en-US" sz="1200" dirty="0"/>
                    </a:p>
                  </a:txBody>
                  <a:tcPr/>
                </a:tc>
                <a:tc>
                  <a:txBody>
                    <a:bodyPr/>
                    <a:lstStyle/>
                    <a:p>
                      <a:r>
                        <a:rPr lang="en-US" altLang="zh-CN" sz="1200" dirty="0" smtClean="0"/>
                        <a:t>15</a:t>
                      </a:r>
                      <a:endParaRPr lang="zh-CN" altLang="en-US" sz="1200" dirty="0"/>
                    </a:p>
                  </a:txBody>
                  <a:tcPr/>
                </a:tc>
              </a:tr>
              <a:tr h="396744">
                <a:tc>
                  <a:txBody>
                    <a:bodyPr/>
                    <a:lstStyle/>
                    <a:p>
                      <a:pPr marL="0" algn="l" defTabSz="914400" rtl="0" eaLnBrk="1" latinLnBrk="0" hangingPunct="1"/>
                      <a:r>
                        <a:rPr lang="en-US" altLang="zh-CN" sz="1200" b="1" kern="1200" dirty="0" smtClean="0">
                          <a:solidFill>
                            <a:schemeClr val="dk1"/>
                          </a:solidFill>
                          <a:latin typeface="+mn-lt"/>
                          <a:ea typeface="+mn-ea"/>
                          <a:cs typeface="+mn-cs"/>
                        </a:rPr>
                        <a:t>GEM</a:t>
                      </a:r>
                      <a:endParaRPr lang="zh-CN" altLang="en-US" sz="1200" b="1" kern="1200" dirty="0">
                        <a:solidFill>
                          <a:schemeClr val="dk1"/>
                        </a:solidFill>
                        <a:latin typeface="+mn-lt"/>
                        <a:ea typeface="+mn-ea"/>
                        <a:cs typeface="+mn-cs"/>
                      </a:endParaRPr>
                    </a:p>
                  </a:txBody>
                  <a:tcPr/>
                </a:tc>
                <a:tc>
                  <a:txBody>
                    <a:bodyPr/>
                    <a:lstStyle/>
                    <a:p>
                      <a:r>
                        <a:rPr lang="en-US" altLang="zh-CN" sz="1200" dirty="0" smtClean="0"/>
                        <a:t>20</a:t>
                      </a:r>
                      <a:endParaRPr lang="zh-CN" altLang="en-US" sz="1200" dirty="0"/>
                    </a:p>
                  </a:txBody>
                  <a:tcPr/>
                </a:tc>
                <a:tc>
                  <a:txBody>
                    <a:bodyPr/>
                    <a:lstStyle/>
                    <a:p>
                      <a:r>
                        <a:rPr lang="en-US" altLang="zh-CN" sz="1200" dirty="0" smtClean="0"/>
                        <a:t>6</a:t>
                      </a:r>
                      <a:endParaRPr lang="zh-CN" altLang="en-US" sz="1200" dirty="0"/>
                    </a:p>
                  </a:txBody>
                  <a:tcPr/>
                </a:tc>
                <a:tc>
                  <a:txBody>
                    <a:bodyPr/>
                    <a:lstStyle/>
                    <a:p>
                      <a:r>
                        <a:rPr lang="en-US" altLang="zh-CN" sz="1200" dirty="0" smtClean="0"/>
                        <a:t>10</a:t>
                      </a:r>
                      <a:endParaRPr lang="zh-CN" altLang="en-US" sz="1200" dirty="0"/>
                    </a:p>
                  </a:txBody>
                  <a:tcPr/>
                </a:tc>
              </a:tr>
              <a:tr h="396744">
                <a:tc>
                  <a:txBody>
                    <a:bodyPr/>
                    <a:lstStyle/>
                    <a:p>
                      <a:r>
                        <a:rPr lang="en-US" altLang="zh-CN" sz="1200" b="1" dirty="0" err="1" smtClean="0"/>
                        <a:t>Huayou</a:t>
                      </a:r>
                      <a:r>
                        <a:rPr lang="en-US" altLang="zh-CN" sz="1200" b="1" dirty="0" smtClean="0"/>
                        <a:t> </a:t>
                      </a:r>
                      <a:endParaRPr lang="zh-CN" altLang="en-US" sz="1200" b="1" dirty="0"/>
                    </a:p>
                  </a:txBody>
                  <a:tcPr/>
                </a:tc>
                <a:tc>
                  <a:txBody>
                    <a:bodyPr/>
                    <a:lstStyle/>
                    <a:p>
                      <a:r>
                        <a:rPr lang="en-US" altLang="zh-CN" sz="1200" dirty="0" smtClean="0"/>
                        <a:t>20</a:t>
                      </a:r>
                      <a:endParaRPr lang="zh-CN" altLang="en-US" sz="1200" dirty="0"/>
                    </a:p>
                  </a:txBody>
                  <a:tcPr/>
                </a:tc>
                <a:tc>
                  <a:txBody>
                    <a:bodyPr/>
                    <a:lstStyle/>
                    <a:p>
                      <a:r>
                        <a:rPr lang="en-US" altLang="zh-CN" sz="1200" dirty="0" smtClean="0"/>
                        <a:t>1.5</a:t>
                      </a:r>
                      <a:endParaRPr lang="zh-CN" altLang="en-US" sz="1200" dirty="0"/>
                    </a:p>
                  </a:txBody>
                  <a:tcPr/>
                </a:tc>
                <a:tc>
                  <a:txBody>
                    <a:bodyPr/>
                    <a:lstStyle/>
                    <a:p>
                      <a:r>
                        <a:rPr lang="en-US" altLang="zh-CN" sz="1200" dirty="0" smtClean="0"/>
                        <a:t>10-12</a:t>
                      </a:r>
                      <a:endParaRPr lang="zh-CN" altLang="en-US" sz="1200" dirty="0"/>
                    </a:p>
                  </a:txBody>
                  <a:tcPr/>
                </a:tc>
              </a:tr>
              <a:tr h="396744">
                <a:tc>
                  <a:txBody>
                    <a:bodyPr/>
                    <a:lstStyle/>
                    <a:p>
                      <a:r>
                        <a:rPr lang="en-US" altLang="zh-CN" sz="1200" b="1" dirty="0" smtClean="0"/>
                        <a:t>JNMC</a:t>
                      </a:r>
                      <a:endParaRPr lang="zh-CN" altLang="en-US" sz="1200" b="1" dirty="0"/>
                    </a:p>
                  </a:txBody>
                  <a:tcPr/>
                </a:tc>
                <a:tc>
                  <a:txBody>
                    <a:bodyPr/>
                    <a:lstStyle/>
                    <a:p>
                      <a:r>
                        <a:rPr lang="en-US" altLang="zh-CN" sz="1200" dirty="0" smtClean="0"/>
                        <a:t>10</a:t>
                      </a:r>
                      <a:endParaRPr lang="zh-CN" altLang="en-US" sz="1200" dirty="0"/>
                    </a:p>
                  </a:txBody>
                  <a:tcPr/>
                </a:tc>
                <a:tc>
                  <a:txBody>
                    <a:bodyPr/>
                    <a:lstStyle/>
                    <a:p>
                      <a:r>
                        <a:rPr lang="en-US" altLang="zh-CN" sz="1200" dirty="0" smtClean="0"/>
                        <a:t>1.7</a:t>
                      </a:r>
                      <a:endParaRPr lang="zh-CN" altLang="en-US" sz="1200" dirty="0"/>
                    </a:p>
                  </a:txBody>
                  <a:tcPr/>
                </a:tc>
                <a:tc>
                  <a:txBody>
                    <a:bodyPr/>
                    <a:lstStyle/>
                    <a:p>
                      <a:r>
                        <a:rPr lang="en-US" altLang="zh-CN" sz="1200" dirty="0" smtClean="0"/>
                        <a:t>5</a:t>
                      </a:r>
                      <a:endParaRPr lang="zh-CN" altLang="en-US" sz="1200" dirty="0"/>
                    </a:p>
                  </a:txBody>
                  <a:tcPr/>
                </a:tc>
              </a:tr>
              <a:tr h="479472">
                <a:tc>
                  <a:txBody>
                    <a:bodyPr/>
                    <a:lstStyle/>
                    <a:p>
                      <a:r>
                        <a:rPr lang="en-US" altLang="zh-CN" sz="1200" b="1" dirty="0" err="1" smtClean="0"/>
                        <a:t>Jinhe</a:t>
                      </a:r>
                      <a:endParaRPr lang="zh-CN" altLang="en-US" sz="1200" b="1" dirty="0"/>
                    </a:p>
                  </a:txBody>
                  <a:tcPr/>
                </a:tc>
                <a:tc>
                  <a:txBody>
                    <a:bodyPr/>
                    <a:lstStyle/>
                    <a:p>
                      <a:r>
                        <a:rPr lang="en-US" altLang="zh-CN" sz="1200" dirty="0" smtClean="0"/>
                        <a:t>41</a:t>
                      </a:r>
                      <a:endParaRPr lang="zh-CN"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6.5</a:t>
                      </a:r>
                      <a:endParaRPr lang="zh-CN" altLang="en-US" sz="1200" dirty="0" smtClean="0"/>
                    </a:p>
                    <a:p>
                      <a:endParaRPr lang="zh-CN" altLang="en-US" sz="1200" dirty="0"/>
                    </a:p>
                  </a:txBody>
                  <a:tcPr/>
                </a:tc>
                <a:tc>
                  <a:txBody>
                    <a:bodyPr/>
                    <a:lstStyle/>
                    <a:p>
                      <a:r>
                        <a:rPr lang="en-US" altLang="zh-CN" sz="1200" dirty="0" smtClean="0"/>
                        <a:t>10</a:t>
                      </a:r>
                      <a:endParaRPr lang="zh-CN" altLang="en-US" sz="1200" dirty="0"/>
                    </a:p>
                  </a:txBody>
                  <a:tcPr/>
                </a:tc>
              </a:tr>
              <a:tr h="396744">
                <a:tc>
                  <a:txBody>
                    <a:bodyPr/>
                    <a:lstStyle/>
                    <a:p>
                      <a:r>
                        <a:rPr lang="en-US" altLang="zh-CN" b="1" dirty="0" smtClean="0"/>
                        <a:t>…….</a:t>
                      </a:r>
                      <a:endParaRPr lang="zh-CN" altLang="en-US" b="1" dirty="0"/>
                    </a:p>
                  </a:txBody>
                  <a:tcPr/>
                </a:tc>
                <a:tc>
                  <a:txBody>
                    <a:bodyPr/>
                    <a:lstStyle/>
                    <a:p>
                      <a:endParaRPr lang="zh-CN" altLang="en-US" sz="1200" dirty="0"/>
                    </a:p>
                  </a:txBody>
                  <a:tcPr/>
                </a:tc>
                <a:tc>
                  <a:txBody>
                    <a:bodyPr/>
                    <a:lstStyle/>
                    <a:p>
                      <a:endParaRPr lang="zh-CN" altLang="en-US" sz="1200" dirty="0"/>
                    </a:p>
                  </a:txBody>
                  <a:tcPr/>
                </a:tc>
                <a:tc>
                  <a:txBody>
                    <a:bodyPr/>
                    <a:lstStyle/>
                    <a:p>
                      <a:endParaRPr lang="zh-CN" altLang="en-US" sz="1200" dirty="0"/>
                    </a:p>
                  </a:txBody>
                  <a:tcPr/>
                </a:tc>
              </a:tr>
            </a:tbl>
          </a:graphicData>
        </a:graphic>
      </p:graphicFrame>
      <p:sp>
        <p:nvSpPr>
          <p:cNvPr id="9" name="文本框 3"/>
          <p:cNvSpPr txBox="1"/>
          <p:nvPr/>
        </p:nvSpPr>
        <p:spPr>
          <a:xfrm>
            <a:off x="1008187" y="5805264"/>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5976739" y="3068960"/>
            <a:ext cx="4441378" cy="2848258"/>
          </a:xfrm>
          <a:prstGeom prst="rect">
            <a:avLst/>
          </a:prstGeom>
          <a:noFill/>
          <a:ln w="9525">
            <a:noFill/>
            <a:miter lim="800000"/>
            <a:headEnd/>
            <a:tailEnd/>
          </a:ln>
          <a:effectLst/>
        </p:spPr>
      </p:pic>
      <p:sp>
        <p:nvSpPr>
          <p:cNvPr id="3" name="矩形 3"/>
          <p:cNvSpPr>
            <a:spLocks noChangeArrowheads="1"/>
          </p:cNvSpPr>
          <p:nvPr/>
        </p:nvSpPr>
        <p:spPr bwMode="auto">
          <a:xfrm>
            <a:off x="1080195" y="1052736"/>
            <a:ext cx="4464050" cy="369332"/>
          </a:xfrm>
          <a:prstGeom prst="rect">
            <a:avLst/>
          </a:prstGeom>
          <a:solidFill>
            <a:schemeClr val="bg1"/>
          </a:solidFill>
          <a:ln w="9525">
            <a:noFill/>
            <a:miter lim="800000"/>
          </a:ln>
        </p:spPr>
        <p:txBody>
          <a:bodyPr>
            <a:spAutoFit/>
          </a:bodyPr>
          <a:lstStyle/>
          <a:p>
            <a:r>
              <a:rPr lang="en-US" altLang="zh-CN" sz="2000" dirty="0"/>
              <a:t>Nickel consumption </a:t>
            </a:r>
            <a:r>
              <a:rPr lang="en-US" altLang="zh-CN" sz="2000" dirty="0" smtClean="0"/>
              <a:t>2008-2017</a:t>
            </a:r>
            <a:endParaRPr lang="zh-CN" altLang="en-US" sz="2000" dirty="0"/>
          </a:p>
        </p:txBody>
      </p:sp>
      <p:sp>
        <p:nvSpPr>
          <p:cNvPr id="5" name="文本框 3"/>
          <p:cNvSpPr txBox="1"/>
          <p:nvPr/>
        </p:nvSpPr>
        <p:spPr>
          <a:xfrm>
            <a:off x="864171" y="5877272"/>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8" name="矩形 7"/>
          <p:cNvSpPr/>
          <p:nvPr/>
        </p:nvSpPr>
        <p:spPr>
          <a:xfrm>
            <a:off x="6840835" y="260648"/>
            <a:ext cx="3552576" cy="424732"/>
          </a:xfrm>
          <a:prstGeom prst="rect">
            <a:avLst/>
          </a:prstGeom>
        </p:spPr>
        <p:txBody>
          <a:bodyPr wrap="none">
            <a:spAutoFit/>
          </a:bodyPr>
          <a:lstStyle/>
          <a:p>
            <a:pPr algn="r" eaLnBrk="0" hangingPunct="0">
              <a:spcAft>
                <a:spcPct val="0"/>
              </a:spcAft>
              <a:defRPr/>
            </a:pPr>
            <a:r>
              <a:rPr lang="en-US" altLang="zh-CN" sz="2400" dirty="0" smtClean="0"/>
              <a:t>China-primary Ni cons.</a:t>
            </a:r>
            <a:endParaRPr lang="zh-CN" altLang="en-US" sz="2400" dirty="0"/>
          </a:p>
        </p:txBody>
      </p:sp>
      <p:pic>
        <p:nvPicPr>
          <p:cNvPr id="4" name="Picture 3"/>
          <p:cNvPicPr>
            <a:picLocks noChangeAspect="1" noChangeArrowheads="1"/>
          </p:cNvPicPr>
          <p:nvPr/>
        </p:nvPicPr>
        <p:blipFill>
          <a:blip r:embed="rId4" cstate="print"/>
          <a:srcRect/>
          <a:stretch>
            <a:fillRect/>
          </a:stretch>
        </p:blipFill>
        <p:spPr bwMode="auto">
          <a:xfrm>
            <a:off x="360115" y="1556792"/>
            <a:ext cx="5729332" cy="3786628"/>
          </a:xfrm>
          <a:prstGeom prst="rect">
            <a:avLst/>
          </a:prstGeom>
          <a:noFill/>
          <a:ln w="9525">
            <a:noFill/>
            <a:miter lim="800000"/>
            <a:headEnd/>
            <a:tailEnd/>
          </a:ln>
          <a:effectLst/>
        </p:spPr>
      </p:pic>
      <p:sp>
        <p:nvSpPr>
          <p:cNvPr id="11" name="矩形 3"/>
          <p:cNvSpPr>
            <a:spLocks noChangeArrowheads="1"/>
          </p:cNvSpPr>
          <p:nvPr/>
        </p:nvSpPr>
        <p:spPr bwMode="auto">
          <a:xfrm>
            <a:off x="5760715" y="2492896"/>
            <a:ext cx="4824090" cy="341632"/>
          </a:xfrm>
          <a:prstGeom prst="rect">
            <a:avLst/>
          </a:prstGeom>
          <a:solidFill>
            <a:schemeClr val="bg1"/>
          </a:solidFill>
          <a:ln w="9525">
            <a:noFill/>
            <a:miter lim="800000"/>
          </a:ln>
        </p:spPr>
        <p:txBody>
          <a:bodyPr wrap="square">
            <a:spAutoFit/>
          </a:bodyPr>
          <a:lstStyle/>
          <a:p>
            <a:r>
              <a:rPr lang="en-US" altLang="zh-CN" sz="1800" dirty="0"/>
              <a:t>Nickel consumption </a:t>
            </a:r>
            <a:r>
              <a:rPr lang="en-US" altLang="zh-CN" sz="1800" dirty="0" smtClean="0"/>
              <a:t>breakdown in 2017</a:t>
            </a:r>
            <a:endParaRPr lang="zh-CN"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
          <p:cNvSpPr txBox="1"/>
          <p:nvPr/>
        </p:nvSpPr>
        <p:spPr>
          <a:xfrm>
            <a:off x="1224211" y="5877272"/>
            <a:ext cx="1728192" cy="258532"/>
          </a:xfrm>
          <a:prstGeom prst="rect">
            <a:avLst/>
          </a:prstGeom>
          <a:noFill/>
          <a:ln w="9525">
            <a:noFill/>
            <a:miter/>
          </a:ln>
        </p:spPr>
        <p:txBody>
          <a:bodyPr wrap="square">
            <a:spAutoFit/>
          </a:bodyPr>
          <a:lstStyle/>
          <a:p>
            <a:pPr algn="l"/>
            <a:r>
              <a:rPr lang="en-US" altLang="zh-CN" sz="1200" u="none" dirty="0" smtClean="0">
                <a:latin typeface="+mn-lt"/>
                <a:ea typeface="Arial" charset="0"/>
                <a:cs typeface="Arial" charset="0"/>
              </a:rPr>
              <a:t>Source</a:t>
            </a:r>
            <a:r>
              <a:rPr lang="en-US" altLang="zh-CN" sz="1200" u="none" dirty="0">
                <a:latin typeface="+mn-lt"/>
                <a:ea typeface="Arial" charset="0"/>
                <a:cs typeface="Arial" charset="0"/>
              </a:rPr>
              <a:t>:</a:t>
            </a:r>
            <a:r>
              <a:rPr lang="en-US" altLang="zh-CN" sz="1200" u="none" dirty="0">
                <a:latin typeface="+mn-lt"/>
                <a:ea typeface="宋体" charset="0"/>
                <a:cs typeface="宋体" charset="0"/>
              </a:rPr>
              <a:t> </a:t>
            </a:r>
            <a:r>
              <a:rPr lang="en-US" altLang="zh-CN" sz="1200" u="none" dirty="0" err="1">
                <a:latin typeface="+mn-lt"/>
                <a:ea typeface="宋体" charset="0"/>
                <a:cs typeface="宋体" charset="0"/>
              </a:rPr>
              <a:t>Antaike</a:t>
            </a:r>
            <a:endParaRPr lang="zh-CN" altLang="en-US" sz="1200" dirty="0">
              <a:latin typeface="+mn-lt"/>
            </a:endParaRPr>
          </a:p>
        </p:txBody>
      </p:sp>
      <p:sp>
        <p:nvSpPr>
          <p:cNvPr id="9" name="矩形 8"/>
          <p:cNvSpPr/>
          <p:nvPr/>
        </p:nvSpPr>
        <p:spPr>
          <a:xfrm>
            <a:off x="6840835" y="260648"/>
            <a:ext cx="3552576" cy="424732"/>
          </a:xfrm>
          <a:prstGeom prst="rect">
            <a:avLst/>
          </a:prstGeom>
        </p:spPr>
        <p:txBody>
          <a:bodyPr wrap="none">
            <a:spAutoFit/>
          </a:bodyPr>
          <a:lstStyle/>
          <a:p>
            <a:pPr algn="r" eaLnBrk="0" hangingPunct="0">
              <a:spcAft>
                <a:spcPct val="0"/>
              </a:spcAft>
              <a:defRPr/>
            </a:pPr>
            <a:r>
              <a:rPr lang="en-US" altLang="zh-CN" sz="2400" dirty="0" smtClean="0"/>
              <a:t>China-primary Ni cons.</a:t>
            </a:r>
            <a:endParaRPr lang="zh-CN" altLang="en-US" sz="2400" dirty="0"/>
          </a:p>
        </p:txBody>
      </p:sp>
      <p:pic>
        <p:nvPicPr>
          <p:cNvPr id="3074" name="Picture 2"/>
          <p:cNvPicPr>
            <a:picLocks noChangeAspect="1" noChangeArrowheads="1"/>
          </p:cNvPicPr>
          <p:nvPr/>
        </p:nvPicPr>
        <p:blipFill>
          <a:blip r:embed="rId3" cstate="print"/>
          <a:srcRect/>
          <a:stretch>
            <a:fillRect/>
          </a:stretch>
        </p:blipFill>
        <p:spPr bwMode="auto">
          <a:xfrm>
            <a:off x="5434704" y="2060848"/>
            <a:ext cx="5366646" cy="311435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60115" y="1988840"/>
            <a:ext cx="4915754" cy="3312368"/>
          </a:xfrm>
          <a:prstGeom prst="rect">
            <a:avLst/>
          </a:prstGeom>
          <a:noFill/>
          <a:ln w="9525">
            <a:noFill/>
            <a:miter lim="800000"/>
            <a:headEnd/>
            <a:tailEnd/>
          </a:ln>
          <a:effectLst/>
        </p:spPr>
      </p:pic>
      <p:sp>
        <p:nvSpPr>
          <p:cNvPr id="10" name="矩形 3"/>
          <p:cNvSpPr>
            <a:spLocks noChangeArrowheads="1"/>
          </p:cNvSpPr>
          <p:nvPr/>
        </p:nvSpPr>
        <p:spPr bwMode="auto">
          <a:xfrm>
            <a:off x="2376339" y="1052736"/>
            <a:ext cx="5760640" cy="369332"/>
          </a:xfrm>
          <a:prstGeom prst="rect">
            <a:avLst/>
          </a:prstGeom>
          <a:solidFill>
            <a:schemeClr val="bg1"/>
          </a:solidFill>
          <a:ln w="9525">
            <a:noFill/>
            <a:miter lim="800000"/>
          </a:ln>
        </p:spPr>
        <p:txBody>
          <a:bodyPr wrap="square">
            <a:spAutoFit/>
          </a:bodyPr>
          <a:lstStyle/>
          <a:p>
            <a:r>
              <a:rPr lang="en-US" altLang="zh-CN" sz="2000" dirty="0" smtClean="0"/>
              <a:t>Output of Chinese STS and different series</a:t>
            </a:r>
            <a:endParaRPr lang="en-US" altLang="zh-CN" sz="2000" dirty="0"/>
          </a:p>
        </p:txBody>
      </p:sp>
    </p:spTree>
  </p:cSld>
  <p:clrMapOvr>
    <a:masterClrMapping/>
  </p:clrMapOvr>
</p:sld>
</file>

<file path=ppt/theme/theme1.xml><?xml version="1.0" encoding="utf-8"?>
<a:theme xmlns:a="http://schemas.openxmlformats.org/drawingml/2006/main" name="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1_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2_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3_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_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_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4_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4_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Antaike">
  <a:themeElements>
    <a:clrScheme name="">
      <a:dk1>
        <a:srgbClr val="000000"/>
      </a:dk1>
      <a:lt1>
        <a:srgbClr val="FFFFFF"/>
      </a:lt1>
      <a:dk2>
        <a:srgbClr val="411401"/>
      </a:dk2>
      <a:lt2>
        <a:srgbClr val="FFE6E6"/>
      </a:lt2>
      <a:accent1>
        <a:srgbClr val="A24A48"/>
      </a:accent1>
      <a:accent2>
        <a:srgbClr val="B2935C"/>
      </a:accent2>
      <a:accent3>
        <a:srgbClr val="FFFFFF"/>
      </a:accent3>
      <a:accent4>
        <a:srgbClr val="000000"/>
      </a:accent4>
      <a:accent5>
        <a:srgbClr val="CEB1B1"/>
      </a:accent5>
      <a:accent6>
        <a:srgbClr val="A18553"/>
      </a:accent6>
      <a:hlink>
        <a:srgbClr val="00A800"/>
      </a:hlink>
      <a:folHlink>
        <a:srgbClr val="FF00FF"/>
      </a:folHlink>
    </a:clrScheme>
    <a:fontScheme name="5_Antaike">
      <a:majorFont>
        <a:latin typeface="Arial"/>
        <a:ea typeface="黑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12700" cap="flat" cmpd="sng" algn="ctr">
          <a:solidFill>
            <a:srgbClr val="00B0F0"/>
          </a:solidFill>
          <a:prstDash val="solid"/>
          <a:round/>
          <a:headEnd type="none" w="med" len="med"/>
          <a:tailEnd type="none" w="med" len="med"/>
        </a:ln>
      </a:spPr>
      <a:bodyPr vert="horz" wrap="square" lIns="0" tIns="0" rIns="0" bIns="0" numCol="1" anchor="t" anchorCtr="0" compatLnSpc="1"/>
      <a:lstStyle>
        <a:defPPr marL="0" marR="0" indent="0" algn="ctr" defTabSz="914400" rtl="0" eaLnBrk="1" fontAlgn="base" latinLnBrk="0" hangingPunct="1">
          <a:lnSpc>
            <a:spcPct val="90000"/>
          </a:lnSpc>
          <a:spcBef>
            <a:spcPct val="0"/>
          </a:spcBef>
          <a:spcAft>
            <a:spcPct val="50000"/>
          </a:spcAft>
          <a:buClr>
            <a:srgbClr val="5F839D"/>
          </a:buClr>
          <a:buSzTx/>
          <a:buFont typeface="Wingdings" pitchFamily="2" charset="2"/>
          <a:buNone/>
          <a:defRPr kumimoji="0" lang="zh-CN" sz="23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Antaik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Antaik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5_Antaik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Antaik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Antaik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Antaik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5_Antaik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Antaike</Template>
  <TotalTime>2724</TotalTime>
  <Words>3023</Words>
  <Application>Microsoft Office PowerPoint</Application>
  <PresentationFormat>自定义</PresentationFormat>
  <Paragraphs>308</Paragraphs>
  <Slides>24</Slides>
  <Notes>22</Notes>
  <HiddenSlides>0</HiddenSlides>
  <MMClips>0</MMClips>
  <ScaleCrop>false</ScaleCrop>
  <HeadingPairs>
    <vt:vector size="4" baseType="variant">
      <vt:variant>
        <vt:lpstr>主题</vt:lpstr>
      </vt:variant>
      <vt:variant>
        <vt:i4>6</vt:i4>
      </vt:variant>
      <vt:variant>
        <vt:lpstr>幻灯片标题</vt:lpstr>
      </vt:variant>
      <vt:variant>
        <vt:i4>24</vt:i4>
      </vt:variant>
    </vt:vector>
  </HeadingPairs>
  <TitlesOfParts>
    <vt:vector size="30" baseType="lpstr">
      <vt:lpstr>Antaike</vt:lpstr>
      <vt:lpstr>1_Antaike</vt:lpstr>
      <vt:lpstr>2_Antaike</vt:lpstr>
      <vt:lpstr>3_Antaike</vt:lpstr>
      <vt:lpstr>4_Antaike</vt:lpstr>
      <vt:lpstr>5_Antaike</vt:lpstr>
      <vt:lpstr>幻灯片 1</vt:lpstr>
      <vt:lpstr>Main Content</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2009年第三季度铜市场分析</dc:title>
  <dc:creator>gg</dc:creator>
  <cp:lastModifiedBy>lenovo</cp:lastModifiedBy>
  <cp:revision>2046</cp:revision>
  <dcterms:created xsi:type="dcterms:W3CDTF">2009-10-09T00:45:00Z</dcterms:created>
  <dcterms:modified xsi:type="dcterms:W3CDTF">2017-05-11T07:12:47Z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